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18" r:id="rId1"/>
  </p:sldMasterIdLst>
  <p:notesMasterIdLst>
    <p:notesMasterId r:id="rId13"/>
  </p:notesMasterIdLst>
  <p:sldIdLst>
    <p:sldId id="321" r:id="rId2"/>
    <p:sldId id="308" r:id="rId3"/>
    <p:sldId id="314" r:id="rId4"/>
    <p:sldId id="282" r:id="rId5"/>
    <p:sldId id="309" r:id="rId6"/>
    <p:sldId id="286" r:id="rId7"/>
    <p:sldId id="319" r:id="rId8"/>
    <p:sldId id="311" r:id="rId9"/>
    <p:sldId id="320" r:id="rId10"/>
    <p:sldId id="271" r:id="rId11"/>
    <p:sldId id="315" r:id="rId12"/>
  </p:sldIdLst>
  <p:sldSz cx="9144000" cy="6858000" type="screen4x3"/>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942" autoAdjust="0"/>
    <p:restoredTop sz="95796" autoAdjust="0"/>
  </p:normalViewPr>
  <p:slideViewPr>
    <p:cSldViewPr>
      <p:cViewPr varScale="1">
        <p:scale>
          <a:sx n="91" d="100"/>
          <a:sy n="91" d="100"/>
        </p:scale>
        <p:origin x="965" y="67"/>
      </p:cViewPr>
      <p:guideLst>
        <p:guide orient="horz" pos="2160"/>
        <p:guide pos="2880"/>
      </p:guideLst>
    </p:cSldViewPr>
  </p:slideViewPr>
  <p:outlineViewPr>
    <p:cViewPr>
      <p:scale>
        <a:sx n="33" d="100"/>
        <a:sy n="33" d="100"/>
      </p:scale>
      <p:origin x="0" y="0"/>
    </p:cViewPr>
  </p:outlineViewPr>
  <p:notesTextViewPr>
    <p:cViewPr>
      <p:scale>
        <a:sx n="66" d="100"/>
        <a:sy n="66"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575" cy="4968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6038" y="0"/>
            <a:ext cx="2949575" cy="496888"/>
          </a:xfrm>
          <a:prstGeom prst="rect">
            <a:avLst/>
          </a:prstGeom>
        </p:spPr>
        <p:txBody>
          <a:bodyPr vert="horz" lIns="91440" tIns="45720" rIns="91440" bIns="45720" rtlCol="0"/>
          <a:lstStyle>
            <a:lvl1pPr algn="r">
              <a:defRPr sz="1200"/>
            </a:lvl1pPr>
          </a:lstStyle>
          <a:p>
            <a:fld id="{C7DE3F84-9C4F-41FC-B367-E80B660126CD}" type="datetimeFigureOut">
              <a:rPr kumimoji="1" lang="ja-JP" altLang="en-US" smtClean="0"/>
              <a:t>2026/9/10</a:t>
            </a:fld>
            <a:endParaRPr kumimoji="1" lang="ja-JP" altLang="en-US"/>
          </a:p>
        </p:txBody>
      </p:sp>
      <p:sp>
        <p:nvSpPr>
          <p:cNvPr id="4" name="スライド イメージ プレースホルダー 3"/>
          <p:cNvSpPr>
            <a:spLocks noGrp="1" noRot="1" noChangeAspect="1"/>
          </p:cNvSpPr>
          <p:nvPr>
            <p:ph type="sldImg" idx="2"/>
          </p:nvPr>
        </p:nvSpPr>
        <p:spPr>
          <a:xfrm>
            <a:off x="920750" y="746125"/>
            <a:ext cx="4965700" cy="3725863"/>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1038" y="4721225"/>
            <a:ext cx="5445125" cy="4471988"/>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40863"/>
            <a:ext cx="2949575" cy="4968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6038" y="9440863"/>
            <a:ext cx="2949575" cy="496887"/>
          </a:xfrm>
          <a:prstGeom prst="rect">
            <a:avLst/>
          </a:prstGeom>
        </p:spPr>
        <p:txBody>
          <a:bodyPr vert="horz" lIns="91440" tIns="45720" rIns="91440" bIns="45720" rtlCol="0" anchor="b"/>
          <a:lstStyle>
            <a:lvl1pPr algn="r">
              <a:defRPr sz="1200"/>
            </a:lvl1pPr>
          </a:lstStyle>
          <a:p>
            <a:fld id="{55BB4C62-7966-4631-8DB7-58AC6E8970A3}" type="slidenum">
              <a:rPr kumimoji="1" lang="ja-JP" altLang="en-US" smtClean="0"/>
              <a:t>‹#›</a:t>
            </a:fld>
            <a:endParaRPr kumimoji="1" lang="ja-JP" altLang="en-US"/>
          </a:p>
        </p:txBody>
      </p:sp>
    </p:spTree>
    <p:extLst>
      <p:ext uri="{BB962C8B-B14F-4D97-AF65-F5344CB8AC3E}">
        <p14:creationId xmlns:p14="http://schemas.microsoft.com/office/powerpoint/2010/main" val="1949288121"/>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55BB4C62-7966-4631-8DB7-58AC6E8970A3}" type="slidenum">
              <a:rPr kumimoji="1" lang="ja-JP" altLang="en-US" smtClean="0"/>
              <a:t>1</a:t>
            </a:fld>
            <a:endParaRPr kumimoji="1" lang="ja-JP" altLang="en-US"/>
          </a:p>
        </p:txBody>
      </p:sp>
    </p:spTree>
    <p:extLst>
      <p:ext uri="{BB962C8B-B14F-4D97-AF65-F5344CB8AC3E}">
        <p14:creationId xmlns:p14="http://schemas.microsoft.com/office/powerpoint/2010/main" val="41774965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55BB4C62-7966-4631-8DB7-58AC6E8970A3}" type="slidenum">
              <a:rPr kumimoji="1" lang="ja-JP" altLang="en-US" smtClean="0"/>
              <a:t>2</a:t>
            </a:fld>
            <a:endParaRPr kumimoji="1" lang="ja-JP" altLang="en-US"/>
          </a:p>
        </p:txBody>
      </p:sp>
    </p:spTree>
    <p:extLst>
      <p:ext uri="{BB962C8B-B14F-4D97-AF65-F5344CB8AC3E}">
        <p14:creationId xmlns:p14="http://schemas.microsoft.com/office/powerpoint/2010/main" val="39213841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55BB4C62-7966-4631-8DB7-58AC6E8970A3}" type="slidenum">
              <a:rPr kumimoji="1" lang="ja-JP" altLang="en-US" smtClean="0"/>
              <a:t>3</a:t>
            </a:fld>
            <a:endParaRPr kumimoji="1" lang="ja-JP" altLang="en-US"/>
          </a:p>
        </p:txBody>
      </p:sp>
    </p:spTree>
    <p:extLst>
      <p:ext uri="{BB962C8B-B14F-4D97-AF65-F5344CB8AC3E}">
        <p14:creationId xmlns:p14="http://schemas.microsoft.com/office/powerpoint/2010/main" val="12578478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55BB4C62-7966-4631-8DB7-58AC6E8970A3}" type="slidenum">
              <a:rPr kumimoji="1" lang="ja-JP" altLang="en-US" smtClean="0"/>
              <a:t>5</a:t>
            </a:fld>
            <a:endParaRPr kumimoji="1" lang="ja-JP" altLang="en-US"/>
          </a:p>
        </p:txBody>
      </p:sp>
    </p:spTree>
    <p:extLst>
      <p:ext uri="{BB962C8B-B14F-4D97-AF65-F5344CB8AC3E}">
        <p14:creationId xmlns:p14="http://schemas.microsoft.com/office/powerpoint/2010/main" val="22398699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55BB4C62-7966-4631-8DB7-58AC6E8970A3}" type="slidenum">
              <a:rPr kumimoji="1" lang="ja-JP" altLang="en-US" smtClean="0"/>
              <a:t>6</a:t>
            </a:fld>
            <a:endParaRPr kumimoji="1" lang="ja-JP" altLang="en-US"/>
          </a:p>
        </p:txBody>
      </p:sp>
    </p:spTree>
    <p:extLst>
      <p:ext uri="{BB962C8B-B14F-4D97-AF65-F5344CB8AC3E}">
        <p14:creationId xmlns:p14="http://schemas.microsoft.com/office/powerpoint/2010/main" val="25162552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55BB4C62-7966-4631-8DB7-58AC6E8970A3}" type="slidenum">
              <a:rPr kumimoji="1" lang="ja-JP" altLang="en-US" smtClean="0"/>
              <a:t>7</a:t>
            </a:fld>
            <a:endParaRPr kumimoji="1" lang="ja-JP" altLang="en-US"/>
          </a:p>
        </p:txBody>
      </p:sp>
    </p:spTree>
    <p:extLst>
      <p:ext uri="{BB962C8B-B14F-4D97-AF65-F5344CB8AC3E}">
        <p14:creationId xmlns:p14="http://schemas.microsoft.com/office/powerpoint/2010/main" val="11108511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55BB4C62-7966-4631-8DB7-58AC6E8970A3}" type="slidenum">
              <a:rPr kumimoji="1" lang="ja-JP" altLang="en-US" smtClean="0"/>
              <a:t>8</a:t>
            </a:fld>
            <a:endParaRPr kumimoji="1" lang="ja-JP" altLang="en-US"/>
          </a:p>
        </p:txBody>
      </p:sp>
    </p:spTree>
    <p:extLst>
      <p:ext uri="{BB962C8B-B14F-4D97-AF65-F5344CB8AC3E}">
        <p14:creationId xmlns:p14="http://schemas.microsoft.com/office/powerpoint/2010/main" val="32230326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2F6B3A-DEC4-A9AC-16B9-6CCA7AF76528}"/>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B357026D-BC8E-29FF-09B6-DC976464C40C}"/>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6C712980-D61C-90EA-531D-0CF3B6CE4656}"/>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95D9BB96-77CA-F495-EE16-5B283F6EF07C}"/>
              </a:ext>
            </a:extLst>
          </p:cNvPr>
          <p:cNvSpPr>
            <a:spLocks noGrp="1"/>
          </p:cNvSpPr>
          <p:nvPr>
            <p:ph type="sldNum" sz="quarter" idx="10"/>
          </p:nvPr>
        </p:nvSpPr>
        <p:spPr/>
        <p:txBody>
          <a:bodyPr/>
          <a:lstStyle/>
          <a:p>
            <a:fld id="{55BB4C62-7966-4631-8DB7-58AC6E8970A3}" type="slidenum">
              <a:rPr kumimoji="1" lang="ja-JP" altLang="en-US" smtClean="0"/>
              <a:t>9</a:t>
            </a:fld>
            <a:endParaRPr kumimoji="1" lang="ja-JP" altLang="en-US"/>
          </a:p>
        </p:txBody>
      </p:sp>
    </p:spTree>
    <p:extLst>
      <p:ext uri="{BB962C8B-B14F-4D97-AF65-F5344CB8AC3E}">
        <p14:creationId xmlns:p14="http://schemas.microsoft.com/office/powerpoint/2010/main" val="25725096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55BB4C62-7966-4631-8DB7-58AC6E8970A3}" type="slidenum">
              <a:rPr kumimoji="1" lang="ja-JP" altLang="en-US" smtClean="0"/>
              <a:t>10</a:t>
            </a:fld>
            <a:endParaRPr kumimoji="1" lang="ja-JP" altLang="en-US"/>
          </a:p>
        </p:txBody>
      </p:sp>
    </p:spTree>
    <p:extLst>
      <p:ext uri="{BB962C8B-B14F-4D97-AF65-F5344CB8AC3E}">
        <p14:creationId xmlns:p14="http://schemas.microsoft.com/office/powerpoint/2010/main" val="13480589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55BB4C62-7966-4631-8DB7-58AC6E8970A3}" type="slidenum">
              <a:rPr kumimoji="1" lang="ja-JP" altLang="en-US" smtClean="0"/>
              <a:t>11</a:t>
            </a:fld>
            <a:endParaRPr kumimoji="1" lang="ja-JP" altLang="en-US"/>
          </a:p>
        </p:txBody>
      </p:sp>
    </p:spTree>
    <p:extLst>
      <p:ext uri="{BB962C8B-B14F-4D97-AF65-F5344CB8AC3E}">
        <p14:creationId xmlns:p14="http://schemas.microsoft.com/office/powerpoint/2010/main" val="38963739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6A2119C5-5200-43DF-AB12-05ED0AA5D7E6}" type="datetime1">
              <a:rPr kumimoji="1" lang="ja-JP" altLang="en-US" smtClean="0"/>
              <a:t>2026/9/10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9B6EF87B-DB20-4253-9782-3C634FAD5830}" type="slidenum">
              <a:rPr kumimoji="1" lang="ja-JP" altLang="en-US" smtClean="0"/>
              <a:t>‹#›</a:t>
            </a:fld>
            <a:endParaRPr kumimoji="1" lang="ja-JP" altLang="en-US"/>
          </a:p>
        </p:txBody>
      </p:sp>
    </p:spTree>
    <p:extLst>
      <p:ext uri="{BB962C8B-B14F-4D97-AF65-F5344CB8AC3E}">
        <p14:creationId xmlns:p14="http://schemas.microsoft.com/office/powerpoint/2010/main" val="3655114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4A8C3A8D-DE21-4223-8CB1-76FB71D540E4}" type="datetime1">
              <a:rPr kumimoji="1" lang="ja-JP" altLang="en-US" smtClean="0"/>
              <a:t>2026/9/10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9B6EF87B-DB20-4253-9782-3C634FAD5830}" type="slidenum">
              <a:rPr kumimoji="1" lang="ja-JP" altLang="en-US" smtClean="0"/>
              <a:t>‹#›</a:t>
            </a:fld>
            <a:endParaRPr kumimoji="1" lang="ja-JP" altLang="en-US"/>
          </a:p>
        </p:txBody>
      </p:sp>
    </p:spTree>
    <p:extLst>
      <p:ext uri="{BB962C8B-B14F-4D97-AF65-F5344CB8AC3E}">
        <p14:creationId xmlns:p14="http://schemas.microsoft.com/office/powerpoint/2010/main" val="39100298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1165AACA-567A-4E4C-9501-B3E7CC642E09}" type="datetime1">
              <a:rPr kumimoji="1" lang="ja-JP" altLang="en-US" smtClean="0"/>
              <a:t>2026/9/10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9B6EF87B-DB20-4253-9782-3C634FAD5830}" type="slidenum">
              <a:rPr kumimoji="1" lang="ja-JP" altLang="en-US" smtClean="0"/>
              <a:t>‹#›</a:t>
            </a:fld>
            <a:endParaRPr kumimoji="1" lang="ja-JP" altLang="en-US"/>
          </a:p>
        </p:txBody>
      </p:sp>
    </p:spTree>
    <p:extLst>
      <p:ext uri="{BB962C8B-B14F-4D97-AF65-F5344CB8AC3E}">
        <p14:creationId xmlns:p14="http://schemas.microsoft.com/office/powerpoint/2010/main" val="39740966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22AF3175-BCE5-4BC2-88E7-1B20ADCC4039}" type="datetime1">
              <a:rPr kumimoji="1" lang="ja-JP" altLang="en-US" smtClean="0"/>
              <a:t>2026/9/10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9B6EF87B-DB20-4253-9782-3C634FAD5830}" type="slidenum">
              <a:rPr kumimoji="1" lang="ja-JP" altLang="en-US" smtClean="0"/>
              <a:t>‹#›</a:t>
            </a:fld>
            <a:endParaRPr kumimoji="1" lang="ja-JP" altLang="en-US"/>
          </a:p>
        </p:txBody>
      </p:sp>
    </p:spTree>
    <p:extLst>
      <p:ext uri="{BB962C8B-B14F-4D97-AF65-F5344CB8AC3E}">
        <p14:creationId xmlns:p14="http://schemas.microsoft.com/office/powerpoint/2010/main" val="10334398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FB93AE97-B085-471A-B87A-2C19F03B7F2D}" type="datetime1">
              <a:rPr kumimoji="1" lang="ja-JP" altLang="en-US" smtClean="0"/>
              <a:t>2026/9/10</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9B6EF87B-DB20-4253-9782-3C634FAD5830}" type="slidenum">
              <a:rPr kumimoji="1" lang="ja-JP" altLang="en-US" smtClean="0"/>
              <a:t>‹#›</a:t>
            </a:fld>
            <a:endParaRPr kumimoji="1" lang="ja-JP" altLang="en-US"/>
          </a:p>
        </p:txBody>
      </p:sp>
    </p:spTree>
    <p:extLst>
      <p:ext uri="{BB962C8B-B14F-4D97-AF65-F5344CB8AC3E}">
        <p14:creationId xmlns:p14="http://schemas.microsoft.com/office/powerpoint/2010/main" val="8032885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B1292D14-5D77-4C3A-BD03-C88E35C0E217}" type="datetime1">
              <a:rPr kumimoji="1" lang="ja-JP" altLang="en-US" smtClean="0"/>
              <a:t>2026/9/10</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9B6EF87B-DB20-4253-9782-3C634FAD5830}" type="slidenum">
              <a:rPr kumimoji="1" lang="ja-JP" altLang="en-US" smtClean="0"/>
              <a:t>‹#›</a:t>
            </a:fld>
            <a:endParaRPr kumimoji="1" lang="ja-JP" altLang="en-US"/>
          </a:p>
        </p:txBody>
      </p:sp>
    </p:spTree>
    <p:extLst>
      <p:ext uri="{BB962C8B-B14F-4D97-AF65-F5344CB8AC3E}">
        <p14:creationId xmlns:p14="http://schemas.microsoft.com/office/powerpoint/2010/main" val="30107366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CB58EDF9-0202-450F-84F3-D881B4B053F5}" type="datetime1">
              <a:rPr kumimoji="1" lang="ja-JP" altLang="en-US" smtClean="0"/>
              <a:t>2026/9/10</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9B6EF87B-DB20-4253-9782-3C634FAD5830}" type="slidenum">
              <a:rPr kumimoji="1" lang="ja-JP" altLang="en-US" smtClean="0"/>
              <a:t>‹#›</a:t>
            </a:fld>
            <a:endParaRPr kumimoji="1" lang="ja-JP" altLang="en-US"/>
          </a:p>
        </p:txBody>
      </p:sp>
    </p:spTree>
    <p:extLst>
      <p:ext uri="{BB962C8B-B14F-4D97-AF65-F5344CB8AC3E}">
        <p14:creationId xmlns:p14="http://schemas.microsoft.com/office/powerpoint/2010/main" val="29581727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264BC763-D562-4482-B79A-3292B0A1DBF7}" type="datetime1">
              <a:rPr kumimoji="1" lang="ja-JP" altLang="en-US" smtClean="0"/>
              <a:t>2026/9/10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9B6EF87B-DB20-4253-9782-3C634FAD5830}" type="slidenum">
              <a:rPr kumimoji="1" lang="ja-JP" altLang="en-US" smtClean="0"/>
              <a:t>‹#›</a:t>
            </a:fld>
            <a:endParaRPr kumimoji="1" lang="ja-JP" altLang="en-US"/>
          </a:p>
        </p:txBody>
      </p:sp>
    </p:spTree>
    <p:extLst>
      <p:ext uri="{BB962C8B-B14F-4D97-AF65-F5344CB8AC3E}">
        <p14:creationId xmlns:p14="http://schemas.microsoft.com/office/powerpoint/2010/main" val="3446077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a:t>マスター タイトルの書式設定</a:t>
            </a:r>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7581637F-E89E-46E3-8D10-D0B9A0D80222}" type="datetime1">
              <a:rPr kumimoji="1" lang="ja-JP" altLang="en-US" smtClean="0"/>
              <a:t>2026/9/10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9B6EF87B-DB20-4253-9782-3C634FAD5830}" type="slidenum">
              <a:rPr kumimoji="1" lang="ja-JP" altLang="en-US" smtClean="0"/>
              <a:t>‹#›</a:t>
            </a:fld>
            <a:endParaRPr kumimoji="1" lang="ja-JP" altLang="en-US"/>
          </a:p>
        </p:txBody>
      </p:sp>
    </p:spTree>
    <p:extLst>
      <p:ext uri="{BB962C8B-B14F-4D97-AF65-F5344CB8AC3E}">
        <p14:creationId xmlns:p14="http://schemas.microsoft.com/office/powerpoint/2010/main" val="20028778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18934878-63BA-48CF-9EBC-D74FD6057575}" type="datetime1">
              <a:rPr kumimoji="1" lang="ja-JP" altLang="en-US" smtClean="0"/>
              <a:t>2026/9/10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9B6EF87B-DB20-4253-9782-3C634FAD5830}" type="slidenum">
              <a:rPr kumimoji="1" lang="ja-JP" altLang="en-US" smtClean="0"/>
              <a:t>‹#›</a:t>
            </a:fld>
            <a:endParaRPr kumimoji="1" lang="ja-JP" altLang="en-US"/>
          </a:p>
        </p:txBody>
      </p:sp>
    </p:spTree>
    <p:extLst>
      <p:ext uri="{BB962C8B-B14F-4D97-AF65-F5344CB8AC3E}">
        <p14:creationId xmlns:p14="http://schemas.microsoft.com/office/powerpoint/2010/main" val="16906621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219AAE91-A8A6-4FC2-B95A-EB0966945340}" type="datetime1">
              <a:rPr kumimoji="1" lang="ja-JP" altLang="en-US" smtClean="0"/>
              <a:t>2026/9/10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9B6EF87B-DB20-4253-9782-3C634FAD5830}" type="slidenum">
              <a:rPr kumimoji="1" lang="ja-JP" altLang="en-US" smtClean="0"/>
              <a:t>‹#›</a:t>
            </a:fld>
            <a:endParaRPr kumimoji="1" lang="ja-JP" altLang="en-US"/>
          </a:p>
        </p:txBody>
      </p:sp>
    </p:spTree>
    <p:extLst>
      <p:ext uri="{BB962C8B-B14F-4D97-AF65-F5344CB8AC3E}">
        <p14:creationId xmlns:p14="http://schemas.microsoft.com/office/powerpoint/2010/main" val="11265567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808745-D99D-4C3E-AD5A-35894F333135}" type="datetime1">
              <a:rPr kumimoji="1" lang="ja-JP" altLang="en-US" smtClean="0"/>
              <a:t>2026/9/10</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6EF87B-DB20-4253-9782-3C634FAD5830}" type="slidenum">
              <a:rPr kumimoji="1" lang="ja-JP" altLang="en-US" smtClean="0"/>
              <a:t>‹#›</a:t>
            </a:fld>
            <a:endParaRPr kumimoji="1" lang="ja-JP" altLang="en-US"/>
          </a:p>
        </p:txBody>
      </p:sp>
    </p:spTree>
    <p:extLst>
      <p:ext uri="{BB962C8B-B14F-4D97-AF65-F5344CB8AC3E}">
        <p14:creationId xmlns:p14="http://schemas.microsoft.com/office/powerpoint/2010/main" val="1799333882"/>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Lst>
  <p:hf hdr="0" ft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emf"/></Relationships>
</file>

<file path=ppt/slides/_rels/slide2.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jpeg"/><Relationship Id="rId3" Type="http://schemas.openxmlformats.org/officeDocument/2006/relationships/hyperlink" Target="https://1.bp.blogspot.com/-LSCklp2fqOI/Vkcaeten8KI/AAAAAAAA0cM/r_CPwIofBVQ/s800/dai_byouin2.png" TargetMode="External"/><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notesSlide" Target="../notesSlides/notesSlide2.xml"/><Relationship Id="rId16" Type="http://schemas.openxmlformats.org/officeDocument/2006/relationships/image" Target="../media/image14.png"/><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5" Type="http://schemas.openxmlformats.org/officeDocument/2006/relationships/image" Target="../media/image13.jpe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jpeg"/><Relationship Id="rId14"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8" Type="http://schemas.openxmlformats.org/officeDocument/2006/relationships/image" Target="../media/image21.jpg"/><Relationship Id="rId13" Type="http://schemas.openxmlformats.org/officeDocument/2006/relationships/image" Target="../media/image26.png"/><Relationship Id="rId3" Type="http://schemas.openxmlformats.org/officeDocument/2006/relationships/image" Target="../media/image16.png"/><Relationship Id="rId7" Type="http://schemas.openxmlformats.org/officeDocument/2006/relationships/image" Target="../media/image20.png"/><Relationship Id="rId12" Type="http://schemas.openxmlformats.org/officeDocument/2006/relationships/image" Target="../media/image25.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9.jpeg"/><Relationship Id="rId11" Type="http://schemas.openxmlformats.org/officeDocument/2006/relationships/image" Target="../media/image24.png"/><Relationship Id="rId5" Type="http://schemas.openxmlformats.org/officeDocument/2006/relationships/image" Target="../media/image18.jpeg"/><Relationship Id="rId10" Type="http://schemas.openxmlformats.org/officeDocument/2006/relationships/image" Target="../media/image23.png"/><Relationship Id="rId4" Type="http://schemas.openxmlformats.org/officeDocument/2006/relationships/image" Target="../media/image17.jpeg"/><Relationship Id="rId9" Type="http://schemas.openxmlformats.org/officeDocument/2006/relationships/image" Target="../media/image22.jpg"/><Relationship Id="rId14" Type="http://schemas.openxmlformats.org/officeDocument/2006/relationships/hyperlink" Target="https://www.mhlw.go.jp/stf/seisakunitsuite/bunya/kenkou_iryou/iryou/newpage_00015.html" TargetMode="External"/></Relationships>
</file>

<file path=ppt/slides/_rels/slide6.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7.png"/><Relationship Id="rId7" Type="http://schemas.openxmlformats.org/officeDocument/2006/relationships/image" Target="../media/image19.jpe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hyperlink" Target="https://www.cas.go.jp/jp/seisakukaigi/gaikokujinzai/pdf/kettei_sougoutekitaiousaku_gaiyo_shosai.pdf" TargetMode="External"/><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オブジェクト 2">
            <a:extLst>
              <a:ext uri="{FF2B5EF4-FFF2-40B4-BE49-F238E27FC236}">
                <a16:creationId xmlns:a16="http://schemas.microsoft.com/office/drawing/2014/main" id="{7A9B0C82-0E05-4D70-9472-A9CBEE19E140}"/>
              </a:ext>
            </a:extLst>
          </p:cNvPr>
          <p:cNvGraphicFramePr>
            <a:graphicFrameLocks noChangeAspect="1"/>
          </p:cNvGraphicFramePr>
          <p:nvPr>
            <p:extLst>
              <p:ext uri="{D42A27DB-BD31-4B8C-83A1-F6EECF244321}">
                <p14:modId xmlns:p14="http://schemas.microsoft.com/office/powerpoint/2010/main" val="3423811762"/>
              </p:ext>
            </p:extLst>
          </p:nvPr>
        </p:nvGraphicFramePr>
        <p:xfrm>
          <a:off x="217487" y="627481"/>
          <a:ext cx="8709025" cy="6999287"/>
        </p:xfrm>
        <a:graphic>
          <a:graphicData uri="http://schemas.openxmlformats.org/presentationml/2006/ole">
            <mc:AlternateContent xmlns:mc="http://schemas.openxmlformats.org/markup-compatibility/2006">
              <mc:Choice xmlns:v="urn:schemas-microsoft-com:vml" Requires="v">
                <p:oleObj name="Worksheet" r:id="rId3" imgW="9235387" imgH="7040880" progId="Excel.Sheet.12">
                  <p:embed/>
                </p:oleObj>
              </mc:Choice>
              <mc:Fallback>
                <p:oleObj name="Worksheet" r:id="rId3" imgW="9235387" imgH="7040880" progId="Excel.Sheet.12">
                  <p:embed/>
                  <p:pic>
                    <p:nvPicPr>
                      <p:cNvPr id="3" name="オブジェクト 2">
                        <a:extLst>
                          <a:ext uri="{FF2B5EF4-FFF2-40B4-BE49-F238E27FC236}">
                            <a16:creationId xmlns:a16="http://schemas.microsoft.com/office/drawing/2014/main" id="{7A9B0C82-0E05-4D70-9472-A9CBEE19E140}"/>
                          </a:ext>
                        </a:extLst>
                      </p:cNvPr>
                      <p:cNvPicPr/>
                      <p:nvPr/>
                    </p:nvPicPr>
                    <p:blipFill>
                      <a:blip r:embed="rId4"/>
                      <a:stretch>
                        <a:fillRect/>
                      </a:stretch>
                    </p:blipFill>
                    <p:spPr>
                      <a:xfrm>
                        <a:off x="217487" y="627481"/>
                        <a:ext cx="8709025" cy="6999287"/>
                      </a:xfrm>
                      <a:prstGeom prst="rect">
                        <a:avLst/>
                      </a:prstGeom>
                    </p:spPr>
                  </p:pic>
                </p:oleObj>
              </mc:Fallback>
            </mc:AlternateContent>
          </a:graphicData>
        </a:graphic>
      </p:graphicFrame>
      <p:sp>
        <p:nvSpPr>
          <p:cNvPr id="2" name="テキスト ボックス 1">
            <a:extLst>
              <a:ext uri="{FF2B5EF4-FFF2-40B4-BE49-F238E27FC236}">
                <a16:creationId xmlns:a16="http://schemas.microsoft.com/office/drawing/2014/main" id="{2426C5B2-6E3D-41C3-ABF8-F00EE1545445}"/>
              </a:ext>
            </a:extLst>
          </p:cNvPr>
          <p:cNvSpPr txBox="1"/>
          <p:nvPr/>
        </p:nvSpPr>
        <p:spPr>
          <a:xfrm>
            <a:off x="7973738" y="488982"/>
            <a:ext cx="1080000" cy="276999"/>
          </a:xfrm>
          <a:prstGeom prst="rect">
            <a:avLst/>
          </a:prstGeom>
          <a:noFill/>
        </p:spPr>
        <p:txBody>
          <a:bodyPr wrap="square" rtlCol="0" anchor="ctr">
            <a:spAutoFit/>
          </a:bodyPr>
          <a:lstStyle/>
          <a:p>
            <a:pPr algn="ctr"/>
            <a:r>
              <a:rPr kumimoji="1" lang="ja-JP" altLang="en-US" sz="1200" dirty="0">
                <a:latin typeface="BIZ UDPゴシック" panose="020B0400000000000000" pitchFamily="50" charset="-128"/>
                <a:ea typeface="BIZ UDPゴシック" panose="020B0400000000000000" pitchFamily="50" charset="-128"/>
              </a:rPr>
              <a:t>単位：千円</a:t>
            </a:r>
          </a:p>
        </p:txBody>
      </p:sp>
      <p:sp>
        <p:nvSpPr>
          <p:cNvPr id="4" name="テキスト ボックス 3">
            <a:extLst>
              <a:ext uri="{FF2B5EF4-FFF2-40B4-BE49-F238E27FC236}">
                <a16:creationId xmlns:a16="http://schemas.microsoft.com/office/drawing/2014/main" id="{80B3E1F6-5C25-40B0-B9B5-399A308E292B}"/>
              </a:ext>
            </a:extLst>
          </p:cNvPr>
          <p:cNvSpPr txBox="1"/>
          <p:nvPr/>
        </p:nvSpPr>
        <p:spPr>
          <a:xfrm>
            <a:off x="8718538" y="6492975"/>
            <a:ext cx="540000" cy="369332"/>
          </a:xfrm>
          <a:prstGeom prst="rect">
            <a:avLst/>
          </a:prstGeom>
          <a:noFill/>
        </p:spPr>
        <p:txBody>
          <a:bodyPr wrap="square" rtlCol="0" anchor="ctr">
            <a:spAutoFit/>
          </a:bodyPr>
          <a:lstStyle/>
          <a:p>
            <a:pPr algn="ctr"/>
            <a:r>
              <a:rPr kumimoji="1" lang="ja-JP" altLang="en-US" dirty="0"/>
              <a:t>１</a:t>
            </a:r>
          </a:p>
        </p:txBody>
      </p:sp>
      <p:sp>
        <p:nvSpPr>
          <p:cNvPr id="9" name="タイトル 1">
            <a:extLst>
              <a:ext uri="{FF2B5EF4-FFF2-40B4-BE49-F238E27FC236}">
                <a16:creationId xmlns:a16="http://schemas.microsoft.com/office/drawing/2014/main" id="{2BB1228E-D72E-4AFD-9590-9AAE322B025E}"/>
              </a:ext>
            </a:extLst>
          </p:cNvPr>
          <p:cNvSpPr txBox="1">
            <a:spLocks/>
          </p:cNvSpPr>
          <p:nvPr/>
        </p:nvSpPr>
        <p:spPr>
          <a:xfrm>
            <a:off x="3216" y="0"/>
            <a:ext cx="9144000" cy="548680"/>
          </a:xfrm>
          <a:prstGeom prst="rect">
            <a:avLst/>
          </a:prstGeom>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vert="horz" lIns="91440" tIns="45720" rIns="91440" bIns="45720" rtlCol="0" anchor="ctr">
            <a:noAutofit/>
          </a:bodyPr>
          <a:lstStyle>
            <a:lvl1pPr algn="ctr" defTabSz="914400" rtl="0" eaLnBrk="1" latinLnBrk="0" hangingPunct="1">
              <a:spcBef>
                <a:spcPct val="0"/>
              </a:spcBef>
              <a:buNone/>
              <a:defRPr kumimoji="1"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ja-JP" altLang="en-US" sz="1600" dirty="0">
                <a:solidFill>
                  <a:schemeClr val="bg1"/>
                </a:solidFill>
                <a:latin typeface="HGS創英角ｺﾞｼｯｸUB" panose="020B0900000000000000" pitchFamily="50" charset="-128"/>
                <a:ea typeface="HGS創英角ｺﾞｼｯｸUB" panose="020B0900000000000000" pitchFamily="50" charset="-128"/>
              </a:rPr>
              <a:t>令和８年度外国人医療体制整備事業</a:t>
            </a:r>
            <a:r>
              <a:rPr lang="en-US" altLang="ja-JP" sz="1600" dirty="0">
                <a:solidFill>
                  <a:schemeClr val="bg1"/>
                </a:solidFill>
                <a:latin typeface="HGS創英角ｺﾞｼｯｸUB" panose="020B0900000000000000" pitchFamily="50" charset="-128"/>
                <a:ea typeface="HGS創英角ｺﾞｼｯｸUB" panose="020B0900000000000000" pitchFamily="50" charset="-128"/>
              </a:rPr>
              <a:t>【</a:t>
            </a:r>
            <a:r>
              <a:rPr lang="ja-JP" altLang="en-US" sz="1600" dirty="0">
                <a:solidFill>
                  <a:schemeClr val="bg1"/>
                </a:solidFill>
                <a:latin typeface="HGS創英角ｺﾞｼｯｸUB" panose="020B0900000000000000" pitchFamily="50" charset="-128"/>
                <a:ea typeface="HGS創英角ｺﾞｼｯｸUB" panose="020B0900000000000000" pitchFamily="50" charset="-128"/>
              </a:rPr>
              <a:t>予算額：</a:t>
            </a:r>
            <a:r>
              <a:rPr lang="en-US" altLang="ja-JP" sz="1600" dirty="0">
                <a:solidFill>
                  <a:schemeClr val="bg1"/>
                </a:solidFill>
                <a:latin typeface="HGS創英角ｺﾞｼｯｸUB" panose="020B0900000000000000" pitchFamily="50" charset="-128"/>
                <a:ea typeface="HGS創英角ｺﾞｼｯｸUB" panose="020B0900000000000000" pitchFamily="50" charset="-128"/>
              </a:rPr>
              <a:t>59,376</a:t>
            </a:r>
            <a:r>
              <a:rPr lang="ja-JP" altLang="en-US" sz="1600" dirty="0">
                <a:solidFill>
                  <a:schemeClr val="bg1"/>
                </a:solidFill>
                <a:latin typeface="HGS創英角ｺﾞｼｯｸUB" panose="020B0900000000000000" pitchFamily="50" charset="-128"/>
                <a:ea typeface="HGS創英角ｺﾞｼｯｸUB" panose="020B0900000000000000" pitchFamily="50" charset="-128"/>
              </a:rPr>
              <a:t>千円</a:t>
            </a:r>
            <a:r>
              <a:rPr lang="en-US" altLang="ja-JP" sz="1600" dirty="0">
                <a:solidFill>
                  <a:schemeClr val="bg1"/>
                </a:solidFill>
                <a:latin typeface="HGS創英角ｺﾞｼｯｸUB" panose="020B0900000000000000" pitchFamily="50" charset="-128"/>
                <a:ea typeface="HGS創英角ｺﾞｼｯｸUB" panose="020B0900000000000000" pitchFamily="50" charset="-128"/>
              </a:rPr>
              <a:t>】</a:t>
            </a:r>
          </a:p>
        </p:txBody>
      </p:sp>
      <p:sp>
        <p:nvSpPr>
          <p:cNvPr id="7" name="正方形/長方形 6">
            <a:extLst>
              <a:ext uri="{FF2B5EF4-FFF2-40B4-BE49-F238E27FC236}">
                <a16:creationId xmlns:a16="http://schemas.microsoft.com/office/drawing/2014/main" id="{23CAD3FD-8115-46E7-82FE-CE4CF381D31A}"/>
              </a:ext>
            </a:extLst>
          </p:cNvPr>
          <p:cNvSpPr/>
          <p:nvPr/>
        </p:nvSpPr>
        <p:spPr>
          <a:xfrm>
            <a:off x="8153738" y="89582"/>
            <a:ext cx="900000" cy="36000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kumimoji="1" lang="ja-JP" altLang="en-US" sz="1100" dirty="0">
                <a:solidFill>
                  <a:schemeClr val="tx1"/>
                </a:solidFill>
                <a:latin typeface="Meiryo UI" panose="020B0604030504040204" pitchFamily="50" charset="-128"/>
                <a:ea typeface="Meiryo UI" panose="020B0604030504040204" pitchFamily="50" charset="-128"/>
              </a:rPr>
              <a:t>資料</a:t>
            </a:r>
            <a:r>
              <a:rPr kumimoji="1" lang="en-US" altLang="ja-JP" sz="1100" dirty="0">
                <a:solidFill>
                  <a:schemeClr val="tx1"/>
                </a:solidFill>
                <a:latin typeface="Meiryo UI" panose="020B0604030504040204" pitchFamily="50" charset="-128"/>
                <a:ea typeface="Meiryo UI" panose="020B0604030504040204" pitchFamily="50" charset="-128"/>
              </a:rPr>
              <a:t>2-1</a:t>
            </a:r>
            <a:endParaRPr kumimoji="1" lang="ja-JP" altLang="en-US" sz="1100" dirty="0">
              <a:solidFill>
                <a:schemeClr val="tx1"/>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5976404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正方形/長方形 67"/>
          <p:cNvSpPr/>
          <p:nvPr/>
        </p:nvSpPr>
        <p:spPr>
          <a:xfrm>
            <a:off x="86387" y="5286425"/>
            <a:ext cx="8980546" cy="1548000"/>
          </a:xfrm>
          <a:prstGeom prst="rect">
            <a:avLst/>
          </a:prstGeom>
          <a:ln/>
          <a:effectLst/>
        </p:spPr>
        <p:style>
          <a:lnRef idx="1">
            <a:schemeClr val="accent4"/>
          </a:lnRef>
          <a:fillRef idx="2">
            <a:schemeClr val="accent4"/>
          </a:fillRef>
          <a:effectRef idx="1">
            <a:schemeClr val="accent4"/>
          </a:effectRef>
          <a:fontRef idx="minor">
            <a:schemeClr val="dk1"/>
          </a:fontRef>
        </p:style>
        <p:txBody>
          <a:bodyPr rtlCol="0" anchor="ctr"/>
          <a:lstStyle/>
          <a:p>
            <a:pPr algn="ctr"/>
            <a:endParaRPr kumimoji="1" lang="ja-JP" altLang="en-US" dirty="0"/>
          </a:p>
        </p:txBody>
      </p:sp>
      <p:sp>
        <p:nvSpPr>
          <p:cNvPr id="77" name="正方形/長方形 76"/>
          <p:cNvSpPr/>
          <p:nvPr/>
        </p:nvSpPr>
        <p:spPr>
          <a:xfrm>
            <a:off x="71452" y="3258108"/>
            <a:ext cx="4428000" cy="1548000"/>
          </a:xfrm>
          <a:prstGeom prst="rect">
            <a:avLst/>
          </a:prstGeom>
          <a:ln/>
          <a:effectLst/>
        </p:spPr>
        <p:style>
          <a:lnRef idx="1">
            <a:schemeClr val="accent4"/>
          </a:lnRef>
          <a:fillRef idx="2">
            <a:schemeClr val="accent4"/>
          </a:fillRef>
          <a:effectRef idx="1">
            <a:schemeClr val="accent4"/>
          </a:effectRef>
          <a:fontRef idx="minor">
            <a:schemeClr val="dk1"/>
          </a:fontRef>
        </p:style>
        <p:txBody>
          <a:bodyPr rtlCol="0" anchor="ctr"/>
          <a:lstStyle/>
          <a:p>
            <a:pPr algn="ctr"/>
            <a:endParaRPr kumimoji="1" lang="ja-JP" altLang="en-US" dirty="0"/>
          </a:p>
        </p:txBody>
      </p:sp>
      <p:sp>
        <p:nvSpPr>
          <p:cNvPr id="86" name="正方形/長方形 85"/>
          <p:cNvSpPr/>
          <p:nvPr/>
        </p:nvSpPr>
        <p:spPr>
          <a:xfrm>
            <a:off x="76392" y="3258606"/>
            <a:ext cx="4428000" cy="216000"/>
          </a:xfrm>
          <a:prstGeom prst="rect">
            <a:avLst/>
          </a:prstGeom>
          <a:effectLst/>
        </p:spPr>
        <p:style>
          <a:lnRef idx="1">
            <a:schemeClr val="accent5"/>
          </a:lnRef>
          <a:fillRef idx="2">
            <a:schemeClr val="accent5"/>
          </a:fillRef>
          <a:effectRef idx="1">
            <a:schemeClr val="accent5"/>
          </a:effectRef>
          <a:fontRef idx="minor">
            <a:schemeClr val="dk1"/>
          </a:fontRef>
        </p:style>
        <p:txBody>
          <a:bodyPr rtlCol="0" anchor="ctr"/>
          <a:lstStyle/>
          <a:p>
            <a:pPr algn="ctr"/>
            <a:r>
              <a:rPr lang="ja-JP" altLang="ja-JP" sz="900" b="1" dirty="0">
                <a:solidFill>
                  <a:schemeClr val="tx1"/>
                </a:solidFill>
                <a:latin typeface="Meiryo UI" panose="020B0604030504040204" pitchFamily="50" charset="-128"/>
                <a:ea typeface="Meiryo UI" panose="020B0604030504040204" pitchFamily="50" charset="-128"/>
              </a:rPr>
              <a:t>府全体での受入れ体制の構築</a:t>
            </a:r>
            <a:endParaRPr lang="en-US" altLang="ja-JP" sz="900" b="1" dirty="0">
              <a:solidFill>
                <a:schemeClr val="tx1"/>
              </a:solidFill>
              <a:latin typeface="Meiryo UI" panose="020B0604030504040204" pitchFamily="50" charset="-128"/>
              <a:ea typeface="Meiryo UI" panose="020B0604030504040204" pitchFamily="50" charset="-128"/>
            </a:endParaRPr>
          </a:p>
        </p:txBody>
      </p:sp>
      <p:sp>
        <p:nvSpPr>
          <p:cNvPr id="89" name="正方形/長方形 88"/>
          <p:cNvSpPr/>
          <p:nvPr/>
        </p:nvSpPr>
        <p:spPr>
          <a:xfrm>
            <a:off x="86387" y="5288520"/>
            <a:ext cx="8982000" cy="216000"/>
          </a:xfrm>
          <a:prstGeom prst="rect">
            <a:avLst/>
          </a:prstGeom>
          <a:effectLst/>
        </p:spPr>
        <p:style>
          <a:lnRef idx="1">
            <a:schemeClr val="accent5"/>
          </a:lnRef>
          <a:fillRef idx="2">
            <a:schemeClr val="accent5"/>
          </a:fillRef>
          <a:effectRef idx="1">
            <a:schemeClr val="accent5"/>
          </a:effectRef>
          <a:fontRef idx="minor">
            <a:schemeClr val="dk1"/>
          </a:fontRef>
        </p:style>
        <p:txBody>
          <a:bodyPr rtlCol="0" anchor="ctr"/>
          <a:lstStyle/>
          <a:p>
            <a:pPr algn="ctr"/>
            <a:r>
              <a:rPr lang="ja-JP" altLang="en-US" sz="900" b="1" dirty="0">
                <a:latin typeface="HGPｺﾞｼｯｸM" panose="020B0600000000000000" pitchFamily="50" charset="-128"/>
                <a:ea typeface="HGPｺﾞｼｯｸM" panose="020B0600000000000000" pitchFamily="50" charset="-128"/>
              </a:rPr>
              <a:t>医療機関への支援</a:t>
            </a:r>
            <a:endParaRPr kumimoji="1" lang="ja-JP" altLang="en-US" sz="900" b="1" dirty="0">
              <a:latin typeface="HGPｺﾞｼｯｸM" panose="020B0600000000000000" pitchFamily="50" charset="-128"/>
              <a:ea typeface="HGPｺﾞｼｯｸM" panose="020B0600000000000000" pitchFamily="50" charset="-128"/>
            </a:endParaRPr>
          </a:p>
        </p:txBody>
      </p:sp>
      <p:sp>
        <p:nvSpPr>
          <p:cNvPr id="99" name="ホームベース 98"/>
          <p:cNvSpPr/>
          <p:nvPr/>
        </p:nvSpPr>
        <p:spPr>
          <a:xfrm>
            <a:off x="71453" y="515239"/>
            <a:ext cx="4500000" cy="288000"/>
          </a:xfrm>
          <a:prstGeom prst="homePlate">
            <a:avLst/>
          </a:prstGeom>
          <a:gradFill flip="none" rotWithShape="1">
            <a:gsLst>
              <a:gs pos="0">
                <a:schemeClr val="accent5"/>
              </a:gs>
              <a:gs pos="50000">
                <a:schemeClr val="accent1">
                  <a:tint val="44500"/>
                  <a:satMod val="160000"/>
                </a:schemeClr>
              </a:gs>
              <a:gs pos="100000">
                <a:schemeClr val="accent1">
                  <a:tint val="23500"/>
                  <a:satMod val="160000"/>
                </a:schemeClr>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400" dirty="0">
                <a:solidFill>
                  <a:schemeClr val="tx1"/>
                </a:solidFill>
                <a:latin typeface="HGP創英角ｺﾞｼｯｸUB" panose="020B0900000000000000" pitchFamily="50" charset="-128"/>
                <a:ea typeface="HGP創英角ｺﾞｼｯｸUB" panose="020B0900000000000000" pitchFamily="50" charset="-128"/>
              </a:rPr>
              <a:t>背景・事業趣旨</a:t>
            </a:r>
            <a:endParaRPr kumimoji="1" lang="ja-JP" altLang="en-US" sz="1400" dirty="0">
              <a:solidFill>
                <a:schemeClr val="tx1"/>
              </a:solidFill>
              <a:latin typeface="HGP創英角ｺﾞｼｯｸUB" panose="020B0900000000000000" pitchFamily="50" charset="-128"/>
              <a:ea typeface="HGP創英角ｺﾞｼｯｸUB" panose="020B0900000000000000" pitchFamily="50" charset="-128"/>
            </a:endParaRPr>
          </a:p>
        </p:txBody>
      </p:sp>
      <p:sp>
        <p:nvSpPr>
          <p:cNvPr id="29" name="正方形/長方形 28"/>
          <p:cNvSpPr/>
          <p:nvPr/>
        </p:nvSpPr>
        <p:spPr>
          <a:xfrm>
            <a:off x="66933" y="2864488"/>
            <a:ext cx="9000000" cy="360000"/>
          </a:xfrm>
          <a:prstGeom prst="rect">
            <a:avLst/>
          </a:prstGeom>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tlCol="0" anchor="ctr"/>
          <a:lstStyle/>
          <a:p>
            <a:pPr algn="ctr"/>
            <a:r>
              <a:rPr lang="ja-JP" altLang="en-US" sz="1200" b="1" dirty="0">
                <a:latin typeface="Meiryo UI" panose="020B0604030504040204" pitchFamily="50" charset="-128"/>
                <a:ea typeface="Meiryo UI" panose="020B0604030504040204" pitchFamily="50" charset="-128"/>
              </a:rPr>
              <a:t>１　地域における外国人医療対策協議会設置等事業</a:t>
            </a:r>
            <a:endParaRPr lang="en-US" altLang="ja-JP" sz="1200" b="1" dirty="0">
              <a:latin typeface="Meiryo UI" panose="020B0604030504040204" pitchFamily="50" charset="-128"/>
              <a:ea typeface="Meiryo UI" panose="020B0604030504040204" pitchFamily="50" charset="-128"/>
            </a:endParaRPr>
          </a:p>
          <a:p>
            <a:pPr algn="ctr"/>
            <a:r>
              <a:rPr lang="en-US" altLang="ja-JP" sz="1000" dirty="0">
                <a:latin typeface="Meiryo UI" panose="020B0604030504040204" pitchFamily="50" charset="-128"/>
                <a:ea typeface="Meiryo UI" panose="020B0604030504040204" pitchFamily="50" charset="-128"/>
              </a:rPr>
              <a:t>【R8</a:t>
            </a:r>
            <a:r>
              <a:rPr lang="ja-JP" altLang="en-US" sz="1000" dirty="0">
                <a:latin typeface="Meiryo UI" panose="020B0604030504040204" pitchFamily="50" charset="-128"/>
                <a:ea typeface="Meiryo UI" panose="020B0604030504040204" pitchFamily="50" charset="-128"/>
              </a:rPr>
              <a:t>予算要求額</a:t>
            </a:r>
            <a:r>
              <a:rPr lang="en-US" altLang="ja-JP" sz="1000" dirty="0">
                <a:latin typeface="Meiryo UI" panose="020B0604030504040204" pitchFamily="50" charset="-128"/>
                <a:ea typeface="Meiryo UI" panose="020B0604030504040204" pitchFamily="50" charset="-128"/>
              </a:rPr>
              <a:t>:1,273</a:t>
            </a:r>
            <a:r>
              <a:rPr lang="ja-JP" altLang="en-US" sz="1000" dirty="0">
                <a:latin typeface="Meiryo UI" panose="020B0604030504040204" pitchFamily="50" charset="-128"/>
                <a:ea typeface="Meiryo UI" panose="020B0604030504040204" pitchFamily="50" charset="-128"/>
              </a:rPr>
              <a:t>千円</a:t>
            </a:r>
            <a:r>
              <a:rPr lang="en-US" altLang="ja-JP" sz="1000" dirty="0">
                <a:latin typeface="Meiryo UI" panose="020B0604030504040204" pitchFamily="50" charset="-128"/>
                <a:ea typeface="Meiryo UI" panose="020B0604030504040204" pitchFamily="50" charset="-128"/>
              </a:rPr>
              <a:t>】</a:t>
            </a:r>
            <a:r>
              <a:rPr lang="ja-JP" altLang="en-US" sz="1000" dirty="0">
                <a:latin typeface="Meiryo UI" panose="020B0604030504040204" pitchFamily="50" charset="-128"/>
                <a:ea typeface="Meiryo UI" panose="020B0604030504040204" pitchFamily="50" charset="-128"/>
              </a:rPr>
              <a:t>（</a:t>
            </a:r>
            <a:r>
              <a:rPr lang="en-US" altLang="ja-JP" sz="1000" dirty="0">
                <a:latin typeface="Meiryo UI" panose="020B0604030504040204" pitchFamily="50" charset="-128"/>
                <a:ea typeface="Meiryo UI" panose="020B0604030504040204" pitchFamily="50" charset="-128"/>
              </a:rPr>
              <a:t>R7</a:t>
            </a:r>
            <a:r>
              <a:rPr lang="ja-JP" altLang="en-US" sz="1000" dirty="0">
                <a:latin typeface="Meiryo UI" panose="020B0604030504040204" pitchFamily="50" charset="-128"/>
                <a:ea typeface="Meiryo UI" panose="020B0604030504040204" pitchFamily="50" charset="-128"/>
              </a:rPr>
              <a:t>予算額：</a:t>
            </a:r>
            <a:r>
              <a:rPr lang="en-US" altLang="ja-JP" sz="1000" dirty="0">
                <a:latin typeface="Meiryo UI" panose="020B0604030504040204" pitchFamily="50" charset="-128"/>
                <a:ea typeface="Meiryo UI" panose="020B0604030504040204" pitchFamily="50" charset="-128"/>
              </a:rPr>
              <a:t>1,273</a:t>
            </a:r>
            <a:r>
              <a:rPr lang="ja-JP" altLang="en-US" sz="1000" dirty="0">
                <a:latin typeface="Meiryo UI" panose="020B0604030504040204" pitchFamily="50" charset="-128"/>
                <a:ea typeface="Meiryo UI" panose="020B0604030504040204" pitchFamily="50" charset="-128"/>
              </a:rPr>
              <a:t>千円）</a:t>
            </a:r>
            <a:endParaRPr lang="en-US" altLang="ja-JP" sz="1000" dirty="0">
              <a:latin typeface="Meiryo UI" panose="020B0604030504040204" pitchFamily="50" charset="-128"/>
              <a:ea typeface="Meiryo UI" panose="020B0604030504040204" pitchFamily="50" charset="-128"/>
            </a:endParaRPr>
          </a:p>
        </p:txBody>
      </p:sp>
      <p:sp>
        <p:nvSpPr>
          <p:cNvPr id="65" name="ホームベース 64"/>
          <p:cNvSpPr/>
          <p:nvPr/>
        </p:nvSpPr>
        <p:spPr>
          <a:xfrm>
            <a:off x="71727" y="2532363"/>
            <a:ext cx="9000000" cy="288000"/>
          </a:xfrm>
          <a:prstGeom prst="homePlate">
            <a:avLst/>
          </a:prstGeom>
          <a:gradFill flip="none" rotWithShape="1">
            <a:gsLst>
              <a:gs pos="0">
                <a:schemeClr val="accent5"/>
              </a:gs>
              <a:gs pos="50000">
                <a:schemeClr val="accent1">
                  <a:tint val="44500"/>
                  <a:satMod val="160000"/>
                </a:schemeClr>
              </a:gs>
              <a:gs pos="100000">
                <a:schemeClr val="accent1">
                  <a:tint val="23500"/>
                  <a:satMod val="160000"/>
                </a:schemeClr>
              </a:gs>
            </a:gsLst>
            <a:lin ang="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400" dirty="0">
                <a:solidFill>
                  <a:schemeClr val="tx1"/>
                </a:solidFill>
                <a:latin typeface="HGP創英角ｺﾞｼｯｸUB" panose="020B0900000000000000" pitchFamily="50" charset="-128"/>
                <a:ea typeface="HGP創英角ｺﾞｼｯｸUB" panose="020B0900000000000000" pitchFamily="50" charset="-128"/>
              </a:rPr>
              <a:t>具体的な対策事業</a:t>
            </a:r>
          </a:p>
        </p:txBody>
      </p:sp>
      <p:sp>
        <p:nvSpPr>
          <p:cNvPr id="127" name="サブタイトル 2"/>
          <p:cNvSpPr txBox="1">
            <a:spLocks/>
          </p:cNvSpPr>
          <p:nvPr/>
        </p:nvSpPr>
        <p:spPr>
          <a:xfrm>
            <a:off x="4634169" y="839051"/>
            <a:ext cx="3312000" cy="360000"/>
          </a:xfrm>
          <a:prstGeom prst="rect">
            <a:avLst/>
          </a:prstGeom>
          <a:effectLst/>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algn="l"/>
            <a:r>
              <a:rPr lang="ja-JP" altLang="ja-JP" sz="800" b="1" dirty="0">
                <a:solidFill>
                  <a:schemeClr val="tx1"/>
                </a:solidFill>
                <a:latin typeface="Meiryo UI" panose="020B0604030504040204" pitchFamily="50" charset="-128"/>
                <a:ea typeface="Meiryo UI" panose="020B0604030504040204" pitchFamily="50" charset="-128"/>
              </a:rPr>
              <a:t>府全体での受入れ体制の構築</a:t>
            </a:r>
            <a:endParaRPr lang="en-US" altLang="ja-JP" sz="800" b="1" dirty="0">
              <a:solidFill>
                <a:schemeClr val="tx1"/>
              </a:solidFill>
              <a:latin typeface="Meiryo UI" panose="020B0604030504040204" pitchFamily="50" charset="-128"/>
              <a:ea typeface="Meiryo UI" panose="020B0604030504040204" pitchFamily="50" charset="-128"/>
            </a:endParaRPr>
          </a:p>
          <a:p>
            <a:pPr algn="l"/>
            <a:r>
              <a:rPr lang="ja-JP" altLang="en-US" sz="800" dirty="0">
                <a:solidFill>
                  <a:schemeClr val="tx1"/>
                </a:solidFill>
                <a:latin typeface="Meiryo UI" panose="020B0604030504040204" pitchFamily="50" charset="-128"/>
                <a:ea typeface="Meiryo UI" panose="020B0604030504040204" pitchFamily="50" charset="-128"/>
              </a:rPr>
              <a:t>関係各部局、関係団体等と分野横断的な連携体制の構築</a:t>
            </a:r>
            <a:endParaRPr lang="en-US" altLang="ja-JP" sz="800" dirty="0">
              <a:solidFill>
                <a:schemeClr val="tx1"/>
              </a:solidFill>
              <a:latin typeface="Meiryo UI" panose="020B0604030504040204" pitchFamily="50" charset="-128"/>
              <a:ea typeface="Meiryo UI" panose="020B0604030504040204" pitchFamily="50" charset="-128"/>
            </a:endParaRPr>
          </a:p>
        </p:txBody>
      </p:sp>
      <p:sp>
        <p:nvSpPr>
          <p:cNvPr id="128" name="サブタイトル 2"/>
          <p:cNvSpPr>
            <a:spLocks noGrp="1"/>
          </p:cNvSpPr>
          <p:nvPr>
            <p:ph type="subTitle" idx="1"/>
          </p:nvPr>
        </p:nvSpPr>
        <p:spPr>
          <a:xfrm>
            <a:off x="4619904" y="2034192"/>
            <a:ext cx="3312000" cy="360000"/>
          </a:xfrm>
          <a:effectLst/>
        </p:spPr>
        <p:style>
          <a:lnRef idx="1">
            <a:schemeClr val="accent5"/>
          </a:lnRef>
          <a:fillRef idx="2">
            <a:schemeClr val="accent5"/>
          </a:fillRef>
          <a:effectRef idx="1">
            <a:schemeClr val="accent5"/>
          </a:effectRef>
          <a:fontRef idx="minor">
            <a:schemeClr val="dk1"/>
          </a:fontRef>
        </p:style>
        <p:txBody>
          <a:bodyPr anchor="ctr">
            <a:noAutofit/>
          </a:bodyPr>
          <a:lstStyle/>
          <a:p>
            <a:pPr algn="l"/>
            <a:r>
              <a:rPr lang="ja-JP" altLang="en-US" sz="800" b="1" dirty="0">
                <a:solidFill>
                  <a:schemeClr val="tx1"/>
                </a:solidFill>
                <a:latin typeface="Meiryo UI" panose="020B0604030504040204" pitchFamily="50" charset="-128"/>
                <a:ea typeface="Meiryo UI" panose="020B0604030504040204" pitchFamily="50" charset="-128"/>
              </a:rPr>
              <a:t>情報発信</a:t>
            </a:r>
          </a:p>
          <a:p>
            <a:pPr algn="l"/>
            <a:r>
              <a:rPr lang="ja-JP" altLang="en-US" sz="800" dirty="0">
                <a:solidFill>
                  <a:schemeClr val="tx1"/>
                </a:solidFill>
                <a:latin typeface="Meiryo UI" panose="020B0604030504040204" pitchFamily="50" charset="-128"/>
                <a:ea typeface="Meiryo UI" panose="020B0604030504040204" pitchFamily="50" charset="-128"/>
              </a:rPr>
              <a:t>府内医療機関、来阪外国人等向け最新情報の発信</a:t>
            </a:r>
            <a:endParaRPr lang="en-US" altLang="ja-JP" sz="800" dirty="0">
              <a:solidFill>
                <a:schemeClr val="tx1"/>
              </a:solidFill>
              <a:latin typeface="Meiryo UI" panose="020B0604030504040204" pitchFamily="50" charset="-128"/>
              <a:ea typeface="Meiryo UI" panose="020B0604030504040204" pitchFamily="50" charset="-128"/>
            </a:endParaRPr>
          </a:p>
        </p:txBody>
      </p:sp>
      <p:sp>
        <p:nvSpPr>
          <p:cNvPr id="129" name="サブタイトル 2"/>
          <p:cNvSpPr txBox="1">
            <a:spLocks/>
          </p:cNvSpPr>
          <p:nvPr/>
        </p:nvSpPr>
        <p:spPr>
          <a:xfrm>
            <a:off x="4619904" y="1631899"/>
            <a:ext cx="3312000" cy="360000"/>
          </a:xfrm>
          <a:prstGeom prst="rect">
            <a:avLst/>
          </a:prstGeom>
          <a:effectLst/>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algn="l"/>
            <a:r>
              <a:rPr lang="ja-JP" altLang="ja-JP" sz="800" b="1" dirty="0">
                <a:solidFill>
                  <a:schemeClr val="tx1"/>
                </a:solidFill>
                <a:latin typeface="Meiryo UI" panose="020B0604030504040204" pitchFamily="50" charset="-128"/>
                <a:ea typeface="Meiryo UI" panose="020B0604030504040204" pitchFamily="50" charset="-128"/>
              </a:rPr>
              <a:t>医療機関への支援</a:t>
            </a:r>
          </a:p>
          <a:p>
            <a:pPr algn="l"/>
            <a:r>
              <a:rPr lang="ja-JP" altLang="en-US" sz="800" dirty="0">
                <a:solidFill>
                  <a:schemeClr val="tx1"/>
                </a:solidFill>
                <a:latin typeface="Meiryo UI" panose="020B0604030504040204" pitchFamily="50" charset="-128"/>
                <a:ea typeface="Meiryo UI" panose="020B0604030504040204" pitchFamily="50" charset="-128"/>
              </a:rPr>
              <a:t>①</a:t>
            </a:r>
            <a:r>
              <a:rPr lang="ja-JP" altLang="ja-JP" sz="800" dirty="0">
                <a:solidFill>
                  <a:schemeClr val="tx1"/>
                </a:solidFill>
                <a:latin typeface="Meiryo UI" panose="020B0604030504040204" pitchFamily="50" charset="-128"/>
                <a:ea typeface="Meiryo UI" panose="020B0604030504040204" pitchFamily="50" charset="-128"/>
              </a:rPr>
              <a:t>言語</a:t>
            </a:r>
            <a:r>
              <a:rPr lang="ja-JP" altLang="en-US" sz="800" dirty="0">
                <a:solidFill>
                  <a:schemeClr val="tx1"/>
                </a:solidFill>
                <a:latin typeface="Meiryo UI" panose="020B0604030504040204" pitchFamily="50" charset="-128"/>
                <a:ea typeface="Meiryo UI" panose="020B0604030504040204" pitchFamily="50" charset="-128"/>
              </a:rPr>
              <a:t>・</a:t>
            </a:r>
            <a:r>
              <a:rPr lang="ja-JP" altLang="ja-JP" sz="800" dirty="0">
                <a:solidFill>
                  <a:schemeClr val="tx1"/>
                </a:solidFill>
                <a:latin typeface="Meiryo UI" panose="020B0604030504040204" pitchFamily="50" charset="-128"/>
                <a:ea typeface="Meiryo UI" panose="020B0604030504040204" pitchFamily="50" charset="-128"/>
              </a:rPr>
              <a:t>コミュニケーション</a:t>
            </a:r>
            <a:r>
              <a:rPr lang="ja-JP" altLang="en-US" sz="800" dirty="0">
                <a:solidFill>
                  <a:schemeClr val="tx1"/>
                </a:solidFill>
                <a:latin typeface="Meiryo UI" panose="020B0604030504040204" pitchFamily="50" charset="-128"/>
                <a:ea typeface="Meiryo UI" panose="020B0604030504040204" pitchFamily="50" charset="-128"/>
              </a:rPr>
              <a:t>支援　　②トラブル</a:t>
            </a:r>
            <a:r>
              <a:rPr lang="ja-JP" altLang="ja-JP" sz="800" dirty="0">
                <a:solidFill>
                  <a:schemeClr val="tx1"/>
                </a:solidFill>
                <a:latin typeface="Meiryo UI" panose="020B0604030504040204" pitchFamily="50" charset="-128"/>
                <a:ea typeface="Meiryo UI" panose="020B0604030504040204" pitchFamily="50" charset="-128"/>
              </a:rPr>
              <a:t>相談</a:t>
            </a:r>
            <a:r>
              <a:rPr lang="ja-JP" altLang="en-US" sz="800" dirty="0">
                <a:solidFill>
                  <a:schemeClr val="tx1"/>
                </a:solidFill>
                <a:latin typeface="Meiryo UI" panose="020B0604030504040204" pitchFamily="50" charset="-128"/>
                <a:ea typeface="Meiryo UI" panose="020B0604030504040204" pitchFamily="50" charset="-128"/>
              </a:rPr>
              <a:t>支援</a:t>
            </a:r>
            <a:endParaRPr lang="ja-JP" altLang="ja-JP" sz="800" dirty="0">
              <a:solidFill>
                <a:schemeClr val="tx1"/>
              </a:solidFill>
              <a:latin typeface="Meiryo UI" panose="020B0604030504040204" pitchFamily="50" charset="-128"/>
              <a:ea typeface="Meiryo UI" panose="020B0604030504040204" pitchFamily="50" charset="-128"/>
            </a:endParaRPr>
          </a:p>
        </p:txBody>
      </p:sp>
      <p:sp>
        <p:nvSpPr>
          <p:cNvPr id="126" name="ホームベース 125"/>
          <p:cNvSpPr/>
          <p:nvPr/>
        </p:nvSpPr>
        <p:spPr>
          <a:xfrm>
            <a:off x="4635691" y="517196"/>
            <a:ext cx="3312000" cy="288000"/>
          </a:xfrm>
          <a:prstGeom prst="homePlate">
            <a:avLst/>
          </a:prstGeom>
          <a:gradFill flip="none" rotWithShape="1">
            <a:gsLst>
              <a:gs pos="0">
                <a:schemeClr val="accent5"/>
              </a:gs>
              <a:gs pos="50000">
                <a:schemeClr val="accent1">
                  <a:tint val="44500"/>
                  <a:satMod val="160000"/>
                </a:schemeClr>
              </a:gs>
              <a:gs pos="100000">
                <a:schemeClr val="accent1">
                  <a:tint val="23500"/>
                  <a:satMod val="160000"/>
                </a:schemeClr>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400" dirty="0">
                <a:solidFill>
                  <a:schemeClr val="tx1"/>
                </a:solidFill>
                <a:latin typeface="HGP創英角ｺﾞｼｯｸUB" panose="020B0900000000000000" pitchFamily="50" charset="-128"/>
                <a:ea typeface="HGP創英角ｺﾞｼｯｸUB" panose="020B0900000000000000" pitchFamily="50" charset="-128"/>
              </a:rPr>
              <a:t>主な課題・取り組み</a:t>
            </a:r>
          </a:p>
        </p:txBody>
      </p:sp>
      <p:sp>
        <p:nvSpPr>
          <p:cNvPr id="141" name="サブタイトル 2"/>
          <p:cNvSpPr txBox="1">
            <a:spLocks/>
          </p:cNvSpPr>
          <p:nvPr/>
        </p:nvSpPr>
        <p:spPr>
          <a:xfrm>
            <a:off x="4629993" y="1236447"/>
            <a:ext cx="3312000" cy="360000"/>
          </a:xfrm>
          <a:prstGeom prst="rect">
            <a:avLst/>
          </a:prstGeom>
          <a:effectLst/>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algn="l"/>
            <a:r>
              <a:rPr lang="ja-JP" altLang="en-US" sz="800" b="1" dirty="0">
                <a:solidFill>
                  <a:schemeClr val="tx1"/>
                </a:solidFill>
                <a:latin typeface="Meiryo UI" panose="020B0604030504040204" pitchFamily="50" charset="-128"/>
                <a:ea typeface="Meiryo UI" panose="020B0604030504040204" pitchFamily="50" charset="-128"/>
              </a:rPr>
              <a:t>医療機関の受入れ体制実態把握</a:t>
            </a:r>
            <a:endParaRPr lang="en-US" altLang="ja-JP" sz="800" b="1" dirty="0">
              <a:solidFill>
                <a:schemeClr val="tx1"/>
              </a:solidFill>
              <a:latin typeface="Meiryo UI" panose="020B0604030504040204" pitchFamily="50" charset="-128"/>
              <a:ea typeface="Meiryo UI" panose="020B0604030504040204" pitchFamily="50" charset="-128"/>
            </a:endParaRPr>
          </a:p>
          <a:p>
            <a:pPr algn="l"/>
            <a:r>
              <a:rPr lang="ja-JP" altLang="en-US" sz="800" dirty="0">
                <a:solidFill>
                  <a:schemeClr val="tx1"/>
                </a:solidFill>
                <a:latin typeface="Meiryo UI" panose="020B0604030504040204" pitchFamily="50" charset="-128"/>
                <a:ea typeface="Meiryo UI" panose="020B0604030504040204" pitchFamily="50" charset="-128"/>
              </a:rPr>
              <a:t>府内外国人対応可能な医療機関の適格性の審査及び精査</a:t>
            </a:r>
            <a:endParaRPr lang="en-US" altLang="ja-JP" sz="800" dirty="0">
              <a:solidFill>
                <a:schemeClr val="tx1"/>
              </a:solidFill>
              <a:latin typeface="Meiryo UI" panose="020B0604030504040204" pitchFamily="50" charset="-128"/>
              <a:ea typeface="Meiryo UI" panose="020B0604030504040204" pitchFamily="50" charset="-128"/>
            </a:endParaRPr>
          </a:p>
        </p:txBody>
      </p:sp>
      <p:sp>
        <p:nvSpPr>
          <p:cNvPr id="93" name="角丸四角形 92"/>
          <p:cNvSpPr/>
          <p:nvPr/>
        </p:nvSpPr>
        <p:spPr>
          <a:xfrm>
            <a:off x="8601427" y="512197"/>
            <a:ext cx="504000" cy="1872000"/>
          </a:xfrm>
          <a:prstGeom prst="rect">
            <a:avLst/>
          </a:prstGeom>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vert="eaVert" rtlCol="0" anchor="ctr"/>
          <a:lstStyle/>
          <a:p>
            <a:pPr algn="ctr"/>
            <a:r>
              <a:rPr lang="ja-JP" altLang="en-US" sz="1050" b="1" dirty="0">
                <a:solidFill>
                  <a:schemeClr val="bg1"/>
                </a:solidFill>
                <a:latin typeface="Meiryo UI" panose="020B0604030504040204" pitchFamily="50" charset="-128"/>
                <a:ea typeface="Meiryo UI" panose="020B0604030504040204" pitchFamily="50" charset="-128"/>
              </a:rPr>
              <a:t>外国人受入れ</a:t>
            </a:r>
            <a:endParaRPr lang="en-US" altLang="ja-JP" sz="1050" b="1" dirty="0">
              <a:solidFill>
                <a:schemeClr val="bg1"/>
              </a:solidFill>
              <a:latin typeface="Meiryo UI" panose="020B0604030504040204" pitchFamily="50" charset="-128"/>
              <a:ea typeface="Meiryo UI" panose="020B0604030504040204" pitchFamily="50" charset="-128"/>
            </a:endParaRPr>
          </a:p>
          <a:p>
            <a:pPr algn="ctr"/>
            <a:r>
              <a:rPr lang="ja-JP" altLang="en-US" sz="1050" b="1" dirty="0">
                <a:solidFill>
                  <a:schemeClr val="bg1"/>
                </a:solidFill>
                <a:latin typeface="Meiryo UI" panose="020B0604030504040204" pitchFamily="50" charset="-128"/>
                <a:ea typeface="Meiryo UI" panose="020B0604030504040204" pitchFamily="50" charset="-128"/>
              </a:rPr>
              <a:t>体制整備が急務</a:t>
            </a:r>
            <a:endParaRPr kumimoji="1" lang="ja-JP" altLang="en-US" sz="1050" b="1" dirty="0">
              <a:solidFill>
                <a:schemeClr val="bg1"/>
              </a:solidFill>
              <a:latin typeface="Meiryo UI" panose="020B0604030504040204" pitchFamily="50" charset="-128"/>
              <a:ea typeface="Meiryo UI" panose="020B0604030504040204" pitchFamily="50" charset="-128"/>
            </a:endParaRPr>
          </a:p>
        </p:txBody>
      </p:sp>
      <p:sp>
        <p:nvSpPr>
          <p:cNvPr id="94" name="角丸四角形 93"/>
          <p:cNvSpPr/>
          <p:nvPr/>
        </p:nvSpPr>
        <p:spPr>
          <a:xfrm>
            <a:off x="8005852" y="516795"/>
            <a:ext cx="504000" cy="1872000"/>
          </a:xfrm>
          <a:prstGeom prst="rect">
            <a:avLst/>
          </a:prstGeom>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vert="eaVert" rtlCol="0" anchor="ctr"/>
          <a:lstStyle/>
          <a:p>
            <a:pPr algn="ctr"/>
            <a:r>
              <a:rPr lang="ja-JP" altLang="en-US" sz="1050" b="1" dirty="0">
                <a:solidFill>
                  <a:schemeClr val="bg1"/>
                </a:solidFill>
                <a:latin typeface="Meiryo UI" panose="020B0604030504040204" pitchFamily="50" charset="-128"/>
                <a:ea typeface="Meiryo UI" panose="020B0604030504040204" pitchFamily="50" charset="-128"/>
              </a:rPr>
              <a:t>外国人旅行者の伸びに比例</a:t>
            </a:r>
            <a:endParaRPr lang="en-US" altLang="ja-JP" sz="1050" b="1" dirty="0">
              <a:solidFill>
                <a:schemeClr val="bg1"/>
              </a:solidFill>
              <a:latin typeface="Meiryo UI" panose="020B0604030504040204" pitchFamily="50" charset="-128"/>
              <a:ea typeface="Meiryo UI" panose="020B0604030504040204" pitchFamily="50" charset="-128"/>
            </a:endParaRPr>
          </a:p>
          <a:p>
            <a:pPr algn="ctr"/>
            <a:r>
              <a:rPr lang="ja-JP" altLang="en-US" sz="1050" b="1" dirty="0">
                <a:solidFill>
                  <a:schemeClr val="bg1"/>
                </a:solidFill>
                <a:latin typeface="Meiryo UI" panose="020B0604030504040204" pitchFamily="50" charset="-128"/>
                <a:ea typeface="Meiryo UI" panose="020B0604030504040204" pitchFamily="50" charset="-128"/>
              </a:rPr>
              <a:t>して患者対応の重要性も増加</a:t>
            </a:r>
          </a:p>
        </p:txBody>
      </p:sp>
      <p:sp>
        <p:nvSpPr>
          <p:cNvPr id="104" name="右矢印 103"/>
          <p:cNvSpPr/>
          <p:nvPr/>
        </p:nvSpPr>
        <p:spPr>
          <a:xfrm>
            <a:off x="8447640" y="1345082"/>
            <a:ext cx="216000" cy="252000"/>
          </a:xfrm>
          <a:prstGeom prst="rightArrow">
            <a:avLst/>
          </a:prstGeom>
          <a:effectLst/>
        </p:spPr>
        <p:style>
          <a:lnRef idx="1">
            <a:schemeClr val="accent2"/>
          </a:lnRef>
          <a:fillRef idx="2">
            <a:schemeClr val="accent2"/>
          </a:fillRef>
          <a:effectRef idx="1">
            <a:schemeClr val="accent2"/>
          </a:effectRef>
          <a:fontRef idx="minor">
            <a:schemeClr val="dk1"/>
          </a:fontRef>
        </p:style>
        <p:txBody>
          <a:bodyPr rtlCol="0" anchor="ctr"/>
          <a:lstStyle/>
          <a:p>
            <a:pPr algn="ctr"/>
            <a:endParaRPr kumimoji="1" lang="ja-JP" altLang="en-US"/>
          </a:p>
        </p:txBody>
      </p:sp>
      <p:sp>
        <p:nvSpPr>
          <p:cNvPr id="62" name="正方形/長方形 61"/>
          <p:cNvSpPr/>
          <p:nvPr/>
        </p:nvSpPr>
        <p:spPr>
          <a:xfrm>
            <a:off x="4629614" y="3260059"/>
            <a:ext cx="4428000" cy="1548000"/>
          </a:xfrm>
          <a:prstGeom prst="rect">
            <a:avLst/>
          </a:prstGeom>
          <a:ln/>
          <a:effectLst/>
        </p:spPr>
        <p:style>
          <a:lnRef idx="1">
            <a:schemeClr val="accent4"/>
          </a:lnRef>
          <a:fillRef idx="2">
            <a:schemeClr val="accent4"/>
          </a:fillRef>
          <a:effectRef idx="1">
            <a:schemeClr val="accent4"/>
          </a:effectRef>
          <a:fontRef idx="minor">
            <a:schemeClr val="dk1"/>
          </a:fontRef>
        </p:style>
        <p:txBody>
          <a:bodyPr rtlCol="0" anchor="ctr"/>
          <a:lstStyle/>
          <a:p>
            <a:pPr algn="ctr"/>
            <a:endParaRPr kumimoji="1" lang="ja-JP" altLang="en-US" dirty="0"/>
          </a:p>
        </p:txBody>
      </p:sp>
      <p:sp>
        <p:nvSpPr>
          <p:cNvPr id="83" name="正方形/長方形 82"/>
          <p:cNvSpPr/>
          <p:nvPr/>
        </p:nvSpPr>
        <p:spPr>
          <a:xfrm>
            <a:off x="4709904" y="3532128"/>
            <a:ext cx="4248000" cy="1224000"/>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t"/>
          <a:lstStyle/>
          <a:p>
            <a:pPr algn="ctr"/>
            <a:r>
              <a:rPr lang="ja-JP" altLang="en-US" sz="1000" b="1" dirty="0">
                <a:latin typeface="Meiryo UI" panose="020B0604030504040204" pitchFamily="50" charset="-128"/>
                <a:ea typeface="Meiryo UI" panose="020B0604030504040204" pitchFamily="50" charset="-128"/>
              </a:rPr>
              <a:t>（３）外国人患者受入れ体制実態調査事業</a:t>
            </a:r>
            <a:r>
              <a:rPr lang="en-US" altLang="ja-JP" sz="900" b="1" dirty="0">
                <a:latin typeface="Meiryo UI" panose="020B0604030504040204" pitchFamily="50" charset="-128"/>
                <a:ea typeface="Meiryo UI" panose="020B0604030504040204" pitchFamily="50" charset="-128"/>
              </a:rPr>
              <a:t>【</a:t>
            </a:r>
            <a:r>
              <a:rPr lang="ja-JP" altLang="en-US" sz="900" dirty="0">
                <a:latin typeface="Meiryo UI" panose="020B0604030504040204" pitchFamily="50" charset="-128"/>
                <a:ea typeface="Meiryo UI" panose="020B0604030504040204" pitchFamily="50" charset="-128"/>
              </a:rPr>
              <a:t>予算要求額</a:t>
            </a:r>
            <a:r>
              <a:rPr lang="en-US" altLang="ja-JP" sz="900" dirty="0">
                <a:latin typeface="Meiryo UI" panose="020B0604030504040204" pitchFamily="50" charset="-128"/>
                <a:ea typeface="Meiryo UI" panose="020B0604030504040204" pitchFamily="50" charset="-128"/>
              </a:rPr>
              <a:t>:902</a:t>
            </a:r>
            <a:r>
              <a:rPr lang="ja-JP" altLang="en-US" sz="900" dirty="0">
                <a:latin typeface="Meiryo UI" panose="020B0604030504040204" pitchFamily="50" charset="-128"/>
                <a:ea typeface="Meiryo UI" panose="020B0604030504040204" pitchFamily="50" charset="-128"/>
              </a:rPr>
              <a:t>千円</a:t>
            </a:r>
            <a:r>
              <a:rPr lang="en-US" altLang="ja-JP" sz="900" dirty="0">
                <a:latin typeface="Meiryo UI" panose="020B0604030504040204" pitchFamily="50" charset="-128"/>
                <a:ea typeface="Meiryo UI" panose="020B0604030504040204" pitchFamily="50" charset="-128"/>
              </a:rPr>
              <a:t>】</a:t>
            </a:r>
          </a:p>
          <a:p>
            <a:pPr algn="ctr"/>
            <a:endParaRPr lang="en-US" altLang="ja-JP" sz="850" dirty="0">
              <a:latin typeface="Meiryo UI" panose="020B0604030504040204" pitchFamily="50" charset="-128"/>
              <a:ea typeface="Meiryo UI" panose="020B0604030504040204" pitchFamily="50" charset="-128"/>
            </a:endParaRPr>
          </a:p>
          <a:p>
            <a:r>
              <a:rPr lang="ja-JP" altLang="en-US" sz="850" dirty="0">
                <a:latin typeface="Meiryo UI" panose="020B0604030504040204" pitchFamily="50" charset="-128"/>
                <a:ea typeface="Meiryo UI" panose="020B0604030504040204" pitchFamily="50" charset="-128"/>
              </a:rPr>
              <a:t>・医療機関の外国人対応に係る適格性を確認及精査するため、大阪府の外国人患者受入れ</a:t>
            </a:r>
            <a:endParaRPr lang="en-US" altLang="ja-JP" sz="850" dirty="0">
              <a:latin typeface="Meiryo UI" panose="020B0604030504040204" pitchFamily="50" charset="-128"/>
              <a:ea typeface="Meiryo UI" panose="020B0604030504040204" pitchFamily="50" charset="-128"/>
            </a:endParaRPr>
          </a:p>
          <a:p>
            <a:r>
              <a:rPr lang="ja-JP" altLang="en-US" sz="850" dirty="0">
                <a:latin typeface="Meiryo UI" panose="020B0604030504040204" pitchFamily="50" charset="-128"/>
                <a:ea typeface="Meiryo UI" panose="020B0604030504040204" pitchFamily="50" charset="-128"/>
              </a:rPr>
              <a:t>　可能な医療機関の受入れ体制を実態調査</a:t>
            </a:r>
          </a:p>
        </p:txBody>
      </p:sp>
      <p:pic>
        <p:nvPicPr>
          <p:cNvPr id="3" name="Picture 2" descr="大病院のイラスト">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5415968" y="4188070"/>
            <a:ext cx="723242" cy="515414"/>
          </a:xfrm>
          <a:prstGeom prst="rect">
            <a:avLst/>
          </a:prstGeom>
          <a:noFill/>
          <a:extLst>
            <a:ext uri="{909E8E84-426E-40DD-AFC4-6F175D3DCCD1}">
              <a14:hiddenFill xmlns:a14="http://schemas.microsoft.com/office/drawing/2010/main">
                <a:solidFill>
                  <a:srgbClr val="FFFFFF"/>
                </a:solidFill>
              </a14:hiddenFill>
            </a:ext>
          </a:extLst>
        </p:spPr>
      </p:pic>
      <p:sp>
        <p:nvSpPr>
          <p:cNvPr id="76" name="左矢印 75"/>
          <p:cNvSpPr/>
          <p:nvPr/>
        </p:nvSpPr>
        <p:spPr>
          <a:xfrm rot="10800000">
            <a:off x="6359415" y="4472720"/>
            <a:ext cx="1440000" cy="1440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24" name="正方形/長方形 123"/>
          <p:cNvSpPr/>
          <p:nvPr/>
        </p:nvSpPr>
        <p:spPr>
          <a:xfrm>
            <a:off x="6799427" y="4113652"/>
            <a:ext cx="540000" cy="18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00" dirty="0">
                <a:solidFill>
                  <a:schemeClr val="tx1"/>
                </a:solidFill>
                <a:latin typeface="Meiryo UI" panose="020B0604030504040204" pitchFamily="50" charset="-128"/>
                <a:ea typeface="Meiryo UI" panose="020B0604030504040204" pitchFamily="50" charset="-128"/>
              </a:rPr>
              <a:t>調査</a:t>
            </a:r>
          </a:p>
        </p:txBody>
      </p:sp>
      <p:sp>
        <p:nvSpPr>
          <p:cNvPr id="137" name="左矢印 136"/>
          <p:cNvSpPr/>
          <p:nvPr/>
        </p:nvSpPr>
        <p:spPr>
          <a:xfrm>
            <a:off x="6349662" y="4279592"/>
            <a:ext cx="1440000" cy="144323"/>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8" name="図 7"/>
          <p:cNvPicPr>
            <a:picLocks noChangeAspect="1"/>
          </p:cNvPicPr>
          <p:nvPr/>
        </p:nvPicPr>
        <p:blipFill>
          <a:blip r:embed="rId5"/>
          <a:stretch>
            <a:fillRect/>
          </a:stretch>
        </p:blipFill>
        <p:spPr>
          <a:xfrm>
            <a:off x="8246497" y="4265515"/>
            <a:ext cx="417143" cy="419048"/>
          </a:xfrm>
          <a:prstGeom prst="rect">
            <a:avLst/>
          </a:prstGeom>
        </p:spPr>
      </p:pic>
      <p:pic>
        <p:nvPicPr>
          <p:cNvPr id="9" name="図 8"/>
          <p:cNvPicPr>
            <a:picLocks noChangeAspect="1"/>
          </p:cNvPicPr>
          <p:nvPr/>
        </p:nvPicPr>
        <p:blipFill>
          <a:blip r:embed="rId6"/>
          <a:stretch>
            <a:fillRect/>
          </a:stretch>
        </p:blipFill>
        <p:spPr>
          <a:xfrm>
            <a:off x="7999644" y="4316278"/>
            <a:ext cx="294286" cy="278571"/>
          </a:xfrm>
          <a:prstGeom prst="rect">
            <a:avLst/>
          </a:prstGeom>
        </p:spPr>
      </p:pic>
      <p:sp>
        <p:nvSpPr>
          <p:cNvPr id="147" name="正方形/長方形 146"/>
          <p:cNvSpPr/>
          <p:nvPr/>
        </p:nvSpPr>
        <p:spPr>
          <a:xfrm>
            <a:off x="6799427" y="4585818"/>
            <a:ext cx="540000" cy="18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00" dirty="0">
                <a:solidFill>
                  <a:schemeClr val="tx1"/>
                </a:solidFill>
                <a:latin typeface="Meiryo UI" panose="020B0604030504040204" pitchFamily="50" charset="-128"/>
                <a:ea typeface="Meiryo UI" panose="020B0604030504040204" pitchFamily="50" charset="-128"/>
              </a:rPr>
              <a:t>集約</a:t>
            </a:r>
          </a:p>
        </p:txBody>
      </p:sp>
      <p:pic>
        <p:nvPicPr>
          <p:cNvPr id="123" name="図 122"/>
          <p:cNvPicPr>
            <a:picLocks/>
          </p:cNvPicPr>
          <p:nvPr/>
        </p:nvPicPr>
        <p:blipFill>
          <a:blip r:embed="rId7" cstate="print">
            <a:extLst>
              <a:ext uri="{28A0092B-C50C-407E-A947-70E740481C1C}">
                <a14:useLocalDpi xmlns:a14="http://schemas.microsoft.com/office/drawing/2010/main" val="0"/>
              </a:ext>
            </a:extLst>
          </a:blip>
          <a:stretch>
            <a:fillRect/>
          </a:stretch>
        </p:blipFill>
        <p:spPr>
          <a:xfrm>
            <a:off x="4960253" y="4324603"/>
            <a:ext cx="428126" cy="390717"/>
          </a:xfrm>
          <a:prstGeom prst="rect">
            <a:avLst/>
          </a:prstGeom>
        </p:spPr>
      </p:pic>
      <p:sp>
        <p:nvSpPr>
          <p:cNvPr id="48" name="正方形/長方形 47"/>
          <p:cNvSpPr/>
          <p:nvPr/>
        </p:nvSpPr>
        <p:spPr>
          <a:xfrm>
            <a:off x="4619904" y="4872515"/>
            <a:ext cx="4428000" cy="360000"/>
          </a:xfrm>
          <a:prstGeom prst="rect">
            <a:avLst/>
          </a:prstGeom>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tlCol="0" anchor="ctr"/>
          <a:lstStyle/>
          <a:p>
            <a:pPr algn="ctr"/>
            <a:r>
              <a:rPr lang="ja-JP" altLang="en-US" sz="1200" b="1" dirty="0">
                <a:latin typeface="Meiryo UI" panose="020B0604030504040204" pitchFamily="50" charset="-128"/>
                <a:ea typeface="Meiryo UI" panose="020B0604030504040204" pitchFamily="50" charset="-128"/>
              </a:rPr>
              <a:t>３　</a:t>
            </a:r>
            <a:r>
              <a:rPr kumimoji="1" lang="ja-JP" altLang="en-US" sz="1200" b="1" dirty="0">
                <a:latin typeface="Meiryo UI" panose="020B0604030504040204" pitchFamily="50" charset="-128"/>
                <a:ea typeface="Meiryo UI" panose="020B0604030504040204" pitchFamily="50" charset="-128"/>
              </a:rPr>
              <a:t>外国人患者受入れワンストップ相談窓口設置・運営事業</a:t>
            </a:r>
            <a:endParaRPr kumimoji="1" lang="en-US" altLang="ja-JP" sz="1200" b="1" dirty="0">
              <a:latin typeface="Meiryo UI" panose="020B0604030504040204" pitchFamily="50" charset="-128"/>
              <a:ea typeface="Meiryo UI" panose="020B0604030504040204" pitchFamily="50" charset="-128"/>
            </a:endParaRPr>
          </a:p>
          <a:p>
            <a:pPr algn="ctr"/>
            <a:r>
              <a:rPr kumimoji="1" lang="en-US" altLang="ja-JP" sz="1000" dirty="0">
                <a:latin typeface="Meiryo UI" panose="020B0604030504040204" pitchFamily="50" charset="-128"/>
                <a:ea typeface="Meiryo UI" panose="020B0604030504040204" pitchFamily="50" charset="-128"/>
              </a:rPr>
              <a:t>【R8</a:t>
            </a:r>
            <a:r>
              <a:rPr kumimoji="1" lang="ja-JP" altLang="en-US" sz="1000" dirty="0">
                <a:latin typeface="Meiryo UI" panose="020B0604030504040204" pitchFamily="50" charset="-128"/>
                <a:ea typeface="Meiryo UI" panose="020B0604030504040204" pitchFamily="50" charset="-128"/>
              </a:rPr>
              <a:t>予算要求額</a:t>
            </a:r>
            <a:r>
              <a:rPr kumimoji="1" lang="en-US" altLang="ja-JP" sz="1000" dirty="0">
                <a:latin typeface="Meiryo UI" panose="020B0604030504040204" pitchFamily="50" charset="-128"/>
                <a:ea typeface="Meiryo UI" panose="020B0604030504040204" pitchFamily="50" charset="-128"/>
              </a:rPr>
              <a:t>:6</a:t>
            </a:r>
            <a:r>
              <a:rPr lang="en-US" altLang="ja-JP" sz="1000" dirty="0">
                <a:latin typeface="Meiryo UI" panose="020B0604030504040204" pitchFamily="50" charset="-128"/>
                <a:ea typeface="Meiryo UI" panose="020B0604030504040204" pitchFamily="50" charset="-128"/>
              </a:rPr>
              <a:t>,000</a:t>
            </a:r>
            <a:r>
              <a:rPr kumimoji="1" lang="ja-JP" altLang="en-US" sz="1000" dirty="0">
                <a:latin typeface="Meiryo UI" panose="020B0604030504040204" pitchFamily="50" charset="-128"/>
                <a:ea typeface="Meiryo UI" panose="020B0604030504040204" pitchFamily="50" charset="-128"/>
              </a:rPr>
              <a:t>千円</a:t>
            </a:r>
            <a:r>
              <a:rPr kumimoji="1" lang="en-US" altLang="ja-JP" sz="1000" dirty="0">
                <a:latin typeface="Meiryo UI" panose="020B0604030504040204" pitchFamily="50" charset="-128"/>
                <a:ea typeface="Meiryo UI" panose="020B0604030504040204" pitchFamily="50" charset="-128"/>
              </a:rPr>
              <a:t>】</a:t>
            </a:r>
            <a:r>
              <a:rPr lang="ja-JP" altLang="en-US" sz="1000" dirty="0">
                <a:latin typeface="Meiryo UI" panose="020B0604030504040204" pitchFamily="50" charset="-128"/>
                <a:ea typeface="Meiryo UI" panose="020B0604030504040204" pitchFamily="50" charset="-128"/>
              </a:rPr>
              <a:t> （</a:t>
            </a:r>
            <a:r>
              <a:rPr lang="en-US" altLang="ja-JP" sz="1000" dirty="0">
                <a:latin typeface="Meiryo UI" panose="020B0604030504040204" pitchFamily="50" charset="-128"/>
                <a:ea typeface="Meiryo UI" panose="020B0604030504040204" pitchFamily="50" charset="-128"/>
              </a:rPr>
              <a:t>R7</a:t>
            </a:r>
            <a:r>
              <a:rPr lang="ja-JP" altLang="en-US" sz="1000" dirty="0">
                <a:latin typeface="Meiryo UI" panose="020B0604030504040204" pitchFamily="50" charset="-128"/>
                <a:ea typeface="Meiryo UI" panose="020B0604030504040204" pitchFamily="50" charset="-128"/>
              </a:rPr>
              <a:t>予算額：</a:t>
            </a:r>
            <a:r>
              <a:rPr lang="en-US" altLang="ja-JP" sz="1000" dirty="0">
                <a:latin typeface="Meiryo UI" panose="020B0604030504040204" pitchFamily="50" charset="-128"/>
                <a:ea typeface="Meiryo UI" panose="020B0604030504040204" pitchFamily="50" charset="-128"/>
              </a:rPr>
              <a:t>6,000</a:t>
            </a:r>
            <a:r>
              <a:rPr lang="ja-JP" altLang="en-US" sz="1000" dirty="0">
                <a:latin typeface="Meiryo UI" panose="020B0604030504040204" pitchFamily="50" charset="-128"/>
                <a:ea typeface="Meiryo UI" panose="020B0604030504040204" pitchFamily="50" charset="-128"/>
              </a:rPr>
              <a:t>千円）</a:t>
            </a:r>
            <a:endParaRPr kumimoji="1" lang="en-US" altLang="ja-JP" sz="1000" dirty="0">
              <a:latin typeface="Meiryo UI" panose="020B0604030504040204" pitchFamily="50" charset="-128"/>
              <a:ea typeface="Meiryo UI" panose="020B0604030504040204" pitchFamily="50" charset="-128"/>
            </a:endParaRPr>
          </a:p>
        </p:txBody>
      </p:sp>
      <p:sp>
        <p:nvSpPr>
          <p:cNvPr id="70" name="コンテンツ プレースホルダー 2">
            <a:extLst>
              <a:ext uri="{FF2B5EF4-FFF2-40B4-BE49-F238E27FC236}">
                <a16:creationId xmlns:a16="http://schemas.microsoft.com/office/drawing/2014/main" id="{D5EC8B53-2D10-446E-B66C-E03AB41EBD98}"/>
              </a:ext>
            </a:extLst>
          </p:cNvPr>
          <p:cNvSpPr txBox="1">
            <a:spLocks/>
          </p:cNvSpPr>
          <p:nvPr/>
        </p:nvSpPr>
        <p:spPr>
          <a:xfrm>
            <a:off x="78635" y="842479"/>
            <a:ext cx="4356000" cy="1548000"/>
          </a:xfrm>
          <a:prstGeom prst="rect">
            <a:avLst/>
          </a:prstGeom>
          <a:effectLst/>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marL="82296" algn="l">
              <a:lnSpc>
                <a:spcPts val="1300"/>
              </a:lnSpc>
            </a:pPr>
            <a:r>
              <a:rPr lang="ja-JP" altLang="en-US" sz="1000" dirty="0">
                <a:solidFill>
                  <a:schemeClr val="tx1"/>
                </a:solidFill>
                <a:latin typeface="Meiryo UI" panose="020B0604030504040204" pitchFamily="50" charset="-128"/>
                <a:ea typeface="Meiryo UI" panose="020B0604030504040204" pitchFamily="50" charset="-128"/>
              </a:rPr>
              <a:t>・</a:t>
            </a:r>
            <a:r>
              <a:rPr lang="en-US" altLang="ja-JP" sz="1000" dirty="0">
                <a:solidFill>
                  <a:schemeClr val="tx1"/>
                </a:solidFill>
                <a:latin typeface="Meiryo UI" panose="020B0604030504040204" pitchFamily="50" charset="-128"/>
                <a:ea typeface="Meiryo UI" panose="020B0604030504040204" pitchFamily="50" charset="-128"/>
              </a:rPr>
              <a:t>2025</a:t>
            </a:r>
            <a:r>
              <a:rPr lang="ja-JP" altLang="en-US" sz="1000" dirty="0">
                <a:solidFill>
                  <a:schemeClr val="tx1"/>
                </a:solidFill>
                <a:latin typeface="Meiryo UI" panose="020B0604030504040204" pitchFamily="50" charset="-128"/>
                <a:ea typeface="Meiryo UI" panose="020B0604030504040204" pitchFamily="50" charset="-128"/>
              </a:rPr>
              <a:t>年の来阪外国人観光客数は過去最多の</a:t>
            </a:r>
            <a:r>
              <a:rPr lang="en-US" altLang="ja-JP" sz="1000" dirty="0">
                <a:solidFill>
                  <a:schemeClr val="tx1"/>
                </a:solidFill>
                <a:latin typeface="Meiryo UI" panose="020B0604030504040204" pitchFamily="50" charset="-128"/>
                <a:ea typeface="Meiryo UI" panose="020B0604030504040204" pitchFamily="50" charset="-128"/>
              </a:rPr>
              <a:t>1,760</a:t>
            </a:r>
            <a:r>
              <a:rPr lang="ja-JP" altLang="en-US" sz="1000" dirty="0">
                <a:solidFill>
                  <a:schemeClr val="tx1"/>
                </a:solidFill>
                <a:latin typeface="Meiryo UI" panose="020B0604030504040204" pitchFamily="50" charset="-128"/>
                <a:ea typeface="Meiryo UI" panose="020B0604030504040204" pitchFamily="50" charset="-128"/>
              </a:rPr>
              <a:t>万人となる見通し。</a:t>
            </a:r>
            <a:endParaRPr lang="en-US" altLang="ja-JP" sz="1000" dirty="0">
              <a:solidFill>
                <a:schemeClr val="tx1"/>
              </a:solidFill>
              <a:latin typeface="Meiryo UI" panose="020B0604030504040204" pitchFamily="50" charset="-128"/>
              <a:ea typeface="Meiryo UI" panose="020B0604030504040204" pitchFamily="50" charset="-128"/>
            </a:endParaRPr>
          </a:p>
          <a:p>
            <a:pPr marL="82296" algn="l">
              <a:lnSpc>
                <a:spcPts val="1300"/>
              </a:lnSpc>
            </a:pPr>
            <a:r>
              <a:rPr lang="ja-JP" altLang="en-US" sz="1000" dirty="0">
                <a:solidFill>
                  <a:schemeClr val="tx1"/>
                </a:solidFill>
                <a:latin typeface="Meiryo UI" panose="020B0604030504040204" pitchFamily="50" charset="-128"/>
                <a:ea typeface="Meiryo UI" panose="020B0604030504040204" pitchFamily="50" charset="-128"/>
              </a:rPr>
              <a:t>・また、令和７年６月末の大阪府内の在留外国人は</a:t>
            </a:r>
            <a:r>
              <a:rPr lang="en-US" altLang="ja-JP" sz="1000" dirty="0">
                <a:solidFill>
                  <a:schemeClr val="tx1"/>
                </a:solidFill>
                <a:latin typeface="Meiryo UI" panose="020B0604030504040204" pitchFamily="50" charset="-128"/>
                <a:ea typeface="Meiryo UI" panose="020B0604030504040204" pitchFamily="50" charset="-128"/>
              </a:rPr>
              <a:t>36</a:t>
            </a:r>
            <a:r>
              <a:rPr lang="ja-JP" altLang="en-US" sz="1000" dirty="0">
                <a:solidFill>
                  <a:schemeClr val="tx1"/>
                </a:solidFill>
                <a:latin typeface="Meiryo UI" panose="020B0604030504040204" pitchFamily="50" charset="-128"/>
                <a:ea typeface="Meiryo UI" panose="020B0604030504040204" pitchFamily="50" charset="-128"/>
              </a:rPr>
              <a:t>万人を超え、過去最多</a:t>
            </a:r>
            <a:endParaRPr lang="en-US" altLang="ja-JP" sz="1000" dirty="0">
              <a:solidFill>
                <a:schemeClr val="tx1"/>
              </a:solidFill>
              <a:latin typeface="Meiryo UI" panose="020B0604030504040204" pitchFamily="50" charset="-128"/>
              <a:ea typeface="Meiryo UI" panose="020B0604030504040204" pitchFamily="50" charset="-128"/>
            </a:endParaRPr>
          </a:p>
          <a:p>
            <a:pPr marL="82296" algn="l">
              <a:lnSpc>
                <a:spcPts val="1300"/>
              </a:lnSpc>
            </a:pPr>
            <a:r>
              <a:rPr lang="ja-JP" altLang="en-US" sz="1000" dirty="0">
                <a:solidFill>
                  <a:schemeClr val="tx1"/>
                </a:solidFill>
                <a:latin typeface="Meiryo UI" panose="020B0604030504040204" pitchFamily="50" charset="-128"/>
                <a:ea typeface="Meiryo UI" panose="020B0604030504040204" pitchFamily="50" charset="-128"/>
              </a:rPr>
              <a:t>　となっており、これは大阪府人口の約</a:t>
            </a:r>
            <a:r>
              <a:rPr lang="en-US" altLang="ja-JP" sz="1000" dirty="0">
                <a:solidFill>
                  <a:schemeClr val="tx1"/>
                </a:solidFill>
                <a:latin typeface="Meiryo UI" panose="020B0604030504040204" pitchFamily="50" charset="-128"/>
                <a:ea typeface="Meiryo UI" panose="020B0604030504040204" pitchFamily="50" charset="-128"/>
              </a:rPr>
              <a:t>4.1%</a:t>
            </a:r>
            <a:r>
              <a:rPr lang="ja-JP" altLang="en-US" sz="1000" dirty="0">
                <a:solidFill>
                  <a:schemeClr val="tx1"/>
                </a:solidFill>
                <a:latin typeface="Meiryo UI" panose="020B0604030504040204" pitchFamily="50" charset="-128"/>
                <a:ea typeface="Meiryo UI" panose="020B0604030504040204" pitchFamily="50" charset="-128"/>
              </a:rPr>
              <a:t>を占めている。</a:t>
            </a:r>
            <a:endParaRPr lang="en-US" altLang="ja-JP" sz="1000" dirty="0">
              <a:solidFill>
                <a:schemeClr val="tx1"/>
              </a:solidFill>
              <a:latin typeface="Meiryo UI" panose="020B0604030504040204" pitchFamily="50" charset="-128"/>
              <a:ea typeface="Meiryo UI" panose="020B0604030504040204" pitchFamily="50" charset="-128"/>
            </a:endParaRPr>
          </a:p>
          <a:p>
            <a:pPr marL="82296" algn="l">
              <a:lnSpc>
                <a:spcPts val="1300"/>
              </a:lnSpc>
            </a:pPr>
            <a:r>
              <a:rPr lang="ja-JP" altLang="en-US" sz="1000" dirty="0">
                <a:solidFill>
                  <a:schemeClr val="tx1"/>
                </a:solidFill>
                <a:latin typeface="Meiryo UI" panose="020B0604030504040204" pitchFamily="50" charset="-128"/>
                <a:ea typeface="Meiryo UI" panose="020B0604030504040204" pitchFamily="50" charset="-128"/>
              </a:rPr>
              <a:t>・このように府内では、来阪外国人・在留外国人ともに増加していく中で、不慮の</a:t>
            </a:r>
            <a:endParaRPr lang="en-US" altLang="ja-JP" sz="1000" dirty="0">
              <a:solidFill>
                <a:schemeClr val="tx1"/>
              </a:solidFill>
              <a:latin typeface="Meiryo UI" panose="020B0604030504040204" pitchFamily="50" charset="-128"/>
              <a:ea typeface="Meiryo UI" panose="020B0604030504040204" pitchFamily="50" charset="-128"/>
            </a:endParaRPr>
          </a:p>
          <a:p>
            <a:pPr marL="82296" algn="l">
              <a:lnSpc>
                <a:spcPts val="1300"/>
              </a:lnSpc>
            </a:pPr>
            <a:r>
              <a:rPr lang="ja-JP" altLang="en-US" sz="1000" dirty="0">
                <a:solidFill>
                  <a:schemeClr val="tx1"/>
                </a:solidFill>
                <a:latin typeface="Meiryo UI" panose="020B0604030504040204" pitchFamily="50" charset="-128"/>
                <a:ea typeface="Meiryo UI" panose="020B0604030504040204" pitchFamily="50" charset="-128"/>
              </a:rPr>
              <a:t>　けがや病気の外国人患者も増加すると見込まれており、それに伴う外国人医療</a:t>
            </a:r>
            <a:endParaRPr lang="en-US" altLang="ja-JP" sz="1000" dirty="0">
              <a:solidFill>
                <a:schemeClr val="tx1"/>
              </a:solidFill>
              <a:latin typeface="Meiryo UI" panose="020B0604030504040204" pitchFamily="50" charset="-128"/>
              <a:ea typeface="Meiryo UI" panose="020B0604030504040204" pitchFamily="50" charset="-128"/>
            </a:endParaRPr>
          </a:p>
          <a:p>
            <a:pPr marL="82296" algn="l">
              <a:lnSpc>
                <a:spcPts val="1300"/>
              </a:lnSpc>
            </a:pPr>
            <a:r>
              <a:rPr lang="ja-JP" altLang="en-US" sz="1000" dirty="0">
                <a:solidFill>
                  <a:schemeClr val="tx1"/>
                </a:solidFill>
                <a:latin typeface="Meiryo UI" panose="020B0604030504040204" pitchFamily="50" charset="-128"/>
                <a:ea typeface="Meiryo UI" panose="020B0604030504040204" pitchFamily="50" charset="-128"/>
              </a:rPr>
              <a:t>　需要への対応が求められる。</a:t>
            </a:r>
            <a:endParaRPr lang="en-US" altLang="ja-JP" sz="1000" dirty="0">
              <a:solidFill>
                <a:schemeClr val="tx1"/>
              </a:solidFill>
              <a:latin typeface="Meiryo UI" panose="020B0604030504040204" pitchFamily="50" charset="-128"/>
              <a:ea typeface="Meiryo UI" panose="020B0604030504040204" pitchFamily="50" charset="-128"/>
            </a:endParaRPr>
          </a:p>
        </p:txBody>
      </p:sp>
      <p:sp>
        <p:nvSpPr>
          <p:cNvPr id="80" name="正方形/長方形 79"/>
          <p:cNvSpPr/>
          <p:nvPr/>
        </p:nvSpPr>
        <p:spPr>
          <a:xfrm>
            <a:off x="4709369" y="5592639"/>
            <a:ext cx="4248535" cy="1188000"/>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t" anchorCtr="0"/>
          <a:lstStyle/>
          <a:p>
            <a:pPr algn="ctr"/>
            <a:r>
              <a:rPr lang="ja-JP" altLang="en-US" sz="1000" dirty="0">
                <a:latin typeface="Meiryo UI" panose="020B0604030504040204" pitchFamily="50" charset="-128"/>
                <a:ea typeface="Meiryo UI" panose="020B0604030504040204" pitchFamily="50" charset="-128"/>
              </a:rPr>
              <a:t>② 外国人患者受入れに関するトラブル相談支援</a:t>
            </a:r>
            <a:endParaRPr kumimoji="1" lang="ja-JP" altLang="en-US" sz="1000" dirty="0">
              <a:latin typeface="Meiryo UI" panose="020B0604030504040204" pitchFamily="50" charset="-128"/>
              <a:ea typeface="Meiryo UI" panose="020B0604030504040204" pitchFamily="50" charset="-128"/>
            </a:endParaRPr>
          </a:p>
        </p:txBody>
      </p:sp>
      <p:pic>
        <p:nvPicPr>
          <p:cNvPr id="51" name="Picture 2" descr="D:\YamabeY\Desktop\job_call_center.png"/>
          <p:cNvPicPr>
            <a:picLocks noChangeAspect="1" noChangeArrowheads="1"/>
          </p:cNvPicPr>
          <p:nvPr/>
        </p:nvPicPr>
        <p:blipFill>
          <a:blip r:embed="rId8" cstate="print">
            <a:extLst>
              <a:ext uri="{28A0092B-C50C-407E-A947-70E740481C1C}">
                <a14:useLocalDpi xmlns:a14="http://schemas.microsoft.com/office/drawing/2010/main" val="0"/>
              </a:ext>
            </a:extLst>
          </a:blip>
          <a:stretch>
            <a:fillRect/>
          </a:stretch>
        </p:blipFill>
        <p:spPr bwMode="auto">
          <a:xfrm>
            <a:off x="8143509" y="6015886"/>
            <a:ext cx="548666" cy="623485"/>
          </a:xfrm>
          <a:prstGeom prst="rect">
            <a:avLst/>
          </a:prstGeom>
          <a:noFill/>
          <a:extLst>
            <a:ext uri="{909E8E84-426E-40DD-AFC4-6F175D3DCCD1}">
              <a14:hiddenFill xmlns:a14="http://schemas.microsoft.com/office/drawing/2010/main">
                <a:solidFill>
                  <a:srgbClr val="FFFFFF"/>
                </a:solidFill>
              </a14:hiddenFill>
            </a:ext>
          </a:extLst>
        </p:spPr>
      </p:pic>
      <p:sp>
        <p:nvSpPr>
          <p:cNvPr id="52" name="右矢印 51"/>
          <p:cNvSpPr/>
          <p:nvPr/>
        </p:nvSpPr>
        <p:spPr>
          <a:xfrm>
            <a:off x="6349662" y="6173236"/>
            <a:ext cx="1440000" cy="144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5" name="正方形/長方形 54"/>
          <p:cNvSpPr/>
          <p:nvPr/>
        </p:nvSpPr>
        <p:spPr>
          <a:xfrm>
            <a:off x="6799427" y="5983203"/>
            <a:ext cx="540000" cy="18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00" dirty="0">
                <a:solidFill>
                  <a:schemeClr val="tx1"/>
                </a:solidFill>
                <a:latin typeface="Meiryo UI" panose="020B0604030504040204" pitchFamily="50" charset="-128"/>
                <a:ea typeface="Meiryo UI" panose="020B0604030504040204" pitchFamily="50" charset="-128"/>
              </a:rPr>
              <a:t>相談</a:t>
            </a:r>
            <a:endParaRPr kumimoji="1" lang="ja-JP" altLang="en-US" sz="1050" dirty="0">
              <a:solidFill>
                <a:schemeClr val="tx1"/>
              </a:solidFill>
              <a:latin typeface="Meiryo UI" panose="020B0604030504040204" pitchFamily="50" charset="-128"/>
              <a:ea typeface="Meiryo UI" panose="020B0604030504040204" pitchFamily="50" charset="-128"/>
            </a:endParaRPr>
          </a:p>
        </p:txBody>
      </p:sp>
      <p:sp>
        <p:nvSpPr>
          <p:cNvPr id="60" name="正方形/長方形 59"/>
          <p:cNvSpPr/>
          <p:nvPr/>
        </p:nvSpPr>
        <p:spPr>
          <a:xfrm>
            <a:off x="6539414" y="6535635"/>
            <a:ext cx="1080000" cy="18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tx1"/>
                </a:solidFill>
                <a:latin typeface="Meiryo UI" panose="020B0604030504040204" pitchFamily="50" charset="-128"/>
                <a:ea typeface="Meiryo UI" panose="020B0604030504040204" pitchFamily="50" charset="-128"/>
              </a:rPr>
              <a:t>トラブル対応の</a:t>
            </a:r>
            <a:r>
              <a:rPr kumimoji="1" lang="ja-JP" altLang="en-US" sz="900" dirty="0">
                <a:solidFill>
                  <a:schemeClr val="tx1"/>
                </a:solidFill>
                <a:latin typeface="Meiryo UI" panose="020B0604030504040204" pitchFamily="50" charset="-128"/>
                <a:ea typeface="Meiryo UI" panose="020B0604030504040204" pitchFamily="50" charset="-128"/>
              </a:rPr>
              <a:t>回答</a:t>
            </a:r>
            <a:endParaRPr kumimoji="1" lang="en-US" altLang="ja-JP" sz="900" dirty="0">
              <a:solidFill>
                <a:schemeClr val="tx1"/>
              </a:solidFill>
              <a:latin typeface="Meiryo UI" panose="020B0604030504040204" pitchFamily="50" charset="-128"/>
              <a:ea typeface="Meiryo UI" panose="020B0604030504040204" pitchFamily="50" charset="-128"/>
            </a:endParaRPr>
          </a:p>
        </p:txBody>
      </p:sp>
      <p:sp>
        <p:nvSpPr>
          <p:cNvPr id="53" name="右矢印 52"/>
          <p:cNvSpPr/>
          <p:nvPr/>
        </p:nvSpPr>
        <p:spPr>
          <a:xfrm rot="10800000">
            <a:off x="6349662" y="6394310"/>
            <a:ext cx="1440000" cy="144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1" name="グループ化 20">
            <a:extLst>
              <a:ext uri="{FF2B5EF4-FFF2-40B4-BE49-F238E27FC236}">
                <a16:creationId xmlns:a16="http://schemas.microsoft.com/office/drawing/2014/main" id="{A7144E3F-B11F-4E9E-B5E0-D41B446F6B21}"/>
              </a:ext>
            </a:extLst>
          </p:cNvPr>
          <p:cNvGrpSpPr/>
          <p:nvPr/>
        </p:nvGrpSpPr>
        <p:grpSpPr>
          <a:xfrm>
            <a:off x="167810" y="3548511"/>
            <a:ext cx="4251956" cy="1210578"/>
            <a:chOff x="167810" y="3490320"/>
            <a:chExt cx="4251956" cy="1210578"/>
          </a:xfrm>
        </p:grpSpPr>
        <p:sp>
          <p:nvSpPr>
            <p:cNvPr id="106" name="正方形/長方形 105"/>
            <p:cNvSpPr/>
            <p:nvPr/>
          </p:nvSpPr>
          <p:spPr>
            <a:xfrm>
              <a:off x="167810" y="4124898"/>
              <a:ext cx="4248000" cy="576000"/>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ja-JP" altLang="en-US" sz="900" b="1" dirty="0">
                  <a:latin typeface="Meiryo UI" panose="020B0604030504040204" pitchFamily="50" charset="-128"/>
                  <a:ea typeface="Meiryo UI" panose="020B0604030504040204" pitchFamily="50" charset="-128"/>
                </a:rPr>
                <a:t>（</a:t>
              </a:r>
              <a:r>
                <a:rPr lang="en-US" altLang="ja-JP" sz="900" b="1" dirty="0">
                  <a:latin typeface="Meiryo UI" panose="020B0604030504040204" pitchFamily="50" charset="-128"/>
                  <a:ea typeface="Meiryo UI" panose="020B0604030504040204" pitchFamily="50" charset="-128"/>
                </a:rPr>
                <a:t>2</a:t>
              </a:r>
              <a:r>
                <a:rPr lang="ja-JP" altLang="en-US" sz="900" b="1" dirty="0">
                  <a:latin typeface="Meiryo UI" panose="020B0604030504040204" pitchFamily="50" charset="-128"/>
                  <a:ea typeface="Meiryo UI" panose="020B0604030504040204" pitchFamily="50" charset="-128"/>
                </a:rPr>
                <a:t>）拠点・地域拠点医療機関連絡調整会議設置・運営</a:t>
              </a:r>
              <a:r>
                <a:rPr lang="en-US" altLang="ja-JP" sz="900" b="1" dirty="0">
                  <a:latin typeface="Meiryo UI" panose="020B0604030504040204" pitchFamily="50" charset="-128"/>
                  <a:ea typeface="Meiryo UI" panose="020B0604030504040204" pitchFamily="50" charset="-128"/>
                </a:rPr>
                <a:t>【</a:t>
              </a:r>
              <a:r>
                <a:rPr lang="ja-JP" altLang="en-US" sz="900" dirty="0">
                  <a:latin typeface="Meiryo UI" panose="020B0604030504040204" pitchFamily="50" charset="-128"/>
                  <a:ea typeface="Meiryo UI" panose="020B0604030504040204" pitchFamily="50" charset="-128"/>
                </a:rPr>
                <a:t>予算要求額</a:t>
              </a:r>
              <a:r>
                <a:rPr lang="en-US" altLang="ja-JP" sz="900" dirty="0">
                  <a:latin typeface="Meiryo UI" panose="020B0604030504040204" pitchFamily="50" charset="-128"/>
                  <a:ea typeface="Meiryo UI" panose="020B0604030504040204" pitchFamily="50" charset="-128"/>
                </a:rPr>
                <a:t>:66</a:t>
              </a:r>
              <a:r>
                <a:rPr lang="ja-JP" altLang="en-US" sz="900" dirty="0">
                  <a:latin typeface="Meiryo UI" panose="020B0604030504040204" pitchFamily="50" charset="-128"/>
                  <a:ea typeface="Meiryo UI" panose="020B0604030504040204" pitchFamily="50" charset="-128"/>
                </a:rPr>
                <a:t>千円</a:t>
              </a:r>
              <a:r>
                <a:rPr lang="en-US" altLang="ja-JP" sz="900" dirty="0">
                  <a:latin typeface="Meiryo UI" panose="020B0604030504040204" pitchFamily="50" charset="-128"/>
                  <a:ea typeface="Meiryo UI" panose="020B0604030504040204" pitchFamily="50" charset="-128"/>
                </a:rPr>
                <a:t>】</a:t>
              </a:r>
            </a:p>
            <a:p>
              <a:pPr algn="ctr"/>
              <a:endParaRPr lang="en-US" altLang="ja-JP" sz="850" dirty="0">
                <a:latin typeface="Meiryo UI" panose="020B0604030504040204" pitchFamily="50" charset="-128"/>
                <a:ea typeface="Meiryo UI" panose="020B0604030504040204" pitchFamily="50" charset="-128"/>
              </a:endParaRPr>
            </a:p>
            <a:p>
              <a:r>
                <a:rPr lang="ja-JP" altLang="en-US" sz="850" dirty="0">
                  <a:latin typeface="Meiryo UI" panose="020B0604030504040204" pitchFamily="50" charset="-128"/>
                  <a:ea typeface="Meiryo UI" panose="020B0604030504040204" pitchFamily="50" charset="-128"/>
                </a:rPr>
                <a:t>・大阪府外国人拠点・地域拠点医療機関としての外国人医療提供体制構築に向けた活動</a:t>
              </a:r>
              <a:endParaRPr lang="en-US" altLang="ja-JP" sz="850" dirty="0">
                <a:latin typeface="Meiryo UI" panose="020B0604030504040204" pitchFamily="50" charset="-128"/>
                <a:ea typeface="Meiryo UI" panose="020B0604030504040204" pitchFamily="50" charset="-128"/>
              </a:endParaRPr>
            </a:p>
          </p:txBody>
        </p:sp>
        <p:sp>
          <p:nvSpPr>
            <p:cNvPr id="82" name="正方形/長方形 81"/>
            <p:cNvSpPr/>
            <p:nvPr/>
          </p:nvSpPr>
          <p:spPr>
            <a:xfrm>
              <a:off x="171766" y="3490320"/>
              <a:ext cx="4248000" cy="574470"/>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ja-JP" altLang="en-US" sz="900" b="1" dirty="0">
                  <a:latin typeface="Meiryo UI" panose="020B0604030504040204" pitchFamily="50" charset="-128"/>
                  <a:ea typeface="Meiryo UI" panose="020B0604030504040204" pitchFamily="50" charset="-128"/>
                </a:rPr>
                <a:t>（</a:t>
              </a:r>
              <a:r>
                <a:rPr lang="en-US" altLang="ja-JP" sz="900" b="1" dirty="0">
                  <a:latin typeface="Meiryo UI" panose="020B0604030504040204" pitchFamily="50" charset="-128"/>
                  <a:ea typeface="Meiryo UI" panose="020B0604030504040204" pitchFamily="50" charset="-128"/>
                </a:rPr>
                <a:t>1</a:t>
              </a:r>
              <a:r>
                <a:rPr lang="ja-JP" altLang="en-US" sz="900" b="1" dirty="0">
                  <a:latin typeface="Meiryo UI" panose="020B0604030504040204" pitchFamily="50" charset="-128"/>
                  <a:ea typeface="Meiryo UI" panose="020B0604030504040204" pitchFamily="50" charset="-128"/>
                </a:rPr>
                <a:t>）地域における外国人医療対策協議会設置・運営事業</a:t>
              </a:r>
              <a:r>
                <a:rPr lang="en-US" altLang="ja-JP" sz="900" b="1" dirty="0">
                  <a:latin typeface="Meiryo UI" panose="020B0604030504040204" pitchFamily="50" charset="-128"/>
                  <a:ea typeface="Meiryo UI" panose="020B0604030504040204" pitchFamily="50" charset="-128"/>
                </a:rPr>
                <a:t>【</a:t>
              </a:r>
              <a:r>
                <a:rPr lang="ja-JP" altLang="en-US" sz="900" dirty="0">
                  <a:latin typeface="Meiryo UI" panose="020B0604030504040204" pitchFamily="50" charset="-128"/>
                  <a:ea typeface="Meiryo UI" panose="020B0604030504040204" pitchFamily="50" charset="-128"/>
                </a:rPr>
                <a:t>予算要求額</a:t>
              </a:r>
              <a:r>
                <a:rPr lang="en-US" altLang="ja-JP" sz="900" dirty="0">
                  <a:latin typeface="Meiryo UI" panose="020B0604030504040204" pitchFamily="50" charset="-128"/>
                  <a:ea typeface="Meiryo UI" panose="020B0604030504040204" pitchFamily="50" charset="-128"/>
                </a:rPr>
                <a:t>:305</a:t>
              </a:r>
              <a:r>
                <a:rPr lang="ja-JP" altLang="en-US" sz="900" dirty="0">
                  <a:latin typeface="Meiryo UI" panose="020B0604030504040204" pitchFamily="50" charset="-128"/>
                  <a:ea typeface="Meiryo UI" panose="020B0604030504040204" pitchFamily="50" charset="-128"/>
                </a:rPr>
                <a:t>千円</a:t>
              </a:r>
              <a:r>
                <a:rPr lang="en-US" altLang="ja-JP" sz="900" dirty="0">
                  <a:latin typeface="Meiryo UI" panose="020B0604030504040204" pitchFamily="50" charset="-128"/>
                  <a:ea typeface="Meiryo UI" panose="020B0604030504040204" pitchFamily="50" charset="-128"/>
                </a:rPr>
                <a:t>】</a:t>
              </a:r>
            </a:p>
            <a:p>
              <a:endParaRPr lang="en-US" altLang="ja-JP" sz="850" dirty="0">
                <a:latin typeface="Meiryo UI" panose="020B0604030504040204" pitchFamily="50" charset="-128"/>
                <a:ea typeface="Meiryo UI" panose="020B0604030504040204" pitchFamily="50" charset="-128"/>
              </a:endParaRPr>
            </a:p>
            <a:p>
              <a:r>
                <a:rPr lang="ja-JP" altLang="en-US" sz="850" dirty="0">
                  <a:latin typeface="Meiryo UI" panose="020B0604030504040204" pitchFamily="50" charset="-128"/>
                  <a:ea typeface="Meiryo UI" panose="020B0604030504040204" pitchFamily="50" charset="-128"/>
                </a:rPr>
                <a:t>・分野横断的な会議体の運営・開催により外国人患者受入れに向けた連携体制を構築</a:t>
              </a:r>
              <a:endParaRPr lang="en-US" altLang="ja-JP" sz="850" dirty="0">
                <a:latin typeface="Meiryo UI" panose="020B0604030504040204" pitchFamily="50" charset="-128"/>
                <a:ea typeface="Meiryo UI" panose="020B0604030504040204" pitchFamily="50" charset="-128"/>
              </a:endParaRPr>
            </a:p>
          </p:txBody>
        </p:sp>
      </p:grpSp>
      <p:sp>
        <p:nvSpPr>
          <p:cNvPr id="107" name="正方形/長方形 106">
            <a:extLst>
              <a:ext uri="{FF2B5EF4-FFF2-40B4-BE49-F238E27FC236}">
                <a16:creationId xmlns:a16="http://schemas.microsoft.com/office/drawing/2014/main" id="{9472BCB9-85AB-408A-BF60-1F501802E302}"/>
              </a:ext>
            </a:extLst>
          </p:cNvPr>
          <p:cNvSpPr/>
          <p:nvPr/>
        </p:nvSpPr>
        <p:spPr>
          <a:xfrm>
            <a:off x="4629614" y="3259940"/>
            <a:ext cx="4428000" cy="216000"/>
          </a:xfrm>
          <a:prstGeom prst="rect">
            <a:avLst/>
          </a:prstGeom>
          <a:effectLst/>
        </p:spPr>
        <p:style>
          <a:lnRef idx="1">
            <a:schemeClr val="accent5"/>
          </a:lnRef>
          <a:fillRef idx="2">
            <a:schemeClr val="accent5"/>
          </a:fillRef>
          <a:effectRef idx="1">
            <a:schemeClr val="accent5"/>
          </a:effectRef>
          <a:fontRef idx="minor">
            <a:schemeClr val="dk1"/>
          </a:fontRef>
        </p:style>
        <p:txBody>
          <a:bodyPr rtlCol="0" anchor="ctr"/>
          <a:lstStyle/>
          <a:p>
            <a:pPr algn="ctr"/>
            <a:r>
              <a:rPr lang="ja-JP" altLang="en-US" sz="900" b="1" dirty="0">
                <a:solidFill>
                  <a:schemeClr val="tx1"/>
                </a:solidFill>
                <a:latin typeface="Meiryo UI" panose="020B0604030504040204" pitchFamily="50" charset="-128"/>
                <a:ea typeface="Meiryo UI" panose="020B0604030504040204" pitchFamily="50" charset="-128"/>
              </a:rPr>
              <a:t>医療機関の受入れ体制実態把握</a:t>
            </a:r>
          </a:p>
        </p:txBody>
      </p:sp>
      <p:sp>
        <p:nvSpPr>
          <p:cNvPr id="134" name="正方形/長方形 133">
            <a:extLst>
              <a:ext uri="{FF2B5EF4-FFF2-40B4-BE49-F238E27FC236}">
                <a16:creationId xmlns:a16="http://schemas.microsoft.com/office/drawing/2014/main" id="{442949EA-782B-4145-BCD4-B87219C9698D}"/>
              </a:ext>
            </a:extLst>
          </p:cNvPr>
          <p:cNvSpPr/>
          <p:nvPr/>
        </p:nvSpPr>
        <p:spPr>
          <a:xfrm>
            <a:off x="71452" y="4872299"/>
            <a:ext cx="4428000" cy="360000"/>
          </a:xfrm>
          <a:prstGeom prst="rect">
            <a:avLst/>
          </a:prstGeom>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tlCol="0" anchor="ctr"/>
          <a:lstStyle/>
          <a:p>
            <a:pPr algn="ctr"/>
            <a:r>
              <a:rPr lang="ja-JP" altLang="en-US" sz="1200" b="1" dirty="0">
                <a:latin typeface="Meiryo UI" panose="020B0604030504040204" pitchFamily="50" charset="-128"/>
                <a:ea typeface="Meiryo UI" panose="020B0604030504040204" pitchFamily="50" charset="-128"/>
              </a:rPr>
              <a:t>２　多言語遠隔医療通訳コールセンター設置・運営事業</a:t>
            </a:r>
            <a:endParaRPr kumimoji="1" lang="en-US" altLang="ja-JP" sz="1200" b="1" dirty="0">
              <a:latin typeface="Meiryo UI" panose="020B0604030504040204" pitchFamily="50" charset="-128"/>
              <a:ea typeface="Meiryo UI" panose="020B0604030504040204" pitchFamily="50" charset="-128"/>
            </a:endParaRPr>
          </a:p>
          <a:p>
            <a:pPr algn="ctr"/>
            <a:r>
              <a:rPr kumimoji="1" lang="en-US" altLang="ja-JP" sz="1000" dirty="0">
                <a:latin typeface="Meiryo UI" panose="020B0604030504040204" pitchFamily="50" charset="-128"/>
                <a:ea typeface="Meiryo UI" panose="020B0604030504040204" pitchFamily="50" charset="-128"/>
              </a:rPr>
              <a:t>【R8</a:t>
            </a:r>
            <a:r>
              <a:rPr kumimoji="1" lang="ja-JP" altLang="en-US" sz="1000" dirty="0">
                <a:latin typeface="Meiryo UI" panose="020B0604030504040204" pitchFamily="50" charset="-128"/>
                <a:ea typeface="Meiryo UI" panose="020B0604030504040204" pitchFamily="50" charset="-128"/>
              </a:rPr>
              <a:t>予算要求額</a:t>
            </a:r>
            <a:r>
              <a:rPr kumimoji="1" lang="en-US" altLang="ja-JP" sz="1000" dirty="0">
                <a:latin typeface="Meiryo UI" panose="020B0604030504040204" pitchFamily="50" charset="-128"/>
                <a:ea typeface="Meiryo UI" panose="020B0604030504040204" pitchFamily="50" charset="-128"/>
              </a:rPr>
              <a:t>:19,536</a:t>
            </a:r>
            <a:r>
              <a:rPr kumimoji="1" lang="ja-JP" altLang="en-US" sz="1000" dirty="0">
                <a:latin typeface="Meiryo UI" panose="020B0604030504040204" pitchFamily="50" charset="-128"/>
                <a:ea typeface="Meiryo UI" panose="020B0604030504040204" pitchFamily="50" charset="-128"/>
              </a:rPr>
              <a:t>千円</a:t>
            </a:r>
            <a:r>
              <a:rPr kumimoji="1" lang="en-US" altLang="ja-JP" sz="1000" dirty="0">
                <a:latin typeface="Meiryo UI" panose="020B0604030504040204" pitchFamily="50" charset="-128"/>
                <a:ea typeface="Meiryo UI" panose="020B0604030504040204" pitchFamily="50" charset="-128"/>
              </a:rPr>
              <a:t>】</a:t>
            </a:r>
            <a:r>
              <a:rPr kumimoji="1" lang="ja-JP" altLang="en-US" sz="1000" dirty="0">
                <a:latin typeface="Meiryo UI" panose="020B0604030504040204" pitchFamily="50" charset="-128"/>
                <a:ea typeface="Meiryo UI" panose="020B0604030504040204" pitchFamily="50" charset="-128"/>
              </a:rPr>
              <a:t>（</a:t>
            </a:r>
            <a:r>
              <a:rPr kumimoji="1" lang="en-US" altLang="ja-JP" sz="1000" dirty="0">
                <a:latin typeface="Meiryo UI" panose="020B0604030504040204" pitchFamily="50" charset="-128"/>
                <a:ea typeface="Meiryo UI" panose="020B0604030504040204" pitchFamily="50" charset="-128"/>
              </a:rPr>
              <a:t>R7</a:t>
            </a:r>
            <a:r>
              <a:rPr kumimoji="1" lang="ja-JP" altLang="en-US" sz="1000" dirty="0">
                <a:latin typeface="Meiryo UI" panose="020B0604030504040204" pitchFamily="50" charset="-128"/>
                <a:ea typeface="Meiryo UI" panose="020B0604030504040204" pitchFamily="50" charset="-128"/>
              </a:rPr>
              <a:t>予算額：</a:t>
            </a:r>
            <a:r>
              <a:rPr kumimoji="1" lang="en-US" altLang="ja-JP" sz="1000" dirty="0">
                <a:latin typeface="Meiryo UI" panose="020B0604030504040204" pitchFamily="50" charset="-128"/>
                <a:ea typeface="Meiryo UI" panose="020B0604030504040204" pitchFamily="50" charset="-128"/>
              </a:rPr>
              <a:t>18,337</a:t>
            </a:r>
            <a:r>
              <a:rPr kumimoji="1" lang="ja-JP" altLang="en-US" sz="1000" dirty="0">
                <a:latin typeface="Meiryo UI" panose="020B0604030504040204" pitchFamily="50" charset="-128"/>
                <a:ea typeface="Meiryo UI" panose="020B0604030504040204" pitchFamily="50" charset="-128"/>
              </a:rPr>
              <a:t>千円）</a:t>
            </a:r>
            <a:endParaRPr kumimoji="1" lang="en-US" altLang="ja-JP" sz="1000" dirty="0">
              <a:latin typeface="Meiryo UI" panose="020B0604030504040204" pitchFamily="50" charset="-128"/>
              <a:ea typeface="Meiryo UI" panose="020B0604030504040204" pitchFamily="50" charset="-128"/>
            </a:endParaRPr>
          </a:p>
        </p:txBody>
      </p:sp>
      <p:grpSp>
        <p:nvGrpSpPr>
          <p:cNvPr id="4" name="グループ化 3">
            <a:extLst>
              <a:ext uri="{FF2B5EF4-FFF2-40B4-BE49-F238E27FC236}">
                <a16:creationId xmlns:a16="http://schemas.microsoft.com/office/drawing/2014/main" id="{089E4DDC-5E24-7D7C-2CFA-16980F2420F4}"/>
              </a:ext>
            </a:extLst>
          </p:cNvPr>
          <p:cNvGrpSpPr/>
          <p:nvPr/>
        </p:nvGrpSpPr>
        <p:grpSpPr>
          <a:xfrm>
            <a:off x="4944359" y="5851575"/>
            <a:ext cx="994666" cy="853168"/>
            <a:chOff x="443674" y="5833496"/>
            <a:chExt cx="994666" cy="853168"/>
          </a:xfrm>
        </p:grpSpPr>
        <p:pic>
          <p:nvPicPr>
            <p:cNvPr id="6" name="Picture 2" descr="フリーイラスト 病院受付 に対する画像結果">
              <a:extLst>
                <a:ext uri="{FF2B5EF4-FFF2-40B4-BE49-F238E27FC236}">
                  <a16:creationId xmlns:a16="http://schemas.microsoft.com/office/drawing/2014/main" id="{A832E56D-84B8-1F6A-8ADE-576BF2508B21}"/>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tretch>
              <a:fillRect/>
            </a:stretch>
          </p:blipFill>
          <p:spPr bwMode="auto">
            <a:xfrm>
              <a:off x="443674" y="6291809"/>
              <a:ext cx="577735" cy="394855"/>
            </a:xfrm>
            <a:prstGeom prst="rect">
              <a:avLst/>
            </a:prstGeom>
            <a:noFill/>
            <a:extLst>
              <a:ext uri="{909E8E84-426E-40DD-AFC4-6F175D3DCCD1}">
                <a14:hiddenFill xmlns:a14="http://schemas.microsoft.com/office/drawing/2010/main">
                  <a:solidFill>
                    <a:srgbClr val="FFFFFF"/>
                  </a:solidFill>
                </a14:hiddenFill>
              </a:ext>
            </a:extLst>
          </p:spPr>
        </p:pic>
        <p:pic>
          <p:nvPicPr>
            <p:cNvPr id="7" name="図 6">
              <a:extLst>
                <a:ext uri="{FF2B5EF4-FFF2-40B4-BE49-F238E27FC236}">
                  <a16:creationId xmlns:a16="http://schemas.microsoft.com/office/drawing/2014/main" id="{0EF6444A-9B0B-F9FF-6E98-57E54B644FEA}"/>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014370" y="5833879"/>
              <a:ext cx="423970" cy="419813"/>
            </a:xfrm>
            <a:prstGeom prst="rect">
              <a:avLst/>
            </a:prstGeom>
          </p:spPr>
        </p:pic>
        <p:pic>
          <p:nvPicPr>
            <p:cNvPr id="10" name="図 9">
              <a:extLst>
                <a:ext uri="{FF2B5EF4-FFF2-40B4-BE49-F238E27FC236}">
                  <a16:creationId xmlns:a16="http://schemas.microsoft.com/office/drawing/2014/main" id="{C0B58F89-D0AA-5FEB-997A-9E8BA98FB51F}"/>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037251" y="6364360"/>
              <a:ext cx="349151" cy="311742"/>
            </a:xfrm>
            <a:prstGeom prst="rect">
              <a:avLst/>
            </a:prstGeom>
          </p:spPr>
        </p:pic>
        <p:pic>
          <p:nvPicPr>
            <p:cNvPr id="11" name="図 10">
              <a:extLst>
                <a:ext uri="{FF2B5EF4-FFF2-40B4-BE49-F238E27FC236}">
                  <a16:creationId xmlns:a16="http://schemas.microsoft.com/office/drawing/2014/main" id="{3B7607AD-62E7-9B02-15C2-6F0D720F952E}"/>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507896" y="5833496"/>
              <a:ext cx="444752" cy="407343"/>
            </a:xfrm>
            <a:prstGeom prst="rect">
              <a:avLst/>
            </a:prstGeom>
          </p:spPr>
        </p:pic>
      </p:grpSp>
      <p:sp>
        <p:nvSpPr>
          <p:cNvPr id="49" name="タイトル 1">
            <a:extLst>
              <a:ext uri="{FF2B5EF4-FFF2-40B4-BE49-F238E27FC236}">
                <a16:creationId xmlns:a16="http://schemas.microsoft.com/office/drawing/2014/main" id="{9374DD54-C3FF-4F03-BF96-A5395BCE0CF2}"/>
              </a:ext>
            </a:extLst>
          </p:cNvPr>
          <p:cNvSpPr txBox="1">
            <a:spLocks/>
          </p:cNvSpPr>
          <p:nvPr/>
        </p:nvSpPr>
        <p:spPr>
          <a:xfrm>
            <a:off x="3216" y="0"/>
            <a:ext cx="9144000" cy="468000"/>
          </a:xfrm>
          <a:prstGeom prst="rect">
            <a:avLst/>
          </a:prstGeom>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vert="horz" lIns="91440" tIns="45720" rIns="91440" bIns="45720" rtlCol="0" anchor="ctr">
            <a:noAutofit/>
          </a:bodyPr>
          <a:lstStyle>
            <a:lvl1pPr algn="ctr" defTabSz="914400" rtl="0" eaLnBrk="1" latinLnBrk="0" hangingPunct="1">
              <a:spcBef>
                <a:spcPct val="0"/>
              </a:spcBef>
              <a:buNone/>
              <a:defRPr kumimoji="1"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ja-JP" altLang="en-US" sz="1800" dirty="0">
                <a:solidFill>
                  <a:schemeClr val="bg1"/>
                </a:solidFill>
                <a:latin typeface="HGS創英角ｺﾞｼｯｸUB" panose="020B0900000000000000" pitchFamily="50" charset="-128"/>
                <a:ea typeface="HGS創英角ｺﾞｼｯｸUB" panose="020B0900000000000000" pitchFamily="50" charset="-128"/>
              </a:rPr>
              <a:t>令和８年度外国人医療体制整備事業</a:t>
            </a:r>
            <a:r>
              <a:rPr lang="en-US" altLang="ja-JP" sz="1800" dirty="0">
                <a:solidFill>
                  <a:schemeClr val="bg1"/>
                </a:solidFill>
                <a:latin typeface="HGS創英角ｺﾞｼｯｸUB" panose="020B0900000000000000" pitchFamily="50" charset="-128"/>
                <a:ea typeface="HGS創英角ｺﾞｼｯｸUB" panose="020B0900000000000000" pitchFamily="50" charset="-128"/>
              </a:rPr>
              <a:t>【</a:t>
            </a:r>
            <a:r>
              <a:rPr lang="ja-JP" altLang="en-US" sz="1800" dirty="0">
                <a:solidFill>
                  <a:schemeClr val="bg1"/>
                </a:solidFill>
                <a:latin typeface="HGS創英角ｺﾞｼｯｸUB" panose="020B0900000000000000" pitchFamily="50" charset="-128"/>
                <a:ea typeface="HGS創英角ｺﾞｼｯｸUB" panose="020B0900000000000000" pitchFamily="50" charset="-128"/>
              </a:rPr>
              <a:t>予算要求額：</a:t>
            </a:r>
            <a:r>
              <a:rPr lang="en-US" altLang="ja-JP" sz="1800" dirty="0">
                <a:solidFill>
                  <a:schemeClr val="bg1"/>
                </a:solidFill>
                <a:latin typeface="HGS創英角ｺﾞｼｯｸUB" panose="020B0900000000000000" pitchFamily="50" charset="-128"/>
                <a:ea typeface="HGS創英角ｺﾞｼｯｸUB" panose="020B0900000000000000" pitchFamily="50" charset="-128"/>
              </a:rPr>
              <a:t>59,376</a:t>
            </a:r>
            <a:r>
              <a:rPr lang="ja-JP" altLang="en-US" sz="1800" dirty="0">
                <a:solidFill>
                  <a:schemeClr val="bg1"/>
                </a:solidFill>
                <a:latin typeface="HGS創英角ｺﾞｼｯｸUB" panose="020B0900000000000000" pitchFamily="50" charset="-128"/>
                <a:ea typeface="HGS創英角ｺﾞｼｯｸUB" panose="020B0900000000000000" pitchFamily="50" charset="-128"/>
              </a:rPr>
              <a:t>千円</a:t>
            </a:r>
            <a:r>
              <a:rPr lang="en-US" altLang="ja-JP" sz="1800" dirty="0">
                <a:solidFill>
                  <a:schemeClr val="bg1"/>
                </a:solidFill>
                <a:latin typeface="HGS創英角ｺﾞｼｯｸUB" panose="020B0900000000000000" pitchFamily="50" charset="-128"/>
                <a:ea typeface="HGS創英角ｺﾞｼｯｸUB" panose="020B0900000000000000" pitchFamily="50" charset="-128"/>
              </a:rPr>
              <a:t>】</a:t>
            </a:r>
          </a:p>
        </p:txBody>
      </p:sp>
      <p:grpSp>
        <p:nvGrpSpPr>
          <p:cNvPr id="56" name="グループ化 55">
            <a:extLst>
              <a:ext uri="{FF2B5EF4-FFF2-40B4-BE49-F238E27FC236}">
                <a16:creationId xmlns:a16="http://schemas.microsoft.com/office/drawing/2014/main" id="{1E44667D-D05D-4997-BD3C-191B01B64795}"/>
              </a:ext>
            </a:extLst>
          </p:cNvPr>
          <p:cNvGrpSpPr/>
          <p:nvPr/>
        </p:nvGrpSpPr>
        <p:grpSpPr>
          <a:xfrm>
            <a:off x="172182" y="5590918"/>
            <a:ext cx="4248000" cy="1188000"/>
            <a:chOff x="159926" y="5606460"/>
            <a:chExt cx="4248000" cy="1188000"/>
          </a:xfrm>
        </p:grpSpPr>
        <p:sp>
          <p:nvSpPr>
            <p:cNvPr id="57" name="正方形/長方形 56">
              <a:extLst>
                <a:ext uri="{FF2B5EF4-FFF2-40B4-BE49-F238E27FC236}">
                  <a16:creationId xmlns:a16="http://schemas.microsoft.com/office/drawing/2014/main" id="{086A9FCA-A9D9-4FFD-BD6E-5EB127258D3B}"/>
                </a:ext>
              </a:extLst>
            </p:cNvPr>
            <p:cNvSpPr/>
            <p:nvPr/>
          </p:nvSpPr>
          <p:spPr>
            <a:xfrm>
              <a:off x="159926" y="5606460"/>
              <a:ext cx="4248000" cy="1188000"/>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t" anchorCtr="0"/>
            <a:lstStyle/>
            <a:p>
              <a:pPr algn="ctr"/>
              <a:r>
                <a:rPr kumimoji="1" lang="ja-JP" altLang="en-US" sz="900" dirty="0">
                  <a:latin typeface="Meiryo UI" panose="020B0604030504040204" pitchFamily="50" charset="-128"/>
                  <a:ea typeface="Meiryo UI" panose="020B0604030504040204" pitchFamily="50" charset="-128"/>
                </a:rPr>
                <a:t>① 言語・コミュニケーショントラブル（通訳）を支援</a:t>
              </a:r>
            </a:p>
          </p:txBody>
        </p:sp>
        <p:pic>
          <p:nvPicPr>
            <p:cNvPr id="58" name="図 57">
              <a:extLst>
                <a:ext uri="{FF2B5EF4-FFF2-40B4-BE49-F238E27FC236}">
                  <a16:creationId xmlns:a16="http://schemas.microsoft.com/office/drawing/2014/main" id="{14131368-6AC3-44B0-B653-83EDEBCA96D2}"/>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2459708" y="6133158"/>
              <a:ext cx="245225" cy="303415"/>
            </a:xfrm>
            <a:prstGeom prst="rect">
              <a:avLst/>
            </a:prstGeom>
          </p:spPr>
        </p:pic>
        <p:sp>
          <p:nvSpPr>
            <p:cNvPr id="59" name="上カーブ矢印 100">
              <a:extLst>
                <a:ext uri="{FF2B5EF4-FFF2-40B4-BE49-F238E27FC236}">
                  <a16:creationId xmlns:a16="http://schemas.microsoft.com/office/drawing/2014/main" id="{9480DF1F-6A4F-4682-8C2B-6F281E873E1F}"/>
                </a:ext>
              </a:extLst>
            </p:cNvPr>
            <p:cNvSpPr/>
            <p:nvPr/>
          </p:nvSpPr>
          <p:spPr>
            <a:xfrm flipV="1">
              <a:off x="1969466" y="5922980"/>
              <a:ext cx="1620000" cy="216000"/>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61" name="上カーブ矢印 101">
              <a:extLst>
                <a:ext uri="{FF2B5EF4-FFF2-40B4-BE49-F238E27FC236}">
                  <a16:creationId xmlns:a16="http://schemas.microsoft.com/office/drawing/2014/main" id="{F38D2B0C-0B4A-4D47-BAC0-180DC93F5717}"/>
                </a:ext>
              </a:extLst>
            </p:cNvPr>
            <p:cNvSpPr/>
            <p:nvPr/>
          </p:nvSpPr>
          <p:spPr>
            <a:xfrm rot="10800000" flipV="1">
              <a:off x="1906681" y="6508149"/>
              <a:ext cx="1620000" cy="216000"/>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pic>
          <p:nvPicPr>
            <p:cNvPr id="63" name="図 62" descr="オペレーターの表情イラスト「笑顔」">
              <a:extLst>
                <a:ext uri="{FF2B5EF4-FFF2-40B4-BE49-F238E27FC236}">
                  <a16:creationId xmlns:a16="http://schemas.microsoft.com/office/drawing/2014/main" id="{6080BE63-4391-4B57-9230-C6DA4211CF3D}"/>
                </a:ext>
              </a:extLst>
            </p:cNvPr>
            <p:cNvPicPr>
              <a:picLocks noChangeAspect="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3715577" y="5819333"/>
              <a:ext cx="496324" cy="669904"/>
            </a:xfrm>
            <a:prstGeom prst="rect">
              <a:avLst/>
            </a:prstGeom>
            <a:noFill/>
            <a:ln>
              <a:noFill/>
            </a:ln>
          </p:spPr>
        </p:pic>
        <p:grpSp>
          <p:nvGrpSpPr>
            <p:cNvPr id="64" name="グループ化 63">
              <a:extLst>
                <a:ext uri="{FF2B5EF4-FFF2-40B4-BE49-F238E27FC236}">
                  <a16:creationId xmlns:a16="http://schemas.microsoft.com/office/drawing/2014/main" id="{7D8D2A5B-0B33-435B-9FC6-6651E25742C0}"/>
                </a:ext>
              </a:extLst>
            </p:cNvPr>
            <p:cNvGrpSpPr/>
            <p:nvPr/>
          </p:nvGrpSpPr>
          <p:grpSpPr>
            <a:xfrm>
              <a:off x="443674" y="5833496"/>
              <a:ext cx="994666" cy="853168"/>
              <a:chOff x="443674" y="5833496"/>
              <a:chExt cx="994666" cy="853168"/>
            </a:xfrm>
          </p:grpSpPr>
          <p:pic>
            <p:nvPicPr>
              <p:cNvPr id="78" name="Picture 2" descr="フリーイラスト 病院受付 に対する画像結果">
                <a:extLst>
                  <a:ext uri="{FF2B5EF4-FFF2-40B4-BE49-F238E27FC236}">
                    <a16:creationId xmlns:a16="http://schemas.microsoft.com/office/drawing/2014/main" id="{44F7E6F5-2066-48FB-BFA4-DAA3142C1F3D}"/>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tretch>
                <a:fillRect/>
              </a:stretch>
            </p:blipFill>
            <p:spPr bwMode="auto">
              <a:xfrm>
                <a:off x="443674" y="6291809"/>
                <a:ext cx="577735" cy="394855"/>
              </a:xfrm>
              <a:prstGeom prst="rect">
                <a:avLst/>
              </a:prstGeom>
              <a:noFill/>
              <a:extLst>
                <a:ext uri="{909E8E84-426E-40DD-AFC4-6F175D3DCCD1}">
                  <a14:hiddenFill xmlns:a14="http://schemas.microsoft.com/office/drawing/2010/main">
                    <a:solidFill>
                      <a:srgbClr val="FFFFFF"/>
                    </a:solidFill>
                  </a14:hiddenFill>
                </a:ext>
              </a:extLst>
            </p:spPr>
          </p:pic>
          <p:pic>
            <p:nvPicPr>
              <p:cNvPr id="79" name="図 78">
                <a:extLst>
                  <a:ext uri="{FF2B5EF4-FFF2-40B4-BE49-F238E27FC236}">
                    <a16:creationId xmlns:a16="http://schemas.microsoft.com/office/drawing/2014/main" id="{F3477266-871A-4177-82B9-A70C5A7B15A4}"/>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014370" y="5833879"/>
                <a:ext cx="423970" cy="419813"/>
              </a:xfrm>
              <a:prstGeom prst="rect">
                <a:avLst/>
              </a:prstGeom>
            </p:spPr>
          </p:pic>
          <p:pic>
            <p:nvPicPr>
              <p:cNvPr id="81" name="図 80">
                <a:extLst>
                  <a:ext uri="{FF2B5EF4-FFF2-40B4-BE49-F238E27FC236}">
                    <a16:creationId xmlns:a16="http://schemas.microsoft.com/office/drawing/2014/main" id="{7D9F919B-9D68-4943-A09B-233B513C3854}"/>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037251" y="6364360"/>
                <a:ext cx="349151" cy="311742"/>
              </a:xfrm>
              <a:prstGeom prst="rect">
                <a:avLst/>
              </a:prstGeom>
            </p:spPr>
          </p:pic>
          <p:pic>
            <p:nvPicPr>
              <p:cNvPr id="84" name="図 83">
                <a:extLst>
                  <a:ext uri="{FF2B5EF4-FFF2-40B4-BE49-F238E27FC236}">
                    <a16:creationId xmlns:a16="http://schemas.microsoft.com/office/drawing/2014/main" id="{95DBE682-5F4E-44D0-B239-0F0E97C4F6DC}"/>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507896" y="5833496"/>
                <a:ext cx="444752" cy="407343"/>
              </a:xfrm>
              <a:prstGeom prst="rect">
                <a:avLst/>
              </a:prstGeom>
            </p:spPr>
          </p:pic>
        </p:grpSp>
        <p:pic>
          <p:nvPicPr>
            <p:cNvPr id="66" name="図 65">
              <a:extLst>
                <a:ext uri="{FF2B5EF4-FFF2-40B4-BE49-F238E27FC236}">
                  <a16:creationId xmlns:a16="http://schemas.microsoft.com/office/drawing/2014/main" id="{8BDC9A55-ED1B-4479-8A1E-1CB54F3F17E0}"/>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564137" y="6150433"/>
              <a:ext cx="259357" cy="284296"/>
            </a:xfrm>
            <a:prstGeom prst="rect">
              <a:avLst/>
            </a:prstGeom>
          </p:spPr>
        </p:pic>
        <p:sp>
          <p:nvSpPr>
            <p:cNvPr id="72" name="正方形/長方形 71">
              <a:extLst>
                <a:ext uri="{FF2B5EF4-FFF2-40B4-BE49-F238E27FC236}">
                  <a16:creationId xmlns:a16="http://schemas.microsoft.com/office/drawing/2014/main" id="{D100C56F-4281-49E0-B66F-AB0DBECA7007}"/>
                </a:ext>
              </a:extLst>
            </p:cNvPr>
            <p:cNvSpPr/>
            <p:nvPr/>
          </p:nvSpPr>
          <p:spPr>
            <a:xfrm>
              <a:off x="2448984" y="5951981"/>
              <a:ext cx="648723" cy="18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00" dirty="0">
                  <a:solidFill>
                    <a:schemeClr val="tx1"/>
                  </a:solidFill>
                  <a:latin typeface="Meiryo UI" panose="020B0604030504040204" pitchFamily="50" charset="-128"/>
                  <a:ea typeface="Meiryo UI" panose="020B0604030504040204" pitchFamily="50" charset="-128"/>
                </a:rPr>
                <a:t>依頼</a:t>
              </a:r>
              <a:endParaRPr kumimoji="1" lang="ja-JP" altLang="en-US" sz="1050" dirty="0">
                <a:solidFill>
                  <a:schemeClr val="tx1"/>
                </a:solidFill>
                <a:latin typeface="Meiryo UI" panose="020B0604030504040204" pitchFamily="50" charset="-128"/>
                <a:ea typeface="Meiryo UI" panose="020B0604030504040204" pitchFamily="50" charset="-128"/>
              </a:endParaRPr>
            </a:p>
          </p:txBody>
        </p:sp>
        <p:sp>
          <p:nvSpPr>
            <p:cNvPr id="73" name="正方形/長方形 72">
              <a:extLst>
                <a:ext uri="{FF2B5EF4-FFF2-40B4-BE49-F238E27FC236}">
                  <a16:creationId xmlns:a16="http://schemas.microsoft.com/office/drawing/2014/main" id="{3F486C38-2878-468E-86C5-C5CF9EFDC252}"/>
                </a:ext>
              </a:extLst>
            </p:cNvPr>
            <p:cNvSpPr/>
            <p:nvPr/>
          </p:nvSpPr>
          <p:spPr>
            <a:xfrm>
              <a:off x="2444164" y="6505830"/>
              <a:ext cx="648000" cy="18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00" dirty="0">
                  <a:solidFill>
                    <a:schemeClr val="tx1"/>
                  </a:solidFill>
                  <a:latin typeface="Meiryo UI" panose="020B0604030504040204" pitchFamily="50" charset="-128"/>
                  <a:ea typeface="Meiryo UI" panose="020B0604030504040204" pitchFamily="50" charset="-128"/>
                </a:rPr>
                <a:t>通訳</a:t>
              </a:r>
              <a:endParaRPr kumimoji="1" lang="ja-JP" altLang="en-US" sz="1050" dirty="0">
                <a:solidFill>
                  <a:schemeClr val="tx1"/>
                </a:solidFill>
                <a:latin typeface="Meiryo UI" panose="020B0604030504040204" pitchFamily="50" charset="-128"/>
                <a:ea typeface="Meiryo UI" panose="020B0604030504040204" pitchFamily="50" charset="-128"/>
              </a:endParaRPr>
            </a:p>
          </p:txBody>
        </p:sp>
        <p:sp>
          <p:nvSpPr>
            <p:cNvPr id="74" name="正方形/長方形 73">
              <a:extLst>
                <a:ext uri="{FF2B5EF4-FFF2-40B4-BE49-F238E27FC236}">
                  <a16:creationId xmlns:a16="http://schemas.microsoft.com/office/drawing/2014/main" id="{72FC939D-4E97-4524-B909-55CDD3E6384F}"/>
                </a:ext>
              </a:extLst>
            </p:cNvPr>
            <p:cNvSpPr/>
            <p:nvPr/>
          </p:nvSpPr>
          <p:spPr>
            <a:xfrm>
              <a:off x="3738548" y="6492726"/>
              <a:ext cx="457511" cy="20186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00" dirty="0">
                  <a:solidFill>
                    <a:schemeClr val="tx1"/>
                  </a:solidFill>
                  <a:latin typeface="HGPｺﾞｼｯｸM" panose="020B0600000000000000" pitchFamily="50" charset="-128"/>
                  <a:ea typeface="HGPｺﾞｼｯｸM" panose="020B0600000000000000" pitchFamily="50" charset="-128"/>
                </a:rPr>
                <a:t>２４</a:t>
              </a:r>
              <a:r>
                <a:rPr kumimoji="1" lang="en-US" altLang="ja-JP" sz="900" dirty="0">
                  <a:solidFill>
                    <a:schemeClr val="tx1"/>
                  </a:solidFill>
                  <a:latin typeface="HGPｺﾞｼｯｸM" panose="020B0600000000000000" pitchFamily="50" charset="-128"/>
                  <a:ea typeface="HGPｺﾞｼｯｸM" panose="020B0600000000000000" pitchFamily="50" charset="-128"/>
                </a:rPr>
                <a:t>H</a:t>
              </a:r>
              <a:endParaRPr kumimoji="1" lang="ja-JP" altLang="en-US" sz="1050" dirty="0">
                <a:solidFill>
                  <a:schemeClr val="tx1"/>
                </a:solidFill>
                <a:latin typeface="HGPｺﾞｼｯｸM" panose="020B0600000000000000" pitchFamily="50" charset="-128"/>
                <a:ea typeface="HGPｺﾞｼｯｸM" panose="020B0600000000000000" pitchFamily="50" charset="-128"/>
              </a:endParaRPr>
            </a:p>
          </p:txBody>
        </p:sp>
        <p:pic>
          <p:nvPicPr>
            <p:cNvPr id="75" name="図 74" descr="携帯電話のイラスト（ガラパゴス携帯）">
              <a:extLst>
                <a:ext uri="{FF2B5EF4-FFF2-40B4-BE49-F238E27FC236}">
                  <a16:creationId xmlns:a16="http://schemas.microsoft.com/office/drawing/2014/main" id="{A972618C-A6B6-4CFE-938E-D46BF004AA7A}"/>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bwMode="auto">
            <a:xfrm>
              <a:off x="2601593" y="6145740"/>
              <a:ext cx="453065" cy="315899"/>
            </a:xfrm>
            <a:prstGeom prst="rect">
              <a:avLst/>
            </a:prstGeom>
            <a:noFill/>
            <a:ln>
              <a:noFill/>
            </a:ln>
          </p:spPr>
        </p:pic>
      </p:grpSp>
      <p:sp>
        <p:nvSpPr>
          <p:cNvPr id="85" name="テキスト ボックス 84">
            <a:extLst>
              <a:ext uri="{FF2B5EF4-FFF2-40B4-BE49-F238E27FC236}">
                <a16:creationId xmlns:a16="http://schemas.microsoft.com/office/drawing/2014/main" id="{FD3BBA5E-686B-4578-A008-62F37FB589D8}"/>
              </a:ext>
            </a:extLst>
          </p:cNvPr>
          <p:cNvSpPr txBox="1"/>
          <p:nvPr/>
        </p:nvSpPr>
        <p:spPr>
          <a:xfrm>
            <a:off x="8718538" y="6492975"/>
            <a:ext cx="540000" cy="369332"/>
          </a:xfrm>
          <a:prstGeom prst="rect">
            <a:avLst/>
          </a:prstGeom>
          <a:noFill/>
        </p:spPr>
        <p:txBody>
          <a:bodyPr wrap="square" rtlCol="0" anchor="ctr">
            <a:spAutoFit/>
          </a:bodyPr>
          <a:lstStyle/>
          <a:p>
            <a:pPr algn="ctr"/>
            <a:r>
              <a:rPr kumimoji="1" lang="ja-JP" altLang="en-US" dirty="0"/>
              <a:t>２</a:t>
            </a:r>
          </a:p>
        </p:txBody>
      </p:sp>
    </p:spTree>
    <p:extLst>
      <p:ext uri="{BB962C8B-B14F-4D97-AF65-F5344CB8AC3E}">
        <p14:creationId xmlns:p14="http://schemas.microsoft.com/office/powerpoint/2010/main" val="42151703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サブタイトル 2"/>
          <p:cNvSpPr txBox="1">
            <a:spLocks/>
          </p:cNvSpPr>
          <p:nvPr/>
        </p:nvSpPr>
        <p:spPr>
          <a:xfrm>
            <a:off x="71667" y="514921"/>
            <a:ext cx="9000000" cy="6300000"/>
          </a:xfrm>
          <a:prstGeom prst="rect">
            <a:avLst/>
          </a:prstGeom>
        </p:spPr>
        <p:style>
          <a:lnRef idx="1">
            <a:schemeClr val="accent4"/>
          </a:lnRef>
          <a:fillRef idx="2">
            <a:schemeClr val="accent4"/>
          </a:fillRef>
          <a:effectRef idx="1">
            <a:schemeClr val="accent4"/>
          </a:effectRef>
          <a:fontRef idx="minor">
            <a:schemeClr val="dk1"/>
          </a:fontRef>
        </p:style>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algn="l"/>
            <a:endParaRPr lang="en-US" altLang="ja-JP" sz="1600" b="1" dirty="0">
              <a:solidFill>
                <a:schemeClr val="tx1"/>
              </a:solidFill>
              <a:latin typeface="Meiryo UI" panose="020B0604030504040204" pitchFamily="50" charset="-128"/>
              <a:ea typeface="Meiryo UI" panose="020B0604030504040204" pitchFamily="50" charset="-128"/>
            </a:endParaRPr>
          </a:p>
          <a:p>
            <a:pPr algn="l"/>
            <a:endParaRPr lang="en-US" altLang="ja-JP" sz="1600" b="1" dirty="0">
              <a:solidFill>
                <a:schemeClr val="tx1"/>
              </a:solidFill>
              <a:latin typeface="Meiryo UI" panose="020B0604030504040204" pitchFamily="50" charset="-128"/>
              <a:ea typeface="Meiryo UI" panose="020B0604030504040204" pitchFamily="50" charset="-128"/>
            </a:endParaRPr>
          </a:p>
          <a:p>
            <a:pPr algn="l"/>
            <a:endParaRPr lang="en-US" altLang="ja-JP" sz="1600" b="1" dirty="0">
              <a:solidFill>
                <a:schemeClr val="tx1"/>
              </a:solidFill>
              <a:latin typeface="Meiryo UI" panose="020B0604030504040204" pitchFamily="50" charset="-128"/>
              <a:ea typeface="Meiryo UI" panose="020B0604030504040204" pitchFamily="50" charset="-128"/>
            </a:endParaRPr>
          </a:p>
          <a:p>
            <a:pPr algn="l"/>
            <a:endParaRPr lang="en-US" altLang="ja-JP" sz="1600" b="1" dirty="0">
              <a:solidFill>
                <a:schemeClr val="tx1"/>
              </a:solidFill>
              <a:latin typeface="Meiryo UI" panose="020B0604030504040204" pitchFamily="50" charset="-128"/>
              <a:ea typeface="Meiryo UI" panose="020B0604030504040204" pitchFamily="50" charset="-128"/>
            </a:endParaRPr>
          </a:p>
          <a:p>
            <a:pPr algn="l"/>
            <a:endParaRPr lang="en-US" altLang="ja-JP" sz="1600" b="1" dirty="0">
              <a:solidFill>
                <a:schemeClr val="tx1"/>
              </a:solidFill>
              <a:latin typeface="Meiryo UI" panose="020B0604030504040204" pitchFamily="50" charset="-128"/>
              <a:ea typeface="Meiryo UI" panose="020B0604030504040204" pitchFamily="50" charset="-128"/>
            </a:endParaRPr>
          </a:p>
          <a:p>
            <a:pPr algn="l"/>
            <a:endParaRPr lang="en-US" altLang="ja-JP" sz="1600" b="1" dirty="0">
              <a:solidFill>
                <a:schemeClr val="tx1"/>
              </a:solidFill>
              <a:latin typeface="Meiryo UI" panose="020B0604030504040204" pitchFamily="50" charset="-128"/>
              <a:ea typeface="Meiryo UI" panose="020B0604030504040204" pitchFamily="50" charset="-128"/>
            </a:endParaRPr>
          </a:p>
          <a:p>
            <a:pPr algn="l"/>
            <a:endParaRPr lang="en-US" altLang="ja-JP" sz="1600" b="1" dirty="0">
              <a:solidFill>
                <a:schemeClr val="tx1"/>
              </a:solidFill>
              <a:latin typeface="Meiryo UI" panose="020B0604030504040204" pitchFamily="50" charset="-128"/>
              <a:ea typeface="Meiryo UI" panose="020B0604030504040204" pitchFamily="50" charset="-128"/>
            </a:endParaRPr>
          </a:p>
          <a:p>
            <a:pPr algn="l"/>
            <a:endParaRPr lang="en-US" altLang="ja-JP" sz="1400" b="1" dirty="0">
              <a:solidFill>
                <a:schemeClr val="tx1"/>
              </a:solidFill>
              <a:latin typeface="Meiryo UI" panose="020B0604030504040204" pitchFamily="50" charset="-128"/>
              <a:ea typeface="Meiryo UI" panose="020B0604030504040204" pitchFamily="50" charset="-128"/>
            </a:endParaRPr>
          </a:p>
          <a:p>
            <a:pPr algn="l"/>
            <a:endParaRPr lang="en-US" altLang="ja-JP" sz="1400" b="1" dirty="0">
              <a:solidFill>
                <a:schemeClr val="tx1"/>
              </a:solidFill>
              <a:latin typeface="Meiryo UI" panose="020B0604030504040204" pitchFamily="50" charset="-128"/>
              <a:ea typeface="Meiryo UI" panose="020B0604030504040204" pitchFamily="50" charset="-128"/>
            </a:endParaRPr>
          </a:p>
          <a:p>
            <a:pPr algn="l"/>
            <a:endParaRPr lang="en-US" altLang="ja-JP" sz="1200" dirty="0">
              <a:solidFill>
                <a:schemeClr val="tx1"/>
              </a:solidFill>
              <a:latin typeface="Meiryo UI" panose="020B0604030504040204" pitchFamily="50" charset="-128"/>
              <a:ea typeface="Meiryo UI" panose="020B0604030504040204" pitchFamily="50" charset="-128"/>
            </a:endParaRPr>
          </a:p>
          <a:p>
            <a:pPr algn="l"/>
            <a:endParaRPr lang="en-US" altLang="ja-JP" sz="1400" b="1" dirty="0">
              <a:solidFill>
                <a:schemeClr val="tx1"/>
              </a:solidFill>
              <a:latin typeface="Meiryo UI" panose="020B0604030504040204" pitchFamily="50" charset="-128"/>
              <a:ea typeface="Meiryo UI" panose="020B0604030504040204" pitchFamily="50" charset="-128"/>
            </a:endParaRPr>
          </a:p>
          <a:p>
            <a:pPr algn="l"/>
            <a:endParaRPr lang="en-US" altLang="ja-JP" sz="1200" dirty="0">
              <a:solidFill>
                <a:schemeClr val="tx1"/>
              </a:solidFill>
              <a:latin typeface="Meiryo UI" panose="020B0604030504040204" pitchFamily="50" charset="-128"/>
              <a:ea typeface="Meiryo UI" panose="020B0604030504040204" pitchFamily="50" charset="-128"/>
            </a:endParaRPr>
          </a:p>
          <a:p>
            <a:pPr algn="l"/>
            <a:endParaRPr lang="en-US" altLang="ja-JP" sz="1200" dirty="0">
              <a:solidFill>
                <a:schemeClr val="tx1"/>
              </a:solidFill>
              <a:latin typeface="Meiryo UI" panose="020B0604030504040204" pitchFamily="50" charset="-128"/>
              <a:ea typeface="Meiryo UI" panose="020B0604030504040204" pitchFamily="50" charset="-128"/>
            </a:endParaRPr>
          </a:p>
          <a:p>
            <a:pPr algn="l"/>
            <a:endParaRPr lang="en-US" altLang="ja-JP" sz="1200" dirty="0">
              <a:solidFill>
                <a:schemeClr val="tx1"/>
              </a:solidFill>
              <a:latin typeface="Meiryo UI" panose="020B0604030504040204" pitchFamily="50" charset="-128"/>
              <a:ea typeface="Meiryo UI" panose="020B0604030504040204" pitchFamily="50" charset="-128"/>
            </a:endParaRPr>
          </a:p>
          <a:p>
            <a:pPr algn="l"/>
            <a:endParaRPr lang="en-US" altLang="ja-JP" sz="1200" dirty="0">
              <a:solidFill>
                <a:schemeClr val="tx1"/>
              </a:solidFill>
              <a:latin typeface="Meiryo UI" panose="020B0604030504040204" pitchFamily="50" charset="-128"/>
              <a:ea typeface="Meiryo UI" panose="020B0604030504040204" pitchFamily="50" charset="-128"/>
            </a:endParaRPr>
          </a:p>
          <a:p>
            <a:pPr algn="l"/>
            <a:endParaRPr lang="en-US" altLang="ja-JP" sz="1200" dirty="0">
              <a:solidFill>
                <a:schemeClr val="tx1"/>
              </a:solidFill>
              <a:latin typeface="Meiryo UI" panose="020B0604030504040204" pitchFamily="50" charset="-128"/>
              <a:ea typeface="Meiryo UI" panose="020B0604030504040204" pitchFamily="50" charset="-128"/>
            </a:endParaRPr>
          </a:p>
          <a:p>
            <a:pPr algn="l"/>
            <a:endParaRPr lang="en-US" altLang="ja-JP" sz="1200" dirty="0">
              <a:solidFill>
                <a:schemeClr val="tx1"/>
              </a:solidFill>
              <a:latin typeface="Meiryo UI" panose="020B0604030504040204" pitchFamily="50" charset="-128"/>
              <a:ea typeface="Meiryo UI" panose="020B0604030504040204" pitchFamily="50" charset="-128"/>
            </a:endParaRPr>
          </a:p>
          <a:p>
            <a:pPr algn="l"/>
            <a:endParaRPr lang="en-US" altLang="ja-JP" sz="1200" dirty="0">
              <a:solidFill>
                <a:schemeClr val="tx1"/>
              </a:solidFill>
              <a:latin typeface="Meiryo UI" panose="020B0604030504040204" pitchFamily="50" charset="-128"/>
              <a:ea typeface="Meiryo UI" panose="020B0604030504040204" pitchFamily="50" charset="-128"/>
            </a:endParaRPr>
          </a:p>
          <a:p>
            <a:pPr algn="l"/>
            <a:endParaRPr lang="en-US" altLang="ja-JP" sz="1200" dirty="0">
              <a:solidFill>
                <a:schemeClr val="tx1"/>
              </a:solidFill>
              <a:latin typeface="Meiryo UI" panose="020B0604030504040204" pitchFamily="50" charset="-128"/>
              <a:ea typeface="Meiryo UI" panose="020B0604030504040204" pitchFamily="50" charset="-128"/>
            </a:endParaRPr>
          </a:p>
          <a:p>
            <a:pPr algn="l"/>
            <a:r>
              <a:rPr lang="ja-JP" altLang="en-US" sz="1200" dirty="0">
                <a:solidFill>
                  <a:schemeClr val="tx1"/>
                </a:solidFill>
                <a:latin typeface="Meiryo UI" panose="020B0604030504040204" pitchFamily="50" charset="-128"/>
                <a:ea typeface="Meiryo UI" panose="020B0604030504040204" pitchFamily="50" charset="-128"/>
              </a:rPr>
              <a:t>　</a:t>
            </a:r>
            <a:endParaRPr lang="ja-JP" altLang="ja-JP" sz="1200" dirty="0">
              <a:solidFill>
                <a:schemeClr val="tx1"/>
              </a:solidFill>
              <a:latin typeface="Meiryo UI" panose="020B0604030504040204" pitchFamily="50" charset="-128"/>
              <a:ea typeface="Meiryo UI" panose="020B0604030504040204" pitchFamily="50" charset="-128"/>
            </a:endParaRPr>
          </a:p>
        </p:txBody>
      </p:sp>
      <p:sp>
        <p:nvSpPr>
          <p:cNvPr id="15" name="角丸四角形 14"/>
          <p:cNvSpPr/>
          <p:nvPr/>
        </p:nvSpPr>
        <p:spPr>
          <a:xfrm>
            <a:off x="161667" y="809281"/>
            <a:ext cx="8820000" cy="720000"/>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r>
              <a:rPr lang="ja-JP" altLang="en-US" sz="1400" dirty="0">
                <a:latin typeface="Meiryo UI" panose="020B0604030504040204" pitchFamily="50" charset="-128"/>
                <a:ea typeface="Meiryo UI" panose="020B0604030504040204" pitchFamily="50" charset="-128"/>
              </a:rPr>
              <a:t>「外国人患者受入れ環境整備等推進事業 実施要綱」</a:t>
            </a:r>
            <a:endParaRPr lang="en-US" altLang="ja-JP" sz="1400" dirty="0">
              <a:latin typeface="Meiryo UI" panose="020B0604030504040204" pitchFamily="50" charset="-128"/>
              <a:ea typeface="Meiryo UI" panose="020B0604030504040204" pitchFamily="50" charset="-128"/>
            </a:endParaRPr>
          </a:p>
          <a:p>
            <a:r>
              <a:rPr lang="ja-JP" altLang="en-US" sz="1400" dirty="0">
                <a:latin typeface="Meiryo UI" panose="020B0604030504040204" pitchFamily="50" charset="-128"/>
                <a:ea typeface="Meiryo UI" panose="020B0604030504040204" pitchFamily="50" charset="-128"/>
              </a:rPr>
              <a:t>　５．地域における外国人患者受入れ体制整備等を協議する場の設置・運営事業</a:t>
            </a:r>
            <a:endParaRPr lang="en-US" altLang="ja-JP" sz="1100" dirty="0">
              <a:latin typeface="Meiryo UI" panose="020B0604030504040204" pitchFamily="50" charset="-128"/>
              <a:ea typeface="Meiryo UI" panose="020B0604030504040204" pitchFamily="50" charset="-128"/>
            </a:endParaRPr>
          </a:p>
          <a:p>
            <a:r>
              <a:rPr lang="ja-JP" altLang="en-US" sz="1100" dirty="0">
                <a:latin typeface="Meiryo UI" panose="020B0604030504040204" pitchFamily="50" charset="-128"/>
                <a:ea typeface="Meiryo UI" panose="020B0604030504040204" pitchFamily="50" charset="-128"/>
              </a:rPr>
              <a:t>（</a:t>
            </a:r>
            <a:r>
              <a:rPr lang="zh-CN" altLang="en-US" sz="1100" dirty="0">
                <a:latin typeface="Meiryo UI" panose="020B0604030504040204" pitchFamily="50" charset="-128"/>
                <a:ea typeface="Meiryo UI" panose="020B0604030504040204" pitchFamily="50" charset="-128"/>
              </a:rPr>
              <a:t>医政発</a:t>
            </a:r>
            <a:r>
              <a:rPr lang="en-US" altLang="zh-CN" sz="1100" dirty="0">
                <a:latin typeface="Meiryo UI" panose="020B0604030504040204" pitchFamily="50" charset="-128"/>
                <a:ea typeface="Meiryo UI" panose="020B0604030504040204" pitchFamily="50" charset="-128"/>
              </a:rPr>
              <a:t>0 8 2 0 </a:t>
            </a:r>
            <a:r>
              <a:rPr lang="zh-CN" altLang="en-US" sz="1100" dirty="0">
                <a:latin typeface="Meiryo UI" panose="020B0604030504040204" pitchFamily="50" charset="-128"/>
                <a:ea typeface="Meiryo UI" panose="020B0604030504040204" pitchFamily="50" charset="-128"/>
              </a:rPr>
              <a:t>第</a:t>
            </a:r>
            <a:r>
              <a:rPr lang="en-US" altLang="zh-CN" sz="1100" dirty="0">
                <a:latin typeface="Meiryo UI" panose="020B0604030504040204" pitchFamily="50" charset="-128"/>
                <a:ea typeface="Meiryo UI" panose="020B0604030504040204" pitchFamily="50" charset="-128"/>
              </a:rPr>
              <a:t>5 </a:t>
            </a:r>
            <a:r>
              <a:rPr lang="zh-CN" altLang="en-US" sz="1100" dirty="0">
                <a:latin typeface="Meiryo UI" panose="020B0604030504040204" pitchFamily="50" charset="-128"/>
                <a:ea typeface="Meiryo UI" panose="020B0604030504040204" pitchFamily="50" charset="-128"/>
              </a:rPr>
              <a:t>号令和元年</a:t>
            </a:r>
            <a:r>
              <a:rPr lang="en-US" altLang="zh-CN" sz="1100" dirty="0">
                <a:latin typeface="Meiryo UI" panose="020B0604030504040204" pitchFamily="50" charset="-128"/>
                <a:ea typeface="Meiryo UI" panose="020B0604030504040204" pitchFamily="50" charset="-128"/>
              </a:rPr>
              <a:t>8 </a:t>
            </a:r>
            <a:r>
              <a:rPr lang="zh-CN" altLang="en-US" sz="1100" dirty="0">
                <a:latin typeface="Meiryo UI" panose="020B0604030504040204" pitchFamily="50" charset="-128"/>
                <a:ea typeface="Meiryo UI" panose="020B0604030504040204" pitchFamily="50" charset="-128"/>
              </a:rPr>
              <a:t>月</a:t>
            </a:r>
            <a:r>
              <a:rPr lang="en-US" altLang="zh-CN" sz="1100" dirty="0">
                <a:latin typeface="Meiryo UI" panose="020B0604030504040204" pitchFamily="50" charset="-128"/>
                <a:ea typeface="Meiryo UI" panose="020B0604030504040204" pitchFamily="50" charset="-128"/>
              </a:rPr>
              <a:t>2 0 </a:t>
            </a:r>
            <a:r>
              <a:rPr lang="zh-CN" altLang="en-US" sz="1100" dirty="0">
                <a:latin typeface="Meiryo UI" panose="020B0604030504040204" pitchFamily="50" charset="-128"/>
                <a:ea typeface="Meiryo UI" panose="020B0604030504040204" pitchFamily="50" charset="-128"/>
              </a:rPr>
              <a:t>日</a:t>
            </a:r>
            <a:r>
              <a:rPr lang="ja-JP" altLang="en-US" sz="1100" dirty="0">
                <a:latin typeface="Meiryo UI" panose="020B0604030504040204" pitchFamily="50" charset="-128"/>
                <a:ea typeface="Meiryo UI" panose="020B0604030504040204" pitchFamily="50" charset="-128"/>
              </a:rPr>
              <a:t>「外国人患者受入れ環境整備等推進事業の実施について」にて通知）</a:t>
            </a:r>
            <a:endParaRPr lang="en-US" altLang="ja-JP" sz="1400" dirty="0">
              <a:latin typeface="Meiryo UI" panose="020B0604030504040204" pitchFamily="50" charset="-128"/>
              <a:ea typeface="Meiryo UI" panose="020B0604030504040204" pitchFamily="50" charset="-128"/>
            </a:endParaRPr>
          </a:p>
        </p:txBody>
      </p:sp>
      <p:sp>
        <p:nvSpPr>
          <p:cNvPr id="3" name="スライド番号プレースホルダー 2"/>
          <p:cNvSpPr>
            <a:spLocks noGrp="1"/>
          </p:cNvSpPr>
          <p:nvPr>
            <p:ph type="sldNum" sz="quarter" idx="12"/>
          </p:nvPr>
        </p:nvSpPr>
        <p:spPr/>
        <p:txBody>
          <a:bodyPr/>
          <a:lstStyle/>
          <a:p>
            <a:fld id="{9B6EF87B-DB20-4253-9782-3C634FAD5830}" type="slidenum">
              <a:rPr kumimoji="1" lang="ja-JP" altLang="en-US" smtClean="0"/>
              <a:t>3</a:t>
            </a:fld>
            <a:endParaRPr kumimoji="1" lang="ja-JP" altLang="en-US"/>
          </a:p>
        </p:txBody>
      </p:sp>
      <p:sp>
        <p:nvSpPr>
          <p:cNvPr id="2" name="角丸四角形 1"/>
          <p:cNvSpPr/>
          <p:nvPr/>
        </p:nvSpPr>
        <p:spPr>
          <a:xfrm>
            <a:off x="161667" y="1931535"/>
            <a:ext cx="8820000" cy="2088000"/>
          </a:xfrm>
          <a:prstGeom prst="roundRect">
            <a:avLst>
              <a:gd name="adj" fmla="val 0"/>
            </a:avLst>
          </a:prstGeom>
          <a:ln>
            <a:noFill/>
          </a:ln>
        </p:spPr>
        <p:style>
          <a:lnRef idx="2">
            <a:schemeClr val="accent1"/>
          </a:lnRef>
          <a:fillRef idx="1">
            <a:schemeClr val="lt1"/>
          </a:fillRef>
          <a:effectRef idx="0">
            <a:schemeClr val="accent1"/>
          </a:effectRef>
          <a:fontRef idx="minor">
            <a:schemeClr val="dk1"/>
          </a:fontRef>
        </p:style>
        <p:txBody>
          <a:bodyPr rtlCol="0" anchor="t" anchorCtr="0"/>
          <a:lstStyle/>
          <a:p>
            <a:r>
              <a:rPr lang="ja-JP" altLang="en-US" sz="1400" b="1" dirty="0">
                <a:solidFill>
                  <a:schemeClr val="tx1"/>
                </a:solidFill>
                <a:latin typeface="Meiryo UI" panose="020B0604030504040204" pitchFamily="50" charset="-128"/>
                <a:ea typeface="Meiryo UI" panose="020B0604030504040204" pitchFamily="50" charset="-128"/>
              </a:rPr>
              <a:t>○大阪府外国人医療対策会議</a:t>
            </a:r>
            <a:endParaRPr lang="en-US" altLang="ja-JP" sz="1400" dirty="0">
              <a:latin typeface="Meiryo UI" panose="020B0604030504040204" pitchFamily="50" charset="-128"/>
              <a:ea typeface="Meiryo UI" panose="020B0604030504040204" pitchFamily="50" charset="-128"/>
            </a:endParaRPr>
          </a:p>
          <a:p>
            <a:r>
              <a:rPr lang="ja-JP" altLang="en-US" sz="1400" dirty="0">
                <a:latin typeface="Meiryo UI" panose="020B0604030504040204" pitchFamily="50" charset="-128"/>
                <a:ea typeface="Meiryo UI" panose="020B0604030504040204" pitchFamily="50" charset="-128"/>
              </a:rPr>
              <a:t>行政（医療、消防（救急）、観光、多文化共生等の部局）や</a:t>
            </a:r>
            <a:endParaRPr lang="en-US" altLang="ja-JP" sz="1400" dirty="0">
              <a:latin typeface="Meiryo UI" panose="020B0604030504040204" pitchFamily="50" charset="-128"/>
              <a:ea typeface="Meiryo UI" panose="020B0604030504040204" pitchFamily="50" charset="-128"/>
            </a:endParaRPr>
          </a:p>
          <a:p>
            <a:r>
              <a:rPr lang="ja-JP" altLang="en-US" sz="1400" dirty="0">
                <a:latin typeface="Meiryo UI" panose="020B0604030504040204" pitchFamily="50" charset="-128"/>
                <a:ea typeface="Meiryo UI" panose="020B0604030504040204" pitchFamily="50" charset="-128"/>
              </a:rPr>
              <a:t>多分野の関係団体からなる会議等を設置・開催し、</a:t>
            </a:r>
            <a:endParaRPr lang="en-US" altLang="ja-JP" sz="1400" dirty="0">
              <a:latin typeface="Meiryo UI" panose="020B0604030504040204" pitchFamily="50" charset="-128"/>
              <a:ea typeface="Meiryo UI" panose="020B0604030504040204" pitchFamily="50" charset="-128"/>
            </a:endParaRPr>
          </a:p>
          <a:p>
            <a:r>
              <a:rPr lang="ja-JP" altLang="en-US" sz="1400" dirty="0">
                <a:latin typeface="Meiryo UI" panose="020B0604030504040204" pitchFamily="50" charset="-128"/>
                <a:ea typeface="Meiryo UI" panose="020B0604030504040204" pitchFamily="50" charset="-128"/>
              </a:rPr>
              <a:t>情報共有や意見交換を通じて連携の強化を図るとともに、</a:t>
            </a:r>
            <a:endParaRPr lang="en-US" altLang="ja-JP" sz="1400" dirty="0">
              <a:latin typeface="Meiryo UI" panose="020B0604030504040204" pitchFamily="50" charset="-128"/>
              <a:ea typeface="Meiryo UI" panose="020B0604030504040204" pitchFamily="50" charset="-128"/>
            </a:endParaRPr>
          </a:p>
          <a:p>
            <a:r>
              <a:rPr lang="ja-JP" altLang="en-US" sz="1400" dirty="0">
                <a:latin typeface="Meiryo UI" panose="020B0604030504040204" pitchFamily="50" charset="-128"/>
                <a:ea typeface="Meiryo UI" panose="020B0604030504040204" pitchFamily="50" charset="-128"/>
              </a:rPr>
              <a:t>外国人患者受入れ体制における課題の整理及び</a:t>
            </a:r>
            <a:endParaRPr lang="en-US" altLang="ja-JP" sz="1400" dirty="0">
              <a:latin typeface="Meiryo UI" panose="020B0604030504040204" pitchFamily="50" charset="-128"/>
              <a:ea typeface="Meiryo UI" panose="020B0604030504040204" pitchFamily="50" charset="-128"/>
            </a:endParaRPr>
          </a:p>
          <a:p>
            <a:r>
              <a:rPr lang="ja-JP" altLang="en-US" sz="1400" dirty="0">
                <a:latin typeface="Meiryo UI" panose="020B0604030504040204" pitchFamily="50" charset="-128"/>
                <a:ea typeface="Meiryo UI" panose="020B0604030504040204" pitchFamily="50" charset="-128"/>
              </a:rPr>
              <a:t>課題に対する対応方針を検討する。</a:t>
            </a:r>
            <a:endParaRPr kumimoji="1" lang="en-US" altLang="ja-JP" sz="1400" dirty="0">
              <a:latin typeface="Meiryo UI" panose="020B0604030504040204" pitchFamily="50" charset="-128"/>
              <a:ea typeface="Meiryo UI" panose="020B0604030504040204" pitchFamily="50" charset="-128"/>
            </a:endParaRPr>
          </a:p>
          <a:p>
            <a:endParaRPr kumimoji="1" lang="en-US" altLang="ja-JP" sz="1400" dirty="0">
              <a:latin typeface="Meiryo UI" panose="020B0604030504040204" pitchFamily="50" charset="-128"/>
              <a:ea typeface="Meiryo UI" panose="020B0604030504040204" pitchFamily="50" charset="-128"/>
            </a:endParaRPr>
          </a:p>
          <a:p>
            <a:r>
              <a:rPr kumimoji="1" lang="en-US" altLang="ja-JP" sz="1400" dirty="0">
                <a:latin typeface="Meiryo UI" panose="020B0604030504040204" pitchFamily="50" charset="-128"/>
                <a:ea typeface="Meiryo UI" panose="020B0604030504040204" pitchFamily="50" charset="-128"/>
              </a:rPr>
              <a:t>【</a:t>
            </a:r>
            <a:r>
              <a:rPr kumimoji="1" lang="ja-JP" altLang="en-US" sz="1400" dirty="0">
                <a:latin typeface="Meiryo UI" panose="020B0604030504040204" pitchFamily="50" charset="-128"/>
                <a:ea typeface="Meiryo UI" panose="020B0604030504040204" pitchFamily="50" charset="-128"/>
              </a:rPr>
              <a:t>委員構成</a:t>
            </a:r>
            <a:r>
              <a:rPr kumimoji="1" lang="en-US" altLang="ja-JP" sz="1400" dirty="0">
                <a:solidFill>
                  <a:schemeClr val="tx1"/>
                </a:solidFill>
                <a:latin typeface="Meiryo UI" panose="020B0604030504040204" pitchFamily="50" charset="-128"/>
                <a:ea typeface="Meiryo UI" panose="020B0604030504040204" pitchFamily="50" charset="-128"/>
              </a:rPr>
              <a:t>】</a:t>
            </a:r>
            <a:r>
              <a:rPr lang="en-US" altLang="ja-JP" sz="1400" dirty="0">
                <a:solidFill>
                  <a:schemeClr val="tx1"/>
                </a:solidFill>
                <a:latin typeface="Meiryo UI" panose="020B0604030504040204" pitchFamily="50" charset="-128"/>
                <a:ea typeface="Meiryo UI" panose="020B0604030504040204" pitchFamily="50" charset="-128"/>
              </a:rPr>
              <a:t>14</a:t>
            </a:r>
            <a:r>
              <a:rPr kumimoji="1" lang="ja-JP" altLang="en-US" sz="1400" dirty="0">
                <a:solidFill>
                  <a:schemeClr val="tx1"/>
                </a:solidFill>
                <a:latin typeface="Meiryo UI" panose="020B0604030504040204" pitchFamily="50" charset="-128"/>
                <a:ea typeface="Meiryo UI" panose="020B0604030504040204" pitchFamily="50" charset="-128"/>
              </a:rPr>
              <a:t>名予定</a:t>
            </a:r>
            <a:endParaRPr lang="en-US" altLang="ja-JP" sz="1400" dirty="0">
              <a:solidFill>
                <a:schemeClr val="tx1"/>
              </a:solidFill>
              <a:latin typeface="Meiryo UI" panose="020B0604030504040204" pitchFamily="50" charset="-128"/>
              <a:ea typeface="Meiryo UI" panose="020B0604030504040204" pitchFamily="50" charset="-128"/>
            </a:endParaRPr>
          </a:p>
          <a:p>
            <a:r>
              <a:rPr lang="en-US" altLang="ja-JP" sz="1400" dirty="0">
                <a:latin typeface="Meiryo UI" panose="020B0604030504040204" pitchFamily="50" charset="-128"/>
                <a:ea typeface="Meiryo UI" panose="020B0604030504040204" pitchFamily="50" charset="-128"/>
              </a:rPr>
              <a:t>【</a:t>
            </a:r>
            <a:r>
              <a:rPr lang="ja-JP" altLang="en-US" sz="1400" dirty="0">
                <a:latin typeface="Meiryo UI" panose="020B0604030504040204" pitchFamily="50" charset="-128"/>
                <a:ea typeface="Meiryo UI" panose="020B0604030504040204" pitchFamily="50" charset="-128"/>
              </a:rPr>
              <a:t>開　　　催</a:t>
            </a:r>
            <a:r>
              <a:rPr lang="en-US" altLang="ja-JP" sz="1400" dirty="0">
                <a:latin typeface="Meiryo UI" panose="020B0604030504040204" pitchFamily="50" charset="-128"/>
                <a:ea typeface="Meiryo UI" panose="020B0604030504040204" pitchFamily="50" charset="-128"/>
              </a:rPr>
              <a:t>】</a:t>
            </a:r>
            <a:r>
              <a:rPr lang="ja-JP" altLang="en-US" sz="1400" dirty="0">
                <a:latin typeface="Meiryo UI" panose="020B0604030504040204" pitchFamily="50" charset="-128"/>
                <a:ea typeface="Meiryo UI" panose="020B0604030504040204" pitchFamily="50" charset="-128"/>
              </a:rPr>
              <a:t>年２回予定</a:t>
            </a:r>
            <a:endParaRPr lang="en-US" altLang="ja-JP" sz="1400" dirty="0">
              <a:latin typeface="Meiryo UI" panose="020B0604030504040204" pitchFamily="50" charset="-128"/>
              <a:ea typeface="Meiryo UI" panose="020B0604030504040204" pitchFamily="50" charset="-128"/>
            </a:endParaRPr>
          </a:p>
          <a:p>
            <a:endParaRPr kumimoji="1" lang="en-US" altLang="ja-JP" sz="1400" dirty="0">
              <a:latin typeface="Meiryo UI" panose="020B0604030504040204" pitchFamily="50" charset="-128"/>
              <a:ea typeface="Meiryo UI" panose="020B0604030504040204" pitchFamily="50" charset="-128"/>
            </a:endParaRPr>
          </a:p>
        </p:txBody>
      </p:sp>
      <p:sp>
        <p:nvSpPr>
          <p:cNvPr id="25" name="角丸四角形 24"/>
          <p:cNvSpPr/>
          <p:nvPr/>
        </p:nvSpPr>
        <p:spPr>
          <a:xfrm>
            <a:off x="161667" y="4377791"/>
            <a:ext cx="8820000" cy="2412000"/>
          </a:xfrm>
          <a:prstGeom prst="roundRect">
            <a:avLst>
              <a:gd name="adj" fmla="val 0"/>
            </a:avLst>
          </a:prstGeom>
          <a:ln>
            <a:noFill/>
          </a:ln>
        </p:spPr>
        <p:style>
          <a:lnRef idx="2">
            <a:schemeClr val="accent1"/>
          </a:lnRef>
          <a:fillRef idx="1">
            <a:schemeClr val="lt1"/>
          </a:fillRef>
          <a:effectRef idx="0">
            <a:schemeClr val="accent1"/>
          </a:effectRef>
          <a:fontRef idx="minor">
            <a:schemeClr val="dk1"/>
          </a:fontRef>
        </p:style>
        <p:txBody>
          <a:bodyPr rtlCol="0" anchor="t" anchorCtr="0"/>
          <a:lstStyle/>
          <a:p>
            <a:r>
              <a:rPr lang="ja-JP" altLang="en-US" sz="1400" b="1" dirty="0">
                <a:solidFill>
                  <a:schemeClr val="tx1"/>
                </a:solidFill>
                <a:latin typeface="Meiryo UI" panose="020B0604030504040204" pitchFamily="50" charset="-128"/>
                <a:ea typeface="Meiryo UI" panose="020B0604030504040204" pitchFamily="50" charset="-128"/>
              </a:rPr>
              <a:t>○大阪府外国人患者受入れ拠点・地域拠点医療機関連絡調整会議</a:t>
            </a:r>
            <a:endParaRPr lang="en-US" altLang="ja-JP" sz="1400" dirty="0">
              <a:latin typeface="Meiryo UI" panose="020B0604030504040204" pitchFamily="50" charset="-128"/>
              <a:ea typeface="Meiryo UI" panose="020B0604030504040204" pitchFamily="50" charset="-128"/>
            </a:endParaRPr>
          </a:p>
          <a:p>
            <a:r>
              <a:rPr lang="ja-JP" altLang="en-US" sz="1400" dirty="0">
                <a:latin typeface="Meiryo UI" panose="020B0604030504040204" pitchFamily="50" charset="-128"/>
                <a:ea typeface="Meiryo UI" panose="020B0604030504040204" pitchFamily="50" charset="-128"/>
              </a:rPr>
              <a:t>府内で選出された外国人患者受入れの拠点となる医療機関が一堂に会し、外国人患者受入れに向けた情報共有や意見交換を行うことで連携強化を図るとともに、現場の医療機関が抱える課題を抽出、大阪府外国人医療対策会議の基礎資料とする。</a:t>
            </a:r>
            <a:r>
              <a:rPr kumimoji="1" lang="en-US" altLang="ja-JP" sz="1200" dirty="0">
                <a:latin typeface="Meiryo UI" panose="020B0604030504040204" pitchFamily="50" charset="-128"/>
                <a:ea typeface="Meiryo UI" panose="020B0604030504040204" pitchFamily="50" charset="-128"/>
              </a:rPr>
              <a:t>【</a:t>
            </a:r>
            <a:r>
              <a:rPr kumimoji="1" lang="ja-JP" altLang="en-US" sz="1200" dirty="0">
                <a:latin typeface="Meiryo UI" panose="020B0604030504040204" pitchFamily="50" charset="-128"/>
                <a:ea typeface="Meiryo UI" panose="020B0604030504040204" pitchFamily="50" charset="-128"/>
              </a:rPr>
              <a:t>構成メンバー</a:t>
            </a:r>
            <a:r>
              <a:rPr kumimoji="1" lang="en-US" altLang="ja-JP" sz="1200" dirty="0">
                <a:latin typeface="Meiryo UI" panose="020B0604030504040204" pitchFamily="50" charset="-128"/>
                <a:ea typeface="Meiryo UI" panose="020B0604030504040204" pitchFamily="50" charset="-128"/>
              </a:rPr>
              <a:t>】</a:t>
            </a:r>
            <a:r>
              <a:rPr lang="en-US" altLang="ja-JP" sz="1200" dirty="0">
                <a:solidFill>
                  <a:schemeClr val="tx1"/>
                </a:solidFill>
                <a:latin typeface="Meiryo UI" panose="020B0604030504040204" pitchFamily="50" charset="-128"/>
                <a:ea typeface="Meiryo UI" panose="020B0604030504040204" pitchFamily="50" charset="-128"/>
              </a:rPr>
              <a:t>44</a:t>
            </a:r>
            <a:r>
              <a:rPr kumimoji="1" lang="ja-JP" altLang="en-US" sz="1200" dirty="0">
                <a:solidFill>
                  <a:schemeClr val="tx1"/>
                </a:solidFill>
                <a:latin typeface="Meiryo UI" panose="020B0604030504040204" pitchFamily="50" charset="-128"/>
                <a:ea typeface="Meiryo UI" panose="020B0604030504040204" pitchFamily="50" charset="-128"/>
              </a:rPr>
              <a:t>病院</a:t>
            </a:r>
            <a:r>
              <a:rPr kumimoji="1" lang="ja-JP" altLang="en-US" sz="1200" dirty="0">
                <a:latin typeface="Meiryo UI" panose="020B0604030504040204" pitchFamily="50" charset="-128"/>
                <a:ea typeface="Meiryo UI" panose="020B0604030504040204" pitchFamily="50" charset="-128"/>
              </a:rPr>
              <a:t>（大阪府内外国人患者受入れ拠点医療機関・地域拠点医療機関）</a:t>
            </a:r>
            <a:endParaRPr kumimoji="1" lang="en-US" altLang="ja-JP" sz="1200" dirty="0">
              <a:latin typeface="Meiryo UI" panose="020B0604030504040204" pitchFamily="50" charset="-128"/>
              <a:ea typeface="Meiryo UI" panose="020B0604030504040204" pitchFamily="50" charset="-128"/>
            </a:endParaRPr>
          </a:p>
        </p:txBody>
      </p:sp>
      <p:pic>
        <p:nvPicPr>
          <p:cNvPr id="21" name="図 20"/>
          <p:cNvPicPr>
            <a:picLocks noChangeAspect="1"/>
          </p:cNvPicPr>
          <p:nvPr/>
        </p:nvPicPr>
        <p:blipFill>
          <a:blip r:embed="rId3"/>
          <a:stretch>
            <a:fillRect/>
          </a:stretch>
        </p:blipFill>
        <p:spPr>
          <a:xfrm>
            <a:off x="4722571" y="1985845"/>
            <a:ext cx="4214046" cy="2013765"/>
          </a:xfrm>
          <a:prstGeom prst="rect">
            <a:avLst/>
          </a:prstGeom>
        </p:spPr>
      </p:pic>
      <p:sp>
        <p:nvSpPr>
          <p:cNvPr id="14" name="角丸四角形 13"/>
          <p:cNvSpPr/>
          <p:nvPr/>
        </p:nvSpPr>
        <p:spPr>
          <a:xfrm>
            <a:off x="330390" y="5222036"/>
            <a:ext cx="8609441" cy="1420135"/>
          </a:xfrm>
          <a:prstGeom prst="roundRect">
            <a:avLst>
              <a:gd name="adj" fmla="val 4768"/>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endParaRPr lang="en-US" altLang="ja-JP" sz="1050" dirty="0">
              <a:solidFill>
                <a:schemeClr val="tx1"/>
              </a:solidFill>
              <a:latin typeface="Meiryo UI" panose="020B0604030504040204" pitchFamily="50" charset="-128"/>
              <a:ea typeface="Meiryo UI" panose="020B0604030504040204" pitchFamily="50" charset="-128"/>
            </a:endParaRPr>
          </a:p>
        </p:txBody>
      </p:sp>
      <p:grpSp>
        <p:nvGrpSpPr>
          <p:cNvPr id="4" name="グループ化 3">
            <a:extLst>
              <a:ext uri="{FF2B5EF4-FFF2-40B4-BE49-F238E27FC236}">
                <a16:creationId xmlns:a16="http://schemas.microsoft.com/office/drawing/2014/main" id="{3A921B34-6A39-4A5B-B6E5-C0240D71BA43}"/>
              </a:ext>
            </a:extLst>
          </p:cNvPr>
          <p:cNvGrpSpPr/>
          <p:nvPr/>
        </p:nvGrpSpPr>
        <p:grpSpPr>
          <a:xfrm>
            <a:off x="455408" y="5617842"/>
            <a:ext cx="8185585" cy="1071239"/>
            <a:chOff x="321145" y="5568758"/>
            <a:chExt cx="8185585" cy="1071239"/>
          </a:xfrm>
        </p:grpSpPr>
        <p:sp>
          <p:nvSpPr>
            <p:cNvPr id="29" name="ホームベース 28"/>
            <p:cNvSpPr/>
            <p:nvPr/>
          </p:nvSpPr>
          <p:spPr>
            <a:xfrm>
              <a:off x="321145" y="5568758"/>
              <a:ext cx="1872000" cy="468000"/>
            </a:xfrm>
            <a:prstGeom prst="homePlate">
              <a:avLst>
                <a:gd name="adj" fmla="val 22741"/>
              </a:avLst>
            </a:prstGeom>
          </p:spPr>
          <p:style>
            <a:lnRef idx="1">
              <a:schemeClr val="accent3"/>
            </a:lnRef>
            <a:fillRef idx="2">
              <a:schemeClr val="accent3"/>
            </a:fillRef>
            <a:effectRef idx="1">
              <a:schemeClr val="accent3"/>
            </a:effectRef>
            <a:fontRef idx="minor">
              <a:schemeClr val="dk1"/>
            </a:fontRef>
          </p:style>
          <p:txBody>
            <a:bodyPr rtlCol="0" anchor="ctr"/>
            <a:lstStyle/>
            <a:p>
              <a:r>
                <a:rPr kumimoji="1" lang="ja-JP" altLang="en-US" sz="1200" dirty="0">
                  <a:solidFill>
                    <a:schemeClr val="tx1"/>
                  </a:solidFill>
                  <a:latin typeface="Meiryo UI" panose="020B0604030504040204" pitchFamily="50" charset="-128"/>
                  <a:ea typeface="Meiryo UI" panose="020B0604030504040204" pitchFamily="50" charset="-128"/>
                </a:rPr>
                <a:t>外国人医療対策会議</a:t>
              </a:r>
            </a:p>
          </p:txBody>
        </p:sp>
        <p:sp>
          <p:nvSpPr>
            <p:cNvPr id="30" name="ホームベース 29"/>
            <p:cNvSpPr/>
            <p:nvPr/>
          </p:nvSpPr>
          <p:spPr>
            <a:xfrm>
              <a:off x="321145" y="6141263"/>
              <a:ext cx="1872000" cy="468000"/>
            </a:xfrm>
            <a:prstGeom prst="homePlate">
              <a:avLst>
                <a:gd name="adj" fmla="val 22741"/>
              </a:avLst>
            </a:prstGeom>
          </p:spPr>
          <p:style>
            <a:lnRef idx="1">
              <a:schemeClr val="accent1"/>
            </a:lnRef>
            <a:fillRef idx="2">
              <a:schemeClr val="accent1"/>
            </a:fillRef>
            <a:effectRef idx="1">
              <a:schemeClr val="accent1"/>
            </a:effectRef>
            <a:fontRef idx="minor">
              <a:schemeClr val="dk1"/>
            </a:fontRef>
          </p:style>
          <p:txBody>
            <a:bodyPr rtlCol="0" anchor="ctr"/>
            <a:lstStyle/>
            <a:p>
              <a:r>
                <a:rPr kumimoji="1" lang="ja-JP" altLang="en-US" sz="1200" dirty="0">
                  <a:solidFill>
                    <a:schemeClr val="tx1"/>
                  </a:solidFill>
                  <a:latin typeface="Meiryo UI" panose="020B0604030504040204" pitchFamily="50" charset="-128"/>
                  <a:ea typeface="Meiryo UI" panose="020B0604030504040204" pitchFamily="50" charset="-128"/>
                </a:rPr>
                <a:t>拠点・</a:t>
              </a:r>
              <a:r>
                <a:rPr lang="ja-JP" altLang="en-US" sz="1200" dirty="0">
                  <a:solidFill>
                    <a:schemeClr val="tx1"/>
                  </a:solidFill>
                  <a:latin typeface="Meiryo UI" panose="020B0604030504040204" pitchFamily="50" charset="-128"/>
                  <a:ea typeface="Meiryo UI" panose="020B0604030504040204" pitchFamily="50" charset="-128"/>
                </a:rPr>
                <a:t>地域拠点医療機関連絡調整会議</a:t>
              </a:r>
              <a:endParaRPr kumimoji="1" lang="ja-JP" altLang="en-US" sz="1200" dirty="0">
                <a:solidFill>
                  <a:schemeClr val="tx1"/>
                </a:solidFill>
                <a:latin typeface="Meiryo UI" panose="020B0604030504040204" pitchFamily="50" charset="-128"/>
                <a:ea typeface="Meiryo UI" panose="020B0604030504040204" pitchFamily="50" charset="-128"/>
              </a:endParaRPr>
            </a:p>
          </p:txBody>
        </p:sp>
        <p:sp>
          <p:nvSpPr>
            <p:cNvPr id="27" name="ホームベース 26"/>
            <p:cNvSpPr/>
            <p:nvPr/>
          </p:nvSpPr>
          <p:spPr>
            <a:xfrm>
              <a:off x="6526730" y="5568758"/>
              <a:ext cx="1980000" cy="468000"/>
            </a:xfrm>
            <a:prstGeom prst="homePlate">
              <a:avLst>
                <a:gd name="adj" fmla="val 22741"/>
              </a:avLst>
            </a:prstGeom>
          </p:spPr>
          <p:style>
            <a:lnRef idx="1">
              <a:schemeClr val="accent3"/>
            </a:lnRef>
            <a:fillRef idx="2">
              <a:schemeClr val="accent3"/>
            </a:fillRef>
            <a:effectRef idx="1">
              <a:schemeClr val="accent3"/>
            </a:effectRef>
            <a:fontRef idx="minor">
              <a:schemeClr val="dk1"/>
            </a:fontRef>
          </p:style>
          <p:txBody>
            <a:bodyPr rtlCol="0" anchor="ctr"/>
            <a:lstStyle/>
            <a:p>
              <a:r>
                <a:rPr lang="ja-JP" altLang="en-US" sz="1050" dirty="0">
                  <a:solidFill>
                    <a:schemeClr val="tx1"/>
                  </a:solidFill>
                  <a:latin typeface="Meiryo UI" panose="020B0604030504040204" pitchFamily="50" charset="-128"/>
                  <a:ea typeface="Meiryo UI" panose="020B0604030504040204" pitchFamily="50" charset="-128"/>
                </a:rPr>
                <a:t>◆３月頃開催（予定）</a:t>
              </a:r>
              <a:endParaRPr lang="en-US" altLang="ja-JP" sz="1050" dirty="0">
                <a:solidFill>
                  <a:schemeClr val="tx1"/>
                </a:solidFill>
                <a:latin typeface="Meiryo UI" panose="020B0604030504040204" pitchFamily="50" charset="-128"/>
                <a:ea typeface="Meiryo UI" panose="020B0604030504040204" pitchFamily="50" charset="-128"/>
              </a:endParaRPr>
            </a:p>
            <a:p>
              <a:r>
                <a:rPr lang="ja-JP" altLang="en-US" sz="1050" dirty="0">
                  <a:solidFill>
                    <a:schemeClr val="tx1"/>
                  </a:solidFill>
                  <a:latin typeface="Meiryo UI" panose="020B0604030504040204" pitchFamily="50" charset="-128"/>
                  <a:ea typeface="Meiryo UI" panose="020B0604030504040204" pitchFamily="50" charset="-128"/>
                </a:rPr>
                <a:t>・今年度取組状況</a:t>
              </a:r>
              <a:endParaRPr lang="en-US" altLang="ja-JP" sz="1050" dirty="0">
                <a:solidFill>
                  <a:schemeClr val="tx1"/>
                </a:solidFill>
                <a:latin typeface="Meiryo UI" panose="020B0604030504040204" pitchFamily="50" charset="-128"/>
                <a:ea typeface="Meiryo UI" panose="020B0604030504040204" pitchFamily="50" charset="-128"/>
              </a:endParaRPr>
            </a:p>
            <a:p>
              <a:r>
                <a:rPr lang="ja-JP" altLang="en-US" sz="1050" dirty="0">
                  <a:solidFill>
                    <a:schemeClr val="tx1"/>
                  </a:solidFill>
                  <a:latin typeface="Meiryo UI" panose="020B0604030504040204" pitchFamily="50" charset="-128"/>
                  <a:ea typeface="Meiryo UI" panose="020B0604030504040204" pitchFamily="50" charset="-128"/>
                </a:rPr>
                <a:t>・来年度取組予定検討　など</a:t>
              </a:r>
              <a:endParaRPr lang="en-US" altLang="ja-JP" sz="1050" dirty="0">
                <a:solidFill>
                  <a:schemeClr val="tx1"/>
                </a:solidFill>
                <a:latin typeface="Meiryo UI" panose="020B0604030504040204" pitchFamily="50" charset="-128"/>
                <a:ea typeface="Meiryo UI" panose="020B0604030504040204" pitchFamily="50" charset="-128"/>
              </a:endParaRPr>
            </a:p>
          </p:txBody>
        </p:sp>
        <p:sp>
          <p:nvSpPr>
            <p:cNvPr id="19" name="ホームベース 18"/>
            <p:cNvSpPr/>
            <p:nvPr/>
          </p:nvSpPr>
          <p:spPr>
            <a:xfrm>
              <a:off x="3004948" y="6171997"/>
              <a:ext cx="2340000" cy="468000"/>
            </a:xfrm>
            <a:prstGeom prst="homePlate">
              <a:avLst>
                <a:gd name="adj" fmla="val 22741"/>
              </a:avLst>
            </a:prstGeom>
          </p:spPr>
          <p:style>
            <a:lnRef idx="1">
              <a:schemeClr val="accent1"/>
            </a:lnRef>
            <a:fillRef idx="2">
              <a:schemeClr val="accent1"/>
            </a:fillRef>
            <a:effectRef idx="1">
              <a:schemeClr val="accent1"/>
            </a:effectRef>
            <a:fontRef idx="minor">
              <a:schemeClr val="dk1"/>
            </a:fontRef>
          </p:style>
          <p:txBody>
            <a:bodyPr rtlCol="0" anchor="ctr"/>
            <a:lstStyle/>
            <a:p>
              <a:r>
                <a:rPr lang="ja-JP" altLang="en-US" sz="1050" dirty="0">
                  <a:solidFill>
                    <a:schemeClr val="tx1"/>
                  </a:solidFill>
                  <a:latin typeface="Meiryo UI" panose="020B0604030504040204" pitchFamily="50" charset="-128"/>
                  <a:ea typeface="Meiryo UI" panose="020B0604030504040204" pitchFamily="50" charset="-128"/>
                </a:rPr>
                <a:t>◆７月頃開催（予定）</a:t>
              </a:r>
              <a:endParaRPr lang="en-US" altLang="ja-JP" sz="1050" dirty="0">
                <a:solidFill>
                  <a:schemeClr val="tx1"/>
                </a:solidFill>
                <a:latin typeface="Meiryo UI" panose="020B0604030504040204" pitchFamily="50" charset="-128"/>
                <a:ea typeface="Meiryo UI" panose="020B0604030504040204" pitchFamily="50" charset="-128"/>
              </a:endParaRPr>
            </a:p>
            <a:p>
              <a:r>
                <a:rPr lang="ja-JP" altLang="en-US" sz="1050" dirty="0">
                  <a:solidFill>
                    <a:schemeClr val="tx1"/>
                  </a:solidFill>
                  <a:latin typeface="Meiryo UI" panose="020B0604030504040204" pitchFamily="50" charset="-128"/>
                  <a:ea typeface="Meiryo UI" panose="020B0604030504040204" pitchFamily="50" charset="-128"/>
                </a:rPr>
                <a:t>・情報共有・意見交換</a:t>
              </a:r>
              <a:endParaRPr kumimoji="1" lang="en-US" altLang="ja-JP" sz="1050" dirty="0">
                <a:solidFill>
                  <a:schemeClr val="tx1"/>
                </a:solidFill>
                <a:latin typeface="Meiryo UI" panose="020B0604030504040204" pitchFamily="50" charset="-128"/>
                <a:ea typeface="Meiryo UI" panose="020B0604030504040204" pitchFamily="50" charset="-128"/>
              </a:endParaRPr>
            </a:p>
          </p:txBody>
        </p:sp>
        <p:sp>
          <p:nvSpPr>
            <p:cNvPr id="20" name="ホームベース 19"/>
            <p:cNvSpPr/>
            <p:nvPr/>
          </p:nvSpPr>
          <p:spPr>
            <a:xfrm>
              <a:off x="3386830" y="5571030"/>
              <a:ext cx="2340000" cy="468000"/>
            </a:xfrm>
            <a:prstGeom prst="homePlate">
              <a:avLst>
                <a:gd name="adj" fmla="val 22741"/>
              </a:avLst>
            </a:prstGeom>
          </p:spPr>
          <p:style>
            <a:lnRef idx="1">
              <a:schemeClr val="accent3"/>
            </a:lnRef>
            <a:fillRef idx="2">
              <a:schemeClr val="accent3"/>
            </a:fillRef>
            <a:effectRef idx="1">
              <a:schemeClr val="accent3"/>
            </a:effectRef>
            <a:fontRef idx="minor">
              <a:schemeClr val="dk1"/>
            </a:fontRef>
          </p:style>
          <p:txBody>
            <a:bodyPr rtlCol="0" anchor="ctr"/>
            <a:lstStyle/>
            <a:p>
              <a:r>
                <a:rPr lang="ja-JP" altLang="en-US" sz="1050" dirty="0">
                  <a:solidFill>
                    <a:schemeClr val="tx1"/>
                  </a:solidFill>
                  <a:latin typeface="Meiryo UI" panose="020B0604030504040204" pitchFamily="50" charset="-128"/>
                  <a:ea typeface="Meiryo UI" panose="020B0604030504040204" pitchFamily="50" charset="-128"/>
                </a:rPr>
                <a:t>◆８月頃開催（予定）</a:t>
              </a:r>
              <a:endParaRPr lang="en-US" altLang="ja-JP" sz="1050" dirty="0">
                <a:solidFill>
                  <a:schemeClr val="tx1"/>
                </a:solidFill>
                <a:latin typeface="Meiryo UI" panose="020B0604030504040204" pitchFamily="50" charset="-128"/>
                <a:ea typeface="Meiryo UI" panose="020B0604030504040204" pitchFamily="50" charset="-128"/>
              </a:endParaRPr>
            </a:p>
            <a:p>
              <a:r>
                <a:rPr lang="ja-JP" altLang="en-US" sz="1050" dirty="0">
                  <a:solidFill>
                    <a:schemeClr val="tx1"/>
                  </a:solidFill>
                  <a:latin typeface="Meiryo UI" panose="020B0604030504040204" pitchFamily="50" charset="-128"/>
                  <a:ea typeface="Meiryo UI" panose="020B0604030504040204" pitchFamily="50" charset="-128"/>
                </a:rPr>
                <a:t>・今年度取組状況　</a:t>
              </a:r>
              <a:endParaRPr lang="en-US" altLang="ja-JP" sz="1050" dirty="0">
                <a:solidFill>
                  <a:schemeClr val="tx1"/>
                </a:solidFill>
                <a:latin typeface="Meiryo UI" panose="020B0604030504040204" pitchFamily="50" charset="-128"/>
                <a:ea typeface="Meiryo UI" panose="020B0604030504040204" pitchFamily="50" charset="-128"/>
              </a:endParaRPr>
            </a:p>
            <a:p>
              <a:r>
                <a:rPr lang="ja-JP" altLang="en-US" sz="1050" dirty="0">
                  <a:solidFill>
                    <a:schemeClr val="tx1"/>
                  </a:solidFill>
                  <a:latin typeface="Meiryo UI" panose="020B0604030504040204" pitchFamily="50" charset="-128"/>
                  <a:ea typeface="Meiryo UI" panose="020B0604030504040204" pitchFamily="50" charset="-128"/>
                </a:rPr>
                <a:t>・外国人医療体制について　など</a:t>
              </a:r>
              <a:endParaRPr lang="en-US" altLang="ja-JP" sz="1050" dirty="0">
                <a:solidFill>
                  <a:schemeClr val="tx1"/>
                </a:solidFill>
                <a:latin typeface="Meiryo UI" panose="020B0604030504040204" pitchFamily="50" charset="-128"/>
                <a:ea typeface="Meiryo UI" panose="020B0604030504040204" pitchFamily="50" charset="-128"/>
              </a:endParaRPr>
            </a:p>
          </p:txBody>
        </p:sp>
      </p:grpSp>
      <p:sp>
        <p:nvSpPr>
          <p:cNvPr id="23" name="ホームベース 22"/>
          <p:cNvSpPr/>
          <p:nvPr/>
        </p:nvSpPr>
        <p:spPr>
          <a:xfrm>
            <a:off x="347408" y="5313666"/>
            <a:ext cx="2088000" cy="288000"/>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r>
              <a:rPr lang="en-US" altLang="ja-JP" sz="1200" dirty="0">
                <a:solidFill>
                  <a:schemeClr val="tx1"/>
                </a:solidFill>
                <a:latin typeface="Meiryo UI" panose="020B0604030504040204" pitchFamily="50" charset="-128"/>
                <a:ea typeface="Meiryo UI" panose="020B0604030504040204" pitchFamily="50" charset="-128"/>
              </a:rPr>
              <a:t>【</a:t>
            </a:r>
            <a:r>
              <a:rPr lang="ja-JP" altLang="en-US" sz="1200" dirty="0">
                <a:solidFill>
                  <a:schemeClr val="tx1"/>
                </a:solidFill>
                <a:latin typeface="Meiryo UI" panose="020B0604030504040204" pitchFamily="50" charset="-128"/>
                <a:ea typeface="Meiryo UI" panose="020B0604030504040204" pitchFamily="50" charset="-128"/>
              </a:rPr>
              <a:t>開催スケジュール（予定）</a:t>
            </a:r>
            <a:r>
              <a:rPr lang="en-US" altLang="ja-JP" sz="1200" dirty="0">
                <a:solidFill>
                  <a:schemeClr val="tx1"/>
                </a:solidFill>
                <a:latin typeface="Meiryo UI" panose="020B0604030504040204" pitchFamily="50" charset="-128"/>
                <a:ea typeface="Meiryo UI" panose="020B0604030504040204" pitchFamily="50" charset="-128"/>
              </a:rPr>
              <a:t>】</a:t>
            </a:r>
            <a:endParaRPr lang="ja-JP" altLang="en-US" sz="1200" dirty="0">
              <a:solidFill>
                <a:schemeClr val="tx1"/>
              </a:solidFill>
              <a:latin typeface="Meiryo UI" panose="020B0604030504040204" pitchFamily="50" charset="-128"/>
              <a:ea typeface="Meiryo UI" panose="020B0604030504040204" pitchFamily="50" charset="-128"/>
            </a:endParaRPr>
          </a:p>
        </p:txBody>
      </p:sp>
      <p:sp>
        <p:nvSpPr>
          <p:cNvPr id="28" name="ホームベース 98">
            <a:extLst>
              <a:ext uri="{FF2B5EF4-FFF2-40B4-BE49-F238E27FC236}">
                <a16:creationId xmlns:a16="http://schemas.microsoft.com/office/drawing/2014/main" id="{C84D01CA-1446-4850-BBD7-0335FBF32F29}"/>
              </a:ext>
            </a:extLst>
          </p:cNvPr>
          <p:cNvSpPr/>
          <p:nvPr/>
        </p:nvSpPr>
        <p:spPr>
          <a:xfrm>
            <a:off x="72333" y="514921"/>
            <a:ext cx="4500000" cy="288000"/>
          </a:xfrm>
          <a:prstGeom prst="homePlate">
            <a:avLst/>
          </a:prstGeom>
          <a:gradFill flip="none" rotWithShape="1">
            <a:gsLst>
              <a:gs pos="0">
                <a:schemeClr val="accent5"/>
              </a:gs>
              <a:gs pos="50000">
                <a:schemeClr val="accent1">
                  <a:tint val="44500"/>
                  <a:satMod val="160000"/>
                </a:schemeClr>
              </a:gs>
              <a:gs pos="100000">
                <a:schemeClr val="accent1">
                  <a:tint val="23500"/>
                  <a:satMod val="160000"/>
                </a:schemeClr>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400" dirty="0">
                <a:solidFill>
                  <a:schemeClr val="tx1"/>
                </a:solidFill>
                <a:latin typeface="HGP創英角ｺﾞｼｯｸUB" panose="020B0900000000000000" pitchFamily="50" charset="-128"/>
                <a:ea typeface="HGP創英角ｺﾞｼｯｸUB" panose="020B0900000000000000" pitchFamily="50" charset="-128"/>
              </a:rPr>
              <a:t>設置根拠</a:t>
            </a:r>
            <a:endParaRPr kumimoji="1" lang="ja-JP" altLang="en-US" sz="1400" dirty="0">
              <a:solidFill>
                <a:schemeClr val="tx1"/>
              </a:solidFill>
              <a:latin typeface="HGP創英角ｺﾞｼｯｸUB" panose="020B0900000000000000" pitchFamily="50" charset="-128"/>
              <a:ea typeface="HGP創英角ｺﾞｼｯｸUB" panose="020B0900000000000000" pitchFamily="50" charset="-128"/>
            </a:endParaRPr>
          </a:p>
        </p:txBody>
      </p:sp>
      <p:sp>
        <p:nvSpPr>
          <p:cNvPr id="31" name="ホームベース 98">
            <a:extLst>
              <a:ext uri="{FF2B5EF4-FFF2-40B4-BE49-F238E27FC236}">
                <a16:creationId xmlns:a16="http://schemas.microsoft.com/office/drawing/2014/main" id="{A7B83396-84EC-454A-815B-C9DCA5E5B5D2}"/>
              </a:ext>
            </a:extLst>
          </p:cNvPr>
          <p:cNvSpPr/>
          <p:nvPr/>
        </p:nvSpPr>
        <p:spPr>
          <a:xfrm>
            <a:off x="64103" y="1629716"/>
            <a:ext cx="9000000" cy="288000"/>
          </a:xfrm>
          <a:prstGeom prst="homePlate">
            <a:avLst/>
          </a:prstGeom>
          <a:gradFill flip="none" rotWithShape="1">
            <a:gsLst>
              <a:gs pos="0">
                <a:schemeClr val="accent5"/>
              </a:gs>
              <a:gs pos="50000">
                <a:schemeClr val="accent1">
                  <a:tint val="44500"/>
                  <a:satMod val="160000"/>
                </a:schemeClr>
              </a:gs>
              <a:gs pos="100000">
                <a:schemeClr val="accent1">
                  <a:tint val="23500"/>
                  <a:satMod val="160000"/>
                </a:schemeClr>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400" dirty="0">
                <a:solidFill>
                  <a:schemeClr val="tx1"/>
                </a:solidFill>
                <a:latin typeface="HGP創英角ｺﾞｼｯｸUB" panose="020B0900000000000000" pitchFamily="50" charset="-128"/>
                <a:ea typeface="HGP創英角ｺﾞｼｯｸUB" panose="020B0900000000000000" pitchFamily="50" charset="-128"/>
              </a:rPr>
              <a:t>（１）</a:t>
            </a:r>
            <a:r>
              <a:rPr kumimoji="1" lang="ja-JP" altLang="en-US" sz="1400" dirty="0">
                <a:solidFill>
                  <a:schemeClr val="tx1"/>
                </a:solidFill>
                <a:latin typeface="HGP創英角ｺﾞｼｯｸUB" panose="020B0900000000000000" pitchFamily="50" charset="-128"/>
                <a:ea typeface="HGP創英角ｺﾞｼｯｸUB" panose="020B0900000000000000" pitchFamily="50" charset="-128"/>
              </a:rPr>
              <a:t>　地域における外国人医療対策協議会設置・運営事業　</a:t>
            </a:r>
            <a:r>
              <a:rPr lang="en-US" altLang="ja-JP" sz="1400" dirty="0">
                <a:solidFill>
                  <a:schemeClr val="tx1"/>
                </a:solidFill>
                <a:latin typeface="HGP創英角ｺﾞｼｯｸUB" panose="020B0900000000000000" pitchFamily="50" charset="-128"/>
                <a:ea typeface="HGP創英角ｺﾞｼｯｸUB" panose="020B0900000000000000" pitchFamily="50" charset="-128"/>
              </a:rPr>
              <a:t>305</a:t>
            </a:r>
            <a:r>
              <a:rPr kumimoji="1" lang="ja-JP" altLang="en-US" sz="1400" dirty="0">
                <a:solidFill>
                  <a:schemeClr val="tx1"/>
                </a:solidFill>
                <a:latin typeface="HGP創英角ｺﾞｼｯｸUB" panose="020B0900000000000000" pitchFamily="50" charset="-128"/>
                <a:ea typeface="HGP創英角ｺﾞｼｯｸUB" panose="020B0900000000000000" pitchFamily="50" charset="-128"/>
              </a:rPr>
              <a:t>千円　</a:t>
            </a:r>
          </a:p>
        </p:txBody>
      </p:sp>
      <p:sp>
        <p:nvSpPr>
          <p:cNvPr id="32" name="ホームベース 98">
            <a:extLst>
              <a:ext uri="{FF2B5EF4-FFF2-40B4-BE49-F238E27FC236}">
                <a16:creationId xmlns:a16="http://schemas.microsoft.com/office/drawing/2014/main" id="{CF2E08AA-F582-4A77-9E8D-1CB17E4EF2D3}"/>
              </a:ext>
            </a:extLst>
          </p:cNvPr>
          <p:cNvSpPr/>
          <p:nvPr/>
        </p:nvSpPr>
        <p:spPr>
          <a:xfrm>
            <a:off x="63180" y="4075682"/>
            <a:ext cx="9000000" cy="288000"/>
          </a:xfrm>
          <a:prstGeom prst="homePlate">
            <a:avLst/>
          </a:prstGeom>
          <a:gradFill flip="none" rotWithShape="1">
            <a:gsLst>
              <a:gs pos="0">
                <a:schemeClr val="accent5"/>
              </a:gs>
              <a:gs pos="50000">
                <a:schemeClr val="accent1">
                  <a:tint val="44500"/>
                  <a:satMod val="160000"/>
                </a:schemeClr>
              </a:gs>
              <a:gs pos="100000">
                <a:schemeClr val="accent1">
                  <a:tint val="23500"/>
                  <a:satMod val="160000"/>
                </a:schemeClr>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400" dirty="0">
                <a:solidFill>
                  <a:schemeClr val="tx1"/>
                </a:solidFill>
                <a:latin typeface="HGP創英角ｺﾞｼｯｸUB" panose="020B0900000000000000" pitchFamily="50" charset="-128"/>
                <a:ea typeface="HGP創英角ｺﾞｼｯｸUB" panose="020B0900000000000000" pitchFamily="50" charset="-128"/>
              </a:rPr>
              <a:t>（２）　拠点・地域拠点医療機関連絡調整会議設置・運営事業　</a:t>
            </a:r>
            <a:r>
              <a:rPr lang="en-US" altLang="ja-JP" sz="1400" dirty="0">
                <a:solidFill>
                  <a:schemeClr val="tx1"/>
                </a:solidFill>
                <a:latin typeface="HGP創英角ｺﾞｼｯｸUB" panose="020B0900000000000000" pitchFamily="50" charset="-128"/>
                <a:ea typeface="HGP創英角ｺﾞｼｯｸUB" panose="020B0900000000000000" pitchFamily="50" charset="-128"/>
              </a:rPr>
              <a:t>66</a:t>
            </a:r>
            <a:r>
              <a:rPr kumimoji="1" lang="ja-JP" altLang="en-US" sz="1400" dirty="0">
                <a:solidFill>
                  <a:schemeClr val="tx1"/>
                </a:solidFill>
                <a:latin typeface="HGP創英角ｺﾞｼｯｸUB" panose="020B0900000000000000" pitchFamily="50" charset="-128"/>
                <a:ea typeface="HGP創英角ｺﾞｼｯｸUB" panose="020B0900000000000000" pitchFamily="50" charset="-128"/>
              </a:rPr>
              <a:t>千円　　</a:t>
            </a:r>
          </a:p>
        </p:txBody>
      </p:sp>
      <p:sp>
        <p:nvSpPr>
          <p:cNvPr id="22" name="タイトル 1">
            <a:extLst>
              <a:ext uri="{FF2B5EF4-FFF2-40B4-BE49-F238E27FC236}">
                <a16:creationId xmlns:a16="http://schemas.microsoft.com/office/drawing/2014/main" id="{9B5766F5-BE64-47FA-936D-AF48DB0C68D9}"/>
              </a:ext>
            </a:extLst>
          </p:cNvPr>
          <p:cNvSpPr txBox="1">
            <a:spLocks/>
          </p:cNvSpPr>
          <p:nvPr/>
        </p:nvSpPr>
        <p:spPr>
          <a:xfrm>
            <a:off x="0" y="11"/>
            <a:ext cx="9144000" cy="468000"/>
          </a:xfrm>
          <a:prstGeom prst="rect">
            <a:avLst/>
          </a:prstGeom>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vert="horz" lIns="91440" tIns="45720" rIns="91440" bIns="45720" rtlCol="0" anchor="ctr">
            <a:noAutofit/>
          </a:bodyPr>
          <a:lstStyle>
            <a:lvl1pPr algn="ctr" defTabSz="914400" rtl="0" eaLnBrk="1" latinLnBrk="0" hangingPunct="1">
              <a:spcBef>
                <a:spcPct val="0"/>
              </a:spcBef>
              <a:buNone/>
              <a:defRPr kumimoji="1"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ja-JP" altLang="en-US" sz="1800" dirty="0">
                <a:solidFill>
                  <a:schemeClr val="bg1"/>
                </a:solidFill>
                <a:latin typeface="HGS創英角ｺﾞｼｯｸUB" panose="020B0900000000000000" pitchFamily="50" charset="-128"/>
                <a:ea typeface="HGS創英角ｺﾞｼｯｸUB" panose="020B0900000000000000" pitchFamily="50" charset="-128"/>
              </a:rPr>
              <a:t>１　地域における外国人医療対対策協議会設置等事業</a:t>
            </a:r>
            <a:r>
              <a:rPr lang="en-US" altLang="ja-JP" sz="1800" dirty="0">
                <a:solidFill>
                  <a:schemeClr val="bg1"/>
                </a:solidFill>
                <a:latin typeface="HGS創英角ｺﾞｼｯｸUB" panose="020B0900000000000000" pitchFamily="50" charset="-128"/>
                <a:ea typeface="HGS創英角ｺﾞｼｯｸUB" panose="020B0900000000000000" pitchFamily="50" charset="-128"/>
              </a:rPr>
              <a:t>【</a:t>
            </a:r>
            <a:r>
              <a:rPr lang="ja-JP" altLang="en-US" sz="1800" dirty="0">
                <a:solidFill>
                  <a:schemeClr val="bg1"/>
                </a:solidFill>
                <a:latin typeface="HGS創英角ｺﾞｼｯｸUB" panose="020B0900000000000000" pitchFamily="50" charset="-128"/>
                <a:ea typeface="HGS創英角ｺﾞｼｯｸUB" panose="020B0900000000000000" pitchFamily="50" charset="-128"/>
              </a:rPr>
              <a:t>継続</a:t>
            </a:r>
            <a:r>
              <a:rPr lang="en-US" altLang="ja-JP" sz="1800" dirty="0">
                <a:solidFill>
                  <a:schemeClr val="bg1"/>
                </a:solidFill>
                <a:latin typeface="HGS創英角ｺﾞｼｯｸUB" panose="020B0900000000000000" pitchFamily="50" charset="-128"/>
                <a:ea typeface="HGS創英角ｺﾞｼｯｸUB" panose="020B0900000000000000" pitchFamily="50" charset="-128"/>
              </a:rPr>
              <a:t>】1,273</a:t>
            </a:r>
            <a:r>
              <a:rPr lang="ja-JP" altLang="en-US" sz="1800" dirty="0">
                <a:solidFill>
                  <a:schemeClr val="bg1"/>
                </a:solidFill>
                <a:latin typeface="HGS創英角ｺﾞｼｯｸUB" panose="020B0900000000000000" pitchFamily="50" charset="-128"/>
                <a:ea typeface="HGS創英角ｺﾞｼｯｸUB" panose="020B0900000000000000" pitchFamily="50" charset="-128"/>
              </a:rPr>
              <a:t>千円</a:t>
            </a:r>
            <a:endParaRPr lang="en-US" altLang="ja-JP" sz="1800" dirty="0">
              <a:solidFill>
                <a:schemeClr val="bg1"/>
              </a:solidFill>
              <a:latin typeface="HGS創英角ｺﾞｼｯｸUB" panose="020B0900000000000000" pitchFamily="50" charset="-128"/>
              <a:ea typeface="HGS創英角ｺﾞｼｯｸUB" panose="020B0900000000000000" pitchFamily="50" charset="-128"/>
            </a:endParaRPr>
          </a:p>
          <a:p>
            <a:r>
              <a:rPr lang="en-US" altLang="ja-JP" sz="1200" dirty="0">
                <a:solidFill>
                  <a:schemeClr val="bg1"/>
                </a:solidFill>
                <a:latin typeface="HGS創英角ｺﾞｼｯｸUB" panose="020B0900000000000000" pitchFamily="50" charset="-128"/>
                <a:ea typeface="HGS創英角ｺﾞｼｯｸUB" panose="020B0900000000000000" pitchFamily="50" charset="-128"/>
              </a:rPr>
              <a:t>【</a:t>
            </a:r>
            <a:r>
              <a:rPr lang="ja-JP" altLang="en-US" sz="1200" dirty="0">
                <a:solidFill>
                  <a:schemeClr val="bg1"/>
                </a:solidFill>
                <a:latin typeface="HGS創英角ｺﾞｼｯｸUB" panose="020B0900000000000000" pitchFamily="50" charset="-128"/>
                <a:ea typeface="HGS創英角ｺﾞｼｯｸUB" panose="020B0900000000000000" pitchFamily="50" charset="-128"/>
              </a:rPr>
              <a:t>国庫</a:t>
            </a:r>
            <a:r>
              <a:rPr lang="en-US" altLang="ja-JP" sz="1200" dirty="0">
                <a:solidFill>
                  <a:schemeClr val="bg1"/>
                </a:solidFill>
                <a:latin typeface="HGS創英角ｺﾞｼｯｸUB" panose="020B0900000000000000" pitchFamily="50" charset="-128"/>
                <a:ea typeface="HGS創英角ｺﾞｼｯｸUB" panose="020B0900000000000000" pitchFamily="50" charset="-128"/>
              </a:rPr>
              <a:t>1/2】</a:t>
            </a:r>
            <a:r>
              <a:rPr lang="ja-JP" altLang="en-US" sz="1200" dirty="0">
                <a:solidFill>
                  <a:schemeClr val="bg1"/>
                </a:solidFill>
                <a:latin typeface="HGS創英角ｺﾞｼｯｸUB" panose="020B0900000000000000" pitchFamily="50" charset="-128"/>
                <a:ea typeface="HGS創英角ｺﾞｼｯｸUB" panose="020B0900000000000000" pitchFamily="50" charset="-128"/>
              </a:rPr>
              <a:t>うち一般財源</a:t>
            </a:r>
            <a:r>
              <a:rPr lang="en-US" altLang="ja-JP" sz="1200" dirty="0">
                <a:solidFill>
                  <a:schemeClr val="bg1"/>
                </a:solidFill>
                <a:latin typeface="HGS創英角ｺﾞｼｯｸUB" panose="020B0900000000000000" pitchFamily="50" charset="-128"/>
                <a:ea typeface="HGS創英角ｺﾞｼｯｸUB" panose="020B0900000000000000" pitchFamily="50" charset="-128"/>
              </a:rPr>
              <a:t>637</a:t>
            </a:r>
            <a:r>
              <a:rPr lang="ja-JP" altLang="en-US" sz="1200" dirty="0">
                <a:solidFill>
                  <a:schemeClr val="bg1"/>
                </a:solidFill>
                <a:latin typeface="HGS創英角ｺﾞｼｯｸUB" panose="020B0900000000000000" pitchFamily="50" charset="-128"/>
                <a:ea typeface="HGS創英角ｺﾞｼｯｸUB" panose="020B0900000000000000" pitchFamily="50" charset="-128"/>
              </a:rPr>
              <a:t>千円　</a:t>
            </a:r>
          </a:p>
        </p:txBody>
      </p:sp>
      <p:sp>
        <p:nvSpPr>
          <p:cNvPr id="24" name="テキスト ボックス 23">
            <a:extLst>
              <a:ext uri="{FF2B5EF4-FFF2-40B4-BE49-F238E27FC236}">
                <a16:creationId xmlns:a16="http://schemas.microsoft.com/office/drawing/2014/main" id="{DF85A3CA-82E2-4554-9CF8-6FFC34B247AF}"/>
              </a:ext>
            </a:extLst>
          </p:cNvPr>
          <p:cNvSpPr txBox="1"/>
          <p:nvPr/>
        </p:nvSpPr>
        <p:spPr>
          <a:xfrm>
            <a:off x="8718538" y="6492975"/>
            <a:ext cx="540000" cy="369332"/>
          </a:xfrm>
          <a:prstGeom prst="rect">
            <a:avLst/>
          </a:prstGeom>
          <a:noFill/>
        </p:spPr>
        <p:txBody>
          <a:bodyPr wrap="square" rtlCol="0" anchor="ctr">
            <a:spAutoFit/>
          </a:bodyPr>
          <a:lstStyle/>
          <a:p>
            <a:pPr algn="ctr"/>
            <a:r>
              <a:rPr kumimoji="1" lang="ja-JP" altLang="en-US" dirty="0"/>
              <a:t>３</a:t>
            </a:r>
          </a:p>
        </p:txBody>
      </p:sp>
    </p:spTree>
    <p:extLst>
      <p:ext uri="{BB962C8B-B14F-4D97-AF65-F5344CB8AC3E}">
        <p14:creationId xmlns:p14="http://schemas.microsoft.com/office/powerpoint/2010/main" val="7124758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サブタイトル 2"/>
          <p:cNvSpPr txBox="1">
            <a:spLocks/>
          </p:cNvSpPr>
          <p:nvPr/>
        </p:nvSpPr>
        <p:spPr>
          <a:xfrm>
            <a:off x="64849" y="521184"/>
            <a:ext cx="9000000" cy="6300000"/>
          </a:xfrm>
          <a:prstGeom prst="rect">
            <a:avLst/>
          </a:prstGeom>
        </p:spPr>
        <p:style>
          <a:lnRef idx="1">
            <a:schemeClr val="accent4"/>
          </a:lnRef>
          <a:fillRef idx="2">
            <a:schemeClr val="accent4"/>
          </a:fillRef>
          <a:effectRef idx="1">
            <a:schemeClr val="accent4"/>
          </a:effectRef>
          <a:fontRef idx="minor">
            <a:schemeClr val="dk1"/>
          </a:fontRef>
        </p:style>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algn="l"/>
            <a:r>
              <a:rPr lang="en-US" altLang="ja-JP" sz="1600" b="1" dirty="0">
                <a:solidFill>
                  <a:schemeClr val="tx1"/>
                </a:solidFill>
                <a:latin typeface="Meiryo UI" panose="020B0604030504040204" pitchFamily="50" charset="-128"/>
                <a:ea typeface="Meiryo UI" panose="020B0604030504040204" pitchFamily="50" charset="-128"/>
              </a:rPr>
              <a:t>【</a:t>
            </a:r>
            <a:r>
              <a:rPr lang="ja-JP" altLang="en-US" sz="1600" b="1" dirty="0">
                <a:solidFill>
                  <a:schemeClr val="tx1"/>
                </a:solidFill>
                <a:latin typeface="Meiryo UI" panose="020B0604030504040204" pitchFamily="50" charset="-128"/>
                <a:ea typeface="Meiryo UI" panose="020B0604030504040204" pitchFamily="50" charset="-128"/>
              </a:rPr>
              <a:t>調査目的</a:t>
            </a:r>
            <a:r>
              <a:rPr lang="en-US" altLang="ja-JP" sz="1600" b="1" dirty="0">
                <a:solidFill>
                  <a:schemeClr val="tx1"/>
                </a:solidFill>
                <a:latin typeface="Meiryo UI" panose="020B0604030504040204" pitchFamily="50" charset="-128"/>
                <a:ea typeface="Meiryo UI" panose="020B0604030504040204" pitchFamily="50" charset="-128"/>
              </a:rPr>
              <a:t>】</a:t>
            </a:r>
          </a:p>
          <a:p>
            <a:pPr algn="l"/>
            <a:r>
              <a:rPr lang="en-US" altLang="ja-JP" sz="1600" b="1" dirty="0">
                <a:solidFill>
                  <a:schemeClr val="tx1"/>
                </a:solidFill>
                <a:latin typeface="Meiryo UI" panose="020B0604030504040204" pitchFamily="50" charset="-128"/>
                <a:ea typeface="Meiryo UI" panose="020B0604030504040204" pitchFamily="50" charset="-128"/>
              </a:rPr>
              <a:t>【</a:t>
            </a:r>
            <a:r>
              <a:rPr lang="ja-JP" altLang="en-US" sz="1600" b="1" dirty="0">
                <a:solidFill>
                  <a:schemeClr val="tx1"/>
                </a:solidFill>
                <a:latin typeface="Meiryo UI" panose="020B0604030504040204" pitchFamily="50" charset="-128"/>
                <a:ea typeface="Meiryo UI" panose="020B0604030504040204" pitchFamily="50" charset="-128"/>
              </a:rPr>
              <a:t>調査目的</a:t>
            </a:r>
            <a:r>
              <a:rPr lang="en-US" altLang="ja-JP" sz="1600" b="1" dirty="0">
                <a:solidFill>
                  <a:schemeClr val="tx1"/>
                </a:solidFill>
                <a:latin typeface="Meiryo UI" panose="020B0604030504040204" pitchFamily="50" charset="-128"/>
                <a:ea typeface="Meiryo UI" panose="020B0604030504040204" pitchFamily="50" charset="-128"/>
              </a:rPr>
              <a:t>】</a:t>
            </a:r>
          </a:p>
          <a:p>
            <a:pPr algn="l"/>
            <a:endParaRPr lang="en-US" altLang="ja-JP" sz="1600" b="1" dirty="0">
              <a:solidFill>
                <a:schemeClr val="tx1"/>
              </a:solidFill>
              <a:latin typeface="Meiryo UI" panose="020B0604030504040204" pitchFamily="50" charset="-128"/>
              <a:ea typeface="Meiryo UI" panose="020B0604030504040204" pitchFamily="50" charset="-128"/>
            </a:endParaRPr>
          </a:p>
          <a:p>
            <a:pPr algn="l"/>
            <a:endParaRPr lang="en-US" altLang="ja-JP" sz="1600" b="1" dirty="0">
              <a:solidFill>
                <a:schemeClr val="tx1"/>
              </a:solidFill>
              <a:latin typeface="Meiryo UI" panose="020B0604030504040204" pitchFamily="50" charset="-128"/>
              <a:ea typeface="Meiryo UI" panose="020B0604030504040204" pitchFamily="50" charset="-128"/>
            </a:endParaRPr>
          </a:p>
          <a:p>
            <a:pPr algn="l"/>
            <a:endParaRPr lang="en-US" altLang="ja-JP" sz="1600" b="1" dirty="0">
              <a:solidFill>
                <a:schemeClr val="tx1"/>
              </a:solidFill>
              <a:latin typeface="Meiryo UI" panose="020B0604030504040204" pitchFamily="50" charset="-128"/>
              <a:ea typeface="Meiryo UI" panose="020B0604030504040204" pitchFamily="50" charset="-128"/>
            </a:endParaRPr>
          </a:p>
          <a:p>
            <a:pPr algn="l"/>
            <a:endParaRPr lang="en-US" altLang="ja-JP" sz="1600" b="1" dirty="0">
              <a:solidFill>
                <a:schemeClr val="tx1"/>
              </a:solidFill>
              <a:latin typeface="Meiryo UI" panose="020B0604030504040204" pitchFamily="50" charset="-128"/>
              <a:ea typeface="Meiryo UI" panose="020B0604030504040204" pitchFamily="50" charset="-128"/>
            </a:endParaRPr>
          </a:p>
          <a:p>
            <a:pPr algn="l"/>
            <a:r>
              <a:rPr lang="en-US" altLang="ja-JP" sz="1600" b="1" dirty="0">
                <a:solidFill>
                  <a:schemeClr val="tx1"/>
                </a:solidFill>
                <a:latin typeface="Meiryo UI" panose="020B0604030504040204" pitchFamily="50" charset="-128"/>
                <a:ea typeface="Meiryo UI" panose="020B0604030504040204" pitchFamily="50" charset="-128"/>
              </a:rPr>
              <a:t>【</a:t>
            </a:r>
            <a:r>
              <a:rPr lang="ja-JP" altLang="en-US" sz="1600" b="1" dirty="0">
                <a:solidFill>
                  <a:schemeClr val="tx1"/>
                </a:solidFill>
                <a:latin typeface="Meiryo UI" panose="020B0604030504040204" pitchFamily="50" charset="-128"/>
                <a:ea typeface="Meiryo UI" panose="020B0604030504040204" pitchFamily="50" charset="-128"/>
              </a:rPr>
              <a:t>調査内容</a:t>
            </a:r>
            <a:r>
              <a:rPr lang="en-US" altLang="ja-JP" sz="1600" b="1" dirty="0">
                <a:solidFill>
                  <a:schemeClr val="tx1"/>
                </a:solidFill>
                <a:latin typeface="Meiryo UI" panose="020B0604030504040204" pitchFamily="50" charset="-128"/>
                <a:ea typeface="Meiryo UI" panose="020B0604030504040204" pitchFamily="50" charset="-128"/>
              </a:rPr>
              <a:t>】</a:t>
            </a:r>
          </a:p>
          <a:p>
            <a:pPr algn="l"/>
            <a:endParaRPr lang="en-US" altLang="ja-JP" sz="1600" b="1" dirty="0">
              <a:solidFill>
                <a:schemeClr val="tx1"/>
              </a:solidFill>
              <a:latin typeface="Meiryo UI" panose="020B0604030504040204" pitchFamily="50" charset="-128"/>
              <a:ea typeface="Meiryo UI" panose="020B0604030504040204" pitchFamily="50" charset="-128"/>
            </a:endParaRPr>
          </a:p>
          <a:p>
            <a:pPr algn="l"/>
            <a:endParaRPr lang="en-US" altLang="ja-JP" sz="1600" b="1" dirty="0">
              <a:solidFill>
                <a:schemeClr val="tx1"/>
              </a:solidFill>
              <a:latin typeface="Meiryo UI" panose="020B0604030504040204" pitchFamily="50" charset="-128"/>
              <a:ea typeface="Meiryo UI" panose="020B0604030504040204" pitchFamily="50" charset="-128"/>
            </a:endParaRPr>
          </a:p>
          <a:p>
            <a:pPr algn="l"/>
            <a:endParaRPr lang="en-US" altLang="ja-JP" sz="1600" b="1" dirty="0">
              <a:solidFill>
                <a:schemeClr val="tx1"/>
              </a:solidFill>
              <a:latin typeface="Meiryo UI" panose="020B0604030504040204" pitchFamily="50" charset="-128"/>
              <a:ea typeface="Meiryo UI" panose="020B0604030504040204" pitchFamily="50" charset="-128"/>
            </a:endParaRPr>
          </a:p>
          <a:p>
            <a:pPr algn="l"/>
            <a:endParaRPr lang="en-US" altLang="ja-JP" sz="1600" b="1" dirty="0">
              <a:solidFill>
                <a:schemeClr val="tx1"/>
              </a:solidFill>
              <a:latin typeface="Meiryo UI" panose="020B0604030504040204" pitchFamily="50" charset="-128"/>
              <a:ea typeface="Meiryo UI" panose="020B0604030504040204" pitchFamily="50" charset="-128"/>
            </a:endParaRPr>
          </a:p>
          <a:p>
            <a:pPr algn="l"/>
            <a:endParaRPr lang="en-US" altLang="ja-JP" sz="1600" b="1" dirty="0">
              <a:solidFill>
                <a:schemeClr val="tx1"/>
              </a:solidFill>
              <a:latin typeface="Meiryo UI" panose="020B0604030504040204" pitchFamily="50" charset="-128"/>
              <a:ea typeface="Meiryo UI" panose="020B0604030504040204" pitchFamily="50" charset="-128"/>
            </a:endParaRPr>
          </a:p>
          <a:p>
            <a:pPr algn="l"/>
            <a:endParaRPr lang="en-US" altLang="ja-JP" sz="1600" b="1" dirty="0">
              <a:solidFill>
                <a:schemeClr val="tx1"/>
              </a:solidFill>
              <a:latin typeface="Meiryo UI" panose="020B0604030504040204" pitchFamily="50" charset="-128"/>
              <a:ea typeface="Meiryo UI" panose="020B0604030504040204" pitchFamily="50" charset="-128"/>
            </a:endParaRPr>
          </a:p>
          <a:p>
            <a:pPr algn="l"/>
            <a:endParaRPr lang="en-US" altLang="ja-JP" sz="1600" b="1" dirty="0">
              <a:solidFill>
                <a:schemeClr val="tx1"/>
              </a:solidFill>
              <a:latin typeface="Meiryo UI" panose="020B0604030504040204" pitchFamily="50" charset="-128"/>
              <a:ea typeface="Meiryo UI" panose="020B0604030504040204" pitchFamily="50" charset="-128"/>
            </a:endParaRPr>
          </a:p>
        </p:txBody>
      </p:sp>
      <p:sp>
        <p:nvSpPr>
          <p:cNvPr id="22" name="サブタイトル 2"/>
          <p:cNvSpPr txBox="1">
            <a:spLocks/>
          </p:cNvSpPr>
          <p:nvPr/>
        </p:nvSpPr>
        <p:spPr>
          <a:xfrm>
            <a:off x="162000" y="4437112"/>
            <a:ext cx="8820000" cy="2304256"/>
          </a:xfrm>
          <a:prstGeom prst="rect">
            <a:avLst/>
          </a:prstGeom>
          <a:ln>
            <a:noFill/>
          </a:ln>
        </p:spPr>
        <p:style>
          <a:lnRef idx="2">
            <a:schemeClr val="accent3"/>
          </a:lnRef>
          <a:fillRef idx="1">
            <a:schemeClr val="lt1"/>
          </a:fillRef>
          <a:effectRef idx="0">
            <a:schemeClr val="accent3"/>
          </a:effectRef>
          <a:fontRef idx="minor">
            <a:schemeClr val="dk1"/>
          </a:fontRef>
        </p:style>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algn="l"/>
            <a:r>
              <a:rPr lang="en-US" altLang="ja-JP" sz="1400" b="1" dirty="0">
                <a:solidFill>
                  <a:schemeClr val="tx1"/>
                </a:solidFill>
                <a:latin typeface="Meiryo UI" panose="020B0604030504040204" pitchFamily="50" charset="-128"/>
                <a:ea typeface="Meiryo UI" panose="020B0604030504040204" pitchFamily="50" charset="-128"/>
              </a:rPr>
              <a:t>【</a:t>
            </a:r>
            <a:r>
              <a:rPr lang="ja-JP" altLang="en-US" sz="1400" b="1" dirty="0">
                <a:solidFill>
                  <a:schemeClr val="tx1"/>
                </a:solidFill>
                <a:latin typeface="Meiryo UI" panose="020B0604030504040204" pitchFamily="50" charset="-128"/>
                <a:ea typeface="Meiryo UI" panose="020B0604030504040204" pitchFamily="50" charset="-128"/>
              </a:rPr>
              <a:t>厚生労働省概算要求</a:t>
            </a:r>
            <a:r>
              <a:rPr lang="en-US" altLang="ja-JP" sz="1400" b="1" dirty="0">
                <a:solidFill>
                  <a:schemeClr val="tx1"/>
                </a:solidFill>
                <a:latin typeface="Meiryo UI" panose="020B0604030504040204" pitchFamily="50" charset="-128"/>
                <a:ea typeface="Meiryo UI" panose="020B0604030504040204" pitchFamily="50" charset="-128"/>
              </a:rPr>
              <a:t>】</a:t>
            </a:r>
          </a:p>
          <a:p>
            <a:pPr algn="l"/>
            <a:r>
              <a:rPr lang="ja-JP" altLang="en-US" sz="1400" dirty="0">
                <a:solidFill>
                  <a:schemeClr val="tx1"/>
                </a:solidFill>
                <a:latin typeface="Meiryo UI" panose="020B0604030504040204" pitchFamily="50" charset="-128"/>
                <a:ea typeface="Meiryo UI" panose="020B0604030504040204" pitchFamily="50" charset="-128"/>
              </a:rPr>
              <a:t>■外国人患者に対する医療提供体制整備等推進事業</a:t>
            </a:r>
          </a:p>
          <a:p>
            <a:pPr algn="l"/>
            <a:r>
              <a:rPr lang="ja-JP" altLang="en-US" sz="1400" dirty="0">
                <a:solidFill>
                  <a:schemeClr val="tx1"/>
                </a:solidFill>
                <a:latin typeface="Meiryo UI" panose="020B0604030504040204" pitchFamily="50" charset="-128"/>
                <a:ea typeface="Meiryo UI" panose="020B0604030504040204" pitchFamily="50" charset="-128"/>
              </a:rPr>
              <a:t>①地域の課題の協議等を行う分野横断的な関係者による協議会の運用に係る支援　</a:t>
            </a:r>
            <a:endParaRPr lang="en-US" altLang="ja-JP" sz="1400" dirty="0">
              <a:solidFill>
                <a:schemeClr val="tx1"/>
              </a:solidFill>
              <a:latin typeface="Meiryo UI" panose="020B0604030504040204" pitchFamily="50" charset="-128"/>
              <a:ea typeface="Meiryo UI" panose="020B0604030504040204" pitchFamily="50" charset="-128"/>
            </a:endParaRPr>
          </a:p>
          <a:p>
            <a:pPr algn="l"/>
            <a:r>
              <a:rPr lang="ja-JP" altLang="en-US" sz="1400" b="1" u="sng" dirty="0">
                <a:solidFill>
                  <a:schemeClr val="tx1"/>
                </a:solidFill>
                <a:latin typeface="Meiryo UI" panose="020B0604030504040204" pitchFamily="50" charset="-128"/>
                <a:ea typeface="Meiryo UI" panose="020B0604030504040204" pitchFamily="50" charset="-128"/>
              </a:rPr>
              <a:t>　概算要求</a:t>
            </a:r>
            <a:r>
              <a:rPr lang="en-US" altLang="ja-JP" sz="1400" b="1" u="sng" dirty="0">
                <a:solidFill>
                  <a:schemeClr val="tx1"/>
                </a:solidFill>
                <a:latin typeface="Meiryo UI" panose="020B0604030504040204" pitchFamily="50" charset="-128"/>
                <a:ea typeface="Meiryo UI" panose="020B0604030504040204" pitchFamily="50" charset="-128"/>
              </a:rPr>
              <a:t>50,748</a:t>
            </a:r>
            <a:r>
              <a:rPr lang="ja-JP" altLang="en-US" sz="1400" b="1" u="sng" dirty="0">
                <a:solidFill>
                  <a:schemeClr val="tx1"/>
                </a:solidFill>
                <a:latin typeface="Meiryo UI" panose="020B0604030504040204" pitchFamily="50" charset="-128"/>
                <a:ea typeface="Meiryo UI" panose="020B0604030504040204" pitchFamily="50" charset="-128"/>
              </a:rPr>
              <a:t>千円（</a:t>
            </a:r>
            <a:r>
              <a:rPr lang="en-US" altLang="ja-JP" sz="1400" b="1" u="sng" dirty="0">
                <a:solidFill>
                  <a:schemeClr val="tx1"/>
                </a:solidFill>
                <a:latin typeface="Meiryo UI" panose="020B0604030504040204" pitchFamily="50" charset="-128"/>
                <a:ea typeface="Meiryo UI" panose="020B0604030504040204" pitchFamily="50" charset="-128"/>
              </a:rPr>
              <a:t>47</a:t>
            </a:r>
            <a:r>
              <a:rPr lang="ja-JP" altLang="en-US" sz="1400" b="1" u="sng" dirty="0">
                <a:solidFill>
                  <a:schemeClr val="tx1"/>
                </a:solidFill>
                <a:latin typeface="Meiryo UI" panose="020B0604030504040204" pitchFamily="50" charset="-128"/>
                <a:ea typeface="Meiryo UI" panose="020B0604030504040204" pitchFamily="50" charset="-128"/>
              </a:rPr>
              <a:t>都道府県</a:t>
            </a:r>
            <a:r>
              <a:rPr lang="en-US" altLang="ja-JP" sz="1400" b="1" u="sng" dirty="0">
                <a:solidFill>
                  <a:schemeClr val="tx1"/>
                </a:solidFill>
                <a:latin typeface="Meiryo UI" panose="020B0604030504040204" pitchFamily="50" charset="-128"/>
                <a:ea typeface="Meiryo UI" panose="020B0604030504040204" pitchFamily="50" charset="-128"/>
              </a:rPr>
              <a:t>×1,074</a:t>
            </a:r>
            <a:r>
              <a:rPr lang="ja-JP" altLang="en-US" sz="1400" b="1" u="sng" dirty="0">
                <a:solidFill>
                  <a:schemeClr val="tx1"/>
                </a:solidFill>
                <a:latin typeface="Meiryo UI" panose="020B0604030504040204" pitchFamily="50" charset="-128"/>
                <a:ea typeface="Meiryo UI" panose="020B0604030504040204" pitchFamily="50" charset="-128"/>
              </a:rPr>
              <a:t>千円）予定</a:t>
            </a:r>
            <a:endParaRPr lang="ja-JP" altLang="en-US" sz="1400" dirty="0">
              <a:solidFill>
                <a:schemeClr val="tx1"/>
              </a:solidFill>
              <a:latin typeface="Meiryo UI" panose="020B0604030504040204" pitchFamily="50" charset="-128"/>
              <a:ea typeface="Meiryo UI" panose="020B0604030504040204" pitchFamily="50" charset="-128"/>
            </a:endParaRPr>
          </a:p>
          <a:p>
            <a:pPr algn="l"/>
            <a:r>
              <a:rPr lang="ja-JP" altLang="en-US" sz="1400" dirty="0">
                <a:solidFill>
                  <a:schemeClr val="tx1"/>
                </a:solidFill>
                <a:latin typeface="Meiryo UI" panose="020B0604030504040204" pitchFamily="50" charset="-128"/>
                <a:ea typeface="Meiryo UI" panose="020B0604030504040204" pitchFamily="50" charset="-128"/>
              </a:rPr>
              <a:t>　</a:t>
            </a:r>
            <a:r>
              <a:rPr lang="en-US" altLang="ja-JP" sz="1400" dirty="0">
                <a:solidFill>
                  <a:schemeClr val="tx1"/>
                </a:solidFill>
                <a:latin typeface="Meiryo UI" panose="020B0604030504040204" pitchFamily="50" charset="-128"/>
                <a:ea typeface="Meiryo UI" panose="020B0604030504040204" pitchFamily="50" charset="-128"/>
              </a:rPr>
              <a:t>【</a:t>
            </a:r>
            <a:r>
              <a:rPr lang="ja-JP" altLang="en-US" sz="1400" dirty="0">
                <a:solidFill>
                  <a:schemeClr val="tx1"/>
                </a:solidFill>
                <a:latin typeface="Meiryo UI" panose="020B0604030504040204" pitchFamily="50" charset="-128"/>
                <a:ea typeface="Meiryo UI" panose="020B0604030504040204" pitchFamily="50" charset="-128"/>
              </a:rPr>
              <a:t>補助先</a:t>
            </a:r>
            <a:r>
              <a:rPr lang="en-US" altLang="ja-JP" sz="1400" dirty="0">
                <a:solidFill>
                  <a:schemeClr val="tx1"/>
                </a:solidFill>
                <a:latin typeface="Meiryo UI" panose="020B0604030504040204" pitchFamily="50" charset="-128"/>
                <a:ea typeface="Meiryo UI" panose="020B0604030504040204" pitchFamily="50" charset="-128"/>
              </a:rPr>
              <a:t>】</a:t>
            </a:r>
            <a:r>
              <a:rPr lang="ja-JP" altLang="en-US" sz="1400" dirty="0">
                <a:solidFill>
                  <a:schemeClr val="tx1"/>
                </a:solidFill>
                <a:latin typeface="Meiryo UI" panose="020B0604030504040204" pitchFamily="50" charset="-128"/>
                <a:ea typeface="Meiryo UI" panose="020B0604030504040204" pitchFamily="50" charset="-128"/>
              </a:rPr>
              <a:t>都道府県 　</a:t>
            </a:r>
            <a:r>
              <a:rPr lang="en-US" altLang="ja-JP" sz="1400" dirty="0">
                <a:solidFill>
                  <a:schemeClr val="tx1"/>
                </a:solidFill>
                <a:latin typeface="Meiryo UI" panose="020B0604030504040204" pitchFamily="50" charset="-128"/>
                <a:ea typeface="Meiryo UI" panose="020B0604030504040204" pitchFamily="50" charset="-128"/>
              </a:rPr>
              <a:t>【</a:t>
            </a:r>
            <a:r>
              <a:rPr lang="ja-JP" altLang="en-US" sz="1400" dirty="0">
                <a:solidFill>
                  <a:schemeClr val="tx1"/>
                </a:solidFill>
                <a:latin typeface="Meiryo UI" panose="020B0604030504040204" pitchFamily="50" charset="-128"/>
                <a:ea typeface="Meiryo UI" panose="020B0604030504040204" pitchFamily="50" charset="-128"/>
              </a:rPr>
              <a:t>補助率</a:t>
            </a:r>
            <a:r>
              <a:rPr lang="en-US" altLang="ja-JP" sz="1400" dirty="0">
                <a:solidFill>
                  <a:schemeClr val="tx1"/>
                </a:solidFill>
                <a:latin typeface="Meiryo UI" panose="020B0604030504040204" pitchFamily="50" charset="-128"/>
                <a:ea typeface="Meiryo UI" panose="020B0604030504040204" pitchFamily="50" charset="-128"/>
              </a:rPr>
              <a:t>】 ½</a:t>
            </a:r>
            <a:r>
              <a:rPr lang="ja-JP" altLang="en-US" sz="1400" dirty="0">
                <a:solidFill>
                  <a:schemeClr val="tx1"/>
                </a:solidFill>
                <a:latin typeface="Meiryo UI" panose="020B0604030504040204" pitchFamily="50" charset="-128"/>
                <a:ea typeface="Meiryo UI" panose="020B0604030504040204" pitchFamily="50" charset="-128"/>
              </a:rPr>
              <a:t>　</a:t>
            </a:r>
            <a:r>
              <a:rPr lang="en-US" altLang="ja-JP" sz="1400" dirty="0">
                <a:solidFill>
                  <a:schemeClr val="tx1"/>
                </a:solidFill>
                <a:latin typeface="Meiryo UI" panose="020B0604030504040204" pitchFamily="50" charset="-128"/>
                <a:ea typeface="Meiryo UI" panose="020B0604030504040204" pitchFamily="50" charset="-128"/>
              </a:rPr>
              <a:t>【</a:t>
            </a:r>
            <a:r>
              <a:rPr lang="ja-JP" altLang="en-US" sz="1400" dirty="0">
                <a:solidFill>
                  <a:schemeClr val="tx1"/>
                </a:solidFill>
                <a:latin typeface="Meiryo UI" panose="020B0604030504040204" pitchFamily="50" charset="-128"/>
                <a:ea typeface="Meiryo UI" panose="020B0604030504040204" pitchFamily="50" charset="-128"/>
              </a:rPr>
              <a:t>基準額</a:t>
            </a:r>
            <a:r>
              <a:rPr lang="en-US" altLang="ja-JP" sz="1400" dirty="0">
                <a:solidFill>
                  <a:schemeClr val="tx1"/>
                </a:solidFill>
                <a:latin typeface="Meiryo UI" panose="020B0604030504040204" pitchFamily="50" charset="-128"/>
                <a:ea typeface="Meiryo UI" panose="020B0604030504040204" pitchFamily="50" charset="-128"/>
              </a:rPr>
              <a:t>】2,148</a:t>
            </a:r>
            <a:r>
              <a:rPr lang="ja-JP" altLang="en-US" sz="1400" dirty="0">
                <a:solidFill>
                  <a:schemeClr val="tx1"/>
                </a:solidFill>
                <a:latin typeface="Meiryo UI" panose="020B0604030504040204" pitchFamily="50" charset="-128"/>
                <a:ea typeface="Meiryo UI" panose="020B0604030504040204" pitchFamily="50" charset="-128"/>
              </a:rPr>
              <a:t>千円（国</a:t>
            </a:r>
            <a:r>
              <a:rPr lang="en-US" altLang="ja-JP" sz="1400" dirty="0">
                <a:solidFill>
                  <a:schemeClr val="tx1"/>
                </a:solidFill>
                <a:latin typeface="Meiryo UI" panose="020B0604030504040204" pitchFamily="50" charset="-128"/>
                <a:ea typeface="Meiryo UI" panose="020B0604030504040204" pitchFamily="50" charset="-128"/>
              </a:rPr>
              <a:t>1/2</a:t>
            </a:r>
            <a:r>
              <a:rPr lang="ja-JP" altLang="en-US" sz="1400" dirty="0" err="1">
                <a:solidFill>
                  <a:schemeClr val="tx1"/>
                </a:solidFill>
                <a:latin typeface="Meiryo UI" panose="020B0604030504040204" pitchFamily="50" charset="-128"/>
                <a:ea typeface="Meiryo UI" panose="020B0604030504040204" pitchFamily="50" charset="-128"/>
              </a:rPr>
              <a:t>、</a:t>
            </a:r>
            <a:r>
              <a:rPr lang="ja-JP" altLang="en-US" sz="1400" dirty="0">
                <a:solidFill>
                  <a:schemeClr val="tx1"/>
                </a:solidFill>
                <a:latin typeface="Meiryo UI" panose="020B0604030504040204" pitchFamily="50" charset="-128"/>
                <a:ea typeface="Meiryo UI" panose="020B0604030504040204" pitchFamily="50" charset="-128"/>
              </a:rPr>
              <a:t>都道府県</a:t>
            </a:r>
            <a:r>
              <a:rPr lang="en-US" altLang="ja-JP" sz="1400" dirty="0">
                <a:solidFill>
                  <a:schemeClr val="tx1"/>
                </a:solidFill>
                <a:latin typeface="Meiryo UI" panose="020B0604030504040204" pitchFamily="50" charset="-128"/>
                <a:ea typeface="Meiryo UI" panose="020B0604030504040204" pitchFamily="50" charset="-128"/>
              </a:rPr>
              <a:t>1/2</a:t>
            </a:r>
            <a:r>
              <a:rPr lang="ja-JP" altLang="en-US" sz="1400" dirty="0">
                <a:solidFill>
                  <a:schemeClr val="tx1"/>
                </a:solidFill>
                <a:latin typeface="Meiryo UI" panose="020B0604030504040204" pitchFamily="50" charset="-128"/>
                <a:ea typeface="Meiryo UI" panose="020B0604030504040204" pitchFamily="50" charset="-128"/>
              </a:rPr>
              <a:t>） </a:t>
            </a:r>
            <a:endParaRPr lang="en-US" altLang="ja-JP" sz="1400" dirty="0">
              <a:solidFill>
                <a:schemeClr val="tx1"/>
              </a:solidFill>
              <a:latin typeface="Meiryo UI" panose="020B0604030504040204" pitchFamily="50" charset="-128"/>
              <a:ea typeface="Meiryo UI" panose="020B0604030504040204" pitchFamily="50" charset="-128"/>
            </a:endParaRPr>
          </a:p>
          <a:p>
            <a:pPr algn="l"/>
            <a:r>
              <a:rPr lang="ja-JP" altLang="en-US" sz="1400" dirty="0">
                <a:solidFill>
                  <a:schemeClr val="tx1"/>
                </a:solidFill>
                <a:latin typeface="Meiryo UI" panose="020B0604030504040204" pitchFamily="50" charset="-128"/>
                <a:ea typeface="Meiryo UI" panose="020B0604030504040204" pitchFamily="50" charset="-128"/>
              </a:rPr>
              <a:t>　　　　　　　</a:t>
            </a:r>
            <a:r>
              <a:rPr lang="en-US" altLang="ja-JP" sz="1400" dirty="0">
                <a:solidFill>
                  <a:schemeClr val="tx1"/>
                </a:solidFill>
                <a:latin typeface="Meiryo UI" panose="020B0604030504040204" pitchFamily="50" charset="-128"/>
                <a:ea typeface="Meiryo UI" panose="020B0604030504040204" pitchFamily="50" charset="-128"/>
              </a:rPr>
              <a:t>※</a:t>
            </a:r>
            <a:r>
              <a:rPr lang="ja-JP" altLang="en-US" sz="1400" dirty="0">
                <a:solidFill>
                  <a:schemeClr val="tx1"/>
                </a:solidFill>
                <a:latin typeface="Meiryo UI" panose="020B0604030504040204" pitchFamily="50" charset="-128"/>
                <a:ea typeface="Meiryo UI" panose="020B0604030504040204" pitchFamily="50" charset="-128"/>
              </a:rPr>
              <a:t>令和</a:t>
            </a:r>
            <a:r>
              <a:rPr lang="en-US" altLang="ja-JP" sz="1400" dirty="0">
                <a:solidFill>
                  <a:schemeClr val="tx1"/>
                </a:solidFill>
                <a:latin typeface="Meiryo UI" panose="020B0604030504040204" pitchFamily="50" charset="-128"/>
                <a:ea typeface="Meiryo UI" panose="020B0604030504040204" pitchFamily="50" charset="-128"/>
              </a:rPr>
              <a:t>6</a:t>
            </a:r>
            <a:r>
              <a:rPr lang="ja-JP" altLang="en-US" sz="1400" dirty="0">
                <a:solidFill>
                  <a:schemeClr val="tx1"/>
                </a:solidFill>
                <a:latin typeface="Meiryo UI" panose="020B0604030504040204" pitchFamily="50" charset="-128"/>
                <a:ea typeface="Meiryo UI" panose="020B0604030504040204" pitchFamily="50" charset="-128"/>
              </a:rPr>
              <a:t>年度と同様、調査経費も含む。</a:t>
            </a:r>
            <a:endParaRPr lang="en-US" altLang="ja-JP" sz="1400" dirty="0">
              <a:solidFill>
                <a:schemeClr val="tx1"/>
              </a:solidFill>
              <a:latin typeface="Meiryo UI" panose="020B0604030504040204" pitchFamily="50" charset="-128"/>
              <a:ea typeface="Meiryo UI" panose="020B0604030504040204" pitchFamily="50" charset="-128"/>
            </a:endParaRPr>
          </a:p>
          <a:p>
            <a:pPr algn="l"/>
            <a:r>
              <a:rPr lang="ja-JP" altLang="en-US" sz="1400" dirty="0">
                <a:solidFill>
                  <a:schemeClr val="tx1"/>
                </a:solidFill>
                <a:latin typeface="Meiryo UI" panose="020B0604030504040204" pitchFamily="50" charset="-128"/>
                <a:ea typeface="Meiryo UI" panose="020B0604030504040204" pitchFamily="50" charset="-128"/>
              </a:rPr>
              <a:t>　</a:t>
            </a:r>
            <a:r>
              <a:rPr lang="en-US" altLang="ja-JP" sz="1400" dirty="0">
                <a:solidFill>
                  <a:schemeClr val="tx1"/>
                </a:solidFill>
                <a:latin typeface="Meiryo UI" panose="020B0604030504040204" pitchFamily="50" charset="-128"/>
                <a:ea typeface="Meiryo UI" panose="020B0604030504040204" pitchFamily="50" charset="-128"/>
              </a:rPr>
              <a:t>【</a:t>
            </a:r>
            <a:r>
              <a:rPr lang="ja-JP" altLang="en-US" sz="1400" dirty="0">
                <a:solidFill>
                  <a:schemeClr val="tx1"/>
                </a:solidFill>
                <a:latin typeface="Meiryo UI" panose="020B0604030504040204" pitchFamily="50" charset="-128"/>
                <a:ea typeface="Meiryo UI" panose="020B0604030504040204" pitchFamily="50" charset="-128"/>
              </a:rPr>
              <a:t>積算内訳</a:t>
            </a:r>
            <a:r>
              <a:rPr lang="en-US" altLang="ja-JP" sz="1400" dirty="0">
                <a:solidFill>
                  <a:schemeClr val="tx1"/>
                </a:solidFill>
                <a:latin typeface="Meiryo UI" panose="020B0604030504040204" pitchFamily="50" charset="-128"/>
                <a:ea typeface="Meiryo UI" panose="020B0604030504040204" pitchFamily="50" charset="-128"/>
              </a:rPr>
              <a:t>】</a:t>
            </a:r>
            <a:r>
              <a:rPr lang="ja-JP" altLang="en-US" sz="1400" dirty="0">
                <a:solidFill>
                  <a:schemeClr val="tx1"/>
                </a:solidFill>
                <a:latin typeface="Meiryo UI" panose="020B0604030504040204" pitchFamily="50" charset="-128"/>
                <a:ea typeface="Meiryo UI" panose="020B0604030504040204" pitchFamily="50" charset="-128"/>
              </a:rPr>
              <a:t>謝金・旅費・会場借料等の会議運営費</a:t>
            </a:r>
            <a:r>
              <a:rPr lang="en-US" altLang="ja-JP" sz="1400" dirty="0">
                <a:solidFill>
                  <a:schemeClr val="tx1"/>
                </a:solidFill>
                <a:latin typeface="Meiryo UI" panose="020B0604030504040204" pitchFamily="50" charset="-128"/>
                <a:ea typeface="Meiryo UI" panose="020B0604030504040204" pitchFamily="50" charset="-128"/>
              </a:rPr>
              <a:t>938</a:t>
            </a:r>
            <a:r>
              <a:rPr lang="ja-JP" altLang="en-US" sz="1400" dirty="0">
                <a:solidFill>
                  <a:schemeClr val="tx1"/>
                </a:solidFill>
                <a:latin typeface="Meiryo UI" panose="020B0604030504040204" pitchFamily="50" charset="-128"/>
                <a:ea typeface="Meiryo UI" panose="020B0604030504040204" pitchFamily="50" charset="-128"/>
              </a:rPr>
              <a:t>千円、</a:t>
            </a:r>
            <a:endParaRPr lang="en-US" altLang="ja-JP" sz="1400" dirty="0">
              <a:solidFill>
                <a:schemeClr val="tx1"/>
              </a:solidFill>
              <a:latin typeface="Meiryo UI" panose="020B0604030504040204" pitchFamily="50" charset="-128"/>
              <a:ea typeface="Meiryo UI" panose="020B0604030504040204" pitchFamily="50" charset="-128"/>
            </a:endParaRPr>
          </a:p>
          <a:p>
            <a:pPr algn="l"/>
            <a:r>
              <a:rPr lang="ja-JP" altLang="en-US" sz="1400" dirty="0">
                <a:solidFill>
                  <a:schemeClr val="tx1"/>
                </a:solidFill>
                <a:latin typeface="Meiryo UI" panose="020B0604030504040204" pitchFamily="50" charset="-128"/>
                <a:ea typeface="Meiryo UI" panose="020B0604030504040204" pitchFamily="50" charset="-128"/>
              </a:rPr>
              <a:t>　　　　　　　　調査費や地域の関係者への周知・広報経費</a:t>
            </a:r>
            <a:r>
              <a:rPr lang="en-US" altLang="ja-JP" sz="1400" dirty="0">
                <a:solidFill>
                  <a:schemeClr val="tx1"/>
                </a:solidFill>
                <a:latin typeface="Meiryo UI" panose="020B0604030504040204" pitchFamily="50" charset="-128"/>
                <a:ea typeface="Meiryo UI" panose="020B0604030504040204" pitchFamily="50" charset="-128"/>
              </a:rPr>
              <a:t>1,210</a:t>
            </a:r>
            <a:r>
              <a:rPr lang="ja-JP" altLang="en-US" sz="1400" dirty="0">
                <a:solidFill>
                  <a:schemeClr val="tx1"/>
                </a:solidFill>
                <a:latin typeface="Meiryo UI" panose="020B0604030504040204" pitchFamily="50" charset="-128"/>
                <a:ea typeface="Meiryo UI" panose="020B0604030504040204" pitchFamily="50" charset="-128"/>
              </a:rPr>
              <a:t>千円</a:t>
            </a:r>
            <a:endParaRPr lang="en-US" altLang="ja-JP" sz="1400" dirty="0">
              <a:solidFill>
                <a:schemeClr val="tx1"/>
              </a:solidFill>
              <a:latin typeface="Meiryo UI" panose="020B0604030504040204" pitchFamily="50" charset="-128"/>
              <a:ea typeface="Meiryo UI" panose="020B0604030504040204" pitchFamily="50" charset="-128"/>
            </a:endParaRPr>
          </a:p>
          <a:p>
            <a:pPr algn="r"/>
            <a:r>
              <a:rPr lang="ja-JP" altLang="en-US" sz="1400" dirty="0">
                <a:solidFill>
                  <a:schemeClr val="tx1"/>
                </a:solidFill>
                <a:latin typeface="Meiryo UI" panose="020B0604030504040204" pitchFamily="50" charset="-128"/>
                <a:ea typeface="Meiryo UI" panose="020B0604030504040204" pitchFamily="50" charset="-128"/>
              </a:rPr>
              <a:t>　　　　　　　　　　　　　　　　　　　　　　　　　　　　　　　　　　　　　　　　　　　　　　　　　　　</a:t>
            </a:r>
            <a:r>
              <a:rPr lang="en-US" altLang="ja-JP" sz="1400" dirty="0">
                <a:solidFill>
                  <a:schemeClr val="tx1"/>
                </a:solidFill>
                <a:latin typeface="Meiryo UI" panose="020B0604030504040204" pitchFamily="50" charset="-128"/>
                <a:ea typeface="Meiryo UI" panose="020B0604030504040204" pitchFamily="50" charset="-128"/>
              </a:rPr>
              <a:t>【</a:t>
            </a:r>
            <a:r>
              <a:rPr lang="ja-JP" altLang="en-US" sz="1400" dirty="0">
                <a:solidFill>
                  <a:schemeClr val="tx1"/>
                </a:solidFill>
                <a:latin typeface="Meiryo UI" panose="020B0604030504040204" pitchFamily="50" charset="-128"/>
                <a:ea typeface="Meiryo UI" panose="020B0604030504040204" pitchFamily="50" charset="-128"/>
              </a:rPr>
              <a:t>厚生労働省概算要求ヒアリング</a:t>
            </a:r>
            <a:r>
              <a:rPr lang="en-US" altLang="ja-JP" sz="1400" dirty="0">
                <a:solidFill>
                  <a:schemeClr val="tx1"/>
                </a:solidFill>
                <a:latin typeface="Meiryo UI" panose="020B0604030504040204" pitchFamily="50" charset="-128"/>
                <a:ea typeface="Meiryo UI" panose="020B0604030504040204" pitchFamily="50" charset="-128"/>
              </a:rPr>
              <a:t>】</a:t>
            </a:r>
            <a:endParaRPr lang="ja-JP" altLang="en-US" sz="1400" dirty="0">
              <a:solidFill>
                <a:schemeClr val="tx1"/>
              </a:solidFill>
              <a:latin typeface="HGPｺﾞｼｯｸM" panose="020B0600000000000000" pitchFamily="50" charset="-128"/>
              <a:ea typeface="HGPｺﾞｼｯｸM" panose="020B0600000000000000" pitchFamily="50" charset="-128"/>
            </a:endParaRPr>
          </a:p>
          <a:p>
            <a:pPr algn="r"/>
            <a:endParaRPr lang="en-US" altLang="ja-JP" sz="100" dirty="0">
              <a:solidFill>
                <a:schemeClr val="tx1"/>
              </a:solidFill>
              <a:latin typeface="Meiryo UI" panose="020B0604030504040204" pitchFamily="50" charset="-128"/>
              <a:ea typeface="Meiryo UI" panose="020B0604030504040204" pitchFamily="50" charset="-128"/>
            </a:endParaRPr>
          </a:p>
        </p:txBody>
      </p:sp>
      <p:sp>
        <p:nvSpPr>
          <p:cNvPr id="23" name="角丸四角形 22"/>
          <p:cNvSpPr/>
          <p:nvPr/>
        </p:nvSpPr>
        <p:spPr>
          <a:xfrm>
            <a:off x="162000" y="2600908"/>
            <a:ext cx="8820000" cy="1656184"/>
          </a:xfrm>
          <a:prstGeom prst="roundRect">
            <a:avLst>
              <a:gd name="adj" fmla="val 0"/>
            </a:avLst>
          </a:prstGeom>
          <a:ln>
            <a:noFill/>
          </a:ln>
        </p:spPr>
        <p:style>
          <a:lnRef idx="2">
            <a:schemeClr val="accent1"/>
          </a:lnRef>
          <a:fillRef idx="1">
            <a:schemeClr val="lt1"/>
          </a:fillRef>
          <a:effectRef idx="0">
            <a:schemeClr val="accent1"/>
          </a:effectRef>
          <a:fontRef idx="minor">
            <a:schemeClr val="dk1"/>
          </a:fontRef>
        </p:style>
        <p:txBody>
          <a:bodyPr rtlCol="0" anchor="ctr"/>
          <a:lstStyle/>
          <a:p>
            <a:r>
              <a:rPr kumimoji="1" lang="ja-JP" altLang="en-US" sz="1600" b="1" dirty="0">
                <a:latin typeface="Meiryo UI" panose="020B0604030504040204" pitchFamily="50" charset="-128"/>
                <a:ea typeface="Meiryo UI" panose="020B0604030504040204" pitchFamily="50" charset="-128"/>
              </a:rPr>
              <a:t>府内医療機関向け外国人受入れに係る調査</a:t>
            </a:r>
            <a:endParaRPr kumimoji="1" lang="en-US" altLang="ja-JP" sz="1600" dirty="0">
              <a:latin typeface="Meiryo UI" panose="020B0604030504040204" pitchFamily="50" charset="-128"/>
              <a:ea typeface="Meiryo UI" panose="020B0604030504040204" pitchFamily="50" charset="-128"/>
            </a:endParaRPr>
          </a:p>
          <a:p>
            <a:r>
              <a:rPr lang="ja-JP" altLang="en-US" sz="1600" dirty="0">
                <a:latin typeface="Meiryo UI" panose="020B0604030504040204" pitchFamily="50" charset="-128"/>
                <a:ea typeface="Meiryo UI" panose="020B0604030504040204" pitchFamily="50" charset="-128"/>
              </a:rPr>
              <a:t>　</a:t>
            </a:r>
            <a:endParaRPr lang="en-US" altLang="ja-JP" sz="1600" dirty="0">
              <a:latin typeface="Meiryo UI" panose="020B0604030504040204" pitchFamily="50" charset="-128"/>
              <a:ea typeface="Meiryo UI" panose="020B0604030504040204" pitchFamily="50" charset="-128"/>
            </a:endParaRPr>
          </a:p>
          <a:p>
            <a:r>
              <a:rPr lang="ja-JP" altLang="en-US" sz="1600" dirty="0">
                <a:latin typeface="Meiryo UI" panose="020B0604030504040204" pitchFamily="50" charset="-128"/>
                <a:ea typeface="Meiryo UI" panose="020B0604030504040204" pitchFamily="50" charset="-128"/>
              </a:rPr>
              <a:t>調査項目：外国語対応可否（対応可能な受付時間・診療科、電話番号）、</a:t>
            </a:r>
            <a:endParaRPr lang="en-US" altLang="ja-JP" sz="1600" dirty="0">
              <a:latin typeface="Meiryo UI" panose="020B0604030504040204" pitchFamily="50" charset="-128"/>
              <a:ea typeface="Meiryo UI" panose="020B0604030504040204" pitchFamily="50" charset="-128"/>
            </a:endParaRPr>
          </a:p>
          <a:p>
            <a:r>
              <a:rPr lang="ja-JP" altLang="en-US" sz="1600" dirty="0">
                <a:latin typeface="Meiryo UI" panose="020B0604030504040204" pitchFamily="50" charset="-128"/>
                <a:ea typeface="Meiryo UI" panose="020B0604030504040204" pitchFamily="50" charset="-128"/>
              </a:rPr>
              <a:t>　　　　　　　　対応可能な言語、言語レベル、</a:t>
            </a:r>
            <a:endParaRPr lang="en-US" altLang="ja-JP" sz="1600" dirty="0">
              <a:latin typeface="Meiryo UI" panose="020B0604030504040204" pitchFamily="50" charset="-128"/>
              <a:ea typeface="Meiryo UI" panose="020B0604030504040204" pitchFamily="50" charset="-128"/>
            </a:endParaRPr>
          </a:p>
          <a:p>
            <a:r>
              <a:rPr lang="ja-JP" altLang="en-US" sz="1600" dirty="0">
                <a:latin typeface="Meiryo UI" panose="020B0604030504040204" pitchFamily="50" charset="-128"/>
                <a:ea typeface="Meiryo UI" panose="020B0604030504040204" pitchFamily="50" charset="-128"/>
              </a:rPr>
              <a:t>　　　　　　　　医療コーディネーター・通訳者の配置有無・対応可能な時間、 </a:t>
            </a:r>
            <a:endParaRPr lang="en-US" altLang="ja-JP" sz="1600" dirty="0">
              <a:latin typeface="Meiryo UI" panose="020B0604030504040204" pitchFamily="50" charset="-128"/>
              <a:ea typeface="Meiryo UI" panose="020B0604030504040204" pitchFamily="50" charset="-128"/>
            </a:endParaRPr>
          </a:p>
          <a:p>
            <a:r>
              <a:rPr lang="ja-JP" altLang="en-US" sz="1600" dirty="0">
                <a:latin typeface="Meiryo UI" panose="020B0604030504040204" pitchFamily="50" charset="-128"/>
                <a:ea typeface="Meiryo UI" panose="020B0604030504040204" pitchFamily="50" charset="-128"/>
              </a:rPr>
              <a:t>　　　　　　　　通訳・翻訳手段（機械通訳・自動翻訳ツール等）など</a:t>
            </a:r>
            <a:endParaRPr kumimoji="1" lang="en-US" altLang="ja-JP" sz="1600" dirty="0">
              <a:latin typeface="Meiryo UI" panose="020B0604030504040204" pitchFamily="50" charset="-128"/>
              <a:ea typeface="Meiryo UI" panose="020B0604030504040204" pitchFamily="50" charset="-128"/>
            </a:endParaRPr>
          </a:p>
        </p:txBody>
      </p:sp>
      <p:sp>
        <p:nvSpPr>
          <p:cNvPr id="17" name="角丸四角形 16"/>
          <p:cNvSpPr/>
          <p:nvPr/>
        </p:nvSpPr>
        <p:spPr>
          <a:xfrm>
            <a:off x="162000" y="1147887"/>
            <a:ext cx="8820000" cy="1008112"/>
          </a:xfrm>
          <a:prstGeom prst="roundRect">
            <a:avLst>
              <a:gd name="adj" fmla="val 0"/>
            </a:avLst>
          </a:prstGeom>
          <a:ln>
            <a:noFill/>
          </a:ln>
        </p:spPr>
        <p:style>
          <a:lnRef idx="2">
            <a:schemeClr val="accent1"/>
          </a:lnRef>
          <a:fillRef idx="1">
            <a:schemeClr val="lt1"/>
          </a:fillRef>
          <a:effectRef idx="0">
            <a:schemeClr val="accent1"/>
          </a:effectRef>
          <a:fontRef idx="minor">
            <a:schemeClr val="dk1"/>
          </a:fontRef>
        </p:style>
        <p:txBody>
          <a:bodyPr rtlCol="0" anchor="ctr"/>
          <a:lstStyle/>
          <a:p>
            <a:r>
              <a:rPr lang="ja-JP" altLang="en-US" sz="1600" dirty="0">
                <a:latin typeface="Meiryo UI" panose="020B0604030504040204" pitchFamily="50" charset="-128"/>
                <a:ea typeface="Meiryo UI" panose="020B0604030504040204" pitchFamily="50" charset="-128"/>
              </a:rPr>
              <a:t>厚生労働省は、各都道府県において、外国人</a:t>
            </a:r>
            <a:r>
              <a:rPr kumimoji="1" lang="ja-JP" altLang="en-US" sz="1600" dirty="0">
                <a:latin typeface="Meiryo UI" panose="020B0604030504040204" pitchFamily="50" charset="-128"/>
                <a:ea typeface="Meiryo UI" panose="020B0604030504040204" pitchFamily="50" charset="-128"/>
              </a:rPr>
              <a:t>患者の受入れが可能な医療機関リストを作成し、定期的に更新するとともに、公開することとしているため、府内医療機関に対し、リスト更新に必要な情報を調査するもの。</a:t>
            </a:r>
            <a:endParaRPr lang="ja-JP" altLang="en-US" sz="1600" dirty="0">
              <a:latin typeface="Meiryo UI" panose="020B0604030504040204" pitchFamily="50" charset="-128"/>
              <a:ea typeface="Meiryo UI" panose="020B0604030504040204" pitchFamily="50" charset="-128"/>
            </a:endParaRPr>
          </a:p>
        </p:txBody>
      </p:sp>
      <p:sp>
        <p:nvSpPr>
          <p:cNvPr id="8" name="ホームベース 98">
            <a:extLst>
              <a:ext uri="{FF2B5EF4-FFF2-40B4-BE49-F238E27FC236}">
                <a16:creationId xmlns:a16="http://schemas.microsoft.com/office/drawing/2014/main" id="{2C7C6F1E-28B8-40F0-99B1-05B2958A2C49}"/>
              </a:ext>
            </a:extLst>
          </p:cNvPr>
          <p:cNvSpPr/>
          <p:nvPr/>
        </p:nvSpPr>
        <p:spPr>
          <a:xfrm>
            <a:off x="72000" y="534171"/>
            <a:ext cx="9000000" cy="288000"/>
          </a:xfrm>
          <a:prstGeom prst="homePlate">
            <a:avLst/>
          </a:prstGeom>
          <a:gradFill flip="none" rotWithShape="1">
            <a:gsLst>
              <a:gs pos="0">
                <a:schemeClr val="accent5"/>
              </a:gs>
              <a:gs pos="50000">
                <a:schemeClr val="accent1">
                  <a:tint val="44500"/>
                  <a:satMod val="160000"/>
                </a:schemeClr>
              </a:gs>
              <a:gs pos="100000">
                <a:schemeClr val="accent1">
                  <a:tint val="23500"/>
                  <a:satMod val="160000"/>
                </a:schemeClr>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400" dirty="0">
                <a:solidFill>
                  <a:schemeClr val="tx1"/>
                </a:solidFill>
                <a:latin typeface="HGP創英角ｺﾞｼｯｸUB" panose="020B0900000000000000" pitchFamily="50" charset="-128"/>
                <a:ea typeface="HGP創英角ｺﾞｼｯｸUB" panose="020B0900000000000000" pitchFamily="50" charset="-128"/>
              </a:rPr>
              <a:t>（３）　外国人患者受入れ体制実態調査事業　</a:t>
            </a:r>
            <a:r>
              <a:rPr lang="en-US" altLang="ja-JP" sz="1400" dirty="0">
                <a:solidFill>
                  <a:schemeClr val="tx1"/>
                </a:solidFill>
                <a:latin typeface="HGP創英角ｺﾞｼｯｸUB" panose="020B0900000000000000" pitchFamily="50" charset="-128"/>
                <a:ea typeface="HGP創英角ｺﾞｼｯｸUB" panose="020B0900000000000000" pitchFamily="50" charset="-128"/>
              </a:rPr>
              <a:t>902</a:t>
            </a:r>
            <a:r>
              <a:rPr kumimoji="1" lang="ja-JP" altLang="en-US" sz="1400" dirty="0">
                <a:solidFill>
                  <a:schemeClr val="tx1"/>
                </a:solidFill>
                <a:latin typeface="HGP創英角ｺﾞｼｯｸUB" panose="020B0900000000000000" pitchFamily="50" charset="-128"/>
                <a:ea typeface="HGP創英角ｺﾞｼｯｸUB" panose="020B0900000000000000" pitchFamily="50" charset="-128"/>
              </a:rPr>
              <a:t>千円　　</a:t>
            </a:r>
          </a:p>
        </p:txBody>
      </p:sp>
      <p:sp>
        <p:nvSpPr>
          <p:cNvPr id="10" name="タイトル 1">
            <a:extLst>
              <a:ext uri="{FF2B5EF4-FFF2-40B4-BE49-F238E27FC236}">
                <a16:creationId xmlns:a16="http://schemas.microsoft.com/office/drawing/2014/main" id="{82A9846D-5CE1-4195-ABA5-576ED9F42B92}"/>
              </a:ext>
            </a:extLst>
          </p:cNvPr>
          <p:cNvSpPr txBox="1">
            <a:spLocks/>
          </p:cNvSpPr>
          <p:nvPr/>
        </p:nvSpPr>
        <p:spPr>
          <a:xfrm>
            <a:off x="0" y="11"/>
            <a:ext cx="9144000" cy="468000"/>
          </a:xfrm>
          <a:prstGeom prst="rect">
            <a:avLst/>
          </a:prstGeom>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vert="horz" lIns="91440" tIns="45720" rIns="91440" bIns="45720" rtlCol="0" anchor="ctr">
            <a:noAutofit/>
          </a:bodyPr>
          <a:lstStyle>
            <a:lvl1pPr algn="ctr" defTabSz="914400" rtl="0" eaLnBrk="1" latinLnBrk="0" hangingPunct="1">
              <a:spcBef>
                <a:spcPct val="0"/>
              </a:spcBef>
              <a:buNone/>
              <a:defRPr kumimoji="1"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ja-JP" altLang="en-US" sz="1800" dirty="0">
                <a:solidFill>
                  <a:schemeClr val="bg1"/>
                </a:solidFill>
                <a:latin typeface="HGS創英角ｺﾞｼｯｸUB" panose="020B0900000000000000" pitchFamily="50" charset="-128"/>
                <a:ea typeface="HGS創英角ｺﾞｼｯｸUB" panose="020B0900000000000000" pitchFamily="50" charset="-128"/>
              </a:rPr>
              <a:t>１　地域における外国人医療対対策協議会設置等事業</a:t>
            </a:r>
            <a:r>
              <a:rPr lang="en-US" altLang="ja-JP" sz="1800" dirty="0">
                <a:solidFill>
                  <a:schemeClr val="bg1"/>
                </a:solidFill>
                <a:latin typeface="HGS創英角ｺﾞｼｯｸUB" panose="020B0900000000000000" pitchFamily="50" charset="-128"/>
                <a:ea typeface="HGS創英角ｺﾞｼｯｸUB" panose="020B0900000000000000" pitchFamily="50" charset="-128"/>
              </a:rPr>
              <a:t>【</a:t>
            </a:r>
            <a:r>
              <a:rPr lang="ja-JP" altLang="en-US" sz="1800" dirty="0">
                <a:solidFill>
                  <a:schemeClr val="bg1"/>
                </a:solidFill>
                <a:latin typeface="HGS創英角ｺﾞｼｯｸUB" panose="020B0900000000000000" pitchFamily="50" charset="-128"/>
                <a:ea typeface="HGS創英角ｺﾞｼｯｸUB" panose="020B0900000000000000" pitchFamily="50" charset="-128"/>
              </a:rPr>
              <a:t>継続</a:t>
            </a:r>
            <a:r>
              <a:rPr lang="en-US" altLang="ja-JP" sz="1800" dirty="0">
                <a:solidFill>
                  <a:schemeClr val="bg1"/>
                </a:solidFill>
                <a:latin typeface="HGS創英角ｺﾞｼｯｸUB" panose="020B0900000000000000" pitchFamily="50" charset="-128"/>
                <a:ea typeface="HGS創英角ｺﾞｼｯｸUB" panose="020B0900000000000000" pitchFamily="50" charset="-128"/>
              </a:rPr>
              <a:t>】1,273</a:t>
            </a:r>
            <a:r>
              <a:rPr lang="ja-JP" altLang="en-US" sz="1800" dirty="0">
                <a:solidFill>
                  <a:schemeClr val="bg1"/>
                </a:solidFill>
                <a:latin typeface="HGS創英角ｺﾞｼｯｸUB" panose="020B0900000000000000" pitchFamily="50" charset="-128"/>
                <a:ea typeface="HGS創英角ｺﾞｼｯｸUB" panose="020B0900000000000000" pitchFamily="50" charset="-128"/>
              </a:rPr>
              <a:t>千円</a:t>
            </a:r>
            <a:endParaRPr lang="en-US" altLang="ja-JP" sz="1800" dirty="0">
              <a:solidFill>
                <a:schemeClr val="bg1"/>
              </a:solidFill>
              <a:latin typeface="HGS創英角ｺﾞｼｯｸUB" panose="020B0900000000000000" pitchFamily="50" charset="-128"/>
              <a:ea typeface="HGS創英角ｺﾞｼｯｸUB" panose="020B0900000000000000" pitchFamily="50" charset="-128"/>
            </a:endParaRPr>
          </a:p>
          <a:p>
            <a:r>
              <a:rPr lang="en-US" altLang="ja-JP" sz="1200" dirty="0">
                <a:solidFill>
                  <a:schemeClr val="bg1"/>
                </a:solidFill>
                <a:latin typeface="HGS創英角ｺﾞｼｯｸUB" panose="020B0900000000000000" pitchFamily="50" charset="-128"/>
                <a:ea typeface="HGS創英角ｺﾞｼｯｸUB" panose="020B0900000000000000" pitchFamily="50" charset="-128"/>
              </a:rPr>
              <a:t>【</a:t>
            </a:r>
            <a:r>
              <a:rPr lang="ja-JP" altLang="en-US" sz="1200" dirty="0">
                <a:solidFill>
                  <a:schemeClr val="bg1"/>
                </a:solidFill>
                <a:latin typeface="HGS創英角ｺﾞｼｯｸUB" panose="020B0900000000000000" pitchFamily="50" charset="-128"/>
                <a:ea typeface="HGS創英角ｺﾞｼｯｸUB" panose="020B0900000000000000" pitchFamily="50" charset="-128"/>
              </a:rPr>
              <a:t>国庫</a:t>
            </a:r>
            <a:r>
              <a:rPr lang="en-US" altLang="ja-JP" sz="1200" dirty="0">
                <a:solidFill>
                  <a:schemeClr val="bg1"/>
                </a:solidFill>
                <a:latin typeface="HGS創英角ｺﾞｼｯｸUB" panose="020B0900000000000000" pitchFamily="50" charset="-128"/>
                <a:ea typeface="HGS創英角ｺﾞｼｯｸUB" panose="020B0900000000000000" pitchFamily="50" charset="-128"/>
              </a:rPr>
              <a:t>1/2】</a:t>
            </a:r>
            <a:r>
              <a:rPr lang="ja-JP" altLang="en-US" sz="1200" dirty="0">
                <a:solidFill>
                  <a:schemeClr val="bg1"/>
                </a:solidFill>
                <a:latin typeface="HGS創英角ｺﾞｼｯｸUB" panose="020B0900000000000000" pitchFamily="50" charset="-128"/>
                <a:ea typeface="HGS創英角ｺﾞｼｯｸUB" panose="020B0900000000000000" pitchFamily="50" charset="-128"/>
              </a:rPr>
              <a:t>うち一般財源</a:t>
            </a:r>
            <a:r>
              <a:rPr lang="en-US" altLang="ja-JP" sz="1200" dirty="0">
                <a:solidFill>
                  <a:schemeClr val="bg1"/>
                </a:solidFill>
                <a:latin typeface="HGS創英角ｺﾞｼｯｸUB" panose="020B0900000000000000" pitchFamily="50" charset="-128"/>
                <a:ea typeface="HGS創英角ｺﾞｼｯｸUB" panose="020B0900000000000000" pitchFamily="50" charset="-128"/>
              </a:rPr>
              <a:t>637</a:t>
            </a:r>
            <a:r>
              <a:rPr lang="ja-JP" altLang="en-US" sz="1200" dirty="0">
                <a:solidFill>
                  <a:schemeClr val="bg1"/>
                </a:solidFill>
                <a:latin typeface="HGS創英角ｺﾞｼｯｸUB" panose="020B0900000000000000" pitchFamily="50" charset="-128"/>
                <a:ea typeface="HGS創英角ｺﾞｼｯｸUB" panose="020B0900000000000000" pitchFamily="50" charset="-128"/>
              </a:rPr>
              <a:t>千円　</a:t>
            </a:r>
          </a:p>
        </p:txBody>
      </p:sp>
      <p:sp>
        <p:nvSpPr>
          <p:cNvPr id="9" name="テキスト ボックス 8">
            <a:extLst>
              <a:ext uri="{FF2B5EF4-FFF2-40B4-BE49-F238E27FC236}">
                <a16:creationId xmlns:a16="http://schemas.microsoft.com/office/drawing/2014/main" id="{1AE333AA-64B4-46F2-93EB-C866BA80C1EB}"/>
              </a:ext>
            </a:extLst>
          </p:cNvPr>
          <p:cNvSpPr txBox="1"/>
          <p:nvPr/>
        </p:nvSpPr>
        <p:spPr>
          <a:xfrm>
            <a:off x="8718538" y="6492975"/>
            <a:ext cx="540000" cy="369332"/>
          </a:xfrm>
          <a:prstGeom prst="rect">
            <a:avLst/>
          </a:prstGeom>
          <a:noFill/>
        </p:spPr>
        <p:txBody>
          <a:bodyPr wrap="square" rtlCol="0" anchor="ctr">
            <a:spAutoFit/>
          </a:bodyPr>
          <a:lstStyle/>
          <a:p>
            <a:pPr algn="ctr"/>
            <a:r>
              <a:rPr kumimoji="1" lang="ja-JP" altLang="en-US" dirty="0"/>
              <a:t>４</a:t>
            </a:r>
          </a:p>
        </p:txBody>
      </p:sp>
    </p:spTree>
    <p:extLst>
      <p:ext uri="{BB962C8B-B14F-4D97-AF65-F5344CB8AC3E}">
        <p14:creationId xmlns:p14="http://schemas.microsoft.com/office/powerpoint/2010/main" val="11149814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サブタイトル 2">
            <a:extLst>
              <a:ext uri="{FF2B5EF4-FFF2-40B4-BE49-F238E27FC236}">
                <a16:creationId xmlns:a16="http://schemas.microsoft.com/office/drawing/2014/main" id="{22ED902B-8095-45BD-99D2-67C619DF17CD}"/>
              </a:ext>
            </a:extLst>
          </p:cNvPr>
          <p:cNvSpPr txBox="1">
            <a:spLocks/>
          </p:cNvSpPr>
          <p:nvPr/>
        </p:nvSpPr>
        <p:spPr>
          <a:xfrm>
            <a:off x="61984" y="535057"/>
            <a:ext cx="9000000" cy="6300000"/>
          </a:xfrm>
          <a:prstGeom prst="rect">
            <a:avLst/>
          </a:prstGeom>
          <a:effectLst/>
        </p:spPr>
        <p:style>
          <a:lnRef idx="1">
            <a:schemeClr val="accent4"/>
          </a:lnRef>
          <a:fillRef idx="2">
            <a:schemeClr val="accent4"/>
          </a:fillRef>
          <a:effectRef idx="1">
            <a:schemeClr val="accent4"/>
          </a:effectRef>
          <a:fontRef idx="minor">
            <a:schemeClr val="dk1"/>
          </a:fontRef>
        </p:style>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endParaRPr lang="ja-JP" altLang="en-US" sz="1400" dirty="0">
              <a:solidFill>
                <a:schemeClr val="tx1"/>
              </a:solidFill>
            </a:endParaRPr>
          </a:p>
        </p:txBody>
      </p:sp>
      <p:sp>
        <p:nvSpPr>
          <p:cNvPr id="58" name="正方形/長方形 57"/>
          <p:cNvSpPr/>
          <p:nvPr/>
        </p:nvSpPr>
        <p:spPr>
          <a:xfrm>
            <a:off x="166389" y="831652"/>
            <a:ext cx="8820000" cy="2448000"/>
          </a:xfrm>
          <a:prstGeom prst="rect">
            <a:avLst/>
          </a:prstGeom>
          <a:ln>
            <a:noFill/>
          </a:ln>
        </p:spPr>
        <p:style>
          <a:lnRef idx="2">
            <a:schemeClr val="accent5"/>
          </a:lnRef>
          <a:fillRef idx="1">
            <a:schemeClr val="lt1"/>
          </a:fillRef>
          <a:effectRef idx="0">
            <a:schemeClr val="accent5"/>
          </a:effectRef>
          <a:fontRef idx="minor">
            <a:schemeClr val="dk1"/>
          </a:fontRef>
        </p:style>
        <p:txBody>
          <a:bodyPr rtlCol="0" anchor="t" anchorCtr="0"/>
          <a:lstStyle/>
          <a:p>
            <a:endParaRPr kumimoji="1" lang="ja-JP" altLang="en-US" dirty="0"/>
          </a:p>
        </p:txBody>
      </p:sp>
      <p:sp>
        <p:nvSpPr>
          <p:cNvPr id="59" name="角丸四角形 58"/>
          <p:cNvSpPr/>
          <p:nvPr/>
        </p:nvSpPr>
        <p:spPr>
          <a:xfrm>
            <a:off x="244875" y="1659805"/>
            <a:ext cx="1260000" cy="288000"/>
          </a:xfrm>
          <a:prstGeom prst="roundRect">
            <a:avLst/>
          </a:prstGeom>
          <a:solidFill>
            <a:schemeClr val="accent1"/>
          </a:solidFill>
          <a:ln>
            <a:noFill/>
          </a:ln>
          <a:effectLst/>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ja-JP" altLang="en-US" sz="1400" dirty="0">
                <a:latin typeface="Meiryo UI" panose="020B0604030504040204" pitchFamily="50" charset="-128"/>
                <a:ea typeface="Meiryo UI" panose="020B0604030504040204" pitchFamily="50" charset="-128"/>
              </a:rPr>
              <a:t>対応</a:t>
            </a:r>
            <a:r>
              <a:rPr kumimoji="1" lang="ja-JP" altLang="en-US" sz="1400" dirty="0">
                <a:latin typeface="Meiryo UI" panose="020B0604030504040204" pitchFamily="50" charset="-128"/>
                <a:ea typeface="Meiryo UI" panose="020B0604030504040204" pitchFamily="50" charset="-128"/>
              </a:rPr>
              <a:t>言語</a:t>
            </a:r>
          </a:p>
        </p:txBody>
      </p:sp>
      <p:sp>
        <p:nvSpPr>
          <p:cNvPr id="61" name="角丸四角形 60"/>
          <p:cNvSpPr/>
          <p:nvPr/>
        </p:nvSpPr>
        <p:spPr>
          <a:xfrm>
            <a:off x="244875" y="1989596"/>
            <a:ext cx="1260000" cy="288000"/>
          </a:xfrm>
          <a:prstGeom prst="roundRect">
            <a:avLst/>
          </a:prstGeom>
          <a:solidFill>
            <a:schemeClr val="accent1"/>
          </a:solidFill>
          <a:ln>
            <a:noFill/>
          </a:ln>
          <a:effectLst/>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kumimoji="1" lang="ja-JP" altLang="en-US" sz="1400" dirty="0">
                <a:latin typeface="Meiryo UI" panose="020B0604030504040204" pitchFamily="50" charset="-128"/>
                <a:ea typeface="Meiryo UI" panose="020B0604030504040204" pitchFamily="50" charset="-128"/>
              </a:rPr>
              <a:t>サービス内容</a:t>
            </a:r>
          </a:p>
        </p:txBody>
      </p:sp>
      <p:sp>
        <p:nvSpPr>
          <p:cNvPr id="67" name="テキスト ボックス 66"/>
          <p:cNvSpPr txBox="1"/>
          <p:nvPr/>
        </p:nvSpPr>
        <p:spPr>
          <a:xfrm>
            <a:off x="1609280" y="1984008"/>
            <a:ext cx="6840000" cy="288000"/>
          </a:xfrm>
          <a:prstGeom prst="rect">
            <a:avLst/>
          </a:prstGeom>
          <a:noFill/>
        </p:spPr>
        <p:txBody>
          <a:bodyPr wrap="square" rtlCol="0">
            <a:spAutoFit/>
          </a:bodyPr>
          <a:lstStyle/>
          <a:p>
            <a:r>
              <a:rPr lang="ja-JP" altLang="en-US" sz="1200"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既存の電話、ビデオによる医療通訳遠隔サービスにより、</a:t>
            </a:r>
            <a:r>
              <a:rPr lang="en-US" altLang="ja-JP" sz="1200"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24</a:t>
            </a:r>
            <a:r>
              <a:rPr lang="ja-JP" altLang="en-US" sz="1200"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時間</a:t>
            </a:r>
            <a:r>
              <a:rPr lang="en-US" altLang="ja-JP" sz="1200"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365</a:t>
            </a:r>
            <a:r>
              <a:rPr lang="ja-JP" altLang="en-US" sz="1200"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日の円滑なコミュニケーションを支援</a:t>
            </a:r>
            <a:endParaRPr lang="en-US" altLang="ja-JP" sz="1200"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69" name="テキスト ボックス 68"/>
          <p:cNvSpPr txBox="1"/>
          <p:nvPr/>
        </p:nvSpPr>
        <p:spPr>
          <a:xfrm>
            <a:off x="1601042" y="1666470"/>
            <a:ext cx="6840000" cy="288000"/>
          </a:xfrm>
          <a:prstGeom prst="rect">
            <a:avLst/>
          </a:prstGeom>
          <a:noFill/>
        </p:spPr>
        <p:txBody>
          <a:bodyPr wrap="square" rtlCol="0">
            <a:spAutoFit/>
          </a:bodyPr>
          <a:lstStyle/>
          <a:p>
            <a:r>
              <a:rPr lang="ja-JP" altLang="en-US" sz="1200" dirty="0">
                <a:latin typeface="Meiryo UI" panose="020B0604030504040204" pitchFamily="50" charset="-128"/>
                <a:ea typeface="Meiryo UI" panose="020B0604030504040204" pitchFamily="50" charset="-128"/>
              </a:rPr>
              <a:t>９言語（英語・中国語・韓国語・スペイン語・ポルトガル語・ベトナム語・タイ語・フランス語</a:t>
            </a:r>
            <a:r>
              <a:rPr lang="ja-JP" altLang="en-US" sz="1200" b="1" u="sng" dirty="0">
                <a:solidFill>
                  <a:srgbClr val="FF0000"/>
                </a:solidFill>
                <a:latin typeface="Meiryo UI" panose="020B0604030504040204" pitchFamily="50" charset="-128"/>
                <a:ea typeface="Meiryo UI" panose="020B0604030504040204" pitchFamily="50" charset="-128"/>
              </a:rPr>
              <a:t>＋ネパール語</a:t>
            </a:r>
            <a:r>
              <a:rPr lang="ja-JP" altLang="en-US" sz="1200" dirty="0">
                <a:latin typeface="Meiryo UI" panose="020B0604030504040204" pitchFamily="50" charset="-128"/>
                <a:ea typeface="Meiryo UI" panose="020B0604030504040204" pitchFamily="50" charset="-128"/>
              </a:rPr>
              <a:t>）</a:t>
            </a:r>
            <a:endParaRPr lang="en-US" altLang="ja-JP" sz="1200" dirty="0">
              <a:latin typeface="Meiryo UI" panose="020B0604030504040204" pitchFamily="50" charset="-128"/>
              <a:ea typeface="Meiryo UI" panose="020B0604030504040204" pitchFamily="50" charset="-128"/>
            </a:endParaRPr>
          </a:p>
        </p:txBody>
      </p:sp>
      <p:sp>
        <p:nvSpPr>
          <p:cNvPr id="70" name="テキスト ボックス 69"/>
          <p:cNvSpPr txBox="1"/>
          <p:nvPr/>
        </p:nvSpPr>
        <p:spPr>
          <a:xfrm>
            <a:off x="151984" y="838598"/>
            <a:ext cx="8820000" cy="830997"/>
          </a:xfrm>
          <a:prstGeom prst="rect">
            <a:avLst/>
          </a:prstGeom>
          <a:noFill/>
        </p:spPr>
        <p:txBody>
          <a:bodyPr wrap="square" rtlCol="0">
            <a:spAutoFit/>
          </a:bodyPr>
          <a:lstStyle/>
          <a:p>
            <a:r>
              <a:rPr lang="ja-JP" altLang="en-US" sz="1200" dirty="0">
                <a:latin typeface="Meiryo UI" panose="020B0604030504040204" pitchFamily="50" charset="-128"/>
                <a:ea typeface="Meiryo UI" panose="020B0604030504040204" pitchFamily="50" charset="-128"/>
              </a:rPr>
              <a:t>ビデオ通訳の導入により、医療通訳の現場においては細かなニュアンスの伝達が可能となり、サービス利用医療機関から、医療通訳者の顔が見える環境整備は、外国人患者にとっても安心して医療を受けられることに繋がるため、外国人患者、外国人患者受入れ医療機関の双方への言語の障壁を取り除き、医療従事者への負担軽減につなげる。また、令和８年度からは、外国人材の活躍を後押しするため、外国人材の中で需要の高いネパール語を追加する。</a:t>
            </a:r>
            <a:endParaRPr lang="en-US" altLang="ja-JP" sz="1200" b="1" dirty="0">
              <a:latin typeface="Meiryo UI" panose="020B0604030504040204" pitchFamily="50" charset="-128"/>
              <a:ea typeface="Meiryo UI" panose="020B0604030504040204" pitchFamily="50" charset="-128"/>
            </a:endParaRPr>
          </a:p>
        </p:txBody>
      </p:sp>
      <p:sp>
        <p:nvSpPr>
          <p:cNvPr id="42" name="タイトル 1">
            <a:extLst>
              <a:ext uri="{FF2B5EF4-FFF2-40B4-BE49-F238E27FC236}">
                <a16:creationId xmlns:a16="http://schemas.microsoft.com/office/drawing/2014/main" id="{A95DFB55-990E-4517-A8B4-D6A3480317C0}"/>
              </a:ext>
            </a:extLst>
          </p:cNvPr>
          <p:cNvSpPr txBox="1">
            <a:spLocks/>
          </p:cNvSpPr>
          <p:nvPr/>
        </p:nvSpPr>
        <p:spPr>
          <a:xfrm>
            <a:off x="0" y="2670"/>
            <a:ext cx="9144000" cy="468000"/>
          </a:xfrm>
          <a:prstGeom prst="rect">
            <a:avLst/>
          </a:prstGeom>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vert="horz" lIns="91440" tIns="45720" rIns="91440" bIns="45720" rtlCol="0" anchor="ctr">
            <a:noAutofit/>
          </a:bodyPr>
          <a:lstStyle>
            <a:lvl1pPr algn="ctr" defTabSz="914400" rtl="0" eaLnBrk="1" latinLnBrk="0" hangingPunct="1">
              <a:spcBef>
                <a:spcPct val="0"/>
              </a:spcBef>
              <a:buNone/>
              <a:defRPr kumimoji="1"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ja-JP" altLang="en-US" sz="1600" dirty="0">
                <a:solidFill>
                  <a:schemeClr val="bg1"/>
                </a:solidFill>
                <a:latin typeface="HGS創英角ｺﾞｼｯｸUB" panose="020B0900000000000000" pitchFamily="50" charset="-128"/>
                <a:ea typeface="HGS創英角ｺﾞｼｯｸUB" panose="020B0900000000000000" pitchFamily="50" charset="-128"/>
              </a:rPr>
              <a:t>２　多言語遠隔医療通訳拡充事業</a:t>
            </a:r>
            <a:r>
              <a:rPr lang="en-US" altLang="ja-JP" sz="1600" dirty="0">
                <a:solidFill>
                  <a:schemeClr val="bg1"/>
                </a:solidFill>
                <a:latin typeface="HGS創英角ｺﾞｼｯｸUB" panose="020B0900000000000000" pitchFamily="50" charset="-128"/>
                <a:ea typeface="HGS創英角ｺﾞｼｯｸUB" panose="020B0900000000000000" pitchFamily="50" charset="-128"/>
              </a:rPr>
              <a:t>【</a:t>
            </a:r>
            <a:r>
              <a:rPr lang="ja-JP" altLang="en-US" sz="1600" dirty="0">
                <a:solidFill>
                  <a:schemeClr val="bg1"/>
                </a:solidFill>
                <a:latin typeface="HGS創英角ｺﾞｼｯｸUB" panose="020B0900000000000000" pitchFamily="50" charset="-128"/>
                <a:ea typeface="HGS創英角ｺﾞｼｯｸUB" panose="020B0900000000000000" pitchFamily="50" charset="-128"/>
              </a:rPr>
              <a:t>拡充</a:t>
            </a:r>
            <a:r>
              <a:rPr lang="en-US" altLang="ja-JP" sz="1600" dirty="0">
                <a:solidFill>
                  <a:schemeClr val="bg1"/>
                </a:solidFill>
                <a:latin typeface="HGS創英角ｺﾞｼｯｸUB" panose="020B0900000000000000" pitchFamily="50" charset="-128"/>
                <a:ea typeface="HGS創英角ｺﾞｼｯｸUB" panose="020B0900000000000000" pitchFamily="50" charset="-128"/>
              </a:rPr>
              <a:t>】19,536</a:t>
            </a:r>
            <a:r>
              <a:rPr lang="ja-JP" altLang="en-US" sz="1600" dirty="0">
                <a:solidFill>
                  <a:schemeClr val="bg1"/>
                </a:solidFill>
                <a:latin typeface="HGS創英角ｺﾞｼｯｸUB" panose="020B0900000000000000" pitchFamily="50" charset="-128"/>
                <a:ea typeface="HGS創英角ｺﾞｼｯｸUB" panose="020B0900000000000000" pitchFamily="50" charset="-128"/>
              </a:rPr>
              <a:t>千円（総合確保基金</a:t>
            </a:r>
            <a:r>
              <a:rPr lang="en-US" altLang="ja-JP" sz="1600" dirty="0">
                <a:solidFill>
                  <a:schemeClr val="bg1"/>
                </a:solidFill>
                <a:latin typeface="HGS創英角ｺﾞｼｯｸUB" panose="020B0900000000000000" pitchFamily="50" charset="-128"/>
                <a:ea typeface="HGS創英角ｺﾞｼｯｸUB" panose="020B0900000000000000" pitchFamily="50" charset="-128"/>
              </a:rPr>
              <a:t>19,536</a:t>
            </a:r>
            <a:r>
              <a:rPr lang="ja-JP" altLang="en-US" sz="1600" dirty="0">
                <a:solidFill>
                  <a:schemeClr val="bg1"/>
                </a:solidFill>
                <a:latin typeface="HGS創英角ｺﾞｼｯｸUB" panose="020B0900000000000000" pitchFamily="50" charset="-128"/>
                <a:ea typeface="HGS創英角ｺﾞｼｯｸUB" panose="020B0900000000000000" pitchFamily="50" charset="-128"/>
              </a:rPr>
              <a:t>千円）</a:t>
            </a:r>
            <a:endParaRPr lang="en-US" altLang="ja-JP" sz="1600" dirty="0">
              <a:solidFill>
                <a:schemeClr val="bg1"/>
              </a:solidFill>
              <a:latin typeface="HGS創英角ｺﾞｼｯｸUB" panose="020B0900000000000000" pitchFamily="50" charset="-128"/>
              <a:ea typeface="HGS創英角ｺﾞｼｯｸUB" panose="020B0900000000000000" pitchFamily="50" charset="-128"/>
            </a:endParaRPr>
          </a:p>
        </p:txBody>
      </p:sp>
      <p:sp>
        <p:nvSpPr>
          <p:cNvPr id="47" name="ホームベース 64">
            <a:extLst>
              <a:ext uri="{FF2B5EF4-FFF2-40B4-BE49-F238E27FC236}">
                <a16:creationId xmlns:a16="http://schemas.microsoft.com/office/drawing/2014/main" id="{D2B080DC-DF3E-4B95-AB8F-71031724D171}"/>
              </a:ext>
            </a:extLst>
          </p:cNvPr>
          <p:cNvSpPr/>
          <p:nvPr/>
        </p:nvSpPr>
        <p:spPr>
          <a:xfrm>
            <a:off x="67922" y="521479"/>
            <a:ext cx="4500000" cy="288000"/>
          </a:xfrm>
          <a:prstGeom prst="homePlate">
            <a:avLst/>
          </a:prstGeom>
          <a:gradFill flip="none" rotWithShape="1">
            <a:gsLst>
              <a:gs pos="0">
                <a:schemeClr val="accent5"/>
              </a:gs>
              <a:gs pos="50000">
                <a:schemeClr val="accent1">
                  <a:tint val="44500"/>
                  <a:satMod val="160000"/>
                </a:schemeClr>
              </a:gs>
              <a:gs pos="100000">
                <a:schemeClr val="accent1">
                  <a:tint val="23500"/>
                  <a:satMod val="160000"/>
                </a:schemeClr>
              </a:gs>
            </a:gsLst>
            <a:lin ang="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400" dirty="0">
                <a:solidFill>
                  <a:schemeClr val="tx1"/>
                </a:solidFill>
                <a:latin typeface="HGP創英角ｺﾞｼｯｸUB" panose="020B0900000000000000" pitchFamily="50" charset="-128"/>
                <a:ea typeface="HGP創英角ｺﾞｼｯｸUB" panose="020B0900000000000000" pitchFamily="50" charset="-128"/>
              </a:rPr>
              <a:t>事業概要</a:t>
            </a:r>
            <a:endParaRPr kumimoji="1" lang="ja-JP" altLang="en-US" sz="1400" dirty="0">
              <a:solidFill>
                <a:schemeClr val="tx1"/>
              </a:solidFill>
              <a:latin typeface="HGP創英角ｺﾞｼｯｸUB" panose="020B0900000000000000" pitchFamily="50" charset="-128"/>
              <a:ea typeface="HGP創英角ｺﾞｼｯｸUB" panose="020B0900000000000000" pitchFamily="50" charset="-128"/>
            </a:endParaRPr>
          </a:p>
        </p:txBody>
      </p:sp>
      <p:sp>
        <p:nvSpPr>
          <p:cNvPr id="2" name="正方形/長方形 1">
            <a:extLst>
              <a:ext uri="{FF2B5EF4-FFF2-40B4-BE49-F238E27FC236}">
                <a16:creationId xmlns:a16="http://schemas.microsoft.com/office/drawing/2014/main" id="{979A4090-5CDD-4D43-AA47-B816F58234F4}"/>
              </a:ext>
            </a:extLst>
          </p:cNvPr>
          <p:cNvSpPr/>
          <p:nvPr/>
        </p:nvSpPr>
        <p:spPr>
          <a:xfrm>
            <a:off x="172932" y="3643060"/>
            <a:ext cx="8820000" cy="313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07" name="ホームベース 64">
            <a:extLst>
              <a:ext uri="{FF2B5EF4-FFF2-40B4-BE49-F238E27FC236}">
                <a16:creationId xmlns:a16="http://schemas.microsoft.com/office/drawing/2014/main" id="{FF8EB326-D252-4B3D-9005-ADC31E7C673A}"/>
              </a:ext>
            </a:extLst>
          </p:cNvPr>
          <p:cNvSpPr/>
          <p:nvPr/>
        </p:nvSpPr>
        <p:spPr>
          <a:xfrm>
            <a:off x="72000" y="3332876"/>
            <a:ext cx="4500000" cy="288000"/>
          </a:xfrm>
          <a:prstGeom prst="homePlate">
            <a:avLst/>
          </a:prstGeom>
          <a:gradFill flip="none" rotWithShape="1">
            <a:gsLst>
              <a:gs pos="0">
                <a:schemeClr val="accent5"/>
              </a:gs>
              <a:gs pos="50000">
                <a:schemeClr val="accent1">
                  <a:tint val="44500"/>
                  <a:satMod val="160000"/>
                </a:schemeClr>
              </a:gs>
              <a:gs pos="100000">
                <a:schemeClr val="accent1">
                  <a:tint val="23500"/>
                  <a:satMod val="160000"/>
                </a:schemeClr>
              </a:gs>
            </a:gsLst>
            <a:lin ang="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400" dirty="0">
                <a:solidFill>
                  <a:schemeClr val="tx1"/>
                </a:solidFill>
                <a:latin typeface="HGP創英角ｺﾞｼｯｸUB" panose="020B0900000000000000" pitchFamily="50" charset="-128"/>
                <a:ea typeface="HGP創英角ｺﾞｼｯｸUB" panose="020B0900000000000000" pitchFamily="50" charset="-128"/>
              </a:rPr>
              <a:t>スキーム図</a:t>
            </a:r>
          </a:p>
        </p:txBody>
      </p:sp>
      <p:grpSp>
        <p:nvGrpSpPr>
          <p:cNvPr id="6" name="グループ化 5">
            <a:extLst>
              <a:ext uri="{FF2B5EF4-FFF2-40B4-BE49-F238E27FC236}">
                <a16:creationId xmlns:a16="http://schemas.microsoft.com/office/drawing/2014/main" id="{2CB012A5-E2EE-4D90-D9FD-D9AAF557A0E1}"/>
              </a:ext>
            </a:extLst>
          </p:cNvPr>
          <p:cNvGrpSpPr/>
          <p:nvPr/>
        </p:nvGrpSpPr>
        <p:grpSpPr>
          <a:xfrm>
            <a:off x="115357" y="3761736"/>
            <a:ext cx="8806346" cy="2902843"/>
            <a:chOff x="115357" y="3761736"/>
            <a:chExt cx="8806346" cy="2902843"/>
          </a:xfrm>
        </p:grpSpPr>
        <p:grpSp>
          <p:nvGrpSpPr>
            <p:cNvPr id="5" name="グループ化 4">
              <a:extLst>
                <a:ext uri="{FF2B5EF4-FFF2-40B4-BE49-F238E27FC236}">
                  <a16:creationId xmlns:a16="http://schemas.microsoft.com/office/drawing/2014/main" id="{C5504A19-3BA9-B7DF-03AC-85ABEDCF5647}"/>
                </a:ext>
              </a:extLst>
            </p:cNvPr>
            <p:cNvGrpSpPr/>
            <p:nvPr/>
          </p:nvGrpSpPr>
          <p:grpSpPr>
            <a:xfrm>
              <a:off x="115357" y="3761736"/>
              <a:ext cx="8806346" cy="2902843"/>
              <a:chOff x="115357" y="3761736"/>
              <a:chExt cx="8806346" cy="2902843"/>
            </a:xfrm>
          </p:grpSpPr>
          <p:grpSp>
            <p:nvGrpSpPr>
              <p:cNvPr id="48" name="グループ化 47">
                <a:extLst>
                  <a:ext uri="{FF2B5EF4-FFF2-40B4-BE49-F238E27FC236}">
                    <a16:creationId xmlns:a16="http://schemas.microsoft.com/office/drawing/2014/main" id="{A52D72EA-D5F9-40F7-971A-E1C88F5F2E91}"/>
                  </a:ext>
                </a:extLst>
              </p:cNvPr>
              <p:cNvGrpSpPr/>
              <p:nvPr/>
            </p:nvGrpSpPr>
            <p:grpSpPr>
              <a:xfrm>
                <a:off x="115357" y="3761736"/>
                <a:ext cx="8806346" cy="2650497"/>
                <a:chOff x="130297" y="2645261"/>
                <a:chExt cx="8906823" cy="2935576"/>
              </a:xfrm>
            </p:grpSpPr>
            <p:pic>
              <p:nvPicPr>
                <p:cNvPr id="51" name="図 50" descr="携帯電話のイラスト（ガラパゴス携帯）">
                  <a:extLst>
                    <a:ext uri="{FF2B5EF4-FFF2-40B4-BE49-F238E27FC236}">
                      <a16:creationId xmlns:a16="http://schemas.microsoft.com/office/drawing/2014/main" id="{1B460F56-C3B8-449C-B219-2F444A5CB454}"/>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04037" y="3052363"/>
                  <a:ext cx="639721" cy="721116"/>
                </a:xfrm>
                <a:prstGeom prst="rect">
                  <a:avLst/>
                </a:prstGeom>
                <a:noFill/>
                <a:ln>
                  <a:noFill/>
                </a:ln>
              </p:spPr>
            </p:pic>
            <p:pic>
              <p:nvPicPr>
                <p:cNvPr id="52" name="図 51">
                  <a:extLst>
                    <a:ext uri="{FF2B5EF4-FFF2-40B4-BE49-F238E27FC236}">
                      <a16:creationId xmlns:a16="http://schemas.microsoft.com/office/drawing/2014/main" id="{BF78B0E8-9F56-4383-8D63-F0524ADEBE5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22225" y="3060744"/>
                  <a:ext cx="575883" cy="695650"/>
                </a:xfrm>
                <a:prstGeom prst="rect">
                  <a:avLst/>
                </a:prstGeom>
                <a:ln>
                  <a:noFill/>
                </a:ln>
              </p:spPr>
            </p:pic>
            <p:pic>
              <p:nvPicPr>
                <p:cNvPr id="53" name="図 52">
                  <a:extLst>
                    <a:ext uri="{FF2B5EF4-FFF2-40B4-BE49-F238E27FC236}">
                      <a16:creationId xmlns:a16="http://schemas.microsoft.com/office/drawing/2014/main" id="{50E5771E-C90C-441E-BD59-13D6D96B014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391494" y="3152508"/>
                  <a:ext cx="514700" cy="571317"/>
                </a:xfrm>
                <a:prstGeom prst="rect">
                  <a:avLst/>
                </a:prstGeom>
                <a:ln>
                  <a:noFill/>
                </a:ln>
              </p:spPr>
            </p:pic>
            <p:sp>
              <p:nvSpPr>
                <p:cNvPr id="55" name="正方形/長方形 54">
                  <a:extLst>
                    <a:ext uri="{FF2B5EF4-FFF2-40B4-BE49-F238E27FC236}">
                      <a16:creationId xmlns:a16="http://schemas.microsoft.com/office/drawing/2014/main" id="{A8795344-DFED-4A7C-90DD-0D72D529EA0C}"/>
                    </a:ext>
                  </a:extLst>
                </p:cNvPr>
                <p:cNvSpPr/>
                <p:nvPr/>
              </p:nvSpPr>
              <p:spPr>
                <a:xfrm>
                  <a:off x="3154930" y="3764439"/>
                  <a:ext cx="3641073" cy="318976"/>
                </a:xfrm>
                <a:prstGeom prst="rect">
                  <a:avLst/>
                </a:prstGeom>
                <a:ln>
                  <a:noFill/>
                </a:ln>
              </p:spPr>
              <p:txBody>
                <a:bodyPr wrap="square">
                  <a:spAutoFit/>
                </a:bodyPr>
                <a:lstStyle/>
                <a:p>
                  <a:pPr>
                    <a:defRPr/>
                  </a:pPr>
                  <a:r>
                    <a:rPr lang="ja-JP" altLang="en-US" sz="1200" dirty="0">
                      <a:latin typeface="Meiryo UI" panose="020B0604030504040204" pitchFamily="50" charset="-128"/>
                      <a:ea typeface="Meiryo UI" panose="020B0604030504040204" pitchFamily="50" charset="-128"/>
                    </a:rPr>
                    <a:t>従来の電話通訳に加えて、</a:t>
                  </a:r>
                  <a:r>
                    <a:rPr lang="ja-JP" altLang="en-US" sz="1200" u="sng" dirty="0">
                      <a:latin typeface="Meiryo UI" panose="020B0604030504040204" pitchFamily="50" charset="-128"/>
                      <a:ea typeface="Meiryo UI" panose="020B0604030504040204" pitchFamily="50" charset="-128"/>
                    </a:rPr>
                    <a:t>ビデオ通訳機能を付加</a:t>
                  </a:r>
                  <a:endParaRPr lang="en-US" altLang="ja-JP" sz="1200" u="sng" dirty="0">
                    <a:latin typeface="Meiryo UI" panose="020B0604030504040204" pitchFamily="50" charset="-128"/>
                    <a:ea typeface="Meiryo UI" panose="020B0604030504040204" pitchFamily="50" charset="-128"/>
                  </a:endParaRPr>
                </a:p>
              </p:txBody>
            </p:sp>
            <p:pic>
              <p:nvPicPr>
                <p:cNvPr id="60" name="Picture 2" descr="フリーイラスト 病院受付 に対する画像結果">
                  <a:extLst>
                    <a:ext uri="{FF2B5EF4-FFF2-40B4-BE49-F238E27FC236}">
                      <a16:creationId xmlns:a16="http://schemas.microsoft.com/office/drawing/2014/main" id="{B6D00606-8DC4-419E-AD96-8A7B0C5E5867}"/>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131095" y="3371201"/>
                  <a:ext cx="856466" cy="589019"/>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62" name="図 61">
                  <a:extLst>
                    <a:ext uri="{FF2B5EF4-FFF2-40B4-BE49-F238E27FC236}">
                      <a16:creationId xmlns:a16="http://schemas.microsoft.com/office/drawing/2014/main" id="{5B97C5CA-2380-4CE3-8329-A01CA478DC2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652210" y="4562674"/>
                  <a:ext cx="595359" cy="707225"/>
                </a:xfrm>
                <a:prstGeom prst="rect">
                  <a:avLst/>
                </a:prstGeom>
                <a:ln>
                  <a:noFill/>
                </a:ln>
              </p:spPr>
            </p:pic>
            <p:pic>
              <p:nvPicPr>
                <p:cNvPr id="64" name="図 63">
                  <a:extLst>
                    <a:ext uri="{FF2B5EF4-FFF2-40B4-BE49-F238E27FC236}">
                      <a16:creationId xmlns:a16="http://schemas.microsoft.com/office/drawing/2014/main" id="{920AEFF0-F764-4329-A93F-444DDC9E16D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427984" y="4611472"/>
                  <a:ext cx="1007901" cy="729320"/>
                </a:xfrm>
                <a:prstGeom prst="rect">
                  <a:avLst/>
                </a:prstGeom>
                <a:ln>
                  <a:noFill/>
                </a:ln>
              </p:spPr>
            </p:pic>
            <p:pic>
              <p:nvPicPr>
                <p:cNvPr id="65" name="図 64">
                  <a:extLst>
                    <a:ext uri="{FF2B5EF4-FFF2-40B4-BE49-F238E27FC236}">
                      <a16:creationId xmlns:a16="http://schemas.microsoft.com/office/drawing/2014/main" id="{C243884D-C02D-4BB7-9AB9-02CAF5D07AF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449310" y="4410970"/>
                  <a:ext cx="750593" cy="898428"/>
                </a:xfrm>
                <a:prstGeom prst="rect">
                  <a:avLst/>
                </a:prstGeom>
                <a:ln>
                  <a:noFill/>
                </a:ln>
              </p:spPr>
            </p:pic>
            <p:pic>
              <p:nvPicPr>
                <p:cNvPr id="66" name="図 65">
                  <a:extLst>
                    <a:ext uri="{FF2B5EF4-FFF2-40B4-BE49-F238E27FC236}">
                      <a16:creationId xmlns:a16="http://schemas.microsoft.com/office/drawing/2014/main" id="{9C8E5296-AF50-4924-B6C3-9B059252CF91}"/>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245057" y="4636810"/>
                  <a:ext cx="689176" cy="684449"/>
                </a:xfrm>
                <a:prstGeom prst="rect">
                  <a:avLst/>
                </a:prstGeom>
                <a:ln>
                  <a:noFill/>
                </a:ln>
              </p:spPr>
            </p:pic>
            <p:pic>
              <p:nvPicPr>
                <p:cNvPr id="68" name="図 67">
                  <a:extLst>
                    <a:ext uri="{FF2B5EF4-FFF2-40B4-BE49-F238E27FC236}">
                      <a16:creationId xmlns:a16="http://schemas.microsoft.com/office/drawing/2014/main" id="{1D18EC0F-1CA6-4128-BE9A-6106E42EB530}"/>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26848" y="4590085"/>
                  <a:ext cx="718210" cy="731174"/>
                </a:xfrm>
                <a:prstGeom prst="rect">
                  <a:avLst/>
                </a:prstGeom>
                <a:ln>
                  <a:noFill/>
                </a:ln>
              </p:spPr>
            </p:pic>
            <p:pic>
              <p:nvPicPr>
                <p:cNvPr id="71" name="図 70">
                  <a:extLst>
                    <a:ext uri="{FF2B5EF4-FFF2-40B4-BE49-F238E27FC236}">
                      <a16:creationId xmlns:a16="http://schemas.microsoft.com/office/drawing/2014/main" id="{C14F2C87-5F15-4F18-AB07-2F27D4DF6B67}"/>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29894" y="3335083"/>
                  <a:ext cx="800191" cy="731174"/>
                </a:xfrm>
                <a:prstGeom prst="rect">
                  <a:avLst/>
                </a:prstGeom>
                <a:ln>
                  <a:noFill/>
                </a:ln>
              </p:spPr>
            </p:pic>
            <p:sp>
              <p:nvSpPr>
                <p:cNvPr id="72" name="角丸四角形 72">
                  <a:extLst>
                    <a:ext uri="{FF2B5EF4-FFF2-40B4-BE49-F238E27FC236}">
                      <a16:creationId xmlns:a16="http://schemas.microsoft.com/office/drawing/2014/main" id="{4E7EBADD-FDC0-4218-97D8-A26E0FEBD976}"/>
                    </a:ext>
                  </a:extLst>
                </p:cNvPr>
                <p:cNvSpPr/>
                <p:nvPr/>
              </p:nvSpPr>
              <p:spPr>
                <a:xfrm>
                  <a:off x="3283990" y="2887070"/>
                  <a:ext cx="3202251" cy="1342204"/>
                </a:xfrm>
                <a:prstGeom prst="round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76" name="角丸四角形 53">
                  <a:extLst>
                    <a:ext uri="{FF2B5EF4-FFF2-40B4-BE49-F238E27FC236}">
                      <a16:creationId xmlns:a16="http://schemas.microsoft.com/office/drawing/2014/main" id="{AE026CC3-2ED1-4503-BD77-06926DA5B8ED}"/>
                    </a:ext>
                  </a:extLst>
                </p:cNvPr>
                <p:cNvSpPr/>
                <p:nvPr/>
              </p:nvSpPr>
              <p:spPr>
                <a:xfrm>
                  <a:off x="4312673" y="2750132"/>
                  <a:ext cx="910269" cy="318976"/>
                </a:xfrm>
                <a:prstGeom prst="roundRect">
                  <a:avLst/>
                </a:prstGeom>
                <a:ln>
                  <a:no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ja-JP" altLang="en-US" sz="1200" dirty="0">
                      <a:latin typeface="Meiryo UI" panose="020B0604030504040204" pitchFamily="50" charset="-128"/>
                      <a:ea typeface="Meiryo UI" panose="020B0604030504040204" pitchFamily="50" charset="-128"/>
                    </a:rPr>
                    <a:t>利用ツール</a:t>
                  </a:r>
                  <a:endParaRPr kumimoji="1" lang="ja-JP" altLang="en-US" sz="1200" dirty="0">
                    <a:latin typeface="Meiryo UI" panose="020B0604030504040204" pitchFamily="50" charset="-128"/>
                    <a:ea typeface="Meiryo UI" panose="020B0604030504040204" pitchFamily="50" charset="-128"/>
                  </a:endParaRPr>
                </a:p>
              </p:txBody>
            </p:sp>
            <p:sp>
              <p:nvSpPr>
                <p:cNvPr id="77" name="角丸四角形 80">
                  <a:extLst>
                    <a:ext uri="{FF2B5EF4-FFF2-40B4-BE49-F238E27FC236}">
                      <a16:creationId xmlns:a16="http://schemas.microsoft.com/office/drawing/2014/main" id="{AA83A6FC-0574-4FE9-B6E0-7AA12C897FF7}"/>
                    </a:ext>
                  </a:extLst>
                </p:cNvPr>
                <p:cNvSpPr/>
                <p:nvPr/>
              </p:nvSpPr>
              <p:spPr>
                <a:xfrm>
                  <a:off x="3262985" y="4334513"/>
                  <a:ext cx="3229938" cy="1246324"/>
                </a:xfrm>
                <a:prstGeom prst="round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78" name="角丸四角形 55">
                  <a:extLst>
                    <a:ext uri="{FF2B5EF4-FFF2-40B4-BE49-F238E27FC236}">
                      <a16:creationId xmlns:a16="http://schemas.microsoft.com/office/drawing/2014/main" id="{0CE3A560-E817-4E75-A75E-F2D90FEFAEA7}"/>
                    </a:ext>
                  </a:extLst>
                </p:cNvPr>
                <p:cNvSpPr/>
                <p:nvPr/>
              </p:nvSpPr>
              <p:spPr>
                <a:xfrm>
                  <a:off x="4306499" y="4178972"/>
                  <a:ext cx="910269" cy="318976"/>
                </a:xfrm>
                <a:prstGeom prst="roundRect">
                  <a:avLst/>
                </a:prstGeom>
                <a:ln>
                  <a:no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ja-JP" altLang="en-US" sz="1200" dirty="0">
                      <a:latin typeface="Meiryo UI" panose="020B0604030504040204" pitchFamily="50" charset="-128"/>
                      <a:ea typeface="Meiryo UI" panose="020B0604030504040204" pitchFamily="50" charset="-128"/>
                    </a:rPr>
                    <a:t>利用シーン</a:t>
                  </a:r>
                  <a:endParaRPr kumimoji="1" lang="ja-JP" altLang="en-US" sz="1200" dirty="0">
                    <a:latin typeface="Meiryo UI" panose="020B0604030504040204" pitchFamily="50" charset="-128"/>
                    <a:ea typeface="Meiryo UI" panose="020B0604030504040204" pitchFamily="50" charset="-128"/>
                  </a:endParaRPr>
                </a:p>
              </p:txBody>
            </p:sp>
            <p:sp>
              <p:nvSpPr>
                <p:cNvPr id="95" name="上カーブ矢印 27">
                  <a:extLst>
                    <a:ext uri="{FF2B5EF4-FFF2-40B4-BE49-F238E27FC236}">
                      <a16:creationId xmlns:a16="http://schemas.microsoft.com/office/drawing/2014/main" id="{2980A08D-A22A-45D1-B15C-285028BA14C7}"/>
                    </a:ext>
                  </a:extLst>
                </p:cNvPr>
                <p:cNvSpPr/>
                <p:nvPr/>
              </p:nvSpPr>
              <p:spPr>
                <a:xfrm flipV="1">
                  <a:off x="1971581" y="2645261"/>
                  <a:ext cx="6007771" cy="797441"/>
                </a:xfrm>
                <a:prstGeom prst="curvedUp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96" name="正方形/長方形 95">
                  <a:extLst>
                    <a:ext uri="{FF2B5EF4-FFF2-40B4-BE49-F238E27FC236}">
                      <a16:creationId xmlns:a16="http://schemas.microsoft.com/office/drawing/2014/main" id="{4D1FB822-C1AE-4414-9EEA-37B7E2B84984}"/>
                    </a:ext>
                  </a:extLst>
                </p:cNvPr>
                <p:cNvSpPr/>
                <p:nvPr/>
              </p:nvSpPr>
              <p:spPr>
                <a:xfrm>
                  <a:off x="130297" y="4073732"/>
                  <a:ext cx="2184644" cy="478465"/>
                </a:xfrm>
                <a:prstGeom prst="rect">
                  <a:avLst/>
                </a:prstGeom>
                <a:ln>
                  <a:noFill/>
                </a:ln>
              </p:spPr>
              <p:txBody>
                <a:bodyPr wrap="square">
                  <a:spAutoFit/>
                </a:bodyPr>
                <a:lstStyle/>
                <a:p>
                  <a:pPr algn="ctr">
                    <a:defRPr/>
                  </a:pPr>
                  <a:r>
                    <a:rPr lang="ja-JP" altLang="en-US" sz="1200" b="1" dirty="0">
                      <a:latin typeface="Meiryo UI" panose="020B0604030504040204" pitchFamily="50" charset="-128"/>
                      <a:ea typeface="Meiryo UI" panose="020B0604030504040204" pitchFamily="50" charset="-128"/>
                    </a:rPr>
                    <a:t>大阪府内</a:t>
                  </a:r>
                  <a:endParaRPr lang="en-US" altLang="ja-JP" sz="1200" b="1" dirty="0">
                    <a:latin typeface="Meiryo UI" panose="020B0604030504040204" pitchFamily="50" charset="-128"/>
                    <a:ea typeface="Meiryo UI" panose="020B0604030504040204" pitchFamily="50" charset="-128"/>
                  </a:endParaRPr>
                </a:p>
                <a:p>
                  <a:pPr algn="ctr">
                    <a:defRPr/>
                  </a:pPr>
                  <a:r>
                    <a:rPr lang="ja-JP" altLang="en-US" sz="1200" b="1" dirty="0">
                      <a:latin typeface="Meiryo UI" panose="020B0604030504040204" pitchFamily="50" charset="-128"/>
                      <a:ea typeface="Meiryo UI" panose="020B0604030504040204" pitchFamily="50" charset="-128"/>
                    </a:rPr>
                    <a:t>全医療機関・全調剤薬局</a:t>
                  </a:r>
                  <a:endParaRPr lang="en-US" altLang="ja-JP" sz="1200" b="1" dirty="0">
                    <a:latin typeface="Meiryo UI" panose="020B0604030504040204" pitchFamily="50" charset="-128"/>
                    <a:ea typeface="Meiryo UI" panose="020B0604030504040204" pitchFamily="50" charset="-128"/>
                  </a:endParaRPr>
                </a:p>
              </p:txBody>
            </p:sp>
            <p:sp>
              <p:nvSpPr>
                <p:cNvPr id="97" name="テキスト ボックス 8">
                  <a:extLst>
                    <a:ext uri="{FF2B5EF4-FFF2-40B4-BE49-F238E27FC236}">
                      <a16:creationId xmlns:a16="http://schemas.microsoft.com/office/drawing/2014/main" id="{D3AB3E49-BE2D-4964-8DE8-081E9419CC7A}"/>
                    </a:ext>
                  </a:extLst>
                </p:cNvPr>
                <p:cNvSpPr txBox="1">
                  <a:spLocks noChangeArrowheads="1"/>
                </p:cNvSpPr>
                <p:nvPr/>
              </p:nvSpPr>
              <p:spPr bwMode="auto">
                <a:xfrm>
                  <a:off x="3437408" y="5260320"/>
                  <a:ext cx="809614" cy="246221"/>
                </a:xfrm>
                <a:prstGeom prst="rect">
                  <a:avLst/>
                </a:prstGeom>
                <a:solidFill>
                  <a:srgbClr val="FFFFFF"/>
                </a:solidFill>
                <a:ln w="9525">
                  <a:noFill/>
                  <a:miter lim="800000"/>
                  <a:headEnd/>
                  <a:tailEnd/>
                </a:ln>
              </p:spPr>
              <p:txBody>
                <a:bodyPr rot="0" vert="horz" wrap="square" lIns="91440" tIns="45720" rIns="91440" bIns="45720" anchor="t" anchorCtr="0">
                  <a:spAutoFit/>
                </a:bodyPr>
                <a:lstStyle/>
                <a:p>
                  <a:pPr algn="ctr">
                    <a:lnSpc>
                      <a:spcPts val="1200"/>
                    </a:lnSpc>
                    <a:spcAft>
                      <a:spcPts val="0"/>
                    </a:spcAft>
                  </a:pPr>
                  <a:r>
                    <a:rPr lang="ja-JP" altLang="en-US" sz="1050" kern="100" dirty="0">
                      <a:effectLst/>
                      <a:latin typeface="Century" panose="02040604050505020304" pitchFamily="18" charset="0"/>
                      <a:ea typeface="Meiryo UI" panose="020B0604030504040204" pitchFamily="50" charset="-128"/>
                      <a:cs typeface="Meiryo UI" panose="020B0604030504040204" pitchFamily="50" charset="-128"/>
                    </a:rPr>
                    <a:t>窓口・会計</a:t>
                  </a:r>
                  <a:endParaRPr lang="ja-JP" sz="1050" kern="100" dirty="0">
                    <a:effectLst/>
                    <a:latin typeface="Century" panose="02040604050505020304" pitchFamily="18" charset="0"/>
                    <a:ea typeface="ＭＳ 明朝" panose="02020609040205080304" pitchFamily="17" charset="-128"/>
                    <a:cs typeface="Times New Roman" panose="02020603050405020304" pitchFamily="18" charset="0"/>
                  </a:endParaRPr>
                </a:p>
              </p:txBody>
            </p:sp>
            <p:sp>
              <p:nvSpPr>
                <p:cNvPr id="98" name="テキスト ボックス 8">
                  <a:extLst>
                    <a:ext uri="{FF2B5EF4-FFF2-40B4-BE49-F238E27FC236}">
                      <a16:creationId xmlns:a16="http://schemas.microsoft.com/office/drawing/2014/main" id="{FCEF5564-469C-4389-8185-6B6EF11F2992}"/>
                    </a:ext>
                  </a:extLst>
                </p:cNvPr>
                <p:cNvSpPr txBox="1">
                  <a:spLocks noChangeArrowheads="1"/>
                </p:cNvSpPr>
                <p:nvPr/>
              </p:nvSpPr>
              <p:spPr bwMode="auto">
                <a:xfrm>
                  <a:off x="5568116" y="5265487"/>
                  <a:ext cx="742141" cy="246221"/>
                </a:xfrm>
                <a:prstGeom prst="rect">
                  <a:avLst/>
                </a:prstGeom>
                <a:solidFill>
                  <a:srgbClr val="FFFFFF"/>
                </a:solidFill>
                <a:ln w="9525">
                  <a:noFill/>
                  <a:miter lim="800000"/>
                  <a:headEnd/>
                  <a:tailEnd/>
                </a:ln>
              </p:spPr>
              <p:txBody>
                <a:bodyPr rot="0" vert="horz" wrap="square" lIns="91440" tIns="45720" rIns="91440" bIns="45720" anchor="t" anchorCtr="0">
                  <a:spAutoFit/>
                </a:bodyPr>
                <a:lstStyle/>
                <a:p>
                  <a:pPr algn="ctr">
                    <a:lnSpc>
                      <a:spcPts val="1200"/>
                    </a:lnSpc>
                    <a:spcAft>
                      <a:spcPts val="0"/>
                    </a:spcAft>
                  </a:pPr>
                  <a:r>
                    <a:rPr lang="ja-JP" altLang="en-US" sz="1050" kern="100" dirty="0">
                      <a:effectLst/>
                      <a:latin typeface="Century" panose="02040604050505020304" pitchFamily="18" charset="0"/>
                      <a:ea typeface="Meiryo UI" panose="020B0604030504040204" pitchFamily="50" charset="-128"/>
                      <a:cs typeface="Meiryo UI" panose="020B0604030504040204" pitchFamily="50" charset="-128"/>
                    </a:rPr>
                    <a:t>電話受付</a:t>
                  </a:r>
                  <a:endParaRPr lang="ja-JP" sz="1050" kern="100" dirty="0">
                    <a:effectLst/>
                    <a:latin typeface="Century" panose="02040604050505020304" pitchFamily="18" charset="0"/>
                    <a:ea typeface="ＭＳ 明朝" panose="02020609040205080304" pitchFamily="17" charset="-128"/>
                    <a:cs typeface="Times New Roman" panose="02020603050405020304" pitchFamily="18" charset="0"/>
                  </a:endParaRPr>
                </a:p>
              </p:txBody>
            </p:sp>
            <p:sp>
              <p:nvSpPr>
                <p:cNvPr id="99" name="テキスト ボックス 8">
                  <a:extLst>
                    <a:ext uri="{FF2B5EF4-FFF2-40B4-BE49-F238E27FC236}">
                      <a16:creationId xmlns:a16="http://schemas.microsoft.com/office/drawing/2014/main" id="{527D2A48-F30B-4B3D-8AC1-05AD69E1F299}"/>
                    </a:ext>
                  </a:extLst>
                </p:cNvPr>
                <p:cNvSpPr txBox="1">
                  <a:spLocks noChangeArrowheads="1"/>
                </p:cNvSpPr>
                <p:nvPr/>
              </p:nvSpPr>
              <p:spPr bwMode="auto">
                <a:xfrm>
                  <a:off x="4342820" y="5263894"/>
                  <a:ext cx="1108319" cy="246221"/>
                </a:xfrm>
                <a:prstGeom prst="rect">
                  <a:avLst/>
                </a:prstGeom>
                <a:solidFill>
                  <a:srgbClr val="FFFFFF"/>
                </a:solidFill>
                <a:ln w="9525">
                  <a:noFill/>
                  <a:miter lim="800000"/>
                  <a:headEnd/>
                  <a:tailEnd/>
                </a:ln>
              </p:spPr>
              <p:txBody>
                <a:bodyPr rot="0" vert="horz" wrap="square" lIns="91440" tIns="45720" rIns="91440" bIns="45720" anchor="t" anchorCtr="0">
                  <a:spAutoFit/>
                </a:bodyPr>
                <a:lstStyle/>
                <a:p>
                  <a:pPr algn="ctr">
                    <a:lnSpc>
                      <a:spcPts val="1200"/>
                    </a:lnSpc>
                    <a:spcAft>
                      <a:spcPts val="0"/>
                    </a:spcAft>
                  </a:pPr>
                  <a:r>
                    <a:rPr lang="ja-JP" altLang="en-US" sz="1050" kern="100" dirty="0">
                      <a:effectLst/>
                      <a:latin typeface="Century" panose="02040604050505020304" pitchFamily="18" charset="0"/>
                      <a:ea typeface="Meiryo UI" panose="020B0604030504040204" pitchFamily="50" charset="-128"/>
                      <a:cs typeface="Meiryo UI" panose="020B0604030504040204" pitchFamily="50" charset="-128"/>
                    </a:rPr>
                    <a:t>医療機関の診療</a:t>
                  </a:r>
                  <a:endParaRPr lang="ja-JP" sz="1050" kern="100" dirty="0">
                    <a:effectLst/>
                    <a:latin typeface="Century" panose="02040604050505020304" pitchFamily="18" charset="0"/>
                    <a:ea typeface="ＭＳ 明朝" panose="02020609040205080304" pitchFamily="17" charset="-128"/>
                    <a:cs typeface="Times New Roman" panose="02020603050405020304" pitchFamily="18" charset="0"/>
                  </a:endParaRPr>
                </a:p>
              </p:txBody>
            </p:sp>
            <p:pic>
              <p:nvPicPr>
                <p:cNvPr id="100" name="図 99" descr="オペレーターの表情イラスト「笑顔」">
                  <a:extLst>
                    <a:ext uri="{FF2B5EF4-FFF2-40B4-BE49-F238E27FC236}">
                      <a16:creationId xmlns:a16="http://schemas.microsoft.com/office/drawing/2014/main" id="{E6A6BB31-80D0-4438-B218-9324659B2DA8}"/>
                    </a:ext>
                  </a:extLst>
                </p:cNvPr>
                <p:cNvPicPr>
                  <a:picLocks noChangeAspect="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572256" y="3372617"/>
                  <a:ext cx="773100" cy="892118"/>
                </a:xfrm>
                <a:prstGeom prst="rect">
                  <a:avLst/>
                </a:prstGeom>
                <a:noFill/>
                <a:ln>
                  <a:noFill/>
                </a:ln>
              </p:spPr>
            </p:pic>
            <p:sp>
              <p:nvSpPr>
                <p:cNvPr id="101" name="テキスト ボックス 17">
                  <a:extLst>
                    <a:ext uri="{FF2B5EF4-FFF2-40B4-BE49-F238E27FC236}">
                      <a16:creationId xmlns:a16="http://schemas.microsoft.com/office/drawing/2014/main" id="{5D6ED199-98A2-4851-BF64-A9A0E15F839E}"/>
                    </a:ext>
                  </a:extLst>
                </p:cNvPr>
                <p:cNvSpPr txBox="1">
                  <a:spLocks noChangeArrowheads="1"/>
                </p:cNvSpPr>
                <p:nvPr/>
              </p:nvSpPr>
              <p:spPr bwMode="auto">
                <a:xfrm>
                  <a:off x="6888191" y="4414490"/>
                  <a:ext cx="2079319" cy="639150"/>
                </a:xfrm>
                <a:prstGeom prst="rect">
                  <a:avLst/>
                </a:prstGeom>
                <a:solidFill>
                  <a:srgbClr val="FFFFFF"/>
                </a:solidFill>
                <a:ln w="9525">
                  <a:noFill/>
                  <a:miter lim="800000"/>
                  <a:headEnd/>
                  <a:tailEnd/>
                </a:ln>
              </p:spPr>
              <p:txBody>
                <a:bodyPr rot="0" vert="horz" wrap="square" lIns="91440" tIns="45720" rIns="91440" bIns="45720" anchor="t" anchorCtr="0">
                  <a:spAutoFit/>
                </a:bodyPr>
                <a:lstStyle/>
                <a:p>
                  <a:r>
                    <a:rPr lang="ja-JP" altLang="en-US" sz="1050" dirty="0">
                      <a:latin typeface="Meiryo UI" panose="020B0604030504040204" pitchFamily="50" charset="-128"/>
                      <a:ea typeface="Meiryo UI" panose="020B0604030504040204" pitchFamily="50" charset="-128"/>
                    </a:rPr>
                    <a:t>英語・中国語・韓国語・スペイン語・ポルトガル語・ベトナム語・タイ語・フランス語・ネパール語</a:t>
                  </a:r>
                  <a:endParaRPr lang="en-US" altLang="ja-JP" sz="1050" dirty="0">
                    <a:latin typeface="Meiryo UI" panose="020B0604030504040204" pitchFamily="50" charset="-128"/>
                    <a:ea typeface="Meiryo UI" panose="020B0604030504040204" pitchFamily="50" charset="-128"/>
                  </a:endParaRPr>
                </a:p>
              </p:txBody>
            </p:sp>
            <p:sp>
              <p:nvSpPr>
                <p:cNvPr id="102" name="テキスト ボックス 101">
                  <a:extLst>
                    <a:ext uri="{FF2B5EF4-FFF2-40B4-BE49-F238E27FC236}">
                      <a16:creationId xmlns:a16="http://schemas.microsoft.com/office/drawing/2014/main" id="{8970EFAB-F272-42F0-8564-F9C30E891EE5}"/>
                    </a:ext>
                  </a:extLst>
                </p:cNvPr>
                <p:cNvSpPr txBox="1"/>
                <p:nvPr/>
              </p:nvSpPr>
              <p:spPr>
                <a:xfrm>
                  <a:off x="7944798" y="3020604"/>
                  <a:ext cx="1092322" cy="318976"/>
                </a:xfrm>
                <a:prstGeom prst="rect">
                  <a:avLst/>
                </a:prstGeom>
                <a:solidFill>
                  <a:srgbClr val="FFFF00"/>
                </a:solidFill>
                <a:ln>
                  <a:noFill/>
                </a:ln>
              </p:spPr>
              <p:txBody>
                <a:bodyPr wrap="square" rtlCol="0">
                  <a:spAutoFit/>
                </a:bodyPr>
                <a:lstStyle/>
                <a:p>
                  <a:pPr algn="ctr"/>
                  <a:r>
                    <a:rPr lang="en-US" altLang="ja-JP" sz="1200" dirty="0">
                      <a:latin typeface="Meiryo UI" panose="020B0604030504040204" pitchFamily="50" charset="-128"/>
                      <a:ea typeface="Meiryo UI" panose="020B0604030504040204" pitchFamily="50" charset="-128"/>
                    </a:rPr>
                    <a:t>24</a:t>
                  </a:r>
                  <a:r>
                    <a:rPr lang="ja-JP" altLang="en-US" sz="1200" dirty="0">
                      <a:latin typeface="Meiryo UI" panose="020B0604030504040204" pitchFamily="50" charset="-128"/>
                      <a:ea typeface="Meiryo UI" panose="020B0604030504040204" pitchFamily="50" charset="-128"/>
                    </a:rPr>
                    <a:t>時間対応</a:t>
                  </a:r>
                  <a:endParaRPr kumimoji="1" lang="ja-JP" altLang="en-US" sz="1200" dirty="0">
                    <a:latin typeface="Meiryo UI" panose="020B0604030504040204" pitchFamily="50" charset="-128"/>
                    <a:ea typeface="Meiryo UI" panose="020B0604030504040204" pitchFamily="50" charset="-128"/>
                  </a:endParaRPr>
                </a:p>
              </p:txBody>
            </p:sp>
            <p:sp>
              <p:nvSpPr>
                <p:cNvPr id="104" name="正方形/長方形 103">
                  <a:extLst>
                    <a:ext uri="{FF2B5EF4-FFF2-40B4-BE49-F238E27FC236}">
                      <a16:creationId xmlns:a16="http://schemas.microsoft.com/office/drawing/2014/main" id="{F670A7DE-F16C-4DD4-9FA0-5DFB8921FFBB}"/>
                    </a:ext>
                  </a:extLst>
                </p:cNvPr>
                <p:cNvSpPr/>
                <p:nvPr/>
              </p:nvSpPr>
              <p:spPr>
                <a:xfrm>
                  <a:off x="7386100" y="4178971"/>
                  <a:ext cx="1274376" cy="318976"/>
                </a:xfrm>
                <a:prstGeom prst="rect">
                  <a:avLst/>
                </a:prstGeom>
                <a:ln>
                  <a:noFill/>
                </a:ln>
              </p:spPr>
              <p:txBody>
                <a:bodyPr wrap="square">
                  <a:spAutoFit/>
                </a:bodyPr>
                <a:lstStyle/>
                <a:p>
                  <a:pPr algn="ctr">
                    <a:defRPr/>
                  </a:pPr>
                  <a:r>
                    <a:rPr lang="ja-JP" altLang="en-US" sz="1200" b="1" dirty="0">
                      <a:latin typeface="Meiryo UI" panose="020B0604030504040204" pitchFamily="50" charset="-128"/>
                      <a:ea typeface="Meiryo UI" panose="020B0604030504040204" pitchFamily="50" charset="-128"/>
                    </a:rPr>
                    <a:t>通訳センター</a:t>
                  </a:r>
                </a:p>
              </p:txBody>
            </p:sp>
            <p:sp>
              <p:nvSpPr>
                <p:cNvPr id="105" name="加算記号 104">
                  <a:extLst>
                    <a:ext uri="{FF2B5EF4-FFF2-40B4-BE49-F238E27FC236}">
                      <a16:creationId xmlns:a16="http://schemas.microsoft.com/office/drawing/2014/main" id="{EC4F6F22-EE93-424C-83DB-7D2015305B3C}"/>
                    </a:ext>
                  </a:extLst>
                </p:cNvPr>
                <p:cNvSpPr/>
                <p:nvPr/>
              </p:nvSpPr>
              <p:spPr>
                <a:xfrm>
                  <a:off x="5078083" y="3148150"/>
                  <a:ext cx="436153" cy="478465"/>
                </a:xfrm>
                <a:prstGeom prst="mathPlus">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06" name="テキスト ボックス 9">
                  <a:extLst>
                    <a:ext uri="{FF2B5EF4-FFF2-40B4-BE49-F238E27FC236}">
                      <a16:creationId xmlns:a16="http://schemas.microsoft.com/office/drawing/2014/main" id="{19AE8E52-2F19-4D76-A383-618D489F5C17}"/>
                    </a:ext>
                  </a:extLst>
                </p:cNvPr>
                <p:cNvSpPr txBox="1">
                  <a:spLocks noChangeArrowheads="1"/>
                </p:cNvSpPr>
                <p:nvPr/>
              </p:nvSpPr>
              <p:spPr bwMode="auto">
                <a:xfrm>
                  <a:off x="2045479" y="2708920"/>
                  <a:ext cx="1092322" cy="318976"/>
                </a:xfrm>
                <a:prstGeom prst="rect">
                  <a:avLst/>
                </a:prstGeom>
                <a:ln>
                  <a:noFill/>
                  <a:headEnd/>
                  <a:tailEnd/>
                </a:ln>
              </p:spPr>
              <p:style>
                <a:lnRef idx="1">
                  <a:schemeClr val="accent4"/>
                </a:lnRef>
                <a:fillRef idx="2">
                  <a:schemeClr val="accent4"/>
                </a:fillRef>
                <a:effectRef idx="1">
                  <a:schemeClr val="accent4"/>
                </a:effectRef>
                <a:fontRef idx="minor">
                  <a:schemeClr val="dk1"/>
                </a:fontRef>
              </p:style>
              <p:txBody>
                <a:bodyPr rot="0" vert="horz" wrap="square" lIns="91440" tIns="45720" rIns="91440" bIns="45720" anchor="ctr" anchorCtr="0">
                  <a:noAutofit/>
                </a:bodyPr>
                <a:lstStyle/>
                <a:p>
                  <a:pPr algn="ctr">
                    <a:lnSpc>
                      <a:spcPts val="1200"/>
                    </a:lnSpc>
                    <a:spcAft>
                      <a:spcPts val="0"/>
                    </a:spcAft>
                  </a:pPr>
                  <a:r>
                    <a:rPr lang="ja-JP" sz="1200" kern="100" dirty="0">
                      <a:effectLst/>
                      <a:latin typeface="Meiryo UI" panose="020B0604030504040204" pitchFamily="50" charset="-128"/>
                      <a:ea typeface="Meiryo UI" panose="020B0604030504040204" pitchFamily="50" charset="-128"/>
                      <a:cs typeface="Meiryo UI" panose="020B0604030504040204" pitchFamily="50" charset="-128"/>
                    </a:rPr>
                    <a:t>通訳依頼</a:t>
                  </a:r>
                  <a:endParaRPr lang="ja-JP" sz="1200" kern="100" dirty="0">
                    <a:effectLst/>
                    <a:latin typeface="Meiryo UI" panose="020B0604030504040204" pitchFamily="50" charset="-128"/>
                    <a:ea typeface="Meiryo UI" panose="020B0604030504040204" pitchFamily="50" charset="-128"/>
                    <a:cs typeface="Times New Roman" panose="02020603050405020304" pitchFamily="18" charset="0"/>
                  </a:endParaRPr>
                </a:p>
              </p:txBody>
            </p:sp>
          </p:grpSp>
          <p:sp>
            <p:nvSpPr>
              <p:cNvPr id="80" name="上カーブ矢印 81">
                <a:extLst>
                  <a:ext uri="{FF2B5EF4-FFF2-40B4-BE49-F238E27FC236}">
                    <a16:creationId xmlns:a16="http://schemas.microsoft.com/office/drawing/2014/main" id="{4B95C8D0-7471-4C91-99E7-1ADF519DD6FD}"/>
                  </a:ext>
                </a:extLst>
              </p:cNvPr>
              <p:cNvSpPr/>
              <p:nvPr/>
            </p:nvSpPr>
            <p:spPr>
              <a:xfrm rot="10800000" flipV="1">
                <a:off x="1946427" y="5944579"/>
                <a:ext cx="5940000" cy="720000"/>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grpSp>
        <p:sp>
          <p:nvSpPr>
            <p:cNvPr id="108" name="テキスト ボックス 9">
              <a:extLst>
                <a:ext uri="{FF2B5EF4-FFF2-40B4-BE49-F238E27FC236}">
                  <a16:creationId xmlns:a16="http://schemas.microsoft.com/office/drawing/2014/main" id="{060CEBE1-9827-4C42-92DD-E7C1F4633B31}"/>
                </a:ext>
              </a:extLst>
            </p:cNvPr>
            <p:cNvSpPr txBox="1">
              <a:spLocks noChangeArrowheads="1"/>
            </p:cNvSpPr>
            <p:nvPr/>
          </p:nvSpPr>
          <p:spPr bwMode="auto">
            <a:xfrm>
              <a:off x="7043661" y="6095627"/>
              <a:ext cx="1080000" cy="288000"/>
            </a:xfrm>
            <a:prstGeom prst="rect">
              <a:avLst/>
            </a:prstGeom>
            <a:ln>
              <a:noFill/>
              <a:headEnd/>
              <a:tailEnd/>
            </a:ln>
          </p:spPr>
          <p:style>
            <a:lnRef idx="1">
              <a:schemeClr val="accent4"/>
            </a:lnRef>
            <a:fillRef idx="2">
              <a:schemeClr val="accent4"/>
            </a:fillRef>
            <a:effectRef idx="1">
              <a:schemeClr val="accent4"/>
            </a:effectRef>
            <a:fontRef idx="minor">
              <a:schemeClr val="dk1"/>
            </a:fontRef>
          </p:style>
          <p:txBody>
            <a:bodyPr rot="0" vert="horz" wrap="square" lIns="91440" tIns="45720" rIns="91440" bIns="45720" anchor="ctr" anchorCtr="0">
              <a:noAutofit/>
            </a:bodyPr>
            <a:lstStyle/>
            <a:p>
              <a:pPr algn="ctr">
                <a:lnSpc>
                  <a:spcPts val="1200"/>
                </a:lnSpc>
                <a:spcAft>
                  <a:spcPts val="0"/>
                </a:spcAft>
              </a:pPr>
              <a:r>
                <a:rPr lang="ja-JP" sz="1200" kern="100" dirty="0">
                  <a:effectLst/>
                  <a:latin typeface="Meiryo UI" panose="020B0604030504040204" pitchFamily="50" charset="-128"/>
                  <a:ea typeface="Meiryo UI" panose="020B0604030504040204" pitchFamily="50" charset="-128"/>
                  <a:cs typeface="Meiryo UI" panose="020B0604030504040204" pitchFamily="50" charset="-128"/>
                </a:rPr>
                <a:t>通訳</a:t>
              </a:r>
              <a:endParaRPr lang="ja-JP" sz="1200" kern="100" dirty="0">
                <a:effectLst/>
                <a:latin typeface="Meiryo UI" panose="020B0604030504040204" pitchFamily="50" charset="-128"/>
                <a:ea typeface="Meiryo UI" panose="020B0604030504040204" pitchFamily="50" charset="-128"/>
                <a:cs typeface="Times New Roman" panose="02020603050405020304" pitchFamily="18" charset="0"/>
              </a:endParaRPr>
            </a:p>
          </p:txBody>
        </p:sp>
      </p:grpSp>
      <p:sp>
        <p:nvSpPr>
          <p:cNvPr id="56" name="角丸四角形 60">
            <a:extLst>
              <a:ext uri="{FF2B5EF4-FFF2-40B4-BE49-F238E27FC236}">
                <a16:creationId xmlns:a16="http://schemas.microsoft.com/office/drawing/2014/main" id="{FA926300-FC94-42EE-9DED-57C6F64BF14F}"/>
              </a:ext>
            </a:extLst>
          </p:cNvPr>
          <p:cNvSpPr/>
          <p:nvPr/>
        </p:nvSpPr>
        <p:spPr>
          <a:xfrm>
            <a:off x="244875" y="2308961"/>
            <a:ext cx="1260000" cy="288000"/>
          </a:xfrm>
          <a:prstGeom prst="roundRect">
            <a:avLst/>
          </a:prstGeom>
          <a:solidFill>
            <a:schemeClr val="accent1"/>
          </a:solidFill>
          <a:ln>
            <a:noFill/>
          </a:ln>
          <a:effectLst/>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kumimoji="1" lang="ja-JP" altLang="en-US" sz="1400" dirty="0">
                <a:latin typeface="Meiryo UI" panose="020B0604030504040204" pitchFamily="50" charset="-128"/>
                <a:ea typeface="Meiryo UI" panose="020B0604030504040204" pitchFamily="50" charset="-128"/>
              </a:rPr>
              <a:t>利用実績</a:t>
            </a:r>
          </a:p>
        </p:txBody>
      </p:sp>
      <p:graphicFrame>
        <p:nvGraphicFramePr>
          <p:cNvPr id="57" name="表 3">
            <a:extLst>
              <a:ext uri="{FF2B5EF4-FFF2-40B4-BE49-F238E27FC236}">
                <a16:creationId xmlns:a16="http://schemas.microsoft.com/office/drawing/2014/main" id="{C794FC8D-8185-44F3-9050-D490422EFF8A}"/>
              </a:ext>
            </a:extLst>
          </p:cNvPr>
          <p:cNvGraphicFramePr>
            <a:graphicFrameLocks noGrp="1"/>
          </p:cNvGraphicFramePr>
          <p:nvPr>
            <p:extLst>
              <p:ext uri="{D42A27DB-BD31-4B8C-83A1-F6EECF244321}">
                <p14:modId xmlns:p14="http://schemas.microsoft.com/office/powerpoint/2010/main" val="2338017605"/>
              </p:ext>
            </p:extLst>
          </p:nvPr>
        </p:nvGraphicFramePr>
        <p:xfrm>
          <a:off x="1583361" y="2329388"/>
          <a:ext cx="5832000" cy="822960"/>
        </p:xfrm>
        <a:graphic>
          <a:graphicData uri="http://schemas.openxmlformats.org/drawingml/2006/table">
            <a:tbl>
              <a:tblPr firstRow="1" bandRow="1">
                <a:tableStyleId>{5940675A-B579-460E-94D1-54222C63F5DA}</a:tableStyleId>
              </a:tblPr>
              <a:tblGrid>
                <a:gridCol w="972000">
                  <a:extLst>
                    <a:ext uri="{9D8B030D-6E8A-4147-A177-3AD203B41FA5}">
                      <a16:colId xmlns:a16="http://schemas.microsoft.com/office/drawing/2014/main" val="311059932"/>
                    </a:ext>
                  </a:extLst>
                </a:gridCol>
                <a:gridCol w="972000">
                  <a:extLst>
                    <a:ext uri="{9D8B030D-6E8A-4147-A177-3AD203B41FA5}">
                      <a16:colId xmlns:a16="http://schemas.microsoft.com/office/drawing/2014/main" val="1371313286"/>
                    </a:ext>
                  </a:extLst>
                </a:gridCol>
                <a:gridCol w="972000">
                  <a:extLst>
                    <a:ext uri="{9D8B030D-6E8A-4147-A177-3AD203B41FA5}">
                      <a16:colId xmlns:a16="http://schemas.microsoft.com/office/drawing/2014/main" val="530557781"/>
                    </a:ext>
                  </a:extLst>
                </a:gridCol>
                <a:gridCol w="972000">
                  <a:extLst>
                    <a:ext uri="{9D8B030D-6E8A-4147-A177-3AD203B41FA5}">
                      <a16:colId xmlns:a16="http://schemas.microsoft.com/office/drawing/2014/main" val="1661398716"/>
                    </a:ext>
                  </a:extLst>
                </a:gridCol>
                <a:gridCol w="972000">
                  <a:extLst>
                    <a:ext uri="{9D8B030D-6E8A-4147-A177-3AD203B41FA5}">
                      <a16:colId xmlns:a16="http://schemas.microsoft.com/office/drawing/2014/main" val="1813309529"/>
                    </a:ext>
                  </a:extLst>
                </a:gridCol>
                <a:gridCol w="972000">
                  <a:extLst>
                    <a:ext uri="{9D8B030D-6E8A-4147-A177-3AD203B41FA5}">
                      <a16:colId xmlns:a16="http://schemas.microsoft.com/office/drawing/2014/main" val="1608973730"/>
                    </a:ext>
                  </a:extLst>
                </a:gridCol>
              </a:tblGrid>
              <a:tr h="252000">
                <a:tc>
                  <a:txBody>
                    <a:bodyPr/>
                    <a:lstStyle/>
                    <a:p>
                      <a:pPr algn="ctr"/>
                      <a:r>
                        <a:rPr kumimoji="1" lang="ja-JP" altLang="en-US" sz="1200" b="1" dirty="0">
                          <a:solidFill>
                            <a:schemeClr val="bg1"/>
                          </a:solidFill>
                          <a:latin typeface="Meiryo UI" panose="020B0604030504040204" pitchFamily="50" charset="-128"/>
                          <a:ea typeface="Meiryo UI" panose="020B0604030504040204" pitchFamily="50" charset="-128"/>
                        </a:rPr>
                        <a:t>年　度</a:t>
                      </a:r>
                      <a:endParaRPr kumimoji="1" lang="en-US" altLang="ja-JP" sz="1200" b="1" dirty="0">
                        <a:solidFill>
                          <a:schemeClr val="bg1"/>
                        </a:solidFill>
                        <a:latin typeface="Meiryo UI" panose="020B0604030504040204" pitchFamily="50" charset="-128"/>
                        <a:ea typeface="Meiryo UI" panose="020B0604030504040204" pitchFamily="50" charset="-128"/>
                      </a:endParaRPr>
                    </a:p>
                  </a:txBody>
                  <a:tcPr anchor="ctr">
                    <a:solidFill>
                      <a:schemeClr val="accent1"/>
                    </a:solidFill>
                  </a:tcPr>
                </a:tc>
                <a:tc>
                  <a:txBody>
                    <a:bodyPr/>
                    <a:lstStyle/>
                    <a:p>
                      <a:pPr algn="ctr"/>
                      <a:r>
                        <a:rPr kumimoji="1" lang="ja-JP" altLang="en-US" sz="1200" b="1" dirty="0">
                          <a:solidFill>
                            <a:schemeClr val="bg1"/>
                          </a:solidFill>
                          <a:latin typeface="Meiryo UI" panose="020B0604030504040204" pitchFamily="50" charset="-128"/>
                          <a:ea typeface="Meiryo UI" panose="020B0604030504040204" pitchFamily="50" charset="-128"/>
                        </a:rPr>
                        <a:t>令和３年度</a:t>
                      </a:r>
                    </a:p>
                  </a:txBody>
                  <a:tcPr anchor="ctr">
                    <a:solidFill>
                      <a:schemeClr val="accent1"/>
                    </a:solidFill>
                  </a:tcPr>
                </a:tc>
                <a:tc>
                  <a:txBody>
                    <a:bodyPr/>
                    <a:lstStyle/>
                    <a:p>
                      <a:pPr algn="ctr"/>
                      <a:r>
                        <a:rPr kumimoji="1" lang="ja-JP" altLang="en-US" sz="1200" b="1" dirty="0">
                          <a:solidFill>
                            <a:schemeClr val="bg1"/>
                          </a:solidFill>
                          <a:latin typeface="Meiryo UI" panose="020B0604030504040204" pitchFamily="50" charset="-128"/>
                          <a:ea typeface="Meiryo UI" panose="020B0604030504040204" pitchFamily="50" charset="-128"/>
                        </a:rPr>
                        <a:t>令和４年度</a:t>
                      </a:r>
                      <a:endParaRPr kumimoji="1" lang="en-US" altLang="ja-JP" sz="1200" b="1" dirty="0">
                        <a:solidFill>
                          <a:schemeClr val="bg1"/>
                        </a:solidFill>
                        <a:latin typeface="Meiryo UI" panose="020B0604030504040204" pitchFamily="50" charset="-128"/>
                        <a:ea typeface="Meiryo UI" panose="020B0604030504040204" pitchFamily="50" charset="-128"/>
                      </a:endParaRPr>
                    </a:p>
                  </a:txBody>
                  <a:tcPr anchor="ctr">
                    <a:solidFill>
                      <a:schemeClr val="accent1"/>
                    </a:solidFill>
                  </a:tcPr>
                </a:tc>
                <a:tc>
                  <a:txBody>
                    <a:bodyPr/>
                    <a:lstStyle/>
                    <a:p>
                      <a:pPr algn="ctr"/>
                      <a:r>
                        <a:rPr kumimoji="1" lang="ja-JP" altLang="en-US" sz="1200" b="1" dirty="0">
                          <a:solidFill>
                            <a:schemeClr val="bg1"/>
                          </a:solidFill>
                          <a:latin typeface="Meiryo UI" panose="020B0604030504040204" pitchFamily="50" charset="-128"/>
                          <a:ea typeface="Meiryo UI" panose="020B0604030504040204" pitchFamily="50" charset="-128"/>
                        </a:rPr>
                        <a:t>令和５年度</a:t>
                      </a:r>
                    </a:p>
                  </a:txBody>
                  <a:tcPr anchor="ctr">
                    <a:solidFill>
                      <a:schemeClr val="accent1"/>
                    </a:solidFill>
                  </a:tcPr>
                </a:tc>
                <a:tc>
                  <a:txBody>
                    <a:bodyPr/>
                    <a:lstStyle/>
                    <a:p>
                      <a:pPr algn="ctr"/>
                      <a:r>
                        <a:rPr kumimoji="1" lang="ja-JP" altLang="en-US" sz="1200" b="1" dirty="0">
                          <a:solidFill>
                            <a:schemeClr val="bg1"/>
                          </a:solidFill>
                          <a:latin typeface="Meiryo UI" panose="020B0604030504040204" pitchFamily="50" charset="-128"/>
                          <a:ea typeface="Meiryo UI" panose="020B0604030504040204" pitchFamily="50" charset="-128"/>
                        </a:rPr>
                        <a:t>令和６年度</a:t>
                      </a:r>
                    </a:p>
                  </a:txBody>
                  <a:tcPr anchor="ctr">
                    <a:solidFill>
                      <a:schemeClr val="accent1"/>
                    </a:solidFill>
                  </a:tcPr>
                </a:tc>
                <a:tc>
                  <a:txBody>
                    <a:bodyPr/>
                    <a:lstStyle/>
                    <a:p>
                      <a:pPr algn="ctr"/>
                      <a:r>
                        <a:rPr kumimoji="1" lang="ja-JP" altLang="en-US" sz="1200" b="1" dirty="0">
                          <a:solidFill>
                            <a:schemeClr val="bg1"/>
                          </a:solidFill>
                          <a:latin typeface="Meiryo UI" panose="020B0604030504040204" pitchFamily="50" charset="-128"/>
                          <a:ea typeface="Meiryo UI" panose="020B0604030504040204" pitchFamily="50" charset="-128"/>
                        </a:rPr>
                        <a:t>令和７年度</a:t>
                      </a:r>
                    </a:p>
                  </a:txBody>
                  <a:tcPr anchor="ctr">
                    <a:solidFill>
                      <a:schemeClr val="accent1"/>
                    </a:solidFill>
                  </a:tcPr>
                </a:tc>
                <a:extLst>
                  <a:ext uri="{0D108BD9-81ED-4DB2-BD59-A6C34878D82A}">
                    <a16:rowId xmlns:a16="http://schemas.microsoft.com/office/drawing/2014/main" val="39149158"/>
                  </a:ext>
                </a:extLst>
              </a:tr>
              <a:tr h="252000">
                <a:tc>
                  <a:txBody>
                    <a:bodyPr/>
                    <a:lstStyle/>
                    <a:p>
                      <a:pPr algn="ctr"/>
                      <a:r>
                        <a:rPr kumimoji="1" lang="ja-JP" altLang="en-US" sz="1200" dirty="0">
                          <a:solidFill>
                            <a:schemeClr val="tx1"/>
                          </a:solidFill>
                          <a:latin typeface="Meiryo UI" panose="020B0604030504040204" pitchFamily="50" charset="-128"/>
                          <a:ea typeface="Meiryo UI" panose="020B0604030504040204" pitchFamily="50" charset="-128"/>
                        </a:rPr>
                        <a:t>利用件数</a:t>
                      </a:r>
                    </a:p>
                  </a:txBody>
                  <a:tcPr/>
                </a:tc>
                <a:tc>
                  <a:txBody>
                    <a:bodyPr/>
                    <a:lstStyle/>
                    <a:p>
                      <a:pPr algn="r"/>
                      <a:r>
                        <a:rPr kumimoji="1" lang="en-US" altLang="ja-JP" sz="1200" dirty="0">
                          <a:solidFill>
                            <a:schemeClr val="tx1"/>
                          </a:solidFill>
                          <a:latin typeface="Meiryo UI" panose="020B0604030504040204" pitchFamily="50" charset="-128"/>
                          <a:ea typeface="Meiryo UI" panose="020B0604030504040204" pitchFamily="50" charset="-128"/>
                        </a:rPr>
                        <a:t>561</a:t>
                      </a:r>
                      <a:r>
                        <a:rPr kumimoji="1" lang="ja-JP" altLang="en-US" sz="1200" dirty="0">
                          <a:solidFill>
                            <a:schemeClr val="tx1"/>
                          </a:solidFill>
                          <a:latin typeface="Meiryo UI" panose="020B0604030504040204" pitchFamily="50" charset="-128"/>
                          <a:ea typeface="Meiryo UI" panose="020B0604030504040204" pitchFamily="50" charset="-128"/>
                        </a:rPr>
                        <a:t>件</a:t>
                      </a:r>
                    </a:p>
                  </a:txBody>
                  <a:tcPr/>
                </a:tc>
                <a:tc>
                  <a:txBody>
                    <a:bodyPr/>
                    <a:lstStyle/>
                    <a:p>
                      <a:pPr algn="r"/>
                      <a:r>
                        <a:rPr kumimoji="1" lang="en-US" altLang="ja-JP" sz="1200" dirty="0">
                          <a:solidFill>
                            <a:schemeClr val="tx1"/>
                          </a:solidFill>
                          <a:latin typeface="Meiryo UI" panose="020B0604030504040204" pitchFamily="50" charset="-128"/>
                          <a:ea typeface="Meiryo UI" panose="020B0604030504040204" pitchFamily="50" charset="-128"/>
                        </a:rPr>
                        <a:t>702</a:t>
                      </a:r>
                      <a:r>
                        <a:rPr kumimoji="1" lang="ja-JP" altLang="en-US" sz="1200" dirty="0">
                          <a:solidFill>
                            <a:schemeClr val="tx1"/>
                          </a:solidFill>
                          <a:latin typeface="Meiryo UI" panose="020B0604030504040204" pitchFamily="50" charset="-128"/>
                          <a:ea typeface="Meiryo UI" panose="020B0604030504040204" pitchFamily="50" charset="-128"/>
                        </a:rPr>
                        <a:t>件</a:t>
                      </a:r>
                    </a:p>
                  </a:txBody>
                  <a:tcPr/>
                </a:tc>
                <a:tc>
                  <a:txBody>
                    <a:bodyPr/>
                    <a:lstStyle/>
                    <a:p>
                      <a:pPr algn="r"/>
                      <a:r>
                        <a:rPr kumimoji="1" lang="en-US" altLang="ja-JP" sz="1200" dirty="0">
                          <a:solidFill>
                            <a:schemeClr val="tx1"/>
                          </a:solidFill>
                          <a:latin typeface="Meiryo UI" panose="020B0604030504040204" pitchFamily="50" charset="-128"/>
                          <a:ea typeface="Meiryo UI" panose="020B0604030504040204" pitchFamily="50" charset="-128"/>
                        </a:rPr>
                        <a:t>1,928</a:t>
                      </a:r>
                      <a:r>
                        <a:rPr kumimoji="1" lang="ja-JP" altLang="en-US" sz="1200" dirty="0">
                          <a:solidFill>
                            <a:schemeClr val="tx1"/>
                          </a:solidFill>
                          <a:latin typeface="Meiryo UI" panose="020B0604030504040204" pitchFamily="50" charset="-128"/>
                          <a:ea typeface="Meiryo UI" panose="020B0604030504040204" pitchFamily="50" charset="-128"/>
                        </a:rPr>
                        <a:t>件</a:t>
                      </a:r>
                    </a:p>
                  </a:txBody>
                  <a:tcPr anchor="ctr"/>
                </a:tc>
                <a:tc>
                  <a:txBody>
                    <a:bodyPr/>
                    <a:lstStyle/>
                    <a:p>
                      <a:pPr algn="r"/>
                      <a:r>
                        <a:rPr kumimoji="1" lang="en-US" altLang="ja-JP" sz="1200" dirty="0">
                          <a:solidFill>
                            <a:schemeClr val="tx1"/>
                          </a:solidFill>
                          <a:latin typeface="Meiryo UI" panose="020B0604030504040204" pitchFamily="50" charset="-128"/>
                          <a:ea typeface="Meiryo UI" panose="020B0604030504040204" pitchFamily="50" charset="-128"/>
                        </a:rPr>
                        <a:t>3,235</a:t>
                      </a:r>
                      <a:r>
                        <a:rPr kumimoji="1" lang="ja-JP" altLang="en-US" sz="1200" dirty="0">
                          <a:solidFill>
                            <a:schemeClr val="tx1"/>
                          </a:solidFill>
                          <a:latin typeface="Meiryo UI" panose="020B0604030504040204" pitchFamily="50" charset="-128"/>
                          <a:ea typeface="Meiryo UI" panose="020B0604030504040204" pitchFamily="50" charset="-128"/>
                        </a:rPr>
                        <a:t>件</a:t>
                      </a:r>
                    </a:p>
                  </a:txBody>
                  <a:tcPr anchor="ctr"/>
                </a:tc>
                <a:tc>
                  <a:txBody>
                    <a:bodyPr/>
                    <a:lstStyle/>
                    <a:p>
                      <a:pPr algn="r"/>
                      <a:r>
                        <a:rPr kumimoji="1" lang="en-US" altLang="ja-JP" sz="1200" dirty="0">
                          <a:solidFill>
                            <a:schemeClr val="tx1"/>
                          </a:solidFill>
                          <a:latin typeface="Meiryo UI" panose="020B0604030504040204" pitchFamily="50" charset="-128"/>
                          <a:ea typeface="Meiryo UI" panose="020B0604030504040204" pitchFamily="50" charset="-128"/>
                        </a:rPr>
                        <a:t>4,936</a:t>
                      </a:r>
                      <a:r>
                        <a:rPr kumimoji="1" lang="ja-JP" altLang="en-US" sz="1200" dirty="0">
                          <a:solidFill>
                            <a:schemeClr val="tx1"/>
                          </a:solidFill>
                          <a:latin typeface="Meiryo UI" panose="020B0604030504040204" pitchFamily="50" charset="-128"/>
                          <a:ea typeface="Meiryo UI" panose="020B0604030504040204" pitchFamily="50" charset="-128"/>
                        </a:rPr>
                        <a:t>件</a:t>
                      </a:r>
                    </a:p>
                  </a:txBody>
                  <a:tcPr anchor="ctr"/>
                </a:tc>
                <a:extLst>
                  <a:ext uri="{0D108BD9-81ED-4DB2-BD59-A6C34878D82A}">
                    <a16:rowId xmlns:a16="http://schemas.microsoft.com/office/drawing/2014/main" val="1333035287"/>
                  </a:ext>
                </a:extLst>
              </a:tr>
              <a:tr h="252000">
                <a:tc>
                  <a:txBody>
                    <a:bodyPr/>
                    <a:lstStyle/>
                    <a:p>
                      <a:pPr algn="ctr"/>
                      <a:r>
                        <a:rPr kumimoji="1" lang="ja-JP" altLang="en-US" sz="1200" dirty="0">
                          <a:solidFill>
                            <a:schemeClr val="tx1"/>
                          </a:solidFill>
                          <a:latin typeface="Meiryo UI" panose="020B0604030504040204" pitchFamily="50" charset="-128"/>
                          <a:ea typeface="Meiryo UI" panose="020B0604030504040204" pitchFamily="50" charset="-128"/>
                        </a:rPr>
                        <a:t>利用施設数</a:t>
                      </a:r>
                    </a:p>
                  </a:txBody>
                  <a:tcPr/>
                </a:tc>
                <a:tc>
                  <a:txBody>
                    <a:bodyPr/>
                    <a:lstStyle/>
                    <a:p>
                      <a:pPr algn="r"/>
                      <a:r>
                        <a:rPr kumimoji="1" lang="en-US" altLang="ja-JP" sz="1200" dirty="0">
                          <a:solidFill>
                            <a:schemeClr val="tx1"/>
                          </a:solidFill>
                          <a:latin typeface="Meiryo UI" panose="020B0604030504040204" pitchFamily="50" charset="-128"/>
                          <a:ea typeface="Meiryo UI" panose="020B0604030504040204" pitchFamily="50" charset="-128"/>
                        </a:rPr>
                        <a:t>39</a:t>
                      </a:r>
                      <a:r>
                        <a:rPr kumimoji="1" lang="ja-JP" altLang="en-US" sz="1200" dirty="0">
                          <a:solidFill>
                            <a:schemeClr val="tx1"/>
                          </a:solidFill>
                          <a:latin typeface="Meiryo UI" panose="020B0604030504040204" pitchFamily="50" charset="-128"/>
                          <a:ea typeface="Meiryo UI" panose="020B0604030504040204" pitchFamily="50" charset="-128"/>
                        </a:rPr>
                        <a:t>施設</a:t>
                      </a:r>
                    </a:p>
                  </a:txBody>
                  <a:tcPr/>
                </a:tc>
                <a:tc>
                  <a:txBody>
                    <a:bodyPr/>
                    <a:lstStyle/>
                    <a:p>
                      <a:pPr algn="r"/>
                      <a:r>
                        <a:rPr kumimoji="1" lang="en-US" altLang="ja-JP" sz="1200" dirty="0">
                          <a:solidFill>
                            <a:schemeClr val="tx1"/>
                          </a:solidFill>
                          <a:latin typeface="Meiryo UI" panose="020B0604030504040204" pitchFamily="50" charset="-128"/>
                          <a:ea typeface="Meiryo UI" panose="020B0604030504040204" pitchFamily="50" charset="-128"/>
                        </a:rPr>
                        <a:t>35</a:t>
                      </a:r>
                      <a:r>
                        <a:rPr kumimoji="1" lang="ja-JP" altLang="en-US" sz="1200" dirty="0">
                          <a:solidFill>
                            <a:schemeClr val="tx1"/>
                          </a:solidFill>
                          <a:latin typeface="Meiryo UI" panose="020B0604030504040204" pitchFamily="50" charset="-128"/>
                          <a:ea typeface="Meiryo UI" panose="020B0604030504040204" pitchFamily="50" charset="-128"/>
                        </a:rPr>
                        <a:t>施設</a:t>
                      </a:r>
                    </a:p>
                  </a:txBody>
                  <a:tcPr/>
                </a:tc>
                <a:tc>
                  <a:txBody>
                    <a:bodyPr/>
                    <a:lstStyle/>
                    <a:p>
                      <a:pPr algn="r"/>
                      <a:r>
                        <a:rPr kumimoji="1" lang="en-US" altLang="ja-JP" sz="1200" dirty="0">
                          <a:solidFill>
                            <a:schemeClr val="tx1"/>
                          </a:solidFill>
                          <a:latin typeface="Meiryo UI" panose="020B0604030504040204" pitchFamily="50" charset="-128"/>
                          <a:ea typeface="Meiryo UI" panose="020B0604030504040204" pitchFamily="50" charset="-128"/>
                        </a:rPr>
                        <a:t>39</a:t>
                      </a:r>
                      <a:r>
                        <a:rPr kumimoji="1" lang="ja-JP" altLang="en-US" sz="1200" dirty="0">
                          <a:solidFill>
                            <a:schemeClr val="tx1"/>
                          </a:solidFill>
                          <a:latin typeface="Meiryo UI" panose="020B0604030504040204" pitchFamily="50" charset="-128"/>
                          <a:ea typeface="Meiryo UI" panose="020B0604030504040204" pitchFamily="50" charset="-128"/>
                        </a:rPr>
                        <a:t>施設</a:t>
                      </a:r>
                    </a:p>
                  </a:txBody>
                  <a:tcPr anchor="ctr"/>
                </a:tc>
                <a:tc>
                  <a:txBody>
                    <a:bodyPr/>
                    <a:lstStyle/>
                    <a:p>
                      <a:pPr algn="r"/>
                      <a:r>
                        <a:rPr kumimoji="1" lang="en-US" altLang="ja-JP" sz="1200" dirty="0">
                          <a:solidFill>
                            <a:schemeClr val="tx1"/>
                          </a:solidFill>
                          <a:latin typeface="Meiryo UI" panose="020B0604030504040204" pitchFamily="50" charset="-128"/>
                          <a:ea typeface="Meiryo UI" panose="020B0604030504040204" pitchFamily="50" charset="-128"/>
                        </a:rPr>
                        <a:t>42</a:t>
                      </a:r>
                      <a:r>
                        <a:rPr kumimoji="1" lang="ja-JP" altLang="en-US" sz="1200" dirty="0">
                          <a:solidFill>
                            <a:schemeClr val="tx1"/>
                          </a:solidFill>
                          <a:latin typeface="Meiryo UI" panose="020B0604030504040204" pitchFamily="50" charset="-128"/>
                          <a:ea typeface="Meiryo UI" panose="020B0604030504040204" pitchFamily="50" charset="-128"/>
                        </a:rPr>
                        <a:t>施設</a:t>
                      </a:r>
                    </a:p>
                  </a:txBody>
                  <a:tcPr anchor="ctr"/>
                </a:tc>
                <a:tc>
                  <a:txBody>
                    <a:bodyPr/>
                    <a:lstStyle/>
                    <a:p>
                      <a:pPr algn="r"/>
                      <a:r>
                        <a:rPr kumimoji="1" lang="en-US" altLang="ja-JP" sz="1200" dirty="0">
                          <a:solidFill>
                            <a:schemeClr val="tx1"/>
                          </a:solidFill>
                          <a:latin typeface="Meiryo UI" panose="020B0604030504040204" pitchFamily="50" charset="-128"/>
                          <a:ea typeface="Meiryo UI" panose="020B0604030504040204" pitchFamily="50" charset="-128"/>
                        </a:rPr>
                        <a:t>62</a:t>
                      </a:r>
                      <a:r>
                        <a:rPr kumimoji="1" lang="ja-JP" altLang="en-US" sz="1200" dirty="0">
                          <a:solidFill>
                            <a:schemeClr val="tx1"/>
                          </a:solidFill>
                          <a:latin typeface="Meiryo UI" panose="020B0604030504040204" pitchFamily="50" charset="-128"/>
                          <a:ea typeface="Meiryo UI" panose="020B0604030504040204" pitchFamily="50" charset="-128"/>
                        </a:rPr>
                        <a:t>施設</a:t>
                      </a:r>
                    </a:p>
                  </a:txBody>
                  <a:tcPr anchor="ctr"/>
                </a:tc>
                <a:extLst>
                  <a:ext uri="{0D108BD9-81ED-4DB2-BD59-A6C34878D82A}">
                    <a16:rowId xmlns:a16="http://schemas.microsoft.com/office/drawing/2014/main" val="3131499458"/>
                  </a:ext>
                </a:extLst>
              </a:tr>
            </a:tbl>
          </a:graphicData>
        </a:graphic>
      </p:graphicFrame>
      <p:sp>
        <p:nvSpPr>
          <p:cNvPr id="44" name="テキスト ボックス 43">
            <a:extLst>
              <a:ext uri="{FF2B5EF4-FFF2-40B4-BE49-F238E27FC236}">
                <a16:creationId xmlns:a16="http://schemas.microsoft.com/office/drawing/2014/main" id="{6656EBD6-2C4B-4422-8F69-4EDCE3474DC9}"/>
              </a:ext>
            </a:extLst>
          </p:cNvPr>
          <p:cNvSpPr txBox="1"/>
          <p:nvPr/>
        </p:nvSpPr>
        <p:spPr>
          <a:xfrm>
            <a:off x="8718538" y="6492975"/>
            <a:ext cx="540000" cy="369332"/>
          </a:xfrm>
          <a:prstGeom prst="rect">
            <a:avLst/>
          </a:prstGeom>
          <a:noFill/>
        </p:spPr>
        <p:txBody>
          <a:bodyPr wrap="square" rtlCol="0" anchor="ctr">
            <a:spAutoFit/>
          </a:bodyPr>
          <a:lstStyle/>
          <a:p>
            <a:pPr algn="ctr"/>
            <a:r>
              <a:rPr kumimoji="1" lang="ja-JP" altLang="en-US" dirty="0"/>
              <a:t>５</a:t>
            </a:r>
          </a:p>
        </p:txBody>
      </p:sp>
      <p:sp>
        <p:nvSpPr>
          <p:cNvPr id="8" name="吹き出し: 線 7">
            <a:extLst>
              <a:ext uri="{FF2B5EF4-FFF2-40B4-BE49-F238E27FC236}">
                <a16:creationId xmlns:a16="http://schemas.microsoft.com/office/drawing/2014/main" id="{55C3669F-8561-C1D9-799D-83DC15F75703}"/>
              </a:ext>
            </a:extLst>
          </p:cNvPr>
          <p:cNvSpPr/>
          <p:nvPr/>
        </p:nvSpPr>
        <p:spPr>
          <a:xfrm>
            <a:off x="7470208" y="2316335"/>
            <a:ext cx="1448339" cy="830997"/>
          </a:xfrm>
          <a:prstGeom prst="borderCallout1">
            <a:avLst>
              <a:gd name="adj1" fmla="val 115"/>
              <a:gd name="adj2" fmla="val 101643"/>
              <a:gd name="adj3" fmla="val -57879"/>
              <a:gd name="adj4" fmla="val 33966"/>
            </a:avLst>
          </a:prstGeom>
          <a:solidFill>
            <a:schemeClr val="accent6">
              <a:lumMod val="20000"/>
              <a:lumOff val="80000"/>
            </a:schemeClr>
          </a:solidFill>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800" dirty="0">
                <a:solidFill>
                  <a:schemeClr val="tx1"/>
                </a:solidFill>
                <a:latin typeface="BIZ UDPゴシック" panose="020B0400000000000000" pitchFamily="50" charset="-128"/>
                <a:ea typeface="BIZ UDPゴシック" panose="020B0400000000000000" pitchFamily="50" charset="-128"/>
              </a:rPr>
              <a:t>（参考）</a:t>
            </a:r>
            <a:r>
              <a:rPr kumimoji="1" lang="ja-JP" altLang="en-US" sz="800" dirty="0">
                <a:solidFill>
                  <a:schemeClr val="tx1"/>
                </a:solidFill>
                <a:latin typeface="BIZ UDPゴシック" panose="020B0400000000000000" pitchFamily="50" charset="-128"/>
                <a:ea typeface="BIZ UDPゴシック" panose="020B0400000000000000" pitchFamily="50" charset="-128"/>
                <a:hlinkClick r:id="rId14"/>
              </a:rPr>
              <a:t>厚労省「希少言語に対応した遠隔通訳サービス」</a:t>
            </a:r>
            <a:r>
              <a:rPr kumimoji="1" lang="ja-JP" altLang="en-US" sz="800" dirty="0">
                <a:solidFill>
                  <a:schemeClr val="tx1"/>
                </a:solidFill>
                <a:latin typeface="BIZ UDPゴシック" panose="020B0400000000000000" pitchFamily="50" charset="-128"/>
                <a:ea typeface="BIZ UDPゴシック" panose="020B0400000000000000" pitchFamily="50" charset="-128"/>
              </a:rPr>
              <a:t>において希少</a:t>
            </a:r>
            <a:r>
              <a:rPr kumimoji="1" lang="en-US" altLang="ja-JP" sz="800" dirty="0">
                <a:solidFill>
                  <a:schemeClr val="tx1"/>
                </a:solidFill>
                <a:latin typeface="BIZ UDPゴシック" panose="020B0400000000000000" pitchFamily="50" charset="-128"/>
                <a:ea typeface="BIZ UDPゴシック" panose="020B0400000000000000" pitchFamily="50" charset="-128"/>
              </a:rPr>
              <a:t>17</a:t>
            </a:r>
            <a:r>
              <a:rPr kumimoji="1" lang="ja-JP" altLang="en-US" sz="800" dirty="0">
                <a:solidFill>
                  <a:schemeClr val="tx1"/>
                </a:solidFill>
                <a:latin typeface="BIZ UDPゴシック" panose="020B0400000000000000" pitchFamily="50" charset="-128"/>
                <a:ea typeface="BIZ UDPゴシック" panose="020B0400000000000000" pitchFamily="50" charset="-128"/>
              </a:rPr>
              <a:t>言語の通訳を実施（有料）</a:t>
            </a:r>
          </a:p>
        </p:txBody>
      </p:sp>
    </p:spTree>
    <p:extLst>
      <p:ext uri="{BB962C8B-B14F-4D97-AF65-F5344CB8AC3E}">
        <p14:creationId xmlns:p14="http://schemas.microsoft.com/office/powerpoint/2010/main" val="1536857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サブタイトル 2">
            <a:extLst>
              <a:ext uri="{FF2B5EF4-FFF2-40B4-BE49-F238E27FC236}">
                <a16:creationId xmlns:a16="http://schemas.microsoft.com/office/drawing/2014/main" id="{FE4D101F-8CB9-47EA-AE2E-FC9A8FFEC944}"/>
              </a:ext>
            </a:extLst>
          </p:cNvPr>
          <p:cNvSpPr txBox="1">
            <a:spLocks/>
          </p:cNvSpPr>
          <p:nvPr/>
        </p:nvSpPr>
        <p:spPr>
          <a:xfrm>
            <a:off x="58903" y="511420"/>
            <a:ext cx="9000000" cy="6300000"/>
          </a:xfrm>
          <a:prstGeom prst="rect">
            <a:avLst/>
          </a:prstGeom>
        </p:spPr>
        <p:style>
          <a:lnRef idx="1">
            <a:schemeClr val="accent4"/>
          </a:lnRef>
          <a:fillRef idx="2">
            <a:schemeClr val="accent4"/>
          </a:fillRef>
          <a:effectRef idx="1">
            <a:schemeClr val="accent4"/>
          </a:effectRef>
          <a:fontRef idx="minor">
            <a:schemeClr val="dk1"/>
          </a:fontRef>
        </p:style>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algn="l"/>
            <a:endParaRPr lang="en-US" altLang="ja-JP" sz="1600" b="1" dirty="0">
              <a:solidFill>
                <a:schemeClr val="tx1"/>
              </a:solidFill>
              <a:latin typeface="Meiryo UI" panose="020B0604030504040204" pitchFamily="50" charset="-128"/>
              <a:ea typeface="Meiryo UI" panose="020B0604030504040204" pitchFamily="50" charset="-128"/>
            </a:endParaRPr>
          </a:p>
          <a:p>
            <a:pPr algn="l"/>
            <a:endParaRPr lang="en-US" altLang="ja-JP" sz="1600" b="1" dirty="0">
              <a:solidFill>
                <a:schemeClr val="tx1"/>
              </a:solidFill>
              <a:latin typeface="Meiryo UI" panose="020B0604030504040204" pitchFamily="50" charset="-128"/>
              <a:ea typeface="Meiryo UI" panose="020B0604030504040204" pitchFamily="50" charset="-128"/>
            </a:endParaRPr>
          </a:p>
          <a:p>
            <a:pPr algn="l"/>
            <a:endParaRPr lang="en-US" altLang="ja-JP" sz="1600" b="1" dirty="0">
              <a:solidFill>
                <a:schemeClr val="tx1"/>
              </a:solidFill>
              <a:latin typeface="Meiryo UI" panose="020B0604030504040204" pitchFamily="50" charset="-128"/>
              <a:ea typeface="Meiryo UI" panose="020B0604030504040204" pitchFamily="50" charset="-128"/>
            </a:endParaRPr>
          </a:p>
          <a:p>
            <a:pPr algn="l"/>
            <a:endParaRPr lang="en-US" altLang="ja-JP" sz="1600" b="1" dirty="0">
              <a:solidFill>
                <a:schemeClr val="tx1"/>
              </a:solidFill>
              <a:latin typeface="Meiryo UI" panose="020B0604030504040204" pitchFamily="50" charset="-128"/>
              <a:ea typeface="Meiryo UI" panose="020B0604030504040204" pitchFamily="50" charset="-128"/>
            </a:endParaRPr>
          </a:p>
          <a:p>
            <a:pPr algn="l"/>
            <a:endParaRPr lang="en-US" altLang="ja-JP" sz="1600" b="1" dirty="0">
              <a:solidFill>
                <a:schemeClr val="tx1"/>
              </a:solidFill>
              <a:latin typeface="Meiryo UI" panose="020B0604030504040204" pitchFamily="50" charset="-128"/>
              <a:ea typeface="Meiryo UI" panose="020B0604030504040204" pitchFamily="50" charset="-128"/>
            </a:endParaRPr>
          </a:p>
          <a:p>
            <a:pPr algn="l"/>
            <a:endParaRPr lang="en-US" altLang="ja-JP" sz="1600" b="1" dirty="0">
              <a:solidFill>
                <a:schemeClr val="tx1"/>
              </a:solidFill>
              <a:latin typeface="Meiryo UI" panose="020B0604030504040204" pitchFamily="50" charset="-128"/>
              <a:ea typeface="Meiryo UI" panose="020B0604030504040204" pitchFamily="50" charset="-128"/>
            </a:endParaRPr>
          </a:p>
          <a:p>
            <a:pPr algn="l"/>
            <a:endParaRPr lang="en-US" altLang="ja-JP" sz="1600" b="1" dirty="0">
              <a:solidFill>
                <a:schemeClr val="tx1"/>
              </a:solidFill>
              <a:latin typeface="Meiryo UI" panose="020B0604030504040204" pitchFamily="50" charset="-128"/>
              <a:ea typeface="Meiryo UI" panose="020B0604030504040204" pitchFamily="50" charset="-128"/>
            </a:endParaRPr>
          </a:p>
        </p:txBody>
      </p:sp>
      <p:sp>
        <p:nvSpPr>
          <p:cNvPr id="21" name="正方形/長方形 20"/>
          <p:cNvSpPr/>
          <p:nvPr/>
        </p:nvSpPr>
        <p:spPr>
          <a:xfrm>
            <a:off x="3891134" y="5433649"/>
            <a:ext cx="1679362" cy="74083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50" dirty="0">
                <a:solidFill>
                  <a:schemeClr val="tx1"/>
                </a:solidFill>
                <a:latin typeface="HGPｺﾞｼｯｸM" panose="020B0600000000000000" pitchFamily="50" charset="-128"/>
                <a:ea typeface="HGPｺﾞｼｯｸM" panose="020B0600000000000000" pitchFamily="50" charset="-128"/>
              </a:rPr>
              <a:t>支払い請求</a:t>
            </a:r>
            <a:endParaRPr lang="en-US" altLang="ja-JP" sz="1050" dirty="0">
              <a:solidFill>
                <a:schemeClr val="tx1"/>
              </a:solidFill>
              <a:latin typeface="HGPｺﾞｼｯｸM" panose="020B0600000000000000" pitchFamily="50" charset="-128"/>
              <a:ea typeface="HGPｺﾞｼｯｸM" panose="020B0600000000000000" pitchFamily="50" charset="-128"/>
            </a:endParaRPr>
          </a:p>
          <a:p>
            <a:pPr algn="ctr"/>
            <a:r>
              <a:rPr kumimoji="1" lang="ja-JP" altLang="en-US" sz="1050" dirty="0">
                <a:solidFill>
                  <a:schemeClr val="tx1"/>
                </a:solidFill>
                <a:latin typeface="HGPｺﾞｼｯｸM" panose="020B0600000000000000" pitchFamily="50" charset="-128"/>
                <a:ea typeface="HGPｺﾞｼｯｸM" panose="020B0600000000000000" pitchFamily="50" charset="-128"/>
              </a:rPr>
              <a:t>希望病院のみ</a:t>
            </a:r>
            <a:endParaRPr kumimoji="1" lang="en-US" altLang="ja-JP" sz="1050" dirty="0">
              <a:solidFill>
                <a:schemeClr val="tx1"/>
              </a:solidFill>
              <a:latin typeface="HGPｺﾞｼｯｸM" panose="020B0600000000000000" pitchFamily="50" charset="-128"/>
              <a:ea typeface="HGPｺﾞｼｯｸM" panose="020B0600000000000000" pitchFamily="50" charset="-128"/>
            </a:endParaRPr>
          </a:p>
        </p:txBody>
      </p:sp>
      <p:sp>
        <p:nvSpPr>
          <p:cNvPr id="20" name="サブタイトル 2"/>
          <p:cNvSpPr txBox="1">
            <a:spLocks/>
          </p:cNvSpPr>
          <p:nvPr/>
        </p:nvSpPr>
        <p:spPr>
          <a:xfrm>
            <a:off x="159106" y="2629188"/>
            <a:ext cx="8820000" cy="2838875"/>
          </a:xfrm>
          <a:prstGeom prst="rect">
            <a:avLst/>
          </a:prstGeom>
        </p:spPr>
        <p:style>
          <a:lnRef idx="1">
            <a:schemeClr val="accent5"/>
          </a:lnRef>
          <a:fillRef idx="2">
            <a:schemeClr val="accent5"/>
          </a:fillRef>
          <a:effectRef idx="1">
            <a:schemeClr val="accent5"/>
          </a:effectRef>
          <a:fontRef idx="minor">
            <a:schemeClr val="dk1"/>
          </a:fontRef>
        </p:style>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algn="l"/>
            <a:r>
              <a:rPr lang="ja-JP" altLang="ja-JP" sz="1400" b="1" dirty="0">
                <a:solidFill>
                  <a:schemeClr val="tx1"/>
                </a:solidFill>
                <a:latin typeface="Meiryo UI" panose="020B0604030504040204" pitchFamily="50" charset="-128"/>
                <a:ea typeface="Meiryo UI" panose="020B0604030504040204" pitchFamily="50" charset="-128"/>
              </a:rPr>
              <a:t>■</a:t>
            </a:r>
            <a:r>
              <a:rPr lang="ja-JP" altLang="en-US" sz="1400" b="1" dirty="0">
                <a:solidFill>
                  <a:schemeClr val="tx1"/>
                </a:solidFill>
                <a:latin typeface="Meiryo UI" panose="020B0604030504040204" pitchFamily="50" charset="-128"/>
                <a:ea typeface="Meiryo UI" panose="020B0604030504040204" pitchFamily="50" charset="-128"/>
              </a:rPr>
              <a:t>トラブル相談窓口スキーム図</a:t>
            </a:r>
            <a:endParaRPr lang="ja-JP" altLang="ja-JP" sz="1400" b="1" dirty="0">
              <a:solidFill>
                <a:schemeClr val="tx1"/>
              </a:solidFill>
              <a:latin typeface="Meiryo UI" panose="020B0604030504040204" pitchFamily="50" charset="-128"/>
              <a:ea typeface="Meiryo UI" panose="020B0604030504040204" pitchFamily="50" charset="-128"/>
            </a:endParaRPr>
          </a:p>
        </p:txBody>
      </p:sp>
      <p:sp>
        <p:nvSpPr>
          <p:cNvPr id="4" name="上下矢印 3"/>
          <p:cNvSpPr/>
          <p:nvPr/>
        </p:nvSpPr>
        <p:spPr>
          <a:xfrm rot="5400000">
            <a:off x="2087864" y="2554481"/>
            <a:ext cx="360000" cy="2159999"/>
          </a:xfrm>
          <a:prstGeom prst="upDownArrow">
            <a:avLst>
              <a:gd name="adj1" fmla="val 50000"/>
              <a:gd name="adj2" fmla="val 3642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正方形/長方形 17"/>
          <p:cNvSpPr/>
          <p:nvPr/>
        </p:nvSpPr>
        <p:spPr>
          <a:xfrm>
            <a:off x="699677" y="3108595"/>
            <a:ext cx="900000" cy="28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solidFill>
                  <a:schemeClr val="tx1"/>
                </a:solidFill>
                <a:latin typeface="Meiryo UI" panose="020B0604030504040204" pitchFamily="50" charset="-128"/>
                <a:ea typeface="Meiryo UI" panose="020B0604030504040204" pitchFamily="50" charset="-128"/>
              </a:rPr>
              <a:t>外国人</a:t>
            </a:r>
          </a:p>
        </p:txBody>
      </p:sp>
      <p:sp>
        <p:nvSpPr>
          <p:cNvPr id="24" name="正方形/長方形 23"/>
          <p:cNvSpPr/>
          <p:nvPr/>
        </p:nvSpPr>
        <p:spPr>
          <a:xfrm>
            <a:off x="4873206" y="3028937"/>
            <a:ext cx="1620000" cy="72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200" dirty="0">
                <a:solidFill>
                  <a:schemeClr val="tx1"/>
                </a:solidFill>
                <a:latin typeface="Meiryo UI" panose="020B0604030504040204" pitchFamily="50" charset="-128"/>
                <a:ea typeface="Meiryo UI" panose="020B0604030504040204" pitchFamily="50" charset="-128"/>
              </a:rPr>
              <a:t>トラブル対応の</a:t>
            </a:r>
            <a:endParaRPr lang="en-US" altLang="ja-JP" sz="1200" dirty="0">
              <a:solidFill>
                <a:schemeClr val="tx1"/>
              </a:solidFill>
              <a:latin typeface="Meiryo UI" panose="020B0604030504040204" pitchFamily="50" charset="-128"/>
              <a:ea typeface="Meiryo UI" panose="020B0604030504040204" pitchFamily="50" charset="-128"/>
            </a:endParaRPr>
          </a:p>
          <a:p>
            <a:pPr algn="ctr"/>
            <a:r>
              <a:rPr kumimoji="1" lang="ja-JP" altLang="en-US" sz="1200" dirty="0">
                <a:solidFill>
                  <a:schemeClr val="tx1"/>
                </a:solidFill>
                <a:latin typeface="Meiryo UI" panose="020B0604030504040204" pitchFamily="50" charset="-128"/>
                <a:ea typeface="Meiryo UI" panose="020B0604030504040204" pitchFamily="50" charset="-128"/>
              </a:rPr>
              <a:t>回答</a:t>
            </a:r>
            <a:endParaRPr kumimoji="1" lang="en-US" altLang="ja-JP" sz="1200" dirty="0">
              <a:solidFill>
                <a:schemeClr val="tx1"/>
              </a:solidFill>
              <a:latin typeface="Meiryo UI" panose="020B0604030504040204" pitchFamily="50" charset="-128"/>
              <a:ea typeface="Meiryo UI" panose="020B0604030504040204" pitchFamily="50" charset="-128"/>
            </a:endParaRPr>
          </a:p>
        </p:txBody>
      </p:sp>
      <p:sp>
        <p:nvSpPr>
          <p:cNvPr id="8" name="爆発 1 7"/>
          <p:cNvSpPr/>
          <p:nvPr/>
        </p:nvSpPr>
        <p:spPr>
          <a:xfrm>
            <a:off x="1709063" y="2866721"/>
            <a:ext cx="1152000" cy="792000"/>
          </a:xfrm>
          <a:prstGeom prst="irregularSeal1">
            <a:avLst/>
          </a:prstGeom>
          <a:solidFill>
            <a:schemeClr val="lt1"/>
          </a:solidFill>
        </p:spPr>
        <p:style>
          <a:lnRef idx="2">
            <a:schemeClr val="accent3"/>
          </a:lnRef>
          <a:fillRef idx="1">
            <a:schemeClr val="lt1"/>
          </a:fillRef>
          <a:effectRef idx="0">
            <a:schemeClr val="accent3"/>
          </a:effectRef>
          <a:fontRef idx="minor">
            <a:schemeClr val="dk1"/>
          </a:fontRef>
        </p:style>
        <p:txBody>
          <a:bodyPr rtlCol="0" anchor="ctr"/>
          <a:lstStyle/>
          <a:p>
            <a:pPr algn="ctr"/>
            <a:endParaRPr kumimoji="1" lang="ja-JP" altLang="en-US">
              <a:latin typeface="Meiryo UI" panose="020B0604030504040204" pitchFamily="50" charset="-128"/>
              <a:ea typeface="Meiryo UI" panose="020B0604030504040204" pitchFamily="50" charset="-128"/>
            </a:endParaRPr>
          </a:p>
        </p:txBody>
      </p:sp>
      <p:sp>
        <p:nvSpPr>
          <p:cNvPr id="6" name="正方形/長方形 5"/>
          <p:cNvSpPr/>
          <p:nvPr/>
        </p:nvSpPr>
        <p:spPr>
          <a:xfrm>
            <a:off x="1745063" y="2779177"/>
            <a:ext cx="1080000" cy="90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solidFill>
                  <a:schemeClr val="tx1"/>
                </a:solidFill>
                <a:latin typeface="Meiryo UI" panose="020B0604030504040204" pitchFamily="50" charset="-128"/>
                <a:ea typeface="Meiryo UI" panose="020B0604030504040204" pitchFamily="50" charset="-128"/>
              </a:rPr>
              <a:t>トラブル</a:t>
            </a:r>
          </a:p>
        </p:txBody>
      </p:sp>
      <p:sp>
        <p:nvSpPr>
          <p:cNvPr id="7" name="角丸四角形 6"/>
          <p:cNvSpPr/>
          <p:nvPr/>
        </p:nvSpPr>
        <p:spPr>
          <a:xfrm>
            <a:off x="161558" y="797010"/>
            <a:ext cx="8820000" cy="1800000"/>
          </a:xfrm>
          <a:prstGeom prst="roundRect">
            <a:avLst>
              <a:gd name="adj" fmla="val 887"/>
            </a:avLst>
          </a:prstGeom>
          <a:solidFill>
            <a:schemeClr val="bg1"/>
          </a:solidFill>
          <a:ln>
            <a:noFill/>
          </a:ln>
        </p:spPr>
        <p:style>
          <a:lnRef idx="2">
            <a:schemeClr val="accent1"/>
          </a:lnRef>
          <a:fillRef idx="1">
            <a:schemeClr val="lt1"/>
          </a:fillRef>
          <a:effectRef idx="0">
            <a:schemeClr val="accent1"/>
          </a:effectRef>
          <a:fontRef idx="minor">
            <a:schemeClr val="dk1"/>
          </a:fontRef>
        </p:style>
        <p:txBody>
          <a:bodyPr rtlCol="0" anchor="t" anchorCtr="0"/>
          <a:lstStyle/>
          <a:p>
            <a:r>
              <a:rPr lang="ja-JP" altLang="en-US" sz="1400" dirty="0">
                <a:latin typeface="Meiryo UI" panose="020B0604030504040204" pitchFamily="50" charset="-128"/>
                <a:ea typeface="Meiryo UI" panose="020B0604030504040204" pitchFamily="50" charset="-128"/>
              </a:rPr>
              <a:t>外国人患者受入に伴う、コミニュケーション・文化の違いによるトラブル、医療費未払い、未収金回収の方法といった金銭トラブル、法的トラブル、保険会社への請求方法等の相談も含めたトラブル相談窓口を設置。</a:t>
            </a:r>
          </a:p>
        </p:txBody>
      </p:sp>
      <p:sp>
        <p:nvSpPr>
          <p:cNvPr id="2" name="正方形/長方形 1"/>
          <p:cNvSpPr/>
          <p:nvPr/>
        </p:nvSpPr>
        <p:spPr>
          <a:xfrm>
            <a:off x="148658" y="5520343"/>
            <a:ext cx="8820000" cy="12600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r>
              <a:rPr lang="ja-JP" altLang="en-US" sz="1400" b="1" i="1" dirty="0">
                <a:solidFill>
                  <a:schemeClr val="tx1"/>
                </a:solidFill>
                <a:latin typeface="Meiryo UI" panose="020B0604030504040204" pitchFamily="50" charset="-128"/>
                <a:ea typeface="Meiryo UI" panose="020B0604030504040204" pitchFamily="50" charset="-128"/>
              </a:rPr>
              <a:t>厚生労働省概算要求内容　</a:t>
            </a:r>
            <a:endParaRPr lang="en-US" altLang="ja-JP" sz="1400" dirty="0">
              <a:solidFill>
                <a:schemeClr val="tx1"/>
              </a:solidFill>
              <a:latin typeface="Meiryo UI" panose="020B0604030504040204" pitchFamily="50" charset="-128"/>
              <a:ea typeface="Meiryo UI" panose="020B0604030504040204" pitchFamily="50" charset="-128"/>
            </a:endParaRPr>
          </a:p>
          <a:p>
            <a:r>
              <a:rPr lang="ja-JP" altLang="en-US" sz="1400" dirty="0">
                <a:solidFill>
                  <a:schemeClr val="tx1"/>
                </a:solidFill>
                <a:latin typeface="Meiryo UI" panose="020B0604030504040204" pitchFamily="50" charset="-128"/>
                <a:ea typeface="Meiryo UI" panose="020B0604030504040204" pitchFamily="50" charset="-128"/>
              </a:rPr>
              <a:t>■外国人患者に対する医療提供体制整備等推進事業</a:t>
            </a:r>
            <a:endParaRPr lang="en-US" altLang="ja-JP" sz="1400" dirty="0">
              <a:solidFill>
                <a:schemeClr val="tx1"/>
              </a:solidFill>
              <a:latin typeface="Meiryo UI" panose="020B0604030504040204" pitchFamily="50" charset="-128"/>
              <a:ea typeface="Meiryo UI" panose="020B0604030504040204" pitchFamily="50" charset="-128"/>
            </a:endParaRPr>
          </a:p>
          <a:p>
            <a:r>
              <a:rPr lang="ja-JP" altLang="en-US" sz="1400" dirty="0">
                <a:solidFill>
                  <a:schemeClr val="tx1"/>
                </a:solidFill>
                <a:latin typeface="Meiryo UI" panose="020B0604030504040204" pitchFamily="50" charset="-128"/>
                <a:ea typeface="Meiryo UI" panose="020B0604030504040204" pitchFamily="50" charset="-128"/>
              </a:rPr>
              <a:t>　②ワンストップ窓口の運用に係る支援　</a:t>
            </a:r>
            <a:endParaRPr lang="en-US" altLang="ja-JP" sz="1400" dirty="0">
              <a:solidFill>
                <a:schemeClr val="tx1"/>
              </a:solidFill>
              <a:latin typeface="Meiryo UI" panose="020B0604030504040204" pitchFamily="50" charset="-128"/>
              <a:ea typeface="Meiryo UI" panose="020B0604030504040204" pitchFamily="50" charset="-128"/>
            </a:endParaRPr>
          </a:p>
          <a:p>
            <a:r>
              <a:rPr lang="ja-JP" altLang="en-US" sz="1400" dirty="0">
                <a:solidFill>
                  <a:schemeClr val="tx1"/>
                </a:solidFill>
                <a:latin typeface="Meiryo UI" panose="020B0604030504040204" pitchFamily="50" charset="-128"/>
                <a:ea typeface="Meiryo UI" panose="020B0604030504040204" pitchFamily="50" charset="-128"/>
              </a:rPr>
              <a:t>　　</a:t>
            </a:r>
            <a:r>
              <a:rPr lang="en-US" altLang="ja-JP" sz="1400" dirty="0">
                <a:solidFill>
                  <a:schemeClr val="tx1"/>
                </a:solidFill>
                <a:latin typeface="Meiryo UI" panose="020B0604030504040204" pitchFamily="50" charset="-128"/>
                <a:ea typeface="Meiryo UI" panose="020B0604030504040204" pitchFamily="50" charset="-128"/>
              </a:rPr>
              <a:t>※</a:t>
            </a:r>
            <a:r>
              <a:rPr lang="ja-JP" altLang="en-US" sz="1400" dirty="0">
                <a:solidFill>
                  <a:schemeClr val="tx1"/>
                </a:solidFill>
                <a:latin typeface="Meiryo UI" panose="020B0604030504040204" pitchFamily="50" charset="-128"/>
                <a:ea typeface="Meiryo UI" panose="020B0604030504040204" pitchFamily="50" charset="-128"/>
              </a:rPr>
              <a:t>都道府県に日中のワンストップ窓口を設置補助。夜間休日の対応は国実施　</a:t>
            </a:r>
            <a:r>
              <a:rPr lang="en-US" altLang="ja-JP" sz="1400" dirty="0">
                <a:solidFill>
                  <a:schemeClr val="tx1"/>
                </a:solidFill>
                <a:latin typeface="Meiryo UI" panose="020B0604030504040204" pitchFamily="50" charset="-128"/>
                <a:ea typeface="Meiryo UI" panose="020B0604030504040204" pitchFamily="50" charset="-128"/>
              </a:rPr>
              <a:t>※</a:t>
            </a:r>
            <a:r>
              <a:rPr lang="ja-JP" altLang="en-US" sz="1400" dirty="0">
                <a:solidFill>
                  <a:schemeClr val="tx1"/>
                </a:solidFill>
                <a:latin typeface="Meiryo UI" panose="020B0604030504040204" pitchFamily="50" charset="-128"/>
                <a:ea typeface="Meiryo UI" panose="020B0604030504040204" pitchFamily="50" charset="-128"/>
              </a:rPr>
              <a:t>令和７年度と同様</a:t>
            </a:r>
            <a:endParaRPr lang="en-US" altLang="ja-JP" sz="1400" dirty="0">
              <a:solidFill>
                <a:schemeClr val="tx1"/>
              </a:solidFill>
              <a:latin typeface="Meiryo UI" panose="020B0604030504040204" pitchFamily="50" charset="-128"/>
              <a:ea typeface="Meiryo UI" panose="020B0604030504040204" pitchFamily="50" charset="-128"/>
            </a:endParaRPr>
          </a:p>
          <a:p>
            <a:r>
              <a:rPr lang="ja-JP" altLang="en-US" sz="1400" dirty="0">
                <a:solidFill>
                  <a:schemeClr val="tx1"/>
                </a:solidFill>
                <a:latin typeface="Meiryo UI" panose="020B0604030504040204" pitchFamily="50" charset="-128"/>
                <a:ea typeface="Meiryo UI" panose="020B0604030504040204" pitchFamily="50" charset="-128"/>
              </a:rPr>
              <a:t>　　</a:t>
            </a:r>
            <a:r>
              <a:rPr lang="en-US" altLang="ja-JP" sz="1400" dirty="0">
                <a:solidFill>
                  <a:schemeClr val="tx1"/>
                </a:solidFill>
                <a:latin typeface="Meiryo UI" panose="020B0604030504040204" pitchFamily="50" charset="-128"/>
                <a:ea typeface="Meiryo UI" panose="020B0604030504040204" pitchFamily="50" charset="-128"/>
              </a:rPr>
              <a:t>【</a:t>
            </a:r>
            <a:r>
              <a:rPr lang="ja-JP" altLang="en-US" sz="1400" dirty="0">
                <a:solidFill>
                  <a:schemeClr val="tx1"/>
                </a:solidFill>
                <a:latin typeface="Meiryo UI" panose="020B0604030504040204" pitchFamily="50" charset="-128"/>
                <a:ea typeface="Meiryo UI" panose="020B0604030504040204" pitchFamily="50" charset="-128"/>
              </a:rPr>
              <a:t>基準額</a:t>
            </a:r>
            <a:r>
              <a:rPr lang="en-US" altLang="ja-JP" sz="1400" dirty="0">
                <a:solidFill>
                  <a:schemeClr val="tx1"/>
                </a:solidFill>
                <a:latin typeface="Meiryo UI" panose="020B0604030504040204" pitchFamily="50" charset="-128"/>
                <a:ea typeface="Meiryo UI" panose="020B0604030504040204" pitchFamily="50" charset="-128"/>
              </a:rPr>
              <a:t>】</a:t>
            </a:r>
            <a:r>
              <a:rPr lang="ja-JP" altLang="en-US" sz="1400" dirty="0">
                <a:solidFill>
                  <a:schemeClr val="tx1"/>
                </a:solidFill>
                <a:latin typeface="Meiryo UI" panose="020B0604030504040204" pitchFamily="50" charset="-128"/>
                <a:ea typeface="Meiryo UI" panose="020B0604030504040204" pitchFamily="50" charset="-128"/>
              </a:rPr>
              <a:t>厚生労働大臣が必要と認めた額（国</a:t>
            </a:r>
            <a:r>
              <a:rPr lang="en-US" altLang="ja-JP" sz="1400" dirty="0">
                <a:solidFill>
                  <a:schemeClr val="tx1"/>
                </a:solidFill>
                <a:latin typeface="Meiryo UI" panose="020B0604030504040204" pitchFamily="50" charset="-128"/>
                <a:ea typeface="Meiryo UI" panose="020B0604030504040204" pitchFamily="50" charset="-128"/>
              </a:rPr>
              <a:t>1/2</a:t>
            </a:r>
            <a:r>
              <a:rPr lang="ja-JP" altLang="en-US" sz="1400" dirty="0">
                <a:solidFill>
                  <a:schemeClr val="tx1"/>
                </a:solidFill>
                <a:latin typeface="Meiryo UI" panose="020B0604030504040204" pitchFamily="50" charset="-128"/>
                <a:ea typeface="Meiryo UI" panose="020B0604030504040204" pitchFamily="50" charset="-128"/>
              </a:rPr>
              <a:t>・都道府県</a:t>
            </a:r>
            <a:r>
              <a:rPr lang="en-US" altLang="ja-JP" sz="1400" dirty="0">
                <a:solidFill>
                  <a:schemeClr val="tx1"/>
                </a:solidFill>
                <a:latin typeface="Meiryo UI" panose="020B0604030504040204" pitchFamily="50" charset="-128"/>
                <a:ea typeface="Meiryo UI" panose="020B0604030504040204" pitchFamily="50" charset="-128"/>
              </a:rPr>
              <a:t>1/2</a:t>
            </a:r>
            <a:r>
              <a:rPr lang="ja-JP" altLang="en-US" sz="1400" dirty="0">
                <a:solidFill>
                  <a:schemeClr val="tx1"/>
                </a:solidFill>
                <a:latin typeface="Meiryo UI" panose="020B0604030504040204" pitchFamily="50" charset="-128"/>
                <a:ea typeface="Meiryo UI" panose="020B0604030504040204" pitchFamily="50" charset="-128"/>
              </a:rPr>
              <a:t>）</a:t>
            </a:r>
            <a:r>
              <a:rPr lang="ja-JP" altLang="en-US" sz="800" dirty="0">
                <a:solidFill>
                  <a:schemeClr val="tx1"/>
                </a:solidFill>
                <a:latin typeface="Meiryo UI" panose="020B0604030504040204" pitchFamily="50" charset="-128"/>
                <a:ea typeface="Meiryo UI" panose="020B0604030504040204" pitchFamily="50" charset="-128"/>
              </a:rPr>
              <a:t>　　　　　　　　　　</a:t>
            </a:r>
            <a:r>
              <a:rPr lang="en-US" altLang="ja-JP" sz="1400" dirty="0">
                <a:solidFill>
                  <a:schemeClr val="tx1"/>
                </a:solidFill>
                <a:latin typeface="Meiryo UI" panose="020B0604030504040204" pitchFamily="50" charset="-128"/>
                <a:ea typeface="Meiryo UI" panose="020B0604030504040204" pitchFamily="50" charset="-128"/>
              </a:rPr>
              <a:t>【</a:t>
            </a:r>
            <a:r>
              <a:rPr lang="ja-JP" altLang="en-US" sz="1400" dirty="0">
                <a:solidFill>
                  <a:schemeClr val="tx1"/>
                </a:solidFill>
                <a:latin typeface="Meiryo UI" panose="020B0604030504040204" pitchFamily="50" charset="-128"/>
                <a:ea typeface="Meiryo UI" panose="020B0604030504040204" pitchFamily="50" charset="-128"/>
              </a:rPr>
              <a:t>厚生労働省概算要求ヒアリング</a:t>
            </a:r>
            <a:r>
              <a:rPr lang="en-US" altLang="ja-JP" sz="1400" dirty="0">
                <a:solidFill>
                  <a:schemeClr val="tx1"/>
                </a:solidFill>
                <a:latin typeface="Meiryo UI" panose="020B0604030504040204" pitchFamily="50" charset="-128"/>
                <a:ea typeface="Meiryo UI" panose="020B0604030504040204" pitchFamily="50" charset="-128"/>
              </a:rPr>
              <a:t>】</a:t>
            </a:r>
            <a:endParaRPr lang="ja-JP" altLang="en-US" sz="1400" dirty="0">
              <a:solidFill>
                <a:schemeClr val="tx1"/>
              </a:solidFill>
              <a:latin typeface="HGPｺﾞｼｯｸM" panose="020B0600000000000000" pitchFamily="50" charset="-128"/>
              <a:ea typeface="HGPｺﾞｼｯｸM" panose="020B0600000000000000" pitchFamily="50" charset="-128"/>
            </a:endParaRPr>
          </a:p>
        </p:txBody>
      </p:sp>
      <p:sp>
        <p:nvSpPr>
          <p:cNvPr id="63" name="テキスト ボックス 62"/>
          <p:cNvSpPr txBox="1"/>
          <p:nvPr/>
        </p:nvSpPr>
        <p:spPr>
          <a:xfrm>
            <a:off x="1071006" y="1700811"/>
            <a:ext cx="7848000" cy="451406"/>
          </a:xfrm>
          <a:prstGeom prst="rect">
            <a:avLst/>
          </a:prstGeom>
          <a:noFill/>
        </p:spPr>
        <p:txBody>
          <a:bodyPr wrap="square" rtlCol="0">
            <a:spAutoFit/>
          </a:bodyPr>
          <a:lstStyle/>
          <a:p>
            <a:pPr>
              <a:lnSpc>
                <a:spcPts val="1400"/>
              </a:lnSpc>
            </a:pPr>
            <a:r>
              <a:rPr lang="ja-JP" altLang="en-US" sz="1200" kern="100" dirty="0">
                <a:solidFill>
                  <a:srgbClr val="000000"/>
                </a:solidFill>
                <a:latin typeface="HGPｺﾞｼｯｸM" panose="020B0600000000000000" pitchFamily="50" charset="-128"/>
                <a:ea typeface="HGPｺﾞｼｯｸM" panose="020B0600000000000000" pitchFamily="50" charset="-128"/>
                <a:cs typeface="Meiryo UI" panose="020B0604030504040204" pitchFamily="50" charset="-128"/>
              </a:rPr>
              <a:t>診療場面等、必要に応じて専用回線に電話し（通話料は医療機関負担）、医療機関との間で通話でのトラブル相談窓口を実施。厚生労働省が実施する夜間休日窓口とのサービスの連続性を考慮し、同等程度のサービスを実施。</a:t>
            </a:r>
          </a:p>
        </p:txBody>
      </p:sp>
      <p:sp>
        <p:nvSpPr>
          <p:cNvPr id="64" name="テキスト ボックス 63"/>
          <p:cNvSpPr txBox="1"/>
          <p:nvPr/>
        </p:nvSpPr>
        <p:spPr>
          <a:xfrm>
            <a:off x="5315150" y="1315606"/>
            <a:ext cx="3240000" cy="360000"/>
          </a:xfrm>
          <a:prstGeom prst="rect">
            <a:avLst/>
          </a:prstGeom>
          <a:noFill/>
        </p:spPr>
        <p:txBody>
          <a:bodyPr wrap="square" rtlCol="0" anchor="ctr">
            <a:spAutoFit/>
          </a:bodyPr>
          <a:lstStyle/>
          <a:p>
            <a:r>
              <a:rPr lang="ja-JP" altLang="en-US" sz="1050" dirty="0">
                <a:latin typeface="Meiryo UI" panose="020B0604030504040204" pitchFamily="50" charset="-128"/>
                <a:ea typeface="Meiryo UI" panose="020B0604030504040204" pitchFamily="50" charset="-128"/>
              </a:rPr>
              <a:t>平日日中</a:t>
            </a:r>
            <a:r>
              <a:rPr lang="en-US" altLang="ja-JP" sz="1050" dirty="0">
                <a:latin typeface="Meiryo UI" panose="020B0604030504040204" pitchFamily="50" charset="-128"/>
                <a:ea typeface="Meiryo UI" panose="020B0604030504040204" pitchFamily="50" charset="-128"/>
              </a:rPr>
              <a:t>9</a:t>
            </a:r>
            <a:r>
              <a:rPr lang="ja-JP" altLang="en-US" sz="1050" dirty="0">
                <a:latin typeface="Meiryo UI" panose="020B0604030504040204" pitchFamily="50" charset="-128"/>
                <a:ea typeface="Meiryo UI" panose="020B0604030504040204" pitchFamily="50" charset="-128"/>
              </a:rPr>
              <a:t>時～</a:t>
            </a:r>
            <a:r>
              <a:rPr lang="en-US" altLang="ja-JP" sz="1050" dirty="0">
                <a:latin typeface="Meiryo UI" panose="020B0604030504040204" pitchFamily="50" charset="-128"/>
                <a:ea typeface="Meiryo UI" panose="020B0604030504040204" pitchFamily="50" charset="-128"/>
              </a:rPr>
              <a:t>17</a:t>
            </a:r>
            <a:r>
              <a:rPr lang="ja-JP" altLang="en-US" sz="1050" dirty="0">
                <a:latin typeface="Meiryo UI" panose="020B0604030504040204" pitchFamily="50" charset="-128"/>
                <a:ea typeface="Meiryo UI" panose="020B0604030504040204" pitchFamily="50" charset="-128"/>
              </a:rPr>
              <a:t>時</a:t>
            </a:r>
            <a:endParaRPr lang="en-US" altLang="ja-JP" sz="1050" dirty="0">
              <a:latin typeface="Meiryo UI" panose="020B0604030504040204" pitchFamily="50" charset="-128"/>
              <a:ea typeface="Meiryo UI" panose="020B0604030504040204" pitchFamily="50" charset="-128"/>
            </a:endParaRPr>
          </a:p>
          <a:p>
            <a:r>
              <a:rPr lang="en-US" altLang="ja-JP" sz="1050" dirty="0">
                <a:latin typeface="Meiryo UI" panose="020B0604030504040204" pitchFamily="50" charset="-128"/>
                <a:ea typeface="Meiryo UI" panose="020B0604030504040204" pitchFamily="50" charset="-128"/>
              </a:rPr>
              <a:t>※</a:t>
            </a:r>
            <a:r>
              <a:rPr lang="ja-JP" altLang="en-US" sz="1050" dirty="0">
                <a:latin typeface="Meiryo UI" panose="020B0604030504040204" pitchFamily="50" charset="-128"/>
                <a:ea typeface="Meiryo UI" panose="020B0604030504040204" pitchFamily="50" charset="-128"/>
              </a:rPr>
              <a:t>平日夜間、土・日祝は厚生労働省が全国一律実施</a:t>
            </a:r>
            <a:endParaRPr lang="en-US" altLang="ja-JP" sz="1050" dirty="0">
              <a:latin typeface="Meiryo UI" panose="020B0604030504040204" pitchFamily="50" charset="-128"/>
              <a:ea typeface="Meiryo UI" panose="020B0604030504040204" pitchFamily="50" charset="-128"/>
            </a:endParaRPr>
          </a:p>
        </p:txBody>
      </p:sp>
      <p:sp>
        <p:nvSpPr>
          <p:cNvPr id="65" name="テキスト ボックス 64"/>
          <p:cNvSpPr txBox="1"/>
          <p:nvPr/>
        </p:nvSpPr>
        <p:spPr>
          <a:xfrm>
            <a:off x="1086947" y="1321893"/>
            <a:ext cx="2880000" cy="307777"/>
          </a:xfrm>
          <a:prstGeom prst="rect">
            <a:avLst/>
          </a:prstGeom>
          <a:noFill/>
        </p:spPr>
        <p:txBody>
          <a:bodyPr wrap="square" rtlCol="0" anchor="ctr">
            <a:spAutoFit/>
          </a:bodyPr>
          <a:lstStyle/>
          <a:p>
            <a:r>
              <a:rPr kumimoji="1" lang="ja-JP" altLang="en-US" sz="1400" dirty="0">
                <a:latin typeface="HGPｺﾞｼｯｸM" panose="020B0600000000000000" pitchFamily="50" charset="-128"/>
                <a:ea typeface="HGPｺﾞｼｯｸM" panose="020B0600000000000000" pitchFamily="50" charset="-128"/>
              </a:rPr>
              <a:t>大阪府内</a:t>
            </a:r>
            <a:r>
              <a:rPr kumimoji="1" lang="ja-JP" altLang="en-US" sz="1400" dirty="0">
                <a:latin typeface="Meiryo UI" panose="020B0604030504040204" pitchFamily="50" charset="-128"/>
                <a:ea typeface="Meiryo UI" panose="020B0604030504040204" pitchFamily="50" charset="-128"/>
              </a:rPr>
              <a:t>全医療</a:t>
            </a:r>
            <a:r>
              <a:rPr kumimoji="1" lang="ja-JP" altLang="en-US" sz="1400" dirty="0">
                <a:latin typeface="HGPｺﾞｼｯｸM" panose="020B0600000000000000" pitchFamily="50" charset="-128"/>
                <a:ea typeface="HGPｺﾞｼｯｸM" panose="020B0600000000000000" pitchFamily="50" charset="-128"/>
              </a:rPr>
              <a:t>機関、全調剤薬局</a:t>
            </a:r>
            <a:endParaRPr kumimoji="1" lang="en-US" altLang="ja-JP" sz="1400" dirty="0">
              <a:latin typeface="HGPｺﾞｼｯｸM" panose="020B0600000000000000" pitchFamily="50" charset="-128"/>
              <a:ea typeface="HGPｺﾞｼｯｸM" panose="020B0600000000000000" pitchFamily="50" charset="-128"/>
            </a:endParaRPr>
          </a:p>
        </p:txBody>
      </p:sp>
      <p:sp>
        <p:nvSpPr>
          <p:cNvPr id="3" name="右矢印 2"/>
          <p:cNvSpPr/>
          <p:nvPr/>
        </p:nvSpPr>
        <p:spPr>
          <a:xfrm>
            <a:off x="5161743" y="4011615"/>
            <a:ext cx="1080000" cy="360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正方形/長方形 16"/>
          <p:cNvSpPr/>
          <p:nvPr/>
        </p:nvSpPr>
        <p:spPr>
          <a:xfrm>
            <a:off x="3097339" y="2734441"/>
            <a:ext cx="2160000" cy="72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solidFill>
                  <a:schemeClr val="tx1"/>
                </a:solidFill>
                <a:latin typeface="Meiryo UI" panose="020B0604030504040204" pitchFamily="50" charset="-128"/>
                <a:ea typeface="Meiryo UI" panose="020B0604030504040204" pitchFamily="50" charset="-128"/>
              </a:rPr>
              <a:t>大阪府内</a:t>
            </a:r>
            <a:endParaRPr kumimoji="1" lang="en-US" altLang="ja-JP" sz="1400" b="1" dirty="0">
              <a:solidFill>
                <a:schemeClr val="tx1"/>
              </a:solidFill>
              <a:latin typeface="Meiryo UI" panose="020B0604030504040204" pitchFamily="50" charset="-128"/>
              <a:ea typeface="Meiryo UI" panose="020B0604030504040204" pitchFamily="50" charset="-128"/>
            </a:endParaRPr>
          </a:p>
          <a:p>
            <a:pPr algn="ctr"/>
            <a:r>
              <a:rPr kumimoji="1" lang="ja-JP" altLang="en-US" sz="1400" b="1" dirty="0">
                <a:solidFill>
                  <a:schemeClr val="tx1"/>
                </a:solidFill>
                <a:latin typeface="Meiryo UI" panose="020B0604030504040204" pitchFamily="50" charset="-128"/>
                <a:ea typeface="Meiryo UI" panose="020B0604030504040204" pitchFamily="50" charset="-128"/>
              </a:rPr>
              <a:t>全医療機関・全調剤薬局</a:t>
            </a:r>
            <a:endParaRPr kumimoji="1" lang="en-US" altLang="ja-JP" sz="1400" b="1" dirty="0">
              <a:solidFill>
                <a:schemeClr val="tx1"/>
              </a:solidFill>
              <a:latin typeface="Meiryo UI" panose="020B0604030504040204" pitchFamily="50" charset="-128"/>
              <a:ea typeface="Meiryo UI" panose="020B0604030504040204" pitchFamily="50" charset="-128"/>
            </a:endParaRPr>
          </a:p>
        </p:txBody>
      </p:sp>
      <p:sp>
        <p:nvSpPr>
          <p:cNvPr id="23" name="右矢印 22"/>
          <p:cNvSpPr/>
          <p:nvPr/>
        </p:nvSpPr>
        <p:spPr>
          <a:xfrm rot="10800000">
            <a:off x="5143206" y="3530214"/>
            <a:ext cx="1080000" cy="360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正方形/長方形 24"/>
          <p:cNvSpPr/>
          <p:nvPr/>
        </p:nvSpPr>
        <p:spPr>
          <a:xfrm>
            <a:off x="4892719" y="4106151"/>
            <a:ext cx="1620000" cy="72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latin typeface="Meiryo UI" panose="020B0604030504040204" pitchFamily="50" charset="-128"/>
                <a:ea typeface="Meiryo UI" panose="020B0604030504040204" pitchFamily="50" charset="-128"/>
              </a:rPr>
              <a:t>相談</a:t>
            </a:r>
            <a:endParaRPr kumimoji="1" lang="en-US" altLang="ja-JP" sz="1200" dirty="0">
              <a:solidFill>
                <a:schemeClr val="tx1"/>
              </a:solidFill>
              <a:latin typeface="Meiryo UI" panose="020B0604030504040204" pitchFamily="50" charset="-128"/>
              <a:ea typeface="Meiryo UI" panose="020B0604030504040204" pitchFamily="50" charset="-128"/>
            </a:endParaRPr>
          </a:p>
        </p:txBody>
      </p:sp>
      <p:sp>
        <p:nvSpPr>
          <p:cNvPr id="46" name="角丸四角形 45"/>
          <p:cNvSpPr/>
          <p:nvPr/>
        </p:nvSpPr>
        <p:spPr>
          <a:xfrm>
            <a:off x="6363739" y="3792163"/>
            <a:ext cx="2520000" cy="161930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endParaRPr kumimoji="1" lang="en-US" altLang="ja-JP" sz="1050" dirty="0">
              <a:latin typeface="HGPｺﾞｼｯｸM" panose="020B0600000000000000" pitchFamily="50" charset="-128"/>
              <a:ea typeface="HGPｺﾞｼｯｸM" panose="020B0600000000000000" pitchFamily="50" charset="-128"/>
            </a:endParaRPr>
          </a:p>
          <a:p>
            <a:r>
              <a:rPr lang="en-US" altLang="ja-JP" sz="1100" dirty="0">
                <a:latin typeface="HGPｺﾞｼｯｸM" panose="020B0600000000000000" pitchFamily="50" charset="-128"/>
                <a:ea typeface="HGPｺﾞｼｯｸM" panose="020B0600000000000000" pitchFamily="50" charset="-128"/>
              </a:rPr>
              <a:t>【</a:t>
            </a:r>
            <a:r>
              <a:rPr lang="ja-JP" altLang="en-US" sz="1100" dirty="0">
                <a:latin typeface="HGPｺﾞｼｯｸM" panose="020B0600000000000000" pitchFamily="50" charset="-128"/>
                <a:ea typeface="HGPｺﾞｼｯｸM" panose="020B0600000000000000" pitchFamily="50" charset="-128"/>
              </a:rPr>
              <a:t>考えられるアドバイス例</a:t>
            </a:r>
            <a:r>
              <a:rPr lang="en-US" altLang="ja-JP" sz="1100" dirty="0">
                <a:latin typeface="HGPｺﾞｼｯｸM" panose="020B0600000000000000" pitchFamily="50" charset="-128"/>
                <a:ea typeface="HGPｺﾞｼｯｸM" panose="020B0600000000000000" pitchFamily="50" charset="-128"/>
              </a:rPr>
              <a:t>】</a:t>
            </a:r>
          </a:p>
          <a:p>
            <a:r>
              <a:rPr lang="ja-JP" altLang="en-US" sz="1100" dirty="0">
                <a:latin typeface="HGPｺﾞｼｯｸM" panose="020B0600000000000000" pitchFamily="50" charset="-128"/>
                <a:ea typeface="HGPｺﾞｼｯｸM" panose="020B0600000000000000" pitchFamily="50" charset="-128"/>
              </a:rPr>
              <a:t>・言語の違いによるトラブル対応方法</a:t>
            </a:r>
            <a:endParaRPr lang="en-US" altLang="ja-JP" sz="1100" dirty="0">
              <a:latin typeface="HGPｺﾞｼｯｸM" panose="020B0600000000000000" pitchFamily="50" charset="-128"/>
              <a:ea typeface="HGPｺﾞｼｯｸM" panose="020B0600000000000000" pitchFamily="50" charset="-128"/>
            </a:endParaRPr>
          </a:p>
          <a:p>
            <a:r>
              <a:rPr lang="ja-JP" altLang="en-US" sz="1100" dirty="0">
                <a:latin typeface="HGPｺﾞｼｯｸM" panose="020B0600000000000000" pitchFamily="50" charset="-128"/>
                <a:ea typeface="HGPｺﾞｼｯｸM" panose="020B0600000000000000" pitchFamily="50" charset="-128"/>
              </a:rPr>
              <a:t>・日本の医療制度・受診方法の伝え方</a:t>
            </a:r>
            <a:endParaRPr lang="en-US" altLang="ja-JP" sz="1100" dirty="0">
              <a:latin typeface="HGPｺﾞｼｯｸM" panose="020B0600000000000000" pitchFamily="50" charset="-128"/>
              <a:ea typeface="HGPｺﾞｼｯｸM" panose="020B0600000000000000" pitchFamily="50" charset="-128"/>
            </a:endParaRPr>
          </a:p>
          <a:p>
            <a:r>
              <a:rPr lang="ja-JP" altLang="en-US" sz="1100" dirty="0">
                <a:latin typeface="HGPｺﾞｼｯｸM" panose="020B0600000000000000" pitchFamily="50" charset="-128"/>
                <a:ea typeface="HGPｺﾞｼｯｸM" panose="020B0600000000000000" pitchFamily="50" charset="-128"/>
              </a:rPr>
              <a:t>・未払いを防ぐための対応方法</a:t>
            </a:r>
            <a:endParaRPr lang="en-US" altLang="ja-JP" sz="1100" dirty="0">
              <a:latin typeface="HGPｺﾞｼｯｸM" panose="020B0600000000000000" pitchFamily="50" charset="-128"/>
              <a:ea typeface="HGPｺﾞｼｯｸM" panose="020B0600000000000000" pitchFamily="50" charset="-128"/>
            </a:endParaRPr>
          </a:p>
          <a:p>
            <a:r>
              <a:rPr kumimoji="1" lang="ja-JP" altLang="en-US" sz="1100" dirty="0">
                <a:latin typeface="HGPｺﾞｼｯｸM" panose="020B0600000000000000" pitchFamily="50" charset="-128"/>
                <a:ea typeface="HGPｺﾞｼｯｸM" panose="020B0600000000000000" pitchFamily="50" charset="-128"/>
              </a:rPr>
              <a:t>・未収金回収のための対応方法</a:t>
            </a:r>
            <a:endParaRPr kumimoji="1" lang="en-US" altLang="ja-JP" sz="1100" dirty="0">
              <a:latin typeface="HGPｺﾞｼｯｸM" panose="020B0600000000000000" pitchFamily="50" charset="-128"/>
              <a:ea typeface="HGPｺﾞｼｯｸM" panose="020B0600000000000000" pitchFamily="50" charset="-128"/>
            </a:endParaRPr>
          </a:p>
          <a:p>
            <a:r>
              <a:rPr lang="ja-JP" altLang="en-US" sz="1100" dirty="0">
                <a:latin typeface="HGPｺﾞｼｯｸM" panose="020B0600000000000000" pitchFamily="50" charset="-128"/>
                <a:ea typeface="HGPｺﾞｼｯｸM" panose="020B0600000000000000" pitchFamily="50" charset="-128"/>
              </a:rPr>
              <a:t>・大使館への連絡方法</a:t>
            </a:r>
            <a:endParaRPr kumimoji="1" lang="en-US" altLang="ja-JP" sz="1100" dirty="0">
              <a:latin typeface="HGPｺﾞｼｯｸM" panose="020B0600000000000000" pitchFamily="50" charset="-128"/>
              <a:ea typeface="HGPｺﾞｼｯｸM" panose="020B0600000000000000" pitchFamily="50" charset="-128"/>
            </a:endParaRPr>
          </a:p>
          <a:p>
            <a:r>
              <a:rPr lang="ja-JP" altLang="en-US" sz="1100" dirty="0">
                <a:latin typeface="HGPｺﾞｼｯｸM" panose="020B0600000000000000" pitchFamily="50" charset="-128"/>
                <a:ea typeface="HGPｺﾞｼｯｸM" panose="020B0600000000000000" pitchFamily="50" charset="-128"/>
              </a:rPr>
              <a:t>・保険会社とのやり取り方法　等</a:t>
            </a:r>
            <a:endParaRPr lang="en-US" altLang="ja-JP" sz="1100" dirty="0">
              <a:latin typeface="HGPｺﾞｼｯｸM" panose="020B0600000000000000" pitchFamily="50" charset="-128"/>
              <a:ea typeface="HGPｺﾞｼｯｸM" panose="020B0600000000000000" pitchFamily="50" charset="-128"/>
            </a:endParaRPr>
          </a:p>
          <a:p>
            <a:endParaRPr lang="ja-JP" altLang="en-US" sz="1100" dirty="0">
              <a:latin typeface="HGPｺﾞｼｯｸM" panose="020B0600000000000000" pitchFamily="50" charset="-128"/>
              <a:ea typeface="HGPｺﾞｼｯｸM" panose="020B0600000000000000" pitchFamily="50" charset="-128"/>
            </a:endParaRPr>
          </a:p>
        </p:txBody>
      </p:sp>
      <p:sp>
        <p:nvSpPr>
          <p:cNvPr id="14" name="角丸四角形 13"/>
          <p:cNvSpPr/>
          <p:nvPr/>
        </p:nvSpPr>
        <p:spPr>
          <a:xfrm>
            <a:off x="6380251" y="2686817"/>
            <a:ext cx="2520000" cy="720000"/>
          </a:xfrm>
          <a:prstGeom prst="round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kumimoji="1" lang="en-US" altLang="ja-JP" sz="1050" b="1" dirty="0">
                <a:latin typeface="Meiryo UI" panose="020B0604030504040204" pitchFamily="50" charset="-128"/>
                <a:ea typeface="Meiryo UI" panose="020B0604030504040204" pitchFamily="50" charset="-128"/>
              </a:rPr>
              <a:t>【</a:t>
            </a:r>
            <a:r>
              <a:rPr kumimoji="1" lang="ja-JP" altLang="en-US" sz="1050" b="1" dirty="0">
                <a:latin typeface="Meiryo UI" panose="020B0604030504040204" pitchFamily="50" charset="-128"/>
                <a:ea typeface="Meiryo UI" panose="020B0604030504040204" pitchFamily="50" charset="-128"/>
              </a:rPr>
              <a:t>平日日中</a:t>
            </a:r>
            <a:r>
              <a:rPr kumimoji="1" lang="en-US" altLang="ja-JP" sz="1050" b="1" dirty="0">
                <a:latin typeface="Meiryo UI" panose="020B0604030504040204" pitchFamily="50" charset="-128"/>
                <a:ea typeface="Meiryo UI" panose="020B0604030504040204" pitchFamily="50" charset="-128"/>
              </a:rPr>
              <a:t>】</a:t>
            </a:r>
          </a:p>
          <a:p>
            <a:pPr algn="ctr"/>
            <a:r>
              <a:rPr kumimoji="1" lang="ja-JP" altLang="en-US" sz="1400" b="1" dirty="0">
                <a:latin typeface="Meiryo UI" panose="020B0604030504040204" pitchFamily="50" charset="-128"/>
                <a:ea typeface="Meiryo UI" panose="020B0604030504040204" pitchFamily="50" charset="-128"/>
              </a:rPr>
              <a:t>大阪府</a:t>
            </a:r>
            <a:r>
              <a:rPr lang="ja-JP" altLang="en-US" sz="1400" b="1" dirty="0">
                <a:latin typeface="Meiryo UI" panose="020B0604030504040204" pitchFamily="50" charset="-128"/>
                <a:ea typeface="Meiryo UI" panose="020B0604030504040204" pitchFamily="50" charset="-128"/>
              </a:rPr>
              <a:t>ワンストップ</a:t>
            </a:r>
            <a:r>
              <a:rPr kumimoji="1" lang="ja-JP" altLang="en-US" sz="1400" b="1" dirty="0">
                <a:latin typeface="Meiryo UI" panose="020B0604030504040204" pitchFamily="50" charset="-128"/>
                <a:ea typeface="Meiryo UI" panose="020B0604030504040204" pitchFamily="50" charset="-128"/>
              </a:rPr>
              <a:t>相談窓口</a:t>
            </a:r>
            <a:endParaRPr kumimoji="1" lang="en-US" altLang="ja-JP" sz="1400" b="1" dirty="0">
              <a:latin typeface="Meiryo UI" panose="020B0604030504040204" pitchFamily="50" charset="-128"/>
              <a:ea typeface="Meiryo UI" panose="020B0604030504040204" pitchFamily="50" charset="-128"/>
            </a:endParaRPr>
          </a:p>
          <a:p>
            <a:pPr algn="ctr"/>
            <a:r>
              <a:rPr lang="ja-JP" altLang="en-US" sz="1400" b="1" dirty="0">
                <a:latin typeface="Meiryo UI" panose="020B0604030504040204" pitchFamily="50" charset="-128"/>
                <a:ea typeface="Meiryo UI" panose="020B0604030504040204" pitchFamily="50" charset="-128"/>
              </a:rPr>
              <a:t>（トラブル相談窓口）</a:t>
            </a:r>
            <a:endParaRPr kumimoji="1" lang="ja-JP" altLang="en-US" sz="1400" b="1" dirty="0">
              <a:latin typeface="Meiryo UI" panose="020B0604030504040204" pitchFamily="50" charset="-128"/>
              <a:ea typeface="Meiryo UI" panose="020B0604030504040204" pitchFamily="50" charset="-128"/>
            </a:endParaRPr>
          </a:p>
        </p:txBody>
      </p:sp>
      <p:pic>
        <p:nvPicPr>
          <p:cNvPr id="3074" name="Picture 2" descr="D:\YamabeY\Desktop\job_call_center.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76427" y="3126381"/>
            <a:ext cx="939919" cy="864640"/>
          </a:xfrm>
          <a:prstGeom prst="rect">
            <a:avLst/>
          </a:prstGeom>
          <a:noFill/>
          <a:extLst>
            <a:ext uri="{909E8E84-426E-40DD-AFC4-6F175D3DCCD1}">
              <a14:hiddenFill xmlns:a14="http://schemas.microsoft.com/office/drawing/2010/main">
                <a:solidFill>
                  <a:srgbClr val="FFFFFF"/>
                </a:solidFill>
              </a14:hiddenFill>
            </a:ext>
          </a:extLst>
        </p:spPr>
      </p:pic>
      <p:sp>
        <p:nvSpPr>
          <p:cNvPr id="47" name="角丸四角形 46"/>
          <p:cNvSpPr/>
          <p:nvPr/>
        </p:nvSpPr>
        <p:spPr>
          <a:xfrm>
            <a:off x="1101283" y="3964260"/>
            <a:ext cx="2340000" cy="1440000"/>
          </a:xfrm>
          <a:prstGeom prst="rect">
            <a:avLst/>
          </a:prstGeom>
          <a:ln>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r>
              <a:rPr lang="en-US" altLang="ja-JP" sz="1100" dirty="0">
                <a:latin typeface="Meiryo UI" panose="020B0604030504040204" pitchFamily="50" charset="-128"/>
                <a:ea typeface="Meiryo UI" panose="020B0604030504040204" pitchFamily="50" charset="-128"/>
              </a:rPr>
              <a:t>【</a:t>
            </a:r>
            <a:r>
              <a:rPr lang="ja-JP" altLang="en-US" sz="1100" dirty="0">
                <a:latin typeface="Meiryo UI" panose="020B0604030504040204" pitchFamily="50" charset="-128"/>
                <a:ea typeface="Meiryo UI" panose="020B0604030504040204" pitchFamily="50" charset="-128"/>
              </a:rPr>
              <a:t>考えられるトラブル発生ケース</a:t>
            </a:r>
            <a:r>
              <a:rPr lang="en-US" altLang="ja-JP" sz="1100" dirty="0">
                <a:latin typeface="Meiryo UI" panose="020B0604030504040204" pitchFamily="50" charset="-128"/>
                <a:ea typeface="Meiryo UI" panose="020B0604030504040204" pitchFamily="50" charset="-128"/>
              </a:rPr>
              <a:t>】</a:t>
            </a:r>
          </a:p>
          <a:p>
            <a:r>
              <a:rPr lang="ja-JP" altLang="en-US" sz="1100" dirty="0">
                <a:latin typeface="Meiryo UI" panose="020B0604030504040204" pitchFamily="50" charset="-128"/>
                <a:ea typeface="Meiryo UI" panose="020B0604030504040204" pitchFamily="50" charset="-128"/>
              </a:rPr>
              <a:t>・言語の違いによるコミニュケーション</a:t>
            </a:r>
            <a:endParaRPr lang="en-US" altLang="ja-JP" sz="1100" dirty="0">
              <a:latin typeface="Meiryo UI" panose="020B0604030504040204" pitchFamily="50" charset="-128"/>
              <a:ea typeface="Meiryo UI" panose="020B0604030504040204" pitchFamily="50" charset="-128"/>
            </a:endParaRPr>
          </a:p>
          <a:p>
            <a:r>
              <a:rPr lang="en-US" altLang="ja-JP" sz="1100" dirty="0">
                <a:latin typeface="Meiryo UI" panose="020B0604030504040204" pitchFamily="50" charset="-128"/>
                <a:ea typeface="Meiryo UI" panose="020B0604030504040204" pitchFamily="50" charset="-128"/>
              </a:rPr>
              <a:t>  </a:t>
            </a:r>
            <a:r>
              <a:rPr lang="ja-JP" altLang="en-US" sz="1100" dirty="0">
                <a:latin typeface="Meiryo UI" panose="020B0604030504040204" pitchFamily="50" charset="-128"/>
                <a:ea typeface="Meiryo UI" panose="020B0604030504040204" pitchFamily="50" charset="-128"/>
              </a:rPr>
              <a:t>エラー</a:t>
            </a:r>
            <a:endParaRPr lang="en-US" altLang="ja-JP" sz="1100" dirty="0">
              <a:latin typeface="Meiryo UI" panose="020B0604030504040204" pitchFamily="50" charset="-128"/>
              <a:ea typeface="Meiryo UI" panose="020B0604030504040204" pitchFamily="50" charset="-128"/>
            </a:endParaRPr>
          </a:p>
          <a:p>
            <a:r>
              <a:rPr lang="ja-JP" altLang="en-US" sz="1100" dirty="0">
                <a:latin typeface="Meiryo UI" panose="020B0604030504040204" pitchFamily="50" charset="-128"/>
                <a:ea typeface="Meiryo UI" panose="020B0604030504040204" pitchFamily="50" charset="-128"/>
              </a:rPr>
              <a:t>・宗教・文化の違い等による医療常識</a:t>
            </a:r>
            <a:endParaRPr lang="en-US" altLang="ja-JP" sz="1100" dirty="0">
              <a:latin typeface="Meiryo UI" panose="020B0604030504040204" pitchFamily="50" charset="-128"/>
              <a:ea typeface="Meiryo UI" panose="020B0604030504040204" pitchFamily="50" charset="-128"/>
            </a:endParaRPr>
          </a:p>
          <a:p>
            <a:r>
              <a:rPr lang="en-US" altLang="ja-JP" sz="1100" dirty="0">
                <a:latin typeface="Meiryo UI" panose="020B0604030504040204" pitchFamily="50" charset="-128"/>
                <a:ea typeface="Meiryo UI" panose="020B0604030504040204" pitchFamily="50" charset="-128"/>
              </a:rPr>
              <a:t> </a:t>
            </a:r>
            <a:r>
              <a:rPr lang="ja-JP" altLang="en-US" sz="1100" dirty="0">
                <a:latin typeface="Meiryo UI" panose="020B0604030504040204" pitchFamily="50" charset="-128"/>
                <a:ea typeface="Meiryo UI" panose="020B0604030504040204" pitchFamily="50" charset="-128"/>
              </a:rPr>
              <a:t> の相違</a:t>
            </a:r>
            <a:endParaRPr lang="en-US" altLang="ja-JP" sz="1100" dirty="0">
              <a:latin typeface="Meiryo UI" panose="020B0604030504040204" pitchFamily="50" charset="-128"/>
              <a:ea typeface="Meiryo UI" panose="020B0604030504040204" pitchFamily="50" charset="-128"/>
            </a:endParaRPr>
          </a:p>
          <a:p>
            <a:r>
              <a:rPr lang="ja-JP" altLang="en-US" sz="1100" dirty="0">
                <a:latin typeface="Meiryo UI" panose="020B0604030504040204" pitchFamily="50" charset="-128"/>
                <a:ea typeface="Meiryo UI" panose="020B0604030504040204" pitchFamily="50" charset="-128"/>
              </a:rPr>
              <a:t>・支払い関係</a:t>
            </a:r>
            <a:endParaRPr lang="en-US" altLang="ja-JP" sz="1100" dirty="0">
              <a:latin typeface="Meiryo UI" panose="020B0604030504040204" pitchFamily="50" charset="-128"/>
              <a:ea typeface="Meiryo UI" panose="020B0604030504040204" pitchFamily="50" charset="-128"/>
            </a:endParaRPr>
          </a:p>
          <a:p>
            <a:r>
              <a:rPr kumimoji="1" lang="ja-JP" altLang="en-US" sz="1100" dirty="0">
                <a:latin typeface="Meiryo UI" panose="020B0604030504040204" pitchFamily="50" charset="-128"/>
                <a:ea typeface="Meiryo UI" panose="020B0604030504040204" pitchFamily="50" charset="-128"/>
              </a:rPr>
              <a:t>・法的トラブル・・等</a:t>
            </a:r>
          </a:p>
        </p:txBody>
      </p:sp>
      <p:pic>
        <p:nvPicPr>
          <p:cNvPr id="34" name="図 3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51568" y="3288944"/>
            <a:ext cx="743438" cy="756857"/>
          </a:xfrm>
          <a:prstGeom prst="rect">
            <a:avLst/>
          </a:prstGeom>
        </p:spPr>
      </p:pic>
      <p:pic>
        <p:nvPicPr>
          <p:cNvPr id="38" name="図 3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25889" y="3365935"/>
            <a:ext cx="952351" cy="870210"/>
          </a:xfrm>
          <a:prstGeom prst="rect">
            <a:avLst/>
          </a:prstGeom>
        </p:spPr>
      </p:pic>
      <p:pic>
        <p:nvPicPr>
          <p:cNvPr id="39" name="図 3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286850" y="3933048"/>
            <a:ext cx="828395" cy="822713"/>
          </a:xfrm>
          <a:prstGeom prst="rect">
            <a:avLst/>
          </a:prstGeom>
        </p:spPr>
      </p:pic>
      <p:pic>
        <p:nvPicPr>
          <p:cNvPr id="37" name="Picture 2" descr="フリーイラスト 病院受付 に対する画像結果">
            <a:extLst>
              <a:ext uri="{FF2B5EF4-FFF2-40B4-BE49-F238E27FC236}">
                <a16:creationId xmlns:a16="http://schemas.microsoft.com/office/drawing/2014/main" id="{FDEC273D-21A0-4FCB-AAB7-DC84F090AA9A}"/>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472197" y="4106151"/>
            <a:ext cx="824732" cy="56719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descr="D:\YamabeY\Desktop\kankou_white_family.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84579" y="3152801"/>
            <a:ext cx="968896" cy="951437"/>
          </a:xfrm>
          <a:prstGeom prst="rect">
            <a:avLst/>
          </a:prstGeom>
          <a:noFill/>
          <a:extLst>
            <a:ext uri="{909E8E84-426E-40DD-AFC4-6F175D3DCCD1}">
              <a14:hiddenFill xmlns:a14="http://schemas.microsoft.com/office/drawing/2010/main">
                <a:solidFill>
                  <a:srgbClr val="FFFFFF"/>
                </a:solidFill>
              </a14:hiddenFill>
            </a:ext>
          </a:extLst>
        </p:spPr>
      </p:pic>
      <p:sp>
        <p:nvSpPr>
          <p:cNvPr id="41" name="正方形/長方形 40"/>
          <p:cNvSpPr/>
          <p:nvPr/>
        </p:nvSpPr>
        <p:spPr>
          <a:xfrm>
            <a:off x="7306474" y="3414852"/>
            <a:ext cx="1152000" cy="28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solidFill>
                  <a:schemeClr val="tx1"/>
                </a:solidFill>
                <a:latin typeface="Meiryo UI" panose="020B0604030504040204" pitchFamily="50" charset="-128"/>
                <a:ea typeface="Meiryo UI" panose="020B0604030504040204" pitchFamily="50" charset="-128"/>
              </a:rPr>
              <a:t>オペレーター</a:t>
            </a:r>
            <a:endParaRPr kumimoji="1" lang="en-US" altLang="ja-JP" sz="1400" b="1" dirty="0">
              <a:solidFill>
                <a:schemeClr val="tx1"/>
              </a:solidFill>
              <a:latin typeface="Meiryo UI" panose="020B0604030504040204" pitchFamily="50" charset="-128"/>
              <a:ea typeface="Meiryo UI" panose="020B0604030504040204" pitchFamily="50" charset="-128"/>
            </a:endParaRPr>
          </a:p>
        </p:txBody>
      </p:sp>
      <p:sp>
        <p:nvSpPr>
          <p:cNvPr id="33" name="タイトル 1">
            <a:extLst>
              <a:ext uri="{FF2B5EF4-FFF2-40B4-BE49-F238E27FC236}">
                <a16:creationId xmlns:a16="http://schemas.microsoft.com/office/drawing/2014/main" id="{EF50D885-20AF-4D3A-8345-5768EE9DE8C4}"/>
              </a:ext>
            </a:extLst>
          </p:cNvPr>
          <p:cNvSpPr txBox="1">
            <a:spLocks/>
          </p:cNvSpPr>
          <p:nvPr/>
        </p:nvSpPr>
        <p:spPr>
          <a:xfrm>
            <a:off x="0" y="-5886"/>
            <a:ext cx="9144000" cy="468000"/>
          </a:xfrm>
          <a:prstGeom prst="rect">
            <a:avLst/>
          </a:prstGeom>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vert="horz" lIns="91440" tIns="45720" rIns="91440" bIns="45720" rtlCol="0" anchor="ctr">
            <a:noAutofit/>
          </a:bodyPr>
          <a:lstStyle>
            <a:lvl1pPr algn="ctr" defTabSz="914400" rtl="0" eaLnBrk="1" latinLnBrk="0" hangingPunct="1">
              <a:spcBef>
                <a:spcPct val="0"/>
              </a:spcBef>
              <a:buNone/>
              <a:defRPr kumimoji="1"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ja-JP" altLang="en-US" sz="1800" dirty="0">
                <a:solidFill>
                  <a:schemeClr val="bg1"/>
                </a:solidFill>
                <a:latin typeface="HGS創英角ｺﾞｼｯｸUB" panose="020B0900000000000000" pitchFamily="50" charset="-128"/>
                <a:ea typeface="HGS創英角ｺﾞｼｯｸUB" panose="020B0900000000000000" pitchFamily="50" charset="-128"/>
              </a:rPr>
              <a:t>３　外国人患者受入れワンストップ相談窓口設置・運営事業</a:t>
            </a:r>
            <a:r>
              <a:rPr lang="en-US" altLang="ja-JP" sz="1800" dirty="0">
                <a:solidFill>
                  <a:schemeClr val="bg1"/>
                </a:solidFill>
                <a:latin typeface="HGS創英角ｺﾞｼｯｸUB" panose="020B0900000000000000" pitchFamily="50" charset="-128"/>
                <a:ea typeface="HGS創英角ｺﾞｼｯｸUB" panose="020B0900000000000000" pitchFamily="50" charset="-128"/>
              </a:rPr>
              <a:t>【</a:t>
            </a:r>
            <a:r>
              <a:rPr lang="ja-JP" altLang="en-US" sz="1800" dirty="0">
                <a:solidFill>
                  <a:schemeClr val="bg1"/>
                </a:solidFill>
                <a:latin typeface="HGS創英角ｺﾞｼｯｸUB" panose="020B0900000000000000" pitchFamily="50" charset="-128"/>
                <a:ea typeface="HGS創英角ｺﾞｼｯｸUB" panose="020B0900000000000000" pitchFamily="50" charset="-128"/>
              </a:rPr>
              <a:t>継続</a:t>
            </a:r>
            <a:r>
              <a:rPr lang="en-US" altLang="ja-JP" sz="1800" dirty="0">
                <a:solidFill>
                  <a:schemeClr val="bg1"/>
                </a:solidFill>
                <a:latin typeface="HGS創英角ｺﾞｼｯｸUB" panose="020B0900000000000000" pitchFamily="50" charset="-128"/>
                <a:ea typeface="HGS創英角ｺﾞｼｯｸUB" panose="020B0900000000000000" pitchFamily="50" charset="-128"/>
              </a:rPr>
              <a:t>】6,000</a:t>
            </a:r>
            <a:r>
              <a:rPr lang="ja-JP" altLang="en-US" sz="1800" dirty="0">
                <a:solidFill>
                  <a:schemeClr val="bg1"/>
                </a:solidFill>
                <a:latin typeface="HGS創英角ｺﾞｼｯｸUB" panose="020B0900000000000000" pitchFamily="50" charset="-128"/>
                <a:ea typeface="HGS創英角ｺﾞｼｯｸUB" panose="020B0900000000000000" pitchFamily="50" charset="-128"/>
              </a:rPr>
              <a:t>千円</a:t>
            </a:r>
            <a:endParaRPr lang="en-US" altLang="ja-JP" sz="1800" dirty="0">
              <a:solidFill>
                <a:schemeClr val="bg1"/>
              </a:solidFill>
              <a:latin typeface="HGS創英角ｺﾞｼｯｸUB" panose="020B0900000000000000" pitchFamily="50" charset="-128"/>
              <a:ea typeface="HGS創英角ｺﾞｼｯｸUB" panose="020B0900000000000000" pitchFamily="50" charset="-128"/>
            </a:endParaRPr>
          </a:p>
          <a:p>
            <a:r>
              <a:rPr lang="en-US" altLang="ja-JP" sz="1200" dirty="0">
                <a:solidFill>
                  <a:schemeClr val="bg1"/>
                </a:solidFill>
                <a:latin typeface="HGS創英角ｺﾞｼｯｸUB" panose="020B0900000000000000" pitchFamily="50" charset="-128"/>
                <a:ea typeface="HGS創英角ｺﾞｼｯｸUB" panose="020B0900000000000000" pitchFamily="50" charset="-128"/>
              </a:rPr>
              <a:t>【</a:t>
            </a:r>
            <a:r>
              <a:rPr lang="ja-JP" altLang="en-US" sz="1200" dirty="0">
                <a:solidFill>
                  <a:schemeClr val="bg1"/>
                </a:solidFill>
                <a:latin typeface="HGS創英角ｺﾞｼｯｸUB" panose="020B0900000000000000" pitchFamily="50" charset="-128"/>
                <a:ea typeface="HGS創英角ｺﾞｼｯｸUB" panose="020B0900000000000000" pitchFamily="50" charset="-128"/>
              </a:rPr>
              <a:t>国庫</a:t>
            </a:r>
            <a:r>
              <a:rPr lang="en-US" altLang="ja-JP" sz="1200" dirty="0">
                <a:solidFill>
                  <a:schemeClr val="bg1"/>
                </a:solidFill>
                <a:latin typeface="HGS創英角ｺﾞｼｯｸUB" panose="020B0900000000000000" pitchFamily="50" charset="-128"/>
                <a:ea typeface="HGS創英角ｺﾞｼｯｸUB" panose="020B0900000000000000" pitchFamily="50" charset="-128"/>
              </a:rPr>
              <a:t>1/2 】</a:t>
            </a:r>
            <a:r>
              <a:rPr lang="ja-JP" altLang="en-US" sz="1200" dirty="0">
                <a:solidFill>
                  <a:schemeClr val="bg1"/>
                </a:solidFill>
                <a:latin typeface="HGS創英角ｺﾞｼｯｸUB" panose="020B0900000000000000" pitchFamily="50" charset="-128"/>
                <a:ea typeface="HGS創英角ｺﾞｼｯｸUB" panose="020B0900000000000000" pitchFamily="50" charset="-128"/>
              </a:rPr>
              <a:t>うち一般財源</a:t>
            </a:r>
            <a:r>
              <a:rPr lang="en-US" altLang="ja-JP" sz="1200" dirty="0">
                <a:solidFill>
                  <a:schemeClr val="bg1"/>
                </a:solidFill>
                <a:latin typeface="HGS創英角ｺﾞｼｯｸUB" panose="020B0900000000000000" pitchFamily="50" charset="-128"/>
                <a:ea typeface="HGS創英角ｺﾞｼｯｸUB" panose="020B0900000000000000" pitchFamily="50" charset="-128"/>
              </a:rPr>
              <a:t>3,000</a:t>
            </a:r>
            <a:r>
              <a:rPr lang="ja-JP" altLang="en-US" sz="1200" dirty="0">
                <a:solidFill>
                  <a:schemeClr val="bg1"/>
                </a:solidFill>
                <a:latin typeface="HGS創英角ｺﾞｼｯｸUB" panose="020B0900000000000000" pitchFamily="50" charset="-128"/>
                <a:ea typeface="HGS創英角ｺﾞｼｯｸUB" panose="020B0900000000000000" pitchFamily="50" charset="-128"/>
              </a:rPr>
              <a:t>千円</a:t>
            </a:r>
          </a:p>
        </p:txBody>
      </p:sp>
      <p:sp>
        <p:nvSpPr>
          <p:cNvPr id="35" name="ホームベース 98">
            <a:extLst>
              <a:ext uri="{FF2B5EF4-FFF2-40B4-BE49-F238E27FC236}">
                <a16:creationId xmlns:a16="http://schemas.microsoft.com/office/drawing/2014/main" id="{1D3CE4C7-B8F0-4B86-893F-9B51126F604E}"/>
              </a:ext>
            </a:extLst>
          </p:cNvPr>
          <p:cNvSpPr/>
          <p:nvPr/>
        </p:nvSpPr>
        <p:spPr>
          <a:xfrm>
            <a:off x="72333" y="514921"/>
            <a:ext cx="4500000" cy="288000"/>
          </a:xfrm>
          <a:prstGeom prst="homePlate">
            <a:avLst/>
          </a:prstGeom>
          <a:gradFill flip="none" rotWithShape="1">
            <a:gsLst>
              <a:gs pos="0">
                <a:schemeClr val="accent5"/>
              </a:gs>
              <a:gs pos="50000">
                <a:schemeClr val="accent1">
                  <a:tint val="44500"/>
                  <a:satMod val="160000"/>
                </a:schemeClr>
              </a:gs>
              <a:gs pos="100000">
                <a:schemeClr val="accent1">
                  <a:tint val="23500"/>
                  <a:satMod val="160000"/>
                </a:schemeClr>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400" dirty="0">
                <a:solidFill>
                  <a:schemeClr val="tx1"/>
                </a:solidFill>
                <a:latin typeface="HGP創英角ｺﾞｼｯｸUB" panose="020B0900000000000000" pitchFamily="50" charset="-128"/>
                <a:ea typeface="HGP創英角ｺﾞｼｯｸUB" panose="020B0900000000000000" pitchFamily="50" charset="-128"/>
              </a:rPr>
              <a:t>事業概要</a:t>
            </a:r>
          </a:p>
        </p:txBody>
      </p:sp>
      <p:sp>
        <p:nvSpPr>
          <p:cNvPr id="40" name="角丸四角形 69">
            <a:extLst>
              <a:ext uri="{FF2B5EF4-FFF2-40B4-BE49-F238E27FC236}">
                <a16:creationId xmlns:a16="http://schemas.microsoft.com/office/drawing/2014/main" id="{2035AC15-3054-4A6B-A44F-2FCCAD60B91B}"/>
              </a:ext>
            </a:extLst>
          </p:cNvPr>
          <p:cNvSpPr/>
          <p:nvPr/>
        </p:nvSpPr>
        <p:spPr>
          <a:xfrm>
            <a:off x="186947" y="1315606"/>
            <a:ext cx="900000" cy="360000"/>
          </a:xfrm>
          <a:prstGeom prst="roundRect">
            <a:avLst/>
          </a:prstGeom>
          <a:solidFill>
            <a:schemeClr val="accent1"/>
          </a:solidFill>
          <a:ln>
            <a:noFill/>
          </a:ln>
          <a:effectLst/>
        </p:spPr>
        <p:style>
          <a:lnRef idx="2">
            <a:schemeClr val="accent4">
              <a:shade val="50000"/>
            </a:schemeClr>
          </a:lnRef>
          <a:fillRef idx="1">
            <a:schemeClr val="accent4"/>
          </a:fillRef>
          <a:effectRef idx="0">
            <a:schemeClr val="accent4"/>
          </a:effectRef>
          <a:fontRef idx="minor">
            <a:schemeClr val="lt1"/>
          </a:fontRef>
        </p:style>
        <p:txBody>
          <a:bodyPr vert="horz" rtlCol="0" anchor="ctr"/>
          <a:lstStyle/>
          <a:p>
            <a:pPr algn="ctr"/>
            <a:r>
              <a:rPr kumimoji="1" lang="ja-JP" altLang="en-US" sz="1100" dirty="0">
                <a:latin typeface="Meiryo UI" panose="020B0604030504040204" pitchFamily="50" charset="-128"/>
                <a:ea typeface="Meiryo UI" panose="020B0604030504040204" pitchFamily="50" charset="-128"/>
              </a:rPr>
              <a:t>対象病院</a:t>
            </a:r>
          </a:p>
        </p:txBody>
      </p:sp>
      <p:sp>
        <p:nvSpPr>
          <p:cNvPr id="42" name="角丸四角形 69">
            <a:extLst>
              <a:ext uri="{FF2B5EF4-FFF2-40B4-BE49-F238E27FC236}">
                <a16:creationId xmlns:a16="http://schemas.microsoft.com/office/drawing/2014/main" id="{ADF61A78-0A08-46F0-844F-B7BDBFE1D084}"/>
              </a:ext>
            </a:extLst>
          </p:cNvPr>
          <p:cNvSpPr/>
          <p:nvPr/>
        </p:nvSpPr>
        <p:spPr>
          <a:xfrm>
            <a:off x="186947" y="1739530"/>
            <a:ext cx="900000" cy="360000"/>
          </a:xfrm>
          <a:prstGeom prst="roundRect">
            <a:avLst/>
          </a:prstGeom>
          <a:solidFill>
            <a:schemeClr val="accent1"/>
          </a:solidFill>
          <a:ln>
            <a:noFill/>
          </a:ln>
          <a:effectLst/>
        </p:spPr>
        <p:style>
          <a:lnRef idx="2">
            <a:schemeClr val="accent4">
              <a:shade val="50000"/>
            </a:schemeClr>
          </a:lnRef>
          <a:fillRef idx="1">
            <a:schemeClr val="accent4"/>
          </a:fillRef>
          <a:effectRef idx="0">
            <a:schemeClr val="accent4"/>
          </a:effectRef>
          <a:fontRef idx="minor">
            <a:schemeClr val="lt1"/>
          </a:fontRef>
        </p:style>
        <p:txBody>
          <a:bodyPr vert="horz" rtlCol="0" anchor="ctr"/>
          <a:lstStyle/>
          <a:p>
            <a:pPr algn="ctr"/>
            <a:r>
              <a:rPr lang="ja-JP" altLang="en-US" sz="1100" dirty="0">
                <a:latin typeface="Meiryo UI" panose="020B0604030504040204" pitchFamily="50" charset="-128"/>
                <a:ea typeface="Meiryo UI" panose="020B0604030504040204" pitchFamily="50" charset="-128"/>
              </a:rPr>
              <a:t>実施内容</a:t>
            </a:r>
            <a:endParaRPr kumimoji="1" lang="ja-JP" altLang="en-US" sz="1100" dirty="0">
              <a:latin typeface="Meiryo UI" panose="020B0604030504040204" pitchFamily="50" charset="-128"/>
              <a:ea typeface="Meiryo UI" panose="020B0604030504040204" pitchFamily="50" charset="-128"/>
            </a:endParaRPr>
          </a:p>
        </p:txBody>
      </p:sp>
      <p:sp>
        <p:nvSpPr>
          <p:cNvPr id="43" name="角丸四角形 69">
            <a:extLst>
              <a:ext uri="{FF2B5EF4-FFF2-40B4-BE49-F238E27FC236}">
                <a16:creationId xmlns:a16="http://schemas.microsoft.com/office/drawing/2014/main" id="{8E5D0EB3-91FB-4D11-9023-5734D5403466}"/>
              </a:ext>
            </a:extLst>
          </p:cNvPr>
          <p:cNvSpPr/>
          <p:nvPr/>
        </p:nvSpPr>
        <p:spPr>
          <a:xfrm>
            <a:off x="4415150" y="1315606"/>
            <a:ext cx="900000" cy="360000"/>
          </a:xfrm>
          <a:prstGeom prst="roundRect">
            <a:avLst/>
          </a:prstGeom>
          <a:solidFill>
            <a:schemeClr val="accent1"/>
          </a:solidFill>
          <a:ln>
            <a:noFill/>
          </a:ln>
          <a:effectLst/>
        </p:spPr>
        <p:style>
          <a:lnRef idx="2">
            <a:schemeClr val="accent4">
              <a:shade val="50000"/>
            </a:schemeClr>
          </a:lnRef>
          <a:fillRef idx="1">
            <a:schemeClr val="accent4"/>
          </a:fillRef>
          <a:effectRef idx="0">
            <a:schemeClr val="accent4"/>
          </a:effectRef>
          <a:fontRef idx="minor">
            <a:schemeClr val="lt1"/>
          </a:fontRef>
        </p:style>
        <p:txBody>
          <a:bodyPr vert="horz" rtlCol="0" anchor="ctr"/>
          <a:lstStyle/>
          <a:p>
            <a:pPr algn="ctr"/>
            <a:r>
              <a:rPr lang="ja-JP" altLang="en-US" sz="1100" dirty="0">
                <a:latin typeface="Meiryo UI" panose="020B0604030504040204" pitchFamily="50" charset="-128"/>
                <a:ea typeface="Meiryo UI" panose="020B0604030504040204" pitchFamily="50" charset="-128"/>
              </a:rPr>
              <a:t>実施方法</a:t>
            </a:r>
            <a:endParaRPr kumimoji="1" lang="ja-JP" altLang="en-US" sz="1100" dirty="0">
              <a:latin typeface="Meiryo UI" panose="020B0604030504040204" pitchFamily="50" charset="-128"/>
              <a:ea typeface="Meiryo UI" panose="020B0604030504040204" pitchFamily="50" charset="-128"/>
            </a:endParaRPr>
          </a:p>
        </p:txBody>
      </p:sp>
      <p:sp>
        <p:nvSpPr>
          <p:cNvPr id="45" name="角丸四角形 69">
            <a:extLst>
              <a:ext uri="{FF2B5EF4-FFF2-40B4-BE49-F238E27FC236}">
                <a16:creationId xmlns:a16="http://schemas.microsoft.com/office/drawing/2014/main" id="{E3574AC5-8329-477E-98DC-9F01E4342221}"/>
              </a:ext>
            </a:extLst>
          </p:cNvPr>
          <p:cNvSpPr/>
          <p:nvPr/>
        </p:nvSpPr>
        <p:spPr>
          <a:xfrm>
            <a:off x="183044" y="2168594"/>
            <a:ext cx="900000" cy="360000"/>
          </a:xfrm>
          <a:prstGeom prst="roundRect">
            <a:avLst/>
          </a:prstGeom>
          <a:solidFill>
            <a:schemeClr val="accent1"/>
          </a:solidFill>
          <a:ln>
            <a:noFill/>
          </a:ln>
          <a:effectLst/>
        </p:spPr>
        <p:style>
          <a:lnRef idx="2">
            <a:schemeClr val="accent4">
              <a:shade val="50000"/>
            </a:schemeClr>
          </a:lnRef>
          <a:fillRef idx="1">
            <a:schemeClr val="accent4"/>
          </a:fillRef>
          <a:effectRef idx="0">
            <a:schemeClr val="accent4"/>
          </a:effectRef>
          <a:fontRef idx="minor">
            <a:schemeClr val="lt1"/>
          </a:fontRef>
        </p:style>
        <p:txBody>
          <a:bodyPr vert="horz" rtlCol="0" anchor="ctr"/>
          <a:lstStyle/>
          <a:p>
            <a:pPr algn="ctr"/>
            <a:r>
              <a:rPr kumimoji="1" lang="ja-JP" altLang="en-US" sz="1100" dirty="0">
                <a:latin typeface="Meiryo UI" panose="020B0604030504040204" pitchFamily="50" charset="-128"/>
                <a:ea typeface="Meiryo UI" panose="020B0604030504040204" pitchFamily="50" charset="-128"/>
              </a:rPr>
              <a:t>利用実績</a:t>
            </a:r>
          </a:p>
        </p:txBody>
      </p:sp>
      <p:sp>
        <p:nvSpPr>
          <p:cNvPr id="48" name="テキスト ボックス 47">
            <a:extLst>
              <a:ext uri="{FF2B5EF4-FFF2-40B4-BE49-F238E27FC236}">
                <a16:creationId xmlns:a16="http://schemas.microsoft.com/office/drawing/2014/main" id="{3F991895-33C3-46A2-80E0-8158874119F5}"/>
              </a:ext>
            </a:extLst>
          </p:cNvPr>
          <p:cNvSpPr txBox="1"/>
          <p:nvPr/>
        </p:nvSpPr>
        <p:spPr>
          <a:xfrm>
            <a:off x="1057573" y="2208871"/>
            <a:ext cx="4320000" cy="271869"/>
          </a:xfrm>
          <a:prstGeom prst="rect">
            <a:avLst/>
          </a:prstGeom>
          <a:noFill/>
        </p:spPr>
        <p:txBody>
          <a:bodyPr wrap="square" rtlCol="0">
            <a:spAutoFit/>
          </a:bodyPr>
          <a:lstStyle/>
          <a:p>
            <a:pPr>
              <a:lnSpc>
                <a:spcPts val="1400"/>
              </a:lnSpc>
            </a:pPr>
            <a:r>
              <a:rPr lang="ja-JP" altLang="en-US" sz="1200" kern="100" dirty="0">
                <a:solidFill>
                  <a:srgbClr val="000000"/>
                </a:solidFill>
                <a:latin typeface="HGPｺﾞｼｯｸM" panose="020B0600000000000000" pitchFamily="50" charset="-128"/>
                <a:ea typeface="HGPｺﾞｼｯｸM" panose="020B0600000000000000" pitchFamily="50" charset="-128"/>
                <a:cs typeface="Meiryo UI" panose="020B0604030504040204" pitchFamily="50" charset="-128"/>
              </a:rPr>
              <a:t>令和６年度：３２件、令和７年１</a:t>
            </a:r>
            <a:r>
              <a:rPr lang="en-US" altLang="ja-JP" sz="1200" kern="100" dirty="0">
                <a:solidFill>
                  <a:srgbClr val="000000"/>
                </a:solidFill>
                <a:latin typeface="HGPｺﾞｼｯｸM" panose="020B0600000000000000" pitchFamily="50" charset="-128"/>
                <a:ea typeface="HGPｺﾞｼｯｸM" panose="020B0600000000000000" pitchFamily="50" charset="-128"/>
                <a:cs typeface="Meiryo UI" panose="020B0604030504040204" pitchFamily="50" charset="-128"/>
              </a:rPr>
              <a:t>2</a:t>
            </a:r>
            <a:r>
              <a:rPr lang="ja-JP" altLang="en-US" sz="1200" kern="100" dirty="0">
                <a:solidFill>
                  <a:srgbClr val="000000"/>
                </a:solidFill>
                <a:latin typeface="HGPｺﾞｼｯｸM" panose="020B0600000000000000" pitchFamily="50" charset="-128"/>
                <a:ea typeface="HGPｺﾞｼｯｸM" panose="020B0600000000000000" pitchFamily="50" charset="-128"/>
                <a:cs typeface="Meiryo UI" panose="020B0604030504040204" pitchFamily="50" charset="-128"/>
              </a:rPr>
              <a:t>月末：</a:t>
            </a:r>
            <a:r>
              <a:rPr lang="en-US" altLang="ja-JP" sz="1200" kern="100" dirty="0">
                <a:solidFill>
                  <a:srgbClr val="000000"/>
                </a:solidFill>
                <a:latin typeface="HGPｺﾞｼｯｸM" panose="020B0600000000000000" pitchFamily="50" charset="-128"/>
                <a:ea typeface="HGPｺﾞｼｯｸM" panose="020B0600000000000000" pitchFamily="50" charset="-128"/>
                <a:cs typeface="Meiryo UI" panose="020B0604030504040204" pitchFamily="50" charset="-128"/>
              </a:rPr>
              <a:t>27</a:t>
            </a:r>
            <a:r>
              <a:rPr lang="ja-JP" altLang="en-US" sz="1200" kern="100" dirty="0">
                <a:solidFill>
                  <a:srgbClr val="000000"/>
                </a:solidFill>
                <a:latin typeface="HGPｺﾞｼｯｸM" panose="020B0600000000000000" pitchFamily="50" charset="-128"/>
                <a:ea typeface="HGPｺﾞｼｯｸM" panose="020B0600000000000000" pitchFamily="50" charset="-128"/>
                <a:cs typeface="Meiryo UI" panose="020B0604030504040204" pitchFamily="50" charset="-128"/>
              </a:rPr>
              <a:t>件</a:t>
            </a:r>
          </a:p>
        </p:txBody>
      </p:sp>
      <p:sp>
        <p:nvSpPr>
          <p:cNvPr id="44" name="テキスト ボックス 43">
            <a:extLst>
              <a:ext uri="{FF2B5EF4-FFF2-40B4-BE49-F238E27FC236}">
                <a16:creationId xmlns:a16="http://schemas.microsoft.com/office/drawing/2014/main" id="{A59F7915-72AF-44FE-81D8-66703F907E84}"/>
              </a:ext>
            </a:extLst>
          </p:cNvPr>
          <p:cNvSpPr txBox="1"/>
          <p:nvPr/>
        </p:nvSpPr>
        <p:spPr>
          <a:xfrm>
            <a:off x="8718538" y="6492975"/>
            <a:ext cx="540000" cy="369332"/>
          </a:xfrm>
          <a:prstGeom prst="rect">
            <a:avLst/>
          </a:prstGeom>
          <a:noFill/>
        </p:spPr>
        <p:txBody>
          <a:bodyPr wrap="square" rtlCol="0" anchor="ctr">
            <a:spAutoFit/>
          </a:bodyPr>
          <a:lstStyle/>
          <a:p>
            <a:pPr algn="ctr"/>
            <a:r>
              <a:rPr kumimoji="1" lang="ja-JP" altLang="en-US" dirty="0"/>
              <a:t>６</a:t>
            </a:r>
          </a:p>
        </p:txBody>
      </p:sp>
    </p:spTree>
    <p:extLst>
      <p:ext uri="{BB962C8B-B14F-4D97-AF65-F5344CB8AC3E}">
        <p14:creationId xmlns:p14="http://schemas.microsoft.com/office/powerpoint/2010/main" val="24754301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タイトル 1">
            <a:extLst>
              <a:ext uri="{FF2B5EF4-FFF2-40B4-BE49-F238E27FC236}">
                <a16:creationId xmlns:a16="http://schemas.microsoft.com/office/drawing/2014/main" id="{A6EA11D8-A32D-419A-BCF7-E1A41F85E06F}"/>
              </a:ext>
            </a:extLst>
          </p:cNvPr>
          <p:cNvSpPr txBox="1">
            <a:spLocks/>
          </p:cNvSpPr>
          <p:nvPr/>
        </p:nvSpPr>
        <p:spPr>
          <a:xfrm>
            <a:off x="0" y="-5886"/>
            <a:ext cx="9144000" cy="468000"/>
          </a:xfrm>
          <a:prstGeom prst="rect">
            <a:avLst/>
          </a:prstGeom>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vert="horz" lIns="91440" tIns="45720" rIns="91440" bIns="45720" rtlCol="0" anchor="ctr">
            <a:noAutofit/>
          </a:bodyPr>
          <a:lstStyle>
            <a:lvl1pPr algn="ctr" defTabSz="914400" rtl="0" eaLnBrk="1" latinLnBrk="0" hangingPunct="1">
              <a:spcBef>
                <a:spcPct val="0"/>
              </a:spcBef>
              <a:buNone/>
              <a:defRPr kumimoji="1"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zh-TW" altLang="en-US" sz="1750" dirty="0">
                <a:solidFill>
                  <a:schemeClr val="bg1"/>
                </a:solidFill>
                <a:latin typeface="HGS創英角ｺﾞｼｯｸUB" panose="020B0900000000000000" pitchFamily="50" charset="-128"/>
                <a:ea typeface="HGS創英角ｺﾞｼｯｸUB" panose="020B0900000000000000" pitchFamily="50" charset="-128"/>
              </a:rPr>
              <a:t>外国人医療体制情報発信事業</a:t>
            </a:r>
            <a:r>
              <a:rPr lang="en-US" altLang="ja-JP" sz="1750" dirty="0">
                <a:solidFill>
                  <a:schemeClr val="bg1"/>
                </a:solidFill>
                <a:latin typeface="HGS創英角ｺﾞｼｯｸUB" panose="020B0900000000000000" pitchFamily="50" charset="-128"/>
                <a:ea typeface="HGS創英角ｺﾞｼｯｸUB" panose="020B0900000000000000" pitchFamily="50" charset="-128"/>
              </a:rPr>
              <a:t>【</a:t>
            </a:r>
            <a:r>
              <a:rPr lang="ja-JP" altLang="en-US" sz="1750" dirty="0">
                <a:solidFill>
                  <a:schemeClr val="bg1"/>
                </a:solidFill>
                <a:latin typeface="HGS創英角ｺﾞｼｯｸUB" panose="020B0900000000000000" pitchFamily="50" charset="-128"/>
                <a:ea typeface="HGS創英角ｺﾞｼｯｸUB" panose="020B0900000000000000" pitchFamily="50" charset="-128"/>
              </a:rPr>
              <a:t>継続</a:t>
            </a:r>
            <a:r>
              <a:rPr lang="en-US" altLang="ja-JP" sz="1750" dirty="0">
                <a:solidFill>
                  <a:schemeClr val="bg1"/>
                </a:solidFill>
                <a:latin typeface="HGS創英角ｺﾞｼｯｸUB" panose="020B0900000000000000" pitchFamily="50" charset="-128"/>
                <a:ea typeface="HGS創英角ｺﾞｼｯｸUB" panose="020B0900000000000000" pitchFamily="50" charset="-128"/>
              </a:rPr>
              <a:t>】 1,093</a:t>
            </a:r>
            <a:r>
              <a:rPr lang="zh-TW" altLang="en-US" sz="1750" dirty="0">
                <a:solidFill>
                  <a:schemeClr val="bg1"/>
                </a:solidFill>
                <a:latin typeface="HGS創英角ｺﾞｼｯｸUB" panose="020B0900000000000000" pitchFamily="50" charset="-128"/>
                <a:ea typeface="HGS創英角ｺﾞｼｯｸUB" panose="020B0900000000000000" pitchFamily="50" charset="-128"/>
              </a:rPr>
              <a:t>千円（一般財源</a:t>
            </a:r>
            <a:r>
              <a:rPr lang="en-US" altLang="ja-JP" sz="1750" dirty="0">
                <a:solidFill>
                  <a:schemeClr val="bg1"/>
                </a:solidFill>
                <a:latin typeface="HGS創英角ｺﾞｼｯｸUB" panose="020B0900000000000000" pitchFamily="50" charset="-128"/>
                <a:ea typeface="HGS創英角ｺﾞｼｯｸUB" panose="020B0900000000000000" pitchFamily="50" charset="-128"/>
              </a:rPr>
              <a:t>1,093</a:t>
            </a:r>
            <a:r>
              <a:rPr lang="zh-TW" altLang="en-US" sz="1750" dirty="0">
                <a:solidFill>
                  <a:schemeClr val="bg1"/>
                </a:solidFill>
                <a:latin typeface="HGS創英角ｺﾞｼｯｸUB" panose="020B0900000000000000" pitchFamily="50" charset="-128"/>
                <a:ea typeface="HGS創英角ｺﾞｼｯｸUB" panose="020B0900000000000000" pitchFamily="50" charset="-128"/>
              </a:rPr>
              <a:t>千円）</a:t>
            </a:r>
            <a:endParaRPr lang="en-US" altLang="zh-TW" sz="1750" dirty="0">
              <a:solidFill>
                <a:schemeClr val="bg1"/>
              </a:solidFill>
              <a:latin typeface="HGS創英角ｺﾞｼｯｸUB" panose="020B0900000000000000" pitchFamily="50" charset="-128"/>
              <a:ea typeface="HGS創英角ｺﾞｼｯｸUB" panose="020B0900000000000000" pitchFamily="50" charset="-128"/>
            </a:endParaRPr>
          </a:p>
        </p:txBody>
      </p:sp>
      <p:sp>
        <p:nvSpPr>
          <p:cNvPr id="23" name="サブタイトル 2">
            <a:extLst>
              <a:ext uri="{FF2B5EF4-FFF2-40B4-BE49-F238E27FC236}">
                <a16:creationId xmlns:a16="http://schemas.microsoft.com/office/drawing/2014/main" id="{C9B1F24D-2B36-42A1-B8E7-DB9A6EA22A22}"/>
              </a:ext>
            </a:extLst>
          </p:cNvPr>
          <p:cNvSpPr txBox="1">
            <a:spLocks/>
          </p:cNvSpPr>
          <p:nvPr/>
        </p:nvSpPr>
        <p:spPr>
          <a:xfrm>
            <a:off x="61087" y="508572"/>
            <a:ext cx="9000000" cy="6300000"/>
          </a:xfrm>
          <a:prstGeom prst="rect">
            <a:avLst/>
          </a:prstGeom>
        </p:spPr>
        <p:style>
          <a:lnRef idx="1">
            <a:schemeClr val="accent4"/>
          </a:lnRef>
          <a:fillRef idx="2">
            <a:schemeClr val="accent4"/>
          </a:fillRef>
          <a:effectRef idx="1">
            <a:schemeClr val="accent4"/>
          </a:effectRef>
          <a:fontRef idx="minor">
            <a:schemeClr val="dk1"/>
          </a:fontRef>
        </p:style>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algn="l"/>
            <a:endParaRPr lang="en-US" altLang="ja-JP" sz="1600" b="1" dirty="0">
              <a:solidFill>
                <a:schemeClr val="tx1"/>
              </a:solidFill>
              <a:latin typeface="Meiryo UI" panose="020B0604030504040204" pitchFamily="50" charset="-128"/>
              <a:ea typeface="Meiryo UI" panose="020B0604030504040204" pitchFamily="50" charset="-128"/>
            </a:endParaRPr>
          </a:p>
          <a:p>
            <a:pPr algn="l"/>
            <a:endParaRPr lang="en-US" altLang="ja-JP" sz="1600" b="1" dirty="0">
              <a:solidFill>
                <a:schemeClr val="tx1"/>
              </a:solidFill>
              <a:latin typeface="Meiryo UI" panose="020B0604030504040204" pitchFamily="50" charset="-128"/>
              <a:ea typeface="Meiryo UI" panose="020B0604030504040204" pitchFamily="50" charset="-128"/>
            </a:endParaRPr>
          </a:p>
          <a:p>
            <a:pPr algn="l"/>
            <a:endParaRPr lang="en-US" altLang="ja-JP" sz="1600" b="1" dirty="0">
              <a:solidFill>
                <a:schemeClr val="tx1"/>
              </a:solidFill>
              <a:latin typeface="Meiryo UI" panose="020B0604030504040204" pitchFamily="50" charset="-128"/>
              <a:ea typeface="Meiryo UI" panose="020B0604030504040204" pitchFamily="50" charset="-128"/>
            </a:endParaRPr>
          </a:p>
          <a:p>
            <a:pPr algn="l"/>
            <a:endParaRPr lang="en-US" altLang="ja-JP" sz="1600" b="1" dirty="0">
              <a:solidFill>
                <a:schemeClr val="tx1"/>
              </a:solidFill>
              <a:latin typeface="Meiryo UI" panose="020B0604030504040204" pitchFamily="50" charset="-128"/>
              <a:ea typeface="Meiryo UI" panose="020B0604030504040204" pitchFamily="50" charset="-128"/>
            </a:endParaRPr>
          </a:p>
          <a:p>
            <a:pPr algn="l"/>
            <a:endParaRPr lang="en-US" altLang="ja-JP" sz="1600" b="1" dirty="0">
              <a:solidFill>
                <a:schemeClr val="tx1"/>
              </a:solidFill>
              <a:latin typeface="Meiryo UI" panose="020B0604030504040204" pitchFamily="50" charset="-128"/>
              <a:ea typeface="Meiryo UI" panose="020B0604030504040204" pitchFamily="50" charset="-128"/>
            </a:endParaRPr>
          </a:p>
          <a:p>
            <a:pPr algn="l"/>
            <a:endParaRPr lang="en-US" altLang="ja-JP" sz="1600" b="1" dirty="0">
              <a:solidFill>
                <a:schemeClr val="tx1"/>
              </a:solidFill>
              <a:latin typeface="Meiryo UI" panose="020B0604030504040204" pitchFamily="50" charset="-128"/>
              <a:ea typeface="Meiryo UI" panose="020B0604030504040204" pitchFamily="50" charset="-128"/>
            </a:endParaRPr>
          </a:p>
          <a:p>
            <a:pPr algn="l"/>
            <a:endParaRPr lang="en-US" altLang="ja-JP" sz="1600" b="1" dirty="0">
              <a:solidFill>
                <a:schemeClr val="tx1"/>
              </a:solidFill>
              <a:latin typeface="Meiryo UI" panose="020B0604030504040204" pitchFamily="50" charset="-128"/>
              <a:ea typeface="Meiryo UI" panose="020B0604030504040204" pitchFamily="50" charset="-128"/>
            </a:endParaRPr>
          </a:p>
        </p:txBody>
      </p:sp>
      <p:sp>
        <p:nvSpPr>
          <p:cNvPr id="18" name="ホームベース 98">
            <a:extLst>
              <a:ext uri="{FF2B5EF4-FFF2-40B4-BE49-F238E27FC236}">
                <a16:creationId xmlns:a16="http://schemas.microsoft.com/office/drawing/2014/main" id="{1942B16B-5D22-4C47-BC59-79758E9C6114}"/>
              </a:ext>
            </a:extLst>
          </p:cNvPr>
          <p:cNvSpPr/>
          <p:nvPr/>
        </p:nvSpPr>
        <p:spPr>
          <a:xfrm>
            <a:off x="61087" y="506845"/>
            <a:ext cx="9000000" cy="288000"/>
          </a:xfrm>
          <a:prstGeom prst="homePlate">
            <a:avLst/>
          </a:prstGeom>
          <a:gradFill flip="none" rotWithShape="1">
            <a:gsLst>
              <a:gs pos="0">
                <a:schemeClr val="accent5"/>
              </a:gs>
              <a:gs pos="50000">
                <a:schemeClr val="accent1">
                  <a:tint val="44500"/>
                  <a:satMod val="160000"/>
                </a:schemeClr>
              </a:gs>
              <a:gs pos="100000">
                <a:schemeClr val="accent1">
                  <a:tint val="23500"/>
                  <a:satMod val="160000"/>
                </a:schemeClr>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400" dirty="0">
                <a:solidFill>
                  <a:schemeClr val="tx1"/>
                </a:solidFill>
                <a:latin typeface="HGP創英角ｺﾞｼｯｸUB" panose="020B0900000000000000" pitchFamily="50" charset="-128"/>
                <a:ea typeface="HGP創英角ｺﾞｼｯｸUB" panose="020B0900000000000000" pitchFamily="50" charset="-128"/>
              </a:rPr>
              <a:t>おおさかメディカルネット　</a:t>
            </a:r>
            <a:r>
              <a:rPr lang="en-US" altLang="ja-JP" sz="1400" dirty="0">
                <a:solidFill>
                  <a:schemeClr val="tx1"/>
                </a:solidFill>
                <a:latin typeface="HGP創英角ｺﾞｼｯｸUB" panose="020B0900000000000000" pitchFamily="50" charset="-128"/>
                <a:ea typeface="HGP創英角ｺﾞｼｯｸUB" panose="020B0900000000000000" pitchFamily="50" charset="-128"/>
              </a:rPr>
              <a:t>for Foreigners</a:t>
            </a:r>
            <a:r>
              <a:rPr lang="ja-JP" altLang="en-US" sz="1400" dirty="0">
                <a:solidFill>
                  <a:schemeClr val="tx1"/>
                </a:solidFill>
                <a:latin typeface="HGP創英角ｺﾞｼｯｸUB" panose="020B0900000000000000" pitchFamily="50" charset="-128"/>
                <a:ea typeface="HGP創英角ｺﾞｼｯｸUB" panose="020B0900000000000000" pitchFamily="50" charset="-128"/>
              </a:rPr>
              <a:t>　（平成</a:t>
            </a:r>
            <a:r>
              <a:rPr lang="en-US" altLang="ja-JP" sz="1400" dirty="0">
                <a:solidFill>
                  <a:schemeClr val="tx1"/>
                </a:solidFill>
                <a:latin typeface="HGP創英角ｺﾞｼｯｸUB" panose="020B0900000000000000" pitchFamily="50" charset="-128"/>
                <a:ea typeface="HGP創英角ｺﾞｼｯｸUB" panose="020B0900000000000000" pitchFamily="50" charset="-128"/>
              </a:rPr>
              <a:t>30</a:t>
            </a:r>
            <a:r>
              <a:rPr lang="ja-JP" altLang="en-US" sz="1400" dirty="0">
                <a:solidFill>
                  <a:schemeClr val="tx1"/>
                </a:solidFill>
                <a:latin typeface="HGP創英角ｺﾞｼｯｸUB" panose="020B0900000000000000" pitchFamily="50" charset="-128"/>
                <a:ea typeface="HGP創英角ｺﾞｼｯｸUB" panose="020B0900000000000000" pitchFamily="50" charset="-128"/>
              </a:rPr>
              <a:t>年度に整備）</a:t>
            </a:r>
            <a:endParaRPr kumimoji="1" lang="ja-JP" altLang="en-US" sz="1400" dirty="0">
              <a:solidFill>
                <a:schemeClr val="tx1"/>
              </a:solidFill>
              <a:latin typeface="HGP創英角ｺﾞｼｯｸUB" panose="020B0900000000000000" pitchFamily="50" charset="-128"/>
              <a:ea typeface="HGP創英角ｺﾞｼｯｸUB" panose="020B0900000000000000" pitchFamily="50" charset="-128"/>
            </a:endParaRPr>
          </a:p>
        </p:txBody>
      </p:sp>
      <p:sp>
        <p:nvSpPr>
          <p:cNvPr id="27" name="角丸四角形 16">
            <a:extLst>
              <a:ext uri="{FF2B5EF4-FFF2-40B4-BE49-F238E27FC236}">
                <a16:creationId xmlns:a16="http://schemas.microsoft.com/office/drawing/2014/main" id="{A3EA86A0-198A-461F-8C2D-7128C974D17B}"/>
              </a:ext>
            </a:extLst>
          </p:cNvPr>
          <p:cNvSpPr/>
          <p:nvPr/>
        </p:nvSpPr>
        <p:spPr>
          <a:xfrm>
            <a:off x="151087" y="800616"/>
            <a:ext cx="8820000" cy="1908000"/>
          </a:xfrm>
          <a:prstGeom prst="roundRect">
            <a:avLst>
              <a:gd name="adj" fmla="val 0"/>
            </a:avLst>
          </a:prstGeom>
          <a:ln>
            <a:noFill/>
          </a:ln>
        </p:spPr>
        <p:style>
          <a:lnRef idx="2">
            <a:schemeClr val="accent1"/>
          </a:lnRef>
          <a:fillRef idx="1">
            <a:schemeClr val="lt1"/>
          </a:fillRef>
          <a:effectRef idx="0">
            <a:schemeClr val="accent1"/>
          </a:effectRef>
          <a:fontRef idx="minor">
            <a:schemeClr val="dk1"/>
          </a:fontRef>
        </p:style>
        <p:txBody>
          <a:bodyPr rtlCol="0" anchor="t"/>
          <a:lstStyle/>
          <a:p>
            <a:r>
              <a:rPr lang="ja-JP" altLang="en-US" sz="1200" dirty="0">
                <a:solidFill>
                  <a:schemeClr val="tx1"/>
                </a:solidFill>
                <a:latin typeface="Meiryo UI" panose="020B0604030504040204" pitchFamily="50" charset="-128"/>
                <a:ea typeface="Meiryo UI" panose="020B0604030504040204" pitchFamily="50" charset="-128"/>
              </a:rPr>
              <a:t>医療機関や来阪外国人等を対象に医療情報等の発信を目的とした多言語情報ポータルサイト</a:t>
            </a:r>
            <a:endParaRPr lang="en-US" altLang="ja-JP" sz="1200" dirty="0">
              <a:solidFill>
                <a:schemeClr val="tx1"/>
              </a:solidFill>
              <a:latin typeface="Meiryo UI" panose="020B0604030504040204" pitchFamily="50" charset="-128"/>
              <a:ea typeface="Meiryo UI" panose="020B0604030504040204" pitchFamily="50" charset="-128"/>
            </a:endParaRPr>
          </a:p>
          <a:p>
            <a:endParaRPr lang="ja-JP" altLang="en-US" sz="1600" dirty="0">
              <a:latin typeface="Meiryo UI" panose="020B0604030504040204" pitchFamily="50" charset="-128"/>
              <a:ea typeface="Meiryo UI" panose="020B0604030504040204" pitchFamily="50" charset="-128"/>
            </a:endParaRPr>
          </a:p>
        </p:txBody>
      </p:sp>
      <p:sp>
        <p:nvSpPr>
          <p:cNvPr id="34" name="角丸四角形 69">
            <a:extLst>
              <a:ext uri="{FF2B5EF4-FFF2-40B4-BE49-F238E27FC236}">
                <a16:creationId xmlns:a16="http://schemas.microsoft.com/office/drawing/2014/main" id="{C94A9F1A-FA42-4A1A-A145-33100BB9DED0}"/>
              </a:ext>
            </a:extLst>
          </p:cNvPr>
          <p:cNvSpPr/>
          <p:nvPr/>
        </p:nvSpPr>
        <p:spPr>
          <a:xfrm>
            <a:off x="235744" y="1139373"/>
            <a:ext cx="1044000" cy="180000"/>
          </a:xfrm>
          <a:prstGeom prst="roundRect">
            <a:avLst/>
          </a:prstGeom>
          <a:solidFill>
            <a:schemeClr val="accent1"/>
          </a:solidFill>
          <a:ln>
            <a:noFill/>
          </a:ln>
          <a:effectLst/>
        </p:spPr>
        <p:style>
          <a:lnRef idx="2">
            <a:schemeClr val="accent4">
              <a:shade val="50000"/>
            </a:schemeClr>
          </a:lnRef>
          <a:fillRef idx="1">
            <a:schemeClr val="accent4"/>
          </a:fillRef>
          <a:effectRef idx="0">
            <a:schemeClr val="accent4"/>
          </a:effectRef>
          <a:fontRef idx="minor">
            <a:schemeClr val="lt1"/>
          </a:fontRef>
        </p:style>
        <p:txBody>
          <a:bodyPr vert="horz" rtlCol="0" anchor="ctr"/>
          <a:lstStyle/>
          <a:p>
            <a:r>
              <a:rPr lang="ja-JP" altLang="en-US" sz="1100" dirty="0">
                <a:latin typeface="Meiryo UI" panose="020B0604030504040204" pitchFamily="50" charset="-128"/>
                <a:ea typeface="Meiryo UI" panose="020B0604030504040204" pitchFamily="50" charset="-128"/>
              </a:rPr>
              <a:t>医療機関向け</a:t>
            </a:r>
            <a:endParaRPr kumimoji="1" lang="ja-JP" altLang="en-US" sz="1100" dirty="0">
              <a:latin typeface="Meiryo UI" panose="020B0604030504040204" pitchFamily="50" charset="-128"/>
              <a:ea typeface="Meiryo UI" panose="020B0604030504040204" pitchFamily="50" charset="-128"/>
            </a:endParaRPr>
          </a:p>
        </p:txBody>
      </p:sp>
      <p:sp>
        <p:nvSpPr>
          <p:cNvPr id="35" name="テキスト ボックス 34">
            <a:extLst>
              <a:ext uri="{FF2B5EF4-FFF2-40B4-BE49-F238E27FC236}">
                <a16:creationId xmlns:a16="http://schemas.microsoft.com/office/drawing/2014/main" id="{97EEDCE7-B197-4932-BD64-8B66207DF754}"/>
              </a:ext>
            </a:extLst>
          </p:cNvPr>
          <p:cNvSpPr txBox="1"/>
          <p:nvPr/>
        </p:nvSpPr>
        <p:spPr>
          <a:xfrm>
            <a:off x="235744" y="1320081"/>
            <a:ext cx="7920000" cy="461665"/>
          </a:xfrm>
          <a:prstGeom prst="rect">
            <a:avLst/>
          </a:prstGeom>
          <a:noFill/>
          <a:ln>
            <a:solidFill>
              <a:schemeClr val="tx1"/>
            </a:solidFill>
            <a:prstDash val="sysDash"/>
          </a:ln>
        </p:spPr>
        <p:txBody>
          <a:bodyPr wrap="square" rtlCol="0" anchor="ctr">
            <a:spAutoFit/>
          </a:bodyPr>
          <a:lstStyle/>
          <a:p>
            <a:r>
              <a:rPr lang="ja-JP" altLang="en-US" sz="1200" dirty="0">
                <a:latin typeface="Meiryo UI" panose="020B0604030504040204" pitchFamily="50" charset="-128"/>
                <a:ea typeface="Meiryo UI" panose="020B0604030504040204" pitchFamily="50" charset="-128"/>
              </a:rPr>
              <a:t>・府や国などが実施する各種支援メニュー一覧</a:t>
            </a:r>
            <a:endParaRPr lang="en-US" altLang="ja-JP" sz="1200" dirty="0">
              <a:latin typeface="Meiryo UI" panose="020B0604030504040204" pitchFamily="50" charset="-128"/>
              <a:ea typeface="Meiryo UI" panose="020B0604030504040204" pitchFamily="50" charset="-128"/>
            </a:endParaRPr>
          </a:p>
          <a:p>
            <a:r>
              <a:rPr lang="ja-JP" altLang="en-US" sz="1200" dirty="0">
                <a:latin typeface="Meiryo UI" panose="020B0604030504040204" pitchFamily="50" charset="-128"/>
                <a:ea typeface="Meiryo UI" panose="020B0604030504040204" pitchFamily="50" charset="-128"/>
              </a:rPr>
              <a:t>・外国人受入れ時に役立つ情報（外国人患者対応マニュアル、未収金マニュアル、多言語問診票等　など掲載</a:t>
            </a:r>
          </a:p>
        </p:txBody>
      </p:sp>
      <p:sp>
        <p:nvSpPr>
          <p:cNvPr id="36" name="角丸四角形 58">
            <a:extLst>
              <a:ext uri="{FF2B5EF4-FFF2-40B4-BE49-F238E27FC236}">
                <a16:creationId xmlns:a16="http://schemas.microsoft.com/office/drawing/2014/main" id="{3138A930-CC27-49D9-A181-0FA2C589D6FF}"/>
              </a:ext>
            </a:extLst>
          </p:cNvPr>
          <p:cNvSpPr/>
          <p:nvPr/>
        </p:nvSpPr>
        <p:spPr>
          <a:xfrm>
            <a:off x="235744" y="1936499"/>
            <a:ext cx="1188000" cy="180000"/>
          </a:xfrm>
          <a:prstGeom prst="roundRect">
            <a:avLst/>
          </a:prstGeom>
          <a:solidFill>
            <a:schemeClr val="accent1"/>
          </a:solidFill>
          <a:ln>
            <a:noFill/>
          </a:ln>
          <a:effectLst/>
        </p:spPr>
        <p:style>
          <a:lnRef idx="2">
            <a:schemeClr val="accent4">
              <a:shade val="50000"/>
            </a:schemeClr>
          </a:lnRef>
          <a:fillRef idx="1">
            <a:schemeClr val="accent4"/>
          </a:fillRef>
          <a:effectRef idx="0">
            <a:schemeClr val="accent4"/>
          </a:effectRef>
          <a:fontRef idx="minor">
            <a:schemeClr val="lt1"/>
          </a:fontRef>
        </p:style>
        <p:txBody>
          <a:bodyPr rtlCol="0" anchor="ctr"/>
          <a:lstStyle/>
          <a:p>
            <a:r>
              <a:rPr lang="ja-JP" altLang="en-US" sz="1100" dirty="0">
                <a:latin typeface="Meiryo UI" panose="020B0604030504040204" pitchFamily="50" charset="-128"/>
                <a:ea typeface="Meiryo UI" panose="020B0604030504040204" pitchFamily="50" charset="-128"/>
              </a:rPr>
              <a:t>来阪外国人向け</a:t>
            </a:r>
            <a:endParaRPr kumimoji="1" lang="ja-JP" altLang="en-US" sz="1100" dirty="0">
              <a:latin typeface="Meiryo UI" panose="020B0604030504040204" pitchFamily="50" charset="-128"/>
              <a:ea typeface="Meiryo UI" panose="020B0604030504040204" pitchFamily="50" charset="-128"/>
            </a:endParaRPr>
          </a:p>
        </p:txBody>
      </p:sp>
      <p:sp>
        <p:nvSpPr>
          <p:cNvPr id="37" name="テキスト ボックス 36">
            <a:extLst>
              <a:ext uri="{FF2B5EF4-FFF2-40B4-BE49-F238E27FC236}">
                <a16:creationId xmlns:a16="http://schemas.microsoft.com/office/drawing/2014/main" id="{025D2E56-1B1F-4CF5-874E-4094EC98B562}"/>
              </a:ext>
            </a:extLst>
          </p:cNvPr>
          <p:cNvSpPr txBox="1"/>
          <p:nvPr/>
        </p:nvSpPr>
        <p:spPr>
          <a:xfrm>
            <a:off x="235744" y="2123587"/>
            <a:ext cx="7920000" cy="461665"/>
          </a:xfrm>
          <a:prstGeom prst="rect">
            <a:avLst/>
          </a:prstGeom>
          <a:noFill/>
          <a:ln>
            <a:solidFill>
              <a:schemeClr val="tx1"/>
            </a:solidFill>
            <a:prstDash val="sysDash"/>
          </a:ln>
        </p:spPr>
        <p:txBody>
          <a:bodyPr wrap="square" rtlCol="0">
            <a:spAutoFit/>
          </a:bodyPr>
          <a:lstStyle/>
          <a:p>
            <a:r>
              <a:rPr lang="ja-JP" altLang="en-US" sz="1200" dirty="0">
                <a:latin typeface="Meiryo UI" panose="020B0604030504040204" pitchFamily="50" charset="-128"/>
                <a:ea typeface="Meiryo UI" panose="020B0604030504040204" pitchFamily="50" charset="-128"/>
              </a:rPr>
              <a:t>・外国人患者受入れ可能な病院・診療所・歯科診療所の検索サイト</a:t>
            </a:r>
            <a:endParaRPr lang="en-US" altLang="ja-JP" sz="1200" dirty="0">
              <a:latin typeface="Meiryo UI" panose="020B0604030504040204" pitchFamily="50" charset="-128"/>
              <a:ea typeface="Meiryo UI" panose="020B0604030504040204" pitchFamily="50" charset="-128"/>
            </a:endParaRPr>
          </a:p>
          <a:p>
            <a:r>
              <a:rPr lang="ja-JP" altLang="en-US" sz="1200" dirty="0">
                <a:latin typeface="Meiryo UI" panose="020B0604030504040204" pitchFamily="50" charset="-128"/>
                <a:ea typeface="Meiryo UI" panose="020B0604030504040204" pitchFamily="50" charset="-128"/>
              </a:rPr>
              <a:t>・府内滞在中に役立つ情報（医療、生活、観光関連情報等）　など掲載</a:t>
            </a:r>
          </a:p>
        </p:txBody>
      </p:sp>
      <p:sp>
        <p:nvSpPr>
          <p:cNvPr id="38" name="ホームベース 98">
            <a:extLst>
              <a:ext uri="{FF2B5EF4-FFF2-40B4-BE49-F238E27FC236}">
                <a16:creationId xmlns:a16="http://schemas.microsoft.com/office/drawing/2014/main" id="{3521519B-B985-4450-B467-A8A833DC91E2}"/>
              </a:ext>
            </a:extLst>
          </p:cNvPr>
          <p:cNvSpPr/>
          <p:nvPr/>
        </p:nvSpPr>
        <p:spPr>
          <a:xfrm>
            <a:off x="72000" y="2868075"/>
            <a:ext cx="4500000" cy="288000"/>
          </a:xfrm>
          <a:prstGeom prst="homePlate">
            <a:avLst/>
          </a:prstGeom>
          <a:gradFill flip="none" rotWithShape="1">
            <a:gsLst>
              <a:gs pos="0">
                <a:schemeClr val="accent5"/>
              </a:gs>
              <a:gs pos="50000">
                <a:schemeClr val="accent1">
                  <a:tint val="44500"/>
                  <a:satMod val="160000"/>
                </a:schemeClr>
              </a:gs>
              <a:gs pos="100000">
                <a:schemeClr val="accent1">
                  <a:tint val="23500"/>
                  <a:satMod val="160000"/>
                </a:schemeClr>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400" dirty="0">
                <a:solidFill>
                  <a:schemeClr val="tx1"/>
                </a:solidFill>
                <a:latin typeface="HGP創英角ｺﾞｼｯｸUB" panose="020B0900000000000000" pitchFamily="50" charset="-128"/>
                <a:ea typeface="HGP創英角ｺﾞｼｯｸUB" panose="020B0900000000000000" pitchFamily="50" charset="-128"/>
              </a:rPr>
              <a:t>更新の必要性</a:t>
            </a:r>
          </a:p>
        </p:txBody>
      </p:sp>
      <p:sp>
        <p:nvSpPr>
          <p:cNvPr id="39" name="角丸四角形 16">
            <a:extLst>
              <a:ext uri="{FF2B5EF4-FFF2-40B4-BE49-F238E27FC236}">
                <a16:creationId xmlns:a16="http://schemas.microsoft.com/office/drawing/2014/main" id="{653891C9-72CE-4A83-A7FF-E97EC0115E4B}"/>
              </a:ext>
            </a:extLst>
          </p:cNvPr>
          <p:cNvSpPr/>
          <p:nvPr/>
        </p:nvSpPr>
        <p:spPr>
          <a:xfrm>
            <a:off x="151087" y="3156075"/>
            <a:ext cx="8820000" cy="1512000"/>
          </a:xfrm>
          <a:prstGeom prst="roundRect">
            <a:avLst>
              <a:gd name="adj" fmla="val 0"/>
            </a:avLst>
          </a:prstGeom>
          <a:ln>
            <a:noFill/>
          </a:ln>
        </p:spPr>
        <p:style>
          <a:lnRef idx="2">
            <a:schemeClr val="accent1"/>
          </a:lnRef>
          <a:fillRef idx="1">
            <a:schemeClr val="lt1"/>
          </a:fillRef>
          <a:effectRef idx="0">
            <a:schemeClr val="accent1"/>
          </a:effectRef>
          <a:fontRef idx="minor">
            <a:schemeClr val="dk1"/>
          </a:fontRef>
        </p:style>
        <p:txBody>
          <a:bodyPr rtlCol="0" anchor="ctr"/>
          <a:lstStyle/>
          <a:p>
            <a:r>
              <a:rPr lang="ja-JP" altLang="en-US" sz="1200" dirty="0">
                <a:latin typeface="Meiryo UI" panose="020B0604030504040204" pitchFamily="50" charset="-128"/>
                <a:ea typeface="Meiryo UI" panose="020B0604030504040204" pitchFamily="50" charset="-128"/>
              </a:rPr>
              <a:t>①　外国人が不慮の怪我や病気となった際に、府内医療機関に円滑に受診できるようにするためには、府内の医療情報等の発信が重要。　</a:t>
            </a:r>
          </a:p>
          <a:p>
            <a:r>
              <a:rPr lang="ja-JP" altLang="en-US" sz="1200" dirty="0">
                <a:latin typeface="Meiryo UI" panose="020B0604030504040204" pitchFamily="50" charset="-128"/>
                <a:ea typeface="Meiryo UI" panose="020B0604030504040204" pitchFamily="50" charset="-128"/>
              </a:rPr>
              <a:t> 　　役立つ医療情報等の掲載はもちろんのこと、多くの国・地域からの外国人が訪れることから、言葉の壁に対応した多言語対応が必要。</a:t>
            </a:r>
          </a:p>
          <a:p>
            <a:r>
              <a:rPr lang="ja-JP" altLang="en-US" sz="1200" dirty="0">
                <a:latin typeface="Meiryo UI" panose="020B0604030504040204" pitchFamily="50" charset="-128"/>
                <a:ea typeface="Meiryo UI" panose="020B0604030504040204" pitchFamily="50" charset="-128"/>
              </a:rPr>
              <a:t> 　　しかしながら、情報が古いままでは、正確な情報を提供できず、外国人患者と医療機関等との間で、トラブル等に発展する可能性があるため、</a:t>
            </a:r>
            <a:endParaRPr lang="en-US" altLang="ja-JP" sz="1200" dirty="0">
              <a:latin typeface="Meiryo UI" panose="020B0604030504040204" pitchFamily="50" charset="-128"/>
              <a:ea typeface="Meiryo UI" panose="020B0604030504040204" pitchFamily="50" charset="-128"/>
            </a:endParaRPr>
          </a:p>
          <a:p>
            <a:r>
              <a:rPr lang="ja-JP" altLang="en-US" sz="1200" dirty="0">
                <a:latin typeface="Meiryo UI" panose="020B0604030504040204" pitchFamily="50" charset="-128"/>
                <a:ea typeface="Meiryo UI" panose="020B0604030504040204" pitchFamily="50" charset="-128"/>
              </a:rPr>
              <a:t>　　 サイト上の外国人患者対応にかかる情報を常に最新に更新する必要がある。</a:t>
            </a:r>
            <a:endParaRPr lang="en-US" altLang="ja-JP" sz="1200" dirty="0">
              <a:latin typeface="Meiryo UI" panose="020B0604030504040204" pitchFamily="50" charset="-128"/>
              <a:ea typeface="Meiryo UI" panose="020B0604030504040204" pitchFamily="50" charset="-128"/>
            </a:endParaRPr>
          </a:p>
          <a:p>
            <a:endParaRPr lang="en-US" altLang="ja-JP" sz="1200" dirty="0">
              <a:latin typeface="Meiryo UI" panose="020B0604030504040204" pitchFamily="50" charset="-128"/>
              <a:ea typeface="Meiryo UI" panose="020B0604030504040204" pitchFamily="50" charset="-128"/>
            </a:endParaRPr>
          </a:p>
          <a:p>
            <a:r>
              <a:rPr lang="ja-JP" altLang="en-US" sz="1200" dirty="0">
                <a:latin typeface="Meiryo UI" panose="020B0604030504040204" pitchFamily="50" charset="-128"/>
                <a:ea typeface="Meiryo UI" panose="020B0604030504040204" pitchFamily="50" charset="-128"/>
              </a:rPr>
              <a:t>②　今後の大阪の成長を支える外国人材が、安心して地域の医療機関にかかれるよう、外国人材が多く暮らす地域（</a:t>
            </a:r>
            <a:r>
              <a:rPr lang="en-US" altLang="ja-JP" sz="1200" dirty="0">
                <a:latin typeface="Meiryo UI" panose="020B0604030504040204" pitchFamily="50" charset="-128"/>
                <a:ea typeface="Meiryo UI" panose="020B0604030504040204" pitchFamily="50" charset="-128"/>
              </a:rPr>
              <a:t>R8</a:t>
            </a:r>
            <a:r>
              <a:rPr lang="ja-JP" altLang="en-US" sz="1200" dirty="0">
                <a:latin typeface="Meiryo UI" panose="020B0604030504040204" pitchFamily="50" charset="-128"/>
                <a:ea typeface="Meiryo UI" panose="020B0604030504040204" pitchFamily="50" charset="-128"/>
              </a:rPr>
              <a:t>対象</a:t>
            </a:r>
            <a:r>
              <a:rPr lang="en-US" altLang="ja-JP" sz="1200" dirty="0">
                <a:latin typeface="Meiryo UI" panose="020B0604030504040204" pitchFamily="50" charset="-128"/>
                <a:ea typeface="Meiryo UI" panose="020B0604030504040204" pitchFamily="50" charset="-128"/>
              </a:rPr>
              <a:t>:</a:t>
            </a:r>
            <a:r>
              <a:rPr lang="ja-JP" altLang="en-US" sz="1200" dirty="0">
                <a:latin typeface="Meiryo UI" panose="020B0604030504040204" pitchFamily="50" charset="-128"/>
                <a:ea typeface="Meiryo UI" panose="020B0604030504040204" pitchFamily="50" charset="-128"/>
              </a:rPr>
              <a:t>関空エリア）</a:t>
            </a:r>
            <a:endParaRPr lang="en-US" altLang="ja-JP" sz="1200" dirty="0">
              <a:latin typeface="Meiryo UI" panose="020B0604030504040204" pitchFamily="50" charset="-128"/>
              <a:ea typeface="Meiryo UI" panose="020B0604030504040204" pitchFamily="50" charset="-128"/>
            </a:endParaRPr>
          </a:p>
          <a:p>
            <a:r>
              <a:rPr lang="ja-JP" altLang="en-US" sz="1200" dirty="0">
                <a:latin typeface="Meiryo UI" panose="020B0604030504040204" pitchFamily="50" charset="-128"/>
                <a:ea typeface="Meiryo UI" panose="020B0604030504040204" pitchFamily="50" charset="-128"/>
              </a:rPr>
              <a:t>　　 において需要の高い言語（</a:t>
            </a:r>
            <a:r>
              <a:rPr lang="en-US" altLang="ja-JP" sz="1200" dirty="0">
                <a:latin typeface="Meiryo UI" panose="020B0604030504040204" pitchFamily="50" charset="-128"/>
                <a:ea typeface="Meiryo UI" panose="020B0604030504040204" pitchFamily="50" charset="-128"/>
              </a:rPr>
              <a:t>R8</a:t>
            </a:r>
            <a:r>
              <a:rPr lang="ja-JP" altLang="en-US" sz="1200" dirty="0">
                <a:latin typeface="Meiryo UI" panose="020B0604030504040204" pitchFamily="50" charset="-128"/>
                <a:ea typeface="Meiryo UI" panose="020B0604030504040204" pitchFamily="50" charset="-128"/>
              </a:rPr>
              <a:t>対象</a:t>
            </a:r>
            <a:r>
              <a:rPr lang="en-US" altLang="ja-JP" sz="1200" dirty="0">
                <a:latin typeface="Meiryo UI" panose="020B0604030504040204" pitchFamily="50" charset="-128"/>
                <a:ea typeface="Meiryo UI" panose="020B0604030504040204" pitchFamily="50" charset="-128"/>
              </a:rPr>
              <a:t>:</a:t>
            </a:r>
            <a:r>
              <a:rPr lang="ja-JP" altLang="en-US" sz="1200" dirty="0">
                <a:latin typeface="Meiryo UI" panose="020B0604030504040204" pitchFamily="50" charset="-128"/>
                <a:ea typeface="Meiryo UI" panose="020B0604030504040204" pitchFamily="50" charset="-128"/>
              </a:rPr>
              <a:t>ネパール語）に対応する必要がある。</a:t>
            </a:r>
            <a:r>
              <a:rPr lang="en-US" altLang="ja-JP" sz="1200" b="1" dirty="0">
                <a:latin typeface="Meiryo UI" panose="020B0604030504040204" pitchFamily="50" charset="-128"/>
                <a:ea typeface="Meiryo UI" panose="020B0604030504040204" pitchFamily="50" charset="-128"/>
              </a:rPr>
              <a:t>【Beyond</a:t>
            </a:r>
            <a:r>
              <a:rPr lang="ja-JP" altLang="en-US" sz="1200" b="1" dirty="0">
                <a:latin typeface="Meiryo UI" panose="020B0604030504040204" pitchFamily="50" charset="-128"/>
                <a:ea typeface="Meiryo UI" panose="020B0604030504040204" pitchFamily="50" charset="-128"/>
              </a:rPr>
              <a:t>　</a:t>
            </a:r>
            <a:r>
              <a:rPr lang="en-US" altLang="ja-JP" sz="1200" b="1" dirty="0">
                <a:latin typeface="Meiryo UI" panose="020B0604030504040204" pitchFamily="50" charset="-128"/>
                <a:ea typeface="Meiryo UI" panose="020B0604030504040204" pitchFamily="50" charset="-128"/>
              </a:rPr>
              <a:t>EXPO】</a:t>
            </a:r>
            <a:endParaRPr lang="ja-JP" altLang="en-US" sz="1200" b="1" dirty="0">
              <a:latin typeface="Meiryo UI" panose="020B0604030504040204" pitchFamily="50" charset="-128"/>
              <a:ea typeface="Meiryo UI" panose="020B0604030504040204" pitchFamily="50" charset="-128"/>
            </a:endParaRPr>
          </a:p>
        </p:txBody>
      </p:sp>
      <p:sp>
        <p:nvSpPr>
          <p:cNvPr id="42" name="ホームベース 98">
            <a:extLst>
              <a:ext uri="{FF2B5EF4-FFF2-40B4-BE49-F238E27FC236}">
                <a16:creationId xmlns:a16="http://schemas.microsoft.com/office/drawing/2014/main" id="{DF762047-635E-489F-883F-08FA737C909D}"/>
              </a:ext>
            </a:extLst>
          </p:cNvPr>
          <p:cNvSpPr/>
          <p:nvPr/>
        </p:nvSpPr>
        <p:spPr>
          <a:xfrm>
            <a:off x="61087" y="4781846"/>
            <a:ext cx="4500000" cy="288000"/>
          </a:xfrm>
          <a:prstGeom prst="homePlate">
            <a:avLst/>
          </a:prstGeom>
          <a:gradFill flip="none" rotWithShape="1">
            <a:gsLst>
              <a:gs pos="0">
                <a:schemeClr val="accent5"/>
              </a:gs>
              <a:gs pos="50000">
                <a:schemeClr val="accent1">
                  <a:tint val="44500"/>
                  <a:satMod val="160000"/>
                </a:schemeClr>
              </a:gs>
              <a:gs pos="100000">
                <a:schemeClr val="accent1">
                  <a:tint val="23500"/>
                  <a:satMod val="160000"/>
                </a:schemeClr>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400" dirty="0">
                <a:solidFill>
                  <a:schemeClr val="tx1"/>
                </a:solidFill>
                <a:latin typeface="HGP創英角ｺﾞｼｯｸUB" panose="020B0900000000000000" pitchFamily="50" charset="-128"/>
                <a:ea typeface="HGP創英角ｺﾞｼｯｸUB" panose="020B0900000000000000" pitchFamily="50" charset="-128"/>
              </a:rPr>
              <a:t>実施内容・実施方法</a:t>
            </a:r>
            <a:endParaRPr kumimoji="1" lang="ja-JP" altLang="en-US" sz="1400" dirty="0">
              <a:solidFill>
                <a:schemeClr val="tx1"/>
              </a:solidFill>
              <a:latin typeface="HGP創英角ｺﾞｼｯｸUB" panose="020B0900000000000000" pitchFamily="50" charset="-128"/>
              <a:ea typeface="HGP創英角ｺﾞｼｯｸUB" panose="020B0900000000000000" pitchFamily="50" charset="-128"/>
            </a:endParaRPr>
          </a:p>
        </p:txBody>
      </p:sp>
      <p:sp>
        <p:nvSpPr>
          <p:cNvPr id="44" name="角丸四角形 16">
            <a:extLst>
              <a:ext uri="{FF2B5EF4-FFF2-40B4-BE49-F238E27FC236}">
                <a16:creationId xmlns:a16="http://schemas.microsoft.com/office/drawing/2014/main" id="{9D69E7E2-F454-400A-BC11-9E577324122C}"/>
              </a:ext>
            </a:extLst>
          </p:cNvPr>
          <p:cNvSpPr/>
          <p:nvPr/>
        </p:nvSpPr>
        <p:spPr>
          <a:xfrm>
            <a:off x="151087" y="5069846"/>
            <a:ext cx="8820000" cy="1728000"/>
          </a:xfrm>
          <a:prstGeom prst="roundRect">
            <a:avLst>
              <a:gd name="adj" fmla="val 0"/>
            </a:avLst>
          </a:prstGeom>
          <a:ln>
            <a:noFill/>
          </a:ln>
        </p:spPr>
        <p:style>
          <a:lnRef idx="2">
            <a:schemeClr val="accent1"/>
          </a:lnRef>
          <a:fillRef idx="1">
            <a:schemeClr val="lt1"/>
          </a:fillRef>
          <a:effectRef idx="0">
            <a:schemeClr val="accent1"/>
          </a:effectRef>
          <a:fontRef idx="minor">
            <a:schemeClr val="dk1"/>
          </a:fontRef>
        </p:style>
        <p:txBody>
          <a:bodyPr rtlCol="0" anchor="t"/>
          <a:lstStyle/>
          <a:p>
            <a:r>
              <a:rPr lang="ja-JP" altLang="en-US" sz="1200" dirty="0">
                <a:latin typeface="Meiryo UI" panose="020B0604030504040204" pitchFamily="50" charset="-128"/>
                <a:ea typeface="Meiryo UI" panose="020B0604030504040204" pitchFamily="50" charset="-128"/>
              </a:rPr>
              <a:t>①　「大阪メディカルネット　</a:t>
            </a:r>
            <a:r>
              <a:rPr lang="en-US" altLang="ja-JP" sz="1200" dirty="0">
                <a:latin typeface="Meiryo UI" panose="020B0604030504040204" pitchFamily="50" charset="-128"/>
                <a:ea typeface="Meiryo UI" panose="020B0604030504040204" pitchFamily="50" charset="-128"/>
              </a:rPr>
              <a:t>for Foreigners</a:t>
            </a:r>
            <a:r>
              <a:rPr lang="ja-JP" altLang="en-US" sz="1200" dirty="0">
                <a:latin typeface="Meiryo UI" panose="020B0604030504040204" pitchFamily="50" charset="-128"/>
                <a:ea typeface="Meiryo UI" panose="020B0604030504040204" pitchFamily="50" charset="-128"/>
              </a:rPr>
              <a:t>」の掲載情報を更新</a:t>
            </a:r>
            <a:r>
              <a:rPr lang="en-US" altLang="ja-JP" sz="1200" b="1" dirty="0">
                <a:latin typeface="Meiryo UI" panose="020B0604030504040204" pitchFamily="50" charset="-128"/>
                <a:ea typeface="Meiryo UI" panose="020B0604030504040204" pitchFamily="50" charset="-128"/>
              </a:rPr>
              <a:t>【R8</a:t>
            </a:r>
            <a:r>
              <a:rPr lang="ja-JP" altLang="en-US" sz="1200" b="1" dirty="0">
                <a:latin typeface="Meiryo UI" panose="020B0604030504040204" pitchFamily="50" charset="-128"/>
                <a:ea typeface="Meiryo UI" panose="020B0604030504040204" pitchFamily="50" charset="-128"/>
              </a:rPr>
              <a:t>予算要求額</a:t>
            </a:r>
            <a:r>
              <a:rPr lang="en-US" altLang="ja-JP" sz="1200" b="1" dirty="0">
                <a:latin typeface="Meiryo UI" panose="020B0604030504040204" pitchFamily="50" charset="-128"/>
                <a:ea typeface="Meiryo UI" panose="020B0604030504040204" pitchFamily="50" charset="-128"/>
              </a:rPr>
              <a:t>:1,093</a:t>
            </a:r>
            <a:r>
              <a:rPr lang="ja-JP" altLang="en-US" sz="1200" b="1" dirty="0">
                <a:latin typeface="Meiryo UI" panose="020B0604030504040204" pitchFamily="50" charset="-128"/>
                <a:ea typeface="Meiryo UI" panose="020B0604030504040204" pitchFamily="50" charset="-128"/>
              </a:rPr>
              <a:t>千円</a:t>
            </a:r>
            <a:r>
              <a:rPr lang="en-US" altLang="ja-JP" sz="1200" b="1" dirty="0">
                <a:latin typeface="Meiryo UI" panose="020B0604030504040204" pitchFamily="50" charset="-128"/>
                <a:ea typeface="Meiryo UI" panose="020B0604030504040204" pitchFamily="50" charset="-128"/>
              </a:rPr>
              <a:t>】</a:t>
            </a:r>
            <a:endParaRPr lang="ja-JP" altLang="en-US" sz="1200" b="1" dirty="0">
              <a:latin typeface="Meiryo UI" panose="020B0604030504040204" pitchFamily="50" charset="-128"/>
              <a:ea typeface="Meiryo UI" panose="020B0604030504040204" pitchFamily="50" charset="-128"/>
            </a:endParaRPr>
          </a:p>
          <a:p>
            <a:r>
              <a:rPr lang="ja-JP" altLang="en-US" sz="1200" dirty="0">
                <a:latin typeface="Meiryo UI" panose="020B0604030504040204" pitchFamily="50" charset="-128"/>
                <a:ea typeface="Meiryo UI" panose="020B0604030504040204" pitchFamily="50" charset="-128"/>
              </a:rPr>
              <a:t>　　⇒事業者に委託し、以下の内容について、掲載内容のアップデート（追記・修正・削除等）を行う。</a:t>
            </a:r>
            <a:endParaRPr lang="en-US" altLang="ja-JP" sz="1200" dirty="0">
              <a:latin typeface="Meiryo UI" panose="020B0604030504040204" pitchFamily="50" charset="-128"/>
              <a:ea typeface="Meiryo UI" panose="020B0604030504040204" pitchFamily="50" charset="-128"/>
            </a:endParaRPr>
          </a:p>
          <a:p>
            <a:endParaRPr lang="en-US" altLang="ja-JP" sz="1200" dirty="0">
              <a:latin typeface="Meiryo UI" panose="020B0604030504040204" pitchFamily="50" charset="-128"/>
              <a:ea typeface="Meiryo UI" panose="020B0604030504040204" pitchFamily="50" charset="-128"/>
            </a:endParaRPr>
          </a:p>
          <a:p>
            <a:endParaRPr lang="en-US" altLang="ja-JP" sz="1200" dirty="0">
              <a:latin typeface="Meiryo UI" panose="020B0604030504040204" pitchFamily="50" charset="-128"/>
              <a:ea typeface="Meiryo UI" panose="020B0604030504040204" pitchFamily="50" charset="-128"/>
            </a:endParaRPr>
          </a:p>
          <a:p>
            <a:endParaRPr lang="en-US" altLang="ja-JP" sz="1200" dirty="0">
              <a:latin typeface="Meiryo UI" panose="020B0604030504040204" pitchFamily="50" charset="-128"/>
              <a:ea typeface="Meiryo UI" panose="020B0604030504040204" pitchFamily="50" charset="-128"/>
            </a:endParaRPr>
          </a:p>
          <a:p>
            <a:endParaRPr lang="en-US" altLang="ja-JP" sz="800" dirty="0">
              <a:latin typeface="Meiryo UI" panose="020B0604030504040204" pitchFamily="50" charset="-128"/>
              <a:ea typeface="Meiryo UI" panose="020B0604030504040204" pitchFamily="50" charset="-128"/>
            </a:endParaRPr>
          </a:p>
          <a:p>
            <a:r>
              <a:rPr lang="ja-JP" altLang="en-US" sz="1200" dirty="0">
                <a:latin typeface="Meiryo UI" panose="020B0604030504040204" pitchFamily="50" charset="-128"/>
                <a:ea typeface="Meiryo UI" panose="020B0604030504040204" pitchFamily="50" charset="-128"/>
              </a:rPr>
              <a:t>②　 「大阪メディカルネット　</a:t>
            </a:r>
            <a:r>
              <a:rPr lang="en-US" altLang="ja-JP" sz="1200" dirty="0">
                <a:latin typeface="Meiryo UI" panose="020B0604030504040204" pitchFamily="50" charset="-128"/>
                <a:ea typeface="Meiryo UI" panose="020B0604030504040204" pitchFamily="50" charset="-128"/>
              </a:rPr>
              <a:t>for Foreigners</a:t>
            </a:r>
            <a:r>
              <a:rPr lang="ja-JP" altLang="en-US" sz="1200" dirty="0">
                <a:latin typeface="Meiryo UI" panose="020B0604030504040204" pitchFamily="50" charset="-128"/>
                <a:ea typeface="Meiryo UI" panose="020B0604030504040204" pitchFamily="50" charset="-128"/>
              </a:rPr>
              <a:t>」のネパール語対応</a:t>
            </a:r>
            <a:r>
              <a:rPr lang="en-US" altLang="ja-JP" sz="1200" b="1" dirty="0">
                <a:latin typeface="Meiryo UI" panose="020B0604030504040204" pitchFamily="50" charset="-128"/>
                <a:ea typeface="Meiryo UI" panose="020B0604030504040204" pitchFamily="50" charset="-128"/>
              </a:rPr>
              <a:t>【R8</a:t>
            </a:r>
            <a:r>
              <a:rPr lang="ja-JP" altLang="en-US" sz="1200" b="1" dirty="0">
                <a:latin typeface="Meiryo UI" panose="020B0604030504040204" pitchFamily="50" charset="-128"/>
                <a:ea typeface="Meiryo UI" panose="020B0604030504040204" pitchFamily="50" charset="-128"/>
              </a:rPr>
              <a:t>予算要求額：</a:t>
            </a:r>
            <a:r>
              <a:rPr lang="en-US" altLang="ja-JP" sz="1200" b="1" dirty="0">
                <a:latin typeface="Meiryo UI" panose="020B0604030504040204" pitchFamily="50" charset="-128"/>
                <a:ea typeface="Meiryo UI" panose="020B0604030504040204" pitchFamily="50" charset="-128"/>
              </a:rPr>
              <a:t>1,824</a:t>
            </a:r>
            <a:r>
              <a:rPr lang="ja-JP" altLang="en-US" sz="1200" b="1" dirty="0">
                <a:latin typeface="Meiryo UI" panose="020B0604030504040204" pitchFamily="50" charset="-128"/>
                <a:ea typeface="Meiryo UI" panose="020B0604030504040204" pitchFamily="50" charset="-128"/>
              </a:rPr>
              <a:t>千円</a:t>
            </a:r>
            <a:r>
              <a:rPr lang="en-US" altLang="ja-JP" sz="1200" b="1" dirty="0">
                <a:latin typeface="Meiryo UI" panose="020B0604030504040204" pitchFamily="50" charset="-128"/>
                <a:ea typeface="Meiryo UI" panose="020B0604030504040204" pitchFamily="50" charset="-128"/>
              </a:rPr>
              <a:t>】</a:t>
            </a:r>
          </a:p>
          <a:p>
            <a:r>
              <a:rPr lang="ja-JP" altLang="en-US" sz="1200" dirty="0">
                <a:latin typeface="Meiryo UI" panose="020B0604030504040204" pitchFamily="50" charset="-128"/>
                <a:ea typeface="Meiryo UI" panose="020B0604030504040204" pitchFamily="50" charset="-128"/>
              </a:rPr>
              <a:t>　　⇒事業者に委託し、既存９言語の専用ページに加え、ネパール語専用ページを新設する。</a:t>
            </a:r>
            <a:endParaRPr lang="en-US" altLang="ja-JP" sz="1200" dirty="0">
              <a:latin typeface="Meiryo UI" panose="020B0604030504040204" pitchFamily="50" charset="-128"/>
              <a:ea typeface="Meiryo UI" panose="020B0604030504040204" pitchFamily="50" charset="-128"/>
            </a:endParaRPr>
          </a:p>
          <a:p>
            <a:r>
              <a:rPr lang="ja-JP" altLang="en-US" sz="1200" dirty="0">
                <a:latin typeface="Meiryo UI" panose="020B0604030504040204" pitchFamily="50" charset="-128"/>
                <a:ea typeface="Meiryo UI" panose="020B0604030504040204" pitchFamily="50" charset="-128"/>
              </a:rPr>
              <a:t>　　　 各言語のページにおいて自動再生される</a:t>
            </a:r>
            <a:r>
              <a:rPr lang="en-US" altLang="ja-JP" sz="1200" dirty="0" err="1">
                <a:latin typeface="Meiryo UI" panose="020B0604030504040204" pitchFamily="50" charset="-128"/>
                <a:ea typeface="Meiryo UI" panose="020B0604030504040204" pitchFamily="50" charset="-128"/>
              </a:rPr>
              <a:t>youtube</a:t>
            </a:r>
            <a:r>
              <a:rPr lang="ja-JP" altLang="en-US" sz="1200" dirty="0">
                <a:latin typeface="Meiryo UI" panose="020B0604030504040204" pitchFamily="50" charset="-128"/>
                <a:ea typeface="Meiryo UI" panose="020B0604030504040204" pitchFamily="50" charset="-128"/>
              </a:rPr>
              <a:t>動画についても、ネパール語版を作成し、掲載する。</a:t>
            </a:r>
          </a:p>
        </p:txBody>
      </p:sp>
      <p:sp>
        <p:nvSpPr>
          <p:cNvPr id="45" name="テキスト ボックス 44">
            <a:extLst>
              <a:ext uri="{FF2B5EF4-FFF2-40B4-BE49-F238E27FC236}">
                <a16:creationId xmlns:a16="http://schemas.microsoft.com/office/drawing/2014/main" id="{A38AECDE-1419-4343-A948-7488F0FCF665}"/>
              </a:ext>
            </a:extLst>
          </p:cNvPr>
          <p:cNvSpPr txBox="1"/>
          <p:nvPr/>
        </p:nvSpPr>
        <p:spPr>
          <a:xfrm>
            <a:off x="539552" y="5503126"/>
            <a:ext cx="7920000" cy="461665"/>
          </a:xfrm>
          <a:prstGeom prst="rect">
            <a:avLst/>
          </a:prstGeom>
          <a:noFill/>
          <a:ln>
            <a:solidFill>
              <a:schemeClr val="tx1"/>
            </a:solidFill>
            <a:prstDash val="sysDash"/>
          </a:ln>
        </p:spPr>
        <p:txBody>
          <a:bodyPr wrap="square" rtlCol="0" anchor="ctr">
            <a:spAutoFit/>
          </a:bodyPr>
          <a:lstStyle/>
          <a:p>
            <a:pPr indent="-540000"/>
            <a:r>
              <a:rPr lang="ja-JP" altLang="en-US" sz="1200" dirty="0">
                <a:latin typeface="Meiryo UI" panose="020B0604030504040204" pitchFamily="50" charset="-128"/>
                <a:ea typeface="Meiryo UI" panose="020B0604030504040204" pitchFamily="50" charset="-128"/>
              </a:rPr>
              <a:t>・外国人にとって役立つ医療等に関する情報について、必要に応じて時点修正を行う</a:t>
            </a:r>
            <a:endParaRPr lang="en-US" altLang="ja-JP" sz="1200" dirty="0">
              <a:latin typeface="Meiryo UI" panose="020B0604030504040204" pitchFamily="50" charset="-128"/>
              <a:ea typeface="Meiryo UI" panose="020B0604030504040204" pitchFamily="50" charset="-128"/>
            </a:endParaRPr>
          </a:p>
          <a:p>
            <a:pPr indent="-540000"/>
            <a:r>
              <a:rPr lang="ja-JP" altLang="en-US" sz="1200" dirty="0">
                <a:latin typeface="Meiryo UI" panose="020B0604030504040204" pitchFamily="50" charset="-128"/>
                <a:ea typeface="Meiryo UI" panose="020B0604030504040204" pitchFamily="50" charset="-128"/>
              </a:rPr>
              <a:t>・府や国等が実施する各種支援メニュー、外国人患者対応マニュアル、多言語問診票等の役立つ情報を時点更新</a:t>
            </a:r>
          </a:p>
        </p:txBody>
      </p:sp>
      <p:sp>
        <p:nvSpPr>
          <p:cNvPr id="2" name="テキスト ボックス 1">
            <a:extLst>
              <a:ext uri="{FF2B5EF4-FFF2-40B4-BE49-F238E27FC236}">
                <a16:creationId xmlns:a16="http://schemas.microsoft.com/office/drawing/2014/main" id="{BB9ACA73-6BAC-F83A-AE10-8F33AFC00573}"/>
              </a:ext>
            </a:extLst>
          </p:cNvPr>
          <p:cNvSpPr txBox="1"/>
          <p:nvPr/>
        </p:nvSpPr>
        <p:spPr>
          <a:xfrm>
            <a:off x="1423744" y="1946707"/>
            <a:ext cx="6480000" cy="180000"/>
          </a:xfrm>
          <a:prstGeom prst="rect">
            <a:avLst/>
          </a:prstGeom>
          <a:noFill/>
        </p:spPr>
        <p:txBody>
          <a:bodyPr wrap="square" rtlCol="0" anchor="ctr">
            <a:spAutoFit/>
          </a:bodyPr>
          <a:lstStyle/>
          <a:p>
            <a:r>
              <a:rPr lang="ja-JP" altLang="en-US" sz="1100" dirty="0">
                <a:latin typeface="Meiryo UI" panose="020B0604030504040204" pitchFamily="50" charset="-128"/>
                <a:ea typeface="Meiryo UI" panose="020B0604030504040204" pitchFamily="50" charset="-128"/>
              </a:rPr>
              <a:t>英語・中国語（簡体字・繁体字）・韓国語・スペイン語・ポルトガル語・ベトナム語・タガログ語・フランス語・日本語</a:t>
            </a:r>
            <a:endParaRPr kumimoji="1" lang="ja-JP" altLang="en-US" sz="1100" dirty="0">
              <a:latin typeface="Meiryo UI" panose="020B0604030504040204" pitchFamily="50" charset="-128"/>
              <a:ea typeface="Meiryo UI" panose="020B0604030504040204" pitchFamily="50" charset="-128"/>
            </a:endParaRPr>
          </a:p>
        </p:txBody>
      </p:sp>
      <p:grpSp>
        <p:nvGrpSpPr>
          <p:cNvPr id="6" name="グループ化 5">
            <a:extLst>
              <a:ext uri="{FF2B5EF4-FFF2-40B4-BE49-F238E27FC236}">
                <a16:creationId xmlns:a16="http://schemas.microsoft.com/office/drawing/2014/main" id="{9E467BB4-5540-4CAF-8A6E-1492F94C5EA3}"/>
              </a:ext>
            </a:extLst>
          </p:cNvPr>
          <p:cNvGrpSpPr/>
          <p:nvPr/>
        </p:nvGrpSpPr>
        <p:grpSpPr>
          <a:xfrm>
            <a:off x="204072" y="6073043"/>
            <a:ext cx="8616392" cy="648000"/>
            <a:chOff x="204072" y="6073043"/>
            <a:chExt cx="8616392" cy="648000"/>
          </a:xfrm>
        </p:grpSpPr>
        <p:sp>
          <p:nvSpPr>
            <p:cNvPr id="3" name="左大かっこ 2">
              <a:extLst>
                <a:ext uri="{FF2B5EF4-FFF2-40B4-BE49-F238E27FC236}">
                  <a16:creationId xmlns:a16="http://schemas.microsoft.com/office/drawing/2014/main" id="{B3E68985-00E5-4E00-B315-171C361AD851}"/>
                </a:ext>
              </a:extLst>
            </p:cNvPr>
            <p:cNvSpPr/>
            <p:nvPr/>
          </p:nvSpPr>
          <p:spPr>
            <a:xfrm>
              <a:off x="204072" y="6073043"/>
              <a:ext cx="72000" cy="648000"/>
            </a:xfrm>
            <a:prstGeom prst="leftBracket">
              <a:avLst/>
            </a:prstGeom>
            <a:ln w="19050"/>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4" name="右大かっこ 3">
              <a:extLst>
                <a:ext uri="{FF2B5EF4-FFF2-40B4-BE49-F238E27FC236}">
                  <a16:creationId xmlns:a16="http://schemas.microsoft.com/office/drawing/2014/main" id="{FFD55180-B2F4-46BC-B937-84EF05685E1E}"/>
                </a:ext>
              </a:extLst>
            </p:cNvPr>
            <p:cNvSpPr/>
            <p:nvPr/>
          </p:nvSpPr>
          <p:spPr>
            <a:xfrm>
              <a:off x="8748464" y="6073043"/>
              <a:ext cx="72000" cy="648000"/>
            </a:xfrm>
            <a:prstGeom prst="rightBracket">
              <a:avLst/>
            </a:prstGeom>
            <a:ln w="19050"/>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grpSp>
      <p:grpSp>
        <p:nvGrpSpPr>
          <p:cNvPr id="24" name="グループ化 23">
            <a:extLst>
              <a:ext uri="{FF2B5EF4-FFF2-40B4-BE49-F238E27FC236}">
                <a16:creationId xmlns:a16="http://schemas.microsoft.com/office/drawing/2014/main" id="{C5A5C2CB-8744-44B5-B573-F1659AE49A02}"/>
              </a:ext>
            </a:extLst>
          </p:cNvPr>
          <p:cNvGrpSpPr/>
          <p:nvPr/>
        </p:nvGrpSpPr>
        <p:grpSpPr>
          <a:xfrm>
            <a:off x="204072" y="3972594"/>
            <a:ext cx="8616392" cy="648000"/>
            <a:chOff x="204072" y="6073043"/>
            <a:chExt cx="8616392" cy="648000"/>
          </a:xfrm>
        </p:grpSpPr>
        <p:sp>
          <p:nvSpPr>
            <p:cNvPr id="25" name="左大かっこ 24">
              <a:extLst>
                <a:ext uri="{FF2B5EF4-FFF2-40B4-BE49-F238E27FC236}">
                  <a16:creationId xmlns:a16="http://schemas.microsoft.com/office/drawing/2014/main" id="{DCAEF467-B6B7-4114-87DC-0AFE0EC03DCF}"/>
                </a:ext>
              </a:extLst>
            </p:cNvPr>
            <p:cNvSpPr/>
            <p:nvPr/>
          </p:nvSpPr>
          <p:spPr>
            <a:xfrm>
              <a:off x="204072" y="6073043"/>
              <a:ext cx="72000" cy="648000"/>
            </a:xfrm>
            <a:prstGeom prst="leftBracket">
              <a:avLst/>
            </a:prstGeom>
            <a:ln w="19050"/>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26" name="右大かっこ 25">
              <a:extLst>
                <a:ext uri="{FF2B5EF4-FFF2-40B4-BE49-F238E27FC236}">
                  <a16:creationId xmlns:a16="http://schemas.microsoft.com/office/drawing/2014/main" id="{831774CF-8C3D-4F2E-BEE9-541C8DBDD22F}"/>
                </a:ext>
              </a:extLst>
            </p:cNvPr>
            <p:cNvSpPr/>
            <p:nvPr/>
          </p:nvSpPr>
          <p:spPr>
            <a:xfrm>
              <a:off x="8748464" y="6073043"/>
              <a:ext cx="72000" cy="648000"/>
            </a:xfrm>
            <a:prstGeom prst="rightBracket">
              <a:avLst/>
            </a:prstGeom>
            <a:ln w="19050"/>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grpSp>
      <p:sp>
        <p:nvSpPr>
          <p:cNvPr id="22" name="テキスト ボックス 21">
            <a:extLst>
              <a:ext uri="{FF2B5EF4-FFF2-40B4-BE49-F238E27FC236}">
                <a16:creationId xmlns:a16="http://schemas.microsoft.com/office/drawing/2014/main" id="{6B17F2FF-8DC0-49AA-A8E9-7787F30D7CB1}"/>
              </a:ext>
            </a:extLst>
          </p:cNvPr>
          <p:cNvSpPr txBox="1"/>
          <p:nvPr/>
        </p:nvSpPr>
        <p:spPr>
          <a:xfrm>
            <a:off x="8718538" y="6492975"/>
            <a:ext cx="540000" cy="369332"/>
          </a:xfrm>
          <a:prstGeom prst="rect">
            <a:avLst/>
          </a:prstGeom>
          <a:noFill/>
        </p:spPr>
        <p:txBody>
          <a:bodyPr wrap="square" rtlCol="0" anchor="ctr">
            <a:spAutoFit/>
          </a:bodyPr>
          <a:lstStyle/>
          <a:p>
            <a:pPr algn="ctr"/>
            <a:r>
              <a:rPr kumimoji="1" lang="ja-JP" altLang="en-US" dirty="0"/>
              <a:t>７</a:t>
            </a:r>
          </a:p>
        </p:txBody>
      </p:sp>
    </p:spTree>
    <p:extLst>
      <p:ext uri="{BB962C8B-B14F-4D97-AF65-F5344CB8AC3E}">
        <p14:creationId xmlns:p14="http://schemas.microsoft.com/office/powerpoint/2010/main" val="15349202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タイトル 1">
            <a:extLst>
              <a:ext uri="{FF2B5EF4-FFF2-40B4-BE49-F238E27FC236}">
                <a16:creationId xmlns:a16="http://schemas.microsoft.com/office/drawing/2014/main" id="{563C79A2-88A2-41B0-8BE5-503A6A91B9D0}"/>
              </a:ext>
            </a:extLst>
          </p:cNvPr>
          <p:cNvSpPr txBox="1">
            <a:spLocks/>
          </p:cNvSpPr>
          <p:nvPr/>
        </p:nvSpPr>
        <p:spPr>
          <a:xfrm>
            <a:off x="0" y="0"/>
            <a:ext cx="9144000" cy="468000"/>
          </a:xfrm>
          <a:prstGeom prst="rect">
            <a:avLst/>
          </a:prstGeom>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vert="horz" lIns="91440" tIns="45720" rIns="91440" bIns="45720" rtlCol="0" anchor="ctr">
            <a:noAutofit/>
          </a:bodyPr>
          <a:lstStyle>
            <a:lvl1pPr algn="ctr" defTabSz="914400" rtl="0" eaLnBrk="1" latinLnBrk="0" hangingPunct="1">
              <a:spcBef>
                <a:spcPct val="0"/>
              </a:spcBef>
              <a:buNone/>
              <a:defRPr kumimoji="1"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ja-JP" altLang="en-US" sz="1800" dirty="0">
                <a:solidFill>
                  <a:schemeClr val="bg1"/>
                </a:solidFill>
                <a:latin typeface="HGS創英角ｺﾞｼｯｸUB" panose="020B0900000000000000" pitchFamily="50" charset="-128"/>
                <a:ea typeface="HGS創英角ｺﾞｼｯｸUB" panose="020B0900000000000000" pitchFamily="50" charset="-128"/>
              </a:rPr>
              <a:t>外国人向け医療情報整備事業</a:t>
            </a:r>
            <a:r>
              <a:rPr lang="en-US" altLang="ja-JP" sz="1800" dirty="0">
                <a:solidFill>
                  <a:schemeClr val="bg1"/>
                </a:solidFill>
                <a:latin typeface="HGS創英角ｺﾞｼｯｸUB" panose="020B0900000000000000" pitchFamily="50" charset="-128"/>
                <a:ea typeface="HGS創英角ｺﾞｼｯｸUB" panose="020B0900000000000000" pitchFamily="50" charset="-128"/>
              </a:rPr>
              <a:t>【</a:t>
            </a:r>
            <a:r>
              <a:rPr lang="ja-JP" altLang="en-US" sz="1800" dirty="0">
                <a:solidFill>
                  <a:schemeClr val="bg1"/>
                </a:solidFill>
                <a:latin typeface="HGS創英角ｺﾞｼｯｸUB" panose="020B0900000000000000" pitchFamily="50" charset="-128"/>
                <a:ea typeface="HGS創英角ｺﾞｼｯｸUB" panose="020B0900000000000000" pitchFamily="50" charset="-128"/>
              </a:rPr>
              <a:t>継続</a:t>
            </a:r>
            <a:r>
              <a:rPr lang="en-US" altLang="ja-JP" sz="1800" dirty="0">
                <a:solidFill>
                  <a:schemeClr val="bg1"/>
                </a:solidFill>
                <a:latin typeface="HGS創英角ｺﾞｼｯｸUB" panose="020B0900000000000000" pitchFamily="50" charset="-128"/>
                <a:ea typeface="HGS創英角ｺﾞｼｯｸUB" panose="020B0900000000000000" pitchFamily="50" charset="-128"/>
              </a:rPr>
              <a:t>】6,824</a:t>
            </a:r>
            <a:r>
              <a:rPr lang="ja-JP" altLang="en-US" sz="1800" dirty="0">
                <a:solidFill>
                  <a:schemeClr val="bg1"/>
                </a:solidFill>
                <a:latin typeface="HGS創英角ｺﾞｼｯｸUB" panose="020B0900000000000000" pitchFamily="50" charset="-128"/>
                <a:ea typeface="HGS創英角ｺﾞｼｯｸUB" panose="020B0900000000000000" pitchFamily="50" charset="-128"/>
              </a:rPr>
              <a:t>千円（総合確保基金</a:t>
            </a:r>
            <a:r>
              <a:rPr lang="en-US" altLang="ja-JP" sz="1800" dirty="0">
                <a:solidFill>
                  <a:schemeClr val="bg1"/>
                </a:solidFill>
                <a:latin typeface="HGS創英角ｺﾞｼｯｸUB" panose="020B0900000000000000" pitchFamily="50" charset="-128"/>
                <a:ea typeface="HGS創英角ｺﾞｼｯｸUB" panose="020B0900000000000000" pitchFamily="50" charset="-128"/>
              </a:rPr>
              <a:t>6,824</a:t>
            </a:r>
            <a:r>
              <a:rPr lang="ja-JP" altLang="en-US" sz="1800" dirty="0">
                <a:solidFill>
                  <a:schemeClr val="bg1"/>
                </a:solidFill>
                <a:latin typeface="HGS創英角ｺﾞｼｯｸUB" panose="020B0900000000000000" pitchFamily="50" charset="-128"/>
                <a:ea typeface="HGS創英角ｺﾞｼｯｸUB" panose="020B0900000000000000" pitchFamily="50" charset="-128"/>
              </a:rPr>
              <a:t>千円）</a:t>
            </a:r>
            <a:endParaRPr lang="en-US" altLang="ja-JP" sz="1800" dirty="0">
              <a:solidFill>
                <a:schemeClr val="bg1"/>
              </a:solidFill>
              <a:latin typeface="HGS創英角ｺﾞｼｯｸUB" panose="020B0900000000000000" pitchFamily="50" charset="-128"/>
              <a:ea typeface="HGS創英角ｺﾞｼｯｸUB" panose="020B0900000000000000" pitchFamily="50" charset="-128"/>
            </a:endParaRPr>
          </a:p>
        </p:txBody>
      </p:sp>
      <p:grpSp>
        <p:nvGrpSpPr>
          <p:cNvPr id="10" name="グループ化 9">
            <a:extLst>
              <a:ext uri="{FF2B5EF4-FFF2-40B4-BE49-F238E27FC236}">
                <a16:creationId xmlns:a16="http://schemas.microsoft.com/office/drawing/2014/main" id="{2B6EB260-FAB5-F2BC-97D3-7AB83FAD8CCB}"/>
              </a:ext>
            </a:extLst>
          </p:cNvPr>
          <p:cNvGrpSpPr/>
          <p:nvPr/>
        </p:nvGrpSpPr>
        <p:grpSpPr>
          <a:xfrm>
            <a:off x="70658" y="511810"/>
            <a:ext cx="9002684" cy="5235636"/>
            <a:chOff x="70658" y="548680"/>
            <a:chExt cx="9002684" cy="5235636"/>
          </a:xfrm>
        </p:grpSpPr>
        <p:grpSp>
          <p:nvGrpSpPr>
            <p:cNvPr id="2" name="グループ化 1">
              <a:extLst>
                <a:ext uri="{FF2B5EF4-FFF2-40B4-BE49-F238E27FC236}">
                  <a16:creationId xmlns:a16="http://schemas.microsoft.com/office/drawing/2014/main" id="{A0728C6A-415B-4F1D-B251-6A74EA88A0B2}"/>
                </a:ext>
              </a:extLst>
            </p:cNvPr>
            <p:cNvGrpSpPr/>
            <p:nvPr/>
          </p:nvGrpSpPr>
          <p:grpSpPr>
            <a:xfrm>
              <a:off x="73342" y="548680"/>
              <a:ext cx="9000000" cy="5235636"/>
              <a:chOff x="76389" y="1252548"/>
              <a:chExt cx="9000000" cy="5235636"/>
            </a:xfrm>
          </p:grpSpPr>
          <p:sp>
            <p:nvSpPr>
              <p:cNvPr id="26" name="サブタイトル 2">
                <a:extLst>
                  <a:ext uri="{FF2B5EF4-FFF2-40B4-BE49-F238E27FC236}">
                    <a16:creationId xmlns:a16="http://schemas.microsoft.com/office/drawing/2014/main" id="{8E6441A4-3E7D-4136-B396-5E7FE2F87067}"/>
                  </a:ext>
                </a:extLst>
              </p:cNvPr>
              <p:cNvSpPr txBox="1">
                <a:spLocks/>
              </p:cNvSpPr>
              <p:nvPr/>
            </p:nvSpPr>
            <p:spPr>
              <a:xfrm>
                <a:off x="76389" y="1268184"/>
                <a:ext cx="9000000" cy="5220000"/>
              </a:xfrm>
              <a:prstGeom prst="rect">
                <a:avLst/>
              </a:prstGeom>
              <a:effectLst/>
            </p:spPr>
            <p:style>
              <a:lnRef idx="1">
                <a:schemeClr val="accent4"/>
              </a:lnRef>
              <a:fillRef idx="2">
                <a:schemeClr val="accent4"/>
              </a:fillRef>
              <a:effectRef idx="1">
                <a:schemeClr val="accent4"/>
              </a:effectRef>
              <a:fontRef idx="minor">
                <a:schemeClr val="dk1"/>
              </a:fontRef>
            </p:style>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endParaRPr lang="ja-JP" altLang="en-US" sz="1400" dirty="0">
                  <a:solidFill>
                    <a:schemeClr val="tx1"/>
                  </a:solidFill>
                </a:endParaRPr>
              </a:p>
            </p:txBody>
          </p:sp>
          <p:sp>
            <p:nvSpPr>
              <p:cNvPr id="25" name="ホームベース 64">
                <a:extLst>
                  <a:ext uri="{FF2B5EF4-FFF2-40B4-BE49-F238E27FC236}">
                    <a16:creationId xmlns:a16="http://schemas.microsoft.com/office/drawing/2014/main" id="{8D36538F-836B-4DC0-AF7C-228C3937245B}"/>
                  </a:ext>
                </a:extLst>
              </p:cNvPr>
              <p:cNvSpPr/>
              <p:nvPr/>
            </p:nvSpPr>
            <p:spPr>
              <a:xfrm>
                <a:off x="76389" y="1252548"/>
                <a:ext cx="4500000" cy="288000"/>
              </a:xfrm>
              <a:prstGeom prst="homePlate">
                <a:avLst/>
              </a:prstGeom>
              <a:gradFill flip="none" rotWithShape="1">
                <a:gsLst>
                  <a:gs pos="0">
                    <a:schemeClr val="accent5"/>
                  </a:gs>
                  <a:gs pos="50000">
                    <a:schemeClr val="accent1">
                      <a:tint val="44500"/>
                      <a:satMod val="160000"/>
                    </a:schemeClr>
                  </a:gs>
                  <a:gs pos="100000">
                    <a:schemeClr val="accent1">
                      <a:tint val="23500"/>
                      <a:satMod val="160000"/>
                    </a:schemeClr>
                  </a:gs>
                </a:gsLst>
                <a:lin ang="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400" dirty="0">
                    <a:solidFill>
                      <a:schemeClr val="tx1"/>
                    </a:solidFill>
                    <a:latin typeface="HGP創英角ｺﾞｼｯｸUB" panose="020B0900000000000000" pitchFamily="50" charset="-128"/>
                    <a:ea typeface="HGP創英角ｺﾞｼｯｸUB" panose="020B0900000000000000" pitchFamily="50" charset="-128"/>
                  </a:rPr>
                  <a:t>事業概要</a:t>
                </a:r>
                <a:endParaRPr kumimoji="1" lang="ja-JP" altLang="en-US" sz="1400" dirty="0">
                  <a:solidFill>
                    <a:schemeClr val="tx1"/>
                  </a:solidFill>
                  <a:latin typeface="HGP創英角ｺﾞｼｯｸUB" panose="020B0900000000000000" pitchFamily="50" charset="-128"/>
                  <a:ea typeface="HGP創英角ｺﾞｼｯｸUB" panose="020B0900000000000000" pitchFamily="50" charset="-128"/>
                </a:endParaRPr>
              </a:p>
            </p:txBody>
          </p:sp>
          <p:sp>
            <p:nvSpPr>
              <p:cNvPr id="27" name="正方形/長方形 26">
                <a:extLst>
                  <a:ext uri="{FF2B5EF4-FFF2-40B4-BE49-F238E27FC236}">
                    <a16:creationId xmlns:a16="http://schemas.microsoft.com/office/drawing/2014/main" id="{41724906-D5F6-4D2F-B812-9E46B1533E50}"/>
                  </a:ext>
                </a:extLst>
              </p:cNvPr>
              <p:cNvSpPr/>
              <p:nvPr/>
            </p:nvSpPr>
            <p:spPr>
              <a:xfrm>
                <a:off x="163705" y="1614574"/>
                <a:ext cx="8820000" cy="54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200" dirty="0">
                    <a:solidFill>
                      <a:schemeClr val="tx1"/>
                    </a:solidFill>
                    <a:latin typeface="Meiryo UI" panose="020B0604030504040204" pitchFamily="50" charset="-128"/>
                    <a:ea typeface="Meiryo UI" panose="020B0604030504040204" pitchFamily="50" charset="-128"/>
                  </a:rPr>
                  <a:t>急なケガや病気により、医療機関の受診が必要となった外国人患者が、スムーズに必要な情報にアクセスできるよう、外国人向け医療情報提供サイト「おおさかメディカルネット </a:t>
                </a:r>
                <a:r>
                  <a:rPr lang="en-US" altLang="ja-JP" sz="1200" dirty="0">
                    <a:solidFill>
                      <a:schemeClr val="tx1"/>
                    </a:solidFill>
                    <a:latin typeface="Meiryo UI" panose="020B0604030504040204" pitchFamily="50" charset="-128"/>
                    <a:ea typeface="Meiryo UI" panose="020B0604030504040204" pitchFamily="50" charset="-128"/>
                  </a:rPr>
                  <a:t>for Foreigners</a:t>
                </a:r>
                <a:r>
                  <a:rPr lang="ja-JP" altLang="en-US" sz="1200" dirty="0">
                    <a:solidFill>
                      <a:schemeClr val="tx1"/>
                    </a:solidFill>
                    <a:latin typeface="Meiryo UI" panose="020B0604030504040204" pitchFamily="50" charset="-128"/>
                    <a:ea typeface="Meiryo UI" panose="020B0604030504040204" pitchFamily="50" charset="-128"/>
                  </a:rPr>
                  <a:t>」等の改修及びサイト周知を行う。</a:t>
                </a:r>
                <a:endParaRPr lang="en-US" altLang="ja-JP" sz="1200" dirty="0">
                  <a:solidFill>
                    <a:schemeClr val="tx1"/>
                  </a:solidFill>
                  <a:latin typeface="Meiryo UI" panose="020B0604030504040204" pitchFamily="50" charset="-128"/>
                  <a:ea typeface="Meiryo UI" panose="020B0604030504040204" pitchFamily="50" charset="-128"/>
                </a:endParaRPr>
              </a:p>
            </p:txBody>
          </p:sp>
          <p:sp>
            <p:nvSpPr>
              <p:cNvPr id="28" name="ホームベース 64">
                <a:extLst>
                  <a:ext uri="{FF2B5EF4-FFF2-40B4-BE49-F238E27FC236}">
                    <a16:creationId xmlns:a16="http://schemas.microsoft.com/office/drawing/2014/main" id="{DEDA0908-1563-4C73-BC9B-97A99162D33F}"/>
                  </a:ext>
                </a:extLst>
              </p:cNvPr>
              <p:cNvSpPr/>
              <p:nvPr/>
            </p:nvSpPr>
            <p:spPr>
              <a:xfrm>
                <a:off x="76389" y="3190560"/>
                <a:ext cx="9000000" cy="288000"/>
              </a:xfrm>
              <a:prstGeom prst="homePlate">
                <a:avLst/>
              </a:prstGeom>
              <a:gradFill flip="none" rotWithShape="1">
                <a:gsLst>
                  <a:gs pos="0">
                    <a:schemeClr val="accent5"/>
                  </a:gs>
                  <a:gs pos="50000">
                    <a:schemeClr val="accent1">
                      <a:tint val="44500"/>
                      <a:satMod val="160000"/>
                    </a:schemeClr>
                  </a:gs>
                  <a:gs pos="100000">
                    <a:schemeClr val="accent1">
                      <a:tint val="23500"/>
                      <a:satMod val="160000"/>
                    </a:schemeClr>
                  </a:gs>
                </a:gsLst>
                <a:lin ang="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400" dirty="0">
                    <a:solidFill>
                      <a:schemeClr val="tx1"/>
                    </a:solidFill>
                    <a:latin typeface="HGP創英角ｺﾞｼｯｸUB" panose="020B0900000000000000" pitchFamily="50" charset="-128"/>
                    <a:ea typeface="HGP創英角ｺﾞｼｯｸUB" panose="020B0900000000000000" pitchFamily="50" charset="-128"/>
                  </a:rPr>
                  <a:t>「おおさかメディカルネット </a:t>
                </a:r>
                <a:r>
                  <a:rPr kumimoji="1" lang="en-US" altLang="ja-JP" sz="1400" dirty="0">
                    <a:solidFill>
                      <a:schemeClr val="tx1"/>
                    </a:solidFill>
                    <a:latin typeface="HGP創英角ｺﾞｼｯｸUB" panose="020B0900000000000000" pitchFamily="50" charset="-128"/>
                    <a:ea typeface="HGP創英角ｺﾞｼｯｸUB" panose="020B0900000000000000" pitchFamily="50" charset="-128"/>
                  </a:rPr>
                  <a:t>for Foreigners</a:t>
                </a:r>
                <a:r>
                  <a:rPr kumimoji="1" lang="ja-JP" altLang="en-US" sz="1400" dirty="0">
                    <a:solidFill>
                      <a:schemeClr val="tx1"/>
                    </a:solidFill>
                    <a:latin typeface="HGP創英角ｺﾞｼｯｸUB" panose="020B0900000000000000" pitchFamily="50" charset="-128"/>
                    <a:ea typeface="HGP創英角ｺﾞｼｯｸUB" panose="020B0900000000000000" pitchFamily="50" charset="-128"/>
                  </a:rPr>
                  <a:t>」 の周知　（</a:t>
                </a:r>
                <a:r>
                  <a:rPr kumimoji="1" lang="en-US" altLang="ja-JP" sz="1400" dirty="0">
                    <a:solidFill>
                      <a:schemeClr val="tx1"/>
                    </a:solidFill>
                    <a:latin typeface="HGP創英角ｺﾞｼｯｸUB" panose="020B0900000000000000" pitchFamily="50" charset="-128"/>
                    <a:ea typeface="HGP創英角ｺﾞｼｯｸUB" panose="020B0900000000000000" pitchFamily="50" charset="-128"/>
                  </a:rPr>
                  <a:t>5,000</a:t>
                </a:r>
                <a:r>
                  <a:rPr kumimoji="1" lang="ja-JP" altLang="en-US" sz="1400" dirty="0">
                    <a:solidFill>
                      <a:schemeClr val="tx1"/>
                    </a:solidFill>
                    <a:latin typeface="HGP創英角ｺﾞｼｯｸUB" panose="020B0900000000000000" pitchFamily="50" charset="-128"/>
                    <a:ea typeface="HGP創英角ｺﾞｼｯｸUB" panose="020B0900000000000000" pitchFamily="50" charset="-128"/>
                  </a:rPr>
                  <a:t>千円）　</a:t>
                </a:r>
              </a:p>
            </p:txBody>
          </p:sp>
          <p:sp>
            <p:nvSpPr>
              <p:cNvPr id="34" name="正方形/長方形 33">
                <a:extLst>
                  <a:ext uri="{FF2B5EF4-FFF2-40B4-BE49-F238E27FC236}">
                    <a16:creationId xmlns:a16="http://schemas.microsoft.com/office/drawing/2014/main" id="{F48BDF2C-50D4-4071-BC25-E49FCF871DAA}"/>
                  </a:ext>
                </a:extLst>
              </p:cNvPr>
              <p:cNvSpPr/>
              <p:nvPr/>
            </p:nvSpPr>
            <p:spPr>
              <a:xfrm>
                <a:off x="163705" y="3548589"/>
                <a:ext cx="8820000" cy="288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1300"/>
                  </a:lnSpc>
                </a:pPr>
                <a:r>
                  <a:rPr lang="ja-JP" altLang="en-US" sz="1200" dirty="0">
                    <a:solidFill>
                      <a:schemeClr val="tx1"/>
                    </a:solidFill>
                    <a:latin typeface="Meiryo UI" panose="020B0604030504040204" pitchFamily="50" charset="-128"/>
                    <a:ea typeface="Meiryo UI" panose="020B0604030504040204" pitchFamily="50" charset="-128"/>
                  </a:rPr>
                  <a:t>○ 来阪外国人に「おおさかメディカルネット </a:t>
                </a:r>
                <a:r>
                  <a:rPr lang="en-US" altLang="ja-JP" sz="1200" dirty="0">
                    <a:solidFill>
                      <a:schemeClr val="tx1"/>
                    </a:solidFill>
                    <a:latin typeface="Meiryo UI" panose="020B0604030504040204" pitchFamily="50" charset="-128"/>
                    <a:ea typeface="Meiryo UI" panose="020B0604030504040204" pitchFamily="50" charset="-128"/>
                  </a:rPr>
                  <a:t>Foreigners</a:t>
                </a:r>
                <a:r>
                  <a:rPr lang="ja-JP" altLang="en-US" sz="1200" dirty="0">
                    <a:solidFill>
                      <a:schemeClr val="tx1"/>
                    </a:solidFill>
                    <a:latin typeface="Meiryo UI" panose="020B0604030504040204" pitchFamily="50" charset="-128"/>
                    <a:ea typeface="Meiryo UI" panose="020B0604030504040204" pitchFamily="50" charset="-128"/>
                  </a:rPr>
                  <a:t>」を周知するための周知資材を宿泊施設、観光案内所の他、交通広告、</a:t>
                </a:r>
                <a:r>
                  <a:rPr lang="en-US" altLang="ja-JP" sz="1200" dirty="0">
                    <a:solidFill>
                      <a:schemeClr val="tx1"/>
                    </a:solidFill>
                    <a:latin typeface="Meiryo UI" panose="020B0604030504040204" pitchFamily="50" charset="-128"/>
                    <a:ea typeface="Meiryo UI" panose="020B0604030504040204" pitchFamily="50" charset="-128"/>
                  </a:rPr>
                  <a:t>WEB</a:t>
                </a:r>
                <a:r>
                  <a:rPr lang="ja-JP" altLang="en-US" sz="1200" dirty="0">
                    <a:solidFill>
                      <a:schemeClr val="tx1"/>
                    </a:solidFill>
                    <a:latin typeface="Meiryo UI" panose="020B0604030504040204" pitchFamily="50" charset="-128"/>
                    <a:ea typeface="Meiryo UI" panose="020B0604030504040204" pitchFamily="50" charset="-128"/>
                  </a:rPr>
                  <a:t>広告</a:t>
                </a:r>
                <a:endParaRPr lang="en-US" altLang="ja-JP" sz="1200" dirty="0">
                  <a:solidFill>
                    <a:schemeClr val="tx1"/>
                  </a:solidFill>
                  <a:latin typeface="Meiryo UI" panose="020B0604030504040204" pitchFamily="50" charset="-128"/>
                  <a:ea typeface="Meiryo UI" panose="020B0604030504040204" pitchFamily="50" charset="-128"/>
                </a:endParaRPr>
              </a:p>
              <a:p>
                <a:pPr>
                  <a:lnSpc>
                    <a:spcPts val="1300"/>
                  </a:lnSpc>
                </a:pPr>
                <a:r>
                  <a:rPr lang="ja-JP" altLang="en-US" sz="1200" dirty="0">
                    <a:solidFill>
                      <a:schemeClr val="tx1"/>
                    </a:solidFill>
                    <a:latin typeface="Meiryo UI" panose="020B0604030504040204" pitchFamily="50" charset="-128"/>
                    <a:ea typeface="Meiryo UI" panose="020B0604030504040204" pitchFamily="50" charset="-128"/>
                  </a:rPr>
                  <a:t>　　など、様々な媒体を活用し情報発信を行う。</a:t>
                </a:r>
                <a:endParaRPr lang="en-US" altLang="ja-JP" sz="1200" dirty="0">
                  <a:solidFill>
                    <a:schemeClr val="tx1"/>
                  </a:solidFill>
                  <a:latin typeface="Meiryo UI" panose="020B0604030504040204" pitchFamily="50" charset="-128"/>
                  <a:ea typeface="Meiryo UI" panose="020B0604030504040204" pitchFamily="50" charset="-128"/>
                </a:endParaRPr>
              </a:p>
              <a:p>
                <a:endParaRPr lang="en-US" altLang="ja-JP" sz="500" dirty="0">
                  <a:solidFill>
                    <a:schemeClr val="tx1"/>
                  </a:solidFill>
                  <a:latin typeface="Meiryo UI" panose="020B0604030504040204" pitchFamily="50" charset="-128"/>
                  <a:ea typeface="Meiryo UI" panose="020B0604030504040204" pitchFamily="50" charset="-128"/>
                </a:endParaRPr>
              </a:p>
              <a:p>
                <a:pPr>
                  <a:lnSpc>
                    <a:spcPts val="1300"/>
                  </a:lnSpc>
                </a:pPr>
                <a:r>
                  <a:rPr lang="ja-JP" altLang="en-US" sz="1200" dirty="0">
                    <a:solidFill>
                      <a:schemeClr val="tx1"/>
                    </a:solidFill>
                    <a:latin typeface="Meiryo UI" panose="020B0604030504040204" pitchFamily="50" charset="-128"/>
                    <a:ea typeface="Meiryo UI" panose="020B0604030504040204" pitchFamily="50" charset="-128"/>
                  </a:rPr>
                  <a:t>○ 令和</a:t>
                </a:r>
                <a:r>
                  <a:rPr lang="en-US" altLang="ja-JP" sz="1200" dirty="0">
                    <a:solidFill>
                      <a:schemeClr val="tx1"/>
                    </a:solidFill>
                    <a:latin typeface="Meiryo UI" panose="020B0604030504040204" pitchFamily="50" charset="-128"/>
                    <a:ea typeface="Meiryo UI" panose="020B0604030504040204" pitchFamily="50" charset="-128"/>
                  </a:rPr>
                  <a:t>6</a:t>
                </a:r>
                <a:r>
                  <a:rPr lang="ja-JP" altLang="en-US" sz="1200" dirty="0">
                    <a:solidFill>
                      <a:schemeClr val="tx1"/>
                    </a:solidFill>
                    <a:latin typeface="Meiryo UI" panose="020B0604030504040204" pitchFamily="50" charset="-128"/>
                    <a:ea typeface="Meiryo UI" panose="020B0604030504040204" pitchFamily="50" charset="-128"/>
                  </a:rPr>
                  <a:t>年度から実施している、「</a:t>
                </a:r>
                <a:r>
                  <a:rPr lang="en-US" altLang="ja-JP" sz="1200" dirty="0">
                    <a:solidFill>
                      <a:schemeClr val="tx1"/>
                    </a:solidFill>
                    <a:latin typeface="Meiryo UI" panose="020B0604030504040204" pitchFamily="50" charset="-128"/>
                    <a:ea typeface="Meiryo UI" panose="020B0604030504040204" pitchFamily="50" charset="-128"/>
                  </a:rPr>
                  <a:t>Japan Visitor Hotline</a:t>
                </a:r>
                <a:r>
                  <a:rPr lang="ja-JP" altLang="en-US" sz="1200" dirty="0">
                    <a:solidFill>
                      <a:schemeClr val="tx1"/>
                    </a:solidFill>
                    <a:latin typeface="Meiryo UI" panose="020B0604030504040204" pitchFamily="50" charset="-128"/>
                    <a:ea typeface="Meiryo UI" panose="020B0604030504040204" pitchFamily="50" charset="-128"/>
                  </a:rPr>
                  <a:t>」による多言語対応可能な医療機関の紹介や医療のかかり方動画は、「おおさか</a:t>
                </a:r>
                <a:endParaRPr lang="en-US" altLang="ja-JP" sz="1200" dirty="0">
                  <a:solidFill>
                    <a:schemeClr val="tx1"/>
                  </a:solidFill>
                  <a:latin typeface="Meiryo UI" panose="020B0604030504040204" pitchFamily="50" charset="-128"/>
                  <a:ea typeface="Meiryo UI" panose="020B0604030504040204" pitchFamily="50" charset="-128"/>
                </a:endParaRPr>
              </a:p>
              <a:p>
                <a:pPr>
                  <a:lnSpc>
                    <a:spcPts val="1300"/>
                  </a:lnSpc>
                </a:pPr>
                <a:r>
                  <a:rPr lang="ja-JP" altLang="en-US" sz="1200" dirty="0">
                    <a:solidFill>
                      <a:schemeClr val="tx1"/>
                    </a:solidFill>
                    <a:latin typeface="Meiryo UI" panose="020B0604030504040204" pitchFamily="50" charset="-128"/>
                    <a:ea typeface="Meiryo UI" panose="020B0604030504040204" pitchFamily="50" charset="-128"/>
                  </a:rPr>
                  <a:t>　　メディカルネット </a:t>
                </a:r>
                <a:r>
                  <a:rPr lang="en-US" altLang="ja-JP" sz="1200" dirty="0">
                    <a:solidFill>
                      <a:schemeClr val="tx1"/>
                    </a:solidFill>
                    <a:latin typeface="Meiryo UI" panose="020B0604030504040204" pitchFamily="50" charset="-128"/>
                    <a:ea typeface="Meiryo UI" panose="020B0604030504040204" pitchFamily="50" charset="-128"/>
                  </a:rPr>
                  <a:t>for Foreigners</a:t>
                </a:r>
                <a:r>
                  <a:rPr lang="ja-JP" altLang="en-US" sz="1200" dirty="0">
                    <a:solidFill>
                      <a:schemeClr val="tx1"/>
                    </a:solidFill>
                    <a:latin typeface="Meiryo UI" panose="020B0604030504040204" pitchFamily="50" charset="-128"/>
                    <a:ea typeface="Meiryo UI" panose="020B0604030504040204" pitchFamily="50" charset="-128"/>
                  </a:rPr>
                  <a:t>」を通じて発信を行うが、現状、当該サイトの周知が充分とは言えないため、引き続き、令和６～７年度に</a:t>
                </a:r>
                <a:endParaRPr lang="en-US" altLang="ja-JP" sz="1200" dirty="0">
                  <a:solidFill>
                    <a:schemeClr val="tx1"/>
                  </a:solidFill>
                  <a:latin typeface="Meiryo UI" panose="020B0604030504040204" pitchFamily="50" charset="-128"/>
                  <a:ea typeface="Meiryo UI" panose="020B0604030504040204" pitchFamily="50" charset="-128"/>
                </a:endParaRPr>
              </a:p>
              <a:p>
                <a:pPr>
                  <a:lnSpc>
                    <a:spcPts val="1300"/>
                  </a:lnSpc>
                </a:pPr>
                <a:r>
                  <a:rPr lang="ja-JP" altLang="en-US" sz="1200" dirty="0">
                    <a:solidFill>
                      <a:schemeClr val="tx1"/>
                    </a:solidFill>
                    <a:latin typeface="Meiryo UI" panose="020B0604030504040204" pitchFamily="50" charset="-128"/>
                    <a:ea typeface="Meiryo UI" panose="020B0604030504040204" pitchFamily="50" charset="-128"/>
                  </a:rPr>
                  <a:t>　　作成した周知資材等を用いて、宿泊施設、観光案内所の他、交通広告や</a:t>
                </a:r>
                <a:r>
                  <a:rPr lang="en-US" altLang="ja-JP" sz="1200" dirty="0">
                    <a:solidFill>
                      <a:schemeClr val="tx1"/>
                    </a:solidFill>
                    <a:latin typeface="Meiryo UI" panose="020B0604030504040204" pitchFamily="50" charset="-128"/>
                    <a:ea typeface="Meiryo UI" panose="020B0604030504040204" pitchFamily="50" charset="-128"/>
                  </a:rPr>
                  <a:t>WEB</a:t>
                </a:r>
                <a:r>
                  <a:rPr lang="ja-JP" altLang="en-US" sz="1200" dirty="0">
                    <a:solidFill>
                      <a:schemeClr val="tx1"/>
                    </a:solidFill>
                    <a:latin typeface="Meiryo UI" panose="020B0604030504040204" pitchFamily="50" charset="-128"/>
                    <a:ea typeface="Meiryo UI" panose="020B0604030504040204" pitchFamily="50" charset="-128"/>
                  </a:rPr>
                  <a:t>広告など、様々な媒体を活用し情報発信を行う。</a:t>
                </a:r>
                <a:endParaRPr lang="en-US" altLang="ja-JP" sz="1200" dirty="0">
                  <a:solidFill>
                    <a:schemeClr val="tx1"/>
                  </a:solidFill>
                  <a:latin typeface="Meiryo UI" panose="020B0604030504040204" pitchFamily="50" charset="-128"/>
                  <a:ea typeface="Meiryo UI" panose="020B0604030504040204" pitchFamily="50" charset="-128"/>
                </a:endParaRPr>
              </a:p>
              <a:p>
                <a:endParaRPr lang="en-US" altLang="ja-JP" sz="500" dirty="0">
                  <a:solidFill>
                    <a:schemeClr val="tx1"/>
                  </a:solidFill>
                  <a:latin typeface="Meiryo UI" panose="020B0604030504040204" pitchFamily="50" charset="-128"/>
                  <a:ea typeface="Meiryo UI" panose="020B0604030504040204" pitchFamily="50" charset="-128"/>
                </a:endParaRPr>
              </a:p>
              <a:p>
                <a:pPr>
                  <a:lnSpc>
                    <a:spcPts val="1300"/>
                  </a:lnSpc>
                </a:pPr>
                <a:r>
                  <a:rPr lang="ja-JP" altLang="en-US" sz="1200" dirty="0">
                    <a:solidFill>
                      <a:schemeClr val="tx1"/>
                    </a:solidFill>
                    <a:latin typeface="Meiryo UI" panose="020B0604030504040204" pitchFamily="50" charset="-128"/>
                    <a:ea typeface="Meiryo UI" panose="020B0604030504040204" pitchFamily="50" charset="-128"/>
                  </a:rPr>
                  <a:t>○　周知資材（令和６～７年度作成）について</a:t>
                </a:r>
                <a:endParaRPr lang="en-US" altLang="ja-JP" sz="1200" dirty="0">
                  <a:solidFill>
                    <a:schemeClr val="tx1"/>
                  </a:solidFill>
                  <a:latin typeface="Meiryo UI" panose="020B0604030504040204" pitchFamily="50" charset="-128"/>
                  <a:ea typeface="Meiryo UI" panose="020B0604030504040204" pitchFamily="50" charset="-128"/>
                </a:endParaRPr>
              </a:p>
              <a:p>
                <a:pPr>
                  <a:lnSpc>
                    <a:spcPts val="1300"/>
                  </a:lnSpc>
                </a:pPr>
                <a:r>
                  <a:rPr lang="ja-JP" altLang="en-US" sz="1200" dirty="0">
                    <a:solidFill>
                      <a:schemeClr val="tx1"/>
                    </a:solidFill>
                    <a:latin typeface="Meiryo UI" panose="020B0604030504040204" pitchFamily="50" charset="-128"/>
                    <a:ea typeface="Meiryo UI" panose="020B0604030504040204" pitchFamily="50" charset="-128"/>
                  </a:rPr>
                  <a:t>     </a:t>
                </a:r>
                <a:r>
                  <a:rPr lang="ja-JP" altLang="en-US" sz="1050" dirty="0">
                    <a:solidFill>
                      <a:schemeClr val="tx1"/>
                    </a:solidFill>
                    <a:latin typeface="Meiryo UI" panose="020B0604030504040204" pitchFamily="50" charset="-128"/>
                    <a:ea typeface="Meiryo UI" panose="020B0604030504040204" pitchFamily="50" charset="-128"/>
                  </a:rPr>
                  <a:t>・急な病気やケガになった際にすぐアクセスできる「携帯性」を考慮し、</a:t>
                </a:r>
                <a:r>
                  <a:rPr lang="ja-JP" altLang="en-US" sz="1050" b="1" u="sng" dirty="0">
                    <a:solidFill>
                      <a:schemeClr val="tx1"/>
                    </a:solidFill>
                    <a:latin typeface="Meiryo UI" panose="020B0604030504040204" pitchFamily="50" charset="-128"/>
                    <a:ea typeface="Meiryo UI" panose="020B0604030504040204" pitchFamily="50" charset="-128"/>
                  </a:rPr>
                  <a:t>「クレジットカード型の周知資材」</a:t>
                </a:r>
                <a:r>
                  <a:rPr lang="ja-JP" altLang="en-US" sz="1050" dirty="0">
                    <a:solidFill>
                      <a:schemeClr val="tx1"/>
                    </a:solidFill>
                    <a:latin typeface="Meiryo UI" panose="020B0604030504040204" pitchFamily="50" charset="-128"/>
                    <a:ea typeface="Meiryo UI" panose="020B0604030504040204" pitchFamily="50" charset="-128"/>
                  </a:rPr>
                  <a:t>を作成する。</a:t>
                </a:r>
              </a:p>
              <a:p>
                <a:pPr>
                  <a:lnSpc>
                    <a:spcPts val="1300"/>
                  </a:lnSpc>
                </a:pPr>
                <a:r>
                  <a:rPr lang="ja-JP" altLang="en-US" sz="1050" dirty="0">
                    <a:solidFill>
                      <a:schemeClr val="tx1"/>
                    </a:solidFill>
                    <a:latin typeface="Meiryo UI" panose="020B0604030504040204" pitchFamily="50" charset="-128"/>
                    <a:ea typeface="Meiryo UI" panose="020B0604030504040204" pitchFamily="50" charset="-128"/>
                  </a:rPr>
                  <a:t>      ・外国人観光客の興味を引くデザインとして、</a:t>
                </a:r>
                <a:r>
                  <a:rPr lang="ja-JP" altLang="en-US" sz="1050" b="1" u="sng" dirty="0">
                    <a:solidFill>
                      <a:schemeClr val="tx1"/>
                    </a:solidFill>
                    <a:latin typeface="Meiryo UI" panose="020B0604030504040204" pitchFamily="50" charset="-128"/>
                    <a:ea typeface="Meiryo UI" panose="020B0604030504040204" pitchFamily="50" charset="-128"/>
                  </a:rPr>
                  <a:t>「キャラクター（もずやん）」</a:t>
                </a:r>
                <a:r>
                  <a:rPr lang="ja-JP" altLang="en-US" sz="1050" dirty="0">
                    <a:solidFill>
                      <a:schemeClr val="tx1"/>
                    </a:solidFill>
                    <a:latin typeface="Meiryo UI" panose="020B0604030504040204" pitchFamily="50" charset="-128"/>
                    <a:ea typeface="Meiryo UI" panose="020B0604030504040204" pitchFamily="50" charset="-128"/>
                  </a:rPr>
                  <a:t>や</a:t>
                </a:r>
                <a:r>
                  <a:rPr lang="ja-JP" altLang="en-US" sz="1050" b="1" u="sng" dirty="0">
                    <a:solidFill>
                      <a:schemeClr val="tx1"/>
                    </a:solidFill>
                    <a:latin typeface="Meiryo UI" panose="020B0604030504040204" pitchFamily="50" charset="-128"/>
                    <a:ea typeface="Meiryo UI" panose="020B0604030504040204" pitchFamily="50" charset="-128"/>
                  </a:rPr>
                  <a:t>「大阪の名所（大阪城など）」</a:t>
                </a:r>
                <a:r>
                  <a:rPr lang="ja-JP" altLang="en-US" sz="1050" dirty="0">
                    <a:solidFill>
                      <a:schemeClr val="tx1"/>
                    </a:solidFill>
                    <a:latin typeface="Meiryo UI" panose="020B0604030504040204" pitchFamily="50" charset="-128"/>
                    <a:ea typeface="Meiryo UI" panose="020B0604030504040204" pitchFamily="50" charset="-128"/>
                  </a:rPr>
                  <a:t>を掲載する。</a:t>
                </a:r>
              </a:p>
              <a:p>
                <a:pPr>
                  <a:lnSpc>
                    <a:spcPts val="1300"/>
                  </a:lnSpc>
                </a:pPr>
                <a:r>
                  <a:rPr lang="ja-JP" altLang="en-US" sz="1050" dirty="0">
                    <a:solidFill>
                      <a:schemeClr val="tx1"/>
                    </a:solidFill>
                    <a:latin typeface="Meiryo UI" panose="020B0604030504040204" pitchFamily="50" charset="-128"/>
                    <a:ea typeface="Meiryo UI" panose="020B0604030504040204" pitchFamily="50" charset="-128"/>
                  </a:rPr>
                  <a:t>      ・来阪外国人の動線を考慮し、以下のポイントに「クレジットカード型の周知資材」を設置する。</a:t>
                </a:r>
              </a:p>
              <a:p>
                <a:pPr>
                  <a:lnSpc>
                    <a:spcPts val="1300"/>
                  </a:lnSpc>
                </a:pPr>
                <a:r>
                  <a:rPr lang="ja-JP" altLang="en-US" sz="1050" dirty="0">
                    <a:solidFill>
                      <a:schemeClr val="tx1"/>
                    </a:solidFill>
                    <a:latin typeface="Meiryo UI" panose="020B0604030504040204" pitchFamily="50" charset="-128"/>
                    <a:ea typeface="Meiryo UI" panose="020B0604030504040204" pitchFamily="50" charset="-128"/>
                  </a:rPr>
                  <a:t>　      ① 関空の国際線到着ロビー内の「関西ツーリストインフォメーションセンター」及び「関西空港駅等の主要駅」、</a:t>
                </a:r>
                <a:endParaRPr lang="en-US" altLang="ja-JP" sz="1050" dirty="0">
                  <a:solidFill>
                    <a:schemeClr val="tx1"/>
                  </a:solidFill>
                  <a:latin typeface="Meiryo UI" panose="020B0604030504040204" pitchFamily="50" charset="-128"/>
                  <a:ea typeface="Meiryo UI" panose="020B0604030504040204" pitchFamily="50" charset="-128"/>
                </a:endParaRPr>
              </a:p>
              <a:p>
                <a:pPr>
                  <a:lnSpc>
                    <a:spcPts val="1300"/>
                  </a:lnSpc>
                </a:pPr>
                <a:r>
                  <a:rPr lang="en-US" altLang="ja-JP" sz="1050" dirty="0">
                    <a:solidFill>
                      <a:schemeClr val="tx1"/>
                    </a:solidFill>
                    <a:latin typeface="Meiryo UI" panose="020B0604030504040204" pitchFamily="50" charset="-128"/>
                    <a:ea typeface="Meiryo UI" panose="020B0604030504040204" pitchFamily="50" charset="-128"/>
                  </a:rPr>
                  <a:t>        </a:t>
                </a:r>
                <a:r>
                  <a:rPr lang="ja-JP" altLang="en-US" sz="1050" dirty="0">
                    <a:solidFill>
                      <a:schemeClr val="tx1"/>
                    </a:solidFill>
                    <a:latin typeface="Meiryo UI" panose="020B0604030504040204" pitchFamily="50" charset="-128"/>
                    <a:ea typeface="Meiryo UI" panose="020B0604030504040204" pitchFamily="50" charset="-128"/>
                  </a:rPr>
                  <a:t>② 大阪市内の観光案内所（梅田・新大阪・難波）、③ ホテル・旅館のロビー など</a:t>
                </a:r>
                <a:endParaRPr lang="en-US" altLang="ja-JP" sz="1050" dirty="0">
                  <a:solidFill>
                    <a:schemeClr val="tx1"/>
                  </a:solidFill>
                  <a:latin typeface="Meiryo UI" panose="020B0604030504040204" pitchFamily="50" charset="-128"/>
                  <a:ea typeface="Meiryo UI" panose="020B0604030504040204" pitchFamily="50" charset="-128"/>
                </a:endParaRPr>
              </a:p>
              <a:p>
                <a:pPr>
                  <a:lnSpc>
                    <a:spcPts val="1300"/>
                  </a:lnSpc>
                </a:pPr>
                <a:endParaRPr lang="en-US" altLang="ja-JP" sz="500" dirty="0">
                  <a:solidFill>
                    <a:schemeClr val="tx1"/>
                  </a:solidFill>
                  <a:latin typeface="Meiryo UI" panose="020B0604030504040204" pitchFamily="50" charset="-128"/>
                  <a:ea typeface="Meiryo UI" panose="020B0604030504040204" pitchFamily="50" charset="-128"/>
                </a:endParaRPr>
              </a:p>
              <a:p>
                <a:pPr>
                  <a:lnSpc>
                    <a:spcPts val="1300"/>
                  </a:lnSpc>
                </a:pPr>
                <a:r>
                  <a:rPr lang="en-US" altLang="ja-JP" sz="1200" b="1" dirty="0">
                    <a:solidFill>
                      <a:schemeClr val="tx1"/>
                    </a:solidFill>
                    <a:latin typeface="Meiryo UI" panose="020B0604030504040204" pitchFamily="50" charset="-128"/>
                    <a:ea typeface="Meiryo UI" panose="020B0604030504040204" pitchFamily="50" charset="-128"/>
                  </a:rPr>
                  <a:t>【</a:t>
                </a:r>
                <a:r>
                  <a:rPr lang="ja-JP" altLang="en-US" sz="1200" b="1" dirty="0">
                    <a:solidFill>
                      <a:schemeClr val="tx1"/>
                    </a:solidFill>
                    <a:latin typeface="Meiryo UI" panose="020B0604030504040204" pitchFamily="50" charset="-128"/>
                    <a:ea typeface="Meiryo UI" panose="020B0604030504040204" pitchFamily="50" charset="-128"/>
                  </a:rPr>
                  <a:t>令和８年度の取組</a:t>
                </a:r>
                <a:r>
                  <a:rPr lang="en-US" altLang="ja-JP" sz="1200" b="1" dirty="0">
                    <a:solidFill>
                      <a:schemeClr val="tx1"/>
                    </a:solidFill>
                    <a:latin typeface="Meiryo UI" panose="020B0604030504040204" pitchFamily="50" charset="-128"/>
                    <a:ea typeface="Meiryo UI" panose="020B0604030504040204" pitchFamily="50" charset="-128"/>
                  </a:rPr>
                  <a:t>】</a:t>
                </a:r>
              </a:p>
              <a:p>
                <a:pPr>
                  <a:lnSpc>
                    <a:spcPts val="1300"/>
                  </a:lnSpc>
                </a:pPr>
                <a:r>
                  <a:rPr lang="ja-JP" altLang="en-US" sz="1200" dirty="0">
                    <a:solidFill>
                      <a:schemeClr val="tx1"/>
                    </a:solidFill>
                    <a:latin typeface="Meiryo UI" panose="020B0604030504040204" pitchFamily="50" charset="-128"/>
                    <a:ea typeface="Meiryo UI" panose="020B0604030504040204" pitchFamily="50" charset="-128"/>
                  </a:rPr>
                  <a:t>・海外旅行保険の加入勧奨事業（</a:t>
                </a:r>
                <a:r>
                  <a:rPr lang="en-US" altLang="ja-JP" sz="1200" dirty="0">
                    <a:solidFill>
                      <a:schemeClr val="tx1"/>
                    </a:solidFill>
                    <a:latin typeface="Meiryo UI" panose="020B0604030504040204" pitchFamily="50" charset="-128"/>
                    <a:ea typeface="Meiryo UI" panose="020B0604030504040204" pitchFamily="50" charset="-128"/>
                  </a:rPr>
                  <a:t>P11</a:t>
                </a:r>
                <a:r>
                  <a:rPr lang="ja-JP" altLang="en-US" sz="1200" dirty="0">
                    <a:solidFill>
                      <a:schemeClr val="tx1"/>
                    </a:solidFill>
                    <a:latin typeface="Meiryo UI" panose="020B0604030504040204" pitchFamily="50" charset="-128"/>
                    <a:ea typeface="Meiryo UI" panose="020B0604030504040204" pitchFamily="50" charset="-128"/>
                  </a:rPr>
                  <a:t>）の関西国際空港のインフォメーションセンターにおける外国人観光客に対する保険加入勧奨チラシの</a:t>
                </a:r>
                <a:endParaRPr lang="en-US" altLang="ja-JP" sz="1200" dirty="0">
                  <a:solidFill>
                    <a:schemeClr val="tx1"/>
                  </a:solidFill>
                  <a:latin typeface="Meiryo UI" panose="020B0604030504040204" pitchFamily="50" charset="-128"/>
                  <a:ea typeface="Meiryo UI" panose="020B0604030504040204" pitchFamily="50" charset="-128"/>
                </a:endParaRPr>
              </a:p>
              <a:p>
                <a:pPr>
                  <a:lnSpc>
                    <a:spcPts val="1300"/>
                  </a:lnSpc>
                </a:pPr>
                <a:r>
                  <a:rPr lang="ja-JP" altLang="en-US" sz="1200" dirty="0">
                    <a:solidFill>
                      <a:schemeClr val="tx1"/>
                    </a:solidFill>
                    <a:latin typeface="Meiryo UI" panose="020B0604030504040204" pitchFamily="50" charset="-128"/>
                    <a:ea typeface="Meiryo UI" panose="020B0604030504040204" pitchFamily="50" charset="-128"/>
                  </a:rPr>
                  <a:t> サンプリング時に上記周知資材についても情報提供</a:t>
                </a:r>
                <a:endParaRPr lang="en-US" altLang="ja-JP" sz="1200" dirty="0">
                  <a:solidFill>
                    <a:schemeClr val="tx1"/>
                  </a:solidFill>
                  <a:latin typeface="Meiryo UI" panose="020B0604030504040204" pitchFamily="50" charset="-128"/>
                  <a:ea typeface="Meiryo UI" panose="020B0604030504040204" pitchFamily="50" charset="-128"/>
                </a:endParaRPr>
              </a:p>
            </p:txBody>
          </p:sp>
        </p:grpSp>
        <p:sp>
          <p:nvSpPr>
            <p:cNvPr id="20" name="ホームベース 64">
              <a:extLst>
                <a:ext uri="{FF2B5EF4-FFF2-40B4-BE49-F238E27FC236}">
                  <a16:creationId xmlns:a16="http://schemas.microsoft.com/office/drawing/2014/main" id="{75A92F2D-413D-4233-9A8C-3E69D6430B40}"/>
                </a:ext>
              </a:extLst>
            </p:cNvPr>
            <p:cNvSpPr/>
            <p:nvPr/>
          </p:nvSpPr>
          <p:spPr>
            <a:xfrm>
              <a:off x="70658" y="1524279"/>
              <a:ext cx="9000000" cy="288000"/>
            </a:xfrm>
            <a:prstGeom prst="homePlate">
              <a:avLst/>
            </a:prstGeom>
            <a:gradFill flip="none" rotWithShape="1">
              <a:gsLst>
                <a:gs pos="0">
                  <a:schemeClr val="accent5"/>
                </a:gs>
                <a:gs pos="50000">
                  <a:schemeClr val="accent1">
                    <a:tint val="44500"/>
                    <a:satMod val="160000"/>
                  </a:schemeClr>
                </a:gs>
                <a:gs pos="100000">
                  <a:schemeClr val="accent1">
                    <a:tint val="23500"/>
                    <a:satMod val="160000"/>
                  </a:schemeClr>
                </a:gs>
              </a:gsLst>
              <a:lin ang="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400" dirty="0">
                  <a:solidFill>
                    <a:schemeClr val="tx1"/>
                  </a:solidFill>
                  <a:latin typeface="HGP創英角ｺﾞｼｯｸUB" panose="020B0900000000000000" pitchFamily="50" charset="-128"/>
                  <a:ea typeface="HGP創英角ｺﾞｼｯｸUB" panose="020B0900000000000000" pitchFamily="50" charset="-128"/>
                </a:rPr>
                <a:t>「おおさかメディカルネット </a:t>
              </a:r>
              <a:r>
                <a:rPr kumimoji="1" lang="en-US" altLang="ja-JP" sz="1400" dirty="0">
                  <a:solidFill>
                    <a:schemeClr val="tx1"/>
                  </a:solidFill>
                  <a:latin typeface="HGP創英角ｺﾞｼｯｸUB" panose="020B0900000000000000" pitchFamily="50" charset="-128"/>
                  <a:ea typeface="HGP創英角ｺﾞｼｯｸUB" panose="020B0900000000000000" pitchFamily="50" charset="-128"/>
                </a:rPr>
                <a:t>for Foreigners</a:t>
              </a:r>
              <a:r>
                <a:rPr kumimoji="1" lang="ja-JP" altLang="en-US" sz="1400" dirty="0">
                  <a:solidFill>
                    <a:schemeClr val="tx1"/>
                  </a:solidFill>
                  <a:latin typeface="HGP創英角ｺﾞｼｯｸUB" panose="020B0900000000000000" pitchFamily="50" charset="-128"/>
                  <a:ea typeface="HGP創英角ｺﾞｼｯｸUB" panose="020B0900000000000000" pitchFamily="50" charset="-128"/>
                </a:rPr>
                <a:t>」 等の改修　（</a:t>
              </a:r>
              <a:r>
                <a:rPr lang="en-US" altLang="ja-JP" sz="1400" dirty="0">
                  <a:solidFill>
                    <a:schemeClr val="tx1"/>
                  </a:solidFill>
                  <a:latin typeface="HGP創英角ｺﾞｼｯｸUB" panose="020B0900000000000000" pitchFamily="50" charset="-128"/>
                  <a:ea typeface="HGP創英角ｺﾞｼｯｸUB" panose="020B0900000000000000" pitchFamily="50" charset="-128"/>
                </a:rPr>
                <a:t>1,824</a:t>
              </a:r>
              <a:r>
                <a:rPr kumimoji="1" lang="ja-JP" altLang="en-US" sz="1400" dirty="0">
                  <a:solidFill>
                    <a:schemeClr val="tx1"/>
                  </a:solidFill>
                  <a:latin typeface="HGP創英角ｺﾞｼｯｸUB" panose="020B0900000000000000" pitchFamily="50" charset="-128"/>
                  <a:ea typeface="HGP創英角ｺﾞｼｯｸUB" panose="020B0900000000000000" pitchFamily="50" charset="-128"/>
                </a:rPr>
                <a:t>千円）　</a:t>
              </a:r>
            </a:p>
          </p:txBody>
        </p:sp>
        <p:sp>
          <p:nvSpPr>
            <p:cNvPr id="21" name="正方形/長方形 20">
              <a:extLst>
                <a:ext uri="{FF2B5EF4-FFF2-40B4-BE49-F238E27FC236}">
                  <a16:creationId xmlns:a16="http://schemas.microsoft.com/office/drawing/2014/main" id="{3E662560-9B0B-416C-985F-474CFE436CAF}"/>
                </a:ext>
              </a:extLst>
            </p:cNvPr>
            <p:cNvSpPr/>
            <p:nvPr/>
          </p:nvSpPr>
          <p:spPr>
            <a:xfrm>
              <a:off x="160658" y="1884742"/>
              <a:ext cx="8820000" cy="54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200" dirty="0">
                  <a:solidFill>
                    <a:schemeClr val="tx1"/>
                  </a:solidFill>
                  <a:latin typeface="Meiryo UI" panose="020B0604030504040204" pitchFamily="50" charset="-128"/>
                  <a:ea typeface="Meiryo UI" panose="020B0604030504040204" pitchFamily="50" charset="-128"/>
                </a:rPr>
                <a:t>府内医療機関において需要が増加しているネパール語に対応できるよう「おおさかメディカルネット」（医療機関向け）及び「おおさかメディカルネット </a:t>
              </a:r>
              <a:r>
                <a:rPr lang="en-US" altLang="ja-JP" sz="1200" dirty="0">
                  <a:solidFill>
                    <a:schemeClr val="tx1"/>
                  </a:solidFill>
                  <a:latin typeface="Meiryo UI" panose="020B0604030504040204" pitchFamily="50" charset="-128"/>
                  <a:ea typeface="Meiryo UI" panose="020B0604030504040204" pitchFamily="50" charset="-128"/>
                </a:rPr>
                <a:t>Foreigners</a:t>
              </a:r>
              <a:r>
                <a:rPr lang="ja-JP" altLang="en-US" sz="1200" dirty="0">
                  <a:solidFill>
                    <a:schemeClr val="tx1"/>
                  </a:solidFill>
                  <a:latin typeface="Meiryo UI" panose="020B0604030504040204" pitchFamily="50" charset="-128"/>
                  <a:ea typeface="Meiryo UI" panose="020B0604030504040204" pitchFamily="50" charset="-128"/>
                </a:rPr>
                <a:t>」（外国人向け）を改修する。</a:t>
              </a:r>
              <a:endParaRPr lang="en-US" altLang="ja-JP" sz="1200" dirty="0">
                <a:solidFill>
                  <a:schemeClr val="tx1"/>
                </a:solidFill>
                <a:latin typeface="Meiryo UI" panose="020B0604030504040204" pitchFamily="50" charset="-128"/>
                <a:ea typeface="Meiryo UI" panose="020B0604030504040204" pitchFamily="50" charset="-128"/>
              </a:endParaRPr>
            </a:p>
          </p:txBody>
        </p:sp>
      </p:grpSp>
      <p:sp>
        <p:nvSpPr>
          <p:cNvPr id="35" name="テキスト ボックス 34">
            <a:extLst>
              <a:ext uri="{FF2B5EF4-FFF2-40B4-BE49-F238E27FC236}">
                <a16:creationId xmlns:a16="http://schemas.microsoft.com/office/drawing/2014/main" id="{5A7EAC5B-3BA9-43B5-A00E-E4DEAA8340D0}"/>
              </a:ext>
            </a:extLst>
          </p:cNvPr>
          <p:cNvSpPr txBox="1"/>
          <p:nvPr/>
        </p:nvSpPr>
        <p:spPr>
          <a:xfrm>
            <a:off x="8718538" y="6492975"/>
            <a:ext cx="540000" cy="369332"/>
          </a:xfrm>
          <a:prstGeom prst="rect">
            <a:avLst/>
          </a:prstGeom>
          <a:noFill/>
        </p:spPr>
        <p:txBody>
          <a:bodyPr wrap="square" rtlCol="0" anchor="ctr">
            <a:spAutoFit/>
          </a:bodyPr>
          <a:lstStyle/>
          <a:p>
            <a:pPr algn="ctr"/>
            <a:r>
              <a:rPr kumimoji="1" lang="ja-JP" altLang="en-US" dirty="0"/>
              <a:t>８</a:t>
            </a:r>
          </a:p>
        </p:txBody>
      </p:sp>
    </p:spTree>
    <p:extLst>
      <p:ext uri="{BB962C8B-B14F-4D97-AF65-F5344CB8AC3E}">
        <p14:creationId xmlns:p14="http://schemas.microsoft.com/office/powerpoint/2010/main" val="42738390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26E8DE-1303-5103-A26A-10C72680EBD0}"/>
            </a:ext>
          </a:extLst>
        </p:cNvPr>
        <p:cNvGrpSpPr/>
        <p:nvPr/>
      </p:nvGrpSpPr>
      <p:grpSpPr>
        <a:xfrm>
          <a:off x="0" y="0"/>
          <a:ext cx="0" cy="0"/>
          <a:chOff x="0" y="0"/>
          <a:chExt cx="0" cy="0"/>
        </a:xfrm>
      </p:grpSpPr>
      <p:sp>
        <p:nvSpPr>
          <p:cNvPr id="36" name="サブタイトル 2">
            <a:extLst>
              <a:ext uri="{FF2B5EF4-FFF2-40B4-BE49-F238E27FC236}">
                <a16:creationId xmlns:a16="http://schemas.microsoft.com/office/drawing/2014/main" id="{B7FB2387-2B22-2E58-F865-76943949ACD1}"/>
              </a:ext>
            </a:extLst>
          </p:cNvPr>
          <p:cNvSpPr txBox="1">
            <a:spLocks/>
          </p:cNvSpPr>
          <p:nvPr/>
        </p:nvSpPr>
        <p:spPr>
          <a:xfrm>
            <a:off x="58903" y="511420"/>
            <a:ext cx="9000000" cy="6300000"/>
          </a:xfrm>
          <a:prstGeom prst="rect">
            <a:avLst/>
          </a:prstGeom>
        </p:spPr>
        <p:style>
          <a:lnRef idx="1">
            <a:schemeClr val="accent4"/>
          </a:lnRef>
          <a:fillRef idx="2">
            <a:schemeClr val="accent4"/>
          </a:fillRef>
          <a:effectRef idx="1">
            <a:schemeClr val="accent4"/>
          </a:effectRef>
          <a:fontRef idx="minor">
            <a:schemeClr val="dk1"/>
          </a:fontRef>
        </p:style>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algn="l"/>
            <a:endParaRPr lang="en-US" altLang="ja-JP" sz="1600" b="1" dirty="0">
              <a:solidFill>
                <a:schemeClr val="tx1"/>
              </a:solidFill>
              <a:latin typeface="Meiryo UI" panose="020B0604030504040204" pitchFamily="50" charset="-128"/>
              <a:ea typeface="Meiryo UI" panose="020B0604030504040204" pitchFamily="50" charset="-128"/>
            </a:endParaRPr>
          </a:p>
          <a:p>
            <a:pPr algn="l"/>
            <a:endParaRPr lang="en-US" altLang="ja-JP" sz="1600" b="1" dirty="0">
              <a:solidFill>
                <a:schemeClr val="tx1"/>
              </a:solidFill>
              <a:latin typeface="Meiryo UI" panose="020B0604030504040204" pitchFamily="50" charset="-128"/>
              <a:ea typeface="Meiryo UI" panose="020B0604030504040204" pitchFamily="50" charset="-128"/>
            </a:endParaRPr>
          </a:p>
          <a:p>
            <a:pPr algn="l"/>
            <a:endParaRPr lang="en-US" altLang="ja-JP" sz="1600" b="1" dirty="0">
              <a:solidFill>
                <a:schemeClr val="tx1"/>
              </a:solidFill>
              <a:latin typeface="Meiryo UI" panose="020B0604030504040204" pitchFamily="50" charset="-128"/>
              <a:ea typeface="Meiryo UI" panose="020B0604030504040204" pitchFamily="50" charset="-128"/>
            </a:endParaRPr>
          </a:p>
          <a:p>
            <a:pPr algn="l"/>
            <a:endParaRPr lang="en-US" altLang="ja-JP" sz="1600" b="1" dirty="0">
              <a:solidFill>
                <a:schemeClr val="tx1"/>
              </a:solidFill>
              <a:latin typeface="Meiryo UI" panose="020B0604030504040204" pitchFamily="50" charset="-128"/>
              <a:ea typeface="Meiryo UI" panose="020B0604030504040204" pitchFamily="50" charset="-128"/>
            </a:endParaRPr>
          </a:p>
          <a:p>
            <a:pPr algn="l"/>
            <a:endParaRPr lang="en-US" altLang="ja-JP" sz="1600" b="1" dirty="0">
              <a:solidFill>
                <a:schemeClr val="tx1"/>
              </a:solidFill>
              <a:latin typeface="Meiryo UI" panose="020B0604030504040204" pitchFamily="50" charset="-128"/>
              <a:ea typeface="Meiryo UI" panose="020B0604030504040204" pitchFamily="50" charset="-128"/>
            </a:endParaRPr>
          </a:p>
          <a:p>
            <a:pPr algn="l"/>
            <a:endParaRPr lang="en-US" altLang="ja-JP" sz="1600" b="1" dirty="0">
              <a:solidFill>
                <a:schemeClr val="tx1"/>
              </a:solidFill>
              <a:latin typeface="Meiryo UI" panose="020B0604030504040204" pitchFamily="50" charset="-128"/>
              <a:ea typeface="Meiryo UI" panose="020B0604030504040204" pitchFamily="50" charset="-128"/>
            </a:endParaRPr>
          </a:p>
          <a:p>
            <a:pPr algn="l"/>
            <a:endParaRPr lang="en-US" altLang="ja-JP" sz="1600" b="1" dirty="0">
              <a:solidFill>
                <a:schemeClr val="tx1"/>
              </a:solidFill>
              <a:latin typeface="Meiryo UI" panose="020B0604030504040204" pitchFamily="50" charset="-128"/>
              <a:ea typeface="Meiryo UI" panose="020B0604030504040204" pitchFamily="50" charset="-128"/>
            </a:endParaRPr>
          </a:p>
        </p:txBody>
      </p:sp>
      <p:sp>
        <p:nvSpPr>
          <p:cNvPr id="7" name="角丸四角形 6">
            <a:extLst>
              <a:ext uri="{FF2B5EF4-FFF2-40B4-BE49-F238E27FC236}">
                <a16:creationId xmlns:a16="http://schemas.microsoft.com/office/drawing/2014/main" id="{0D1D4262-47F3-AA6F-30C3-0C04D472FDDE}"/>
              </a:ext>
            </a:extLst>
          </p:cNvPr>
          <p:cNvSpPr/>
          <p:nvPr/>
        </p:nvSpPr>
        <p:spPr>
          <a:xfrm>
            <a:off x="148903" y="885572"/>
            <a:ext cx="8820000" cy="5868000"/>
          </a:xfrm>
          <a:prstGeom prst="roundRect">
            <a:avLst>
              <a:gd name="adj" fmla="val 887"/>
            </a:avLst>
          </a:prstGeom>
          <a:solidFill>
            <a:schemeClr val="bg1"/>
          </a:solidFill>
          <a:ln>
            <a:noFill/>
          </a:ln>
        </p:spPr>
        <p:style>
          <a:lnRef idx="2">
            <a:schemeClr val="accent1"/>
          </a:lnRef>
          <a:fillRef idx="1">
            <a:schemeClr val="lt1"/>
          </a:fillRef>
          <a:effectRef idx="0">
            <a:schemeClr val="accent1"/>
          </a:effectRef>
          <a:fontRef idx="minor">
            <a:schemeClr val="dk1"/>
          </a:fontRef>
        </p:style>
        <p:txBody>
          <a:bodyPr rtlCol="0" anchor="t" anchorCtr="0"/>
          <a:lstStyle/>
          <a:p>
            <a:r>
              <a:rPr lang="en-US" altLang="ja-JP" sz="1400" b="1" dirty="0">
                <a:latin typeface="Meiryo UI" panose="020B0604030504040204" pitchFamily="50" charset="-128"/>
                <a:ea typeface="Meiryo UI" panose="020B0604030504040204" pitchFamily="50" charset="-128"/>
              </a:rPr>
              <a:t>【Beyond EXPO</a:t>
            </a:r>
            <a:r>
              <a:rPr lang="ja-JP" altLang="en-US" sz="1400" b="1" dirty="0">
                <a:latin typeface="Meiryo UI" panose="020B0604030504040204" pitchFamily="50" charset="-128"/>
                <a:ea typeface="Meiryo UI" panose="020B0604030504040204" pitchFamily="50" charset="-128"/>
              </a:rPr>
              <a:t>とは</a:t>
            </a:r>
            <a:r>
              <a:rPr lang="en-US" altLang="ja-JP" sz="1400" b="1" dirty="0">
                <a:latin typeface="Meiryo UI" panose="020B0604030504040204" pitchFamily="50" charset="-128"/>
                <a:ea typeface="Meiryo UI" panose="020B0604030504040204" pitchFamily="50" charset="-128"/>
              </a:rPr>
              <a:t>】</a:t>
            </a:r>
          </a:p>
          <a:p>
            <a:r>
              <a:rPr lang="ja-JP" altLang="en-US" sz="1200" dirty="0">
                <a:latin typeface="Meiryo UI" panose="020B0604030504040204" pitchFamily="50" charset="-128"/>
                <a:ea typeface="Meiryo UI" panose="020B0604030504040204" pitchFamily="50" charset="-128"/>
              </a:rPr>
              <a:t>・万博後の持続的な成長・発展と、府民の暮らしの向上に向け、大阪が進むべき道を示す指針（成長戦略）</a:t>
            </a:r>
            <a:endParaRPr lang="en-US" altLang="ja-JP" sz="1200" dirty="0">
              <a:latin typeface="Meiryo UI" panose="020B0604030504040204" pitchFamily="50" charset="-128"/>
              <a:ea typeface="Meiryo UI" panose="020B0604030504040204" pitchFamily="50" charset="-128"/>
            </a:endParaRPr>
          </a:p>
          <a:p>
            <a:r>
              <a:rPr lang="ja-JP" altLang="en-US" sz="1200" dirty="0">
                <a:latin typeface="Meiryo UI" panose="020B0604030504040204" pitchFamily="50" charset="-128"/>
                <a:ea typeface="Meiryo UI" panose="020B0604030504040204" pitchFamily="50" charset="-128"/>
              </a:rPr>
              <a:t>・労働力不足や技術革新に対応するため、「国内外からの新しい人材確保」が明記されている。</a:t>
            </a:r>
            <a:endParaRPr lang="en-US" altLang="ja-JP" sz="1200" dirty="0">
              <a:latin typeface="Meiryo UI" panose="020B0604030504040204" pitchFamily="50" charset="-128"/>
              <a:ea typeface="Meiryo UI" panose="020B0604030504040204" pitchFamily="50" charset="-128"/>
            </a:endParaRPr>
          </a:p>
          <a:p>
            <a:endParaRPr lang="en-US" altLang="ja-JP" sz="300" dirty="0">
              <a:latin typeface="Meiryo UI" panose="020B0604030504040204" pitchFamily="50" charset="-128"/>
              <a:ea typeface="Meiryo UI" panose="020B0604030504040204" pitchFamily="50" charset="-128"/>
            </a:endParaRPr>
          </a:p>
          <a:p>
            <a:r>
              <a:rPr lang="en-US" altLang="ja-JP" sz="1400" b="1" dirty="0">
                <a:latin typeface="Meiryo UI" panose="020B0604030504040204" pitchFamily="50" charset="-128"/>
                <a:ea typeface="Meiryo UI" panose="020B0604030504040204" pitchFamily="50" charset="-128"/>
              </a:rPr>
              <a:t>【</a:t>
            </a:r>
            <a:r>
              <a:rPr lang="ja-JP" altLang="en-US" sz="1400" b="1" dirty="0">
                <a:latin typeface="Meiryo UI" panose="020B0604030504040204" pitchFamily="50" charset="-128"/>
                <a:ea typeface="Meiryo UI" panose="020B0604030504040204" pitchFamily="50" charset="-128"/>
              </a:rPr>
              <a:t>事業の背景及び課題</a:t>
            </a:r>
            <a:r>
              <a:rPr lang="en-US" altLang="ja-JP" sz="1400" b="1" dirty="0">
                <a:latin typeface="Meiryo UI" panose="020B0604030504040204" pitchFamily="50" charset="-128"/>
                <a:ea typeface="Meiryo UI" panose="020B0604030504040204" pitchFamily="50" charset="-128"/>
              </a:rPr>
              <a:t>】</a:t>
            </a:r>
          </a:p>
          <a:p>
            <a:r>
              <a:rPr lang="ja-JP" altLang="en-US" sz="1200" dirty="0">
                <a:latin typeface="Meiryo UI" panose="020B0604030504040204" pitchFamily="50" charset="-128"/>
                <a:ea typeface="Meiryo UI" panose="020B0604030504040204" pitchFamily="50" charset="-128"/>
              </a:rPr>
              <a:t>・今後、大阪の経済成長の実現のためには、外国人材の活躍は必要不可欠であり、外国人材が活躍できる環境づくりとして、外国人患者受入</a:t>
            </a:r>
            <a:endParaRPr lang="en-US" altLang="ja-JP" sz="1200" dirty="0">
              <a:latin typeface="Meiryo UI" panose="020B0604030504040204" pitchFamily="50" charset="-128"/>
              <a:ea typeface="Meiryo UI" panose="020B0604030504040204" pitchFamily="50" charset="-128"/>
            </a:endParaRPr>
          </a:p>
          <a:p>
            <a:r>
              <a:rPr lang="ja-JP" altLang="en-US" sz="1200" dirty="0">
                <a:latin typeface="Meiryo UI" panose="020B0604030504040204" pitchFamily="50" charset="-128"/>
                <a:ea typeface="Meiryo UI" panose="020B0604030504040204" pitchFamily="50" charset="-128"/>
              </a:rPr>
              <a:t> れ医療機関のさらなる拡大が必要となる。</a:t>
            </a:r>
            <a:endParaRPr lang="en-US" altLang="ja-JP" sz="1200" dirty="0">
              <a:latin typeface="Meiryo UI" panose="020B0604030504040204" pitchFamily="50" charset="-128"/>
              <a:ea typeface="Meiryo UI" panose="020B0604030504040204" pitchFamily="50" charset="-128"/>
            </a:endParaRPr>
          </a:p>
          <a:p>
            <a:r>
              <a:rPr lang="ja-JP" altLang="en-US" sz="1200" dirty="0">
                <a:latin typeface="Meiryo UI" panose="020B0604030504040204" pitchFamily="50" charset="-128"/>
                <a:ea typeface="Meiryo UI" panose="020B0604030504040204" pitchFamily="50" charset="-128"/>
              </a:rPr>
              <a:t>・令和６～７年度にかけて、最も在留外国人の割合が高い大阪市を中心に受入れ医療機関を整備したが、今後は関空エリアを皮切りに外国</a:t>
            </a:r>
            <a:endParaRPr lang="en-US" altLang="ja-JP" sz="1200" dirty="0">
              <a:latin typeface="Meiryo UI" panose="020B0604030504040204" pitchFamily="50" charset="-128"/>
              <a:ea typeface="Meiryo UI" panose="020B0604030504040204" pitchFamily="50" charset="-128"/>
            </a:endParaRPr>
          </a:p>
          <a:p>
            <a:r>
              <a:rPr lang="ja-JP" altLang="en-US" sz="1200" dirty="0">
                <a:latin typeface="Meiryo UI" panose="020B0604030504040204" pitchFamily="50" charset="-128"/>
                <a:ea typeface="Meiryo UI" panose="020B0604030504040204" pitchFamily="50" charset="-128"/>
              </a:rPr>
              <a:t> 人材の増加状況を把握し、増加自治体における外国人材の特徴をふまえたサービスを行う。</a:t>
            </a:r>
            <a:endParaRPr lang="en-US" altLang="ja-JP" sz="1200" dirty="0">
              <a:latin typeface="Meiryo UI" panose="020B0604030504040204" pitchFamily="50" charset="-128"/>
              <a:ea typeface="Meiryo UI" panose="020B0604030504040204" pitchFamily="50" charset="-128"/>
            </a:endParaRPr>
          </a:p>
          <a:p>
            <a:endParaRPr lang="en-US" altLang="ja-JP" sz="300" dirty="0">
              <a:latin typeface="Meiryo UI" panose="020B0604030504040204" pitchFamily="50" charset="-128"/>
              <a:ea typeface="Meiryo UI" panose="020B0604030504040204" pitchFamily="50" charset="-128"/>
            </a:endParaRPr>
          </a:p>
          <a:p>
            <a:r>
              <a:rPr lang="en-US" altLang="ja-JP" sz="1400" b="1" dirty="0">
                <a:latin typeface="Meiryo UI" panose="020B0604030504040204" pitchFamily="50" charset="-128"/>
                <a:ea typeface="Meiryo UI" panose="020B0604030504040204" pitchFamily="50" charset="-128"/>
              </a:rPr>
              <a:t>【</a:t>
            </a:r>
            <a:r>
              <a:rPr lang="ja-JP" altLang="en-US" sz="1400" b="1" dirty="0">
                <a:latin typeface="Meiryo UI" panose="020B0604030504040204" pitchFamily="50" charset="-128"/>
                <a:ea typeface="Meiryo UI" panose="020B0604030504040204" pitchFamily="50" charset="-128"/>
              </a:rPr>
              <a:t>目的達成のために必要となる今後の取組</a:t>
            </a:r>
            <a:r>
              <a:rPr lang="en-US" altLang="ja-JP" sz="1400" b="1" dirty="0">
                <a:latin typeface="Meiryo UI" panose="020B0604030504040204" pitchFamily="50" charset="-128"/>
                <a:ea typeface="Meiryo UI" panose="020B0604030504040204" pitchFamily="50" charset="-128"/>
              </a:rPr>
              <a:t>】</a:t>
            </a:r>
          </a:p>
          <a:p>
            <a:r>
              <a:rPr lang="ja-JP" altLang="en-US" sz="1200" dirty="0">
                <a:latin typeface="Meiryo UI" panose="020B0604030504040204" pitchFamily="50" charset="-128"/>
                <a:ea typeface="Meiryo UI" panose="020B0604030504040204" pitchFamily="50" charset="-128"/>
              </a:rPr>
              <a:t>・外国人材の活躍が見込まれる府内各地域における外国人受入れ医療機関の支援・整備を行う。</a:t>
            </a:r>
          </a:p>
          <a:p>
            <a:r>
              <a:rPr lang="ja-JP" altLang="en-US" sz="1200" dirty="0">
                <a:latin typeface="Meiryo UI" panose="020B0604030504040204" pitchFamily="50" charset="-128"/>
                <a:ea typeface="Meiryo UI" panose="020B0604030504040204" pitchFamily="50" charset="-128"/>
              </a:rPr>
              <a:t>・まず、令和８年度は、成長戦略局と連携し、「関西国際空港で働く外国人材共生検討会議」での議論を通じ、関空エリアのモデル地域の</a:t>
            </a:r>
          </a:p>
          <a:p>
            <a:r>
              <a:rPr lang="ja-JP" altLang="en-US" sz="1200" dirty="0">
                <a:latin typeface="Meiryo UI" panose="020B0604030504040204" pitchFamily="50" charset="-128"/>
                <a:ea typeface="Meiryo UI" panose="020B0604030504040204" pitchFamily="50" charset="-128"/>
              </a:rPr>
              <a:t>　外国人材の状況（今後府域の他地域でも同様の傾向が拡大と推測）に応じた支援を行うとともに、本エリアの取組によって明確となった外国</a:t>
            </a:r>
            <a:endParaRPr lang="en-US" altLang="ja-JP" sz="1200" dirty="0">
              <a:latin typeface="Meiryo UI" panose="020B0604030504040204" pitchFamily="50" charset="-128"/>
              <a:ea typeface="Meiryo UI" panose="020B0604030504040204" pitchFamily="50" charset="-128"/>
            </a:endParaRPr>
          </a:p>
          <a:p>
            <a:r>
              <a:rPr lang="ja-JP" altLang="en-US" sz="1200" dirty="0">
                <a:latin typeface="Meiryo UI" panose="020B0604030504040204" pitchFamily="50" charset="-128"/>
                <a:ea typeface="Meiryo UI" panose="020B0604030504040204" pitchFamily="50" charset="-128"/>
              </a:rPr>
              <a:t>　人材を医療機関が受け入れる際の課題と取組を府内の他エリアにおける事業展開に活かし、府内在留外国人の多様化に対応する。</a:t>
            </a:r>
          </a:p>
          <a:p>
            <a:r>
              <a:rPr lang="ja-JP" altLang="en-US" sz="1200" dirty="0">
                <a:latin typeface="Meiryo UI" panose="020B0604030504040204" pitchFamily="50" charset="-128"/>
                <a:ea typeface="Meiryo UI" panose="020B0604030504040204" pitchFamily="50" charset="-128"/>
              </a:rPr>
              <a:t>・医療機関の外国人患者の受入にあたって課題の１つである医療費未収金のリスク低減の取組みをさらに強化し、モデル地域を中心とした受入</a:t>
            </a:r>
            <a:endParaRPr lang="en-US" altLang="ja-JP" sz="1200" dirty="0">
              <a:latin typeface="Meiryo UI" panose="020B0604030504040204" pitchFamily="50" charset="-128"/>
              <a:ea typeface="Meiryo UI" panose="020B0604030504040204" pitchFamily="50" charset="-128"/>
            </a:endParaRPr>
          </a:p>
          <a:p>
            <a:r>
              <a:rPr lang="ja-JP" altLang="en-US" sz="1200" dirty="0">
                <a:latin typeface="Meiryo UI" panose="020B0604030504040204" pitchFamily="50" charset="-128"/>
                <a:ea typeface="Meiryo UI" panose="020B0604030504040204" pitchFamily="50" charset="-128"/>
              </a:rPr>
              <a:t>　れ医療機関の拡充を図る。（モデル地域には重点的に医療関係団体に働きかけ）</a:t>
            </a:r>
            <a:endParaRPr lang="en-US" altLang="ja-JP" sz="1200" dirty="0">
              <a:latin typeface="Meiryo UI" panose="020B0604030504040204" pitchFamily="50" charset="-128"/>
              <a:ea typeface="Meiryo UI" panose="020B0604030504040204" pitchFamily="50" charset="-128"/>
            </a:endParaRPr>
          </a:p>
          <a:p>
            <a:endParaRPr lang="en-US" altLang="ja-JP" sz="300" dirty="0">
              <a:latin typeface="Meiryo UI" panose="020B0604030504040204" pitchFamily="50" charset="-128"/>
              <a:ea typeface="Meiryo UI" panose="020B0604030504040204" pitchFamily="50" charset="-128"/>
            </a:endParaRPr>
          </a:p>
          <a:p>
            <a:r>
              <a:rPr lang="en-US" altLang="ja-JP" sz="1400" b="1" dirty="0">
                <a:latin typeface="Meiryo UI" panose="020B0604030504040204" pitchFamily="50" charset="-128"/>
                <a:ea typeface="Meiryo UI" panose="020B0604030504040204" pitchFamily="50" charset="-128"/>
              </a:rPr>
              <a:t>【</a:t>
            </a:r>
            <a:r>
              <a:rPr lang="ja-JP" altLang="en-US" sz="1400" b="1" dirty="0">
                <a:latin typeface="Meiryo UI" panose="020B0604030504040204" pitchFamily="50" charset="-128"/>
                <a:ea typeface="Meiryo UI" panose="020B0604030504040204" pitchFamily="50" charset="-128"/>
              </a:rPr>
              <a:t>事業内容</a:t>
            </a:r>
            <a:r>
              <a:rPr lang="en-US" altLang="ja-JP" sz="1400" b="1" dirty="0">
                <a:latin typeface="Meiryo UI" panose="020B0604030504040204" pitchFamily="50" charset="-128"/>
                <a:ea typeface="Meiryo UI" panose="020B0604030504040204" pitchFamily="50" charset="-128"/>
              </a:rPr>
              <a:t>】</a:t>
            </a:r>
          </a:p>
          <a:p>
            <a:r>
              <a:rPr lang="ja-JP" altLang="en-US" sz="1200" dirty="0">
                <a:latin typeface="Meiryo UI" panose="020B0604030504040204" pitchFamily="50" charset="-128"/>
                <a:ea typeface="Meiryo UI" panose="020B0604030504040204" pitchFamily="50" charset="-128"/>
              </a:rPr>
              <a:t>・グローバル人材の集積を目指す大阪において、外国人材が安心して過ごせるよう、モデル地区（令和８年度は関空エリア）内の医療機関に</a:t>
            </a:r>
            <a:endParaRPr lang="en-US" altLang="ja-JP" sz="1200" dirty="0">
              <a:latin typeface="Meiryo UI" panose="020B0604030504040204" pitchFamily="50" charset="-128"/>
              <a:ea typeface="Meiryo UI" panose="020B0604030504040204" pitchFamily="50" charset="-128"/>
            </a:endParaRPr>
          </a:p>
          <a:p>
            <a:r>
              <a:rPr lang="ja-JP" altLang="en-US" sz="1200" dirty="0">
                <a:latin typeface="Meiryo UI" panose="020B0604030504040204" pitchFamily="50" charset="-128"/>
                <a:ea typeface="Meiryo UI" panose="020B0604030504040204" pitchFamily="50" charset="-128"/>
              </a:rPr>
              <a:t>　おける外国人患者対応力を向上させるための研修を実施する。</a:t>
            </a:r>
            <a:r>
              <a:rPr lang="en-US" altLang="ja-JP" sz="1200" b="1" dirty="0">
                <a:latin typeface="Meiryo UI" panose="020B0604030504040204" pitchFamily="50" charset="-128"/>
                <a:ea typeface="Meiryo UI" panose="020B0604030504040204" pitchFamily="50" charset="-128"/>
              </a:rPr>
              <a:t>【</a:t>
            </a:r>
            <a:r>
              <a:rPr lang="ja-JP" altLang="en-US" sz="1200" b="1" dirty="0">
                <a:latin typeface="Meiryo UI" panose="020B0604030504040204" pitchFamily="50" charset="-128"/>
                <a:ea typeface="Meiryo UI" panose="020B0604030504040204" pitchFamily="50" charset="-128"/>
              </a:rPr>
              <a:t>令和８年度予算要求額：</a:t>
            </a:r>
            <a:r>
              <a:rPr lang="en-US" altLang="ja-JP" sz="1200" b="1" dirty="0">
                <a:latin typeface="Meiryo UI" panose="020B0604030504040204" pitchFamily="50" charset="-128"/>
                <a:ea typeface="Meiryo UI" panose="020B0604030504040204" pitchFamily="50" charset="-128"/>
              </a:rPr>
              <a:t>2,750</a:t>
            </a:r>
            <a:r>
              <a:rPr lang="ja-JP" altLang="en-US" sz="1200" b="1" dirty="0">
                <a:latin typeface="Meiryo UI" panose="020B0604030504040204" pitchFamily="50" charset="-128"/>
                <a:ea typeface="Meiryo UI" panose="020B0604030504040204" pitchFamily="50" charset="-128"/>
              </a:rPr>
              <a:t>千円</a:t>
            </a:r>
            <a:r>
              <a:rPr lang="en-US" altLang="ja-JP" sz="1200" b="1" dirty="0">
                <a:latin typeface="Meiryo UI" panose="020B0604030504040204" pitchFamily="50" charset="-128"/>
                <a:ea typeface="Meiryo UI" panose="020B0604030504040204" pitchFamily="50" charset="-128"/>
              </a:rPr>
              <a:t>】</a:t>
            </a:r>
          </a:p>
        </p:txBody>
      </p:sp>
      <p:sp>
        <p:nvSpPr>
          <p:cNvPr id="33" name="タイトル 1">
            <a:extLst>
              <a:ext uri="{FF2B5EF4-FFF2-40B4-BE49-F238E27FC236}">
                <a16:creationId xmlns:a16="http://schemas.microsoft.com/office/drawing/2014/main" id="{5E87ED1E-6565-FF24-F828-92922AD30156}"/>
              </a:ext>
            </a:extLst>
          </p:cNvPr>
          <p:cNvSpPr txBox="1">
            <a:spLocks/>
          </p:cNvSpPr>
          <p:nvPr/>
        </p:nvSpPr>
        <p:spPr>
          <a:xfrm>
            <a:off x="0" y="-5886"/>
            <a:ext cx="9144000" cy="468000"/>
          </a:xfrm>
          <a:prstGeom prst="rect">
            <a:avLst/>
          </a:prstGeom>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vert="horz" lIns="91440" tIns="45720" rIns="91440" bIns="45720" rtlCol="0" anchor="ctr">
            <a:noAutofit/>
          </a:bodyPr>
          <a:lstStyle>
            <a:lvl1pPr algn="ctr" defTabSz="914400" rtl="0" eaLnBrk="1" latinLnBrk="0" hangingPunct="1">
              <a:spcBef>
                <a:spcPct val="0"/>
              </a:spcBef>
              <a:buNone/>
              <a:defRPr kumimoji="1"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ja-JP" altLang="en-US" sz="1800" dirty="0">
                <a:solidFill>
                  <a:schemeClr val="bg1"/>
                </a:solidFill>
                <a:latin typeface="HGS創英角ｺﾞｼｯｸUB" panose="020B0900000000000000" pitchFamily="50" charset="-128"/>
                <a:ea typeface="HGS創英角ｺﾞｼｯｸUB" panose="020B0900000000000000" pitchFamily="50" charset="-128"/>
              </a:rPr>
              <a:t>外国人材共生に向けた医療機関整備事業（</a:t>
            </a:r>
            <a:r>
              <a:rPr lang="en-US" altLang="ja-JP" sz="1800" dirty="0">
                <a:solidFill>
                  <a:schemeClr val="bg1"/>
                </a:solidFill>
                <a:latin typeface="HGS創英角ｺﾞｼｯｸUB" panose="020B0900000000000000" pitchFamily="50" charset="-128"/>
                <a:ea typeface="HGS創英角ｺﾞｼｯｸUB" panose="020B0900000000000000" pitchFamily="50" charset="-128"/>
              </a:rPr>
              <a:t>Beyond</a:t>
            </a:r>
            <a:r>
              <a:rPr lang="ja-JP" altLang="en-US" sz="1800" dirty="0">
                <a:solidFill>
                  <a:schemeClr val="bg1"/>
                </a:solidFill>
                <a:latin typeface="HGS創英角ｺﾞｼｯｸUB" panose="020B0900000000000000" pitchFamily="50" charset="-128"/>
                <a:ea typeface="HGS創英角ｺﾞｼｯｸUB" panose="020B0900000000000000" pitchFamily="50" charset="-128"/>
              </a:rPr>
              <a:t> </a:t>
            </a:r>
            <a:r>
              <a:rPr lang="en-US" altLang="ja-JP" sz="1800" dirty="0">
                <a:solidFill>
                  <a:schemeClr val="bg1"/>
                </a:solidFill>
                <a:latin typeface="HGS創英角ｺﾞｼｯｸUB" panose="020B0900000000000000" pitchFamily="50" charset="-128"/>
                <a:ea typeface="HGS創英角ｺﾞｼｯｸUB" panose="020B0900000000000000" pitchFamily="50" charset="-128"/>
              </a:rPr>
              <a:t>EXPO</a:t>
            </a:r>
            <a:r>
              <a:rPr lang="ja-JP" altLang="en-US" sz="1800" dirty="0">
                <a:solidFill>
                  <a:schemeClr val="bg1"/>
                </a:solidFill>
                <a:latin typeface="HGS創英角ｺﾞｼｯｸUB" panose="020B0900000000000000" pitchFamily="50" charset="-128"/>
                <a:ea typeface="HGS創英角ｺﾞｼｯｸUB" panose="020B0900000000000000" pitchFamily="50" charset="-128"/>
              </a:rPr>
              <a:t>）</a:t>
            </a:r>
            <a:r>
              <a:rPr lang="en-US" altLang="ja-JP" sz="1800" dirty="0">
                <a:solidFill>
                  <a:schemeClr val="bg1"/>
                </a:solidFill>
                <a:latin typeface="HGS創英角ｺﾞｼｯｸUB" panose="020B0900000000000000" pitchFamily="50" charset="-128"/>
                <a:ea typeface="HGS創英角ｺﾞｼｯｸUB" panose="020B0900000000000000" pitchFamily="50" charset="-128"/>
              </a:rPr>
              <a:t>【</a:t>
            </a:r>
            <a:r>
              <a:rPr lang="ja-JP" altLang="en-US" sz="1800" dirty="0">
                <a:solidFill>
                  <a:schemeClr val="bg1"/>
                </a:solidFill>
                <a:latin typeface="HGS創英角ｺﾞｼｯｸUB" panose="020B0900000000000000" pitchFamily="50" charset="-128"/>
                <a:ea typeface="HGS創英角ｺﾞｼｯｸUB" panose="020B0900000000000000" pitchFamily="50" charset="-128"/>
              </a:rPr>
              <a:t>新規</a:t>
            </a:r>
            <a:r>
              <a:rPr lang="en-US" altLang="ja-JP" sz="1800" dirty="0">
                <a:solidFill>
                  <a:schemeClr val="bg1"/>
                </a:solidFill>
                <a:latin typeface="HGS創英角ｺﾞｼｯｸUB" panose="020B0900000000000000" pitchFamily="50" charset="-128"/>
                <a:ea typeface="HGS創英角ｺﾞｼｯｸUB" panose="020B0900000000000000" pitchFamily="50" charset="-128"/>
              </a:rPr>
              <a:t>】2,750</a:t>
            </a:r>
            <a:r>
              <a:rPr lang="ja-JP" altLang="en-US" sz="1800" dirty="0">
                <a:solidFill>
                  <a:schemeClr val="bg1"/>
                </a:solidFill>
                <a:latin typeface="HGS創英角ｺﾞｼｯｸUB" panose="020B0900000000000000" pitchFamily="50" charset="-128"/>
                <a:ea typeface="HGS創英角ｺﾞｼｯｸUB" panose="020B0900000000000000" pitchFamily="50" charset="-128"/>
              </a:rPr>
              <a:t>千円</a:t>
            </a:r>
            <a:endParaRPr lang="en-US" altLang="ja-JP" sz="1800" dirty="0">
              <a:solidFill>
                <a:schemeClr val="bg1"/>
              </a:solidFill>
              <a:latin typeface="HGS創英角ｺﾞｼｯｸUB" panose="020B0900000000000000" pitchFamily="50" charset="-128"/>
              <a:ea typeface="HGS創英角ｺﾞｼｯｸUB" panose="020B0900000000000000" pitchFamily="50" charset="-128"/>
            </a:endParaRPr>
          </a:p>
        </p:txBody>
      </p:sp>
      <p:sp>
        <p:nvSpPr>
          <p:cNvPr id="35" name="ホームベース 98">
            <a:extLst>
              <a:ext uri="{FF2B5EF4-FFF2-40B4-BE49-F238E27FC236}">
                <a16:creationId xmlns:a16="http://schemas.microsoft.com/office/drawing/2014/main" id="{87EC0678-F67D-0BD8-E02E-D14796DA1EC2}"/>
              </a:ext>
            </a:extLst>
          </p:cNvPr>
          <p:cNvSpPr/>
          <p:nvPr/>
        </p:nvSpPr>
        <p:spPr>
          <a:xfrm>
            <a:off x="64095" y="523159"/>
            <a:ext cx="4500000" cy="288000"/>
          </a:xfrm>
          <a:prstGeom prst="homePlate">
            <a:avLst/>
          </a:prstGeom>
          <a:gradFill flip="none" rotWithShape="1">
            <a:gsLst>
              <a:gs pos="0">
                <a:schemeClr val="accent5"/>
              </a:gs>
              <a:gs pos="50000">
                <a:schemeClr val="accent1">
                  <a:tint val="44500"/>
                  <a:satMod val="160000"/>
                </a:schemeClr>
              </a:gs>
              <a:gs pos="100000">
                <a:schemeClr val="accent1">
                  <a:tint val="23500"/>
                  <a:satMod val="160000"/>
                </a:schemeClr>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400" dirty="0">
                <a:solidFill>
                  <a:schemeClr val="tx1"/>
                </a:solidFill>
                <a:latin typeface="HGP創英角ｺﾞｼｯｸUB" panose="020B0900000000000000" pitchFamily="50" charset="-128"/>
                <a:ea typeface="HGP創英角ｺﾞｼｯｸUB" panose="020B0900000000000000" pitchFamily="50" charset="-128"/>
              </a:rPr>
              <a:t>事業概要</a:t>
            </a:r>
          </a:p>
        </p:txBody>
      </p:sp>
      <p:sp>
        <p:nvSpPr>
          <p:cNvPr id="15" name="テキスト ボックス 14">
            <a:extLst>
              <a:ext uri="{FF2B5EF4-FFF2-40B4-BE49-F238E27FC236}">
                <a16:creationId xmlns:a16="http://schemas.microsoft.com/office/drawing/2014/main" id="{56BF1A50-671F-41FE-8F40-83D53C7934D5}"/>
              </a:ext>
            </a:extLst>
          </p:cNvPr>
          <p:cNvSpPr txBox="1"/>
          <p:nvPr/>
        </p:nvSpPr>
        <p:spPr>
          <a:xfrm>
            <a:off x="8718538" y="6492975"/>
            <a:ext cx="540000" cy="369332"/>
          </a:xfrm>
          <a:prstGeom prst="rect">
            <a:avLst/>
          </a:prstGeom>
          <a:noFill/>
        </p:spPr>
        <p:txBody>
          <a:bodyPr wrap="square" rtlCol="0" anchor="ctr">
            <a:spAutoFit/>
          </a:bodyPr>
          <a:lstStyle/>
          <a:p>
            <a:pPr algn="ctr"/>
            <a:r>
              <a:rPr kumimoji="1" lang="ja-JP" altLang="en-US" dirty="0"/>
              <a:t>９</a:t>
            </a:r>
          </a:p>
        </p:txBody>
      </p:sp>
      <p:graphicFrame>
        <p:nvGraphicFramePr>
          <p:cNvPr id="3" name="表 3">
            <a:extLst>
              <a:ext uri="{FF2B5EF4-FFF2-40B4-BE49-F238E27FC236}">
                <a16:creationId xmlns:a16="http://schemas.microsoft.com/office/drawing/2014/main" id="{6BBCBF56-C37A-4A74-997C-EECAACEBC3A5}"/>
              </a:ext>
            </a:extLst>
          </p:cNvPr>
          <p:cNvGraphicFramePr>
            <a:graphicFrameLocks noGrp="1"/>
          </p:cNvGraphicFramePr>
          <p:nvPr>
            <p:extLst>
              <p:ext uri="{D42A27DB-BD31-4B8C-83A1-F6EECF244321}">
                <p14:modId xmlns:p14="http://schemas.microsoft.com/office/powerpoint/2010/main" val="2521599676"/>
              </p:ext>
            </p:extLst>
          </p:nvPr>
        </p:nvGraphicFramePr>
        <p:xfrm>
          <a:off x="274903" y="4505469"/>
          <a:ext cx="8568000" cy="2220360"/>
        </p:xfrm>
        <a:graphic>
          <a:graphicData uri="http://schemas.openxmlformats.org/drawingml/2006/table">
            <a:tbl>
              <a:tblPr firstRow="1" bandRow="1">
                <a:tableStyleId>{5C22544A-7EE6-4342-B048-85BDC9FD1C3A}</a:tableStyleId>
              </a:tblPr>
              <a:tblGrid>
                <a:gridCol w="972000">
                  <a:extLst>
                    <a:ext uri="{9D8B030D-6E8A-4147-A177-3AD203B41FA5}">
                      <a16:colId xmlns:a16="http://schemas.microsoft.com/office/drawing/2014/main" val="3439703218"/>
                    </a:ext>
                  </a:extLst>
                </a:gridCol>
                <a:gridCol w="7596000">
                  <a:extLst>
                    <a:ext uri="{9D8B030D-6E8A-4147-A177-3AD203B41FA5}">
                      <a16:colId xmlns:a16="http://schemas.microsoft.com/office/drawing/2014/main" val="3730092255"/>
                    </a:ext>
                  </a:extLst>
                </a:gridCol>
              </a:tblGrid>
              <a:tr h="288000">
                <a:tc>
                  <a:txBody>
                    <a:bodyPr/>
                    <a:lstStyle/>
                    <a:p>
                      <a:pPr algn="ctr"/>
                      <a:r>
                        <a:rPr kumimoji="1" lang="ja-JP" altLang="en-US" sz="1200" dirty="0">
                          <a:latin typeface="Meiryo UI" panose="020B0604030504040204" pitchFamily="50" charset="-128"/>
                          <a:ea typeface="Meiryo UI" panose="020B0604030504040204" pitchFamily="50" charset="-128"/>
                        </a:rPr>
                        <a:t>項　目</a:t>
                      </a:r>
                    </a:p>
                  </a:txBody>
                  <a:tcPr anchor="ctr"/>
                </a:tc>
                <a:tc>
                  <a:txBody>
                    <a:bodyPr/>
                    <a:lstStyle/>
                    <a:p>
                      <a:pPr algn="ctr"/>
                      <a:r>
                        <a:rPr kumimoji="1" lang="ja-JP" altLang="en-US" sz="1200" dirty="0">
                          <a:latin typeface="Meiryo UI" panose="020B0604030504040204" pitchFamily="50" charset="-128"/>
                          <a:ea typeface="Meiryo UI" panose="020B0604030504040204" pitchFamily="50" charset="-128"/>
                        </a:rPr>
                        <a:t>内　容</a:t>
                      </a:r>
                    </a:p>
                  </a:txBody>
                  <a:tcPr anchor="ctr"/>
                </a:tc>
                <a:extLst>
                  <a:ext uri="{0D108BD9-81ED-4DB2-BD59-A6C34878D82A}">
                    <a16:rowId xmlns:a16="http://schemas.microsoft.com/office/drawing/2014/main" val="3802554302"/>
                  </a:ext>
                </a:extLst>
              </a:tr>
              <a:tr h="288000">
                <a:tc>
                  <a:txBody>
                    <a:bodyPr/>
                    <a:lstStyle/>
                    <a:p>
                      <a:pPr algn="ctr"/>
                      <a:r>
                        <a:rPr kumimoji="1" lang="ja-JP" altLang="en-US" sz="1100" dirty="0">
                          <a:latin typeface="Meiryo UI" panose="020B0604030504040204" pitchFamily="50" charset="-128"/>
                          <a:ea typeface="Meiryo UI" panose="020B0604030504040204" pitchFamily="50" charset="-128"/>
                        </a:rPr>
                        <a:t>対象地域</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100" dirty="0">
                          <a:latin typeface="Meiryo UI" panose="020B0604030504040204" pitchFamily="50" charset="-128"/>
                          <a:ea typeface="Meiryo UI" panose="020B0604030504040204" pitchFamily="50" charset="-128"/>
                        </a:rPr>
                        <a:t>泉佐野市、泉南市、貝塚市、田尻町を中心とした関空エリア</a:t>
                      </a:r>
                      <a:endParaRPr kumimoji="1" lang="en-US" altLang="ja-JP" sz="1100" dirty="0">
                        <a:latin typeface="Meiryo UI" panose="020B0604030504040204" pitchFamily="50" charset="-128"/>
                        <a:ea typeface="Meiryo UI" panose="020B0604030504040204" pitchFamily="50" charset="-128"/>
                      </a:endParaRPr>
                    </a:p>
                  </a:txBody>
                  <a:tcPr anchor="ctr"/>
                </a:tc>
                <a:extLst>
                  <a:ext uri="{0D108BD9-81ED-4DB2-BD59-A6C34878D82A}">
                    <a16:rowId xmlns:a16="http://schemas.microsoft.com/office/drawing/2014/main" val="255495026"/>
                  </a:ext>
                </a:extLst>
              </a:tr>
              <a:tr h="288000">
                <a:tc>
                  <a:txBody>
                    <a:bodyPr/>
                    <a:lstStyle/>
                    <a:p>
                      <a:pPr algn="ctr"/>
                      <a:r>
                        <a:rPr kumimoji="1" lang="ja-JP" altLang="en-US" sz="1100" dirty="0">
                          <a:latin typeface="Meiryo UI" panose="020B0604030504040204" pitchFamily="50" charset="-128"/>
                          <a:ea typeface="Meiryo UI" panose="020B0604030504040204" pitchFamily="50" charset="-128"/>
                        </a:rPr>
                        <a:t>対象者</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100" dirty="0">
                          <a:latin typeface="Meiryo UI" panose="020B0604030504040204" pitchFamily="50" charset="-128"/>
                          <a:ea typeface="Meiryo UI" panose="020B0604030504040204" pitchFamily="50" charset="-128"/>
                        </a:rPr>
                        <a:t>上記エリアの病院・診療所のスタッフ</a:t>
                      </a:r>
                      <a:endParaRPr kumimoji="1" lang="en-US" altLang="ja-JP" sz="1100" dirty="0">
                        <a:latin typeface="Meiryo UI" panose="020B0604030504040204" pitchFamily="50" charset="-128"/>
                        <a:ea typeface="Meiryo UI" panose="020B0604030504040204" pitchFamily="50" charset="-128"/>
                      </a:endParaRPr>
                    </a:p>
                  </a:txBody>
                  <a:tcPr anchor="ctr"/>
                </a:tc>
                <a:extLst>
                  <a:ext uri="{0D108BD9-81ED-4DB2-BD59-A6C34878D82A}">
                    <a16:rowId xmlns:a16="http://schemas.microsoft.com/office/drawing/2014/main" val="228714297"/>
                  </a:ext>
                </a:extLst>
              </a:tr>
              <a:tr h="288000">
                <a:tc>
                  <a:txBody>
                    <a:bodyPr/>
                    <a:lstStyle/>
                    <a:p>
                      <a:pPr algn="ctr"/>
                      <a:r>
                        <a:rPr kumimoji="1" lang="ja-JP" altLang="en-US" sz="1100" dirty="0">
                          <a:latin typeface="Meiryo UI" panose="020B0604030504040204" pitchFamily="50" charset="-128"/>
                          <a:ea typeface="Meiryo UI" panose="020B0604030504040204" pitchFamily="50" charset="-128"/>
                        </a:rPr>
                        <a:t>実施回数</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dirty="0">
                          <a:latin typeface="Meiryo UI" panose="020B0604030504040204" pitchFamily="50" charset="-128"/>
                          <a:ea typeface="Meiryo UI" panose="020B0604030504040204" pitchFamily="50" charset="-128"/>
                        </a:rPr>
                        <a:t>実地研修</a:t>
                      </a:r>
                      <a:r>
                        <a:rPr kumimoji="1" lang="en-US" altLang="ja-JP" sz="1100" dirty="0">
                          <a:latin typeface="Meiryo UI" panose="020B0604030504040204" pitchFamily="50" charset="-128"/>
                          <a:ea typeface="Meiryo UI" panose="020B0604030504040204" pitchFamily="50" charset="-128"/>
                        </a:rPr>
                        <a:t>×</a:t>
                      </a:r>
                      <a:r>
                        <a:rPr kumimoji="1" lang="ja-JP" altLang="en-US" sz="1100" dirty="0">
                          <a:latin typeface="Meiryo UI" panose="020B0604030504040204" pitchFamily="50" charset="-128"/>
                          <a:ea typeface="Meiryo UI" panose="020B0604030504040204" pitchFamily="50" charset="-128"/>
                        </a:rPr>
                        <a:t>２回（１回で</a:t>
                      </a:r>
                      <a:r>
                        <a:rPr lang="en-US" altLang="ja-JP" sz="1100" dirty="0">
                          <a:latin typeface="Meiryo UI" panose="020B0604030504040204" pitchFamily="50" charset="-128"/>
                          <a:ea typeface="Meiryo UI" panose="020B0604030504040204" pitchFamily="50" charset="-128"/>
                        </a:rPr>
                        <a:t>2</a:t>
                      </a:r>
                      <a:r>
                        <a:rPr kumimoji="1" lang="en-US" altLang="ja-JP" sz="1100" dirty="0">
                          <a:latin typeface="Meiryo UI" panose="020B0604030504040204" pitchFamily="50" charset="-128"/>
                          <a:ea typeface="Meiryo UI" panose="020B0604030504040204" pitchFamily="50" charset="-128"/>
                        </a:rPr>
                        <a:t>0</a:t>
                      </a:r>
                      <a:r>
                        <a:rPr kumimoji="1" lang="ja-JP" altLang="en-US" sz="1100" dirty="0">
                          <a:latin typeface="Meiryo UI" panose="020B0604030504040204" pitchFamily="50" charset="-128"/>
                          <a:ea typeface="Meiryo UI" panose="020B0604030504040204" pitchFamily="50" charset="-128"/>
                        </a:rPr>
                        <a:t>名程度）</a:t>
                      </a:r>
                      <a:endParaRPr kumimoji="1" lang="en-US" altLang="ja-JP" sz="1100" dirty="0">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1" dirty="0">
                          <a:solidFill>
                            <a:srgbClr val="FF0000"/>
                          </a:solidFill>
                          <a:latin typeface="Meiryo UI" panose="020B0604030504040204" pitchFamily="50" charset="-128"/>
                          <a:ea typeface="Meiryo UI" panose="020B0604030504040204" pitchFamily="50" charset="-128"/>
                        </a:rPr>
                        <a:t>令和</a:t>
                      </a:r>
                      <a:r>
                        <a:rPr kumimoji="1" lang="en-US" altLang="ja-JP" sz="1100" b="1" dirty="0">
                          <a:solidFill>
                            <a:srgbClr val="FF0000"/>
                          </a:solidFill>
                          <a:latin typeface="Meiryo UI" panose="020B0604030504040204" pitchFamily="50" charset="-128"/>
                          <a:ea typeface="Meiryo UI" panose="020B0604030504040204" pitchFamily="50" charset="-128"/>
                        </a:rPr>
                        <a:t>8</a:t>
                      </a:r>
                      <a:r>
                        <a:rPr kumimoji="1" lang="ja-JP" altLang="en-US" sz="1100" b="1" dirty="0">
                          <a:solidFill>
                            <a:srgbClr val="FF0000"/>
                          </a:solidFill>
                          <a:latin typeface="Meiryo UI" panose="020B0604030504040204" pitchFamily="50" charset="-128"/>
                          <a:ea typeface="Meiryo UI" panose="020B0604030504040204" pitchFamily="50" charset="-128"/>
                        </a:rPr>
                        <a:t>年</a:t>
                      </a:r>
                      <a:r>
                        <a:rPr kumimoji="1" lang="en-US" altLang="ja-JP" sz="1100" b="1" dirty="0">
                          <a:solidFill>
                            <a:srgbClr val="FF0000"/>
                          </a:solidFill>
                          <a:latin typeface="Meiryo UI" panose="020B0604030504040204" pitchFamily="50" charset="-128"/>
                          <a:ea typeface="Meiryo UI" panose="020B0604030504040204" pitchFamily="50" charset="-128"/>
                        </a:rPr>
                        <a:t>9</a:t>
                      </a:r>
                      <a:r>
                        <a:rPr kumimoji="1" lang="ja-JP" altLang="en-US" sz="1100" b="1" dirty="0">
                          <a:solidFill>
                            <a:srgbClr val="FF0000"/>
                          </a:solidFill>
                          <a:latin typeface="Meiryo UI" panose="020B0604030504040204" pitchFamily="50" charset="-128"/>
                          <a:ea typeface="Meiryo UI" panose="020B0604030504040204" pitchFamily="50" charset="-128"/>
                        </a:rPr>
                        <a:t>月</a:t>
                      </a:r>
                      <a:r>
                        <a:rPr kumimoji="1" lang="en-US" altLang="ja-JP" sz="1100" b="1" dirty="0">
                          <a:solidFill>
                            <a:srgbClr val="FF0000"/>
                          </a:solidFill>
                          <a:latin typeface="Meiryo UI" panose="020B0604030504040204" pitchFamily="50" charset="-128"/>
                          <a:ea typeface="Meiryo UI" panose="020B0604030504040204" pitchFamily="50" charset="-128"/>
                        </a:rPr>
                        <a:t>30</a:t>
                      </a:r>
                      <a:r>
                        <a:rPr kumimoji="1" lang="ja-JP" altLang="en-US" sz="1100" b="1" dirty="0">
                          <a:solidFill>
                            <a:srgbClr val="FF0000"/>
                          </a:solidFill>
                          <a:latin typeface="Meiryo UI" panose="020B0604030504040204" pitchFamily="50" charset="-128"/>
                          <a:ea typeface="Meiryo UI" panose="020B0604030504040204" pitchFamily="50" charset="-128"/>
                        </a:rPr>
                        <a:t>日（水）午前の部（</a:t>
                      </a:r>
                      <a:r>
                        <a:rPr kumimoji="1" lang="en-US" altLang="ja-JP" sz="1100" b="1" i="0" u="none" strike="noStrike" kern="1200" baseline="0" dirty="0">
                          <a:solidFill>
                            <a:srgbClr val="FF0000"/>
                          </a:solidFill>
                          <a:latin typeface="Meiryo UI" panose="020B0604030504040204" pitchFamily="50" charset="-128"/>
                          <a:ea typeface="Meiryo UI" panose="020B0604030504040204" pitchFamily="50" charset="-128"/>
                          <a:cs typeface="+mn-cs"/>
                        </a:rPr>
                        <a:t>10</a:t>
                      </a:r>
                      <a:r>
                        <a:rPr kumimoji="1" lang="ja-JP" altLang="en-US" sz="1100" b="1" i="0" u="none" strike="noStrike" kern="1200" baseline="0" dirty="0">
                          <a:solidFill>
                            <a:srgbClr val="FF0000"/>
                          </a:solidFill>
                          <a:latin typeface="Meiryo UI" panose="020B0604030504040204" pitchFamily="50" charset="-128"/>
                          <a:ea typeface="Meiryo UI" panose="020B0604030504040204" pitchFamily="50" charset="-128"/>
                          <a:cs typeface="+mn-cs"/>
                        </a:rPr>
                        <a:t>：</a:t>
                      </a:r>
                      <a:r>
                        <a:rPr kumimoji="1" lang="en-US" altLang="ja-JP" sz="1100" b="1" i="0" u="none" strike="noStrike" kern="1200" baseline="0" dirty="0">
                          <a:solidFill>
                            <a:srgbClr val="FF0000"/>
                          </a:solidFill>
                          <a:latin typeface="Meiryo UI" panose="020B0604030504040204" pitchFamily="50" charset="-128"/>
                          <a:ea typeface="Meiryo UI" panose="020B0604030504040204" pitchFamily="50" charset="-128"/>
                          <a:cs typeface="+mn-cs"/>
                        </a:rPr>
                        <a:t>30</a:t>
                      </a:r>
                      <a:r>
                        <a:rPr kumimoji="1" lang="ja-JP" altLang="en-US" sz="1100" b="1" i="0" u="none" strike="noStrike" kern="1200" baseline="0" dirty="0">
                          <a:solidFill>
                            <a:srgbClr val="FF0000"/>
                          </a:solidFill>
                          <a:latin typeface="Meiryo UI" panose="020B0604030504040204" pitchFamily="50" charset="-128"/>
                          <a:ea typeface="Meiryo UI" panose="020B0604030504040204" pitchFamily="50" charset="-128"/>
                          <a:cs typeface="+mn-cs"/>
                        </a:rPr>
                        <a:t>～</a:t>
                      </a:r>
                      <a:r>
                        <a:rPr kumimoji="1" lang="en-US" altLang="ja-JP" sz="1100" b="1" i="0" u="none" strike="noStrike" kern="1200" baseline="0" dirty="0">
                          <a:solidFill>
                            <a:srgbClr val="FF0000"/>
                          </a:solidFill>
                          <a:latin typeface="Meiryo UI" panose="020B0604030504040204" pitchFamily="50" charset="-128"/>
                          <a:ea typeface="Meiryo UI" panose="020B0604030504040204" pitchFamily="50" charset="-128"/>
                          <a:cs typeface="+mn-cs"/>
                        </a:rPr>
                        <a:t>13</a:t>
                      </a:r>
                      <a:r>
                        <a:rPr kumimoji="1" lang="ja-JP" altLang="en-US" sz="1100" b="1" i="0" u="none" strike="noStrike" kern="1200" baseline="0" dirty="0">
                          <a:solidFill>
                            <a:srgbClr val="FF0000"/>
                          </a:solidFill>
                          <a:latin typeface="Meiryo UI" panose="020B0604030504040204" pitchFamily="50" charset="-128"/>
                          <a:ea typeface="Meiryo UI" panose="020B0604030504040204" pitchFamily="50" charset="-128"/>
                          <a:cs typeface="+mn-cs"/>
                        </a:rPr>
                        <a:t>：</a:t>
                      </a:r>
                      <a:r>
                        <a:rPr kumimoji="1" lang="en-US" altLang="ja-JP" sz="1100" b="1" i="0" u="none" strike="noStrike" kern="1200" baseline="0" dirty="0">
                          <a:solidFill>
                            <a:srgbClr val="FF0000"/>
                          </a:solidFill>
                          <a:latin typeface="Meiryo UI" panose="020B0604030504040204" pitchFamily="50" charset="-128"/>
                          <a:ea typeface="Meiryo UI" panose="020B0604030504040204" pitchFamily="50" charset="-128"/>
                          <a:cs typeface="+mn-cs"/>
                        </a:rPr>
                        <a:t>30</a:t>
                      </a:r>
                      <a:r>
                        <a:rPr kumimoji="1" lang="ja-JP" altLang="en-US" sz="1100" b="1" dirty="0">
                          <a:solidFill>
                            <a:srgbClr val="FF0000"/>
                          </a:solidFill>
                          <a:latin typeface="Meiryo UI" panose="020B0604030504040204" pitchFamily="50" charset="-128"/>
                          <a:ea typeface="Meiryo UI" panose="020B0604030504040204" pitchFamily="50" charset="-128"/>
                        </a:rPr>
                        <a:t>）、午後の部（</a:t>
                      </a:r>
                      <a:r>
                        <a:rPr kumimoji="1" lang="en-US" altLang="ja-JP" sz="1100" b="1" dirty="0">
                          <a:solidFill>
                            <a:srgbClr val="FF0000"/>
                          </a:solidFill>
                          <a:latin typeface="Meiryo UI" panose="020B0604030504040204" pitchFamily="50" charset="-128"/>
                          <a:ea typeface="Meiryo UI" panose="020B0604030504040204" pitchFamily="50" charset="-128"/>
                        </a:rPr>
                        <a:t>15</a:t>
                      </a:r>
                      <a:r>
                        <a:rPr kumimoji="1" lang="ja-JP" altLang="en-US" sz="1100" b="1" dirty="0">
                          <a:solidFill>
                            <a:srgbClr val="FF0000"/>
                          </a:solidFill>
                          <a:latin typeface="Meiryo UI" panose="020B0604030504040204" pitchFamily="50" charset="-128"/>
                          <a:ea typeface="Meiryo UI" panose="020B0604030504040204" pitchFamily="50" charset="-128"/>
                        </a:rPr>
                        <a:t>：</a:t>
                      </a:r>
                      <a:r>
                        <a:rPr kumimoji="1" lang="en-US" altLang="ja-JP" sz="1100" b="1" dirty="0">
                          <a:solidFill>
                            <a:srgbClr val="FF0000"/>
                          </a:solidFill>
                          <a:latin typeface="Meiryo UI" panose="020B0604030504040204" pitchFamily="50" charset="-128"/>
                          <a:ea typeface="Meiryo UI" panose="020B0604030504040204" pitchFamily="50" charset="-128"/>
                        </a:rPr>
                        <a:t>30</a:t>
                      </a:r>
                      <a:r>
                        <a:rPr kumimoji="1" lang="ja-JP" altLang="en-US" sz="1100" b="1" dirty="0">
                          <a:solidFill>
                            <a:srgbClr val="FF0000"/>
                          </a:solidFill>
                          <a:latin typeface="Meiryo UI" panose="020B0604030504040204" pitchFamily="50" charset="-128"/>
                          <a:ea typeface="Meiryo UI" panose="020B0604030504040204" pitchFamily="50" charset="-128"/>
                        </a:rPr>
                        <a:t>～</a:t>
                      </a:r>
                      <a:r>
                        <a:rPr kumimoji="1" lang="en-US" altLang="ja-JP" sz="1100" b="1" dirty="0">
                          <a:solidFill>
                            <a:srgbClr val="FF0000"/>
                          </a:solidFill>
                          <a:latin typeface="Meiryo UI" panose="020B0604030504040204" pitchFamily="50" charset="-128"/>
                          <a:ea typeface="Meiryo UI" panose="020B0604030504040204" pitchFamily="50" charset="-128"/>
                        </a:rPr>
                        <a:t>18</a:t>
                      </a:r>
                      <a:r>
                        <a:rPr kumimoji="1" lang="ja-JP" altLang="en-US" sz="1100" b="1" dirty="0">
                          <a:solidFill>
                            <a:srgbClr val="FF0000"/>
                          </a:solidFill>
                          <a:latin typeface="Meiryo UI" panose="020B0604030504040204" pitchFamily="50" charset="-128"/>
                          <a:ea typeface="Meiryo UI" panose="020B0604030504040204" pitchFamily="50" charset="-128"/>
                        </a:rPr>
                        <a:t>：</a:t>
                      </a:r>
                      <a:r>
                        <a:rPr kumimoji="1" lang="en-US" altLang="ja-JP" sz="1100" b="1" dirty="0">
                          <a:solidFill>
                            <a:srgbClr val="FF0000"/>
                          </a:solidFill>
                          <a:latin typeface="Meiryo UI" panose="020B0604030504040204" pitchFamily="50" charset="-128"/>
                          <a:ea typeface="Meiryo UI" panose="020B0604030504040204" pitchFamily="50" charset="-128"/>
                        </a:rPr>
                        <a:t>30</a:t>
                      </a:r>
                      <a:r>
                        <a:rPr kumimoji="1" lang="ja-JP" altLang="en-US" sz="1100" b="1" dirty="0">
                          <a:solidFill>
                            <a:srgbClr val="FF0000"/>
                          </a:solidFill>
                          <a:latin typeface="Meiryo UI" panose="020B0604030504040204" pitchFamily="50" charset="-128"/>
                          <a:ea typeface="Meiryo UI" panose="020B0604030504040204" pitchFamily="50" charset="-128"/>
                        </a:rPr>
                        <a:t>）＠メディカルりんくうポート</a:t>
                      </a:r>
                    </a:p>
                  </a:txBody>
                  <a:tcPr anchor="ctr"/>
                </a:tc>
                <a:extLst>
                  <a:ext uri="{0D108BD9-81ED-4DB2-BD59-A6C34878D82A}">
                    <a16:rowId xmlns:a16="http://schemas.microsoft.com/office/drawing/2014/main" val="2909960973"/>
                  </a:ext>
                </a:extLst>
              </a:tr>
              <a:tr h="900000">
                <a:tc>
                  <a:txBody>
                    <a:bodyPr/>
                    <a:lstStyle/>
                    <a:p>
                      <a:pPr algn="ctr"/>
                      <a:r>
                        <a:rPr kumimoji="1" lang="ja-JP" altLang="en-US" sz="1100" dirty="0">
                          <a:latin typeface="Meiryo UI" panose="020B0604030504040204" pitchFamily="50" charset="-128"/>
                          <a:ea typeface="Meiryo UI" panose="020B0604030504040204" pitchFamily="50" charset="-128"/>
                        </a:rPr>
                        <a:t>その他</a:t>
                      </a:r>
                    </a:p>
                  </a:txBody>
                  <a:tcPr anchor="ctr"/>
                </a:tc>
                <a:tc>
                  <a:txBody>
                    <a:bodyPr/>
                    <a:lstStyle/>
                    <a:p>
                      <a:r>
                        <a:rPr kumimoji="1" lang="ja-JP" altLang="en-US" sz="1100" dirty="0">
                          <a:latin typeface="Meiryo UI" panose="020B0604030504040204" pitchFamily="50" charset="-128"/>
                          <a:ea typeface="Meiryo UI" panose="020B0604030504040204" pitchFamily="50" charset="-128"/>
                        </a:rPr>
                        <a:t>関空で働く外国人及び地域の医療機関の特徴をふまえた研修とするため、以下、①～③の関係者にヒアリングを行った上で、</a:t>
                      </a:r>
                      <a:endParaRPr kumimoji="1" lang="en-US" altLang="ja-JP" sz="1100" dirty="0">
                        <a:latin typeface="Meiryo UI" panose="020B0604030504040204" pitchFamily="50" charset="-128"/>
                        <a:ea typeface="Meiryo UI" panose="020B0604030504040204" pitchFamily="50" charset="-128"/>
                      </a:endParaRPr>
                    </a:p>
                    <a:p>
                      <a:r>
                        <a:rPr kumimoji="1" lang="ja-JP" altLang="en-US" sz="1100" dirty="0">
                          <a:latin typeface="Meiryo UI" panose="020B0604030504040204" pitchFamily="50" charset="-128"/>
                          <a:ea typeface="Meiryo UI" panose="020B0604030504040204" pitchFamily="50" charset="-128"/>
                        </a:rPr>
                        <a:t>研修計画を策定する。</a:t>
                      </a:r>
                      <a:endParaRPr kumimoji="1" lang="en-US" altLang="ja-JP" sz="1100" dirty="0">
                        <a:latin typeface="Meiryo UI" panose="020B0604030504040204" pitchFamily="50" charset="-128"/>
                        <a:ea typeface="Meiryo UI" panose="020B0604030504040204" pitchFamily="50" charset="-128"/>
                      </a:endParaRPr>
                    </a:p>
                    <a:p>
                      <a:r>
                        <a:rPr kumimoji="1" lang="ja-JP" altLang="en-US" sz="1100" dirty="0">
                          <a:latin typeface="Meiryo UI" panose="020B0604030504040204" pitchFamily="50" charset="-128"/>
                          <a:ea typeface="Meiryo UI" panose="020B0604030504040204" pitchFamily="50" charset="-128"/>
                        </a:rPr>
                        <a:t>①　上記エリアにおいて 厚労省の外国人患者受入れ医療機関に登録されている医療機関（５施設程度）</a:t>
                      </a:r>
                    </a:p>
                    <a:p>
                      <a:r>
                        <a:rPr kumimoji="1" lang="ja-JP" altLang="en-US" sz="1100" dirty="0">
                          <a:latin typeface="Meiryo UI" panose="020B0604030504040204" pitchFamily="50" charset="-128"/>
                          <a:ea typeface="Meiryo UI" panose="020B0604030504040204" pitchFamily="50" charset="-128"/>
                        </a:rPr>
                        <a:t>②　地元自治体（泉佐野市、泉南市、田尻町、貝塚市）</a:t>
                      </a:r>
                    </a:p>
                    <a:p>
                      <a:r>
                        <a:rPr kumimoji="1" lang="ja-JP" altLang="en-US" sz="1100" dirty="0">
                          <a:latin typeface="Meiryo UI" panose="020B0604030504040204" pitchFamily="50" charset="-128"/>
                          <a:ea typeface="Meiryo UI" panose="020B0604030504040204" pitchFamily="50" charset="-128"/>
                        </a:rPr>
                        <a:t>③　空港関連事業者（関西エアポート、空港内事業者など）</a:t>
                      </a:r>
                    </a:p>
                  </a:txBody>
                  <a:tcPr anchor="ctr"/>
                </a:tc>
                <a:extLst>
                  <a:ext uri="{0D108BD9-81ED-4DB2-BD59-A6C34878D82A}">
                    <a16:rowId xmlns:a16="http://schemas.microsoft.com/office/drawing/2014/main" val="947255211"/>
                  </a:ext>
                </a:extLst>
              </a:tr>
            </a:tbl>
          </a:graphicData>
        </a:graphic>
      </p:graphicFrame>
    </p:spTree>
    <p:extLst>
      <p:ext uri="{BB962C8B-B14F-4D97-AF65-F5344CB8AC3E}">
        <p14:creationId xmlns:p14="http://schemas.microsoft.com/office/powerpoint/2010/main" val="14229994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サブタイトル 2"/>
          <p:cNvSpPr txBox="1">
            <a:spLocks/>
          </p:cNvSpPr>
          <p:nvPr/>
        </p:nvSpPr>
        <p:spPr>
          <a:xfrm>
            <a:off x="68198" y="514921"/>
            <a:ext cx="9000000" cy="6300000"/>
          </a:xfrm>
          <a:prstGeom prst="rect">
            <a:avLst/>
          </a:prstGeom>
        </p:spPr>
        <p:style>
          <a:lnRef idx="1">
            <a:schemeClr val="accent4"/>
          </a:lnRef>
          <a:fillRef idx="2">
            <a:schemeClr val="accent4"/>
          </a:fillRef>
          <a:effectRef idx="1">
            <a:schemeClr val="accent4"/>
          </a:effectRef>
          <a:fontRef idx="minor">
            <a:schemeClr val="dk1"/>
          </a:fontRef>
        </p:style>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algn="l"/>
            <a:endParaRPr lang="en-US" altLang="ja-JP" sz="1600" b="1" dirty="0">
              <a:solidFill>
                <a:schemeClr val="tx1"/>
              </a:solidFill>
              <a:latin typeface="Meiryo UI" panose="020B0604030504040204" pitchFamily="50" charset="-128"/>
              <a:ea typeface="Meiryo UI" panose="020B0604030504040204" pitchFamily="50" charset="-128"/>
            </a:endParaRPr>
          </a:p>
          <a:p>
            <a:pPr algn="l"/>
            <a:endParaRPr lang="en-US" altLang="ja-JP" sz="1600" b="1" dirty="0">
              <a:solidFill>
                <a:schemeClr val="tx1"/>
              </a:solidFill>
              <a:latin typeface="Meiryo UI" panose="020B0604030504040204" pitchFamily="50" charset="-128"/>
              <a:ea typeface="Meiryo UI" panose="020B0604030504040204" pitchFamily="50" charset="-128"/>
            </a:endParaRPr>
          </a:p>
          <a:p>
            <a:pPr algn="l"/>
            <a:endParaRPr lang="en-US" altLang="ja-JP" sz="1600" b="1" dirty="0">
              <a:solidFill>
                <a:schemeClr val="tx1"/>
              </a:solidFill>
              <a:latin typeface="Meiryo UI" panose="020B0604030504040204" pitchFamily="50" charset="-128"/>
              <a:ea typeface="Meiryo UI" panose="020B0604030504040204" pitchFamily="50" charset="-128"/>
            </a:endParaRPr>
          </a:p>
          <a:p>
            <a:pPr algn="l"/>
            <a:endParaRPr lang="en-US" altLang="ja-JP" sz="1600" b="1" dirty="0">
              <a:solidFill>
                <a:schemeClr val="tx1"/>
              </a:solidFill>
              <a:latin typeface="Meiryo UI" panose="020B0604030504040204" pitchFamily="50" charset="-128"/>
              <a:ea typeface="Meiryo UI" panose="020B0604030504040204" pitchFamily="50" charset="-128"/>
            </a:endParaRPr>
          </a:p>
          <a:p>
            <a:pPr algn="l"/>
            <a:endParaRPr lang="en-US" altLang="ja-JP" sz="1600" b="1" dirty="0">
              <a:solidFill>
                <a:schemeClr val="tx1"/>
              </a:solidFill>
              <a:latin typeface="Meiryo UI" panose="020B0604030504040204" pitchFamily="50" charset="-128"/>
              <a:ea typeface="Meiryo UI" panose="020B0604030504040204" pitchFamily="50" charset="-128"/>
            </a:endParaRPr>
          </a:p>
          <a:p>
            <a:pPr algn="l"/>
            <a:endParaRPr lang="en-US" altLang="ja-JP" sz="1600" b="1" dirty="0">
              <a:solidFill>
                <a:schemeClr val="tx1"/>
              </a:solidFill>
              <a:latin typeface="Meiryo UI" panose="020B0604030504040204" pitchFamily="50" charset="-128"/>
              <a:ea typeface="Meiryo UI" panose="020B0604030504040204" pitchFamily="50" charset="-128"/>
            </a:endParaRPr>
          </a:p>
          <a:p>
            <a:pPr algn="l"/>
            <a:endParaRPr lang="en-US" altLang="ja-JP" sz="1600" b="1" dirty="0">
              <a:solidFill>
                <a:schemeClr val="tx1"/>
              </a:solidFill>
              <a:latin typeface="Meiryo UI" panose="020B0604030504040204" pitchFamily="50" charset="-128"/>
              <a:ea typeface="Meiryo UI" panose="020B0604030504040204" pitchFamily="50" charset="-128"/>
            </a:endParaRPr>
          </a:p>
          <a:p>
            <a:pPr algn="l"/>
            <a:endParaRPr lang="en-US" altLang="ja-JP" sz="1400" b="1" dirty="0">
              <a:solidFill>
                <a:schemeClr val="tx1"/>
              </a:solidFill>
              <a:latin typeface="Meiryo UI" panose="020B0604030504040204" pitchFamily="50" charset="-128"/>
              <a:ea typeface="Meiryo UI" panose="020B0604030504040204" pitchFamily="50" charset="-128"/>
            </a:endParaRPr>
          </a:p>
          <a:p>
            <a:pPr algn="l"/>
            <a:endParaRPr lang="en-US" altLang="ja-JP" sz="1400" b="1" dirty="0">
              <a:solidFill>
                <a:schemeClr val="tx1"/>
              </a:solidFill>
              <a:latin typeface="Meiryo UI" panose="020B0604030504040204" pitchFamily="50" charset="-128"/>
              <a:ea typeface="Meiryo UI" panose="020B0604030504040204" pitchFamily="50" charset="-128"/>
            </a:endParaRPr>
          </a:p>
          <a:p>
            <a:pPr algn="l"/>
            <a:endParaRPr lang="en-US" altLang="ja-JP" sz="1200" dirty="0">
              <a:solidFill>
                <a:schemeClr val="tx1"/>
              </a:solidFill>
              <a:latin typeface="Meiryo UI" panose="020B0604030504040204" pitchFamily="50" charset="-128"/>
              <a:ea typeface="Meiryo UI" panose="020B0604030504040204" pitchFamily="50" charset="-128"/>
            </a:endParaRPr>
          </a:p>
          <a:p>
            <a:pPr algn="l"/>
            <a:endParaRPr lang="en-US" altLang="ja-JP" sz="1400" b="1" dirty="0">
              <a:solidFill>
                <a:schemeClr val="tx1"/>
              </a:solidFill>
              <a:latin typeface="Meiryo UI" panose="020B0604030504040204" pitchFamily="50" charset="-128"/>
              <a:ea typeface="Meiryo UI" panose="020B0604030504040204" pitchFamily="50" charset="-128"/>
            </a:endParaRPr>
          </a:p>
          <a:p>
            <a:pPr algn="l"/>
            <a:endParaRPr lang="en-US" altLang="ja-JP" sz="1200" dirty="0">
              <a:solidFill>
                <a:schemeClr val="tx1"/>
              </a:solidFill>
              <a:latin typeface="Meiryo UI" panose="020B0604030504040204" pitchFamily="50" charset="-128"/>
              <a:ea typeface="Meiryo UI" panose="020B0604030504040204" pitchFamily="50" charset="-128"/>
            </a:endParaRPr>
          </a:p>
          <a:p>
            <a:pPr algn="l"/>
            <a:endParaRPr lang="en-US" altLang="ja-JP" sz="1200" dirty="0">
              <a:solidFill>
                <a:schemeClr val="tx1"/>
              </a:solidFill>
              <a:latin typeface="Meiryo UI" panose="020B0604030504040204" pitchFamily="50" charset="-128"/>
              <a:ea typeface="Meiryo UI" panose="020B0604030504040204" pitchFamily="50" charset="-128"/>
            </a:endParaRPr>
          </a:p>
          <a:p>
            <a:pPr algn="l"/>
            <a:endParaRPr lang="en-US" altLang="ja-JP" sz="1200" dirty="0">
              <a:solidFill>
                <a:schemeClr val="tx1"/>
              </a:solidFill>
              <a:latin typeface="Meiryo UI" panose="020B0604030504040204" pitchFamily="50" charset="-128"/>
              <a:ea typeface="Meiryo UI" panose="020B0604030504040204" pitchFamily="50" charset="-128"/>
            </a:endParaRPr>
          </a:p>
          <a:p>
            <a:pPr algn="l"/>
            <a:endParaRPr lang="en-US" altLang="ja-JP" sz="1200" dirty="0">
              <a:solidFill>
                <a:schemeClr val="tx1"/>
              </a:solidFill>
              <a:latin typeface="Meiryo UI" panose="020B0604030504040204" pitchFamily="50" charset="-128"/>
              <a:ea typeface="Meiryo UI" panose="020B0604030504040204" pitchFamily="50" charset="-128"/>
            </a:endParaRPr>
          </a:p>
          <a:p>
            <a:pPr algn="l"/>
            <a:endParaRPr lang="en-US" altLang="ja-JP" sz="1200" dirty="0">
              <a:solidFill>
                <a:schemeClr val="tx1"/>
              </a:solidFill>
              <a:latin typeface="Meiryo UI" panose="020B0604030504040204" pitchFamily="50" charset="-128"/>
              <a:ea typeface="Meiryo UI" panose="020B0604030504040204" pitchFamily="50" charset="-128"/>
            </a:endParaRPr>
          </a:p>
          <a:p>
            <a:pPr algn="l"/>
            <a:endParaRPr lang="en-US" altLang="ja-JP" sz="1200" dirty="0">
              <a:solidFill>
                <a:schemeClr val="tx1"/>
              </a:solidFill>
              <a:latin typeface="Meiryo UI" panose="020B0604030504040204" pitchFamily="50" charset="-128"/>
              <a:ea typeface="Meiryo UI" panose="020B0604030504040204" pitchFamily="50" charset="-128"/>
            </a:endParaRPr>
          </a:p>
          <a:p>
            <a:pPr algn="l"/>
            <a:endParaRPr lang="en-US" altLang="ja-JP" sz="1200" dirty="0">
              <a:solidFill>
                <a:schemeClr val="tx1"/>
              </a:solidFill>
              <a:latin typeface="Meiryo UI" panose="020B0604030504040204" pitchFamily="50" charset="-128"/>
              <a:ea typeface="Meiryo UI" panose="020B0604030504040204" pitchFamily="50" charset="-128"/>
            </a:endParaRPr>
          </a:p>
          <a:p>
            <a:pPr algn="l"/>
            <a:endParaRPr lang="en-US" altLang="ja-JP" sz="1200" dirty="0">
              <a:solidFill>
                <a:schemeClr val="tx1"/>
              </a:solidFill>
              <a:latin typeface="Meiryo UI" panose="020B0604030504040204" pitchFamily="50" charset="-128"/>
              <a:ea typeface="Meiryo UI" panose="020B0604030504040204" pitchFamily="50" charset="-128"/>
            </a:endParaRPr>
          </a:p>
          <a:p>
            <a:pPr algn="l"/>
            <a:r>
              <a:rPr lang="ja-JP" altLang="en-US" sz="1200" dirty="0">
                <a:solidFill>
                  <a:schemeClr val="tx1"/>
                </a:solidFill>
                <a:latin typeface="Meiryo UI" panose="020B0604030504040204" pitchFamily="50" charset="-128"/>
                <a:ea typeface="Meiryo UI" panose="020B0604030504040204" pitchFamily="50" charset="-128"/>
              </a:rPr>
              <a:t>　</a:t>
            </a:r>
            <a:endParaRPr lang="ja-JP" altLang="ja-JP" sz="1200" dirty="0">
              <a:solidFill>
                <a:schemeClr val="tx1"/>
              </a:solidFill>
              <a:latin typeface="Meiryo UI" panose="020B0604030504040204" pitchFamily="50" charset="-128"/>
              <a:ea typeface="Meiryo UI" panose="020B0604030504040204" pitchFamily="50" charset="-128"/>
            </a:endParaRPr>
          </a:p>
        </p:txBody>
      </p:sp>
      <p:sp>
        <p:nvSpPr>
          <p:cNvPr id="15" name="角丸四角形 14"/>
          <p:cNvSpPr/>
          <p:nvPr/>
        </p:nvSpPr>
        <p:spPr>
          <a:xfrm>
            <a:off x="158188" y="847164"/>
            <a:ext cx="8820000" cy="576000"/>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r>
              <a:rPr lang="ja-JP" altLang="en-US" sz="1400" dirty="0">
                <a:latin typeface="Meiryo UI" panose="020B0604030504040204" pitchFamily="50" charset="-128"/>
                <a:ea typeface="Meiryo UI" panose="020B0604030504040204" pitchFamily="50" charset="-128"/>
              </a:rPr>
              <a:t>外国人観光客に安心して旅行していただくため、けがや病気が重篤化する前に受診できる多言語対応可能な医療機関を</a:t>
            </a:r>
            <a:endParaRPr lang="en-US" altLang="ja-JP" sz="1400" dirty="0">
              <a:latin typeface="Meiryo UI" panose="020B0604030504040204" pitchFamily="50" charset="-128"/>
              <a:ea typeface="Meiryo UI" panose="020B0604030504040204" pitchFamily="50" charset="-128"/>
            </a:endParaRPr>
          </a:p>
          <a:p>
            <a:r>
              <a:rPr lang="ja-JP" altLang="en-US" sz="1400" dirty="0">
                <a:latin typeface="Meiryo UI" panose="020B0604030504040204" pitchFamily="50" charset="-128"/>
                <a:ea typeface="Meiryo UI" panose="020B0604030504040204" pitchFamily="50" charset="-128"/>
              </a:rPr>
              <a:t>拡充し、外国人患者受入体制を整備する。</a:t>
            </a:r>
            <a:endParaRPr lang="en-US" altLang="ja-JP" sz="1400" dirty="0">
              <a:latin typeface="Meiryo UI" panose="020B0604030504040204" pitchFamily="50" charset="-128"/>
              <a:ea typeface="Meiryo UI" panose="020B0604030504040204" pitchFamily="50" charset="-128"/>
            </a:endParaRPr>
          </a:p>
        </p:txBody>
      </p:sp>
      <p:sp>
        <p:nvSpPr>
          <p:cNvPr id="2" name="角丸四角形 1"/>
          <p:cNvSpPr/>
          <p:nvPr/>
        </p:nvSpPr>
        <p:spPr>
          <a:xfrm>
            <a:off x="166081" y="1822300"/>
            <a:ext cx="8820000" cy="2232000"/>
          </a:xfrm>
          <a:prstGeom prst="roundRect">
            <a:avLst>
              <a:gd name="adj" fmla="val 0"/>
            </a:avLst>
          </a:prstGeom>
          <a:ln>
            <a:noFill/>
          </a:ln>
        </p:spPr>
        <p:style>
          <a:lnRef idx="2">
            <a:schemeClr val="accent1"/>
          </a:lnRef>
          <a:fillRef idx="1">
            <a:schemeClr val="lt1"/>
          </a:fillRef>
          <a:effectRef idx="0">
            <a:schemeClr val="accent1"/>
          </a:effectRef>
          <a:fontRef idx="minor">
            <a:schemeClr val="dk1"/>
          </a:fontRef>
        </p:style>
        <p:txBody>
          <a:bodyPr rtlCol="0" anchor="t" anchorCtr="0"/>
          <a:lstStyle/>
          <a:p>
            <a:r>
              <a:rPr lang="ja-JP" altLang="en-US" sz="1400" b="1" dirty="0">
                <a:solidFill>
                  <a:schemeClr val="tx1"/>
                </a:solidFill>
                <a:latin typeface="Meiryo UI" panose="020B0604030504040204" pitchFamily="50" charset="-128"/>
                <a:ea typeface="Meiryo UI" panose="020B0604030504040204" pitchFamily="50" charset="-128"/>
              </a:rPr>
              <a:t>○外国人患者受入れ研修事業</a:t>
            </a:r>
            <a:endParaRPr lang="en-US" altLang="ja-JP" sz="1400" b="1" dirty="0">
              <a:solidFill>
                <a:schemeClr val="tx1"/>
              </a:solidFill>
              <a:latin typeface="Meiryo UI" panose="020B0604030504040204" pitchFamily="50" charset="-128"/>
              <a:ea typeface="Meiryo UI" panose="020B0604030504040204" pitchFamily="50" charset="-128"/>
            </a:endParaRPr>
          </a:p>
          <a:p>
            <a:endParaRPr lang="en-US" altLang="ja-JP" sz="300" dirty="0">
              <a:latin typeface="Meiryo UI" panose="020B0604030504040204" pitchFamily="50" charset="-128"/>
              <a:ea typeface="Meiryo UI" panose="020B0604030504040204" pitchFamily="50" charset="-128"/>
            </a:endParaRPr>
          </a:p>
          <a:p>
            <a:r>
              <a:rPr lang="ja-JP" altLang="en-US" sz="1200" dirty="0">
                <a:latin typeface="Meiryo UI" panose="020B0604030504040204" pitchFamily="50" charset="-128"/>
                <a:ea typeface="Meiryo UI" panose="020B0604030504040204" pitchFamily="50" charset="-128"/>
              </a:rPr>
              <a:t>「大阪府外国人患者受入れ拠点医療機関」と「大阪府外国人患者受入れ地域拠点医療機関」が中心となり、外国人患者にかかる未収金</a:t>
            </a:r>
            <a:endParaRPr lang="en-US" altLang="ja-JP" sz="1200" dirty="0">
              <a:latin typeface="Meiryo UI" panose="020B0604030504040204" pitchFamily="50" charset="-128"/>
              <a:ea typeface="Meiryo UI" panose="020B0604030504040204" pitchFamily="50" charset="-128"/>
            </a:endParaRPr>
          </a:p>
          <a:p>
            <a:r>
              <a:rPr lang="ja-JP" altLang="en-US" sz="1200" dirty="0">
                <a:latin typeface="Meiryo UI" panose="020B0604030504040204" pitchFamily="50" charset="-128"/>
                <a:ea typeface="Meiryo UI" panose="020B0604030504040204" pitchFamily="50" charset="-128"/>
              </a:rPr>
              <a:t>対策等の外国人患者受入れ研修を実施するとともに、地域の医療機関間の連携を促す交流の場を設けることで、「外国人患者受入れ医療</a:t>
            </a:r>
            <a:endParaRPr lang="en-US" altLang="ja-JP" sz="1200" dirty="0">
              <a:latin typeface="Meiryo UI" panose="020B0604030504040204" pitchFamily="50" charset="-128"/>
              <a:ea typeface="Meiryo UI" panose="020B0604030504040204" pitchFamily="50" charset="-128"/>
            </a:endParaRPr>
          </a:p>
          <a:p>
            <a:r>
              <a:rPr lang="ja-JP" altLang="en-US" sz="1200" dirty="0">
                <a:latin typeface="Meiryo UI" panose="020B0604030504040204" pitchFamily="50" charset="-128"/>
                <a:ea typeface="Meiryo UI" panose="020B0604030504040204" pitchFamily="50" charset="-128"/>
              </a:rPr>
              <a:t>機関」の対応力を向上させる。</a:t>
            </a:r>
          </a:p>
          <a:p>
            <a:r>
              <a:rPr lang="ja-JP" altLang="en-US" sz="1200" dirty="0">
                <a:latin typeface="Meiryo UI" panose="020B0604030504040204" pitchFamily="50" charset="-128"/>
                <a:ea typeface="Meiryo UI" panose="020B0604030504040204" pitchFamily="50" charset="-128"/>
              </a:rPr>
              <a:t>（効果的な研修とするため、実際の対応を想定したロールプレイング研修を行うとともに、研修内容をいつでも確認できるよう、</a:t>
            </a:r>
            <a:r>
              <a:rPr lang="en-US" altLang="ja-JP" sz="1200" dirty="0">
                <a:latin typeface="Meiryo UI" panose="020B0604030504040204" pitchFamily="50" charset="-128"/>
                <a:ea typeface="Meiryo UI" panose="020B0604030504040204" pitchFamily="50" charset="-128"/>
              </a:rPr>
              <a:t>e</a:t>
            </a:r>
            <a:r>
              <a:rPr lang="ja-JP" altLang="en-US" sz="1200" dirty="0">
                <a:latin typeface="Meiryo UI" panose="020B0604030504040204" pitchFamily="50" charset="-128"/>
                <a:ea typeface="Meiryo UI" panose="020B0604030504040204" pitchFamily="50" charset="-128"/>
              </a:rPr>
              <a:t>ラーニング研修</a:t>
            </a:r>
            <a:endParaRPr lang="en-US" altLang="ja-JP" sz="1200" dirty="0">
              <a:latin typeface="Meiryo UI" panose="020B0604030504040204" pitchFamily="50" charset="-128"/>
              <a:ea typeface="Meiryo UI" panose="020B0604030504040204" pitchFamily="50" charset="-128"/>
            </a:endParaRPr>
          </a:p>
          <a:p>
            <a:r>
              <a:rPr lang="ja-JP" altLang="en-US" sz="1200" dirty="0">
                <a:latin typeface="Meiryo UI" panose="020B0604030504040204" pitchFamily="50" charset="-128"/>
                <a:ea typeface="Meiryo UI" panose="020B0604030504040204" pitchFamily="50" charset="-128"/>
              </a:rPr>
              <a:t>動画を作成し</a:t>
            </a:r>
            <a:r>
              <a:rPr lang="ja-JP" altLang="en-US" sz="1200" dirty="0">
                <a:solidFill>
                  <a:schemeClr val="tx1"/>
                </a:solidFill>
                <a:latin typeface="Meiryo UI" panose="020B0604030504040204" pitchFamily="50" charset="-128"/>
                <a:ea typeface="Meiryo UI" panose="020B0604030504040204" pitchFamily="50" charset="-128"/>
              </a:rPr>
              <a:t>、期限を設けず府</a:t>
            </a:r>
            <a:r>
              <a:rPr lang="en-US" altLang="ja-JP" sz="1200" dirty="0">
                <a:solidFill>
                  <a:schemeClr val="tx1"/>
                </a:solidFill>
                <a:latin typeface="Meiryo UI" panose="020B0604030504040204" pitchFamily="50" charset="-128"/>
                <a:ea typeface="Meiryo UI" panose="020B0604030504040204" pitchFamily="50" charset="-128"/>
              </a:rPr>
              <a:t>YouTube</a:t>
            </a:r>
            <a:r>
              <a:rPr lang="ja-JP" altLang="en-US" sz="1200" dirty="0">
                <a:solidFill>
                  <a:schemeClr val="tx1"/>
                </a:solidFill>
                <a:latin typeface="Meiryo UI" panose="020B0604030504040204" pitchFamily="50" charset="-128"/>
                <a:ea typeface="Meiryo UI" panose="020B0604030504040204" pitchFamily="50" charset="-128"/>
              </a:rPr>
              <a:t>チャンネルに掲載する。</a:t>
            </a:r>
            <a:r>
              <a:rPr lang="ja-JP" altLang="en-US" sz="1200" dirty="0">
                <a:latin typeface="Meiryo UI" panose="020B0604030504040204" pitchFamily="50" charset="-128"/>
                <a:ea typeface="Meiryo UI" panose="020B0604030504040204" pitchFamily="50" charset="-128"/>
              </a:rPr>
              <a:t>）</a:t>
            </a:r>
            <a:endParaRPr lang="en-US" altLang="ja-JP" sz="1200" dirty="0">
              <a:latin typeface="Meiryo UI" panose="020B0604030504040204" pitchFamily="50" charset="-128"/>
              <a:ea typeface="Meiryo UI" panose="020B0604030504040204" pitchFamily="50" charset="-128"/>
            </a:endParaRPr>
          </a:p>
          <a:p>
            <a:endParaRPr lang="en-US" altLang="ja-JP" sz="300" dirty="0">
              <a:latin typeface="Meiryo UI" panose="020B0604030504040204" pitchFamily="50" charset="-128"/>
              <a:ea typeface="Meiryo UI" panose="020B0604030504040204" pitchFamily="50" charset="-128"/>
            </a:endParaRPr>
          </a:p>
          <a:p>
            <a:r>
              <a:rPr kumimoji="1" lang="en-US" altLang="ja-JP" sz="1200" dirty="0">
                <a:latin typeface="Meiryo UI" panose="020B0604030504040204" pitchFamily="50" charset="-128"/>
                <a:ea typeface="Meiryo UI" panose="020B0604030504040204" pitchFamily="50" charset="-128"/>
              </a:rPr>
              <a:t>【</a:t>
            </a:r>
            <a:r>
              <a:rPr lang="ja-JP" altLang="en-US" sz="1200" dirty="0">
                <a:latin typeface="Meiryo UI" panose="020B0604030504040204" pitchFamily="50" charset="-128"/>
                <a:ea typeface="Meiryo UI" panose="020B0604030504040204" pitchFamily="50" charset="-128"/>
              </a:rPr>
              <a:t>テーマ</a:t>
            </a:r>
            <a:r>
              <a:rPr kumimoji="1" lang="en-US" altLang="ja-JP" sz="1200" dirty="0">
                <a:latin typeface="Meiryo UI" panose="020B0604030504040204" pitchFamily="50" charset="-128"/>
                <a:ea typeface="Meiryo UI" panose="020B0604030504040204" pitchFamily="50" charset="-128"/>
              </a:rPr>
              <a:t>】</a:t>
            </a:r>
            <a:r>
              <a:rPr kumimoji="1" lang="ja-JP" altLang="en-US" sz="1200" dirty="0">
                <a:latin typeface="Meiryo UI" panose="020B0604030504040204" pitchFamily="50" charset="-128"/>
                <a:ea typeface="Meiryo UI" panose="020B0604030504040204" pitchFamily="50" charset="-128"/>
              </a:rPr>
              <a:t>外国人患者の医療費未収金対応について</a:t>
            </a:r>
            <a:endParaRPr kumimoji="1" lang="en-US" altLang="ja-JP" sz="1200" dirty="0">
              <a:latin typeface="Meiryo UI" panose="020B0604030504040204" pitchFamily="50" charset="-128"/>
              <a:ea typeface="Meiryo UI" panose="020B0604030504040204" pitchFamily="50" charset="-128"/>
            </a:endParaRPr>
          </a:p>
          <a:p>
            <a:r>
              <a:rPr kumimoji="1" lang="en-US" altLang="ja-JP" sz="1200" dirty="0">
                <a:latin typeface="Meiryo UI" panose="020B0604030504040204" pitchFamily="50" charset="-128"/>
                <a:ea typeface="Meiryo UI" panose="020B0604030504040204" pitchFamily="50" charset="-128"/>
              </a:rPr>
              <a:t>【</a:t>
            </a:r>
            <a:r>
              <a:rPr kumimoji="1" lang="ja-JP" altLang="en-US" sz="1200" dirty="0">
                <a:latin typeface="Meiryo UI" panose="020B0604030504040204" pitchFamily="50" charset="-128"/>
                <a:ea typeface="Meiryo UI" panose="020B0604030504040204" pitchFamily="50" charset="-128"/>
              </a:rPr>
              <a:t>対 象</a:t>
            </a:r>
            <a:r>
              <a:rPr kumimoji="1" lang="en-US" altLang="ja-JP" sz="1200" dirty="0">
                <a:solidFill>
                  <a:schemeClr val="tx1"/>
                </a:solidFill>
                <a:latin typeface="Meiryo UI" panose="020B0604030504040204" pitchFamily="50" charset="-128"/>
                <a:ea typeface="Meiryo UI" panose="020B0604030504040204" pitchFamily="50" charset="-128"/>
              </a:rPr>
              <a:t>】</a:t>
            </a:r>
            <a:r>
              <a:rPr kumimoji="1" lang="ja-JP" altLang="en-US" sz="1200" dirty="0">
                <a:solidFill>
                  <a:schemeClr val="tx1"/>
                </a:solidFill>
                <a:latin typeface="Meiryo UI" panose="020B0604030504040204" pitchFamily="50" charset="-128"/>
                <a:ea typeface="Meiryo UI" panose="020B0604030504040204" pitchFamily="50" charset="-128"/>
              </a:rPr>
              <a:t>府内医療機関</a:t>
            </a:r>
            <a:endParaRPr kumimoji="1" lang="en-US" altLang="ja-JP" sz="1200" dirty="0">
              <a:solidFill>
                <a:schemeClr val="tx1"/>
              </a:solidFill>
              <a:latin typeface="Meiryo UI" panose="020B0604030504040204" pitchFamily="50" charset="-128"/>
              <a:ea typeface="Meiryo UI" panose="020B0604030504040204" pitchFamily="50" charset="-128"/>
            </a:endParaRPr>
          </a:p>
          <a:p>
            <a:r>
              <a:rPr lang="en-US" altLang="ja-JP" sz="1200" dirty="0">
                <a:solidFill>
                  <a:schemeClr val="tx1"/>
                </a:solidFill>
                <a:latin typeface="Meiryo UI" panose="020B0604030504040204" pitchFamily="50" charset="-128"/>
                <a:ea typeface="Meiryo UI" panose="020B0604030504040204" pitchFamily="50" charset="-128"/>
              </a:rPr>
              <a:t>【</a:t>
            </a:r>
            <a:r>
              <a:rPr lang="ja-JP" altLang="en-US" sz="1200" dirty="0">
                <a:solidFill>
                  <a:schemeClr val="tx1"/>
                </a:solidFill>
                <a:latin typeface="Meiryo UI" panose="020B0604030504040204" pitchFamily="50" charset="-128"/>
                <a:ea typeface="Meiryo UI" panose="020B0604030504040204" pitchFamily="50" charset="-128"/>
              </a:rPr>
              <a:t>開 催</a:t>
            </a:r>
            <a:r>
              <a:rPr lang="en-US" altLang="ja-JP" sz="1200" dirty="0">
                <a:solidFill>
                  <a:schemeClr val="tx1"/>
                </a:solidFill>
                <a:latin typeface="Meiryo UI" panose="020B0604030504040204" pitchFamily="50" charset="-128"/>
                <a:ea typeface="Meiryo UI" panose="020B0604030504040204" pitchFamily="50" charset="-128"/>
              </a:rPr>
              <a:t>】</a:t>
            </a:r>
            <a:r>
              <a:rPr lang="ja-JP" altLang="en-US" sz="1200" b="1" dirty="0">
                <a:solidFill>
                  <a:srgbClr val="FF0000"/>
                </a:solidFill>
                <a:latin typeface="Meiryo UI" panose="020B0604030504040204" pitchFamily="50" charset="-128"/>
                <a:ea typeface="Meiryo UI" panose="020B0604030504040204" pitchFamily="50" charset="-128"/>
              </a:rPr>
              <a:t>令和８年９月</a:t>
            </a:r>
            <a:r>
              <a:rPr lang="en-US" altLang="ja-JP" sz="1200" b="1" dirty="0">
                <a:solidFill>
                  <a:srgbClr val="FF0000"/>
                </a:solidFill>
                <a:latin typeface="Meiryo UI" panose="020B0604030504040204" pitchFamily="50" charset="-128"/>
                <a:ea typeface="Meiryo UI" panose="020B0604030504040204" pitchFamily="50" charset="-128"/>
              </a:rPr>
              <a:t>16</a:t>
            </a:r>
            <a:r>
              <a:rPr lang="ja-JP" altLang="en-US" sz="1200" b="1" dirty="0">
                <a:solidFill>
                  <a:srgbClr val="FF0000"/>
                </a:solidFill>
                <a:latin typeface="Meiryo UI" panose="020B0604030504040204" pitchFamily="50" charset="-128"/>
                <a:ea typeface="Meiryo UI" panose="020B0604030504040204" pitchFamily="50" charset="-128"/>
              </a:rPr>
              <a:t>日（水）</a:t>
            </a:r>
            <a:r>
              <a:rPr lang="en-US" altLang="ja-JP" sz="1200" b="1" dirty="0">
                <a:solidFill>
                  <a:srgbClr val="FF0000"/>
                </a:solidFill>
                <a:latin typeface="Meiryo UI" panose="020B0604030504040204" pitchFamily="50" charset="-128"/>
                <a:ea typeface="Meiryo UI" panose="020B0604030504040204" pitchFamily="50" charset="-128"/>
              </a:rPr>
              <a:t>17</a:t>
            </a:r>
            <a:r>
              <a:rPr lang="ja-JP" altLang="en-US" sz="1200" b="1" dirty="0">
                <a:solidFill>
                  <a:srgbClr val="FF0000"/>
                </a:solidFill>
                <a:latin typeface="Meiryo UI" panose="020B0604030504040204" pitchFamily="50" charset="-128"/>
                <a:ea typeface="Meiryo UI" panose="020B0604030504040204" pitchFamily="50" charset="-128"/>
              </a:rPr>
              <a:t>：</a:t>
            </a:r>
            <a:r>
              <a:rPr lang="en-US" altLang="ja-JP" sz="1200" b="1" dirty="0">
                <a:solidFill>
                  <a:srgbClr val="FF0000"/>
                </a:solidFill>
                <a:latin typeface="Meiryo UI" panose="020B0604030504040204" pitchFamily="50" charset="-128"/>
                <a:ea typeface="Meiryo UI" panose="020B0604030504040204" pitchFamily="50" charset="-128"/>
              </a:rPr>
              <a:t>30</a:t>
            </a:r>
            <a:r>
              <a:rPr lang="ja-JP" altLang="en-US" sz="1200" b="1" dirty="0">
                <a:solidFill>
                  <a:srgbClr val="FF0000"/>
                </a:solidFill>
                <a:latin typeface="Meiryo UI" panose="020B0604030504040204" pitchFamily="50" charset="-128"/>
                <a:ea typeface="Meiryo UI" panose="020B0604030504040204" pitchFamily="50" charset="-128"/>
              </a:rPr>
              <a:t>～</a:t>
            </a:r>
            <a:r>
              <a:rPr lang="en-US" altLang="ja-JP" sz="1200" b="1" dirty="0">
                <a:solidFill>
                  <a:srgbClr val="FF0000"/>
                </a:solidFill>
                <a:latin typeface="Meiryo UI" panose="020B0604030504040204" pitchFamily="50" charset="-128"/>
                <a:ea typeface="Meiryo UI" panose="020B0604030504040204" pitchFamily="50" charset="-128"/>
              </a:rPr>
              <a:t>19</a:t>
            </a:r>
            <a:r>
              <a:rPr lang="ja-JP" altLang="en-US" sz="1200" b="1" dirty="0">
                <a:solidFill>
                  <a:srgbClr val="FF0000"/>
                </a:solidFill>
                <a:latin typeface="Meiryo UI" panose="020B0604030504040204" pitchFamily="50" charset="-128"/>
                <a:ea typeface="Meiryo UI" panose="020B0604030504040204" pitchFamily="50" charset="-128"/>
              </a:rPr>
              <a:t>：</a:t>
            </a:r>
            <a:r>
              <a:rPr lang="en-US" altLang="ja-JP" sz="1200" b="1" dirty="0">
                <a:solidFill>
                  <a:srgbClr val="FF0000"/>
                </a:solidFill>
                <a:latin typeface="Meiryo UI" panose="020B0604030504040204" pitchFamily="50" charset="-128"/>
                <a:ea typeface="Meiryo UI" panose="020B0604030504040204" pitchFamily="50" charset="-128"/>
              </a:rPr>
              <a:t>30</a:t>
            </a:r>
            <a:r>
              <a:rPr lang="ja-JP" altLang="en-US" sz="1200" b="1" dirty="0">
                <a:solidFill>
                  <a:srgbClr val="FF0000"/>
                </a:solidFill>
                <a:latin typeface="Meiryo UI" panose="020B0604030504040204" pitchFamily="50" charset="-128"/>
                <a:ea typeface="Meiryo UI" panose="020B0604030504040204" pitchFamily="50" charset="-128"/>
              </a:rPr>
              <a:t>　難波御堂筋ホール</a:t>
            </a:r>
            <a:endParaRPr lang="en-US" altLang="ja-JP" sz="1200" b="1" dirty="0">
              <a:solidFill>
                <a:srgbClr val="FF0000"/>
              </a:solidFill>
              <a:latin typeface="Meiryo UI" panose="020B0604030504040204" pitchFamily="50" charset="-128"/>
              <a:ea typeface="Meiryo UI" panose="020B0604030504040204" pitchFamily="50" charset="-128"/>
            </a:endParaRPr>
          </a:p>
          <a:p>
            <a:r>
              <a:rPr lang="ja-JP" altLang="en-US" sz="1200" dirty="0">
                <a:solidFill>
                  <a:schemeClr val="tx1"/>
                </a:solidFill>
                <a:latin typeface="Meiryo UI" panose="020B0604030504040204" pitchFamily="50" charset="-128"/>
                <a:ea typeface="Meiryo UI" panose="020B0604030504040204" pitchFamily="50" charset="-128"/>
              </a:rPr>
              <a:t>　　　　　</a:t>
            </a:r>
            <a:r>
              <a:rPr lang="ja-JP" altLang="en-US" sz="1200" b="1" dirty="0">
                <a:solidFill>
                  <a:srgbClr val="FF0000"/>
                </a:solidFill>
                <a:latin typeface="Meiryo UI" panose="020B0604030504040204" pitchFamily="50" charset="-128"/>
                <a:ea typeface="Meiryo UI" panose="020B0604030504040204" pitchFamily="50" charset="-128"/>
              </a:rPr>
              <a:t>令和８年９月</a:t>
            </a:r>
            <a:r>
              <a:rPr lang="en-US" altLang="ja-JP" sz="1200" b="1" dirty="0">
                <a:solidFill>
                  <a:srgbClr val="FF0000"/>
                </a:solidFill>
                <a:latin typeface="Meiryo UI" panose="020B0604030504040204" pitchFamily="50" charset="-128"/>
                <a:ea typeface="Meiryo UI" panose="020B0604030504040204" pitchFamily="50" charset="-128"/>
              </a:rPr>
              <a:t>17</a:t>
            </a:r>
            <a:r>
              <a:rPr lang="ja-JP" altLang="en-US" sz="1200" b="1" dirty="0">
                <a:solidFill>
                  <a:srgbClr val="FF0000"/>
                </a:solidFill>
                <a:latin typeface="Meiryo UI" panose="020B0604030504040204" pitchFamily="50" charset="-128"/>
                <a:ea typeface="Meiryo UI" panose="020B0604030504040204" pitchFamily="50" charset="-128"/>
              </a:rPr>
              <a:t>日（木）</a:t>
            </a:r>
            <a:r>
              <a:rPr lang="en-US" altLang="ja-JP" sz="1200" b="1" dirty="0">
                <a:solidFill>
                  <a:srgbClr val="FF0000"/>
                </a:solidFill>
                <a:latin typeface="Meiryo UI" panose="020B0604030504040204" pitchFamily="50" charset="-128"/>
                <a:ea typeface="Meiryo UI" panose="020B0604030504040204" pitchFamily="50" charset="-128"/>
              </a:rPr>
              <a:t>17</a:t>
            </a:r>
            <a:r>
              <a:rPr lang="ja-JP" altLang="en-US" sz="1200" b="1" dirty="0">
                <a:solidFill>
                  <a:srgbClr val="FF0000"/>
                </a:solidFill>
                <a:latin typeface="Meiryo UI" panose="020B0604030504040204" pitchFamily="50" charset="-128"/>
                <a:ea typeface="Meiryo UI" panose="020B0604030504040204" pitchFamily="50" charset="-128"/>
              </a:rPr>
              <a:t>：</a:t>
            </a:r>
            <a:r>
              <a:rPr lang="en-US" altLang="ja-JP" sz="1200" b="1" dirty="0">
                <a:solidFill>
                  <a:srgbClr val="FF0000"/>
                </a:solidFill>
                <a:latin typeface="Meiryo UI" panose="020B0604030504040204" pitchFamily="50" charset="-128"/>
                <a:ea typeface="Meiryo UI" panose="020B0604030504040204" pitchFamily="50" charset="-128"/>
              </a:rPr>
              <a:t>30</a:t>
            </a:r>
            <a:r>
              <a:rPr lang="ja-JP" altLang="en-US" sz="1200" b="1" dirty="0">
                <a:solidFill>
                  <a:srgbClr val="FF0000"/>
                </a:solidFill>
                <a:latin typeface="Meiryo UI" panose="020B0604030504040204" pitchFamily="50" charset="-128"/>
                <a:ea typeface="Meiryo UI" panose="020B0604030504040204" pitchFamily="50" charset="-128"/>
              </a:rPr>
              <a:t>～</a:t>
            </a:r>
            <a:r>
              <a:rPr lang="en-US" altLang="ja-JP" sz="1200" b="1" dirty="0">
                <a:solidFill>
                  <a:srgbClr val="FF0000"/>
                </a:solidFill>
                <a:latin typeface="Meiryo UI" panose="020B0604030504040204" pitchFamily="50" charset="-128"/>
                <a:ea typeface="Meiryo UI" panose="020B0604030504040204" pitchFamily="50" charset="-128"/>
              </a:rPr>
              <a:t>19</a:t>
            </a:r>
            <a:r>
              <a:rPr lang="ja-JP" altLang="en-US" sz="1200" b="1" dirty="0">
                <a:solidFill>
                  <a:srgbClr val="FF0000"/>
                </a:solidFill>
                <a:latin typeface="Meiryo UI" panose="020B0604030504040204" pitchFamily="50" charset="-128"/>
                <a:ea typeface="Meiryo UI" panose="020B0604030504040204" pitchFamily="50" charset="-128"/>
              </a:rPr>
              <a:t>：</a:t>
            </a:r>
            <a:r>
              <a:rPr lang="en-US" altLang="ja-JP" sz="1200" b="1" dirty="0">
                <a:solidFill>
                  <a:srgbClr val="FF0000"/>
                </a:solidFill>
                <a:latin typeface="Meiryo UI" panose="020B0604030504040204" pitchFamily="50" charset="-128"/>
                <a:ea typeface="Meiryo UI" panose="020B0604030504040204" pitchFamily="50" charset="-128"/>
              </a:rPr>
              <a:t>30</a:t>
            </a:r>
            <a:r>
              <a:rPr lang="ja-JP" altLang="en-US" sz="1200" b="1" dirty="0">
                <a:solidFill>
                  <a:srgbClr val="FF0000"/>
                </a:solidFill>
                <a:latin typeface="Meiryo UI" panose="020B0604030504040204" pitchFamily="50" charset="-128"/>
                <a:ea typeface="Meiryo UI" panose="020B0604030504040204" pitchFamily="50" charset="-128"/>
              </a:rPr>
              <a:t>　</a:t>
            </a:r>
            <a:r>
              <a:rPr lang="ja-JP" altLang="en-US" sz="1200" b="1">
                <a:solidFill>
                  <a:srgbClr val="FF0000"/>
                </a:solidFill>
                <a:latin typeface="Meiryo UI" panose="020B0604030504040204" pitchFamily="50" charset="-128"/>
                <a:ea typeface="Meiryo UI" panose="020B0604030504040204" pitchFamily="50" charset="-128"/>
              </a:rPr>
              <a:t>アットビジネスセンター東梅田</a:t>
            </a:r>
            <a:endParaRPr lang="en-US" altLang="ja-JP" sz="1200" b="1" dirty="0">
              <a:solidFill>
                <a:srgbClr val="FF0000"/>
              </a:solidFill>
              <a:latin typeface="Meiryo UI" panose="020B0604030504040204" pitchFamily="50" charset="-128"/>
              <a:ea typeface="Meiryo UI" panose="020B0604030504040204" pitchFamily="50" charset="-128"/>
            </a:endParaRPr>
          </a:p>
          <a:p>
            <a:r>
              <a:rPr lang="en-US" altLang="ja-JP" sz="1200" dirty="0">
                <a:solidFill>
                  <a:schemeClr val="tx1"/>
                </a:solidFill>
                <a:latin typeface="Meiryo UI" panose="020B0604030504040204" pitchFamily="50" charset="-128"/>
                <a:ea typeface="Meiryo UI" panose="020B0604030504040204" pitchFamily="50" charset="-128"/>
              </a:rPr>
              <a:t>【</a:t>
            </a:r>
            <a:r>
              <a:rPr lang="ja-JP" altLang="en-US" sz="1200" dirty="0">
                <a:solidFill>
                  <a:schemeClr val="tx1"/>
                </a:solidFill>
                <a:latin typeface="Meiryo UI" panose="020B0604030504040204" pitchFamily="50" charset="-128"/>
                <a:ea typeface="Meiryo UI" panose="020B0604030504040204" pitchFamily="50" charset="-128"/>
              </a:rPr>
              <a:t>内 容</a:t>
            </a:r>
            <a:r>
              <a:rPr lang="en-US" altLang="ja-JP" sz="1200" dirty="0">
                <a:solidFill>
                  <a:schemeClr val="tx1"/>
                </a:solidFill>
                <a:latin typeface="Meiryo UI" panose="020B0604030504040204" pitchFamily="50" charset="-128"/>
                <a:ea typeface="Meiryo UI" panose="020B0604030504040204" pitchFamily="50" charset="-128"/>
              </a:rPr>
              <a:t>】</a:t>
            </a:r>
            <a:r>
              <a:rPr lang="ja-JP" altLang="en-US" sz="1200" dirty="0">
                <a:solidFill>
                  <a:schemeClr val="tx1"/>
                </a:solidFill>
                <a:latin typeface="Meiryo UI" panose="020B0604030504040204" pitchFamily="50" charset="-128"/>
                <a:ea typeface="Meiryo UI" panose="020B0604030504040204" pitchFamily="50" charset="-128"/>
              </a:rPr>
              <a:t>実務を想定したロールプレイング研修＋</a:t>
            </a:r>
            <a:r>
              <a:rPr lang="en-US" altLang="ja-JP" sz="1200" dirty="0">
                <a:solidFill>
                  <a:schemeClr val="tx1"/>
                </a:solidFill>
                <a:latin typeface="Meiryo UI" panose="020B0604030504040204" pitchFamily="50" charset="-128"/>
                <a:ea typeface="Meiryo UI" panose="020B0604030504040204" pitchFamily="50" charset="-128"/>
              </a:rPr>
              <a:t>e</a:t>
            </a:r>
            <a:r>
              <a:rPr lang="ja-JP" altLang="en-US" sz="1200" dirty="0">
                <a:solidFill>
                  <a:schemeClr val="tx1"/>
                </a:solidFill>
                <a:latin typeface="Meiryo UI" panose="020B0604030504040204" pitchFamily="50" charset="-128"/>
                <a:ea typeface="Meiryo UI" panose="020B0604030504040204" pitchFamily="50" charset="-128"/>
              </a:rPr>
              <a:t>ラーニング動画作成</a:t>
            </a:r>
            <a:endParaRPr lang="en-US" altLang="ja-JP" sz="1200" dirty="0">
              <a:solidFill>
                <a:schemeClr val="tx1"/>
              </a:solidFill>
              <a:latin typeface="Meiryo UI" panose="020B0604030504040204" pitchFamily="50" charset="-128"/>
              <a:ea typeface="Meiryo UI" panose="020B0604030504040204" pitchFamily="50" charset="-128"/>
            </a:endParaRPr>
          </a:p>
        </p:txBody>
      </p:sp>
      <p:sp>
        <p:nvSpPr>
          <p:cNvPr id="14" name="角丸四角形 13"/>
          <p:cNvSpPr/>
          <p:nvPr/>
        </p:nvSpPr>
        <p:spPr>
          <a:xfrm>
            <a:off x="330390" y="5222036"/>
            <a:ext cx="8609441" cy="1420135"/>
          </a:xfrm>
          <a:prstGeom prst="roundRect">
            <a:avLst>
              <a:gd name="adj" fmla="val 4768"/>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endParaRPr lang="en-US" altLang="ja-JP" sz="1050" dirty="0">
              <a:solidFill>
                <a:schemeClr val="tx1"/>
              </a:solidFill>
              <a:latin typeface="Meiryo UI" panose="020B0604030504040204" pitchFamily="50" charset="-128"/>
              <a:ea typeface="Meiryo UI" panose="020B0604030504040204" pitchFamily="50" charset="-128"/>
            </a:endParaRPr>
          </a:p>
        </p:txBody>
      </p:sp>
      <p:sp>
        <p:nvSpPr>
          <p:cNvPr id="25" name="角丸四角形 24"/>
          <p:cNvSpPr/>
          <p:nvPr/>
        </p:nvSpPr>
        <p:spPr>
          <a:xfrm>
            <a:off x="166081" y="4464996"/>
            <a:ext cx="8820000" cy="2304000"/>
          </a:xfrm>
          <a:prstGeom prst="roundRect">
            <a:avLst>
              <a:gd name="adj" fmla="val 0"/>
            </a:avLst>
          </a:prstGeom>
          <a:ln>
            <a:noFill/>
          </a:ln>
        </p:spPr>
        <p:style>
          <a:lnRef idx="2">
            <a:schemeClr val="accent1"/>
          </a:lnRef>
          <a:fillRef idx="1">
            <a:schemeClr val="lt1"/>
          </a:fillRef>
          <a:effectRef idx="0">
            <a:schemeClr val="accent1"/>
          </a:effectRef>
          <a:fontRef idx="minor">
            <a:schemeClr val="dk1"/>
          </a:fontRef>
        </p:style>
        <p:txBody>
          <a:bodyPr rtlCol="0" anchor="t" anchorCtr="0"/>
          <a:lstStyle/>
          <a:p>
            <a:r>
              <a:rPr lang="ja-JP" altLang="en-US" sz="1400" b="1" dirty="0">
                <a:solidFill>
                  <a:schemeClr val="tx1"/>
                </a:solidFill>
                <a:latin typeface="Meiryo UI" panose="020B0604030504040204" pitchFamily="50" charset="-128"/>
                <a:ea typeface="Meiryo UI" panose="020B0604030504040204" pitchFamily="50" charset="-128"/>
              </a:rPr>
              <a:t>○外国人患者受入れ医療機関における患者受入れ環境整備事業</a:t>
            </a:r>
            <a:r>
              <a:rPr lang="ja-JP" altLang="en-US" sz="1400" b="1" dirty="0">
                <a:solidFill>
                  <a:srgbClr val="FF0000"/>
                </a:solidFill>
                <a:latin typeface="Meiryo UI" panose="020B0604030504040204" pitchFamily="50" charset="-128"/>
                <a:ea typeface="Meiryo UI" panose="020B0604030504040204" pitchFamily="50" charset="-128"/>
              </a:rPr>
              <a:t>（令和８年度申請受付は終了いたしました。）</a:t>
            </a:r>
            <a:endParaRPr lang="en-US" altLang="ja-JP" sz="1400" b="1" dirty="0">
              <a:solidFill>
                <a:srgbClr val="FF0000"/>
              </a:solidFill>
              <a:latin typeface="Meiryo UI" panose="020B0604030504040204" pitchFamily="50" charset="-128"/>
              <a:ea typeface="Meiryo UI" panose="020B0604030504040204" pitchFamily="50" charset="-128"/>
            </a:endParaRPr>
          </a:p>
          <a:p>
            <a:endParaRPr lang="en-US" altLang="ja-JP" sz="500" dirty="0">
              <a:solidFill>
                <a:srgbClr val="FF0000"/>
              </a:solidFill>
              <a:latin typeface="Meiryo UI" panose="020B0604030504040204" pitchFamily="50" charset="-128"/>
              <a:ea typeface="Meiryo UI" panose="020B0604030504040204" pitchFamily="50" charset="-128"/>
            </a:endParaRPr>
          </a:p>
          <a:p>
            <a:pPr>
              <a:lnSpc>
                <a:spcPts val="1600"/>
              </a:lnSpc>
            </a:pPr>
            <a:r>
              <a:rPr lang="ja-JP" altLang="en-US" sz="1200" dirty="0">
                <a:solidFill>
                  <a:schemeClr val="tx1"/>
                </a:solidFill>
                <a:latin typeface="Meiryo UI" panose="020B0604030504040204" pitchFamily="50" charset="-128"/>
                <a:ea typeface="Meiryo UI" panose="020B0604030504040204" pitchFamily="50" charset="-128"/>
              </a:rPr>
              <a:t>外国人患者受入れの障壁となる医療費未収金リスク低減につながる費用を</a:t>
            </a:r>
            <a:endParaRPr lang="en-US" altLang="ja-JP" sz="1200" dirty="0">
              <a:solidFill>
                <a:schemeClr val="tx1"/>
              </a:solidFill>
              <a:latin typeface="Meiryo UI" panose="020B0604030504040204" pitchFamily="50" charset="-128"/>
              <a:ea typeface="Meiryo UI" panose="020B0604030504040204" pitchFamily="50" charset="-128"/>
            </a:endParaRPr>
          </a:p>
          <a:p>
            <a:pPr>
              <a:lnSpc>
                <a:spcPts val="1600"/>
              </a:lnSpc>
            </a:pPr>
            <a:r>
              <a:rPr lang="ja-JP" altLang="en-US" sz="1200" dirty="0">
                <a:solidFill>
                  <a:schemeClr val="tx1"/>
                </a:solidFill>
                <a:latin typeface="Meiryo UI" panose="020B0604030504040204" pitchFamily="50" charset="-128"/>
                <a:ea typeface="Meiryo UI" panose="020B0604030504040204" pitchFamily="50" charset="-128"/>
              </a:rPr>
              <a:t>補助することで、新規の外国人患者受入れ医療機関の増加及び既存の</a:t>
            </a:r>
            <a:endParaRPr lang="en-US" altLang="ja-JP" sz="1200" dirty="0">
              <a:solidFill>
                <a:schemeClr val="tx1"/>
              </a:solidFill>
              <a:latin typeface="Meiryo UI" panose="020B0604030504040204" pitchFamily="50" charset="-128"/>
              <a:ea typeface="Meiryo UI" panose="020B0604030504040204" pitchFamily="50" charset="-128"/>
            </a:endParaRPr>
          </a:p>
          <a:p>
            <a:pPr>
              <a:lnSpc>
                <a:spcPts val="1600"/>
              </a:lnSpc>
            </a:pPr>
            <a:r>
              <a:rPr lang="ja-JP" altLang="en-US" sz="1200" dirty="0">
                <a:solidFill>
                  <a:schemeClr val="tx1"/>
                </a:solidFill>
                <a:latin typeface="Meiryo UI" panose="020B0604030504040204" pitchFamily="50" charset="-128"/>
                <a:ea typeface="Meiryo UI" panose="020B0604030504040204" pitchFamily="50" charset="-128"/>
              </a:rPr>
              <a:t>外国人患者受入れ医療機関による外国人患者へのサービス向上を図る。</a:t>
            </a:r>
            <a:endParaRPr lang="en-US" altLang="ja-JP" sz="1200" dirty="0">
              <a:solidFill>
                <a:schemeClr val="tx1"/>
              </a:solidFill>
              <a:latin typeface="Meiryo UI" panose="020B0604030504040204" pitchFamily="50" charset="-128"/>
              <a:ea typeface="Meiryo UI" panose="020B0604030504040204" pitchFamily="50" charset="-128"/>
            </a:endParaRPr>
          </a:p>
          <a:p>
            <a:pPr>
              <a:lnSpc>
                <a:spcPts val="1600"/>
              </a:lnSpc>
            </a:pPr>
            <a:endParaRPr lang="en-US" altLang="ja-JP" sz="500" dirty="0">
              <a:solidFill>
                <a:schemeClr val="tx1"/>
              </a:solidFill>
              <a:latin typeface="Meiryo UI" panose="020B0604030504040204" pitchFamily="50" charset="-128"/>
              <a:ea typeface="Meiryo UI" panose="020B0604030504040204" pitchFamily="50" charset="-128"/>
            </a:endParaRPr>
          </a:p>
          <a:p>
            <a:pPr>
              <a:lnSpc>
                <a:spcPts val="1600"/>
              </a:lnSpc>
            </a:pPr>
            <a:r>
              <a:rPr lang="en-US" altLang="ja-JP" sz="1200" dirty="0">
                <a:solidFill>
                  <a:schemeClr val="tx1"/>
                </a:solidFill>
                <a:latin typeface="Meiryo UI" panose="020B0604030504040204" pitchFamily="50" charset="-128"/>
                <a:ea typeface="Meiryo UI" panose="020B0604030504040204" pitchFamily="50" charset="-128"/>
              </a:rPr>
              <a:t>【</a:t>
            </a:r>
            <a:r>
              <a:rPr lang="ja-JP" altLang="en-US" sz="1200" dirty="0">
                <a:solidFill>
                  <a:schemeClr val="tx1"/>
                </a:solidFill>
                <a:latin typeface="Meiryo UI" panose="020B0604030504040204" pitchFamily="50" charset="-128"/>
                <a:ea typeface="Meiryo UI" panose="020B0604030504040204" pitchFamily="50" charset="-128"/>
              </a:rPr>
              <a:t>補助対象</a:t>
            </a:r>
            <a:r>
              <a:rPr lang="en-US" altLang="ja-JP" sz="1200" dirty="0">
                <a:solidFill>
                  <a:schemeClr val="tx1"/>
                </a:solidFill>
                <a:latin typeface="Meiryo UI" panose="020B0604030504040204" pitchFamily="50" charset="-128"/>
                <a:ea typeface="Meiryo UI" panose="020B0604030504040204" pitchFamily="50" charset="-128"/>
              </a:rPr>
              <a:t>】</a:t>
            </a:r>
            <a:r>
              <a:rPr lang="ja-JP" altLang="en-US" sz="1200" dirty="0">
                <a:solidFill>
                  <a:schemeClr val="tx1"/>
                </a:solidFill>
                <a:latin typeface="Meiryo UI" panose="020B0604030504040204" pitchFamily="50" charset="-128"/>
                <a:ea typeface="Meiryo UI" panose="020B0604030504040204" pitchFamily="50" charset="-128"/>
              </a:rPr>
              <a:t>府内の外国人患者受入れ医療機関（</a:t>
            </a:r>
            <a:r>
              <a:rPr lang="en-US" altLang="ja-JP" sz="1200" dirty="0">
                <a:solidFill>
                  <a:schemeClr val="tx1"/>
                </a:solidFill>
                <a:latin typeface="Meiryo UI" panose="020B0604030504040204" pitchFamily="50" charset="-128"/>
                <a:ea typeface="Meiryo UI" panose="020B0604030504040204" pitchFamily="50" charset="-128"/>
              </a:rPr>
              <a:t>※</a:t>
            </a:r>
            <a:r>
              <a:rPr lang="ja-JP" altLang="en-US" sz="1200" dirty="0">
                <a:solidFill>
                  <a:schemeClr val="tx1"/>
                </a:solidFill>
                <a:latin typeface="Meiryo UI" panose="020B0604030504040204" pitchFamily="50" charset="-128"/>
                <a:ea typeface="Meiryo UI" panose="020B0604030504040204" pitchFamily="50" charset="-128"/>
              </a:rPr>
              <a:t>）</a:t>
            </a:r>
            <a:endParaRPr lang="en-US" altLang="ja-JP" sz="1200" dirty="0">
              <a:solidFill>
                <a:schemeClr val="tx1"/>
              </a:solidFill>
              <a:latin typeface="Meiryo UI" panose="020B0604030504040204" pitchFamily="50" charset="-128"/>
              <a:ea typeface="Meiryo UI" panose="020B0604030504040204" pitchFamily="50" charset="-128"/>
            </a:endParaRPr>
          </a:p>
          <a:p>
            <a:pPr>
              <a:lnSpc>
                <a:spcPts val="1600"/>
              </a:lnSpc>
            </a:pPr>
            <a:r>
              <a:rPr lang="en-US" altLang="ja-JP" sz="1200" dirty="0">
                <a:solidFill>
                  <a:schemeClr val="tx1"/>
                </a:solidFill>
                <a:latin typeface="Meiryo UI" panose="020B0604030504040204" pitchFamily="50" charset="-128"/>
                <a:ea typeface="Meiryo UI" panose="020B0604030504040204" pitchFamily="50" charset="-128"/>
              </a:rPr>
              <a:t>【</a:t>
            </a:r>
            <a:r>
              <a:rPr lang="ja-JP" altLang="en-US" sz="1200" dirty="0">
                <a:solidFill>
                  <a:schemeClr val="tx1"/>
                </a:solidFill>
                <a:latin typeface="Meiryo UI" panose="020B0604030504040204" pitchFamily="50" charset="-128"/>
                <a:ea typeface="Meiryo UI" panose="020B0604030504040204" pitchFamily="50" charset="-128"/>
              </a:rPr>
              <a:t>補助率</a:t>
            </a:r>
            <a:r>
              <a:rPr lang="en-US" altLang="ja-JP" sz="1200" dirty="0">
                <a:solidFill>
                  <a:schemeClr val="tx1"/>
                </a:solidFill>
                <a:latin typeface="Meiryo UI" panose="020B0604030504040204" pitchFamily="50" charset="-128"/>
                <a:ea typeface="Meiryo UI" panose="020B0604030504040204" pitchFamily="50" charset="-128"/>
              </a:rPr>
              <a:t>】</a:t>
            </a:r>
            <a:r>
              <a:rPr lang="ja-JP" altLang="en-US" sz="1200" dirty="0">
                <a:solidFill>
                  <a:schemeClr val="tx1"/>
                </a:solidFill>
                <a:latin typeface="Meiryo UI" panose="020B0604030504040204" pitchFamily="50" charset="-128"/>
                <a:ea typeface="Meiryo UI" panose="020B0604030504040204" pitchFamily="50" charset="-128"/>
              </a:rPr>
              <a:t>支援メニュー（</a:t>
            </a:r>
            <a:r>
              <a:rPr lang="en-US" altLang="ja-JP" sz="1200" dirty="0">
                <a:solidFill>
                  <a:schemeClr val="tx1"/>
                </a:solidFill>
                <a:latin typeface="Meiryo UI" panose="020B0604030504040204" pitchFamily="50" charset="-128"/>
                <a:ea typeface="Meiryo UI" panose="020B0604030504040204" pitchFamily="50" charset="-128"/>
              </a:rPr>
              <a:t>ⅰ</a:t>
            </a:r>
            <a:r>
              <a:rPr lang="ja-JP" altLang="en-US" sz="1200" dirty="0">
                <a:solidFill>
                  <a:schemeClr val="tx1"/>
                </a:solidFill>
                <a:latin typeface="Meiryo UI" panose="020B0604030504040204" pitchFamily="50" charset="-128"/>
                <a:ea typeface="Meiryo UI" panose="020B0604030504040204" pitchFamily="50" charset="-128"/>
              </a:rPr>
              <a:t>）～（</a:t>
            </a:r>
            <a:r>
              <a:rPr lang="en-US" altLang="ja-JP" sz="1200" dirty="0">
                <a:solidFill>
                  <a:schemeClr val="tx1"/>
                </a:solidFill>
                <a:latin typeface="Meiryo UI" panose="020B0604030504040204" pitchFamily="50" charset="-128"/>
                <a:ea typeface="Meiryo UI" panose="020B0604030504040204" pitchFamily="50" charset="-128"/>
              </a:rPr>
              <a:t>ⅳ</a:t>
            </a:r>
            <a:r>
              <a:rPr lang="ja-JP" altLang="en-US" sz="1200" dirty="0">
                <a:solidFill>
                  <a:schemeClr val="tx1"/>
                </a:solidFill>
                <a:latin typeface="Meiryo UI" panose="020B0604030504040204" pitchFamily="50" charset="-128"/>
                <a:ea typeface="Meiryo UI" panose="020B0604030504040204" pitchFamily="50" charset="-128"/>
              </a:rPr>
              <a:t>）ごとに２分の１</a:t>
            </a:r>
            <a:endParaRPr lang="en-US" altLang="ja-JP" sz="1200" dirty="0">
              <a:solidFill>
                <a:schemeClr val="tx1"/>
              </a:solidFill>
              <a:latin typeface="Meiryo UI" panose="020B0604030504040204" pitchFamily="50" charset="-128"/>
              <a:ea typeface="Meiryo UI" panose="020B0604030504040204" pitchFamily="50" charset="-128"/>
            </a:endParaRPr>
          </a:p>
          <a:p>
            <a:pPr>
              <a:lnSpc>
                <a:spcPts val="1600"/>
              </a:lnSpc>
            </a:pPr>
            <a:r>
              <a:rPr lang="en-US" altLang="ja-JP" sz="1200" dirty="0">
                <a:solidFill>
                  <a:schemeClr val="tx1"/>
                </a:solidFill>
                <a:latin typeface="Meiryo UI" panose="020B0604030504040204" pitchFamily="50" charset="-128"/>
                <a:ea typeface="Meiryo UI" panose="020B0604030504040204" pitchFamily="50" charset="-128"/>
              </a:rPr>
              <a:t>【</a:t>
            </a:r>
            <a:r>
              <a:rPr lang="ja-JP" altLang="en-US" sz="1200" dirty="0">
                <a:solidFill>
                  <a:schemeClr val="tx1"/>
                </a:solidFill>
                <a:latin typeface="Meiryo UI" panose="020B0604030504040204" pitchFamily="50" charset="-128"/>
                <a:ea typeface="Meiryo UI" panose="020B0604030504040204" pitchFamily="50" charset="-128"/>
              </a:rPr>
              <a:t>補助上限・基準額</a:t>
            </a:r>
            <a:r>
              <a:rPr lang="en-US" altLang="ja-JP" sz="1200" dirty="0">
                <a:solidFill>
                  <a:schemeClr val="tx1"/>
                </a:solidFill>
                <a:latin typeface="Meiryo UI" panose="020B0604030504040204" pitchFamily="50" charset="-128"/>
                <a:ea typeface="Meiryo UI" panose="020B0604030504040204" pitchFamily="50" charset="-128"/>
              </a:rPr>
              <a:t>】:</a:t>
            </a:r>
            <a:r>
              <a:rPr lang="ja-JP" altLang="en-US" sz="1200" dirty="0">
                <a:solidFill>
                  <a:schemeClr val="tx1"/>
                </a:solidFill>
                <a:latin typeface="Meiryo UI" panose="020B0604030504040204" pitchFamily="50" charset="-128"/>
                <a:ea typeface="Meiryo UI" panose="020B0604030504040204" pitchFamily="50" charset="-128"/>
              </a:rPr>
              <a:t>１施設あたり補助上限額</a:t>
            </a:r>
            <a:r>
              <a:rPr lang="en-US" altLang="ja-JP" sz="1200" dirty="0">
                <a:solidFill>
                  <a:schemeClr val="tx1"/>
                </a:solidFill>
                <a:latin typeface="Meiryo UI" panose="020B0604030504040204" pitchFamily="50" charset="-128"/>
                <a:ea typeface="Meiryo UI" panose="020B0604030504040204" pitchFamily="50" charset="-128"/>
              </a:rPr>
              <a:t>25</a:t>
            </a:r>
            <a:r>
              <a:rPr lang="ja-JP" altLang="en-US" sz="1200" dirty="0">
                <a:solidFill>
                  <a:schemeClr val="tx1"/>
                </a:solidFill>
                <a:latin typeface="Meiryo UI" panose="020B0604030504040204" pitchFamily="50" charset="-128"/>
                <a:ea typeface="Meiryo UI" panose="020B0604030504040204" pitchFamily="50" charset="-128"/>
              </a:rPr>
              <a:t>万円・基準額</a:t>
            </a:r>
            <a:r>
              <a:rPr lang="en-US" altLang="ja-JP" sz="1200" dirty="0">
                <a:solidFill>
                  <a:schemeClr val="tx1"/>
                </a:solidFill>
                <a:latin typeface="Meiryo UI" panose="020B0604030504040204" pitchFamily="50" charset="-128"/>
                <a:ea typeface="Meiryo UI" panose="020B0604030504040204" pitchFamily="50" charset="-128"/>
              </a:rPr>
              <a:t>50</a:t>
            </a:r>
            <a:r>
              <a:rPr lang="ja-JP" altLang="en-US" sz="1200" dirty="0">
                <a:solidFill>
                  <a:schemeClr val="tx1"/>
                </a:solidFill>
                <a:latin typeface="Meiryo UI" panose="020B0604030504040204" pitchFamily="50" charset="-128"/>
                <a:ea typeface="Meiryo UI" panose="020B0604030504040204" pitchFamily="50" charset="-128"/>
              </a:rPr>
              <a:t>万円</a:t>
            </a:r>
            <a:endParaRPr lang="en-US" altLang="ja-JP" sz="1200" dirty="0">
              <a:solidFill>
                <a:schemeClr val="tx1"/>
              </a:solidFill>
              <a:latin typeface="Meiryo UI" panose="020B0604030504040204" pitchFamily="50" charset="-128"/>
              <a:ea typeface="Meiryo UI" panose="020B0604030504040204" pitchFamily="50" charset="-128"/>
            </a:endParaRPr>
          </a:p>
          <a:p>
            <a:pPr>
              <a:lnSpc>
                <a:spcPts val="1600"/>
              </a:lnSpc>
            </a:pPr>
            <a:r>
              <a:rPr lang="en-US" altLang="ja-JP" sz="1200" dirty="0">
                <a:solidFill>
                  <a:schemeClr val="tx1"/>
                </a:solidFill>
                <a:latin typeface="Meiryo UI" panose="020B0604030504040204" pitchFamily="50" charset="-128"/>
                <a:ea typeface="Meiryo UI" panose="020B0604030504040204" pitchFamily="50" charset="-128"/>
              </a:rPr>
              <a:t>【</a:t>
            </a:r>
            <a:r>
              <a:rPr lang="ja-JP" altLang="en-US" sz="1200" dirty="0">
                <a:solidFill>
                  <a:schemeClr val="tx1"/>
                </a:solidFill>
                <a:latin typeface="Meiryo UI" panose="020B0604030504040204" pitchFamily="50" charset="-128"/>
                <a:ea typeface="Meiryo UI" panose="020B0604030504040204" pitchFamily="50" charset="-128"/>
              </a:rPr>
              <a:t>申請期間</a:t>
            </a:r>
            <a:r>
              <a:rPr lang="en-US" altLang="ja-JP" sz="1200" dirty="0">
                <a:solidFill>
                  <a:schemeClr val="tx1"/>
                </a:solidFill>
                <a:latin typeface="Meiryo UI" panose="020B0604030504040204" pitchFamily="50" charset="-128"/>
                <a:ea typeface="Meiryo UI" panose="020B0604030504040204" pitchFamily="50" charset="-128"/>
              </a:rPr>
              <a:t>】</a:t>
            </a:r>
            <a:r>
              <a:rPr lang="ja-JP" altLang="en-US" sz="1200" dirty="0">
                <a:solidFill>
                  <a:schemeClr val="tx1"/>
                </a:solidFill>
                <a:latin typeface="Meiryo UI" panose="020B0604030504040204" pitchFamily="50" charset="-128"/>
                <a:ea typeface="Meiryo UI" panose="020B0604030504040204" pitchFamily="50" charset="-128"/>
              </a:rPr>
              <a:t>令和</a:t>
            </a:r>
            <a:r>
              <a:rPr lang="en-US" altLang="ja-JP" sz="1200" dirty="0">
                <a:solidFill>
                  <a:schemeClr val="tx1"/>
                </a:solidFill>
                <a:latin typeface="Meiryo UI" panose="020B0604030504040204" pitchFamily="50" charset="-128"/>
                <a:ea typeface="Meiryo UI" panose="020B0604030504040204" pitchFamily="50" charset="-128"/>
              </a:rPr>
              <a:t>8</a:t>
            </a:r>
            <a:r>
              <a:rPr lang="ja-JP" altLang="en-US" sz="1200" dirty="0">
                <a:solidFill>
                  <a:schemeClr val="tx1"/>
                </a:solidFill>
                <a:latin typeface="Meiryo UI" panose="020B0604030504040204" pitchFamily="50" charset="-128"/>
                <a:ea typeface="Meiryo UI" panose="020B0604030504040204" pitchFamily="50" charset="-128"/>
              </a:rPr>
              <a:t>年</a:t>
            </a:r>
            <a:r>
              <a:rPr lang="en-US" altLang="ja-JP" sz="1200" dirty="0">
                <a:solidFill>
                  <a:schemeClr val="tx1"/>
                </a:solidFill>
                <a:latin typeface="Meiryo UI" panose="020B0604030504040204" pitchFamily="50" charset="-128"/>
                <a:ea typeface="Meiryo UI" panose="020B0604030504040204" pitchFamily="50" charset="-128"/>
              </a:rPr>
              <a:t>4</a:t>
            </a:r>
            <a:r>
              <a:rPr lang="ja-JP" altLang="en-US" sz="1200" dirty="0">
                <a:solidFill>
                  <a:schemeClr val="tx1"/>
                </a:solidFill>
                <a:latin typeface="Meiryo UI" panose="020B0604030504040204" pitchFamily="50" charset="-128"/>
                <a:ea typeface="Meiryo UI" panose="020B0604030504040204" pitchFamily="50" charset="-128"/>
              </a:rPr>
              <a:t>月</a:t>
            </a:r>
            <a:r>
              <a:rPr lang="en-US" altLang="ja-JP" sz="1200" dirty="0">
                <a:solidFill>
                  <a:schemeClr val="tx1"/>
                </a:solidFill>
                <a:latin typeface="Meiryo UI" panose="020B0604030504040204" pitchFamily="50" charset="-128"/>
                <a:ea typeface="Meiryo UI" panose="020B0604030504040204" pitchFamily="50" charset="-128"/>
              </a:rPr>
              <a:t>15</a:t>
            </a:r>
            <a:r>
              <a:rPr lang="ja-JP" altLang="en-US" sz="1200" dirty="0">
                <a:solidFill>
                  <a:schemeClr val="tx1"/>
                </a:solidFill>
                <a:latin typeface="Meiryo UI" panose="020B0604030504040204" pitchFamily="50" charset="-128"/>
                <a:ea typeface="Meiryo UI" panose="020B0604030504040204" pitchFamily="50" charset="-128"/>
              </a:rPr>
              <a:t>日～令和</a:t>
            </a:r>
            <a:r>
              <a:rPr lang="en-US" altLang="ja-JP" sz="1200" dirty="0">
                <a:solidFill>
                  <a:schemeClr val="tx1"/>
                </a:solidFill>
                <a:latin typeface="Meiryo UI" panose="020B0604030504040204" pitchFamily="50" charset="-128"/>
                <a:ea typeface="Meiryo UI" panose="020B0604030504040204" pitchFamily="50" charset="-128"/>
              </a:rPr>
              <a:t>8</a:t>
            </a:r>
            <a:r>
              <a:rPr lang="ja-JP" altLang="en-US" sz="1200" dirty="0">
                <a:solidFill>
                  <a:schemeClr val="tx1"/>
                </a:solidFill>
                <a:latin typeface="Meiryo UI" panose="020B0604030504040204" pitchFamily="50" charset="-128"/>
                <a:ea typeface="Meiryo UI" panose="020B0604030504040204" pitchFamily="50" charset="-128"/>
              </a:rPr>
              <a:t>年</a:t>
            </a:r>
            <a:r>
              <a:rPr lang="en-US" altLang="ja-JP" sz="1200" dirty="0">
                <a:solidFill>
                  <a:schemeClr val="tx1"/>
                </a:solidFill>
                <a:latin typeface="Meiryo UI" panose="020B0604030504040204" pitchFamily="50" charset="-128"/>
                <a:ea typeface="Meiryo UI" panose="020B0604030504040204" pitchFamily="50" charset="-128"/>
              </a:rPr>
              <a:t>5</a:t>
            </a:r>
            <a:r>
              <a:rPr lang="ja-JP" altLang="en-US" sz="1200" dirty="0">
                <a:solidFill>
                  <a:schemeClr val="tx1"/>
                </a:solidFill>
                <a:latin typeface="Meiryo UI" panose="020B0604030504040204" pitchFamily="50" charset="-128"/>
                <a:ea typeface="Meiryo UI" panose="020B0604030504040204" pitchFamily="50" charset="-128"/>
              </a:rPr>
              <a:t>月</a:t>
            </a:r>
            <a:r>
              <a:rPr lang="en-US" altLang="ja-JP" sz="1200" dirty="0">
                <a:solidFill>
                  <a:schemeClr val="tx1"/>
                </a:solidFill>
                <a:latin typeface="Meiryo UI" panose="020B0604030504040204" pitchFamily="50" charset="-128"/>
                <a:ea typeface="Meiryo UI" panose="020B0604030504040204" pitchFamily="50" charset="-128"/>
              </a:rPr>
              <a:t>29</a:t>
            </a:r>
            <a:r>
              <a:rPr lang="ja-JP" altLang="en-US" sz="1200" dirty="0">
                <a:solidFill>
                  <a:schemeClr val="tx1"/>
                </a:solidFill>
                <a:latin typeface="Meiryo UI" panose="020B0604030504040204" pitchFamily="50" charset="-128"/>
                <a:ea typeface="Meiryo UI" panose="020B0604030504040204" pitchFamily="50" charset="-128"/>
              </a:rPr>
              <a:t>日</a:t>
            </a:r>
            <a:endParaRPr lang="en-US" altLang="ja-JP" sz="1200" dirty="0">
              <a:solidFill>
                <a:schemeClr val="tx1"/>
              </a:solidFill>
              <a:latin typeface="Meiryo UI" panose="020B0604030504040204" pitchFamily="50" charset="-128"/>
              <a:ea typeface="Meiryo UI" panose="020B0604030504040204" pitchFamily="50" charset="-128"/>
            </a:endParaRPr>
          </a:p>
          <a:p>
            <a:pPr>
              <a:lnSpc>
                <a:spcPts val="1600"/>
              </a:lnSpc>
            </a:pPr>
            <a:r>
              <a:rPr lang="en-US" altLang="ja-JP" sz="1200" dirty="0">
                <a:solidFill>
                  <a:schemeClr val="tx1"/>
                </a:solidFill>
                <a:latin typeface="Meiryo UI" panose="020B0604030504040204" pitchFamily="50" charset="-128"/>
                <a:ea typeface="Meiryo UI" panose="020B0604030504040204" pitchFamily="50" charset="-128"/>
              </a:rPr>
              <a:t>【</a:t>
            </a:r>
            <a:r>
              <a:rPr lang="ja-JP" altLang="en-US" sz="1200" dirty="0">
                <a:solidFill>
                  <a:schemeClr val="tx1"/>
                </a:solidFill>
                <a:latin typeface="Meiryo UI" panose="020B0604030504040204" pitchFamily="50" charset="-128"/>
                <a:ea typeface="Meiryo UI" panose="020B0604030504040204" pitchFamily="50" charset="-128"/>
              </a:rPr>
              <a:t>交付決定施設数</a:t>
            </a:r>
            <a:r>
              <a:rPr lang="en-US" altLang="ja-JP" sz="1200" dirty="0">
                <a:solidFill>
                  <a:schemeClr val="tx1"/>
                </a:solidFill>
                <a:latin typeface="Meiryo UI" panose="020B0604030504040204" pitchFamily="50" charset="-128"/>
                <a:ea typeface="Meiryo UI" panose="020B0604030504040204" pitchFamily="50" charset="-128"/>
              </a:rPr>
              <a:t>】54</a:t>
            </a:r>
            <a:r>
              <a:rPr lang="ja-JP" altLang="en-US" sz="1200" dirty="0">
                <a:solidFill>
                  <a:schemeClr val="tx1"/>
                </a:solidFill>
                <a:latin typeface="Meiryo UI" panose="020B0604030504040204" pitchFamily="50" charset="-128"/>
                <a:ea typeface="Meiryo UI" panose="020B0604030504040204" pitchFamily="50" charset="-128"/>
              </a:rPr>
              <a:t>施設　</a:t>
            </a:r>
            <a:r>
              <a:rPr lang="en-US" altLang="ja-JP" sz="1200" dirty="0">
                <a:solidFill>
                  <a:schemeClr val="tx1"/>
                </a:solidFill>
                <a:latin typeface="Meiryo UI" panose="020B0604030504040204" pitchFamily="50" charset="-128"/>
                <a:ea typeface="Meiryo UI" panose="020B0604030504040204" pitchFamily="50" charset="-128"/>
              </a:rPr>
              <a:t>※14</a:t>
            </a:r>
            <a:r>
              <a:rPr lang="ja-JP" altLang="en-US" sz="1200" dirty="0">
                <a:solidFill>
                  <a:schemeClr val="tx1"/>
                </a:solidFill>
                <a:latin typeface="Meiryo UI" panose="020B0604030504040204" pitchFamily="50" charset="-128"/>
                <a:ea typeface="Meiryo UI" panose="020B0604030504040204" pitchFamily="50" charset="-128"/>
              </a:rPr>
              <a:t>病院、</a:t>
            </a:r>
            <a:r>
              <a:rPr lang="en-US" altLang="ja-JP" sz="1200" dirty="0">
                <a:solidFill>
                  <a:schemeClr val="tx1"/>
                </a:solidFill>
                <a:latin typeface="Meiryo UI" panose="020B0604030504040204" pitchFamily="50" charset="-128"/>
                <a:ea typeface="Meiryo UI" panose="020B0604030504040204" pitchFamily="50" charset="-128"/>
              </a:rPr>
              <a:t>40</a:t>
            </a:r>
            <a:r>
              <a:rPr lang="ja-JP" altLang="en-US" sz="1200" dirty="0">
                <a:solidFill>
                  <a:schemeClr val="tx1"/>
                </a:solidFill>
                <a:latin typeface="Meiryo UI" panose="020B0604030504040204" pitchFamily="50" charset="-128"/>
                <a:ea typeface="Meiryo UI" panose="020B0604030504040204" pitchFamily="50" charset="-128"/>
              </a:rPr>
              <a:t>診療所（医</a:t>
            </a:r>
            <a:r>
              <a:rPr lang="en-US" altLang="ja-JP" sz="1200" dirty="0">
                <a:solidFill>
                  <a:schemeClr val="tx1"/>
                </a:solidFill>
                <a:latin typeface="Meiryo UI" panose="020B0604030504040204" pitchFamily="50" charset="-128"/>
                <a:ea typeface="Meiryo UI" panose="020B0604030504040204" pitchFamily="50" charset="-128"/>
              </a:rPr>
              <a:t>:14</a:t>
            </a:r>
            <a:r>
              <a:rPr lang="ja-JP" altLang="en-US" sz="1200" dirty="0">
                <a:solidFill>
                  <a:schemeClr val="tx1"/>
                </a:solidFill>
                <a:latin typeface="Meiryo UI" panose="020B0604030504040204" pitchFamily="50" charset="-128"/>
                <a:ea typeface="Meiryo UI" panose="020B0604030504040204" pitchFamily="50" charset="-128"/>
              </a:rPr>
              <a:t>、歯</a:t>
            </a:r>
            <a:r>
              <a:rPr lang="en-US" altLang="ja-JP" sz="1200" dirty="0">
                <a:solidFill>
                  <a:schemeClr val="tx1"/>
                </a:solidFill>
                <a:latin typeface="Meiryo UI" panose="020B0604030504040204" pitchFamily="50" charset="-128"/>
                <a:ea typeface="Meiryo UI" panose="020B0604030504040204" pitchFamily="50" charset="-128"/>
              </a:rPr>
              <a:t>:26</a:t>
            </a:r>
            <a:r>
              <a:rPr lang="ja-JP" altLang="en-US" sz="1200" dirty="0">
                <a:solidFill>
                  <a:schemeClr val="tx1"/>
                </a:solidFill>
                <a:latin typeface="Meiryo UI" panose="020B0604030504040204" pitchFamily="50" charset="-128"/>
                <a:ea typeface="Meiryo UI" panose="020B0604030504040204" pitchFamily="50" charset="-128"/>
              </a:rPr>
              <a:t>）</a:t>
            </a:r>
            <a:endParaRPr lang="en-US" altLang="ja-JP" sz="1200" dirty="0">
              <a:solidFill>
                <a:schemeClr val="tx1"/>
              </a:solidFill>
              <a:latin typeface="Meiryo UI" panose="020B0604030504040204" pitchFamily="50" charset="-128"/>
              <a:ea typeface="Meiryo UI" panose="020B0604030504040204" pitchFamily="50" charset="-128"/>
            </a:endParaRPr>
          </a:p>
        </p:txBody>
      </p:sp>
      <p:sp>
        <p:nvSpPr>
          <p:cNvPr id="19" name="タイトル 1">
            <a:extLst>
              <a:ext uri="{FF2B5EF4-FFF2-40B4-BE49-F238E27FC236}">
                <a16:creationId xmlns:a16="http://schemas.microsoft.com/office/drawing/2014/main" id="{CF53C5E3-58C8-4A63-B1BD-91A791DEB6BF}"/>
              </a:ext>
            </a:extLst>
          </p:cNvPr>
          <p:cNvSpPr txBox="1">
            <a:spLocks/>
          </p:cNvSpPr>
          <p:nvPr/>
        </p:nvSpPr>
        <p:spPr>
          <a:xfrm>
            <a:off x="-3802" y="-1"/>
            <a:ext cx="9144000" cy="468000"/>
          </a:xfrm>
          <a:prstGeom prst="rect">
            <a:avLst/>
          </a:prstGeom>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vert="horz" lIns="91440" tIns="45720" rIns="91440" bIns="45720" rtlCol="0" anchor="ctr">
            <a:noAutofit/>
          </a:bodyPr>
          <a:lstStyle>
            <a:lvl1pPr algn="ctr" defTabSz="914400" rtl="0" eaLnBrk="1" latinLnBrk="0" hangingPunct="1">
              <a:spcBef>
                <a:spcPct val="0"/>
              </a:spcBef>
              <a:buNone/>
              <a:defRPr kumimoji="1"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ja-JP" altLang="en-US" sz="1800" dirty="0">
                <a:solidFill>
                  <a:schemeClr val="bg1"/>
                </a:solidFill>
                <a:latin typeface="HGS創英角ｺﾞｼｯｸUB" panose="020B0900000000000000" pitchFamily="50" charset="-128"/>
                <a:ea typeface="HGS創英角ｺﾞｼｯｸUB" panose="020B0900000000000000" pitchFamily="50" charset="-128"/>
              </a:rPr>
              <a:t>外国人観光客のための医療整備事業</a:t>
            </a:r>
            <a:r>
              <a:rPr lang="en-US" altLang="ja-JP" sz="1800" dirty="0">
                <a:solidFill>
                  <a:schemeClr val="bg1"/>
                </a:solidFill>
                <a:latin typeface="HGS創英角ｺﾞｼｯｸUB" panose="020B0900000000000000" pitchFamily="50" charset="-128"/>
                <a:ea typeface="HGS創英角ｺﾞｼｯｸUB" panose="020B0900000000000000" pitchFamily="50" charset="-128"/>
              </a:rPr>
              <a:t>【</a:t>
            </a:r>
            <a:r>
              <a:rPr lang="ja-JP" altLang="en-US" sz="1800" dirty="0">
                <a:solidFill>
                  <a:schemeClr val="bg1"/>
                </a:solidFill>
                <a:latin typeface="HGS創英角ｺﾞｼｯｸUB" panose="020B0900000000000000" pitchFamily="50" charset="-128"/>
                <a:ea typeface="HGS創英角ｺﾞｼｯｸUB" panose="020B0900000000000000" pitchFamily="50" charset="-128"/>
              </a:rPr>
              <a:t>継続</a:t>
            </a:r>
            <a:r>
              <a:rPr lang="en-US" altLang="ja-JP" sz="1800" dirty="0">
                <a:solidFill>
                  <a:schemeClr val="bg1"/>
                </a:solidFill>
                <a:latin typeface="HGS創英角ｺﾞｼｯｸUB" panose="020B0900000000000000" pitchFamily="50" charset="-128"/>
                <a:ea typeface="HGS創英角ｺﾞｼｯｸUB" panose="020B0900000000000000" pitchFamily="50" charset="-128"/>
              </a:rPr>
              <a:t>】</a:t>
            </a:r>
          </a:p>
          <a:p>
            <a:r>
              <a:rPr lang="en-US" altLang="ja-JP" sz="1200" dirty="0">
                <a:solidFill>
                  <a:schemeClr val="bg1"/>
                </a:solidFill>
                <a:latin typeface="HGS創英角ｺﾞｼｯｸUB" panose="020B0900000000000000" pitchFamily="50" charset="-128"/>
                <a:ea typeface="HGS創英角ｺﾞｼｯｸUB" panose="020B0900000000000000" pitchFamily="50" charset="-128"/>
              </a:rPr>
              <a:t>【</a:t>
            </a:r>
            <a:r>
              <a:rPr lang="ja-JP" altLang="en-US" sz="1200" dirty="0">
                <a:solidFill>
                  <a:schemeClr val="bg1"/>
                </a:solidFill>
                <a:latin typeface="HGS創英角ｺﾞｼｯｸUB" panose="020B0900000000000000" pitchFamily="50" charset="-128"/>
                <a:ea typeface="HGS創英角ｺﾞｼｯｸUB" panose="020B0900000000000000" pitchFamily="50" charset="-128"/>
              </a:rPr>
              <a:t>（宿泊税</a:t>
            </a:r>
            <a:r>
              <a:rPr lang="en-US" altLang="ja-JP" sz="1200" dirty="0">
                <a:solidFill>
                  <a:schemeClr val="bg1"/>
                </a:solidFill>
                <a:latin typeface="HGS創英角ｺﾞｼｯｸUB" panose="020B0900000000000000" pitchFamily="50" charset="-128"/>
                <a:ea typeface="HGS創英角ｺﾞｼｯｸUB" panose="020B0900000000000000" pitchFamily="50" charset="-128"/>
              </a:rPr>
              <a:t>10/10</a:t>
            </a:r>
            <a:r>
              <a:rPr lang="ja-JP" altLang="en-US" sz="1200" dirty="0">
                <a:solidFill>
                  <a:schemeClr val="bg1"/>
                </a:solidFill>
                <a:latin typeface="HGS創英角ｺﾞｼｯｸUB" panose="020B0900000000000000" pitchFamily="50" charset="-128"/>
                <a:ea typeface="HGS創英角ｺﾞｼｯｸUB" panose="020B0900000000000000" pitchFamily="50" charset="-128"/>
              </a:rPr>
              <a:t>）予算要求額</a:t>
            </a:r>
            <a:r>
              <a:rPr lang="en-US" altLang="ja-JP" sz="1200" dirty="0">
                <a:solidFill>
                  <a:schemeClr val="bg1"/>
                </a:solidFill>
                <a:latin typeface="HGS創英角ｺﾞｼｯｸUB" panose="020B0900000000000000" pitchFamily="50" charset="-128"/>
                <a:ea typeface="HGS創英角ｺﾞｼｯｸUB" panose="020B0900000000000000" pitchFamily="50" charset="-128"/>
              </a:rPr>
              <a:t>:21,900</a:t>
            </a:r>
            <a:r>
              <a:rPr lang="ja-JP" altLang="en-US" sz="1200" dirty="0">
                <a:solidFill>
                  <a:schemeClr val="bg1"/>
                </a:solidFill>
                <a:latin typeface="HGS創英角ｺﾞｼｯｸUB" panose="020B0900000000000000" pitchFamily="50" charset="-128"/>
                <a:ea typeface="HGS創英角ｺﾞｼｯｸUB" panose="020B0900000000000000" pitchFamily="50" charset="-128"/>
              </a:rPr>
              <a:t>千円</a:t>
            </a:r>
            <a:r>
              <a:rPr lang="en-US" altLang="ja-JP" sz="1200" dirty="0">
                <a:solidFill>
                  <a:schemeClr val="bg1"/>
                </a:solidFill>
                <a:latin typeface="HGS創英角ｺﾞｼｯｸUB" panose="020B0900000000000000" pitchFamily="50" charset="-128"/>
                <a:ea typeface="HGS創英角ｺﾞｼｯｸUB" panose="020B0900000000000000" pitchFamily="50" charset="-128"/>
              </a:rPr>
              <a:t>】</a:t>
            </a:r>
          </a:p>
        </p:txBody>
      </p:sp>
      <p:sp>
        <p:nvSpPr>
          <p:cNvPr id="20" name="ホームベース 98">
            <a:extLst>
              <a:ext uri="{FF2B5EF4-FFF2-40B4-BE49-F238E27FC236}">
                <a16:creationId xmlns:a16="http://schemas.microsoft.com/office/drawing/2014/main" id="{81B01059-AA55-46D9-98A9-BD43E07719C1}"/>
              </a:ext>
            </a:extLst>
          </p:cNvPr>
          <p:cNvSpPr/>
          <p:nvPr/>
        </p:nvSpPr>
        <p:spPr>
          <a:xfrm>
            <a:off x="72333" y="514921"/>
            <a:ext cx="4500000" cy="288000"/>
          </a:xfrm>
          <a:prstGeom prst="homePlate">
            <a:avLst/>
          </a:prstGeom>
          <a:gradFill flip="none" rotWithShape="1">
            <a:gsLst>
              <a:gs pos="0">
                <a:schemeClr val="accent5"/>
              </a:gs>
              <a:gs pos="50000">
                <a:schemeClr val="accent1">
                  <a:tint val="44500"/>
                  <a:satMod val="160000"/>
                </a:schemeClr>
              </a:gs>
              <a:gs pos="100000">
                <a:schemeClr val="accent1">
                  <a:tint val="23500"/>
                  <a:satMod val="160000"/>
                </a:schemeClr>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400" dirty="0">
                <a:solidFill>
                  <a:schemeClr val="tx1"/>
                </a:solidFill>
                <a:latin typeface="HGP創英角ｺﾞｼｯｸUB" panose="020B0900000000000000" pitchFamily="50" charset="-128"/>
                <a:ea typeface="HGP創英角ｺﾞｼｯｸUB" panose="020B0900000000000000" pitchFamily="50" charset="-128"/>
              </a:rPr>
              <a:t>事業概要</a:t>
            </a:r>
          </a:p>
        </p:txBody>
      </p:sp>
      <p:sp>
        <p:nvSpPr>
          <p:cNvPr id="29" name="ホームベース 64">
            <a:extLst>
              <a:ext uri="{FF2B5EF4-FFF2-40B4-BE49-F238E27FC236}">
                <a16:creationId xmlns:a16="http://schemas.microsoft.com/office/drawing/2014/main" id="{27ACF711-9B74-426B-A124-7B5E470B2463}"/>
              </a:ext>
            </a:extLst>
          </p:cNvPr>
          <p:cNvSpPr/>
          <p:nvPr/>
        </p:nvSpPr>
        <p:spPr>
          <a:xfrm>
            <a:off x="76081" y="4117522"/>
            <a:ext cx="9000000" cy="288000"/>
          </a:xfrm>
          <a:prstGeom prst="homePlate">
            <a:avLst/>
          </a:prstGeom>
          <a:gradFill flip="none" rotWithShape="1">
            <a:gsLst>
              <a:gs pos="0">
                <a:schemeClr val="accent5"/>
              </a:gs>
              <a:gs pos="50000">
                <a:schemeClr val="accent1">
                  <a:tint val="44500"/>
                  <a:satMod val="160000"/>
                </a:schemeClr>
              </a:gs>
              <a:gs pos="100000">
                <a:schemeClr val="accent1">
                  <a:tint val="23500"/>
                  <a:satMod val="160000"/>
                </a:schemeClr>
              </a:gs>
            </a:gsLst>
            <a:lin ang="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400" dirty="0">
                <a:solidFill>
                  <a:schemeClr val="tx1"/>
                </a:solidFill>
                <a:latin typeface="HGP創英角ｺﾞｼｯｸUB" panose="020B0900000000000000" pitchFamily="50" charset="-128"/>
                <a:ea typeface="HGP創英角ｺﾞｼｯｸUB" panose="020B0900000000000000" pitchFamily="50" charset="-128"/>
              </a:rPr>
              <a:t>（２）　外国人患者受入れ医療機関における患者受入れ環境整備事業（予算要求額：</a:t>
            </a:r>
            <a:r>
              <a:rPr lang="en-US" altLang="ja-JP" sz="1400" dirty="0">
                <a:solidFill>
                  <a:schemeClr val="tx1"/>
                </a:solidFill>
                <a:latin typeface="HGP創英角ｺﾞｼｯｸUB" panose="020B0900000000000000" pitchFamily="50" charset="-128"/>
                <a:ea typeface="HGP創英角ｺﾞｼｯｸUB" panose="020B0900000000000000" pitchFamily="50" charset="-128"/>
              </a:rPr>
              <a:t>12,500</a:t>
            </a:r>
            <a:r>
              <a:rPr lang="ja-JP" altLang="en-US" sz="1400" dirty="0">
                <a:solidFill>
                  <a:schemeClr val="tx1"/>
                </a:solidFill>
                <a:latin typeface="HGP創英角ｺﾞｼｯｸUB" panose="020B0900000000000000" pitchFamily="50" charset="-128"/>
                <a:ea typeface="HGP創英角ｺﾞｼｯｸUB" panose="020B0900000000000000" pitchFamily="50" charset="-128"/>
              </a:rPr>
              <a:t>千円）</a:t>
            </a:r>
            <a:endParaRPr kumimoji="1" lang="ja-JP" altLang="en-US" sz="1400" dirty="0">
              <a:solidFill>
                <a:schemeClr val="tx1"/>
              </a:solidFill>
              <a:latin typeface="HGP創英角ｺﾞｼｯｸUB" panose="020B0900000000000000" pitchFamily="50" charset="-128"/>
              <a:ea typeface="HGP創英角ｺﾞｼｯｸUB" panose="020B0900000000000000" pitchFamily="50" charset="-128"/>
            </a:endParaRPr>
          </a:p>
        </p:txBody>
      </p:sp>
      <p:sp>
        <p:nvSpPr>
          <p:cNvPr id="30" name="ホームベース 64">
            <a:extLst>
              <a:ext uri="{FF2B5EF4-FFF2-40B4-BE49-F238E27FC236}">
                <a16:creationId xmlns:a16="http://schemas.microsoft.com/office/drawing/2014/main" id="{7FA0D0A7-DD41-403E-A48C-2325F9DD6DCE}"/>
              </a:ext>
            </a:extLst>
          </p:cNvPr>
          <p:cNvSpPr/>
          <p:nvPr/>
        </p:nvSpPr>
        <p:spPr>
          <a:xfrm>
            <a:off x="68198" y="1478898"/>
            <a:ext cx="9000000" cy="288000"/>
          </a:xfrm>
          <a:prstGeom prst="homePlate">
            <a:avLst/>
          </a:prstGeom>
          <a:gradFill flip="none" rotWithShape="1">
            <a:gsLst>
              <a:gs pos="0">
                <a:schemeClr val="accent5"/>
              </a:gs>
              <a:gs pos="50000">
                <a:schemeClr val="accent1">
                  <a:tint val="44500"/>
                  <a:satMod val="160000"/>
                </a:schemeClr>
              </a:gs>
              <a:gs pos="100000">
                <a:schemeClr val="accent1">
                  <a:tint val="23500"/>
                  <a:satMod val="160000"/>
                </a:schemeClr>
              </a:gs>
            </a:gsLst>
            <a:lin ang="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400" dirty="0">
                <a:solidFill>
                  <a:schemeClr val="tx1"/>
                </a:solidFill>
                <a:latin typeface="HGP創英角ｺﾞｼｯｸUB" panose="020B0900000000000000" pitchFamily="50" charset="-128"/>
                <a:ea typeface="HGP創英角ｺﾞｼｯｸUB" panose="020B0900000000000000" pitchFamily="50" charset="-128"/>
              </a:rPr>
              <a:t>（１）　外国人患者受入れ研修事業（予算要求額：</a:t>
            </a:r>
            <a:r>
              <a:rPr lang="en-US" altLang="ja-JP" sz="1400" dirty="0">
                <a:solidFill>
                  <a:schemeClr val="tx1"/>
                </a:solidFill>
                <a:latin typeface="HGP創英角ｺﾞｼｯｸUB" panose="020B0900000000000000" pitchFamily="50" charset="-128"/>
                <a:ea typeface="HGP創英角ｺﾞｼｯｸUB" panose="020B0900000000000000" pitchFamily="50" charset="-128"/>
              </a:rPr>
              <a:t>4,400</a:t>
            </a:r>
            <a:r>
              <a:rPr lang="ja-JP" altLang="en-US" sz="1400" dirty="0">
                <a:solidFill>
                  <a:schemeClr val="tx1"/>
                </a:solidFill>
                <a:latin typeface="HGP創英角ｺﾞｼｯｸUB" panose="020B0900000000000000" pitchFamily="50" charset="-128"/>
                <a:ea typeface="HGP創英角ｺﾞｼｯｸUB" panose="020B0900000000000000" pitchFamily="50" charset="-128"/>
              </a:rPr>
              <a:t>千円）</a:t>
            </a:r>
            <a:endParaRPr kumimoji="1" lang="ja-JP" altLang="en-US" sz="1400" dirty="0">
              <a:solidFill>
                <a:schemeClr val="tx1"/>
              </a:solidFill>
              <a:latin typeface="HGP創英角ｺﾞｼｯｸUB" panose="020B0900000000000000" pitchFamily="50" charset="-128"/>
              <a:ea typeface="HGP創英角ｺﾞｼｯｸUB" panose="020B0900000000000000" pitchFamily="50" charset="-128"/>
            </a:endParaRPr>
          </a:p>
        </p:txBody>
      </p:sp>
      <p:graphicFrame>
        <p:nvGraphicFramePr>
          <p:cNvPr id="22" name="表 8">
            <a:extLst>
              <a:ext uri="{FF2B5EF4-FFF2-40B4-BE49-F238E27FC236}">
                <a16:creationId xmlns:a16="http://schemas.microsoft.com/office/drawing/2014/main" id="{8BF77FCF-5676-4E01-82B5-F05ADEE6DE34}"/>
              </a:ext>
            </a:extLst>
          </p:cNvPr>
          <p:cNvGraphicFramePr>
            <a:graphicFrameLocks noGrp="1"/>
          </p:cNvGraphicFramePr>
          <p:nvPr>
            <p:extLst>
              <p:ext uri="{D42A27DB-BD31-4B8C-83A1-F6EECF244321}">
                <p14:modId xmlns:p14="http://schemas.microsoft.com/office/powerpoint/2010/main" val="2025506634"/>
              </p:ext>
            </p:extLst>
          </p:nvPr>
        </p:nvGraphicFramePr>
        <p:xfrm>
          <a:off x="4962630" y="4824639"/>
          <a:ext cx="3960000" cy="1891262"/>
        </p:xfrm>
        <a:graphic>
          <a:graphicData uri="http://schemas.openxmlformats.org/drawingml/2006/table">
            <a:tbl>
              <a:tblPr firstRow="1" bandRow="1">
                <a:tableStyleId>{5940675A-B579-460E-94D1-54222C63F5DA}</a:tableStyleId>
              </a:tblPr>
              <a:tblGrid>
                <a:gridCol w="288000">
                  <a:extLst>
                    <a:ext uri="{9D8B030D-6E8A-4147-A177-3AD203B41FA5}">
                      <a16:colId xmlns:a16="http://schemas.microsoft.com/office/drawing/2014/main" val="44864664"/>
                    </a:ext>
                  </a:extLst>
                </a:gridCol>
                <a:gridCol w="2232000">
                  <a:extLst>
                    <a:ext uri="{9D8B030D-6E8A-4147-A177-3AD203B41FA5}">
                      <a16:colId xmlns:a16="http://schemas.microsoft.com/office/drawing/2014/main" val="4235690838"/>
                    </a:ext>
                  </a:extLst>
                </a:gridCol>
                <a:gridCol w="720000">
                  <a:extLst>
                    <a:ext uri="{9D8B030D-6E8A-4147-A177-3AD203B41FA5}">
                      <a16:colId xmlns:a16="http://schemas.microsoft.com/office/drawing/2014/main" val="180090993"/>
                    </a:ext>
                  </a:extLst>
                </a:gridCol>
                <a:gridCol w="720000">
                  <a:extLst>
                    <a:ext uri="{9D8B030D-6E8A-4147-A177-3AD203B41FA5}">
                      <a16:colId xmlns:a16="http://schemas.microsoft.com/office/drawing/2014/main" val="4113618812"/>
                    </a:ext>
                  </a:extLst>
                </a:gridCol>
              </a:tblGrid>
              <a:tr h="143344">
                <a:tc rowSpan="2" gridSpan="2">
                  <a:txBody>
                    <a:bodyPr/>
                    <a:lstStyle/>
                    <a:p>
                      <a:pPr algn="ctr">
                        <a:lnSpc>
                          <a:spcPct val="100000"/>
                        </a:lnSpc>
                      </a:pPr>
                      <a:r>
                        <a:rPr kumimoji="1" lang="ja-JP" altLang="en-US" sz="900" dirty="0">
                          <a:solidFill>
                            <a:schemeClr val="tx1"/>
                          </a:solidFill>
                          <a:latin typeface="Meiryo UI" panose="020B0604030504040204" pitchFamily="50" charset="-128"/>
                          <a:ea typeface="Meiryo UI" panose="020B0604030504040204" pitchFamily="50" charset="-128"/>
                        </a:rPr>
                        <a:t>補助上限額（補助基準額）</a:t>
                      </a:r>
                      <a:endParaRPr kumimoji="1" lang="en-US" altLang="ja-JP" sz="900" dirty="0">
                        <a:solidFill>
                          <a:schemeClr val="tx1"/>
                        </a:solidFill>
                        <a:latin typeface="Meiryo UI" panose="020B0604030504040204" pitchFamily="50" charset="-128"/>
                        <a:ea typeface="Meiryo UI" panose="020B0604030504040204" pitchFamily="50" charset="-128"/>
                      </a:endParaRPr>
                    </a:p>
                  </a:txBody>
                  <a:tcPr anchor="ctr">
                    <a:lnB w="12700" cap="flat" cmpd="sng" algn="ctr">
                      <a:solidFill>
                        <a:schemeClr val="tx1"/>
                      </a:solidFill>
                      <a:prstDash val="solid"/>
                      <a:round/>
                      <a:headEnd type="none" w="med" len="med"/>
                      <a:tailEnd type="none" w="med" len="med"/>
                    </a:lnB>
                    <a:solidFill>
                      <a:schemeClr val="accent1">
                        <a:lumMod val="40000"/>
                        <a:lumOff val="60000"/>
                      </a:schemeClr>
                    </a:solidFill>
                  </a:tcPr>
                </a:tc>
                <a:tc rowSpan="2" hMerge="1">
                  <a:txBody>
                    <a:bodyPr/>
                    <a:lstStyle/>
                    <a:p>
                      <a:pPr algn="ctr">
                        <a:lnSpc>
                          <a:spcPct val="100000"/>
                        </a:lnSpc>
                      </a:pPr>
                      <a:r>
                        <a:rPr kumimoji="1" lang="ja-JP" altLang="en-US" sz="1000" dirty="0">
                          <a:latin typeface="Meiryo UI" panose="020B0604030504040204" pitchFamily="50" charset="-128"/>
                          <a:ea typeface="Meiryo UI" panose="020B0604030504040204" pitchFamily="50" charset="-128"/>
                        </a:rPr>
                        <a:t>補助上限額</a:t>
                      </a:r>
                      <a:endParaRPr kumimoji="1" lang="en-US" altLang="ja-JP" sz="1000" dirty="0">
                        <a:latin typeface="Meiryo UI" panose="020B0604030504040204" pitchFamily="50" charset="-128"/>
                        <a:ea typeface="Meiryo UI" panose="020B0604030504040204" pitchFamily="50" charset="-128"/>
                      </a:endParaRPr>
                    </a:p>
                  </a:txBody>
                  <a:tcPr anchor="ctr"/>
                </a:tc>
                <a:tc>
                  <a:txBody>
                    <a:bodyPr/>
                    <a:lstStyle/>
                    <a:p>
                      <a:pPr algn="ctr">
                        <a:lnSpc>
                          <a:spcPct val="100000"/>
                        </a:lnSpc>
                      </a:pPr>
                      <a:r>
                        <a:rPr kumimoji="1" lang="ja-JP" altLang="en-US" sz="900" dirty="0">
                          <a:latin typeface="Meiryo UI" panose="020B0604030504040204" pitchFamily="50" charset="-128"/>
                          <a:ea typeface="Meiryo UI" panose="020B0604030504040204" pitchFamily="50" charset="-128"/>
                        </a:rPr>
                        <a:t>病　院</a:t>
                      </a:r>
                      <a:endParaRPr kumimoji="1" lang="en-US" altLang="ja-JP" sz="900" dirty="0">
                        <a:latin typeface="Meiryo UI" panose="020B0604030504040204" pitchFamily="50" charset="-128"/>
                        <a:ea typeface="Meiryo UI" panose="020B0604030504040204" pitchFamily="50" charset="-128"/>
                      </a:endParaRPr>
                    </a:p>
                  </a:txBody>
                  <a:tcPr anchor="ct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lnSpc>
                          <a:spcPct val="100000"/>
                        </a:lnSpc>
                      </a:pPr>
                      <a:r>
                        <a:rPr kumimoji="1" lang="ja-JP" altLang="en-US" sz="900" dirty="0">
                          <a:latin typeface="Meiryo UI" panose="020B0604030504040204" pitchFamily="50" charset="-128"/>
                          <a:ea typeface="Meiryo UI" panose="020B0604030504040204" pitchFamily="50" charset="-128"/>
                        </a:rPr>
                        <a:t>診療所</a:t>
                      </a:r>
                      <a:endParaRPr kumimoji="1" lang="en-US" altLang="ja-JP" sz="900" dirty="0">
                        <a:latin typeface="Meiryo UI" panose="020B0604030504040204" pitchFamily="50" charset="-128"/>
                        <a:ea typeface="Meiryo UI" panose="020B0604030504040204" pitchFamily="50" charset="-128"/>
                      </a:endParaRPr>
                    </a:p>
                  </a:txBody>
                  <a:tcPr anchor="ct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1119354236"/>
                  </a:ext>
                </a:extLst>
              </a:tr>
              <a:tr h="229351">
                <a:tc gridSpan="2" vMerge="1">
                  <a:txBody>
                    <a:bodyPr/>
                    <a:lstStyle/>
                    <a:p>
                      <a:endParaRPr kumimoji="1" lang="ja-JP" altLang="en-US"/>
                    </a:p>
                  </a:txBody>
                  <a:tcPr/>
                </a:tc>
                <a:tc hMerge="1" vMerge="1">
                  <a:txBody>
                    <a:bodyPr/>
                    <a:lstStyle/>
                    <a:p>
                      <a:endParaRPr kumimoji="1" lang="ja-JP" altLang="en-US"/>
                    </a:p>
                  </a:txBody>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800" b="1" u="sng" dirty="0">
                          <a:solidFill>
                            <a:schemeClr val="tx1"/>
                          </a:solidFill>
                          <a:latin typeface="Meiryo UI" panose="020B0604030504040204" pitchFamily="50" charset="-128"/>
                          <a:ea typeface="Meiryo UI" panose="020B0604030504040204" pitchFamily="50" charset="-128"/>
                        </a:rPr>
                        <a:t>25</a:t>
                      </a:r>
                      <a:r>
                        <a:rPr kumimoji="1" lang="ja-JP" altLang="en-US" sz="800" b="1" u="sng" dirty="0">
                          <a:solidFill>
                            <a:schemeClr val="tx1"/>
                          </a:solidFill>
                          <a:latin typeface="Meiryo UI" panose="020B0604030504040204" pitchFamily="50" charset="-128"/>
                          <a:ea typeface="Meiryo UI" panose="020B0604030504040204" pitchFamily="50" charset="-128"/>
                        </a:rPr>
                        <a:t>万円（</a:t>
                      </a:r>
                      <a:r>
                        <a:rPr kumimoji="1" lang="en-US" altLang="ja-JP" sz="800" b="1" u="sng" dirty="0">
                          <a:solidFill>
                            <a:schemeClr val="tx1"/>
                          </a:solidFill>
                          <a:latin typeface="Meiryo UI" panose="020B0604030504040204" pitchFamily="50" charset="-128"/>
                          <a:ea typeface="Meiryo UI" panose="020B0604030504040204" pitchFamily="50" charset="-128"/>
                        </a:rPr>
                        <a:t>50</a:t>
                      </a:r>
                      <a:r>
                        <a:rPr kumimoji="1" lang="ja-JP" altLang="en-US" sz="800" b="1" u="sng" dirty="0">
                          <a:solidFill>
                            <a:schemeClr val="tx1"/>
                          </a:solidFill>
                          <a:latin typeface="Meiryo UI" panose="020B0604030504040204" pitchFamily="50" charset="-128"/>
                          <a:ea typeface="Meiryo UI" panose="020B0604030504040204" pitchFamily="50" charset="-128"/>
                        </a:rPr>
                        <a:t>万円）</a:t>
                      </a:r>
                      <a:endParaRPr kumimoji="1" lang="en-US" altLang="ja-JP" sz="800" b="1" u="sng" dirty="0">
                        <a:solidFill>
                          <a:schemeClr val="tx1"/>
                        </a:solidFill>
                        <a:latin typeface="Meiryo UI" panose="020B0604030504040204" pitchFamily="50" charset="-128"/>
                        <a:ea typeface="Meiryo UI" panose="020B0604030504040204" pitchFamily="50" charset="-128"/>
                      </a:endParaRPr>
                    </a:p>
                  </a:txBody>
                  <a:tcPr anchor="ctr">
                    <a:lnT w="6350" cap="flat" cmpd="sng" algn="ctr">
                      <a:solidFill>
                        <a:schemeClr val="tx1"/>
                      </a:solidFill>
                      <a:prstDash val="solid"/>
                      <a:round/>
                      <a:headEnd type="none" w="med" len="med"/>
                      <a:tailEnd type="none" w="med" len="med"/>
                    </a:lnT>
                    <a:solidFill>
                      <a:schemeClr val="accent1">
                        <a:lumMod val="40000"/>
                        <a:lumOff val="60000"/>
                      </a:schemeClr>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950" b="1" u="sng" dirty="0">
                          <a:latin typeface="Meiryo UI" panose="020B0604030504040204" pitchFamily="50" charset="-128"/>
                          <a:ea typeface="Meiryo UI" panose="020B0604030504040204" pitchFamily="50" charset="-128"/>
                        </a:rPr>
                        <a:t>10</a:t>
                      </a:r>
                      <a:r>
                        <a:rPr kumimoji="1" lang="ja-JP" altLang="en-US" sz="950" b="1" u="sng" dirty="0">
                          <a:latin typeface="Meiryo UI" panose="020B0604030504040204" pitchFamily="50" charset="-128"/>
                          <a:ea typeface="Meiryo UI" panose="020B0604030504040204" pitchFamily="50" charset="-128"/>
                        </a:rPr>
                        <a:t>万円</a:t>
                      </a:r>
                      <a:endParaRPr kumimoji="1" lang="en-US" altLang="ja-JP" sz="950" b="1" u="sng" dirty="0">
                        <a:latin typeface="Meiryo UI" panose="020B0604030504040204" pitchFamily="50" charset="-128"/>
                        <a:ea typeface="Meiryo UI" panose="020B0604030504040204" pitchFamily="50" charset="-128"/>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50" b="1" u="sng" dirty="0">
                          <a:latin typeface="Meiryo UI" panose="020B0604030504040204" pitchFamily="50" charset="-128"/>
                          <a:ea typeface="Meiryo UI" panose="020B0604030504040204" pitchFamily="50" charset="-128"/>
                        </a:rPr>
                        <a:t>（</a:t>
                      </a:r>
                      <a:r>
                        <a:rPr kumimoji="1" lang="en-US" altLang="ja-JP" sz="950" b="1" u="sng" dirty="0">
                          <a:latin typeface="Meiryo UI" panose="020B0604030504040204" pitchFamily="50" charset="-128"/>
                          <a:ea typeface="Meiryo UI" panose="020B0604030504040204" pitchFamily="50" charset="-128"/>
                        </a:rPr>
                        <a:t>20</a:t>
                      </a:r>
                      <a:r>
                        <a:rPr kumimoji="1" lang="ja-JP" altLang="en-US" sz="950" b="1" u="sng" dirty="0">
                          <a:latin typeface="Meiryo UI" panose="020B0604030504040204" pitchFamily="50" charset="-128"/>
                          <a:ea typeface="Meiryo UI" panose="020B0604030504040204" pitchFamily="50" charset="-128"/>
                        </a:rPr>
                        <a:t>万円）</a:t>
                      </a:r>
                      <a:endParaRPr kumimoji="1" lang="en-US" altLang="ja-JP" sz="950" b="1" u="sng" dirty="0">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T w="6350" cap="flat" cmpd="sng" algn="ctr">
                      <a:solidFill>
                        <a:schemeClr val="tx1"/>
                      </a:solidFill>
                      <a:prstDash val="solid"/>
                      <a:round/>
                      <a:headEnd type="none" w="med" len="med"/>
                      <a:tailEnd type="none" w="med" len="med"/>
                    </a:lnT>
                    <a:solidFill>
                      <a:schemeClr val="accent1">
                        <a:lumMod val="40000"/>
                        <a:lumOff val="60000"/>
                      </a:schemeClr>
                    </a:solidFill>
                  </a:tcPr>
                </a:tc>
                <a:extLst>
                  <a:ext uri="{0D108BD9-81ED-4DB2-BD59-A6C34878D82A}">
                    <a16:rowId xmlns:a16="http://schemas.microsoft.com/office/drawing/2014/main" val="3309111231"/>
                  </a:ext>
                </a:extLst>
              </a:tr>
              <a:tr h="229351">
                <a:tc rowSpan="4">
                  <a:txBody>
                    <a:bodyPr/>
                    <a:lstStyle/>
                    <a:p>
                      <a:pPr algn="ctr"/>
                      <a:r>
                        <a:rPr kumimoji="1" lang="ja-JP" altLang="en-US" sz="1000" dirty="0">
                          <a:latin typeface="Meiryo UI" panose="020B0604030504040204" pitchFamily="50" charset="-128"/>
                          <a:ea typeface="Meiryo UI" panose="020B0604030504040204" pitchFamily="50" charset="-128"/>
                        </a:rPr>
                        <a:t>支援メニュー</a:t>
                      </a:r>
                    </a:p>
                  </a:txBody>
                  <a:tcPr vert="eaVert" anchor="ctr">
                    <a:lnT w="12700" cap="flat" cmpd="sng" algn="ctr">
                      <a:solidFill>
                        <a:schemeClr val="tx1"/>
                      </a:solidFill>
                      <a:prstDash val="solid"/>
                      <a:round/>
                      <a:headEnd type="none" w="med" len="med"/>
                      <a:tailEnd type="none" w="med" len="med"/>
                    </a:lnT>
                  </a:tcPr>
                </a:tc>
                <a:tc>
                  <a:txBody>
                    <a:bodyPr/>
                    <a:lstStyle/>
                    <a:p>
                      <a:pPr algn="l">
                        <a:lnSpc>
                          <a:spcPct val="100000"/>
                        </a:lnSpc>
                      </a:pPr>
                      <a:r>
                        <a:rPr kumimoji="1" lang="ja-JP" altLang="en-US" sz="900" dirty="0">
                          <a:solidFill>
                            <a:schemeClr val="tx1"/>
                          </a:solidFill>
                          <a:latin typeface="Meiryo UI" panose="020B0604030504040204" pitchFamily="50" charset="-128"/>
                          <a:ea typeface="Meiryo UI" panose="020B0604030504040204" pitchFamily="50" charset="-128"/>
                        </a:rPr>
                        <a:t>（</a:t>
                      </a:r>
                      <a:r>
                        <a:rPr kumimoji="1" lang="en-US" altLang="ja-JP" sz="900" dirty="0">
                          <a:solidFill>
                            <a:schemeClr val="tx1"/>
                          </a:solidFill>
                          <a:latin typeface="Meiryo UI" panose="020B0604030504040204" pitchFamily="50" charset="-128"/>
                          <a:ea typeface="Meiryo UI" panose="020B0604030504040204" pitchFamily="50" charset="-128"/>
                        </a:rPr>
                        <a:t>ⅰ</a:t>
                      </a:r>
                      <a:r>
                        <a:rPr kumimoji="1" lang="ja-JP" altLang="en-US" sz="900" dirty="0">
                          <a:solidFill>
                            <a:schemeClr val="tx1"/>
                          </a:solidFill>
                          <a:latin typeface="Meiryo UI" panose="020B0604030504040204" pitchFamily="50" charset="-128"/>
                          <a:ea typeface="Meiryo UI" panose="020B0604030504040204" pitchFamily="50" charset="-128"/>
                        </a:rPr>
                        <a:t>）保険・保証サービスの費用</a:t>
                      </a:r>
                      <a:endParaRPr kumimoji="1" lang="en-US" altLang="ja-JP" sz="900" dirty="0">
                        <a:solidFill>
                          <a:schemeClr val="tx1"/>
                        </a:solidFill>
                        <a:latin typeface="Meiryo UI" panose="020B0604030504040204" pitchFamily="50" charset="-128"/>
                        <a:ea typeface="Meiryo UI" panose="020B0604030504040204" pitchFamily="50" charset="-128"/>
                      </a:endParaRPr>
                    </a:p>
                  </a:txBody>
                  <a:tcPr anchor="ctr">
                    <a:lnT w="12700" cap="flat" cmpd="sng" algn="ctr">
                      <a:solidFill>
                        <a:schemeClr val="tx1"/>
                      </a:solidFill>
                      <a:prstDash val="solid"/>
                      <a:round/>
                      <a:headEnd type="none" w="med" len="med"/>
                      <a:tailEnd type="none" w="med" len="med"/>
                    </a:lnT>
                    <a:lnB w="6350" cap="flat" cmpd="sng" algn="ctr">
                      <a:solidFill>
                        <a:schemeClr val="tx1"/>
                      </a:solidFill>
                      <a:prstDash val="lgDash"/>
                      <a:round/>
                      <a:headEnd type="none" w="med" len="med"/>
                      <a:tailEnd type="none" w="med" len="med"/>
                    </a:lnB>
                  </a:tcPr>
                </a:tc>
                <a:tc gridSpan="2">
                  <a:txBody>
                    <a:bodyPr/>
                    <a:lstStyle/>
                    <a:p>
                      <a:pPr algn="ctr">
                        <a:lnSpc>
                          <a:spcPct val="100000"/>
                        </a:lnSpc>
                      </a:pPr>
                      <a:r>
                        <a:rPr kumimoji="1" lang="en-US" altLang="ja-JP" sz="800" dirty="0">
                          <a:solidFill>
                            <a:schemeClr val="tx1"/>
                          </a:solidFill>
                          <a:latin typeface="Meiryo UI" panose="020B0604030504040204" pitchFamily="50" charset="-128"/>
                          <a:ea typeface="Meiryo UI" panose="020B0604030504040204" pitchFamily="50" charset="-128"/>
                        </a:rPr>
                        <a:t>25</a:t>
                      </a:r>
                      <a:r>
                        <a:rPr kumimoji="1" lang="ja-JP" altLang="en-US" sz="800" dirty="0">
                          <a:solidFill>
                            <a:schemeClr val="tx1"/>
                          </a:solidFill>
                          <a:latin typeface="Meiryo UI" panose="020B0604030504040204" pitchFamily="50" charset="-128"/>
                          <a:ea typeface="Meiryo UI" panose="020B0604030504040204" pitchFamily="50" charset="-128"/>
                        </a:rPr>
                        <a:t>万円（</a:t>
                      </a:r>
                      <a:r>
                        <a:rPr kumimoji="1" lang="en-US" altLang="ja-JP" sz="800" dirty="0">
                          <a:solidFill>
                            <a:schemeClr val="tx1"/>
                          </a:solidFill>
                          <a:latin typeface="Meiryo UI" panose="020B0604030504040204" pitchFamily="50" charset="-128"/>
                          <a:ea typeface="Meiryo UI" panose="020B0604030504040204" pitchFamily="50" charset="-128"/>
                        </a:rPr>
                        <a:t>50</a:t>
                      </a:r>
                      <a:r>
                        <a:rPr kumimoji="1" lang="ja-JP" altLang="en-US" sz="800" dirty="0">
                          <a:solidFill>
                            <a:schemeClr val="tx1"/>
                          </a:solidFill>
                          <a:latin typeface="Meiryo UI" panose="020B0604030504040204" pitchFamily="50" charset="-128"/>
                          <a:ea typeface="Meiryo UI" panose="020B0604030504040204" pitchFamily="50" charset="-128"/>
                        </a:rPr>
                        <a:t>万円）</a:t>
                      </a:r>
                    </a:p>
                  </a:txBody>
                  <a:tcPr anchor="ctr">
                    <a:lnB w="6350" cap="flat" cmpd="sng" algn="ctr">
                      <a:solidFill>
                        <a:schemeClr val="tx1"/>
                      </a:solidFill>
                      <a:prstDash val="lgDash"/>
                      <a:round/>
                      <a:headEnd type="none" w="med" len="med"/>
                      <a:tailEnd type="none" w="med" len="med"/>
                    </a:lnB>
                  </a:tcPr>
                </a:tc>
                <a:tc hMerge="1">
                  <a:txBody>
                    <a:bodyPr/>
                    <a:lstStyle/>
                    <a:p>
                      <a:pPr algn="ctr">
                        <a:lnSpc>
                          <a:spcPct val="100000"/>
                        </a:lnSpc>
                      </a:pPr>
                      <a:r>
                        <a:rPr kumimoji="1" lang="ja-JP" altLang="en-US" sz="950" dirty="0">
                          <a:latin typeface="Meiryo UI" panose="020B0604030504040204" pitchFamily="50" charset="-128"/>
                          <a:ea typeface="Meiryo UI" panose="020B0604030504040204" pitchFamily="50" charset="-128"/>
                        </a:rPr>
                        <a:t>５万円</a:t>
                      </a:r>
                      <a:endParaRPr kumimoji="1" lang="en-US" altLang="ja-JP" sz="950" dirty="0">
                        <a:latin typeface="Meiryo UI" panose="020B0604030504040204" pitchFamily="50" charset="-128"/>
                        <a:ea typeface="Meiryo UI" panose="020B0604030504040204" pitchFamily="50" charset="-128"/>
                      </a:endParaRPr>
                    </a:p>
                    <a:p>
                      <a:pPr algn="ctr">
                        <a:lnSpc>
                          <a:spcPct val="100000"/>
                        </a:lnSpc>
                      </a:pPr>
                      <a:r>
                        <a:rPr kumimoji="1" lang="ja-JP" altLang="en-US" sz="950" dirty="0">
                          <a:latin typeface="Meiryo UI" panose="020B0604030504040204" pitchFamily="50" charset="-128"/>
                          <a:ea typeface="Meiryo UI" panose="020B0604030504040204" pitchFamily="50" charset="-128"/>
                        </a:rPr>
                        <a:t>（</a:t>
                      </a:r>
                      <a:r>
                        <a:rPr kumimoji="1" lang="en-US" altLang="ja-JP" sz="950" dirty="0">
                          <a:latin typeface="Meiryo UI" panose="020B0604030504040204" pitchFamily="50" charset="-128"/>
                          <a:ea typeface="Meiryo UI" panose="020B0604030504040204" pitchFamily="50" charset="-128"/>
                        </a:rPr>
                        <a:t>10</a:t>
                      </a:r>
                      <a:r>
                        <a:rPr kumimoji="1" lang="ja-JP" altLang="en-US" sz="950" dirty="0">
                          <a:latin typeface="Meiryo UI" panose="020B0604030504040204" pitchFamily="50" charset="-128"/>
                          <a:ea typeface="Meiryo UI" panose="020B0604030504040204" pitchFamily="50" charset="-128"/>
                        </a:rPr>
                        <a:t>万円）</a:t>
                      </a:r>
                      <a:endParaRPr kumimoji="1" lang="en-US" altLang="ja-JP" sz="950" dirty="0">
                        <a:latin typeface="Meiryo UI" panose="020B0604030504040204" pitchFamily="50" charset="-128"/>
                        <a:ea typeface="Meiryo UI" panose="020B0604030504040204" pitchFamily="50" charset="-128"/>
                      </a:endParaRPr>
                    </a:p>
                  </a:txBody>
                  <a:tcPr anchor="ctr">
                    <a:lnB w="6350" cap="flat" cmpd="sng" algn="ctr">
                      <a:solidFill>
                        <a:schemeClr val="tx1"/>
                      </a:solidFill>
                      <a:prstDash val="lgDash"/>
                      <a:round/>
                      <a:headEnd type="none" w="med" len="med"/>
                      <a:tailEnd type="none" w="med" len="med"/>
                    </a:lnB>
                  </a:tcPr>
                </a:tc>
                <a:extLst>
                  <a:ext uri="{0D108BD9-81ED-4DB2-BD59-A6C34878D82A}">
                    <a16:rowId xmlns:a16="http://schemas.microsoft.com/office/drawing/2014/main" val="2827787423"/>
                  </a:ext>
                </a:extLst>
              </a:tr>
              <a:tr h="315357">
                <a:tc vMerge="1">
                  <a:txBody>
                    <a:bodyPr/>
                    <a:lstStyle/>
                    <a:p>
                      <a:pPr algn="ctr"/>
                      <a:endParaRPr kumimoji="1" lang="ja-JP" altLang="en-US" sz="1000" dirty="0">
                        <a:latin typeface="Meiryo UI" panose="020B0604030504040204" pitchFamily="50" charset="-128"/>
                        <a:ea typeface="Meiryo UI" panose="020B0604030504040204" pitchFamily="50" charset="-128"/>
                      </a:endParaRPr>
                    </a:p>
                  </a:txBody>
                  <a:tcPr anchor="ctr"/>
                </a:tc>
                <a:tc>
                  <a:txBody>
                    <a:bodyPr/>
                    <a:lstStyle/>
                    <a:p>
                      <a:pPr algn="l">
                        <a:lnSpc>
                          <a:spcPct val="100000"/>
                        </a:lnSpc>
                      </a:pPr>
                      <a:r>
                        <a:rPr kumimoji="1" lang="ja-JP" altLang="en-US" sz="900" dirty="0">
                          <a:solidFill>
                            <a:schemeClr val="tx1"/>
                          </a:solidFill>
                          <a:latin typeface="Meiryo UI" panose="020B0604030504040204" pitchFamily="50" charset="-128"/>
                          <a:ea typeface="Meiryo UI" panose="020B0604030504040204" pitchFamily="50" charset="-128"/>
                        </a:rPr>
                        <a:t>（</a:t>
                      </a:r>
                      <a:r>
                        <a:rPr kumimoji="1" lang="en-US" altLang="ja-JP" sz="900" dirty="0">
                          <a:solidFill>
                            <a:schemeClr val="tx1"/>
                          </a:solidFill>
                          <a:latin typeface="Meiryo UI" panose="020B0604030504040204" pitchFamily="50" charset="-128"/>
                          <a:ea typeface="Meiryo UI" panose="020B0604030504040204" pitchFamily="50" charset="-128"/>
                        </a:rPr>
                        <a:t>ⅱ</a:t>
                      </a:r>
                      <a:r>
                        <a:rPr kumimoji="1" lang="ja-JP" altLang="en-US" sz="900" dirty="0">
                          <a:solidFill>
                            <a:schemeClr val="tx1"/>
                          </a:solidFill>
                          <a:latin typeface="Meiryo UI" panose="020B0604030504040204" pitchFamily="50" charset="-128"/>
                          <a:ea typeface="Meiryo UI" panose="020B0604030504040204" pitchFamily="50" charset="-128"/>
                        </a:rPr>
                        <a:t>）外国人患者対応研修に係る費用</a:t>
                      </a:r>
                      <a:endParaRPr kumimoji="1" lang="en-US" altLang="ja-JP" sz="900" dirty="0">
                        <a:solidFill>
                          <a:schemeClr val="tx1"/>
                        </a:solidFill>
                        <a:latin typeface="Meiryo UI" panose="020B0604030504040204" pitchFamily="50" charset="-128"/>
                        <a:ea typeface="Meiryo UI" panose="020B0604030504040204" pitchFamily="50" charset="-128"/>
                      </a:endParaRPr>
                    </a:p>
                  </a:txBody>
                  <a:tcPr anchor="ctr">
                    <a:lnT w="6350" cap="flat" cmpd="sng" algn="ctr">
                      <a:solidFill>
                        <a:schemeClr val="tx1"/>
                      </a:solidFill>
                      <a:prstDash val="lgDash"/>
                      <a:round/>
                      <a:headEnd type="none" w="med" len="med"/>
                      <a:tailEnd type="none" w="med" len="med"/>
                    </a:lnT>
                    <a:lnB w="6350" cap="flat" cmpd="sng" algn="ctr">
                      <a:solidFill>
                        <a:schemeClr val="tx1"/>
                      </a:solidFill>
                      <a:prstDash val="lgDash"/>
                      <a:round/>
                      <a:headEnd type="none" w="med" len="med"/>
                      <a:tailEnd type="none" w="med" len="med"/>
                    </a:lnB>
                  </a:tcPr>
                </a:tc>
                <a:tc>
                  <a:txBody>
                    <a:bodyPr/>
                    <a:lstStyle/>
                    <a:p>
                      <a:pPr algn="ctr">
                        <a:lnSpc>
                          <a:spcPct val="100000"/>
                        </a:lnSpc>
                      </a:pPr>
                      <a:r>
                        <a:rPr kumimoji="1" lang="en-US" altLang="ja-JP" sz="800" dirty="0">
                          <a:solidFill>
                            <a:schemeClr val="tx1"/>
                          </a:solidFill>
                          <a:latin typeface="Meiryo UI" panose="020B0604030504040204" pitchFamily="50" charset="-128"/>
                          <a:ea typeface="Meiryo UI" panose="020B0604030504040204" pitchFamily="50" charset="-128"/>
                        </a:rPr>
                        <a:t>5</a:t>
                      </a:r>
                      <a:r>
                        <a:rPr kumimoji="1" lang="ja-JP" altLang="en-US" sz="800" dirty="0">
                          <a:solidFill>
                            <a:schemeClr val="tx1"/>
                          </a:solidFill>
                          <a:latin typeface="Meiryo UI" panose="020B0604030504040204" pitchFamily="50" charset="-128"/>
                          <a:ea typeface="Meiryo UI" panose="020B0604030504040204" pitchFamily="50" charset="-128"/>
                        </a:rPr>
                        <a:t>万円</a:t>
                      </a:r>
                      <a:endParaRPr kumimoji="1" lang="en-US" altLang="ja-JP" sz="800" dirty="0">
                        <a:solidFill>
                          <a:schemeClr val="tx1"/>
                        </a:solidFill>
                        <a:latin typeface="Meiryo UI" panose="020B0604030504040204" pitchFamily="50" charset="-128"/>
                        <a:ea typeface="Meiryo UI" panose="020B0604030504040204" pitchFamily="50" charset="-128"/>
                      </a:endParaRPr>
                    </a:p>
                    <a:p>
                      <a:pPr algn="ctr">
                        <a:lnSpc>
                          <a:spcPct val="100000"/>
                        </a:lnSpc>
                      </a:pPr>
                      <a:r>
                        <a:rPr kumimoji="1" lang="ja-JP" altLang="en-US" sz="800" dirty="0">
                          <a:solidFill>
                            <a:schemeClr val="tx1"/>
                          </a:solidFill>
                          <a:latin typeface="Meiryo UI" panose="020B0604030504040204" pitchFamily="50" charset="-128"/>
                          <a:ea typeface="Meiryo UI" panose="020B0604030504040204" pitchFamily="50" charset="-128"/>
                        </a:rPr>
                        <a:t>（</a:t>
                      </a:r>
                      <a:r>
                        <a:rPr kumimoji="1" lang="en-US" altLang="ja-JP" sz="800" dirty="0">
                          <a:solidFill>
                            <a:schemeClr val="tx1"/>
                          </a:solidFill>
                          <a:latin typeface="Meiryo UI" panose="020B0604030504040204" pitchFamily="50" charset="-128"/>
                          <a:ea typeface="Meiryo UI" panose="020B0604030504040204" pitchFamily="50" charset="-128"/>
                        </a:rPr>
                        <a:t>10</a:t>
                      </a:r>
                      <a:r>
                        <a:rPr kumimoji="1" lang="ja-JP" altLang="en-US" sz="800" dirty="0">
                          <a:solidFill>
                            <a:schemeClr val="tx1"/>
                          </a:solidFill>
                          <a:latin typeface="Meiryo UI" panose="020B0604030504040204" pitchFamily="50" charset="-128"/>
                          <a:ea typeface="Meiryo UI" panose="020B0604030504040204" pitchFamily="50" charset="-128"/>
                        </a:rPr>
                        <a:t>万円）</a:t>
                      </a:r>
                      <a:endParaRPr kumimoji="1" lang="en-US" altLang="ja-JP" sz="800" dirty="0">
                        <a:solidFill>
                          <a:schemeClr val="tx1"/>
                        </a:solidFill>
                        <a:latin typeface="Meiryo UI" panose="020B0604030504040204" pitchFamily="50" charset="-128"/>
                        <a:ea typeface="Meiryo UI" panose="020B0604030504040204" pitchFamily="50" charset="-128"/>
                      </a:endParaRPr>
                    </a:p>
                  </a:txBody>
                  <a:tcPr anchor="ctr">
                    <a:lnT w="6350" cap="flat" cmpd="sng" algn="ctr">
                      <a:solidFill>
                        <a:schemeClr val="tx1"/>
                      </a:solidFill>
                      <a:prstDash val="lgDash"/>
                      <a:round/>
                      <a:headEnd type="none" w="med" len="med"/>
                      <a:tailEnd type="none" w="med" len="med"/>
                    </a:lnT>
                    <a:lnB w="6350" cap="flat" cmpd="sng" algn="ctr">
                      <a:solidFill>
                        <a:schemeClr val="tx1"/>
                      </a:solidFill>
                      <a:prstDash val="lgDash"/>
                      <a:round/>
                      <a:headEnd type="none" w="med" len="med"/>
                      <a:tailEnd type="none" w="med" len="med"/>
                    </a:lnB>
                  </a:tcPr>
                </a:tc>
                <a:tc>
                  <a:txBody>
                    <a:bodyPr/>
                    <a:lstStyle/>
                    <a:p>
                      <a:pPr algn="ctr">
                        <a:lnSpc>
                          <a:spcPct val="100000"/>
                        </a:lnSpc>
                      </a:pPr>
                      <a:r>
                        <a:rPr kumimoji="1" lang="en-US" altLang="ja-JP" sz="800" dirty="0">
                          <a:latin typeface="Meiryo UI" panose="020B0604030504040204" pitchFamily="50" charset="-128"/>
                          <a:ea typeface="Meiryo UI" panose="020B0604030504040204" pitchFamily="50" charset="-128"/>
                        </a:rPr>
                        <a:t>2.5</a:t>
                      </a:r>
                      <a:r>
                        <a:rPr kumimoji="1" lang="ja-JP" altLang="en-US" sz="800" dirty="0">
                          <a:latin typeface="Meiryo UI" panose="020B0604030504040204" pitchFamily="50" charset="-128"/>
                          <a:ea typeface="Meiryo UI" panose="020B0604030504040204" pitchFamily="50" charset="-128"/>
                        </a:rPr>
                        <a:t>万円</a:t>
                      </a:r>
                      <a:endParaRPr kumimoji="1" lang="en-US" altLang="ja-JP" sz="800" dirty="0">
                        <a:latin typeface="Meiryo UI" panose="020B0604030504040204" pitchFamily="50" charset="-128"/>
                        <a:ea typeface="Meiryo UI" panose="020B0604030504040204" pitchFamily="50" charset="-128"/>
                      </a:endParaRPr>
                    </a:p>
                    <a:p>
                      <a:pPr algn="ctr">
                        <a:lnSpc>
                          <a:spcPct val="100000"/>
                        </a:lnSpc>
                      </a:pPr>
                      <a:r>
                        <a:rPr kumimoji="1" lang="ja-JP" altLang="en-US" sz="800" dirty="0">
                          <a:latin typeface="Meiryo UI" panose="020B0604030504040204" pitchFamily="50" charset="-128"/>
                          <a:ea typeface="Meiryo UI" panose="020B0604030504040204" pitchFamily="50" charset="-128"/>
                        </a:rPr>
                        <a:t>（５万円）</a:t>
                      </a:r>
                      <a:endParaRPr kumimoji="1" lang="en-US" altLang="ja-JP" sz="800" dirty="0">
                        <a:latin typeface="Meiryo UI" panose="020B0604030504040204" pitchFamily="50" charset="-128"/>
                        <a:ea typeface="Meiryo UI" panose="020B0604030504040204" pitchFamily="50" charset="-128"/>
                      </a:endParaRPr>
                    </a:p>
                  </a:txBody>
                  <a:tcPr anchor="ctr">
                    <a:lnT w="6350" cap="flat" cmpd="sng" algn="ctr">
                      <a:solidFill>
                        <a:schemeClr val="tx1"/>
                      </a:solidFill>
                      <a:prstDash val="lgDash"/>
                      <a:round/>
                      <a:headEnd type="none" w="med" len="med"/>
                      <a:tailEnd type="none" w="med" len="med"/>
                    </a:lnT>
                    <a:lnB w="6350" cap="flat" cmpd="sng" algn="ctr">
                      <a:solidFill>
                        <a:schemeClr val="tx1"/>
                      </a:solidFill>
                      <a:prstDash val="lgDash"/>
                      <a:round/>
                      <a:headEnd type="none" w="med" len="med"/>
                      <a:tailEnd type="none" w="med" len="med"/>
                    </a:lnB>
                  </a:tcPr>
                </a:tc>
                <a:extLst>
                  <a:ext uri="{0D108BD9-81ED-4DB2-BD59-A6C34878D82A}">
                    <a16:rowId xmlns:a16="http://schemas.microsoft.com/office/drawing/2014/main" val="1517335902"/>
                  </a:ext>
                </a:extLst>
              </a:tr>
              <a:tr h="401364">
                <a:tc vMerge="1">
                  <a:txBody>
                    <a:bodyPr/>
                    <a:lstStyle/>
                    <a:p>
                      <a:pPr algn="ctr"/>
                      <a:endParaRPr kumimoji="1" lang="ja-JP" altLang="en-US" sz="1000" dirty="0">
                        <a:latin typeface="Meiryo UI" panose="020B0604030504040204" pitchFamily="50" charset="-128"/>
                        <a:ea typeface="Meiryo UI" panose="020B0604030504040204" pitchFamily="50" charset="-128"/>
                      </a:endParaRPr>
                    </a:p>
                  </a:txBody>
                  <a:tcPr anchor="ctr"/>
                </a:tc>
                <a:tc>
                  <a:txBody>
                    <a:bodyPr/>
                    <a:lstStyle/>
                    <a:p>
                      <a:pPr algn="l">
                        <a:lnSpc>
                          <a:spcPct val="100000"/>
                        </a:lnSpc>
                      </a:pPr>
                      <a:r>
                        <a:rPr kumimoji="1" lang="ja-JP" altLang="en-US" sz="900" dirty="0">
                          <a:solidFill>
                            <a:schemeClr val="tx1"/>
                          </a:solidFill>
                          <a:latin typeface="Meiryo UI" panose="020B0604030504040204" pitchFamily="50" charset="-128"/>
                          <a:ea typeface="Meiryo UI" panose="020B0604030504040204" pitchFamily="50" charset="-128"/>
                        </a:rPr>
                        <a:t>（</a:t>
                      </a:r>
                      <a:r>
                        <a:rPr kumimoji="1" lang="en-US" altLang="ja-JP" sz="900" dirty="0">
                          <a:solidFill>
                            <a:schemeClr val="tx1"/>
                          </a:solidFill>
                          <a:latin typeface="Meiryo UI" panose="020B0604030504040204" pitchFamily="50" charset="-128"/>
                          <a:ea typeface="Meiryo UI" panose="020B0604030504040204" pitchFamily="50" charset="-128"/>
                        </a:rPr>
                        <a:t>ⅲ</a:t>
                      </a:r>
                      <a:r>
                        <a:rPr kumimoji="1" lang="ja-JP" altLang="en-US" sz="900" dirty="0">
                          <a:solidFill>
                            <a:schemeClr val="tx1"/>
                          </a:solidFill>
                          <a:latin typeface="Meiryo UI" panose="020B0604030504040204" pitchFamily="50" charset="-128"/>
                          <a:ea typeface="Meiryo UI" panose="020B0604030504040204" pitchFamily="50" charset="-128"/>
                        </a:rPr>
                        <a:t>）キャッシュレス化対応に係る初期費用</a:t>
                      </a:r>
                      <a:endParaRPr kumimoji="1" lang="en-US" altLang="ja-JP" sz="900" dirty="0">
                        <a:solidFill>
                          <a:schemeClr val="tx1"/>
                        </a:solidFill>
                        <a:latin typeface="Meiryo UI" panose="020B0604030504040204" pitchFamily="50" charset="-128"/>
                        <a:ea typeface="Meiryo UI" panose="020B0604030504040204" pitchFamily="50" charset="-128"/>
                      </a:endParaRPr>
                    </a:p>
                    <a:p>
                      <a:pPr algn="l">
                        <a:lnSpc>
                          <a:spcPct val="100000"/>
                        </a:lnSpc>
                      </a:pPr>
                      <a:r>
                        <a:rPr kumimoji="1" lang="en-US" altLang="ja-JP" sz="900" dirty="0">
                          <a:solidFill>
                            <a:schemeClr val="tx1"/>
                          </a:solidFill>
                          <a:latin typeface="Meiryo UI" panose="020B0604030504040204" pitchFamily="50" charset="-128"/>
                          <a:ea typeface="Meiryo UI" panose="020B0604030504040204" pitchFamily="50" charset="-128"/>
                        </a:rPr>
                        <a:t>   ※</a:t>
                      </a:r>
                      <a:r>
                        <a:rPr kumimoji="1" lang="ja-JP" altLang="en-US" sz="900" dirty="0">
                          <a:solidFill>
                            <a:schemeClr val="tx1"/>
                          </a:solidFill>
                          <a:latin typeface="Meiryo UI" panose="020B0604030504040204" pitchFamily="50" charset="-128"/>
                          <a:ea typeface="Meiryo UI" panose="020B0604030504040204" pitchFamily="50" charset="-128"/>
                        </a:rPr>
                        <a:t>クレジットカード手数料等のランニング</a:t>
                      </a:r>
                      <a:endParaRPr kumimoji="1" lang="en-US" altLang="ja-JP" sz="900" dirty="0">
                        <a:solidFill>
                          <a:schemeClr val="tx1"/>
                        </a:solidFill>
                        <a:latin typeface="Meiryo UI" panose="020B0604030504040204" pitchFamily="50" charset="-128"/>
                        <a:ea typeface="Meiryo UI" panose="020B0604030504040204" pitchFamily="50" charset="-128"/>
                      </a:endParaRPr>
                    </a:p>
                    <a:p>
                      <a:pPr algn="l">
                        <a:lnSpc>
                          <a:spcPct val="100000"/>
                        </a:lnSpc>
                      </a:pPr>
                      <a:r>
                        <a:rPr kumimoji="1" lang="ja-JP" altLang="en-US" sz="900" dirty="0">
                          <a:solidFill>
                            <a:schemeClr val="tx1"/>
                          </a:solidFill>
                          <a:latin typeface="Meiryo UI" panose="020B0604030504040204" pitchFamily="50" charset="-128"/>
                          <a:ea typeface="Meiryo UI" panose="020B0604030504040204" pitchFamily="50" charset="-128"/>
                        </a:rPr>
                        <a:t>　　　 コストは除く</a:t>
                      </a:r>
                      <a:endParaRPr kumimoji="1" lang="en-US" altLang="ja-JP" sz="900" dirty="0">
                        <a:solidFill>
                          <a:schemeClr val="tx1"/>
                        </a:solidFill>
                        <a:latin typeface="Meiryo UI" panose="020B0604030504040204" pitchFamily="50" charset="-128"/>
                        <a:ea typeface="Meiryo UI" panose="020B0604030504040204" pitchFamily="50" charset="-128"/>
                      </a:endParaRPr>
                    </a:p>
                  </a:txBody>
                  <a:tcPr anchor="ctr">
                    <a:lnT w="6350" cap="flat" cmpd="sng" algn="ctr">
                      <a:solidFill>
                        <a:schemeClr val="tx1"/>
                      </a:solidFill>
                      <a:prstDash val="lgDash"/>
                      <a:round/>
                      <a:headEnd type="none" w="med" len="med"/>
                      <a:tailEnd type="none" w="med" len="med"/>
                    </a:lnT>
                    <a:lnB w="6350" cap="flat" cmpd="sng" algn="ctr">
                      <a:solidFill>
                        <a:schemeClr val="tx1"/>
                      </a:solidFill>
                      <a:prstDash val="lgDash"/>
                      <a:round/>
                      <a:headEnd type="none" w="med" len="med"/>
                      <a:tailEnd type="none" w="med" len="med"/>
                    </a:lnB>
                  </a:tcPr>
                </a:tc>
                <a:tc>
                  <a:txBody>
                    <a:bodyPr/>
                    <a:lstStyle/>
                    <a:p>
                      <a:pPr algn="ctr">
                        <a:lnSpc>
                          <a:spcPct val="100000"/>
                        </a:lnSpc>
                      </a:pPr>
                      <a:r>
                        <a:rPr kumimoji="1" lang="en-US" altLang="ja-JP" sz="800" dirty="0">
                          <a:solidFill>
                            <a:schemeClr val="tx1"/>
                          </a:solidFill>
                          <a:latin typeface="Meiryo UI" panose="020B0604030504040204" pitchFamily="50" charset="-128"/>
                          <a:ea typeface="Meiryo UI" panose="020B0604030504040204" pitchFamily="50" charset="-128"/>
                        </a:rPr>
                        <a:t>10</a:t>
                      </a:r>
                      <a:r>
                        <a:rPr kumimoji="1" lang="ja-JP" altLang="en-US" sz="800" dirty="0">
                          <a:solidFill>
                            <a:schemeClr val="tx1"/>
                          </a:solidFill>
                          <a:latin typeface="Meiryo UI" panose="020B0604030504040204" pitchFamily="50" charset="-128"/>
                          <a:ea typeface="Meiryo UI" panose="020B0604030504040204" pitchFamily="50" charset="-128"/>
                        </a:rPr>
                        <a:t>万円</a:t>
                      </a:r>
                      <a:endParaRPr kumimoji="1" lang="en-US" altLang="ja-JP" sz="800" dirty="0">
                        <a:solidFill>
                          <a:schemeClr val="tx1"/>
                        </a:solidFill>
                        <a:latin typeface="Meiryo UI" panose="020B0604030504040204" pitchFamily="50" charset="-128"/>
                        <a:ea typeface="Meiryo UI" panose="020B0604030504040204" pitchFamily="50" charset="-128"/>
                      </a:endParaRPr>
                    </a:p>
                    <a:p>
                      <a:pPr algn="ctr">
                        <a:lnSpc>
                          <a:spcPct val="100000"/>
                        </a:lnSpc>
                      </a:pPr>
                      <a:r>
                        <a:rPr kumimoji="1" lang="ja-JP" altLang="en-US" sz="800" dirty="0">
                          <a:solidFill>
                            <a:schemeClr val="tx1"/>
                          </a:solidFill>
                          <a:latin typeface="Meiryo UI" panose="020B0604030504040204" pitchFamily="50" charset="-128"/>
                          <a:ea typeface="Meiryo UI" panose="020B0604030504040204" pitchFamily="50" charset="-128"/>
                        </a:rPr>
                        <a:t>（</a:t>
                      </a:r>
                      <a:r>
                        <a:rPr kumimoji="1" lang="en-US" altLang="ja-JP" sz="800" dirty="0">
                          <a:solidFill>
                            <a:schemeClr val="tx1"/>
                          </a:solidFill>
                          <a:latin typeface="Meiryo UI" panose="020B0604030504040204" pitchFamily="50" charset="-128"/>
                          <a:ea typeface="Meiryo UI" panose="020B0604030504040204" pitchFamily="50" charset="-128"/>
                        </a:rPr>
                        <a:t>20</a:t>
                      </a:r>
                      <a:r>
                        <a:rPr kumimoji="1" lang="ja-JP" altLang="en-US" sz="800" dirty="0">
                          <a:solidFill>
                            <a:schemeClr val="tx1"/>
                          </a:solidFill>
                          <a:latin typeface="Meiryo UI" panose="020B0604030504040204" pitchFamily="50" charset="-128"/>
                          <a:ea typeface="Meiryo UI" panose="020B0604030504040204" pitchFamily="50" charset="-128"/>
                        </a:rPr>
                        <a:t>万円）</a:t>
                      </a:r>
                      <a:endParaRPr kumimoji="1" lang="en-US" altLang="ja-JP" sz="800" dirty="0">
                        <a:solidFill>
                          <a:schemeClr val="tx1"/>
                        </a:solidFill>
                        <a:latin typeface="Meiryo UI" panose="020B0604030504040204" pitchFamily="50" charset="-128"/>
                        <a:ea typeface="Meiryo UI" panose="020B0604030504040204" pitchFamily="50" charset="-128"/>
                      </a:endParaRPr>
                    </a:p>
                  </a:txBody>
                  <a:tcPr anchor="ctr">
                    <a:lnT w="6350" cap="flat" cmpd="sng" algn="ctr">
                      <a:solidFill>
                        <a:schemeClr val="tx1"/>
                      </a:solidFill>
                      <a:prstDash val="lgDash"/>
                      <a:round/>
                      <a:headEnd type="none" w="med" len="med"/>
                      <a:tailEnd type="none" w="med" len="med"/>
                    </a:lnT>
                    <a:lnB w="6350" cap="flat" cmpd="sng" algn="ctr">
                      <a:solidFill>
                        <a:schemeClr val="tx1"/>
                      </a:solidFill>
                      <a:prstDash val="lgDash"/>
                      <a:round/>
                      <a:headEnd type="none" w="med" len="med"/>
                      <a:tailEnd type="none" w="med" len="med"/>
                    </a:lnB>
                  </a:tcPr>
                </a:tc>
                <a:tc>
                  <a:txBody>
                    <a:bodyPr/>
                    <a:lstStyle/>
                    <a:p>
                      <a:pPr algn="ctr">
                        <a:lnSpc>
                          <a:spcPct val="100000"/>
                        </a:lnSpc>
                      </a:pPr>
                      <a:r>
                        <a:rPr kumimoji="1" lang="en-US" altLang="ja-JP" sz="800" dirty="0">
                          <a:latin typeface="Meiryo UI" panose="020B0604030504040204" pitchFamily="50" charset="-128"/>
                          <a:ea typeface="Meiryo UI" panose="020B0604030504040204" pitchFamily="50" charset="-128"/>
                        </a:rPr>
                        <a:t>5</a:t>
                      </a:r>
                      <a:r>
                        <a:rPr kumimoji="1" lang="ja-JP" altLang="en-US" sz="800" dirty="0">
                          <a:latin typeface="Meiryo UI" panose="020B0604030504040204" pitchFamily="50" charset="-128"/>
                          <a:ea typeface="Meiryo UI" panose="020B0604030504040204" pitchFamily="50" charset="-128"/>
                        </a:rPr>
                        <a:t>万円</a:t>
                      </a:r>
                      <a:endParaRPr kumimoji="1" lang="en-US" altLang="ja-JP" sz="800" dirty="0">
                        <a:latin typeface="Meiryo UI" panose="020B0604030504040204" pitchFamily="50" charset="-128"/>
                        <a:ea typeface="Meiryo UI" panose="020B0604030504040204" pitchFamily="50" charset="-128"/>
                      </a:endParaRPr>
                    </a:p>
                    <a:p>
                      <a:pPr algn="ctr">
                        <a:lnSpc>
                          <a:spcPct val="100000"/>
                        </a:lnSpc>
                      </a:pPr>
                      <a:r>
                        <a:rPr kumimoji="1" lang="ja-JP" altLang="en-US" sz="800" dirty="0">
                          <a:latin typeface="Meiryo UI" panose="020B0604030504040204" pitchFamily="50" charset="-128"/>
                          <a:ea typeface="Meiryo UI" panose="020B0604030504040204" pitchFamily="50" charset="-128"/>
                        </a:rPr>
                        <a:t>（</a:t>
                      </a:r>
                      <a:r>
                        <a:rPr kumimoji="1" lang="en-US" altLang="ja-JP" sz="800" dirty="0">
                          <a:latin typeface="Meiryo UI" panose="020B0604030504040204" pitchFamily="50" charset="-128"/>
                          <a:ea typeface="Meiryo UI" panose="020B0604030504040204" pitchFamily="50" charset="-128"/>
                        </a:rPr>
                        <a:t>10</a:t>
                      </a:r>
                      <a:r>
                        <a:rPr kumimoji="1" lang="ja-JP" altLang="en-US" sz="800" dirty="0">
                          <a:latin typeface="Meiryo UI" panose="020B0604030504040204" pitchFamily="50" charset="-128"/>
                          <a:ea typeface="Meiryo UI" panose="020B0604030504040204" pitchFamily="50" charset="-128"/>
                        </a:rPr>
                        <a:t>万円）</a:t>
                      </a:r>
                      <a:endParaRPr kumimoji="1" lang="en-US" altLang="ja-JP" sz="800" dirty="0">
                        <a:latin typeface="Meiryo UI" panose="020B0604030504040204" pitchFamily="50" charset="-128"/>
                        <a:ea typeface="Meiryo UI" panose="020B0604030504040204" pitchFamily="50" charset="-128"/>
                      </a:endParaRPr>
                    </a:p>
                  </a:txBody>
                  <a:tcPr anchor="ctr">
                    <a:lnT w="6350" cap="flat" cmpd="sng" algn="ctr">
                      <a:solidFill>
                        <a:schemeClr val="tx1"/>
                      </a:solidFill>
                      <a:prstDash val="lgDash"/>
                      <a:round/>
                      <a:headEnd type="none" w="med" len="med"/>
                      <a:tailEnd type="none" w="med" len="med"/>
                    </a:lnT>
                    <a:lnB w="6350" cap="flat" cmpd="sng" algn="ctr">
                      <a:solidFill>
                        <a:schemeClr val="tx1"/>
                      </a:solidFill>
                      <a:prstDash val="lgDash"/>
                      <a:round/>
                      <a:headEnd type="none" w="med" len="med"/>
                      <a:tailEnd type="none" w="med" len="med"/>
                    </a:lnB>
                  </a:tcPr>
                </a:tc>
                <a:extLst>
                  <a:ext uri="{0D108BD9-81ED-4DB2-BD59-A6C34878D82A}">
                    <a16:rowId xmlns:a16="http://schemas.microsoft.com/office/drawing/2014/main" val="1932297313"/>
                  </a:ext>
                </a:extLst>
              </a:tr>
              <a:tr h="315357">
                <a:tc vMerge="1">
                  <a:txBody>
                    <a:bodyPr/>
                    <a:lstStyle/>
                    <a:p>
                      <a:pPr algn="ctr"/>
                      <a:endParaRPr kumimoji="1" lang="ja-JP" altLang="en-US" sz="1000" dirty="0">
                        <a:latin typeface="Meiryo UI" panose="020B0604030504040204" pitchFamily="50" charset="-128"/>
                        <a:ea typeface="Meiryo UI" panose="020B0604030504040204" pitchFamily="50" charset="-128"/>
                      </a:endParaRPr>
                    </a:p>
                  </a:txBody>
                  <a:tcPr vert="eaVert" anchor="ctr">
                    <a:lnT w="12700" cap="flat" cmpd="sng" algn="ctr">
                      <a:solidFill>
                        <a:schemeClr val="tx1"/>
                      </a:solidFill>
                      <a:prstDash val="solid"/>
                      <a:round/>
                      <a:headEnd type="none" w="med" len="med"/>
                      <a:tailEnd type="none" w="med" len="med"/>
                    </a:lnT>
                  </a:tcPr>
                </a:tc>
                <a:tc>
                  <a:txBody>
                    <a:bodyPr/>
                    <a:lstStyle/>
                    <a:p>
                      <a:pPr algn="l">
                        <a:lnSpc>
                          <a:spcPct val="100000"/>
                        </a:lnSpc>
                      </a:pPr>
                      <a:r>
                        <a:rPr kumimoji="1" lang="ja-JP" altLang="en-US" sz="900" dirty="0">
                          <a:solidFill>
                            <a:schemeClr val="tx1"/>
                          </a:solidFill>
                          <a:latin typeface="Meiryo UI" panose="020B0604030504040204" pitchFamily="50" charset="-128"/>
                          <a:ea typeface="Meiryo UI" panose="020B0604030504040204" pitchFamily="50" charset="-128"/>
                        </a:rPr>
                        <a:t>（</a:t>
                      </a:r>
                      <a:r>
                        <a:rPr kumimoji="1" lang="en-US" altLang="ja-JP" sz="900" dirty="0">
                          <a:solidFill>
                            <a:schemeClr val="tx1"/>
                          </a:solidFill>
                          <a:latin typeface="Meiryo UI" panose="020B0604030504040204" pitchFamily="50" charset="-128"/>
                          <a:ea typeface="Meiryo UI" panose="020B0604030504040204" pitchFamily="50" charset="-128"/>
                        </a:rPr>
                        <a:t>ⅳ</a:t>
                      </a:r>
                      <a:r>
                        <a:rPr kumimoji="1" lang="ja-JP" altLang="en-US" sz="900" dirty="0">
                          <a:solidFill>
                            <a:schemeClr val="tx1"/>
                          </a:solidFill>
                          <a:latin typeface="Meiryo UI" panose="020B0604030504040204" pitchFamily="50" charset="-128"/>
                          <a:ea typeface="Meiryo UI" panose="020B0604030504040204" pitchFamily="50" charset="-128"/>
                        </a:rPr>
                        <a:t>）外国人患者向けの情報発信に係る</a:t>
                      </a:r>
                      <a:endParaRPr kumimoji="1" lang="en-US" altLang="ja-JP" sz="900" dirty="0">
                        <a:solidFill>
                          <a:schemeClr val="tx1"/>
                        </a:solidFill>
                        <a:latin typeface="Meiryo UI" panose="020B0604030504040204" pitchFamily="50" charset="-128"/>
                        <a:ea typeface="Meiryo UI" panose="020B0604030504040204" pitchFamily="50" charset="-128"/>
                      </a:endParaRPr>
                    </a:p>
                    <a:p>
                      <a:pPr algn="l">
                        <a:lnSpc>
                          <a:spcPct val="100000"/>
                        </a:lnSpc>
                      </a:pPr>
                      <a:r>
                        <a:rPr kumimoji="1" lang="ja-JP" altLang="en-US" sz="900" dirty="0">
                          <a:solidFill>
                            <a:schemeClr val="tx1"/>
                          </a:solidFill>
                          <a:latin typeface="Meiryo UI" panose="020B0604030504040204" pitchFamily="50" charset="-128"/>
                          <a:ea typeface="Meiryo UI" panose="020B0604030504040204" pitchFamily="50" charset="-128"/>
                        </a:rPr>
                        <a:t>　　　　 費用</a:t>
                      </a:r>
                      <a:endParaRPr kumimoji="1" lang="en-US" altLang="ja-JP" sz="900" dirty="0">
                        <a:solidFill>
                          <a:schemeClr val="tx1"/>
                        </a:solidFill>
                        <a:latin typeface="Meiryo UI" panose="020B0604030504040204" pitchFamily="50" charset="-128"/>
                        <a:ea typeface="Meiryo UI" panose="020B0604030504040204" pitchFamily="50" charset="-128"/>
                      </a:endParaRPr>
                    </a:p>
                  </a:txBody>
                  <a:tcPr anchor="ctr">
                    <a:lnT w="6350" cap="flat" cmpd="sng" algn="ctr">
                      <a:solidFill>
                        <a:schemeClr val="tx1"/>
                      </a:solidFill>
                      <a:prstDash val="lgDash"/>
                      <a:round/>
                      <a:headEnd type="none" w="med" len="med"/>
                      <a:tailEnd type="none" w="med" len="med"/>
                    </a:lnT>
                    <a:solidFill>
                      <a:srgbClr val="FFFF00"/>
                    </a:solidFill>
                  </a:tcPr>
                </a:tc>
                <a:tc gridSpan="2">
                  <a:txBody>
                    <a:bodyPr/>
                    <a:lstStyle/>
                    <a:p>
                      <a:pPr algn="ctr">
                        <a:lnSpc>
                          <a:spcPct val="100000"/>
                        </a:lnSpc>
                      </a:pPr>
                      <a:r>
                        <a:rPr kumimoji="1" lang="en-US" altLang="ja-JP" sz="800" dirty="0">
                          <a:solidFill>
                            <a:schemeClr val="tx1"/>
                          </a:solidFill>
                          <a:latin typeface="Meiryo UI" panose="020B0604030504040204" pitchFamily="50" charset="-128"/>
                          <a:ea typeface="Meiryo UI" panose="020B0604030504040204" pitchFamily="50" charset="-128"/>
                        </a:rPr>
                        <a:t>20</a:t>
                      </a:r>
                      <a:r>
                        <a:rPr kumimoji="1" lang="ja-JP" altLang="en-US" sz="800" dirty="0">
                          <a:solidFill>
                            <a:schemeClr val="tx1"/>
                          </a:solidFill>
                          <a:latin typeface="Meiryo UI" panose="020B0604030504040204" pitchFamily="50" charset="-128"/>
                          <a:ea typeface="Meiryo UI" panose="020B0604030504040204" pitchFamily="50" charset="-128"/>
                        </a:rPr>
                        <a:t>万円（</a:t>
                      </a:r>
                      <a:r>
                        <a:rPr kumimoji="1" lang="en-US" altLang="ja-JP" sz="800" dirty="0">
                          <a:solidFill>
                            <a:schemeClr val="tx1"/>
                          </a:solidFill>
                          <a:latin typeface="Meiryo UI" panose="020B0604030504040204" pitchFamily="50" charset="-128"/>
                          <a:ea typeface="Meiryo UI" panose="020B0604030504040204" pitchFamily="50" charset="-128"/>
                        </a:rPr>
                        <a:t>40</a:t>
                      </a:r>
                      <a:r>
                        <a:rPr kumimoji="1" lang="ja-JP" altLang="en-US" sz="800" dirty="0">
                          <a:solidFill>
                            <a:schemeClr val="tx1"/>
                          </a:solidFill>
                          <a:latin typeface="Meiryo UI" panose="020B0604030504040204" pitchFamily="50" charset="-128"/>
                          <a:ea typeface="Meiryo UI" panose="020B0604030504040204" pitchFamily="50" charset="-128"/>
                        </a:rPr>
                        <a:t>万円）</a:t>
                      </a:r>
                      <a:endParaRPr kumimoji="1" lang="en-US" altLang="ja-JP" sz="800" dirty="0">
                        <a:solidFill>
                          <a:schemeClr val="tx1"/>
                        </a:solidFill>
                        <a:latin typeface="Meiryo UI" panose="020B0604030504040204" pitchFamily="50" charset="-128"/>
                        <a:ea typeface="Meiryo UI" panose="020B0604030504040204" pitchFamily="50" charset="-128"/>
                      </a:endParaRPr>
                    </a:p>
                  </a:txBody>
                  <a:tcPr anchor="ctr">
                    <a:lnT w="6350" cap="flat" cmpd="sng" algn="ctr">
                      <a:solidFill>
                        <a:schemeClr val="tx1"/>
                      </a:solidFill>
                      <a:prstDash val="lgDash"/>
                      <a:round/>
                      <a:headEnd type="none" w="med" len="med"/>
                      <a:tailEnd type="none" w="med" len="med"/>
                    </a:lnT>
                    <a:solidFill>
                      <a:srgbClr val="FFFF00"/>
                    </a:solidFill>
                  </a:tcPr>
                </a:tc>
                <a:tc hMerge="1">
                  <a:txBody>
                    <a:bodyPr/>
                    <a:lstStyle/>
                    <a:p>
                      <a:pPr algn="ctr">
                        <a:lnSpc>
                          <a:spcPct val="100000"/>
                        </a:lnSpc>
                      </a:pPr>
                      <a:endParaRPr kumimoji="1" lang="en-US" altLang="ja-JP" sz="950" dirty="0">
                        <a:latin typeface="Meiryo UI" panose="020B0604030504040204" pitchFamily="50" charset="-128"/>
                        <a:ea typeface="Meiryo UI" panose="020B0604030504040204" pitchFamily="50" charset="-128"/>
                      </a:endParaRPr>
                    </a:p>
                  </a:txBody>
                  <a:tcPr anchor="ctr">
                    <a:lnT w="6350" cap="flat" cmpd="sng" algn="ctr">
                      <a:solidFill>
                        <a:schemeClr val="tx1"/>
                      </a:solidFill>
                      <a:prstDash val="lgDash"/>
                      <a:round/>
                      <a:headEnd type="none" w="med" len="med"/>
                      <a:tailEnd type="none" w="med" len="med"/>
                    </a:lnT>
                  </a:tcPr>
                </a:tc>
                <a:extLst>
                  <a:ext uri="{0D108BD9-81ED-4DB2-BD59-A6C34878D82A}">
                    <a16:rowId xmlns:a16="http://schemas.microsoft.com/office/drawing/2014/main" val="1395689337"/>
                  </a:ext>
                </a:extLst>
              </a:tr>
            </a:tbl>
          </a:graphicData>
        </a:graphic>
      </p:graphicFrame>
      <p:sp>
        <p:nvSpPr>
          <p:cNvPr id="13" name="テキスト ボックス 12">
            <a:extLst>
              <a:ext uri="{FF2B5EF4-FFF2-40B4-BE49-F238E27FC236}">
                <a16:creationId xmlns:a16="http://schemas.microsoft.com/office/drawing/2014/main" id="{04B474DA-6CA2-48E5-8B23-461ED9DAC3C3}"/>
              </a:ext>
            </a:extLst>
          </p:cNvPr>
          <p:cNvSpPr txBox="1"/>
          <p:nvPr/>
        </p:nvSpPr>
        <p:spPr>
          <a:xfrm>
            <a:off x="8718538" y="6492975"/>
            <a:ext cx="540000" cy="369332"/>
          </a:xfrm>
          <a:prstGeom prst="rect">
            <a:avLst/>
          </a:prstGeom>
          <a:noFill/>
        </p:spPr>
        <p:txBody>
          <a:bodyPr wrap="square" rtlCol="0" anchor="ctr">
            <a:spAutoFit/>
          </a:bodyPr>
          <a:lstStyle/>
          <a:p>
            <a:pPr algn="ctr"/>
            <a:r>
              <a:rPr kumimoji="1" lang="en-US" altLang="ja-JP" dirty="0"/>
              <a:t>10</a:t>
            </a:r>
            <a:endParaRPr kumimoji="1" lang="ja-JP" altLang="en-US" dirty="0"/>
          </a:p>
        </p:txBody>
      </p:sp>
      <p:sp>
        <p:nvSpPr>
          <p:cNvPr id="4" name="四角形: 角を丸くする 3">
            <a:extLst>
              <a:ext uri="{FF2B5EF4-FFF2-40B4-BE49-F238E27FC236}">
                <a16:creationId xmlns:a16="http://schemas.microsoft.com/office/drawing/2014/main" id="{D98CB065-DC9D-4976-BA30-3D53D9AE7DE8}"/>
              </a:ext>
            </a:extLst>
          </p:cNvPr>
          <p:cNvSpPr/>
          <p:nvPr/>
        </p:nvSpPr>
        <p:spPr>
          <a:xfrm>
            <a:off x="6156176" y="3145701"/>
            <a:ext cx="2376264" cy="792000"/>
          </a:xfrm>
          <a:prstGeom prst="round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000" dirty="0">
                <a:solidFill>
                  <a:schemeClr val="tx1"/>
                </a:solidFill>
                <a:latin typeface="Meiryo UI" panose="020B0604030504040204" pitchFamily="50" charset="-128"/>
                <a:ea typeface="Meiryo UI" panose="020B0604030504040204" pitchFamily="50" charset="-128"/>
              </a:rPr>
              <a:t>拠点医療機関の研修における役割</a:t>
            </a:r>
            <a:endParaRPr kumimoji="1" lang="en-US" altLang="ja-JP" sz="1000" dirty="0">
              <a:solidFill>
                <a:schemeClr val="tx1"/>
              </a:solidFill>
              <a:latin typeface="Meiryo UI" panose="020B0604030504040204" pitchFamily="50" charset="-128"/>
              <a:ea typeface="Meiryo UI" panose="020B0604030504040204" pitchFamily="50" charset="-128"/>
            </a:endParaRPr>
          </a:p>
          <a:p>
            <a:r>
              <a:rPr lang="ja-JP" altLang="en-US" sz="1000" dirty="0">
                <a:solidFill>
                  <a:schemeClr val="tx1"/>
                </a:solidFill>
                <a:latin typeface="Meiryo UI" panose="020B0604030504040204" pitchFamily="50" charset="-128"/>
                <a:ea typeface="Meiryo UI" panose="020B0604030504040204" pitchFamily="50" charset="-128"/>
              </a:rPr>
              <a:t>⇒研修のファシリテーター</a:t>
            </a:r>
            <a:endParaRPr lang="en-US" altLang="ja-JP" sz="1000" dirty="0">
              <a:solidFill>
                <a:schemeClr val="tx1"/>
              </a:solidFill>
              <a:latin typeface="Meiryo UI" panose="020B0604030504040204" pitchFamily="50" charset="-128"/>
              <a:ea typeface="Meiryo UI" panose="020B0604030504040204" pitchFamily="50" charset="-128"/>
            </a:endParaRPr>
          </a:p>
          <a:p>
            <a:r>
              <a:rPr lang="ja-JP" altLang="en-US" sz="1000" dirty="0">
                <a:solidFill>
                  <a:schemeClr val="tx1"/>
                </a:solidFill>
                <a:latin typeface="Meiryo UI" panose="020B0604030504040204" pitchFamily="50" charset="-128"/>
                <a:ea typeface="Meiryo UI" panose="020B0604030504040204" pitchFamily="50" charset="-128"/>
              </a:rPr>
              <a:t>地域拠点医療機関の研修における役割</a:t>
            </a:r>
            <a:endParaRPr lang="en-US" altLang="ja-JP" sz="1000" dirty="0">
              <a:solidFill>
                <a:schemeClr val="tx1"/>
              </a:solidFill>
              <a:latin typeface="Meiryo UI" panose="020B0604030504040204" pitchFamily="50" charset="-128"/>
              <a:ea typeface="Meiryo UI" panose="020B0604030504040204" pitchFamily="50" charset="-128"/>
            </a:endParaRPr>
          </a:p>
          <a:p>
            <a:r>
              <a:rPr kumimoji="1" lang="ja-JP" altLang="en-US" sz="1000" dirty="0">
                <a:solidFill>
                  <a:schemeClr val="tx1"/>
                </a:solidFill>
                <a:latin typeface="Meiryo UI" panose="020B0604030504040204" pitchFamily="50" charset="-128"/>
                <a:ea typeface="Meiryo UI" panose="020B0604030504040204" pitchFamily="50" charset="-128"/>
              </a:rPr>
              <a:t>⇒グループワーク発表者</a:t>
            </a:r>
          </a:p>
        </p:txBody>
      </p:sp>
    </p:spTree>
    <p:extLst>
      <p:ext uri="{BB962C8B-B14F-4D97-AF65-F5344CB8AC3E}">
        <p14:creationId xmlns:p14="http://schemas.microsoft.com/office/powerpoint/2010/main" val="11761983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サブタイトル 2">
            <a:extLst>
              <a:ext uri="{FF2B5EF4-FFF2-40B4-BE49-F238E27FC236}">
                <a16:creationId xmlns:a16="http://schemas.microsoft.com/office/drawing/2014/main" id="{C555B61E-1220-4BCE-87A2-BA2706677D4B}"/>
              </a:ext>
            </a:extLst>
          </p:cNvPr>
          <p:cNvSpPr txBox="1">
            <a:spLocks/>
          </p:cNvSpPr>
          <p:nvPr/>
        </p:nvSpPr>
        <p:spPr>
          <a:xfrm>
            <a:off x="68198" y="514921"/>
            <a:ext cx="9000000" cy="4680000"/>
          </a:xfrm>
          <a:prstGeom prst="rect">
            <a:avLst/>
          </a:prstGeom>
        </p:spPr>
        <p:style>
          <a:lnRef idx="1">
            <a:schemeClr val="accent4"/>
          </a:lnRef>
          <a:fillRef idx="2">
            <a:schemeClr val="accent4"/>
          </a:fillRef>
          <a:effectRef idx="1">
            <a:schemeClr val="accent4"/>
          </a:effectRef>
          <a:fontRef idx="minor">
            <a:schemeClr val="dk1"/>
          </a:fontRef>
        </p:style>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algn="l"/>
            <a:endParaRPr lang="en-US" altLang="ja-JP" sz="1600" b="1" dirty="0">
              <a:solidFill>
                <a:schemeClr val="tx1"/>
              </a:solidFill>
              <a:latin typeface="Meiryo UI" panose="020B0604030504040204" pitchFamily="50" charset="-128"/>
              <a:ea typeface="Meiryo UI" panose="020B0604030504040204" pitchFamily="50" charset="-128"/>
            </a:endParaRPr>
          </a:p>
          <a:p>
            <a:pPr algn="l"/>
            <a:endParaRPr lang="en-US" altLang="ja-JP" sz="1600" b="1" dirty="0">
              <a:solidFill>
                <a:schemeClr val="tx1"/>
              </a:solidFill>
              <a:latin typeface="Meiryo UI" panose="020B0604030504040204" pitchFamily="50" charset="-128"/>
              <a:ea typeface="Meiryo UI" panose="020B0604030504040204" pitchFamily="50" charset="-128"/>
            </a:endParaRPr>
          </a:p>
          <a:p>
            <a:pPr algn="l"/>
            <a:endParaRPr lang="en-US" altLang="ja-JP" sz="1600" b="1" dirty="0">
              <a:solidFill>
                <a:schemeClr val="tx1"/>
              </a:solidFill>
              <a:latin typeface="Meiryo UI" panose="020B0604030504040204" pitchFamily="50" charset="-128"/>
              <a:ea typeface="Meiryo UI" panose="020B0604030504040204" pitchFamily="50" charset="-128"/>
            </a:endParaRPr>
          </a:p>
          <a:p>
            <a:pPr algn="l"/>
            <a:endParaRPr lang="en-US" altLang="ja-JP" sz="1600" b="1" dirty="0">
              <a:solidFill>
                <a:schemeClr val="tx1"/>
              </a:solidFill>
              <a:latin typeface="Meiryo UI" panose="020B0604030504040204" pitchFamily="50" charset="-128"/>
              <a:ea typeface="Meiryo UI" panose="020B0604030504040204" pitchFamily="50" charset="-128"/>
            </a:endParaRPr>
          </a:p>
          <a:p>
            <a:pPr algn="l"/>
            <a:endParaRPr lang="en-US" altLang="ja-JP" sz="1600" b="1" dirty="0">
              <a:solidFill>
                <a:schemeClr val="tx1"/>
              </a:solidFill>
              <a:latin typeface="Meiryo UI" panose="020B0604030504040204" pitchFamily="50" charset="-128"/>
              <a:ea typeface="Meiryo UI" panose="020B0604030504040204" pitchFamily="50" charset="-128"/>
            </a:endParaRPr>
          </a:p>
          <a:p>
            <a:pPr algn="l"/>
            <a:endParaRPr lang="en-US" altLang="ja-JP" sz="1600" b="1" dirty="0">
              <a:solidFill>
                <a:schemeClr val="tx1"/>
              </a:solidFill>
              <a:latin typeface="Meiryo UI" panose="020B0604030504040204" pitchFamily="50" charset="-128"/>
              <a:ea typeface="Meiryo UI" panose="020B0604030504040204" pitchFamily="50" charset="-128"/>
            </a:endParaRPr>
          </a:p>
          <a:p>
            <a:pPr algn="l"/>
            <a:endParaRPr lang="en-US" altLang="ja-JP" sz="1600" b="1" dirty="0">
              <a:solidFill>
                <a:schemeClr val="tx1"/>
              </a:solidFill>
              <a:latin typeface="Meiryo UI" panose="020B0604030504040204" pitchFamily="50" charset="-128"/>
              <a:ea typeface="Meiryo UI" panose="020B0604030504040204" pitchFamily="50" charset="-128"/>
            </a:endParaRPr>
          </a:p>
          <a:p>
            <a:pPr algn="l"/>
            <a:endParaRPr lang="en-US" altLang="ja-JP" sz="1400" b="1" dirty="0">
              <a:solidFill>
                <a:schemeClr val="tx1"/>
              </a:solidFill>
              <a:latin typeface="Meiryo UI" panose="020B0604030504040204" pitchFamily="50" charset="-128"/>
              <a:ea typeface="Meiryo UI" panose="020B0604030504040204" pitchFamily="50" charset="-128"/>
            </a:endParaRPr>
          </a:p>
          <a:p>
            <a:pPr algn="l"/>
            <a:endParaRPr lang="en-US" altLang="ja-JP" sz="1400" b="1" dirty="0">
              <a:solidFill>
                <a:schemeClr val="tx1"/>
              </a:solidFill>
              <a:latin typeface="Meiryo UI" panose="020B0604030504040204" pitchFamily="50" charset="-128"/>
              <a:ea typeface="Meiryo UI" panose="020B0604030504040204" pitchFamily="50" charset="-128"/>
            </a:endParaRPr>
          </a:p>
          <a:p>
            <a:pPr algn="l"/>
            <a:endParaRPr lang="en-US" altLang="ja-JP" sz="1200" dirty="0">
              <a:solidFill>
                <a:schemeClr val="tx1"/>
              </a:solidFill>
              <a:latin typeface="Meiryo UI" panose="020B0604030504040204" pitchFamily="50" charset="-128"/>
              <a:ea typeface="Meiryo UI" panose="020B0604030504040204" pitchFamily="50" charset="-128"/>
            </a:endParaRPr>
          </a:p>
          <a:p>
            <a:pPr algn="l"/>
            <a:endParaRPr lang="en-US" altLang="ja-JP" sz="1400" b="1" dirty="0">
              <a:solidFill>
                <a:schemeClr val="tx1"/>
              </a:solidFill>
              <a:latin typeface="Meiryo UI" panose="020B0604030504040204" pitchFamily="50" charset="-128"/>
              <a:ea typeface="Meiryo UI" panose="020B0604030504040204" pitchFamily="50" charset="-128"/>
            </a:endParaRPr>
          </a:p>
          <a:p>
            <a:pPr algn="l"/>
            <a:endParaRPr lang="en-US" altLang="ja-JP" sz="1200" dirty="0">
              <a:solidFill>
                <a:schemeClr val="tx1"/>
              </a:solidFill>
              <a:latin typeface="Meiryo UI" panose="020B0604030504040204" pitchFamily="50" charset="-128"/>
              <a:ea typeface="Meiryo UI" panose="020B0604030504040204" pitchFamily="50" charset="-128"/>
            </a:endParaRPr>
          </a:p>
          <a:p>
            <a:pPr algn="l"/>
            <a:endParaRPr lang="en-US" altLang="ja-JP" sz="1200" dirty="0">
              <a:solidFill>
                <a:schemeClr val="tx1"/>
              </a:solidFill>
              <a:latin typeface="Meiryo UI" panose="020B0604030504040204" pitchFamily="50" charset="-128"/>
              <a:ea typeface="Meiryo UI" panose="020B0604030504040204" pitchFamily="50" charset="-128"/>
            </a:endParaRPr>
          </a:p>
          <a:p>
            <a:pPr algn="l"/>
            <a:endParaRPr lang="en-US" altLang="ja-JP" sz="1200" dirty="0">
              <a:solidFill>
                <a:schemeClr val="tx1"/>
              </a:solidFill>
              <a:latin typeface="Meiryo UI" panose="020B0604030504040204" pitchFamily="50" charset="-128"/>
              <a:ea typeface="Meiryo UI" panose="020B0604030504040204" pitchFamily="50" charset="-128"/>
            </a:endParaRPr>
          </a:p>
          <a:p>
            <a:pPr algn="l"/>
            <a:endParaRPr lang="en-US" altLang="ja-JP" sz="1200" dirty="0">
              <a:solidFill>
                <a:schemeClr val="tx1"/>
              </a:solidFill>
              <a:latin typeface="Meiryo UI" panose="020B0604030504040204" pitchFamily="50" charset="-128"/>
              <a:ea typeface="Meiryo UI" panose="020B0604030504040204" pitchFamily="50" charset="-128"/>
            </a:endParaRPr>
          </a:p>
          <a:p>
            <a:pPr algn="l"/>
            <a:endParaRPr lang="en-US" altLang="ja-JP" sz="1200" dirty="0">
              <a:solidFill>
                <a:schemeClr val="tx1"/>
              </a:solidFill>
              <a:latin typeface="Meiryo UI" panose="020B0604030504040204" pitchFamily="50" charset="-128"/>
              <a:ea typeface="Meiryo UI" panose="020B0604030504040204" pitchFamily="50" charset="-128"/>
            </a:endParaRPr>
          </a:p>
          <a:p>
            <a:pPr algn="l"/>
            <a:endParaRPr lang="en-US" altLang="ja-JP" sz="1200" dirty="0">
              <a:solidFill>
                <a:schemeClr val="tx1"/>
              </a:solidFill>
              <a:latin typeface="Meiryo UI" panose="020B0604030504040204" pitchFamily="50" charset="-128"/>
              <a:ea typeface="Meiryo UI" panose="020B0604030504040204" pitchFamily="50" charset="-128"/>
            </a:endParaRPr>
          </a:p>
          <a:p>
            <a:pPr algn="l"/>
            <a:endParaRPr lang="en-US" altLang="ja-JP" sz="1200" dirty="0">
              <a:solidFill>
                <a:schemeClr val="tx1"/>
              </a:solidFill>
              <a:latin typeface="Meiryo UI" panose="020B0604030504040204" pitchFamily="50" charset="-128"/>
              <a:ea typeface="Meiryo UI" panose="020B0604030504040204" pitchFamily="50" charset="-128"/>
            </a:endParaRPr>
          </a:p>
          <a:p>
            <a:pPr algn="l"/>
            <a:endParaRPr lang="en-US" altLang="ja-JP" sz="1200" dirty="0">
              <a:solidFill>
                <a:schemeClr val="tx1"/>
              </a:solidFill>
              <a:latin typeface="Meiryo UI" panose="020B0604030504040204" pitchFamily="50" charset="-128"/>
              <a:ea typeface="Meiryo UI" panose="020B0604030504040204" pitchFamily="50" charset="-128"/>
            </a:endParaRPr>
          </a:p>
          <a:p>
            <a:pPr algn="l"/>
            <a:r>
              <a:rPr lang="ja-JP" altLang="en-US" sz="1200" dirty="0">
                <a:solidFill>
                  <a:schemeClr val="tx1"/>
                </a:solidFill>
                <a:latin typeface="Meiryo UI" panose="020B0604030504040204" pitchFamily="50" charset="-128"/>
                <a:ea typeface="Meiryo UI" panose="020B0604030504040204" pitchFamily="50" charset="-128"/>
              </a:rPr>
              <a:t>　</a:t>
            </a:r>
            <a:endParaRPr lang="ja-JP" altLang="ja-JP" sz="1200" dirty="0">
              <a:solidFill>
                <a:schemeClr val="tx1"/>
              </a:solidFill>
              <a:latin typeface="Meiryo UI" panose="020B0604030504040204" pitchFamily="50" charset="-128"/>
              <a:ea typeface="Meiryo UI" panose="020B0604030504040204" pitchFamily="50" charset="-128"/>
            </a:endParaRPr>
          </a:p>
        </p:txBody>
      </p:sp>
      <p:sp>
        <p:nvSpPr>
          <p:cNvPr id="8" name="タイトル 1">
            <a:extLst>
              <a:ext uri="{FF2B5EF4-FFF2-40B4-BE49-F238E27FC236}">
                <a16:creationId xmlns:a16="http://schemas.microsoft.com/office/drawing/2014/main" id="{00708BAE-7586-4713-B8E4-BC0EE7A496D8}"/>
              </a:ext>
            </a:extLst>
          </p:cNvPr>
          <p:cNvSpPr txBox="1">
            <a:spLocks/>
          </p:cNvSpPr>
          <p:nvPr/>
        </p:nvSpPr>
        <p:spPr>
          <a:xfrm>
            <a:off x="-3802" y="-1"/>
            <a:ext cx="9144000" cy="468000"/>
          </a:xfrm>
          <a:prstGeom prst="rect">
            <a:avLst/>
          </a:prstGeom>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vert="horz" lIns="91440" tIns="45720" rIns="91440" bIns="45720" rtlCol="0" anchor="ctr">
            <a:noAutofit/>
          </a:bodyPr>
          <a:lstStyle>
            <a:lvl1pPr algn="ctr" defTabSz="914400" rtl="0" eaLnBrk="1" latinLnBrk="0" hangingPunct="1">
              <a:spcBef>
                <a:spcPct val="0"/>
              </a:spcBef>
              <a:buNone/>
              <a:defRPr kumimoji="1"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ja-JP" altLang="en-US" sz="1800" dirty="0">
                <a:solidFill>
                  <a:schemeClr val="bg1"/>
                </a:solidFill>
                <a:latin typeface="HGS創英角ｺﾞｼｯｸUB" panose="020B0900000000000000" pitchFamily="50" charset="-128"/>
                <a:ea typeface="HGS創英角ｺﾞｼｯｸUB" panose="020B0900000000000000" pitchFamily="50" charset="-128"/>
              </a:rPr>
              <a:t>外国人観光客のための医療整備事業</a:t>
            </a:r>
            <a:r>
              <a:rPr lang="en-US" altLang="ja-JP" sz="1800" dirty="0">
                <a:solidFill>
                  <a:schemeClr val="bg1"/>
                </a:solidFill>
                <a:latin typeface="HGS創英角ｺﾞｼｯｸUB" panose="020B0900000000000000" pitchFamily="50" charset="-128"/>
                <a:ea typeface="HGS創英角ｺﾞｼｯｸUB" panose="020B0900000000000000" pitchFamily="50" charset="-128"/>
              </a:rPr>
              <a:t>【</a:t>
            </a:r>
            <a:r>
              <a:rPr lang="ja-JP" altLang="en-US" sz="1800" dirty="0">
                <a:solidFill>
                  <a:schemeClr val="bg1"/>
                </a:solidFill>
                <a:latin typeface="HGS創英角ｺﾞｼｯｸUB" panose="020B0900000000000000" pitchFamily="50" charset="-128"/>
                <a:ea typeface="HGS創英角ｺﾞｼｯｸUB" panose="020B0900000000000000" pitchFamily="50" charset="-128"/>
              </a:rPr>
              <a:t>継続</a:t>
            </a:r>
            <a:r>
              <a:rPr lang="en-US" altLang="ja-JP" sz="1800" dirty="0">
                <a:solidFill>
                  <a:schemeClr val="bg1"/>
                </a:solidFill>
                <a:latin typeface="HGS創英角ｺﾞｼｯｸUB" panose="020B0900000000000000" pitchFamily="50" charset="-128"/>
                <a:ea typeface="HGS創英角ｺﾞｼｯｸUB" panose="020B0900000000000000" pitchFamily="50" charset="-128"/>
              </a:rPr>
              <a:t>】</a:t>
            </a:r>
          </a:p>
          <a:p>
            <a:r>
              <a:rPr lang="en-US" altLang="ja-JP" sz="1200" dirty="0">
                <a:solidFill>
                  <a:schemeClr val="bg1"/>
                </a:solidFill>
                <a:latin typeface="HGS創英角ｺﾞｼｯｸUB" panose="020B0900000000000000" pitchFamily="50" charset="-128"/>
                <a:ea typeface="HGS創英角ｺﾞｼｯｸUB" panose="020B0900000000000000" pitchFamily="50" charset="-128"/>
              </a:rPr>
              <a:t>【</a:t>
            </a:r>
            <a:r>
              <a:rPr lang="ja-JP" altLang="en-US" sz="1200" dirty="0">
                <a:solidFill>
                  <a:schemeClr val="bg1"/>
                </a:solidFill>
                <a:latin typeface="HGS創英角ｺﾞｼｯｸUB" panose="020B0900000000000000" pitchFamily="50" charset="-128"/>
                <a:ea typeface="HGS創英角ｺﾞｼｯｸUB" panose="020B0900000000000000" pitchFamily="50" charset="-128"/>
              </a:rPr>
              <a:t>（宿泊税</a:t>
            </a:r>
            <a:r>
              <a:rPr lang="en-US" altLang="ja-JP" sz="1200" dirty="0">
                <a:solidFill>
                  <a:schemeClr val="bg1"/>
                </a:solidFill>
                <a:latin typeface="HGS創英角ｺﾞｼｯｸUB" panose="020B0900000000000000" pitchFamily="50" charset="-128"/>
                <a:ea typeface="HGS創英角ｺﾞｼｯｸUB" panose="020B0900000000000000" pitchFamily="50" charset="-128"/>
              </a:rPr>
              <a:t>10/10</a:t>
            </a:r>
            <a:r>
              <a:rPr lang="ja-JP" altLang="en-US" sz="1200" dirty="0">
                <a:solidFill>
                  <a:schemeClr val="bg1"/>
                </a:solidFill>
                <a:latin typeface="HGS創英角ｺﾞｼｯｸUB" panose="020B0900000000000000" pitchFamily="50" charset="-128"/>
                <a:ea typeface="HGS創英角ｺﾞｼｯｸUB" panose="020B0900000000000000" pitchFamily="50" charset="-128"/>
              </a:rPr>
              <a:t>）予算要求額</a:t>
            </a:r>
            <a:r>
              <a:rPr lang="en-US" altLang="ja-JP" sz="1200" dirty="0">
                <a:solidFill>
                  <a:schemeClr val="bg1"/>
                </a:solidFill>
                <a:latin typeface="HGS創英角ｺﾞｼｯｸUB" panose="020B0900000000000000" pitchFamily="50" charset="-128"/>
                <a:ea typeface="HGS創英角ｺﾞｼｯｸUB" panose="020B0900000000000000" pitchFamily="50" charset="-128"/>
              </a:rPr>
              <a:t>:21,900</a:t>
            </a:r>
            <a:r>
              <a:rPr lang="ja-JP" altLang="en-US" sz="1200" dirty="0">
                <a:solidFill>
                  <a:schemeClr val="bg1"/>
                </a:solidFill>
                <a:latin typeface="HGS創英角ｺﾞｼｯｸUB" panose="020B0900000000000000" pitchFamily="50" charset="-128"/>
                <a:ea typeface="HGS創英角ｺﾞｼｯｸUB" panose="020B0900000000000000" pitchFamily="50" charset="-128"/>
              </a:rPr>
              <a:t>千円</a:t>
            </a:r>
            <a:r>
              <a:rPr lang="en-US" altLang="ja-JP" sz="1200" dirty="0">
                <a:solidFill>
                  <a:schemeClr val="bg1"/>
                </a:solidFill>
                <a:latin typeface="HGS創英角ｺﾞｼｯｸUB" panose="020B0900000000000000" pitchFamily="50" charset="-128"/>
                <a:ea typeface="HGS創英角ｺﾞｼｯｸUB" panose="020B0900000000000000" pitchFamily="50" charset="-128"/>
              </a:rPr>
              <a:t>】</a:t>
            </a:r>
          </a:p>
        </p:txBody>
      </p:sp>
      <p:sp>
        <p:nvSpPr>
          <p:cNvPr id="11" name="ホームベース 98">
            <a:extLst>
              <a:ext uri="{FF2B5EF4-FFF2-40B4-BE49-F238E27FC236}">
                <a16:creationId xmlns:a16="http://schemas.microsoft.com/office/drawing/2014/main" id="{4E5E97D0-7BB1-460E-AD52-8F5C922EE73B}"/>
              </a:ext>
            </a:extLst>
          </p:cNvPr>
          <p:cNvSpPr/>
          <p:nvPr/>
        </p:nvSpPr>
        <p:spPr>
          <a:xfrm>
            <a:off x="68585" y="514921"/>
            <a:ext cx="4500000" cy="288000"/>
          </a:xfrm>
          <a:prstGeom prst="homePlate">
            <a:avLst/>
          </a:prstGeom>
          <a:gradFill flip="none" rotWithShape="1">
            <a:gsLst>
              <a:gs pos="0">
                <a:schemeClr val="accent5"/>
              </a:gs>
              <a:gs pos="50000">
                <a:schemeClr val="accent1">
                  <a:tint val="44500"/>
                  <a:satMod val="160000"/>
                </a:schemeClr>
              </a:gs>
              <a:gs pos="100000">
                <a:schemeClr val="accent1">
                  <a:tint val="23500"/>
                  <a:satMod val="160000"/>
                </a:schemeClr>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400" dirty="0">
                <a:solidFill>
                  <a:schemeClr val="tx1"/>
                </a:solidFill>
                <a:latin typeface="HGP創英角ｺﾞｼｯｸUB" panose="020B0900000000000000" pitchFamily="50" charset="-128"/>
                <a:ea typeface="HGP創英角ｺﾞｼｯｸUB" panose="020B0900000000000000" pitchFamily="50" charset="-128"/>
              </a:rPr>
              <a:t>概要</a:t>
            </a:r>
          </a:p>
        </p:txBody>
      </p:sp>
      <p:sp>
        <p:nvSpPr>
          <p:cNvPr id="12" name="角丸四角形 14">
            <a:extLst>
              <a:ext uri="{FF2B5EF4-FFF2-40B4-BE49-F238E27FC236}">
                <a16:creationId xmlns:a16="http://schemas.microsoft.com/office/drawing/2014/main" id="{BEA964A7-AB98-402F-95BC-8382894BC43A}"/>
              </a:ext>
            </a:extLst>
          </p:cNvPr>
          <p:cNvSpPr/>
          <p:nvPr/>
        </p:nvSpPr>
        <p:spPr>
          <a:xfrm>
            <a:off x="158188" y="856042"/>
            <a:ext cx="8820000" cy="792000"/>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r>
              <a:rPr lang="ja-JP" altLang="en-US" sz="1400" dirty="0">
                <a:latin typeface="Meiryo UI" panose="020B0604030504040204" pitchFamily="50" charset="-128"/>
                <a:ea typeface="Meiryo UI" panose="020B0604030504040204" pitchFamily="50" charset="-128"/>
              </a:rPr>
              <a:t>海外旅行保険に未加入の外国人旅行客がけがや病気となった場合、医療費が非常に高額になるリスクがあることから、安心</a:t>
            </a:r>
            <a:endParaRPr lang="en-US" altLang="ja-JP" sz="1400" dirty="0">
              <a:latin typeface="Meiryo UI" panose="020B0604030504040204" pitchFamily="50" charset="-128"/>
              <a:ea typeface="Meiryo UI" panose="020B0604030504040204" pitchFamily="50" charset="-128"/>
            </a:endParaRPr>
          </a:p>
          <a:p>
            <a:r>
              <a:rPr lang="ja-JP" altLang="en-US" sz="1400" dirty="0">
                <a:latin typeface="Meiryo UI" panose="020B0604030504040204" pitchFamily="50" charset="-128"/>
                <a:ea typeface="Meiryo UI" panose="020B0604030504040204" pitchFamily="50" charset="-128"/>
              </a:rPr>
              <a:t>して大阪で過ごしてもらうため、来阪時に効果的な海外旅行保険の加入勧奨を行う。</a:t>
            </a:r>
            <a:endParaRPr lang="en-US" altLang="ja-JP" sz="1400" dirty="0">
              <a:latin typeface="Meiryo UI" panose="020B0604030504040204" pitchFamily="50" charset="-128"/>
              <a:ea typeface="Meiryo UI" panose="020B0604030504040204" pitchFamily="50" charset="-128"/>
            </a:endParaRPr>
          </a:p>
        </p:txBody>
      </p:sp>
      <p:sp>
        <p:nvSpPr>
          <p:cNvPr id="14" name="ホームベース 64">
            <a:extLst>
              <a:ext uri="{FF2B5EF4-FFF2-40B4-BE49-F238E27FC236}">
                <a16:creationId xmlns:a16="http://schemas.microsoft.com/office/drawing/2014/main" id="{A81FE746-1540-41F0-95C5-679094DF8FDE}"/>
              </a:ext>
            </a:extLst>
          </p:cNvPr>
          <p:cNvSpPr/>
          <p:nvPr/>
        </p:nvSpPr>
        <p:spPr>
          <a:xfrm>
            <a:off x="78898" y="1733567"/>
            <a:ext cx="9000000" cy="288000"/>
          </a:xfrm>
          <a:prstGeom prst="homePlate">
            <a:avLst/>
          </a:prstGeom>
          <a:gradFill flip="none" rotWithShape="1">
            <a:gsLst>
              <a:gs pos="0">
                <a:schemeClr val="accent5"/>
              </a:gs>
              <a:gs pos="50000">
                <a:schemeClr val="accent1">
                  <a:tint val="44500"/>
                  <a:satMod val="160000"/>
                </a:schemeClr>
              </a:gs>
              <a:gs pos="100000">
                <a:schemeClr val="accent1">
                  <a:tint val="23500"/>
                  <a:satMod val="160000"/>
                </a:schemeClr>
              </a:gs>
            </a:gsLst>
            <a:lin ang="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400" dirty="0">
                <a:solidFill>
                  <a:schemeClr val="tx1"/>
                </a:solidFill>
                <a:latin typeface="HGP創英角ｺﾞｼｯｸUB" panose="020B0900000000000000" pitchFamily="50" charset="-128"/>
                <a:ea typeface="HGP創英角ｺﾞｼｯｸUB" panose="020B0900000000000000" pitchFamily="50" charset="-128"/>
              </a:rPr>
              <a:t>（３）　海外旅行保険の加入勧奨事業（予算要求額：</a:t>
            </a:r>
            <a:r>
              <a:rPr lang="en-US" altLang="ja-JP" sz="1400" dirty="0">
                <a:solidFill>
                  <a:schemeClr val="tx1"/>
                </a:solidFill>
                <a:latin typeface="HGP創英角ｺﾞｼｯｸUB" panose="020B0900000000000000" pitchFamily="50" charset="-128"/>
                <a:ea typeface="HGP創英角ｺﾞｼｯｸUB" panose="020B0900000000000000" pitchFamily="50" charset="-128"/>
              </a:rPr>
              <a:t>5,000</a:t>
            </a:r>
            <a:r>
              <a:rPr lang="ja-JP" altLang="en-US" sz="1400" dirty="0">
                <a:solidFill>
                  <a:schemeClr val="tx1"/>
                </a:solidFill>
                <a:latin typeface="HGP創英角ｺﾞｼｯｸUB" panose="020B0900000000000000" pitchFamily="50" charset="-128"/>
                <a:ea typeface="HGP創英角ｺﾞｼｯｸUB" panose="020B0900000000000000" pitchFamily="50" charset="-128"/>
              </a:rPr>
              <a:t>千円）</a:t>
            </a:r>
            <a:endParaRPr kumimoji="1" lang="ja-JP" altLang="en-US" sz="1400" dirty="0">
              <a:solidFill>
                <a:schemeClr val="tx1"/>
              </a:solidFill>
              <a:latin typeface="HGP創英角ｺﾞｼｯｸUB" panose="020B0900000000000000" pitchFamily="50" charset="-128"/>
              <a:ea typeface="HGP創英角ｺﾞｼｯｸUB" panose="020B0900000000000000" pitchFamily="50" charset="-128"/>
            </a:endParaRPr>
          </a:p>
        </p:txBody>
      </p:sp>
      <p:sp>
        <p:nvSpPr>
          <p:cNvPr id="16" name="角丸四角形 14">
            <a:extLst>
              <a:ext uri="{FF2B5EF4-FFF2-40B4-BE49-F238E27FC236}">
                <a16:creationId xmlns:a16="http://schemas.microsoft.com/office/drawing/2014/main" id="{136209A4-2253-476E-A4CC-50A1A4DF6131}"/>
              </a:ext>
            </a:extLst>
          </p:cNvPr>
          <p:cNvSpPr/>
          <p:nvPr/>
        </p:nvSpPr>
        <p:spPr>
          <a:xfrm>
            <a:off x="165184" y="2103208"/>
            <a:ext cx="8820000" cy="2988000"/>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nSpc>
                <a:spcPts val="1500"/>
              </a:lnSpc>
            </a:pPr>
            <a:r>
              <a:rPr lang="ja-JP" altLang="en-US" sz="1200" dirty="0">
                <a:solidFill>
                  <a:schemeClr val="tx1"/>
                </a:solidFill>
                <a:latin typeface="Meiryo UI" panose="020B0604030504040204" pitchFamily="50" charset="-128"/>
                <a:ea typeface="Meiryo UI" panose="020B0604030504040204" pitchFamily="50" charset="-128"/>
              </a:rPr>
              <a:t>国においては、令和８年１月に決定した</a:t>
            </a:r>
            <a:r>
              <a:rPr lang="ja-JP" altLang="en-US" sz="1200" b="1" dirty="0">
                <a:solidFill>
                  <a:schemeClr val="tx1"/>
                </a:solidFill>
                <a:latin typeface="Meiryo UI" panose="020B0604030504040204" pitchFamily="50" charset="-128"/>
                <a:ea typeface="Meiryo UI" panose="020B0604030504040204" pitchFamily="50" charset="-128"/>
                <a:hlinkClick r:id="rId3"/>
              </a:rPr>
              <a:t>「外国人の受入れ・秩序ある共生のための総合的対応策」</a:t>
            </a:r>
            <a:r>
              <a:rPr lang="ja-JP" altLang="en-US" sz="1200" dirty="0">
                <a:solidFill>
                  <a:schemeClr val="tx1"/>
                </a:solidFill>
                <a:latin typeface="Meiryo UI" panose="020B0604030504040204" pitchFamily="50" charset="-128"/>
                <a:ea typeface="Meiryo UI" panose="020B0604030504040204" pitchFamily="50" charset="-128"/>
              </a:rPr>
              <a:t>において、「医療費不払いへの対応」として、</a:t>
            </a:r>
            <a:endParaRPr lang="en-US" altLang="ja-JP" sz="1200" dirty="0">
              <a:solidFill>
                <a:schemeClr val="tx1"/>
              </a:solidFill>
              <a:latin typeface="Meiryo UI" panose="020B0604030504040204" pitchFamily="50" charset="-128"/>
              <a:ea typeface="Meiryo UI" panose="020B0604030504040204" pitchFamily="50" charset="-128"/>
            </a:endParaRPr>
          </a:p>
          <a:p>
            <a:pPr>
              <a:lnSpc>
                <a:spcPts val="1500"/>
              </a:lnSpc>
            </a:pPr>
            <a:r>
              <a:rPr lang="ja-JP" altLang="en-US" sz="1200" dirty="0">
                <a:solidFill>
                  <a:schemeClr val="tx1"/>
                </a:solidFill>
                <a:latin typeface="Meiryo UI" panose="020B0604030504040204" pitchFamily="50" charset="-128"/>
                <a:ea typeface="Meiryo UI" panose="020B0604030504040204" pitchFamily="50" charset="-128"/>
              </a:rPr>
              <a:t>「医療費不払のある訪日外国人の情報を共有するシステムの基準額引下げ」及び「対象の中長期在留者への拡大」といった取組とともに</a:t>
            </a:r>
            <a:r>
              <a:rPr lang="ja-JP" altLang="en-US" sz="1200" b="1" dirty="0">
                <a:solidFill>
                  <a:schemeClr val="tx1"/>
                </a:solidFill>
                <a:latin typeface="Meiryo UI" panose="020B0604030504040204" pitchFamily="50" charset="-128"/>
                <a:ea typeface="Meiryo UI" panose="020B0604030504040204" pitchFamily="50" charset="-128"/>
              </a:rPr>
              <a:t>「入国前から民間医療保険への加入を求める制度的取組の検討」</a:t>
            </a:r>
            <a:r>
              <a:rPr lang="ja-JP" altLang="en-US" sz="1200" dirty="0">
                <a:solidFill>
                  <a:schemeClr val="tx1"/>
                </a:solidFill>
                <a:latin typeface="Meiryo UI" panose="020B0604030504040204" pitchFamily="50" charset="-128"/>
                <a:ea typeface="Meiryo UI" panose="020B0604030504040204" pitchFamily="50" charset="-128"/>
              </a:rPr>
              <a:t>が進められているところであり、本府としては、来年度は、</a:t>
            </a:r>
            <a:r>
              <a:rPr lang="ja-JP" altLang="en-US" sz="1200" b="1" u="sng" dirty="0">
                <a:solidFill>
                  <a:schemeClr val="tx1"/>
                </a:solidFill>
                <a:latin typeface="Meiryo UI" panose="020B0604030504040204" pitchFamily="50" charset="-128"/>
                <a:ea typeface="Meiryo UI" panose="020B0604030504040204" pitchFamily="50" charset="-128"/>
              </a:rPr>
              <a:t>対象を入国後の外国人観光客に特化し</a:t>
            </a:r>
            <a:r>
              <a:rPr lang="ja-JP" altLang="en-US" sz="1200" dirty="0">
                <a:solidFill>
                  <a:schemeClr val="tx1"/>
                </a:solidFill>
                <a:latin typeface="Meiryo UI" panose="020B0604030504040204" pitchFamily="50" charset="-128"/>
                <a:ea typeface="Meiryo UI" panose="020B0604030504040204" pitchFamily="50" charset="-128"/>
              </a:rPr>
              <a:t>、保険会社や大阪観光局との連携による加入勧奨を進める。</a:t>
            </a:r>
            <a:endParaRPr lang="en-US" altLang="ja-JP" sz="1200" b="1" u="sng" dirty="0">
              <a:solidFill>
                <a:schemeClr val="tx1"/>
              </a:solidFill>
              <a:latin typeface="Meiryo UI" panose="020B0604030504040204" pitchFamily="50" charset="-128"/>
              <a:ea typeface="Meiryo UI" panose="020B0604030504040204" pitchFamily="50" charset="-128"/>
            </a:endParaRPr>
          </a:p>
          <a:p>
            <a:pPr>
              <a:lnSpc>
                <a:spcPts val="1500"/>
              </a:lnSpc>
            </a:pPr>
            <a:endParaRPr lang="en-US" altLang="ja-JP" sz="1200" b="1" dirty="0">
              <a:solidFill>
                <a:schemeClr val="tx1"/>
              </a:solidFill>
              <a:highlight>
                <a:srgbClr val="FFFF00"/>
              </a:highlight>
              <a:latin typeface="Meiryo UI" panose="020B0604030504040204" pitchFamily="50" charset="-128"/>
              <a:ea typeface="Meiryo UI" panose="020B0604030504040204" pitchFamily="50" charset="-128"/>
            </a:endParaRPr>
          </a:p>
          <a:p>
            <a:pPr>
              <a:lnSpc>
                <a:spcPts val="1500"/>
              </a:lnSpc>
            </a:pPr>
            <a:r>
              <a:rPr lang="en-US" altLang="ja-JP" sz="1200" b="1" dirty="0">
                <a:solidFill>
                  <a:schemeClr val="tx1"/>
                </a:solidFill>
                <a:latin typeface="Meiryo UI" panose="020B0604030504040204" pitchFamily="50" charset="-128"/>
                <a:ea typeface="Meiryo UI" panose="020B0604030504040204" pitchFamily="50" charset="-128"/>
              </a:rPr>
              <a:t>【</a:t>
            </a:r>
            <a:r>
              <a:rPr lang="ja-JP" altLang="en-US" sz="1200" b="1" dirty="0">
                <a:solidFill>
                  <a:schemeClr val="tx1"/>
                </a:solidFill>
                <a:latin typeface="Meiryo UI" panose="020B0604030504040204" pitchFamily="50" charset="-128"/>
                <a:ea typeface="Meiryo UI" panose="020B0604030504040204" pitchFamily="50" charset="-128"/>
              </a:rPr>
              <a:t>具体的な事業内容</a:t>
            </a:r>
            <a:r>
              <a:rPr lang="en-US" altLang="ja-JP" sz="1200" b="1" dirty="0">
                <a:solidFill>
                  <a:schemeClr val="tx1"/>
                </a:solidFill>
                <a:latin typeface="Meiryo UI" panose="020B0604030504040204" pitchFamily="50" charset="-128"/>
                <a:ea typeface="Meiryo UI" panose="020B0604030504040204" pitchFamily="50" charset="-128"/>
              </a:rPr>
              <a:t>】</a:t>
            </a:r>
          </a:p>
          <a:p>
            <a:r>
              <a:rPr lang="ja-JP" altLang="en-US" sz="1200" dirty="0">
                <a:solidFill>
                  <a:schemeClr val="tx1"/>
                </a:solidFill>
                <a:latin typeface="Meiryo UI" panose="020B0604030504040204" pitchFamily="50" charset="-128"/>
                <a:ea typeface="Meiryo UI" panose="020B0604030504040204" pitchFamily="50" charset="-128"/>
              </a:rPr>
              <a:t>保険会社等と連携し作成したチラシやサンプリングを関西国際空港等の公共交通機関及び宿泊施設等に配架するとともに、府内観光地等においても啓発活動の範囲を広げることで、来阪外国人観光客が旅行中に海外旅行保険の情報にアクセスし、保険加入できる環境を構築する。</a:t>
            </a:r>
            <a:endParaRPr lang="en-US" altLang="ja-JP" sz="1200" dirty="0">
              <a:solidFill>
                <a:schemeClr val="tx1"/>
              </a:solidFill>
              <a:latin typeface="Meiryo UI" panose="020B0604030504040204" pitchFamily="50" charset="-128"/>
              <a:ea typeface="Meiryo UI" panose="020B0604030504040204" pitchFamily="50" charset="-128"/>
            </a:endParaRPr>
          </a:p>
          <a:p>
            <a:endParaRPr lang="en-US" altLang="ja-JP" sz="1200" dirty="0">
              <a:solidFill>
                <a:schemeClr val="tx1"/>
              </a:solidFill>
              <a:latin typeface="Meiryo UI" panose="020B0604030504040204" pitchFamily="50" charset="-128"/>
              <a:ea typeface="Meiryo UI" panose="020B0604030504040204" pitchFamily="50" charset="-128"/>
            </a:endParaRPr>
          </a:p>
          <a:p>
            <a:r>
              <a:rPr lang="en-US" altLang="ja-JP" sz="1200" b="1" dirty="0">
                <a:solidFill>
                  <a:schemeClr val="tx1"/>
                </a:solidFill>
                <a:latin typeface="Meiryo UI" panose="020B0604030504040204" pitchFamily="50" charset="-128"/>
                <a:ea typeface="Meiryo UI" panose="020B0604030504040204" pitchFamily="50" charset="-128"/>
              </a:rPr>
              <a:t>【</a:t>
            </a:r>
            <a:r>
              <a:rPr lang="ja-JP" altLang="en-US" sz="1200" b="1" dirty="0">
                <a:solidFill>
                  <a:schemeClr val="tx1"/>
                </a:solidFill>
                <a:latin typeface="Meiryo UI" panose="020B0604030504040204" pitchFamily="50" charset="-128"/>
                <a:ea typeface="Meiryo UI" panose="020B0604030504040204" pitchFamily="50" charset="-128"/>
              </a:rPr>
              <a:t>令和８年度の取組</a:t>
            </a:r>
            <a:r>
              <a:rPr lang="en-US" altLang="ja-JP" sz="1200" b="1" dirty="0">
                <a:solidFill>
                  <a:schemeClr val="tx1"/>
                </a:solidFill>
                <a:latin typeface="Meiryo UI" panose="020B0604030504040204" pitchFamily="50" charset="-128"/>
                <a:ea typeface="Meiryo UI" panose="020B0604030504040204" pitchFamily="50" charset="-128"/>
              </a:rPr>
              <a:t>】</a:t>
            </a:r>
          </a:p>
          <a:p>
            <a:r>
              <a:rPr lang="ja-JP" altLang="en-US" sz="1200" dirty="0">
                <a:solidFill>
                  <a:schemeClr val="tx1"/>
                </a:solidFill>
                <a:latin typeface="Meiryo UI" panose="020B0604030504040204" pitchFamily="50" charset="-128"/>
                <a:ea typeface="Meiryo UI" panose="020B0604030504040204" pitchFamily="50" charset="-128"/>
              </a:rPr>
              <a:t>海外旅行保険の加入勧奨チラシを保険会社及び大阪観光局と連携し作成し、来阪外国人観光客の動線から、以下の場所に配布・配架。</a:t>
            </a:r>
            <a:endParaRPr lang="en-US" altLang="ja-JP" sz="1200" dirty="0">
              <a:solidFill>
                <a:schemeClr val="tx1"/>
              </a:solidFill>
              <a:latin typeface="Meiryo UI" panose="020B0604030504040204" pitchFamily="50" charset="-128"/>
              <a:ea typeface="Meiryo UI" panose="020B0604030504040204" pitchFamily="50" charset="-128"/>
            </a:endParaRPr>
          </a:p>
          <a:p>
            <a:r>
              <a:rPr lang="ja-JP" altLang="en-US" sz="1200" dirty="0">
                <a:solidFill>
                  <a:schemeClr val="tx1"/>
                </a:solidFill>
                <a:latin typeface="Meiryo UI" panose="020B0604030504040204" pitchFamily="50" charset="-128"/>
                <a:ea typeface="Meiryo UI" panose="020B0604030504040204" pitchFamily="50" charset="-128"/>
              </a:rPr>
              <a:t>① 関西ツーリストインフォメンションセンター関西国際空港（</a:t>
            </a:r>
            <a:r>
              <a:rPr lang="en-US" altLang="ja-JP" sz="1200" dirty="0">
                <a:solidFill>
                  <a:schemeClr val="tx1"/>
                </a:solidFill>
                <a:latin typeface="Meiryo UI" panose="020B0604030504040204" pitchFamily="50" charset="-128"/>
                <a:ea typeface="Meiryo UI" panose="020B0604030504040204" pitchFamily="50" charset="-128"/>
              </a:rPr>
              <a:t>R8.5</a:t>
            </a:r>
            <a:r>
              <a:rPr lang="ja-JP" altLang="en-US" sz="1200" dirty="0">
                <a:solidFill>
                  <a:schemeClr val="tx1"/>
                </a:solidFill>
                <a:latin typeface="Meiryo UI" panose="020B0604030504040204" pitchFamily="50" charset="-128"/>
                <a:ea typeface="Meiryo UI" panose="020B0604030504040204" pitchFamily="50" charset="-128"/>
              </a:rPr>
              <a:t>～</a:t>
            </a:r>
            <a:r>
              <a:rPr lang="en-US" altLang="ja-JP" sz="1200" dirty="0">
                <a:solidFill>
                  <a:schemeClr val="tx1"/>
                </a:solidFill>
                <a:latin typeface="Meiryo UI" panose="020B0604030504040204" pitchFamily="50" charset="-128"/>
                <a:ea typeface="Meiryo UI" panose="020B0604030504040204" pitchFamily="50" charset="-128"/>
              </a:rPr>
              <a:t>R8.9</a:t>
            </a:r>
            <a:r>
              <a:rPr lang="ja-JP" altLang="en-US" sz="1200" dirty="0">
                <a:solidFill>
                  <a:schemeClr val="tx1"/>
                </a:solidFill>
                <a:latin typeface="Meiryo UI" panose="020B0604030504040204" pitchFamily="50" charset="-128"/>
                <a:ea typeface="Meiryo UI" panose="020B0604030504040204" pitchFamily="50" charset="-128"/>
              </a:rPr>
              <a:t>予定）</a:t>
            </a:r>
            <a:endParaRPr lang="en-US" altLang="ja-JP" sz="1200" dirty="0">
              <a:solidFill>
                <a:schemeClr val="tx1"/>
              </a:solidFill>
              <a:latin typeface="Meiryo UI" panose="020B0604030504040204" pitchFamily="50" charset="-128"/>
              <a:ea typeface="Meiryo UI" panose="020B0604030504040204" pitchFamily="50" charset="-128"/>
            </a:endParaRPr>
          </a:p>
          <a:p>
            <a:r>
              <a:rPr lang="ja-JP" altLang="en-US" sz="1200" dirty="0">
                <a:solidFill>
                  <a:schemeClr val="tx1"/>
                </a:solidFill>
                <a:latin typeface="Meiryo UI" panose="020B0604030504040204" pitchFamily="50" charset="-128"/>
                <a:ea typeface="Meiryo UI" panose="020B0604030504040204" pitchFamily="50" charset="-128"/>
              </a:rPr>
              <a:t>② 南海電鉄 特急ラピート車内（</a:t>
            </a:r>
            <a:r>
              <a:rPr lang="en-US" altLang="ja-JP" sz="1200" dirty="0">
                <a:solidFill>
                  <a:schemeClr val="tx1"/>
                </a:solidFill>
                <a:latin typeface="Meiryo UI" panose="020B0604030504040204" pitchFamily="50" charset="-128"/>
                <a:ea typeface="Meiryo UI" panose="020B0604030504040204" pitchFamily="50" charset="-128"/>
              </a:rPr>
              <a:t>R8.9</a:t>
            </a:r>
            <a:r>
              <a:rPr lang="ja-JP" altLang="en-US" sz="1200" dirty="0">
                <a:solidFill>
                  <a:schemeClr val="tx1"/>
                </a:solidFill>
                <a:latin typeface="Meiryo UI" panose="020B0604030504040204" pitchFamily="50" charset="-128"/>
                <a:ea typeface="Meiryo UI" panose="020B0604030504040204" pitchFamily="50" charset="-128"/>
              </a:rPr>
              <a:t>～</a:t>
            </a:r>
            <a:r>
              <a:rPr lang="en-US" altLang="ja-JP" sz="1200" dirty="0">
                <a:solidFill>
                  <a:schemeClr val="tx1"/>
                </a:solidFill>
                <a:latin typeface="Meiryo UI" panose="020B0604030504040204" pitchFamily="50" charset="-128"/>
                <a:ea typeface="Meiryo UI" panose="020B0604030504040204" pitchFamily="50" charset="-128"/>
              </a:rPr>
              <a:t>R9.1</a:t>
            </a:r>
            <a:r>
              <a:rPr lang="ja-JP" altLang="en-US" sz="1200" dirty="0">
                <a:solidFill>
                  <a:schemeClr val="tx1"/>
                </a:solidFill>
                <a:latin typeface="Meiryo UI" panose="020B0604030504040204" pitchFamily="50" charset="-128"/>
                <a:ea typeface="Meiryo UI" panose="020B0604030504040204" pitchFamily="50" charset="-128"/>
              </a:rPr>
              <a:t>予定）</a:t>
            </a:r>
            <a:endParaRPr lang="en-US" altLang="ja-JP" sz="1200" dirty="0">
              <a:solidFill>
                <a:schemeClr val="tx1"/>
              </a:solidFill>
              <a:latin typeface="Meiryo UI" panose="020B0604030504040204" pitchFamily="50" charset="-128"/>
              <a:ea typeface="Meiryo UI" panose="020B0604030504040204" pitchFamily="50" charset="-128"/>
            </a:endParaRPr>
          </a:p>
          <a:p>
            <a:r>
              <a:rPr lang="ja-JP" altLang="en-US" sz="1200" dirty="0">
                <a:solidFill>
                  <a:schemeClr val="tx1"/>
                </a:solidFill>
                <a:latin typeface="Meiryo UI" panose="020B0604030504040204" pitchFamily="50" charset="-128"/>
                <a:ea typeface="Meiryo UI" panose="020B0604030504040204" pitchFamily="50" charset="-128"/>
              </a:rPr>
              <a:t>③ 大阪観光局 観光案内所・賛助会員ホテル等（</a:t>
            </a:r>
            <a:r>
              <a:rPr lang="en-US" altLang="ja-JP" sz="1200" dirty="0">
                <a:solidFill>
                  <a:schemeClr val="tx1"/>
                </a:solidFill>
                <a:latin typeface="Meiryo UI" panose="020B0604030504040204" pitchFamily="50" charset="-128"/>
                <a:ea typeface="Meiryo UI" panose="020B0604030504040204" pitchFamily="50" charset="-128"/>
              </a:rPr>
              <a:t>R8.5</a:t>
            </a:r>
            <a:r>
              <a:rPr lang="ja-JP" altLang="en-US" sz="1200" dirty="0">
                <a:solidFill>
                  <a:schemeClr val="tx1"/>
                </a:solidFill>
                <a:latin typeface="Meiryo UI" panose="020B0604030504040204" pitchFamily="50" charset="-128"/>
                <a:ea typeface="Meiryo UI" panose="020B0604030504040204" pitchFamily="50" charset="-128"/>
              </a:rPr>
              <a:t>～）</a:t>
            </a:r>
          </a:p>
        </p:txBody>
      </p:sp>
      <p:sp>
        <p:nvSpPr>
          <p:cNvPr id="10" name="テキスト ボックス 9">
            <a:extLst>
              <a:ext uri="{FF2B5EF4-FFF2-40B4-BE49-F238E27FC236}">
                <a16:creationId xmlns:a16="http://schemas.microsoft.com/office/drawing/2014/main" id="{D57AE650-F94F-401E-A31D-CC78EAEB2248}"/>
              </a:ext>
            </a:extLst>
          </p:cNvPr>
          <p:cNvSpPr txBox="1"/>
          <p:nvPr/>
        </p:nvSpPr>
        <p:spPr>
          <a:xfrm>
            <a:off x="8718538" y="6492975"/>
            <a:ext cx="540000" cy="369332"/>
          </a:xfrm>
          <a:prstGeom prst="rect">
            <a:avLst/>
          </a:prstGeom>
          <a:noFill/>
        </p:spPr>
        <p:txBody>
          <a:bodyPr wrap="square" rtlCol="0" anchor="ctr">
            <a:spAutoFit/>
          </a:bodyPr>
          <a:lstStyle/>
          <a:p>
            <a:pPr algn="ctr"/>
            <a:r>
              <a:rPr kumimoji="1" lang="en-US" altLang="ja-JP" dirty="0"/>
              <a:t>11</a:t>
            </a:r>
            <a:endParaRPr kumimoji="1" lang="ja-JP" altLang="en-US" dirty="0"/>
          </a:p>
        </p:txBody>
      </p:sp>
    </p:spTree>
    <p:extLst>
      <p:ext uri="{BB962C8B-B14F-4D97-AF65-F5344CB8AC3E}">
        <p14:creationId xmlns:p14="http://schemas.microsoft.com/office/powerpoint/2010/main" val="802342421"/>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0</TotalTime>
  <Words>4490</Words>
  <Application>Microsoft Office PowerPoint</Application>
  <PresentationFormat>画面に合わせる (4:3)</PresentationFormat>
  <Paragraphs>464</Paragraphs>
  <Slides>11</Slides>
  <Notes>10</Notes>
  <HiddenSlides>0</HiddenSlides>
  <MMClips>0</MMClips>
  <ScaleCrop>false</ScaleCrop>
  <HeadingPairs>
    <vt:vector size="8" baseType="variant">
      <vt:variant>
        <vt:lpstr>使用されているフォント</vt:lpstr>
      </vt:variant>
      <vt:variant>
        <vt:i4>8</vt:i4>
      </vt:variant>
      <vt:variant>
        <vt:lpstr>テーマ</vt:lpstr>
      </vt:variant>
      <vt:variant>
        <vt:i4>1</vt:i4>
      </vt:variant>
      <vt:variant>
        <vt:lpstr>埋め込まれた OLE サーバー</vt:lpstr>
      </vt:variant>
      <vt:variant>
        <vt:i4>1</vt:i4>
      </vt:variant>
      <vt:variant>
        <vt:lpstr>スライド タイトル</vt:lpstr>
      </vt:variant>
      <vt:variant>
        <vt:i4>11</vt:i4>
      </vt:variant>
    </vt:vector>
  </HeadingPairs>
  <TitlesOfParts>
    <vt:vector size="21" baseType="lpstr">
      <vt:lpstr>BIZ UDPゴシック</vt:lpstr>
      <vt:lpstr>HGPｺﾞｼｯｸM</vt:lpstr>
      <vt:lpstr>HGP創英角ｺﾞｼｯｸUB</vt:lpstr>
      <vt:lpstr>HGS創英角ｺﾞｼｯｸUB</vt:lpstr>
      <vt:lpstr>Meiryo UI</vt:lpstr>
      <vt:lpstr>Arial</vt:lpstr>
      <vt:lpstr>Calibri</vt:lpstr>
      <vt:lpstr>Century</vt:lpstr>
      <vt:lpstr>Office ​​テーマ</vt:lpstr>
      <vt:lpstr>Worksheet</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2026-09-10T07:39:20Z</dcterms:created>
  <dcterms:modified xsi:type="dcterms:W3CDTF">2026-09-10T07:39:37Z</dcterms:modified>
</cp:coreProperties>
</file>