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E5DB758-9361-45EC-9329-676246F97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648ED0B2-3406-43A6-AF66-93960AB9E3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7F660F-6A16-4502-9D7D-72E93D0E1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7249F92-9BB6-43DA-A09D-A98F1998B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BCAE1E-8772-461E-9CEC-16576E195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231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9A0A88A-A22D-49F7-83A5-8D5873858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9BD8FFB-8A86-4973-B038-48F8D269B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C7AA7D-1D53-4FC5-ACB5-CF082B581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025EE7E-5AB2-4C3A-9741-3B84032E9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AE24FF-EE1E-4482-AB03-F1A10C4F5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1076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763D11-B4D2-40D5-A23A-1647FC180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9160AD-57D0-4558-992E-9796B287E7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8A873C6-CBBE-4E97-8EF4-DF2372730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788E22-032D-4BC1-B86B-BE86F7AA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7484D6C-86EE-4F94-80F6-59BE130A5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1261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50B1F8-6AC2-4F36-A632-AF9FC9A0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2B7A85-96FE-4028-A532-C2A3325170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FB1BD34-9848-4911-A4FE-0DFE5AA17A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C3778C-F3AF-4B55-9144-E1C49F99B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AB26A38-FA51-448E-BF7A-28269A1B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0958F8-8130-4D7E-9697-36F25D3DE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244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1E7166-4D36-493D-9FAA-E1E4F0281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6714E20-EA03-4AA2-9DD9-B4B8C51A0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F66DD7-80B5-4488-B07D-9745830CF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C2571B6-E7CB-473B-974B-A6A0FF5B64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DCE616D-C820-4BFF-85D2-81F0633AA2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9D4F330-3E22-4815-B097-77E5D6765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8FA07B7-54D9-4869-8044-56DC625A7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2A12E80-75D8-44A3-B732-4B88831FF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6605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41192C-1489-43AD-A068-D4EDECED4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0B498A8-3335-4A26-8041-603119E48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AD0141A-7F22-4387-BF07-CA40CE340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3D1B5B8-53D4-49A6-8FE2-49F3CC386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0474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CE3CDCAD-38E4-44DB-84EB-F636B0599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C0F8E71C-813C-48F6-BAF3-F933DDCC7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6E1EB5-F7D1-4AF4-9059-5ADFE3150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5314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BC2A67-E337-4969-B719-502528EF3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128FBC-B2B6-4D0E-90C2-77DACF726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6133FF3-9DB5-4ED9-BE6E-32937CB65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008A4C7-C10C-41E2-9F88-1463BA95A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52287EC-2ED9-4661-B79B-0EA34C679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EB9F8C-DF28-4BA5-8D51-2F3EF5318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51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095BAA-CBC7-4DF4-9F53-88126BAB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4B117A0-55B3-4688-9F24-134609F0F9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0CC6A90-2FB9-487D-B862-06A587DE0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53D834B-BB91-4AEE-9930-B2CB62F99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236071C-7941-410E-B704-FDFBD4CD4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A9EFD3-EADE-43F1-8C33-DA7B00A2A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0665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16DF82-001F-40AE-AEC4-F94182BC7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4FF8C6E-47F4-48C7-88E4-B0055827C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CEACB2A-F8FD-45FD-9FDE-49CD65B1D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9D0592-0D33-4ACE-811B-324A51C5D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32F0549-3BDA-450C-BF34-3F9CBC5B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01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659301C-9D1A-4F88-9E16-8141DE9852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655DBA5-A5D2-4E6C-9E4D-6F2E3F5E71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BD576A2-9A10-41A8-B728-2D84E87F3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61A9D67-480A-4740-9DB9-E04811033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F7BB9E-3E4C-405A-8D14-4899EACC6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582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1E2FF67-5314-48DA-A22C-3C3D1210C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64EAFD-34D5-4BA6-92AE-B0718D7CF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5EF688-E797-4EFB-BF8C-FCE675E8EF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7C9A8-EBF4-4AD6-A0CA-A5204D7E41E6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FB5BCBA-D1AC-4CDA-9C92-1550A7A1FB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B815F8-F29C-413A-8916-C47554CFF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C03FA-662D-4EC7-AD70-103820AC31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081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DDF7892-DFB2-40C6-83D0-E559B03E517E}"/>
              </a:ext>
            </a:extLst>
          </p:cNvPr>
          <p:cNvSpPr txBox="1"/>
          <p:nvPr/>
        </p:nvSpPr>
        <p:spPr>
          <a:xfrm>
            <a:off x="0" y="319"/>
            <a:ext cx="12192000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大阪府外国人患者受入れ拠点・地域拠点医療機関連絡調整会議（</a:t>
            </a:r>
            <a:r>
              <a:rPr lang="en-US" altLang="ja-JP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R8.7.6</a:t>
            </a:r>
            <a:r>
              <a:rPr kumimoji="1" lang="ja-JP" altLang="en-US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　グループディスカッション</a:t>
            </a:r>
          </a:p>
        </p:txBody>
      </p: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F68A697E-28E0-4528-9732-13DD6DB13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828670"/>
              </p:ext>
            </p:extLst>
          </p:nvPr>
        </p:nvGraphicFramePr>
        <p:xfrm>
          <a:off x="228000" y="620020"/>
          <a:ext cx="11736000" cy="621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000">
                  <a:extLst>
                    <a:ext uri="{9D8B030D-6E8A-4147-A177-3AD203B41FA5}">
                      <a16:colId xmlns:a16="http://schemas.microsoft.com/office/drawing/2014/main" val="295992588"/>
                    </a:ext>
                  </a:extLst>
                </a:gridCol>
                <a:gridCol w="5112000">
                  <a:extLst>
                    <a:ext uri="{9D8B030D-6E8A-4147-A177-3AD203B41FA5}">
                      <a16:colId xmlns:a16="http://schemas.microsoft.com/office/drawing/2014/main" val="4114890901"/>
                    </a:ext>
                  </a:extLst>
                </a:gridCol>
                <a:gridCol w="5112000">
                  <a:extLst>
                    <a:ext uri="{9D8B030D-6E8A-4147-A177-3AD203B41FA5}">
                      <a16:colId xmlns:a16="http://schemas.microsoft.com/office/drawing/2014/main" val="1085101489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　外国人患者を受入れる上での課題</a:t>
                      </a:r>
                      <a:endParaRPr kumimoji="1" lang="en-US" altLang="ja-JP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②　①の課題を解決するために実施すべき取組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1050259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ja-JP" altLang="en-US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北　部</a:t>
                      </a:r>
                      <a:endParaRPr kumimoji="1" lang="en-US" altLang="ja-JP" sz="18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（豊能・三島・北河内）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①未収金問題について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・未収金の回収が困難である。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・無保険者への対応に課題がある。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②言語の課題について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・治療内容等の説明が難しい。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・医療通訳者の配置について悩んでいる。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kumimoji="1" lang="ja-JP" altLang="en-US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①未収金問題について</a:t>
                      </a:r>
                      <a:endParaRPr kumimoji="1" lang="en-US" altLang="ja-JP" sz="1000" kern="1200" dirty="0">
                        <a:solidFill>
                          <a:schemeClr val="dk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kumimoji="1" lang="ja-JP" altLang="en-US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・デポジットやクレジットカード決済などを導入している。</a:t>
                      </a:r>
                      <a:endParaRPr kumimoji="1" lang="en-US" altLang="ja-JP" sz="1000" kern="1200" dirty="0">
                        <a:solidFill>
                          <a:schemeClr val="dk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kumimoji="1" lang="ja-JP" altLang="en-US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・保険・保証サービスなどへの加入</a:t>
                      </a:r>
                      <a:endParaRPr kumimoji="1" lang="en-US" altLang="ja-JP" sz="1000" kern="1200" dirty="0">
                        <a:solidFill>
                          <a:schemeClr val="dk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kumimoji="1" lang="ja-JP" altLang="en-US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②言語の課題について</a:t>
                      </a:r>
                      <a:endParaRPr kumimoji="1" lang="en-US" altLang="ja-JP" sz="1000" kern="1200" dirty="0">
                        <a:solidFill>
                          <a:schemeClr val="dk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kumimoji="1" lang="ja-JP" altLang="en-US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・</a:t>
                      </a:r>
                      <a:r>
                        <a:rPr kumimoji="1" lang="en-US" altLang="ja-JP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AI</a:t>
                      </a:r>
                      <a:r>
                        <a:rPr kumimoji="1" lang="ja-JP" altLang="en-US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の翻訳機能を活用している。</a:t>
                      </a:r>
                      <a:endParaRPr kumimoji="1" lang="en-US" altLang="ja-JP" sz="1000" kern="1200" dirty="0">
                        <a:solidFill>
                          <a:schemeClr val="dk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kumimoji="1" lang="ja-JP" altLang="en-US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⇒一言語への翻訳ではなく、複数言語で双方向に翻訳を行い、正しく翻訳できているかをチェックしている。</a:t>
                      </a:r>
                      <a:endParaRPr kumimoji="1" lang="en-US" altLang="ja-JP" sz="1000" kern="1200" dirty="0">
                        <a:solidFill>
                          <a:schemeClr val="dk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kumimoji="1" lang="ja-JP" altLang="en-US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○全体について</a:t>
                      </a:r>
                      <a:endParaRPr kumimoji="1" lang="en-US" altLang="ja-JP" sz="1000" kern="1200" dirty="0">
                        <a:solidFill>
                          <a:schemeClr val="dk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  <a:p>
                      <a:pPr>
                        <a:lnSpc>
                          <a:spcPts val="1200"/>
                        </a:lnSpc>
                      </a:pPr>
                      <a:r>
                        <a:rPr kumimoji="1" lang="ja-JP" altLang="en-US" sz="1000" kern="1200" dirty="0">
                          <a:solidFill>
                            <a:schemeClr val="dk1"/>
                          </a:solidFill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  <a:cs typeface="+mn-cs"/>
                        </a:rPr>
                        <a:t>・国や大阪府等の制度を積極的に活用し、病院に依らない運用を実施する。</a:t>
                      </a:r>
                      <a:endParaRPr kumimoji="1" lang="en-US" altLang="ja-JP" sz="1000" kern="1200" dirty="0">
                        <a:solidFill>
                          <a:schemeClr val="dk1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89505693"/>
                  </a:ext>
                </a:extLst>
              </a:tr>
              <a:tr h="270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ja-JP" altLang="en-US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中　部　</a:t>
                      </a:r>
                      <a:endParaRPr kumimoji="1" lang="en-US" altLang="ja-JP" sz="18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（大阪市・中河内）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①未収金問題について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・日本では、医師が検査内容等を決めて診察するが、海外では、事前に保険会社に検査内容の承諾を得ないと保険金が下りず、未払いになることがある。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②言語の課題について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・翻訳アプリ等は正しい文法を使わないと正しく翻訳されないため、あまり活用が進まない。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web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型の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AI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については、個人情報保護の観点から使用を禁止している。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・通訳をキャンセルされた場合のキャンセル料の設定、徴取について悩んでいる。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・予約外や救急の際の対応が困難である。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・ポケトークやアプリなどを導入しているが、職員へ浸透しておらず、活用状況がいまいち。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・職員の当事者意識が薄く、体制が整わない。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③保険点数について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・外国人だから１点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30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円だと説明すると「差別だ」と揉め事になる。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・通訳料の徴取について、通訳の実績が出るのが月末のため、その場で清算ができない。</a:t>
                      </a: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④看取りについて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・日本で亡くなるのか、帰国してから亡くなるのかで料金や宗教的な課題が多い。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・看取り目的で入国したが家族が帰国を希望する場合、倫理的、医療安全面でリスクが高い。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①未収金問題について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・事前の丁寧な説明が必要。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・入院等高額になる場合は、デポジットを徴収している。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⇒デポジットを清算額が下回った場合、入金の取消や、再支払などを繰り返したことでカードの利用上限に引っかかってしまい、時間を要するなどの課題もある。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②言語の課題について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・外国語にこだわらず、やさしい日本語を使った方が伝わりやすい時もある。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・閉鎖型の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AI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を導入している。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・外国人対応や、翻訳ツールの使い方について、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e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ラーニングや、新入職員研修、研修医へのプログラム等に導入を検討している。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③保険点数について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・言語対応や説明に時間がかかることなどを丁寧に説明しているが、時間がかかる。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・通訳料についてはルール作りが必要。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④看取りについて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・ルール作りが必要と思われるが、宗教的な問題もあり、困難。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8131077"/>
                  </a:ext>
                </a:extLst>
              </a:tr>
              <a:tr h="151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1" lang="ja-JP" altLang="en-US" sz="18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南　部</a:t>
                      </a:r>
                      <a:endParaRPr kumimoji="1" lang="en-US" altLang="ja-JP" sz="18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（泉州・堺市・南河内）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①未収金問題について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・訪日外国人が救急で搬送された場合に医療費が高額になり、未収金が発生しやすい。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・日本の医療費や制度について、事前に説明をしているが、なかなか理解を得られない。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②言語の課題について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・言葉が通じず、付き添い者もいない場合、対応が困難である。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・翻訳機が全ての会話を拾ってしまい、特に救急の現場などで正しく翻訳されない。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・外国語での文書作成が難しい。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①未収金問題について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・デポジットを徴収している。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②言語の課題について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Google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翻訳や、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iPad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などを使い分けて適宜対応している。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・翻訳アプリや</a:t>
                      </a:r>
                      <a:r>
                        <a:rPr kumimoji="1" lang="en-US" altLang="ja-JP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AI</a:t>
                      </a: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翻訳ついては個人情報の観点から、軽微な内容とそうでない場合の使い分けが必要である。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・翻訳アプリの使い方について職員へ研修する必要がある。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  <a:p>
                      <a:pPr algn="l">
                        <a:lnSpc>
                          <a:spcPts val="1200"/>
                        </a:lnSpc>
                      </a:pPr>
                      <a:r>
                        <a:rPr kumimoji="1" lang="ja-JP" altLang="en-US" sz="1000" dirty="0"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・やさしい日本語で話す。（研修等が必要）</a:t>
                      </a:r>
                      <a:endParaRPr kumimoji="1" lang="en-US" altLang="ja-JP" sz="1000" dirty="0">
                        <a:latin typeface="BIZ UDPゴシック" panose="020B0400000000000000" pitchFamily="50" charset="-128"/>
                        <a:ea typeface="BIZ UDPゴシック" panose="020B04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0605575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EA2B5AC-C814-4640-B53B-1555D9F03F9F}"/>
              </a:ext>
            </a:extLst>
          </p:cNvPr>
          <p:cNvSpPr txBox="1"/>
          <p:nvPr/>
        </p:nvSpPr>
        <p:spPr>
          <a:xfrm>
            <a:off x="11232901" y="58477"/>
            <a:ext cx="900000" cy="2616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kumimoji="1" lang="ja-JP" altLang="en-US" sz="11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資料１－１</a:t>
            </a:r>
          </a:p>
        </p:txBody>
      </p:sp>
    </p:spTree>
    <p:extLst>
      <p:ext uri="{BB962C8B-B14F-4D97-AF65-F5344CB8AC3E}">
        <p14:creationId xmlns:p14="http://schemas.microsoft.com/office/powerpoint/2010/main" val="1676470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857</Words>
  <Application>Microsoft Office PowerPoint</Application>
  <PresentationFormat>ワイド画面</PresentationFormat>
  <Paragraphs>67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2026-09-10T07:38:03Z</dcterms:created>
  <dcterms:modified xsi:type="dcterms:W3CDTF">2026-09-10T07:38:06Z</dcterms:modified>
</cp:coreProperties>
</file>