
<file path=[Content_Types].xml><?xml version="1.0" encoding="utf-8"?>
<Types xmlns="http://schemas.openxmlformats.org/package/2006/content-types">
  <Default Extension="png" ContentType="image/png"/>
  <Default Extension="tmp" ContentType="image/png"/>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84" r:id="rId4"/>
  </p:sldMasterIdLst>
  <p:notesMasterIdLst>
    <p:notesMasterId r:id="rId12"/>
  </p:notesMasterIdLst>
  <p:handoutMasterIdLst>
    <p:handoutMasterId r:id="rId13"/>
  </p:handoutMasterIdLst>
  <p:sldIdLst>
    <p:sldId id="361" r:id="rId5"/>
    <p:sldId id="367" r:id="rId6"/>
    <p:sldId id="368" r:id="rId7"/>
    <p:sldId id="369" r:id="rId8"/>
    <p:sldId id="370" r:id="rId9"/>
    <p:sldId id="371" r:id="rId10"/>
    <p:sldId id="372" r:id="rId11"/>
  </p:sldIdLst>
  <p:sldSz cx="9144000" cy="6858000" type="screen4x3"/>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既定のセクション" id="{94AB7C03-DE73-476F-B3D7-4703B3167430}">
          <p14:sldIdLst>
            <p14:sldId id="361"/>
            <p14:sldId id="367"/>
            <p14:sldId id="368"/>
            <p14:sldId id="369"/>
            <p14:sldId id="370"/>
            <p14:sldId id="371"/>
            <p14:sldId id="372"/>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中間スタイル 3 - アクセント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88" autoAdjust="0"/>
    <p:restoredTop sz="94523" autoAdjust="0"/>
  </p:normalViewPr>
  <p:slideViewPr>
    <p:cSldViewPr>
      <p:cViewPr varScale="1">
        <p:scale>
          <a:sx n="65" d="100"/>
          <a:sy n="65" d="100"/>
        </p:scale>
        <p:origin x="492" y="48"/>
      </p:cViewPr>
      <p:guideLst>
        <p:guide orient="horz" pos="2160"/>
        <p:guide pos="2880"/>
      </p:guideLst>
    </p:cSldViewPr>
  </p:slideViewPr>
  <p:outlineViewPr>
    <p:cViewPr>
      <p:scale>
        <a:sx n="33" d="100"/>
        <a:sy n="33" d="100"/>
      </p:scale>
      <p:origin x="0" y="198"/>
    </p:cViewPr>
  </p:outlineViewPr>
  <p:notesTextViewPr>
    <p:cViewPr>
      <p:scale>
        <a:sx n="1" d="1"/>
        <a:sy n="1" d="1"/>
      </p:scale>
      <p:origin x="0" y="0"/>
    </p:cViewPr>
  </p:notesTextViewPr>
  <p:sorterViewPr>
    <p:cViewPr>
      <p:scale>
        <a:sx n="100" d="100"/>
        <a:sy n="100" d="100"/>
      </p:scale>
      <p:origin x="0" y="0"/>
    </p:cViewPr>
  </p:sorterViewPr>
  <p:notesViewPr>
    <p:cSldViewPr>
      <p:cViewPr>
        <p:scale>
          <a:sx n="75" d="100"/>
          <a:sy n="75" d="100"/>
        </p:scale>
        <p:origin x="-2442" y="-72"/>
      </p:cViewPr>
      <p:guideLst>
        <p:guide orient="horz" pos="3107"/>
        <p:guide pos="21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viewProps" Target="viewProps.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15574" y="0"/>
            <a:ext cx="2918621" cy="493237"/>
          </a:xfrm>
          <a:prstGeom prst="rect">
            <a:avLst/>
          </a:prstGeom>
        </p:spPr>
        <p:txBody>
          <a:bodyPr vert="horz" lIns="90625" tIns="45310" rIns="90625" bIns="45310" rtlCol="0"/>
          <a:lstStyle>
            <a:lvl1pPr algn="r">
              <a:defRPr sz="1200"/>
            </a:lvl1pPr>
          </a:lstStyle>
          <a:p>
            <a:fld id="{460BA497-4EC1-4667-AE57-0EBB5F62489D}" type="datetimeFigureOut">
              <a:rPr kumimoji="1" lang="ja-JP" altLang="en-US" smtClean="0"/>
              <a:t>2019/11/1</a:t>
            </a:fld>
            <a:endParaRPr kumimoji="1" lang="ja-JP" altLang="en-US"/>
          </a:p>
        </p:txBody>
      </p:sp>
      <p:sp>
        <p:nvSpPr>
          <p:cNvPr id="4" name="フッター プレースホルダー 3"/>
          <p:cNvSpPr>
            <a:spLocks noGrp="1"/>
          </p:cNvSpPr>
          <p:nvPr>
            <p:ph type="ftr" sz="quarter" idx="2"/>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15574" y="9371501"/>
            <a:ext cx="2918621" cy="493236"/>
          </a:xfrm>
          <a:prstGeom prst="rect">
            <a:avLst/>
          </a:prstGeom>
        </p:spPr>
        <p:txBody>
          <a:bodyPr vert="horz" lIns="90625" tIns="45310" rIns="90625" bIns="45310" rtlCol="0" anchor="b"/>
          <a:lstStyle>
            <a:lvl1pPr algn="r">
              <a:defRPr sz="1200"/>
            </a:lvl1pPr>
          </a:lstStyle>
          <a:p>
            <a:fld id="{C497B0E9-B4F1-4D3D-A6FD-2106ACD8E67D}" type="slidenum">
              <a:rPr kumimoji="1" lang="ja-JP" altLang="en-US" smtClean="0"/>
              <a:t>‹#›</a:t>
            </a:fld>
            <a:endParaRPr kumimoji="1" lang="ja-JP" altLang="en-US"/>
          </a:p>
        </p:txBody>
      </p:sp>
    </p:spTree>
    <p:extLst>
      <p:ext uri="{BB962C8B-B14F-4D97-AF65-F5344CB8AC3E}">
        <p14:creationId xmlns:p14="http://schemas.microsoft.com/office/powerpoint/2010/main" val="198581273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0"/>
            <a:ext cx="2918621" cy="493237"/>
          </a:xfrm>
          <a:prstGeom prst="rect">
            <a:avLst/>
          </a:prstGeom>
        </p:spPr>
        <p:txBody>
          <a:bodyPr vert="horz" lIns="90625" tIns="45310" rIns="90625" bIns="4531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574" y="0"/>
            <a:ext cx="2918621" cy="493237"/>
          </a:xfrm>
          <a:prstGeom prst="rect">
            <a:avLst/>
          </a:prstGeom>
        </p:spPr>
        <p:txBody>
          <a:bodyPr vert="horz" lIns="90625" tIns="45310" rIns="90625" bIns="45310" rtlCol="0"/>
          <a:lstStyle>
            <a:lvl1pPr algn="r">
              <a:defRPr sz="1200"/>
            </a:lvl1pPr>
          </a:lstStyle>
          <a:p>
            <a:fld id="{677E1747-4A11-4550-BAB0-931AD17A6FB0}" type="datetimeFigureOut">
              <a:rPr kumimoji="1" lang="ja-JP" altLang="en-US" smtClean="0"/>
              <a:t>2019/11/1</a:t>
            </a:fld>
            <a:endParaRPr kumimoji="1" lang="ja-JP" altLang="en-US"/>
          </a:p>
        </p:txBody>
      </p:sp>
      <p:sp>
        <p:nvSpPr>
          <p:cNvPr id="4" name="スライド イメージ プレースホルダー 3"/>
          <p:cNvSpPr>
            <a:spLocks noGrp="1" noRot="1" noChangeAspect="1"/>
          </p:cNvSpPr>
          <p:nvPr>
            <p:ph type="sldImg" idx="2"/>
          </p:nvPr>
        </p:nvSpPr>
        <p:spPr>
          <a:xfrm>
            <a:off x="903288" y="741363"/>
            <a:ext cx="4929187" cy="3697287"/>
          </a:xfrm>
          <a:prstGeom prst="rect">
            <a:avLst/>
          </a:prstGeom>
          <a:noFill/>
          <a:ln w="12700">
            <a:solidFill>
              <a:prstClr val="black"/>
            </a:solidFill>
          </a:ln>
        </p:spPr>
        <p:txBody>
          <a:bodyPr vert="horz" lIns="90625" tIns="45310" rIns="90625" bIns="45310" rtlCol="0" anchor="ctr"/>
          <a:lstStyle/>
          <a:p>
            <a:endParaRPr lang="ja-JP" altLang="en-US"/>
          </a:p>
        </p:txBody>
      </p:sp>
      <p:sp>
        <p:nvSpPr>
          <p:cNvPr id="5" name="ノート プレースホルダー 4"/>
          <p:cNvSpPr>
            <a:spLocks noGrp="1"/>
          </p:cNvSpPr>
          <p:nvPr>
            <p:ph type="body" sz="quarter" idx="3"/>
          </p:nvPr>
        </p:nvSpPr>
        <p:spPr>
          <a:xfrm>
            <a:off x="673891" y="4686538"/>
            <a:ext cx="5387982" cy="4439132"/>
          </a:xfrm>
          <a:prstGeom prst="rect">
            <a:avLst/>
          </a:prstGeom>
        </p:spPr>
        <p:txBody>
          <a:bodyPr vert="horz" lIns="90625" tIns="45310" rIns="90625" bIns="4531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371501"/>
            <a:ext cx="2918621" cy="493236"/>
          </a:xfrm>
          <a:prstGeom prst="rect">
            <a:avLst/>
          </a:prstGeom>
        </p:spPr>
        <p:txBody>
          <a:bodyPr vert="horz" lIns="90625" tIns="45310" rIns="90625" bIns="4531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574" y="9371501"/>
            <a:ext cx="2918621" cy="493236"/>
          </a:xfrm>
          <a:prstGeom prst="rect">
            <a:avLst/>
          </a:prstGeom>
        </p:spPr>
        <p:txBody>
          <a:bodyPr vert="horz" lIns="90625" tIns="45310" rIns="90625" bIns="45310" rtlCol="0" anchor="b"/>
          <a:lstStyle>
            <a:lvl1pPr algn="r">
              <a:defRPr sz="1200"/>
            </a:lvl1pPr>
          </a:lstStyle>
          <a:p>
            <a:fld id="{D5BAA6EB-CC0A-4E09-918D-7842A86ACC75}" type="slidenum">
              <a:rPr kumimoji="1" lang="ja-JP" altLang="en-US" smtClean="0"/>
              <a:t>‹#›</a:t>
            </a:fld>
            <a:endParaRPr kumimoji="1" lang="ja-JP" altLang="en-US"/>
          </a:p>
        </p:txBody>
      </p:sp>
    </p:spTree>
    <p:extLst>
      <p:ext uri="{BB962C8B-B14F-4D97-AF65-F5344CB8AC3E}">
        <p14:creationId xmlns:p14="http://schemas.microsoft.com/office/powerpoint/2010/main" val="4167569173"/>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D5BAA6EB-CC0A-4E09-918D-7842A86ACC75}" type="slidenum">
              <a:rPr kumimoji="1" lang="ja-JP" altLang="en-US" smtClean="0"/>
              <a:t>1</a:t>
            </a:fld>
            <a:endParaRPr kumimoji="1" lang="ja-JP" altLang="en-US"/>
          </a:p>
        </p:txBody>
      </p:sp>
    </p:spTree>
    <p:extLst>
      <p:ext uri="{BB962C8B-B14F-4D97-AF65-F5344CB8AC3E}">
        <p14:creationId xmlns:p14="http://schemas.microsoft.com/office/powerpoint/2010/main" val="34556062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4060" y="4748133"/>
            <a:ext cx="5387645" cy="3884691"/>
          </a:xfrm>
          <a:prstGeom prst="rect">
            <a:avLst/>
          </a:prstGeom>
        </p:spPr>
        <p:txBody>
          <a:bodyPr lIns="92421" tIns="46210" rIns="92421" bIns="46210"/>
          <a:lstStyle/>
          <a:p>
            <a:endParaRPr kumimoji="1" lang="ja-JP" altLang="en-US" dirty="0"/>
          </a:p>
        </p:txBody>
      </p:sp>
      <p:sp>
        <p:nvSpPr>
          <p:cNvPr id="4" name="日付プレースホルダー 3"/>
          <p:cNvSpPr>
            <a:spLocks noGrp="1"/>
          </p:cNvSpPr>
          <p:nvPr>
            <p:ph type="dt" idx="10"/>
          </p:nvPr>
        </p:nvSpPr>
        <p:spPr/>
        <p:txBody>
          <a:bodyPr/>
          <a:lstStyle/>
          <a:p>
            <a:pPr>
              <a:defRPr/>
            </a:pPr>
            <a:fld id="{3562FB6E-ACC8-4A55-8505-89338725C7DF}" type="datetime1">
              <a:rPr lang="ja-JP" altLang="en-US" smtClean="0"/>
              <a:t>2019/11/1</a:t>
            </a:fld>
            <a:endParaRPr lang="ja-JP" altLang="en-US"/>
          </a:p>
        </p:txBody>
      </p:sp>
      <p:sp>
        <p:nvSpPr>
          <p:cNvPr id="5" name="スライド番号プレースホルダー 4"/>
          <p:cNvSpPr>
            <a:spLocks noGrp="1"/>
          </p:cNvSpPr>
          <p:nvPr>
            <p:ph type="sldNum" sz="quarter" idx="11"/>
          </p:nvPr>
        </p:nvSpPr>
        <p:spPr/>
        <p:txBody>
          <a:bodyPr/>
          <a:lstStyle/>
          <a:p>
            <a:pPr>
              <a:defRPr/>
            </a:pPr>
            <a:fld id="{7D54FD0A-6D55-4D69-8FB2-9FBA750F654E}" type="slidenum">
              <a:rPr lang="ja-JP" altLang="en-US" smtClean="0"/>
              <a:pPr>
                <a:defRPr/>
              </a:pPr>
              <a:t>2</a:t>
            </a:fld>
            <a:endParaRPr lang="ja-JP" altLang="en-US"/>
          </a:p>
        </p:txBody>
      </p:sp>
    </p:spTree>
    <p:extLst>
      <p:ext uri="{BB962C8B-B14F-4D97-AF65-F5344CB8AC3E}">
        <p14:creationId xmlns:p14="http://schemas.microsoft.com/office/powerpoint/2010/main" val="275118327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74060" y="4748133"/>
            <a:ext cx="5387645" cy="3884691"/>
          </a:xfrm>
          <a:prstGeom prst="rect">
            <a:avLst/>
          </a:prstGeom>
        </p:spPr>
        <p:txBody>
          <a:bodyPr lIns="92421" tIns="46210" rIns="92421" bIns="46210"/>
          <a:lstStyle/>
          <a:p>
            <a:endParaRPr kumimoji="1" lang="ja-JP" altLang="en-US" dirty="0"/>
          </a:p>
        </p:txBody>
      </p:sp>
      <p:sp>
        <p:nvSpPr>
          <p:cNvPr id="4" name="日付プレースホルダー 3"/>
          <p:cNvSpPr>
            <a:spLocks noGrp="1"/>
          </p:cNvSpPr>
          <p:nvPr>
            <p:ph type="dt" idx="10"/>
          </p:nvPr>
        </p:nvSpPr>
        <p:spPr/>
        <p:txBody>
          <a:bodyPr/>
          <a:lstStyle/>
          <a:p>
            <a:pPr defTabSz="906445">
              <a:defRPr/>
            </a:pPr>
            <a:fld id="{3562FB6E-ACC8-4A55-8505-89338725C7DF}" type="datetime1">
              <a:rPr lang="ja-JP" altLang="en-US">
                <a:solidFill>
                  <a:prstClr val="black"/>
                </a:solidFill>
                <a:latin typeface="Calibri"/>
                <a:ea typeface="ＭＳ Ｐゴシック" panose="020B0600070205080204" pitchFamily="50" charset="-128"/>
              </a:rPr>
              <a:pPr defTabSz="906445">
                <a:defRPr/>
              </a:pPr>
              <a:t>2019/11/1</a:t>
            </a:fld>
            <a:endParaRPr lang="ja-JP" altLang="en-US">
              <a:solidFill>
                <a:prstClr val="black"/>
              </a:solidFill>
              <a:latin typeface="Calibri"/>
              <a:ea typeface="ＭＳ Ｐゴシック" panose="020B0600070205080204" pitchFamily="50" charset="-128"/>
            </a:endParaRPr>
          </a:p>
        </p:txBody>
      </p:sp>
      <p:sp>
        <p:nvSpPr>
          <p:cNvPr id="5" name="スライド番号プレースホルダー 4"/>
          <p:cNvSpPr>
            <a:spLocks noGrp="1"/>
          </p:cNvSpPr>
          <p:nvPr>
            <p:ph type="sldNum" sz="quarter" idx="11"/>
          </p:nvPr>
        </p:nvSpPr>
        <p:spPr/>
        <p:txBody>
          <a:bodyPr/>
          <a:lstStyle/>
          <a:p>
            <a:pPr defTabSz="906445">
              <a:defRPr/>
            </a:pPr>
            <a:fld id="{7D54FD0A-6D55-4D69-8FB2-9FBA750F654E}" type="slidenum">
              <a:rPr lang="ja-JP" altLang="en-US">
                <a:solidFill>
                  <a:prstClr val="black"/>
                </a:solidFill>
                <a:latin typeface="Calibri"/>
                <a:ea typeface="ＭＳ Ｐゴシック" panose="020B0600070205080204" pitchFamily="50" charset="-128"/>
              </a:rPr>
              <a:pPr defTabSz="906445">
                <a:defRPr/>
              </a:pPr>
              <a:t>3</a:t>
            </a:fld>
            <a:endParaRPr lang="ja-JP" altLang="en-US">
              <a:solidFill>
                <a:prstClr val="black"/>
              </a:solidFill>
              <a:latin typeface="Calibri"/>
              <a:ea typeface="ＭＳ Ｐゴシック" panose="020B0600070205080204" pitchFamily="50" charset="-128"/>
            </a:endParaRPr>
          </a:p>
        </p:txBody>
      </p:sp>
    </p:spTree>
    <p:extLst>
      <p:ext uri="{BB962C8B-B14F-4D97-AF65-F5344CB8AC3E}">
        <p14:creationId xmlns:p14="http://schemas.microsoft.com/office/powerpoint/2010/main" val="55803434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a:xfrm>
            <a:off x="681209" y="4783276"/>
            <a:ext cx="5444784" cy="3913443"/>
          </a:xfrm>
          <a:prstGeom prst="rect">
            <a:avLst/>
          </a:prstGeom>
        </p:spPr>
        <p:txBody>
          <a:bodyPr lIns="93232" tIns="46616" rIns="93232" bIns="46616"/>
          <a:lstStyle/>
          <a:p>
            <a:endParaRPr kumimoji="1" lang="ja-JP" altLang="en-US" dirty="0"/>
          </a:p>
        </p:txBody>
      </p:sp>
      <p:sp>
        <p:nvSpPr>
          <p:cNvPr id="4" name="日付プレースホルダー 3"/>
          <p:cNvSpPr>
            <a:spLocks noGrp="1"/>
          </p:cNvSpPr>
          <p:nvPr>
            <p:ph type="dt"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562FB6E-ACC8-4A55-8505-89338725C7DF}" type="datetime1">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2019/11/1</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
        <p:nvSpPr>
          <p:cNvPr id="5" name="スライド番号プレースホルダー 4"/>
          <p:cNvSpPr>
            <a:spLocks noGrp="1"/>
          </p:cNvSpPr>
          <p:nvPr>
            <p:ph type="sldNum" sz="quarter" idx="1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7D54FD0A-6D55-4D69-8FB2-9FBA750F654E}"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5465994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sz="1000" dirty="0"/>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8C9B933B-072D-41F0-9343-F8485099B042}"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12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1372186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DEF0A9AF-BF27-48BF-ABC8-00C6B213462B}"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640455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ECF7E8B-2246-4BBB-AE7B-2BF8AD90922E}"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7776356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36D0E29-A2A5-4A1F-8045-61710CCBADB5}"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476468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FC549607-D8A3-455B-ACB0-9C5EC765F8C0}"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381919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E98DE29D-BCBA-4443-BE28-2F595F7E2271}" type="datetime1">
              <a:rPr kumimoji="1" lang="ja-JP" altLang="en-US" smtClean="0"/>
              <a:t>2019/11/1</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3149359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37CDFCBF-4740-45E6-9A4E-5A619D0F52E6}"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6556437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B92013B6-36FB-4B0C-9B6D-E8FDB9206FC3}" type="datetime1">
              <a:rPr kumimoji="1" lang="ja-JP" altLang="en-US" smtClean="0"/>
              <a:t>2019/11/1</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2377306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8987B47F-B334-4504-A786-F1FA4573B26D}" type="datetime1">
              <a:rPr kumimoji="1" lang="ja-JP" altLang="en-US" smtClean="0"/>
              <a:t>2019/11/1</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40394913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E36BCDA3-7265-4A2C-BE2A-09864F8C10FB}" type="datetime1">
              <a:rPr kumimoji="1" lang="ja-JP" altLang="en-US" smtClean="0"/>
              <a:t>2019/11/1</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1925439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1D985FF1-D43A-4484-928B-0EF122A10D3E}"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903635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B784F196-19FE-4B57-852B-8284E754D7E3}" type="datetime1">
              <a:rPr kumimoji="1" lang="ja-JP" altLang="en-US" smtClean="0"/>
              <a:t>2019/11/1</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8930359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CBFCEC-51ED-47ED-A724-E7EBF20067EC}" type="datetime1">
              <a:rPr kumimoji="1" lang="ja-JP" altLang="en-US" smtClean="0"/>
              <a:t>2019/11/1</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08D7A6-B21C-4CC5-B909-7F83FE9B363B}" type="slidenum">
              <a:rPr kumimoji="1" lang="ja-JP" altLang="en-US" smtClean="0"/>
              <a:t>‹#›</a:t>
            </a:fld>
            <a:endParaRPr kumimoji="1" lang="ja-JP" altLang="en-US"/>
          </a:p>
        </p:txBody>
      </p:sp>
    </p:spTree>
    <p:extLst>
      <p:ext uri="{BB962C8B-B14F-4D97-AF65-F5344CB8AC3E}">
        <p14:creationId xmlns:p14="http://schemas.microsoft.com/office/powerpoint/2010/main" val="2527832043"/>
      </p:ext>
    </p:extLst>
  </p:cSld>
  <p:clrMap bg1="lt1" tx1="dk1" bg2="lt2" tx2="dk2" accent1="accent1" accent2="accent2" accent3="accent3" accent4="accent4" accent5="accent5" accent6="accent6" hlink="hlink" folHlink="folHlink"/>
  <p:sldLayoutIdLst>
    <p:sldLayoutId id="2147483985" r:id="rId1"/>
    <p:sldLayoutId id="2147483986" r:id="rId2"/>
    <p:sldLayoutId id="2147483987" r:id="rId3"/>
    <p:sldLayoutId id="2147483988" r:id="rId4"/>
    <p:sldLayoutId id="2147483989" r:id="rId5"/>
    <p:sldLayoutId id="2147483990" r:id="rId6"/>
    <p:sldLayoutId id="2147483991" r:id="rId7"/>
    <p:sldLayoutId id="2147483992" r:id="rId8"/>
    <p:sldLayoutId id="2147483993" r:id="rId9"/>
    <p:sldLayoutId id="2147483994" r:id="rId10"/>
    <p:sldLayoutId id="2147483995"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8" Type="http://schemas.openxmlformats.org/officeDocument/2006/relationships/image" Target="../media/image9.jpeg"/><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jpe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9" Type="http://schemas.openxmlformats.org/officeDocument/2006/relationships/image" Target="../media/image10.png"/></Relationships>
</file>

<file path=ppt/slides/_rels/slide6.xml.rels><?xml version="1.0" encoding="UTF-8" standalone="yes"?>
<Relationships xmlns="http://schemas.openxmlformats.org/package/2006/relationships"><Relationship Id="rId8" Type="http://schemas.openxmlformats.org/officeDocument/2006/relationships/image" Target="../media/image15.png"/><Relationship Id="rId13" Type="http://schemas.openxmlformats.org/officeDocument/2006/relationships/hyperlink" Target="http://4.bp.blogspot.com/-XuqXO9PeMRM/U32Ncy0LCTI/AAAAAAAAgvY/Ofjcsb58VJ4/s800/study_nurse.png" TargetMode="External"/><Relationship Id="rId18" Type="http://schemas.openxmlformats.org/officeDocument/2006/relationships/image" Target="../media/image21.png"/><Relationship Id="rId26" Type="http://schemas.openxmlformats.org/officeDocument/2006/relationships/image" Target="../media/image27.png"/><Relationship Id="rId3" Type="http://schemas.openxmlformats.org/officeDocument/2006/relationships/hyperlink" Target="http://3.bp.blogspot.com/-Li3usK383MU/VkcaoNVQvXI/AAAAAAAA0d0/wFIDnj46JVU/s800/tatemono_hospital2.png" TargetMode="External"/><Relationship Id="rId21" Type="http://schemas.openxmlformats.org/officeDocument/2006/relationships/image" Target="../media/image24.jpeg"/><Relationship Id="rId7" Type="http://schemas.openxmlformats.org/officeDocument/2006/relationships/image" Target="../media/image14.wmf"/><Relationship Id="rId12" Type="http://schemas.openxmlformats.org/officeDocument/2006/relationships/image" Target="../media/image17.png"/><Relationship Id="rId17" Type="http://schemas.openxmlformats.org/officeDocument/2006/relationships/hyperlink" Target="http://2.bp.blogspot.com/-wz7CPISpomQ/WR_KlIrpExI/AAAAAAABEXo/DD3kDGaOXXQev9fyeaON70RC3oLYseu8ACLcB/s800/figure_kaigi_hanashiai.png" TargetMode="External"/><Relationship Id="rId25" Type="http://schemas.openxmlformats.org/officeDocument/2006/relationships/hyperlink" Target="http://4.bp.blogspot.com/-v-d7JYMZJn0/VvKZKMuZhzI/AAAAAAAA5FQ/p8m3U0QRZ8kI8mbkOv0uMEZrwT7F5Baiw/s800/seminor_woman.png" TargetMode="External"/><Relationship Id="rId2" Type="http://schemas.openxmlformats.org/officeDocument/2006/relationships/notesSlide" Target="../notesSlides/notesSlide5.xml"/><Relationship Id="rId16" Type="http://schemas.openxmlformats.org/officeDocument/2006/relationships/image" Target="../media/image20.png"/><Relationship Id="rId20" Type="http://schemas.openxmlformats.org/officeDocument/2006/relationships/image" Target="../media/image23.png"/><Relationship Id="rId29" Type="http://schemas.openxmlformats.org/officeDocument/2006/relationships/hyperlink" Target="http://1.bp.blogspot.com/-PgPpfoGDxF0/WcB5sfrVQSI/AAAAAAABG1o/xGjjAfsxv_UddA_63hydv1M46uL0b4KHACLcBGAs/s800/kaigi_man_woman.png" TargetMode="External"/><Relationship Id="rId1" Type="http://schemas.openxmlformats.org/officeDocument/2006/relationships/slideLayout" Target="../slideLayouts/slideLayout7.xml"/><Relationship Id="rId6" Type="http://schemas.openxmlformats.org/officeDocument/2006/relationships/image" Target="../media/image13.png"/><Relationship Id="rId11" Type="http://schemas.openxmlformats.org/officeDocument/2006/relationships/hyperlink" Target="http://1.bp.blogspot.com/-FrFmmMlJ0bE/U1T3wsYJlRI/AAAAAAAAfWo/7-7pGdnlkKQ/s800/figure_talking.png" TargetMode="External"/><Relationship Id="rId24" Type="http://schemas.openxmlformats.org/officeDocument/2006/relationships/image" Target="../media/image26.png"/><Relationship Id="rId5" Type="http://schemas.openxmlformats.org/officeDocument/2006/relationships/image" Target="../media/image12.jpeg"/><Relationship Id="rId15" Type="http://schemas.openxmlformats.org/officeDocument/2006/relationships/image" Target="../media/image19.png"/><Relationship Id="rId23" Type="http://schemas.openxmlformats.org/officeDocument/2006/relationships/image" Target="../media/image25.png"/><Relationship Id="rId28" Type="http://schemas.openxmlformats.org/officeDocument/2006/relationships/image" Target="../media/image28.png"/><Relationship Id="rId10" Type="http://schemas.openxmlformats.org/officeDocument/2006/relationships/image" Target="../media/image16.png"/><Relationship Id="rId19" Type="http://schemas.openxmlformats.org/officeDocument/2006/relationships/image" Target="../media/image22.png"/><Relationship Id="rId4" Type="http://schemas.openxmlformats.org/officeDocument/2006/relationships/image" Target="../media/image11.png"/><Relationship Id="rId9" Type="http://schemas.openxmlformats.org/officeDocument/2006/relationships/hyperlink" Target="http://1.bp.blogspot.com/-36NRZNqEOic/VGLMdNRQwUI/AAAAAAAApAw/NR_Q4VUF3wE/s800/kangoshi_kaigi.png" TargetMode="External"/><Relationship Id="rId14" Type="http://schemas.openxmlformats.org/officeDocument/2006/relationships/image" Target="../media/image18.png"/><Relationship Id="rId22" Type="http://schemas.openxmlformats.org/officeDocument/2006/relationships/hyperlink" Target="http://3.bp.blogspot.com/-tm5KbWlQAL4/VPQTqk3ZKWI/AAAAAAAAsAA/7hpKrdmrl5o/s800/soudan_madoguchi.png" TargetMode="External"/><Relationship Id="rId27" Type="http://schemas.openxmlformats.org/officeDocument/2006/relationships/hyperlink" Target="http://2.bp.blogspot.com/-sGec_su9wSg/U7O61I-cqpI/AAAAAAAAiTk/eBb1Vbh3TRc/s800/setsumeikai_seminar.png" TargetMode="External"/><Relationship Id="rId30" Type="http://schemas.openxmlformats.org/officeDocument/2006/relationships/image" Target="../media/image29.png"/></Relationships>
</file>

<file path=ppt/slides/_rels/slide7.xml.rels><?xml version="1.0" encoding="UTF-8" standalone="yes"?>
<Relationships xmlns="http://schemas.openxmlformats.org/package/2006/relationships"><Relationship Id="rId3" Type="http://schemas.openxmlformats.org/officeDocument/2006/relationships/image" Target="../media/image31.tmp"/><Relationship Id="rId2" Type="http://schemas.openxmlformats.org/officeDocument/2006/relationships/image" Target="../media/image30.tmp"/><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5796136" y="116632"/>
            <a:ext cx="3240360" cy="936104"/>
          </a:xfrm>
          <a:ln w="38100">
            <a:solidFill>
              <a:schemeClr val="tx1"/>
            </a:solidFill>
          </a:ln>
        </p:spPr>
        <p:txBody>
          <a:bodyPr>
            <a:normAutofit/>
          </a:bodyPr>
          <a:lstStyle/>
          <a:p>
            <a:r>
              <a:rPr lang="ja-JP" altLang="ja-JP" b="1" dirty="0" smtClean="0"/>
              <a:t>資料</a:t>
            </a:r>
            <a:r>
              <a:rPr lang="ja-JP" altLang="en-US" b="1" dirty="0"/>
              <a:t>４</a:t>
            </a:r>
            <a:r>
              <a:rPr lang="ja-JP" altLang="en-US" b="1" dirty="0" smtClean="0"/>
              <a:t>－３</a:t>
            </a:r>
            <a:endParaRPr kumimoji="1" lang="ja-JP" altLang="en-US" sz="1600" dirty="0"/>
          </a:p>
        </p:txBody>
      </p:sp>
      <p:sp>
        <p:nvSpPr>
          <p:cNvPr id="3" name="コンテンツ プレースホルダー 2"/>
          <p:cNvSpPr>
            <a:spLocks noGrp="1"/>
          </p:cNvSpPr>
          <p:nvPr>
            <p:ph idx="1"/>
          </p:nvPr>
        </p:nvSpPr>
        <p:spPr>
          <a:xfrm>
            <a:off x="251520" y="1412776"/>
            <a:ext cx="8568952" cy="5256585"/>
          </a:xfrm>
        </p:spPr>
        <p:txBody>
          <a:bodyPr>
            <a:normAutofit/>
          </a:bodyPr>
          <a:lstStyle/>
          <a:p>
            <a:pPr marL="0" indent="0" algn="ctr">
              <a:buNone/>
            </a:pPr>
            <a:r>
              <a:rPr lang="ja-JP" altLang="en-US" sz="3000" dirty="0">
                <a:latin typeface="+mn-ea"/>
              </a:rPr>
              <a:t>医療・</a:t>
            </a:r>
            <a:r>
              <a:rPr lang="ja-JP" altLang="en-US" sz="3000" dirty="0" smtClean="0">
                <a:latin typeface="+mn-ea"/>
              </a:rPr>
              <a:t>病床</a:t>
            </a:r>
            <a:r>
              <a:rPr lang="ja-JP" altLang="en-US" sz="3000" dirty="0" smtClean="0">
                <a:latin typeface="+mn-ea"/>
              </a:rPr>
              <a:t>部会及び在宅医療・ターミナルケア部会において意見</a:t>
            </a:r>
            <a:r>
              <a:rPr lang="ja-JP" altLang="en-US" sz="3000" dirty="0" smtClean="0">
                <a:latin typeface="+mn-ea"/>
              </a:rPr>
              <a:t>を聴取</a:t>
            </a:r>
            <a:r>
              <a:rPr lang="ja-JP" altLang="en-US" sz="3000" dirty="0" smtClean="0">
                <a:latin typeface="+mn-ea"/>
              </a:rPr>
              <a:t>する基金</a:t>
            </a:r>
            <a:r>
              <a:rPr lang="ja-JP" altLang="en-US" sz="3000" dirty="0" smtClean="0">
                <a:latin typeface="+mn-ea"/>
              </a:rPr>
              <a:t>事業（案）の概要</a:t>
            </a:r>
            <a:endParaRPr lang="en-US" altLang="ja-JP" sz="3000" dirty="0">
              <a:latin typeface="+mn-ea"/>
            </a:endParaRPr>
          </a:p>
          <a:p>
            <a:pPr marL="0" indent="0" algn="ctr">
              <a:buNone/>
            </a:pPr>
            <a:endParaRPr lang="en-US" altLang="ja-JP" sz="2400" dirty="0" smtClean="0">
              <a:latin typeface="+mn-ea"/>
            </a:endParaRPr>
          </a:p>
          <a:p>
            <a:pPr marL="0" indent="0">
              <a:buNone/>
            </a:pPr>
            <a:r>
              <a:rPr lang="ja-JP" altLang="en-US" sz="2400" dirty="0">
                <a:latin typeface="+mn-ea"/>
              </a:rPr>
              <a:t>　</a:t>
            </a:r>
            <a:r>
              <a:rPr lang="ja-JP" altLang="en-US" sz="2400" dirty="0" smtClean="0">
                <a:latin typeface="+mn-ea"/>
              </a:rPr>
              <a:t>■医療・病床部会</a:t>
            </a:r>
            <a:endParaRPr lang="en-US" altLang="ja-JP" sz="2400" dirty="0">
              <a:latin typeface="+mn-ea"/>
            </a:endParaRPr>
          </a:p>
          <a:p>
            <a:pPr marL="0" indent="0">
              <a:buNone/>
            </a:pPr>
            <a:r>
              <a:rPr lang="ja-JP" altLang="en-US" sz="2000" dirty="0" smtClean="0">
                <a:latin typeface="メイリオ" panose="020B0604030504040204" pitchFamily="50" charset="-128"/>
                <a:ea typeface="メイリオ" panose="020B0604030504040204" pitchFamily="50" charset="-128"/>
              </a:rPr>
              <a:t>　　　①</a:t>
            </a:r>
            <a:r>
              <a:rPr lang="ja-JP" altLang="en-US" sz="2000" dirty="0" smtClean="0">
                <a:latin typeface="メイリオ" panose="020B0604030504040204" pitchFamily="50" charset="-128"/>
                <a:ea typeface="メイリオ" panose="020B0604030504040204" pitchFamily="50" charset="-128"/>
              </a:rPr>
              <a:t>　</a:t>
            </a:r>
            <a:r>
              <a:rPr lang="zh-TW" altLang="en-US" sz="2000" dirty="0" smtClean="0">
                <a:latin typeface="メイリオ" panose="020B0604030504040204" pitchFamily="50" charset="-128"/>
                <a:ea typeface="メイリオ" panose="020B0604030504040204" pitchFamily="50" charset="-128"/>
              </a:rPr>
              <a:t>病床</a:t>
            </a:r>
            <a:r>
              <a:rPr lang="zh-TW" altLang="en-US" sz="2000" dirty="0">
                <a:latin typeface="メイリオ" panose="020B0604030504040204" pitchFamily="50" charset="-128"/>
                <a:ea typeface="メイリオ" panose="020B0604030504040204" pitchFamily="50" charset="-128"/>
              </a:rPr>
              <a:t>転換促進事業補助</a:t>
            </a:r>
            <a:r>
              <a:rPr lang="zh-TW" altLang="en-US" sz="2000" dirty="0" smtClean="0">
                <a:latin typeface="メイリオ" panose="020B0604030504040204" pitchFamily="50" charset="-128"/>
                <a:ea typeface="メイリオ" panose="020B0604030504040204" pitchFamily="50" charset="-128"/>
              </a:rPr>
              <a:t>金</a:t>
            </a:r>
            <a:r>
              <a:rPr lang="ja-JP" altLang="en-US" sz="2000" dirty="0" smtClean="0">
                <a:latin typeface="メイリオ" panose="020B0604030504040204" pitchFamily="50" charset="-128"/>
                <a:ea typeface="メイリオ" panose="020B0604030504040204" pitchFamily="50" charset="-128"/>
              </a:rPr>
              <a:t>事業・・・・・・２</a:t>
            </a:r>
            <a:endParaRPr lang="en-US" altLang="zh-TW" sz="2000" dirty="0" smtClean="0">
              <a:latin typeface="メイリオ" panose="020B0604030504040204" pitchFamily="50" charset="-128"/>
              <a:ea typeface="メイリオ" panose="020B0604030504040204" pitchFamily="50" charset="-128"/>
            </a:endParaRPr>
          </a:p>
          <a:p>
            <a:pPr marL="0" indent="0">
              <a:buNone/>
            </a:pPr>
            <a:r>
              <a:rPr lang="ja-JP" altLang="en-US" sz="2000" dirty="0" smtClean="0">
                <a:latin typeface="メイリオ" panose="020B0604030504040204" pitchFamily="50" charset="-128"/>
                <a:ea typeface="メイリオ" panose="020B0604030504040204" pitchFamily="50" charset="-128"/>
              </a:rPr>
              <a:t>　　　②</a:t>
            </a:r>
            <a:r>
              <a:rPr lang="ja-JP" altLang="en-US" sz="2000" dirty="0" smtClean="0">
                <a:latin typeface="メイリオ" panose="020B0604030504040204" pitchFamily="50" charset="-128"/>
                <a:ea typeface="メイリオ" panose="020B0604030504040204" pitchFamily="50" charset="-128"/>
              </a:rPr>
              <a:t>　</a:t>
            </a:r>
            <a:r>
              <a:rPr lang="zh-TW" altLang="en-US" sz="2000" dirty="0">
                <a:latin typeface="メイリオ" panose="020B0604030504040204" pitchFamily="50" charset="-128"/>
                <a:ea typeface="メイリオ" panose="020B0604030504040204" pitchFamily="50" charset="-128"/>
              </a:rPr>
              <a:t>医療施設近代化施設整備</a:t>
            </a:r>
            <a:r>
              <a:rPr lang="zh-TW" altLang="en-US" sz="2000" dirty="0" smtClean="0">
                <a:latin typeface="メイリオ" panose="020B0604030504040204" pitchFamily="50" charset="-128"/>
                <a:ea typeface="メイリオ" panose="020B0604030504040204" pitchFamily="50" charset="-128"/>
              </a:rPr>
              <a:t>事業</a:t>
            </a:r>
            <a:r>
              <a:rPr lang="ja-JP" altLang="en-US" sz="2000" dirty="0" smtClean="0">
                <a:latin typeface="メイリオ" panose="020B0604030504040204" pitchFamily="50" charset="-128"/>
                <a:ea typeface="メイリオ" panose="020B0604030504040204" pitchFamily="50" charset="-128"/>
              </a:rPr>
              <a:t>・・・・・・３</a:t>
            </a:r>
            <a:endParaRPr lang="en-US" altLang="zh-TW" sz="2000" dirty="0" smtClean="0">
              <a:latin typeface="メイリオ" panose="020B0604030504040204" pitchFamily="50" charset="-128"/>
              <a:ea typeface="メイリオ" panose="020B0604030504040204" pitchFamily="50" charset="-128"/>
            </a:endParaRPr>
          </a:p>
          <a:p>
            <a:pPr marL="0" indent="0">
              <a:buNone/>
            </a:pPr>
            <a:r>
              <a:rPr lang="ja-JP" altLang="en-US" sz="2000" dirty="0" smtClean="0">
                <a:latin typeface="メイリオ" panose="020B0604030504040204" pitchFamily="50" charset="-128"/>
                <a:ea typeface="メイリオ" panose="020B0604030504040204" pitchFamily="50" charset="-128"/>
              </a:rPr>
              <a:t>　</a:t>
            </a:r>
            <a:r>
              <a:rPr lang="ja-JP" altLang="en-US" sz="2400" dirty="0" smtClean="0">
                <a:latin typeface="+mn-ea"/>
              </a:rPr>
              <a:t>■在宅医療・ターミナルケア部会</a:t>
            </a:r>
            <a:endParaRPr lang="en-US" altLang="ja-JP" sz="2400" dirty="0" smtClean="0">
              <a:latin typeface="+mn-ea"/>
            </a:endParaRPr>
          </a:p>
          <a:p>
            <a:pPr marL="0" indent="0">
              <a:buNone/>
            </a:pPr>
            <a:r>
              <a:rPr lang="ja-JP" altLang="en-US" sz="2000" dirty="0" smtClean="0">
                <a:latin typeface="メイリオ" panose="020B0604030504040204" pitchFamily="50" charset="-128"/>
                <a:ea typeface="メイリオ" panose="020B0604030504040204" pitchFamily="50" charset="-128"/>
              </a:rPr>
              <a:t>　　　③</a:t>
            </a:r>
            <a:r>
              <a:rPr lang="ja-JP" altLang="en-US" sz="2000" dirty="0">
                <a:latin typeface="メイリオ" panose="020B0604030504040204" pitchFamily="50" charset="-128"/>
                <a:ea typeface="メイリオ" panose="020B0604030504040204" pitchFamily="50" charset="-128"/>
              </a:rPr>
              <a:t>　地域包括ケアシステム構築支援事業（</a:t>
            </a:r>
            <a:r>
              <a:rPr lang="en-US" altLang="ja-JP" sz="2000" dirty="0">
                <a:latin typeface="メイリオ" panose="020B0604030504040204" pitchFamily="50" charset="-128"/>
                <a:ea typeface="メイリオ" panose="020B0604030504040204" pitchFamily="50" charset="-128"/>
              </a:rPr>
              <a:t>R1</a:t>
            </a:r>
            <a:r>
              <a:rPr lang="ja-JP" altLang="en-US" sz="2000" dirty="0">
                <a:latin typeface="メイリオ" panose="020B0604030504040204" pitchFamily="50" charset="-128"/>
                <a:ea typeface="メイリオ" panose="020B0604030504040204" pitchFamily="50" charset="-128"/>
              </a:rPr>
              <a:t>新規事業</a:t>
            </a:r>
            <a:r>
              <a:rPr lang="ja-JP" altLang="en-US" sz="2000" dirty="0" smtClean="0">
                <a:latin typeface="メイリオ" panose="020B0604030504040204" pitchFamily="50" charset="-128"/>
                <a:ea typeface="メイリオ" panose="020B0604030504040204" pitchFamily="50" charset="-128"/>
              </a:rPr>
              <a:t>）・・・４</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smtClean="0">
                <a:latin typeface="メイリオ" panose="020B0604030504040204" pitchFamily="50" charset="-128"/>
                <a:ea typeface="メイリオ" panose="020B0604030504040204" pitchFamily="50" charset="-128"/>
              </a:rPr>
              <a:t>　　　④</a:t>
            </a:r>
            <a:r>
              <a:rPr lang="ja-JP" altLang="en-US" sz="2000" dirty="0">
                <a:latin typeface="メイリオ" panose="020B0604030504040204" pitchFamily="50" charset="-128"/>
                <a:ea typeface="メイリオ" panose="020B0604030504040204" pitchFamily="50" charset="-128"/>
              </a:rPr>
              <a:t>　在宅医療普及促進</a:t>
            </a:r>
            <a:r>
              <a:rPr lang="ja-JP" altLang="en-US" sz="2000" dirty="0" smtClean="0">
                <a:latin typeface="メイリオ" panose="020B0604030504040204" pitchFamily="50" charset="-128"/>
                <a:ea typeface="メイリオ" panose="020B0604030504040204" pitchFamily="50" charset="-128"/>
              </a:rPr>
              <a:t>事業・・・・・・・・・・・・・・・・ ５</a:t>
            </a:r>
            <a:endParaRPr lang="en-US" altLang="ja-JP" sz="2000" dirty="0">
              <a:latin typeface="メイリオ" panose="020B0604030504040204" pitchFamily="50" charset="-128"/>
              <a:ea typeface="メイリオ" panose="020B0604030504040204" pitchFamily="50" charset="-128"/>
            </a:endParaRPr>
          </a:p>
          <a:p>
            <a:pPr marL="0" indent="0">
              <a:buNone/>
            </a:pPr>
            <a:r>
              <a:rPr lang="ja-JP" altLang="en-US" sz="2000" dirty="0" smtClean="0">
                <a:latin typeface="メイリオ" panose="020B0604030504040204" pitchFamily="50" charset="-128"/>
                <a:ea typeface="メイリオ" panose="020B0604030504040204" pitchFamily="50" charset="-128"/>
              </a:rPr>
              <a:t>　　　⑤</a:t>
            </a:r>
            <a:r>
              <a:rPr lang="ja-JP" altLang="en-US" sz="2000" dirty="0">
                <a:latin typeface="メイリオ" panose="020B0604030504040204" pitchFamily="50" charset="-128"/>
                <a:ea typeface="メイリオ" panose="020B0604030504040204" pitchFamily="50" charset="-128"/>
              </a:rPr>
              <a:t>　医科歯科連携推進</a:t>
            </a:r>
            <a:r>
              <a:rPr lang="ja-JP" altLang="en-US" sz="2000" dirty="0" smtClean="0">
                <a:latin typeface="メイリオ" panose="020B0604030504040204" pitchFamily="50" charset="-128"/>
                <a:ea typeface="メイリオ" panose="020B0604030504040204" pitchFamily="50" charset="-128"/>
              </a:rPr>
              <a:t>事業・・・・・・・・・・・・・・・・ ６</a:t>
            </a:r>
            <a:endParaRPr lang="en-US" altLang="ja-JP" sz="2000" dirty="0">
              <a:latin typeface="メイリオ" panose="020B0604030504040204" pitchFamily="50" charset="-128"/>
              <a:ea typeface="メイリオ" panose="020B0604030504040204" pitchFamily="50" charset="-128"/>
            </a:endParaRPr>
          </a:p>
          <a:p>
            <a:pPr marL="0" indent="0">
              <a:buNone/>
            </a:pPr>
            <a:endParaRPr lang="en-US" altLang="ja-JP" sz="2000" dirty="0" smtClean="0">
              <a:latin typeface="メイリオ" panose="020B0604030504040204" pitchFamily="50" charset="-128"/>
              <a:ea typeface="メイリオ" panose="020B0604030504040204" pitchFamily="50" charset="-128"/>
            </a:endParaRPr>
          </a:p>
        </p:txBody>
      </p:sp>
      <p:sp>
        <p:nvSpPr>
          <p:cNvPr id="4" name="スライド番号プレースホルダー 3"/>
          <p:cNvSpPr>
            <a:spLocks noGrp="1"/>
          </p:cNvSpPr>
          <p:nvPr>
            <p:ph type="sldNum" sz="quarter" idx="12"/>
          </p:nvPr>
        </p:nvSpPr>
        <p:spPr>
          <a:xfrm>
            <a:off x="7010400" y="6492875"/>
            <a:ext cx="2133600" cy="365125"/>
          </a:xfrm>
        </p:spPr>
        <p:txBody>
          <a:bodyPr/>
          <a:lstStyle/>
          <a:p>
            <a:fld id="{DC08D7A6-B21C-4CC5-B909-7F83FE9B363B}" type="slidenum">
              <a:rPr kumimoji="1" lang="ja-JP" altLang="en-US" sz="2400" smtClean="0"/>
              <a:t>1</a:t>
            </a:fld>
            <a:endParaRPr kumimoji="1" lang="ja-JP" altLang="en-US" sz="2400"/>
          </a:p>
        </p:txBody>
      </p:sp>
    </p:spTree>
    <p:extLst>
      <p:ext uri="{BB962C8B-B14F-4D97-AF65-F5344CB8AC3E}">
        <p14:creationId xmlns:p14="http://schemas.microsoft.com/office/powerpoint/2010/main" val="324460752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538" y="116770"/>
            <a:ext cx="8951958" cy="650447"/>
          </a:xfrm>
        </p:spPr>
        <p:txBody>
          <a:bodyPr>
            <a:normAutofit/>
          </a:bodyPr>
          <a:lstStyle/>
          <a:p>
            <a:pPr algn="l"/>
            <a:r>
              <a:rPr lang="ja-JP" altLang="en-US" sz="3600" b="1" dirty="0" smtClean="0">
                <a:latin typeface="メイリオ" panose="020B0604030504040204" pitchFamily="50" charset="-128"/>
                <a:ea typeface="メイリオ" panose="020B0604030504040204" pitchFamily="50" charset="-128"/>
              </a:rPr>
              <a:t>基金事業①</a:t>
            </a:r>
            <a:r>
              <a:rPr lang="ja-JP" altLang="en-US" sz="2800" b="1" dirty="0" smtClean="0">
                <a:latin typeface="メイリオ" panose="020B0604030504040204" pitchFamily="50" charset="-128"/>
                <a:ea typeface="メイリオ" panose="020B0604030504040204" pitchFamily="50" charset="-128"/>
              </a:rPr>
              <a:t>　</a:t>
            </a:r>
            <a:r>
              <a:rPr lang="zh-TW" altLang="en-US" sz="3600" b="1" dirty="0">
                <a:latin typeface="メイリオ" panose="020B0604030504040204" pitchFamily="50" charset="-128"/>
                <a:ea typeface="メイリオ" panose="020B0604030504040204" pitchFamily="50" charset="-128"/>
              </a:rPr>
              <a:t>病床転換促進事業補助</a:t>
            </a:r>
            <a:r>
              <a:rPr lang="zh-TW" altLang="en-US" sz="3600" b="1" dirty="0" smtClean="0">
                <a:latin typeface="メイリオ" panose="020B0604030504040204" pitchFamily="50" charset="-128"/>
                <a:ea typeface="メイリオ" panose="020B0604030504040204" pitchFamily="50" charset="-128"/>
              </a:rPr>
              <a:t>金</a:t>
            </a:r>
            <a:r>
              <a:rPr lang="ja-JP" altLang="en-US" sz="3600" b="1" dirty="0">
                <a:latin typeface="メイリオ" panose="020B0604030504040204" pitchFamily="50" charset="-128"/>
                <a:ea typeface="メイリオ" panose="020B0604030504040204" pitchFamily="50" charset="-128"/>
              </a:rPr>
              <a:t>事業</a:t>
            </a:r>
            <a:endParaRPr kumimoji="1" lang="ja-JP" altLang="en-US" sz="2800" b="1" u="sng" dirty="0">
              <a:latin typeface="メイリオ" panose="020B0604030504040204" pitchFamily="50" charset="-128"/>
              <a:ea typeface="メイリオ" panose="020B0604030504040204" pitchFamily="50" charset="-128"/>
            </a:endParaRPr>
          </a:p>
        </p:txBody>
      </p:sp>
      <p:sp>
        <p:nvSpPr>
          <p:cNvPr id="7" name="正方形/長方形 6"/>
          <p:cNvSpPr/>
          <p:nvPr/>
        </p:nvSpPr>
        <p:spPr>
          <a:xfrm>
            <a:off x="6054800" y="695032"/>
            <a:ext cx="3146767" cy="307777"/>
          </a:xfrm>
          <a:prstGeom prst="rect">
            <a:avLst/>
          </a:prstGeom>
        </p:spPr>
        <p:txBody>
          <a:bodyPr wrap="square">
            <a:spAutoFit/>
          </a:bodyPr>
          <a:lstStyle/>
          <a:p>
            <a:pPr algn="ctr"/>
            <a:r>
              <a:rPr lang="ja-JP" altLang="en-US" sz="1400" u="sng" dirty="0" smtClean="0">
                <a:latin typeface="+mj-ea"/>
                <a:ea typeface="+mj-ea"/>
              </a:rPr>
              <a:t>令和元年度予算額</a:t>
            </a:r>
            <a:r>
              <a:rPr lang="ja-JP" altLang="en-US" sz="1400" u="sng" dirty="0">
                <a:latin typeface="+mj-ea"/>
                <a:ea typeface="+mj-ea"/>
              </a:rPr>
              <a:t>　</a:t>
            </a:r>
            <a:r>
              <a:rPr lang="en-US" altLang="ja-JP" sz="1400" u="sng" dirty="0">
                <a:latin typeface="+mj-ea"/>
                <a:ea typeface="+mj-ea"/>
              </a:rPr>
              <a:t>1,253,703</a:t>
            </a:r>
            <a:r>
              <a:rPr lang="ja-JP" altLang="en-US" sz="1400" u="sng" dirty="0" smtClean="0">
                <a:latin typeface="+mj-ea"/>
                <a:ea typeface="+mj-ea"/>
              </a:rPr>
              <a:t>千円</a:t>
            </a:r>
            <a:endParaRPr lang="ja-JP" altLang="en-US" sz="1400" u="sng" dirty="0">
              <a:latin typeface="+mj-ea"/>
              <a:ea typeface="+mj-ea"/>
            </a:endParaRPr>
          </a:p>
        </p:txBody>
      </p:sp>
      <p:sp>
        <p:nvSpPr>
          <p:cNvPr id="3" name="正方形/長方形 2"/>
          <p:cNvSpPr/>
          <p:nvPr/>
        </p:nvSpPr>
        <p:spPr>
          <a:xfrm>
            <a:off x="134938" y="704576"/>
            <a:ext cx="8951958" cy="4785926"/>
          </a:xfrm>
          <a:prstGeom prst="rect">
            <a:avLst/>
          </a:prstGeom>
          <a:noFill/>
          <a:ln>
            <a:noFill/>
          </a:ln>
        </p:spPr>
        <p:style>
          <a:lnRef idx="2">
            <a:schemeClr val="dk1"/>
          </a:lnRef>
          <a:fillRef idx="1">
            <a:schemeClr val="lt1"/>
          </a:fillRef>
          <a:effectRef idx="0">
            <a:schemeClr val="dk1"/>
          </a:effectRef>
          <a:fontRef idx="minor">
            <a:schemeClr val="dk1"/>
          </a:fontRef>
        </p:style>
        <p:txBody>
          <a:bodyPr wrap="square">
            <a:spAutoFit/>
          </a:bodyPr>
          <a:lstStyle/>
          <a:p>
            <a:r>
              <a:rPr lang="ja-JP" altLang="en-US" b="1" dirty="0">
                <a:latin typeface="Meiryo UI" panose="020B0604030504040204" pitchFamily="50" charset="-128"/>
                <a:ea typeface="Meiryo UI" panose="020B0604030504040204" pitchFamily="50" charset="-128"/>
                <a:cs typeface="Meiryo UI" panose="020B0604030504040204" pitchFamily="50" charset="-128"/>
              </a:rPr>
              <a:t>１．事業目的・概要</a:t>
            </a:r>
            <a:endParaRPr lang="en-US" altLang="ja-JP" b="1" dirty="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大阪府地域医療構想を踏まえ、病床の機能分化・連携を推進するため、府内において不足する「回復期」機能へ病床を転換する取組みを支援。</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3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latin typeface="Meiryo UI" panose="020B0604030504040204" pitchFamily="50" charset="-128"/>
                <a:ea typeface="Meiryo UI" panose="020B0604030504040204" pitchFamily="50" charset="-128"/>
                <a:cs typeface="Meiryo UI" panose="020B0604030504040204" pitchFamily="50" charset="-128"/>
              </a:rPr>
              <a:t>２．事業内容</a:t>
            </a:r>
            <a:endParaRPr lang="en-US" altLang="ja-JP" b="1"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（１）補助金の要件</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2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4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（２）対象経費・補助単価（概要）</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・改修・新築改築・備品購入費：病床の転換に伴う施設（環境）整備費。</a:t>
            </a:r>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600" dirty="0" smtClean="0">
                <a:latin typeface="Meiryo UI" panose="020B0604030504040204" pitchFamily="50" charset="-128"/>
                <a:ea typeface="Meiryo UI" panose="020B0604030504040204" pitchFamily="50" charset="-128"/>
                <a:cs typeface="Meiryo UI" panose="020B0604030504040204" pitchFamily="50" charset="-128"/>
              </a:rPr>
              <a:t>　　・転換準備経費：病床の転換前６か月に発生する人件費及び人材養成費。</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endParaRPr lang="en-US" altLang="ja-JP" sz="1600" dirty="0" smtClean="0">
              <a:latin typeface="Meiryo UI" panose="020B0604030504040204" pitchFamily="50" charset="-128"/>
              <a:ea typeface="Meiryo UI" panose="020B0604030504040204" pitchFamily="50" charset="-128"/>
              <a:cs typeface="Meiryo UI" panose="020B0604030504040204" pitchFamily="50" charset="-128"/>
            </a:endParaRPr>
          </a:p>
          <a:p>
            <a:r>
              <a:rPr lang="ja-JP" altLang="en-US" sz="1600" dirty="0">
                <a:latin typeface="Meiryo UI" panose="020B0604030504040204" pitchFamily="50" charset="-128"/>
                <a:ea typeface="Meiryo UI" panose="020B0604030504040204" pitchFamily="50" charset="-128"/>
                <a:cs typeface="Meiryo UI" panose="020B0604030504040204" pitchFamily="50" charset="-128"/>
              </a:rPr>
              <a:t>　</a:t>
            </a:r>
            <a:endParaRPr lang="en-US" altLang="ja-JP" sz="1600" dirty="0">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14" name="表 13"/>
          <p:cNvGraphicFramePr>
            <a:graphicFrameLocks noGrp="1"/>
          </p:cNvGraphicFramePr>
          <p:nvPr>
            <p:extLst/>
          </p:nvPr>
        </p:nvGraphicFramePr>
        <p:xfrm>
          <a:off x="453623" y="2243464"/>
          <a:ext cx="8050048" cy="1371600"/>
        </p:xfrm>
        <a:graphic>
          <a:graphicData uri="http://schemas.openxmlformats.org/drawingml/2006/table">
            <a:tbl>
              <a:tblPr firstRow="1" firstCol="1" bandRow="1"/>
              <a:tblGrid>
                <a:gridCol w="3405624">
                  <a:extLst>
                    <a:ext uri="{9D8B030D-6E8A-4147-A177-3AD203B41FA5}">
                      <a16:colId xmlns:a16="http://schemas.microsoft.com/office/drawing/2014/main" val="3501967074"/>
                    </a:ext>
                  </a:extLst>
                </a:gridCol>
                <a:gridCol w="989214">
                  <a:extLst>
                    <a:ext uri="{9D8B030D-6E8A-4147-A177-3AD203B41FA5}">
                      <a16:colId xmlns:a16="http://schemas.microsoft.com/office/drawing/2014/main" val="3656580344"/>
                    </a:ext>
                  </a:extLst>
                </a:gridCol>
                <a:gridCol w="3655210">
                  <a:extLst>
                    <a:ext uri="{9D8B030D-6E8A-4147-A177-3AD203B41FA5}">
                      <a16:colId xmlns:a16="http://schemas.microsoft.com/office/drawing/2014/main" val="2557832006"/>
                    </a:ext>
                  </a:extLst>
                </a:gridCol>
              </a:tblGrid>
              <a:tr h="143396">
                <a:tc>
                  <a:txBody>
                    <a:bodyPr/>
                    <a:lstStyle/>
                    <a:p>
                      <a:pPr algn="ctr">
                        <a:spcAft>
                          <a:spcPts val="0"/>
                        </a:spcAft>
                      </a:pPr>
                      <a:r>
                        <a:rPr lang="ja-JP" sz="1000" kern="0" spc="44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転換前の病床</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rowSpan="2">
                  <a:txBody>
                    <a:bodyPr/>
                    <a:lstStyle/>
                    <a:p>
                      <a:pPr algn="ctr">
                        <a:spcAft>
                          <a:spcPts val="0"/>
                        </a:spcAft>
                      </a:pPr>
                      <a:endPar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endParaRPr>
                    </a:p>
                  </a:txBody>
                  <a:tcPr marL="59261" marR="5926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a:txBody>
                    <a:bodyPr/>
                    <a:lstStyle/>
                    <a:p>
                      <a:pPr algn="ctr">
                        <a:spcAft>
                          <a:spcPts val="0"/>
                        </a:spcAft>
                      </a:pPr>
                      <a:r>
                        <a:rPr lang="ja-JP" sz="1000" kern="0" spc="44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転換後の病床</a:t>
                      </a:r>
                      <a:endParaRPr lang="ja-JP" sz="9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567678768"/>
                  </a:ext>
                </a:extLst>
              </a:tr>
              <a:tr h="1147172">
                <a:tc>
                  <a:txBody>
                    <a:bodyPr/>
                    <a:lstStyle/>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機能（補助金を受けようとする前年度の病床機能報告で、医療機能を「急性期」で報告した病床に限る。）であって</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「急性期一般入院基本料」「地域一般入院基本料」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「慢性期」</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機能（補助金を受けようとする前年度の病床機能報告で、医療機能を「慢性期」で報告した病床に限る。）であって</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「療養病床」</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であるもの。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tc>
                  <a:txBody>
                    <a:bodyPr/>
                    <a:lstStyle/>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「地域包括ケア病棟入院料」「地域包括ケア入院医療管理料」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「緩和ケア病棟入院料」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just">
                        <a:spcAft>
                          <a:spcPts val="0"/>
                        </a:spcAft>
                      </a:pPr>
                      <a:r>
                        <a:rPr lang="en-US" sz="10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 </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marL="139700" indent="-139700" algn="just">
                        <a:spcAft>
                          <a:spcPts val="0"/>
                        </a:spcAft>
                      </a:pP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ja-JP" sz="1000" b="1"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「回復期リハビリテーション病棟入院料」</a:t>
                      </a:r>
                      <a:r>
                        <a:rPr lang="ja-JP" sz="1000" kern="100" dirty="0">
                          <a:effectLst/>
                          <a:latin typeface="Century" panose="02040604050505020304" pitchFamily="18" charset="0"/>
                          <a:ea typeface="HG丸ｺﾞｼｯｸM-PRO" panose="020F0600000000000000" pitchFamily="50" charset="-128"/>
                          <a:cs typeface="Arial Unicode MS" panose="020B0604020202020204" pitchFamily="50" charset="-128"/>
                        </a:rPr>
                        <a:t>に係る施設基準に適合するもの。</a:t>
                      </a:r>
                      <a:endParaRPr lang="ja-JP" sz="9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59261" marR="59261"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98086995"/>
                  </a:ext>
                </a:extLst>
              </a:tr>
            </a:tbl>
          </a:graphicData>
        </a:graphic>
      </p:graphicFrame>
      <p:sp>
        <p:nvSpPr>
          <p:cNvPr id="15" name="右矢印 14"/>
          <p:cNvSpPr/>
          <p:nvPr/>
        </p:nvSpPr>
        <p:spPr>
          <a:xfrm>
            <a:off x="3923928" y="2714952"/>
            <a:ext cx="781050" cy="428625"/>
          </a:xfrm>
          <a:prstGeom prst="rightArrow">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0" name="正方形/長方形 19"/>
          <p:cNvSpPr/>
          <p:nvPr/>
        </p:nvSpPr>
        <p:spPr>
          <a:xfrm>
            <a:off x="5940152" y="5151755"/>
            <a:ext cx="3096344" cy="134112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dirty="0"/>
          </a:p>
        </p:txBody>
      </p:sp>
      <p:graphicFrame>
        <p:nvGraphicFramePr>
          <p:cNvPr id="6" name="表 5"/>
          <p:cNvGraphicFramePr>
            <a:graphicFrameLocks noGrp="1"/>
          </p:cNvGraphicFramePr>
          <p:nvPr>
            <p:extLst>
              <p:ext uri="{D42A27DB-BD31-4B8C-83A1-F6EECF244321}">
                <p14:modId xmlns:p14="http://schemas.microsoft.com/office/powerpoint/2010/main" val="424059759"/>
              </p:ext>
            </p:extLst>
          </p:nvPr>
        </p:nvGraphicFramePr>
        <p:xfrm>
          <a:off x="453623" y="4508918"/>
          <a:ext cx="8050048" cy="1987224"/>
        </p:xfrm>
        <a:graphic>
          <a:graphicData uri="http://schemas.openxmlformats.org/drawingml/2006/table">
            <a:tbl>
              <a:tblPr firstRow="1" firstCol="1" bandRow="1"/>
              <a:tblGrid>
                <a:gridCol w="589985">
                  <a:extLst>
                    <a:ext uri="{9D8B030D-6E8A-4147-A177-3AD203B41FA5}">
                      <a16:colId xmlns:a16="http://schemas.microsoft.com/office/drawing/2014/main" val="25253894"/>
                    </a:ext>
                  </a:extLst>
                </a:gridCol>
                <a:gridCol w="1872208">
                  <a:extLst>
                    <a:ext uri="{9D8B030D-6E8A-4147-A177-3AD203B41FA5}">
                      <a16:colId xmlns:a16="http://schemas.microsoft.com/office/drawing/2014/main" val="2673287688"/>
                    </a:ext>
                  </a:extLst>
                </a:gridCol>
                <a:gridCol w="2088232">
                  <a:extLst>
                    <a:ext uri="{9D8B030D-6E8A-4147-A177-3AD203B41FA5}">
                      <a16:colId xmlns:a16="http://schemas.microsoft.com/office/drawing/2014/main" val="2488906641"/>
                    </a:ext>
                  </a:extLst>
                </a:gridCol>
                <a:gridCol w="2376264">
                  <a:extLst>
                    <a:ext uri="{9D8B030D-6E8A-4147-A177-3AD203B41FA5}">
                      <a16:colId xmlns:a16="http://schemas.microsoft.com/office/drawing/2014/main" val="1587297994"/>
                    </a:ext>
                  </a:extLst>
                </a:gridCol>
                <a:gridCol w="1123359">
                  <a:extLst>
                    <a:ext uri="{9D8B030D-6E8A-4147-A177-3AD203B41FA5}">
                      <a16:colId xmlns:a16="http://schemas.microsoft.com/office/drawing/2014/main" val="712729328"/>
                    </a:ext>
                  </a:extLst>
                </a:gridCol>
              </a:tblGrid>
              <a:tr h="274404">
                <a:tc gridSpan="3">
                  <a:txBody>
                    <a:bodyPr/>
                    <a:lstStyle/>
                    <a:p>
                      <a:pPr algn="ctr">
                        <a:spcAft>
                          <a:spcPts val="0"/>
                        </a:spcAft>
                      </a:pPr>
                      <a:r>
                        <a:rPr lang="ja-JP" sz="1100" kern="10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対　象　経　費</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100" kern="100" dirty="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補助単価（１床・１人あたり）</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tc>
                  <a:txBody>
                    <a:bodyPr/>
                    <a:lstStyle/>
                    <a:p>
                      <a:pPr algn="ctr">
                        <a:spcAft>
                          <a:spcPts val="0"/>
                        </a:spcAft>
                      </a:pPr>
                      <a:r>
                        <a:rPr lang="ja-JP" sz="1100" kern="100">
                          <a:solidFill>
                            <a:srgbClr val="FFFFFF"/>
                          </a:solidFill>
                          <a:effectLst/>
                          <a:latin typeface="Century" panose="02040604050505020304" pitchFamily="18" charset="0"/>
                          <a:ea typeface="HG丸ｺﾞｼｯｸM-PRO" panose="020F0600000000000000" pitchFamily="50" charset="-128"/>
                          <a:cs typeface="Arial Unicode MS" panose="020B0604020202020204" pitchFamily="50" charset="-128"/>
                        </a:rPr>
                        <a:t>補助率</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D9D9D9"/>
                      </a:solidFill>
                      <a:prstDash val="solid"/>
                      <a:round/>
                      <a:headEnd type="none" w="med" len="med"/>
                      <a:tailEnd type="none" w="med" len="med"/>
                    </a:lnL>
                    <a:lnR w="12700" cap="flat" cmpd="sng" algn="ctr">
                      <a:solidFill>
                        <a:srgbClr val="D9D9D9"/>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70C0"/>
                    </a:solidFill>
                  </a:tcPr>
                </a:tc>
                <a:extLst>
                  <a:ext uri="{0D108BD9-81ED-4DB2-BD59-A6C34878D82A}">
                    <a16:rowId xmlns:a16="http://schemas.microsoft.com/office/drawing/2014/main" val="12241336"/>
                  </a:ext>
                </a:extLst>
              </a:tr>
              <a:tr h="235660">
                <a:tc gridSpan="3">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改　修</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3,333</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2</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41890478"/>
                  </a:ext>
                </a:extLst>
              </a:tr>
              <a:tr h="235660">
                <a:tc gridSpan="3">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新増改築</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4,540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4002546"/>
                  </a:ext>
                </a:extLst>
              </a:tr>
              <a:tr h="235660">
                <a:tc gridSpan="3">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備品購入</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hMerge="1">
                  <a:txBody>
                    <a:bodyPr/>
                    <a:lstStyle/>
                    <a:p>
                      <a:endParaRPr kumimoji="1" lang="ja-JP" altLang="en-US"/>
                    </a:p>
                  </a:txBody>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上記に含む。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886424827"/>
                  </a:ext>
                </a:extLst>
              </a:tr>
              <a:tr h="235660">
                <a:tc rowSpan="4">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転</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換</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準</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備</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経</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費</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rowSpan="3">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地域包括ケア</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回復期リハビリテーション</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在宅復帰支援担当職員</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097253729"/>
                  </a:ext>
                </a:extLst>
              </a:tr>
              <a:tr h="295592">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リハビリテーション専門職員</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2</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003083531"/>
                  </a:ext>
                </a:extLst>
              </a:tr>
              <a:tr h="235660">
                <a:tc vMerge="1">
                  <a:txBody>
                    <a:bodyPr/>
                    <a:lstStyle/>
                    <a:p>
                      <a:endParaRPr kumimoji="1" lang="ja-JP" altLang="en-US"/>
                    </a:p>
                  </a:txBody>
                  <a:tcPr/>
                </a:tc>
                <a:tc vMerge="1">
                  <a:txBody>
                    <a:bodyPr/>
                    <a:lstStyle/>
                    <a:p>
                      <a:endParaRPr kumimoji="1" lang="ja-JP" altLang="en-US"/>
                    </a:p>
                  </a:txBody>
                  <a:tcPr/>
                </a:tc>
                <a:tc>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Arial Unicode MS" panose="020B0604020202020204" pitchFamily="50" charset="-128"/>
                        </a:rPr>
                        <a:t>看護必要度評価票作成職員</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a:txBody>
                    <a:bodyPr/>
                    <a:lstStyle/>
                    <a:p>
                      <a:pPr algn="ctr">
                        <a:spcAft>
                          <a:spcPts val="0"/>
                        </a:spcAft>
                      </a:pPr>
                      <a:r>
                        <a:rPr lang="en-US" sz="1100" kern="100" dirty="0">
                          <a:effectLst/>
                          <a:latin typeface="HG丸ｺﾞｼｯｸM-PRO" panose="020F0600000000000000" pitchFamily="50" charset="-128"/>
                          <a:ea typeface="ＭＳ 明朝" panose="02020609040205080304" pitchFamily="17" charset="-128"/>
                          <a:cs typeface="Arial Unicode MS" panose="020B0604020202020204" pitchFamily="50" charset="-128"/>
                        </a:rPr>
                        <a:t>2,400</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千円×</a:t>
                      </a:r>
                      <a:r>
                        <a:rPr lang="en-US"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1</a:t>
                      </a: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人</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3689025486"/>
                  </a:ext>
                </a:extLst>
              </a:tr>
              <a:tr h="235660">
                <a:tc vMerge="1">
                  <a:txBody>
                    <a:bodyPr/>
                    <a:lstStyle/>
                    <a:p>
                      <a:endParaRPr kumimoji="1" lang="ja-JP" altLang="en-US"/>
                    </a:p>
                  </a:txBody>
                  <a:tcPr/>
                </a:tc>
                <a:tc gridSpan="2">
                  <a:txBody>
                    <a:bodyPr/>
                    <a:lstStyle/>
                    <a:p>
                      <a:pPr algn="ctr">
                        <a:spcAft>
                          <a:spcPts val="0"/>
                        </a:spcAft>
                      </a:pPr>
                      <a:r>
                        <a:rPr lang="ja-JP" sz="1100" kern="100">
                          <a:effectLst/>
                          <a:latin typeface="Century" panose="02040604050505020304" pitchFamily="18" charset="0"/>
                          <a:ea typeface="HG丸ｺﾞｼｯｸM-PRO" panose="020F0600000000000000" pitchFamily="50" charset="-128"/>
                          <a:cs typeface="Times New Roman" panose="02020603050405020304" pitchFamily="18" charset="0"/>
                        </a:rPr>
                        <a:t>人材養成費</a:t>
                      </a:r>
                      <a:endParaRPr lang="ja-JP" sz="1100" kern="10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AEEF3"/>
                    </a:solidFill>
                  </a:tcPr>
                </a:tc>
                <a:tc hMerge="1">
                  <a:txBody>
                    <a:bodyPr/>
                    <a:lstStyle/>
                    <a:p>
                      <a:endParaRPr kumimoji="1" lang="ja-JP" altLang="en-US"/>
                    </a:p>
                  </a:txBody>
                  <a:tcPr/>
                </a:tc>
                <a:tc>
                  <a:txBody>
                    <a:bodyPr/>
                    <a:lstStyle/>
                    <a:p>
                      <a:pPr algn="ctr">
                        <a:spcAft>
                          <a:spcPts val="0"/>
                        </a:spcAft>
                      </a:pPr>
                      <a:r>
                        <a:rPr lang="ja-JP" sz="1100" kern="100" dirty="0">
                          <a:effectLst/>
                          <a:latin typeface="Century" panose="02040604050505020304" pitchFamily="18" charset="0"/>
                          <a:ea typeface="HG丸ｺﾞｼｯｸM-PRO" panose="020F0600000000000000" pitchFamily="50" charset="-128"/>
                          <a:cs typeface="Arial Unicode MS" panose="020B0604020202020204" pitchFamily="50" charset="-128"/>
                        </a:rPr>
                        <a:t>上記に含む。</a:t>
                      </a:r>
                      <a:endParaRPr lang="ja-JP" sz="1100" kern="100" dirty="0">
                        <a:effectLst/>
                        <a:latin typeface="Century" panose="02040604050505020304" pitchFamily="18" charset="0"/>
                        <a:ea typeface="ＭＳ 明朝" panose="02020609040205080304" pitchFamily="17" charset="-128"/>
                        <a:cs typeface="Times New Roman" panose="02020603050405020304" pitchFamily="18" charset="0"/>
                      </a:endParaRPr>
                    </a:p>
                  </a:txBody>
                  <a:tcPr marL="47865" marR="47865"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433055997"/>
                  </a:ext>
                </a:extLst>
              </a:tr>
            </a:tbl>
          </a:graphicData>
        </a:graphic>
      </p:graphicFrame>
      <p:sp>
        <p:nvSpPr>
          <p:cNvPr id="4" name="スライド番号プレースホルダー 3"/>
          <p:cNvSpPr>
            <a:spLocks noGrp="1"/>
          </p:cNvSpPr>
          <p:nvPr>
            <p:ph type="sldNum" sz="quarter" idx="12"/>
          </p:nvPr>
        </p:nvSpPr>
        <p:spPr>
          <a:xfrm>
            <a:off x="6980496" y="6492875"/>
            <a:ext cx="2133600" cy="365125"/>
          </a:xfrm>
        </p:spPr>
        <p:txBody>
          <a:bodyPr/>
          <a:lstStyle/>
          <a:p>
            <a:fld id="{DC08D7A6-B21C-4CC5-B909-7F83FE9B363B}" type="slidenum">
              <a:rPr kumimoji="1" lang="ja-JP" altLang="en-US" sz="2400" smtClean="0"/>
              <a:t>2</a:t>
            </a:fld>
            <a:endParaRPr kumimoji="1" lang="ja-JP" altLang="en-US" sz="2400" dirty="0"/>
          </a:p>
        </p:txBody>
      </p:sp>
    </p:spTree>
    <p:extLst>
      <p:ext uri="{BB962C8B-B14F-4D97-AF65-F5344CB8AC3E}">
        <p14:creationId xmlns:p14="http://schemas.microsoft.com/office/powerpoint/2010/main" val="41515133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84538" y="116770"/>
            <a:ext cx="8951958" cy="650447"/>
          </a:xfrm>
        </p:spPr>
        <p:txBody>
          <a:bodyPr>
            <a:normAutofit fontScale="90000"/>
          </a:bodyPr>
          <a:lstStyle/>
          <a:p>
            <a:pPr algn="l"/>
            <a:r>
              <a:rPr lang="ja-JP" altLang="en-US" sz="4000" b="1" dirty="0" smtClean="0">
                <a:latin typeface="メイリオ" panose="020B0604030504040204" pitchFamily="50" charset="-128"/>
                <a:ea typeface="メイリオ" panose="020B0604030504040204" pitchFamily="50" charset="-128"/>
              </a:rPr>
              <a:t>基金事業②　医療施設近代化施設整備事業</a:t>
            </a:r>
            <a:endParaRPr kumimoji="1" lang="ja-JP" altLang="en-US" sz="4000" b="1" u="sng" dirty="0">
              <a:latin typeface="メイリオ" panose="020B0604030504040204" pitchFamily="50" charset="-128"/>
              <a:ea typeface="メイリオ" panose="020B0604030504040204" pitchFamily="50" charset="-128"/>
            </a:endParaRPr>
          </a:p>
        </p:txBody>
      </p:sp>
      <p:sp>
        <p:nvSpPr>
          <p:cNvPr id="6" name="テキスト ボックス 5"/>
          <p:cNvSpPr txBox="1"/>
          <p:nvPr/>
        </p:nvSpPr>
        <p:spPr>
          <a:xfrm>
            <a:off x="0" y="1002809"/>
            <a:ext cx="9144000" cy="5747727"/>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１．事業目的・概要</a:t>
            </a:r>
            <a:endParaRPr kumimoji="1" lang="en-US" altLang="ja-JP"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医療資源の効率的な再編及び地域医療の確保に配慮しつつ、病院における患者の療養環境、医療従事者の職場環境、衛生環境の改善を促進し、医療施設の経営の確保を図るために必要な施設整備事業に必要な経費を補助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a:t>
            </a: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内容</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整備事業者：公的団体及び</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大阪府</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が適当と認める者（但し、地方公共団体及び地方独立行政法人を</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除く。）で、大阪府地域医療構想に基づいた（予定も含む）施設整備を対象とする。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事業の内容・条件：建物の老朽化による建替え等のための整備事業で以下の要件を満たすものに対して交付</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〇建築後、概ね</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年以上経過</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〇整備後の病床の</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床当たりの面積</a:t>
            </a:r>
            <a:r>
              <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6.4</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以上かつ</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床当たりの病棟面積</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（改修の場合は、</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病室</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床あたりの面積</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5.8㎡</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以上かつ</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床当たりの病棟面積</a:t>
            </a:r>
            <a:r>
              <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16㎡</a:t>
            </a: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〇整備後の病床数</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％以上削減</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〇その他、条件あり</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　準　額：下記（</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）の面積に（</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）の基準単価を乗じた額と（</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）を合計し、対象経費の実支</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出額と比較して少ない額を選定する。</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）基本面積（</a:t>
            </a: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病棟</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）加算面積（患者サービスの向上を図るための整備）：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3</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）加算額（電子カルテシステムの整備）：</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床当たり</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605</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千円</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整備後の病床数</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4</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）基準単価：</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207,500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RC</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造）、</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180,900</a:t>
            </a: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円（ブロック）</a:t>
            </a:r>
            <a:endPar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5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補　助　率：</a:t>
            </a:r>
            <a:r>
              <a:rPr kumimoji="1" lang="en-US" altLang="ja-JP" sz="16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0.33</a:t>
            </a:r>
            <a:endParaRPr kumimoji="1" lang="en-US" altLang="ja-JP" sz="1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正方形/長方形 6"/>
          <p:cNvSpPr/>
          <p:nvPr/>
        </p:nvSpPr>
        <p:spPr>
          <a:xfrm>
            <a:off x="6054800" y="695032"/>
            <a:ext cx="3146767"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令和元年度予算額</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382,024</a:t>
            </a: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千円</a:t>
            </a:r>
            <a:endPar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7010400" y="6492875"/>
            <a:ext cx="2133600" cy="365125"/>
          </a:xfrm>
        </p:spPr>
        <p:txBody>
          <a:bodyPr/>
          <a:lstStyle/>
          <a:p>
            <a:fld id="{DC08D7A6-B21C-4CC5-B909-7F83FE9B363B}" type="slidenum">
              <a:rPr kumimoji="1" lang="ja-JP" altLang="en-US" sz="2400" smtClean="0"/>
              <a:t>3</a:t>
            </a:fld>
            <a:endParaRPr kumimoji="1" lang="ja-JP" altLang="en-US" sz="2400" dirty="0"/>
          </a:p>
        </p:txBody>
      </p:sp>
    </p:spTree>
    <p:extLst>
      <p:ext uri="{BB962C8B-B14F-4D97-AF65-F5344CB8AC3E}">
        <p14:creationId xmlns:p14="http://schemas.microsoft.com/office/powerpoint/2010/main" val="194485042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216688" y="845261"/>
            <a:ext cx="8945696" cy="5339923"/>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１．事業目的</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地域包括ケアシステムの構築期限である）</a:t>
            </a:r>
            <a:r>
              <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2025</a:t>
            </a:r>
            <a:r>
              <a:rPr kumimoji="1" lang="ja-JP" altLang="en-US"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年度までに、在宅医療の提供体制を構築</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市町村の課題</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２．事業内容</a:t>
            </a:r>
            <a:endParaRPr kumimoji="1" lang="en-US" altLang="ja-JP" sz="16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1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7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楕円 26"/>
          <p:cNvSpPr/>
          <p:nvPr/>
        </p:nvSpPr>
        <p:spPr>
          <a:xfrm>
            <a:off x="7412877" y="3642302"/>
            <a:ext cx="1493717" cy="461805"/>
          </a:xfrm>
          <a:prstGeom prst="ellipse">
            <a:avLst/>
          </a:prstGeom>
          <a:ln w="50800"/>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srgbClr val="343D9C"/>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タイトル 1"/>
          <p:cNvSpPr>
            <a:spLocks noGrp="1"/>
          </p:cNvSpPr>
          <p:nvPr>
            <p:ph type="title"/>
          </p:nvPr>
        </p:nvSpPr>
        <p:spPr>
          <a:xfrm>
            <a:off x="84538" y="116770"/>
            <a:ext cx="9816054" cy="650447"/>
          </a:xfrm>
        </p:spPr>
        <p:txBody>
          <a:bodyPr>
            <a:normAutofit fontScale="90000"/>
          </a:bodyPr>
          <a:lstStyle/>
          <a:p>
            <a:pPr algn="l"/>
            <a:r>
              <a:rPr lang="ja-JP" altLang="en-US" sz="3600" b="1" dirty="0" smtClean="0"/>
              <a:t>基金</a:t>
            </a:r>
            <a:r>
              <a:rPr lang="ja-JP" altLang="en-US" sz="3600" b="1" dirty="0" smtClean="0"/>
              <a:t>事業③</a:t>
            </a:r>
            <a:r>
              <a:rPr lang="ja-JP" altLang="en-US" sz="2800" b="1" dirty="0" smtClean="0"/>
              <a:t>　</a:t>
            </a:r>
            <a:r>
              <a:rPr kumimoji="1" lang="ja-JP" altLang="en-US" sz="3100" b="1" dirty="0" smtClean="0"/>
              <a:t>地域包括ケアシステム構築支援事業</a:t>
            </a:r>
            <a:r>
              <a:rPr lang="ja-JP" altLang="en-US" sz="2200" b="1" dirty="0" smtClean="0"/>
              <a:t>（</a:t>
            </a:r>
            <a:r>
              <a:rPr lang="en-US" altLang="ja-JP" sz="2200" b="1" dirty="0" smtClean="0"/>
              <a:t>R1</a:t>
            </a:r>
            <a:r>
              <a:rPr lang="ja-JP" altLang="en-US" sz="2200" b="1" dirty="0" smtClean="0"/>
              <a:t>新規）</a:t>
            </a:r>
            <a:endParaRPr kumimoji="1" lang="ja-JP" altLang="en-US" sz="2200" b="1" u="sng" dirty="0"/>
          </a:p>
        </p:txBody>
      </p:sp>
      <p:sp>
        <p:nvSpPr>
          <p:cNvPr id="7" name="正方形/長方形 6"/>
          <p:cNvSpPr/>
          <p:nvPr/>
        </p:nvSpPr>
        <p:spPr>
          <a:xfrm>
            <a:off x="6054800" y="695032"/>
            <a:ext cx="3146767"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令和元年度予算額</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13,961</a:t>
            </a: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千円</a:t>
            </a:r>
            <a:endPar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8" name="テキスト ボックス 7"/>
          <p:cNvSpPr txBox="1"/>
          <p:nvPr/>
        </p:nvSpPr>
        <p:spPr>
          <a:xfrm>
            <a:off x="1577821" y="1380234"/>
            <a:ext cx="7328772" cy="13080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医療分野についてノウハウが少なく、何から取組んでいいのかわからない市町村が多い</a:t>
            </a:r>
            <a:endParaRPr kumimoji="1" lang="en-US" altLang="ja-JP" sz="14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○医介連携の推進方法に関するもの</a:t>
            </a:r>
            <a:endParaRPr kumimoji="1" lang="en-US" altLang="ja-JP" sz="1400" b="1" i="0" u="sng"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地域</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課題、あるべき姿の検討・</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共有</a:t>
            </a:r>
            <a:r>
              <a:rPr kumimoji="1" lang="ja-JP" altLang="en-US" sz="105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評価</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指標の</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設定　など</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3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○資源の把握・有効活用に関するもの</a:t>
            </a:r>
            <a:endParaRPr kumimoji="1" lang="en-US" altLang="ja-JP" sz="1400" b="1" i="0" u="sng"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地域</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の在宅医療資源についてデータの見方、分析</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方法、有効活用</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に関する</a:t>
            </a:r>
            <a:r>
              <a:rPr kumimoji="1" lang="ja-JP" altLang="en-US" sz="12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検討　など  </a:t>
            </a:r>
            <a:r>
              <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endParaRPr kumimoji="1" lang="en-US" altLang="ja-JP"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0" name="テキスト ボックス 9"/>
          <p:cNvSpPr txBox="1"/>
          <p:nvPr/>
        </p:nvSpPr>
        <p:spPr>
          <a:xfrm>
            <a:off x="379756" y="2837575"/>
            <a:ext cx="7133313" cy="5232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在宅医療の推進に向けた</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a:t>
            </a:r>
            <a:r>
              <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3</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地区のロードマップ</a:t>
            </a:r>
            <a:r>
              <a:rPr kumimoji="1" lang="en-US" altLang="ja-JP" sz="1400" b="1" i="0" u="none" strike="noStrike" kern="1200" cap="none" spc="0" normalizeH="0" baseline="3000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作成を個別に支援し、作成手法を</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府域全体に展開</a:t>
            </a:r>
            <a:endParaRPr kumimoji="1" lang="en-US" altLang="ja-JP"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17" name="四角形吹き出し 16"/>
          <p:cNvSpPr/>
          <p:nvPr/>
        </p:nvSpPr>
        <p:spPr>
          <a:xfrm>
            <a:off x="3281176" y="3210643"/>
            <a:ext cx="2801525" cy="732013"/>
          </a:xfrm>
          <a:prstGeom prst="wedgeRectCallout">
            <a:avLst>
              <a:gd name="adj1" fmla="val -37146"/>
              <a:gd name="adj2" fmla="val -65210"/>
            </a:avLst>
          </a:prstGeom>
          <a:ln/>
        </p:spPr>
        <p:style>
          <a:lnRef idx="1">
            <a:schemeClr val="accent5"/>
          </a:lnRef>
          <a:fillRef idx="2">
            <a:schemeClr val="accent5"/>
          </a:fillRef>
          <a:effectRef idx="1">
            <a:schemeClr val="accent5"/>
          </a:effectRef>
          <a:fontRef idx="minor">
            <a:schemeClr val="dk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ロードマップ・・・</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「医療」の提供体制に焦点をあわせた、</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各地区における在宅医療推進体制</a:t>
            </a:r>
            <a:endParaRPr kumimoji="1" lang="en-US" altLang="ja-JP"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          構築のための活動指針。</a:t>
            </a:r>
            <a:endParaRPr kumimoji="1" lang="en-US" altLang="ja-JP" sz="11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pic>
        <p:nvPicPr>
          <p:cNvPr id="18"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323488" y="3580483"/>
            <a:ext cx="363719" cy="363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4" name="図 1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526972" y="2685052"/>
            <a:ext cx="1245074" cy="1160372"/>
          </a:xfrm>
          <a:prstGeom prst="rect">
            <a:avLst/>
          </a:prstGeom>
        </p:spPr>
      </p:pic>
      <p:sp>
        <p:nvSpPr>
          <p:cNvPr id="15" name="楕円 14"/>
          <p:cNvSpPr/>
          <p:nvPr/>
        </p:nvSpPr>
        <p:spPr>
          <a:xfrm>
            <a:off x="7423034" y="3666786"/>
            <a:ext cx="1493717" cy="461805"/>
          </a:xfrm>
          <a:prstGeom prst="ellipse">
            <a:avLst/>
          </a:prstGeom>
          <a:ln/>
        </p:spPr>
        <p:style>
          <a:lnRef idx="2">
            <a:schemeClr val="accent1"/>
          </a:lnRef>
          <a:fillRef idx="1">
            <a:schemeClr val="lt1"/>
          </a:fillRef>
          <a:effectRef idx="0">
            <a:schemeClr val="accent1"/>
          </a:effectRef>
          <a:fontRef idx="minor">
            <a:schemeClr val="dk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343D9C"/>
                </a:solidFill>
                <a:effectLst/>
                <a:uLnTx/>
                <a:uFillTx/>
                <a:latin typeface="Meiryo UI" panose="020B0604030504040204" pitchFamily="50" charset="-128"/>
                <a:ea typeface="Meiryo UI" panose="020B0604030504040204" pitchFamily="50" charset="-128"/>
                <a:cs typeface="Meiryo UI" panose="020B0604030504040204" pitchFamily="50" charset="-128"/>
              </a:rPr>
              <a:t>府内の市町村</a:t>
            </a:r>
            <a:endParaRPr kumimoji="1" lang="en-US" altLang="ja-JP" sz="1000" b="0" i="0" u="none" strike="noStrike" kern="1200" cap="none" spc="0" normalizeH="0" baseline="0" noProof="0" dirty="0" smtClean="0">
              <a:ln>
                <a:noFill/>
              </a:ln>
              <a:solidFill>
                <a:srgbClr val="343D9C"/>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srgbClr val="343D9C"/>
                </a:solidFill>
                <a:effectLst/>
                <a:uLnTx/>
                <a:uFillTx/>
                <a:latin typeface="Meiryo UI" panose="020B0604030504040204" pitchFamily="50" charset="-128"/>
                <a:ea typeface="Meiryo UI" panose="020B0604030504040204" pitchFamily="50" charset="-128"/>
                <a:cs typeface="Meiryo UI" panose="020B0604030504040204" pitchFamily="50" charset="-128"/>
              </a:rPr>
              <a:t>担当者</a:t>
            </a:r>
            <a:endParaRPr kumimoji="1" lang="en-US" altLang="ja-JP" sz="1000" b="0" i="0" u="none" strike="noStrike" kern="1200" cap="none" spc="0" normalizeH="0" baseline="0" noProof="0" dirty="0" smtClean="0">
              <a:ln>
                <a:noFill/>
              </a:ln>
              <a:solidFill>
                <a:srgbClr val="343D9C"/>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graphicFrame>
        <p:nvGraphicFramePr>
          <p:cNvPr id="22" name="表 21"/>
          <p:cNvGraphicFramePr>
            <a:graphicFrameLocks noGrp="1"/>
          </p:cNvGraphicFramePr>
          <p:nvPr>
            <p:extLst/>
          </p:nvPr>
        </p:nvGraphicFramePr>
        <p:xfrm>
          <a:off x="391014" y="4642736"/>
          <a:ext cx="8381032" cy="1720361"/>
        </p:xfrm>
        <a:graphic>
          <a:graphicData uri="http://schemas.openxmlformats.org/drawingml/2006/table">
            <a:tbl>
              <a:tblPr firstRow="1" firstCol="1" bandRow="1">
                <a:tableStyleId>{5C22544A-7EE6-4342-B048-85BDC9FD1C3A}</a:tableStyleId>
              </a:tblPr>
              <a:tblGrid>
                <a:gridCol w="1150157">
                  <a:extLst>
                    <a:ext uri="{9D8B030D-6E8A-4147-A177-3AD203B41FA5}">
                      <a16:colId xmlns:a16="http://schemas.microsoft.com/office/drawing/2014/main" val="3383374259"/>
                    </a:ext>
                  </a:extLst>
                </a:gridCol>
                <a:gridCol w="2598781">
                  <a:extLst>
                    <a:ext uri="{9D8B030D-6E8A-4147-A177-3AD203B41FA5}">
                      <a16:colId xmlns:a16="http://schemas.microsoft.com/office/drawing/2014/main" val="3105630073"/>
                    </a:ext>
                  </a:extLst>
                </a:gridCol>
                <a:gridCol w="4632094">
                  <a:extLst>
                    <a:ext uri="{9D8B030D-6E8A-4147-A177-3AD203B41FA5}">
                      <a16:colId xmlns:a16="http://schemas.microsoft.com/office/drawing/2014/main" val="2043352224"/>
                    </a:ext>
                  </a:extLst>
                </a:gridCol>
              </a:tblGrid>
              <a:tr h="220925">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構成市町村</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ctr">
                        <a:lnSpc>
                          <a:spcPts val="1800"/>
                        </a:lnSpc>
                        <a:spcAft>
                          <a:spcPts val="0"/>
                        </a:spcAft>
                      </a:pPr>
                      <a:r>
                        <a:rPr lang="ja-JP" altLang="en-US" sz="1200" kern="100" dirty="0" smtClean="0">
                          <a:effectLst/>
                          <a:latin typeface="Meiryo UI" panose="020B0604030504040204" pitchFamily="50" charset="-128"/>
                          <a:ea typeface="Meiryo UI" panose="020B0604030504040204" pitchFamily="50" charset="-128"/>
                        </a:rPr>
                        <a:t>選定</a:t>
                      </a:r>
                      <a:r>
                        <a:rPr lang="ja-JP" sz="1200" kern="100" dirty="0" smtClean="0">
                          <a:effectLst/>
                          <a:latin typeface="Meiryo UI" panose="020B0604030504040204" pitchFamily="50" charset="-128"/>
                          <a:ea typeface="Meiryo UI" panose="020B0604030504040204" pitchFamily="50" charset="-128"/>
                        </a:rPr>
                        <a:t>理由</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2654069243"/>
                  </a:ext>
                </a:extLst>
              </a:tr>
              <a:tr h="446898">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泉州地区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sz="1100" kern="100" dirty="0">
                          <a:effectLst/>
                          <a:latin typeface="Meiryo UI" panose="020B0604030504040204" pitchFamily="50" charset="-128"/>
                          <a:ea typeface="Meiryo UI" panose="020B0604030504040204" pitchFamily="50" charset="-128"/>
                        </a:rPr>
                        <a:t>泉佐野市、泉南市</a:t>
                      </a:r>
                      <a:r>
                        <a:rPr lang="ja-JP" sz="1100" kern="100" dirty="0" smtClean="0">
                          <a:effectLst/>
                          <a:latin typeface="Meiryo UI" panose="020B0604030504040204" pitchFamily="50" charset="-128"/>
                          <a:ea typeface="Meiryo UI" panose="020B0604030504040204" pitchFamily="50" charset="-128"/>
                        </a:rPr>
                        <a:t>、阪南市、</a:t>
                      </a:r>
                      <a:r>
                        <a:rPr lang="ja-JP" altLang="ja-JP" sz="1100" kern="100" dirty="0" smtClean="0">
                          <a:effectLst/>
                          <a:latin typeface="Meiryo UI" panose="020B0604030504040204" pitchFamily="50" charset="-128"/>
                          <a:ea typeface="Meiryo UI" panose="020B0604030504040204" pitchFamily="50" charset="-128"/>
                        </a:rPr>
                        <a:t>熊取町、</a:t>
                      </a:r>
                      <a:endParaRPr lang="en-US" altLang="ja-JP" sz="1100" kern="100" dirty="0" smtClean="0">
                        <a:effectLst/>
                        <a:latin typeface="Meiryo UI" panose="020B0604030504040204" pitchFamily="50" charset="-128"/>
                        <a:ea typeface="Meiryo UI" panose="020B0604030504040204" pitchFamily="50" charset="-128"/>
                      </a:endParaRPr>
                    </a:p>
                    <a:p>
                      <a:pPr algn="just">
                        <a:lnSpc>
                          <a:spcPts val="1600"/>
                        </a:lnSpc>
                        <a:spcAft>
                          <a:spcPts val="0"/>
                        </a:spcAft>
                      </a:pPr>
                      <a:r>
                        <a:rPr lang="ja-JP" sz="1100" kern="100" dirty="0" smtClean="0">
                          <a:effectLst/>
                          <a:latin typeface="Meiryo UI" panose="020B0604030504040204" pitchFamily="50" charset="-128"/>
                          <a:ea typeface="Meiryo UI" panose="020B0604030504040204" pitchFamily="50" charset="-128"/>
                        </a:rPr>
                        <a:t>田尻町</a:t>
                      </a:r>
                      <a:r>
                        <a:rPr lang="ja-JP" sz="1100" kern="100" dirty="0">
                          <a:effectLst/>
                          <a:latin typeface="Meiryo UI" panose="020B0604030504040204" pitchFamily="50" charset="-128"/>
                          <a:ea typeface="Meiryo UI" panose="020B0604030504040204" pitchFamily="50" charset="-128"/>
                        </a:rPr>
                        <a:t>、岬町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sz="1100" kern="100" dirty="0">
                          <a:effectLst/>
                          <a:latin typeface="Meiryo UI" panose="020B0604030504040204" pitchFamily="50" charset="-128"/>
                          <a:ea typeface="Meiryo UI" panose="020B0604030504040204" pitchFamily="50" charset="-128"/>
                        </a:rPr>
                        <a:t>地区</a:t>
                      </a:r>
                      <a:r>
                        <a:rPr lang="ja-JP" sz="1100" kern="100" dirty="0" smtClean="0">
                          <a:effectLst/>
                          <a:latin typeface="Meiryo UI" panose="020B0604030504040204" pitchFamily="50" charset="-128"/>
                          <a:ea typeface="Meiryo UI" panose="020B0604030504040204" pitchFamily="50" charset="-128"/>
                        </a:rPr>
                        <a:t>医師会</a:t>
                      </a:r>
                      <a:r>
                        <a:rPr lang="ja-JP" altLang="en-US" sz="1100" kern="100" dirty="0" smtClean="0">
                          <a:effectLst/>
                          <a:latin typeface="Meiryo UI" panose="020B0604030504040204" pitchFamily="50" charset="-128"/>
                          <a:ea typeface="Meiryo UI" panose="020B0604030504040204" pitchFamily="50" charset="-128"/>
                        </a:rPr>
                        <a:t>（</a:t>
                      </a:r>
                      <a:r>
                        <a:rPr lang="ja-JP" altLang="ja-JP" sz="1100" kern="100" dirty="0" smtClean="0">
                          <a:effectLst/>
                          <a:latin typeface="Meiryo UI" panose="020B0604030504040204" pitchFamily="50" charset="-128"/>
                          <a:ea typeface="Meiryo UI" panose="020B0604030504040204" pitchFamily="50" charset="-128"/>
                        </a:rPr>
                        <a:t>泉佐野泉南医師会</a:t>
                      </a:r>
                      <a:r>
                        <a:rPr lang="ja-JP" altLang="en-US" sz="1100" kern="100" dirty="0" smtClean="0">
                          <a:effectLst/>
                          <a:latin typeface="Meiryo UI" panose="020B0604030504040204" pitchFamily="50" charset="-128"/>
                          <a:ea typeface="Meiryo UI" panose="020B0604030504040204" pitchFamily="50" charset="-128"/>
                        </a:rPr>
                        <a:t>）</a:t>
                      </a:r>
                      <a:r>
                        <a:rPr lang="ja-JP" sz="1100" kern="100" dirty="0" smtClean="0">
                          <a:effectLst/>
                          <a:latin typeface="Meiryo UI" panose="020B0604030504040204" pitchFamily="50" charset="-128"/>
                          <a:ea typeface="Meiryo UI" panose="020B0604030504040204" pitchFamily="50" charset="-128"/>
                        </a:rPr>
                        <a:t>管内</a:t>
                      </a:r>
                      <a:r>
                        <a:rPr lang="ja-JP" sz="1100" kern="100" dirty="0">
                          <a:effectLst/>
                          <a:latin typeface="Meiryo UI" panose="020B0604030504040204" pitchFamily="50" charset="-128"/>
                          <a:ea typeface="Meiryo UI" panose="020B0604030504040204" pitchFamily="50" charset="-128"/>
                        </a:rPr>
                        <a:t>に多数の市町村</a:t>
                      </a:r>
                      <a:r>
                        <a:rPr lang="ja-JP" sz="1100" kern="100" dirty="0" smtClean="0">
                          <a:effectLst/>
                          <a:latin typeface="Meiryo UI" panose="020B0604030504040204" pitchFamily="50" charset="-128"/>
                          <a:ea typeface="Meiryo UI" panose="020B0604030504040204" pitchFamily="50" charset="-128"/>
                        </a:rPr>
                        <a:t>があり、市町村間</a:t>
                      </a:r>
                      <a:r>
                        <a:rPr lang="ja-JP" sz="1100" kern="100" dirty="0">
                          <a:effectLst/>
                          <a:latin typeface="Meiryo UI" panose="020B0604030504040204" pitchFamily="50" charset="-128"/>
                          <a:ea typeface="Meiryo UI" panose="020B0604030504040204" pitchFamily="50" charset="-128"/>
                        </a:rPr>
                        <a:t>を</a:t>
                      </a:r>
                      <a:r>
                        <a:rPr lang="ja-JP" sz="1100" kern="100" dirty="0" smtClean="0">
                          <a:effectLst/>
                          <a:latin typeface="Meiryo UI" panose="020B0604030504040204" pitchFamily="50" charset="-128"/>
                          <a:ea typeface="Meiryo UI" panose="020B0604030504040204" pitchFamily="50" charset="-128"/>
                        </a:rPr>
                        <a:t>跨いだ取組み</a:t>
                      </a:r>
                      <a:r>
                        <a:rPr lang="ja-JP" sz="1100" kern="100" dirty="0">
                          <a:effectLst/>
                          <a:latin typeface="Meiryo UI" panose="020B0604030504040204" pitchFamily="50" charset="-128"/>
                          <a:ea typeface="Meiryo UI" panose="020B0604030504040204" pitchFamily="50" charset="-128"/>
                        </a:rPr>
                        <a:t>が</a:t>
                      </a:r>
                      <a:r>
                        <a:rPr lang="ja-JP" sz="1100" kern="100" dirty="0" smtClean="0">
                          <a:effectLst/>
                          <a:latin typeface="Meiryo UI" panose="020B0604030504040204" pitchFamily="50" charset="-128"/>
                          <a:ea typeface="Meiryo UI" panose="020B0604030504040204" pitchFamily="50" charset="-128"/>
                        </a:rPr>
                        <a:t>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3334556415"/>
                  </a:ext>
                </a:extLst>
              </a:tr>
              <a:tr h="545624">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中・</a:t>
                      </a:r>
                      <a:r>
                        <a:rPr lang="ja-JP" sz="1200" kern="100" dirty="0" smtClean="0">
                          <a:effectLst/>
                          <a:latin typeface="Meiryo UI" panose="020B0604030504040204" pitchFamily="50" charset="-128"/>
                          <a:ea typeface="Meiryo UI" panose="020B0604030504040204" pitchFamily="50" charset="-128"/>
                        </a:rPr>
                        <a:t>南河内</a:t>
                      </a:r>
                      <a:endParaRPr lang="en-US" altLang="ja-JP" sz="1200" kern="100" dirty="0" smtClean="0">
                        <a:effectLst/>
                        <a:latin typeface="Meiryo UI" panose="020B0604030504040204" pitchFamily="50" charset="-128"/>
                        <a:ea typeface="Meiryo UI" panose="020B0604030504040204" pitchFamily="50" charset="-128"/>
                      </a:endParaRPr>
                    </a:p>
                    <a:p>
                      <a:pPr algn="ctr">
                        <a:lnSpc>
                          <a:spcPts val="1800"/>
                        </a:lnSpc>
                        <a:spcAft>
                          <a:spcPts val="0"/>
                        </a:spcAft>
                      </a:pPr>
                      <a:r>
                        <a:rPr lang="ja-JP" sz="1200" kern="100" dirty="0" smtClean="0">
                          <a:effectLst/>
                          <a:latin typeface="Meiryo UI" panose="020B0604030504040204" pitchFamily="50" charset="-128"/>
                          <a:ea typeface="Meiryo UI" panose="020B0604030504040204" pitchFamily="50" charset="-128"/>
                        </a:rPr>
                        <a:t>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smtClean="0">
                          <a:effectLst/>
                          <a:latin typeface="Meiryo UI" panose="020B0604030504040204" pitchFamily="50" charset="-128"/>
                          <a:ea typeface="Meiryo UI" panose="020B0604030504040204" pitchFamily="50" charset="-128"/>
                        </a:rPr>
                        <a:t>柏原市、羽曳野市</a:t>
                      </a:r>
                      <a:r>
                        <a:rPr lang="ja-JP" altLang="en-US" sz="1100" kern="100" dirty="0" smtClean="0">
                          <a:effectLst/>
                          <a:latin typeface="Meiryo UI" panose="020B0604030504040204" pitchFamily="50" charset="-128"/>
                          <a:ea typeface="Meiryo UI" panose="020B0604030504040204" pitchFamily="50" charset="-128"/>
                        </a:rPr>
                        <a:t>、藤井寺市</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600"/>
                        </a:lnSpc>
                        <a:spcAft>
                          <a:spcPts val="0"/>
                        </a:spcAft>
                      </a:pPr>
                      <a:r>
                        <a:rPr lang="ja-JP" altLang="en-US" sz="1100" kern="100" dirty="0" smtClean="0">
                          <a:effectLst/>
                          <a:latin typeface="Meiryo UI" panose="020B0604030504040204" pitchFamily="50" charset="-128"/>
                          <a:ea typeface="Meiryo UI" panose="020B0604030504040204" pitchFamily="50" charset="-128"/>
                        </a:rPr>
                        <a:t>既存の広域連携（消防組合等）があり、医療</a:t>
                      </a:r>
                      <a:r>
                        <a:rPr lang="ja-JP" sz="1100" kern="100" dirty="0" smtClean="0">
                          <a:effectLst/>
                          <a:latin typeface="Meiryo UI" panose="020B0604030504040204" pitchFamily="50" charset="-128"/>
                          <a:ea typeface="Meiryo UI" panose="020B0604030504040204" pitchFamily="50" charset="-128"/>
                        </a:rPr>
                        <a:t>圏域を</a:t>
                      </a:r>
                      <a:r>
                        <a:rPr lang="ja-JP" altLang="en-US" sz="1100" kern="100" dirty="0" smtClean="0">
                          <a:effectLst/>
                          <a:latin typeface="Meiryo UI" panose="020B0604030504040204" pitchFamily="50" charset="-128"/>
                          <a:ea typeface="Meiryo UI" panose="020B0604030504040204" pitchFamily="50" charset="-128"/>
                        </a:rPr>
                        <a:t>超えた整理が必要</a:t>
                      </a:r>
                      <a:endParaRPr lang="en-US" altLang="ja-JP" sz="1100" kern="100" dirty="0" smtClean="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extLst>
                  <a:ext uri="{0D108BD9-81ED-4DB2-BD59-A6C34878D82A}">
                    <a16:rowId xmlns:a16="http://schemas.microsoft.com/office/drawing/2014/main" val="1090513976"/>
                  </a:ext>
                </a:extLst>
              </a:tr>
              <a:tr h="488937">
                <a:tc>
                  <a:txBody>
                    <a:bodyPr/>
                    <a:lstStyle/>
                    <a:p>
                      <a:pPr algn="ctr">
                        <a:lnSpc>
                          <a:spcPts val="1800"/>
                        </a:lnSpc>
                        <a:spcAft>
                          <a:spcPts val="0"/>
                        </a:spcAft>
                      </a:pPr>
                      <a:r>
                        <a:rPr lang="ja-JP" sz="1200" kern="100" dirty="0">
                          <a:effectLst/>
                          <a:latin typeface="Meiryo UI" panose="020B0604030504040204" pitchFamily="50" charset="-128"/>
                          <a:ea typeface="Meiryo UI" panose="020B0604030504040204" pitchFamily="50" charset="-128"/>
                        </a:rPr>
                        <a:t>豊能地区</a:t>
                      </a:r>
                      <a:endParaRPr lang="ja-JP" sz="12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algn="just">
                        <a:lnSpc>
                          <a:spcPts val="1800"/>
                        </a:lnSpc>
                        <a:spcAft>
                          <a:spcPts val="0"/>
                        </a:spcAft>
                      </a:pPr>
                      <a:r>
                        <a:rPr lang="ja-JP" sz="1100" kern="100" dirty="0">
                          <a:effectLst/>
                          <a:latin typeface="Meiryo UI" panose="020B0604030504040204" pitchFamily="50" charset="-128"/>
                          <a:ea typeface="Meiryo UI" panose="020B0604030504040204" pitchFamily="50" charset="-128"/>
                        </a:rPr>
                        <a:t>池田市、豊能町</a:t>
                      </a:r>
                      <a:r>
                        <a:rPr lang="ja-JP" sz="1100" kern="100" dirty="0" smtClean="0">
                          <a:effectLst/>
                          <a:latin typeface="Meiryo UI" panose="020B0604030504040204" pitchFamily="50" charset="-128"/>
                          <a:ea typeface="Meiryo UI" panose="020B0604030504040204" pitchFamily="50" charset="-128"/>
                        </a:rPr>
                        <a:t>、能勢町</a:t>
                      </a:r>
                      <a:endParaRPr lang="ja-JP" sz="1100" kern="100" dirty="0">
                        <a:effectLst/>
                        <a:latin typeface="Meiryo UI" panose="020B0604030504040204" pitchFamily="50" charset="-128"/>
                        <a:ea typeface="Meiryo UI" panose="020B0604030504040204" pitchFamily="50" charset="-128"/>
                        <a:cs typeface="Times New Roman" panose="02020603050405020304" pitchFamily="18" charset="0"/>
                      </a:endParaRPr>
                    </a:p>
                  </a:txBody>
                  <a:tcPr marL="68580" marR="68580" marT="0" marB="0" anchor="ctr"/>
                </a:tc>
                <a:tc>
                  <a:txBody>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lang="ja-JP" altLang="en-US" sz="1100" kern="100" dirty="0" smtClean="0">
                          <a:effectLst/>
                          <a:latin typeface="Meiryo UI" panose="020B0604030504040204" pitchFamily="50" charset="-128"/>
                          <a:ea typeface="Meiryo UI" panose="020B0604030504040204" pitchFamily="50" charset="-128"/>
                        </a:rPr>
                        <a:t>単独の地区医師会（</a:t>
                      </a:r>
                      <a:r>
                        <a:rPr lang="ja-JP" altLang="ja-JP" sz="1100" kern="100" dirty="0" smtClean="0">
                          <a:effectLst/>
                          <a:latin typeface="Meiryo UI" panose="020B0604030504040204" pitchFamily="50" charset="-128"/>
                          <a:ea typeface="Meiryo UI" panose="020B0604030504040204" pitchFamily="50" charset="-128"/>
                        </a:rPr>
                        <a:t>池田市医師会</a:t>
                      </a:r>
                      <a:r>
                        <a:rPr lang="ja-JP" altLang="en-US" sz="1100" kern="100" dirty="0" smtClean="0">
                          <a:effectLst/>
                          <a:latin typeface="Meiryo UI" panose="020B0604030504040204" pitchFamily="50" charset="-128"/>
                          <a:ea typeface="Meiryo UI" panose="020B0604030504040204" pitchFamily="50" charset="-128"/>
                        </a:rPr>
                        <a:t>）であるが、</a:t>
                      </a:r>
                      <a:r>
                        <a:rPr lang="en-US" altLang="ja-JP" sz="1100" kern="100" dirty="0" smtClean="0">
                          <a:effectLst/>
                          <a:latin typeface="Meiryo UI" panose="020B0604030504040204" pitchFamily="50" charset="-128"/>
                          <a:ea typeface="Meiryo UI" panose="020B0604030504040204" pitchFamily="50" charset="-128"/>
                        </a:rPr>
                        <a:t>2</a:t>
                      </a:r>
                      <a:r>
                        <a:rPr lang="ja-JP" altLang="en-US" sz="1100" kern="100" dirty="0" smtClean="0">
                          <a:effectLst/>
                          <a:latin typeface="Meiryo UI" panose="020B0604030504040204" pitchFamily="50" charset="-128"/>
                          <a:ea typeface="Meiryo UI" panose="020B0604030504040204" pitchFamily="50" charset="-128"/>
                        </a:rPr>
                        <a:t>町については日常生活圏として兵庫県（川西市）とのかかわりが深く、府県連携について整理が必要</a:t>
                      </a:r>
                      <a:endParaRPr lang="en-US" altLang="ja-JP" sz="1100" kern="100" dirty="0" smtClean="0">
                        <a:effectLst/>
                        <a:latin typeface="Meiryo UI" panose="020B0604030504040204" pitchFamily="50" charset="-128"/>
                        <a:ea typeface="Meiryo UI" panose="020B0604030504040204" pitchFamily="50" charset="-128"/>
                      </a:endParaRPr>
                    </a:p>
                  </a:txBody>
                  <a:tcPr marL="68580" marR="68580" marT="0" marB="0" anchor="ctr"/>
                </a:tc>
                <a:extLst>
                  <a:ext uri="{0D108BD9-81ED-4DB2-BD59-A6C34878D82A}">
                    <a16:rowId xmlns:a16="http://schemas.microsoft.com/office/drawing/2014/main" val="2365407651"/>
                  </a:ext>
                </a:extLst>
              </a:tr>
            </a:tbl>
          </a:graphicData>
        </a:graphic>
      </p:graphicFrame>
      <p:sp>
        <p:nvSpPr>
          <p:cNvPr id="23" name="Text Box 6"/>
          <p:cNvSpPr txBox="1">
            <a:spLocks noChangeArrowheads="1"/>
          </p:cNvSpPr>
          <p:nvPr/>
        </p:nvSpPr>
        <p:spPr bwMode="auto">
          <a:xfrm>
            <a:off x="405222" y="4217343"/>
            <a:ext cx="1133416" cy="385541"/>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charset="0"/>
              <a:buNone/>
              <a:tabLst/>
              <a:defRPr/>
            </a:pPr>
            <a:r>
              <a:rPr kumimoji="1" lang="ja-JP" altLang="en-US" sz="14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rPr>
              <a:t>モデル地区</a:t>
            </a:r>
            <a:endParaRPr kumimoji="1" lang="en-US" altLang="ja-JP" sz="14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endParaRPr>
          </a:p>
        </p:txBody>
      </p:sp>
      <p:sp>
        <p:nvSpPr>
          <p:cNvPr id="24" name="Text Box 6"/>
          <p:cNvSpPr txBox="1">
            <a:spLocks noChangeArrowheads="1"/>
          </p:cNvSpPr>
          <p:nvPr/>
        </p:nvSpPr>
        <p:spPr bwMode="auto">
          <a:xfrm>
            <a:off x="403871" y="6384972"/>
            <a:ext cx="1134767" cy="319469"/>
          </a:xfrm>
          <a:prstGeom prst="rect">
            <a:avLst/>
          </a:prstGeom>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marL="0" marR="0" lvl="0" indent="0" algn="ctr" defTabSz="914400" rtl="0" eaLnBrk="1" fontAlgn="auto" latinLnBrk="0" hangingPunct="1">
              <a:lnSpc>
                <a:spcPct val="100000"/>
              </a:lnSpc>
              <a:spcBef>
                <a:spcPct val="0"/>
              </a:spcBef>
              <a:spcAft>
                <a:spcPts val="0"/>
              </a:spcAft>
              <a:buClrTx/>
              <a:buSzTx/>
              <a:buFont typeface="Arial" charset="0"/>
              <a:buNone/>
              <a:tabLst/>
              <a:defRPr/>
            </a:pPr>
            <a:r>
              <a:rPr kumimoji="1" lang="ja-JP" altLang="en-US" sz="12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rPr>
              <a:t>他地区</a:t>
            </a:r>
            <a:endParaRPr kumimoji="1" lang="en-US" altLang="ja-JP" sz="12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endParaRPr>
          </a:p>
        </p:txBody>
      </p:sp>
      <p:sp>
        <p:nvSpPr>
          <p:cNvPr id="25" name="正方形/長方形 24"/>
          <p:cNvSpPr/>
          <p:nvPr/>
        </p:nvSpPr>
        <p:spPr>
          <a:xfrm>
            <a:off x="1538639" y="6396669"/>
            <a:ext cx="7233408" cy="323488"/>
          </a:xfrm>
          <a:prstGeom prst="rect">
            <a:avLst/>
          </a:prstGeom>
        </p:spPr>
        <p:txBody>
          <a:bodyPr wrap="square">
            <a:spAutoFit/>
          </a:bodyPr>
          <a:lstStyle/>
          <a:p>
            <a:pPr marL="0" marR="0" lvl="0" indent="0" algn="just" defTabSz="914400" rtl="0" eaLnBrk="1" fontAlgn="auto" latinLnBrk="0" hangingPunct="1">
              <a:lnSpc>
                <a:spcPts val="1800"/>
              </a:lnSpc>
              <a:spcBef>
                <a:spcPts val="0"/>
              </a:spcBef>
              <a:spcAft>
                <a:spcPts val="0"/>
              </a:spcAft>
              <a:buClrTx/>
              <a:buSzTx/>
              <a:buFontTx/>
              <a:buNone/>
              <a:tabLst/>
              <a:defRPr/>
            </a:pP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「ロードマップ作成研修会」等、ロードマップ作成のノウハウ</a:t>
            </a:r>
            <a:r>
              <a:rPr kumimoji="1" lang="ja-JP" altLang="en-US" sz="1400" b="0" i="0" u="none" strike="noStrike" kern="1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展開</a:t>
            </a:r>
            <a:r>
              <a:rPr kumimoji="1" lang="ja-JP" altLang="en-US"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rPr>
              <a:t>を実施</a:t>
            </a:r>
            <a:endParaRPr kumimoji="1" lang="en-US" altLang="ja-JP" sz="1400" b="0" i="0" u="none" strike="noStrike" kern="1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Times New Roman" panose="02020603050405020304" pitchFamily="18" charset="0"/>
            </a:endParaRPr>
          </a:p>
        </p:txBody>
      </p:sp>
      <p:sp>
        <p:nvSpPr>
          <p:cNvPr id="16" name="右矢印 15"/>
          <p:cNvSpPr/>
          <p:nvPr/>
        </p:nvSpPr>
        <p:spPr>
          <a:xfrm>
            <a:off x="6109937" y="3149678"/>
            <a:ext cx="1375895" cy="853942"/>
          </a:xfrm>
          <a:prstGeom prst="rightArrow">
            <a:avLst/>
          </a:prstGeom>
          <a:ln/>
        </p:spPr>
        <p:style>
          <a:lnRef idx="1">
            <a:schemeClr val="accent6"/>
          </a:lnRef>
          <a:fillRef idx="3">
            <a:schemeClr val="accent6"/>
          </a:fillRef>
          <a:effectRef idx="2">
            <a:schemeClr val="accent6"/>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府内市町村へ</a:t>
            </a:r>
            <a:endParaRPr kumimoji="1" lang="en-US" altLang="ja-JP"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ノウハウ展開</a:t>
            </a:r>
          </a:p>
        </p:txBody>
      </p:sp>
      <p:sp>
        <p:nvSpPr>
          <p:cNvPr id="26" name="テキスト ボックス 25"/>
          <p:cNvSpPr txBox="1"/>
          <p:nvPr/>
        </p:nvSpPr>
        <p:spPr>
          <a:xfrm>
            <a:off x="1577821" y="4240848"/>
            <a:ext cx="7075531" cy="307777"/>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モデル地区に対し、ロードマップの作成を個別に支援</a:t>
            </a:r>
            <a:endParaRPr kumimoji="1" lang="ja-JP" altLang="en-US" sz="12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28" name="Text Box 6"/>
          <p:cNvSpPr txBox="1">
            <a:spLocks noChangeArrowheads="1"/>
          </p:cNvSpPr>
          <p:nvPr/>
        </p:nvSpPr>
        <p:spPr bwMode="auto">
          <a:xfrm>
            <a:off x="3323488" y="3966218"/>
            <a:ext cx="3286061" cy="170609"/>
          </a:xfrm>
          <a:prstGeom prst="rect">
            <a:avLst/>
          </a:prstGeom>
          <a:noFill/>
          <a:ln w="19050">
            <a:noFill/>
          </a:ln>
          <a:extLst/>
        </p:spPr>
        <p:style>
          <a:lnRef idx="2">
            <a:schemeClr val="accent1"/>
          </a:lnRef>
          <a:fillRef idx="1">
            <a:schemeClr val="lt1"/>
          </a:fillRef>
          <a:effectRef idx="0">
            <a:schemeClr val="accent1"/>
          </a:effectRef>
          <a:fontRef idx="minor">
            <a:schemeClr val="dk1"/>
          </a:fontRef>
        </p:style>
        <p:txBody>
          <a:bodyPr wrap="none" lIns="90170" tIns="46990" rIns="90170" bIns="46990" anchor="ctr" anchorCtr="1"/>
          <a:lstStyle>
            <a:lvl1pPr eaLnBrk="0" hangingPunct="0">
              <a:spcBef>
                <a:spcPct val="20000"/>
              </a:spcBef>
              <a:buChar char="•"/>
              <a:defRPr sz="3200">
                <a:solidFill>
                  <a:schemeClr val="tx1"/>
                </a:solidFill>
                <a:latin typeface="Calibri" pitchFamily="34" charset="0"/>
                <a:ea typeface="ＭＳ Ｐゴシック" pitchFamily="50" charset="-128"/>
                <a:sym typeface="Calibri" pitchFamily="34" charset="0"/>
              </a:defRPr>
            </a:lvl1pPr>
            <a:lvl2pPr marL="742950" indent="-285750" eaLnBrk="0" hangingPunct="0">
              <a:spcBef>
                <a:spcPct val="20000"/>
              </a:spcBef>
              <a:buChar char="–"/>
              <a:defRPr sz="2800">
                <a:solidFill>
                  <a:schemeClr val="tx1"/>
                </a:solidFill>
                <a:latin typeface="Calibri" pitchFamily="34" charset="0"/>
                <a:ea typeface="ＭＳ Ｐゴシック" pitchFamily="50" charset="-128"/>
                <a:sym typeface="Calibri" pitchFamily="34" charset="0"/>
              </a:defRPr>
            </a:lvl2pPr>
            <a:lvl3pPr marL="1143000" indent="-228600" eaLnBrk="0" hangingPunct="0">
              <a:spcBef>
                <a:spcPct val="20000"/>
              </a:spcBef>
              <a:buChar char="•"/>
              <a:defRPr sz="2400">
                <a:solidFill>
                  <a:schemeClr val="tx1"/>
                </a:solidFill>
                <a:latin typeface="Calibri" pitchFamily="34" charset="0"/>
                <a:ea typeface="ＭＳ Ｐゴシック" pitchFamily="50" charset="-128"/>
                <a:sym typeface="Calibri" pitchFamily="34" charset="0"/>
              </a:defRPr>
            </a:lvl3pPr>
            <a:lvl4pPr marL="16002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4pPr>
            <a:lvl5pPr marL="2057400" indent="-228600" eaLnBrk="0" hangingPunct="0">
              <a:spcBef>
                <a:spcPct val="20000"/>
              </a:spcBef>
              <a:buChar char="»"/>
              <a:defRPr sz="2000">
                <a:solidFill>
                  <a:schemeClr val="tx1"/>
                </a:solidFill>
                <a:latin typeface="Calibri" pitchFamily="34" charset="0"/>
                <a:ea typeface="ＭＳ Ｐゴシック" pitchFamily="50"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pitchFamily="50" charset="-128"/>
                <a:sym typeface="Calibri" pitchFamily="34" charset="0"/>
              </a:defRPr>
            </a:lvl9pPr>
          </a:lstStyle>
          <a:p>
            <a:pPr marL="0" marR="0" lvl="0" indent="0" algn="l" defTabSz="914400" rtl="0" eaLnBrk="1" fontAlgn="auto" latinLnBrk="0" hangingPunct="1">
              <a:lnSpc>
                <a:spcPct val="100000"/>
              </a:lnSpc>
              <a:spcBef>
                <a:spcPct val="0"/>
              </a:spcBef>
              <a:spcAft>
                <a:spcPts val="0"/>
              </a:spcAft>
              <a:buClrTx/>
              <a:buSzTx/>
              <a:buFont typeface="Arial" charset="0"/>
              <a:buNone/>
              <a:tabLst/>
              <a:defRPr/>
            </a:pPr>
            <a:r>
              <a:rPr kumimoji="1" lang="en-US" altLang="ja-JP"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rPr>
              <a:t>※</a:t>
            </a:r>
            <a:r>
              <a:rPr kumimoji="1" lang="ja-JP" altLang="en-US" sz="10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rPr>
              <a:t>モデル地区におけるロードマップは試案であり、行政計画ではない。</a:t>
            </a:r>
            <a:endParaRPr kumimoji="1" lang="en-US" altLang="ja-JP" sz="18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メイリオ" panose="020B0604030504040204" pitchFamily="50" charset="-128"/>
              <a:sym typeface="Calibri" pitchFamily="34" charset="0"/>
            </a:endParaRPr>
          </a:p>
        </p:txBody>
      </p:sp>
      <p:sp>
        <p:nvSpPr>
          <p:cNvPr id="3" name="スライド番号プレースホルダー 2"/>
          <p:cNvSpPr>
            <a:spLocks noGrp="1"/>
          </p:cNvSpPr>
          <p:nvPr>
            <p:ph type="sldNum" sz="quarter" idx="12"/>
          </p:nvPr>
        </p:nvSpPr>
        <p:spPr>
          <a:xfrm>
            <a:off x="6984265"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08D7A6-B21C-4CC5-B909-7F83FE9B363B}" type="slidenum">
              <a:rPr kumimoji="1" lang="ja-JP" altLang="en-US" sz="24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1" lang="ja-JP" altLang="en-US" sz="24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5818518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テキスト ボックス 42"/>
          <p:cNvSpPr txBox="1">
            <a:spLocks noChangeArrowheads="1"/>
          </p:cNvSpPr>
          <p:nvPr/>
        </p:nvSpPr>
        <p:spPr bwMode="auto">
          <a:xfrm>
            <a:off x="11514221" y="4941725"/>
            <a:ext cx="625939" cy="2539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等</a:t>
            </a:r>
            <a:endParaRPr kumimoji="1"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8" name="タイトル 1"/>
          <p:cNvSpPr>
            <a:spLocks noGrp="1"/>
          </p:cNvSpPr>
          <p:nvPr>
            <p:ph type="title"/>
          </p:nvPr>
        </p:nvSpPr>
        <p:spPr>
          <a:xfrm>
            <a:off x="31228" y="113776"/>
            <a:ext cx="8928804" cy="620687"/>
          </a:xfrm>
        </p:spPr>
        <p:txBody>
          <a:bodyPr>
            <a:normAutofit fontScale="90000"/>
          </a:bodyPr>
          <a:lstStyle/>
          <a:p>
            <a:r>
              <a:rPr kumimoji="1" lang="ja-JP" altLang="en-US" sz="4000" b="1" dirty="0" smtClean="0"/>
              <a:t>基金</a:t>
            </a:r>
            <a:r>
              <a:rPr kumimoji="1" lang="ja-JP" altLang="en-US" sz="4000" b="1" dirty="0" smtClean="0"/>
              <a:t>事業④</a:t>
            </a:r>
            <a:r>
              <a:rPr kumimoji="1" lang="ja-JP" altLang="en-US" sz="4000" b="1" dirty="0" smtClean="0"/>
              <a:t>　在宅医療普及促進事業</a:t>
            </a:r>
            <a:r>
              <a:rPr lang="ja-JP" altLang="en-US" sz="2000" b="1" dirty="0" smtClean="0"/>
              <a:t>（㉙から継続）</a:t>
            </a:r>
            <a:endParaRPr kumimoji="1" lang="ja-JP" altLang="en-US" sz="2000" b="1" dirty="0"/>
          </a:p>
        </p:txBody>
      </p:sp>
      <p:sp>
        <p:nvSpPr>
          <p:cNvPr id="29" name="正方形/長方形 28"/>
          <p:cNvSpPr/>
          <p:nvPr/>
        </p:nvSpPr>
        <p:spPr>
          <a:xfrm>
            <a:off x="6083480" y="734463"/>
            <a:ext cx="3146767"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令和元年度予算額</a:t>
            </a:r>
            <a:r>
              <a:rPr kumimoji="1" lang="ja-JP" altLang="en-US" sz="14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rPr>
              <a:t>　</a:t>
            </a:r>
            <a:r>
              <a:rPr kumimoji="1" lang="en-US" altLang="ja-JP"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9,600</a:t>
            </a:r>
            <a:r>
              <a:rPr kumimoji="1" lang="ja-JP" altLang="en-US" sz="1400" b="0" i="0" u="sng" strike="noStrike" kern="1200" cap="none" spc="0" normalizeH="0" baseline="0" noProof="0" dirty="0" smtClean="0">
                <a:ln>
                  <a:noFill/>
                </a:ln>
                <a:solidFill>
                  <a:prstClr val="black"/>
                </a:solidFill>
                <a:effectLst/>
                <a:uLnTx/>
                <a:uFillTx/>
                <a:latin typeface="メイリオ" panose="020B0604030504040204" pitchFamily="50" charset="-128"/>
                <a:ea typeface="メイリオ" panose="020B0604030504040204" pitchFamily="50" charset="-128"/>
                <a:cs typeface="+mn-cs"/>
              </a:rPr>
              <a:t>千円</a:t>
            </a:r>
            <a:endParaRPr kumimoji="1" lang="ja-JP" altLang="en-US" sz="1400" b="0" i="0" u="sng" strike="noStrike" kern="1200" cap="none" spc="0" normalizeH="0" baseline="0" noProof="0" dirty="0">
              <a:ln>
                <a:noFill/>
              </a:ln>
              <a:solidFill>
                <a:prstClr val="black"/>
              </a:solidFill>
              <a:effectLst/>
              <a:uLnTx/>
              <a:uFillTx/>
              <a:latin typeface="メイリオ" panose="020B0604030504040204" pitchFamily="50" charset="-128"/>
              <a:ea typeface="メイリオ" panose="020B0604030504040204" pitchFamily="50" charset="-128"/>
              <a:cs typeface="+mn-cs"/>
            </a:endParaRPr>
          </a:p>
        </p:txBody>
      </p:sp>
      <p:sp>
        <p:nvSpPr>
          <p:cNvPr id="40" name="テキスト ボックス 42"/>
          <p:cNvSpPr txBox="1">
            <a:spLocks noChangeArrowheads="1"/>
          </p:cNvSpPr>
          <p:nvPr/>
        </p:nvSpPr>
        <p:spPr bwMode="auto">
          <a:xfrm>
            <a:off x="121931" y="1014346"/>
            <a:ext cx="9108315" cy="3751027"/>
          </a:xfrm>
          <a:prstGeom prst="rect">
            <a:avLst/>
          </a:prstGeom>
          <a:noFill/>
          <a:ln w="19050">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lgn="l" eaLnBrk="0" fontAlgn="base" hangingPunct="0">
              <a:lnSpc>
                <a:spcPct val="95000"/>
              </a:lnSpc>
              <a:spcBef>
                <a:spcPct val="20000"/>
              </a:spcBef>
              <a:spcAft>
                <a:spcPct val="10000"/>
              </a:spcAft>
              <a:buClr>
                <a:srgbClr val="A30B1A"/>
              </a:buClr>
              <a:buFont typeface="Wingdings" pitchFamily="2" charset="2"/>
              <a:buChar char="n"/>
              <a:defRPr kumimoji="1" sz="2400">
                <a:solidFill>
                  <a:srgbClr val="000000"/>
                </a:solidFill>
                <a:latin typeface="Arial" charset="0"/>
                <a:ea typeface="ＭＳ Ｐゴシック" charset="-128"/>
                <a:cs typeface="Arial" charset="0"/>
              </a:defRPr>
            </a:lvl1pPr>
            <a:lvl2pPr marL="742950" indent="-285750" algn="l" eaLnBrk="0" fontAlgn="base" hangingPunct="0">
              <a:lnSpc>
                <a:spcPct val="95000"/>
              </a:lnSpc>
              <a:spcBef>
                <a:spcPct val="20000"/>
              </a:spcBef>
              <a:spcAft>
                <a:spcPct val="10000"/>
              </a:spcAft>
              <a:buClr>
                <a:srgbClr val="87867E"/>
              </a:buClr>
              <a:buFont typeface="Wingdings" pitchFamily="2" charset="2"/>
              <a:buChar char="n"/>
              <a:defRPr kumimoji="1" sz="2000">
                <a:solidFill>
                  <a:srgbClr val="000000"/>
                </a:solidFill>
                <a:latin typeface="Arial" charset="0"/>
                <a:ea typeface="ＭＳ Ｐゴシック" charset="-128"/>
                <a:cs typeface="Arial" charset="0"/>
              </a:defRPr>
            </a:lvl2pPr>
            <a:lvl3pPr marL="1143000" indent="-228600" algn="l" eaLnBrk="0" fontAlgn="base" hangingPunct="0">
              <a:lnSpc>
                <a:spcPct val="95000"/>
              </a:lnSpc>
              <a:spcBef>
                <a:spcPct val="20000"/>
              </a:spcBef>
              <a:spcAft>
                <a:spcPct val="10000"/>
              </a:spcAft>
              <a:buClr>
                <a:srgbClr val="87867E"/>
              </a:buClr>
              <a:buSzPct val="100000"/>
              <a:buChar char="•"/>
              <a:defRPr kumimoji="1">
                <a:solidFill>
                  <a:srgbClr val="000000"/>
                </a:solidFill>
                <a:latin typeface="Arial" charset="0"/>
                <a:ea typeface="ＭＳ Ｐゴシック" charset="-128"/>
                <a:cs typeface="Arial" charset="0"/>
              </a:defRPr>
            </a:lvl3pPr>
            <a:lvl4pPr marL="1600200" indent="-228600" algn="l" eaLnBrk="0" fontAlgn="base" hangingPunct="0">
              <a:lnSpc>
                <a:spcPct val="95000"/>
              </a:lnSpc>
              <a:spcBef>
                <a:spcPct val="20000"/>
              </a:spcBef>
              <a:spcAft>
                <a:spcPct val="10000"/>
              </a:spcAft>
              <a:buClr>
                <a:srgbClr val="87867E"/>
              </a:buClr>
              <a:buSzPct val="100000"/>
              <a:buChar char="•"/>
              <a:defRPr kumimoji="1" sz="1600">
                <a:solidFill>
                  <a:srgbClr val="000000"/>
                </a:solidFill>
                <a:latin typeface="Arial" charset="0"/>
                <a:ea typeface="ＭＳ Ｐゴシック" charset="-128"/>
                <a:cs typeface="Arial" charset="0"/>
              </a:defRPr>
            </a:lvl4pPr>
            <a:lvl5pPr marL="2057400" indent="-228600" algn="l" eaLnBrk="0" fontAlgn="base" hangingPunct="0">
              <a:buBlip>
                <a:blip r:embed="rId2"/>
              </a:buBlip>
              <a:defRPr kumimoji="1" sz="2000">
                <a:solidFill>
                  <a:srgbClr val="000000"/>
                </a:solidFill>
                <a:latin typeface="Arial" charset="0"/>
                <a:ea typeface="ＭＳ Ｐゴシック" charset="-128"/>
                <a:cs typeface="Arial" charset="0"/>
              </a:defRPr>
            </a:lvl5pPr>
            <a:lvl6pPr marL="25146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6pPr>
            <a:lvl7pPr marL="29718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7pPr>
            <a:lvl8pPr marL="34290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8pPr>
            <a:lvl9pPr marL="3886200" indent="-228600" eaLnBrk="0" fontAlgn="base" hangingPunct="0">
              <a:spcBef>
                <a:spcPct val="0"/>
              </a:spcBef>
              <a:spcAft>
                <a:spcPct val="0"/>
              </a:spcAft>
              <a:buBlip>
                <a:blip r:embed="rId2"/>
              </a:buBlip>
              <a:defRPr kumimoji="1" sz="2000">
                <a:solidFill>
                  <a:srgbClr val="000000"/>
                </a:solidFill>
                <a:latin typeface="Arial" charset="0"/>
                <a:ea typeface="ＭＳ Ｐゴシック" charset="-128"/>
                <a:cs typeface="Arial" charset="0"/>
              </a:defRPr>
            </a:lvl9pPr>
          </a:lstStyle>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１．事業目的</a:t>
            </a:r>
            <a:endParaRPr kumimoji="1" lang="en-US" altLang="ja-JP" sz="400" b="1"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在宅医療に携わる医療従事者等の理解促進</a:t>
            </a: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患者や家族が、医療従事者から適切な情報提供（説明）を受け、在宅医療の選択肢を知り、意思決定できる状態をめざす</a:t>
            </a: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２．補助対象事業者</a:t>
            </a:r>
            <a:endParaRPr kumimoji="1" lang="en-US" altLang="ja-JP" sz="400" b="1"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大阪府医師会、大阪府内の郡市区医師会、大阪府内に所在する医療法第１条の５に定める病院</a:t>
            </a: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３．補助対象事業</a:t>
            </a:r>
            <a:endParaRPr kumimoji="1" lang="en-US" altLang="ja-JP" sz="400" b="1"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在宅医療に携わる医療従事者等を対象に、</a:t>
            </a:r>
            <a:r>
              <a:rPr kumimoji="1" lang="en-US" altLang="ja-JP" sz="1200" b="0"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ACP</a:t>
            </a:r>
            <a:r>
              <a:rPr kumimoji="1" lang="ja-JP" altLang="en-US" sz="1200" b="0"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の理解促進研修を行う事業</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※R1</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年度から</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ACP</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関連の理解促進に重点化</a:t>
            </a: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endParaRPr kumimoji="1" lang="en-US" altLang="ja-JP" sz="10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kumimoji="1" lang="ja-JP" altLang="en-US"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Meiryo UI" panose="020B0604030504040204" pitchFamily="50" charset="-128"/>
                <a:sym typeface="メイリオ"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ガイドライン、</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の概要、あるいは実践（参考：カテゴリー　例）のいずれかに</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marL="0" marR="0" lvl="0" indent="0" algn="l" defTabSz="914400" rtl="0" eaLnBrk="1" fontAlgn="base" latinLnBrk="0" hangingPunct="1">
              <a:lnSpc>
                <a:spcPct val="115000"/>
              </a:lnSpc>
              <a:spcBef>
                <a:spcPct val="0"/>
              </a:spcBef>
              <a:spcAft>
                <a:spcPct val="10000"/>
              </a:spcAft>
              <a:buClr>
                <a:srgbClr val="A30B1A"/>
              </a:buClr>
              <a:buSzTx/>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関する研修。</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marL="0" marR="0" lvl="0" indent="0" algn="l" defTabSz="914400" rtl="0" eaLnBrk="1" fontAlgn="base" latinLnBrk="0" hangingPunct="1">
              <a:lnSpc>
                <a:spcPct val="115000"/>
              </a:lnSpc>
              <a:spcBef>
                <a:spcPct val="0"/>
              </a:spcBef>
              <a:spcAft>
                <a:spcPct val="10000"/>
              </a:spcAft>
              <a:buClr>
                <a:srgbClr val="A30B1A"/>
              </a:buClr>
              <a:buSzTx/>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a:t>
            </a:r>
            <a:r>
              <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ACP</a:t>
            </a: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を研修の主テーマとする場合は、在宅医療関係（在宅医療概要、退院</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marL="0" marR="0" lvl="0" indent="0" algn="l" defTabSz="914400" rtl="0" eaLnBrk="1" fontAlgn="base" latinLnBrk="0" hangingPunct="1">
              <a:lnSpc>
                <a:spcPct val="115000"/>
              </a:lnSpc>
              <a:spcBef>
                <a:spcPct val="0"/>
              </a:spcBef>
              <a:spcAft>
                <a:spcPct val="10000"/>
              </a:spcAft>
              <a:buClr>
                <a:srgbClr val="A30B1A"/>
              </a:buClr>
              <a:buSzTx/>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支援、地域連携、多職種連携、緊急時対応、各疾病・処置　等）の内容を</a:t>
            </a:r>
            <a:endParaRPr kumimoji="1" lang="en-US" altLang="ja-JP"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endParaRPr>
          </a:p>
          <a:p>
            <a:pPr marL="0" marR="0" lvl="0" indent="0" algn="l" defTabSz="914400" rtl="0" eaLnBrk="1" fontAlgn="base" latinLnBrk="0" hangingPunct="1">
              <a:lnSpc>
                <a:spcPct val="115000"/>
              </a:lnSpc>
              <a:spcBef>
                <a:spcPct val="0"/>
              </a:spcBef>
              <a:spcAft>
                <a:spcPct val="10000"/>
              </a:spcAft>
              <a:buClr>
                <a:srgbClr val="A30B1A"/>
              </a:buClr>
              <a:buSzTx/>
              <a:buFont typeface="Wingdings" pitchFamily="2" charset="2"/>
              <a:buNone/>
              <a:tabLst/>
              <a:defRPr/>
            </a:pPr>
            <a:r>
              <a:rPr kumimoji="1" lang="ja-JP" altLang="en-US" sz="1200" b="0"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sym typeface="メイリオ" pitchFamily="50" charset="-128"/>
              </a:rPr>
              <a:t>　　　　併せ行うことは可。</a:t>
            </a:r>
            <a:endParaRPr kumimoji="1" lang="en-US" altLang="ja-JP" sz="1200" b="0" i="0" u="none" strike="noStrike" kern="1200" cap="none" spc="0" normalizeH="0" baseline="0" noProof="0" dirty="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0" fontAlgn="ctr" latinLnBrk="0" hangingPunct="0">
              <a:lnSpc>
                <a:spcPct val="95000"/>
              </a:lnSpc>
              <a:spcBef>
                <a:spcPct val="20000"/>
              </a:spcBef>
              <a:spcAft>
                <a:spcPct val="10000"/>
              </a:spcAft>
              <a:buClr>
                <a:srgbClr val="A30B1A"/>
              </a:buClr>
              <a:buSzTx/>
              <a:buFont typeface="Wingdings" pitchFamily="2" charset="2"/>
              <a:buNone/>
              <a:tabLst/>
              <a:defRPr/>
            </a:pPr>
            <a:endParaRPr kumimoji="1" lang="en-US" altLang="ja-JP" sz="10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4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４．補助基準額</a:t>
            </a: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（予算総額：</a:t>
            </a:r>
            <a:r>
              <a:rPr kumimoji="1" lang="en-US" altLang="ja-JP"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9,600</a:t>
            </a: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千円の範囲内）　</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＜参考＞</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H30</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予算額</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4,800</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千円・実績 </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地区医師会</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８病院</a:t>
            </a:r>
            <a:endParaRPr kumimoji="1" lang="en-US" altLang="ja-JP" sz="300" b="0" i="0" u="sng"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a:p>
            <a:pPr marL="0" marR="0" lvl="0" indent="0" algn="l" defTabSz="914400" rtl="0" eaLnBrk="1" fontAlgn="ctr" latinLnBrk="0" hangingPunct="1">
              <a:lnSpc>
                <a:spcPct val="100000"/>
              </a:lnSpc>
              <a:spcBef>
                <a:spcPct val="0"/>
              </a:spcBef>
              <a:spcAft>
                <a:spcPct val="0"/>
              </a:spcAft>
              <a:buClrTx/>
              <a:buSzTx/>
              <a:buFont typeface="Wingdings" pitchFamily="2" charset="2"/>
              <a:buNone/>
              <a:tabLst/>
              <a:defRPr/>
            </a:pPr>
            <a:r>
              <a:rPr kumimoji="1" lang="ja-JP" altLang="en-US" sz="1200" b="1"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400</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千円（上限）／１か所　補助率</a:t>
            </a:r>
            <a:r>
              <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10/10</a:t>
            </a:r>
            <a:r>
              <a:rPr kumimoji="1" lang="ja-JP" altLang="en-US"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rPr>
              <a:t>　ただし、応募多数の場合は、補助額を調整</a:t>
            </a:r>
            <a:endParaRPr kumimoji="1" lang="en-US" altLang="ja-JP" sz="1200" b="0" i="0" u="none" strike="noStrike" kern="1200" cap="none" spc="0" normalizeH="0" baseline="0" noProof="0" dirty="0" smtClean="0">
              <a:ln>
                <a:noFill/>
              </a:ln>
              <a:solidFill>
                <a:srgbClr val="000000"/>
              </a:solidFill>
              <a:effectLst/>
              <a:uLnTx/>
              <a:uFillTx/>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四角形吹き出し 4"/>
          <p:cNvSpPr/>
          <p:nvPr/>
        </p:nvSpPr>
        <p:spPr>
          <a:xfrm>
            <a:off x="6346057" y="2968302"/>
            <a:ext cx="2376264" cy="1080120"/>
          </a:xfrm>
          <a:prstGeom prst="wedgeRectCallout">
            <a:avLst>
              <a:gd name="adj1" fmla="val -26903"/>
              <a:gd name="adj2" fmla="val -69273"/>
            </a:avLst>
          </a:prstGeom>
          <a:ln w="19050">
            <a:prstDash val="sysDot"/>
          </a:ln>
        </p:spPr>
        <p:style>
          <a:lnRef idx="2">
            <a:schemeClr val="accent2"/>
          </a:lnRef>
          <a:fillRef idx="1">
            <a:schemeClr val="lt1"/>
          </a:fillRef>
          <a:effectRef idx="0">
            <a:schemeClr val="accent2"/>
          </a:effectRef>
          <a:fontRef idx="minor">
            <a:schemeClr val="dk1"/>
          </a:fontRef>
        </p:style>
        <p:txBody>
          <a:bodyPr rtlCol="0" anchor="t"/>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「アドバンス・ケア・プランニング（</a:t>
            </a:r>
            <a:r>
              <a:rPr kumimoji="1" lang="en-US" altLang="ja-JP"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ACP</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とは・・・</a:t>
            </a: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自ら</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が望む人生の最終段階</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における</a:t>
            </a:r>
            <a:endPar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医療</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・ケアについて、</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前もって</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考え</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endPar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医療</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・ケアチーム</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等と繰り返し話</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し</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合</a:t>
            </a:r>
            <a:endParaRPr kumimoji="1" lang="en-US" altLang="ja-JP"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50" b="0" i="0" u="none" strike="noStrike" kern="1200" cap="none" spc="0" normalizeH="0" baseline="0" noProof="0" dirty="0" err="1" smtClean="0">
                <a:ln>
                  <a:noFill/>
                </a:ln>
                <a:solidFill>
                  <a:prstClr val="black"/>
                </a:solidFill>
                <a:effectLst/>
                <a:uLnTx/>
                <a:uFillTx/>
                <a:latin typeface="Calibri"/>
                <a:ea typeface="ＭＳ Ｐゴシック" panose="020B0600070205080204" pitchFamily="50" charset="-128"/>
                <a:cs typeface="+mn-cs"/>
              </a:rPr>
              <a:t>い</a:t>
            </a:r>
            <a:r>
              <a:rPr kumimoji="1" lang="ja-JP" altLang="en-US" sz="1050" b="0" i="0" u="none" strike="noStrike" kern="1200" cap="none" spc="0" normalizeH="0" baseline="0" noProof="0" dirty="0" err="1">
                <a:ln>
                  <a:noFill/>
                </a:ln>
                <a:solidFill>
                  <a:prstClr val="black"/>
                </a:solidFill>
                <a:effectLst/>
                <a:uLnTx/>
                <a:uFillTx/>
                <a:latin typeface="Calibri"/>
                <a:ea typeface="ＭＳ Ｐゴシック" panose="020B0600070205080204" pitchFamily="50" charset="-128"/>
                <a:cs typeface="+mn-cs"/>
              </a:rPr>
              <a:t>共</a:t>
            </a:r>
            <a:r>
              <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有する</a:t>
            </a:r>
            <a:r>
              <a:rPr kumimoji="1" lang="ja-JP" altLang="en-US" sz="105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取組</a:t>
            </a:r>
            <a:endParaRPr kumimoji="1" lang="ja-JP" altLang="en-US" sz="105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大かっこ 10"/>
          <p:cNvSpPr/>
          <p:nvPr/>
        </p:nvSpPr>
        <p:spPr>
          <a:xfrm>
            <a:off x="339202" y="2924760"/>
            <a:ext cx="5172316" cy="1080120"/>
          </a:xfrm>
          <a:prstGeom prst="bracketPair">
            <a:avLst/>
          </a:prstGeom>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pic>
        <p:nvPicPr>
          <p:cNvPr id="12" name="Picture 51" descr="0503_9494_000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95242" y="5453978"/>
            <a:ext cx="1188954" cy="5810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 name="Text Box 6"/>
          <p:cNvSpPr txBox="1">
            <a:spLocks noChangeArrowheads="1"/>
          </p:cNvSpPr>
          <p:nvPr/>
        </p:nvSpPr>
        <p:spPr bwMode="auto">
          <a:xfrm>
            <a:off x="5179847" y="5364773"/>
            <a:ext cx="283589" cy="1147224"/>
          </a:xfrm>
          <a:prstGeom prst="rect">
            <a:avLst/>
          </a:prstGeom>
          <a:solidFill>
            <a:srgbClr val="343D9C"/>
          </a:solidFill>
          <a:ln>
            <a:noFill/>
          </a:ln>
          <a:extLst>
            <a:ext uri="{91240B29-F687-4F45-9708-019B960494DF}">
              <a14:hiddenLine xmlns:a14="http://schemas.microsoft.com/office/drawing/2010/main" w="9525">
                <a:solidFill>
                  <a:srgbClr val="000000"/>
                </a:solidFill>
                <a:miter lim="800000"/>
                <a:headEnd/>
                <a:tailEnd/>
              </a14:hiddenLine>
            </a:ext>
          </a:extLst>
        </p:spPr>
        <p:txBody>
          <a:bodyPr vert="wordArtVertRtl" wrap="none" lIns="0" tIns="46990" rIns="0" bIns="46990" anchor="ctr" anchorCtr="1"/>
          <a:lstStyle>
            <a:lvl1pPr eaLnBrk="0" hangingPunct="0">
              <a:spcBef>
                <a:spcPct val="20000"/>
              </a:spcBef>
              <a:buFont typeface="Arial" charset="0"/>
              <a:buChar char="•"/>
              <a:defRPr sz="3200">
                <a:solidFill>
                  <a:schemeClr val="tx1"/>
                </a:solidFill>
                <a:latin typeface="Calibri" pitchFamily="34" charset="0"/>
                <a:ea typeface="ＭＳ Ｐゴシック" charset="-128"/>
                <a:sym typeface="Calibri" pitchFamily="34" charset="0"/>
              </a:defRPr>
            </a:lvl1pPr>
            <a:lvl2pPr marL="742950" indent="-285750" eaLnBrk="0" hangingPunct="0">
              <a:spcBef>
                <a:spcPct val="20000"/>
              </a:spcBef>
              <a:buFont typeface="Arial" charset="0"/>
              <a:buChar char="–"/>
              <a:defRPr sz="2800">
                <a:solidFill>
                  <a:schemeClr val="tx1"/>
                </a:solidFill>
                <a:latin typeface="Calibri" pitchFamily="34" charset="0"/>
                <a:ea typeface="ＭＳ Ｐゴシック" charset="-128"/>
                <a:sym typeface="Calibri" pitchFamily="34" charset="0"/>
              </a:defRPr>
            </a:lvl2pPr>
            <a:lvl3pPr marL="1143000" indent="-228600" eaLnBrk="0" hangingPunct="0">
              <a:spcBef>
                <a:spcPct val="20000"/>
              </a:spcBef>
              <a:buFont typeface="Arial" charset="0"/>
              <a:buChar char="•"/>
              <a:defRPr sz="2400">
                <a:solidFill>
                  <a:schemeClr val="tx1"/>
                </a:solidFill>
                <a:latin typeface="Calibri" pitchFamily="34" charset="0"/>
                <a:ea typeface="ＭＳ Ｐゴシック" charset="-128"/>
                <a:sym typeface="Calibri" pitchFamily="34" charset="0"/>
              </a:defRPr>
            </a:lvl3pPr>
            <a:lvl4pPr marL="16002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4pPr>
            <a:lvl5pPr marL="2057400" indent="-228600" eaLnBrk="0" hangingPunct="0">
              <a:spcBef>
                <a:spcPct val="20000"/>
              </a:spcBef>
              <a:buFont typeface="Arial" charset="0"/>
              <a:buChar char="»"/>
              <a:defRPr sz="2000">
                <a:solidFill>
                  <a:schemeClr val="tx1"/>
                </a:solidFill>
                <a:latin typeface="Calibri" pitchFamily="34" charset="0"/>
                <a:ea typeface="ＭＳ Ｐゴシック" charset="-128"/>
                <a:sym typeface="Calibri" pitchFamily="34" charset="0"/>
              </a:defRPr>
            </a:lvl5pPr>
            <a:lvl6pPr marL="25146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6pPr>
            <a:lvl7pPr marL="29718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7pPr>
            <a:lvl8pPr marL="34290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8pPr>
            <a:lvl9pPr marL="3886200" indent="-228600" eaLnBrk="0" fontAlgn="base" hangingPunct="0">
              <a:spcBef>
                <a:spcPct val="20000"/>
              </a:spcBef>
              <a:spcAft>
                <a:spcPct val="0"/>
              </a:spcAft>
              <a:buFont typeface="Arial" charset="0"/>
              <a:buChar char="»"/>
              <a:defRPr sz="2000">
                <a:solidFill>
                  <a:schemeClr val="tx1"/>
                </a:solidFill>
                <a:latin typeface="Calibri" pitchFamily="34" charset="0"/>
                <a:ea typeface="ＭＳ Ｐゴシック" charset="-128"/>
                <a:sym typeface="Calibri" pitchFamily="34" charset="0"/>
              </a:defRPr>
            </a:lvl9pPr>
          </a:lstStyle>
          <a:p>
            <a:pPr marL="0" marR="0" lvl="0" indent="0" algn="just" defTabSz="914400" rtl="0" eaLnBrk="1" fontAlgn="auto" latinLnBrk="0" hangingPunct="1">
              <a:lnSpc>
                <a:spcPct val="100000"/>
              </a:lnSpc>
              <a:spcBef>
                <a:spcPct val="0"/>
              </a:spcBef>
              <a:spcAft>
                <a:spcPts val="0"/>
              </a:spcAft>
              <a:buClrTx/>
              <a:buSzTx/>
              <a:buFont typeface="Arial" charset="0"/>
              <a:buNone/>
              <a:tabLst/>
              <a:defRPr/>
            </a:pPr>
            <a:r>
              <a:rPr kumimoji="0" lang="ja-JP" altLang="en-US" sz="105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sym typeface="Calibri" pitchFamily="34" charset="0"/>
              </a:rPr>
              <a:t>地域住民</a:t>
            </a:r>
            <a:endParaRPr kumimoji="0" lang="ja-JP" altLang="en-US" sz="105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sym typeface="Calibri" pitchFamily="34" charset="0"/>
            </a:endParaRPr>
          </a:p>
        </p:txBody>
      </p:sp>
      <p:grpSp>
        <p:nvGrpSpPr>
          <p:cNvPr id="14" name="グループ化 13"/>
          <p:cNvGrpSpPr/>
          <p:nvPr/>
        </p:nvGrpSpPr>
        <p:grpSpPr>
          <a:xfrm>
            <a:off x="2191877" y="6021137"/>
            <a:ext cx="906385" cy="490860"/>
            <a:chOff x="7808232" y="3594652"/>
            <a:chExt cx="904626" cy="372487"/>
          </a:xfrm>
        </p:grpSpPr>
        <p:pic>
          <p:nvPicPr>
            <p:cNvPr id="15" name="Picture 52" descr="0503_9494_00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925101" y="3594652"/>
              <a:ext cx="675838" cy="372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図 84" descr="介護士.png"/>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7808232" y="3604837"/>
              <a:ext cx="219075"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 name="図 42" descr="看護士.png"/>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8489020" y="3646579"/>
              <a:ext cx="223838"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
        <p:nvSpPr>
          <p:cNvPr id="18" name="正方形/長方形 17"/>
          <p:cNvSpPr/>
          <p:nvPr/>
        </p:nvSpPr>
        <p:spPr bwMode="auto">
          <a:xfrm>
            <a:off x="727150" y="6417478"/>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訪問介護</a:t>
            </a:r>
            <a:r>
              <a:rPr kumimoji="1" lang="ja-JP" altLang="en-US" sz="9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事業所</a:t>
            </a:r>
            <a:endParaRPr kumimoji="1" lang="en-US" altLang="ja-JP"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9" name="正方形/長方形 18"/>
          <p:cNvSpPr/>
          <p:nvPr/>
        </p:nvSpPr>
        <p:spPr bwMode="auto">
          <a:xfrm>
            <a:off x="727149" y="6154601"/>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訪問看護ステーション</a:t>
            </a:r>
          </a:p>
        </p:txBody>
      </p:sp>
      <p:pic>
        <p:nvPicPr>
          <p:cNvPr id="20" name="Picture 19" descr="010401bldgl08st"/>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419293" y="5689986"/>
            <a:ext cx="964087" cy="6105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 name="図 20"/>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7533623" y="5532822"/>
            <a:ext cx="1120458" cy="727562"/>
          </a:xfrm>
          <a:prstGeom prst="rect">
            <a:avLst/>
          </a:prstGeom>
        </p:spPr>
      </p:pic>
      <p:pic>
        <p:nvPicPr>
          <p:cNvPr id="22" name="図 21"/>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5652503" y="5625021"/>
            <a:ext cx="754270" cy="625185"/>
          </a:xfrm>
          <a:prstGeom prst="rect">
            <a:avLst/>
          </a:prstGeom>
        </p:spPr>
      </p:pic>
      <p:sp>
        <p:nvSpPr>
          <p:cNvPr id="24" name="ホームベース 23"/>
          <p:cNvSpPr/>
          <p:nvPr/>
        </p:nvSpPr>
        <p:spPr bwMode="gray">
          <a:xfrm>
            <a:off x="5167592" y="4793400"/>
            <a:ext cx="3486489" cy="503333"/>
          </a:xfrm>
          <a:prstGeom prst="homePlate">
            <a:avLst>
              <a:gd name="adj" fmla="val 0"/>
            </a:avLst>
          </a:prstGeom>
          <a:gradFill flip="none" rotWithShape="1">
            <a:gsLst>
              <a:gs pos="0">
                <a:srgbClr val="1782DB"/>
              </a:gs>
              <a:gs pos="100000">
                <a:srgbClr val="0B406B"/>
              </a:gs>
            </a:gsLst>
            <a:lin ang="5400000" scaled="1"/>
            <a:tileRect/>
          </a:gradFill>
          <a:ln>
            <a:solidFill>
              <a:srgbClr val="105D9C"/>
            </a:solidFill>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医師・多職種から本人</a:t>
            </a:r>
            <a:r>
              <a:rPr kumimoji="1" lang="ja-JP" altLang="en-US" sz="11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・家族</a:t>
            </a:r>
            <a:r>
              <a:rPr kumimoji="1" lang="ja-JP" altLang="en-US" sz="11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へ</a:t>
            </a:r>
            <a:endParaRPr kumimoji="1" lang="en-US" altLang="ja-JP" sz="11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1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在宅移行の意思決定支援</a:t>
            </a:r>
            <a:endParaRPr kumimoji="1" lang="ja-JP" altLang="en-US" sz="11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（医療従事者との接点を通じ</a:t>
            </a:r>
            <a:r>
              <a:rPr kumimoji="1" lang="ja-JP" altLang="en-US" sz="10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、在宅</a:t>
            </a:r>
            <a:r>
              <a:rPr kumimoji="1" lang="ja-JP" altLang="en-US" sz="1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医療</a:t>
            </a:r>
            <a:r>
              <a:rPr kumimoji="1" lang="ja-JP" altLang="en-US" sz="10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の理解促進）</a:t>
            </a:r>
            <a:endParaRPr kumimoji="1" lang="ja-JP" altLang="en-US" sz="1000" b="1" i="0" u="none" strike="noStrike" kern="1200" cap="none" spc="0" normalizeH="0" baseline="0" noProof="0" dirty="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5" name="ホームベース 24"/>
          <p:cNvSpPr/>
          <p:nvPr/>
        </p:nvSpPr>
        <p:spPr bwMode="auto">
          <a:xfrm>
            <a:off x="738744" y="4761519"/>
            <a:ext cx="3010031" cy="502614"/>
          </a:xfrm>
          <a:prstGeom prst="homePlate">
            <a:avLst>
              <a:gd name="adj" fmla="val 0"/>
            </a:avLst>
          </a:prstGeom>
          <a:ln>
            <a:headEnd type="none" w="med" len="med"/>
            <a:tailEnd type="none" w="med" len="med"/>
          </a:ln>
          <a:extLst/>
        </p:spPr>
        <p:style>
          <a:lnRef idx="1">
            <a:schemeClr val="accent2"/>
          </a:lnRef>
          <a:fillRef idx="3">
            <a:schemeClr val="accent2"/>
          </a:fillRef>
          <a:effectRef idx="2">
            <a:schemeClr val="accent2"/>
          </a:effectRef>
          <a:fontRef idx="minor">
            <a:schemeClr val="lt1"/>
          </a:fontRef>
        </p:style>
        <p:txBody>
          <a:bodyPr wrap="none" anchor="ct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府内各地域で医療従事者向けに専門知識の提供</a:t>
            </a:r>
            <a:endParaRPr kumimoji="0" lang="en-US" altLang="ja-JP" sz="1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0" marR="0" lvl="0" indent="0" algn="ctr" defTabSz="914400" rtl="0" eaLnBrk="1" fontAlgn="ctr" latinLnBrk="0" hangingPunct="1">
              <a:lnSpc>
                <a:spcPct val="100000"/>
              </a:lnSpc>
              <a:spcBef>
                <a:spcPts val="0"/>
              </a:spcBef>
              <a:spcAft>
                <a:spcPts val="0"/>
              </a:spcAft>
              <a:buClrTx/>
              <a:buSzTx/>
              <a:buFontTx/>
              <a:buNone/>
              <a:tabLst/>
              <a:defRPr/>
            </a:pPr>
            <a:r>
              <a:rPr kumimoji="0" lang="ja-JP" altLang="en-US" sz="1000" b="1" i="0" u="none" strike="noStrike" kern="1200" cap="none" spc="0" normalizeH="0" baseline="0" noProof="0" dirty="0" smtClean="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rPr>
              <a:t>（シンポジウム、研修の実施等）</a:t>
            </a:r>
            <a:endParaRPr kumimoji="0" lang="ja-JP" altLang="en-US" sz="1000" b="1" i="0" u="none" strike="noStrike" kern="1200" cap="none" spc="0" normalizeH="0" baseline="0" noProof="0" dirty="0">
              <a:ln>
                <a:noFill/>
              </a:ln>
              <a:solidFill>
                <a:prstClr val="white"/>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Text Box 50"/>
          <p:cNvSpPr txBox="1">
            <a:spLocks noChangeArrowheads="1"/>
          </p:cNvSpPr>
          <p:nvPr/>
        </p:nvSpPr>
        <p:spPr bwMode="auto">
          <a:xfrm>
            <a:off x="3455731" y="5334114"/>
            <a:ext cx="285224" cy="1177884"/>
          </a:xfrm>
          <a:prstGeom prst="rect">
            <a:avLst/>
          </a:prstGeom>
          <a:gradFill flip="none" rotWithShape="1">
            <a:gsLst>
              <a:gs pos="0">
                <a:srgbClr val="00B0F0"/>
              </a:gs>
              <a:gs pos="100000">
                <a:schemeClr val="bg1"/>
              </a:gs>
            </a:gsLst>
            <a:lin ang="16200000" scaled="1"/>
            <a:tileRect/>
          </a:gradFill>
          <a:ln>
            <a:solidFill>
              <a:srgbClr val="0070C0"/>
            </a:solidFill>
            <a:headEnd/>
            <a:tailEnd/>
          </a:ln>
        </p:spPr>
        <p:style>
          <a:lnRef idx="1">
            <a:schemeClr val="accent1"/>
          </a:lnRef>
          <a:fillRef idx="2">
            <a:schemeClr val="accent1"/>
          </a:fillRef>
          <a:effectRef idx="1">
            <a:schemeClr val="accent1"/>
          </a:effectRef>
          <a:fontRef idx="minor">
            <a:schemeClr val="dk1"/>
          </a:fontRef>
        </p:style>
        <p:txBody>
          <a:bodyPr vert="wordArtVertRtl" wrap="none" anchor="ctr" anchorCtr="1"/>
          <a:lstStyle>
            <a:lvl1pPr eaLnBrk="0" hangingPunct="0">
              <a:defRPr kumimoji="1" sz="1000">
                <a:solidFill>
                  <a:schemeClr val="tx1"/>
                </a:solidFill>
                <a:latin typeface="Times New Roman" pitchFamily="18" charset="0"/>
                <a:ea typeface="ＭＳ Ｐゴシック" pitchFamily="50" charset="-128"/>
              </a:defRPr>
            </a:lvl1pPr>
            <a:lvl2pPr marL="742950" indent="-285750" eaLnBrk="0" hangingPunct="0">
              <a:defRPr kumimoji="1" sz="1000">
                <a:solidFill>
                  <a:schemeClr val="tx1"/>
                </a:solidFill>
                <a:latin typeface="Times New Roman" pitchFamily="18" charset="0"/>
                <a:ea typeface="ＭＳ Ｐゴシック" pitchFamily="50" charset="-128"/>
              </a:defRPr>
            </a:lvl2pPr>
            <a:lvl3pPr marL="1143000" indent="-228600" eaLnBrk="0" hangingPunct="0">
              <a:defRPr kumimoji="1" sz="1000">
                <a:solidFill>
                  <a:schemeClr val="tx1"/>
                </a:solidFill>
                <a:latin typeface="Times New Roman" pitchFamily="18" charset="0"/>
                <a:ea typeface="ＭＳ Ｐゴシック" pitchFamily="50" charset="-128"/>
              </a:defRPr>
            </a:lvl3pPr>
            <a:lvl4pPr marL="1600200" indent="-228600" eaLnBrk="0" hangingPunct="0">
              <a:defRPr kumimoji="1" sz="1000">
                <a:solidFill>
                  <a:schemeClr val="tx1"/>
                </a:solidFill>
                <a:latin typeface="Times New Roman" pitchFamily="18" charset="0"/>
                <a:ea typeface="ＭＳ Ｐゴシック" pitchFamily="50" charset="-128"/>
              </a:defRPr>
            </a:lvl4pPr>
            <a:lvl5pPr marL="2057400" indent="-228600" eaLnBrk="0" hangingPunct="0">
              <a:defRPr kumimoji="1" sz="1000">
                <a:solidFill>
                  <a:schemeClr val="tx1"/>
                </a:solidFill>
                <a:latin typeface="Times New Roman" pitchFamily="18" charset="0"/>
                <a:ea typeface="ＭＳ Ｐゴシック" pitchFamily="50" charset="-128"/>
              </a:defRPr>
            </a:lvl5pPr>
            <a:lvl6pPr marL="25146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6pPr>
            <a:lvl7pPr marL="29718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7pPr>
            <a:lvl8pPr marL="34290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8pPr>
            <a:lvl9pPr marL="3886200" indent="-228600" eaLnBrk="0" fontAlgn="base" hangingPunct="0">
              <a:spcBef>
                <a:spcPct val="50000"/>
              </a:spcBef>
              <a:spcAft>
                <a:spcPct val="0"/>
              </a:spcAft>
              <a:defRPr kumimoji="1" sz="1000">
                <a:solidFill>
                  <a:schemeClr val="tx1"/>
                </a:solidFill>
                <a:latin typeface="Times New Roman" pitchFamily="18" charset="0"/>
                <a:ea typeface="ＭＳ Ｐゴシック" pitchFamily="50" charset="-128"/>
              </a:defRPr>
            </a:lvl9pPr>
          </a:lstStyle>
          <a:p>
            <a:pPr marL="0" marR="0" lvl="0" indent="0" algn="ctr" defTabSz="914400" rtl="0" eaLnBrk="1" fontAlgn="ctr" latinLnBrk="0" hangingPunct="1">
              <a:lnSpc>
                <a:spcPts val="1200"/>
              </a:lnSpc>
              <a:spcBef>
                <a:spcPts val="0"/>
              </a:spcBef>
              <a:spcAft>
                <a:spcPts val="0"/>
              </a:spcAft>
              <a:buClrTx/>
              <a:buSzTx/>
              <a:buFontTx/>
              <a:buNone/>
              <a:tabLst/>
              <a:defRPr/>
            </a:pPr>
            <a:r>
              <a:rPr kumimoji="1" lang="ja-JP" altLang="en-US" sz="1050" b="1" i="0" u="none" strike="noStrike" kern="120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医療従事者</a:t>
            </a:r>
            <a:endParaRPr kumimoji="1" lang="ja-JP" altLang="en-US" sz="105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7" name="円/楕円 62"/>
          <p:cNvSpPr/>
          <p:nvPr/>
        </p:nvSpPr>
        <p:spPr bwMode="auto">
          <a:xfrm>
            <a:off x="5482500" y="6277650"/>
            <a:ext cx="3081003" cy="419744"/>
          </a:xfrm>
          <a:prstGeom prst="ellipse">
            <a:avLst/>
          </a:prstGeom>
          <a:solidFill>
            <a:srgbClr val="339933"/>
          </a:solidFill>
          <a:ln>
            <a:headEnd type="none" w="med" len="med"/>
            <a:tailEnd type="none" w="med" len="med"/>
          </a:ln>
          <a:extLst/>
        </p:spPr>
        <p:style>
          <a:lnRef idx="0">
            <a:schemeClr val="accent2"/>
          </a:lnRef>
          <a:fillRef idx="3">
            <a:schemeClr val="accent2"/>
          </a:fillRef>
          <a:effectRef idx="3">
            <a:schemeClr val="accent2"/>
          </a:effectRef>
          <a:fontRef idx="minor">
            <a:schemeClr val="lt1"/>
          </a:fontRef>
        </p:style>
        <p:txBody>
          <a:bodyPr wrap="none" anchor="ctr"/>
          <a:lstStyle/>
          <a:p>
            <a:pPr marL="0" marR="0" lvl="0" indent="0" algn="ctr" defTabSz="914400" rtl="0" eaLnBrk="1" fontAlgn="ctr"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rPr>
              <a:t>在宅医療の選択肢を知り、意思決定できる状態へ</a:t>
            </a:r>
            <a:endParaRPr kumimoji="1" lang="en-US" altLang="ja-JP" sz="1000" b="1" i="0" u="none" strike="noStrike" kern="1200" cap="none" spc="0" normalizeH="0" baseline="0" noProof="0" dirty="0" smtClean="0">
              <a:ln>
                <a:noFill/>
              </a:ln>
              <a:solidFill>
                <a:srgbClr val="FFFFFF"/>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0" name="正方形/長方形 29"/>
          <p:cNvSpPr/>
          <p:nvPr/>
        </p:nvSpPr>
        <p:spPr bwMode="auto">
          <a:xfrm>
            <a:off x="727150" y="5880732"/>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歯科・薬局</a:t>
            </a:r>
            <a:endParaRPr kumimoji="1" lang="ja-JP" altLang="en-US"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3" name="正方形/長方形 32"/>
          <p:cNvSpPr/>
          <p:nvPr/>
        </p:nvSpPr>
        <p:spPr>
          <a:xfrm>
            <a:off x="3555196" y="6566589"/>
            <a:ext cx="2241784" cy="261610"/>
          </a:xfrm>
          <a:prstGeom prst="rect">
            <a:avLst/>
          </a:prstGeom>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r>
              <a:rPr kumimoji="1" lang="ja-JP" altLang="en-US"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事業概要（イメージ）図</a:t>
            </a:r>
            <a:r>
              <a:rPr kumimoji="1" lang="en-US" altLang="ja-JP" sz="1100" b="1" i="0" u="none" strike="noStrike" kern="1200" cap="none" spc="0" normalizeH="0" baseline="0" noProof="0" dirty="0" smtClean="0">
                <a:ln>
                  <a:noFill/>
                </a:ln>
                <a:solidFill>
                  <a:prstClr val="black"/>
                </a:solidFill>
                <a:effectLst/>
                <a:uLnTx/>
                <a:uFillTx/>
                <a:latin typeface="Meiryo UI" pitchFamily="50" charset="-128"/>
                <a:ea typeface="Meiryo UI" pitchFamily="50" charset="-128"/>
                <a:cs typeface="Meiryo UI" pitchFamily="50" charset="-128"/>
              </a:rPr>
              <a:t>】</a:t>
            </a:r>
            <a:endParaRPr kumimoji="1" lang="en-US" altLang="ja-JP" sz="900" b="1" i="0" u="none" strike="noStrike" kern="1200" cap="none" spc="0" normalizeH="0" baseline="0" noProof="0" dirty="0">
              <a:ln>
                <a:noFill/>
              </a:ln>
              <a:solidFill>
                <a:prstClr val="black"/>
              </a:solidFill>
              <a:effectLst/>
              <a:uLnTx/>
              <a:uFillTx/>
              <a:latin typeface="Meiryo UI" pitchFamily="50" charset="-128"/>
              <a:ea typeface="Meiryo UI" pitchFamily="50" charset="-128"/>
              <a:cs typeface="Meiryo UI" pitchFamily="50" charset="-128"/>
            </a:endParaRPr>
          </a:p>
        </p:txBody>
      </p:sp>
      <p:sp>
        <p:nvSpPr>
          <p:cNvPr id="34" name="正方形/長方形 33"/>
          <p:cNvSpPr/>
          <p:nvPr/>
        </p:nvSpPr>
        <p:spPr bwMode="auto">
          <a:xfrm>
            <a:off x="728160" y="5605049"/>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smtClean="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診療所</a:t>
            </a:r>
            <a:endParaRPr kumimoji="1" lang="ja-JP" altLang="en-US"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35" name="正方形/長方形 34"/>
          <p:cNvSpPr/>
          <p:nvPr/>
        </p:nvSpPr>
        <p:spPr bwMode="auto">
          <a:xfrm>
            <a:off x="735382" y="5339474"/>
            <a:ext cx="1224000" cy="216000"/>
          </a:xfrm>
          <a:prstGeom prst="rect">
            <a:avLst/>
          </a:prstGeom>
          <a:solidFill>
            <a:srgbClr val="FFFFFF"/>
          </a:solidFill>
          <a:ln w="9525" cap="flat" cmpd="sng" algn="ctr">
            <a:solidFill>
              <a:srgbClr val="57564F"/>
            </a:solidFill>
            <a:prstDash val="solid"/>
            <a:round/>
            <a:headEnd type="none" w="med" len="med"/>
            <a:tailEnd type="none" w="med" len="med"/>
          </a:ln>
          <a:effectLst/>
          <a:extLst/>
        </p:spPr>
        <p:txBody>
          <a:bodyPr wrap="none"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rPr>
              <a:t>病院</a:t>
            </a:r>
          </a:p>
        </p:txBody>
      </p:sp>
      <p:sp>
        <p:nvSpPr>
          <p:cNvPr id="36" name="右矢印 14"/>
          <p:cNvSpPr/>
          <p:nvPr/>
        </p:nvSpPr>
        <p:spPr bwMode="gray">
          <a:xfrm rot="5946812" flipV="1">
            <a:off x="7180373" y="5402510"/>
            <a:ext cx="382498" cy="238409"/>
          </a:xfrm>
          <a:custGeom>
            <a:avLst/>
            <a:gdLst>
              <a:gd name="connsiteX0" fmla="*/ 0 w 1368152"/>
              <a:gd name="connsiteY0" fmla="*/ 198022 h 792088"/>
              <a:gd name="connsiteX1" fmla="*/ 972108 w 1368152"/>
              <a:gd name="connsiteY1" fmla="*/ 198022 h 792088"/>
              <a:gd name="connsiteX2" fmla="*/ 972108 w 1368152"/>
              <a:gd name="connsiteY2" fmla="*/ 0 h 792088"/>
              <a:gd name="connsiteX3" fmla="*/ 1368152 w 1368152"/>
              <a:gd name="connsiteY3" fmla="*/ 396044 h 792088"/>
              <a:gd name="connsiteX4" fmla="*/ 972108 w 1368152"/>
              <a:gd name="connsiteY4" fmla="*/ 792088 h 792088"/>
              <a:gd name="connsiteX5" fmla="*/ 972108 w 1368152"/>
              <a:gd name="connsiteY5" fmla="*/ 594066 h 792088"/>
              <a:gd name="connsiteX6" fmla="*/ 0 w 1368152"/>
              <a:gd name="connsiteY6" fmla="*/ 594066 h 792088"/>
              <a:gd name="connsiteX7" fmla="*/ 0 w 1368152"/>
              <a:gd name="connsiteY7" fmla="*/ 198022 h 792088"/>
              <a:gd name="connsiteX0" fmla="*/ 0 w 1912154"/>
              <a:gd name="connsiteY0" fmla="*/ 198022 h 792088"/>
              <a:gd name="connsiteX1" fmla="*/ 972108 w 1912154"/>
              <a:gd name="connsiteY1" fmla="*/ 198022 h 792088"/>
              <a:gd name="connsiteX2" fmla="*/ 972108 w 1912154"/>
              <a:gd name="connsiteY2" fmla="*/ 0 h 792088"/>
              <a:gd name="connsiteX3" fmla="*/ 1912154 w 1912154"/>
              <a:gd name="connsiteY3" fmla="*/ 221734 h 792088"/>
              <a:gd name="connsiteX4" fmla="*/ 972108 w 1912154"/>
              <a:gd name="connsiteY4" fmla="*/ 792088 h 792088"/>
              <a:gd name="connsiteX5" fmla="*/ 972108 w 1912154"/>
              <a:gd name="connsiteY5" fmla="*/ 594066 h 792088"/>
              <a:gd name="connsiteX6" fmla="*/ 0 w 1912154"/>
              <a:gd name="connsiteY6" fmla="*/ 594066 h 792088"/>
              <a:gd name="connsiteX7" fmla="*/ 0 w 1912154"/>
              <a:gd name="connsiteY7" fmla="*/ 198022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262225 w 2174379"/>
              <a:gd name="connsiteY6" fmla="*/ 594066 h 792088"/>
              <a:gd name="connsiteX7" fmla="*/ 0 w 2174379"/>
              <a:gd name="connsiteY7" fmla="*/ 411623 h 792088"/>
              <a:gd name="connsiteX0" fmla="*/ 0 w 2174379"/>
              <a:gd name="connsiteY0" fmla="*/ 411623 h 835046"/>
              <a:gd name="connsiteX1" fmla="*/ 1234333 w 2174379"/>
              <a:gd name="connsiteY1" fmla="*/ 198022 h 835046"/>
              <a:gd name="connsiteX2" fmla="*/ 1234333 w 2174379"/>
              <a:gd name="connsiteY2" fmla="*/ 0 h 835046"/>
              <a:gd name="connsiteX3" fmla="*/ 2174379 w 2174379"/>
              <a:gd name="connsiteY3" fmla="*/ 221734 h 835046"/>
              <a:gd name="connsiteX4" fmla="*/ 1234333 w 2174379"/>
              <a:gd name="connsiteY4" fmla="*/ 792088 h 835046"/>
              <a:gd name="connsiteX5" fmla="*/ 1234333 w 2174379"/>
              <a:gd name="connsiteY5" fmla="*/ 594066 h 835046"/>
              <a:gd name="connsiteX6" fmla="*/ 115082 w 2174379"/>
              <a:gd name="connsiteY6" fmla="*/ 835046 h 835046"/>
              <a:gd name="connsiteX7" fmla="*/ 0 w 2174379"/>
              <a:gd name="connsiteY7" fmla="*/ 411623 h 835046"/>
              <a:gd name="connsiteX0" fmla="*/ 0 w 2174379"/>
              <a:gd name="connsiteY0" fmla="*/ 411623 h 792088"/>
              <a:gd name="connsiteX1" fmla="*/ 1234333 w 2174379"/>
              <a:gd name="connsiteY1" fmla="*/ 198022 h 792088"/>
              <a:gd name="connsiteX2" fmla="*/ 1234333 w 2174379"/>
              <a:gd name="connsiteY2" fmla="*/ 0 h 792088"/>
              <a:gd name="connsiteX3" fmla="*/ 2174379 w 2174379"/>
              <a:gd name="connsiteY3" fmla="*/ 221734 h 792088"/>
              <a:gd name="connsiteX4" fmla="*/ 1234333 w 2174379"/>
              <a:gd name="connsiteY4" fmla="*/ 792088 h 792088"/>
              <a:gd name="connsiteX5" fmla="*/ 1234333 w 2174379"/>
              <a:gd name="connsiteY5" fmla="*/ 594066 h 792088"/>
              <a:gd name="connsiteX6" fmla="*/ 0 w 2174379"/>
              <a:gd name="connsiteY6" fmla="*/ 41162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406650"/>
              <a:gd name="connsiteY0" fmla="*/ 537493 h 792088"/>
              <a:gd name="connsiteX1" fmla="*/ 1466604 w 2406650"/>
              <a:gd name="connsiteY1" fmla="*/ 198022 h 792088"/>
              <a:gd name="connsiteX2" fmla="*/ 1466604 w 2406650"/>
              <a:gd name="connsiteY2" fmla="*/ 0 h 792088"/>
              <a:gd name="connsiteX3" fmla="*/ 2406650 w 2406650"/>
              <a:gd name="connsiteY3" fmla="*/ 221734 h 792088"/>
              <a:gd name="connsiteX4" fmla="*/ 1466604 w 2406650"/>
              <a:gd name="connsiteY4" fmla="*/ 792088 h 792088"/>
              <a:gd name="connsiteX5" fmla="*/ 1466604 w 2406650"/>
              <a:gd name="connsiteY5" fmla="*/ 594066 h 792088"/>
              <a:gd name="connsiteX6" fmla="*/ 0 w 2406650"/>
              <a:gd name="connsiteY6" fmla="*/ 537493 h 792088"/>
              <a:gd name="connsiteX0" fmla="*/ 0 w 2274590"/>
              <a:gd name="connsiteY0" fmla="*/ 568675 h 823270"/>
              <a:gd name="connsiteX1" fmla="*/ 1466604 w 2274590"/>
              <a:gd name="connsiteY1" fmla="*/ 229204 h 823270"/>
              <a:gd name="connsiteX2" fmla="*/ 1466604 w 2274590"/>
              <a:gd name="connsiteY2" fmla="*/ 31182 h 823270"/>
              <a:gd name="connsiteX3" fmla="*/ 2274590 w 2274590"/>
              <a:gd name="connsiteY3" fmla="*/ 0 h 823270"/>
              <a:gd name="connsiteX4" fmla="*/ 1466604 w 2274590"/>
              <a:gd name="connsiteY4" fmla="*/ 823270 h 823270"/>
              <a:gd name="connsiteX5" fmla="*/ 1466604 w 2274590"/>
              <a:gd name="connsiteY5" fmla="*/ 625248 h 823270"/>
              <a:gd name="connsiteX6" fmla="*/ 0 w 2274590"/>
              <a:gd name="connsiteY6" fmla="*/ 568675 h 823270"/>
              <a:gd name="connsiteX0" fmla="*/ 0 w 2274590"/>
              <a:gd name="connsiteY0" fmla="*/ 680502 h 935097"/>
              <a:gd name="connsiteX1" fmla="*/ 1466604 w 2274590"/>
              <a:gd name="connsiteY1" fmla="*/ 34103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935097"/>
              <a:gd name="connsiteX1" fmla="*/ 1402615 w 2274590"/>
              <a:gd name="connsiteY1" fmla="*/ 315211 h 935097"/>
              <a:gd name="connsiteX2" fmla="*/ 1249364 w 2274590"/>
              <a:gd name="connsiteY2" fmla="*/ 0 h 935097"/>
              <a:gd name="connsiteX3" fmla="*/ 2274590 w 2274590"/>
              <a:gd name="connsiteY3" fmla="*/ 111827 h 935097"/>
              <a:gd name="connsiteX4" fmla="*/ 1466604 w 2274590"/>
              <a:gd name="connsiteY4" fmla="*/ 935097 h 935097"/>
              <a:gd name="connsiteX5" fmla="*/ 1466604 w 2274590"/>
              <a:gd name="connsiteY5" fmla="*/ 737075 h 935097"/>
              <a:gd name="connsiteX6" fmla="*/ 0 w 2274590"/>
              <a:gd name="connsiteY6" fmla="*/ 680502 h 93509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466604 w 2274590"/>
              <a:gd name="connsiteY5" fmla="*/ 737075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02615 w 2274590"/>
              <a:gd name="connsiteY1" fmla="*/ 31521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42345 w 2274590"/>
              <a:gd name="connsiteY1" fmla="*/ 353927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381997 w 2274590"/>
              <a:gd name="connsiteY1" fmla="*/ 208891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23781 w 2274590"/>
              <a:gd name="connsiteY1" fmla="*/ 291992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80502 h 1028547"/>
              <a:gd name="connsiteX1" fmla="*/ 1412418 w 2274590"/>
              <a:gd name="connsiteY1" fmla="*/ 329149 h 1028547"/>
              <a:gd name="connsiteX2" fmla="*/ 1249364 w 2274590"/>
              <a:gd name="connsiteY2" fmla="*/ 0 h 1028547"/>
              <a:gd name="connsiteX3" fmla="*/ 2274590 w 2274590"/>
              <a:gd name="connsiteY3" fmla="*/ 111827 h 1028547"/>
              <a:gd name="connsiteX4" fmla="*/ 1623990 w 2274590"/>
              <a:gd name="connsiteY4" fmla="*/ 1028547 h 1028547"/>
              <a:gd name="connsiteX5" fmla="*/ 1532180 w 2274590"/>
              <a:gd name="connsiteY5" fmla="*/ 599294 h 1028547"/>
              <a:gd name="connsiteX6" fmla="*/ 0 w 2274590"/>
              <a:gd name="connsiteY6" fmla="*/ 680502 h 1028547"/>
              <a:gd name="connsiteX0" fmla="*/ 0 w 2274590"/>
              <a:gd name="connsiteY0" fmla="*/ 622701 h 970746"/>
              <a:gd name="connsiteX1" fmla="*/ 1412418 w 2274590"/>
              <a:gd name="connsiteY1" fmla="*/ 271348 h 970746"/>
              <a:gd name="connsiteX2" fmla="*/ 1244189 w 2274590"/>
              <a:gd name="connsiteY2" fmla="*/ 0 h 970746"/>
              <a:gd name="connsiteX3" fmla="*/ 2274590 w 2274590"/>
              <a:gd name="connsiteY3" fmla="*/ 54026 h 970746"/>
              <a:gd name="connsiteX4" fmla="*/ 1623990 w 2274590"/>
              <a:gd name="connsiteY4" fmla="*/ 970746 h 970746"/>
              <a:gd name="connsiteX5" fmla="*/ 1532180 w 2274590"/>
              <a:gd name="connsiteY5" fmla="*/ 541493 h 970746"/>
              <a:gd name="connsiteX6" fmla="*/ 0 w 2274590"/>
              <a:gd name="connsiteY6" fmla="*/ 622701 h 970746"/>
              <a:gd name="connsiteX0" fmla="*/ 0 w 2274590"/>
              <a:gd name="connsiteY0" fmla="*/ 622701 h 795262"/>
              <a:gd name="connsiteX1" fmla="*/ 1412418 w 2274590"/>
              <a:gd name="connsiteY1" fmla="*/ 271348 h 795262"/>
              <a:gd name="connsiteX2" fmla="*/ 1244189 w 2274590"/>
              <a:gd name="connsiteY2" fmla="*/ 0 h 795262"/>
              <a:gd name="connsiteX3" fmla="*/ 2274590 w 2274590"/>
              <a:gd name="connsiteY3" fmla="*/ 54026 h 795262"/>
              <a:gd name="connsiteX4" fmla="*/ 1571390 w 2274590"/>
              <a:gd name="connsiteY4" fmla="*/ 795262 h 795262"/>
              <a:gd name="connsiteX5" fmla="*/ 1532180 w 2274590"/>
              <a:gd name="connsiteY5" fmla="*/ 541493 h 795262"/>
              <a:gd name="connsiteX6" fmla="*/ 0 w 2274590"/>
              <a:gd name="connsiteY6" fmla="*/ 622701 h 795262"/>
              <a:gd name="connsiteX0" fmla="*/ 0 w 2067618"/>
              <a:gd name="connsiteY0" fmla="*/ 622701 h 795262"/>
              <a:gd name="connsiteX1" fmla="*/ 1412418 w 2067618"/>
              <a:gd name="connsiteY1" fmla="*/ 271348 h 795262"/>
              <a:gd name="connsiteX2" fmla="*/ 1244189 w 2067618"/>
              <a:gd name="connsiteY2" fmla="*/ 0 h 795262"/>
              <a:gd name="connsiteX3" fmla="*/ 2067618 w 2067618"/>
              <a:gd name="connsiteY3" fmla="*/ 132939 h 795262"/>
              <a:gd name="connsiteX4" fmla="*/ 1571390 w 2067618"/>
              <a:gd name="connsiteY4" fmla="*/ 795262 h 795262"/>
              <a:gd name="connsiteX5" fmla="*/ 1532180 w 2067618"/>
              <a:gd name="connsiteY5" fmla="*/ 541493 h 795262"/>
              <a:gd name="connsiteX6" fmla="*/ 0 w 2067618"/>
              <a:gd name="connsiteY6" fmla="*/ 622701 h 795262"/>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32180 w 2067618"/>
              <a:gd name="connsiteY5" fmla="*/ 541493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7911"/>
              <a:gd name="connsiteX1" fmla="*/ 1412418 w 2067618"/>
              <a:gd name="connsiteY1" fmla="*/ 271348 h 847911"/>
              <a:gd name="connsiteX2" fmla="*/ 1244189 w 2067618"/>
              <a:gd name="connsiteY2" fmla="*/ 0 h 847911"/>
              <a:gd name="connsiteX3" fmla="*/ 2067618 w 2067618"/>
              <a:gd name="connsiteY3" fmla="*/ 132939 h 847911"/>
              <a:gd name="connsiteX4" fmla="*/ 1699368 w 2067618"/>
              <a:gd name="connsiteY4" fmla="*/ 846901 h 847911"/>
              <a:gd name="connsiteX5" fmla="*/ 1547157 w 2067618"/>
              <a:gd name="connsiteY5" fmla="*/ 497629 h 847911"/>
              <a:gd name="connsiteX6" fmla="*/ 0 w 2067618"/>
              <a:gd name="connsiteY6" fmla="*/ 622701 h 84791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622701 h 846901"/>
              <a:gd name="connsiteX1" fmla="*/ 1412418 w 2067618"/>
              <a:gd name="connsiteY1" fmla="*/ 271348 h 846901"/>
              <a:gd name="connsiteX2" fmla="*/ 1244189 w 2067618"/>
              <a:gd name="connsiteY2" fmla="*/ 0 h 846901"/>
              <a:gd name="connsiteX3" fmla="*/ 2067618 w 2067618"/>
              <a:gd name="connsiteY3" fmla="*/ 132939 h 846901"/>
              <a:gd name="connsiteX4" fmla="*/ 1699368 w 2067618"/>
              <a:gd name="connsiteY4" fmla="*/ 846901 h 846901"/>
              <a:gd name="connsiteX5" fmla="*/ 1547157 w 2067618"/>
              <a:gd name="connsiteY5" fmla="*/ 497629 h 846901"/>
              <a:gd name="connsiteX6" fmla="*/ 0 w 2067618"/>
              <a:gd name="connsiteY6" fmla="*/ 622701 h 846901"/>
              <a:gd name="connsiteX0" fmla="*/ 0 w 2067618"/>
              <a:gd name="connsiteY0" fmla="*/ 586665 h 810865"/>
              <a:gd name="connsiteX1" fmla="*/ 1412418 w 2067618"/>
              <a:gd name="connsiteY1" fmla="*/ 235312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547157 w 2067618"/>
              <a:gd name="connsiteY5" fmla="*/ 461593 h 810865"/>
              <a:gd name="connsiteX6" fmla="*/ 0 w 2067618"/>
              <a:gd name="connsiteY6" fmla="*/ 586665 h 810865"/>
              <a:gd name="connsiteX0" fmla="*/ 0 w 2067618"/>
              <a:gd name="connsiteY0" fmla="*/ 586665 h 810865"/>
              <a:gd name="connsiteX1" fmla="*/ 1139377 w 2067618"/>
              <a:gd name="connsiteY1" fmla="*/ 356529 h 810865"/>
              <a:gd name="connsiteX2" fmla="*/ 861241 w 2067618"/>
              <a:gd name="connsiteY2" fmla="*/ 0 h 810865"/>
              <a:gd name="connsiteX3" fmla="*/ 2067618 w 2067618"/>
              <a:gd name="connsiteY3" fmla="*/ 96903 h 810865"/>
              <a:gd name="connsiteX4" fmla="*/ 1699368 w 2067618"/>
              <a:gd name="connsiteY4" fmla="*/ 810865 h 810865"/>
              <a:gd name="connsiteX5" fmla="*/ 1343280 w 2067618"/>
              <a:gd name="connsiteY5" fmla="*/ 550829 h 810865"/>
              <a:gd name="connsiteX6" fmla="*/ 0 w 2067618"/>
              <a:gd name="connsiteY6" fmla="*/ 586665 h 810865"/>
              <a:gd name="connsiteX0" fmla="*/ 0 w 2067618"/>
              <a:gd name="connsiteY0" fmla="*/ 586665 h 919733"/>
              <a:gd name="connsiteX1" fmla="*/ 1139377 w 2067618"/>
              <a:gd name="connsiteY1" fmla="*/ 356529 h 919733"/>
              <a:gd name="connsiteX2" fmla="*/ 861241 w 2067618"/>
              <a:gd name="connsiteY2" fmla="*/ 0 h 919733"/>
              <a:gd name="connsiteX3" fmla="*/ 2067618 w 2067618"/>
              <a:gd name="connsiteY3" fmla="*/ 96903 h 919733"/>
              <a:gd name="connsiteX4" fmla="*/ 1580125 w 2067618"/>
              <a:gd name="connsiteY4" fmla="*/ 919733 h 919733"/>
              <a:gd name="connsiteX5" fmla="*/ 1343280 w 2067618"/>
              <a:gd name="connsiteY5" fmla="*/ 550829 h 919733"/>
              <a:gd name="connsiteX6" fmla="*/ 0 w 2067618"/>
              <a:gd name="connsiteY6" fmla="*/ 586665 h 919733"/>
              <a:gd name="connsiteX0" fmla="*/ 0 w 2067618"/>
              <a:gd name="connsiteY0" fmla="*/ 586665 h 911984"/>
              <a:gd name="connsiteX1" fmla="*/ 1139377 w 2067618"/>
              <a:gd name="connsiteY1" fmla="*/ 356529 h 911984"/>
              <a:gd name="connsiteX2" fmla="*/ 861241 w 2067618"/>
              <a:gd name="connsiteY2" fmla="*/ 0 h 911984"/>
              <a:gd name="connsiteX3" fmla="*/ 2067618 w 2067618"/>
              <a:gd name="connsiteY3" fmla="*/ 96903 h 911984"/>
              <a:gd name="connsiteX4" fmla="*/ 1549678 w 2067618"/>
              <a:gd name="connsiteY4" fmla="*/ 911984 h 911984"/>
              <a:gd name="connsiteX5" fmla="*/ 1343280 w 2067618"/>
              <a:gd name="connsiteY5" fmla="*/ 550829 h 911984"/>
              <a:gd name="connsiteX6" fmla="*/ 0 w 2067618"/>
              <a:gd name="connsiteY6" fmla="*/ 586665 h 911984"/>
              <a:gd name="connsiteX0" fmla="*/ 0 w 1897309"/>
              <a:gd name="connsiteY0" fmla="*/ 586665 h 911984"/>
              <a:gd name="connsiteX1" fmla="*/ 1139377 w 1897309"/>
              <a:gd name="connsiteY1" fmla="*/ 356529 h 911984"/>
              <a:gd name="connsiteX2" fmla="*/ 861241 w 1897309"/>
              <a:gd name="connsiteY2" fmla="*/ 0 h 911984"/>
              <a:gd name="connsiteX3" fmla="*/ 1897309 w 1897309"/>
              <a:gd name="connsiteY3" fmla="*/ 91702 h 911984"/>
              <a:gd name="connsiteX4" fmla="*/ 1549678 w 1897309"/>
              <a:gd name="connsiteY4" fmla="*/ 911984 h 911984"/>
              <a:gd name="connsiteX5" fmla="*/ 1343280 w 1897309"/>
              <a:gd name="connsiteY5" fmla="*/ 550829 h 911984"/>
              <a:gd name="connsiteX6" fmla="*/ 0 w 1897309"/>
              <a:gd name="connsiteY6" fmla="*/ 586665 h 911984"/>
              <a:gd name="connsiteX0" fmla="*/ 0 w 1897309"/>
              <a:gd name="connsiteY0" fmla="*/ 586665 h 773657"/>
              <a:gd name="connsiteX1" fmla="*/ 1139377 w 1897309"/>
              <a:gd name="connsiteY1" fmla="*/ 356529 h 773657"/>
              <a:gd name="connsiteX2" fmla="*/ 861241 w 1897309"/>
              <a:gd name="connsiteY2" fmla="*/ 0 h 773657"/>
              <a:gd name="connsiteX3" fmla="*/ 1897309 w 1897309"/>
              <a:gd name="connsiteY3" fmla="*/ 91702 h 773657"/>
              <a:gd name="connsiteX4" fmla="*/ 1485715 w 1897309"/>
              <a:gd name="connsiteY4" fmla="*/ 773657 h 773657"/>
              <a:gd name="connsiteX5" fmla="*/ 1343280 w 1897309"/>
              <a:gd name="connsiteY5" fmla="*/ 550829 h 773657"/>
              <a:gd name="connsiteX6" fmla="*/ 0 w 1897309"/>
              <a:gd name="connsiteY6" fmla="*/ 586665 h 773657"/>
              <a:gd name="connsiteX0" fmla="*/ 0 w 1897309"/>
              <a:gd name="connsiteY0" fmla="*/ 502004 h 688996"/>
              <a:gd name="connsiteX1" fmla="*/ 1139377 w 1897309"/>
              <a:gd name="connsiteY1" fmla="*/ 271868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206981 w 1897309"/>
              <a:gd name="connsiteY1" fmla="*/ 290981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43280 w 1897309"/>
              <a:gd name="connsiteY5" fmla="*/ 466168 h 688996"/>
              <a:gd name="connsiteX6" fmla="*/ 0 w 1897309"/>
              <a:gd name="connsiteY6" fmla="*/ 502004 h 688996"/>
              <a:gd name="connsiteX0" fmla="*/ 0 w 1897309"/>
              <a:gd name="connsiteY0" fmla="*/ 502004 h 688996"/>
              <a:gd name="connsiteX1" fmla="*/ 1147126 w 1897309"/>
              <a:gd name="connsiteY1" fmla="*/ 241422 h 688996"/>
              <a:gd name="connsiteX2" fmla="*/ 954118 w 1897309"/>
              <a:gd name="connsiteY2" fmla="*/ 0 h 688996"/>
              <a:gd name="connsiteX3" fmla="*/ 1897309 w 1897309"/>
              <a:gd name="connsiteY3" fmla="*/ 7041 h 688996"/>
              <a:gd name="connsiteX4" fmla="*/ 1485715 w 1897309"/>
              <a:gd name="connsiteY4" fmla="*/ 688996 h 688996"/>
              <a:gd name="connsiteX5" fmla="*/ 1333997 w 1897309"/>
              <a:gd name="connsiteY5" fmla="*/ 435200 h 688996"/>
              <a:gd name="connsiteX6" fmla="*/ 0 w 1897309"/>
              <a:gd name="connsiteY6" fmla="*/ 502004 h 688996"/>
              <a:gd name="connsiteX0" fmla="*/ 0 w 1897309"/>
              <a:gd name="connsiteY0" fmla="*/ 502004 h 764868"/>
              <a:gd name="connsiteX1" fmla="*/ 1147126 w 1897309"/>
              <a:gd name="connsiteY1" fmla="*/ 241422 h 764868"/>
              <a:gd name="connsiteX2" fmla="*/ 954118 w 1897309"/>
              <a:gd name="connsiteY2" fmla="*/ 0 h 764868"/>
              <a:gd name="connsiteX3" fmla="*/ 1897309 w 1897309"/>
              <a:gd name="connsiteY3" fmla="*/ 7041 h 764868"/>
              <a:gd name="connsiteX4" fmla="*/ 1514082 w 1897309"/>
              <a:gd name="connsiteY4" fmla="*/ 764868 h 764868"/>
              <a:gd name="connsiteX5" fmla="*/ 1333997 w 1897309"/>
              <a:gd name="connsiteY5" fmla="*/ 435200 h 764868"/>
              <a:gd name="connsiteX6" fmla="*/ 0 w 1897309"/>
              <a:gd name="connsiteY6" fmla="*/ 502004 h 764868"/>
              <a:gd name="connsiteX0" fmla="*/ 0 w 1769824"/>
              <a:gd name="connsiteY0" fmla="*/ 502004 h 764868"/>
              <a:gd name="connsiteX1" fmla="*/ 1147126 w 1769824"/>
              <a:gd name="connsiteY1" fmla="*/ 241422 h 764868"/>
              <a:gd name="connsiteX2" fmla="*/ 954118 w 1769824"/>
              <a:gd name="connsiteY2" fmla="*/ 0 h 764868"/>
              <a:gd name="connsiteX3" fmla="*/ 1769824 w 1769824"/>
              <a:gd name="connsiteY3" fmla="*/ 50879 h 764868"/>
              <a:gd name="connsiteX4" fmla="*/ 1514082 w 1769824"/>
              <a:gd name="connsiteY4" fmla="*/ 764868 h 764868"/>
              <a:gd name="connsiteX5" fmla="*/ 1333997 w 1769824"/>
              <a:gd name="connsiteY5" fmla="*/ 435200 h 764868"/>
              <a:gd name="connsiteX6" fmla="*/ 0 w 1769824"/>
              <a:gd name="connsiteY6" fmla="*/ 502004 h 764868"/>
              <a:gd name="connsiteX0" fmla="*/ 0 w 1769824"/>
              <a:gd name="connsiteY0" fmla="*/ 502004 h 671445"/>
              <a:gd name="connsiteX1" fmla="*/ 1147126 w 1769824"/>
              <a:gd name="connsiteY1" fmla="*/ 241422 h 671445"/>
              <a:gd name="connsiteX2" fmla="*/ 954118 w 1769824"/>
              <a:gd name="connsiteY2" fmla="*/ 0 h 671445"/>
              <a:gd name="connsiteX3" fmla="*/ 1769824 w 1769824"/>
              <a:gd name="connsiteY3" fmla="*/ 50879 h 671445"/>
              <a:gd name="connsiteX4" fmla="*/ 1469204 w 1769824"/>
              <a:gd name="connsiteY4" fmla="*/ 671445 h 671445"/>
              <a:gd name="connsiteX5" fmla="*/ 1333997 w 1769824"/>
              <a:gd name="connsiteY5" fmla="*/ 435200 h 671445"/>
              <a:gd name="connsiteX6" fmla="*/ 0 w 1769824"/>
              <a:gd name="connsiteY6" fmla="*/ 502004 h 671445"/>
              <a:gd name="connsiteX0" fmla="*/ 0 w 1774479"/>
              <a:gd name="connsiteY0" fmla="*/ 502004 h 671445"/>
              <a:gd name="connsiteX1" fmla="*/ 1147126 w 1774479"/>
              <a:gd name="connsiteY1" fmla="*/ 241422 h 671445"/>
              <a:gd name="connsiteX2" fmla="*/ 954118 w 1774479"/>
              <a:gd name="connsiteY2" fmla="*/ 0 h 671445"/>
              <a:gd name="connsiteX3" fmla="*/ 1774479 w 1774479"/>
              <a:gd name="connsiteY3" fmla="*/ 10109 h 671445"/>
              <a:gd name="connsiteX4" fmla="*/ 1469204 w 1774479"/>
              <a:gd name="connsiteY4" fmla="*/ 671445 h 671445"/>
              <a:gd name="connsiteX5" fmla="*/ 1333997 w 1774479"/>
              <a:gd name="connsiteY5" fmla="*/ 435200 h 671445"/>
              <a:gd name="connsiteX6" fmla="*/ 0 w 1774479"/>
              <a:gd name="connsiteY6" fmla="*/ 502004 h 671445"/>
              <a:gd name="connsiteX0" fmla="*/ 0 w 1774479"/>
              <a:gd name="connsiteY0" fmla="*/ 491895 h 661336"/>
              <a:gd name="connsiteX1" fmla="*/ 1147126 w 1774479"/>
              <a:gd name="connsiteY1" fmla="*/ 231313 h 661336"/>
              <a:gd name="connsiteX2" fmla="*/ 1011399 w 1774479"/>
              <a:gd name="connsiteY2" fmla="*/ 12096 h 661336"/>
              <a:gd name="connsiteX3" fmla="*/ 1774479 w 1774479"/>
              <a:gd name="connsiteY3" fmla="*/ 0 h 661336"/>
              <a:gd name="connsiteX4" fmla="*/ 1469204 w 1774479"/>
              <a:gd name="connsiteY4" fmla="*/ 661336 h 661336"/>
              <a:gd name="connsiteX5" fmla="*/ 1333997 w 1774479"/>
              <a:gd name="connsiteY5" fmla="*/ 425091 h 661336"/>
              <a:gd name="connsiteX6" fmla="*/ 0 w 1774479"/>
              <a:gd name="connsiteY6" fmla="*/ 491895 h 661336"/>
              <a:gd name="connsiteX0" fmla="*/ 0 w 1774479"/>
              <a:gd name="connsiteY0" fmla="*/ 491895 h 643996"/>
              <a:gd name="connsiteX1" fmla="*/ 1147126 w 1774479"/>
              <a:gd name="connsiteY1" fmla="*/ 231313 h 643996"/>
              <a:gd name="connsiteX2" fmla="*/ 1011399 w 1774479"/>
              <a:gd name="connsiteY2" fmla="*/ 12096 h 643996"/>
              <a:gd name="connsiteX3" fmla="*/ 1774479 w 1774479"/>
              <a:gd name="connsiteY3" fmla="*/ 0 h 643996"/>
              <a:gd name="connsiteX4" fmla="*/ 1453213 w 1774479"/>
              <a:gd name="connsiteY4" fmla="*/ 626754 h 643996"/>
              <a:gd name="connsiteX5" fmla="*/ 1333997 w 1774479"/>
              <a:gd name="connsiteY5" fmla="*/ 425091 h 643996"/>
              <a:gd name="connsiteX6" fmla="*/ 0 w 1774479"/>
              <a:gd name="connsiteY6" fmla="*/ 491895 h 643996"/>
              <a:gd name="connsiteX0" fmla="*/ 0 w 1774479"/>
              <a:gd name="connsiteY0" fmla="*/ 491895 h 666479"/>
              <a:gd name="connsiteX1" fmla="*/ 1147126 w 1774479"/>
              <a:gd name="connsiteY1" fmla="*/ 23131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491895 h 666479"/>
              <a:gd name="connsiteX1" fmla="*/ 1052662 w 1774479"/>
              <a:gd name="connsiteY1" fmla="*/ 310253 h 666479"/>
              <a:gd name="connsiteX2" fmla="*/ 1011399 w 1774479"/>
              <a:gd name="connsiteY2" fmla="*/ 12096 h 666479"/>
              <a:gd name="connsiteX3" fmla="*/ 1774479 w 1774479"/>
              <a:gd name="connsiteY3" fmla="*/ 0 h 666479"/>
              <a:gd name="connsiteX4" fmla="*/ 1453213 w 1774479"/>
              <a:gd name="connsiteY4" fmla="*/ 626754 h 666479"/>
              <a:gd name="connsiteX5" fmla="*/ 1198764 w 1774479"/>
              <a:gd name="connsiteY5" fmla="*/ 499376 h 666479"/>
              <a:gd name="connsiteX6" fmla="*/ 0 w 1774479"/>
              <a:gd name="connsiteY6" fmla="*/ 491895 h 666479"/>
              <a:gd name="connsiteX0" fmla="*/ 0 w 1774479"/>
              <a:gd name="connsiteY0" fmla="*/ 513914 h 688498"/>
              <a:gd name="connsiteX1" fmla="*/ 1052662 w 1774479"/>
              <a:gd name="connsiteY1" fmla="*/ 332272 h 688498"/>
              <a:gd name="connsiteX2" fmla="*/ 787423 w 1774479"/>
              <a:gd name="connsiteY2" fmla="*/ 0 h 688498"/>
              <a:gd name="connsiteX3" fmla="*/ 1774479 w 1774479"/>
              <a:gd name="connsiteY3" fmla="*/ 22019 h 688498"/>
              <a:gd name="connsiteX4" fmla="*/ 1453213 w 1774479"/>
              <a:gd name="connsiteY4" fmla="*/ 648773 h 688498"/>
              <a:gd name="connsiteX5" fmla="*/ 1198764 w 1774479"/>
              <a:gd name="connsiteY5" fmla="*/ 521395 h 688498"/>
              <a:gd name="connsiteX6" fmla="*/ 0 w 1774479"/>
              <a:gd name="connsiteY6" fmla="*/ 513914 h 688498"/>
              <a:gd name="connsiteX0" fmla="*/ 0 w 1774479"/>
              <a:gd name="connsiteY0" fmla="*/ 513914 h 769523"/>
              <a:gd name="connsiteX1" fmla="*/ 1052662 w 1774479"/>
              <a:gd name="connsiteY1" fmla="*/ 332272 h 769523"/>
              <a:gd name="connsiteX2" fmla="*/ 787423 w 1774479"/>
              <a:gd name="connsiteY2" fmla="*/ 0 h 769523"/>
              <a:gd name="connsiteX3" fmla="*/ 1774479 w 1774479"/>
              <a:gd name="connsiteY3" fmla="*/ 22019 h 769523"/>
              <a:gd name="connsiteX4" fmla="*/ 1388156 w 1774479"/>
              <a:gd name="connsiteY4" fmla="*/ 769523 h 769523"/>
              <a:gd name="connsiteX5" fmla="*/ 1198764 w 1774479"/>
              <a:gd name="connsiteY5" fmla="*/ 521395 h 769523"/>
              <a:gd name="connsiteX6" fmla="*/ 0 w 1774479"/>
              <a:gd name="connsiteY6" fmla="*/ 513914 h 769523"/>
              <a:gd name="connsiteX0" fmla="*/ 0 w 1633577"/>
              <a:gd name="connsiteY0" fmla="*/ 513914 h 769523"/>
              <a:gd name="connsiteX1" fmla="*/ 1052662 w 1633577"/>
              <a:gd name="connsiteY1" fmla="*/ 332272 h 769523"/>
              <a:gd name="connsiteX2" fmla="*/ 787423 w 1633577"/>
              <a:gd name="connsiteY2" fmla="*/ 0 h 769523"/>
              <a:gd name="connsiteX3" fmla="*/ 1633577 w 1633577"/>
              <a:gd name="connsiteY3" fmla="*/ 58628 h 769523"/>
              <a:gd name="connsiteX4" fmla="*/ 1388156 w 1633577"/>
              <a:gd name="connsiteY4" fmla="*/ 769523 h 769523"/>
              <a:gd name="connsiteX5" fmla="*/ 1198764 w 1633577"/>
              <a:gd name="connsiteY5" fmla="*/ 521395 h 769523"/>
              <a:gd name="connsiteX6" fmla="*/ 0 w 1633577"/>
              <a:gd name="connsiteY6" fmla="*/ 513914 h 769523"/>
              <a:gd name="connsiteX0" fmla="*/ 0 w 1633577"/>
              <a:gd name="connsiteY0" fmla="*/ 455286 h 710895"/>
              <a:gd name="connsiteX1" fmla="*/ 1052662 w 1633577"/>
              <a:gd name="connsiteY1" fmla="*/ 273644 h 710895"/>
              <a:gd name="connsiteX2" fmla="*/ 862748 w 1633577"/>
              <a:gd name="connsiteY2" fmla="*/ 42544 h 710895"/>
              <a:gd name="connsiteX3" fmla="*/ 1633577 w 1633577"/>
              <a:gd name="connsiteY3" fmla="*/ 0 h 710895"/>
              <a:gd name="connsiteX4" fmla="*/ 1388156 w 1633577"/>
              <a:gd name="connsiteY4" fmla="*/ 710895 h 710895"/>
              <a:gd name="connsiteX5" fmla="*/ 1198764 w 1633577"/>
              <a:gd name="connsiteY5" fmla="*/ 462767 h 710895"/>
              <a:gd name="connsiteX6" fmla="*/ 0 w 1633577"/>
              <a:gd name="connsiteY6" fmla="*/ 455286 h 710895"/>
              <a:gd name="connsiteX0" fmla="*/ 0 w 1633577"/>
              <a:gd name="connsiteY0" fmla="*/ 455286 h 646385"/>
              <a:gd name="connsiteX1" fmla="*/ 1052662 w 1633577"/>
              <a:gd name="connsiteY1" fmla="*/ 273644 h 646385"/>
              <a:gd name="connsiteX2" fmla="*/ 862748 w 1633577"/>
              <a:gd name="connsiteY2" fmla="*/ 42544 h 646385"/>
              <a:gd name="connsiteX3" fmla="*/ 1633577 w 1633577"/>
              <a:gd name="connsiteY3" fmla="*/ 0 h 646385"/>
              <a:gd name="connsiteX4" fmla="*/ 1396945 w 1633577"/>
              <a:gd name="connsiteY4" fmla="*/ 646385 h 646385"/>
              <a:gd name="connsiteX5" fmla="*/ 1198764 w 1633577"/>
              <a:gd name="connsiteY5" fmla="*/ 462767 h 646385"/>
              <a:gd name="connsiteX6" fmla="*/ 0 w 1633577"/>
              <a:gd name="connsiteY6" fmla="*/ 455286 h 646385"/>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198764 w 1633577"/>
              <a:gd name="connsiteY5" fmla="*/ 462767 h 670124"/>
              <a:gd name="connsiteX6" fmla="*/ 0 w 1633577"/>
              <a:gd name="connsiteY6" fmla="*/ 455286 h 670124"/>
              <a:gd name="connsiteX0" fmla="*/ 0 w 1633577"/>
              <a:gd name="connsiteY0" fmla="*/ 455286 h 670124"/>
              <a:gd name="connsiteX1" fmla="*/ 1052662 w 1633577"/>
              <a:gd name="connsiteY1" fmla="*/ 273644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84412 w 1633577"/>
              <a:gd name="connsiteY5" fmla="*/ 560846 h 670124"/>
              <a:gd name="connsiteX6" fmla="*/ 0 w 1633577"/>
              <a:gd name="connsiteY6" fmla="*/ 455286 h 670124"/>
              <a:gd name="connsiteX0" fmla="*/ 0 w 1633577"/>
              <a:gd name="connsiteY0" fmla="*/ 455286 h 670124"/>
              <a:gd name="connsiteX1" fmla="*/ 976815 w 1633577"/>
              <a:gd name="connsiteY1" fmla="*/ 189503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1029441 w 1633577"/>
              <a:gd name="connsiteY1" fmla="*/ 252479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62748 w 1633577"/>
              <a:gd name="connsiteY2" fmla="*/ 42544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788957 w 1633577"/>
              <a:gd name="connsiteY2" fmla="*/ 2787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633577"/>
              <a:gd name="connsiteY0" fmla="*/ 455286 h 670124"/>
              <a:gd name="connsiteX1" fmla="*/ 992805 w 1633577"/>
              <a:gd name="connsiteY1" fmla="*/ 224086 h 670124"/>
              <a:gd name="connsiteX2" fmla="*/ 815270 w 1633577"/>
              <a:gd name="connsiteY2" fmla="*/ 34275 h 670124"/>
              <a:gd name="connsiteX3" fmla="*/ 1633577 w 1633577"/>
              <a:gd name="connsiteY3" fmla="*/ 0 h 670124"/>
              <a:gd name="connsiteX4" fmla="*/ 1392810 w 1633577"/>
              <a:gd name="connsiteY4" fmla="*/ 670124 h 670124"/>
              <a:gd name="connsiteX5" fmla="*/ 1201858 w 1633577"/>
              <a:gd name="connsiteY5" fmla="*/ 473091 h 670124"/>
              <a:gd name="connsiteX6" fmla="*/ 0 w 1633577"/>
              <a:gd name="connsiteY6" fmla="*/ 455286 h 670124"/>
              <a:gd name="connsiteX0" fmla="*/ 0 w 1520549"/>
              <a:gd name="connsiteY0" fmla="*/ 438282 h 653120"/>
              <a:gd name="connsiteX1" fmla="*/ 992805 w 1520549"/>
              <a:gd name="connsiteY1" fmla="*/ 207082 h 653120"/>
              <a:gd name="connsiteX2" fmla="*/ 815270 w 1520549"/>
              <a:gd name="connsiteY2" fmla="*/ 17271 h 653120"/>
              <a:gd name="connsiteX3" fmla="*/ 1520549 w 1520549"/>
              <a:gd name="connsiteY3" fmla="*/ 0 h 653120"/>
              <a:gd name="connsiteX4" fmla="*/ 1392810 w 1520549"/>
              <a:gd name="connsiteY4" fmla="*/ 653120 h 653120"/>
              <a:gd name="connsiteX5" fmla="*/ 1201858 w 1520549"/>
              <a:gd name="connsiteY5" fmla="*/ 456087 h 653120"/>
              <a:gd name="connsiteX6" fmla="*/ 0 w 1520549"/>
              <a:gd name="connsiteY6" fmla="*/ 438282 h 653120"/>
              <a:gd name="connsiteX0" fmla="*/ 0 w 1526737"/>
              <a:gd name="connsiteY0" fmla="*/ 417637 h 653120"/>
              <a:gd name="connsiteX1" fmla="*/ 998993 w 1526737"/>
              <a:gd name="connsiteY1" fmla="*/ 207082 h 653120"/>
              <a:gd name="connsiteX2" fmla="*/ 821458 w 1526737"/>
              <a:gd name="connsiteY2" fmla="*/ 17271 h 653120"/>
              <a:gd name="connsiteX3" fmla="*/ 1526737 w 1526737"/>
              <a:gd name="connsiteY3" fmla="*/ 0 h 653120"/>
              <a:gd name="connsiteX4" fmla="*/ 1398998 w 1526737"/>
              <a:gd name="connsiteY4" fmla="*/ 653120 h 653120"/>
              <a:gd name="connsiteX5" fmla="*/ 1208046 w 1526737"/>
              <a:gd name="connsiteY5" fmla="*/ 456087 h 653120"/>
              <a:gd name="connsiteX6" fmla="*/ 6188 w 1526737"/>
              <a:gd name="connsiteY6" fmla="*/ 438282 h 653120"/>
              <a:gd name="connsiteX0" fmla="*/ 46527 w 1520611"/>
              <a:gd name="connsiteY0" fmla="*/ 368105 h 653120"/>
              <a:gd name="connsiteX1" fmla="*/ 992867 w 1520611"/>
              <a:gd name="connsiteY1" fmla="*/ 207082 h 653120"/>
              <a:gd name="connsiteX2" fmla="*/ 815332 w 1520611"/>
              <a:gd name="connsiteY2" fmla="*/ 17271 h 653120"/>
              <a:gd name="connsiteX3" fmla="*/ 1520611 w 1520611"/>
              <a:gd name="connsiteY3" fmla="*/ 0 h 653120"/>
              <a:gd name="connsiteX4" fmla="*/ 1392872 w 1520611"/>
              <a:gd name="connsiteY4" fmla="*/ 653120 h 653120"/>
              <a:gd name="connsiteX5" fmla="*/ 1201920 w 1520611"/>
              <a:gd name="connsiteY5" fmla="*/ 456087 h 653120"/>
              <a:gd name="connsiteX6" fmla="*/ 62 w 1520611"/>
              <a:gd name="connsiteY6" fmla="*/ 438282 h 653120"/>
              <a:gd name="connsiteX7" fmla="*/ 46527 w 1520611"/>
              <a:gd name="connsiteY7" fmla="*/ 368105 h 653120"/>
              <a:gd name="connsiteX0" fmla="*/ 0 w 1474084"/>
              <a:gd name="connsiteY0" fmla="*/ 368105 h 766422"/>
              <a:gd name="connsiteX1" fmla="*/ 946340 w 1474084"/>
              <a:gd name="connsiteY1" fmla="*/ 207082 h 766422"/>
              <a:gd name="connsiteX2" fmla="*/ 768805 w 1474084"/>
              <a:gd name="connsiteY2" fmla="*/ 17271 h 766422"/>
              <a:gd name="connsiteX3" fmla="*/ 1474084 w 1474084"/>
              <a:gd name="connsiteY3" fmla="*/ 0 h 766422"/>
              <a:gd name="connsiteX4" fmla="*/ 1346345 w 1474084"/>
              <a:gd name="connsiteY4" fmla="*/ 653120 h 766422"/>
              <a:gd name="connsiteX5" fmla="*/ 1155393 w 1474084"/>
              <a:gd name="connsiteY5" fmla="*/ 456087 h 766422"/>
              <a:gd name="connsiteX6" fmla="*/ 104186 w 1474084"/>
              <a:gd name="connsiteY6" fmla="*/ 640626 h 766422"/>
              <a:gd name="connsiteX7" fmla="*/ 0 w 1474084"/>
              <a:gd name="connsiteY7" fmla="*/ 368105 h 766422"/>
              <a:gd name="connsiteX0" fmla="*/ 0 w 1372965"/>
              <a:gd name="connsiteY0" fmla="*/ 517796 h 766422"/>
              <a:gd name="connsiteX1" fmla="*/ 845221 w 1372965"/>
              <a:gd name="connsiteY1" fmla="*/ 207082 h 766422"/>
              <a:gd name="connsiteX2" fmla="*/ 667686 w 1372965"/>
              <a:gd name="connsiteY2" fmla="*/ 17271 h 766422"/>
              <a:gd name="connsiteX3" fmla="*/ 1372965 w 1372965"/>
              <a:gd name="connsiteY3" fmla="*/ 0 h 766422"/>
              <a:gd name="connsiteX4" fmla="*/ 1245226 w 1372965"/>
              <a:gd name="connsiteY4" fmla="*/ 653120 h 766422"/>
              <a:gd name="connsiteX5" fmla="*/ 1054274 w 1372965"/>
              <a:gd name="connsiteY5" fmla="*/ 456087 h 766422"/>
              <a:gd name="connsiteX6" fmla="*/ 3067 w 1372965"/>
              <a:gd name="connsiteY6" fmla="*/ 640626 h 766422"/>
              <a:gd name="connsiteX7" fmla="*/ 0 w 1372965"/>
              <a:gd name="connsiteY7" fmla="*/ 517796 h 766422"/>
              <a:gd name="connsiteX0" fmla="*/ 77471 w 1450436"/>
              <a:gd name="connsiteY0" fmla="*/ 517796 h 731671"/>
              <a:gd name="connsiteX1" fmla="*/ 922692 w 1450436"/>
              <a:gd name="connsiteY1" fmla="*/ 207082 h 731671"/>
              <a:gd name="connsiteX2" fmla="*/ 745157 w 1450436"/>
              <a:gd name="connsiteY2" fmla="*/ 17271 h 731671"/>
              <a:gd name="connsiteX3" fmla="*/ 1450436 w 1450436"/>
              <a:gd name="connsiteY3" fmla="*/ 0 h 731671"/>
              <a:gd name="connsiteX4" fmla="*/ 1322697 w 1450436"/>
              <a:gd name="connsiteY4" fmla="*/ 653120 h 731671"/>
              <a:gd name="connsiteX5" fmla="*/ 1131745 w 1450436"/>
              <a:gd name="connsiteY5" fmla="*/ 456087 h 731671"/>
              <a:gd name="connsiteX6" fmla="*/ 38 w 1450436"/>
              <a:gd name="connsiteY6" fmla="*/ 597255 h 731671"/>
              <a:gd name="connsiteX7" fmla="*/ 77471 w 1450436"/>
              <a:gd name="connsiteY7" fmla="*/ 517796 h 731671"/>
              <a:gd name="connsiteX0" fmla="*/ 0 w 1372965"/>
              <a:gd name="connsiteY0" fmla="*/ 517796 h 653120"/>
              <a:gd name="connsiteX1" fmla="*/ 845221 w 1372965"/>
              <a:gd name="connsiteY1" fmla="*/ 207082 h 653120"/>
              <a:gd name="connsiteX2" fmla="*/ 667686 w 1372965"/>
              <a:gd name="connsiteY2" fmla="*/ 17271 h 653120"/>
              <a:gd name="connsiteX3" fmla="*/ 1372965 w 1372965"/>
              <a:gd name="connsiteY3" fmla="*/ 0 h 653120"/>
              <a:gd name="connsiteX4" fmla="*/ 1245226 w 1372965"/>
              <a:gd name="connsiteY4" fmla="*/ 653120 h 653120"/>
              <a:gd name="connsiteX5" fmla="*/ 1054274 w 1372965"/>
              <a:gd name="connsiteY5" fmla="*/ 456087 h 653120"/>
              <a:gd name="connsiteX6" fmla="*/ 0 w 1372965"/>
              <a:gd name="connsiteY6" fmla="*/ 517796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8632"/>
              <a:gd name="connsiteX1" fmla="*/ 992311 w 1520055"/>
              <a:gd name="connsiteY1" fmla="*/ 207082 h 658632"/>
              <a:gd name="connsiteX2" fmla="*/ 814776 w 1520055"/>
              <a:gd name="connsiteY2" fmla="*/ 17271 h 658632"/>
              <a:gd name="connsiteX3" fmla="*/ 1520055 w 1520055"/>
              <a:gd name="connsiteY3" fmla="*/ 0 h 658632"/>
              <a:gd name="connsiteX4" fmla="*/ 1392316 w 1520055"/>
              <a:gd name="connsiteY4" fmla="*/ 653120 h 658632"/>
              <a:gd name="connsiteX5" fmla="*/ 1201364 w 1520055"/>
              <a:gd name="connsiteY5" fmla="*/ 456087 h 658632"/>
              <a:gd name="connsiteX6" fmla="*/ 0 w 1520055"/>
              <a:gd name="connsiteY6" fmla="*/ 533760 h 658632"/>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520055"/>
              <a:gd name="connsiteY0" fmla="*/ 533760 h 653120"/>
              <a:gd name="connsiteX1" fmla="*/ 992311 w 1520055"/>
              <a:gd name="connsiteY1" fmla="*/ 207082 h 653120"/>
              <a:gd name="connsiteX2" fmla="*/ 814776 w 1520055"/>
              <a:gd name="connsiteY2" fmla="*/ 17271 h 653120"/>
              <a:gd name="connsiteX3" fmla="*/ 1520055 w 1520055"/>
              <a:gd name="connsiteY3" fmla="*/ 0 h 653120"/>
              <a:gd name="connsiteX4" fmla="*/ 1392316 w 1520055"/>
              <a:gd name="connsiteY4" fmla="*/ 653120 h 653120"/>
              <a:gd name="connsiteX5" fmla="*/ 1201364 w 1520055"/>
              <a:gd name="connsiteY5" fmla="*/ 456087 h 653120"/>
              <a:gd name="connsiteX6" fmla="*/ 0 w 1520055"/>
              <a:gd name="connsiteY6" fmla="*/ 533760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41996 w 1269740"/>
              <a:gd name="connsiteY1" fmla="*/ 207082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85340 w 1269740"/>
              <a:gd name="connsiteY1" fmla="*/ 239090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269740"/>
              <a:gd name="connsiteY0" fmla="*/ 486855 h 653120"/>
              <a:gd name="connsiteX1" fmla="*/ 738902 w 1269740"/>
              <a:gd name="connsiteY1" fmla="*/ 196759 h 653120"/>
              <a:gd name="connsiteX2" fmla="*/ 564461 w 1269740"/>
              <a:gd name="connsiteY2" fmla="*/ 17271 h 653120"/>
              <a:gd name="connsiteX3" fmla="*/ 1269740 w 1269740"/>
              <a:gd name="connsiteY3" fmla="*/ 0 h 653120"/>
              <a:gd name="connsiteX4" fmla="*/ 1142001 w 1269740"/>
              <a:gd name="connsiteY4" fmla="*/ 653120 h 653120"/>
              <a:gd name="connsiteX5" fmla="*/ 951049 w 1269740"/>
              <a:gd name="connsiteY5" fmla="*/ 456087 h 653120"/>
              <a:gd name="connsiteX6" fmla="*/ 0 w 1269740"/>
              <a:gd name="connsiteY6" fmla="*/ 486855 h 653120"/>
              <a:gd name="connsiteX0" fmla="*/ 0 w 1492208"/>
              <a:gd name="connsiteY0" fmla="*/ 626663 h 792928"/>
              <a:gd name="connsiteX1" fmla="*/ 738902 w 1492208"/>
              <a:gd name="connsiteY1" fmla="*/ 336567 h 792928"/>
              <a:gd name="connsiteX2" fmla="*/ 564461 w 1492208"/>
              <a:gd name="connsiteY2" fmla="*/ 157079 h 792928"/>
              <a:gd name="connsiteX3" fmla="*/ 1492208 w 1492208"/>
              <a:gd name="connsiteY3" fmla="*/ 0 h 792928"/>
              <a:gd name="connsiteX4" fmla="*/ 1142001 w 1492208"/>
              <a:gd name="connsiteY4" fmla="*/ 792928 h 792928"/>
              <a:gd name="connsiteX5" fmla="*/ 951049 w 1492208"/>
              <a:gd name="connsiteY5" fmla="*/ 595895 h 792928"/>
              <a:gd name="connsiteX6" fmla="*/ 0 w 1492208"/>
              <a:gd name="connsiteY6" fmla="*/ 626663 h 792928"/>
              <a:gd name="connsiteX0" fmla="*/ 0 w 1453492"/>
              <a:gd name="connsiteY0" fmla="*/ 586933 h 753198"/>
              <a:gd name="connsiteX1" fmla="*/ 738902 w 1453492"/>
              <a:gd name="connsiteY1" fmla="*/ 296837 h 753198"/>
              <a:gd name="connsiteX2" fmla="*/ 564461 w 1453492"/>
              <a:gd name="connsiteY2" fmla="*/ 117349 h 753198"/>
              <a:gd name="connsiteX3" fmla="*/ 1453492 w 1453492"/>
              <a:gd name="connsiteY3" fmla="*/ 0 h 753198"/>
              <a:gd name="connsiteX4" fmla="*/ 1142001 w 1453492"/>
              <a:gd name="connsiteY4" fmla="*/ 753198 h 753198"/>
              <a:gd name="connsiteX5" fmla="*/ 951049 w 1453492"/>
              <a:gd name="connsiteY5" fmla="*/ 556165 h 753198"/>
              <a:gd name="connsiteX6" fmla="*/ 0 w 1453492"/>
              <a:gd name="connsiteY6" fmla="*/ 586933 h 753198"/>
              <a:gd name="connsiteX0" fmla="*/ 0 w 1453492"/>
              <a:gd name="connsiteY0" fmla="*/ 586933 h 711388"/>
              <a:gd name="connsiteX1" fmla="*/ 738902 w 1453492"/>
              <a:gd name="connsiteY1" fmla="*/ 296837 h 711388"/>
              <a:gd name="connsiteX2" fmla="*/ 564461 w 1453492"/>
              <a:gd name="connsiteY2" fmla="*/ 117349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638253 w 1453492"/>
              <a:gd name="connsiteY2" fmla="*/ 157105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453492"/>
              <a:gd name="connsiteY0" fmla="*/ 586933 h 711388"/>
              <a:gd name="connsiteX1" fmla="*/ 738902 w 1453492"/>
              <a:gd name="connsiteY1" fmla="*/ 296837 h 711388"/>
              <a:gd name="connsiteX2" fmla="*/ 577878 w 1453492"/>
              <a:gd name="connsiteY2" fmla="*/ 124577 h 711388"/>
              <a:gd name="connsiteX3" fmla="*/ 1453492 w 1453492"/>
              <a:gd name="connsiteY3" fmla="*/ 0 h 711388"/>
              <a:gd name="connsiteX4" fmla="*/ 1112594 w 1453492"/>
              <a:gd name="connsiteY4" fmla="*/ 711388 h 711388"/>
              <a:gd name="connsiteX5" fmla="*/ 951049 w 1453492"/>
              <a:gd name="connsiteY5" fmla="*/ 556165 h 711388"/>
              <a:gd name="connsiteX6" fmla="*/ 0 w 1453492"/>
              <a:gd name="connsiteY6" fmla="*/ 586933 h 711388"/>
              <a:gd name="connsiteX0" fmla="*/ 0 w 1352840"/>
              <a:gd name="connsiteY0" fmla="*/ 528639 h 653094"/>
              <a:gd name="connsiteX1" fmla="*/ 738902 w 1352840"/>
              <a:gd name="connsiteY1" fmla="*/ 238543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808558 w 1352840"/>
              <a:gd name="connsiteY1" fmla="*/ 302039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 name="connsiteX0" fmla="*/ 0 w 1352840"/>
              <a:gd name="connsiteY0" fmla="*/ 528639 h 653094"/>
              <a:gd name="connsiteX1" fmla="*/ 762120 w 1352840"/>
              <a:gd name="connsiteY1" fmla="*/ 259707 h 653094"/>
              <a:gd name="connsiteX2" fmla="*/ 577878 w 1352840"/>
              <a:gd name="connsiteY2" fmla="*/ 66283 h 653094"/>
              <a:gd name="connsiteX3" fmla="*/ 1352840 w 1352840"/>
              <a:gd name="connsiteY3" fmla="*/ 0 h 653094"/>
              <a:gd name="connsiteX4" fmla="*/ 1112594 w 1352840"/>
              <a:gd name="connsiteY4" fmla="*/ 653094 h 653094"/>
              <a:gd name="connsiteX5" fmla="*/ 951049 w 1352840"/>
              <a:gd name="connsiteY5" fmla="*/ 497871 h 653094"/>
              <a:gd name="connsiteX6" fmla="*/ 0 w 1352840"/>
              <a:gd name="connsiteY6" fmla="*/ 528639 h 65309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352840" h="653094">
                <a:moveTo>
                  <a:pt x="0" y="528639"/>
                </a:moveTo>
                <a:cubicBezTo>
                  <a:pt x="625123" y="382140"/>
                  <a:pt x="671168" y="330468"/>
                  <a:pt x="762120" y="259707"/>
                </a:cubicBezTo>
                <a:lnTo>
                  <a:pt x="577878" y="66283"/>
                </a:lnTo>
                <a:lnTo>
                  <a:pt x="1352840" y="0"/>
                </a:lnTo>
                <a:lnTo>
                  <a:pt x="1112594" y="653094"/>
                </a:lnTo>
                <a:lnTo>
                  <a:pt x="951049" y="497871"/>
                </a:lnTo>
                <a:cubicBezTo>
                  <a:pt x="954590" y="485173"/>
                  <a:pt x="742885" y="717910"/>
                  <a:pt x="0" y="528639"/>
                </a:cubicBezTo>
                <a:close/>
              </a:path>
            </a:pathLst>
          </a:custGeom>
          <a:gradFill flip="none" rotWithShape="1">
            <a:gsLst>
              <a:gs pos="0">
                <a:srgbClr val="1782DB"/>
              </a:gs>
              <a:gs pos="100000">
                <a:srgbClr val="0B406B"/>
              </a:gs>
            </a:gsLst>
            <a:lin ang="5400000" scaled="1"/>
            <a:tileRect/>
          </a:gradFill>
          <a:ln w="28575">
            <a:solidFill>
              <a:srgbClr val="105D9C"/>
            </a:solidFill>
          </a:ln>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marL="0" marR="0" lvl="0" indent="0" algn="ctr" defTabSz="914400" rtl="0" eaLnBrk="1" fontAlgn="ctr" latinLnBrk="0" hangingPunct="1">
              <a:lnSpc>
                <a:spcPct val="100000"/>
              </a:lnSpc>
              <a:spcBef>
                <a:spcPts val="0"/>
              </a:spcBef>
              <a:spcAft>
                <a:spcPts val="0"/>
              </a:spcAft>
              <a:buClrTx/>
              <a:buSzTx/>
              <a:buFontTx/>
              <a:buNone/>
              <a:tabLst/>
              <a:defRPr/>
            </a:pPr>
            <a:endParaRPr kumimoji="1" lang="ja-JP" altLang="en-US" sz="1600" b="1" i="0" u="none" strike="noStrike" kern="1200" cap="none" spc="0" normalizeH="0" baseline="0" noProof="0" dirty="0">
              <a:ln>
                <a:noFill/>
              </a:ln>
              <a:solidFill>
                <a:srgbClr val="000000"/>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2" name="ストライプ矢印 1"/>
          <p:cNvSpPr/>
          <p:nvPr/>
        </p:nvSpPr>
        <p:spPr>
          <a:xfrm>
            <a:off x="3883765" y="5577027"/>
            <a:ext cx="1246060" cy="700623"/>
          </a:xfrm>
          <a:prstGeom prst="stripedRightArrow">
            <a:avLst>
              <a:gd name="adj1" fmla="val 46104"/>
              <a:gd name="adj2" fmla="val 655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7005451" y="647926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08D7A6-B21C-4CC5-B909-7F83FE9B363B}" type="slidenum">
              <a:rPr kumimoji="1" lang="ja-JP" altLang="en-US" sz="24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1" lang="ja-JP" altLang="en-US" sz="24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6133841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8" descr="病院・医院の建物イラスト（医療）">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6996913" y="4068566"/>
            <a:ext cx="332689" cy="393716"/>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7522136" y="2871124"/>
            <a:ext cx="212096"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テキスト ボックス 3"/>
          <p:cNvSpPr txBox="1"/>
          <p:nvPr/>
        </p:nvSpPr>
        <p:spPr>
          <a:xfrm>
            <a:off x="122744" y="2186958"/>
            <a:ext cx="5467913" cy="3754874"/>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事業概要</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　</a:t>
            </a:r>
            <a:r>
              <a:rPr kumimoji="1" lang="ja-JP" altLang="en-US" sz="1200" b="1"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院内スタッフの口腔ケアへの理解促進　</a:t>
            </a:r>
            <a:endParaRPr kumimoji="1" lang="en-US" altLang="ja-JP" sz="1200" b="1" i="0" u="sng"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病院へ地域医科歯科連携推進員</a:t>
            </a:r>
            <a:r>
              <a:rPr kumimoji="1" lang="en-US" altLang="ja-JP" sz="1200" b="0"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を派遣する。</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歯科口腔に関する専門的助言</a:t>
            </a:r>
            <a:r>
              <a:rPr kumimoji="1" lang="en-US" altLang="ja-JP" sz="1200" b="0"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院内での口腔ケア相談</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周術期における口腔機能評価・導入支援</a:t>
            </a: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院内キャンサーボードへの参画　など</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院内スタッフの人材育成支援</a:t>
            </a:r>
            <a:endParaRPr kumimoji="1" lang="en-US" altLang="ja-JP" sz="1200" b="0" i="0" u="sng"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病院スタッフ向け口腔ケア研修の実施</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事例集約　など</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２</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地域病院との連携推進</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地域医科歯科連携推進員による連絡調整を行う。</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・病院（医科）と歯科診療所との連携　</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・地域病院連携推進研修　など</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３　歯科医療従事者の資質向上</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４</a:t>
            </a: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医科歯科連携推進支援室の設置</a:t>
            </a:r>
            <a:endPar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・病院と歯科医療機関との連絡調整（</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医療圏を超える事案など）</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6" name="テキスト ボックス 5"/>
          <p:cNvSpPr txBox="1"/>
          <p:nvPr/>
        </p:nvSpPr>
        <p:spPr>
          <a:xfrm>
            <a:off x="94169" y="6122973"/>
            <a:ext cx="8954581" cy="553998"/>
          </a:xfrm>
          <a:prstGeom prst="rect">
            <a:avLst/>
          </a:prstGeom>
          <a:noFill/>
          <a:ln w="12700">
            <a:solidFill>
              <a:schemeClr val="tx1"/>
            </a:solidFill>
            <a:prstDash val="sysDot"/>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000" b="0" i="0" u="none" strike="noStrike" kern="1200" cap="none" spc="0" normalizeH="0" baseline="3000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１　</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地域医科歯科連携推進員</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在宅歯科医療連携体制推進事業にて研修を受講し、がん患者等への口腔機能管理や連携手法を学んだ歯科医師・歯科衛生士のうち、歯科医師・歯科衛生士として</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10</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年以上実務経験があるなど、本業務を行うにあたって十分な経験等を有する者。</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2</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次医療圏（大阪市は基本医療圏）ごとに配置（</a:t>
            </a:r>
            <a:r>
              <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11</a:t>
            </a:r>
            <a:r>
              <a:rPr kumimoji="1" lang="ja-JP" altLang="en-US"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か所予定）。</a:t>
            </a:r>
            <a:endParaRPr kumimoji="1" lang="en-US" altLang="ja-JP" sz="10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endParaRPr>
          </a:p>
        </p:txBody>
      </p:sp>
      <p:sp>
        <p:nvSpPr>
          <p:cNvPr id="7" name="テキスト ボックス 6"/>
          <p:cNvSpPr txBox="1"/>
          <p:nvPr/>
        </p:nvSpPr>
        <p:spPr>
          <a:xfrm>
            <a:off x="122744" y="1106003"/>
            <a:ext cx="5467913" cy="830997"/>
          </a:xfrm>
          <a:prstGeom prst="rect">
            <a:avLst/>
          </a:prstGeom>
          <a:noFill/>
          <a:ln>
            <a:solidFill>
              <a:schemeClr val="tx1"/>
            </a:solid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目的</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がん患者が継続的に口腔管理が受けられるよう、がん患者の療養に携わる</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医療機関スタッフの口腔ケアに対する理解の促進、地域病院と歯科との</a:t>
            </a:r>
            <a: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a:r>
            <a:br>
              <a:rPr kumimoji="1" lang="en-US" altLang="ja-JP"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br>
            <a:r>
              <a:rPr kumimoji="1" lang="ja-JP" altLang="en-US" sz="1200" b="0" i="0" u="none" strike="noStrike" kern="1200" cap="none" spc="0" normalizeH="0" baseline="0" noProof="0" dirty="0" smtClean="0">
                <a:ln>
                  <a:noFill/>
                </a:ln>
                <a:solidFill>
                  <a:prstClr val="black"/>
                </a:solidFill>
                <a:effectLst/>
                <a:uLnTx/>
                <a:uFillTx/>
                <a:latin typeface="HG丸ｺﾞｼｯｸM-PRO" panose="020F0600000000000000" pitchFamily="50" charset="-128"/>
                <a:ea typeface="HG丸ｺﾞｼｯｸM-PRO" panose="020F0600000000000000" pitchFamily="50" charset="-128"/>
                <a:cs typeface="+mn-cs"/>
              </a:rPr>
              <a:t>　連携推進を図る。</a:t>
            </a:r>
          </a:p>
        </p:txBody>
      </p:sp>
      <p:pic>
        <p:nvPicPr>
          <p:cNvPr id="8" name="Picture 2"/>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7319268" y="2871895"/>
            <a:ext cx="211279" cy="3018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Picture 50" descr="MCj00791270000[1]"/>
          <p:cNvPicPr>
            <a:picLocks noChangeAspect="1" noChangeArrowheads="1"/>
          </p:cNvPicPr>
          <p:nvPr/>
        </p:nvPicPr>
        <p:blipFill>
          <a:blip r:embed="rId7" cstate="print">
            <a:extLst>
              <a:ext uri="{28A0092B-C50C-407E-A947-70E740481C1C}">
                <a14:useLocalDpi xmlns:a14="http://schemas.microsoft.com/office/drawing/2010/main" val="0"/>
              </a:ext>
            </a:extLst>
          </a:blip>
          <a:srcRect/>
          <a:stretch>
            <a:fillRect/>
          </a:stretch>
        </p:blipFill>
        <p:spPr bwMode="auto">
          <a:xfrm>
            <a:off x="5590656" y="4570200"/>
            <a:ext cx="732612" cy="449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テキスト ボックス 9"/>
          <p:cNvSpPr txBox="1"/>
          <p:nvPr/>
        </p:nvSpPr>
        <p:spPr>
          <a:xfrm>
            <a:off x="8035532" y="3050613"/>
            <a:ext cx="742512" cy="246221"/>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事 務 局  </a:t>
            </a:r>
            <a:endPar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1" name="テキスト ボックス 10"/>
          <p:cNvSpPr txBox="1"/>
          <p:nvPr/>
        </p:nvSpPr>
        <p:spPr>
          <a:xfrm>
            <a:off x="5835091" y="3050613"/>
            <a:ext cx="825867" cy="246221"/>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a:t>
            </a:r>
            <a:r>
              <a:rPr kumimoji="1" lang="ja-JP" altLang="en-US" sz="1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連携室</a:t>
            </a:r>
            <a:endPar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2" name="テキスト ボックス 11"/>
          <p:cNvSpPr txBox="1"/>
          <p:nvPr/>
        </p:nvSpPr>
        <p:spPr>
          <a:xfrm>
            <a:off x="6898443" y="1572738"/>
            <a:ext cx="854721" cy="246221"/>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看　 護 　部 </a:t>
            </a:r>
            <a:endPar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3" name="テキスト ボックス 12"/>
          <p:cNvSpPr txBox="1"/>
          <p:nvPr/>
        </p:nvSpPr>
        <p:spPr>
          <a:xfrm>
            <a:off x="5847914" y="1572738"/>
            <a:ext cx="800220" cy="246221"/>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診  療  科  </a:t>
            </a:r>
            <a:endPar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4" name="テキスト ボックス 13"/>
          <p:cNvSpPr txBox="1"/>
          <p:nvPr/>
        </p:nvSpPr>
        <p:spPr>
          <a:xfrm>
            <a:off x="8003473" y="1578573"/>
            <a:ext cx="806631" cy="246221"/>
          </a:xfrm>
          <a:prstGeom prst="rect">
            <a:avLst/>
          </a:prstGeom>
          <a:noFill/>
          <a:ln>
            <a:solidFill>
              <a:schemeClr val="tx1"/>
            </a:solidFill>
          </a:ln>
        </p:spPr>
        <p:txBody>
          <a:bodyPr wrap="non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専門チーム</a:t>
            </a:r>
            <a:endParaRPr kumimoji="1" lang="ja-JP" altLang="en-US" sz="10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15" name="加算記号 14"/>
          <p:cNvSpPr/>
          <p:nvPr/>
        </p:nvSpPr>
        <p:spPr>
          <a:xfrm>
            <a:off x="7081933" y="1085850"/>
            <a:ext cx="478835" cy="447675"/>
          </a:xfrm>
          <a:prstGeom prst="mathPlus">
            <a:avLst/>
          </a:prstGeom>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pic>
        <p:nvPicPr>
          <p:cNvPr id="16" name="Picture 8" descr="http://2.bp.blogspot.com/-DwityZuWoVo/UV1JBuJcqVI/AAAAAAAAPRY/CYViGeRDI24/s1600/yakkyoku_uketsuke.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5916384" y="3363714"/>
            <a:ext cx="425656" cy="410641"/>
          </a:xfrm>
          <a:prstGeom prst="rect">
            <a:avLst/>
          </a:prstGeom>
          <a:noFill/>
          <a:extLst>
            <a:ext uri="{909E8E84-426E-40DD-AFC4-6F175D3DCCD1}">
              <a14:hiddenFill xmlns:a14="http://schemas.microsoft.com/office/drawing/2010/main">
                <a:solidFill>
                  <a:srgbClr val="FFFFFF"/>
                </a:solidFill>
              </a14:hiddenFill>
            </a:ext>
          </a:extLst>
        </p:spPr>
      </p:pic>
      <p:sp>
        <p:nvSpPr>
          <p:cNvPr id="17" name="テキスト ボックス 16"/>
          <p:cNvSpPr txBox="1"/>
          <p:nvPr/>
        </p:nvSpPr>
        <p:spPr>
          <a:xfrm>
            <a:off x="6287783" y="3303295"/>
            <a:ext cx="1531188" cy="553998"/>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・院内口腔ケア相談対応</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・連携歯科医院相談対応</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・口腔ケア推奨案内</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18" name="Picture 14" descr="看護師の会議のイラスト">
            <a:hlinkClick r:id="rId9"/>
          </p:cNvPr>
          <p:cNvPicPr>
            <a:picLocks noChangeAspect="1" noChangeArrowheads="1"/>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6976416" y="1854162"/>
            <a:ext cx="689868" cy="601910"/>
          </a:xfrm>
          <a:prstGeom prst="rect">
            <a:avLst/>
          </a:prstGeom>
          <a:noFill/>
          <a:extLst>
            <a:ext uri="{909E8E84-426E-40DD-AFC4-6F175D3DCCD1}">
              <a14:hiddenFill xmlns:a14="http://schemas.microsoft.com/office/drawing/2010/main">
                <a:solidFill>
                  <a:srgbClr val="FFFFFF"/>
                </a:solidFill>
              </a14:hiddenFill>
            </a:ext>
          </a:extLst>
        </p:spPr>
      </p:pic>
      <p:pic>
        <p:nvPicPr>
          <p:cNvPr id="19" name="Picture 16" descr="話し合いをしている人達のイラスト（棒人間）">
            <a:hlinkClick r:id="rId11"/>
          </p:cNvPr>
          <p:cNvPicPr>
            <a:picLocks noChangeAspect="1" noChangeArrowheads="1"/>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5828508" y="1827234"/>
            <a:ext cx="344003" cy="366937"/>
          </a:xfrm>
          <a:prstGeom prst="rect">
            <a:avLst/>
          </a:prstGeom>
          <a:noFill/>
          <a:extLst>
            <a:ext uri="{909E8E84-426E-40DD-AFC4-6F175D3DCCD1}">
              <a14:hiddenFill xmlns:a14="http://schemas.microsoft.com/office/drawing/2010/main">
                <a:solidFill>
                  <a:srgbClr val="FFFFFF"/>
                </a:solidFill>
              </a14:hiddenFill>
            </a:ext>
          </a:extLst>
        </p:spPr>
      </p:pic>
      <p:pic>
        <p:nvPicPr>
          <p:cNvPr id="20" name="Picture 20" descr="看護師の勉強会・会議のイラスト">
            <a:hlinkClick r:id="rId13"/>
          </p:cNvPr>
          <p:cNvPicPr>
            <a:picLocks noChangeAspect="1" noChangeArrowheads="1"/>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8230941" y="1805291"/>
            <a:ext cx="312463" cy="231223"/>
          </a:xfrm>
          <a:prstGeom prst="rect">
            <a:avLst/>
          </a:prstGeom>
          <a:noFill/>
          <a:extLst>
            <a:ext uri="{909E8E84-426E-40DD-AFC4-6F175D3DCCD1}">
              <a14:hiddenFill xmlns:a14="http://schemas.microsoft.com/office/drawing/2010/main">
                <a:solidFill>
                  <a:srgbClr val="FFFFFF"/>
                </a:solidFill>
              </a14:hiddenFill>
            </a:ext>
          </a:extLst>
        </p:spPr>
      </p:pic>
      <p:pic>
        <p:nvPicPr>
          <p:cNvPr id="21" name="Picture 20" descr="看護師の勉強会・会議のイラスト">
            <a:hlinkClick r:id="rId13"/>
          </p:cNvPr>
          <p:cNvPicPr>
            <a:picLocks noChangeAspect="1" noChangeArrowheads="1"/>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7901460" y="1949477"/>
            <a:ext cx="388055" cy="287161"/>
          </a:xfrm>
          <a:prstGeom prst="rect">
            <a:avLst/>
          </a:prstGeom>
          <a:noFill/>
          <a:extLst>
            <a:ext uri="{909E8E84-426E-40DD-AFC4-6F175D3DCCD1}">
              <a14:hiddenFill xmlns:a14="http://schemas.microsoft.com/office/drawing/2010/main">
                <a:solidFill>
                  <a:srgbClr val="FFFFFF"/>
                </a:solidFill>
              </a14:hiddenFill>
            </a:ext>
          </a:extLst>
        </p:spPr>
      </p:pic>
      <p:pic>
        <p:nvPicPr>
          <p:cNvPr id="22" name="Picture 20" descr="看護師の勉強会・会議のイラスト">
            <a:hlinkClick r:id="rId13"/>
          </p:cNvPr>
          <p:cNvPicPr>
            <a:picLocks noChangeAspect="1" noChangeArrowheads="1"/>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8278566" y="1969528"/>
            <a:ext cx="443378" cy="328100"/>
          </a:xfrm>
          <a:prstGeom prst="rect">
            <a:avLst/>
          </a:prstGeom>
          <a:noFill/>
          <a:extLst>
            <a:ext uri="{909E8E84-426E-40DD-AFC4-6F175D3DCCD1}">
              <a14:hiddenFill xmlns:a14="http://schemas.microsoft.com/office/drawing/2010/main">
                <a:solidFill>
                  <a:srgbClr val="FFFFFF"/>
                </a:solidFill>
              </a14:hiddenFill>
            </a:ext>
          </a:extLst>
        </p:spPr>
      </p:pic>
      <p:pic>
        <p:nvPicPr>
          <p:cNvPr id="23" name="Picture 22" descr="話し合いのイラスト（棒人間）">
            <a:hlinkClick r:id="rId17"/>
          </p:cNvPr>
          <p:cNvPicPr>
            <a:picLocks noChangeAspect="1" noChangeArrowheads="1"/>
          </p:cNvPicPr>
          <p:nvPr/>
        </p:nvPicPr>
        <p:blipFill>
          <a:blip r:embed="rId18" cstate="print">
            <a:extLst>
              <a:ext uri="{28A0092B-C50C-407E-A947-70E740481C1C}">
                <a14:useLocalDpi xmlns:a14="http://schemas.microsoft.com/office/drawing/2010/main" val="0"/>
              </a:ext>
            </a:extLst>
          </a:blip>
          <a:srcRect/>
          <a:stretch>
            <a:fillRect/>
          </a:stretch>
        </p:blipFill>
        <p:spPr bwMode="auto">
          <a:xfrm>
            <a:off x="6193669" y="1819503"/>
            <a:ext cx="510810" cy="393891"/>
          </a:xfrm>
          <a:prstGeom prst="rect">
            <a:avLst/>
          </a:prstGeom>
          <a:noFill/>
          <a:extLst>
            <a:ext uri="{909E8E84-426E-40DD-AFC4-6F175D3DCCD1}">
              <a14:hiddenFill xmlns:a14="http://schemas.microsoft.com/office/drawing/2010/main">
                <a:solidFill>
                  <a:srgbClr val="FFFFFF"/>
                </a:solidFill>
              </a14:hiddenFill>
            </a:ext>
          </a:extLst>
        </p:spPr>
      </p:pic>
      <p:pic>
        <p:nvPicPr>
          <p:cNvPr id="24" name="Picture 22" descr="話し合いのイラスト（棒人間）">
            <a:hlinkClick r:id="rId17"/>
          </p:cNvPr>
          <p:cNvPicPr>
            <a:picLocks noChangeAspect="1" noChangeArrowheads="1"/>
          </p:cNvPicPr>
          <p:nvPr/>
        </p:nvPicPr>
        <p:blipFill>
          <a:blip r:embed="rId19" cstate="print">
            <a:extLst>
              <a:ext uri="{28A0092B-C50C-407E-A947-70E740481C1C}">
                <a14:useLocalDpi xmlns:a14="http://schemas.microsoft.com/office/drawing/2010/main" val="0"/>
              </a:ext>
            </a:extLst>
          </a:blip>
          <a:srcRect/>
          <a:stretch>
            <a:fillRect/>
          </a:stretch>
        </p:blipFill>
        <p:spPr bwMode="auto">
          <a:xfrm>
            <a:off x="6036223" y="2021479"/>
            <a:ext cx="617419" cy="476098"/>
          </a:xfrm>
          <a:prstGeom prst="rect">
            <a:avLst/>
          </a:prstGeom>
          <a:noFill/>
          <a:extLst>
            <a:ext uri="{909E8E84-426E-40DD-AFC4-6F175D3DCCD1}">
              <a14:hiddenFill xmlns:a14="http://schemas.microsoft.com/office/drawing/2010/main">
                <a:solidFill>
                  <a:srgbClr val="FFFFFF"/>
                </a:solidFill>
              </a14:hiddenFill>
            </a:ext>
          </a:extLst>
        </p:spPr>
      </p:pic>
      <p:sp>
        <p:nvSpPr>
          <p:cNvPr id="25" name="テキスト ボックス 24"/>
          <p:cNvSpPr txBox="1"/>
          <p:nvPr/>
        </p:nvSpPr>
        <p:spPr>
          <a:xfrm>
            <a:off x="5722302" y="2448990"/>
            <a:ext cx="1980029" cy="553998"/>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・口腔管理相談対応</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・周術期口腔機能評価・導入支援</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・キャンサーボードへの参画</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26" name="テキスト ボックス 25"/>
          <p:cNvSpPr txBox="1"/>
          <p:nvPr/>
        </p:nvSpPr>
        <p:spPr>
          <a:xfrm>
            <a:off x="7625879" y="2286770"/>
            <a:ext cx="1124026" cy="400110"/>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・口腔ケア研修会</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・事例集約</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27" name="Picture 2"/>
          <p:cNvPicPr>
            <a:picLocks noChangeAspect="1" noChangeArrowheads="1"/>
          </p:cNvPicPr>
          <p:nvPr/>
        </p:nvPicPr>
        <p:blipFill>
          <a:blip r:embed="rId20" cstate="print">
            <a:extLst>
              <a:ext uri="{28A0092B-C50C-407E-A947-70E740481C1C}">
                <a14:useLocalDpi xmlns:a14="http://schemas.microsoft.com/office/drawing/2010/main" val="0"/>
              </a:ext>
            </a:extLst>
          </a:blip>
          <a:srcRect/>
          <a:stretch>
            <a:fillRect/>
          </a:stretch>
        </p:blipFill>
        <p:spPr bwMode="auto">
          <a:xfrm>
            <a:off x="7871838" y="3863035"/>
            <a:ext cx="173179" cy="24739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8" name="Picture 3"/>
          <p:cNvPicPr>
            <a:picLocks noChangeAspect="1" noChangeArrowheads="1"/>
          </p:cNvPicPr>
          <p:nvPr/>
        </p:nvPicPr>
        <p:blipFill>
          <a:blip r:embed="rId21" cstate="print">
            <a:extLst>
              <a:ext uri="{28A0092B-C50C-407E-A947-70E740481C1C}">
                <a14:useLocalDpi xmlns:a14="http://schemas.microsoft.com/office/drawing/2010/main" val="0"/>
              </a:ext>
            </a:extLst>
          </a:blip>
          <a:srcRect/>
          <a:stretch>
            <a:fillRect/>
          </a:stretch>
        </p:blipFill>
        <p:spPr bwMode="auto">
          <a:xfrm>
            <a:off x="7664937" y="3863035"/>
            <a:ext cx="173849" cy="247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9" name="テキスト ボックス 28"/>
          <p:cNvSpPr txBox="1"/>
          <p:nvPr/>
        </p:nvSpPr>
        <p:spPr>
          <a:xfrm>
            <a:off x="7357738" y="4037141"/>
            <a:ext cx="1745991" cy="369332"/>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地域医科歯科連携推進員</a:t>
            </a:r>
            <a:endParaRPr kumimoji="1" lang="en-US" altLang="ja-JP" sz="9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9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歯科医師、歯科衛生士）を派遣</a:t>
            </a:r>
            <a:endParaRPr kumimoji="1" lang="ja-JP" altLang="en-US" sz="9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0" name="テキスト ボックス 29"/>
          <p:cNvSpPr txBox="1"/>
          <p:nvPr/>
        </p:nvSpPr>
        <p:spPr>
          <a:xfrm>
            <a:off x="5489360" y="5027807"/>
            <a:ext cx="1935547" cy="246221"/>
          </a:xfrm>
          <a:prstGeom prst="rect">
            <a:avLst/>
          </a:prstGeom>
          <a:noFill/>
          <a:ln>
            <a:noFill/>
          </a:ln>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医科歯科連携推進支援室</a:t>
            </a:r>
            <a:r>
              <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p:txBody>
      </p:sp>
      <p:pic>
        <p:nvPicPr>
          <p:cNvPr id="31" name="Picture 26" descr="相談窓口のイラスト">
            <a:hlinkClick r:id="rId22"/>
          </p:cNvPr>
          <p:cNvPicPr>
            <a:picLocks noChangeAspect="1" noChangeArrowheads="1"/>
          </p:cNvPicPr>
          <p:nvPr/>
        </p:nvPicPr>
        <p:blipFill>
          <a:blip r:embed="rId23" cstate="print">
            <a:extLst>
              <a:ext uri="{28A0092B-C50C-407E-A947-70E740481C1C}">
                <a14:useLocalDpi xmlns:a14="http://schemas.microsoft.com/office/drawing/2010/main" val="0"/>
              </a:ext>
            </a:extLst>
          </a:blip>
          <a:srcRect/>
          <a:stretch>
            <a:fillRect/>
          </a:stretch>
        </p:blipFill>
        <p:spPr bwMode="auto">
          <a:xfrm>
            <a:off x="8358519" y="3417275"/>
            <a:ext cx="452687" cy="377993"/>
          </a:xfrm>
          <a:prstGeom prst="rect">
            <a:avLst/>
          </a:prstGeom>
          <a:noFill/>
          <a:extLst>
            <a:ext uri="{909E8E84-426E-40DD-AFC4-6F175D3DCCD1}">
              <a14:hiddenFill xmlns:a14="http://schemas.microsoft.com/office/drawing/2010/main">
                <a:solidFill>
                  <a:srgbClr val="FFFFFF"/>
                </a:solidFill>
              </a14:hiddenFill>
            </a:ext>
          </a:extLst>
        </p:spPr>
      </p:pic>
      <p:pic>
        <p:nvPicPr>
          <p:cNvPr id="32" name="Picture 28" descr="病院・医院の建物イラスト（医療）">
            <a:hlinkClick r:id="rId3"/>
          </p:cNvPr>
          <p:cNvPicPr>
            <a:picLocks noChangeAspect="1" noChangeArrowheads="1"/>
          </p:cNvPicPr>
          <p:nvPr/>
        </p:nvPicPr>
        <p:blipFill>
          <a:blip r:embed="rId24" cstate="print">
            <a:extLst>
              <a:ext uri="{28A0092B-C50C-407E-A947-70E740481C1C}">
                <a14:useLocalDpi xmlns:a14="http://schemas.microsoft.com/office/drawing/2010/main" val="0"/>
              </a:ext>
            </a:extLst>
          </a:blip>
          <a:srcRect/>
          <a:stretch>
            <a:fillRect/>
          </a:stretch>
        </p:blipFill>
        <p:spPr bwMode="auto">
          <a:xfrm>
            <a:off x="6723678" y="4103324"/>
            <a:ext cx="452282" cy="459086"/>
          </a:xfrm>
          <a:prstGeom prst="rect">
            <a:avLst/>
          </a:prstGeom>
          <a:noFill/>
          <a:extLst>
            <a:ext uri="{909E8E84-426E-40DD-AFC4-6F175D3DCCD1}">
              <a14:hiddenFill xmlns:a14="http://schemas.microsoft.com/office/drawing/2010/main">
                <a:solidFill>
                  <a:srgbClr val="FFFFFF"/>
                </a:solidFill>
              </a14:hiddenFill>
            </a:ext>
          </a:extLst>
        </p:spPr>
      </p:pic>
      <p:sp>
        <p:nvSpPr>
          <p:cNvPr id="33" name="テキスト ボックス 32"/>
          <p:cNvSpPr txBox="1"/>
          <p:nvPr/>
        </p:nvSpPr>
        <p:spPr>
          <a:xfrm>
            <a:off x="7067158" y="4431784"/>
            <a:ext cx="1773242" cy="553998"/>
          </a:xfrm>
          <a:prstGeom prst="rect">
            <a:avLst/>
          </a:prstGeom>
          <a:noFill/>
          <a:ln>
            <a:noFill/>
          </a:ln>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地域病院との</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連携推進</a:t>
            </a:r>
            <a:r>
              <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・地域病院連携推進研修会</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　　　　　　　　　　　　　　　など</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34" name="Picture 18" descr="説明会・セミナーのイラスト（女性）">
            <a:hlinkClick r:id="rId25"/>
          </p:cNvPr>
          <p:cNvPicPr>
            <a:picLocks noChangeAspect="1" noChangeArrowheads="1"/>
          </p:cNvPicPr>
          <p:nvPr/>
        </p:nvPicPr>
        <p:blipFill>
          <a:blip r:embed="rId26" cstate="print">
            <a:extLst>
              <a:ext uri="{28A0092B-C50C-407E-A947-70E740481C1C}">
                <a14:useLocalDpi xmlns:a14="http://schemas.microsoft.com/office/drawing/2010/main" val="0"/>
              </a:ext>
            </a:extLst>
          </a:blip>
          <a:srcRect/>
          <a:stretch>
            <a:fillRect/>
          </a:stretch>
        </p:blipFill>
        <p:spPr bwMode="auto">
          <a:xfrm>
            <a:off x="8584863" y="4886487"/>
            <a:ext cx="503038" cy="490740"/>
          </a:xfrm>
          <a:prstGeom prst="rect">
            <a:avLst/>
          </a:prstGeom>
          <a:noFill/>
          <a:extLst>
            <a:ext uri="{909E8E84-426E-40DD-AFC4-6F175D3DCCD1}">
              <a14:hiddenFill xmlns:a14="http://schemas.microsoft.com/office/drawing/2010/main">
                <a:solidFill>
                  <a:srgbClr val="FFFFFF"/>
                </a:solidFill>
              </a14:hiddenFill>
            </a:ext>
          </a:extLst>
        </p:spPr>
      </p:pic>
      <p:pic>
        <p:nvPicPr>
          <p:cNvPr id="35" name="Picture 32" descr="説明会・セミナーのイラスト">
            <a:hlinkClick r:id="rId27"/>
          </p:cNvPr>
          <p:cNvPicPr>
            <a:picLocks noChangeAspect="1" noChangeArrowheads="1"/>
          </p:cNvPicPr>
          <p:nvPr/>
        </p:nvPicPr>
        <p:blipFill>
          <a:blip r:embed="rId28" cstate="print">
            <a:extLst>
              <a:ext uri="{28A0092B-C50C-407E-A947-70E740481C1C}">
                <a14:useLocalDpi xmlns:a14="http://schemas.microsoft.com/office/drawing/2010/main" val="0"/>
              </a:ext>
            </a:extLst>
          </a:blip>
          <a:srcRect/>
          <a:stretch>
            <a:fillRect/>
          </a:stretch>
        </p:blipFill>
        <p:spPr bwMode="auto">
          <a:xfrm>
            <a:off x="8404608" y="2490197"/>
            <a:ext cx="455757" cy="396002"/>
          </a:xfrm>
          <a:prstGeom prst="rect">
            <a:avLst/>
          </a:prstGeom>
          <a:noFill/>
          <a:extLst>
            <a:ext uri="{909E8E84-426E-40DD-AFC4-6F175D3DCCD1}">
              <a14:hiddenFill xmlns:a14="http://schemas.microsoft.com/office/drawing/2010/main">
                <a:solidFill>
                  <a:srgbClr val="FFFFFF"/>
                </a:solidFill>
              </a14:hiddenFill>
            </a:ext>
          </a:extLst>
        </p:spPr>
      </p:pic>
      <p:pic>
        <p:nvPicPr>
          <p:cNvPr id="36" name="Picture 34" descr="会議のイラスト（男女混合）">
            <a:hlinkClick r:id="rId29"/>
          </p:cNvPr>
          <p:cNvPicPr>
            <a:picLocks noChangeAspect="1" noChangeArrowheads="1"/>
          </p:cNvPicPr>
          <p:nvPr/>
        </p:nvPicPr>
        <p:blipFill>
          <a:blip r:embed="rId30" cstate="print">
            <a:extLst>
              <a:ext uri="{28A0092B-C50C-407E-A947-70E740481C1C}">
                <a14:useLocalDpi xmlns:a14="http://schemas.microsoft.com/office/drawing/2010/main" val="0"/>
              </a:ext>
            </a:extLst>
          </a:blip>
          <a:srcRect/>
          <a:stretch>
            <a:fillRect/>
          </a:stretch>
        </p:blipFill>
        <p:spPr bwMode="auto">
          <a:xfrm>
            <a:off x="8308273" y="5442667"/>
            <a:ext cx="552091" cy="552091"/>
          </a:xfrm>
          <a:prstGeom prst="rect">
            <a:avLst/>
          </a:prstGeom>
          <a:noFill/>
          <a:extLst>
            <a:ext uri="{909E8E84-426E-40DD-AFC4-6F175D3DCCD1}">
              <a14:hiddenFill xmlns:a14="http://schemas.microsoft.com/office/drawing/2010/main">
                <a:solidFill>
                  <a:srgbClr val="FFFFFF"/>
                </a:solidFill>
              </a14:hiddenFill>
            </a:ext>
          </a:extLst>
        </p:spPr>
      </p:pic>
      <p:sp>
        <p:nvSpPr>
          <p:cNvPr id="37" name="テキスト ボックス 36"/>
          <p:cNvSpPr txBox="1"/>
          <p:nvPr/>
        </p:nvSpPr>
        <p:spPr>
          <a:xfrm>
            <a:off x="5546510" y="5334499"/>
            <a:ext cx="2996893" cy="553998"/>
          </a:xfrm>
          <a:prstGeom prst="rect">
            <a:avLst/>
          </a:prstGeom>
          <a:noFill/>
          <a:ln>
            <a:noFill/>
          </a:ln>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・がん対応可能歯科医療機関調査、集約、情報提供</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・医科歯科連携支援資料作成、提供</a:t>
            </a:r>
            <a:endParaRPr kumimoji="1" lang="en-US" altLang="ja-JP"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・地域医科歯科</a:t>
            </a:r>
            <a:r>
              <a:rPr kumimoji="1" lang="ja-JP" altLang="en-US" sz="9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連携</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推進員資質向上研修会</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など</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pic>
        <p:nvPicPr>
          <p:cNvPr id="38" name="Picture 50" descr="MCj00791270000[1]"/>
          <p:cNvPicPr>
            <a:picLocks noChangeAspect="1" noChangeArrowheads="1"/>
          </p:cNvPicPr>
          <p:nvPr/>
        </p:nvPicPr>
        <p:blipFill>
          <a:blip r:embed="rId7" cstate="print">
            <a:extLst/>
          </a:blip>
          <a:srcRect/>
          <a:stretch>
            <a:fillRect/>
          </a:stretch>
        </p:blipFill>
        <p:spPr bwMode="auto">
          <a:xfrm>
            <a:off x="8616442" y="4424995"/>
            <a:ext cx="460883" cy="282675"/>
          </a:xfrm>
          <a:prstGeom prst="rect">
            <a:avLst/>
          </a:prstGeom>
          <a:noFill/>
          <a:ln>
            <a:noFill/>
          </a:ln>
          <a:scene3d>
            <a:camera prst="orthographicFront">
              <a:rot lat="0" lon="10800000" rev="0"/>
            </a:camera>
            <a:lightRig rig="threePt" dir="t"/>
          </a:scene3d>
          <a:extLst/>
        </p:spPr>
      </p:pic>
      <p:grpSp>
        <p:nvGrpSpPr>
          <p:cNvPr id="39" name="グループ化 38"/>
          <p:cNvGrpSpPr/>
          <p:nvPr/>
        </p:nvGrpSpPr>
        <p:grpSpPr>
          <a:xfrm>
            <a:off x="5714612" y="1063442"/>
            <a:ext cx="3225175" cy="2762829"/>
            <a:chOff x="5714612" y="1077731"/>
            <a:chExt cx="3225175" cy="2762829"/>
          </a:xfrm>
        </p:grpSpPr>
        <p:cxnSp>
          <p:nvCxnSpPr>
            <p:cNvPr id="40" name="直線コネクタ 39"/>
            <p:cNvCxnSpPr/>
            <p:nvPr/>
          </p:nvCxnSpPr>
          <p:spPr>
            <a:xfrm>
              <a:off x="5717539" y="1533525"/>
              <a:ext cx="0" cy="2307035"/>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1" name="直線コネクタ 40"/>
            <p:cNvCxnSpPr/>
            <p:nvPr/>
          </p:nvCxnSpPr>
          <p:spPr>
            <a:xfrm>
              <a:off x="8936861" y="1539397"/>
              <a:ext cx="0" cy="230116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p:cNvCxnSpPr/>
            <p:nvPr/>
          </p:nvCxnSpPr>
          <p:spPr>
            <a:xfrm flipH="1">
              <a:off x="5714612" y="3838417"/>
              <a:ext cx="3225175" cy="214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p:cNvCxnSpPr/>
            <p:nvPr/>
          </p:nvCxnSpPr>
          <p:spPr>
            <a:xfrm flipH="1">
              <a:off x="5722302" y="1531306"/>
              <a:ext cx="101239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p:cNvCxnSpPr/>
            <p:nvPr/>
          </p:nvCxnSpPr>
          <p:spPr>
            <a:xfrm flipH="1">
              <a:off x="7946847" y="1531306"/>
              <a:ext cx="990014"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p:cNvCxnSpPr/>
            <p:nvPr/>
          </p:nvCxnSpPr>
          <p:spPr>
            <a:xfrm flipH="1">
              <a:off x="6739455" y="1081087"/>
              <a:ext cx="1209157"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p:cNvCxnSpPr/>
            <p:nvPr/>
          </p:nvCxnSpPr>
          <p:spPr>
            <a:xfrm>
              <a:off x="6734692" y="1077731"/>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7" name="直線コネクタ 46"/>
            <p:cNvCxnSpPr/>
            <p:nvPr/>
          </p:nvCxnSpPr>
          <p:spPr>
            <a:xfrm>
              <a:off x="7948612" y="1085850"/>
              <a:ext cx="0" cy="45579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48" name="テキスト ボックス 47"/>
          <p:cNvSpPr txBox="1"/>
          <p:nvPr/>
        </p:nvSpPr>
        <p:spPr>
          <a:xfrm>
            <a:off x="5717539" y="1152521"/>
            <a:ext cx="1012390" cy="246221"/>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（事業イメージ）</a:t>
            </a:r>
            <a:endPar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49" name="下矢印 48"/>
          <p:cNvSpPr/>
          <p:nvPr/>
        </p:nvSpPr>
        <p:spPr>
          <a:xfrm rot="-1500000" flipV="1">
            <a:off x="7684842" y="3151185"/>
            <a:ext cx="128587" cy="706108"/>
          </a:xfrm>
          <a:prstGeom prst="downArrow">
            <a:avLst/>
          </a:prstGeom>
          <a:solidFill>
            <a:schemeClr val="bg1">
              <a:lumMod val="50000"/>
            </a:schemeClr>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prstClr val="white"/>
              </a:solidFill>
              <a:effectLst/>
              <a:uLnTx/>
              <a:uFillTx/>
              <a:latin typeface="Calibri"/>
              <a:ea typeface="ＭＳ Ｐゴシック" panose="020B0600070205080204" pitchFamily="50" charset="-128"/>
              <a:cs typeface="+mn-cs"/>
            </a:endParaRPr>
          </a:p>
        </p:txBody>
      </p:sp>
      <p:sp>
        <p:nvSpPr>
          <p:cNvPr id="50" name="タイトル 1"/>
          <p:cNvSpPr txBox="1">
            <a:spLocks/>
          </p:cNvSpPr>
          <p:nvPr/>
        </p:nvSpPr>
        <p:spPr>
          <a:xfrm>
            <a:off x="32464" y="95306"/>
            <a:ext cx="9143999" cy="620688"/>
          </a:xfrm>
          <a:prstGeom prst="rect">
            <a:avLst/>
          </a:prstGeom>
        </p:spPr>
        <p:txBody>
          <a:bodyPr/>
          <a:lstStyle>
            <a:lvl1pPr algn="ctr" defTabSz="914400" rtl="0" eaLnBrk="1" latinLnBrk="0" hangingPunct="1">
              <a:spcBef>
                <a:spcPct val="0"/>
              </a:spcBef>
              <a:buNone/>
              <a:defRPr kumimoji="1" sz="4400" kern="1200">
                <a:solidFill>
                  <a:schemeClr val="tx1"/>
                </a:solidFill>
                <a:latin typeface="+mj-lt"/>
                <a:ea typeface="+mj-ea"/>
                <a:cs typeface="+mj-cs"/>
              </a:defRPr>
            </a:lvl1pPr>
          </a:lstStyle>
          <a:p>
            <a:pPr marL="0" marR="0" lvl="0" indent="0" algn="ctr" defTabSz="914400" rtl="0" eaLnBrk="1" fontAlgn="auto" latinLnBrk="0" hangingPunct="1">
              <a:lnSpc>
                <a:spcPct val="100000"/>
              </a:lnSpc>
              <a:spcBef>
                <a:spcPct val="0"/>
              </a:spcBef>
              <a:spcAft>
                <a:spcPts val="0"/>
              </a:spcAft>
              <a:buClrTx/>
              <a:buSzTx/>
              <a:buFontTx/>
              <a:buNone/>
              <a:tabLst/>
              <a:defRPr/>
            </a:pPr>
            <a:r>
              <a:rPr kumimoji="1" lang="ja-JP" altLang="en-US" sz="36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j-cs"/>
              </a:rPr>
              <a:t>基金事業⑤　医科歯科連携推進事業</a:t>
            </a:r>
            <a:r>
              <a:rPr kumimoji="1" lang="ja-JP" altLang="en-US" sz="2000" b="1"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j-cs"/>
              </a:rPr>
              <a:t>（㉚から継続）　</a:t>
            </a:r>
            <a:endParaRPr kumimoji="1" lang="ja-JP" altLang="en-US" sz="3200" b="1"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j-cs"/>
            </a:endParaRPr>
          </a:p>
        </p:txBody>
      </p:sp>
      <p:sp>
        <p:nvSpPr>
          <p:cNvPr id="5" name="正方形/長方形 4"/>
          <p:cNvSpPr/>
          <p:nvPr/>
        </p:nvSpPr>
        <p:spPr>
          <a:xfrm>
            <a:off x="6054800" y="689106"/>
            <a:ext cx="3146767" cy="307777"/>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令和元年度予算額</a:t>
            </a:r>
            <a:r>
              <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　</a:t>
            </a:r>
            <a:r>
              <a:rPr kumimoji="1" lang="en-US" altLang="ja-JP"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58,798</a:t>
            </a:r>
            <a:r>
              <a:rPr kumimoji="1" lang="ja-JP" altLang="en-US" sz="1400" b="0" i="0" u="sng" strike="noStrike" kern="1200" cap="none" spc="0" normalizeH="0" baseline="0" noProof="0" dirty="0" smtClean="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rPr>
              <a:t>千円</a:t>
            </a:r>
            <a:endParaRPr kumimoji="1" lang="ja-JP" altLang="en-US" sz="1400" b="0" i="0" u="sng" strike="noStrike" kern="1200" cap="none" spc="0" normalizeH="0" baseline="0" noProof="0" dirty="0">
              <a:ln>
                <a:noFill/>
              </a:ln>
              <a:solidFill>
                <a:prstClr val="black"/>
              </a:solidFill>
              <a:effectLst/>
              <a:uLnTx/>
              <a:uFillTx/>
              <a:latin typeface="ＭＳ Ｐゴシック" panose="020B0600070205080204" pitchFamily="50" charset="-128"/>
              <a:ea typeface="ＭＳ Ｐゴシック" panose="020B0600070205080204" pitchFamily="50" charset="-128"/>
              <a:cs typeface="+mn-cs"/>
            </a:endParaRPr>
          </a:p>
        </p:txBody>
      </p:sp>
      <p:sp>
        <p:nvSpPr>
          <p:cNvPr id="51" name="スライド番号プレースホルダー 50"/>
          <p:cNvSpPr>
            <a:spLocks noGrp="1"/>
          </p:cNvSpPr>
          <p:nvPr>
            <p:ph type="sldNum" sz="quarter" idx="12"/>
          </p:nvPr>
        </p:nvSpPr>
        <p:spPr>
          <a:xfrm>
            <a:off x="7010400" y="6594396"/>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08D7A6-B21C-4CC5-B909-7F83FE9B363B}" type="slidenum">
              <a:rPr kumimoji="1" lang="ja-JP" altLang="en-US" sz="24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1" lang="ja-JP" altLang="en-US" sz="24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322725294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7455"/>
            <a:ext cx="8229600" cy="1143000"/>
          </a:xfrm>
        </p:spPr>
        <p:txBody>
          <a:bodyPr>
            <a:noAutofit/>
          </a:bodyPr>
          <a:lstStyle/>
          <a:p>
            <a:r>
              <a:rPr lang="ja-JP" altLang="en-US" sz="2800" dirty="0" smtClean="0"/>
              <a:t>府民向け啓発媒体の作成</a:t>
            </a:r>
            <a:endParaRPr kumimoji="1" lang="ja-JP" altLang="en-US" sz="2800" dirty="0"/>
          </a:p>
        </p:txBody>
      </p:sp>
      <p:pic>
        <p:nvPicPr>
          <p:cNvPr id="4" name="図 3" descr="がん治療を支えるお口のケア.pdf - Adobe Reader"/>
          <p:cNvPicPr>
            <a:picLocks noChangeAspect="1"/>
          </p:cNvPicPr>
          <p:nvPr/>
        </p:nvPicPr>
        <p:blipFill rotWithShape="1">
          <a:blip r:embed="rId2">
            <a:extLst>
              <a:ext uri="{28A0092B-C50C-407E-A947-70E740481C1C}">
                <a14:useLocalDpi xmlns:a14="http://schemas.microsoft.com/office/drawing/2010/main" val="0"/>
              </a:ext>
            </a:extLst>
          </a:blip>
          <a:srcRect l="14219" t="7328" r="15469" b="1600"/>
          <a:stretch/>
        </p:blipFill>
        <p:spPr>
          <a:xfrm>
            <a:off x="3014663" y="1257302"/>
            <a:ext cx="5943600" cy="4200143"/>
          </a:xfrm>
          <a:prstGeom prst="rect">
            <a:avLst/>
          </a:prstGeom>
        </p:spPr>
      </p:pic>
      <p:pic>
        <p:nvPicPr>
          <p:cNvPr id="5" name="図 4" descr="がん治療を支えるお口のケア.pdf - Adobe Reader"/>
          <p:cNvPicPr>
            <a:picLocks noChangeAspect="1"/>
          </p:cNvPicPr>
          <p:nvPr/>
        </p:nvPicPr>
        <p:blipFill rotWithShape="1">
          <a:blip r:embed="rId3">
            <a:extLst>
              <a:ext uri="{28A0092B-C50C-407E-A947-70E740481C1C}">
                <a14:useLocalDpi xmlns:a14="http://schemas.microsoft.com/office/drawing/2010/main" val="0"/>
              </a:ext>
            </a:extLst>
          </a:blip>
          <a:srcRect l="14219" t="7614" r="16314" b="1886"/>
          <a:stretch/>
        </p:blipFill>
        <p:spPr>
          <a:xfrm>
            <a:off x="42863" y="2684273"/>
            <a:ext cx="5872162" cy="4173727"/>
          </a:xfrm>
          <a:prstGeom prst="rect">
            <a:avLst/>
          </a:prstGeom>
        </p:spPr>
      </p:pic>
      <p:sp>
        <p:nvSpPr>
          <p:cNvPr id="7" name="テキスト ボックス 6"/>
          <p:cNvSpPr txBox="1"/>
          <p:nvPr/>
        </p:nvSpPr>
        <p:spPr>
          <a:xfrm>
            <a:off x="5743576" y="6173471"/>
            <a:ext cx="3386137" cy="369332"/>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800" b="0" i="0" u="none" strike="noStrike" kern="1200" cap="none" spc="0" normalizeH="0" baseline="0" noProof="0" dirty="0" smtClean="0">
                <a:ln>
                  <a:noFill/>
                </a:ln>
                <a:solidFill>
                  <a:prstClr val="black"/>
                </a:solidFill>
                <a:effectLst/>
                <a:uLnTx/>
                <a:uFillTx/>
                <a:latin typeface="Calibri"/>
                <a:ea typeface="ＭＳ Ｐゴシック" panose="020B0600070205080204" pitchFamily="50" charset="-128"/>
                <a:cs typeface="+mn-cs"/>
              </a:rPr>
              <a:t>府内がん診療拠点病院等で活用</a:t>
            </a:r>
            <a:endParaRPr kumimoji="1" lang="ja-JP" altLang="en-US" sz="1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endParaRPr>
          </a:p>
        </p:txBody>
      </p:sp>
      <p:sp>
        <p:nvSpPr>
          <p:cNvPr id="3" name="スライド番号プレースホルダー 2"/>
          <p:cNvSpPr>
            <a:spLocks noGrp="1"/>
          </p:cNvSpPr>
          <p:nvPr>
            <p:ph type="sldNum" sz="quarter" idx="12"/>
          </p:nvPr>
        </p:nvSpPr>
        <p:spPr>
          <a:xfrm>
            <a:off x="6994933" y="6492875"/>
            <a:ext cx="2133600" cy="365125"/>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C08D7A6-B21C-4CC5-B909-7F83FE9B363B}" type="slidenum">
              <a:rPr kumimoji="1" lang="ja-JP" altLang="en-US" sz="2400" b="0" i="0" u="none" strike="noStrike" kern="1200" cap="none" spc="0" normalizeH="0" baseline="0" noProof="0" smtClean="0">
                <a:ln>
                  <a:noFill/>
                </a:ln>
                <a:solidFill>
                  <a:prstClr val="black">
                    <a:tint val="75000"/>
                  </a:prstClr>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1" lang="ja-JP" altLang="en-US" sz="2400" b="0" i="0" u="none" strike="noStrike" kern="1200" cap="none" spc="0" normalizeH="0" baseline="0" noProof="0" dirty="0">
              <a:ln>
                <a:noFill/>
              </a:ln>
              <a:solidFill>
                <a:prstClr val="black">
                  <a:tint val="75000"/>
                </a:prstClr>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117366001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E8746D7FFC1F654FAD61CA2012E0EF5D" ma:contentTypeVersion="0" ma:contentTypeDescription="新しいドキュメントを作成します。" ma:contentTypeScope="" ma:versionID="59aede9e7f44770a14067b52d015e7a6">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5595A5B8-1EB7-4282-976D-6B76D4A3B4A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190D8809-E693-418E-AC8F-AD03240C7406}">
  <ds:schemaRefs>
    <ds:schemaRef ds:uri="http://schemas.microsoft.com/office/2006/metadata/propertie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www.w3.org/XML/1998/namespace"/>
    <ds:schemaRef ds:uri="http://purl.org/dc/dcmitype/"/>
  </ds:schemaRefs>
</ds:datastoreItem>
</file>

<file path=customXml/itemProps3.xml><?xml version="1.0" encoding="utf-8"?>
<ds:datastoreItem xmlns:ds="http://schemas.openxmlformats.org/officeDocument/2006/customXml" ds:itemID="{3096989F-A376-4F61-BDCE-8CB0F9688E5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11318</TotalTime>
  <Words>844</Words>
  <Application>Microsoft Office PowerPoint</Application>
  <PresentationFormat>画面に合わせる (4:3)</PresentationFormat>
  <Paragraphs>259</Paragraphs>
  <Slides>7</Slides>
  <Notes>5</Notes>
  <HiddenSlides>0</HiddenSlides>
  <MMClips>0</MMClips>
  <ScaleCrop>false</ScaleCrop>
  <HeadingPairs>
    <vt:vector size="6" baseType="variant">
      <vt:variant>
        <vt:lpstr>使用されているフォント</vt:lpstr>
      </vt:variant>
      <vt:variant>
        <vt:i4>11</vt:i4>
      </vt:variant>
      <vt:variant>
        <vt:lpstr>テーマ</vt:lpstr>
      </vt:variant>
      <vt:variant>
        <vt:i4>1</vt:i4>
      </vt:variant>
      <vt:variant>
        <vt:lpstr>スライド タイトル</vt:lpstr>
      </vt:variant>
      <vt:variant>
        <vt:i4>7</vt:i4>
      </vt:variant>
    </vt:vector>
  </HeadingPairs>
  <TitlesOfParts>
    <vt:vector size="19" baseType="lpstr">
      <vt:lpstr>Arial Unicode MS</vt:lpstr>
      <vt:lpstr>HG丸ｺﾞｼｯｸM-PRO</vt:lpstr>
      <vt:lpstr>Meiryo UI</vt:lpstr>
      <vt:lpstr>ＭＳ Ｐゴシック</vt:lpstr>
      <vt:lpstr>ＭＳ 明朝</vt:lpstr>
      <vt:lpstr>メイリオ</vt:lpstr>
      <vt:lpstr>Arial</vt:lpstr>
      <vt:lpstr>Calibri</vt:lpstr>
      <vt:lpstr>Century</vt:lpstr>
      <vt:lpstr>Times New Roman</vt:lpstr>
      <vt:lpstr>Wingdings</vt:lpstr>
      <vt:lpstr>Office ​​テーマ</vt:lpstr>
      <vt:lpstr>資料４－３</vt:lpstr>
      <vt:lpstr>基金事業①　病床転換促進事業補助金事業</vt:lpstr>
      <vt:lpstr>基金事業②　医療施設近代化施設整備事業</vt:lpstr>
      <vt:lpstr>基金事業③　地域包括ケアシステム構築支援事業（R1新規）</vt:lpstr>
      <vt:lpstr>基金事業④　在宅医療普及促進事業（㉙から継続）</vt:lpstr>
      <vt:lpstr>PowerPoint プレゼンテーション</vt:lpstr>
      <vt:lpstr>府民向け啓発媒体の作成</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医療・介護サービスの提供体制改革のための新たな財政支援制度に係る大阪府の考え方（素案）</dc:title>
  <dc:creator>大阪府庁</dc:creator>
  <cp:lastModifiedBy>堺市</cp:lastModifiedBy>
  <cp:revision>839</cp:revision>
  <cp:lastPrinted>2019-11-01T07:24:50Z</cp:lastPrinted>
  <dcterms:created xsi:type="dcterms:W3CDTF">2014-04-18T03:40:46Z</dcterms:created>
  <dcterms:modified xsi:type="dcterms:W3CDTF">2019-11-01T07:28:49Z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0x010100E8746D7FFC1F654FAD61CA2012E0EF5D</vt:lpwstr>
  </property>
</Properties>
</file>