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74" r:id="rId5"/>
    <p:sldId id="375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66CC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147" autoAdjust="0"/>
    <p:restoredTop sz="93816" autoAdjust="0"/>
  </p:normalViewPr>
  <p:slideViewPr>
    <p:cSldViewPr>
      <p:cViewPr varScale="1">
        <p:scale>
          <a:sx n="68" d="100"/>
          <a:sy n="68" d="100"/>
        </p:scale>
        <p:origin x="79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6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3237"/>
          </a:xfrm>
          <a:prstGeom prst="rect">
            <a:avLst/>
          </a:prstGeom>
        </p:spPr>
        <p:txBody>
          <a:bodyPr vert="horz" lIns="90639" tIns="45319" rIns="90639" bIns="453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3" y="0"/>
            <a:ext cx="2918621" cy="493237"/>
          </a:xfrm>
          <a:prstGeom prst="rect">
            <a:avLst/>
          </a:prstGeom>
        </p:spPr>
        <p:txBody>
          <a:bodyPr vert="horz" lIns="90639" tIns="45319" rIns="90639" bIns="45319" rtlCol="0"/>
          <a:lstStyle>
            <a:lvl1pPr algn="r">
              <a:defRPr sz="1200"/>
            </a:lvl1pPr>
          </a:lstStyle>
          <a:p>
            <a:fld id="{07B3448F-96E3-453A-8EC1-C7037892310F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501"/>
            <a:ext cx="2918621" cy="493236"/>
          </a:xfrm>
          <a:prstGeom prst="rect">
            <a:avLst/>
          </a:prstGeom>
        </p:spPr>
        <p:txBody>
          <a:bodyPr vert="horz" lIns="90639" tIns="45319" rIns="90639" bIns="453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3" y="9371501"/>
            <a:ext cx="2918621" cy="493236"/>
          </a:xfrm>
          <a:prstGeom prst="rect">
            <a:avLst/>
          </a:prstGeom>
        </p:spPr>
        <p:txBody>
          <a:bodyPr vert="horz" lIns="90639" tIns="45319" rIns="90639" bIns="45319" rtlCol="0" anchor="b"/>
          <a:lstStyle>
            <a:lvl1pPr algn="r">
              <a:defRPr sz="1200"/>
            </a:lvl1pPr>
          </a:lstStyle>
          <a:p>
            <a:fld id="{AEA8BE3F-AD7C-427F-A529-5229D628D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05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621" cy="493237"/>
          </a:xfrm>
          <a:prstGeom prst="rect">
            <a:avLst/>
          </a:prstGeom>
        </p:spPr>
        <p:txBody>
          <a:bodyPr vert="horz" lIns="90632" tIns="45315" rIns="90632" bIns="453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0"/>
            <a:ext cx="2918621" cy="493237"/>
          </a:xfrm>
          <a:prstGeom prst="rect">
            <a:avLst/>
          </a:prstGeom>
        </p:spPr>
        <p:txBody>
          <a:bodyPr vert="horz" lIns="90632" tIns="45315" rIns="90632" bIns="45315" rtlCol="0"/>
          <a:lstStyle>
            <a:lvl1pPr algn="r">
              <a:defRPr sz="1200"/>
            </a:lvl1pPr>
          </a:lstStyle>
          <a:p>
            <a:fld id="{8C0B6B46-DA86-44B1-BF26-2C06D2A671C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2" tIns="45315" rIns="90632" bIns="453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3" y="4686538"/>
            <a:ext cx="5387982" cy="4439132"/>
          </a:xfrm>
          <a:prstGeom prst="rect">
            <a:avLst/>
          </a:prstGeom>
        </p:spPr>
        <p:txBody>
          <a:bodyPr vert="horz" lIns="90632" tIns="45315" rIns="90632" bIns="453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503"/>
            <a:ext cx="2918621" cy="493236"/>
          </a:xfrm>
          <a:prstGeom prst="rect">
            <a:avLst/>
          </a:prstGeom>
        </p:spPr>
        <p:txBody>
          <a:bodyPr vert="horz" lIns="90632" tIns="45315" rIns="90632" bIns="453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3"/>
            <a:ext cx="2918621" cy="493236"/>
          </a:xfrm>
          <a:prstGeom prst="rect">
            <a:avLst/>
          </a:prstGeom>
        </p:spPr>
        <p:txBody>
          <a:bodyPr vert="horz" lIns="90632" tIns="45315" rIns="90632" bIns="45315" rtlCol="0" anchor="b"/>
          <a:lstStyle>
            <a:lvl1pPr algn="r">
              <a:defRPr sz="1200"/>
            </a:lvl1pPr>
          </a:lstStyle>
          <a:p>
            <a:fld id="{40687962-1732-4DEA-94EE-209433AE6D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881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5AA9B-6616-41D6-A0ED-873BDD6FA27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749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E7C-8E8D-41EB-9594-C5DC1FCA6663}" type="datetime1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47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1884-71C5-4CA1-AEB1-8D07AC67AE50}" type="datetime1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63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A19F-7284-44BE-9A1F-C02B9A966599}" type="datetime1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72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88436-3286-4FEF-B618-369F48507185}" type="datetime1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2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AA4-C779-4EE1-910A-4A7C1CD4543E}" type="datetime1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16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2E89-ACA8-453C-98E5-56D551773C7D}" type="datetime1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77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F76D-27A6-45FE-A907-12DFDE6D76F8}" type="datetime1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2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6E5B3-E1CE-4D50-8D88-0BAB252FE96E}" type="datetime1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47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274-620F-4559-8998-DD67638A3D1F}" type="datetime1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7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F548-034F-4E79-9524-0CA46ED49675}" type="datetime1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46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9C08-6B5E-4AFE-AB4D-F32FDDA43A4F}" type="datetime1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64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A1CAA-F00E-48D3-8907-6F71498EB191}" type="datetime1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6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3">
            <a:extLst>
              <a:ext uri="{FF2B5EF4-FFF2-40B4-BE49-F238E27FC236}">
                <a16:creationId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8556" y="5397314"/>
            <a:ext cx="867300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１地域医療構想で推計した「</a:t>
            </a:r>
            <a:r>
              <a:rPr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年の病床数の必要量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」</a:t>
            </a: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Meiryo UI" panose="020B0604030504040204" pitchFamily="50" charset="-128"/>
            </a:endParaRPr>
          </a:p>
          <a:p>
            <a:pPr marL="449263" indent="-163513">
              <a:lnSpc>
                <a:spcPct val="125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年度のレセプトデータ等（当該構想区域の医療機関の総計）と将来の推計人口、国より指定された病床稼働率から算出（厚労省「地域医療構想策定支援ツール」により算出）。</a:t>
            </a:r>
          </a:p>
          <a:p>
            <a:pPr marL="449263" indent="-163513">
              <a:lnSpc>
                <a:spcPct val="125000"/>
              </a:lnSpc>
            </a:pPr>
            <a:r>
              <a:rPr lang="en-US" altLang="ja-JP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２ 近畿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大学医学部附属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病院が提供した診療実態に応じた</a:t>
            </a:r>
            <a:r>
              <a:rPr lang="en-US" altLang="ja-JP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年の病床数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必要量</a:t>
            </a:r>
            <a:endParaRPr lang="en-US" altLang="ja-JP" sz="1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Meiryo UI" panose="020B0604030504040204" pitchFamily="50" charset="-128"/>
            </a:endParaRPr>
          </a:p>
          <a:p>
            <a:pPr marL="449263" indent="-163513">
              <a:lnSpc>
                <a:spcPct val="1250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厚生労働科学研究伏見班における「診療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密度区分別入院日数の全国集計値と厚労省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DPC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結果」等のデータを活用し推計。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9263" indent="-163513">
              <a:lnSpc>
                <a:spcPct val="125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高度急性期（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3,000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点以上）：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床、急性期（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2,999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点）：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床、回復期（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599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点）：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床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54176" y="6492875"/>
            <a:ext cx="2133600" cy="365125"/>
          </a:xfrm>
        </p:spPr>
        <p:txBody>
          <a:bodyPr/>
          <a:lstStyle/>
          <a:p>
            <a:fld id="{0E8DCB0C-5B3D-46EB-936D-9D9E68F52628}" type="slidenum">
              <a:rPr kumimoji="1" lang="ja-JP" altLang="en-US" sz="1800" smtClean="0">
                <a:solidFill>
                  <a:schemeClr val="tx1"/>
                </a:solidFill>
              </a:rPr>
              <a:t>1</a:t>
            </a:fld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613" y="451871"/>
            <a:ext cx="8700223" cy="44267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近畿大学病院再編計画に伴う医療提供体制（病床機能）への影響に</a:t>
            </a:r>
            <a:r>
              <a:rPr lang="ja-JP" altLang="en-US" sz="20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ついて</a:t>
            </a:r>
            <a:endParaRPr kumimoji="1" lang="ja-JP" altLang="en-US" sz="2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1"/>
          <p:cNvSpPr txBox="1"/>
          <p:nvPr/>
        </p:nvSpPr>
        <p:spPr>
          <a:xfrm>
            <a:off x="7581907" y="79653"/>
            <a:ext cx="1362075" cy="40368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kern="100" smtClean="0">
                <a:effectLst/>
                <a:ea typeface="ＭＳ ゴシック"/>
                <a:cs typeface="Times New Roman"/>
              </a:rPr>
              <a:t>参考</a:t>
            </a:r>
            <a:r>
              <a:rPr lang="ja-JP" kern="100" smtClean="0">
                <a:effectLst/>
                <a:ea typeface="ＭＳ ゴシック"/>
                <a:cs typeface="Times New Roman"/>
              </a:rPr>
              <a:t>資料</a:t>
            </a:r>
            <a:r>
              <a:rPr lang="ja-JP" altLang="en-US" kern="100" dirty="0">
                <a:ea typeface="ＭＳ ゴシック"/>
                <a:cs typeface="Times New Roman"/>
              </a:rPr>
              <a:t>８</a:t>
            </a:r>
            <a:endParaRPr lang="ja-JP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-43438" y="799054"/>
            <a:ext cx="8856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再編計画に伴う病床数の影響の試算方法</a:t>
            </a:r>
            <a:endParaRPr lang="ja-JP" altLang="en-US" sz="20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テキスト ボックス 3">
            <a:extLst>
              <a:ext uri="{FF2B5EF4-FFF2-40B4-BE49-F238E27FC236}">
                <a16:creationId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2379" y="1202746"/>
            <a:ext cx="8295324" cy="39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〇病床機能報告に与える影響</a:t>
            </a:r>
            <a:endParaRPr lang="en-US" altLang="ja-JP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68008"/>
              </p:ext>
            </p:extLst>
          </p:nvPr>
        </p:nvGraphicFramePr>
        <p:xfrm>
          <a:off x="1023306" y="1619585"/>
          <a:ext cx="7155954" cy="93862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62369">
                  <a:extLst>
                    <a:ext uri="{9D8B030D-6E8A-4147-A177-3AD203B41FA5}">
                      <a16:colId xmlns:a16="http://schemas.microsoft.com/office/drawing/2014/main" val="2527389257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1507373866"/>
                    </a:ext>
                  </a:extLst>
                </a:gridCol>
                <a:gridCol w="3161337">
                  <a:extLst>
                    <a:ext uri="{9D8B030D-6E8A-4147-A177-3AD203B41FA5}">
                      <a16:colId xmlns:a16="http://schemas.microsoft.com/office/drawing/2014/main" val="1553927899"/>
                    </a:ext>
                  </a:extLst>
                </a:gridCol>
              </a:tblGrid>
              <a:tr h="312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構想区域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病床機能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病床数の増減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762032"/>
                  </a:ext>
                </a:extLst>
              </a:tr>
              <a:tr h="312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南河内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高度急性期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919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報告病床数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808979"/>
                  </a:ext>
                </a:extLst>
              </a:tr>
              <a:tr h="312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高度急性期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＋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床（再編後報告予定病床数）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668796"/>
                  </a:ext>
                </a:extLst>
              </a:tr>
            </a:tbl>
          </a:graphicData>
        </a:graphic>
      </p:graphicFrame>
      <p:sp>
        <p:nvSpPr>
          <p:cNvPr id="13" name="テキスト ボックス 3">
            <a:extLst>
              <a:ext uri="{FF2B5EF4-FFF2-40B4-BE49-F238E27FC236}">
                <a16:creationId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8555" y="2663498"/>
            <a:ext cx="8295324" cy="39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〇病床数の必要量に与える影響</a:t>
            </a:r>
            <a:endParaRPr lang="en-US" altLang="ja-JP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3">
            <a:extLst>
              <a:ext uri="{FF2B5EF4-FFF2-40B4-BE49-F238E27FC236}">
                <a16:creationId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6" y="3040808"/>
            <a:ext cx="1154461" cy="36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南河内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3">
            <a:extLst>
              <a:ext uri="{FF2B5EF4-FFF2-40B4-BE49-F238E27FC236}">
                <a16:creationId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487" y="4173885"/>
            <a:ext cx="1154461" cy="36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11904" y="3311158"/>
            <a:ext cx="2520280" cy="6668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地域医療構想推計した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年の病床数の必要量</a:t>
            </a:r>
            <a:r>
              <a:rPr lang="en-US" altLang="ja-JP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baseline="30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46096" y="4444323"/>
            <a:ext cx="2520280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地域医療構想推計した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年の病床数の必要量</a:t>
            </a:r>
            <a:r>
              <a:rPr lang="en-US" altLang="ja-JP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lang="en-US" altLang="ja-JP" sz="1400" baseline="30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3">
            <a:extLst>
              <a:ext uri="{FF2B5EF4-FFF2-40B4-BE49-F238E27FC236}">
                <a16:creationId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0391" y="3431351"/>
            <a:ext cx="1154461" cy="43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3">
            <a:extLst>
              <a:ext uri="{FF2B5EF4-FFF2-40B4-BE49-F238E27FC236}">
                <a16:creationId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7288" y="4560948"/>
            <a:ext cx="1154461" cy="43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＋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01283" y="3318111"/>
            <a:ext cx="3634722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近畿大学医学部附属病院が提供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している診療実態に応じた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年の病床数の必要量</a:t>
            </a:r>
            <a:r>
              <a:rPr lang="en-US" altLang="ja-JP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en-US" altLang="ja-JP" sz="1400" baseline="30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37459" y="4411554"/>
            <a:ext cx="3634722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近畿大学医学部附属病院が提供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している診療実態に応じた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年の病床数の必要量</a:t>
            </a:r>
            <a:r>
              <a:rPr lang="en-US" altLang="ja-JP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en-US" altLang="ja-JP" sz="1400" baseline="30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84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7" y="3681971"/>
            <a:ext cx="4139540" cy="3156309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7" y="556945"/>
            <a:ext cx="4139540" cy="3219030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51377" y="6492875"/>
            <a:ext cx="2133600" cy="365125"/>
          </a:xfrm>
        </p:spPr>
        <p:txBody>
          <a:bodyPr/>
          <a:lstStyle/>
          <a:p>
            <a:fld id="{A9848611-8FAA-4BFC-BAAD-33CAF1A3E273}" type="slidenum">
              <a:rPr kumimoji="1" lang="ja-JP" altLang="en-US" sz="1800" smtClean="0">
                <a:solidFill>
                  <a:schemeClr val="tx1"/>
                </a:solidFill>
              </a:rPr>
              <a:t>2</a:t>
            </a:fld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0" y="-48430"/>
            <a:ext cx="8856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堺市</a:t>
            </a:r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 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病床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機能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報告（平成</a:t>
            </a:r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年度）と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病床数の必要量の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関係の変化</a:t>
            </a:r>
            <a:endParaRPr lang="ja-JP" altLang="en-US" sz="20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706887" y="3140381"/>
            <a:ext cx="810440" cy="20735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/>
              <a:t>高度急性期</a:t>
            </a:r>
            <a:endParaRPr lang="ja-JP" sz="900" dirty="0"/>
          </a:p>
        </p:txBody>
      </p:sp>
      <p:sp>
        <p:nvSpPr>
          <p:cNvPr id="37" name="角丸四角形 36"/>
          <p:cNvSpPr/>
          <p:nvPr/>
        </p:nvSpPr>
        <p:spPr>
          <a:xfrm>
            <a:off x="1621802" y="3127164"/>
            <a:ext cx="564397" cy="21546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/>
              <a:t>急性期</a:t>
            </a:r>
            <a:endParaRPr lang="ja-JP" sz="900" dirty="0"/>
          </a:p>
        </p:txBody>
      </p:sp>
      <p:sp>
        <p:nvSpPr>
          <p:cNvPr id="38" name="角丸四角形 37"/>
          <p:cNvSpPr/>
          <p:nvPr/>
        </p:nvSpPr>
        <p:spPr>
          <a:xfrm>
            <a:off x="2310323" y="3136581"/>
            <a:ext cx="646616" cy="2182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>
                <a:solidFill>
                  <a:schemeClr val="bg1"/>
                </a:solidFill>
              </a:rPr>
              <a:t>回復期</a:t>
            </a:r>
            <a:endParaRPr lang="ja-JP" sz="900" dirty="0">
              <a:solidFill>
                <a:schemeClr val="bg1"/>
              </a:solidFill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3049633" y="3146149"/>
            <a:ext cx="607025" cy="20872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>
                <a:solidFill>
                  <a:schemeClr val="bg1"/>
                </a:solidFill>
              </a:rPr>
              <a:t>慢性期</a:t>
            </a:r>
            <a:endParaRPr lang="ja-JP" sz="900" dirty="0">
              <a:solidFill>
                <a:schemeClr val="bg1"/>
              </a:solidFill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1151801" y="455913"/>
            <a:ext cx="1045489" cy="37247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/>
              <a:t>（重症</a:t>
            </a:r>
            <a:r>
              <a:rPr lang="ja-JP" altLang="en-US" sz="900" dirty="0" smtClean="0"/>
              <a:t>）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急性期</a:t>
            </a:r>
            <a:endParaRPr lang="ja-JP" sz="900" dirty="0"/>
          </a:p>
        </p:txBody>
      </p:sp>
      <p:sp>
        <p:nvSpPr>
          <p:cNvPr id="41" name="角丸四角形 40"/>
          <p:cNvSpPr/>
          <p:nvPr/>
        </p:nvSpPr>
        <p:spPr>
          <a:xfrm>
            <a:off x="2252650" y="441509"/>
            <a:ext cx="831792" cy="37172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 smtClean="0">
                <a:solidFill>
                  <a:schemeClr val="bg1"/>
                </a:solidFill>
              </a:rPr>
              <a:t>地域</a:t>
            </a:r>
            <a:endParaRPr lang="en-US" altLang="ja-JP" sz="9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900" dirty="0" smtClean="0">
                <a:solidFill>
                  <a:schemeClr val="bg1"/>
                </a:solidFill>
              </a:rPr>
              <a:t>急性期</a:t>
            </a:r>
            <a:endParaRPr lang="ja-JP" sz="900" dirty="0">
              <a:solidFill>
                <a:schemeClr val="bg1"/>
              </a:solidFill>
            </a:endParaRPr>
          </a:p>
        </p:txBody>
      </p:sp>
      <p:sp>
        <p:nvSpPr>
          <p:cNvPr id="13" name="ホームベース 12"/>
          <p:cNvSpPr/>
          <p:nvPr/>
        </p:nvSpPr>
        <p:spPr>
          <a:xfrm rot="5400000">
            <a:off x="4575974" y="3303555"/>
            <a:ext cx="233938" cy="1071272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角丸四角形 63"/>
          <p:cNvSpPr/>
          <p:nvPr/>
        </p:nvSpPr>
        <p:spPr>
          <a:xfrm>
            <a:off x="2354496" y="1028516"/>
            <a:ext cx="392593" cy="760707"/>
          </a:xfrm>
          <a:prstGeom prst="round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2235124" y="2366925"/>
            <a:ext cx="756624" cy="704379"/>
          </a:xfrm>
          <a:prstGeom prst="round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 65"/>
          <p:cNvSpPr/>
          <p:nvPr/>
        </p:nvSpPr>
        <p:spPr>
          <a:xfrm>
            <a:off x="2081330" y="4206550"/>
            <a:ext cx="690470" cy="675607"/>
          </a:xfrm>
          <a:prstGeom prst="round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角丸四角形 66"/>
          <p:cNvSpPr/>
          <p:nvPr/>
        </p:nvSpPr>
        <p:spPr>
          <a:xfrm>
            <a:off x="2359472" y="5483671"/>
            <a:ext cx="724970" cy="616126"/>
          </a:xfrm>
          <a:prstGeom prst="round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2187520" y="5199797"/>
            <a:ext cx="9770" cy="14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角丸四角形 45"/>
          <p:cNvSpPr/>
          <p:nvPr/>
        </p:nvSpPr>
        <p:spPr>
          <a:xfrm>
            <a:off x="741696" y="6249036"/>
            <a:ext cx="810440" cy="20735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/>
              <a:t>高度急性期</a:t>
            </a:r>
            <a:endParaRPr lang="ja-JP" sz="900" dirty="0"/>
          </a:p>
        </p:txBody>
      </p:sp>
      <p:sp>
        <p:nvSpPr>
          <p:cNvPr id="47" name="角丸四角形 46"/>
          <p:cNvSpPr/>
          <p:nvPr/>
        </p:nvSpPr>
        <p:spPr>
          <a:xfrm>
            <a:off x="1656611" y="6235819"/>
            <a:ext cx="564397" cy="21546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/>
              <a:t>急性期</a:t>
            </a:r>
            <a:endParaRPr lang="ja-JP" sz="900" dirty="0"/>
          </a:p>
        </p:txBody>
      </p:sp>
      <p:sp>
        <p:nvSpPr>
          <p:cNvPr id="48" name="角丸四角形 47"/>
          <p:cNvSpPr/>
          <p:nvPr/>
        </p:nvSpPr>
        <p:spPr>
          <a:xfrm>
            <a:off x="2345132" y="6245236"/>
            <a:ext cx="646616" cy="2182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>
                <a:solidFill>
                  <a:schemeClr val="bg1"/>
                </a:solidFill>
              </a:rPr>
              <a:t>回復期</a:t>
            </a:r>
            <a:endParaRPr lang="ja-JP" sz="900" dirty="0">
              <a:solidFill>
                <a:schemeClr val="bg1"/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3084442" y="6254804"/>
            <a:ext cx="607025" cy="20872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>
                <a:solidFill>
                  <a:schemeClr val="bg1"/>
                </a:solidFill>
              </a:rPr>
              <a:t>慢性期</a:t>
            </a:r>
            <a:endParaRPr lang="ja-JP" sz="900" dirty="0">
              <a:solidFill>
                <a:schemeClr val="bg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1183293" y="3806611"/>
            <a:ext cx="1045489" cy="3317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/>
              <a:t>（重症</a:t>
            </a:r>
            <a:r>
              <a:rPr lang="ja-JP" altLang="en-US" sz="900" dirty="0" smtClean="0"/>
              <a:t>）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急性期</a:t>
            </a:r>
            <a:endParaRPr lang="ja-JP" sz="900" dirty="0"/>
          </a:p>
        </p:txBody>
      </p:sp>
      <p:sp>
        <p:nvSpPr>
          <p:cNvPr id="51" name="角丸四角形 50"/>
          <p:cNvSpPr/>
          <p:nvPr/>
        </p:nvSpPr>
        <p:spPr>
          <a:xfrm>
            <a:off x="2252650" y="3781488"/>
            <a:ext cx="831792" cy="37172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 smtClean="0">
                <a:solidFill>
                  <a:schemeClr val="bg1"/>
                </a:solidFill>
              </a:rPr>
              <a:t>地域</a:t>
            </a:r>
            <a:endParaRPr lang="en-US" altLang="ja-JP" sz="9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900" dirty="0" smtClean="0">
                <a:solidFill>
                  <a:schemeClr val="bg1"/>
                </a:solidFill>
              </a:rPr>
              <a:t>急性期</a:t>
            </a:r>
            <a:endParaRPr lang="ja-JP" sz="900" dirty="0">
              <a:solidFill>
                <a:schemeClr val="bg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4451" y="1022375"/>
            <a:ext cx="5008772" cy="2465672"/>
          </a:xfrm>
          <a:prstGeom prst="rect">
            <a:avLst/>
          </a:prstGeom>
        </p:spPr>
      </p:pic>
      <p:sp>
        <p:nvSpPr>
          <p:cNvPr id="55" name="角丸四角形 54"/>
          <p:cNvSpPr/>
          <p:nvPr/>
        </p:nvSpPr>
        <p:spPr>
          <a:xfrm>
            <a:off x="6768763" y="998121"/>
            <a:ext cx="869164" cy="2489926"/>
          </a:xfrm>
          <a:prstGeom prst="roundRect">
            <a:avLst>
              <a:gd name="adj" fmla="val 5439"/>
            </a:avLst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4451" y="4165865"/>
            <a:ext cx="5008772" cy="2379328"/>
          </a:xfrm>
          <a:prstGeom prst="rect">
            <a:avLst/>
          </a:prstGeom>
        </p:spPr>
      </p:pic>
      <p:sp>
        <p:nvSpPr>
          <p:cNvPr id="43" name="角丸四角形 42"/>
          <p:cNvSpPr/>
          <p:nvPr/>
        </p:nvSpPr>
        <p:spPr>
          <a:xfrm>
            <a:off x="6801204" y="4127579"/>
            <a:ext cx="836723" cy="2403582"/>
          </a:xfrm>
          <a:prstGeom prst="roundRect">
            <a:avLst>
              <a:gd name="adj" fmla="val 5439"/>
            </a:avLst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23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6FA492-2F15-4389-9F0F-4BEF001AC0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2E238E-5187-4482-BE1B-2A3B132B829E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CD99F2F-664F-4A72-8D0A-9464752B63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画面に合わせる (4:3)</PresentationFormat>
  <Paragraphs>53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HGPｺﾞｼｯｸE</vt:lpstr>
      <vt:lpstr>HGP創英角ｺﾞｼｯｸUB</vt:lpstr>
      <vt:lpstr>HGS創英角ｺﾞｼｯｸUB</vt:lpstr>
      <vt:lpstr>Meiryo UI</vt:lpstr>
      <vt:lpstr>ＭＳ Ｐゴシック</vt:lpstr>
      <vt:lpstr>ＭＳ ゴシック</vt:lpstr>
      <vt:lpstr>ＭＳ 明朝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松浦　悠子 (740991)</dc:creator>
  <cp:lastModifiedBy>堺市</cp:lastModifiedBy>
  <cp:revision>3</cp:revision>
  <cp:lastPrinted>2020-01-31T03:26:37Z</cp:lastPrinted>
  <dcterms:modified xsi:type="dcterms:W3CDTF">2020-01-31T03:26:46Z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