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256" r:id="rId5"/>
    <p:sldId id="257" r:id="rId6"/>
    <p:sldId id="258" r:id="rId7"/>
    <p:sldId id="259" r:id="rId8"/>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2F47EFFC-E7DB-4CF5-B0CE-C6E06BFA2490}">
          <p14:sldIdLst>
            <p14:sldId id="256"/>
            <p14:sldId id="257"/>
            <p14:sldId id="258"/>
            <p14:sldId id="259"/>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132" autoAdjust="0"/>
    <p:restoredTop sz="94333" autoAdjust="0"/>
  </p:normalViewPr>
  <p:slideViewPr>
    <p:cSldViewPr snapToGrid="0">
      <p:cViewPr varScale="1">
        <p:scale>
          <a:sx n="73" d="100"/>
          <a:sy n="73" d="100"/>
        </p:scale>
        <p:origin x="94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8621" cy="493237"/>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2" y="0"/>
            <a:ext cx="2918621" cy="493237"/>
          </a:xfrm>
          <a:prstGeom prst="rect">
            <a:avLst/>
          </a:prstGeom>
        </p:spPr>
        <p:txBody>
          <a:bodyPr vert="horz" lIns="90644" tIns="45322" rIns="90644" bIns="45322" rtlCol="0"/>
          <a:lstStyle>
            <a:lvl1pPr algn="r">
              <a:defRPr sz="1200"/>
            </a:lvl1pPr>
          </a:lstStyle>
          <a:p>
            <a:fld id="{8A585FC2-8735-4B86-A839-2291FB02421F}" type="datetimeFigureOut">
              <a:rPr kumimoji="1" lang="ja-JP" altLang="en-US" smtClean="0"/>
              <a:t>2020/1/30</a:t>
            </a:fld>
            <a:endParaRPr kumimoji="1" lang="ja-JP" altLang="en-US"/>
          </a:p>
        </p:txBody>
      </p:sp>
      <p:sp>
        <p:nvSpPr>
          <p:cNvPr id="4" name="スライド イメージ プレースホルダー 3"/>
          <p:cNvSpPr>
            <a:spLocks noGrp="1" noRot="1" noChangeAspect="1"/>
          </p:cNvSpPr>
          <p:nvPr>
            <p:ph type="sldImg" idx="2"/>
          </p:nvPr>
        </p:nvSpPr>
        <p:spPr>
          <a:xfrm>
            <a:off x="82550" y="741363"/>
            <a:ext cx="6570663" cy="3697287"/>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44" tIns="45322" rIns="90644" bIns="4532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2" y="9371501"/>
            <a:ext cx="2918621" cy="493236"/>
          </a:xfrm>
          <a:prstGeom prst="rect">
            <a:avLst/>
          </a:prstGeom>
        </p:spPr>
        <p:txBody>
          <a:bodyPr vert="horz" lIns="90644" tIns="45322" rIns="90644" bIns="45322" rtlCol="0" anchor="b"/>
          <a:lstStyle>
            <a:lvl1pPr algn="r">
              <a:defRPr sz="1200"/>
            </a:lvl1pPr>
          </a:lstStyle>
          <a:p>
            <a:fld id="{F69C7D4F-AA94-491A-A6EA-045C8BB32946}" type="slidenum">
              <a:rPr kumimoji="1" lang="ja-JP" altLang="en-US" smtClean="0"/>
              <a:t>‹#›</a:t>
            </a:fld>
            <a:endParaRPr kumimoji="1" lang="ja-JP" altLang="en-US"/>
          </a:p>
        </p:txBody>
      </p:sp>
    </p:spTree>
    <p:extLst>
      <p:ext uri="{BB962C8B-B14F-4D97-AF65-F5344CB8AC3E}">
        <p14:creationId xmlns:p14="http://schemas.microsoft.com/office/powerpoint/2010/main" val="174481142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44D0130-26FE-473A-A71A-3DED4D37B76F}" type="datetime1">
              <a:rPr kumimoji="1" lang="ja-JP" altLang="en-US" smtClean="0"/>
              <a:t>2020/1/30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827999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D49A645-0C4C-4222-A284-18B6E42DD595}" type="datetime1">
              <a:rPr kumimoji="1" lang="ja-JP" altLang="en-US" smtClean="0"/>
              <a:t>2020/1/30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927480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F88854D-3E6B-4929-8DDD-2E04A9FF951C}" type="datetime1">
              <a:rPr kumimoji="1" lang="ja-JP" altLang="en-US" smtClean="0"/>
              <a:t>2020/1/30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6191500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6C58EE6-5D9D-49FF-9FF4-8C84D2E880DC}" type="datetime1">
              <a:rPr kumimoji="1" lang="ja-JP" altLang="en-US" smtClean="0"/>
              <a:t>2020/1/30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77820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6F80267-5577-4A8D-B96B-620DFA9AE7EB}" type="datetime1">
              <a:rPr kumimoji="1" lang="ja-JP" altLang="en-US" smtClean="0"/>
              <a:t>2020/1/30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810684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3EC37160-68B7-44B2-B3F8-593A156B67E0}" type="datetime1">
              <a:rPr kumimoji="1" lang="ja-JP" altLang="en-US" smtClean="0"/>
              <a:t>2020/1/30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648832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DBEB137-F245-49E9-B457-905ABD369DAF}" type="datetime1">
              <a:rPr kumimoji="1" lang="ja-JP" altLang="en-US" smtClean="0"/>
              <a:t>2020/1/30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669647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66896AC-B977-4362-9D3D-8A22A8D3DFFF}" type="datetime1">
              <a:rPr kumimoji="1" lang="ja-JP" altLang="en-US" smtClean="0"/>
              <a:t>2020/1/30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1873113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3E38089-7FBE-4E61-9D64-260DDA6DD1A9}" type="datetime1">
              <a:rPr kumimoji="1" lang="ja-JP" altLang="en-US" smtClean="0"/>
              <a:t>2020/1/30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2195347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C57F086-9F44-4947-8BA7-EBB58013A290}" type="datetime1">
              <a:rPr kumimoji="1" lang="ja-JP" altLang="en-US" smtClean="0"/>
              <a:t>2020/1/30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614195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74A64C-137D-4736-8BED-38364960B2AC}" type="datetime1">
              <a:rPr kumimoji="1" lang="ja-JP" altLang="en-US" smtClean="0"/>
              <a:t>2020/1/30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11795548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24C1B-164B-4BF0-9A8B-73D983FCCC0F}" type="datetime1">
              <a:rPr kumimoji="1" lang="ja-JP" altLang="en-US" smtClean="0"/>
              <a:t>2020/1/30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10F76C-4BDD-483D-9C84-D8A83AD65888}" type="slidenum">
              <a:rPr kumimoji="1" lang="ja-JP" altLang="en-US" smtClean="0"/>
              <a:t>‹#›</a:t>
            </a:fld>
            <a:endParaRPr kumimoji="1" lang="ja-JP" altLang="en-US"/>
          </a:p>
        </p:txBody>
      </p:sp>
    </p:spTree>
    <p:extLst>
      <p:ext uri="{BB962C8B-B14F-4D97-AF65-F5344CB8AC3E}">
        <p14:creationId xmlns:p14="http://schemas.microsoft.com/office/powerpoint/2010/main" val="31689724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086172974"/>
              </p:ext>
            </p:extLst>
          </p:nvPr>
        </p:nvGraphicFramePr>
        <p:xfrm>
          <a:off x="171381" y="631032"/>
          <a:ext cx="11507476" cy="5564993"/>
        </p:xfrm>
        <a:graphic>
          <a:graphicData uri="http://schemas.openxmlformats.org/drawingml/2006/table">
            <a:tbl>
              <a:tblPr firstRow="1" firstCol="1" bandRow="1">
                <a:tableStyleId>{7DF18680-E054-41AD-8BC1-D1AEF772440D}</a:tableStyleId>
              </a:tblPr>
              <a:tblGrid>
                <a:gridCol w="333268">
                  <a:extLst>
                    <a:ext uri="{9D8B030D-6E8A-4147-A177-3AD203B41FA5}">
                      <a16:colId xmlns:a16="http://schemas.microsoft.com/office/drawing/2014/main" val="20000"/>
                    </a:ext>
                  </a:extLst>
                </a:gridCol>
                <a:gridCol w="3248202">
                  <a:extLst>
                    <a:ext uri="{9D8B030D-6E8A-4147-A177-3AD203B41FA5}">
                      <a16:colId xmlns:a16="http://schemas.microsoft.com/office/drawing/2014/main" val="20001"/>
                    </a:ext>
                  </a:extLst>
                </a:gridCol>
                <a:gridCol w="3083378">
                  <a:extLst>
                    <a:ext uri="{9D8B030D-6E8A-4147-A177-3AD203B41FA5}">
                      <a16:colId xmlns:a16="http://schemas.microsoft.com/office/drawing/2014/main" val="20002"/>
                    </a:ext>
                  </a:extLst>
                </a:gridCol>
                <a:gridCol w="1335314">
                  <a:extLst>
                    <a:ext uri="{9D8B030D-6E8A-4147-A177-3AD203B41FA5}">
                      <a16:colId xmlns:a16="http://schemas.microsoft.com/office/drawing/2014/main" val="20003"/>
                    </a:ext>
                  </a:extLst>
                </a:gridCol>
                <a:gridCol w="3507314">
                  <a:extLst>
                    <a:ext uri="{9D8B030D-6E8A-4147-A177-3AD203B41FA5}">
                      <a16:colId xmlns:a16="http://schemas.microsoft.com/office/drawing/2014/main" val="20004"/>
                    </a:ext>
                  </a:extLst>
                </a:gridCol>
              </a:tblGrid>
              <a:tr h="586583">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sz="800" kern="100" dirty="0" smtClean="0">
                          <a:solidFill>
                            <a:schemeClr val="bg1"/>
                          </a:solidFill>
                          <a:effectLst/>
                        </a:rPr>
                        <a:t>20</a:t>
                      </a:r>
                      <a:r>
                        <a:rPr lang="en-US" altLang="ja-JP" sz="800" kern="100" dirty="0" smtClean="0">
                          <a:solidFill>
                            <a:schemeClr val="bg1"/>
                          </a:solidFill>
                          <a:effectLst/>
                        </a:rPr>
                        <a:t>19</a:t>
                      </a:r>
                      <a:r>
                        <a:rPr lang="ja-JP" sz="800" kern="100" dirty="0" smtClean="0">
                          <a:solidFill>
                            <a:schemeClr val="bg1"/>
                          </a:solidFill>
                          <a:effectLst/>
                        </a:rPr>
                        <a:t>年度</a:t>
                      </a:r>
                      <a:r>
                        <a:rPr lang="ja-JP" sz="800" kern="100" dirty="0">
                          <a:effectLst/>
                        </a:rPr>
                        <a:t>の取組内容と結果</a:t>
                      </a:r>
                      <a:r>
                        <a:rPr lang="ja-JP" altLang="en-US" sz="800" kern="100" dirty="0">
                          <a:effectLst/>
                        </a:rPr>
                        <a:t>（予定含む）</a:t>
                      </a:r>
                      <a:endParaRPr lang="ja-JP" sz="800" kern="100" dirty="0">
                        <a:effectLst/>
                      </a:endParaRPr>
                    </a:p>
                    <a:p>
                      <a:pPr algn="ctr">
                        <a:spcAft>
                          <a:spcPts val="0"/>
                        </a:spcAft>
                      </a:pPr>
                      <a:r>
                        <a:rPr lang="ja-JP" sz="800" kern="100" dirty="0">
                          <a:effectLst/>
                        </a:rPr>
                        <a:t>（左記取組み内容を記載）</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altLang="en-US" sz="800" kern="100" dirty="0">
                          <a:effectLst/>
                        </a:rPr>
                        <a:t>次年度以降</a:t>
                      </a:r>
                      <a:r>
                        <a:rPr lang="ja-JP" altLang="en-US" sz="800" kern="100" dirty="0" smtClean="0">
                          <a:effectLst/>
                        </a:rPr>
                        <a:t>の取組み予定</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628650">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effectLst/>
                        </a:rPr>
                        <a:t>着手</a:t>
                      </a:r>
                      <a:r>
                        <a:rPr lang="ja-JP" altLang="en-US" sz="800" kern="100" dirty="0">
                          <a:effectLst/>
                        </a:rPr>
                        <a:t>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val="10001"/>
                  </a:ext>
                </a:extLst>
              </a:tr>
              <a:tr h="426720">
                <a:tc>
                  <a:txBody>
                    <a:bodyPr/>
                    <a:lstStyle/>
                    <a:p>
                      <a:pPr algn="ctr">
                        <a:spcAft>
                          <a:spcPts val="0"/>
                        </a:spcAft>
                      </a:pPr>
                      <a:r>
                        <a:rPr lang="ja-JP" altLang="en-US" sz="700" kern="100" dirty="0">
                          <a:effectLst/>
                        </a:rPr>
                        <a:t>地域医療構想</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rPr>
                        <a:t>地域医療支援病院を含め、圏域内の病院関係者に対し、医療提供体制の現状と各病院の病床機能報告の結果から、特に不足している医療機能について、情報提供する場を持つ等、医療機関の自主的な取組をさらに支援します。</a:t>
                      </a:r>
                      <a:endParaRPr lang="en-US" altLang="ja-JP" sz="800" kern="100" dirty="0" smtClean="0">
                        <a:solidFill>
                          <a:schemeClr val="tx1"/>
                        </a:solidFill>
                        <a:effectLst/>
                      </a:endParaRPr>
                    </a:p>
                    <a:p>
                      <a:pPr algn="l">
                        <a:spcAft>
                          <a:spcPts val="0"/>
                        </a:spcAft>
                      </a:pPr>
                      <a:endParaRPr lang="ja-JP" altLang="en-US" sz="800" kern="100" dirty="0">
                        <a:solidFill>
                          <a:schemeClr val="tx1"/>
                        </a:solidFill>
                        <a:effectLst/>
                      </a:endParaRPr>
                    </a:p>
                  </a:txBody>
                  <a:tcPr marL="27807" marR="27807"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kern="100" dirty="0" smtClean="0">
                          <a:solidFill>
                            <a:schemeClr val="tx1"/>
                          </a:solidFill>
                          <a:effectLst/>
                        </a:rPr>
                        <a:t>病院連絡会を２回（</a:t>
                      </a:r>
                      <a:r>
                        <a:rPr lang="en-US" altLang="ja-JP" sz="800" kern="100" dirty="0" smtClean="0">
                          <a:solidFill>
                            <a:schemeClr val="tx1"/>
                          </a:solidFill>
                          <a:effectLst/>
                        </a:rPr>
                        <a:t>9</a:t>
                      </a:r>
                      <a:r>
                        <a:rPr lang="ja-JP" altLang="en-US" sz="800" kern="100" dirty="0" smtClean="0">
                          <a:solidFill>
                            <a:schemeClr val="tx1"/>
                          </a:solidFill>
                          <a:effectLst/>
                        </a:rPr>
                        <a:t>月</a:t>
                      </a:r>
                      <a:r>
                        <a:rPr lang="en-US" altLang="ja-JP" sz="800" kern="100" dirty="0" smtClean="0">
                          <a:solidFill>
                            <a:schemeClr val="tx1"/>
                          </a:solidFill>
                          <a:effectLst/>
                        </a:rPr>
                        <a:t>6</a:t>
                      </a:r>
                      <a:r>
                        <a:rPr lang="ja-JP" altLang="en-US" sz="800" kern="100" dirty="0" smtClean="0">
                          <a:solidFill>
                            <a:schemeClr val="tx1"/>
                          </a:solidFill>
                          <a:effectLst/>
                        </a:rPr>
                        <a:t>日、</a:t>
                      </a:r>
                      <a:r>
                        <a:rPr lang="en-US" altLang="ja-JP" sz="800" kern="100" dirty="0" smtClean="0">
                          <a:solidFill>
                            <a:schemeClr val="tx1"/>
                          </a:solidFill>
                          <a:effectLst/>
                        </a:rPr>
                        <a:t>1</a:t>
                      </a:r>
                      <a:r>
                        <a:rPr lang="ja-JP" altLang="en-US" sz="800" kern="100" dirty="0" smtClean="0">
                          <a:solidFill>
                            <a:schemeClr val="tx1"/>
                          </a:solidFill>
                          <a:effectLst/>
                        </a:rPr>
                        <a:t>月</a:t>
                      </a:r>
                      <a:r>
                        <a:rPr lang="en-US" altLang="ja-JP" sz="800" kern="100" dirty="0" smtClean="0">
                          <a:solidFill>
                            <a:schemeClr val="tx1"/>
                          </a:solidFill>
                          <a:effectLst/>
                        </a:rPr>
                        <a:t>21</a:t>
                      </a:r>
                      <a:r>
                        <a:rPr lang="ja-JP" altLang="en-US" sz="800" kern="100" dirty="0" smtClean="0">
                          <a:solidFill>
                            <a:schemeClr val="tx1"/>
                          </a:solidFill>
                          <a:effectLst/>
                        </a:rPr>
                        <a:t>日）開催し、不足している医療機能など、堺市二次医療圏の現状について情報共有を図りました。その状況については、年度内に開催予定の大阪府堺市保健医療協議会及び医療・病床部会において報告する予定です。</a:t>
                      </a:r>
                      <a:endParaRPr lang="en-US" altLang="ja-JP" sz="800" kern="100" dirty="0" smtClean="0">
                        <a:solidFill>
                          <a:schemeClr val="tx1"/>
                        </a:solidFill>
                        <a:effectLst/>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病院連絡会を開催し、圏域内の病院関係者に対し、不足している医療機能など、堺市二次医療圏の状況について情報共有する場を設け、医療機関の自主的な取組を支援します。またその状況を大阪府堺市保健医療協議会及び医療・病床部会に報告します。</a:t>
                      </a:r>
                      <a:endParaRPr lang="en-US" altLang="ja-JP" sz="800" b="0" kern="100" dirty="0" smtClean="0">
                        <a:solidFill>
                          <a:schemeClr val="tx1"/>
                        </a:solidFill>
                        <a:effectLst/>
                        <a:latin typeface="+mn-ea"/>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nchor="ctr"/>
                </a:tc>
                <a:extLst>
                  <a:ext uri="{0D108BD9-81ED-4DB2-BD59-A6C34878D82A}">
                    <a16:rowId xmlns:a16="http://schemas.microsoft.com/office/drawing/2014/main" val="10002"/>
                  </a:ext>
                </a:extLst>
              </a:tr>
              <a:tr h="468000">
                <a:tc rowSpan="5">
                  <a:txBody>
                    <a:bodyPr/>
                    <a:lstStyle/>
                    <a:p>
                      <a:pPr algn="ctr">
                        <a:spcAft>
                          <a:spcPts val="0"/>
                        </a:spcAft>
                      </a:pPr>
                      <a:r>
                        <a:rPr lang="ja-JP" altLang="en-US" sz="700" kern="100" dirty="0">
                          <a:effectLst/>
                        </a:rPr>
                        <a:t>在宅医療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err="1" smtClean="0">
                          <a:solidFill>
                            <a:schemeClr val="tx1"/>
                          </a:solidFill>
                          <a:effectLst/>
                        </a:rPr>
                        <a:t>病病</a:t>
                      </a:r>
                      <a:r>
                        <a:rPr lang="ja-JP" altLang="en-US" sz="800" kern="100" dirty="0" smtClean="0">
                          <a:solidFill>
                            <a:schemeClr val="tx1"/>
                          </a:solidFill>
                          <a:effectLst/>
                        </a:rPr>
                        <a:t>、病診連携を図る</a:t>
                      </a:r>
                      <a:r>
                        <a:rPr lang="en-US" altLang="ja-JP" sz="800" kern="100" dirty="0" smtClean="0">
                          <a:solidFill>
                            <a:schemeClr val="tx1"/>
                          </a:solidFill>
                          <a:effectLst/>
                          <a:latin typeface="+mn-ea"/>
                          <a:ea typeface="+mn-ea"/>
                        </a:rPr>
                        <a:t>ICT</a:t>
                      </a:r>
                      <a:r>
                        <a:rPr lang="ja-JP" altLang="en-US" sz="800" kern="100" dirty="0" smtClean="0">
                          <a:solidFill>
                            <a:schemeClr val="tx1"/>
                          </a:solidFill>
                          <a:effectLst/>
                          <a:latin typeface="+mn-ea"/>
                          <a:ea typeface="+mn-ea"/>
                        </a:rPr>
                        <a:t>活</a:t>
                      </a:r>
                      <a:r>
                        <a:rPr lang="ja-JP" altLang="en-US" sz="800" kern="100" dirty="0" smtClean="0">
                          <a:solidFill>
                            <a:schemeClr val="tx1"/>
                          </a:solidFill>
                          <a:effectLst/>
                        </a:rPr>
                        <a:t>用の理解のため、既に取組んでいる地域の事例を報告する等情報共有等の支援を行います。</a:t>
                      </a:r>
                      <a:endParaRPr lang="en-US" altLang="ja-JP" sz="800" kern="100" dirty="0">
                        <a:solidFill>
                          <a:schemeClr val="tx1"/>
                        </a:solidFill>
                        <a:effectLst/>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地域医療連携</a:t>
                      </a:r>
                      <a:r>
                        <a:rPr lang="en-US" altLang="ja-JP" sz="800" b="0" kern="100" dirty="0" smtClean="0">
                          <a:solidFill>
                            <a:schemeClr val="tx1"/>
                          </a:solidFill>
                          <a:effectLst/>
                          <a:latin typeface="+mn-ea"/>
                          <a:ea typeface="+mn-ea"/>
                          <a:cs typeface="Times New Roman" panose="02020603050405020304" pitchFamily="18" charset="0"/>
                        </a:rPr>
                        <a:t>ICT</a:t>
                      </a:r>
                      <a:r>
                        <a:rPr lang="ja-JP" altLang="en-US" sz="800" b="0" kern="100" dirty="0" smtClean="0">
                          <a:solidFill>
                            <a:schemeClr val="tx1"/>
                          </a:solidFill>
                          <a:effectLst/>
                          <a:latin typeface="+mn-ea"/>
                          <a:ea typeface="+mn-ea"/>
                          <a:cs typeface="Times New Roman" panose="02020603050405020304" pitchFamily="18" charset="0"/>
                        </a:rPr>
                        <a:t>にかかる担当者会議を設置し、</a:t>
                      </a:r>
                      <a:r>
                        <a:rPr lang="en-US" altLang="ja-JP" sz="800" b="0" kern="100" dirty="0" smtClean="0">
                          <a:solidFill>
                            <a:schemeClr val="tx1"/>
                          </a:solidFill>
                          <a:effectLst/>
                          <a:latin typeface="+mn-ea"/>
                          <a:ea typeface="+mn-ea"/>
                          <a:cs typeface="Times New Roman" panose="02020603050405020304" pitchFamily="18" charset="0"/>
                        </a:rPr>
                        <a:t>5</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31</a:t>
                      </a:r>
                      <a:r>
                        <a:rPr lang="ja-JP" altLang="en-US" sz="800" b="0" kern="100" dirty="0" smtClean="0">
                          <a:solidFill>
                            <a:schemeClr val="tx1"/>
                          </a:solidFill>
                          <a:effectLst/>
                          <a:latin typeface="+mn-ea"/>
                          <a:ea typeface="+mn-ea"/>
                          <a:cs typeface="Times New Roman" panose="02020603050405020304" pitchFamily="18" charset="0"/>
                        </a:rPr>
                        <a:t>日には視察（泉州南部診療情報ネットワーク運営協議会「なすびんネット」）を企画し、地域医療連携支援病院とともに視察を行い、現場での課題やメリットなどを共有しました。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これまでの情報共有を受けて、地域医療支援病院に対し</a:t>
                      </a:r>
                      <a:r>
                        <a:rPr lang="en-US" altLang="ja-JP" sz="800" b="0" kern="100" dirty="0" smtClean="0">
                          <a:solidFill>
                            <a:schemeClr val="tx1"/>
                          </a:solidFill>
                          <a:effectLst/>
                          <a:latin typeface="+mn-ea"/>
                          <a:ea typeface="+mn-ea"/>
                          <a:cs typeface="Times New Roman" panose="02020603050405020304" pitchFamily="18" charset="0"/>
                        </a:rPr>
                        <a:t>ICT</a:t>
                      </a:r>
                      <a:r>
                        <a:rPr lang="ja-JP" altLang="en-US" sz="800" b="0" kern="100" dirty="0" smtClean="0">
                          <a:solidFill>
                            <a:schemeClr val="tx1"/>
                          </a:solidFill>
                          <a:effectLst/>
                          <a:latin typeface="+mn-ea"/>
                          <a:ea typeface="+mn-ea"/>
                          <a:cs typeface="Times New Roman" panose="02020603050405020304" pitchFamily="18" charset="0"/>
                        </a:rPr>
                        <a:t>の活用について意向確認を行い、その結果を踏まえ、地域医療連携</a:t>
                      </a:r>
                      <a:r>
                        <a:rPr lang="en-US" altLang="ja-JP" sz="800" b="0" kern="100" dirty="0" smtClean="0">
                          <a:solidFill>
                            <a:schemeClr val="tx1"/>
                          </a:solidFill>
                          <a:effectLst/>
                          <a:latin typeface="+mn-ea"/>
                          <a:ea typeface="+mn-ea"/>
                          <a:cs typeface="Times New Roman" panose="02020603050405020304" pitchFamily="18" charset="0"/>
                        </a:rPr>
                        <a:t>ICT</a:t>
                      </a:r>
                      <a:r>
                        <a:rPr lang="ja-JP" altLang="en-US" sz="800" b="0" kern="100" dirty="0" smtClean="0">
                          <a:solidFill>
                            <a:schemeClr val="tx1"/>
                          </a:solidFill>
                          <a:effectLst/>
                          <a:latin typeface="+mn-ea"/>
                          <a:ea typeface="+mn-ea"/>
                          <a:cs typeface="Times New Roman" panose="02020603050405020304" pitchFamily="18" charset="0"/>
                        </a:rPr>
                        <a:t>の具体的な導入に向けて支援を進めていきます。</a:t>
                      </a:r>
                      <a:endParaRPr lang="ja-JP" sz="800" b="0" kern="100" dirty="0">
                        <a:solidFill>
                          <a:schemeClr val="tx1"/>
                        </a:solidFill>
                        <a:effectLst/>
                        <a:latin typeface="+mn-ea"/>
                        <a:ea typeface="+mn-ea"/>
                        <a:cs typeface="Times New Roman" panose="02020603050405020304" pitchFamily="18" charset="0"/>
                      </a:endParaRPr>
                    </a:p>
                  </a:txBody>
                  <a:tcPr marL="0" marR="27807" marT="0" marB="0"/>
                </a:tc>
                <a:extLst>
                  <a:ext uri="{0D108BD9-81ED-4DB2-BD59-A6C34878D82A}">
                    <a16:rowId xmlns:a16="http://schemas.microsoft.com/office/drawing/2014/main" val="10004"/>
                  </a:ext>
                </a:extLst>
              </a:tr>
              <a:tr h="4680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00" cap="none" spc="0" normalizeH="0" baseline="0" noProof="0" dirty="0" smtClean="0">
                          <a:ln>
                            <a:noFill/>
                          </a:ln>
                          <a:solidFill>
                            <a:schemeClr val="tx1"/>
                          </a:solidFill>
                          <a:effectLst/>
                          <a:uLnTx/>
                          <a:uFillTx/>
                          <a:latin typeface="+mn-ea"/>
                          <a:ea typeface="+mn-ea"/>
                          <a:cs typeface="+mn-cs"/>
                        </a:rPr>
                        <a:t>24</a:t>
                      </a:r>
                      <a:r>
                        <a:rPr kumimoji="1" lang="ja-JP" altLang="en-US" sz="800" b="0" i="0" u="none" strike="noStrike" kern="100" cap="none" spc="0" normalizeH="0" baseline="0" noProof="0" dirty="0" smtClean="0">
                          <a:ln>
                            <a:noFill/>
                          </a:ln>
                          <a:solidFill>
                            <a:schemeClr val="tx1"/>
                          </a:solidFill>
                          <a:effectLst/>
                          <a:uLnTx/>
                          <a:uFillTx/>
                          <a:latin typeface="+mn-ea"/>
                          <a:ea typeface="+mn-ea"/>
                          <a:cs typeface="+mn-cs"/>
                        </a:rPr>
                        <a:t>時間</a:t>
                      </a:r>
                      <a:r>
                        <a:rPr kumimoji="1" lang="en-US" altLang="ja-JP" sz="800" b="0" i="0" u="none" strike="noStrike" kern="100" cap="none" spc="0" normalizeH="0" baseline="0" noProof="0" dirty="0" smtClean="0">
                          <a:ln>
                            <a:noFill/>
                          </a:ln>
                          <a:solidFill>
                            <a:schemeClr val="tx1"/>
                          </a:solidFill>
                          <a:effectLst/>
                          <a:uLnTx/>
                          <a:uFillTx/>
                          <a:latin typeface="+mn-ea"/>
                          <a:ea typeface="+mn-ea"/>
                          <a:cs typeface="+mn-cs"/>
                        </a:rPr>
                        <a:t>365</a:t>
                      </a:r>
                      <a:r>
                        <a:rPr kumimoji="1" lang="ja-JP" altLang="en-US" sz="800" b="0" i="0" u="none" strike="noStrike" kern="100" cap="none" spc="0" normalizeH="0" baseline="0" noProof="0" dirty="0" smtClean="0">
                          <a:ln>
                            <a:noFill/>
                          </a:ln>
                          <a:solidFill>
                            <a:schemeClr val="tx1"/>
                          </a:solidFill>
                          <a:effectLst/>
                          <a:uLnTx/>
                          <a:uFillTx/>
                          <a:latin typeface="+mn-ea"/>
                          <a:ea typeface="+mn-ea"/>
                          <a:cs typeface="+mn-cs"/>
                        </a:rPr>
                        <a:t>日</a:t>
                      </a: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の在宅医療支援の在り方、方向性について検討します。</a:t>
                      </a:r>
                      <a:endParaRPr kumimoji="1" lang="en-US" altLang="ja-JP"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在宅医療・ターミナルケア部会（</a:t>
                      </a:r>
                      <a:r>
                        <a:rPr lang="en-US" altLang="ja-JP" sz="800" b="0" u="none" kern="100" dirty="0" smtClean="0">
                          <a:solidFill>
                            <a:schemeClr val="tx1"/>
                          </a:solidFill>
                          <a:effectLst/>
                          <a:latin typeface="+mn-ea"/>
                          <a:ea typeface="+mn-ea"/>
                          <a:cs typeface="Times New Roman" panose="02020603050405020304" pitchFamily="18" charset="0"/>
                        </a:rPr>
                        <a:t>10</a:t>
                      </a:r>
                      <a:r>
                        <a:rPr lang="ja-JP" altLang="en-US" sz="800" b="0" u="none" kern="100" dirty="0" smtClean="0">
                          <a:solidFill>
                            <a:schemeClr val="tx1"/>
                          </a:solidFill>
                          <a:effectLst/>
                          <a:latin typeface="+mn-ea"/>
                          <a:ea typeface="+mn-ea"/>
                          <a:cs typeface="Times New Roman" panose="02020603050405020304" pitchFamily="18" charset="0"/>
                        </a:rPr>
                        <a:t>月</a:t>
                      </a:r>
                      <a:r>
                        <a:rPr lang="en-US" altLang="ja-JP" sz="800" b="0" u="none" kern="100" dirty="0" smtClean="0">
                          <a:solidFill>
                            <a:schemeClr val="tx1"/>
                          </a:solidFill>
                          <a:effectLst/>
                          <a:latin typeface="+mn-ea"/>
                          <a:ea typeface="+mn-ea"/>
                          <a:cs typeface="Times New Roman" panose="02020603050405020304" pitchFamily="18" charset="0"/>
                        </a:rPr>
                        <a:t>7</a:t>
                      </a:r>
                      <a:r>
                        <a:rPr lang="ja-JP" altLang="en-US" sz="800" b="0" u="none" kern="100" dirty="0" smtClean="0">
                          <a:solidFill>
                            <a:schemeClr val="tx1"/>
                          </a:solidFill>
                          <a:effectLst/>
                          <a:latin typeface="+mn-ea"/>
                          <a:ea typeface="+mn-ea"/>
                          <a:cs typeface="Times New Roman" panose="02020603050405020304" pitchFamily="18" charset="0"/>
                        </a:rPr>
                        <a:t>日）において、作成を検討している入退院支援マニュアルの進捗状況を報告し情報共有を図るとともに、在宅医療支援の在り方としてグループ診療等について議論しました。</a:t>
                      </a:r>
                      <a:endParaRPr lang="ja-JP" sz="800" b="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l">
                        <a:spcAft>
                          <a:spcPts val="0"/>
                        </a:spcAft>
                      </a:pPr>
                      <a:r>
                        <a:rPr lang="ja-JP" altLang="en-US" sz="800" b="0" u="none" kern="100" dirty="0" smtClean="0">
                          <a:solidFill>
                            <a:schemeClr val="tx1"/>
                          </a:solidFill>
                          <a:effectLst/>
                          <a:latin typeface="+mn-ea"/>
                          <a:ea typeface="+mn-ea"/>
                          <a:cs typeface="Times New Roman" panose="02020603050405020304" pitchFamily="18" charset="0"/>
                        </a:rPr>
                        <a:t>入退院支援マニュアル作成状況など、在宅医療等に関する状況把握、課題抽出、情報提供を行います。</a:t>
                      </a:r>
                      <a:endParaRPr lang="ja-JP" sz="800" b="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5"/>
                  </a:ext>
                </a:extLst>
              </a:tr>
              <a:tr h="861367">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切れ目のない継続的な医療提供体制を確保するため、医療機関（医科・歯科・薬科等）との入退院調整や在宅医療と介護との連携推進について協議する場を設ける等、地域医療連携の支援に引続き取組みます。</a:t>
                      </a:r>
                      <a:endParaRPr kumimoji="1" lang="ja-JP" altLang="en-US"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・地域包括ケアシステム審議会（年</a:t>
                      </a:r>
                      <a:r>
                        <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3</a:t>
                      </a: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回開催）で議論し、在宅医療と介護連携も含めた地域包括ケアシステム推進のための計画を策定しました。</a:t>
                      </a:r>
                      <a:endPar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堺市医師会が主導する「堺市における医療と介護の連携をすすめる関係者会議」に参画し、連携マニュアルの改定、事例検討会・講演会・市民向け交流セミナーの開催、病院・介護事業所見学実習など、医療介護連携の推進に向けた取組を展開しています。</a:t>
                      </a:r>
                      <a:endPar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在宅医療・救急医療連携の勉強会を開催し、医療関係者、介護関係者から在宅、介護施設等からの救急搬送の実情について意見交換を行いました。また、市内救急告示医療機関に対し「高齢者の救急患者の受け入れ」にかかるマニュアルの有無等についてアンケート調査を行い、実態を把握しました。</a:t>
                      </a:r>
                      <a:endPar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endParaRPr>
                    </a:p>
                  </a:txBody>
                  <a:tcPr marL="27807" marR="27807"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a:t>
                      </a:r>
                      <a:endParaRPr lang="ja-JP" altLang="ja-JP" sz="800" b="0" kern="100" dirty="0" smtClean="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・引き続き、在宅医療と介護の連携推進に向けて、地域包括ケアシステム審議会や「堺市における医療と介護の連携を進める関係者会議」において、検討を行っていきます。</a:t>
                      </a:r>
                      <a:endParaRPr lang="en-US" altLang="ja-JP" sz="800" b="0" i="0" u="none" kern="100" dirty="0" smtClean="0">
                        <a:solidFill>
                          <a:schemeClr val="tx1"/>
                        </a:solidFill>
                        <a:effectLst/>
                        <a:latin typeface="+mn-ea"/>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・在宅医療・救急医療連携の勉強会を継続して開催し、入退院調整や在宅医療と介護の連携推進について協議していきます。</a:t>
                      </a:r>
                      <a:endParaRPr lang="en-US" altLang="ja-JP" sz="800" b="0" kern="100" dirty="0" smtClean="0">
                        <a:solidFill>
                          <a:schemeClr val="tx1"/>
                        </a:solidFill>
                        <a:effectLst/>
                        <a:latin typeface="+mn-ea"/>
                        <a:ea typeface="+mn-ea"/>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ja-JP" sz="800" b="0" i="0" u="none"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6"/>
                  </a:ext>
                </a:extLst>
              </a:tr>
              <a:tr h="468000">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在宅医療サービスの基盤整備のために、医科、歯科、薬科等の各種研修会に協力します。</a:t>
                      </a:r>
                      <a:endParaRPr kumimoji="1" lang="ja-JP" altLang="en-US"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医師会・歯科医師会・薬剤師会と連携し、医師向け・歯科医師向け・薬剤師向けの認知症対応力研修を市が主体となって実施しています。</a:t>
                      </a:r>
                      <a:endParaRPr lang="ja-JP" altLang="ja-JP" sz="800" b="0" kern="100" dirty="0" smtClean="0">
                        <a:solidFill>
                          <a:schemeClr val="tx1"/>
                        </a:solidFill>
                        <a:effectLst/>
                        <a:latin typeface="+mn-ea"/>
                        <a:ea typeface="+mn-ea"/>
                        <a:cs typeface="Times New Roman" panose="02020603050405020304" pitchFamily="18" charset="0"/>
                      </a:endParaRPr>
                    </a:p>
                    <a:p>
                      <a:pPr algn="ctr">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引き続き、医師会・歯科医師会・薬剤師会と連携しながら、研修の充実を図っていきます。</a:t>
                      </a:r>
                    </a:p>
                  </a:txBody>
                  <a:tcPr marL="27807" marR="27807" marT="0" marB="0"/>
                </a:tc>
                <a:extLst>
                  <a:ext uri="{0D108BD9-81ED-4DB2-BD59-A6C34878D82A}">
                    <a16:rowId xmlns:a16="http://schemas.microsoft.com/office/drawing/2014/main" val="10007"/>
                  </a:ext>
                </a:extLst>
              </a:tr>
              <a:tr h="370185">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住民にかかりつけ医・歯科医・薬局を持つことや地域での看取り等につい</a:t>
                      </a:r>
                      <a:endParaRPr kumimoji="1" lang="en-US" altLang="ja-JP" sz="800" b="0" i="0" u="none" strike="noStrike" kern="10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lt"/>
                          <a:ea typeface="+mn-ea"/>
                          <a:cs typeface="+mn-cs"/>
                        </a:rPr>
                        <a:t>て、普及啓発に取組みます。</a:t>
                      </a:r>
                      <a:endParaRPr kumimoji="1" lang="ja-JP" altLang="en-US" sz="800" b="0" i="0" u="none" strike="noStrike" kern="100" cap="none" spc="0" normalizeH="0" baseline="0" noProof="0" dirty="0">
                        <a:ln>
                          <a:noFill/>
                        </a:ln>
                        <a:solidFill>
                          <a:schemeClr val="tx1"/>
                        </a:solidFill>
                        <a:effectLst/>
                        <a:uLnTx/>
                        <a:uFillTx/>
                        <a:latin typeface="+mn-lt"/>
                        <a:ea typeface="+mn-ea"/>
                        <a:cs typeface="+mn-cs"/>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・健康づくり講演会として「人生を豊かに過ごすために話しておきたいこと～ＡＣＰ（アドバンス・ケア・プランニング）って何？」（</a:t>
                      </a:r>
                      <a:r>
                        <a:rPr lang="en-US" altLang="ja-JP" sz="800" b="0" kern="100" dirty="0" smtClean="0">
                          <a:solidFill>
                            <a:schemeClr val="tx1"/>
                          </a:solidFill>
                          <a:effectLst/>
                          <a:latin typeface="+mn-ea"/>
                          <a:ea typeface="+mn-ea"/>
                          <a:cs typeface="Times New Roman" panose="02020603050405020304" pitchFamily="18" charset="0"/>
                        </a:rPr>
                        <a:t>9</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15</a:t>
                      </a:r>
                      <a:r>
                        <a:rPr lang="ja-JP" altLang="en-US" sz="800" b="0" kern="100" dirty="0" smtClean="0">
                          <a:solidFill>
                            <a:schemeClr val="tx1"/>
                          </a:solidFill>
                          <a:effectLst/>
                          <a:latin typeface="+mn-ea"/>
                          <a:ea typeface="+mn-ea"/>
                          <a:cs typeface="Times New Roman" panose="02020603050405020304" pitchFamily="18" charset="0"/>
                        </a:rPr>
                        <a:t>日）を開催し、ＡＣＰについての普及啓発に取り組みました。</a:t>
                      </a: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・啓発冊子「かかりつけ医をもちましょう」を発行し、各保健センター、医療機関、保育所・幼稚園などに配架しました。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市民・関係者向けの研修や講演会等の開催、啓発冊子等の発行により、引き続き在宅療養に関する普及啓発を行っていきます。</a:t>
                      </a:r>
                    </a:p>
                  </a:txBody>
                  <a:tcPr marL="27807" marR="27807" marT="0" marB="0"/>
                </a:tc>
                <a:extLst>
                  <a:ext uri="{0D108BD9-81ED-4DB2-BD59-A6C34878D82A}">
                    <a16:rowId xmlns:a16="http://schemas.microsoft.com/office/drawing/2014/main" val="10008"/>
                  </a:ext>
                </a:extLst>
              </a:tr>
            </a:tbl>
          </a:graphicData>
        </a:graphic>
      </p:graphicFrame>
      <p:sp>
        <p:nvSpPr>
          <p:cNvPr id="5" name="Rectangle 50"/>
          <p:cNvSpPr>
            <a:spLocks noChangeArrowheads="1"/>
          </p:cNvSpPr>
          <p:nvPr/>
        </p:nvSpPr>
        <p:spPr bwMode="auto">
          <a:xfrm>
            <a:off x="171381" y="96044"/>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201</a:t>
            </a:r>
            <a:r>
              <a:rPr lang="en-US" alt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9</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　</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ja-JP" altLang="en-US" sz="1400" u="sng" kern="100" dirty="0" smtClean="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EE10F76C-4BDD-483D-9C84-D8A83AD65888}" type="slidenum">
              <a:rPr kumimoji="1" lang="ja-JP" altLang="en-US" smtClean="0"/>
              <a:t>1</a:t>
            </a:fld>
            <a:endParaRPr kumimoji="1" lang="ja-JP" altLang="en-US"/>
          </a:p>
        </p:txBody>
      </p:sp>
      <p:sp>
        <p:nvSpPr>
          <p:cNvPr id="6" name="テキスト ボックス 1"/>
          <p:cNvSpPr txBox="1"/>
          <p:nvPr/>
        </p:nvSpPr>
        <p:spPr>
          <a:xfrm>
            <a:off x="9891713" y="163513"/>
            <a:ext cx="2041073" cy="3238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altLang="en-US" sz="1600" kern="100" dirty="0" smtClean="0">
                <a:ea typeface="ＭＳ ゴシック"/>
                <a:cs typeface="Times New Roman"/>
              </a:rPr>
              <a:t>資料</a:t>
            </a:r>
            <a:r>
              <a:rPr lang="en-US" altLang="ja-JP" sz="1600" kern="100" dirty="0" smtClean="0">
                <a:latin typeface="+mj-ea"/>
                <a:ea typeface="+mj-ea"/>
                <a:cs typeface="Times New Roman"/>
              </a:rPr>
              <a:t>10</a:t>
            </a:r>
            <a:endParaRPr lang="ja-JP" sz="1600" kern="100" dirty="0">
              <a:effectLst/>
              <a:latin typeface="+mj-ea"/>
              <a:ea typeface="+mj-ea"/>
              <a:cs typeface="Times New Roman"/>
            </a:endParaRPr>
          </a:p>
        </p:txBody>
      </p:sp>
    </p:spTree>
    <p:extLst>
      <p:ext uri="{BB962C8B-B14F-4D97-AF65-F5344CB8AC3E}">
        <p14:creationId xmlns:p14="http://schemas.microsoft.com/office/powerpoint/2010/main" val="22900735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622518905"/>
              </p:ext>
            </p:extLst>
          </p:nvPr>
        </p:nvGraphicFramePr>
        <p:xfrm>
          <a:off x="171381" y="612776"/>
          <a:ext cx="11502106" cy="5119222"/>
        </p:xfrm>
        <a:graphic>
          <a:graphicData uri="http://schemas.openxmlformats.org/drawingml/2006/table">
            <a:tbl>
              <a:tblPr firstRow="1" firstCol="1" bandRow="1">
                <a:tableStyleId>{7DF18680-E054-41AD-8BC1-D1AEF772440D}</a:tableStyleId>
              </a:tblPr>
              <a:tblGrid>
                <a:gridCol w="332040">
                  <a:extLst>
                    <a:ext uri="{9D8B030D-6E8A-4147-A177-3AD203B41FA5}">
                      <a16:colId xmlns:a16="http://schemas.microsoft.com/office/drawing/2014/main" val="20000"/>
                    </a:ext>
                  </a:extLst>
                </a:gridCol>
                <a:gridCol w="3247200">
                  <a:extLst>
                    <a:ext uri="{9D8B030D-6E8A-4147-A177-3AD203B41FA5}">
                      <a16:colId xmlns:a16="http://schemas.microsoft.com/office/drawing/2014/main" val="20001"/>
                    </a:ext>
                  </a:extLst>
                </a:gridCol>
                <a:gridCol w="3085200">
                  <a:extLst>
                    <a:ext uri="{9D8B030D-6E8A-4147-A177-3AD203B41FA5}">
                      <a16:colId xmlns:a16="http://schemas.microsoft.com/office/drawing/2014/main" val="20002"/>
                    </a:ext>
                  </a:extLst>
                </a:gridCol>
                <a:gridCol w="1335600">
                  <a:extLst>
                    <a:ext uri="{9D8B030D-6E8A-4147-A177-3AD203B41FA5}">
                      <a16:colId xmlns:a16="http://schemas.microsoft.com/office/drawing/2014/main" val="20003"/>
                    </a:ext>
                  </a:extLst>
                </a:gridCol>
                <a:gridCol w="3502066">
                  <a:extLst>
                    <a:ext uri="{9D8B030D-6E8A-4147-A177-3AD203B41FA5}">
                      <a16:colId xmlns:a16="http://schemas.microsoft.com/office/drawing/2014/main" val="20004"/>
                    </a:ext>
                  </a:extLst>
                </a:gridCol>
              </a:tblGrid>
              <a:tr h="650276">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algn="ctr">
                        <a:spcAft>
                          <a:spcPts val="0"/>
                        </a:spcAft>
                      </a:pPr>
                      <a:r>
                        <a:rPr lang="en-US" altLang="ja-JP" sz="800" kern="100" dirty="0" smtClean="0">
                          <a:solidFill>
                            <a:schemeClr val="bg1"/>
                          </a:solidFill>
                          <a:effectLst/>
                        </a:rPr>
                        <a:t>2019</a:t>
                      </a:r>
                      <a:r>
                        <a:rPr lang="ja-JP" altLang="ja-JP" sz="800" kern="100" dirty="0" smtClean="0">
                          <a:solidFill>
                            <a:schemeClr val="bg1"/>
                          </a:solidFill>
                          <a:effectLst/>
                        </a:rPr>
                        <a:t>年度</a:t>
                      </a:r>
                      <a:r>
                        <a:rPr lang="ja-JP" altLang="ja-JP" sz="800" kern="100" dirty="0" smtClean="0">
                          <a:effectLst/>
                        </a:rPr>
                        <a:t>の取組内容と結果</a:t>
                      </a:r>
                      <a:r>
                        <a:rPr lang="ja-JP" altLang="en-US" sz="800" kern="100" dirty="0" smtClean="0">
                          <a:effectLst/>
                        </a:rPr>
                        <a:t>（予定含む）</a:t>
                      </a:r>
                      <a:endParaRPr lang="ja-JP" altLang="ja-JP" sz="800" kern="100" dirty="0" smtClean="0">
                        <a:effectLst/>
                      </a:endParaRPr>
                    </a:p>
                    <a:p>
                      <a:pPr algn="ctr">
                        <a:spcAft>
                          <a:spcPts val="0"/>
                        </a:spcAft>
                      </a:pPr>
                      <a:r>
                        <a:rPr lang="ja-JP" altLang="ja-JP" sz="800" kern="100" dirty="0" smtClean="0">
                          <a:effectLst/>
                        </a:rPr>
                        <a:t>（左記取組み内容を記載）</a:t>
                      </a:r>
                      <a:endParaRPr lang="ja-JP" altLang="ja-JP"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kern="100" dirty="0" smtClean="0">
                          <a:effectLst/>
                        </a:rPr>
                        <a:t>次年度以降の取組み予定</a:t>
                      </a:r>
                      <a:endParaRPr lang="ja-JP" altLang="ja-JP"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598295">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kumimoji="1" lang="ja-JP" altLang="en-US" sz="800" b="0" i="0" u="none" strike="noStrike" kern="1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val="10001"/>
                  </a:ext>
                </a:extLst>
              </a:tr>
              <a:tr h="598295">
                <a:tc rowSpan="3">
                  <a:txBody>
                    <a:bodyPr/>
                    <a:lstStyle/>
                    <a:p>
                      <a:pPr algn="ctr"/>
                      <a:r>
                        <a:rPr lang="ja-JP" sz="700" kern="100" dirty="0">
                          <a:effectLst/>
                        </a:rPr>
                        <a:t>がん </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がん診療拠点病院等で構成する堺市二次医療圏でのがん診療ネットワーク協議会において、がん医療体制等の推進に関する意見交換や情報の共有に取組み、病院と地域の医療機関（医科・歯科）の連携体制の充実に努め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堺市医療圏がん診療ネットワーク協議会（</a:t>
                      </a:r>
                      <a:r>
                        <a:rPr lang="en-US" altLang="ja-JP" sz="800" b="0" i="0" u="none" kern="100" dirty="0" smtClean="0">
                          <a:solidFill>
                            <a:schemeClr val="tx1"/>
                          </a:solidFill>
                          <a:effectLst/>
                          <a:latin typeface="+mn-ea"/>
                          <a:ea typeface="+mn-ea"/>
                          <a:cs typeface="Times New Roman" panose="02020603050405020304" pitchFamily="18" charset="0"/>
                        </a:rPr>
                        <a:t>9</a:t>
                      </a:r>
                      <a:r>
                        <a:rPr lang="ja-JP" altLang="en-US" sz="800" b="0" i="0" u="none" kern="100" dirty="0" smtClean="0">
                          <a:solidFill>
                            <a:schemeClr val="tx1"/>
                          </a:solidFill>
                          <a:effectLst/>
                          <a:latin typeface="+mn-ea"/>
                          <a:ea typeface="+mn-ea"/>
                          <a:cs typeface="Times New Roman" panose="02020603050405020304" pitchFamily="18" charset="0"/>
                        </a:rPr>
                        <a:t>月</a:t>
                      </a:r>
                      <a:r>
                        <a:rPr lang="en-US" altLang="ja-JP" sz="800" b="0" i="0" u="none" kern="100" dirty="0" smtClean="0">
                          <a:solidFill>
                            <a:schemeClr val="tx1"/>
                          </a:solidFill>
                          <a:effectLst/>
                          <a:latin typeface="+mn-ea"/>
                          <a:ea typeface="+mn-ea"/>
                          <a:cs typeface="Times New Roman" panose="02020603050405020304" pitchFamily="18" charset="0"/>
                        </a:rPr>
                        <a:t>19</a:t>
                      </a:r>
                      <a:r>
                        <a:rPr lang="ja-JP" altLang="en-US" sz="800" b="0" i="0" u="none" kern="100" dirty="0" smtClean="0">
                          <a:solidFill>
                            <a:schemeClr val="tx1"/>
                          </a:solidFill>
                          <a:effectLst/>
                          <a:latin typeface="+mn-ea"/>
                          <a:ea typeface="+mn-ea"/>
                          <a:cs typeface="Times New Roman" panose="02020603050405020304" pitchFamily="18" charset="0"/>
                        </a:rPr>
                        <a:t>日）を開催し、堺市医療圏のがんの医療の質の向上について意見交換や情報共有を図りました。</a:t>
                      </a:r>
                      <a:endParaRPr lang="en-US" altLang="ja-JP" sz="800" b="0" i="0" u="none" kern="100" dirty="0" smtClean="0">
                        <a:solidFill>
                          <a:schemeClr val="tx1"/>
                        </a:solidFill>
                        <a:effectLst/>
                        <a:latin typeface="+mn-ea"/>
                        <a:ea typeface="+mn-ea"/>
                        <a:cs typeface="Times New Roman" panose="02020603050405020304" pitchFamily="18" charset="0"/>
                      </a:endParaRPr>
                    </a:p>
                    <a:p>
                      <a:pPr algn="l">
                        <a:spcAft>
                          <a:spcPts val="0"/>
                        </a:spcAft>
                      </a:pP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a:t>
                      </a:r>
                      <a:endParaRPr lang="ja-JP" altLang="ja-JP" sz="800" b="0" i="0" u="none" kern="100" dirty="0" smtClean="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引き続き、堺市医療圏がん診療ネットワーク協議会を開催し、堺市におけるがん医療体制に関して関係者と意見交換や情報共有を図っていきます。</a:t>
                      </a:r>
                      <a:endParaRPr lang="ja-JP" altLang="ja-JP" sz="800" b="0" i="0" u="none" kern="100" dirty="0" smtClean="0">
                        <a:solidFill>
                          <a:schemeClr val="tx1"/>
                        </a:solidFill>
                        <a:effectLst/>
                        <a:latin typeface="+mn-ea"/>
                        <a:ea typeface="+mn-ea"/>
                        <a:cs typeface="Times New Roman" panose="02020603050405020304" pitchFamily="18" charset="0"/>
                      </a:endParaRP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2"/>
                  </a:ext>
                </a:extLst>
              </a:tr>
              <a:tr h="845261">
                <a:tc vMerge="1">
                  <a:txBody>
                    <a:bodyPr/>
                    <a:lstStyle/>
                    <a:p>
                      <a:pPr algn="ct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受動喫煙防止の推進、及び、がん検診の計画的実施に取組みます。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児童・生徒・学生への防煙啓発を行うほか、母子手帳交付時や乳幼児健診時、健康教育・健康相談などの際に喫煙や受動喫煙による健康影響について周知啓発を行った。また、健康づくりパートナー登録事業所等に対して、周知啓発を行いました。</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また、各種がん検診について医師向けの研修会を各１回実施しました。</a:t>
                      </a: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引き続き、市民や事業所等に対して、喫煙や受動喫煙による健康影響、大阪府全面禁煙宣言施設登録についての周知を行います。また、改正健康増進法の施工に向け、関係機関や事業者、市民に対し、周知・啓発を行います。各種がん検診について医師向けに研修会を開催します。</a:t>
                      </a: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3"/>
                  </a:ext>
                </a:extLst>
              </a:tr>
              <a:tr h="598295">
                <a:tc vMerge="1">
                  <a:txBody>
                    <a:bodyPr/>
                    <a:lstStyle/>
                    <a:p>
                      <a:pPr algn="ct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早期発見、早期治療につながるよう、</a:t>
                      </a:r>
                      <a:r>
                        <a:rPr lang="en-US" altLang="ja-JP" sz="800" b="0" kern="100" dirty="0" smtClean="0">
                          <a:solidFill>
                            <a:schemeClr val="tx1"/>
                          </a:solidFill>
                          <a:effectLst/>
                          <a:latin typeface="+mn-ea"/>
                          <a:ea typeface="+mn-ea"/>
                          <a:cs typeface="Times New Roman" panose="02020603050405020304" pitchFamily="18" charset="0"/>
                        </a:rPr>
                        <a:t>COPD</a:t>
                      </a:r>
                      <a:r>
                        <a:rPr lang="ja-JP" altLang="en-US" sz="800" b="0" kern="100" dirty="0" smtClean="0">
                          <a:solidFill>
                            <a:schemeClr val="tx1"/>
                          </a:solidFill>
                          <a:effectLst/>
                          <a:latin typeface="+mn-ea"/>
                          <a:ea typeface="+mn-ea"/>
                          <a:cs typeface="Times New Roman" panose="02020603050405020304" pitchFamily="18" charset="0"/>
                        </a:rPr>
                        <a:t>の住民への周知に取組みます。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l">
                        <a:spcAft>
                          <a:spcPts val="0"/>
                        </a:spcAft>
                      </a:pPr>
                      <a:r>
                        <a:rPr lang="en-US" altLang="ja-JP" sz="800" b="0" kern="100" dirty="0" smtClean="0">
                          <a:solidFill>
                            <a:schemeClr val="tx1"/>
                          </a:solidFill>
                          <a:effectLst/>
                          <a:latin typeface="+mn-ea"/>
                          <a:ea typeface="+mn-ea"/>
                          <a:cs typeface="Times New Roman" panose="02020603050405020304" pitchFamily="18" charset="0"/>
                        </a:rPr>
                        <a:t>2019</a:t>
                      </a:r>
                      <a:r>
                        <a:rPr lang="ja-JP" altLang="en-US" sz="800" b="0" kern="100" dirty="0" smtClean="0">
                          <a:solidFill>
                            <a:schemeClr val="tx1"/>
                          </a:solidFill>
                          <a:effectLst/>
                          <a:latin typeface="+mn-ea"/>
                          <a:ea typeface="+mn-ea"/>
                          <a:cs typeface="Times New Roman" panose="02020603050405020304" pitchFamily="18" charset="0"/>
                        </a:rPr>
                        <a:t>年度は、肺年齢測定会や健康教育を</a:t>
                      </a:r>
                      <a:r>
                        <a:rPr lang="en-US" altLang="ja-JP" sz="800" b="0" kern="100" dirty="0" smtClean="0">
                          <a:solidFill>
                            <a:schemeClr val="tx1"/>
                          </a:solidFill>
                          <a:effectLst/>
                          <a:latin typeface="+mn-ea"/>
                          <a:ea typeface="+mn-ea"/>
                          <a:cs typeface="Times New Roman" panose="02020603050405020304" pitchFamily="18" charset="0"/>
                        </a:rPr>
                        <a:t>23</a:t>
                      </a:r>
                      <a:r>
                        <a:rPr lang="ja-JP" altLang="en-US" sz="800" b="0" kern="100" dirty="0" smtClean="0">
                          <a:solidFill>
                            <a:schemeClr val="tx1"/>
                          </a:solidFill>
                          <a:effectLst/>
                          <a:latin typeface="+mn-ea"/>
                          <a:ea typeface="+mn-ea"/>
                          <a:cs typeface="Times New Roman" panose="02020603050405020304" pitchFamily="18" charset="0"/>
                        </a:rPr>
                        <a:t>回（予定含む）を開催し、</a:t>
                      </a:r>
                      <a:r>
                        <a:rPr lang="en-US" altLang="ja-JP" sz="800" b="0" kern="100" dirty="0" smtClean="0">
                          <a:solidFill>
                            <a:schemeClr val="tx1"/>
                          </a:solidFill>
                          <a:effectLst/>
                          <a:latin typeface="+mn-ea"/>
                          <a:ea typeface="+mn-ea"/>
                          <a:cs typeface="Times New Roman" panose="02020603050405020304" pitchFamily="18" charset="0"/>
                        </a:rPr>
                        <a:t>COPD</a:t>
                      </a:r>
                      <a:r>
                        <a:rPr lang="ja-JP" altLang="en-US" sz="800" b="0" kern="100" dirty="0" smtClean="0">
                          <a:solidFill>
                            <a:schemeClr val="tx1"/>
                          </a:solidFill>
                          <a:effectLst/>
                          <a:latin typeface="+mn-ea"/>
                          <a:ea typeface="+mn-ea"/>
                          <a:cs typeface="Times New Roman" panose="02020603050405020304" pitchFamily="18" charset="0"/>
                        </a:rPr>
                        <a:t>の早期発見、早期治療に関する啓発を実施した。</a:t>
                      </a: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引き続き、肺年齢測定会や健康教育、医師向けの研修会を開催し、</a:t>
                      </a:r>
                      <a:r>
                        <a:rPr lang="en-US" altLang="ja-JP" sz="800" b="0" i="0" u="none" kern="100" dirty="0" smtClean="0">
                          <a:solidFill>
                            <a:schemeClr val="tx1"/>
                          </a:solidFill>
                          <a:effectLst/>
                          <a:latin typeface="+mn-ea"/>
                          <a:ea typeface="+mn-ea"/>
                          <a:cs typeface="Times New Roman" panose="02020603050405020304" pitchFamily="18" charset="0"/>
                        </a:rPr>
                        <a:t>COPD</a:t>
                      </a:r>
                      <a:r>
                        <a:rPr lang="ja-JP" altLang="en-US" sz="800" b="0" i="0" u="none" kern="100" dirty="0" smtClean="0">
                          <a:solidFill>
                            <a:schemeClr val="tx1"/>
                          </a:solidFill>
                          <a:effectLst/>
                          <a:latin typeface="+mn-ea"/>
                          <a:ea typeface="+mn-ea"/>
                          <a:cs typeface="Times New Roman" panose="02020603050405020304" pitchFamily="18" charset="0"/>
                        </a:rPr>
                        <a:t>の早期発見、早期治療のため、住民への啓発及び周知に取組んでいきます。</a:t>
                      </a: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4"/>
                  </a:ext>
                </a:extLst>
              </a:tr>
              <a:tr h="540000">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700" kern="100" dirty="0" smtClean="0">
                          <a:effectLst/>
                        </a:rPr>
                        <a:t>脳卒中等の脳血管疾患、心筋梗塞等の心血管疾患、糖尿病</a:t>
                      </a:r>
                      <a:r>
                        <a:rPr lang="en-US" altLang="ja-JP" sz="700" kern="100" dirty="0" smtClean="0">
                          <a:effectLst/>
                        </a:rPr>
                        <a:t> </a:t>
                      </a:r>
                      <a:endParaRPr lang="ja-JP" altLang="ja-JP" sz="7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各種会議等において、脳血管疾患、心血管疾患、糖尿病に関する地域における医療提供体制や医科、歯科、薬科の各分野での取組状況について、地域で診療に携わる医療従事者間で共有する等、地域における医療連携の体制の充実につなげます。</a:t>
                      </a:r>
                      <a:endParaRPr lang="en-US" altLang="ja-JP" sz="800" kern="100" dirty="0" smtClean="0">
                        <a:solidFill>
                          <a:schemeClr val="tx1"/>
                        </a:solidFill>
                        <a:effectLst/>
                        <a:latin typeface="+mn-ea"/>
                        <a:ea typeface="+mn-ea"/>
                      </a:endParaRPr>
                    </a:p>
                    <a:p>
                      <a:pPr algn="l">
                        <a:spcAft>
                          <a:spcPts val="0"/>
                        </a:spcAft>
                      </a:pP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en-US" altLang="ja-JP" sz="800" b="0" i="0" u="none" kern="100" dirty="0" smtClean="0">
                          <a:solidFill>
                            <a:schemeClr val="tx1"/>
                          </a:solidFill>
                          <a:effectLst/>
                          <a:latin typeface="+mn-ea"/>
                          <a:ea typeface="+mn-ea"/>
                          <a:cs typeface="Times New Roman" panose="02020603050405020304" pitchFamily="18" charset="0"/>
                        </a:rPr>
                        <a:t>2018</a:t>
                      </a:r>
                      <a:r>
                        <a:rPr lang="ja-JP" altLang="en-US" sz="800" b="0" i="0" u="none" kern="100" dirty="0" smtClean="0">
                          <a:solidFill>
                            <a:schemeClr val="tx1"/>
                          </a:solidFill>
                          <a:effectLst/>
                          <a:latin typeface="+mn-ea"/>
                          <a:ea typeface="+mn-ea"/>
                          <a:cs typeface="Times New Roman" panose="02020603050405020304" pitchFamily="18" charset="0"/>
                        </a:rPr>
                        <a:t>年度には、健康寿命の延伸、市民や社会の</a:t>
                      </a:r>
                      <a:r>
                        <a:rPr lang="en-US" altLang="ja-JP" sz="800" b="0" i="0" u="none" kern="100" dirty="0" smtClean="0">
                          <a:solidFill>
                            <a:schemeClr val="tx1"/>
                          </a:solidFill>
                          <a:effectLst/>
                          <a:latin typeface="+mn-ea"/>
                          <a:ea typeface="+mn-ea"/>
                          <a:cs typeface="Times New Roman" panose="02020603050405020304" pitchFamily="18" charset="0"/>
                        </a:rPr>
                        <a:t>QOL</a:t>
                      </a:r>
                      <a:r>
                        <a:rPr lang="ja-JP" altLang="en-US" sz="800" b="0" i="0" u="none" kern="100" dirty="0" smtClean="0">
                          <a:solidFill>
                            <a:schemeClr val="tx1"/>
                          </a:solidFill>
                          <a:effectLst/>
                          <a:latin typeface="+mn-ea"/>
                          <a:ea typeface="+mn-ea"/>
                          <a:cs typeface="Times New Roman" panose="02020603050405020304" pitchFamily="18" charset="0"/>
                        </a:rPr>
                        <a:t>の向上をめざして、堺市健康増進計画及び堺市歯科口腔保健推進計画を策定した。</a:t>
                      </a:r>
                    </a:p>
                    <a:p>
                      <a:pPr algn="l">
                        <a:spcAft>
                          <a:spcPts val="0"/>
                        </a:spcAft>
                      </a:pPr>
                      <a:r>
                        <a:rPr lang="en-US" altLang="ja-JP" sz="800" b="0" i="0" u="none" kern="100" dirty="0" smtClean="0">
                          <a:solidFill>
                            <a:schemeClr val="tx1"/>
                          </a:solidFill>
                          <a:effectLst/>
                          <a:latin typeface="+mn-ea"/>
                          <a:ea typeface="+mn-ea"/>
                          <a:cs typeface="Times New Roman" panose="02020603050405020304" pitchFamily="18" charset="0"/>
                        </a:rPr>
                        <a:t>2019</a:t>
                      </a:r>
                      <a:r>
                        <a:rPr lang="ja-JP" altLang="en-US" sz="800" b="0" i="0" u="none" kern="100" dirty="0" smtClean="0">
                          <a:solidFill>
                            <a:schemeClr val="tx1"/>
                          </a:solidFill>
                          <a:effectLst/>
                          <a:latin typeface="+mn-ea"/>
                          <a:ea typeface="+mn-ea"/>
                          <a:cs typeface="Times New Roman" panose="02020603050405020304" pitchFamily="18" charset="0"/>
                        </a:rPr>
                        <a:t>年度は、策定した計画に基づき、施策を推進している。</a:t>
                      </a:r>
                    </a:p>
                    <a:p>
                      <a:pPr algn="l">
                        <a:spcAft>
                          <a:spcPts val="0"/>
                        </a:spcAft>
                      </a:pP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脳血管疾患、心疾患、糖尿病に関する地域の医療連携体制の充実に向け、生活習慣病予防を重点施策に位置付け、各分野別の取組を進めていきます。</a:t>
                      </a: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5"/>
                  </a:ext>
                </a:extLst>
              </a:tr>
              <a:tr h="540000">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がんも含め、関係機関（医科・歯科・薬科等）とも連携し、食生活、運動、たばこ、アルコール、歯と口の健康（特に歯周病予防）等の基本的な生活習慣についての理解を深め改善するために、正しい知識の周知について、住民と協働で取組みます。</a:t>
                      </a:r>
                      <a:endParaRPr lang="en-US" altLang="ja-JP" sz="800" kern="100" dirty="0" smtClean="0">
                        <a:solidFill>
                          <a:schemeClr val="tx1"/>
                        </a:solidFill>
                        <a:effectLst/>
                        <a:latin typeface="+mn-ea"/>
                        <a:ea typeface="+mn-ea"/>
                      </a:endParaRPr>
                    </a:p>
                    <a:p>
                      <a:pPr algn="l">
                        <a:spcAft>
                          <a:spcPts val="0"/>
                        </a:spcAft>
                      </a:pPr>
                      <a:endParaRPr lang="ja-JP" altLang="en-US" sz="800" kern="100" dirty="0">
                        <a:solidFill>
                          <a:schemeClr val="tx1"/>
                        </a:solidFill>
                        <a:effectLst/>
                        <a:latin typeface="+mn-ea"/>
                        <a:ea typeface="+mn-ea"/>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保健センター事業や地域でのイベントなどさまざまな機会や場面をとらえ、生活習慣病予防をテーマとした健康教育・健康相談・啓発を実施しました。</a:t>
                      </a:r>
                      <a:endPar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endParaRPr>
                    </a:p>
                    <a:p>
                      <a:pPr algn="l">
                        <a:spcAft>
                          <a:spcPts val="0"/>
                        </a:spcAft>
                      </a:pP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引き続き、さまざまな機会や場面をとらえ、生活習慣病予防をテーマとした健康教育、健康相談、啓発に取組んでいきます。</a:t>
                      </a: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6"/>
                  </a:ext>
                </a:extLst>
              </a:tr>
              <a:tr h="540000">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特定健康診査の未受診者に対し、通知や電話により健診受診の重要性を説明し、特定健診受診率や特定保健指導実施率の向上に取組みます。</a:t>
                      </a:r>
                      <a:endParaRPr lang="ja-JP" altLang="en-US" sz="800" kern="100" dirty="0">
                        <a:solidFill>
                          <a:schemeClr val="tx1"/>
                        </a:solidFill>
                        <a:effectLst/>
                        <a:latin typeface="+mn-ea"/>
                        <a:ea typeface="+mn-ea"/>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特定健康診査未受診者に対し、コールセンターからの電話、ハガキによる受診勧奨を行いました。</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特定保健指導においては、重症化予防の取組として、優先的利用勧奨（訪問・電話等）を実施しました。</a:t>
                      </a:r>
                    </a:p>
                    <a:p>
                      <a:pPr algn="l">
                        <a:spcAft>
                          <a:spcPts val="0"/>
                        </a:spcAft>
                      </a:pPr>
                      <a:endParaRPr lang="en-US" altLang="ja-JP" sz="800" b="0" i="0" u="none"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i="0" u="none" kern="100" dirty="0" smtClean="0">
                          <a:solidFill>
                            <a:schemeClr val="tx1"/>
                          </a:solidFill>
                          <a:effectLst/>
                          <a:latin typeface="+mn-ea"/>
                          <a:ea typeface="+mn-ea"/>
                          <a:cs typeface="Times New Roman" panose="02020603050405020304" pitchFamily="18" charset="0"/>
                        </a:rPr>
                        <a:t>◎</a:t>
                      </a: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電話や通知による特定健康診査の案内や受診勧奨を続け、健診受診の重要性を説明し、特定健康診査受診率及び特定保健指導実施率の向上に取組みます。</a:t>
                      </a:r>
                    </a:p>
                    <a:p>
                      <a:pPr algn="just">
                        <a:spcAft>
                          <a:spcPts val="0"/>
                        </a:spcAft>
                      </a:pPr>
                      <a:endParaRPr lang="ja-JP" sz="800" b="0" i="0" u="none"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7"/>
                  </a:ext>
                </a:extLst>
              </a:tr>
            </a:tbl>
          </a:graphicData>
        </a:graphic>
      </p:graphicFrame>
      <p:sp>
        <p:nvSpPr>
          <p:cNvPr id="5" name="Rectangle 50"/>
          <p:cNvSpPr>
            <a:spLocks noChangeArrowheads="1"/>
          </p:cNvSpPr>
          <p:nvPr/>
        </p:nvSpPr>
        <p:spPr bwMode="auto">
          <a:xfrm>
            <a:off x="171381" y="8572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201</a:t>
            </a:r>
            <a:r>
              <a:rPr lang="en-US" alt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9</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管理票</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a:t>
            </a:r>
            <a:r>
              <a:rPr lang="ja-JP" altLang="en-US" sz="1400" u="sng" kern="100" dirty="0" smtClean="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EE10F76C-4BDD-483D-9C84-D8A83AD65888}" type="slidenum">
              <a:rPr kumimoji="1" lang="ja-JP" altLang="en-US" smtClean="0"/>
              <a:t>2</a:t>
            </a:fld>
            <a:endParaRPr kumimoji="1" lang="ja-JP" altLang="en-US"/>
          </a:p>
        </p:txBody>
      </p:sp>
    </p:spTree>
    <p:extLst>
      <p:ext uri="{BB962C8B-B14F-4D97-AF65-F5344CB8AC3E}">
        <p14:creationId xmlns:p14="http://schemas.microsoft.com/office/powerpoint/2010/main" val="17194543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3368853328"/>
              </p:ext>
            </p:extLst>
          </p:nvPr>
        </p:nvGraphicFramePr>
        <p:xfrm>
          <a:off x="171381" y="627854"/>
          <a:ext cx="11496900" cy="5748306"/>
        </p:xfrm>
        <a:graphic>
          <a:graphicData uri="http://schemas.openxmlformats.org/drawingml/2006/table">
            <a:tbl>
              <a:tblPr firstRow="1" firstCol="1" bandRow="1">
                <a:tableStyleId>{7DF18680-E054-41AD-8BC1-D1AEF772440D}</a:tableStyleId>
              </a:tblPr>
              <a:tblGrid>
                <a:gridCol w="332040">
                  <a:extLst>
                    <a:ext uri="{9D8B030D-6E8A-4147-A177-3AD203B41FA5}">
                      <a16:colId xmlns:a16="http://schemas.microsoft.com/office/drawing/2014/main" val="20000"/>
                    </a:ext>
                  </a:extLst>
                </a:gridCol>
                <a:gridCol w="3247200">
                  <a:extLst>
                    <a:ext uri="{9D8B030D-6E8A-4147-A177-3AD203B41FA5}">
                      <a16:colId xmlns:a16="http://schemas.microsoft.com/office/drawing/2014/main" val="20001"/>
                    </a:ext>
                  </a:extLst>
                </a:gridCol>
                <a:gridCol w="3085200">
                  <a:extLst>
                    <a:ext uri="{9D8B030D-6E8A-4147-A177-3AD203B41FA5}">
                      <a16:colId xmlns:a16="http://schemas.microsoft.com/office/drawing/2014/main" val="20002"/>
                    </a:ext>
                  </a:extLst>
                </a:gridCol>
                <a:gridCol w="1330394">
                  <a:extLst>
                    <a:ext uri="{9D8B030D-6E8A-4147-A177-3AD203B41FA5}">
                      <a16:colId xmlns:a16="http://schemas.microsoft.com/office/drawing/2014/main" val="20003"/>
                    </a:ext>
                  </a:extLst>
                </a:gridCol>
                <a:gridCol w="3502066">
                  <a:extLst>
                    <a:ext uri="{9D8B030D-6E8A-4147-A177-3AD203B41FA5}">
                      <a16:colId xmlns:a16="http://schemas.microsoft.com/office/drawing/2014/main" val="20004"/>
                    </a:ext>
                  </a:extLst>
                </a:gridCol>
              </a:tblGrid>
              <a:tr h="650276">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00" cap="none" spc="0" normalizeH="0" baseline="0" noProof="0" dirty="0" smtClean="0">
                          <a:ln>
                            <a:noFill/>
                          </a:ln>
                          <a:solidFill>
                            <a:prstClr val="white"/>
                          </a:solidFill>
                          <a:effectLst/>
                          <a:uLnTx/>
                          <a:uFillTx/>
                          <a:latin typeface="+mn-lt"/>
                          <a:ea typeface="+mn-ea"/>
                          <a:cs typeface="+mn-cs"/>
                        </a:rPr>
                        <a:t>2019</a:t>
                      </a:r>
                      <a:r>
                        <a:rPr kumimoji="1" lang="ja-JP" altLang="en-US" sz="800" b="1" i="0" u="none" strike="noStrike" kern="100" cap="none" spc="0" normalizeH="0" baseline="0" noProof="0" dirty="0" smtClean="0">
                          <a:ln>
                            <a:noFill/>
                          </a:ln>
                          <a:solidFill>
                            <a:prstClr val="white"/>
                          </a:solidFill>
                          <a:effectLst/>
                          <a:uLnTx/>
                          <a:uFillTx/>
                          <a:latin typeface="+mn-lt"/>
                          <a:ea typeface="+mn-ea"/>
                          <a:cs typeface="+mn-cs"/>
                        </a:rPr>
                        <a:t>年度の取組内容と結果（予定含む）</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i="0" u="none" strike="noStrike" kern="100" cap="none" spc="0" normalizeH="0" baseline="0" noProof="0" dirty="0" smtClean="0">
                          <a:ln>
                            <a:noFill/>
                          </a:ln>
                          <a:solidFill>
                            <a:prstClr val="white"/>
                          </a:solidFill>
                          <a:effectLst/>
                          <a:uLnTx/>
                          <a:uFillTx/>
                          <a:latin typeface="+mn-lt"/>
                          <a:ea typeface="+mn-ea"/>
                          <a:cs typeface="+mn-cs"/>
                        </a:rPr>
                        <a:t>（左記取組み内容を記載）</a:t>
                      </a:r>
                      <a:endParaRPr kumimoji="1" lang="ja-JP" altLang="en-US" sz="800" b="0" i="0" u="none" strike="noStrike" kern="100" cap="none" spc="0" normalizeH="0" baseline="0" noProof="0" dirty="0" smtClean="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kern="100" dirty="0" smtClean="0">
                          <a:effectLst/>
                        </a:rPr>
                        <a:t>次年度以降の取組み予定</a:t>
                      </a:r>
                      <a:endParaRPr lang="ja-JP" altLang="ja-JP" sz="800" b="0" kern="100" dirty="0" smtClean="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598295">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kumimoji="1" lang="ja-JP" altLang="en-US" sz="800" b="0" i="0" u="none" strike="noStrike" kern="1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val="10001"/>
                  </a:ext>
                </a:extLst>
              </a:tr>
              <a:tr h="598295">
                <a:tc rowSpan="5">
                  <a:txBody>
                    <a:bodyPr/>
                    <a:lstStyle/>
                    <a:p>
                      <a:pPr algn="ctr">
                        <a:spcAft>
                          <a:spcPts val="0"/>
                        </a:spcAft>
                      </a:pPr>
                      <a:r>
                        <a:rPr lang="ja-JP" altLang="en-US" sz="700" kern="100" dirty="0" smtClean="0">
                          <a:effectLst/>
                        </a:rPr>
                        <a:t>精神疾患</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医療機関や関係者等による協議の場で、医療の充実と連携体制の構築を図ります。</a:t>
                      </a:r>
                      <a:endParaRPr lang="ja-JP" altLang="en-US" sz="800" kern="100" dirty="0">
                        <a:solidFill>
                          <a:schemeClr val="tx1"/>
                        </a:solidFill>
                        <a:effectLst/>
                        <a:latin typeface="+mn-ea"/>
                        <a:ea typeface="+mn-ea"/>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大阪府堺市保健医療協議会精神医療部会において、堺市二次医療圏における精神医療等の充実と連携体制の構築を図るための協議を行いました（</a:t>
                      </a:r>
                      <a:r>
                        <a:rPr lang="en-US" altLang="ja-JP" sz="800" b="0" kern="100" dirty="0" smtClean="0">
                          <a:solidFill>
                            <a:schemeClr val="tx1"/>
                          </a:solidFill>
                          <a:effectLst/>
                          <a:latin typeface="+mn-ea"/>
                          <a:ea typeface="+mn-ea"/>
                          <a:cs typeface="Times New Roman" panose="02020603050405020304" pitchFamily="18" charset="0"/>
                        </a:rPr>
                        <a:t>11</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21</a:t>
                      </a:r>
                      <a:r>
                        <a:rPr lang="ja-JP" altLang="en-US" sz="800" b="0" kern="100" dirty="0" smtClean="0">
                          <a:solidFill>
                            <a:schemeClr val="tx1"/>
                          </a:solidFill>
                          <a:effectLst/>
                          <a:latin typeface="+mn-ea"/>
                          <a:ea typeface="+mn-ea"/>
                          <a:cs typeface="Times New Roman" panose="02020603050405020304" pitchFamily="18" charset="0"/>
                        </a:rPr>
                        <a:t>日開催）。</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800" b="0" i="0" u="none" kern="100" dirty="0" smtClean="0">
                          <a:solidFill>
                            <a:schemeClr val="tx1"/>
                          </a:solidFill>
                          <a:effectLst/>
                          <a:latin typeface="+mn-ea"/>
                          <a:ea typeface="+mn-ea"/>
                          <a:cs typeface="Times New Roman" panose="02020603050405020304" pitchFamily="18" charset="0"/>
                        </a:rPr>
                        <a:t>◎</a:t>
                      </a:r>
                      <a:endParaRPr lang="ja-JP" altLang="ja-JP" sz="800" b="0" i="0" u="none" kern="100" dirty="0" smtClean="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医療計画に掲載している課題や取組みを踏まえ、その進捗管理を精神医療部会において行うことにより、堺市二次医療圏の医療の充実と連携体制の構築を図っていきます。</a:t>
                      </a:r>
                    </a:p>
                    <a:p>
                      <a:pPr algn="just">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2"/>
                  </a:ext>
                </a:extLst>
              </a:tr>
              <a:tr h="598295">
                <a:tc vMerge="1">
                  <a:txBody>
                    <a:bodyPr/>
                    <a:lstStyle/>
                    <a:p>
                      <a:endParaRPr kumimoji="1" lang="ja-JP" altLang="en-US"/>
                    </a:p>
                  </a:txBody>
                  <a:tcPr/>
                </a:tc>
                <a:tc>
                  <a:txBody>
                    <a:bodyPr/>
                    <a:lstStyle/>
                    <a:p>
                      <a:pPr algn="l">
                        <a:spcAft>
                          <a:spcPts val="0"/>
                        </a:spcAft>
                      </a:pPr>
                      <a:r>
                        <a:rPr lang="ja-JP" altLang="en-US" sz="800" b="0" kern="100" dirty="0" smtClean="0">
                          <a:solidFill>
                            <a:schemeClr val="tx1"/>
                          </a:solidFill>
                          <a:effectLst/>
                          <a:latin typeface="+mn-ea"/>
                          <a:ea typeface="+mn-ea"/>
                        </a:rPr>
                        <a:t>依存症対策を推進するため、相談窓口の充実を図るとともに、依存症者支援にかかる関係機関に対する研修等を実施することで相談対応力の向上に取組みます。</a:t>
                      </a:r>
                      <a:endParaRPr lang="ja-JP" altLang="en-US" sz="800" b="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・平成</a:t>
                      </a:r>
                      <a:r>
                        <a:rPr lang="en-US" altLang="ja-JP" sz="800" b="0" kern="100" dirty="0" smtClean="0">
                          <a:solidFill>
                            <a:schemeClr val="tx1"/>
                          </a:solidFill>
                          <a:effectLst/>
                          <a:latin typeface="+mn-ea"/>
                          <a:ea typeface="+mn-ea"/>
                          <a:cs typeface="Times New Roman" panose="02020603050405020304" pitchFamily="18" charset="0"/>
                        </a:rPr>
                        <a:t>30</a:t>
                      </a:r>
                      <a:r>
                        <a:rPr lang="ja-JP" altLang="en-US" sz="800" b="0" kern="100" dirty="0" smtClean="0">
                          <a:solidFill>
                            <a:schemeClr val="tx1"/>
                          </a:solidFill>
                          <a:effectLst/>
                          <a:latin typeface="+mn-ea"/>
                          <a:ea typeface="+mn-ea"/>
                          <a:cs typeface="Times New Roman" panose="02020603050405020304" pitchFamily="18" charset="0"/>
                        </a:rPr>
                        <a:t>年</a:t>
                      </a:r>
                      <a:r>
                        <a:rPr lang="en-US" altLang="ja-JP" sz="800" b="0" kern="100" dirty="0" smtClean="0">
                          <a:solidFill>
                            <a:schemeClr val="tx1"/>
                          </a:solidFill>
                          <a:effectLst/>
                          <a:latin typeface="+mn-ea"/>
                          <a:ea typeface="+mn-ea"/>
                          <a:cs typeface="Times New Roman" panose="02020603050405020304" pitchFamily="18" charset="0"/>
                        </a:rPr>
                        <a:t>4</a:t>
                      </a:r>
                      <a:r>
                        <a:rPr lang="ja-JP" altLang="en-US" sz="800" b="0" kern="100" dirty="0" smtClean="0">
                          <a:solidFill>
                            <a:schemeClr val="tx1"/>
                          </a:solidFill>
                          <a:effectLst/>
                          <a:latin typeface="+mn-ea"/>
                          <a:ea typeface="+mn-ea"/>
                          <a:cs typeface="Times New Roman" panose="02020603050405020304" pitchFamily="18" charset="0"/>
                        </a:rPr>
                        <a:t>月に位置付けた「依存症相談拠点」としてのこころの健康センターを中心として、アルコール、薬物及びギャンブル等の依存症に対し、専門相談、治療・回復プログラム、家族支援、支援者向け研修、普及啓発及び民間団体との連携を行いました。</a:t>
                      </a: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・大阪府・市との共同事業として、医療機関及び関係機関職員向けの研修会を行いました。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　医療機関職員向け研修：</a:t>
                      </a:r>
                      <a:r>
                        <a:rPr lang="en-US" altLang="ja-JP" sz="800" b="0" kern="100" dirty="0" smtClean="0">
                          <a:solidFill>
                            <a:schemeClr val="tx1"/>
                          </a:solidFill>
                          <a:effectLst/>
                          <a:latin typeface="+mn-ea"/>
                          <a:ea typeface="+mn-ea"/>
                          <a:cs typeface="Times New Roman" panose="02020603050405020304" pitchFamily="18" charset="0"/>
                        </a:rPr>
                        <a:t>10</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26</a:t>
                      </a:r>
                      <a:r>
                        <a:rPr lang="ja-JP" altLang="en-US" sz="800" b="0" kern="100" dirty="0" smtClean="0">
                          <a:solidFill>
                            <a:schemeClr val="tx1"/>
                          </a:solidFill>
                          <a:effectLst/>
                          <a:latin typeface="+mn-ea"/>
                          <a:ea typeface="+mn-ea"/>
                          <a:cs typeface="Times New Roman" panose="02020603050405020304" pitchFamily="18" charset="0"/>
                        </a:rPr>
                        <a:t>日、</a:t>
                      </a:r>
                      <a:r>
                        <a:rPr lang="en-US" altLang="ja-JP" sz="800" b="0" kern="100" dirty="0" smtClean="0">
                          <a:solidFill>
                            <a:schemeClr val="tx1"/>
                          </a:solidFill>
                          <a:effectLst/>
                          <a:latin typeface="+mn-ea"/>
                          <a:ea typeface="+mn-ea"/>
                          <a:cs typeface="Times New Roman" panose="02020603050405020304" pitchFamily="18" charset="0"/>
                        </a:rPr>
                        <a:t>12</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14</a:t>
                      </a:r>
                      <a:r>
                        <a:rPr lang="ja-JP" altLang="en-US" sz="800" b="0" kern="100" dirty="0" smtClean="0">
                          <a:solidFill>
                            <a:schemeClr val="tx1"/>
                          </a:solidFill>
                          <a:effectLst/>
                          <a:latin typeface="+mn-ea"/>
                          <a:ea typeface="+mn-ea"/>
                          <a:cs typeface="Times New Roman" panose="02020603050405020304" pitchFamily="18" charset="0"/>
                        </a:rPr>
                        <a:t>日開催</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　関係機関職員向け研修：</a:t>
                      </a:r>
                      <a:r>
                        <a:rPr lang="en-US" altLang="ja-JP" sz="800" b="0" kern="100" dirty="0" smtClean="0">
                          <a:solidFill>
                            <a:schemeClr val="tx1"/>
                          </a:solidFill>
                          <a:effectLst/>
                          <a:latin typeface="+mn-ea"/>
                          <a:ea typeface="+mn-ea"/>
                          <a:cs typeface="Times New Roman" panose="02020603050405020304" pitchFamily="18" charset="0"/>
                        </a:rPr>
                        <a:t>10</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10</a:t>
                      </a:r>
                      <a:r>
                        <a:rPr lang="ja-JP" altLang="en-US" sz="800" b="0" kern="100" dirty="0" smtClean="0">
                          <a:solidFill>
                            <a:schemeClr val="tx1"/>
                          </a:solidFill>
                          <a:effectLst/>
                          <a:latin typeface="+mn-ea"/>
                          <a:ea typeface="+mn-ea"/>
                          <a:cs typeface="Times New Roman" panose="02020603050405020304" pitchFamily="18" charset="0"/>
                        </a:rPr>
                        <a:t>日、</a:t>
                      </a:r>
                      <a:r>
                        <a:rPr lang="en-US" altLang="ja-JP" sz="800" b="0" kern="100" dirty="0" smtClean="0">
                          <a:solidFill>
                            <a:schemeClr val="tx1"/>
                          </a:solidFill>
                          <a:effectLst/>
                          <a:latin typeface="+mn-ea"/>
                          <a:ea typeface="+mn-ea"/>
                          <a:cs typeface="Times New Roman" panose="02020603050405020304" pitchFamily="18" charset="0"/>
                        </a:rPr>
                        <a:t>1</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23</a:t>
                      </a:r>
                      <a:r>
                        <a:rPr lang="ja-JP" altLang="en-US" sz="800" b="0" kern="100" dirty="0" smtClean="0">
                          <a:solidFill>
                            <a:schemeClr val="tx1"/>
                          </a:solidFill>
                          <a:effectLst/>
                          <a:latin typeface="+mn-ea"/>
                          <a:ea typeface="+mn-ea"/>
                          <a:cs typeface="Times New Roman" panose="02020603050405020304" pitchFamily="18" charset="0"/>
                        </a:rPr>
                        <a:t>日開催（予定）。</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en-US" altLang="ja-JP"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引き続き、こころの健康センターを「依存症相談拠点」として、専門相談等を実施していくことにより、相談対応力の向上に取組むほか、大阪府・市との共同事業として、医療機関及び関係機関職員向けの研修を実施していきます。</a:t>
                      </a:r>
                    </a:p>
                    <a:p>
                      <a:pPr algn="just">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3"/>
                  </a:ext>
                </a:extLst>
              </a:tr>
              <a:tr h="598295">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rPr>
                        <a:t>認知症に関して、精神疾患や介護等の関係部署が連携しながら取組みます。</a:t>
                      </a:r>
                      <a:endParaRPr lang="ja-JP" altLang="en-US" sz="800" b="0" kern="100" dirty="0">
                        <a:solidFill>
                          <a:schemeClr val="tx1"/>
                        </a:solidFill>
                        <a:effectLst/>
                        <a:latin typeface="+mn-ea"/>
                        <a:ea typeface="+mn-ea"/>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・認知症疾患医療センター・認知症初期集中支援チームの運営、嘱託医相談の実施、医療職・介護職向け研修の実施、認知症サポーターの養成、認知症チェックリストの配布、徘徊</a:t>
                      </a:r>
                      <a:r>
                        <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SOS</a:t>
                      </a: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ネットワーク事業、認知症カフェの設置支援、パネル展等市民啓発事業、認知症支援の出前図書館の実施、</a:t>
                      </a:r>
                      <a:r>
                        <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TV</a:t>
                      </a: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の公開収録を通じた認知症支援の取組の発信、家族会への支援、本人ミーティングの開催、研修会・講習会の開催など、関係部局が連携して、各種の認知症支援施策を推進しています。</a:t>
                      </a: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・認知症になっても安心して暮らせる「認知症にやさしいまち堺」の実現をめざして、引き続き、認知症支援施策の充実を図っていきます。</a:t>
                      </a:r>
                    </a:p>
                    <a:p>
                      <a:pPr algn="just">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4"/>
                  </a:ext>
                </a:extLst>
              </a:tr>
              <a:tr h="598295">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rPr>
                        <a:t>精神障害にも対応した地域包括ケアシステムの構築をめざすため、保健、医療、福祉関係者による連携の強化を図り、精神科病院からの地域移行等の取組を進めます。</a:t>
                      </a:r>
                      <a:endParaRPr lang="ja-JP" altLang="en-US" sz="800" b="0" kern="100" dirty="0">
                        <a:solidFill>
                          <a:schemeClr val="tx1"/>
                        </a:solidFill>
                        <a:effectLst/>
                        <a:latin typeface="+mn-ea"/>
                        <a:ea typeface="+mn-ea"/>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・退院促進支援会議を開催（</a:t>
                      </a:r>
                      <a:r>
                        <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10</a:t>
                      </a: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月</a:t>
                      </a:r>
                      <a:r>
                        <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25</a:t>
                      </a: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日開催、</a:t>
                      </a:r>
                      <a:r>
                        <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3</a:t>
                      </a: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月</a:t>
                      </a:r>
                      <a:r>
                        <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16</a:t>
                      </a: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日予定）し、市内精神科病院の取組報告、意見交換等を行いました。</a:t>
                      </a:r>
                      <a:endPar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・基幹相談支援センターに地域移行コーディネーターを配置し、精神科病院と連携し、ピアサポーターを活用した茶話会の開催や病院職員への研修を行いました。</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・相談支援事業所や関係機関向けに、地域移行勉強会を開催（</a:t>
                      </a:r>
                      <a:r>
                        <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11</a:t>
                      </a: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月</a:t>
                      </a:r>
                      <a:r>
                        <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12</a:t>
                      </a: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日）し、医療・地域・行政それぞれの立場から日々の実践をお話し頂きました。</a:t>
                      </a:r>
                      <a:endPar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endParaRP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既存事業の継続実施を進めるとともに、保健、医療、福祉関係者の連携を強化していきます。</a:t>
                      </a:r>
                    </a:p>
                    <a:p>
                      <a:pPr algn="just">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5"/>
                  </a:ext>
                </a:extLst>
              </a:tr>
              <a:tr h="598295">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rPr>
                        <a:t>総合的な取組が必要となる自殺対策については「堺市自殺対策推進計画（第２次）」に基づいた各分野からの取組を進めます。</a:t>
                      </a:r>
                      <a:endParaRPr lang="ja-JP" altLang="en-US" sz="800" b="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・庁内関係課による自殺対策庁内連絡会を開催（</a:t>
                      </a:r>
                      <a:r>
                        <a:rPr lang="en-US" altLang="ja-JP" sz="800" b="0" kern="100" dirty="0" smtClean="0">
                          <a:solidFill>
                            <a:schemeClr val="tx1"/>
                          </a:solidFill>
                          <a:effectLst/>
                          <a:latin typeface="+mn-ea"/>
                          <a:ea typeface="+mn-ea"/>
                          <a:cs typeface="Times New Roman" panose="02020603050405020304" pitchFamily="18" charset="0"/>
                        </a:rPr>
                        <a:t>8</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27</a:t>
                      </a:r>
                      <a:r>
                        <a:rPr lang="ja-JP" altLang="en-US" sz="800" b="0" kern="100" dirty="0" smtClean="0">
                          <a:solidFill>
                            <a:schemeClr val="tx1"/>
                          </a:solidFill>
                          <a:effectLst/>
                          <a:latin typeface="+mn-ea"/>
                          <a:ea typeface="+mn-ea"/>
                          <a:cs typeface="Times New Roman" panose="02020603050405020304" pitchFamily="18" charset="0"/>
                        </a:rPr>
                        <a:t>日、</a:t>
                      </a:r>
                      <a:r>
                        <a:rPr lang="en-US" altLang="ja-JP" sz="800" b="0" kern="100" dirty="0" smtClean="0">
                          <a:solidFill>
                            <a:schemeClr val="tx1"/>
                          </a:solidFill>
                          <a:effectLst/>
                          <a:latin typeface="+mn-ea"/>
                          <a:ea typeface="+mn-ea"/>
                          <a:cs typeface="Times New Roman" panose="02020603050405020304" pitchFamily="18" charset="0"/>
                        </a:rPr>
                        <a:t>2</a:t>
                      </a:r>
                      <a:r>
                        <a:rPr lang="ja-JP" altLang="en-US" sz="800" b="0" kern="100" dirty="0" smtClean="0">
                          <a:solidFill>
                            <a:schemeClr val="tx1"/>
                          </a:solidFill>
                          <a:effectLst/>
                          <a:latin typeface="+mn-ea"/>
                          <a:ea typeface="+mn-ea"/>
                          <a:cs typeface="Times New Roman" panose="02020603050405020304" pitchFamily="18" charset="0"/>
                        </a:rPr>
                        <a:t>月（予定））し、自殺対策に関する情報共有及び各分野からの取組の進捗状況の確認を行いました。</a:t>
                      </a: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・自殺対策連絡懇話会を開催（</a:t>
                      </a:r>
                      <a:r>
                        <a:rPr lang="en-US" altLang="ja-JP" sz="800" b="0" kern="100" dirty="0" smtClean="0">
                          <a:solidFill>
                            <a:schemeClr val="tx1"/>
                          </a:solidFill>
                          <a:effectLst/>
                          <a:latin typeface="+mn-ea"/>
                          <a:ea typeface="+mn-ea"/>
                          <a:cs typeface="Times New Roman" panose="02020603050405020304" pitchFamily="18" charset="0"/>
                        </a:rPr>
                        <a:t>9</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17</a:t>
                      </a:r>
                      <a:r>
                        <a:rPr lang="ja-JP" altLang="en-US" sz="800" b="0" kern="100" dirty="0" smtClean="0">
                          <a:solidFill>
                            <a:schemeClr val="tx1"/>
                          </a:solidFill>
                          <a:effectLst/>
                          <a:latin typeface="+mn-ea"/>
                          <a:ea typeface="+mn-ea"/>
                          <a:cs typeface="Times New Roman" panose="02020603050405020304" pitchFamily="18" charset="0"/>
                        </a:rPr>
                        <a:t>日、</a:t>
                      </a:r>
                      <a:r>
                        <a:rPr lang="en-US" altLang="ja-JP" sz="800" b="0" kern="100" dirty="0" smtClean="0">
                          <a:solidFill>
                            <a:schemeClr val="tx1"/>
                          </a:solidFill>
                          <a:effectLst/>
                          <a:latin typeface="+mn-ea"/>
                          <a:ea typeface="+mn-ea"/>
                          <a:cs typeface="Times New Roman" panose="02020603050405020304" pitchFamily="18" charset="0"/>
                        </a:rPr>
                        <a:t>3</a:t>
                      </a:r>
                      <a:r>
                        <a:rPr lang="ja-JP" altLang="en-US" sz="800" b="0" kern="100" dirty="0" smtClean="0">
                          <a:solidFill>
                            <a:schemeClr val="tx1"/>
                          </a:solidFill>
                          <a:effectLst/>
                          <a:latin typeface="+mn-ea"/>
                          <a:ea typeface="+mn-ea"/>
                          <a:cs typeface="Times New Roman" panose="02020603050405020304" pitchFamily="18" charset="0"/>
                        </a:rPr>
                        <a:t>月（予定））し、専門的見地からの意見を聴取し、施策に反映させました。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ja-JP" altLang="en-US" sz="800" b="0" kern="100" dirty="0" smtClean="0">
                          <a:solidFill>
                            <a:schemeClr val="tx1"/>
                          </a:solidFill>
                          <a:effectLst/>
                          <a:latin typeface="+mn-ea"/>
                          <a:ea typeface="+mn-ea"/>
                          <a:cs typeface="Times New Roman" panose="02020603050405020304" pitchFamily="18" charset="0"/>
                        </a:rPr>
                        <a:t>国等の動向を注視しつつ、「堺市自殺対策推進計画（第２次）」に基づき、総合的に取組を進めていきます。</a:t>
                      </a:r>
                    </a:p>
                    <a:p>
                      <a:pPr algn="just">
                        <a:spcAft>
                          <a:spcPts val="0"/>
                        </a:spcAft>
                      </a:pPr>
                      <a:endParaRPr lang="ja-JP" altLang="en-US" sz="800" b="0" kern="100" dirty="0" smtClean="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6"/>
                  </a:ext>
                </a:extLst>
              </a:tr>
            </a:tbl>
          </a:graphicData>
        </a:graphic>
      </p:graphicFrame>
      <p:sp>
        <p:nvSpPr>
          <p:cNvPr id="5" name="Rectangle 50"/>
          <p:cNvSpPr>
            <a:spLocks noChangeArrowheads="1"/>
          </p:cNvSpPr>
          <p:nvPr/>
        </p:nvSpPr>
        <p:spPr bwMode="auto">
          <a:xfrm>
            <a:off x="171381" y="8572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201</a:t>
            </a:r>
            <a:r>
              <a:rPr lang="en-US" alt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9</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　</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ja-JP" altLang="en-US" sz="1400" u="sng" kern="100" dirty="0" smtClean="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二次医療圏</a:t>
            </a:r>
            <a:r>
              <a:rPr lang="ja-JP" alt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
        <p:nvSpPr>
          <p:cNvPr id="3" name="スライド番号プレースホルダー 2"/>
          <p:cNvSpPr>
            <a:spLocks noGrp="1"/>
          </p:cNvSpPr>
          <p:nvPr>
            <p:ph type="sldNum" sz="quarter" idx="12"/>
          </p:nvPr>
        </p:nvSpPr>
        <p:spPr/>
        <p:txBody>
          <a:bodyPr/>
          <a:lstStyle/>
          <a:p>
            <a:fld id="{EE10F76C-4BDD-483D-9C84-D8A83AD65888}" type="slidenum">
              <a:rPr kumimoji="1" lang="ja-JP" altLang="en-US" smtClean="0"/>
              <a:t>3</a:t>
            </a:fld>
            <a:endParaRPr kumimoji="1" lang="ja-JP" altLang="en-US"/>
          </a:p>
        </p:txBody>
      </p:sp>
    </p:spTree>
    <p:extLst>
      <p:ext uri="{BB962C8B-B14F-4D97-AF65-F5344CB8AC3E}">
        <p14:creationId xmlns:p14="http://schemas.microsoft.com/office/powerpoint/2010/main" val="1500277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301953475"/>
              </p:ext>
            </p:extLst>
          </p:nvPr>
        </p:nvGraphicFramePr>
        <p:xfrm>
          <a:off x="171381" y="620713"/>
          <a:ext cx="11496900" cy="4799091"/>
        </p:xfrm>
        <a:graphic>
          <a:graphicData uri="http://schemas.openxmlformats.org/drawingml/2006/table">
            <a:tbl>
              <a:tblPr firstRow="1" firstCol="1" bandRow="1">
                <a:tableStyleId>{7DF18680-E054-41AD-8BC1-D1AEF772440D}</a:tableStyleId>
              </a:tblPr>
              <a:tblGrid>
                <a:gridCol w="332040">
                  <a:extLst>
                    <a:ext uri="{9D8B030D-6E8A-4147-A177-3AD203B41FA5}">
                      <a16:colId xmlns:a16="http://schemas.microsoft.com/office/drawing/2014/main" val="20000"/>
                    </a:ext>
                  </a:extLst>
                </a:gridCol>
                <a:gridCol w="3247200">
                  <a:extLst>
                    <a:ext uri="{9D8B030D-6E8A-4147-A177-3AD203B41FA5}">
                      <a16:colId xmlns:a16="http://schemas.microsoft.com/office/drawing/2014/main" val="20001"/>
                    </a:ext>
                  </a:extLst>
                </a:gridCol>
                <a:gridCol w="3085200">
                  <a:extLst>
                    <a:ext uri="{9D8B030D-6E8A-4147-A177-3AD203B41FA5}">
                      <a16:colId xmlns:a16="http://schemas.microsoft.com/office/drawing/2014/main" val="20002"/>
                    </a:ext>
                  </a:extLst>
                </a:gridCol>
                <a:gridCol w="1330394">
                  <a:extLst>
                    <a:ext uri="{9D8B030D-6E8A-4147-A177-3AD203B41FA5}">
                      <a16:colId xmlns:a16="http://schemas.microsoft.com/office/drawing/2014/main" val="20003"/>
                    </a:ext>
                  </a:extLst>
                </a:gridCol>
                <a:gridCol w="3502066">
                  <a:extLst>
                    <a:ext uri="{9D8B030D-6E8A-4147-A177-3AD203B41FA5}">
                      <a16:colId xmlns:a16="http://schemas.microsoft.com/office/drawing/2014/main" val="20004"/>
                    </a:ext>
                  </a:extLst>
                </a:gridCol>
              </a:tblGrid>
              <a:tr h="625446">
                <a:tc rowSpan="2">
                  <a:txBody>
                    <a:bodyPr/>
                    <a:lstStyle/>
                    <a:p>
                      <a:pPr algn="ctr">
                        <a:spcAft>
                          <a:spcPts val="0"/>
                        </a:spcAft>
                      </a:pPr>
                      <a:r>
                        <a:rPr lang="ja-JP" sz="700" kern="100" dirty="0">
                          <a:effectLst/>
                        </a:rPr>
                        <a:t>項目</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algn="ctr">
                        <a:spcAft>
                          <a:spcPts val="0"/>
                        </a:spcAft>
                      </a:pPr>
                      <a:r>
                        <a:rPr lang="ja-JP" sz="800" kern="100" dirty="0">
                          <a:effectLst/>
                        </a:rPr>
                        <a:t>中間年（</a:t>
                      </a:r>
                      <a:r>
                        <a:rPr lang="en-US" sz="800" kern="100" dirty="0">
                          <a:effectLst/>
                        </a:rPr>
                        <a:t>2020</a:t>
                      </a:r>
                      <a:r>
                        <a:rPr lang="ja-JP" sz="800" kern="100" dirty="0">
                          <a:effectLst/>
                        </a:rPr>
                        <a:t>年）まで</a:t>
                      </a:r>
                      <a:r>
                        <a:rPr lang="ja-JP" altLang="en-US" sz="800" kern="100" dirty="0">
                          <a:effectLst/>
                        </a:rPr>
                        <a:t>の</a:t>
                      </a:r>
                      <a:r>
                        <a:rPr lang="ja-JP" sz="800" kern="100" dirty="0">
                          <a:effectLst/>
                        </a:rPr>
                        <a:t>取組み</a:t>
                      </a:r>
                    </a:p>
                    <a:p>
                      <a:pPr algn="ctr">
                        <a:spcAft>
                          <a:spcPts val="0"/>
                        </a:spcAft>
                      </a:pPr>
                      <a:r>
                        <a:rPr lang="ja-JP" sz="800" kern="100" dirty="0">
                          <a:effectLst/>
                        </a:rPr>
                        <a:t>（計画より転記）</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1" i="0" u="none" strike="noStrike" kern="100" cap="none" spc="0" normalizeH="0" baseline="0" noProof="0" dirty="0" smtClean="0">
                          <a:ln>
                            <a:noFill/>
                          </a:ln>
                          <a:solidFill>
                            <a:prstClr val="white"/>
                          </a:solidFill>
                          <a:effectLst/>
                          <a:uLnTx/>
                          <a:uFillTx/>
                          <a:latin typeface="+mn-lt"/>
                          <a:ea typeface="+mn-ea"/>
                          <a:cs typeface="+mn-cs"/>
                        </a:rPr>
                        <a:t>2019</a:t>
                      </a:r>
                      <a:r>
                        <a:rPr kumimoji="1" lang="ja-JP" altLang="en-US" sz="800" b="1" i="0" u="none" strike="noStrike" kern="100" cap="none" spc="0" normalizeH="0" baseline="0" noProof="0" dirty="0" smtClean="0">
                          <a:ln>
                            <a:noFill/>
                          </a:ln>
                          <a:solidFill>
                            <a:prstClr val="white"/>
                          </a:solidFill>
                          <a:effectLst/>
                          <a:uLnTx/>
                          <a:uFillTx/>
                          <a:latin typeface="+mn-lt"/>
                          <a:ea typeface="+mn-ea"/>
                          <a:cs typeface="+mn-cs"/>
                        </a:rPr>
                        <a:t>年度の取組内容と結果（予定含む）</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i="0" u="none" strike="noStrike" kern="100" cap="none" spc="0" normalizeH="0" baseline="0" noProof="0" dirty="0" smtClean="0">
                          <a:ln>
                            <a:noFill/>
                          </a:ln>
                          <a:solidFill>
                            <a:prstClr val="white"/>
                          </a:solidFill>
                          <a:effectLst/>
                          <a:uLnTx/>
                          <a:uFillTx/>
                          <a:latin typeface="+mn-lt"/>
                          <a:ea typeface="+mn-ea"/>
                          <a:cs typeface="+mn-cs"/>
                        </a:rPr>
                        <a:t>（左記取組み内容を記載）</a:t>
                      </a:r>
                      <a:endParaRPr kumimoji="1" lang="ja-JP" altLang="en-US" sz="800" b="0" i="0" u="none" strike="noStrike" kern="100" cap="none" spc="0" normalizeH="0" baseline="0" noProof="0" dirty="0" smtClean="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hMerge="1">
                  <a:txBody>
                    <a:bodyPr/>
                    <a:lstStyle/>
                    <a:p>
                      <a:pPr algn="ctr">
                        <a:spcAft>
                          <a:spcPts val="0"/>
                        </a:spcAft>
                      </a:pP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i="0" u="none" strike="noStrike" kern="100" cap="none" spc="0" normalizeH="0" baseline="0" noProof="0" dirty="0" smtClean="0">
                          <a:ln>
                            <a:noFill/>
                          </a:ln>
                          <a:solidFill>
                            <a:prstClr val="white"/>
                          </a:solidFill>
                          <a:effectLst/>
                          <a:uLnTx/>
                          <a:uFillTx/>
                          <a:latin typeface="+mn-lt"/>
                          <a:ea typeface="+mn-ea"/>
                          <a:cs typeface="+mn-cs"/>
                        </a:rPr>
                        <a:t>次年度以降の取組み予定</a:t>
                      </a:r>
                      <a:endParaRPr kumimoji="1" lang="ja-JP" altLang="en-US" sz="800" b="0" i="0" u="none" strike="noStrike" kern="100" cap="none" spc="0" normalizeH="0" baseline="0" noProof="0" dirty="0" smtClean="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extLst>
                  <a:ext uri="{0D108BD9-81ED-4DB2-BD59-A6C34878D82A}">
                    <a16:rowId xmlns:a16="http://schemas.microsoft.com/office/drawing/2014/main" val="10000"/>
                  </a:ext>
                </a:extLst>
              </a:tr>
              <a:tr h="575450">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altLang="en-US" sz="800" kern="100" dirty="0" smtClean="0">
                          <a:effectLst/>
                        </a:rPr>
                        <a:t>取組み内容</a:t>
                      </a:r>
                      <a:endParaRPr lang="ja-JP" sz="8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a:effectLst/>
                        </a:rPr>
                        <a:t>着手状況</a:t>
                      </a:r>
                      <a:endParaRPr lang="en-US" altLang="ja-JP" sz="800" kern="100" dirty="0">
                        <a:effectLst/>
                      </a:endParaRPr>
                    </a:p>
                    <a:p>
                      <a:pPr algn="l">
                        <a:spcAft>
                          <a:spcPts val="0"/>
                        </a:spcAft>
                      </a:pPr>
                      <a:r>
                        <a:rPr lang="ja-JP" altLang="en-US" sz="800" kern="100" dirty="0">
                          <a:effectLst/>
                        </a:rPr>
                        <a:t>　（◎：実施</a:t>
                      </a:r>
                      <a:endParaRPr lang="en-US" altLang="ja-JP" sz="800" kern="100" dirty="0">
                        <a:effectLst/>
                      </a:endParaRPr>
                    </a:p>
                    <a:p>
                      <a:pPr algn="l">
                        <a:spcAft>
                          <a:spcPts val="0"/>
                        </a:spcAft>
                      </a:pPr>
                      <a:r>
                        <a:rPr lang="ja-JP" altLang="en-US" sz="800" kern="100" dirty="0">
                          <a:effectLst/>
                        </a:rPr>
                        <a:t>　　○：今年度実施予定</a:t>
                      </a:r>
                      <a:endParaRPr lang="en-US" altLang="ja-JP" sz="800" kern="100" dirty="0">
                        <a:effectLst/>
                      </a:endParaRPr>
                    </a:p>
                    <a:p>
                      <a:pPr algn="l">
                        <a:spcAft>
                          <a:spcPts val="0"/>
                        </a:spcAft>
                      </a:pPr>
                      <a:r>
                        <a:rPr lang="ja-JP" altLang="en-US" sz="800" kern="100" dirty="0">
                          <a:effectLst/>
                        </a:rPr>
                        <a:t>　　△：次年度以降実施予定）</a:t>
                      </a:r>
                      <a:endParaRPr kumimoji="1" lang="ja-JP" altLang="en-US" sz="800" b="0" i="0" u="none" strike="noStrike" kern="100" cap="none" spc="0" normalizeH="0" baseline="0" noProof="0" dirty="0">
                        <a:ln>
                          <a:noFill/>
                        </a:ln>
                        <a:solidFill>
                          <a:prstClr val="black"/>
                        </a:solidFill>
                        <a:effectLst/>
                        <a:uLnTx/>
                        <a:uFillTx/>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vMerge="1">
                  <a:txBody>
                    <a:bodyPr/>
                    <a:lstStyle/>
                    <a:p>
                      <a:endParaRPr kumimoji="1" lang="ja-JP" altLang="en-US"/>
                    </a:p>
                  </a:txBody>
                  <a:tcPr/>
                </a:tc>
                <a:extLst>
                  <a:ext uri="{0D108BD9-81ED-4DB2-BD59-A6C34878D82A}">
                    <a16:rowId xmlns:a16="http://schemas.microsoft.com/office/drawing/2014/main" val="10001"/>
                  </a:ext>
                </a:extLst>
              </a:tr>
              <a:tr h="519381">
                <a:tc rowSpan="2">
                  <a:txBody>
                    <a:bodyPr/>
                    <a:lstStyle/>
                    <a:p>
                      <a:pPr algn="ctr">
                        <a:spcAft>
                          <a:spcPts val="0"/>
                        </a:spcAft>
                      </a:pPr>
                      <a:r>
                        <a:rPr lang="zh-TW" altLang="en-US" sz="700" kern="100" dirty="0">
                          <a:effectLst/>
                        </a:rPr>
                        <a:t>救急医療、災害医療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救命救急センターを核とし、堺地域メディカルコントロール協議会における救急隊活動の質向上、医療機関間の連絡会等開催による効率的な救急医療体制構築を進め、地域完結型救急医療の充実に取組みます。</a:t>
                      </a: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堺地域メディカルコントロール協議会を開催（</a:t>
                      </a:r>
                      <a:r>
                        <a:rPr lang="en-US" altLang="ja-JP" sz="800" b="0" kern="100" dirty="0" smtClean="0">
                          <a:solidFill>
                            <a:schemeClr val="tx1"/>
                          </a:solidFill>
                          <a:effectLst/>
                          <a:latin typeface="+mn-ea"/>
                          <a:ea typeface="+mn-ea"/>
                          <a:cs typeface="Times New Roman" panose="02020603050405020304" pitchFamily="18" charset="0"/>
                        </a:rPr>
                        <a:t>7</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18</a:t>
                      </a:r>
                      <a:r>
                        <a:rPr lang="ja-JP" altLang="en-US" sz="800" b="0" kern="100" smtClean="0">
                          <a:solidFill>
                            <a:schemeClr val="tx1"/>
                          </a:solidFill>
                          <a:effectLst/>
                          <a:latin typeface="+mn-ea"/>
                          <a:ea typeface="+mn-ea"/>
                          <a:cs typeface="Times New Roman" panose="02020603050405020304" pitchFamily="18" charset="0"/>
                        </a:rPr>
                        <a:t>日、３月</a:t>
                      </a:r>
                      <a:r>
                        <a:rPr lang="ja-JP" altLang="en-US" sz="800" b="0" kern="100" dirty="0" smtClean="0">
                          <a:solidFill>
                            <a:schemeClr val="tx1"/>
                          </a:solidFill>
                          <a:effectLst/>
                          <a:latin typeface="+mn-ea"/>
                          <a:ea typeface="+mn-ea"/>
                          <a:cs typeface="Times New Roman" panose="02020603050405020304" pitchFamily="18" charset="0"/>
                        </a:rPr>
                        <a:t>開催予定）し、救急隊活動の質向上を図るとともに、救急告示病院連絡会を開催（</a:t>
                      </a:r>
                      <a:r>
                        <a:rPr lang="en-US" altLang="ja-JP" sz="800" b="0" kern="100" dirty="0" smtClean="0">
                          <a:solidFill>
                            <a:schemeClr val="tx1"/>
                          </a:solidFill>
                          <a:effectLst/>
                          <a:latin typeface="+mn-ea"/>
                          <a:ea typeface="+mn-ea"/>
                          <a:cs typeface="Times New Roman" panose="02020603050405020304" pitchFamily="18" charset="0"/>
                        </a:rPr>
                        <a:t>7</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2</a:t>
                      </a:r>
                      <a:r>
                        <a:rPr lang="ja-JP" altLang="en-US" sz="800" b="0" kern="100" dirty="0" smtClean="0">
                          <a:solidFill>
                            <a:schemeClr val="tx1"/>
                          </a:solidFill>
                          <a:effectLst/>
                          <a:latin typeface="+mn-ea"/>
                          <a:ea typeface="+mn-ea"/>
                          <a:cs typeface="Times New Roman" panose="02020603050405020304" pitchFamily="18" charset="0"/>
                        </a:rPr>
                        <a:t>日、</a:t>
                      </a:r>
                      <a:r>
                        <a:rPr lang="en-US" altLang="ja-JP" sz="800" b="0" kern="100" dirty="0" smtClean="0">
                          <a:solidFill>
                            <a:schemeClr val="tx1"/>
                          </a:solidFill>
                          <a:effectLst/>
                          <a:latin typeface="+mn-ea"/>
                          <a:ea typeface="+mn-ea"/>
                          <a:cs typeface="Times New Roman" panose="02020603050405020304" pitchFamily="18" charset="0"/>
                        </a:rPr>
                        <a:t>2</a:t>
                      </a:r>
                      <a:r>
                        <a:rPr lang="ja-JP" altLang="en-US" sz="800" b="0" kern="100" dirty="0" smtClean="0">
                          <a:solidFill>
                            <a:schemeClr val="tx1"/>
                          </a:solidFill>
                          <a:effectLst/>
                          <a:latin typeface="+mn-ea"/>
                          <a:ea typeface="+mn-ea"/>
                          <a:cs typeface="Times New Roman" panose="02020603050405020304" pitchFamily="18" charset="0"/>
                        </a:rPr>
                        <a:t>月</a:t>
                      </a:r>
                      <a:r>
                        <a:rPr lang="en-US" altLang="ja-JP" sz="800" b="0" kern="100" dirty="0" smtClean="0">
                          <a:solidFill>
                            <a:schemeClr val="tx1"/>
                          </a:solidFill>
                          <a:effectLst/>
                          <a:latin typeface="+mn-ea"/>
                          <a:ea typeface="+mn-ea"/>
                          <a:cs typeface="Times New Roman" panose="02020603050405020304" pitchFamily="18" charset="0"/>
                        </a:rPr>
                        <a:t>6</a:t>
                      </a:r>
                      <a:r>
                        <a:rPr lang="ja-JP" altLang="en-US" sz="800" b="0" kern="100" dirty="0" smtClean="0">
                          <a:solidFill>
                            <a:schemeClr val="tx1"/>
                          </a:solidFill>
                          <a:effectLst/>
                          <a:latin typeface="+mn-ea"/>
                          <a:ea typeface="+mn-ea"/>
                          <a:cs typeface="Times New Roman" panose="02020603050405020304" pitchFamily="18" charset="0"/>
                        </a:rPr>
                        <a:t>日開催予定）し、堺市内における救急医療体制の状況について、救命救急センターをはじめ医療機関間での情報共有を行いました。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〇</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地域完結型医療の充実のため、引き続き、堺地域メディカルコントロール協議会を開催し、救急隊活動の質向上を図るとともに、救急告示病衣連絡会を開催し、堺市内の救急医療体制について医療機関間での情報共有を図って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4"/>
                  </a:ext>
                </a:extLst>
              </a:tr>
              <a:tr h="519381">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mn-ea"/>
                          <a:ea typeface="+mn-ea"/>
                          <a:cs typeface="+mn-cs"/>
                        </a:rPr>
                        <a:t>地域資源に応じた災害時医療救護活動マニュアルを作成するとともに、医療機関、関係機関等と連携した災害時訓練を実施する等、体制の整備に努めます。</a:t>
                      </a:r>
                      <a:endParaRPr kumimoji="1" lang="en-US" altLang="ja-JP" sz="800" b="0" i="0" u="none" strike="noStrike" kern="100" cap="none" spc="0" normalizeH="0" baseline="0" noProof="0" dirty="0">
                        <a:ln>
                          <a:noFill/>
                        </a:ln>
                        <a:solidFill>
                          <a:schemeClr val="tx1"/>
                        </a:solidFill>
                        <a:effectLst/>
                        <a:uLnTx/>
                        <a:uFillTx/>
                        <a:latin typeface="+mn-ea"/>
                        <a:ea typeface="+mn-ea"/>
                        <a:cs typeface="+mn-cs"/>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堺市における災害時医療救護活動マニュアルの素案を作成しました。</a:t>
                      </a:r>
                    </a:p>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また、関係機関で構成された堺市地域災害時医療救護対策協議会において実施された災害時訓練に参加するなど、関係機関との顔の見える関係構築に引き続き取組みました。</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災害時医療救護活動に関するマニュアルの素案を作成したことから、堺市の内部調整を経て、関係団体との調整を進めていきます。</a:t>
                      </a:r>
                    </a:p>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引き続き、関係機関と連携した災害時訓練に参加し、有事の際には関係機関と適切な連携ができるよう関係構築、体制整備に努めていきます。</a:t>
                      </a:r>
                      <a:endParaRPr lang="en-US" altLang="ja-JP" sz="800" b="0" kern="100" dirty="0" smtClean="0">
                        <a:solidFill>
                          <a:schemeClr val="tx1"/>
                        </a:solidFill>
                        <a:effectLst/>
                        <a:latin typeface="+mn-ea"/>
                        <a:ea typeface="+mn-ea"/>
                        <a:cs typeface="Times New Roman" panose="02020603050405020304" pitchFamily="18" charset="0"/>
                      </a:endParaRPr>
                    </a:p>
                    <a:p>
                      <a:pPr algn="just">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5"/>
                  </a:ext>
                </a:extLst>
              </a:tr>
              <a:tr h="519381">
                <a:tc rowSpan="4">
                  <a:txBody>
                    <a:bodyPr/>
                    <a:lstStyle/>
                    <a:p>
                      <a:pPr algn="ctr">
                        <a:spcAft>
                          <a:spcPts val="0"/>
                        </a:spcAft>
                      </a:pPr>
                      <a:r>
                        <a:rPr lang="ja-JP" altLang="en-US" sz="700" kern="100" dirty="0">
                          <a:effectLst/>
                        </a:rPr>
                        <a:t>周産期医療、小児医療</a:t>
                      </a: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kern="100" dirty="0" smtClean="0">
                          <a:solidFill>
                            <a:schemeClr val="tx1"/>
                          </a:solidFill>
                          <a:effectLst/>
                          <a:latin typeface="+mn-ea"/>
                          <a:ea typeface="+mn-ea"/>
                        </a:rPr>
                        <a:t>大阪府周産期医療協議会に参画するとともに、大阪府周産期医療体制整備計画に基づき、大阪府と連携し、周産期医療体制の中心となる</a:t>
                      </a:r>
                      <a:r>
                        <a:rPr lang="en-US" altLang="ja-JP" sz="800" kern="100" dirty="0" smtClean="0">
                          <a:solidFill>
                            <a:schemeClr val="tx1"/>
                          </a:solidFill>
                          <a:effectLst/>
                          <a:latin typeface="+mn-ea"/>
                          <a:ea typeface="+mn-ea"/>
                        </a:rPr>
                        <a:t>NMCS</a:t>
                      </a:r>
                      <a:r>
                        <a:rPr lang="ja-JP" altLang="en-US" sz="800" kern="100" dirty="0" err="1" smtClean="0">
                          <a:solidFill>
                            <a:schemeClr val="tx1"/>
                          </a:solidFill>
                          <a:effectLst/>
                          <a:latin typeface="+mn-ea"/>
                          <a:ea typeface="+mn-ea"/>
                        </a:rPr>
                        <a:t>、</a:t>
                      </a:r>
                      <a:r>
                        <a:rPr lang="en-US" altLang="ja-JP" sz="800" kern="100" dirty="0" smtClean="0">
                          <a:solidFill>
                            <a:schemeClr val="tx1"/>
                          </a:solidFill>
                          <a:effectLst/>
                          <a:latin typeface="+mn-ea"/>
                          <a:ea typeface="+mn-ea"/>
                        </a:rPr>
                        <a:t>OGCS</a:t>
                      </a:r>
                      <a:r>
                        <a:rPr lang="ja-JP" altLang="en-US" sz="800" kern="100" dirty="0" smtClean="0">
                          <a:solidFill>
                            <a:schemeClr val="tx1"/>
                          </a:solidFill>
                          <a:effectLst/>
                          <a:latin typeface="+mn-ea"/>
                          <a:ea typeface="+mn-ea"/>
                        </a:rPr>
                        <a:t>の取組を支援します。</a:t>
                      </a:r>
                      <a:endParaRPr lang="ja-JP" altLang="en-US" sz="80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大阪府周産期医療協議会（未定）に参画することで、大阪府内における</a:t>
                      </a:r>
                      <a:r>
                        <a:rPr lang="en-US" altLang="ja-JP" sz="800" b="0" kern="100" dirty="0" smtClean="0">
                          <a:solidFill>
                            <a:schemeClr val="tx1"/>
                          </a:solidFill>
                          <a:effectLst/>
                          <a:latin typeface="+mn-ea"/>
                          <a:ea typeface="+mn-ea"/>
                          <a:cs typeface="Times New Roman" panose="02020603050405020304" pitchFamily="18" charset="0"/>
                        </a:rPr>
                        <a:t>NMCS</a:t>
                      </a:r>
                      <a:r>
                        <a:rPr lang="ja-JP" altLang="en-US" sz="800" b="0" kern="100" dirty="0" err="1" smtClean="0">
                          <a:solidFill>
                            <a:schemeClr val="tx1"/>
                          </a:solidFill>
                          <a:effectLst/>
                          <a:latin typeface="+mn-ea"/>
                          <a:ea typeface="+mn-ea"/>
                          <a:cs typeface="Times New Roman" panose="02020603050405020304" pitchFamily="18" charset="0"/>
                        </a:rPr>
                        <a:t>、</a:t>
                      </a:r>
                      <a:r>
                        <a:rPr lang="en-US" altLang="ja-JP" sz="800" b="0" kern="100" dirty="0" smtClean="0">
                          <a:solidFill>
                            <a:schemeClr val="tx1"/>
                          </a:solidFill>
                          <a:effectLst/>
                          <a:latin typeface="+mn-ea"/>
                          <a:ea typeface="+mn-ea"/>
                          <a:cs typeface="Times New Roman" panose="02020603050405020304" pitchFamily="18" charset="0"/>
                        </a:rPr>
                        <a:t>OGCS</a:t>
                      </a:r>
                      <a:r>
                        <a:rPr lang="ja-JP" altLang="en-US" sz="800" b="0" kern="100" dirty="0" smtClean="0">
                          <a:solidFill>
                            <a:schemeClr val="tx1"/>
                          </a:solidFill>
                          <a:effectLst/>
                          <a:latin typeface="+mn-ea"/>
                          <a:ea typeface="+mn-ea"/>
                          <a:cs typeface="Times New Roman" panose="02020603050405020304" pitchFamily="18" charset="0"/>
                        </a:rPr>
                        <a:t>の取組状況を把握するとともに、大阪府と連携し、周産期医療提供体制について情報を共有していきます。</a:t>
                      </a:r>
                      <a:endParaRPr lang="en-US" altLang="ja-JP" sz="800" b="0" kern="100" dirty="0" smtClean="0">
                        <a:solidFill>
                          <a:schemeClr val="tx1"/>
                        </a:solidFill>
                        <a:effectLst/>
                        <a:latin typeface="+mn-ea"/>
                        <a:ea typeface="+mn-ea"/>
                        <a:cs typeface="Times New Roman" panose="02020603050405020304" pitchFamily="18" charset="0"/>
                      </a:endParaRP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〇</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引き続き、大阪府周産期医療協議会に参画し、大阪府と連携の上、</a:t>
                      </a:r>
                      <a:r>
                        <a:rPr lang="en-US" altLang="ja-JP" sz="800" b="0" kern="100" dirty="0" smtClean="0">
                          <a:solidFill>
                            <a:schemeClr val="tx1"/>
                          </a:solidFill>
                          <a:effectLst/>
                          <a:latin typeface="+mn-ea"/>
                          <a:ea typeface="+mn-ea"/>
                          <a:cs typeface="Times New Roman" panose="02020603050405020304" pitchFamily="18" charset="0"/>
                        </a:rPr>
                        <a:t>NMCS</a:t>
                      </a:r>
                      <a:r>
                        <a:rPr lang="ja-JP" altLang="en-US" sz="800" b="0" kern="100" dirty="0" err="1" smtClean="0">
                          <a:solidFill>
                            <a:schemeClr val="tx1"/>
                          </a:solidFill>
                          <a:effectLst/>
                          <a:latin typeface="+mn-ea"/>
                          <a:ea typeface="+mn-ea"/>
                          <a:cs typeface="Times New Roman" panose="02020603050405020304" pitchFamily="18" charset="0"/>
                        </a:rPr>
                        <a:t>、</a:t>
                      </a:r>
                      <a:r>
                        <a:rPr lang="en-US" altLang="ja-JP" sz="800" b="0" kern="100" dirty="0" smtClean="0">
                          <a:solidFill>
                            <a:schemeClr val="tx1"/>
                          </a:solidFill>
                          <a:effectLst/>
                          <a:latin typeface="+mn-ea"/>
                          <a:ea typeface="+mn-ea"/>
                          <a:cs typeface="Times New Roman" panose="02020603050405020304" pitchFamily="18" charset="0"/>
                        </a:rPr>
                        <a:t>OGCS</a:t>
                      </a:r>
                      <a:r>
                        <a:rPr lang="ja-JP" altLang="en-US" sz="800" b="0" kern="100" dirty="0" smtClean="0">
                          <a:solidFill>
                            <a:schemeClr val="tx1"/>
                          </a:solidFill>
                          <a:effectLst/>
                          <a:latin typeface="+mn-ea"/>
                          <a:ea typeface="+mn-ea"/>
                          <a:cs typeface="Times New Roman" panose="02020603050405020304" pitchFamily="18" charset="0"/>
                        </a:rPr>
                        <a:t>の取組を支援していきます。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9"/>
                  </a:ext>
                </a:extLst>
              </a:tr>
              <a:tr h="519381">
                <a:tc vMerge="1">
                  <a:txBody>
                    <a:bodyPr/>
                    <a:lstStyle/>
                    <a:p>
                      <a:endParaRPr kumimoji="1" lang="ja-JP" altLang="en-US"/>
                    </a:p>
                  </a:txBody>
                  <a:tcPr/>
                </a:tc>
                <a:tc>
                  <a:txBody>
                    <a:bodyPr/>
                    <a:lstStyle/>
                    <a:p>
                      <a:pPr algn="l">
                        <a:spcAft>
                          <a:spcPts val="0"/>
                        </a:spcAft>
                      </a:pPr>
                      <a:r>
                        <a:rPr lang="ja-JP" altLang="en-US" sz="800" b="0" kern="100" dirty="0" smtClean="0">
                          <a:solidFill>
                            <a:schemeClr val="tx1"/>
                          </a:solidFill>
                          <a:effectLst/>
                          <a:latin typeface="+mn-ea"/>
                          <a:ea typeface="+mn-ea"/>
                        </a:rPr>
                        <a:t>保健師による面接や医療機関と保健機関の連携のための要養育支援者情報提供の活用等により、支援の必要な妊産婦・乳幼児を早期に把握し、切れ目のない支援に取組みます。</a:t>
                      </a:r>
                      <a:endParaRPr lang="ja-JP" altLang="en-US" sz="800" b="0" kern="100" dirty="0">
                        <a:solidFill>
                          <a:schemeClr val="tx1"/>
                        </a:solidFill>
                        <a:effectLst/>
                        <a:latin typeface="+mn-ea"/>
                        <a:ea typeface="+mn-ea"/>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ＭＳ Ｐゴシック" panose="020B0600070205080204" pitchFamily="50" charset="-128"/>
                          <a:ea typeface="+mn-ea"/>
                          <a:cs typeface="Times New Roman" panose="02020603050405020304" pitchFamily="18" charset="0"/>
                        </a:rPr>
                        <a:t>保健師による面接や医療機関と保健センターの連携のための要養育支援者情報提供の活用等により、支援の必要な妊産婦・乳幼児を早期に把握し、切れ</a:t>
                      </a:r>
                      <a:r>
                        <a:rPr kumimoji="1" lang="ja-JP" altLang="en-US" sz="800" b="0" i="0" u="none" strike="noStrike" kern="100" cap="none" spc="0" normalizeH="0" baseline="0" noProof="0" dirty="0" err="1" smtClean="0">
                          <a:ln>
                            <a:noFill/>
                          </a:ln>
                          <a:solidFill>
                            <a:schemeClr val="tx1"/>
                          </a:solidFill>
                          <a:effectLst/>
                          <a:uLnTx/>
                          <a:uFillTx/>
                          <a:latin typeface="ＭＳ Ｐゴシック" panose="020B0600070205080204" pitchFamily="50" charset="-128"/>
                          <a:ea typeface="+mn-ea"/>
                          <a:cs typeface="Times New Roman" panose="02020603050405020304" pitchFamily="18" charset="0"/>
                        </a:rPr>
                        <a:t>めの</a:t>
                      </a:r>
                      <a:r>
                        <a:rPr kumimoji="1" lang="ja-JP" altLang="en-US" sz="800" b="0" i="0" u="none" strike="noStrike" kern="100" cap="none" spc="0" normalizeH="0" baseline="0" noProof="0" dirty="0" smtClean="0">
                          <a:ln>
                            <a:noFill/>
                          </a:ln>
                          <a:solidFill>
                            <a:schemeClr val="tx1"/>
                          </a:solidFill>
                          <a:effectLst/>
                          <a:uLnTx/>
                          <a:uFillTx/>
                          <a:latin typeface="ＭＳ Ｐゴシック" panose="020B0600070205080204" pitchFamily="50" charset="-128"/>
                          <a:ea typeface="+mn-ea"/>
                          <a:cs typeface="Times New Roman" panose="02020603050405020304" pitchFamily="18" charset="0"/>
                        </a:rPr>
                        <a:t>ない支援を行いました。</a:t>
                      </a: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schemeClr val="tx1"/>
                          </a:solidFill>
                          <a:effectLst/>
                          <a:uLnTx/>
                          <a:uFillTx/>
                          <a:latin typeface="ＭＳ Ｐゴシック" panose="020B0600070205080204" pitchFamily="50" charset="-128"/>
                          <a:ea typeface="+mn-ea"/>
                          <a:cs typeface="Times New Roman" panose="02020603050405020304" pitchFamily="18" charset="0"/>
                        </a:rPr>
                        <a:t>保健師による面接や医療機関と保健センターの連携のための要養育支援者情報提供の活用等により、支援の必要な妊産婦・乳幼児を早期に把握し、切れ</a:t>
                      </a:r>
                      <a:r>
                        <a:rPr kumimoji="1" lang="ja-JP" altLang="en-US" sz="800" b="0" i="0" u="none" strike="noStrike" kern="100" cap="none" spc="0" normalizeH="0" baseline="0" noProof="0" dirty="0" err="1" smtClean="0">
                          <a:ln>
                            <a:noFill/>
                          </a:ln>
                          <a:solidFill>
                            <a:schemeClr val="tx1"/>
                          </a:solidFill>
                          <a:effectLst/>
                          <a:uLnTx/>
                          <a:uFillTx/>
                          <a:latin typeface="ＭＳ Ｐゴシック" panose="020B0600070205080204" pitchFamily="50" charset="-128"/>
                          <a:ea typeface="+mn-ea"/>
                          <a:cs typeface="Times New Roman" panose="02020603050405020304" pitchFamily="18" charset="0"/>
                        </a:rPr>
                        <a:t>めの</a:t>
                      </a:r>
                      <a:r>
                        <a:rPr kumimoji="1" lang="ja-JP" altLang="en-US" sz="800" b="0" i="0" u="none" strike="noStrike" kern="100" cap="none" spc="0" normalizeH="0" baseline="0" noProof="0" dirty="0" smtClean="0">
                          <a:ln>
                            <a:noFill/>
                          </a:ln>
                          <a:solidFill>
                            <a:schemeClr val="tx1"/>
                          </a:solidFill>
                          <a:effectLst/>
                          <a:uLnTx/>
                          <a:uFillTx/>
                          <a:latin typeface="ＭＳ Ｐゴシック" panose="020B0600070205080204" pitchFamily="50" charset="-128"/>
                          <a:ea typeface="+mn-ea"/>
                          <a:cs typeface="Times New Roman" panose="02020603050405020304" pitchFamily="18" charset="0"/>
                        </a:rPr>
                        <a:t>ない支援に取組んでいきます。</a:t>
                      </a:r>
                    </a:p>
                    <a:p>
                      <a:pPr algn="just">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10"/>
                  </a:ext>
                </a:extLst>
              </a:tr>
              <a:tr h="820852">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rPr>
                        <a:t>小児慢性特定疾病児童等に対して、保健師等による訪問等の個別支援や疾病や療養等の学習会や交流会を実施します。また、小児慢性特定疾病児童等への自立支援について、小児慢性特定疾病児童等自立支援員の活動内容を検討し取組みます。</a:t>
                      </a:r>
                      <a:endParaRPr lang="ja-JP" altLang="en-US" sz="800" b="0" kern="100" dirty="0">
                        <a:solidFill>
                          <a:schemeClr val="tx1"/>
                        </a:solidFill>
                        <a:effectLst/>
                        <a:latin typeface="+mn-ea"/>
                        <a:ea typeface="+mn-ea"/>
                      </a:endParaRPr>
                    </a:p>
                  </a:txBody>
                  <a:tcPr marL="27807" marR="27807" marT="0" marB="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小児慢性特定疾病児童等に対して、保健師等による訪問等の個別支援や疾病・療養等の学習会（３回）・交流会（</a:t>
                      </a:r>
                      <a:r>
                        <a:rPr kumimoji="1" lang="en-US" altLang="ja-JP"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6</a:t>
                      </a: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回）を実施しました。小児慢性特定疾病児童等自立支援員の活動内容は、交流会、患児のきょうだい支援に重点をおき実施し、同支援員の周知を学習会等で行い、医療機関や学校関係には機関誌を通し周知しました。</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smtClean="0">
                          <a:ln>
                            <a:noFill/>
                          </a:ln>
                          <a:solidFill>
                            <a:prstClr val="black"/>
                          </a:solidFill>
                          <a:effectLst/>
                          <a:uLnTx/>
                          <a:uFillTx/>
                          <a:latin typeface="ＭＳ Ｐゴシック" panose="020B0600070205080204" pitchFamily="50" charset="-128"/>
                          <a:ea typeface="+mn-ea"/>
                          <a:cs typeface="Times New Roman" panose="02020603050405020304" pitchFamily="18" charset="0"/>
                        </a:rPr>
                        <a:t>小児慢性特定疾病児童等に対して、保健師等による訪問等の個別支援や疾病・療養等の学習会や交流会を継続実施します。また、小児慢性特定疾病児童等自立支援員の活動内容のさらなる周知を図ります。</a:t>
                      </a:r>
                    </a:p>
                  </a:txBody>
                  <a:tcPr marL="27807" marR="27807" marT="0" marB="0"/>
                </a:tc>
                <a:extLst>
                  <a:ext uri="{0D108BD9-81ED-4DB2-BD59-A6C34878D82A}">
                    <a16:rowId xmlns:a16="http://schemas.microsoft.com/office/drawing/2014/main" val="10006"/>
                  </a:ext>
                </a:extLst>
              </a:tr>
              <a:tr h="519381">
                <a:tc vMerge="1">
                  <a:txBody>
                    <a:bodyPr/>
                    <a:lstStyle/>
                    <a:p>
                      <a:pPr algn="ctr">
                        <a:spcAft>
                          <a:spcPts val="0"/>
                        </a:spcAft>
                      </a:pPr>
                      <a:endParaRPr lang="ja-JP" sz="700" b="0" kern="100" dirty="0">
                        <a:solidFill>
                          <a:schemeClr val="tx1"/>
                        </a:solidFill>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a:txBody>
                  <a:tcPr marL="27807" marR="27807" marT="0" marB="0" anchor="ctr"/>
                </a:tc>
                <a:tc>
                  <a:txBody>
                    <a:bodyPr/>
                    <a:lstStyle/>
                    <a:p>
                      <a:pPr algn="l">
                        <a:spcAft>
                          <a:spcPts val="0"/>
                        </a:spcAft>
                      </a:pPr>
                      <a:r>
                        <a:rPr lang="ja-JP" altLang="en-US" sz="800" b="0" kern="100" dirty="0" smtClean="0">
                          <a:solidFill>
                            <a:schemeClr val="tx1"/>
                          </a:solidFill>
                          <a:effectLst/>
                          <a:latin typeface="+mn-ea"/>
                          <a:ea typeface="+mn-ea"/>
                        </a:rPr>
                        <a:t>適正な受診につながるよう、かかりつけ医師、歯科医師、薬剤師を持つこと等についての住民への啓発に取組みます。</a:t>
                      </a:r>
                      <a:endParaRPr lang="ja-JP" altLang="en-US" sz="800" b="0" kern="100" dirty="0">
                        <a:solidFill>
                          <a:schemeClr val="tx1"/>
                        </a:solidFill>
                        <a:effectLst/>
                        <a:latin typeface="+mn-ea"/>
                        <a:ea typeface="+mn-ea"/>
                      </a:endParaRPr>
                    </a:p>
                  </a:txBody>
                  <a:tcPr marL="27807" marR="27807" marT="0" marB="0"/>
                </a:tc>
                <a:tc>
                  <a:txBody>
                    <a:bodyPr/>
                    <a:lstStyle/>
                    <a:p>
                      <a:pPr algn="l">
                        <a:spcAft>
                          <a:spcPts val="0"/>
                        </a:spcAft>
                      </a:pPr>
                      <a:r>
                        <a:rPr lang="ja-JP" altLang="en-US" sz="800" b="0" kern="100" dirty="0" smtClean="0">
                          <a:solidFill>
                            <a:schemeClr val="tx1"/>
                          </a:solidFill>
                          <a:effectLst/>
                          <a:latin typeface="+mn-ea"/>
                          <a:ea typeface="+mn-ea"/>
                          <a:cs typeface="Times New Roman" panose="02020603050405020304" pitchFamily="18" charset="0"/>
                        </a:rPr>
                        <a:t>啓発冊子「かかりつけ医をもちましょう」を発行し、各保健センター、医療機関、保育所・幼稚園などに配架しました。保健センターでは、乳幼児健診の際に冊子を配るなど、住民への啓発に取り組みました。</a:t>
                      </a:r>
                    </a:p>
                    <a:p>
                      <a:pPr algn="l">
                        <a:spcAft>
                          <a:spcPts val="0"/>
                        </a:spcAft>
                      </a:pPr>
                      <a:endParaRPr lang="ja-JP" sz="800" b="0" kern="100" dirty="0">
                        <a:solidFill>
                          <a:schemeClr val="tx1"/>
                        </a:solidFill>
                        <a:effectLst/>
                        <a:latin typeface="+mn-ea"/>
                        <a:ea typeface="+mn-ea"/>
                        <a:cs typeface="Times New Roman" panose="02020603050405020304" pitchFamily="18" charset="0"/>
                      </a:endParaRPr>
                    </a:p>
                  </a:txBody>
                  <a:tcPr marL="27807" marR="27807" marT="0" marB="0"/>
                </a:tc>
                <a:tc>
                  <a:txBody>
                    <a:bodyPr/>
                    <a:lstStyle/>
                    <a:p>
                      <a:pPr algn="ctr">
                        <a:spcAft>
                          <a:spcPts val="0"/>
                        </a:spcAft>
                      </a:pPr>
                      <a:r>
                        <a:rPr lang="ja-JP" altLang="en-US" sz="800" b="0" kern="100" dirty="0" smtClean="0">
                          <a:solidFill>
                            <a:schemeClr val="tx1"/>
                          </a:solidFill>
                          <a:effectLst/>
                          <a:latin typeface="+mn-ea"/>
                          <a:ea typeface="+mn-ea"/>
                          <a:cs typeface="Times New Roman" panose="02020603050405020304" pitchFamily="18" charset="0"/>
                        </a:rPr>
                        <a:t>◎</a:t>
                      </a:r>
                      <a:endParaRPr lang="ja-JP" sz="800" b="0" kern="100" dirty="0">
                        <a:solidFill>
                          <a:schemeClr val="tx1"/>
                        </a:solidFill>
                        <a:effectLst/>
                        <a:latin typeface="+mn-ea"/>
                        <a:ea typeface="+mn-ea"/>
                        <a:cs typeface="Times New Roman" panose="02020603050405020304" pitchFamily="18" charset="0"/>
                      </a:endParaRPr>
                    </a:p>
                  </a:txBody>
                  <a:tcPr marL="27807" marR="27807" marT="0" marB="0" anchor="ctr"/>
                </a:tc>
                <a:tc>
                  <a:txBody>
                    <a:bodyPr/>
                    <a:lstStyle/>
                    <a:p>
                      <a:pPr algn="just">
                        <a:spcAft>
                          <a:spcPts val="0"/>
                        </a:spcAft>
                      </a:pPr>
                      <a:r>
                        <a:rPr lang="ja-JP" altLang="en-US" sz="800" b="0" kern="100" dirty="0" smtClean="0">
                          <a:solidFill>
                            <a:schemeClr val="tx1"/>
                          </a:solidFill>
                          <a:effectLst/>
                          <a:latin typeface="+mn-ea"/>
                          <a:ea typeface="+mn-ea"/>
                          <a:cs typeface="Times New Roman" panose="02020603050405020304" pitchFamily="18" charset="0"/>
                        </a:rPr>
                        <a:t>次年度以降も啓発冊子「かかりつけ医をもちましょう」を発行・配架し、かかりつけ医師、歯科医師、薬剤師を持つことについて住民への啓発に取組んでいきます。</a:t>
                      </a:r>
                      <a:endParaRPr lang="ja-JP" sz="800" b="0" kern="100" dirty="0">
                        <a:solidFill>
                          <a:schemeClr val="tx1"/>
                        </a:solidFill>
                        <a:effectLst/>
                        <a:latin typeface="+mn-ea"/>
                        <a:ea typeface="+mn-ea"/>
                        <a:cs typeface="Times New Roman" panose="02020603050405020304" pitchFamily="18" charset="0"/>
                      </a:endParaRPr>
                    </a:p>
                  </a:txBody>
                  <a:tcPr marL="27807" marR="27807" marT="0" marB="0"/>
                </a:tc>
                <a:extLst>
                  <a:ext uri="{0D108BD9-81ED-4DB2-BD59-A6C34878D82A}">
                    <a16:rowId xmlns:a16="http://schemas.microsoft.com/office/drawing/2014/main" val="10007"/>
                  </a:ext>
                </a:extLst>
              </a:tr>
            </a:tbl>
          </a:graphicData>
        </a:graphic>
      </p:graphicFrame>
      <p:sp>
        <p:nvSpPr>
          <p:cNvPr id="6" name="スライド番号プレースホルダー 5"/>
          <p:cNvSpPr>
            <a:spLocks noGrp="1"/>
          </p:cNvSpPr>
          <p:nvPr>
            <p:ph type="sldNum" sz="quarter" idx="12"/>
          </p:nvPr>
        </p:nvSpPr>
        <p:spPr/>
        <p:txBody>
          <a:bodyPr/>
          <a:lstStyle/>
          <a:p>
            <a:fld id="{EE10F76C-4BDD-483D-9C84-D8A83AD65888}" type="slidenum">
              <a:rPr kumimoji="1" lang="ja-JP" altLang="en-US" smtClean="0"/>
              <a:t>4</a:t>
            </a:fld>
            <a:endParaRPr kumimoji="1" lang="ja-JP" altLang="en-US"/>
          </a:p>
        </p:txBody>
      </p:sp>
      <p:sp>
        <p:nvSpPr>
          <p:cNvPr id="7" name="Rectangle 50"/>
          <p:cNvSpPr>
            <a:spLocks noChangeArrowheads="1"/>
          </p:cNvSpPr>
          <p:nvPr/>
        </p:nvSpPr>
        <p:spPr bwMode="auto">
          <a:xfrm>
            <a:off x="171381" y="85725"/>
            <a:ext cx="108775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74295" tIns="117000" rIns="74295" bIns="8890" anchor="t" anchorCtr="0" upright="1">
            <a:noAutofit/>
          </a:bodyPr>
          <a:lstStyle/>
          <a:p>
            <a:pPr algn="just">
              <a:spcAft>
                <a:spcPts val="0"/>
              </a:spcAft>
            </a:pP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a:t>
            </a:r>
            <a:r>
              <a:rPr lang="en-US"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201</a:t>
            </a:r>
            <a:r>
              <a:rPr lang="en-US" alt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9</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年度</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　第</a:t>
            </a:r>
            <a:r>
              <a:rPr lang="en-US"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7</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次大阪府医療計画ＰＤＣＡ進捗管理票　</a:t>
            </a:r>
            <a:r>
              <a:rPr lang="ja-JP" altLang="en-US" sz="1400" u="sng" kern="100" dirty="0">
                <a:latin typeface="HGP創英角ｺﾞｼｯｸUB" panose="020B0900000000000000" pitchFamily="50" charset="-128"/>
                <a:ea typeface="HGP創英角ｺﾞｼｯｸUB" panose="020B0900000000000000" pitchFamily="50" charset="-128"/>
                <a:cs typeface="Times New Roman" panose="02020603050405020304" pitchFamily="18" charset="0"/>
              </a:rPr>
              <a:t>堺市</a:t>
            </a:r>
            <a:r>
              <a:rPr lang="ja-JP" sz="1400" u="sng" kern="100" dirty="0" smtClean="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二次</a:t>
            </a:r>
            <a:r>
              <a:rPr lang="ja-JP" sz="1400" u="sng"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rPr>
              <a:t>医療圏</a:t>
            </a:r>
            <a:endParaRPr lang="ja-JP" sz="1400" kern="100" dirty="0">
              <a:effectLst/>
              <a:latin typeface="HGP創英角ｺﾞｼｯｸUB" panose="020B0900000000000000" pitchFamily="50" charset="-128"/>
              <a:ea typeface="HGP創英角ｺﾞｼｯｸUB" panose="020B0900000000000000" pitchFamily="50" charset="-128"/>
              <a:cs typeface="Times New Roman" panose="02020603050405020304" pitchFamily="18" charset="0"/>
            </a:endParaRPr>
          </a:p>
        </p:txBody>
      </p:sp>
    </p:spTree>
    <p:extLst>
      <p:ext uri="{BB962C8B-B14F-4D97-AF65-F5344CB8AC3E}">
        <p14:creationId xmlns:p14="http://schemas.microsoft.com/office/powerpoint/2010/main" val="664659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0" ma:contentTypeDescription="新しいドキュメントを作成します。" ma:contentTypeScope="" ma:versionID="52cf278b219930cbe3bdae6bc175c2bc">
  <xsd:schema xmlns:xsd="http://www.w3.org/2001/XMLSchema" xmlns:xs="http://www.w3.org/2001/XMLSchema" xmlns:p="http://schemas.microsoft.com/office/2006/metadata/properties" targetNamespace="http://schemas.microsoft.com/office/2006/metadata/properties" ma:root="true" ma:fieldsID="8c216975fa0084bb3f54c3fd858a61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1B67C5C-00B5-4050-96F6-EE9B1F31C485}">
  <ds:schemaRefs>
    <ds:schemaRef ds:uri="http://schemas.microsoft.com/sharepoint/v3/contenttype/forms"/>
  </ds:schemaRefs>
</ds:datastoreItem>
</file>

<file path=customXml/itemProps2.xml><?xml version="1.0" encoding="utf-8"?>
<ds:datastoreItem xmlns:ds="http://schemas.openxmlformats.org/officeDocument/2006/customXml" ds:itemID="{0EF6FCA7-8128-4D1A-8786-60DA1A1C89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A8AD810D-D694-4539-B94D-1C6E6D174A7C}">
  <ds:schemaRefs>
    <ds:schemaRef ds:uri="http://purl.org/dc/dcmitype/"/>
    <ds:schemaRef ds:uri="http://schemas.microsoft.com/office/infopath/2007/PartnerControl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231</TotalTime>
  <Words>3584</Words>
  <Application>Microsoft Office PowerPoint</Application>
  <PresentationFormat>ワイド画面</PresentationFormat>
  <Paragraphs>168</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HGP創英角ｺﾞｼｯｸUB</vt:lpstr>
      <vt:lpstr>ＭＳ Ｐゴシック</vt:lpstr>
      <vt:lpstr>ＭＳ ゴシック</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松浦　悠子 (740991)</dc:creator>
  <cp:lastModifiedBy>堺市</cp:lastModifiedBy>
  <cp:revision>33</cp:revision>
  <cp:lastPrinted>2020-01-23T05:29:28Z</cp:lastPrinted>
  <dcterms:modified xsi:type="dcterms:W3CDTF">2020-01-30T13:01:53Z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