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29ED"/>
    <a:srgbClr val="66CCFF"/>
    <a:srgbClr val="0066FF"/>
    <a:srgbClr val="CC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17" autoAdjust="0"/>
    <p:restoredTop sz="92998" autoAdjust="0"/>
  </p:normalViewPr>
  <p:slideViewPr>
    <p:cSldViewPr>
      <p:cViewPr varScale="1">
        <p:scale>
          <a:sx n="68" d="100"/>
          <a:sy n="68" d="100"/>
        </p:scale>
        <p:origin x="159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4" tIns="45717" rIns="91434" bIns="45717" rtlCol="0"/>
          <a:lstStyle>
            <a:lvl1pPr algn="r">
              <a:defRPr sz="1200"/>
            </a:lvl1pPr>
          </a:lstStyle>
          <a:p>
            <a:fld id="{0C9B4FF1-FB9E-47FE-B977-AEE7813E2392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7" rIns="91434" bIns="4571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21225"/>
            <a:ext cx="5445125" cy="4471988"/>
          </a:xfrm>
          <a:prstGeom prst="rect">
            <a:avLst/>
          </a:prstGeom>
        </p:spPr>
        <p:txBody>
          <a:bodyPr vert="horz" lIns="91434" tIns="45717" rIns="91434" bIns="4571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3"/>
            <a:ext cx="2949575" cy="496887"/>
          </a:xfrm>
          <a:prstGeom prst="rect">
            <a:avLst/>
          </a:prstGeom>
        </p:spPr>
        <p:txBody>
          <a:bodyPr vert="horz" lIns="91434" tIns="45717" rIns="91434" bIns="45717" rtlCol="0" anchor="b"/>
          <a:lstStyle>
            <a:lvl1pPr algn="r">
              <a:defRPr sz="1200"/>
            </a:lvl1pPr>
          </a:lstStyle>
          <a:p>
            <a:fld id="{B84A1C1A-8E36-408A-B9AE-DF492118C3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9350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4A1C1A-8E36-408A-B9AE-DF492118C3B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4629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2333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982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23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2795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34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9242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919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892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7379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475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CE377-D9C5-45E0-807F-1C0C7A57E21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539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CE377-D9C5-45E0-807F-1C0C7A57E21E}" type="datetimeFigureOut">
              <a:rPr kumimoji="1" lang="ja-JP" altLang="en-US" smtClean="0"/>
              <a:t>2020/1/30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E772B-CB9B-482F-A83E-836B8E1453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4581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13" Type="http://schemas.openxmlformats.org/officeDocument/2006/relationships/image" Target="../media/image11.jpe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51649" y="5397086"/>
            <a:ext cx="2027218" cy="1375146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2455325" y="-33278"/>
            <a:ext cx="4188738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大阪府外来医療計画（案）　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概要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  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</a:p>
        </p:txBody>
      </p:sp>
      <p:sp>
        <p:nvSpPr>
          <p:cNvPr id="47" name="コンテンツ プレースホルダー 2"/>
          <p:cNvSpPr txBox="1">
            <a:spLocks/>
          </p:cNvSpPr>
          <p:nvPr/>
        </p:nvSpPr>
        <p:spPr>
          <a:xfrm>
            <a:off x="180214" y="664181"/>
            <a:ext cx="4031746" cy="419884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「外来医療に係る医療提供体制の確保に関する事項」（医療法第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30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条の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4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第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項第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10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号）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>
              <a:lnSpc>
                <a:spcPts val="11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　　　　　第７次大阪府医療計画に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追加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131897" y="260135"/>
            <a:ext cx="4076389" cy="23836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１ 外来医療計画とは</a:t>
            </a:r>
            <a:endParaRPr kumimoji="1" lang="ja-JP" altLang="en-US" sz="8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4" name="コンテンツ プレースホルダー 2"/>
          <p:cNvSpPr txBox="1">
            <a:spLocks/>
          </p:cNvSpPr>
          <p:nvPr/>
        </p:nvSpPr>
        <p:spPr>
          <a:xfrm>
            <a:off x="136269" y="526106"/>
            <a:ext cx="1008112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記載事項　　　　　　　　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124877" y="1447576"/>
            <a:ext cx="4090428" cy="238363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8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２ 計画の取組</a:t>
            </a:r>
            <a:endParaRPr kumimoji="1" lang="ja-JP" altLang="en-US" sz="8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1" name="コンテンツ プレースホルダー 2"/>
          <p:cNvSpPr txBox="1">
            <a:spLocks/>
          </p:cNvSpPr>
          <p:nvPr/>
        </p:nvSpPr>
        <p:spPr>
          <a:xfrm>
            <a:off x="262790" y="1184027"/>
            <a:ext cx="2711088" cy="2242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令和２（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2020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）年度から令和５（</a:t>
            </a:r>
            <a:r>
              <a:rPr lang="en-US" altLang="ja-JP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2023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）年度の４年間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32" name="角丸四角形 131"/>
          <p:cNvSpPr/>
          <p:nvPr/>
        </p:nvSpPr>
        <p:spPr>
          <a:xfrm>
            <a:off x="618683" y="4481902"/>
            <a:ext cx="3379867" cy="230824"/>
          </a:xfrm>
          <a:prstGeom prst="roundRect">
            <a:avLst/>
          </a:prstGeom>
          <a:ln w="19050" cap="rnd">
            <a:solidFill>
              <a:schemeClr val="tx2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目標</a:t>
            </a:r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地域</a:t>
            </a:r>
            <a:r>
              <a:rPr lang="ja-JP" altLang="en-US" sz="7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医療への協力に関する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意向書の認知度</a:t>
            </a:r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100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sp>
        <p:nvSpPr>
          <p:cNvPr id="153" name="角丸四角形 152"/>
          <p:cNvSpPr/>
          <p:nvPr/>
        </p:nvSpPr>
        <p:spPr>
          <a:xfrm>
            <a:off x="571997" y="6607681"/>
            <a:ext cx="3503797" cy="230824"/>
          </a:xfrm>
          <a:prstGeom prst="roundRect">
            <a:avLst/>
          </a:prstGeom>
          <a:ln w="19050" cap="rnd">
            <a:solidFill>
              <a:schemeClr val="tx2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【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目標</a:t>
            </a:r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】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医療機器の共同</a:t>
            </a:r>
            <a:r>
              <a:rPr lang="ja-JP" altLang="en-US" sz="7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利用に関する意向書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の認知度</a:t>
            </a:r>
            <a:r>
              <a:rPr lang="en-US" altLang="ja-JP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100</a:t>
            </a:r>
            <a:r>
              <a:rPr lang="ja-JP" altLang="en-US" sz="7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％</a:t>
            </a:r>
            <a:r>
              <a:rPr lang="ja-JP" altLang="en-US" sz="7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sp>
        <p:nvSpPr>
          <p:cNvPr id="172" name="角丸四角形 171"/>
          <p:cNvSpPr/>
          <p:nvPr/>
        </p:nvSpPr>
        <p:spPr>
          <a:xfrm>
            <a:off x="82083" y="2242385"/>
            <a:ext cx="3428714" cy="230824"/>
          </a:xfrm>
          <a:prstGeom prst="roundRect">
            <a:avLst/>
          </a:prstGeom>
          <a:noFill/>
          <a:ln w="19050" cap="rnd">
            <a:noFill/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（２）新規開設者への対応（一般診療所）　</a:t>
            </a:r>
          </a:p>
        </p:txBody>
      </p:sp>
      <p:sp>
        <p:nvSpPr>
          <p:cNvPr id="173" name="角丸四角形 172"/>
          <p:cNvSpPr/>
          <p:nvPr/>
        </p:nvSpPr>
        <p:spPr>
          <a:xfrm>
            <a:off x="131897" y="4709610"/>
            <a:ext cx="3503797" cy="230824"/>
          </a:xfrm>
          <a:prstGeom prst="roundRect">
            <a:avLst/>
          </a:prstGeom>
          <a:noFill/>
          <a:ln w="19050" cap="rnd">
            <a:noFill/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（３）医療機器の新規購入・更新医療機関への対応 （一般診療所・病院）</a:t>
            </a:r>
          </a:p>
        </p:txBody>
      </p:sp>
      <p:sp>
        <p:nvSpPr>
          <p:cNvPr id="46" name="コンテンツ プレースホルダー 2"/>
          <p:cNvSpPr txBox="1">
            <a:spLocks/>
          </p:cNvSpPr>
          <p:nvPr/>
        </p:nvSpPr>
        <p:spPr>
          <a:xfrm>
            <a:off x="187350" y="2412643"/>
            <a:ext cx="3346767" cy="21965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5000"/>
              </a:lnSpc>
            </a:pP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◆診療所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開設後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の「地域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医療への協力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に関する意向書」の提出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を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依頼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64" name="コンテンツ プレースホルダー 2"/>
          <p:cNvSpPr txBox="1">
            <a:spLocks/>
          </p:cNvSpPr>
          <p:nvPr/>
        </p:nvSpPr>
        <p:spPr>
          <a:xfrm>
            <a:off x="164030" y="4894528"/>
            <a:ext cx="3346767" cy="264369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5000"/>
              </a:lnSpc>
            </a:pP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　「医療機器の共同利用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に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関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する意向書」の</a:t>
            </a:r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提出を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依頼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81" name="コンテンツ プレースホルダー 2">
            <a:extLst>
              <a:ext uri="{FF2B5EF4-FFF2-40B4-BE49-F238E27FC236}">
                <a16:creationId xmlns:a16="http://schemas.microsoft.com/office/drawing/2014/main" id="{D6440442-D8C0-425F-B9FA-2B784B97740B}"/>
              </a:ext>
            </a:extLst>
          </p:cNvPr>
          <p:cNvSpPr txBox="1">
            <a:spLocks/>
          </p:cNvSpPr>
          <p:nvPr/>
        </p:nvSpPr>
        <p:spPr>
          <a:xfrm>
            <a:off x="136269" y="1024333"/>
            <a:ext cx="1008112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計画の期間　　　　　　　　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82" name="角丸四角形 171">
            <a:extLst>
              <a:ext uri="{FF2B5EF4-FFF2-40B4-BE49-F238E27FC236}">
                <a16:creationId xmlns:a16="http://schemas.microsoft.com/office/drawing/2014/main" id="{A85CB511-5F6D-49B0-BFDF-24B478A0F4DA}"/>
              </a:ext>
            </a:extLst>
          </p:cNvPr>
          <p:cNvSpPr/>
          <p:nvPr/>
        </p:nvSpPr>
        <p:spPr>
          <a:xfrm>
            <a:off x="61927" y="2006675"/>
            <a:ext cx="3428714" cy="230824"/>
          </a:xfrm>
          <a:prstGeom prst="roundRect">
            <a:avLst/>
          </a:prstGeom>
          <a:noFill/>
          <a:ln w="19050" cap="rnd">
            <a:noFill/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8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（１）外来医療機能を「見える化した情報」の医療関係者への周知</a:t>
            </a:r>
          </a:p>
        </p:txBody>
      </p:sp>
      <p:sp>
        <p:nvSpPr>
          <p:cNvPr id="83" name="コンテンツ プレースホルダー 2">
            <a:extLst>
              <a:ext uri="{FF2B5EF4-FFF2-40B4-BE49-F238E27FC236}">
                <a16:creationId xmlns:a16="http://schemas.microsoft.com/office/drawing/2014/main" id="{FEE9A910-B275-47E7-8752-DBAD656DB3A6}"/>
              </a:ext>
            </a:extLst>
          </p:cNvPr>
          <p:cNvSpPr txBox="1">
            <a:spLocks/>
          </p:cNvSpPr>
          <p:nvPr/>
        </p:nvSpPr>
        <p:spPr>
          <a:xfrm>
            <a:off x="359305" y="1714510"/>
            <a:ext cx="3458355" cy="18988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7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医療関係者の地域医療に関する知識の</a:t>
            </a:r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向上、地域医療への協力の啓発を図り、</a:t>
            </a:r>
            <a:endParaRPr lang="en-US" altLang="ja-JP" sz="700" dirty="0" smtClean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700" dirty="0" smtClean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地域医療に対する行動変容を促す</a:t>
            </a:r>
            <a:endParaRPr lang="en-US" altLang="ja-JP" sz="7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endParaRPr lang="en-US" altLang="ja-JP" sz="4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6166B6EC-94D5-476F-8138-585EEC994823}"/>
              </a:ext>
            </a:extLst>
          </p:cNvPr>
          <p:cNvSpPr/>
          <p:nvPr/>
        </p:nvSpPr>
        <p:spPr>
          <a:xfrm>
            <a:off x="4499992" y="274498"/>
            <a:ext cx="4478875" cy="6538877"/>
          </a:xfrm>
          <a:prstGeom prst="roundRect">
            <a:avLst>
              <a:gd name="adj" fmla="val 2099"/>
            </a:avLst>
          </a:prstGeom>
          <a:noFill/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角丸四角形 171">
            <a:extLst>
              <a:ext uri="{FF2B5EF4-FFF2-40B4-BE49-F238E27FC236}">
                <a16:creationId xmlns:a16="http://schemas.microsoft.com/office/drawing/2014/main" id="{0ADD7AB8-6A54-43BA-8DE5-A4F575BAA8DE}"/>
              </a:ext>
            </a:extLst>
          </p:cNvPr>
          <p:cNvSpPr/>
          <p:nvPr/>
        </p:nvSpPr>
        <p:spPr>
          <a:xfrm>
            <a:off x="4785265" y="303059"/>
            <a:ext cx="3960440" cy="230824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19050" cap="rnd">
            <a:noFill/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8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Meiryo UI" panose="020B0604030504040204" pitchFamily="50" charset="-128"/>
              </a:rPr>
              <a:t>外来医療にかかる大阪府内の状況　</a:t>
            </a:r>
          </a:p>
        </p:txBody>
      </p:sp>
      <p:sp>
        <p:nvSpPr>
          <p:cNvPr id="94" name="コンテンツ プレースホルダー 2">
            <a:extLst>
              <a:ext uri="{FF2B5EF4-FFF2-40B4-BE49-F238E27FC236}">
                <a16:creationId xmlns:a16="http://schemas.microsoft.com/office/drawing/2014/main" id="{A5FC1472-4C51-4F34-BD13-D9A392BF9508}"/>
              </a:ext>
            </a:extLst>
          </p:cNvPr>
          <p:cNvSpPr txBox="1">
            <a:spLocks/>
          </p:cNvSpPr>
          <p:nvPr/>
        </p:nvSpPr>
        <p:spPr>
          <a:xfrm>
            <a:off x="4969689" y="642747"/>
            <a:ext cx="3794272" cy="23082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・地域間で診療所医師には偏在があり、豊能と大阪市が外来医師多数区域となっている。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96" name="コンテンツ プレースホルダー 2">
            <a:extLst>
              <a:ext uri="{FF2B5EF4-FFF2-40B4-BE49-F238E27FC236}">
                <a16:creationId xmlns:a16="http://schemas.microsoft.com/office/drawing/2014/main" id="{435320F7-C233-49EB-B8E6-85B03C30980B}"/>
              </a:ext>
            </a:extLst>
          </p:cNvPr>
          <p:cNvSpPr txBox="1">
            <a:spLocks/>
          </p:cNvSpPr>
          <p:nvPr/>
        </p:nvSpPr>
        <p:spPr>
          <a:xfrm>
            <a:off x="4799928" y="501307"/>
            <a:ext cx="1912022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一般診療所医師の状況　　　　　　　　　　</a:t>
            </a:r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 　　　　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97" name="コンテンツ プレースホルダー 2">
            <a:extLst>
              <a:ext uri="{FF2B5EF4-FFF2-40B4-BE49-F238E27FC236}">
                <a16:creationId xmlns:a16="http://schemas.microsoft.com/office/drawing/2014/main" id="{CF826308-4E1C-4452-A879-307B8B8AF632}"/>
              </a:ext>
            </a:extLst>
          </p:cNvPr>
          <p:cNvSpPr txBox="1">
            <a:spLocks/>
          </p:cNvSpPr>
          <p:nvPr/>
        </p:nvSpPr>
        <p:spPr>
          <a:xfrm>
            <a:off x="4737601" y="4754267"/>
            <a:ext cx="2462157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</a:t>
            </a:r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医療機器の配置状況等　　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98" name="コンテンツ プレースホルダー 2">
            <a:extLst>
              <a:ext uri="{FF2B5EF4-FFF2-40B4-BE49-F238E27FC236}">
                <a16:creationId xmlns:a16="http://schemas.microsoft.com/office/drawing/2014/main" id="{A9D7470C-EBB1-4044-AB84-A808E3EBE3FF}"/>
              </a:ext>
            </a:extLst>
          </p:cNvPr>
          <p:cNvSpPr txBox="1">
            <a:spLocks/>
          </p:cNvSpPr>
          <p:nvPr/>
        </p:nvSpPr>
        <p:spPr>
          <a:xfrm>
            <a:off x="5011399" y="5194539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◆調整人口当たりの医療機器保有台数</a:t>
            </a:r>
          </a:p>
        </p:txBody>
      </p:sp>
      <p:sp>
        <p:nvSpPr>
          <p:cNvPr id="103" name="コンテンツ プレースホルダー 2">
            <a:extLst>
              <a:ext uri="{FF2B5EF4-FFF2-40B4-BE49-F238E27FC236}">
                <a16:creationId xmlns:a16="http://schemas.microsoft.com/office/drawing/2014/main" id="{2A8C3E07-6435-481E-BBA3-2B4646B75DB2}"/>
              </a:ext>
            </a:extLst>
          </p:cNvPr>
          <p:cNvSpPr txBox="1">
            <a:spLocks/>
          </p:cNvSpPr>
          <p:nvPr/>
        </p:nvSpPr>
        <p:spPr>
          <a:xfrm>
            <a:off x="6824521" y="5168170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◆医療機器別共同利用の希望一般診療所数の割合（令和元年）</a:t>
            </a:r>
          </a:p>
        </p:txBody>
      </p:sp>
      <p:sp>
        <p:nvSpPr>
          <p:cNvPr id="104" name="コンテンツ プレースホルダー 2">
            <a:extLst>
              <a:ext uri="{FF2B5EF4-FFF2-40B4-BE49-F238E27FC236}">
                <a16:creationId xmlns:a16="http://schemas.microsoft.com/office/drawing/2014/main" id="{F9F56D88-78A1-4707-92F0-85E2F8A12F31}"/>
              </a:ext>
            </a:extLst>
          </p:cNvPr>
          <p:cNvSpPr txBox="1">
            <a:spLocks/>
          </p:cNvSpPr>
          <p:nvPr/>
        </p:nvSpPr>
        <p:spPr>
          <a:xfrm>
            <a:off x="5100014" y="4948477"/>
            <a:ext cx="1737332" cy="422287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・府内医療機関の人口当たりの医療機器数は、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全国と大きな差はない。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06" name="コンテンツ プレースホルダー 2">
            <a:extLst>
              <a:ext uri="{FF2B5EF4-FFF2-40B4-BE49-F238E27FC236}">
                <a16:creationId xmlns:a16="http://schemas.microsoft.com/office/drawing/2014/main" id="{006BBADE-8F40-4274-8A56-52434C9C17B1}"/>
              </a:ext>
            </a:extLst>
          </p:cNvPr>
          <p:cNvSpPr txBox="1">
            <a:spLocks/>
          </p:cNvSpPr>
          <p:nvPr/>
        </p:nvSpPr>
        <p:spPr>
          <a:xfrm>
            <a:off x="6920378" y="4959525"/>
            <a:ext cx="1737332" cy="422287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・ＣＴ・ＭＲＩ等の医療機器は、</a:t>
            </a:r>
            <a:r>
              <a:rPr lang="en-US" altLang="ja-JP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20</a:t>
            </a:r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％強の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一般診療所が共同利用の希望がある。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07" name="コンテンツ プレースホルダー 2">
            <a:extLst>
              <a:ext uri="{FF2B5EF4-FFF2-40B4-BE49-F238E27FC236}">
                <a16:creationId xmlns:a16="http://schemas.microsoft.com/office/drawing/2014/main" id="{51E8698D-9CD2-47EA-AA48-0D70D9D10B10}"/>
              </a:ext>
            </a:extLst>
          </p:cNvPr>
          <p:cNvSpPr txBox="1">
            <a:spLocks/>
          </p:cNvSpPr>
          <p:nvPr/>
        </p:nvSpPr>
        <p:spPr>
          <a:xfrm>
            <a:off x="5018184" y="3419482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</a:t>
            </a:r>
            <a:r>
              <a:rPr lang="zh-TW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人口</a:t>
            </a:r>
            <a:r>
              <a:rPr lang="en-US" altLang="zh-TW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10</a:t>
            </a:r>
            <a:r>
              <a:rPr lang="zh-TW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万対訪問診療実施施設数（平成</a:t>
            </a:r>
            <a:r>
              <a:rPr lang="en-US" altLang="zh-TW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29</a:t>
            </a:r>
            <a:r>
              <a:rPr lang="zh-TW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年）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pic>
        <p:nvPicPr>
          <p:cNvPr id="108" name="図 107">
            <a:extLst>
              <a:ext uri="{FF2B5EF4-FFF2-40B4-BE49-F238E27FC236}">
                <a16:creationId xmlns:a16="http://schemas.microsoft.com/office/drawing/2014/main" id="{AA30B0F7-006F-4DC8-8F93-F93E3232D4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66382" y="3559540"/>
            <a:ext cx="1633041" cy="1244776"/>
          </a:xfrm>
          <a:prstGeom prst="rect">
            <a:avLst/>
          </a:prstGeom>
        </p:spPr>
      </p:pic>
      <p:pic>
        <p:nvPicPr>
          <p:cNvPr id="110" name="図 109">
            <a:extLst>
              <a:ext uri="{FF2B5EF4-FFF2-40B4-BE49-F238E27FC236}">
                <a16:creationId xmlns:a16="http://schemas.microsoft.com/office/drawing/2014/main" id="{DE76F34D-E7BA-41F7-829C-CE31F7FD2AC0}"/>
              </a:ext>
            </a:extLst>
          </p:cNvPr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6034" y="2439303"/>
            <a:ext cx="1571827" cy="10708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図 110">
            <a:extLst>
              <a:ext uri="{FF2B5EF4-FFF2-40B4-BE49-F238E27FC236}">
                <a16:creationId xmlns:a16="http://schemas.microsoft.com/office/drawing/2014/main" id="{1D25273A-8891-44BE-861B-0F75FCC4D00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697031" y="3502937"/>
            <a:ext cx="1610830" cy="1145908"/>
          </a:xfrm>
          <a:prstGeom prst="rect">
            <a:avLst/>
          </a:prstGeom>
        </p:spPr>
      </p:pic>
      <p:sp>
        <p:nvSpPr>
          <p:cNvPr id="112" name="コンテンツ プレースホルダー 2">
            <a:extLst>
              <a:ext uri="{FF2B5EF4-FFF2-40B4-BE49-F238E27FC236}">
                <a16:creationId xmlns:a16="http://schemas.microsoft.com/office/drawing/2014/main" id="{79594B61-C082-4DD2-A1D0-4F59E7FBAB6A}"/>
              </a:ext>
            </a:extLst>
          </p:cNvPr>
          <p:cNvSpPr txBox="1">
            <a:spLocks/>
          </p:cNvSpPr>
          <p:nvPr/>
        </p:nvSpPr>
        <p:spPr>
          <a:xfrm>
            <a:off x="6684017" y="3434919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◆年齢別医師の状況（平成</a:t>
            </a:r>
            <a:r>
              <a:rPr lang="en-US" altLang="ja-JP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30</a:t>
            </a: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年）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14" name="コンテンツ プレースホルダー 2">
            <a:extLst>
              <a:ext uri="{FF2B5EF4-FFF2-40B4-BE49-F238E27FC236}">
                <a16:creationId xmlns:a16="http://schemas.microsoft.com/office/drawing/2014/main" id="{1C1737ED-2B15-46BC-8E31-4F5059F81C0E}"/>
              </a:ext>
            </a:extLst>
          </p:cNvPr>
          <p:cNvSpPr txBox="1">
            <a:spLocks/>
          </p:cNvSpPr>
          <p:nvPr/>
        </p:nvSpPr>
        <p:spPr>
          <a:xfrm>
            <a:off x="5057044" y="1912635"/>
            <a:ext cx="3024132" cy="422287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・時間外の外来診療、在宅医療（訪問診療）、産業医、学校医は、地域の医師によって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支えられているが、一般診療所医師は</a:t>
            </a:r>
            <a:r>
              <a:rPr lang="en-US" altLang="ja-JP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60</a:t>
            </a:r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代以上が約半数を占め、新規開業者の地域　　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医療への協力が必要。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  <a:p>
            <a:pPr algn="l"/>
            <a:r>
              <a:rPr lang="ja-JP" altLang="en-US" sz="6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　</a:t>
            </a:r>
            <a:endParaRPr lang="en-US" altLang="ja-JP" sz="6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pic>
        <p:nvPicPr>
          <p:cNvPr id="117" name="図 116">
            <a:extLst>
              <a:ext uri="{FF2B5EF4-FFF2-40B4-BE49-F238E27FC236}">
                <a16:creationId xmlns:a16="http://schemas.microsoft.com/office/drawing/2014/main" id="{8B1EF1A3-D5C2-44C8-BB53-67848C8AA3BC}"/>
              </a:ext>
            </a:extLst>
          </p:cNvPr>
          <p:cNvPicPr/>
          <p:nvPr/>
        </p:nvPicPr>
        <p:blipFill>
          <a:blip r:embed="rId7"/>
          <a:stretch>
            <a:fillRect/>
          </a:stretch>
        </p:blipFill>
        <p:spPr>
          <a:xfrm>
            <a:off x="5084340" y="2428440"/>
            <a:ext cx="1660672" cy="1061830"/>
          </a:xfrm>
          <a:prstGeom prst="rect">
            <a:avLst/>
          </a:prstGeom>
        </p:spPr>
      </p:pic>
      <p:sp>
        <p:nvSpPr>
          <p:cNvPr id="118" name="コンテンツ プレースホルダー 2">
            <a:extLst>
              <a:ext uri="{FF2B5EF4-FFF2-40B4-BE49-F238E27FC236}">
                <a16:creationId xmlns:a16="http://schemas.microsoft.com/office/drawing/2014/main" id="{A5F3EB4F-F643-4286-9942-A6F35824C4FE}"/>
              </a:ext>
            </a:extLst>
          </p:cNvPr>
          <p:cNvSpPr txBox="1">
            <a:spLocks/>
          </p:cNvSpPr>
          <p:nvPr/>
        </p:nvSpPr>
        <p:spPr>
          <a:xfrm>
            <a:off x="5018690" y="2232904"/>
            <a:ext cx="2043144" cy="152395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◆一般診療所の時間外診療（日曜日・祝日）状況（令</a:t>
            </a:r>
            <a:r>
              <a:rPr lang="zh-TW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和元年</a:t>
            </a:r>
            <a:r>
              <a:rPr lang="en-US" altLang="zh-TW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)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19" name="コンテンツ プレースホルダー 2">
            <a:extLst>
              <a:ext uri="{FF2B5EF4-FFF2-40B4-BE49-F238E27FC236}">
                <a16:creationId xmlns:a16="http://schemas.microsoft.com/office/drawing/2014/main" id="{B79AECF8-261A-441E-9B47-9FB0EF7B1304}"/>
              </a:ext>
            </a:extLst>
          </p:cNvPr>
          <p:cNvSpPr txBox="1">
            <a:spLocks/>
          </p:cNvSpPr>
          <p:nvPr/>
        </p:nvSpPr>
        <p:spPr>
          <a:xfrm>
            <a:off x="6684017" y="2228101"/>
            <a:ext cx="2043144" cy="249532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5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◆学校医の出務の有無（令和元年）</a:t>
            </a:r>
            <a:endParaRPr lang="en-US" altLang="ja-JP" sz="5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21" name="コンテンツ プレースホルダー 2">
            <a:extLst>
              <a:ext uri="{FF2B5EF4-FFF2-40B4-BE49-F238E27FC236}">
                <a16:creationId xmlns:a16="http://schemas.microsoft.com/office/drawing/2014/main" id="{3EF29A41-6DED-42E4-82E6-9759588A6311}"/>
              </a:ext>
            </a:extLst>
          </p:cNvPr>
          <p:cNvSpPr txBox="1">
            <a:spLocks/>
          </p:cNvSpPr>
          <p:nvPr/>
        </p:nvSpPr>
        <p:spPr>
          <a:xfrm>
            <a:off x="4772657" y="1722110"/>
            <a:ext cx="3111257" cy="288031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800" dirty="0">
                <a:solidFill>
                  <a:srgbClr val="0070C0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● </a:t>
            </a: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外来医療機能等にかかる状況　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26E77180-7AE5-4899-9D15-587BA1ADE78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173797" y="784810"/>
            <a:ext cx="2725234" cy="933801"/>
          </a:xfrm>
          <a:prstGeom prst="rect">
            <a:avLst/>
          </a:prstGeom>
        </p:spPr>
      </p:pic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30AAA34D-3CD0-4DDE-9960-6FFD179760D0}"/>
              </a:ext>
            </a:extLst>
          </p:cNvPr>
          <p:cNvGrpSpPr/>
          <p:nvPr/>
        </p:nvGrpSpPr>
        <p:grpSpPr>
          <a:xfrm>
            <a:off x="183590" y="2732299"/>
            <a:ext cx="4239810" cy="1701138"/>
            <a:chOff x="183590" y="2732299"/>
            <a:chExt cx="4239810" cy="1701138"/>
          </a:xfrm>
        </p:grpSpPr>
        <p:grpSp>
          <p:nvGrpSpPr>
            <p:cNvPr id="2" name="グループ化 1"/>
            <p:cNvGrpSpPr/>
            <p:nvPr/>
          </p:nvGrpSpPr>
          <p:grpSpPr>
            <a:xfrm>
              <a:off x="262790" y="2732299"/>
              <a:ext cx="4160610" cy="1701138"/>
              <a:chOff x="5289729" y="2525966"/>
              <a:chExt cx="4160610" cy="1701138"/>
            </a:xfrm>
          </p:grpSpPr>
          <p:sp>
            <p:nvSpPr>
              <p:cNvPr id="11" name="角丸四角形 10"/>
              <p:cNvSpPr/>
              <p:nvPr/>
            </p:nvSpPr>
            <p:spPr>
              <a:xfrm>
                <a:off x="5289729" y="2582590"/>
                <a:ext cx="734407" cy="130928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600" dirty="0"/>
                  <a:t>新規開設</a:t>
                </a:r>
                <a:r>
                  <a:rPr kumimoji="1" lang="ja-JP" altLang="en-US" sz="600" dirty="0"/>
                  <a:t>者</a:t>
                </a:r>
              </a:p>
            </p:txBody>
          </p:sp>
          <p:sp>
            <p:nvSpPr>
              <p:cNvPr id="12" name="右矢印 11"/>
              <p:cNvSpPr/>
              <p:nvPr/>
            </p:nvSpPr>
            <p:spPr>
              <a:xfrm>
                <a:off x="6566037" y="2851005"/>
                <a:ext cx="256834" cy="269968"/>
              </a:xfrm>
              <a:prstGeom prst="rightArrow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角丸四角形 51"/>
              <p:cNvSpPr/>
              <p:nvPr/>
            </p:nvSpPr>
            <p:spPr>
              <a:xfrm>
                <a:off x="7629301" y="2525966"/>
                <a:ext cx="1686196" cy="259047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ja-JP" sz="600" dirty="0">
                    <a:solidFill>
                      <a:schemeClr val="tx1"/>
                    </a:solidFill>
                  </a:rPr>
                  <a:t>【</a:t>
                </a:r>
                <a:r>
                  <a:rPr lang="ja-JP" altLang="en-US" sz="600" dirty="0">
                    <a:solidFill>
                      <a:schemeClr val="tx1"/>
                    </a:solidFill>
                  </a:rPr>
                  <a:t>各二次医療圏</a:t>
                </a:r>
                <a:r>
                  <a:rPr lang="en-US" altLang="ja-JP" sz="600" dirty="0">
                    <a:solidFill>
                      <a:schemeClr val="tx1"/>
                    </a:solidFill>
                  </a:rPr>
                  <a:t>】</a:t>
                </a:r>
              </a:p>
              <a:p>
                <a:pPr algn="ctr"/>
                <a:r>
                  <a:rPr lang="ja-JP" altLang="en-US" sz="600" dirty="0">
                    <a:solidFill>
                      <a:schemeClr val="tx1"/>
                    </a:solidFill>
                  </a:rPr>
                  <a:t>医療・病床</a:t>
                </a:r>
                <a:r>
                  <a:rPr lang="ja-JP" altLang="en-US" sz="600" dirty="0" smtClean="0">
                    <a:solidFill>
                      <a:schemeClr val="tx1"/>
                    </a:solidFill>
                  </a:rPr>
                  <a:t>懇話会（部会）</a:t>
                </a:r>
                <a:r>
                  <a:rPr lang="en-US" altLang="ja-JP" sz="600" dirty="0" smtClean="0">
                    <a:solidFill>
                      <a:schemeClr val="tx1"/>
                    </a:solidFill>
                  </a:rPr>
                  <a:t>/</a:t>
                </a:r>
                <a:r>
                  <a:rPr lang="ja-JP" altLang="en-US" sz="600" dirty="0">
                    <a:solidFill>
                      <a:schemeClr val="tx1"/>
                    </a:solidFill>
                  </a:rPr>
                  <a:t>保健医療協議会</a:t>
                </a:r>
                <a:endParaRPr lang="en-US" altLang="ja-JP" sz="6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テキスト ボックス 106"/>
              <p:cNvSpPr txBox="1"/>
              <p:nvPr/>
            </p:nvSpPr>
            <p:spPr>
              <a:xfrm>
                <a:off x="6167669" y="3418045"/>
                <a:ext cx="1314595" cy="659995"/>
              </a:xfrm>
              <a:prstGeom prst="rect">
                <a:avLst/>
              </a:prstGeom>
              <a:noFill/>
              <a:ln w="6350">
                <a:solidFill>
                  <a:schemeClr val="accent1"/>
                </a:solidFill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36000" tIns="45720" rIns="3600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en-US" altLang="ja-JP" sz="7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【</a:t>
                </a:r>
                <a:r>
                  <a:rPr lang="ja-JP" altLang="en-US" sz="7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意向書の報告内容</a:t>
                </a:r>
                <a:r>
                  <a:rPr lang="en-US" altLang="ja-JP" sz="7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】</a:t>
                </a:r>
                <a:r>
                  <a:rPr lang="ja-JP" altLang="en-US" sz="7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</a:t>
                </a:r>
                <a:endParaRPr lang="en-US" altLang="ja-JP" sz="700" kern="1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sz="6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・在宅医療への協力</a:t>
                </a:r>
                <a:endParaRPr lang="en-US" altLang="ja-JP" sz="600" kern="1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sz="6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・休日夜間急患センターへの出務</a:t>
                </a:r>
                <a:endParaRPr lang="en-US" altLang="ja-JP" sz="600" kern="1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sz="6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・</a:t>
                </a: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産業医活動への協力</a:t>
                </a:r>
                <a:endParaRPr lang="en-US" altLang="ja-JP" sz="600" kern="1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sz="6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・学</a:t>
                </a: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校医活動への協力</a:t>
                </a:r>
                <a:endParaRPr lang="en-US" altLang="ja-JP" sz="600" kern="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・予防接種実施の協力等</a:t>
                </a:r>
                <a:endParaRPr lang="en-US" altLang="ja-JP" sz="600" kern="1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8" name="コンテンツ プレースホルダー 2"/>
              <p:cNvSpPr txBox="1">
                <a:spLocks/>
              </p:cNvSpPr>
              <p:nvPr/>
            </p:nvSpPr>
            <p:spPr>
              <a:xfrm>
                <a:off x="6235570" y="2636247"/>
                <a:ext cx="753356" cy="249532"/>
              </a:xfrm>
              <a:prstGeom prst="rect">
                <a:avLst/>
              </a:prstGeom>
            </p:spPr>
            <p:txBody>
              <a:bodyPr vert="horz" lIns="91440" tIns="45720" rIns="36000" bIns="45720" rtlCol="0">
                <a:no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kumimoji="1"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ts val="1100"/>
                  </a:lnSpc>
                </a:pPr>
                <a:r>
                  <a:rPr lang="ja-JP" altLang="en-US" sz="800" dirty="0">
                    <a:solidFill>
                      <a:schemeClr val="tx1"/>
                    </a:solidFill>
                    <a:latin typeface="Microsoft YaHei" panose="020B0503020204020204" pitchFamily="34" charset="-122"/>
                    <a:ea typeface="HGPｺﾞｼｯｸE" panose="020B0900000000000000" pitchFamily="50" charset="-128"/>
                  </a:rPr>
                  <a:t>意向書の提出</a:t>
                </a:r>
                <a:endParaRPr lang="en-US" altLang="ja-JP" sz="800" dirty="0">
                  <a:solidFill>
                    <a:schemeClr val="tx1"/>
                  </a:solidFill>
                  <a:latin typeface="Microsoft YaHei" panose="020B0503020204020204" pitchFamily="34" charset="-122"/>
                  <a:ea typeface="HGPｺﾞｼｯｸE" panose="020B0900000000000000" pitchFamily="50" charset="-128"/>
                </a:endParaRPr>
              </a:p>
            </p:txBody>
          </p:sp>
          <p:sp>
            <p:nvSpPr>
              <p:cNvPr id="61" name="テキスト ボックス 106"/>
              <p:cNvSpPr txBox="1"/>
              <p:nvPr/>
            </p:nvSpPr>
            <p:spPr>
              <a:xfrm>
                <a:off x="7689715" y="3537803"/>
                <a:ext cx="1760624" cy="185974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36000" tIns="45720" rIns="3600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ja-JP" altLang="en-US" sz="6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医療</a:t>
                </a:r>
                <a:r>
                  <a:rPr lang="ja-JP" altLang="en-US" sz="6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機関別</a:t>
                </a: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の意向書の報告状況を</a:t>
                </a:r>
                <a:endParaRPr lang="en-US" altLang="ja-JP" sz="600" kern="100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</a:pPr>
                <a:r>
                  <a:rPr lang="ja-JP" altLang="en-US" sz="600" kern="100" dirty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　</a:t>
                </a:r>
                <a:r>
                  <a:rPr lang="ja-JP" altLang="en-US" sz="600" kern="100" dirty="0" smtClean="0">
                    <a:latin typeface="HGPｺﾞｼｯｸE" panose="020B0900000000000000" pitchFamily="50" charset="-128"/>
                    <a:ea typeface="HGPｺﾞｼｯｸE" panose="020B0900000000000000" pitchFamily="50" charset="-128"/>
                    <a:cs typeface="Times New Roman" panose="02020603050405020304" pitchFamily="18" charset="0"/>
                  </a:rPr>
                  <a:t>保健所等から報告</a:t>
                </a:r>
                <a:endParaRPr lang="en-US" altLang="ja-JP" sz="600" kern="100" dirty="0">
                  <a:latin typeface="HGPｺﾞｼｯｸE" panose="020B0900000000000000" pitchFamily="50" charset="-128"/>
                  <a:ea typeface="HGPｺﾞｼｯｸE" panose="020B0900000000000000" pitchFamily="50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62" name="角丸四角形 61"/>
              <p:cNvSpPr/>
              <p:nvPr/>
            </p:nvSpPr>
            <p:spPr>
              <a:xfrm>
                <a:off x="7679331" y="3838944"/>
                <a:ext cx="1694416" cy="388160"/>
              </a:xfrm>
              <a:prstGeom prst="roundRect">
                <a:avLst>
                  <a:gd name="adj" fmla="val 8042"/>
                </a:avLst>
              </a:prstGeom>
              <a:ln w="19050" cap="rnd">
                <a:solidFill>
                  <a:schemeClr val="tx2"/>
                </a:solidFill>
                <a:prstDash val="sysDot"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wrap="square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ja-JP" altLang="en-US" sz="600" dirty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＜外来医師多数</a:t>
                </a:r>
                <a:r>
                  <a:rPr lang="ja-JP" altLang="en-US" sz="600" dirty="0" smtClean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区域（豊能・大阪市）のみ</a:t>
                </a:r>
                <a:r>
                  <a:rPr lang="ja-JP" altLang="en-US" sz="600" dirty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＞</a:t>
                </a:r>
                <a:endParaRPr lang="en-US" altLang="ja-JP" sz="600" dirty="0">
                  <a:solidFill>
                    <a:schemeClr val="tx1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</a:endParaRPr>
              </a:p>
              <a:p>
                <a:r>
                  <a:rPr lang="ja-JP" altLang="en-US" sz="600" dirty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報告内容等について確認が必要な場合、保健医療協議会への出席</a:t>
                </a:r>
                <a:r>
                  <a:rPr lang="ja-JP" altLang="en-US" sz="600" dirty="0" smtClean="0">
                    <a:solidFill>
                      <a:schemeClr val="tx1"/>
                    </a:solidFill>
                    <a:latin typeface="HGPｺﾞｼｯｸE" panose="020B0900000000000000" pitchFamily="50" charset="-128"/>
                    <a:ea typeface="HGPｺﾞｼｯｸE" panose="020B0900000000000000" pitchFamily="50" charset="-128"/>
                  </a:rPr>
                  <a:t>依頼</a:t>
                </a:r>
                <a:endParaRPr lang="ja-JP" altLang="en-US" sz="6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</p:grpSp>
        <p:pic>
          <p:nvPicPr>
            <p:cNvPr id="19" name="図 18" descr="おもちゃ, レゴ, 時計, 部屋 が含まれている画像&#10;&#10;自動的に生成された説明">
              <a:extLst>
                <a:ext uri="{FF2B5EF4-FFF2-40B4-BE49-F238E27FC236}">
                  <a16:creationId xmlns:a16="http://schemas.microsoft.com/office/drawing/2014/main" id="{0F5170C6-340B-4EA8-B628-A0C491A6B4E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3590" y="3065340"/>
              <a:ext cx="926612" cy="846692"/>
            </a:xfrm>
            <a:prstGeom prst="rect">
              <a:avLst/>
            </a:prstGeom>
          </p:spPr>
        </p:pic>
        <p:pic>
          <p:nvPicPr>
            <p:cNvPr id="27" name="図 26" descr="部屋, 時計 が含まれている画像&#10;&#10;自動的に生成された説明">
              <a:extLst>
                <a:ext uri="{FF2B5EF4-FFF2-40B4-BE49-F238E27FC236}">
                  <a16:creationId xmlns:a16="http://schemas.microsoft.com/office/drawing/2014/main" id="{5FF88FD7-65EA-4EBB-AB9D-A756226D61B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08200" y="2978523"/>
              <a:ext cx="789425" cy="789425"/>
            </a:xfrm>
            <a:prstGeom prst="rect">
              <a:avLst/>
            </a:prstGeom>
          </p:spPr>
        </p:pic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23641000-176C-4590-BFD9-FA7ADACFB470}"/>
              </a:ext>
            </a:extLst>
          </p:cNvPr>
          <p:cNvGrpSpPr/>
          <p:nvPr/>
        </p:nvGrpSpPr>
        <p:grpSpPr>
          <a:xfrm>
            <a:off x="87573" y="5063197"/>
            <a:ext cx="4176571" cy="1484957"/>
            <a:chOff x="87573" y="5063197"/>
            <a:chExt cx="4176571" cy="1484957"/>
          </a:xfrm>
        </p:grpSpPr>
        <p:grpSp>
          <p:nvGrpSpPr>
            <p:cNvPr id="123" name="グループ化 122">
              <a:extLst>
                <a:ext uri="{FF2B5EF4-FFF2-40B4-BE49-F238E27FC236}">
                  <a16:creationId xmlns:a16="http://schemas.microsoft.com/office/drawing/2014/main" id="{8311D5ED-FD06-471F-9E68-6910401C5917}"/>
                </a:ext>
              </a:extLst>
            </p:cNvPr>
            <p:cNvGrpSpPr/>
            <p:nvPr/>
          </p:nvGrpSpPr>
          <p:grpSpPr>
            <a:xfrm>
              <a:off x="214661" y="5063197"/>
              <a:ext cx="4049483" cy="1484957"/>
              <a:chOff x="307386" y="2710779"/>
              <a:chExt cx="4049483" cy="1484957"/>
            </a:xfrm>
          </p:grpSpPr>
          <p:grpSp>
            <p:nvGrpSpPr>
              <p:cNvPr id="124" name="グループ化 123">
                <a:extLst>
                  <a:ext uri="{FF2B5EF4-FFF2-40B4-BE49-F238E27FC236}">
                    <a16:creationId xmlns:a16="http://schemas.microsoft.com/office/drawing/2014/main" id="{CF2EA475-131B-449F-B588-806D06C9E596}"/>
                  </a:ext>
                </a:extLst>
              </p:cNvPr>
              <p:cNvGrpSpPr/>
              <p:nvPr/>
            </p:nvGrpSpPr>
            <p:grpSpPr>
              <a:xfrm>
                <a:off x="307386" y="2710779"/>
                <a:ext cx="4049483" cy="1484957"/>
                <a:chOff x="5334325" y="2504446"/>
                <a:chExt cx="4049483" cy="1484957"/>
              </a:xfrm>
            </p:grpSpPr>
            <p:sp>
              <p:nvSpPr>
                <p:cNvPr id="129" name="角丸四角形 10">
                  <a:extLst>
                    <a:ext uri="{FF2B5EF4-FFF2-40B4-BE49-F238E27FC236}">
                      <a16:creationId xmlns:a16="http://schemas.microsoft.com/office/drawing/2014/main" id="{DB77C1FA-5283-43A3-BACB-BB86D958AA41}"/>
                    </a:ext>
                  </a:extLst>
                </p:cNvPr>
                <p:cNvSpPr/>
                <p:nvPr/>
              </p:nvSpPr>
              <p:spPr>
                <a:xfrm>
                  <a:off x="5334325" y="2581092"/>
                  <a:ext cx="734407" cy="130928"/>
                </a:xfrm>
                <a:prstGeom prst="roundRect">
                  <a:avLst/>
                </a:prstGeom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kumimoji="1" lang="ja-JP" altLang="en-US" sz="600" dirty="0"/>
                    <a:t>医療機関</a:t>
                  </a:r>
                </a:p>
              </p:txBody>
            </p:sp>
            <p:sp>
              <p:nvSpPr>
                <p:cNvPr id="133" name="角丸四角形 51">
                  <a:extLst>
                    <a:ext uri="{FF2B5EF4-FFF2-40B4-BE49-F238E27FC236}">
                      <a16:creationId xmlns:a16="http://schemas.microsoft.com/office/drawing/2014/main" id="{D5723B0C-9403-430B-9A82-C9609BD61988}"/>
                    </a:ext>
                  </a:extLst>
                </p:cNvPr>
                <p:cNvSpPr/>
                <p:nvPr/>
              </p:nvSpPr>
              <p:spPr>
                <a:xfrm>
                  <a:off x="7697612" y="2504446"/>
                  <a:ext cx="1686196" cy="259047"/>
                </a:xfrm>
                <a:prstGeom prst="roundRect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altLang="ja-JP" sz="600" dirty="0">
                      <a:solidFill>
                        <a:schemeClr val="tx1"/>
                      </a:solidFill>
                    </a:rPr>
                    <a:t>【</a:t>
                  </a:r>
                  <a:r>
                    <a:rPr lang="ja-JP" altLang="en-US" sz="600" dirty="0">
                      <a:solidFill>
                        <a:schemeClr val="tx1"/>
                      </a:solidFill>
                    </a:rPr>
                    <a:t>各二次医療圏</a:t>
                  </a:r>
                  <a:r>
                    <a:rPr lang="en-US" altLang="ja-JP" sz="600" dirty="0">
                      <a:solidFill>
                        <a:schemeClr val="tx1"/>
                      </a:solidFill>
                    </a:rPr>
                    <a:t>】</a:t>
                  </a:r>
                </a:p>
                <a:p>
                  <a:pPr algn="ctr"/>
                  <a:r>
                    <a:rPr lang="ja-JP" altLang="en-US" sz="600" dirty="0">
                      <a:solidFill>
                        <a:schemeClr val="tx1"/>
                      </a:solidFill>
                    </a:rPr>
                    <a:t>医療・病床</a:t>
                  </a:r>
                  <a:r>
                    <a:rPr lang="ja-JP" altLang="en-US" sz="600" dirty="0" smtClean="0">
                      <a:solidFill>
                        <a:schemeClr val="tx1"/>
                      </a:solidFill>
                    </a:rPr>
                    <a:t>懇話会（部会）</a:t>
                  </a:r>
                  <a:r>
                    <a:rPr lang="en-US" altLang="ja-JP" sz="600" dirty="0" smtClean="0">
                      <a:solidFill>
                        <a:schemeClr val="tx1"/>
                      </a:solidFill>
                    </a:rPr>
                    <a:t>/</a:t>
                  </a:r>
                  <a:r>
                    <a:rPr lang="ja-JP" altLang="en-US" sz="600" dirty="0">
                      <a:solidFill>
                        <a:schemeClr val="tx1"/>
                      </a:solidFill>
                    </a:rPr>
                    <a:t>保健医療協議会</a:t>
                  </a:r>
                  <a:endParaRPr lang="en-US" altLang="ja-JP" sz="6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39" name="角丸四角形 61">
                  <a:extLst>
                    <a:ext uri="{FF2B5EF4-FFF2-40B4-BE49-F238E27FC236}">
                      <a16:creationId xmlns:a16="http://schemas.microsoft.com/office/drawing/2014/main" id="{82836219-E1BB-45F5-9C6F-5F7B9754B2A2}"/>
                    </a:ext>
                  </a:extLst>
                </p:cNvPr>
                <p:cNvSpPr/>
                <p:nvPr/>
              </p:nvSpPr>
              <p:spPr>
                <a:xfrm>
                  <a:off x="7779184" y="3730356"/>
                  <a:ext cx="1571880" cy="259047"/>
                </a:xfrm>
                <a:prstGeom prst="roundRect">
                  <a:avLst>
                    <a:gd name="adj" fmla="val 8042"/>
                  </a:avLst>
                </a:prstGeom>
                <a:ln w="19050" cap="rnd">
                  <a:solidFill>
                    <a:schemeClr val="tx2"/>
                  </a:solidFill>
                  <a:prstDash val="sysDot"/>
                </a:ln>
              </p:spPr>
              <p:style>
                <a:lnRef idx="2">
                  <a:schemeClr val="accent1"/>
                </a:lnRef>
                <a:fillRef idx="1">
                  <a:schemeClr val="l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wrap="square" anchor="t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r>
                    <a:rPr lang="ja-JP" altLang="en-US" sz="600" dirty="0">
                      <a:solidFill>
                        <a:schemeClr val="tx1"/>
                      </a:solidFill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報告内容等について確認が必要な場合、保健医療協議会への出席</a:t>
                  </a:r>
                  <a:r>
                    <a:rPr lang="ja-JP" altLang="en-US" sz="600" dirty="0" smtClean="0">
                      <a:solidFill>
                        <a:schemeClr val="tx1"/>
                      </a:solidFill>
                      <a:latin typeface="HGPｺﾞｼｯｸE" panose="020B0900000000000000" pitchFamily="50" charset="-128"/>
                      <a:ea typeface="HGPｺﾞｼｯｸE" panose="020B0900000000000000" pitchFamily="50" charset="-128"/>
                    </a:rPr>
                    <a:t>依頼</a:t>
                  </a:r>
                  <a:endParaRPr lang="ja-JP" altLang="en-US" sz="6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</p:grpSp>
          <p:pic>
            <p:nvPicPr>
              <p:cNvPr id="128" name="図 127" descr="部屋, 時計 が含まれている画像&#10;&#10;自動的に生成された説明">
                <a:extLst>
                  <a:ext uri="{FF2B5EF4-FFF2-40B4-BE49-F238E27FC236}">
                    <a16:creationId xmlns:a16="http://schemas.microsoft.com/office/drawing/2014/main" id="{D1F2F19F-31F2-4AFC-A217-5539731A1DF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253193" y="2962259"/>
                <a:ext cx="729353" cy="729353"/>
              </a:xfrm>
              <a:prstGeom prst="rect">
                <a:avLst/>
              </a:prstGeom>
            </p:spPr>
          </p:pic>
        </p:grpSp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663EEC64-F312-4545-B028-ACF50FD24AFB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573" y="5299377"/>
              <a:ext cx="644241" cy="620083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C90DEB40-CC7D-483E-BAC1-5346BD2889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907" y="5801605"/>
              <a:ext cx="579549" cy="515097"/>
            </a:xfrm>
            <a:prstGeom prst="rect">
              <a:avLst/>
            </a:prstGeom>
          </p:spPr>
        </p:pic>
      </p:grpSp>
      <p:sp>
        <p:nvSpPr>
          <p:cNvPr id="140" name="矢印: 五方向 139">
            <a:extLst>
              <a:ext uri="{FF2B5EF4-FFF2-40B4-BE49-F238E27FC236}">
                <a16:creationId xmlns:a16="http://schemas.microsoft.com/office/drawing/2014/main" id="{E276058D-E4D4-4531-9D8A-B3DB00E0FF99}"/>
              </a:ext>
            </a:extLst>
          </p:cNvPr>
          <p:cNvSpPr/>
          <p:nvPr/>
        </p:nvSpPr>
        <p:spPr>
          <a:xfrm>
            <a:off x="492383" y="883230"/>
            <a:ext cx="89481" cy="113015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矢印: 五方向 139">
            <a:extLst>
              <a:ext uri="{FF2B5EF4-FFF2-40B4-BE49-F238E27FC236}">
                <a16:creationId xmlns:a16="http://schemas.microsoft.com/office/drawing/2014/main" id="{E276058D-E4D4-4531-9D8A-B3DB00E0FF99}"/>
              </a:ext>
            </a:extLst>
          </p:cNvPr>
          <p:cNvSpPr/>
          <p:nvPr/>
        </p:nvSpPr>
        <p:spPr>
          <a:xfrm>
            <a:off x="330243" y="1770944"/>
            <a:ext cx="72042" cy="203399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角丸四角形 49">
            <a:extLst>
              <a:ext uri="{FF2B5EF4-FFF2-40B4-BE49-F238E27FC236}">
                <a16:creationId xmlns:a16="http://schemas.microsoft.com/office/drawing/2014/main" id="{DACCB854-137D-4E27-BBD0-60503ED32DF4}"/>
              </a:ext>
            </a:extLst>
          </p:cNvPr>
          <p:cNvSpPr/>
          <p:nvPr/>
        </p:nvSpPr>
        <p:spPr>
          <a:xfrm>
            <a:off x="2058976" y="2837942"/>
            <a:ext cx="192105" cy="67691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600" dirty="0" smtClean="0"/>
              <a:t>保健所</a:t>
            </a:r>
            <a:endParaRPr lang="en-US" altLang="ja-JP" sz="600" dirty="0"/>
          </a:p>
        </p:txBody>
      </p:sp>
      <p:sp>
        <p:nvSpPr>
          <p:cNvPr id="113" name="コンテンツ プレースホルダー 2"/>
          <p:cNvSpPr txBox="1">
            <a:spLocks/>
          </p:cNvSpPr>
          <p:nvPr/>
        </p:nvSpPr>
        <p:spPr>
          <a:xfrm>
            <a:off x="1302061" y="5200344"/>
            <a:ext cx="753356" cy="249532"/>
          </a:xfrm>
          <a:prstGeom prst="rect">
            <a:avLst/>
          </a:prstGeom>
        </p:spPr>
        <p:txBody>
          <a:bodyPr vert="horz" lIns="91440" tIns="45720" rIns="3600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1100"/>
              </a:lnSpc>
            </a:pPr>
            <a:r>
              <a:rPr lang="ja-JP" altLang="en-US" sz="800" dirty="0">
                <a:solidFill>
                  <a:schemeClr val="tx1"/>
                </a:solidFill>
                <a:latin typeface="Microsoft YaHei" panose="020B0503020204020204" pitchFamily="34" charset="-122"/>
                <a:ea typeface="HGPｺﾞｼｯｸE" panose="020B0900000000000000" pitchFamily="50" charset="-128"/>
              </a:rPr>
              <a:t>意向書の提出</a:t>
            </a:r>
            <a:endParaRPr lang="en-US" altLang="ja-JP" sz="800" dirty="0">
              <a:solidFill>
                <a:schemeClr val="tx1"/>
              </a:solidFill>
              <a:latin typeface="Microsoft YaHei" panose="020B0503020204020204" pitchFamily="34" charset="-122"/>
              <a:ea typeface="HGPｺﾞｼｯｸE" panose="020B0900000000000000" pitchFamily="50" charset="-128"/>
            </a:endParaRPr>
          </a:p>
        </p:txBody>
      </p:sp>
      <p:sp>
        <p:nvSpPr>
          <p:cNvPr id="115" name="右矢印 114"/>
          <p:cNvSpPr/>
          <p:nvPr/>
        </p:nvSpPr>
        <p:spPr>
          <a:xfrm>
            <a:off x="2292090" y="3065340"/>
            <a:ext cx="256834" cy="26996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角丸四角形 49">
            <a:extLst>
              <a:ext uri="{FF2B5EF4-FFF2-40B4-BE49-F238E27FC236}">
                <a16:creationId xmlns:a16="http://schemas.microsoft.com/office/drawing/2014/main" id="{DACCB854-137D-4E27-BBD0-60503ED32DF4}"/>
              </a:ext>
            </a:extLst>
          </p:cNvPr>
          <p:cNvSpPr/>
          <p:nvPr/>
        </p:nvSpPr>
        <p:spPr>
          <a:xfrm>
            <a:off x="2152434" y="5252787"/>
            <a:ext cx="192105" cy="676911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600" dirty="0" smtClean="0"/>
              <a:t>保健所</a:t>
            </a:r>
            <a:endParaRPr lang="en-US" altLang="ja-JP" sz="600" dirty="0"/>
          </a:p>
        </p:txBody>
      </p:sp>
      <p:sp>
        <p:nvSpPr>
          <p:cNvPr id="120" name="右矢印 119"/>
          <p:cNvSpPr/>
          <p:nvPr/>
        </p:nvSpPr>
        <p:spPr>
          <a:xfrm>
            <a:off x="2388931" y="5456259"/>
            <a:ext cx="256834" cy="26996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右矢印 121"/>
          <p:cNvSpPr/>
          <p:nvPr/>
        </p:nvSpPr>
        <p:spPr>
          <a:xfrm>
            <a:off x="1586139" y="5444269"/>
            <a:ext cx="256834" cy="269968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5" name="テキスト ボックス 106"/>
          <p:cNvSpPr txBox="1"/>
          <p:nvPr/>
        </p:nvSpPr>
        <p:spPr>
          <a:xfrm>
            <a:off x="1016502" y="5771684"/>
            <a:ext cx="1009060" cy="661816"/>
          </a:xfrm>
          <a:prstGeom prst="rect">
            <a:avLst/>
          </a:prstGeom>
          <a:noFill/>
          <a:ln w="6350">
            <a:solidFill>
              <a:schemeClr val="tx2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7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7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意向書の報告内容</a:t>
            </a:r>
            <a:r>
              <a:rPr lang="en-US" altLang="ja-JP" sz="7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】</a:t>
            </a:r>
            <a:r>
              <a:rPr lang="ja-JP" altLang="en-US" sz="8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endParaRPr lang="en-US" altLang="ja-JP" sz="7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医療機器共同利用の意向</a:t>
            </a:r>
            <a:endParaRPr lang="en-US" altLang="ja-JP" sz="600" kern="1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（対象機器）</a:t>
            </a:r>
            <a:endParaRPr lang="en-US" altLang="ja-JP" sz="600" kern="1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・ＣＴ</a:t>
            </a: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 </a:t>
            </a: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・ＭＲＩ</a:t>
            </a:r>
            <a:endParaRPr lang="en-US" altLang="ja-JP" sz="600" kern="1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　・ＰＥＴ ・放射線治療機器</a:t>
            </a:r>
            <a:endParaRPr lang="en-US" altLang="ja-JP" sz="600" kern="1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・マンモグラフィ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126" name="テキスト ボックス 106"/>
          <p:cNvSpPr txBox="1"/>
          <p:nvPr/>
        </p:nvSpPr>
        <p:spPr>
          <a:xfrm>
            <a:off x="2727929" y="6020125"/>
            <a:ext cx="1760624" cy="185974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36000" tIns="45720" rIns="3600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医療</a:t>
            </a: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機関別</a:t>
            </a: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の意向書の報告状況を</a:t>
            </a:r>
            <a:endParaRPr lang="en-US" altLang="ja-JP" sz="600" kern="100" dirty="0" smtClean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600" kern="100" dirty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600" kern="100" dirty="0" smtClean="0">
                <a:latin typeface="HGPｺﾞｼｯｸE" panose="020B0900000000000000" pitchFamily="50" charset="-128"/>
                <a:ea typeface="HGPｺﾞｼｯｸE" panose="020B0900000000000000" pitchFamily="50" charset="-128"/>
                <a:cs typeface="Times New Roman" panose="02020603050405020304" pitchFamily="18" charset="0"/>
              </a:rPr>
              <a:t>保健所等から報告</a:t>
            </a:r>
            <a:endParaRPr lang="en-US" altLang="ja-JP" sz="600" kern="100" dirty="0">
              <a:latin typeface="HGPｺﾞｼｯｸE" panose="020B0900000000000000" pitchFamily="50" charset="-128"/>
              <a:ea typeface="HGPｺﾞｼｯｸE" panose="020B09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997799" y="5397086"/>
            <a:ext cx="1708032" cy="937822"/>
          </a:xfrm>
          <a:prstGeom prst="rect">
            <a:avLst/>
          </a:prstGeom>
        </p:spPr>
      </p:pic>
      <p:sp>
        <p:nvSpPr>
          <p:cNvPr id="71" name="テキスト ボックス 70"/>
          <p:cNvSpPr txBox="1"/>
          <p:nvPr/>
        </p:nvSpPr>
        <p:spPr>
          <a:xfrm>
            <a:off x="8305993" y="6824"/>
            <a:ext cx="820338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 smtClean="0"/>
              <a:t>資料</a:t>
            </a:r>
            <a:r>
              <a:rPr lang="en-US" altLang="ja-JP" sz="1200" dirty="0"/>
              <a:t>9</a:t>
            </a:r>
            <a:r>
              <a:rPr lang="ja-JP" altLang="en-US" sz="1200" smtClean="0"/>
              <a:t>－</a:t>
            </a:r>
            <a:r>
              <a:rPr lang="en-US" altLang="ja-JP" sz="1200" dirty="0" smtClean="0"/>
              <a:t>1</a:t>
            </a:r>
            <a:endParaRPr kumimoji="1" lang="en-US" altLang="ja-JP" sz="1200" dirty="0"/>
          </a:p>
        </p:txBody>
      </p:sp>
    </p:spTree>
    <p:extLst>
      <p:ext uri="{BB962C8B-B14F-4D97-AF65-F5344CB8AC3E}">
        <p14:creationId xmlns:p14="http://schemas.microsoft.com/office/powerpoint/2010/main" val="208183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450</Words>
  <Application>Microsoft Office PowerPoint</Application>
  <PresentationFormat>画面に合わせる (4:3)</PresentationFormat>
  <Paragraphs>69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Meiryo UI</vt:lpstr>
      <vt:lpstr>Microsoft YaHei</vt:lpstr>
      <vt:lpstr>ＭＳ Ｐゴシック</vt:lpstr>
      <vt:lpstr>Arial</vt:lpstr>
      <vt:lpstr>Calibri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堺市</cp:lastModifiedBy>
  <cp:revision>1</cp:revision>
  <dcterms:modified xsi:type="dcterms:W3CDTF">2020-01-30T12:58:50Z</dcterms:modified>
</cp:coreProperties>
</file>