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 standalone="yes"?>
<Relationships xmlns="http://schemas.openxmlformats.org/package/2006/relationships">
  <Relationship Id="rId2" Type="http://schemas.openxmlformats.org/package/2006/relationships/metadata/thumbnail" Target="docProps/thumbnail.jpeg" />
  <Relationship Id="rId1" Type="http://schemas.openxmlformats.org/officeDocument/2006/relationships/officeDocument" Target="ppt/presentation.xml" />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03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71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
<Relationships xmlns="http://schemas.openxmlformats.org/package/2006/relationships">
  <Relationship Id="rId8" Type="http://schemas.openxmlformats.org/officeDocument/2006/relationships/tableStyles" Target="tableStyles.xml" />
  <Relationship Id="rId3" Type="http://schemas.openxmlformats.org/officeDocument/2006/relationships/slide" Target="slides/slide2.xml" />
  <Relationship Id="rId7" Type="http://schemas.openxmlformats.org/officeDocument/2006/relationships/theme" Target="theme/theme1.xml" />
  <Relationship Id="rId2" Type="http://schemas.openxmlformats.org/officeDocument/2006/relationships/slide" Target="slides/slide1.xml" />
  <Relationship Id="rId1" Type="http://schemas.openxmlformats.org/officeDocument/2006/relationships/slideMaster" Target="slideMasters/slideMaster1.xml" />
  <Relationship Id="rId6" Type="http://schemas.openxmlformats.org/officeDocument/2006/relationships/viewProps" Target="viewProps.xml" />
  <Relationship Id="rId5" Type="http://schemas.openxmlformats.org/officeDocument/2006/relationships/presProps" Target="presProps.xml" />
  <Relationship Id="rId4" Type="http://schemas.openxmlformats.org/officeDocument/2006/relationships/notesMaster" Target="notesMasters/notesMaster1.xml" />
</Relationships>
</file>

<file path=ppt/notesMasters/_rels/notesMaster1.xml.rels>&#65279;<?xml version="1.0" encoding="utf-8" standalone="yes"?>
<Relationships xmlns="http://schemas.openxmlformats.org/package/2006/relationships">
  <Relationship Id="rId1" Type="http://schemas.openxmlformats.org/officeDocument/2006/relationships/theme" Target="../theme/theme2.xml" />
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6E8D6A-3218-40A9-8E48-2C68EA3A0E35}" type="datetimeFigureOut">
              <a:rPr kumimoji="1" lang="ja-JP" altLang="en-US" smtClean="0"/>
              <a:t>2019/7/17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8A45A5-207E-48E0-85E1-3DBD795703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5927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0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3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4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5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6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7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8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9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7E3D-9EB9-4951-B976-955DB2434223}" type="datetimeFigureOut">
              <a:rPr kumimoji="1" lang="ja-JP" altLang="en-US" smtClean="0"/>
              <a:t>2019/7/17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F78B9-8FF4-474F-80E9-310B696283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6351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7E3D-9EB9-4951-B976-955DB2434223}" type="datetimeFigureOut">
              <a:rPr kumimoji="1" lang="ja-JP" altLang="en-US" smtClean="0"/>
              <a:t>2019/7/17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F78B9-8FF4-474F-80E9-310B696283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4758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7E3D-9EB9-4951-B976-955DB2434223}" type="datetimeFigureOut">
              <a:rPr kumimoji="1" lang="ja-JP" altLang="en-US" smtClean="0"/>
              <a:t>2019/7/17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F78B9-8FF4-474F-80E9-310B696283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9087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7E3D-9EB9-4951-B976-955DB2434223}" type="datetimeFigureOut">
              <a:rPr kumimoji="1" lang="ja-JP" altLang="en-US" smtClean="0"/>
              <a:t>2019/7/17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F78B9-8FF4-474F-80E9-310B696283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7116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7E3D-9EB9-4951-B976-955DB2434223}" type="datetimeFigureOut">
              <a:rPr kumimoji="1" lang="ja-JP" altLang="en-US" smtClean="0"/>
              <a:t>2019/7/17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F78B9-8FF4-474F-80E9-310B696283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1223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7E3D-9EB9-4951-B976-955DB2434223}" type="datetimeFigureOut">
              <a:rPr kumimoji="1" lang="ja-JP" altLang="en-US" smtClean="0"/>
              <a:t>2019/7/17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F78B9-8FF4-474F-80E9-310B696283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4362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7E3D-9EB9-4951-B976-955DB2434223}" type="datetimeFigureOut">
              <a:rPr kumimoji="1" lang="ja-JP" altLang="en-US" smtClean="0"/>
              <a:t>2019/7/17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F78B9-8FF4-474F-80E9-310B696283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7283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7E3D-9EB9-4951-B976-955DB2434223}" type="datetimeFigureOut">
              <a:rPr kumimoji="1" lang="ja-JP" altLang="en-US" smtClean="0"/>
              <a:t>2019/7/17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F78B9-8FF4-474F-80E9-310B696283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69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7E3D-9EB9-4951-B976-955DB2434223}" type="datetimeFigureOut">
              <a:rPr kumimoji="1" lang="ja-JP" altLang="en-US" smtClean="0"/>
              <a:t>2019/7/17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F78B9-8FF4-474F-80E9-310B696283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3618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7E3D-9EB9-4951-B976-955DB2434223}" type="datetimeFigureOut">
              <a:rPr kumimoji="1" lang="ja-JP" altLang="en-US" smtClean="0"/>
              <a:t>2019/7/17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F78B9-8FF4-474F-80E9-310B696283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9012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7E3D-9EB9-4951-B976-955DB2434223}" type="datetimeFigureOut">
              <a:rPr kumimoji="1" lang="ja-JP" altLang="en-US" smtClean="0"/>
              <a:t>2019/7/17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F78B9-8FF4-474F-80E9-310B696283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7377183"/>
      </p:ext>
    </p:extLst>
  </p:cSld>
  <p:clrMapOvr>
    <a:masterClrMapping/>
  </p:clrMapOvr>
</p:sldLayout>
</file>

<file path=ppt/slideMasters/_rels/slideMaster1.xml.rels>&#65279;<?xml version="1.0" encoding="utf-8" standalone="yes"?>
<Relationships xmlns="http://schemas.openxmlformats.org/package/2006/relationships">
  <Relationship Id="rId8" Type="http://schemas.openxmlformats.org/officeDocument/2006/relationships/slideLayout" Target="../slideLayouts/slideLayout8.xml" />
  <Relationship Id="rId3" Type="http://schemas.openxmlformats.org/officeDocument/2006/relationships/slideLayout" Target="../slideLayouts/slideLayout3.xml" />
  <Relationship Id="rId7" Type="http://schemas.openxmlformats.org/officeDocument/2006/relationships/slideLayout" Target="../slideLayouts/slideLayout7.xml" />
  <Relationship Id="rId12" Type="http://schemas.openxmlformats.org/officeDocument/2006/relationships/theme" Target="../theme/theme1.xml" />
  <Relationship Id="rId2" Type="http://schemas.openxmlformats.org/officeDocument/2006/relationships/slideLayout" Target="../slideLayouts/slideLayout2.xml" />
  <Relationship Id="rId1" Type="http://schemas.openxmlformats.org/officeDocument/2006/relationships/slideLayout" Target="../slideLayouts/slideLayout1.xml" />
  <Relationship Id="rId6" Type="http://schemas.openxmlformats.org/officeDocument/2006/relationships/slideLayout" Target="../slideLayouts/slideLayout6.xml" />
  <Relationship Id="rId11" Type="http://schemas.openxmlformats.org/officeDocument/2006/relationships/slideLayout" Target="../slideLayouts/slideLayout11.xml" />
  <Relationship Id="rId5" Type="http://schemas.openxmlformats.org/officeDocument/2006/relationships/slideLayout" Target="../slideLayouts/slideLayout5.xml" />
  <Relationship Id="rId10" Type="http://schemas.openxmlformats.org/officeDocument/2006/relationships/slideLayout" Target="../slideLayouts/slideLayout10.xml" />
  <Relationship Id="rId4" Type="http://schemas.openxmlformats.org/officeDocument/2006/relationships/slideLayout" Target="../slideLayouts/slideLayout4.xml" />
  <Relationship Id="rId9" Type="http://schemas.openxmlformats.org/officeDocument/2006/relationships/slideLayout" Target="../slideLayouts/slideLayout9.xml" />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27E3D-9EB9-4951-B976-955DB2434223}" type="datetimeFigureOut">
              <a:rPr kumimoji="1" lang="ja-JP" altLang="en-US" smtClean="0"/>
              <a:t>2019/7/17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F78B9-8FF4-474F-80E9-310B696283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9338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.xml" />
</Relationships>
</file>

<file path=ppt/slides/_rels/slide2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7.xml" />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29940" y="131454"/>
            <a:ext cx="82809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200" b="1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大阪府</a:t>
            </a:r>
            <a:r>
              <a:rPr lang="zh-TW" altLang="en-US" sz="2200" b="1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医師</a:t>
            </a:r>
            <a:r>
              <a:rPr lang="zh-TW" altLang="en-US" sz="22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確保</a:t>
            </a:r>
            <a:r>
              <a:rPr lang="zh-TW" altLang="en-US" sz="2200" b="1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計画</a:t>
            </a:r>
            <a:r>
              <a:rPr lang="ja-JP" altLang="en-US" sz="2200" b="1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の策定に向けた今後の方針（たたき台）</a:t>
            </a:r>
            <a:endParaRPr kumimoji="1" lang="ja-JP" altLang="en-US" sz="2200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cxnSp>
        <p:nvCxnSpPr>
          <p:cNvPr id="5" name="直線コネクタ 4"/>
          <p:cNvCxnSpPr/>
          <p:nvPr/>
        </p:nvCxnSpPr>
        <p:spPr>
          <a:xfrm>
            <a:off x="55261" y="548680"/>
            <a:ext cx="9144000" cy="0"/>
          </a:xfrm>
          <a:prstGeom prst="line">
            <a:avLst/>
          </a:prstGeom>
          <a:ln w="63500" cmpd="thinThick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六角形 6"/>
          <p:cNvSpPr/>
          <p:nvPr/>
        </p:nvSpPr>
        <p:spPr>
          <a:xfrm>
            <a:off x="55261" y="673952"/>
            <a:ext cx="7416824" cy="387405"/>
          </a:xfrm>
          <a:prstGeom prst="hexagon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rtlCol="0" anchor="ctr" anchorCtr="0"/>
          <a:lstStyle/>
          <a:p>
            <a:r>
              <a:rPr lang="ja-JP" altLang="en-US" dirty="0" smtClean="0">
                <a:solidFill>
                  <a:schemeClr val="bg1"/>
                </a:solidFill>
                <a:latin typeface="HGS創英角ｺﾞｼｯｸUB" pitchFamily="50" charset="-128"/>
                <a:ea typeface="HGS創英角ｺﾞｼｯｸUB" pitchFamily="50" charset="-128"/>
              </a:rPr>
              <a:t>１ 課題（医師偏在指標に基づく医師供給量の目標設定）</a:t>
            </a:r>
            <a:endParaRPr kumimoji="1" lang="en-US" altLang="ja-JP" dirty="0" smtClean="0">
              <a:solidFill>
                <a:schemeClr val="bg1"/>
              </a:solidFill>
              <a:latin typeface="HGS創英角ｺﾞｼｯｸUB" pitchFamily="50" charset="-128"/>
              <a:ea typeface="HGS創英角ｺﾞｼｯｸUB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23461" y="2522989"/>
            <a:ext cx="8875800" cy="1846659"/>
          </a:xfrm>
          <a:prstGeom prst="rect">
            <a:avLst/>
          </a:prstGeom>
          <a:noFill/>
          <a:ln w="6350">
            <a:noFill/>
            <a:prstDash val="sysDash"/>
          </a:ln>
        </p:spPr>
        <p:txBody>
          <a:bodyPr wrap="square" rtlCol="0">
            <a:spAutoFit/>
          </a:bodyPr>
          <a:lstStyle/>
          <a:p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　</a:t>
            </a:r>
            <a:r>
              <a:rPr lang="ja-JP" altLang="en-US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　医師の勤務実態等の把握のための調査</a:t>
            </a: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を</a:t>
            </a:r>
            <a:r>
              <a:rPr lang="ja-JP" altLang="en-US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実施</a:t>
            </a:r>
            <a:endParaRPr lang="en-US" altLang="ja-JP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　　　　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調査対象</a:t>
            </a:r>
            <a:endParaRPr lang="en-US" altLang="ja-JP" sz="1600" dirty="0" smtClean="0">
              <a:latin typeface="HGSｺﾞｼｯｸM" pitchFamily="50" charset="-128"/>
              <a:ea typeface="HGSｺﾞｼｯｸM" pitchFamily="50" charset="-128"/>
            </a:endParaRPr>
          </a:p>
          <a:p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　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　　　　医療機関：病院（全数調査）、有床診療所（全数調査）、無床診療所（抽出調査）</a:t>
            </a:r>
            <a:endParaRPr lang="en-US" altLang="ja-JP" sz="1600" dirty="0" smtClean="0">
              <a:latin typeface="HGSｺﾞｼｯｸM" pitchFamily="50" charset="-128"/>
              <a:ea typeface="HGSｺﾞｼｯｸM" pitchFamily="50" charset="-128"/>
            </a:endParaRPr>
          </a:p>
          <a:p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　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　　　　医師個人：病院（１診療科毎に２名程度）　診療所：１施設１名程度</a:t>
            </a:r>
            <a:endParaRPr lang="ja-JP" altLang="en-US" sz="1600" dirty="0">
              <a:latin typeface="HGSｺﾞｼｯｸM" pitchFamily="50" charset="-128"/>
              <a:ea typeface="HGSｺﾞｼｯｸM" pitchFamily="50" charset="-128"/>
            </a:endParaRPr>
          </a:p>
          <a:p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　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・　　　　　　　　ただし、総合</a:t>
            </a:r>
            <a:r>
              <a:rPr lang="en-US" altLang="ja-JP" sz="1600" dirty="0">
                <a:latin typeface="HGSｺﾞｼｯｸM" pitchFamily="50" charset="-128"/>
                <a:ea typeface="HGSｺﾞｼｯｸM" pitchFamily="50" charset="-128"/>
              </a:rPr>
              <a:t>/</a:t>
            </a:r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地域周産期Ｃ、救急告示の小児科、救命救急Ｃ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など</a:t>
            </a:r>
            <a:endParaRPr lang="en-US" altLang="ja-JP" sz="1600" dirty="0" smtClean="0">
              <a:latin typeface="HGSｺﾞｼｯｸM" pitchFamily="50" charset="-128"/>
              <a:ea typeface="HGSｺﾞｼｯｸM" pitchFamily="50" charset="-128"/>
            </a:endParaRPr>
          </a:p>
          <a:p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　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　　　　　　　　　（以下、指定病院）について</a:t>
            </a:r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は医師全員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を対象に調査実施</a:t>
            </a:r>
            <a:endParaRPr lang="en-US" altLang="ja-JP" sz="1600" dirty="0" smtClean="0">
              <a:latin typeface="HGSｺﾞｼｯｸM" pitchFamily="50" charset="-128"/>
              <a:ea typeface="HGSｺﾞｼｯｸM" pitchFamily="50" charset="-128"/>
            </a:endParaRPr>
          </a:p>
          <a:p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　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　　　調査項目：病床</a:t>
            </a:r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、患者数（年齢構成、性別、診療科別）、搬送件数、分娩件数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等</a:t>
            </a:r>
            <a:endParaRPr lang="en-US" altLang="ja-JP" sz="1600" dirty="0" smtClean="0">
              <a:latin typeface="HGSｺﾞｼｯｸM" pitchFamily="50" charset="-128"/>
              <a:ea typeface="HGSｺﾞｼｯｸM" pitchFamily="50" charset="-128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329940" y="1137081"/>
            <a:ext cx="8280920" cy="861774"/>
          </a:xfrm>
          <a:prstGeom prst="rect">
            <a:avLst/>
          </a:prstGeom>
          <a:noFill/>
          <a:ln w="6350">
            <a:noFill/>
            <a:prstDash val="sysDash"/>
          </a:ln>
        </p:spPr>
        <p:txBody>
          <a:bodyPr wrap="square" rtlCol="0">
            <a:spAutoFit/>
          </a:bodyPr>
          <a:lstStyle/>
          <a:p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国が提示する目標医師数、必要医師数は、府の医師</a:t>
            </a:r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偏在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指標を全国値に一致させることを目的に算出されており、需要に基づく医師確保の目安を示すものではない</a:t>
            </a:r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。</a:t>
            </a:r>
            <a:endParaRPr lang="en-US" altLang="ja-JP" sz="1600" dirty="0" smtClean="0">
              <a:latin typeface="HGSｺﾞｼｯｸM" pitchFamily="50" charset="-128"/>
              <a:ea typeface="HGSｺﾞｼｯｸM" pitchFamily="50" charset="-128"/>
            </a:endParaRPr>
          </a:p>
          <a:p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　</a:t>
            </a:r>
            <a:r>
              <a:rPr lang="ja-JP" altLang="en-US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⇒必ずしも府</a:t>
            </a: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の実情を反映した</a:t>
            </a:r>
            <a:r>
              <a:rPr lang="ja-JP" altLang="en-US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ものとは言い難い。</a:t>
            </a:r>
            <a:endParaRPr lang="ja-JP" altLang="en-US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3" name="六角形 12"/>
          <p:cNvSpPr/>
          <p:nvPr/>
        </p:nvSpPr>
        <p:spPr>
          <a:xfrm>
            <a:off x="55261" y="2173566"/>
            <a:ext cx="7427365" cy="369414"/>
          </a:xfrm>
          <a:prstGeom prst="hexagon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rtlCol="0" anchor="ctr" anchorCtr="0"/>
          <a:lstStyle/>
          <a:p>
            <a:r>
              <a:rPr lang="ja-JP" altLang="en-US" dirty="0" smtClean="0">
                <a:solidFill>
                  <a:schemeClr val="bg1"/>
                </a:solidFill>
                <a:latin typeface="HGS創英角ｺﾞｼｯｸUB" pitchFamily="50" charset="-128"/>
                <a:ea typeface="HGS創英角ｺﾞｼｯｸUB" pitchFamily="50" charset="-128"/>
              </a:rPr>
              <a:t>２ 医療実態を踏まえた必要医師数の検討</a:t>
            </a:r>
            <a:endParaRPr kumimoji="1" lang="en-US" altLang="ja-JP" dirty="0" smtClean="0">
              <a:solidFill>
                <a:schemeClr val="bg1"/>
              </a:solidFill>
              <a:latin typeface="HGS創英角ｺﾞｼｯｸUB" pitchFamily="50" charset="-128"/>
              <a:ea typeface="HGS創英角ｺﾞｼｯｸUB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67544" y="4505905"/>
            <a:ext cx="8875800" cy="2339102"/>
          </a:xfrm>
          <a:prstGeom prst="rect">
            <a:avLst/>
          </a:prstGeom>
          <a:noFill/>
          <a:ln w="6350">
            <a:noFill/>
            <a:prstDash val="sysDash"/>
          </a:ln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　調査結果等を踏まえた必要医師数</a:t>
            </a: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</a:t>
            </a:r>
            <a:r>
              <a:rPr lang="ja-JP" altLang="en-US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推計</a:t>
            </a:r>
            <a:r>
              <a:rPr lang="ja-JP" altLang="en-US" sz="1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（複数パターンを検討）</a:t>
            </a:r>
            <a:endParaRPr lang="ja-JP" altLang="en-US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　　　・医療需要予測</a:t>
            </a:r>
            <a:endParaRPr lang="en-US" altLang="ja-JP" sz="1600" dirty="0">
              <a:latin typeface="HGSｺﾞｼｯｸM" pitchFamily="50" charset="-128"/>
              <a:ea typeface="HGSｺﾞｼｯｸM" pitchFamily="50" charset="-128"/>
            </a:endParaRPr>
          </a:p>
          <a:p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　　　・働き方改革を踏まえた医師の勤務のあり方</a:t>
            </a:r>
            <a:endParaRPr lang="en-US" altLang="ja-JP" sz="1600" dirty="0" smtClean="0">
              <a:latin typeface="HGSｺﾞｼｯｸM" pitchFamily="50" charset="-128"/>
              <a:ea typeface="HGSｺﾞｼｯｸM" pitchFamily="50" charset="-128"/>
            </a:endParaRPr>
          </a:p>
          <a:p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　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　　　　⇒指定病院：時間外</a:t>
            </a:r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の取扱い</a:t>
            </a:r>
            <a:r>
              <a:rPr lang="en-US" altLang="ja-JP" sz="1600" dirty="0">
                <a:latin typeface="HGSｺﾞｼｯｸM" pitchFamily="50" charset="-128"/>
                <a:ea typeface="HGSｺﾞｼｯｸM" pitchFamily="50" charset="-128"/>
              </a:rPr>
              <a:t>(A</a:t>
            </a:r>
            <a:r>
              <a:rPr lang="ja-JP" altLang="en-US" sz="1600" dirty="0" err="1">
                <a:latin typeface="HGSｺﾞｼｯｸM" pitchFamily="50" charset="-128"/>
                <a:ea typeface="HGSｺﾞｼｯｸM" pitchFamily="50" charset="-128"/>
              </a:rPr>
              <a:t>、</a:t>
            </a:r>
            <a:r>
              <a:rPr lang="en-US" altLang="ja-JP" sz="1600" dirty="0">
                <a:latin typeface="HGSｺﾞｼｯｸM" pitchFamily="50" charset="-128"/>
                <a:ea typeface="HGSｺﾞｼｯｸM" pitchFamily="50" charset="-128"/>
              </a:rPr>
              <a:t>B</a:t>
            </a:r>
            <a:r>
              <a:rPr lang="ja-JP" altLang="en-US" sz="1600" dirty="0" err="1">
                <a:latin typeface="HGSｺﾞｼｯｸM" pitchFamily="50" charset="-128"/>
                <a:ea typeface="HGSｺﾞｼｯｸM" pitchFamily="50" charset="-128"/>
              </a:rPr>
              <a:t>、</a:t>
            </a:r>
            <a:r>
              <a:rPr lang="en-US" altLang="ja-JP" sz="1600" dirty="0">
                <a:latin typeface="HGSｺﾞｼｯｸM" pitchFamily="50" charset="-128"/>
                <a:ea typeface="HGSｺﾞｼｯｸM" pitchFamily="50" charset="-128"/>
              </a:rPr>
              <a:t>C-1</a:t>
            </a:r>
            <a:r>
              <a:rPr lang="ja-JP" altLang="en-US" sz="1600" dirty="0" err="1">
                <a:latin typeface="HGSｺﾞｼｯｸM" pitchFamily="50" charset="-128"/>
                <a:ea typeface="HGSｺﾞｼｯｸM" pitchFamily="50" charset="-128"/>
              </a:rPr>
              <a:t>、</a:t>
            </a:r>
            <a:r>
              <a:rPr lang="en-US" altLang="ja-JP" sz="1600" dirty="0">
                <a:latin typeface="HGSｺﾞｼｯｸM" pitchFamily="50" charset="-128"/>
                <a:ea typeface="HGSｺﾞｼｯｸM" pitchFamily="50" charset="-128"/>
              </a:rPr>
              <a:t>C-2</a:t>
            </a:r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の各水準</a:t>
            </a:r>
            <a:r>
              <a:rPr lang="en-US" altLang="ja-JP" sz="1600" dirty="0">
                <a:latin typeface="HGSｺﾞｼｯｸM" pitchFamily="50" charset="-128"/>
                <a:ea typeface="HGSｺﾞｼｯｸM" pitchFamily="50" charset="-128"/>
              </a:rPr>
              <a:t>)</a:t>
            </a:r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　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及び</a:t>
            </a:r>
            <a:endParaRPr lang="en-US" altLang="ja-JP" sz="1600" dirty="0" smtClean="0">
              <a:latin typeface="HGSｺﾞｼｯｸM" pitchFamily="50" charset="-128"/>
              <a:ea typeface="HGSｺﾞｼｯｸM" pitchFamily="50" charset="-128"/>
            </a:endParaRPr>
          </a:p>
          <a:p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　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　　　　　宿</a:t>
            </a:r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日直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基準に</a:t>
            </a:r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見直しを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踏まえ検討</a:t>
            </a:r>
            <a:endParaRPr lang="en-US" altLang="ja-JP" sz="1600" dirty="0" smtClean="0">
              <a:latin typeface="HGSｺﾞｼｯｸM" pitchFamily="50" charset="-128"/>
              <a:ea typeface="HGSｺﾞｼｯｸM" pitchFamily="50" charset="-128"/>
            </a:endParaRPr>
          </a:p>
          <a:p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　　　・医療</a:t>
            </a:r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機能等の再編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を含めた</a:t>
            </a:r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医療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提供体制</a:t>
            </a:r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の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あり方の検討</a:t>
            </a:r>
            <a:endParaRPr lang="en-US" altLang="ja-JP" sz="1600" dirty="0" smtClean="0">
              <a:latin typeface="HGSｺﾞｼｯｸM" pitchFamily="50" charset="-128"/>
              <a:ea typeface="HGSｺﾞｼｯｸM" pitchFamily="50" charset="-128"/>
            </a:endParaRPr>
          </a:p>
          <a:p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　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　　　　　　</a:t>
            </a:r>
            <a:r>
              <a:rPr lang="en-US" altLang="ja-JP" sz="1600" dirty="0" smtClean="0">
                <a:latin typeface="HGSｺﾞｼｯｸM" pitchFamily="50" charset="-128"/>
                <a:ea typeface="HGSｺﾞｼｯｸM" pitchFamily="50" charset="-128"/>
              </a:rPr>
              <a:t>(1) 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産科</a:t>
            </a:r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：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総合</a:t>
            </a:r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・地域周産期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センターの体制、医師偏在の現状を踏まえ検討</a:t>
            </a:r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　</a:t>
            </a:r>
            <a:endParaRPr lang="en-US" altLang="ja-JP" sz="1600" dirty="0" smtClean="0">
              <a:latin typeface="HGSｺﾞｼｯｸM" pitchFamily="50" charset="-128"/>
              <a:ea typeface="HGSｺﾞｼｯｸM" pitchFamily="50" charset="-128"/>
            </a:endParaRPr>
          </a:p>
          <a:p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　　　　　　　</a:t>
            </a:r>
            <a:r>
              <a:rPr lang="en-US" altLang="ja-JP" sz="1600" dirty="0" smtClean="0">
                <a:latin typeface="HGSｺﾞｼｯｸM" pitchFamily="50" charset="-128"/>
                <a:ea typeface="HGSｺﾞｼｯｸM" pitchFamily="50" charset="-128"/>
              </a:rPr>
              <a:t>(</a:t>
            </a:r>
            <a:r>
              <a:rPr lang="en-US" altLang="ja-JP" sz="1600" dirty="0">
                <a:latin typeface="HGSｺﾞｼｯｸM" pitchFamily="50" charset="-128"/>
                <a:ea typeface="HGSｺﾞｼｯｸM" pitchFamily="50" charset="-128"/>
              </a:rPr>
              <a:t>2) 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小児科：医師偏在の現状を踏まえて検討</a:t>
            </a:r>
            <a:endParaRPr lang="en-US" altLang="ja-JP" sz="1600" dirty="0">
              <a:latin typeface="HGSｺﾞｼｯｸM" pitchFamily="50" charset="-128"/>
              <a:ea typeface="HGSｺﾞｼｯｸM" pitchFamily="50" charset="-128"/>
            </a:endParaRPr>
          </a:p>
          <a:p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　　　　　　　</a:t>
            </a:r>
            <a:r>
              <a:rPr lang="en-US" altLang="ja-JP" sz="1600" dirty="0" smtClean="0">
                <a:latin typeface="HGSｺﾞｼｯｸM" pitchFamily="50" charset="-128"/>
                <a:ea typeface="HGSｺﾞｼｯｸM" pitchFamily="50" charset="-128"/>
              </a:rPr>
              <a:t>(3)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 救急：三次救急や二次救急（</a:t>
            </a:r>
            <a:r>
              <a:rPr lang="zh-TW" altLang="en-US" sz="1600" dirty="0">
                <a:latin typeface="HGSｺﾞｼｯｸM" pitchFamily="50" charset="-128"/>
                <a:ea typeface="HGSｺﾞｼｯｸM" pitchFamily="50" charset="-128"/>
              </a:rPr>
              <a:t>特定機能対応医療機関 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）のあり方</a:t>
            </a:r>
            <a:endParaRPr lang="ja-JP" altLang="ja-JP" sz="1600" dirty="0">
              <a:latin typeface="HGSｺﾞｼｯｸM" pitchFamily="50" charset="-128"/>
              <a:ea typeface="HGSｺﾞｼｯｸM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2806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六角形 7"/>
          <p:cNvSpPr/>
          <p:nvPr/>
        </p:nvSpPr>
        <p:spPr>
          <a:xfrm>
            <a:off x="35079" y="499150"/>
            <a:ext cx="6292122" cy="367012"/>
          </a:xfrm>
          <a:prstGeom prst="hexag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rtlCol="0" anchor="ctr" anchorCtr="0"/>
          <a:lstStyle/>
          <a:p>
            <a:r>
              <a:rPr lang="ja-JP" altLang="en-US" dirty="0" smtClean="0">
                <a:solidFill>
                  <a:schemeClr val="bg1"/>
                </a:solidFill>
                <a:latin typeface="HGS創英角ｺﾞｼｯｸUB" pitchFamily="50" charset="-128"/>
                <a:ea typeface="HGS創英角ｺﾞｼｯｸUB" pitchFamily="50" charset="-128"/>
              </a:rPr>
              <a:t>３ 医師確保計画の基本的方向性</a:t>
            </a:r>
            <a:endParaRPr kumimoji="1" lang="ja-JP" altLang="en-US" dirty="0">
              <a:solidFill>
                <a:schemeClr val="bg1"/>
              </a:solidFill>
              <a:latin typeface="HGS創英角ｺﾞｼｯｸUB" pitchFamily="50" charset="-128"/>
              <a:ea typeface="HGS創英角ｺﾞｼｯｸUB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67544" y="1569491"/>
            <a:ext cx="8208912" cy="2585323"/>
          </a:xfrm>
          <a:prstGeom prst="rect">
            <a:avLst/>
          </a:prstGeom>
          <a:noFill/>
          <a:ln w="6350">
            <a:noFill/>
            <a:prstDash val="sysDash"/>
          </a:ln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latin typeface="HGSｺﾞｼｯｸM" pitchFamily="50" charset="-128"/>
                <a:ea typeface="HGSｺﾞｼｯｸM" pitchFamily="50" charset="-128"/>
              </a:rPr>
              <a:t>〇必要となる医師数（</a:t>
            </a:r>
            <a:r>
              <a:rPr lang="en-US" altLang="ja-JP" dirty="0" smtClean="0">
                <a:latin typeface="HGSｺﾞｼｯｸM" pitchFamily="50" charset="-128"/>
                <a:ea typeface="HGSｺﾞｼｯｸM" pitchFamily="50" charset="-128"/>
              </a:rPr>
              <a:t>2023</a:t>
            </a:r>
            <a:r>
              <a:rPr lang="ja-JP" altLang="en-US" dirty="0" smtClean="0">
                <a:latin typeface="HGSｺﾞｼｯｸM" pitchFamily="50" charset="-128"/>
                <a:ea typeface="HGSｺﾞｼｯｸM" pitchFamily="50" charset="-128"/>
              </a:rPr>
              <a:t>年）（</a:t>
            </a:r>
            <a:r>
              <a:rPr lang="en-US" altLang="ja-JP" dirty="0" smtClean="0">
                <a:latin typeface="HGSｺﾞｼｯｸM" pitchFamily="50" charset="-128"/>
                <a:ea typeface="HGSｺﾞｼｯｸM" pitchFamily="50" charset="-128"/>
              </a:rPr>
              <a:t>2036</a:t>
            </a:r>
            <a:r>
              <a:rPr lang="ja-JP" altLang="en-US" dirty="0" smtClean="0">
                <a:latin typeface="HGSｺﾞｼｯｸM" pitchFamily="50" charset="-128"/>
                <a:ea typeface="HGSｺﾞｼｯｸM" pitchFamily="50" charset="-128"/>
              </a:rPr>
              <a:t>年）</a:t>
            </a:r>
            <a:endParaRPr lang="en-US" altLang="ja-JP" dirty="0" smtClean="0">
              <a:latin typeface="HGSｺﾞｼｯｸM" pitchFamily="50" charset="-128"/>
              <a:ea typeface="HGSｺﾞｼｯｸM" pitchFamily="50" charset="-128"/>
            </a:endParaRPr>
          </a:p>
          <a:p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　</a:t>
            </a:r>
            <a:r>
              <a:rPr lang="ja-JP" altLang="en-US" sz="1500" dirty="0">
                <a:latin typeface="HGSｺﾞｼｯｸM" pitchFamily="50" charset="-128"/>
                <a:ea typeface="HGSｺﾞｼｯｸM" pitchFamily="50" charset="-128"/>
              </a:rPr>
              <a:t>　</a:t>
            </a:r>
            <a:r>
              <a:rPr lang="ja-JP" altLang="en-US" dirty="0" smtClean="0">
                <a:latin typeface="HGSｺﾞｼｯｸM" pitchFamily="50" charset="-128"/>
                <a:ea typeface="HGSｺﾞｼｯｸM" pitchFamily="50" charset="-128"/>
              </a:rPr>
              <a:t>・</a:t>
            </a:r>
            <a:r>
              <a:rPr lang="en-US" altLang="ja-JP" dirty="0" smtClean="0">
                <a:latin typeface="HGSｺﾞｼｯｸM" pitchFamily="50" charset="-128"/>
                <a:ea typeface="HGSｺﾞｼｯｸM" pitchFamily="50" charset="-128"/>
              </a:rPr>
              <a:t>2023</a:t>
            </a:r>
            <a:r>
              <a:rPr lang="ja-JP" altLang="en-US" dirty="0">
                <a:latin typeface="HGSｺﾞｼｯｸM" pitchFamily="50" charset="-128"/>
                <a:ea typeface="HGSｺﾞｼｯｸM" pitchFamily="50" charset="-128"/>
              </a:rPr>
              <a:t>年</a:t>
            </a:r>
            <a:r>
              <a:rPr lang="ja-JP" altLang="en-US" dirty="0" smtClean="0">
                <a:latin typeface="HGSｺﾞｼｯｸM" pitchFamily="50" charset="-128"/>
                <a:ea typeface="HGSｺﾞｼｯｸM" pitchFamily="50" charset="-128"/>
              </a:rPr>
              <a:t>と</a:t>
            </a:r>
            <a:r>
              <a:rPr lang="en-US" altLang="ja-JP" dirty="0" smtClean="0">
                <a:latin typeface="HGSｺﾞｼｯｸM" pitchFamily="50" charset="-128"/>
                <a:ea typeface="HGSｺﾞｼｯｸM" pitchFamily="50" charset="-128"/>
              </a:rPr>
              <a:t>2036</a:t>
            </a:r>
            <a:r>
              <a:rPr lang="ja-JP" altLang="en-US" dirty="0" smtClean="0">
                <a:latin typeface="HGSｺﾞｼｯｸM" pitchFamily="50" charset="-128"/>
                <a:ea typeface="HGSｺﾞｼｯｸM" pitchFamily="50" charset="-128"/>
              </a:rPr>
              <a:t>年において設定。</a:t>
            </a:r>
            <a:endParaRPr lang="en-US" altLang="ja-JP" dirty="0">
              <a:latin typeface="HGSｺﾞｼｯｸM" pitchFamily="50" charset="-128"/>
              <a:ea typeface="HGSｺﾞｼｯｸM" pitchFamily="50" charset="-128"/>
            </a:endParaRPr>
          </a:p>
          <a:p>
            <a:r>
              <a:rPr lang="ja-JP" altLang="en-US" dirty="0" smtClean="0">
                <a:latin typeface="HGSｺﾞｼｯｸM" pitchFamily="50" charset="-128"/>
                <a:ea typeface="HGSｺﾞｼｯｸM" pitchFamily="50" charset="-128"/>
              </a:rPr>
              <a:t>　　（</a:t>
            </a:r>
            <a:r>
              <a:rPr lang="en-US" altLang="ja-JP" dirty="0" smtClean="0">
                <a:latin typeface="HGSｺﾞｼｯｸM" pitchFamily="50" charset="-128"/>
                <a:ea typeface="HGSｺﾞｼｯｸM" pitchFamily="50" charset="-128"/>
              </a:rPr>
              <a:t>2023</a:t>
            </a:r>
            <a:r>
              <a:rPr lang="ja-JP" altLang="en-US" dirty="0" smtClean="0">
                <a:latin typeface="HGSｺﾞｼｯｸM" pitchFamily="50" charset="-128"/>
                <a:ea typeface="HGSｺﾞｼｯｸM" pitchFamily="50" charset="-128"/>
              </a:rPr>
              <a:t>年の必要となる医師数は、</a:t>
            </a:r>
            <a:r>
              <a:rPr lang="en-US" altLang="ja-JP" dirty="0" smtClean="0">
                <a:latin typeface="HGSｺﾞｼｯｸM" pitchFamily="50" charset="-128"/>
                <a:ea typeface="HGSｺﾞｼｯｸM" pitchFamily="50" charset="-128"/>
              </a:rPr>
              <a:t>2036</a:t>
            </a:r>
            <a:r>
              <a:rPr lang="ja-JP" altLang="en-US" dirty="0" smtClean="0">
                <a:latin typeface="HGSｺﾞｼｯｸM" pitchFamily="50" charset="-128"/>
                <a:ea typeface="HGSｺﾞｼｯｸM" pitchFamily="50" charset="-128"/>
              </a:rPr>
              <a:t>年の必要となる医師数と</a:t>
            </a:r>
            <a:endParaRPr lang="en-US" altLang="ja-JP" dirty="0" smtClean="0">
              <a:latin typeface="HGSｺﾞｼｯｸM" pitchFamily="50" charset="-128"/>
              <a:ea typeface="HGSｺﾞｼｯｸM" pitchFamily="50" charset="-128"/>
            </a:endParaRPr>
          </a:p>
          <a:p>
            <a:r>
              <a:rPr lang="ja-JP" altLang="en-US" dirty="0">
                <a:latin typeface="HGSｺﾞｼｯｸM" pitchFamily="50" charset="-128"/>
                <a:ea typeface="HGSｺﾞｼｯｸM" pitchFamily="50" charset="-128"/>
              </a:rPr>
              <a:t>　</a:t>
            </a:r>
            <a:r>
              <a:rPr lang="ja-JP" altLang="en-US" dirty="0" smtClean="0">
                <a:latin typeface="HGSｺﾞｼｯｸM" pitchFamily="50" charset="-128"/>
                <a:ea typeface="HGSｺﾞｼｯｸM" pitchFamily="50" charset="-128"/>
              </a:rPr>
              <a:t>　　現在の医師数を鑑み設定）</a:t>
            </a:r>
            <a:endParaRPr lang="en-US" altLang="ja-JP" dirty="0" smtClean="0">
              <a:latin typeface="HGSｺﾞｼｯｸM" pitchFamily="50" charset="-128"/>
              <a:ea typeface="HGSｺﾞｼｯｸM" pitchFamily="50" charset="-128"/>
            </a:endParaRPr>
          </a:p>
          <a:p>
            <a:r>
              <a:rPr lang="ja-JP" altLang="en-US" dirty="0">
                <a:latin typeface="HGSｺﾞｼｯｸM" pitchFamily="50" charset="-128"/>
                <a:ea typeface="HGSｺﾞｼｯｸM" pitchFamily="50" charset="-128"/>
              </a:rPr>
              <a:t>　</a:t>
            </a:r>
            <a:r>
              <a:rPr lang="ja-JP" altLang="en-US" dirty="0" smtClean="0">
                <a:latin typeface="HGSｺﾞｼｯｸM" pitchFamily="50" charset="-128"/>
                <a:ea typeface="HGSｺﾞｼｯｸM" pitchFamily="50" charset="-128"/>
              </a:rPr>
              <a:t>　・産科</a:t>
            </a:r>
            <a:r>
              <a:rPr lang="ja-JP" altLang="en-US" dirty="0">
                <a:latin typeface="HGSｺﾞｼｯｸM" pitchFamily="50" charset="-128"/>
                <a:ea typeface="HGSｺﾞｼｯｸM" pitchFamily="50" charset="-128"/>
              </a:rPr>
              <a:t>、小児科、救急科については</a:t>
            </a:r>
            <a:r>
              <a:rPr lang="ja-JP" altLang="en-US" dirty="0" smtClean="0">
                <a:latin typeface="HGSｺﾞｼｯｸM" pitchFamily="50" charset="-128"/>
                <a:ea typeface="HGSｺﾞｼｯｸM" pitchFamily="50" charset="-128"/>
              </a:rPr>
              <a:t>、診療科</a:t>
            </a:r>
            <a:r>
              <a:rPr lang="ja-JP" altLang="en-US" smtClean="0">
                <a:latin typeface="HGSｺﾞｼｯｸM" pitchFamily="50" charset="-128"/>
                <a:ea typeface="HGSｺﾞｼｯｸM" pitchFamily="50" charset="-128"/>
              </a:rPr>
              <a:t>別に設定</a:t>
            </a:r>
            <a:r>
              <a:rPr lang="ja-JP" altLang="en-US" dirty="0" smtClean="0">
                <a:latin typeface="HGSｺﾞｼｯｸM" pitchFamily="50" charset="-128"/>
                <a:ea typeface="HGSｺﾞｼｯｸM" pitchFamily="50" charset="-128"/>
              </a:rPr>
              <a:t>。</a:t>
            </a:r>
            <a:endParaRPr lang="en-US" altLang="ja-JP" dirty="0" smtClean="0">
              <a:latin typeface="HGSｺﾞｼｯｸM" pitchFamily="50" charset="-128"/>
              <a:ea typeface="HGSｺﾞｼｯｸM" pitchFamily="50" charset="-128"/>
            </a:endParaRPr>
          </a:p>
          <a:p>
            <a:r>
              <a:rPr lang="ja-JP" altLang="en-US" dirty="0">
                <a:latin typeface="HGSｺﾞｼｯｸM" pitchFamily="50" charset="-128"/>
                <a:ea typeface="HGSｺﾞｼｯｸM" pitchFamily="50" charset="-128"/>
              </a:rPr>
              <a:t>　　</a:t>
            </a:r>
            <a:r>
              <a:rPr lang="ja-JP" altLang="en-US" dirty="0" smtClean="0">
                <a:latin typeface="HGSｺﾞｼｯｸM" pitchFamily="50" charset="-128"/>
                <a:ea typeface="HGSｺﾞｼｯｸM" pitchFamily="50" charset="-128"/>
              </a:rPr>
              <a:t>・国が示した「必要医師数」は、参考数値として掲載。</a:t>
            </a:r>
            <a:endParaRPr lang="en-US" altLang="ja-JP" dirty="0" smtClean="0">
              <a:latin typeface="HGSｺﾞｼｯｸM" pitchFamily="50" charset="-128"/>
              <a:ea typeface="HGSｺﾞｼｯｸM" pitchFamily="50" charset="-128"/>
            </a:endParaRPr>
          </a:p>
          <a:p>
            <a:endParaRPr lang="en-US" altLang="ja-JP" dirty="0" smtClean="0">
              <a:latin typeface="HGSｺﾞｼｯｸM" pitchFamily="50" charset="-128"/>
              <a:ea typeface="HGSｺﾞｼｯｸM" pitchFamily="50" charset="-128"/>
            </a:endParaRPr>
          </a:p>
          <a:p>
            <a:r>
              <a:rPr lang="ja-JP" altLang="en-US" dirty="0">
                <a:latin typeface="HGSｺﾞｼｯｸM" pitchFamily="50" charset="-128"/>
                <a:ea typeface="HGSｺﾞｼｯｸM" pitchFamily="50" charset="-128"/>
              </a:rPr>
              <a:t>〇目標医師数（</a:t>
            </a:r>
            <a:r>
              <a:rPr lang="en-US" altLang="ja-JP" dirty="0" smtClean="0">
                <a:latin typeface="HGSｺﾞｼｯｸM" pitchFamily="50" charset="-128"/>
                <a:ea typeface="HGSｺﾞｼｯｸM" pitchFamily="50" charset="-128"/>
              </a:rPr>
              <a:t>2023</a:t>
            </a:r>
            <a:r>
              <a:rPr lang="ja-JP" altLang="en-US" dirty="0" smtClean="0">
                <a:latin typeface="HGSｺﾞｼｯｸM" pitchFamily="50" charset="-128"/>
                <a:ea typeface="HGSｺﾞｼｯｸM" pitchFamily="50" charset="-128"/>
              </a:rPr>
              <a:t>年）</a:t>
            </a:r>
            <a:endParaRPr lang="en-US" altLang="ja-JP" dirty="0">
              <a:latin typeface="HGSｺﾞｼｯｸM" pitchFamily="50" charset="-128"/>
              <a:ea typeface="HGSｺﾞｼｯｸM" pitchFamily="50" charset="-128"/>
            </a:endParaRPr>
          </a:p>
          <a:p>
            <a:r>
              <a:rPr lang="ja-JP" altLang="en-US" dirty="0" smtClean="0">
                <a:latin typeface="HGSｺﾞｼｯｸM" pitchFamily="50" charset="-128"/>
                <a:ea typeface="HGSｺﾞｼｯｸM" pitchFamily="50" charset="-128"/>
              </a:rPr>
              <a:t>　　・</a:t>
            </a:r>
            <a:r>
              <a:rPr lang="en-US" altLang="ja-JP" dirty="0" smtClean="0">
                <a:latin typeface="HGSｺﾞｼｯｸM" pitchFamily="50" charset="-128"/>
                <a:ea typeface="HGSｺﾞｼｯｸM" pitchFamily="50" charset="-128"/>
              </a:rPr>
              <a:t>2016</a:t>
            </a:r>
            <a:r>
              <a:rPr lang="ja-JP" altLang="en-US" dirty="0" smtClean="0">
                <a:latin typeface="HGSｺﾞｼｯｸM" pitchFamily="50" charset="-128"/>
                <a:ea typeface="HGSｺﾞｼｯｸM" pitchFamily="50" charset="-128"/>
              </a:rPr>
              <a:t>年の医師数を参考数値として掲載。</a:t>
            </a:r>
            <a:endParaRPr lang="en-US" altLang="ja-JP" dirty="0">
              <a:latin typeface="HGSｺﾞｼｯｸM" pitchFamily="50" charset="-128"/>
              <a:ea typeface="HGSｺﾞｼｯｸM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09555" y="4852718"/>
            <a:ext cx="7534853" cy="584775"/>
          </a:xfrm>
          <a:prstGeom prst="rect">
            <a:avLst/>
          </a:prstGeom>
          <a:noFill/>
          <a:ln w="6350">
            <a:noFill/>
            <a:prstDash val="sysDash"/>
          </a:ln>
        </p:spPr>
        <p:txBody>
          <a:bodyPr wrap="square" rtlCol="0">
            <a:spAutoFit/>
          </a:bodyPr>
          <a:lstStyle/>
          <a:p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・キャリア形成プログラムによる地域枠による医師派遣</a:t>
            </a:r>
            <a:endParaRPr lang="en-US" altLang="ja-JP" sz="1600" dirty="0" smtClean="0">
              <a:latin typeface="HGSｺﾞｼｯｸM" pitchFamily="50" charset="-128"/>
              <a:ea typeface="HGSｺﾞｼｯｸM" pitchFamily="50" charset="-128"/>
            </a:endParaRPr>
          </a:p>
          <a:p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・大学による医師派遣等による対応　等</a:t>
            </a:r>
            <a:endParaRPr lang="en-US" altLang="ja-JP" sz="1600" dirty="0">
              <a:latin typeface="HGSｺﾞｼｯｸM" pitchFamily="50" charset="-128"/>
              <a:ea typeface="HGSｺﾞｼｯｸM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67544" y="4249852"/>
            <a:ext cx="3836942" cy="5078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</a:t>
            </a:r>
            <a:r>
              <a:rPr lang="ja-JP" altLang="en-US" b="1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．医師偏在対策の基本的方向性</a:t>
            </a:r>
            <a:endParaRPr kumimoji="1" lang="ja-JP" altLang="en-US" b="1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79176" y="1096986"/>
            <a:ext cx="5364882" cy="3614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</a:t>
            </a:r>
            <a:r>
              <a:rPr lang="ja-JP" altLang="en-US" b="1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．医療実態等を踏まえた必要となる医師数の設定</a:t>
            </a:r>
            <a:endParaRPr lang="ja-JP" altLang="en-US" b="1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65329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スリップストリーム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