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drawingml.chart+xml" PartName="/ppt/charts/chart1.xml"/>
  <Override ContentType="application/vnd.openxmlformats-officedocument.drawingml.chart+xml" PartName="/ppt/charts/chart2.xml"/>
  <Override ContentType="application/vnd.ms-office.chartcolorstyle+xml" PartName="/ppt/charts/colors1.xml"/>
  <Override ContentType="application/vnd.ms-office.chartcolorstyle+xml" PartName="/ppt/charts/colors2.xml"/>
  <Override ContentType="application/vnd.ms-office.chartstyle+xml" PartName="/ppt/charts/style1.xml"/>
  <Override ContentType="application/vnd.ms-office.chartstyle+xml" PartName="/ppt/charts/style2.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Override+xml" PartName="/ppt/theme/themeOverride1.xml"/>
  <Override ContentType="application/vnd.openxmlformats-officedocument.themeOverride+xml" PartName="/ppt/theme/themeOverride2.xml"/>
  <Override ContentType="application/vnd.openxmlformats-officedocument.presentationml.viewProps+xml" PartName="/ppt/viewProps.xml"/>
</Types>
</file>

<file path=_rels/.rels><?xml version="1.0" encoding="UTF-8" ?><Relationships xmlns="http://schemas.openxmlformats.org/package/2006/relationships"><Relationship Target="ppt/presentation.xml" Type="http://schemas.openxmlformats.org/officeDocument/2006/relationships/officeDocument" Id="rId1"></Relationship><Relationship Target="docProps/core.xml" Type="http://schemas.openxmlformats.org/package/2006/relationships/metadata/core-properties" Id="rId6"></Relationship><Relationship Target="docProps/thumbnail.jpeg" Type="http://schemas.openxmlformats.org/package/2006/relationships/metadata/thumbnail" Id="rId7"></Relationship><Relationship Target="docProps/custom.xml" Type="http://schemas.openxmlformats.org/officeDocument/2006/relationships/custom-properties" Id="rId8"></Relationship><Relationship Target="docProps/app.xml" Type="http://schemas.openxmlformats.org/officeDocument/2006/relationships/extended-properties" Id="rId9"></Relationship></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7"/>
  </p:notesMasterIdLst>
  <p:sldIdLst>
    <p:sldId id="345" r:id="rId5"/>
    <p:sldId id="341" r:id="rId6"/>
    <p:sldId id="347" r:id="rId7"/>
    <p:sldId id="344" r:id="rId8"/>
    <p:sldId id="348" r:id="rId9"/>
    <p:sldId id="342" r:id="rId10"/>
    <p:sldId id="346" r:id="rId11"/>
    <p:sldId id="351" r:id="rId12"/>
    <p:sldId id="337" r:id="rId13"/>
    <p:sldId id="343" r:id="rId14"/>
    <p:sldId id="349" r:id="rId15"/>
    <p:sldId id="352" r:id="rId16"/>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91" autoAdjust="0"/>
    <p:restoredTop sz="94660"/>
  </p:normalViewPr>
  <p:slideViewPr>
    <p:cSldViewPr>
      <p:cViewPr varScale="1">
        <p:scale>
          <a:sx n="74" d="100"/>
          <a:sy n="74" d="100"/>
        </p:scale>
        <p:origin x="1320" y="7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Relationships xmlns="http://schemas.openxmlformats.org/package/2006/relationships"><Relationship Target="slides/slide4.xml" Type="http://schemas.openxmlformats.org/officeDocument/2006/relationships/slide" Id="rId8"></Relationship><Relationship Target="slides/slide9.xml" Type="http://schemas.openxmlformats.org/officeDocument/2006/relationships/slide" Id="rId13"></Relationship><Relationship Target="presProps.xml" Type="http://schemas.openxmlformats.org/officeDocument/2006/relationships/presProps" Id="rId18"></Relationship><Relationship Target="../customXml/item3.xml" Type="http://schemas.openxmlformats.org/officeDocument/2006/relationships/customXml" Id="rId3"></Relationship><Relationship Target="tableStyles.xml" Type="http://schemas.openxmlformats.org/officeDocument/2006/relationships/tableStyles" Id="rId21"></Relationship><Relationship Target="slides/slide3.xml" Type="http://schemas.openxmlformats.org/officeDocument/2006/relationships/slide" Id="rId7"></Relationship><Relationship Target="slides/slide8.xml" Type="http://schemas.openxmlformats.org/officeDocument/2006/relationships/slide" Id="rId12"></Relationship><Relationship Target="notesMasters/notesMaster1.xml" Type="http://schemas.openxmlformats.org/officeDocument/2006/relationships/notesMaster" Id="rId17"></Relationship><Relationship Target="../customXml/item2.xml" Type="http://schemas.openxmlformats.org/officeDocument/2006/relationships/customXml" Id="rId2"></Relationship><Relationship Target="slides/slide12.xml" Type="http://schemas.openxmlformats.org/officeDocument/2006/relationships/slide" Id="rId16"></Relationship><Relationship Target="theme/theme1.xml" Type="http://schemas.openxmlformats.org/officeDocument/2006/relationships/theme" Id="rId20"></Relationship><Relationship Target="../customXml/item1.xml" Type="http://schemas.openxmlformats.org/officeDocument/2006/relationships/customXml" Id="rId1"></Relationship><Relationship Target="slides/slide2.xml" Type="http://schemas.openxmlformats.org/officeDocument/2006/relationships/slide" Id="rId6"></Relationship><Relationship Target="slides/slide7.xml" Type="http://schemas.openxmlformats.org/officeDocument/2006/relationships/slide" Id="rId11"></Relationship><Relationship Target="slides/slide1.xml" Type="http://schemas.openxmlformats.org/officeDocument/2006/relationships/slide" Id="rId5"></Relationship><Relationship Target="slides/slide11.xml" Type="http://schemas.openxmlformats.org/officeDocument/2006/relationships/slide" Id="rId15"></Relationship><Relationship Target="slides/slide6.xml" Type="http://schemas.openxmlformats.org/officeDocument/2006/relationships/slide" Id="rId10"></Relationship><Relationship Target="viewProps.xml" Type="http://schemas.openxmlformats.org/officeDocument/2006/relationships/viewProps" Id="rId19"></Relationship><Relationship Target="slideMasters/slideMaster1.xml" Type="http://schemas.openxmlformats.org/officeDocument/2006/relationships/slideMaster" Id="rId4"></Relationship><Relationship Target="slides/slide5.xml" Type="http://schemas.openxmlformats.org/officeDocument/2006/relationships/slide" Id="rId9"></Relationship><Relationship Target="slides/slide10.xml" Type="http://schemas.openxmlformats.org/officeDocument/2006/relationships/slide" Id="rId14"></Relationship></Relationships>
</file>

<file path=ppt/charts/_rels/chart1.xml.rels><?xml version="1.0" encoding="UTF-8" ?><Relationships xmlns="http://schemas.openxmlformats.org/package/2006/relationships"><Relationship Target="../theme/themeOverride1.xml" Type="http://schemas.openxmlformats.org/officeDocument/2006/relationships/themeOverride" Id="rId3"></Relationship><Relationship Target="colors1.xml" Type="http://schemas.microsoft.com/office/2011/relationships/chartColorStyle" Id="rId2"></Relationship><Relationship Target="style1.xml" Type="http://schemas.microsoft.com/office/2011/relationships/chartStyle" Id="rId1"></Relationship></Relationships>
</file>

<file path=ppt/charts/_rels/chart2.xml.rels><?xml version="1.0" encoding="UTF-8" ?><Relationships xmlns="http://schemas.openxmlformats.org/package/2006/relationships"><Relationship Target="../theme/themeOverride2.xml" Type="http://schemas.openxmlformats.org/officeDocument/2006/relationships/themeOverride" Id="rId3"></Relationship><Relationship Target="colors2.xml" Type="http://schemas.microsoft.com/office/2011/relationships/chartColorStyle" Id="rId2"></Relationship><Relationship Target="style2.xml" Type="http://schemas.microsoft.com/office/2011/relationships/chartStyle" Id="rId1"></Relationship></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入院基本料【大阪市】!$B$101:$B$107</c:f>
              <c:strCache>
                <c:ptCount val="7"/>
                <c:pt idx="0">
                  <c:v>特定機能病院一般病棟入院基本料等</c:v>
                </c:pt>
                <c:pt idx="1">
                  <c:v>急性期一般入院料１（7対1）</c:v>
                </c:pt>
                <c:pt idx="2">
                  <c:v>障害者施設等・特殊疾患病棟</c:v>
                </c:pt>
                <c:pt idx="3">
                  <c:v>介護療養病床</c:v>
                </c:pt>
                <c:pt idx="4">
                  <c:v>急性期一般入院料２～７（10対1）</c:v>
                </c:pt>
                <c:pt idx="5">
                  <c:v>地域一般入院料３・一般病棟特別入院基本料（15対1）</c:v>
                </c:pt>
                <c:pt idx="6">
                  <c:v>療養病棟入院料</c:v>
                </c:pt>
              </c:strCache>
            </c:strRef>
          </c:cat>
          <c:val>
            <c:numRef>
              <c:f>入院基本料【大阪市】!$C$101:$C$107</c:f>
              <c:numCache>
                <c:formatCode>#,##0;"▲ "#,##0</c:formatCode>
                <c:ptCount val="7"/>
                <c:pt idx="0">
                  <c:v>-35</c:v>
                </c:pt>
                <c:pt idx="1">
                  <c:v>-93</c:v>
                </c:pt>
                <c:pt idx="2">
                  <c:v>-127</c:v>
                </c:pt>
                <c:pt idx="3">
                  <c:v>-145</c:v>
                </c:pt>
                <c:pt idx="4">
                  <c:v>-213</c:v>
                </c:pt>
                <c:pt idx="5">
                  <c:v>-222</c:v>
                </c:pt>
                <c:pt idx="6">
                  <c:v>-406</c:v>
                </c:pt>
              </c:numCache>
            </c:numRef>
          </c:val>
          <c:extLst xmlns:c16r2="http://schemas.microsoft.com/office/drawing/2015/06/chart">
            <c:ext xmlns:c16="http://schemas.microsoft.com/office/drawing/2014/chart" uri="{C3380CC4-5D6E-409C-BE32-E72D297353CC}">
              <c16:uniqueId val="{00000000-9D87-4FE8-825E-A818F63E0D6D}"/>
            </c:ext>
          </c:extLst>
        </c:ser>
        <c:dLbls>
          <c:showLegendKey val="0"/>
          <c:showVal val="0"/>
          <c:showCatName val="0"/>
          <c:showSerName val="0"/>
          <c:showPercent val="0"/>
          <c:showBubbleSize val="0"/>
        </c:dLbls>
        <c:gapWidth val="182"/>
        <c:axId val="389926328"/>
        <c:axId val="389925544"/>
      </c:barChart>
      <c:catAx>
        <c:axId val="389926328"/>
        <c:scaling>
          <c:orientation val="minMax"/>
        </c:scaling>
        <c:delete val="0"/>
        <c:axPos val="l"/>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crossAx val="389925544"/>
        <c:crosses val="autoZero"/>
        <c:auto val="1"/>
        <c:lblAlgn val="ctr"/>
        <c:lblOffset val="100"/>
        <c:noMultiLvlLbl val="0"/>
      </c:catAx>
      <c:valAx>
        <c:axId val="389925544"/>
        <c:scaling>
          <c:orientation val="minMax"/>
        </c:scaling>
        <c:delete val="0"/>
        <c:axPos val="b"/>
        <c:numFmt formatCode="#,##0;&quot;▲ &quot;#,##0" sourceLinked="1"/>
        <c:majorTickMark val="none"/>
        <c:minorTickMark val="none"/>
        <c:tickLblPos val="high"/>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crossAx val="38992632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latin typeface="ＭＳ Ｐゴシック" panose="020B0600070205080204" pitchFamily="50" charset="-128"/>
          <a:ea typeface="ＭＳ Ｐゴシック" panose="020B0600070205080204" pitchFamily="50" charset="-128"/>
        </a:defRPr>
      </a:pPr>
      <a:endParaRPr lang="ja-JP"/>
    </a:p>
  </c:txPr>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入院基本料【大阪市】!$B$93:$B$100</c:f>
              <c:strCache>
                <c:ptCount val="8"/>
                <c:pt idx="0">
                  <c:v>地域包括ケア病棟入院料・入院医療管理料</c:v>
                </c:pt>
                <c:pt idx="1">
                  <c:v>回復期リハビリテーション病棟入院料</c:v>
                </c:pt>
                <c:pt idx="2">
                  <c:v>緩和ケア病棟入院料</c:v>
                </c:pt>
                <c:pt idx="3">
                  <c:v>救命救急入院料・特定集中治療室管理料等</c:v>
                </c:pt>
                <c:pt idx="4">
                  <c:v>周産期・新生児・小児集中治療室管理料等</c:v>
                </c:pt>
                <c:pt idx="5">
                  <c:v>特定一般病棟入院料</c:v>
                </c:pt>
                <c:pt idx="6">
                  <c:v>小児入院医療管理料</c:v>
                </c:pt>
                <c:pt idx="7">
                  <c:v>地域一般入院料１・２（13対1）</c:v>
                </c:pt>
              </c:strCache>
            </c:strRef>
          </c:cat>
          <c:val>
            <c:numRef>
              <c:f>入院基本料【大阪市】!$C$93:$C$100</c:f>
              <c:numCache>
                <c:formatCode>#,##0;"▲ "#,##0</c:formatCode>
                <c:ptCount val="8"/>
                <c:pt idx="0">
                  <c:v>364</c:v>
                </c:pt>
                <c:pt idx="1">
                  <c:v>206</c:v>
                </c:pt>
                <c:pt idx="2">
                  <c:v>77</c:v>
                </c:pt>
                <c:pt idx="3">
                  <c:v>57</c:v>
                </c:pt>
                <c:pt idx="4">
                  <c:v>44</c:v>
                </c:pt>
                <c:pt idx="5">
                  <c:v>20</c:v>
                </c:pt>
                <c:pt idx="6">
                  <c:v>17</c:v>
                </c:pt>
                <c:pt idx="7">
                  <c:v>2</c:v>
                </c:pt>
              </c:numCache>
            </c:numRef>
          </c:val>
          <c:extLst xmlns:c16r2="http://schemas.microsoft.com/office/drawing/2015/06/chart">
            <c:ext xmlns:c16="http://schemas.microsoft.com/office/drawing/2014/chart" uri="{C3380CC4-5D6E-409C-BE32-E72D297353CC}">
              <c16:uniqueId val="{00000000-9259-45B4-A834-0658928C0943}"/>
            </c:ext>
          </c:extLst>
        </c:ser>
        <c:dLbls>
          <c:showLegendKey val="0"/>
          <c:showVal val="0"/>
          <c:showCatName val="0"/>
          <c:showSerName val="0"/>
          <c:showPercent val="0"/>
          <c:showBubbleSize val="0"/>
        </c:dLbls>
        <c:gapWidth val="182"/>
        <c:axId val="389925152"/>
        <c:axId val="389926720"/>
      </c:barChart>
      <c:catAx>
        <c:axId val="3899251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crossAx val="389926720"/>
        <c:crosses val="autoZero"/>
        <c:auto val="1"/>
        <c:lblAlgn val="ctr"/>
        <c:lblOffset val="100"/>
        <c:noMultiLvlLbl val="0"/>
      </c:catAx>
      <c:valAx>
        <c:axId val="389926720"/>
        <c:scaling>
          <c:orientation val="minMax"/>
        </c:scaling>
        <c:delete val="0"/>
        <c:axPos val="t"/>
        <c:numFmt formatCode="#,##0;&quot;▲ &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crossAx val="38992515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latin typeface="ＭＳ Ｐゴシック" panose="020B0600070205080204" pitchFamily="50" charset="-128"/>
          <a:ea typeface="ＭＳ Ｐゴシック" panose="020B0600070205080204" pitchFamily="50" charset="-128"/>
        </a:defRPr>
      </a:pPr>
      <a:endParaRPr lang="ja-JP"/>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Relationships xmlns="http://schemas.openxmlformats.org/package/2006/relationships"><Relationship Target="../theme/theme2.xml" Type="http://schemas.openxmlformats.org/officeDocument/2006/relationships/theme" Id="rId1"></Relationship></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575" cy="496888"/>
          </a:xfrm>
          <a:prstGeom prst="rect">
            <a:avLst/>
          </a:prstGeom>
        </p:spPr>
        <p:txBody>
          <a:bodyPr vert="horz" lIns="91426" tIns="45712" rIns="91426" bIns="4571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0"/>
            <a:ext cx="2949575" cy="496888"/>
          </a:xfrm>
          <a:prstGeom prst="rect">
            <a:avLst/>
          </a:prstGeom>
        </p:spPr>
        <p:txBody>
          <a:bodyPr vert="horz" lIns="91426" tIns="45712" rIns="91426" bIns="45712" rtlCol="0"/>
          <a:lstStyle>
            <a:lvl1pPr algn="r">
              <a:defRPr sz="1200"/>
            </a:lvl1pPr>
          </a:lstStyle>
          <a:p>
            <a:fld id="{8C0B6B46-DA86-44B1-BF26-2C06D2A671C0}" type="datetimeFigureOut">
              <a:rPr kumimoji="1" lang="ja-JP" altLang="en-US" smtClean="0"/>
              <a:t>2020/1/14</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26" tIns="45712" rIns="91426" bIns="45712" rtlCol="0" anchor="ctr"/>
          <a:lstStyle/>
          <a:p>
            <a:endParaRPr lang="ja-JP" altLang="en-US"/>
          </a:p>
        </p:txBody>
      </p:sp>
      <p:sp>
        <p:nvSpPr>
          <p:cNvPr id="5" name="ノート プレースホルダー 4"/>
          <p:cNvSpPr>
            <a:spLocks noGrp="1"/>
          </p:cNvSpPr>
          <p:nvPr>
            <p:ph type="body" sz="quarter" idx="3"/>
          </p:nvPr>
        </p:nvSpPr>
        <p:spPr>
          <a:xfrm>
            <a:off x="681039" y="4721225"/>
            <a:ext cx="5445125" cy="4471988"/>
          </a:xfrm>
          <a:prstGeom prst="rect">
            <a:avLst/>
          </a:prstGeom>
        </p:spPr>
        <p:txBody>
          <a:bodyPr vert="horz" lIns="91426" tIns="45712" rIns="91426" bIns="4571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440865"/>
            <a:ext cx="2949575" cy="496887"/>
          </a:xfrm>
          <a:prstGeom prst="rect">
            <a:avLst/>
          </a:prstGeom>
        </p:spPr>
        <p:txBody>
          <a:bodyPr vert="horz" lIns="91426" tIns="45712" rIns="91426" bIns="4571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5"/>
            <a:ext cx="2949575" cy="496887"/>
          </a:xfrm>
          <a:prstGeom prst="rect">
            <a:avLst/>
          </a:prstGeom>
        </p:spPr>
        <p:txBody>
          <a:bodyPr vert="horz" lIns="91426" tIns="45712" rIns="91426" bIns="45712" rtlCol="0" anchor="b"/>
          <a:lstStyle>
            <a:lvl1pPr algn="r">
              <a:defRPr sz="1200"/>
            </a:lvl1pPr>
          </a:lstStyle>
          <a:p>
            <a:fld id="{40687962-1732-4DEA-94EE-209433AE6D92}" type="slidenum">
              <a:rPr kumimoji="1" lang="ja-JP" altLang="en-US" smtClean="0"/>
              <a:t>‹#›</a:t>
            </a:fld>
            <a:endParaRPr kumimoji="1" lang="ja-JP" altLang="en-US"/>
          </a:p>
        </p:txBody>
      </p:sp>
    </p:spTree>
    <p:extLst>
      <p:ext uri="{BB962C8B-B14F-4D97-AF65-F5344CB8AC3E}">
        <p14:creationId xmlns:p14="http://schemas.microsoft.com/office/powerpoint/2010/main" val="31908815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r>
              <a:rPr lang="ja-JP" altLang="en-US" dirty="0"/>
              <a:t>・北河内二次医療圏における地域医療構想を推進するにあたり、現状と今後の方向性について、ご説明します。</a:t>
            </a:r>
          </a:p>
        </p:txBody>
      </p:sp>
      <p:sp>
        <p:nvSpPr>
          <p:cNvPr id="4" name="スライド番号プレースホルダー 3"/>
          <p:cNvSpPr>
            <a:spLocks noGrp="1"/>
          </p:cNvSpPr>
          <p:nvPr>
            <p:ph type="sldNum" sz="quarter" idx="10"/>
          </p:nvPr>
        </p:nvSpPr>
        <p:spPr/>
        <p:txBody>
          <a:bodyPr/>
          <a:lstStyle/>
          <a:p>
            <a:fld id="{CDCFC374-814C-4296-BB26-A4ADC52CB336}" type="slidenum">
              <a:rPr kumimoji="1" lang="ja-JP" altLang="en-US" smtClean="0"/>
              <a:t>1</a:t>
            </a:fld>
            <a:endParaRPr kumimoji="1" lang="ja-JP" altLang="en-US" dirty="0"/>
          </a:p>
        </p:txBody>
      </p:sp>
    </p:spTree>
    <p:extLst>
      <p:ext uri="{BB962C8B-B14F-4D97-AF65-F5344CB8AC3E}">
        <p14:creationId xmlns:p14="http://schemas.microsoft.com/office/powerpoint/2010/main" val="684401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36BD111B-1087-4444-BE7B-5314EDCA9581}" type="slidenum">
              <a:rPr kumimoji="1" lang="ja-JP" altLang="en-US" smtClean="0"/>
              <a:t>11</a:t>
            </a:fld>
            <a:endParaRPr kumimoji="1" lang="ja-JP" altLang="en-US"/>
          </a:p>
        </p:txBody>
      </p:sp>
      <p:sp>
        <p:nvSpPr>
          <p:cNvPr id="5" name="ノート プレースホルダー 2"/>
          <p:cNvSpPr>
            <a:spLocks noGrp="1"/>
          </p:cNvSpPr>
          <p:nvPr>
            <p:ph type="body" idx="1"/>
          </p:nvPr>
        </p:nvSpPr>
        <p:spPr/>
        <p:txBody>
          <a:bodyPr/>
          <a:lstStyle/>
          <a:p>
            <a:pPr marL="171450" indent="-171450"/>
            <a:endParaRPr lang="en-US" altLang="ja-JP" sz="1600" dirty="0">
              <a:latin typeface="HGPｺﾞｼｯｸE" panose="020B0900000000000000" pitchFamily="50" charset="-128"/>
              <a:ea typeface="HGPｺﾞｼｯｸE" panose="020B0900000000000000" pitchFamily="50" charset="-128"/>
            </a:endParaRPr>
          </a:p>
          <a:p>
            <a:pPr marL="171450" indent="-171450"/>
            <a:endParaRPr kumimoji="1" lang="ja-JP" altLang="en-US" sz="1600"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3580195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BD111B-1087-4444-BE7B-5314EDCA9581}"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 name="ノート プレースホルダー 2"/>
          <p:cNvSpPr>
            <a:spLocks noGrp="1"/>
          </p:cNvSpPr>
          <p:nvPr>
            <p:ph type="body" idx="1"/>
          </p:nvPr>
        </p:nvSpPr>
        <p:spPr/>
        <p:txBody>
          <a:bodyPr/>
          <a:lstStyle/>
          <a:p>
            <a:pPr marL="171450" indent="-171450"/>
            <a:endParaRPr lang="en-US" altLang="ja-JP" sz="1600" dirty="0">
              <a:latin typeface="HGPｺﾞｼｯｸE" panose="020B0900000000000000" pitchFamily="50" charset="-128"/>
              <a:ea typeface="HGPｺﾞｼｯｸE" panose="020B0900000000000000" pitchFamily="50" charset="-128"/>
            </a:endParaRPr>
          </a:p>
          <a:p>
            <a:pPr marL="171450" indent="-171450"/>
            <a:endParaRPr kumimoji="1" lang="ja-JP" altLang="en-US" sz="1600"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92321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20750" y="746125"/>
            <a:ext cx="4965700" cy="3725863"/>
          </a:xfrm>
          <a:ln/>
        </p:spPr>
      </p:sp>
      <p:sp>
        <p:nvSpPr>
          <p:cNvPr id="8195" name="Rectangle 3"/>
          <p:cNvSpPr>
            <a:spLocks noGrp="1" noChangeArrowheads="1"/>
          </p:cNvSpPr>
          <p:nvPr>
            <p:ph type="body" idx="1"/>
          </p:nvPr>
        </p:nvSpPr>
        <p:spPr>
          <a:noFill/>
        </p:spPr>
        <p:txBody>
          <a:bodyPr/>
          <a:lstStyle/>
          <a:p>
            <a:pPr lvl="0"/>
            <a:r>
              <a:rPr lang="ja-JP" altLang="en-US" dirty="0">
                <a:solidFill>
                  <a:prstClr val="black"/>
                </a:solidFill>
              </a:rPr>
              <a:t>・新公立病院改革プラン補足調査対象病院が２か所（大阪府立精神医療センター、市立ひらかた）、公的医療機関等２０２５プラン対象病院が４カ所（松下記念、関西医大附属枚方病院、枚方公済、星ヶ丘医療センター）となっております。</a:t>
            </a:r>
            <a:endParaRPr lang="en-US" altLang="ja-JP" dirty="0">
              <a:solidFill>
                <a:prstClr val="black"/>
              </a:solidFill>
            </a:endParaRPr>
          </a:p>
          <a:p>
            <a:pPr lvl="0"/>
            <a:endParaRPr lang="en-US" altLang="ja-JP" dirty="0">
              <a:solidFill>
                <a:prstClr val="black"/>
              </a:solidFill>
            </a:endParaRPr>
          </a:p>
          <a:p>
            <a:pPr lvl="0"/>
            <a:r>
              <a:rPr lang="ja-JP" altLang="en-US" dirty="0">
                <a:solidFill>
                  <a:prstClr val="black"/>
                </a:solidFill>
              </a:rPr>
              <a:t>（・プランで言うところの「公的」とは、医療法上の公的医療機関とは異なり、特定機能病院、地域医療支援病院が「プラン対象施設」とされています）</a:t>
            </a:r>
            <a:endParaRPr lang="en-US" altLang="ja-JP" dirty="0">
              <a:solidFill>
                <a:prstClr val="black"/>
              </a:solidFill>
            </a:endParaRPr>
          </a:p>
          <a:p>
            <a:pPr lvl="0"/>
            <a:endParaRPr lang="en-US" altLang="ja-JP" dirty="0">
              <a:solidFill>
                <a:prstClr val="black"/>
              </a:solidFill>
            </a:endParaRPr>
          </a:p>
          <a:p>
            <a:pPr lvl="0"/>
            <a:r>
              <a:rPr lang="en-US" altLang="ja-JP" dirty="0">
                <a:solidFill>
                  <a:prstClr val="black"/>
                </a:solidFill>
              </a:rPr>
              <a:t>※</a:t>
            </a:r>
            <a:r>
              <a:rPr lang="ja-JP" altLang="en-US" dirty="0">
                <a:solidFill>
                  <a:prstClr val="black"/>
                </a:solidFill>
              </a:rPr>
              <a:t>参考</a:t>
            </a:r>
          </a:p>
          <a:p>
            <a:pPr lvl="0"/>
            <a:r>
              <a:rPr lang="ja-JP" altLang="en-US" dirty="0">
                <a:solidFill>
                  <a:prstClr val="black"/>
                </a:solidFill>
              </a:rPr>
              <a:t>病院事業を設置する地方公共団体においては、「新公立病院改革ガイドライン」（平成</a:t>
            </a:r>
            <a:r>
              <a:rPr lang="en-US" altLang="ja-JP" dirty="0">
                <a:solidFill>
                  <a:prstClr val="black"/>
                </a:solidFill>
              </a:rPr>
              <a:t>27 </a:t>
            </a:r>
            <a:r>
              <a:rPr lang="ja-JP" altLang="en-US" dirty="0">
                <a:solidFill>
                  <a:prstClr val="black"/>
                </a:solidFill>
              </a:rPr>
              <a:t>年３月</a:t>
            </a:r>
            <a:r>
              <a:rPr lang="en-US" altLang="ja-JP" dirty="0">
                <a:solidFill>
                  <a:prstClr val="black"/>
                </a:solidFill>
              </a:rPr>
              <a:t>31 </a:t>
            </a:r>
            <a:r>
              <a:rPr lang="ja-JP" altLang="en-US" dirty="0">
                <a:solidFill>
                  <a:prstClr val="black"/>
                </a:solidFill>
              </a:rPr>
              <a:t>日付け総財準第</a:t>
            </a:r>
            <a:r>
              <a:rPr lang="en-US" altLang="ja-JP" dirty="0">
                <a:solidFill>
                  <a:prstClr val="black"/>
                </a:solidFill>
              </a:rPr>
              <a:t>59 </a:t>
            </a:r>
            <a:r>
              <a:rPr lang="ja-JP" altLang="en-US" dirty="0">
                <a:solidFill>
                  <a:prstClr val="black"/>
                </a:solidFill>
              </a:rPr>
              <a:t>号総務省自治財政局長通知）を参考に、平成</a:t>
            </a:r>
            <a:r>
              <a:rPr lang="en-US" altLang="ja-JP" dirty="0">
                <a:solidFill>
                  <a:prstClr val="black"/>
                </a:solidFill>
              </a:rPr>
              <a:t>28 </a:t>
            </a:r>
            <a:r>
              <a:rPr lang="ja-JP" altLang="en-US" dirty="0">
                <a:solidFill>
                  <a:prstClr val="black"/>
                </a:solidFill>
              </a:rPr>
              <a:t>年度中に「新公立病院改革プラン」を策定することとされており、策定した「新公立院改革プラン」をもとに、地域医療構想調整会議に参加することで、地域医療構想の達成に向けた具体的な議論が促進されるものと考えております。</a:t>
            </a:r>
          </a:p>
          <a:p>
            <a:pPr lvl="0"/>
            <a:r>
              <a:rPr lang="ja-JP" altLang="en-US" dirty="0">
                <a:solidFill>
                  <a:prstClr val="black"/>
                </a:solidFill>
              </a:rPr>
              <a:t>民間病院が約９割を占め、全国より約１割高い大阪府では、公立、公的医療プランに加え、民間病院にも医療プラン２０２５の策定をおこない地域の課題を共有する予定です。</a:t>
            </a:r>
          </a:p>
        </p:txBody>
      </p:sp>
    </p:spTree>
    <p:extLst>
      <p:ext uri="{BB962C8B-B14F-4D97-AF65-F5344CB8AC3E}">
        <p14:creationId xmlns:p14="http://schemas.microsoft.com/office/powerpoint/2010/main" val="2470585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20750" y="746125"/>
            <a:ext cx="4965700" cy="3725863"/>
          </a:xfrm>
          <a:ln/>
        </p:spPr>
      </p:sp>
      <p:sp>
        <p:nvSpPr>
          <p:cNvPr id="8195" name="Rectangle 3"/>
          <p:cNvSpPr>
            <a:spLocks noGrp="1" noChangeArrowheads="1"/>
          </p:cNvSpPr>
          <p:nvPr>
            <p:ph type="body" idx="1"/>
          </p:nvPr>
        </p:nvSpPr>
        <p:spPr>
          <a:noFill/>
        </p:spPr>
        <p:txBody>
          <a:bodyPr/>
          <a:lstStyle/>
          <a:p>
            <a:endParaRPr lang="ja-JP" altLang="en-US" dirty="0" smtClean="0"/>
          </a:p>
        </p:txBody>
      </p:sp>
    </p:spTree>
    <p:extLst>
      <p:ext uri="{BB962C8B-B14F-4D97-AF65-F5344CB8AC3E}">
        <p14:creationId xmlns:p14="http://schemas.microsoft.com/office/powerpoint/2010/main" val="21835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8</a:t>
            </a:r>
            <a:r>
              <a:rPr kumimoji="1" lang="ja-JP" altLang="en-US" dirty="0"/>
              <a:t>節</a:t>
            </a:r>
            <a:endParaRPr kumimoji="1" lang="en-US" altLang="ja-JP" dirty="0"/>
          </a:p>
          <a:p>
            <a:r>
              <a:rPr kumimoji="1" lang="en-US" altLang="ja-JP" dirty="0"/>
              <a:t>P.456</a:t>
            </a:r>
          </a:p>
          <a:p>
            <a:r>
              <a:rPr kumimoji="1" lang="ja-JP" altLang="en-US" dirty="0"/>
              <a:t>図表</a:t>
            </a:r>
            <a:r>
              <a:rPr kumimoji="1" lang="en-US" altLang="ja-JP" dirty="0"/>
              <a:t>9-8-5</a:t>
            </a:r>
          </a:p>
        </p:txBody>
      </p:sp>
      <p:sp>
        <p:nvSpPr>
          <p:cNvPr id="4" name="スライド番号プレースホルダー 3"/>
          <p:cNvSpPr>
            <a:spLocks noGrp="1"/>
          </p:cNvSpPr>
          <p:nvPr>
            <p:ph type="sldNum" sz="quarter" idx="10"/>
          </p:nvPr>
        </p:nvSpPr>
        <p:spPr/>
        <p:txBody>
          <a:bodyPr/>
          <a:lstStyle/>
          <a:p>
            <a:fld id="{628E2AA0-33CF-40B2-BE69-561B69758472}" type="slidenum">
              <a:rPr kumimoji="1" lang="ja-JP" altLang="en-US" smtClean="0"/>
              <a:t>4</a:t>
            </a:fld>
            <a:endParaRPr kumimoji="1" lang="ja-JP" altLang="en-US"/>
          </a:p>
        </p:txBody>
      </p:sp>
    </p:spTree>
    <p:extLst>
      <p:ext uri="{BB962C8B-B14F-4D97-AF65-F5344CB8AC3E}">
        <p14:creationId xmlns:p14="http://schemas.microsoft.com/office/powerpoint/2010/main" val="3781697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8</a:t>
            </a:r>
            <a:r>
              <a:rPr kumimoji="1" lang="ja-JP" altLang="en-US" dirty="0"/>
              <a:t>節</a:t>
            </a:r>
            <a:endParaRPr kumimoji="1" lang="en-US" altLang="ja-JP" dirty="0"/>
          </a:p>
          <a:p>
            <a:r>
              <a:rPr kumimoji="1" lang="en-US" altLang="ja-JP" dirty="0"/>
              <a:t>P.456</a:t>
            </a:r>
          </a:p>
          <a:p>
            <a:r>
              <a:rPr kumimoji="1" lang="ja-JP" altLang="en-US" dirty="0"/>
              <a:t>図表</a:t>
            </a:r>
            <a:r>
              <a:rPr kumimoji="1" lang="en-US" altLang="ja-JP" dirty="0"/>
              <a:t>9-8-5</a:t>
            </a:r>
          </a:p>
        </p:txBody>
      </p:sp>
      <p:sp>
        <p:nvSpPr>
          <p:cNvPr id="4" name="スライド番号プレースホルダー 3"/>
          <p:cNvSpPr>
            <a:spLocks noGrp="1"/>
          </p:cNvSpPr>
          <p:nvPr>
            <p:ph type="sldNum" sz="quarter" idx="10"/>
          </p:nvPr>
        </p:nvSpPr>
        <p:spPr/>
        <p:txBody>
          <a:bodyPr/>
          <a:lstStyle/>
          <a:p>
            <a:fld id="{628E2AA0-33CF-40B2-BE69-561B69758472}" type="slidenum">
              <a:rPr kumimoji="1" lang="ja-JP" altLang="en-US" smtClean="0"/>
              <a:t>5</a:t>
            </a:fld>
            <a:endParaRPr kumimoji="1" lang="ja-JP" altLang="en-US"/>
          </a:p>
        </p:txBody>
      </p:sp>
    </p:spTree>
    <p:extLst>
      <p:ext uri="{BB962C8B-B14F-4D97-AF65-F5344CB8AC3E}">
        <p14:creationId xmlns:p14="http://schemas.microsoft.com/office/powerpoint/2010/main" val="4229167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8</a:t>
            </a:r>
            <a:r>
              <a:rPr kumimoji="1" lang="ja-JP" altLang="en-US" dirty="0"/>
              <a:t>節</a:t>
            </a:r>
            <a:endParaRPr kumimoji="1" lang="en-US" altLang="ja-JP" dirty="0"/>
          </a:p>
          <a:p>
            <a:r>
              <a:rPr kumimoji="1" lang="en-US" altLang="ja-JP" dirty="0"/>
              <a:t>P.456</a:t>
            </a:r>
          </a:p>
          <a:p>
            <a:r>
              <a:rPr kumimoji="1" lang="ja-JP" altLang="en-US" dirty="0"/>
              <a:t>図表</a:t>
            </a:r>
            <a:r>
              <a:rPr kumimoji="1" lang="en-US" altLang="ja-JP" dirty="0"/>
              <a:t>9-8-5</a:t>
            </a:r>
          </a:p>
        </p:txBody>
      </p:sp>
      <p:sp>
        <p:nvSpPr>
          <p:cNvPr id="4" name="スライド番号プレースホルダー 3"/>
          <p:cNvSpPr>
            <a:spLocks noGrp="1"/>
          </p:cNvSpPr>
          <p:nvPr>
            <p:ph type="sldNum" sz="quarter" idx="10"/>
          </p:nvPr>
        </p:nvSpPr>
        <p:spPr/>
        <p:txBody>
          <a:bodyPr/>
          <a:lstStyle/>
          <a:p>
            <a:fld id="{628E2AA0-33CF-40B2-BE69-561B69758472}" type="slidenum">
              <a:rPr kumimoji="1" lang="ja-JP" altLang="en-US" smtClean="0"/>
              <a:t>6</a:t>
            </a:fld>
            <a:endParaRPr kumimoji="1" lang="ja-JP" altLang="en-US"/>
          </a:p>
        </p:txBody>
      </p:sp>
    </p:spTree>
    <p:extLst>
      <p:ext uri="{BB962C8B-B14F-4D97-AF65-F5344CB8AC3E}">
        <p14:creationId xmlns:p14="http://schemas.microsoft.com/office/powerpoint/2010/main" val="1136141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20750" y="746125"/>
            <a:ext cx="4965700" cy="3725863"/>
          </a:xfrm>
          <a:ln/>
        </p:spPr>
      </p:sp>
      <p:sp>
        <p:nvSpPr>
          <p:cNvPr id="8195" name="Rectangle 3"/>
          <p:cNvSpPr>
            <a:spLocks noGrp="1" noChangeArrowheads="1"/>
          </p:cNvSpPr>
          <p:nvPr>
            <p:ph type="body" idx="1"/>
          </p:nvPr>
        </p:nvSpPr>
        <p:spPr>
          <a:noFill/>
        </p:spPr>
        <p:txBody>
          <a:bodyPr/>
          <a:lstStyle/>
          <a:p>
            <a:r>
              <a:rPr lang="ja-JP" altLang="en-US" dirty="0"/>
              <a:t>・２０１７年病床機能報告では、地域急性期と回復期を合わせて２３．８％、</a:t>
            </a:r>
            <a:endParaRPr lang="en-US" altLang="ja-JP" dirty="0"/>
          </a:p>
          <a:p>
            <a:endParaRPr lang="en-US" altLang="ja-JP" dirty="0"/>
          </a:p>
          <a:p>
            <a:r>
              <a:rPr lang="ja-JP" altLang="en-US" dirty="0"/>
              <a:t>・２０２５年の必要量は、回復期が３４．４％</a:t>
            </a:r>
            <a:endParaRPr lang="en-US" altLang="ja-JP" dirty="0"/>
          </a:p>
          <a:p>
            <a:endParaRPr lang="en-US" altLang="ja-JP" dirty="0"/>
          </a:p>
          <a:p>
            <a:r>
              <a:rPr lang="ja-JP" altLang="en-US" dirty="0"/>
              <a:t>・この割合の差　約１１</a:t>
            </a:r>
            <a:r>
              <a:rPr lang="en-US" altLang="ja-JP" dirty="0"/>
              <a:t>%</a:t>
            </a:r>
            <a:r>
              <a:rPr lang="ja-JP" altLang="en-US" dirty="0"/>
              <a:t>が、回復期への転換が必要と推計されます。</a:t>
            </a:r>
            <a:endParaRPr lang="en-US" altLang="ja-JP" dirty="0"/>
          </a:p>
          <a:p>
            <a:endParaRPr lang="en-US" altLang="ja-JP" dirty="0"/>
          </a:p>
          <a:p>
            <a:endParaRPr lang="en-US" altLang="ja-JP" dirty="0"/>
          </a:p>
          <a:p>
            <a:endParaRPr lang="en-US" altLang="ja-JP" dirty="0"/>
          </a:p>
          <a:p>
            <a:endParaRPr lang="en-US" altLang="ja-JP" dirty="0"/>
          </a:p>
          <a:p>
            <a:r>
              <a:rPr lang="en-US" altLang="ja-JP" dirty="0"/>
              <a:t>※</a:t>
            </a:r>
            <a:r>
              <a:rPr lang="ja-JP" altLang="en-US" dirty="0"/>
              <a:t>　このスライドの２０１７年病床機能報告は、有床診療所を含んでおり、地域急性期に入っている。（注釈参照）　スライド６上方の「地域急性期１２４９」は病院のみの数値で、この差分（１４８９－１２４９＝２４０）が有床診療所。</a:t>
            </a:r>
            <a:endParaRPr lang="en-US" altLang="ja-JP" dirty="0"/>
          </a:p>
          <a:p>
            <a:endParaRPr lang="en-US" altLang="ja-JP" dirty="0"/>
          </a:p>
          <a:p>
            <a:r>
              <a:rPr lang="en-US" altLang="ja-JP" dirty="0"/>
              <a:t>※</a:t>
            </a:r>
            <a:r>
              <a:rPr lang="ja-JP" altLang="en-US" dirty="0"/>
              <a:t>　下の表、２０１７年病床機能報告の割合の母数は、上の表の２０１７年の行の、「高度急性期」「急性期」「（重症）急性期」「急性期（不明）「地域急性期」「回復期」「慢性期」「休棟等」を合計したもので「１０，１６８」</a:t>
            </a:r>
          </a:p>
        </p:txBody>
      </p:sp>
    </p:spTree>
    <p:extLst>
      <p:ext uri="{BB962C8B-B14F-4D97-AF65-F5344CB8AC3E}">
        <p14:creationId xmlns:p14="http://schemas.microsoft.com/office/powerpoint/2010/main" val="2833441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19163" y="746125"/>
            <a:ext cx="4968875" cy="3725863"/>
          </a:xfrm>
          <a:ln/>
        </p:spPr>
      </p:sp>
      <p:sp>
        <p:nvSpPr>
          <p:cNvPr id="8195" name="Rectangle 3"/>
          <p:cNvSpPr>
            <a:spLocks noGrp="1" noChangeArrowheads="1"/>
          </p:cNvSpPr>
          <p:nvPr>
            <p:ph type="body" idx="1"/>
          </p:nvPr>
        </p:nvSpPr>
        <p:spPr>
          <a:noFill/>
        </p:spPr>
        <p:txBody>
          <a:bodyPr/>
          <a:lstStyle/>
          <a:p>
            <a:endParaRPr lang="ja-JP" altLang="en-US" dirty="0" smtClean="0"/>
          </a:p>
        </p:txBody>
      </p:sp>
    </p:spTree>
    <p:extLst>
      <p:ext uri="{BB962C8B-B14F-4D97-AF65-F5344CB8AC3E}">
        <p14:creationId xmlns:p14="http://schemas.microsoft.com/office/powerpoint/2010/main" val="2495722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36BD111B-1087-4444-BE7B-5314EDCA9581}" type="slidenum">
              <a:rPr kumimoji="1" lang="ja-JP" altLang="en-US" smtClean="0"/>
              <a:t>10</a:t>
            </a:fld>
            <a:endParaRPr kumimoji="1" lang="ja-JP" altLang="en-US"/>
          </a:p>
        </p:txBody>
      </p:sp>
      <p:sp>
        <p:nvSpPr>
          <p:cNvPr id="5" name="ノート プレースホルダー 2"/>
          <p:cNvSpPr>
            <a:spLocks noGrp="1"/>
          </p:cNvSpPr>
          <p:nvPr>
            <p:ph type="body" idx="1"/>
          </p:nvPr>
        </p:nvSpPr>
        <p:spPr/>
        <p:txBody>
          <a:bodyPr/>
          <a:lstStyle/>
          <a:p>
            <a:pPr marL="171450" indent="-171450"/>
            <a:endParaRPr lang="en-US" altLang="ja-JP" sz="1600" dirty="0">
              <a:latin typeface="HGPｺﾞｼｯｸE" panose="020B0900000000000000" pitchFamily="50" charset="-128"/>
              <a:ea typeface="HGPｺﾞｼｯｸE" panose="020B0900000000000000" pitchFamily="50" charset="-128"/>
            </a:endParaRPr>
          </a:p>
          <a:p>
            <a:pPr marL="171450" indent="-171450"/>
            <a:endParaRPr kumimoji="1" lang="ja-JP" altLang="en-US" sz="1600"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844254010"/>
      </p:ext>
    </p:extLst>
  </p:cSld>
  <p:clrMapOvr>
    <a:masterClrMapping/>
  </p:clrMapOvr>
</p:notes>
</file>

<file path=ppt/slideLayouts/_rels/slideLayout1.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0.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1.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2.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3.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4.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5.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6.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7.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8.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9.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0C527D29-BCB4-48C9-9B0D-EBBE3FE858DA}" type="datetime1">
              <a:rPr kumimoji="1" lang="ja-JP" altLang="en-US" smtClean="0"/>
              <a:t>2020/1/14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1261477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29B6879-7D1F-4903-BB6D-0A81FB68DF9B}" type="datetime1">
              <a:rPr kumimoji="1" lang="ja-JP" altLang="en-US" smtClean="0"/>
              <a:t>2020/1/14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4217638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2E93A9D-0EDB-4C60-AFC7-3775DB0DEDB4}" type="datetime1">
              <a:rPr kumimoji="1" lang="ja-JP" altLang="en-US" smtClean="0"/>
              <a:t>2020/1/14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643725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C9705A9-A037-4B5D-8FC9-997D24FA8B78}" type="datetime1">
              <a:rPr kumimoji="1" lang="ja-JP" altLang="en-US" smtClean="0"/>
              <a:t>2020/1/14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098244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F5AC24C0-98D9-493B-9180-675C8D8ADD5F}" type="datetime1">
              <a:rPr kumimoji="1" lang="ja-JP" altLang="en-US" smtClean="0"/>
              <a:t>2020/1/14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682166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349DD1D0-C48C-4EBD-B2B0-682E3FACFE3E}" type="datetime1">
              <a:rPr kumimoji="1" lang="ja-JP" altLang="en-US" smtClean="0"/>
              <a:t>2020/1/14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4096771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5DA082A-3D76-4A29-A0F7-FCF911375DFA}" type="datetime1">
              <a:rPr kumimoji="1" lang="ja-JP" altLang="en-US" smtClean="0"/>
              <a:t>2020/1/14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417229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7701E49-74C5-4579-9352-1615B5414CC7}" type="datetime1">
              <a:rPr kumimoji="1" lang="ja-JP" altLang="en-US" smtClean="0"/>
              <a:t>2020/1/14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1937474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64A8BB5-5780-476F-99DE-22A5C8C64B66}" type="datetime1">
              <a:rPr kumimoji="1" lang="ja-JP" altLang="en-US" smtClean="0"/>
              <a:t>2020/1/14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951172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77F54C2-AC90-4979-8680-06C675A9AB7B}" type="datetime1">
              <a:rPr kumimoji="1" lang="ja-JP" altLang="en-US" smtClean="0"/>
              <a:t>2020/1/14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1665460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B4B343D-8D38-47BA-A404-2DB95EB2F4D8}" type="datetime1">
              <a:rPr kumimoji="1" lang="ja-JP" altLang="en-US" smtClean="0"/>
              <a:t>2020/1/14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060647466"/>
      </p:ext>
    </p:extLst>
  </p:cSld>
  <p:clrMapOvr>
    <a:masterClrMapping/>
  </p:clrMapOvr>
</p:sldLayout>
</file>

<file path=ppt/slideMasters/_rels/slideMaster1.xml.rels><?xml version="1.0" encoding="UTF-8" ?><Relationships xmlns="http://schemas.openxmlformats.org/package/2006/relationships"><Relationship Target="../slideLayouts/slideLayout8.xml" Type="http://schemas.openxmlformats.org/officeDocument/2006/relationships/slideLayout" Id="rId8"></Relationship><Relationship Target="../slideLayouts/slideLayout3.xml" Type="http://schemas.openxmlformats.org/officeDocument/2006/relationships/slideLayout" Id="rId3"></Relationship><Relationship Target="../slideLayouts/slideLayout7.xml" Type="http://schemas.openxmlformats.org/officeDocument/2006/relationships/slideLayout" Id="rId7"></Relationship><Relationship Target="../theme/theme1.xml" Type="http://schemas.openxmlformats.org/officeDocument/2006/relationships/theme" Id="rId12"></Relationship><Relationship Target="../slideLayouts/slideLayout2.xml" Type="http://schemas.openxmlformats.org/officeDocument/2006/relationships/slideLayout" Id="rId2"></Relationship><Relationship Target="../slideLayouts/slideLayout1.xml" Type="http://schemas.openxmlformats.org/officeDocument/2006/relationships/slideLayout" Id="rId1"></Relationship><Relationship Target="../slideLayouts/slideLayout6.xml" Type="http://schemas.openxmlformats.org/officeDocument/2006/relationships/slideLayout" Id="rId6"></Relationship><Relationship Target="../slideLayouts/slideLayout11.xml" Type="http://schemas.openxmlformats.org/officeDocument/2006/relationships/slideLayout" Id="rId11"></Relationship><Relationship Target="../slideLayouts/slideLayout5.xml" Type="http://schemas.openxmlformats.org/officeDocument/2006/relationships/slideLayout" Id="rId5"></Relationship><Relationship Target="../slideLayouts/slideLayout10.xml" Type="http://schemas.openxmlformats.org/officeDocument/2006/relationships/slideLayout" Id="rId10"></Relationship><Relationship Target="../slideLayouts/slideLayout4.xml" Type="http://schemas.openxmlformats.org/officeDocument/2006/relationships/slideLayout" Id="rId4"></Relationship><Relationship Target="../slideLayouts/slideLayout9.xml" Type="http://schemas.openxmlformats.org/officeDocument/2006/relationships/slideLayout" Id="rId9"></Relationshi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23B59F-1054-4CAA-A08F-0801DAB845D8}" type="datetime1">
              <a:rPr kumimoji="1" lang="ja-JP" altLang="en-US" smtClean="0"/>
              <a:t>2020/1/14</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76865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Relationship Target="../notesSlides/notesSlide1.xml" Type="http://schemas.openxmlformats.org/officeDocument/2006/relationships/notesSlide" Id="rId2"></Relationship><Relationship Target="../slideLayouts/slideLayout1.xml" Type="http://schemas.openxmlformats.org/officeDocument/2006/relationships/slideLayout" Id="rId1"></Relationship></Relationships>
</file>

<file path=ppt/slides/_rels/slide10.xml.rels><?xml version="1.0" encoding="UTF-8" ?><Relationships xmlns="http://schemas.openxmlformats.org/package/2006/relationships"><Relationship Target="../media/image14.emf" Type="http://schemas.openxmlformats.org/officeDocument/2006/relationships/image" Id="rId3"></Relationship><Relationship Target="../notesSlides/notesSlide9.xml" Type="http://schemas.openxmlformats.org/officeDocument/2006/relationships/notesSlide" Id="rId2"></Relationship><Relationship Target="../slideLayouts/slideLayout2.xml" Type="http://schemas.openxmlformats.org/officeDocument/2006/relationships/slideLayout" Id="rId1"></Relationship><Relationship Target="slide9.xml" Type="http://schemas.openxmlformats.org/officeDocument/2006/relationships/slide" Id="rId6"></Relationship><Relationship Target="../charts/chart2.xml" Type="http://schemas.openxmlformats.org/officeDocument/2006/relationships/chart" Id="rId5"></Relationship><Relationship Target="../charts/chart1.xml" Type="http://schemas.openxmlformats.org/officeDocument/2006/relationships/chart" Id="rId4"></Relationship></Relationships>
</file>

<file path=ppt/slides/_rels/slide11.xml.rels><?xml version="1.0" encoding="UTF-8" ?><Relationships xmlns="http://schemas.openxmlformats.org/package/2006/relationships"><Relationship Target="../media/image15.emf" Type="http://schemas.openxmlformats.org/officeDocument/2006/relationships/image" Id="rId3"></Relationship><Relationship Target="../notesSlides/notesSlide10.xml" Type="http://schemas.openxmlformats.org/officeDocument/2006/relationships/notesSlide" Id="rId2"></Relationship><Relationship Target="../slideLayouts/slideLayout2.xml" Type="http://schemas.openxmlformats.org/officeDocument/2006/relationships/slideLayout" Id="rId1"></Relationship><Relationship Target="slide9.xml" Type="http://schemas.openxmlformats.org/officeDocument/2006/relationships/slide" Id="rId4"></Relationship></Relationships>
</file>

<file path=ppt/slides/_rels/slide12.xml.rels><?xml version="1.0" encoding="UTF-8" ?><Relationships xmlns="http://schemas.openxmlformats.org/package/2006/relationships"><Relationship Target="slide9.xml" Type="http://schemas.openxmlformats.org/officeDocument/2006/relationships/slide" Id="rId3"></Relationship><Relationship Target="../notesSlides/notesSlide11.xml" Type="http://schemas.openxmlformats.org/officeDocument/2006/relationships/notesSlide" Id="rId2"></Relationship><Relationship Target="../slideLayouts/slideLayout2.xml" Type="http://schemas.openxmlformats.org/officeDocument/2006/relationships/slideLayout" Id="rId1"></Relationship><Relationship Target="../media/image16.png" Type="http://schemas.openxmlformats.org/officeDocument/2006/relationships/image" Id="rId4"></Relationship></Relationships>
</file>

<file path=ppt/slides/_rels/slide2.xml.rels><?xml version="1.0" encoding="UTF-8" ?><Relationships xmlns="http://schemas.openxmlformats.org/package/2006/relationships"><Relationship Target="slide6.xml" Type="http://schemas.openxmlformats.org/officeDocument/2006/relationships/slide" Id="rId3"></Relationship><Relationship Target="../notesSlides/notesSlide2.xml" Type="http://schemas.openxmlformats.org/officeDocument/2006/relationships/notesSlide" Id="rId2"></Relationship><Relationship Target="../slideLayouts/slideLayout7.xml" Type="http://schemas.openxmlformats.org/officeDocument/2006/relationships/slideLayout" Id="rId1"></Relationship><Relationship Target="../media/image1.emf" Type="http://schemas.openxmlformats.org/officeDocument/2006/relationships/image" Id="rId4"></Relationship></Relationships>
</file>

<file path=ppt/slides/_rels/slide3.xml.rels><?xml version="1.0" encoding="UTF-8" ?><Relationships xmlns="http://schemas.openxmlformats.org/package/2006/relationships"><Relationship Target="slide6.xml" Type="http://schemas.openxmlformats.org/officeDocument/2006/relationships/slide" Id="rId3"></Relationship><Relationship Target="../notesSlides/notesSlide3.xml" Type="http://schemas.openxmlformats.org/officeDocument/2006/relationships/notesSlide" Id="rId2"></Relationship><Relationship Target="../slideLayouts/slideLayout7.xml" Type="http://schemas.openxmlformats.org/officeDocument/2006/relationships/slideLayout" Id="rId1"></Relationship><Relationship Target="../media/image3.png" Type="http://schemas.openxmlformats.org/officeDocument/2006/relationships/image" Id="rId5"></Relationship><Relationship Target="../media/image2.emf" Type="http://schemas.openxmlformats.org/officeDocument/2006/relationships/image" Id="rId4"></Relationship></Relationships>
</file>

<file path=ppt/slides/_rels/slide4.xml.rels><?xml version="1.0" encoding="UTF-8" ?><Relationships xmlns="http://schemas.openxmlformats.org/package/2006/relationships"><Relationship Target="../media/image4.png" Type="http://schemas.openxmlformats.org/officeDocument/2006/relationships/image" Id="rId3"></Relationship><Relationship Target="slide6.xml" Type="http://schemas.openxmlformats.org/officeDocument/2006/relationships/slide" Id="rId7"></Relationship><Relationship Target="../notesSlides/notesSlide4.xml" Type="http://schemas.openxmlformats.org/officeDocument/2006/relationships/notesSlide" Id="rId2"></Relationship><Relationship Target="../slideLayouts/slideLayout1.xml" Type="http://schemas.openxmlformats.org/officeDocument/2006/relationships/slideLayout" Id="rId1"></Relationship><Relationship Target="../media/image7.png" Type="http://schemas.openxmlformats.org/officeDocument/2006/relationships/image" Id="rId6"></Relationship><Relationship Target="../media/image6.png" Type="http://schemas.openxmlformats.org/officeDocument/2006/relationships/image" Id="rId5"></Relationship><Relationship Target="../media/image5.png" Type="http://schemas.openxmlformats.org/officeDocument/2006/relationships/image" Id="rId4"></Relationship></Relationships>
</file>

<file path=ppt/slides/_rels/slide5.xml.rels><?xml version="1.0" encoding="UTF-8" ?><Relationships xmlns="http://schemas.openxmlformats.org/package/2006/relationships"><Relationship Target="../media/image8.emf" Type="http://schemas.openxmlformats.org/officeDocument/2006/relationships/image" Id="rId3"></Relationship><Relationship Target="../notesSlides/notesSlide5.xml" Type="http://schemas.openxmlformats.org/officeDocument/2006/relationships/notesSlide" Id="rId2"></Relationship><Relationship Target="../slideLayouts/slideLayout1.xml" Type="http://schemas.openxmlformats.org/officeDocument/2006/relationships/slideLayout" Id="rId1"></Relationship><Relationship Target="slide6.xml" Type="http://schemas.openxmlformats.org/officeDocument/2006/relationships/slide" Id="rId4"></Relationship></Relationships>
</file>

<file path=ppt/slides/_rels/slide6.xml.rels><?xml version="1.0" encoding="UTF-8" ?><Relationships xmlns="http://schemas.openxmlformats.org/package/2006/relationships"><Relationship Target="slide6.xml" Type="http://schemas.openxmlformats.org/officeDocument/2006/relationships/slide" Id="rId3"></Relationship><Relationship Target="../notesSlides/notesSlide6.xml" Type="http://schemas.openxmlformats.org/officeDocument/2006/relationships/notesSlide" Id="rId2"></Relationship><Relationship Target="../slideLayouts/slideLayout1.xml" Type="http://schemas.openxmlformats.org/officeDocument/2006/relationships/slideLayout" Id="rId1"></Relationship></Relationships>
</file>

<file path=ppt/slides/_rels/slide7.xml.rels><?xml version="1.0" encoding="UTF-8" ?><Relationships xmlns="http://schemas.openxmlformats.org/package/2006/relationships"><Relationship Target="../media/image9.png" Type="http://schemas.openxmlformats.org/officeDocument/2006/relationships/image" Id="rId3"></Relationship><Relationship Target="../notesSlides/notesSlide7.xml" Type="http://schemas.openxmlformats.org/officeDocument/2006/relationships/notesSlide" Id="rId2"></Relationship><Relationship Target="../slideLayouts/slideLayout7.xml" Type="http://schemas.openxmlformats.org/officeDocument/2006/relationships/slideLayout" Id="rId1"></Relationship><Relationship Target="slide4.xml" Type="http://schemas.openxmlformats.org/officeDocument/2006/relationships/slide" Id="rId6"></Relationship><Relationship Target="../media/image11.emf" Type="http://schemas.openxmlformats.org/officeDocument/2006/relationships/image" Id="rId5"></Relationship><Relationship Target="../media/image10.emf" Type="http://schemas.openxmlformats.org/officeDocument/2006/relationships/image" Id="rId4"></Relationship></Relationships>
</file>

<file path=ppt/slides/_rels/slide8.xml.rels><?xml version="1.0" encoding="UTF-8" ?><Relationships xmlns="http://schemas.openxmlformats.org/package/2006/relationships"><Relationship Target="slide4.xml" Type="http://schemas.openxmlformats.org/officeDocument/2006/relationships/slide" Id="rId2"></Relationship><Relationship Target="../slideLayouts/slideLayout7.xml" Type="http://schemas.openxmlformats.org/officeDocument/2006/relationships/slideLayout" Id="rId1"></Relationship></Relationships>
</file>

<file path=ppt/slides/_rels/slide9.xml.rels><?xml version="1.0" encoding="UTF-8" ?><Relationships xmlns="http://schemas.openxmlformats.org/package/2006/relationships"><Relationship Target="slide9.xml" Type="http://schemas.openxmlformats.org/officeDocument/2006/relationships/slide" Id="rId3"></Relationship><Relationship Target="../notesSlides/notesSlide8.xml" Type="http://schemas.openxmlformats.org/officeDocument/2006/relationships/notesSlide" Id="rId2"></Relationship><Relationship Target="../slideLayouts/slideLayout7.xml" Type="http://schemas.openxmlformats.org/officeDocument/2006/relationships/slideLayout" Id="rId1"></Relationship><Relationship Target="../media/image13.png" Type="http://schemas.openxmlformats.org/officeDocument/2006/relationships/image" Id="rId5"></Relationship><Relationship Target="../media/image12.png" Type="http://schemas.openxmlformats.org/officeDocument/2006/relationships/image" Id="rId4"></Relationshi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42"/>
          <p:cNvGrpSpPr>
            <a:grpSpLocks/>
          </p:cNvGrpSpPr>
          <p:nvPr/>
        </p:nvGrpSpPr>
        <p:grpSpPr bwMode="auto">
          <a:xfrm>
            <a:off x="554662" y="2365217"/>
            <a:ext cx="7126927" cy="690580"/>
            <a:chOff x="398" y="2379"/>
            <a:chExt cx="2665" cy="315"/>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grpSpPr>
        <p:sp>
          <p:nvSpPr>
            <p:cNvPr id="13" name="Rectangle 18"/>
            <p:cNvSpPr>
              <a:spLocks noChangeArrowheads="1"/>
            </p:cNvSpPr>
            <p:nvPr/>
          </p:nvSpPr>
          <p:spPr bwMode="gray">
            <a:xfrm>
              <a:off x="476" y="2379"/>
              <a:ext cx="2587" cy="91"/>
            </a:xfrm>
            <a:prstGeom prst="rect">
              <a:avLst/>
            </a:prstGeom>
            <a:grp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ja-JP" altLang="ja-JP" sz="1662" dirty="0">
                <a:latin typeface="+mn-ea"/>
              </a:endParaRPr>
            </a:p>
          </p:txBody>
        </p:sp>
        <p:sp>
          <p:nvSpPr>
            <p:cNvPr id="15" name="Freeform 20"/>
            <p:cNvSpPr>
              <a:spLocks/>
            </p:cNvSpPr>
            <p:nvPr/>
          </p:nvSpPr>
          <p:spPr bwMode="auto">
            <a:xfrm>
              <a:off x="398" y="2379"/>
              <a:ext cx="91" cy="91"/>
            </a:xfrm>
            <a:custGeom>
              <a:avLst/>
              <a:gdLst>
                <a:gd name="T0" fmla="*/ 450 w 450"/>
                <a:gd name="T1" fmla="*/ 0 h 450"/>
                <a:gd name="T2" fmla="*/ 0 w 450"/>
                <a:gd name="T3" fmla="*/ 450 h 450"/>
                <a:gd name="T4" fmla="*/ 450 w 450"/>
                <a:gd name="T5" fmla="*/ 450 h 450"/>
                <a:gd name="T6" fmla="*/ 450 w 450"/>
                <a:gd name="T7" fmla="*/ 0 h 450"/>
              </a:gdLst>
              <a:ahLst/>
              <a:cxnLst>
                <a:cxn ang="0">
                  <a:pos x="T0" y="T1"/>
                </a:cxn>
                <a:cxn ang="0">
                  <a:pos x="T2" y="T3"/>
                </a:cxn>
                <a:cxn ang="0">
                  <a:pos x="T4" y="T5"/>
                </a:cxn>
                <a:cxn ang="0">
                  <a:pos x="T6" y="T7"/>
                </a:cxn>
              </a:cxnLst>
              <a:rect l="0" t="0" r="r" b="b"/>
              <a:pathLst>
                <a:path w="450" h="450">
                  <a:moveTo>
                    <a:pt x="450" y="0"/>
                  </a:moveTo>
                  <a:cubicBezTo>
                    <a:pt x="202" y="0"/>
                    <a:pt x="0" y="202"/>
                    <a:pt x="0" y="450"/>
                  </a:cubicBezTo>
                  <a:lnTo>
                    <a:pt x="450" y="450"/>
                  </a:lnTo>
                  <a:lnTo>
                    <a:pt x="450" y="0"/>
                  </a:lnTo>
                  <a:close/>
                </a:path>
              </a:pathLst>
            </a:custGeom>
            <a:grpFill/>
            <a:ln w="0"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dirty="0">
                <a:latin typeface="+mn-ea"/>
              </a:endParaRPr>
            </a:p>
          </p:txBody>
        </p:sp>
        <p:sp>
          <p:nvSpPr>
            <p:cNvPr id="16" name="Rectangle 21"/>
            <p:cNvSpPr>
              <a:spLocks noChangeArrowheads="1"/>
            </p:cNvSpPr>
            <p:nvPr/>
          </p:nvSpPr>
          <p:spPr bwMode="gray">
            <a:xfrm>
              <a:off x="398" y="2467"/>
              <a:ext cx="91" cy="227"/>
            </a:xfrm>
            <a:prstGeom prst="rect">
              <a:avLst/>
            </a:prstGeom>
            <a:grp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ja-JP" altLang="ja-JP" sz="1662" dirty="0">
                <a:latin typeface="+mn-ea"/>
              </a:endParaRPr>
            </a:p>
          </p:txBody>
        </p:sp>
      </p:grpSp>
      <p:grpSp>
        <p:nvGrpSpPr>
          <p:cNvPr id="17" name="Group 41"/>
          <p:cNvGrpSpPr>
            <a:grpSpLocks/>
          </p:cNvGrpSpPr>
          <p:nvPr/>
        </p:nvGrpSpPr>
        <p:grpSpPr bwMode="auto">
          <a:xfrm>
            <a:off x="1966466" y="3912910"/>
            <a:ext cx="6931702" cy="697157"/>
            <a:chOff x="1221" y="2704"/>
            <a:chExt cx="2592" cy="318"/>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grpSpPr>
        <p:sp>
          <p:nvSpPr>
            <p:cNvPr id="18" name="Rectangle 25"/>
            <p:cNvSpPr>
              <a:spLocks noChangeArrowheads="1"/>
            </p:cNvSpPr>
            <p:nvPr/>
          </p:nvSpPr>
          <p:spPr bwMode="gray">
            <a:xfrm>
              <a:off x="1221" y="2931"/>
              <a:ext cx="2507" cy="91"/>
            </a:xfrm>
            <a:prstGeom prst="rect">
              <a:avLst/>
            </a:prstGeom>
            <a:grp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ja-JP" altLang="ja-JP" sz="1662" dirty="0">
                <a:latin typeface="+mn-ea"/>
              </a:endParaRPr>
            </a:p>
          </p:txBody>
        </p:sp>
        <p:sp>
          <p:nvSpPr>
            <p:cNvPr id="19" name="Freeform 26"/>
            <p:cNvSpPr>
              <a:spLocks/>
            </p:cNvSpPr>
            <p:nvPr/>
          </p:nvSpPr>
          <p:spPr bwMode="auto">
            <a:xfrm rot="10800000">
              <a:off x="3722" y="2931"/>
              <a:ext cx="91" cy="91"/>
            </a:xfrm>
            <a:custGeom>
              <a:avLst/>
              <a:gdLst>
                <a:gd name="T0" fmla="*/ 450 w 450"/>
                <a:gd name="T1" fmla="*/ 0 h 450"/>
                <a:gd name="T2" fmla="*/ 0 w 450"/>
                <a:gd name="T3" fmla="*/ 450 h 450"/>
                <a:gd name="T4" fmla="*/ 450 w 450"/>
                <a:gd name="T5" fmla="*/ 450 h 450"/>
                <a:gd name="T6" fmla="*/ 450 w 450"/>
                <a:gd name="T7" fmla="*/ 0 h 450"/>
              </a:gdLst>
              <a:ahLst/>
              <a:cxnLst>
                <a:cxn ang="0">
                  <a:pos x="T0" y="T1"/>
                </a:cxn>
                <a:cxn ang="0">
                  <a:pos x="T2" y="T3"/>
                </a:cxn>
                <a:cxn ang="0">
                  <a:pos x="T4" y="T5"/>
                </a:cxn>
                <a:cxn ang="0">
                  <a:pos x="T6" y="T7"/>
                </a:cxn>
              </a:cxnLst>
              <a:rect l="0" t="0" r="r" b="b"/>
              <a:pathLst>
                <a:path w="450" h="450">
                  <a:moveTo>
                    <a:pt x="450" y="0"/>
                  </a:moveTo>
                  <a:cubicBezTo>
                    <a:pt x="202" y="0"/>
                    <a:pt x="0" y="202"/>
                    <a:pt x="0" y="450"/>
                  </a:cubicBezTo>
                  <a:lnTo>
                    <a:pt x="450" y="450"/>
                  </a:lnTo>
                  <a:lnTo>
                    <a:pt x="450" y="0"/>
                  </a:lnTo>
                  <a:close/>
                </a:path>
              </a:pathLst>
            </a:custGeom>
            <a:grpFill/>
            <a:ln w="0"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dirty="0">
                <a:latin typeface="+mn-ea"/>
              </a:endParaRPr>
            </a:p>
          </p:txBody>
        </p:sp>
        <p:sp>
          <p:nvSpPr>
            <p:cNvPr id="20" name="Rectangle 27"/>
            <p:cNvSpPr>
              <a:spLocks noChangeArrowheads="1"/>
            </p:cNvSpPr>
            <p:nvPr/>
          </p:nvSpPr>
          <p:spPr bwMode="gray">
            <a:xfrm>
              <a:off x="3722" y="2704"/>
              <a:ext cx="91" cy="227"/>
            </a:xfrm>
            <a:prstGeom prst="rect">
              <a:avLst/>
            </a:prstGeom>
            <a:grp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ja-JP" altLang="ja-JP" sz="1662" dirty="0">
                <a:latin typeface="+mn-ea"/>
              </a:endParaRPr>
            </a:p>
          </p:txBody>
        </p:sp>
      </p:grpSp>
      <p:sp>
        <p:nvSpPr>
          <p:cNvPr id="2" name="テキスト ボックス 1"/>
          <p:cNvSpPr txBox="1"/>
          <p:nvPr/>
        </p:nvSpPr>
        <p:spPr>
          <a:xfrm>
            <a:off x="663096" y="2695753"/>
            <a:ext cx="8106460" cy="1342547"/>
          </a:xfrm>
          <a:prstGeom prst="rect">
            <a:avLst/>
          </a:prstGeom>
          <a:noFill/>
        </p:spPr>
        <p:txBody>
          <a:bodyPr wrap="square" rtlCol="0">
            <a:spAutoFit/>
          </a:bodyPr>
          <a:lstStyle/>
          <a:p>
            <a:pPr algn="ctr"/>
            <a:r>
              <a:rPr lang="ja-JP" altLang="en-US" sz="4062" b="1" dirty="0">
                <a:latin typeface="+mn-ea"/>
              </a:rPr>
              <a:t>大阪市</a:t>
            </a:r>
            <a:r>
              <a:rPr lang="ja-JP" altLang="en-US" sz="4062" b="1" dirty="0" smtClean="0">
                <a:latin typeface="+mn-ea"/>
              </a:rPr>
              <a:t>二次医療圏</a:t>
            </a:r>
            <a:endParaRPr lang="en-US" altLang="ja-JP" sz="4062" b="1" dirty="0" smtClean="0">
              <a:latin typeface="+mn-ea"/>
            </a:endParaRPr>
          </a:p>
          <a:p>
            <a:pPr algn="ctr"/>
            <a:r>
              <a:rPr lang="ja-JP" altLang="en-US" sz="4062" b="1" dirty="0" smtClean="0">
                <a:latin typeface="+mn-ea"/>
              </a:rPr>
              <a:t>「</a:t>
            </a:r>
            <a:r>
              <a:rPr lang="ja-JP" altLang="en-US" sz="4062" b="1" dirty="0">
                <a:latin typeface="+mn-ea"/>
              </a:rPr>
              <a:t>地域医療構想</a:t>
            </a:r>
            <a:r>
              <a:rPr lang="ja-JP" altLang="en-US" sz="4062" b="1" dirty="0" smtClean="0">
                <a:latin typeface="+mn-ea"/>
              </a:rPr>
              <a:t>」の進捗状況</a:t>
            </a:r>
            <a:endParaRPr lang="en-US" altLang="ja-JP" sz="4062" b="1" dirty="0">
              <a:solidFill>
                <a:schemeClr val="tx2"/>
              </a:solidFill>
              <a:latin typeface="+mn-ea"/>
            </a:endParaRPr>
          </a:p>
        </p:txBody>
      </p:sp>
      <p:sp>
        <p:nvSpPr>
          <p:cNvPr id="21" name="AutoShape 28"/>
          <p:cNvSpPr>
            <a:spLocks noChangeArrowheads="1"/>
          </p:cNvSpPr>
          <p:nvPr/>
        </p:nvSpPr>
        <p:spPr bwMode="gray">
          <a:xfrm rot="16200000">
            <a:off x="1486410" y="1119491"/>
            <a:ext cx="116043" cy="1929032"/>
          </a:xfrm>
          <a:prstGeom prst="flowChartDelay">
            <a:avLst/>
          </a:prstGeom>
          <a:solidFill>
            <a:schemeClr val="tx2"/>
          </a:solidFill>
          <a:ln w="3175">
            <a:solidFill>
              <a:schemeClr val="tx2"/>
            </a:solidFill>
          </a:ln>
          <a:effectLst/>
        </p:spPr>
        <p:txBody>
          <a:bodyPr vert="eaVert" wrap="none" lIns="33231" tIns="0" rIns="0" bIns="0" anchor="b"/>
          <a:lstStyle/>
          <a:p>
            <a:pPr algn="ctr"/>
            <a:r>
              <a:rPr lang="en-US" altLang="ja-JP" sz="3692" b="1" dirty="0">
                <a:latin typeface="+mj-ea"/>
                <a:ea typeface="+mj-ea"/>
              </a:rPr>
              <a:t>2019</a:t>
            </a:r>
            <a:r>
              <a:rPr lang="ja-JP" altLang="en-US" sz="3692" b="1" dirty="0">
                <a:latin typeface="+mj-ea"/>
                <a:ea typeface="+mj-ea"/>
              </a:rPr>
              <a:t>年度</a:t>
            </a:r>
          </a:p>
        </p:txBody>
      </p:sp>
      <p:sp>
        <p:nvSpPr>
          <p:cNvPr id="26" name="テキスト ボックス 25"/>
          <p:cNvSpPr txBox="1"/>
          <p:nvPr/>
        </p:nvSpPr>
        <p:spPr>
          <a:xfrm>
            <a:off x="7236296" y="270367"/>
            <a:ext cx="1533260" cy="461665"/>
          </a:xfrm>
          <a:prstGeom prst="rect">
            <a:avLst/>
          </a:prstGeom>
          <a:solidFill>
            <a:schemeClr val="bg1"/>
          </a:solidFill>
          <a:ln>
            <a:solidFill>
              <a:schemeClr val="tx1"/>
            </a:solidFill>
          </a:ln>
        </p:spPr>
        <p:txBody>
          <a:bodyPr wrap="square" rtlCol="0">
            <a:spAutoFit/>
          </a:bodyPr>
          <a:lstStyle/>
          <a:p>
            <a:pPr algn="ctr"/>
            <a:r>
              <a:rPr kumimoji="1" lang="ja-JP" altLang="en-US" sz="2400" dirty="0" smtClean="0"/>
              <a:t>資料</a:t>
            </a:r>
            <a:r>
              <a:rPr lang="ja-JP" altLang="en-US" sz="2400" dirty="0"/>
              <a:t>２</a:t>
            </a:r>
            <a:endParaRPr kumimoji="1" lang="en-US" altLang="ja-JP" sz="2400" dirty="0"/>
          </a:p>
        </p:txBody>
      </p:sp>
    </p:spTree>
    <p:extLst>
      <p:ext uri="{BB962C8B-B14F-4D97-AF65-F5344CB8AC3E}">
        <p14:creationId xmlns:p14="http://schemas.microsoft.com/office/powerpoint/2010/main" val="35647587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285843" y="5721657"/>
            <a:ext cx="3934595" cy="1043535"/>
          </a:xfrm>
          <a:prstGeom prst="rect">
            <a:avLst/>
          </a:prstGeom>
        </p:spPr>
      </p:pic>
      <p:graphicFrame>
        <p:nvGraphicFramePr>
          <p:cNvPr id="23" name="グラフ 22"/>
          <p:cNvGraphicFramePr>
            <a:graphicFrameLocks/>
          </p:cNvGraphicFramePr>
          <p:nvPr>
            <p:extLst>
              <p:ext uri="{D42A27DB-BD31-4B8C-83A1-F6EECF244321}">
                <p14:modId xmlns:p14="http://schemas.microsoft.com/office/powerpoint/2010/main" val="828571484"/>
              </p:ext>
            </p:extLst>
          </p:nvPr>
        </p:nvGraphicFramePr>
        <p:xfrm>
          <a:off x="2474924" y="4237606"/>
          <a:ext cx="5983287" cy="257891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グラフ 20"/>
          <p:cNvGraphicFramePr>
            <a:graphicFrameLocks/>
          </p:cNvGraphicFramePr>
          <p:nvPr>
            <p:extLst>
              <p:ext uri="{D42A27DB-BD31-4B8C-83A1-F6EECF244321}">
                <p14:modId xmlns:p14="http://schemas.microsoft.com/office/powerpoint/2010/main" val="173296853"/>
              </p:ext>
            </p:extLst>
          </p:nvPr>
        </p:nvGraphicFramePr>
        <p:xfrm>
          <a:off x="1666792" y="1819408"/>
          <a:ext cx="5569504" cy="2489755"/>
        </p:xfrm>
        <a:graphic>
          <a:graphicData uri="http://schemas.openxmlformats.org/drawingml/2006/chart">
            <c:chart xmlns:c="http://schemas.openxmlformats.org/drawingml/2006/chart" xmlns:r="http://schemas.openxmlformats.org/officeDocument/2006/relationships" r:id="rId5"/>
          </a:graphicData>
        </a:graphic>
      </p:graphicFrame>
      <p:sp>
        <p:nvSpPr>
          <p:cNvPr id="24" name="タイトル 1">
            <a:extLst>
              <a:ext uri="{FF2B5EF4-FFF2-40B4-BE49-F238E27FC236}">
                <a16:creationId xmlns="" xmlns:a16="http://schemas.microsoft.com/office/drawing/2014/main" id="{45F45CE9-985D-441B-AF35-C9A9C0C7A9C3}"/>
              </a:ext>
            </a:extLst>
          </p:cNvPr>
          <p:cNvSpPr txBox="1">
            <a:spLocks/>
          </p:cNvSpPr>
          <p:nvPr/>
        </p:nvSpPr>
        <p:spPr>
          <a:xfrm>
            <a:off x="6344310" y="3303555"/>
            <a:ext cx="2665725" cy="1182095"/>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defRPr/>
            </a:pPr>
            <a:r>
              <a:rPr lang="en-US" altLang="ja-JP" sz="1600" dirty="0">
                <a:solidFill>
                  <a:srgbClr val="4F81BD">
                    <a:lumMod val="75000"/>
                  </a:srgbClr>
                </a:solidFill>
                <a:latin typeface="HG創英角ｺﾞｼｯｸUB" panose="020B0909000000000000" pitchFamily="49" charset="-128"/>
                <a:ea typeface="HG創英角ｺﾞｼｯｸUB" panose="020B0909000000000000" pitchFamily="49" charset="-128"/>
              </a:rPr>
              <a:t>※2025</a:t>
            </a:r>
            <a:r>
              <a:rPr lang="ja-JP" altLang="en-US" sz="1600" dirty="0">
                <a:solidFill>
                  <a:srgbClr val="4F81BD">
                    <a:lumMod val="75000"/>
                  </a:srgbClr>
                </a:solidFill>
                <a:latin typeface="HG創英角ｺﾞｼｯｸUB" panose="020B0909000000000000" pitchFamily="49" charset="-128"/>
                <a:ea typeface="HG創英角ｺﾞｼｯｸUB" panose="020B0909000000000000" pitchFamily="49" charset="-128"/>
              </a:rPr>
              <a:t>年に向けた検討状況</a:t>
            </a:r>
            <a:endParaRPr lang="en-US" altLang="ja-JP" sz="1600" dirty="0">
              <a:solidFill>
                <a:srgbClr val="4F81BD">
                  <a:lumMod val="75000"/>
                </a:srgbClr>
              </a:solidFill>
              <a:latin typeface="HG創英角ｺﾞｼｯｸUB" panose="020B0909000000000000" pitchFamily="49" charset="-128"/>
              <a:ea typeface="HG創英角ｺﾞｼｯｸUB" panose="020B0909000000000000" pitchFamily="49" charset="-128"/>
            </a:endParaRPr>
          </a:p>
          <a:p>
            <a:pPr lvl="0" algn="l">
              <a:defRPr/>
            </a:pPr>
            <a:r>
              <a:rPr lang="ja-JP" altLang="en-US" sz="1200" dirty="0" smtClean="0">
                <a:solidFill>
                  <a:srgbClr val="4F81BD">
                    <a:lumMod val="75000"/>
                  </a:srgbClr>
                </a:solidFill>
                <a:latin typeface="Meiryo UI" panose="020B0604030504040204" pitchFamily="50" charset="-128"/>
                <a:ea typeface="Meiryo UI" panose="020B0604030504040204" pitchFamily="50" charset="-128"/>
              </a:rPr>
              <a:t>各病院</a:t>
            </a:r>
            <a:r>
              <a:rPr lang="ja-JP" altLang="en-US" sz="1200" dirty="0">
                <a:solidFill>
                  <a:srgbClr val="4F81BD">
                    <a:lumMod val="75000"/>
                  </a:srgbClr>
                </a:solidFill>
                <a:latin typeface="Meiryo UI" panose="020B0604030504040204" pitchFamily="50" charset="-128"/>
                <a:ea typeface="Meiryo UI" panose="020B0604030504040204" pitchFamily="50" charset="-128"/>
              </a:rPr>
              <a:t>の</a:t>
            </a:r>
            <a:r>
              <a:rPr lang="en-US" altLang="ja-JP" sz="1200" dirty="0">
                <a:solidFill>
                  <a:srgbClr val="4F81BD">
                    <a:lumMod val="75000"/>
                  </a:srgbClr>
                </a:solidFill>
                <a:latin typeface="Meiryo UI" panose="020B0604030504040204" pitchFamily="50" charset="-128"/>
                <a:ea typeface="Meiryo UI" panose="020B0604030504040204" pitchFamily="50" charset="-128"/>
              </a:rPr>
              <a:t>2025</a:t>
            </a:r>
            <a:r>
              <a:rPr lang="ja-JP" altLang="en-US" sz="1200" dirty="0">
                <a:solidFill>
                  <a:srgbClr val="4F81BD">
                    <a:lumMod val="75000"/>
                  </a:srgbClr>
                </a:solidFill>
                <a:latin typeface="Meiryo UI" panose="020B0604030504040204" pitchFamily="50" charset="-128"/>
                <a:ea typeface="Meiryo UI" panose="020B0604030504040204" pitchFamily="50" charset="-128"/>
              </a:rPr>
              <a:t>年に検討して</a:t>
            </a:r>
            <a:r>
              <a:rPr lang="ja-JP" altLang="en-US" sz="1200" dirty="0" smtClean="0">
                <a:solidFill>
                  <a:srgbClr val="4F81BD">
                    <a:lumMod val="75000"/>
                  </a:srgbClr>
                </a:solidFill>
                <a:latin typeface="Meiryo UI" panose="020B0604030504040204" pitchFamily="50" charset="-128"/>
                <a:ea typeface="Meiryo UI" panose="020B0604030504040204" pitchFamily="50" charset="-128"/>
              </a:rPr>
              <a:t>いる　入院料別（病床機能別）病床数</a:t>
            </a:r>
            <a:r>
              <a:rPr lang="ja-JP" altLang="en-US" sz="1200" dirty="0">
                <a:solidFill>
                  <a:srgbClr val="4F81BD">
                    <a:lumMod val="75000"/>
                  </a:srgbClr>
                </a:solidFill>
                <a:latin typeface="Meiryo UI" panose="020B0604030504040204" pitchFamily="50" charset="-128"/>
                <a:ea typeface="Meiryo UI" panose="020B0604030504040204" pitchFamily="50" charset="-128"/>
              </a:rPr>
              <a:t>総計から各病院の現在の入院料</a:t>
            </a:r>
            <a:r>
              <a:rPr lang="ja-JP" altLang="en-US" sz="1200" dirty="0" smtClean="0">
                <a:solidFill>
                  <a:srgbClr val="4F81BD">
                    <a:lumMod val="75000"/>
                  </a:srgbClr>
                </a:solidFill>
                <a:latin typeface="Meiryo UI" panose="020B0604030504040204" pitchFamily="50" charset="-128"/>
                <a:ea typeface="Meiryo UI" panose="020B0604030504040204" pitchFamily="50" charset="-128"/>
              </a:rPr>
              <a:t>別（病床機能別）病床数</a:t>
            </a:r>
            <a:r>
              <a:rPr lang="ja-JP" altLang="en-US" sz="1200" dirty="0">
                <a:solidFill>
                  <a:srgbClr val="4F81BD">
                    <a:lumMod val="75000"/>
                  </a:srgbClr>
                </a:solidFill>
                <a:latin typeface="Meiryo UI" panose="020B0604030504040204" pitchFamily="50" charset="-128"/>
                <a:ea typeface="Meiryo UI" panose="020B0604030504040204" pitchFamily="50" charset="-128"/>
              </a:rPr>
              <a:t>の総計を差し引いて算出</a:t>
            </a:r>
            <a:r>
              <a:rPr kumimoji="1" lang="ja-JP" altLang="en-US" sz="1200" b="0" i="0" u="none" strike="noStrike" kern="1200" cap="none" spc="0" normalizeH="0" baseline="0" noProof="0" dirty="0" smtClean="0">
                <a:ln>
                  <a:noFill/>
                </a:ln>
                <a:solidFill>
                  <a:srgbClr val="4F81BD">
                    <a:lumMod val="75000"/>
                  </a:srgbClr>
                </a:solidFill>
                <a:effectLst/>
                <a:uLnTx/>
                <a:uFillTx/>
                <a:latin typeface="Meiryo UI" panose="020B0604030504040204" pitchFamily="50" charset="-128"/>
                <a:ea typeface="Meiryo UI" panose="020B0604030504040204" pitchFamily="50" charset="-128"/>
              </a:rPr>
              <a:t>）</a:t>
            </a: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  </a:t>
            </a:r>
            <a:endParaRPr kumimoji="1" lang="ja-JP" altLang="en-US"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p:txBody>
      </p:sp>
      <p:sp>
        <p:nvSpPr>
          <p:cNvPr id="45" name="タイトル 1">
            <a:extLst>
              <a:ext uri="{FF2B5EF4-FFF2-40B4-BE49-F238E27FC236}">
                <a16:creationId xmlns="" xmlns:a16="http://schemas.microsoft.com/office/drawing/2014/main" id="{30BE5A27-A407-4A14-A9BE-5866682C3C6B}"/>
              </a:ext>
            </a:extLst>
          </p:cNvPr>
          <p:cNvSpPr txBox="1">
            <a:spLocks/>
          </p:cNvSpPr>
          <p:nvPr/>
        </p:nvSpPr>
        <p:spPr>
          <a:xfrm>
            <a:off x="5792486" y="4235767"/>
            <a:ext cx="514617" cy="324194"/>
          </a:xfrm>
          <a:prstGeom prst="rect">
            <a:avLst/>
          </a:prstGeom>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200" dirty="0">
                <a:latin typeface="HGPｺﾞｼｯｸE" panose="020B0900000000000000" pitchFamily="50" charset="-128"/>
                <a:ea typeface="HGPｺﾞｼｯｸE" panose="020B0900000000000000" pitchFamily="50" charset="-128"/>
              </a:rPr>
              <a:t>（床）</a:t>
            </a:r>
          </a:p>
        </p:txBody>
      </p:sp>
      <p:sp>
        <p:nvSpPr>
          <p:cNvPr id="32" name="テキスト ボックス 10">
            <a:extLst>
              <a:ext uri="{FF2B5EF4-FFF2-40B4-BE49-F238E27FC236}">
                <a16:creationId xmlns="" xmlns:a16="http://schemas.microsoft.com/office/drawing/2014/main" id="{47FDF32D-43ED-4A66-9CFA-E114E8625D81}"/>
              </a:ext>
            </a:extLst>
          </p:cNvPr>
          <p:cNvSpPr txBox="1"/>
          <p:nvPr/>
        </p:nvSpPr>
        <p:spPr>
          <a:xfrm>
            <a:off x="168464" y="1706034"/>
            <a:ext cx="2309199"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入院料別の検討</a:t>
            </a:r>
            <a:r>
              <a:rPr lang="ja-JP" altLang="en-US" sz="1400" dirty="0" smtClean="0">
                <a:solidFill>
                  <a:schemeClr val="tx1"/>
                </a:solidFill>
              </a:rPr>
              <a:t>状況</a:t>
            </a:r>
            <a:r>
              <a:rPr lang="en-US" altLang="ja-JP" sz="1400" dirty="0" smtClean="0">
                <a:solidFill>
                  <a:schemeClr val="tx1"/>
                </a:solidFill>
              </a:rPr>
              <a:t>※</a:t>
            </a:r>
            <a:endParaRPr lang="ja-JP" altLang="en-US" sz="1400" dirty="0">
              <a:solidFill>
                <a:schemeClr val="tx1"/>
              </a:solidFill>
            </a:endParaRPr>
          </a:p>
        </p:txBody>
      </p:sp>
      <p:sp>
        <p:nvSpPr>
          <p:cNvPr id="34" name="テキスト ボックス 10">
            <a:extLst>
              <a:ext uri="{FF2B5EF4-FFF2-40B4-BE49-F238E27FC236}">
                <a16:creationId xmlns="" xmlns:a16="http://schemas.microsoft.com/office/drawing/2014/main" id="{8957656B-6DE6-44E0-85D6-7CF39E5B6647}"/>
              </a:ext>
            </a:extLst>
          </p:cNvPr>
          <p:cNvSpPr txBox="1"/>
          <p:nvPr/>
        </p:nvSpPr>
        <p:spPr>
          <a:xfrm>
            <a:off x="5975924" y="6581001"/>
            <a:ext cx="3227165"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200" kern="100" dirty="0" smtClean="0">
                <a:latin typeface="Meiryo UI" panose="020B0604030504040204" pitchFamily="50" charset="-128"/>
                <a:ea typeface="Meiryo UI" panose="020B0604030504040204" pitchFamily="50" charset="-128"/>
                <a:cs typeface="Times New Roman"/>
              </a:rPr>
              <a:t>参照 </a:t>
            </a:r>
            <a:r>
              <a:rPr lang="en-US" altLang="ja-JP" sz="1200" kern="100" dirty="0" smtClean="0">
                <a:latin typeface="Meiryo UI" panose="020B0604030504040204" pitchFamily="50" charset="-128"/>
                <a:ea typeface="Meiryo UI" panose="020B0604030504040204" pitchFamily="50" charset="-128"/>
                <a:cs typeface="Times New Roman"/>
              </a:rPr>
              <a:t>2019</a:t>
            </a:r>
            <a:r>
              <a:rPr lang="ja-JP" altLang="en-US" sz="1200" kern="100" dirty="0" smtClean="0">
                <a:effectLst/>
                <a:latin typeface="Meiryo UI" panose="020B0604030504040204" pitchFamily="50" charset="-128"/>
                <a:ea typeface="Meiryo UI" panose="020B0604030504040204" pitchFamily="50" charset="-128"/>
                <a:cs typeface="Times New Roman"/>
              </a:rPr>
              <a:t>年度</a:t>
            </a:r>
            <a:r>
              <a:rPr lang="ja-JP" altLang="en-US" sz="1200" kern="100" dirty="0">
                <a:effectLst/>
                <a:latin typeface="Meiryo UI" panose="020B0604030504040204" pitchFamily="50" charset="-128"/>
                <a:ea typeface="Meiryo UI" panose="020B0604030504040204" pitchFamily="50" charset="-128"/>
                <a:cs typeface="Times New Roman"/>
              </a:rPr>
              <a:t>病院プラン調査</a:t>
            </a:r>
            <a:r>
              <a:rPr lang="ja-JP" altLang="en-US" sz="1200" kern="100" dirty="0" smtClean="0">
                <a:effectLst/>
                <a:latin typeface="Meiryo UI" panose="020B0604030504040204" pitchFamily="50" charset="-128"/>
                <a:ea typeface="Meiryo UI" panose="020B0604030504040204" pitchFamily="50" charset="-128"/>
                <a:cs typeface="Times New Roman"/>
              </a:rPr>
              <a:t>等（速報値）</a:t>
            </a:r>
            <a:endParaRPr lang="en-US" altLang="ja-JP" sz="1200" kern="100" dirty="0">
              <a:effectLst/>
              <a:latin typeface="Meiryo UI" panose="020B0604030504040204" pitchFamily="50" charset="-128"/>
              <a:ea typeface="Meiryo UI" panose="020B0604030504040204" pitchFamily="50" charset="-128"/>
              <a:cs typeface="Times New Roman"/>
            </a:endParaRPr>
          </a:p>
        </p:txBody>
      </p:sp>
      <p:sp>
        <p:nvSpPr>
          <p:cNvPr id="30" name="タイトル 1">
            <a:extLst>
              <a:ext uri="{FF2B5EF4-FFF2-40B4-BE49-F238E27FC236}">
                <a16:creationId xmlns="" xmlns:a16="http://schemas.microsoft.com/office/drawing/2014/main" id="{30BE5A27-A407-4A14-A9BE-5866682C3C6B}"/>
              </a:ext>
            </a:extLst>
          </p:cNvPr>
          <p:cNvSpPr txBox="1">
            <a:spLocks/>
          </p:cNvSpPr>
          <p:nvPr/>
        </p:nvSpPr>
        <p:spPr>
          <a:xfrm>
            <a:off x="3807470" y="1816790"/>
            <a:ext cx="533213" cy="308476"/>
          </a:xfrm>
          <a:prstGeom prst="rect">
            <a:avLst/>
          </a:prstGeom>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200" dirty="0">
                <a:latin typeface="HGPｺﾞｼｯｸE" panose="020B0900000000000000" pitchFamily="50" charset="-128"/>
                <a:ea typeface="HGPｺﾞｼｯｸE" panose="020B0900000000000000" pitchFamily="50" charset="-128"/>
              </a:rPr>
              <a:t>（床）</a:t>
            </a:r>
          </a:p>
        </p:txBody>
      </p:sp>
      <p:sp>
        <p:nvSpPr>
          <p:cNvPr id="33" name="テキスト ボックス 10">
            <a:extLst>
              <a:ext uri="{FF2B5EF4-FFF2-40B4-BE49-F238E27FC236}">
                <a16:creationId xmlns="" xmlns:a16="http://schemas.microsoft.com/office/drawing/2014/main" id="{47FDF32D-43ED-4A66-9CFA-E114E8625D81}"/>
              </a:ext>
            </a:extLst>
          </p:cNvPr>
          <p:cNvSpPr txBox="1"/>
          <p:nvPr/>
        </p:nvSpPr>
        <p:spPr>
          <a:xfrm>
            <a:off x="233311" y="5378181"/>
            <a:ext cx="3013110"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公立・公的・民間別の検討</a:t>
            </a:r>
            <a:r>
              <a:rPr lang="ja-JP" altLang="en-US" sz="1400" dirty="0" smtClean="0">
                <a:solidFill>
                  <a:schemeClr val="tx1"/>
                </a:solidFill>
              </a:rPr>
              <a:t>状況</a:t>
            </a:r>
            <a:r>
              <a:rPr lang="en-US" altLang="ja-JP" sz="1400" dirty="0" smtClean="0">
                <a:solidFill>
                  <a:schemeClr val="tx1"/>
                </a:solidFill>
              </a:rPr>
              <a:t>※</a:t>
            </a:r>
            <a:endParaRPr lang="ja-JP" altLang="en-US" sz="1400" dirty="0">
              <a:solidFill>
                <a:schemeClr val="tx1"/>
              </a:solidFill>
            </a:endParaRPr>
          </a:p>
        </p:txBody>
      </p:sp>
      <p:sp>
        <p:nvSpPr>
          <p:cNvPr id="19" name="Oval 64">
            <a:hlinkClick r:id="rId6"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88301" y="155486"/>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0" name="タイトル 1">
            <a:extLst>
              <a:ext uri="{FF2B5EF4-FFF2-40B4-BE49-F238E27FC236}">
                <a16:creationId xmlns="" xmlns:a16="http://schemas.microsoft.com/office/drawing/2014/main" id="{30BE5A27-A407-4A14-A9BE-5866682C3C6B}"/>
              </a:ext>
            </a:extLst>
          </p:cNvPr>
          <p:cNvSpPr txBox="1">
            <a:spLocks/>
          </p:cNvSpPr>
          <p:nvPr/>
        </p:nvSpPr>
        <p:spPr>
          <a:xfrm>
            <a:off x="143711" y="155486"/>
            <a:ext cx="9539495"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smtClean="0">
                <a:solidFill>
                  <a:schemeClr val="bg1"/>
                </a:solidFill>
                <a:latin typeface="HGP創英角ｺﾞｼｯｸUB" panose="020B0900000000000000" pitchFamily="50" charset="-128"/>
                <a:ea typeface="HGP創英角ｺﾞｼｯｸUB" panose="020B0900000000000000" pitchFamily="50" charset="-128"/>
              </a:rPr>
              <a:t>2</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2025</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年</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に向け各病院</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が検討</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している医療</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機能・病床</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機能</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等②</a:t>
            </a:r>
          </a:p>
          <a:p>
            <a:pPr algn="l"/>
            <a:endPar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ja-JP" altLang="en-US" sz="16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26" name="タイトル 1">
            <a:extLst>
              <a:ext uri="{FF2B5EF4-FFF2-40B4-BE49-F238E27FC236}">
                <a16:creationId xmlns="" xmlns:a16="http://schemas.microsoft.com/office/drawing/2014/main" id="{15D0CEDF-8FC9-4B77-AFDE-B9A8E923D070}"/>
              </a:ext>
            </a:extLst>
          </p:cNvPr>
          <p:cNvSpPr txBox="1">
            <a:spLocks/>
          </p:cNvSpPr>
          <p:nvPr/>
        </p:nvSpPr>
        <p:spPr>
          <a:xfrm>
            <a:off x="205385" y="783238"/>
            <a:ext cx="8712968" cy="926862"/>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smtClean="0">
                <a:latin typeface="HGP創英角ｺﾞｼｯｸUB" panose="020B0900000000000000" pitchFamily="50" charset="-128"/>
                <a:ea typeface="HGP創英角ｺﾞｼｯｸUB" panose="020B0900000000000000" pitchFamily="50" charset="-128"/>
              </a:rPr>
              <a:t>2025</a:t>
            </a:r>
            <a:r>
              <a:rPr lang="ja-JP" altLang="en-US" sz="2200" dirty="0" smtClean="0">
                <a:latin typeface="HGP創英角ｺﾞｼｯｸUB" panose="020B0900000000000000" pitchFamily="50" charset="-128"/>
                <a:ea typeface="HGP創英角ｺﾞｼｯｸUB" panose="020B0900000000000000" pitchFamily="50" charset="-128"/>
              </a:rPr>
              <a:t>年に向け病院</a:t>
            </a:r>
            <a:r>
              <a:rPr lang="ja-JP" altLang="en-US" sz="2200" dirty="0">
                <a:latin typeface="HGP創英角ｺﾞｼｯｸUB" panose="020B0900000000000000" pitchFamily="50" charset="-128"/>
                <a:ea typeface="HGP創英角ｺﾞｼｯｸUB" panose="020B0900000000000000" pitchFamily="50" charset="-128"/>
              </a:rPr>
              <a:t>が検討している病床機能等の変更は</a:t>
            </a:r>
            <a:r>
              <a:rPr lang="ja-JP" altLang="en-US" sz="2200" dirty="0" smtClean="0">
                <a:latin typeface="HGP創英角ｺﾞｼｯｸUB" panose="020B0900000000000000" pitchFamily="50" charset="-128"/>
                <a:ea typeface="HGP創英角ｺﾞｼｯｸUB" panose="020B0900000000000000" pitchFamily="50" charset="-128"/>
              </a:rPr>
              <a:t>、一部</a:t>
            </a:r>
            <a:r>
              <a:rPr lang="ja-JP" altLang="en-US" sz="2200" dirty="0">
                <a:latin typeface="HGP創英角ｺﾞｼｯｸUB" panose="020B0900000000000000" pitchFamily="50" charset="-128"/>
                <a:ea typeface="HGP創英角ｺﾞｼｯｸUB" panose="020B0900000000000000" pitchFamily="50" charset="-128"/>
              </a:rPr>
              <a:t>を</a:t>
            </a:r>
            <a:r>
              <a:rPr lang="ja-JP" altLang="en-US" sz="2200" dirty="0" smtClean="0">
                <a:latin typeface="HGP創英角ｺﾞｼｯｸUB" panose="020B0900000000000000" pitchFamily="50" charset="-128"/>
                <a:ea typeface="HGP創英角ｺﾞｼｯｸUB" panose="020B0900000000000000" pitchFamily="50" charset="-128"/>
              </a:rPr>
              <a:t>除き、</a:t>
            </a:r>
            <a:endParaRPr lang="en-US" altLang="ja-JP" sz="2200" dirty="0" smtClean="0">
              <a:latin typeface="HGP創英角ｺﾞｼｯｸUB" panose="020B0900000000000000" pitchFamily="50" charset="-128"/>
              <a:ea typeface="HGP創英角ｺﾞｼｯｸUB" panose="020B0900000000000000" pitchFamily="50" charset="-128"/>
            </a:endParaRPr>
          </a:p>
          <a:p>
            <a:pPr algn="l"/>
            <a:r>
              <a:rPr lang="ja-JP" altLang="en-US" sz="2200" dirty="0" smtClean="0">
                <a:latin typeface="HGP創英角ｺﾞｼｯｸUB" panose="020B0900000000000000" pitchFamily="50" charset="-128"/>
                <a:ea typeface="HGP創英角ｺﾞｼｯｸUB" panose="020B0900000000000000" pitchFamily="50" charset="-128"/>
              </a:rPr>
              <a:t>地域医療構想</a:t>
            </a:r>
            <a:r>
              <a:rPr lang="ja-JP" altLang="en-US" sz="2200" dirty="0">
                <a:latin typeface="HGP創英角ｺﾞｼｯｸUB" panose="020B0900000000000000" pitchFamily="50" charset="-128"/>
                <a:ea typeface="HGP創英角ｺﾞｼｯｸUB" panose="020B0900000000000000" pitchFamily="50" charset="-128"/>
              </a:rPr>
              <a:t>が目指す病床機能分化の</a:t>
            </a:r>
            <a:r>
              <a:rPr lang="ja-JP" altLang="en-US" sz="2200" dirty="0" smtClean="0">
                <a:latin typeface="HGP創英角ｺﾞｼｯｸUB" panose="020B0900000000000000" pitchFamily="50" charset="-128"/>
                <a:ea typeface="HGP創英角ｺﾞｼｯｸUB" panose="020B0900000000000000" pitchFamily="50" charset="-128"/>
              </a:rPr>
              <a:t>方向性と一致している</a:t>
            </a:r>
            <a:endParaRPr lang="ja-JP" altLang="en-US" sz="2200" dirty="0">
              <a:latin typeface="HGP創英角ｺﾞｼｯｸUB" panose="020B0900000000000000" pitchFamily="50" charset="-128"/>
              <a:ea typeface="HGP創英角ｺﾞｼｯｸUB" panose="020B0900000000000000" pitchFamily="50" charset="-128"/>
            </a:endParaRPr>
          </a:p>
        </p:txBody>
      </p:sp>
      <p:sp>
        <p:nvSpPr>
          <p:cNvPr id="22" name="スライド番号プレースホルダー 1"/>
          <p:cNvSpPr>
            <a:spLocks noGrp="1"/>
          </p:cNvSpPr>
          <p:nvPr>
            <p:ph type="sldNum" sz="quarter" idx="12"/>
          </p:nvPr>
        </p:nvSpPr>
        <p:spPr>
          <a:xfrm>
            <a:off x="6974904" y="6489323"/>
            <a:ext cx="2133600" cy="365125"/>
          </a:xfrm>
        </p:spPr>
        <p:txBody>
          <a:bodyPr/>
          <a:lstStyle/>
          <a:p>
            <a:r>
              <a:rPr lang="en-US" altLang="ja-JP" sz="1800" dirty="0" smtClean="0">
                <a:solidFill>
                  <a:schemeClr val="tx1"/>
                </a:solidFill>
              </a:rPr>
              <a:t>9</a:t>
            </a:r>
            <a:endParaRPr lang="ja-JP" altLang="en-US" dirty="0">
              <a:solidFill>
                <a:schemeClr val="tx1"/>
              </a:solidFill>
            </a:endParaRPr>
          </a:p>
        </p:txBody>
      </p:sp>
      <p:cxnSp>
        <p:nvCxnSpPr>
          <p:cNvPr id="25" name="直線コネクタ 24"/>
          <p:cNvCxnSpPr/>
          <p:nvPr/>
        </p:nvCxnSpPr>
        <p:spPr>
          <a:xfrm>
            <a:off x="1711830" y="2295092"/>
            <a:ext cx="21824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2021128" y="2551457"/>
            <a:ext cx="187316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5765592" y="4725144"/>
            <a:ext cx="82056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5725251" y="5667869"/>
            <a:ext cx="7641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3284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282238" y="1178647"/>
            <a:ext cx="8523132" cy="2754335"/>
          </a:xfrm>
          <a:prstGeom prst="rect">
            <a:avLst/>
          </a:prstGeom>
        </p:spPr>
      </p:pic>
      <p:sp>
        <p:nvSpPr>
          <p:cNvPr id="34" name="テキスト ボックス 10">
            <a:extLst>
              <a:ext uri="{FF2B5EF4-FFF2-40B4-BE49-F238E27FC236}">
                <a16:creationId xmlns="" xmlns:a16="http://schemas.microsoft.com/office/drawing/2014/main" id="{8957656B-6DE6-44E0-85D6-7CF39E5B6647}"/>
              </a:ext>
            </a:extLst>
          </p:cNvPr>
          <p:cNvSpPr txBox="1"/>
          <p:nvPr/>
        </p:nvSpPr>
        <p:spPr>
          <a:xfrm>
            <a:off x="5882476" y="4024036"/>
            <a:ext cx="3227165"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200" kern="100" dirty="0" smtClean="0">
                <a:latin typeface="Meiryo UI" panose="020B0604030504040204" pitchFamily="50" charset="-128"/>
                <a:ea typeface="Meiryo UI" panose="020B0604030504040204" pitchFamily="50" charset="-128"/>
                <a:cs typeface="Times New Roman"/>
              </a:rPr>
              <a:t>参照 </a:t>
            </a:r>
            <a:r>
              <a:rPr lang="en-US" altLang="ja-JP" sz="1200" kern="100" dirty="0" smtClean="0">
                <a:latin typeface="Meiryo UI" panose="020B0604030504040204" pitchFamily="50" charset="-128"/>
                <a:ea typeface="Meiryo UI" panose="020B0604030504040204" pitchFamily="50" charset="-128"/>
                <a:cs typeface="Times New Roman"/>
              </a:rPr>
              <a:t>2019</a:t>
            </a:r>
            <a:r>
              <a:rPr lang="ja-JP" altLang="en-US" sz="1200" kern="100" dirty="0" smtClean="0">
                <a:effectLst/>
                <a:latin typeface="Meiryo UI" panose="020B0604030504040204" pitchFamily="50" charset="-128"/>
                <a:ea typeface="Meiryo UI" panose="020B0604030504040204" pitchFamily="50" charset="-128"/>
                <a:cs typeface="Times New Roman"/>
              </a:rPr>
              <a:t>年度</a:t>
            </a:r>
            <a:r>
              <a:rPr lang="ja-JP" altLang="en-US" sz="1200" kern="100" dirty="0">
                <a:effectLst/>
                <a:latin typeface="Meiryo UI" panose="020B0604030504040204" pitchFamily="50" charset="-128"/>
                <a:ea typeface="Meiryo UI" panose="020B0604030504040204" pitchFamily="50" charset="-128"/>
                <a:cs typeface="Times New Roman"/>
              </a:rPr>
              <a:t>病院プラン調査</a:t>
            </a:r>
            <a:r>
              <a:rPr lang="ja-JP" altLang="en-US" sz="1200" kern="100" dirty="0" smtClean="0">
                <a:effectLst/>
                <a:latin typeface="Meiryo UI" panose="020B0604030504040204" pitchFamily="50" charset="-128"/>
                <a:ea typeface="Meiryo UI" panose="020B0604030504040204" pitchFamily="50" charset="-128"/>
                <a:cs typeface="Times New Roman"/>
              </a:rPr>
              <a:t>等（速報値）</a:t>
            </a:r>
            <a:endParaRPr lang="en-US" altLang="ja-JP" sz="1200" kern="100" dirty="0">
              <a:effectLst/>
              <a:latin typeface="Meiryo UI" panose="020B0604030504040204" pitchFamily="50" charset="-128"/>
              <a:ea typeface="Meiryo UI" panose="020B0604030504040204" pitchFamily="50" charset="-128"/>
              <a:cs typeface="Times New Roman"/>
            </a:endParaRPr>
          </a:p>
        </p:txBody>
      </p:sp>
      <p:sp>
        <p:nvSpPr>
          <p:cNvPr id="33" name="テキスト ボックス 10">
            <a:extLst>
              <a:ext uri="{FF2B5EF4-FFF2-40B4-BE49-F238E27FC236}">
                <a16:creationId xmlns="" xmlns:a16="http://schemas.microsoft.com/office/drawing/2014/main" id="{47FDF32D-43ED-4A66-9CFA-E114E8625D81}"/>
              </a:ext>
            </a:extLst>
          </p:cNvPr>
          <p:cNvSpPr txBox="1"/>
          <p:nvPr/>
        </p:nvSpPr>
        <p:spPr>
          <a:xfrm>
            <a:off x="160060" y="818952"/>
            <a:ext cx="3896957"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smtClean="0">
                <a:solidFill>
                  <a:schemeClr val="accent1">
                    <a:lumMod val="75000"/>
                  </a:schemeClr>
                </a:solidFill>
              </a:rPr>
              <a:t>●</a:t>
            </a:r>
            <a:r>
              <a:rPr lang="en-US" altLang="ja-JP" sz="1400" dirty="0" smtClean="0">
                <a:solidFill>
                  <a:schemeClr val="accent1">
                    <a:lumMod val="75000"/>
                  </a:schemeClr>
                </a:solidFill>
              </a:rPr>
              <a:t>【</a:t>
            </a:r>
            <a:r>
              <a:rPr lang="ja-JP" altLang="en-US" sz="1400" dirty="0" smtClean="0">
                <a:solidFill>
                  <a:schemeClr val="accent1">
                    <a:lumMod val="75000"/>
                  </a:schemeClr>
                </a:solidFill>
              </a:rPr>
              <a:t>参考</a:t>
            </a:r>
            <a:r>
              <a:rPr lang="en-US" altLang="ja-JP" sz="1400" dirty="0" smtClean="0">
                <a:solidFill>
                  <a:schemeClr val="accent1">
                    <a:lumMod val="75000"/>
                  </a:schemeClr>
                </a:solidFill>
              </a:rPr>
              <a:t>】</a:t>
            </a:r>
            <a:r>
              <a:rPr lang="ja-JP" altLang="en-US" sz="1400" dirty="0" smtClean="0">
                <a:solidFill>
                  <a:schemeClr val="accent1">
                    <a:lumMod val="75000"/>
                  </a:schemeClr>
                </a:solidFill>
              </a:rPr>
              <a:t>基本医療圏</a:t>
            </a:r>
            <a:r>
              <a:rPr lang="ja-JP" altLang="en-US" sz="1400" dirty="0" smtClean="0">
                <a:solidFill>
                  <a:schemeClr val="tx1"/>
                </a:solidFill>
              </a:rPr>
              <a:t>別病床機能の検討状況</a:t>
            </a:r>
            <a:r>
              <a:rPr lang="en-US" altLang="ja-JP" sz="1400" dirty="0" smtClean="0">
                <a:solidFill>
                  <a:schemeClr val="tx1"/>
                </a:solidFill>
              </a:rPr>
              <a:t>※</a:t>
            </a:r>
            <a:endParaRPr lang="ja-JP" altLang="en-US" sz="1400" dirty="0">
              <a:solidFill>
                <a:schemeClr val="tx1"/>
              </a:solidFill>
            </a:endParaRPr>
          </a:p>
        </p:txBody>
      </p:sp>
      <p:sp>
        <p:nvSpPr>
          <p:cNvPr id="21" name="Oval 64">
            <a:hlinkClick r:id="rId4"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88301" y="155486"/>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3" name="タイトル 1">
            <a:extLst>
              <a:ext uri="{FF2B5EF4-FFF2-40B4-BE49-F238E27FC236}">
                <a16:creationId xmlns="" xmlns:a16="http://schemas.microsoft.com/office/drawing/2014/main" id="{30BE5A27-A407-4A14-A9BE-5866682C3C6B}"/>
              </a:ext>
            </a:extLst>
          </p:cNvPr>
          <p:cNvSpPr txBox="1">
            <a:spLocks/>
          </p:cNvSpPr>
          <p:nvPr/>
        </p:nvSpPr>
        <p:spPr>
          <a:xfrm>
            <a:off x="158429" y="166301"/>
            <a:ext cx="8646941"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smtClean="0">
                <a:solidFill>
                  <a:schemeClr val="bg1"/>
                </a:solidFill>
                <a:latin typeface="HGP創英角ｺﾞｼｯｸUB" panose="020B0900000000000000" pitchFamily="50" charset="-128"/>
                <a:ea typeface="HGP創英角ｺﾞｼｯｸUB" panose="020B0900000000000000" pitchFamily="50" charset="-128"/>
              </a:rPr>
              <a:t>2</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2025</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年</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に向け各病院</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が検討</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している医療</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機能・病床</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機能等③</a:t>
            </a:r>
            <a:endPar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9" name="タイトル 1">
            <a:extLst>
              <a:ext uri="{FF2B5EF4-FFF2-40B4-BE49-F238E27FC236}">
                <a16:creationId xmlns="" xmlns:a16="http://schemas.microsoft.com/office/drawing/2014/main" id="{45F45CE9-985D-441B-AF35-C9A9C0C7A9C3}"/>
              </a:ext>
            </a:extLst>
          </p:cNvPr>
          <p:cNvSpPr txBox="1">
            <a:spLocks/>
          </p:cNvSpPr>
          <p:nvPr/>
        </p:nvSpPr>
        <p:spPr>
          <a:xfrm>
            <a:off x="376083" y="4092079"/>
            <a:ext cx="3464909" cy="10666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defRPr/>
            </a:pPr>
            <a:r>
              <a:rPr lang="en-US" altLang="ja-JP" sz="1600" dirty="0">
                <a:solidFill>
                  <a:srgbClr val="4F81BD">
                    <a:lumMod val="75000"/>
                  </a:srgbClr>
                </a:solidFill>
                <a:latin typeface="HG創英角ｺﾞｼｯｸUB" panose="020B0909000000000000" pitchFamily="49" charset="-128"/>
                <a:ea typeface="HG創英角ｺﾞｼｯｸUB" panose="020B0909000000000000" pitchFamily="49" charset="-128"/>
              </a:rPr>
              <a:t>※2025</a:t>
            </a:r>
            <a:r>
              <a:rPr lang="ja-JP" altLang="en-US" sz="1600" dirty="0">
                <a:solidFill>
                  <a:srgbClr val="4F81BD">
                    <a:lumMod val="75000"/>
                  </a:srgbClr>
                </a:solidFill>
                <a:latin typeface="HG創英角ｺﾞｼｯｸUB" panose="020B0909000000000000" pitchFamily="49" charset="-128"/>
                <a:ea typeface="HG創英角ｺﾞｼｯｸUB" panose="020B0909000000000000" pitchFamily="49" charset="-128"/>
              </a:rPr>
              <a:t>年に向けた検討状況</a:t>
            </a:r>
            <a:endParaRPr lang="en-US" altLang="ja-JP" sz="1600" dirty="0">
              <a:solidFill>
                <a:srgbClr val="4F81BD">
                  <a:lumMod val="75000"/>
                </a:srgbClr>
              </a:solidFill>
              <a:latin typeface="HG創英角ｺﾞｼｯｸUB" panose="020B0909000000000000" pitchFamily="49" charset="-128"/>
              <a:ea typeface="HG創英角ｺﾞｼｯｸUB" panose="020B0909000000000000" pitchFamily="49" charset="-128"/>
            </a:endParaRPr>
          </a:p>
          <a:p>
            <a:pPr lvl="0" algn="l">
              <a:defRPr/>
            </a:pPr>
            <a:r>
              <a:rPr lang="ja-JP" altLang="en-US" sz="1200" dirty="0" smtClean="0">
                <a:solidFill>
                  <a:srgbClr val="4F81BD">
                    <a:lumMod val="75000"/>
                  </a:srgbClr>
                </a:solidFill>
                <a:latin typeface="Meiryo UI" panose="020B0604030504040204" pitchFamily="50" charset="-128"/>
                <a:ea typeface="Meiryo UI" panose="020B0604030504040204" pitchFamily="50" charset="-128"/>
              </a:rPr>
              <a:t>各病院</a:t>
            </a:r>
            <a:r>
              <a:rPr lang="ja-JP" altLang="en-US" sz="1200" dirty="0">
                <a:solidFill>
                  <a:srgbClr val="4F81BD">
                    <a:lumMod val="75000"/>
                  </a:srgbClr>
                </a:solidFill>
                <a:latin typeface="Meiryo UI" panose="020B0604030504040204" pitchFamily="50" charset="-128"/>
                <a:ea typeface="Meiryo UI" panose="020B0604030504040204" pitchFamily="50" charset="-128"/>
              </a:rPr>
              <a:t>の</a:t>
            </a:r>
            <a:r>
              <a:rPr lang="en-US" altLang="ja-JP" sz="1200" dirty="0">
                <a:solidFill>
                  <a:srgbClr val="4F81BD">
                    <a:lumMod val="75000"/>
                  </a:srgbClr>
                </a:solidFill>
                <a:latin typeface="Meiryo UI" panose="020B0604030504040204" pitchFamily="50" charset="-128"/>
                <a:ea typeface="Meiryo UI" panose="020B0604030504040204" pitchFamily="50" charset="-128"/>
              </a:rPr>
              <a:t>2025</a:t>
            </a:r>
            <a:r>
              <a:rPr lang="ja-JP" altLang="en-US" sz="1200" dirty="0">
                <a:solidFill>
                  <a:srgbClr val="4F81BD">
                    <a:lumMod val="75000"/>
                  </a:srgbClr>
                </a:solidFill>
                <a:latin typeface="Meiryo UI" panose="020B0604030504040204" pitchFamily="50" charset="-128"/>
                <a:ea typeface="Meiryo UI" panose="020B0604030504040204" pitchFamily="50" charset="-128"/>
              </a:rPr>
              <a:t>年に検討して</a:t>
            </a:r>
            <a:r>
              <a:rPr lang="ja-JP" altLang="en-US" sz="1200" dirty="0" smtClean="0">
                <a:solidFill>
                  <a:srgbClr val="4F81BD">
                    <a:lumMod val="75000"/>
                  </a:srgbClr>
                </a:solidFill>
                <a:latin typeface="Meiryo UI" panose="020B0604030504040204" pitchFamily="50" charset="-128"/>
                <a:ea typeface="Meiryo UI" panose="020B0604030504040204" pitchFamily="50" charset="-128"/>
              </a:rPr>
              <a:t>いる　入院料別（病床機能別）病床数</a:t>
            </a:r>
            <a:r>
              <a:rPr lang="ja-JP" altLang="en-US" sz="1200" dirty="0">
                <a:solidFill>
                  <a:srgbClr val="4F81BD">
                    <a:lumMod val="75000"/>
                  </a:srgbClr>
                </a:solidFill>
                <a:latin typeface="Meiryo UI" panose="020B0604030504040204" pitchFamily="50" charset="-128"/>
                <a:ea typeface="Meiryo UI" panose="020B0604030504040204" pitchFamily="50" charset="-128"/>
              </a:rPr>
              <a:t>総計から各病院の現在の入院料</a:t>
            </a:r>
            <a:r>
              <a:rPr lang="ja-JP" altLang="en-US" sz="1200" dirty="0" smtClean="0">
                <a:solidFill>
                  <a:srgbClr val="4F81BD">
                    <a:lumMod val="75000"/>
                  </a:srgbClr>
                </a:solidFill>
                <a:latin typeface="Meiryo UI" panose="020B0604030504040204" pitchFamily="50" charset="-128"/>
                <a:ea typeface="Meiryo UI" panose="020B0604030504040204" pitchFamily="50" charset="-128"/>
              </a:rPr>
              <a:t>別（病床機能別）病床数</a:t>
            </a:r>
            <a:r>
              <a:rPr lang="ja-JP" altLang="en-US" sz="1200" dirty="0">
                <a:solidFill>
                  <a:srgbClr val="4F81BD">
                    <a:lumMod val="75000"/>
                  </a:srgbClr>
                </a:solidFill>
                <a:latin typeface="Meiryo UI" panose="020B0604030504040204" pitchFamily="50" charset="-128"/>
                <a:ea typeface="Meiryo UI" panose="020B0604030504040204" pitchFamily="50" charset="-128"/>
              </a:rPr>
              <a:t>の総計を差し引いて算出</a:t>
            </a:r>
            <a:r>
              <a:rPr kumimoji="1" lang="ja-JP" altLang="en-US" sz="1200" b="0" i="0" u="none" strike="noStrike" kern="1200" cap="none" spc="0" normalizeH="0" baseline="0" noProof="0" dirty="0" smtClean="0">
                <a:ln>
                  <a:noFill/>
                </a:ln>
                <a:solidFill>
                  <a:srgbClr val="4F81BD">
                    <a:lumMod val="75000"/>
                  </a:srgbClr>
                </a:solidFill>
                <a:effectLst/>
                <a:uLnTx/>
                <a:uFillTx/>
                <a:latin typeface="Meiryo UI" panose="020B0604030504040204" pitchFamily="50" charset="-128"/>
                <a:ea typeface="Meiryo UI" panose="020B0604030504040204" pitchFamily="50" charset="-128"/>
              </a:rPr>
              <a:t>）</a:t>
            </a: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  </a:t>
            </a:r>
            <a:endParaRPr kumimoji="1" lang="ja-JP" altLang="en-US"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p:txBody>
      </p:sp>
      <p:sp>
        <p:nvSpPr>
          <p:cNvPr id="9" name="スライド番号プレースホルダー 1"/>
          <p:cNvSpPr>
            <a:spLocks noGrp="1"/>
          </p:cNvSpPr>
          <p:nvPr>
            <p:ph type="sldNum" sz="quarter" idx="12"/>
          </p:nvPr>
        </p:nvSpPr>
        <p:spPr>
          <a:xfrm>
            <a:off x="6974904" y="6489323"/>
            <a:ext cx="2133600" cy="365125"/>
          </a:xfrm>
        </p:spPr>
        <p:txBody>
          <a:bodyPr/>
          <a:lstStyle/>
          <a:p>
            <a:r>
              <a:rPr lang="en-US" altLang="ja-JP" sz="1800" smtClean="0">
                <a:solidFill>
                  <a:schemeClr val="tx1"/>
                </a:solidFill>
              </a:rPr>
              <a:t>10</a:t>
            </a:r>
            <a:endParaRPr lang="ja-JP" altLang="en-US" dirty="0">
              <a:solidFill>
                <a:schemeClr val="tx1"/>
              </a:solidFill>
            </a:endParaRPr>
          </a:p>
        </p:txBody>
      </p:sp>
    </p:spTree>
    <p:extLst>
      <p:ext uri="{BB962C8B-B14F-4D97-AF65-F5344CB8AC3E}">
        <p14:creationId xmlns:p14="http://schemas.microsoft.com/office/powerpoint/2010/main" val="917509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974904" y="6489323"/>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１１</a:t>
            </a:r>
            <a:endPar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2" name="テキスト ボックス 10">
            <a:extLst>
              <a:ext uri="{FF2B5EF4-FFF2-40B4-BE49-F238E27FC236}">
                <a16:creationId xmlns="" xmlns:a16="http://schemas.microsoft.com/office/drawing/2014/main" id="{47FDF32D-43ED-4A66-9CFA-E114E8625D81}"/>
              </a:ext>
            </a:extLst>
          </p:cNvPr>
          <p:cNvSpPr txBox="1"/>
          <p:nvPr/>
        </p:nvSpPr>
        <p:spPr>
          <a:xfrm>
            <a:off x="1328987" y="2060848"/>
            <a:ext cx="6712717"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4F81BD">
                    <a:lumMod val="75000"/>
                  </a:srgbClr>
                </a:solidFill>
                <a:effectLst/>
                <a:uLnTx/>
                <a:uFillTx/>
                <a:latin typeface="Calibri"/>
                <a:ea typeface="ＭＳ Ｐゴシック" panose="020B0600070205080204" pitchFamily="50" charset="-128"/>
                <a:cs typeface="+mn-cs"/>
              </a:rPr>
              <a:t>●</a:t>
            </a:r>
            <a:r>
              <a:rPr kumimoji="1"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時間外労働規制に対する対応検討状況（</a:t>
            </a:r>
            <a:r>
              <a:rPr lang="en-US" altLang="ja-JP" sz="1400" noProof="0" dirty="0">
                <a:solidFill>
                  <a:prstClr val="black"/>
                </a:solidFill>
                <a:latin typeface="Calibri"/>
                <a:ea typeface="ＭＳ Ｐゴシック" panose="020B0600070205080204" pitchFamily="50" charset="-128"/>
              </a:rPr>
              <a:t>145</a:t>
            </a:r>
            <a:r>
              <a:rPr kumimoji="1"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病院に対する調査（複数回答可））</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4" name="テキスト ボックス 10">
            <a:extLst>
              <a:ext uri="{FF2B5EF4-FFF2-40B4-BE49-F238E27FC236}">
                <a16:creationId xmlns="" xmlns:a16="http://schemas.microsoft.com/office/drawing/2014/main" id="{8957656B-6DE6-44E0-85D6-7CF39E5B6647}"/>
              </a:ext>
            </a:extLst>
          </p:cNvPr>
          <p:cNvSpPr txBox="1"/>
          <p:nvPr/>
        </p:nvSpPr>
        <p:spPr>
          <a:xfrm>
            <a:off x="4561869" y="6394886"/>
            <a:ext cx="4314705"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a:rPr>
              <a:t>参照</a:t>
            </a:r>
            <a:r>
              <a:rPr kumimoji="1"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　</a:t>
            </a:r>
            <a:r>
              <a:rPr kumimoji="1" lang="ja-JP" altLang="en-US" sz="12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a:rPr>
              <a:t>今後の医師の確保の見通し調査（第２回病院連絡会）</a:t>
            </a:r>
            <a:endParaRPr kumimoji="1" lang="en-US"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endParaRPr>
          </a:p>
        </p:txBody>
      </p:sp>
      <p:sp>
        <p:nvSpPr>
          <p:cNvPr id="21" name="Oval 64">
            <a:hlinkClick r:id="rId3"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88301" y="155486"/>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2800" b="0" i="0" u="none" strike="noStrike" kern="1200" cap="none" spc="0" normalizeH="0" baseline="0" noProof="0" dirty="0">
              <a:ln>
                <a:noFill/>
              </a:ln>
              <a:solidFill>
                <a:prstClr val="black"/>
              </a:solidFill>
              <a:effectLst/>
              <a:uLnTx/>
              <a:uFillTx/>
              <a:latin typeface="FontAwesome" pitchFamily="2" charset="0"/>
              <a:ea typeface="+mn-ea"/>
              <a:cs typeface="+mn-cs"/>
            </a:endParaRPr>
          </a:p>
        </p:txBody>
      </p:sp>
      <p:sp>
        <p:nvSpPr>
          <p:cNvPr id="23" name="タイトル 1">
            <a:extLst>
              <a:ext uri="{FF2B5EF4-FFF2-40B4-BE49-F238E27FC236}">
                <a16:creationId xmlns="" xmlns:a16="http://schemas.microsoft.com/office/drawing/2014/main" id="{30BE5A27-A407-4A14-A9BE-5866682C3C6B}"/>
              </a:ext>
            </a:extLst>
          </p:cNvPr>
          <p:cNvSpPr txBox="1">
            <a:spLocks/>
          </p:cNvSpPr>
          <p:nvPr/>
        </p:nvSpPr>
        <p:spPr>
          <a:xfrm>
            <a:off x="143711" y="155486"/>
            <a:ext cx="8646941"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2200"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j-cs"/>
              </a:rPr>
              <a:t>3</a:t>
            </a:r>
            <a:r>
              <a:rPr kumimoji="1" lang="ja-JP" altLang="en-US" sz="2200" b="0" i="0" u="none" strike="noStrike" kern="1200" cap="none" spc="0" normalizeH="0" baseline="0" noProof="0" dirty="0">
                <a:ln>
                  <a:noFill/>
                </a:ln>
                <a:solidFill>
                  <a:srgbClr val="4F81BD">
                    <a:lumMod val="75000"/>
                  </a:srgbClr>
                </a:solidFill>
                <a:effectLst/>
                <a:uLnTx/>
                <a:uFillTx/>
                <a:latin typeface="HGP創英角ｺﾞｼｯｸUB" panose="020B0900000000000000" pitchFamily="50" charset="-128"/>
                <a:ea typeface="HGP創英角ｺﾞｼｯｸUB" panose="020B0900000000000000" pitchFamily="50" charset="-128"/>
                <a:cs typeface="+mj-cs"/>
              </a:rPr>
              <a:t>　</a:t>
            </a:r>
            <a:r>
              <a:rPr kumimoji="1" lang="en-US" altLang="ja-JP" sz="2200" b="0" i="0" u="none" strike="noStrike" kern="1200" cap="none" spc="0" normalizeH="0" baseline="0" noProof="0" dirty="0" smtClean="0">
                <a:ln>
                  <a:noFill/>
                </a:ln>
                <a:solidFill>
                  <a:srgbClr val="4F81BD">
                    <a:lumMod val="75000"/>
                  </a:srgbClr>
                </a:solidFill>
                <a:effectLst/>
                <a:uLnTx/>
                <a:uFillTx/>
                <a:latin typeface="HGP創英角ｺﾞｼｯｸUB" panose="020B0900000000000000" pitchFamily="50" charset="-128"/>
                <a:ea typeface="HGP創英角ｺﾞｼｯｸUB" panose="020B0900000000000000" pitchFamily="50" charset="-128"/>
                <a:cs typeface="+mj-cs"/>
              </a:rPr>
              <a:t>2024</a:t>
            </a:r>
            <a:r>
              <a:rPr kumimoji="1" lang="ja-JP" altLang="en-US" sz="2200" b="0" i="0" u="none" strike="noStrike" kern="1200" cap="none" spc="0" normalizeH="0" baseline="0" noProof="0" dirty="0" smtClean="0">
                <a:ln>
                  <a:noFill/>
                </a:ln>
                <a:solidFill>
                  <a:srgbClr val="4F81BD">
                    <a:lumMod val="75000"/>
                  </a:srgbClr>
                </a:solidFill>
                <a:effectLst/>
                <a:uLnTx/>
                <a:uFillTx/>
                <a:latin typeface="HGP創英角ｺﾞｼｯｸUB" panose="020B0900000000000000" pitchFamily="50" charset="-128"/>
                <a:ea typeface="HGP創英角ｺﾞｼｯｸUB" panose="020B0900000000000000" pitchFamily="50" charset="-128"/>
                <a:cs typeface="+mj-cs"/>
              </a:rPr>
              <a:t>年（医師の時間外労働規制開始年）に向けた対応の検討状況</a:t>
            </a:r>
            <a:endParaRPr kumimoji="1" lang="ja-JP" altLang="en-US" sz="2200" b="0" i="0" u="none" strike="noStrike" kern="1200" cap="none" spc="0" normalizeH="0" baseline="0" noProof="0" dirty="0">
              <a:ln>
                <a:noFill/>
              </a:ln>
              <a:solidFill>
                <a:srgbClr val="4F81BD">
                  <a:lumMod val="75000"/>
                </a:srgbClr>
              </a:solidFill>
              <a:effectLst/>
              <a:uLnTx/>
              <a:uFillTx/>
              <a:latin typeface="HGP創英角ｺﾞｼｯｸUB" panose="020B0900000000000000" pitchFamily="50" charset="-128"/>
              <a:ea typeface="HGP創英角ｺﾞｼｯｸUB" panose="020B0900000000000000" pitchFamily="50" charset="-128"/>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2200" b="0" i="0" u="none" strike="noStrike" kern="1200" cap="none" spc="0" normalizeH="0" baseline="0" noProof="0" dirty="0">
              <a:ln>
                <a:noFill/>
              </a:ln>
              <a:solidFill>
                <a:srgbClr val="4F81BD">
                  <a:lumMod val="75000"/>
                </a:srgbClr>
              </a:solidFill>
              <a:effectLst/>
              <a:uLnTx/>
              <a:uFillTx/>
              <a:latin typeface="HGP創英角ｺﾞｼｯｸUB" panose="020B0900000000000000" pitchFamily="50" charset="-128"/>
              <a:ea typeface="HGP創英角ｺﾞｼｯｸUB" panose="020B0900000000000000" pitchFamily="50" charset="-128"/>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600" b="0" i="0" u="none" strike="noStrike" kern="1200" cap="none" spc="0" normalizeH="0" baseline="0" noProof="0" dirty="0">
              <a:ln>
                <a:noFill/>
              </a:ln>
              <a:solidFill>
                <a:srgbClr val="4F81BD">
                  <a:lumMod val="75000"/>
                </a:srgbClr>
              </a:solidFill>
              <a:effectLst/>
              <a:uLnTx/>
              <a:uFillTx/>
              <a:latin typeface="HGP創英角ｺﾞｼｯｸUB" panose="020B0900000000000000" pitchFamily="50" charset="-128"/>
              <a:ea typeface="HGP創英角ｺﾞｼｯｸUB" panose="020B0900000000000000" pitchFamily="50" charset="-128"/>
              <a:cs typeface="+mj-cs"/>
            </a:endParaRPr>
          </a:p>
        </p:txBody>
      </p:sp>
      <p:sp>
        <p:nvSpPr>
          <p:cNvPr id="14" name="タイトル 1">
            <a:extLst>
              <a:ext uri="{FF2B5EF4-FFF2-40B4-BE49-F238E27FC236}">
                <a16:creationId xmlns="" xmlns:a16="http://schemas.microsoft.com/office/drawing/2014/main" id="{4065D0A9-795D-490D-AC1A-290D1405C940}"/>
              </a:ext>
            </a:extLst>
          </p:cNvPr>
          <p:cNvSpPr txBox="1">
            <a:spLocks/>
          </p:cNvSpPr>
          <p:nvPr/>
        </p:nvSpPr>
        <p:spPr>
          <a:xfrm>
            <a:off x="205385" y="783238"/>
            <a:ext cx="8712968" cy="926862"/>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2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rPr>
              <a:t>多くの病院がＡ水準での対応を検討しているが、一部、Ｂ水準、Ｃ水準の対応を検討している病院がある</a:t>
            </a:r>
            <a:endParaRPr kumimoji="1" lang="ja-JP" altLang="en-US" sz="2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endParaRPr>
          </a:p>
        </p:txBody>
      </p:sp>
      <p:pic>
        <p:nvPicPr>
          <p:cNvPr id="3" name="図 2"/>
          <p:cNvPicPr>
            <a:picLocks noChangeAspect="1"/>
          </p:cNvPicPr>
          <p:nvPr/>
        </p:nvPicPr>
        <p:blipFill>
          <a:blip r:embed="rId4"/>
          <a:stretch>
            <a:fillRect/>
          </a:stretch>
        </p:blipFill>
        <p:spPr>
          <a:xfrm>
            <a:off x="1438325" y="2374268"/>
            <a:ext cx="6494040" cy="4020120"/>
          </a:xfrm>
          <a:prstGeom prst="rect">
            <a:avLst/>
          </a:prstGeom>
        </p:spPr>
      </p:pic>
    </p:spTree>
    <p:extLst>
      <p:ext uri="{BB962C8B-B14F-4D97-AF65-F5344CB8AC3E}">
        <p14:creationId xmlns:p14="http://schemas.microsoft.com/office/powerpoint/2010/main" val="356111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64">
            <a:hlinkClick r:id="rId3"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97083" y="61194"/>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0" name="タイトル 1">
            <a:extLst>
              <a:ext uri="{FF2B5EF4-FFF2-40B4-BE49-F238E27FC236}">
                <a16:creationId xmlns="" xmlns:a16="http://schemas.microsoft.com/office/drawing/2014/main" id="{30BE5A27-A407-4A14-A9BE-5866682C3C6B}"/>
              </a:ext>
            </a:extLst>
          </p:cNvPr>
          <p:cNvSpPr txBox="1">
            <a:spLocks/>
          </p:cNvSpPr>
          <p:nvPr/>
        </p:nvSpPr>
        <p:spPr>
          <a:xfrm>
            <a:off x="139155" y="62008"/>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HGP創英角ｺﾞｼｯｸUB" panose="020B0900000000000000" pitchFamily="50" charset="-128"/>
                <a:ea typeface="HGP創英角ｺﾞｼｯｸUB" panose="020B0900000000000000" pitchFamily="50" charset="-128"/>
              </a:rPr>
              <a:t>1</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大阪市</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二次</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医療圏の概要</a:t>
            </a:r>
            <a:r>
              <a:rPr lang="en-US" altLang="ja-JP"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(1)</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医療体制の概要①</a:t>
            </a:r>
          </a:p>
        </p:txBody>
      </p:sp>
      <p:pic>
        <p:nvPicPr>
          <p:cNvPr id="26" name="図 25"/>
          <p:cNvPicPr>
            <a:picLocks noChangeAspect="1"/>
          </p:cNvPicPr>
          <p:nvPr/>
        </p:nvPicPr>
        <p:blipFill>
          <a:blip r:embed="rId4"/>
          <a:stretch>
            <a:fillRect/>
          </a:stretch>
        </p:blipFill>
        <p:spPr>
          <a:xfrm>
            <a:off x="66979" y="1706870"/>
            <a:ext cx="6948464" cy="5019895"/>
          </a:xfrm>
          <a:prstGeom prst="rect">
            <a:avLst/>
          </a:prstGeom>
        </p:spPr>
      </p:pic>
      <p:sp>
        <p:nvSpPr>
          <p:cNvPr id="27" name="Rectangle 11"/>
          <p:cNvSpPr>
            <a:spLocks noChangeArrowheads="1"/>
          </p:cNvSpPr>
          <p:nvPr/>
        </p:nvSpPr>
        <p:spPr bwMode="auto">
          <a:xfrm>
            <a:off x="243707" y="110407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8" name="Rectangle 21"/>
          <p:cNvSpPr>
            <a:spLocks noChangeArrowheads="1"/>
          </p:cNvSpPr>
          <p:nvPr/>
        </p:nvSpPr>
        <p:spPr bwMode="auto">
          <a:xfrm>
            <a:off x="0" y="54868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9" name="テキスト ボックス 28">
            <a:extLst>
              <a:ext uri="{FF2B5EF4-FFF2-40B4-BE49-F238E27FC236}">
                <a16:creationId xmlns="" xmlns:a16="http://schemas.microsoft.com/office/drawing/2014/main" id="{0EFE806C-CD8B-4E60-9346-194C56764E78}"/>
              </a:ext>
            </a:extLst>
          </p:cNvPr>
          <p:cNvSpPr txBox="1"/>
          <p:nvPr/>
        </p:nvSpPr>
        <p:spPr>
          <a:xfrm>
            <a:off x="83308" y="1521751"/>
            <a:ext cx="3696589"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tx1"/>
                </a:solidFill>
              </a:rPr>
              <a:t>●主な医療施設の状況（</a:t>
            </a:r>
            <a:r>
              <a:rPr lang="en-US" altLang="ja-JP" sz="1400" dirty="0">
                <a:solidFill>
                  <a:schemeClr val="tx1"/>
                </a:solidFill>
              </a:rPr>
              <a:t>1</a:t>
            </a:r>
            <a:r>
              <a:rPr lang="ja-JP" altLang="en-US" sz="1400" dirty="0">
                <a:solidFill>
                  <a:schemeClr val="tx1"/>
                </a:solidFill>
              </a:rPr>
              <a:t>）</a:t>
            </a:r>
          </a:p>
        </p:txBody>
      </p:sp>
      <p:sp>
        <p:nvSpPr>
          <p:cNvPr id="30" name="タイトル 1">
            <a:extLst>
              <a:ext uri="{FF2B5EF4-FFF2-40B4-BE49-F238E27FC236}">
                <a16:creationId xmlns="" xmlns:a16="http://schemas.microsoft.com/office/drawing/2014/main" id="{77D78C8B-7190-4F9F-BF24-FAD4DFE9F181}"/>
              </a:ext>
            </a:extLst>
          </p:cNvPr>
          <p:cNvSpPr txBox="1">
            <a:spLocks/>
          </p:cNvSpPr>
          <p:nvPr/>
        </p:nvSpPr>
        <p:spPr>
          <a:xfrm>
            <a:off x="104182" y="568510"/>
            <a:ext cx="9059922" cy="935314"/>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a:latin typeface="HGP創英角ｺﾞｼｯｸUB" panose="020B0900000000000000" pitchFamily="50" charset="-128"/>
                <a:ea typeface="HGP創英角ｺﾞｼｯｸUB" panose="020B0900000000000000" pitchFamily="50" charset="-128"/>
              </a:rPr>
              <a:t>新公立病院改革プラン補足調査対象病院が</a:t>
            </a:r>
            <a:r>
              <a:rPr lang="en-US" altLang="ja-JP" sz="2200" dirty="0">
                <a:latin typeface="HGP創英角ｺﾞｼｯｸUB" panose="020B0900000000000000" pitchFamily="50" charset="-128"/>
                <a:ea typeface="HGP創英角ｺﾞｼｯｸUB" panose="020B0900000000000000" pitchFamily="50" charset="-128"/>
              </a:rPr>
              <a:t>4</a:t>
            </a:r>
            <a:r>
              <a:rPr lang="ja-JP" altLang="en-US" sz="2200" dirty="0">
                <a:latin typeface="HGP創英角ｺﾞｼｯｸUB" panose="020B0900000000000000" pitchFamily="50" charset="-128"/>
                <a:ea typeface="HGP創英角ｺﾞｼｯｸUB" panose="020B0900000000000000" pitchFamily="50" charset="-128"/>
              </a:rPr>
              <a:t>病院、公的医療機関等</a:t>
            </a:r>
            <a:r>
              <a:rPr lang="en-US" altLang="ja-JP" sz="2200" dirty="0">
                <a:latin typeface="HGP創英角ｺﾞｼｯｸUB" panose="020B0900000000000000" pitchFamily="50" charset="-128"/>
                <a:ea typeface="HGP創英角ｺﾞｼｯｸUB" panose="020B0900000000000000" pitchFamily="50" charset="-128"/>
              </a:rPr>
              <a:t>2025</a:t>
            </a:r>
            <a:r>
              <a:rPr lang="ja-JP" altLang="en-US" sz="2200" dirty="0">
                <a:latin typeface="HGP創英角ｺﾞｼｯｸUB" panose="020B0900000000000000" pitchFamily="50" charset="-128"/>
                <a:ea typeface="HGP創英角ｺﾞｼｯｸUB" panose="020B0900000000000000" pitchFamily="50" charset="-128"/>
              </a:rPr>
              <a:t>プラン対象病院が</a:t>
            </a:r>
            <a:r>
              <a:rPr lang="en-US" altLang="ja-JP" sz="2200" dirty="0">
                <a:latin typeface="HGP創英角ｺﾞｼｯｸUB" panose="020B0900000000000000" pitchFamily="50" charset="-128"/>
                <a:ea typeface="HGP創英角ｺﾞｼｯｸUB" panose="020B0900000000000000" pitchFamily="50" charset="-128"/>
              </a:rPr>
              <a:t>16</a:t>
            </a:r>
            <a:r>
              <a:rPr lang="ja-JP" altLang="en-US" sz="2200" dirty="0">
                <a:latin typeface="HGP創英角ｺﾞｼｯｸUB" panose="020B0900000000000000" pitchFamily="50" charset="-128"/>
                <a:ea typeface="HGP創英角ｺﾞｼｯｸUB" panose="020B0900000000000000" pitchFamily="50" charset="-128"/>
              </a:rPr>
              <a:t>病院である</a:t>
            </a:r>
            <a:endParaRPr lang="en-US" altLang="ja-JP" sz="2200" dirty="0">
              <a:latin typeface="HGP創英角ｺﾞｼｯｸUB" panose="020B0900000000000000" pitchFamily="50" charset="-128"/>
              <a:ea typeface="HGP創英角ｺﾞｼｯｸUB" panose="020B0900000000000000" pitchFamily="50" charset="-128"/>
            </a:endParaRPr>
          </a:p>
        </p:txBody>
      </p:sp>
      <p:sp>
        <p:nvSpPr>
          <p:cNvPr id="31" name="正方形/長方形 30">
            <a:extLst>
              <a:ext uri="{FF2B5EF4-FFF2-40B4-BE49-F238E27FC236}">
                <a16:creationId xmlns="" xmlns:a16="http://schemas.microsoft.com/office/drawing/2014/main" id="{9928534E-C78D-4607-AA20-EE147AC84997}"/>
              </a:ext>
            </a:extLst>
          </p:cNvPr>
          <p:cNvSpPr/>
          <p:nvPr/>
        </p:nvSpPr>
        <p:spPr>
          <a:xfrm>
            <a:off x="3944212" y="5085184"/>
            <a:ext cx="222193" cy="263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a:solidFill>
                  <a:schemeClr val="tx1"/>
                </a:solidFill>
                <a:latin typeface="HGS創英角ｺﾞｼｯｸUB" panose="020B0900000000000000" pitchFamily="50" charset="-128"/>
                <a:ea typeface="HGS創英角ｺﾞｼｯｸUB" panose="020B0900000000000000" pitchFamily="50" charset="-128"/>
              </a:rPr>
              <a:t>注</a:t>
            </a:r>
            <a:endParaRPr kumimoji="1" lang="en-US" altLang="ja-JP" sz="800" dirty="0">
              <a:solidFill>
                <a:schemeClr val="tx1"/>
              </a:solidFill>
              <a:latin typeface="HGS創英角ｺﾞｼｯｸUB" panose="020B0900000000000000" pitchFamily="50" charset="-128"/>
              <a:ea typeface="HGS創英角ｺﾞｼｯｸUB" panose="020B0900000000000000" pitchFamily="50" charset="-128"/>
            </a:endParaRPr>
          </a:p>
        </p:txBody>
      </p:sp>
      <p:sp>
        <p:nvSpPr>
          <p:cNvPr id="32" name="正方形/長方形 31">
            <a:extLst>
              <a:ext uri="{FF2B5EF4-FFF2-40B4-BE49-F238E27FC236}">
                <a16:creationId xmlns="" xmlns:a16="http://schemas.microsoft.com/office/drawing/2014/main" id="{32F0F5E6-1236-491B-97D6-F03051458D19}"/>
              </a:ext>
            </a:extLst>
          </p:cNvPr>
          <p:cNvSpPr/>
          <p:nvPr/>
        </p:nvSpPr>
        <p:spPr>
          <a:xfrm>
            <a:off x="7023405" y="6053576"/>
            <a:ext cx="1915648" cy="407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latin typeface="HGS創英角ｺﾞｼｯｸUB" panose="020B0900000000000000" pitchFamily="50" charset="-128"/>
                <a:ea typeface="HGS創英角ｺﾞｼｯｸUB" panose="020B0900000000000000" pitchFamily="50" charset="-128"/>
              </a:rPr>
              <a:t>注：公的医療機関等</a:t>
            </a:r>
            <a:r>
              <a:rPr lang="en-US" altLang="ja-JP" sz="1000" dirty="0">
                <a:solidFill>
                  <a:schemeClr val="tx1"/>
                </a:solidFill>
                <a:latin typeface="HGS創英角ｺﾞｼｯｸUB" panose="020B0900000000000000" pitchFamily="50" charset="-128"/>
                <a:ea typeface="HGS創英角ｺﾞｼｯｸUB" panose="020B0900000000000000" pitchFamily="50" charset="-128"/>
              </a:rPr>
              <a:t>2025</a:t>
            </a:r>
            <a:r>
              <a:rPr lang="ja-JP" altLang="en-US" sz="1000" dirty="0">
                <a:solidFill>
                  <a:schemeClr val="tx1"/>
                </a:solidFill>
                <a:latin typeface="HGS創英角ｺﾞｼｯｸUB" panose="020B0900000000000000" pitchFamily="50" charset="-128"/>
                <a:ea typeface="HGS創英角ｺﾞｼｯｸUB" panose="020B0900000000000000" pitchFamily="50" charset="-128"/>
              </a:rPr>
              <a:t>プラン</a:t>
            </a:r>
            <a:r>
              <a:rPr lang="ja-JP" altLang="en-US" sz="1000" dirty="0" smtClean="0">
                <a:solidFill>
                  <a:schemeClr val="tx1"/>
                </a:solidFill>
                <a:latin typeface="HGS創英角ｺﾞｼｯｸUB" panose="020B0900000000000000" pitchFamily="50" charset="-128"/>
                <a:ea typeface="HGS創英角ｺﾞｼｯｸUB" panose="020B0900000000000000" pitchFamily="50" charset="-128"/>
              </a:rPr>
              <a:t>策定依頼時</a:t>
            </a:r>
            <a:r>
              <a:rPr lang="ja-JP" altLang="en-US" sz="1000" dirty="0">
                <a:solidFill>
                  <a:schemeClr val="tx1"/>
                </a:solidFill>
                <a:latin typeface="HGS創英角ｺﾞｼｯｸUB" panose="020B0900000000000000" pitchFamily="50" charset="-128"/>
                <a:ea typeface="HGS創英角ｺﾞｼｯｸUB" panose="020B0900000000000000" pitchFamily="50" charset="-128"/>
              </a:rPr>
              <a:t>は、地域医療支援病院承認前であったため、「将来に向けた病院のプランに関する調査」に回答</a:t>
            </a:r>
            <a:endParaRPr kumimoji="1" lang="en-US" altLang="ja-JP" sz="1000" dirty="0">
              <a:solidFill>
                <a:schemeClr val="tx1"/>
              </a:solidFill>
              <a:latin typeface="HGS創英角ｺﾞｼｯｸUB" panose="020B0900000000000000" pitchFamily="50" charset="-128"/>
              <a:ea typeface="HGS創英角ｺﾞｼｯｸUB" panose="020B0900000000000000" pitchFamily="50" charset="-128"/>
            </a:endParaRPr>
          </a:p>
        </p:txBody>
      </p:sp>
      <p:sp>
        <p:nvSpPr>
          <p:cNvPr id="33" name="正方形/長方形 32"/>
          <p:cNvSpPr/>
          <p:nvPr/>
        </p:nvSpPr>
        <p:spPr>
          <a:xfrm>
            <a:off x="3532117" y="1796262"/>
            <a:ext cx="630307" cy="4849654"/>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3" name="スライド番号プレースホルダー 2"/>
          <p:cNvSpPr>
            <a:spLocks noGrp="1"/>
          </p:cNvSpPr>
          <p:nvPr>
            <p:ph type="sldNum" sz="quarter" idx="12"/>
          </p:nvPr>
        </p:nvSpPr>
        <p:spPr>
          <a:xfrm>
            <a:off x="6969484" y="6467034"/>
            <a:ext cx="2133600" cy="365125"/>
          </a:xfrm>
        </p:spPr>
        <p:txBody>
          <a:bodyPr/>
          <a:lstStyle/>
          <a:p>
            <a:r>
              <a:rPr kumimoji="1" lang="en-US" altLang="ja-JP" sz="1800" dirty="0" smtClean="0">
                <a:solidFill>
                  <a:schemeClr val="tx1"/>
                </a:solidFill>
              </a:rPr>
              <a:t>1</a:t>
            </a:r>
            <a:endParaRPr kumimoji="1" lang="ja-JP" altLang="en-US" sz="1800" dirty="0">
              <a:solidFill>
                <a:schemeClr val="tx1"/>
              </a:solidFill>
            </a:endParaRPr>
          </a:p>
        </p:txBody>
      </p:sp>
    </p:spTree>
    <p:extLst>
      <p:ext uri="{BB962C8B-B14F-4D97-AF65-F5344CB8AC3E}">
        <p14:creationId xmlns:p14="http://schemas.microsoft.com/office/powerpoint/2010/main" val="38070218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64">
            <a:hlinkClick r:id="rId3"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249483" y="213594"/>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4" name="タイトル 1">
            <a:extLst>
              <a:ext uri="{FF2B5EF4-FFF2-40B4-BE49-F238E27FC236}">
                <a16:creationId xmlns="" xmlns:a16="http://schemas.microsoft.com/office/drawing/2014/main" id="{30BE5A27-A407-4A14-A9BE-5866682C3C6B}"/>
              </a:ext>
            </a:extLst>
          </p:cNvPr>
          <p:cNvSpPr txBox="1">
            <a:spLocks/>
          </p:cNvSpPr>
          <p:nvPr/>
        </p:nvSpPr>
        <p:spPr>
          <a:xfrm>
            <a:off x="291555" y="214408"/>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HGP創英角ｺﾞｼｯｸUB" panose="020B0900000000000000" pitchFamily="50" charset="-128"/>
                <a:ea typeface="HGP創英角ｺﾞｼｯｸUB" panose="020B0900000000000000" pitchFamily="50" charset="-128"/>
              </a:rPr>
              <a:t>1</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大阪市</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二次</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医療圏の概要</a:t>
            </a:r>
            <a:r>
              <a:rPr lang="en-US" altLang="ja-JP"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(1)</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医療体制の概要①</a:t>
            </a:r>
          </a:p>
        </p:txBody>
      </p:sp>
      <p:pic>
        <p:nvPicPr>
          <p:cNvPr id="18" name="図 17"/>
          <p:cNvPicPr>
            <a:picLocks noChangeAspect="1"/>
          </p:cNvPicPr>
          <p:nvPr/>
        </p:nvPicPr>
        <p:blipFill>
          <a:blip r:embed="rId4"/>
          <a:stretch>
            <a:fillRect/>
          </a:stretch>
        </p:blipFill>
        <p:spPr>
          <a:xfrm>
            <a:off x="97083" y="885850"/>
            <a:ext cx="6310854" cy="5575105"/>
          </a:xfrm>
          <a:prstGeom prst="rect">
            <a:avLst/>
          </a:prstGeom>
        </p:spPr>
      </p:pic>
      <p:sp>
        <p:nvSpPr>
          <p:cNvPr id="19" name="Rectangle 11"/>
          <p:cNvSpPr>
            <a:spLocks noChangeArrowheads="1"/>
          </p:cNvSpPr>
          <p:nvPr/>
        </p:nvSpPr>
        <p:spPr bwMode="auto">
          <a:xfrm>
            <a:off x="243707" y="110407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 name="Rectangle 21"/>
          <p:cNvSpPr>
            <a:spLocks noChangeArrowheads="1"/>
          </p:cNvSpPr>
          <p:nvPr/>
        </p:nvSpPr>
        <p:spPr bwMode="auto">
          <a:xfrm>
            <a:off x="0" y="54868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1" name="テキスト ボックス 20">
            <a:extLst>
              <a:ext uri="{FF2B5EF4-FFF2-40B4-BE49-F238E27FC236}">
                <a16:creationId xmlns="" xmlns:a16="http://schemas.microsoft.com/office/drawing/2014/main" id="{0EFE806C-CD8B-4E60-9346-194C56764E78}"/>
              </a:ext>
            </a:extLst>
          </p:cNvPr>
          <p:cNvSpPr txBox="1"/>
          <p:nvPr/>
        </p:nvSpPr>
        <p:spPr>
          <a:xfrm>
            <a:off x="0" y="642935"/>
            <a:ext cx="3696589"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tx1"/>
                </a:solidFill>
              </a:rPr>
              <a:t>●主な医療施設の状況（</a:t>
            </a:r>
            <a:r>
              <a:rPr lang="en-US" altLang="ja-JP" sz="1400" dirty="0">
                <a:solidFill>
                  <a:schemeClr val="tx1"/>
                </a:solidFill>
              </a:rPr>
              <a:t>2</a:t>
            </a:r>
            <a:r>
              <a:rPr lang="ja-JP" altLang="en-US" sz="1400" dirty="0">
                <a:solidFill>
                  <a:schemeClr val="tx1"/>
                </a:solidFill>
              </a:rPr>
              <a:t>）</a:t>
            </a:r>
          </a:p>
        </p:txBody>
      </p:sp>
      <p:sp>
        <p:nvSpPr>
          <p:cNvPr id="22" name="正方形/長方形 21"/>
          <p:cNvSpPr/>
          <p:nvPr/>
        </p:nvSpPr>
        <p:spPr>
          <a:xfrm>
            <a:off x="2820472" y="950712"/>
            <a:ext cx="599399" cy="4986604"/>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3" name="正方形/長方形 22"/>
          <p:cNvSpPr/>
          <p:nvPr/>
        </p:nvSpPr>
        <p:spPr>
          <a:xfrm>
            <a:off x="6420810" y="4591147"/>
            <a:ext cx="2495067" cy="134617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rPr>
              <a:t>2019</a:t>
            </a:r>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年５月末時点</a:t>
            </a:r>
            <a:endPar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endParaRPr>
          </a:p>
          <a:p>
            <a:r>
              <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rPr>
              <a:t>【</a:t>
            </a:r>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対象病院数</a:t>
            </a:r>
            <a:r>
              <a:rPr lang="en-US" altLang="ja-JP" sz="1400" dirty="0" smtClean="0">
                <a:solidFill>
                  <a:schemeClr val="tx1"/>
                </a:solidFill>
                <a:latin typeface="HGS創英角ｺﾞｼｯｸUB" panose="020B0900000000000000" pitchFamily="50" charset="-128"/>
                <a:ea typeface="HGS創英角ｺﾞｼｯｸUB" panose="020B0900000000000000" pitchFamily="50" charset="-128"/>
              </a:rPr>
              <a:t>174</a:t>
            </a:r>
            <a:r>
              <a:rPr lang="ja-JP" altLang="en-US" sz="1400" dirty="0" smtClean="0">
                <a:solidFill>
                  <a:schemeClr val="tx1"/>
                </a:solidFill>
                <a:latin typeface="HGS創英角ｺﾞｼｯｸUB" panose="020B0900000000000000" pitchFamily="50" charset="-128"/>
                <a:ea typeface="HGS創英角ｺﾞｼｯｸUB" panose="020B0900000000000000" pitchFamily="50" charset="-128"/>
              </a:rPr>
              <a:t>の</a:t>
            </a:r>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内訳</a:t>
            </a:r>
            <a:r>
              <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rPr>
              <a:t>】</a:t>
            </a:r>
          </a:p>
          <a:p>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　公立病院：</a:t>
            </a:r>
            <a:r>
              <a:rPr lang="ja-JP" altLang="en-US" sz="1400" dirty="0">
                <a:solidFill>
                  <a:schemeClr val="tx1"/>
                </a:solidFill>
                <a:latin typeface="HGS創英角ｺﾞｼｯｸUB" panose="020B0900000000000000" pitchFamily="50" charset="-128"/>
                <a:ea typeface="HGS創英角ｺﾞｼｯｸUB" panose="020B0900000000000000" pitchFamily="50" charset="-128"/>
              </a:rPr>
              <a:t>４</a:t>
            </a:r>
            <a:endPar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endParaRPr>
          </a:p>
          <a:p>
            <a:r>
              <a:rPr lang="ja-JP" altLang="en-US" sz="1400" dirty="0">
                <a:solidFill>
                  <a:schemeClr val="tx1"/>
                </a:solidFill>
                <a:latin typeface="HGS創英角ｺﾞｼｯｸUB" panose="020B0900000000000000" pitchFamily="50" charset="-128"/>
                <a:ea typeface="HGS創英角ｺﾞｼｯｸUB" panose="020B0900000000000000" pitchFamily="50" charset="-128"/>
              </a:rPr>
              <a:t>　公的病院</a:t>
            </a:r>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a:t>
            </a:r>
            <a:r>
              <a:rPr lang="en-US" altLang="ja-JP" sz="1400" dirty="0">
                <a:solidFill>
                  <a:schemeClr val="tx1"/>
                </a:solidFill>
                <a:latin typeface="HGS創英角ｺﾞｼｯｸUB" panose="020B0900000000000000" pitchFamily="50" charset="-128"/>
                <a:ea typeface="HGS創英角ｺﾞｼｯｸUB" panose="020B0900000000000000" pitchFamily="50" charset="-128"/>
              </a:rPr>
              <a:t>16</a:t>
            </a:r>
            <a:endPar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endParaRPr>
          </a:p>
          <a:p>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　民間等病院：</a:t>
            </a:r>
            <a:r>
              <a:rPr kumimoji="1" lang="en-US" altLang="ja-JP" sz="1400" dirty="0" smtClean="0">
                <a:solidFill>
                  <a:schemeClr val="tx1"/>
                </a:solidFill>
                <a:latin typeface="HGS創英角ｺﾞｼｯｸUB" panose="020B0900000000000000" pitchFamily="50" charset="-128"/>
                <a:ea typeface="HGS創英角ｺﾞｼｯｸUB" panose="020B0900000000000000" pitchFamily="50" charset="-128"/>
              </a:rPr>
              <a:t>154</a:t>
            </a:r>
            <a:endPar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endParaRPr>
          </a:p>
        </p:txBody>
      </p:sp>
      <p:sp>
        <p:nvSpPr>
          <p:cNvPr id="24" name="テキスト ボックス 10">
            <a:extLst>
              <a:ext uri="{FF2B5EF4-FFF2-40B4-BE49-F238E27FC236}">
                <a16:creationId xmlns="" xmlns:a16="http://schemas.microsoft.com/office/drawing/2014/main" id="{8957656B-6DE6-44E0-85D6-7CF39E5B6647}"/>
              </a:ext>
            </a:extLst>
          </p:cNvPr>
          <p:cNvSpPr txBox="1"/>
          <p:nvPr/>
        </p:nvSpPr>
        <p:spPr>
          <a:xfrm>
            <a:off x="5476131" y="6200914"/>
            <a:ext cx="3168352"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200" kern="100" dirty="0">
                <a:latin typeface="Meiryo UI" panose="020B0604030504040204" pitchFamily="50" charset="-128"/>
                <a:ea typeface="Meiryo UI" panose="020B0604030504040204" pitchFamily="50" charset="-128"/>
                <a:cs typeface="Times New Roman"/>
              </a:rPr>
              <a:t>参照</a:t>
            </a:r>
            <a:r>
              <a:rPr lang="ja-JP" altLang="en-US" sz="1200" kern="100" dirty="0">
                <a:effectLst/>
                <a:latin typeface="Meiryo UI" panose="020B0604030504040204" pitchFamily="50" charset="-128"/>
                <a:ea typeface="Meiryo UI" panose="020B0604030504040204" pitchFamily="50" charset="-128"/>
                <a:cs typeface="Times New Roman"/>
              </a:rPr>
              <a:t>：第７次大阪府医療計画一部改編</a:t>
            </a:r>
            <a:endParaRPr lang="ja-JP" sz="1200" kern="100" dirty="0">
              <a:effectLst/>
              <a:latin typeface="Meiryo UI" panose="020B0604030504040204" pitchFamily="50" charset="-128"/>
              <a:ea typeface="Meiryo UI" panose="020B0604030504040204" pitchFamily="50" charset="-128"/>
              <a:cs typeface="Times New Roman"/>
            </a:endParaRPr>
          </a:p>
        </p:txBody>
      </p:sp>
      <p:pic>
        <p:nvPicPr>
          <p:cNvPr id="25" name="図 24"/>
          <p:cNvPicPr>
            <a:picLocks noChangeAspect="1"/>
          </p:cNvPicPr>
          <p:nvPr/>
        </p:nvPicPr>
        <p:blipFill>
          <a:blip r:embed="rId5"/>
          <a:stretch>
            <a:fillRect/>
          </a:stretch>
        </p:blipFill>
        <p:spPr>
          <a:xfrm>
            <a:off x="6334460" y="1646295"/>
            <a:ext cx="2780543" cy="2683033"/>
          </a:xfrm>
          <a:prstGeom prst="rect">
            <a:avLst/>
          </a:prstGeom>
        </p:spPr>
      </p:pic>
      <p:sp>
        <p:nvSpPr>
          <p:cNvPr id="15" name="スライド番号プレースホルダー 2"/>
          <p:cNvSpPr>
            <a:spLocks noGrp="1"/>
          </p:cNvSpPr>
          <p:nvPr>
            <p:ph type="sldNum" sz="quarter" idx="12"/>
          </p:nvPr>
        </p:nvSpPr>
        <p:spPr>
          <a:xfrm>
            <a:off x="7023405" y="646095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2</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9397762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a:off x="5668189" y="4171854"/>
            <a:ext cx="2144171" cy="2281482"/>
          </a:xfrm>
          <a:prstGeom prst="rect">
            <a:avLst/>
          </a:prstGeom>
        </p:spPr>
      </p:pic>
      <p:pic>
        <p:nvPicPr>
          <p:cNvPr id="5" name="図 4"/>
          <p:cNvPicPr>
            <a:picLocks noChangeAspect="1"/>
          </p:cNvPicPr>
          <p:nvPr/>
        </p:nvPicPr>
        <p:blipFill>
          <a:blip r:embed="rId4"/>
          <a:stretch>
            <a:fillRect/>
          </a:stretch>
        </p:blipFill>
        <p:spPr>
          <a:xfrm>
            <a:off x="2026670" y="4123076"/>
            <a:ext cx="2249462" cy="2335155"/>
          </a:xfrm>
          <a:prstGeom prst="rect">
            <a:avLst/>
          </a:prstGeom>
        </p:spPr>
      </p:pic>
      <p:pic>
        <p:nvPicPr>
          <p:cNvPr id="4" name="図 3"/>
          <p:cNvPicPr>
            <a:picLocks noChangeAspect="1"/>
          </p:cNvPicPr>
          <p:nvPr/>
        </p:nvPicPr>
        <p:blipFill>
          <a:blip r:embed="rId5"/>
          <a:stretch>
            <a:fillRect/>
          </a:stretch>
        </p:blipFill>
        <p:spPr>
          <a:xfrm>
            <a:off x="5436096" y="1700981"/>
            <a:ext cx="2296420" cy="2422095"/>
          </a:xfrm>
          <a:prstGeom prst="rect">
            <a:avLst/>
          </a:prstGeom>
        </p:spPr>
      </p:pic>
      <p:pic>
        <p:nvPicPr>
          <p:cNvPr id="3" name="図 2"/>
          <p:cNvPicPr>
            <a:picLocks noChangeAspect="1"/>
          </p:cNvPicPr>
          <p:nvPr/>
        </p:nvPicPr>
        <p:blipFill>
          <a:blip r:embed="rId6"/>
          <a:stretch>
            <a:fillRect/>
          </a:stretch>
        </p:blipFill>
        <p:spPr>
          <a:xfrm>
            <a:off x="1926432" y="1715152"/>
            <a:ext cx="2190912" cy="2370679"/>
          </a:xfrm>
          <a:prstGeom prst="rect">
            <a:avLst/>
          </a:prstGeom>
        </p:spPr>
      </p:pic>
      <p:sp>
        <p:nvSpPr>
          <p:cNvPr id="78" name="テキスト ボックス 10">
            <a:extLst>
              <a:ext uri="{FF2B5EF4-FFF2-40B4-BE49-F238E27FC236}">
                <a16:creationId xmlns="" xmlns:a16="http://schemas.microsoft.com/office/drawing/2014/main" id="{8957656B-6DE6-44E0-85D6-7CF39E5B6647}"/>
              </a:ext>
            </a:extLst>
          </p:cNvPr>
          <p:cNvSpPr txBox="1"/>
          <p:nvPr/>
        </p:nvSpPr>
        <p:spPr>
          <a:xfrm>
            <a:off x="5668189" y="6527783"/>
            <a:ext cx="3276859"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200" kern="100" dirty="0" smtClean="0">
                <a:latin typeface="Meiryo UI" panose="020B0604030504040204" pitchFamily="50" charset="-128"/>
                <a:ea typeface="Meiryo UI" panose="020B0604030504040204" pitchFamily="50" charset="-128"/>
                <a:cs typeface="Times New Roman"/>
              </a:rPr>
              <a:t>参照</a:t>
            </a:r>
            <a:r>
              <a:rPr lang="ja-JP" altLang="en-US" sz="1200" kern="100" dirty="0">
                <a:latin typeface="Meiryo UI" panose="020B0604030504040204" pitchFamily="50" charset="-128"/>
                <a:ea typeface="Meiryo UI" panose="020B0604030504040204" pitchFamily="50" charset="-128"/>
                <a:cs typeface="Times New Roman"/>
              </a:rPr>
              <a:t>　</a:t>
            </a:r>
            <a:r>
              <a:rPr lang="en-US" altLang="ja-JP" sz="1200" kern="100" dirty="0" smtClean="0">
                <a:latin typeface="Meiryo UI" panose="020B0604030504040204" pitchFamily="50" charset="-128"/>
                <a:ea typeface="Meiryo UI" panose="020B0604030504040204" pitchFamily="50" charset="-128"/>
                <a:cs typeface="Times New Roman"/>
              </a:rPr>
              <a:t>2019</a:t>
            </a:r>
            <a:r>
              <a:rPr lang="ja-JP" altLang="en-US" sz="1200" kern="100" dirty="0" smtClean="0">
                <a:effectLst/>
                <a:latin typeface="Meiryo UI" panose="020B0604030504040204" pitchFamily="50" charset="-128"/>
                <a:ea typeface="Meiryo UI" panose="020B0604030504040204" pitchFamily="50" charset="-128"/>
                <a:cs typeface="Times New Roman"/>
              </a:rPr>
              <a:t>年度</a:t>
            </a:r>
            <a:r>
              <a:rPr lang="ja-JP" altLang="en-US" sz="1200" kern="100" dirty="0">
                <a:effectLst/>
                <a:latin typeface="Meiryo UI" panose="020B0604030504040204" pitchFamily="50" charset="-128"/>
                <a:ea typeface="Meiryo UI" panose="020B0604030504040204" pitchFamily="50" charset="-128"/>
                <a:cs typeface="Times New Roman"/>
              </a:rPr>
              <a:t>病院プラン調査</a:t>
            </a:r>
            <a:r>
              <a:rPr lang="ja-JP" altLang="en-US" sz="1200" kern="100" dirty="0" smtClean="0">
                <a:effectLst/>
                <a:latin typeface="Meiryo UI" panose="020B0604030504040204" pitchFamily="50" charset="-128"/>
                <a:ea typeface="Meiryo UI" panose="020B0604030504040204" pitchFamily="50" charset="-128"/>
                <a:cs typeface="Times New Roman"/>
              </a:rPr>
              <a:t>等（速報値）</a:t>
            </a:r>
            <a:endParaRPr lang="en-US" altLang="ja-JP" sz="1200" kern="100" dirty="0">
              <a:effectLst/>
              <a:latin typeface="Meiryo UI" panose="020B0604030504040204" pitchFamily="50" charset="-128"/>
              <a:ea typeface="Meiryo UI" panose="020B0604030504040204" pitchFamily="50" charset="-128"/>
              <a:cs typeface="Times New Roman"/>
            </a:endParaRPr>
          </a:p>
        </p:txBody>
      </p:sp>
      <p:sp>
        <p:nvSpPr>
          <p:cNvPr id="8" name="Oval 64">
            <a:hlinkClick r:id="rId7"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65432" y="12116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9" name="タイトル 1">
            <a:extLst>
              <a:ext uri="{FF2B5EF4-FFF2-40B4-BE49-F238E27FC236}">
                <a16:creationId xmlns="" xmlns:a16="http://schemas.microsoft.com/office/drawing/2014/main" id="{30BE5A27-A407-4A14-A9BE-5866682C3C6B}"/>
              </a:ext>
            </a:extLst>
          </p:cNvPr>
          <p:cNvSpPr txBox="1">
            <a:spLocks/>
          </p:cNvSpPr>
          <p:nvPr/>
        </p:nvSpPr>
        <p:spPr>
          <a:xfrm>
            <a:off x="107504" y="121983"/>
            <a:ext cx="8784976"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HGP創英角ｺﾞｼｯｸUB" panose="020B0900000000000000" pitchFamily="50" charset="-128"/>
                <a:ea typeface="HGP創英角ｺﾞｼｯｸUB" panose="020B0900000000000000" pitchFamily="50" charset="-128"/>
              </a:rPr>
              <a:t>1</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大阪市</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二次</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医療圏の概要</a:t>
            </a:r>
            <a:r>
              <a:rPr lang="en-US" altLang="ja-JP"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(1)</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医療体制の</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概要②</a:t>
            </a:r>
            <a:r>
              <a:rPr lang="zh-TW"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zh-TW"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公民別病床機能）</a:t>
            </a:r>
          </a:p>
        </p:txBody>
      </p:sp>
      <p:sp>
        <p:nvSpPr>
          <p:cNvPr id="13" name="テキスト ボックス 10">
            <a:extLst>
              <a:ext uri="{FF2B5EF4-FFF2-40B4-BE49-F238E27FC236}">
                <a16:creationId xmlns="" xmlns:a16="http://schemas.microsoft.com/office/drawing/2014/main" id="{43EDBE62-C596-4567-9D0D-F622CC64A5F0}"/>
              </a:ext>
            </a:extLst>
          </p:cNvPr>
          <p:cNvSpPr txBox="1"/>
          <p:nvPr/>
        </p:nvSpPr>
        <p:spPr>
          <a:xfrm>
            <a:off x="320070" y="1473196"/>
            <a:ext cx="8572410"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公民別病床数の病床機能別割合</a:t>
            </a:r>
            <a:r>
              <a:rPr lang="en-US" altLang="ja-JP" sz="1400" dirty="0">
                <a:solidFill>
                  <a:schemeClr val="tx1"/>
                </a:solidFill>
              </a:rPr>
              <a:t>(</a:t>
            </a:r>
            <a:r>
              <a:rPr lang="ja-JP" altLang="en-US" sz="1400" dirty="0">
                <a:solidFill>
                  <a:schemeClr val="tx1"/>
                </a:solidFill>
              </a:rPr>
              <a:t>病院プラン等</a:t>
            </a:r>
            <a:r>
              <a:rPr lang="ja-JP" altLang="en-US" sz="1400" dirty="0" smtClean="0">
                <a:solidFill>
                  <a:schemeClr val="tx1"/>
                </a:solidFill>
              </a:rPr>
              <a:t>提出</a:t>
            </a:r>
            <a:r>
              <a:rPr lang="en-US" altLang="ja-JP" sz="1400" dirty="0">
                <a:solidFill>
                  <a:schemeClr val="tx1"/>
                </a:solidFill>
              </a:rPr>
              <a:t>164</a:t>
            </a:r>
            <a:r>
              <a:rPr lang="ja-JP" altLang="en-US" sz="1400" dirty="0" smtClean="0">
                <a:solidFill>
                  <a:schemeClr val="tx1"/>
                </a:solidFill>
              </a:rPr>
              <a:t>病院</a:t>
            </a:r>
            <a:r>
              <a:rPr lang="ja-JP" altLang="en-US" sz="1400" dirty="0">
                <a:solidFill>
                  <a:schemeClr val="tx1"/>
                </a:solidFill>
              </a:rPr>
              <a:t>（</a:t>
            </a:r>
            <a:r>
              <a:rPr lang="ja-JP" altLang="en-US" sz="1400" dirty="0" smtClean="0">
                <a:solidFill>
                  <a:schemeClr val="tx1"/>
                </a:solidFill>
              </a:rPr>
              <a:t>公立</a:t>
            </a:r>
            <a:r>
              <a:rPr lang="en-US" altLang="ja-JP" sz="1400" dirty="0">
                <a:solidFill>
                  <a:schemeClr val="tx1"/>
                </a:solidFill>
              </a:rPr>
              <a:t>4</a:t>
            </a:r>
            <a:r>
              <a:rPr lang="ja-JP" altLang="en-US" sz="1400" dirty="0" err="1" smtClean="0">
                <a:solidFill>
                  <a:schemeClr val="tx1"/>
                </a:solidFill>
              </a:rPr>
              <a:t>、</a:t>
            </a:r>
            <a:r>
              <a:rPr lang="ja-JP" altLang="en-US" sz="1400" dirty="0" smtClean="0">
                <a:solidFill>
                  <a:schemeClr val="tx1"/>
                </a:solidFill>
              </a:rPr>
              <a:t>公的①</a:t>
            </a:r>
            <a:r>
              <a:rPr lang="en-US" altLang="ja-JP" sz="1400" dirty="0" smtClean="0">
                <a:solidFill>
                  <a:schemeClr val="tx1"/>
                </a:solidFill>
              </a:rPr>
              <a:t>※11</a:t>
            </a:r>
            <a:r>
              <a:rPr lang="ja-JP" altLang="en-US" sz="1400" dirty="0" err="1" smtClean="0">
                <a:solidFill>
                  <a:schemeClr val="tx1"/>
                </a:solidFill>
              </a:rPr>
              <a:t>、</a:t>
            </a:r>
            <a:r>
              <a:rPr lang="ja-JP" altLang="en-US" sz="1400" dirty="0" smtClean="0">
                <a:solidFill>
                  <a:schemeClr val="tx1"/>
                </a:solidFill>
              </a:rPr>
              <a:t>公的②</a:t>
            </a:r>
            <a:r>
              <a:rPr lang="en-US" altLang="ja-JP" sz="1400" dirty="0" smtClean="0">
                <a:solidFill>
                  <a:schemeClr val="tx1"/>
                </a:solidFill>
              </a:rPr>
              <a:t>※5</a:t>
            </a:r>
            <a:r>
              <a:rPr lang="ja-JP" altLang="en-US" sz="1400" dirty="0" err="1" smtClean="0">
                <a:solidFill>
                  <a:schemeClr val="tx1"/>
                </a:solidFill>
              </a:rPr>
              <a:t>、</a:t>
            </a:r>
            <a:r>
              <a:rPr lang="ja-JP" altLang="en-US" sz="1400" dirty="0" smtClean="0">
                <a:solidFill>
                  <a:schemeClr val="tx1"/>
                </a:solidFill>
              </a:rPr>
              <a:t>民間等</a:t>
            </a:r>
            <a:r>
              <a:rPr lang="en-US" altLang="ja-JP" sz="1400" dirty="0" smtClean="0">
                <a:solidFill>
                  <a:schemeClr val="tx1"/>
                </a:solidFill>
              </a:rPr>
              <a:t>144</a:t>
            </a:r>
            <a:r>
              <a:rPr lang="ja-JP" altLang="en-US" sz="1400" dirty="0" smtClean="0">
                <a:solidFill>
                  <a:schemeClr val="tx1"/>
                </a:solidFill>
              </a:rPr>
              <a:t>）</a:t>
            </a:r>
            <a:r>
              <a:rPr lang="ja-JP" altLang="en-US" sz="1400" dirty="0">
                <a:solidFill>
                  <a:schemeClr val="tx1"/>
                </a:solidFill>
              </a:rPr>
              <a:t>）</a:t>
            </a:r>
            <a:endParaRPr lang="en-US" altLang="ja-JP" sz="1400" dirty="0">
              <a:solidFill>
                <a:schemeClr val="tx1"/>
              </a:solidFill>
            </a:endParaRPr>
          </a:p>
        </p:txBody>
      </p:sp>
      <p:sp>
        <p:nvSpPr>
          <p:cNvPr id="2" name="テキスト ボックス 1"/>
          <p:cNvSpPr txBox="1"/>
          <p:nvPr/>
        </p:nvSpPr>
        <p:spPr>
          <a:xfrm>
            <a:off x="543876" y="3382054"/>
            <a:ext cx="2252964" cy="492443"/>
          </a:xfrm>
          <a:prstGeom prst="rect">
            <a:avLst/>
          </a:prstGeom>
          <a:noFill/>
        </p:spPr>
        <p:txBody>
          <a:bodyPr wrap="square" rtlCol="0">
            <a:spAutoFit/>
          </a:bodyPr>
          <a:lstStyle/>
          <a:p>
            <a:pPr algn="ctr"/>
            <a:r>
              <a:rPr kumimoji="1" lang="ja-JP" altLang="en-US" sz="1200" dirty="0" smtClean="0">
                <a:latin typeface="Meiryo UI" panose="020B0604030504040204" pitchFamily="50" charset="-128"/>
                <a:ea typeface="Meiryo UI" panose="020B0604030504040204" pitchFamily="50" charset="-128"/>
              </a:rPr>
              <a:t>病床数（合計）</a:t>
            </a:r>
            <a:endParaRPr kumimoji="1" lang="en-US" altLang="ja-JP" sz="1200" dirty="0" smtClean="0">
              <a:latin typeface="Meiryo UI" panose="020B0604030504040204" pitchFamily="50" charset="-128"/>
              <a:ea typeface="Meiryo UI" panose="020B0604030504040204" pitchFamily="50" charset="-128"/>
            </a:endParaRPr>
          </a:p>
          <a:p>
            <a:pPr algn="ctr"/>
            <a:r>
              <a:rPr lang="en-US" altLang="ja-JP" sz="1400" dirty="0">
                <a:latin typeface="Meiryo UI" panose="020B0604030504040204" pitchFamily="50" charset="-128"/>
                <a:ea typeface="Meiryo UI" panose="020B0604030504040204" pitchFamily="50" charset="-128"/>
              </a:rPr>
              <a:t>2,474</a:t>
            </a:r>
            <a:r>
              <a:rPr kumimoji="1" lang="ja-JP" altLang="en-US" sz="1400" dirty="0" smtClean="0">
                <a:latin typeface="Meiryo UI" panose="020B0604030504040204" pitchFamily="50" charset="-128"/>
                <a:ea typeface="Meiryo UI" panose="020B0604030504040204" pitchFamily="50" charset="-128"/>
              </a:rPr>
              <a:t>床</a:t>
            </a:r>
            <a:endParaRPr kumimoji="1" lang="ja-JP" altLang="en-US" sz="1400" dirty="0">
              <a:latin typeface="Meiryo UI" panose="020B0604030504040204" pitchFamily="50" charset="-128"/>
              <a:ea typeface="Meiryo UI" panose="020B0604030504040204" pitchFamily="50" charset="-128"/>
            </a:endParaRPr>
          </a:p>
        </p:txBody>
      </p:sp>
      <p:sp>
        <p:nvSpPr>
          <p:cNvPr id="16" name="タイトル 1">
            <a:extLst>
              <a:ext uri="{FF2B5EF4-FFF2-40B4-BE49-F238E27FC236}">
                <a16:creationId xmlns="" xmlns:a16="http://schemas.microsoft.com/office/drawing/2014/main" id="{77D78C8B-7190-4F9F-BF24-FAD4DFE9F181}"/>
              </a:ext>
            </a:extLst>
          </p:cNvPr>
          <p:cNvSpPr txBox="1">
            <a:spLocks/>
          </p:cNvSpPr>
          <p:nvPr/>
        </p:nvSpPr>
        <p:spPr>
          <a:xfrm>
            <a:off x="317421" y="580273"/>
            <a:ext cx="8365142" cy="879345"/>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a:latin typeface="HGP創英角ｺﾞｼｯｸUB" panose="020B0900000000000000" pitchFamily="50" charset="-128"/>
                <a:ea typeface="HGP創英角ｺﾞｼｯｸUB" panose="020B0900000000000000" pitchFamily="50" charset="-128"/>
              </a:rPr>
              <a:t>公立・公的病院で</a:t>
            </a:r>
            <a:r>
              <a:rPr lang="ja-JP" altLang="en-US" sz="2200" dirty="0" smtClean="0">
                <a:latin typeface="HGP創英角ｺﾞｼｯｸUB" panose="020B0900000000000000" pitchFamily="50" charset="-128"/>
                <a:ea typeface="HGP創英角ｺﾞｼｯｸUB" panose="020B0900000000000000" pitchFamily="50" charset="-128"/>
              </a:rPr>
              <a:t>は高度</a:t>
            </a:r>
            <a:r>
              <a:rPr lang="ja-JP" altLang="en-US" sz="2200" dirty="0">
                <a:latin typeface="HGP創英角ｺﾞｼｯｸUB" panose="020B0900000000000000" pitchFamily="50" charset="-128"/>
                <a:ea typeface="HGP創英角ｺﾞｼｯｸUB" panose="020B0900000000000000" pitchFamily="50" charset="-128"/>
              </a:rPr>
              <a:t>急性期～</a:t>
            </a:r>
            <a:r>
              <a:rPr lang="ja-JP" altLang="en-US" sz="2200" dirty="0" smtClean="0">
                <a:latin typeface="HGP創英角ｺﾞｼｯｸUB" panose="020B0900000000000000" pitchFamily="50" charset="-128"/>
                <a:ea typeface="HGP創英角ｺﾞｼｯｸUB" panose="020B0900000000000000" pitchFamily="50" charset="-128"/>
              </a:rPr>
              <a:t>急性期が大半を占め、</a:t>
            </a:r>
            <a:r>
              <a:rPr lang="ja-JP" altLang="en-US" sz="2200" dirty="0">
                <a:latin typeface="HGP創英角ｺﾞｼｯｸUB" panose="020B0900000000000000" pitchFamily="50" charset="-128"/>
                <a:ea typeface="HGP創英角ｺﾞｼｯｸUB" panose="020B0900000000000000" pitchFamily="50" charset="-128"/>
              </a:rPr>
              <a:t>民間等病院では回復期～慢性期が約半数を占める</a:t>
            </a:r>
          </a:p>
        </p:txBody>
      </p:sp>
      <p:sp>
        <p:nvSpPr>
          <p:cNvPr id="20" name="テキスト ボックス 19"/>
          <p:cNvSpPr txBox="1"/>
          <p:nvPr/>
        </p:nvSpPr>
        <p:spPr>
          <a:xfrm>
            <a:off x="4116213" y="3382053"/>
            <a:ext cx="2252964" cy="492443"/>
          </a:xfrm>
          <a:prstGeom prst="rect">
            <a:avLst/>
          </a:prstGeom>
          <a:noFill/>
        </p:spPr>
        <p:txBody>
          <a:bodyPr wrap="square" rtlCol="0">
            <a:spAutoFit/>
          </a:bodyPr>
          <a:lstStyle/>
          <a:p>
            <a:pPr algn="ctr"/>
            <a:r>
              <a:rPr kumimoji="1" lang="ja-JP" altLang="en-US" sz="1200" dirty="0" smtClean="0">
                <a:latin typeface="Meiryo UI" panose="020B0604030504040204" pitchFamily="50" charset="-128"/>
                <a:ea typeface="Meiryo UI" panose="020B0604030504040204" pitchFamily="50" charset="-128"/>
              </a:rPr>
              <a:t>病床数（合計）</a:t>
            </a:r>
            <a:endParaRPr kumimoji="1" lang="en-US" altLang="ja-JP" sz="1200" dirty="0" smtClean="0">
              <a:latin typeface="Meiryo UI" panose="020B0604030504040204" pitchFamily="50" charset="-128"/>
              <a:ea typeface="Meiryo UI" panose="020B0604030504040204" pitchFamily="50" charset="-128"/>
            </a:endParaRPr>
          </a:p>
          <a:p>
            <a:pPr algn="ctr"/>
            <a:r>
              <a:rPr lang="en-US" altLang="ja-JP" sz="1400" dirty="0">
                <a:latin typeface="Meiryo UI" panose="020B0604030504040204" pitchFamily="50" charset="-128"/>
                <a:ea typeface="Meiryo UI" panose="020B0604030504040204" pitchFamily="50" charset="-128"/>
              </a:rPr>
              <a:t>5,454</a:t>
            </a:r>
            <a:r>
              <a:rPr kumimoji="1" lang="ja-JP" altLang="en-US" sz="1400" dirty="0" smtClean="0">
                <a:latin typeface="Meiryo UI" panose="020B0604030504040204" pitchFamily="50" charset="-128"/>
                <a:ea typeface="Meiryo UI" panose="020B0604030504040204" pitchFamily="50" charset="-128"/>
              </a:rPr>
              <a:t>床</a:t>
            </a:r>
            <a:endParaRPr kumimoji="1" lang="ja-JP" altLang="en-US" sz="14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558122" y="5711757"/>
            <a:ext cx="2252964" cy="492443"/>
          </a:xfrm>
          <a:prstGeom prst="rect">
            <a:avLst/>
          </a:prstGeom>
          <a:noFill/>
        </p:spPr>
        <p:txBody>
          <a:bodyPr wrap="square" rtlCol="0">
            <a:spAutoFit/>
          </a:bodyPr>
          <a:lstStyle/>
          <a:p>
            <a:pPr algn="ctr"/>
            <a:r>
              <a:rPr kumimoji="1" lang="ja-JP" altLang="en-US" sz="1200" dirty="0" smtClean="0">
                <a:latin typeface="Meiryo UI" panose="020B0604030504040204" pitchFamily="50" charset="-128"/>
                <a:ea typeface="Meiryo UI" panose="020B0604030504040204" pitchFamily="50" charset="-128"/>
              </a:rPr>
              <a:t>病床数（合計）</a:t>
            </a:r>
            <a:endParaRPr kumimoji="1" lang="en-US" altLang="ja-JP" sz="1200" dirty="0" smtClean="0">
              <a:latin typeface="Meiryo UI" panose="020B0604030504040204" pitchFamily="50" charset="-128"/>
              <a:ea typeface="Meiryo UI" panose="020B0604030504040204" pitchFamily="50" charset="-128"/>
            </a:endParaRPr>
          </a:p>
          <a:p>
            <a:pPr algn="ctr"/>
            <a:r>
              <a:rPr kumimoji="1" lang="en-US" altLang="ja-JP" sz="1400" dirty="0" smtClean="0">
                <a:latin typeface="Meiryo UI" panose="020B0604030504040204" pitchFamily="50" charset="-128"/>
                <a:ea typeface="Meiryo UI" panose="020B0604030504040204" pitchFamily="50" charset="-128"/>
              </a:rPr>
              <a:t>2,515</a:t>
            </a:r>
            <a:r>
              <a:rPr kumimoji="1" lang="ja-JP" altLang="en-US" sz="1400" dirty="0" smtClean="0">
                <a:latin typeface="Meiryo UI" panose="020B0604030504040204" pitchFamily="50" charset="-128"/>
                <a:ea typeface="Meiryo UI" panose="020B0604030504040204" pitchFamily="50" charset="-128"/>
              </a:rPr>
              <a:t>床</a:t>
            </a:r>
            <a:endParaRPr kumimoji="1" lang="ja-JP" altLang="en-US" sz="14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4152839" y="5724156"/>
            <a:ext cx="2252964" cy="492443"/>
          </a:xfrm>
          <a:prstGeom prst="rect">
            <a:avLst/>
          </a:prstGeom>
          <a:noFill/>
        </p:spPr>
        <p:txBody>
          <a:bodyPr wrap="square" rtlCol="0">
            <a:spAutoFit/>
          </a:bodyPr>
          <a:lstStyle/>
          <a:p>
            <a:pPr algn="ctr"/>
            <a:r>
              <a:rPr kumimoji="1" lang="ja-JP" altLang="en-US" sz="1200" dirty="0" smtClean="0">
                <a:latin typeface="Meiryo UI" panose="020B0604030504040204" pitchFamily="50" charset="-128"/>
                <a:ea typeface="Meiryo UI" panose="020B0604030504040204" pitchFamily="50" charset="-128"/>
              </a:rPr>
              <a:t>病床数（合計）</a:t>
            </a:r>
            <a:endParaRPr kumimoji="1" lang="en-US" altLang="ja-JP" sz="1200" dirty="0" smtClean="0">
              <a:latin typeface="Meiryo UI" panose="020B0604030504040204" pitchFamily="50" charset="-128"/>
              <a:ea typeface="Meiryo UI" panose="020B0604030504040204" pitchFamily="50" charset="-128"/>
            </a:endParaRPr>
          </a:p>
          <a:p>
            <a:pPr algn="ctr"/>
            <a:r>
              <a:rPr lang="en-US" altLang="ja-JP" sz="1400" dirty="0">
                <a:latin typeface="Meiryo UI" panose="020B0604030504040204" pitchFamily="50" charset="-128"/>
                <a:ea typeface="Meiryo UI" panose="020B0604030504040204" pitchFamily="50" charset="-128"/>
              </a:rPr>
              <a:t>20,132</a:t>
            </a:r>
            <a:r>
              <a:rPr kumimoji="1" lang="ja-JP" altLang="en-US" sz="1400" dirty="0" smtClean="0">
                <a:latin typeface="Meiryo UI" panose="020B0604030504040204" pitchFamily="50" charset="-128"/>
                <a:ea typeface="Meiryo UI" panose="020B0604030504040204" pitchFamily="50" charset="-128"/>
              </a:rPr>
              <a:t>床</a:t>
            </a:r>
            <a:endParaRPr kumimoji="1" lang="ja-JP" altLang="en-US" sz="1400" dirty="0">
              <a:latin typeface="Meiryo UI" panose="020B0604030504040204" pitchFamily="50" charset="-128"/>
              <a:ea typeface="Meiryo UI" panose="020B0604030504040204" pitchFamily="50" charset="-128"/>
            </a:endParaRPr>
          </a:p>
        </p:txBody>
      </p:sp>
      <p:sp>
        <p:nvSpPr>
          <p:cNvPr id="23" name="スライド番号プレースホルダー 2"/>
          <p:cNvSpPr>
            <a:spLocks noGrp="1"/>
          </p:cNvSpPr>
          <p:nvPr>
            <p:ph type="sldNum" sz="quarter" idx="12"/>
          </p:nvPr>
        </p:nvSpPr>
        <p:spPr>
          <a:xfrm>
            <a:off x="7023405" y="646095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3</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7" name="テキスト ボックス 10">
            <a:extLst>
              <a:ext uri="{FF2B5EF4-FFF2-40B4-BE49-F238E27FC236}">
                <a16:creationId xmlns="" xmlns:a16="http://schemas.microsoft.com/office/drawing/2014/main" id="{8957656B-6DE6-44E0-85D6-7CF39E5B6647}"/>
              </a:ext>
            </a:extLst>
          </p:cNvPr>
          <p:cNvSpPr txBox="1"/>
          <p:nvPr/>
        </p:nvSpPr>
        <p:spPr>
          <a:xfrm>
            <a:off x="149706" y="6390691"/>
            <a:ext cx="5442516"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en-US" altLang="ja-JP" sz="1200" kern="100" dirty="0" smtClean="0">
                <a:latin typeface="Meiryo UI" panose="020B0604030504040204" pitchFamily="50" charset="-128"/>
                <a:ea typeface="Meiryo UI" panose="020B0604030504040204" pitchFamily="50" charset="-128"/>
                <a:cs typeface="Times New Roman"/>
              </a:rPr>
              <a:t>※</a:t>
            </a:r>
            <a:r>
              <a:rPr lang="ja-JP" altLang="en-US" sz="1200" kern="100" dirty="0" smtClean="0">
                <a:latin typeface="Meiryo UI" panose="020B0604030504040204" pitchFamily="50" charset="-128"/>
                <a:ea typeface="Meiryo UI" panose="020B0604030504040204" pitchFamily="50" charset="-128"/>
                <a:cs typeface="Times New Roman"/>
              </a:rPr>
              <a:t>公的①：公的プラン</a:t>
            </a:r>
            <a:r>
              <a:rPr lang="ja-JP" altLang="en-US" sz="1200" kern="100" dirty="0">
                <a:latin typeface="Meiryo UI" panose="020B0604030504040204" pitchFamily="50" charset="-128"/>
                <a:ea typeface="Meiryo UI" panose="020B0604030504040204" pitchFamily="50" charset="-128"/>
                <a:cs typeface="Times New Roman"/>
              </a:rPr>
              <a:t>対象</a:t>
            </a:r>
            <a:r>
              <a:rPr lang="ja-JP" altLang="en-US" sz="1200" kern="100" dirty="0" smtClean="0">
                <a:latin typeface="Meiryo UI" panose="020B0604030504040204" pitchFamily="50" charset="-128"/>
                <a:ea typeface="Meiryo UI" panose="020B0604030504040204" pitchFamily="50" charset="-128"/>
                <a:cs typeface="Times New Roman"/>
              </a:rPr>
              <a:t>病院（</a:t>
            </a:r>
            <a:r>
              <a:rPr lang="ja-JP" altLang="en-US" sz="1200" kern="100" dirty="0">
                <a:latin typeface="Meiryo UI" panose="020B0604030504040204" pitchFamily="50" charset="-128"/>
                <a:ea typeface="Meiryo UI" panose="020B0604030504040204" pitchFamily="50" charset="-128"/>
                <a:cs typeface="Times New Roman"/>
              </a:rPr>
              <a:t>民間の地域医療支援病院、特定機能病院除く</a:t>
            </a:r>
            <a:r>
              <a:rPr lang="ja-JP" altLang="en-US" sz="1200" kern="100" dirty="0" smtClean="0">
                <a:latin typeface="Meiryo UI" panose="020B0604030504040204" pitchFamily="50" charset="-128"/>
                <a:ea typeface="Meiryo UI" panose="020B0604030504040204" pitchFamily="50" charset="-128"/>
                <a:cs typeface="Times New Roman"/>
              </a:rPr>
              <a:t>）</a:t>
            </a:r>
            <a:endParaRPr lang="en-US" altLang="ja-JP" sz="1200" kern="100" dirty="0">
              <a:latin typeface="Meiryo UI" panose="020B0604030504040204" pitchFamily="50" charset="-128"/>
              <a:ea typeface="Meiryo UI" panose="020B0604030504040204" pitchFamily="50" charset="-128"/>
              <a:cs typeface="Times New Roman"/>
            </a:endParaRPr>
          </a:p>
          <a:p>
            <a:pPr algn="just">
              <a:spcAft>
                <a:spcPts val="0"/>
              </a:spcAft>
            </a:pPr>
            <a:r>
              <a:rPr lang="ja-JP" altLang="en-US" sz="1200" kern="100" dirty="0" smtClean="0">
                <a:latin typeface="Meiryo UI" panose="020B0604030504040204" pitchFamily="50" charset="-128"/>
                <a:ea typeface="Meiryo UI" panose="020B0604030504040204" pitchFamily="50" charset="-128"/>
                <a:cs typeface="Times New Roman"/>
              </a:rPr>
              <a:t>　 公的②：公的プラン対象病院（民間</a:t>
            </a:r>
            <a:r>
              <a:rPr lang="ja-JP" altLang="en-US" sz="1200" kern="100" dirty="0">
                <a:latin typeface="Meiryo UI" panose="020B0604030504040204" pitchFamily="50" charset="-128"/>
                <a:ea typeface="Meiryo UI" panose="020B0604030504040204" pitchFamily="50" charset="-128"/>
                <a:cs typeface="Times New Roman"/>
              </a:rPr>
              <a:t>の地域医療支援病院、特定機能病院）</a:t>
            </a:r>
            <a:endParaRPr lang="en-US" altLang="ja-JP" sz="1200" kern="100" dirty="0">
              <a:effectLst/>
              <a:latin typeface="Meiryo UI" panose="020B0604030504040204" pitchFamily="50" charset="-128"/>
              <a:ea typeface="Meiryo UI" panose="020B0604030504040204" pitchFamily="50" charset="-128"/>
              <a:cs typeface="Times New Roman"/>
            </a:endParaRPr>
          </a:p>
        </p:txBody>
      </p:sp>
    </p:spTree>
    <p:extLst>
      <p:ext uri="{BB962C8B-B14F-4D97-AF65-F5344CB8AC3E}">
        <p14:creationId xmlns:p14="http://schemas.microsoft.com/office/powerpoint/2010/main" val="10518652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301934" y="1105822"/>
            <a:ext cx="8550248" cy="5422863"/>
          </a:xfrm>
          <a:prstGeom prst="rect">
            <a:avLst/>
          </a:prstGeom>
        </p:spPr>
      </p:pic>
      <p:sp>
        <p:nvSpPr>
          <p:cNvPr id="78" name="テキスト ボックス 10">
            <a:extLst>
              <a:ext uri="{FF2B5EF4-FFF2-40B4-BE49-F238E27FC236}">
                <a16:creationId xmlns="" xmlns:a16="http://schemas.microsoft.com/office/drawing/2014/main" id="{8957656B-6DE6-44E0-85D6-7CF39E5B6647}"/>
              </a:ext>
            </a:extLst>
          </p:cNvPr>
          <p:cNvSpPr txBox="1"/>
          <p:nvPr/>
        </p:nvSpPr>
        <p:spPr>
          <a:xfrm>
            <a:off x="5812205" y="6528686"/>
            <a:ext cx="3276859"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200" kern="100" dirty="0" smtClean="0">
                <a:latin typeface="Meiryo UI" panose="020B0604030504040204" pitchFamily="50" charset="-128"/>
                <a:ea typeface="Meiryo UI" panose="020B0604030504040204" pitchFamily="50" charset="-128"/>
                <a:cs typeface="Times New Roman"/>
              </a:rPr>
              <a:t>参照</a:t>
            </a:r>
            <a:r>
              <a:rPr lang="ja-JP" altLang="en-US" sz="1200" kern="100" dirty="0">
                <a:latin typeface="Meiryo UI" panose="020B0604030504040204" pitchFamily="50" charset="-128"/>
                <a:ea typeface="Meiryo UI" panose="020B0604030504040204" pitchFamily="50" charset="-128"/>
                <a:cs typeface="Times New Roman"/>
              </a:rPr>
              <a:t>　</a:t>
            </a:r>
            <a:r>
              <a:rPr lang="en-US" altLang="ja-JP" sz="1200" kern="100" dirty="0" smtClean="0">
                <a:effectLst/>
                <a:latin typeface="Meiryo UI" panose="020B0604030504040204" pitchFamily="50" charset="-128"/>
                <a:ea typeface="Meiryo UI" panose="020B0604030504040204" pitchFamily="50" charset="-128"/>
                <a:cs typeface="Times New Roman"/>
              </a:rPr>
              <a:t>2019</a:t>
            </a:r>
            <a:r>
              <a:rPr lang="ja-JP" altLang="en-US" sz="1200" kern="100" dirty="0" smtClean="0">
                <a:effectLst/>
                <a:latin typeface="Meiryo UI" panose="020B0604030504040204" pitchFamily="50" charset="-128"/>
                <a:ea typeface="Meiryo UI" panose="020B0604030504040204" pitchFamily="50" charset="-128"/>
                <a:cs typeface="Times New Roman"/>
              </a:rPr>
              <a:t>年度</a:t>
            </a:r>
            <a:r>
              <a:rPr lang="ja-JP" altLang="en-US" sz="1200" kern="100" dirty="0">
                <a:effectLst/>
                <a:latin typeface="Meiryo UI" panose="020B0604030504040204" pitchFamily="50" charset="-128"/>
                <a:ea typeface="Meiryo UI" panose="020B0604030504040204" pitchFamily="50" charset="-128"/>
                <a:cs typeface="Times New Roman"/>
              </a:rPr>
              <a:t>病院プラン調査</a:t>
            </a:r>
            <a:r>
              <a:rPr lang="ja-JP" altLang="en-US" sz="1200" kern="100" dirty="0" smtClean="0">
                <a:effectLst/>
                <a:latin typeface="Meiryo UI" panose="020B0604030504040204" pitchFamily="50" charset="-128"/>
                <a:ea typeface="Meiryo UI" panose="020B0604030504040204" pitchFamily="50" charset="-128"/>
                <a:cs typeface="Times New Roman"/>
              </a:rPr>
              <a:t>等（速報値）</a:t>
            </a:r>
            <a:endParaRPr lang="en-US" altLang="ja-JP" sz="1200" kern="100" dirty="0">
              <a:effectLst/>
              <a:latin typeface="Meiryo UI" panose="020B0604030504040204" pitchFamily="50" charset="-128"/>
              <a:ea typeface="Meiryo UI" panose="020B0604030504040204" pitchFamily="50" charset="-128"/>
              <a:cs typeface="Times New Roman"/>
            </a:endParaRPr>
          </a:p>
        </p:txBody>
      </p:sp>
      <p:sp>
        <p:nvSpPr>
          <p:cNvPr id="8" name="Oval 64">
            <a:hlinkClick r:id="rId4"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65432" y="12116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9" name="タイトル 1">
            <a:extLst>
              <a:ext uri="{FF2B5EF4-FFF2-40B4-BE49-F238E27FC236}">
                <a16:creationId xmlns="" xmlns:a16="http://schemas.microsoft.com/office/drawing/2014/main" id="{30BE5A27-A407-4A14-A9BE-5866682C3C6B}"/>
              </a:ext>
            </a:extLst>
          </p:cNvPr>
          <p:cNvSpPr txBox="1">
            <a:spLocks/>
          </p:cNvSpPr>
          <p:nvPr/>
        </p:nvSpPr>
        <p:spPr>
          <a:xfrm>
            <a:off x="107504" y="121983"/>
            <a:ext cx="874467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HGP創英角ｺﾞｼｯｸUB" panose="020B0900000000000000" pitchFamily="50" charset="-128"/>
                <a:ea typeface="HGP創英角ｺﾞｼｯｸUB" panose="020B0900000000000000" pitchFamily="50" charset="-128"/>
              </a:rPr>
              <a:t>1</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大阪市</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二次</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医療圏の概要</a:t>
            </a:r>
            <a:r>
              <a:rPr lang="en-US" altLang="ja-JP"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１</a:t>
            </a:r>
            <a:r>
              <a:rPr lang="en-US" altLang="ja-JP"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医療体制の</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概要②</a:t>
            </a:r>
            <a:r>
              <a:rPr lang="zh-TW"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zh-TW"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公民別病床機能）</a:t>
            </a:r>
          </a:p>
        </p:txBody>
      </p:sp>
      <p:sp>
        <p:nvSpPr>
          <p:cNvPr id="13" name="テキスト ボックス 10">
            <a:extLst>
              <a:ext uri="{FF2B5EF4-FFF2-40B4-BE49-F238E27FC236}">
                <a16:creationId xmlns="" xmlns:a16="http://schemas.microsoft.com/office/drawing/2014/main" id="{43EDBE62-C596-4567-9D0D-F622CC64A5F0}"/>
              </a:ext>
            </a:extLst>
          </p:cNvPr>
          <p:cNvSpPr txBox="1"/>
          <p:nvPr/>
        </p:nvSpPr>
        <p:spPr>
          <a:xfrm>
            <a:off x="124930" y="800963"/>
            <a:ext cx="8311344"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smtClean="0">
                <a:solidFill>
                  <a:schemeClr val="accent1">
                    <a:lumMod val="75000"/>
                  </a:schemeClr>
                </a:solidFill>
              </a:rPr>
              <a:t>●</a:t>
            </a:r>
            <a:r>
              <a:rPr lang="en-US" altLang="ja-JP" sz="1400" dirty="0" smtClean="0">
                <a:solidFill>
                  <a:schemeClr val="tx1"/>
                </a:solidFill>
              </a:rPr>
              <a:t>【</a:t>
            </a:r>
            <a:r>
              <a:rPr lang="ja-JP" altLang="en-US" sz="1400" dirty="0" smtClean="0">
                <a:solidFill>
                  <a:schemeClr val="tx1"/>
                </a:solidFill>
              </a:rPr>
              <a:t>参考</a:t>
            </a:r>
            <a:r>
              <a:rPr lang="en-US" altLang="ja-JP" sz="1400" dirty="0" smtClean="0">
                <a:solidFill>
                  <a:schemeClr val="tx1"/>
                </a:solidFill>
              </a:rPr>
              <a:t>】</a:t>
            </a:r>
            <a:r>
              <a:rPr lang="ja-JP" altLang="en-US" sz="1400" dirty="0" smtClean="0">
                <a:solidFill>
                  <a:schemeClr val="tx1"/>
                </a:solidFill>
              </a:rPr>
              <a:t>基本医療</a:t>
            </a:r>
            <a:r>
              <a:rPr lang="ja-JP" altLang="en-US" sz="1400" dirty="0">
                <a:solidFill>
                  <a:schemeClr val="tx1"/>
                </a:solidFill>
              </a:rPr>
              <a:t>圏</a:t>
            </a:r>
            <a:r>
              <a:rPr lang="ja-JP" altLang="en-US" sz="1400" dirty="0" smtClean="0">
                <a:solidFill>
                  <a:schemeClr val="tx1"/>
                </a:solidFill>
              </a:rPr>
              <a:t>別病床機能別割合</a:t>
            </a:r>
            <a:endParaRPr lang="en-US" altLang="ja-JP" sz="1400" dirty="0">
              <a:solidFill>
                <a:schemeClr val="tx1"/>
              </a:solidFill>
            </a:endParaRPr>
          </a:p>
        </p:txBody>
      </p:sp>
      <p:sp>
        <p:nvSpPr>
          <p:cNvPr id="7" name="スライド番号プレースホルダー 2"/>
          <p:cNvSpPr>
            <a:spLocks noGrp="1"/>
          </p:cNvSpPr>
          <p:nvPr>
            <p:ph type="sldNum" sz="quarter" idx="12"/>
          </p:nvPr>
        </p:nvSpPr>
        <p:spPr>
          <a:xfrm>
            <a:off x="7023405" y="646095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4</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012858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Oval 64">
            <a:hlinkClick r:id="rId3"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64183" y="69022"/>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89" name="タイトル 1">
            <a:extLst>
              <a:ext uri="{FF2B5EF4-FFF2-40B4-BE49-F238E27FC236}">
                <a16:creationId xmlns="" xmlns:a16="http://schemas.microsoft.com/office/drawing/2014/main" id="{30BE5A27-A407-4A14-A9BE-5866682C3C6B}"/>
              </a:ext>
            </a:extLst>
          </p:cNvPr>
          <p:cNvSpPr txBox="1">
            <a:spLocks/>
          </p:cNvSpPr>
          <p:nvPr/>
        </p:nvSpPr>
        <p:spPr>
          <a:xfrm>
            <a:off x="106255" y="69836"/>
            <a:ext cx="8972500"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HGP創英角ｺﾞｼｯｸUB" panose="020B0900000000000000" pitchFamily="50" charset="-128"/>
                <a:ea typeface="HGP創英角ｺﾞｼｯｸUB" panose="020B0900000000000000" pitchFamily="50" charset="-128"/>
              </a:rPr>
              <a:t>1</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大阪市</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二次</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医療圏の概要</a:t>
            </a:r>
            <a:r>
              <a:rPr lang="en-US" altLang="ja-JP"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(1)</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医療体制の</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概要③（</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医療介護提供体制）</a:t>
            </a:r>
          </a:p>
        </p:txBody>
      </p:sp>
      <p:sp>
        <p:nvSpPr>
          <p:cNvPr id="90" name="テキスト ボックス 89"/>
          <p:cNvSpPr txBox="1"/>
          <p:nvPr/>
        </p:nvSpPr>
        <p:spPr>
          <a:xfrm>
            <a:off x="167321" y="1403463"/>
            <a:ext cx="5940000" cy="300083"/>
          </a:xfrm>
          <a:prstGeom prst="rect">
            <a:avLst/>
          </a:prstGeom>
          <a:solidFill>
            <a:srgbClr val="0070C0"/>
          </a:solidFill>
        </p:spPr>
        <p:txBody>
          <a:bodyPr wrap="square" rtlCol="0">
            <a:noAutofit/>
          </a:bodyPr>
          <a:lstStyle/>
          <a:p>
            <a:pPr algn="ctr"/>
            <a:r>
              <a:rPr lang="ja-JP" altLang="en-US" sz="1500" b="1" dirty="0">
                <a:solidFill>
                  <a:schemeClr val="bg1"/>
                </a:solidFill>
              </a:rPr>
              <a:t>医療保険</a:t>
            </a:r>
          </a:p>
        </p:txBody>
      </p:sp>
      <p:grpSp>
        <p:nvGrpSpPr>
          <p:cNvPr id="98" name="グループ化 97"/>
          <p:cNvGrpSpPr/>
          <p:nvPr/>
        </p:nvGrpSpPr>
        <p:grpSpPr>
          <a:xfrm>
            <a:off x="152567" y="1786234"/>
            <a:ext cx="5922858" cy="4633803"/>
            <a:chOff x="101986" y="567691"/>
            <a:chExt cx="7897144" cy="6178404"/>
          </a:xfrm>
        </p:grpSpPr>
        <p:sp>
          <p:nvSpPr>
            <p:cNvPr id="99" name="正方形/長方形 98"/>
            <p:cNvSpPr/>
            <p:nvPr/>
          </p:nvSpPr>
          <p:spPr>
            <a:xfrm>
              <a:off x="101986" y="567691"/>
              <a:ext cx="6480000" cy="523021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350">
                <a:solidFill>
                  <a:schemeClr val="tx1"/>
                </a:solidFill>
              </a:endParaRPr>
            </a:p>
          </p:txBody>
        </p:sp>
        <p:grpSp>
          <p:nvGrpSpPr>
            <p:cNvPr id="100" name="グループ化 99"/>
            <p:cNvGrpSpPr/>
            <p:nvPr/>
          </p:nvGrpSpPr>
          <p:grpSpPr>
            <a:xfrm>
              <a:off x="475871" y="629023"/>
              <a:ext cx="3270629" cy="5143485"/>
              <a:chOff x="475871" y="629023"/>
              <a:chExt cx="3270629" cy="5143485"/>
            </a:xfrm>
          </p:grpSpPr>
          <p:sp>
            <p:nvSpPr>
              <p:cNvPr id="126" name="角丸四角形 125"/>
              <p:cNvSpPr/>
              <p:nvPr/>
            </p:nvSpPr>
            <p:spPr>
              <a:xfrm>
                <a:off x="475871" y="1019723"/>
                <a:ext cx="3270629" cy="4752785"/>
              </a:xfrm>
              <a:prstGeom prst="roundRect">
                <a:avLst/>
              </a:prstGeom>
              <a:solidFill>
                <a:schemeClr val="accent1">
                  <a:alpha val="50000"/>
                </a:schemeClr>
              </a:solid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chemeClr val="tx1"/>
                  </a:solidFill>
                </a:endParaRPr>
              </a:p>
            </p:txBody>
          </p:sp>
          <p:sp>
            <p:nvSpPr>
              <p:cNvPr id="127" name="テキスト ボックス 126"/>
              <p:cNvSpPr txBox="1"/>
              <p:nvPr/>
            </p:nvSpPr>
            <p:spPr>
              <a:xfrm>
                <a:off x="1465231" y="629023"/>
                <a:ext cx="1296000" cy="720000"/>
              </a:xfrm>
              <a:prstGeom prst="rect">
                <a:avLst/>
              </a:prstGeom>
              <a:solidFill>
                <a:schemeClr val="accent1">
                  <a:lumMod val="40000"/>
                  <a:lumOff val="60000"/>
                </a:schemeClr>
              </a:solidFill>
              <a:ln>
                <a:solidFill>
                  <a:schemeClr val="accent1"/>
                </a:solidFill>
              </a:ln>
            </p:spPr>
            <p:txBody>
              <a:bodyPr wrap="square" rtlCol="0" anchor="ctr">
                <a:noAutofit/>
              </a:bodyPr>
              <a:lstStyle/>
              <a:p>
                <a:pPr algn="ctr"/>
                <a:r>
                  <a:rPr lang="en-US" altLang="ja-JP" sz="1650" dirty="0"/>
                  <a:t>DPC</a:t>
                </a:r>
                <a:endParaRPr lang="en-US" altLang="ja-JP" sz="900" dirty="0"/>
              </a:p>
              <a:p>
                <a:pPr algn="ctr"/>
                <a:r>
                  <a:rPr lang="en-US" altLang="ja-JP" sz="900" dirty="0"/>
                  <a:t>45</a:t>
                </a:r>
                <a:r>
                  <a:rPr lang="ja-JP" altLang="en-US" sz="900" dirty="0"/>
                  <a:t>施設 </a:t>
                </a:r>
                <a:r>
                  <a:rPr lang="en-US" altLang="ja-JP" sz="900" dirty="0"/>
                  <a:t> 17,330</a:t>
                </a:r>
                <a:r>
                  <a:rPr lang="ja-JP" altLang="en-US" sz="900" dirty="0"/>
                  <a:t>床</a:t>
                </a:r>
                <a:endParaRPr lang="en-US" altLang="ja-JP" sz="900" dirty="0"/>
              </a:p>
            </p:txBody>
          </p:sp>
        </p:grpSp>
        <p:sp>
          <p:nvSpPr>
            <p:cNvPr id="101" name="テキスト ボックス 100"/>
            <p:cNvSpPr txBox="1"/>
            <p:nvPr/>
          </p:nvSpPr>
          <p:spPr>
            <a:xfrm>
              <a:off x="4292547" y="648084"/>
              <a:ext cx="1862048" cy="707887"/>
            </a:xfrm>
            <a:prstGeom prst="rect">
              <a:avLst/>
            </a:prstGeom>
            <a:noFill/>
          </p:spPr>
          <p:txBody>
            <a:bodyPr wrap="none" rtlCol="0">
              <a:spAutoFit/>
            </a:bodyPr>
            <a:lstStyle/>
            <a:p>
              <a:pPr algn="ctr"/>
              <a:r>
                <a:rPr lang="ja-JP" altLang="en-US" sz="1050" b="1" dirty="0"/>
                <a:t>一般病棟入院基本料</a:t>
              </a:r>
              <a:endParaRPr lang="en-US" altLang="ja-JP" sz="1050" b="1" dirty="0"/>
            </a:p>
            <a:p>
              <a:pPr algn="ctr"/>
              <a:r>
                <a:rPr lang="en-US" altLang="ja-JP" sz="900" b="1" dirty="0"/>
                <a:t>119</a:t>
              </a:r>
              <a:r>
                <a:rPr lang="ja-JP" altLang="en-US" sz="900" b="1" dirty="0"/>
                <a:t>施設</a:t>
              </a:r>
              <a:endParaRPr lang="en-US" altLang="ja-JP" sz="900" b="1" dirty="0"/>
            </a:p>
            <a:p>
              <a:pPr algn="ctr"/>
              <a:r>
                <a:rPr lang="en-US" altLang="ja-JP" sz="900" b="1" dirty="0"/>
                <a:t>16,510</a:t>
              </a:r>
              <a:r>
                <a:rPr lang="ja-JP" altLang="en-US" sz="900" b="1" dirty="0"/>
                <a:t>床</a:t>
              </a:r>
              <a:endParaRPr lang="en-US" altLang="ja-JP" sz="900" b="1" dirty="0"/>
            </a:p>
          </p:txBody>
        </p:sp>
        <p:sp>
          <p:nvSpPr>
            <p:cNvPr id="102" name="テキスト ボックス 101"/>
            <p:cNvSpPr txBox="1"/>
            <p:nvPr/>
          </p:nvSpPr>
          <p:spPr>
            <a:xfrm>
              <a:off x="114686" y="588867"/>
              <a:ext cx="1260000" cy="360000"/>
            </a:xfrm>
            <a:prstGeom prst="rect">
              <a:avLst/>
            </a:prstGeom>
            <a:solidFill>
              <a:schemeClr val="accent5">
                <a:lumMod val="20000"/>
                <a:lumOff val="80000"/>
              </a:schemeClr>
            </a:solidFill>
            <a:ln w="38100">
              <a:solidFill>
                <a:srgbClr val="0070C0"/>
              </a:solidFill>
            </a:ln>
          </p:spPr>
          <p:txBody>
            <a:bodyPr wrap="square" rtlCol="0">
              <a:noAutofit/>
            </a:bodyPr>
            <a:lstStyle/>
            <a:p>
              <a:pPr algn="ctr"/>
              <a:r>
                <a:rPr lang="ja-JP" altLang="en-US" sz="1350" b="1" dirty="0"/>
                <a:t>一般病床</a:t>
              </a:r>
            </a:p>
          </p:txBody>
        </p:sp>
        <p:sp>
          <p:nvSpPr>
            <p:cNvPr id="103" name="正方形/長方形 102"/>
            <p:cNvSpPr/>
            <p:nvPr/>
          </p:nvSpPr>
          <p:spPr>
            <a:xfrm>
              <a:off x="6662561" y="567692"/>
              <a:ext cx="1332000" cy="6174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350">
                <a:solidFill>
                  <a:schemeClr val="tx1"/>
                </a:solidFill>
              </a:endParaRPr>
            </a:p>
          </p:txBody>
        </p:sp>
        <p:sp>
          <p:nvSpPr>
            <p:cNvPr id="104" name="テキスト ボックス 103"/>
            <p:cNvSpPr txBox="1"/>
            <p:nvPr/>
          </p:nvSpPr>
          <p:spPr>
            <a:xfrm>
              <a:off x="6667130" y="588867"/>
              <a:ext cx="1332000" cy="360000"/>
            </a:xfrm>
            <a:prstGeom prst="rect">
              <a:avLst/>
            </a:prstGeom>
            <a:solidFill>
              <a:schemeClr val="accent5">
                <a:lumMod val="20000"/>
                <a:lumOff val="80000"/>
              </a:schemeClr>
            </a:solidFill>
            <a:ln w="38100">
              <a:solidFill>
                <a:srgbClr val="0070C0"/>
              </a:solidFill>
            </a:ln>
          </p:spPr>
          <p:txBody>
            <a:bodyPr wrap="square" rtlCol="0">
              <a:noAutofit/>
            </a:bodyPr>
            <a:lstStyle/>
            <a:p>
              <a:pPr algn="ctr"/>
              <a:r>
                <a:rPr lang="ja-JP" altLang="en-US" sz="1350" b="1" dirty="0"/>
                <a:t>療養病床</a:t>
              </a:r>
            </a:p>
          </p:txBody>
        </p:sp>
        <p:sp>
          <p:nvSpPr>
            <p:cNvPr id="105" name="角丸四角形 104"/>
            <p:cNvSpPr/>
            <p:nvPr/>
          </p:nvSpPr>
          <p:spPr>
            <a:xfrm>
              <a:off x="5890445" y="2009740"/>
              <a:ext cx="1800000" cy="108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900" b="1" dirty="0">
                  <a:solidFill>
                    <a:schemeClr val="tx1"/>
                  </a:solidFill>
                </a:rPr>
                <a:t>   </a:t>
              </a:r>
              <a:r>
                <a:rPr lang="ja-JP" altLang="en-US" sz="1050" b="1" dirty="0">
                  <a:solidFill>
                    <a:schemeClr val="tx1"/>
                  </a:solidFill>
                </a:rPr>
                <a:t>回復期</a:t>
              </a:r>
              <a:endParaRPr lang="en-US" altLang="ja-JP" sz="1050" b="1" dirty="0">
                <a:solidFill>
                  <a:schemeClr val="tx1"/>
                </a:solidFill>
              </a:endParaRPr>
            </a:p>
            <a:p>
              <a:pPr algn="ctr"/>
              <a:r>
                <a:rPr lang="ja-JP" altLang="en-US" sz="1050" b="1" dirty="0">
                  <a:solidFill>
                    <a:schemeClr val="tx1"/>
                  </a:solidFill>
                </a:rPr>
                <a:t>リハビリテーション</a:t>
              </a:r>
              <a:endParaRPr lang="en-US" altLang="ja-JP" sz="1050" b="1" dirty="0">
                <a:solidFill>
                  <a:schemeClr val="tx1"/>
                </a:solidFill>
              </a:endParaRPr>
            </a:p>
            <a:p>
              <a:pPr algn="ctr"/>
              <a:r>
                <a:rPr lang="en-US" altLang="ja-JP" sz="900" dirty="0">
                  <a:solidFill>
                    <a:schemeClr val="tx1"/>
                  </a:solidFill>
                </a:rPr>
                <a:t>34</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1,628</a:t>
              </a:r>
              <a:r>
                <a:rPr lang="ja-JP" altLang="en-US" sz="900" dirty="0">
                  <a:solidFill>
                    <a:schemeClr val="tx1"/>
                  </a:solidFill>
                </a:rPr>
                <a:t>床</a:t>
              </a:r>
              <a:endParaRPr lang="en-US" altLang="ja-JP" sz="900" dirty="0">
                <a:solidFill>
                  <a:schemeClr val="tx1"/>
                </a:solidFill>
              </a:endParaRPr>
            </a:p>
          </p:txBody>
        </p:sp>
        <p:sp>
          <p:nvSpPr>
            <p:cNvPr id="106" name="角丸四角形 105"/>
            <p:cNvSpPr/>
            <p:nvPr/>
          </p:nvSpPr>
          <p:spPr>
            <a:xfrm>
              <a:off x="5895494" y="3192903"/>
              <a:ext cx="1800000" cy="108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地域包括ケア病棟</a:t>
              </a:r>
              <a:endParaRPr lang="en-US" altLang="ja-JP" sz="1050" b="1" dirty="0">
                <a:solidFill>
                  <a:schemeClr val="tx1"/>
                </a:solidFill>
              </a:endParaRPr>
            </a:p>
            <a:p>
              <a:pPr algn="ctr"/>
              <a:r>
                <a:rPr lang="ja-JP" altLang="en-US" sz="1050" b="1" dirty="0">
                  <a:solidFill>
                    <a:schemeClr val="tx1"/>
                  </a:solidFill>
                </a:rPr>
                <a:t>（入院料）</a:t>
              </a:r>
              <a:endParaRPr lang="en-US" altLang="ja-JP" sz="1050" b="1" dirty="0">
                <a:solidFill>
                  <a:schemeClr val="tx1"/>
                </a:solidFill>
              </a:endParaRPr>
            </a:p>
            <a:p>
              <a:pPr algn="ctr"/>
              <a:r>
                <a:rPr lang="en-US" altLang="ja-JP" sz="900" dirty="0">
                  <a:solidFill>
                    <a:schemeClr val="tx1"/>
                  </a:solidFill>
                </a:rPr>
                <a:t>23</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1,114</a:t>
              </a:r>
              <a:r>
                <a:rPr lang="ja-JP" altLang="en-US" sz="900" dirty="0">
                  <a:solidFill>
                    <a:schemeClr val="tx1"/>
                  </a:solidFill>
                </a:rPr>
                <a:t>床</a:t>
              </a:r>
              <a:endParaRPr lang="en-US" altLang="ja-JP" sz="900" dirty="0">
                <a:solidFill>
                  <a:schemeClr val="tx1"/>
                </a:solidFill>
              </a:endParaRPr>
            </a:p>
          </p:txBody>
        </p:sp>
        <p:sp>
          <p:nvSpPr>
            <p:cNvPr id="107" name="テキスト ボックス 106"/>
            <p:cNvSpPr txBox="1"/>
            <p:nvPr/>
          </p:nvSpPr>
          <p:spPr>
            <a:xfrm>
              <a:off x="6665572" y="1038294"/>
              <a:ext cx="1327648" cy="892552"/>
            </a:xfrm>
            <a:prstGeom prst="rect">
              <a:avLst/>
            </a:prstGeom>
            <a:noFill/>
          </p:spPr>
          <p:txBody>
            <a:bodyPr wrap="square" rtlCol="0">
              <a:noAutofit/>
            </a:bodyPr>
            <a:lstStyle/>
            <a:p>
              <a:pPr algn="ctr"/>
              <a:r>
                <a:rPr lang="ja-JP" altLang="en-US" sz="1050" b="1" dirty="0"/>
                <a:t>療養病棟</a:t>
              </a:r>
              <a:endParaRPr lang="en-US" altLang="ja-JP" sz="1050" b="1" dirty="0"/>
            </a:p>
            <a:p>
              <a:pPr algn="ctr"/>
              <a:r>
                <a:rPr lang="ja-JP" altLang="en-US" sz="1050" b="1" dirty="0"/>
                <a:t>入院基本料</a:t>
              </a:r>
              <a:endParaRPr lang="en-US" altLang="ja-JP" sz="1050" b="1" dirty="0"/>
            </a:p>
            <a:p>
              <a:pPr algn="ctr"/>
              <a:r>
                <a:rPr lang="en-US" altLang="ja-JP" sz="900" b="1" dirty="0"/>
                <a:t>68</a:t>
              </a:r>
              <a:r>
                <a:rPr lang="ja-JP" altLang="en-US" sz="900" b="1" dirty="0"/>
                <a:t>施設</a:t>
              </a:r>
              <a:endParaRPr lang="en-US" altLang="ja-JP" sz="900" b="1" dirty="0"/>
            </a:p>
            <a:p>
              <a:pPr algn="ctr"/>
              <a:r>
                <a:rPr lang="en-US" altLang="ja-JP" sz="900" b="1" dirty="0"/>
                <a:t>5,316</a:t>
              </a:r>
              <a:r>
                <a:rPr lang="ja-JP" altLang="en-US" sz="900" b="1" dirty="0"/>
                <a:t>床</a:t>
              </a:r>
              <a:endParaRPr lang="en-US" altLang="ja-JP" sz="900" b="1" dirty="0"/>
            </a:p>
          </p:txBody>
        </p:sp>
        <p:sp>
          <p:nvSpPr>
            <p:cNvPr id="108" name="角丸四角形 107"/>
            <p:cNvSpPr/>
            <p:nvPr/>
          </p:nvSpPr>
          <p:spPr>
            <a:xfrm>
              <a:off x="4005915" y="1291932"/>
              <a:ext cx="1800000" cy="792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825" b="1" dirty="0">
                  <a:solidFill>
                    <a:schemeClr val="tx1"/>
                  </a:solidFill>
                </a:rPr>
                <a:t>　</a:t>
              </a:r>
              <a:r>
                <a:rPr lang="ja-JP" altLang="en-US" sz="1050" b="1" dirty="0">
                  <a:solidFill>
                    <a:schemeClr val="tx1"/>
                  </a:solidFill>
                </a:rPr>
                <a:t>小児</a:t>
              </a:r>
              <a:endParaRPr lang="en-US" altLang="ja-JP" sz="1050" b="1" dirty="0">
                <a:solidFill>
                  <a:schemeClr val="tx1"/>
                </a:solidFill>
              </a:endParaRPr>
            </a:p>
            <a:p>
              <a:pPr algn="ctr"/>
              <a:r>
                <a:rPr lang="ja-JP" altLang="en-US" sz="1050" b="1" dirty="0">
                  <a:solidFill>
                    <a:schemeClr val="tx1"/>
                  </a:solidFill>
                </a:rPr>
                <a:t>入院医療管理料</a:t>
              </a:r>
              <a:endParaRPr lang="en-US" altLang="ja-JP" sz="1050" b="1" dirty="0">
                <a:solidFill>
                  <a:schemeClr val="tx1"/>
                </a:solidFill>
              </a:endParaRPr>
            </a:p>
            <a:p>
              <a:pPr algn="ctr"/>
              <a:r>
                <a:rPr lang="en-US" altLang="ja-JP" sz="900" dirty="0">
                  <a:solidFill>
                    <a:schemeClr val="tx1"/>
                  </a:solidFill>
                </a:rPr>
                <a:t>16</a:t>
              </a:r>
              <a:r>
                <a:rPr lang="ja-JP" altLang="en-US" sz="900" dirty="0">
                  <a:solidFill>
                    <a:schemeClr val="tx1"/>
                  </a:solidFill>
                </a:rPr>
                <a:t>施設　</a:t>
              </a:r>
              <a:r>
                <a:rPr lang="en-US" altLang="ja-JP" sz="900" dirty="0">
                  <a:solidFill>
                    <a:schemeClr val="tx1"/>
                  </a:solidFill>
                </a:rPr>
                <a:t>572</a:t>
              </a:r>
              <a:r>
                <a:rPr lang="ja-JP" altLang="en-US" sz="900" dirty="0">
                  <a:solidFill>
                    <a:schemeClr val="tx1"/>
                  </a:solidFill>
                </a:rPr>
                <a:t>床</a:t>
              </a:r>
              <a:endParaRPr lang="en-US" altLang="ja-JP" sz="900" dirty="0">
                <a:solidFill>
                  <a:schemeClr val="tx1"/>
                </a:solidFill>
              </a:endParaRPr>
            </a:p>
          </p:txBody>
        </p:sp>
        <p:sp>
          <p:nvSpPr>
            <p:cNvPr id="109" name="角丸四角形 108"/>
            <p:cNvSpPr/>
            <p:nvPr/>
          </p:nvSpPr>
          <p:spPr>
            <a:xfrm>
              <a:off x="4005915" y="2682529"/>
              <a:ext cx="1800000" cy="54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障害者施設等</a:t>
              </a:r>
              <a:endParaRPr lang="en-US" altLang="ja-JP" sz="1050" b="1" dirty="0">
                <a:solidFill>
                  <a:schemeClr val="tx1"/>
                </a:solidFill>
              </a:endParaRPr>
            </a:p>
            <a:p>
              <a:pPr algn="ctr"/>
              <a:r>
                <a:rPr lang="en-US" altLang="ja-JP" sz="900" dirty="0">
                  <a:solidFill>
                    <a:schemeClr val="tx1"/>
                  </a:solidFill>
                </a:rPr>
                <a:t>35</a:t>
              </a:r>
              <a:r>
                <a:rPr lang="ja-JP" altLang="en-US" sz="900" dirty="0">
                  <a:solidFill>
                    <a:schemeClr val="tx1"/>
                  </a:solidFill>
                </a:rPr>
                <a:t>施設　</a:t>
              </a:r>
              <a:r>
                <a:rPr lang="en-US" altLang="ja-JP" sz="900" dirty="0">
                  <a:solidFill>
                    <a:schemeClr val="tx1"/>
                  </a:solidFill>
                </a:rPr>
                <a:t>1,822</a:t>
              </a:r>
              <a:r>
                <a:rPr lang="ja-JP" altLang="en-US" sz="900" dirty="0">
                  <a:solidFill>
                    <a:schemeClr val="tx1"/>
                  </a:solidFill>
                </a:rPr>
                <a:t>床</a:t>
              </a:r>
              <a:endParaRPr lang="en-US" altLang="ja-JP" sz="900" dirty="0">
                <a:solidFill>
                  <a:schemeClr val="tx1"/>
                </a:solidFill>
              </a:endParaRPr>
            </a:p>
          </p:txBody>
        </p:sp>
        <p:sp>
          <p:nvSpPr>
            <p:cNvPr id="110" name="角丸四角形 109"/>
            <p:cNvSpPr/>
            <p:nvPr/>
          </p:nvSpPr>
          <p:spPr>
            <a:xfrm>
              <a:off x="4000791" y="2113419"/>
              <a:ext cx="1800000" cy="54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緩和ケア病棟</a:t>
              </a:r>
              <a:endParaRPr lang="en-US" altLang="ja-JP" sz="1050" b="1" dirty="0">
                <a:solidFill>
                  <a:schemeClr val="tx1"/>
                </a:solidFill>
              </a:endParaRPr>
            </a:p>
            <a:p>
              <a:pPr algn="ctr"/>
              <a:r>
                <a:rPr lang="en-US" altLang="ja-JP" sz="900" dirty="0">
                  <a:solidFill>
                    <a:schemeClr val="tx1"/>
                  </a:solidFill>
                </a:rPr>
                <a:t>7</a:t>
              </a:r>
              <a:r>
                <a:rPr lang="ja-JP" altLang="en-US" sz="900" dirty="0">
                  <a:solidFill>
                    <a:schemeClr val="tx1"/>
                  </a:solidFill>
                </a:rPr>
                <a:t>施設　</a:t>
              </a:r>
              <a:r>
                <a:rPr lang="en-US" altLang="ja-JP" sz="900" dirty="0">
                  <a:solidFill>
                    <a:schemeClr val="tx1"/>
                  </a:solidFill>
                </a:rPr>
                <a:t>168</a:t>
              </a:r>
              <a:r>
                <a:rPr lang="ja-JP" altLang="en-US" sz="900" dirty="0">
                  <a:solidFill>
                    <a:schemeClr val="tx1"/>
                  </a:solidFill>
                </a:rPr>
                <a:t>床</a:t>
              </a:r>
              <a:endParaRPr lang="en-US" altLang="ja-JP" sz="900" dirty="0">
                <a:solidFill>
                  <a:schemeClr val="tx1"/>
                </a:solidFill>
              </a:endParaRPr>
            </a:p>
          </p:txBody>
        </p:sp>
        <p:sp>
          <p:nvSpPr>
            <p:cNvPr id="111" name="正方形/長方形 110"/>
            <p:cNvSpPr/>
            <p:nvPr/>
          </p:nvSpPr>
          <p:spPr>
            <a:xfrm>
              <a:off x="4005915" y="4838586"/>
              <a:ext cx="1794876" cy="864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dirty="0">
                  <a:solidFill>
                    <a:schemeClr val="tx1"/>
                  </a:solidFill>
                  <a:latin typeface="+mn-ea"/>
                </a:rPr>
                <a:t>有床診療所</a:t>
              </a:r>
              <a:endParaRPr lang="en-US" altLang="ja-JP" sz="1050" dirty="0">
                <a:solidFill>
                  <a:schemeClr val="tx1"/>
                </a:solidFill>
                <a:latin typeface="+mn-ea"/>
              </a:endParaRPr>
            </a:p>
            <a:p>
              <a:pPr algn="ctr"/>
              <a:r>
                <a:rPr lang="ja-JP" altLang="en-US" sz="1050" dirty="0">
                  <a:solidFill>
                    <a:schemeClr val="tx1"/>
                  </a:solidFill>
                  <a:latin typeface="+mn-ea"/>
                </a:rPr>
                <a:t>一般</a:t>
              </a:r>
              <a:endParaRPr lang="en-US" altLang="ja-JP" sz="1050" dirty="0">
                <a:solidFill>
                  <a:schemeClr val="tx1"/>
                </a:solidFill>
                <a:latin typeface="+mn-ea"/>
              </a:endParaRPr>
            </a:p>
            <a:p>
              <a:pPr algn="ctr"/>
              <a:endParaRPr lang="en-US" altLang="ja-JP" sz="750" dirty="0">
                <a:solidFill>
                  <a:schemeClr val="tx1"/>
                </a:solidFill>
                <a:latin typeface="+mn-ea"/>
              </a:endParaRPr>
            </a:p>
            <a:p>
              <a:pPr algn="ctr"/>
              <a:r>
                <a:rPr lang="en-US" altLang="ja-JP" sz="900" dirty="0">
                  <a:solidFill>
                    <a:schemeClr val="tx1"/>
                  </a:solidFill>
                </a:rPr>
                <a:t>56</a:t>
              </a:r>
              <a:r>
                <a:rPr lang="ja-JP" altLang="en-US" sz="900" dirty="0">
                  <a:solidFill>
                    <a:schemeClr val="tx1"/>
                  </a:solidFill>
                </a:rPr>
                <a:t>施設　</a:t>
              </a:r>
              <a:r>
                <a:rPr lang="en-US" altLang="ja-JP" sz="900" dirty="0">
                  <a:solidFill>
                    <a:schemeClr val="tx1"/>
                  </a:solidFill>
                </a:rPr>
                <a:t>511</a:t>
              </a:r>
              <a:r>
                <a:rPr lang="ja-JP" altLang="en-US" sz="900" dirty="0">
                  <a:solidFill>
                    <a:schemeClr val="tx1"/>
                  </a:solidFill>
                </a:rPr>
                <a:t>床</a:t>
              </a:r>
            </a:p>
          </p:txBody>
        </p:sp>
        <p:sp>
          <p:nvSpPr>
            <p:cNvPr id="112" name="角丸四角形 111"/>
            <p:cNvSpPr/>
            <p:nvPr/>
          </p:nvSpPr>
          <p:spPr>
            <a:xfrm>
              <a:off x="5892930" y="4381225"/>
              <a:ext cx="1800000" cy="108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地域包括ケア病棟</a:t>
              </a:r>
              <a:endParaRPr lang="en-US" altLang="ja-JP" sz="1050" b="1" dirty="0">
                <a:solidFill>
                  <a:schemeClr val="tx1"/>
                </a:solidFill>
              </a:endParaRPr>
            </a:p>
            <a:p>
              <a:pPr algn="ctr"/>
              <a:r>
                <a:rPr lang="ja-JP" altLang="en-US" sz="1050" b="1" dirty="0">
                  <a:solidFill>
                    <a:schemeClr val="tx1"/>
                  </a:solidFill>
                </a:rPr>
                <a:t>（入院医療管理料）</a:t>
              </a:r>
              <a:endParaRPr lang="en-US" altLang="ja-JP" sz="1050" b="1" dirty="0">
                <a:solidFill>
                  <a:schemeClr val="tx1"/>
                </a:solidFill>
              </a:endParaRPr>
            </a:p>
            <a:p>
              <a:pPr algn="ctr"/>
              <a:r>
                <a:rPr lang="en-US" altLang="ja-JP" sz="900" dirty="0">
                  <a:solidFill>
                    <a:schemeClr val="tx1"/>
                  </a:solidFill>
                </a:rPr>
                <a:t>17</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386</a:t>
              </a:r>
              <a:r>
                <a:rPr lang="ja-JP" altLang="en-US" sz="900" dirty="0">
                  <a:solidFill>
                    <a:schemeClr val="tx1"/>
                  </a:solidFill>
                </a:rPr>
                <a:t>床</a:t>
              </a:r>
              <a:endParaRPr lang="en-US" altLang="ja-JP" sz="900" dirty="0">
                <a:solidFill>
                  <a:schemeClr val="tx1"/>
                </a:solidFill>
              </a:endParaRPr>
            </a:p>
          </p:txBody>
        </p:sp>
        <p:grpSp>
          <p:nvGrpSpPr>
            <p:cNvPr id="113" name="グループ化 112"/>
            <p:cNvGrpSpPr/>
            <p:nvPr/>
          </p:nvGrpSpPr>
          <p:grpSpPr>
            <a:xfrm>
              <a:off x="101986" y="5844171"/>
              <a:ext cx="2088000" cy="900000"/>
              <a:chOff x="83559" y="5173698"/>
              <a:chExt cx="1821442" cy="1051200"/>
            </a:xfrm>
          </p:grpSpPr>
          <p:sp>
            <p:nvSpPr>
              <p:cNvPr id="123" name="正方形/長方形 122"/>
              <p:cNvSpPr/>
              <p:nvPr/>
            </p:nvSpPr>
            <p:spPr>
              <a:xfrm>
                <a:off x="83559" y="5173698"/>
                <a:ext cx="1821442" cy="1051200"/>
              </a:xfrm>
              <a:prstGeom prst="rect">
                <a:avLst/>
              </a:prstGeom>
              <a:solidFill>
                <a:srgbClr val="2E75B6">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825" dirty="0">
                  <a:solidFill>
                    <a:schemeClr val="tx1"/>
                  </a:solidFill>
                </a:endParaRPr>
              </a:p>
            </p:txBody>
          </p:sp>
          <p:sp>
            <p:nvSpPr>
              <p:cNvPr id="124" name="テキスト ボックス 123"/>
              <p:cNvSpPr txBox="1"/>
              <p:nvPr/>
            </p:nvSpPr>
            <p:spPr>
              <a:xfrm>
                <a:off x="564912" y="5257163"/>
                <a:ext cx="841255" cy="395432"/>
              </a:xfrm>
              <a:prstGeom prst="rect">
                <a:avLst/>
              </a:prstGeom>
              <a:noFill/>
              <a:ln w="38100">
                <a:solidFill>
                  <a:srgbClr val="0070C0"/>
                </a:solidFill>
              </a:ln>
            </p:spPr>
            <p:txBody>
              <a:bodyPr wrap="none" rtlCol="0">
                <a:spAutoFit/>
              </a:bodyPr>
              <a:lstStyle/>
              <a:p>
                <a:pPr algn="ctr"/>
                <a:r>
                  <a:rPr lang="ja-JP" altLang="en-US" sz="1050" b="1" dirty="0"/>
                  <a:t>精神病床</a:t>
                </a:r>
                <a:endParaRPr lang="en-US" altLang="ja-JP" sz="1050" b="1" dirty="0"/>
              </a:p>
            </p:txBody>
          </p:sp>
          <p:sp>
            <p:nvSpPr>
              <p:cNvPr id="125" name="テキスト ボックス 124"/>
              <p:cNvSpPr txBox="1"/>
              <p:nvPr/>
            </p:nvSpPr>
            <p:spPr>
              <a:xfrm>
                <a:off x="200128" y="5692868"/>
                <a:ext cx="1570823" cy="470185"/>
              </a:xfrm>
              <a:prstGeom prst="rect">
                <a:avLst/>
              </a:prstGeom>
              <a:noFill/>
            </p:spPr>
            <p:txBody>
              <a:bodyPr wrap="square" rtlCol="0">
                <a:noAutofit/>
              </a:bodyPr>
              <a:lstStyle/>
              <a:p>
                <a:pPr algn="ctr"/>
                <a:r>
                  <a:rPr lang="en-US" altLang="ja-JP" sz="900" dirty="0"/>
                  <a:t>7</a:t>
                </a:r>
                <a:r>
                  <a:rPr lang="ja-JP" altLang="en-US" sz="900" dirty="0"/>
                  <a:t>施設　</a:t>
                </a:r>
                <a:endParaRPr lang="en-US" altLang="ja-JP" sz="900" dirty="0"/>
              </a:p>
              <a:p>
                <a:pPr algn="ctr"/>
                <a:r>
                  <a:rPr lang="en-US" altLang="ja-JP" sz="900" dirty="0"/>
                  <a:t>235</a:t>
                </a:r>
                <a:r>
                  <a:rPr lang="ja-JP" altLang="en-US" sz="900" dirty="0"/>
                  <a:t>床</a:t>
                </a:r>
                <a:endParaRPr lang="en-US" altLang="ja-JP" sz="900" dirty="0"/>
              </a:p>
            </p:txBody>
          </p:sp>
        </p:grpSp>
        <p:grpSp>
          <p:nvGrpSpPr>
            <p:cNvPr id="114" name="グループ化 113"/>
            <p:cNvGrpSpPr/>
            <p:nvPr/>
          </p:nvGrpSpPr>
          <p:grpSpPr>
            <a:xfrm>
              <a:off x="2296739" y="5846095"/>
              <a:ext cx="2088000" cy="900000"/>
              <a:chOff x="1995911" y="5168182"/>
              <a:chExt cx="1821442" cy="1051539"/>
            </a:xfrm>
          </p:grpSpPr>
          <p:sp>
            <p:nvSpPr>
              <p:cNvPr id="120" name="正方形/長方形 119"/>
              <p:cNvSpPr/>
              <p:nvPr/>
            </p:nvSpPr>
            <p:spPr>
              <a:xfrm>
                <a:off x="1995911" y="5168182"/>
                <a:ext cx="1821442" cy="1051539"/>
              </a:xfrm>
              <a:prstGeom prst="rect">
                <a:avLst/>
              </a:prstGeom>
              <a:solidFill>
                <a:srgbClr val="2E75B6">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825" dirty="0">
                  <a:solidFill>
                    <a:schemeClr val="tx1"/>
                  </a:solidFill>
                </a:endParaRPr>
              </a:p>
            </p:txBody>
          </p:sp>
          <p:sp>
            <p:nvSpPr>
              <p:cNvPr id="121" name="テキスト ボックス 120"/>
              <p:cNvSpPr txBox="1"/>
              <p:nvPr/>
            </p:nvSpPr>
            <p:spPr>
              <a:xfrm>
                <a:off x="2270131" y="5276644"/>
                <a:ext cx="1256167" cy="336492"/>
              </a:xfrm>
              <a:prstGeom prst="rect">
                <a:avLst/>
              </a:prstGeom>
              <a:noFill/>
              <a:ln w="38100">
                <a:solidFill>
                  <a:srgbClr val="0070C0"/>
                </a:solidFill>
              </a:ln>
            </p:spPr>
            <p:txBody>
              <a:bodyPr wrap="square" rtlCol="0">
                <a:noAutofit/>
              </a:bodyPr>
              <a:lstStyle/>
              <a:p>
                <a:pPr algn="ctr"/>
                <a:r>
                  <a:rPr lang="ja-JP" altLang="en-US" sz="1050" b="1" dirty="0"/>
                  <a:t>結核病床</a:t>
                </a:r>
                <a:endParaRPr lang="en-US" altLang="ja-JP" sz="1050" b="1" dirty="0"/>
              </a:p>
            </p:txBody>
          </p:sp>
          <p:sp>
            <p:nvSpPr>
              <p:cNvPr id="122" name="テキスト ボックス 121"/>
              <p:cNvSpPr txBox="1"/>
              <p:nvPr/>
            </p:nvSpPr>
            <p:spPr>
              <a:xfrm>
                <a:off x="2120693" y="5693946"/>
                <a:ext cx="1570823" cy="461665"/>
              </a:xfrm>
              <a:prstGeom prst="rect">
                <a:avLst/>
              </a:prstGeom>
              <a:noFill/>
            </p:spPr>
            <p:txBody>
              <a:bodyPr wrap="square" rtlCol="0">
                <a:noAutofit/>
              </a:bodyPr>
              <a:lstStyle/>
              <a:p>
                <a:pPr algn="ctr"/>
                <a:r>
                  <a:rPr lang="en-US" altLang="ja-JP" sz="900" dirty="0"/>
                  <a:t>1</a:t>
                </a:r>
                <a:r>
                  <a:rPr lang="ja-JP" altLang="en-US" sz="900" dirty="0"/>
                  <a:t>施設　</a:t>
                </a:r>
                <a:endParaRPr lang="en-US" altLang="ja-JP" sz="900" dirty="0"/>
              </a:p>
              <a:p>
                <a:pPr algn="ctr"/>
                <a:r>
                  <a:rPr lang="en-US" altLang="ja-JP" sz="900" dirty="0"/>
                  <a:t>39</a:t>
                </a:r>
                <a:r>
                  <a:rPr lang="ja-JP" altLang="en-US" sz="900" dirty="0"/>
                  <a:t>床</a:t>
                </a:r>
                <a:endParaRPr lang="en-US" altLang="ja-JP" sz="900" dirty="0"/>
              </a:p>
            </p:txBody>
          </p:sp>
        </p:grpSp>
        <p:grpSp>
          <p:nvGrpSpPr>
            <p:cNvPr id="115" name="グループ化 114"/>
            <p:cNvGrpSpPr/>
            <p:nvPr/>
          </p:nvGrpSpPr>
          <p:grpSpPr>
            <a:xfrm>
              <a:off x="4486981" y="5838667"/>
              <a:ext cx="2088000" cy="900000"/>
              <a:chOff x="3881647" y="5161015"/>
              <a:chExt cx="1821442" cy="1051539"/>
            </a:xfrm>
          </p:grpSpPr>
          <p:sp>
            <p:nvSpPr>
              <p:cNvPr id="117" name="正方形/長方形 116"/>
              <p:cNvSpPr/>
              <p:nvPr/>
            </p:nvSpPr>
            <p:spPr>
              <a:xfrm>
                <a:off x="3881647" y="5161015"/>
                <a:ext cx="1821442" cy="1051539"/>
              </a:xfrm>
              <a:prstGeom prst="rect">
                <a:avLst/>
              </a:prstGeom>
              <a:solidFill>
                <a:srgbClr val="2E75B6">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825" dirty="0">
                  <a:solidFill>
                    <a:schemeClr val="tx1"/>
                  </a:solidFill>
                </a:endParaRPr>
              </a:p>
            </p:txBody>
          </p:sp>
          <p:sp>
            <p:nvSpPr>
              <p:cNvPr id="118" name="テキスト ボックス 117"/>
              <p:cNvSpPr txBox="1"/>
              <p:nvPr/>
            </p:nvSpPr>
            <p:spPr>
              <a:xfrm>
                <a:off x="4173661" y="5276645"/>
                <a:ext cx="1256167" cy="336492"/>
              </a:xfrm>
              <a:prstGeom prst="rect">
                <a:avLst/>
              </a:prstGeom>
              <a:noFill/>
              <a:ln w="38100">
                <a:solidFill>
                  <a:srgbClr val="0070C0"/>
                </a:solidFill>
              </a:ln>
            </p:spPr>
            <p:txBody>
              <a:bodyPr wrap="square" rtlCol="0">
                <a:noAutofit/>
              </a:bodyPr>
              <a:lstStyle/>
              <a:p>
                <a:pPr algn="ctr"/>
                <a:r>
                  <a:rPr lang="ja-JP" altLang="en-US" sz="1050" b="1" dirty="0"/>
                  <a:t>感染症病床</a:t>
                </a:r>
                <a:endParaRPr lang="en-US" altLang="ja-JP" sz="1050" b="1" dirty="0"/>
              </a:p>
            </p:txBody>
          </p:sp>
          <p:sp>
            <p:nvSpPr>
              <p:cNvPr id="119" name="テキスト ボックス 118"/>
              <p:cNvSpPr txBox="1"/>
              <p:nvPr/>
            </p:nvSpPr>
            <p:spPr>
              <a:xfrm>
                <a:off x="4016333" y="5686783"/>
                <a:ext cx="1570823" cy="453880"/>
              </a:xfrm>
              <a:prstGeom prst="rect">
                <a:avLst/>
              </a:prstGeom>
              <a:noFill/>
            </p:spPr>
            <p:txBody>
              <a:bodyPr wrap="square" rtlCol="0">
                <a:noAutofit/>
              </a:bodyPr>
              <a:lstStyle/>
              <a:p>
                <a:pPr algn="ctr"/>
                <a:r>
                  <a:rPr lang="en-US" altLang="ja-JP" sz="900" dirty="0"/>
                  <a:t>1</a:t>
                </a:r>
                <a:r>
                  <a:rPr lang="ja-JP" altLang="en-US" sz="900" dirty="0"/>
                  <a:t>施設　</a:t>
                </a:r>
                <a:endParaRPr lang="en-US" altLang="ja-JP" sz="900" dirty="0"/>
              </a:p>
              <a:p>
                <a:pPr algn="ctr"/>
                <a:r>
                  <a:rPr lang="en-US" altLang="ja-JP" sz="900" dirty="0"/>
                  <a:t>33</a:t>
                </a:r>
                <a:r>
                  <a:rPr lang="ja-JP" altLang="en-US" sz="900" dirty="0"/>
                  <a:t>床</a:t>
                </a:r>
                <a:endParaRPr lang="en-US" altLang="ja-JP" sz="900" dirty="0"/>
              </a:p>
            </p:txBody>
          </p:sp>
        </p:grpSp>
        <p:sp>
          <p:nvSpPr>
            <p:cNvPr id="116" name="正方形/長方形 115"/>
            <p:cNvSpPr/>
            <p:nvPr/>
          </p:nvSpPr>
          <p:spPr>
            <a:xfrm>
              <a:off x="6762748" y="5597459"/>
              <a:ext cx="1116000" cy="1044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dirty="0">
                  <a:solidFill>
                    <a:schemeClr val="tx1"/>
                  </a:solidFill>
                  <a:latin typeface="+mn-ea"/>
                </a:rPr>
                <a:t>有床診療所</a:t>
              </a:r>
              <a:endParaRPr lang="en-US" altLang="ja-JP" sz="1050" dirty="0">
                <a:solidFill>
                  <a:schemeClr val="tx1"/>
                </a:solidFill>
                <a:latin typeface="+mn-ea"/>
              </a:endParaRPr>
            </a:p>
            <a:p>
              <a:pPr algn="ctr"/>
              <a:r>
                <a:rPr lang="ja-JP" altLang="en-US" sz="1050" dirty="0">
                  <a:solidFill>
                    <a:schemeClr val="tx1"/>
                  </a:solidFill>
                  <a:latin typeface="+mn-ea"/>
                </a:rPr>
                <a:t>療養</a:t>
              </a:r>
              <a:endParaRPr lang="en-US" altLang="ja-JP" sz="1050" dirty="0">
                <a:solidFill>
                  <a:schemeClr val="tx1"/>
                </a:solidFill>
                <a:latin typeface="+mn-ea"/>
              </a:endParaRPr>
            </a:p>
            <a:p>
              <a:pPr algn="ctr"/>
              <a:endParaRPr lang="en-US" altLang="ja-JP" sz="750" dirty="0">
                <a:solidFill>
                  <a:schemeClr val="tx1"/>
                </a:solidFill>
                <a:latin typeface="+mn-ea"/>
              </a:endParaRPr>
            </a:p>
            <a:p>
              <a:pPr algn="ctr"/>
              <a:r>
                <a:rPr lang="en-US" altLang="ja-JP" sz="900" dirty="0">
                  <a:solidFill>
                    <a:schemeClr val="tx1"/>
                  </a:solidFill>
                </a:rPr>
                <a:t>2</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20</a:t>
              </a:r>
              <a:r>
                <a:rPr lang="ja-JP" altLang="en-US" sz="900" dirty="0">
                  <a:solidFill>
                    <a:schemeClr val="tx1"/>
                  </a:solidFill>
                </a:rPr>
                <a:t>床</a:t>
              </a:r>
            </a:p>
          </p:txBody>
        </p:sp>
      </p:grpSp>
      <p:grpSp>
        <p:nvGrpSpPr>
          <p:cNvPr id="128" name="グループ化 127"/>
          <p:cNvGrpSpPr/>
          <p:nvPr/>
        </p:nvGrpSpPr>
        <p:grpSpPr>
          <a:xfrm>
            <a:off x="346695" y="2474252"/>
            <a:ext cx="2722154" cy="3124627"/>
            <a:chOff x="286277" y="1460181"/>
            <a:chExt cx="3629538" cy="4166169"/>
          </a:xfrm>
        </p:grpSpPr>
        <p:sp>
          <p:nvSpPr>
            <p:cNvPr id="129" name="角丸四角形 128"/>
            <p:cNvSpPr/>
            <p:nvPr/>
          </p:nvSpPr>
          <p:spPr>
            <a:xfrm>
              <a:off x="286277" y="1471582"/>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特定機能病院</a:t>
              </a:r>
              <a:endParaRPr lang="en-US" altLang="ja-JP" sz="1050" b="1" dirty="0">
                <a:solidFill>
                  <a:schemeClr val="tx1"/>
                </a:solidFill>
              </a:endParaRPr>
            </a:p>
            <a:p>
              <a:pPr algn="ctr"/>
              <a:r>
                <a:rPr lang="en-US" altLang="ja-JP" sz="900" dirty="0">
                  <a:solidFill>
                    <a:schemeClr val="tx1"/>
                  </a:solidFill>
                </a:rPr>
                <a:t>2</a:t>
              </a:r>
              <a:r>
                <a:rPr lang="ja-JP" altLang="en-US" sz="900" dirty="0">
                  <a:solidFill>
                    <a:schemeClr val="tx1"/>
                  </a:solidFill>
                </a:rPr>
                <a:t>施設　</a:t>
              </a:r>
              <a:r>
                <a:rPr lang="en-US" altLang="ja-JP" sz="900" dirty="0">
                  <a:solidFill>
                    <a:schemeClr val="tx1"/>
                  </a:solidFill>
                </a:rPr>
                <a:t>1,317</a:t>
              </a:r>
              <a:r>
                <a:rPr lang="ja-JP" altLang="en-US" sz="900" dirty="0">
                  <a:solidFill>
                    <a:schemeClr val="tx1"/>
                  </a:solidFill>
                </a:rPr>
                <a:t>床</a:t>
              </a:r>
              <a:endParaRPr lang="en-US" altLang="ja-JP" sz="900" dirty="0">
                <a:solidFill>
                  <a:schemeClr val="tx1"/>
                </a:solidFill>
              </a:endParaRPr>
            </a:p>
            <a:p>
              <a:pPr algn="ctr"/>
              <a:r>
                <a:rPr lang="ja-JP" altLang="en-US" sz="900" dirty="0">
                  <a:solidFill>
                    <a:schemeClr val="tx1"/>
                  </a:solidFill>
                </a:rPr>
                <a:t>（一般病床に限る）</a:t>
              </a:r>
            </a:p>
          </p:txBody>
        </p:sp>
        <p:sp>
          <p:nvSpPr>
            <p:cNvPr id="130" name="角丸四角形 129"/>
            <p:cNvSpPr/>
            <p:nvPr/>
          </p:nvSpPr>
          <p:spPr>
            <a:xfrm>
              <a:off x="2097248" y="1460181"/>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専門病院</a:t>
              </a:r>
              <a:endParaRPr lang="en-US" altLang="ja-JP" sz="1050" b="1" dirty="0">
                <a:solidFill>
                  <a:schemeClr val="tx1"/>
                </a:solidFill>
              </a:endParaRPr>
            </a:p>
            <a:p>
              <a:pPr algn="ctr"/>
              <a:r>
                <a:rPr lang="en-US" altLang="ja-JP" sz="900" dirty="0">
                  <a:solidFill>
                    <a:schemeClr val="tx1"/>
                  </a:solidFill>
                </a:rPr>
                <a:t>0</a:t>
              </a:r>
              <a:r>
                <a:rPr lang="ja-JP" altLang="en-US" sz="900" dirty="0">
                  <a:solidFill>
                    <a:schemeClr val="tx1"/>
                  </a:solidFill>
                </a:rPr>
                <a:t>施設　</a:t>
              </a:r>
              <a:r>
                <a:rPr lang="en-US" altLang="ja-JP" sz="900" dirty="0">
                  <a:solidFill>
                    <a:schemeClr val="tx1"/>
                  </a:solidFill>
                </a:rPr>
                <a:t>0</a:t>
              </a:r>
              <a:r>
                <a:rPr lang="ja-JP" altLang="en-US" sz="900" dirty="0">
                  <a:solidFill>
                    <a:schemeClr val="tx1"/>
                  </a:solidFill>
                </a:rPr>
                <a:t>床</a:t>
              </a:r>
              <a:endParaRPr lang="en-US" altLang="ja-JP" sz="900" dirty="0">
                <a:solidFill>
                  <a:schemeClr val="tx1"/>
                </a:solidFill>
              </a:endParaRPr>
            </a:p>
          </p:txBody>
        </p:sp>
        <p:sp>
          <p:nvSpPr>
            <p:cNvPr id="131" name="角丸四角形 130"/>
            <p:cNvSpPr/>
            <p:nvPr/>
          </p:nvSpPr>
          <p:spPr>
            <a:xfrm>
              <a:off x="292873" y="2168429"/>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救命救急</a:t>
              </a:r>
              <a:endParaRPr lang="en-US" altLang="ja-JP" sz="825" b="1" dirty="0">
                <a:solidFill>
                  <a:schemeClr val="tx1"/>
                </a:solidFill>
              </a:endParaRPr>
            </a:p>
            <a:p>
              <a:pPr algn="ctr"/>
              <a:r>
                <a:rPr lang="en-US" altLang="ja-JP" sz="900" dirty="0">
                  <a:solidFill>
                    <a:schemeClr val="tx1"/>
                  </a:solidFill>
                </a:rPr>
                <a:t>5</a:t>
              </a:r>
              <a:r>
                <a:rPr lang="ja-JP" altLang="en-US" sz="900" dirty="0">
                  <a:solidFill>
                    <a:schemeClr val="tx1"/>
                  </a:solidFill>
                </a:rPr>
                <a:t>施設　</a:t>
              </a:r>
              <a:r>
                <a:rPr lang="en-US" altLang="ja-JP" sz="900" dirty="0">
                  <a:solidFill>
                    <a:schemeClr val="tx1"/>
                  </a:solidFill>
                </a:rPr>
                <a:t>116</a:t>
              </a:r>
              <a:r>
                <a:rPr lang="ja-JP" altLang="en-US" sz="900" dirty="0">
                  <a:solidFill>
                    <a:schemeClr val="tx1"/>
                  </a:solidFill>
                </a:rPr>
                <a:t>床</a:t>
              </a:r>
              <a:endParaRPr lang="en-US" altLang="ja-JP" sz="900" dirty="0">
                <a:solidFill>
                  <a:schemeClr val="tx1"/>
                </a:solidFill>
              </a:endParaRPr>
            </a:p>
          </p:txBody>
        </p:sp>
        <p:sp>
          <p:nvSpPr>
            <p:cNvPr id="132" name="角丸四角形 131"/>
            <p:cNvSpPr/>
            <p:nvPr/>
          </p:nvSpPr>
          <p:spPr>
            <a:xfrm>
              <a:off x="2108212" y="2168429"/>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特定集中治療室</a:t>
              </a:r>
              <a:endParaRPr lang="en-US" altLang="ja-JP" sz="825" b="1" dirty="0">
                <a:solidFill>
                  <a:schemeClr val="tx1"/>
                </a:solidFill>
              </a:endParaRPr>
            </a:p>
            <a:p>
              <a:pPr algn="ctr"/>
              <a:r>
                <a:rPr lang="en-US" altLang="ja-JP" sz="900" dirty="0">
                  <a:solidFill>
                    <a:schemeClr val="tx1"/>
                  </a:solidFill>
                </a:rPr>
                <a:t>19</a:t>
              </a:r>
              <a:r>
                <a:rPr lang="ja-JP" altLang="en-US" sz="900" dirty="0">
                  <a:solidFill>
                    <a:schemeClr val="tx1"/>
                  </a:solidFill>
                </a:rPr>
                <a:t>施設　</a:t>
              </a:r>
              <a:r>
                <a:rPr lang="en-US" altLang="ja-JP" sz="900" dirty="0">
                  <a:solidFill>
                    <a:schemeClr val="tx1"/>
                  </a:solidFill>
                </a:rPr>
                <a:t>218</a:t>
              </a:r>
              <a:r>
                <a:rPr lang="ja-JP" altLang="en-US" sz="900" dirty="0">
                  <a:solidFill>
                    <a:schemeClr val="tx1"/>
                  </a:solidFill>
                </a:rPr>
                <a:t>床</a:t>
              </a:r>
              <a:endParaRPr lang="en-US" altLang="ja-JP" sz="900" dirty="0">
                <a:solidFill>
                  <a:schemeClr val="tx1"/>
                </a:solidFill>
              </a:endParaRPr>
            </a:p>
          </p:txBody>
        </p:sp>
        <p:sp>
          <p:nvSpPr>
            <p:cNvPr id="133" name="角丸四角形 132"/>
            <p:cNvSpPr/>
            <p:nvPr/>
          </p:nvSpPr>
          <p:spPr>
            <a:xfrm>
              <a:off x="302554" y="4253011"/>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新生児</a:t>
              </a:r>
              <a:endParaRPr lang="en-US" altLang="ja-JP" sz="1050" b="1" dirty="0">
                <a:solidFill>
                  <a:schemeClr val="tx1"/>
                </a:solidFill>
              </a:endParaRPr>
            </a:p>
            <a:p>
              <a:pPr algn="ctr"/>
              <a:r>
                <a:rPr lang="ja-JP" altLang="en-US" sz="1050" b="1" dirty="0">
                  <a:solidFill>
                    <a:schemeClr val="tx1"/>
                  </a:solidFill>
                </a:rPr>
                <a:t>特定集中治療室</a:t>
              </a:r>
              <a:endParaRPr lang="en-US" altLang="ja-JP" sz="1050" b="1" dirty="0">
                <a:solidFill>
                  <a:schemeClr val="tx1"/>
                </a:solidFill>
              </a:endParaRPr>
            </a:p>
            <a:p>
              <a:pPr algn="ctr"/>
              <a:r>
                <a:rPr lang="en-US" altLang="ja-JP" sz="900" dirty="0">
                  <a:solidFill>
                    <a:schemeClr val="tx1"/>
                  </a:solidFill>
                </a:rPr>
                <a:t>5</a:t>
              </a:r>
              <a:r>
                <a:rPr lang="ja-JP" altLang="en-US" sz="900" dirty="0">
                  <a:solidFill>
                    <a:schemeClr val="tx1"/>
                  </a:solidFill>
                </a:rPr>
                <a:t>施設　</a:t>
              </a:r>
              <a:r>
                <a:rPr lang="en-US" altLang="ja-JP" sz="900" dirty="0">
                  <a:solidFill>
                    <a:schemeClr val="tx1"/>
                  </a:solidFill>
                </a:rPr>
                <a:t>57</a:t>
              </a:r>
              <a:r>
                <a:rPr lang="ja-JP" altLang="en-US" sz="900" dirty="0">
                  <a:solidFill>
                    <a:schemeClr val="tx1"/>
                  </a:solidFill>
                </a:rPr>
                <a:t>床</a:t>
              </a:r>
              <a:endParaRPr lang="en-US" altLang="ja-JP" sz="900" dirty="0">
                <a:solidFill>
                  <a:schemeClr val="tx1"/>
                </a:solidFill>
              </a:endParaRPr>
            </a:p>
          </p:txBody>
        </p:sp>
        <p:sp>
          <p:nvSpPr>
            <p:cNvPr id="134" name="角丸四角形 133"/>
            <p:cNvSpPr/>
            <p:nvPr/>
          </p:nvSpPr>
          <p:spPr>
            <a:xfrm>
              <a:off x="2115815" y="4252829"/>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新生児</a:t>
              </a:r>
              <a:endParaRPr lang="en-US" altLang="ja-JP" sz="1050" b="1" dirty="0">
                <a:solidFill>
                  <a:schemeClr val="tx1"/>
                </a:solidFill>
              </a:endParaRPr>
            </a:p>
            <a:p>
              <a:pPr algn="ctr"/>
              <a:r>
                <a:rPr lang="ja-JP" altLang="en-US" sz="1050" b="1" dirty="0">
                  <a:solidFill>
                    <a:schemeClr val="tx1"/>
                  </a:solidFill>
                </a:rPr>
                <a:t>治療回復室</a:t>
              </a:r>
              <a:endParaRPr lang="en-US" altLang="ja-JP" sz="825" b="1" dirty="0">
                <a:solidFill>
                  <a:schemeClr val="tx1"/>
                </a:solidFill>
              </a:endParaRPr>
            </a:p>
            <a:p>
              <a:pPr algn="ctr"/>
              <a:r>
                <a:rPr lang="en-US" altLang="ja-JP" sz="900" dirty="0">
                  <a:solidFill>
                    <a:schemeClr val="tx1"/>
                  </a:solidFill>
                </a:rPr>
                <a:t>6</a:t>
              </a:r>
              <a:r>
                <a:rPr lang="ja-JP" altLang="en-US" sz="900" dirty="0">
                  <a:solidFill>
                    <a:schemeClr val="tx1"/>
                  </a:solidFill>
                </a:rPr>
                <a:t>施設　</a:t>
              </a:r>
              <a:r>
                <a:rPr lang="en-US" altLang="ja-JP" sz="900" dirty="0">
                  <a:solidFill>
                    <a:schemeClr val="tx1"/>
                  </a:solidFill>
                </a:rPr>
                <a:t>74</a:t>
              </a:r>
              <a:r>
                <a:rPr lang="ja-JP" altLang="en-US" sz="900" dirty="0">
                  <a:solidFill>
                    <a:schemeClr val="tx1"/>
                  </a:solidFill>
                </a:rPr>
                <a:t>床</a:t>
              </a:r>
              <a:endParaRPr lang="en-US" altLang="ja-JP" sz="900" dirty="0">
                <a:solidFill>
                  <a:schemeClr val="tx1"/>
                </a:solidFill>
              </a:endParaRPr>
            </a:p>
          </p:txBody>
        </p:sp>
        <p:sp>
          <p:nvSpPr>
            <p:cNvPr id="135" name="角丸四角形 134"/>
            <p:cNvSpPr/>
            <p:nvPr/>
          </p:nvSpPr>
          <p:spPr>
            <a:xfrm>
              <a:off x="306852" y="3559413"/>
              <a:ext cx="36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総合周産期特定集中治療室</a:t>
              </a:r>
              <a:r>
                <a:rPr lang="ja-JP" altLang="en-US" sz="825" b="1" dirty="0">
                  <a:solidFill>
                    <a:schemeClr val="tx1"/>
                  </a:solidFill>
                </a:rPr>
                <a:t>　</a:t>
              </a:r>
              <a:r>
                <a:rPr lang="ja-JP" altLang="en-US" sz="825" dirty="0">
                  <a:solidFill>
                    <a:schemeClr val="tx1"/>
                  </a:solidFill>
                </a:rPr>
                <a:t>　</a:t>
              </a:r>
              <a:endParaRPr lang="en-US" altLang="ja-JP" sz="825" dirty="0">
                <a:solidFill>
                  <a:schemeClr val="tx1"/>
                </a:solidFill>
              </a:endParaRPr>
            </a:p>
            <a:p>
              <a:pPr algn="ctr"/>
              <a:r>
                <a:rPr lang="ja-JP" altLang="en-US" sz="900" dirty="0">
                  <a:solidFill>
                    <a:schemeClr val="tx1"/>
                  </a:solidFill>
                </a:rPr>
                <a:t>母体・胎児　</a:t>
              </a:r>
              <a:r>
                <a:rPr lang="en-US" altLang="ja-JP" sz="900" dirty="0">
                  <a:solidFill>
                    <a:schemeClr val="tx1"/>
                  </a:solidFill>
                </a:rPr>
                <a:t>5</a:t>
              </a:r>
              <a:r>
                <a:rPr lang="ja-JP" altLang="en-US" sz="900" dirty="0">
                  <a:solidFill>
                    <a:schemeClr val="tx1"/>
                  </a:solidFill>
                </a:rPr>
                <a:t>施設  　</a:t>
              </a:r>
              <a:r>
                <a:rPr lang="en-US" altLang="ja-JP" sz="900" dirty="0">
                  <a:solidFill>
                    <a:schemeClr val="tx1"/>
                  </a:solidFill>
                </a:rPr>
                <a:t>30</a:t>
              </a:r>
              <a:r>
                <a:rPr lang="ja-JP" altLang="en-US" sz="900" dirty="0">
                  <a:solidFill>
                    <a:schemeClr val="tx1"/>
                  </a:solidFill>
                </a:rPr>
                <a:t>床</a:t>
              </a:r>
              <a:endParaRPr lang="en-US" altLang="ja-JP" sz="900" dirty="0">
                <a:solidFill>
                  <a:schemeClr val="tx1"/>
                </a:solidFill>
              </a:endParaRPr>
            </a:p>
            <a:p>
              <a:pPr algn="ctr"/>
              <a:r>
                <a:rPr lang="ja-JP" altLang="en-US" sz="900" dirty="0">
                  <a:solidFill>
                    <a:schemeClr val="tx1"/>
                  </a:solidFill>
                </a:rPr>
                <a:t>新生児　       </a:t>
              </a:r>
              <a:r>
                <a:rPr lang="en-US" altLang="ja-JP" sz="900" dirty="0">
                  <a:solidFill>
                    <a:schemeClr val="tx1"/>
                  </a:solidFill>
                </a:rPr>
                <a:t>3</a:t>
              </a:r>
              <a:r>
                <a:rPr lang="ja-JP" altLang="en-US" sz="900" dirty="0">
                  <a:solidFill>
                    <a:schemeClr val="tx1"/>
                  </a:solidFill>
                </a:rPr>
                <a:t>施設　  </a:t>
              </a:r>
              <a:r>
                <a:rPr lang="en-US" altLang="ja-JP" sz="900" dirty="0">
                  <a:solidFill>
                    <a:schemeClr val="tx1"/>
                  </a:solidFill>
                </a:rPr>
                <a:t>39</a:t>
              </a:r>
              <a:r>
                <a:rPr lang="ja-JP" altLang="en-US" sz="900" dirty="0">
                  <a:solidFill>
                    <a:schemeClr val="tx1"/>
                  </a:solidFill>
                </a:rPr>
                <a:t>床</a:t>
              </a:r>
              <a:endParaRPr lang="en-US" altLang="ja-JP" sz="900" dirty="0">
                <a:solidFill>
                  <a:schemeClr val="tx1"/>
                </a:solidFill>
              </a:endParaRPr>
            </a:p>
          </p:txBody>
        </p:sp>
        <p:sp>
          <p:nvSpPr>
            <p:cNvPr id="136" name="角丸四角形 135"/>
            <p:cNvSpPr/>
            <p:nvPr/>
          </p:nvSpPr>
          <p:spPr>
            <a:xfrm>
              <a:off x="2106771" y="2861205"/>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脳卒中ケアユニット</a:t>
              </a:r>
              <a:endParaRPr lang="en-US" altLang="ja-JP" sz="825" b="1" dirty="0">
                <a:solidFill>
                  <a:schemeClr val="tx1"/>
                </a:solidFill>
              </a:endParaRPr>
            </a:p>
            <a:p>
              <a:pPr algn="ctr"/>
              <a:r>
                <a:rPr lang="en-US" altLang="ja-JP" sz="900" dirty="0">
                  <a:solidFill>
                    <a:schemeClr val="tx1"/>
                  </a:solidFill>
                </a:rPr>
                <a:t>12</a:t>
              </a:r>
              <a:r>
                <a:rPr lang="ja-JP" altLang="en-US" sz="900" dirty="0">
                  <a:solidFill>
                    <a:schemeClr val="tx1"/>
                  </a:solidFill>
                </a:rPr>
                <a:t>施設　</a:t>
              </a:r>
              <a:r>
                <a:rPr lang="en-US" altLang="ja-JP" sz="900" dirty="0">
                  <a:solidFill>
                    <a:schemeClr val="tx1"/>
                  </a:solidFill>
                </a:rPr>
                <a:t>102</a:t>
              </a:r>
              <a:r>
                <a:rPr lang="ja-JP" altLang="en-US" sz="900" dirty="0">
                  <a:solidFill>
                    <a:schemeClr val="tx1"/>
                  </a:solidFill>
                </a:rPr>
                <a:t>床</a:t>
              </a:r>
              <a:endParaRPr lang="en-US" altLang="ja-JP" sz="900" dirty="0">
                <a:solidFill>
                  <a:schemeClr val="tx1"/>
                </a:solidFill>
              </a:endParaRPr>
            </a:p>
          </p:txBody>
        </p:sp>
        <p:sp>
          <p:nvSpPr>
            <p:cNvPr id="137" name="角丸四角形 136"/>
            <p:cNvSpPr/>
            <p:nvPr/>
          </p:nvSpPr>
          <p:spPr>
            <a:xfrm>
              <a:off x="286890" y="2862913"/>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ハイケアユニット</a:t>
              </a:r>
              <a:endParaRPr lang="en-US" altLang="ja-JP" sz="825" b="1" dirty="0">
                <a:solidFill>
                  <a:schemeClr val="tx1"/>
                </a:solidFill>
              </a:endParaRPr>
            </a:p>
            <a:p>
              <a:pPr algn="ctr"/>
              <a:r>
                <a:rPr lang="en-US" altLang="ja-JP" sz="900" dirty="0">
                  <a:solidFill>
                    <a:schemeClr val="tx1"/>
                  </a:solidFill>
                </a:rPr>
                <a:t>22</a:t>
              </a:r>
              <a:r>
                <a:rPr lang="ja-JP" altLang="en-US" sz="900" dirty="0">
                  <a:solidFill>
                    <a:schemeClr val="tx1"/>
                  </a:solidFill>
                </a:rPr>
                <a:t>施設　</a:t>
              </a:r>
              <a:r>
                <a:rPr lang="en-US" altLang="ja-JP" sz="900" dirty="0">
                  <a:solidFill>
                    <a:schemeClr val="tx1"/>
                  </a:solidFill>
                </a:rPr>
                <a:t>280</a:t>
              </a:r>
              <a:r>
                <a:rPr lang="ja-JP" altLang="en-US" sz="900" dirty="0">
                  <a:solidFill>
                    <a:schemeClr val="tx1"/>
                  </a:solidFill>
                </a:rPr>
                <a:t>床</a:t>
              </a:r>
              <a:endParaRPr lang="en-US" altLang="ja-JP" sz="900" dirty="0">
                <a:solidFill>
                  <a:schemeClr val="tx1"/>
                </a:solidFill>
              </a:endParaRPr>
            </a:p>
          </p:txBody>
        </p:sp>
        <p:sp>
          <p:nvSpPr>
            <p:cNvPr id="138" name="角丸四角形 137"/>
            <p:cNvSpPr/>
            <p:nvPr/>
          </p:nvSpPr>
          <p:spPr>
            <a:xfrm>
              <a:off x="313081" y="4942350"/>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小児</a:t>
              </a:r>
              <a:endParaRPr lang="en-US" altLang="ja-JP" sz="1050" b="1" dirty="0">
                <a:solidFill>
                  <a:schemeClr val="tx1"/>
                </a:solidFill>
              </a:endParaRPr>
            </a:p>
            <a:p>
              <a:pPr algn="ctr"/>
              <a:r>
                <a:rPr lang="ja-JP" altLang="en-US" sz="1050" b="1" dirty="0">
                  <a:solidFill>
                    <a:schemeClr val="tx1"/>
                  </a:solidFill>
                </a:rPr>
                <a:t>特定集中治療室</a:t>
              </a:r>
              <a:endParaRPr lang="en-US" altLang="ja-JP" sz="825" b="1" dirty="0">
                <a:solidFill>
                  <a:schemeClr val="tx1"/>
                </a:solidFill>
              </a:endParaRPr>
            </a:p>
            <a:p>
              <a:pPr algn="ctr"/>
              <a:r>
                <a:rPr lang="en-US" altLang="ja-JP" sz="900" dirty="0">
                  <a:solidFill>
                    <a:schemeClr val="tx1"/>
                  </a:solidFill>
                </a:rPr>
                <a:t>0</a:t>
              </a:r>
              <a:r>
                <a:rPr lang="ja-JP" altLang="en-US" sz="900" dirty="0">
                  <a:solidFill>
                    <a:schemeClr val="tx1"/>
                  </a:solidFill>
                </a:rPr>
                <a:t>施設　</a:t>
              </a:r>
              <a:r>
                <a:rPr lang="en-US" altLang="ja-JP" sz="900" dirty="0">
                  <a:solidFill>
                    <a:schemeClr val="tx1"/>
                  </a:solidFill>
                </a:rPr>
                <a:t>0</a:t>
              </a:r>
              <a:r>
                <a:rPr lang="ja-JP" altLang="en-US" sz="900" dirty="0">
                  <a:solidFill>
                    <a:schemeClr val="tx1"/>
                  </a:solidFill>
                </a:rPr>
                <a:t>床</a:t>
              </a:r>
              <a:endParaRPr lang="en-US" altLang="ja-JP" sz="900" dirty="0">
                <a:solidFill>
                  <a:schemeClr val="tx1"/>
                </a:solidFill>
              </a:endParaRPr>
            </a:p>
          </p:txBody>
        </p:sp>
      </p:grpSp>
      <p:sp>
        <p:nvSpPr>
          <p:cNvPr id="139" name="角丸四角形 138"/>
          <p:cNvSpPr/>
          <p:nvPr/>
        </p:nvSpPr>
        <p:spPr>
          <a:xfrm>
            <a:off x="3131040" y="3873076"/>
            <a:ext cx="1362871" cy="54725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特殊疾患</a:t>
            </a:r>
            <a:endParaRPr lang="en-US" altLang="ja-JP" sz="1050" b="1" dirty="0">
              <a:solidFill>
                <a:schemeClr val="tx1"/>
              </a:solidFill>
            </a:endParaRPr>
          </a:p>
          <a:p>
            <a:pPr algn="ctr"/>
            <a:r>
              <a:rPr lang="ja-JP" altLang="en-US" sz="1050" b="1" dirty="0">
                <a:solidFill>
                  <a:schemeClr val="tx1"/>
                </a:solidFill>
              </a:rPr>
              <a:t>（入院料）</a:t>
            </a:r>
            <a:endParaRPr lang="en-US" altLang="ja-JP" sz="1050" b="1" dirty="0">
              <a:solidFill>
                <a:schemeClr val="tx1"/>
              </a:solidFill>
            </a:endParaRPr>
          </a:p>
          <a:p>
            <a:pPr algn="ctr"/>
            <a:r>
              <a:rPr lang="en-US" altLang="ja-JP" sz="900" dirty="0">
                <a:solidFill>
                  <a:schemeClr val="tx1"/>
                </a:solidFill>
              </a:rPr>
              <a:t>1</a:t>
            </a:r>
            <a:r>
              <a:rPr lang="ja-JP" altLang="en-US" sz="900" dirty="0">
                <a:solidFill>
                  <a:schemeClr val="tx1"/>
                </a:solidFill>
              </a:rPr>
              <a:t>施設　</a:t>
            </a:r>
            <a:r>
              <a:rPr lang="en-US" altLang="ja-JP" sz="900" dirty="0">
                <a:solidFill>
                  <a:schemeClr val="tx1"/>
                </a:solidFill>
              </a:rPr>
              <a:t>51</a:t>
            </a:r>
            <a:r>
              <a:rPr lang="ja-JP" altLang="en-US" sz="900" dirty="0">
                <a:solidFill>
                  <a:schemeClr val="tx1"/>
                </a:solidFill>
              </a:rPr>
              <a:t>床</a:t>
            </a:r>
            <a:endParaRPr lang="en-US" altLang="ja-JP" sz="900" dirty="0">
              <a:solidFill>
                <a:schemeClr val="tx1"/>
              </a:solidFill>
            </a:endParaRPr>
          </a:p>
        </p:txBody>
      </p:sp>
      <p:sp>
        <p:nvSpPr>
          <p:cNvPr id="140" name="角丸四角形 139"/>
          <p:cNvSpPr/>
          <p:nvPr/>
        </p:nvSpPr>
        <p:spPr>
          <a:xfrm>
            <a:off x="3132581" y="4450501"/>
            <a:ext cx="1350943" cy="54725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特殊疾患</a:t>
            </a:r>
            <a:endParaRPr lang="en-US" altLang="ja-JP" sz="1050" b="1" dirty="0">
              <a:solidFill>
                <a:schemeClr val="tx1"/>
              </a:solidFill>
            </a:endParaRPr>
          </a:p>
          <a:p>
            <a:pPr algn="ctr"/>
            <a:r>
              <a:rPr lang="ja-JP" altLang="en-US" sz="1050" b="1" dirty="0">
                <a:solidFill>
                  <a:schemeClr val="tx1"/>
                </a:solidFill>
              </a:rPr>
              <a:t>（入院医療管理料）</a:t>
            </a:r>
            <a:endParaRPr lang="en-US" altLang="ja-JP" sz="1050" b="1" dirty="0">
              <a:solidFill>
                <a:schemeClr val="tx1"/>
              </a:solidFill>
            </a:endParaRPr>
          </a:p>
          <a:p>
            <a:pPr algn="ctr"/>
            <a:r>
              <a:rPr lang="en-US" altLang="ja-JP" sz="900" dirty="0">
                <a:solidFill>
                  <a:schemeClr val="tx1"/>
                </a:solidFill>
              </a:rPr>
              <a:t>6</a:t>
            </a:r>
            <a:r>
              <a:rPr lang="ja-JP" altLang="en-US" sz="900" dirty="0">
                <a:solidFill>
                  <a:schemeClr val="tx1"/>
                </a:solidFill>
              </a:rPr>
              <a:t>施設　</a:t>
            </a:r>
            <a:r>
              <a:rPr lang="en-US" altLang="ja-JP" sz="900" dirty="0">
                <a:solidFill>
                  <a:schemeClr val="tx1"/>
                </a:solidFill>
              </a:rPr>
              <a:t>344</a:t>
            </a:r>
            <a:r>
              <a:rPr lang="ja-JP" altLang="en-US" sz="900" dirty="0">
                <a:solidFill>
                  <a:schemeClr val="tx1"/>
                </a:solidFill>
              </a:rPr>
              <a:t>床</a:t>
            </a:r>
            <a:endParaRPr lang="en-US" altLang="ja-JP" sz="900" dirty="0">
              <a:solidFill>
                <a:schemeClr val="tx1"/>
              </a:solidFill>
            </a:endParaRPr>
          </a:p>
        </p:txBody>
      </p:sp>
      <p:sp>
        <p:nvSpPr>
          <p:cNvPr id="141" name="テキスト ボックス 140"/>
          <p:cNvSpPr txBox="1"/>
          <p:nvPr/>
        </p:nvSpPr>
        <p:spPr>
          <a:xfrm>
            <a:off x="6147656" y="1409179"/>
            <a:ext cx="1872000" cy="294367"/>
          </a:xfrm>
          <a:prstGeom prst="rect">
            <a:avLst/>
          </a:prstGeom>
          <a:solidFill>
            <a:srgbClr val="0070C0"/>
          </a:solidFill>
        </p:spPr>
        <p:txBody>
          <a:bodyPr wrap="square" rtlCol="0">
            <a:noAutofit/>
          </a:bodyPr>
          <a:lstStyle/>
          <a:p>
            <a:pPr algn="ctr"/>
            <a:r>
              <a:rPr lang="ja-JP" altLang="en-US" sz="1500" b="1" dirty="0">
                <a:solidFill>
                  <a:schemeClr val="bg1"/>
                </a:solidFill>
              </a:rPr>
              <a:t>介護保険</a:t>
            </a:r>
          </a:p>
        </p:txBody>
      </p:sp>
      <p:sp>
        <p:nvSpPr>
          <p:cNvPr id="142" name="テキスト ボックス 141"/>
          <p:cNvSpPr txBox="1"/>
          <p:nvPr/>
        </p:nvSpPr>
        <p:spPr>
          <a:xfrm>
            <a:off x="8059806" y="1409178"/>
            <a:ext cx="972000" cy="300083"/>
          </a:xfrm>
          <a:prstGeom prst="rect">
            <a:avLst/>
          </a:prstGeom>
          <a:solidFill>
            <a:srgbClr val="0070C0"/>
          </a:solidFill>
        </p:spPr>
        <p:txBody>
          <a:bodyPr wrap="square" rtlCol="0">
            <a:noAutofit/>
          </a:bodyPr>
          <a:lstStyle/>
          <a:p>
            <a:pPr algn="ctr"/>
            <a:r>
              <a:rPr lang="ja-JP" altLang="en-US" sz="1500" b="1" dirty="0">
                <a:solidFill>
                  <a:schemeClr val="bg1"/>
                </a:solidFill>
              </a:rPr>
              <a:t>その他</a:t>
            </a:r>
          </a:p>
        </p:txBody>
      </p:sp>
      <p:grpSp>
        <p:nvGrpSpPr>
          <p:cNvPr id="143" name="グループ化 142"/>
          <p:cNvGrpSpPr/>
          <p:nvPr/>
        </p:nvGrpSpPr>
        <p:grpSpPr>
          <a:xfrm>
            <a:off x="6150198" y="1769716"/>
            <a:ext cx="1620000" cy="4644000"/>
            <a:chOff x="8211502" y="617458"/>
            <a:chExt cx="1908002" cy="6120498"/>
          </a:xfrm>
        </p:grpSpPr>
        <p:sp>
          <p:nvSpPr>
            <p:cNvPr id="144" name="正方形/長方形 143"/>
            <p:cNvSpPr/>
            <p:nvPr/>
          </p:nvSpPr>
          <p:spPr>
            <a:xfrm>
              <a:off x="8211502" y="644880"/>
              <a:ext cx="1908000" cy="3496319"/>
            </a:xfrm>
            <a:prstGeom prst="rect">
              <a:avLst/>
            </a:prstGeom>
            <a:pattFill prst="pct60">
              <a:fgClr>
                <a:schemeClr val="accent5">
                  <a:lumMod val="20000"/>
                  <a:lumOff val="80000"/>
                </a:schemeClr>
              </a:fgClr>
              <a:bgClr>
                <a:schemeClr val="bg1"/>
              </a:bgClr>
            </a:pattFill>
            <a:ln w="3810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350" dirty="0"/>
            </a:p>
          </p:txBody>
        </p:sp>
        <p:sp>
          <p:nvSpPr>
            <p:cNvPr id="145" name="角丸四角形 144"/>
            <p:cNvSpPr/>
            <p:nvPr/>
          </p:nvSpPr>
          <p:spPr>
            <a:xfrm>
              <a:off x="8266342" y="1270253"/>
              <a:ext cx="1823202" cy="6570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ja-JP" altLang="en-US" sz="1050" b="1" dirty="0">
                  <a:solidFill>
                    <a:schemeClr val="tx1"/>
                  </a:solidFill>
                </a:rPr>
                <a:t>特別養護老人ホーム</a:t>
              </a:r>
              <a:endParaRPr lang="en-US" altLang="ja-JP" sz="1050" b="1" dirty="0">
                <a:solidFill>
                  <a:schemeClr val="tx1"/>
                </a:solidFill>
              </a:endParaRPr>
            </a:p>
            <a:p>
              <a:pPr algn="ctr"/>
              <a:r>
                <a:rPr lang="en-US" altLang="ja-JP" sz="900" dirty="0">
                  <a:solidFill>
                    <a:schemeClr val="tx1"/>
                  </a:solidFill>
                </a:rPr>
                <a:t>141</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12,790</a:t>
              </a:r>
              <a:r>
                <a:rPr lang="ja-JP" altLang="en-US" sz="900" dirty="0">
                  <a:solidFill>
                    <a:schemeClr val="tx1"/>
                  </a:solidFill>
                </a:rPr>
                <a:t>人定員</a:t>
              </a:r>
              <a:endParaRPr lang="en-US" altLang="ja-JP" sz="900" dirty="0">
                <a:solidFill>
                  <a:schemeClr val="tx1"/>
                </a:solidFill>
              </a:endParaRPr>
            </a:p>
          </p:txBody>
        </p:sp>
        <p:sp>
          <p:nvSpPr>
            <p:cNvPr id="146" name="テキスト ボックス 145"/>
            <p:cNvSpPr txBox="1"/>
            <p:nvPr/>
          </p:nvSpPr>
          <p:spPr>
            <a:xfrm>
              <a:off x="8413356" y="617458"/>
              <a:ext cx="1529132" cy="677108"/>
            </a:xfrm>
            <a:prstGeom prst="rect">
              <a:avLst/>
            </a:prstGeom>
            <a:noFill/>
          </p:spPr>
          <p:txBody>
            <a:bodyPr wrap="square" rtlCol="0">
              <a:noAutofit/>
            </a:bodyPr>
            <a:lstStyle/>
            <a:p>
              <a:pPr algn="ctr"/>
              <a:r>
                <a:rPr lang="ja-JP" altLang="en-US" sz="1050" b="1" dirty="0"/>
                <a:t>介護保険施設</a:t>
              </a:r>
              <a:endParaRPr lang="en-US" altLang="ja-JP" sz="1050" b="1" dirty="0"/>
            </a:p>
            <a:p>
              <a:pPr algn="ctr"/>
              <a:r>
                <a:rPr lang="en-US" altLang="ja-JP" sz="900" b="1" dirty="0"/>
                <a:t>234</a:t>
              </a:r>
              <a:r>
                <a:rPr lang="ja-JP" altLang="en-US" sz="900" b="1" dirty="0"/>
                <a:t>施設</a:t>
              </a:r>
              <a:endParaRPr lang="en-US" altLang="ja-JP" sz="900" b="1" dirty="0"/>
            </a:p>
            <a:p>
              <a:pPr algn="ctr"/>
              <a:r>
                <a:rPr lang="en-US" altLang="ja-JP" sz="900" b="1" dirty="0"/>
                <a:t>21,098</a:t>
              </a:r>
              <a:r>
                <a:rPr lang="ja-JP" altLang="en-US" sz="900" b="1" dirty="0"/>
                <a:t>人定員</a:t>
              </a:r>
              <a:endParaRPr lang="en-US" altLang="ja-JP" sz="900" b="1" dirty="0"/>
            </a:p>
          </p:txBody>
        </p:sp>
        <p:sp>
          <p:nvSpPr>
            <p:cNvPr id="147" name="角丸四角形 146"/>
            <p:cNvSpPr/>
            <p:nvPr/>
          </p:nvSpPr>
          <p:spPr>
            <a:xfrm>
              <a:off x="8268645" y="1950782"/>
              <a:ext cx="1800000" cy="6101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r>
                <a:rPr lang="ja-JP" altLang="en-US" sz="1050" b="1" dirty="0">
                  <a:solidFill>
                    <a:prstClr val="black"/>
                  </a:solidFill>
                </a:rPr>
                <a:t>介護老人保健施設</a:t>
              </a:r>
              <a:endParaRPr lang="en-US" altLang="ja-JP" sz="1050" b="1" dirty="0">
                <a:solidFill>
                  <a:prstClr val="black"/>
                </a:solidFill>
              </a:endParaRPr>
            </a:p>
            <a:p>
              <a:pPr algn="ctr"/>
              <a:r>
                <a:rPr lang="en-US" altLang="ja-JP" sz="900" dirty="0">
                  <a:solidFill>
                    <a:schemeClr val="tx1"/>
                  </a:solidFill>
                </a:rPr>
                <a:t>85</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7,980</a:t>
              </a:r>
              <a:r>
                <a:rPr lang="ja-JP" altLang="en-US" sz="900" dirty="0">
                  <a:solidFill>
                    <a:schemeClr val="tx1"/>
                  </a:solidFill>
                </a:rPr>
                <a:t>人定員</a:t>
              </a:r>
              <a:endParaRPr lang="en-US" altLang="ja-JP" sz="900" dirty="0">
                <a:solidFill>
                  <a:schemeClr val="tx1"/>
                </a:solidFill>
              </a:endParaRPr>
            </a:p>
          </p:txBody>
        </p:sp>
        <p:sp>
          <p:nvSpPr>
            <p:cNvPr id="148" name="角丸四角形 147"/>
            <p:cNvSpPr/>
            <p:nvPr/>
          </p:nvSpPr>
          <p:spPr>
            <a:xfrm>
              <a:off x="8268645" y="2607845"/>
              <a:ext cx="1800000" cy="7978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介護療養型医療施設</a:t>
              </a:r>
              <a:endParaRPr lang="en-US" altLang="ja-JP" sz="1050" b="1" dirty="0">
                <a:solidFill>
                  <a:schemeClr val="tx1"/>
                </a:solidFill>
              </a:endParaRPr>
            </a:p>
            <a:p>
              <a:pPr algn="ctr"/>
              <a:r>
                <a:rPr lang="ja-JP" altLang="en-US" sz="1050" b="1" dirty="0">
                  <a:solidFill>
                    <a:schemeClr val="tx1"/>
                  </a:solidFill>
                </a:rPr>
                <a:t>（介護療養病床）</a:t>
              </a:r>
              <a:endParaRPr lang="en-US" altLang="ja-JP" sz="1050" b="1" dirty="0">
                <a:solidFill>
                  <a:schemeClr val="tx1"/>
                </a:solidFill>
              </a:endParaRPr>
            </a:p>
            <a:p>
              <a:pPr algn="ctr"/>
              <a:r>
                <a:rPr lang="en-US" altLang="ja-JP" sz="900" dirty="0">
                  <a:solidFill>
                    <a:schemeClr val="tx1"/>
                  </a:solidFill>
                </a:rPr>
                <a:t>8</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328</a:t>
              </a:r>
              <a:r>
                <a:rPr lang="ja-JP" altLang="en-US" sz="900" dirty="0">
                  <a:solidFill>
                    <a:schemeClr val="tx1"/>
                  </a:solidFill>
                </a:rPr>
                <a:t>人定員</a:t>
              </a:r>
              <a:endParaRPr lang="en-US" altLang="ja-JP" sz="900" dirty="0">
                <a:solidFill>
                  <a:schemeClr val="tx1"/>
                </a:solidFill>
              </a:endParaRPr>
            </a:p>
          </p:txBody>
        </p:sp>
        <p:sp>
          <p:nvSpPr>
            <p:cNvPr id="149" name="正方形/長方形 148"/>
            <p:cNvSpPr/>
            <p:nvPr/>
          </p:nvSpPr>
          <p:spPr>
            <a:xfrm>
              <a:off x="8211504" y="4141198"/>
              <a:ext cx="1908000" cy="2596758"/>
            </a:xfrm>
            <a:prstGeom prst="rect">
              <a:avLst/>
            </a:prstGeom>
            <a:pattFill prst="pct60">
              <a:fgClr>
                <a:schemeClr val="accent5">
                  <a:lumMod val="20000"/>
                  <a:lumOff val="80000"/>
                </a:schemeClr>
              </a:fgClr>
              <a:bgClr>
                <a:schemeClr val="bg1"/>
              </a:bgClr>
            </a:pattFill>
            <a:ln w="3810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350"/>
            </a:p>
          </p:txBody>
        </p:sp>
        <p:sp>
          <p:nvSpPr>
            <p:cNvPr id="150" name="テキスト ボックス 149"/>
            <p:cNvSpPr txBox="1"/>
            <p:nvPr/>
          </p:nvSpPr>
          <p:spPr>
            <a:xfrm>
              <a:off x="8464156" y="4127098"/>
              <a:ext cx="1433867" cy="892552"/>
            </a:xfrm>
            <a:prstGeom prst="rect">
              <a:avLst/>
            </a:prstGeom>
            <a:noFill/>
          </p:spPr>
          <p:txBody>
            <a:bodyPr wrap="square" rtlCol="0">
              <a:noAutofit/>
            </a:bodyPr>
            <a:lstStyle/>
            <a:p>
              <a:pPr algn="ctr"/>
              <a:r>
                <a:rPr lang="ja-JP" altLang="en-US" sz="1050" b="1" dirty="0"/>
                <a:t>主な地域密着型サービス</a:t>
              </a:r>
              <a:endParaRPr lang="en-US" altLang="ja-JP" sz="1050" b="1" dirty="0"/>
            </a:p>
            <a:p>
              <a:pPr algn="ctr"/>
              <a:r>
                <a:rPr lang="en-US" altLang="ja-JP" sz="900" b="1" dirty="0"/>
                <a:t>228</a:t>
              </a:r>
              <a:r>
                <a:rPr lang="ja-JP" altLang="en-US" sz="900" b="1" dirty="0"/>
                <a:t>施設</a:t>
              </a:r>
              <a:endParaRPr lang="en-US" altLang="ja-JP" sz="900" b="1" dirty="0"/>
            </a:p>
            <a:p>
              <a:pPr algn="ctr"/>
              <a:r>
                <a:rPr lang="en-US" altLang="ja-JP" sz="900" b="1" dirty="0"/>
                <a:t>4,532</a:t>
              </a:r>
              <a:r>
                <a:rPr lang="ja-JP" altLang="en-US" sz="900" b="1" dirty="0"/>
                <a:t>人定員</a:t>
              </a:r>
              <a:endParaRPr lang="en-US" altLang="ja-JP" sz="900" b="1" dirty="0"/>
            </a:p>
          </p:txBody>
        </p:sp>
        <p:sp>
          <p:nvSpPr>
            <p:cNvPr id="151" name="角丸四角形 150"/>
            <p:cNvSpPr/>
            <p:nvPr/>
          </p:nvSpPr>
          <p:spPr>
            <a:xfrm>
              <a:off x="8259379" y="4998045"/>
              <a:ext cx="1800000"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地域密着型</a:t>
              </a:r>
              <a:endParaRPr lang="en-US" altLang="ja-JP" sz="1050" b="1" dirty="0">
                <a:solidFill>
                  <a:schemeClr val="tx1"/>
                </a:solidFill>
              </a:endParaRPr>
            </a:p>
            <a:p>
              <a:pPr algn="ctr"/>
              <a:r>
                <a:rPr lang="ja-JP" altLang="en-US" sz="1050" b="1" dirty="0">
                  <a:solidFill>
                    <a:schemeClr val="tx1"/>
                  </a:solidFill>
                </a:rPr>
                <a:t>養護老人ホーム</a:t>
              </a:r>
              <a:endParaRPr lang="en-US" altLang="ja-JP" sz="1050" b="1" dirty="0">
                <a:solidFill>
                  <a:schemeClr val="tx1"/>
                </a:solidFill>
              </a:endParaRPr>
            </a:p>
            <a:p>
              <a:pPr algn="ctr"/>
              <a:r>
                <a:rPr lang="en-US" altLang="ja-JP" sz="900" dirty="0">
                  <a:solidFill>
                    <a:schemeClr val="tx1"/>
                  </a:solidFill>
                </a:rPr>
                <a:t>13</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347</a:t>
              </a:r>
              <a:r>
                <a:rPr lang="ja-JP" altLang="en-US" sz="900" dirty="0">
                  <a:solidFill>
                    <a:schemeClr val="tx1"/>
                  </a:solidFill>
                </a:rPr>
                <a:t>人定員</a:t>
              </a:r>
              <a:endParaRPr lang="en-US" altLang="ja-JP" sz="900" dirty="0">
                <a:solidFill>
                  <a:schemeClr val="tx1"/>
                </a:solidFill>
              </a:endParaRPr>
            </a:p>
          </p:txBody>
        </p:sp>
        <p:sp>
          <p:nvSpPr>
            <p:cNvPr id="152" name="角丸四角形 151"/>
            <p:cNvSpPr/>
            <p:nvPr/>
          </p:nvSpPr>
          <p:spPr>
            <a:xfrm>
              <a:off x="8268413" y="5865533"/>
              <a:ext cx="1790966"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ja-JP" altLang="en-US" sz="1050" b="1" dirty="0">
                  <a:solidFill>
                    <a:schemeClr val="tx1"/>
                  </a:solidFill>
                </a:rPr>
                <a:t>認知症高齢者</a:t>
              </a:r>
              <a:endParaRPr lang="en-US" altLang="ja-JP" sz="1050" b="1" dirty="0">
                <a:solidFill>
                  <a:schemeClr val="tx1"/>
                </a:solidFill>
              </a:endParaRPr>
            </a:p>
            <a:p>
              <a:pPr algn="ctr"/>
              <a:r>
                <a:rPr lang="ja-JP" altLang="en-US" sz="1050" b="1" dirty="0">
                  <a:solidFill>
                    <a:schemeClr val="tx1"/>
                  </a:solidFill>
                </a:rPr>
                <a:t>グループホーム</a:t>
              </a:r>
              <a:endParaRPr lang="en-US" altLang="ja-JP" sz="1050" b="1" dirty="0">
                <a:solidFill>
                  <a:schemeClr val="tx1"/>
                </a:solidFill>
              </a:endParaRPr>
            </a:p>
            <a:p>
              <a:pPr algn="ctr"/>
              <a:r>
                <a:rPr lang="en-US" altLang="ja-JP" sz="900" dirty="0">
                  <a:solidFill>
                    <a:schemeClr val="tx1"/>
                  </a:solidFill>
                </a:rPr>
                <a:t>215</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4,185</a:t>
              </a:r>
              <a:r>
                <a:rPr lang="ja-JP" altLang="en-US" sz="900" dirty="0">
                  <a:solidFill>
                    <a:schemeClr val="tx1"/>
                  </a:solidFill>
                </a:rPr>
                <a:t>人定員</a:t>
              </a:r>
              <a:endParaRPr lang="en-US" altLang="ja-JP" sz="900" dirty="0">
                <a:solidFill>
                  <a:schemeClr val="tx1"/>
                </a:solidFill>
              </a:endParaRPr>
            </a:p>
          </p:txBody>
        </p:sp>
      </p:grpSp>
      <p:grpSp>
        <p:nvGrpSpPr>
          <p:cNvPr id="153" name="グループ化 152"/>
          <p:cNvGrpSpPr/>
          <p:nvPr/>
        </p:nvGrpSpPr>
        <p:grpSpPr>
          <a:xfrm>
            <a:off x="7822703" y="1805505"/>
            <a:ext cx="1195904" cy="2025000"/>
            <a:chOff x="10804492" y="1190142"/>
            <a:chExt cx="1594539" cy="2700000"/>
          </a:xfrm>
        </p:grpSpPr>
        <p:sp>
          <p:nvSpPr>
            <p:cNvPr id="154" name="正方形/長方形 153"/>
            <p:cNvSpPr/>
            <p:nvPr/>
          </p:nvSpPr>
          <p:spPr>
            <a:xfrm>
              <a:off x="10804492" y="1190142"/>
              <a:ext cx="1584000" cy="2700000"/>
            </a:xfrm>
            <a:prstGeom prst="rect">
              <a:avLst/>
            </a:prstGeom>
            <a:pattFill prst="pct60">
              <a:fgClr>
                <a:schemeClr val="accent5">
                  <a:lumMod val="20000"/>
                  <a:lumOff val="80000"/>
                </a:schemeClr>
              </a:fgClr>
              <a:bgClr>
                <a:schemeClr val="bg1"/>
              </a:bgClr>
            </a:patt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55" name="角丸四角形 154"/>
            <p:cNvSpPr/>
            <p:nvPr/>
          </p:nvSpPr>
          <p:spPr>
            <a:xfrm>
              <a:off x="10804492" y="1243645"/>
              <a:ext cx="1584000"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有料老人ホーム</a:t>
              </a:r>
              <a:endParaRPr lang="en-US" altLang="ja-JP" sz="1050" b="1" dirty="0">
                <a:solidFill>
                  <a:schemeClr val="tx1"/>
                </a:solidFill>
              </a:endParaRPr>
            </a:p>
            <a:p>
              <a:pPr algn="ctr"/>
              <a:r>
                <a:rPr lang="en-US" altLang="ja-JP" sz="900" dirty="0">
                  <a:solidFill>
                    <a:schemeClr val="tx1"/>
                  </a:solidFill>
                </a:rPr>
                <a:t>339</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15,051</a:t>
              </a:r>
              <a:r>
                <a:rPr lang="ja-JP" altLang="en-US" sz="900" dirty="0">
                  <a:solidFill>
                    <a:schemeClr val="tx1"/>
                  </a:solidFill>
                </a:rPr>
                <a:t>人定員</a:t>
              </a:r>
              <a:endParaRPr lang="en-US" altLang="ja-JP" sz="900" dirty="0">
                <a:solidFill>
                  <a:schemeClr val="tx1"/>
                </a:solidFill>
              </a:endParaRPr>
            </a:p>
          </p:txBody>
        </p:sp>
        <p:sp>
          <p:nvSpPr>
            <p:cNvPr id="156" name="角丸四角形 155"/>
            <p:cNvSpPr/>
            <p:nvPr/>
          </p:nvSpPr>
          <p:spPr>
            <a:xfrm>
              <a:off x="10804492" y="2134127"/>
              <a:ext cx="1584000"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養護老人ホーム</a:t>
              </a:r>
              <a:endParaRPr lang="en-US" altLang="ja-JP" sz="1050" b="1" dirty="0">
                <a:solidFill>
                  <a:schemeClr val="tx1"/>
                </a:solidFill>
              </a:endParaRPr>
            </a:p>
            <a:p>
              <a:pPr algn="ctr"/>
              <a:r>
                <a:rPr lang="en-US" altLang="ja-JP" sz="900" dirty="0">
                  <a:solidFill>
                    <a:schemeClr val="tx1"/>
                  </a:solidFill>
                </a:rPr>
                <a:t>12</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767</a:t>
              </a:r>
              <a:r>
                <a:rPr lang="ja-JP" altLang="en-US" sz="900" dirty="0">
                  <a:solidFill>
                    <a:schemeClr val="tx1"/>
                  </a:solidFill>
                </a:rPr>
                <a:t>人定員</a:t>
              </a:r>
              <a:endParaRPr lang="en-US" altLang="ja-JP" sz="900" dirty="0">
                <a:solidFill>
                  <a:schemeClr val="tx1"/>
                </a:solidFill>
              </a:endParaRPr>
            </a:p>
          </p:txBody>
        </p:sp>
        <p:sp>
          <p:nvSpPr>
            <p:cNvPr id="157" name="角丸四角形 156"/>
            <p:cNvSpPr/>
            <p:nvPr/>
          </p:nvSpPr>
          <p:spPr>
            <a:xfrm>
              <a:off x="10815031" y="2995390"/>
              <a:ext cx="1584000"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軽費老人ホーム</a:t>
              </a:r>
              <a:endParaRPr lang="en-US" altLang="ja-JP" sz="1050" b="1" dirty="0">
                <a:solidFill>
                  <a:schemeClr val="tx1"/>
                </a:solidFill>
              </a:endParaRPr>
            </a:p>
            <a:p>
              <a:pPr algn="ctr"/>
              <a:r>
                <a:rPr lang="en-US" altLang="ja-JP" sz="900" dirty="0">
                  <a:solidFill>
                    <a:schemeClr val="tx1"/>
                  </a:solidFill>
                </a:rPr>
                <a:t>20</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755</a:t>
              </a:r>
              <a:r>
                <a:rPr lang="ja-JP" altLang="en-US" sz="900" dirty="0">
                  <a:solidFill>
                    <a:schemeClr val="tx1"/>
                  </a:solidFill>
                </a:rPr>
                <a:t>人定員</a:t>
              </a:r>
              <a:endParaRPr lang="en-US" altLang="ja-JP" sz="900" dirty="0">
                <a:solidFill>
                  <a:schemeClr val="tx1"/>
                </a:solidFill>
              </a:endParaRPr>
            </a:p>
          </p:txBody>
        </p:sp>
      </p:grpSp>
      <p:sp>
        <p:nvSpPr>
          <p:cNvPr id="158" name="正方形/長方形 157"/>
          <p:cNvSpPr/>
          <p:nvPr/>
        </p:nvSpPr>
        <p:spPr>
          <a:xfrm>
            <a:off x="7803913" y="4362067"/>
            <a:ext cx="1232583" cy="1083388"/>
          </a:xfrm>
          <a:prstGeom prst="rect">
            <a:avLst/>
          </a:prstGeom>
          <a:pattFill prst="pct60">
            <a:fgClr>
              <a:schemeClr val="accent5">
                <a:lumMod val="20000"/>
                <a:lumOff val="80000"/>
              </a:schemeClr>
            </a:fgClr>
            <a:bgClr>
              <a:schemeClr val="bg1"/>
            </a:bgClr>
          </a:patt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59" name="角丸四角形 158"/>
          <p:cNvSpPr/>
          <p:nvPr/>
        </p:nvSpPr>
        <p:spPr>
          <a:xfrm>
            <a:off x="7835316" y="4419983"/>
            <a:ext cx="1169779" cy="9675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サービス</a:t>
            </a:r>
            <a:endParaRPr lang="en-US" altLang="ja-JP" sz="1050" b="1" dirty="0">
              <a:solidFill>
                <a:schemeClr val="tx1"/>
              </a:solidFill>
            </a:endParaRPr>
          </a:p>
          <a:p>
            <a:pPr algn="ctr"/>
            <a:r>
              <a:rPr lang="ja-JP" altLang="en-US" sz="1050" b="1" dirty="0">
                <a:solidFill>
                  <a:schemeClr val="tx1"/>
                </a:solidFill>
              </a:rPr>
              <a:t>付き</a:t>
            </a:r>
            <a:endParaRPr lang="en-US" altLang="ja-JP" sz="1050" b="1" dirty="0">
              <a:solidFill>
                <a:schemeClr val="tx1"/>
              </a:solidFill>
            </a:endParaRPr>
          </a:p>
          <a:p>
            <a:pPr algn="ctr"/>
            <a:r>
              <a:rPr lang="ja-JP" altLang="en-US" sz="1050" b="1" dirty="0">
                <a:solidFill>
                  <a:schemeClr val="tx1"/>
                </a:solidFill>
              </a:rPr>
              <a:t>高齢者向け</a:t>
            </a:r>
            <a:endParaRPr lang="en-US" altLang="ja-JP" sz="1050" b="1" dirty="0">
              <a:solidFill>
                <a:schemeClr val="tx1"/>
              </a:solidFill>
            </a:endParaRPr>
          </a:p>
          <a:p>
            <a:pPr algn="ctr"/>
            <a:r>
              <a:rPr lang="ja-JP" altLang="en-US" sz="1050" b="1" dirty="0">
                <a:solidFill>
                  <a:schemeClr val="tx1"/>
                </a:solidFill>
              </a:rPr>
              <a:t>住宅</a:t>
            </a:r>
            <a:endParaRPr lang="en-US" altLang="ja-JP" sz="1050" b="1" dirty="0">
              <a:solidFill>
                <a:schemeClr val="tx1"/>
              </a:solidFill>
            </a:endParaRPr>
          </a:p>
          <a:p>
            <a:pPr algn="ctr"/>
            <a:r>
              <a:rPr lang="en-US" altLang="ja-JP" sz="900" dirty="0">
                <a:solidFill>
                  <a:schemeClr val="tx1"/>
                </a:solidFill>
              </a:rPr>
              <a:t>176</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8,002</a:t>
            </a:r>
            <a:r>
              <a:rPr lang="ja-JP" altLang="en-US" sz="900" dirty="0">
                <a:solidFill>
                  <a:schemeClr val="tx1"/>
                </a:solidFill>
              </a:rPr>
              <a:t>人定員</a:t>
            </a:r>
            <a:endParaRPr lang="en-US" altLang="ja-JP" sz="900" dirty="0">
              <a:solidFill>
                <a:schemeClr val="tx1"/>
              </a:solidFill>
            </a:endParaRPr>
          </a:p>
        </p:txBody>
      </p:sp>
      <p:sp>
        <p:nvSpPr>
          <p:cNvPr id="160" name="角丸四角形 159"/>
          <p:cNvSpPr/>
          <p:nvPr/>
        </p:nvSpPr>
        <p:spPr>
          <a:xfrm>
            <a:off x="6198518" y="3906140"/>
            <a:ext cx="1540329" cy="50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介護医療院</a:t>
            </a:r>
            <a:endParaRPr lang="en-US" altLang="ja-JP" sz="1050" b="1" dirty="0">
              <a:solidFill>
                <a:schemeClr val="tx1"/>
              </a:solidFill>
            </a:endParaRPr>
          </a:p>
          <a:p>
            <a:pPr algn="ctr"/>
            <a:r>
              <a:rPr lang="en-US" altLang="ja-JP" sz="900" dirty="0">
                <a:solidFill>
                  <a:schemeClr val="tx1"/>
                </a:solidFill>
              </a:rPr>
              <a:t>0</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0</a:t>
            </a:r>
            <a:r>
              <a:rPr lang="ja-JP" altLang="en-US" sz="900" dirty="0">
                <a:solidFill>
                  <a:schemeClr val="tx1"/>
                </a:solidFill>
              </a:rPr>
              <a:t>人定員</a:t>
            </a:r>
            <a:endParaRPr lang="en-US" altLang="ja-JP" sz="900" dirty="0">
              <a:solidFill>
                <a:schemeClr val="tx1"/>
              </a:solidFill>
            </a:endParaRPr>
          </a:p>
        </p:txBody>
      </p:sp>
      <p:sp>
        <p:nvSpPr>
          <p:cNvPr id="162" name="タイトル 1">
            <a:extLst>
              <a:ext uri="{FF2B5EF4-FFF2-40B4-BE49-F238E27FC236}">
                <a16:creationId xmlns="" xmlns:a16="http://schemas.microsoft.com/office/drawing/2014/main" id="{77D78C8B-7190-4F9F-BF24-FAD4DFE9F181}"/>
              </a:ext>
            </a:extLst>
          </p:cNvPr>
          <p:cNvSpPr txBox="1">
            <a:spLocks/>
          </p:cNvSpPr>
          <p:nvPr/>
        </p:nvSpPr>
        <p:spPr>
          <a:xfrm>
            <a:off x="236021" y="495610"/>
            <a:ext cx="8712968" cy="848682"/>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a:latin typeface="HGP創英角ｺﾞｼｯｸUB" panose="020B0900000000000000" pitchFamily="50" charset="-128"/>
                <a:ea typeface="HGP創英角ｺﾞｼｯｸUB" panose="020B0900000000000000" pitchFamily="50" charset="-128"/>
              </a:rPr>
              <a:t>医療・介護提供体制は、多くの機能・施設から構成されている</a:t>
            </a:r>
          </a:p>
        </p:txBody>
      </p:sp>
      <p:sp>
        <p:nvSpPr>
          <p:cNvPr id="163" name="正方形/長方形 162"/>
          <p:cNvSpPr/>
          <p:nvPr/>
        </p:nvSpPr>
        <p:spPr>
          <a:xfrm>
            <a:off x="70009" y="6329792"/>
            <a:ext cx="8880232" cy="6365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nSpc>
                <a:spcPts val="1200"/>
              </a:lnSpc>
            </a:pPr>
            <a:r>
              <a:rPr lang="ja-JP" altLang="en-US" sz="700" kern="100" dirty="0">
                <a:ea typeface="ＭＳ ゴシック" panose="020B0609070205080204" pitchFamily="49" charset="-128"/>
                <a:cs typeface="Times New Roman" panose="02020603050405020304" pitchFamily="18" charset="0"/>
              </a:rPr>
              <a:t>参照</a:t>
            </a:r>
            <a:r>
              <a:rPr lang="ja-JP" sz="700" kern="100" dirty="0">
                <a:effectLst/>
                <a:ea typeface="ＭＳ ゴシック" panose="020B0609070205080204" pitchFamily="49" charset="-128"/>
                <a:cs typeface="Times New Roman" panose="02020603050405020304" pitchFamily="18" charset="0"/>
              </a:rPr>
              <a:t>　</a:t>
            </a:r>
            <a:r>
              <a:rPr lang="ja-JP" altLang="en-US" sz="700" kern="100" dirty="0">
                <a:effectLst/>
                <a:ea typeface="ＭＳ ゴシック" panose="020B0609070205080204" pitchFamily="49" charset="-128"/>
                <a:cs typeface="Times New Roman" panose="02020603050405020304" pitchFamily="18" charset="0"/>
              </a:rPr>
              <a:t>「医療保険」</a:t>
            </a:r>
            <a:r>
              <a:rPr lang="ja-JP" sz="700" kern="100" dirty="0">
                <a:effectLst/>
                <a:ea typeface="ＭＳ ゴシック" panose="020B0609070205080204" pitchFamily="49" charset="-128"/>
                <a:cs typeface="Times New Roman" panose="02020603050405020304" pitchFamily="18" charset="0"/>
              </a:rPr>
              <a:t>病床機能報告（</a:t>
            </a:r>
            <a:r>
              <a:rPr lang="en-US" sz="700" kern="100" dirty="0" smtClean="0">
                <a:effectLst/>
                <a:ea typeface="ＭＳ ゴシック" panose="020B0609070205080204" pitchFamily="49" charset="-128"/>
                <a:cs typeface="Times New Roman" panose="02020603050405020304" pitchFamily="18" charset="0"/>
              </a:rPr>
              <a:t>2018</a:t>
            </a:r>
            <a:r>
              <a:rPr lang="ja-JP" sz="700" kern="100" dirty="0" smtClean="0">
                <a:effectLst/>
                <a:ea typeface="ＭＳ ゴシック" panose="020B0609070205080204" pitchFamily="49" charset="-128"/>
                <a:cs typeface="Times New Roman" panose="02020603050405020304" pitchFamily="18" charset="0"/>
              </a:rPr>
              <a:t>年</a:t>
            </a:r>
            <a:r>
              <a:rPr lang="en-US" sz="700" kern="100" dirty="0">
                <a:effectLst/>
                <a:ea typeface="ＭＳ ゴシック" panose="020B0609070205080204" pitchFamily="49" charset="-128"/>
                <a:cs typeface="Times New Roman" panose="02020603050405020304" pitchFamily="18" charset="0"/>
              </a:rPr>
              <a:t>7</a:t>
            </a:r>
            <a:r>
              <a:rPr lang="ja-JP" sz="700" kern="100" dirty="0">
                <a:effectLst/>
                <a:ea typeface="ＭＳ ゴシック" panose="020B0609070205080204" pitchFamily="49" charset="-128"/>
                <a:cs typeface="Times New Roman" panose="02020603050405020304" pitchFamily="18" charset="0"/>
              </a:rPr>
              <a:t>月</a:t>
            </a:r>
            <a:r>
              <a:rPr lang="en-US" sz="700" kern="100" dirty="0">
                <a:effectLst/>
                <a:ea typeface="ＭＳ ゴシック" panose="020B0609070205080204" pitchFamily="49" charset="-128"/>
                <a:cs typeface="Times New Roman" panose="02020603050405020304" pitchFamily="18" charset="0"/>
              </a:rPr>
              <a:t>1</a:t>
            </a:r>
            <a:r>
              <a:rPr lang="ja-JP" sz="700" kern="100" dirty="0">
                <a:effectLst/>
                <a:ea typeface="ＭＳ ゴシック" panose="020B0609070205080204" pitchFamily="49" charset="-128"/>
                <a:cs typeface="Times New Roman" panose="02020603050405020304" pitchFamily="18" charset="0"/>
              </a:rPr>
              <a:t>日時点の医療機能：</a:t>
            </a:r>
            <a:r>
              <a:rPr lang="en-US" sz="700" kern="100" dirty="0" smtClean="0">
                <a:effectLst/>
                <a:ea typeface="ＭＳ ゴシック" panose="020B0609070205080204" pitchFamily="49" charset="-128"/>
                <a:cs typeface="Times New Roman" panose="02020603050405020304" pitchFamily="18" charset="0"/>
              </a:rPr>
              <a:t>2019</a:t>
            </a:r>
            <a:r>
              <a:rPr lang="ja-JP" sz="700" kern="100" dirty="0" smtClean="0">
                <a:effectLst/>
                <a:ea typeface="ＭＳ ゴシック" panose="020B0609070205080204" pitchFamily="49" charset="-128"/>
                <a:cs typeface="Times New Roman" panose="02020603050405020304" pitchFamily="18" charset="0"/>
              </a:rPr>
              <a:t>年</a:t>
            </a:r>
            <a:r>
              <a:rPr lang="en-US" altLang="ja-JP" sz="700" kern="100" dirty="0">
                <a:ea typeface="ＭＳ ゴシック" panose="020B0609070205080204" pitchFamily="49" charset="-128"/>
                <a:cs typeface="Times New Roman" panose="02020603050405020304" pitchFamily="18" charset="0"/>
              </a:rPr>
              <a:t>2</a:t>
            </a:r>
            <a:r>
              <a:rPr lang="ja-JP" sz="700" kern="100" dirty="0" smtClean="0">
                <a:effectLst/>
                <a:ea typeface="ＭＳ ゴシック" panose="020B0609070205080204" pitchFamily="49" charset="-128"/>
                <a:cs typeface="Times New Roman" panose="02020603050405020304" pitchFamily="18" charset="0"/>
              </a:rPr>
              <a:t>月</a:t>
            </a:r>
            <a:r>
              <a:rPr lang="ja-JP" sz="700" kern="100" dirty="0">
                <a:effectLst/>
                <a:ea typeface="ＭＳ ゴシック" panose="020B0609070205080204" pitchFamily="49" charset="-128"/>
                <a:cs typeface="Times New Roman" panose="02020603050405020304" pitchFamily="18" charset="0"/>
              </a:rPr>
              <a:t>集計）</a:t>
            </a:r>
            <a:r>
              <a:rPr lang="ja-JP" altLang="en-US" sz="700" kern="100" dirty="0">
                <a:effectLst/>
                <a:ea typeface="ＭＳ ゴシック" panose="020B0609070205080204" pitchFamily="49" charset="-128"/>
                <a:cs typeface="Times New Roman" panose="02020603050405020304" pitchFamily="18" charset="0"/>
              </a:rPr>
              <a:t>ただし、次項目は右記のとおり、精神病床</a:t>
            </a:r>
            <a:r>
              <a:rPr lang="ja-JP" sz="700" kern="100" dirty="0">
                <a:effectLst/>
                <a:ea typeface="ＭＳ ゴシック" panose="020B0609070205080204" pitchFamily="49" charset="-128"/>
                <a:cs typeface="Times New Roman" panose="02020603050405020304" pitchFamily="18" charset="0"/>
              </a:rPr>
              <a:t>・</a:t>
            </a:r>
            <a:r>
              <a:rPr lang="ja-JP" altLang="en-US" sz="700" kern="100" dirty="0">
                <a:effectLst/>
                <a:ea typeface="ＭＳ ゴシック" panose="020B0609070205080204" pitchFamily="49" charset="-128"/>
                <a:cs typeface="Times New Roman" panose="02020603050405020304" pitchFamily="18" charset="0"/>
              </a:rPr>
              <a:t>結核病床・感染症病床（</a:t>
            </a:r>
            <a:r>
              <a:rPr lang="ja-JP" sz="700" kern="100" dirty="0">
                <a:effectLst/>
                <a:ea typeface="ＭＳ ゴシック" panose="020B0609070205080204" pitchFamily="49" charset="-128"/>
                <a:cs typeface="Times New Roman" panose="02020603050405020304" pitchFamily="18" charset="0"/>
              </a:rPr>
              <a:t>大阪府健康医療部</a:t>
            </a:r>
            <a:r>
              <a:rPr lang="ja-JP" altLang="en-US" sz="700" kern="100" dirty="0">
                <a:effectLst/>
                <a:ea typeface="ＭＳ ゴシック" panose="020B0609070205080204" pitchFamily="49" charset="-128"/>
                <a:cs typeface="Times New Roman" panose="02020603050405020304" pitchFamily="18" charset="0"/>
              </a:rPr>
              <a:t>資料</a:t>
            </a:r>
            <a:r>
              <a:rPr lang="ja-JP" sz="700" kern="100" dirty="0">
                <a:effectLst/>
                <a:ea typeface="ＭＳ ゴシック" panose="020B0609070205080204" pitchFamily="49" charset="-128"/>
                <a:cs typeface="Times New Roman" panose="02020603050405020304" pitchFamily="18" charset="0"/>
              </a:rPr>
              <a:t>（</a:t>
            </a:r>
            <a:r>
              <a:rPr lang="en-US" sz="700" kern="100" dirty="0">
                <a:effectLst/>
                <a:ea typeface="ＭＳ ゴシック" panose="020B0609070205080204" pitchFamily="49" charset="-128"/>
                <a:cs typeface="Times New Roman" panose="02020603050405020304" pitchFamily="18" charset="0"/>
              </a:rPr>
              <a:t>201</a:t>
            </a:r>
            <a:r>
              <a:rPr lang="en-US" altLang="ja-JP" sz="700" kern="100" dirty="0">
                <a:effectLst/>
                <a:ea typeface="ＭＳ ゴシック" panose="020B0609070205080204" pitchFamily="49" charset="-128"/>
                <a:cs typeface="Times New Roman" panose="02020603050405020304" pitchFamily="18" charset="0"/>
              </a:rPr>
              <a:t>9</a:t>
            </a:r>
            <a:r>
              <a:rPr lang="ja-JP" sz="700" kern="100" dirty="0">
                <a:effectLst/>
                <a:ea typeface="ＭＳ ゴシック" panose="020B0609070205080204" pitchFamily="49" charset="-128"/>
                <a:cs typeface="Times New Roman" panose="02020603050405020304" pitchFamily="18" charset="0"/>
              </a:rPr>
              <a:t>年</a:t>
            </a:r>
            <a:r>
              <a:rPr lang="en-US" altLang="ja-JP" sz="700" kern="100" dirty="0">
                <a:ea typeface="ＭＳ ゴシック" panose="020B0609070205080204" pitchFamily="49" charset="-128"/>
                <a:cs typeface="Times New Roman" panose="02020603050405020304" pitchFamily="18" charset="0"/>
              </a:rPr>
              <a:t>3</a:t>
            </a:r>
            <a:r>
              <a:rPr lang="ja-JP" sz="700" kern="100" dirty="0">
                <a:effectLst/>
                <a:ea typeface="ＭＳ ゴシック" panose="020B0609070205080204" pitchFamily="49" charset="-128"/>
                <a:cs typeface="Times New Roman" panose="02020603050405020304" pitchFamily="18" charset="0"/>
              </a:rPr>
              <a:t>月</a:t>
            </a:r>
            <a:r>
              <a:rPr lang="en-US" sz="700" kern="100" dirty="0">
                <a:effectLst/>
                <a:ea typeface="ＭＳ ゴシック" panose="020B0609070205080204" pitchFamily="49" charset="-128"/>
                <a:cs typeface="Times New Roman" panose="02020603050405020304" pitchFamily="18" charset="0"/>
              </a:rPr>
              <a:t>3</a:t>
            </a:r>
            <a:r>
              <a:rPr lang="en-US" altLang="ja-JP" sz="700" kern="100" dirty="0">
                <a:effectLst/>
                <a:ea typeface="ＭＳ ゴシック" panose="020B0609070205080204" pitchFamily="49" charset="-128"/>
                <a:cs typeface="Times New Roman" panose="02020603050405020304" pitchFamily="18" charset="0"/>
              </a:rPr>
              <a:t>1</a:t>
            </a:r>
            <a:r>
              <a:rPr lang="ja-JP" sz="700" kern="100" dirty="0">
                <a:effectLst/>
                <a:ea typeface="ＭＳ ゴシック" panose="020B0609070205080204" pitchFamily="49" charset="-128"/>
                <a:cs typeface="Times New Roman" panose="02020603050405020304" pitchFamily="18" charset="0"/>
              </a:rPr>
              <a:t>日現在）</a:t>
            </a:r>
            <a:r>
              <a:rPr lang="ja-JP" altLang="en-US" sz="700" kern="100" dirty="0">
                <a:effectLst/>
                <a:ea typeface="ＭＳ ゴシック" panose="020B0609070205080204" pitchFamily="49" charset="-128"/>
                <a:cs typeface="Times New Roman" panose="02020603050405020304" pitchFamily="18" charset="0"/>
              </a:rPr>
              <a:t>）</a:t>
            </a:r>
            <a:r>
              <a:rPr lang="ja-JP" altLang="en-US" sz="700" kern="100" dirty="0">
                <a:ea typeface="ＭＳ ゴシック" panose="020B0609070205080204" pitchFamily="49" charset="-128"/>
                <a:cs typeface="Times New Roman" panose="02020603050405020304" pitchFamily="18" charset="0"/>
              </a:rPr>
              <a:t>「介護保険</a:t>
            </a:r>
            <a:r>
              <a:rPr lang="ja-JP" sz="700" kern="100" dirty="0">
                <a:effectLst/>
                <a:ea typeface="ＭＳ ゴシック" panose="020B0609070205080204" pitchFamily="49" charset="-128"/>
                <a:cs typeface="Times New Roman" panose="02020603050405020304" pitchFamily="18" charset="0"/>
              </a:rPr>
              <a:t>・</a:t>
            </a:r>
            <a:r>
              <a:rPr lang="ja-JP" altLang="en-US" sz="700" kern="100" dirty="0">
                <a:effectLst/>
                <a:ea typeface="ＭＳ ゴシック" panose="020B0609070205080204" pitchFamily="49" charset="-128"/>
                <a:cs typeface="Times New Roman" panose="02020603050405020304" pitchFamily="18" charset="0"/>
              </a:rPr>
              <a:t>その他」</a:t>
            </a:r>
            <a:r>
              <a:rPr lang="ja-JP" sz="700" kern="100" dirty="0">
                <a:effectLst/>
                <a:ea typeface="ＭＳ ゴシック" panose="020B0609070205080204" pitchFamily="49" charset="-128"/>
                <a:cs typeface="Times New Roman" panose="02020603050405020304" pitchFamily="18" charset="0"/>
              </a:rPr>
              <a:t>大阪府福祉部資料</a:t>
            </a:r>
            <a:r>
              <a:rPr lang="ja-JP" sz="700" kern="100" dirty="0">
                <a:solidFill>
                  <a:schemeClr val="tx1"/>
                </a:solidFill>
                <a:effectLst/>
                <a:ea typeface="ＭＳ ゴシック" panose="020B0609070205080204" pitchFamily="49" charset="-128"/>
                <a:cs typeface="Times New Roman" panose="02020603050405020304" pitchFamily="18" charset="0"/>
              </a:rPr>
              <a:t>（認知症高齢者グループホームは</a:t>
            </a:r>
            <a:r>
              <a:rPr lang="en-US" sz="700" kern="100" dirty="0">
                <a:solidFill>
                  <a:schemeClr val="tx1"/>
                </a:solidFill>
                <a:effectLst/>
                <a:ea typeface="ＭＳ ゴシック" panose="020B0609070205080204" pitchFamily="49" charset="-128"/>
                <a:cs typeface="Times New Roman" panose="02020603050405020304" pitchFamily="18" charset="0"/>
              </a:rPr>
              <a:t>201</a:t>
            </a:r>
            <a:r>
              <a:rPr lang="en-US" altLang="ja-JP" sz="700" kern="100" dirty="0">
                <a:solidFill>
                  <a:schemeClr val="tx1"/>
                </a:solidFill>
                <a:ea typeface="ＭＳ ゴシック" panose="020B0609070205080204" pitchFamily="49" charset="-128"/>
                <a:cs typeface="Times New Roman" panose="02020603050405020304" pitchFamily="18" charset="0"/>
              </a:rPr>
              <a:t>8</a:t>
            </a:r>
            <a:r>
              <a:rPr lang="ja-JP" sz="700" kern="100" dirty="0">
                <a:solidFill>
                  <a:schemeClr val="tx1"/>
                </a:solidFill>
                <a:effectLst/>
                <a:ea typeface="ＭＳ ゴシック" panose="020B0609070205080204" pitchFamily="49" charset="-128"/>
                <a:cs typeface="Times New Roman" panose="02020603050405020304" pitchFamily="18" charset="0"/>
              </a:rPr>
              <a:t>年</a:t>
            </a:r>
            <a:r>
              <a:rPr lang="en-US" sz="700" kern="100" dirty="0">
                <a:solidFill>
                  <a:schemeClr val="tx1"/>
                </a:solidFill>
                <a:effectLst/>
                <a:ea typeface="ＭＳ ゴシック" panose="020B0609070205080204" pitchFamily="49" charset="-128"/>
                <a:cs typeface="Times New Roman" panose="02020603050405020304" pitchFamily="18" charset="0"/>
              </a:rPr>
              <a:t>1</a:t>
            </a:r>
            <a:r>
              <a:rPr lang="ja-JP" sz="700" kern="100" dirty="0">
                <a:solidFill>
                  <a:schemeClr val="tx1"/>
                </a:solidFill>
                <a:effectLst/>
                <a:ea typeface="ＭＳ ゴシック" panose="020B0609070205080204" pitchFamily="49" charset="-128"/>
                <a:cs typeface="Times New Roman" panose="02020603050405020304" pitchFamily="18" charset="0"/>
              </a:rPr>
              <a:t>月</a:t>
            </a:r>
            <a:r>
              <a:rPr lang="en-US" sz="700" kern="100" dirty="0">
                <a:solidFill>
                  <a:schemeClr val="tx1"/>
                </a:solidFill>
                <a:effectLst/>
                <a:ea typeface="ＭＳ ゴシック" panose="020B0609070205080204" pitchFamily="49" charset="-128"/>
                <a:cs typeface="Times New Roman" panose="02020603050405020304" pitchFamily="18" charset="0"/>
              </a:rPr>
              <a:t>1</a:t>
            </a:r>
            <a:r>
              <a:rPr lang="ja-JP" sz="700" kern="100" dirty="0">
                <a:solidFill>
                  <a:schemeClr val="tx1"/>
                </a:solidFill>
                <a:effectLst/>
                <a:ea typeface="ＭＳ ゴシック" panose="020B0609070205080204" pitchFamily="49" charset="-128"/>
                <a:cs typeface="Times New Roman" panose="02020603050405020304" pitchFamily="18" charset="0"/>
              </a:rPr>
              <a:t>日現在、その他施設は</a:t>
            </a:r>
            <a:r>
              <a:rPr lang="en-US" sz="700" kern="100" dirty="0">
                <a:solidFill>
                  <a:schemeClr val="tx1"/>
                </a:solidFill>
                <a:effectLst/>
                <a:ea typeface="ＭＳ ゴシック" panose="020B0609070205080204" pitchFamily="49" charset="-128"/>
                <a:cs typeface="Times New Roman" panose="02020603050405020304" pitchFamily="18" charset="0"/>
              </a:rPr>
              <a:t>201</a:t>
            </a:r>
            <a:r>
              <a:rPr lang="en-US" altLang="ja-JP" sz="700" kern="100" dirty="0">
                <a:solidFill>
                  <a:schemeClr val="tx1"/>
                </a:solidFill>
                <a:ea typeface="ＭＳ ゴシック" panose="020B0609070205080204" pitchFamily="49" charset="-128"/>
                <a:cs typeface="Times New Roman" panose="02020603050405020304" pitchFamily="18" charset="0"/>
              </a:rPr>
              <a:t>9</a:t>
            </a:r>
            <a:r>
              <a:rPr lang="ja-JP" sz="700" kern="100" dirty="0">
                <a:solidFill>
                  <a:schemeClr val="tx1"/>
                </a:solidFill>
                <a:effectLst/>
                <a:ea typeface="ＭＳ ゴシック" panose="020B0609070205080204" pitchFamily="49" charset="-128"/>
                <a:cs typeface="Times New Roman" panose="02020603050405020304" pitchFamily="18" charset="0"/>
              </a:rPr>
              <a:t>年</a:t>
            </a:r>
            <a:r>
              <a:rPr lang="en-US" sz="700" kern="100" dirty="0">
                <a:solidFill>
                  <a:schemeClr val="tx1"/>
                </a:solidFill>
                <a:effectLst/>
                <a:ea typeface="ＭＳ ゴシック" panose="020B0609070205080204" pitchFamily="49" charset="-128"/>
                <a:cs typeface="Times New Roman" panose="02020603050405020304" pitchFamily="18" charset="0"/>
              </a:rPr>
              <a:t>4</a:t>
            </a:r>
            <a:r>
              <a:rPr lang="ja-JP" sz="700" kern="100" dirty="0">
                <a:solidFill>
                  <a:schemeClr val="tx1"/>
                </a:solidFill>
                <a:effectLst/>
                <a:ea typeface="ＭＳ ゴシック" panose="020B0609070205080204" pitchFamily="49" charset="-128"/>
                <a:cs typeface="Times New Roman" panose="02020603050405020304" pitchFamily="18" charset="0"/>
              </a:rPr>
              <a:t>月</a:t>
            </a:r>
            <a:r>
              <a:rPr lang="en-US" sz="700" kern="100" dirty="0">
                <a:solidFill>
                  <a:schemeClr val="tx1"/>
                </a:solidFill>
                <a:effectLst/>
                <a:ea typeface="ＭＳ ゴシック" panose="020B0609070205080204" pitchFamily="49" charset="-128"/>
                <a:cs typeface="Times New Roman" panose="02020603050405020304" pitchFamily="18" charset="0"/>
              </a:rPr>
              <a:t>1</a:t>
            </a:r>
            <a:r>
              <a:rPr lang="ja-JP" sz="700" kern="100" dirty="0">
                <a:solidFill>
                  <a:schemeClr val="tx1"/>
                </a:solidFill>
                <a:effectLst/>
                <a:ea typeface="ＭＳ ゴシック" panose="020B0609070205080204" pitchFamily="49" charset="-128"/>
                <a:cs typeface="Times New Roman" panose="02020603050405020304" pitchFamily="18" charset="0"/>
              </a:rPr>
              <a:t>日現在）</a:t>
            </a:r>
            <a:endParaRPr lang="ja-JP" sz="700" kern="100" dirty="0">
              <a:solidFill>
                <a:schemeClr val="tx1"/>
              </a:solidFill>
              <a:effectLst/>
              <a:ea typeface="ＭＳ 明朝" panose="02020609040205080304" pitchFamily="17" charset="-128"/>
              <a:cs typeface="Times New Roman" panose="02020603050405020304" pitchFamily="18" charset="0"/>
            </a:endParaRPr>
          </a:p>
        </p:txBody>
      </p:sp>
      <p:sp>
        <p:nvSpPr>
          <p:cNvPr id="70" name="スライド番号プレースホルダー 3"/>
          <p:cNvSpPr>
            <a:spLocks noGrp="1"/>
          </p:cNvSpPr>
          <p:nvPr/>
        </p:nvSpPr>
        <p:spPr>
          <a:xfrm>
            <a:off x="7010400" y="6479180"/>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tx1"/>
                </a:solidFill>
              </a:rPr>
              <a:t>5</a:t>
            </a:r>
            <a:endParaRPr lang="ja-JP" altLang="en-US" sz="1800" dirty="0">
              <a:solidFill>
                <a:schemeClr val="tx1"/>
              </a:solidFill>
            </a:endParaRPr>
          </a:p>
        </p:txBody>
      </p:sp>
    </p:spTree>
    <p:extLst>
      <p:ext uri="{BB962C8B-B14F-4D97-AF65-F5344CB8AC3E}">
        <p14:creationId xmlns:p14="http://schemas.microsoft.com/office/powerpoint/2010/main" val="39702847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a:off x="372359" y="4582923"/>
            <a:ext cx="3672684" cy="2275077"/>
          </a:xfrm>
          <a:prstGeom prst="rect">
            <a:avLst/>
          </a:prstGeom>
        </p:spPr>
      </p:pic>
      <p:pic>
        <p:nvPicPr>
          <p:cNvPr id="6" name="図 5"/>
          <p:cNvPicPr>
            <a:picLocks noChangeAspect="1"/>
          </p:cNvPicPr>
          <p:nvPr/>
        </p:nvPicPr>
        <p:blipFill>
          <a:blip r:embed="rId4"/>
          <a:stretch>
            <a:fillRect/>
          </a:stretch>
        </p:blipFill>
        <p:spPr>
          <a:xfrm>
            <a:off x="145992" y="3641581"/>
            <a:ext cx="7882392" cy="848490"/>
          </a:xfrm>
          <a:prstGeom prst="rect">
            <a:avLst/>
          </a:prstGeom>
        </p:spPr>
      </p:pic>
      <p:pic>
        <p:nvPicPr>
          <p:cNvPr id="4" name="図 3"/>
          <p:cNvPicPr>
            <a:picLocks noChangeAspect="1"/>
          </p:cNvPicPr>
          <p:nvPr/>
        </p:nvPicPr>
        <p:blipFill>
          <a:blip r:embed="rId5"/>
          <a:stretch>
            <a:fillRect/>
          </a:stretch>
        </p:blipFill>
        <p:spPr>
          <a:xfrm>
            <a:off x="158867" y="1579897"/>
            <a:ext cx="8706020" cy="1647138"/>
          </a:xfrm>
          <a:prstGeom prst="rect">
            <a:avLst/>
          </a:prstGeom>
        </p:spPr>
      </p:pic>
      <p:sp>
        <p:nvSpPr>
          <p:cNvPr id="15" name="Rectangle 11"/>
          <p:cNvSpPr>
            <a:spLocks noChangeArrowheads="1"/>
          </p:cNvSpPr>
          <p:nvPr/>
        </p:nvSpPr>
        <p:spPr bwMode="auto">
          <a:xfrm>
            <a:off x="243707" y="110407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Rectangle 21"/>
          <p:cNvSpPr>
            <a:spLocks noChangeArrowheads="1"/>
          </p:cNvSpPr>
          <p:nvPr/>
        </p:nvSpPr>
        <p:spPr bwMode="auto">
          <a:xfrm>
            <a:off x="0" y="54868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 name="Oval 64">
            <a:hlinkClick r:id="rId6"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97083" y="61194"/>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1" name="タイトル 1">
            <a:extLst>
              <a:ext uri="{FF2B5EF4-FFF2-40B4-BE49-F238E27FC236}">
                <a16:creationId xmlns="" xmlns:a16="http://schemas.microsoft.com/office/drawing/2014/main" id="{30BE5A27-A407-4A14-A9BE-5866682C3C6B}"/>
              </a:ext>
            </a:extLst>
          </p:cNvPr>
          <p:cNvSpPr txBox="1">
            <a:spLocks/>
          </p:cNvSpPr>
          <p:nvPr/>
        </p:nvSpPr>
        <p:spPr>
          <a:xfrm>
            <a:off x="120085" y="61194"/>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HGP創英角ｺﾞｼｯｸUB" panose="020B0900000000000000" pitchFamily="50" charset="-128"/>
                <a:ea typeface="HGP創英角ｺﾞｼｯｸUB" panose="020B0900000000000000" pitchFamily="50" charset="-128"/>
              </a:rPr>
              <a:t>1</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大阪市</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二次</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医療圏の概要 </a:t>
            </a:r>
            <a:r>
              <a:rPr lang="en-US" altLang="ja-JP"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地域医療構想の進捗状況</a:t>
            </a:r>
            <a:endPar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3" name="テキスト ボックス 12">
            <a:extLst>
              <a:ext uri="{FF2B5EF4-FFF2-40B4-BE49-F238E27FC236}">
                <a16:creationId xmlns="" xmlns:a16="http://schemas.microsoft.com/office/drawing/2014/main" id="{8957656B-6DE6-44E0-85D6-7CF39E5B6647}"/>
              </a:ext>
            </a:extLst>
          </p:cNvPr>
          <p:cNvSpPr txBox="1"/>
          <p:nvPr/>
        </p:nvSpPr>
        <p:spPr>
          <a:xfrm>
            <a:off x="10688" y="1420836"/>
            <a:ext cx="3281668"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a:solidFill>
                  <a:schemeClr val="accent1">
                    <a:lumMod val="75000"/>
                  </a:schemeClr>
                </a:solidFill>
              </a:rPr>
              <a:t>●</a:t>
            </a:r>
            <a:r>
              <a:rPr lang="ja-JP" altLang="en-US" sz="1400" kern="100" dirty="0">
                <a:latin typeface="Meiryo UI" panose="020B0604030504040204" pitchFamily="50" charset="-128"/>
                <a:ea typeface="Meiryo UI" panose="020B0604030504040204" pitchFamily="50" charset="-128"/>
                <a:cs typeface="Times New Roman"/>
              </a:rPr>
              <a:t>病床機能報告と病床数の必要量の比較</a:t>
            </a:r>
            <a:endParaRPr lang="ja-JP" sz="1400" kern="100" dirty="0">
              <a:effectLst/>
              <a:latin typeface="Meiryo UI" panose="020B0604030504040204" pitchFamily="50" charset="-128"/>
              <a:ea typeface="Meiryo UI" panose="020B0604030504040204" pitchFamily="50" charset="-128"/>
              <a:cs typeface="Times New Roman"/>
            </a:endParaRPr>
          </a:p>
        </p:txBody>
      </p:sp>
      <p:sp>
        <p:nvSpPr>
          <p:cNvPr id="20" name="右中かっこ 19"/>
          <p:cNvSpPr/>
          <p:nvPr/>
        </p:nvSpPr>
        <p:spPr>
          <a:xfrm>
            <a:off x="7215246" y="5623127"/>
            <a:ext cx="345973" cy="806128"/>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a:p>
        </p:txBody>
      </p:sp>
      <p:sp>
        <p:nvSpPr>
          <p:cNvPr id="22" name="テキスト ボックス 10">
            <a:extLst>
              <a:ext uri="{FF2B5EF4-FFF2-40B4-BE49-F238E27FC236}">
                <a16:creationId xmlns="" xmlns:a16="http://schemas.microsoft.com/office/drawing/2014/main" id="{8957656B-6DE6-44E0-85D6-7CF39E5B6647}"/>
              </a:ext>
            </a:extLst>
          </p:cNvPr>
          <p:cNvSpPr txBox="1"/>
          <p:nvPr/>
        </p:nvSpPr>
        <p:spPr>
          <a:xfrm>
            <a:off x="4097719" y="5829581"/>
            <a:ext cx="2339102"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kern="100" dirty="0">
                <a:latin typeface="+mn-ea"/>
                <a:cs typeface="Times New Roman"/>
              </a:rPr>
              <a:t>②</a:t>
            </a:r>
            <a:r>
              <a:rPr lang="ja-JP" altLang="en-US" sz="1400" kern="100" dirty="0">
                <a:effectLst/>
                <a:latin typeface="+mn-ea"/>
                <a:cs typeface="Times New Roman"/>
              </a:rPr>
              <a:t>病床数の必要量（回復期）</a:t>
            </a:r>
            <a:endParaRPr lang="ja-JP" sz="1400" kern="100" dirty="0">
              <a:effectLst/>
              <a:latin typeface="+mn-ea"/>
              <a:cs typeface="Times New Roman"/>
            </a:endParaRPr>
          </a:p>
        </p:txBody>
      </p:sp>
      <p:sp>
        <p:nvSpPr>
          <p:cNvPr id="23" name="テキスト ボックス 22">
            <a:extLst>
              <a:ext uri="{FF2B5EF4-FFF2-40B4-BE49-F238E27FC236}">
                <a16:creationId xmlns="" xmlns:a16="http://schemas.microsoft.com/office/drawing/2014/main" id="{8957656B-6DE6-44E0-85D6-7CF39E5B6647}"/>
              </a:ext>
            </a:extLst>
          </p:cNvPr>
          <p:cNvSpPr txBox="1"/>
          <p:nvPr/>
        </p:nvSpPr>
        <p:spPr>
          <a:xfrm>
            <a:off x="10688" y="3381385"/>
            <a:ext cx="5974713"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a:solidFill>
                  <a:schemeClr val="accent1">
                    <a:lumMod val="75000"/>
                  </a:schemeClr>
                </a:solidFill>
              </a:rPr>
              <a:t>●</a:t>
            </a:r>
            <a:r>
              <a:rPr lang="ja-JP" altLang="en-US" sz="1400" kern="100" dirty="0">
                <a:latin typeface="Meiryo UI" panose="020B0604030504040204" pitchFamily="50" charset="-128"/>
                <a:ea typeface="Meiryo UI" panose="020B0604030504040204" pitchFamily="50" charset="-128"/>
                <a:cs typeface="Times New Roman"/>
              </a:rPr>
              <a:t>病床機能報告（</a:t>
            </a:r>
            <a:r>
              <a:rPr lang="en-US" altLang="ja-JP" sz="1400" kern="100" dirty="0">
                <a:latin typeface="Meiryo UI" panose="020B0604030504040204" pitchFamily="50" charset="-128"/>
                <a:ea typeface="Meiryo UI" panose="020B0604030504040204" pitchFamily="50" charset="-128"/>
                <a:cs typeface="Times New Roman"/>
              </a:rPr>
              <a:t>2018</a:t>
            </a:r>
            <a:r>
              <a:rPr lang="ja-JP" altLang="en-US" sz="1400" kern="100" dirty="0">
                <a:latin typeface="Meiryo UI" panose="020B0604030504040204" pitchFamily="50" charset="-128"/>
                <a:ea typeface="Meiryo UI" panose="020B0604030504040204" pitchFamily="50" charset="-128"/>
                <a:cs typeface="Times New Roman"/>
              </a:rPr>
              <a:t>年度）と病床数の必要量（</a:t>
            </a:r>
            <a:r>
              <a:rPr lang="en-US" altLang="ja-JP" sz="1400" kern="100" dirty="0">
                <a:latin typeface="Meiryo UI" panose="020B0604030504040204" pitchFamily="50" charset="-128"/>
                <a:ea typeface="Meiryo UI" panose="020B0604030504040204" pitchFamily="50" charset="-128"/>
                <a:cs typeface="Times New Roman"/>
              </a:rPr>
              <a:t>2025</a:t>
            </a:r>
            <a:r>
              <a:rPr lang="ja-JP" altLang="en-US" sz="1400" kern="100" dirty="0">
                <a:latin typeface="Meiryo UI" panose="020B0604030504040204" pitchFamily="50" charset="-128"/>
                <a:ea typeface="Meiryo UI" panose="020B0604030504040204" pitchFamily="50" charset="-128"/>
                <a:cs typeface="Times New Roman"/>
              </a:rPr>
              <a:t>年）の割合の比較</a:t>
            </a:r>
            <a:endParaRPr lang="ja-JP" sz="1400" kern="100" dirty="0">
              <a:effectLst/>
              <a:latin typeface="Meiryo UI" panose="020B0604030504040204" pitchFamily="50" charset="-128"/>
              <a:ea typeface="Meiryo UI" panose="020B0604030504040204" pitchFamily="50" charset="-128"/>
              <a:cs typeface="Times New Roman"/>
            </a:endParaRPr>
          </a:p>
        </p:txBody>
      </p:sp>
      <p:sp>
        <p:nvSpPr>
          <p:cNvPr id="24" name="二等辺三角形 23"/>
          <p:cNvSpPr/>
          <p:nvPr/>
        </p:nvSpPr>
        <p:spPr>
          <a:xfrm rot="10800000">
            <a:off x="3977671" y="3274897"/>
            <a:ext cx="1032942" cy="106539"/>
          </a:xfrm>
          <a:prstGeom prst="triangle">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31" name="テキスト ボックス 16"/>
          <p:cNvSpPr txBox="1"/>
          <p:nvPr/>
        </p:nvSpPr>
        <p:spPr>
          <a:xfrm>
            <a:off x="3974627" y="4602081"/>
            <a:ext cx="4810380" cy="332815"/>
          </a:xfrm>
          <a:prstGeom prst="rect">
            <a:avLst/>
          </a:prstGeom>
          <a:solidFill>
            <a:schemeClr val="accent1">
              <a:lumMod val="20000"/>
              <a:lumOff val="80000"/>
            </a:schemeClr>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200" dirty="0">
                <a:latin typeface="HGP創英角ﾎﾟｯﾌﾟ体" panose="040B0A00000000000000" pitchFamily="50" charset="-128"/>
                <a:ea typeface="HGP創英角ﾎﾟｯﾌﾟ体" panose="040B0A00000000000000" pitchFamily="50" charset="-128"/>
              </a:rPr>
              <a:t>サブアキュート・ポスト　アキュート・リハビリ機能の</a:t>
            </a:r>
            <a:r>
              <a:rPr kumimoji="1" lang="ja-JP" altLang="en-US" sz="1400" dirty="0">
                <a:latin typeface="HGP創英角ﾎﾟｯﾌﾟ体" panose="040B0A00000000000000" pitchFamily="50" charset="-128"/>
                <a:ea typeface="HGP創英角ﾎﾟｯﾌﾟ体" panose="040B0A00000000000000" pitchFamily="50" charset="-128"/>
              </a:rPr>
              <a:t>現状と将来の予測</a:t>
            </a:r>
          </a:p>
        </p:txBody>
      </p:sp>
      <p:cxnSp>
        <p:nvCxnSpPr>
          <p:cNvPr id="34" name="直線矢印コネクタ 33"/>
          <p:cNvCxnSpPr/>
          <p:nvPr/>
        </p:nvCxnSpPr>
        <p:spPr>
          <a:xfrm>
            <a:off x="6188929" y="4493710"/>
            <a:ext cx="687327" cy="164364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2" name="角丸四角形 31"/>
          <p:cNvSpPr/>
          <p:nvPr/>
        </p:nvSpPr>
        <p:spPr>
          <a:xfrm>
            <a:off x="4860032" y="4160509"/>
            <a:ext cx="1422091" cy="139625"/>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5" name="角丸四角形 34"/>
          <p:cNvSpPr/>
          <p:nvPr/>
        </p:nvSpPr>
        <p:spPr>
          <a:xfrm>
            <a:off x="5580113" y="4324825"/>
            <a:ext cx="702010" cy="115575"/>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7" name="テキスト ボックス 10">
            <a:extLst>
              <a:ext uri="{FF2B5EF4-FFF2-40B4-BE49-F238E27FC236}">
                <a16:creationId xmlns="" xmlns:a16="http://schemas.microsoft.com/office/drawing/2014/main" id="{8957656B-6DE6-44E0-85D6-7CF39E5B6647}"/>
              </a:ext>
            </a:extLst>
          </p:cNvPr>
          <p:cNvSpPr txBox="1"/>
          <p:nvPr/>
        </p:nvSpPr>
        <p:spPr>
          <a:xfrm>
            <a:off x="4096001" y="5013403"/>
            <a:ext cx="3734136"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kern="100" dirty="0">
                <a:effectLst/>
                <a:latin typeface="+mn-ea"/>
                <a:cs typeface="Times New Roman"/>
              </a:rPr>
              <a:t>①病床機能報告（地域急性期＋回復期）</a:t>
            </a:r>
            <a:endParaRPr lang="ja-JP" sz="1400" kern="100" dirty="0">
              <a:effectLst/>
              <a:latin typeface="+mn-ea"/>
              <a:cs typeface="Times New Roman"/>
            </a:endParaRPr>
          </a:p>
        </p:txBody>
      </p:sp>
      <p:graphicFrame>
        <p:nvGraphicFramePr>
          <p:cNvPr id="48" name="表 47"/>
          <p:cNvGraphicFramePr>
            <a:graphicFrameLocks noGrp="1"/>
          </p:cNvGraphicFramePr>
          <p:nvPr>
            <p:extLst>
              <p:ext uri="{D42A27DB-BD31-4B8C-83A1-F6EECF244321}">
                <p14:modId xmlns:p14="http://schemas.microsoft.com/office/powerpoint/2010/main" val="460997278"/>
              </p:ext>
            </p:extLst>
          </p:nvPr>
        </p:nvGraphicFramePr>
        <p:xfrm>
          <a:off x="4438984" y="5384800"/>
          <a:ext cx="2765490" cy="456365"/>
        </p:xfrm>
        <a:graphic>
          <a:graphicData uri="http://schemas.openxmlformats.org/drawingml/2006/table">
            <a:tbl>
              <a:tblPr>
                <a:tableStyleId>{BC89EF96-8CEA-46FF-86C4-4CE0E7609802}</a:tableStyleId>
              </a:tblPr>
              <a:tblGrid>
                <a:gridCol w="1878992">
                  <a:extLst>
                    <a:ext uri="{9D8B030D-6E8A-4147-A177-3AD203B41FA5}">
                      <a16:colId xmlns="" xmlns:a16="http://schemas.microsoft.com/office/drawing/2014/main" val="20000"/>
                    </a:ext>
                  </a:extLst>
                </a:gridCol>
                <a:gridCol w="886498">
                  <a:extLst>
                    <a:ext uri="{9D8B030D-6E8A-4147-A177-3AD203B41FA5}">
                      <a16:colId xmlns="" xmlns:a16="http://schemas.microsoft.com/office/drawing/2014/main" val="20001"/>
                    </a:ext>
                  </a:extLst>
                </a:gridCol>
              </a:tblGrid>
              <a:tr h="220533">
                <a:tc>
                  <a:txBody>
                    <a:bodyPr/>
                    <a:lstStyle/>
                    <a:p>
                      <a:pPr algn="l" fontAlgn="ctr"/>
                      <a:r>
                        <a:rPr lang="en-US" altLang="ja-JP" sz="1300" b="0" i="0" u="none" strike="noStrike" dirty="0" smtClean="0">
                          <a:solidFill>
                            <a:schemeClr val="tx1"/>
                          </a:solidFill>
                          <a:effectLst/>
                          <a:latin typeface="+mn-ea"/>
                          <a:ea typeface="+mn-ea"/>
                        </a:rPr>
                        <a:t> 2017</a:t>
                      </a:r>
                      <a:r>
                        <a:rPr lang="ja-JP" altLang="en-US" sz="1300" b="0" i="0" u="none" strike="noStrike" dirty="0">
                          <a:solidFill>
                            <a:schemeClr val="tx1"/>
                          </a:solidFill>
                          <a:effectLst/>
                          <a:latin typeface="+mn-ea"/>
                          <a:ea typeface="+mn-ea"/>
                        </a:rPr>
                        <a:t>年度</a:t>
                      </a:r>
                      <a:endParaRPr lang="zh-TW" altLang="en-US" sz="13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400" u="none" strike="noStrike" dirty="0" smtClean="0">
                          <a:effectLst/>
                          <a:latin typeface="+mn-lt"/>
                          <a:ea typeface="+mn-ea"/>
                        </a:rPr>
                        <a:t>20.4%</a:t>
                      </a:r>
                      <a:endParaRPr lang="en-US" altLang="ja-JP" sz="1400" b="0" i="0" u="none" strike="noStrike" dirty="0">
                        <a:solidFill>
                          <a:srgbClr val="000000"/>
                        </a:solidFill>
                        <a:effectLst/>
                        <a:latin typeface="+mn-lt"/>
                        <a:ea typeface="+mn-ea"/>
                      </a:endParaRPr>
                    </a:p>
                  </a:txBody>
                  <a:tcPr marL="9525" marR="9525" marT="9525" marB="0" anchor="ctr"/>
                </a:tc>
                <a:extLst>
                  <a:ext uri="{0D108BD9-81ED-4DB2-BD59-A6C34878D82A}">
                    <a16:rowId xmlns="" xmlns:a16="http://schemas.microsoft.com/office/drawing/2014/main" val="10000"/>
                  </a:ext>
                </a:extLst>
              </a:tr>
              <a:tr h="233480">
                <a:tc>
                  <a:txBody>
                    <a:bodyPr/>
                    <a:lstStyle/>
                    <a:p>
                      <a:pPr algn="l" fontAlgn="ctr"/>
                      <a:r>
                        <a:rPr lang="en-US" altLang="ja-JP" sz="1300" b="0" i="0" u="none" strike="noStrike" dirty="0" smtClean="0">
                          <a:solidFill>
                            <a:srgbClr val="000000"/>
                          </a:solidFill>
                          <a:effectLst/>
                          <a:latin typeface="+mn-ea"/>
                          <a:ea typeface="+mn-ea"/>
                        </a:rPr>
                        <a:t> 2018</a:t>
                      </a:r>
                      <a:r>
                        <a:rPr lang="ja-JP" altLang="en-US" sz="1300" b="0" i="0" u="none" strike="noStrike" dirty="0">
                          <a:solidFill>
                            <a:srgbClr val="000000"/>
                          </a:solidFill>
                          <a:effectLst/>
                          <a:latin typeface="+mn-ea"/>
                          <a:ea typeface="+mn-ea"/>
                        </a:rPr>
                        <a:t>年度</a:t>
                      </a:r>
                      <a:r>
                        <a:rPr lang="ja-JP" altLang="en-US" sz="1300" b="0" i="0" u="none" strike="noStrike" dirty="0" smtClean="0">
                          <a:solidFill>
                            <a:srgbClr val="000000"/>
                          </a:solidFill>
                          <a:effectLst/>
                          <a:latin typeface="+mn-ea"/>
                          <a:ea typeface="+mn-ea"/>
                        </a:rPr>
                        <a:t>（最終）</a:t>
                      </a:r>
                      <a:endParaRPr lang="zh-TW" altLang="en-US" sz="13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400" b="0" i="0" u="none" strike="noStrike" dirty="0" smtClean="0">
                          <a:solidFill>
                            <a:srgbClr val="000000"/>
                          </a:solidFill>
                          <a:effectLst/>
                          <a:latin typeface="+mn-lt"/>
                          <a:ea typeface="+mn-ea"/>
                        </a:rPr>
                        <a:t>22.7%</a:t>
                      </a:r>
                      <a:endParaRPr lang="en-US" altLang="ja-JP" sz="1400" b="0" i="0" u="none" strike="noStrike" dirty="0">
                        <a:solidFill>
                          <a:srgbClr val="000000"/>
                        </a:solidFill>
                        <a:effectLst/>
                        <a:latin typeface="+mn-lt"/>
                        <a:ea typeface="+mn-ea"/>
                      </a:endParaRPr>
                    </a:p>
                  </a:txBody>
                  <a:tcPr marL="9525" marR="9525" marT="9525" marB="0" anchor="ctr"/>
                </a:tc>
                <a:extLst>
                  <a:ext uri="{0D108BD9-81ED-4DB2-BD59-A6C34878D82A}">
                    <a16:rowId xmlns="" xmlns:a16="http://schemas.microsoft.com/office/drawing/2014/main" val="989151679"/>
                  </a:ext>
                </a:extLst>
              </a:tr>
            </a:tbl>
          </a:graphicData>
        </a:graphic>
      </p:graphicFrame>
      <p:graphicFrame>
        <p:nvGraphicFramePr>
          <p:cNvPr id="50" name="表 49"/>
          <p:cNvGraphicFramePr>
            <a:graphicFrameLocks noGrp="1"/>
          </p:cNvGraphicFramePr>
          <p:nvPr>
            <p:extLst>
              <p:ext uri="{D42A27DB-BD31-4B8C-83A1-F6EECF244321}">
                <p14:modId xmlns:p14="http://schemas.microsoft.com/office/powerpoint/2010/main" val="3339325589"/>
              </p:ext>
            </p:extLst>
          </p:nvPr>
        </p:nvGraphicFramePr>
        <p:xfrm>
          <a:off x="6266082" y="6088311"/>
          <a:ext cx="938392" cy="315460"/>
        </p:xfrm>
        <a:graphic>
          <a:graphicData uri="http://schemas.openxmlformats.org/drawingml/2006/table">
            <a:tbl>
              <a:tblPr>
                <a:tableStyleId>{BC89EF96-8CEA-46FF-86C4-4CE0E7609802}</a:tableStyleId>
              </a:tblPr>
              <a:tblGrid>
                <a:gridCol w="938392">
                  <a:extLst>
                    <a:ext uri="{9D8B030D-6E8A-4147-A177-3AD203B41FA5}">
                      <a16:colId xmlns="" xmlns:a16="http://schemas.microsoft.com/office/drawing/2014/main" val="20000"/>
                    </a:ext>
                  </a:extLst>
                </a:gridCol>
              </a:tblGrid>
              <a:tr h="315460">
                <a:tc>
                  <a:txBody>
                    <a:bodyPr/>
                    <a:lstStyle/>
                    <a:p>
                      <a:pPr algn="r" fontAlgn="ctr"/>
                      <a:r>
                        <a:rPr lang="en-US" altLang="ja-JP" sz="1400" u="none" strike="noStrike" dirty="0" smtClean="0">
                          <a:effectLst/>
                        </a:rPr>
                        <a:t>30.7%</a:t>
                      </a:r>
                      <a:endParaRPr lang="en-US" altLang="ja-JP" sz="1400" b="0" i="0" u="none" strike="noStrike" dirty="0">
                        <a:solidFill>
                          <a:srgbClr val="000000"/>
                        </a:solidFill>
                        <a:effectLst/>
                        <a:latin typeface="ＭＳ Ｐゴシック"/>
                      </a:endParaRPr>
                    </a:p>
                  </a:txBody>
                  <a:tcPr marL="9525" marR="9525" marT="9525" marB="0" anchor="ctr"/>
                </a:tc>
                <a:extLst>
                  <a:ext uri="{0D108BD9-81ED-4DB2-BD59-A6C34878D82A}">
                    <a16:rowId xmlns="" xmlns:a16="http://schemas.microsoft.com/office/drawing/2014/main" val="10000"/>
                  </a:ext>
                </a:extLst>
              </a:tr>
            </a:tbl>
          </a:graphicData>
        </a:graphic>
      </p:graphicFrame>
      <p:cxnSp>
        <p:nvCxnSpPr>
          <p:cNvPr id="33" name="直線矢印コネクタ 32"/>
          <p:cNvCxnSpPr>
            <a:cxnSpLocks/>
          </p:cNvCxnSpPr>
          <p:nvPr/>
        </p:nvCxnSpPr>
        <p:spPr>
          <a:xfrm>
            <a:off x="5400065" y="4335668"/>
            <a:ext cx="1073858" cy="142005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5" name="角丸四角形 54"/>
          <p:cNvSpPr/>
          <p:nvPr/>
        </p:nvSpPr>
        <p:spPr>
          <a:xfrm>
            <a:off x="7612177" y="5492149"/>
            <a:ext cx="1327866" cy="806128"/>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a:t>割合の差</a:t>
            </a:r>
            <a:endParaRPr kumimoji="1" lang="en-US" altLang="ja-JP" sz="1400" dirty="0"/>
          </a:p>
          <a:p>
            <a:pPr algn="ctr"/>
            <a:r>
              <a:rPr lang="en-US" altLang="ja-JP" sz="1400" dirty="0" smtClean="0"/>
              <a:t>8.0</a:t>
            </a:r>
            <a:r>
              <a:rPr kumimoji="1" lang="en-US" altLang="ja-JP" sz="1400" dirty="0" smtClean="0"/>
              <a:t>%</a:t>
            </a:r>
            <a:endParaRPr kumimoji="1" lang="en-US" altLang="ja-JP" sz="1400" dirty="0"/>
          </a:p>
          <a:p>
            <a:pPr algn="ctr"/>
            <a:r>
              <a:rPr kumimoji="1" lang="en-US" altLang="ja-JP" sz="1400" dirty="0"/>
              <a:t>(</a:t>
            </a:r>
            <a:r>
              <a:rPr kumimoji="1" lang="ja-JP" altLang="en-US" sz="1400" dirty="0" smtClean="0"/>
              <a:t>約</a:t>
            </a:r>
            <a:r>
              <a:rPr lang="en-US" altLang="ja-JP" sz="1400" dirty="0"/>
              <a:t>2,600</a:t>
            </a:r>
            <a:r>
              <a:rPr kumimoji="1" lang="ja-JP" altLang="en-US" sz="1400" dirty="0" smtClean="0"/>
              <a:t>床</a:t>
            </a:r>
            <a:r>
              <a:rPr kumimoji="1" lang="en-US" altLang="ja-JP" sz="1400" dirty="0"/>
              <a:t>)</a:t>
            </a:r>
          </a:p>
        </p:txBody>
      </p:sp>
      <p:sp>
        <p:nvSpPr>
          <p:cNvPr id="2" name="テキスト ボックス 1"/>
          <p:cNvSpPr txBox="1"/>
          <p:nvPr/>
        </p:nvSpPr>
        <p:spPr>
          <a:xfrm>
            <a:off x="6385233" y="3233309"/>
            <a:ext cx="2479654" cy="230832"/>
          </a:xfrm>
          <a:prstGeom prst="rect">
            <a:avLst/>
          </a:prstGeom>
          <a:noFill/>
        </p:spPr>
        <p:txBody>
          <a:bodyPr wrap="square" rtlCol="0">
            <a:spAutoFit/>
          </a:bodyPr>
          <a:lstStyle/>
          <a:p>
            <a:r>
              <a:rPr kumimoji="1" lang="en-US" altLang="ja-JP" sz="900" dirty="0" smtClean="0"/>
              <a:t>※</a:t>
            </a:r>
            <a:r>
              <a:rPr kumimoji="1" lang="ja-JP" altLang="en-US" sz="900" dirty="0" smtClean="0"/>
              <a:t>地域医療構想策定ガイドラインに</a:t>
            </a:r>
            <a:r>
              <a:rPr lang="ja-JP" altLang="en-US" sz="900" dirty="0" smtClean="0"/>
              <a:t>基づく数値</a:t>
            </a:r>
            <a:endParaRPr kumimoji="1" lang="ja-JP" altLang="en-US" sz="900" dirty="0"/>
          </a:p>
        </p:txBody>
      </p:sp>
      <p:sp>
        <p:nvSpPr>
          <p:cNvPr id="28" name="タイトル 1">
            <a:extLst>
              <a:ext uri="{FF2B5EF4-FFF2-40B4-BE49-F238E27FC236}">
                <a16:creationId xmlns="" xmlns:a16="http://schemas.microsoft.com/office/drawing/2014/main" id="{59E1EE51-04E5-497F-B18A-0DEE1580B3D9}"/>
              </a:ext>
            </a:extLst>
          </p:cNvPr>
          <p:cNvSpPr txBox="1">
            <a:spLocks/>
          </p:cNvSpPr>
          <p:nvPr/>
        </p:nvSpPr>
        <p:spPr>
          <a:xfrm>
            <a:off x="107504" y="527382"/>
            <a:ext cx="8886835" cy="935314"/>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ja-JP" sz="2200" dirty="0">
                <a:latin typeface="HGP創英角ｺﾞｼｯｸUB" panose="020B0900000000000000" pitchFamily="50" charset="-128"/>
                <a:ea typeface="HGP創英角ｺﾞｼｯｸUB" panose="020B0900000000000000" pitchFamily="50" charset="-128"/>
              </a:rPr>
              <a:t>病床数の必要量における回復期</a:t>
            </a:r>
            <a:r>
              <a:rPr lang="ja-JP" altLang="en-US" sz="2200" dirty="0">
                <a:latin typeface="HGP創英角ｺﾞｼｯｸUB" panose="020B0900000000000000" pitchFamily="50" charset="-128"/>
                <a:ea typeface="HGP創英角ｺﾞｼｯｸUB" panose="020B0900000000000000" pitchFamily="50" charset="-128"/>
              </a:rPr>
              <a:t>機能を担う</a:t>
            </a:r>
            <a:r>
              <a:rPr lang="ja-JP" altLang="ja-JP" sz="2200" dirty="0">
                <a:latin typeface="HGP創英角ｺﾞｼｯｸUB" panose="020B0900000000000000" pitchFamily="50" charset="-128"/>
                <a:ea typeface="HGP創英角ｺﾞｼｯｸUB" panose="020B0900000000000000" pitchFamily="50" charset="-128"/>
              </a:rPr>
              <a:t>病床</a:t>
            </a:r>
            <a:r>
              <a:rPr lang="ja-JP" altLang="en-US" sz="2200" dirty="0">
                <a:latin typeface="HGP創英角ｺﾞｼｯｸUB" panose="020B0900000000000000" pitchFamily="50" charset="-128"/>
                <a:ea typeface="HGP創英角ｺﾞｼｯｸUB" panose="020B0900000000000000" pitchFamily="50" charset="-128"/>
              </a:rPr>
              <a:t>数の確保</a:t>
            </a:r>
            <a:r>
              <a:rPr lang="ja-JP" altLang="ja-JP" sz="2200" dirty="0">
                <a:latin typeface="HGP創英角ｺﾞｼｯｸUB" panose="020B0900000000000000" pitchFamily="50" charset="-128"/>
                <a:ea typeface="HGP創英角ｺﾞｼｯｸUB" panose="020B0900000000000000" pitchFamily="50" charset="-128"/>
              </a:rPr>
              <a:t>には、</a:t>
            </a:r>
            <a:r>
              <a:rPr lang="ja-JP" altLang="ja-JP" sz="2200" dirty="0" smtClean="0">
                <a:latin typeface="HGP創英角ｺﾞｼｯｸUB" panose="020B0900000000000000" pitchFamily="50" charset="-128"/>
                <a:ea typeface="HGP創英角ｺﾞｼｯｸUB" panose="020B0900000000000000" pitchFamily="50" charset="-128"/>
              </a:rPr>
              <a:t>約</a:t>
            </a:r>
            <a:r>
              <a:rPr lang="ja-JP" altLang="en-US" sz="2200" dirty="0">
                <a:latin typeface="HGP創英角ｺﾞｼｯｸUB" panose="020B0900000000000000" pitchFamily="50" charset="-128"/>
                <a:ea typeface="HGP創英角ｺﾞｼｯｸUB" panose="020B0900000000000000" pitchFamily="50" charset="-128"/>
              </a:rPr>
              <a:t>８</a:t>
            </a:r>
            <a:r>
              <a:rPr lang="ja-JP" altLang="ja-JP" sz="2200" dirty="0" smtClean="0">
                <a:latin typeface="HGP創英角ｺﾞｼｯｸUB" panose="020B0900000000000000" pitchFamily="50" charset="-128"/>
                <a:ea typeface="HGP創英角ｺﾞｼｯｸUB" panose="020B0900000000000000" pitchFamily="50" charset="-128"/>
              </a:rPr>
              <a:t>％</a:t>
            </a:r>
            <a:r>
              <a:rPr lang="ja-JP" altLang="en-US" sz="2200" dirty="0">
                <a:latin typeface="HGP創英角ｺﾞｼｯｸUB" panose="020B0900000000000000" pitchFamily="50" charset="-128"/>
                <a:ea typeface="HGP創英角ｺﾞｼｯｸUB" panose="020B0900000000000000" pitchFamily="50" charset="-128"/>
              </a:rPr>
              <a:t>の</a:t>
            </a:r>
            <a:r>
              <a:rPr lang="ja-JP" altLang="ja-JP" sz="2200" dirty="0">
                <a:latin typeface="HGP創英角ｺﾞｼｯｸUB" panose="020B0900000000000000" pitchFamily="50" charset="-128"/>
                <a:ea typeface="HGP創英角ｺﾞｼｯｸUB" panose="020B0900000000000000" pitchFamily="50" charset="-128"/>
              </a:rPr>
              <a:t>回復期機能への転換が必要と推計できる</a:t>
            </a:r>
            <a:r>
              <a:rPr lang="ja-JP" altLang="en-US" sz="2200" dirty="0">
                <a:latin typeface="HGP創英角ｺﾞｼｯｸUB" panose="020B0900000000000000" pitchFamily="50" charset="-128"/>
                <a:ea typeface="HGP創英角ｺﾞｼｯｸUB" panose="020B0900000000000000" pitchFamily="50" charset="-128"/>
              </a:rPr>
              <a:t>（</a:t>
            </a:r>
            <a:r>
              <a:rPr lang="en-US" altLang="ja-JP" sz="2200" dirty="0">
                <a:latin typeface="HGP創英角ｺﾞｼｯｸUB" panose="020B0900000000000000" pitchFamily="50" charset="-128"/>
                <a:ea typeface="HGP創英角ｺﾞｼｯｸUB" panose="020B0900000000000000" pitchFamily="50" charset="-128"/>
              </a:rPr>
              <a:t>2017</a:t>
            </a:r>
            <a:r>
              <a:rPr lang="ja-JP" altLang="en-US" sz="2200" dirty="0">
                <a:latin typeface="HGP創英角ｺﾞｼｯｸUB" panose="020B0900000000000000" pitchFamily="50" charset="-128"/>
                <a:ea typeface="HGP創英角ｺﾞｼｯｸUB" panose="020B0900000000000000" pitchFamily="50" charset="-128"/>
              </a:rPr>
              <a:t>年度は約</a:t>
            </a:r>
            <a:r>
              <a:rPr lang="en-US" altLang="ja-JP" sz="2200" dirty="0">
                <a:latin typeface="HGP創英角ｺﾞｼｯｸUB" panose="020B0900000000000000" pitchFamily="50" charset="-128"/>
                <a:ea typeface="HGP創英角ｺﾞｼｯｸUB" panose="020B0900000000000000" pitchFamily="50" charset="-128"/>
              </a:rPr>
              <a:t>10</a:t>
            </a:r>
            <a:r>
              <a:rPr lang="ja-JP" altLang="en-US" sz="2200" dirty="0">
                <a:latin typeface="HGP創英角ｺﾞｼｯｸUB" panose="020B0900000000000000" pitchFamily="50" charset="-128"/>
                <a:ea typeface="HGP創英角ｺﾞｼｯｸUB" panose="020B0900000000000000" pitchFamily="50" charset="-128"/>
              </a:rPr>
              <a:t>％）</a:t>
            </a:r>
            <a:endParaRPr lang="ja-JP" altLang="ja-JP" sz="2200" dirty="0">
              <a:latin typeface="HGP創英角ｺﾞｼｯｸUB" panose="020B0900000000000000" pitchFamily="50" charset="-128"/>
              <a:ea typeface="HGP創英角ｺﾞｼｯｸUB" panose="020B0900000000000000" pitchFamily="50" charset="-128"/>
            </a:endParaRPr>
          </a:p>
        </p:txBody>
      </p:sp>
      <p:sp>
        <p:nvSpPr>
          <p:cNvPr id="5" name="テキスト ボックス 4"/>
          <p:cNvSpPr txBox="1"/>
          <p:nvPr/>
        </p:nvSpPr>
        <p:spPr>
          <a:xfrm>
            <a:off x="7137919" y="6545423"/>
            <a:ext cx="1647088" cy="276999"/>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参照　病床機能報告</a:t>
            </a:r>
            <a:endParaRPr kumimoji="1" lang="ja-JP" altLang="en-US" sz="1200" dirty="0">
              <a:latin typeface="Meiryo UI" panose="020B0604030504040204" pitchFamily="50" charset="-128"/>
              <a:ea typeface="Meiryo UI" panose="020B0604030504040204" pitchFamily="50" charset="-128"/>
            </a:endParaRPr>
          </a:p>
        </p:txBody>
      </p:sp>
      <p:sp>
        <p:nvSpPr>
          <p:cNvPr id="27" name="スライド番号プレースホルダー 2"/>
          <p:cNvSpPr>
            <a:spLocks noGrp="1"/>
          </p:cNvSpPr>
          <p:nvPr>
            <p:ph type="sldNum" sz="quarter" idx="12"/>
          </p:nvPr>
        </p:nvSpPr>
        <p:spPr>
          <a:xfrm>
            <a:off x="6979326" y="6492875"/>
            <a:ext cx="2133600" cy="365125"/>
          </a:xfrm>
        </p:spPr>
        <p:txBody>
          <a:bodyPr/>
          <a:lstStyle/>
          <a:p>
            <a:r>
              <a:rPr kumimoji="1" lang="en-US" altLang="ja-JP" sz="1800" dirty="0" smtClean="0">
                <a:solidFill>
                  <a:schemeClr val="tx1"/>
                </a:solidFill>
              </a:rPr>
              <a:t>6</a:t>
            </a:r>
            <a:endParaRPr kumimoji="1" lang="ja-JP" altLang="en-US" sz="1800" dirty="0">
              <a:solidFill>
                <a:schemeClr val="tx1"/>
              </a:solidFill>
            </a:endParaRPr>
          </a:p>
        </p:txBody>
      </p:sp>
    </p:spTree>
    <p:extLst>
      <p:ext uri="{BB962C8B-B14F-4D97-AF65-F5344CB8AC3E}">
        <p14:creationId xmlns:p14="http://schemas.microsoft.com/office/powerpoint/2010/main" val="36841310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465873148"/>
              </p:ext>
            </p:extLst>
          </p:nvPr>
        </p:nvGraphicFramePr>
        <p:xfrm>
          <a:off x="145072" y="764704"/>
          <a:ext cx="8891424" cy="5669715"/>
        </p:xfrm>
        <a:graphic>
          <a:graphicData uri="http://schemas.openxmlformats.org/drawingml/2006/table">
            <a:tbl>
              <a:tblPr firstRow="1" bandRow="1">
                <a:tableStyleId>{5940675A-B579-460E-94D1-54222C63F5DA}</a:tableStyleId>
              </a:tblPr>
              <a:tblGrid>
                <a:gridCol w="1834640">
                  <a:extLst>
                    <a:ext uri="{9D8B030D-6E8A-4147-A177-3AD203B41FA5}">
                      <a16:colId xmlns="" xmlns:a16="http://schemas.microsoft.com/office/drawing/2014/main" val="20000"/>
                    </a:ext>
                  </a:extLst>
                </a:gridCol>
                <a:gridCol w="2448272">
                  <a:extLst>
                    <a:ext uri="{9D8B030D-6E8A-4147-A177-3AD203B41FA5}">
                      <a16:colId xmlns="" xmlns:a16="http://schemas.microsoft.com/office/drawing/2014/main" val="20001"/>
                    </a:ext>
                  </a:extLst>
                </a:gridCol>
                <a:gridCol w="2304256">
                  <a:extLst>
                    <a:ext uri="{9D8B030D-6E8A-4147-A177-3AD203B41FA5}">
                      <a16:colId xmlns="" xmlns:a16="http://schemas.microsoft.com/office/drawing/2014/main" val="20002"/>
                    </a:ext>
                  </a:extLst>
                </a:gridCol>
                <a:gridCol w="2304256">
                  <a:extLst>
                    <a:ext uri="{9D8B030D-6E8A-4147-A177-3AD203B41FA5}">
                      <a16:colId xmlns="" xmlns:a16="http://schemas.microsoft.com/office/drawing/2014/main" val="20003"/>
                    </a:ext>
                  </a:extLst>
                </a:gridCol>
              </a:tblGrid>
              <a:tr h="620827">
                <a:tc>
                  <a:txBody>
                    <a:bodyPr/>
                    <a:lstStyle/>
                    <a:p>
                      <a:pPr algn="ctr"/>
                      <a:endParaRPr kumimoji="1" lang="ja-JP" altLang="en-US" sz="1600" dirty="0">
                        <a:latin typeface="HGP創英角ﾎﾟｯﾌﾟ体" panose="040B0A00000000000000" pitchFamily="50" charset="-128"/>
                        <a:ea typeface="HGP創英角ﾎﾟｯﾌﾟ体" panose="040B0A00000000000000" pitchFamily="50" charset="-128"/>
                      </a:endParaRPr>
                    </a:p>
                  </a:txBody>
                  <a:tcPr anchor="ctr">
                    <a:solidFill>
                      <a:schemeClr val="accent1">
                        <a:lumMod val="20000"/>
                        <a:lumOff val="80000"/>
                      </a:schemeClr>
                    </a:solidFill>
                  </a:tcPr>
                </a:tc>
                <a:tc>
                  <a:txBody>
                    <a:bodyPr/>
                    <a:lstStyle/>
                    <a:p>
                      <a:pPr algn="ctr"/>
                      <a:r>
                        <a:rPr kumimoji="1" lang="ja-JP" altLang="en-US" sz="1600" dirty="0" smtClean="0">
                          <a:latin typeface="HGP創英角ﾎﾟｯﾌﾟ体" panose="040B0A00000000000000" pitchFamily="50" charset="-128"/>
                          <a:ea typeface="HGP創英角ﾎﾟｯﾌﾟ体" panose="040B0A00000000000000" pitchFamily="50" charset="-128"/>
                        </a:rPr>
                        <a:t>病床の現状</a:t>
                      </a:r>
                      <a:endParaRPr kumimoji="1" lang="ja-JP" altLang="en-US" sz="1600" dirty="0">
                        <a:latin typeface="HGP創英角ﾎﾟｯﾌﾟ体" panose="040B0A00000000000000" pitchFamily="50" charset="-128"/>
                        <a:ea typeface="HGP創英角ﾎﾟｯﾌﾟ体" panose="040B0A00000000000000" pitchFamily="50" charset="-128"/>
                      </a:endParaRPr>
                    </a:p>
                  </a:txBody>
                  <a:tcPr anchor="ctr">
                    <a:solidFill>
                      <a:schemeClr val="accent1">
                        <a:lumMod val="20000"/>
                        <a:lumOff val="80000"/>
                      </a:schemeClr>
                    </a:solidFill>
                  </a:tcPr>
                </a:tc>
                <a:tc>
                  <a:txBody>
                    <a:bodyPr/>
                    <a:lstStyle/>
                    <a:p>
                      <a:pPr algn="ctr"/>
                      <a:r>
                        <a:rPr kumimoji="1" lang="ja-JP" altLang="en-US" sz="1600" dirty="0" smtClean="0">
                          <a:latin typeface="HGP創英角ﾎﾟｯﾌﾟ体" panose="040B0A00000000000000" pitchFamily="50" charset="-128"/>
                          <a:ea typeface="HGP創英角ﾎﾟｯﾌﾟ体" panose="040B0A00000000000000" pitchFamily="50" charset="-128"/>
                        </a:rPr>
                        <a:t>患者受療・</a:t>
                      </a:r>
                      <a:endParaRPr kumimoji="1" lang="en-US" altLang="ja-JP" sz="1600" dirty="0" smtClean="0">
                        <a:latin typeface="HGP創英角ﾎﾟｯﾌﾟ体" panose="040B0A00000000000000" pitchFamily="50" charset="-128"/>
                        <a:ea typeface="HGP創英角ﾎﾟｯﾌﾟ体" panose="040B0A00000000000000" pitchFamily="50" charset="-128"/>
                      </a:endParaRPr>
                    </a:p>
                    <a:p>
                      <a:pPr algn="ctr"/>
                      <a:r>
                        <a:rPr kumimoji="1" lang="ja-JP" altLang="en-US" sz="1600" dirty="0" smtClean="0">
                          <a:latin typeface="HGP創英角ﾎﾟｯﾌﾟ体" panose="040B0A00000000000000" pitchFamily="50" charset="-128"/>
                          <a:ea typeface="HGP創英角ﾎﾟｯﾌﾟ体" panose="040B0A00000000000000" pitchFamily="50" charset="-128"/>
                        </a:rPr>
                        <a:t>医療機能状況</a:t>
                      </a:r>
                      <a:endParaRPr kumimoji="1" lang="ja-JP" altLang="en-US" sz="1600" dirty="0">
                        <a:latin typeface="HGP創英角ﾎﾟｯﾌﾟ体" panose="040B0A00000000000000" pitchFamily="50" charset="-128"/>
                        <a:ea typeface="HGP創英角ﾎﾟｯﾌﾟ体" panose="040B0A00000000000000" pitchFamily="50" charset="-128"/>
                      </a:endParaRPr>
                    </a:p>
                  </a:txBody>
                  <a:tcPr anchor="ctr">
                    <a:solidFill>
                      <a:schemeClr val="accent1">
                        <a:lumMod val="20000"/>
                        <a:lumOff val="80000"/>
                      </a:schemeClr>
                    </a:solidFill>
                  </a:tcPr>
                </a:tc>
                <a:tc>
                  <a:txBody>
                    <a:bodyPr/>
                    <a:lstStyle/>
                    <a:p>
                      <a:pPr algn="ctr"/>
                      <a:r>
                        <a:rPr kumimoji="1" lang="ja-JP" altLang="en-US" sz="1600" dirty="0" smtClean="0">
                          <a:latin typeface="HGP創英角ﾎﾟｯﾌﾟ体" panose="040B0A00000000000000" pitchFamily="50" charset="-128"/>
                          <a:ea typeface="HGP創英角ﾎﾟｯﾌﾟ体" panose="040B0A00000000000000" pitchFamily="50" charset="-128"/>
                        </a:rPr>
                        <a:t>今後の検討事項</a:t>
                      </a:r>
                      <a:endParaRPr kumimoji="1" lang="ja-JP" altLang="en-US" sz="1600" dirty="0">
                        <a:latin typeface="HGP創英角ﾎﾟｯﾌﾟ体" panose="040B0A00000000000000" pitchFamily="50" charset="-128"/>
                        <a:ea typeface="HGP創英角ﾎﾟｯﾌﾟ体" panose="040B0A00000000000000" pitchFamily="50" charset="-128"/>
                      </a:endParaRPr>
                    </a:p>
                  </a:txBody>
                  <a:tcPr anchor="ctr">
                    <a:solidFill>
                      <a:schemeClr val="accent1">
                        <a:lumMod val="20000"/>
                        <a:lumOff val="80000"/>
                      </a:schemeClr>
                    </a:solidFill>
                  </a:tcPr>
                </a:tc>
                <a:extLst>
                  <a:ext uri="{0D108BD9-81ED-4DB2-BD59-A6C34878D82A}">
                    <a16:rowId xmlns="" xmlns:a16="http://schemas.microsoft.com/office/drawing/2014/main" val="10000"/>
                  </a:ext>
                </a:extLst>
              </a:tr>
              <a:tr h="1652160">
                <a:tc>
                  <a:txBody>
                    <a:bodyPr/>
                    <a:lstStyle/>
                    <a:p>
                      <a:r>
                        <a:rPr kumimoji="1" lang="ja-JP" altLang="en-US" sz="1600" dirty="0" smtClean="0">
                          <a:latin typeface="HGP創英角ﾎﾟｯﾌﾟ体" panose="040B0A00000000000000" pitchFamily="50" charset="-128"/>
                          <a:ea typeface="HGP創英角ﾎﾟｯﾌﾟ体" panose="040B0A00000000000000" pitchFamily="50" charset="-128"/>
                        </a:rPr>
                        <a:t>高度急性期から急性期（急性期一般）</a:t>
                      </a:r>
                      <a:endParaRPr kumimoji="1" lang="ja-JP" altLang="en-US" sz="1600" dirty="0">
                        <a:latin typeface="HGP創英角ﾎﾟｯﾌﾟ体" panose="040B0A00000000000000" pitchFamily="50" charset="-128"/>
                        <a:ea typeface="HGP創英角ﾎﾟｯﾌﾟ体" panose="040B0A00000000000000" pitchFamily="50" charset="-128"/>
                      </a:endParaRPr>
                    </a:p>
                  </a:txBody>
                  <a:tcPr/>
                </a:tc>
                <a:tc>
                  <a:txBody>
                    <a:bodyPr/>
                    <a:lstStyle/>
                    <a:p>
                      <a:pPr>
                        <a:lnSpc>
                          <a:spcPct val="100000"/>
                        </a:lnSpc>
                      </a:pPr>
                      <a:r>
                        <a:rPr lang="ja-JP" altLang="en-US" sz="1600" dirty="0" smtClean="0">
                          <a:solidFill>
                            <a:schemeClr val="tx1"/>
                          </a:solidFill>
                          <a:latin typeface="HGP創英角ｺﾞｼｯｸUB" panose="020B0900000000000000" pitchFamily="50" charset="-128"/>
                          <a:ea typeface="HGP創英角ｺﾞｼｯｸUB" panose="020B0900000000000000" pitchFamily="50" charset="-128"/>
                        </a:rPr>
                        <a:t>〇</a:t>
                      </a:r>
                      <a:r>
                        <a:rPr lang="ja-JP" altLang="ja-JP" sz="1600" dirty="0" smtClean="0">
                          <a:solidFill>
                            <a:schemeClr val="tx1"/>
                          </a:solidFill>
                          <a:latin typeface="HGP創英角ｺﾞｼｯｸUB" panose="020B0900000000000000" pitchFamily="50" charset="-128"/>
                          <a:ea typeface="HGP創英角ｺﾞｼｯｸUB" panose="020B0900000000000000" pitchFamily="50" charset="-128"/>
                        </a:rPr>
                        <a:t>人口</a:t>
                      </a:r>
                      <a:r>
                        <a:rPr lang="en-US" altLang="ja-JP" sz="1600" dirty="0" smtClean="0">
                          <a:solidFill>
                            <a:schemeClr val="tx1"/>
                          </a:solidFill>
                          <a:latin typeface="HGP創英角ｺﾞｼｯｸUB" panose="020B0900000000000000" pitchFamily="50" charset="-128"/>
                          <a:ea typeface="HGP創英角ｺﾞｼｯｸUB" panose="020B0900000000000000" pitchFamily="50" charset="-128"/>
                        </a:rPr>
                        <a:t>10</a:t>
                      </a:r>
                      <a:r>
                        <a:rPr lang="ja-JP" altLang="ja-JP" sz="1600" dirty="0" smtClean="0">
                          <a:solidFill>
                            <a:schemeClr val="tx1"/>
                          </a:solidFill>
                          <a:latin typeface="HGP創英角ｺﾞｼｯｸUB" panose="020B0900000000000000" pitchFamily="50" charset="-128"/>
                          <a:ea typeface="HGP創英角ｺﾞｼｯｸUB" panose="020B0900000000000000" pitchFamily="50" charset="-128"/>
                        </a:rPr>
                        <a:t>万当たりの病床数は、多くの入院料で府を上回って</a:t>
                      </a:r>
                      <a:r>
                        <a:rPr lang="ja-JP" altLang="en-US" sz="1600" dirty="0" smtClean="0">
                          <a:solidFill>
                            <a:schemeClr val="tx1"/>
                          </a:solidFill>
                          <a:latin typeface="HGP創英角ｺﾞｼｯｸUB" panose="020B0900000000000000" pitchFamily="50" charset="-128"/>
                          <a:ea typeface="HGP創英角ｺﾞｼｯｸUB" panose="020B0900000000000000" pitchFamily="50" charset="-128"/>
                        </a:rPr>
                        <a:t>おり</a:t>
                      </a:r>
                      <a:r>
                        <a:rPr lang="ja-JP" altLang="ja-JP" sz="1600" dirty="0" smtClean="0">
                          <a:solidFill>
                            <a:schemeClr val="tx1"/>
                          </a:solidFill>
                          <a:latin typeface="HGP創英角ｺﾞｼｯｸUB" panose="020B0900000000000000" pitchFamily="50" charset="-128"/>
                          <a:ea typeface="HGP創英角ｺﾞｼｯｸUB" panose="020B0900000000000000" pitchFamily="50" charset="-128"/>
                        </a:rPr>
                        <a:t>、自己完結</a:t>
                      </a:r>
                      <a:r>
                        <a:rPr lang="ja-JP" altLang="en-US" sz="1600" dirty="0" smtClean="0">
                          <a:solidFill>
                            <a:schemeClr val="tx1"/>
                          </a:solidFill>
                          <a:latin typeface="HGP創英角ｺﾞｼｯｸUB" panose="020B0900000000000000" pitchFamily="50" charset="-128"/>
                          <a:ea typeface="HGP創英角ｺﾞｼｯｸUB" panose="020B0900000000000000" pitchFamily="50" charset="-128"/>
                        </a:rPr>
                        <a:t>　</a:t>
                      </a:r>
                      <a:r>
                        <a:rPr lang="ja-JP" altLang="ja-JP" sz="1600" dirty="0" smtClean="0">
                          <a:solidFill>
                            <a:schemeClr val="tx1"/>
                          </a:solidFill>
                          <a:latin typeface="HGP創英角ｺﾞｼｯｸUB" panose="020B0900000000000000" pitchFamily="50" charset="-128"/>
                          <a:ea typeface="HGP創英角ｺﾞｼｯｸUB" panose="020B0900000000000000" pitchFamily="50" charset="-128"/>
                        </a:rPr>
                        <a:t>率は</a:t>
                      </a:r>
                      <a:r>
                        <a:rPr lang="en-US" altLang="ja-JP" sz="1600" dirty="0" smtClean="0">
                          <a:solidFill>
                            <a:schemeClr val="tx1"/>
                          </a:solidFill>
                          <a:latin typeface="HGP創英角ｺﾞｼｯｸUB" panose="020B0900000000000000" pitchFamily="50" charset="-128"/>
                          <a:ea typeface="HGP創英角ｺﾞｼｯｸUB" panose="020B0900000000000000" pitchFamily="50" charset="-128"/>
                        </a:rPr>
                        <a:t>8</a:t>
                      </a:r>
                      <a:r>
                        <a:rPr lang="ja-JP" altLang="ja-JP" sz="1600" dirty="0" smtClean="0">
                          <a:solidFill>
                            <a:schemeClr val="tx1"/>
                          </a:solidFill>
                          <a:latin typeface="HGP創英角ｺﾞｼｯｸUB" panose="020B0900000000000000" pitchFamily="50" charset="-128"/>
                          <a:ea typeface="HGP創英角ｺﾞｼｯｸUB" panose="020B0900000000000000" pitchFamily="50" charset="-128"/>
                        </a:rPr>
                        <a:t>割</a:t>
                      </a:r>
                      <a:r>
                        <a:rPr lang="ja-JP" altLang="en-US" sz="1600" dirty="0" smtClean="0">
                          <a:solidFill>
                            <a:schemeClr val="tx1"/>
                          </a:solidFill>
                          <a:latin typeface="HGP創英角ｺﾞｼｯｸUB" panose="020B0900000000000000" pitchFamily="50" charset="-128"/>
                          <a:ea typeface="HGP創英角ｺﾞｼｯｸUB" panose="020B0900000000000000" pitchFamily="50" charset="-128"/>
                        </a:rPr>
                        <a:t>程度</a:t>
                      </a:r>
                      <a:r>
                        <a:rPr lang="ja-JP" altLang="ja-JP" sz="1600" dirty="0" smtClean="0">
                          <a:solidFill>
                            <a:schemeClr val="tx1"/>
                          </a:solidFill>
                          <a:latin typeface="HGP創英角ｺﾞｼｯｸUB" panose="020B0900000000000000" pitchFamily="50" charset="-128"/>
                          <a:ea typeface="HGP創英角ｺﾞｼｯｸUB" panose="020B0900000000000000" pitchFamily="50" charset="-128"/>
                        </a:rPr>
                        <a:t>と高く、流入超過の傾向</a:t>
                      </a:r>
                      <a:endParaRPr lang="en-US" altLang="ja-JP" sz="1600" dirty="0" smtClean="0">
                        <a:solidFill>
                          <a:schemeClr val="tx1"/>
                        </a:solidFill>
                        <a:latin typeface="HGP創英角ｺﾞｼｯｸUB" panose="020B0900000000000000" pitchFamily="50" charset="-128"/>
                        <a:ea typeface="HGP創英角ｺﾞｼｯｸUB" panose="020B0900000000000000" pitchFamily="50" charset="-128"/>
                      </a:endParaRPr>
                    </a:p>
                  </a:txBody>
                  <a:tcPr/>
                </a:tc>
                <a:tc>
                  <a:txBody>
                    <a:bodyPr/>
                    <a:lstStyle/>
                    <a:p>
                      <a:pPr>
                        <a:lnSpc>
                          <a:spcPct val="100000"/>
                        </a:lnSpc>
                      </a:pPr>
                      <a:r>
                        <a:rPr lang="ja-JP" altLang="en-US" sz="1600" dirty="0" smtClean="0">
                          <a:solidFill>
                            <a:schemeClr val="tx1"/>
                          </a:solidFill>
                          <a:latin typeface="HGP創英角ｺﾞｼｯｸUB" panose="020B0900000000000000" pitchFamily="50" charset="-128"/>
                          <a:ea typeface="HGP創英角ｺﾞｼｯｸUB" panose="020B0900000000000000" pitchFamily="50" charset="-128"/>
                        </a:rPr>
                        <a:t>〇「急性期一般入院料</a:t>
                      </a:r>
                      <a:r>
                        <a:rPr lang="en-US" altLang="ja-JP" sz="1600" dirty="0" smtClean="0">
                          <a:solidFill>
                            <a:schemeClr val="tx1"/>
                          </a:solidFill>
                          <a:latin typeface="HGP創英角ｺﾞｼｯｸUB" panose="020B0900000000000000" pitchFamily="50" charset="-128"/>
                          <a:ea typeface="HGP創英角ｺﾞｼｯｸUB" panose="020B0900000000000000" pitchFamily="50" charset="-128"/>
                        </a:rPr>
                        <a:t>2</a:t>
                      </a:r>
                      <a:r>
                        <a:rPr lang="ja-JP" altLang="en-US" sz="1600" dirty="0" smtClean="0">
                          <a:solidFill>
                            <a:schemeClr val="tx1"/>
                          </a:solidFill>
                          <a:latin typeface="HGP創英角ｺﾞｼｯｸUB" panose="020B0900000000000000" pitchFamily="50" charset="-128"/>
                          <a:ea typeface="HGP創英角ｺﾞｼｯｸUB" panose="020B0900000000000000" pitchFamily="50" charset="-128"/>
                        </a:rPr>
                        <a:t>～</a:t>
                      </a:r>
                      <a:r>
                        <a:rPr lang="en-US" altLang="ja-JP" sz="1600" dirty="0" smtClean="0">
                          <a:solidFill>
                            <a:schemeClr val="tx1"/>
                          </a:solidFill>
                          <a:latin typeface="HGP創英角ｺﾞｼｯｸUB" panose="020B0900000000000000" pitchFamily="50" charset="-128"/>
                          <a:ea typeface="HGP創英角ｺﾞｼｯｸUB" panose="020B0900000000000000" pitchFamily="50" charset="-128"/>
                        </a:rPr>
                        <a:t>7</a:t>
                      </a:r>
                      <a:r>
                        <a:rPr lang="ja-JP" altLang="en-US" sz="1600" dirty="0" smtClean="0">
                          <a:solidFill>
                            <a:schemeClr val="tx1"/>
                          </a:solidFill>
                          <a:latin typeface="HGP創英角ｺﾞｼｯｸUB" panose="020B0900000000000000" pitchFamily="50" charset="-128"/>
                          <a:ea typeface="HGP創英角ｺﾞｼｯｸUB" panose="020B0900000000000000" pitchFamily="50" charset="-128"/>
                        </a:rPr>
                        <a:t>（一般病棟</a:t>
                      </a:r>
                      <a:r>
                        <a:rPr lang="en-US" altLang="ja-JP" sz="1600" dirty="0" smtClean="0">
                          <a:solidFill>
                            <a:schemeClr val="tx1"/>
                          </a:solidFill>
                          <a:latin typeface="HGP創英角ｺﾞｼｯｸUB" panose="020B0900000000000000" pitchFamily="50" charset="-128"/>
                          <a:ea typeface="HGP創英角ｺﾞｼｯｸUB" panose="020B0900000000000000" pitchFamily="50" charset="-128"/>
                        </a:rPr>
                        <a:t>10</a:t>
                      </a:r>
                      <a:r>
                        <a:rPr lang="ja-JP" altLang="en-US" sz="1600" dirty="0" smtClean="0">
                          <a:solidFill>
                            <a:schemeClr val="tx1"/>
                          </a:solidFill>
                          <a:latin typeface="HGP創英角ｺﾞｼｯｸUB" panose="020B0900000000000000" pitchFamily="50" charset="-128"/>
                          <a:ea typeface="HGP創英角ｺﾞｼｯｸUB" panose="020B0900000000000000" pitchFamily="50" charset="-128"/>
                        </a:rPr>
                        <a:t>対</a:t>
                      </a:r>
                      <a:r>
                        <a:rPr lang="en-US" altLang="ja-JP" sz="1600" dirty="0" smtClean="0">
                          <a:solidFill>
                            <a:schemeClr val="tx1"/>
                          </a:solidFill>
                          <a:latin typeface="HGP創英角ｺﾞｼｯｸUB" panose="020B0900000000000000" pitchFamily="50" charset="-128"/>
                          <a:ea typeface="HGP創英角ｺﾞｼｯｸUB" panose="020B0900000000000000" pitchFamily="50" charset="-128"/>
                        </a:rPr>
                        <a:t>1</a:t>
                      </a:r>
                      <a:r>
                        <a:rPr lang="ja-JP" altLang="en-US" sz="1600" dirty="0" smtClean="0">
                          <a:solidFill>
                            <a:schemeClr val="tx1"/>
                          </a:solidFill>
                          <a:latin typeface="HGP創英角ｺﾞｼｯｸUB" panose="020B0900000000000000" pitchFamily="50" charset="-128"/>
                          <a:ea typeface="HGP創英角ｺﾞｼｯｸUB" panose="020B0900000000000000" pitchFamily="50" charset="-128"/>
                        </a:rPr>
                        <a:t>）」の病床数は</a:t>
                      </a:r>
                      <a:r>
                        <a:rPr lang="en-US" altLang="ja-JP" sz="1600" dirty="0" smtClean="0">
                          <a:solidFill>
                            <a:schemeClr val="tx1"/>
                          </a:solidFill>
                          <a:latin typeface="HGP創英角ｺﾞｼｯｸUB" panose="020B0900000000000000" pitchFamily="50" charset="-128"/>
                          <a:ea typeface="HGP創英角ｺﾞｼｯｸUB" panose="020B0900000000000000" pitchFamily="50" charset="-128"/>
                        </a:rPr>
                        <a:t>1</a:t>
                      </a:r>
                      <a:r>
                        <a:rPr lang="ja-JP" altLang="en-US" sz="1600" dirty="0" smtClean="0">
                          <a:solidFill>
                            <a:schemeClr val="tx1"/>
                          </a:solidFill>
                          <a:latin typeface="HGP創英角ｺﾞｼｯｸUB" panose="020B0900000000000000" pitchFamily="50" charset="-128"/>
                          <a:ea typeface="HGP創英角ｺﾞｼｯｸUB" panose="020B0900000000000000" pitchFamily="50" charset="-128"/>
                        </a:rPr>
                        <a:t>割以上減少し、また</a:t>
                      </a:r>
                      <a:r>
                        <a:rPr lang="en-US" altLang="ja-JP" sz="1600" dirty="0" smtClean="0">
                          <a:solidFill>
                            <a:schemeClr val="tx1"/>
                          </a:solidFill>
                          <a:latin typeface="HGP創英角ｺﾞｼｯｸUB" panose="020B0900000000000000" pitchFamily="50" charset="-128"/>
                          <a:ea typeface="HGP創英角ｺﾞｼｯｸUB" panose="020B0900000000000000" pitchFamily="50" charset="-128"/>
                        </a:rPr>
                        <a:t>2015</a:t>
                      </a:r>
                      <a:r>
                        <a:rPr lang="ja-JP" altLang="en-US" sz="1600" dirty="0" smtClean="0">
                          <a:solidFill>
                            <a:schemeClr val="tx1"/>
                          </a:solidFill>
                          <a:latin typeface="HGP創英角ｺﾞｼｯｸUB" panose="020B0900000000000000" pitchFamily="50" charset="-128"/>
                          <a:ea typeface="HGP創英角ｺﾞｼｯｸUB" panose="020B0900000000000000" pitchFamily="50" charset="-128"/>
                        </a:rPr>
                        <a:t>年度と比べ、自己完結率と流入超過の傾向は低下</a:t>
                      </a:r>
                      <a:endParaRPr lang="en-US" altLang="ja-JP" sz="1600" dirty="0" smtClean="0">
                        <a:solidFill>
                          <a:schemeClr val="tx1"/>
                        </a:solidFill>
                        <a:latin typeface="HGP創英角ｺﾞｼｯｸUB" panose="020B0900000000000000" pitchFamily="50" charset="-128"/>
                        <a:ea typeface="HGP創英角ｺﾞｼｯｸUB" panose="020B0900000000000000" pitchFamily="50" charset="-128"/>
                      </a:endParaRPr>
                    </a:p>
                  </a:txBody>
                  <a:tcPr/>
                </a:tc>
                <a:tc>
                  <a:txBody>
                    <a:bodyPr/>
                    <a:lstStyle/>
                    <a:p>
                      <a:pPr>
                        <a:lnSpc>
                          <a:spcPct val="100000"/>
                        </a:lnSpc>
                      </a:pPr>
                      <a:r>
                        <a:rPr lang="ja-JP" altLang="en-US" sz="1600" dirty="0" smtClean="0">
                          <a:solidFill>
                            <a:schemeClr val="tx1"/>
                          </a:solidFill>
                          <a:latin typeface="HGP創英角ｺﾞｼｯｸUB" panose="020B0900000000000000" pitchFamily="50" charset="-128"/>
                          <a:ea typeface="HGP創英角ｺﾞｼｯｸUB" panose="020B0900000000000000" pitchFamily="50" charset="-128"/>
                        </a:rPr>
                        <a:t>○引き続き</a:t>
                      </a:r>
                      <a:r>
                        <a:rPr lang="ja-JP" altLang="ja-JP" sz="1600" dirty="0" smtClean="0">
                          <a:solidFill>
                            <a:schemeClr val="tx1"/>
                          </a:solidFill>
                          <a:latin typeface="HGP創英角ｺﾞｼｯｸUB" panose="020B0900000000000000" pitchFamily="50" charset="-128"/>
                          <a:ea typeface="HGP創英角ｺﾞｼｯｸUB" panose="020B0900000000000000" pitchFamily="50" charset="-128"/>
                        </a:rPr>
                        <a:t>他圏域との流出入の状況等に留意しながら、急性期の医療提供体制のあり方について検討</a:t>
                      </a:r>
                      <a:r>
                        <a:rPr lang="ja-JP" altLang="en-US" sz="1600" dirty="0" smtClean="0">
                          <a:solidFill>
                            <a:schemeClr val="tx1"/>
                          </a:solidFill>
                          <a:latin typeface="HGP創英角ｺﾞｼｯｸUB" panose="020B0900000000000000" pitchFamily="50" charset="-128"/>
                          <a:ea typeface="HGP創英角ｺﾞｼｯｸUB" panose="020B0900000000000000" pitchFamily="50" charset="-128"/>
                        </a:rPr>
                        <a:t>が</a:t>
                      </a:r>
                      <a:r>
                        <a:rPr lang="ja-JP" altLang="ja-JP" sz="1600" dirty="0" smtClean="0">
                          <a:solidFill>
                            <a:schemeClr val="tx1"/>
                          </a:solidFill>
                          <a:latin typeface="HGP創英角ｺﾞｼｯｸUB" panose="020B0900000000000000" pitchFamily="50" charset="-128"/>
                          <a:ea typeface="HGP創英角ｺﾞｼｯｸUB" panose="020B0900000000000000" pitchFamily="50" charset="-128"/>
                        </a:rPr>
                        <a:t>必要</a:t>
                      </a:r>
                      <a:endParaRPr lang="ja-JP" altLang="ja-JP" sz="1600" dirty="0">
                        <a:solidFill>
                          <a:schemeClr val="tx1"/>
                        </a:solidFill>
                        <a:latin typeface="HGP創英角ｺﾞｼｯｸUB" panose="020B0900000000000000" pitchFamily="50" charset="-128"/>
                        <a:ea typeface="HGP創英角ｺﾞｼｯｸUB" panose="020B0900000000000000" pitchFamily="50" charset="-128"/>
                      </a:endParaRPr>
                    </a:p>
                  </a:txBody>
                  <a:tcPr/>
                </a:tc>
                <a:extLst>
                  <a:ext uri="{0D108BD9-81ED-4DB2-BD59-A6C34878D82A}">
                    <a16:rowId xmlns="" xmlns:a16="http://schemas.microsoft.com/office/drawing/2014/main" val="10001"/>
                  </a:ext>
                </a:extLst>
              </a:tr>
              <a:tr h="1842248">
                <a:tc>
                  <a:txBody>
                    <a:bodyPr/>
                    <a:lstStyle/>
                    <a:p>
                      <a:r>
                        <a:rPr kumimoji="1" lang="ja-JP" altLang="en-US" sz="1600" dirty="0" smtClean="0">
                          <a:latin typeface="HGP創英角ﾎﾟｯﾌﾟ体" panose="040B0A00000000000000" pitchFamily="50" charset="-128"/>
                          <a:ea typeface="HGP創英角ﾎﾟｯﾌﾟ体" panose="040B0A00000000000000" pitchFamily="50" charset="-128"/>
                        </a:rPr>
                        <a:t>急性期（地域一般）から回復期</a:t>
                      </a:r>
                      <a:endParaRPr kumimoji="1" lang="ja-JP" altLang="en-US" sz="1600" dirty="0">
                        <a:latin typeface="HGP創英角ﾎﾟｯﾌﾟ体" panose="040B0A00000000000000" pitchFamily="50" charset="-128"/>
                        <a:ea typeface="HGP創英角ﾎﾟｯﾌﾟ体" panose="040B0A00000000000000" pitchFamily="50" charset="-128"/>
                      </a:endParaRPr>
                    </a:p>
                  </a:txBody>
                  <a:tcPr/>
                </a:tc>
                <a:tc>
                  <a:txBody>
                    <a:bodyPr/>
                    <a:lstStyle/>
                    <a:p>
                      <a:pPr>
                        <a:lnSpc>
                          <a:spcPct val="100000"/>
                        </a:lnSpc>
                      </a:pPr>
                      <a:r>
                        <a:rPr lang="ja-JP" altLang="en-US" sz="1600" dirty="0" smtClean="0">
                          <a:solidFill>
                            <a:schemeClr val="tx1"/>
                          </a:solidFill>
                          <a:latin typeface="HGP創英角ｺﾞｼｯｸUB" panose="020B0900000000000000" pitchFamily="50" charset="-128"/>
                          <a:ea typeface="HGP創英角ｺﾞｼｯｸUB" panose="020B0900000000000000" pitchFamily="50" charset="-128"/>
                        </a:rPr>
                        <a:t>〇</a:t>
                      </a:r>
                      <a:r>
                        <a:rPr lang="ja-JP" altLang="ja-JP" sz="1600" dirty="0" smtClean="0">
                          <a:solidFill>
                            <a:schemeClr val="tx1"/>
                          </a:solidFill>
                          <a:latin typeface="HGP創英角ｺﾞｼｯｸUB" panose="020B0900000000000000" pitchFamily="50" charset="-128"/>
                          <a:ea typeface="HGP創英角ｺﾞｼｯｸUB" panose="020B0900000000000000" pitchFamily="50" charset="-128"/>
                        </a:rPr>
                        <a:t>人口</a:t>
                      </a:r>
                      <a:r>
                        <a:rPr lang="en-US" altLang="ja-JP" sz="1600" dirty="0" smtClean="0">
                          <a:solidFill>
                            <a:schemeClr val="tx1"/>
                          </a:solidFill>
                          <a:latin typeface="HGP創英角ｺﾞｼｯｸUB" panose="020B0900000000000000" pitchFamily="50" charset="-128"/>
                          <a:ea typeface="HGP創英角ｺﾞｼｯｸUB" panose="020B0900000000000000" pitchFamily="50" charset="-128"/>
                        </a:rPr>
                        <a:t>10</a:t>
                      </a:r>
                      <a:r>
                        <a:rPr lang="ja-JP" altLang="ja-JP" sz="1600" dirty="0" smtClean="0">
                          <a:solidFill>
                            <a:schemeClr val="tx1"/>
                          </a:solidFill>
                          <a:latin typeface="HGP創英角ｺﾞｼｯｸUB" panose="020B0900000000000000" pitchFamily="50" charset="-128"/>
                          <a:ea typeface="HGP創英角ｺﾞｼｯｸUB" panose="020B0900000000000000" pitchFamily="50" charset="-128"/>
                        </a:rPr>
                        <a:t>万当たりの病床数は、</a:t>
                      </a:r>
                      <a:r>
                        <a:rPr lang="ja-JP" altLang="en-US" sz="1600" dirty="0" smtClean="0">
                          <a:solidFill>
                            <a:schemeClr val="tx1"/>
                          </a:solidFill>
                          <a:latin typeface="HGP創英角ｺﾞｼｯｸUB" panose="020B0900000000000000" pitchFamily="50" charset="-128"/>
                          <a:ea typeface="HGP創英角ｺﾞｼｯｸUB" panose="020B0900000000000000" pitchFamily="50" charset="-128"/>
                        </a:rPr>
                        <a:t>多くの</a:t>
                      </a:r>
                      <a:r>
                        <a:rPr lang="ja-JP" altLang="ja-JP" sz="1600" dirty="0" smtClean="0">
                          <a:solidFill>
                            <a:schemeClr val="tx1"/>
                          </a:solidFill>
                          <a:latin typeface="HGP創英角ｺﾞｼｯｸUB" panose="020B0900000000000000" pitchFamily="50" charset="-128"/>
                          <a:ea typeface="HGP創英角ｺﾞｼｯｸUB" panose="020B0900000000000000" pitchFamily="50" charset="-128"/>
                        </a:rPr>
                        <a:t>入院料で府を上回る</a:t>
                      </a:r>
                      <a:r>
                        <a:rPr lang="ja-JP" altLang="en-US" sz="1600" dirty="0" smtClean="0">
                          <a:solidFill>
                            <a:schemeClr val="tx1"/>
                          </a:solidFill>
                          <a:latin typeface="HGP創英角ｺﾞｼｯｸUB" panose="020B0900000000000000" pitchFamily="50" charset="-128"/>
                          <a:ea typeface="HGP創英角ｺﾞｼｯｸUB" panose="020B0900000000000000" pitchFamily="50" charset="-128"/>
                        </a:rPr>
                        <a:t>か、</a:t>
                      </a:r>
                      <a:r>
                        <a:rPr lang="ja-JP" altLang="ja-JP" sz="1600" dirty="0" smtClean="0">
                          <a:solidFill>
                            <a:schemeClr val="tx1"/>
                          </a:solidFill>
                          <a:latin typeface="HGP創英角ｺﾞｼｯｸUB" panose="020B0900000000000000" pitchFamily="50" charset="-128"/>
                          <a:ea typeface="HGP創英角ｺﾞｼｯｸUB" panose="020B0900000000000000" pitchFamily="50" charset="-128"/>
                        </a:rPr>
                        <a:t>ほぼ同程度</a:t>
                      </a:r>
                      <a:endParaRPr lang="en-US" altLang="ja-JP" sz="1600" dirty="0" smtClean="0">
                        <a:solidFill>
                          <a:schemeClr val="tx1"/>
                        </a:solidFill>
                        <a:latin typeface="HGP創英角ｺﾞｼｯｸUB" panose="020B0900000000000000" pitchFamily="50" charset="-128"/>
                        <a:ea typeface="HGP創英角ｺﾞｼｯｸUB" panose="020B0900000000000000" pitchFamily="50" charset="-128"/>
                      </a:endParaRPr>
                    </a:p>
                    <a:p>
                      <a:pPr>
                        <a:lnSpc>
                          <a:spcPct val="100000"/>
                        </a:lnSpc>
                      </a:pPr>
                      <a:r>
                        <a:rPr lang="ja-JP" altLang="en-US" sz="1600" dirty="0" smtClean="0">
                          <a:solidFill>
                            <a:schemeClr val="tx1"/>
                          </a:solidFill>
                          <a:latin typeface="HGP創英角ｺﾞｼｯｸUB" panose="020B0900000000000000" pitchFamily="50" charset="-128"/>
                          <a:ea typeface="HGP創英角ｺﾞｼｯｸUB" panose="020B0900000000000000" pitchFamily="50" charset="-128"/>
                        </a:rPr>
                        <a:t>○</a:t>
                      </a:r>
                      <a:r>
                        <a:rPr lang="ja-JP" altLang="ja-JP" sz="1600" dirty="0" smtClean="0">
                          <a:solidFill>
                            <a:schemeClr val="tx1"/>
                          </a:solidFill>
                          <a:latin typeface="HGP創英角ｺﾞｼｯｸUB" panose="020B0900000000000000" pitchFamily="50" charset="-128"/>
                          <a:ea typeface="HGP創英角ｺﾞｼｯｸUB" panose="020B0900000000000000" pitchFamily="50" charset="-128"/>
                        </a:rPr>
                        <a:t>「地域包括ケア病棟入院料・入院医療管理料」</a:t>
                      </a:r>
                      <a:r>
                        <a:rPr lang="ja-JP" altLang="en-US" sz="1600" dirty="0" smtClean="0">
                          <a:solidFill>
                            <a:schemeClr val="tx1"/>
                          </a:solidFill>
                          <a:latin typeface="HGP創英角ｺﾞｼｯｸUB" panose="020B0900000000000000" pitchFamily="50" charset="-128"/>
                          <a:ea typeface="HGP創英角ｺﾞｼｯｸUB" panose="020B0900000000000000" pitchFamily="50" charset="-128"/>
                        </a:rPr>
                        <a:t>の病床数は</a:t>
                      </a:r>
                      <a:r>
                        <a:rPr lang="ja-JP" altLang="ja-JP" sz="1600" dirty="0" smtClean="0">
                          <a:solidFill>
                            <a:schemeClr val="tx1"/>
                          </a:solidFill>
                          <a:latin typeface="HGP創英角ｺﾞｼｯｸUB" panose="020B0900000000000000" pitchFamily="50" charset="-128"/>
                          <a:ea typeface="HGP創英角ｺﾞｼｯｸUB" panose="020B0900000000000000" pitchFamily="50" charset="-128"/>
                        </a:rPr>
                        <a:t>、</a:t>
                      </a:r>
                      <a:r>
                        <a:rPr lang="en-US" altLang="ja-JP" sz="1600" dirty="0" smtClean="0">
                          <a:solidFill>
                            <a:schemeClr val="tx1"/>
                          </a:solidFill>
                          <a:latin typeface="HGP創英角ｺﾞｼｯｸUB" panose="020B0900000000000000" pitchFamily="50" charset="-128"/>
                          <a:ea typeface="HGP創英角ｺﾞｼｯｸUB" panose="020B0900000000000000" pitchFamily="50" charset="-128"/>
                        </a:rPr>
                        <a:t>2015</a:t>
                      </a:r>
                      <a:r>
                        <a:rPr lang="ja-JP" altLang="en-US" sz="1600" dirty="0" smtClean="0">
                          <a:solidFill>
                            <a:schemeClr val="tx1"/>
                          </a:solidFill>
                          <a:latin typeface="HGP創英角ｺﾞｼｯｸUB" panose="020B0900000000000000" pitchFamily="50" charset="-128"/>
                          <a:ea typeface="HGP創英角ｺﾞｼｯｸUB" panose="020B0900000000000000" pitchFamily="50" charset="-128"/>
                        </a:rPr>
                        <a:t>年度に比べ、約</a:t>
                      </a:r>
                      <a:r>
                        <a:rPr lang="en-US" altLang="ja-JP" sz="1600" dirty="0" smtClean="0">
                          <a:solidFill>
                            <a:schemeClr val="tx1"/>
                          </a:solidFill>
                          <a:latin typeface="HGP創英角ｺﾞｼｯｸUB" panose="020B0900000000000000" pitchFamily="50" charset="-128"/>
                          <a:ea typeface="HGP創英角ｺﾞｼｯｸUB" panose="020B0900000000000000" pitchFamily="50" charset="-128"/>
                        </a:rPr>
                        <a:t>1</a:t>
                      </a:r>
                      <a:r>
                        <a:rPr lang="ja-JP" altLang="en-US" sz="1600" dirty="0" smtClean="0">
                          <a:solidFill>
                            <a:schemeClr val="tx1"/>
                          </a:solidFill>
                          <a:latin typeface="HGP創英角ｺﾞｼｯｸUB" panose="020B0900000000000000" pitchFamily="50" charset="-128"/>
                          <a:ea typeface="HGP創英角ｺﾞｼｯｸUB" panose="020B0900000000000000" pitchFamily="50" charset="-128"/>
                        </a:rPr>
                        <a:t>割増加</a:t>
                      </a:r>
                      <a:endParaRPr lang="en-US" altLang="ja-JP" sz="1600" dirty="0" smtClean="0">
                        <a:solidFill>
                          <a:schemeClr val="tx1"/>
                        </a:solidFill>
                        <a:latin typeface="HGP創英角ｺﾞｼｯｸUB" panose="020B0900000000000000" pitchFamily="50" charset="-128"/>
                        <a:ea typeface="HGP創英角ｺﾞｼｯｸUB" panose="020B0900000000000000" pitchFamily="50" charset="-128"/>
                      </a:endParaRPr>
                    </a:p>
                  </a:txBody>
                  <a:tcPr/>
                </a:tc>
                <a:tc>
                  <a:txBody>
                    <a:bodyPr/>
                    <a:lstStyle/>
                    <a:p>
                      <a:pPr>
                        <a:lnSpc>
                          <a:spcPct val="100000"/>
                        </a:lnSpc>
                      </a:pPr>
                      <a:r>
                        <a:rPr lang="ja-JP" altLang="en-US" sz="1600" dirty="0" smtClean="0">
                          <a:solidFill>
                            <a:schemeClr val="tx1"/>
                          </a:solidFill>
                          <a:latin typeface="HGP創英角ｺﾞｼｯｸUB" panose="020B0900000000000000" pitchFamily="50" charset="-128"/>
                          <a:ea typeface="HGP創英角ｺﾞｼｯｸUB" panose="020B0900000000000000" pitchFamily="50" charset="-128"/>
                        </a:rPr>
                        <a:t>〇</a:t>
                      </a:r>
                      <a:r>
                        <a:rPr lang="ja-JP" altLang="ja-JP" sz="1600" dirty="0" smtClean="0">
                          <a:solidFill>
                            <a:schemeClr val="tx1"/>
                          </a:solidFill>
                          <a:latin typeface="HGP創英角ｺﾞｼｯｸUB" panose="020B0900000000000000" pitchFamily="50" charset="-128"/>
                          <a:ea typeface="HGP創英角ｺﾞｼｯｸUB" panose="020B0900000000000000" pitchFamily="50" charset="-128"/>
                        </a:rPr>
                        <a:t>各入院料や肺炎・大腿骨頸部骨折の自己完結率は</a:t>
                      </a:r>
                      <a:r>
                        <a:rPr lang="ja-JP" altLang="en-US" sz="1600" dirty="0" smtClean="0">
                          <a:solidFill>
                            <a:schemeClr val="tx1"/>
                          </a:solidFill>
                          <a:latin typeface="HGP創英角ｺﾞｼｯｸUB" panose="020B0900000000000000" pitchFamily="50" charset="-128"/>
                          <a:ea typeface="HGP創英角ｺﾞｼｯｸUB" panose="020B0900000000000000" pitchFamily="50" charset="-128"/>
                        </a:rPr>
                        <a:t>７～</a:t>
                      </a:r>
                      <a:r>
                        <a:rPr lang="en-US" altLang="ja-JP" sz="1600" dirty="0" smtClean="0">
                          <a:solidFill>
                            <a:schemeClr val="tx1"/>
                          </a:solidFill>
                          <a:latin typeface="HGP創英角ｺﾞｼｯｸUB" panose="020B0900000000000000" pitchFamily="50" charset="-128"/>
                          <a:ea typeface="HGP創英角ｺﾞｼｯｸUB" panose="020B0900000000000000" pitchFamily="50" charset="-128"/>
                        </a:rPr>
                        <a:t>8</a:t>
                      </a:r>
                      <a:r>
                        <a:rPr lang="ja-JP" altLang="en-US" sz="1600" dirty="0" smtClean="0">
                          <a:solidFill>
                            <a:schemeClr val="tx1"/>
                          </a:solidFill>
                          <a:latin typeface="HGP創英角ｺﾞｼｯｸUB" panose="020B0900000000000000" pitchFamily="50" charset="-128"/>
                          <a:ea typeface="HGP創英角ｺﾞｼｯｸUB" panose="020B0900000000000000" pitchFamily="50" charset="-128"/>
                        </a:rPr>
                        <a:t>割程度で</a:t>
                      </a:r>
                      <a:r>
                        <a:rPr lang="ja-JP" altLang="ja-JP" sz="1600" dirty="0" smtClean="0">
                          <a:solidFill>
                            <a:schemeClr val="tx1"/>
                          </a:solidFill>
                          <a:latin typeface="HGP創英角ｺﾞｼｯｸUB" panose="020B0900000000000000" pitchFamily="50" charset="-128"/>
                          <a:ea typeface="HGP創英角ｺﾞｼｯｸUB" panose="020B0900000000000000" pitchFamily="50" charset="-128"/>
                        </a:rPr>
                        <a:t>、</a:t>
                      </a:r>
                      <a:r>
                        <a:rPr lang="en-US" altLang="ja-JP" sz="1600" dirty="0" smtClean="0">
                          <a:solidFill>
                            <a:schemeClr val="tx1"/>
                          </a:solidFill>
                          <a:latin typeface="HGP創英角ｺﾞｼｯｸUB" panose="020B0900000000000000" pitchFamily="50" charset="-128"/>
                          <a:ea typeface="HGP創英角ｺﾞｼｯｸUB" panose="020B0900000000000000" pitchFamily="50" charset="-128"/>
                        </a:rPr>
                        <a:t>2015</a:t>
                      </a:r>
                      <a:r>
                        <a:rPr lang="ja-JP" altLang="en-US" sz="1600" dirty="0" smtClean="0">
                          <a:solidFill>
                            <a:schemeClr val="tx1"/>
                          </a:solidFill>
                          <a:latin typeface="HGP創英角ｺﾞｼｯｸUB" panose="020B0900000000000000" pitchFamily="50" charset="-128"/>
                          <a:ea typeface="HGP創英角ｺﾞｼｯｸUB" panose="020B0900000000000000" pitchFamily="50" charset="-128"/>
                        </a:rPr>
                        <a:t>年度の流入超過から</a:t>
                      </a:r>
                      <a:r>
                        <a:rPr lang="ja-JP" altLang="ja-JP" sz="1600" dirty="0" smtClean="0">
                          <a:solidFill>
                            <a:schemeClr val="tx1"/>
                          </a:solidFill>
                          <a:latin typeface="HGP創英角ｺﾞｼｯｸUB" panose="020B0900000000000000" pitchFamily="50" charset="-128"/>
                          <a:ea typeface="HGP創英角ｺﾞｼｯｸUB" panose="020B0900000000000000" pitchFamily="50" charset="-128"/>
                        </a:rPr>
                        <a:t>流</a:t>
                      </a:r>
                      <a:r>
                        <a:rPr lang="ja-JP" altLang="en-US" sz="1600" dirty="0" smtClean="0">
                          <a:solidFill>
                            <a:schemeClr val="tx1"/>
                          </a:solidFill>
                          <a:latin typeface="HGP創英角ｺﾞｼｯｸUB" panose="020B0900000000000000" pitchFamily="50" charset="-128"/>
                          <a:ea typeface="HGP創英角ｺﾞｼｯｸUB" panose="020B0900000000000000" pitchFamily="50" charset="-128"/>
                        </a:rPr>
                        <a:t>出</a:t>
                      </a:r>
                      <a:r>
                        <a:rPr lang="ja-JP" altLang="ja-JP" sz="1600" dirty="0" smtClean="0">
                          <a:solidFill>
                            <a:schemeClr val="tx1"/>
                          </a:solidFill>
                          <a:latin typeface="HGP創英角ｺﾞｼｯｸUB" panose="020B0900000000000000" pitchFamily="50" charset="-128"/>
                          <a:ea typeface="HGP創英角ｺﾞｼｯｸUB" panose="020B0900000000000000" pitchFamily="50" charset="-128"/>
                        </a:rPr>
                        <a:t>超過の傾向</a:t>
                      </a:r>
                      <a:endParaRPr lang="ja-JP" altLang="ja-JP" sz="1600" dirty="0">
                        <a:solidFill>
                          <a:srgbClr val="FF0000"/>
                        </a:solidFill>
                        <a:latin typeface="HGP創英角ｺﾞｼｯｸUB" panose="020B0900000000000000" pitchFamily="50" charset="-128"/>
                        <a:ea typeface="HGP創英角ｺﾞｼｯｸUB" panose="020B0900000000000000" pitchFamily="50" charset="-128"/>
                      </a:endParaRPr>
                    </a:p>
                  </a:txBody>
                  <a:tcPr/>
                </a:tc>
                <a:tc>
                  <a:txBody>
                    <a:bodyPr/>
                    <a:lstStyle/>
                    <a:p>
                      <a:pPr>
                        <a:lnSpc>
                          <a:spcPct val="100000"/>
                        </a:lnSpc>
                      </a:pPr>
                      <a:r>
                        <a:rPr lang="ja-JP" altLang="en-US" sz="1600" dirty="0" smtClean="0">
                          <a:solidFill>
                            <a:schemeClr val="tx1"/>
                          </a:solidFill>
                          <a:latin typeface="HGP創英角ｺﾞｼｯｸUB" panose="020B0900000000000000" pitchFamily="50" charset="-128"/>
                          <a:ea typeface="HGP創英角ｺﾞｼｯｸUB" panose="020B0900000000000000" pitchFamily="50" charset="-128"/>
                        </a:rPr>
                        <a:t>○引き続き</a:t>
                      </a:r>
                      <a:r>
                        <a:rPr lang="ja-JP" altLang="ja-JP" sz="1600" dirty="0" smtClean="0">
                          <a:solidFill>
                            <a:schemeClr val="tx1"/>
                          </a:solidFill>
                          <a:latin typeface="HGP創英角ｺﾞｼｯｸUB" panose="020B0900000000000000" pitchFamily="50" charset="-128"/>
                          <a:ea typeface="HGP創英角ｺﾞｼｯｸUB" panose="020B0900000000000000" pitchFamily="50" charset="-128"/>
                        </a:rPr>
                        <a:t>急性期病棟における「地域急性期」機能の状況</a:t>
                      </a:r>
                      <a:r>
                        <a:rPr lang="ja-JP" altLang="en-US" sz="1600" dirty="0" smtClean="0">
                          <a:solidFill>
                            <a:schemeClr val="tx1"/>
                          </a:solidFill>
                          <a:latin typeface="HGP創英角ｺﾞｼｯｸUB" panose="020B0900000000000000" pitchFamily="50" charset="-128"/>
                          <a:ea typeface="HGP創英角ｺﾞｼｯｸUB" panose="020B0900000000000000" pitchFamily="50" charset="-128"/>
                        </a:rPr>
                        <a:t>や、回復期機能への転換</a:t>
                      </a:r>
                      <a:r>
                        <a:rPr lang="ja-JP" altLang="ja-JP" sz="1600" dirty="0" smtClean="0">
                          <a:solidFill>
                            <a:schemeClr val="tx1"/>
                          </a:solidFill>
                          <a:latin typeface="HGP創英角ｺﾞｼｯｸUB" panose="020B0900000000000000" pitchFamily="50" charset="-128"/>
                          <a:ea typeface="HGP創英角ｺﾞｼｯｸUB" panose="020B0900000000000000" pitchFamily="50" charset="-128"/>
                        </a:rPr>
                        <a:t>にも留意しながら、検討</a:t>
                      </a:r>
                      <a:r>
                        <a:rPr lang="ja-JP" altLang="en-US" sz="1600" dirty="0" smtClean="0">
                          <a:solidFill>
                            <a:schemeClr val="tx1"/>
                          </a:solidFill>
                          <a:latin typeface="HGP創英角ｺﾞｼｯｸUB" panose="020B0900000000000000" pitchFamily="50" charset="-128"/>
                          <a:ea typeface="HGP創英角ｺﾞｼｯｸUB" panose="020B0900000000000000" pitchFamily="50" charset="-128"/>
                        </a:rPr>
                        <a:t>が</a:t>
                      </a:r>
                      <a:r>
                        <a:rPr lang="ja-JP" altLang="ja-JP" sz="1600" dirty="0" smtClean="0">
                          <a:solidFill>
                            <a:schemeClr val="tx1"/>
                          </a:solidFill>
                          <a:latin typeface="HGP創英角ｺﾞｼｯｸUB" panose="020B0900000000000000" pitchFamily="50" charset="-128"/>
                          <a:ea typeface="HGP創英角ｺﾞｼｯｸUB" panose="020B0900000000000000" pitchFamily="50" charset="-128"/>
                        </a:rPr>
                        <a:t>必要</a:t>
                      </a:r>
                      <a:endParaRPr lang="ja-JP" altLang="ja-JP" sz="1600" dirty="0">
                        <a:solidFill>
                          <a:schemeClr val="tx1"/>
                        </a:solidFill>
                        <a:latin typeface="HGP創英角ｺﾞｼｯｸUB" panose="020B0900000000000000" pitchFamily="50" charset="-128"/>
                        <a:ea typeface="HGP創英角ｺﾞｼｯｸUB" panose="020B0900000000000000" pitchFamily="50" charset="-128"/>
                      </a:endParaRPr>
                    </a:p>
                  </a:txBody>
                  <a:tcPr/>
                </a:tc>
                <a:extLst>
                  <a:ext uri="{0D108BD9-81ED-4DB2-BD59-A6C34878D82A}">
                    <a16:rowId xmlns="" xmlns:a16="http://schemas.microsoft.com/office/drawing/2014/main" val="10002"/>
                  </a:ext>
                </a:extLst>
              </a:tr>
              <a:tr h="1066085">
                <a:tc>
                  <a:txBody>
                    <a:bodyPr/>
                    <a:lstStyle/>
                    <a:p>
                      <a:r>
                        <a:rPr kumimoji="1" lang="ja-JP" altLang="en-US" sz="1600" dirty="0" smtClean="0">
                          <a:latin typeface="HGP創英角ﾎﾟｯﾌﾟ体" panose="040B0A00000000000000" pitchFamily="50" charset="-128"/>
                          <a:ea typeface="HGP創英角ﾎﾟｯﾌﾟ体" panose="040B0A00000000000000" pitchFamily="50" charset="-128"/>
                        </a:rPr>
                        <a:t>長期療養（慢性期）</a:t>
                      </a:r>
                      <a:endParaRPr kumimoji="1" lang="ja-JP" altLang="en-US" sz="1600" dirty="0">
                        <a:latin typeface="HGP創英角ﾎﾟｯﾌﾟ体" panose="040B0A00000000000000" pitchFamily="50" charset="-128"/>
                        <a:ea typeface="HGP創英角ﾎﾟｯﾌﾟ体" panose="040B0A00000000000000" pitchFamily="50" charset="-128"/>
                      </a:endParaRPr>
                    </a:p>
                  </a:txBody>
                  <a:tcPr/>
                </a:tc>
                <a:tc>
                  <a:txBody>
                    <a:bodyPr/>
                    <a:lstStyle/>
                    <a:p>
                      <a:pPr>
                        <a:lnSpc>
                          <a:spcPct val="100000"/>
                        </a:lnSpc>
                      </a:pPr>
                      <a:r>
                        <a:rPr lang="ja-JP" altLang="en-US" sz="1600" dirty="0" smtClean="0">
                          <a:solidFill>
                            <a:schemeClr val="tx1"/>
                          </a:solidFill>
                          <a:latin typeface="HGP創英角ｺﾞｼｯｸUB" panose="020B0900000000000000" pitchFamily="50" charset="-128"/>
                          <a:ea typeface="HGP創英角ｺﾞｼｯｸUB" panose="020B0900000000000000" pitchFamily="50" charset="-128"/>
                        </a:rPr>
                        <a:t>〇</a:t>
                      </a:r>
                      <a:r>
                        <a:rPr lang="ja-JP" altLang="ja-JP" sz="1600" dirty="0" smtClean="0">
                          <a:solidFill>
                            <a:schemeClr val="tx1"/>
                          </a:solidFill>
                          <a:latin typeface="HGP創英角ｺﾞｼｯｸUB" panose="020B0900000000000000" pitchFamily="50" charset="-128"/>
                          <a:ea typeface="HGP創英角ｺﾞｼｯｸUB" panose="020B0900000000000000" pitchFamily="50" charset="-128"/>
                        </a:rPr>
                        <a:t>人口</a:t>
                      </a:r>
                      <a:r>
                        <a:rPr lang="en-US" altLang="ja-JP" sz="1600" dirty="0" smtClean="0">
                          <a:solidFill>
                            <a:schemeClr val="tx1"/>
                          </a:solidFill>
                          <a:latin typeface="HGP創英角ｺﾞｼｯｸUB" panose="020B0900000000000000" pitchFamily="50" charset="-128"/>
                          <a:ea typeface="HGP創英角ｺﾞｼｯｸUB" panose="020B0900000000000000" pitchFamily="50" charset="-128"/>
                        </a:rPr>
                        <a:t>10</a:t>
                      </a:r>
                      <a:r>
                        <a:rPr lang="ja-JP" altLang="ja-JP" sz="1600" dirty="0" smtClean="0">
                          <a:solidFill>
                            <a:schemeClr val="tx1"/>
                          </a:solidFill>
                          <a:latin typeface="HGP創英角ｺﾞｼｯｸUB" panose="020B0900000000000000" pitchFamily="50" charset="-128"/>
                          <a:ea typeface="HGP創英角ｺﾞｼｯｸUB" panose="020B0900000000000000" pitchFamily="50" charset="-128"/>
                        </a:rPr>
                        <a:t>万当たりの病床数及び病床稼働率は、概ね府と同程度</a:t>
                      </a:r>
                      <a:endParaRPr lang="en-US" altLang="ja-JP" sz="1600" dirty="0" smtClean="0">
                        <a:solidFill>
                          <a:schemeClr val="tx1"/>
                        </a:solidFill>
                        <a:latin typeface="HGP創英角ｺﾞｼｯｸUB" panose="020B0900000000000000" pitchFamily="50" charset="-128"/>
                        <a:ea typeface="HGP創英角ｺﾞｼｯｸUB" panose="020B0900000000000000" pitchFamily="50" charset="-128"/>
                      </a:endParaRPr>
                    </a:p>
                    <a:p>
                      <a:pPr>
                        <a:lnSpc>
                          <a:spcPct val="100000"/>
                        </a:lnSpc>
                      </a:pPr>
                      <a:r>
                        <a:rPr lang="ja-JP" altLang="en-US" sz="1600" dirty="0" smtClean="0">
                          <a:solidFill>
                            <a:schemeClr val="tx1"/>
                          </a:solidFill>
                          <a:latin typeface="HGP創英角ｺﾞｼｯｸUB" panose="020B0900000000000000" pitchFamily="50" charset="-128"/>
                          <a:ea typeface="HGP創英角ｺﾞｼｯｸUB" panose="020B0900000000000000" pitchFamily="50" charset="-128"/>
                        </a:rPr>
                        <a:t>○「介護療養病床」が</a:t>
                      </a:r>
                      <a:r>
                        <a:rPr lang="en-US" altLang="ja-JP" sz="1600" dirty="0" smtClean="0">
                          <a:solidFill>
                            <a:schemeClr val="tx1"/>
                          </a:solidFill>
                          <a:latin typeface="HGP創英角ｺﾞｼｯｸUB" panose="020B0900000000000000" pitchFamily="50" charset="-128"/>
                          <a:ea typeface="HGP創英角ｺﾞｼｯｸUB" panose="020B0900000000000000" pitchFamily="50" charset="-128"/>
                        </a:rPr>
                        <a:t>2</a:t>
                      </a:r>
                      <a:r>
                        <a:rPr lang="ja-JP" altLang="en-US" sz="1600" dirty="0" smtClean="0">
                          <a:solidFill>
                            <a:schemeClr val="tx1"/>
                          </a:solidFill>
                          <a:latin typeface="HGP創英角ｺﾞｼｯｸUB" panose="020B0900000000000000" pitchFamily="50" charset="-128"/>
                          <a:ea typeface="HGP創英角ｺﾞｼｯｸUB" panose="020B0900000000000000" pitchFamily="50" charset="-128"/>
                        </a:rPr>
                        <a:t>割以上減少</a:t>
                      </a:r>
                      <a:endParaRPr lang="en-US" altLang="ja-JP" sz="1600" dirty="0">
                        <a:solidFill>
                          <a:schemeClr val="tx1"/>
                        </a:solidFill>
                        <a:latin typeface="HGP創英角ｺﾞｼｯｸUB" panose="020B0900000000000000" pitchFamily="50" charset="-128"/>
                        <a:ea typeface="HGP創英角ｺﾞｼｯｸUB" panose="020B09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solidFill>
                            <a:schemeClr val="tx1"/>
                          </a:solidFill>
                          <a:latin typeface="HGP創英角ｺﾞｼｯｸUB" panose="020B0900000000000000" pitchFamily="50" charset="-128"/>
                          <a:ea typeface="HGP創英角ｺﾞｼｯｸUB" panose="020B0900000000000000" pitchFamily="50" charset="-128"/>
                        </a:rPr>
                        <a:t>〇</a:t>
                      </a:r>
                      <a:r>
                        <a:rPr lang="ja-JP" altLang="ja-JP" sz="1600" dirty="0" smtClean="0">
                          <a:solidFill>
                            <a:schemeClr val="tx1"/>
                          </a:solidFill>
                          <a:latin typeface="HGP創英角ｺﾞｼｯｸUB" panose="020B0900000000000000" pitchFamily="50" charset="-128"/>
                          <a:ea typeface="HGP創英角ｺﾞｼｯｸUB" panose="020B0900000000000000" pitchFamily="50" charset="-128"/>
                        </a:rPr>
                        <a:t>多くの入院料の自己完結率は</a:t>
                      </a:r>
                      <a:r>
                        <a:rPr lang="ja-JP" altLang="en-US" sz="1600" dirty="0" smtClean="0">
                          <a:solidFill>
                            <a:schemeClr val="tx1"/>
                          </a:solidFill>
                          <a:latin typeface="HGP創英角ｺﾞｼｯｸUB" panose="020B0900000000000000" pitchFamily="50" charset="-128"/>
                          <a:ea typeface="HGP創英角ｺﾞｼｯｸUB" panose="020B0900000000000000" pitchFamily="50" charset="-128"/>
                        </a:rPr>
                        <a:t>６～７割であり</a:t>
                      </a:r>
                      <a:r>
                        <a:rPr lang="ja-JP" altLang="ja-JP" sz="1600" dirty="0" smtClean="0">
                          <a:solidFill>
                            <a:schemeClr val="tx1"/>
                          </a:solidFill>
                          <a:latin typeface="HGP創英角ｺﾞｼｯｸUB" panose="020B0900000000000000" pitchFamily="50" charset="-128"/>
                          <a:ea typeface="HGP創英角ｺﾞｼｯｸUB" panose="020B0900000000000000" pitchFamily="50" charset="-128"/>
                        </a:rPr>
                        <a:t>、また流出超過の傾向がみられ</a:t>
                      </a:r>
                      <a:r>
                        <a:rPr lang="ja-JP" altLang="en-US" sz="1600" dirty="0" smtClean="0">
                          <a:solidFill>
                            <a:schemeClr val="tx1"/>
                          </a:solidFill>
                          <a:latin typeface="HGP創英角ｺﾞｼｯｸUB" panose="020B0900000000000000" pitchFamily="50" charset="-128"/>
                          <a:ea typeface="HGP創英角ｺﾞｼｯｸUB" panose="020B0900000000000000" pitchFamily="50" charset="-128"/>
                        </a:rPr>
                        <a:t>、</a:t>
                      </a:r>
                      <a:r>
                        <a:rPr lang="en-US" altLang="ja-JP" sz="1600" dirty="0" smtClean="0">
                          <a:solidFill>
                            <a:schemeClr val="tx1"/>
                          </a:solidFill>
                          <a:latin typeface="HGP創英角ｺﾞｼｯｸUB" panose="020B0900000000000000" pitchFamily="50" charset="-128"/>
                          <a:ea typeface="HGP創英角ｺﾞｼｯｸUB" panose="020B0900000000000000" pitchFamily="50" charset="-128"/>
                        </a:rPr>
                        <a:t>2015</a:t>
                      </a:r>
                      <a:r>
                        <a:rPr lang="ja-JP" altLang="en-US" sz="1600" dirty="0" smtClean="0">
                          <a:solidFill>
                            <a:schemeClr val="tx1"/>
                          </a:solidFill>
                          <a:latin typeface="HGP創英角ｺﾞｼｯｸUB" panose="020B0900000000000000" pitchFamily="50" charset="-128"/>
                          <a:ea typeface="HGP創英角ｺﾞｼｯｸUB" panose="020B0900000000000000" pitchFamily="50" charset="-128"/>
                        </a:rPr>
                        <a:t>年度に比べ、自己完結率は低下し、流出超過</a:t>
                      </a:r>
                      <a:r>
                        <a:rPr lang="ja-JP" altLang="ja-JP" sz="1600" dirty="0" smtClean="0">
                          <a:solidFill>
                            <a:schemeClr val="tx1"/>
                          </a:solidFill>
                          <a:latin typeface="HGP創英角ｺﾞｼｯｸUB" panose="020B0900000000000000" pitchFamily="50" charset="-128"/>
                          <a:ea typeface="HGP創英角ｺﾞｼｯｸUB" panose="020B0900000000000000" pitchFamily="50" charset="-128"/>
                        </a:rPr>
                        <a:t>の傾向</a:t>
                      </a:r>
                      <a:endParaRPr lang="ja-JP" altLang="ja-JP" sz="1600" dirty="0" smtClean="0">
                        <a:solidFill>
                          <a:srgbClr val="FF0000"/>
                        </a:solidFill>
                        <a:latin typeface="HGP創英角ｺﾞｼｯｸUB" panose="020B0900000000000000" pitchFamily="50" charset="-128"/>
                        <a:ea typeface="HGP創英角ｺﾞｼｯｸUB" panose="020B0900000000000000" pitchFamily="50" charset="-128"/>
                      </a:endParaRPr>
                    </a:p>
                  </a:txBody>
                  <a:tcPr/>
                </a:tc>
                <a:tc>
                  <a:txBody>
                    <a:bodyPr/>
                    <a:lstStyle/>
                    <a:p>
                      <a:pPr>
                        <a:lnSpc>
                          <a:spcPct val="100000"/>
                        </a:lnSpc>
                      </a:pPr>
                      <a:r>
                        <a:rPr lang="ja-JP" altLang="en-US" sz="1600" dirty="0" smtClean="0">
                          <a:solidFill>
                            <a:schemeClr val="tx1"/>
                          </a:solidFill>
                          <a:latin typeface="HGP創英角ｺﾞｼｯｸUB" panose="020B0900000000000000" pitchFamily="50" charset="-128"/>
                          <a:ea typeface="HGP創英角ｺﾞｼｯｸUB" panose="020B0900000000000000" pitchFamily="50" charset="-128"/>
                        </a:rPr>
                        <a:t>○引き続き</a:t>
                      </a:r>
                      <a:r>
                        <a:rPr lang="ja-JP" altLang="ja-JP" sz="1600" dirty="0" smtClean="0">
                          <a:solidFill>
                            <a:schemeClr val="tx1"/>
                          </a:solidFill>
                          <a:latin typeface="HGP創英角ｺﾞｼｯｸUB" panose="020B0900000000000000" pitchFamily="50" charset="-128"/>
                          <a:ea typeface="HGP創英角ｺﾞｼｯｸUB" panose="020B0900000000000000" pitchFamily="50" charset="-128"/>
                        </a:rPr>
                        <a:t>療養病床の</a:t>
                      </a:r>
                      <a:r>
                        <a:rPr lang="ja-JP" altLang="en-US" sz="1600" dirty="0" smtClean="0">
                          <a:solidFill>
                            <a:schemeClr val="tx1"/>
                          </a:solidFill>
                          <a:latin typeface="HGP創英角ｺﾞｼｯｸUB" panose="020B0900000000000000" pitchFamily="50" charset="-128"/>
                          <a:ea typeface="HGP創英角ｺﾞｼｯｸUB" panose="020B0900000000000000" pitchFamily="50" charset="-128"/>
                        </a:rPr>
                        <a:t>介護</a:t>
                      </a:r>
                      <a:r>
                        <a:rPr lang="ja-JP" altLang="ja-JP" sz="1600" dirty="0" smtClean="0">
                          <a:solidFill>
                            <a:schemeClr val="tx1"/>
                          </a:solidFill>
                          <a:latin typeface="HGP創英角ｺﾞｼｯｸUB" panose="020B0900000000000000" pitchFamily="50" charset="-128"/>
                          <a:ea typeface="HGP創英角ｺﾞｼｯｸUB" panose="020B0900000000000000" pitchFamily="50" charset="-128"/>
                        </a:rPr>
                        <a:t>施設への転換の状況にも留意しながら、検討</a:t>
                      </a:r>
                      <a:r>
                        <a:rPr lang="ja-JP" altLang="en-US" sz="1600" dirty="0" smtClean="0">
                          <a:solidFill>
                            <a:schemeClr val="tx1"/>
                          </a:solidFill>
                          <a:latin typeface="HGP創英角ｺﾞｼｯｸUB" panose="020B0900000000000000" pitchFamily="50" charset="-128"/>
                          <a:ea typeface="HGP創英角ｺﾞｼｯｸUB" panose="020B0900000000000000" pitchFamily="50" charset="-128"/>
                        </a:rPr>
                        <a:t>が</a:t>
                      </a:r>
                      <a:r>
                        <a:rPr lang="ja-JP" altLang="ja-JP" sz="1600" dirty="0" smtClean="0">
                          <a:solidFill>
                            <a:schemeClr val="tx1"/>
                          </a:solidFill>
                          <a:latin typeface="HGP創英角ｺﾞｼｯｸUB" panose="020B0900000000000000" pitchFamily="50" charset="-128"/>
                          <a:ea typeface="HGP創英角ｺﾞｼｯｸUB" panose="020B0900000000000000" pitchFamily="50" charset="-128"/>
                        </a:rPr>
                        <a:t>必要</a:t>
                      </a:r>
                      <a:endParaRPr lang="ja-JP" altLang="ja-JP" sz="1600" dirty="0">
                        <a:solidFill>
                          <a:schemeClr val="tx1"/>
                        </a:solidFill>
                        <a:latin typeface="HGP創英角ｺﾞｼｯｸUB" panose="020B0900000000000000" pitchFamily="50" charset="-128"/>
                        <a:ea typeface="HGP創英角ｺﾞｼｯｸUB" panose="020B0900000000000000" pitchFamily="50" charset="-128"/>
                      </a:endParaRPr>
                    </a:p>
                  </a:txBody>
                  <a:tcPr/>
                </a:tc>
                <a:extLst>
                  <a:ext uri="{0D108BD9-81ED-4DB2-BD59-A6C34878D82A}">
                    <a16:rowId xmlns="" xmlns:a16="http://schemas.microsoft.com/office/drawing/2014/main" val="10003"/>
                  </a:ext>
                </a:extLst>
              </a:tr>
            </a:tbl>
          </a:graphicData>
        </a:graphic>
      </p:graphicFrame>
      <p:sp>
        <p:nvSpPr>
          <p:cNvPr id="10" name="Oval 64">
            <a:hlinkClick r:id="rId2"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97083" y="61194"/>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1" name="タイトル 1">
            <a:extLst>
              <a:ext uri="{FF2B5EF4-FFF2-40B4-BE49-F238E27FC236}">
                <a16:creationId xmlns="" xmlns:a16="http://schemas.microsoft.com/office/drawing/2014/main" id="{30BE5A27-A407-4A14-A9BE-5866682C3C6B}"/>
              </a:ext>
            </a:extLst>
          </p:cNvPr>
          <p:cNvSpPr txBox="1">
            <a:spLocks/>
          </p:cNvSpPr>
          <p:nvPr/>
        </p:nvSpPr>
        <p:spPr>
          <a:xfrm>
            <a:off x="120085" y="61194"/>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HGP創英角ｺﾞｼｯｸUB" panose="020B0900000000000000" pitchFamily="50" charset="-128"/>
                <a:ea typeface="HGP創英角ｺﾞｼｯｸUB" panose="020B0900000000000000" pitchFamily="50" charset="-128"/>
              </a:rPr>
              <a:t>1</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大阪市</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二次</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医療圏の概要 </a:t>
            </a:r>
            <a:r>
              <a:rPr lang="en-US" altLang="ja-JP"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(3)</a:t>
            </a:r>
            <a:r>
              <a:rPr lang="ja-JP" altLang="en-US" sz="2200" dirty="0">
                <a:solidFill>
                  <a:srgbClr val="4F81BD">
                    <a:lumMod val="75000"/>
                  </a:srgbClr>
                </a:solidFill>
                <a:latin typeface="HGP創英角ｺﾞｼｯｸUB" panose="020B0900000000000000" pitchFamily="50" charset="-128"/>
                <a:ea typeface="HGP創英角ｺﾞｼｯｸUB" panose="020B0900000000000000" pitchFamily="50" charset="-128"/>
              </a:rPr>
              <a:t>地域医療</a:t>
            </a:r>
            <a:r>
              <a:rPr lang="ja-JP" altLang="en-US" sz="2200" dirty="0" smtClean="0">
                <a:solidFill>
                  <a:srgbClr val="4F81BD">
                    <a:lumMod val="75000"/>
                  </a:srgbClr>
                </a:solidFill>
                <a:latin typeface="HGP創英角ｺﾞｼｯｸUB" panose="020B0900000000000000" pitchFamily="50" charset="-128"/>
                <a:ea typeface="HGP創英角ｺﾞｼｯｸUB" panose="020B0900000000000000" pitchFamily="50" charset="-128"/>
              </a:rPr>
              <a:t>構想の</a:t>
            </a:r>
            <a:r>
              <a:rPr lang="ja-JP" altLang="en-US" sz="2200" dirty="0">
                <a:solidFill>
                  <a:srgbClr val="4F81BD">
                    <a:lumMod val="75000"/>
                  </a:srgbClr>
                </a:solidFill>
                <a:latin typeface="HGP創英角ｺﾞｼｯｸUB" panose="020B0900000000000000" pitchFamily="50" charset="-128"/>
                <a:ea typeface="HGP創英角ｺﾞｼｯｸUB" panose="020B0900000000000000" pitchFamily="50" charset="-128"/>
              </a:rPr>
              <a:t>現状と課題</a:t>
            </a:r>
            <a:endPar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6" name="スライド番号プレースホルダー 2"/>
          <p:cNvSpPr>
            <a:spLocks noGrp="1"/>
          </p:cNvSpPr>
          <p:nvPr>
            <p:ph type="sldNum" sz="quarter" idx="12"/>
          </p:nvPr>
        </p:nvSpPr>
        <p:spPr>
          <a:xfrm>
            <a:off x="6979326" y="6492875"/>
            <a:ext cx="2133600" cy="365125"/>
          </a:xfrm>
        </p:spPr>
        <p:txBody>
          <a:bodyPr/>
          <a:lstStyle/>
          <a:p>
            <a:r>
              <a:rPr kumimoji="1" lang="en-US" altLang="ja-JP" sz="1800" dirty="0" smtClean="0">
                <a:solidFill>
                  <a:schemeClr val="tx1"/>
                </a:solidFill>
              </a:rPr>
              <a:t>7</a:t>
            </a:r>
            <a:endParaRPr kumimoji="1" lang="ja-JP" altLang="en-US" sz="1800" dirty="0">
              <a:solidFill>
                <a:schemeClr val="tx1"/>
              </a:solidFill>
            </a:endParaRPr>
          </a:p>
        </p:txBody>
      </p:sp>
    </p:spTree>
    <p:extLst>
      <p:ext uri="{BB962C8B-B14F-4D97-AF65-F5344CB8AC3E}">
        <p14:creationId xmlns:p14="http://schemas.microsoft.com/office/powerpoint/2010/main" val="1012158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1"/>
          <p:cNvSpPr>
            <a:spLocks noChangeArrowheads="1"/>
          </p:cNvSpPr>
          <p:nvPr/>
        </p:nvSpPr>
        <p:spPr bwMode="auto">
          <a:xfrm>
            <a:off x="243707" y="110407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Rectangle 21"/>
          <p:cNvSpPr>
            <a:spLocks noChangeArrowheads="1"/>
          </p:cNvSpPr>
          <p:nvPr/>
        </p:nvSpPr>
        <p:spPr bwMode="auto">
          <a:xfrm>
            <a:off x="0" y="54868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9" name="テキスト ボックス 18">
            <a:extLst>
              <a:ext uri="{FF2B5EF4-FFF2-40B4-BE49-F238E27FC236}">
                <a16:creationId xmlns="" xmlns:a16="http://schemas.microsoft.com/office/drawing/2014/main" id="{8957656B-6DE6-44E0-85D6-7CF39E5B6647}"/>
              </a:ext>
            </a:extLst>
          </p:cNvPr>
          <p:cNvSpPr txBox="1"/>
          <p:nvPr/>
        </p:nvSpPr>
        <p:spPr>
          <a:xfrm>
            <a:off x="268091" y="2099032"/>
            <a:ext cx="4054096"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smtClean="0">
                <a:solidFill>
                  <a:schemeClr val="accent1">
                    <a:lumMod val="75000"/>
                  </a:schemeClr>
                </a:solidFill>
              </a:rPr>
              <a:t>●</a:t>
            </a:r>
            <a:r>
              <a:rPr lang="en-US" altLang="ja-JP" sz="1400" kern="100" dirty="0" smtClean="0">
                <a:latin typeface="Meiryo UI" panose="020B0604030504040204" pitchFamily="50" charset="-128"/>
                <a:ea typeface="Meiryo UI" panose="020B0604030504040204" pitchFamily="50" charset="-128"/>
                <a:cs typeface="Times New Roman"/>
              </a:rPr>
              <a:t>2025</a:t>
            </a:r>
            <a:r>
              <a:rPr lang="ja-JP" altLang="en-US" sz="1400" kern="100" dirty="0">
                <a:latin typeface="Meiryo UI" panose="020B0604030504040204" pitchFamily="50" charset="-128"/>
                <a:ea typeface="Meiryo UI" panose="020B0604030504040204" pitchFamily="50" charset="-128"/>
                <a:cs typeface="Times New Roman"/>
              </a:rPr>
              <a:t>年に向けた診療科の見直しの予定の有無</a:t>
            </a:r>
          </a:p>
        </p:txBody>
      </p:sp>
      <p:sp>
        <p:nvSpPr>
          <p:cNvPr id="20" name="テキスト ボックス 19">
            <a:extLst>
              <a:ext uri="{FF2B5EF4-FFF2-40B4-BE49-F238E27FC236}">
                <a16:creationId xmlns="" xmlns:a16="http://schemas.microsoft.com/office/drawing/2014/main" id="{8957656B-6DE6-44E0-85D6-7CF39E5B6647}"/>
              </a:ext>
            </a:extLst>
          </p:cNvPr>
          <p:cNvSpPr txBox="1"/>
          <p:nvPr/>
        </p:nvSpPr>
        <p:spPr>
          <a:xfrm>
            <a:off x="4736269" y="2030494"/>
            <a:ext cx="3806171" cy="527975"/>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smtClean="0">
                <a:solidFill>
                  <a:schemeClr val="accent1">
                    <a:lumMod val="75000"/>
                  </a:schemeClr>
                </a:solidFill>
              </a:rPr>
              <a:t>●</a:t>
            </a:r>
            <a:r>
              <a:rPr lang="en-US" altLang="ja-JP" sz="1400" kern="100" dirty="0" smtClean="0">
                <a:latin typeface="Meiryo UI" panose="020B0604030504040204" pitchFamily="50" charset="-128"/>
                <a:ea typeface="Meiryo UI" panose="020B0604030504040204" pitchFamily="50" charset="-128"/>
                <a:cs typeface="Times New Roman"/>
              </a:rPr>
              <a:t>2025</a:t>
            </a:r>
            <a:r>
              <a:rPr lang="ja-JP" altLang="en-US" sz="1400" kern="100" dirty="0">
                <a:latin typeface="Meiryo UI" panose="020B0604030504040204" pitchFamily="50" charset="-128"/>
                <a:ea typeface="Meiryo UI" panose="020B0604030504040204" pitchFamily="50" charset="-128"/>
                <a:cs typeface="Times New Roman"/>
              </a:rPr>
              <a:t>年に向けた建物・設備の整備・改修</a:t>
            </a:r>
            <a:r>
              <a:rPr lang="ja-JP" altLang="en-US" sz="1400" kern="100" dirty="0" smtClean="0">
                <a:latin typeface="Meiryo UI" panose="020B0604030504040204" pitchFamily="50" charset="-128"/>
                <a:ea typeface="Meiryo UI" panose="020B0604030504040204" pitchFamily="50" charset="-128"/>
                <a:cs typeface="Times New Roman"/>
              </a:rPr>
              <a:t>予定　</a:t>
            </a:r>
            <a:endParaRPr lang="en-US" altLang="ja-JP" sz="1400" kern="100" dirty="0" smtClean="0">
              <a:latin typeface="Meiryo UI" panose="020B0604030504040204" pitchFamily="50" charset="-128"/>
              <a:ea typeface="Meiryo UI" panose="020B0604030504040204" pitchFamily="50" charset="-128"/>
              <a:cs typeface="Times New Roman"/>
            </a:endParaRPr>
          </a:p>
          <a:p>
            <a:pPr algn="just">
              <a:spcAft>
                <a:spcPts val="0"/>
              </a:spcAft>
            </a:pPr>
            <a:r>
              <a:rPr lang="ja-JP" altLang="en-US" sz="1400" kern="100" dirty="0">
                <a:latin typeface="Meiryo UI" panose="020B0604030504040204" pitchFamily="50" charset="-128"/>
                <a:ea typeface="Meiryo UI" panose="020B0604030504040204" pitchFamily="50" charset="-128"/>
                <a:cs typeface="Times New Roman"/>
              </a:rPr>
              <a:t>　</a:t>
            </a:r>
            <a:r>
              <a:rPr lang="ja-JP" altLang="en-US" sz="1400" kern="100" dirty="0" smtClean="0">
                <a:latin typeface="Meiryo UI" panose="020B0604030504040204" pitchFamily="50" charset="-128"/>
                <a:ea typeface="Meiryo UI" panose="020B0604030504040204" pitchFamily="50" charset="-128"/>
                <a:cs typeface="Times New Roman"/>
              </a:rPr>
              <a:t>の有無</a:t>
            </a:r>
            <a:endParaRPr lang="ja-JP" altLang="en-US" sz="1400" kern="100" dirty="0">
              <a:latin typeface="Meiryo UI" panose="020B0604030504040204" pitchFamily="50" charset="-128"/>
              <a:ea typeface="Meiryo UI" panose="020B0604030504040204" pitchFamily="50" charset="-128"/>
              <a:cs typeface="Times New Roman"/>
            </a:endParaRPr>
          </a:p>
        </p:txBody>
      </p:sp>
      <p:sp>
        <p:nvSpPr>
          <p:cNvPr id="14" name="Oval 64">
            <a:hlinkClick r:id="rId3"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88301" y="155486"/>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7" name="タイトル 1">
            <a:extLst>
              <a:ext uri="{FF2B5EF4-FFF2-40B4-BE49-F238E27FC236}">
                <a16:creationId xmlns="" xmlns:a16="http://schemas.microsoft.com/office/drawing/2014/main" id="{30BE5A27-A407-4A14-A9BE-5866682C3C6B}"/>
              </a:ext>
            </a:extLst>
          </p:cNvPr>
          <p:cNvSpPr txBox="1">
            <a:spLocks/>
          </p:cNvSpPr>
          <p:nvPr/>
        </p:nvSpPr>
        <p:spPr>
          <a:xfrm>
            <a:off x="143711" y="155486"/>
            <a:ext cx="9539495"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smtClean="0">
                <a:solidFill>
                  <a:schemeClr val="bg1"/>
                </a:solidFill>
                <a:latin typeface="HGP創英角ｺﾞｼｯｸUB" panose="020B0900000000000000" pitchFamily="50" charset="-128"/>
                <a:ea typeface="HGP創英角ｺﾞｼｯｸUB" panose="020B0900000000000000" pitchFamily="50" charset="-128"/>
              </a:rPr>
              <a:t>2</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2025</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年</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に向け各病院</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が検討</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している医療</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機能・病床</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機能</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等</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①</a:t>
            </a:r>
            <a:endPar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ja-JP" altLang="en-US" sz="16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8" name="タイトル 1">
            <a:extLst>
              <a:ext uri="{FF2B5EF4-FFF2-40B4-BE49-F238E27FC236}">
                <a16:creationId xmlns="" xmlns:a16="http://schemas.microsoft.com/office/drawing/2014/main" id="{77D78C8B-7190-4F9F-BF24-FAD4DFE9F181}"/>
              </a:ext>
            </a:extLst>
          </p:cNvPr>
          <p:cNvSpPr txBox="1">
            <a:spLocks/>
          </p:cNvSpPr>
          <p:nvPr/>
        </p:nvSpPr>
        <p:spPr>
          <a:xfrm>
            <a:off x="113875" y="821086"/>
            <a:ext cx="8994629" cy="935314"/>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smtClean="0">
                <a:latin typeface="HGP創英角ｺﾞｼｯｸUB" panose="020B0900000000000000" pitchFamily="50" charset="-128"/>
                <a:ea typeface="HGP創英角ｺﾞｼｯｸUB" panose="020B0900000000000000" pitchFamily="50" charset="-128"/>
              </a:rPr>
              <a:t>約６割</a:t>
            </a:r>
            <a:r>
              <a:rPr lang="ja-JP" altLang="en-US" sz="2200" dirty="0">
                <a:latin typeface="HGP創英角ｺﾞｼｯｸUB" panose="020B0900000000000000" pitchFamily="50" charset="-128"/>
                <a:ea typeface="HGP創英角ｺﾞｼｯｸUB" panose="020B0900000000000000" pitchFamily="50" charset="-128"/>
              </a:rPr>
              <a:t>の医療機関が、</a:t>
            </a:r>
            <a:r>
              <a:rPr lang="en-US" altLang="ja-JP" sz="2200" dirty="0">
                <a:latin typeface="HGP創英角ｺﾞｼｯｸUB" panose="020B0900000000000000" pitchFamily="50" charset="-128"/>
                <a:ea typeface="HGP創英角ｺﾞｼｯｸUB" panose="020B0900000000000000" pitchFamily="50" charset="-128"/>
              </a:rPr>
              <a:t>2025</a:t>
            </a:r>
            <a:r>
              <a:rPr lang="ja-JP" altLang="en-US" sz="2200" dirty="0">
                <a:latin typeface="HGP創英角ｺﾞｼｯｸUB" panose="020B0900000000000000" pitchFamily="50" charset="-128"/>
                <a:ea typeface="HGP創英角ｺﾞｼｯｸUB" panose="020B0900000000000000" pitchFamily="50" charset="-128"/>
              </a:rPr>
              <a:t>年に向けた建物・設備の整備・改修について、予定があるか、検討中となっている</a:t>
            </a:r>
            <a:endParaRPr lang="en-US" altLang="ja-JP" sz="2200" dirty="0">
              <a:latin typeface="HGP創英角ｺﾞｼｯｸUB" panose="020B0900000000000000" pitchFamily="50" charset="-128"/>
              <a:ea typeface="HGP創英角ｺﾞｼｯｸUB" panose="020B0900000000000000" pitchFamily="50" charset="-128"/>
            </a:endParaRPr>
          </a:p>
        </p:txBody>
      </p:sp>
      <p:sp>
        <p:nvSpPr>
          <p:cNvPr id="21" name="テキスト ボックス 10">
            <a:extLst>
              <a:ext uri="{FF2B5EF4-FFF2-40B4-BE49-F238E27FC236}">
                <a16:creationId xmlns="" xmlns:a16="http://schemas.microsoft.com/office/drawing/2014/main" id="{8957656B-6DE6-44E0-85D6-7CF39E5B6647}"/>
              </a:ext>
            </a:extLst>
          </p:cNvPr>
          <p:cNvSpPr txBox="1"/>
          <p:nvPr/>
        </p:nvSpPr>
        <p:spPr>
          <a:xfrm>
            <a:off x="6057285" y="5805264"/>
            <a:ext cx="3227165"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200" kern="100" dirty="0" smtClean="0">
                <a:latin typeface="Meiryo UI" panose="020B0604030504040204" pitchFamily="50" charset="-128"/>
                <a:ea typeface="Meiryo UI" panose="020B0604030504040204" pitchFamily="50" charset="-128"/>
                <a:cs typeface="Times New Roman"/>
              </a:rPr>
              <a:t>参照 </a:t>
            </a:r>
            <a:r>
              <a:rPr lang="en-US" altLang="ja-JP" sz="1200" kern="100" dirty="0" smtClean="0">
                <a:latin typeface="Meiryo UI" panose="020B0604030504040204" pitchFamily="50" charset="-128"/>
                <a:ea typeface="Meiryo UI" panose="020B0604030504040204" pitchFamily="50" charset="-128"/>
                <a:cs typeface="Times New Roman"/>
              </a:rPr>
              <a:t>2019</a:t>
            </a:r>
            <a:r>
              <a:rPr lang="ja-JP" altLang="en-US" sz="1200" kern="100" dirty="0" smtClean="0">
                <a:effectLst/>
                <a:latin typeface="Meiryo UI" panose="020B0604030504040204" pitchFamily="50" charset="-128"/>
                <a:ea typeface="Meiryo UI" panose="020B0604030504040204" pitchFamily="50" charset="-128"/>
                <a:cs typeface="Times New Roman"/>
              </a:rPr>
              <a:t>年度</a:t>
            </a:r>
            <a:r>
              <a:rPr lang="ja-JP" altLang="en-US" sz="1200" kern="100" dirty="0">
                <a:effectLst/>
                <a:latin typeface="Meiryo UI" panose="020B0604030504040204" pitchFamily="50" charset="-128"/>
                <a:ea typeface="Meiryo UI" panose="020B0604030504040204" pitchFamily="50" charset="-128"/>
                <a:cs typeface="Times New Roman"/>
              </a:rPr>
              <a:t>病院プラン調査</a:t>
            </a:r>
            <a:r>
              <a:rPr lang="ja-JP" altLang="en-US" sz="1200" kern="100" dirty="0" smtClean="0">
                <a:effectLst/>
                <a:latin typeface="Meiryo UI" panose="020B0604030504040204" pitchFamily="50" charset="-128"/>
                <a:ea typeface="Meiryo UI" panose="020B0604030504040204" pitchFamily="50" charset="-128"/>
                <a:cs typeface="Times New Roman"/>
              </a:rPr>
              <a:t>等（速報値）</a:t>
            </a:r>
            <a:endParaRPr lang="en-US" altLang="ja-JP" sz="1200" kern="100" dirty="0">
              <a:effectLst/>
              <a:latin typeface="Meiryo UI" panose="020B0604030504040204" pitchFamily="50" charset="-128"/>
              <a:ea typeface="Meiryo UI" panose="020B0604030504040204" pitchFamily="50" charset="-128"/>
              <a:cs typeface="Times New Roman"/>
            </a:endParaRPr>
          </a:p>
        </p:txBody>
      </p:sp>
      <p:sp>
        <p:nvSpPr>
          <p:cNvPr id="13" name="スライド番号プレースホルダー 2"/>
          <p:cNvSpPr>
            <a:spLocks noGrp="1"/>
          </p:cNvSpPr>
          <p:nvPr>
            <p:ph type="sldNum" sz="quarter" idx="12"/>
          </p:nvPr>
        </p:nvSpPr>
        <p:spPr>
          <a:xfrm>
            <a:off x="7006101" y="6479772"/>
            <a:ext cx="2133600" cy="365125"/>
          </a:xfrm>
        </p:spPr>
        <p:txBody>
          <a:bodyPr/>
          <a:lstStyle/>
          <a:p>
            <a:r>
              <a:rPr kumimoji="1" lang="en-US" altLang="ja-JP" sz="1800" dirty="0" smtClean="0">
                <a:solidFill>
                  <a:schemeClr val="tx1"/>
                </a:solidFill>
              </a:rPr>
              <a:t>8</a:t>
            </a:r>
            <a:endParaRPr kumimoji="1" lang="ja-JP" altLang="en-US" sz="1800" dirty="0">
              <a:solidFill>
                <a:schemeClr val="tx1"/>
              </a:solidFill>
            </a:endParaRPr>
          </a:p>
        </p:txBody>
      </p:sp>
      <p:pic>
        <p:nvPicPr>
          <p:cNvPr id="2" name="図 1"/>
          <p:cNvPicPr>
            <a:picLocks noChangeAspect="1"/>
          </p:cNvPicPr>
          <p:nvPr/>
        </p:nvPicPr>
        <p:blipFill>
          <a:blip r:embed="rId4"/>
          <a:stretch>
            <a:fillRect/>
          </a:stretch>
        </p:blipFill>
        <p:spPr>
          <a:xfrm>
            <a:off x="307958" y="2558468"/>
            <a:ext cx="4322439" cy="3030771"/>
          </a:xfrm>
          <a:prstGeom prst="rect">
            <a:avLst/>
          </a:prstGeom>
        </p:spPr>
      </p:pic>
      <p:pic>
        <p:nvPicPr>
          <p:cNvPr id="3" name="図 2"/>
          <p:cNvPicPr>
            <a:picLocks noChangeAspect="1"/>
          </p:cNvPicPr>
          <p:nvPr/>
        </p:nvPicPr>
        <p:blipFill>
          <a:blip r:embed="rId5"/>
          <a:stretch>
            <a:fillRect/>
          </a:stretch>
        </p:blipFill>
        <p:spPr>
          <a:xfrm>
            <a:off x="4736269" y="2558467"/>
            <a:ext cx="4316342" cy="3030771"/>
          </a:xfrm>
          <a:prstGeom prst="rect">
            <a:avLst/>
          </a:prstGeom>
        </p:spPr>
      </p:pic>
    </p:spTree>
    <p:extLst>
      <p:ext uri="{BB962C8B-B14F-4D97-AF65-F5344CB8AC3E}">
        <p14:creationId xmlns:p14="http://schemas.microsoft.com/office/powerpoint/2010/main" val="40566904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2CB110735879EE44AC0DA5AE7D61CC8B" ma:contentTypeVersion="0" ma:contentTypeDescription="新しいドキュメントを作成します。" ma:contentTypeScope="" ma:versionID="52cf278b219930cbe3bdae6bc175c2bc">
  <xsd:schema xmlns:xsd="http://www.w3.org/2001/XMLSchema" xmlns:xs="http://www.w3.org/2001/XMLSchema" xmlns:p="http://schemas.microsoft.com/office/2006/metadata/properties" targetNamespace="http://schemas.microsoft.com/office/2006/metadata/properties" ma:root="true" ma:fieldsID="8c216975fa0084bb3f54c3fd858a610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2E238E-5187-4482-BE1B-2A3B132B829E}">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6E6FA492-2F15-4389-9F0F-4BEF001AC011}">
  <ds:schemaRefs>
    <ds:schemaRef ds:uri="http://schemas.microsoft.com/sharepoint/v3/contenttype/forms"/>
  </ds:schemaRefs>
</ds:datastoreItem>
</file>

<file path=customXml/itemProps3.xml><?xml version="1.0" encoding="utf-8"?>
<ds:datastoreItem xmlns:ds="http://schemas.openxmlformats.org/officeDocument/2006/customXml" ds:itemID="{0CD99F2F-664F-4A72-8D0A-9464752B63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9</TotalTime>
  <Words>1523</Words>
  <Application>Microsoft Office PowerPoint</Application>
  <PresentationFormat>画面に合わせる (4:3)</PresentationFormat>
  <Paragraphs>275</Paragraphs>
  <Slides>12</Slides>
  <Notes>11</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12</vt:i4>
      </vt:variant>
    </vt:vector>
  </HeadingPairs>
  <TitlesOfParts>
    <vt:vector size="27" baseType="lpstr">
      <vt:lpstr>FontAwesome</vt:lpstr>
      <vt:lpstr>HGPｺﾞｼｯｸE</vt:lpstr>
      <vt:lpstr>HGP創英角ｺﾞｼｯｸUB</vt:lpstr>
      <vt:lpstr>HGP創英角ﾎﾟｯﾌﾟ体</vt:lpstr>
      <vt:lpstr>HGS創英角ｺﾞｼｯｸUB</vt:lpstr>
      <vt:lpstr>HG創英角ｺﾞｼｯｸUB</vt:lpstr>
      <vt:lpstr>Meiryo UI</vt:lpstr>
      <vt:lpstr>ＭＳ Ｐゴシック</vt:lpstr>
      <vt:lpstr>ＭＳ ゴシック</vt:lpstr>
      <vt:lpstr>ＭＳ 明朝</vt:lpstr>
      <vt:lpstr>新細明體</vt:lpstr>
      <vt:lpstr>Arial</vt:lpstr>
      <vt:lpstr>Calibri</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勝矢　聡子</dc:creator>
  <cp:lastModifiedBy>石蔵　加代</cp:lastModifiedBy>
  <cp:revision>2</cp:revision>
  <cp:lastPrinted>2020-01-14T09:07:57Z</cp:lastPrinted>
  <dcterms:modified xsi:type="dcterms:W3CDTF">2020-01-14T09:26:24Z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0x0101002CB110735879EE44AC0DA5AE7D61CC8B</vt:lpwstr>
  </property>
</Properties>
</file>