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7" r:id="rId4"/>
  </p:sldMasterIdLst>
  <p:notesMasterIdLst>
    <p:notesMasterId r:id="rId16"/>
  </p:notesMasterIdLst>
  <p:sldIdLst>
    <p:sldId id="270" r:id="rId5"/>
    <p:sldId id="428" r:id="rId6"/>
    <p:sldId id="423" r:id="rId7"/>
    <p:sldId id="427" r:id="rId8"/>
    <p:sldId id="348" r:id="rId9"/>
    <p:sldId id="408" r:id="rId10"/>
    <p:sldId id="364" r:id="rId11"/>
    <p:sldId id="414" r:id="rId12"/>
    <p:sldId id="409" r:id="rId13"/>
    <p:sldId id="395" r:id="rId14"/>
    <p:sldId id="420" r:id="rId15"/>
  </p:sldIdLst>
  <p:sldSz cx="9144000" cy="7021513"/>
  <p:notesSz cx="6807200" cy="9939338"/>
  <p:defaultTextStyle>
    <a:defPPr>
      <a:defRPr lang="ja-JP"/>
    </a:defPPr>
    <a:lvl1pPr marL="0" algn="l" defTabSz="914314" rtl="0" eaLnBrk="1" latinLnBrk="0" hangingPunct="1">
      <a:defRPr kumimoji="1" sz="1800" kern="1200">
        <a:solidFill>
          <a:schemeClr val="tx1"/>
        </a:solidFill>
        <a:latin typeface="+mn-lt"/>
        <a:ea typeface="+mn-ea"/>
        <a:cs typeface="+mn-cs"/>
      </a:defRPr>
    </a:lvl1pPr>
    <a:lvl2pPr marL="457157" algn="l" defTabSz="914314" rtl="0" eaLnBrk="1" latinLnBrk="0" hangingPunct="1">
      <a:defRPr kumimoji="1" sz="1800" kern="1200">
        <a:solidFill>
          <a:schemeClr val="tx1"/>
        </a:solidFill>
        <a:latin typeface="+mn-lt"/>
        <a:ea typeface="+mn-ea"/>
        <a:cs typeface="+mn-cs"/>
      </a:defRPr>
    </a:lvl2pPr>
    <a:lvl3pPr marL="914314" algn="l" defTabSz="914314" rtl="0" eaLnBrk="1" latinLnBrk="0" hangingPunct="1">
      <a:defRPr kumimoji="1" sz="1800" kern="1200">
        <a:solidFill>
          <a:schemeClr val="tx1"/>
        </a:solidFill>
        <a:latin typeface="+mn-lt"/>
        <a:ea typeface="+mn-ea"/>
        <a:cs typeface="+mn-cs"/>
      </a:defRPr>
    </a:lvl3pPr>
    <a:lvl4pPr marL="1371472" algn="l" defTabSz="914314" rtl="0" eaLnBrk="1" latinLnBrk="0" hangingPunct="1">
      <a:defRPr kumimoji="1" sz="1800" kern="1200">
        <a:solidFill>
          <a:schemeClr val="tx1"/>
        </a:solidFill>
        <a:latin typeface="+mn-lt"/>
        <a:ea typeface="+mn-ea"/>
        <a:cs typeface="+mn-cs"/>
      </a:defRPr>
    </a:lvl4pPr>
    <a:lvl5pPr marL="1828629" algn="l" defTabSz="914314" rtl="0" eaLnBrk="1" latinLnBrk="0" hangingPunct="1">
      <a:defRPr kumimoji="1" sz="1800" kern="1200">
        <a:solidFill>
          <a:schemeClr val="tx1"/>
        </a:solidFill>
        <a:latin typeface="+mn-lt"/>
        <a:ea typeface="+mn-ea"/>
        <a:cs typeface="+mn-cs"/>
      </a:defRPr>
    </a:lvl5pPr>
    <a:lvl6pPr marL="2285786" algn="l" defTabSz="914314" rtl="0" eaLnBrk="1" latinLnBrk="0" hangingPunct="1">
      <a:defRPr kumimoji="1" sz="1800" kern="1200">
        <a:solidFill>
          <a:schemeClr val="tx1"/>
        </a:solidFill>
        <a:latin typeface="+mn-lt"/>
        <a:ea typeface="+mn-ea"/>
        <a:cs typeface="+mn-cs"/>
      </a:defRPr>
    </a:lvl6pPr>
    <a:lvl7pPr marL="2742943" algn="l" defTabSz="914314" rtl="0" eaLnBrk="1" latinLnBrk="0" hangingPunct="1">
      <a:defRPr kumimoji="1" sz="1800" kern="1200">
        <a:solidFill>
          <a:schemeClr val="tx1"/>
        </a:solidFill>
        <a:latin typeface="+mn-lt"/>
        <a:ea typeface="+mn-ea"/>
        <a:cs typeface="+mn-cs"/>
      </a:defRPr>
    </a:lvl7pPr>
    <a:lvl8pPr marL="3200101" algn="l" defTabSz="914314" rtl="0" eaLnBrk="1" latinLnBrk="0" hangingPunct="1">
      <a:defRPr kumimoji="1" sz="1800" kern="1200">
        <a:solidFill>
          <a:schemeClr val="tx1"/>
        </a:solidFill>
        <a:latin typeface="+mn-lt"/>
        <a:ea typeface="+mn-ea"/>
        <a:cs typeface="+mn-cs"/>
      </a:defRPr>
    </a:lvl8pPr>
    <a:lvl9pPr marL="3657258" algn="l" defTabSz="914314"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32"/>
    <a:srgbClr val="0000FF"/>
    <a:srgbClr val="CC00FF"/>
    <a:srgbClr val="CC99FF"/>
    <a:srgbClr val="E090E2"/>
    <a:srgbClr val="F517C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3" autoAdjust="0"/>
    <p:restoredTop sz="75176" autoAdjust="0"/>
  </p:normalViewPr>
  <p:slideViewPr>
    <p:cSldViewPr>
      <p:cViewPr varScale="1">
        <p:scale>
          <a:sx n="73" d="100"/>
          <a:sy n="73" d="100"/>
        </p:scale>
        <p:origin x="1242" y="54"/>
      </p:cViewPr>
      <p:guideLst>
        <p:guide orient="horz" pos="2212"/>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slides/slide9.xml" Type="http://schemas.openxmlformats.org/officeDocument/2006/relationships/slide" Id="rId13"></Relationship><Relationship Target="viewProps.xml" Type="http://schemas.openxmlformats.org/officeDocument/2006/relationships/viewProps" Id="rId18"></Relationship><Relationship Target="slideMasters/slideMaster3.xml" Type="http://schemas.openxmlformats.org/officeDocument/2006/relationships/slideMaster" Id="rId3"></Relationship><Relationship Target="slides/slide3.xml" Type="http://schemas.openxmlformats.org/officeDocument/2006/relationships/slide" Id="rId7"></Relationship><Relationship Target="slides/slide8.xml" Type="http://schemas.openxmlformats.org/officeDocument/2006/relationships/slide" Id="rId12"></Relationship><Relationship Target="presProps.xml" Type="http://schemas.openxmlformats.org/officeDocument/2006/relationships/presProps" Id="rId17"></Relationship><Relationship Target="slideMasters/slideMaster2.xml" Type="http://schemas.openxmlformats.org/officeDocument/2006/relationships/slideMaster" Id="rId2"></Relationship><Relationship Target="notesMasters/notesMaster1.xml" Type="http://schemas.openxmlformats.org/officeDocument/2006/relationships/notesMaster" Id="rId16"></Relationship><Relationship Target="tableStyles.xml" Type="http://schemas.openxmlformats.org/officeDocument/2006/relationships/tableStyles" Id="rId20"></Relationship><Relationship Target="slideMasters/slideMaster1.xml" Type="http://schemas.openxmlformats.org/officeDocument/2006/relationships/slideMaster"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slides/slide1.xml" Type="http://schemas.openxmlformats.org/officeDocument/2006/relationships/slide" Id="rId5"></Relationship><Relationship Target="slides/slide11.xml" Type="http://schemas.openxmlformats.org/officeDocument/2006/relationships/slide" Id="rId15"></Relationship><Relationship Target="slides/slide6.xml" Type="http://schemas.openxmlformats.org/officeDocument/2006/relationships/slide" Id="rId10"></Relationship><Relationship Target="theme/theme1.xml" Type="http://schemas.openxmlformats.org/officeDocument/2006/relationships/theme" Id="rId19"></Relationship><Relationship Target="slideMasters/slideMaster4.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s>
</file>

<file path=ppt/notesMasters/_rels/notesMaster1.xml.rels><?xml version="1.0" encoding="UTF-8" ?><Relationships xmlns="http://schemas.openxmlformats.org/package/2006/relationships"><Relationship Target="../theme/theme5.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59" tIns="45678" rIns="91359" bIns="4567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7" y="0"/>
            <a:ext cx="2949575" cy="496888"/>
          </a:xfrm>
          <a:prstGeom prst="rect">
            <a:avLst/>
          </a:prstGeom>
        </p:spPr>
        <p:txBody>
          <a:bodyPr vert="horz" lIns="91359" tIns="45678" rIns="91359" bIns="45678" rtlCol="0"/>
          <a:lstStyle>
            <a:lvl1pPr algn="r">
              <a:defRPr sz="1200"/>
            </a:lvl1pPr>
          </a:lstStyle>
          <a:p>
            <a:fld id="{BBCA5912-B532-4D7B-9AFB-EE66D1A7C7E0}" type="datetimeFigureOut">
              <a:rPr kumimoji="1" lang="ja-JP" altLang="en-US" smtClean="0"/>
              <a:t>2019/1/24</a:t>
            </a:fld>
            <a:endParaRPr kumimoji="1" lang="ja-JP" altLang="en-US"/>
          </a:p>
        </p:txBody>
      </p:sp>
      <p:sp>
        <p:nvSpPr>
          <p:cNvPr id="4" name="スライド イメージ プレースホルダー 3"/>
          <p:cNvSpPr>
            <a:spLocks noGrp="1" noRot="1" noChangeAspect="1"/>
          </p:cNvSpPr>
          <p:nvPr>
            <p:ph type="sldImg" idx="2"/>
          </p:nvPr>
        </p:nvSpPr>
        <p:spPr>
          <a:xfrm>
            <a:off x="977900" y="746125"/>
            <a:ext cx="4851400" cy="3725863"/>
          </a:xfrm>
          <a:prstGeom prst="rect">
            <a:avLst/>
          </a:prstGeom>
          <a:noFill/>
          <a:ln w="12700">
            <a:solidFill>
              <a:prstClr val="black"/>
            </a:solidFill>
          </a:ln>
        </p:spPr>
        <p:txBody>
          <a:bodyPr vert="horz" lIns="91359" tIns="45678" rIns="91359" bIns="45678" rtlCol="0" anchor="ctr"/>
          <a:lstStyle/>
          <a:p>
            <a:endParaRPr lang="ja-JP" altLang="en-US"/>
          </a:p>
        </p:txBody>
      </p:sp>
      <p:sp>
        <p:nvSpPr>
          <p:cNvPr id="5" name="ノート プレースホルダー 4"/>
          <p:cNvSpPr>
            <a:spLocks noGrp="1"/>
          </p:cNvSpPr>
          <p:nvPr>
            <p:ph type="body" sz="quarter" idx="3"/>
          </p:nvPr>
        </p:nvSpPr>
        <p:spPr>
          <a:xfrm>
            <a:off x="681038" y="4721228"/>
            <a:ext cx="5445125" cy="4471987"/>
          </a:xfrm>
          <a:prstGeom prst="rect">
            <a:avLst/>
          </a:prstGeom>
        </p:spPr>
        <p:txBody>
          <a:bodyPr vert="horz" lIns="91359" tIns="45678" rIns="91359" bIns="4567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8" y="9440870"/>
            <a:ext cx="2949575" cy="496887"/>
          </a:xfrm>
          <a:prstGeom prst="rect">
            <a:avLst/>
          </a:prstGeom>
        </p:spPr>
        <p:txBody>
          <a:bodyPr vert="horz" lIns="91359" tIns="45678" rIns="91359" bIns="4567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7" y="9440870"/>
            <a:ext cx="2949575" cy="496887"/>
          </a:xfrm>
          <a:prstGeom prst="rect">
            <a:avLst/>
          </a:prstGeom>
        </p:spPr>
        <p:txBody>
          <a:bodyPr vert="horz" lIns="91359" tIns="45678" rIns="91359" bIns="45678" rtlCol="0" anchor="b"/>
          <a:lstStyle>
            <a:lvl1pPr algn="r">
              <a:defRPr sz="1200"/>
            </a:lvl1pPr>
          </a:lstStyle>
          <a:p>
            <a:fld id="{8575F176-9C1E-4FD5-BCCA-276677053BF8}" type="slidenum">
              <a:rPr kumimoji="1" lang="ja-JP" altLang="en-US" smtClean="0"/>
              <a:t>‹#›</a:t>
            </a:fld>
            <a:endParaRPr kumimoji="1" lang="ja-JP" altLang="en-US"/>
          </a:p>
        </p:txBody>
      </p:sp>
    </p:spTree>
    <p:extLst>
      <p:ext uri="{BB962C8B-B14F-4D97-AF65-F5344CB8AC3E}">
        <p14:creationId xmlns:p14="http://schemas.microsoft.com/office/powerpoint/2010/main" val="364710851"/>
      </p:ext>
    </p:extLst>
  </p:cSld>
  <p:clrMap bg1="lt1" tx1="dk1" bg2="lt2" tx2="dk2" accent1="accent1" accent2="accent2" accent3="accent3" accent4="accent4" accent5="accent5" accent6="accent6" hlink="hlink" folHlink="folHlink"/>
  <p:notesStyle>
    <a:lvl1pPr marL="0" algn="l" defTabSz="914314" rtl="0" eaLnBrk="1" latinLnBrk="0" hangingPunct="1">
      <a:defRPr kumimoji="1" sz="1200" kern="1200">
        <a:solidFill>
          <a:schemeClr val="tx1"/>
        </a:solidFill>
        <a:latin typeface="+mn-lt"/>
        <a:ea typeface="+mn-ea"/>
        <a:cs typeface="+mn-cs"/>
      </a:defRPr>
    </a:lvl1pPr>
    <a:lvl2pPr marL="457157" algn="l" defTabSz="914314" rtl="0" eaLnBrk="1" latinLnBrk="0" hangingPunct="1">
      <a:defRPr kumimoji="1" sz="1200" kern="1200">
        <a:solidFill>
          <a:schemeClr val="tx1"/>
        </a:solidFill>
        <a:latin typeface="+mn-lt"/>
        <a:ea typeface="+mn-ea"/>
        <a:cs typeface="+mn-cs"/>
      </a:defRPr>
    </a:lvl2pPr>
    <a:lvl3pPr marL="914314" algn="l" defTabSz="914314" rtl="0" eaLnBrk="1" latinLnBrk="0" hangingPunct="1">
      <a:defRPr kumimoji="1" sz="1200" kern="1200">
        <a:solidFill>
          <a:schemeClr val="tx1"/>
        </a:solidFill>
        <a:latin typeface="+mn-lt"/>
        <a:ea typeface="+mn-ea"/>
        <a:cs typeface="+mn-cs"/>
      </a:defRPr>
    </a:lvl3pPr>
    <a:lvl4pPr marL="1371472" algn="l" defTabSz="914314" rtl="0" eaLnBrk="1" latinLnBrk="0" hangingPunct="1">
      <a:defRPr kumimoji="1" sz="1200" kern="1200">
        <a:solidFill>
          <a:schemeClr val="tx1"/>
        </a:solidFill>
        <a:latin typeface="+mn-lt"/>
        <a:ea typeface="+mn-ea"/>
        <a:cs typeface="+mn-cs"/>
      </a:defRPr>
    </a:lvl4pPr>
    <a:lvl5pPr marL="1828629" algn="l" defTabSz="914314" rtl="0" eaLnBrk="1" latinLnBrk="0" hangingPunct="1">
      <a:defRPr kumimoji="1" sz="1200" kern="1200">
        <a:solidFill>
          <a:schemeClr val="tx1"/>
        </a:solidFill>
        <a:latin typeface="+mn-lt"/>
        <a:ea typeface="+mn-ea"/>
        <a:cs typeface="+mn-cs"/>
      </a:defRPr>
    </a:lvl5pPr>
    <a:lvl6pPr marL="2285786" algn="l" defTabSz="914314" rtl="0" eaLnBrk="1" latinLnBrk="0" hangingPunct="1">
      <a:defRPr kumimoji="1" sz="1200" kern="1200">
        <a:solidFill>
          <a:schemeClr val="tx1"/>
        </a:solidFill>
        <a:latin typeface="+mn-lt"/>
        <a:ea typeface="+mn-ea"/>
        <a:cs typeface="+mn-cs"/>
      </a:defRPr>
    </a:lvl6pPr>
    <a:lvl7pPr marL="2742943" algn="l" defTabSz="914314" rtl="0" eaLnBrk="1" latinLnBrk="0" hangingPunct="1">
      <a:defRPr kumimoji="1" sz="1200" kern="1200">
        <a:solidFill>
          <a:schemeClr val="tx1"/>
        </a:solidFill>
        <a:latin typeface="+mn-lt"/>
        <a:ea typeface="+mn-ea"/>
        <a:cs typeface="+mn-cs"/>
      </a:defRPr>
    </a:lvl7pPr>
    <a:lvl8pPr marL="3200101" algn="l" defTabSz="914314" rtl="0" eaLnBrk="1" latinLnBrk="0" hangingPunct="1">
      <a:defRPr kumimoji="1" sz="1200" kern="1200">
        <a:solidFill>
          <a:schemeClr val="tx1"/>
        </a:solidFill>
        <a:latin typeface="+mn-lt"/>
        <a:ea typeface="+mn-ea"/>
        <a:cs typeface="+mn-cs"/>
      </a:defRPr>
    </a:lvl8pPr>
    <a:lvl9pPr marL="3657258" algn="l" defTabSz="91431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746125"/>
            <a:ext cx="4851400" cy="3725863"/>
          </a:xfrm>
        </p:spPr>
      </p:sp>
      <p:sp>
        <p:nvSpPr>
          <p:cNvPr id="3" name="ノート プレースホルダー 2"/>
          <p:cNvSpPr>
            <a:spLocks noGrp="1"/>
          </p:cNvSpPr>
          <p:nvPr>
            <p:ph type="body" idx="1"/>
          </p:nvPr>
        </p:nvSpPr>
        <p:spPr/>
        <p:txBody>
          <a:bodyPr/>
          <a:lstStyle/>
          <a:p>
            <a:endParaRPr lang="en-US" altLang="ja-JP" dirty="0" smtClean="0"/>
          </a:p>
        </p:txBody>
      </p:sp>
    </p:spTree>
    <p:extLst>
      <p:ext uri="{BB962C8B-B14F-4D97-AF65-F5344CB8AC3E}">
        <p14:creationId xmlns:p14="http://schemas.microsoft.com/office/powerpoint/2010/main" val="92988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746125"/>
            <a:ext cx="48514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A4B60A-BA91-4A6B-8B84-071D308CB77F}"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96506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746125"/>
            <a:ext cx="48514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A4B60A-BA91-4A6B-8B84-071D308CB77F}"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96506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746125"/>
            <a:ext cx="48514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A4B60A-BA91-4A6B-8B84-071D308CB77F}"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96506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746125"/>
            <a:ext cx="4851400" cy="3725863"/>
          </a:xfrm>
        </p:spPr>
      </p:sp>
      <p:sp>
        <p:nvSpPr>
          <p:cNvPr id="3" name="ノート プレースホルダー 2"/>
          <p:cNvSpPr>
            <a:spLocks noGrp="1"/>
          </p:cNvSpPr>
          <p:nvPr>
            <p:ph type="body" idx="1"/>
          </p:nvPr>
        </p:nvSpPr>
        <p:spPr/>
        <p:txBody>
          <a:bodyPr/>
          <a:lstStyle/>
          <a:p>
            <a:endParaRPr lang="en-US" altLang="ja-JP" dirty="0" smtClean="0"/>
          </a:p>
        </p:txBody>
      </p:sp>
    </p:spTree>
    <p:extLst>
      <p:ext uri="{BB962C8B-B14F-4D97-AF65-F5344CB8AC3E}">
        <p14:creationId xmlns:p14="http://schemas.microsoft.com/office/powerpoint/2010/main" val="92988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747713"/>
            <a:ext cx="485140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A4B60A-BA91-4A6B-8B84-071D308CB77F}"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48700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746125"/>
            <a:ext cx="48514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A4B60A-BA91-4A6B-8B84-071D308CB77F}"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487008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a:xfrm>
            <a:off x="977900" y="746125"/>
            <a:ext cx="4851400" cy="3725863"/>
          </a:xfrm>
          <a:ln/>
        </p:spPr>
      </p:sp>
      <p:sp>
        <p:nvSpPr>
          <p:cNvPr id="4099" name="ノート プレースホルダー 2"/>
          <p:cNvSpPr>
            <a:spLocks noGrp="1"/>
          </p:cNvSpPr>
          <p:nvPr>
            <p:ph type="body" idx="1"/>
          </p:nvPr>
        </p:nvSpPr>
        <p:spPr>
          <a:noFill/>
        </p:spPr>
        <p:txBody>
          <a:bodyPr/>
          <a:lstStyle/>
          <a:p>
            <a:endParaRPr lang="ja-JP" altLang="en-US" smtClean="0">
              <a:ea typeface="ＭＳ Ｐ明朝" charset="-128"/>
            </a:endParaRPr>
          </a:p>
        </p:txBody>
      </p:sp>
      <p:sp>
        <p:nvSpPr>
          <p:cNvPr id="4100"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37312" indent="-282241" eaLnBrk="0" hangingPunct="0">
              <a:spcBef>
                <a:spcPct val="30000"/>
              </a:spcBef>
              <a:defRPr kumimoji="1" sz="1200">
                <a:solidFill>
                  <a:schemeClr val="tx1"/>
                </a:solidFill>
                <a:latin typeface="Arial" charset="0"/>
                <a:ea typeface="ＭＳ Ｐ明朝" charset="-128"/>
              </a:defRPr>
            </a:lvl2pPr>
            <a:lvl3pPr marL="1138470" indent="-225158" eaLnBrk="0" hangingPunct="0">
              <a:spcBef>
                <a:spcPct val="30000"/>
              </a:spcBef>
              <a:defRPr kumimoji="1" sz="1200">
                <a:solidFill>
                  <a:schemeClr val="tx1"/>
                </a:solidFill>
                <a:latin typeface="Arial" charset="0"/>
                <a:ea typeface="ＭＳ Ｐ明朝" charset="-128"/>
              </a:defRPr>
            </a:lvl3pPr>
            <a:lvl4pPr marL="1595124" indent="-225158" eaLnBrk="0" hangingPunct="0">
              <a:spcBef>
                <a:spcPct val="30000"/>
              </a:spcBef>
              <a:defRPr kumimoji="1" sz="1200">
                <a:solidFill>
                  <a:schemeClr val="tx1"/>
                </a:solidFill>
                <a:latin typeface="Arial" charset="0"/>
                <a:ea typeface="ＭＳ Ｐ明朝" charset="-128"/>
              </a:defRPr>
            </a:lvl4pPr>
            <a:lvl5pPr marL="2048616" indent="-225158" eaLnBrk="0" hangingPunct="0">
              <a:spcBef>
                <a:spcPct val="30000"/>
              </a:spcBef>
              <a:defRPr kumimoji="1" sz="1200">
                <a:solidFill>
                  <a:schemeClr val="tx1"/>
                </a:solidFill>
                <a:latin typeface="Arial" charset="0"/>
                <a:ea typeface="ＭＳ Ｐ明朝" charset="-128"/>
              </a:defRPr>
            </a:lvl5pPr>
            <a:lvl6pPr marL="2505271" indent="-225158" eaLnBrk="0" fontAlgn="base" hangingPunct="0">
              <a:spcBef>
                <a:spcPct val="30000"/>
              </a:spcBef>
              <a:spcAft>
                <a:spcPct val="0"/>
              </a:spcAft>
              <a:defRPr kumimoji="1" sz="1200">
                <a:solidFill>
                  <a:schemeClr val="tx1"/>
                </a:solidFill>
                <a:latin typeface="Arial" charset="0"/>
                <a:ea typeface="ＭＳ Ｐ明朝" charset="-128"/>
              </a:defRPr>
            </a:lvl6pPr>
            <a:lvl7pPr marL="2961928" indent="-225158" eaLnBrk="0" fontAlgn="base" hangingPunct="0">
              <a:spcBef>
                <a:spcPct val="30000"/>
              </a:spcBef>
              <a:spcAft>
                <a:spcPct val="0"/>
              </a:spcAft>
              <a:defRPr kumimoji="1" sz="1200">
                <a:solidFill>
                  <a:schemeClr val="tx1"/>
                </a:solidFill>
                <a:latin typeface="Arial" charset="0"/>
                <a:ea typeface="ＭＳ Ｐ明朝" charset="-128"/>
              </a:defRPr>
            </a:lvl7pPr>
            <a:lvl8pPr marL="3418584" indent="-225158" eaLnBrk="0" fontAlgn="base" hangingPunct="0">
              <a:spcBef>
                <a:spcPct val="30000"/>
              </a:spcBef>
              <a:spcAft>
                <a:spcPct val="0"/>
              </a:spcAft>
              <a:defRPr kumimoji="1" sz="1200">
                <a:solidFill>
                  <a:schemeClr val="tx1"/>
                </a:solidFill>
                <a:latin typeface="Arial" charset="0"/>
                <a:ea typeface="ＭＳ Ｐ明朝" charset="-128"/>
              </a:defRPr>
            </a:lvl8pPr>
            <a:lvl9pPr marL="3875239" indent="-22515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78A48D44-26DC-453F-BCBA-A1E47B9FE641}" type="slidenum">
              <a:rPr lang="en-US" altLang="ja-JP">
                <a:solidFill>
                  <a:prstClr val="black"/>
                </a:solidFill>
                <a:ea typeface="ＭＳ Ｐゴシック" charset="-128"/>
              </a:rPr>
              <a:pPr eaLnBrk="1" hangingPunct="1">
                <a:spcBef>
                  <a:spcPct val="0"/>
                </a:spcBef>
              </a:pPr>
              <a:t>8</a:t>
            </a:fld>
            <a:endParaRPr lang="en-US" altLang="ja-JP">
              <a:solidFill>
                <a:prstClr val="black"/>
              </a:solidFill>
              <a:ea typeface="ＭＳ Ｐゴシック" charset="-128"/>
            </a:endParaRPr>
          </a:p>
        </p:txBody>
      </p:sp>
    </p:spTree>
    <p:extLst>
      <p:ext uri="{BB962C8B-B14F-4D97-AF65-F5344CB8AC3E}">
        <p14:creationId xmlns:p14="http://schemas.microsoft.com/office/powerpoint/2010/main" val="389757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747713"/>
            <a:ext cx="485140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A4B60A-BA91-4A6B-8B84-071D308CB77F}"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48700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746125"/>
            <a:ext cx="48514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A4B60A-BA91-4A6B-8B84-071D308CB77F}"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965067919"/>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9.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3.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4.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5.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6.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7.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8.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9.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0.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1.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2.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3.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4.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35.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36.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37.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38.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39.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0.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1.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2.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3.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4.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81228"/>
            <a:ext cx="7772400" cy="1505074"/>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978858"/>
            <a:ext cx="6400800" cy="1794387"/>
          </a:xfrm>
        </p:spPr>
        <p:txBody>
          <a:bodyPr/>
          <a:lstStyle>
            <a:lvl1pPr marL="0" indent="0" algn="ctr">
              <a:buNone/>
              <a:defRPr>
                <a:solidFill>
                  <a:schemeClr val="tx1">
                    <a:tint val="75000"/>
                  </a:schemeClr>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9" indent="0" algn="ctr">
              <a:buNone/>
              <a:defRPr>
                <a:solidFill>
                  <a:schemeClr val="tx1">
                    <a:tint val="75000"/>
                  </a:schemeClr>
                </a:solidFill>
              </a:defRPr>
            </a:lvl5pPr>
            <a:lvl6pPr marL="2285786" indent="0" algn="ctr">
              <a:buNone/>
              <a:defRPr>
                <a:solidFill>
                  <a:schemeClr val="tx1">
                    <a:tint val="75000"/>
                  </a:schemeClr>
                </a:solidFill>
              </a:defRPr>
            </a:lvl6pPr>
            <a:lvl7pPr marL="2742943" indent="0" algn="ctr">
              <a:buNone/>
              <a:defRPr>
                <a:solidFill>
                  <a:schemeClr val="tx1">
                    <a:tint val="75000"/>
                  </a:schemeClr>
                </a:solidFill>
              </a:defRPr>
            </a:lvl7pPr>
            <a:lvl8pPr marL="3200101" indent="0" algn="ctr">
              <a:buNone/>
              <a:defRPr>
                <a:solidFill>
                  <a:schemeClr val="tx1">
                    <a:tint val="75000"/>
                  </a:schemeClr>
                </a:solidFill>
              </a:defRPr>
            </a:lvl8pPr>
            <a:lvl9pPr marL="365725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190316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168093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81196"/>
            <a:ext cx="2057400" cy="5991041"/>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81196"/>
            <a:ext cx="6019800" cy="599104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3092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81227"/>
            <a:ext cx="7772400" cy="1505074"/>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978857"/>
            <a:ext cx="6400800" cy="17943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799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2423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511973"/>
            <a:ext cx="7772400" cy="139455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76024"/>
            <a:ext cx="7772400" cy="15359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411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38360"/>
            <a:ext cx="4038600"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38360"/>
            <a:ext cx="4038600"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798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71714"/>
            <a:ext cx="4040188"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226733"/>
            <a:ext cx="4040188"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3" y="1571714"/>
            <a:ext cx="4041775"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3" y="2226733"/>
            <a:ext cx="4041775"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649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3441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3688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3" y="279560"/>
            <a:ext cx="3008313" cy="1189756"/>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9567"/>
            <a:ext cx="5111750" cy="5992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13" y="1469317"/>
            <a:ext cx="3008313" cy="4802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268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802485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915064"/>
            <a:ext cx="5486400" cy="5802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27385"/>
            <a:ext cx="5486400" cy="4212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495310"/>
            <a:ext cx="5486400" cy="8240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472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7487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81193"/>
            <a:ext cx="2057400" cy="5991041"/>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81193"/>
            <a:ext cx="6019800" cy="599104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1818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81225"/>
            <a:ext cx="7772400" cy="1505074"/>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978857"/>
            <a:ext cx="6400800" cy="17943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2778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5925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511973"/>
            <a:ext cx="7772400" cy="139455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76022"/>
            <a:ext cx="7772400" cy="15359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6756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38358"/>
            <a:ext cx="4038600"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38358"/>
            <a:ext cx="4038600"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9296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71714"/>
            <a:ext cx="4040188"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226733"/>
            <a:ext cx="4040188"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3" y="1571714"/>
            <a:ext cx="4041775"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3" y="2226733"/>
            <a:ext cx="4041775"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2757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8575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085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511975"/>
            <a:ext cx="7772400" cy="139455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76025"/>
            <a:ext cx="7772400" cy="1535955"/>
          </a:xfrm>
        </p:spPr>
        <p:txBody>
          <a:bodyPr anchor="b"/>
          <a:lstStyle>
            <a:lvl1pPr marL="0" indent="0">
              <a:buNone/>
              <a:defRPr sz="2000">
                <a:solidFill>
                  <a:schemeClr val="tx1">
                    <a:tint val="75000"/>
                  </a:schemeClr>
                </a:solidFill>
              </a:defRPr>
            </a:lvl1pPr>
            <a:lvl2pPr marL="457157" indent="0">
              <a:buNone/>
              <a:defRPr sz="1800">
                <a:solidFill>
                  <a:schemeClr val="tx1">
                    <a:tint val="75000"/>
                  </a:schemeClr>
                </a:solidFill>
              </a:defRPr>
            </a:lvl2pPr>
            <a:lvl3pPr marL="914314" indent="0">
              <a:buNone/>
              <a:defRPr sz="1600">
                <a:solidFill>
                  <a:schemeClr val="tx1">
                    <a:tint val="75000"/>
                  </a:schemeClr>
                </a:solidFill>
              </a:defRPr>
            </a:lvl3pPr>
            <a:lvl4pPr marL="1371472" indent="0">
              <a:buNone/>
              <a:defRPr sz="1400">
                <a:solidFill>
                  <a:schemeClr val="tx1">
                    <a:tint val="75000"/>
                  </a:schemeClr>
                </a:solidFill>
              </a:defRPr>
            </a:lvl4pPr>
            <a:lvl5pPr marL="1828629" indent="0">
              <a:buNone/>
              <a:defRPr sz="1400">
                <a:solidFill>
                  <a:schemeClr val="tx1">
                    <a:tint val="75000"/>
                  </a:schemeClr>
                </a:solidFill>
              </a:defRPr>
            </a:lvl5pPr>
            <a:lvl6pPr marL="2285786" indent="0">
              <a:buNone/>
              <a:defRPr sz="1400">
                <a:solidFill>
                  <a:schemeClr val="tx1">
                    <a:tint val="75000"/>
                  </a:schemeClr>
                </a:solidFill>
              </a:defRPr>
            </a:lvl6pPr>
            <a:lvl7pPr marL="2742943" indent="0">
              <a:buNone/>
              <a:defRPr sz="1400">
                <a:solidFill>
                  <a:schemeClr val="tx1">
                    <a:tint val="75000"/>
                  </a:schemeClr>
                </a:solidFill>
              </a:defRPr>
            </a:lvl7pPr>
            <a:lvl8pPr marL="3200101" indent="0">
              <a:buNone/>
              <a:defRPr sz="1400">
                <a:solidFill>
                  <a:schemeClr val="tx1">
                    <a:tint val="75000"/>
                  </a:schemeClr>
                </a:solidFill>
              </a:defRPr>
            </a:lvl8pPr>
            <a:lvl9pPr marL="3657258"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361260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9" y="279560"/>
            <a:ext cx="3008313" cy="1189756"/>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9565"/>
            <a:ext cx="5111750" cy="5992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9" y="1469317"/>
            <a:ext cx="3008313" cy="4802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0319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915063"/>
            <a:ext cx="5486400" cy="5802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27385"/>
            <a:ext cx="5486400" cy="4212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495310"/>
            <a:ext cx="5486400" cy="8240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5804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1918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81191"/>
            <a:ext cx="2057400" cy="5991041"/>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81191"/>
            <a:ext cx="6019800" cy="599104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AA473D-286D-4F26-B579-061CC47F5964}"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4484360-661E-481F-B189-06C36034B8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4534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81221"/>
            <a:ext cx="7772400" cy="1505074"/>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978857"/>
            <a:ext cx="6400800" cy="17943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0938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6360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511973"/>
            <a:ext cx="7772400" cy="139455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76018"/>
            <a:ext cx="7772400" cy="15359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9300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38354"/>
            <a:ext cx="4038600"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38354"/>
            <a:ext cx="4038600"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797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71714"/>
            <a:ext cx="4040188"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226730"/>
            <a:ext cx="4040188"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71714"/>
            <a:ext cx="4041775"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226730"/>
            <a:ext cx="4041775"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8204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443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38361"/>
            <a:ext cx="4038600"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38361"/>
            <a:ext cx="4038600"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762375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7335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9560"/>
            <a:ext cx="3008313" cy="1189756"/>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9561"/>
            <a:ext cx="5111750" cy="5992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69317"/>
            <a:ext cx="3008313" cy="4802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8337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915059"/>
            <a:ext cx="5486400" cy="5802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27385"/>
            <a:ext cx="5486400" cy="4212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495310"/>
            <a:ext cx="5486400" cy="8240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7136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2523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81187"/>
            <a:ext cx="2057400" cy="5991041"/>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81187"/>
            <a:ext cx="6019800" cy="599104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686C07-024E-47B2-93F7-BA887A9756AE}" type="datetimeFigureOut">
              <a:rPr lang="ja-JP" altLang="en-US" smtClean="0">
                <a:solidFill>
                  <a:prstClr val="black">
                    <a:tint val="75000"/>
                  </a:prstClr>
                </a:solidFill>
              </a:rPr>
              <a:pPr/>
              <a:t>2019/1/24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E8BF8D-E805-4193-B249-452D2B0303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240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71714"/>
            <a:ext cx="4040188" cy="655016"/>
          </a:xfrm>
        </p:spPr>
        <p:txBody>
          <a:bodyPr anchor="b"/>
          <a:lstStyle>
            <a:lvl1pPr marL="0" indent="0">
              <a:buNone/>
              <a:defRPr sz="2400" b="1"/>
            </a:lvl1pPr>
            <a:lvl2pPr marL="457157" indent="0">
              <a:buNone/>
              <a:defRPr sz="2000" b="1"/>
            </a:lvl2pPr>
            <a:lvl3pPr marL="914314" indent="0">
              <a:buNone/>
              <a:defRPr sz="1800" b="1"/>
            </a:lvl3pPr>
            <a:lvl4pPr marL="1371472" indent="0">
              <a:buNone/>
              <a:defRPr sz="1600" b="1"/>
            </a:lvl4pPr>
            <a:lvl5pPr marL="1828629" indent="0">
              <a:buNone/>
              <a:defRPr sz="1600" b="1"/>
            </a:lvl5pPr>
            <a:lvl6pPr marL="2285786" indent="0">
              <a:buNone/>
              <a:defRPr sz="1600" b="1"/>
            </a:lvl6pPr>
            <a:lvl7pPr marL="2742943" indent="0">
              <a:buNone/>
              <a:defRPr sz="1600" b="1"/>
            </a:lvl7pPr>
            <a:lvl8pPr marL="3200101" indent="0">
              <a:buNone/>
              <a:defRPr sz="1600" b="1"/>
            </a:lvl8pPr>
            <a:lvl9pPr marL="3657258"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226733"/>
            <a:ext cx="4040188"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3" y="1571714"/>
            <a:ext cx="4041775" cy="655016"/>
          </a:xfrm>
        </p:spPr>
        <p:txBody>
          <a:bodyPr anchor="b"/>
          <a:lstStyle>
            <a:lvl1pPr marL="0" indent="0">
              <a:buNone/>
              <a:defRPr sz="2400" b="1"/>
            </a:lvl1pPr>
            <a:lvl2pPr marL="457157" indent="0">
              <a:buNone/>
              <a:defRPr sz="2000" b="1"/>
            </a:lvl2pPr>
            <a:lvl3pPr marL="914314" indent="0">
              <a:buNone/>
              <a:defRPr sz="1800" b="1"/>
            </a:lvl3pPr>
            <a:lvl4pPr marL="1371472" indent="0">
              <a:buNone/>
              <a:defRPr sz="1600" b="1"/>
            </a:lvl4pPr>
            <a:lvl5pPr marL="1828629" indent="0">
              <a:buNone/>
              <a:defRPr sz="1600" b="1"/>
            </a:lvl5pPr>
            <a:lvl6pPr marL="2285786" indent="0">
              <a:buNone/>
              <a:defRPr sz="1600" b="1"/>
            </a:lvl6pPr>
            <a:lvl7pPr marL="2742943" indent="0">
              <a:buNone/>
              <a:defRPr sz="1600" b="1"/>
            </a:lvl7pPr>
            <a:lvl8pPr marL="3200101" indent="0">
              <a:buNone/>
              <a:defRPr sz="1600" b="1"/>
            </a:lvl8pPr>
            <a:lvl9pPr marL="3657258"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3" y="2226733"/>
            <a:ext cx="4041775"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269321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145411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25701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7" y="279568"/>
            <a:ext cx="3008313" cy="118975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9569"/>
            <a:ext cx="5111750" cy="5992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17" y="1469318"/>
            <a:ext cx="3008313" cy="4802910"/>
          </a:xfrm>
        </p:spPr>
        <p:txBody>
          <a:bodyPr/>
          <a:lstStyle>
            <a:lvl1pPr marL="0" indent="0">
              <a:buNone/>
              <a:defRPr sz="1400"/>
            </a:lvl1pPr>
            <a:lvl2pPr marL="457157" indent="0">
              <a:buNone/>
              <a:defRPr sz="1200"/>
            </a:lvl2pPr>
            <a:lvl3pPr marL="914314" indent="0">
              <a:buNone/>
              <a:defRPr sz="1000"/>
            </a:lvl3pPr>
            <a:lvl4pPr marL="1371472" indent="0">
              <a:buNone/>
              <a:defRPr sz="900"/>
            </a:lvl4pPr>
            <a:lvl5pPr marL="1828629" indent="0">
              <a:buNone/>
              <a:defRPr sz="900"/>
            </a:lvl5pPr>
            <a:lvl6pPr marL="2285786" indent="0">
              <a:buNone/>
              <a:defRPr sz="900"/>
            </a:lvl6pPr>
            <a:lvl7pPr marL="2742943" indent="0">
              <a:buNone/>
              <a:defRPr sz="900"/>
            </a:lvl7pPr>
            <a:lvl8pPr marL="3200101" indent="0">
              <a:buNone/>
              <a:defRPr sz="900"/>
            </a:lvl8pPr>
            <a:lvl9pPr marL="3657258"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240845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915064"/>
            <a:ext cx="5486400" cy="5802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27385"/>
            <a:ext cx="5486400" cy="4212908"/>
          </a:xfrm>
        </p:spPr>
        <p:txBody>
          <a:bodyPr/>
          <a:lstStyle>
            <a:lvl1pPr marL="0" indent="0">
              <a:buNone/>
              <a:defRPr sz="3200"/>
            </a:lvl1pPr>
            <a:lvl2pPr marL="457157" indent="0">
              <a:buNone/>
              <a:defRPr sz="2800"/>
            </a:lvl2pPr>
            <a:lvl3pPr marL="914314" indent="0">
              <a:buNone/>
              <a:defRPr sz="2400"/>
            </a:lvl3pPr>
            <a:lvl4pPr marL="1371472" indent="0">
              <a:buNone/>
              <a:defRPr sz="2000"/>
            </a:lvl4pPr>
            <a:lvl5pPr marL="1828629" indent="0">
              <a:buNone/>
              <a:defRPr sz="2000"/>
            </a:lvl5pPr>
            <a:lvl6pPr marL="2285786" indent="0">
              <a:buNone/>
              <a:defRPr sz="2000"/>
            </a:lvl6pPr>
            <a:lvl7pPr marL="2742943" indent="0">
              <a:buNone/>
              <a:defRPr sz="2000"/>
            </a:lvl7pPr>
            <a:lvl8pPr marL="3200101" indent="0">
              <a:buNone/>
              <a:defRPr sz="2000"/>
            </a:lvl8pPr>
            <a:lvl9pPr marL="3657258"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495310"/>
            <a:ext cx="5486400" cy="824052"/>
          </a:xfrm>
        </p:spPr>
        <p:txBody>
          <a:bodyPr/>
          <a:lstStyle>
            <a:lvl1pPr marL="0" indent="0">
              <a:buNone/>
              <a:defRPr sz="1400"/>
            </a:lvl1pPr>
            <a:lvl2pPr marL="457157" indent="0">
              <a:buNone/>
              <a:defRPr sz="1200"/>
            </a:lvl2pPr>
            <a:lvl3pPr marL="914314" indent="0">
              <a:buNone/>
              <a:defRPr sz="1000"/>
            </a:lvl3pPr>
            <a:lvl4pPr marL="1371472" indent="0">
              <a:buNone/>
              <a:defRPr sz="900"/>
            </a:lvl4pPr>
            <a:lvl5pPr marL="1828629" indent="0">
              <a:buNone/>
              <a:defRPr sz="900"/>
            </a:lvl5pPr>
            <a:lvl6pPr marL="2285786" indent="0">
              <a:buNone/>
              <a:defRPr sz="900"/>
            </a:lvl6pPr>
            <a:lvl7pPr marL="2742943" indent="0">
              <a:buNone/>
              <a:defRPr sz="900"/>
            </a:lvl7pPr>
            <a:lvl8pPr marL="3200101" indent="0">
              <a:buNone/>
              <a:defRPr sz="900"/>
            </a:lvl8pPr>
            <a:lvl9pPr marL="3657258"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CA5B1A7-E6CB-400E-9458-F249921ACFCE}" type="datetimeFigureOut">
              <a:rPr kumimoji="1" lang="ja-JP" altLang="en-US" smtClean="0"/>
              <a:t>2019/1/24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1481163529"/>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_rels/slideMaster2.xml.rels><?xml version="1.0" encoding="UTF-8" ?><Relationships xmlns="http://schemas.openxmlformats.org/package/2006/relationships"><Relationship Target="../slideLayouts/slideLayout19.xml" Type="http://schemas.openxmlformats.org/officeDocument/2006/relationships/slideLayout" Id="rId8"></Relationship><Relationship Target="../slideLayouts/slideLayout14.xml" Type="http://schemas.openxmlformats.org/officeDocument/2006/relationships/slideLayout" Id="rId3"></Relationship><Relationship Target="../slideLayouts/slideLayout18.xml" Type="http://schemas.openxmlformats.org/officeDocument/2006/relationships/slideLayout" Id="rId7"></Relationship><Relationship Target="../theme/theme2.xml" Type="http://schemas.openxmlformats.org/officeDocument/2006/relationships/theme" Id="rId12"></Relationship><Relationship Target="../slideLayouts/slideLayout13.xml" Type="http://schemas.openxmlformats.org/officeDocument/2006/relationships/slideLayout" Id="rId2"></Relationship><Relationship Target="../slideLayouts/slideLayout12.xml" Type="http://schemas.openxmlformats.org/officeDocument/2006/relationships/slideLayout" Id="rId1"></Relationship><Relationship Target="../slideLayouts/slideLayout17.xml" Type="http://schemas.openxmlformats.org/officeDocument/2006/relationships/slideLayout" Id="rId6"></Relationship><Relationship Target="../slideLayouts/slideLayout22.xml" Type="http://schemas.openxmlformats.org/officeDocument/2006/relationships/slideLayout" Id="rId11"></Relationship><Relationship Target="../slideLayouts/slideLayout16.xml" Type="http://schemas.openxmlformats.org/officeDocument/2006/relationships/slideLayout" Id="rId5"></Relationship><Relationship Target="../slideLayouts/slideLayout21.xml" Type="http://schemas.openxmlformats.org/officeDocument/2006/relationships/slideLayout" Id="rId10"></Relationship><Relationship Target="../slideLayouts/slideLayout15.xml" Type="http://schemas.openxmlformats.org/officeDocument/2006/relationships/slideLayout" Id="rId4"></Relationship><Relationship Target="../slideLayouts/slideLayout20.xml" Type="http://schemas.openxmlformats.org/officeDocument/2006/relationships/slideLayout" Id="rId9"></Relationship></Relationships>
</file>

<file path=ppt/slideMasters/_rels/slideMaster3.xml.rels><?xml version="1.0" encoding="UTF-8" ?><Relationships xmlns="http://schemas.openxmlformats.org/package/2006/relationships"><Relationship Target="../slideLayouts/slideLayout30.xml" Type="http://schemas.openxmlformats.org/officeDocument/2006/relationships/slideLayout" Id="rId8"></Relationship><Relationship Target="../slideLayouts/slideLayout25.xml" Type="http://schemas.openxmlformats.org/officeDocument/2006/relationships/slideLayout" Id="rId3"></Relationship><Relationship Target="../slideLayouts/slideLayout29.xml" Type="http://schemas.openxmlformats.org/officeDocument/2006/relationships/slideLayout" Id="rId7"></Relationship><Relationship Target="../theme/theme3.xml" Type="http://schemas.openxmlformats.org/officeDocument/2006/relationships/theme" Id="rId12"></Relationship><Relationship Target="../slideLayouts/slideLayout24.xml" Type="http://schemas.openxmlformats.org/officeDocument/2006/relationships/slideLayout" Id="rId2"></Relationship><Relationship Target="../slideLayouts/slideLayout23.xml" Type="http://schemas.openxmlformats.org/officeDocument/2006/relationships/slideLayout" Id="rId1"></Relationship><Relationship Target="../slideLayouts/slideLayout28.xml" Type="http://schemas.openxmlformats.org/officeDocument/2006/relationships/slideLayout" Id="rId6"></Relationship><Relationship Target="../slideLayouts/slideLayout33.xml" Type="http://schemas.openxmlformats.org/officeDocument/2006/relationships/slideLayout" Id="rId11"></Relationship><Relationship Target="../slideLayouts/slideLayout27.xml" Type="http://schemas.openxmlformats.org/officeDocument/2006/relationships/slideLayout" Id="rId5"></Relationship><Relationship Target="../slideLayouts/slideLayout32.xml" Type="http://schemas.openxmlformats.org/officeDocument/2006/relationships/slideLayout" Id="rId10"></Relationship><Relationship Target="../slideLayouts/slideLayout26.xml" Type="http://schemas.openxmlformats.org/officeDocument/2006/relationships/slideLayout" Id="rId4"></Relationship><Relationship Target="../slideLayouts/slideLayout31.xml" Type="http://schemas.openxmlformats.org/officeDocument/2006/relationships/slideLayout" Id="rId9"></Relationship></Relationships>
</file>

<file path=ppt/slideMasters/_rels/slideMaster4.xml.rels><?xml version="1.0" encoding="UTF-8" ?><Relationships xmlns="http://schemas.openxmlformats.org/package/2006/relationships"><Relationship Target="../slideLayouts/slideLayout41.xml" Type="http://schemas.openxmlformats.org/officeDocument/2006/relationships/slideLayout" Id="rId8"></Relationship><Relationship Target="../slideLayouts/slideLayout36.xml" Type="http://schemas.openxmlformats.org/officeDocument/2006/relationships/slideLayout" Id="rId3"></Relationship><Relationship Target="../slideLayouts/slideLayout40.xml" Type="http://schemas.openxmlformats.org/officeDocument/2006/relationships/slideLayout" Id="rId7"></Relationship><Relationship Target="../theme/theme4.xml" Type="http://schemas.openxmlformats.org/officeDocument/2006/relationships/theme" Id="rId12"></Relationship><Relationship Target="../slideLayouts/slideLayout35.xml" Type="http://schemas.openxmlformats.org/officeDocument/2006/relationships/slideLayout" Id="rId2"></Relationship><Relationship Target="../slideLayouts/slideLayout34.xml" Type="http://schemas.openxmlformats.org/officeDocument/2006/relationships/slideLayout" Id="rId1"></Relationship><Relationship Target="../slideLayouts/slideLayout39.xml" Type="http://schemas.openxmlformats.org/officeDocument/2006/relationships/slideLayout" Id="rId6"></Relationship><Relationship Target="../slideLayouts/slideLayout44.xml" Type="http://schemas.openxmlformats.org/officeDocument/2006/relationships/slideLayout" Id="rId11"></Relationship><Relationship Target="../slideLayouts/slideLayout38.xml" Type="http://schemas.openxmlformats.org/officeDocument/2006/relationships/slideLayout" Id="rId5"></Relationship><Relationship Target="../slideLayouts/slideLayout43.xml" Type="http://schemas.openxmlformats.org/officeDocument/2006/relationships/slideLayout" Id="rId10"></Relationship><Relationship Target="../slideLayouts/slideLayout37.xml" Type="http://schemas.openxmlformats.org/officeDocument/2006/relationships/slideLayout" Id="rId4"></Relationship><Relationship Target="../slideLayouts/slideLayout42.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81186"/>
            <a:ext cx="8229600" cy="1170252"/>
          </a:xfrm>
          <a:prstGeom prst="rect">
            <a:avLst/>
          </a:prstGeom>
        </p:spPr>
        <p:txBody>
          <a:bodyPr vert="horz" lIns="91431" tIns="45716" rIns="91431" bIns="4571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38361"/>
            <a:ext cx="8229600" cy="4633874"/>
          </a:xfrm>
          <a:prstGeom prst="rect">
            <a:avLst/>
          </a:prstGeom>
        </p:spPr>
        <p:txBody>
          <a:bodyPr vert="horz" lIns="91431" tIns="45716" rIns="91431" bIns="4571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1" y="6507903"/>
            <a:ext cx="2133600" cy="373830"/>
          </a:xfrm>
          <a:prstGeom prst="rect">
            <a:avLst/>
          </a:prstGeom>
        </p:spPr>
        <p:txBody>
          <a:bodyPr vert="horz" lIns="91431" tIns="45716" rIns="91431" bIns="45716" rtlCol="0" anchor="ctr"/>
          <a:lstStyle>
            <a:lvl1pPr algn="l">
              <a:defRPr sz="1200">
                <a:solidFill>
                  <a:schemeClr val="tx1">
                    <a:tint val="75000"/>
                  </a:schemeClr>
                </a:solidFill>
              </a:defRPr>
            </a:lvl1pPr>
          </a:lstStyle>
          <a:p>
            <a:fld id="{7CA5B1A7-E6CB-400E-9458-F249921ACFCE}" type="datetimeFigureOut">
              <a:rPr kumimoji="1" lang="ja-JP" altLang="en-US" smtClean="0"/>
              <a:t>2019/1/24</a:t>
            </a:fld>
            <a:endParaRPr kumimoji="1" lang="ja-JP" altLang="en-US"/>
          </a:p>
        </p:txBody>
      </p:sp>
      <p:sp>
        <p:nvSpPr>
          <p:cNvPr id="5" name="フッター プレースホルダー 4"/>
          <p:cNvSpPr>
            <a:spLocks noGrp="1"/>
          </p:cNvSpPr>
          <p:nvPr>
            <p:ph type="ftr" sz="quarter" idx="3"/>
          </p:nvPr>
        </p:nvSpPr>
        <p:spPr>
          <a:xfrm>
            <a:off x="3124201" y="6507903"/>
            <a:ext cx="2895600" cy="373830"/>
          </a:xfrm>
          <a:prstGeom prst="rect">
            <a:avLst/>
          </a:prstGeom>
        </p:spPr>
        <p:txBody>
          <a:bodyPr vert="horz" lIns="91431" tIns="45716" rIns="91431" bIns="45716"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507903"/>
            <a:ext cx="2133600" cy="373830"/>
          </a:xfrm>
          <a:prstGeom prst="rect">
            <a:avLst/>
          </a:prstGeom>
        </p:spPr>
        <p:txBody>
          <a:bodyPr vert="horz" lIns="91431" tIns="45716" rIns="91431" bIns="45716" rtlCol="0" anchor="ctr"/>
          <a:lstStyle>
            <a:lvl1pPr algn="r">
              <a:defRPr sz="1200">
                <a:solidFill>
                  <a:schemeClr val="tx1">
                    <a:tint val="75000"/>
                  </a:schemeClr>
                </a:solidFill>
              </a:defRPr>
            </a:lvl1pPr>
          </a:lstStyle>
          <a:p>
            <a:fld id="{5E9E1A24-4FFE-4FC2-B4DE-499D5A6E5B28}" type="slidenum">
              <a:rPr kumimoji="1" lang="ja-JP" altLang="en-US" smtClean="0"/>
              <a:t>‹#›</a:t>
            </a:fld>
            <a:endParaRPr kumimoji="1" lang="ja-JP" altLang="en-US"/>
          </a:p>
        </p:txBody>
      </p:sp>
    </p:spTree>
    <p:extLst>
      <p:ext uri="{BB962C8B-B14F-4D97-AF65-F5344CB8AC3E}">
        <p14:creationId xmlns:p14="http://schemas.microsoft.com/office/powerpoint/2010/main" val="258685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14" rtl="0" eaLnBrk="1" latinLnBrk="0" hangingPunct="1">
        <a:spcBef>
          <a:spcPct val="0"/>
        </a:spcBef>
        <a:buNone/>
        <a:defRPr kumimoji="1" sz="4400" kern="1200">
          <a:solidFill>
            <a:schemeClr val="tx1"/>
          </a:solidFill>
          <a:latin typeface="+mj-lt"/>
          <a:ea typeface="+mj-ea"/>
          <a:cs typeface="+mj-cs"/>
        </a:defRPr>
      </a:lvl1pPr>
    </p:titleStyle>
    <p:bodyStyle>
      <a:lvl1pPr marL="342868" indent="-342868" algn="l" defTabSz="914314"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80" indent="-285723" algn="l" defTabSz="914314"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94" indent="-228579" algn="l" defTabSz="914314"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51" indent="-228579" algn="l" defTabSz="91431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08" indent="-228579" algn="l" defTabSz="91431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365" indent="-228579" algn="l" defTabSz="91431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523" indent="-228579" algn="l" defTabSz="91431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680" indent="-228579" algn="l" defTabSz="91431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837" indent="-228579" algn="l" defTabSz="91431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14" rtl="0" eaLnBrk="1" latinLnBrk="0" hangingPunct="1">
        <a:defRPr kumimoji="1" sz="1800" kern="1200">
          <a:solidFill>
            <a:schemeClr val="tx1"/>
          </a:solidFill>
          <a:latin typeface="+mn-lt"/>
          <a:ea typeface="+mn-ea"/>
          <a:cs typeface="+mn-cs"/>
        </a:defRPr>
      </a:lvl1pPr>
      <a:lvl2pPr marL="457157" algn="l" defTabSz="914314" rtl="0" eaLnBrk="1" latinLnBrk="0" hangingPunct="1">
        <a:defRPr kumimoji="1" sz="1800" kern="1200">
          <a:solidFill>
            <a:schemeClr val="tx1"/>
          </a:solidFill>
          <a:latin typeface="+mn-lt"/>
          <a:ea typeface="+mn-ea"/>
          <a:cs typeface="+mn-cs"/>
        </a:defRPr>
      </a:lvl2pPr>
      <a:lvl3pPr marL="914314" algn="l" defTabSz="914314" rtl="0" eaLnBrk="1" latinLnBrk="0" hangingPunct="1">
        <a:defRPr kumimoji="1" sz="1800" kern="1200">
          <a:solidFill>
            <a:schemeClr val="tx1"/>
          </a:solidFill>
          <a:latin typeface="+mn-lt"/>
          <a:ea typeface="+mn-ea"/>
          <a:cs typeface="+mn-cs"/>
        </a:defRPr>
      </a:lvl3pPr>
      <a:lvl4pPr marL="1371472" algn="l" defTabSz="914314" rtl="0" eaLnBrk="1" latinLnBrk="0" hangingPunct="1">
        <a:defRPr kumimoji="1" sz="1800" kern="1200">
          <a:solidFill>
            <a:schemeClr val="tx1"/>
          </a:solidFill>
          <a:latin typeface="+mn-lt"/>
          <a:ea typeface="+mn-ea"/>
          <a:cs typeface="+mn-cs"/>
        </a:defRPr>
      </a:lvl4pPr>
      <a:lvl5pPr marL="1828629" algn="l" defTabSz="914314" rtl="0" eaLnBrk="1" latinLnBrk="0" hangingPunct="1">
        <a:defRPr kumimoji="1" sz="1800" kern="1200">
          <a:solidFill>
            <a:schemeClr val="tx1"/>
          </a:solidFill>
          <a:latin typeface="+mn-lt"/>
          <a:ea typeface="+mn-ea"/>
          <a:cs typeface="+mn-cs"/>
        </a:defRPr>
      </a:lvl5pPr>
      <a:lvl6pPr marL="2285786" algn="l" defTabSz="914314" rtl="0" eaLnBrk="1" latinLnBrk="0" hangingPunct="1">
        <a:defRPr kumimoji="1" sz="1800" kern="1200">
          <a:solidFill>
            <a:schemeClr val="tx1"/>
          </a:solidFill>
          <a:latin typeface="+mn-lt"/>
          <a:ea typeface="+mn-ea"/>
          <a:cs typeface="+mn-cs"/>
        </a:defRPr>
      </a:lvl6pPr>
      <a:lvl7pPr marL="2742943" algn="l" defTabSz="914314" rtl="0" eaLnBrk="1" latinLnBrk="0" hangingPunct="1">
        <a:defRPr kumimoji="1" sz="1800" kern="1200">
          <a:solidFill>
            <a:schemeClr val="tx1"/>
          </a:solidFill>
          <a:latin typeface="+mn-lt"/>
          <a:ea typeface="+mn-ea"/>
          <a:cs typeface="+mn-cs"/>
        </a:defRPr>
      </a:lvl7pPr>
      <a:lvl8pPr marL="3200101" algn="l" defTabSz="914314" rtl="0" eaLnBrk="1" latinLnBrk="0" hangingPunct="1">
        <a:defRPr kumimoji="1" sz="1800" kern="1200">
          <a:solidFill>
            <a:schemeClr val="tx1"/>
          </a:solidFill>
          <a:latin typeface="+mn-lt"/>
          <a:ea typeface="+mn-ea"/>
          <a:cs typeface="+mn-cs"/>
        </a:defRPr>
      </a:lvl8pPr>
      <a:lvl9pPr marL="3657258" algn="l" defTabSz="91431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81186"/>
            <a:ext cx="8229600" cy="117025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38360"/>
            <a:ext cx="8229600" cy="463387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507909"/>
            <a:ext cx="2133600" cy="373831"/>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A686C07-024E-47B2-93F7-BA887A9756AE}" type="datetimeFigureOut">
              <a:rPr lang="ja-JP" altLang="en-US" smtClean="0">
                <a:solidFill>
                  <a:prstClr val="black">
                    <a:tint val="75000"/>
                  </a:prstClr>
                </a:solidFill>
              </a:rPr>
              <a:pPr defTabSz="914400"/>
              <a:t>2019/1/24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507909"/>
            <a:ext cx="2895600"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507909"/>
            <a:ext cx="2133600" cy="373831"/>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E8BF8D-E805-4193-B249-452D2B03037C}"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6678697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81186"/>
            <a:ext cx="8229600" cy="117025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38358"/>
            <a:ext cx="8229600" cy="463387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507907"/>
            <a:ext cx="2133600" cy="373831"/>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FAA473D-286D-4F26-B579-061CC47F5964}" type="datetimeFigureOut">
              <a:rPr lang="ja-JP" altLang="en-US" smtClean="0">
                <a:solidFill>
                  <a:prstClr val="black">
                    <a:tint val="75000"/>
                  </a:prstClr>
                </a:solidFill>
              </a:rPr>
              <a:pPr defTabSz="914400"/>
              <a:t>2019/1/24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507907"/>
            <a:ext cx="2895600"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507907"/>
            <a:ext cx="2133600" cy="373831"/>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4484360-661E-481F-B189-06C36034B873}"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26581995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81186"/>
            <a:ext cx="8229600" cy="117025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38354"/>
            <a:ext cx="8229600" cy="463387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507903"/>
            <a:ext cx="2133600" cy="373831"/>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A686C07-024E-47B2-93F7-BA887A9756AE}" type="datetimeFigureOut">
              <a:rPr lang="ja-JP" altLang="en-US" smtClean="0">
                <a:solidFill>
                  <a:prstClr val="black">
                    <a:tint val="75000"/>
                  </a:prstClr>
                </a:solidFill>
              </a:rPr>
              <a:pPr defTabSz="914400"/>
              <a:t>2019/1/24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507903"/>
            <a:ext cx="2895600"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507903"/>
            <a:ext cx="2133600" cy="373831"/>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E8BF8D-E805-4193-B249-452D2B03037C}"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8239504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2.xml" Type="http://schemas.openxmlformats.org/officeDocument/2006/relationships/slideLayout" Id="rId1"></Relationship></Relationships>
</file>

<file path=ppt/slides/_rels/slide10.xml.rels><?xml version="1.0" encoding="UTF-8" ?><Relationships xmlns="http://schemas.openxmlformats.org/package/2006/relationships"><Relationship Target="../notesSlides/notesSlide9.xml" Type="http://schemas.openxmlformats.org/officeDocument/2006/relationships/notesSlide" Id="rId2"></Relationship><Relationship Target="../slideLayouts/slideLayout23.xml" Type="http://schemas.openxmlformats.org/officeDocument/2006/relationships/slideLayout" Id="rId1"></Relationship></Relationships>
</file>

<file path=ppt/slides/_rels/slide11.xml.rels><?xml version="1.0" encoding="UTF-8" ?><Relationships xmlns="http://schemas.openxmlformats.org/package/2006/relationships"><Relationship Target="../notesSlides/notesSlide10.xml" Type="http://schemas.openxmlformats.org/officeDocument/2006/relationships/notesSlide" Id="rId2"></Relationship><Relationship Target="../slideLayouts/slideLayout23.xml" Type="http://schemas.openxmlformats.org/officeDocument/2006/relationships/slideLayout" Id="rId1"></Relationship></Relationships>
</file>

<file path=ppt/slides/_rels/slide2.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12.xml" Type="http://schemas.openxmlformats.org/officeDocument/2006/relationships/slideLayout" Id="rId1"></Relationship></Relationships>
</file>

<file path=ppt/slides/_rels/slide3.xml.rels><?xml version="1.0" encoding="UTF-8" ?><Relationships xmlns="http://schemas.openxmlformats.org/package/2006/relationships"><Relationship Target="../notesSlides/notesSlide3.xml" Type="http://schemas.openxmlformats.org/officeDocument/2006/relationships/notesSlide" Id="rId2"></Relationship><Relationship Target="../slideLayouts/slideLayout12.xml" Type="http://schemas.openxmlformats.org/officeDocument/2006/relationships/slideLayout" Id="rId1"></Relationship></Relationships>
</file>

<file path=ppt/slides/_rels/slide4.xml.rels><?xml version="1.0" encoding="UTF-8" ?><Relationships xmlns="http://schemas.openxmlformats.org/package/2006/relationships"><Relationship Target="../notesSlides/notesSlide4.xml" Type="http://schemas.openxmlformats.org/officeDocument/2006/relationships/notesSlide" Id="rId2"></Relationship><Relationship Target="../slideLayouts/slideLayout12.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18.xml" Type="http://schemas.openxmlformats.org/officeDocument/2006/relationships/slideLayout" Id="rId1"></Relationship></Relationships>
</file>

<file path=ppt/slides/_rels/slide6.xml.rels><?xml version="1.0" encoding="UTF-8" ?><Relationships xmlns="http://schemas.openxmlformats.org/package/2006/relationships"><Relationship Target="../media/image1.png" Type="http://schemas.openxmlformats.org/officeDocument/2006/relationships/image" Id="rId3"></Relationship><Relationship Target="../notesSlides/notesSlide5.xml" Type="http://schemas.openxmlformats.org/officeDocument/2006/relationships/notesSlide" Id="rId2"></Relationship><Relationship Target="../slideLayouts/slideLayout12.xml" Type="http://schemas.openxmlformats.org/officeDocument/2006/relationships/slideLayout" Id="rId1"></Relationship><Relationship Target="../media/image3.jpeg" Type="http://schemas.openxmlformats.org/officeDocument/2006/relationships/image" Id="rId6"></Relationship><Relationship Target="../media/hdphoto1.wdp" Type="http://schemas.microsoft.com/office/2007/relationships/hdphoto" Id="rId5"></Relationship><Relationship Target="../media/image2.png" Type="http://schemas.openxmlformats.org/officeDocument/2006/relationships/image" Id="rId4"></Relationship></Relationships>
</file>

<file path=ppt/slides/_rels/slide7.xml.rels><?xml version="1.0" encoding="UTF-8" ?><Relationships xmlns="http://schemas.openxmlformats.org/package/2006/relationships"><Relationship Target="../notesSlides/notesSlide6.xml" Type="http://schemas.openxmlformats.org/officeDocument/2006/relationships/notesSlide" Id="rId2"></Relationship><Relationship Target="../slideLayouts/slideLayout34.xml" Type="http://schemas.openxmlformats.org/officeDocument/2006/relationships/slideLayout" Id="rId1"></Relationship></Relationships>
</file>

<file path=ppt/slides/_rels/slide8.xml.rels><?xml version="1.0" encoding="UTF-8" ?><Relationships xmlns="http://schemas.openxmlformats.org/package/2006/relationships"><Relationship Target="../media/image9.png" Type="http://schemas.openxmlformats.org/officeDocument/2006/relationships/image" Id="rId8"></Relationship><Relationship Target="../media/image14.png" Type="http://schemas.openxmlformats.org/officeDocument/2006/relationships/image" Id="rId13"></Relationship><Relationship Target="../media/image4.png" Type="http://schemas.openxmlformats.org/officeDocument/2006/relationships/image" Id="rId3"></Relationship><Relationship Target="../media/image8.jpeg" Type="http://schemas.openxmlformats.org/officeDocument/2006/relationships/image" Id="rId7"></Relationship><Relationship Target="../media/image13.jpeg" Type="http://schemas.openxmlformats.org/officeDocument/2006/relationships/image" Id="rId12"></Relationship><Relationship Target="../notesSlides/notesSlide7.xml" Type="http://schemas.openxmlformats.org/officeDocument/2006/relationships/notesSlide" Id="rId2"></Relationship><Relationship Target="../slideLayouts/slideLayout7.xml" Type="http://schemas.openxmlformats.org/officeDocument/2006/relationships/slideLayout" Id="rId1"></Relationship><Relationship Target="../media/image7.png" Type="http://schemas.openxmlformats.org/officeDocument/2006/relationships/image" Id="rId6"></Relationship><Relationship Target="../media/image12.png" Type="http://schemas.openxmlformats.org/officeDocument/2006/relationships/image" Id="rId11"></Relationship><Relationship Target="../media/image6.jpeg" Type="http://schemas.openxmlformats.org/officeDocument/2006/relationships/image" Id="rId5"></Relationship><Relationship Target="../media/image16.png" Type="http://schemas.openxmlformats.org/officeDocument/2006/relationships/image" Id="rId15"></Relationship><Relationship Target="../media/image11.png" Type="http://schemas.openxmlformats.org/officeDocument/2006/relationships/image" Id="rId10"></Relationship><Relationship Target="../media/image5.png" Type="http://schemas.openxmlformats.org/officeDocument/2006/relationships/image" Id="rId4"></Relationship><Relationship Target="../media/image10.png" Type="http://schemas.openxmlformats.org/officeDocument/2006/relationships/image" Id="rId9"></Relationship><Relationship Target="../media/image15.png" Type="http://schemas.openxmlformats.org/officeDocument/2006/relationships/image" Id="rId14"></Relationship></Relationships>
</file>

<file path=ppt/slides/_rels/slide9.xml.rels><?xml version="1.0" encoding="UTF-8" ?><Relationships xmlns="http://schemas.openxmlformats.org/package/2006/relationships"><Relationship Target="../notesSlides/notesSlide8.xml" Type="http://schemas.openxmlformats.org/officeDocument/2006/relationships/notesSlide" Id="rId2"></Relationship><Relationship Target="../slideLayouts/slideLayout1.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47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角丸四角形 3"/>
          <p:cNvSpPr/>
          <p:nvPr/>
        </p:nvSpPr>
        <p:spPr>
          <a:xfrm>
            <a:off x="0" y="2502644"/>
            <a:ext cx="9144000" cy="1552742"/>
          </a:xfrm>
          <a:prstGeom prst="roundRect">
            <a:avLst>
              <a:gd name="adj" fmla="val 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眼科有床診療所の新設に関する</a:t>
            </a:r>
            <a:endParaRPr lang="en-US" altLang="ja-JP"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lnSpc>
                <a:spcPct val="120000"/>
              </a:lnSpc>
            </a:pP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a:t>
            </a: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「基準病床数の特例措置」の</a:t>
            </a: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lnSpc>
                <a:spcPct val="120000"/>
              </a:lnSpc>
            </a:pPr>
            <a:endParaRPr lang="en-US" altLang="ja-JP"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0" y="4806900"/>
            <a:ext cx="9144000" cy="602564"/>
          </a:xfrm>
          <a:prstGeom prst="roundRect">
            <a:avLst>
              <a:gd name="adj" fmla="val 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大阪府商工労働部成長産業振興室</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lnSpc>
                <a:spcPct val="120000"/>
              </a:lnSpc>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ライフサイエンス産業課</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7236296" y="702444"/>
            <a:ext cx="1152128" cy="338554"/>
          </a:xfrm>
          <a:prstGeom prst="rect">
            <a:avLst/>
          </a:prstGeom>
          <a:noFill/>
          <a:ln w="12700">
            <a:solidFill>
              <a:schemeClr val="tx1"/>
            </a:solidFill>
          </a:ln>
        </p:spPr>
        <p:txBody>
          <a:bodyPr wrap="square" rtlCol="0">
            <a:spAutoFit/>
          </a:bodyPr>
          <a:lstStyle/>
          <a:p>
            <a:pPr algn="ctr"/>
            <a:r>
              <a:rPr kumimoji="1" lang="ja-JP" altLang="en-US" sz="1600" b="1" dirty="0" smtClean="0"/>
              <a:t>参考資料３</a:t>
            </a:r>
            <a:endParaRPr kumimoji="1" lang="ja-JP" altLang="en-US" sz="1600" b="1" dirty="0"/>
          </a:p>
        </p:txBody>
      </p:sp>
    </p:spTree>
    <p:extLst>
      <p:ext uri="{BB962C8B-B14F-4D97-AF65-F5344CB8AC3E}">
        <p14:creationId xmlns:p14="http://schemas.microsoft.com/office/powerpoint/2010/main" val="230456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174" y="3942805"/>
            <a:ext cx="9104393" cy="18719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smtClean="0">
              <a:solidFill>
                <a:srgbClr val="FF0000"/>
              </a:solidFill>
              <a:latin typeface="ＭＳ Ｐゴシック"/>
            </a:endParaRPr>
          </a:p>
          <a:p>
            <a:endParaRPr lang="en-US" altLang="ja-JP" sz="1600" dirty="0" smtClean="0">
              <a:solidFill>
                <a:srgbClr val="FF0000"/>
              </a:solidFill>
              <a:latin typeface="ＭＳ Ｐゴシック"/>
            </a:endParaRPr>
          </a:p>
          <a:p>
            <a:r>
              <a:rPr lang="ja-JP" altLang="en-US" sz="1600" dirty="0" smtClean="0">
                <a:solidFill>
                  <a:srgbClr val="FF0000"/>
                </a:solidFill>
                <a:latin typeface="ＭＳ Ｐゴシック"/>
              </a:rPr>
              <a:t>　</a:t>
            </a:r>
            <a:r>
              <a:rPr lang="ja-JP" altLang="en-US" sz="1600" dirty="0" smtClean="0">
                <a:solidFill>
                  <a:schemeClr val="tx1"/>
                </a:solidFill>
                <a:latin typeface="ＭＳ Ｐゴシック"/>
              </a:rPr>
              <a:t>大阪市</a:t>
            </a:r>
            <a:r>
              <a:rPr lang="ja-JP" altLang="en-US" sz="1600" dirty="0">
                <a:solidFill>
                  <a:schemeClr val="tx1"/>
                </a:solidFill>
                <a:latin typeface="ＭＳ Ｐゴシック"/>
              </a:rPr>
              <a:t>は</a:t>
            </a:r>
            <a:r>
              <a:rPr lang="ja-JP" altLang="en-US" sz="1600" dirty="0" smtClean="0">
                <a:solidFill>
                  <a:schemeClr val="tx1"/>
                </a:solidFill>
                <a:latin typeface="ＭＳ Ｐゴシック"/>
              </a:rPr>
              <a:t>、大阪府における機構設立の検討状況を踏まえながら、拠点</a:t>
            </a:r>
            <a:r>
              <a:rPr lang="ja-JP" altLang="en-US" sz="1600" dirty="0">
                <a:solidFill>
                  <a:schemeClr val="tx1"/>
                </a:solidFill>
                <a:latin typeface="ＭＳ Ｐゴシック"/>
              </a:rPr>
              <a:t>の</a:t>
            </a:r>
            <a:r>
              <a:rPr lang="ja-JP" altLang="en-US" sz="1600" dirty="0" smtClean="0">
                <a:solidFill>
                  <a:schemeClr val="tx1"/>
                </a:solidFill>
                <a:latin typeface="ＭＳ Ｐゴシック"/>
              </a:rPr>
              <a:t>建物を整備し、所有する</a:t>
            </a:r>
            <a:endParaRPr lang="en-US" altLang="ja-JP" sz="1600" dirty="0" smtClean="0">
              <a:solidFill>
                <a:schemeClr val="tx1"/>
              </a:solidFill>
              <a:latin typeface="ＭＳ Ｐゴシック"/>
            </a:endParaRPr>
          </a:p>
          <a:p>
            <a:r>
              <a:rPr lang="ja-JP" altLang="en-US" sz="1600" dirty="0" smtClean="0">
                <a:solidFill>
                  <a:schemeClr val="tx1"/>
                </a:solidFill>
                <a:latin typeface="ＭＳ Ｐゴシック"/>
              </a:rPr>
              <a:t>開発事</a:t>
            </a:r>
            <a:r>
              <a:rPr lang="ja-JP" altLang="en-US" sz="1600" dirty="0">
                <a:solidFill>
                  <a:schemeClr val="tx1"/>
                </a:solidFill>
                <a:latin typeface="ＭＳ Ｐゴシック"/>
              </a:rPr>
              <a:t>業者について、本事業</a:t>
            </a:r>
            <a:r>
              <a:rPr lang="ja-JP" altLang="en-US" sz="1600" dirty="0" smtClean="0">
                <a:solidFill>
                  <a:schemeClr val="tx1"/>
                </a:solidFill>
                <a:latin typeface="ＭＳ Ｐゴシック"/>
              </a:rPr>
              <a:t>を実施</a:t>
            </a:r>
            <a:r>
              <a:rPr lang="ja-JP" altLang="en-US" sz="1600" dirty="0">
                <a:solidFill>
                  <a:schemeClr val="tx1"/>
                </a:solidFill>
                <a:latin typeface="ＭＳ Ｐゴシック"/>
              </a:rPr>
              <a:t>するにあたり</a:t>
            </a:r>
            <a:r>
              <a:rPr lang="ja-JP" altLang="en-US" sz="1600" dirty="0" smtClean="0">
                <a:solidFill>
                  <a:schemeClr val="tx1"/>
                </a:solidFill>
                <a:latin typeface="ＭＳ Ｐゴシック"/>
              </a:rPr>
              <a:t>、事</a:t>
            </a:r>
            <a:r>
              <a:rPr lang="ja-JP" altLang="en-US" sz="1600" dirty="0">
                <a:solidFill>
                  <a:schemeClr val="tx1"/>
                </a:solidFill>
                <a:latin typeface="ＭＳ Ｐゴシック"/>
              </a:rPr>
              <a:t>業者に求める必要な条件</a:t>
            </a:r>
            <a:r>
              <a:rPr lang="ja-JP" altLang="en-US" sz="1600" dirty="0" smtClean="0">
                <a:solidFill>
                  <a:schemeClr val="tx1"/>
                </a:solidFill>
                <a:latin typeface="ＭＳ Ｐゴシック"/>
              </a:rPr>
              <a:t>等を整理し、</a:t>
            </a:r>
            <a:endParaRPr lang="en-US" altLang="ja-JP" sz="1600" dirty="0" smtClean="0">
              <a:solidFill>
                <a:schemeClr val="tx1"/>
              </a:solidFill>
              <a:latin typeface="ＭＳ Ｐゴシック"/>
            </a:endParaRPr>
          </a:p>
          <a:p>
            <a:r>
              <a:rPr lang="ja-JP" altLang="en-US" sz="1600" dirty="0" smtClean="0">
                <a:solidFill>
                  <a:schemeClr val="tx1"/>
                </a:solidFill>
                <a:latin typeface="ＭＳ Ｐゴシック"/>
              </a:rPr>
              <a:t>公募等による選定</a:t>
            </a:r>
            <a:r>
              <a:rPr lang="ja-JP" altLang="en-US" sz="1600" dirty="0">
                <a:solidFill>
                  <a:schemeClr val="tx1"/>
                </a:solidFill>
                <a:latin typeface="ＭＳ Ｐゴシック"/>
              </a:rPr>
              <a:t>方法の検討を</a:t>
            </a:r>
            <a:r>
              <a:rPr lang="ja-JP" altLang="en-US" sz="1600" dirty="0" smtClean="0">
                <a:solidFill>
                  <a:schemeClr val="tx1"/>
                </a:solidFill>
                <a:latin typeface="ＭＳ Ｐゴシック"/>
              </a:rPr>
              <a:t>行う。</a:t>
            </a:r>
            <a:endParaRPr lang="ja-JP" altLang="en-US" sz="1600" dirty="0">
              <a:solidFill>
                <a:schemeClr val="tx1"/>
              </a:solidFill>
              <a:latin typeface="ＭＳ Ｐゴシック"/>
            </a:endParaRPr>
          </a:p>
        </p:txBody>
      </p:sp>
      <p:sp>
        <p:nvSpPr>
          <p:cNvPr id="12" name="正方形/長方形 11"/>
          <p:cNvSpPr/>
          <p:nvPr/>
        </p:nvSpPr>
        <p:spPr>
          <a:xfrm>
            <a:off x="9595" y="774452"/>
            <a:ext cx="9104393" cy="28083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smtClean="0">
              <a:solidFill>
                <a:srgbClr val="FF0000"/>
              </a:solidFill>
              <a:latin typeface="ＭＳ Ｐゴシック"/>
            </a:endParaRPr>
          </a:p>
          <a:p>
            <a:endParaRPr lang="en-US" altLang="ja-JP" sz="1000" dirty="0" smtClean="0">
              <a:solidFill>
                <a:srgbClr val="FF0000"/>
              </a:solidFill>
              <a:latin typeface="ＭＳ Ｐゴシック"/>
            </a:endParaRPr>
          </a:p>
          <a:p>
            <a:endParaRPr lang="en-US" altLang="ja-JP" sz="1000" dirty="0" smtClean="0">
              <a:solidFill>
                <a:srgbClr val="FF0000"/>
              </a:solidFill>
              <a:latin typeface="ＭＳ Ｐゴシック"/>
            </a:endParaRPr>
          </a:p>
          <a:p>
            <a:r>
              <a:rPr lang="ja-JP" altLang="en-US" sz="1600" dirty="0">
                <a:solidFill>
                  <a:srgbClr val="FF0000"/>
                </a:solidFill>
                <a:latin typeface="ＭＳ Ｐゴシック"/>
              </a:rPr>
              <a:t>　</a:t>
            </a:r>
            <a:r>
              <a:rPr lang="ja-JP" altLang="en-US" sz="1600" dirty="0">
                <a:solidFill>
                  <a:schemeClr val="tx1"/>
                </a:solidFill>
                <a:latin typeface="ＭＳ Ｐゴシック"/>
              </a:rPr>
              <a:t>大阪府は</a:t>
            </a:r>
            <a:r>
              <a:rPr lang="ja-JP" altLang="en-US" sz="1600" dirty="0" smtClean="0">
                <a:solidFill>
                  <a:schemeClr val="tx1"/>
                </a:solidFill>
                <a:latin typeface="ＭＳ Ｐゴシック"/>
              </a:rPr>
              <a:t>、開発事業者の決定までの（</a:t>
            </a:r>
            <a:r>
              <a:rPr lang="ja-JP" altLang="en-US" sz="1600" dirty="0">
                <a:solidFill>
                  <a:schemeClr val="tx1"/>
                </a:solidFill>
                <a:latin typeface="ＭＳ Ｐゴシック"/>
              </a:rPr>
              <a:t>仮称）未来医療推進機構の設立に向け、産学官による機構設立準備会議を設置し</a:t>
            </a:r>
            <a:r>
              <a:rPr lang="ja-JP" altLang="en-US" sz="1600" dirty="0" smtClean="0">
                <a:solidFill>
                  <a:schemeClr val="tx1"/>
                </a:solidFill>
                <a:latin typeface="ＭＳ Ｐゴシック"/>
              </a:rPr>
              <a:t>、機構</a:t>
            </a:r>
            <a:r>
              <a:rPr lang="ja-JP" altLang="en-US" sz="1600" dirty="0">
                <a:solidFill>
                  <a:schemeClr val="tx1"/>
                </a:solidFill>
                <a:latin typeface="ＭＳ Ｐゴシック"/>
              </a:rPr>
              <a:t>の役割等の具体化の検討を</a:t>
            </a:r>
            <a:r>
              <a:rPr lang="ja-JP" altLang="en-US" sz="1600" dirty="0" smtClean="0">
                <a:solidFill>
                  <a:schemeClr val="tx1"/>
                </a:solidFill>
                <a:latin typeface="ＭＳ Ｐゴシック"/>
              </a:rPr>
              <a:t>行う。</a:t>
            </a:r>
            <a:endParaRPr lang="en-US" altLang="ja-JP" sz="1600" dirty="0">
              <a:solidFill>
                <a:schemeClr val="tx1"/>
              </a:solidFill>
              <a:latin typeface="ＭＳ Ｐゴシック"/>
            </a:endParaRPr>
          </a:p>
          <a:p>
            <a:endParaRPr lang="en-US" altLang="ja-JP" sz="1600" dirty="0">
              <a:solidFill>
                <a:schemeClr val="tx1"/>
              </a:solidFill>
              <a:latin typeface="ＭＳ Ｐゴシック"/>
            </a:endParaRPr>
          </a:p>
          <a:p>
            <a:r>
              <a:rPr lang="ja-JP" altLang="en-US" sz="1400" dirty="0" smtClean="0">
                <a:solidFill>
                  <a:schemeClr val="tx1"/>
                </a:solidFill>
                <a:latin typeface="ＭＳ Ｐゴシック"/>
              </a:rPr>
              <a:t>　　</a:t>
            </a:r>
            <a:r>
              <a:rPr lang="en-US" altLang="ja-JP" sz="1400" dirty="0" smtClean="0">
                <a:solidFill>
                  <a:schemeClr val="tx1"/>
                </a:solidFill>
                <a:latin typeface="ＭＳ Ｐゴシック"/>
              </a:rPr>
              <a:t>【</a:t>
            </a:r>
            <a:r>
              <a:rPr lang="ja-JP" altLang="en-US" sz="1400" dirty="0">
                <a:solidFill>
                  <a:schemeClr val="tx1"/>
                </a:solidFill>
                <a:latin typeface="ＭＳ Ｐゴシック"/>
              </a:rPr>
              <a:t>機構設立準備会議の概要</a:t>
            </a:r>
            <a:r>
              <a:rPr lang="en-US" altLang="ja-JP" sz="1400" dirty="0" smtClean="0">
                <a:solidFill>
                  <a:schemeClr val="tx1"/>
                </a:solidFill>
                <a:latin typeface="ＭＳ Ｐゴシック"/>
              </a:rPr>
              <a:t>】</a:t>
            </a:r>
          </a:p>
          <a:p>
            <a:r>
              <a:rPr lang="ja-JP" altLang="en-US" sz="1400" dirty="0" smtClean="0">
                <a:solidFill>
                  <a:schemeClr val="tx1"/>
                </a:solidFill>
                <a:latin typeface="ＭＳ Ｐゴシック"/>
              </a:rPr>
              <a:t>　　目　　 的：拠点における各機能の連携方策を含めた機構の役割や事業内容の具体化など、あり方の検討を実施</a:t>
            </a:r>
          </a:p>
          <a:p>
            <a:r>
              <a:rPr lang="ja-JP" altLang="en-US" sz="1400" dirty="0">
                <a:solidFill>
                  <a:schemeClr val="tx1"/>
                </a:solidFill>
                <a:latin typeface="ＭＳ Ｐゴシック"/>
              </a:rPr>
              <a:t>　　メンバー：機構に主体的に関与する意向がある</a:t>
            </a:r>
            <a:r>
              <a:rPr lang="ja-JP" altLang="en-US" sz="1400" dirty="0" smtClean="0">
                <a:solidFill>
                  <a:schemeClr val="tx1"/>
                </a:solidFill>
                <a:latin typeface="ＭＳ Ｐゴシック"/>
              </a:rPr>
              <a:t>企業等</a:t>
            </a:r>
            <a:r>
              <a:rPr lang="ja-JP" altLang="en-US" sz="1400" dirty="0">
                <a:solidFill>
                  <a:schemeClr val="tx1"/>
                </a:solidFill>
                <a:latin typeface="ＭＳ Ｐゴシック"/>
              </a:rPr>
              <a:t>　</a:t>
            </a:r>
            <a:r>
              <a:rPr lang="en-US" altLang="ja-JP" sz="1400" dirty="0">
                <a:solidFill>
                  <a:schemeClr val="tx1"/>
                </a:solidFill>
                <a:latin typeface="ＭＳ Ｐゴシック"/>
              </a:rPr>
              <a:t>※</a:t>
            </a:r>
            <a:r>
              <a:rPr lang="ja-JP" altLang="en-US" sz="1400" dirty="0">
                <a:solidFill>
                  <a:schemeClr val="tx1"/>
                </a:solidFill>
                <a:latin typeface="ＭＳ Ｐゴシック"/>
              </a:rPr>
              <a:t>公募等により</a:t>
            </a:r>
            <a:r>
              <a:rPr lang="ja-JP" altLang="en-US" sz="1400" dirty="0" smtClean="0">
                <a:solidFill>
                  <a:schemeClr val="tx1"/>
                </a:solidFill>
                <a:latin typeface="ＭＳ Ｐゴシック"/>
              </a:rPr>
              <a:t>選定し、現在</a:t>
            </a:r>
            <a:r>
              <a:rPr lang="en-US" altLang="ja-JP" sz="1400" dirty="0" smtClean="0">
                <a:solidFill>
                  <a:schemeClr val="tx1"/>
                </a:solidFill>
                <a:latin typeface="ＭＳ Ｐゴシック"/>
              </a:rPr>
              <a:t>21</a:t>
            </a:r>
            <a:r>
              <a:rPr lang="ja-JP" altLang="en-US" sz="1400" dirty="0" smtClean="0">
                <a:solidFill>
                  <a:schemeClr val="tx1"/>
                </a:solidFill>
                <a:latin typeface="ＭＳ Ｐゴシック"/>
              </a:rPr>
              <a:t>社</a:t>
            </a:r>
            <a:endParaRPr lang="ja-JP" altLang="en-US" sz="1400" dirty="0">
              <a:solidFill>
                <a:schemeClr val="tx1"/>
              </a:solidFill>
              <a:latin typeface="ＭＳ Ｐゴシック"/>
            </a:endParaRPr>
          </a:p>
          <a:p>
            <a:r>
              <a:rPr lang="ja-JP" altLang="en-US" sz="1400" dirty="0" smtClean="0">
                <a:solidFill>
                  <a:schemeClr val="tx1"/>
                </a:solidFill>
                <a:latin typeface="ＭＳ Ｐゴシック"/>
              </a:rPr>
              <a:t>　　検討事項：</a:t>
            </a:r>
            <a:r>
              <a:rPr lang="ja-JP" altLang="en-US" sz="1400" dirty="0">
                <a:solidFill>
                  <a:schemeClr val="tx1"/>
                </a:solidFill>
                <a:latin typeface="ＭＳ Ｐゴシック"/>
              </a:rPr>
              <a:t>拠点におけるソフト事業のあり方、機構の役割、構成員、事業・収支計画、設立時期、</a:t>
            </a:r>
          </a:p>
          <a:p>
            <a:r>
              <a:rPr lang="ja-JP" altLang="en-US" sz="1400" dirty="0">
                <a:solidFill>
                  <a:schemeClr val="tx1"/>
                </a:solidFill>
                <a:latin typeface="ＭＳ Ｐゴシック"/>
              </a:rPr>
              <a:t>　　　　　　　　　法人形態、マスターリースに必要な条件整理（一定額以上の基本財産の確保等）、</a:t>
            </a:r>
          </a:p>
          <a:p>
            <a:r>
              <a:rPr lang="ja-JP" altLang="en-US" sz="1400" dirty="0">
                <a:solidFill>
                  <a:schemeClr val="tx1"/>
                </a:solidFill>
                <a:latin typeface="ＭＳ Ｐゴシック"/>
              </a:rPr>
              <a:t>　　　　　　　　　その他設立に当たり必要な</a:t>
            </a:r>
            <a:r>
              <a:rPr lang="ja-JP" altLang="en-US" sz="1400" dirty="0" smtClean="0">
                <a:solidFill>
                  <a:schemeClr val="tx1"/>
                </a:solidFill>
                <a:latin typeface="ＭＳ Ｐゴシック"/>
              </a:rPr>
              <a:t>事項</a:t>
            </a:r>
            <a:endParaRPr lang="ja-JP" altLang="en-US" sz="1400" dirty="0">
              <a:solidFill>
                <a:schemeClr val="tx1"/>
              </a:solidFill>
              <a:latin typeface="ＭＳ Ｐゴシック"/>
            </a:endParaRPr>
          </a:p>
        </p:txBody>
      </p:sp>
      <p:sp>
        <p:nvSpPr>
          <p:cNvPr id="6" name="Rectangle 4"/>
          <p:cNvSpPr>
            <a:spLocks noChangeArrowheads="1"/>
          </p:cNvSpPr>
          <p:nvPr/>
        </p:nvSpPr>
        <p:spPr bwMode="auto">
          <a:xfrm>
            <a:off x="-12981" y="-5078"/>
            <a:ext cx="9180513" cy="421709"/>
          </a:xfrm>
          <a:prstGeom prst="rect">
            <a:avLst/>
          </a:prstGeom>
          <a:solidFill>
            <a:srgbClr val="000099"/>
          </a:solidFill>
          <a:ln w="38100">
            <a:noFill/>
            <a:miter lim="800000"/>
            <a:headEnd/>
            <a:tailEnd/>
          </a:ln>
          <a:effectLst/>
          <a:extLst/>
        </p:spPr>
        <p:txBody>
          <a:bodyPr wrap="none" lIns="91431" tIns="82792" rIns="91431" bIns="82792"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基本計画（案）抜粋</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拠点の実現に向けた進め方</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2629" y="774452"/>
            <a:ext cx="27720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機構の設立（ソフト面）</a:t>
            </a:r>
            <a:endParaRPr lang="ja-JP" altLang="en-US" sz="1600" dirty="0">
              <a:solidFill>
                <a:schemeClr val="tx1"/>
              </a:solidFill>
            </a:endParaRPr>
          </a:p>
        </p:txBody>
      </p:sp>
      <p:sp>
        <p:nvSpPr>
          <p:cNvPr id="16" name="正方形/長方形 15"/>
          <p:cNvSpPr/>
          <p:nvPr/>
        </p:nvSpPr>
        <p:spPr>
          <a:xfrm>
            <a:off x="6692" y="3942804"/>
            <a:ext cx="2772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開発事業者の決定（ハード面）</a:t>
            </a:r>
            <a:endParaRPr lang="ja-JP" altLang="en-US" sz="1600" dirty="0">
              <a:solidFill>
                <a:schemeClr val="tx1"/>
              </a:solidFill>
            </a:endParaRPr>
          </a:p>
        </p:txBody>
      </p:sp>
      <p:sp>
        <p:nvSpPr>
          <p:cNvPr id="19" name="正方形/長方形 18"/>
          <p:cNvSpPr/>
          <p:nvPr/>
        </p:nvSpPr>
        <p:spPr>
          <a:xfrm>
            <a:off x="128712" y="5959028"/>
            <a:ext cx="8981224" cy="479842"/>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機構の設置プロセスと、開発事業者の決定プロセスが相互に関連することから、これらを踏まえた進め方を今後府市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691952" y="6696743"/>
            <a:ext cx="539552" cy="270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6</a:t>
            </a:r>
            <a:endParaRPr kumimoji="1" lang="ja-JP" altLang="en-US" dirty="0">
              <a:solidFill>
                <a:schemeClr val="tx1"/>
              </a:solidFill>
            </a:endParaRPr>
          </a:p>
        </p:txBody>
      </p:sp>
    </p:spTree>
    <p:extLst>
      <p:ext uri="{BB962C8B-B14F-4D97-AF65-F5344CB8AC3E}">
        <p14:creationId xmlns:p14="http://schemas.microsoft.com/office/powerpoint/2010/main" val="3206264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2981" y="612801"/>
            <a:ext cx="9180512" cy="64263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smtClean="0">
              <a:solidFill>
                <a:srgbClr val="FF0000"/>
              </a:solidFill>
              <a:latin typeface="ＭＳ Ｐゴシック"/>
            </a:endParaRPr>
          </a:p>
          <a:p>
            <a:endParaRPr lang="en-US" altLang="ja-JP" sz="1000" dirty="0" smtClean="0">
              <a:solidFill>
                <a:srgbClr val="FF0000"/>
              </a:solidFill>
              <a:latin typeface="ＭＳ Ｐゴシック"/>
            </a:endParaRPr>
          </a:p>
          <a:p>
            <a:endParaRPr lang="en-US" altLang="ja-JP" sz="1000" dirty="0" smtClean="0">
              <a:solidFill>
                <a:srgbClr val="FF0000"/>
              </a:solidFill>
              <a:latin typeface="ＭＳ Ｐゴシック"/>
            </a:endParaRPr>
          </a:p>
          <a:p>
            <a:r>
              <a:rPr lang="ja-JP" altLang="en-US" sz="1600" dirty="0">
                <a:solidFill>
                  <a:srgbClr val="FF0000"/>
                </a:solidFill>
                <a:latin typeface="ＭＳ Ｐゴシック"/>
              </a:rPr>
              <a:t>　</a:t>
            </a:r>
            <a:endParaRPr lang="ja-JP" altLang="en-US" sz="1400" dirty="0">
              <a:solidFill>
                <a:schemeClr val="tx1"/>
              </a:solidFill>
              <a:latin typeface="ＭＳ Ｐゴシック"/>
            </a:endParaRPr>
          </a:p>
        </p:txBody>
      </p:sp>
      <p:sp>
        <p:nvSpPr>
          <p:cNvPr id="6" name="Rectangle 4"/>
          <p:cNvSpPr>
            <a:spLocks noChangeArrowheads="1"/>
          </p:cNvSpPr>
          <p:nvPr/>
        </p:nvSpPr>
        <p:spPr bwMode="auto">
          <a:xfrm>
            <a:off x="-12981" y="-5078"/>
            <a:ext cx="9180513" cy="421709"/>
          </a:xfrm>
          <a:prstGeom prst="rect">
            <a:avLst/>
          </a:prstGeom>
          <a:solidFill>
            <a:srgbClr val="000099"/>
          </a:solidFill>
          <a:ln w="38100">
            <a:noFill/>
            <a:miter lim="800000"/>
            <a:headEnd/>
            <a:tailEnd/>
          </a:ln>
          <a:effectLst/>
          <a:extLst/>
        </p:spPr>
        <p:txBody>
          <a:bodyPr wrap="none" lIns="91431" tIns="82792" rIns="91431" bIns="82792"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整備・運営事業に関する開発事業者募集</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プロポーザル</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5496" y="693727"/>
            <a:ext cx="4446241" cy="6124754"/>
          </a:xfrm>
          <a:prstGeom prst="rect">
            <a:avLst/>
          </a:prstGeom>
          <a:noFill/>
          <a:ln>
            <a:noFill/>
          </a:ln>
        </p:spPr>
        <p:txBody>
          <a:bodyPr wrap="square" rtlCol="0">
            <a:spAutoFit/>
          </a:bodyPr>
          <a:lstStyle/>
          <a:p>
            <a:r>
              <a:rPr lang="ja-JP" altLang="en-US" sz="1400" dirty="0" smtClean="0">
                <a:latin typeface="ＭＳ ゴシック" panose="020B0609070205080204" pitchFamily="49" charset="-128"/>
                <a:ea typeface="ＭＳ ゴシック" panose="020B0609070205080204" pitchFamily="49" charset="-128"/>
              </a:rPr>
              <a:t>　大阪市</a:t>
            </a:r>
            <a:r>
              <a:rPr lang="ja-JP" altLang="en-US" sz="1400" dirty="0">
                <a:latin typeface="ＭＳ ゴシック" panose="020B0609070205080204" pitchFamily="49" charset="-128"/>
                <a:ea typeface="ＭＳ ゴシック" panose="020B0609070205080204" pitchFamily="49" charset="-128"/>
              </a:rPr>
              <a:t>において</a:t>
            </a:r>
            <a:r>
              <a:rPr lang="ja-JP" altLang="en-US" sz="1400" dirty="0" smtClean="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北区中之島</a:t>
            </a:r>
            <a:r>
              <a:rPr lang="en-US" altLang="ja-JP" sz="1400" dirty="0">
                <a:latin typeface="ＭＳ ゴシック" panose="020B0609070205080204" pitchFamily="49" charset="-128"/>
                <a:ea typeface="ＭＳ ゴシック" panose="020B0609070205080204" pitchFamily="49" charset="-128"/>
              </a:rPr>
              <a:t>4</a:t>
            </a:r>
            <a:r>
              <a:rPr lang="ja-JP" altLang="en-US" sz="1400" dirty="0">
                <a:latin typeface="ＭＳ ゴシック" panose="020B0609070205080204" pitchFamily="49" charset="-128"/>
                <a:ea typeface="ＭＳ ゴシック" panose="020B0609070205080204" pitchFamily="49" charset="-128"/>
              </a:rPr>
              <a:t>丁目</a:t>
            </a:r>
            <a:r>
              <a:rPr lang="ja-JP" altLang="en-US" sz="1400" dirty="0" smtClean="0">
                <a:latin typeface="ＭＳ ゴシック" panose="020B0609070205080204" pitchFamily="49" charset="-128"/>
                <a:ea typeface="ＭＳ ゴシック" panose="020B0609070205080204" pitchFamily="49" charset="-128"/>
              </a:rPr>
              <a:t>用地を</a:t>
            </a:r>
            <a:r>
              <a:rPr lang="ja-JP" altLang="en-US" sz="1400" dirty="0">
                <a:latin typeface="ＭＳ ゴシック" panose="020B0609070205080204" pitchFamily="49" charset="-128"/>
                <a:ea typeface="ＭＳ ゴシック" panose="020B0609070205080204" pitchFamily="49" charset="-128"/>
              </a:rPr>
              <a:t>借地し</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建物</a:t>
            </a:r>
            <a:r>
              <a:rPr lang="ja-JP" altLang="en-US" sz="1400" dirty="0">
                <a:latin typeface="ＭＳ ゴシック" panose="020B0609070205080204" pitchFamily="49" charset="-128"/>
                <a:ea typeface="ＭＳ ゴシック" panose="020B0609070205080204" pitchFamily="49" charset="-128"/>
              </a:rPr>
              <a:t>の整備・運営を行う開発事業者について</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未来</a:t>
            </a:r>
            <a:r>
              <a:rPr lang="ja-JP" altLang="en-US" sz="1400" dirty="0">
                <a:latin typeface="ＭＳ ゴシック" panose="020B0609070205080204" pitchFamily="49" charset="-128"/>
                <a:ea typeface="ＭＳ ゴシック" panose="020B0609070205080204" pitchFamily="49" charset="-128"/>
              </a:rPr>
              <a:t>医療国際拠点に必要な施設の設置等</a:t>
            </a:r>
            <a:r>
              <a:rPr lang="ja-JP" altLang="en-US" sz="1400" dirty="0" smtClean="0">
                <a:latin typeface="ＭＳ ゴシック" panose="020B0609070205080204" pitchFamily="49" charset="-128"/>
                <a:ea typeface="ＭＳ ゴシック" panose="020B0609070205080204" pitchFamily="49" charset="-128"/>
              </a:rPr>
              <a:t>を</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条件</a:t>
            </a:r>
            <a:r>
              <a:rPr lang="ja-JP" altLang="en-US" sz="1400" dirty="0">
                <a:latin typeface="ＭＳ ゴシック" panose="020B0609070205080204" pitchFamily="49" charset="-128"/>
                <a:ea typeface="ＭＳ ゴシック" panose="020B0609070205080204" pitchFamily="49" charset="-128"/>
              </a:rPr>
              <a:t>としたプロポーザル方式により募集し</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優先</a:t>
            </a:r>
            <a:r>
              <a:rPr lang="ja-JP" altLang="en-US" sz="1400" dirty="0">
                <a:latin typeface="ＭＳ ゴシック" panose="020B0609070205080204" pitchFamily="49" charset="-128"/>
                <a:ea typeface="ＭＳ ゴシック" panose="020B0609070205080204" pitchFamily="49" charset="-128"/>
              </a:rPr>
              <a:t>交渉権者（</a:t>
            </a:r>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者）及び次点者（</a:t>
            </a:r>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者）を</a:t>
            </a:r>
            <a:r>
              <a:rPr lang="ja-JP" altLang="en-US" sz="1400" dirty="0" smtClean="0">
                <a:latin typeface="ＭＳ ゴシック" panose="020B0609070205080204" pitchFamily="49" charset="-128"/>
                <a:ea typeface="ＭＳ ゴシック" panose="020B0609070205080204" pitchFamily="49" charset="-128"/>
              </a:rPr>
              <a:t>選定。</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b="1" u="sng" dirty="0" smtClean="0">
              <a:latin typeface="ＭＳ ゴシック" panose="020B0609070205080204" pitchFamily="49" charset="-128"/>
              <a:ea typeface="ＭＳ ゴシック" panose="020B0609070205080204" pitchFamily="49" charset="-128"/>
            </a:endParaRPr>
          </a:p>
          <a:p>
            <a:endParaRPr lang="en-US" altLang="ja-JP" sz="1400" b="1" u="sng" dirty="0" smtClean="0">
              <a:latin typeface="ＭＳ ゴシック" panose="020B0609070205080204" pitchFamily="49" charset="-128"/>
              <a:ea typeface="ＭＳ ゴシック" panose="020B0609070205080204" pitchFamily="49" charset="-128"/>
            </a:endParaRPr>
          </a:p>
          <a:p>
            <a:r>
              <a:rPr lang="en-US" altLang="ja-JP" sz="1400" b="1" u="sng" dirty="0" smtClean="0">
                <a:latin typeface="ＭＳ ゴシック" panose="020B0609070205080204" pitchFamily="49" charset="-128"/>
                <a:ea typeface="ＭＳ ゴシック" panose="020B0609070205080204" pitchFamily="49" charset="-128"/>
              </a:rPr>
              <a:t>1.</a:t>
            </a:r>
            <a:r>
              <a:rPr lang="ja-JP" altLang="en-US" sz="1400" b="1" u="sng" dirty="0" smtClean="0">
                <a:latin typeface="ＭＳ ゴシック" panose="020B0609070205080204" pitchFamily="49" charset="-128"/>
                <a:ea typeface="ＭＳ ゴシック" panose="020B0609070205080204" pitchFamily="49" charset="-128"/>
              </a:rPr>
              <a:t>物件の概要</a:t>
            </a:r>
          </a:p>
          <a:p>
            <a:r>
              <a:rPr lang="ja-JP" altLang="en-US" sz="1400" dirty="0" smtClean="0">
                <a:latin typeface="ＭＳ ゴシック" panose="020B0609070205080204" pitchFamily="49" charset="-128"/>
                <a:ea typeface="ＭＳ ゴシック" panose="020B0609070205080204" pitchFamily="49" charset="-128"/>
              </a:rPr>
              <a:t>　所在地：大阪市北区中之島</a:t>
            </a:r>
            <a:r>
              <a:rPr lang="en-US" altLang="ja-JP" sz="1400" dirty="0" smtClean="0">
                <a:latin typeface="ＭＳ ゴシック" panose="020B0609070205080204" pitchFamily="49" charset="-128"/>
                <a:ea typeface="ＭＳ ゴシック" panose="020B0609070205080204" pitchFamily="49" charset="-128"/>
              </a:rPr>
              <a:t>4</a:t>
            </a:r>
            <a:r>
              <a:rPr lang="ja-JP" altLang="en-US" sz="1400" dirty="0" smtClean="0">
                <a:latin typeface="ＭＳ ゴシック" panose="020B0609070205080204" pitchFamily="49" charset="-128"/>
                <a:ea typeface="ＭＳ ゴシック" panose="020B0609070205080204" pitchFamily="49" charset="-128"/>
              </a:rPr>
              <a:t>丁目</a:t>
            </a:r>
            <a:r>
              <a:rPr lang="en-US" altLang="ja-JP" sz="1400" dirty="0" smtClean="0">
                <a:latin typeface="ＭＳ ゴシック" panose="020B0609070205080204" pitchFamily="49" charset="-128"/>
                <a:ea typeface="ＭＳ ゴシック" panose="020B0609070205080204" pitchFamily="49" charset="-128"/>
              </a:rPr>
              <a:t>32</a:t>
            </a:r>
            <a:r>
              <a:rPr lang="ja-JP" altLang="en-US" sz="1400" dirty="0" smtClean="0">
                <a:latin typeface="ＭＳ ゴシック" panose="020B0609070205080204" pitchFamily="49" charset="-128"/>
                <a:ea typeface="ＭＳ ゴシック" panose="020B0609070205080204" pitchFamily="49" charset="-128"/>
              </a:rPr>
              <a:t>番</a:t>
            </a:r>
            <a:r>
              <a:rPr lang="en-US" altLang="ja-JP" sz="1400" dirty="0" smtClean="0">
                <a:latin typeface="ＭＳ ゴシック" panose="020B0609070205080204" pitchFamily="49" charset="-128"/>
                <a:ea typeface="ＭＳ ゴシック" panose="020B0609070205080204" pitchFamily="49" charset="-128"/>
              </a:rPr>
              <a:t>12 </a:t>
            </a:r>
            <a:r>
              <a:rPr lang="ja-JP" altLang="en-US" sz="1400" dirty="0" smtClean="0">
                <a:latin typeface="ＭＳ ゴシック" panose="020B0609070205080204" pitchFamily="49" charset="-128"/>
                <a:ea typeface="ＭＳ ゴシック" panose="020B0609070205080204" pitchFamily="49" charset="-128"/>
              </a:rPr>
              <a:t>内</a:t>
            </a:r>
          </a:p>
          <a:p>
            <a:r>
              <a:rPr lang="ja-JP" altLang="en-US" sz="1400" dirty="0" smtClean="0">
                <a:latin typeface="ＭＳ ゴシック" panose="020B0609070205080204" pitchFamily="49" charset="-128"/>
                <a:ea typeface="ＭＳ ゴシック" panose="020B0609070205080204" pitchFamily="49" charset="-128"/>
              </a:rPr>
              <a:t>　地積：</a:t>
            </a:r>
            <a:r>
              <a:rPr lang="en-US" altLang="ja-JP" sz="1400" dirty="0" smtClean="0">
                <a:latin typeface="ＭＳ ゴシック" panose="020B0609070205080204" pitchFamily="49" charset="-128"/>
                <a:ea typeface="ＭＳ ゴシック" panose="020B0609070205080204" pitchFamily="49" charset="-128"/>
              </a:rPr>
              <a:t>8,600</a:t>
            </a:r>
            <a:r>
              <a:rPr lang="ja-JP" altLang="en-US" sz="1400" dirty="0" smtClean="0">
                <a:latin typeface="ＭＳ ゴシック" panose="020B0609070205080204" pitchFamily="49" charset="-128"/>
                <a:ea typeface="ＭＳ ゴシック" panose="020B0609070205080204" pitchFamily="49" charset="-128"/>
              </a:rPr>
              <a:t>平方メートル</a:t>
            </a:r>
          </a:p>
          <a:p>
            <a:r>
              <a:rPr lang="ja-JP" altLang="en-US" sz="1400" dirty="0" smtClean="0">
                <a:latin typeface="ＭＳ ゴシック" panose="020B0609070205080204" pitchFamily="49" charset="-128"/>
                <a:ea typeface="ＭＳ ゴシック" panose="020B0609070205080204" pitchFamily="49" charset="-128"/>
              </a:rPr>
              <a:t>　用途地域：商業地域</a:t>
            </a:r>
          </a:p>
          <a:p>
            <a:r>
              <a:rPr lang="ja-JP" altLang="en-US" sz="1400" dirty="0" smtClean="0">
                <a:latin typeface="ＭＳ ゴシック" panose="020B0609070205080204" pitchFamily="49" charset="-128"/>
                <a:ea typeface="ＭＳ ゴシック" panose="020B0609070205080204" pitchFamily="49" charset="-128"/>
              </a:rPr>
              <a:t>　容積率：</a:t>
            </a:r>
            <a:r>
              <a:rPr lang="en-US" altLang="ja-JP" sz="1400" dirty="0" smtClean="0">
                <a:latin typeface="ＭＳ ゴシック" panose="020B0609070205080204" pitchFamily="49" charset="-128"/>
                <a:ea typeface="ＭＳ ゴシック" panose="020B0609070205080204" pitchFamily="49" charset="-128"/>
              </a:rPr>
              <a:t>600</a:t>
            </a:r>
            <a:r>
              <a:rPr lang="ja-JP" altLang="en-US" sz="1400" dirty="0" smtClean="0">
                <a:latin typeface="ＭＳ ゴシック" panose="020B0609070205080204" pitchFamily="49" charset="-128"/>
                <a:ea typeface="ＭＳ ゴシック" panose="020B0609070205080204" pitchFamily="49" charset="-128"/>
              </a:rPr>
              <a:t>パーセント（一部</a:t>
            </a:r>
            <a:r>
              <a:rPr lang="en-US" altLang="ja-JP" sz="1400" dirty="0" smtClean="0">
                <a:latin typeface="ＭＳ ゴシック" panose="020B0609070205080204" pitchFamily="49" charset="-128"/>
                <a:ea typeface="ＭＳ ゴシック" panose="020B0609070205080204" pitchFamily="49" charset="-128"/>
              </a:rPr>
              <a:t>800</a:t>
            </a:r>
            <a:r>
              <a:rPr lang="ja-JP" altLang="en-US" sz="1400" dirty="0" smtClean="0">
                <a:latin typeface="ＭＳ ゴシック" panose="020B0609070205080204" pitchFamily="49" charset="-128"/>
                <a:ea typeface="ＭＳ ゴシック" panose="020B0609070205080204" pitchFamily="49" charset="-128"/>
              </a:rPr>
              <a:t>パーセント）</a:t>
            </a:r>
          </a:p>
          <a:p>
            <a:r>
              <a:rPr lang="ja-JP" altLang="en-US" sz="1400" dirty="0" smtClean="0">
                <a:latin typeface="ＭＳ ゴシック" panose="020B0609070205080204" pitchFamily="49" charset="-128"/>
                <a:ea typeface="ＭＳ ゴシック" panose="020B0609070205080204" pitchFamily="49" charset="-128"/>
              </a:rPr>
              <a:t>　その他：駐車場整備地区（都心部地区）</a:t>
            </a:r>
          </a:p>
          <a:p>
            <a:endParaRPr lang="ja-JP" altLang="en-US" sz="1400" dirty="0" smtClean="0">
              <a:latin typeface="ＭＳ ゴシック" panose="020B0609070205080204" pitchFamily="49" charset="-128"/>
              <a:ea typeface="ＭＳ ゴシック" panose="020B0609070205080204" pitchFamily="49" charset="-128"/>
            </a:endParaRPr>
          </a:p>
          <a:p>
            <a:endParaRPr lang="en-US" altLang="ja-JP" sz="1400" b="1" u="sng" dirty="0" smtClean="0">
              <a:latin typeface="ＭＳ ゴシック" panose="020B0609070205080204" pitchFamily="49" charset="-128"/>
              <a:ea typeface="ＭＳ ゴシック" panose="020B0609070205080204" pitchFamily="49" charset="-128"/>
            </a:endParaRPr>
          </a:p>
          <a:p>
            <a:r>
              <a:rPr lang="en-US" altLang="ja-JP" sz="1400" b="1" u="sng" dirty="0" smtClean="0">
                <a:latin typeface="ＭＳ ゴシック" panose="020B0609070205080204" pitchFamily="49" charset="-128"/>
                <a:ea typeface="ＭＳ ゴシック" panose="020B0609070205080204" pitchFamily="49" charset="-128"/>
              </a:rPr>
              <a:t>2.</a:t>
            </a:r>
            <a:r>
              <a:rPr lang="ja-JP" altLang="en-US" sz="1400" b="1" u="sng" dirty="0" smtClean="0">
                <a:latin typeface="ＭＳ ゴシック" panose="020B0609070205080204" pitchFamily="49" charset="-128"/>
                <a:ea typeface="ＭＳ ゴシック" panose="020B0609070205080204" pitchFamily="49" charset="-128"/>
              </a:rPr>
              <a:t>契約内容、賃貸期間</a:t>
            </a:r>
          </a:p>
          <a:p>
            <a:r>
              <a:rPr lang="ja-JP" altLang="en-US" sz="1400" dirty="0" smtClean="0">
                <a:latin typeface="ＭＳ ゴシック" panose="020B0609070205080204" pitchFamily="49" charset="-128"/>
                <a:ea typeface="ＭＳ ゴシック" panose="020B0609070205080204" pitchFamily="49" charset="-128"/>
              </a:rPr>
              <a:t>　契約締結日より</a:t>
            </a:r>
            <a:r>
              <a:rPr lang="en-US" altLang="ja-JP" sz="1400" dirty="0" smtClean="0">
                <a:latin typeface="ＭＳ ゴシック" panose="020B0609070205080204" pitchFamily="49" charset="-128"/>
                <a:ea typeface="ＭＳ ゴシック" panose="020B0609070205080204" pitchFamily="49" charset="-128"/>
              </a:rPr>
              <a:t>70</a:t>
            </a:r>
            <a:r>
              <a:rPr lang="ja-JP" altLang="en-US" sz="1400" dirty="0" smtClean="0">
                <a:latin typeface="ＭＳ ゴシック" panose="020B0609070205080204" pitchFamily="49" charset="-128"/>
                <a:ea typeface="ＭＳ ゴシック" panose="020B0609070205080204" pitchFamily="49" charset="-128"/>
              </a:rPr>
              <a:t>年の一般定期借地権設定契約</a:t>
            </a:r>
          </a:p>
          <a:p>
            <a:endParaRPr lang="ja-JP" altLang="en-US" sz="1400" dirty="0" smtClean="0">
              <a:latin typeface="ＭＳ ゴシック" panose="020B0609070205080204" pitchFamily="49" charset="-128"/>
              <a:ea typeface="ＭＳ ゴシック" panose="020B0609070205080204" pitchFamily="49" charset="-128"/>
            </a:endParaRPr>
          </a:p>
          <a:p>
            <a:endParaRPr lang="en-US" altLang="ja-JP" sz="1400" b="1" u="sng" dirty="0" smtClean="0">
              <a:latin typeface="ＭＳ ゴシック" panose="020B0609070205080204" pitchFamily="49" charset="-128"/>
              <a:ea typeface="ＭＳ ゴシック" panose="020B0609070205080204" pitchFamily="49" charset="-128"/>
            </a:endParaRPr>
          </a:p>
          <a:p>
            <a:r>
              <a:rPr lang="en-US" altLang="ja-JP" sz="1400" b="1" u="sng" dirty="0">
                <a:latin typeface="ＭＳ ゴシック" panose="020B0609070205080204" pitchFamily="49" charset="-128"/>
                <a:ea typeface="ＭＳ ゴシック" panose="020B0609070205080204" pitchFamily="49" charset="-128"/>
              </a:rPr>
              <a:t>3</a:t>
            </a:r>
            <a:r>
              <a:rPr lang="en-US" altLang="ja-JP" sz="1400" b="1" u="sng" dirty="0" smtClean="0">
                <a:latin typeface="ＭＳ ゴシック" panose="020B0609070205080204" pitchFamily="49" charset="-128"/>
                <a:ea typeface="ＭＳ ゴシック" panose="020B0609070205080204" pitchFamily="49" charset="-128"/>
              </a:rPr>
              <a:t>.</a:t>
            </a:r>
            <a:r>
              <a:rPr lang="ja-JP" altLang="en-US" sz="1400" b="1" u="sng" dirty="0" smtClean="0">
                <a:latin typeface="ＭＳ ゴシック" panose="020B0609070205080204" pitchFamily="49" charset="-128"/>
                <a:ea typeface="ＭＳ ゴシック" panose="020B0609070205080204" pitchFamily="49" charset="-128"/>
              </a:rPr>
              <a:t>土地の賃料</a:t>
            </a:r>
            <a:endParaRPr lang="ja-JP" altLang="en-US" sz="1400" b="1" u="sng"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月額</a:t>
            </a:r>
            <a:r>
              <a:rPr lang="en-US" altLang="ja-JP" sz="1400" dirty="0">
                <a:latin typeface="ＭＳ ゴシック" panose="020B0609070205080204" pitchFamily="49" charset="-128"/>
                <a:ea typeface="ＭＳ ゴシック" panose="020B0609070205080204" pitchFamily="49" charset="-128"/>
              </a:rPr>
              <a:t>12,986,000</a:t>
            </a:r>
            <a:r>
              <a:rPr lang="ja-JP" altLang="en-US" sz="1400" dirty="0">
                <a:latin typeface="ＭＳ ゴシック" panose="020B0609070205080204" pitchFamily="49" charset="-128"/>
                <a:ea typeface="ＭＳ ゴシック" panose="020B0609070205080204" pitchFamily="49" charset="-128"/>
              </a:rPr>
              <a:t>円（参考値）</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＜問い合わせ先＞</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大阪市　都市</a:t>
            </a:r>
            <a:r>
              <a:rPr lang="ja-JP" altLang="en-US" sz="1400" dirty="0">
                <a:latin typeface="ＭＳ ゴシック" panose="020B0609070205080204" pitchFamily="49" charset="-128"/>
                <a:ea typeface="ＭＳ ゴシック" panose="020B0609070205080204" pitchFamily="49" charset="-128"/>
              </a:rPr>
              <a:t>計画局　開発調整部　開発</a:t>
            </a:r>
            <a:r>
              <a:rPr lang="ja-JP" altLang="en-US" sz="1400" dirty="0" smtClean="0">
                <a:latin typeface="ＭＳ ゴシック" panose="020B0609070205080204" pitchFamily="49" charset="-128"/>
                <a:ea typeface="ＭＳ ゴシック" panose="020B0609070205080204" pitchFamily="49" charset="-128"/>
              </a:rPr>
              <a:t>計画課</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06-6208-7828</a:t>
            </a:r>
            <a:r>
              <a:rPr lang="ja-JP" altLang="en-US" sz="1400" dirty="0">
                <a:latin typeface="ＭＳ ゴシック" panose="020B0609070205080204" pitchFamily="49" charset="-128"/>
                <a:ea typeface="ＭＳ ゴシック" panose="020B0609070205080204" pitchFamily="49" charset="-128"/>
              </a:rPr>
              <a:t>）</a:t>
            </a:r>
            <a:endParaRPr lang="ja-JP" altLang="en-US" sz="1400" dirty="0" smtClean="0">
              <a:latin typeface="ＭＳ ゴシック" panose="020B0609070205080204" pitchFamily="49" charset="-128"/>
              <a:ea typeface="ＭＳ ゴシック" panose="020B0609070205080204" pitchFamily="49" charset="-128"/>
            </a:endParaRPr>
          </a:p>
          <a:p>
            <a:endParaRPr lang="ja-JP" altLang="en-US" sz="1400"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91952" y="6696743"/>
            <a:ext cx="539552" cy="270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7</a:t>
            </a:r>
            <a:endParaRPr kumimoji="1" lang="ja-JP" altLang="en-US" dirty="0">
              <a:solidFill>
                <a:schemeClr val="tx1"/>
              </a:solidFill>
            </a:endParaRPr>
          </a:p>
        </p:txBody>
      </p:sp>
      <p:sp>
        <p:nvSpPr>
          <p:cNvPr id="9" name="テキスト ボックス 8"/>
          <p:cNvSpPr txBox="1"/>
          <p:nvPr/>
        </p:nvSpPr>
        <p:spPr>
          <a:xfrm>
            <a:off x="4422555" y="693727"/>
            <a:ext cx="1625482" cy="307777"/>
          </a:xfrm>
          <a:prstGeom prst="rect">
            <a:avLst/>
          </a:prstGeom>
          <a:noFill/>
          <a:ln>
            <a:noFill/>
          </a:ln>
        </p:spPr>
        <p:txBody>
          <a:bodyPr wrap="square" rtlCol="0">
            <a:spAutoFit/>
          </a:bodyPr>
          <a:lstStyle/>
          <a:p>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スケジュール</a:t>
            </a:r>
            <a:r>
              <a:rPr lang="en-US" altLang="ja-JP" sz="1400" dirty="0" smtClean="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89061898"/>
              </p:ext>
            </p:extLst>
          </p:nvPr>
        </p:nvGraphicFramePr>
        <p:xfrm>
          <a:off x="4422555" y="1125665"/>
          <a:ext cx="4541933" cy="2735560"/>
        </p:xfrm>
        <a:graphic>
          <a:graphicData uri="http://schemas.openxmlformats.org/drawingml/2006/table">
            <a:tbl>
              <a:tblPr firstRow="1" firstCol="1" bandRow="1">
                <a:tableStyleId>{F5AB1C69-6EDB-4FF4-983F-18BD219EF322}</a:tableStyleId>
              </a:tblPr>
              <a:tblGrid>
                <a:gridCol w="1661613">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tblGrid>
              <a:tr h="364232">
                <a:tc>
                  <a:txBody>
                    <a:bodyPr/>
                    <a:lstStyle/>
                    <a:p>
                      <a:pPr algn="ctr"/>
                      <a:r>
                        <a:rPr lang="ja-JP" sz="1200" kern="0" dirty="0">
                          <a:effectLst/>
                          <a:latin typeface="Meiryo UI" panose="020B0604030504040204" pitchFamily="50" charset="-128"/>
                          <a:ea typeface="Meiryo UI" panose="020B0604030504040204" pitchFamily="50" charset="-128"/>
                        </a:rPr>
                        <a:t>内　容</a:t>
                      </a:r>
                      <a:endParaRPr lang="ja-JP" sz="1200" dirty="0">
                        <a:effectLst/>
                        <a:latin typeface="Meiryo UI" panose="020B0604030504040204" pitchFamily="50" charset="-128"/>
                        <a:ea typeface="Meiryo UI" panose="020B0604030504040204" pitchFamily="50" charset="-128"/>
                      </a:endParaRPr>
                    </a:p>
                  </a:txBody>
                  <a:tcPr marL="65446" marR="65446" marT="0" marB="0" anchor="ctr"/>
                </a:tc>
                <a:tc>
                  <a:txBody>
                    <a:bodyPr/>
                    <a:lstStyle/>
                    <a:p>
                      <a:pPr algn="ctr"/>
                      <a:r>
                        <a:rPr lang="ja-JP" sz="1200" kern="0">
                          <a:effectLst/>
                          <a:latin typeface="Meiryo UI" panose="020B0604030504040204" pitchFamily="50" charset="-128"/>
                          <a:ea typeface="Meiryo UI" panose="020B0604030504040204" pitchFamily="50" charset="-128"/>
                        </a:rPr>
                        <a:t>日　程</a:t>
                      </a:r>
                      <a:endParaRPr lang="ja-JP" sz="1200">
                        <a:effectLst/>
                        <a:latin typeface="Meiryo UI" panose="020B0604030504040204" pitchFamily="50" charset="-128"/>
                        <a:ea typeface="Meiryo UI" panose="020B0604030504040204" pitchFamily="50" charset="-128"/>
                      </a:endParaRPr>
                    </a:p>
                  </a:txBody>
                  <a:tcPr marL="65446" marR="65446" marT="0" marB="0" anchor="ctr"/>
                </a:tc>
                <a:extLst>
                  <a:ext uri="{0D108BD9-81ED-4DB2-BD59-A6C34878D82A}">
                    <a16:rowId xmlns:a16="http://schemas.microsoft.com/office/drawing/2014/main" xmlns="" val="10000"/>
                  </a:ext>
                </a:extLst>
              </a:tr>
              <a:tr h="364232">
                <a:tc>
                  <a:txBody>
                    <a:bodyPr/>
                    <a:lstStyle/>
                    <a:p>
                      <a:pPr algn="ctr"/>
                      <a:r>
                        <a:rPr lang="ja-JP" sz="1200" kern="0" dirty="0">
                          <a:effectLst/>
                          <a:latin typeface="Meiryo UI" panose="020B0604030504040204" pitchFamily="50" charset="-128"/>
                          <a:ea typeface="Meiryo UI" panose="020B0604030504040204" pitchFamily="50" charset="-128"/>
                        </a:rPr>
                        <a:t>実施要領配布</a:t>
                      </a:r>
                      <a:endParaRPr lang="ja-JP" sz="1200" dirty="0">
                        <a:effectLst/>
                        <a:latin typeface="Meiryo UI" panose="020B0604030504040204" pitchFamily="50" charset="-128"/>
                        <a:ea typeface="Meiryo UI" panose="020B0604030504040204" pitchFamily="50" charset="-128"/>
                      </a:endParaRPr>
                    </a:p>
                  </a:txBody>
                  <a:tcPr marL="65446" marR="65446" marT="0" marB="0" anchor="ctr"/>
                </a:tc>
                <a:tc>
                  <a:txBody>
                    <a:bodyPr/>
                    <a:lstStyle/>
                    <a:p>
                      <a:pPr algn="ctr"/>
                      <a:r>
                        <a:rPr lang="ja-JP" altLang="en-US" sz="1200" kern="0" dirty="0" smtClean="0">
                          <a:effectLst/>
                          <a:latin typeface="Meiryo UI" panose="020B0604030504040204" pitchFamily="50" charset="-128"/>
                          <a:ea typeface="Meiryo UI" panose="020B0604030504040204" pitchFamily="50" charset="-128"/>
                        </a:rPr>
                        <a:t>平成</a:t>
                      </a:r>
                      <a:r>
                        <a:rPr lang="en-US" altLang="ja-JP" sz="1200" kern="0" dirty="0" smtClean="0">
                          <a:effectLst/>
                          <a:latin typeface="Meiryo UI" panose="020B0604030504040204" pitchFamily="50" charset="-128"/>
                          <a:ea typeface="Meiryo UI" panose="020B0604030504040204" pitchFamily="50" charset="-128"/>
                        </a:rPr>
                        <a:t>30</a:t>
                      </a:r>
                      <a:r>
                        <a:rPr lang="ja-JP" altLang="en-US" sz="1200" kern="0" dirty="0" smtClean="0">
                          <a:effectLst/>
                          <a:latin typeface="Meiryo UI" panose="020B0604030504040204" pitchFamily="50" charset="-128"/>
                          <a:ea typeface="Meiryo UI" panose="020B0604030504040204" pitchFamily="50" charset="-128"/>
                        </a:rPr>
                        <a:t>年</a:t>
                      </a:r>
                      <a:r>
                        <a:rPr lang="en-US" altLang="ja-JP" sz="1200" kern="0" dirty="0" smtClean="0">
                          <a:effectLst/>
                          <a:latin typeface="Meiryo UI" panose="020B0604030504040204" pitchFamily="50" charset="-128"/>
                          <a:ea typeface="Meiryo UI" panose="020B0604030504040204" pitchFamily="50" charset="-128"/>
                        </a:rPr>
                        <a:t>10</a:t>
                      </a:r>
                      <a:r>
                        <a:rPr lang="ja-JP" altLang="en-US" sz="1200" kern="0" dirty="0" smtClean="0">
                          <a:effectLst/>
                          <a:latin typeface="Meiryo UI" panose="020B0604030504040204" pitchFamily="50" charset="-128"/>
                          <a:ea typeface="Meiryo UI" panose="020B0604030504040204" pitchFamily="50" charset="-128"/>
                        </a:rPr>
                        <a:t>月</a:t>
                      </a:r>
                      <a:r>
                        <a:rPr lang="en-US" altLang="ja-JP" sz="1200" kern="0" dirty="0" smtClean="0">
                          <a:effectLst/>
                          <a:latin typeface="Meiryo UI" panose="020B0604030504040204" pitchFamily="50" charset="-128"/>
                          <a:ea typeface="Meiryo UI" panose="020B0604030504040204" pitchFamily="50" charset="-128"/>
                        </a:rPr>
                        <a:t>4</a:t>
                      </a:r>
                      <a:r>
                        <a:rPr lang="ja-JP" altLang="en-US" sz="1200" kern="0" dirty="0" smtClean="0">
                          <a:effectLst/>
                          <a:latin typeface="Meiryo UI" panose="020B0604030504040204" pitchFamily="50" charset="-128"/>
                          <a:ea typeface="Meiryo UI" panose="020B0604030504040204" pitchFamily="50" charset="-128"/>
                        </a:rPr>
                        <a:t>日</a:t>
                      </a:r>
                      <a:r>
                        <a:rPr lang="ja-JP" sz="1200" kern="0" dirty="0" smtClean="0">
                          <a:effectLst/>
                          <a:latin typeface="Meiryo UI" panose="020B0604030504040204" pitchFamily="50" charset="-128"/>
                          <a:ea typeface="Meiryo UI" panose="020B0604030504040204" pitchFamily="50" charset="-128"/>
                        </a:rPr>
                        <a:t>～</a:t>
                      </a:r>
                      <a:r>
                        <a:rPr lang="ja-JP" sz="1200" kern="0" dirty="0">
                          <a:effectLst/>
                          <a:latin typeface="Meiryo UI" panose="020B0604030504040204" pitchFamily="50" charset="-128"/>
                          <a:ea typeface="Meiryo UI" panose="020B0604030504040204" pitchFamily="50" charset="-128"/>
                        </a:rPr>
                        <a:t>平成</a:t>
                      </a:r>
                      <a:r>
                        <a:rPr lang="en-US" sz="1200" kern="0" dirty="0">
                          <a:effectLst/>
                          <a:latin typeface="Meiryo UI" panose="020B0604030504040204" pitchFamily="50" charset="-128"/>
                          <a:ea typeface="Meiryo UI" panose="020B0604030504040204" pitchFamily="50" charset="-128"/>
                        </a:rPr>
                        <a:t>31</a:t>
                      </a:r>
                      <a:r>
                        <a:rPr lang="ja-JP" sz="1200" kern="0" dirty="0" smtClean="0">
                          <a:effectLst/>
                          <a:latin typeface="Meiryo UI" panose="020B0604030504040204" pitchFamily="50" charset="-128"/>
                          <a:ea typeface="Meiryo UI" panose="020B0604030504040204" pitchFamily="50" charset="-128"/>
                        </a:rPr>
                        <a:t>年</a:t>
                      </a:r>
                      <a:r>
                        <a:rPr lang="en-US" altLang="ja-JP" sz="1200" kern="0" dirty="0" smtClean="0">
                          <a:effectLst/>
                          <a:latin typeface="Meiryo UI" panose="020B0604030504040204" pitchFamily="50" charset="-128"/>
                          <a:ea typeface="Meiryo UI" panose="020B0604030504040204" pitchFamily="50" charset="-128"/>
                        </a:rPr>
                        <a:t>1</a:t>
                      </a:r>
                      <a:r>
                        <a:rPr lang="ja-JP" sz="1200" kern="0" dirty="0" smtClean="0">
                          <a:effectLst/>
                          <a:latin typeface="Meiryo UI" panose="020B0604030504040204" pitchFamily="50" charset="-128"/>
                          <a:ea typeface="Meiryo UI" panose="020B0604030504040204" pitchFamily="50" charset="-128"/>
                        </a:rPr>
                        <a:t>月</a:t>
                      </a:r>
                      <a:r>
                        <a:rPr lang="en-US" sz="1200" kern="0" dirty="0">
                          <a:effectLst/>
                          <a:latin typeface="Meiryo UI" panose="020B0604030504040204" pitchFamily="50" charset="-128"/>
                          <a:ea typeface="Meiryo UI" panose="020B0604030504040204" pitchFamily="50" charset="-128"/>
                        </a:rPr>
                        <a:t>10</a:t>
                      </a:r>
                      <a:r>
                        <a:rPr lang="ja-JP" sz="1200" kern="0" dirty="0">
                          <a:effectLst/>
                          <a:latin typeface="Meiryo UI" panose="020B0604030504040204" pitchFamily="50" charset="-128"/>
                          <a:ea typeface="Meiryo UI" panose="020B0604030504040204" pitchFamily="50" charset="-128"/>
                        </a:rPr>
                        <a:t>日</a:t>
                      </a:r>
                      <a:endParaRPr lang="ja-JP" sz="1200" dirty="0">
                        <a:effectLst/>
                        <a:latin typeface="Meiryo UI" panose="020B0604030504040204" pitchFamily="50" charset="-128"/>
                        <a:ea typeface="Meiryo UI" panose="020B0604030504040204" pitchFamily="50" charset="-128"/>
                      </a:endParaRPr>
                    </a:p>
                  </a:txBody>
                  <a:tcPr marL="65446" marR="65446" marT="0" marB="0" anchor="ctr"/>
                </a:tc>
                <a:extLst>
                  <a:ext uri="{0D108BD9-81ED-4DB2-BD59-A6C34878D82A}">
                    <a16:rowId xmlns:a16="http://schemas.microsoft.com/office/drawing/2014/main" xmlns="" val="10001"/>
                  </a:ext>
                </a:extLst>
              </a:tr>
              <a:tr h="364232">
                <a:tc>
                  <a:txBody>
                    <a:bodyPr/>
                    <a:lstStyle/>
                    <a:p>
                      <a:pPr algn="ctr"/>
                      <a:r>
                        <a:rPr lang="ja-JP" sz="1200" kern="0" dirty="0">
                          <a:effectLst/>
                          <a:latin typeface="Meiryo UI" panose="020B0604030504040204" pitchFamily="50" charset="-128"/>
                          <a:ea typeface="Meiryo UI" panose="020B0604030504040204" pitchFamily="50" charset="-128"/>
                        </a:rPr>
                        <a:t>申込受付期間</a:t>
                      </a:r>
                      <a:endParaRPr lang="ja-JP" sz="1200" dirty="0">
                        <a:effectLst/>
                        <a:latin typeface="Meiryo UI" panose="020B0604030504040204" pitchFamily="50" charset="-128"/>
                        <a:ea typeface="Meiryo UI" panose="020B0604030504040204" pitchFamily="50" charset="-128"/>
                      </a:endParaRPr>
                    </a:p>
                  </a:txBody>
                  <a:tcPr marL="65446" marR="65446" marT="0" marB="0" anchor="ctr"/>
                </a:tc>
                <a:tc>
                  <a:txBody>
                    <a:bodyPr/>
                    <a:lstStyle/>
                    <a:p>
                      <a:pPr algn="ctr"/>
                      <a:r>
                        <a:rPr lang="ja-JP" sz="1200" kern="0" dirty="0">
                          <a:effectLst/>
                          <a:latin typeface="Meiryo UI" panose="020B0604030504040204" pitchFamily="50" charset="-128"/>
                          <a:ea typeface="Meiryo UI" panose="020B0604030504040204" pitchFamily="50" charset="-128"/>
                        </a:rPr>
                        <a:t>平成</a:t>
                      </a:r>
                      <a:r>
                        <a:rPr lang="en-US" sz="1200" kern="0" dirty="0" smtClean="0">
                          <a:effectLst/>
                          <a:latin typeface="Meiryo UI" panose="020B0604030504040204" pitchFamily="50" charset="-128"/>
                          <a:ea typeface="Meiryo UI" panose="020B0604030504040204" pitchFamily="50" charset="-128"/>
                        </a:rPr>
                        <a:t>31</a:t>
                      </a:r>
                      <a:r>
                        <a:rPr lang="ja-JP" sz="1200" kern="0" dirty="0" smtClean="0">
                          <a:effectLst/>
                          <a:latin typeface="Meiryo UI" panose="020B0604030504040204" pitchFamily="50" charset="-128"/>
                          <a:ea typeface="Meiryo UI" panose="020B0604030504040204" pitchFamily="50" charset="-128"/>
                        </a:rPr>
                        <a:t>年</a:t>
                      </a:r>
                      <a:r>
                        <a:rPr lang="en-US" altLang="ja-JP" sz="1200" kern="0" dirty="0" smtClean="0">
                          <a:effectLst/>
                          <a:latin typeface="Meiryo UI" panose="020B0604030504040204" pitchFamily="50" charset="-128"/>
                          <a:ea typeface="Meiryo UI" panose="020B0604030504040204" pitchFamily="50" charset="-128"/>
                        </a:rPr>
                        <a:t>1</a:t>
                      </a:r>
                      <a:r>
                        <a:rPr lang="ja-JP" sz="1200" kern="0" dirty="0" smtClean="0">
                          <a:effectLst/>
                          <a:latin typeface="Meiryo UI" panose="020B0604030504040204" pitchFamily="50" charset="-128"/>
                          <a:ea typeface="Meiryo UI" panose="020B0604030504040204" pitchFamily="50" charset="-128"/>
                        </a:rPr>
                        <a:t>月</a:t>
                      </a:r>
                      <a:r>
                        <a:rPr lang="en-US" altLang="ja-JP" sz="1200" kern="0" dirty="0" smtClean="0">
                          <a:effectLst/>
                          <a:latin typeface="Meiryo UI" panose="020B0604030504040204" pitchFamily="50" charset="-128"/>
                          <a:ea typeface="Meiryo UI" panose="020B0604030504040204" pitchFamily="50" charset="-128"/>
                        </a:rPr>
                        <a:t>7</a:t>
                      </a:r>
                      <a:r>
                        <a:rPr lang="ja-JP" sz="1200" kern="0" dirty="0" smtClean="0">
                          <a:effectLst/>
                          <a:latin typeface="Meiryo UI" panose="020B0604030504040204" pitchFamily="50" charset="-128"/>
                          <a:ea typeface="Meiryo UI" panose="020B0604030504040204" pitchFamily="50" charset="-128"/>
                        </a:rPr>
                        <a:t>日～</a:t>
                      </a:r>
                      <a:r>
                        <a:rPr lang="en-US" altLang="ja-JP" sz="1200" kern="0" dirty="0" smtClean="0">
                          <a:effectLst/>
                          <a:latin typeface="Meiryo UI" panose="020B0604030504040204" pitchFamily="50" charset="-128"/>
                          <a:ea typeface="Meiryo UI" panose="020B0604030504040204" pitchFamily="50" charset="-128"/>
                        </a:rPr>
                        <a:t>1</a:t>
                      </a:r>
                      <a:r>
                        <a:rPr lang="ja-JP" sz="1200" kern="0" dirty="0" smtClean="0">
                          <a:effectLst/>
                          <a:latin typeface="Meiryo UI" panose="020B0604030504040204" pitchFamily="50" charset="-128"/>
                          <a:ea typeface="Meiryo UI" panose="020B0604030504040204" pitchFamily="50" charset="-128"/>
                        </a:rPr>
                        <a:t>月</a:t>
                      </a:r>
                      <a:r>
                        <a:rPr lang="en-US" sz="1200" kern="0" dirty="0">
                          <a:effectLst/>
                          <a:latin typeface="Meiryo UI" panose="020B0604030504040204" pitchFamily="50" charset="-128"/>
                          <a:ea typeface="Meiryo UI" panose="020B0604030504040204" pitchFamily="50" charset="-128"/>
                        </a:rPr>
                        <a:t>10</a:t>
                      </a:r>
                      <a:r>
                        <a:rPr lang="ja-JP" sz="1200" kern="0" dirty="0">
                          <a:effectLst/>
                          <a:latin typeface="Meiryo UI" panose="020B0604030504040204" pitchFamily="50" charset="-128"/>
                          <a:ea typeface="Meiryo UI" panose="020B0604030504040204" pitchFamily="50" charset="-128"/>
                        </a:rPr>
                        <a:t>日</a:t>
                      </a:r>
                      <a:endParaRPr lang="ja-JP" sz="1200" dirty="0">
                        <a:effectLst/>
                        <a:latin typeface="Meiryo UI" panose="020B0604030504040204" pitchFamily="50" charset="-128"/>
                        <a:ea typeface="Meiryo UI" panose="020B0604030504040204" pitchFamily="50" charset="-128"/>
                      </a:endParaRPr>
                    </a:p>
                  </a:txBody>
                  <a:tcPr marL="65446" marR="65446" marT="0" marB="0" anchor="ctr"/>
                </a:tc>
                <a:extLst>
                  <a:ext uri="{0D108BD9-81ED-4DB2-BD59-A6C34878D82A}">
                    <a16:rowId xmlns:a16="http://schemas.microsoft.com/office/drawing/2014/main" xmlns="" val="10006"/>
                  </a:ext>
                </a:extLst>
              </a:tr>
              <a:tr h="364232">
                <a:tc>
                  <a:txBody>
                    <a:bodyPr/>
                    <a:lstStyle/>
                    <a:p>
                      <a:pPr algn="ctr"/>
                      <a:r>
                        <a:rPr lang="ja-JP" altLang="en-US" sz="1200" kern="0" dirty="0" smtClean="0">
                          <a:effectLst/>
                          <a:latin typeface="Meiryo UI" panose="020B0604030504040204" pitchFamily="50" charset="-128"/>
                          <a:ea typeface="Meiryo UI" panose="020B0604030504040204" pitchFamily="50" charset="-128"/>
                        </a:rPr>
                        <a:t>審査会</a:t>
                      </a:r>
                      <a:r>
                        <a:rPr lang="ja-JP" sz="1200" kern="0" dirty="0" smtClean="0">
                          <a:effectLst/>
                          <a:latin typeface="Meiryo UI" panose="020B0604030504040204" pitchFamily="50" charset="-128"/>
                          <a:ea typeface="Meiryo UI" panose="020B0604030504040204" pitchFamily="50" charset="-128"/>
                        </a:rPr>
                        <a:t>の</a:t>
                      </a:r>
                      <a:r>
                        <a:rPr lang="ja-JP" sz="1200" kern="0" dirty="0">
                          <a:effectLst/>
                          <a:latin typeface="Meiryo UI" panose="020B0604030504040204" pitchFamily="50" charset="-128"/>
                          <a:ea typeface="Meiryo UI" panose="020B0604030504040204" pitchFamily="50" charset="-128"/>
                        </a:rPr>
                        <a:t>実施</a:t>
                      </a:r>
                      <a:endParaRPr lang="ja-JP" sz="1200" dirty="0">
                        <a:effectLst/>
                        <a:latin typeface="Meiryo UI" panose="020B0604030504040204" pitchFamily="50" charset="-128"/>
                        <a:ea typeface="Meiryo UI" panose="020B0604030504040204" pitchFamily="50" charset="-128"/>
                      </a:endParaRPr>
                    </a:p>
                  </a:txBody>
                  <a:tcPr marL="65446" marR="65446" marT="0" marB="0" anchor="ctr"/>
                </a:tc>
                <a:tc>
                  <a:txBody>
                    <a:bodyPr/>
                    <a:lstStyle/>
                    <a:p>
                      <a:pPr algn="ctr"/>
                      <a:r>
                        <a:rPr lang="ja-JP" sz="1200" kern="0" dirty="0">
                          <a:effectLst/>
                          <a:latin typeface="Meiryo UI" panose="020B0604030504040204" pitchFamily="50" charset="-128"/>
                          <a:ea typeface="Meiryo UI" panose="020B0604030504040204" pitchFamily="50" charset="-128"/>
                        </a:rPr>
                        <a:t>平成</a:t>
                      </a:r>
                      <a:r>
                        <a:rPr lang="en-US" sz="1200" kern="0" dirty="0">
                          <a:effectLst/>
                          <a:latin typeface="Meiryo UI" panose="020B0604030504040204" pitchFamily="50" charset="-128"/>
                          <a:ea typeface="Meiryo UI" panose="020B0604030504040204" pitchFamily="50" charset="-128"/>
                        </a:rPr>
                        <a:t>31</a:t>
                      </a:r>
                      <a:r>
                        <a:rPr lang="ja-JP" sz="1200" kern="0" dirty="0" smtClean="0">
                          <a:effectLst/>
                          <a:latin typeface="Meiryo UI" panose="020B0604030504040204" pitchFamily="50" charset="-128"/>
                          <a:ea typeface="Meiryo UI" panose="020B0604030504040204" pitchFamily="50" charset="-128"/>
                        </a:rPr>
                        <a:t>年</a:t>
                      </a:r>
                      <a:r>
                        <a:rPr lang="en-US" altLang="ja-JP" sz="1200" kern="0" dirty="0" smtClean="0">
                          <a:effectLst/>
                          <a:latin typeface="Meiryo UI" panose="020B0604030504040204" pitchFamily="50" charset="-128"/>
                          <a:ea typeface="Meiryo UI" panose="020B0604030504040204" pitchFamily="50" charset="-128"/>
                        </a:rPr>
                        <a:t>1</a:t>
                      </a:r>
                      <a:r>
                        <a:rPr lang="ja-JP" sz="1200" kern="0" dirty="0" smtClean="0">
                          <a:effectLst/>
                          <a:latin typeface="Meiryo UI" panose="020B0604030504040204" pitchFamily="50" charset="-128"/>
                          <a:ea typeface="Meiryo UI" panose="020B0604030504040204" pitchFamily="50" charset="-128"/>
                        </a:rPr>
                        <a:t>月下旬</a:t>
                      </a:r>
                      <a:endParaRPr lang="ja-JP" sz="1200" dirty="0">
                        <a:effectLst/>
                        <a:latin typeface="Meiryo UI" panose="020B0604030504040204" pitchFamily="50" charset="-128"/>
                        <a:ea typeface="Meiryo UI" panose="020B0604030504040204" pitchFamily="50" charset="-128"/>
                      </a:endParaRPr>
                    </a:p>
                  </a:txBody>
                  <a:tcPr marL="65446" marR="65446" marT="0" marB="0" anchor="ctr"/>
                </a:tc>
                <a:extLst>
                  <a:ext uri="{0D108BD9-81ED-4DB2-BD59-A6C34878D82A}">
                    <a16:rowId xmlns:a16="http://schemas.microsoft.com/office/drawing/2014/main" xmlns="" val="10007"/>
                  </a:ext>
                </a:extLst>
              </a:tr>
              <a:tr h="364232">
                <a:tc>
                  <a:txBody>
                    <a:bodyPr/>
                    <a:lstStyle/>
                    <a:p>
                      <a:pPr algn="ctr"/>
                      <a:r>
                        <a:rPr lang="ja-JP" sz="1200" kern="0" dirty="0">
                          <a:effectLst/>
                          <a:latin typeface="Meiryo UI" panose="020B0604030504040204" pitchFamily="50" charset="-128"/>
                          <a:ea typeface="Meiryo UI" panose="020B0604030504040204" pitchFamily="50" charset="-128"/>
                        </a:rPr>
                        <a:t>優先交渉権者決定日</a:t>
                      </a:r>
                      <a:endParaRPr lang="ja-JP" sz="1200" dirty="0">
                        <a:effectLst/>
                        <a:latin typeface="Meiryo UI" panose="020B0604030504040204" pitchFamily="50" charset="-128"/>
                        <a:ea typeface="Meiryo UI" panose="020B0604030504040204" pitchFamily="50" charset="-128"/>
                      </a:endParaRPr>
                    </a:p>
                  </a:txBody>
                  <a:tcPr marL="65446" marR="65446" marT="0" marB="0" anchor="ctr"/>
                </a:tc>
                <a:tc>
                  <a:txBody>
                    <a:bodyPr/>
                    <a:lstStyle/>
                    <a:p>
                      <a:pPr algn="ctr"/>
                      <a:r>
                        <a:rPr lang="ja-JP" sz="1200" kern="0" dirty="0">
                          <a:effectLst/>
                          <a:latin typeface="Meiryo UI" panose="020B0604030504040204" pitchFamily="50" charset="-128"/>
                          <a:ea typeface="Meiryo UI" panose="020B0604030504040204" pitchFamily="50" charset="-128"/>
                        </a:rPr>
                        <a:t>平成</a:t>
                      </a:r>
                      <a:r>
                        <a:rPr lang="en-US" sz="1200" kern="0" dirty="0">
                          <a:effectLst/>
                          <a:latin typeface="Meiryo UI" panose="020B0604030504040204" pitchFamily="50" charset="-128"/>
                          <a:ea typeface="Meiryo UI" panose="020B0604030504040204" pitchFamily="50" charset="-128"/>
                        </a:rPr>
                        <a:t>31</a:t>
                      </a:r>
                      <a:r>
                        <a:rPr lang="ja-JP" sz="1200" kern="0" dirty="0" smtClean="0">
                          <a:effectLst/>
                          <a:latin typeface="Meiryo UI" panose="020B0604030504040204" pitchFamily="50" charset="-128"/>
                          <a:ea typeface="Meiryo UI" panose="020B0604030504040204" pitchFamily="50" charset="-128"/>
                        </a:rPr>
                        <a:t>年</a:t>
                      </a:r>
                      <a:r>
                        <a:rPr lang="en-US" altLang="ja-JP" sz="1200" kern="0" dirty="0" smtClean="0">
                          <a:effectLst/>
                          <a:latin typeface="Meiryo UI" panose="020B0604030504040204" pitchFamily="50" charset="-128"/>
                          <a:ea typeface="Meiryo UI" panose="020B0604030504040204" pitchFamily="50" charset="-128"/>
                        </a:rPr>
                        <a:t>2</a:t>
                      </a:r>
                      <a:r>
                        <a:rPr lang="ja-JP" sz="1200" kern="0" dirty="0" smtClean="0">
                          <a:effectLst/>
                          <a:latin typeface="Meiryo UI" panose="020B0604030504040204" pitchFamily="50" charset="-128"/>
                          <a:ea typeface="Meiryo UI" panose="020B0604030504040204" pitchFamily="50" charset="-128"/>
                        </a:rPr>
                        <a:t>月</a:t>
                      </a:r>
                      <a:r>
                        <a:rPr lang="en-US" sz="1200" kern="0" dirty="0">
                          <a:effectLst/>
                          <a:latin typeface="Meiryo UI" panose="020B0604030504040204" pitchFamily="50" charset="-128"/>
                          <a:ea typeface="Meiryo UI" panose="020B0604030504040204" pitchFamily="50" charset="-128"/>
                        </a:rPr>
                        <a:t>22</a:t>
                      </a:r>
                      <a:r>
                        <a:rPr lang="ja-JP" sz="1200" kern="0" dirty="0" smtClean="0">
                          <a:effectLst/>
                          <a:latin typeface="Meiryo UI" panose="020B0604030504040204" pitchFamily="50" charset="-128"/>
                          <a:ea typeface="Meiryo UI" panose="020B0604030504040204" pitchFamily="50" charset="-128"/>
                        </a:rPr>
                        <a:t>日</a:t>
                      </a:r>
                      <a:endParaRPr lang="ja-JP" sz="1200" dirty="0">
                        <a:effectLst/>
                        <a:latin typeface="Meiryo UI" panose="020B0604030504040204" pitchFamily="50" charset="-128"/>
                        <a:ea typeface="Meiryo UI" panose="020B0604030504040204" pitchFamily="50" charset="-128"/>
                      </a:endParaRPr>
                    </a:p>
                  </a:txBody>
                  <a:tcPr marL="65446" marR="65446" marT="0" marB="0" anchor="ctr"/>
                </a:tc>
                <a:extLst>
                  <a:ext uri="{0D108BD9-81ED-4DB2-BD59-A6C34878D82A}">
                    <a16:rowId xmlns:a16="http://schemas.microsoft.com/office/drawing/2014/main" xmlns="" val="10011"/>
                  </a:ext>
                </a:extLst>
              </a:tr>
              <a:tr h="364232">
                <a:tc>
                  <a:txBody>
                    <a:bodyPr/>
                    <a:lstStyle/>
                    <a:p>
                      <a:pPr algn="ctr"/>
                      <a:r>
                        <a:rPr lang="ja-JP" sz="1200" kern="0" dirty="0">
                          <a:effectLst/>
                          <a:latin typeface="Meiryo UI" panose="020B0604030504040204" pitchFamily="50" charset="-128"/>
                          <a:ea typeface="Meiryo UI" panose="020B0604030504040204" pitchFamily="50" charset="-128"/>
                        </a:rPr>
                        <a:t>基本合意書締結</a:t>
                      </a:r>
                      <a:r>
                        <a:rPr lang="ja-JP" sz="1200" kern="0" dirty="0" smtClean="0">
                          <a:effectLst/>
                          <a:latin typeface="Meiryo UI" panose="020B0604030504040204" pitchFamily="50" charset="-128"/>
                          <a:ea typeface="Meiryo UI" panose="020B0604030504040204" pitchFamily="50" charset="-128"/>
                        </a:rPr>
                        <a:t>日</a:t>
                      </a:r>
                      <a:endParaRPr lang="en-US" altLang="ja-JP" sz="1200" kern="0" dirty="0" smtClean="0">
                        <a:effectLst/>
                        <a:latin typeface="Meiryo UI" panose="020B0604030504040204" pitchFamily="50" charset="-128"/>
                        <a:ea typeface="Meiryo UI" panose="020B0604030504040204" pitchFamily="50" charset="-128"/>
                      </a:endParaRPr>
                    </a:p>
                    <a:p>
                      <a:pPr algn="l"/>
                      <a:r>
                        <a:rPr lang="ja-JP" altLang="en-US" sz="1200" kern="0" dirty="0" smtClean="0">
                          <a:effectLst/>
                          <a:latin typeface="Meiryo UI" panose="020B0604030504040204" pitchFamily="50" charset="-128"/>
                          <a:ea typeface="Meiryo UI" panose="020B0604030504040204" pitchFamily="50" charset="-128"/>
                        </a:rPr>
                        <a:t>（大阪市・</a:t>
                      </a:r>
                      <a:endParaRPr lang="en-US" altLang="ja-JP" sz="1200" kern="0" dirty="0" smtClean="0">
                        <a:effectLst/>
                        <a:latin typeface="Meiryo UI" panose="020B0604030504040204" pitchFamily="50" charset="-128"/>
                        <a:ea typeface="Meiryo UI" panose="020B0604030504040204" pitchFamily="50" charset="-128"/>
                      </a:endParaRPr>
                    </a:p>
                    <a:p>
                      <a:pPr algn="l"/>
                      <a:r>
                        <a:rPr lang="ja-JP" altLang="en-US" sz="1200" kern="0" dirty="0" smtClean="0">
                          <a:effectLst/>
                          <a:latin typeface="Meiryo UI" panose="020B0604030504040204" pitchFamily="50" charset="-128"/>
                          <a:ea typeface="Meiryo UI" panose="020B0604030504040204" pitchFamily="50" charset="-128"/>
                        </a:rPr>
                        <a:t>優先交渉権者・機構）</a:t>
                      </a:r>
                      <a:endParaRPr lang="ja-JP" sz="1200" dirty="0">
                        <a:effectLst/>
                        <a:latin typeface="Meiryo UI" panose="020B0604030504040204" pitchFamily="50" charset="-128"/>
                        <a:ea typeface="Meiryo UI" panose="020B0604030504040204" pitchFamily="50" charset="-128"/>
                      </a:endParaRPr>
                    </a:p>
                  </a:txBody>
                  <a:tcPr marL="65446" marR="65446" marT="0" marB="0" anchor="ctr"/>
                </a:tc>
                <a:tc>
                  <a:txBody>
                    <a:bodyPr/>
                    <a:lstStyle/>
                    <a:p>
                      <a:pPr algn="ctr"/>
                      <a:r>
                        <a:rPr lang="ja-JP" sz="1200" kern="0" dirty="0">
                          <a:effectLst/>
                          <a:latin typeface="Meiryo UI" panose="020B0604030504040204" pitchFamily="50" charset="-128"/>
                          <a:ea typeface="Meiryo UI" panose="020B0604030504040204" pitchFamily="50" charset="-128"/>
                        </a:rPr>
                        <a:t>優先交渉権者決定後、</a:t>
                      </a:r>
                      <a:r>
                        <a:rPr lang="ja-JP" sz="1200" kern="0" dirty="0" smtClean="0">
                          <a:effectLst/>
                          <a:latin typeface="Meiryo UI" panose="020B0604030504040204" pitchFamily="50" charset="-128"/>
                          <a:ea typeface="Meiryo UI" panose="020B0604030504040204" pitchFamily="50" charset="-128"/>
                        </a:rPr>
                        <a:t>概ね</a:t>
                      </a:r>
                      <a:r>
                        <a:rPr lang="en-US" altLang="ja-JP" sz="1200" kern="0" dirty="0" smtClean="0">
                          <a:effectLst/>
                          <a:latin typeface="Meiryo UI" panose="020B0604030504040204" pitchFamily="50" charset="-128"/>
                          <a:ea typeface="Meiryo UI" panose="020B0604030504040204" pitchFamily="50" charset="-128"/>
                        </a:rPr>
                        <a:t>8</a:t>
                      </a:r>
                      <a:r>
                        <a:rPr lang="ja-JP" sz="1200" kern="0" dirty="0" smtClean="0">
                          <a:effectLst/>
                          <a:latin typeface="Meiryo UI" panose="020B0604030504040204" pitchFamily="50" charset="-128"/>
                          <a:ea typeface="Meiryo UI" panose="020B0604030504040204" pitchFamily="50" charset="-128"/>
                        </a:rPr>
                        <a:t>ヶ月</a:t>
                      </a:r>
                      <a:r>
                        <a:rPr lang="ja-JP" sz="1200" kern="0" dirty="0">
                          <a:effectLst/>
                          <a:latin typeface="Meiryo UI" panose="020B0604030504040204" pitchFamily="50" charset="-128"/>
                          <a:ea typeface="Meiryo UI" panose="020B0604030504040204" pitchFamily="50" charset="-128"/>
                        </a:rPr>
                        <a:t>以内</a:t>
                      </a:r>
                      <a:endParaRPr lang="ja-JP" sz="1200" dirty="0">
                        <a:effectLst/>
                        <a:latin typeface="Meiryo UI" panose="020B0604030504040204" pitchFamily="50" charset="-128"/>
                        <a:ea typeface="Meiryo UI" panose="020B0604030504040204" pitchFamily="50" charset="-128"/>
                      </a:endParaRPr>
                    </a:p>
                  </a:txBody>
                  <a:tcPr marL="65446" marR="65446" marT="0" marB="0" anchor="ctr"/>
                </a:tc>
                <a:extLst>
                  <a:ext uri="{0D108BD9-81ED-4DB2-BD59-A6C34878D82A}">
                    <a16:rowId xmlns:a16="http://schemas.microsoft.com/office/drawing/2014/main" xmlns="" val="10012"/>
                  </a:ext>
                </a:extLst>
              </a:tr>
              <a:tr h="364232">
                <a:tc>
                  <a:txBody>
                    <a:bodyPr/>
                    <a:lstStyle/>
                    <a:p>
                      <a:pPr algn="ctr"/>
                      <a:r>
                        <a:rPr lang="ja-JP" sz="1200" kern="0" dirty="0">
                          <a:effectLst/>
                          <a:latin typeface="Meiryo UI" panose="020B0604030504040204" pitchFamily="50" charset="-128"/>
                          <a:ea typeface="Meiryo UI" panose="020B0604030504040204" pitchFamily="50" charset="-128"/>
                        </a:rPr>
                        <a:t>定期借地権設定契約</a:t>
                      </a:r>
                      <a:r>
                        <a:rPr lang="ja-JP" sz="1200" kern="0" dirty="0" smtClean="0">
                          <a:effectLst/>
                          <a:latin typeface="Meiryo UI" panose="020B0604030504040204" pitchFamily="50" charset="-128"/>
                          <a:ea typeface="Meiryo UI" panose="020B0604030504040204" pitchFamily="50" charset="-128"/>
                        </a:rPr>
                        <a:t>の</a:t>
                      </a:r>
                      <a:endParaRPr lang="en-US" altLang="ja-JP" sz="1200" kern="0" dirty="0" smtClean="0">
                        <a:effectLst/>
                        <a:latin typeface="Meiryo UI" panose="020B0604030504040204" pitchFamily="50" charset="-128"/>
                        <a:ea typeface="Meiryo UI" panose="020B0604030504040204" pitchFamily="50" charset="-128"/>
                      </a:endParaRPr>
                    </a:p>
                    <a:p>
                      <a:pPr algn="ctr"/>
                      <a:r>
                        <a:rPr lang="ja-JP" sz="1200" kern="0" dirty="0" smtClean="0">
                          <a:effectLst/>
                          <a:latin typeface="Meiryo UI" panose="020B0604030504040204" pitchFamily="50" charset="-128"/>
                          <a:ea typeface="Meiryo UI" panose="020B0604030504040204" pitchFamily="50" charset="-128"/>
                        </a:rPr>
                        <a:t>締結</a:t>
                      </a:r>
                      <a:r>
                        <a:rPr lang="ja-JP" sz="1200" kern="0" dirty="0">
                          <a:effectLst/>
                          <a:latin typeface="Meiryo UI" panose="020B0604030504040204" pitchFamily="50" charset="-128"/>
                          <a:ea typeface="Meiryo UI" panose="020B0604030504040204" pitchFamily="50" charset="-128"/>
                        </a:rPr>
                        <a:t>日</a:t>
                      </a:r>
                      <a:endParaRPr lang="ja-JP" sz="1200" dirty="0">
                        <a:effectLst/>
                        <a:latin typeface="Meiryo UI" panose="020B0604030504040204" pitchFamily="50" charset="-128"/>
                        <a:ea typeface="Meiryo UI" panose="020B0604030504040204" pitchFamily="50" charset="-128"/>
                      </a:endParaRPr>
                    </a:p>
                  </a:txBody>
                  <a:tcPr marL="65446" marR="65446" marT="0" marB="0" anchor="ctr"/>
                </a:tc>
                <a:tc>
                  <a:txBody>
                    <a:bodyPr/>
                    <a:lstStyle/>
                    <a:p>
                      <a:pPr algn="ctr"/>
                      <a:r>
                        <a:rPr lang="ja-JP" sz="1200" kern="0" dirty="0">
                          <a:effectLst/>
                          <a:latin typeface="Meiryo UI" panose="020B0604030504040204" pitchFamily="50" charset="-128"/>
                          <a:ea typeface="Meiryo UI" panose="020B0604030504040204" pitchFamily="50" charset="-128"/>
                        </a:rPr>
                        <a:t>優先交渉権者決定後、</a:t>
                      </a:r>
                      <a:r>
                        <a:rPr lang="ja-JP" sz="1200" kern="0" dirty="0" smtClean="0">
                          <a:effectLst/>
                          <a:latin typeface="Meiryo UI" panose="020B0604030504040204" pitchFamily="50" charset="-128"/>
                          <a:ea typeface="Meiryo UI" panose="020B0604030504040204" pitchFamily="50" charset="-128"/>
                        </a:rPr>
                        <a:t>概ね</a:t>
                      </a:r>
                      <a:r>
                        <a:rPr lang="en-US" altLang="ja-JP" sz="1200" kern="0" dirty="0" smtClean="0">
                          <a:effectLst/>
                          <a:latin typeface="Meiryo UI" panose="020B0604030504040204" pitchFamily="50" charset="-128"/>
                          <a:ea typeface="Meiryo UI" panose="020B0604030504040204" pitchFamily="50" charset="-128"/>
                        </a:rPr>
                        <a:t>8</a:t>
                      </a:r>
                      <a:r>
                        <a:rPr lang="ja-JP" sz="1200" kern="0" dirty="0" smtClean="0">
                          <a:effectLst/>
                          <a:latin typeface="Meiryo UI" panose="020B0604030504040204" pitchFamily="50" charset="-128"/>
                          <a:ea typeface="Meiryo UI" panose="020B0604030504040204" pitchFamily="50" charset="-128"/>
                        </a:rPr>
                        <a:t>ヶ月</a:t>
                      </a:r>
                      <a:r>
                        <a:rPr lang="ja-JP" sz="1200" kern="0" dirty="0">
                          <a:effectLst/>
                          <a:latin typeface="Meiryo UI" panose="020B0604030504040204" pitchFamily="50" charset="-128"/>
                          <a:ea typeface="Meiryo UI" panose="020B0604030504040204" pitchFamily="50" charset="-128"/>
                        </a:rPr>
                        <a:t>以内</a:t>
                      </a:r>
                      <a:endParaRPr lang="ja-JP" sz="1200" dirty="0">
                        <a:effectLst/>
                        <a:latin typeface="Meiryo UI" panose="020B0604030504040204" pitchFamily="50" charset="-128"/>
                        <a:ea typeface="Meiryo UI" panose="020B0604030504040204" pitchFamily="50" charset="-128"/>
                      </a:endParaRPr>
                    </a:p>
                  </a:txBody>
                  <a:tcPr marL="65446" marR="65446" marT="0" marB="0" anchor="ct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2844821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7491" y="538769"/>
            <a:ext cx="9099567" cy="64263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smtClean="0">
              <a:solidFill>
                <a:srgbClr val="FF0000"/>
              </a:solidFill>
              <a:latin typeface="ＭＳ Ｐゴシック"/>
            </a:endParaRPr>
          </a:p>
          <a:p>
            <a:endParaRPr lang="en-US" altLang="ja-JP" sz="1000" dirty="0" smtClean="0">
              <a:solidFill>
                <a:srgbClr val="FF0000"/>
              </a:solidFill>
              <a:latin typeface="ＭＳ Ｐゴシック"/>
            </a:endParaRPr>
          </a:p>
          <a:p>
            <a:endParaRPr lang="en-US" altLang="ja-JP" sz="1000" dirty="0" smtClean="0">
              <a:solidFill>
                <a:srgbClr val="FF0000"/>
              </a:solidFill>
              <a:latin typeface="ＭＳ Ｐゴシック"/>
            </a:endParaRPr>
          </a:p>
          <a:p>
            <a:r>
              <a:rPr lang="ja-JP" altLang="en-US" sz="1600" dirty="0">
                <a:solidFill>
                  <a:srgbClr val="FF0000"/>
                </a:solidFill>
                <a:latin typeface="ＭＳ Ｐゴシック"/>
              </a:rPr>
              <a:t>　</a:t>
            </a:r>
            <a:endParaRPr lang="ja-JP" altLang="en-US" sz="1400" dirty="0">
              <a:solidFill>
                <a:schemeClr val="tx1"/>
              </a:solidFill>
              <a:latin typeface="ＭＳ Ｐゴシック"/>
            </a:endParaRPr>
          </a:p>
        </p:txBody>
      </p:sp>
      <p:sp>
        <p:nvSpPr>
          <p:cNvPr id="6" name="Rectangle 4"/>
          <p:cNvSpPr>
            <a:spLocks noChangeArrowheads="1"/>
          </p:cNvSpPr>
          <p:nvPr/>
        </p:nvSpPr>
        <p:spPr bwMode="auto">
          <a:xfrm>
            <a:off x="-12981" y="-5078"/>
            <a:ext cx="9180513" cy="421709"/>
          </a:xfrm>
          <a:prstGeom prst="rect">
            <a:avLst/>
          </a:prstGeom>
          <a:solidFill>
            <a:srgbClr val="000099"/>
          </a:solidFill>
          <a:ln w="38100">
            <a:noFill/>
            <a:miter lim="800000"/>
            <a:headEnd/>
            <a:tailEnd/>
          </a:ln>
          <a:effectLst/>
          <a:extLst/>
        </p:spPr>
        <p:txBody>
          <a:bodyPr wrap="none" lIns="91431" tIns="82792" rIns="91431" bIns="82792"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眼科有床診療所の新設について①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532440" y="6607100"/>
            <a:ext cx="539552" cy="270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a:t>
            </a:r>
            <a:endParaRPr kumimoji="1" lang="ja-JP" altLang="en-US" dirty="0">
              <a:solidFill>
                <a:schemeClr val="tx1"/>
              </a:solidFill>
            </a:endParaRPr>
          </a:p>
        </p:txBody>
      </p:sp>
      <p:sp>
        <p:nvSpPr>
          <p:cNvPr id="17" name="テキスト ボックス 16"/>
          <p:cNvSpPr txBox="1"/>
          <p:nvPr/>
        </p:nvSpPr>
        <p:spPr>
          <a:xfrm>
            <a:off x="0" y="739337"/>
            <a:ext cx="9081160" cy="369332"/>
          </a:xfrm>
          <a:prstGeom prst="rect">
            <a:avLst/>
          </a:prstGeom>
          <a:noFill/>
        </p:spPr>
        <p:txBody>
          <a:bodyPr wrap="square" rtlCol="0">
            <a:spAutoFit/>
          </a:bodyPr>
          <a:lstStyle/>
          <a:p>
            <a:r>
              <a:rPr lang="ja-JP" altLang="en-US" dirty="0" smtClean="0"/>
              <a:t>■大阪市北区において、以下の眼科有床診療所の新設</a:t>
            </a:r>
            <a:endParaRPr lang="ja-JP" altLang="en-US" dirty="0"/>
          </a:p>
        </p:txBody>
      </p:sp>
      <p:sp>
        <p:nvSpPr>
          <p:cNvPr id="19" name="テキスト ボックス 18"/>
          <p:cNvSpPr txBox="1"/>
          <p:nvPr/>
        </p:nvSpPr>
        <p:spPr>
          <a:xfrm>
            <a:off x="251520" y="1417875"/>
            <a:ext cx="8136904" cy="2092881"/>
          </a:xfrm>
          <a:prstGeom prst="rect">
            <a:avLst/>
          </a:prstGeom>
          <a:solidFill>
            <a:schemeClr val="tx2">
              <a:lumMod val="20000"/>
              <a:lumOff val="80000"/>
            </a:schemeClr>
          </a:solidFill>
          <a:ln w="19050" cmpd="sng">
            <a:solidFill>
              <a:schemeClr val="tx1"/>
            </a:solidFill>
          </a:ln>
        </p:spPr>
        <p:txBody>
          <a:bodyPr wrap="square" rtlCol="0">
            <a:spAutoFit/>
          </a:bodyPr>
          <a:lstStyle/>
          <a:p>
            <a:r>
              <a:rPr lang="en-US" altLang="ja-JP" dirty="0" smtClean="0">
                <a:latin typeface="+mn-ea"/>
              </a:rPr>
              <a:t>【</a:t>
            </a:r>
            <a:r>
              <a:rPr lang="ja-JP" altLang="en-US" dirty="0" smtClean="0">
                <a:latin typeface="+mn-ea"/>
              </a:rPr>
              <a:t>検討中</a:t>
            </a:r>
            <a:r>
              <a:rPr lang="ja-JP" altLang="en-US" dirty="0">
                <a:latin typeface="+mn-ea"/>
              </a:rPr>
              <a:t>の眼科</a:t>
            </a:r>
            <a:r>
              <a:rPr lang="ja-JP" altLang="en-US" dirty="0" smtClean="0">
                <a:latin typeface="+mn-ea"/>
              </a:rPr>
              <a:t>有床診療所</a:t>
            </a:r>
            <a:r>
              <a:rPr lang="en-US" altLang="ja-JP" dirty="0" smtClean="0">
                <a:latin typeface="+mn-ea"/>
              </a:rPr>
              <a:t>】</a:t>
            </a:r>
          </a:p>
          <a:p>
            <a:r>
              <a:rPr lang="ja-JP" altLang="en-US" sz="1600" dirty="0" smtClean="0">
                <a:latin typeface="+mn-ea"/>
              </a:rPr>
              <a:t>　◎運営主体：一般社団法人でスタート（</a:t>
            </a:r>
            <a:r>
              <a:rPr lang="en-US" altLang="ja-JP" sz="1600" dirty="0" smtClean="0">
                <a:latin typeface="+mn-ea"/>
              </a:rPr>
              <a:t>※</a:t>
            </a:r>
            <a:r>
              <a:rPr lang="ja-JP" altLang="en-US" sz="1600" dirty="0" smtClean="0">
                <a:latin typeface="+mn-ea"/>
              </a:rPr>
              <a:t>）する</a:t>
            </a:r>
            <a:r>
              <a:rPr lang="ja-JP" altLang="en-US" sz="1600" dirty="0">
                <a:latin typeface="+mn-ea"/>
              </a:rPr>
              <a:t>方向</a:t>
            </a:r>
            <a:r>
              <a:rPr lang="ja-JP" altLang="en-US" sz="1600" dirty="0" smtClean="0">
                <a:latin typeface="+mn-ea"/>
              </a:rPr>
              <a:t>で検討中</a:t>
            </a:r>
            <a:endParaRPr lang="en-US" altLang="ja-JP" sz="1600" dirty="0" smtClean="0">
              <a:latin typeface="+mn-ea"/>
            </a:endParaRPr>
          </a:p>
          <a:p>
            <a:r>
              <a:rPr lang="ja-JP" altLang="en-US" sz="1600" dirty="0" smtClean="0">
                <a:latin typeface="+mn-ea"/>
              </a:rPr>
              <a:t>  ◎</a:t>
            </a:r>
            <a:r>
              <a:rPr lang="ja-JP" altLang="en-US" sz="1600" dirty="0">
                <a:latin typeface="+mn-ea"/>
              </a:rPr>
              <a:t>大阪大学医学部眼科と連携</a:t>
            </a:r>
            <a:endParaRPr lang="en-US" altLang="ja-JP" sz="1600" dirty="0">
              <a:latin typeface="+mn-ea"/>
            </a:endParaRPr>
          </a:p>
          <a:p>
            <a:r>
              <a:rPr lang="ja-JP" altLang="en-US" sz="1600" dirty="0">
                <a:latin typeface="+mn-ea"/>
              </a:rPr>
              <a:t>　</a:t>
            </a:r>
            <a:r>
              <a:rPr lang="ja-JP" altLang="en-US" sz="1600" dirty="0" smtClean="0">
                <a:latin typeface="+mn-ea"/>
              </a:rPr>
              <a:t>◎体制： ・眼科医：</a:t>
            </a:r>
            <a:r>
              <a:rPr lang="en-US" altLang="ja-JP" sz="1600" dirty="0" smtClean="0">
                <a:latin typeface="+mn-ea"/>
              </a:rPr>
              <a:t>8</a:t>
            </a:r>
            <a:r>
              <a:rPr lang="ja-JP" altLang="en-US" sz="1600" dirty="0" smtClean="0">
                <a:latin typeface="+mn-ea"/>
              </a:rPr>
              <a:t>名予定</a:t>
            </a:r>
            <a:endParaRPr lang="en-US" altLang="ja-JP" sz="1600" dirty="0" smtClean="0">
              <a:latin typeface="+mn-ea"/>
            </a:endParaRPr>
          </a:p>
          <a:p>
            <a:r>
              <a:rPr lang="ja-JP" altLang="en-US" sz="1600" dirty="0">
                <a:latin typeface="+mn-ea"/>
              </a:rPr>
              <a:t>　</a:t>
            </a:r>
            <a:r>
              <a:rPr lang="ja-JP" altLang="en-US" sz="1600" dirty="0" smtClean="0">
                <a:latin typeface="+mn-ea"/>
              </a:rPr>
              <a:t>　 　　　　 ・コメディカル：看護師</a:t>
            </a:r>
            <a:r>
              <a:rPr lang="en-US" altLang="ja-JP" sz="1600" dirty="0" smtClean="0">
                <a:latin typeface="+mn-ea"/>
              </a:rPr>
              <a:t>8</a:t>
            </a:r>
            <a:r>
              <a:rPr lang="ja-JP" altLang="en-US" sz="1600" dirty="0" smtClean="0">
                <a:latin typeface="+mn-ea"/>
              </a:rPr>
              <a:t>名、視能訓練士</a:t>
            </a:r>
            <a:r>
              <a:rPr lang="en-US" altLang="ja-JP" sz="1600" dirty="0" smtClean="0">
                <a:latin typeface="+mn-ea"/>
              </a:rPr>
              <a:t>6</a:t>
            </a:r>
            <a:r>
              <a:rPr lang="ja-JP" altLang="en-US" sz="1600" dirty="0" smtClean="0">
                <a:latin typeface="+mn-ea"/>
              </a:rPr>
              <a:t>名、薬剤師</a:t>
            </a:r>
            <a:r>
              <a:rPr lang="en-US" altLang="ja-JP" sz="1600" dirty="0" smtClean="0">
                <a:latin typeface="+mn-ea"/>
              </a:rPr>
              <a:t>2</a:t>
            </a:r>
            <a:r>
              <a:rPr lang="ja-JP" altLang="en-US" sz="1600" dirty="0" smtClean="0">
                <a:latin typeface="+mn-ea"/>
              </a:rPr>
              <a:t>名予定</a:t>
            </a:r>
            <a:endParaRPr lang="en-US" altLang="ja-JP" sz="1600" dirty="0" smtClean="0">
              <a:latin typeface="+mn-ea"/>
            </a:endParaRPr>
          </a:p>
          <a:p>
            <a:r>
              <a:rPr lang="ja-JP" altLang="en-US" sz="1600" dirty="0">
                <a:latin typeface="+mn-ea"/>
              </a:rPr>
              <a:t>　</a:t>
            </a:r>
            <a:r>
              <a:rPr lang="ja-JP" altLang="en-US" sz="1600" dirty="0" smtClean="0">
                <a:latin typeface="+mn-ea"/>
              </a:rPr>
              <a:t>　 　　　　 ・医療クラーク及び事務員：</a:t>
            </a:r>
            <a:r>
              <a:rPr lang="en-US" altLang="ja-JP" sz="1600" dirty="0" smtClean="0">
                <a:latin typeface="+mn-ea"/>
              </a:rPr>
              <a:t>5</a:t>
            </a:r>
            <a:r>
              <a:rPr lang="ja-JP" altLang="en-US" sz="1600" dirty="0" smtClean="0">
                <a:latin typeface="+mn-ea"/>
              </a:rPr>
              <a:t>名予定　</a:t>
            </a:r>
            <a:endParaRPr lang="en-US" altLang="ja-JP" sz="1600" dirty="0" smtClean="0">
              <a:latin typeface="+mn-ea"/>
            </a:endParaRPr>
          </a:p>
          <a:p>
            <a:r>
              <a:rPr lang="ja-JP" altLang="en-US" sz="1600" dirty="0">
                <a:latin typeface="+mn-ea"/>
              </a:rPr>
              <a:t>　◎</a:t>
            </a:r>
            <a:r>
              <a:rPr lang="ja-JP" altLang="en-US" sz="1600" dirty="0" smtClean="0">
                <a:latin typeface="+mn-ea"/>
              </a:rPr>
              <a:t>角膜、網膜の再生</a:t>
            </a:r>
            <a:r>
              <a:rPr lang="ja-JP" altLang="en-US" sz="1600" dirty="0">
                <a:latin typeface="+mn-ea"/>
              </a:rPr>
              <a:t>医療を</a:t>
            </a:r>
            <a:r>
              <a:rPr lang="ja-JP" altLang="en-US" sz="1600" dirty="0" smtClean="0">
                <a:latin typeface="+mn-ea"/>
              </a:rPr>
              <a:t>実施予定　　</a:t>
            </a:r>
            <a:endParaRPr lang="en-US" altLang="ja-JP" sz="1600" dirty="0" smtClean="0">
              <a:latin typeface="+mn-ea"/>
            </a:endParaRPr>
          </a:p>
          <a:p>
            <a:r>
              <a:rPr lang="ja-JP" altLang="en-US" sz="1600" dirty="0">
                <a:latin typeface="+mn-ea"/>
              </a:rPr>
              <a:t>　</a:t>
            </a:r>
            <a:r>
              <a:rPr lang="ja-JP" altLang="en-US" sz="1600" dirty="0" smtClean="0">
                <a:latin typeface="+mn-ea"/>
              </a:rPr>
              <a:t>◎</a:t>
            </a:r>
            <a:r>
              <a:rPr lang="ja-JP" altLang="en-US" sz="1600" dirty="0">
                <a:latin typeface="+mn-ea"/>
              </a:rPr>
              <a:t>手術</a:t>
            </a:r>
            <a:r>
              <a:rPr lang="ja-JP" altLang="en-US" sz="1600" dirty="0" smtClean="0">
                <a:latin typeface="+mn-ea"/>
              </a:rPr>
              <a:t>の経過観察、リハビリ治療、治験等に用いるため</a:t>
            </a:r>
            <a:r>
              <a:rPr lang="en-US" altLang="ja-JP" sz="1600" dirty="0" smtClean="0">
                <a:latin typeface="+mn-ea"/>
              </a:rPr>
              <a:t>19</a:t>
            </a:r>
            <a:r>
              <a:rPr lang="ja-JP" altLang="en-US" sz="1600" dirty="0" smtClean="0">
                <a:latin typeface="+mn-ea"/>
              </a:rPr>
              <a:t>床必要（精査中）</a:t>
            </a:r>
            <a:endParaRPr lang="ja-JP" altLang="en-US" dirty="0">
              <a:latin typeface="+mn-ea"/>
            </a:endParaRPr>
          </a:p>
        </p:txBody>
      </p:sp>
      <p:sp>
        <p:nvSpPr>
          <p:cNvPr id="20" name="二等辺三角形 19"/>
          <p:cNvSpPr/>
          <p:nvPr/>
        </p:nvSpPr>
        <p:spPr>
          <a:xfrm>
            <a:off x="3537036" y="4014812"/>
            <a:ext cx="602916" cy="216024"/>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02408" y="4446860"/>
            <a:ext cx="7425976" cy="461665"/>
          </a:xfrm>
          <a:prstGeom prst="rect">
            <a:avLst/>
          </a:prstGeom>
          <a:noFill/>
        </p:spPr>
        <p:txBody>
          <a:bodyPr wrap="square" rtlCol="0">
            <a:spAutoFit/>
          </a:bodyPr>
          <a:lstStyle/>
          <a:p>
            <a:r>
              <a:rPr lang="ja-JP" altLang="en-US" sz="2400" b="1" dirty="0">
                <a:latin typeface="+mn-ea"/>
              </a:rPr>
              <a:t>大阪府内は病床過剰地域のため</a:t>
            </a:r>
            <a:r>
              <a:rPr lang="ja-JP" altLang="en-US" sz="2400" b="1" dirty="0" smtClean="0">
                <a:latin typeface="+mn-ea"/>
              </a:rPr>
              <a:t>、新設（増床）は</a:t>
            </a:r>
            <a:r>
              <a:rPr lang="ja-JP" altLang="en-US" sz="2400" b="1" dirty="0">
                <a:latin typeface="+mn-ea"/>
              </a:rPr>
              <a:t>不可</a:t>
            </a:r>
          </a:p>
        </p:txBody>
      </p:sp>
      <p:sp>
        <p:nvSpPr>
          <p:cNvPr id="22" name="二等辺三角形 21"/>
          <p:cNvSpPr/>
          <p:nvPr/>
        </p:nvSpPr>
        <p:spPr>
          <a:xfrm>
            <a:off x="3563888" y="5238948"/>
            <a:ext cx="602916" cy="216024"/>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83568" y="5815012"/>
            <a:ext cx="6984776" cy="461665"/>
          </a:xfrm>
          <a:prstGeom prst="rect">
            <a:avLst/>
          </a:prstGeom>
          <a:noFill/>
        </p:spPr>
        <p:txBody>
          <a:bodyPr wrap="square" rtlCol="0">
            <a:spAutoFit/>
          </a:bodyPr>
          <a:lstStyle/>
          <a:p>
            <a:r>
              <a:rPr lang="ja-JP" altLang="en-US" sz="2400" b="1" u="sng" dirty="0"/>
              <a:t>国家戦略特区</a:t>
            </a:r>
            <a:r>
              <a:rPr lang="ja-JP" altLang="en-US" sz="2400" b="1" u="sng" dirty="0" smtClean="0"/>
              <a:t>の「基準病床数の特例措置」を活用</a:t>
            </a:r>
            <a:endParaRPr lang="en-US" altLang="ja-JP" sz="2400" b="1" u="sng" dirty="0" smtClean="0"/>
          </a:p>
        </p:txBody>
      </p:sp>
      <p:sp>
        <p:nvSpPr>
          <p:cNvPr id="2" name="テキスト ボックス 1"/>
          <p:cNvSpPr txBox="1"/>
          <p:nvPr/>
        </p:nvSpPr>
        <p:spPr>
          <a:xfrm>
            <a:off x="3707904" y="1989922"/>
            <a:ext cx="4680520" cy="307777"/>
          </a:xfrm>
          <a:prstGeom prst="rect">
            <a:avLst/>
          </a:prstGeom>
          <a:noFill/>
        </p:spPr>
        <p:txBody>
          <a:bodyPr wrap="square" rtlCol="0">
            <a:spAutoFit/>
          </a:bodyPr>
          <a:lstStyle/>
          <a:p>
            <a:r>
              <a:rPr kumimoji="1" lang="en-US" altLang="ja-JP" sz="1400" dirty="0" smtClean="0"/>
              <a:t>※</a:t>
            </a:r>
            <a:r>
              <a:rPr kumimoji="1" lang="ja-JP" altLang="en-US" sz="1400" dirty="0" smtClean="0"/>
              <a:t>開設後、</a:t>
            </a:r>
            <a:r>
              <a:rPr kumimoji="1" lang="en-US" altLang="ja-JP" sz="1400" dirty="0" smtClean="0"/>
              <a:t>1</a:t>
            </a:r>
            <a:r>
              <a:rPr kumimoji="1" lang="ja-JP" altLang="en-US" sz="1400" dirty="0" smtClean="0"/>
              <a:t>年間実績を積んだうえで、確実に医療法人化</a:t>
            </a:r>
            <a:endParaRPr kumimoji="1" lang="ja-JP" altLang="en-US" sz="1400" dirty="0"/>
          </a:p>
        </p:txBody>
      </p:sp>
    </p:spTree>
    <p:extLst>
      <p:ext uri="{BB962C8B-B14F-4D97-AF65-F5344CB8AC3E}">
        <p14:creationId xmlns:p14="http://schemas.microsoft.com/office/powerpoint/2010/main" val="3177904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1451" y="538770"/>
            <a:ext cx="9099567" cy="64263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smtClean="0">
              <a:solidFill>
                <a:srgbClr val="FF0000"/>
              </a:solidFill>
              <a:latin typeface="ＭＳ Ｐゴシック"/>
            </a:endParaRPr>
          </a:p>
          <a:p>
            <a:endParaRPr lang="en-US" altLang="ja-JP" sz="1000" dirty="0" smtClean="0">
              <a:solidFill>
                <a:srgbClr val="FF0000"/>
              </a:solidFill>
              <a:latin typeface="ＭＳ Ｐゴシック"/>
            </a:endParaRPr>
          </a:p>
          <a:p>
            <a:endParaRPr lang="en-US" altLang="ja-JP" sz="1000" dirty="0" smtClean="0">
              <a:solidFill>
                <a:srgbClr val="FF0000"/>
              </a:solidFill>
              <a:latin typeface="ＭＳ Ｐゴシック"/>
            </a:endParaRPr>
          </a:p>
          <a:p>
            <a:r>
              <a:rPr lang="ja-JP" altLang="en-US" sz="1600" dirty="0">
                <a:solidFill>
                  <a:srgbClr val="FF0000"/>
                </a:solidFill>
                <a:latin typeface="ＭＳ Ｐゴシック"/>
              </a:rPr>
              <a:t>　</a:t>
            </a:r>
            <a:endParaRPr lang="ja-JP" altLang="en-US" sz="1400" dirty="0">
              <a:solidFill>
                <a:schemeClr val="tx1"/>
              </a:solidFill>
              <a:latin typeface="ＭＳ Ｐゴシック"/>
            </a:endParaRPr>
          </a:p>
        </p:txBody>
      </p:sp>
      <p:sp>
        <p:nvSpPr>
          <p:cNvPr id="6" name="Rectangle 4"/>
          <p:cNvSpPr>
            <a:spLocks noChangeArrowheads="1"/>
          </p:cNvSpPr>
          <p:nvPr/>
        </p:nvSpPr>
        <p:spPr bwMode="auto">
          <a:xfrm>
            <a:off x="-12981" y="-5078"/>
            <a:ext cx="9180513" cy="421709"/>
          </a:xfrm>
          <a:prstGeom prst="rect">
            <a:avLst/>
          </a:prstGeom>
          <a:solidFill>
            <a:srgbClr val="000099"/>
          </a:solidFill>
          <a:ln w="38100">
            <a:noFill/>
            <a:miter lim="800000"/>
            <a:headEnd/>
            <a:tailEnd/>
          </a:ln>
          <a:effectLst/>
          <a:extLst/>
        </p:spPr>
        <p:txBody>
          <a:bodyPr wrap="none" lIns="91431" tIns="82792" rIns="91431" bIns="82792"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眼科有床診療所の新設について</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a:off x="874059" y="3006700"/>
            <a:ext cx="371716" cy="376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1012" y="677470"/>
            <a:ext cx="9289032" cy="646331"/>
          </a:xfrm>
          <a:prstGeom prst="rect">
            <a:avLst/>
          </a:prstGeom>
          <a:noFill/>
        </p:spPr>
        <p:txBody>
          <a:bodyPr wrap="square" rtlCol="0">
            <a:spAutoFit/>
          </a:bodyPr>
          <a:lstStyle/>
          <a:p>
            <a:r>
              <a:rPr lang="ja-JP" altLang="en-US" dirty="0" smtClean="0"/>
              <a:t>■大阪府は、京都府・兵庫県とともに関西圏国家戦略特区として府域全域が指定されている。</a:t>
            </a:r>
            <a:endParaRPr lang="en-US" altLang="ja-JP" dirty="0" smtClean="0"/>
          </a:p>
          <a:p>
            <a:r>
              <a:rPr lang="ja-JP" altLang="en-US" dirty="0" smtClean="0"/>
              <a:t>　 そこ</a:t>
            </a:r>
            <a:r>
              <a:rPr lang="ja-JP" altLang="en-US" dirty="0"/>
              <a:t>で</a:t>
            </a:r>
            <a:r>
              <a:rPr lang="ja-JP" altLang="en-US" dirty="0" smtClean="0"/>
              <a:t>、制度創設時（</a:t>
            </a:r>
            <a:r>
              <a:rPr lang="en-US" altLang="ja-JP" dirty="0" smtClean="0"/>
              <a:t>H26</a:t>
            </a:r>
            <a:r>
              <a:rPr lang="ja-JP" altLang="en-US" dirty="0" smtClean="0"/>
              <a:t>）からの初期メニューである</a:t>
            </a:r>
            <a:r>
              <a:rPr lang="ja-JP" altLang="en-US" b="1" u="sng" dirty="0" smtClean="0"/>
              <a:t>基準病床数の特例</a:t>
            </a:r>
            <a:r>
              <a:rPr lang="ja-JP" altLang="en-US" dirty="0" smtClean="0"/>
              <a:t>を活用。</a:t>
            </a:r>
            <a:endParaRPr lang="en-US" altLang="ja-JP" dirty="0" smtClean="0"/>
          </a:p>
        </p:txBody>
      </p:sp>
      <p:sp>
        <p:nvSpPr>
          <p:cNvPr id="31" name="テキスト ボックス 30"/>
          <p:cNvSpPr txBox="1"/>
          <p:nvPr/>
        </p:nvSpPr>
        <p:spPr>
          <a:xfrm>
            <a:off x="591257" y="1445940"/>
            <a:ext cx="8105502" cy="1477328"/>
          </a:xfrm>
          <a:prstGeom prst="rect">
            <a:avLst/>
          </a:prstGeom>
          <a:noFill/>
          <a:ln w="12700">
            <a:solidFill>
              <a:schemeClr val="tx1"/>
            </a:solidFill>
            <a:prstDash val="dash"/>
          </a:ln>
        </p:spPr>
        <p:txBody>
          <a:bodyPr wrap="square" rtlCol="0">
            <a:spAutoFit/>
          </a:bodyPr>
          <a:lstStyle/>
          <a:p>
            <a:r>
              <a:rPr lang="ja-JP" altLang="en-US" dirty="0" smtClean="0">
                <a:latin typeface="+mn-ea"/>
              </a:rPr>
              <a:t>＜特例の内容（</a:t>
            </a:r>
            <a:r>
              <a:rPr lang="ja-JP" altLang="en-US" dirty="0">
                <a:latin typeface="+mn-ea"/>
              </a:rPr>
              <a:t>国家戦略特別法第</a:t>
            </a:r>
            <a:r>
              <a:rPr lang="en-US" altLang="ja-JP" dirty="0">
                <a:latin typeface="+mn-ea"/>
              </a:rPr>
              <a:t>14</a:t>
            </a:r>
            <a:r>
              <a:rPr lang="ja-JP" altLang="en-US" dirty="0">
                <a:latin typeface="+mn-ea"/>
              </a:rPr>
              <a:t>条</a:t>
            </a:r>
            <a:r>
              <a:rPr lang="ja-JP" altLang="en-US" dirty="0" smtClean="0">
                <a:latin typeface="+mn-ea"/>
              </a:rPr>
              <a:t>）＞</a:t>
            </a:r>
            <a:endParaRPr lang="ja-JP" altLang="en-US" dirty="0">
              <a:latin typeface="+mn-ea"/>
            </a:endParaRPr>
          </a:p>
          <a:p>
            <a:r>
              <a:rPr lang="ja-JP" altLang="en-US" dirty="0">
                <a:latin typeface="+mn-ea"/>
              </a:rPr>
              <a:t>　</a:t>
            </a:r>
            <a:r>
              <a:rPr lang="ja-JP" altLang="en-US" dirty="0" smtClean="0">
                <a:latin typeface="+mn-ea"/>
              </a:rPr>
              <a:t>都道府県知事は、</a:t>
            </a:r>
            <a:r>
              <a:rPr lang="ja-JP" altLang="en-US" b="1" u="sng" dirty="0" smtClean="0">
                <a:latin typeface="+mn-ea"/>
              </a:rPr>
              <a:t>世界最高水準の高度な医療を提供する事業</a:t>
            </a:r>
            <a:r>
              <a:rPr lang="ja-JP" altLang="en-US" dirty="0" smtClean="0">
                <a:latin typeface="+mn-ea"/>
              </a:rPr>
              <a:t>を実施する</a:t>
            </a:r>
            <a:endParaRPr lang="en-US" altLang="ja-JP" dirty="0" smtClean="0">
              <a:latin typeface="+mn-ea"/>
            </a:endParaRPr>
          </a:p>
          <a:p>
            <a:r>
              <a:rPr lang="ja-JP" altLang="en-US" dirty="0" smtClean="0">
                <a:latin typeface="+mn-ea"/>
              </a:rPr>
              <a:t>　医療機関から病院等の開設・増床の許可申請があった場合、</a:t>
            </a:r>
            <a:endParaRPr lang="en-US" altLang="ja-JP" dirty="0" smtClean="0">
              <a:latin typeface="+mn-ea"/>
            </a:endParaRPr>
          </a:p>
          <a:p>
            <a:r>
              <a:rPr lang="ja-JP" altLang="en-US" dirty="0" smtClean="0">
                <a:latin typeface="+mn-ea"/>
              </a:rPr>
              <a:t>　病床過剰地域であっても、当該事業に必要な病床数を</a:t>
            </a:r>
            <a:r>
              <a:rPr lang="ja-JP" altLang="en-US" b="1" u="sng" dirty="0" smtClean="0">
                <a:latin typeface="+mn-ea"/>
              </a:rPr>
              <a:t>既存の基準病床に加えて</a:t>
            </a:r>
            <a:endParaRPr lang="en-US" altLang="ja-JP" b="1" u="sng" dirty="0" smtClean="0">
              <a:latin typeface="+mn-ea"/>
            </a:endParaRPr>
          </a:p>
          <a:p>
            <a:r>
              <a:rPr lang="ja-JP" altLang="en-US" b="1" u="sng" dirty="0">
                <a:latin typeface="+mn-ea"/>
              </a:rPr>
              <a:t>　</a:t>
            </a:r>
            <a:r>
              <a:rPr lang="ja-JP" altLang="en-US" b="1" u="sng" dirty="0" smtClean="0">
                <a:latin typeface="+mn-ea"/>
              </a:rPr>
              <a:t>許可することが可能</a:t>
            </a:r>
            <a:r>
              <a:rPr lang="ja-JP" altLang="en-US" dirty="0" smtClean="0">
                <a:latin typeface="+mn-ea"/>
              </a:rPr>
              <a:t>　</a:t>
            </a:r>
            <a:r>
              <a:rPr lang="ja-JP" altLang="en-US" dirty="0">
                <a:latin typeface="+mn-ea"/>
              </a:rPr>
              <a:t>　</a:t>
            </a:r>
            <a:r>
              <a:rPr lang="ja-JP" altLang="en-US" dirty="0" smtClean="0">
                <a:latin typeface="+mn-ea"/>
              </a:rPr>
              <a:t>　　　　</a:t>
            </a:r>
            <a:endParaRPr lang="ja-JP" altLang="en-US" dirty="0">
              <a:latin typeface="+mn-ea"/>
            </a:endParaRPr>
          </a:p>
        </p:txBody>
      </p:sp>
      <p:sp>
        <p:nvSpPr>
          <p:cNvPr id="33" name="テキスト ボックス 32"/>
          <p:cNvSpPr txBox="1"/>
          <p:nvPr/>
        </p:nvSpPr>
        <p:spPr>
          <a:xfrm>
            <a:off x="1331640" y="3045593"/>
            <a:ext cx="3312368" cy="369332"/>
          </a:xfrm>
          <a:prstGeom prst="rect">
            <a:avLst/>
          </a:prstGeom>
          <a:noFill/>
          <a:ln w="25400" cmpd="dbl">
            <a:noFill/>
            <a:prstDash val="solid"/>
          </a:ln>
        </p:spPr>
        <p:txBody>
          <a:bodyPr wrap="square" rtlCol="0">
            <a:spAutoFit/>
          </a:bodyPr>
          <a:lstStyle/>
          <a:p>
            <a:r>
              <a:rPr lang="ja-JP" altLang="en-US" dirty="0" smtClean="0"/>
              <a:t>現在、府と内閣府で事前協議中</a:t>
            </a:r>
            <a:endParaRPr kumimoji="1" lang="ja-JP" altLang="en-US" dirty="0"/>
          </a:p>
        </p:txBody>
      </p:sp>
      <p:sp>
        <p:nvSpPr>
          <p:cNvPr id="36" name="テキスト ボックス 35"/>
          <p:cNvSpPr txBox="1"/>
          <p:nvPr/>
        </p:nvSpPr>
        <p:spPr>
          <a:xfrm>
            <a:off x="268338" y="3743471"/>
            <a:ext cx="8726393" cy="2893100"/>
          </a:xfrm>
          <a:prstGeom prst="rect">
            <a:avLst/>
          </a:prstGeom>
          <a:solidFill>
            <a:schemeClr val="tx2">
              <a:lumMod val="20000"/>
              <a:lumOff val="80000"/>
            </a:schemeClr>
          </a:solidFill>
          <a:ln w="19050" cmpd="sng">
            <a:solidFill>
              <a:schemeClr val="tx1"/>
            </a:solidFill>
          </a:ln>
        </p:spPr>
        <p:txBody>
          <a:bodyPr wrap="square" rtlCol="0">
            <a:spAutoFit/>
          </a:bodyPr>
          <a:lstStyle/>
          <a:p>
            <a:r>
              <a:rPr lang="ja-JP" altLang="en-US" sz="1400" dirty="0" smtClean="0">
                <a:latin typeface="+mn-ea"/>
              </a:rPr>
              <a:t>＜本診療所における世界最高水準の高度な医療＞</a:t>
            </a:r>
            <a:endParaRPr lang="en-US" altLang="ja-JP" sz="1400" dirty="0" smtClean="0">
              <a:latin typeface="+mn-ea"/>
            </a:endParaRPr>
          </a:p>
          <a:p>
            <a:r>
              <a:rPr lang="ja-JP" altLang="en-US" sz="1400" dirty="0" smtClean="0">
                <a:latin typeface="+mn-ea"/>
              </a:rPr>
              <a:t>　◎自家培養口腔粘膜上皮細胞シート移植術（</a:t>
            </a:r>
            <a:r>
              <a:rPr lang="en-US" altLang="ja-JP" sz="1400" dirty="0" smtClean="0">
                <a:latin typeface="+mn-ea"/>
              </a:rPr>
              <a:t>COMET</a:t>
            </a:r>
            <a:r>
              <a:rPr lang="ja-JP" altLang="en-US" sz="1400" dirty="0" smtClean="0">
                <a:latin typeface="+mn-ea"/>
              </a:rPr>
              <a:t>）</a:t>
            </a:r>
            <a:endParaRPr lang="en-US" altLang="ja-JP" sz="1400" dirty="0" smtClean="0">
              <a:latin typeface="+mn-ea"/>
            </a:endParaRPr>
          </a:p>
          <a:p>
            <a:r>
              <a:rPr lang="ja-JP" altLang="en-US" sz="1400" dirty="0" smtClean="0"/>
              <a:t>　　　</a:t>
            </a:r>
            <a:r>
              <a:rPr lang="ja-JP" altLang="ja-JP" sz="1400" dirty="0" smtClean="0"/>
              <a:t>患者</a:t>
            </a:r>
            <a:r>
              <a:rPr lang="ja-JP" altLang="ja-JP" sz="1400" dirty="0"/>
              <a:t>由来の口腔粘膜上皮細胞から作製した細胞シートを角膜に移植する</a:t>
            </a:r>
            <a:r>
              <a:rPr lang="ja-JP" altLang="ja-JP" sz="1400" dirty="0" smtClean="0"/>
              <a:t>治療法</a:t>
            </a:r>
            <a:r>
              <a:rPr lang="ja-JP" altLang="en-US" sz="1400" dirty="0" smtClean="0"/>
              <a:t>。</a:t>
            </a:r>
            <a:endParaRPr lang="en-US" altLang="ja-JP" sz="1400" dirty="0" smtClean="0"/>
          </a:p>
          <a:p>
            <a:r>
              <a:rPr lang="ja-JP" altLang="en-US" sz="1400" dirty="0" smtClean="0"/>
              <a:t>　　これ</a:t>
            </a:r>
            <a:r>
              <a:rPr lang="ja-JP" altLang="en-US" sz="1400" dirty="0"/>
              <a:t>まで行われてきた他家の角膜輪部移植法に比べ、安全性、有効性の点で格段</a:t>
            </a:r>
            <a:r>
              <a:rPr lang="ja-JP" altLang="en-US" sz="1400" dirty="0" smtClean="0"/>
              <a:t>に優れて</a:t>
            </a:r>
            <a:r>
              <a:rPr lang="ja-JP" altLang="en-US" sz="1400" dirty="0"/>
              <a:t>いる</a:t>
            </a:r>
            <a:r>
              <a:rPr lang="ja-JP" altLang="en-US" sz="1400" dirty="0" smtClean="0"/>
              <a:t>。</a:t>
            </a:r>
            <a:endParaRPr lang="en-US" altLang="ja-JP" sz="1400" dirty="0" smtClean="0"/>
          </a:p>
          <a:p>
            <a:r>
              <a:rPr lang="ja-JP" altLang="en-US" sz="1400" dirty="0"/>
              <a:t>　</a:t>
            </a:r>
            <a:r>
              <a:rPr lang="ja-JP" altLang="en-US" sz="1400" dirty="0" smtClean="0"/>
              <a:t>　　大阪</a:t>
            </a:r>
            <a:r>
              <a:rPr lang="ja-JP" altLang="en-US" sz="1400" dirty="0"/>
              <a:t>大学医学部</a:t>
            </a:r>
            <a:r>
              <a:rPr lang="ja-JP" altLang="en-US" sz="1400" dirty="0" smtClean="0"/>
              <a:t>が</a:t>
            </a:r>
            <a:r>
              <a:rPr lang="ja-JP" altLang="en-US" sz="1400" dirty="0"/>
              <a:t>世界に先駆けて開発した本角膜再生治療は、今もなお国際的</a:t>
            </a:r>
            <a:r>
              <a:rPr lang="ja-JP" altLang="en-US" sz="1400" dirty="0" smtClean="0"/>
              <a:t>に高い</a:t>
            </a:r>
            <a:r>
              <a:rPr lang="ja-JP" altLang="en-US" sz="1400" dirty="0"/>
              <a:t>評価を</a:t>
            </a:r>
            <a:r>
              <a:rPr lang="ja-JP" altLang="en-US" sz="1400" dirty="0" smtClean="0"/>
              <a:t>受けている。</a:t>
            </a:r>
            <a:endParaRPr lang="en-US" altLang="ja-JP" sz="1400" dirty="0" smtClean="0"/>
          </a:p>
          <a:p>
            <a:r>
              <a:rPr lang="ja-JP" altLang="en-US" sz="1400" dirty="0" smtClean="0">
                <a:latin typeface="+mn-ea"/>
              </a:rPr>
              <a:t>　◎</a:t>
            </a:r>
            <a:r>
              <a:rPr lang="en-US" altLang="ja-JP" sz="1400" dirty="0" err="1" smtClean="0">
                <a:latin typeface="+mn-ea"/>
              </a:rPr>
              <a:t>iPS</a:t>
            </a:r>
            <a:r>
              <a:rPr lang="ja-JP" altLang="en-US" sz="1400" dirty="0">
                <a:latin typeface="+mn-ea"/>
              </a:rPr>
              <a:t>細胞由来角膜上皮細胞及び内皮細胞移植</a:t>
            </a:r>
            <a:endParaRPr lang="en-US" altLang="ja-JP" sz="1400" dirty="0">
              <a:latin typeface="+mn-ea"/>
            </a:endParaRPr>
          </a:p>
          <a:p>
            <a:r>
              <a:rPr lang="ja-JP" altLang="en-US" sz="1400" dirty="0" smtClean="0"/>
              <a:t>　　　臨床用</a:t>
            </a:r>
            <a:r>
              <a:rPr lang="en-US" altLang="ja-JP" sz="1400" dirty="0" err="1">
                <a:latin typeface="+mn-ea"/>
              </a:rPr>
              <a:t>iPS</a:t>
            </a:r>
            <a:r>
              <a:rPr lang="ja-JP" altLang="en-US" sz="1400" dirty="0" smtClean="0"/>
              <a:t>細胞</a:t>
            </a:r>
            <a:r>
              <a:rPr lang="ja-JP" altLang="en-US" sz="1400" dirty="0"/>
              <a:t>ストック株から大阪大学医</a:t>
            </a:r>
            <a:r>
              <a:rPr lang="ja-JP" altLang="en-US" sz="1400" dirty="0" smtClean="0"/>
              <a:t>学部に</a:t>
            </a:r>
            <a:r>
              <a:rPr lang="ja-JP" altLang="en-US" sz="1400" dirty="0"/>
              <a:t>よって世界で初めて確立</a:t>
            </a:r>
            <a:r>
              <a:rPr lang="ja-JP" altLang="en-US" sz="1400" dirty="0" smtClean="0"/>
              <a:t>された</a:t>
            </a:r>
            <a:r>
              <a:rPr lang="en-US" altLang="ja-JP" sz="1400" dirty="0" smtClean="0">
                <a:latin typeface="+mn-ea"/>
              </a:rPr>
              <a:t>SEAM</a:t>
            </a:r>
            <a:r>
              <a:rPr lang="ja-JP" altLang="en-US" sz="1400" dirty="0" smtClean="0"/>
              <a:t>法</a:t>
            </a:r>
            <a:endParaRPr lang="en-US" altLang="ja-JP" sz="1400" dirty="0" smtClean="0"/>
          </a:p>
          <a:p>
            <a:r>
              <a:rPr lang="ja-JP" altLang="en-US" sz="1400" dirty="0"/>
              <a:t>　</a:t>
            </a:r>
            <a:r>
              <a:rPr lang="ja-JP" altLang="en-US" sz="1400" dirty="0" smtClean="0"/>
              <a:t>　（</a:t>
            </a:r>
            <a:r>
              <a:rPr lang="en-US" altLang="ja-JP" sz="1400" dirty="0">
                <a:latin typeface="+mn-ea"/>
              </a:rPr>
              <a:t> </a:t>
            </a:r>
            <a:r>
              <a:rPr lang="en-US" altLang="ja-JP" sz="1400" dirty="0" err="1">
                <a:latin typeface="+mn-ea"/>
              </a:rPr>
              <a:t>iPS</a:t>
            </a:r>
            <a:r>
              <a:rPr lang="ja-JP" altLang="en-US" sz="1400" dirty="0" smtClean="0"/>
              <a:t>細胞</a:t>
            </a:r>
            <a:r>
              <a:rPr lang="ja-JP" altLang="en-US" sz="1400" dirty="0"/>
              <a:t>由来角膜細胞分化</a:t>
            </a:r>
            <a:r>
              <a:rPr lang="ja-JP" altLang="en-US" sz="1400" dirty="0" smtClean="0"/>
              <a:t>誘導法）を</a:t>
            </a:r>
            <a:r>
              <a:rPr lang="ja-JP" altLang="en-US" sz="1400" dirty="0"/>
              <a:t>用いて作製した角膜上皮細胞</a:t>
            </a:r>
            <a:r>
              <a:rPr lang="ja-JP" altLang="en-US" sz="1400" dirty="0" smtClean="0"/>
              <a:t>及び内皮</a:t>
            </a:r>
            <a:r>
              <a:rPr lang="ja-JP" altLang="en-US" sz="1400" dirty="0"/>
              <a:t>細胞を使用した角膜再生医療</a:t>
            </a:r>
            <a:r>
              <a:rPr lang="ja-JP" altLang="en-US" sz="1400" dirty="0" smtClean="0"/>
              <a:t>を</a:t>
            </a:r>
            <a:endParaRPr lang="en-US" altLang="ja-JP" sz="1400" dirty="0" smtClean="0"/>
          </a:p>
          <a:p>
            <a:r>
              <a:rPr lang="ja-JP" altLang="en-US" sz="1400" dirty="0"/>
              <a:t>　</a:t>
            </a:r>
            <a:r>
              <a:rPr lang="ja-JP" altLang="en-US" sz="1400" dirty="0" smtClean="0"/>
              <a:t>　実施。</a:t>
            </a:r>
            <a:endParaRPr lang="en-US" altLang="ja-JP" sz="1400" dirty="0" smtClean="0"/>
          </a:p>
          <a:p>
            <a:r>
              <a:rPr lang="ja-JP" altLang="en-US" sz="1400" dirty="0">
                <a:latin typeface="+mn-ea"/>
              </a:rPr>
              <a:t>　</a:t>
            </a:r>
            <a:r>
              <a:rPr lang="ja-JP" altLang="en-US" sz="1400" dirty="0" smtClean="0">
                <a:latin typeface="+mn-ea"/>
              </a:rPr>
              <a:t>◎</a:t>
            </a:r>
            <a:r>
              <a:rPr lang="en-US" altLang="ja-JP" sz="1400" dirty="0" err="1">
                <a:latin typeface="+mn-ea"/>
              </a:rPr>
              <a:t>iPS</a:t>
            </a:r>
            <a:r>
              <a:rPr lang="ja-JP" altLang="en-US" sz="1400" dirty="0">
                <a:latin typeface="+mn-ea"/>
              </a:rPr>
              <a:t>細胞由来網膜色素上皮シート</a:t>
            </a:r>
            <a:r>
              <a:rPr lang="ja-JP" altLang="en-US" sz="1400" dirty="0" smtClean="0">
                <a:latin typeface="+mn-ea"/>
              </a:rPr>
              <a:t>移植</a:t>
            </a:r>
            <a:endParaRPr lang="en-US" altLang="ja-JP" sz="1400" dirty="0" smtClean="0">
              <a:latin typeface="+mn-ea"/>
            </a:endParaRPr>
          </a:p>
          <a:p>
            <a:r>
              <a:rPr lang="ja-JP" altLang="en-US" sz="1400" dirty="0">
                <a:latin typeface="+mn-ea"/>
              </a:rPr>
              <a:t>　</a:t>
            </a:r>
            <a:r>
              <a:rPr lang="ja-JP" altLang="en-US" sz="1400" dirty="0" smtClean="0">
                <a:latin typeface="+mn-ea"/>
              </a:rPr>
              <a:t>　　現在</a:t>
            </a:r>
            <a:r>
              <a:rPr lang="ja-JP" altLang="en-US" sz="1400" dirty="0">
                <a:latin typeface="+mn-ea"/>
              </a:rPr>
              <a:t>、神戸市医療センター中央市民</a:t>
            </a:r>
            <a:r>
              <a:rPr lang="ja-JP" altLang="en-US" sz="1400" dirty="0" smtClean="0">
                <a:latin typeface="+mn-ea"/>
              </a:rPr>
              <a:t>病院、大阪大学、京都</a:t>
            </a:r>
            <a:r>
              <a:rPr lang="ja-JP" altLang="en-US" sz="1400" dirty="0">
                <a:latin typeface="+mn-ea"/>
              </a:rPr>
              <a:t>大学</a:t>
            </a:r>
            <a:r>
              <a:rPr lang="en-US" altLang="ja-JP" sz="1400" dirty="0" err="1">
                <a:latin typeface="+mn-ea"/>
              </a:rPr>
              <a:t>iPS</a:t>
            </a:r>
            <a:r>
              <a:rPr lang="ja-JP" altLang="en-US" sz="1400" dirty="0">
                <a:latin typeface="+mn-ea"/>
              </a:rPr>
              <a:t>細胞</a:t>
            </a:r>
            <a:r>
              <a:rPr lang="ja-JP" altLang="en-US" sz="1400" dirty="0" smtClean="0">
                <a:latin typeface="+mn-ea"/>
              </a:rPr>
              <a:t>研究所ならびに理化</a:t>
            </a:r>
            <a:r>
              <a:rPr lang="ja-JP" altLang="en-US" sz="1400" dirty="0">
                <a:latin typeface="+mn-ea"/>
              </a:rPr>
              <a:t>学研究所</a:t>
            </a:r>
            <a:r>
              <a:rPr lang="ja-JP" altLang="en-US" sz="1400" dirty="0" smtClean="0">
                <a:latin typeface="+mn-ea"/>
              </a:rPr>
              <a:t>が</a:t>
            </a:r>
            <a:endParaRPr lang="en-US" altLang="ja-JP" sz="1400" dirty="0" smtClean="0">
              <a:latin typeface="+mn-ea"/>
            </a:endParaRPr>
          </a:p>
          <a:p>
            <a:r>
              <a:rPr lang="ja-JP" altLang="en-US" sz="1400" dirty="0">
                <a:latin typeface="+mn-ea"/>
              </a:rPr>
              <a:t>　</a:t>
            </a:r>
            <a:r>
              <a:rPr lang="ja-JP" altLang="en-US" sz="1400" dirty="0" smtClean="0">
                <a:latin typeface="+mn-ea"/>
              </a:rPr>
              <a:t>　連携</a:t>
            </a:r>
            <a:r>
              <a:rPr lang="ja-JP" altLang="en-US" sz="1400" dirty="0">
                <a:latin typeface="+mn-ea"/>
              </a:rPr>
              <a:t>し、</a:t>
            </a:r>
            <a:r>
              <a:rPr lang="en-US" altLang="ja-JP" sz="1400" dirty="0">
                <a:latin typeface="+mn-ea"/>
              </a:rPr>
              <a:t>2017</a:t>
            </a:r>
            <a:r>
              <a:rPr lang="ja-JP" altLang="en-US" sz="1400" dirty="0">
                <a:latin typeface="+mn-ea"/>
              </a:rPr>
              <a:t>年度から「滲出型加齢黄斑変性に</a:t>
            </a:r>
            <a:r>
              <a:rPr lang="ja-JP" altLang="en-US" sz="1400" dirty="0" smtClean="0">
                <a:latin typeface="+mn-ea"/>
              </a:rPr>
              <a:t>対する他家</a:t>
            </a:r>
            <a:r>
              <a:rPr lang="en-US" altLang="ja-JP" sz="1400" dirty="0" err="1">
                <a:latin typeface="+mn-ea"/>
              </a:rPr>
              <a:t>iPS</a:t>
            </a:r>
            <a:r>
              <a:rPr lang="ja-JP" altLang="en-US" sz="1400" dirty="0">
                <a:latin typeface="+mn-ea"/>
              </a:rPr>
              <a:t>細胞由来網膜色素上皮細胞懸濁液移植に</a:t>
            </a:r>
            <a:r>
              <a:rPr lang="ja-JP" altLang="en-US" sz="1400" dirty="0" smtClean="0">
                <a:latin typeface="+mn-ea"/>
              </a:rPr>
              <a:t>関する　</a:t>
            </a:r>
            <a:endParaRPr lang="en-US" altLang="ja-JP" sz="1400" dirty="0" smtClean="0">
              <a:latin typeface="+mn-ea"/>
            </a:endParaRPr>
          </a:p>
          <a:p>
            <a:r>
              <a:rPr lang="ja-JP" altLang="en-US" sz="1400" dirty="0">
                <a:latin typeface="+mn-ea"/>
              </a:rPr>
              <a:t>　</a:t>
            </a:r>
            <a:r>
              <a:rPr lang="ja-JP" altLang="en-US" sz="1400" dirty="0" smtClean="0">
                <a:latin typeface="+mn-ea"/>
              </a:rPr>
              <a:t>　臨床</a:t>
            </a:r>
            <a:r>
              <a:rPr lang="ja-JP" altLang="en-US" sz="1400" dirty="0">
                <a:latin typeface="+mn-ea"/>
              </a:rPr>
              <a:t>研究」を</a:t>
            </a:r>
            <a:r>
              <a:rPr lang="en-US" altLang="ja-JP" sz="1400" dirty="0">
                <a:latin typeface="+mn-ea"/>
              </a:rPr>
              <a:t>6</a:t>
            </a:r>
            <a:r>
              <a:rPr lang="ja-JP" altLang="en-US" sz="1400" dirty="0">
                <a:latin typeface="+mn-ea"/>
              </a:rPr>
              <a:t>例行っている</a:t>
            </a:r>
            <a:r>
              <a:rPr lang="ja-JP" altLang="en-US" sz="1400" dirty="0" smtClean="0">
                <a:latin typeface="+mn-ea"/>
              </a:rPr>
              <a:t>。　今後</a:t>
            </a:r>
            <a:r>
              <a:rPr lang="ja-JP" altLang="en-US" sz="1400" dirty="0">
                <a:latin typeface="+mn-ea"/>
              </a:rPr>
              <a:t>、治験を通して条件付早期承認を</a:t>
            </a:r>
            <a:r>
              <a:rPr lang="ja-JP" altLang="en-US" sz="1400" dirty="0" smtClean="0">
                <a:latin typeface="+mn-ea"/>
              </a:rPr>
              <a:t>得て上市</a:t>
            </a:r>
            <a:r>
              <a:rPr lang="ja-JP" altLang="en-US" sz="1400" dirty="0">
                <a:latin typeface="+mn-ea"/>
              </a:rPr>
              <a:t>を行う</a:t>
            </a:r>
            <a:r>
              <a:rPr lang="ja-JP" altLang="en-US" sz="1400" dirty="0" smtClean="0">
                <a:latin typeface="+mn-ea"/>
              </a:rPr>
              <a:t>見込み。</a:t>
            </a:r>
            <a:endParaRPr lang="ja-JP" altLang="en-US" sz="1400" dirty="0">
              <a:latin typeface="+mn-ea"/>
            </a:endParaRPr>
          </a:p>
        </p:txBody>
      </p:sp>
      <p:sp>
        <p:nvSpPr>
          <p:cNvPr id="10" name="正方形/長方形 9"/>
          <p:cNvSpPr/>
          <p:nvPr/>
        </p:nvSpPr>
        <p:spPr>
          <a:xfrm>
            <a:off x="8532440" y="6624735"/>
            <a:ext cx="539552" cy="270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2</a:t>
            </a:r>
            <a:endParaRPr kumimoji="1" lang="ja-JP" altLang="en-US" dirty="0">
              <a:solidFill>
                <a:schemeClr val="tx1"/>
              </a:solidFill>
            </a:endParaRPr>
          </a:p>
        </p:txBody>
      </p:sp>
    </p:spTree>
    <p:extLst>
      <p:ext uri="{BB962C8B-B14F-4D97-AF65-F5344CB8AC3E}">
        <p14:creationId xmlns:p14="http://schemas.microsoft.com/office/powerpoint/2010/main" val="542496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47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角丸四角形 3"/>
          <p:cNvSpPr/>
          <p:nvPr/>
        </p:nvSpPr>
        <p:spPr>
          <a:xfrm>
            <a:off x="0" y="2502644"/>
            <a:ext cx="9144000" cy="1552742"/>
          </a:xfrm>
          <a:prstGeom prst="roundRect">
            <a:avLst>
              <a:gd name="adj" fmla="val 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＜ご参考＞</a:t>
            </a:r>
            <a:endParaRPr lang="en-US" altLang="ja-JP"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lnSpc>
                <a:spcPct val="120000"/>
              </a:lnSpc>
            </a:pP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未来医療国際拠点について</a:t>
            </a:r>
            <a:endParaRPr lang="en-US" altLang="ja-JP"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0" y="4806900"/>
            <a:ext cx="9144000" cy="602564"/>
          </a:xfrm>
          <a:prstGeom prst="roundRect">
            <a:avLst>
              <a:gd name="adj" fmla="val 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大阪府商工労働部成長産業振興室</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lnSpc>
                <a:spcPct val="120000"/>
              </a:lnSpc>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ライフサイエンス産業課</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793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2981" y="7985"/>
            <a:ext cx="9180513" cy="421709"/>
          </a:xfrm>
          <a:prstGeom prst="rect">
            <a:avLst/>
          </a:prstGeom>
          <a:solidFill>
            <a:srgbClr val="000099"/>
          </a:solidFill>
          <a:ln w="38100">
            <a:noFill/>
            <a:miter lim="800000"/>
            <a:headEnd/>
            <a:tailEnd/>
          </a:ln>
          <a:effectLst/>
          <a:extLst/>
        </p:spPr>
        <p:txBody>
          <a:bodyPr wrap="none" lIns="91431" tIns="82792" rIns="91431" bIns="82792"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これまで</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の検討状況</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1 つの角を丸めた四角形 3"/>
          <p:cNvSpPr/>
          <p:nvPr/>
        </p:nvSpPr>
        <p:spPr>
          <a:xfrm>
            <a:off x="33581" y="509775"/>
            <a:ext cx="9083439" cy="6465907"/>
          </a:xfrm>
          <a:prstGeom prst="round1Rect">
            <a:avLst>
              <a:gd name="adj" fmla="val 0"/>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indent="-457200"/>
            <a:endParaRPr lang="en-US" altLang="ja-JP" dirty="0" smtClean="0">
              <a:solidFill>
                <a:schemeClr val="tx1"/>
              </a:solidFill>
              <a:latin typeface="+mn-ea"/>
            </a:endParaRPr>
          </a:p>
          <a:p>
            <a:pPr indent="-457200"/>
            <a:r>
              <a:rPr lang="ja-JP" altLang="en-US" dirty="0" smtClean="0">
                <a:solidFill>
                  <a:schemeClr val="tx1"/>
                </a:solidFill>
                <a:latin typeface="+mn-ea"/>
              </a:rPr>
              <a:t>平成</a:t>
            </a:r>
            <a:r>
              <a:rPr lang="en-US" altLang="ja-JP" dirty="0" smtClean="0">
                <a:solidFill>
                  <a:schemeClr val="tx1"/>
                </a:solidFill>
                <a:latin typeface="+mn-ea"/>
              </a:rPr>
              <a:t>28</a:t>
            </a:r>
            <a:r>
              <a:rPr lang="ja-JP" altLang="en-US" dirty="0" smtClean="0">
                <a:solidFill>
                  <a:schemeClr val="tx1"/>
                </a:solidFill>
                <a:latin typeface="+mn-ea"/>
              </a:rPr>
              <a:t>年</a:t>
            </a:r>
            <a:r>
              <a:rPr lang="en-US" altLang="ja-JP" dirty="0" smtClean="0">
                <a:solidFill>
                  <a:schemeClr val="tx1"/>
                </a:solidFill>
                <a:latin typeface="+mn-ea"/>
              </a:rPr>
              <a:t>11</a:t>
            </a:r>
            <a:r>
              <a:rPr lang="ja-JP" altLang="en-US" dirty="0" smtClean="0">
                <a:solidFill>
                  <a:schemeClr val="tx1"/>
                </a:solidFill>
                <a:latin typeface="+mn-ea"/>
              </a:rPr>
              <a:t>月</a:t>
            </a:r>
            <a:r>
              <a:rPr lang="en-US" altLang="ja-JP" dirty="0" smtClean="0">
                <a:solidFill>
                  <a:schemeClr val="tx1"/>
                </a:solidFill>
                <a:latin typeface="+mn-ea"/>
              </a:rPr>
              <a:t>	</a:t>
            </a:r>
            <a:r>
              <a:rPr lang="ja-JP" altLang="en-US" dirty="0" smtClean="0">
                <a:solidFill>
                  <a:schemeClr val="tx1"/>
                </a:solidFill>
                <a:latin typeface="+mn-ea"/>
              </a:rPr>
              <a:t>中之島４丁目再生医療国際拠点検討協議会の設置</a:t>
            </a:r>
            <a:endParaRPr lang="en-US" altLang="ja-JP" dirty="0" smtClean="0">
              <a:solidFill>
                <a:schemeClr val="tx1"/>
              </a:solidFill>
              <a:latin typeface="+mn-ea"/>
            </a:endParaRPr>
          </a:p>
          <a:p>
            <a:pPr indent="-457200"/>
            <a:r>
              <a:rPr lang="en-US" altLang="ja-JP" dirty="0" smtClean="0">
                <a:solidFill>
                  <a:schemeClr val="tx1"/>
                </a:solidFill>
                <a:latin typeface="+mn-ea"/>
              </a:rPr>
              <a:t>		</a:t>
            </a:r>
            <a:r>
              <a:rPr lang="ja-JP" altLang="en-US" dirty="0" smtClean="0">
                <a:solidFill>
                  <a:schemeClr val="tx1"/>
                </a:solidFill>
                <a:latin typeface="+mn-ea"/>
              </a:rPr>
              <a:t>　　拠点の実現に向け、産学官が連携し検討を実施するとともに、</a:t>
            </a:r>
            <a:endParaRPr lang="en-US" altLang="ja-JP" dirty="0" smtClean="0">
              <a:solidFill>
                <a:schemeClr val="tx1"/>
              </a:solidFill>
              <a:latin typeface="+mn-ea"/>
            </a:endParaRPr>
          </a:p>
          <a:p>
            <a:pPr indent="-457200"/>
            <a:r>
              <a:rPr lang="en-US" altLang="ja-JP" dirty="0">
                <a:solidFill>
                  <a:schemeClr val="tx1"/>
                </a:solidFill>
                <a:latin typeface="+mn-ea"/>
              </a:rPr>
              <a:t>	</a:t>
            </a:r>
            <a:r>
              <a:rPr lang="en-US" altLang="ja-JP" dirty="0" smtClean="0">
                <a:solidFill>
                  <a:schemeClr val="tx1"/>
                </a:solidFill>
                <a:latin typeface="+mn-ea"/>
              </a:rPr>
              <a:t>	</a:t>
            </a:r>
            <a:r>
              <a:rPr lang="ja-JP" altLang="en-US" dirty="0" smtClean="0">
                <a:solidFill>
                  <a:schemeClr val="tx1"/>
                </a:solidFill>
                <a:latin typeface="+mn-ea"/>
              </a:rPr>
              <a:t>　　国等へ提案・要望することをめざして設置</a:t>
            </a:r>
            <a:endParaRPr lang="en-US" altLang="ja-JP" dirty="0" smtClean="0">
              <a:solidFill>
                <a:schemeClr val="tx1"/>
              </a:solidFill>
              <a:latin typeface="+mn-ea"/>
            </a:endParaRPr>
          </a:p>
          <a:p>
            <a:pPr indent="-457200"/>
            <a:r>
              <a:rPr lang="en-US" altLang="ja-JP" dirty="0">
                <a:solidFill>
                  <a:schemeClr val="tx1"/>
                </a:solidFill>
                <a:latin typeface="+mn-ea"/>
              </a:rPr>
              <a:t>	</a:t>
            </a:r>
            <a:r>
              <a:rPr lang="en-US" altLang="ja-JP" dirty="0" smtClean="0">
                <a:solidFill>
                  <a:schemeClr val="tx1"/>
                </a:solidFill>
                <a:latin typeface="+mn-ea"/>
              </a:rPr>
              <a:t>	</a:t>
            </a:r>
            <a:r>
              <a:rPr lang="ja-JP" altLang="en-US" dirty="0" smtClean="0">
                <a:solidFill>
                  <a:schemeClr val="tx1"/>
                </a:solidFill>
                <a:latin typeface="+mn-ea"/>
              </a:rPr>
              <a:t>　　＜構成員＞大阪府</a:t>
            </a:r>
            <a:r>
              <a:rPr lang="ja-JP" altLang="en-US" dirty="0">
                <a:solidFill>
                  <a:schemeClr val="tx1"/>
                </a:solidFill>
                <a:latin typeface="+mn-ea"/>
              </a:rPr>
              <a:t>・</a:t>
            </a:r>
            <a:r>
              <a:rPr lang="ja-JP" altLang="en-US" dirty="0" smtClean="0">
                <a:solidFill>
                  <a:schemeClr val="tx1"/>
                </a:solidFill>
                <a:latin typeface="+mn-ea"/>
              </a:rPr>
              <a:t>大阪市・</a:t>
            </a:r>
            <a:endParaRPr lang="en-US" altLang="ja-JP" dirty="0" smtClean="0">
              <a:solidFill>
                <a:schemeClr val="tx1"/>
              </a:solidFill>
              <a:latin typeface="+mn-ea"/>
            </a:endParaRPr>
          </a:p>
          <a:p>
            <a:pPr indent="-457200"/>
            <a:r>
              <a:rPr lang="en-US" altLang="ja-JP" dirty="0">
                <a:solidFill>
                  <a:schemeClr val="tx1"/>
                </a:solidFill>
                <a:latin typeface="+mn-ea"/>
              </a:rPr>
              <a:t>	</a:t>
            </a:r>
            <a:r>
              <a:rPr lang="en-US" altLang="ja-JP" dirty="0" smtClean="0">
                <a:solidFill>
                  <a:schemeClr val="tx1"/>
                </a:solidFill>
                <a:latin typeface="+mn-ea"/>
              </a:rPr>
              <a:t>		</a:t>
            </a:r>
            <a:r>
              <a:rPr lang="ja-JP" altLang="en-US" dirty="0" smtClean="0">
                <a:solidFill>
                  <a:schemeClr val="tx1"/>
                </a:solidFill>
                <a:latin typeface="+mn-ea"/>
              </a:rPr>
              <a:t>　　　  大阪商工会議所・関西経済同友会・関西経済連合会</a:t>
            </a:r>
            <a:endParaRPr lang="en-US" altLang="ja-JP" dirty="0" smtClean="0">
              <a:solidFill>
                <a:schemeClr val="tx1"/>
              </a:solidFill>
              <a:latin typeface="+mn-ea"/>
            </a:endParaRPr>
          </a:p>
          <a:p>
            <a:pPr indent="-457200"/>
            <a:endParaRPr lang="en-US" altLang="ja-JP" dirty="0" smtClean="0">
              <a:solidFill>
                <a:schemeClr val="tx1"/>
              </a:solidFill>
              <a:latin typeface="+mn-ea"/>
            </a:endParaRPr>
          </a:p>
          <a:p>
            <a:pPr indent="-457200"/>
            <a:r>
              <a:rPr lang="ja-JP" altLang="en-US" dirty="0">
                <a:solidFill>
                  <a:schemeClr val="tx1"/>
                </a:solidFill>
                <a:latin typeface="+mn-ea"/>
              </a:rPr>
              <a:t>平成</a:t>
            </a:r>
            <a:r>
              <a:rPr lang="en-US" altLang="ja-JP" dirty="0">
                <a:solidFill>
                  <a:schemeClr val="tx1"/>
                </a:solidFill>
                <a:latin typeface="+mn-ea"/>
              </a:rPr>
              <a:t>28</a:t>
            </a:r>
            <a:r>
              <a:rPr lang="ja-JP" altLang="en-US" dirty="0">
                <a:solidFill>
                  <a:schemeClr val="tx1"/>
                </a:solidFill>
                <a:latin typeface="+mn-ea"/>
              </a:rPr>
              <a:t>年</a:t>
            </a:r>
            <a:r>
              <a:rPr lang="en-US" altLang="ja-JP" dirty="0" smtClean="0">
                <a:solidFill>
                  <a:schemeClr val="tx1"/>
                </a:solidFill>
                <a:latin typeface="+mn-ea"/>
              </a:rPr>
              <a:t>12</a:t>
            </a:r>
            <a:r>
              <a:rPr lang="ja-JP" altLang="en-US" dirty="0" smtClean="0">
                <a:solidFill>
                  <a:schemeClr val="tx1"/>
                </a:solidFill>
                <a:latin typeface="+mn-ea"/>
              </a:rPr>
              <a:t>月</a:t>
            </a:r>
            <a:r>
              <a:rPr lang="en-US" altLang="ja-JP" dirty="0" smtClean="0">
                <a:solidFill>
                  <a:schemeClr val="tx1"/>
                </a:solidFill>
                <a:latin typeface="+mn-ea"/>
              </a:rPr>
              <a:t>	</a:t>
            </a:r>
            <a:r>
              <a:rPr lang="ja-JP" altLang="en-US" dirty="0" smtClean="0">
                <a:solidFill>
                  <a:schemeClr val="tx1"/>
                </a:solidFill>
                <a:latin typeface="+mn-ea"/>
              </a:rPr>
              <a:t>第２回協議会～</a:t>
            </a:r>
            <a:endParaRPr lang="en-US" altLang="ja-JP" dirty="0" smtClean="0">
              <a:solidFill>
                <a:schemeClr val="tx1"/>
              </a:solidFill>
              <a:latin typeface="+mn-ea"/>
            </a:endParaRPr>
          </a:p>
          <a:p>
            <a:pPr indent="-457200"/>
            <a:r>
              <a:rPr lang="en-US" altLang="ja-JP" dirty="0">
                <a:solidFill>
                  <a:schemeClr val="tx1"/>
                </a:solidFill>
                <a:latin typeface="+mn-ea"/>
              </a:rPr>
              <a:t>	</a:t>
            </a:r>
            <a:r>
              <a:rPr lang="en-US" altLang="ja-JP" dirty="0" smtClean="0">
                <a:solidFill>
                  <a:schemeClr val="tx1"/>
                </a:solidFill>
                <a:latin typeface="+mn-ea"/>
              </a:rPr>
              <a:t>	</a:t>
            </a:r>
            <a:r>
              <a:rPr lang="ja-JP" altLang="en-US" dirty="0" smtClean="0">
                <a:solidFill>
                  <a:schemeClr val="tx1"/>
                </a:solidFill>
                <a:latin typeface="+mn-ea"/>
              </a:rPr>
              <a:t>　　オブザーバーとして、大阪大学・日本再生医療学会に参加要請</a:t>
            </a:r>
            <a:endParaRPr lang="en-US" altLang="ja-JP" dirty="0" smtClean="0">
              <a:solidFill>
                <a:schemeClr val="tx1"/>
              </a:solidFill>
              <a:latin typeface="+mn-ea"/>
            </a:endParaRPr>
          </a:p>
          <a:p>
            <a:pPr indent="-457200"/>
            <a:endParaRPr lang="en-US" altLang="ja-JP" dirty="0">
              <a:solidFill>
                <a:schemeClr val="tx1"/>
              </a:solidFill>
              <a:latin typeface="+mn-ea"/>
            </a:endParaRPr>
          </a:p>
          <a:p>
            <a:pPr indent="-457200"/>
            <a:r>
              <a:rPr lang="ja-JP" altLang="en-US" dirty="0" smtClean="0">
                <a:solidFill>
                  <a:schemeClr val="tx1"/>
                </a:solidFill>
                <a:latin typeface="+mn-ea"/>
              </a:rPr>
              <a:t>平成</a:t>
            </a:r>
            <a:r>
              <a:rPr lang="en-US" altLang="ja-JP" dirty="0" smtClean="0">
                <a:solidFill>
                  <a:schemeClr val="tx1"/>
                </a:solidFill>
                <a:latin typeface="+mn-ea"/>
              </a:rPr>
              <a:t>29</a:t>
            </a:r>
            <a:r>
              <a:rPr lang="ja-JP" altLang="en-US" dirty="0" smtClean="0">
                <a:solidFill>
                  <a:schemeClr val="tx1"/>
                </a:solidFill>
                <a:latin typeface="+mn-ea"/>
              </a:rPr>
              <a:t>年２月</a:t>
            </a:r>
            <a:r>
              <a:rPr lang="en-US" altLang="ja-JP" dirty="0" smtClean="0">
                <a:solidFill>
                  <a:schemeClr val="tx1"/>
                </a:solidFill>
                <a:latin typeface="+mn-ea"/>
              </a:rPr>
              <a:t>	</a:t>
            </a:r>
            <a:r>
              <a:rPr lang="ja-JP" altLang="en-US" dirty="0" smtClean="0">
                <a:solidFill>
                  <a:schemeClr val="tx1"/>
                </a:solidFill>
                <a:latin typeface="+mn-ea"/>
              </a:rPr>
              <a:t>第３回協議会</a:t>
            </a:r>
            <a:endParaRPr lang="en-US" altLang="ja-JP" dirty="0" smtClean="0">
              <a:solidFill>
                <a:schemeClr val="tx1"/>
              </a:solidFill>
              <a:latin typeface="+mn-ea"/>
            </a:endParaRPr>
          </a:p>
          <a:p>
            <a:pPr indent="-457200"/>
            <a:r>
              <a:rPr lang="en-US" altLang="ja-JP" dirty="0">
                <a:solidFill>
                  <a:schemeClr val="tx1"/>
                </a:solidFill>
                <a:latin typeface="+mn-ea"/>
              </a:rPr>
              <a:t>	</a:t>
            </a:r>
            <a:r>
              <a:rPr lang="en-US" altLang="ja-JP" dirty="0" smtClean="0">
                <a:solidFill>
                  <a:schemeClr val="tx1"/>
                </a:solidFill>
                <a:latin typeface="+mn-ea"/>
              </a:rPr>
              <a:t>	</a:t>
            </a:r>
            <a:r>
              <a:rPr lang="ja-JP" altLang="en-US" dirty="0" smtClean="0">
                <a:solidFill>
                  <a:schemeClr val="tx1"/>
                </a:solidFill>
                <a:latin typeface="+mn-ea"/>
              </a:rPr>
              <a:t>　　基本方針（案）を策定</a:t>
            </a:r>
            <a:r>
              <a:rPr lang="ja-JP" altLang="en-US" dirty="0">
                <a:solidFill>
                  <a:schemeClr val="tx1"/>
                </a:solidFill>
                <a:latin typeface="+mn-ea"/>
              </a:rPr>
              <a:t>。</a:t>
            </a:r>
            <a:r>
              <a:rPr lang="ja-JP" altLang="en-US" dirty="0" smtClean="0">
                <a:solidFill>
                  <a:schemeClr val="tx1"/>
                </a:solidFill>
                <a:latin typeface="+mn-ea"/>
              </a:rPr>
              <a:t>大阪府知事、大阪市長も出席</a:t>
            </a:r>
            <a:endParaRPr lang="en-US" altLang="ja-JP" dirty="0" smtClean="0">
              <a:solidFill>
                <a:schemeClr val="tx1"/>
              </a:solidFill>
              <a:latin typeface="+mn-ea"/>
            </a:endParaRPr>
          </a:p>
          <a:p>
            <a:pPr indent="-457200"/>
            <a:endParaRPr lang="en-US" altLang="ja-JP" dirty="0">
              <a:solidFill>
                <a:schemeClr val="tx1"/>
              </a:solidFill>
              <a:latin typeface="+mn-ea"/>
            </a:endParaRPr>
          </a:p>
          <a:p>
            <a:pPr indent="-457200"/>
            <a:r>
              <a:rPr lang="ja-JP" altLang="en-US" dirty="0">
                <a:solidFill>
                  <a:schemeClr val="tx1"/>
                </a:solidFill>
                <a:latin typeface="+mn-ea"/>
              </a:rPr>
              <a:t>平成</a:t>
            </a:r>
            <a:r>
              <a:rPr lang="en-US" altLang="ja-JP" dirty="0">
                <a:solidFill>
                  <a:schemeClr val="tx1"/>
                </a:solidFill>
                <a:latin typeface="+mn-ea"/>
              </a:rPr>
              <a:t>29</a:t>
            </a:r>
            <a:r>
              <a:rPr lang="ja-JP" altLang="en-US" dirty="0" smtClean="0">
                <a:solidFill>
                  <a:schemeClr val="tx1"/>
                </a:solidFill>
                <a:latin typeface="+mn-ea"/>
              </a:rPr>
              <a:t>年７月</a:t>
            </a:r>
            <a:r>
              <a:rPr lang="en-US" altLang="ja-JP" dirty="0" smtClean="0">
                <a:solidFill>
                  <a:schemeClr val="tx1"/>
                </a:solidFill>
                <a:latin typeface="+mn-ea"/>
              </a:rPr>
              <a:t>	</a:t>
            </a:r>
            <a:r>
              <a:rPr lang="ja-JP" altLang="en-US" dirty="0" smtClean="0">
                <a:solidFill>
                  <a:schemeClr val="tx1"/>
                </a:solidFill>
                <a:latin typeface="+mn-ea"/>
              </a:rPr>
              <a:t>第４回協議会</a:t>
            </a:r>
            <a:endParaRPr lang="en-US" altLang="ja-JP" dirty="0">
              <a:solidFill>
                <a:schemeClr val="tx1"/>
              </a:solidFill>
              <a:latin typeface="+mn-ea"/>
            </a:endParaRPr>
          </a:p>
          <a:p>
            <a:pPr indent="-457200"/>
            <a:r>
              <a:rPr lang="en-US" altLang="ja-JP" dirty="0" smtClean="0">
                <a:solidFill>
                  <a:schemeClr val="tx1"/>
                </a:solidFill>
                <a:latin typeface="+mn-ea"/>
              </a:rPr>
              <a:t>		</a:t>
            </a:r>
            <a:r>
              <a:rPr lang="ja-JP" altLang="en-US" dirty="0">
                <a:solidFill>
                  <a:schemeClr val="tx1"/>
                </a:solidFill>
                <a:latin typeface="+mn-ea"/>
              </a:rPr>
              <a:t>　</a:t>
            </a:r>
            <a:r>
              <a:rPr lang="ja-JP" altLang="en-US" dirty="0" smtClean="0">
                <a:solidFill>
                  <a:schemeClr val="tx1"/>
                </a:solidFill>
                <a:latin typeface="+mn-ea"/>
              </a:rPr>
              <a:t>　基本計画（素案</a:t>
            </a:r>
            <a:r>
              <a:rPr lang="ja-JP" altLang="en-US" dirty="0">
                <a:solidFill>
                  <a:schemeClr val="tx1"/>
                </a:solidFill>
                <a:latin typeface="+mn-ea"/>
              </a:rPr>
              <a:t>）を</a:t>
            </a:r>
            <a:r>
              <a:rPr lang="ja-JP" altLang="en-US" dirty="0" smtClean="0">
                <a:solidFill>
                  <a:schemeClr val="tx1"/>
                </a:solidFill>
                <a:latin typeface="+mn-ea"/>
              </a:rPr>
              <a:t>策定</a:t>
            </a:r>
            <a:endParaRPr lang="en-US" altLang="ja-JP" dirty="0" smtClean="0">
              <a:solidFill>
                <a:schemeClr val="tx1"/>
              </a:solidFill>
              <a:latin typeface="+mn-ea"/>
            </a:endParaRPr>
          </a:p>
          <a:p>
            <a:pPr indent="-457200"/>
            <a:r>
              <a:rPr lang="en-US" altLang="ja-JP" dirty="0">
                <a:solidFill>
                  <a:schemeClr val="tx1"/>
                </a:solidFill>
                <a:latin typeface="+mn-ea"/>
              </a:rPr>
              <a:t>	</a:t>
            </a:r>
            <a:r>
              <a:rPr lang="en-US" altLang="ja-JP" dirty="0" smtClean="0">
                <a:solidFill>
                  <a:schemeClr val="tx1"/>
                </a:solidFill>
                <a:latin typeface="+mn-ea"/>
              </a:rPr>
              <a:t>	</a:t>
            </a:r>
            <a:r>
              <a:rPr lang="ja-JP" altLang="en-US" dirty="0" smtClean="0">
                <a:solidFill>
                  <a:schemeClr val="tx1"/>
                </a:solidFill>
                <a:latin typeface="+mn-ea"/>
              </a:rPr>
              <a:t>　　　　拠点の</a:t>
            </a:r>
            <a:r>
              <a:rPr lang="ja-JP" altLang="en-US" dirty="0">
                <a:solidFill>
                  <a:schemeClr val="tx1"/>
                </a:solidFill>
                <a:latin typeface="+mn-ea"/>
              </a:rPr>
              <a:t>コンセプトを</a:t>
            </a:r>
            <a:r>
              <a:rPr lang="ja-JP" altLang="en-US" dirty="0" smtClean="0">
                <a:solidFill>
                  <a:schemeClr val="tx1"/>
                </a:solidFill>
                <a:latin typeface="+mn-ea"/>
              </a:rPr>
              <a:t>、</a:t>
            </a:r>
            <a:endParaRPr lang="en-US" altLang="ja-JP" dirty="0" smtClean="0">
              <a:solidFill>
                <a:schemeClr val="tx1"/>
              </a:solidFill>
              <a:latin typeface="+mn-ea"/>
            </a:endParaRPr>
          </a:p>
          <a:p>
            <a:pPr indent="-457200"/>
            <a:r>
              <a:rPr lang="en-US" altLang="ja-JP" dirty="0">
                <a:solidFill>
                  <a:schemeClr val="tx1"/>
                </a:solidFill>
                <a:latin typeface="+mn-ea"/>
              </a:rPr>
              <a:t>	</a:t>
            </a:r>
            <a:r>
              <a:rPr lang="en-US" altLang="ja-JP" dirty="0" smtClean="0">
                <a:solidFill>
                  <a:schemeClr val="tx1"/>
                </a:solidFill>
                <a:latin typeface="+mn-ea"/>
              </a:rPr>
              <a:t>	</a:t>
            </a:r>
            <a:r>
              <a:rPr lang="ja-JP" altLang="en-US" dirty="0" smtClean="0">
                <a:solidFill>
                  <a:schemeClr val="tx1"/>
                </a:solidFill>
                <a:latin typeface="+mn-ea"/>
              </a:rPr>
              <a:t>　　　　今後の医療技術の進歩に即応した最先端の「</a:t>
            </a:r>
            <a:r>
              <a:rPr lang="ja-JP" altLang="en-US" dirty="0">
                <a:solidFill>
                  <a:schemeClr val="tx1"/>
                </a:solidFill>
                <a:latin typeface="+mn-ea"/>
              </a:rPr>
              <a:t>未来医療</a:t>
            </a:r>
            <a:r>
              <a:rPr lang="ja-JP" altLang="en-US" dirty="0" smtClean="0">
                <a:solidFill>
                  <a:schemeClr val="tx1"/>
                </a:solidFill>
                <a:latin typeface="+mn-ea"/>
              </a:rPr>
              <a:t>」の産業化</a:t>
            </a:r>
            <a:endParaRPr lang="en-US" altLang="ja-JP" dirty="0" smtClean="0">
              <a:solidFill>
                <a:schemeClr val="tx1"/>
              </a:solidFill>
              <a:latin typeface="+mn-ea"/>
            </a:endParaRPr>
          </a:p>
          <a:p>
            <a:pPr indent="-457200"/>
            <a:r>
              <a:rPr lang="ja-JP" altLang="en-US" dirty="0">
                <a:solidFill>
                  <a:schemeClr val="tx1"/>
                </a:solidFill>
                <a:latin typeface="+mn-ea"/>
              </a:rPr>
              <a:t>　</a:t>
            </a:r>
            <a:r>
              <a:rPr lang="ja-JP" altLang="en-US" dirty="0" smtClean="0">
                <a:solidFill>
                  <a:schemeClr val="tx1"/>
                </a:solidFill>
                <a:latin typeface="+mn-ea"/>
              </a:rPr>
              <a:t>　　　　　　　　　　　　　　　及び国内外</a:t>
            </a:r>
            <a:r>
              <a:rPr lang="ja-JP" altLang="en-US" dirty="0">
                <a:solidFill>
                  <a:schemeClr val="tx1"/>
                </a:solidFill>
                <a:latin typeface="+mn-ea"/>
              </a:rPr>
              <a:t>の患者への「未来医療」の</a:t>
            </a:r>
            <a:r>
              <a:rPr lang="ja-JP" altLang="en-US" dirty="0" smtClean="0">
                <a:solidFill>
                  <a:schemeClr val="tx1"/>
                </a:solidFill>
                <a:latin typeface="+mn-ea"/>
              </a:rPr>
              <a:t>提供に</a:t>
            </a:r>
            <a:r>
              <a:rPr lang="ja-JP" altLang="en-US" dirty="0">
                <a:solidFill>
                  <a:schemeClr val="tx1"/>
                </a:solidFill>
                <a:latin typeface="+mn-ea"/>
              </a:rPr>
              <a:t>よる国際</a:t>
            </a:r>
            <a:r>
              <a:rPr lang="ja-JP" altLang="en-US" dirty="0" smtClean="0">
                <a:solidFill>
                  <a:schemeClr val="tx1"/>
                </a:solidFill>
                <a:latin typeface="+mn-ea"/>
              </a:rPr>
              <a:t>貢献の推進</a:t>
            </a:r>
            <a:endParaRPr lang="en-US" altLang="ja-JP" dirty="0" smtClean="0">
              <a:solidFill>
                <a:schemeClr val="tx1"/>
              </a:solidFill>
              <a:latin typeface="+mn-ea"/>
            </a:endParaRPr>
          </a:p>
          <a:p>
            <a:pPr indent="-457200"/>
            <a:r>
              <a:rPr lang="en-US" altLang="ja-JP" dirty="0" smtClean="0">
                <a:solidFill>
                  <a:schemeClr val="tx1"/>
                </a:solidFill>
                <a:latin typeface="+mn-ea"/>
              </a:rPr>
              <a:t>		</a:t>
            </a:r>
            <a:r>
              <a:rPr lang="ja-JP" altLang="en-US" dirty="0" smtClean="0">
                <a:solidFill>
                  <a:schemeClr val="tx1"/>
                </a:solidFill>
                <a:latin typeface="+mn-ea"/>
              </a:rPr>
              <a:t>　　　　に変更</a:t>
            </a:r>
            <a:endParaRPr lang="en-US" altLang="ja-JP" dirty="0" smtClean="0">
              <a:solidFill>
                <a:schemeClr val="tx1"/>
              </a:solidFill>
              <a:latin typeface="+mn-ea"/>
            </a:endParaRPr>
          </a:p>
          <a:p>
            <a:pPr indent="-457200"/>
            <a:endParaRPr lang="en-US" altLang="ja-JP" dirty="0">
              <a:solidFill>
                <a:schemeClr val="tx1"/>
              </a:solidFill>
              <a:latin typeface="+mn-ea"/>
            </a:endParaRPr>
          </a:p>
          <a:p>
            <a:pPr indent="-457200"/>
            <a:r>
              <a:rPr lang="ja-JP" altLang="en-US" dirty="0" smtClean="0">
                <a:solidFill>
                  <a:schemeClr val="tx1"/>
                </a:solidFill>
                <a:latin typeface="+mn-ea"/>
              </a:rPr>
              <a:t>平成</a:t>
            </a:r>
            <a:r>
              <a:rPr lang="en-US" altLang="ja-JP" dirty="0">
                <a:solidFill>
                  <a:schemeClr val="tx1"/>
                </a:solidFill>
                <a:latin typeface="+mn-ea"/>
              </a:rPr>
              <a:t>30</a:t>
            </a:r>
            <a:r>
              <a:rPr lang="ja-JP" altLang="en-US" dirty="0" smtClean="0">
                <a:solidFill>
                  <a:schemeClr val="tx1"/>
                </a:solidFill>
                <a:latin typeface="+mn-ea"/>
              </a:rPr>
              <a:t>年２月</a:t>
            </a:r>
            <a:r>
              <a:rPr lang="en-US" altLang="ja-JP" dirty="0" smtClean="0">
                <a:solidFill>
                  <a:schemeClr val="tx1"/>
                </a:solidFill>
                <a:latin typeface="+mn-ea"/>
              </a:rPr>
              <a:t>	</a:t>
            </a:r>
            <a:r>
              <a:rPr lang="ja-JP" altLang="en-US" dirty="0" smtClean="0">
                <a:solidFill>
                  <a:schemeClr val="tx1"/>
                </a:solidFill>
                <a:latin typeface="+mn-ea"/>
              </a:rPr>
              <a:t>第５回協議会</a:t>
            </a:r>
            <a:endParaRPr lang="en-US" altLang="ja-JP" dirty="0">
              <a:solidFill>
                <a:schemeClr val="tx1"/>
              </a:solidFill>
              <a:latin typeface="+mn-ea"/>
            </a:endParaRPr>
          </a:p>
          <a:p>
            <a:pPr indent="-457200"/>
            <a:r>
              <a:rPr lang="en-US" altLang="ja-JP" dirty="0" smtClean="0">
                <a:solidFill>
                  <a:schemeClr val="tx1"/>
                </a:solidFill>
                <a:latin typeface="+mn-ea"/>
              </a:rPr>
              <a:t>		</a:t>
            </a:r>
            <a:r>
              <a:rPr lang="ja-JP" altLang="en-US" dirty="0" smtClean="0">
                <a:solidFill>
                  <a:schemeClr val="tx1"/>
                </a:solidFill>
                <a:latin typeface="+mn-ea"/>
              </a:rPr>
              <a:t>　　基本</a:t>
            </a:r>
            <a:r>
              <a:rPr lang="ja-JP" altLang="en-US" dirty="0">
                <a:solidFill>
                  <a:schemeClr val="tx1"/>
                </a:solidFill>
                <a:latin typeface="+mn-ea"/>
              </a:rPr>
              <a:t>計画</a:t>
            </a:r>
            <a:r>
              <a:rPr lang="ja-JP" altLang="en-US" dirty="0" smtClean="0">
                <a:solidFill>
                  <a:schemeClr val="tx1"/>
                </a:solidFill>
                <a:latin typeface="+mn-ea"/>
              </a:rPr>
              <a:t>（案</a:t>
            </a:r>
            <a:r>
              <a:rPr lang="ja-JP" altLang="en-US" dirty="0">
                <a:solidFill>
                  <a:schemeClr val="tx1"/>
                </a:solidFill>
                <a:latin typeface="+mn-ea"/>
              </a:rPr>
              <a:t>）を</a:t>
            </a:r>
            <a:r>
              <a:rPr lang="ja-JP" altLang="en-US" dirty="0" smtClean="0">
                <a:solidFill>
                  <a:schemeClr val="tx1"/>
                </a:solidFill>
                <a:latin typeface="+mn-ea"/>
              </a:rPr>
              <a:t>策定</a:t>
            </a:r>
            <a:endParaRPr lang="en-US" altLang="ja-JP" dirty="0" smtClean="0">
              <a:solidFill>
                <a:schemeClr val="tx1"/>
              </a:solidFill>
              <a:latin typeface="+mn-ea"/>
            </a:endParaRPr>
          </a:p>
          <a:p>
            <a:pPr indent="-457200"/>
            <a:endParaRPr lang="en-US" altLang="ja-JP" dirty="0" smtClean="0">
              <a:solidFill>
                <a:schemeClr val="tx1"/>
              </a:solidFill>
              <a:latin typeface="+mn-ea"/>
            </a:endParaRPr>
          </a:p>
        </p:txBody>
      </p:sp>
      <p:sp>
        <p:nvSpPr>
          <p:cNvPr id="5" name="正方形/長方形 4"/>
          <p:cNvSpPr/>
          <p:nvPr/>
        </p:nvSpPr>
        <p:spPr>
          <a:xfrm>
            <a:off x="8720528" y="6648044"/>
            <a:ext cx="539552" cy="270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a:t>
            </a:r>
            <a:endParaRPr kumimoji="1" lang="ja-JP" altLang="en-US" dirty="0">
              <a:solidFill>
                <a:schemeClr val="tx1"/>
              </a:solidFill>
            </a:endParaRPr>
          </a:p>
        </p:txBody>
      </p:sp>
    </p:spTree>
    <p:extLst>
      <p:ext uri="{BB962C8B-B14F-4D97-AF65-F5344CB8AC3E}">
        <p14:creationId xmlns:p14="http://schemas.microsoft.com/office/powerpoint/2010/main" val="2638035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 つの角を丸めた四角形 37"/>
          <p:cNvSpPr/>
          <p:nvPr/>
        </p:nvSpPr>
        <p:spPr>
          <a:xfrm>
            <a:off x="19067" y="496127"/>
            <a:ext cx="9083439" cy="6465907"/>
          </a:xfrm>
          <a:prstGeom prst="round1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endParaRPr lang="en-US" altLang="ja-JP" dirty="0">
              <a:solidFill>
                <a:prstClr val="black"/>
              </a:solidFill>
              <a:latin typeface="ＭＳ Ｐゴシック"/>
            </a:endParaRPr>
          </a:p>
        </p:txBody>
      </p:sp>
      <p:pic>
        <p:nvPicPr>
          <p:cNvPr id="4" name="図 3"/>
          <p:cNvPicPr>
            <a:picLocks noChangeAspect="1"/>
          </p:cNvPicPr>
          <p:nvPr/>
        </p:nvPicPr>
        <p:blipFill>
          <a:blip r:embed="rId3"/>
          <a:stretch>
            <a:fillRect/>
          </a:stretch>
        </p:blipFill>
        <p:spPr>
          <a:xfrm>
            <a:off x="123942" y="2167564"/>
            <a:ext cx="4027239" cy="2930516"/>
          </a:xfrm>
          <a:prstGeom prst="rect">
            <a:avLst/>
          </a:prstGeom>
        </p:spPr>
      </p:pic>
      <p:pic>
        <p:nvPicPr>
          <p:cNvPr id="7" name="図 6"/>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995936" y="1278508"/>
            <a:ext cx="3470677" cy="5112104"/>
          </a:xfrm>
          <a:prstGeom prst="rect">
            <a:avLst/>
          </a:prstGeom>
        </p:spPr>
      </p:pic>
      <p:sp>
        <p:nvSpPr>
          <p:cNvPr id="36" name="1 つの角を丸めた四角形 35"/>
          <p:cNvSpPr/>
          <p:nvPr/>
        </p:nvSpPr>
        <p:spPr>
          <a:xfrm>
            <a:off x="115000" y="602050"/>
            <a:ext cx="8993504" cy="1488084"/>
          </a:xfrm>
          <a:prstGeom prst="round1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endParaRPr lang="ja-JP" altLang="en-US" sz="1600" b="1" dirty="0">
              <a:solidFill>
                <a:prstClr val="black"/>
              </a:solidFill>
              <a:latin typeface="ＭＳ Ｐゴシック"/>
            </a:endParaRPr>
          </a:p>
        </p:txBody>
      </p:sp>
      <p:cxnSp>
        <p:nvCxnSpPr>
          <p:cNvPr id="13" name="直線コネクタ 12"/>
          <p:cNvCxnSpPr>
            <a:stCxn id="2" idx="2"/>
          </p:cNvCxnSpPr>
          <p:nvPr/>
        </p:nvCxnSpPr>
        <p:spPr>
          <a:xfrm flipV="1">
            <a:off x="4460875" y="1319031"/>
            <a:ext cx="2106053" cy="836794"/>
          </a:xfrm>
          <a:prstGeom prst="line">
            <a:avLst/>
          </a:prstGeom>
          <a:ln w="539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12981" y="7985"/>
            <a:ext cx="9180513" cy="421709"/>
          </a:xfrm>
          <a:prstGeom prst="rect">
            <a:avLst/>
          </a:prstGeom>
          <a:solidFill>
            <a:srgbClr val="000099"/>
          </a:solidFill>
          <a:ln w="38100">
            <a:noFill/>
            <a:miter lim="800000"/>
            <a:headEnd/>
            <a:tailEnd/>
          </a:ln>
          <a:effectLst/>
          <a:extLst/>
        </p:spPr>
        <p:txBody>
          <a:bodyPr wrap="none" lIns="91431" tIns="82792" rIns="91431" bIns="82792"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基本計画（案）抜粋</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未来医療国際拠点の形成予定地</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flipH="1">
            <a:off x="5088826" y="3048658"/>
            <a:ext cx="166642" cy="177492"/>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54"/>
          <p:cNvSpPr txBox="1"/>
          <p:nvPr/>
        </p:nvSpPr>
        <p:spPr>
          <a:xfrm>
            <a:off x="143637" y="441849"/>
            <a:ext cx="4248492" cy="5681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2000"/>
              </a:lnSpc>
            </a:pPr>
            <a:r>
              <a:rPr lang="ja-JP" altLang="en-US" sz="2000"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＜大阪市北区中之島４丁目＞</a:t>
            </a:r>
            <a:endParaRPr lang="ja-JP" altLang="en-US" sz="20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0774" y="5701355"/>
            <a:ext cx="3924205" cy="647700"/>
          </a:xfrm>
          <a:prstGeom prst="rect">
            <a:avLst/>
          </a:prstGeom>
          <a:ln w="19050">
            <a:noFill/>
          </a:ln>
        </p:spPr>
        <p:style>
          <a:lnRef idx="2">
            <a:schemeClr val="accent1"/>
          </a:lnRef>
          <a:fillRef idx="1">
            <a:schemeClr val="lt1"/>
          </a:fillRef>
          <a:effectRef idx="0">
            <a:schemeClr val="accent1"/>
          </a:effectRef>
          <a:fontRef idx="minor">
            <a:schemeClr val="dk1"/>
          </a:fontRef>
        </p:style>
        <p:txBody>
          <a:bodyPr rot="0" spcFirstLastPara="0" vert="horz" wrap="square" lIns="108000" tIns="45720" rIns="108000" bIns="45720" numCol="1" spcCol="0" rtlCol="0" fromWordArt="0" anchor="ctr" anchorCtr="0" forceAA="0" compatLnSpc="1">
            <a:prstTxWarp prst="textNoShape">
              <a:avLst/>
            </a:prstTxWarp>
            <a:noAutofit/>
          </a:bodyPr>
          <a:lstStyle/>
          <a:p>
            <a:pPr>
              <a:lnSpc>
                <a:spcPts val="1600"/>
              </a:lnSpc>
            </a:pPr>
            <a:r>
              <a:rPr lang="ja-JP" altLang="en-US" sz="1050" dirty="0" smtClean="0">
                <a:solidFill>
                  <a:schemeClr val="tx1"/>
                </a:solidFill>
                <a:latin typeface="Arial"/>
                <a:ea typeface="Meiryo UI"/>
                <a:cs typeface="Times New Roman"/>
              </a:rPr>
              <a:t>・未来医療国際拠点候補地については、社学共創・産学共創・アート　拠点との連携や、自動車動線分離、地区のシンボルとしての景観の観点などから、（仮称）大阪新美術館に寄せた配置とすることが望ましい。</a:t>
            </a:r>
            <a:endParaRPr lang="en-US" altLang="ja-JP" sz="1050" dirty="0" smtClean="0">
              <a:solidFill>
                <a:schemeClr val="tx1"/>
              </a:solidFill>
              <a:latin typeface="Arial"/>
              <a:ea typeface="Meiryo UI"/>
              <a:cs typeface="Times New Roman"/>
            </a:endParaRPr>
          </a:p>
          <a:p>
            <a:pPr>
              <a:lnSpc>
                <a:spcPts val="1600"/>
              </a:lnSpc>
            </a:pPr>
            <a:r>
              <a:rPr lang="ja-JP" altLang="en-US" sz="1050" dirty="0" smtClean="0">
                <a:solidFill>
                  <a:schemeClr val="tx1"/>
                </a:solidFill>
                <a:latin typeface="Arial"/>
                <a:ea typeface="Meiryo UI"/>
                <a:cs typeface="Times New Roman"/>
              </a:rPr>
              <a:t>・隣接する市有地及び民間所有地については、国内外からの研究者</a:t>
            </a:r>
            <a:r>
              <a:rPr lang="ja-JP" altLang="en-US" sz="1050" dirty="0">
                <a:solidFill>
                  <a:schemeClr val="tx1"/>
                </a:solidFill>
                <a:latin typeface="Arial"/>
                <a:ea typeface="Meiryo UI"/>
                <a:cs typeface="Times New Roman"/>
              </a:rPr>
              <a:t>・企業等</a:t>
            </a:r>
            <a:r>
              <a:rPr lang="ja-JP" altLang="en-US" sz="1050" dirty="0" smtClean="0">
                <a:solidFill>
                  <a:schemeClr val="tx1"/>
                </a:solidFill>
                <a:latin typeface="Arial"/>
                <a:ea typeface="Meiryo UI"/>
                <a:cs typeface="Times New Roman"/>
              </a:rPr>
              <a:t>関係者向けの</a:t>
            </a:r>
            <a:r>
              <a:rPr lang="ja-JP" altLang="en-US" sz="1050" dirty="0">
                <a:solidFill>
                  <a:schemeClr val="tx1"/>
                </a:solidFill>
                <a:latin typeface="Arial"/>
                <a:ea typeface="Meiryo UI"/>
                <a:cs typeface="Times New Roman"/>
              </a:rPr>
              <a:t>滞在施設や</a:t>
            </a:r>
            <a:r>
              <a:rPr lang="ja-JP" altLang="en-US" sz="1050" dirty="0" smtClean="0">
                <a:solidFill>
                  <a:schemeClr val="tx1"/>
                </a:solidFill>
                <a:latin typeface="Arial"/>
                <a:ea typeface="Meiryo UI"/>
                <a:cs typeface="Times New Roman"/>
              </a:rPr>
              <a:t>利便施設など、未来医療国際拠点と一体となった開発</a:t>
            </a:r>
            <a:r>
              <a:rPr lang="ja-JP" altLang="en-US" sz="1050" dirty="0">
                <a:solidFill>
                  <a:schemeClr val="tx1"/>
                </a:solidFill>
                <a:latin typeface="Arial"/>
                <a:ea typeface="Meiryo UI"/>
                <a:cs typeface="Times New Roman"/>
              </a:rPr>
              <a:t>への協力を求めていく</a:t>
            </a:r>
            <a:endParaRPr lang="ja-JP" altLang="en-US" sz="1050" kern="100" dirty="0">
              <a:solidFill>
                <a:schemeClr val="tx1"/>
              </a:solidFill>
              <a:latin typeface="Arial"/>
              <a:ea typeface="ＭＳ ゴシック"/>
              <a:cs typeface="Times New Roman"/>
            </a:endParaRPr>
          </a:p>
        </p:txBody>
      </p:sp>
      <p:sp>
        <p:nvSpPr>
          <p:cNvPr id="14" name="正方形/長方形 13"/>
          <p:cNvSpPr/>
          <p:nvPr/>
        </p:nvSpPr>
        <p:spPr>
          <a:xfrm rot="19871732">
            <a:off x="683936" y="3060180"/>
            <a:ext cx="1252551" cy="638898"/>
          </a:xfrm>
          <a:prstGeom prst="rect">
            <a:avLst/>
          </a:prstGeom>
          <a:pattFill prst="pct20">
            <a:fgClr>
              <a:srgbClr val="9966FF"/>
            </a:fgClr>
            <a:bgClr>
              <a:schemeClr val="bg1"/>
            </a:bgClr>
          </a:patt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0000"/>
                </a:solidFill>
                <a:latin typeface="ＭＳ Ｐゴシック"/>
                <a:ea typeface="Meiryo UI"/>
                <a:cs typeface="ＭＳ Ｐゴシック"/>
              </a:rPr>
              <a:t>民間</a:t>
            </a:r>
            <a:r>
              <a:rPr lang="ja-JP" altLang="en-US" sz="1400" dirty="0" smtClean="0">
                <a:solidFill>
                  <a:srgbClr val="000000"/>
                </a:solidFill>
                <a:latin typeface="ＭＳ Ｐゴシック"/>
                <a:ea typeface="Meiryo UI"/>
                <a:cs typeface="ＭＳ Ｐゴシック"/>
              </a:rPr>
              <a:t>所有地</a:t>
            </a:r>
            <a:endParaRPr lang="ja-JP" altLang="en-US" sz="1400" dirty="0">
              <a:solidFill>
                <a:prstClr val="white"/>
              </a:solidFill>
              <a:latin typeface="ＭＳ Ｐゴシック"/>
              <a:cs typeface="ＭＳ Ｐゴシック"/>
            </a:endParaRPr>
          </a:p>
        </p:txBody>
      </p:sp>
      <p:sp>
        <p:nvSpPr>
          <p:cNvPr id="3" name="正方形/長方形 2"/>
          <p:cNvSpPr/>
          <p:nvPr/>
        </p:nvSpPr>
        <p:spPr>
          <a:xfrm rot="191569">
            <a:off x="2733894" y="2961783"/>
            <a:ext cx="742434" cy="321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0" rtlCol="0" anchor="ctr">
            <a:normAutofit fontScale="92500" lnSpcReduction="20000"/>
          </a:bodyPr>
          <a:lstStyle/>
          <a:p>
            <a:pPr algn="ctr"/>
            <a:r>
              <a:rPr lang="ja-JP" altLang="en-US" sz="1200" dirty="0" smtClean="0">
                <a:solidFill>
                  <a:prstClr val="black"/>
                </a:solidFill>
              </a:rPr>
              <a:t>（仮）大阪市新美術館</a:t>
            </a:r>
            <a:endParaRPr lang="en-US" altLang="ja-JP" sz="1200" dirty="0" smtClean="0">
              <a:solidFill>
                <a:prstClr val="black"/>
              </a:solidFill>
            </a:endParaRPr>
          </a:p>
          <a:p>
            <a:pPr algn="ctr"/>
            <a:r>
              <a:rPr lang="en-US" altLang="ja-JP" sz="1200" dirty="0" smtClean="0">
                <a:solidFill>
                  <a:prstClr val="black"/>
                </a:solidFill>
              </a:rPr>
              <a:t>2021</a:t>
            </a:r>
            <a:r>
              <a:rPr lang="ja-JP" altLang="en-US" sz="1200" dirty="0" smtClean="0">
                <a:solidFill>
                  <a:prstClr val="black"/>
                </a:solidFill>
              </a:rPr>
              <a:t>年度開館予定</a:t>
            </a:r>
            <a:endParaRPr lang="ja-JP" altLang="en-US" sz="1200" dirty="0">
              <a:solidFill>
                <a:prstClr val="black"/>
              </a:solidFill>
            </a:endParaRPr>
          </a:p>
        </p:txBody>
      </p:sp>
      <p:cxnSp>
        <p:nvCxnSpPr>
          <p:cNvPr id="11" name="直線コネクタ 10"/>
          <p:cNvCxnSpPr/>
          <p:nvPr/>
        </p:nvCxnSpPr>
        <p:spPr>
          <a:xfrm>
            <a:off x="1492305" y="3650237"/>
            <a:ext cx="460242" cy="75723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rot="19810907">
            <a:off x="1116110" y="4047754"/>
            <a:ext cx="559153" cy="276999"/>
          </a:xfrm>
          <a:prstGeom prst="rect">
            <a:avLst/>
          </a:prstGeom>
          <a:solidFill>
            <a:srgbClr val="FFFFCC"/>
          </a:solidFill>
        </p:spPr>
        <p:txBody>
          <a:bodyPr wrap="square" lIns="36000" rIns="36000" rtlCol="0">
            <a:spAutoFit/>
          </a:bodyPr>
          <a:lstStyle/>
          <a:p>
            <a:r>
              <a:rPr lang="ja-JP" altLang="en-US" sz="1200" dirty="0" smtClean="0">
                <a:solidFill>
                  <a:prstClr val="black"/>
                </a:solidFill>
              </a:rPr>
              <a:t>市有地</a:t>
            </a:r>
            <a:endParaRPr lang="ja-JP" altLang="en-US" sz="1050" dirty="0">
              <a:solidFill>
                <a:prstClr val="black"/>
              </a:solidFill>
            </a:endParaRPr>
          </a:p>
        </p:txBody>
      </p:sp>
      <p:sp>
        <p:nvSpPr>
          <p:cNvPr id="30" name="正方形/長方形 29"/>
          <p:cNvSpPr/>
          <p:nvPr/>
        </p:nvSpPr>
        <p:spPr>
          <a:xfrm>
            <a:off x="8720528" y="6648044"/>
            <a:ext cx="539552" cy="270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rPr>
              <a:t>2</a:t>
            </a:r>
            <a:endParaRPr lang="ja-JP" altLang="en-US" dirty="0">
              <a:solidFill>
                <a:prstClr val="black"/>
              </a:solidFill>
            </a:endParaRPr>
          </a:p>
        </p:txBody>
      </p:sp>
      <p:sp>
        <p:nvSpPr>
          <p:cNvPr id="15" name="線吹き出し 2 (枠付き) 14"/>
          <p:cNvSpPr/>
          <p:nvPr/>
        </p:nvSpPr>
        <p:spPr>
          <a:xfrm>
            <a:off x="1857057" y="1721403"/>
            <a:ext cx="2175676" cy="364033"/>
          </a:xfrm>
          <a:prstGeom prst="borderCallout2">
            <a:avLst>
              <a:gd name="adj1" fmla="val 110311"/>
              <a:gd name="adj2" fmla="val 49154"/>
              <a:gd name="adj3" fmla="val 159097"/>
              <a:gd name="adj4" fmla="val 38437"/>
              <a:gd name="adj5" fmla="val 278187"/>
              <a:gd name="adj6" fmla="val 12677"/>
            </a:avLst>
          </a:prstGeom>
          <a:solidFill>
            <a:schemeClr val="accent6">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00"/>
              </a:lnSpc>
            </a:pPr>
            <a:r>
              <a:rPr lang="ja-JP" altLang="en-US" sz="1000" dirty="0" smtClean="0">
                <a:solidFill>
                  <a:srgbClr val="000000"/>
                </a:solidFill>
                <a:latin typeface="ＭＳ Ｐゴシック"/>
                <a:ea typeface="Meiryo UI"/>
                <a:cs typeface="ＭＳ Ｐゴシック"/>
              </a:rPr>
              <a:t>社学共創・産学共創</a:t>
            </a:r>
            <a:r>
              <a:rPr lang="ja-JP" altLang="en-US" sz="1000" dirty="0" smtClean="0">
                <a:solidFill>
                  <a:prstClr val="black"/>
                </a:solidFill>
                <a:latin typeface="ＭＳ Ｐゴシック"/>
                <a:ea typeface="Meiryo UI"/>
                <a:cs typeface="ＭＳ Ｐゴシック"/>
              </a:rPr>
              <a:t>・</a:t>
            </a:r>
            <a:r>
              <a:rPr lang="ja-JP" altLang="en-US" sz="1000" dirty="0" smtClean="0">
                <a:solidFill>
                  <a:srgbClr val="000000"/>
                </a:solidFill>
                <a:latin typeface="ＭＳ Ｐゴシック"/>
                <a:ea typeface="Meiryo UI"/>
                <a:cs typeface="ＭＳ Ｐゴシック"/>
              </a:rPr>
              <a:t>アート拠点</a:t>
            </a:r>
          </a:p>
          <a:p>
            <a:pPr algn="ctr">
              <a:lnSpc>
                <a:spcPts val="1500"/>
              </a:lnSpc>
            </a:pPr>
            <a:r>
              <a:rPr lang="en-US" altLang="ja-JP" sz="800" dirty="0" smtClean="0">
                <a:solidFill>
                  <a:srgbClr val="000000"/>
                </a:solidFill>
                <a:latin typeface="ＭＳ Ｐゴシック"/>
                <a:ea typeface="Meiryo UI"/>
                <a:cs typeface="ＭＳ Ｐゴシック"/>
              </a:rPr>
              <a:t>※</a:t>
            </a:r>
            <a:r>
              <a:rPr lang="ja-JP" altLang="en-US" sz="800" dirty="0" smtClean="0">
                <a:solidFill>
                  <a:srgbClr val="000000"/>
                </a:solidFill>
                <a:latin typeface="ＭＳ Ｐゴシック"/>
                <a:ea typeface="Meiryo UI"/>
                <a:cs typeface="ＭＳ Ｐゴシック"/>
              </a:rPr>
              <a:t>既存中之島センターを改修・機能強化</a:t>
            </a:r>
            <a:endParaRPr lang="ja-JP" altLang="en-US" sz="800" dirty="0">
              <a:solidFill>
                <a:prstClr val="black"/>
              </a:solidFill>
              <a:latin typeface="ＭＳ Ｐゴシック"/>
              <a:cs typeface="ＭＳ Ｐゴシック"/>
            </a:endParaRPr>
          </a:p>
        </p:txBody>
      </p:sp>
      <p:sp>
        <p:nvSpPr>
          <p:cNvPr id="24" name="図形 23"/>
          <p:cNvSpPr/>
          <p:nvPr/>
        </p:nvSpPr>
        <p:spPr>
          <a:xfrm rot="13099626" flipH="1">
            <a:off x="2832774" y="3721591"/>
            <a:ext cx="2124827" cy="1744009"/>
          </a:xfrm>
          <a:prstGeom prst="swooshArrow">
            <a:avLst>
              <a:gd name="adj1" fmla="val 10451"/>
              <a:gd name="adj2" fmla="val 29525"/>
            </a:avLst>
          </a:prstGeom>
          <a:scene3d>
            <a:camera prst="orthographicFront">
              <a:rot lat="10800000" lon="0" rev="0"/>
            </a:camera>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7" name="グループ化 26"/>
          <p:cNvGrpSpPr>
            <a:grpSpLocks noChangeAspect="1"/>
          </p:cNvGrpSpPr>
          <p:nvPr/>
        </p:nvGrpSpPr>
        <p:grpSpPr>
          <a:xfrm>
            <a:off x="6684025" y="702444"/>
            <a:ext cx="2366873" cy="2423306"/>
            <a:chOff x="1528169" y="2276872"/>
            <a:chExt cx="4896544" cy="4896544"/>
          </a:xfrm>
          <a:solidFill>
            <a:schemeClr val="bg1"/>
          </a:solidFill>
        </p:grpSpPr>
        <p:pic>
          <p:nvPicPr>
            <p:cNvPr id="28" name="Picture 2" descr="クリックすると新しいウィンドウで開きます"/>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528169" y="2276872"/>
              <a:ext cx="4896544" cy="4896544"/>
            </a:xfrm>
            <a:prstGeom prst="rect">
              <a:avLst/>
            </a:prstGeom>
            <a:grpFill/>
            <a:ln>
              <a:solidFill>
                <a:schemeClr val="accent1"/>
              </a:solidFill>
            </a:ln>
            <a:extLst/>
          </p:spPr>
        </p:pic>
        <p:sp>
          <p:nvSpPr>
            <p:cNvPr id="31" name="円/楕円 30"/>
            <p:cNvSpPr/>
            <p:nvPr/>
          </p:nvSpPr>
          <p:spPr>
            <a:xfrm>
              <a:off x="4338605" y="4302389"/>
              <a:ext cx="268687" cy="246924"/>
            </a:xfrm>
            <a:prstGeom prst="ellipse">
              <a:avLst/>
            </a:prstGeom>
            <a:grp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 name="テキスト ボックス 19"/>
          <p:cNvSpPr txBox="1"/>
          <p:nvPr/>
        </p:nvSpPr>
        <p:spPr>
          <a:xfrm>
            <a:off x="873234" y="2262923"/>
            <a:ext cx="1152128" cy="307777"/>
          </a:xfrm>
          <a:prstGeom prst="rect">
            <a:avLst/>
          </a:prstGeom>
          <a:noFill/>
        </p:spPr>
        <p:txBody>
          <a:bodyPr wrap="square" rtlCol="0">
            <a:spAutoFit/>
          </a:bodyPr>
          <a:lstStyle/>
          <a:p>
            <a:r>
              <a:rPr lang="ja-JP" altLang="en-US" sz="1400" b="1" dirty="0" smtClean="0">
                <a:solidFill>
                  <a:prstClr val="black"/>
                </a:solidFill>
              </a:rPr>
              <a:t>堂島川</a:t>
            </a:r>
            <a:endParaRPr lang="ja-JP" altLang="en-US" sz="1400" b="1" dirty="0">
              <a:solidFill>
                <a:prstClr val="black"/>
              </a:solidFill>
            </a:endParaRPr>
          </a:p>
        </p:txBody>
      </p:sp>
      <p:sp>
        <p:nvSpPr>
          <p:cNvPr id="29" name="テキスト ボックス 54"/>
          <p:cNvSpPr txBox="1"/>
          <p:nvPr/>
        </p:nvSpPr>
        <p:spPr>
          <a:xfrm>
            <a:off x="4417289" y="4117272"/>
            <a:ext cx="1018807" cy="252000"/>
          </a:xfrm>
          <a:prstGeom prst="rect">
            <a:avLst/>
          </a:prstGeom>
          <a:solidFill>
            <a:schemeClr val="bg1"/>
          </a:solidFill>
          <a:ln w="12700">
            <a:solidFill>
              <a:srgbClr val="FF00FF"/>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lnSpc>
                <a:spcPts val="2000"/>
              </a:lnSpc>
            </a:pPr>
            <a:r>
              <a:rPr lang="ja-JP" altLang="en-US" sz="1400" b="1" dirty="0" smtClean="0">
                <a:solidFill>
                  <a:srgbClr val="000000"/>
                </a:solidFill>
                <a:ea typeface="Meiryo UI"/>
                <a:cs typeface="Times New Roman"/>
              </a:rPr>
              <a:t>＜中之島＞</a:t>
            </a:r>
            <a:endParaRPr lang="ja-JP" altLang="en-US" sz="1400" b="1" kern="100" dirty="0">
              <a:solidFill>
                <a:prstClr val="black"/>
              </a:solidFill>
              <a:ea typeface="ＭＳ 明朝"/>
              <a:cs typeface="Times New Roman"/>
            </a:endParaRPr>
          </a:p>
        </p:txBody>
      </p:sp>
      <p:sp>
        <p:nvSpPr>
          <p:cNvPr id="32" name="図形 31"/>
          <p:cNvSpPr/>
          <p:nvPr/>
        </p:nvSpPr>
        <p:spPr>
          <a:xfrm rot="16821202" flipH="1">
            <a:off x="5764012" y="2133026"/>
            <a:ext cx="2620600" cy="1576053"/>
          </a:xfrm>
          <a:prstGeom prst="swooshArrow">
            <a:avLst>
              <a:gd name="adj1" fmla="val 13278"/>
              <a:gd name="adj2" fmla="val 2412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正方形/長方形 32"/>
          <p:cNvSpPr/>
          <p:nvPr/>
        </p:nvSpPr>
        <p:spPr>
          <a:xfrm>
            <a:off x="6075693" y="5240864"/>
            <a:ext cx="2888795" cy="647700"/>
          </a:xfrm>
          <a:prstGeom prst="rect">
            <a:avLst/>
          </a:prstGeom>
          <a:solidFill>
            <a:schemeClr val="accent2">
              <a:lumMod val="20000"/>
              <a:lumOff val="80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108000" tIns="45720" rIns="108000" bIns="45720" numCol="1" spcCol="0" rtlCol="0" fromWordArt="0" anchor="ctr" anchorCtr="0" forceAA="0" compatLnSpc="1">
            <a:prstTxWarp prst="textNoShape">
              <a:avLst/>
            </a:prstTxWarp>
            <a:noAutofit/>
          </a:bodyPr>
          <a:lstStyle/>
          <a:p>
            <a:pPr>
              <a:lnSpc>
                <a:spcPts val="1600"/>
              </a:lnSpc>
            </a:pPr>
            <a:r>
              <a:rPr lang="ja-JP" altLang="en-US" sz="1200" dirty="0" smtClean="0">
                <a:solidFill>
                  <a:srgbClr val="000000"/>
                </a:solidFill>
                <a:latin typeface="Arial"/>
                <a:ea typeface="Meiryo UI"/>
                <a:cs typeface="Times New Roman"/>
              </a:rPr>
              <a:t>なにわ筋線（</a:t>
            </a:r>
            <a:r>
              <a:rPr lang="en-US" altLang="ja-JP" sz="1200" dirty="0" smtClean="0">
                <a:solidFill>
                  <a:srgbClr val="000000"/>
                </a:solidFill>
                <a:latin typeface="Arial"/>
                <a:ea typeface="Meiryo UI"/>
                <a:cs typeface="Times New Roman"/>
              </a:rPr>
              <a:t>2031</a:t>
            </a:r>
            <a:r>
              <a:rPr lang="ja-JP" altLang="en-US" sz="1200" dirty="0" smtClean="0">
                <a:solidFill>
                  <a:srgbClr val="000000"/>
                </a:solidFill>
                <a:latin typeface="Arial"/>
                <a:ea typeface="Meiryo UI"/>
                <a:cs typeface="Times New Roman"/>
              </a:rPr>
              <a:t>年春開業予定）</a:t>
            </a:r>
            <a:endParaRPr lang="en-US" altLang="ja-JP" sz="1200" dirty="0" smtClean="0">
              <a:solidFill>
                <a:srgbClr val="000000"/>
              </a:solidFill>
              <a:latin typeface="Arial"/>
              <a:ea typeface="Meiryo UI"/>
              <a:cs typeface="Times New Roman"/>
            </a:endParaRPr>
          </a:p>
          <a:p>
            <a:pPr>
              <a:lnSpc>
                <a:spcPts val="1600"/>
              </a:lnSpc>
            </a:pPr>
            <a:r>
              <a:rPr lang="ja-JP" altLang="en-US" sz="1200" dirty="0" smtClean="0">
                <a:solidFill>
                  <a:srgbClr val="000000"/>
                </a:solidFill>
                <a:latin typeface="Arial"/>
                <a:ea typeface="Meiryo UI"/>
                <a:cs typeface="Times New Roman"/>
              </a:rPr>
              <a:t>　関西国際空港や新大阪へのアクセス向上</a:t>
            </a:r>
            <a:endParaRPr lang="en-US" altLang="ja-JP" sz="1200" dirty="0" smtClean="0">
              <a:solidFill>
                <a:srgbClr val="000000"/>
              </a:solidFill>
              <a:latin typeface="Arial"/>
              <a:ea typeface="Meiryo UI"/>
              <a:cs typeface="Times New Roman"/>
            </a:endParaRPr>
          </a:p>
        </p:txBody>
      </p:sp>
      <p:sp>
        <p:nvSpPr>
          <p:cNvPr id="37" name="テキスト ボックス 54"/>
          <p:cNvSpPr txBox="1"/>
          <p:nvPr/>
        </p:nvSpPr>
        <p:spPr>
          <a:xfrm>
            <a:off x="6031916" y="1376642"/>
            <a:ext cx="612000" cy="220481"/>
          </a:xfrm>
          <a:prstGeom prst="rect">
            <a:avLst/>
          </a:prstGeom>
          <a:solidFill>
            <a:schemeClr val="bg1"/>
          </a:solidFill>
          <a:ln w="2540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lnSpc>
                <a:spcPts val="2000"/>
              </a:lnSpc>
            </a:pP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新大阪駅</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54"/>
          <p:cNvSpPr txBox="1"/>
          <p:nvPr/>
        </p:nvSpPr>
        <p:spPr>
          <a:xfrm>
            <a:off x="5436096" y="3528000"/>
            <a:ext cx="612000" cy="2204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lnSpc>
                <a:spcPts val="2000"/>
              </a:lnSpc>
            </a:pP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北梅田駅</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54"/>
          <p:cNvSpPr txBox="1"/>
          <p:nvPr/>
        </p:nvSpPr>
        <p:spPr>
          <a:xfrm>
            <a:off x="5688192" y="4176000"/>
            <a:ext cx="612000" cy="2204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lnSpc>
                <a:spcPts val="2000"/>
              </a:lnSpc>
            </a:pP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中之島駅</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54"/>
          <p:cNvSpPr txBox="1"/>
          <p:nvPr/>
        </p:nvSpPr>
        <p:spPr>
          <a:xfrm>
            <a:off x="5904216" y="4860000"/>
            <a:ext cx="612000" cy="2204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lnSpc>
                <a:spcPts val="2000"/>
              </a:lnSpc>
            </a:pP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西本町駅</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54"/>
          <p:cNvSpPr txBox="1"/>
          <p:nvPr/>
        </p:nvSpPr>
        <p:spPr>
          <a:xfrm>
            <a:off x="6264000" y="6048000"/>
            <a:ext cx="864000" cy="2204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lnSpc>
                <a:spcPts val="2000"/>
              </a:lnSpc>
            </a:pP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南海新難波駅</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54"/>
          <p:cNvSpPr txBox="1"/>
          <p:nvPr/>
        </p:nvSpPr>
        <p:spPr>
          <a:xfrm>
            <a:off x="5220072" y="6048000"/>
            <a:ext cx="648000" cy="2204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lnSpc>
                <a:spcPts val="2000"/>
              </a:lnSpc>
            </a:pPr>
            <a:r>
              <a:rPr lang="en-US" altLang="ja-JP"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難波駅</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54"/>
          <p:cNvSpPr txBox="1"/>
          <p:nvPr/>
        </p:nvSpPr>
        <p:spPr>
          <a:xfrm>
            <a:off x="5522656" y="6391076"/>
            <a:ext cx="1137576" cy="220481"/>
          </a:xfrm>
          <a:prstGeom prst="rect">
            <a:avLst/>
          </a:prstGeom>
          <a:solidFill>
            <a:schemeClr val="bg1"/>
          </a:solidFill>
          <a:ln w="2540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lnSpc>
                <a:spcPts val="2000"/>
              </a:lnSpc>
            </a:pP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至 関西国際空港</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rot="19860000">
            <a:off x="714538" y="3395480"/>
            <a:ext cx="288000" cy="1872000"/>
          </a:xfrm>
          <a:prstGeom prst="ellipse">
            <a:avLst/>
          </a:prstGeom>
          <a:solidFill>
            <a:schemeClr val="bg1"/>
          </a:solidFill>
          <a:ln w="28575">
            <a:solidFill>
              <a:srgbClr val="FF0000"/>
            </a:solidFill>
            <a:prstDash val="dash"/>
          </a:ln>
        </p:spPr>
        <p:txBody>
          <a:bodyPr vert="eaVert" wrap="square" rtlCol="0" anchor="ctr">
            <a:spAutoFit/>
          </a:bodyPr>
          <a:lstStyle/>
          <a:p>
            <a:endParaRPr lang="ja-JP" altLang="en-US" sz="1200" dirty="0">
              <a:solidFill>
                <a:prstClr val="black"/>
              </a:solidFill>
            </a:endParaRPr>
          </a:p>
        </p:txBody>
      </p:sp>
      <p:sp>
        <p:nvSpPr>
          <p:cNvPr id="45" name="テキスト ボックス 44"/>
          <p:cNvSpPr txBox="1"/>
          <p:nvPr/>
        </p:nvSpPr>
        <p:spPr>
          <a:xfrm rot="19860000">
            <a:off x="699391" y="3574909"/>
            <a:ext cx="369332" cy="1620000"/>
          </a:xfrm>
          <a:prstGeom prst="rect">
            <a:avLst/>
          </a:prstGeom>
          <a:noFill/>
          <a:ln>
            <a:noFill/>
          </a:ln>
        </p:spPr>
        <p:txBody>
          <a:bodyPr vert="eaVert" wrap="square" rtlCol="0" anchor="ctr">
            <a:spAutoFit/>
          </a:bodyPr>
          <a:lstStyle/>
          <a:p>
            <a:r>
              <a:rPr lang="ja-JP" altLang="en-US" sz="1200" dirty="0" smtClean="0">
                <a:solidFill>
                  <a:prstClr val="black"/>
                </a:solidFill>
              </a:rPr>
              <a:t>なにわ筋線新駅（予定）</a:t>
            </a:r>
            <a:endParaRPr lang="ja-JP" altLang="en-US" sz="1200" dirty="0">
              <a:solidFill>
                <a:prstClr val="black"/>
              </a:solidFill>
            </a:endParaRPr>
          </a:p>
        </p:txBody>
      </p:sp>
      <p:sp>
        <p:nvSpPr>
          <p:cNvPr id="16" name="線吹き出し 2 (枠付き) 15"/>
          <p:cNvSpPr/>
          <p:nvPr/>
        </p:nvSpPr>
        <p:spPr>
          <a:xfrm>
            <a:off x="143637" y="957453"/>
            <a:ext cx="2664296" cy="556388"/>
          </a:xfrm>
          <a:prstGeom prst="borderCallout2">
            <a:avLst>
              <a:gd name="adj1" fmla="val 126400"/>
              <a:gd name="adj2" fmla="val 31027"/>
              <a:gd name="adj3" fmla="val 178560"/>
              <a:gd name="adj4" fmla="val 49204"/>
              <a:gd name="adj5" fmla="val 487159"/>
              <a:gd name="adj6" fmla="val 76967"/>
            </a:avLst>
          </a:prstGeom>
          <a:solidFill>
            <a:schemeClr val="accent4">
              <a:lumMod val="20000"/>
              <a:lumOff val="80000"/>
            </a:schemeClr>
          </a:solidFill>
          <a:ln w="28575" cap="flat" cmpd="thickThin"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000"/>
              </a:lnSpc>
            </a:pPr>
            <a:r>
              <a:rPr lang="ja-JP" altLang="en-US" sz="1600" dirty="0" smtClean="0">
                <a:solidFill>
                  <a:srgbClr val="000000"/>
                </a:solidFill>
                <a:latin typeface="ＭＳ Ｐゴシック"/>
                <a:ea typeface="Meiryo UI"/>
                <a:cs typeface="ＭＳ Ｐゴシック"/>
              </a:rPr>
              <a:t>未来医療国際拠点候補地</a:t>
            </a:r>
            <a:endParaRPr lang="en-US" altLang="ja-JP" sz="1600" dirty="0" smtClean="0">
              <a:solidFill>
                <a:srgbClr val="000000"/>
              </a:solidFill>
              <a:latin typeface="ＭＳ Ｐゴシック"/>
              <a:ea typeface="Meiryo UI"/>
              <a:cs typeface="ＭＳ Ｐゴシック"/>
            </a:endParaRPr>
          </a:p>
          <a:p>
            <a:pPr algn="ctr">
              <a:lnSpc>
                <a:spcPts val="2000"/>
              </a:lnSpc>
            </a:pPr>
            <a:r>
              <a:rPr lang="ja-JP" altLang="en-US" sz="1600" dirty="0" smtClean="0">
                <a:latin typeface="ＭＳ Ｐゴシック"/>
                <a:ea typeface="Meiryo UI"/>
                <a:cs typeface="ＭＳ Ｐゴシック"/>
              </a:rPr>
              <a:t>約</a:t>
            </a:r>
            <a:r>
              <a:rPr lang="en-US" altLang="ja-JP" sz="1600" dirty="0" smtClean="0">
                <a:latin typeface="ＭＳ Ｐゴシック"/>
                <a:ea typeface="Meiryo UI"/>
                <a:cs typeface="ＭＳ Ｐゴシック"/>
              </a:rPr>
              <a:t>8,600</a:t>
            </a:r>
            <a:r>
              <a:rPr lang="ja-JP" altLang="en-US" sz="1600" dirty="0" smtClean="0">
                <a:latin typeface="ＭＳ Ｐゴシック"/>
                <a:ea typeface="Meiryo UI"/>
                <a:cs typeface="ＭＳ Ｐゴシック"/>
              </a:rPr>
              <a:t>㎡</a:t>
            </a:r>
            <a:endParaRPr lang="en-US" altLang="ja-JP" sz="1600" dirty="0" smtClean="0">
              <a:latin typeface="ＭＳ Ｐゴシック"/>
              <a:ea typeface="Meiryo UI"/>
              <a:cs typeface="ＭＳ Ｐゴシック"/>
            </a:endParaRPr>
          </a:p>
        </p:txBody>
      </p:sp>
      <p:sp>
        <p:nvSpPr>
          <p:cNvPr id="2" name="フリーフォーム 1"/>
          <p:cNvSpPr/>
          <p:nvPr/>
        </p:nvSpPr>
        <p:spPr>
          <a:xfrm>
            <a:off x="4032250" y="2101850"/>
            <a:ext cx="428625" cy="64678"/>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テキスト ボックス 54"/>
          <p:cNvSpPr txBox="1"/>
          <p:nvPr/>
        </p:nvSpPr>
        <p:spPr>
          <a:xfrm rot="20341222">
            <a:off x="4473645" y="1656457"/>
            <a:ext cx="1188000" cy="2204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lnSpc>
                <a:spcPts val="2000"/>
              </a:lnSpc>
            </a:pP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東海道・山陽新幹線</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フリーフォーム 48"/>
          <p:cNvSpPr/>
          <p:nvPr/>
        </p:nvSpPr>
        <p:spPr>
          <a:xfrm rot="21480000">
            <a:off x="4125875" y="2146542"/>
            <a:ext cx="324000" cy="18000"/>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476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円/楕円 46"/>
          <p:cNvSpPr/>
          <p:nvPr/>
        </p:nvSpPr>
        <p:spPr>
          <a:xfrm rot="19846969">
            <a:off x="1677048" y="3309954"/>
            <a:ext cx="1095449" cy="878153"/>
          </a:xfrm>
          <a:prstGeom prst="ellipse">
            <a:avLst/>
          </a:prstGeom>
          <a:solidFill>
            <a:srgbClr val="6600CC">
              <a:alpha val="4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flipV="1">
            <a:off x="4428984" y="1342592"/>
            <a:ext cx="2106053" cy="836794"/>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502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1 つの角を丸めた四角形 35"/>
          <p:cNvSpPr/>
          <p:nvPr/>
        </p:nvSpPr>
        <p:spPr>
          <a:xfrm>
            <a:off x="115000" y="602050"/>
            <a:ext cx="8993504" cy="1488084"/>
          </a:xfrm>
          <a:prstGeom prst="round1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endParaRPr lang="ja-JP" altLang="en-US" sz="1600" b="1" dirty="0">
              <a:solidFill>
                <a:prstClr val="black"/>
              </a:solidFill>
              <a:latin typeface="ＭＳ Ｐゴシック"/>
            </a:endParaRPr>
          </a:p>
        </p:txBody>
      </p:sp>
      <p:sp>
        <p:nvSpPr>
          <p:cNvPr id="38" name="1 つの角を丸めた四角形 37"/>
          <p:cNvSpPr/>
          <p:nvPr/>
        </p:nvSpPr>
        <p:spPr>
          <a:xfrm>
            <a:off x="19067" y="484854"/>
            <a:ext cx="9124933" cy="6482286"/>
          </a:xfrm>
          <a:prstGeom prst="round1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r>
              <a:rPr lang="ja-JP" altLang="en-US" sz="2400" b="1" u="sng" dirty="0" smtClean="0">
                <a:solidFill>
                  <a:prstClr val="black"/>
                </a:solidFill>
                <a:latin typeface="ＭＳ Ｐゴシック"/>
              </a:rPr>
              <a:t>＜拠点のコンセプト＞</a:t>
            </a:r>
            <a:endParaRPr lang="en-US" altLang="ja-JP" sz="2400" b="1" u="sng" dirty="0">
              <a:solidFill>
                <a:prstClr val="black"/>
              </a:solidFill>
              <a:latin typeface="ＭＳ Ｐゴシック"/>
            </a:endParaRPr>
          </a:p>
          <a:p>
            <a:pPr>
              <a:lnSpc>
                <a:spcPts val="1000"/>
              </a:lnSpc>
            </a:pPr>
            <a:r>
              <a:rPr lang="ja-JP" altLang="en-US" dirty="0">
                <a:solidFill>
                  <a:prstClr val="black"/>
                </a:solidFill>
                <a:latin typeface="ＭＳ Ｐゴシック"/>
              </a:rPr>
              <a:t>　</a:t>
            </a:r>
            <a:r>
              <a:rPr lang="ja-JP" altLang="en-US" dirty="0" smtClean="0">
                <a:solidFill>
                  <a:prstClr val="black"/>
                </a:solidFill>
                <a:latin typeface="ＭＳ Ｐゴシック"/>
              </a:rPr>
              <a:t>　</a:t>
            </a:r>
            <a:endParaRPr lang="en-US" altLang="ja-JP" dirty="0" smtClean="0">
              <a:solidFill>
                <a:prstClr val="black"/>
              </a:solidFill>
              <a:latin typeface="ＭＳ Ｐゴシック"/>
            </a:endParaRPr>
          </a:p>
          <a:p>
            <a:r>
              <a:rPr lang="ja-JP" altLang="en-US" sz="2000" dirty="0">
                <a:solidFill>
                  <a:prstClr val="black"/>
                </a:solidFill>
                <a:latin typeface="ＭＳ Ｐゴシック"/>
              </a:rPr>
              <a:t>　</a:t>
            </a:r>
            <a:r>
              <a:rPr lang="ja-JP" altLang="en-US" sz="2000" dirty="0" smtClean="0">
                <a:solidFill>
                  <a:prstClr val="black"/>
                </a:solidFill>
                <a:latin typeface="ＭＳ Ｐゴシック"/>
              </a:rPr>
              <a:t>◆未来</a:t>
            </a:r>
            <a:r>
              <a:rPr lang="ja-JP" altLang="en-US" sz="2000" dirty="0">
                <a:solidFill>
                  <a:prstClr val="black"/>
                </a:solidFill>
                <a:latin typeface="ＭＳ Ｐゴシック"/>
              </a:rPr>
              <a:t>医療国際</a:t>
            </a:r>
            <a:r>
              <a:rPr lang="ja-JP" altLang="en-US" sz="2000" dirty="0" smtClean="0">
                <a:solidFill>
                  <a:prstClr val="black"/>
                </a:solidFill>
                <a:latin typeface="ＭＳ Ｐゴシック"/>
              </a:rPr>
              <a:t>拠点</a:t>
            </a:r>
            <a:endParaRPr lang="ja-JP" altLang="en-US" sz="2000" dirty="0">
              <a:solidFill>
                <a:prstClr val="black"/>
              </a:solidFill>
              <a:latin typeface="ＭＳ Ｐゴシック"/>
            </a:endParaRPr>
          </a:p>
          <a:p>
            <a:pPr>
              <a:lnSpc>
                <a:spcPts val="800"/>
              </a:lnSpc>
            </a:pPr>
            <a:r>
              <a:rPr lang="ja-JP" altLang="en-US" dirty="0" smtClean="0">
                <a:solidFill>
                  <a:prstClr val="black"/>
                </a:solidFill>
                <a:latin typeface="ＭＳ Ｐゴシック"/>
              </a:rPr>
              <a:t>　　　</a:t>
            </a:r>
            <a:endParaRPr lang="en-US" altLang="ja-JP" dirty="0" smtClean="0">
              <a:solidFill>
                <a:prstClr val="black"/>
              </a:solidFill>
              <a:latin typeface="ＭＳ Ｐゴシック"/>
            </a:endParaRPr>
          </a:p>
          <a:p>
            <a:r>
              <a:rPr lang="ja-JP" altLang="en-US" dirty="0">
                <a:solidFill>
                  <a:prstClr val="black"/>
                </a:solidFill>
                <a:latin typeface="ＭＳ Ｐゴシック"/>
              </a:rPr>
              <a:t>　</a:t>
            </a:r>
            <a:r>
              <a:rPr lang="ja-JP" altLang="en-US" dirty="0" smtClean="0">
                <a:solidFill>
                  <a:prstClr val="black"/>
                </a:solidFill>
                <a:latin typeface="ＭＳ Ｐゴシック"/>
              </a:rPr>
              <a:t>　　○ 再生</a:t>
            </a:r>
            <a:r>
              <a:rPr lang="ja-JP" altLang="en-US" dirty="0">
                <a:solidFill>
                  <a:prstClr val="black"/>
                </a:solidFill>
                <a:latin typeface="ＭＳ Ｐゴシック"/>
              </a:rPr>
              <a:t>医療をベースに、ゲノム医療や人工</a:t>
            </a:r>
            <a:r>
              <a:rPr lang="ja-JP" altLang="en-US" dirty="0" smtClean="0">
                <a:solidFill>
                  <a:prstClr val="black"/>
                </a:solidFill>
                <a:latin typeface="ＭＳ Ｐゴシック"/>
              </a:rPr>
              <a:t>知能（</a:t>
            </a:r>
            <a:r>
              <a:rPr lang="en-US" altLang="ja-JP" dirty="0" smtClean="0">
                <a:solidFill>
                  <a:prstClr val="black"/>
                </a:solidFill>
                <a:latin typeface="ＭＳ Ｐゴシック"/>
              </a:rPr>
              <a:t>AI</a:t>
            </a:r>
            <a:r>
              <a:rPr lang="ja-JP" altLang="en-US" dirty="0" smtClean="0">
                <a:solidFill>
                  <a:prstClr val="black"/>
                </a:solidFill>
                <a:latin typeface="ＭＳ Ｐゴシック"/>
              </a:rPr>
              <a:t>）、</a:t>
            </a:r>
            <a:r>
              <a:rPr lang="ja-JP" altLang="en-US" dirty="0">
                <a:solidFill>
                  <a:prstClr val="black"/>
                </a:solidFill>
                <a:latin typeface="ＭＳ Ｐゴシック"/>
              </a:rPr>
              <a:t>ＩｏＴの活用等、</a:t>
            </a:r>
          </a:p>
          <a:p>
            <a:r>
              <a:rPr lang="ja-JP" altLang="en-US" dirty="0">
                <a:solidFill>
                  <a:prstClr val="black"/>
                </a:solidFill>
                <a:latin typeface="ＭＳ Ｐゴシック"/>
              </a:rPr>
              <a:t>　　　 </a:t>
            </a:r>
            <a:r>
              <a:rPr lang="ja-JP" altLang="en-US" dirty="0" smtClean="0">
                <a:solidFill>
                  <a:prstClr val="black"/>
                </a:solidFill>
                <a:latin typeface="ＭＳ Ｐゴシック"/>
              </a:rPr>
              <a:t>　今後</a:t>
            </a:r>
            <a:r>
              <a:rPr lang="ja-JP" altLang="en-US" dirty="0">
                <a:solidFill>
                  <a:prstClr val="black"/>
                </a:solidFill>
                <a:latin typeface="ＭＳ Ｐゴシック"/>
              </a:rPr>
              <a:t>の医療技術の進歩に即応した</a:t>
            </a:r>
            <a:r>
              <a:rPr lang="ja-JP" altLang="en-US" b="1" u="sng" dirty="0">
                <a:solidFill>
                  <a:prstClr val="black"/>
                </a:solidFill>
                <a:latin typeface="ＭＳ Ｐゴシック"/>
              </a:rPr>
              <a:t>最先端の「未来医療」の産業化を推進</a:t>
            </a:r>
          </a:p>
          <a:p>
            <a:r>
              <a:rPr lang="ja-JP" altLang="en-US" dirty="0" smtClean="0">
                <a:solidFill>
                  <a:prstClr val="black"/>
                </a:solidFill>
                <a:latin typeface="ＭＳ Ｐゴシック"/>
              </a:rPr>
              <a:t>　</a:t>
            </a:r>
            <a:r>
              <a:rPr lang="ja-JP" altLang="en-US" dirty="0">
                <a:solidFill>
                  <a:prstClr val="black"/>
                </a:solidFill>
                <a:latin typeface="ＭＳ Ｐゴシック"/>
              </a:rPr>
              <a:t>　</a:t>
            </a:r>
            <a:r>
              <a:rPr lang="ja-JP" altLang="en-US" dirty="0" smtClean="0">
                <a:solidFill>
                  <a:prstClr val="black"/>
                </a:solidFill>
                <a:latin typeface="ＭＳ Ｐゴシック"/>
              </a:rPr>
              <a:t>　○ 難治性</a:t>
            </a:r>
            <a:r>
              <a:rPr lang="ja-JP" altLang="en-US" dirty="0">
                <a:solidFill>
                  <a:prstClr val="black"/>
                </a:solidFill>
                <a:latin typeface="ＭＳ Ｐゴシック"/>
              </a:rPr>
              <a:t>疾患に苦しむ国内外の患者への</a:t>
            </a:r>
            <a:r>
              <a:rPr lang="ja-JP" altLang="en-US" b="1" u="sng" dirty="0">
                <a:solidFill>
                  <a:prstClr val="black"/>
                </a:solidFill>
                <a:latin typeface="ＭＳ Ｐゴシック"/>
              </a:rPr>
              <a:t>「未来医療」の提供により、</a:t>
            </a:r>
          </a:p>
          <a:p>
            <a:r>
              <a:rPr lang="ja-JP" altLang="en-US" b="1" dirty="0">
                <a:solidFill>
                  <a:prstClr val="black"/>
                </a:solidFill>
                <a:latin typeface="ＭＳ Ｐゴシック"/>
              </a:rPr>
              <a:t>　　　 </a:t>
            </a:r>
            <a:r>
              <a:rPr lang="ja-JP" altLang="en-US" b="1" dirty="0" smtClean="0">
                <a:solidFill>
                  <a:prstClr val="black"/>
                </a:solidFill>
                <a:latin typeface="ＭＳ Ｐゴシック"/>
              </a:rPr>
              <a:t>　</a:t>
            </a:r>
            <a:r>
              <a:rPr lang="ja-JP" altLang="en-US" b="1" u="sng" dirty="0" smtClean="0">
                <a:solidFill>
                  <a:prstClr val="black"/>
                </a:solidFill>
                <a:latin typeface="ＭＳ Ｐゴシック"/>
              </a:rPr>
              <a:t>国際</a:t>
            </a:r>
            <a:r>
              <a:rPr lang="ja-JP" altLang="en-US" b="1" u="sng" dirty="0">
                <a:solidFill>
                  <a:prstClr val="black"/>
                </a:solidFill>
                <a:latin typeface="ＭＳ Ｐゴシック"/>
              </a:rPr>
              <a:t>貢献を</a:t>
            </a:r>
            <a:r>
              <a:rPr lang="ja-JP" altLang="en-US" b="1" u="sng" dirty="0" smtClean="0">
                <a:solidFill>
                  <a:prstClr val="black"/>
                </a:solidFill>
                <a:latin typeface="ＭＳ Ｐゴシック"/>
              </a:rPr>
              <a:t>推進</a:t>
            </a:r>
            <a:endParaRPr lang="en-US" altLang="ja-JP" b="1" u="sng" dirty="0" smtClean="0">
              <a:solidFill>
                <a:prstClr val="black"/>
              </a:solidFill>
              <a:latin typeface="ＭＳ Ｐゴシック"/>
            </a:endParaRPr>
          </a:p>
          <a:p>
            <a:endParaRPr lang="en-US" altLang="ja-JP" dirty="0" smtClean="0">
              <a:solidFill>
                <a:prstClr val="black"/>
              </a:solidFill>
              <a:latin typeface="ＭＳ Ｐゴシック"/>
            </a:endParaRPr>
          </a:p>
          <a:p>
            <a:pPr>
              <a:lnSpc>
                <a:spcPts val="1200"/>
              </a:lnSpc>
            </a:pPr>
            <a:endParaRPr lang="ja-JP" altLang="en-US" dirty="0">
              <a:solidFill>
                <a:prstClr val="black"/>
              </a:solidFill>
              <a:latin typeface="ＭＳ Ｐゴシック"/>
            </a:endParaRPr>
          </a:p>
          <a:p>
            <a:r>
              <a:rPr lang="ja-JP" altLang="en-US" dirty="0">
                <a:solidFill>
                  <a:prstClr val="black"/>
                </a:solidFill>
                <a:latin typeface="ＭＳ Ｐゴシック"/>
              </a:rPr>
              <a:t>　　　　　　</a:t>
            </a:r>
            <a:endParaRPr lang="en-US" altLang="ja-JP" dirty="0">
              <a:solidFill>
                <a:prstClr val="black"/>
              </a:solidFill>
              <a:latin typeface="ＭＳ Ｐゴシック"/>
            </a:endParaRPr>
          </a:p>
          <a:p>
            <a:endParaRPr lang="en-US" altLang="ja-JP" dirty="0" smtClean="0">
              <a:solidFill>
                <a:prstClr val="black"/>
              </a:solidFill>
              <a:latin typeface="ＭＳ Ｐゴシック"/>
            </a:endParaRPr>
          </a:p>
          <a:p>
            <a:endParaRPr lang="en-US" altLang="ja-JP" dirty="0" smtClean="0">
              <a:solidFill>
                <a:prstClr val="black"/>
              </a:solidFill>
              <a:latin typeface="ＭＳ Ｐゴシック"/>
            </a:endParaRPr>
          </a:p>
          <a:p>
            <a:r>
              <a:rPr lang="ja-JP" altLang="en-US" sz="2400" b="1" u="sng" dirty="0" smtClean="0">
                <a:solidFill>
                  <a:prstClr val="black"/>
                </a:solidFill>
                <a:latin typeface="ＭＳ Ｐゴシック"/>
              </a:rPr>
              <a:t>＜拠点がめざすビジョン＞</a:t>
            </a:r>
            <a:endParaRPr lang="en-US" altLang="ja-JP" sz="2400" b="1" u="sng" dirty="0" smtClean="0">
              <a:solidFill>
                <a:prstClr val="black"/>
              </a:solidFill>
              <a:latin typeface="ＭＳ Ｐゴシック"/>
            </a:endParaRPr>
          </a:p>
          <a:p>
            <a:pPr>
              <a:lnSpc>
                <a:spcPts val="1000"/>
              </a:lnSpc>
            </a:pPr>
            <a:r>
              <a:rPr lang="ja-JP" altLang="en-US" dirty="0" smtClean="0">
                <a:solidFill>
                  <a:prstClr val="black"/>
                </a:solidFill>
                <a:latin typeface="ＭＳ Ｐゴシック"/>
              </a:rPr>
              <a:t>　　</a:t>
            </a:r>
            <a:endParaRPr lang="en-US" altLang="ja-JP" dirty="0" smtClean="0">
              <a:solidFill>
                <a:prstClr val="black"/>
              </a:solidFill>
              <a:latin typeface="ＭＳ Ｐゴシック"/>
            </a:endParaRPr>
          </a:p>
          <a:p>
            <a:r>
              <a:rPr lang="ja-JP" altLang="en-US" dirty="0">
                <a:solidFill>
                  <a:prstClr val="black"/>
                </a:solidFill>
                <a:latin typeface="ＭＳ Ｐゴシック"/>
              </a:rPr>
              <a:t>　</a:t>
            </a:r>
            <a:r>
              <a:rPr lang="ja-JP" altLang="en-US" dirty="0" smtClean="0">
                <a:solidFill>
                  <a:prstClr val="black"/>
                </a:solidFill>
                <a:latin typeface="ＭＳ Ｐゴシック"/>
              </a:rPr>
              <a:t>　　全国</a:t>
            </a:r>
            <a:r>
              <a:rPr lang="ja-JP" altLang="en-US" dirty="0">
                <a:solidFill>
                  <a:prstClr val="black"/>
                </a:solidFill>
                <a:latin typeface="ＭＳ Ｐゴシック"/>
              </a:rPr>
              <a:t>トップレベルの大学・研究機関（アカデミア）が先進的な研究を展開</a:t>
            </a:r>
            <a:r>
              <a:rPr lang="ja-JP" altLang="en-US" dirty="0" smtClean="0">
                <a:solidFill>
                  <a:prstClr val="black"/>
                </a:solidFill>
                <a:latin typeface="ＭＳ Ｐゴシック"/>
              </a:rPr>
              <a:t>する</a:t>
            </a:r>
            <a:endParaRPr lang="en-US" altLang="ja-JP" dirty="0" smtClean="0">
              <a:solidFill>
                <a:prstClr val="black"/>
              </a:solidFill>
              <a:latin typeface="ＭＳ Ｐゴシック"/>
            </a:endParaRPr>
          </a:p>
          <a:p>
            <a:r>
              <a:rPr lang="ja-JP" altLang="en-US" dirty="0">
                <a:solidFill>
                  <a:prstClr val="black"/>
                </a:solidFill>
                <a:latin typeface="ＭＳ Ｐゴシック"/>
              </a:rPr>
              <a:t>　</a:t>
            </a:r>
            <a:r>
              <a:rPr lang="ja-JP" altLang="en-US" dirty="0" smtClean="0">
                <a:solidFill>
                  <a:prstClr val="black"/>
                </a:solidFill>
                <a:latin typeface="ＭＳ Ｐゴシック"/>
              </a:rPr>
              <a:t>　</a:t>
            </a:r>
            <a:r>
              <a:rPr lang="ja-JP" altLang="en-US" dirty="0">
                <a:solidFill>
                  <a:prstClr val="black"/>
                </a:solidFill>
                <a:latin typeface="ＭＳ Ｐゴシック"/>
              </a:rPr>
              <a:t>大阪・</a:t>
            </a:r>
            <a:r>
              <a:rPr lang="ja-JP" altLang="en-US" dirty="0" smtClean="0">
                <a:solidFill>
                  <a:prstClr val="black"/>
                </a:solidFill>
                <a:latin typeface="ＭＳ Ｐゴシック"/>
              </a:rPr>
              <a:t>関西において、我が国が世界をリードする環境を有する再生医療をベースに、</a:t>
            </a:r>
            <a:endParaRPr lang="en-US" altLang="ja-JP" dirty="0" smtClean="0">
              <a:solidFill>
                <a:prstClr val="black"/>
              </a:solidFill>
              <a:latin typeface="ＭＳ Ｐゴシック"/>
            </a:endParaRPr>
          </a:p>
          <a:p>
            <a:r>
              <a:rPr lang="ja-JP" altLang="en-US" dirty="0">
                <a:solidFill>
                  <a:prstClr val="black"/>
                </a:solidFill>
                <a:latin typeface="ＭＳ Ｐゴシック"/>
              </a:rPr>
              <a:t>　</a:t>
            </a:r>
            <a:r>
              <a:rPr lang="ja-JP" altLang="en-US" dirty="0" smtClean="0">
                <a:solidFill>
                  <a:prstClr val="black"/>
                </a:solidFill>
                <a:latin typeface="ＭＳ Ｐゴシック"/>
              </a:rPr>
              <a:t>　品質を確保したデータによる信頼性の高い情報・支援基盤を形成することにより、</a:t>
            </a:r>
            <a:endParaRPr lang="en-US" altLang="ja-JP" dirty="0" smtClean="0">
              <a:solidFill>
                <a:prstClr val="black"/>
              </a:solidFill>
              <a:latin typeface="ＭＳ Ｐゴシック"/>
            </a:endParaRPr>
          </a:p>
          <a:p>
            <a:r>
              <a:rPr lang="ja-JP" altLang="en-US" dirty="0">
                <a:solidFill>
                  <a:prstClr val="black"/>
                </a:solidFill>
                <a:latin typeface="ＭＳ Ｐゴシック"/>
              </a:rPr>
              <a:t>　</a:t>
            </a:r>
            <a:r>
              <a:rPr lang="ja-JP" altLang="en-US" dirty="0" smtClean="0">
                <a:solidFill>
                  <a:prstClr val="black"/>
                </a:solidFill>
                <a:latin typeface="ＭＳ Ｐゴシック"/>
              </a:rPr>
              <a:t>　</a:t>
            </a:r>
            <a:r>
              <a:rPr lang="ja-JP" altLang="en-US" b="1" u="sng" dirty="0">
                <a:solidFill>
                  <a:prstClr val="black"/>
                </a:solidFill>
                <a:latin typeface="ＭＳ Ｐゴシック"/>
              </a:rPr>
              <a:t>オールジャパン体制での</a:t>
            </a:r>
            <a:r>
              <a:rPr lang="ja-JP" altLang="en-US" b="1" u="sng" dirty="0" smtClean="0">
                <a:solidFill>
                  <a:prstClr val="black"/>
                </a:solidFill>
                <a:latin typeface="ＭＳ Ｐゴシック"/>
              </a:rPr>
              <a:t>未来医療技術の産業化</a:t>
            </a:r>
            <a:r>
              <a:rPr lang="ja-JP" altLang="en-US" dirty="0" smtClean="0">
                <a:solidFill>
                  <a:prstClr val="black"/>
                </a:solidFill>
                <a:latin typeface="ＭＳ Ｐゴシック"/>
              </a:rPr>
              <a:t>と</a:t>
            </a:r>
            <a:r>
              <a:rPr lang="ja-JP" altLang="en-US" b="1" u="sng" dirty="0" smtClean="0">
                <a:solidFill>
                  <a:prstClr val="black"/>
                </a:solidFill>
                <a:latin typeface="ＭＳ Ｐゴシック"/>
              </a:rPr>
              <a:t>その提供による国際貢献を推進</a:t>
            </a:r>
          </a:p>
          <a:p>
            <a:endParaRPr lang="en-US" altLang="ja-JP" dirty="0">
              <a:solidFill>
                <a:prstClr val="black"/>
              </a:solidFill>
              <a:latin typeface="ＭＳ Ｐゴシック"/>
            </a:endParaRPr>
          </a:p>
        </p:txBody>
      </p:sp>
      <p:sp>
        <p:nvSpPr>
          <p:cNvPr id="10" name="Rectangle 4"/>
          <p:cNvSpPr>
            <a:spLocks noChangeArrowheads="1"/>
          </p:cNvSpPr>
          <p:nvPr/>
        </p:nvSpPr>
        <p:spPr bwMode="auto">
          <a:xfrm>
            <a:off x="-12981" y="7985"/>
            <a:ext cx="9180513" cy="421709"/>
          </a:xfrm>
          <a:prstGeom prst="rect">
            <a:avLst/>
          </a:prstGeom>
          <a:solidFill>
            <a:srgbClr val="000099"/>
          </a:solidFill>
          <a:ln w="38100">
            <a:noFill/>
            <a:miter lim="800000"/>
            <a:headEnd/>
            <a:tailEnd/>
          </a:ln>
          <a:effectLst/>
          <a:extLst/>
        </p:spPr>
        <p:txBody>
          <a:bodyPr wrap="none" lIns="91431" tIns="82792" rIns="91431" bIns="82792"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基本計画（案）抜粋</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コンセプト・ビジョンにつ</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いて</a:t>
            </a:r>
          </a:p>
        </p:txBody>
      </p:sp>
      <p:sp>
        <p:nvSpPr>
          <p:cNvPr id="2" name="正方形/長方形 1"/>
          <p:cNvSpPr/>
          <p:nvPr/>
        </p:nvSpPr>
        <p:spPr>
          <a:xfrm>
            <a:off x="827584" y="2574652"/>
            <a:ext cx="6912768" cy="864096"/>
          </a:xfrm>
          <a:prstGeom prst="rect">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r>
              <a:rPr lang="en-US" altLang="ja-JP" sz="1400" u="sng" dirty="0">
                <a:solidFill>
                  <a:prstClr val="black"/>
                </a:solidFill>
                <a:latin typeface="ＭＳ Ｐゴシック"/>
              </a:rPr>
              <a:t>※</a:t>
            </a:r>
            <a:r>
              <a:rPr lang="ja-JP" altLang="en-US" sz="1400" u="sng" dirty="0">
                <a:solidFill>
                  <a:prstClr val="black"/>
                </a:solidFill>
                <a:latin typeface="ＭＳ Ｐゴシック"/>
              </a:rPr>
              <a:t>本拠点における「未来医療」</a:t>
            </a:r>
            <a:r>
              <a:rPr lang="ja-JP" altLang="en-US" sz="1400" u="sng" dirty="0" smtClean="0">
                <a:solidFill>
                  <a:prstClr val="black"/>
                </a:solidFill>
                <a:latin typeface="ＭＳ Ｐゴシック"/>
              </a:rPr>
              <a:t>の定義</a:t>
            </a:r>
          </a:p>
          <a:p>
            <a:r>
              <a:rPr lang="ja-JP" altLang="en-US" sz="1400" dirty="0" smtClean="0">
                <a:solidFill>
                  <a:prstClr val="black"/>
                </a:solidFill>
                <a:latin typeface="ＭＳ Ｐゴシック"/>
              </a:rPr>
              <a:t>　　　医療に対するニーズの移り変わりや科学技術の革新等、医療を取り巻く環境変化に</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常に</a:t>
            </a:r>
            <a:r>
              <a:rPr lang="ja-JP" altLang="en-US" sz="1400" dirty="0">
                <a:solidFill>
                  <a:prstClr val="black"/>
                </a:solidFill>
                <a:latin typeface="ＭＳ Ｐゴシック"/>
              </a:rPr>
              <a:t>即応しながら、 その次の時代に実</a:t>
            </a:r>
            <a:r>
              <a:rPr lang="ja-JP" altLang="en-US" sz="1400" dirty="0" smtClean="0">
                <a:solidFill>
                  <a:prstClr val="black"/>
                </a:solidFill>
                <a:latin typeface="ＭＳ Ｐゴシック"/>
              </a:rPr>
              <a:t>現すべき新たな医療のこと</a:t>
            </a:r>
          </a:p>
        </p:txBody>
      </p:sp>
      <p:grpSp>
        <p:nvGrpSpPr>
          <p:cNvPr id="28" name="グループ化 27"/>
          <p:cNvGrpSpPr/>
          <p:nvPr/>
        </p:nvGrpSpPr>
        <p:grpSpPr>
          <a:xfrm>
            <a:off x="539552" y="5526980"/>
            <a:ext cx="7704856" cy="1368152"/>
            <a:chOff x="539552" y="5454972"/>
            <a:chExt cx="7704856" cy="1368152"/>
          </a:xfrm>
        </p:grpSpPr>
        <p:sp>
          <p:nvSpPr>
            <p:cNvPr id="3" name="正方形/長方形 2"/>
            <p:cNvSpPr/>
            <p:nvPr/>
          </p:nvSpPr>
          <p:spPr>
            <a:xfrm>
              <a:off x="539552" y="5887020"/>
              <a:ext cx="1728192"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solidFill>
                    <a:prstClr val="black"/>
                  </a:solidFill>
                </a:rPr>
                <a:t>未来医療の開発</a:t>
              </a:r>
              <a:endParaRPr lang="ja-JP" altLang="en-US" sz="1600" dirty="0">
                <a:solidFill>
                  <a:prstClr val="black"/>
                </a:solidFill>
              </a:endParaRPr>
            </a:p>
          </p:txBody>
        </p:sp>
        <p:sp>
          <p:nvSpPr>
            <p:cNvPr id="8" name="正方形/長方形 7"/>
            <p:cNvSpPr/>
            <p:nvPr/>
          </p:nvSpPr>
          <p:spPr>
            <a:xfrm>
              <a:off x="2987824" y="5887020"/>
              <a:ext cx="1728192"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solidFill>
                    <a:prstClr val="black"/>
                  </a:solidFill>
                </a:rPr>
                <a:t>未来医療の推進</a:t>
              </a:r>
              <a:endParaRPr lang="ja-JP" altLang="en-US" sz="1600" dirty="0">
                <a:solidFill>
                  <a:prstClr val="black"/>
                </a:solidFill>
              </a:endParaRPr>
            </a:p>
          </p:txBody>
        </p:sp>
        <p:sp>
          <p:nvSpPr>
            <p:cNvPr id="9" name="左右矢印 4"/>
            <p:cNvSpPr>
              <a:spLocks noChangeArrowheads="1"/>
            </p:cNvSpPr>
            <p:nvPr/>
          </p:nvSpPr>
          <p:spPr bwMode="auto">
            <a:xfrm>
              <a:off x="2371404" y="5976605"/>
              <a:ext cx="472404" cy="486479"/>
            </a:xfrm>
            <a:prstGeom prst="leftRightArrow">
              <a:avLst>
                <a:gd name="adj1" fmla="val 50000"/>
                <a:gd name="adj2" fmla="val 2681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954" tIns="40478" rIns="80954" bIns="40478" anchor="ctr"/>
            <a:lstStyle>
              <a:lvl1pPr defTabSz="1042988" eaLnBrk="0" hangingPunct="0">
                <a:defRPr kumimoji="1" sz="2100" b="1">
                  <a:solidFill>
                    <a:schemeClr val="tx1"/>
                  </a:solidFill>
                  <a:latin typeface="Arial" charset="0"/>
                  <a:ea typeface="ＭＳ Ｐゴシック" charset="-128"/>
                </a:defRPr>
              </a:lvl1pPr>
              <a:lvl2pPr defTabSz="1042988" eaLnBrk="0" hangingPunct="0">
                <a:defRPr kumimoji="1" sz="2100" b="1">
                  <a:solidFill>
                    <a:schemeClr val="tx1"/>
                  </a:solidFill>
                  <a:latin typeface="Arial" charset="0"/>
                  <a:ea typeface="ＭＳ Ｐゴシック" charset="-128"/>
                </a:defRPr>
              </a:lvl2pPr>
              <a:lvl3pPr defTabSz="1042988" eaLnBrk="0" hangingPunct="0">
                <a:defRPr kumimoji="1" sz="2100" b="1">
                  <a:solidFill>
                    <a:schemeClr val="tx1"/>
                  </a:solidFill>
                  <a:latin typeface="Arial" charset="0"/>
                  <a:ea typeface="ＭＳ Ｐゴシック" charset="-128"/>
                </a:defRPr>
              </a:lvl3pPr>
              <a:lvl4pPr defTabSz="1042988" eaLnBrk="0" hangingPunct="0">
                <a:defRPr kumimoji="1" sz="2100" b="1">
                  <a:solidFill>
                    <a:schemeClr val="tx1"/>
                  </a:solidFill>
                  <a:latin typeface="Arial" charset="0"/>
                  <a:ea typeface="ＭＳ Ｐゴシック" charset="-128"/>
                </a:defRPr>
              </a:lvl4pPr>
              <a:lvl5pPr defTabSz="1042988" eaLnBrk="0" hangingPunct="0">
                <a:defRPr kumimoji="1" sz="2100" b="1">
                  <a:solidFill>
                    <a:schemeClr val="tx1"/>
                  </a:solidFill>
                  <a:latin typeface="Arial" charset="0"/>
                  <a:ea typeface="ＭＳ Ｐゴシック" charset="-128"/>
                </a:defRPr>
              </a:lvl5pPr>
              <a:lvl6pPr marL="22844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z="1200">
                <a:solidFill>
                  <a:srgbClr val="000000"/>
                </a:solidFill>
              </a:endParaRPr>
            </a:p>
          </p:txBody>
        </p:sp>
        <p:sp>
          <p:nvSpPr>
            <p:cNvPr id="11" name="Rectangle 107"/>
            <p:cNvSpPr>
              <a:spLocks noChangeArrowheads="1"/>
            </p:cNvSpPr>
            <p:nvPr/>
          </p:nvSpPr>
          <p:spPr bwMode="auto">
            <a:xfrm>
              <a:off x="2371404" y="5743004"/>
              <a:ext cx="4724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spcBef>
                  <a:spcPct val="0"/>
                </a:spcBef>
                <a:spcAft>
                  <a:spcPct val="0"/>
                </a:spcAft>
                <a:buClr>
                  <a:srgbClr val="9ED468"/>
                </a:buClr>
                <a:buSzPct val="80000"/>
              </a:pPr>
              <a:r>
                <a:rPr lang="ja-JP" altLang="en-US" sz="1000" b="0" dirty="0">
                  <a:solidFill>
                    <a:srgbClr val="000000"/>
                  </a:solidFill>
                  <a:latin typeface="Meiryo UI" pitchFamily="50" charset="-128"/>
                  <a:ea typeface="Meiryo UI" pitchFamily="50" charset="-128"/>
                  <a:cs typeface="Meiryo UI" pitchFamily="50" charset="-128"/>
                </a:rPr>
                <a:t>実用化</a:t>
              </a:r>
            </a:p>
          </p:txBody>
        </p:sp>
        <p:sp>
          <p:nvSpPr>
            <p:cNvPr id="12" name="Rectangle 107"/>
            <p:cNvSpPr>
              <a:spLocks noChangeArrowheads="1"/>
            </p:cNvSpPr>
            <p:nvPr/>
          </p:nvSpPr>
          <p:spPr bwMode="auto">
            <a:xfrm>
              <a:off x="2371404" y="6515347"/>
              <a:ext cx="4724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spcBef>
                  <a:spcPct val="0"/>
                </a:spcBef>
                <a:spcAft>
                  <a:spcPct val="0"/>
                </a:spcAft>
                <a:buClr>
                  <a:srgbClr val="9ED468"/>
                </a:buClr>
                <a:buSzPct val="80000"/>
              </a:pPr>
              <a:r>
                <a:rPr lang="ja-JP" altLang="en-US" sz="1000" b="0" dirty="0">
                  <a:solidFill>
                    <a:srgbClr val="000000"/>
                  </a:solidFill>
                  <a:latin typeface="Meiryo UI" pitchFamily="50" charset="-128"/>
                  <a:ea typeface="Meiryo UI" pitchFamily="50" charset="-128"/>
                  <a:cs typeface="Meiryo UI" pitchFamily="50" charset="-128"/>
                </a:rPr>
                <a:t>フィード</a:t>
              </a:r>
              <a:endParaRPr lang="en-US" altLang="ja-JP" sz="1000" b="0" dirty="0">
                <a:solidFill>
                  <a:srgbClr val="000000"/>
                </a:solidFill>
                <a:latin typeface="Meiryo UI" pitchFamily="50" charset="-128"/>
                <a:ea typeface="Meiryo UI" pitchFamily="50" charset="-128"/>
                <a:cs typeface="Meiryo UI" pitchFamily="50" charset="-128"/>
              </a:endParaRPr>
            </a:p>
            <a:p>
              <a:pPr algn="ctr" eaLnBrk="1" fontAlgn="ctr" hangingPunct="1">
                <a:spcBef>
                  <a:spcPct val="0"/>
                </a:spcBef>
                <a:spcAft>
                  <a:spcPct val="0"/>
                </a:spcAft>
                <a:buClr>
                  <a:srgbClr val="9ED468"/>
                </a:buClr>
                <a:buSzPct val="80000"/>
              </a:pPr>
              <a:r>
                <a:rPr lang="ja-JP" altLang="en-US" sz="1000" b="0" dirty="0">
                  <a:solidFill>
                    <a:srgbClr val="000000"/>
                  </a:solidFill>
                  <a:latin typeface="Meiryo UI" pitchFamily="50" charset="-128"/>
                  <a:ea typeface="Meiryo UI" pitchFamily="50" charset="-128"/>
                  <a:cs typeface="Meiryo UI" pitchFamily="50" charset="-128"/>
                </a:rPr>
                <a:t>バック</a:t>
              </a:r>
            </a:p>
          </p:txBody>
        </p:sp>
        <p:sp>
          <p:nvSpPr>
            <p:cNvPr id="13" name="正方形/長方形 12"/>
            <p:cNvSpPr/>
            <p:nvPr/>
          </p:nvSpPr>
          <p:spPr>
            <a:xfrm>
              <a:off x="5940152" y="5454972"/>
              <a:ext cx="2304256" cy="648072"/>
            </a:xfrm>
            <a:prstGeom prst="rect">
              <a:avLst/>
            </a:prstGeom>
            <a:ln w="31750" cmpd="thickThi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rPr>
                <a:t>未来医療技術の産業化</a:t>
              </a:r>
              <a:endParaRPr lang="ja-JP" altLang="en-US" sz="1600" dirty="0">
                <a:solidFill>
                  <a:prstClr val="black"/>
                </a:solidFill>
              </a:endParaRPr>
            </a:p>
          </p:txBody>
        </p:sp>
        <p:sp>
          <p:nvSpPr>
            <p:cNvPr id="14" name="正方形/長方形 13"/>
            <p:cNvSpPr/>
            <p:nvPr/>
          </p:nvSpPr>
          <p:spPr>
            <a:xfrm>
              <a:off x="5940152" y="6175052"/>
              <a:ext cx="2304256" cy="648072"/>
            </a:xfrm>
            <a:prstGeom prst="rect">
              <a:avLst/>
            </a:prstGeom>
            <a:ln w="31750" cmpd="thickThi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ja-JP" altLang="en-US" sz="1600" dirty="0" smtClean="0">
                  <a:solidFill>
                    <a:prstClr val="black"/>
                  </a:solidFill>
                </a:rPr>
                <a:t>未来医療の提供による</a:t>
              </a:r>
              <a:endParaRPr lang="en-US" altLang="ja-JP" sz="1600" dirty="0" smtClean="0">
                <a:solidFill>
                  <a:prstClr val="black"/>
                </a:solidFill>
              </a:endParaRPr>
            </a:p>
            <a:p>
              <a:pPr algn="ctr"/>
              <a:r>
                <a:rPr lang="ja-JP" altLang="en-US" sz="1600" dirty="0" smtClean="0">
                  <a:solidFill>
                    <a:prstClr val="black"/>
                  </a:solidFill>
                </a:rPr>
                <a:t>国際貢献</a:t>
              </a:r>
              <a:endParaRPr lang="ja-JP" altLang="en-US" sz="1600" dirty="0">
                <a:solidFill>
                  <a:prstClr val="black"/>
                </a:solidFill>
              </a:endParaRPr>
            </a:p>
          </p:txBody>
        </p:sp>
        <p:cxnSp>
          <p:nvCxnSpPr>
            <p:cNvPr id="5" name="カギ線コネクタ 4"/>
            <p:cNvCxnSpPr/>
            <p:nvPr/>
          </p:nvCxnSpPr>
          <p:spPr>
            <a:xfrm>
              <a:off x="4788024" y="6175052"/>
              <a:ext cx="1080120" cy="360040"/>
            </a:xfrm>
            <a:prstGeom prst="bentConnector3">
              <a:avLst/>
            </a:prstGeom>
            <a:ln w="63500">
              <a:solidFill>
                <a:schemeClr val="accent6">
                  <a:lumMod val="7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p:nvPr/>
          </p:nvCxnSpPr>
          <p:spPr>
            <a:xfrm>
              <a:off x="4799849" y="5670996"/>
              <a:ext cx="1080120" cy="360040"/>
            </a:xfrm>
            <a:prstGeom prst="bentConnector3">
              <a:avLst/>
            </a:prstGeom>
            <a:ln w="63500">
              <a:solidFill>
                <a:srgbClr val="F68B32"/>
              </a:solidFill>
              <a:headEnd type="none"/>
              <a:tailEnd type="triangle" w="med" len="med"/>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16" name="正方形/長方形 15"/>
          <p:cNvSpPr/>
          <p:nvPr/>
        </p:nvSpPr>
        <p:spPr>
          <a:xfrm>
            <a:off x="8720528" y="6675340"/>
            <a:ext cx="539552" cy="270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3</a:t>
            </a:r>
            <a:endParaRPr kumimoji="1" lang="ja-JP" altLang="en-US" dirty="0">
              <a:solidFill>
                <a:schemeClr val="tx1"/>
              </a:solidFill>
            </a:endParaRPr>
          </a:p>
        </p:txBody>
      </p:sp>
    </p:spTree>
    <p:extLst>
      <p:ext uri="{BB962C8B-B14F-4D97-AF65-F5344CB8AC3E}">
        <p14:creationId xmlns:p14="http://schemas.microsoft.com/office/powerpoint/2010/main" val="396588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8" y="3128590"/>
            <a:ext cx="15525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図 124"/>
          <p:cNvPicPr>
            <a:picLocks noChangeAspect="1"/>
          </p:cNvPicPr>
          <p:nvPr/>
        </p:nvPicPr>
        <p:blipFill>
          <a:blip r:embed="rId4">
            <a:extLst>
              <a:ext uri="{28A0092B-C50C-407E-A947-70E740481C1C}">
                <a14:useLocalDpi xmlns:a14="http://schemas.microsoft.com/office/drawing/2010/main" val="0"/>
              </a:ext>
            </a:extLst>
          </a:blip>
          <a:srcRect b="10573"/>
          <a:stretch>
            <a:fillRect/>
          </a:stretch>
        </p:blipFill>
        <p:spPr bwMode="auto">
          <a:xfrm>
            <a:off x="14933" y="569033"/>
            <a:ext cx="1755224" cy="113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左大かっこ 7"/>
          <p:cNvSpPr>
            <a:spLocks/>
          </p:cNvSpPr>
          <p:nvPr/>
        </p:nvSpPr>
        <p:spPr bwMode="auto">
          <a:xfrm rot="5400000">
            <a:off x="1736231" y="456130"/>
            <a:ext cx="5482589" cy="5640610"/>
          </a:xfrm>
          <a:prstGeom prst="roundRect">
            <a:avLst>
              <a:gd name="adj" fmla="val 5523"/>
            </a:avLst>
          </a:prstGeom>
          <a:solidFill>
            <a:schemeClr val="bg1">
              <a:lumMod val="85000"/>
            </a:schemeClr>
          </a:solidFill>
          <a:ln w="19050" algn="ctr">
            <a:noFill/>
            <a:round/>
            <a:headEnd/>
            <a:tailEnd/>
          </a:ln>
          <a:effectLst>
            <a:softEdge rad="63500"/>
          </a:effectLst>
        </p:spPr>
        <p:txBody>
          <a:bodyPr wrap="none" lIns="80970" tIns="40485" rIns="80970" bIns="40485" anchor="ctr"/>
          <a:lstStyle>
            <a:lvl1pPr defTabSz="1042988" eaLnBrk="0" hangingPunct="0">
              <a:defRPr kumimoji="1" sz="2100" b="1">
                <a:solidFill>
                  <a:schemeClr val="tx1"/>
                </a:solidFill>
                <a:latin typeface="Arial" charset="0"/>
                <a:ea typeface="ＭＳ Ｐゴシック" charset="-128"/>
              </a:defRPr>
            </a:lvl1pPr>
            <a:lvl2pPr marL="742950" indent="-285750" defTabSz="1042988" eaLnBrk="0" hangingPunct="0">
              <a:defRPr kumimoji="1" sz="2100" b="1">
                <a:solidFill>
                  <a:schemeClr val="tx1"/>
                </a:solidFill>
                <a:latin typeface="Arial" charset="0"/>
                <a:ea typeface="ＭＳ Ｐゴシック" charset="-128"/>
              </a:defRPr>
            </a:lvl2pPr>
            <a:lvl3pPr marL="1143000" indent="-228600" defTabSz="1042988" eaLnBrk="0" hangingPunct="0">
              <a:defRPr kumimoji="1" sz="2100" b="1">
                <a:solidFill>
                  <a:schemeClr val="tx1"/>
                </a:solidFill>
                <a:latin typeface="Arial" charset="0"/>
                <a:ea typeface="ＭＳ Ｐゴシック" charset="-128"/>
              </a:defRPr>
            </a:lvl3pPr>
            <a:lvl4pPr marL="1600200" indent="-228600" defTabSz="1042988" eaLnBrk="0" hangingPunct="0">
              <a:defRPr kumimoji="1" sz="2100" b="1">
                <a:solidFill>
                  <a:schemeClr val="tx1"/>
                </a:solidFill>
                <a:latin typeface="Arial" charset="0"/>
                <a:ea typeface="ＭＳ Ｐゴシック" charset="-128"/>
              </a:defRPr>
            </a:lvl4pPr>
            <a:lvl5pPr marL="2057400" indent="-228600" defTabSz="1042988" eaLnBrk="0" hangingPunct="0">
              <a:defRPr kumimoji="1" sz="2100" b="1">
                <a:solidFill>
                  <a:schemeClr val="tx1"/>
                </a:solidFill>
                <a:latin typeface="Arial" charset="0"/>
                <a:ea typeface="ＭＳ Ｐゴシック" charset="-128"/>
              </a:defRPr>
            </a:lvl5pPr>
            <a:lvl6pPr marL="2514600" indent="-228600"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defRPr/>
            </a:pPr>
            <a:endParaRPr lang="ja-JP" altLang="en-US" smtClean="0">
              <a:solidFill>
                <a:srgbClr val="000000"/>
              </a:solidFill>
              <a:latin typeface="ＭＳ Ｐゴシック" charset="-128"/>
            </a:endParaRPr>
          </a:p>
        </p:txBody>
      </p:sp>
      <p:sp>
        <p:nvSpPr>
          <p:cNvPr id="2054" name="Rectangle 82"/>
          <p:cNvSpPr>
            <a:spLocks noChangeArrowheads="1"/>
          </p:cNvSpPr>
          <p:nvPr/>
        </p:nvSpPr>
        <p:spPr bwMode="auto">
          <a:xfrm>
            <a:off x="3673347" y="1580319"/>
            <a:ext cx="3329904" cy="4301653"/>
          </a:xfrm>
          <a:prstGeom prst="rect">
            <a:avLst/>
          </a:prstGeom>
          <a:solidFill>
            <a:schemeClr val="bg1"/>
          </a:solidFill>
          <a:ln w="9525">
            <a:solidFill>
              <a:srgbClr val="A2A2A2"/>
            </a:solidFill>
            <a:miter lim="800000"/>
            <a:headEnd/>
            <a:tailEnd/>
          </a:ln>
        </p:spPr>
        <p:txBody>
          <a:bodyPr lIns="127512" tIns="191268" rIns="127512" bIns="63756" anchorCtr="1"/>
          <a:lstStyle>
            <a:lvl1pPr marL="142875" indent="-142875"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just" defTabSz="809701" eaLnBrk="1" fontAlgn="base" hangingPunct="1">
              <a:spcBef>
                <a:spcPts val="354"/>
              </a:spcBef>
              <a:spcAft>
                <a:spcPct val="0"/>
              </a:spcAft>
              <a:buSzPct val="85000"/>
              <a:buFont typeface="Wingdings" pitchFamily="2" charset="2"/>
              <a:buChar char="l"/>
            </a:pPr>
            <a:endParaRPr lang="ja-JP" altLang="en-US" sz="1100" b="0">
              <a:solidFill>
                <a:srgbClr val="000000"/>
              </a:solidFill>
              <a:latin typeface="Meiryo UI" pitchFamily="50" charset="-128"/>
              <a:ea typeface="Meiryo UI" pitchFamily="50" charset="-128"/>
              <a:cs typeface="Meiryo UI" pitchFamily="50" charset="-128"/>
            </a:endParaRPr>
          </a:p>
        </p:txBody>
      </p:sp>
      <p:sp>
        <p:nvSpPr>
          <p:cNvPr id="2055" name="Rectangle 82"/>
          <p:cNvSpPr>
            <a:spLocks noChangeArrowheads="1"/>
          </p:cNvSpPr>
          <p:nvPr/>
        </p:nvSpPr>
        <p:spPr bwMode="auto">
          <a:xfrm>
            <a:off x="1862470" y="1582190"/>
            <a:ext cx="1736426" cy="4299792"/>
          </a:xfrm>
          <a:prstGeom prst="rect">
            <a:avLst/>
          </a:prstGeom>
          <a:solidFill>
            <a:schemeClr val="bg1"/>
          </a:solidFill>
          <a:ln w="9525">
            <a:solidFill>
              <a:srgbClr val="A2A2A2"/>
            </a:solidFill>
            <a:miter lim="800000"/>
            <a:headEnd/>
            <a:tailEnd/>
          </a:ln>
        </p:spPr>
        <p:txBody>
          <a:bodyPr lIns="127512" tIns="191268" rIns="127512" bIns="63756" anchorCtr="1"/>
          <a:lstStyle>
            <a:lvl1pPr marL="142875" indent="-142875"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just" defTabSz="809701" eaLnBrk="1" fontAlgn="base" hangingPunct="1">
              <a:spcBef>
                <a:spcPts val="354"/>
              </a:spcBef>
              <a:spcAft>
                <a:spcPct val="0"/>
              </a:spcAft>
              <a:buSzPct val="85000"/>
              <a:buFont typeface="Wingdings" pitchFamily="2" charset="2"/>
              <a:buChar char="l"/>
            </a:pPr>
            <a:endParaRPr lang="ja-JP" altLang="en-US" sz="1100" b="0">
              <a:solidFill>
                <a:srgbClr val="000000"/>
              </a:solidFill>
              <a:latin typeface="ＭＳ Ｐゴシック" charset="-128"/>
            </a:endParaRPr>
          </a:p>
        </p:txBody>
      </p:sp>
      <p:sp>
        <p:nvSpPr>
          <p:cNvPr id="2057" name="Rectangle 22"/>
          <p:cNvSpPr>
            <a:spLocks noChangeArrowheads="1"/>
          </p:cNvSpPr>
          <p:nvPr/>
        </p:nvSpPr>
        <p:spPr bwMode="auto">
          <a:xfrm rot="5400000" flipH="1">
            <a:off x="331113" y="1767042"/>
            <a:ext cx="745934" cy="422613"/>
          </a:xfrm>
          <a:prstGeom prst="rect">
            <a:avLst/>
          </a:prstGeom>
          <a:gradFill rotWithShape="1">
            <a:gsLst>
              <a:gs pos="0">
                <a:srgbClr val="FDAA6B"/>
              </a:gs>
              <a:gs pos="100000">
                <a:srgbClr val="FFFFFF"/>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695" tIns="41441" rIns="79695" bIns="41441" anchor="ct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spcBef>
                <a:spcPct val="0"/>
              </a:spcBef>
              <a:spcAft>
                <a:spcPct val="0"/>
              </a:spcAft>
            </a:pPr>
            <a:endParaRPr lang="ja-JP" altLang="en-US" smtClean="0">
              <a:solidFill>
                <a:srgbClr val="000000"/>
              </a:solidFill>
              <a:latin typeface="ＭＳ Ｐゴシック" charset="-128"/>
            </a:endParaRPr>
          </a:p>
        </p:txBody>
      </p:sp>
      <p:sp>
        <p:nvSpPr>
          <p:cNvPr id="2061" name="右矢印 2"/>
          <p:cNvSpPr>
            <a:spLocks noChangeArrowheads="1"/>
          </p:cNvSpPr>
          <p:nvPr/>
        </p:nvSpPr>
        <p:spPr bwMode="auto">
          <a:xfrm>
            <a:off x="492770" y="1906120"/>
            <a:ext cx="1369699" cy="679590"/>
          </a:xfrm>
          <a:prstGeom prst="rightArrow">
            <a:avLst>
              <a:gd name="adj1" fmla="val 50000"/>
              <a:gd name="adj2" fmla="val 49941"/>
            </a:avLst>
          </a:prstGeom>
          <a:gradFill rotWithShape="1">
            <a:gsLst>
              <a:gs pos="0">
                <a:srgbClr val="FBEAC7"/>
              </a:gs>
              <a:gs pos="25000">
                <a:srgbClr val="FDAA6B"/>
              </a:gs>
              <a:gs pos="100000">
                <a:srgbClr val="FEE7F2"/>
              </a:gs>
            </a:gsLst>
            <a:lin ang="14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970" tIns="40485" rIns="80970" bIns="40485" anchor="ctr"/>
          <a:lstStyle>
            <a:lvl1pPr defTabSz="1042988" eaLnBrk="0" hangingPunct="0">
              <a:defRPr kumimoji="1" sz="2100" b="1">
                <a:solidFill>
                  <a:schemeClr val="tx1"/>
                </a:solidFill>
                <a:latin typeface="Arial" charset="0"/>
                <a:ea typeface="ＭＳ Ｐゴシック" charset="-128"/>
              </a:defRPr>
            </a:lvl1pPr>
            <a:lvl2pPr defTabSz="1042988" eaLnBrk="0" hangingPunct="0">
              <a:defRPr kumimoji="1" sz="2100" b="1">
                <a:solidFill>
                  <a:schemeClr val="tx1"/>
                </a:solidFill>
                <a:latin typeface="Arial" charset="0"/>
                <a:ea typeface="ＭＳ Ｐゴシック" charset="-128"/>
              </a:defRPr>
            </a:lvl2pPr>
            <a:lvl3pPr defTabSz="1042988" eaLnBrk="0" hangingPunct="0">
              <a:defRPr kumimoji="1" sz="2100" b="1">
                <a:solidFill>
                  <a:schemeClr val="tx1"/>
                </a:solidFill>
                <a:latin typeface="Arial" charset="0"/>
                <a:ea typeface="ＭＳ Ｐゴシック" charset="-128"/>
              </a:defRPr>
            </a:lvl3pPr>
            <a:lvl4pPr defTabSz="1042988" eaLnBrk="0" hangingPunct="0">
              <a:defRPr kumimoji="1" sz="2100" b="1">
                <a:solidFill>
                  <a:schemeClr val="tx1"/>
                </a:solidFill>
                <a:latin typeface="Arial" charset="0"/>
                <a:ea typeface="ＭＳ Ｐゴシック" charset="-128"/>
              </a:defRPr>
            </a:lvl4pPr>
            <a:lvl5pPr defTabSz="1042988" eaLnBrk="0" hangingPunct="0">
              <a:defRPr kumimoji="1" sz="2100" b="1">
                <a:solidFill>
                  <a:schemeClr val="tx1"/>
                </a:solidFill>
                <a:latin typeface="Arial" charset="0"/>
                <a:ea typeface="ＭＳ Ｐゴシック" charset="-128"/>
              </a:defRPr>
            </a:lvl5pPr>
            <a:lvl6pPr marL="22844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mtClean="0">
              <a:solidFill>
                <a:srgbClr val="000000"/>
              </a:solidFill>
            </a:endParaRPr>
          </a:p>
        </p:txBody>
      </p:sp>
      <p:sp>
        <p:nvSpPr>
          <p:cNvPr id="2062" name="Rectangle 82"/>
          <p:cNvSpPr>
            <a:spLocks noChangeArrowheads="1"/>
          </p:cNvSpPr>
          <p:nvPr/>
        </p:nvSpPr>
        <p:spPr bwMode="auto">
          <a:xfrm>
            <a:off x="80092" y="6226931"/>
            <a:ext cx="8918658" cy="757728"/>
          </a:xfrm>
          <a:prstGeom prst="rect">
            <a:avLst/>
          </a:prstGeom>
          <a:solidFill>
            <a:srgbClr val="FED3B2"/>
          </a:solidFill>
          <a:ln w="25400" algn="ctr">
            <a:solidFill>
              <a:srgbClr val="E15C21"/>
            </a:solidFill>
            <a:round/>
            <a:headEnd/>
            <a:tailEnd/>
          </a:ln>
        </p:spPr>
        <p:txBody>
          <a:bodyPr wrap="none" lIns="318780" tIns="63756" rIns="63756" bIns="0" anchor="ctr"/>
          <a:lstStyle/>
          <a:p>
            <a:pPr defTabSz="809701" fontAlgn="base">
              <a:lnSpc>
                <a:spcPts val="708"/>
              </a:lnSpc>
              <a:spcBef>
                <a:spcPts val="620"/>
              </a:spcBef>
              <a:spcAft>
                <a:spcPct val="0"/>
              </a:spcAft>
              <a:buClr>
                <a:srgbClr val="E15C21"/>
              </a:buClr>
              <a:buSzPct val="85000"/>
            </a:pPr>
            <a:endParaRPr lang="en-US" altLang="ja-JP" sz="1200">
              <a:solidFill>
                <a:srgbClr val="000000"/>
              </a:solidFill>
              <a:latin typeface="Meiryo UI" pitchFamily="50" charset="-128"/>
              <a:ea typeface="Meiryo UI" pitchFamily="50" charset="-128"/>
              <a:cs typeface="Meiryo UI" pitchFamily="50" charset="-128"/>
            </a:endParaRPr>
          </a:p>
        </p:txBody>
      </p:sp>
      <p:sp>
        <p:nvSpPr>
          <p:cNvPr id="2063" name="Rectangle 82"/>
          <p:cNvSpPr>
            <a:spLocks noChangeArrowheads="1"/>
          </p:cNvSpPr>
          <p:nvPr/>
        </p:nvSpPr>
        <p:spPr bwMode="auto">
          <a:xfrm>
            <a:off x="3412714" y="6319812"/>
            <a:ext cx="2876505" cy="567558"/>
          </a:xfrm>
          <a:prstGeom prst="roundRect">
            <a:avLst>
              <a:gd name="adj" fmla="val 10894"/>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3756" tIns="31878" rIns="63756" bIns="0" anchor="ctr" anchorCtr="1"/>
          <a:lstStyle>
            <a:lvl1pPr marL="250825" indent="-215900" eaLnBrk="0" hangingPunct="0">
              <a:defRPr kumimoji="1" sz="2100" b="1">
                <a:solidFill>
                  <a:schemeClr val="tx1"/>
                </a:solidFill>
                <a:latin typeface="Arial" charset="0"/>
                <a:ea typeface="ＭＳ Ｐゴシック" charset="-128"/>
              </a:defRPr>
            </a:lvl1pPr>
            <a:lvl2pPr eaLnBrk="0" hangingPunct="0">
              <a:defRPr kumimoji="1" sz="2100" b="1">
                <a:solidFill>
                  <a:schemeClr val="tx1"/>
                </a:solidFill>
                <a:latin typeface="Arial" charset="0"/>
                <a:ea typeface="ＭＳ Ｐゴシック" charset="-128"/>
              </a:defRPr>
            </a:lvl2pPr>
            <a:lvl3pPr eaLnBrk="0" hangingPunct="0">
              <a:defRPr kumimoji="1" sz="2100" b="1">
                <a:solidFill>
                  <a:schemeClr val="tx1"/>
                </a:solidFill>
                <a:latin typeface="Arial" charset="0"/>
                <a:ea typeface="ＭＳ Ｐゴシック" charset="-128"/>
              </a:defRPr>
            </a:lvl3pPr>
            <a:lvl4pPr eaLnBrk="0" hangingPunct="0">
              <a:defRPr kumimoji="1" sz="2100" b="1">
                <a:solidFill>
                  <a:schemeClr val="tx1"/>
                </a:solidFill>
                <a:latin typeface="Arial" charset="0"/>
                <a:ea typeface="ＭＳ Ｐゴシック" charset="-128"/>
              </a:defRPr>
            </a:lvl4pPr>
            <a:lvl5pPr eaLnBrk="0" hangingPunct="0">
              <a:defRPr kumimoji="1" sz="2100" b="1">
                <a:solidFill>
                  <a:schemeClr val="tx1"/>
                </a:solidFill>
                <a:latin typeface="Arial" charset="0"/>
                <a:ea typeface="ＭＳ Ｐゴシック" charset="-128"/>
              </a:defRPr>
            </a:lvl5pPr>
            <a:lvl6pPr marL="2284413" indent="15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just" defTabSz="809701" eaLnBrk="1" fontAlgn="base" hangingPunct="1">
              <a:lnSpc>
                <a:spcPts val="974"/>
              </a:lnSpc>
              <a:spcBef>
                <a:spcPts val="354"/>
              </a:spcBef>
              <a:spcAft>
                <a:spcPct val="0"/>
              </a:spcAft>
              <a:buClr>
                <a:srgbClr val="E15C21"/>
              </a:buClr>
              <a:buSzPct val="85000"/>
              <a:buFont typeface="Wingdings" pitchFamily="2" charset="2"/>
              <a:buChar char="l"/>
            </a:pPr>
            <a:r>
              <a:rPr lang="ja-JP" altLang="en-US" sz="1200" b="0" dirty="0">
                <a:solidFill>
                  <a:srgbClr val="000000"/>
                </a:solidFill>
                <a:latin typeface="Meiryo UI" pitchFamily="50" charset="-128"/>
                <a:ea typeface="Meiryo UI" pitchFamily="50" charset="-128"/>
                <a:cs typeface="Meiryo UI" pitchFamily="50" charset="-128"/>
              </a:rPr>
              <a:t>安全性等のルール作り</a:t>
            </a:r>
          </a:p>
          <a:p>
            <a:pPr algn="just" defTabSz="809701" eaLnBrk="1" fontAlgn="base" hangingPunct="1">
              <a:lnSpc>
                <a:spcPts val="974"/>
              </a:lnSpc>
              <a:spcBef>
                <a:spcPts val="266"/>
              </a:spcBef>
              <a:spcAft>
                <a:spcPct val="0"/>
              </a:spcAft>
              <a:buClr>
                <a:srgbClr val="E15C21"/>
              </a:buClr>
              <a:buSzPct val="85000"/>
              <a:buFont typeface="Wingdings" pitchFamily="2" charset="2"/>
              <a:buChar char="l"/>
            </a:pPr>
            <a:r>
              <a:rPr lang="ja-JP" altLang="en-US" sz="1200" b="0" dirty="0">
                <a:solidFill>
                  <a:srgbClr val="000000"/>
                </a:solidFill>
                <a:latin typeface="Meiryo UI" pitchFamily="50" charset="-128"/>
                <a:ea typeface="Meiryo UI" pitchFamily="50" charset="-128"/>
                <a:cs typeface="Meiryo UI" pitchFamily="50" charset="-128"/>
              </a:rPr>
              <a:t>治験・市販後調査等の企業活動支援</a:t>
            </a:r>
            <a:endParaRPr lang="en-US" altLang="ja-JP" sz="1200" b="0" dirty="0">
              <a:solidFill>
                <a:srgbClr val="000000"/>
              </a:solidFill>
              <a:latin typeface="Meiryo UI" pitchFamily="50" charset="-128"/>
              <a:ea typeface="Meiryo UI" pitchFamily="50" charset="-128"/>
              <a:cs typeface="Meiryo UI" pitchFamily="50" charset="-128"/>
            </a:endParaRPr>
          </a:p>
          <a:p>
            <a:pPr algn="just" defTabSz="809701" eaLnBrk="1" fontAlgn="base" hangingPunct="1">
              <a:lnSpc>
                <a:spcPts val="974"/>
              </a:lnSpc>
              <a:spcBef>
                <a:spcPts val="266"/>
              </a:spcBef>
              <a:spcAft>
                <a:spcPct val="0"/>
              </a:spcAft>
              <a:buClr>
                <a:srgbClr val="E15C21"/>
              </a:buClr>
              <a:buSzPct val="85000"/>
              <a:buFont typeface="Wingdings" pitchFamily="2" charset="2"/>
              <a:buChar char="l"/>
            </a:pPr>
            <a:r>
              <a:rPr lang="ja-JP" altLang="en-US" sz="1200" b="0" dirty="0">
                <a:solidFill>
                  <a:srgbClr val="000000"/>
                </a:solidFill>
                <a:latin typeface="Meiryo UI" pitchFamily="50" charset="-128"/>
                <a:ea typeface="Meiryo UI" pitchFamily="50" charset="-128"/>
                <a:cs typeface="Meiryo UI" pitchFamily="50" charset="-128"/>
              </a:rPr>
              <a:t>アカデミア・医療機関・企業のネットワーク</a:t>
            </a:r>
          </a:p>
        </p:txBody>
      </p:sp>
      <p:sp>
        <p:nvSpPr>
          <p:cNvPr id="2064" name="二等辺三角形 264"/>
          <p:cNvSpPr>
            <a:spLocks noChangeArrowheads="1"/>
          </p:cNvSpPr>
          <p:nvPr/>
        </p:nvSpPr>
        <p:spPr bwMode="auto">
          <a:xfrm flipV="1">
            <a:off x="3137999" y="5951266"/>
            <a:ext cx="2442110" cy="268300"/>
          </a:xfrm>
          <a:prstGeom prst="triangle">
            <a:avLst>
              <a:gd name="adj" fmla="val 50000"/>
            </a:avLst>
          </a:prstGeom>
          <a:gradFill rotWithShape="1">
            <a:gsLst>
              <a:gs pos="0">
                <a:srgbClr val="FDAA6B"/>
              </a:gs>
              <a:gs pos="100000">
                <a:srgbClr val="DDE6F3"/>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lIns="79695" tIns="41441" rIns="79695" bIns="41441"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z="1100" b="0">
              <a:solidFill>
                <a:srgbClr val="000000"/>
              </a:solidFill>
              <a:latin typeface="ＭＳ Ｐゴシック" charset="-128"/>
            </a:endParaRPr>
          </a:p>
        </p:txBody>
      </p:sp>
      <p:sp>
        <p:nvSpPr>
          <p:cNvPr id="224" name="Rectangle 84"/>
          <p:cNvSpPr>
            <a:spLocks noChangeArrowheads="1"/>
          </p:cNvSpPr>
          <p:nvPr/>
        </p:nvSpPr>
        <p:spPr bwMode="auto">
          <a:xfrm>
            <a:off x="3673347" y="1278508"/>
            <a:ext cx="3329904" cy="303681"/>
          </a:xfrm>
          <a:prstGeom prst="round2SameRect">
            <a:avLst>
              <a:gd name="adj1" fmla="val 50000"/>
              <a:gd name="adj2" fmla="val 0"/>
            </a:avLst>
          </a:prstGeom>
          <a:solidFill>
            <a:srgbClr val="A2A2A2"/>
          </a:solidFill>
          <a:ln w="9525" cap="flat" cmpd="sng" algn="ctr">
            <a:solidFill>
              <a:srgbClr val="A2A2A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22315" anchor="ctr"/>
          <a:lstStyle/>
          <a:p>
            <a:pPr algn="ctr" defTabSz="874365" fontAlgn="ctr">
              <a:spcBef>
                <a:spcPct val="0"/>
              </a:spcBef>
              <a:spcAft>
                <a:spcPct val="0"/>
              </a:spcAft>
              <a:defRPr/>
            </a:pPr>
            <a:r>
              <a:rPr lang="ja-JP" altLang="en-US" sz="1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研究開発棟</a:t>
            </a:r>
            <a:r>
              <a:rPr lang="ja-JP" altLang="en-US"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8" name="Rectangle 82"/>
          <p:cNvSpPr>
            <a:spLocks noChangeArrowheads="1"/>
          </p:cNvSpPr>
          <p:nvPr/>
        </p:nvSpPr>
        <p:spPr bwMode="auto">
          <a:xfrm>
            <a:off x="3863395" y="2028534"/>
            <a:ext cx="2994604" cy="1415148"/>
          </a:xfrm>
          <a:prstGeom prst="rect">
            <a:avLst/>
          </a:prstGeom>
          <a:solidFill>
            <a:srgbClr val="FFFFFF"/>
          </a:solidFill>
          <a:ln w="28575" algn="ctr">
            <a:solidFill>
              <a:srgbClr val="E15C21"/>
            </a:solidFill>
            <a:miter lim="800000"/>
            <a:headEnd/>
            <a:tailEnd/>
          </a:ln>
        </p:spPr>
        <p:txBody>
          <a:bodyPr lIns="0" tIns="72000" rIns="0" bIns="63756" anchorCtr="1"/>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spcBef>
                <a:spcPts val="177"/>
              </a:spcBef>
              <a:spcAft>
                <a:spcPct val="0"/>
              </a:spcAft>
              <a:buClr>
                <a:srgbClr val="3D6AA7"/>
              </a:buClr>
              <a:buSzPct val="85000"/>
            </a:pPr>
            <a:r>
              <a:rPr lang="ja-JP" altLang="en-US" sz="1200" b="0" u="sng" dirty="0" smtClean="0">
                <a:solidFill>
                  <a:srgbClr val="000000"/>
                </a:solidFill>
                <a:latin typeface="Meiryo UI" pitchFamily="50" charset="-128"/>
                <a:ea typeface="Meiryo UI" pitchFamily="50" charset="-128"/>
                <a:cs typeface="Meiryo UI" pitchFamily="50" charset="-128"/>
              </a:rPr>
              <a:t>再生</a:t>
            </a:r>
            <a:r>
              <a:rPr lang="ja-JP" altLang="en-US" sz="1200" b="0" u="sng" dirty="0">
                <a:solidFill>
                  <a:srgbClr val="000000"/>
                </a:solidFill>
                <a:latin typeface="Meiryo UI" pitchFamily="50" charset="-128"/>
                <a:ea typeface="Meiryo UI" pitchFamily="50" charset="-128"/>
                <a:cs typeface="Meiryo UI" pitchFamily="50" charset="-128"/>
              </a:rPr>
              <a:t>医療に関する企業・研究活動支援</a:t>
            </a:r>
          </a:p>
        </p:txBody>
      </p:sp>
      <p:sp>
        <p:nvSpPr>
          <p:cNvPr id="2069" name="Rectangle 82"/>
          <p:cNvSpPr>
            <a:spLocks noChangeArrowheads="1"/>
          </p:cNvSpPr>
          <p:nvPr/>
        </p:nvSpPr>
        <p:spPr bwMode="auto">
          <a:xfrm>
            <a:off x="3924221" y="2447999"/>
            <a:ext cx="2870279" cy="929351"/>
          </a:xfrm>
          <a:prstGeom prst="rect">
            <a:avLst/>
          </a:prstGeom>
          <a:solidFill>
            <a:srgbClr val="CCDAE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1878" rIns="0" bIns="31878" anchor="ctr" anchorCtr="0"/>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lnSpc>
                <a:spcPts val="1417"/>
              </a:lnSpc>
              <a:spcBef>
                <a:spcPts val="177"/>
              </a:spcBef>
              <a:spcAft>
                <a:spcPct val="0"/>
              </a:spcAft>
              <a:buClr>
                <a:srgbClr val="5F8AC3"/>
              </a:buClr>
              <a:buSzPct val="85000"/>
            </a:pPr>
            <a:r>
              <a:rPr lang="ja-JP" altLang="en-US" sz="1100" b="0" dirty="0" smtClean="0">
                <a:solidFill>
                  <a:srgbClr val="3D6AA7"/>
                </a:solidFill>
                <a:latin typeface="Meiryo UI" pitchFamily="50" charset="-128"/>
                <a:ea typeface="Meiryo UI" pitchFamily="50" charset="-128"/>
                <a:cs typeface="Meiryo UI" pitchFamily="50" charset="-128"/>
              </a:rPr>
              <a:t>　　</a:t>
            </a:r>
            <a:r>
              <a:rPr lang="ja-JP" altLang="en-US" sz="1100" b="0" dirty="0">
                <a:solidFill>
                  <a:srgbClr val="3D6AA7"/>
                </a:solidFill>
                <a:latin typeface="Meiryo UI" pitchFamily="50" charset="-128"/>
                <a:ea typeface="Meiryo UI" pitchFamily="50" charset="-128"/>
                <a:cs typeface="Meiryo UI" pitchFamily="50" charset="-128"/>
              </a:rPr>
              <a:t>　</a:t>
            </a:r>
            <a:r>
              <a:rPr lang="ja-JP" altLang="en-US" sz="1100" b="0" dirty="0" smtClean="0">
                <a:solidFill>
                  <a:srgbClr val="3D6AA7"/>
                </a:solidFill>
                <a:latin typeface="Meiryo UI" pitchFamily="50" charset="-128"/>
                <a:ea typeface="Meiryo UI" pitchFamily="50" charset="-128"/>
                <a:cs typeface="Meiryo UI" pitchFamily="50" charset="-128"/>
              </a:rPr>
              <a:t>　　　　　●</a:t>
            </a:r>
            <a:r>
              <a:rPr lang="ja-JP" altLang="en-US" sz="1100" b="0" dirty="0">
                <a:solidFill>
                  <a:srgbClr val="000000"/>
                </a:solidFill>
                <a:latin typeface="Meiryo UI" pitchFamily="50" charset="-128"/>
                <a:ea typeface="Meiryo UI" pitchFamily="50" charset="-128"/>
                <a:cs typeface="Meiryo UI" pitchFamily="50" charset="-128"/>
              </a:rPr>
              <a:t>アカデミア・企業への研究</a:t>
            </a:r>
            <a:r>
              <a:rPr lang="ja-JP" altLang="en-US" sz="1100" b="0" dirty="0" smtClean="0">
                <a:solidFill>
                  <a:srgbClr val="000000"/>
                </a:solidFill>
                <a:latin typeface="Meiryo UI" pitchFamily="50" charset="-128"/>
                <a:ea typeface="Meiryo UI" pitchFamily="50" charset="-128"/>
                <a:cs typeface="Meiryo UI" pitchFamily="50" charset="-128"/>
              </a:rPr>
              <a:t>支援</a:t>
            </a:r>
            <a:endParaRPr lang="en-US" altLang="ja-JP" sz="1100" b="0" dirty="0" smtClean="0">
              <a:solidFill>
                <a:srgbClr val="000000"/>
              </a:solidFill>
              <a:latin typeface="Meiryo UI" pitchFamily="50" charset="-128"/>
              <a:ea typeface="Meiryo UI" pitchFamily="50" charset="-128"/>
              <a:cs typeface="Meiryo UI" pitchFamily="50" charset="-128"/>
            </a:endParaRPr>
          </a:p>
          <a:p>
            <a:pPr lvl="0" defTabSz="809701" eaLnBrk="1" fontAlgn="base" hangingPunct="1">
              <a:lnSpc>
                <a:spcPts val="1417"/>
              </a:lnSpc>
              <a:spcBef>
                <a:spcPts val="177"/>
              </a:spcBef>
              <a:spcAft>
                <a:spcPct val="0"/>
              </a:spcAft>
              <a:buClr>
                <a:srgbClr val="5F8AC3"/>
              </a:buClr>
              <a:buSzPct val="85000"/>
            </a:pPr>
            <a:r>
              <a:rPr lang="ja-JP" altLang="en-US" sz="1100" b="0" dirty="0" smtClean="0">
                <a:solidFill>
                  <a:srgbClr val="000000"/>
                </a:solidFill>
                <a:latin typeface="Meiryo UI" pitchFamily="50" charset="-128"/>
                <a:ea typeface="Meiryo UI" pitchFamily="50" charset="-128"/>
                <a:cs typeface="Meiryo UI" pitchFamily="50" charset="-128"/>
              </a:rPr>
              <a:t>　　　　　　　　</a:t>
            </a:r>
            <a:r>
              <a:rPr lang="ja-JP" altLang="en-US" sz="1100" b="0" dirty="0" smtClean="0">
                <a:solidFill>
                  <a:srgbClr val="3D6AA7"/>
                </a:solidFill>
                <a:latin typeface="Meiryo UI" pitchFamily="50" charset="-128"/>
                <a:ea typeface="Meiryo UI" pitchFamily="50" charset="-128"/>
                <a:cs typeface="Meiryo UI" pitchFamily="50" charset="-128"/>
              </a:rPr>
              <a:t>●</a:t>
            </a:r>
            <a:r>
              <a:rPr lang="ja-JP" altLang="en-US" sz="1100" b="0" dirty="0" smtClean="0">
                <a:latin typeface="Meiryo UI" pitchFamily="50" charset="-128"/>
                <a:ea typeface="Meiryo UI" pitchFamily="50" charset="-128"/>
                <a:cs typeface="Meiryo UI" pitchFamily="50" charset="-128"/>
              </a:rPr>
              <a:t>アカデミア</a:t>
            </a:r>
            <a:r>
              <a:rPr lang="ja-JP" altLang="en-US" sz="1100" b="0" dirty="0">
                <a:latin typeface="Meiryo UI" pitchFamily="50" charset="-128"/>
                <a:ea typeface="Meiryo UI" pitchFamily="50" charset="-128"/>
                <a:cs typeface="Meiryo UI" pitchFamily="50" charset="-128"/>
              </a:rPr>
              <a:t>・企業に必要な人材育成</a:t>
            </a:r>
            <a:endParaRPr lang="en-US" altLang="ja-JP" sz="1100" b="0" dirty="0">
              <a:latin typeface="Meiryo UI" pitchFamily="50" charset="-128"/>
              <a:ea typeface="Meiryo UI" pitchFamily="50" charset="-128"/>
              <a:cs typeface="Meiryo UI" pitchFamily="50" charset="-128"/>
            </a:endParaRPr>
          </a:p>
          <a:p>
            <a:pPr defTabSz="809701" eaLnBrk="1" fontAlgn="base" hangingPunct="1">
              <a:lnSpc>
                <a:spcPts val="1417"/>
              </a:lnSpc>
              <a:spcBef>
                <a:spcPts val="177"/>
              </a:spcBef>
              <a:spcAft>
                <a:spcPct val="0"/>
              </a:spcAft>
              <a:buClr>
                <a:srgbClr val="5F8AC3"/>
              </a:buClr>
              <a:buSzPct val="85000"/>
            </a:pPr>
            <a:r>
              <a:rPr lang="ja-JP" altLang="en-US" sz="1100" b="0" dirty="0" smtClean="0">
                <a:solidFill>
                  <a:srgbClr val="000000"/>
                </a:solidFill>
                <a:latin typeface="Meiryo UI" pitchFamily="50" charset="-128"/>
                <a:ea typeface="Meiryo UI" pitchFamily="50" charset="-128"/>
                <a:cs typeface="Meiryo UI" pitchFamily="50" charset="-128"/>
              </a:rPr>
              <a:t>　</a:t>
            </a:r>
            <a:r>
              <a:rPr lang="ja-JP" altLang="en-US" sz="1100" b="0" dirty="0">
                <a:solidFill>
                  <a:srgbClr val="000000"/>
                </a:solidFill>
                <a:latin typeface="Meiryo UI" pitchFamily="50" charset="-128"/>
                <a:ea typeface="Meiryo UI" pitchFamily="50" charset="-128"/>
                <a:cs typeface="Meiryo UI" pitchFamily="50" charset="-128"/>
              </a:rPr>
              <a:t>　</a:t>
            </a:r>
            <a:r>
              <a:rPr lang="ja-JP" altLang="en-US" sz="1100" b="0" dirty="0" smtClean="0">
                <a:solidFill>
                  <a:srgbClr val="000000"/>
                </a:solidFill>
                <a:latin typeface="Meiryo UI" pitchFamily="50" charset="-128"/>
                <a:ea typeface="Meiryo UI" pitchFamily="50" charset="-128"/>
                <a:cs typeface="Meiryo UI" pitchFamily="50" charset="-128"/>
              </a:rPr>
              <a:t>　　　　　　</a:t>
            </a:r>
            <a:r>
              <a:rPr lang="ja-JP" altLang="en-US" sz="1100" b="0" dirty="0" smtClean="0">
                <a:solidFill>
                  <a:srgbClr val="3D6AA7"/>
                </a:solidFill>
                <a:latin typeface="Meiryo UI" pitchFamily="50" charset="-128"/>
                <a:ea typeface="Meiryo UI" pitchFamily="50" charset="-128"/>
                <a:cs typeface="Meiryo UI" pitchFamily="50" charset="-128"/>
              </a:rPr>
              <a:t>●</a:t>
            </a:r>
            <a:r>
              <a:rPr lang="ja-JP" altLang="en-US" sz="1100" b="0" dirty="0" smtClean="0">
                <a:solidFill>
                  <a:srgbClr val="000000"/>
                </a:solidFill>
                <a:latin typeface="Meiryo UI" pitchFamily="50" charset="-128"/>
                <a:ea typeface="Meiryo UI" pitchFamily="50" charset="-128"/>
                <a:cs typeface="Meiryo UI" pitchFamily="50" charset="-128"/>
              </a:rPr>
              <a:t>企業の治験・市販後調査支援</a:t>
            </a:r>
            <a:endParaRPr lang="ja-JP" altLang="en-US" sz="1100" b="0" dirty="0">
              <a:solidFill>
                <a:srgbClr val="000000"/>
              </a:solidFill>
              <a:latin typeface="Meiryo UI" pitchFamily="50" charset="-128"/>
              <a:ea typeface="Meiryo UI" pitchFamily="50" charset="-128"/>
              <a:cs typeface="Meiryo UI" pitchFamily="50" charset="-128"/>
            </a:endParaRPr>
          </a:p>
        </p:txBody>
      </p:sp>
      <p:sp>
        <p:nvSpPr>
          <p:cNvPr id="2070" name="Rectangle 107"/>
          <p:cNvSpPr>
            <a:spLocks noChangeArrowheads="1"/>
          </p:cNvSpPr>
          <p:nvPr/>
        </p:nvSpPr>
        <p:spPr bwMode="auto">
          <a:xfrm>
            <a:off x="1912693" y="669280"/>
            <a:ext cx="5090558" cy="557237"/>
          </a:xfrm>
          <a:prstGeom prst="rect">
            <a:avLst/>
          </a:prstGeom>
          <a:solidFill>
            <a:srgbClr val="3D6A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1878" anchor="ct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defTabSz="809701" eaLnBrk="1" fontAlgn="ctr" hangingPunct="1">
              <a:lnSpc>
                <a:spcPct val="114000"/>
              </a:lnSpc>
              <a:spcBef>
                <a:spcPct val="0"/>
              </a:spcBef>
              <a:spcAft>
                <a:spcPct val="0"/>
              </a:spcAft>
              <a:buClr>
                <a:srgbClr val="9ED468"/>
              </a:buClr>
              <a:buSzPct val="80000"/>
            </a:pPr>
            <a:r>
              <a:rPr lang="ja-JP" altLang="en-US" sz="1600" dirty="0" smtClean="0">
                <a:solidFill>
                  <a:srgbClr val="FFFFFF"/>
                </a:solidFill>
                <a:latin typeface="Meiryo UI" pitchFamily="50" charset="-128"/>
                <a:ea typeface="Meiryo UI" pitchFamily="50" charset="-128"/>
                <a:cs typeface="Meiryo UI" pitchFamily="50" charset="-128"/>
              </a:rPr>
              <a:t>未来医療国際拠点</a:t>
            </a:r>
            <a:endParaRPr lang="en-US" altLang="ja-JP" sz="1600" dirty="0" smtClean="0">
              <a:solidFill>
                <a:srgbClr val="FFFFFF"/>
              </a:solidFill>
              <a:latin typeface="Meiryo UI" pitchFamily="50" charset="-128"/>
              <a:ea typeface="Meiryo UI" pitchFamily="50" charset="-128"/>
              <a:cs typeface="Meiryo UI" pitchFamily="50" charset="-128"/>
            </a:endParaRPr>
          </a:p>
          <a:p>
            <a:pPr algn="ctr" defTabSz="809701" eaLnBrk="1" fontAlgn="ctr" hangingPunct="1">
              <a:lnSpc>
                <a:spcPct val="114000"/>
              </a:lnSpc>
              <a:spcBef>
                <a:spcPct val="0"/>
              </a:spcBef>
              <a:spcAft>
                <a:spcPct val="0"/>
              </a:spcAft>
              <a:buClr>
                <a:srgbClr val="9ED468"/>
              </a:buClr>
              <a:buSzPct val="80000"/>
            </a:pPr>
            <a:r>
              <a:rPr lang="ja-JP" altLang="en-US" sz="1200" u="sng" dirty="0" smtClean="0">
                <a:solidFill>
                  <a:srgbClr val="FFFFFF"/>
                </a:solidFill>
                <a:latin typeface="Meiryo UI" pitchFamily="50" charset="-128"/>
                <a:ea typeface="Meiryo UI" pitchFamily="50" charset="-128"/>
                <a:cs typeface="Meiryo UI" pitchFamily="50" charset="-128"/>
              </a:rPr>
              <a:t>運営</a:t>
            </a:r>
            <a:r>
              <a:rPr lang="ja-JP" altLang="en-US" sz="1200" u="sng" dirty="0">
                <a:solidFill>
                  <a:srgbClr val="FFFFFF"/>
                </a:solidFill>
                <a:latin typeface="Meiryo UI" pitchFamily="50" charset="-128"/>
                <a:ea typeface="Meiryo UI" pitchFamily="50" charset="-128"/>
                <a:cs typeface="Meiryo UI" pitchFamily="50" charset="-128"/>
              </a:rPr>
              <a:t>法人＜（仮称）未来医療推進機構＞</a:t>
            </a:r>
            <a:r>
              <a:rPr lang="zh-CN" altLang="en-US" sz="1200" dirty="0">
                <a:solidFill>
                  <a:srgbClr val="FFFFFF"/>
                </a:solidFill>
                <a:latin typeface="Meiryo UI" pitchFamily="50" charset="-128"/>
                <a:ea typeface="Meiryo UI" pitchFamily="50" charset="-128"/>
                <a:cs typeface="Meiryo UI" pitchFamily="50" charset="-128"/>
              </a:rPr>
              <a:t>　</a:t>
            </a:r>
            <a:r>
              <a:rPr lang="ja-JP" altLang="en-US" sz="1200" dirty="0">
                <a:solidFill>
                  <a:srgbClr val="FFFFFF"/>
                </a:solidFill>
                <a:latin typeface="Meiryo UI" pitchFamily="50" charset="-128"/>
                <a:ea typeface="Meiryo UI" pitchFamily="50" charset="-128"/>
                <a:cs typeface="Meiryo UI" pitchFamily="50" charset="-128"/>
              </a:rPr>
              <a:t>　</a:t>
            </a:r>
          </a:p>
        </p:txBody>
      </p:sp>
      <p:grpSp>
        <p:nvGrpSpPr>
          <p:cNvPr id="2071" name="グループ化 1"/>
          <p:cNvGrpSpPr>
            <a:grpSpLocks/>
          </p:cNvGrpSpPr>
          <p:nvPr/>
        </p:nvGrpSpPr>
        <p:grpSpPr bwMode="auto">
          <a:xfrm>
            <a:off x="5418101" y="3432796"/>
            <a:ext cx="1251363" cy="1158080"/>
            <a:chOff x="6134458" y="4421176"/>
            <a:chExt cx="1463336" cy="1014452"/>
          </a:xfrm>
        </p:grpSpPr>
        <p:sp>
          <p:nvSpPr>
            <p:cNvPr id="2160" name="Rectangle 107"/>
            <p:cNvSpPr>
              <a:spLocks noChangeArrowheads="1"/>
            </p:cNvSpPr>
            <p:nvPr/>
          </p:nvSpPr>
          <p:spPr bwMode="auto">
            <a:xfrm>
              <a:off x="6134458" y="4552209"/>
              <a:ext cx="1206728" cy="49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spAutoFit/>
            </a:bodyP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ctr" hangingPunct="1">
                <a:lnSpc>
                  <a:spcPts val="1100"/>
                </a:lnSpc>
                <a:spcBef>
                  <a:spcPct val="0"/>
                </a:spcBef>
                <a:spcAft>
                  <a:spcPct val="0"/>
                </a:spcAft>
                <a:buClr>
                  <a:srgbClr val="9ED468"/>
                </a:buClr>
                <a:buSzPct val="80000"/>
              </a:pPr>
              <a:r>
                <a:rPr lang="ja-JP" altLang="en-US" sz="1000" b="0" dirty="0">
                  <a:solidFill>
                    <a:srgbClr val="000000"/>
                  </a:solidFill>
                  <a:latin typeface="Meiryo UI" pitchFamily="50" charset="-128"/>
                  <a:ea typeface="Meiryo UI" pitchFamily="50" charset="-128"/>
                  <a:cs typeface="Meiryo UI" pitchFamily="50" charset="-128"/>
                </a:rPr>
                <a:t>再生医療への参入</a:t>
              </a:r>
              <a:endParaRPr lang="en-US" altLang="ja-JP" sz="1000" b="0" dirty="0">
                <a:solidFill>
                  <a:srgbClr val="000000"/>
                </a:solidFill>
                <a:latin typeface="Meiryo UI" pitchFamily="50" charset="-128"/>
                <a:ea typeface="Meiryo UI" pitchFamily="50" charset="-128"/>
                <a:cs typeface="Meiryo UI" pitchFamily="50" charset="-128"/>
              </a:endParaRPr>
            </a:p>
            <a:p>
              <a:pPr defTabSz="809701" eaLnBrk="1" fontAlgn="ctr" hangingPunct="1">
                <a:lnSpc>
                  <a:spcPts val="1100"/>
                </a:lnSpc>
                <a:spcBef>
                  <a:spcPct val="0"/>
                </a:spcBef>
                <a:spcAft>
                  <a:spcPct val="0"/>
                </a:spcAft>
                <a:buClr>
                  <a:srgbClr val="9ED468"/>
                </a:buClr>
                <a:buSzPct val="80000"/>
              </a:pPr>
              <a:r>
                <a:rPr lang="ja-JP" altLang="en-US" sz="1000" b="0" dirty="0">
                  <a:solidFill>
                    <a:srgbClr val="000000"/>
                  </a:solidFill>
                  <a:latin typeface="Meiryo UI" pitchFamily="50" charset="-128"/>
                  <a:ea typeface="Meiryo UI" pitchFamily="50" charset="-128"/>
                  <a:cs typeface="Meiryo UI" pitchFamily="50" charset="-128"/>
                </a:rPr>
                <a:t>細胞の提供</a:t>
              </a:r>
            </a:p>
            <a:p>
              <a:pPr defTabSz="809701" eaLnBrk="1" fontAlgn="ctr" hangingPunct="1">
                <a:lnSpc>
                  <a:spcPts val="1100"/>
                </a:lnSpc>
                <a:spcBef>
                  <a:spcPct val="0"/>
                </a:spcBef>
                <a:spcAft>
                  <a:spcPct val="0"/>
                </a:spcAft>
                <a:buClr>
                  <a:srgbClr val="9ED468"/>
                </a:buClr>
                <a:buSzPct val="80000"/>
              </a:pPr>
              <a:r>
                <a:rPr lang="ja-JP" altLang="en-US" sz="1000" b="0" dirty="0">
                  <a:solidFill>
                    <a:srgbClr val="000000"/>
                  </a:solidFill>
                  <a:latin typeface="Meiryo UI" pitchFamily="50" charset="-128"/>
                  <a:ea typeface="Meiryo UI" pitchFamily="50" charset="-128"/>
                  <a:cs typeface="Meiryo UI" pitchFamily="50" charset="-128"/>
                </a:rPr>
                <a:t>治験支援</a:t>
              </a:r>
            </a:p>
            <a:p>
              <a:pPr defTabSz="809701" eaLnBrk="1" fontAlgn="ctr" hangingPunct="1">
                <a:lnSpc>
                  <a:spcPts val="1100"/>
                </a:lnSpc>
                <a:spcBef>
                  <a:spcPct val="0"/>
                </a:spcBef>
                <a:spcAft>
                  <a:spcPct val="0"/>
                </a:spcAft>
                <a:buClr>
                  <a:srgbClr val="9ED468"/>
                </a:buClr>
                <a:buSzPct val="80000"/>
              </a:pPr>
              <a:r>
                <a:rPr lang="ja-JP" altLang="en-US" sz="1000" b="0" dirty="0">
                  <a:solidFill>
                    <a:srgbClr val="000000"/>
                  </a:solidFill>
                  <a:latin typeface="Meiryo UI" pitchFamily="50" charset="-128"/>
                  <a:ea typeface="Meiryo UI" pitchFamily="50" charset="-128"/>
                  <a:cs typeface="Meiryo UI" pitchFamily="50" charset="-128"/>
                </a:rPr>
                <a:t>市販後</a:t>
              </a:r>
              <a:r>
                <a:rPr lang="ja-JP" altLang="en-US" sz="1000" b="0" dirty="0" smtClean="0">
                  <a:solidFill>
                    <a:srgbClr val="000000"/>
                  </a:solidFill>
                  <a:latin typeface="Meiryo UI" pitchFamily="50" charset="-128"/>
                  <a:ea typeface="Meiryo UI" pitchFamily="50" charset="-128"/>
                  <a:cs typeface="Meiryo UI" pitchFamily="50" charset="-128"/>
                </a:rPr>
                <a:t>調査　　等</a:t>
              </a:r>
              <a:endParaRPr lang="ja-JP" altLang="en-US" sz="1000" b="0" dirty="0">
                <a:solidFill>
                  <a:srgbClr val="000000"/>
                </a:solidFill>
                <a:latin typeface="Meiryo UI" pitchFamily="50" charset="-128"/>
                <a:ea typeface="Meiryo UI" pitchFamily="50" charset="-128"/>
                <a:cs typeface="Meiryo UI" pitchFamily="50" charset="-128"/>
              </a:endParaRPr>
            </a:p>
          </p:txBody>
        </p:sp>
        <p:grpSp>
          <p:nvGrpSpPr>
            <p:cNvPr id="2166" name="グループ化 32"/>
            <p:cNvGrpSpPr>
              <a:grpSpLocks/>
            </p:cNvGrpSpPr>
            <p:nvPr/>
          </p:nvGrpSpPr>
          <p:grpSpPr bwMode="auto">
            <a:xfrm>
              <a:off x="7418561" y="4421176"/>
              <a:ext cx="125954" cy="690911"/>
              <a:chOff x="7413898" y="4406847"/>
              <a:chExt cx="132582" cy="698020"/>
            </a:xfrm>
          </p:grpSpPr>
          <p:sp>
            <p:nvSpPr>
              <p:cNvPr id="272" name="Line 40"/>
              <p:cNvSpPr>
                <a:spLocks noChangeShapeType="1"/>
              </p:cNvSpPr>
              <p:nvPr/>
            </p:nvSpPr>
            <p:spPr bwMode="auto">
              <a:xfrm flipH="1">
                <a:off x="7413898" y="4406847"/>
                <a:ext cx="0" cy="675436"/>
              </a:xfrm>
              <a:prstGeom prst="line">
                <a:avLst/>
              </a:prstGeom>
              <a:noFill/>
              <a:ln w="38100">
                <a:solidFill>
                  <a:srgbClr val="83A4D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809701">
                  <a:defRPr/>
                </a:pPr>
                <a:endParaRPr kumimoji="0" lang="ja-JP" altLang="en-US" kern="0">
                  <a:solidFill>
                    <a:sysClr val="windowText" lastClr="000000"/>
                  </a:solidFill>
                  <a:latin typeface="ＭＳ Ｐゴシック" pitchFamily="50" charset="-128"/>
                </a:endParaRPr>
              </a:p>
            </p:txBody>
          </p:sp>
          <p:sp>
            <p:nvSpPr>
              <p:cNvPr id="273" name="Line 40"/>
              <p:cNvSpPr>
                <a:spLocks noChangeShapeType="1"/>
              </p:cNvSpPr>
              <p:nvPr/>
            </p:nvSpPr>
            <p:spPr bwMode="auto">
              <a:xfrm>
                <a:off x="7546480" y="4406848"/>
                <a:ext cx="0" cy="698019"/>
              </a:xfrm>
              <a:prstGeom prst="line">
                <a:avLst/>
              </a:prstGeom>
              <a:noFill/>
              <a:ln w="38100">
                <a:solidFill>
                  <a:srgbClr val="3D6AA7"/>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809701">
                  <a:defRPr/>
                </a:pPr>
                <a:endParaRPr kumimoji="0" lang="ja-JP" altLang="en-US" kern="0">
                  <a:solidFill>
                    <a:sysClr val="windowText" lastClr="000000"/>
                  </a:solidFill>
                  <a:latin typeface="ＭＳ Ｐゴシック" pitchFamily="50" charset="-128"/>
                </a:endParaRPr>
              </a:p>
            </p:txBody>
          </p:sp>
        </p:grpSp>
        <p:sp>
          <p:nvSpPr>
            <p:cNvPr id="2168" name="Rectangle 84"/>
            <p:cNvSpPr>
              <a:spLocks noChangeArrowheads="1"/>
            </p:cNvSpPr>
            <p:nvPr/>
          </p:nvSpPr>
          <p:spPr bwMode="auto">
            <a:xfrm>
              <a:off x="6155501" y="5067945"/>
              <a:ext cx="1442293" cy="367683"/>
            </a:xfrm>
            <a:prstGeom prst="rect">
              <a:avLst/>
            </a:prstGeom>
            <a:solidFill>
              <a:schemeClr val="tx2">
                <a:lumMod val="60000"/>
                <a:lumOff val="4000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spcBef>
                  <a:spcPct val="0"/>
                </a:spcBef>
                <a:spcAft>
                  <a:spcPct val="0"/>
                </a:spcAft>
              </a:pPr>
              <a:r>
                <a:rPr lang="zh-TW" altLang="en-US" sz="1000" dirty="0" smtClean="0">
                  <a:solidFill>
                    <a:srgbClr val="000000"/>
                  </a:solidFill>
                  <a:latin typeface="Meiryo UI" pitchFamily="50" charset="-128"/>
                  <a:ea typeface="Meiryo UI" pitchFamily="50" charset="-128"/>
                  <a:cs typeface="Meiryo UI" pitchFamily="50" charset="-128"/>
                </a:rPr>
                <a:t>関連企業</a:t>
              </a:r>
              <a:endParaRPr lang="en-US" altLang="zh-TW" sz="1000" dirty="0" smtClean="0">
                <a:solidFill>
                  <a:srgbClr val="000000"/>
                </a:solidFill>
                <a:latin typeface="Meiryo UI" pitchFamily="50" charset="-128"/>
                <a:ea typeface="Meiryo UI" pitchFamily="50" charset="-128"/>
                <a:cs typeface="Meiryo UI" pitchFamily="50" charset="-128"/>
              </a:endParaRPr>
            </a:p>
            <a:p>
              <a:pPr algn="ctr" eaLnBrk="1" fontAlgn="ctr" hangingPunct="1">
                <a:spcBef>
                  <a:spcPct val="0"/>
                </a:spcBef>
                <a:spcAft>
                  <a:spcPct val="0"/>
                </a:spcAft>
              </a:pPr>
              <a:r>
                <a:rPr lang="ja-JP" altLang="en-US" sz="1000" dirty="0">
                  <a:latin typeface="Meiryo UI" pitchFamily="50" charset="-128"/>
                  <a:ea typeface="Meiryo UI" pitchFamily="50" charset="-128"/>
                  <a:cs typeface="Meiryo UI" pitchFamily="50" charset="-128"/>
                </a:rPr>
                <a:t>教育機関</a:t>
              </a:r>
              <a:endParaRPr lang="zh-TW" altLang="en-US" sz="1000" dirty="0">
                <a:latin typeface="Meiryo UI" pitchFamily="50" charset="-128"/>
                <a:ea typeface="Meiryo UI" pitchFamily="50" charset="-128"/>
                <a:cs typeface="Meiryo UI" pitchFamily="50" charset="-128"/>
              </a:endParaRPr>
            </a:p>
          </p:txBody>
        </p:sp>
      </p:grpSp>
      <p:grpSp>
        <p:nvGrpSpPr>
          <p:cNvPr id="2074" name="グループ化 4"/>
          <p:cNvGrpSpPr>
            <a:grpSpLocks/>
          </p:cNvGrpSpPr>
          <p:nvPr/>
        </p:nvGrpSpPr>
        <p:grpSpPr bwMode="auto">
          <a:xfrm>
            <a:off x="3059833" y="3934296"/>
            <a:ext cx="1057477" cy="546472"/>
            <a:chOff x="3491021" y="4128405"/>
            <a:chExt cx="1236907" cy="366025"/>
          </a:xfrm>
        </p:grpSpPr>
        <p:sp>
          <p:nvSpPr>
            <p:cNvPr id="2158" name="AutoShape 21"/>
            <p:cNvSpPr>
              <a:spLocks noChangeArrowheads="1"/>
            </p:cNvSpPr>
            <p:nvPr/>
          </p:nvSpPr>
          <p:spPr bwMode="auto">
            <a:xfrm rot="5400000">
              <a:off x="4431820" y="4198323"/>
              <a:ext cx="366025" cy="226190"/>
            </a:xfrm>
            <a:prstGeom prst="triangle">
              <a:avLst>
                <a:gd name="adj" fmla="val 50000"/>
              </a:avLst>
            </a:prstGeom>
            <a:solidFill>
              <a:srgbClr val="FDAA6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spcBef>
                  <a:spcPct val="0"/>
                </a:spcBef>
                <a:spcAft>
                  <a:spcPct val="0"/>
                </a:spcAft>
              </a:pPr>
              <a:endParaRPr lang="ja-JP" altLang="en-US" smtClean="0">
                <a:solidFill>
                  <a:srgbClr val="000000"/>
                </a:solidFill>
                <a:latin typeface="ＭＳ Ｐゴシック" charset="-128"/>
              </a:endParaRPr>
            </a:p>
          </p:txBody>
        </p:sp>
        <p:sp>
          <p:nvSpPr>
            <p:cNvPr id="2159" name="Rectangle 22"/>
            <p:cNvSpPr>
              <a:spLocks noChangeArrowheads="1"/>
            </p:cNvSpPr>
            <p:nvPr/>
          </p:nvSpPr>
          <p:spPr bwMode="auto">
            <a:xfrm flipH="1">
              <a:off x="3491021" y="4192367"/>
              <a:ext cx="1047623" cy="225425"/>
            </a:xfrm>
            <a:prstGeom prst="rect">
              <a:avLst/>
            </a:prstGeom>
            <a:gradFill rotWithShape="1">
              <a:gsLst>
                <a:gs pos="0">
                  <a:srgbClr val="FDAA6B"/>
                </a:gs>
                <a:gs pos="100000">
                  <a:srgbClr val="FFFFFF"/>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spcBef>
                  <a:spcPct val="0"/>
                </a:spcBef>
                <a:spcAft>
                  <a:spcPct val="0"/>
                </a:spcAft>
              </a:pPr>
              <a:endParaRPr lang="ja-JP" altLang="en-US" smtClean="0">
                <a:solidFill>
                  <a:srgbClr val="000000"/>
                </a:solidFill>
                <a:latin typeface="ＭＳ Ｐゴシック" charset="-128"/>
              </a:endParaRPr>
            </a:p>
          </p:txBody>
        </p:sp>
      </p:grpSp>
      <p:sp>
        <p:nvSpPr>
          <p:cNvPr id="2075" name="Rectangle 84"/>
          <p:cNvSpPr>
            <a:spLocks noChangeArrowheads="1"/>
          </p:cNvSpPr>
          <p:nvPr/>
        </p:nvSpPr>
        <p:spPr bwMode="auto">
          <a:xfrm>
            <a:off x="2078320" y="2348367"/>
            <a:ext cx="1433501" cy="314000"/>
          </a:xfrm>
          <a:prstGeom prst="rect">
            <a:avLst/>
          </a:prstGeom>
          <a:solidFill>
            <a:schemeClr val="accent1"/>
          </a:solidFill>
          <a:ln w="9525">
            <a:solidFill>
              <a:srgbClr val="000000"/>
            </a:solidFill>
            <a:miter lim="800000"/>
            <a:headEnd/>
            <a:tailEnd/>
          </a:ln>
        </p:spPr>
        <p:txBody>
          <a:bodyPr lIns="0" tIns="0" rIns="0" bIns="0"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spcBef>
                <a:spcPct val="0"/>
              </a:spcBef>
              <a:spcAft>
                <a:spcPct val="0"/>
              </a:spcAft>
            </a:pPr>
            <a:endParaRPr lang="ja-JP" altLang="en-US" sz="1000">
              <a:solidFill>
                <a:srgbClr val="000000"/>
              </a:solidFill>
              <a:latin typeface="Meiryo UI" pitchFamily="50" charset="-128"/>
              <a:ea typeface="Meiryo UI" pitchFamily="50" charset="-128"/>
              <a:cs typeface="Meiryo UI" pitchFamily="50" charset="-128"/>
            </a:endParaRPr>
          </a:p>
        </p:txBody>
      </p:sp>
      <p:sp>
        <p:nvSpPr>
          <p:cNvPr id="2077" name="Rectangle 107"/>
          <p:cNvSpPr>
            <a:spLocks noChangeArrowheads="1"/>
          </p:cNvSpPr>
          <p:nvPr/>
        </p:nvSpPr>
        <p:spPr bwMode="auto">
          <a:xfrm>
            <a:off x="3523993" y="4079127"/>
            <a:ext cx="346249" cy="283603"/>
          </a:xfrm>
          <a:prstGeom prst="rect">
            <a:avLst/>
          </a:prstGeom>
          <a:noFill/>
          <a:ln>
            <a:noFill/>
          </a:ln>
          <a:effectLst>
            <a:outerShdw dist="12700" dir="2700000" algn="tl"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defTabSz="809701" eaLnBrk="1" fontAlgn="ctr" hangingPunct="1">
              <a:spcBef>
                <a:spcPct val="0"/>
              </a:spcBef>
              <a:spcAft>
                <a:spcPct val="0"/>
              </a:spcAft>
              <a:buClr>
                <a:srgbClr val="9ED468"/>
              </a:buClr>
              <a:buSzPct val="80000"/>
            </a:pPr>
            <a:r>
              <a:rPr lang="ja-JP" altLang="en-US" sz="900" b="0" dirty="0">
                <a:solidFill>
                  <a:srgbClr val="000000"/>
                </a:solidFill>
                <a:latin typeface="Meiryo UI" pitchFamily="50" charset="-128"/>
                <a:ea typeface="Meiryo UI" pitchFamily="50" charset="-128"/>
                <a:cs typeface="Meiryo UI" pitchFamily="50" charset="-128"/>
              </a:rPr>
              <a:t>原材料</a:t>
            </a:r>
            <a:endParaRPr lang="en-US" altLang="ja-JP" sz="900" b="0" dirty="0">
              <a:solidFill>
                <a:srgbClr val="000000"/>
              </a:solidFill>
              <a:latin typeface="Meiryo UI" pitchFamily="50" charset="-128"/>
              <a:ea typeface="Meiryo UI" pitchFamily="50" charset="-128"/>
              <a:cs typeface="Meiryo UI" pitchFamily="50" charset="-128"/>
            </a:endParaRPr>
          </a:p>
          <a:p>
            <a:pPr algn="ctr" defTabSz="809701" eaLnBrk="1" fontAlgn="ctr" hangingPunct="1">
              <a:spcBef>
                <a:spcPct val="0"/>
              </a:spcBef>
              <a:spcAft>
                <a:spcPct val="0"/>
              </a:spcAft>
              <a:buClr>
                <a:srgbClr val="9ED468"/>
              </a:buClr>
              <a:buSzPct val="80000"/>
            </a:pPr>
            <a:r>
              <a:rPr lang="ja-JP" altLang="en-US" sz="900" b="0" dirty="0">
                <a:solidFill>
                  <a:srgbClr val="000000"/>
                </a:solidFill>
                <a:latin typeface="Meiryo UI" pitchFamily="50" charset="-128"/>
                <a:ea typeface="Meiryo UI" pitchFamily="50" charset="-128"/>
                <a:cs typeface="Meiryo UI" pitchFamily="50" charset="-128"/>
              </a:rPr>
              <a:t>の提供</a:t>
            </a:r>
          </a:p>
        </p:txBody>
      </p:sp>
      <p:sp>
        <p:nvSpPr>
          <p:cNvPr id="223" name="Rectangle 84"/>
          <p:cNvSpPr>
            <a:spLocks noChangeArrowheads="1"/>
          </p:cNvSpPr>
          <p:nvPr/>
        </p:nvSpPr>
        <p:spPr bwMode="auto">
          <a:xfrm>
            <a:off x="1862470" y="1278508"/>
            <a:ext cx="1736426" cy="303681"/>
          </a:xfrm>
          <a:prstGeom prst="round2SameRect">
            <a:avLst>
              <a:gd name="adj1" fmla="val 50000"/>
              <a:gd name="adj2" fmla="val 0"/>
            </a:avLst>
          </a:prstGeom>
          <a:solidFill>
            <a:srgbClr val="A2A2A2"/>
          </a:solidFill>
          <a:ln w="9525" cap="flat" cmpd="sng" algn="ctr">
            <a:solidFill>
              <a:srgbClr val="A2A2A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22315" anchor="ctr"/>
          <a:lstStyle/>
          <a:p>
            <a:pPr algn="ctr" defTabSz="874365" fontAlgn="ctr">
              <a:spcBef>
                <a:spcPct val="0"/>
              </a:spcBef>
              <a:spcAft>
                <a:spcPct val="0"/>
              </a:spcAft>
              <a:defRPr/>
            </a:pPr>
            <a:r>
              <a:rPr lang="ja-JP" altLang="en-US" sz="12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メディカル棟</a:t>
            </a:r>
            <a:r>
              <a:rPr lang="ja-JP" altLang="en-US" sz="105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79" name="グループ化 107"/>
          <p:cNvGrpSpPr>
            <a:grpSpLocks/>
          </p:cNvGrpSpPr>
          <p:nvPr/>
        </p:nvGrpSpPr>
        <p:grpSpPr bwMode="auto">
          <a:xfrm>
            <a:off x="1657487" y="2942379"/>
            <a:ext cx="2183864" cy="595246"/>
            <a:chOff x="1703723" y="4145728"/>
            <a:chExt cx="2927240" cy="351857"/>
          </a:xfrm>
        </p:grpSpPr>
        <p:sp>
          <p:nvSpPr>
            <p:cNvPr id="2156" name="AutoShape 21"/>
            <p:cNvSpPr>
              <a:spLocks noChangeArrowheads="1"/>
            </p:cNvSpPr>
            <p:nvPr/>
          </p:nvSpPr>
          <p:spPr bwMode="auto">
            <a:xfrm rot="5400000">
              <a:off x="4322089" y="4188711"/>
              <a:ext cx="351857" cy="265891"/>
            </a:xfrm>
            <a:prstGeom prst="triangle">
              <a:avLst>
                <a:gd name="adj" fmla="val 50000"/>
              </a:avLst>
            </a:prstGeom>
            <a:solidFill>
              <a:srgbClr val="FDAA6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spcBef>
                  <a:spcPct val="0"/>
                </a:spcBef>
                <a:spcAft>
                  <a:spcPct val="0"/>
                </a:spcAft>
              </a:pPr>
              <a:endParaRPr lang="ja-JP" altLang="en-US" smtClean="0">
                <a:solidFill>
                  <a:srgbClr val="000000"/>
                </a:solidFill>
                <a:latin typeface="ＭＳ Ｐゴシック" charset="-128"/>
              </a:endParaRPr>
            </a:p>
          </p:txBody>
        </p:sp>
        <p:sp>
          <p:nvSpPr>
            <p:cNvPr id="2157" name="Rectangle 22"/>
            <p:cNvSpPr>
              <a:spLocks noChangeArrowheads="1"/>
            </p:cNvSpPr>
            <p:nvPr/>
          </p:nvSpPr>
          <p:spPr bwMode="auto">
            <a:xfrm flipH="1">
              <a:off x="1703723" y="4222895"/>
              <a:ext cx="2756867" cy="212724"/>
            </a:xfrm>
            <a:prstGeom prst="rect">
              <a:avLst/>
            </a:prstGeom>
            <a:gradFill rotWithShape="1">
              <a:gsLst>
                <a:gs pos="0">
                  <a:srgbClr val="FDAA6B"/>
                </a:gs>
                <a:gs pos="85001">
                  <a:srgbClr val="FED5B5"/>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spcBef>
                  <a:spcPct val="0"/>
                </a:spcBef>
                <a:spcAft>
                  <a:spcPct val="0"/>
                </a:spcAft>
              </a:pPr>
              <a:endParaRPr lang="ja-JP" altLang="en-US" smtClean="0">
                <a:solidFill>
                  <a:srgbClr val="000000"/>
                </a:solidFill>
                <a:latin typeface="ＭＳ Ｐゴシック" charset="-128"/>
              </a:endParaRPr>
            </a:p>
          </p:txBody>
        </p:sp>
      </p:grpSp>
      <p:sp>
        <p:nvSpPr>
          <p:cNvPr id="2080" name="Rectangle 107"/>
          <p:cNvSpPr>
            <a:spLocks noChangeArrowheads="1"/>
          </p:cNvSpPr>
          <p:nvPr/>
        </p:nvSpPr>
        <p:spPr bwMode="auto">
          <a:xfrm>
            <a:off x="2402351" y="3076479"/>
            <a:ext cx="519373" cy="141801"/>
          </a:xfrm>
          <a:prstGeom prst="rect">
            <a:avLst/>
          </a:prstGeom>
          <a:noFill/>
          <a:ln>
            <a:noFill/>
          </a:ln>
          <a:effectLst>
            <a:outerShdw dist="12700" dir="2700000" algn="tl"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defTabSz="809701" eaLnBrk="1" fontAlgn="ctr" hangingPunct="1">
              <a:spcBef>
                <a:spcPct val="0"/>
              </a:spcBef>
              <a:spcAft>
                <a:spcPct val="0"/>
              </a:spcAft>
              <a:buClr>
                <a:srgbClr val="9ED468"/>
              </a:buClr>
              <a:buSzPct val="80000"/>
            </a:pPr>
            <a:r>
              <a:rPr lang="ja-JP" altLang="en-US" sz="900" b="0" dirty="0">
                <a:solidFill>
                  <a:srgbClr val="000000"/>
                </a:solidFill>
                <a:latin typeface="Meiryo UI" pitchFamily="50" charset="-128"/>
                <a:ea typeface="Meiryo UI" pitchFamily="50" charset="-128"/>
                <a:cs typeface="Meiryo UI" pitchFamily="50" charset="-128"/>
              </a:rPr>
              <a:t>データ集積</a:t>
            </a:r>
          </a:p>
        </p:txBody>
      </p:sp>
      <p:cxnSp>
        <p:nvCxnSpPr>
          <p:cNvPr id="2081" name="直線矢印コネクタ 6"/>
          <p:cNvCxnSpPr>
            <a:cxnSpLocks noChangeShapeType="1"/>
          </p:cNvCxnSpPr>
          <p:nvPr/>
        </p:nvCxnSpPr>
        <p:spPr bwMode="auto">
          <a:xfrm flipV="1">
            <a:off x="3352800" y="4218221"/>
            <a:ext cx="774220" cy="4110"/>
          </a:xfrm>
          <a:prstGeom prst="straightConnector1">
            <a:avLst/>
          </a:prstGeom>
          <a:noFill/>
          <a:ln w="2857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82" name="正方形/長方形 121"/>
          <p:cNvSpPr>
            <a:spLocks noChangeArrowheads="1"/>
          </p:cNvSpPr>
          <p:nvPr/>
        </p:nvSpPr>
        <p:spPr bwMode="auto">
          <a:xfrm>
            <a:off x="2009208" y="3543301"/>
            <a:ext cx="1300341" cy="600729"/>
          </a:xfrm>
          <a:prstGeom prst="rect">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lIns="80970" tIns="40485" rIns="80970" bIns="40485" anchor="ctr"/>
          <a:lstStyle>
            <a:lvl1pPr defTabSz="1042988" eaLnBrk="0" hangingPunct="0">
              <a:defRPr kumimoji="1" sz="2100" b="1">
                <a:solidFill>
                  <a:schemeClr val="tx1"/>
                </a:solidFill>
                <a:latin typeface="Arial" charset="0"/>
                <a:ea typeface="ＭＳ Ｐゴシック" charset="-128"/>
              </a:defRPr>
            </a:lvl1pPr>
            <a:lvl2pPr defTabSz="1042988" eaLnBrk="0" hangingPunct="0">
              <a:defRPr kumimoji="1" sz="2100" b="1">
                <a:solidFill>
                  <a:schemeClr val="tx1"/>
                </a:solidFill>
                <a:latin typeface="Arial" charset="0"/>
                <a:ea typeface="ＭＳ Ｐゴシック" charset="-128"/>
              </a:defRPr>
            </a:lvl2pPr>
            <a:lvl3pPr defTabSz="1042988" eaLnBrk="0" hangingPunct="0">
              <a:defRPr kumimoji="1" sz="2100" b="1">
                <a:solidFill>
                  <a:schemeClr val="tx1"/>
                </a:solidFill>
                <a:latin typeface="Arial" charset="0"/>
                <a:ea typeface="ＭＳ Ｐゴシック" charset="-128"/>
              </a:defRPr>
            </a:lvl3pPr>
            <a:lvl4pPr defTabSz="1042988" eaLnBrk="0" hangingPunct="0">
              <a:defRPr kumimoji="1" sz="2100" b="1">
                <a:solidFill>
                  <a:schemeClr val="tx1"/>
                </a:solidFill>
                <a:latin typeface="Arial" charset="0"/>
                <a:ea typeface="ＭＳ Ｐゴシック" charset="-128"/>
              </a:defRPr>
            </a:lvl4pPr>
            <a:lvl5pPr defTabSz="1042988" eaLnBrk="0" hangingPunct="0">
              <a:defRPr kumimoji="1" sz="2100" b="1">
                <a:solidFill>
                  <a:schemeClr val="tx1"/>
                </a:solidFill>
                <a:latin typeface="Arial" charset="0"/>
                <a:ea typeface="ＭＳ Ｐゴシック" charset="-128"/>
              </a:defRPr>
            </a:lvl5pPr>
            <a:lvl6pPr marL="22844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mtClean="0">
              <a:solidFill>
                <a:srgbClr val="000000"/>
              </a:solidFill>
            </a:endParaRPr>
          </a:p>
        </p:txBody>
      </p:sp>
      <p:sp>
        <p:nvSpPr>
          <p:cNvPr id="2083" name="右大かっこ 33"/>
          <p:cNvSpPr>
            <a:spLocks/>
          </p:cNvSpPr>
          <p:nvPr/>
        </p:nvSpPr>
        <p:spPr bwMode="auto">
          <a:xfrm>
            <a:off x="3263176" y="3980907"/>
            <a:ext cx="89624" cy="460511"/>
          </a:xfrm>
          <a:prstGeom prst="rightBracket">
            <a:avLst>
              <a:gd name="adj" fmla="val 830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80970" tIns="40485" rIns="80970" bIns="40485" anchor="ctr"/>
          <a:lstStyle>
            <a:lvl1pPr defTabSz="1042988" eaLnBrk="0" hangingPunct="0">
              <a:defRPr kumimoji="1" sz="2100" b="1">
                <a:solidFill>
                  <a:schemeClr val="tx1"/>
                </a:solidFill>
                <a:latin typeface="Arial" charset="0"/>
                <a:ea typeface="ＭＳ Ｐゴシック" charset="-128"/>
              </a:defRPr>
            </a:lvl1pPr>
            <a:lvl2pPr defTabSz="1042988" eaLnBrk="0" hangingPunct="0">
              <a:defRPr kumimoji="1" sz="2100" b="1">
                <a:solidFill>
                  <a:schemeClr val="tx1"/>
                </a:solidFill>
                <a:latin typeface="Arial" charset="0"/>
                <a:ea typeface="ＭＳ Ｐゴシック" charset="-128"/>
              </a:defRPr>
            </a:lvl2pPr>
            <a:lvl3pPr defTabSz="1042988" eaLnBrk="0" hangingPunct="0">
              <a:defRPr kumimoji="1" sz="2100" b="1">
                <a:solidFill>
                  <a:schemeClr val="tx1"/>
                </a:solidFill>
                <a:latin typeface="Arial" charset="0"/>
                <a:ea typeface="ＭＳ Ｐゴシック" charset="-128"/>
              </a:defRPr>
            </a:lvl3pPr>
            <a:lvl4pPr defTabSz="1042988" eaLnBrk="0" hangingPunct="0">
              <a:defRPr kumimoji="1" sz="2100" b="1">
                <a:solidFill>
                  <a:schemeClr val="tx1"/>
                </a:solidFill>
                <a:latin typeface="Arial" charset="0"/>
                <a:ea typeface="ＭＳ Ｐゴシック" charset="-128"/>
              </a:defRPr>
            </a:lvl4pPr>
            <a:lvl5pPr defTabSz="1042988" eaLnBrk="0" hangingPunct="0">
              <a:defRPr kumimoji="1" sz="2100" b="1">
                <a:solidFill>
                  <a:schemeClr val="tx1"/>
                </a:solidFill>
                <a:latin typeface="Arial" charset="0"/>
                <a:ea typeface="ＭＳ Ｐゴシック" charset="-128"/>
              </a:defRPr>
            </a:lvl5pPr>
            <a:lvl6pPr marL="22844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mtClean="0">
              <a:solidFill>
                <a:srgbClr val="000000"/>
              </a:solidFill>
            </a:endParaRPr>
          </a:p>
        </p:txBody>
      </p:sp>
      <p:grpSp>
        <p:nvGrpSpPr>
          <p:cNvPr id="2084" name="グループ化 4"/>
          <p:cNvGrpSpPr>
            <a:grpSpLocks/>
          </p:cNvGrpSpPr>
          <p:nvPr/>
        </p:nvGrpSpPr>
        <p:grpSpPr bwMode="auto">
          <a:xfrm>
            <a:off x="6722443" y="4127718"/>
            <a:ext cx="571868" cy="103149"/>
            <a:chOff x="8135938" y="4628837"/>
            <a:chExt cx="541337" cy="53672"/>
          </a:xfrm>
        </p:grpSpPr>
        <p:sp>
          <p:nvSpPr>
            <p:cNvPr id="134" name="Line 40"/>
            <p:cNvSpPr>
              <a:spLocks noChangeShapeType="1"/>
            </p:cNvSpPr>
            <p:nvPr/>
          </p:nvSpPr>
          <p:spPr bwMode="auto">
            <a:xfrm flipV="1">
              <a:off x="8146834" y="4628837"/>
              <a:ext cx="489258" cy="2531"/>
            </a:xfrm>
            <a:prstGeom prst="line">
              <a:avLst/>
            </a:prstGeom>
            <a:noFill/>
            <a:ln w="38100">
              <a:solidFill>
                <a:srgbClr val="3D6AA7"/>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809701">
                <a:defRPr/>
              </a:pPr>
              <a:endParaRPr kumimoji="0" lang="ja-JP" altLang="en-US" kern="0">
                <a:solidFill>
                  <a:sysClr val="windowText" lastClr="000000"/>
                </a:solidFill>
                <a:latin typeface="ＭＳ Ｐゴシック" pitchFamily="50" charset="-128"/>
              </a:endParaRPr>
            </a:p>
          </p:txBody>
        </p:sp>
        <p:sp>
          <p:nvSpPr>
            <p:cNvPr id="135" name="Line 40"/>
            <p:cNvSpPr>
              <a:spLocks noChangeShapeType="1"/>
            </p:cNvSpPr>
            <p:nvPr/>
          </p:nvSpPr>
          <p:spPr bwMode="auto">
            <a:xfrm>
              <a:off x="8135938" y="4682509"/>
              <a:ext cx="541337" cy="0"/>
            </a:xfrm>
            <a:prstGeom prst="line">
              <a:avLst/>
            </a:prstGeom>
            <a:noFill/>
            <a:ln w="38100">
              <a:solidFill>
                <a:srgbClr val="83A4D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809701">
                <a:defRPr/>
              </a:pPr>
              <a:endParaRPr kumimoji="0" lang="ja-JP" altLang="en-US" kern="0">
                <a:solidFill>
                  <a:sysClr val="windowText" lastClr="000000"/>
                </a:solidFill>
                <a:latin typeface="ＭＳ Ｐゴシック" pitchFamily="50" charset="-128"/>
              </a:endParaRPr>
            </a:p>
          </p:txBody>
        </p:sp>
      </p:grpSp>
      <p:grpSp>
        <p:nvGrpSpPr>
          <p:cNvPr id="2085" name="グループ化 11"/>
          <p:cNvGrpSpPr>
            <a:grpSpLocks/>
          </p:cNvGrpSpPr>
          <p:nvPr/>
        </p:nvGrpSpPr>
        <p:grpSpPr bwMode="auto">
          <a:xfrm>
            <a:off x="7297824" y="3844664"/>
            <a:ext cx="1789162" cy="2106602"/>
            <a:chOff x="8534399" y="3959697"/>
            <a:chExt cx="2092326" cy="2268066"/>
          </a:xfrm>
        </p:grpSpPr>
        <p:pic>
          <p:nvPicPr>
            <p:cNvPr id="2148"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40111" y="4979360"/>
              <a:ext cx="559016" cy="55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9" name="角丸四角形 11"/>
            <p:cNvSpPr>
              <a:spLocks noChangeArrowheads="1"/>
            </p:cNvSpPr>
            <p:nvPr/>
          </p:nvSpPr>
          <p:spPr bwMode="auto">
            <a:xfrm>
              <a:off x="8534399" y="3959697"/>
              <a:ext cx="2092326" cy="2268066"/>
            </a:xfrm>
            <a:prstGeom prst="roundRect">
              <a:avLst>
                <a:gd name="adj" fmla="val 1094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1042988" eaLnBrk="0" hangingPunct="0">
                <a:defRPr kumimoji="1" sz="2100" b="1">
                  <a:solidFill>
                    <a:schemeClr val="tx1"/>
                  </a:solidFill>
                  <a:latin typeface="Arial" charset="0"/>
                  <a:ea typeface="ＭＳ Ｐゴシック" charset="-128"/>
                </a:defRPr>
              </a:lvl1pPr>
              <a:lvl2pPr defTabSz="1042988" eaLnBrk="0" hangingPunct="0">
                <a:defRPr kumimoji="1" sz="2100" b="1">
                  <a:solidFill>
                    <a:schemeClr val="tx1"/>
                  </a:solidFill>
                  <a:latin typeface="Arial" charset="0"/>
                  <a:ea typeface="ＭＳ Ｐゴシック" charset="-128"/>
                </a:defRPr>
              </a:lvl2pPr>
              <a:lvl3pPr defTabSz="1042988" eaLnBrk="0" hangingPunct="0">
                <a:defRPr kumimoji="1" sz="2100" b="1">
                  <a:solidFill>
                    <a:schemeClr val="tx1"/>
                  </a:solidFill>
                  <a:latin typeface="Arial" charset="0"/>
                  <a:ea typeface="ＭＳ Ｐゴシック" charset="-128"/>
                </a:defRPr>
              </a:lvl3pPr>
              <a:lvl4pPr defTabSz="1042988" eaLnBrk="0" hangingPunct="0">
                <a:defRPr kumimoji="1" sz="2100" b="1">
                  <a:solidFill>
                    <a:schemeClr val="tx1"/>
                  </a:solidFill>
                  <a:latin typeface="Arial" charset="0"/>
                  <a:ea typeface="ＭＳ Ｐゴシック" charset="-128"/>
                </a:defRPr>
              </a:lvl4pPr>
              <a:lvl5pPr defTabSz="1042988" eaLnBrk="0" hangingPunct="0">
                <a:defRPr kumimoji="1" sz="2100" b="1">
                  <a:solidFill>
                    <a:schemeClr val="tx1"/>
                  </a:solidFill>
                  <a:latin typeface="Arial" charset="0"/>
                  <a:ea typeface="ＭＳ Ｐゴシック" charset="-128"/>
                </a:defRPr>
              </a:lvl5pPr>
              <a:lvl6pPr marL="22844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mtClean="0">
                <a:solidFill>
                  <a:srgbClr val="000000"/>
                </a:solidFill>
              </a:endParaRPr>
            </a:p>
          </p:txBody>
        </p:sp>
        <p:pic>
          <p:nvPicPr>
            <p:cNvPr id="2151" name="図 13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03642" y="4715781"/>
              <a:ext cx="116363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 name="図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05050" y="5651884"/>
              <a:ext cx="839125" cy="44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 name="図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37872" y="5651884"/>
              <a:ext cx="521295" cy="3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 name="正方形/長方形 137"/>
            <p:cNvSpPr>
              <a:spLocks noChangeArrowheads="1"/>
            </p:cNvSpPr>
            <p:nvPr/>
          </p:nvSpPr>
          <p:spPr bwMode="auto">
            <a:xfrm>
              <a:off x="8546655" y="3987832"/>
              <a:ext cx="2020626" cy="9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rIns="36000">
              <a:spAutoFit/>
            </a:bodyPr>
            <a:lstStyle/>
            <a:p>
              <a:pPr algn="ctr" defTabSz="809701" fontAlgn="base">
                <a:spcBef>
                  <a:spcPct val="0"/>
                </a:spcBef>
                <a:spcAft>
                  <a:spcPct val="0"/>
                </a:spcAft>
              </a:pPr>
              <a:r>
                <a:rPr lang="ja-JP" altLang="en-US" sz="1000" b="1" u="sng" dirty="0" smtClean="0">
                  <a:solidFill>
                    <a:srgbClr val="000000"/>
                  </a:solidFill>
                  <a:latin typeface="Meiryo UI" pitchFamily="50" charset="-128"/>
                  <a:ea typeface="Meiryo UI" pitchFamily="50" charset="-128"/>
                  <a:cs typeface="Meiryo UI" pitchFamily="50" charset="-128"/>
                </a:rPr>
                <a:t>サプライチェーンシステムの</a:t>
              </a:r>
              <a:r>
                <a:rPr lang="ja-JP" altLang="en-US" sz="1000" b="1" u="sng" dirty="0">
                  <a:solidFill>
                    <a:srgbClr val="000000"/>
                  </a:solidFill>
                  <a:latin typeface="Meiryo UI" pitchFamily="50" charset="-128"/>
                  <a:ea typeface="Meiryo UI" pitchFamily="50" charset="-128"/>
                  <a:cs typeface="Meiryo UI" pitchFamily="50" charset="-128"/>
                </a:rPr>
                <a:t>構築</a:t>
              </a:r>
            </a:p>
            <a:p>
              <a:pPr defTabSz="809701" fontAlgn="base">
                <a:lnSpc>
                  <a:spcPts val="300"/>
                </a:lnSpc>
                <a:spcBef>
                  <a:spcPct val="0"/>
                </a:spcBef>
                <a:spcAft>
                  <a:spcPct val="0"/>
                </a:spcAft>
              </a:pPr>
              <a:endParaRPr lang="en-US" altLang="ja-JP" sz="1000" dirty="0" smtClean="0">
                <a:solidFill>
                  <a:srgbClr val="000000"/>
                </a:solidFill>
                <a:latin typeface="Meiryo UI" pitchFamily="50" charset="-128"/>
                <a:ea typeface="Meiryo UI" pitchFamily="50" charset="-128"/>
                <a:cs typeface="Meiryo UI" pitchFamily="50" charset="-128"/>
              </a:endParaRPr>
            </a:p>
            <a:p>
              <a:pPr defTabSz="809701" fontAlgn="base">
                <a:spcBef>
                  <a:spcPct val="0"/>
                </a:spcBef>
                <a:spcAft>
                  <a:spcPct val="0"/>
                </a:spcAft>
              </a:pPr>
              <a:r>
                <a:rPr lang="ja-JP" altLang="en-US" sz="1000" dirty="0" smtClean="0">
                  <a:solidFill>
                    <a:srgbClr val="000000"/>
                  </a:solidFill>
                  <a:latin typeface="Meiryo UI" pitchFamily="50" charset="-128"/>
                  <a:ea typeface="Meiryo UI" pitchFamily="50" charset="-128"/>
                  <a:cs typeface="Meiryo UI" pitchFamily="50" charset="-128"/>
                </a:rPr>
                <a:t>再生</a:t>
              </a:r>
              <a:r>
                <a:rPr lang="ja-JP" altLang="en-US" sz="1000" dirty="0">
                  <a:solidFill>
                    <a:srgbClr val="000000"/>
                  </a:solidFill>
                  <a:latin typeface="Meiryo UI" pitchFamily="50" charset="-128"/>
                  <a:ea typeface="Meiryo UI" pitchFamily="50" charset="-128"/>
                  <a:cs typeface="Meiryo UI" pitchFamily="50" charset="-128"/>
                </a:rPr>
                <a:t>医療等製品の調製・加工企業のみならず、サポーティング・インダストリーを含めた様々</a:t>
              </a:r>
              <a:r>
                <a:rPr lang="ja-JP" altLang="en-US" sz="1000" dirty="0" smtClean="0">
                  <a:solidFill>
                    <a:srgbClr val="000000"/>
                  </a:solidFill>
                  <a:latin typeface="Meiryo UI" pitchFamily="50" charset="-128"/>
                  <a:ea typeface="Meiryo UI" pitchFamily="50" charset="-128"/>
                  <a:cs typeface="Meiryo UI" pitchFamily="50" charset="-128"/>
                </a:rPr>
                <a:t>な</a:t>
              </a:r>
              <a:endParaRPr lang="en-US" altLang="ja-JP" sz="1000" dirty="0" smtClean="0">
                <a:solidFill>
                  <a:srgbClr val="000000"/>
                </a:solidFill>
                <a:latin typeface="Meiryo UI" pitchFamily="50" charset="-128"/>
                <a:ea typeface="Meiryo UI" pitchFamily="50" charset="-128"/>
                <a:cs typeface="Meiryo UI" pitchFamily="50" charset="-128"/>
              </a:endParaRPr>
            </a:p>
            <a:p>
              <a:pPr defTabSz="809701" fontAlgn="base">
                <a:spcBef>
                  <a:spcPct val="0"/>
                </a:spcBef>
                <a:spcAft>
                  <a:spcPct val="0"/>
                </a:spcAft>
              </a:pPr>
              <a:r>
                <a:rPr lang="ja-JP" altLang="en-US" sz="1000" dirty="0" smtClean="0">
                  <a:solidFill>
                    <a:srgbClr val="000000"/>
                  </a:solidFill>
                  <a:latin typeface="Meiryo UI" pitchFamily="50" charset="-128"/>
                  <a:ea typeface="Meiryo UI" pitchFamily="50" charset="-128"/>
                  <a:cs typeface="Meiryo UI" pitchFamily="50" charset="-128"/>
                </a:rPr>
                <a:t>関連企業</a:t>
              </a:r>
              <a:endParaRPr lang="ja-JP" altLang="en-US" sz="1000" b="1" u="sng" dirty="0">
                <a:solidFill>
                  <a:srgbClr val="000000"/>
                </a:solidFill>
                <a:latin typeface="Meiryo UI" pitchFamily="50" charset="-128"/>
                <a:ea typeface="Meiryo UI" pitchFamily="50" charset="-128"/>
                <a:cs typeface="Meiryo UI" pitchFamily="50" charset="-128"/>
              </a:endParaRPr>
            </a:p>
          </p:txBody>
        </p:sp>
      </p:grpSp>
      <p:sp>
        <p:nvSpPr>
          <p:cNvPr id="2086" name="角丸四角形 11"/>
          <p:cNvSpPr>
            <a:spLocks noChangeArrowheads="1"/>
          </p:cNvSpPr>
          <p:nvPr/>
        </p:nvSpPr>
        <p:spPr bwMode="auto">
          <a:xfrm>
            <a:off x="7297824" y="601474"/>
            <a:ext cx="1789162" cy="2060893"/>
          </a:xfrm>
          <a:prstGeom prst="roundRect">
            <a:avLst>
              <a:gd name="adj" fmla="val 1094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0970" tIns="40485" rIns="80970" bIns="40485" anchor="ctr"/>
          <a:lstStyle>
            <a:lvl1pPr defTabSz="1042988" eaLnBrk="0" hangingPunct="0">
              <a:defRPr kumimoji="1" sz="2100" b="1">
                <a:solidFill>
                  <a:schemeClr val="tx1"/>
                </a:solidFill>
                <a:latin typeface="Arial" charset="0"/>
                <a:ea typeface="ＭＳ Ｐゴシック" charset="-128"/>
              </a:defRPr>
            </a:lvl1pPr>
            <a:lvl2pPr defTabSz="1042988" eaLnBrk="0" hangingPunct="0">
              <a:defRPr kumimoji="1" sz="2100" b="1">
                <a:solidFill>
                  <a:schemeClr val="tx1"/>
                </a:solidFill>
                <a:latin typeface="Arial" charset="0"/>
                <a:ea typeface="ＭＳ Ｐゴシック" charset="-128"/>
              </a:defRPr>
            </a:lvl2pPr>
            <a:lvl3pPr defTabSz="1042988" eaLnBrk="0" hangingPunct="0">
              <a:defRPr kumimoji="1" sz="2100" b="1">
                <a:solidFill>
                  <a:schemeClr val="tx1"/>
                </a:solidFill>
                <a:latin typeface="Arial" charset="0"/>
                <a:ea typeface="ＭＳ Ｐゴシック" charset="-128"/>
              </a:defRPr>
            </a:lvl3pPr>
            <a:lvl4pPr defTabSz="1042988" eaLnBrk="0" hangingPunct="0">
              <a:defRPr kumimoji="1" sz="2100" b="1">
                <a:solidFill>
                  <a:schemeClr val="tx1"/>
                </a:solidFill>
                <a:latin typeface="Arial" charset="0"/>
                <a:ea typeface="ＭＳ Ｐゴシック" charset="-128"/>
              </a:defRPr>
            </a:lvl4pPr>
            <a:lvl5pPr defTabSz="1042988" eaLnBrk="0" hangingPunct="0">
              <a:defRPr kumimoji="1" sz="2100" b="1">
                <a:solidFill>
                  <a:schemeClr val="tx1"/>
                </a:solidFill>
                <a:latin typeface="Arial" charset="0"/>
                <a:ea typeface="ＭＳ Ｐゴシック" charset="-128"/>
              </a:defRPr>
            </a:lvl5pPr>
            <a:lvl6pPr marL="22844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mtClean="0">
              <a:solidFill>
                <a:srgbClr val="000000"/>
              </a:solidFill>
            </a:endParaRPr>
          </a:p>
        </p:txBody>
      </p:sp>
      <p:pic>
        <p:nvPicPr>
          <p:cNvPr id="2087" name="図 1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75655" y="1710556"/>
            <a:ext cx="1037116" cy="44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図 11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01454" y="1422524"/>
            <a:ext cx="935306" cy="4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図 11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5400" y="1134492"/>
            <a:ext cx="758833" cy="32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0" name="正方形/長方形 126"/>
          <p:cNvSpPr>
            <a:spLocks noChangeArrowheads="1"/>
          </p:cNvSpPr>
          <p:nvPr/>
        </p:nvSpPr>
        <p:spPr bwMode="auto">
          <a:xfrm>
            <a:off x="7367056" y="669280"/>
            <a:ext cx="1699568" cy="39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70" tIns="40485" rIns="80970" bIns="40485">
            <a:spAutoFit/>
          </a:bodyPr>
          <a:lstStyle/>
          <a:p>
            <a:pPr defTabSz="809701" fontAlgn="base">
              <a:spcBef>
                <a:spcPct val="0"/>
              </a:spcBef>
              <a:spcAft>
                <a:spcPct val="0"/>
              </a:spcAft>
            </a:pPr>
            <a:r>
              <a:rPr lang="zh-TW" altLang="en-US" sz="1000">
                <a:solidFill>
                  <a:srgbClr val="000000"/>
                </a:solidFill>
                <a:latin typeface="Meiryo UI" pitchFamily="50" charset="-128"/>
                <a:ea typeface="Meiryo UI" pitchFamily="50" charset="-128"/>
                <a:cs typeface="Meiryo UI" pitchFamily="50" charset="-128"/>
              </a:rPr>
              <a:t>再生医療</a:t>
            </a:r>
            <a:r>
              <a:rPr lang="en-US" altLang="zh-TW" sz="1000">
                <a:solidFill>
                  <a:srgbClr val="000000"/>
                </a:solidFill>
                <a:latin typeface="Meiryo UI" pitchFamily="50" charset="-128"/>
                <a:ea typeface="Meiryo UI" pitchFamily="50" charset="-128"/>
                <a:cs typeface="Meiryo UI" pitchFamily="50" charset="-128"/>
              </a:rPr>
              <a:t>NC</a:t>
            </a:r>
            <a:r>
              <a:rPr lang="zh-TW" altLang="en-US" sz="1000">
                <a:solidFill>
                  <a:srgbClr val="000000"/>
                </a:solidFill>
                <a:latin typeface="Meiryo UI" pitchFamily="50" charset="-128"/>
                <a:ea typeface="Meiryo UI" pitchFamily="50" charset="-128"/>
                <a:cs typeface="Meiryo UI" pitchFamily="50" charset="-128"/>
              </a:rPr>
              <a:t>事業</a:t>
            </a:r>
            <a:r>
              <a:rPr lang="ja-JP" altLang="en-US" sz="1000">
                <a:solidFill>
                  <a:srgbClr val="000000"/>
                </a:solidFill>
                <a:latin typeface="Meiryo UI" pitchFamily="50" charset="-128"/>
                <a:ea typeface="Meiryo UI" pitchFamily="50" charset="-128"/>
                <a:cs typeface="Meiryo UI" pitchFamily="50" charset="-128"/>
              </a:rPr>
              <a:t>の</a:t>
            </a:r>
            <a:endParaRPr lang="en-US" altLang="ja-JP" sz="1000">
              <a:solidFill>
                <a:srgbClr val="000000"/>
              </a:solidFill>
              <a:latin typeface="Meiryo UI" pitchFamily="50" charset="-128"/>
              <a:ea typeface="Meiryo UI" pitchFamily="50" charset="-128"/>
              <a:cs typeface="Meiryo UI" pitchFamily="50" charset="-128"/>
            </a:endParaRPr>
          </a:p>
          <a:p>
            <a:pPr defTabSz="809701" fontAlgn="base">
              <a:spcBef>
                <a:spcPct val="0"/>
              </a:spcBef>
              <a:spcAft>
                <a:spcPct val="0"/>
              </a:spcAft>
            </a:pPr>
            <a:r>
              <a:rPr lang="ja-JP" altLang="en-US" sz="1000">
                <a:solidFill>
                  <a:srgbClr val="000000"/>
                </a:solidFill>
                <a:latin typeface="Meiryo UI" pitchFamily="50" charset="-128"/>
                <a:ea typeface="Meiryo UI" pitchFamily="50" charset="-128"/>
                <a:cs typeface="Meiryo UI" pitchFamily="50" charset="-128"/>
              </a:rPr>
              <a:t>学術コミュニティ</a:t>
            </a:r>
            <a:endParaRPr lang="en-US" altLang="ja-JP" sz="1000">
              <a:solidFill>
                <a:srgbClr val="000000"/>
              </a:solidFill>
              <a:latin typeface="Meiryo UI" pitchFamily="50" charset="-128"/>
              <a:ea typeface="Meiryo UI" pitchFamily="50" charset="-128"/>
              <a:cs typeface="Meiryo UI" pitchFamily="50" charset="-128"/>
            </a:endParaRPr>
          </a:p>
        </p:txBody>
      </p:sp>
      <p:pic>
        <p:nvPicPr>
          <p:cNvPr id="2091" name="図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86075" y="1206500"/>
            <a:ext cx="541635" cy="62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2" name="図 1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73858" y="918468"/>
            <a:ext cx="424892" cy="48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95" name="直線矢印コネクタ 6"/>
          <p:cNvCxnSpPr>
            <a:cxnSpLocks noChangeShapeType="1"/>
          </p:cNvCxnSpPr>
          <p:nvPr/>
        </p:nvCxnSpPr>
        <p:spPr bwMode="auto">
          <a:xfrm flipV="1">
            <a:off x="1657487" y="3236159"/>
            <a:ext cx="2363134" cy="7034"/>
          </a:xfrm>
          <a:prstGeom prst="straightConnector1">
            <a:avLst/>
          </a:prstGeom>
          <a:noFill/>
          <a:ln w="2857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097" name="グループ化 17"/>
          <p:cNvGrpSpPr>
            <a:grpSpLocks/>
          </p:cNvGrpSpPr>
          <p:nvPr/>
        </p:nvGrpSpPr>
        <p:grpSpPr bwMode="auto">
          <a:xfrm>
            <a:off x="112672" y="3444926"/>
            <a:ext cx="1452506" cy="1722013"/>
            <a:chOff x="131763" y="3889375"/>
            <a:chExt cx="1698625" cy="1854385"/>
          </a:xfrm>
        </p:grpSpPr>
        <p:pic>
          <p:nvPicPr>
            <p:cNvPr id="2142" name="図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1763" y="5456423"/>
              <a:ext cx="3841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5" name="図 14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28725" y="5024438"/>
              <a:ext cx="3841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6" name="図 14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46213" y="4460875"/>
              <a:ext cx="3841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7" name="図 14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7312" y="3889375"/>
              <a:ext cx="3841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00" name="Rectangle 82"/>
          <p:cNvSpPr>
            <a:spLocks noChangeArrowheads="1"/>
          </p:cNvSpPr>
          <p:nvPr/>
        </p:nvSpPr>
        <p:spPr bwMode="auto">
          <a:xfrm>
            <a:off x="200908" y="6312440"/>
            <a:ext cx="2647090" cy="574930"/>
          </a:xfrm>
          <a:prstGeom prst="roundRect">
            <a:avLst>
              <a:gd name="adj" fmla="val 10894"/>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1878" tIns="31878" rIns="63756" bIns="0" anchor="ctr" anchorCtr="1"/>
          <a:lstStyle>
            <a:lvl1pPr marL="250825" indent="-215900" eaLnBrk="0" hangingPunct="0">
              <a:defRPr kumimoji="1" sz="2100" b="1">
                <a:solidFill>
                  <a:schemeClr val="tx1"/>
                </a:solidFill>
                <a:latin typeface="Arial" charset="0"/>
                <a:ea typeface="ＭＳ Ｐゴシック" charset="-128"/>
              </a:defRPr>
            </a:lvl1pPr>
            <a:lvl2pPr eaLnBrk="0" hangingPunct="0">
              <a:defRPr kumimoji="1" sz="2100" b="1">
                <a:solidFill>
                  <a:schemeClr val="tx1"/>
                </a:solidFill>
                <a:latin typeface="Arial" charset="0"/>
                <a:ea typeface="ＭＳ Ｐゴシック" charset="-128"/>
              </a:defRPr>
            </a:lvl2pPr>
            <a:lvl3pPr eaLnBrk="0" hangingPunct="0">
              <a:defRPr kumimoji="1" sz="2100" b="1">
                <a:solidFill>
                  <a:schemeClr val="tx1"/>
                </a:solidFill>
                <a:latin typeface="Arial" charset="0"/>
                <a:ea typeface="ＭＳ Ｐゴシック" charset="-128"/>
              </a:defRPr>
            </a:lvl3pPr>
            <a:lvl4pPr eaLnBrk="0" hangingPunct="0">
              <a:defRPr kumimoji="1" sz="2100" b="1">
                <a:solidFill>
                  <a:schemeClr val="tx1"/>
                </a:solidFill>
                <a:latin typeface="Arial" charset="0"/>
                <a:ea typeface="ＭＳ Ｐゴシック" charset="-128"/>
              </a:defRPr>
            </a:lvl4pPr>
            <a:lvl5pPr eaLnBrk="0" hangingPunct="0">
              <a:defRPr kumimoji="1" sz="2100" b="1">
                <a:solidFill>
                  <a:schemeClr val="tx1"/>
                </a:solidFill>
                <a:latin typeface="Arial" charset="0"/>
                <a:ea typeface="ＭＳ Ｐゴシック" charset="-128"/>
              </a:defRPr>
            </a:lvl5pPr>
            <a:lvl6pPr marL="2284413" indent="15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lnSpc>
                <a:spcPts val="974"/>
              </a:lnSpc>
              <a:spcBef>
                <a:spcPts val="354"/>
              </a:spcBef>
              <a:spcAft>
                <a:spcPct val="0"/>
              </a:spcAft>
              <a:buClr>
                <a:srgbClr val="E15C21"/>
              </a:buClr>
              <a:buSzPct val="85000"/>
              <a:buFont typeface="Wingdings" pitchFamily="2" charset="2"/>
              <a:buChar char="l"/>
            </a:pPr>
            <a:r>
              <a:rPr lang="ja-JP" altLang="en-US" sz="1200" b="0">
                <a:solidFill>
                  <a:srgbClr val="000000"/>
                </a:solidFill>
                <a:latin typeface="Meiryo UI" pitchFamily="50" charset="-128"/>
                <a:ea typeface="Meiryo UI" pitchFamily="50" charset="-128"/>
                <a:cs typeface="Meiryo UI" pitchFamily="50" charset="-128"/>
              </a:rPr>
              <a:t>再生医療に関する情報・支援基盤</a:t>
            </a:r>
            <a:endParaRPr lang="en-US" altLang="ja-JP" sz="1200" b="0">
              <a:solidFill>
                <a:srgbClr val="000000"/>
              </a:solidFill>
              <a:latin typeface="Meiryo UI" pitchFamily="50" charset="-128"/>
              <a:ea typeface="Meiryo UI" pitchFamily="50" charset="-128"/>
              <a:cs typeface="Meiryo UI" pitchFamily="50" charset="-128"/>
            </a:endParaRPr>
          </a:p>
          <a:p>
            <a:pPr defTabSz="809701" eaLnBrk="1" fontAlgn="base" hangingPunct="1">
              <a:lnSpc>
                <a:spcPts val="177"/>
              </a:lnSpc>
              <a:spcBef>
                <a:spcPts val="354"/>
              </a:spcBef>
              <a:spcAft>
                <a:spcPct val="0"/>
              </a:spcAft>
              <a:buClr>
                <a:srgbClr val="E15C21"/>
              </a:buClr>
              <a:buSzPct val="85000"/>
              <a:buFont typeface="Wingdings" pitchFamily="2" charset="2"/>
              <a:buChar char="l"/>
            </a:pPr>
            <a:endParaRPr lang="en-US" altLang="ja-JP" sz="1200" b="0">
              <a:solidFill>
                <a:srgbClr val="000000"/>
              </a:solidFill>
              <a:latin typeface="Meiryo UI" pitchFamily="50" charset="-128"/>
              <a:ea typeface="Meiryo UI" pitchFamily="50" charset="-128"/>
              <a:cs typeface="Meiryo UI" pitchFamily="50" charset="-128"/>
            </a:endParaRPr>
          </a:p>
          <a:p>
            <a:pPr defTabSz="809701" eaLnBrk="1" fontAlgn="base" hangingPunct="1">
              <a:lnSpc>
                <a:spcPts val="974"/>
              </a:lnSpc>
              <a:spcBef>
                <a:spcPts val="354"/>
              </a:spcBef>
              <a:spcAft>
                <a:spcPct val="0"/>
              </a:spcAft>
              <a:buClr>
                <a:srgbClr val="E15C21"/>
              </a:buClr>
              <a:buSzPct val="85000"/>
              <a:buFont typeface="Wingdings" pitchFamily="2" charset="2"/>
              <a:buChar char="l"/>
            </a:pPr>
            <a:r>
              <a:rPr lang="ja-JP" altLang="en-US" sz="1200" b="0">
                <a:solidFill>
                  <a:srgbClr val="000000"/>
                </a:solidFill>
                <a:latin typeface="Meiryo UI" pitchFamily="50" charset="-128"/>
                <a:ea typeface="Meiryo UI" pitchFamily="50" charset="-128"/>
                <a:cs typeface="Meiryo UI" pitchFamily="50" charset="-128"/>
              </a:rPr>
              <a:t>国内外への高度な再生医療の提供</a:t>
            </a:r>
          </a:p>
        </p:txBody>
      </p:sp>
      <p:sp>
        <p:nvSpPr>
          <p:cNvPr id="2101" name="Rectangle 82"/>
          <p:cNvSpPr>
            <a:spLocks noChangeArrowheads="1"/>
          </p:cNvSpPr>
          <p:nvPr/>
        </p:nvSpPr>
        <p:spPr bwMode="auto">
          <a:xfrm>
            <a:off x="6858004" y="6319811"/>
            <a:ext cx="2057401" cy="601465"/>
          </a:xfrm>
          <a:prstGeom prst="roundRect">
            <a:avLst>
              <a:gd name="adj" fmla="val 10894"/>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5634" tIns="31878" rIns="36000" bIns="0" anchor="ctr"/>
          <a:lstStyle>
            <a:lvl1pPr marL="250825" indent="-215900" eaLnBrk="0" hangingPunct="0">
              <a:defRPr kumimoji="1" sz="2100" b="1">
                <a:solidFill>
                  <a:schemeClr val="tx1"/>
                </a:solidFill>
                <a:latin typeface="Arial" charset="0"/>
                <a:ea typeface="ＭＳ Ｐゴシック" charset="-128"/>
              </a:defRPr>
            </a:lvl1pPr>
            <a:lvl2pPr eaLnBrk="0" hangingPunct="0">
              <a:defRPr kumimoji="1" sz="2100" b="1">
                <a:solidFill>
                  <a:schemeClr val="tx1"/>
                </a:solidFill>
                <a:latin typeface="Arial" charset="0"/>
                <a:ea typeface="ＭＳ Ｐゴシック" charset="-128"/>
              </a:defRPr>
            </a:lvl2pPr>
            <a:lvl3pPr eaLnBrk="0" hangingPunct="0">
              <a:defRPr kumimoji="1" sz="2100" b="1">
                <a:solidFill>
                  <a:schemeClr val="tx1"/>
                </a:solidFill>
                <a:latin typeface="Arial" charset="0"/>
                <a:ea typeface="ＭＳ Ｐゴシック" charset="-128"/>
              </a:defRPr>
            </a:lvl3pPr>
            <a:lvl4pPr eaLnBrk="0" hangingPunct="0">
              <a:defRPr kumimoji="1" sz="2100" b="1">
                <a:solidFill>
                  <a:schemeClr val="tx1"/>
                </a:solidFill>
                <a:latin typeface="Arial" charset="0"/>
                <a:ea typeface="ＭＳ Ｐゴシック" charset="-128"/>
              </a:defRPr>
            </a:lvl4pPr>
            <a:lvl5pPr eaLnBrk="0" hangingPunct="0">
              <a:defRPr kumimoji="1" sz="2100" b="1">
                <a:solidFill>
                  <a:schemeClr val="tx1"/>
                </a:solidFill>
                <a:latin typeface="Arial" charset="0"/>
                <a:ea typeface="ＭＳ Ｐゴシック" charset="-128"/>
              </a:defRPr>
            </a:lvl5pPr>
            <a:lvl6pPr marL="2284413" indent="15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lnSpc>
                <a:spcPts val="974"/>
              </a:lnSpc>
              <a:spcBef>
                <a:spcPts val="354"/>
              </a:spcBef>
              <a:spcAft>
                <a:spcPct val="0"/>
              </a:spcAft>
              <a:buClr>
                <a:srgbClr val="E15C21"/>
              </a:buClr>
              <a:buSzPct val="85000"/>
              <a:buFont typeface="Wingdings" pitchFamily="2" charset="2"/>
              <a:buChar char="l"/>
            </a:pPr>
            <a:r>
              <a:rPr lang="ja-JP" altLang="en-US" sz="1200" b="0" dirty="0" smtClean="0">
                <a:solidFill>
                  <a:srgbClr val="000000"/>
                </a:solidFill>
                <a:latin typeface="Meiryo UI" pitchFamily="50" charset="-128"/>
                <a:ea typeface="Meiryo UI" pitchFamily="50" charset="-128"/>
                <a:cs typeface="Meiryo UI" pitchFamily="50" charset="-128"/>
              </a:rPr>
              <a:t>臨床研究・治験の促進</a:t>
            </a:r>
            <a:endParaRPr lang="en-US" altLang="ja-JP" sz="1200" b="0" dirty="0">
              <a:solidFill>
                <a:srgbClr val="000000"/>
              </a:solidFill>
              <a:latin typeface="Meiryo UI" pitchFamily="50" charset="-128"/>
              <a:ea typeface="Meiryo UI" pitchFamily="50" charset="-128"/>
              <a:cs typeface="Meiryo UI" pitchFamily="50" charset="-128"/>
            </a:endParaRPr>
          </a:p>
          <a:p>
            <a:pPr defTabSz="809701" eaLnBrk="1" fontAlgn="base" hangingPunct="1">
              <a:lnSpc>
                <a:spcPts val="974"/>
              </a:lnSpc>
              <a:spcBef>
                <a:spcPts val="354"/>
              </a:spcBef>
              <a:spcAft>
                <a:spcPct val="0"/>
              </a:spcAft>
              <a:buClr>
                <a:srgbClr val="E15C21"/>
              </a:buClr>
              <a:buSzPct val="85000"/>
              <a:buFont typeface="Wingdings" pitchFamily="2" charset="2"/>
              <a:buChar char="l"/>
            </a:pPr>
            <a:r>
              <a:rPr lang="ja-JP" altLang="en-US" sz="1200" b="0" dirty="0">
                <a:solidFill>
                  <a:srgbClr val="000000"/>
                </a:solidFill>
                <a:latin typeface="Meiryo UI" pitchFamily="50" charset="-128"/>
                <a:ea typeface="Meiryo UI" pitchFamily="50" charset="-128"/>
                <a:cs typeface="Meiryo UI" pitchFamily="50" charset="-128"/>
              </a:rPr>
              <a:t>産業化推進</a:t>
            </a:r>
            <a:endParaRPr lang="en-US" altLang="ja-JP" sz="1200" b="0" dirty="0">
              <a:solidFill>
                <a:srgbClr val="000000"/>
              </a:solidFill>
              <a:latin typeface="Meiryo UI" pitchFamily="50" charset="-128"/>
              <a:ea typeface="Meiryo UI" pitchFamily="50" charset="-128"/>
              <a:cs typeface="Meiryo UI" pitchFamily="50" charset="-128"/>
            </a:endParaRPr>
          </a:p>
          <a:p>
            <a:pPr defTabSz="809701" eaLnBrk="1" fontAlgn="base" hangingPunct="1">
              <a:lnSpc>
                <a:spcPts val="974"/>
              </a:lnSpc>
              <a:spcBef>
                <a:spcPts val="354"/>
              </a:spcBef>
              <a:spcAft>
                <a:spcPct val="0"/>
              </a:spcAft>
              <a:buClr>
                <a:srgbClr val="E15C21"/>
              </a:buClr>
              <a:buSzPct val="85000"/>
              <a:buFont typeface="Wingdings" pitchFamily="2" charset="2"/>
              <a:buChar char="l"/>
            </a:pPr>
            <a:r>
              <a:rPr lang="ja-JP" altLang="en-US" sz="1200" b="0" dirty="0">
                <a:solidFill>
                  <a:srgbClr val="000000"/>
                </a:solidFill>
                <a:latin typeface="Meiryo UI" pitchFamily="50" charset="-128"/>
                <a:ea typeface="Meiryo UI" pitchFamily="50" charset="-128"/>
                <a:cs typeface="Meiryo UI" pitchFamily="50" charset="-128"/>
              </a:rPr>
              <a:t>再生医療による国際貢献</a:t>
            </a:r>
          </a:p>
        </p:txBody>
      </p:sp>
      <p:sp>
        <p:nvSpPr>
          <p:cNvPr id="2102" name="二等辺三角形 264"/>
          <p:cNvSpPr>
            <a:spLocks noChangeArrowheads="1"/>
          </p:cNvSpPr>
          <p:nvPr/>
        </p:nvSpPr>
        <p:spPr bwMode="auto">
          <a:xfrm rot="16200000" flipV="1">
            <a:off x="2836877" y="6448597"/>
            <a:ext cx="641268" cy="304076"/>
          </a:xfrm>
          <a:prstGeom prst="triangle">
            <a:avLst>
              <a:gd name="adj" fmla="val 50000"/>
            </a:avLst>
          </a:prstGeom>
          <a:gradFill rotWithShape="1">
            <a:gsLst>
              <a:gs pos="0">
                <a:srgbClr val="C00000"/>
              </a:gs>
              <a:gs pos="100000">
                <a:srgbClr val="DDE6F3"/>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79695" tIns="41441" rIns="79695" bIns="41441"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z="1100" b="0">
              <a:solidFill>
                <a:srgbClr val="000000"/>
              </a:solidFill>
              <a:latin typeface="ＭＳ Ｐゴシック" charset="-128"/>
            </a:endParaRPr>
          </a:p>
        </p:txBody>
      </p:sp>
      <p:sp>
        <p:nvSpPr>
          <p:cNvPr id="2103" name="二等辺三角形 264"/>
          <p:cNvSpPr>
            <a:spLocks noChangeArrowheads="1"/>
          </p:cNvSpPr>
          <p:nvPr/>
        </p:nvSpPr>
        <p:spPr bwMode="auto">
          <a:xfrm rot="16200000" flipV="1">
            <a:off x="6255754" y="6453757"/>
            <a:ext cx="639793" cy="304076"/>
          </a:xfrm>
          <a:prstGeom prst="triangle">
            <a:avLst>
              <a:gd name="adj" fmla="val 50000"/>
            </a:avLst>
          </a:prstGeom>
          <a:gradFill rotWithShape="1">
            <a:gsLst>
              <a:gs pos="0">
                <a:srgbClr val="C00000"/>
              </a:gs>
              <a:gs pos="100000">
                <a:srgbClr val="DDE6F3"/>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79695" tIns="41441" rIns="79695" bIns="41441"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z="1100" b="0">
              <a:solidFill>
                <a:srgbClr val="000000"/>
              </a:solidFill>
              <a:latin typeface="ＭＳ Ｐゴシック" charset="-128"/>
            </a:endParaRPr>
          </a:p>
        </p:txBody>
      </p:sp>
      <p:sp>
        <p:nvSpPr>
          <p:cNvPr id="2107" name="正方形/長方形 4"/>
          <p:cNvSpPr>
            <a:spLocks noChangeArrowheads="1"/>
          </p:cNvSpPr>
          <p:nvPr/>
        </p:nvSpPr>
        <p:spPr bwMode="auto">
          <a:xfrm>
            <a:off x="35501" y="2743453"/>
            <a:ext cx="1614406" cy="3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970" tIns="40485" rIns="36000" bIns="40485">
            <a:spAutoFit/>
          </a:bodyPr>
          <a:lstStyle/>
          <a:p>
            <a:pPr defTabSz="809701" fontAlgn="base">
              <a:spcBef>
                <a:spcPct val="0"/>
              </a:spcBef>
              <a:spcAft>
                <a:spcPct val="0"/>
              </a:spcAft>
            </a:pPr>
            <a:r>
              <a:rPr lang="ja-JP" altLang="en-US" sz="1000" b="1" u="sng" dirty="0">
                <a:solidFill>
                  <a:srgbClr val="000000"/>
                </a:solidFill>
                <a:latin typeface="Meiryo UI" pitchFamily="50" charset="-128"/>
                <a:ea typeface="Meiryo UI" pitchFamily="50" charset="-128"/>
                <a:cs typeface="Meiryo UI" pitchFamily="50" charset="-128"/>
              </a:rPr>
              <a:t>全国のアカデミア・医療機関</a:t>
            </a:r>
            <a:endParaRPr lang="en-US" altLang="ja-JP" sz="1000" b="1" u="sng" dirty="0">
              <a:solidFill>
                <a:srgbClr val="000000"/>
              </a:solidFill>
              <a:latin typeface="Meiryo UI" pitchFamily="50" charset="-128"/>
              <a:ea typeface="Meiryo UI" pitchFamily="50" charset="-128"/>
              <a:cs typeface="Meiryo UI" pitchFamily="50" charset="-128"/>
            </a:endParaRPr>
          </a:p>
          <a:p>
            <a:pPr defTabSz="809701" fontAlgn="base">
              <a:spcBef>
                <a:spcPct val="0"/>
              </a:spcBef>
              <a:spcAft>
                <a:spcPct val="0"/>
              </a:spcAft>
            </a:pPr>
            <a:r>
              <a:rPr lang="ja-JP" altLang="en-US" sz="1000" b="1" u="sng" dirty="0">
                <a:solidFill>
                  <a:srgbClr val="000000"/>
                </a:solidFill>
                <a:latin typeface="Meiryo UI" pitchFamily="50" charset="-128"/>
                <a:ea typeface="Meiryo UI" pitchFamily="50" charset="-128"/>
                <a:cs typeface="Meiryo UI" pitchFamily="50" charset="-128"/>
              </a:rPr>
              <a:t>とのネットワーク</a:t>
            </a:r>
            <a:endParaRPr lang="en-US" altLang="ja-JP" sz="1000" b="1" u="sng" dirty="0">
              <a:solidFill>
                <a:srgbClr val="000000"/>
              </a:solidFill>
              <a:latin typeface="Meiryo UI" pitchFamily="50" charset="-128"/>
              <a:ea typeface="Meiryo UI" pitchFamily="50" charset="-128"/>
              <a:cs typeface="Meiryo UI" pitchFamily="50" charset="-128"/>
            </a:endParaRPr>
          </a:p>
        </p:txBody>
      </p:sp>
      <p:sp>
        <p:nvSpPr>
          <p:cNvPr id="2109" name="角丸四角形 11"/>
          <p:cNvSpPr>
            <a:spLocks noChangeArrowheads="1"/>
          </p:cNvSpPr>
          <p:nvPr/>
        </p:nvSpPr>
        <p:spPr bwMode="auto">
          <a:xfrm>
            <a:off x="46155" y="2637306"/>
            <a:ext cx="1611332" cy="3313953"/>
          </a:xfrm>
          <a:prstGeom prst="roundRect">
            <a:avLst>
              <a:gd name="adj" fmla="val 1094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0970" tIns="40485" rIns="80970" bIns="40485" anchor="ctr"/>
          <a:lstStyle>
            <a:lvl1pPr defTabSz="1042988" eaLnBrk="0" hangingPunct="0">
              <a:defRPr kumimoji="1" sz="2100" b="1">
                <a:solidFill>
                  <a:schemeClr val="tx1"/>
                </a:solidFill>
                <a:latin typeface="Arial" charset="0"/>
                <a:ea typeface="ＭＳ Ｐゴシック" charset="-128"/>
              </a:defRPr>
            </a:lvl1pPr>
            <a:lvl2pPr defTabSz="1042988" eaLnBrk="0" hangingPunct="0">
              <a:defRPr kumimoji="1" sz="2100" b="1">
                <a:solidFill>
                  <a:schemeClr val="tx1"/>
                </a:solidFill>
                <a:latin typeface="Arial" charset="0"/>
                <a:ea typeface="ＭＳ Ｐゴシック" charset="-128"/>
              </a:defRPr>
            </a:lvl2pPr>
            <a:lvl3pPr defTabSz="1042988" eaLnBrk="0" hangingPunct="0">
              <a:defRPr kumimoji="1" sz="2100" b="1">
                <a:solidFill>
                  <a:schemeClr val="tx1"/>
                </a:solidFill>
                <a:latin typeface="Arial" charset="0"/>
                <a:ea typeface="ＭＳ Ｐゴシック" charset="-128"/>
              </a:defRPr>
            </a:lvl3pPr>
            <a:lvl4pPr defTabSz="1042988" eaLnBrk="0" hangingPunct="0">
              <a:defRPr kumimoji="1" sz="2100" b="1">
                <a:solidFill>
                  <a:schemeClr val="tx1"/>
                </a:solidFill>
                <a:latin typeface="Arial" charset="0"/>
                <a:ea typeface="ＭＳ Ｐゴシック" charset="-128"/>
              </a:defRPr>
            </a:lvl4pPr>
            <a:lvl5pPr defTabSz="1042988" eaLnBrk="0" hangingPunct="0">
              <a:defRPr kumimoji="1" sz="2100" b="1">
                <a:solidFill>
                  <a:schemeClr val="tx1"/>
                </a:solidFill>
                <a:latin typeface="Arial" charset="0"/>
                <a:ea typeface="ＭＳ Ｐゴシック" charset="-128"/>
              </a:defRPr>
            </a:lvl5pPr>
            <a:lvl6pPr marL="22844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mtClean="0">
              <a:solidFill>
                <a:srgbClr val="000000"/>
              </a:solidFill>
            </a:endParaRPr>
          </a:p>
        </p:txBody>
      </p:sp>
      <p:sp>
        <p:nvSpPr>
          <p:cNvPr id="2110" name="Rectangle 107"/>
          <p:cNvSpPr>
            <a:spLocks noChangeArrowheads="1"/>
          </p:cNvSpPr>
          <p:nvPr/>
        </p:nvSpPr>
        <p:spPr bwMode="auto">
          <a:xfrm>
            <a:off x="8400677" y="5251392"/>
            <a:ext cx="205184" cy="12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defTabSz="809701" eaLnBrk="1" fontAlgn="ctr" hangingPunct="1">
              <a:spcBef>
                <a:spcPct val="0"/>
              </a:spcBef>
              <a:spcAft>
                <a:spcPct val="0"/>
              </a:spcAft>
              <a:buClr>
                <a:srgbClr val="9ED468"/>
              </a:buClr>
              <a:buSzPct val="80000"/>
            </a:pPr>
            <a:r>
              <a:rPr lang="ja-JP" altLang="en-US" sz="800" b="0">
                <a:solidFill>
                  <a:srgbClr val="000000"/>
                </a:solidFill>
                <a:latin typeface="Meiryo UI" pitchFamily="50" charset="-128"/>
                <a:ea typeface="Meiryo UI" pitchFamily="50" charset="-128"/>
                <a:cs typeface="Meiryo UI" pitchFamily="50" charset="-128"/>
              </a:rPr>
              <a:t>研究</a:t>
            </a:r>
          </a:p>
        </p:txBody>
      </p:sp>
      <p:sp>
        <p:nvSpPr>
          <p:cNvPr id="2111" name="Rectangle 107"/>
          <p:cNvSpPr>
            <a:spLocks noChangeArrowheads="1"/>
          </p:cNvSpPr>
          <p:nvPr/>
        </p:nvSpPr>
        <p:spPr bwMode="auto">
          <a:xfrm>
            <a:off x="8554751" y="5824111"/>
            <a:ext cx="205184" cy="12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defTabSz="809701" eaLnBrk="1" fontAlgn="ctr" hangingPunct="1">
              <a:spcBef>
                <a:spcPct val="0"/>
              </a:spcBef>
              <a:spcAft>
                <a:spcPct val="0"/>
              </a:spcAft>
              <a:buClr>
                <a:srgbClr val="9ED468"/>
              </a:buClr>
              <a:buSzPct val="80000"/>
            </a:pPr>
            <a:r>
              <a:rPr lang="ja-JP" altLang="en-US" sz="800" b="0">
                <a:solidFill>
                  <a:srgbClr val="000000"/>
                </a:solidFill>
                <a:latin typeface="Meiryo UI" pitchFamily="50" charset="-128"/>
                <a:ea typeface="Meiryo UI" pitchFamily="50" charset="-128"/>
                <a:cs typeface="Meiryo UI" pitchFamily="50" charset="-128"/>
              </a:rPr>
              <a:t>製造</a:t>
            </a:r>
          </a:p>
        </p:txBody>
      </p:sp>
      <p:sp>
        <p:nvSpPr>
          <p:cNvPr id="2112" name="Rectangle 107"/>
          <p:cNvSpPr>
            <a:spLocks noChangeArrowheads="1"/>
          </p:cNvSpPr>
          <p:nvPr/>
        </p:nvSpPr>
        <p:spPr bwMode="auto">
          <a:xfrm>
            <a:off x="7863114" y="5751876"/>
            <a:ext cx="205184" cy="12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defTabSz="809701" eaLnBrk="1" fontAlgn="ctr" hangingPunct="1">
              <a:spcBef>
                <a:spcPct val="0"/>
              </a:spcBef>
              <a:spcAft>
                <a:spcPct val="0"/>
              </a:spcAft>
              <a:buClr>
                <a:srgbClr val="9ED468"/>
              </a:buClr>
              <a:buSzPct val="80000"/>
            </a:pPr>
            <a:r>
              <a:rPr lang="ja-JP" altLang="en-US" sz="800" b="0">
                <a:solidFill>
                  <a:srgbClr val="000000"/>
                </a:solidFill>
                <a:latin typeface="Meiryo UI" pitchFamily="50" charset="-128"/>
                <a:ea typeface="Meiryo UI" pitchFamily="50" charset="-128"/>
                <a:cs typeface="Meiryo UI" pitchFamily="50" charset="-128"/>
              </a:rPr>
              <a:t>運搬</a:t>
            </a:r>
          </a:p>
        </p:txBody>
      </p:sp>
      <p:sp>
        <p:nvSpPr>
          <p:cNvPr id="2113" name="Rectangle 107"/>
          <p:cNvSpPr>
            <a:spLocks noChangeArrowheads="1"/>
          </p:cNvSpPr>
          <p:nvPr/>
        </p:nvSpPr>
        <p:spPr bwMode="auto">
          <a:xfrm>
            <a:off x="7510848" y="5328926"/>
            <a:ext cx="205184" cy="12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defTabSz="809701" eaLnBrk="1" fontAlgn="ctr" hangingPunct="1">
              <a:spcBef>
                <a:spcPct val="0"/>
              </a:spcBef>
              <a:spcAft>
                <a:spcPct val="0"/>
              </a:spcAft>
              <a:buClr>
                <a:srgbClr val="9ED468"/>
              </a:buClr>
              <a:buSzPct val="80000"/>
            </a:pPr>
            <a:r>
              <a:rPr lang="ja-JP" altLang="en-US" sz="800" b="0" dirty="0">
                <a:solidFill>
                  <a:srgbClr val="000000"/>
                </a:solidFill>
                <a:latin typeface="Meiryo UI" pitchFamily="50" charset="-128"/>
                <a:ea typeface="Meiryo UI" pitchFamily="50" charset="-128"/>
                <a:cs typeface="Meiryo UI" pitchFamily="50" charset="-128"/>
              </a:rPr>
              <a:t>貯蔵</a:t>
            </a:r>
          </a:p>
        </p:txBody>
      </p:sp>
      <p:sp>
        <p:nvSpPr>
          <p:cNvPr id="2114" name="Rectangle 107"/>
          <p:cNvSpPr>
            <a:spLocks noChangeArrowheads="1"/>
          </p:cNvSpPr>
          <p:nvPr/>
        </p:nvSpPr>
        <p:spPr bwMode="auto">
          <a:xfrm>
            <a:off x="4062117" y="3078708"/>
            <a:ext cx="581891" cy="276999"/>
          </a:xfrm>
          <a:prstGeom prst="rect">
            <a:avLst/>
          </a:prstGeom>
          <a:noFill/>
          <a:ln w="9525" cmpd="dbl">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r" defTabSz="809701" eaLnBrk="1" fontAlgn="ctr" hangingPunct="1">
              <a:spcBef>
                <a:spcPct val="0"/>
              </a:spcBef>
              <a:spcAft>
                <a:spcPct val="0"/>
              </a:spcAft>
              <a:buClr>
                <a:srgbClr val="9ED468"/>
              </a:buClr>
              <a:buSzPct val="80000"/>
            </a:pPr>
            <a:r>
              <a:rPr lang="ja-JP" altLang="en-US" sz="900" b="0" dirty="0" smtClean="0">
                <a:solidFill>
                  <a:srgbClr val="000000"/>
                </a:solidFill>
                <a:latin typeface="Meiryo UI" pitchFamily="50" charset="-128"/>
                <a:ea typeface="Meiryo UI" pitchFamily="50" charset="-128"/>
                <a:cs typeface="Meiryo UI" pitchFamily="50" charset="-128"/>
              </a:rPr>
              <a:t>＜クオリティ　</a:t>
            </a:r>
            <a:endParaRPr lang="en-US" altLang="ja-JP" sz="900" b="0" dirty="0" smtClean="0">
              <a:solidFill>
                <a:srgbClr val="000000"/>
              </a:solidFill>
              <a:latin typeface="Meiryo UI" pitchFamily="50" charset="-128"/>
              <a:ea typeface="Meiryo UI" pitchFamily="50" charset="-128"/>
              <a:cs typeface="Meiryo UI" pitchFamily="50" charset="-128"/>
            </a:endParaRPr>
          </a:p>
          <a:p>
            <a:pPr algn="r" defTabSz="809701" eaLnBrk="1" fontAlgn="ctr" hangingPunct="1">
              <a:spcBef>
                <a:spcPct val="0"/>
              </a:spcBef>
              <a:spcAft>
                <a:spcPct val="0"/>
              </a:spcAft>
              <a:buClr>
                <a:srgbClr val="9ED468"/>
              </a:buClr>
              <a:buSzPct val="80000"/>
            </a:pPr>
            <a:r>
              <a:rPr lang="ja-JP" altLang="en-US" sz="900" b="0" dirty="0" smtClean="0">
                <a:solidFill>
                  <a:srgbClr val="000000"/>
                </a:solidFill>
                <a:latin typeface="Meiryo UI" pitchFamily="50" charset="-128"/>
                <a:ea typeface="Meiryo UI" pitchFamily="50" charset="-128"/>
                <a:cs typeface="Meiryo UI" pitchFamily="50" charset="-128"/>
              </a:rPr>
              <a:t>データ＞　</a:t>
            </a:r>
            <a:endParaRPr lang="ja-JP" altLang="en-US" sz="900" b="0" dirty="0">
              <a:solidFill>
                <a:srgbClr val="000000"/>
              </a:solidFill>
              <a:latin typeface="Meiryo UI" pitchFamily="50" charset="-128"/>
              <a:ea typeface="Meiryo UI" pitchFamily="50" charset="-128"/>
              <a:cs typeface="Meiryo UI" pitchFamily="50" charset="-128"/>
            </a:endParaRPr>
          </a:p>
        </p:txBody>
      </p:sp>
      <p:pic>
        <p:nvPicPr>
          <p:cNvPr id="2115" name="図 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68000" y="2502644"/>
            <a:ext cx="485300" cy="5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6" name="正方形/長方形 4"/>
          <p:cNvSpPr>
            <a:spLocks noChangeArrowheads="1"/>
          </p:cNvSpPr>
          <p:nvPr/>
        </p:nvSpPr>
        <p:spPr bwMode="auto">
          <a:xfrm>
            <a:off x="1979712" y="2034381"/>
            <a:ext cx="1532109" cy="972319"/>
          </a:xfrm>
          <a:prstGeom prst="rect">
            <a:avLst/>
          </a:prstGeom>
          <a:solidFill>
            <a:schemeClr val="bg1"/>
          </a:solidFill>
          <a:ln w="28575">
            <a:solidFill>
              <a:srgbClr val="E15C21"/>
            </a:solidFill>
            <a:miter lim="800000"/>
            <a:headEnd/>
            <a:tailEnd/>
          </a:ln>
        </p:spPr>
        <p:txBody>
          <a:bodyPr wrap="square" lIns="0" tIns="31878" rIns="0" bIns="31878">
            <a:spAutoFit/>
          </a:bodyPr>
          <a:lstStyle/>
          <a:p>
            <a:pPr algn="ctr" defTabSz="809701" fontAlgn="base">
              <a:spcBef>
                <a:spcPct val="0"/>
              </a:spcBef>
              <a:spcAft>
                <a:spcPct val="0"/>
              </a:spcAft>
            </a:pPr>
            <a:r>
              <a:rPr lang="ja-JP" altLang="en-US" sz="1200" u="sng" dirty="0" smtClean="0">
                <a:solidFill>
                  <a:srgbClr val="000000"/>
                </a:solidFill>
                <a:latin typeface="Meiryo UI" pitchFamily="50" charset="-128"/>
                <a:ea typeface="Meiryo UI" pitchFamily="50" charset="-128"/>
                <a:cs typeface="Meiryo UI" pitchFamily="50" charset="-128"/>
              </a:rPr>
              <a:t>国内外</a:t>
            </a:r>
            <a:r>
              <a:rPr lang="ja-JP" altLang="en-US" sz="1200" u="sng" dirty="0">
                <a:solidFill>
                  <a:srgbClr val="000000"/>
                </a:solidFill>
                <a:latin typeface="Meiryo UI" pitchFamily="50" charset="-128"/>
                <a:ea typeface="Meiryo UI" pitchFamily="50" charset="-128"/>
                <a:cs typeface="Meiryo UI" pitchFamily="50" charset="-128"/>
              </a:rPr>
              <a:t>の医療</a:t>
            </a:r>
            <a:r>
              <a:rPr lang="ja-JP" altLang="en-US" sz="1200" u="sng" dirty="0" smtClean="0">
                <a:solidFill>
                  <a:srgbClr val="000000"/>
                </a:solidFill>
                <a:latin typeface="Meiryo UI" pitchFamily="50" charset="-128"/>
                <a:ea typeface="Meiryo UI" pitchFamily="50" charset="-128"/>
                <a:cs typeface="Meiryo UI" pitchFamily="50" charset="-128"/>
              </a:rPr>
              <a:t>機関</a:t>
            </a:r>
            <a:endParaRPr lang="en-US" altLang="ja-JP" sz="1200" u="sng" dirty="0" smtClean="0">
              <a:solidFill>
                <a:srgbClr val="000000"/>
              </a:solidFill>
              <a:latin typeface="Meiryo UI" pitchFamily="50" charset="-128"/>
              <a:ea typeface="Meiryo UI" pitchFamily="50" charset="-128"/>
              <a:cs typeface="Meiryo UI" pitchFamily="50" charset="-128"/>
            </a:endParaRPr>
          </a:p>
          <a:p>
            <a:pPr algn="ctr" defTabSz="809701" fontAlgn="base">
              <a:spcBef>
                <a:spcPct val="0"/>
              </a:spcBef>
              <a:spcAft>
                <a:spcPct val="0"/>
              </a:spcAft>
            </a:pPr>
            <a:r>
              <a:rPr lang="ja-JP" altLang="en-US" sz="1200" u="sng" dirty="0" smtClean="0">
                <a:solidFill>
                  <a:srgbClr val="000000"/>
                </a:solidFill>
                <a:latin typeface="Meiryo UI" pitchFamily="50" charset="-128"/>
                <a:ea typeface="Meiryo UI" pitchFamily="50" charset="-128"/>
                <a:cs typeface="Meiryo UI" pitchFamily="50" charset="-128"/>
              </a:rPr>
              <a:t>とのネットワーク</a:t>
            </a:r>
            <a:r>
              <a:rPr lang="ja-JP" altLang="en-US" sz="1200" u="sng" dirty="0">
                <a:solidFill>
                  <a:srgbClr val="000000"/>
                </a:solidFill>
                <a:latin typeface="Meiryo UI" pitchFamily="50" charset="-128"/>
                <a:ea typeface="Meiryo UI" pitchFamily="50" charset="-128"/>
                <a:cs typeface="Meiryo UI" pitchFamily="50" charset="-128"/>
              </a:rPr>
              <a:t>展開</a:t>
            </a:r>
            <a:endParaRPr lang="en-US" altLang="ja-JP" sz="1200" u="sng" dirty="0">
              <a:solidFill>
                <a:srgbClr val="000000"/>
              </a:solidFill>
              <a:latin typeface="Meiryo UI" pitchFamily="50" charset="-128"/>
              <a:ea typeface="Meiryo UI" pitchFamily="50" charset="-128"/>
              <a:cs typeface="Meiryo UI" pitchFamily="50" charset="-128"/>
            </a:endParaRPr>
          </a:p>
          <a:p>
            <a:pPr defTabSz="809701" fontAlgn="base">
              <a:spcBef>
                <a:spcPct val="0"/>
              </a:spcBef>
              <a:spcAft>
                <a:spcPct val="0"/>
              </a:spcAft>
            </a:pPr>
            <a:endParaRPr lang="en-US" altLang="ja-JP" sz="700" dirty="0">
              <a:solidFill>
                <a:srgbClr val="000000"/>
              </a:solidFill>
              <a:latin typeface="Meiryo UI" pitchFamily="50" charset="-128"/>
              <a:ea typeface="Meiryo UI" pitchFamily="50" charset="-128"/>
              <a:cs typeface="Meiryo UI" pitchFamily="50" charset="-128"/>
            </a:endParaRPr>
          </a:p>
          <a:p>
            <a:pPr defTabSz="809701" fontAlgn="base">
              <a:spcBef>
                <a:spcPct val="0"/>
              </a:spcBef>
              <a:spcAft>
                <a:spcPct val="0"/>
              </a:spcAft>
            </a:pPr>
            <a:endParaRPr lang="en-US" altLang="ja-JP" sz="1200" dirty="0">
              <a:solidFill>
                <a:srgbClr val="000000"/>
              </a:solidFill>
              <a:latin typeface="Meiryo UI" pitchFamily="50" charset="-128"/>
              <a:ea typeface="Meiryo UI" pitchFamily="50" charset="-128"/>
              <a:cs typeface="Meiryo UI" pitchFamily="50" charset="-128"/>
            </a:endParaRPr>
          </a:p>
          <a:p>
            <a:pPr defTabSz="809701" fontAlgn="base">
              <a:spcBef>
                <a:spcPct val="0"/>
              </a:spcBef>
              <a:spcAft>
                <a:spcPct val="0"/>
              </a:spcAft>
            </a:pPr>
            <a:endParaRPr lang="en-US" altLang="ja-JP" sz="1200" dirty="0">
              <a:solidFill>
                <a:srgbClr val="000000"/>
              </a:solidFill>
              <a:latin typeface="Meiryo UI" pitchFamily="50" charset="-128"/>
              <a:ea typeface="Meiryo UI" pitchFamily="50" charset="-128"/>
              <a:cs typeface="Meiryo UI" pitchFamily="50" charset="-128"/>
            </a:endParaRPr>
          </a:p>
          <a:p>
            <a:pPr defTabSz="809701" fontAlgn="base">
              <a:spcBef>
                <a:spcPct val="0"/>
              </a:spcBef>
              <a:spcAft>
                <a:spcPct val="0"/>
              </a:spcAft>
            </a:pPr>
            <a:endParaRPr lang="en-US" altLang="ja-JP" sz="400" dirty="0">
              <a:solidFill>
                <a:srgbClr val="000000"/>
              </a:solidFill>
              <a:latin typeface="Meiryo UI" pitchFamily="50" charset="-128"/>
              <a:ea typeface="Meiryo UI" pitchFamily="50" charset="-128"/>
              <a:cs typeface="Meiryo UI" pitchFamily="50" charset="-128"/>
            </a:endParaRPr>
          </a:p>
        </p:txBody>
      </p:sp>
      <p:sp>
        <p:nvSpPr>
          <p:cNvPr id="2117" name="Rectangle 82"/>
          <p:cNvSpPr>
            <a:spLocks noChangeArrowheads="1"/>
          </p:cNvSpPr>
          <p:nvPr/>
        </p:nvSpPr>
        <p:spPr bwMode="auto">
          <a:xfrm>
            <a:off x="2034000" y="2448000"/>
            <a:ext cx="1447363" cy="538076"/>
          </a:xfrm>
          <a:prstGeom prst="rect">
            <a:avLst/>
          </a:prstGeom>
          <a:solidFill>
            <a:srgbClr val="CCDAE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1878" rIns="0" bIns="31878" anchor="ctr"/>
          <a:lstStyle>
            <a:lvl1pPr marL="179388" indent="-179388"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fontAlgn="base">
              <a:spcBef>
                <a:spcPct val="0"/>
              </a:spcBef>
              <a:spcAft>
                <a:spcPct val="0"/>
              </a:spcAft>
            </a:pPr>
            <a:r>
              <a:rPr lang="ja-JP" altLang="en-US" sz="1000" b="0" dirty="0">
                <a:solidFill>
                  <a:srgbClr val="3D6AA7"/>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海外からの患者受入れ</a:t>
            </a:r>
            <a:endParaRPr lang="zh-TW" altLang="en-US" sz="1000" b="0" dirty="0">
              <a:solidFill>
                <a:srgbClr val="000000"/>
              </a:solidFill>
              <a:latin typeface="Meiryo UI" pitchFamily="50" charset="-128"/>
              <a:ea typeface="Meiryo UI" pitchFamily="50" charset="-128"/>
              <a:cs typeface="Meiryo UI" pitchFamily="50" charset="-128"/>
            </a:endParaRPr>
          </a:p>
          <a:p>
            <a:pPr defTabSz="809701" fontAlgn="base">
              <a:spcBef>
                <a:spcPct val="0"/>
              </a:spcBef>
              <a:spcAft>
                <a:spcPct val="0"/>
              </a:spcAft>
            </a:pPr>
            <a:r>
              <a:rPr lang="ja-JP" altLang="en-US" sz="1000" b="0" dirty="0">
                <a:solidFill>
                  <a:srgbClr val="3D6AA7"/>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患者を全国の最適な</a:t>
            </a:r>
            <a:endParaRPr lang="en-US" altLang="ja-JP" sz="1000" b="0" dirty="0">
              <a:solidFill>
                <a:srgbClr val="000000"/>
              </a:solidFill>
              <a:latin typeface="Meiryo UI" pitchFamily="50" charset="-128"/>
              <a:ea typeface="Meiryo UI" pitchFamily="50" charset="-128"/>
              <a:cs typeface="Meiryo UI" pitchFamily="50" charset="-128"/>
            </a:endParaRPr>
          </a:p>
          <a:p>
            <a:pPr defTabSz="809701" fontAlgn="base">
              <a:spcBef>
                <a:spcPct val="0"/>
              </a:spcBef>
              <a:spcAft>
                <a:spcPct val="0"/>
              </a:spcAft>
            </a:pPr>
            <a:r>
              <a:rPr lang="ja-JP" altLang="en-US" sz="1000" b="0" dirty="0">
                <a:solidFill>
                  <a:srgbClr val="000000"/>
                </a:solidFill>
                <a:latin typeface="Meiryo UI" pitchFamily="50" charset="-128"/>
                <a:ea typeface="Meiryo UI" pitchFamily="50" charset="-128"/>
                <a:cs typeface="Meiryo UI" pitchFamily="50" charset="-128"/>
              </a:rPr>
              <a:t>　 医療機関につなぐ窓口</a:t>
            </a:r>
            <a:endParaRPr lang="en-US" altLang="ja-JP" sz="1000" b="0" dirty="0">
              <a:solidFill>
                <a:srgbClr val="000000"/>
              </a:solidFill>
              <a:latin typeface="Meiryo UI" pitchFamily="50" charset="-128"/>
              <a:ea typeface="Meiryo UI" pitchFamily="50" charset="-128"/>
              <a:cs typeface="Meiryo UI" pitchFamily="50" charset="-128"/>
            </a:endParaRPr>
          </a:p>
        </p:txBody>
      </p:sp>
      <p:grpSp>
        <p:nvGrpSpPr>
          <p:cNvPr id="2118" name="グループ化 21"/>
          <p:cNvGrpSpPr>
            <a:grpSpLocks/>
          </p:cNvGrpSpPr>
          <p:nvPr/>
        </p:nvGrpSpPr>
        <p:grpSpPr bwMode="auto">
          <a:xfrm>
            <a:off x="707541" y="5044783"/>
            <a:ext cx="759181" cy="626213"/>
            <a:chOff x="868221" y="4736816"/>
            <a:chExt cx="887413" cy="675424"/>
          </a:xfrm>
        </p:grpSpPr>
        <p:pic>
          <p:nvPicPr>
            <p:cNvPr id="2135" name="図 11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221" y="5061403"/>
              <a:ext cx="8874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6" name="図 100"/>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98590" y="4736816"/>
              <a:ext cx="28098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9" name="グループ化 23"/>
          <p:cNvGrpSpPr>
            <a:grpSpLocks/>
          </p:cNvGrpSpPr>
          <p:nvPr/>
        </p:nvGrpSpPr>
        <p:grpSpPr bwMode="auto">
          <a:xfrm>
            <a:off x="154767" y="3479061"/>
            <a:ext cx="758833" cy="566085"/>
            <a:chOff x="181429" y="3549890"/>
            <a:chExt cx="887413" cy="610913"/>
          </a:xfrm>
        </p:grpSpPr>
        <p:pic>
          <p:nvPicPr>
            <p:cNvPr id="2133" name="図 11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1429" y="3809966"/>
              <a:ext cx="8874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4" name="図 100"/>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7126" y="3549890"/>
              <a:ext cx="28098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 name="グループ化 4"/>
          <p:cNvGrpSpPr>
            <a:grpSpLocks/>
          </p:cNvGrpSpPr>
          <p:nvPr/>
        </p:nvGrpSpPr>
        <p:grpSpPr bwMode="auto">
          <a:xfrm rot="10800000">
            <a:off x="3318677" y="3443684"/>
            <a:ext cx="971645" cy="539261"/>
            <a:chOff x="3692602" y="4123915"/>
            <a:chExt cx="960629" cy="389110"/>
          </a:xfrm>
        </p:grpSpPr>
        <p:sp>
          <p:nvSpPr>
            <p:cNvPr id="123" name="AutoShape 21"/>
            <p:cNvSpPr>
              <a:spLocks noChangeArrowheads="1"/>
            </p:cNvSpPr>
            <p:nvPr/>
          </p:nvSpPr>
          <p:spPr bwMode="auto">
            <a:xfrm rot="5400000">
              <a:off x="4320155" y="4179949"/>
              <a:ext cx="389110" cy="277042"/>
            </a:xfrm>
            <a:prstGeom prst="triangle">
              <a:avLst>
                <a:gd name="adj" fmla="val 50000"/>
              </a:avLst>
            </a:prstGeom>
            <a:solidFill>
              <a:srgbClr val="FDAA6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spcBef>
                  <a:spcPct val="0"/>
                </a:spcBef>
                <a:spcAft>
                  <a:spcPct val="0"/>
                </a:spcAft>
              </a:pPr>
              <a:endParaRPr lang="ja-JP" altLang="en-US" smtClean="0">
                <a:solidFill>
                  <a:srgbClr val="000000"/>
                </a:solidFill>
                <a:latin typeface="ＭＳ Ｐゴシック" charset="-128"/>
              </a:endParaRPr>
            </a:p>
          </p:txBody>
        </p:sp>
        <p:sp>
          <p:nvSpPr>
            <p:cNvPr id="127" name="Rectangle 22"/>
            <p:cNvSpPr>
              <a:spLocks noChangeArrowheads="1"/>
            </p:cNvSpPr>
            <p:nvPr/>
          </p:nvSpPr>
          <p:spPr bwMode="auto">
            <a:xfrm flipH="1">
              <a:off x="3692602" y="4204840"/>
              <a:ext cx="723899" cy="225425"/>
            </a:xfrm>
            <a:prstGeom prst="rect">
              <a:avLst/>
            </a:prstGeom>
            <a:gradFill rotWithShape="1">
              <a:gsLst>
                <a:gs pos="0">
                  <a:srgbClr val="FDAA6B"/>
                </a:gs>
                <a:gs pos="100000">
                  <a:srgbClr val="FFFFFF"/>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spcBef>
                  <a:spcPct val="0"/>
                </a:spcBef>
                <a:spcAft>
                  <a:spcPct val="0"/>
                </a:spcAft>
              </a:pPr>
              <a:endParaRPr lang="ja-JP" altLang="en-US" smtClean="0">
                <a:solidFill>
                  <a:srgbClr val="000000"/>
                </a:solidFill>
                <a:latin typeface="ＭＳ Ｐゴシック" charset="-128"/>
              </a:endParaRPr>
            </a:p>
          </p:txBody>
        </p:sp>
      </p:grpSp>
      <p:cxnSp>
        <p:nvCxnSpPr>
          <p:cNvPr id="128" name="直線矢印コネクタ 6"/>
          <p:cNvCxnSpPr>
            <a:cxnSpLocks noChangeShapeType="1"/>
          </p:cNvCxnSpPr>
          <p:nvPr/>
        </p:nvCxnSpPr>
        <p:spPr bwMode="auto">
          <a:xfrm flipH="1">
            <a:off x="3318676" y="3718101"/>
            <a:ext cx="773018" cy="0"/>
          </a:xfrm>
          <a:prstGeom prst="straightConnector1">
            <a:avLst/>
          </a:prstGeom>
          <a:noFill/>
          <a:ln w="2857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0" name="Rectangle 82"/>
          <p:cNvSpPr>
            <a:spLocks noChangeArrowheads="1"/>
          </p:cNvSpPr>
          <p:nvPr/>
        </p:nvSpPr>
        <p:spPr bwMode="auto">
          <a:xfrm>
            <a:off x="3163211" y="3531600"/>
            <a:ext cx="1048749" cy="192207"/>
          </a:xfrm>
          <a:prstGeom prst="rect">
            <a:avLst/>
          </a:prstGeom>
          <a:noFill/>
          <a:ln w="9525" cap="flat" cmpd="sng" algn="ctr">
            <a:noFill/>
            <a:prstDash val="solid"/>
            <a:miter lim="800000"/>
            <a:headEnd type="none" w="med" len="med"/>
            <a:tailEnd type="none" w="med" len="med"/>
          </a:ln>
          <a:effectLst/>
          <a:extLst/>
        </p:spPr>
        <p:txBody>
          <a:bodyPr lIns="95634" tIns="31878" rIns="95634" bIns="63756" anchorCtr="1"/>
          <a:lstStyle/>
          <a:p>
            <a:pPr marL="159390" algn="just" defTabSz="809701" fontAlgn="base">
              <a:lnSpc>
                <a:spcPct val="120000"/>
              </a:lnSpc>
              <a:spcAft>
                <a:spcPct val="0"/>
              </a:spcAft>
              <a:buSzPct val="85000"/>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臨床</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59390" algn="just" defTabSz="809701" fontAlgn="base">
              <a:lnSpc>
                <a:spcPct val="120000"/>
              </a:lnSpc>
              <a:spcAft>
                <a:spcPct val="0"/>
              </a:spcAft>
              <a:buSzPct val="85000"/>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治</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8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Rectangle 4"/>
          <p:cNvSpPr>
            <a:spLocks noChangeArrowheads="1"/>
          </p:cNvSpPr>
          <p:nvPr/>
        </p:nvSpPr>
        <p:spPr bwMode="auto">
          <a:xfrm>
            <a:off x="-12981" y="7985"/>
            <a:ext cx="9180513" cy="421709"/>
          </a:xfrm>
          <a:prstGeom prst="rect">
            <a:avLst/>
          </a:prstGeom>
          <a:solidFill>
            <a:srgbClr val="000099"/>
          </a:solidFill>
          <a:ln w="38100">
            <a:noFill/>
            <a:miter lim="800000"/>
            <a:headEnd/>
            <a:tailEnd/>
          </a:ln>
          <a:effectLst/>
          <a:extLst/>
        </p:spPr>
        <p:txBody>
          <a:bodyPr wrap="none" lIns="91431" tIns="82792" rIns="91431" bIns="82792"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基本計画（案）抜粋</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再生医療の実用化・産業化等の拠点に備える機能</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Rectangle 82"/>
          <p:cNvSpPr>
            <a:spLocks noChangeArrowheads="1"/>
          </p:cNvSpPr>
          <p:nvPr/>
        </p:nvSpPr>
        <p:spPr bwMode="auto">
          <a:xfrm>
            <a:off x="1979713" y="1638743"/>
            <a:ext cx="4878286" cy="267377"/>
          </a:xfrm>
          <a:prstGeom prst="rect">
            <a:avLst/>
          </a:prstGeom>
          <a:solidFill>
            <a:srgbClr val="FFFFFF"/>
          </a:solidFill>
          <a:ln w="28575" algn="ctr">
            <a:solidFill>
              <a:srgbClr val="E15C21"/>
            </a:solidFill>
            <a:miter lim="800000"/>
            <a:headEnd/>
            <a:tailEnd/>
          </a:ln>
        </p:spPr>
        <p:txBody>
          <a:bodyPr lIns="0" tIns="72000" rIns="0" bIns="63756" anchor="ctr" anchorCtr="0"/>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defTabSz="809701" eaLnBrk="1" fontAlgn="base" hangingPunct="1">
              <a:spcBef>
                <a:spcPts val="177"/>
              </a:spcBef>
              <a:spcAft>
                <a:spcPct val="0"/>
              </a:spcAft>
              <a:buClr>
                <a:srgbClr val="3D6AA7"/>
              </a:buClr>
              <a:buSzPct val="85000"/>
            </a:pPr>
            <a:r>
              <a:rPr lang="ja-JP" altLang="en-US" sz="1200" b="0" u="sng" dirty="0" smtClean="0">
                <a:solidFill>
                  <a:srgbClr val="000000"/>
                </a:solidFill>
                <a:latin typeface="Meiryo UI" pitchFamily="50" charset="-128"/>
                <a:ea typeface="Meiryo UI" pitchFamily="50" charset="-128"/>
                <a:cs typeface="Meiryo UI" pitchFamily="50" charset="-128"/>
              </a:rPr>
              <a:t>拠点全体のオーガナイズ</a:t>
            </a:r>
            <a:endParaRPr lang="ja-JP" altLang="en-US" sz="1200" b="0" u="sng" dirty="0">
              <a:solidFill>
                <a:srgbClr val="000000"/>
              </a:solidFill>
              <a:latin typeface="Meiryo UI" pitchFamily="50" charset="-128"/>
              <a:ea typeface="Meiryo UI" pitchFamily="50" charset="-128"/>
              <a:cs typeface="Meiryo UI" pitchFamily="50" charset="-128"/>
            </a:endParaRPr>
          </a:p>
        </p:txBody>
      </p:sp>
      <p:cxnSp>
        <p:nvCxnSpPr>
          <p:cNvPr id="139" name="直線矢印コネクタ 6"/>
          <p:cNvCxnSpPr>
            <a:cxnSpLocks noChangeShapeType="1"/>
          </p:cNvCxnSpPr>
          <p:nvPr/>
        </p:nvCxnSpPr>
        <p:spPr bwMode="auto">
          <a:xfrm flipV="1">
            <a:off x="2483768" y="3216402"/>
            <a:ext cx="0" cy="1521465"/>
          </a:xfrm>
          <a:prstGeom prst="straightConnector1">
            <a:avLst/>
          </a:prstGeom>
          <a:noFill/>
          <a:ln w="2857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1" name="直線矢印コネクタ 6"/>
          <p:cNvCxnSpPr>
            <a:cxnSpLocks noChangeShapeType="1"/>
          </p:cNvCxnSpPr>
          <p:nvPr/>
        </p:nvCxnSpPr>
        <p:spPr bwMode="auto">
          <a:xfrm flipV="1">
            <a:off x="2699793" y="3225756"/>
            <a:ext cx="0" cy="1005038"/>
          </a:xfrm>
          <a:prstGeom prst="straightConnector1">
            <a:avLst/>
          </a:prstGeom>
          <a:noFill/>
          <a:ln w="2857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2" name="直線矢印コネクタ 6"/>
          <p:cNvCxnSpPr>
            <a:cxnSpLocks noChangeShapeType="1"/>
          </p:cNvCxnSpPr>
          <p:nvPr/>
        </p:nvCxnSpPr>
        <p:spPr bwMode="auto">
          <a:xfrm flipV="1">
            <a:off x="2915816" y="3236159"/>
            <a:ext cx="0" cy="345869"/>
          </a:xfrm>
          <a:prstGeom prst="straightConnector1">
            <a:avLst/>
          </a:prstGeom>
          <a:noFill/>
          <a:ln w="2857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72" name="Rectangle 84"/>
          <p:cNvSpPr>
            <a:spLocks noChangeArrowheads="1"/>
          </p:cNvSpPr>
          <p:nvPr/>
        </p:nvSpPr>
        <p:spPr bwMode="auto">
          <a:xfrm>
            <a:off x="2044517" y="4230836"/>
            <a:ext cx="1218658" cy="304073"/>
          </a:xfrm>
          <a:prstGeom prst="rect">
            <a:avLst/>
          </a:prstGeom>
          <a:solidFill>
            <a:schemeClr val="tx2">
              <a:lumMod val="60000"/>
              <a:lumOff val="40000"/>
            </a:schemeClr>
          </a:solidFill>
          <a:ln>
            <a:noFill/>
          </a:ln>
          <a:extLst/>
        </p:spPr>
        <p:txBody>
          <a:bodyPr lIns="0" tIns="0" rIns="0" bIns="0"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spcBef>
                <a:spcPct val="0"/>
              </a:spcBef>
              <a:spcAft>
                <a:spcPct val="0"/>
              </a:spcAft>
            </a:pPr>
            <a:r>
              <a:rPr lang="ja-JP" altLang="en-US" sz="1000" dirty="0" smtClean="0">
                <a:solidFill>
                  <a:srgbClr val="000000"/>
                </a:solidFill>
                <a:latin typeface="Meiryo UI" pitchFamily="50" charset="-128"/>
                <a:ea typeface="Meiryo UI" pitchFamily="50" charset="-128"/>
                <a:cs typeface="Meiryo UI" pitchFamily="50" charset="-128"/>
              </a:rPr>
              <a:t>関連</a:t>
            </a:r>
            <a:r>
              <a:rPr lang="ja-JP" altLang="en-US" sz="1000" dirty="0">
                <a:solidFill>
                  <a:srgbClr val="000000"/>
                </a:solidFill>
                <a:latin typeface="Meiryo UI" pitchFamily="50" charset="-128"/>
                <a:ea typeface="Meiryo UI" pitchFamily="50" charset="-128"/>
                <a:cs typeface="Meiryo UI" pitchFamily="50" charset="-128"/>
              </a:rPr>
              <a:t>クリニック</a:t>
            </a:r>
            <a:endParaRPr lang="zh-TW" altLang="en-US" sz="1000" dirty="0">
              <a:solidFill>
                <a:srgbClr val="000000"/>
              </a:solidFill>
              <a:latin typeface="Meiryo UI" pitchFamily="50" charset="-128"/>
              <a:ea typeface="Meiryo UI" pitchFamily="50" charset="-128"/>
              <a:cs typeface="Meiryo UI" pitchFamily="50" charset="-128"/>
            </a:endParaRPr>
          </a:p>
        </p:txBody>
      </p:sp>
      <p:sp>
        <p:nvSpPr>
          <p:cNvPr id="2076" name="Rectangle 84"/>
          <p:cNvSpPr>
            <a:spLocks noChangeArrowheads="1"/>
          </p:cNvSpPr>
          <p:nvPr/>
        </p:nvSpPr>
        <p:spPr bwMode="auto">
          <a:xfrm>
            <a:off x="2044516" y="3798788"/>
            <a:ext cx="1223978" cy="319896"/>
          </a:xfrm>
          <a:prstGeom prst="rect">
            <a:avLst/>
          </a:prstGeom>
          <a:solidFill>
            <a:schemeClr val="tx2">
              <a:lumMod val="60000"/>
              <a:lumOff val="40000"/>
            </a:schemeClr>
          </a:solidFill>
          <a:ln>
            <a:noFill/>
          </a:ln>
          <a:extLst/>
        </p:spPr>
        <p:txBody>
          <a:bodyPr lIns="0" tIns="0" rIns="0" bIns="0"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spcBef>
                <a:spcPct val="0"/>
              </a:spcBef>
              <a:spcAft>
                <a:spcPct val="0"/>
              </a:spcAft>
            </a:pPr>
            <a:r>
              <a:rPr lang="ja-JP" altLang="en-US" sz="1000" dirty="0" smtClean="0">
                <a:solidFill>
                  <a:srgbClr val="000000"/>
                </a:solidFill>
                <a:latin typeface="Meiryo UI" pitchFamily="50" charset="-128"/>
                <a:ea typeface="Meiryo UI" pitchFamily="50" charset="-128"/>
                <a:cs typeface="Meiryo UI" pitchFamily="50" charset="-128"/>
              </a:rPr>
              <a:t>病　　　院</a:t>
            </a:r>
            <a:endParaRPr lang="ja-JP" altLang="en-US" sz="1000" dirty="0">
              <a:solidFill>
                <a:srgbClr val="000000"/>
              </a:solidFill>
              <a:latin typeface="Meiryo UI" pitchFamily="50" charset="-128"/>
              <a:ea typeface="Meiryo UI" pitchFamily="50" charset="-128"/>
              <a:cs typeface="Meiryo UI" pitchFamily="50" charset="-128"/>
            </a:endParaRPr>
          </a:p>
        </p:txBody>
      </p:sp>
      <p:grpSp>
        <p:nvGrpSpPr>
          <p:cNvPr id="143" name="グループ化 3"/>
          <p:cNvGrpSpPr>
            <a:grpSpLocks/>
          </p:cNvGrpSpPr>
          <p:nvPr/>
        </p:nvGrpSpPr>
        <p:grpSpPr bwMode="auto">
          <a:xfrm>
            <a:off x="4102250" y="3491348"/>
            <a:ext cx="2631698" cy="1141768"/>
            <a:chOff x="-1511580" y="4777924"/>
            <a:chExt cx="1822885" cy="1029448"/>
          </a:xfrm>
        </p:grpSpPr>
        <p:sp>
          <p:nvSpPr>
            <p:cNvPr id="144" name="Rectangle 84"/>
            <p:cNvSpPr>
              <a:spLocks noChangeArrowheads="1"/>
            </p:cNvSpPr>
            <p:nvPr/>
          </p:nvSpPr>
          <p:spPr bwMode="auto">
            <a:xfrm>
              <a:off x="-1511580" y="5391192"/>
              <a:ext cx="856167" cy="302923"/>
            </a:xfrm>
            <a:prstGeom prst="rect">
              <a:avLst/>
            </a:prstGeom>
            <a:solidFill>
              <a:schemeClr val="tx2">
                <a:lumMod val="60000"/>
                <a:lumOff val="4000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t" anchorCtr="0"/>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lnSpc>
                  <a:spcPts val="600"/>
                </a:lnSpc>
                <a:spcBef>
                  <a:spcPct val="0"/>
                </a:spcBef>
                <a:spcAft>
                  <a:spcPct val="0"/>
                </a:spcAft>
              </a:pPr>
              <a:endParaRPr lang="en-US" altLang="ja-JP" sz="600" dirty="0" smtClean="0">
                <a:solidFill>
                  <a:srgbClr val="000000"/>
                </a:solidFill>
                <a:latin typeface="Meiryo UI" pitchFamily="50" charset="-128"/>
                <a:ea typeface="Meiryo UI" pitchFamily="50" charset="-128"/>
                <a:cs typeface="Meiryo UI" pitchFamily="50" charset="-128"/>
              </a:endParaRPr>
            </a:p>
            <a:p>
              <a:pPr algn="ctr" eaLnBrk="1" fontAlgn="ctr" hangingPunct="1">
                <a:spcBef>
                  <a:spcPct val="0"/>
                </a:spcBef>
                <a:spcAft>
                  <a:spcPct val="0"/>
                </a:spcAft>
              </a:pPr>
              <a:r>
                <a:rPr lang="en-US" altLang="ja-JP" sz="1000" dirty="0" smtClean="0">
                  <a:solidFill>
                    <a:srgbClr val="000000"/>
                  </a:solidFill>
                  <a:latin typeface="Meiryo UI" pitchFamily="50" charset="-128"/>
                  <a:ea typeface="Meiryo UI" pitchFamily="50" charset="-128"/>
                  <a:cs typeface="Meiryo UI" pitchFamily="50" charset="-128"/>
                </a:rPr>
                <a:t>CPC</a:t>
              </a:r>
              <a:r>
                <a:rPr lang="ja-JP" altLang="en-US" sz="1000" dirty="0" smtClean="0">
                  <a:solidFill>
                    <a:srgbClr val="000000"/>
                  </a:solidFill>
                  <a:latin typeface="Meiryo UI" pitchFamily="50" charset="-128"/>
                  <a:ea typeface="Meiryo UI" pitchFamily="50" charset="-128"/>
                  <a:cs typeface="Meiryo UI" pitchFamily="50" charset="-128"/>
                </a:rPr>
                <a:t>・細胞バンク</a:t>
              </a:r>
              <a:endParaRPr lang="en-US" altLang="ja-JP" sz="1000" dirty="0">
                <a:solidFill>
                  <a:srgbClr val="000000"/>
                </a:solidFill>
                <a:latin typeface="Meiryo UI" pitchFamily="50" charset="-128"/>
                <a:ea typeface="Meiryo UI" pitchFamily="50" charset="-128"/>
                <a:cs typeface="Meiryo UI" pitchFamily="50" charset="-128"/>
              </a:endParaRPr>
            </a:p>
          </p:txBody>
        </p:sp>
        <p:sp>
          <p:nvSpPr>
            <p:cNvPr id="145" name="Rectangle 82"/>
            <p:cNvSpPr>
              <a:spLocks noChangeArrowheads="1"/>
            </p:cNvSpPr>
            <p:nvPr/>
          </p:nvSpPr>
          <p:spPr bwMode="auto">
            <a:xfrm>
              <a:off x="-1494423" y="5005408"/>
              <a:ext cx="856874"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1"/>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just" defTabSz="809701" eaLnBrk="1" fontAlgn="base" hangingPunct="1">
                <a:lnSpc>
                  <a:spcPts val="900"/>
                </a:lnSpc>
                <a:spcBef>
                  <a:spcPts val="177"/>
                </a:spcBef>
                <a:spcAft>
                  <a:spcPct val="0"/>
                </a:spcAft>
                <a:buClr>
                  <a:srgbClr val="83A4D1"/>
                </a:buClr>
                <a:buSzPct val="85000"/>
              </a:pPr>
              <a:r>
                <a:rPr lang="ja-JP" altLang="en-US" sz="1000" b="0" dirty="0">
                  <a:solidFill>
                    <a:srgbClr val="000000"/>
                  </a:solidFill>
                  <a:latin typeface="Meiryo UI" pitchFamily="50" charset="-128"/>
                  <a:ea typeface="Meiryo UI" pitchFamily="50" charset="-128"/>
                  <a:cs typeface="Meiryo UI" pitchFamily="50" charset="-128"/>
                </a:rPr>
                <a:t>細胞</a:t>
              </a:r>
              <a:r>
                <a:rPr lang="ja-JP" altLang="en-US" sz="1000" b="0" dirty="0" smtClean="0">
                  <a:solidFill>
                    <a:srgbClr val="000000"/>
                  </a:solidFill>
                  <a:latin typeface="Meiryo UI" pitchFamily="50" charset="-128"/>
                  <a:ea typeface="Meiryo UI" pitchFamily="50" charset="-128"/>
                  <a:cs typeface="Meiryo UI" pitchFamily="50" charset="-128"/>
                </a:rPr>
                <a:t>の加工・培養・</a:t>
              </a:r>
              <a:endParaRPr lang="en-US" altLang="ja-JP" sz="1000" b="0" dirty="0" smtClean="0">
                <a:solidFill>
                  <a:srgbClr val="000000"/>
                </a:solidFill>
                <a:latin typeface="Meiryo UI" pitchFamily="50" charset="-128"/>
                <a:ea typeface="Meiryo UI" pitchFamily="50" charset="-128"/>
                <a:cs typeface="Meiryo UI" pitchFamily="50" charset="-128"/>
              </a:endParaRPr>
            </a:p>
            <a:p>
              <a:pPr algn="just" defTabSz="809701" eaLnBrk="1" fontAlgn="base" hangingPunct="1">
                <a:lnSpc>
                  <a:spcPts val="900"/>
                </a:lnSpc>
                <a:spcBef>
                  <a:spcPts val="177"/>
                </a:spcBef>
                <a:spcAft>
                  <a:spcPct val="0"/>
                </a:spcAft>
                <a:buClr>
                  <a:srgbClr val="83A4D1"/>
                </a:buClr>
                <a:buSzPct val="85000"/>
              </a:pPr>
              <a:r>
                <a:rPr lang="ja-JP" altLang="en-US" sz="1000" b="0" dirty="0" smtClean="0">
                  <a:solidFill>
                    <a:srgbClr val="000000"/>
                  </a:solidFill>
                  <a:latin typeface="Meiryo UI" pitchFamily="50" charset="-128"/>
                  <a:ea typeface="Meiryo UI" pitchFamily="50" charset="-128"/>
                  <a:cs typeface="Meiryo UI" pitchFamily="50" charset="-128"/>
                </a:rPr>
                <a:t>貯蔵・提供</a:t>
              </a:r>
              <a:endParaRPr lang="ja-JP" altLang="en-US" sz="1000" b="0" dirty="0">
                <a:solidFill>
                  <a:srgbClr val="000000"/>
                </a:solidFill>
                <a:latin typeface="Meiryo UI" pitchFamily="50" charset="-128"/>
                <a:ea typeface="Meiryo UI" pitchFamily="50" charset="-128"/>
                <a:cs typeface="Meiryo UI" pitchFamily="50" charset="-128"/>
              </a:endParaRPr>
            </a:p>
          </p:txBody>
        </p:sp>
        <p:sp>
          <p:nvSpPr>
            <p:cNvPr id="146" name="正方形/長方形 123"/>
            <p:cNvSpPr>
              <a:spLocks noChangeArrowheads="1"/>
            </p:cNvSpPr>
            <p:nvPr/>
          </p:nvSpPr>
          <p:spPr bwMode="auto">
            <a:xfrm>
              <a:off x="-1511580" y="4777924"/>
              <a:ext cx="1822885" cy="1029448"/>
            </a:xfrm>
            <a:prstGeom prst="rect">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1042988" eaLnBrk="0" hangingPunct="0">
                <a:defRPr kumimoji="1" sz="2100" b="1">
                  <a:solidFill>
                    <a:schemeClr val="tx1"/>
                  </a:solidFill>
                  <a:latin typeface="Arial" charset="0"/>
                  <a:ea typeface="ＭＳ Ｐゴシック" charset="-128"/>
                </a:defRPr>
              </a:lvl1pPr>
              <a:lvl2pPr defTabSz="1042988" eaLnBrk="0" hangingPunct="0">
                <a:defRPr kumimoji="1" sz="2100" b="1">
                  <a:solidFill>
                    <a:schemeClr val="tx1"/>
                  </a:solidFill>
                  <a:latin typeface="Arial" charset="0"/>
                  <a:ea typeface="ＭＳ Ｐゴシック" charset="-128"/>
                </a:defRPr>
              </a:lvl2pPr>
              <a:lvl3pPr defTabSz="1042988" eaLnBrk="0" hangingPunct="0">
                <a:defRPr kumimoji="1" sz="2100" b="1">
                  <a:solidFill>
                    <a:schemeClr val="tx1"/>
                  </a:solidFill>
                  <a:latin typeface="Arial" charset="0"/>
                  <a:ea typeface="ＭＳ Ｐゴシック" charset="-128"/>
                </a:defRPr>
              </a:lvl3pPr>
              <a:lvl4pPr defTabSz="1042988" eaLnBrk="0" hangingPunct="0">
                <a:defRPr kumimoji="1" sz="2100" b="1">
                  <a:solidFill>
                    <a:schemeClr val="tx1"/>
                  </a:solidFill>
                  <a:latin typeface="Arial" charset="0"/>
                  <a:ea typeface="ＭＳ Ｐゴシック" charset="-128"/>
                </a:defRPr>
              </a:lvl4pPr>
              <a:lvl5pPr defTabSz="1042988" eaLnBrk="0" hangingPunct="0">
                <a:defRPr kumimoji="1" sz="2100" b="1">
                  <a:solidFill>
                    <a:schemeClr val="tx1"/>
                  </a:solidFill>
                  <a:latin typeface="Arial" charset="0"/>
                  <a:ea typeface="ＭＳ Ｐゴシック" charset="-128"/>
                </a:defRPr>
              </a:lvl5pPr>
              <a:lvl6pPr marL="22844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pPr>
              <a:endParaRPr lang="ja-JP" altLang="en-US" smtClean="0">
                <a:solidFill>
                  <a:srgbClr val="000000"/>
                </a:solidFill>
              </a:endParaRPr>
            </a:p>
          </p:txBody>
        </p:sp>
      </p:grpSp>
      <p:sp>
        <p:nvSpPr>
          <p:cNvPr id="113" name="Rectangle 82"/>
          <p:cNvSpPr>
            <a:spLocks noChangeArrowheads="1"/>
          </p:cNvSpPr>
          <p:nvPr/>
        </p:nvSpPr>
        <p:spPr bwMode="auto">
          <a:xfrm>
            <a:off x="2044516" y="3582764"/>
            <a:ext cx="1218659" cy="261900"/>
          </a:xfrm>
          <a:prstGeom prst="rect">
            <a:avLst/>
          </a:prstGeom>
          <a:solidFill>
            <a:srgbClr val="0070C0"/>
          </a:solidFill>
          <a:ln w="9525" cap="flat" cmpd="sng" algn="ctr">
            <a:noFill/>
            <a:prstDash val="solid"/>
            <a:miter lim="800000"/>
            <a:headEnd type="none" w="med" len="med"/>
            <a:tailEnd type="none" w="med" len="med"/>
          </a:ln>
          <a:effectLst/>
          <a:extLst/>
        </p:spPr>
        <p:txBody>
          <a:bodyPr lIns="95634" tIns="31878" rIns="95634" bIns="63756" anchorCtr="1"/>
          <a:lstStyle/>
          <a:p>
            <a:pPr algn="just" defTabSz="809701" fontAlgn="base">
              <a:lnSpc>
                <a:spcPct val="120000"/>
              </a:lnSpc>
              <a:spcBef>
                <a:spcPts val="177"/>
              </a:spcBef>
              <a:spcAft>
                <a:spcPct val="0"/>
              </a:spcAft>
              <a:buClr>
                <a:srgbClr val="83A4D1"/>
              </a:buClr>
              <a:buSzPct val="85000"/>
              <a:defRPr/>
            </a:pP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臨床研究・治験病床</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73" name="Rectangle 84"/>
          <p:cNvSpPr>
            <a:spLocks noChangeArrowheads="1"/>
          </p:cNvSpPr>
          <p:nvPr/>
        </p:nvSpPr>
        <p:spPr bwMode="auto">
          <a:xfrm>
            <a:off x="2014504" y="4662884"/>
            <a:ext cx="1322188" cy="306572"/>
          </a:xfrm>
          <a:prstGeom prst="rect">
            <a:avLst/>
          </a:prstGeom>
          <a:solidFill>
            <a:schemeClr val="tx2">
              <a:lumMod val="60000"/>
              <a:lumOff val="40000"/>
            </a:schemeClr>
          </a:solidFill>
          <a:ln>
            <a:noFill/>
          </a:ln>
          <a:extLst/>
        </p:spPr>
        <p:txBody>
          <a:bodyPr lIns="0" tIns="0" rIns="0" bIns="0"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spcBef>
                <a:spcPct val="0"/>
              </a:spcBef>
              <a:spcAft>
                <a:spcPct val="0"/>
              </a:spcAft>
            </a:pPr>
            <a:r>
              <a:rPr lang="ja-JP" altLang="en-US" sz="1000">
                <a:solidFill>
                  <a:srgbClr val="000000"/>
                </a:solidFill>
                <a:latin typeface="Meiryo UI" pitchFamily="50" charset="-128"/>
                <a:ea typeface="Meiryo UI" pitchFamily="50" charset="-128"/>
                <a:cs typeface="Meiryo UI" pitchFamily="50" charset="-128"/>
              </a:rPr>
              <a:t>高度検診・治療センター</a:t>
            </a:r>
          </a:p>
        </p:txBody>
      </p:sp>
      <p:sp>
        <p:nvSpPr>
          <p:cNvPr id="151" name="Rectangle 82"/>
          <p:cNvSpPr>
            <a:spLocks noChangeArrowheads="1"/>
          </p:cNvSpPr>
          <p:nvPr/>
        </p:nvSpPr>
        <p:spPr bwMode="auto">
          <a:xfrm>
            <a:off x="1936376" y="5075079"/>
            <a:ext cx="1586754" cy="739933"/>
          </a:xfrm>
          <a:prstGeom prst="rect">
            <a:avLst/>
          </a:prstGeom>
          <a:solidFill>
            <a:srgbClr val="FFFFFF"/>
          </a:solidFill>
          <a:ln w="28575" algn="ctr">
            <a:solidFill>
              <a:srgbClr val="E15C21"/>
            </a:solidFill>
            <a:miter lim="800000"/>
            <a:headEnd/>
            <a:tailEnd/>
          </a:ln>
        </p:spPr>
        <p:txBody>
          <a:bodyPr lIns="0" tIns="72000" rIns="0" bIns="63756" anchorCtr="1"/>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eaLnBrk="1" fontAlgn="base" hangingPunct="1">
              <a:spcBef>
                <a:spcPts val="177"/>
              </a:spcBef>
              <a:spcAft>
                <a:spcPct val="0"/>
              </a:spcAft>
              <a:buClr>
                <a:srgbClr val="3D6AA7"/>
              </a:buClr>
              <a:buSzPct val="85000"/>
            </a:pPr>
            <a:r>
              <a:rPr lang="ja-JP" altLang="en-US" sz="1150" b="0" u="sng" smtClean="0">
                <a:solidFill>
                  <a:srgbClr val="000000"/>
                </a:solidFill>
                <a:latin typeface="Meiryo UI" pitchFamily="50" charset="-128"/>
                <a:ea typeface="Meiryo UI" pitchFamily="50" charset="-128"/>
                <a:cs typeface="Meiryo UI" pitchFamily="50" charset="-128"/>
              </a:rPr>
              <a:t>新た</a:t>
            </a:r>
            <a:r>
              <a:rPr lang="ja-JP" altLang="en-US" sz="1150" b="0" u="sng" dirty="0" smtClean="0">
                <a:solidFill>
                  <a:srgbClr val="000000"/>
                </a:solidFill>
                <a:latin typeface="Meiryo UI" pitchFamily="50" charset="-128"/>
                <a:ea typeface="Meiryo UI" pitchFamily="50" charset="-128"/>
                <a:cs typeface="Meiryo UI" pitchFamily="50" charset="-128"/>
              </a:rPr>
              <a:t>な科学技術の活用</a:t>
            </a:r>
          </a:p>
        </p:txBody>
      </p:sp>
      <p:sp>
        <p:nvSpPr>
          <p:cNvPr id="8" name="円/楕円 7"/>
          <p:cNvSpPr/>
          <p:nvPr/>
        </p:nvSpPr>
        <p:spPr bwMode="auto">
          <a:xfrm>
            <a:off x="683568" y="4590876"/>
            <a:ext cx="97033" cy="100214"/>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00000"/>
              </a:lnSpc>
              <a:spcBef>
                <a:spcPct val="0"/>
              </a:spcBef>
              <a:spcAft>
                <a:spcPct val="0"/>
              </a:spcAft>
              <a:buClrTx/>
              <a:buSzTx/>
              <a:buFontTx/>
              <a:buNone/>
              <a:tabLst/>
            </a:pPr>
            <a:endParaRPr kumimoji="1" lang="ja-JP" altLang="en-US" sz="2100" b="1" i="0" u="none" strike="noStrike" cap="none" normalizeH="0" baseline="0" smtClean="0">
              <a:ln>
                <a:noFill/>
              </a:ln>
              <a:solidFill>
                <a:schemeClr val="tx1"/>
              </a:solidFill>
              <a:effectLst/>
              <a:latin typeface="Arial" charset="0"/>
              <a:ea typeface="ＭＳ Ｐゴシック" pitchFamily="50" charset="-128"/>
            </a:endParaRPr>
          </a:p>
        </p:txBody>
      </p:sp>
      <p:pic>
        <p:nvPicPr>
          <p:cNvPr id="177" name="図 13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67828" y="4754623"/>
            <a:ext cx="328511" cy="2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Rectangle 82"/>
          <p:cNvSpPr>
            <a:spLocks noChangeArrowheads="1"/>
          </p:cNvSpPr>
          <p:nvPr/>
        </p:nvSpPr>
        <p:spPr bwMode="auto">
          <a:xfrm>
            <a:off x="1998000" y="5364000"/>
            <a:ext cx="1483651" cy="438361"/>
          </a:xfrm>
          <a:prstGeom prst="rect">
            <a:avLst/>
          </a:prstGeom>
          <a:solidFill>
            <a:srgbClr val="CCDAE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1878" rIns="0" bIns="31878" anchor="ctr">
            <a:noAutofit/>
          </a:bodyPr>
          <a:lstStyle>
            <a:lvl1pPr marL="179388" indent="-179388"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defTabSz="809701" fontAlgn="base">
              <a:spcBef>
                <a:spcPct val="0"/>
              </a:spcBef>
              <a:spcAft>
                <a:spcPct val="0"/>
              </a:spcAft>
            </a:pPr>
            <a:r>
              <a:rPr lang="ja-JP" altLang="en-US" sz="1000" b="0" dirty="0" smtClean="0">
                <a:solidFill>
                  <a:srgbClr val="3D6AA7"/>
                </a:solidFill>
                <a:latin typeface="Meiryo UI" pitchFamily="50" charset="-128"/>
                <a:ea typeface="Meiryo UI" pitchFamily="50" charset="-128"/>
                <a:cs typeface="Meiryo UI" pitchFamily="50" charset="-128"/>
              </a:rPr>
              <a:t>●</a:t>
            </a:r>
            <a:r>
              <a:rPr lang="en-US" altLang="ja-JP" sz="1000" b="0" dirty="0" smtClean="0">
                <a:latin typeface="Meiryo UI" pitchFamily="50" charset="-128"/>
                <a:ea typeface="Meiryo UI" pitchFamily="50" charset="-128"/>
                <a:cs typeface="Meiryo UI" pitchFamily="50" charset="-128"/>
              </a:rPr>
              <a:t>AI</a:t>
            </a:r>
            <a:r>
              <a:rPr lang="ja-JP" altLang="en-US" sz="1000" b="0" dirty="0" err="1" smtClean="0">
                <a:latin typeface="Meiryo UI" pitchFamily="50" charset="-128"/>
                <a:ea typeface="Meiryo UI" pitchFamily="50" charset="-128"/>
                <a:cs typeface="Meiryo UI" pitchFamily="50" charset="-128"/>
              </a:rPr>
              <a:t>、</a:t>
            </a:r>
            <a:r>
              <a:rPr lang="en-US" altLang="ja-JP" sz="1000" b="0" dirty="0" err="1" smtClean="0">
                <a:latin typeface="Meiryo UI" pitchFamily="50" charset="-128"/>
                <a:ea typeface="Meiryo UI" pitchFamily="50" charset="-128"/>
                <a:cs typeface="Meiryo UI" pitchFamily="50" charset="-128"/>
              </a:rPr>
              <a:t>IoT</a:t>
            </a:r>
            <a:r>
              <a:rPr lang="ja-JP" altLang="en-US" sz="1000" b="0" dirty="0">
                <a:latin typeface="Meiryo UI" pitchFamily="50" charset="-128"/>
                <a:ea typeface="Meiryo UI" pitchFamily="50" charset="-128"/>
                <a:cs typeface="Meiryo UI" pitchFamily="50" charset="-128"/>
              </a:rPr>
              <a:t>を活用</a:t>
            </a:r>
            <a:r>
              <a:rPr lang="ja-JP" altLang="en-US" sz="1000" b="0" dirty="0" smtClean="0">
                <a:latin typeface="Meiryo UI" pitchFamily="50" charset="-128"/>
                <a:ea typeface="Meiryo UI" pitchFamily="50" charset="-128"/>
                <a:cs typeface="Meiryo UI" pitchFamily="50" charset="-128"/>
              </a:rPr>
              <a:t>した</a:t>
            </a:r>
            <a:endParaRPr lang="en-US" altLang="ja-JP" sz="1000" b="0" dirty="0" smtClean="0">
              <a:latin typeface="Meiryo UI" pitchFamily="50" charset="-128"/>
              <a:ea typeface="Meiryo UI" pitchFamily="50" charset="-128"/>
              <a:cs typeface="Meiryo UI" pitchFamily="50" charset="-128"/>
            </a:endParaRPr>
          </a:p>
          <a:p>
            <a:pPr defTabSz="809701" fontAlgn="base">
              <a:spcBef>
                <a:spcPct val="0"/>
              </a:spcBef>
              <a:spcAft>
                <a:spcPct val="0"/>
              </a:spcAft>
            </a:pPr>
            <a:r>
              <a:rPr lang="ja-JP" altLang="en-US" sz="1000" b="0" dirty="0">
                <a:latin typeface="Meiryo UI" pitchFamily="50" charset="-128"/>
                <a:ea typeface="Meiryo UI" pitchFamily="50" charset="-128"/>
                <a:cs typeface="Meiryo UI" pitchFamily="50" charset="-128"/>
              </a:rPr>
              <a:t>　</a:t>
            </a:r>
            <a:r>
              <a:rPr lang="ja-JP" altLang="en-US" sz="1000" b="0" dirty="0" smtClean="0">
                <a:latin typeface="Meiryo UI" pitchFamily="50" charset="-128"/>
                <a:ea typeface="Meiryo UI" pitchFamily="50" charset="-128"/>
                <a:cs typeface="Meiryo UI" pitchFamily="50" charset="-128"/>
              </a:rPr>
              <a:t>　医療技術・サービス</a:t>
            </a:r>
            <a:endParaRPr lang="ja-JP" altLang="en-US" sz="1000" b="0" dirty="0">
              <a:latin typeface="Meiryo UI" pitchFamily="50" charset="-128"/>
              <a:ea typeface="Meiryo UI" pitchFamily="50" charset="-128"/>
              <a:cs typeface="Meiryo UI" pitchFamily="50" charset="-128"/>
            </a:endParaRPr>
          </a:p>
        </p:txBody>
      </p:sp>
      <p:cxnSp>
        <p:nvCxnSpPr>
          <p:cNvPr id="312" name="直線矢印コネクタ 311"/>
          <p:cNvCxnSpPr>
            <a:endCxn id="8" idx="1"/>
          </p:cNvCxnSpPr>
          <p:nvPr/>
        </p:nvCxnSpPr>
        <p:spPr bwMode="auto">
          <a:xfrm>
            <a:off x="310531" y="4035560"/>
            <a:ext cx="387247" cy="569992"/>
          </a:xfrm>
          <a:prstGeom prst="straightConnector1">
            <a:avLst/>
          </a:prstGeom>
          <a:solidFill>
            <a:schemeClr val="accent1"/>
          </a:solidFill>
          <a:ln w="25400" cap="flat" cmpd="sng" algn="ctr">
            <a:solidFill>
              <a:srgbClr val="FF99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 name="直線矢印コネクタ 312"/>
          <p:cNvCxnSpPr/>
          <p:nvPr/>
        </p:nvCxnSpPr>
        <p:spPr bwMode="auto">
          <a:xfrm>
            <a:off x="755576" y="4336013"/>
            <a:ext cx="0" cy="277457"/>
          </a:xfrm>
          <a:prstGeom prst="straightConnector1">
            <a:avLst/>
          </a:prstGeom>
          <a:solidFill>
            <a:schemeClr val="accent1"/>
          </a:solidFill>
          <a:ln w="25400" cap="flat" cmpd="sng" algn="ctr">
            <a:solidFill>
              <a:srgbClr val="FF99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 name="直線矢印コネクタ 316"/>
          <p:cNvCxnSpPr/>
          <p:nvPr/>
        </p:nvCxnSpPr>
        <p:spPr bwMode="auto">
          <a:xfrm flipH="1">
            <a:off x="799084" y="3720053"/>
            <a:ext cx="482380" cy="881402"/>
          </a:xfrm>
          <a:prstGeom prst="straightConnector1">
            <a:avLst/>
          </a:prstGeom>
          <a:solidFill>
            <a:schemeClr val="accent1"/>
          </a:solidFill>
          <a:ln w="25400" cap="flat" cmpd="sng" algn="ctr">
            <a:solidFill>
              <a:srgbClr val="FF99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0" name="直線矢印コネクタ 319"/>
          <p:cNvCxnSpPr/>
          <p:nvPr/>
        </p:nvCxnSpPr>
        <p:spPr bwMode="auto">
          <a:xfrm flipH="1">
            <a:off x="807969" y="4242459"/>
            <a:ext cx="540374" cy="390657"/>
          </a:xfrm>
          <a:prstGeom prst="straightConnector1">
            <a:avLst/>
          </a:prstGeom>
          <a:solidFill>
            <a:schemeClr val="accent1"/>
          </a:solidFill>
          <a:ln w="25400" cap="flat" cmpd="sng" algn="ctr">
            <a:solidFill>
              <a:srgbClr val="FF99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1" name="直線矢印コネクタ 320"/>
          <p:cNvCxnSpPr>
            <a:stCxn id="8" idx="4"/>
          </p:cNvCxnSpPr>
          <p:nvPr/>
        </p:nvCxnSpPr>
        <p:spPr bwMode="auto">
          <a:xfrm flipH="1">
            <a:off x="707541" y="4691090"/>
            <a:ext cx="24544" cy="187818"/>
          </a:xfrm>
          <a:prstGeom prst="straightConnector1">
            <a:avLst/>
          </a:prstGeom>
          <a:solidFill>
            <a:schemeClr val="accent1"/>
          </a:solidFill>
          <a:ln w="25400" cap="flat" cmpd="sng" algn="ctr">
            <a:solidFill>
              <a:srgbClr val="FF99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2" name="直線矢印コネクタ 321"/>
          <p:cNvCxnSpPr>
            <a:stCxn id="2136" idx="1"/>
          </p:cNvCxnSpPr>
          <p:nvPr/>
        </p:nvCxnSpPr>
        <p:spPr bwMode="auto">
          <a:xfrm flipH="1" flipV="1">
            <a:off x="799085" y="4684370"/>
            <a:ext cx="362186" cy="564262"/>
          </a:xfrm>
          <a:prstGeom prst="straightConnector1">
            <a:avLst/>
          </a:prstGeom>
          <a:solidFill>
            <a:schemeClr val="accent1"/>
          </a:solidFill>
          <a:ln w="25400" cap="flat" cmpd="sng" algn="ctr">
            <a:solidFill>
              <a:srgbClr val="FF99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3" name="直線矢印コネクタ 322"/>
          <p:cNvCxnSpPr/>
          <p:nvPr/>
        </p:nvCxnSpPr>
        <p:spPr bwMode="auto">
          <a:xfrm flipH="1">
            <a:off x="799085" y="4659960"/>
            <a:ext cx="232602" cy="2925"/>
          </a:xfrm>
          <a:prstGeom prst="straightConnector1">
            <a:avLst/>
          </a:prstGeom>
          <a:solidFill>
            <a:schemeClr val="accent1"/>
          </a:solidFill>
          <a:ln w="25400" cap="flat" cmpd="sng" algn="ctr">
            <a:solidFill>
              <a:srgbClr val="FF99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4" name="直線矢印コネクタ 323"/>
          <p:cNvCxnSpPr>
            <a:endCxn id="8" idx="2"/>
          </p:cNvCxnSpPr>
          <p:nvPr/>
        </p:nvCxnSpPr>
        <p:spPr bwMode="auto">
          <a:xfrm flipV="1">
            <a:off x="310531" y="4640983"/>
            <a:ext cx="373037" cy="237925"/>
          </a:xfrm>
          <a:prstGeom prst="straightConnector1">
            <a:avLst/>
          </a:prstGeom>
          <a:solidFill>
            <a:schemeClr val="accent1"/>
          </a:solidFill>
          <a:ln w="25400" cap="flat" cmpd="sng" algn="ctr">
            <a:solidFill>
              <a:srgbClr val="FF99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74" name="図 13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3089" y="4069187"/>
            <a:ext cx="328511" cy="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 name="Rectangle 82"/>
          <p:cNvSpPr>
            <a:spLocks noChangeArrowheads="1"/>
          </p:cNvSpPr>
          <p:nvPr/>
        </p:nvSpPr>
        <p:spPr bwMode="auto">
          <a:xfrm>
            <a:off x="3870242" y="4737866"/>
            <a:ext cx="2965713" cy="1086243"/>
          </a:xfrm>
          <a:prstGeom prst="rect">
            <a:avLst/>
          </a:prstGeom>
          <a:solidFill>
            <a:srgbClr val="FFFFFF"/>
          </a:solidFill>
          <a:ln w="28575" algn="ctr">
            <a:solidFill>
              <a:srgbClr val="E15C21"/>
            </a:solidFill>
            <a:miter lim="800000"/>
            <a:headEnd/>
            <a:tailEnd/>
          </a:ln>
        </p:spPr>
        <p:txBody>
          <a:bodyPr lIns="0" tIns="36000" rIns="0" bIns="63756" anchor="t" anchorCtr="0"/>
          <a:lstStyle>
            <a:lvl1pPr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defTabSz="809701" eaLnBrk="1" fontAlgn="base" hangingPunct="1">
              <a:spcBef>
                <a:spcPts val="177"/>
              </a:spcBef>
              <a:spcAft>
                <a:spcPct val="0"/>
              </a:spcAft>
              <a:buClr>
                <a:srgbClr val="3D6AA7"/>
              </a:buClr>
              <a:buSzPct val="85000"/>
            </a:pPr>
            <a:r>
              <a:rPr lang="ja-JP" altLang="en-US" sz="1200" b="0" u="sng" dirty="0" smtClean="0">
                <a:solidFill>
                  <a:srgbClr val="000000"/>
                </a:solidFill>
                <a:latin typeface="Meiryo UI" pitchFamily="50" charset="-128"/>
                <a:ea typeface="Meiryo UI" pitchFamily="50" charset="-128"/>
                <a:cs typeface="Meiryo UI" pitchFamily="50" charset="-128"/>
              </a:rPr>
              <a:t>産学連携・起業家等育成</a:t>
            </a:r>
            <a:endParaRPr lang="en-US" altLang="ja-JP" sz="1200" b="0" u="sng" dirty="0" smtClean="0">
              <a:solidFill>
                <a:srgbClr val="000000"/>
              </a:solidFill>
              <a:latin typeface="Meiryo UI" pitchFamily="50" charset="-128"/>
              <a:ea typeface="Meiryo UI" pitchFamily="50" charset="-128"/>
              <a:cs typeface="Meiryo UI" pitchFamily="50" charset="-128"/>
            </a:endParaRPr>
          </a:p>
          <a:p>
            <a:pPr defTabSz="809701" eaLnBrk="1" fontAlgn="base" hangingPunct="1">
              <a:spcBef>
                <a:spcPts val="177"/>
              </a:spcBef>
              <a:spcAft>
                <a:spcPct val="0"/>
              </a:spcAft>
              <a:buClr>
                <a:srgbClr val="3D6AA7"/>
              </a:buClr>
              <a:buSzPct val="85000"/>
            </a:pPr>
            <a:endParaRPr lang="ja-JP" altLang="en-US" sz="1000" b="0" dirty="0">
              <a:latin typeface="Meiryo UI" pitchFamily="50" charset="-128"/>
              <a:ea typeface="Meiryo UI" pitchFamily="50" charset="-128"/>
              <a:cs typeface="Meiryo UI" pitchFamily="50" charset="-128"/>
            </a:endParaRPr>
          </a:p>
        </p:txBody>
      </p:sp>
      <p:sp>
        <p:nvSpPr>
          <p:cNvPr id="336" name="Rectangle 84"/>
          <p:cNvSpPr>
            <a:spLocks noChangeArrowheads="1"/>
          </p:cNvSpPr>
          <p:nvPr/>
        </p:nvSpPr>
        <p:spPr bwMode="auto">
          <a:xfrm>
            <a:off x="5364088" y="5454972"/>
            <a:ext cx="1322884" cy="297794"/>
          </a:xfrm>
          <a:prstGeom prst="rect">
            <a:avLst/>
          </a:prstGeom>
          <a:solidFill>
            <a:schemeClr val="tx2">
              <a:lumMod val="60000"/>
              <a:lumOff val="40000"/>
            </a:schemeClr>
          </a:solidFill>
          <a:ln>
            <a:noFill/>
          </a:ln>
          <a:extLst/>
        </p:spPr>
        <p:txBody>
          <a:bodyPr lIns="0" tIns="0" rIns="0" bIns="0"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spcBef>
                <a:spcPct val="0"/>
              </a:spcBef>
              <a:spcAft>
                <a:spcPct val="0"/>
              </a:spcAft>
            </a:pPr>
            <a:r>
              <a:rPr lang="ja-JP" altLang="en-US" sz="1000" dirty="0">
                <a:solidFill>
                  <a:srgbClr val="000000"/>
                </a:solidFill>
                <a:latin typeface="Meiryo UI" pitchFamily="50" charset="-128"/>
                <a:ea typeface="Meiryo UI" pitchFamily="50" charset="-128"/>
                <a:cs typeface="Meiryo UI" pitchFamily="50" charset="-128"/>
              </a:rPr>
              <a:t>インキュベーションラボ</a:t>
            </a:r>
          </a:p>
        </p:txBody>
      </p:sp>
      <p:sp>
        <p:nvSpPr>
          <p:cNvPr id="3" name="左右矢印 6"/>
          <p:cNvSpPr>
            <a:spLocks noChangeArrowheads="1"/>
          </p:cNvSpPr>
          <p:nvPr/>
        </p:nvSpPr>
        <p:spPr bwMode="auto">
          <a:xfrm>
            <a:off x="6885150" y="2214612"/>
            <a:ext cx="796378" cy="378864"/>
          </a:xfrm>
          <a:prstGeom prst="leftRightArrow">
            <a:avLst>
              <a:gd name="adj1" fmla="val 50000"/>
              <a:gd name="adj2" fmla="val 50160"/>
            </a:avLst>
          </a:prstGeom>
          <a:solidFill>
            <a:srgbClr val="FF9966"/>
          </a:solidFill>
          <a:ln w="9525" algn="ctr">
            <a:solidFill>
              <a:schemeClr val="tx1"/>
            </a:solidFill>
            <a:round/>
            <a:headEnd/>
            <a:tailEnd/>
          </a:ln>
        </p:spPr>
        <p:txBody>
          <a:bodyPr wrap="none" lIns="80970" tIns="40485" rIns="80970" bIns="40485" anchor="ctr"/>
          <a:lstStyle>
            <a:lvl1pPr defTabSz="1042988" eaLnBrk="0" hangingPunct="0">
              <a:defRPr kumimoji="1" sz="2100" b="1">
                <a:solidFill>
                  <a:schemeClr val="tx1"/>
                </a:solidFill>
                <a:latin typeface="Arial" charset="0"/>
                <a:ea typeface="ＭＳ Ｐゴシック" charset="-128"/>
              </a:defRPr>
            </a:lvl1pPr>
            <a:lvl2pPr defTabSz="1042988" eaLnBrk="0" hangingPunct="0">
              <a:defRPr kumimoji="1" sz="2100" b="1">
                <a:solidFill>
                  <a:schemeClr val="tx1"/>
                </a:solidFill>
                <a:latin typeface="Arial" charset="0"/>
                <a:ea typeface="ＭＳ Ｐゴシック" charset="-128"/>
              </a:defRPr>
            </a:lvl2pPr>
            <a:lvl3pPr defTabSz="1042988" eaLnBrk="0" hangingPunct="0">
              <a:defRPr kumimoji="1" sz="2100" b="1">
                <a:solidFill>
                  <a:schemeClr val="tx1"/>
                </a:solidFill>
                <a:latin typeface="Arial" charset="0"/>
                <a:ea typeface="ＭＳ Ｐゴシック" charset="-128"/>
              </a:defRPr>
            </a:lvl3pPr>
            <a:lvl4pPr defTabSz="1042988" eaLnBrk="0" hangingPunct="0">
              <a:defRPr kumimoji="1" sz="2100" b="1">
                <a:solidFill>
                  <a:schemeClr val="tx1"/>
                </a:solidFill>
                <a:latin typeface="Arial" charset="0"/>
                <a:ea typeface="ＭＳ Ｐゴシック" charset="-128"/>
              </a:defRPr>
            </a:lvl4pPr>
            <a:lvl5pPr defTabSz="1042988" eaLnBrk="0" hangingPunct="0">
              <a:defRPr kumimoji="1" sz="2100" b="1">
                <a:solidFill>
                  <a:schemeClr val="tx1"/>
                </a:solidFill>
                <a:latin typeface="Arial" charset="0"/>
                <a:ea typeface="ＭＳ Ｐゴシック" charset="-128"/>
              </a:defRPr>
            </a:lvl5pPr>
            <a:lvl6pPr marL="22844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協力連携</a:t>
            </a:r>
          </a:p>
        </p:txBody>
      </p:sp>
      <p:sp>
        <p:nvSpPr>
          <p:cNvPr id="148" name="Rectangle 84"/>
          <p:cNvSpPr>
            <a:spLocks noChangeArrowheads="1"/>
          </p:cNvSpPr>
          <p:nvPr/>
        </p:nvSpPr>
        <p:spPr bwMode="auto">
          <a:xfrm>
            <a:off x="3999680" y="5454972"/>
            <a:ext cx="1292400" cy="306831"/>
          </a:xfrm>
          <a:prstGeom prst="rect">
            <a:avLst/>
          </a:prstGeom>
          <a:solidFill>
            <a:schemeClr val="tx2">
              <a:lumMod val="60000"/>
              <a:lumOff val="40000"/>
            </a:schemeClr>
          </a:solidFill>
          <a:ln>
            <a:noFill/>
          </a:ln>
          <a:extLst/>
        </p:spPr>
        <p:txBody>
          <a:bodyPr wrap="none" lIns="36000" tIns="0" rIns="0" bIns="0" anchor="ctr" anchorCtr="0"/>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spcBef>
                <a:spcPct val="0"/>
              </a:spcBef>
              <a:spcAft>
                <a:spcPct val="0"/>
              </a:spcAft>
            </a:pPr>
            <a:r>
              <a:rPr lang="ja-JP" altLang="en-US" sz="1000" dirty="0" smtClean="0">
                <a:solidFill>
                  <a:srgbClr val="000000"/>
                </a:solidFill>
                <a:latin typeface="Meiryo UI" pitchFamily="50" charset="-128"/>
                <a:ea typeface="Meiryo UI" pitchFamily="50" charset="-128"/>
                <a:cs typeface="Meiryo UI" pitchFamily="50" charset="-128"/>
              </a:rPr>
              <a:t>産学</a:t>
            </a:r>
            <a:r>
              <a:rPr lang="ja-JP" altLang="en-US" sz="1000" dirty="0">
                <a:solidFill>
                  <a:srgbClr val="000000"/>
                </a:solidFill>
                <a:latin typeface="Meiryo UI" pitchFamily="50" charset="-128"/>
                <a:ea typeface="Meiryo UI" pitchFamily="50" charset="-128"/>
                <a:cs typeface="Meiryo UI" pitchFamily="50" charset="-128"/>
              </a:rPr>
              <a:t>連携</a:t>
            </a:r>
            <a:r>
              <a:rPr lang="ja-JP" altLang="en-US" sz="1000" dirty="0" smtClean="0">
                <a:solidFill>
                  <a:srgbClr val="000000"/>
                </a:solidFill>
                <a:latin typeface="Meiryo UI" pitchFamily="50" charset="-128"/>
                <a:ea typeface="Meiryo UI" pitchFamily="50" charset="-128"/>
                <a:cs typeface="Meiryo UI" pitchFamily="50" charset="-128"/>
              </a:rPr>
              <a:t>ラボ</a:t>
            </a:r>
            <a:endParaRPr lang="ja-JP" altLang="en-US" sz="1000" dirty="0">
              <a:solidFill>
                <a:srgbClr val="000000"/>
              </a:solidFill>
              <a:latin typeface="Meiryo UI" pitchFamily="50" charset="-128"/>
              <a:ea typeface="Meiryo UI" pitchFamily="50" charset="-128"/>
              <a:cs typeface="Meiryo UI" pitchFamily="50" charset="-128"/>
            </a:endParaRPr>
          </a:p>
        </p:txBody>
      </p:sp>
      <p:sp>
        <p:nvSpPr>
          <p:cNvPr id="157" name="Rectangle 82"/>
          <p:cNvSpPr>
            <a:spLocks noChangeArrowheads="1"/>
          </p:cNvSpPr>
          <p:nvPr/>
        </p:nvSpPr>
        <p:spPr bwMode="auto">
          <a:xfrm>
            <a:off x="3960000" y="5040000"/>
            <a:ext cx="2810026" cy="360040"/>
          </a:xfrm>
          <a:prstGeom prst="rect">
            <a:avLst/>
          </a:prstGeom>
          <a:solidFill>
            <a:srgbClr val="CCDAE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1878" rIns="0" bIns="31878" anchor="ctr">
            <a:noAutofit/>
          </a:bodyPr>
          <a:lstStyle>
            <a:lvl1pPr marL="179388" indent="-179388" eaLnBrk="0" hangingPunct="0">
              <a:defRPr kumimoji="1" sz="2100" b="1">
                <a:solidFill>
                  <a:schemeClr val="tx1"/>
                </a:solidFill>
                <a:latin typeface="Arial" charset="0"/>
                <a:ea typeface="ＭＳ Ｐゴシック" charset="-128"/>
              </a:defRPr>
            </a:lvl1pPr>
            <a:lvl2pPr marL="742950" indent="-285750" eaLnBrk="0" hangingPunct="0">
              <a:defRPr kumimoji="1" sz="2100" b="1">
                <a:solidFill>
                  <a:schemeClr val="tx1"/>
                </a:solidFill>
                <a:latin typeface="Arial" charset="0"/>
                <a:ea typeface="ＭＳ Ｐゴシック" charset="-128"/>
              </a:defRPr>
            </a:lvl2pPr>
            <a:lvl3pPr marL="1143000" indent="-228600" eaLnBrk="0" hangingPunct="0">
              <a:defRPr kumimoji="1" sz="2100" b="1">
                <a:solidFill>
                  <a:schemeClr val="tx1"/>
                </a:solidFill>
                <a:latin typeface="Arial" charset="0"/>
                <a:ea typeface="ＭＳ Ｐゴシック" charset="-128"/>
              </a:defRPr>
            </a:lvl3pPr>
            <a:lvl4pPr marL="1600200" indent="-228600" eaLnBrk="0" hangingPunct="0">
              <a:defRPr kumimoji="1" sz="2100" b="1">
                <a:solidFill>
                  <a:schemeClr val="tx1"/>
                </a:solidFill>
                <a:latin typeface="Arial" charset="0"/>
                <a:ea typeface="ＭＳ Ｐゴシック" charset="-128"/>
              </a:defRPr>
            </a:lvl4pPr>
            <a:lvl5pPr marL="2057400" indent="-228600" eaLnBrk="0" hangingPunct="0">
              <a:defRPr kumimoji="1" sz="21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100" b="1">
                <a:solidFill>
                  <a:schemeClr val="tx1"/>
                </a:solidFill>
                <a:latin typeface="Arial" charset="0"/>
                <a:ea typeface="ＭＳ Ｐゴシック" charset="-128"/>
              </a:defRPr>
            </a:lvl9pPr>
          </a:lstStyle>
          <a:p>
            <a:pPr marL="0" lvl="0" indent="0" defTabSz="809701" eaLnBrk="1" fontAlgn="base" hangingPunct="1">
              <a:spcBef>
                <a:spcPts val="177"/>
              </a:spcBef>
              <a:spcAft>
                <a:spcPct val="0"/>
              </a:spcAft>
              <a:buClr>
                <a:srgbClr val="3D6AA7"/>
              </a:buClr>
              <a:buSzPct val="85000"/>
            </a:pPr>
            <a:r>
              <a:rPr lang="ja-JP" altLang="en-US" sz="1000" b="0" dirty="0" smtClean="0">
                <a:solidFill>
                  <a:srgbClr val="3D6AA7"/>
                </a:solidFill>
                <a:latin typeface="Meiryo UI" pitchFamily="50" charset="-128"/>
                <a:ea typeface="Meiryo UI" pitchFamily="50" charset="-128"/>
                <a:cs typeface="Meiryo UI" pitchFamily="50" charset="-128"/>
              </a:rPr>
              <a:t>●</a:t>
            </a:r>
            <a:r>
              <a:rPr lang="ja-JP" altLang="en-US" sz="1000" b="0" dirty="0" smtClean="0">
                <a:latin typeface="Meiryo UI" pitchFamily="50" charset="-128"/>
                <a:ea typeface="Meiryo UI" pitchFamily="50" charset="-128"/>
                <a:cs typeface="Meiryo UI" pitchFamily="50" charset="-128"/>
              </a:rPr>
              <a:t>起業家</a:t>
            </a:r>
            <a:r>
              <a:rPr lang="ja-JP" altLang="en-US" sz="1000" b="0" dirty="0">
                <a:latin typeface="Meiryo UI" pitchFamily="50" charset="-128"/>
                <a:ea typeface="Meiryo UI" pitchFamily="50" charset="-128"/>
                <a:cs typeface="Meiryo UI" pitchFamily="50" charset="-128"/>
              </a:rPr>
              <a:t>・ベンチャー育成による新たな医療産業</a:t>
            </a:r>
            <a:r>
              <a:rPr lang="ja-JP" altLang="en-US" sz="1000" b="0" dirty="0" smtClean="0">
                <a:latin typeface="Meiryo UI" pitchFamily="50" charset="-128"/>
                <a:ea typeface="Meiryo UI" pitchFamily="50" charset="-128"/>
                <a:cs typeface="Meiryo UI" pitchFamily="50" charset="-128"/>
              </a:rPr>
              <a:t>創出</a:t>
            </a:r>
            <a:endParaRPr lang="en-US" altLang="ja-JP" sz="1000" b="0" dirty="0" smtClean="0">
              <a:latin typeface="Meiryo UI" pitchFamily="50" charset="-128"/>
              <a:ea typeface="Meiryo UI" pitchFamily="50" charset="-128"/>
              <a:cs typeface="Meiryo UI" pitchFamily="50" charset="-128"/>
            </a:endParaRPr>
          </a:p>
          <a:p>
            <a:pPr marL="0" lvl="0" indent="0" defTabSz="809701" eaLnBrk="1" fontAlgn="base" hangingPunct="1">
              <a:spcBef>
                <a:spcPts val="177"/>
              </a:spcBef>
              <a:spcAft>
                <a:spcPct val="0"/>
              </a:spcAft>
              <a:buClr>
                <a:srgbClr val="3D6AA7"/>
              </a:buClr>
              <a:buSzPct val="85000"/>
            </a:pPr>
            <a:r>
              <a:rPr lang="ja-JP" altLang="en-US" sz="1000" b="0" dirty="0">
                <a:latin typeface="Meiryo UI" pitchFamily="50" charset="-128"/>
                <a:ea typeface="Meiryo UI" pitchFamily="50" charset="-128"/>
                <a:cs typeface="Meiryo UI" pitchFamily="50" charset="-128"/>
              </a:rPr>
              <a:t>　</a:t>
            </a:r>
            <a:r>
              <a:rPr lang="ja-JP" altLang="en-US" sz="1000" b="0" dirty="0" smtClean="0">
                <a:latin typeface="Meiryo UI" pitchFamily="50" charset="-128"/>
                <a:ea typeface="Meiryo UI" pitchFamily="50" charset="-128"/>
                <a:cs typeface="Meiryo UI" pitchFamily="50" charset="-128"/>
              </a:rPr>
              <a:t> エコシステム</a:t>
            </a:r>
            <a:r>
              <a:rPr lang="ja-JP" altLang="en-US" sz="1000" b="0" dirty="0">
                <a:latin typeface="Meiryo UI" pitchFamily="50" charset="-128"/>
                <a:ea typeface="Meiryo UI" pitchFamily="50" charset="-128"/>
                <a:cs typeface="Meiryo UI" pitchFamily="50" charset="-128"/>
              </a:rPr>
              <a:t>の構築</a:t>
            </a:r>
          </a:p>
        </p:txBody>
      </p:sp>
      <p:sp>
        <p:nvSpPr>
          <p:cNvPr id="4" name="テキスト ボックス 3"/>
          <p:cNvSpPr txBox="1"/>
          <p:nvPr/>
        </p:nvSpPr>
        <p:spPr>
          <a:xfrm>
            <a:off x="6660232" y="5985450"/>
            <a:ext cx="2852144" cy="261610"/>
          </a:xfrm>
          <a:prstGeom prst="rect">
            <a:avLst/>
          </a:prstGeom>
          <a:noFill/>
        </p:spPr>
        <p:txBody>
          <a:bodyPr wrap="square" rtlCol="0">
            <a:spAutoFit/>
          </a:bodyPr>
          <a:lstStyle/>
          <a:p>
            <a:r>
              <a:rPr kumimoji="1" lang="en-US" altLang="ja-JP" sz="1050" dirty="0" smtClean="0"/>
              <a:t>※</a:t>
            </a:r>
            <a:r>
              <a:rPr kumimoji="1" lang="ja-JP" altLang="en-US" sz="1050" dirty="0" smtClean="0"/>
              <a:t>施設は、開発事業者が整備・所有</a:t>
            </a:r>
            <a:endParaRPr kumimoji="1" lang="ja-JP" altLang="en-US" sz="1050" dirty="0"/>
          </a:p>
        </p:txBody>
      </p:sp>
      <p:sp>
        <p:nvSpPr>
          <p:cNvPr id="140" name="正方形/長方形 139"/>
          <p:cNvSpPr/>
          <p:nvPr/>
        </p:nvSpPr>
        <p:spPr>
          <a:xfrm>
            <a:off x="8784976" y="6696743"/>
            <a:ext cx="539552" cy="270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4</a:t>
            </a:r>
          </a:p>
        </p:txBody>
      </p:sp>
      <p:sp>
        <p:nvSpPr>
          <p:cNvPr id="149" name="Rectangle 84"/>
          <p:cNvSpPr>
            <a:spLocks noChangeArrowheads="1"/>
          </p:cNvSpPr>
          <p:nvPr/>
        </p:nvSpPr>
        <p:spPr bwMode="auto">
          <a:xfrm>
            <a:off x="7822846" y="2286620"/>
            <a:ext cx="1141642" cy="306856"/>
          </a:xfrm>
          <a:prstGeom prst="rect">
            <a:avLst/>
          </a:prstGeom>
          <a:solidFill>
            <a:srgbClr val="CCDAEC"/>
          </a:solidFill>
          <a:ln w="19050" algn="ctr">
            <a:solidFill>
              <a:srgbClr val="5F8AC3"/>
            </a:solidFill>
            <a:round/>
            <a:headEnd/>
            <a:tailEnd/>
          </a:ln>
        </p:spPr>
        <p:txBody>
          <a:bodyPr lIns="0" tIns="0" rIns="0" bIns="0"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algn="ctr" eaLnBrk="1" fontAlgn="ctr" hangingPunct="1">
              <a:spcBef>
                <a:spcPct val="0"/>
              </a:spcBef>
              <a:spcAft>
                <a:spcPct val="0"/>
              </a:spcAft>
            </a:pPr>
            <a:r>
              <a:rPr lang="ja-JP" altLang="en-US" sz="1000" dirty="0">
                <a:solidFill>
                  <a:srgbClr val="000000"/>
                </a:solidFill>
                <a:latin typeface="Meiryo UI" pitchFamily="50" charset="-128"/>
                <a:ea typeface="Meiryo UI" pitchFamily="50" charset="-128"/>
                <a:cs typeface="Meiryo UI" pitchFamily="50" charset="-128"/>
              </a:rPr>
              <a:t>日本</a:t>
            </a:r>
            <a:r>
              <a:rPr lang="zh-TW" altLang="en-US" sz="1000" dirty="0">
                <a:solidFill>
                  <a:srgbClr val="000000"/>
                </a:solidFill>
                <a:latin typeface="Meiryo UI" pitchFamily="50" charset="-128"/>
                <a:ea typeface="Meiryo UI" pitchFamily="50" charset="-128"/>
                <a:cs typeface="Meiryo UI" pitchFamily="50" charset="-128"/>
              </a:rPr>
              <a:t>再生医療</a:t>
            </a:r>
            <a:r>
              <a:rPr lang="ja-JP" altLang="en-US" sz="1000" dirty="0">
                <a:solidFill>
                  <a:srgbClr val="000000"/>
                </a:solidFill>
                <a:latin typeface="Meiryo UI" pitchFamily="50" charset="-128"/>
                <a:ea typeface="Meiryo UI" pitchFamily="50" charset="-128"/>
                <a:cs typeface="Meiryo UI" pitchFamily="50" charset="-128"/>
              </a:rPr>
              <a:t>学会</a:t>
            </a:r>
            <a:endParaRPr lang="zh-TW" altLang="en-US" sz="1000" dirty="0">
              <a:solidFill>
                <a:srgbClr val="000000"/>
              </a:solidFill>
              <a:latin typeface="Meiryo UI" pitchFamily="50" charset="-128"/>
              <a:ea typeface="Meiryo UI" pitchFamily="50" charset="-128"/>
              <a:cs typeface="Meiryo UI" pitchFamily="50" charset="-128"/>
            </a:endParaRPr>
          </a:p>
        </p:txBody>
      </p:sp>
      <p:grpSp>
        <p:nvGrpSpPr>
          <p:cNvPr id="158" name="グループ化 122"/>
          <p:cNvGrpSpPr>
            <a:grpSpLocks/>
          </p:cNvGrpSpPr>
          <p:nvPr/>
        </p:nvGrpSpPr>
        <p:grpSpPr bwMode="auto">
          <a:xfrm>
            <a:off x="6944884" y="3142949"/>
            <a:ext cx="490051" cy="100244"/>
            <a:chOff x="8104188" y="4645025"/>
            <a:chExt cx="573087" cy="107950"/>
          </a:xfrm>
        </p:grpSpPr>
        <p:sp>
          <p:nvSpPr>
            <p:cNvPr id="159" name="Line 40"/>
            <p:cNvSpPr>
              <a:spLocks noChangeShapeType="1"/>
            </p:cNvSpPr>
            <p:nvPr/>
          </p:nvSpPr>
          <p:spPr bwMode="auto">
            <a:xfrm>
              <a:off x="8104188" y="4645025"/>
              <a:ext cx="539749" cy="0"/>
            </a:xfrm>
            <a:prstGeom prst="line">
              <a:avLst/>
            </a:prstGeom>
            <a:noFill/>
            <a:ln w="38100">
              <a:solidFill>
                <a:srgbClr val="3D6AA7"/>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809701">
                <a:defRPr/>
              </a:pPr>
              <a:endParaRPr kumimoji="0" lang="ja-JP" altLang="en-US" kern="0">
                <a:solidFill>
                  <a:sysClr val="windowText" lastClr="000000"/>
                </a:solidFill>
                <a:latin typeface="ＭＳ Ｐゴシック" pitchFamily="50" charset="-128"/>
              </a:endParaRPr>
            </a:p>
          </p:txBody>
        </p:sp>
        <p:sp>
          <p:nvSpPr>
            <p:cNvPr id="160" name="Line 40"/>
            <p:cNvSpPr>
              <a:spLocks noChangeShapeType="1"/>
            </p:cNvSpPr>
            <p:nvPr/>
          </p:nvSpPr>
          <p:spPr bwMode="auto">
            <a:xfrm>
              <a:off x="8135938" y="4752975"/>
              <a:ext cx="541337" cy="0"/>
            </a:xfrm>
            <a:prstGeom prst="line">
              <a:avLst/>
            </a:prstGeom>
            <a:noFill/>
            <a:ln w="38100">
              <a:solidFill>
                <a:srgbClr val="83A4D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809701">
                <a:defRPr/>
              </a:pPr>
              <a:endParaRPr kumimoji="0" lang="ja-JP" altLang="en-US" kern="0">
                <a:solidFill>
                  <a:sysClr val="windowText" lastClr="000000"/>
                </a:solidFill>
                <a:latin typeface="ＭＳ Ｐゴシック" pitchFamily="50" charset="-128"/>
              </a:endParaRPr>
            </a:p>
          </p:txBody>
        </p:sp>
      </p:grpSp>
      <p:grpSp>
        <p:nvGrpSpPr>
          <p:cNvPr id="161" name="グループ化 160"/>
          <p:cNvGrpSpPr/>
          <p:nvPr/>
        </p:nvGrpSpPr>
        <p:grpSpPr>
          <a:xfrm>
            <a:off x="7475655" y="2775879"/>
            <a:ext cx="1523095" cy="950844"/>
            <a:chOff x="7475655" y="2775879"/>
            <a:chExt cx="1523095" cy="950844"/>
          </a:xfrm>
        </p:grpSpPr>
        <p:sp>
          <p:nvSpPr>
            <p:cNvPr id="162" name="Rectangle 84"/>
            <p:cNvSpPr>
              <a:spLocks noChangeArrowheads="1"/>
            </p:cNvSpPr>
            <p:nvPr/>
          </p:nvSpPr>
          <p:spPr bwMode="auto">
            <a:xfrm>
              <a:off x="7832672" y="2775879"/>
              <a:ext cx="1166078" cy="377390"/>
            </a:xfrm>
            <a:prstGeom prst="rect">
              <a:avLst/>
            </a:prstGeom>
            <a:solidFill>
              <a:srgbClr val="FFFFFF"/>
            </a:solidFill>
            <a:ln w="19050" algn="ctr">
              <a:solidFill>
                <a:srgbClr val="5F8AC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marL="0" marR="0" lvl="0" indent="0" algn="ctr" defTabSz="987425" eaLnBrk="1" fontAlgn="ctr" latinLnBrk="0" hangingPunct="1">
                <a:lnSpc>
                  <a:spcPct val="100000"/>
                </a:lnSpc>
                <a:spcBef>
                  <a:spcPct val="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AMED</a:t>
              </a:r>
            </a:p>
            <a:p>
              <a:pPr marL="0" marR="0" lvl="0" indent="0" algn="ctr" defTabSz="987425" eaLnBrk="1" fontAlgn="ctr" latinLnBrk="0" hangingPunct="1">
                <a:lnSpc>
                  <a:spcPct val="100000"/>
                </a:lnSpc>
                <a:spcBef>
                  <a:spcPct val="0"/>
                </a:spcBef>
                <a:spcAft>
                  <a:spcPct val="0"/>
                </a:spcAft>
                <a:buClrTx/>
                <a:buSzTx/>
                <a:buFontTx/>
                <a:buNone/>
                <a:tabLst/>
                <a:defRPr/>
              </a:pPr>
              <a:r>
                <a:rPr kumimoji="1" lang="zh-TW" altLang="en-US" sz="80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日本医療研究開発機構</a:t>
              </a:r>
              <a:endParaRPr kumimoji="1" lang="ja-JP" altLang="en-US" sz="80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163" name="Rectangle 84"/>
            <p:cNvSpPr>
              <a:spLocks noChangeArrowheads="1"/>
            </p:cNvSpPr>
            <p:nvPr/>
          </p:nvSpPr>
          <p:spPr bwMode="auto">
            <a:xfrm>
              <a:off x="7838102" y="3343437"/>
              <a:ext cx="1160648" cy="383286"/>
            </a:xfrm>
            <a:prstGeom prst="rect">
              <a:avLst/>
            </a:prstGeom>
            <a:solidFill>
              <a:srgbClr val="FFFFFF"/>
            </a:solidFill>
            <a:ln w="19050" algn="ctr">
              <a:solidFill>
                <a:srgbClr val="5F8AC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987425" eaLnBrk="0" hangingPunct="0">
                <a:defRPr kumimoji="1" sz="2100" b="1">
                  <a:solidFill>
                    <a:schemeClr val="tx1"/>
                  </a:solidFill>
                  <a:latin typeface="Arial" charset="0"/>
                  <a:ea typeface="ＭＳ Ｐゴシック" charset="-128"/>
                </a:defRPr>
              </a:lvl1pPr>
              <a:lvl2pPr marL="742950" indent="-285750" defTabSz="987425" eaLnBrk="0" hangingPunct="0">
                <a:defRPr kumimoji="1" sz="2100" b="1">
                  <a:solidFill>
                    <a:schemeClr val="tx1"/>
                  </a:solidFill>
                  <a:latin typeface="Arial" charset="0"/>
                  <a:ea typeface="ＭＳ Ｐゴシック" charset="-128"/>
                </a:defRPr>
              </a:lvl2pPr>
              <a:lvl3pPr marL="1143000" indent="-228600" defTabSz="987425" eaLnBrk="0" hangingPunct="0">
                <a:defRPr kumimoji="1" sz="2100" b="1">
                  <a:solidFill>
                    <a:schemeClr val="tx1"/>
                  </a:solidFill>
                  <a:latin typeface="Arial" charset="0"/>
                  <a:ea typeface="ＭＳ Ｐゴシック" charset="-128"/>
                </a:defRPr>
              </a:lvl3pPr>
              <a:lvl4pPr marL="1600200" indent="-228600" defTabSz="987425" eaLnBrk="0" hangingPunct="0">
                <a:defRPr kumimoji="1" sz="2100" b="1">
                  <a:solidFill>
                    <a:schemeClr val="tx1"/>
                  </a:solidFill>
                  <a:latin typeface="Arial" charset="0"/>
                  <a:ea typeface="ＭＳ Ｐゴシック" charset="-128"/>
                </a:defRPr>
              </a:lvl4pPr>
              <a:lvl5pPr marL="2057400" indent="-228600" defTabSz="987425" eaLnBrk="0" hangingPunct="0">
                <a:defRPr kumimoji="1" sz="2100" b="1">
                  <a:solidFill>
                    <a:schemeClr val="tx1"/>
                  </a:solidFill>
                  <a:latin typeface="Arial" charset="0"/>
                  <a:ea typeface="ＭＳ Ｐゴシック" charset="-128"/>
                </a:defRPr>
              </a:lvl5pPr>
              <a:lvl6pPr marL="25146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6pPr>
              <a:lvl7pPr marL="29718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7pPr>
              <a:lvl8pPr marL="34290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8pPr>
              <a:lvl9pPr marL="3886200" indent="-228600" defTabSz="987425" eaLnBrk="0" fontAlgn="base" hangingPunct="0">
                <a:spcBef>
                  <a:spcPct val="0"/>
                </a:spcBef>
                <a:spcAft>
                  <a:spcPct val="0"/>
                </a:spcAft>
                <a:defRPr kumimoji="1" sz="2100" b="1">
                  <a:solidFill>
                    <a:schemeClr val="tx1"/>
                  </a:solidFill>
                  <a:latin typeface="Arial" charset="0"/>
                  <a:ea typeface="ＭＳ Ｐゴシック" charset="-128"/>
                </a:defRPr>
              </a:lvl9pPr>
            </a:lstStyle>
            <a:p>
              <a:pPr marL="0" marR="0" lvl="0" indent="0" algn="ctr" defTabSz="987425" eaLnBrk="1" fontAlgn="ctr" latinLnBrk="0" hangingPunct="1">
                <a:lnSpc>
                  <a:spcPct val="100000"/>
                </a:lnSpc>
                <a:spcBef>
                  <a:spcPct val="0"/>
                </a:spcBef>
                <a:spcAft>
                  <a:spcPct val="0"/>
                </a:spcAft>
                <a:buClrTx/>
                <a:buSzTx/>
                <a:buFontTx/>
                <a:buNone/>
                <a:tabLst/>
                <a:defRPr/>
              </a:pPr>
              <a:r>
                <a:rPr kumimoji="1" lang="en-US" altLang="ja-JP" sz="1400" b="1" i="0" u="none"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PMDA</a:t>
              </a:r>
            </a:p>
            <a:p>
              <a:pPr marL="0" marR="0" lvl="0" indent="0" algn="ctr" defTabSz="987425" eaLnBrk="1" fontAlgn="ctr" latinLnBrk="0" hangingPunct="1">
                <a:lnSpc>
                  <a:spcPct val="100000"/>
                </a:lnSpc>
                <a:spcBef>
                  <a:spcPct val="0"/>
                </a:spcBef>
                <a:spcAft>
                  <a:spcPct val="0"/>
                </a:spcAft>
                <a:buClrTx/>
                <a:buSzTx/>
                <a:buFontTx/>
                <a:buNone/>
                <a:tabLst/>
                <a:defRPr/>
              </a:pPr>
              <a:r>
                <a:rPr kumimoji="1" lang="zh-TW" altLang="en-US" sz="800" b="0" i="0" u="none"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医薬品医療機器総合機構</a:t>
              </a:r>
              <a:endParaRPr kumimoji="1" lang="ja-JP" altLang="en-US" sz="800" b="0" i="0" u="none" strike="noStrike" kern="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sp>
          <p:nvSpPr>
            <p:cNvPr id="164" name="右大かっこ 163"/>
            <p:cNvSpPr/>
            <p:nvPr/>
          </p:nvSpPr>
          <p:spPr bwMode="auto">
            <a:xfrm>
              <a:off x="7681528" y="2942379"/>
              <a:ext cx="116419" cy="548043"/>
            </a:xfrm>
            <a:prstGeom prst="rightBracket">
              <a:avLst/>
            </a:prstGeom>
            <a:noFill/>
            <a:ln w="28575" cap="flat" cmpd="sng" algn="ctr">
              <a:solidFill>
                <a:srgbClr val="3D6AA7"/>
              </a:solidFill>
              <a:prstDash val="solid"/>
              <a:round/>
              <a:headEnd type="none" w="med" len="med"/>
              <a:tailEnd type="none" w="med" len="med"/>
            </a:ln>
            <a:effectLst/>
            <a:scene3d>
              <a:camera prst="orthographicFront">
                <a:rot lat="0" lon="10800000" rev="0"/>
              </a:camera>
              <a:lightRig rig="threePt" dir="t"/>
            </a:scene3d>
            <a:extLst/>
          </p:spPr>
          <p:txBody>
            <a:bodyPr wrap="none" lIns="80970" tIns="40485" rIns="80970" bIns="40485" anchor="ctr"/>
            <a:lstStyle/>
            <a:p>
              <a:pPr marL="0" marR="0" lvl="0" indent="0" algn="ctr" defTabSz="923566" eaLnBrk="1" fontAlgn="base" latinLnBrk="0" hangingPunct="1">
                <a:lnSpc>
                  <a:spcPct val="100000"/>
                </a:lnSpc>
                <a:spcBef>
                  <a:spcPct val="0"/>
                </a:spcBef>
                <a:spcAft>
                  <a:spcPct val="0"/>
                </a:spcAft>
                <a:buClrTx/>
                <a:buSzTx/>
                <a:buFontTx/>
                <a:buNone/>
                <a:tabLst/>
                <a:defRPr/>
              </a:pPr>
              <a:endParaRPr kumimoji="0" lang="ja-JP" altLang="en-US" sz="1900" b="1" i="0" u="none" strike="noStrike" kern="0" cap="none" spc="0" normalizeH="0" baseline="0" noProof="0">
                <a:ln>
                  <a:noFill/>
                </a:ln>
                <a:solidFill>
                  <a:srgbClr val="000000"/>
                </a:solidFill>
                <a:effectLst/>
                <a:uLnTx/>
                <a:uFillTx/>
                <a:latin typeface="Arial"/>
              </a:endParaRPr>
            </a:p>
          </p:txBody>
        </p:sp>
        <p:sp>
          <p:nvSpPr>
            <p:cNvPr id="165" name="正方形/長方形 7"/>
            <p:cNvSpPr>
              <a:spLocks noChangeArrowheads="1"/>
            </p:cNvSpPr>
            <p:nvPr/>
          </p:nvSpPr>
          <p:spPr bwMode="auto">
            <a:xfrm>
              <a:off x="7475655" y="2876130"/>
              <a:ext cx="166970" cy="70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eaVert" wrap="none" lIns="80970" tIns="40485" rIns="80970" bIns="40485" anchor="ctr"/>
            <a:lstStyle>
              <a:lvl1pPr defTabSz="1042988" eaLnBrk="0" hangingPunct="0">
                <a:defRPr kumimoji="1" sz="2100" b="1">
                  <a:solidFill>
                    <a:schemeClr val="tx1"/>
                  </a:solidFill>
                  <a:latin typeface="Arial" charset="0"/>
                  <a:ea typeface="ＭＳ Ｐゴシック" charset="-128"/>
                </a:defRPr>
              </a:lvl1pPr>
              <a:lvl2pPr defTabSz="1042988" eaLnBrk="0" hangingPunct="0">
                <a:defRPr kumimoji="1" sz="2100" b="1">
                  <a:solidFill>
                    <a:schemeClr val="tx1"/>
                  </a:solidFill>
                  <a:latin typeface="Arial" charset="0"/>
                  <a:ea typeface="ＭＳ Ｐゴシック" charset="-128"/>
                </a:defRPr>
              </a:lvl2pPr>
              <a:lvl3pPr defTabSz="1042988" eaLnBrk="0" hangingPunct="0">
                <a:defRPr kumimoji="1" sz="2100" b="1">
                  <a:solidFill>
                    <a:schemeClr val="tx1"/>
                  </a:solidFill>
                  <a:latin typeface="Arial" charset="0"/>
                  <a:ea typeface="ＭＳ Ｐゴシック" charset="-128"/>
                </a:defRPr>
              </a:lvl3pPr>
              <a:lvl4pPr defTabSz="1042988" eaLnBrk="0" hangingPunct="0">
                <a:defRPr kumimoji="1" sz="2100" b="1">
                  <a:solidFill>
                    <a:schemeClr val="tx1"/>
                  </a:solidFill>
                  <a:latin typeface="Arial" charset="0"/>
                  <a:ea typeface="ＭＳ Ｐゴシック" charset="-128"/>
                </a:defRPr>
              </a:lvl4pPr>
              <a:lvl5pPr defTabSz="1042988" eaLnBrk="0" hangingPunct="0">
                <a:defRPr kumimoji="1" sz="2100" b="1">
                  <a:solidFill>
                    <a:schemeClr val="tx1"/>
                  </a:solidFill>
                  <a:latin typeface="Arial" charset="0"/>
                  <a:ea typeface="ＭＳ Ｐゴシック" charset="-128"/>
                </a:defRPr>
              </a:lvl5pPr>
              <a:lvl6pPr marL="22844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6pPr>
              <a:lvl7pPr marL="27416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7pPr>
              <a:lvl8pPr marL="31988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8pPr>
              <a:lvl9pPr marL="3656013" indent="1588" defTabSz="1042988" eaLnBrk="0" fontAlgn="base" hangingPunct="0">
                <a:spcBef>
                  <a:spcPct val="0"/>
                </a:spcBef>
                <a:spcAft>
                  <a:spcPct val="0"/>
                </a:spcAft>
                <a:defRPr kumimoji="1" sz="2100" b="1">
                  <a:solidFill>
                    <a:schemeClr val="tx1"/>
                  </a:solidFill>
                  <a:latin typeface="Arial" charset="0"/>
                  <a:ea typeface="ＭＳ Ｐゴシック" charset="-128"/>
                </a:defRPr>
              </a:lvl9pPr>
            </a:lstStyle>
            <a:p>
              <a:pPr marL="0" marR="0" lvl="0" indent="0" algn="ctr" defTabSz="1042988"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srgbClr val="000000"/>
                  </a:solidFill>
                  <a:effectLst/>
                  <a:uLnTx/>
                  <a:uFillTx/>
                  <a:latin typeface="Arial" charset="0"/>
                  <a:ea typeface="ＭＳ Ｐゴシック" charset="-128"/>
                </a:rPr>
                <a:t>連携協定</a:t>
              </a:r>
            </a:p>
          </p:txBody>
        </p:sp>
      </p:grpSp>
    </p:spTree>
    <p:extLst>
      <p:ext uri="{BB962C8B-B14F-4D97-AF65-F5344CB8AC3E}">
        <p14:creationId xmlns:p14="http://schemas.microsoft.com/office/powerpoint/2010/main" val="2282460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2981" y="7985"/>
            <a:ext cx="9180513" cy="421709"/>
          </a:xfrm>
          <a:prstGeom prst="rect">
            <a:avLst/>
          </a:prstGeom>
          <a:solidFill>
            <a:srgbClr val="000099"/>
          </a:solidFill>
          <a:ln w="38100">
            <a:noFill/>
            <a:miter lim="800000"/>
            <a:headEnd/>
            <a:tailEnd/>
          </a:ln>
          <a:effectLst/>
          <a:extLst/>
        </p:spPr>
        <p:txBody>
          <a:bodyPr wrap="none" lIns="91431" tIns="82792" rIns="91431" bIns="82792"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拠点の施設構成（断面イメージ）</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907704" y="3654772"/>
            <a:ext cx="2520280" cy="26642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9" name="正方形/長方形 8"/>
          <p:cNvSpPr/>
          <p:nvPr/>
        </p:nvSpPr>
        <p:spPr>
          <a:xfrm>
            <a:off x="5268528" y="2121882"/>
            <a:ext cx="1944216" cy="43924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prstClr val="black"/>
              </a:solidFill>
            </a:endParaRPr>
          </a:p>
        </p:txBody>
      </p:sp>
      <p:sp>
        <p:nvSpPr>
          <p:cNvPr id="4" name="正方形/長方形 3"/>
          <p:cNvSpPr/>
          <p:nvPr/>
        </p:nvSpPr>
        <p:spPr>
          <a:xfrm>
            <a:off x="2120953" y="2574652"/>
            <a:ext cx="1926214"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＜メディカル棟＞</a:t>
            </a:r>
            <a:endParaRPr lang="en-US" altLang="ja-JP" sz="1200" strike="sngStrike"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フロア面積 ：約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317465" y="1372003"/>
            <a:ext cx="1846342" cy="722978"/>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＜研究開発棟＞</a:t>
            </a:r>
            <a:endParaRPr lang="en-US" altLang="ja-JP" sz="1200" strike="sngStrike"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フロア面積 ：約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979711" y="3700463"/>
            <a:ext cx="2380010" cy="123942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nchorCtr="0"/>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452888" y="4950916"/>
            <a:ext cx="80320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連絡通路</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5328000" y="4950916"/>
            <a:ext cx="1872208" cy="378722"/>
          </a:xfrm>
          <a:prstGeom prst="roundRect">
            <a:avLst/>
          </a:prstGeom>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拠点のオーガナイズ機能等</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324264" y="2159000"/>
            <a:ext cx="1839543" cy="2057400"/>
          </a:xfrm>
          <a:prstGeom prst="roundRect">
            <a:avLst>
              <a:gd name="adj" fmla="val 86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企業等</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328000" y="4270202"/>
            <a:ext cx="1835807" cy="612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産学連携ラボ</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インキュベーションラボ</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5353867" y="5363570"/>
            <a:ext cx="1846341" cy="595458"/>
          </a:xfrm>
          <a:prstGeom prst="roundRect">
            <a:avLst/>
          </a:prstGeom>
        </p:spPr>
        <p:style>
          <a:lnRef idx="2">
            <a:schemeClr val="accent4"/>
          </a:lnRef>
          <a:fillRef idx="1">
            <a:schemeClr val="lt1"/>
          </a:fillRef>
          <a:effectRef idx="0">
            <a:schemeClr val="accent4"/>
          </a:effectRef>
          <a:fontRef idx="minor">
            <a:schemeClr val="dk1"/>
          </a:fontRef>
        </p:style>
        <p:txBody>
          <a:bodyPr lIns="36000" rIns="36000" rtlCol="0" anchor="ct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会議室・</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利便施設等</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907704" y="3222724"/>
            <a:ext cx="1872726" cy="43204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22" name="直線コネクタ 21"/>
          <p:cNvCxnSpPr/>
          <p:nvPr/>
        </p:nvCxnSpPr>
        <p:spPr>
          <a:xfrm>
            <a:off x="1259632" y="5994000"/>
            <a:ext cx="6768752" cy="0"/>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308304" y="5682029"/>
            <a:ext cx="1512168"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連絡デッキフロア</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464000" y="5682029"/>
            <a:ext cx="999728" cy="276999"/>
          </a:xfrm>
          <a:prstGeom prst="rect">
            <a:avLst/>
          </a:prstGeom>
          <a:noFill/>
        </p:spPr>
        <p:txBody>
          <a:bodyPr wrap="square" rtlCol="0">
            <a:spAutoFit/>
          </a:bodyPr>
          <a:lstStyle/>
          <a:p>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玄関</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フロア</a:t>
            </a:r>
            <a:endPar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5976156" y="6042069"/>
            <a:ext cx="756084" cy="276999"/>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a:t>
            </a:r>
          </a:p>
        </p:txBody>
      </p:sp>
      <p:sp>
        <p:nvSpPr>
          <p:cNvPr id="27" name="テキスト ボックス 26"/>
          <p:cNvSpPr txBox="1"/>
          <p:nvPr/>
        </p:nvSpPr>
        <p:spPr>
          <a:xfrm>
            <a:off x="3671900" y="6031036"/>
            <a:ext cx="756084" cy="276999"/>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a:t>
            </a:r>
          </a:p>
        </p:txBody>
      </p:sp>
      <p:sp>
        <p:nvSpPr>
          <p:cNvPr id="24" name="角丸四角形 23"/>
          <p:cNvSpPr/>
          <p:nvPr/>
        </p:nvSpPr>
        <p:spPr>
          <a:xfrm>
            <a:off x="1979712" y="6031035"/>
            <a:ext cx="1423888" cy="28086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細胞バンク（</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CPC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983457" y="3262742"/>
            <a:ext cx="1732479" cy="352012"/>
          </a:xfrm>
          <a:prstGeom prst="roundRect">
            <a:avLst/>
          </a:prstGeom>
          <a:solidFill>
            <a:schemeClr val="lt1"/>
          </a:solidFill>
        </p:spPr>
        <p:style>
          <a:lnRef idx="2">
            <a:schemeClr val="accent4"/>
          </a:lnRef>
          <a:fillRef idx="1">
            <a:schemeClr val="lt1"/>
          </a:fillRef>
          <a:effectRef idx="0">
            <a:schemeClr val="accent4"/>
          </a:effectRef>
          <a:fontRef idx="minor">
            <a:schemeClr val="dk1"/>
          </a:fontRef>
        </p:style>
        <p:txBody>
          <a:bodyPr lIns="72000" rIns="0" rtlCol="0" anchor="ctr"/>
          <a:lstStyle/>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利便施設等</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99592" y="6319068"/>
            <a:ext cx="7560840" cy="432048"/>
          </a:xfrm>
          <a:prstGeom prst="rect">
            <a:avLst/>
          </a:prstGeom>
          <a:solidFill>
            <a:schemeClr val="bg2">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smtClean="0">
                <a:solidFill>
                  <a:prstClr val="black"/>
                </a:solidFill>
              </a:rPr>
              <a:t>大阪市所有地　約</a:t>
            </a:r>
            <a:r>
              <a:rPr lang="en-US" altLang="ja-JP" dirty="0" smtClean="0">
                <a:solidFill>
                  <a:schemeClr val="tx1"/>
                </a:solidFill>
              </a:rPr>
              <a:t>8,600</a:t>
            </a:r>
            <a:r>
              <a:rPr lang="ja-JP" altLang="en-US" dirty="0" smtClean="0">
                <a:solidFill>
                  <a:schemeClr val="tx1"/>
                </a:solidFill>
              </a:rPr>
              <a:t>㎡</a:t>
            </a:r>
            <a:endParaRPr lang="ja-JP" altLang="en-US" dirty="0">
              <a:solidFill>
                <a:schemeClr val="tx1"/>
              </a:solidFill>
            </a:endParaRPr>
          </a:p>
        </p:txBody>
      </p:sp>
      <p:sp>
        <p:nvSpPr>
          <p:cNvPr id="29" name="正方形/長方形 28"/>
          <p:cNvSpPr/>
          <p:nvPr/>
        </p:nvSpPr>
        <p:spPr>
          <a:xfrm>
            <a:off x="8693232" y="6661692"/>
            <a:ext cx="539552" cy="270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5</a:t>
            </a:r>
            <a:endParaRPr kumimoji="1" lang="ja-JP" altLang="en-US" dirty="0">
              <a:solidFill>
                <a:schemeClr val="tx1"/>
              </a:solidFill>
            </a:endParaRPr>
          </a:p>
        </p:txBody>
      </p:sp>
      <p:sp>
        <p:nvSpPr>
          <p:cNvPr id="30" name="正方形/長方形 29"/>
          <p:cNvSpPr/>
          <p:nvPr/>
        </p:nvSpPr>
        <p:spPr>
          <a:xfrm>
            <a:off x="247536" y="492063"/>
            <a:ext cx="8572936" cy="527550"/>
          </a:xfrm>
          <a:prstGeom prst="rect">
            <a:avLst/>
          </a:prstGeom>
          <a:ln w="12700">
            <a:solidFill>
              <a:schemeClr val="tx1">
                <a:lumMod val="50000"/>
                <a:lumOff val="50000"/>
              </a:schemeClr>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○敷地面積：</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8,600㎡</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○延床面積：</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53,000㎡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許容容積率</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（指定容積率</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600</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筋境界から</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368000" y="983243"/>
            <a:ext cx="8325232" cy="3478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下記のフロア面積、施設形態・施設配置等は、イメージであり、実際の計画は、今後、開発事業者等において決定されるものである。</a:t>
            </a:r>
            <a:endParaRPr lang="en-US" altLang="ja-JP"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983457" y="4950916"/>
            <a:ext cx="2376264" cy="487506"/>
          </a:xfrm>
          <a:prstGeom prst="roundRect">
            <a:avLst/>
          </a:prstGeom>
          <a:solidFill>
            <a:srgbClr val="F68B3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眼科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有床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診療所</a:t>
            </a:r>
          </a:p>
        </p:txBody>
      </p:sp>
      <p:sp>
        <p:nvSpPr>
          <p:cNvPr id="32" name="角丸四角形 31"/>
          <p:cNvSpPr/>
          <p:nvPr/>
        </p:nvSpPr>
        <p:spPr>
          <a:xfrm>
            <a:off x="1970921" y="5439432"/>
            <a:ext cx="624592" cy="539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889622" y="5487194"/>
            <a:ext cx="768535" cy="507831"/>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rPr>
              <a:t>関連</a:t>
            </a:r>
          </a:p>
          <a:p>
            <a:pPr algn="ctr"/>
            <a:r>
              <a:rPr lang="ja-JP" altLang="en-US" sz="900" dirty="0">
                <a:latin typeface="メイリオ" panose="020B0604030504040204" pitchFamily="50" charset="-128"/>
                <a:ea typeface="メイリオ" panose="020B0604030504040204" pitchFamily="50" charset="-128"/>
              </a:rPr>
              <a:t>診療所</a:t>
            </a:r>
          </a:p>
          <a:p>
            <a:pPr algn="ctr"/>
            <a:r>
              <a:rPr lang="ja-JP" altLang="en-US" sz="900" dirty="0">
                <a:latin typeface="メイリオ" panose="020B0604030504040204" pitchFamily="50" charset="-128"/>
                <a:ea typeface="メイリオ" panose="020B0604030504040204" pitchFamily="50" charset="-128"/>
              </a:rPr>
              <a:t>（無床）</a:t>
            </a:r>
          </a:p>
        </p:txBody>
      </p:sp>
      <p:sp>
        <p:nvSpPr>
          <p:cNvPr id="34" name="角丸四角形 33"/>
          <p:cNvSpPr/>
          <p:nvPr/>
        </p:nvSpPr>
        <p:spPr>
          <a:xfrm>
            <a:off x="2600338" y="5439431"/>
            <a:ext cx="624592" cy="539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3248410" y="5434939"/>
            <a:ext cx="624592" cy="539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3883843" y="5443916"/>
            <a:ext cx="499358" cy="539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3285785" y="5471583"/>
            <a:ext cx="624592" cy="539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3316466" y="5506906"/>
            <a:ext cx="624592" cy="539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2529523" y="5480652"/>
            <a:ext cx="768535" cy="507831"/>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rPr>
              <a:t>関連</a:t>
            </a:r>
          </a:p>
          <a:p>
            <a:pPr algn="ctr"/>
            <a:r>
              <a:rPr lang="ja-JP" altLang="en-US" sz="900" dirty="0">
                <a:latin typeface="メイリオ" panose="020B0604030504040204" pitchFamily="50" charset="-128"/>
                <a:ea typeface="メイリオ" panose="020B0604030504040204" pitchFamily="50" charset="-128"/>
              </a:rPr>
              <a:t>診療所</a:t>
            </a:r>
          </a:p>
          <a:p>
            <a:pPr algn="ctr"/>
            <a:r>
              <a:rPr lang="ja-JP" altLang="en-US" sz="900" dirty="0">
                <a:latin typeface="メイリオ" panose="020B0604030504040204" pitchFamily="50" charset="-128"/>
                <a:ea typeface="メイリオ" panose="020B0604030504040204" pitchFamily="50" charset="-128"/>
              </a:rPr>
              <a:t>（無床）</a:t>
            </a:r>
          </a:p>
        </p:txBody>
      </p:sp>
      <p:sp>
        <p:nvSpPr>
          <p:cNvPr id="40" name="テキスト ボックス 39"/>
          <p:cNvSpPr txBox="1"/>
          <p:nvPr/>
        </p:nvSpPr>
        <p:spPr>
          <a:xfrm>
            <a:off x="3235771" y="5549872"/>
            <a:ext cx="768535" cy="507831"/>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rPr>
              <a:t>関連</a:t>
            </a:r>
          </a:p>
          <a:p>
            <a:pPr algn="ctr"/>
            <a:r>
              <a:rPr lang="ja-JP" altLang="en-US" sz="900" dirty="0">
                <a:latin typeface="メイリオ" panose="020B0604030504040204" pitchFamily="50" charset="-128"/>
                <a:ea typeface="メイリオ" panose="020B0604030504040204" pitchFamily="50" charset="-128"/>
              </a:rPr>
              <a:t>診療所</a:t>
            </a:r>
          </a:p>
          <a:p>
            <a:pPr algn="ctr"/>
            <a:r>
              <a:rPr lang="ja-JP" altLang="en-US" sz="900" dirty="0">
                <a:latin typeface="メイリオ" panose="020B0604030504040204" pitchFamily="50" charset="-128"/>
                <a:ea typeface="メイリオ" panose="020B0604030504040204" pitchFamily="50" charset="-128"/>
              </a:rPr>
              <a:t>（無床）</a:t>
            </a:r>
          </a:p>
        </p:txBody>
      </p:sp>
      <p:sp>
        <p:nvSpPr>
          <p:cNvPr id="41" name="テキスト ボックス 40"/>
          <p:cNvSpPr txBox="1"/>
          <p:nvPr/>
        </p:nvSpPr>
        <p:spPr>
          <a:xfrm>
            <a:off x="3844820" y="5526980"/>
            <a:ext cx="655172" cy="507831"/>
          </a:xfrm>
          <a:prstGeom prst="rect">
            <a:avLst/>
          </a:prstGeom>
          <a:noFill/>
        </p:spPr>
        <p:txBody>
          <a:bodyPr wrap="square" rtlCol="0">
            <a:spAutoFit/>
          </a:bodyPr>
          <a:lstStyle/>
          <a:p>
            <a:pPr algn="ctr"/>
            <a:r>
              <a:rPr lang="ja-JP" altLang="en-US" sz="900" dirty="0" smtClean="0">
                <a:latin typeface="メイリオ" panose="020B0604030504040204" pitchFamily="50" charset="-128"/>
                <a:ea typeface="メイリオ" panose="020B0604030504040204" pitchFamily="50" charset="-128"/>
              </a:rPr>
              <a:t>高度</a:t>
            </a:r>
            <a:r>
              <a:rPr lang="en-US" altLang="ja-JP" sz="900" dirty="0" smtClean="0">
                <a:latin typeface="メイリオ" panose="020B0604030504040204" pitchFamily="50" charset="-128"/>
                <a:ea typeface="メイリオ" panose="020B0604030504040204" pitchFamily="50" charset="-128"/>
              </a:rPr>
              <a:t/>
            </a:r>
            <a:br>
              <a:rPr lang="en-US" altLang="ja-JP" sz="900" dirty="0" smtClean="0">
                <a:latin typeface="メイリオ" panose="020B0604030504040204" pitchFamily="50" charset="-128"/>
                <a:ea typeface="メイリオ" panose="020B0604030504040204" pitchFamily="50" charset="-128"/>
              </a:rPr>
            </a:br>
            <a:r>
              <a:rPr lang="ja-JP" altLang="en-US" sz="900" dirty="0" smtClean="0">
                <a:latin typeface="メイリオ" panose="020B0604030504040204" pitchFamily="50" charset="-128"/>
                <a:ea typeface="メイリオ" panose="020B0604030504040204" pitchFamily="50" charset="-128"/>
              </a:rPr>
              <a:t>健診</a:t>
            </a:r>
            <a:endParaRPr lang="en-US" altLang="ja-JP" sz="900" dirty="0" smtClean="0">
              <a:latin typeface="メイリオ" panose="020B0604030504040204" pitchFamily="50" charset="-128"/>
              <a:ea typeface="メイリオ" panose="020B0604030504040204" pitchFamily="50" charset="-128"/>
            </a:endParaRPr>
          </a:p>
          <a:p>
            <a:pPr algn="ctr"/>
            <a:r>
              <a:rPr lang="ja-JP" altLang="en-US" sz="900" dirty="0">
                <a:latin typeface="メイリオ" panose="020B0604030504040204" pitchFamily="50" charset="-128"/>
                <a:ea typeface="メイリオ" panose="020B0604030504040204" pitchFamily="50" charset="-128"/>
              </a:rPr>
              <a:t>センタ</a:t>
            </a:r>
            <a:r>
              <a:rPr lang="ja-JP" altLang="en-US" sz="900" dirty="0" smtClean="0">
                <a:latin typeface="メイリオ" panose="020B0604030504040204" pitchFamily="50" charset="-128"/>
                <a:ea typeface="メイリオ" panose="020B0604030504040204" pitchFamily="50" charset="-128"/>
              </a:rPr>
              <a:t>ー</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17033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0800">
          <a:solidFill>
            <a:schemeClr val="bg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950</Words>
  <Application>Microsoft Office PowerPoint</Application>
  <PresentationFormat>ユーザー設定</PresentationFormat>
  <Paragraphs>327</Paragraphs>
  <Slides>11</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11</vt:i4>
      </vt:variant>
    </vt:vector>
  </HeadingPairs>
  <TitlesOfParts>
    <vt:vector size="25" baseType="lpstr">
      <vt:lpstr>Meiryo UI</vt:lpstr>
      <vt:lpstr>ＭＳ Ｐゴシック</vt:lpstr>
      <vt:lpstr>ＭＳ Ｐ明朝</vt:lpstr>
      <vt:lpstr>ＭＳ ゴシック</vt:lpstr>
      <vt:lpstr>ＭＳ 明朝</vt:lpstr>
      <vt:lpstr>メイリオ</vt:lpstr>
      <vt:lpstr>Arial</vt:lpstr>
      <vt:lpstr>Calibri</vt:lpstr>
      <vt:lpstr>Times New Roman</vt:lpstr>
      <vt:lpstr>Wingdings</vt:lpstr>
      <vt:lpstr>Office ​​テーマ</vt:lpstr>
      <vt:lpstr>1_Office ​​テーマ</vt:lpstr>
      <vt:lpstr>2_Office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石蔵　加代</dc:creator>
  <cp:lastModifiedBy>石蔵　加代</cp:lastModifiedBy>
  <cp:revision>3</cp:revision>
  <dcterms:modified xsi:type="dcterms:W3CDTF">2019-01-24T11:33:24Z</dcterms:modified>
</cp:coreProperties>
</file>