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314" r:id="rId2"/>
    <p:sldId id="306" r:id="rId3"/>
    <p:sldId id="299" r:id="rId4"/>
    <p:sldId id="301" r:id="rId5"/>
    <p:sldId id="308" r:id="rId6"/>
    <p:sldId id="305" r:id="rId7"/>
    <p:sldId id="313" r:id="rId8"/>
    <p:sldId id="309" r:id="rId9"/>
    <p:sldId id="310" r:id="rId10"/>
  </p:sldIdLst>
  <p:sldSz cx="9144000" cy="6858000" type="screen4x3"/>
  <p:notesSz cx="6807200" cy="9939338"/>
  <p:defaultTextStyle>
    <a:defPPr>
      <a:defRPr lang="ja-JP"/>
    </a:defPPr>
    <a:lvl1pPr marL="0" algn="l" defTabSz="914358" rtl="0" eaLnBrk="1" latinLnBrk="0" hangingPunct="1">
      <a:defRPr kumimoji="1" sz="1800" kern="1200">
        <a:solidFill>
          <a:schemeClr val="tx1"/>
        </a:solidFill>
        <a:latin typeface="+mn-lt"/>
        <a:ea typeface="+mn-ea"/>
        <a:cs typeface="+mn-cs"/>
      </a:defRPr>
    </a:lvl1pPr>
    <a:lvl2pPr marL="457179" algn="l" defTabSz="914358" rtl="0" eaLnBrk="1" latinLnBrk="0" hangingPunct="1">
      <a:defRPr kumimoji="1" sz="1800" kern="1200">
        <a:solidFill>
          <a:schemeClr val="tx1"/>
        </a:solidFill>
        <a:latin typeface="+mn-lt"/>
        <a:ea typeface="+mn-ea"/>
        <a:cs typeface="+mn-cs"/>
      </a:defRPr>
    </a:lvl2pPr>
    <a:lvl3pPr marL="914358" algn="l" defTabSz="914358" rtl="0" eaLnBrk="1" latinLnBrk="0" hangingPunct="1">
      <a:defRPr kumimoji="1" sz="1800" kern="1200">
        <a:solidFill>
          <a:schemeClr val="tx1"/>
        </a:solidFill>
        <a:latin typeface="+mn-lt"/>
        <a:ea typeface="+mn-ea"/>
        <a:cs typeface="+mn-cs"/>
      </a:defRPr>
    </a:lvl3pPr>
    <a:lvl4pPr marL="1371538" algn="l" defTabSz="914358" rtl="0" eaLnBrk="1" latinLnBrk="0" hangingPunct="1">
      <a:defRPr kumimoji="1" sz="1800" kern="1200">
        <a:solidFill>
          <a:schemeClr val="tx1"/>
        </a:solidFill>
        <a:latin typeface="+mn-lt"/>
        <a:ea typeface="+mn-ea"/>
        <a:cs typeface="+mn-cs"/>
      </a:defRPr>
    </a:lvl4pPr>
    <a:lvl5pPr marL="1828717" algn="l" defTabSz="914358" rtl="0" eaLnBrk="1" latinLnBrk="0" hangingPunct="1">
      <a:defRPr kumimoji="1" sz="1800" kern="1200">
        <a:solidFill>
          <a:schemeClr val="tx1"/>
        </a:solidFill>
        <a:latin typeface="+mn-lt"/>
        <a:ea typeface="+mn-ea"/>
        <a:cs typeface="+mn-cs"/>
      </a:defRPr>
    </a:lvl5pPr>
    <a:lvl6pPr marL="2285896" algn="l" defTabSz="914358" rtl="0" eaLnBrk="1" latinLnBrk="0" hangingPunct="1">
      <a:defRPr kumimoji="1" sz="1800" kern="1200">
        <a:solidFill>
          <a:schemeClr val="tx1"/>
        </a:solidFill>
        <a:latin typeface="+mn-lt"/>
        <a:ea typeface="+mn-ea"/>
        <a:cs typeface="+mn-cs"/>
      </a:defRPr>
    </a:lvl6pPr>
    <a:lvl7pPr marL="2743075" algn="l" defTabSz="914358" rtl="0" eaLnBrk="1" latinLnBrk="0" hangingPunct="1">
      <a:defRPr kumimoji="1" sz="1800" kern="1200">
        <a:solidFill>
          <a:schemeClr val="tx1"/>
        </a:solidFill>
        <a:latin typeface="+mn-lt"/>
        <a:ea typeface="+mn-ea"/>
        <a:cs typeface="+mn-cs"/>
      </a:defRPr>
    </a:lvl7pPr>
    <a:lvl8pPr marL="3200254" algn="l" defTabSz="914358" rtl="0" eaLnBrk="1" latinLnBrk="0" hangingPunct="1">
      <a:defRPr kumimoji="1" sz="1800" kern="1200">
        <a:solidFill>
          <a:schemeClr val="tx1"/>
        </a:solidFill>
        <a:latin typeface="+mn-lt"/>
        <a:ea typeface="+mn-ea"/>
        <a:cs typeface="+mn-cs"/>
      </a:defRPr>
    </a:lvl8pPr>
    <a:lvl9pPr marL="3657434" algn="l" defTabSz="914358"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24" autoAdjust="0"/>
    <p:restoredTop sz="73942" autoAdjust="0"/>
  </p:normalViewPr>
  <p:slideViewPr>
    <p:cSldViewPr>
      <p:cViewPr varScale="1">
        <p:scale>
          <a:sx n="56" d="100"/>
          <a:sy n="56" d="100"/>
        </p:scale>
        <p:origin x="-1722" y="-96"/>
      </p:cViewPr>
      <p:guideLst>
        <p:guide orient="horz" pos="2160"/>
        <p:guide pos="2880"/>
      </p:guideLst>
    </p:cSldViewPr>
  </p:slideViewPr>
  <p:notesTextViewPr>
    <p:cViewPr>
      <p:scale>
        <a:sx n="1" d="1"/>
        <a:sy n="1" d="1"/>
      </p:scale>
      <p:origin x="0" y="0"/>
    </p:cViewPr>
  </p:notesTextViewPr>
  <p:sorterViewPr>
    <p:cViewPr>
      <p:scale>
        <a:sx n="125" d="100"/>
        <a:sy n="125" d="100"/>
      </p:scale>
      <p:origin x="0" y="0"/>
    </p:cViewPr>
  </p:sorterViewPr>
  <p:notesViewPr>
    <p:cSldViewPr>
      <p:cViewPr>
        <p:scale>
          <a:sx n="100" d="100"/>
          <a:sy n="100" d="100"/>
        </p:scale>
        <p:origin x="1902" y="42"/>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928942EA-4835-49EC-9FF5-1DC2D339B8A5}" type="datetimeFigureOut">
              <a:rPr kumimoji="1" lang="ja-JP" altLang="en-US" smtClean="0"/>
              <a:pPr/>
              <a:t>2019/8/23</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E007C77-C9F6-448E-A3D7-FD7FFB5706E9}" type="slidenum">
              <a:rPr kumimoji="1" lang="ja-JP" altLang="en-US" smtClean="0"/>
              <a:pPr/>
              <a:t>&lt;#&gt;</a:t>
            </a:fld>
            <a:endParaRPr kumimoji="1" lang="ja-JP" altLang="en-US"/>
          </a:p>
        </p:txBody>
      </p:sp>
    </p:spTree>
    <p:extLst>
      <p:ext uri="{BB962C8B-B14F-4D97-AF65-F5344CB8AC3E}">
        <p14:creationId xmlns:p14="http://schemas.microsoft.com/office/powerpoint/2010/main" xmlns="" val="8262473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1A3BBF6F-4F68-40D6-9252-5BBFC3C90370}" type="datetimeFigureOut">
              <a:rPr kumimoji="1" lang="ja-JP" altLang="en-US" smtClean="0"/>
              <a:pPr/>
              <a:t>2019/8/23</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79BDDE28-8ED5-4676-8D4E-B55C2B399C06}" type="slidenum">
              <a:rPr kumimoji="1" lang="ja-JP" altLang="en-US" smtClean="0"/>
              <a:pPr/>
              <a:t>&lt;#&gt;</a:t>
            </a:fld>
            <a:endParaRPr kumimoji="1" lang="ja-JP" altLang="en-US"/>
          </a:p>
        </p:txBody>
      </p:sp>
    </p:spTree>
    <p:extLst>
      <p:ext uri="{BB962C8B-B14F-4D97-AF65-F5344CB8AC3E}">
        <p14:creationId xmlns:p14="http://schemas.microsoft.com/office/powerpoint/2010/main" xmlns="" val="900668033"/>
      </p:ext>
    </p:extLst>
  </p:cSld>
  <p:clrMap bg1="lt1" tx1="dk1" bg2="lt2" tx2="dk2" accent1="accent1" accent2="accent2" accent3="accent3" accent4="accent4" accent5="accent5" accent6="accent6" hlink="hlink" folHlink="folHlink"/>
  <p:notesStyle>
    <a:lvl1pPr marL="0" algn="l" defTabSz="914358" rtl="0" eaLnBrk="1" latinLnBrk="0" hangingPunct="1">
      <a:defRPr kumimoji="1" sz="1200" kern="1200">
        <a:solidFill>
          <a:schemeClr val="tx1"/>
        </a:solidFill>
        <a:latin typeface="+mn-lt"/>
        <a:ea typeface="+mn-ea"/>
        <a:cs typeface="+mn-cs"/>
      </a:defRPr>
    </a:lvl1pPr>
    <a:lvl2pPr marL="457179" algn="l" defTabSz="914358" rtl="0" eaLnBrk="1" latinLnBrk="0" hangingPunct="1">
      <a:defRPr kumimoji="1" sz="1200" kern="1200">
        <a:solidFill>
          <a:schemeClr val="tx1"/>
        </a:solidFill>
        <a:latin typeface="+mn-lt"/>
        <a:ea typeface="+mn-ea"/>
        <a:cs typeface="+mn-cs"/>
      </a:defRPr>
    </a:lvl2pPr>
    <a:lvl3pPr marL="914358" algn="l" defTabSz="914358" rtl="0" eaLnBrk="1" latinLnBrk="0" hangingPunct="1">
      <a:defRPr kumimoji="1" sz="1200" kern="1200">
        <a:solidFill>
          <a:schemeClr val="tx1"/>
        </a:solidFill>
        <a:latin typeface="+mn-lt"/>
        <a:ea typeface="+mn-ea"/>
        <a:cs typeface="+mn-cs"/>
      </a:defRPr>
    </a:lvl3pPr>
    <a:lvl4pPr marL="1371538" algn="l" defTabSz="914358" rtl="0" eaLnBrk="1" latinLnBrk="0" hangingPunct="1">
      <a:defRPr kumimoji="1" sz="1200" kern="1200">
        <a:solidFill>
          <a:schemeClr val="tx1"/>
        </a:solidFill>
        <a:latin typeface="+mn-lt"/>
        <a:ea typeface="+mn-ea"/>
        <a:cs typeface="+mn-cs"/>
      </a:defRPr>
    </a:lvl4pPr>
    <a:lvl5pPr marL="1828717" algn="l" defTabSz="914358" rtl="0" eaLnBrk="1" latinLnBrk="0" hangingPunct="1">
      <a:defRPr kumimoji="1" sz="1200" kern="1200">
        <a:solidFill>
          <a:schemeClr val="tx1"/>
        </a:solidFill>
        <a:latin typeface="+mn-lt"/>
        <a:ea typeface="+mn-ea"/>
        <a:cs typeface="+mn-cs"/>
      </a:defRPr>
    </a:lvl5pPr>
    <a:lvl6pPr marL="2285896" algn="l" defTabSz="914358" rtl="0" eaLnBrk="1" latinLnBrk="0" hangingPunct="1">
      <a:defRPr kumimoji="1" sz="1200" kern="1200">
        <a:solidFill>
          <a:schemeClr val="tx1"/>
        </a:solidFill>
        <a:latin typeface="+mn-lt"/>
        <a:ea typeface="+mn-ea"/>
        <a:cs typeface="+mn-cs"/>
      </a:defRPr>
    </a:lvl6pPr>
    <a:lvl7pPr marL="2743075" algn="l" defTabSz="914358" rtl="0" eaLnBrk="1" latinLnBrk="0" hangingPunct="1">
      <a:defRPr kumimoji="1" sz="1200" kern="1200">
        <a:solidFill>
          <a:schemeClr val="tx1"/>
        </a:solidFill>
        <a:latin typeface="+mn-lt"/>
        <a:ea typeface="+mn-ea"/>
        <a:cs typeface="+mn-cs"/>
      </a:defRPr>
    </a:lvl7pPr>
    <a:lvl8pPr marL="3200254" algn="l" defTabSz="914358" rtl="0" eaLnBrk="1" latinLnBrk="0" hangingPunct="1">
      <a:defRPr kumimoji="1" sz="1200" kern="1200">
        <a:solidFill>
          <a:schemeClr val="tx1"/>
        </a:solidFill>
        <a:latin typeface="+mn-lt"/>
        <a:ea typeface="+mn-ea"/>
        <a:cs typeface="+mn-cs"/>
      </a:defRPr>
    </a:lvl8pPr>
    <a:lvl9pPr marL="3657434" algn="l" defTabSz="914358"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寝屋川市保健所　保健総務課の和田です。資料８をご覧ください。</a:t>
            </a:r>
            <a:endParaRPr kumimoji="1" lang="en-US" altLang="ja-JP" dirty="0" smtClean="0"/>
          </a:p>
          <a:p>
            <a:r>
              <a:rPr kumimoji="1" lang="ja-JP" altLang="en-US" dirty="0" smtClean="0"/>
              <a:t>着座にて説明させていただきます。</a:t>
            </a:r>
            <a:endParaRPr kumimoji="1" lang="ja-JP" altLang="en-US" dirty="0"/>
          </a:p>
        </p:txBody>
      </p:sp>
      <p:sp>
        <p:nvSpPr>
          <p:cNvPr id="4" name="スライド番号プレースホルダ 3"/>
          <p:cNvSpPr>
            <a:spLocks noGrp="1"/>
          </p:cNvSpPr>
          <p:nvPr>
            <p:ph type="sldNum" sz="quarter" idx="10"/>
          </p:nvPr>
        </p:nvSpPr>
        <p:spPr/>
        <p:txBody>
          <a:bodyPr/>
          <a:lstStyle/>
          <a:p>
            <a:fld id="{79BDDE28-8ED5-4676-8D4E-B55C2B399C06}"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a:xfrm>
            <a:off x="681039" y="4721225"/>
            <a:ext cx="5445125" cy="4208884"/>
          </a:xfrm>
        </p:spPr>
        <p:txBody>
          <a:bodyPr/>
          <a:lstStyle/>
          <a:p>
            <a:r>
              <a:rPr lang="ja-JP" altLang="en-US" sz="1200" dirty="0" smtClean="0">
                <a:latin typeface="+mn-ea"/>
              </a:rPr>
              <a:t>　</a:t>
            </a:r>
            <a:r>
              <a:rPr lang="en-US" altLang="ja-JP" sz="1200" dirty="0" smtClean="0">
                <a:latin typeface="+mn-ea"/>
              </a:rPr>
              <a:t>H31</a:t>
            </a:r>
            <a:r>
              <a:rPr lang="ja-JP" altLang="en-US" sz="1200" dirty="0" smtClean="0">
                <a:latin typeface="+mn-ea"/>
              </a:rPr>
              <a:t>年３月末に厚生労働省より「外来医療に係る医療提供体制の確保に関するガイドライン」の作成が通知されました。 </a:t>
            </a:r>
            <a:endParaRPr lang="en-US" altLang="ja-JP" sz="1200" dirty="0" smtClean="0">
              <a:latin typeface="+mn-ea"/>
            </a:endParaRPr>
          </a:p>
          <a:p>
            <a:endParaRPr lang="en-US" altLang="ja-JP" sz="1200" dirty="0">
              <a:latin typeface="+mn-ea"/>
            </a:endParaRPr>
          </a:p>
          <a:p>
            <a:r>
              <a:rPr lang="ja-JP" altLang="en-US" sz="1200" dirty="0">
                <a:latin typeface="+mn-ea"/>
              </a:rPr>
              <a:t>　</a:t>
            </a:r>
            <a:r>
              <a:rPr lang="ja-JP" altLang="en-US" sz="1200" dirty="0" smtClean="0">
                <a:latin typeface="+mn-ea"/>
              </a:rPr>
              <a:t>その中</a:t>
            </a:r>
            <a:r>
              <a:rPr lang="ja-JP" altLang="en-US" sz="1200" dirty="0" smtClean="0">
                <a:latin typeface="+mn-ea"/>
              </a:rPr>
              <a:t>で、</a:t>
            </a:r>
            <a:r>
              <a:rPr lang="ja-JP" altLang="en-US" sz="1200" u="sng" dirty="0" smtClean="0">
                <a:latin typeface="+mn-ea"/>
              </a:rPr>
              <a:t>在宅</a:t>
            </a:r>
            <a:r>
              <a:rPr lang="ja-JP" altLang="en-US" sz="1200" u="sng" dirty="0" smtClean="0">
                <a:latin typeface="+mn-ea"/>
              </a:rPr>
              <a:t>医療においては、</a:t>
            </a:r>
            <a:r>
              <a:rPr lang="en-US" altLang="ja-JP" sz="1200" u="sng" dirty="0" smtClean="0">
                <a:latin typeface="+mn-ea"/>
              </a:rPr>
              <a:t>24 </a:t>
            </a:r>
            <a:r>
              <a:rPr lang="ja-JP" altLang="en-US" sz="1200" u="sng" dirty="0">
                <a:latin typeface="+mn-ea"/>
              </a:rPr>
              <a:t>時間体制を支えるためにグループ診療に関する 取り組みを行う</a:t>
            </a:r>
            <a:r>
              <a:rPr lang="ja-JP" altLang="en-US" sz="1200" u="sng" dirty="0" smtClean="0">
                <a:latin typeface="+mn-ea"/>
              </a:rPr>
              <a:t>ことなど、地域</a:t>
            </a:r>
            <a:r>
              <a:rPr lang="ja-JP" altLang="en-US" sz="1200" u="sng" dirty="0">
                <a:latin typeface="+mn-ea"/>
              </a:rPr>
              <a:t>の実情に応じて 面で外来医療に係る医療提供体制を構築していく視点が重要で</a:t>
            </a:r>
            <a:r>
              <a:rPr lang="ja-JP" altLang="en-US" sz="1200" u="sng" dirty="0" smtClean="0">
                <a:latin typeface="+mn-ea"/>
              </a:rPr>
              <a:t>あるとされています。</a:t>
            </a:r>
            <a:endParaRPr lang="en-US" altLang="ja-JP" sz="1200" u="sng" dirty="0" smtClean="0">
              <a:latin typeface="+mn-ea"/>
            </a:endParaRPr>
          </a:p>
          <a:p>
            <a:endParaRPr lang="en-US" altLang="ja-JP" sz="1200" u="sng" dirty="0">
              <a:latin typeface="+mn-ea"/>
            </a:endParaRPr>
          </a:p>
          <a:p>
            <a:r>
              <a:rPr lang="ja-JP" altLang="en-US" sz="1200" dirty="0" smtClean="0">
                <a:latin typeface="+mn-ea"/>
              </a:rPr>
              <a:t>　</a:t>
            </a:r>
            <a:endParaRPr kumimoji="1" lang="ja-JP" altLang="en-US" sz="1200" dirty="0"/>
          </a:p>
        </p:txBody>
      </p:sp>
      <p:sp>
        <p:nvSpPr>
          <p:cNvPr id="4" name="スライド番号プレースホルダー 3"/>
          <p:cNvSpPr>
            <a:spLocks noGrp="1"/>
          </p:cNvSpPr>
          <p:nvPr>
            <p:ph type="sldNum" sz="quarter" idx="10"/>
          </p:nvPr>
        </p:nvSpPr>
        <p:spPr/>
        <p:txBody>
          <a:bodyPr/>
          <a:lstStyle/>
          <a:p>
            <a:fld id="{79BDDE28-8ED5-4676-8D4E-B55C2B399C06}" type="slidenum">
              <a:rPr kumimoji="1" lang="ja-JP" altLang="en-US" smtClean="0"/>
              <a:pPr/>
              <a:t>2</a:t>
            </a:fld>
            <a:endParaRPr kumimoji="1" lang="ja-JP" altLang="en-US"/>
          </a:p>
        </p:txBody>
      </p:sp>
    </p:spTree>
    <p:extLst>
      <p:ext uri="{BB962C8B-B14F-4D97-AF65-F5344CB8AC3E}">
        <p14:creationId xmlns:p14="http://schemas.microsoft.com/office/powerpoint/2010/main" xmlns="" val="645390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30250"/>
            <a:ext cx="4968875" cy="3725863"/>
          </a:xfrm>
        </p:spPr>
      </p:sp>
      <p:sp>
        <p:nvSpPr>
          <p:cNvPr id="3" name="ノート プレースホルダー 2"/>
          <p:cNvSpPr>
            <a:spLocks noGrp="1"/>
          </p:cNvSpPr>
          <p:nvPr>
            <p:ph type="body" idx="1"/>
          </p:nvPr>
        </p:nvSpPr>
        <p:spPr/>
        <p:txBody>
          <a:bodyPr/>
          <a:lstStyle/>
          <a:p>
            <a:pPr marL="0" marR="0" indent="0" algn="l" defTabSz="914358" rtl="0" eaLnBrk="1" fontAlgn="auto" latinLnBrk="0" hangingPunct="1">
              <a:lnSpc>
                <a:spcPct val="100000"/>
              </a:lnSpc>
              <a:spcBef>
                <a:spcPts val="0"/>
              </a:spcBef>
              <a:spcAft>
                <a:spcPts val="0"/>
              </a:spcAft>
              <a:buClrTx/>
              <a:buSzTx/>
              <a:buFontTx/>
              <a:buNone/>
              <a:tabLst/>
              <a:defRPr/>
            </a:pPr>
            <a:r>
              <a:rPr lang="ja-JP" altLang="en-US" dirty="0" smtClean="0">
                <a:solidFill>
                  <a:srgbClr val="FF0000"/>
                </a:solidFill>
                <a:latin typeface="Meiryo UI" panose="020B0604030504040204" pitchFamily="50" charset="-128"/>
                <a:ea typeface="Meiryo UI" panose="020B0604030504040204" pitchFamily="50" charset="-128"/>
              </a:rPr>
              <a:t>スライド２をご覧ください。ガイドラインには、在宅医療提供体制について、★　</a:t>
            </a:r>
            <a:r>
              <a:rPr lang="ja-JP" altLang="ja-JP" sz="1200" dirty="0" smtClean="0">
                <a:solidFill>
                  <a:schemeClr val="tx1"/>
                </a:solidFill>
                <a:latin typeface="+mn-ea"/>
              </a:rPr>
              <a:t>グループ診療による在宅医療の推進等に資するような外来医療を実施する医療機関が柔軟に在宅医療に参加できるような対策について</a:t>
            </a:r>
            <a:r>
              <a:rPr lang="en-US" altLang="ja-JP" sz="1200" dirty="0" smtClean="0">
                <a:solidFill>
                  <a:schemeClr val="tx1"/>
                </a:solidFill>
                <a:latin typeface="+mn-ea"/>
              </a:rPr>
              <a:t> </a:t>
            </a:r>
            <a:r>
              <a:rPr lang="ja-JP" altLang="en-US" sz="1200" dirty="0" err="1" smtClean="0">
                <a:solidFill>
                  <a:schemeClr val="tx1"/>
                </a:solidFill>
                <a:latin typeface="+mn-ea"/>
              </a:rPr>
              <a:t>、</a:t>
            </a:r>
            <a:r>
              <a:rPr lang="ja-JP" altLang="en-US" sz="1200" dirty="0" smtClean="0">
                <a:solidFill>
                  <a:schemeClr val="tx1"/>
                </a:solidFill>
                <a:latin typeface="+mn-ea"/>
              </a:rPr>
              <a:t>また★</a:t>
            </a:r>
            <a:r>
              <a:rPr lang="ja-JP" altLang="ja-JP" sz="1200" dirty="0" smtClean="0">
                <a:solidFill>
                  <a:schemeClr val="tx1"/>
                </a:solidFill>
                <a:latin typeface="+mn-ea"/>
              </a:rPr>
              <a:t>患者の移行にあたり切れ目のない医療機関間の連携が重要となるため、在宅医療の提供に当たって各医療機関等がどのような役割分担を担うか　等</a:t>
            </a:r>
            <a:r>
              <a:rPr lang="en-US" altLang="ja-JP" sz="1200" dirty="0" smtClean="0">
                <a:solidFill>
                  <a:schemeClr val="tx1"/>
                </a:solidFill>
                <a:latin typeface="+mn-ea"/>
              </a:rPr>
              <a:t> </a:t>
            </a:r>
            <a:r>
              <a:rPr lang="ja-JP" altLang="en-US" sz="1200" dirty="0" smtClean="0">
                <a:solidFill>
                  <a:schemeClr val="tx1"/>
                </a:solidFill>
                <a:latin typeface="+mn-ea"/>
              </a:rPr>
              <a:t>検討</a:t>
            </a:r>
            <a:r>
              <a:rPr lang="ja-JP" altLang="en-US" sz="1200" dirty="0" smtClean="0">
                <a:solidFill>
                  <a:schemeClr val="tx1"/>
                </a:solidFill>
                <a:latin typeface="+mn-ea"/>
              </a:rPr>
              <a:t>・議論することとしています。</a:t>
            </a:r>
            <a:endParaRPr lang="en-US" altLang="ja-JP" sz="1200" dirty="0" smtClean="0">
              <a:solidFill>
                <a:schemeClr val="tx1"/>
              </a:solidFill>
              <a:latin typeface="+mn-ea"/>
            </a:endParaRPr>
          </a:p>
          <a:p>
            <a:endParaRPr lang="en-US" altLang="ja-JP" dirty="0" smtClean="0">
              <a:solidFill>
                <a:srgbClr val="FF0000"/>
              </a:solidFill>
              <a:latin typeface="+mn-ea"/>
            </a:endParaRPr>
          </a:p>
          <a:p>
            <a:r>
              <a:rPr lang="ja-JP" altLang="en-US" dirty="0" smtClean="0">
                <a:solidFill>
                  <a:srgbClr val="FF0000"/>
                </a:solidFill>
                <a:latin typeface="+mn-ea"/>
              </a:rPr>
              <a:t>　</a:t>
            </a:r>
            <a:endParaRPr lang="en-US" altLang="ja-JP" dirty="0">
              <a:solidFill>
                <a:srgbClr val="FF0000"/>
              </a:solidFill>
              <a:latin typeface="+mn-ea"/>
            </a:endParaRPr>
          </a:p>
          <a:p>
            <a:endParaRPr kumimoji="1" lang="ja-JP" altLang="en-US" dirty="0">
              <a:latin typeface="+mn-ea"/>
            </a:endParaRPr>
          </a:p>
        </p:txBody>
      </p:sp>
      <p:sp>
        <p:nvSpPr>
          <p:cNvPr id="4" name="スライド番号プレースホルダー 3"/>
          <p:cNvSpPr>
            <a:spLocks noGrp="1"/>
          </p:cNvSpPr>
          <p:nvPr>
            <p:ph type="sldNum" sz="quarter" idx="10"/>
          </p:nvPr>
        </p:nvSpPr>
        <p:spPr/>
        <p:txBody>
          <a:bodyPr/>
          <a:lstStyle/>
          <a:p>
            <a:fld id="{79BDDE28-8ED5-4676-8D4E-B55C2B399C06}" type="slidenum">
              <a:rPr kumimoji="1" lang="ja-JP" altLang="en-US" smtClean="0"/>
              <a:pPr/>
              <a:t>3</a:t>
            </a:fld>
            <a:endParaRPr kumimoji="1" lang="ja-JP" altLang="en-US"/>
          </a:p>
        </p:txBody>
      </p:sp>
    </p:spTree>
    <p:extLst>
      <p:ext uri="{BB962C8B-B14F-4D97-AF65-F5344CB8AC3E}">
        <p14:creationId xmlns:p14="http://schemas.microsoft.com/office/powerpoint/2010/main" xmlns="" val="4028053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r>
              <a:rPr kumimoji="1" lang="ja-JP" altLang="en-US" dirty="0" smtClean="0">
                <a:latin typeface="+mn-ea"/>
              </a:rPr>
              <a:t>ここで、グループ診療・連携のイメージ図を示します。</a:t>
            </a:r>
            <a:endParaRPr kumimoji="1" lang="en-US" altLang="ja-JP" dirty="0" smtClean="0">
              <a:latin typeface="+mn-ea"/>
            </a:endParaRPr>
          </a:p>
          <a:p>
            <a:endParaRPr lang="en-US" altLang="ja-JP" dirty="0">
              <a:latin typeface="+mn-ea"/>
            </a:endParaRPr>
          </a:p>
        </p:txBody>
      </p:sp>
      <p:sp>
        <p:nvSpPr>
          <p:cNvPr id="4" name="スライド番号プレースホルダー 3"/>
          <p:cNvSpPr>
            <a:spLocks noGrp="1"/>
          </p:cNvSpPr>
          <p:nvPr>
            <p:ph type="sldNum" sz="quarter" idx="10"/>
          </p:nvPr>
        </p:nvSpPr>
        <p:spPr/>
        <p:txBody>
          <a:bodyPr/>
          <a:lstStyle/>
          <a:p>
            <a:fld id="{79BDDE28-8ED5-4676-8D4E-B55C2B399C06}" type="slidenum">
              <a:rPr kumimoji="1" lang="ja-JP" altLang="en-US" smtClean="0"/>
              <a:pPr/>
              <a:t>4</a:t>
            </a:fld>
            <a:endParaRPr kumimoji="1" lang="ja-JP" altLang="en-US"/>
          </a:p>
        </p:txBody>
      </p:sp>
    </p:spTree>
    <p:extLst>
      <p:ext uri="{BB962C8B-B14F-4D97-AF65-F5344CB8AC3E}">
        <p14:creationId xmlns:p14="http://schemas.microsoft.com/office/powerpoint/2010/main" xmlns="" val="453290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r>
              <a:rPr kumimoji="1" lang="ja-JP" altLang="en-US" dirty="0" smtClean="0"/>
              <a:t>大阪府の事例です。診療所同士がネットワークを組んでいます。</a:t>
            </a:r>
            <a:endParaRPr kumimoji="1" lang="ja-JP" altLang="en-US" dirty="0"/>
          </a:p>
        </p:txBody>
      </p:sp>
      <p:sp>
        <p:nvSpPr>
          <p:cNvPr id="4" name="スライド番号プレースホルダー 3"/>
          <p:cNvSpPr>
            <a:spLocks noGrp="1"/>
          </p:cNvSpPr>
          <p:nvPr>
            <p:ph type="sldNum" sz="quarter" idx="10"/>
          </p:nvPr>
        </p:nvSpPr>
        <p:spPr/>
        <p:txBody>
          <a:bodyPr/>
          <a:lstStyle/>
          <a:p>
            <a:fld id="{79BDDE28-8ED5-4676-8D4E-B55C2B399C06}" type="slidenum">
              <a:rPr kumimoji="1" lang="ja-JP" altLang="en-US" smtClean="0"/>
              <a:pPr/>
              <a:t>5</a:t>
            </a:fld>
            <a:endParaRPr kumimoji="1" lang="ja-JP" altLang="en-US"/>
          </a:p>
        </p:txBody>
      </p:sp>
    </p:spTree>
    <p:extLst>
      <p:ext uri="{BB962C8B-B14F-4D97-AF65-F5344CB8AC3E}">
        <p14:creationId xmlns:p14="http://schemas.microsoft.com/office/powerpoint/2010/main" xmlns="" val="1342249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r>
              <a:rPr kumimoji="1" lang="ja-JP" altLang="en-US" dirty="0" smtClean="0"/>
              <a:t>他府県の事例です。</a:t>
            </a:r>
            <a:endParaRPr kumimoji="1" lang="en-US" altLang="ja-JP" dirty="0" smtClean="0"/>
          </a:p>
          <a:p>
            <a:r>
              <a:rPr kumimoji="1" lang="ja-JP" altLang="en-US" dirty="0" smtClean="0"/>
              <a:t>　</a:t>
            </a:r>
            <a:endParaRPr kumimoji="1" lang="en-US" altLang="ja-JP" dirty="0" smtClean="0"/>
          </a:p>
          <a:p>
            <a:r>
              <a:rPr kumimoji="1" lang="en-US" altLang="ja-JP" dirty="0" smtClean="0">
                <a:solidFill>
                  <a:srgbClr val="FF0000"/>
                </a:solidFill>
              </a:rPr>
              <a:t>【</a:t>
            </a:r>
            <a:r>
              <a:rPr kumimoji="1" lang="ja-JP" altLang="en-US" dirty="0" smtClean="0">
                <a:solidFill>
                  <a:srgbClr val="FF0000"/>
                </a:solidFill>
              </a:rPr>
              <a:t>グループ診療の定義は難しく、医師の連携には「主治医・副主治医制」、「看取りの連携に特化した看取り隊」など様々な方法が取られています。グループ診療には報酬や情報提供など、課題が多いと思われます。</a:t>
            </a:r>
            <a:endParaRPr kumimoji="1" lang="ja-JP" altLang="en-US" dirty="0">
              <a:solidFill>
                <a:srgbClr val="FF0000"/>
              </a:solidFill>
            </a:endParaRPr>
          </a:p>
        </p:txBody>
      </p:sp>
      <p:sp>
        <p:nvSpPr>
          <p:cNvPr id="4" name="スライド番号プレースホルダー 3"/>
          <p:cNvSpPr>
            <a:spLocks noGrp="1"/>
          </p:cNvSpPr>
          <p:nvPr>
            <p:ph type="sldNum" sz="quarter" idx="10"/>
          </p:nvPr>
        </p:nvSpPr>
        <p:spPr/>
        <p:txBody>
          <a:bodyPr/>
          <a:lstStyle/>
          <a:p>
            <a:fld id="{79BDDE28-8ED5-4676-8D4E-B55C2B399C06}" type="slidenum">
              <a:rPr kumimoji="1" lang="ja-JP" altLang="en-US" smtClean="0"/>
              <a:pPr/>
              <a:t>6</a:t>
            </a:fld>
            <a:endParaRPr kumimoji="1" lang="ja-JP" altLang="en-US"/>
          </a:p>
        </p:txBody>
      </p:sp>
    </p:spTree>
    <p:extLst>
      <p:ext uri="{BB962C8B-B14F-4D97-AF65-F5344CB8AC3E}">
        <p14:creationId xmlns:p14="http://schemas.microsoft.com/office/powerpoint/2010/main" xmlns="" val="3086692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ここで在宅療養支援診療所と在宅療養支援病院の施設基準を示します。</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79BDDE28-8ED5-4676-8D4E-B55C2B399C06}"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次に北河内圏域の在宅療養支援診療所です</a:t>
            </a:r>
            <a:r>
              <a:rPr kumimoji="1" lang="ja-JP" altLang="en-US" dirty="0" smtClean="0"/>
              <a:t>。</a:t>
            </a:r>
            <a:endParaRPr kumimoji="1" lang="en-US" altLang="ja-JP" dirty="0" smtClean="0"/>
          </a:p>
          <a:p>
            <a:r>
              <a:rPr kumimoji="1" lang="ja-JP" altLang="en-US" dirty="0" smtClean="0"/>
              <a:t>上の表が北河内圏域の一覧です。北河内圏域</a:t>
            </a:r>
            <a:r>
              <a:rPr kumimoji="1" lang="ja-JP" altLang="en-US" dirty="0" smtClean="0"/>
              <a:t>の市毎にもばらつきがあります</a:t>
            </a:r>
            <a:r>
              <a:rPr kumimoji="1" lang="ja-JP" altLang="en-US" dirty="0" smtClean="0"/>
              <a:t>。</a:t>
            </a:r>
            <a:endParaRPr kumimoji="1" lang="en-US" altLang="ja-JP" dirty="0" smtClean="0"/>
          </a:p>
          <a:p>
            <a:r>
              <a:rPr kumimoji="1" lang="ja-JP" altLang="en-US" dirty="0" smtClean="0"/>
              <a:t>下の表は他圏域の状況です。</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79BDDE28-8ED5-4676-8D4E-B55C2B399C06}"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latin typeface="+mn-ea"/>
              </a:rPr>
              <a:t>こちらは在宅療養支援病院の状況です。</a:t>
            </a:r>
            <a:endParaRPr lang="en-US" altLang="ja-JP" dirty="0" smtClean="0">
              <a:latin typeface="+mn-ea"/>
            </a:endParaRPr>
          </a:p>
          <a:p>
            <a:endParaRPr lang="en-US" altLang="ja-JP" dirty="0" smtClean="0">
              <a:latin typeface="+mn-ea"/>
            </a:endParaRPr>
          </a:p>
          <a:p>
            <a:r>
              <a:rPr lang="ja-JP" altLang="en-US" dirty="0" smtClean="0">
                <a:latin typeface="+mn-ea"/>
              </a:rPr>
              <a:t>他圏域と比べても先生方が在宅医療に目を向けてご尽力いただいているといえるのではないかと思います。</a:t>
            </a:r>
            <a:endParaRPr lang="en-US" altLang="ja-JP" dirty="0" smtClean="0">
              <a:latin typeface="+mn-ea"/>
            </a:endParaRPr>
          </a:p>
          <a:p>
            <a:endParaRPr lang="en-US" altLang="ja-JP" dirty="0" smtClean="0">
              <a:latin typeface="+mn-ea"/>
            </a:endParaRPr>
          </a:p>
          <a:p>
            <a:r>
              <a:rPr lang="ja-JP" altLang="en-US" dirty="0" smtClean="0">
                <a:latin typeface="+mn-ea"/>
              </a:rPr>
              <a:t>最後に、各医師会会長様に訪問診療・グループ診療についてのアンケートにご協力いただきました。</a:t>
            </a:r>
            <a:endParaRPr lang="en-US" altLang="ja-JP" dirty="0" smtClean="0">
              <a:latin typeface="+mn-ea"/>
            </a:endParaRPr>
          </a:p>
          <a:p>
            <a:r>
              <a:rPr lang="ja-JP" altLang="en-US" dirty="0" smtClean="0">
                <a:latin typeface="+mn-ea"/>
              </a:rPr>
              <a:t>今後グループ診療は等医師会においても必要性を感じている、医師の考え方の違い等様々な課題があるのではとのご意見、また詳細は不明だが連携型で在宅診療している診療所がグループ診療にあたるのではないかとのご意見をいただきました。ご多忙の中ご協力ありがとうございました。</a:t>
            </a:r>
            <a:endParaRPr lang="en-US" altLang="ja-JP" dirty="0" smtClean="0">
              <a:latin typeface="+mn-ea"/>
            </a:endParaRPr>
          </a:p>
          <a:p>
            <a:endParaRPr lang="en-US" altLang="ja-JP" dirty="0" smtClean="0">
              <a:latin typeface="+mn-ea"/>
            </a:endParaRPr>
          </a:p>
          <a:p>
            <a:r>
              <a:rPr lang="ja-JP" altLang="en-US" dirty="0" smtClean="0">
                <a:latin typeface="+mn-ea"/>
              </a:rPr>
              <a:t>このあと、グループワークを行っていただく中で、グループ診療等についても、地域の現状や課題について率直な意見交換をしていただけたらと思います。</a:t>
            </a:r>
            <a:endParaRPr lang="en-US" altLang="ja-JP" dirty="0" smtClean="0">
              <a:latin typeface="+mn-ea"/>
            </a:endParaRPr>
          </a:p>
          <a:p>
            <a:endParaRPr lang="en-US" altLang="ja-JP" dirty="0" smtClean="0">
              <a:latin typeface="+mn-ea"/>
            </a:endParaRPr>
          </a:p>
          <a:p>
            <a:r>
              <a:rPr lang="ja-JP" altLang="en-US" dirty="0" smtClean="0">
                <a:latin typeface="+mn-ea"/>
              </a:rPr>
              <a:t>以上です。</a:t>
            </a:r>
            <a:endParaRPr lang="en-US" altLang="ja-JP" dirty="0" smtClean="0">
              <a:latin typeface="+mn-ea"/>
            </a:endParaRPr>
          </a:p>
          <a:p>
            <a:endParaRPr lang="en-US" altLang="ja-JP" dirty="0" smtClean="0">
              <a:latin typeface="+mn-ea"/>
            </a:endParaRPr>
          </a:p>
          <a:p>
            <a:endParaRPr lang="en-US" altLang="ja-JP" dirty="0" smtClean="0">
              <a:latin typeface="+mn-ea"/>
            </a:endParaRPr>
          </a:p>
          <a:p>
            <a:r>
              <a:rPr kumimoji="1" lang="ja-JP" altLang="en-US" dirty="0" smtClean="0"/>
              <a:t>　</a:t>
            </a:r>
          </a:p>
          <a:p>
            <a:endParaRPr kumimoji="1" lang="ja-JP" altLang="en-US" dirty="0"/>
          </a:p>
        </p:txBody>
      </p:sp>
      <p:sp>
        <p:nvSpPr>
          <p:cNvPr id="4" name="スライド番号プレースホルダ 3"/>
          <p:cNvSpPr>
            <a:spLocks noGrp="1"/>
          </p:cNvSpPr>
          <p:nvPr>
            <p:ph type="sldNum" sz="quarter" idx="10"/>
          </p:nvPr>
        </p:nvSpPr>
        <p:spPr/>
        <p:txBody>
          <a:bodyPr/>
          <a:lstStyle/>
          <a:p>
            <a:fld id="{79BDDE28-8ED5-4676-8D4E-B55C2B399C06}"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1" y="3886200"/>
            <a:ext cx="6400800" cy="1752600"/>
          </a:xfrm>
        </p:spPr>
        <p:txBody>
          <a:bodyPr/>
          <a:lstStyle>
            <a:lvl1pPr marL="0" indent="0" algn="ctr">
              <a:buNone/>
              <a:defRPr>
                <a:solidFill>
                  <a:schemeClr val="tx1">
                    <a:tint val="75000"/>
                  </a:schemeClr>
                </a:solidFill>
              </a:defRPr>
            </a:lvl1pPr>
            <a:lvl2pPr marL="457179" indent="0" algn="ctr">
              <a:buNone/>
              <a:defRPr>
                <a:solidFill>
                  <a:schemeClr val="tx1">
                    <a:tint val="75000"/>
                  </a:schemeClr>
                </a:solidFill>
              </a:defRPr>
            </a:lvl2pPr>
            <a:lvl3pPr marL="914358" indent="0" algn="ctr">
              <a:buNone/>
              <a:defRPr>
                <a:solidFill>
                  <a:schemeClr val="tx1">
                    <a:tint val="75000"/>
                  </a:schemeClr>
                </a:solidFill>
              </a:defRPr>
            </a:lvl3pPr>
            <a:lvl4pPr marL="1371538" indent="0" algn="ctr">
              <a:buNone/>
              <a:defRPr>
                <a:solidFill>
                  <a:schemeClr val="tx1">
                    <a:tint val="75000"/>
                  </a:schemeClr>
                </a:solidFill>
              </a:defRPr>
            </a:lvl4pPr>
            <a:lvl5pPr marL="1828717" indent="0" algn="ctr">
              <a:buNone/>
              <a:defRPr>
                <a:solidFill>
                  <a:schemeClr val="tx1">
                    <a:tint val="75000"/>
                  </a:schemeClr>
                </a:solidFill>
              </a:defRPr>
            </a:lvl5pPr>
            <a:lvl6pPr marL="2285896" indent="0" algn="ctr">
              <a:buNone/>
              <a:defRPr>
                <a:solidFill>
                  <a:schemeClr val="tx1">
                    <a:tint val="75000"/>
                  </a:schemeClr>
                </a:solidFill>
              </a:defRPr>
            </a:lvl6pPr>
            <a:lvl7pPr marL="2743075" indent="0" algn="ctr">
              <a:buNone/>
              <a:defRPr>
                <a:solidFill>
                  <a:schemeClr val="tx1">
                    <a:tint val="75000"/>
                  </a:schemeClr>
                </a:solidFill>
              </a:defRPr>
            </a:lvl7pPr>
            <a:lvl8pPr marL="3200254" indent="0" algn="ctr">
              <a:buNone/>
              <a:defRPr>
                <a:solidFill>
                  <a:schemeClr val="tx1">
                    <a:tint val="75000"/>
                  </a:schemeClr>
                </a:solidFill>
              </a:defRPr>
            </a:lvl8pPr>
            <a:lvl9pPr marL="3657434"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pPr/>
              <a:t>2019/8/23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10400" y="6562725"/>
            <a:ext cx="2133600" cy="365125"/>
          </a:xfrm>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p14="http://schemas.microsoft.com/office/powerpoint/2010/main" xmlns="" val="3450688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pPr/>
              <a:t>2019/8/23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p14="http://schemas.microsoft.com/office/powerpoint/2010/main" xmlns="" val="550722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1"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pPr/>
              <a:t>2019/8/23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p14="http://schemas.microsoft.com/office/powerpoint/2010/main" xmlns="" val="128522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pPr/>
              <a:t>2019/8/23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p14="http://schemas.microsoft.com/office/powerpoint/2010/main" xmlns="" val="982453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79" indent="0">
              <a:buNone/>
              <a:defRPr sz="1800">
                <a:solidFill>
                  <a:schemeClr val="tx1">
                    <a:tint val="75000"/>
                  </a:schemeClr>
                </a:solidFill>
              </a:defRPr>
            </a:lvl2pPr>
            <a:lvl3pPr marL="914358" indent="0">
              <a:buNone/>
              <a:defRPr sz="1600">
                <a:solidFill>
                  <a:schemeClr val="tx1">
                    <a:tint val="75000"/>
                  </a:schemeClr>
                </a:solidFill>
              </a:defRPr>
            </a:lvl3pPr>
            <a:lvl4pPr marL="1371538" indent="0">
              <a:buNone/>
              <a:defRPr sz="1400">
                <a:solidFill>
                  <a:schemeClr val="tx1">
                    <a:tint val="75000"/>
                  </a:schemeClr>
                </a:solidFill>
              </a:defRPr>
            </a:lvl4pPr>
            <a:lvl5pPr marL="1828717" indent="0">
              <a:buNone/>
              <a:defRPr sz="1400">
                <a:solidFill>
                  <a:schemeClr val="tx1">
                    <a:tint val="75000"/>
                  </a:schemeClr>
                </a:solidFill>
              </a:defRPr>
            </a:lvl5pPr>
            <a:lvl6pPr marL="2285896" indent="0">
              <a:buNone/>
              <a:defRPr sz="1400">
                <a:solidFill>
                  <a:schemeClr val="tx1">
                    <a:tint val="75000"/>
                  </a:schemeClr>
                </a:solidFill>
              </a:defRPr>
            </a:lvl6pPr>
            <a:lvl7pPr marL="2743075" indent="0">
              <a:buNone/>
              <a:defRPr sz="1400">
                <a:solidFill>
                  <a:schemeClr val="tx1">
                    <a:tint val="75000"/>
                  </a:schemeClr>
                </a:solidFill>
              </a:defRPr>
            </a:lvl7pPr>
            <a:lvl8pPr marL="3200254" indent="0">
              <a:buNone/>
              <a:defRPr sz="1400">
                <a:solidFill>
                  <a:schemeClr val="tx1">
                    <a:tint val="75000"/>
                  </a:schemeClr>
                </a:solidFill>
              </a:defRPr>
            </a:lvl8pPr>
            <a:lvl9pPr marL="3657434"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pPr/>
              <a:t>2019/8/23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p14="http://schemas.microsoft.com/office/powerpoint/2010/main" xmlns="" val="60208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1"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pPr/>
              <a:t>2019/8/23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p14="http://schemas.microsoft.com/office/powerpoint/2010/main" xmlns="" val="1895475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79" indent="0">
              <a:buNone/>
              <a:defRPr sz="2000" b="1"/>
            </a:lvl2pPr>
            <a:lvl3pPr marL="914358" indent="0">
              <a:buNone/>
              <a:defRPr sz="1800" b="1"/>
            </a:lvl3pPr>
            <a:lvl4pPr marL="1371538" indent="0">
              <a:buNone/>
              <a:defRPr sz="1600" b="1"/>
            </a:lvl4pPr>
            <a:lvl5pPr marL="1828717" indent="0">
              <a:buNone/>
              <a:defRPr sz="1600" b="1"/>
            </a:lvl5pPr>
            <a:lvl6pPr marL="2285896" indent="0">
              <a:buNone/>
              <a:defRPr sz="1600" b="1"/>
            </a:lvl6pPr>
            <a:lvl7pPr marL="2743075" indent="0">
              <a:buNone/>
              <a:defRPr sz="1600" b="1"/>
            </a:lvl7pPr>
            <a:lvl8pPr marL="3200254" indent="0">
              <a:buNone/>
              <a:defRPr sz="1600" b="1"/>
            </a:lvl8pPr>
            <a:lvl9pPr marL="3657434"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179" indent="0">
              <a:buNone/>
              <a:defRPr sz="2000" b="1"/>
            </a:lvl2pPr>
            <a:lvl3pPr marL="914358" indent="0">
              <a:buNone/>
              <a:defRPr sz="1800" b="1"/>
            </a:lvl3pPr>
            <a:lvl4pPr marL="1371538" indent="0">
              <a:buNone/>
              <a:defRPr sz="1600" b="1"/>
            </a:lvl4pPr>
            <a:lvl5pPr marL="1828717" indent="0">
              <a:buNone/>
              <a:defRPr sz="1600" b="1"/>
            </a:lvl5pPr>
            <a:lvl6pPr marL="2285896" indent="0">
              <a:buNone/>
              <a:defRPr sz="1600" b="1"/>
            </a:lvl6pPr>
            <a:lvl7pPr marL="2743075" indent="0">
              <a:buNone/>
              <a:defRPr sz="1600" b="1"/>
            </a:lvl7pPr>
            <a:lvl8pPr marL="3200254" indent="0">
              <a:buNone/>
              <a:defRPr sz="1600" b="1"/>
            </a:lvl8pPr>
            <a:lvl9pPr marL="3657434"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8F5B708-A209-41E7-8B53-A19198A2A0BD}" type="datetimeFigureOut">
              <a:rPr kumimoji="1" lang="ja-JP" altLang="en-US" smtClean="0"/>
              <a:pPr/>
              <a:t>2019/8/23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p14="http://schemas.microsoft.com/office/powerpoint/2010/main" xmlns="" val="937463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8F5B708-A209-41E7-8B53-A19198A2A0BD}" type="datetimeFigureOut">
              <a:rPr kumimoji="1" lang="ja-JP" altLang="en-US" smtClean="0"/>
              <a:pPr/>
              <a:t>2019/8/23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p14="http://schemas.microsoft.com/office/powerpoint/2010/main" xmlns="" val="915469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8F5B708-A209-41E7-8B53-A19198A2A0BD}" type="datetimeFigureOut">
              <a:rPr kumimoji="1" lang="ja-JP" altLang="en-US" smtClean="0"/>
              <a:pPr/>
              <a:t>2019/8/23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p14="http://schemas.microsoft.com/office/powerpoint/2010/main" xmlns="" val="2477037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1"/>
            <a:ext cx="3008313" cy="4691063"/>
          </a:xfrm>
        </p:spPr>
        <p:txBody>
          <a:bodyPr/>
          <a:lstStyle>
            <a:lvl1pPr marL="0" indent="0">
              <a:buNone/>
              <a:defRPr sz="1400"/>
            </a:lvl1pPr>
            <a:lvl2pPr marL="457179" indent="0">
              <a:buNone/>
              <a:defRPr sz="1200"/>
            </a:lvl2pPr>
            <a:lvl3pPr marL="914358" indent="0">
              <a:buNone/>
              <a:defRPr sz="1000"/>
            </a:lvl3pPr>
            <a:lvl4pPr marL="1371538" indent="0">
              <a:buNone/>
              <a:defRPr sz="900"/>
            </a:lvl4pPr>
            <a:lvl5pPr marL="1828717" indent="0">
              <a:buNone/>
              <a:defRPr sz="900"/>
            </a:lvl5pPr>
            <a:lvl6pPr marL="2285896" indent="0">
              <a:buNone/>
              <a:defRPr sz="900"/>
            </a:lvl6pPr>
            <a:lvl7pPr marL="2743075" indent="0">
              <a:buNone/>
              <a:defRPr sz="900"/>
            </a:lvl7pPr>
            <a:lvl8pPr marL="3200254" indent="0">
              <a:buNone/>
              <a:defRPr sz="900"/>
            </a:lvl8pPr>
            <a:lvl9pPr marL="365743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pPr/>
              <a:t>2019/8/23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p14="http://schemas.microsoft.com/office/powerpoint/2010/main" xmlns="" val="2690989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9"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9" y="612775"/>
            <a:ext cx="5486400" cy="4114800"/>
          </a:xfrm>
        </p:spPr>
        <p:txBody>
          <a:bodyPr/>
          <a:lstStyle>
            <a:lvl1pPr marL="0" indent="0">
              <a:buNone/>
              <a:defRPr sz="3200"/>
            </a:lvl1pPr>
            <a:lvl2pPr marL="457179" indent="0">
              <a:buNone/>
              <a:defRPr sz="2800"/>
            </a:lvl2pPr>
            <a:lvl3pPr marL="914358" indent="0">
              <a:buNone/>
              <a:defRPr sz="2400"/>
            </a:lvl3pPr>
            <a:lvl4pPr marL="1371538" indent="0">
              <a:buNone/>
              <a:defRPr sz="2000"/>
            </a:lvl4pPr>
            <a:lvl5pPr marL="1828717" indent="0">
              <a:buNone/>
              <a:defRPr sz="2000"/>
            </a:lvl5pPr>
            <a:lvl6pPr marL="2285896" indent="0">
              <a:buNone/>
              <a:defRPr sz="2000"/>
            </a:lvl6pPr>
            <a:lvl7pPr marL="2743075" indent="0">
              <a:buNone/>
              <a:defRPr sz="2000"/>
            </a:lvl7pPr>
            <a:lvl8pPr marL="3200254" indent="0">
              <a:buNone/>
              <a:defRPr sz="2000"/>
            </a:lvl8pPr>
            <a:lvl9pPr marL="3657434"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9" y="5367338"/>
            <a:ext cx="5486400" cy="804862"/>
          </a:xfrm>
        </p:spPr>
        <p:txBody>
          <a:bodyPr/>
          <a:lstStyle>
            <a:lvl1pPr marL="0" indent="0">
              <a:buNone/>
              <a:defRPr sz="1400"/>
            </a:lvl1pPr>
            <a:lvl2pPr marL="457179" indent="0">
              <a:buNone/>
              <a:defRPr sz="1200"/>
            </a:lvl2pPr>
            <a:lvl3pPr marL="914358" indent="0">
              <a:buNone/>
              <a:defRPr sz="1000"/>
            </a:lvl3pPr>
            <a:lvl4pPr marL="1371538" indent="0">
              <a:buNone/>
              <a:defRPr sz="900"/>
            </a:lvl4pPr>
            <a:lvl5pPr marL="1828717" indent="0">
              <a:buNone/>
              <a:defRPr sz="900"/>
            </a:lvl5pPr>
            <a:lvl6pPr marL="2285896" indent="0">
              <a:buNone/>
              <a:defRPr sz="900"/>
            </a:lvl6pPr>
            <a:lvl7pPr marL="2743075" indent="0">
              <a:buNone/>
              <a:defRPr sz="900"/>
            </a:lvl7pPr>
            <a:lvl8pPr marL="3200254" indent="0">
              <a:buNone/>
              <a:defRPr sz="900"/>
            </a:lvl8pPr>
            <a:lvl9pPr marL="365743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pPr/>
              <a:t>2019/8/23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pPr/>
              <a:t>&lt;#&gt;</a:t>
            </a:fld>
            <a:endParaRPr kumimoji="1" lang="ja-JP" altLang="en-US"/>
          </a:p>
        </p:txBody>
      </p:sp>
    </p:spTree>
    <p:extLst>
      <p:ext uri="{BB962C8B-B14F-4D97-AF65-F5344CB8AC3E}">
        <p14:creationId xmlns:p14="http://schemas.microsoft.com/office/powerpoint/2010/main" xmlns="" val="1940884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9"/>
            <a:ext cx="8229600" cy="1143000"/>
          </a:xfrm>
          <a:prstGeom prst="rect">
            <a:avLst/>
          </a:prstGeom>
        </p:spPr>
        <p:txBody>
          <a:bodyPr vert="horz" lIns="91436" tIns="45718" rIns="91436" bIns="4571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36" tIns="45718" rIns="91436" bIns="4571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1" y="6356351"/>
            <a:ext cx="2133600" cy="365125"/>
          </a:xfrm>
          <a:prstGeom prst="rect">
            <a:avLst/>
          </a:prstGeom>
        </p:spPr>
        <p:txBody>
          <a:bodyPr vert="horz" lIns="91436" tIns="45718" rIns="91436" bIns="45718" rtlCol="0" anchor="ctr"/>
          <a:lstStyle>
            <a:lvl1pPr algn="l">
              <a:defRPr sz="1200">
                <a:solidFill>
                  <a:schemeClr val="tx1">
                    <a:tint val="75000"/>
                  </a:schemeClr>
                </a:solidFill>
              </a:defRPr>
            </a:lvl1pPr>
          </a:lstStyle>
          <a:p>
            <a:fld id="{28F5B708-A209-41E7-8B53-A19198A2A0BD}" type="datetimeFigureOut">
              <a:rPr kumimoji="1" lang="ja-JP" altLang="en-US" smtClean="0"/>
              <a:pPr/>
              <a:t>2019/8/23</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36" tIns="45718" rIns="91436" bIns="45718"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36" tIns="45718" rIns="91436" bIns="45718" rtlCol="0" anchor="ctr"/>
          <a:lstStyle>
            <a:lvl1pPr algn="r">
              <a:defRPr sz="1200">
                <a:solidFill>
                  <a:schemeClr val="tx1">
                    <a:tint val="75000"/>
                  </a:schemeClr>
                </a:solidFill>
              </a:defRPr>
            </a:lvl1pPr>
          </a:lstStyle>
          <a:p>
            <a:fld id="{874F3BCA-136E-487B-809A-DB894FEF6A37}" type="slidenum">
              <a:rPr kumimoji="1" lang="ja-JP" altLang="en-US" smtClean="0"/>
              <a:pPr/>
              <a:t>&lt;#&gt;</a:t>
            </a:fld>
            <a:endParaRPr kumimoji="1" lang="ja-JP" altLang="en-US"/>
          </a:p>
        </p:txBody>
      </p:sp>
    </p:spTree>
    <p:extLst>
      <p:ext uri="{BB962C8B-B14F-4D97-AF65-F5344CB8AC3E}">
        <p14:creationId xmlns:p14="http://schemas.microsoft.com/office/powerpoint/2010/main" xmlns="" val="1874322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58" rtl="0" eaLnBrk="1" latinLnBrk="0" hangingPunct="1">
        <a:spcBef>
          <a:spcPct val="0"/>
        </a:spcBef>
        <a:buNone/>
        <a:defRPr kumimoji="1" sz="4400" kern="1200">
          <a:solidFill>
            <a:schemeClr val="tx1"/>
          </a:solidFill>
          <a:latin typeface="+mj-lt"/>
          <a:ea typeface="+mj-ea"/>
          <a:cs typeface="+mj-cs"/>
        </a:defRPr>
      </a:lvl1pPr>
    </p:titleStyle>
    <p:bodyStyle>
      <a:lvl1pPr marL="342885" indent="-342885" algn="l" defTabSz="91435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16" indent="-285737" algn="l" defTabSz="91435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948" indent="-228589" algn="l" defTabSz="91435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127" indent="-228589" algn="l" defTabSz="91435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306" indent="-228589" algn="l" defTabSz="91435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485" indent="-228589" algn="l" defTabSz="91435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664" indent="-228589" algn="l" defTabSz="91435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844" indent="-228589" algn="l" defTabSz="91435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023" indent="-228589" algn="l" defTabSz="91435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358" rtl="0" eaLnBrk="1" latinLnBrk="0" hangingPunct="1">
        <a:defRPr kumimoji="1" sz="1800" kern="1200">
          <a:solidFill>
            <a:schemeClr val="tx1"/>
          </a:solidFill>
          <a:latin typeface="+mn-lt"/>
          <a:ea typeface="+mn-ea"/>
          <a:cs typeface="+mn-cs"/>
        </a:defRPr>
      </a:lvl1pPr>
      <a:lvl2pPr marL="457179" algn="l" defTabSz="914358" rtl="0" eaLnBrk="1" latinLnBrk="0" hangingPunct="1">
        <a:defRPr kumimoji="1" sz="1800" kern="1200">
          <a:solidFill>
            <a:schemeClr val="tx1"/>
          </a:solidFill>
          <a:latin typeface="+mn-lt"/>
          <a:ea typeface="+mn-ea"/>
          <a:cs typeface="+mn-cs"/>
        </a:defRPr>
      </a:lvl2pPr>
      <a:lvl3pPr marL="914358" algn="l" defTabSz="914358" rtl="0" eaLnBrk="1" latinLnBrk="0" hangingPunct="1">
        <a:defRPr kumimoji="1" sz="1800" kern="1200">
          <a:solidFill>
            <a:schemeClr val="tx1"/>
          </a:solidFill>
          <a:latin typeface="+mn-lt"/>
          <a:ea typeface="+mn-ea"/>
          <a:cs typeface="+mn-cs"/>
        </a:defRPr>
      </a:lvl3pPr>
      <a:lvl4pPr marL="1371538" algn="l" defTabSz="914358" rtl="0" eaLnBrk="1" latinLnBrk="0" hangingPunct="1">
        <a:defRPr kumimoji="1" sz="1800" kern="1200">
          <a:solidFill>
            <a:schemeClr val="tx1"/>
          </a:solidFill>
          <a:latin typeface="+mn-lt"/>
          <a:ea typeface="+mn-ea"/>
          <a:cs typeface="+mn-cs"/>
        </a:defRPr>
      </a:lvl4pPr>
      <a:lvl5pPr marL="1828717" algn="l" defTabSz="914358" rtl="0" eaLnBrk="1" latinLnBrk="0" hangingPunct="1">
        <a:defRPr kumimoji="1" sz="1800" kern="1200">
          <a:solidFill>
            <a:schemeClr val="tx1"/>
          </a:solidFill>
          <a:latin typeface="+mn-lt"/>
          <a:ea typeface="+mn-ea"/>
          <a:cs typeface="+mn-cs"/>
        </a:defRPr>
      </a:lvl5pPr>
      <a:lvl6pPr marL="2285896" algn="l" defTabSz="914358" rtl="0" eaLnBrk="1" latinLnBrk="0" hangingPunct="1">
        <a:defRPr kumimoji="1" sz="1800" kern="1200">
          <a:solidFill>
            <a:schemeClr val="tx1"/>
          </a:solidFill>
          <a:latin typeface="+mn-lt"/>
          <a:ea typeface="+mn-ea"/>
          <a:cs typeface="+mn-cs"/>
        </a:defRPr>
      </a:lvl6pPr>
      <a:lvl7pPr marL="2743075" algn="l" defTabSz="914358" rtl="0" eaLnBrk="1" latinLnBrk="0" hangingPunct="1">
        <a:defRPr kumimoji="1" sz="1800" kern="1200">
          <a:solidFill>
            <a:schemeClr val="tx1"/>
          </a:solidFill>
          <a:latin typeface="+mn-lt"/>
          <a:ea typeface="+mn-ea"/>
          <a:cs typeface="+mn-cs"/>
        </a:defRPr>
      </a:lvl7pPr>
      <a:lvl8pPr marL="3200254" algn="l" defTabSz="914358" rtl="0" eaLnBrk="1" latinLnBrk="0" hangingPunct="1">
        <a:defRPr kumimoji="1" sz="1800" kern="1200">
          <a:solidFill>
            <a:schemeClr val="tx1"/>
          </a:solidFill>
          <a:latin typeface="+mn-lt"/>
          <a:ea typeface="+mn-ea"/>
          <a:cs typeface="+mn-cs"/>
        </a:defRPr>
      </a:lvl8pPr>
      <a:lvl9pPr marL="3657434" algn="l" defTabSz="91435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492896"/>
            <a:ext cx="8892480" cy="1800200"/>
          </a:xfrm>
        </p:spPr>
        <p:txBody>
          <a:bodyPr>
            <a:normAutofit/>
          </a:bodyPr>
          <a:lstStyle/>
          <a:p>
            <a:r>
              <a:rPr lang="ja-JP" altLang="ja-JP" sz="4000" dirty="0" smtClean="0"/>
              <a:t>グループ診療・在宅療養支援診療所・</a:t>
            </a:r>
            <a:r>
              <a:rPr lang="en-US" altLang="ja-JP" sz="4000" dirty="0" smtClean="0"/>
              <a:t/>
            </a:r>
            <a:br>
              <a:rPr lang="en-US" altLang="ja-JP" sz="4000" dirty="0" smtClean="0"/>
            </a:br>
            <a:r>
              <a:rPr lang="ja-JP" altLang="ja-JP" sz="4000" dirty="0" smtClean="0"/>
              <a:t>在宅療養支援病院について</a:t>
            </a:r>
            <a:endParaRPr kumimoji="1" lang="ja-JP" altLang="en-US" sz="4000" dirty="0"/>
          </a:p>
        </p:txBody>
      </p:sp>
      <p:sp>
        <p:nvSpPr>
          <p:cNvPr id="4" name="正方形/長方形 3"/>
          <p:cNvSpPr/>
          <p:nvPr/>
        </p:nvSpPr>
        <p:spPr>
          <a:xfrm>
            <a:off x="8028385" y="188640"/>
            <a:ext cx="971600" cy="57606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r>
              <a:rPr kumimoji="1" lang="ja-JP" altLang="en-US" smtClean="0">
                <a:solidFill>
                  <a:schemeClr val="tx1"/>
                </a:solidFill>
              </a:rPr>
              <a:t>資料</a:t>
            </a:r>
            <a:r>
              <a:rPr lang="ja-JP" altLang="en-US" smtClean="0">
                <a:solidFill>
                  <a:schemeClr val="tx1"/>
                </a:solidFill>
              </a:rPr>
              <a:t>８</a:t>
            </a:r>
            <a:endParaRPr kumimoji="1" lang="ja-JP" altLang="en-US"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9552" y="332657"/>
            <a:ext cx="7772400" cy="1152129"/>
          </a:xfrm>
        </p:spPr>
        <p:txBody>
          <a:bodyPr>
            <a:normAutofit fontScale="90000"/>
          </a:bodyPr>
          <a:lstStyle/>
          <a:p>
            <a:r>
              <a:rPr lang="en-US" altLang="ja-JP" sz="3600" dirty="0" smtClean="0"/>
              <a:t/>
            </a:r>
            <a:br>
              <a:rPr lang="en-US" altLang="ja-JP" sz="3600" dirty="0" smtClean="0"/>
            </a:br>
            <a:r>
              <a:rPr lang="ja-JP" altLang="en-US" sz="3600" dirty="0" smtClean="0"/>
              <a:t>外来</a:t>
            </a:r>
            <a:r>
              <a:rPr lang="ja-JP" altLang="en-US" sz="3600" dirty="0"/>
              <a:t>医療に係る医療提供体制</a:t>
            </a:r>
            <a:r>
              <a:rPr lang="ja-JP" altLang="en-US" sz="3600" dirty="0" smtClean="0"/>
              <a:t>の確保に</a:t>
            </a:r>
            <a:r>
              <a:rPr lang="en-US" altLang="ja-JP" sz="3600" dirty="0" smtClean="0"/>
              <a:t/>
            </a:r>
            <a:br>
              <a:rPr lang="en-US" altLang="ja-JP" sz="3600" dirty="0" smtClean="0"/>
            </a:br>
            <a:r>
              <a:rPr lang="ja-JP" altLang="en-US" sz="3600" dirty="0" smtClean="0"/>
              <a:t>関する</a:t>
            </a:r>
            <a:r>
              <a:rPr lang="ja-JP" altLang="en-US" sz="3600" dirty="0"/>
              <a:t>ガイドライン </a:t>
            </a:r>
            <a:r>
              <a:rPr lang="en-US" altLang="ja-JP" sz="3200" dirty="0"/>
              <a:t/>
            </a:r>
            <a:br>
              <a:rPr lang="en-US" altLang="ja-JP" sz="3200" dirty="0"/>
            </a:br>
            <a:endParaRPr kumimoji="1" lang="ja-JP" altLang="en-US" dirty="0"/>
          </a:p>
        </p:txBody>
      </p:sp>
      <p:sp>
        <p:nvSpPr>
          <p:cNvPr id="3" name="サブタイトル 2"/>
          <p:cNvSpPr>
            <a:spLocks noGrp="1"/>
          </p:cNvSpPr>
          <p:nvPr>
            <p:ph type="subTitle" idx="1"/>
          </p:nvPr>
        </p:nvSpPr>
        <p:spPr>
          <a:xfrm>
            <a:off x="685800" y="1700809"/>
            <a:ext cx="7772400" cy="4392488"/>
          </a:xfrm>
          <a:ln>
            <a:solidFill>
              <a:schemeClr val="tx1"/>
            </a:solidFill>
            <a:prstDash val="sysDash"/>
          </a:ln>
        </p:spPr>
        <p:txBody>
          <a:bodyPr>
            <a:normAutofit fontScale="47500" lnSpcReduction="20000"/>
          </a:bodyPr>
          <a:lstStyle/>
          <a:p>
            <a:pPr algn="l"/>
            <a:r>
              <a:rPr lang="en-US" altLang="ja-JP" sz="5000" dirty="0">
                <a:solidFill>
                  <a:schemeClr val="tx1"/>
                </a:solidFill>
                <a:latin typeface="+mn-ea"/>
              </a:rPr>
              <a:t>【</a:t>
            </a:r>
            <a:r>
              <a:rPr lang="ja-JP" altLang="en-US" sz="5000" dirty="0">
                <a:solidFill>
                  <a:schemeClr val="tx1"/>
                </a:solidFill>
                <a:latin typeface="+mn-ea"/>
              </a:rPr>
              <a:t>外来医療に係る医療提供体制の確保に関する考え方 </a:t>
            </a:r>
            <a:r>
              <a:rPr lang="en-US" altLang="ja-JP" sz="5000" dirty="0">
                <a:solidFill>
                  <a:schemeClr val="tx1"/>
                </a:solidFill>
                <a:latin typeface="+mn-ea"/>
              </a:rPr>
              <a:t>】</a:t>
            </a:r>
            <a:r>
              <a:rPr lang="ja-JP" altLang="en-US" sz="5000" dirty="0">
                <a:solidFill>
                  <a:schemeClr val="tx1"/>
                </a:solidFill>
                <a:latin typeface="+mn-ea"/>
              </a:rPr>
              <a:t>  </a:t>
            </a:r>
            <a:endParaRPr lang="en-US" altLang="ja-JP" sz="5000" dirty="0">
              <a:solidFill>
                <a:schemeClr val="tx1"/>
              </a:solidFill>
              <a:latin typeface="+mn-ea"/>
            </a:endParaRPr>
          </a:p>
          <a:p>
            <a:pPr algn="l"/>
            <a:endParaRPr lang="en-US" altLang="ja-JP" sz="4500" dirty="0">
              <a:latin typeface="+mn-ea"/>
            </a:endParaRPr>
          </a:p>
          <a:p>
            <a:pPr algn="l"/>
            <a:r>
              <a:rPr lang="ja-JP" altLang="en-US" sz="4500" dirty="0">
                <a:latin typeface="+mn-ea"/>
              </a:rPr>
              <a:t>　</a:t>
            </a:r>
            <a:r>
              <a:rPr lang="ja-JP" altLang="en-US" sz="4500" u="sng" dirty="0">
                <a:solidFill>
                  <a:schemeClr val="tx1"/>
                </a:solidFill>
                <a:latin typeface="+mn-ea"/>
              </a:rPr>
              <a:t>外来医療に係る医療提供体制の構築においては、地域包括ケアシステ ムの構築に資するような取組を行っていくことが重要である。例えば、高齢化 に伴い慢性疾患を抱えながらも住み慣れた場所での療養を希望する患者が増 えることが見込まれるため、外来医療</a:t>
            </a:r>
            <a:r>
              <a:rPr lang="ja-JP" altLang="en-US" sz="4500" u="sng" dirty="0" smtClean="0">
                <a:solidFill>
                  <a:schemeClr val="tx1"/>
                </a:solidFill>
                <a:latin typeface="+mn-ea"/>
              </a:rPr>
              <a:t>と在宅医療が切れ目なく提供されること</a:t>
            </a:r>
            <a:r>
              <a:rPr lang="ja-JP" altLang="en-US" sz="4500" dirty="0" smtClean="0">
                <a:latin typeface="+mn-ea"/>
              </a:rPr>
              <a:t>や</a:t>
            </a:r>
            <a:r>
              <a:rPr lang="ja-JP" altLang="en-US" sz="4500" dirty="0">
                <a:latin typeface="+mn-ea"/>
              </a:rPr>
              <a:t>、高齢者の軽症患者の救急搬送の増加に</a:t>
            </a:r>
            <a:r>
              <a:rPr lang="ja-JP" altLang="en-US" sz="4500" dirty="0" smtClean="0">
                <a:latin typeface="+mn-ea"/>
              </a:rPr>
              <a:t>対し、</a:t>
            </a:r>
            <a:r>
              <a:rPr lang="ja-JP" altLang="en-US" sz="4500" dirty="0">
                <a:latin typeface="+mn-ea"/>
              </a:rPr>
              <a:t>初期救急を充実させること によって重症化等を防ぎ、適切な救急医療体制を維持していくこと</a:t>
            </a:r>
            <a:r>
              <a:rPr lang="ja-JP" altLang="en-US" sz="4500" b="1" u="sng" dirty="0">
                <a:solidFill>
                  <a:schemeClr val="tx1"/>
                </a:solidFill>
                <a:latin typeface="+mn-ea"/>
              </a:rPr>
              <a:t>が求められる</a:t>
            </a:r>
            <a:r>
              <a:rPr lang="ja-JP" altLang="en-US" sz="4500" b="1" u="sng" dirty="0" smtClean="0">
                <a:solidFill>
                  <a:schemeClr val="tx1"/>
                </a:solidFill>
                <a:latin typeface="+mn-ea"/>
              </a:rPr>
              <a:t>。</a:t>
            </a:r>
            <a:endParaRPr lang="en-US" altLang="ja-JP" sz="4500" b="1" u="sng" dirty="0" smtClean="0">
              <a:solidFill>
                <a:schemeClr val="tx1"/>
              </a:solidFill>
              <a:latin typeface="+mn-ea"/>
            </a:endParaRPr>
          </a:p>
          <a:p>
            <a:pPr algn="l"/>
            <a:endParaRPr lang="en-US" altLang="ja-JP" sz="4500" b="1" dirty="0">
              <a:latin typeface="+mn-ea"/>
            </a:endParaRPr>
          </a:p>
          <a:p>
            <a:pPr algn="l"/>
            <a:r>
              <a:rPr lang="en-US" altLang="ja-JP" sz="4500" dirty="0">
                <a:latin typeface="+mn-ea"/>
              </a:rPr>
              <a:t>  </a:t>
            </a:r>
            <a:r>
              <a:rPr lang="ja-JP" altLang="en-US" sz="4500" dirty="0">
                <a:latin typeface="+mn-ea"/>
              </a:rPr>
              <a:t>ただし、</a:t>
            </a:r>
            <a:r>
              <a:rPr lang="ja-JP" altLang="en-US" sz="4500" u="sng" dirty="0">
                <a:solidFill>
                  <a:schemeClr val="tx1"/>
                </a:solidFill>
                <a:latin typeface="+mn-ea"/>
              </a:rPr>
              <a:t>在宅医療の </a:t>
            </a:r>
            <a:r>
              <a:rPr lang="en-US" altLang="ja-JP" sz="4500" u="sng" dirty="0">
                <a:solidFill>
                  <a:schemeClr val="tx1"/>
                </a:solidFill>
                <a:latin typeface="+mn-ea"/>
              </a:rPr>
              <a:t>24 </a:t>
            </a:r>
            <a:r>
              <a:rPr lang="ja-JP" altLang="en-US" sz="4500" u="sng" dirty="0">
                <a:solidFill>
                  <a:schemeClr val="tx1"/>
                </a:solidFill>
                <a:latin typeface="+mn-ea"/>
              </a:rPr>
              <a:t>時間体制を支えるためにグループ診療に関する 取り組みを行うこと</a:t>
            </a:r>
            <a:r>
              <a:rPr lang="ja-JP" altLang="en-US" sz="4500" dirty="0">
                <a:latin typeface="+mn-ea"/>
              </a:rPr>
              <a:t>や、夜間・休日外来の体制構築のために在宅当番医制への参加や夜間休日診療センターの設置・参加を進めること</a:t>
            </a:r>
            <a:r>
              <a:rPr lang="ja-JP" altLang="en-US" sz="4500" dirty="0">
                <a:solidFill>
                  <a:schemeClr val="tx1"/>
                </a:solidFill>
                <a:latin typeface="+mn-ea"/>
              </a:rPr>
              <a:t>など、</a:t>
            </a:r>
            <a:r>
              <a:rPr lang="ja-JP" altLang="en-US" sz="4500" u="sng" dirty="0">
                <a:solidFill>
                  <a:schemeClr val="tx1"/>
                </a:solidFill>
                <a:latin typeface="+mn-ea"/>
              </a:rPr>
              <a:t>地域の実情に</a:t>
            </a:r>
            <a:r>
              <a:rPr lang="ja-JP" altLang="en-US" sz="4500" u="sng" dirty="0" smtClean="0">
                <a:solidFill>
                  <a:schemeClr val="tx1"/>
                </a:solidFill>
                <a:latin typeface="+mn-ea"/>
              </a:rPr>
              <a:t>応じて面</a:t>
            </a:r>
            <a:r>
              <a:rPr lang="ja-JP" altLang="en-US" sz="4500" u="sng" dirty="0">
                <a:solidFill>
                  <a:schemeClr val="tx1"/>
                </a:solidFill>
                <a:latin typeface="+mn-ea"/>
              </a:rPr>
              <a:t>で外来医療に係る医療提供体制を構築していく視点が重要である。 </a:t>
            </a:r>
            <a:endParaRPr lang="en-US" altLang="ja-JP" sz="4500" u="sng" dirty="0">
              <a:solidFill>
                <a:schemeClr val="tx1"/>
              </a:solidFill>
              <a:latin typeface="+mn-ea"/>
            </a:endParaRPr>
          </a:p>
          <a:p>
            <a:endParaRPr lang="ja-JP" altLang="en-US" sz="4500" dirty="0"/>
          </a:p>
        </p:txBody>
      </p:sp>
      <p:sp>
        <p:nvSpPr>
          <p:cNvPr id="4" name="テキスト ボックス 3"/>
          <p:cNvSpPr txBox="1"/>
          <p:nvPr/>
        </p:nvSpPr>
        <p:spPr>
          <a:xfrm>
            <a:off x="8170169" y="6307991"/>
            <a:ext cx="576064" cy="369328"/>
          </a:xfrm>
          <a:prstGeom prst="rect">
            <a:avLst/>
          </a:prstGeom>
          <a:noFill/>
        </p:spPr>
        <p:txBody>
          <a:bodyPr wrap="square" lIns="91436" tIns="45718" rIns="91436" bIns="45718" rtlCol="0">
            <a:spAutoFit/>
          </a:bodyPr>
          <a:lstStyle/>
          <a:p>
            <a:r>
              <a:rPr kumimoji="1" lang="ja-JP" altLang="en-US" dirty="0" smtClean="0"/>
              <a:t>　</a:t>
            </a:r>
            <a:r>
              <a:rPr lang="ja-JP" altLang="en-US" dirty="0" smtClean="0"/>
              <a:t>１</a:t>
            </a:r>
            <a:endParaRPr kumimoji="1" lang="ja-JP" altLang="en-US" dirty="0"/>
          </a:p>
        </p:txBody>
      </p:sp>
    </p:spTree>
    <p:extLst>
      <p:ext uri="{BB962C8B-B14F-4D97-AF65-F5344CB8AC3E}">
        <p14:creationId xmlns:p14="http://schemas.microsoft.com/office/powerpoint/2010/main" xmlns="" val="4266102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7198" y="1638009"/>
            <a:ext cx="5184576" cy="572507"/>
          </a:xfrm>
        </p:spPr>
        <p:txBody>
          <a:bodyPr>
            <a:noAutofit/>
          </a:bodyPr>
          <a:lstStyle/>
          <a:p>
            <a:pPr algn="l"/>
            <a:r>
              <a:rPr lang="en-US" altLang="ja-JP" sz="2400" dirty="0" smtClean="0">
                <a:latin typeface="+mj-ea"/>
              </a:rPr>
              <a:t>【</a:t>
            </a:r>
            <a:r>
              <a:rPr lang="ja-JP" altLang="en-US" sz="2400" dirty="0" smtClean="0">
                <a:latin typeface="+mj-ea"/>
              </a:rPr>
              <a:t>検討すべき外来医療機能 </a:t>
            </a:r>
            <a:r>
              <a:rPr lang="en-US" altLang="ja-JP" sz="2400" dirty="0">
                <a:latin typeface="+mj-ea"/>
              </a:rPr>
              <a:t>】</a:t>
            </a:r>
            <a:endParaRPr lang="ja-JP" altLang="en-US" sz="2400" dirty="0">
              <a:latin typeface="+mj-ea"/>
            </a:endParaRPr>
          </a:p>
        </p:txBody>
      </p:sp>
      <p:sp>
        <p:nvSpPr>
          <p:cNvPr id="5" name="サブタイトル 4"/>
          <p:cNvSpPr>
            <a:spLocks noGrp="1"/>
          </p:cNvSpPr>
          <p:nvPr>
            <p:ph type="subTitle" idx="1"/>
          </p:nvPr>
        </p:nvSpPr>
        <p:spPr>
          <a:xfrm>
            <a:off x="229185" y="2783023"/>
            <a:ext cx="8638728" cy="3571540"/>
          </a:xfrm>
          <a:ln>
            <a:solidFill>
              <a:schemeClr val="tx1"/>
            </a:solidFill>
            <a:prstDash val="sysDash"/>
          </a:ln>
        </p:spPr>
        <p:txBody>
          <a:bodyPr>
            <a:noAutofit/>
          </a:bodyPr>
          <a:lstStyle/>
          <a:p>
            <a:pPr algn="l"/>
            <a:r>
              <a:rPr lang="en-US" altLang="ja-JP" sz="2400" dirty="0">
                <a:solidFill>
                  <a:schemeClr val="tx1"/>
                </a:solidFill>
                <a:latin typeface="+mn-ea"/>
              </a:rPr>
              <a:t> </a:t>
            </a:r>
            <a:r>
              <a:rPr lang="ja-JP" altLang="en-US" sz="2400" dirty="0" smtClean="0">
                <a:solidFill>
                  <a:schemeClr val="tx1"/>
                </a:solidFill>
                <a:latin typeface="+mn-ea"/>
              </a:rPr>
              <a:t>（検討・議論を行う内容）</a:t>
            </a:r>
            <a:endParaRPr lang="ja-JP" altLang="ja-JP" sz="2400" dirty="0">
              <a:solidFill>
                <a:schemeClr val="tx1"/>
              </a:solidFill>
              <a:latin typeface="+mn-ea"/>
            </a:endParaRPr>
          </a:p>
          <a:p>
            <a:pPr marL="342885" indent="-342885" algn="l">
              <a:buFont typeface="Wingdings" panose="05000000000000000000" pitchFamily="2" charset="2"/>
              <a:buChar char="Ø"/>
            </a:pPr>
            <a:r>
              <a:rPr lang="ja-JP" altLang="ja-JP" sz="2400" u="sng" dirty="0">
                <a:solidFill>
                  <a:schemeClr val="tx1"/>
                </a:solidFill>
                <a:latin typeface="+mn-ea"/>
              </a:rPr>
              <a:t>グループ診療による在宅医療の推進等に資するような外来医療を実施する医療機関が柔軟に在宅医療に参加できるような対策について</a:t>
            </a:r>
            <a:r>
              <a:rPr lang="en-US" altLang="ja-JP" sz="2400" u="sng" dirty="0">
                <a:solidFill>
                  <a:schemeClr val="tx1"/>
                </a:solidFill>
                <a:latin typeface="+mn-ea"/>
              </a:rPr>
              <a:t> </a:t>
            </a:r>
            <a:endParaRPr lang="en-US" altLang="ja-JP" sz="2400" u="sng" dirty="0" smtClean="0">
              <a:solidFill>
                <a:schemeClr val="tx1"/>
              </a:solidFill>
              <a:latin typeface="+mn-ea"/>
            </a:endParaRPr>
          </a:p>
          <a:p>
            <a:pPr marL="342885" indent="-342885" algn="l">
              <a:buFont typeface="Wingdings" panose="05000000000000000000" pitchFamily="2" charset="2"/>
              <a:buChar char="Ø"/>
            </a:pPr>
            <a:r>
              <a:rPr lang="ja-JP" altLang="ja-JP" sz="2400" dirty="0" smtClean="0">
                <a:solidFill>
                  <a:schemeClr val="tx1"/>
                </a:solidFill>
                <a:latin typeface="+mn-ea"/>
              </a:rPr>
              <a:t>高齢化</a:t>
            </a:r>
            <a:r>
              <a:rPr lang="ja-JP" altLang="ja-JP" sz="2400" dirty="0">
                <a:solidFill>
                  <a:schemeClr val="tx1"/>
                </a:solidFill>
                <a:latin typeface="+mn-ea"/>
              </a:rPr>
              <a:t>の進展化に伴い、外来医療から在宅医療に移行する患者の増加が見込まれる中、</a:t>
            </a:r>
            <a:r>
              <a:rPr lang="ja-JP" altLang="ja-JP" sz="2400" u="sng" dirty="0">
                <a:solidFill>
                  <a:schemeClr val="tx1"/>
                </a:solidFill>
                <a:latin typeface="+mn-ea"/>
              </a:rPr>
              <a:t>患者の移行にあたり切れ目のない医療機関間の連携が重要となるため、在宅医療の提供に当たって各医療機関等がどのような役割分担を担うか　等</a:t>
            </a:r>
            <a:r>
              <a:rPr lang="en-US" altLang="ja-JP" sz="2400" u="sng" dirty="0">
                <a:solidFill>
                  <a:schemeClr val="tx1"/>
                </a:solidFill>
                <a:latin typeface="+mn-ea"/>
              </a:rPr>
              <a:t> </a:t>
            </a:r>
            <a:endParaRPr lang="ja-JP" altLang="ja-JP" sz="2000" u="sng" dirty="0">
              <a:latin typeface="+mn-ea"/>
            </a:endParaRPr>
          </a:p>
        </p:txBody>
      </p:sp>
      <p:sp>
        <p:nvSpPr>
          <p:cNvPr id="4" name="テキスト ボックス 3"/>
          <p:cNvSpPr txBox="1"/>
          <p:nvPr/>
        </p:nvSpPr>
        <p:spPr>
          <a:xfrm>
            <a:off x="229185" y="2210516"/>
            <a:ext cx="4600479" cy="461661"/>
          </a:xfrm>
          <a:prstGeom prst="rect">
            <a:avLst/>
          </a:prstGeom>
          <a:noFill/>
          <a:ln>
            <a:solidFill>
              <a:srgbClr val="0070C0"/>
            </a:solidFill>
          </a:ln>
        </p:spPr>
        <p:txBody>
          <a:bodyPr wrap="square" lIns="91436" tIns="45718" rIns="91436" bIns="45718" rtlCol="0">
            <a:spAutoFit/>
          </a:bodyPr>
          <a:lstStyle/>
          <a:p>
            <a:r>
              <a:rPr lang="ja-JP" altLang="en-US" sz="2400" dirty="0" smtClean="0"/>
              <a:t>○　在宅医療の提供体制について</a:t>
            </a:r>
            <a:endParaRPr lang="ja-JP" altLang="en-US" sz="2400" dirty="0"/>
          </a:p>
        </p:txBody>
      </p:sp>
      <p:sp>
        <p:nvSpPr>
          <p:cNvPr id="3" name="テキスト ボックス 2"/>
          <p:cNvSpPr txBox="1"/>
          <p:nvPr/>
        </p:nvSpPr>
        <p:spPr>
          <a:xfrm>
            <a:off x="8244408" y="6309320"/>
            <a:ext cx="720080" cy="369328"/>
          </a:xfrm>
          <a:prstGeom prst="rect">
            <a:avLst/>
          </a:prstGeom>
          <a:noFill/>
        </p:spPr>
        <p:txBody>
          <a:bodyPr wrap="square" lIns="91436" tIns="45718" rIns="91436" bIns="45718" rtlCol="0">
            <a:spAutoFit/>
          </a:bodyPr>
          <a:lstStyle/>
          <a:p>
            <a:r>
              <a:rPr kumimoji="1" lang="ja-JP" altLang="en-US" dirty="0" smtClean="0"/>
              <a:t>　</a:t>
            </a:r>
            <a:r>
              <a:rPr lang="ja-JP" altLang="en-US" dirty="0" smtClean="0"/>
              <a:t>２</a:t>
            </a:r>
            <a:endParaRPr kumimoji="1" lang="ja-JP" altLang="en-US" dirty="0"/>
          </a:p>
        </p:txBody>
      </p:sp>
      <p:sp>
        <p:nvSpPr>
          <p:cNvPr id="7" name="タイトル 1"/>
          <p:cNvSpPr txBox="1">
            <a:spLocks/>
          </p:cNvSpPr>
          <p:nvPr/>
        </p:nvSpPr>
        <p:spPr>
          <a:xfrm>
            <a:off x="147386" y="111789"/>
            <a:ext cx="8566741" cy="1316603"/>
          </a:xfrm>
          <a:prstGeom prst="rect">
            <a:avLst/>
          </a:prstGeom>
        </p:spPr>
        <p:txBody>
          <a:bodyPr vert="horz" lIns="91436" tIns="45718" rIns="91436" bIns="45718"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smtClean="0">
                <a:latin typeface="+mn-ea"/>
                <a:ea typeface="+mn-ea"/>
              </a:rPr>
              <a:t>外来医療に係る医療提供体制の確保に</a:t>
            </a:r>
            <a:r>
              <a:rPr lang="en-US" altLang="ja-JP" sz="3200" dirty="0" smtClean="0">
                <a:latin typeface="+mn-ea"/>
                <a:ea typeface="+mn-ea"/>
              </a:rPr>
              <a:t/>
            </a:r>
            <a:br>
              <a:rPr lang="en-US" altLang="ja-JP" sz="3200" dirty="0" smtClean="0">
                <a:latin typeface="+mn-ea"/>
                <a:ea typeface="+mn-ea"/>
              </a:rPr>
            </a:br>
            <a:r>
              <a:rPr lang="ja-JP" altLang="en-US" sz="3200" dirty="0" smtClean="0">
                <a:latin typeface="+mn-ea"/>
                <a:ea typeface="+mn-ea"/>
              </a:rPr>
              <a:t>関するガイドライン </a:t>
            </a:r>
            <a:endParaRPr lang="ja-JP" altLang="en-US" sz="3200" dirty="0"/>
          </a:p>
        </p:txBody>
      </p:sp>
    </p:spTree>
    <p:extLst>
      <p:ext uri="{BB962C8B-B14F-4D97-AF65-F5344CB8AC3E}">
        <p14:creationId xmlns:p14="http://schemas.microsoft.com/office/powerpoint/2010/main" xmlns="" val="2591413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39105" y="105405"/>
            <a:ext cx="4752528" cy="403796"/>
          </a:xfrm>
        </p:spPr>
        <p:txBody>
          <a:bodyPr>
            <a:noAutofit/>
          </a:bodyPr>
          <a:lstStyle/>
          <a:p>
            <a:r>
              <a:rPr lang="en-US" altLang="ja-JP" sz="2400" b="1" dirty="0" smtClean="0">
                <a:latin typeface="+mn-ea"/>
                <a:ea typeface="+mn-ea"/>
              </a:rPr>
              <a:t>【</a:t>
            </a:r>
            <a:r>
              <a:rPr lang="ja-JP" altLang="en-US" sz="2400" b="1" dirty="0" smtClean="0">
                <a:latin typeface="+mn-ea"/>
                <a:ea typeface="+mn-ea"/>
              </a:rPr>
              <a:t>在宅支援診療所の連携イメージ</a:t>
            </a:r>
            <a:r>
              <a:rPr lang="en-US" altLang="ja-JP" sz="2400" b="1" dirty="0" smtClean="0">
                <a:latin typeface="+mn-ea"/>
                <a:ea typeface="+mn-ea"/>
              </a:rPr>
              <a:t>】</a:t>
            </a:r>
            <a:endParaRPr lang="ja-JP" altLang="en-US" sz="2400" b="1" dirty="0">
              <a:latin typeface="+mn-ea"/>
              <a:ea typeface="+mn-ea"/>
            </a:endParaRPr>
          </a:p>
        </p:txBody>
      </p:sp>
      <p:sp>
        <p:nvSpPr>
          <p:cNvPr id="6" name="テキスト ボックス 5"/>
          <p:cNvSpPr txBox="1"/>
          <p:nvPr/>
        </p:nvSpPr>
        <p:spPr>
          <a:xfrm>
            <a:off x="1395380" y="1451080"/>
            <a:ext cx="1296144" cy="923326"/>
          </a:xfrm>
          <a:prstGeom prst="rect">
            <a:avLst/>
          </a:prstGeom>
          <a:noFill/>
          <a:ln>
            <a:solidFill>
              <a:srgbClr val="0070C0"/>
            </a:solidFill>
          </a:ln>
        </p:spPr>
        <p:txBody>
          <a:bodyPr wrap="square" lIns="91436" tIns="45718" rIns="91436" bIns="45718" rtlCol="0">
            <a:spAutoFit/>
          </a:bodyPr>
          <a:lstStyle/>
          <a:p>
            <a:r>
              <a:rPr kumimoji="1" lang="ja-JP" altLang="en-US" dirty="0" smtClean="0"/>
              <a:t>診療所Ａ（有床）</a:t>
            </a:r>
            <a:endParaRPr kumimoji="1" lang="en-US" altLang="ja-JP" dirty="0" smtClean="0"/>
          </a:p>
          <a:p>
            <a:r>
              <a:rPr lang="ja-JP" altLang="en-US" dirty="0" smtClean="0"/>
              <a:t>常勤医１名</a:t>
            </a:r>
            <a:endParaRPr kumimoji="1" lang="ja-JP" altLang="en-US" dirty="0"/>
          </a:p>
        </p:txBody>
      </p:sp>
      <p:sp>
        <p:nvSpPr>
          <p:cNvPr id="3" name="テキスト ボックス 2"/>
          <p:cNvSpPr txBox="1"/>
          <p:nvPr/>
        </p:nvSpPr>
        <p:spPr>
          <a:xfrm>
            <a:off x="3224865" y="864842"/>
            <a:ext cx="2324713" cy="369328"/>
          </a:xfrm>
          <a:prstGeom prst="rect">
            <a:avLst/>
          </a:prstGeom>
          <a:noFill/>
        </p:spPr>
        <p:txBody>
          <a:bodyPr wrap="square" lIns="91436" tIns="45718" rIns="91436" bIns="45718" rtlCol="0">
            <a:spAutoFit/>
          </a:bodyPr>
          <a:lstStyle/>
          <a:p>
            <a:r>
              <a:rPr kumimoji="1" lang="ja-JP" altLang="en-US" dirty="0" smtClean="0"/>
              <a:t>診療所で連携構築</a:t>
            </a:r>
            <a:endParaRPr kumimoji="1" lang="ja-JP" altLang="en-US" dirty="0"/>
          </a:p>
        </p:txBody>
      </p:sp>
      <p:sp>
        <p:nvSpPr>
          <p:cNvPr id="8" name="テキスト ボックス 7"/>
          <p:cNvSpPr txBox="1"/>
          <p:nvPr/>
        </p:nvSpPr>
        <p:spPr>
          <a:xfrm>
            <a:off x="6020429" y="1422359"/>
            <a:ext cx="1296144" cy="923326"/>
          </a:xfrm>
          <a:prstGeom prst="rect">
            <a:avLst/>
          </a:prstGeom>
          <a:noFill/>
          <a:ln w="12700">
            <a:solidFill>
              <a:srgbClr val="0070C0"/>
            </a:solidFill>
          </a:ln>
        </p:spPr>
        <p:txBody>
          <a:bodyPr wrap="square" lIns="91436" tIns="45718" rIns="91436" bIns="45718" rtlCol="0">
            <a:spAutoFit/>
          </a:bodyPr>
          <a:lstStyle/>
          <a:p>
            <a:r>
              <a:rPr kumimoji="1" lang="ja-JP" altLang="en-US" dirty="0" smtClean="0"/>
              <a:t>診療所Ｃ</a:t>
            </a:r>
            <a:endParaRPr kumimoji="1" lang="en-US" altLang="ja-JP" dirty="0" smtClean="0"/>
          </a:p>
          <a:p>
            <a:r>
              <a:rPr lang="ja-JP" altLang="en-US" dirty="0" smtClean="0"/>
              <a:t>（無床）</a:t>
            </a:r>
            <a:endParaRPr lang="en-US" altLang="ja-JP" dirty="0" smtClean="0"/>
          </a:p>
          <a:p>
            <a:r>
              <a:rPr kumimoji="1" lang="ja-JP" altLang="en-US" dirty="0" smtClean="0"/>
              <a:t>常勤医１名</a:t>
            </a:r>
            <a:endParaRPr kumimoji="1" lang="ja-JP" altLang="en-US" dirty="0"/>
          </a:p>
        </p:txBody>
      </p:sp>
      <p:sp>
        <p:nvSpPr>
          <p:cNvPr id="16" name="テキスト ボックス 15"/>
          <p:cNvSpPr txBox="1"/>
          <p:nvPr/>
        </p:nvSpPr>
        <p:spPr>
          <a:xfrm>
            <a:off x="2958690" y="3507465"/>
            <a:ext cx="3045683" cy="369328"/>
          </a:xfrm>
          <a:prstGeom prst="rect">
            <a:avLst/>
          </a:prstGeom>
          <a:noFill/>
        </p:spPr>
        <p:txBody>
          <a:bodyPr wrap="square" lIns="91436" tIns="45718" rIns="91436" bIns="45718" rtlCol="0">
            <a:spAutoFit/>
          </a:bodyPr>
          <a:lstStyle/>
          <a:p>
            <a:r>
              <a:rPr kumimoji="1" lang="ja-JP" altLang="en-US" dirty="0" smtClean="0"/>
              <a:t>診療所ＡＢＣ、病院Ｇで連携</a:t>
            </a:r>
            <a:endParaRPr kumimoji="1" lang="ja-JP" altLang="en-US" dirty="0"/>
          </a:p>
        </p:txBody>
      </p:sp>
      <p:sp>
        <p:nvSpPr>
          <p:cNvPr id="22" name="テキスト ボックス 21"/>
          <p:cNvSpPr txBox="1"/>
          <p:nvPr/>
        </p:nvSpPr>
        <p:spPr>
          <a:xfrm>
            <a:off x="1352150" y="4221088"/>
            <a:ext cx="1296144" cy="923326"/>
          </a:xfrm>
          <a:prstGeom prst="rect">
            <a:avLst/>
          </a:prstGeom>
          <a:noFill/>
          <a:ln>
            <a:solidFill>
              <a:srgbClr val="0070C0"/>
            </a:solidFill>
          </a:ln>
        </p:spPr>
        <p:txBody>
          <a:bodyPr wrap="square" lIns="91436" tIns="45718" rIns="91436" bIns="45718" rtlCol="0">
            <a:spAutoFit/>
          </a:bodyPr>
          <a:lstStyle/>
          <a:p>
            <a:r>
              <a:rPr kumimoji="1" lang="ja-JP" altLang="en-US" dirty="0" smtClean="0"/>
              <a:t>診療所Ａ（無床）</a:t>
            </a:r>
            <a:endParaRPr kumimoji="1" lang="en-US" altLang="ja-JP" dirty="0" smtClean="0"/>
          </a:p>
          <a:p>
            <a:r>
              <a:rPr lang="ja-JP" altLang="en-US" dirty="0" smtClean="0"/>
              <a:t>常勤医１名</a:t>
            </a:r>
            <a:endParaRPr kumimoji="1" lang="ja-JP" altLang="en-US" dirty="0"/>
          </a:p>
        </p:txBody>
      </p:sp>
      <p:sp>
        <p:nvSpPr>
          <p:cNvPr id="25" name="テキスト ボックス 24"/>
          <p:cNvSpPr txBox="1"/>
          <p:nvPr/>
        </p:nvSpPr>
        <p:spPr>
          <a:xfrm>
            <a:off x="3707904" y="1440360"/>
            <a:ext cx="1296144" cy="923326"/>
          </a:xfrm>
          <a:prstGeom prst="rect">
            <a:avLst/>
          </a:prstGeom>
          <a:noFill/>
          <a:ln w="12700">
            <a:solidFill>
              <a:srgbClr val="0070C0"/>
            </a:solidFill>
          </a:ln>
        </p:spPr>
        <p:txBody>
          <a:bodyPr wrap="square" lIns="91436" tIns="45718" rIns="91436" bIns="45718" rtlCol="0">
            <a:spAutoFit/>
          </a:bodyPr>
          <a:lstStyle/>
          <a:p>
            <a:r>
              <a:rPr kumimoji="1" lang="ja-JP" altLang="en-US" dirty="0" smtClean="0"/>
              <a:t>診療所Ｂ</a:t>
            </a:r>
            <a:endParaRPr kumimoji="1" lang="en-US" altLang="ja-JP" dirty="0" smtClean="0"/>
          </a:p>
          <a:p>
            <a:r>
              <a:rPr lang="ja-JP" altLang="en-US" dirty="0" smtClean="0"/>
              <a:t>（無床）</a:t>
            </a:r>
            <a:endParaRPr lang="en-US" altLang="ja-JP" dirty="0" smtClean="0"/>
          </a:p>
          <a:p>
            <a:r>
              <a:rPr kumimoji="1" lang="ja-JP" altLang="en-US" dirty="0" smtClean="0"/>
              <a:t>常勤医１名</a:t>
            </a:r>
            <a:endParaRPr kumimoji="1" lang="ja-JP" altLang="en-US" dirty="0"/>
          </a:p>
        </p:txBody>
      </p:sp>
      <p:sp>
        <p:nvSpPr>
          <p:cNvPr id="26" name="テキスト ボックス 25"/>
          <p:cNvSpPr txBox="1"/>
          <p:nvPr/>
        </p:nvSpPr>
        <p:spPr>
          <a:xfrm>
            <a:off x="3707904" y="4207997"/>
            <a:ext cx="1296144" cy="923326"/>
          </a:xfrm>
          <a:prstGeom prst="rect">
            <a:avLst/>
          </a:prstGeom>
          <a:noFill/>
          <a:ln w="12700">
            <a:solidFill>
              <a:srgbClr val="0070C0"/>
            </a:solidFill>
          </a:ln>
        </p:spPr>
        <p:txBody>
          <a:bodyPr wrap="square" lIns="91436" tIns="45718" rIns="91436" bIns="45718" rtlCol="0">
            <a:spAutoFit/>
          </a:bodyPr>
          <a:lstStyle/>
          <a:p>
            <a:r>
              <a:rPr kumimoji="1" lang="ja-JP" altLang="en-US" dirty="0" smtClean="0"/>
              <a:t>診療所Ｂ</a:t>
            </a:r>
            <a:endParaRPr kumimoji="1" lang="en-US" altLang="ja-JP" dirty="0" smtClean="0"/>
          </a:p>
          <a:p>
            <a:r>
              <a:rPr lang="ja-JP" altLang="en-US" dirty="0" smtClean="0"/>
              <a:t>（無床）</a:t>
            </a:r>
            <a:endParaRPr lang="en-US" altLang="ja-JP" dirty="0" smtClean="0"/>
          </a:p>
          <a:p>
            <a:r>
              <a:rPr kumimoji="1" lang="ja-JP" altLang="en-US" dirty="0" smtClean="0"/>
              <a:t>常勤医１名</a:t>
            </a:r>
            <a:endParaRPr kumimoji="1" lang="ja-JP" altLang="en-US" dirty="0"/>
          </a:p>
        </p:txBody>
      </p:sp>
      <p:sp>
        <p:nvSpPr>
          <p:cNvPr id="28" name="テキスト ボックス 27"/>
          <p:cNvSpPr txBox="1"/>
          <p:nvPr/>
        </p:nvSpPr>
        <p:spPr>
          <a:xfrm>
            <a:off x="6008838" y="4207997"/>
            <a:ext cx="1296144" cy="923326"/>
          </a:xfrm>
          <a:prstGeom prst="rect">
            <a:avLst/>
          </a:prstGeom>
          <a:noFill/>
          <a:ln w="12700">
            <a:solidFill>
              <a:srgbClr val="0070C0"/>
            </a:solidFill>
          </a:ln>
        </p:spPr>
        <p:txBody>
          <a:bodyPr wrap="square" lIns="91436" tIns="45718" rIns="91436" bIns="45718" rtlCol="0">
            <a:spAutoFit/>
          </a:bodyPr>
          <a:lstStyle/>
          <a:p>
            <a:r>
              <a:rPr kumimoji="1" lang="ja-JP" altLang="en-US" dirty="0" smtClean="0"/>
              <a:t>診療所Ｃ</a:t>
            </a:r>
            <a:endParaRPr kumimoji="1" lang="en-US" altLang="ja-JP" dirty="0" smtClean="0"/>
          </a:p>
          <a:p>
            <a:r>
              <a:rPr lang="ja-JP" altLang="en-US" dirty="0" smtClean="0"/>
              <a:t>（無床）</a:t>
            </a:r>
            <a:endParaRPr lang="en-US" altLang="ja-JP" dirty="0" smtClean="0"/>
          </a:p>
          <a:p>
            <a:r>
              <a:rPr kumimoji="1" lang="ja-JP" altLang="en-US" dirty="0" smtClean="0"/>
              <a:t>常勤医１名</a:t>
            </a:r>
            <a:endParaRPr kumimoji="1" lang="ja-JP" altLang="en-US" dirty="0"/>
          </a:p>
        </p:txBody>
      </p:sp>
      <p:sp>
        <p:nvSpPr>
          <p:cNvPr id="38" name="テキスト ボックス 37"/>
          <p:cNvSpPr txBox="1"/>
          <p:nvPr/>
        </p:nvSpPr>
        <p:spPr>
          <a:xfrm>
            <a:off x="3230514" y="5805264"/>
            <a:ext cx="2045358" cy="615549"/>
          </a:xfrm>
          <a:prstGeom prst="rect">
            <a:avLst/>
          </a:prstGeom>
          <a:noFill/>
          <a:ln w="12700">
            <a:solidFill>
              <a:srgbClr val="0070C0"/>
            </a:solidFill>
          </a:ln>
        </p:spPr>
        <p:txBody>
          <a:bodyPr wrap="square" lIns="91436" tIns="45718" rIns="91436" bIns="45718" rtlCol="0">
            <a:spAutoFit/>
          </a:bodyPr>
          <a:lstStyle/>
          <a:p>
            <a:r>
              <a:rPr kumimoji="1" lang="ja-JP" altLang="en-US" dirty="0" smtClean="0"/>
              <a:t>　　　　病院Ｇ</a:t>
            </a:r>
            <a:endParaRPr kumimoji="1" lang="en-US" altLang="ja-JP" dirty="0" smtClean="0"/>
          </a:p>
          <a:p>
            <a:r>
              <a:rPr lang="ja-JP" altLang="en-US" sz="1600" dirty="0" smtClean="0"/>
              <a:t>（緊急時に病床提供）</a:t>
            </a:r>
            <a:endParaRPr lang="ja-JP" altLang="en-US" sz="1600" dirty="0"/>
          </a:p>
        </p:txBody>
      </p:sp>
      <p:cxnSp>
        <p:nvCxnSpPr>
          <p:cNvPr id="39" name="直線コネクタ 38"/>
          <p:cNvCxnSpPr>
            <a:endCxn id="26" idx="1"/>
          </p:cNvCxnSpPr>
          <p:nvPr/>
        </p:nvCxnSpPr>
        <p:spPr>
          <a:xfrm flipV="1">
            <a:off x="2663814" y="4669660"/>
            <a:ext cx="1044090" cy="13994"/>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41" name="直線コネクタ 40"/>
          <p:cNvCxnSpPr>
            <a:endCxn id="28" idx="1"/>
          </p:cNvCxnSpPr>
          <p:nvPr/>
        </p:nvCxnSpPr>
        <p:spPr>
          <a:xfrm flipV="1">
            <a:off x="5017902" y="4669660"/>
            <a:ext cx="990936" cy="30984"/>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6" idx="3"/>
            <a:endCxn id="25" idx="1"/>
          </p:cNvCxnSpPr>
          <p:nvPr/>
        </p:nvCxnSpPr>
        <p:spPr>
          <a:xfrm flipV="1">
            <a:off x="2691524" y="1902023"/>
            <a:ext cx="1016380" cy="1072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25" idx="3"/>
            <a:endCxn id="8" idx="1"/>
          </p:cNvCxnSpPr>
          <p:nvPr/>
        </p:nvCxnSpPr>
        <p:spPr>
          <a:xfrm flipV="1">
            <a:off x="5004048" y="1884022"/>
            <a:ext cx="1016381" cy="18001"/>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a:stCxn id="22" idx="2"/>
            <a:endCxn id="38" idx="1"/>
          </p:cNvCxnSpPr>
          <p:nvPr/>
        </p:nvCxnSpPr>
        <p:spPr>
          <a:xfrm>
            <a:off x="2000222" y="5144414"/>
            <a:ext cx="1230292" cy="968625"/>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a:stCxn id="28" idx="2"/>
            <a:endCxn id="38" idx="3"/>
          </p:cNvCxnSpPr>
          <p:nvPr/>
        </p:nvCxnSpPr>
        <p:spPr>
          <a:xfrm flipH="1">
            <a:off x="5275872" y="5131323"/>
            <a:ext cx="1381038" cy="981716"/>
          </a:xfrm>
          <a:prstGeom prst="straightConnector1">
            <a:avLst/>
          </a:prstGeom>
          <a:ln w="76200">
            <a:headEnd type="triangle"/>
            <a:tailEnd type="triangle"/>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8244409" y="6309320"/>
            <a:ext cx="576064" cy="369328"/>
          </a:xfrm>
          <a:prstGeom prst="rect">
            <a:avLst/>
          </a:prstGeom>
          <a:noFill/>
        </p:spPr>
        <p:txBody>
          <a:bodyPr wrap="square" lIns="91436" tIns="45718" rIns="91436" bIns="45718" rtlCol="0">
            <a:spAutoFit/>
          </a:bodyPr>
          <a:lstStyle/>
          <a:p>
            <a:r>
              <a:rPr kumimoji="1" lang="ja-JP" altLang="en-US" dirty="0" smtClean="0"/>
              <a:t>　</a:t>
            </a:r>
            <a:r>
              <a:rPr lang="ja-JP" altLang="en-US" dirty="0" smtClean="0"/>
              <a:t>３</a:t>
            </a:r>
            <a:endParaRPr kumimoji="1" lang="ja-JP" altLang="en-US" dirty="0"/>
          </a:p>
        </p:txBody>
      </p:sp>
    </p:spTree>
    <p:extLst>
      <p:ext uri="{BB962C8B-B14F-4D97-AF65-F5344CB8AC3E}">
        <p14:creationId xmlns:p14="http://schemas.microsoft.com/office/powerpoint/2010/main" xmlns="" val="3342058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4247" y="571577"/>
            <a:ext cx="9073008" cy="6254228"/>
          </a:xfrm>
          <a:prstGeom prst="rect">
            <a:avLst/>
          </a:prstGeom>
        </p:spPr>
      </p:pic>
      <p:sp>
        <p:nvSpPr>
          <p:cNvPr id="3" name="タイトル 1"/>
          <p:cNvSpPr txBox="1">
            <a:spLocks/>
          </p:cNvSpPr>
          <p:nvPr/>
        </p:nvSpPr>
        <p:spPr>
          <a:xfrm>
            <a:off x="179513" y="81280"/>
            <a:ext cx="3528392" cy="648072"/>
          </a:xfrm>
          <a:prstGeom prst="rect">
            <a:avLst/>
          </a:prstGeom>
        </p:spPr>
        <p:txBody>
          <a:bodyPr lIns="91436" tIns="45718" rIns="91436" bIns="45718">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400" dirty="0" smtClean="0">
                <a:latin typeface="+mj-ea"/>
              </a:rPr>
              <a:t>【</a:t>
            </a:r>
            <a:r>
              <a:rPr lang="ja-JP" altLang="en-US" sz="2400" dirty="0" smtClean="0">
                <a:latin typeface="+mj-ea"/>
              </a:rPr>
              <a:t>大阪府の事例</a:t>
            </a:r>
            <a:r>
              <a:rPr lang="en-US" altLang="ja-JP" sz="2400" dirty="0" smtClean="0">
                <a:latin typeface="+mj-ea"/>
              </a:rPr>
              <a:t>】</a:t>
            </a:r>
            <a:endParaRPr lang="ja-JP" altLang="en-US" sz="2400" dirty="0">
              <a:latin typeface="+mj-ea"/>
            </a:endParaRPr>
          </a:p>
        </p:txBody>
      </p:sp>
      <p:sp>
        <p:nvSpPr>
          <p:cNvPr id="4" name="テキスト ボックス 3"/>
          <p:cNvSpPr txBox="1"/>
          <p:nvPr/>
        </p:nvSpPr>
        <p:spPr>
          <a:xfrm>
            <a:off x="5508104" y="6525345"/>
            <a:ext cx="3888432" cy="276995"/>
          </a:xfrm>
          <a:prstGeom prst="rect">
            <a:avLst/>
          </a:prstGeom>
          <a:noFill/>
        </p:spPr>
        <p:txBody>
          <a:bodyPr wrap="square" lIns="91436" tIns="45718" rIns="91436" bIns="45718" rtlCol="0">
            <a:spAutoFit/>
          </a:bodyPr>
          <a:lstStyle/>
          <a:p>
            <a:r>
              <a:rPr lang="ja-JP" altLang="en-US" sz="1200" dirty="0" smtClean="0"/>
              <a:t>出典：岸和田在宅ケア</a:t>
            </a:r>
            <a:r>
              <a:rPr lang="en-US" altLang="ja-JP" sz="1200" dirty="0" smtClean="0"/>
              <a:t>24</a:t>
            </a:r>
            <a:r>
              <a:rPr lang="ja-JP" altLang="en-US" sz="1200" dirty="0" smtClean="0"/>
              <a:t>（ｈｃｋ</a:t>
            </a:r>
            <a:r>
              <a:rPr lang="en-US" altLang="ja-JP" sz="1200" dirty="0" smtClean="0"/>
              <a:t>24.com</a:t>
            </a:r>
            <a:r>
              <a:rPr lang="ja-JP" altLang="en-US" sz="1200" dirty="0" smtClean="0"/>
              <a:t>）ホームページ</a:t>
            </a:r>
            <a:endParaRPr lang="ja-JP" altLang="en-US" sz="1200" dirty="0"/>
          </a:p>
        </p:txBody>
      </p:sp>
      <p:sp>
        <p:nvSpPr>
          <p:cNvPr id="5" name="テキスト ボックス 4"/>
          <p:cNvSpPr txBox="1"/>
          <p:nvPr/>
        </p:nvSpPr>
        <p:spPr>
          <a:xfrm>
            <a:off x="8316417" y="6237312"/>
            <a:ext cx="576064" cy="369328"/>
          </a:xfrm>
          <a:prstGeom prst="rect">
            <a:avLst/>
          </a:prstGeom>
          <a:noFill/>
        </p:spPr>
        <p:txBody>
          <a:bodyPr wrap="square" lIns="91436" tIns="45718" rIns="91436" bIns="45718" rtlCol="0">
            <a:spAutoFit/>
          </a:bodyPr>
          <a:lstStyle/>
          <a:p>
            <a:r>
              <a:rPr kumimoji="1" lang="ja-JP" altLang="en-US" dirty="0" smtClean="0"/>
              <a:t>　</a:t>
            </a:r>
            <a:r>
              <a:rPr lang="ja-JP" altLang="en-US" dirty="0" smtClean="0"/>
              <a:t>４</a:t>
            </a:r>
            <a:endParaRPr kumimoji="1" lang="ja-JP" altLang="en-US" dirty="0"/>
          </a:p>
        </p:txBody>
      </p:sp>
    </p:spTree>
    <p:extLst>
      <p:ext uri="{BB962C8B-B14F-4D97-AF65-F5344CB8AC3E}">
        <p14:creationId xmlns:p14="http://schemas.microsoft.com/office/powerpoint/2010/main" xmlns="" val="3797268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43731"/>
            <a:ext cx="3528392" cy="648072"/>
          </a:xfrm>
        </p:spPr>
        <p:txBody>
          <a:bodyPr>
            <a:normAutofit/>
          </a:bodyPr>
          <a:lstStyle/>
          <a:p>
            <a:pPr algn="l"/>
            <a:r>
              <a:rPr lang="en-US" altLang="ja-JP" sz="2400" dirty="0" smtClean="0">
                <a:latin typeface="+mj-ea"/>
              </a:rPr>
              <a:t>【</a:t>
            </a:r>
            <a:r>
              <a:rPr lang="ja-JP" altLang="en-US" sz="2400" dirty="0" smtClean="0">
                <a:latin typeface="+mj-ea"/>
              </a:rPr>
              <a:t>他府県の事例</a:t>
            </a:r>
            <a:r>
              <a:rPr lang="en-US" altLang="ja-JP" sz="2400" dirty="0" smtClean="0">
                <a:latin typeface="+mj-ea"/>
              </a:rPr>
              <a:t>】</a:t>
            </a:r>
            <a:endParaRPr lang="ja-JP" altLang="en-US" sz="2400" dirty="0">
              <a:latin typeface="+mj-ea"/>
            </a:endParaRPr>
          </a:p>
        </p:txBody>
      </p:sp>
      <p:sp>
        <p:nvSpPr>
          <p:cNvPr id="3" name="サブタイトル 2"/>
          <p:cNvSpPr>
            <a:spLocks noGrp="1"/>
          </p:cNvSpPr>
          <p:nvPr>
            <p:ph type="subTitle" idx="1"/>
          </p:nvPr>
        </p:nvSpPr>
        <p:spPr>
          <a:xfrm>
            <a:off x="204207" y="920825"/>
            <a:ext cx="8405296" cy="5590168"/>
          </a:xfrm>
        </p:spPr>
        <p:txBody>
          <a:bodyPr>
            <a:noAutofit/>
          </a:bodyPr>
          <a:lstStyle/>
          <a:p>
            <a:pPr algn="l"/>
            <a:r>
              <a:rPr lang="ja-JP" altLang="en-US" sz="2000" b="1" dirty="0" smtClean="0">
                <a:solidFill>
                  <a:schemeClr val="tx1"/>
                </a:solidFill>
                <a:latin typeface="+mn-ea"/>
              </a:rPr>
              <a:t>○京都府向日市等</a:t>
            </a:r>
            <a:r>
              <a:rPr lang="ja-JP" altLang="en-US" sz="2000" b="1" dirty="0">
                <a:solidFill>
                  <a:schemeClr val="tx1"/>
                </a:solidFill>
                <a:latin typeface="+mn-ea"/>
              </a:rPr>
              <a:t>　チームドクターファイブ（在宅医当番制</a:t>
            </a:r>
            <a:r>
              <a:rPr lang="ja-JP" altLang="en-US" sz="2000" b="1" dirty="0" smtClean="0">
                <a:solidFill>
                  <a:schemeClr val="tx1"/>
                </a:solidFill>
                <a:latin typeface="+mn-ea"/>
              </a:rPr>
              <a:t>）</a:t>
            </a:r>
            <a:endParaRPr lang="en-US" altLang="ja-JP" sz="2000" b="1" dirty="0" smtClean="0">
              <a:solidFill>
                <a:schemeClr val="tx1"/>
              </a:solidFill>
              <a:latin typeface="+mn-ea"/>
            </a:endParaRPr>
          </a:p>
          <a:p>
            <a:pPr algn="l"/>
            <a:r>
              <a:rPr lang="ja-JP" altLang="en-US" sz="2000" dirty="0">
                <a:solidFill>
                  <a:schemeClr val="tx1"/>
                </a:solidFill>
                <a:latin typeface="+mn-ea"/>
              </a:rPr>
              <a:t>　</a:t>
            </a:r>
            <a:r>
              <a:rPr lang="ja-JP" altLang="en-US" sz="2000" dirty="0" smtClean="0">
                <a:solidFill>
                  <a:schemeClr val="tx1"/>
                </a:solidFill>
                <a:latin typeface="+mn-ea"/>
              </a:rPr>
              <a:t>５</a:t>
            </a:r>
            <a:r>
              <a:rPr lang="ja-JP" altLang="en-US" sz="2000" dirty="0">
                <a:solidFill>
                  <a:schemeClr val="tx1"/>
                </a:solidFill>
                <a:latin typeface="+mn-ea"/>
              </a:rPr>
              <a:t>人</a:t>
            </a:r>
            <a:r>
              <a:rPr lang="ja-JP" altLang="en-US" sz="2000" dirty="0" smtClean="0">
                <a:solidFill>
                  <a:schemeClr val="tx1"/>
                </a:solidFill>
                <a:latin typeface="+mn-ea"/>
              </a:rPr>
              <a:t>の</a:t>
            </a:r>
            <a:r>
              <a:rPr lang="ja-JP" altLang="en-US" sz="2000" dirty="0">
                <a:solidFill>
                  <a:schemeClr val="tx1"/>
                </a:solidFill>
                <a:latin typeface="+mn-ea"/>
              </a:rPr>
              <a:t>開業医の医師チーム（チームドクターファイブ）</a:t>
            </a:r>
            <a:r>
              <a:rPr lang="ja-JP" altLang="en-US" sz="2000" dirty="0" smtClean="0">
                <a:solidFill>
                  <a:schemeClr val="tx1"/>
                </a:solidFill>
                <a:latin typeface="+mn-ea"/>
              </a:rPr>
              <a:t>が構築した在宅</a:t>
            </a:r>
            <a:r>
              <a:rPr lang="ja-JP" altLang="en-US" sz="2000" dirty="0">
                <a:solidFill>
                  <a:schemeClr val="tx1"/>
                </a:solidFill>
                <a:latin typeface="+mn-ea"/>
              </a:rPr>
              <a:t>医療の連携</a:t>
            </a:r>
            <a:r>
              <a:rPr lang="ja-JP" altLang="en-US" sz="2000" dirty="0" smtClean="0">
                <a:solidFill>
                  <a:schemeClr val="tx1"/>
                </a:solidFill>
                <a:latin typeface="+mn-ea"/>
              </a:rPr>
              <a:t>スタイル。</a:t>
            </a:r>
            <a:endParaRPr lang="en-US" altLang="ja-JP" sz="2000" dirty="0" smtClean="0">
              <a:solidFill>
                <a:schemeClr val="tx1"/>
              </a:solidFill>
              <a:latin typeface="+mn-ea"/>
            </a:endParaRPr>
          </a:p>
          <a:p>
            <a:pPr algn="l"/>
            <a:r>
              <a:rPr lang="ja-JP" altLang="en-US" sz="2000" dirty="0">
                <a:solidFill>
                  <a:schemeClr val="tx1"/>
                </a:solidFill>
                <a:latin typeface="+mn-ea"/>
              </a:rPr>
              <a:t>　</a:t>
            </a:r>
            <a:r>
              <a:rPr lang="ja-JP" altLang="en-US" sz="2000" dirty="0" smtClean="0">
                <a:solidFill>
                  <a:schemeClr val="tx1"/>
                </a:solidFill>
                <a:latin typeface="+mn-ea"/>
              </a:rPr>
              <a:t>５人の医師が担当する患者全員に、１人の主治医と、延べ４人の副主治医がついている仕組み。</a:t>
            </a:r>
            <a:endParaRPr lang="ja-JP" altLang="en-US" sz="2000" dirty="0">
              <a:solidFill>
                <a:schemeClr val="tx1"/>
              </a:solidFill>
              <a:latin typeface="+mn-ea"/>
            </a:endParaRPr>
          </a:p>
          <a:p>
            <a:pPr algn="l"/>
            <a:endParaRPr lang="en-US" altLang="ja-JP" sz="2000" dirty="0">
              <a:solidFill>
                <a:schemeClr val="tx1"/>
              </a:solidFill>
              <a:latin typeface="+mn-ea"/>
            </a:endParaRPr>
          </a:p>
          <a:p>
            <a:pPr algn="l"/>
            <a:r>
              <a:rPr lang="ja-JP" altLang="en-US" sz="2000" b="1" dirty="0" smtClean="0">
                <a:solidFill>
                  <a:schemeClr val="tx1"/>
                </a:solidFill>
                <a:latin typeface="+mn-ea"/>
              </a:rPr>
              <a:t>〇</a:t>
            </a:r>
            <a:r>
              <a:rPr lang="ja-JP" altLang="en-US" sz="2000" b="1" dirty="0">
                <a:solidFill>
                  <a:schemeClr val="tx1"/>
                </a:solidFill>
                <a:latin typeface="+mn-ea"/>
              </a:rPr>
              <a:t>静岡県藤枝市　看取り</a:t>
            </a:r>
            <a:r>
              <a:rPr lang="ja-JP" altLang="en-US" sz="2000" b="1" dirty="0" smtClean="0">
                <a:solidFill>
                  <a:schemeClr val="tx1"/>
                </a:solidFill>
                <a:latin typeface="+mn-ea"/>
              </a:rPr>
              <a:t>当番医</a:t>
            </a:r>
            <a:endParaRPr lang="en-US" altLang="ja-JP" sz="2000" b="1" dirty="0" smtClean="0">
              <a:solidFill>
                <a:schemeClr val="tx1"/>
              </a:solidFill>
              <a:latin typeface="+mn-ea"/>
            </a:endParaRPr>
          </a:p>
          <a:p>
            <a:pPr algn="l"/>
            <a:r>
              <a:rPr lang="ja-JP" altLang="en-US" sz="2000" dirty="0">
                <a:solidFill>
                  <a:schemeClr val="tx1"/>
                </a:solidFill>
                <a:latin typeface="+mn-ea"/>
              </a:rPr>
              <a:t>　</a:t>
            </a:r>
            <a:r>
              <a:rPr lang="ja-JP" altLang="en-US" sz="2000" dirty="0" smtClean="0">
                <a:solidFill>
                  <a:schemeClr val="tx1"/>
                </a:solidFill>
                <a:latin typeface="+mn-ea"/>
              </a:rPr>
              <a:t>　医師会館内に「在宅医療サポートセンター」を開設し、在宅医療コーディネーター２名が常駐。「看取り当番医」に登録した医師の当番制を作成し、かかりつけ医が不在中は当番医に連絡し、看取りを依頼。</a:t>
            </a:r>
            <a:endParaRPr lang="en-US" altLang="ja-JP" sz="2000" dirty="0">
              <a:solidFill>
                <a:schemeClr val="tx1"/>
              </a:solidFill>
              <a:latin typeface="+mn-ea"/>
            </a:endParaRPr>
          </a:p>
          <a:p>
            <a:pPr algn="l"/>
            <a:endParaRPr lang="en-US" altLang="ja-JP" sz="2000" dirty="0" smtClean="0">
              <a:solidFill>
                <a:schemeClr val="tx1"/>
              </a:solidFill>
              <a:latin typeface="+mn-ea"/>
            </a:endParaRPr>
          </a:p>
          <a:p>
            <a:pPr algn="l"/>
            <a:r>
              <a:rPr lang="ja-JP" altLang="en-US" sz="2000" b="1" dirty="0" smtClean="0">
                <a:solidFill>
                  <a:schemeClr val="tx1"/>
                </a:solidFill>
                <a:latin typeface="+mn-ea"/>
              </a:rPr>
              <a:t>〇長崎在宅Ｄｒ</a:t>
            </a:r>
            <a:r>
              <a:rPr lang="en-US" altLang="ja-JP" sz="2000" b="1" dirty="0" smtClean="0">
                <a:solidFill>
                  <a:schemeClr val="tx1"/>
                </a:solidFill>
                <a:latin typeface="+mn-ea"/>
              </a:rPr>
              <a:t>.</a:t>
            </a:r>
            <a:r>
              <a:rPr lang="ja-JP" altLang="en-US" sz="2000" b="1" dirty="0" smtClean="0">
                <a:solidFill>
                  <a:schemeClr val="tx1"/>
                </a:solidFill>
                <a:latin typeface="+mn-ea"/>
              </a:rPr>
              <a:t>ネット（主治医・副主治医）</a:t>
            </a:r>
            <a:endParaRPr lang="en-US" altLang="ja-JP" sz="2000" b="1" dirty="0" smtClean="0">
              <a:solidFill>
                <a:schemeClr val="tx1"/>
              </a:solidFill>
              <a:latin typeface="+mn-ea"/>
            </a:endParaRPr>
          </a:p>
          <a:p>
            <a:pPr algn="l"/>
            <a:r>
              <a:rPr lang="ja-JP" altLang="en-US" sz="2000" dirty="0">
                <a:solidFill>
                  <a:schemeClr val="tx1"/>
                </a:solidFill>
                <a:latin typeface="+mn-ea"/>
              </a:rPr>
              <a:t>　</a:t>
            </a:r>
            <a:r>
              <a:rPr lang="ja-JP" altLang="en-US" sz="2000" dirty="0" smtClean="0">
                <a:solidFill>
                  <a:schemeClr val="tx1"/>
                </a:solidFill>
                <a:latin typeface="+mn-ea"/>
              </a:rPr>
              <a:t>　在宅訪問診療や往診を複数の医師が連携して実施。長崎市内の診療所の医師が患者の居住地域にあわせて、主治医を決め、副主治医がバックアップするシステム。</a:t>
            </a:r>
            <a:endParaRPr lang="ja-JP" altLang="en-US" sz="2000" dirty="0"/>
          </a:p>
        </p:txBody>
      </p:sp>
      <p:sp>
        <p:nvSpPr>
          <p:cNvPr id="4" name="テキスト ボックス 3"/>
          <p:cNvSpPr txBox="1"/>
          <p:nvPr/>
        </p:nvSpPr>
        <p:spPr>
          <a:xfrm>
            <a:off x="8172400" y="6309320"/>
            <a:ext cx="648072" cy="369328"/>
          </a:xfrm>
          <a:prstGeom prst="rect">
            <a:avLst/>
          </a:prstGeom>
          <a:noFill/>
        </p:spPr>
        <p:txBody>
          <a:bodyPr wrap="square" lIns="91436" tIns="45718" rIns="91436" bIns="45718" rtlCol="0">
            <a:spAutoFit/>
          </a:bodyPr>
          <a:lstStyle/>
          <a:p>
            <a:r>
              <a:rPr lang="ja-JP" altLang="en-US" dirty="0" smtClean="0"/>
              <a:t>　５</a:t>
            </a:r>
            <a:endParaRPr kumimoji="1" lang="ja-JP" altLang="en-US" dirty="0"/>
          </a:p>
        </p:txBody>
      </p:sp>
    </p:spTree>
    <p:extLst>
      <p:ext uri="{BB962C8B-B14F-4D97-AF65-F5344CB8AC3E}">
        <p14:creationId xmlns:p14="http://schemas.microsoft.com/office/powerpoint/2010/main" xmlns="" val="4153433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xmlns="" val="2855241922"/>
              </p:ext>
            </p:extLst>
          </p:nvPr>
        </p:nvGraphicFramePr>
        <p:xfrm>
          <a:off x="179512" y="1052736"/>
          <a:ext cx="8763026" cy="5331606"/>
        </p:xfrm>
        <a:graphic>
          <a:graphicData uri="http://schemas.openxmlformats.org/drawingml/2006/table">
            <a:tbl>
              <a:tblPr firstRow="1" bandRow="1"/>
              <a:tblGrid>
                <a:gridCol w="1137625">
                  <a:extLst>
                    <a:ext uri="{9D8B030D-6E8A-4147-A177-3AD203B41FA5}">
                      <a16:colId xmlns:a16="http://schemas.microsoft.com/office/drawing/2014/main" xmlns="" val="20000"/>
                    </a:ext>
                  </a:extLst>
                </a:gridCol>
                <a:gridCol w="2941035">
                  <a:extLst>
                    <a:ext uri="{9D8B030D-6E8A-4147-A177-3AD203B41FA5}">
                      <a16:colId xmlns:a16="http://schemas.microsoft.com/office/drawing/2014/main" xmlns="" val="20001"/>
                    </a:ext>
                  </a:extLst>
                </a:gridCol>
                <a:gridCol w="3488985">
                  <a:extLst>
                    <a:ext uri="{9D8B030D-6E8A-4147-A177-3AD203B41FA5}">
                      <a16:colId xmlns:a16="http://schemas.microsoft.com/office/drawing/2014/main" xmlns="" val="20002"/>
                    </a:ext>
                  </a:extLst>
                </a:gridCol>
                <a:gridCol w="1195381">
                  <a:extLst>
                    <a:ext uri="{9D8B030D-6E8A-4147-A177-3AD203B41FA5}">
                      <a16:colId xmlns:a16="http://schemas.microsoft.com/office/drawing/2014/main" xmlns="" val="20003"/>
                    </a:ext>
                  </a:extLst>
                </a:gridCol>
              </a:tblGrid>
              <a:tr h="395986">
                <a:tc rowSpan="2">
                  <a:txBody>
                    <a:bodyPr/>
                    <a:lstStyle>
                      <a:lvl1pPr marL="0" algn="l" defTabSz="919338" rtl="0" eaLnBrk="1" latinLnBrk="0" hangingPunct="1">
                        <a:defRPr kumimoji="1" sz="1800" kern="1200">
                          <a:solidFill>
                            <a:schemeClr val="tx1"/>
                          </a:solidFill>
                          <a:latin typeface="Calibri" panose="020F0502020204030204"/>
                        </a:defRPr>
                      </a:lvl1pPr>
                      <a:lvl2pPr marL="459669" algn="l" defTabSz="919338" rtl="0" eaLnBrk="1" latinLnBrk="0" hangingPunct="1">
                        <a:defRPr kumimoji="1" sz="1800" kern="1200">
                          <a:solidFill>
                            <a:schemeClr val="tx1"/>
                          </a:solidFill>
                          <a:latin typeface="Calibri" panose="020F0502020204030204"/>
                        </a:defRPr>
                      </a:lvl2pPr>
                      <a:lvl3pPr marL="919338" algn="l" defTabSz="919338" rtl="0" eaLnBrk="1" latinLnBrk="0" hangingPunct="1">
                        <a:defRPr kumimoji="1" sz="1800" kern="1200">
                          <a:solidFill>
                            <a:schemeClr val="tx1"/>
                          </a:solidFill>
                          <a:latin typeface="Calibri" panose="020F0502020204030204"/>
                        </a:defRPr>
                      </a:lvl3pPr>
                      <a:lvl4pPr marL="1379007" algn="l" defTabSz="919338" rtl="0" eaLnBrk="1" latinLnBrk="0" hangingPunct="1">
                        <a:defRPr kumimoji="1" sz="1800" kern="1200">
                          <a:solidFill>
                            <a:schemeClr val="tx1"/>
                          </a:solidFill>
                          <a:latin typeface="Calibri" panose="020F0502020204030204"/>
                        </a:defRPr>
                      </a:lvl4pPr>
                      <a:lvl5pPr marL="1838676" algn="l" defTabSz="919338" rtl="0" eaLnBrk="1" latinLnBrk="0" hangingPunct="1">
                        <a:defRPr kumimoji="1" sz="1800" kern="1200">
                          <a:solidFill>
                            <a:schemeClr val="tx1"/>
                          </a:solidFill>
                          <a:latin typeface="Calibri" panose="020F0502020204030204"/>
                        </a:defRPr>
                      </a:lvl5pPr>
                      <a:lvl6pPr marL="2298344" algn="l" defTabSz="919338" rtl="0" eaLnBrk="1" latinLnBrk="0" hangingPunct="1">
                        <a:defRPr kumimoji="1" sz="1800" kern="1200">
                          <a:solidFill>
                            <a:schemeClr val="tx1"/>
                          </a:solidFill>
                          <a:latin typeface="Calibri" panose="020F0502020204030204"/>
                        </a:defRPr>
                      </a:lvl6pPr>
                      <a:lvl7pPr marL="2758013" algn="l" defTabSz="919338" rtl="0" eaLnBrk="1" latinLnBrk="0" hangingPunct="1">
                        <a:defRPr kumimoji="1" sz="1800" kern="1200">
                          <a:solidFill>
                            <a:schemeClr val="tx1"/>
                          </a:solidFill>
                          <a:latin typeface="Calibri" panose="020F0502020204030204"/>
                        </a:defRPr>
                      </a:lvl7pPr>
                      <a:lvl8pPr marL="3217682" algn="l" defTabSz="919338" rtl="0" eaLnBrk="1" latinLnBrk="0" hangingPunct="1">
                        <a:defRPr kumimoji="1" sz="1800" kern="1200">
                          <a:solidFill>
                            <a:schemeClr val="tx1"/>
                          </a:solidFill>
                          <a:latin typeface="Calibri" panose="020F0502020204030204"/>
                        </a:defRPr>
                      </a:lvl8pPr>
                      <a:lvl9pPr marL="3677351" algn="l" defTabSz="919338" rtl="0" eaLnBrk="1" latinLnBrk="0" hangingPunct="1">
                        <a:defRPr kumimoji="1" sz="1800" kern="1200">
                          <a:solidFill>
                            <a:schemeClr val="tx1"/>
                          </a:solidFill>
                          <a:latin typeface="Calibri" panose="020F0502020204030204"/>
                        </a:defRPr>
                      </a:lvl9pPr>
                    </a:lstStyle>
                    <a:p>
                      <a:endParaRPr kumimoji="1" lang="ja-JP" altLang="en-US" sz="2000" b="1" dirty="0">
                        <a:solidFill>
                          <a:schemeClr val="bg1"/>
                        </a:solidFill>
                      </a:endParaRPr>
                    </a:p>
                  </a:txBody>
                  <a:tcPr marL="84447" marR="84447" marT="45593" marB="45593"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4472C4"/>
                    </a:solidFill>
                  </a:tcPr>
                </a:tc>
                <a:tc gridSpan="2">
                  <a:txBody>
                    <a:bodyPr/>
                    <a:lstStyle>
                      <a:lvl1pPr marL="0" algn="l" defTabSz="919338" rtl="0" eaLnBrk="1" latinLnBrk="0" hangingPunct="1">
                        <a:defRPr kumimoji="1" sz="1800" kern="1200">
                          <a:solidFill>
                            <a:schemeClr val="tx1"/>
                          </a:solidFill>
                          <a:latin typeface="Calibri" panose="020F0502020204030204"/>
                        </a:defRPr>
                      </a:lvl1pPr>
                      <a:lvl2pPr marL="459669" algn="l" defTabSz="919338" rtl="0" eaLnBrk="1" latinLnBrk="0" hangingPunct="1">
                        <a:defRPr kumimoji="1" sz="1800" kern="1200">
                          <a:solidFill>
                            <a:schemeClr val="tx1"/>
                          </a:solidFill>
                          <a:latin typeface="Calibri" panose="020F0502020204030204"/>
                        </a:defRPr>
                      </a:lvl2pPr>
                      <a:lvl3pPr marL="919338" algn="l" defTabSz="919338" rtl="0" eaLnBrk="1" latinLnBrk="0" hangingPunct="1">
                        <a:defRPr kumimoji="1" sz="1800" kern="1200">
                          <a:solidFill>
                            <a:schemeClr val="tx1"/>
                          </a:solidFill>
                          <a:latin typeface="Calibri" panose="020F0502020204030204"/>
                        </a:defRPr>
                      </a:lvl3pPr>
                      <a:lvl4pPr marL="1379007" algn="l" defTabSz="919338" rtl="0" eaLnBrk="1" latinLnBrk="0" hangingPunct="1">
                        <a:defRPr kumimoji="1" sz="1800" kern="1200">
                          <a:solidFill>
                            <a:schemeClr val="tx1"/>
                          </a:solidFill>
                          <a:latin typeface="Calibri" panose="020F0502020204030204"/>
                        </a:defRPr>
                      </a:lvl4pPr>
                      <a:lvl5pPr marL="1838676" algn="l" defTabSz="919338" rtl="0" eaLnBrk="1" latinLnBrk="0" hangingPunct="1">
                        <a:defRPr kumimoji="1" sz="1800" kern="1200">
                          <a:solidFill>
                            <a:schemeClr val="tx1"/>
                          </a:solidFill>
                          <a:latin typeface="Calibri" panose="020F0502020204030204"/>
                        </a:defRPr>
                      </a:lvl5pPr>
                      <a:lvl6pPr marL="2298344" algn="l" defTabSz="919338" rtl="0" eaLnBrk="1" latinLnBrk="0" hangingPunct="1">
                        <a:defRPr kumimoji="1" sz="1800" kern="1200">
                          <a:solidFill>
                            <a:schemeClr val="tx1"/>
                          </a:solidFill>
                          <a:latin typeface="Calibri" panose="020F0502020204030204"/>
                        </a:defRPr>
                      </a:lvl6pPr>
                      <a:lvl7pPr marL="2758013" algn="l" defTabSz="919338" rtl="0" eaLnBrk="1" latinLnBrk="0" hangingPunct="1">
                        <a:defRPr kumimoji="1" sz="1800" kern="1200">
                          <a:solidFill>
                            <a:schemeClr val="tx1"/>
                          </a:solidFill>
                          <a:latin typeface="Calibri" panose="020F0502020204030204"/>
                        </a:defRPr>
                      </a:lvl7pPr>
                      <a:lvl8pPr marL="3217682" algn="l" defTabSz="919338" rtl="0" eaLnBrk="1" latinLnBrk="0" hangingPunct="1">
                        <a:defRPr kumimoji="1" sz="1800" kern="1200">
                          <a:solidFill>
                            <a:schemeClr val="tx1"/>
                          </a:solidFill>
                          <a:latin typeface="Calibri" panose="020F0502020204030204"/>
                        </a:defRPr>
                      </a:lvl8pPr>
                      <a:lvl9pPr marL="3677351" algn="l" defTabSz="919338" rtl="0" eaLnBrk="1" latinLnBrk="0" hangingPunct="1">
                        <a:defRPr kumimoji="1" sz="1800" kern="1200">
                          <a:solidFill>
                            <a:schemeClr val="tx1"/>
                          </a:solidFill>
                          <a:latin typeface="Calibri" panose="020F0502020204030204"/>
                        </a:defRPr>
                      </a:lvl9pPr>
                    </a:lstStyle>
                    <a:p>
                      <a:pPr algn="ctr"/>
                      <a:r>
                        <a:rPr kumimoji="1" lang="ja-JP" altLang="en-US" sz="2000" b="1" dirty="0" smtClean="0">
                          <a:solidFill>
                            <a:schemeClr val="bg1"/>
                          </a:solidFill>
                        </a:rPr>
                        <a:t>機能強化型在支診</a:t>
                      </a:r>
                      <a:endParaRPr kumimoji="1" lang="ja-JP" altLang="en-US" sz="2000" b="1" dirty="0">
                        <a:solidFill>
                          <a:schemeClr val="bg1"/>
                        </a:solidFill>
                      </a:endParaRPr>
                    </a:p>
                  </a:txBody>
                  <a:tcPr marL="84447" marR="84447" marT="45593" marB="45593"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4472C4"/>
                    </a:solidFill>
                  </a:tcPr>
                </a:tc>
                <a:tc hMerge="1">
                  <a:txBody>
                    <a:bodyPr/>
                    <a:lstStyle/>
                    <a:p>
                      <a:endParaRPr kumimoji="1" lang="ja-JP" altLang="en-US"/>
                    </a:p>
                  </a:txBody>
                  <a:tcPr/>
                </a:tc>
                <a:tc rowSpan="2">
                  <a:txBody>
                    <a:bodyPr/>
                    <a:lstStyle>
                      <a:lvl1pPr marL="0" algn="l" defTabSz="919338" rtl="0" eaLnBrk="1" latinLnBrk="0" hangingPunct="1">
                        <a:defRPr kumimoji="1" sz="1800" kern="1200">
                          <a:solidFill>
                            <a:schemeClr val="tx1"/>
                          </a:solidFill>
                          <a:latin typeface="Calibri" panose="020F0502020204030204"/>
                        </a:defRPr>
                      </a:lvl1pPr>
                      <a:lvl2pPr marL="459669" algn="l" defTabSz="919338" rtl="0" eaLnBrk="1" latinLnBrk="0" hangingPunct="1">
                        <a:defRPr kumimoji="1" sz="1800" kern="1200">
                          <a:solidFill>
                            <a:schemeClr val="tx1"/>
                          </a:solidFill>
                          <a:latin typeface="Calibri" panose="020F0502020204030204"/>
                        </a:defRPr>
                      </a:lvl2pPr>
                      <a:lvl3pPr marL="919338" algn="l" defTabSz="919338" rtl="0" eaLnBrk="1" latinLnBrk="0" hangingPunct="1">
                        <a:defRPr kumimoji="1" sz="1800" kern="1200">
                          <a:solidFill>
                            <a:schemeClr val="tx1"/>
                          </a:solidFill>
                          <a:latin typeface="Calibri" panose="020F0502020204030204"/>
                        </a:defRPr>
                      </a:lvl3pPr>
                      <a:lvl4pPr marL="1379007" algn="l" defTabSz="919338" rtl="0" eaLnBrk="1" latinLnBrk="0" hangingPunct="1">
                        <a:defRPr kumimoji="1" sz="1800" kern="1200">
                          <a:solidFill>
                            <a:schemeClr val="tx1"/>
                          </a:solidFill>
                          <a:latin typeface="Calibri" panose="020F0502020204030204"/>
                        </a:defRPr>
                      </a:lvl4pPr>
                      <a:lvl5pPr marL="1838676" algn="l" defTabSz="919338" rtl="0" eaLnBrk="1" latinLnBrk="0" hangingPunct="1">
                        <a:defRPr kumimoji="1" sz="1800" kern="1200">
                          <a:solidFill>
                            <a:schemeClr val="tx1"/>
                          </a:solidFill>
                          <a:latin typeface="Calibri" panose="020F0502020204030204"/>
                        </a:defRPr>
                      </a:lvl5pPr>
                      <a:lvl6pPr marL="2298344" algn="l" defTabSz="919338" rtl="0" eaLnBrk="1" latinLnBrk="0" hangingPunct="1">
                        <a:defRPr kumimoji="1" sz="1800" kern="1200">
                          <a:solidFill>
                            <a:schemeClr val="tx1"/>
                          </a:solidFill>
                          <a:latin typeface="Calibri" panose="020F0502020204030204"/>
                        </a:defRPr>
                      </a:lvl6pPr>
                      <a:lvl7pPr marL="2758013" algn="l" defTabSz="919338" rtl="0" eaLnBrk="1" latinLnBrk="0" hangingPunct="1">
                        <a:defRPr kumimoji="1" sz="1800" kern="1200">
                          <a:solidFill>
                            <a:schemeClr val="tx1"/>
                          </a:solidFill>
                          <a:latin typeface="Calibri" panose="020F0502020204030204"/>
                        </a:defRPr>
                      </a:lvl7pPr>
                      <a:lvl8pPr marL="3217682" algn="l" defTabSz="919338" rtl="0" eaLnBrk="1" latinLnBrk="0" hangingPunct="1">
                        <a:defRPr kumimoji="1" sz="1800" kern="1200">
                          <a:solidFill>
                            <a:schemeClr val="tx1"/>
                          </a:solidFill>
                          <a:latin typeface="Calibri" panose="020F0502020204030204"/>
                        </a:defRPr>
                      </a:lvl8pPr>
                      <a:lvl9pPr marL="3677351" algn="l" defTabSz="919338" rtl="0" eaLnBrk="1" latinLnBrk="0" hangingPunct="1">
                        <a:defRPr kumimoji="1" sz="1800" kern="1200">
                          <a:solidFill>
                            <a:schemeClr val="tx1"/>
                          </a:solidFill>
                          <a:latin typeface="Calibri" panose="020F0502020204030204"/>
                        </a:defRPr>
                      </a:lvl9pPr>
                    </a:lstStyle>
                    <a:p>
                      <a:pPr algn="ctr"/>
                      <a:r>
                        <a:rPr kumimoji="1" lang="ja-JP" altLang="en-US" sz="2000" b="1" dirty="0" smtClean="0">
                          <a:solidFill>
                            <a:schemeClr val="bg1"/>
                          </a:solidFill>
                        </a:rPr>
                        <a:t>在支診</a:t>
                      </a:r>
                      <a:endParaRPr kumimoji="1" lang="en-US" altLang="ja-JP" sz="2000" b="1" dirty="0" smtClean="0">
                        <a:solidFill>
                          <a:schemeClr val="bg1"/>
                        </a:solidFill>
                      </a:endParaRPr>
                    </a:p>
                    <a:p>
                      <a:pPr algn="ctr"/>
                      <a:r>
                        <a:rPr kumimoji="1" lang="en-US" altLang="ja-JP" sz="2000" b="1" dirty="0" smtClean="0">
                          <a:solidFill>
                            <a:schemeClr val="bg1"/>
                          </a:solidFill>
                        </a:rPr>
                        <a:t>〔</a:t>
                      </a:r>
                      <a:r>
                        <a:rPr kumimoji="1" lang="ja-JP" altLang="en-US" sz="2000" b="1" dirty="0" smtClean="0">
                          <a:solidFill>
                            <a:schemeClr val="bg1"/>
                          </a:solidFill>
                        </a:rPr>
                        <a:t>従来型</a:t>
                      </a:r>
                      <a:r>
                        <a:rPr kumimoji="1" lang="en-US" altLang="ja-JP" sz="2000" b="1" dirty="0" smtClean="0">
                          <a:solidFill>
                            <a:schemeClr val="bg1"/>
                          </a:solidFill>
                        </a:rPr>
                        <a:t>〕</a:t>
                      </a:r>
                    </a:p>
                    <a:p>
                      <a:pPr algn="ctr"/>
                      <a:r>
                        <a:rPr kumimoji="1" lang="ja-JP" altLang="en-US" sz="1400" b="1" dirty="0" smtClean="0">
                          <a:solidFill>
                            <a:schemeClr val="bg1"/>
                          </a:solidFill>
                        </a:rPr>
                        <a:t>（支援診３）</a:t>
                      </a:r>
                      <a:endParaRPr kumimoji="1" lang="ja-JP" altLang="en-US" sz="1400" b="1" dirty="0">
                        <a:solidFill>
                          <a:schemeClr val="bg1"/>
                        </a:solidFill>
                      </a:endParaRPr>
                    </a:p>
                  </a:txBody>
                  <a:tcPr marL="84447" marR="84447" marT="45593" marB="45593"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4472C4"/>
                    </a:solidFill>
                  </a:tcPr>
                </a:tc>
                <a:extLst>
                  <a:ext uri="{0D108BD9-81ED-4DB2-BD59-A6C34878D82A}">
                    <a16:rowId xmlns:a16="http://schemas.microsoft.com/office/drawing/2014/main" xmlns="" val="10000"/>
                  </a:ext>
                </a:extLst>
              </a:tr>
              <a:tr h="607911">
                <a:tc vMerge="1">
                  <a:txBody>
                    <a:bodyPr/>
                    <a:lstStyle/>
                    <a:p>
                      <a:endParaRPr kumimoji="1" lang="ja-JP" altLang="en-US"/>
                    </a:p>
                  </a:txBody>
                  <a:tcPr/>
                </a:tc>
                <a:tc>
                  <a:txBody>
                    <a:bodyPr/>
                    <a:lstStyle>
                      <a:lvl1pPr marL="0" algn="l" defTabSz="919338" rtl="0" eaLnBrk="1" latinLnBrk="0" hangingPunct="1">
                        <a:defRPr kumimoji="1" sz="1800" kern="1200">
                          <a:solidFill>
                            <a:schemeClr val="tx1"/>
                          </a:solidFill>
                          <a:latin typeface="Calibri" panose="020F0502020204030204"/>
                        </a:defRPr>
                      </a:lvl1pPr>
                      <a:lvl2pPr marL="459669" algn="l" defTabSz="919338" rtl="0" eaLnBrk="1" latinLnBrk="0" hangingPunct="1">
                        <a:defRPr kumimoji="1" sz="1800" kern="1200">
                          <a:solidFill>
                            <a:schemeClr val="tx1"/>
                          </a:solidFill>
                          <a:latin typeface="Calibri" panose="020F0502020204030204"/>
                        </a:defRPr>
                      </a:lvl2pPr>
                      <a:lvl3pPr marL="919338" algn="l" defTabSz="919338" rtl="0" eaLnBrk="1" latinLnBrk="0" hangingPunct="1">
                        <a:defRPr kumimoji="1" sz="1800" kern="1200">
                          <a:solidFill>
                            <a:schemeClr val="tx1"/>
                          </a:solidFill>
                          <a:latin typeface="Calibri" panose="020F0502020204030204"/>
                        </a:defRPr>
                      </a:lvl3pPr>
                      <a:lvl4pPr marL="1379007" algn="l" defTabSz="919338" rtl="0" eaLnBrk="1" latinLnBrk="0" hangingPunct="1">
                        <a:defRPr kumimoji="1" sz="1800" kern="1200">
                          <a:solidFill>
                            <a:schemeClr val="tx1"/>
                          </a:solidFill>
                          <a:latin typeface="Calibri" panose="020F0502020204030204"/>
                        </a:defRPr>
                      </a:lvl4pPr>
                      <a:lvl5pPr marL="1838676" algn="l" defTabSz="919338" rtl="0" eaLnBrk="1" latinLnBrk="0" hangingPunct="1">
                        <a:defRPr kumimoji="1" sz="1800" kern="1200">
                          <a:solidFill>
                            <a:schemeClr val="tx1"/>
                          </a:solidFill>
                          <a:latin typeface="Calibri" panose="020F0502020204030204"/>
                        </a:defRPr>
                      </a:lvl5pPr>
                      <a:lvl6pPr marL="2298344" algn="l" defTabSz="919338" rtl="0" eaLnBrk="1" latinLnBrk="0" hangingPunct="1">
                        <a:defRPr kumimoji="1" sz="1800" kern="1200">
                          <a:solidFill>
                            <a:schemeClr val="tx1"/>
                          </a:solidFill>
                          <a:latin typeface="Calibri" panose="020F0502020204030204"/>
                        </a:defRPr>
                      </a:lvl6pPr>
                      <a:lvl7pPr marL="2758013" algn="l" defTabSz="919338" rtl="0" eaLnBrk="1" latinLnBrk="0" hangingPunct="1">
                        <a:defRPr kumimoji="1" sz="1800" kern="1200">
                          <a:solidFill>
                            <a:schemeClr val="tx1"/>
                          </a:solidFill>
                          <a:latin typeface="Calibri" panose="020F0502020204030204"/>
                        </a:defRPr>
                      </a:lvl7pPr>
                      <a:lvl8pPr marL="3217682" algn="l" defTabSz="919338" rtl="0" eaLnBrk="1" latinLnBrk="0" hangingPunct="1">
                        <a:defRPr kumimoji="1" sz="1800" kern="1200">
                          <a:solidFill>
                            <a:schemeClr val="tx1"/>
                          </a:solidFill>
                          <a:latin typeface="Calibri" panose="020F0502020204030204"/>
                        </a:defRPr>
                      </a:lvl8pPr>
                      <a:lvl9pPr marL="3677351" algn="l" defTabSz="919338" rtl="0" eaLnBrk="1" latinLnBrk="0" hangingPunct="1">
                        <a:defRPr kumimoji="1" sz="1800" kern="1200">
                          <a:solidFill>
                            <a:schemeClr val="tx1"/>
                          </a:solidFill>
                          <a:latin typeface="Calibri" panose="020F0502020204030204"/>
                        </a:defRPr>
                      </a:lvl9pPr>
                    </a:lstStyle>
                    <a:p>
                      <a:pPr algn="ctr"/>
                      <a:r>
                        <a:rPr kumimoji="1" lang="ja-JP" altLang="en-US" sz="2000" b="1" dirty="0" smtClean="0">
                          <a:solidFill>
                            <a:schemeClr val="bg1"/>
                          </a:solidFill>
                        </a:rPr>
                        <a:t>単独型</a:t>
                      </a:r>
                      <a:endParaRPr kumimoji="1" lang="en-US" altLang="ja-JP" sz="2000" b="1" dirty="0" smtClean="0">
                        <a:solidFill>
                          <a:schemeClr val="bg1"/>
                        </a:solidFill>
                      </a:endParaRPr>
                    </a:p>
                    <a:p>
                      <a:pPr algn="ctr"/>
                      <a:r>
                        <a:rPr kumimoji="1" lang="ja-JP" altLang="en-US" sz="1400" b="1" dirty="0" smtClean="0">
                          <a:solidFill>
                            <a:schemeClr val="bg1"/>
                          </a:solidFill>
                        </a:rPr>
                        <a:t>（支援診１）</a:t>
                      </a:r>
                      <a:endParaRPr kumimoji="1" lang="ja-JP" altLang="en-US" sz="1400" b="1" dirty="0">
                        <a:solidFill>
                          <a:schemeClr val="bg1"/>
                        </a:solidFill>
                      </a:endParaRPr>
                    </a:p>
                  </a:txBody>
                  <a:tcPr marL="84447" marR="84447" marT="45593" marB="45593"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4472C4"/>
                    </a:solidFill>
                  </a:tcPr>
                </a:tc>
                <a:tc>
                  <a:txBody>
                    <a:bodyPr/>
                    <a:lstStyle>
                      <a:lvl1pPr marL="0" algn="l" defTabSz="919338" rtl="0" eaLnBrk="1" latinLnBrk="0" hangingPunct="1">
                        <a:defRPr kumimoji="1" sz="1800" kern="1200">
                          <a:solidFill>
                            <a:schemeClr val="tx1"/>
                          </a:solidFill>
                          <a:latin typeface="Calibri" panose="020F0502020204030204"/>
                        </a:defRPr>
                      </a:lvl1pPr>
                      <a:lvl2pPr marL="459669" algn="l" defTabSz="919338" rtl="0" eaLnBrk="1" latinLnBrk="0" hangingPunct="1">
                        <a:defRPr kumimoji="1" sz="1800" kern="1200">
                          <a:solidFill>
                            <a:schemeClr val="tx1"/>
                          </a:solidFill>
                          <a:latin typeface="Calibri" panose="020F0502020204030204"/>
                        </a:defRPr>
                      </a:lvl2pPr>
                      <a:lvl3pPr marL="919338" algn="l" defTabSz="919338" rtl="0" eaLnBrk="1" latinLnBrk="0" hangingPunct="1">
                        <a:defRPr kumimoji="1" sz="1800" kern="1200">
                          <a:solidFill>
                            <a:schemeClr val="tx1"/>
                          </a:solidFill>
                          <a:latin typeface="Calibri" panose="020F0502020204030204"/>
                        </a:defRPr>
                      </a:lvl3pPr>
                      <a:lvl4pPr marL="1379007" algn="l" defTabSz="919338" rtl="0" eaLnBrk="1" latinLnBrk="0" hangingPunct="1">
                        <a:defRPr kumimoji="1" sz="1800" kern="1200">
                          <a:solidFill>
                            <a:schemeClr val="tx1"/>
                          </a:solidFill>
                          <a:latin typeface="Calibri" panose="020F0502020204030204"/>
                        </a:defRPr>
                      </a:lvl4pPr>
                      <a:lvl5pPr marL="1838676" algn="l" defTabSz="919338" rtl="0" eaLnBrk="1" latinLnBrk="0" hangingPunct="1">
                        <a:defRPr kumimoji="1" sz="1800" kern="1200">
                          <a:solidFill>
                            <a:schemeClr val="tx1"/>
                          </a:solidFill>
                          <a:latin typeface="Calibri" panose="020F0502020204030204"/>
                        </a:defRPr>
                      </a:lvl5pPr>
                      <a:lvl6pPr marL="2298344" algn="l" defTabSz="919338" rtl="0" eaLnBrk="1" latinLnBrk="0" hangingPunct="1">
                        <a:defRPr kumimoji="1" sz="1800" kern="1200">
                          <a:solidFill>
                            <a:schemeClr val="tx1"/>
                          </a:solidFill>
                          <a:latin typeface="Calibri" panose="020F0502020204030204"/>
                        </a:defRPr>
                      </a:lvl6pPr>
                      <a:lvl7pPr marL="2758013" algn="l" defTabSz="919338" rtl="0" eaLnBrk="1" latinLnBrk="0" hangingPunct="1">
                        <a:defRPr kumimoji="1" sz="1800" kern="1200">
                          <a:solidFill>
                            <a:schemeClr val="tx1"/>
                          </a:solidFill>
                          <a:latin typeface="Calibri" panose="020F0502020204030204"/>
                        </a:defRPr>
                      </a:lvl7pPr>
                      <a:lvl8pPr marL="3217682" algn="l" defTabSz="919338" rtl="0" eaLnBrk="1" latinLnBrk="0" hangingPunct="1">
                        <a:defRPr kumimoji="1" sz="1800" kern="1200">
                          <a:solidFill>
                            <a:schemeClr val="tx1"/>
                          </a:solidFill>
                          <a:latin typeface="Calibri" panose="020F0502020204030204"/>
                        </a:defRPr>
                      </a:lvl8pPr>
                      <a:lvl9pPr marL="3677351" algn="l" defTabSz="919338" rtl="0" eaLnBrk="1" latinLnBrk="0" hangingPunct="1">
                        <a:defRPr kumimoji="1" sz="1800" kern="1200">
                          <a:solidFill>
                            <a:schemeClr val="tx1"/>
                          </a:solidFill>
                          <a:latin typeface="Calibri" panose="020F0502020204030204"/>
                        </a:defRPr>
                      </a:lvl9pPr>
                    </a:lstStyle>
                    <a:p>
                      <a:pPr algn="ctr"/>
                      <a:r>
                        <a:rPr kumimoji="1" lang="ja-JP" altLang="en-US" sz="2000" b="1" dirty="0" smtClean="0">
                          <a:solidFill>
                            <a:schemeClr val="bg1"/>
                          </a:solidFill>
                        </a:rPr>
                        <a:t>連携型</a:t>
                      </a:r>
                      <a:endParaRPr kumimoji="1" lang="en-US" altLang="ja-JP" sz="2000" b="1" dirty="0" smtClean="0">
                        <a:solidFill>
                          <a:schemeClr val="bg1"/>
                        </a:solidFill>
                      </a:endParaRPr>
                    </a:p>
                    <a:p>
                      <a:pPr algn="ctr"/>
                      <a:r>
                        <a:rPr kumimoji="1" lang="ja-JP" altLang="en-US" sz="1400" b="1" dirty="0" smtClean="0">
                          <a:solidFill>
                            <a:schemeClr val="bg1"/>
                          </a:solidFill>
                        </a:rPr>
                        <a:t>（支援診２）</a:t>
                      </a:r>
                      <a:endParaRPr kumimoji="1" lang="ja-JP" altLang="en-US" sz="1400" b="1" dirty="0">
                        <a:solidFill>
                          <a:schemeClr val="bg1"/>
                        </a:solidFill>
                      </a:endParaRPr>
                    </a:p>
                  </a:txBody>
                  <a:tcPr marL="84447" marR="84447" marT="45593" marB="45593"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4472C4"/>
                    </a:solidFill>
                  </a:tcPr>
                </a:tc>
                <a:tc vMerge="1">
                  <a:txBody>
                    <a:bodyPr/>
                    <a:lstStyle/>
                    <a:p>
                      <a:endParaRPr kumimoji="1" lang="ja-JP" altLang="en-US"/>
                    </a:p>
                  </a:txBody>
                  <a:tcPr/>
                </a:tc>
                <a:extLst>
                  <a:ext uri="{0D108BD9-81ED-4DB2-BD59-A6C34878D82A}">
                    <a16:rowId xmlns:a16="http://schemas.microsoft.com/office/drawing/2014/main" xmlns="" val="10001"/>
                  </a:ext>
                </a:extLst>
              </a:tr>
              <a:tr h="1185427">
                <a:tc>
                  <a:txBody>
                    <a:bodyPr/>
                    <a:lstStyle>
                      <a:lvl1pPr marL="0" algn="l" defTabSz="919338" rtl="0" eaLnBrk="1" latinLnBrk="0" hangingPunct="1">
                        <a:defRPr kumimoji="1" sz="1800" kern="1200">
                          <a:solidFill>
                            <a:schemeClr val="tx1"/>
                          </a:solidFill>
                          <a:latin typeface="Calibri" panose="020F0502020204030204"/>
                        </a:defRPr>
                      </a:lvl1pPr>
                      <a:lvl2pPr marL="459669" algn="l" defTabSz="919338" rtl="0" eaLnBrk="1" latinLnBrk="0" hangingPunct="1">
                        <a:defRPr kumimoji="1" sz="1800" kern="1200">
                          <a:solidFill>
                            <a:schemeClr val="tx1"/>
                          </a:solidFill>
                          <a:latin typeface="Calibri" panose="020F0502020204030204"/>
                        </a:defRPr>
                      </a:lvl2pPr>
                      <a:lvl3pPr marL="919338" algn="l" defTabSz="919338" rtl="0" eaLnBrk="1" latinLnBrk="0" hangingPunct="1">
                        <a:defRPr kumimoji="1" sz="1800" kern="1200">
                          <a:solidFill>
                            <a:schemeClr val="tx1"/>
                          </a:solidFill>
                          <a:latin typeface="Calibri" panose="020F0502020204030204"/>
                        </a:defRPr>
                      </a:lvl3pPr>
                      <a:lvl4pPr marL="1379007" algn="l" defTabSz="919338" rtl="0" eaLnBrk="1" latinLnBrk="0" hangingPunct="1">
                        <a:defRPr kumimoji="1" sz="1800" kern="1200">
                          <a:solidFill>
                            <a:schemeClr val="tx1"/>
                          </a:solidFill>
                          <a:latin typeface="Calibri" panose="020F0502020204030204"/>
                        </a:defRPr>
                      </a:lvl4pPr>
                      <a:lvl5pPr marL="1838676" algn="l" defTabSz="919338" rtl="0" eaLnBrk="1" latinLnBrk="0" hangingPunct="1">
                        <a:defRPr kumimoji="1" sz="1800" kern="1200">
                          <a:solidFill>
                            <a:schemeClr val="tx1"/>
                          </a:solidFill>
                          <a:latin typeface="Calibri" panose="020F0502020204030204"/>
                        </a:defRPr>
                      </a:lvl5pPr>
                      <a:lvl6pPr marL="2298344" algn="l" defTabSz="919338" rtl="0" eaLnBrk="1" latinLnBrk="0" hangingPunct="1">
                        <a:defRPr kumimoji="1" sz="1800" kern="1200">
                          <a:solidFill>
                            <a:schemeClr val="tx1"/>
                          </a:solidFill>
                          <a:latin typeface="Calibri" panose="020F0502020204030204"/>
                        </a:defRPr>
                      </a:lvl6pPr>
                      <a:lvl7pPr marL="2758013" algn="l" defTabSz="919338" rtl="0" eaLnBrk="1" latinLnBrk="0" hangingPunct="1">
                        <a:defRPr kumimoji="1" sz="1800" kern="1200">
                          <a:solidFill>
                            <a:schemeClr val="tx1"/>
                          </a:solidFill>
                          <a:latin typeface="Calibri" panose="020F0502020204030204"/>
                        </a:defRPr>
                      </a:lvl7pPr>
                      <a:lvl8pPr marL="3217682" algn="l" defTabSz="919338" rtl="0" eaLnBrk="1" latinLnBrk="0" hangingPunct="1">
                        <a:defRPr kumimoji="1" sz="1800" kern="1200">
                          <a:solidFill>
                            <a:schemeClr val="tx1"/>
                          </a:solidFill>
                          <a:latin typeface="Calibri" panose="020F0502020204030204"/>
                        </a:defRPr>
                      </a:lvl8pPr>
                      <a:lvl9pPr marL="3677351" algn="l" defTabSz="919338" rtl="0" eaLnBrk="1" latinLnBrk="0" hangingPunct="1">
                        <a:defRPr kumimoji="1" sz="1800" kern="1200">
                          <a:solidFill>
                            <a:schemeClr val="tx1"/>
                          </a:solidFill>
                          <a:latin typeface="Calibri" panose="020F0502020204030204"/>
                        </a:defRPr>
                      </a:lvl9pPr>
                    </a:lstStyle>
                    <a:p>
                      <a:pPr algn="ctr"/>
                      <a:r>
                        <a:rPr kumimoji="1" lang="ja-JP" altLang="en-US" sz="1200" dirty="0" smtClean="0"/>
                        <a:t>全ての在支診が満たすべき基準</a:t>
                      </a:r>
                      <a:endParaRPr kumimoji="1" lang="ja-JP" altLang="en-US" sz="1200" dirty="0"/>
                    </a:p>
                  </a:txBody>
                  <a:tcPr marL="84447" marR="84447" marT="45593" marB="45593"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5B9BD5">
                        <a:lumMod val="20000"/>
                        <a:lumOff val="80000"/>
                      </a:srgbClr>
                    </a:solidFill>
                  </a:tcPr>
                </a:tc>
                <a:tc gridSpan="3">
                  <a:txBody>
                    <a:bodyPr/>
                    <a:lstStyle>
                      <a:lvl1pPr marL="0" algn="l" defTabSz="919338" rtl="0" eaLnBrk="1" latinLnBrk="0" hangingPunct="1">
                        <a:defRPr kumimoji="1" sz="1800" kern="1200">
                          <a:solidFill>
                            <a:schemeClr val="tx1"/>
                          </a:solidFill>
                          <a:latin typeface="Calibri" panose="020F0502020204030204"/>
                        </a:defRPr>
                      </a:lvl1pPr>
                      <a:lvl2pPr marL="459669" algn="l" defTabSz="919338" rtl="0" eaLnBrk="1" latinLnBrk="0" hangingPunct="1">
                        <a:defRPr kumimoji="1" sz="1800" kern="1200">
                          <a:solidFill>
                            <a:schemeClr val="tx1"/>
                          </a:solidFill>
                          <a:latin typeface="Calibri" panose="020F0502020204030204"/>
                        </a:defRPr>
                      </a:lvl2pPr>
                      <a:lvl3pPr marL="919338" algn="l" defTabSz="919338" rtl="0" eaLnBrk="1" latinLnBrk="0" hangingPunct="1">
                        <a:defRPr kumimoji="1" sz="1800" kern="1200">
                          <a:solidFill>
                            <a:schemeClr val="tx1"/>
                          </a:solidFill>
                          <a:latin typeface="Calibri" panose="020F0502020204030204"/>
                        </a:defRPr>
                      </a:lvl3pPr>
                      <a:lvl4pPr marL="1379007" algn="l" defTabSz="919338" rtl="0" eaLnBrk="1" latinLnBrk="0" hangingPunct="1">
                        <a:defRPr kumimoji="1" sz="1800" kern="1200">
                          <a:solidFill>
                            <a:schemeClr val="tx1"/>
                          </a:solidFill>
                          <a:latin typeface="Calibri" panose="020F0502020204030204"/>
                        </a:defRPr>
                      </a:lvl4pPr>
                      <a:lvl5pPr marL="1838676" algn="l" defTabSz="919338" rtl="0" eaLnBrk="1" latinLnBrk="0" hangingPunct="1">
                        <a:defRPr kumimoji="1" sz="1800" kern="1200">
                          <a:solidFill>
                            <a:schemeClr val="tx1"/>
                          </a:solidFill>
                          <a:latin typeface="Calibri" panose="020F0502020204030204"/>
                        </a:defRPr>
                      </a:lvl5pPr>
                      <a:lvl6pPr marL="2298344" algn="l" defTabSz="919338" rtl="0" eaLnBrk="1" latinLnBrk="0" hangingPunct="1">
                        <a:defRPr kumimoji="1" sz="1800" kern="1200">
                          <a:solidFill>
                            <a:schemeClr val="tx1"/>
                          </a:solidFill>
                          <a:latin typeface="Calibri" panose="020F0502020204030204"/>
                        </a:defRPr>
                      </a:lvl6pPr>
                      <a:lvl7pPr marL="2758013" algn="l" defTabSz="919338" rtl="0" eaLnBrk="1" latinLnBrk="0" hangingPunct="1">
                        <a:defRPr kumimoji="1" sz="1800" kern="1200">
                          <a:solidFill>
                            <a:schemeClr val="tx1"/>
                          </a:solidFill>
                          <a:latin typeface="Calibri" panose="020F0502020204030204"/>
                        </a:defRPr>
                      </a:lvl7pPr>
                      <a:lvl8pPr marL="3217682" algn="l" defTabSz="919338" rtl="0" eaLnBrk="1" latinLnBrk="0" hangingPunct="1">
                        <a:defRPr kumimoji="1" sz="1800" kern="1200">
                          <a:solidFill>
                            <a:schemeClr val="tx1"/>
                          </a:solidFill>
                          <a:latin typeface="Calibri" panose="020F0502020204030204"/>
                        </a:defRPr>
                      </a:lvl8pPr>
                      <a:lvl9pPr marL="3677351" algn="l" defTabSz="919338" rtl="0" eaLnBrk="1" latinLnBrk="0" hangingPunct="1">
                        <a:defRPr kumimoji="1" sz="1800" kern="1200">
                          <a:solidFill>
                            <a:schemeClr val="tx1"/>
                          </a:solidFill>
                          <a:latin typeface="Calibri" panose="020F0502020204030204"/>
                        </a:defRPr>
                      </a:lvl9pPr>
                    </a:lstStyle>
                    <a:p>
                      <a:pPr lvl="4"/>
                      <a:r>
                        <a:rPr kumimoji="1" lang="ja-JP" altLang="en-US" sz="1200" dirty="0" smtClean="0"/>
                        <a:t>　①　</a:t>
                      </a:r>
                      <a:r>
                        <a:rPr kumimoji="1" lang="en-US" altLang="ja-JP" sz="1200" dirty="0" smtClean="0"/>
                        <a:t>24</a:t>
                      </a:r>
                      <a:r>
                        <a:rPr kumimoji="1" lang="ja-JP" altLang="en-US" sz="1200" dirty="0" smtClean="0"/>
                        <a:t>時間連絡を受ける体制の確保</a:t>
                      </a:r>
                    </a:p>
                    <a:p>
                      <a:pPr lvl="4"/>
                      <a:r>
                        <a:rPr kumimoji="1" lang="ja-JP" altLang="en-US" sz="1200" dirty="0" smtClean="0"/>
                        <a:t>　②　</a:t>
                      </a:r>
                      <a:r>
                        <a:rPr kumimoji="1" lang="en-US" altLang="ja-JP" sz="1200" dirty="0" smtClean="0"/>
                        <a:t>24</a:t>
                      </a:r>
                      <a:r>
                        <a:rPr kumimoji="1" lang="ja-JP" altLang="en-US" sz="1200" dirty="0" smtClean="0"/>
                        <a:t>時間の往診体制</a:t>
                      </a:r>
                    </a:p>
                    <a:p>
                      <a:pPr lvl="4"/>
                      <a:r>
                        <a:rPr kumimoji="1" lang="ja-JP" altLang="en-US" sz="1200" dirty="0" smtClean="0"/>
                        <a:t>　③　</a:t>
                      </a:r>
                      <a:r>
                        <a:rPr kumimoji="1" lang="en-US" altLang="ja-JP" sz="1200" dirty="0" smtClean="0"/>
                        <a:t>24</a:t>
                      </a:r>
                      <a:r>
                        <a:rPr kumimoji="1" lang="ja-JP" altLang="en-US" sz="1200" dirty="0" smtClean="0"/>
                        <a:t>時間の訪問看護体制</a:t>
                      </a:r>
                    </a:p>
                    <a:p>
                      <a:pPr lvl="4"/>
                      <a:r>
                        <a:rPr kumimoji="1" lang="ja-JP" altLang="en-US" sz="1200" dirty="0" smtClean="0"/>
                        <a:t>　④　緊急時の入院体制</a:t>
                      </a:r>
                    </a:p>
                    <a:p>
                      <a:pPr lvl="4"/>
                      <a:r>
                        <a:rPr kumimoji="1" lang="ja-JP" altLang="en-US" sz="1200" dirty="0" smtClean="0"/>
                        <a:t>　⑤　連携する医療機関等への情報提供</a:t>
                      </a:r>
                    </a:p>
                    <a:p>
                      <a:pPr lvl="4"/>
                      <a:r>
                        <a:rPr kumimoji="1" lang="ja-JP" altLang="en-US" sz="1200" dirty="0" smtClean="0"/>
                        <a:t>　⑥　年に</a:t>
                      </a:r>
                      <a:r>
                        <a:rPr kumimoji="1" lang="en-US" altLang="ja-JP" sz="1200" dirty="0" smtClean="0"/>
                        <a:t>1</a:t>
                      </a:r>
                      <a:r>
                        <a:rPr kumimoji="1" lang="ja-JP" altLang="en-US" sz="1200" dirty="0" smtClean="0"/>
                        <a:t>回、看取り数等を報告している</a:t>
                      </a:r>
                    </a:p>
                  </a:txBody>
                  <a:tcPr marL="84447" marR="84447" marT="45593" marB="45593"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5B9BD5">
                        <a:lumMod val="20000"/>
                        <a:lumOff val="80000"/>
                      </a:srgb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2"/>
                  </a:ext>
                </a:extLst>
              </a:tr>
              <a:tr h="509828">
                <a:tc rowSpan="3">
                  <a:txBody>
                    <a:bodyPr/>
                    <a:lstStyle>
                      <a:lvl1pPr marL="0" algn="l" defTabSz="919338" rtl="0" eaLnBrk="1" latinLnBrk="0" hangingPunct="1">
                        <a:defRPr kumimoji="1" sz="1800" kern="1200">
                          <a:solidFill>
                            <a:schemeClr val="tx1"/>
                          </a:solidFill>
                          <a:latin typeface="Calibri" panose="020F0502020204030204"/>
                        </a:defRPr>
                      </a:lvl1pPr>
                      <a:lvl2pPr marL="459669" algn="l" defTabSz="919338" rtl="0" eaLnBrk="1" latinLnBrk="0" hangingPunct="1">
                        <a:defRPr kumimoji="1" sz="1800" kern="1200">
                          <a:solidFill>
                            <a:schemeClr val="tx1"/>
                          </a:solidFill>
                          <a:latin typeface="Calibri" panose="020F0502020204030204"/>
                        </a:defRPr>
                      </a:lvl2pPr>
                      <a:lvl3pPr marL="919338" algn="l" defTabSz="919338" rtl="0" eaLnBrk="1" latinLnBrk="0" hangingPunct="1">
                        <a:defRPr kumimoji="1" sz="1800" kern="1200">
                          <a:solidFill>
                            <a:schemeClr val="tx1"/>
                          </a:solidFill>
                          <a:latin typeface="Calibri" panose="020F0502020204030204"/>
                        </a:defRPr>
                      </a:lvl3pPr>
                      <a:lvl4pPr marL="1379007" algn="l" defTabSz="919338" rtl="0" eaLnBrk="1" latinLnBrk="0" hangingPunct="1">
                        <a:defRPr kumimoji="1" sz="1800" kern="1200">
                          <a:solidFill>
                            <a:schemeClr val="tx1"/>
                          </a:solidFill>
                          <a:latin typeface="Calibri" panose="020F0502020204030204"/>
                        </a:defRPr>
                      </a:lvl4pPr>
                      <a:lvl5pPr marL="1838676" algn="l" defTabSz="919338" rtl="0" eaLnBrk="1" latinLnBrk="0" hangingPunct="1">
                        <a:defRPr kumimoji="1" sz="1800" kern="1200">
                          <a:solidFill>
                            <a:schemeClr val="tx1"/>
                          </a:solidFill>
                          <a:latin typeface="Calibri" panose="020F0502020204030204"/>
                        </a:defRPr>
                      </a:lvl5pPr>
                      <a:lvl6pPr marL="2298344" algn="l" defTabSz="919338" rtl="0" eaLnBrk="1" latinLnBrk="0" hangingPunct="1">
                        <a:defRPr kumimoji="1" sz="1800" kern="1200">
                          <a:solidFill>
                            <a:schemeClr val="tx1"/>
                          </a:solidFill>
                          <a:latin typeface="Calibri" panose="020F0502020204030204"/>
                        </a:defRPr>
                      </a:lvl6pPr>
                      <a:lvl7pPr marL="2758013" algn="l" defTabSz="919338" rtl="0" eaLnBrk="1" latinLnBrk="0" hangingPunct="1">
                        <a:defRPr kumimoji="1" sz="1800" kern="1200">
                          <a:solidFill>
                            <a:schemeClr val="tx1"/>
                          </a:solidFill>
                          <a:latin typeface="Calibri" panose="020F0502020204030204"/>
                        </a:defRPr>
                      </a:lvl7pPr>
                      <a:lvl8pPr marL="3217682" algn="l" defTabSz="919338" rtl="0" eaLnBrk="1" latinLnBrk="0" hangingPunct="1">
                        <a:defRPr kumimoji="1" sz="1800" kern="1200">
                          <a:solidFill>
                            <a:schemeClr val="tx1"/>
                          </a:solidFill>
                          <a:latin typeface="Calibri" panose="020F0502020204030204"/>
                        </a:defRPr>
                      </a:lvl8pPr>
                      <a:lvl9pPr marL="3677351" algn="l" defTabSz="919338" rtl="0" eaLnBrk="1" latinLnBrk="0" hangingPunct="1">
                        <a:defRPr kumimoji="1" sz="1800" kern="1200">
                          <a:solidFill>
                            <a:schemeClr val="tx1"/>
                          </a:solidFill>
                          <a:latin typeface="Calibri" panose="020F0502020204030204"/>
                        </a:defRPr>
                      </a:lvl9pPr>
                    </a:lstStyle>
                    <a:p>
                      <a:pPr algn="ctr"/>
                      <a:r>
                        <a:rPr kumimoji="1" lang="ja-JP" altLang="en-US" sz="1200" dirty="0" smtClean="0"/>
                        <a:t>機能強化型在支診が満たすべき基準</a:t>
                      </a:r>
                      <a:endParaRPr kumimoji="1" lang="ja-JP" altLang="en-US" sz="1200" dirty="0"/>
                    </a:p>
                  </a:txBody>
                  <a:tcPr marL="84447" marR="84447" marT="45593" marB="45593"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C000">
                        <a:lumMod val="40000"/>
                        <a:lumOff val="60000"/>
                      </a:srgbClr>
                    </a:solidFill>
                  </a:tcPr>
                </a:tc>
                <a:tc>
                  <a:txBody>
                    <a:bodyPr/>
                    <a:lstStyle>
                      <a:lvl1pPr marL="0" algn="l" defTabSz="919338" rtl="0" eaLnBrk="1" latinLnBrk="0" hangingPunct="1">
                        <a:defRPr kumimoji="1" sz="1800" kern="1200">
                          <a:solidFill>
                            <a:schemeClr val="tx1"/>
                          </a:solidFill>
                          <a:latin typeface="Calibri" panose="020F0502020204030204"/>
                        </a:defRPr>
                      </a:lvl1pPr>
                      <a:lvl2pPr marL="459669" algn="l" defTabSz="919338" rtl="0" eaLnBrk="1" latinLnBrk="0" hangingPunct="1">
                        <a:defRPr kumimoji="1" sz="1800" kern="1200">
                          <a:solidFill>
                            <a:schemeClr val="tx1"/>
                          </a:solidFill>
                          <a:latin typeface="Calibri" panose="020F0502020204030204"/>
                        </a:defRPr>
                      </a:lvl2pPr>
                      <a:lvl3pPr marL="919338" algn="l" defTabSz="919338" rtl="0" eaLnBrk="1" latinLnBrk="0" hangingPunct="1">
                        <a:defRPr kumimoji="1" sz="1800" kern="1200">
                          <a:solidFill>
                            <a:schemeClr val="tx1"/>
                          </a:solidFill>
                          <a:latin typeface="Calibri" panose="020F0502020204030204"/>
                        </a:defRPr>
                      </a:lvl3pPr>
                      <a:lvl4pPr marL="1379007" algn="l" defTabSz="919338" rtl="0" eaLnBrk="1" latinLnBrk="0" hangingPunct="1">
                        <a:defRPr kumimoji="1" sz="1800" kern="1200">
                          <a:solidFill>
                            <a:schemeClr val="tx1"/>
                          </a:solidFill>
                          <a:latin typeface="Calibri" panose="020F0502020204030204"/>
                        </a:defRPr>
                      </a:lvl4pPr>
                      <a:lvl5pPr marL="1838676" algn="l" defTabSz="919338" rtl="0" eaLnBrk="1" latinLnBrk="0" hangingPunct="1">
                        <a:defRPr kumimoji="1" sz="1800" kern="1200">
                          <a:solidFill>
                            <a:schemeClr val="tx1"/>
                          </a:solidFill>
                          <a:latin typeface="Calibri" panose="020F0502020204030204"/>
                        </a:defRPr>
                      </a:lvl5pPr>
                      <a:lvl6pPr marL="2298344" algn="l" defTabSz="919338" rtl="0" eaLnBrk="1" latinLnBrk="0" hangingPunct="1">
                        <a:defRPr kumimoji="1" sz="1800" kern="1200">
                          <a:solidFill>
                            <a:schemeClr val="tx1"/>
                          </a:solidFill>
                          <a:latin typeface="Calibri" panose="020F0502020204030204"/>
                        </a:defRPr>
                      </a:lvl6pPr>
                      <a:lvl7pPr marL="2758013" algn="l" defTabSz="919338" rtl="0" eaLnBrk="1" latinLnBrk="0" hangingPunct="1">
                        <a:defRPr kumimoji="1" sz="1800" kern="1200">
                          <a:solidFill>
                            <a:schemeClr val="tx1"/>
                          </a:solidFill>
                          <a:latin typeface="Calibri" panose="020F0502020204030204"/>
                        </a:defRPr>
                      </a:lvl7pPr>
                      <a:lvl8pPr marL="3217682" algn="l" defTabSz="919338" rtl="0" eaLnBrk="1" latinLnBrk="0" hangingPunct="1">
                        <a:defRPr kumimoji="1" sz="1800" kern="1200">
                          <a:solidFill>
                            <a:schemeClr val="tx1"/>
                          </a:solidFill>
                          <a:latin typeface="Calibri" panose="020F0502020204030204"/>
                        </a:defRPr>
                      </a:lvl8pPr>
                      <a:lvl9pPr marL="3677351" algn="l" defTabSz="919338" rtl="0" eaLnBrk="1" latinLnBrk="0" hangingPunct="1">
                        <a:defRPr kumimoji="1" sz="1800" kern="1200">
                          <a:solidFill>
                            <a:schemeClr val="tx1"/>
                          </a:solidFill>
                          <a:latin typeface="Calibri" panose="020F0502020204030204"/>
                        </a:defRPr>
                      </a:lvl9pPr>
                    </a:lstStyle>
                    <a:p>
                      <a:pPr marL="144000" indent="0" algn="l"/>
                      <a:r>
                        <a:rPr kumimoji="1" lang="ja-JP" altLang="en-US" sz="1200" dirty="0" smtClean="0"/>
                        <a:t>⑦　在宅医療を担当する常勤の医師</a:t>
                      </a:r>
                      <a:endParaRPr kumimoji="1" lang="en-US" altLang="ja-JP" sz="1200" dirty="0" smtClean="0"/>
                    </a:p>
                    <a:p>
                      <a:pPr marL="144000" indent="0" algn="l"/>
                      <a:r>
                        <a:rPr kumimoji="1" lang="ja-JP" altLang="en-US" sz="1200" dirty="0" smtClean="0"/>
                        <a:t>　　　</a:t>
                      </a:r>
                      <a:r>
                        <a:rPr kumimoji="1" lang="en-US" altLang="ja-JP" sz="1200" dirty="0" smtClean="0"/>
                        <a:t>3</a:t>
                      </a:r>
                      <a:r>
                        <a:rPr kumimoji="1" lang="ja-JP" altLang="en-US" sz="1200" dirty="0" smtClean="0"/>
                        <a:t>人以上</a:t>
                      </a:r>
                      <a:endParaRPr kumimoji="1" lang="ja-JP" altLang="en-US" sz="1200" dirty="0"/>
                    </a:p>
                  </a:txBody>
                  <a:tcPr marL="33247" marR="33247" marT="45593" marB="45593"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C000">
                        <a:lumMod val="40000"/>
                        <a:lumOff val="60000"/>
                      </a:srgbClr>
                    </a:solidFill>
                  </a:tcPr>
                </a:tc>
                <a:tc>
                  <a:txBody>
                    <a:bodyPr/>
                    <a:lstStyle>
                      <a:lvl1pPr marL="0" algn="l" defTabSz="919338" rtl="0" eaLnBrk="1" latinLnBrk="0" hangingPunct="1">
                        <a:defRPr kumimoji="1" sz="1800" kern="1200">
                          <a:solidFill>
                            <a:schemeClr val="tx1"/>
                          </a:solidFill>
                          <a:latin typeface="Calibri" panose="020F0502020204030204"/>
                        </a:defRPr>
                      </a:lvl1pPr>
                      <a:lvl2pPr marL="459669" algn="l" defTabSz="919338" rtl="0" eaLnBrk="1" latinLnBrk="0" hangingPunct="1">
                        <a:defRPr kumimoji="1" sz="1800" kern="1200">
                          <a:solidFill>
                            <a:schemeClr val="tx1"/>
                          </a:solidFill>
                          <a:latin typeface="Calibri" panose="020F0502020204030204"/>
                        </a:defRPr>
                      </a:lvl2pPr>
                      <a:lvl3pPr marL="919338" algn="l" defTabSz="919338" rtl="0" eaLnBrk="1" latinLnBrk="0" hangingPunct="1">
                        <a:defRPr kumimoji="1" sz="1800" kern="1200">
                          <a:solidFill>
                            <a:schemeClr val="tx1"/>
                          </a:solidFill>
                          <a:latin typeface="Calibri" panose="020F0502020204030204"/>
                        </a:defRPr>
                      </a:lvl3pPr>
                      <a:lvl4pPr marL="1379007" algn="l" defTabSz="919338" rtl="0" eaLnBrk="1" latinLnBrk="0" hangingPunct="1">
                        <a:defRPr kumimoji="1" sz="1800" kern="1200">
                          <a:solidFill>
                            <a:schemeClr val="tx1"/>
                          </a:solidFill>
                          <a:latin typeface="Calibri" panose="020F0502020204030204"/>
                        </a:defRPr>
                      </a:lvl4pPr>
                      <a:lvl5pPr marL="1838676" algn="l" defTabSz="919338" rtl="0" eaLnBrk="1" latinLnBrk="0" hangingPunct="1">
                        <a:defRPr kumimoji="1" sz="1800" kern="1200">
                          <a:solidFill>
                            <a:schemeClr val="tx1"/>
                          </a:solidFill>
                          <a:latin typeface="Calibri" panose="020F0502020204030204"/>
                        </a:defRPr>
                      </a:lvl5pPr>
                      <a:lvl6pPr marL="2298344" algn="l" defTabSz="919338" rtl="0" eaLnBrk="1" latinLnBrk="0" hangingPunct="1">
                        <a:defRPr kumimoji="1" sz="1800" kern="1200">
                          <a:solidFill>
                            <a:schemeClr val="tx1"/>
                          </a:solidFill>
                          <a:latin typeface="Calibri" panose="020F0502020204030204"/>
                        </a:defRPr>
                      </a:lvl6pPr>
                      <a:lvl7pPr marL="2758013" algn="l" defTabSz="919338" rtl="0" eaLnBrk="1" latinLnBrk="0" hangingPunct="1">
                        <a:defRPr kumimoji="1" sz="1800" kern="1200">
                          <a:solidFill>
                            <a:schemeClr val="tx1"/>
                          </a:solidFill>
                          <a:latin typeface="Calibri" panose="020F0502020204030204"/>
                        </a:defRPr>
                      </a:lvl7pPr>
                      <a:lvl8pPr marL="3217682" algn="l" defTabSz="919338" rtl="0" eaLnBrk="1" latinLnBrk="0" hangingPunct="1">
                        <a:defRPr kumimoji="1" sz="1800" kern="1200">
                          <a:solidFill>
                            <a:schemeClr val="tx1"/>
                          </a:solidFill>
                          <a:latin typeface="Calibri" panose="020F0502020204030204"/>
                        </a:defRPr>
                      </a:lvl8pPr>
                      <a:lvl9pPr marL="3677351" algn="l" defTabSz="919338" rtl="0" eaLnBrk="1" latinLnBrk="0" hangingPunct="1">
                        <a:defRPr kumimoji="1" sz="1800" kern="1200">
                          <a:solidFill>
                            <a:schemeClr val="tx1"/>
                          </a:solidFill>
                          <a:latin typeface="Calibri" panose="020F0502020204030204"/>
                        </a:defRPr>
                      </a:lvl9pPr>
                    </a:lstStyle>
                    <a:p>
                      <a:pPr marL="144000" algn="l"/>
                      <a:r>
                        <a:rPr kumimoji="1" lang="ja-JP" altLang="en-US" sz="1200" dirty="0" smtClean="0"/>
                        <a:t>⑦　在宅医療を担当する常勤の医師</a:t>
                      </a:r>
                      <a:endParaRPr kumimoji="1" lang="en-US" altLang="ja-JP" sz="1200" dirty="0" smtClean="0"/>
                    </a:p>
                    <a:p>
                      <a:pPr marL="144000" algn="l"/>
                      <a:r>
                        <a:rPr kumimoji="1" lang="ja-JP" altLang="en-US" sz="1200" dirty="0" smtClean="0"/>
                        <a:t>　　　連携内で</a:t>
                      </a:r>
                      <a:r>
                        <a:rPr kumimoji="1" lang="en-US" altLang="ja-JP" sz="1200" dirty="0" smtClean="0"/>
                        <a:t>3</a:t>
                      </a:r>
                      <a:r>
                        <a:rPr kumimoji="1" lang="ja-JP" altLang="en-US" sz="1200" dirty="0" smtClean="0"/>
                        <a:t>人以上</a:t>
                      </a:r>
                      <a:endParaRPr kumimoji="1" lang="ja-JP" altLang="en-US" sz="1200" dirty="0"/>
                    </a:p>
                  </a:txBody>
                  <a:tcPr marL="33247" marR="33247" marT="45593" marB="45593"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C000">
                        <a:lumMod val="40000"/>
                        <a:lumOff val="60000"/>
                      </a:srgbClr>
                    </a:solidFill>
                  </a:tcPr>
                </a:tc>
                <a:tc rowSpan="3">
                  <a:txBody>
                    <a:bodyPr/>
                    <a:lstStyle>
                      <a:lvl1pPr marL="0" algn="l" defTabSz="919338" rtl="0" eaLnBrk="1" latinLnBrk="0" hangingPunct="1">
                        <a:defRPr kumimoji="1" sz="1800" kern="1200">
                          <a:solidFill>
                            <a:schemeClr val="tx1"/>
                          </a:solidFill>
                          <a:latin typeface="Calibri" panose="020F0502020204030204"/>
                        </a:defRPr>
                      </a:lvl1pPr>
                      <a:lvl2pPr marL="459669" algn="l" defTabSz="919338" rtl="0" eaLnBrk="1" latinLnBrk="0" hangingPunct="1">
                        <a:defRPr kumimoji="1" sz="1800" kern="1200">
                          <a:solidFill>
                            <a:schemeClr val="tx1"/>
                          </a:solidFill>
                          <a:latin typeface="Calibri" panose="020F0502020204030204"/>
                        </a:defRPr>
                      </a:lvl2pPr>
                      <a:lvl3pPr marL="919338" algn="l" defTabSz="919338" rtl="0" eaLnBrk="1" latinLnBrk="0" hangingPunct="1">
                        <a:defRPr kumimoji="1" sz="1800" kern="1200">
                          <a:solidFill>
                            <a:schemeClr val="tx1"/>
                          </a:solidFill>
                          <a:latin typeface="Calibri" panose="020F0502020204030204"/>
                        </a:defRPr>
                      </a:lvl3pPr>
                      <a:lvl4pPr marL="1379007" algn="l" defTabSz="919338" rtl="0" eaLnBrk="1" latinLnBrk="0" hangingPunct="1">
                        <a:defRPr kumimoji="1" sz="1800" kern="1200">
                          <a:solidFill>
                            <a:schemeClr val="tx1"/>
                          </a:solidFill>
                          <a:latin typeface="Calibri" panose="020F0502020204030204"/>
                        </a:defRPr>
                      </a:lvl4pPr>
                      <a:lvl5pPr marL="1838676" algn="l" defTabSz="919338" rtl="0" eaLnBrk="1" latinLnBrk="0" hangingPunct="1">
                        <a:defRPr kumimoji="1" sz="1800" kern="1200">
                          <a:solidFill>
                            <a:schemeClr val="tx1"/>
                          </a:solidFill>
                          <a:latin typeface="Calibri" panose="020F0502020204030204"/>
                        </a:defRPr>
                      </a:lvl5pPr>
                      <a:lvl6pPr marL="2298344" algn="l" defTabSz="919338" rtl="0" eaLnBrk="1" latinLnBrk="0" hangingPunct="1">
                        <a:defRPr kumimoji="1" sz="1800" kern="1200">
                          <a:solidFill>
                            <a:schemeClr val="tx1"/>
                          </a:solidFill>
                          <a:latin typeface="Calibri" panose="020F0502020204030204"/>
                        </a:defRPr>
                      </a:lvl6pPr>
                      <a:lvl7pPr marL="2758013" algn="l" defTabSz="919338" rtl="0" eaLnBrk="1" latinLnBrk="0" hangingPunct="1">
                        <a:defRPr kumimoji="1" sz="1800" kern="1200">
                          <a:solidFill>
                            <a:schemeClr val="tx1"/>
                          </a:solidFill>
                          <a:latin typeface="Calibri" panose="020F0502020204030204"/>
                        </a:defRPr>
                      </a:lvl7pPr>
                      <a:lvl8pPr marL="3217682" algn="l" defTabSz="919338" rtl="0" eaLnBrk="1" latinLnBrk="0" hangingPunct="1">
                        <a:defRPr kumimoji="1" sz="1800" kern="1200">
                          <a:solidFill>
                            <a:schemeClr val="tx1"/>
                          </a:solidFill>
                          <a:latin typeface="Calibri" panose="020F0502020204030204"/>
                        </a:defRPr>
                      </a:lvl8pPr>
                      <a:lvl9pPr marL="3677351" algn="l" defTabSz="919338" rtl="0" eaLnBrk="1" latinLnBrk="0" hangingPunct="1">
                        <a:defRPr kumimoji="1" sz="1800" kern="1200">
                          <a:solidFill>
                            <a:schemeClr val="tx1"/>
                          </a:solidFill>
                          <a:latin typeface="Calibri" panose="020F0502020204030204"/>
                        </a:defRPr>
                      </a:lvl9pPr>
                    </a:lstStyle>
                    <a:p>
                      <a:endParaRPr kumimoji="1" lang="ja-JP" altLang="en-US" sz="1800"/>
                    </a:p>
                  </a:txBody>
                  <a:tcPr marL="84447" marR="84447" marT="45593" marB="45593"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ap="flat" cmpd="sng" algn="ctr">
                      <a:solidFill>
                        <a:sysClr val="windowText" lastClr="000000"/>
                      </a:solidFill>
                      <a:prstDash val="solid"/>
                      <a:round/>
                      <a:headEnd type="none" w="med" len="med"/>
                      <a:tailEnd type="none" w="med" len="med"/>
                    </a:lnBlToTr>
                    <a:solidFill>
                      <a:srgbClr val="FFC000">
                        <a:lumMod val="40000"/>
                        <a:lumOff val="60000"/>
                      </a:srgbClr>
                    </a:solidFill>
                  </a:tcPr>
                </a:tc>
                <a:extLst>
                  <a:ext uri="{0D108BD9-81ED-4DB2-BD59-A6C34878D82A}">
                    <a16:rowId xmlns:a16="http://schemas.microsoft.com/office/drawing/2014/main" xmlns="" val="10003"/>
                  </a:ext>
                </a:extLst>
              </a:tr>
              <a:tr h="509828">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p>
                  </a:txBody>
                  <a:tcPr anchor="ctr">
                    <a:solidFill>
                      <a:schemeClr val="accent4">
                        <a:lumMod val="40000"/>
                        <a:lumOff val="60000"/>
                      </a:schemeClr>
                    </a:solidFill>
                  </a:tcPr>
                </a:tc>
                <a:tc>
                  <a:txBody>
                    <a:bodyPr/>
                    <a:lstStyle>
                      <a:lvl1pPr marL="0" algn="l" defTabSz="919338" rtl="0" eaLnBrk="1" latinLnBrk="0" hangingPunct="1">
                        <a:defRPr kumimoji="1" sz="1800" kern="1200">
                          <a:solidFill>
                            <a:schemeClr val="tx1"/>
                          </a:solidFill>
                          <a:latin typeface="Calibri" panose="020F0502020204030204"/>
                        </a:defRPr>
                      </a:lvl1pPr>
                      <a:lvl2pPr marL="459669" algn="l" defTabSz="919338" rtl="0" eaLnBrk="1" latinLnBrk="0" hangingPunct="1">
                        <a:defRPr kumimoji="1" sz="1800" kern="1200">
                          <a:solidFill>
                            <a:schemeClr val="tx1"/>
                          </a:solidFill>
                          <a:latin typeface="Calibri" panose="020F0502020204030204"/>
                        </a:defRPr>
                      </a:lvl2pPr>
                      <a:lvl3pPr marL="919338" algn="l" defTabSz="919338" rtl="0" eaLnBrk="1" latinLnBrk="0" hangingPunct="1">
                        <a:defRPr kumimoji="1" sz="1800" kern="1200">
                          <a:solidFill>
                            <a:schemeClr val="tx1"/>
                          </a:solidFill>
                          <a:latin typeface="Calibri" panose="020F0502020204030204"/>
                        </a:defRPr>
                      </a:lvl3pPr>
                      <a:lvl4pPr marL="1379007" algn="l" defTabSz="919338" rtl="0" eaLnBrk="1" latinLnBrk="0" hangingPunct="1">
                        <a:defRPr kumimoji="1" sz="1800" kern="1200">
                          <a:solidFill>
                            <a:schemeClr val="tx1"/>
                          </a:solidFill>
                          <a:latin typeface="Calibri" panose="020F0502020204030204"/>
                        </a:defRPr>
                      </a:lvl4pPr>
                      <a:lvl5pPr marL="1838676" algn="l" defTabSz="919338" rtl="0" eaLnBrk="1" latinLnBrk="0" hangingPunct="1">
                        <a:defRPr kumimoji="1" sz="1800" kern="1200">
                          <a:solidFill>
                            <a:schemeClr val="tx1"/>
                          </a:solidFill>
                          <a:latin typeface="Calibri" panose="020F0502020204030204"/>
                        </a:defRPr>
                      </a:lvl5pPr>
                      <a:lvl6pPr marL="2298344" algn="l" defTabSz="919338" rtl="0" eaLnBrk="1" latinLnBrk="0" hangingPunct="1">
                        <a:defRPr kumimoji="1" sz="1800" kern="1200">
                          <a:solidFill>
                            <a:schemeClr val="tx1"/>
                          </a:solidFill>
                          <a:latin typeface="Calibri" panose="020F0502020204030204"/>
                        </a:defRPr>
                      </a:lvl6pPr>
                      <a:lvl7pPr marL="2758013" algn="l" defTabSz="919338" rtl="0" eaLnBrk="1" latinLnBrk="0" hangingPunct="1">
                        <a:defRPr kumimoji="1" sz="1800" kern="1200">
                          <a:solidFill>
                            <a:schemeClr val="tx1"/>
                          </a:solidFill>
                          <a:latin typeface="Calibri" panose="020F0502020204030204"/>
                        </a:defRPr>
                      </a:lvl7pPr>
                      <a:lvl8pPr marL="3217682" algn="l" defTabSz="919338" rtl="0" eaLnBrk="1" latinLnBrk="0" hangingPunct="1">
                        <a:defRPr kumimoji="1" sz="1800" kern="1200">
                          <a:solidFill>
                            <a:schemeClr val="tx1"/>
                          </a:solidFill>
                          <a:latin typeface="Calibri" panose="020F0502020204030204"/>
                        </a:defRPr>
                      </a:lvl8pPr>
                      <a:lvl9pPr marL="3677351" algn="l" defTabSz="919338" rtl="0" eaLnBrk="1" latinLnBrk="0" hangingPunct="1">
                        <a:defRPr kumimoji="1" sz="1800" kern="1200">
                          <a:solidFill>
                            <a:schemeClr val="tx1"/>
                          </a:solidFill>
                          <a:latin typeface="Calibri" panose="020F0502020204030204"/>
                        </a:defRPr>
                      </a:lvl9pPr>
                    </a:lstStyle>
                    <a:p>
                      <a:pPr marL="14400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⑧　過去</a:t>
                      </a:r>
                      <a:r>
                        <a:rPr kumimoji="1" lang="en-US" altLang="ja-JP" sz="1200" dirty="0" smtClean="0"/>
                        <a:t>1</a:t>
                      </a:r>
                      <a:r>
                        <a:rPr kumimoji="1" lang="ja-JP" altLang="en-US" sz="1200" dirty="0" smtClean="0"/>
                        <a:t>年間の緊急往診の実績</a:t>
                      </a:r>
                    </a:p>
                    <a:p>
                      <a:pPr marL="144000" indent="0" algn="l"/>
                      <a:r>
                        <a:rPr kumimoji="1" lang="ja-JP" altLang="en-US" sz="1200" dirty="0" smtClean="0"/>
                        <a:t>　　　</a:t>
                      </a:r>
                      <a:r>
                        <a:rPr kumimoji="1" lang="en-US" altLang="ja-JP" sz="1200" dirty="0" smtClean="0"/>
                        <a:t>10</a:t>
                      </a:r>
                      <a:r>
                        <a:rPr kumimoji="1" lang="ja-JP" altLang="en-US" sz="1200" dirty="0" smtClean="0"/>
                        <a:t>件以上</a:t>
                      </a:r>
                      <a:endParaRPr kumimoji="1" lang="ja-JP" altLang="en-US" sz="1200" dirty="0"/>
                    </a:p>
                  </a:txBody>
                  <a:tcPr marL="33247" marR="33247" marT="45593" marB="45593"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C000">
                        <a:lumMod val="40000"/>
                        <a:lumOff val="60000"/>
                      </a:srgbClr>
                    </a:solidFill>
                  </a:tcPr>
                </a:tc>
                <a:tc>
                  <a:txBody>
                    <a:bodyPr/>
                    <a:lstStyle>
                      <a:lvl1pPr marL="0" algn="l" defTabSz="919338" rtl="0" eaLnBrk="1" latinLnBrk="0" hangingPunct="1">
                        <a:defRPr kumimoji="1" sz="1800" kern="1200">
                          <a:solidFill>
                            <a:schemeClr val="tx1"/>
                          </a:solidFill>
                          <a:latin typeface="Calibri" panose="020F0502020204030204"/>
                        </a:defRPr>
                      </a:lvl1pPr>
                      <a:lvl2pPr marL="459669" algn="l" defTabSz="919338" rtl="0" eaLnBrk="1" latinLnBrk="0" hangingPunct="1">
                        <a:defRPr kumimoji="1" sz="1800" kern="1200">
                          <a:solidFill>
                            <a:schemeClr val="tx1"/>
                          </a:solidFill>
                          <a:latin typeface="Calibri" panose="020F0502020204030204"/>
                        </a:defRPr>
                      </a:lvl2pPr>
                      <a:lvl3pPr marL="919338" algn="l" defTabSz="919338" rtl="0" eaLnBrk="1" latinLnBrk="0" hangingPunct="1">
                        <a:defRPr kumimoji="1" sz="1800" kern="1200">
                          <a:solidFill>
                            <a:schemeClr val="tx1"/>
                          </a:solidFill>
                          <a:latin typeface="Calibri" panose="020F0502020204030204"/>
                        </a:defRPr>
                      </a:lvl3pPr>
                      <a:lvl4pPr marL="1379007" algn="l" defTabSz="919338" rtl="0" eaLnBrk="1" latinLnBrk="0" hangingPunct="1">
                        <a:defRPr kumimoji="1" sz="1800" kern="1200">
                          <a:solidFill>
                            <a:schemeClr val="tx1"/>
                          </a:solidFill>
                          <a:latin typeface="Calibri" panose="020F0502020204030204"/>
                        </a:defRPr>
                      </a:lvl4pPr>
                      <a:lvl5pPr marL="1838676" algn="l" defTabSz="919338" rtl="0" eaLnBrk="1" latinLnBrk="0" hangingPunct="1">
                        <a:defRPr kumimoji="1" sz="1800" kern="1200">
                          <a:solidFill>
                            <a:schemeClr val="tx1"/>
                          </a:solidFill>
                          <a:latin typeface="Calibri" panose="020F0502020204030204"/>
                        </a:defRPr>
                      </a:lvl5pPr>
                      <a:lvl6pPr marL="2298344" algn="l" defTabSz="919338" rtl="0" eaLnBrk="1" latinLnBrk="0" hangingPunct="1">
                        <a:defRPr kumimoji="1" sz="1800" kern="1200">
                          <a:solidFill>
                            <a:schemeClr val="tx1"/>
                          </a:solidFill>
                          <a:latin typeface="Calibri" panose="020F0502020204030204"/>
                        </a:defRPr>
                      </a:lvl6pPr>
                      <a:lvl7pPr marL="2758013" algn="l" defTabSz="919338" rtl="0" eaLnBrk="1" latinLnBrk="0" hangingPunct="1">
                        <a:defRPr kumimoji="1" sz="1800" kern="1200">
                          <a:solidFill>
                            <a:schemeClr val="tx1"/>
                          </a:solidFill>
                          <a:latin typeface="Calibri" panose="020F0502020204030204"/>
                        </a:defRPr>
                      </a:lvl7pPr>
                      <a:lvl8pPr marL="3217682" algn="l" defTabSz="919338" rtl="0" eaLnBrk="1" latinLnBrk="0" hangingPunct="1">
                        <a:defRPr kumimoji="1" sz="1800" kern="1200">
                          <a:solidFill>
                            <a:schemeClr val="tx1"/>
                          </a:solidFill>
                          <a:latin typeface="Calibri" panose="020F0502020204030204"/>
                        </a:defRPr>
                      </a:lvl8pPr>
                      <a:lvl9pPr marL="3677351" algn="l" defTabSz="919338" rtl="0" eaLnBrk="1" latinLnBrk="0" hangingPunct="1">
                        <a:defRPr kumimoji="1" sz="1800" kern="1200">
                          <a:solidFill>
                            <a:schemeClr val="tx1"/>
                          </a:solidFill>
                          <a:latin typeface="Calibri" panose="020F0502020204030204"/>
                        </a:defRPr>
                      </a:lvl9pPr>
                    </a:lstStyle>
                    <a:p>
                      <a:pPr marL="14400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⑧　過去</a:t>
                      </a:r>
                      <a:r>
                        <a:rPr kumimoji="1" lang="en-US" altLang="ja-JP" sz="1200" dirty="0" smtClean="0"/>
                        <a:t>1</a:t>
                      </a:r>
                      <a:r>
                        <a:rPr kumimoji="1" lang="ja-JP" altLang="en-US" sz="1200" dirty="0" smtClean="0"/>
                        <a:t>年間の緊急往診の実績</a:t>
                      </a:r>
                    </a:p>
                    <a:p>
                      <a:pPr marL="144000" algn="l"/>
                      <a:r>
                        <a:rPr kumimoji="1" lang="ja-JP" altLang="en-US" sz="1200" dirty="0" smtClean="0"/>
                        <a:t>　　</a:t>
                      </a:r>
                      <a:r>
                        <a:rPr kumimoji="1" lang="ja-JP" altLang="en-US" sz="1200" baseline="0" dirty="0" smtClean="0"/>
                        <a:t> </a:t>
                      </a:r>
                      <a:r>
                        <a:rPr kumimoji="1" lang="ja-JP" altLang="en-US" sz="1200" dirty="0" smtClean="0"/>
                        <a:t>連携内で</a:t>
                      </a:r>
                      <a:r>
                        <a:rPr kumimoji="1" lang="en-US" altLang="ja-JP" sz="1200" dirty="0" smtClean="0"/>
                        <a:t>10</a:t>
                      </a:r>
                      <a:r>
                        <a:rPr kumimoji="1" lang="ja-JP" altLang="en-US" sz="1200" dirty="0" smtClean="0"/>
                        <a:t>件以上・各医療機関で</a:t>
                      </a:r>
                      <a:r>
                        <a:rPr kumimoji="1" lang="en-US" altLang="ja-JP" sz="1200" dirty="0" smtClean="0"/>
                        <a:t>4</a:t>
                      </a:r>
                      <a:r>
                        <a:rPr kumimoji="1" lang="ja-JP" altLang="en-US" sz="1200" dirty="0" smtClean="0"/>
                        <a:t>件以上</a:t>
                      </a:r>
                      <a:endParaRPr kumimoji="1" lang="ja-JP" altLang="en-US" sz="1200" dirty="0"/>
                    </a:p>
                  </a:txBody>
                  <a:tcPr marL="33247" marR="33247" marT="45593" marB="45593"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C000">
                        <a:lumMod val="40000"/>
                        <a:lumOff val="60000"/>
                      </a:srgbClr>
                    </a:solidFill>
                  </a:tcPr>
                </a:tc>
                <a:tc vMerge="1">
                  <a:txBody>
                    <a:bodyPr/>
                    <a:lstStyle/>
                    <a:p>
                      <a:endParaRPr kumimoji="1" lang="ja-JP" altLang="en-US"/>
                    </a:p>
                  </a:txBody>
                  <a:tcPr/>
                </a:tc>
                <a:extLst>
                  <a:ext uri="{0D108BD9-81ED-4DB2-BD59-A6C34878D82A}">
                    <a16:rowId xmlns:a16="http://schemas.microsoft.com/office/drawing/2014/main" xmlns="" val="10004"/>
                  </a:ext>
                </a:extLst>
              </a:tr>
              <a:tr h="1185427">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p>
                  </a:txBody>
                  <a:tcPr anchor="ctr">
                    <a:solidFill>
                      <a:schemeClr val="accent4">
                        <a:lumMod val="40000"/>
                        <a:lumOff val="60000"/>
                      </a:schemeClr>
                    </a:solidFill>
                  </a:tcPr>
                </a:tc>
                <a:tc>
                  <a:txBody>
                    <a:bodyPr/>
                    <a:lstStyle>
                      <a:lvl1pPr marL="0" algn="l" defTabSz="919338" rtl="0" eaLnBrk="1" latinLnBrk="0" hangingPunct="1">
                        <a:defRPr kumimoji="1" sz="1800" kern="1200">
                          <a:solidFill>
                            <a:schemeClr val="tx1"/>
                          </a:solidFill>
                          <a:latin typeface="Calibri" panose="020F0502020204030204"/>
                        </a:defRPr>
                      </a:lvl1pPr>
                      <a:lvl2pPr marL="459669" algn="l" defTabSz="919338" rtl="0" eaLnBrk="1" latinLnBrk="0" hangingPunct="1">
                        <a:defRPr kumimoji="1" sz="1800" kern="1200">
                          <a:solidFill>
                            <a:schemeClr val="tx1"/>
                          </a:solidFill>
                          <a:latin typeface="Calibri" panose="020F0502020204030204"/>
                        </a:defRPr>
                      </a:lvl2pPr>
                      <a:lvl3pPr marL="919338" algn="l" defTabSz="919338" rtl="0" eaLnBrk="1" latinLnBrk="0" hangingPunct="1">
                        <a:defRPr kumimoji="1" sz="1800" kern="1200">
                          <a:solidFill>
                            <a:schemeClr val="tx1"/>
                          </a:solidFill>
                          <a:latin typeface="Calibri" panose="020F0502020204030204"/>
                        </a:defRPr>
                      </a:lvl3pPr>
                      <a:lvl4pPr marL="1379007" algn="l" defTabSz="919338" rtl="0" eaLnBrk="1" latinLnBrk="0" hangingPunct="1">
                        <a:defRPr kumimoji="1" sz="1800" kern="1200">
                          <a:solidFill>
                            <a:schemeClr val="tx1"/>
                          </a:solidFill>
                          <a:latin typeface="Calibri" panose="020F0502020204030204"/>
                        </a:defRPr>
                      </a:lvl4pPr>
                      <a:lvl5pPr marL="1838676" algn="l" defTabSz="919338" rtl="0" eaLnBrk="1" latinLnBrk="0" hangingPunct="1">
                        <a:defRPr kumimoji="1" sz="1800" kern="1200">
                          <a:solidFill>
                            <a:schemeClr val="tx1"/>
                          </a:solidFill>
                          <a:latin typeface="Calibri" panose="020F0502020204030204"/>
                        </a:defRPr>
                      </a:lvl5pPr>
                      <a:lvl6pPr marL="2298344" algn="l" defTabSz="919338" rtl="0" eaLnBrk="1" latinLnBrk="0" hangingPunct="1">
                        <a:defRPr kumimoji="1" sz="1800" kern="1200">
                          <a:solidFill>
                            <a:schemeClr val="tx1"/>
                          </a:solidFill>
                          <a:latin typeface="Calibri" panose="020F0502020204030204"/>
                        </a:defRPr>
                      </a:lvl6pPr>
                      <a:lvl7pPr marL="2758013" algn="l" defTabSz="919338" rtl="0" eaLnBrk="1" latinLnBrk="0" hangingPunct="1">
                        <a:defRPr kumimoji="1" sz="1800" kern="1200">
                          <a:solidFill>
                            <a:schemeClr val="tx1"/>
                          </a:solidFill>
                          <a:latin typeface="Calibri" panose="020F0502020204030204"/>
                        </a:defRPr>
                      </a:lvl7pPr>
                      <a:lvl8pPr marL="3217682" algn="l" defTabSz="919338" rtl="0" eaLnBrk="1" latinLnBrk="0" hangingPunct="1">
                        <a:defRPr kumimoji="1" sz="1800" kern="1200">
                          <a:solidFill>
                            <a:schemeClr val="tx1"/>
                          </a:solidFill>
                          <a:latin typeface="Calibri" panose="020F0502020204030204"/>
                        </a:defRPr>
                      </a:lvl8pPr>
                      <a:lvl9pPr marL="3677351" algn="l" defTabSz="919338" rtl="0" eaLnBrk="1" latinLnBrk="0" hangingPunct="1">
                        <a:defRPr kumimoji="1" sz="1800" kern="1200">
                          <a:solidFill>
                            <a:schemeClr val="tx1"/>
                          </a:solidFill>
                          <a:latin typeface="Calibri" panose="020F0502020204030204"/>
                        </a:defRPr>
                      </a:lvl9pPr>
                    </a:lstStyle>
                    <a:p>
                      <a:pPr marL="14400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⑨　過去</a:t>
                      </a:r>
                      <a:r>
                        <a:rPr kumimoji="1" lang="en-US" altLang="ja-JP" sz="1200" dirty="0" smtClean="0"/>
                        <a:t>1</a:t>
                      </a:r>
                      <a:r>
                        <a:rPr kumimoji="1" lang="ja-JP" altLang="en-US" sz="1200" dirty="0" smtClean="0"/>
                        <a:t>年間の看取りの実績又は</a:t>
                      </a:r>
                      <a:r>
                        <a:rPr kumimoji="1" lang="en-US" altLang="ja-JP" sz="1200" dirty="0" smtClean="0"/>
                        <a:t/>
                      </a:r>
                      <a:br>
                        <a:rPr kumimoji="1" lang="en-US" altLang="ja-JP" sz="1200" dirty="0" smtClean="0"/>
                      </a:br>
                      <a:r>
                        <a:rPr kumimoji="1" lang="ja-JP" altLang="en-US" sz="1200" dirty="0" smtClean="0"/>
                        <a:t>　　</a:t>
                      </a:r>
                      <a:r>
                        <a:rPr kumimoji="1" lang="ja-JP" altLang="en-US" sz="1200" u="none" dirty="0" smtClean="0"/>
                        <a:t>超・準超重症児の医学管理の実績</a:t>
                      </a:r>
                      <a:r>
                        <a:rPr kumimoji="1" lang="en-US" altLang="ja-JP" sz="1200" u="none" dirty="0" smtClean="0"/>
                        <a:t/>
                      </a:r>
                      <a:br>
                        <a:rPr kumimoji="1" lang="en-US" altLang="ja-JP" sz="1200" u="none" dirty="0" smtClean="0"/>
                      </a:br>
                      <a:r>
                        <a:rPr kumimoji="1" lang="ja-JP" altLang="en-US" sz="1200" u="none" dirty="0" smtClean="0"/>
                        <a:t>　　のいずれか</a:t>
                      </a:r>
                      <a:endParaRPr kumimoji="1" lang="en-US" altLang="ja-JP" sz="1200" u="none" dirty="0" smtClean="0"/>
                    </a:p>
                    <a:p>
                      <a:pPr marL="14400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t>　　　　　　　</a:t>
                      </a:r>
                      <a:r>
                        <a:rPr kumimoji="1" lang="en-US" altLang="ja-JP" sz="1200" dirty="0" smtClean="0"/>
                        <a:t>4</a:t>
                      </a:r>
                      <a:r>
                        <a:rPr kumimoji="1" lang="ja-JP" altLang="en-US" sz="1200" dirty="0" smtClean="0"/>
                        <a:t>件以上</a:t>
                      </a:r>
                      <a:endParaRPr kumimoji="1" lang="ja-JP" altLang="en-US" sz="1200" dirty="0"/>
                    </a:p>
                  </a:txBody>
                  <a:tcPr marL="33247" marR="33247" marT="45593" marB="45593"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C000">
                        <a:lumMod val="40000"/>
                        <a:lumOff val="60000"/>
                      </a:srgbClr>
                    </a:solidFill>
                  </a:tcPr>
                </a:tc>
                <a:tc>
                  <a:txBody>
                    <a:bodyPr/>
                    <a:lstStyle>
                      <a:lvl1pPr marL="0" algn="l" defTabSz="919338" rtl="0" eaLnBrk="1" latinLnBrk="0" hangingPunct="1">
                        <a:defRPr kumimoji="1" sz="1800" kern="1200">
                          <a:solidFill>
                            <a:schemeClr val="tx1"/>
                          </a:solidFill>
                          <a:latin typeface="Calibri" panose="020F0502020204030204"/>
                        </a:defRPr>
                      </a:lvl1pPr>
                      <a:lvl2pPr marL="459669" algn="l" defTabSz="919338" rtl="0" eaLnBrk="1" latinLnBrk="0" hangingPunct="1">
                        <a:defRPr kumimoji="1" sz="1800" kern="1200">
                          <a:solidFill>
                            <a:schemeClr val="tx1"/>
                          </a:solidFill>
                          <a:latin typeface="Calibri" panose="020F0502020204030204"/>
                        </a:defRPr>
                      </a:lvl2pPr>
                      <a:lvl3pPr marL="919338" algn="l" defTabSz="919338" rtl="0" eaLnBrk="1" latinLnBrk="0" hangingPunct="1">
                        <a:defRPr kumimoji="1" sz="1800" kern="1200">
                          <a:solidFill>
                            <a:schemeClr val="tx1"/>
                          </a:solidFill>
                          <a:latin typeface="Calibri" panose="020F0502020204030204"/>
                        </a:defRPr>
                      </a:lvl3pPr>
                      <a:lvl4pPr marL="1379007" algn="l" defTabSz="919338" rtl="0" eaLnBrk="1" latinLnBrk="0" hangingPunct="1">
                        <a:defRPr kumimoji="1" sz="1800" kern="1200">
                          <a:solidFill>
                            <a:schemeClr val="tx1"/>
                          </a:solidFill>
                          <a:latin typeface="Calibri" panose="020F0502020204030204"/>
                        </a:defRPr>
                      </a:lvl4pPr>
                      <a:lvl5pPr marL="1838676" algn="l" defTabSz="919338" rtl="0" eaLnBrk="1" latinLnBrk="0" hangingPunct="1">
                        <a:defRPr kumimoji="1" sz="1800" kern="1200">
                          <a:solidFill>
                            <a:schemeClr val="tx1"/>
                          </a:solidFill>
                          <a:latin typeface="Calibri" panose="020F0502020204030204"/>
                        </a:defRPr>
                      </a:lvl5pPr>
                      <a:lvl6pPr marL="2298344" algn="l" defTabSz="919338" rtl="0" eaLnBrk="1" latinLnBrk="0" hangingPunct="1">
                        <a:defRPr kumimoji="1" sz="1800" kern="1200">
                          <a:solidFill>
                            <a:schemeClr val="tx1"/>
                          </a:solidFill>
                          <a:latin typeface="Calibri" panose="020F0502020204030204"/>
                        </a:defRPr>
                      </a:lvl6pPr>
                      <a:lvl7pPr marL="2758013" algn="l" defTabSz="919338" rtl="0" eaLnBrk="1" latinLnBrk="0" hangingPunct="1">
                        <a:defRPr kumimoji="1" sz="1800" kern="1200">
                          <a:solidFill>
                            <a:schemeClr val="tx1"/>
                          </a:solidFill>
                          <a:latin typeface="Calibri" panose="020F0502020204030204"/>
                        </a:defRPr>
                      </a:lvl7pPr>
                      <a:lvl8pPr marL="3217682" algn="l" defTabSz="919338" rtl="0" eaLnBrk="1" latinLnBrk="0" hangingPunct="1">
                        <a:defRPr kumimoji="1" sz="1800" kern="1200">
                          <a:solidFill>
                            <a:schemeClr val="tx1"/>
                          </a:solidFill>
                          <a:latin typeface="Calibri" panose="020F0502020204030204"/>
                        </a:defRPr>
                      </a:lvl8pPr>
                      <a:lvl9pPr marL="3677351" algn="l" defTabSz="919338" rtl="0" eaLnBrk="1" latinLnBrk="0" hangingPunct="1">
                        <a:defRPr kumimoji="1" sz="1800" kern="1200">
                          <a:solidFill>
                            <a:schemeClr val="tx1"/>
                          </a:solidFill>
                          <a:latin typeface="Calibri" panose="020F0502020204030204"/>
                        </a:defRPr>
                      </a:lvl9pPr>
                    </a:lstStyle>
                    <a:p>
                      <a:pPr marL="14400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⑨　過去</a:t>
                      </a:r>
                      <a:r>
                        <a:rPr kumimoji="1" lang="en-US" altLang="ja-JP" sz="1200" dirty="0" smtClean="0"/>
                        <a:t>1</a:t>
                      </a:r>
                      <a:r>
                        <a:rPr kumimoji="1" lang="ja-JP" altLang="en-US" sz="1200" dirty="0" smtClean="0"/>
                        <a:t>年間の看取りの実績</a:t>
                      </a:r>
                      <a:r>
                        <a:rPr kumimoji="1" lang="ja-JP" altLang="en-US" sz="1200" u="none" dirty="0" smtClean="0"/>
                        <a:t>が</a:t>
                      </a:r>
                      <a:r>
                        <a:rPr kumimoji="1" lang="ja-JP" altLang="en-US" sz="1200" dirty="0" smtClean="0"/>
                        <a:t>連携内で</a:t>
                      </a:r>
                      <a:endParaRPr kumimoji="1" lang="en-US" altLang="ja-JP" sz="1200" dirty="0" smtClean="0"/>
                    </a:p>
                    <a:p>
                      <a:pPr marL="14400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a:t>
                      </a:r>
                      <a:r>
                        <a:rPr kumimoji="1" lang="en-US" altLang="ja-JP" sz="1200" dirty="0" smtClean="0"/>
                        <a:t>4</a:t>
                      </a:r>
                      <a:r>
                        <a:rPr kumimoji="1" lang="ja-JP" altLang="en-US" sz="1200" dirty="0" smtClean="0"/>
                        <a:t>件以上、</a:t>
                      </a:r>
                      <a:endParaRPr kumimoji="1" lang="en-US" altLang="ja-JP" sz="1200" dirty="0" smtClean="0"/>
                    </a:p>
                    <a:p>
                      <a:pPr marL="14400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p>
                    <a:p>
                      <a:pPr marL="355600" marR="0" indent="-2127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各医療機関において、看取りの実績又は超・準超重症児の医学管理の実績のいずれか</a:t>
                      </a:r>
                      <a:endParaRPr kumimoji="1" lang="en-US" altLang="ja-JP" sz="1200" dirty="0" smtClean="0"/>
                    </a:p>
                    <a:p>
                      <a:pPr marL="355600" marR="0" indent="-2127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a:t>
                      </a:r>
                      <a:r>
                        <a:rPr kumimoji="1" lang="en-US" altLang="ja-JP" sz="1200" dirty="0" smtClean="0"/>
                        <a:t>2</a:t>
                      </a:r>
                      <a:r>
                        <a:rPr kumimoji="1" lang="ja-JP" altLang="en-US" sz="1200" dirty="0" smtClean="0"/>
                        <a:t>件以上</a:t>
                      </a:r>
                      <a:endParaRPr kumimoji="1" lang="ja-JP" altLang="en-US" sz="1200" dirty="0"/>
                    </a:p>
                  </a:txBody>
                  <a:tcPr marL="33247" marR="33247" marT="45593" marB="45593"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C000">
                        <a:lumMod val="40000"/>
                        <a:lumOff val="60000"/>
                      </a:srgbClr>
                    </a:solidFill>
                  </a:tcPr>
                </a:tc>
                <a:tc vMerge="1">
                  <a:txBody>
                    <a:bodyPr/>
                    <a:lstStyle/>
                    <a:p>
                      <a:endParaRPr kumimoji="1" lang="ja-JP" altLang="en-US"/>
                    </a:p>
                  </a:txBody>
                  <a:tcPr/>
                </a:tc>
                <a:extLst>
                  <a:ext uri="{0D108BD9-81ED-4DB2-BD59-A6C34878D82A}">
                    <a16:rowId xmlns:a16="http://schemas.microsoft.com/office/drawing/2014/main" xmlns="" val="10005"/>
                  </a:ext>
                </a:extLst>
              </a:tr>
              <a:tr h="929686">
                <a:tc>
                  <a:txBody>
                    <a:bodyPr/>
                    <a:lstStyle>
                      <a:lvl1pPr marL="0" algn="l" defTabSz="919338" rtl="0" eaLnBrk="1" latinLnBrk="0" hangingPunct="1">
                        <a:defRPr kumimoji="1" sz="1800" kern="1200">
                          <a:solidFill>
                            <a:schemeClr val="tx1"/>
                          </a:solidFill>
                          <a:latin typeface="Calibri" panose="020F0502020204030204"/>
                        </a:defRPr>
                      </a:lvl1pPr>
                      <a:lvl2pPr marL="459669" algn="l" defTabSz="919338" rtl="0" eaLnBrk="1" latinLnBrk="0" hangingPunct="1">
                        <a:defRPr kumimoji="1" sz="1800" kern="1200">
                          <a:solidFill>
                            <a:schemeClr val="tx1"/>
                          </a:solidFill>
                          <a:latin typeface="Calibri" panose="020F0502020204030204"/>
                        </a:defRPr>
                      </a:lvl2pPr>
                      <a:lvl3pPr marL="919338" algn="l" defTabSz="919338" rtl="0" eaLnBrk="1" latinLnBrk="0" hangingPunct="1">
                        <a:defRPr kumimoji="1" sz="1800" kern="1200">
                          <a:solidFill>
                            <a:schemeClr val="tx1"/>
                          </a:solidFill>
                          <a:latin typeface="Calibri" panose="020F0502020204030204"/>
                        </a:defRPr>
                      </a:lvl3pPr>
                      <a:lvl4pPr marL="1379007" algn="l" defTabSz="919338" rtl="0" eaLnBrk="1" latinLnBrk="0" hangingPunct="1">
                        <a:defRPr kumimoji="1" sz="1800" kern="1200">
                          <a:solidFill>
                            <a:schemeClr val="tx1"/>
                          </a:solidFill>
                          <a:latin typeface="Calibri" panose="020F0502020204030204"/>
                        </a:defRPr>
                      </a:lvl4pPr>
                      <a:lvl5pPr marL="1838676" algn="l" defTabSz="919338" rtl="0" eaLnBrk="1" latinLnBrk="0" hangingPunct="1">
                        <a:defRPr kumimoji="1" sz="1800" kern="1200">
                          <a:solidFill>
                            <a:schemeClr val="tx1"/>
                          </a:solidFill>
                          <a:latin typeface="Calibri" panose="020F0502020204030204"/>
                        </a:defRPr>
                      </a:lvl5pPr>
                      <a:lvl6pPr marL="2298344" algn="l" defTabSz="919338" rtl="0" eaLnBrk="1" latinLnBrk="0" hangingPunct="1">
                        <a:defRPr kumimoji="1" sz="1800" kern="1200">
                          <a:solidFill>
                            <a:schemeClr val="tx1"/>
                          </a:solidFill>
                          <a:latin typeface="Calibri" panose="020F0502020204030204"/>
                        </a:defRPr>
                      </a:lvl6pPr>
                      <a:lvl7pPr marL="2758013" algn="l" defTabSz="919338" rtl="0" eaLnBrk="1" latinLnBrk="0" hangingPunct="1">
                        <a:defRPr kumimoji="1" sz="1800" kern="1200">
                          <a:solidFill>
                            <a:schemeClr val="tx1"/>
                          </a:solidFill>
                          <a:latin typeface="Calibri" panose="020F0502020204030204"/>
                        </a:defRPr>
                      </a:lvl7pPr>
                      <a:lvl8pPr marL="3217682" algn="l" defTabSz="919338" rtl="0" eaLnBrk="1" latinLnBrk="0" hangingPunct="1">
                        <a:defRPr kumimoji="1" sz="1800" kern="1200">
                          <a:solidFill>
                            <a:schemeClr val="tx1"/>
                          </a:solidFill>
                          <a:latin typeface="Calibri" panose="020F0502020204030204"/>
                        </a:defRPr>
                      </a:lvl8pPr>
                      <a:lvl9pPr marL="3677351" algn="l" defTabSz="919338" rtl="0" eaLnBrk="1" latinLnBrk="0" hangingPunct="1">
                        <a:defRPr kumimoji="1" sz="1800" kern="1200">
                          <a:solidFill>
                            <a:schemeClr val="tx1"/>
                          </a:solidFill>
                          <a:latin typeface="Calibri" panose="020F0502020204030204"/>
                        </a:defRPr>
                      </a:lvl9pPr>
                    </a:lstStyle>
                    <a:p>
                      <a:pPr algn="ctr"/>
                      <a:r>
                        <a:rPr kumimoji="1" lang="ja-JP" altLang="en-US" sz="1200" dirty="0" smtClean="0"/>
                        <a:t>在宅患者が</a:t>
                      </a:r>
                      <a:r>
                        <a:rPr kumimoji="1" lang="en-US" altLang="ja-JP" sz="1200" dirty="0" smtClean="0"/>
                        <a:t>95</a:t>
                      </a:r>
                      <a:r>
                        <a:rPr kumimoji="1" lang="ja-JP" altLang="en-US" sz="1200" dirty="0" smtClean="0"/>
                        <a:t>％以上（</a:t>
                      </a:r>
                      <a:r>
                        <a:rPr kumimoji="1" lang="en-US" altLang="ja-JP" sz="1200" dirty="0" smtClean="0"/>
                        <a:t>※</a:t>
                      </a:r>
                      <a:r>
                        <a:rPr kumimoji="1" lang="ja-JP" altLang="en-US" sz="1200" dirty="0" smtClean="0"/>
                        <a:t>）の在支診が満たすべき基準</a:t>
                      </a:r>
                      <a:endParaRPr kumimoji="1" lang="ja-JP" altLang="en-US" sz="1200" dirty="0"/>
                    </a:p>
                  </a:txBody>
                  <a:tcPr marL="84447" marR="84447" marT="45593" marB="45593"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ED7D31">
                        <a:lumMod val="40000"/>
                        <a:lumOff val="60000"/>
                      </a:srgbClr>
                    </a:solidFill>
                  </a:tcPr>
                </a:tc>
                <a:tc gridSpan="3">
                  <a:txBody>
                    <a:bodyPr/>
                    <a:lstStyle>
                      <a:lvl1pPr marL="0" algn="l" defTabSz="919338" rtl="0" eaLnBrk="1" latinLnBrk="0" hangingPunct="1">
                        <a:defRPr kumimoji="1" sz="1800" kern="1200">
                          <a:solidFill>
                            <a:schemeClr val="tx1"/>
                          </a:solidFill>
                          <a:latin typeface="Calibri" panose="020F0502020204030204"/>
                        </a:defRPr>
                      </a:lvl1pPr>
                      <a:lvl2pPr marL="459669" algn="l" defTabSz="919338" rtl="0" eaLnBrk="1" latinLnBrk="0" hangingPunct="1">
                        <a:defRPr kumimoji="1" sz="1800" kern="1200">
                          <a:solidFill>
                            <a:schemeClr val="tx1"/>
                          </a:solidFill>
                          <a:latin typeface="Calibri" panose="020F0502020204030204"/>
                        </a:defRPr>
                      </a:lvl2pPr>
                      <a:lvl3pPr marL="919338" algn="l" defTabSz="919338" rtl="0" eaLnBrk="1" latinLnBrk="0" hangingPunct="1">
                        <a:defRPr kumimoji="1" sz="1800" kern="1200">
                          <a:solidFill>
                            <a:schemeClr val="tx1"/>
                          </a:solidFill>
                          <a:latin typeface="Calibri" panose="020F0502020204030204"/>
                        </a:defRPr>
                      </a:lvl3pPr>
                      <a:lvl4pPr marL="1379007" algn="l" defTabSz="919338" rtl="0" eaLnBrk="1" latinLnBrk="0" hangingPunct="1">
                        <a:defRPr kumimoji="1" sz="1800" kern="1200">
                          <a:solidFill>
                            <a:schemeClr val="tx1"/>
                          </a:solidFill>
                          <a:latin typeface="Calibri" panose="020F0502020204030204"/>
                        </a:defRPr>
                      </a:lvl4pPr>
                      <a:lvl5pPr marL="1838676" algn="l" defTabSz="919338" rtl="0" eaLnBrk="1" latinLnBrk="0" hangingPunct="1">
                        <a:defRPr kumimoji="1" sz="1800" kern="1200">
                          <a:solidFill>
                            <a:schemeClr val="tx1"/>
                          </a:solidFill>
                          <a:latin typeface="Calibri" panose="020F0502020204030204"/>
                        </a:defRPr>
                      </a:lvl5pPr>
                      <a:lvl6pPr marL="2298344" algn="l" defTabSz="919338" rtl="0" eaLnBrk="1" latinLnBrk="0" hangingPunct="1">
                        <a:defRPr kumimoji="1" sz="1800" kern="1200">
                          <a:solidFill>
                            <a:schemeClr val="tx1"/>
                          </a:solidFill>
                          <a:latin typeface="Calibri" panose="020F0502020204030204"/>
                        </a:defRPr>
                      </a:lvl6pPr>
                      <a:lvl7pPr marL="2758013" algn="l" defTabSz="919338" rtl="0" eaLnBrk="1" latinLnBrk="0" hangingPunct="1">
                        <a:defRPr kumimoji="1" sz="1800" kern="1200">
                          <a:solidFill>
                            <a:schemeClr val="tx1"/>
                          </a:solidFill>
                          <a:latin typeface="Calibri" panose="020F0502020204030204"/>
                        </a:defRPr>
                      </a:lvl7pPr>
                      <a:lvl8pPr marL="3217682" algn="l" defTabSz="919338" rtl="0" eaLnBrk="1" latinLnBrk="0" hangingPunct="1">
                        <a:defRPr kumimoji="1" sz="1800" kern="1200">
                          <a:solidFill>
                            <a:schemeClr val="tx1"/>
                          </a:solidFill>
                          <a:latin typeface="Calibri" panose="020F0502020204030204"/>
                        </a:defRPr>
                      </a:lvl8pPr>
                      <a:lvl9pPr marL="3677351" algn="l" defTabSz="919338" rtl="0" eaLnBrk="1" latinLnBrk="0" hangingPunct="1">
                        <a:defRPr kumimoji="1" sz="1800" kern="1200">
                          <a:solidFill>
                            <a:schemeClr val="tx1"/>
                          </a:solidFill>
                          <a:latin typeface="Calibri" panose="020F0502020204030204"/>
                        </a:defRPr>
                      </a:lvl9pPr>
                    </a:lstStyle>
                    <a:p>
                      <a:r>
                        <a:rPr kumimoji="1" lang="ja-JP" altLang="en-US" sz="1200" dirty="0" smtClean="0"/>
                        <a:t>　⑩　</a:t>
                      </a:r>
                      <a:r>
                        <a:rPr kumimoji="1" lang="en-US" altLang="ja-JP" sz="1200" dirty="0" smtClean="0"/>
                        <a:t>5</a:t>
                      </a:r>
                      <a:r>
                        <a:rPr kumimoji="1" lang="ja-JP" altLang="en-US" sz="1200" dirty="0" smtClean="0"/>
                        <a:t>か所／年以上の医療機関からの新規患者紹介実績</a:t>
                      </a:r>
                    </a:p>
                    <a:p>
                      <a:pPr marL="271463" indent="-271463"/>
                      <a:r>
                        <a:rPr kumimoji="1" lang="ja-JP" altLang="en-US" sz="1200" dirty="0" smtClean="0"/>
                        <a:t>　⑪　看取り実績が</a:t>
                      </a:r>
                      <a:r>
                        <a:rPr kumimoji="1" lang="en-US" altLang="ja-JP" sz="1200" dirty="0" smtClean="0"/>
                        <a:t>20</a:t>
                      </a:r>
                      <a:r>
                        <a:rPr kumimoji="1" lang="ja-JP" altLang="en-US" sz="1200" dirty="0" smtClean="0"/>
                        <a:t>件／年以上又は超・準超重症児の患者が</a:t>
                      </a:r>
                      <a:r>
                        <a:rPr kumimoji="1" lang="en-US" altLang="ja-JP" sz="1200" dirty="0" smtClean="0"/>
                        <a:t>10</a:t>
                      </a:r>
                      <a:r>
                        <a:rPr kumimoji="1" lang="ja-JP" altLang="en-US" sz="1200" dirty="0" smtClean="0"/>
                        <a:t>人／年以上</a:t>
                      </a:r>
                    </a:p>
                    <a:p>
                      <a:r>
                        <a:rPr kumimoji="1" lang="ja-JP" altLang="en-US" sz="1200" dirty="0" smtClean="0"/>
                        <a:t>　⑫　（施設総管の件数）／（在医総管・施設総管の件数）　≤　</a:t>
                      </a:r>
                      <a:r>
                        <a:rPr kumimoji="1" lang="en-US" altLang="ja-JP" sz="1200" dirty="0" smtClean="0"/>
                        <a:t>0.7</a:t>
                      </a:r>
                      <a:endParaRPr kumimoji="1" lang="ja-JP" altLang="en-US" sz="1200" dirty="0" smtClean="0"/>
                    </a:p>
                    <a:p>
                      <a:pPr marL="271463" indent="-271463"/>
                      <a:r>
                        <a:rPr kumimoji="1" lang="ja-JP" altLang="en-US" sz="1200" dirty="0" smtClean="0"/>
                        <a:t>　⑬　（要介護</a:t>
                      </a:r>
                      <a:r>
                        <a:rPr kumimoji="1" lang="en-US" altLang="ja-JP" sz="1200" dirty="0" smtClean="0"/>
                        <a:t>3</a:t>
                      </a:r>
                      <a:r>
                        <a:rPr kumimoji="1" lang="ja-JP" altLang="en-US" sz="1200" dirty="0" smtClean="0"/>
                        <a:t>以上の患者＋重症患者）／（在医総管・施設総管の件数）　≥　</a:t>
                      </a:r>
                      <a:r>
                        <a:rPr kumimoji="1" lang="en-US" altLang="ja-JP" sz="1200" dirty="0" smtClean="0"/>
                        <a:t>0.5</a:t>
                      </a:r>
                      <a:endParaRPr kumimoji="1" lang="ja-JP" altLang="en-US" sz="1200" dirty="0" smtClean="0"/>
                    </a:p>
                  </a:txBody>
                  <a:tcPr marL="84447" marR="84447" marT="45593" marB="45593"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ED7D31">
                        <a:lumMod val="40000"/>
                        <a:lumOff val="60000"/>
                      </a:srgb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xmlns="" val="10006"/>
                  </a:ext>
                </a:extLst>
              </a:tr>
            </a:tbl>
          </a:graphicData>
        </a:graphic>
      </p:graphicFrame>
      <p:sp>
        <p:nvSpPr>
          <p:cNvPr id="6" name="Rectangle 36"/>
          <p:cNvSpPr>
            <a:spLocks noChangeArrowheads="1"/>
          </p:cNvSpPr>
          <p:nvPr/>
        </p:nvSpPr>
        <p:spPr bwMode="auto">
          <a:xfrm>
            <a:off x="0" y="764704"/>
            <a:ext cx="4677132" cy="334726"/>
          </a:xfrm>
          <a:prstGeom prst="rect">
            <a:avLst/>
          </a:prstGeom>
          <a:noFill/>
          <a:ln w="6350" cap="flat" cmpd="sng" algn="ctr">
            <a:noFill/>
            <a:prstDash val="solid"/>
            <a:miter lim="800000"/>
            <a:headEnd/>
            <a:tailEnd/>
          </a:ln>
          <a:effectLst/>
        </p:spPr>
        <p:txBody>
          <a:bodyPr lIns="87206" tIns="43603" rIns="87206" bIns="43603" anchor="ctr"/>
          <a:lstStyle/>
          <a:p>
            <a:pPr defTabSz="872063">
              <a:defRPr/>
            </a:pPr>
            <a:r>
              <a:rPr kumimoji="0" lang="ja-JP" altLang="en-US" sz="1500" kern="0" dirty="0" smtClean="0">
                <a:solidFill>
                  <a:prstClr val="black"/>
                </a:solidFill>
                <a:latin typeface="Calibri" panose="020F0502020204030204"/>
                <a:ea typeface="ＭＳ Ｐゴシック"/>
              </a:rPr>
              <a:t>○　在宅療養支援診療所の施設基準の概要</a:t>
            </a:r>
          </a:p>
        </p:txBody>
      </p:sp>
      <p:sp>
        <p:nvSpPr>
          <p:cNvPr id="7" name="正方形/長方形 6"/>
          <p:cNvSpPr/>
          <p:nvPr/>
        </p:nvSpPr>
        <p:spPr>
          <a:xfrm>
            <a:off x="5940152" y="6597352"/>
            <a:ext cx="3063836" cy="23023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87206" tIns="43603" rIns="87206" bIns="43603" rtlCol="0" anchor="ctr"/>
          <a:lstStyle/>
          <a:p>
            <a:r>
              <a:rPr lang="ja-JP" altLang="en-US" sz="1100" dirty="0" smtClean="0">
                <a:solidFill>
                  <a:schemeClr val="tx1"/>
                </a:solidFill>
                <a:latin typeface="+mn-ea"/>
              </a:rPr>
              <a:t>出典：近畿厚生局　施設基準等の解説</a:t>
            </a:r>
            <a:r>
              <a:rPr lang="en-US" altLang="ja-JP" sz="1100" dirty="0" smtClean="0">
                <a:solidFill>
                  <a:schemeClr val="tx1"/>
                </a:solidFill>
                <a:latin typeface="+mn-ea"/>
              </a:rPr>
              <a:t>Ver3</a:t>
            </a:r>
          </a:p>
        </p:txBody>
      </p:sp>
      <p:sp>
        <p:nvSpPr>
          <p:cNvPr id="9" name="タイトル 1"/>
          <p:cNvSpPr>
            <a:spLocks noGrp="1"/>
          </p:cNvSpPr>
          <p:nvPr>
            <p:ph type="title"/>
          </p:nvPr>
        </p:nvSpPr>
        <p:spPr>
          <a:xfrm>
            <a:off x="0" y="0"/>
            <a:ext cx="8229160" cy="688649"/>
          </a:xfrm>
        </p:spPr>
        <p:txBody>
          <a:bodyPr>
            <a:normAutofit/>
          </a:bodyPr>
          <a:lstStyle/>
          <a:p>
            <a:pPr algn="l"/>
            <a:r>
              <a:rPr lang="en-US" altLang="ja-JP" sz="1500" dirty="0"/>
              <a:t/>
            </a:r>
            <a:br>
              <a:rPr lang="en-US" altLang="ja-JP" sz="1500" dirty="0"/>
            </a:br>
            <a:r>
              <a:rPr lang="ja-JP" altLang="en-US" sz="1900" dirty="0" smtClean="0"/>
              <a:t>在宅</a:t>
            </a:r>
            <a:r>
              <a:rPr lang="ja-JP" altLang="en-US" sz="1900" dirty="0"/>
              <a:t>療養支援診療所及び在宅療養支援</a:t>
            </a:r>
            <a:r>
              <a:rPr lang="ja-JP" altLang="en-US" sz="1900" dirty="0" smtClean="0"/>
              <a:t>病院　</a:t>
            </a:r>
            <a:endParaRPr lang="ja-JP" altLang="en-US" sz="1900" dirty="0"/>
          </a:p>
        </p:txBody>
      </p:sp>
      <p:sp>
        <p:nvSpPr>
          <p:cNvPr id="3" name="テキスト ボックス 2"/>
          <p:cNvSpPr txBox="1"/>
          <p:nvPr/>
        </p:nvSpPr>
        <p:spPr>
          <a:xfrm>
            <a:off x="0" y="6381329"/>
            <a:ext cx="7380311" cy="226557"/>
          </a:xfrm>
          <a:prstGeom prst="rect">
            <a:avLst/>
          </a:prstGeom>
          <a:noFill/>
          <a:ln>
            <a:noFill/>
          </a:ln>
        </p:spPr>
        <p:txBody>
          <a:bodyPr wrap="square" lIns="87206" tIns="43603" rIns="87206" bIns="43603" rtlCol="0">
            <a:spAutoFit/>
          </a:bodyPr>
          <a:lstStyle/>
          <a:p>
            <a:r>
              <a:rPr lang="ja-JP" altLang="en-US" sz="900" dirty="0" smtClean="0"/>
              <a:t>（</a:t>
            </a:r>
            <a:r>
              <a:rPr lang="en-US" altLang="ja-JP" sz="900" dirty="0" smtClean="0"/>
              <a:t>※</a:t>
            </a:r>
            <a:r>
              <a:rPr lang="ja-JP" altLang="en-US" sz="900" dirty="0" smtClean="0"/>
              <a:t>）在宅患者が</a:t>
            </a:r>
            <a:r>
              <a:rPr lang="en-US" altLang="ja-JP" sz="900" dirty="0" smtClean="0"/>
              <a:t>95</a:t>
            </a:r>
            <a:r>
              <a:rPr lang="ja-JP" altLang="en-US" sz="900" dirty="0" smtClean="0"/>
              <a:t>％以上とは、１か月に初診、再診、往診又は訪問診療を実施した患者のうち往診又は訪問診療を実施した患者の割合が</a:t>
            </a:r>
            <a:r>
              <a:rPr lang="en-US" altLang="ja-JP" sz="900" dirty="0" smtClean="0"/>
              <a:t>95</a:t>
            </a:r>
            <a:r>
              <a:rPr lang="ja-JP" altLang="en-US" sz="900" dirty="0" smtClean="0"/>
              <a:t>％以上</a:t>
            </a:r>
            <a:endParaRPr lang="ja-JP" altLang="en-US" sz="900" dirty="0"/>
          </a:p>
        </p:txBody>
      </p:sp>
      <p:sp>
        <p:nvSpPr>
          <p:cNvPr id="8" name="角丸四角形 7"/>
          <p:cNvSpPr/>
          <p:nvPr/>
        </p:nvSpPr>
        <p:spPr>
          <a:xfrm>
            <a:off x="5724128" y="188640"/>
            <a:ext cx="3168352" cy="7200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＊在宅療養支援病院について</a:t>
            </a:r>
            <a:endParaRPr kumimoji="1" lang="en-US" altLang="ja-JP" sz="1400" dirty="0" smtClean="0">
              <a:solidFill>
                <a:schemeClr val="tx1"/>
              </a:solidFill>
            </a:endParaRPr>
          </a:p>
          <a:p>
            <a:r>
              <a:rPr kumimoji="1" lang="ja-JP" altLang="en-US" sz="1400" dirty="0" smtClean="0">
                <a:solidFill>
                  <a:schemeClr val="tx1"/>
                </a:solidFill>
              </a:rPr>
              <a:t>　「</a:t>
            </a:r>
            <a:r>
              <a:rPr kumimoji="1" lang="en-US" altLang="ja-JP" sz="1400" dirty="0" smtClean="0">
                <a:solidFill>
                  <a:schemeClr val="tx1"/>
                </a:solidFill>
              </a:rPr>
              <a:t>200</a:t>
            </a:r>
            <a:r>
              <a:rPr lang="ja-JP" altLang="en-US" sz="1400" dirty="0" smtClean="0">
                <a:solidFill>
                  <a:schemeClr val="tx1"/>
                </a:solidFill>
              </a:rPr>
              <a:t>床未満または</a:t>
            </a:r>
            <a:r>
              <a:rPr lang="en-US" altLang="ja-JP" sz="1400" dirty="0" smtClean="0">
                <a:solidFill>
                  <a:schemeClr val="tx1"/>
                </a:solidFill>
              </a:rPr>
              <a:t>4km</a:t>
            </a:r>
            <a:r>
              <a:rPr lang="ja-JP" altLang="en-US" sz="1400" dirty="0" smtClean="0">
                <a:solidFill>
                  <a:schemeClr val="tx1"/>
                </a:solidFill>
              </a:rPr>
              <a:t>以内に診療所　がない病院」であること</a:t>
            </a:r>
            <a:endParaRPr lang="en-US" altLang="ja-JP" sz="1400" dirty="0" smtClean="0">
              <a:solidFill>
                <a:schemeClr val="tx1"/>
              </a:solidFill>
            </a:endParaRPr>
          </a:p>
        </p:txBody>
      </p:sp>
      <p:sp>
        <p:nvSpPr>
          <p:cNvPr id="10" name="正方形/長方形 9"/>
          <p:cNvSpPr/>
          <p:nvPr/>
        </p:nvSpPr>
        <p:spPr>
          <a:xfrm>
            <a:off x="8532440" y="6381328"/>
            <a:ext cx="61156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６</a:t>
            </a:r>
            <a:endParaRPr kumimoji="1" lang="ja-JP" altLang="en-US" dirty="0">
              <a:solidFill>
                <a:schemeClr val="tx1"/>
              </a:solidFill>
            </a:endParaRPr>
          </a:p>
        </p:txBody>
      </p:sp>
    </p:spTree>
    <p:extLst>
      <p:ext uri="{BB962C8B-B14F-4D97-AF65-F5344CB8AC3E}">
        <p14:creationId xmlns:p14="http://schemas.microsoft.com/office/powerpoint/2010/main" xmlns="" val="41930364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北河内圏域の在宅医療リソース　</a:t>
            </a:r>
            <a:r>
              <a:rPr lang="en-US" altLang="ja-JP" dirty="0" smtClean="0"/>
              <a:t/>
            </a:r>
            <a:br>
              <a:rPr lang="en-US" altLang="ja-JP" dirty="0" smtClean="0"/>
            </a:br>
            <a:r>
              <a:rPr lang="ja-JP" altLang="en-US" dirty="0" smtClean="0"/>
              <a:t>～在宅療養支援診療所～</a:t>
            </a:r>
            <a:endParaRPr kumimoji="1" lang="ja-JP" altLang="en-US" dirty="0"/>
          </a:p>
        </p:txBody>
      </p:sp>
      <p:sp>
        <p:nvSpPr>
          <p:cNvPr id="10" name="テキスト ボックス 9"/>
          <p:cNvSpPr txBox="1"/>
          <p:nvPr/>
        </p:nvSpPr>
        <p:spPr>
          <a:xfrm>
            <a:off x="3491880" y="6309320"/>
            <a:ext cx="4536504" cy="307773"/>
          </a:xfrm>
          <a:prstGeom prst="rect">
            <a:avLst/>
          </a:prstGeom>
          <a:noFill/>
        </p:spPr>
        <p:txBody>
          <a:bodyPr wrap="square" lIns="91436" tIns="45718" rIns="91436" bIns="45718" rtlCol="0">
            <a:spAutoFit/>
          </a:bodyPr>
          <a:lstStyle/>
          <a:p>
            <a:r>
              <a:rPr lang="ja-JP" altLang="en-US" sz="1400" dirty="0" smtClean="0"/>
              <a:t>出典：</a:t>
            </a:r>
            <a:r>
              <a:rPr lang="en-US" altLang="ja-JP" sz="1400" dirty="0" smtClean="0"/>
              <a:t>2019.7</a:t>
            </a:r>
            <a:r>
              <a:rPr lang="ja-JP" altLang="en-US" sz="1400" dirty="0" smtClean="0"/>
              <a:t>月　近畿厚生局への施設基準届</a:t>
            </a:r>
            <a:endParaRPr lang="ja-JP" altLang="en-US" sz="1400" dirty="0"/>
          </a:p>
        </p:txBody>
      </p:sp>
      <p:sp>
        <p:nvSpPr>
          <p:cNvPr id="11" name="正方形/長方形 10"/>
          <p:cNvSpPr/>
          <p:nvPr/>
        </p:nvSpPr>
        <p:spPr>
          <a:xfrm>
            <a:off x="1043608" y="3573016"/>
            <a:ext cx="7056784"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＊在緩診実：緊急往診実績</a:t>
            </a:r>
            <a:r>
              <a:rPr lang="en-US" altLang="ja-JP" sz="1400" dirty="0" smtClean="0">
                <a:solidFill>
                  <a:schemeClr val="tx1"/>
                </a:solidFill>
              </a:rPr>
              <a:t>15</a:t>
            </a:r>
            <a:r>
              <a:rPr lang="ja-JP" altLang="en-US" sz="1400" dirty="0" smtClean="0">
                <a:solidFill>
                  <a:schemeClr val="tx1"/>
                </a:solidFill>
              </a:rPr>
              <a:t>件以上・看取り実績</a:t>
            </a:r>
            <a:r>
              <a:rPr lang="en-US" altLang="ja-JP" sz="1400" dirty="0" smtClean="0">
                <a:solidFill>
                  <a:schemeClr val="tx1"/>
                </a:solidFill>
              </a:rPr>
              <a:t>20</a:t>
            </a:r>
            <a:r>
              <a:rPr lang="ja-JP" altLang="en-US" sz="1400" dirty="0" smtClean="0">
                <a:solidFill>
                  <a:schemeClr val="tx1"/>
                </a:solidFill>
              </a:rPr>
              <a:t>件以上</a:t>
            </a:r>
            <a:endParaRPr kumimoji="1" lang="ja-JP" altLang="en-US" sz="1400" dirty="0">
              <a:solidFill>
                <a:schemeClr val="tx1"/>
              </a:solidFill>
            </a:endParaRPr>
          </a:p>
        </p:txBody>
      </p:sp>
      <p:sp>
        <p:nvSpPr>
          <p:cNvPr id="12" name="正方形/長方形 11"/>
          <p:cNvSpPr/>
          <p:nvPr/>
        </p:nvSpPr>
        <p:spPr>
          <a:xfrm>
            <a:off x="7740352" y="6237312"/>
            <a:ext cx="108012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７</a:t>
            </a:r>
            <a:endParaRPr kumimoji="1" lang="ja-JP" altLang="en-US" dirty="0">
              <a:solidFill>
                <a:schemeClr val="tx1"/>
              </a:solidFill>
            </a:endParaRPr>
          </a:p>
        </p:txBody>
      </p:sp>
      <p:pic>
        <p:nvPicPr>
          <p:cNvPr id="1026" name="Picture 2"/>
          <p:cNvPicPr>
            <a:picLocks noChangeAspect="1" noChangeArrowheads="1"/>
          </p:cNvPicPr>
          <p:nvPr/>
        </p:nvPicPr>
        <p:blipFill>
          <a:blip r:embed="rId3" cstate="print"/>
          <a:srcRect/>
          <a:stretch>
            <a:fillRect/>
          </a:stretch>
        </p:blipFill>
        <p:spPr bwMode="auto">
          <a:xfrm>
            <a:off x="971600" y="4128607"/>
            <a:ext cx="7776864" cy="1964689"/>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043608" y="1556792"/>
            <a:ext cx="7704856" cy="194421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507288" cy="1143000"/>
          </a:xfrm>
        </p:spPr>
        <p:txBody>
          <a:bodyPr>
            <a:noAutofit/>
          </a:bodyPr>
          <a:lstStyle/>
          <a:p>
            <a:r>
              <a:rPr lang="ja-JP" altLang="en-US" sz="3600" dirty="0" smtClean="0"/>
              <a:t>北河内圏域の在宅医療リソース　</a:t>
            </a:r>
            <a:r>
              <a:rPr lang="en-US" altLang="ja-JP" sz="3600" dirty="0" smtClean="0"/>
              <a:t/>
            </a:r>
            <a:br>
              <a:rPr lang="en-US" altLang="ja-JP" sz="3600" dirty="0" smtClean="0"/>
            </a:br>
            <a:r>
              <a:rPr lang="ja-JP" altLang="en-US" sz="3600" dirty="0" smtClean="0"/>
              <a:t>～在宅療養支援病院～</a:t>
            </a:r>
            <a:endParaRPr kumimoji="1" lang="ja-JP" altLang="en-US" sz="3600" dirty="0"/>
          </a:p>
        </p:txBody>
      </p:sp>
      <p:sp>
        <p:nvSpPr>
          <p:cNvPr id="5" name="テキスト ボックス 4"/>
          <p:cNvSpPr txBox="1"/>
          <p:nvPr/>
        </p:nvSpPr>
        <p:spPr>
          <a:xfrm>
            <a:off x="3347864" y="6381328"/>
            <a:ext cx="4536504" cy="307773"/>
          </a:xfrm>
          <a:prstGeom prst="rect">
            <a:avLst/>
          </a:prstGeom>
          <a:noFill/>
        </p:spPr>
        <p:txBody>
          <a:bodyPr wrap="square" lIns="91436" tIns="45718" rIns="91436" bIns="45718" rtlCol="0">
            <a:spAutoFit/>
          </a:bodyPr>
          <a:lstStyle/>
          <a:p>
            <a:r>
              <a:rPr lang="ja-JP" altLang="en-US" sz="1400" dirty="0" smtClean="0"/>
              <a:t>出典：</a:t>
            </a:r>
            <a:r>
              <a:rPr lang="en-US" altLang="ja-JP" sz="1400" dirty="0" smtClean="0"/>
              <a:t>2019.7</a:t>
            </a:r>
            <a:r>
              <a:rPr lang="ja-JP" altLang="en-US" sz="1400" dirty="0" smtClean="0"/>
              <a:t>月　近畿厚生局への施設基準届</a:t>
            </a:r>
            <a:endParaRPr lang="ja-JP" altLang="en-US" sz="1400" dirty="0"/>
          </a:p>
        </p:txBody>
      </p:sp>
      <p:sp>
        <p:nvSpPr>
          <p:cNvPr id="6" name="正方形/長方形 5"/>
          <p:cNvSpPr/>
          <p:nvPr/>
        </p:nvSpPr>
        <p:spPr>
          <a:xfrm>
            <a:off x="8172400" y="6237312"/>
            <a:ext cx="79208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８</a:t>
            </a:r>
            <a:endParaRPr kumimoji="1" lang="ja-JP" altLang="en-US" dirty="0">
              <a:solidFill>
                <a:schemeClr val="tx1"/>
              </a:solidFill>
            </a:endParaRPr>
          </a:p>
        </p:txBody>
      </p:sp>
      <p:pic>
        <p:nvPicPr>
          <p:cNvPr id="2051" name="Picture 3"/>
          <p:cNvPicPr>
            <a:picLocks noChangeAspect="1" noChangeArrowheads="1"/>
          </p:cNvPicPr>
          <p:nvPr/>
        </p:nvPicPr>
        <p:blipFill>
          <a:blip r:embed="rId3" cstate="print"/>
          <a:srcRect/>
          <a:stretch>
            <a:fillRect/>
          </a:stretch>
        </p:blipFill>
        <p:spPr bwMode="auto">
          <a:xfrm>
            <a:off x="1043608" y="3933056"/>
            <a:ext cx="7056784" cy="2376264"/>
          </a:xfrm>
          <a:prstGeom prst="rect">
            <a:avLst/>
          </a:prstGeom>
          <a:noFill/>
          <a:ln w="9525">
            <a:noFill/>
            <a:miter lim="800000"/>
            <a:headEnd/>
            <a:tailEnd/>
          </a:ln>
        </p:spPr>
      </p:pic>
      <p:pic>
        <p:nvPicPr>
          <p:cNvPr id="1026" name="Picture 2"/>
          <p:cNvPicPr>
            <a:picLocks noChangeAspect="1" noChangeArrowheads="1"/>
          </p:cNvPicPr>
          <p:nvPr/>
        </p:nvPicPr>
        <p:blipFill>
          <a:blip r:embed="rId4" cstate="print"/>
          <a:srcRect/>
          <a:stretch>
            <a:fillRect/>
          </a:stretch>
        </p:blipFill>
        <p:spPr bwMode="auto">
          <a:xfrm>
            <a:off x="971600" y="1484784"/>
            <a:ext cx="6840760" cy="22288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8516</TotalTime>
  <Words>562</Words>
  <Application>Microsoft Office PowerPoint</Application>
  <PresentationFormat>画面に合わせる (4:3)</PresentationFormat>
  <Paragraphs>143</Paragraphs>
  <Slides>9</Slides>
  <Notes>9</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グループ診療・在宅療養支援診療所・ 在宅療養支援病院について</vt:lpstr>
      <vt:lpstr> 外来医療に係る医療提供体制の確保に 関するガイドライン  </vt:lpstr>
      <vt:lpstr>【検討すべき外来医療機能 】</vt:lpstr>
      <vt:lpstr>【在宅支援診療所の連携イメージ】</vt:lpstr>
      <vt:lpstr>スライド 5</vt:lpstr>
      <vt:lpstr>【他府県の事例】</vt:lpstr>
      <vt:lpstr> 在宅療養支援診療所及び在宅療養支援病院　</vt:lpstr>
      <vt:lpstr>北河内圏域の在宅医療リソース　 ～在宅療養支援診療所～</vt:lpstr>
      <vt:lpstr>北河内圏域の在宅医療リソース　 ～在宅療養支援病院～</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寝屋川市役所</cp:lastModifiedBy>
  <cp:revision>594</cp:revision>
  <cp:lastPrinted>2019-07-17T05:23:06Z</cp:lastPrinted>
  <dcterms:created xsi:type="dcterms:W3CDTF">2016-06-07T01:02:14Z</dcterms:created>
  <dcterms:modified xsi:type="dcterms:W3CDTF">2019-08-23T06:28:15Z</dcterms:modified>
</cp:coreProperties>
</file>