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2"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16B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324" autoAdjust="0"/>
    <p:restoredTop sz="93164" autoAdjust="0"/>
  </p:normalViewPr>
  <p:slideViewPr>
    <p:cSldViewPr>
      <p:cViewPr>
        <p:scale>
          <a:sx n="100" d="100"/>
          <a:sy n="100" d="100"/>
        </p:scale>
        <p:origin x="-756" y="-72"/>
      </p:cViewPr>
      <p:guideLst>
        <p:guide orient="horz" pos="2160"/>
        <p:guide pos="2880"/>
      </p:guideLst>
    </p:cSldViewPr>
  </p:slideViewPr>
  <p:notesTextViewPr>
    <p:cViewPr>
      <p:scale>
        <a:sx n="1" d="1"/>
        <a:sy n="1" d="1"/>
      </p:scale>
      <p:origin x="0" y="0"/>
    </p:cViewPr>
  </p:notesTextViewPr>
  <p:sorterViewPr>
    <p:cViewPr>
      <p:scale>
        <a:sx n="125" d="100"/>
        <a:sy n="125" d="100"/>
      </p:scale>
      <p:origin x="0" y="1098"/>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1A3BBF6F-4F68-40D6-9252-5BBFC3C90370}" type="datetimeFigureOut">
              <a:rPr kumimoji="1" lang="ja-JP" altLang="en-US" smtClean="0"/>
              <a:pPr/>
              <a:t>2019/8/16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79BDDE28-8ED5-4676-8D4E-B55C2B399C06}" type="slidenum">
              <a:rPr kumimoji="1" lang="ja-JP" altLang="en-US" smtClean="0"/>
              <a:pPr/>
              <a:t>&lt;#&gt;</a:t>
            </a:fld>
            <a:endParaRPr kumimoji="1" lang="ja-JP" altLang="en-US"/>
          </a:p>
        </p:txBody>
      </p:sp>
    </p:spTree>
    <p:extLst>
      <p:ext uri="{BB962C8B-B14F-4D97-AF65-F5344CB8AC3E}">
        <p14:creationId xmlns="" xmlns:p14="http://schemas.microsoft.com/office/powerpoint/2010/main" val="90066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pPr/>
              <a:t>1</a:t>
            </a:fld>
            <a:endParaRPr kumimoji="1" lang="ja-JP" altLang="en-US"/>
          </a:p>
        </p:txBody>
      </p:sp>
    </p:spTree>
    <p:extLst>
      <p:ext uri="{BB962C8B-B14F-4D97-AF65-F5344CB8AC3E}">
        <p14:creationId xmlns="" xmlns:p14="http://schemas.microsoft.com/office/powerpoint/2010/main" val="77611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5B708-A209-41E7-8B53-A19198A2A0BD}" type="datetimeFigureOut">
              <a:rPr kumimoji="1" lang="ja-JP" altLang="en-US" smtClean="0"/>
              <a:pPr/>
              <a:t>2019/8/16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F3BCA-136E-487B-809A-DB894FEF6A37}" type="slidenum">
              <a:rPr kumimoji="1" lang="ja-JP" altLang="en-US" smtClean="0"/>
              <a:pPr/>
              <a:t>&lt;#&gt;</a:t>
            </a:fld>
            <a:endParaRPr kumimoji="1" lang="ja-JP" altLang="en-US"/>
          </a:p>
        </p:txBody>
      </p:sp>
    </p:spTree>
    <p:extLst>
      <p:ext uri="{BB962C8B-B14F-4D97-AF65-F5344CB8AC3E}">
        <p14:creationId xmlns=""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312720" y="454502"/>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251520" y="116632"/>
            <a:ext cx="6660232" cy="288032"/>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医療計画（圏域版）に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基づく在宅</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医療の推進　　　　</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下矢印 32"/>
          <p:cNvSpPr/>
          <p:nvPr/>
        </p:nvSpPr>
        <p:spPr>
          <a:xfrm rot="16200000">
            <a:off x="9465821" y="617781"/>
            <a:ext cx="473498" cy="180020"/>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Text Box 6"/>
          <p:cNvSpPr txBox="1">
            <a:spLocks noChangeArrowheads="1"/>
          </p:cNvSpPr>
          <p:nvPr/>
        </p:nvSpPr>
        <p:spPr bwMode="auto">
          <a:xfrm>
            <a:off x="396285" y="511590"/>
            <a:ext cx="1295396" cy="288032"/>
          </a:xfrm>
          <a:prstGeom prst="rect">
            <a:avLst/>
          </a:prstGeom>
          <a:solidFill>
            <a:srgbClr val="343D9C"/>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a:solidFill>
                  <a:schemeClr val="bg1"/>
                </a:solidFill>
                <a:latin typeface="Arial" charset="0"/>
                <a:ea typeface="HGPｺﾞｼｯｸE" pitchFamily="50" charset="-128"/>
              </a:rPr>
              <a:t>現状</a:t>
            </a:r>
          </a:p>
        </p:txBody>
      </p:sp>
      <p:sp>
        <p:nvSpPr>
          <p:cNvPr id="34" name="下矢印 33"/>
          <p:cNvSpPr/>
          <p:nvPr/>
        </p:nvSpPr>
        <p:spPr>
          <a:xfrm rot="16200000">
            <a:off x="2582674" y="351370"/>
            <a:ext cx="216870" cy="669699"/>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634134" y="1110633"/>
            <a:ext cx="3782882" cy="1798422"/>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a:p>
        </p:txBody>
      </p:sp>
      <p:sp>
        <p:nvSpPr>
          <p:cNvPr id="18" name="正方形/長方形 17"/>
          <p:cNvSpPr/>
          <p:nvPr/>
        </p:nvSpPr>
        <p:spPr>
          <a:xfrm>
            <a:off x="52304" y="1110632"/>
            <a:ext cx="2344394" cy="5486719"/>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4" name="Text Box 6"/>
          <p:cNvSpPr txBox="1">
            <a:spLocks noChangeArrowheads="1"/>
          </p:cNvSpPr>
          <p:nvPr/>
        </p:nvSpPr>
        <p:spPr bwMode="auto">
          <a:xfrm>
            <a:off x="3313040" y="506145"/>
            <a:ext cx="1970228" cy="288032"/>
          </a:xfrm>
          <a:prstGeom prst="rect">
            <a:avLst/>
          </a:prstGeom>
          <a:solidFill>
            <a:srgbClr val="343D9C"/>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短期（３年後・２０２０年）</a:t>
            </a:r>
            <a:endParaRPr kumimoji="0" lang="ja-JP" altLang="en-US" sz="1400" dirty="0">
              <a:solidFill>
                <a:schemeClr val="bg1"/>
              </a:solidFill>
              <a:latin typeface="Arial" charset="0"/>
              <a:ea typeface="HGPｺﾞｼｯｸE" pitchFamily="50" charset="-128"/>
            </a:endParaRPr>
          </a:p>
        </p:txBody>
      </p:sp>
      <p:sp>
        <p:nvSpPr>
          <p:cNvPr id="39" name="Text Box 6"/>
          <p:cNvSpPr txBox="1">
            <a:spLocks noChangeArrowheads="1"/>
          </p:cNvSpPr>
          <p:nvPr/>
        </p:nvSpPr>
        <p:spPr bwMode="auto">
          <a:xfrm>
            <a:off x="6948264" y="563775"/>
            <a:ext cx="2016223" cy="467692"/>
          </a:xfrm>
          <a:prstGeom prst="rect">
            <a:avLst/>
          </a:prstGeom>
          <a:solidFill>
            <a:srgbClr val="343D9C"/>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あるべき姿</a:t>
            </a:r>
            <a:endParaRPr kumimoji="0" lang="en-US" altLang="ja-JP" sz="1400" dirty="0" smtClean="0">
              <a:solidFill>
                <a:schemeClr val="bg1"/>
              </a:solidFill>
              <a:latin typeface="Arial" charset="0"/>
              <a:ea typeface="HGPｺﾞｼｯｸE" pitchFamily="50" charset="-128"/>
            </a:endParaRPr>
          </a:p>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計画最終年</a:t>
            </a:r>
            <a:r>
              <a:rPr kumimoji="0" lang="en-US" altLang="ja-JP" sz="1400" dirty="0" smtClean="0">
                <a:solidFill>
                  <a:schemeClr val="bg1"/>
                </a:solidFill>
                <a:latin typeface="Arial" charset="0"/>
                <a:ea typeface="HGPｺﾞｼｯｸE" pitchFamily="50" charset="-128"/>
              </a:rPr>
              <a:t>(</a:t>
            </a:r>
            <a:r>
              <a:rPr kumimoji="0" lang="ja-JP" altLang="en-US" sz="1400" dirty="0" smtClean="0">
                <a:solidFill>
                  <a:schemeClr val="bg1"/>
                </a:solidFill>
                <a:latin typeface="Arial" charset="0"/>
                <a:ea typeface="HGPｺﾞｼｯｸE" pitchFamily="50" charset="-128"/>
              </a:rPr>
              <a:t>２０２３年）</a:t>
            </a:r>
            <a:endParaRPr kumimoji="0" lang="ja-JP" altLang="en-US" sz="1400" dirty="0">
              <a:solidFill>
                <a:schemeClr val="bg1"/>
              </a:solidFill>
              <a:latin typeface="Arial" charset="0"/>
              <a:ea typeface="HGPｺﾞｼｯｸE" pitchFamily="50" charset="-128"/>
            </a:endParaRPr>
          </a:p>
        </p:txBody>
      </p:sp>
      <p:sp>
        <p:nvSpPr>
          <p:cNvPr id="40" name="下矢印 39"/>
          <p:cNvSpPr/>
          <p:nvPr/>
        </p:nvSpPr>
        <p:spPr>
          <a:xfrm rot="16200000">
            <a:off x="6362884" y="413981"/>
            <a:ext cx="216869" cy="658782"/>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6602459" y="1156680"/>
            <a:ext cx="2452318" cy="5368664"/>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Text Box 9"/>
          <p:cNvSpPr txBox="1">
            <a:spLocks noChangeArrowheads="1"/>
          </p:cNvSpPr>
          <p:nvPr/>
        </p:nvSpPr>
        <p:spPr bwMode="auto">
          <a:xfrm>
            <a:off x="2603082" y="1031467"/>
            <a:ext cx="709958" cy="250426"/>
          </a:xfrm>
          <a:prstGeom prst="rect">
            <a:avLst/>
          </a:prstGeom>
          <a:solidFill>
            <a:srgbClr val="FF505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200" dirty="0">
                <a:solidFill>
                  <a:schemeClr val="bg1"/>
                </a:solidFill>
                <a:latin typeface="Arial" charset="0"/>
                <a:ea typeface="HGPｺﾞｼｯｸE" pitchFamily="50" charset="-128"/>
              </a:rPr>
              <a:t>課題</a:t>
            </a:r>
          </a:p>
        </p:txBody>
      </p:sp>
      <p:sp>
        <p:nvSpPr>
          <p:cNvPr id="48" name="Text Box 9"/>
          <p:cNvSpPr txBox="1">
            <a:spLocks noChangeArrowheads="1"/>
          </p:cNvSpPr>
          <p:nvPr/>
        </p:nvSpPr>
        <p:spPr bwMode="auto">
          <a:xfrm>
            <a:off x="2627784" y="3501008"/>
            <a:ext cx="2799242" cy="354468"/>
          </a:xfrm>
          <a:prstGeom prst="rect">
            <a:avLst/>
          </a:prstGeom>
          <a:solidFill>
            <a:srgbClr val="FF505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計画中間年（</a:t>
            </a:r>
            <a:r>
              <a:rPr kumimoji="0" lang="en-US" altLang="ja-JP" sz="1400" dirty="0" smtClean="0">
                <a:solidFill>
                  <a:schemeClr val="bg1"/>
                </a:solidFill>
                <a:latin typeface="Arial" charset="0"/>
                <a:ea typeface="HGPｺﾞｼｯｸE" pitchFamily="50" charset="-128"/>
              </a:rPr>
              <a:t>2020</a:t>
            </a:r>
            <a:r>
              <a:rPr kumimoji="0" lang="ja-JP" altLang="en-US" sz="1400" dirty="0" smtClean="0">
                <a:solidFill>
                  <a:schemeClr val="bg1"/>
                </a:solidFill>
                <a:latin typeface="Arial" charset="0"/>
                <a:ea typeface="HGPｺﾞｼｯｸE" pitchFamily="50" charset="-128"/>
              </a:rPr>
              <a:t>年度）までの取組</a:t>
            </a:r>
            <a:endParaRPr kumimoji="0" lang="ja-JP" altLang="en-US" sz="1400" dirty="0">
              <a:solidFill>
                <a:schemeClr val="bg1"/>
              </a:solidFill>
              <a:latin typeface="Arial" charset="0"/>
              <a:ea typeface="HGPｺﾞｼｯｸE" pitchFamily="50" charset="-128"/>
            </a:endParaRPr>
          </a:p>
        </p:txBody>
      </p:sp>
      <p:sp>
        <p:nvSpPr>
          <p:cNvPr id="52" name="Text Box 9"/>
          <p:cNvSpPr txBox="1">
            <a:spLocks noChangeArrowheads="1"/>
          </p:cNvSpPr>
          <p:nvPr/>
        </p:nvSpPr>
        <p:spPr bwMode="auto">
          <a:xfrm>
            <a:off x="395536" y="3789040"/>
            <a:ext cx="1270330" cy="218991"/>
          </a:xfrm>
          <a:prstGeom prst="rect">
            <a:avLst/>
          </a:prstGeom>
          <a:solidFill>
            <a:srgbClr val="FF505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提供体制</a:t>
            </a:r>
            <a:endParaRPr kumimoji="0" lang="ja-JP" altLang="en-US" sz="1400" dirty="0">
              <a:solidFill>
                <a:schemeClr val="bg1"/>
              </a:solidFill>
              <a:latin typeface="Arial" charset="0"/>
              <a:ea typeface="HGPｺﾞｼｯｸE" pitchFamily="50" charset="-128"/>
            </a:endParaRPr>
          </a:p>
        </p:txBody>
      </p:sp>
      <p:sp>
        <p:nvSpPr>
          <p:cNvPr id="10" name="テキスト ボックス 9"/>
          <p:cNvSpPr txBox="1"/>
          <p:nvPr/>
        </p:nvSpPr>
        <p:spPr>
          <a:xfrm>
            <a:off x="0" y="4293096"/>
            <a:ext cx="2541601" cy="2354491"/>
          </a:xfrm>
          <a:prstGeom prst="rect">
            <a:avLst/>
          </a:prstGeom>
          <a:noFill/>
          <a:ln>
            <a:noFill/>
          </a:ln>
        </p:spPr>
        <p:txBody>
          <a:bodyPr wrap="square" rtlCol="0">
            <a:spAutoFit/>
          </a:bodyPr>
          <a:lstStyle/>
          <a:p>
            <a:r>
              <a:rPr lang="ja-JP" altLang="en-US" sz="1050" dirty="0" smtClean="0">
                <a:latin typeface="Meiryo UI" pitchFamily="50" charset="-128"/>
                <a:ea typeface="Meiryo UI" pitchFamily="50" charset="-128"/>
                <a:cs typeface="Meiryo UI" pitchFamily="50" charset="-128"/>
              </a:rPr>
              <a:t>●訪問診療を実施する診療所数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●在宅療養支援診療所数</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療養支援歯科診療所数（１）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●在宅療養支援歯科診療所数（</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２）</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●在宅患者調剤加算薬局数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●在宅療養支援病院数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●在宅療養後方支援病院数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●訪問看護ＳＴ数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入</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退院支援加算を算定する病院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●入院機関とケアマネ連携数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●在宅看取りを実施する診療所数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●在宅看取り（ターミナルケア）を実施する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診療所数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Text Box 9"/>
          <p:cNvSpPr txBox="1">
            <a:spLocks noChangeArrowheads="1"/>
          </p:cNvSpPr>
          <p:nvPr/>
        </p:nvSpPr>
        <p:spPr bwMode="auto">
          <a:xfrm>
            <a:off x="7164288" y="3645024"/>
            <a:ext cx="1055455" cy="250426"/>
          </a:xfrm>
          <a:prstGeom prst="rect">
            <a:avLst/>
          </a:prstGeom>
          <a:solidFill>
            <a:srgbClr val="FF505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参考</a:t>
            </a:r>
            <a:endParaRPr kumimoji="0" lang="ja-JP" altLang="en-US" sz="1400" dirty="0">
              <a:solidFill>
                <a:schemeClr val="bg1"/>
              </a:solidFill>
              <a:latin typeface="Arial" charset="0"/>
              <a:ea typeface="HGPｺﾞｼｯｸE" pitchFamily="50" charset="-128"/>
            </a:endParaRPr>
          </a:p>
        </p:txBody>
      </p:sp>
      <p:sp>
        <p:nvSpPr>
          <p:cNvPr id="55" name="下矢印 54"/>
          <p:cNvSpPr/>
          <p:nvPr/>
        </p:nvSpPr>
        <p:spPr>
          <a:xfrm>
            <a:off x="4239082" y="2994686"/>
            <a:ext cx="526229" cy="348338"/>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6662399" y="4221088"/>
            <a:ext cx="2481601" cy="1738938"/>
          </a:xfrm>
          <a:prstGeom prst="rect">
            <a:avLst/>
          </a:prstGeom>
          <a:noFill/>
        </p:spPr>
        <p:txBody>
          <a:bodyPr wrap="square" rtlCol="0">
            <a:spAutoFit/>
          </a:bodyPr>
          <a:lstStyle/>
          <a:p>
            <a:r>
              <a:rPr lang="ja-JP" altLang="en-US" sz="1050" dirty="0" smtClean="0">
                <a:latin typeface="Meiryo UI" pitchFamily="50" charset="-128"/>
                <a:ea typeface="Meiryo UI" pitchFamily="50" charset="-128"/>
                <a:cs typeface="Meiryo UI" pitchFamily="50" charset="-128"/>
              </a:rPr>
              <a:t>●訪問診療を実施する診療所数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在宅療養支援診療所数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療養支援歯科</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診療所数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●在宅患者調剤加算薬局数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●在宅療養支援病院数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●在宅療養後方支援病院数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●訪問看護ＳＴ数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●退院支援加算を算定する病院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●入院機関とケアマネ連携数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●在宅看取りを実施する診療所数    </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Rectangle 12" descr="縦線 (反転)"/>
          <p:cNvSpPr>
            <a:spLocks noChangeArrowheads="1"/>
          </p:cNvSpPr>
          <p:nvPr/>
        </p:nvSpPr>
        <p:spPr bwMode="auto">
          <a:xfrm>
            <a:off x="6732240" y="1268760"/>
            <a:ext cx="2244903" cy="236357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170" tIns="10795" rIns="90170" bIns="10795" anchor="t"/>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endParaRPr kumimoji="0" lang="en-US" altLang="ja-JP"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endParaRPr>
          </a:p>
          <a:p>
            <a:pPr eaLnBrk="1" hangingPunct="1">
              <a:spcBef>
                <a:spcPct val="0"/>
              </a:spcBef>
              <a:buNone/>
            </a:pPr>
            <a:r>
              <a:rPr kumimoji="0" lang="ja-JP" altLang="en-US" sz="1100" b="1" dirty="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rPr>
              <a:t>・</a:t>
            </a:r>
            <a:r>
              <a:rPr kumimoji="0" lang="ja-JP" altLang="en-US"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rPr>
              <a:t>在宅医療需要</a:t>
            </a:r>
            <a:r>
              <a:rPr kumimoji="0" lang="ja-JP" altLang="en-US" sz="1100" b="1" dirty="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rPr>
              <a:t>に</a:t>
            </a:r>
            <a:r>
              <a:rPr kumimoji="0" lang="ja-JP" altLang="en-US"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rPr>
              <a:t>応じた在宅医療を担う医療</a:t>
            </a:r>
            <a:r>
              <a:rPr kumimoji="0" lang="ja-JP" altLang="en-US" sz="1100" b="1" dirty="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rPr>
              <a:t>従事者が確保され在宅</a:t>
            </a:r>
            <a:r>
              <a:rPr kumimoji="0" lang="ja-JP" altLang="en-US"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rPr>
              <a:t>医療資源が充足しています。</a:t>
            </a:r>
            <a:endParaRPr kumimoji="0" lang="en-US" altLang="ja-JP"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endParaRPr>
          </a:p>
          <a:p>
            <a:pPr eaLnBrk="1" hangingPunct="1">
              <a:spcBef>
                <a:spcPct val="0"/>
              </a:spcBef>
              <a:buNone/>
            </a:pPr>
            <a:endParaRPr kumimoji="0" lang="en-US" altLang="ja-JP" sz="1100" b="1" dirty="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endParaRPr>
          </a:p>
          <a:p>
            <a:pPr eaLnBrk="1" hangingPunct="1">
              <a:spcBef>
                <a:spcPct val="0"/>
              </a:spcBef>
              <a:buNone/>
            </a:pPr>
            <a:r>
              <a:rPr kumimoji="0" lang="ja-JP" altLang="en-US"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rPr>
              <a:t>・医療・介護のスムーズな連携が図られています。</a:t>
            </a:r>
            <a:endParaRPr kumimoji="0" lang="en-US" altLang="ja-JP"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endParaRPr>
          </a:p>
          <a:p>
            <a:pPr eaLnBrk="1" hangingPunct="1">
              <a:spcBef>
                <a:spcPct val="0"/>
              </a:spcBef>
              <a:buNone/>
            </a:pPr>
            <a:endParaRPr kumimoji="0" lang="en-US" altLang="ja-JP"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endParaRPr>
          </a:p>
          <a:p>
            <a:pPr eaLnBrk="1" hangingPunct="1">
              <a:spcBef>
                <a:spcPct val="0"/>
              </a:spcBef>
              <a:buNone/>
            </a:pPr>
            <a:r>
              <a:rPr kumimoji="0" lang="ja-JP" altLang="en-US" sz="1100" b="1" dirty="0" smtClean="0">
                <a:latin typeface="ＭＳ Ｐゴシック" panose="020B0600070205080204" pitchFamily="50" charset="-128"/>
                <a:ea typeface="ＭＳ Ｐゴシック" panose="020B0600070205080204" pitchFamily="50" charset="-128"/>
                <a:cs typeface="メイリオ" pitchFamily="50" charset="-128"/>
                <a:sym typeface="メイリオ" pitchFamily="50" charset="-128"/>
              </a:rPr>
              <a:t>・圏域の市が互いの取り組みについて情報交換でき、医療介護における連携が図られています。</a:t>
            </a:r>
            <a:endParaRPr kumimoji="0" lang="en-US" altLang="ja-JP" sz="1100" b="1" dirty="0" smtClean="0">
              <a:latin typeface="ＭＳ Ｐゴシック" panose="020B0600070205080204" pitchFamily="50" charset="-128"/>
              <a:ea typeface="ＭＳ Ｐゴシック" panose="020B0600070205080204" pitchFamily="50" charset="-128"/>
              <a:cs typeface="Meiryo UI" panose="020B0604030504040204" pitchFamily="50" charset="-128"/>
              <a:sym typeface="メイリオ" pitchFamily="50" charset="-128"/>
            </a:endParaRPr>
          </a:p>
        </p:txBody>
      </p:sp>
      <p:sp>
        <p:nvSpPr>
          <p:cNvPr id="9" name="正方形/長方形 8"/>
          <p:cNvSpPr/>
          <p:nvPr/>
        </p:nvSpPr>
        <p:spPr>
          <a:xfrm>
            <a:off x="2634134" y="1298910"/>
            <a:ext cx="3735280" cy="1954381"/>
          </a:xfrm>
          <a:prstGeom prst="rect">
            <a:avLst/>
          </a:prstGeom>
        </p:spPr>
        <p:txBody>
          <a:bodyPr wrap="square">
            <a:spAutoFit/>
          </a:bodyPr>
          <a:lstStyle/>
          <a:p>
            <a:r>
              <a:rPr lang="ja-JP" altLang="en-US" sz="1100" b="1" dirty="0"/>
              <a:t>・</a:t>
            </a:r>
            <a:r>
              <a:rPr lang="ja-JP" altLang="ja-JP" sz="1100" b="1" dirty="0"/>
              <a:t>圏域内市町村における訪問診療の需要の伸び率は</a:t>
            </a:r>
            <a:r>
              <a:rPr lang="ja-JP" altLang="ja-JP" sz="1100" b="1" dirty="0" smtClean="0"/>
              <a:t>、</a:t>
            </a:r>
            <a:r>
              <a:rPr lang="ja-JP" altLang="en-US" sz="1100" b="1" dirty="0" smtClean="0"/>
              <a:t>２０２５</a:t>
            </a:r>
            <a:r>
              <a:rPr lang="ja-JP" altLang="ja-JP" sz="1100" b="1" dirty="0" smtClean="0"/>
              <a:t>年</a:t>
            </a:r>
            <a:r>
              <a:rPr lang="ja-JP" altLang="en-US" sz="1100" b="1" dirty="0" smtClean="0"/>
              <a:t>で</a:t>
            </a:r>
            <a:r>
              <a:rPr lang="en-US" altLang="ja-JP" sz="1100" b="1" dirty="0" smtClean="0"/>
              <a:t>1.96</a:t>
            </a:r>
            <a:r>
              <a:rPr lang="ja-JP" altLang="en-US" sz="1100" b="1" dirty="0" smtClean="0"/>
              <a:t>と大阪府平均</a:t>
            </a:r>
            <a:r>
              <a:rPr lang="en-US" altLang="ja-JP" sz="1100" b="1" dirty="0" smtClean="0"/>
              <a:t>(1.76)</a:t>
            </a:r>
            <a:r>
              <a:rPr lang="ja-JP" altLang="en-US" sz="1100" b="1" dirty="0" smtClean="0"/>
              <a:t>より高いことから</a:t>
            </a:r>
            <a:r>
              <a:rPr lang="en-US" altLang="ja-JP" sz="1100" b="1" dirty="0" smtClean="0"/>
              <a:t>(</a:t>
            </a:r>
            <a:r>
              <a:rPr lang="ja-JP" altLang="en-US" sz="1100" b="1" dirty="0" smtClean="0"/>
              <a:t>第７次医療計画</a:t>
            </a:r>
            <a:r>
              <a:rPr lang="en-US" altLang="ja-JP" sz="1100" b="1" dirty="0" smtClean="0"/>
              <a:t>P385</a:t>
            </a:r>
            <a:r>
              <a:rPr lang="ja-JP" altLang="en-US" sz="1100" b="1" dirty="0" smtClean="0"/>
              <a:t>参照</a:t>
            </a:r>
            <a:r>
              <a:rPr lang="en-US" altLang="ja-JP" sz="1100" b="1" dirty="0" smtClean="0"/>
              <a:t>)</a:t>
            </a:r>
            <a:r>
              <a:rPr lang="ja-JP" altLang="ja-JP" sz="1100" b="1" dirty="0" smtClean="0"/>
              <a:t>需要</a:t>
            </a:r>
            <a:r>
              <a:rPr lang="ja-JP" altLang="ja-JP" sz="1100" b="1" dirty="0"/>
              <a:t>への体制整備が課題です</a:t>
            </a:r>
            <a:r>
              <a:rPr lang="ja-JP" altLang="ja-JP" sz="1100" b="1" dirty="0" smtClean="0"/>
              <a:t>。</a:t>
            </a:r>
            <a:endParaRPr lang="en-US" altLang="ja-JP" sz="1100" b="1" dirty="0" smtClean="0"/>
          </a:p>
          <a:p>
            <a:endParaRPr lang="ja-JP" altLang="ja-JP" sz="1100" b="1" dirty="0"/>
          </a:p>
          <a:p>
            <a:r>
              <a:rPr lang="ja-JP" altLang="en-US" sz="1100" b="1" dirty="0" smtClean="0"/>
              <a:t>・</a:t>
            </a:r>
            <a:r>
              <a:rPr lang="ja-JP" altLang="ja-JP" sz="1100" b="1" dirty="0" smtClean="0"/>
              <a:t>すべて</a:t>
            </a:r>
            <a:r>
              <a:rPr lang="ja-JP" altLang="ja-JP" sz="1100" b="1" dirty="0"/>
              <a:t>の市で多職種連携推進のため、研修会やシステムの構築が進められて</a:t>
            </a:r>
            <a:r>
              <a:rPr lang="ja-JP" altLang="ja-JP" sz="1100" b="1" dirty="0" smtClean="0"/>
              <a:t>います</a:t>
            </a:r>
            <a:r>
              <a:rPr lang="ja-JP" altLang="en-US" sz="1100" b="1" dirty="0" smtClean="0"/>
              <a:t>。</a:t>
            </a:r>
            <a:r>
              <a:rPr lang="ja-JP" altLang="ja-JP" sz="1100" b="1" dirty="0" smtClean="0"/>
              <a:t>また</a:t>
            </a:r>
            <a:r>
              <a:rPr lang="ja-JP" altLang="ja-JP" sz="1100" b="1" dirty="0"/>
              <a:t>一部の市では在宅医療や医療と介護の連携のためのシートが活用されています。互いの取組について情報交換する等し、医療と介護における市町村連携を図る必要があります。</a:t>
            </a:r>
            <a:endParaRPr lang="ja-JP" altLang="ja-JP" sz="1100" dirty="0"/>
          </a:p>
          <a:p>
            <a:r>
              <a:rPr lang="en-US" altLang="ja-JP" sz="1100" b="1" dirty="0"/>
              <a:t> </a:t>
            </a:r>
          </a:p>
          <a:p>
            <a:r>
              <a:rPr lang="en-US" altLang="ja-JP" sz="1100" b="1" dirty="0"/>
              <a:t> </a:t>
            </a:r>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Rectangle 12" descr="縦線 (反転)"/>
          <p:cNvSpPr>
            <a:spLocks noChangeArrowheads="1"/>
          </p:cNvSpPr>
          <p:nvPr/>
        </p:nvSpPr>
        <p:spPr bwMode="auto">
          <a:xfrm>
            <a:off x="0" y="1124744"/>
            <a:ext cx="2481558" cy="24096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square" lIns="90170" tIns="10795" rIns="90170" bIns="10795" anchor="t">
            <a:noAutofit/>
          </a:bodyPr>
          <a:lstStyle/>
          <a:p>
            <a:r>
              <a:rPr lang="ja-JP" altLang="en-US" sz="1100" b="1" dirty="0" smtClean="0"/>
              <a:t>・</a:t>
            </a:r>
            <a:r>
              <a:rPr lang="ja-JP" altLang="ja-JP" sz="1100" b="1" dirty="0" smtClean="0"/>
              <a:t>在宅</a:t>
            </a:r>
            <a:r>
              <a:rPr lang="ja-JP" altLang="ja-JP" sz="1100" b="1" dirty="0"/>
              <a:t>医療の需要について</a:t>
            </a:r>
            <a:r>
              <a:rPr lang="ja-JP" altLang="ja-JP" sz="1100" b="1" dirty="0" smtClean="0"/>
              <a:t>は</a:t>
            </a:r>
            <a:r>
              <a:rPr lang="ja-JP" altLang="en-US" sz="1100" b="1" dirty="0" smtClean="0"/>
              <a:t>２０３０</a:t>
            </a:r>
            <a:r>
              <a:rPr lang="ja-JP" altLang="ja-JP" sz="1100" b="1" dirty="0" smtClean="0"/>
              <a:t>年頃</a:t>
            </a:r>
            <a:r>
              <a:rPr lang="ja-JP" altLang="ja-JP" sz="1100" b="1" dirty="0"/>
              <a:t>をピークに、今後増加することが予想されています</a:t>
            </a:r>
            <a:r>
              <a:rPr lang="ja-JP" altLang="ja-JP" sz="1100" b="1" dirty="0" smtClean="0"/>
              <a:t>。</a:t>
            </a:r>
            <a:endParaRPr lang="en-US" altLang="ja-JP" sz="1100" b="1" dirty="0"/>
          </a:p>
          <a:p>
            <a:endParaRPr lang="en-US" altLang="ja-JP" sz="800" b="1" dirty="0" smtClean="0"/>
          </a:p>
          <a:p>
            <a:r>
              <a:rPr lang="ja-JP" altLang="en-US" sz="1100" b="1" dirty="0" smtClean="0"/>
              <a:t>・</a:t>
            </a:r>
            <a:r>
              <a:rPr lang="ja-JP" altLang="ja-JP" sz="1100" b="1" dirty="0" smtClean="0"/>
              <a:t>訪問</a:t>
            </a:r>
            <a:r>
              <a:rPr lang="ja-JP" altLang="ja-JP" sz="1100" b="1" dirty="0"/>
              <a:t>診療による在宅医療需要は、高齢化に伴う需要増に加え、地域医療構想の実現に向けた病床機能分化・連携に伴い生じる追加的需要を含んでいます</a:t>
            </a:r>
            <a:r>
              <a:rPr lang="ja-JP" altLang="ja-JP" sz="1100" b="1" dirty="0" smtClean="0"/>
              <a:t>。</a:t>
            </a:r>
            <a:endParaRPr lang="en-US" altLang="ja-JP" sz="1100" b="1" dirty="0" smtClean="0"/>
          </a:p>
          <a:p>
            <a:endParaRPr lang="en-US" altLang="ja-JP" sz="800" b="1" dirty="0" smtClean="0"/>
          </a:p>
          <a:p>
            <a:r>
              <a:rPr lang="ja-JP" altLang="en-US" sz="1100" b="1" dirty="0"/>
              <a:t>・</a:t>
            </a:r>
            <a:r>
              <a:rPr lang="ja-JP" altLang="ja-JP" sz="1100" b="1" dirty="0"/>
              <a:t>在宅医療資源は「訪問診療を実施している診療所」等、府平均を下回っているものが多く、後方支援体制を含め在宅医療の提供体制を充実する必要があります。</a:t>
            </a:r>
            <a:endParaRPr lang="en-US" altLang="ja-JP" sz="1100" b="1" dirty="0"/>
          </a:p>
          <a:p>
            <a:endParaRPr lang="en-US" altLang="ja-JP" sz="1100" b="1" dirty="0" smtClean="0"/>
          </a:p>
          <a:p>
            <a:endParaRPr lang="en-US" altLang="ja-JP" sz="1100" b="1" dirty="0" smtClean="0"/>
          </a:p>
        </p:txBody>
      </p:sp>
      <p:sp>
        <p:nvSpPr>
          <p:cNvPr id="59" name="角丸四角形 58"/>
          <p:cNvSpPr>
            <a:spLocks noChangeArrowheads="1"/>
          </p:cNvSpPr>
          <p:nvPr/>
        </p:nvSpPr>
        <p:spPr bwMode="auto">
          <a:xfrm>
            <a:off x="2699792" y="4005064"/>
            <a:ext cx="3644132" cy="2048887"/>
          </a:xfrm>
          <a:prstGeom prst="roundRect">
            <a:avLst>
              <a:gd name="adj" fmla="val 8407"/>
            </a:avLst>
          </a:prstGeom>
          <a:solidFill>
            <a:schemeClr val="bg1"/>
          </a:solidFill>
          <a:ln>
            <a:noFill/>
          </a:ln>
          <a:effectLst/>
          <a:extLst/>
        </p:spPr>
        <p:txBody>
          <a:bodyPr rot="0" vert="horz" wrap="square" lIns="91440" tIns="45720" rIns="91440" bIns="45720" anchor="ctr" anchorCtr="0" upright="1">
            <a:spAutoFit/>
          </a:bodyPr>
          <a:lstStyle/>
          <a:p>
            <a:r>
              <a:rPr lang="ja-JP" altLang="en-US" sz="1100" b="1" kern="1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100" b="1" kern="100" dirty="0" smtClean="0">
                <a:solidFill>
                  <a:srgbClr val="000000"/>
                </a:solidFill>
                <a:effectLst/>
                <a:latin typeface="ＭＳ Ｐゴシック" panose="020B0600070205080204" pitchFamily="50" charset="-128"/>
                <a:ea typeface="ＭＳ Ｐゴシック" panose="020B0600070205080204" pitchFamily="50" charset="-128"/>
                <a:cs typeface="Times New Roman"/>
              </a:rPr>
              <a:t>圏</a:t>
            </a:r>
            <a:r>
              <a:rPr lang="ja-JP" altLang="ja-JP" sz="1100" b="1" dirty="0" smtClean="0">
                <a:latin typeface="ＭＳ Ｐゴシック" panose="020B0600070205080204" pitchFamily="50" charset="-128"/>
                <a:ea typeface="ＭＳ Ｐゴシック" panose="020B0600070205080204" pitchFamily="50" charset="-128"/>
              </a:rPr>
              <a:t>域</a:t>
            </a:r>
            <a:r>
              <a:rPr lang="ja-JP" altLang="ja-JP" sz="1100" b="1" dirty="0">
                <a:latin typeface="ＭＳ Ｐゴシック" panose="020B0600070205080204" pitchFamily="50" charset="-128"/>
                <a:ea typeface="ＭＳ Ｐゴシック" panose="020B0600070205080204" pitchFamily="50" charset="-128"/>
              </a:rPr>
              <a:t>において安定した在宅医療を提供するため、関係機関、行政が参画する在宅医療懇話会等を開催し</a:t>
            </a:r>
            <a:r>
              <a:rPr lang="ja-JP" altLang="ja-JP" sz="1100" b="1" dirty="0" smtClean="0">
                <a:latin typeface="ＭＳ Ｐゴシック" panose="020B0600070205080204" pitchFamily="50" charset="-128"/>
                <a:ea typeface="ＭＳ Ｐゴシック" panose="020B0600070205080204" pitchFamily="50" charset="-128"/>
              </a:rPr>
              <a:t>、</a:t>
            </a:r>
            <a:r>
              <a:rPr lang="ja-JP" altLang="en-US" sz="1100" b="1" dirty="0" smtClean="0">
                <a:latin typeface="ＭＳ Ｐゴシック" panose="020B0600070205080204" pitchFamily="50" charset="-128"/>
                <a:ea typeface="ＭＳ Ｐゴシック" panose="020B0600070205080204" pitchFamily="50" charset="-128"/>
              </a:rPr>
              <a:t>在宅医療資源の現状の共有をはかり、</a:t>
            </a:r>
            <a:r>
              <a:rPr lang="ja-JP" altLang="en-US" sz="1100" b="1" dirty="0">
                <a:latin typeface="ＭＳ Ｐゴシック" panose="020B0600070205080204" pitchFamily="50" charset="-128"/>
                <a:ea typeface="ＭＳ Ｐゴシック" panose="020B0600070205080204" pitchFamily="50" charset="-128"/>
              </a:rPr>
              <a:t>提供</a:t>
            </a:r>
            <a:r>
              <a:rPr lang="ja-JP" altLang="ja-JP" sz="1100" b="1" dirty="0" smtClean="0">
                <a:latin typeface="ＭＳ Ｐゴシック" panose="020B0600070205080204" pitchFamily="50" charset="-128"/>
                <a:ea typeface="ＭＳ Ｐゴシック" panose="020B0600070205080204" pitchFamily="50" charset="-128"/>
              </a:rPr>
              <a:t>体制</a:t>
            </a:r>
            <a:r>
              <a:rPr lang="ja-JP" altLang="ja-JP" sz="1100" b="1" dirty="0">
                <a:latin typeface="ＭＳ Ｐゴシック" panose="020B0600070205080204" pitchFamily="50" charset="-128"/>
                <a:ea typeface="ＭＳ Ｐゴシック" panose="020B0600070205080204" pitchFamily="50" charset="-128"/>
              </a:rPr>
              <a:t>を整備</a:t>
            </a:r>
            <a:r>
              <a:rPr lang="ja-JP" altLang="ja-JP" sz="1100" b="1" dirty="0" smtClean="0">
                <a:latin typeface="ＭＳ Ｐゴシック" panose="020B0600070205080204" pitchFamily="50" charset="-128"/>
                <a:ea typeface="ＭＳ Ｐゴシック" panose="020B0600070205080204" pitchFamily="50" charset="-128"/>
              </a:rPr>
              <a:t>する</a:t>
            </a:r>
            <a:r>
              <a:rPr lang="ja-JP" altLang="en-US" sz="1100" b="1" dirty="0">
                <a:latin typeface="ＭＳ Ｐゴシック" panose="020B0600070205080204" pitchFamily="50" charset="-128"/>
                <a:ea typeface="ＭＳ Ｐゴシック" panose="020B0600070205080204" pitchFamily="50" charset="-128"/>
              </a:rPr>
              <a:t>ため</a:t>
            </a:r>
            <a:r>
              <a:rPr lang="ja-JP" altLang="en-US" sz="1100" b="1" dirty="0" smtClean="0">
                <a:latin typeface="ＭＳ Ｐゴシック" panose="020B0600070205080204" pitchFamily="50" charset="-128"/>
                <a:ea typeface="ＭＳ Ｐゴシック" panose="020B0600070205080204" pitchFamily="50" charset="-128"/>
              </a:rPr>
              <a:t>の支援</a:t>
            </a:r>
            <a:r>
              <a:rPr lang="ja-JP" altLang="ja-JP" sz="1100" b="1" dirty="0" smtClean="0">
                <a:latin typeface="ＭＳ Ｐゴシック" panose="020B0600070205080204" pitchFamily="50" charset="-128"/>
                <a:ea typeface="ＭＳ Ｐゴシック" panose="020B0600070205080204" pitchFamily="50" charset="-128"/>
              </a:rPr>
              <a:t>を</a:t>
            </a:r>
            <a:r>
              <a:rPr lang="ja-JP" altLang="ja-JP" sz="1100" b="1" dirty="0">
                <a:latin typeface="ＭＳ Ｐゴシック" panose="020B0600070205080204" pitchFamily="50" charset="-128"/>
                <a:ea typeface="ＭＳ Ｐゴシック" panose="020B0600070205080204" pitchFamily="50" charset="-128"/>
              </a:rPr>
              <a:t>行います</a:t>
            </a:r>
            <a:r>
              <a:rPr lang="ja-JP" altLang="ja-JP" sz="1100" b="1" dirty="0" smtClean="0">
                <a:latin typeface="ＭＳ Ｐゴシック" panose="020B0600070205080204" pitchFamily="50" charset="-128"/>
                <a:ea typeface="ＭＳ Ｐゴシック" panose="020B0600070205080204" pitchFamily="50" charset="-128"/>
              </a:rPr>
              <a:t>。</a:t>
            </a:r>
            <a:endParaRPr lang="en-US" altLang="ja-JP" sz="1100" b="1" dirty="0" smtClean="0">
              <a:latin typeface="ＭＳ Ｐゴシック" panose="020B0600070205080204" pitchFamily="50" charset="-128"/>
              <a:ea typeface="ＭＳ Ｐゴシック" panose="020B0600070205080204" pitchFamily="50" charset="-128"/>
            </a:endParaRPr>
          </a:p>
          <a:p>
            <a:endParaRPr lang="ja-JP" altLang="ja-JP" sz="1100" b="1" dirty="0">
              <a:latin typeface="ＭＳ Ｐゴシック" panose="020B0600070205080204" pitchFamily="50" charset="-128"/>
              <a:ea typeface="ＭＳ Ｐゴシック" panose="020B0600070205080204" pitchFamily="50" charset="-128"/>
            </a:endParaRPr>
          </a:p>
          <a:p>
            <a:r>
              <a:rPr lang="ja-JP" altLang="en-US" sz="1100" b="1" dirty="0">
                <a:latin typeface="ＭＳ Ｐゴシック" panose="020B0600070205080204" pitchFamily="50" charset="-128"/>
                <a:ea typeface="ＭＳ Ｐゴシック" panose="020B0600070205080204" pitchFamily="50" charset="-128"/>
              </a:rPr>
              <a:t>・</a:t>
            </a:r>
            <a:r>
              <a:rPr lang="ja-JP" altLang="ja-JP" sz="1100" b="1" dirty="0" smtClean="0">
                <a:latin typeface="ＭＳ Ｐゴシック" panose="020B0600070205080204" pitchFamily="50" charset="-128"/>
                <a:ea typeface="ＭＳ Ｐゴシック" panose="020B0600070205080204" pitchFamily="50" charset="-128"/>
              </a:rPr>
              <a:t>入退院</a:t>
            </a:r>
            <a:r>
              <a:rPr lang="ja-JP" altLang="ja-JP" sz="1100" b="1" dirty="0">
                <a:latin typeface="ＭＳ Ｐゴシック" panose="020B0600070205080204" pitchFamily="50" charset="-128"/>
                <a:ea typeface="ＭＳ Ｐゴシック" panose="020B0600070205080204" pitchFamily="50" charset="-128"/>
              </a:rPr>
              <a:t>時において病診連携、多職種連携を図るため、研修会の開催等を支援します</a:t>
            </a:r>
            <a:r>
              <a:rPr lang="ja-JP" altLang="ja-JP" sz="1100" b="1" dirty="0" smtClean="0">
                <a:latin typeface="ＭＳ Ｐゴシック" panose="020B0600070205080204" pitchFamily="50" charset="-128"/>
                <a:ea typeface="ＭＳ Ｐゴシック" panose="020B0600070205080204" pitchFamily="50" charset="-128"/>
              </a:rPr>
              <a:t>。</a:t>
            </a:r>
            <a:endParaRPr lang="en-US" altLang="ja-JP" sz="1100" b="1" dirty="0" smtClean="0">
              <a:latin typeface="ＭＳ Ｐゴシック" panose="020B0600070205080204" pitchFamily="50" charset="-128"/>
              <a:ea typeface="ＭＳ Ｐゴシック" panose="020B0600070205080204" pitchFamily="50" charset="-128"/>
            </a:endParaRPr>
          </a:p>
          <a:p>
            <a:endParaRPr lang="en-US" altLang="ja-JP" sz="1100" b="1" dirty="0">
              <a:latin typeface="ＭＳ Ｐゴシック" panose="020B0600070205080204" pitchFamily="50" charset="-128"/>
              <a:ea typeface="ＭＳ Ｐゴシック" panose="020B0600070205080204" pitchFamily="50" charset="-128"/>
            </a:endParaRPr>
          </a:p>
          <a:p>
            <a:r>
              <a:rPr lang="ja-JP" altLang="en-US" sz="1100" b="1" dirty="0" smtClean="0">
                <a:latin typeface="ＭＳ Ｐゴシック" panose="020B0600070205080204" pitchFamily="50" charset="-128"/>
                <a:ea typeface="ＭＳ Ｐゴシック" panose="020B0600070205080204" pitchFamily="50" charset="-128"/>
              </a:rPr>
              <a:t>・</a:t>
            </a:r>
            <a:r>
              <a:rPr lang="ja-JP" altLang="ja-JP" sz="1100" b="1" dirty="0" smtClean="0">
                <a:latin typeface="ＭＳ Ｐゴシック" panose="020B0600070205080204" pitchFamily="50" charset="-128"/>
                <a:ea typeface="ＭＳ Ｐゴシック" panose="020B0600070205080204" pitchFamily="50" charset="-128"/>
              </a:rPr>
              <a:t>連携</a:t>
            </a:r>
            <a:r>
              <a:rPr lang="ja-JP" altLang="ja-JP" sz="1100" b="1" dirty="0">
                <a:latin typeface="ＭＳ Ｐゴシック" panose="020B0600070205080204" pitchFamily="50" charset="-128"/>
                <a:ea typeface="ＭＳ Ｐゴシック" panose="020B0600070205080204" pitchFamily="50" charset="-128"/>
              </a:rPr>
              <a:t>シートや</a:t>
            </a:r>
            <a:r>
              <a:rPr lang="en-US" altLang="ja-JP" sz="1100" b="1" dirty="0">
                <a:latin typeface="ＭＳ Ｐゴシック" panose="020B0600070205080204" pitchFamily="50" charset="-128"/>
                <a:ea typeface="ＭＳ Ｐゴシック" panose="020B0600070205080204" pitchFamily="50" charset="-128"/>
              </a:rPr>
              <a:t>ICT</a:t>
            </a:r>
            <a:r>
              <a:rPr lang="ja-JP" altLang="ja-JP" sz="1100" b="1" dirty="0">
                <a:latin typeface="ＭＳ Ｐゴシック" panose="020B0600070205080204" pitchFamily="50" charset="-128"/>
                <a:ea typeface="ＭＳ Ｐゴシック" panose="020B0600070205080204" pitchFamily="50" charset="-128"/>
              </a:rPr>
              <a:t>活用の理解のため、すでに取組んでいる地域の事例を報告するなど情報共有等の支援を行います</a:t>
            </a:r>
            <a:r>
              <a:rPr lang="ja-JP" altLang="ja-JP" sz="1100" b="1" dirty="0" smtClean="0">
                <a:latin typeface="ＭＳ Ｐゴシック" panose="020B0600070205080204" pitchFamily="50" charset="-128"/>
                <a:ea typeface="ＭＳ Ｐゴシック" panose="020B0600070205080204" pitchFamily="50" charset="-128"/>
              </a:rPr>
              <a:t>。</a:t>
            </a:r>
            <a:endParaRPr lang="en-US" altLang="ja-JP" sz="1100" b="1" dirty="0" smtClean="0">
              <a:latin typeface="ＭＳ Ｐゴシック" panose="020B0600070205080204" pitchFamily="50" charset="-128"/>
              <a:ea typeface="ＭＳ Ｐゴシック" panose="020B0600070205080204" pitchFamily="50" charset="-128"/>
            </a:endParaRPr>
          </a:p>
        </p:txBody>
      </p:sp>
      <p:sp>
        <p:nvSpPr>
          <p:cNvPr id="2" name="左右矢印 1"/>
          <p:cNvSpPr/>
          <p:nvPr/>
        </p:nvSpPr>
        <p:spPr>
          <a:xfrm>
            <a:off x="6244285" y="1656412"/>
            <a:ext cx="502121" cy="19288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580984" y="3314309"/>
            <a:ext cx="3836031" cy="3211035"/>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endParaRPr lang="en-US" altLang="ja-JP" sz="900" i="1" dirty="0" smtClean="0"/>
          </a:p>
        </p:txBody>
      </p:sp>
      <p:sp>
        <p:nvSpPr>
          <p:cNvPr id="6" name="テキスト ボックス 5"/>
          <p:cNvSpPr txBox="1"/>
          <p:nvPr/>
        </p:nvSpPr>
        <p:spPr>
          <a:xfrm>
            <a:off x="6300192" y="116632"/>
            <a:ext cx="1450851" cy="338554"/>
          </a:xfrm>
          <a:prstGeom prst="rect">
            <a:avLst/>
          </a:prstGeom>
          <a:noFill/>
        </p:spPr>
        <p:txBody>
          <a:bodyPr wrap="square" rtlCol="0">
            <a:spAutoFit/>
          </a:bodyPr>
          <a:lstStyle/>
          <a:p>
            <a:r>
              <a:rPr kumimoji="1" lang="en-US" altLang="ja-JP" sz="1600" dirty="0" smtClean="0"/>
              <a:t>【</a:t>
            </a:r>
            <a:r>
              <a:rPr lang="ja-JP" altLang="en-US" sz="1600" dirty="0" smtClean="0"/>
              <a:t>北河内</a:t>
            </a:r>
            <a:r>
              <a:rPr kumimoji="1" lang="ja-JP" altLang="en-US" sz="1600" dirty="0" smtClean="0"/>
              <a:t>圏域</a:t>
            </a:r>
            <a:r>
              <a:rPr kumimoji="1" lang="en-US" altLang="ja-JP" sz="1600" dirty="0" smtClean="0"/>
              <a:t>】</a:t>
            </a:r>
            <a:endParaRPr kumimoji="1" lang="ja-JP" altLang="en-US" sz="1600" dirty="0"/>
          </a:p>
        </p:txBody>
      </p:sp>
      <p:sp>
        <p:nvSpPr>
          <p:cNvPr id="28" name="角丸四角形吹き出し 27"/>
          <p:cNvSpPr/>
          <p:nvPr/>
        </p:nvSpPr>
        <p:spPr>
          <a:xfrm>
            <a:off x="3433458" y="875461"/>
            <a:ext cx="1498581" cy="235172"/>
          </a:xfrm>
          <a:prstGeom prst="wedgeRoundRectCallout">
            <a:avLst>
              <a:gd name="adj1" fmla="val -50449"/>
              <a:gd name="adj2" fmla="val 9565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圏域版から記載</a:t>
            </a:r>
            <a:endParaRPr kumimoji="1" lang="ja-JP" altLang="en-US" sz="1400" dirty="0"/>
          </a:p>
        </p:txBody>
      </p:sp>
      <p:sp>
        <p:nvSpPr>
          <p:cNvPr id="29" name="角丸四角形吹き出し 28"/>
          <p:cNvSpPr/>
          <p:nvPr/>
        </p:nvSpPr>
        <p:spPr>
          <a:xfrm>
            <a:off x="2483768" y="3068960"/>
            <a:ext cx="1631692" cy="193276"/>
          </a:xfrm>
          <a:prstGeom prst="wedgeRoundRectCallout">
            <a:avLst>
              <a:gd name="adj1" fmla="val -4086"/>
              <a:gd name="adj2" fmla="val 10346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圏域版から記載</a:t>
            </a:r>
            <a:endParaRPr kumimoji="1" lang="ja-JP" altLang="en-US" sz="1400" dirty="0"/>
          </a:p>
        </p:txBody>
      </p:sp>
      <p:sp>
        <p:nvSpPr>
          <p:cNvPr id="30" name="正方形/長方形 29"/>
          <p:cNvSpPr/>
          <p:nvPr/>
        </p:nvSpPr>
        <p:spPr>
          <a:xfrm>
            <a:off x="0" y="4077072"/>
            <a:ext cx="244827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＊詳細データについては資料</a:t>
            </a:r>
            <a:r>
              <a:rPr lang="en-US" altLang="ja-JP" sz="1200" dirty="0" smtClean="0">
                <a:solidFill>
                  <a:schemeClr val="tx1"/>
                </a:solidFill>
                <a:latin typeface="Meiryo UI" pitchFamily="50" charset="-128"/>
                <a:ea typeface="Meiryo UI" pitchFamily="50" charset="-128"/>
                <a:cs typeface="Meiryo UI" pitchFamily="50" charset="-128"/>
              </a:rPr>
              <a:t>5</a:t>
            </a:r>
            <a:r>
              <a:rPr lang="ja-JP" altLang="en-US" sz="1200" dirty="0" smtClean="0">
                <a:solidFill>
                  <a:schemeClr val="tx1"/>
                </a:solidFill>
                <a:latin typeface="Meiryo UI" pitchFamily="50" charset="-128"/>
                <a:ea typeface="Meiryo UI" pitchFamily="50" charset="-128"/>
                <a:cs typeface="Meiryo UI" pitchFamily="50" charset="-128"/>
              </a:rPr>
              <a:t>に掲載</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6588224" y="4005064"/>
            <a:ext cx="255577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itchFamily="50" charset="-128"/>
                <a:ea typeface="Meiryo UI" pitchFamily="50" charset="-128"/>
                <a:cs typeface="Meiryo UI" pitchFamily="50" charset="-128"/>
              </a:rPr>
              <a:t>＊詳細データについては資料</a:t>
            </a:r>
            <a:r>
              <a:rPr lang="en-US" altLang="ja-JP" sz="1200" dirty="0" smtClean="0">
                <a:solidFill>
                  <a:schemeClr val="tx1"/>
                </a:solidFill>
                <a:latin typeface="Meiryo UI" pitchFamily="50" charset="-128"/>
                <a:ea typeface="Meiryo UI" pitchFamily="50" charset="-128"/>
                <a:cs typeface="Meiryo UI" pitchFamily="50" charset="-128"/>
              </a:rPr>
              <a:t>5</a:t>
            </a:r>
            <a:r>
              <a:rPr lang="ja-JP" altLang="en-US" sz="1200" dirty="0" smtClean="0">
                <a:solidFill>
                  <a:schemeClr val="tx1"/>
                </a:solidFill>
                <a:latin typeface="Meiryo UI" pitchFamily="50" charset="-128"/>
                <a:ea typeface="Meiryo UI" pitchFamily="50" charset="-128"/>
                <a:cs typeface="Meiryo UI" pitchFamily="50" charset="-128"/>
              </a:rPr>
              <a:t>に掲載</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8244408" y="116632"/>
            <a:ext cx="899592"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資料</a:t>
            </a:r>
            <a:r>
              <a:rPr lang="ja-JP" altLang="en-US" sz="2000" dirty="0" smtClean="0">
                <a:solidFill>
                  <a:schemeClr val="tx1"/>
                </a:solidFill>
              </a:rPr>
              <a:t>７</a:t>
            </a:r>
            <a:endParaRPr kumimoji="1" lang="ja-JP" altLang="en-US" sz="2000" dirty="0">
              <a:solidFill>
                <a:schemeClr val="tx1"/>
              </a:solidFill>
            </a:endParaRPr>
          </a:p>
        </p:txBody>
      </p:sp>
    </p:spTree>
    <p:extLst>
      <p:ext uri="{BB962C8B-B14F-4D97-AF65-F5344CB8AC3E}">
        <p14:creationId xmlns="" xmlns:p14="http://schemas.microsoft.com/office/powerpoint/2010/main" val="400138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500"/>
                                        <p:tgtEl>
                                          <p:spTgt spid="5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2" grpId="0" animBg="1"/>
      <p:bldP spid="28" grpId="0" animBg="1"/>
      <p:bldP spid="29"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7353</TotalTime>
  <Words>459</Words>
  <Application>Microsoft Office PowerPoint</Application>
  <PresentationFormat>画面に合わせる (4:3)</PresentationFormat>
  <Paragraphs>61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寝屋川市役所</cp:lastModifiedBy>
  <cp:revision>443</cp:revision>
  <cp:lastPrinted>2018-03-13T04:16:59Z</cp:lastPrinted>
  <dcterms:created xsi:type="dcterms:W3CDTF">2016-06-07T01:02:14Z</dcterms:created>
  <dcterms:modified xsi:type="dcterms:W3CDTF">2019-08-16T08:23:32Z</dcterms:modified>
</cp:coreProperties>
</file>