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2.xml" ContentType="application/vnd.openxmlformats-officedocument.drawingml.chartshapes+xml"/>
  <Override PartName="/ppt/notesSlides/notesSlide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14.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notesSlides/notesSlide15.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notesSlides/notesSlide16.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 id="2147483660" r:id="rId2"/>
  </p:sldMasterIdLst>
  <p:notesMasterIdLst>
    <p:notesMasterId r:id="rId51"/>
  </p:notesMasterIdLst>
  <p:sldIdLst>
    <p:sldId id="286" r:id="rId3"/>
    <p:sldId id="293" r:id="rId4"/>
    <p:sldId id="297" r:id="rId5"/>
    <p:sldId id="316" r:id="rId6"/>
    <p:sldId id="303" r:id="rId7"/>
    <p:sldId id="305" r:id="rId8"/>
    <p:sldId id="315" r:id="rId9"/>
    <p:sldId id="306" r:id="rId10"/>
    <p:sldId id="304" r:id="rId11"/>
    <p:sldId id="307" r:id="rId12"/>
    <p:sldId id="308" r:id="rId13"/>
    <p:sldId id="309" r:id="rId14"/>
    <p:sldId id="310" r:id="rId15"/>
    <p:sldId id="319" r:id="rId16"/>
    <p:sldId id="314" r:id="rId17"/>
    <p:sldId id="311" r:id="rId18"/>
    <p:sldId id="317" r:id="rId19"/>
    <p:sldId id="327" r:id="rId20"/>
    <p:sldId id="320" r:id="rId21"/>
    <p:sldId id="328" r:id="rId22"/>
    <p:sldId id="329" r:id="rId23"/>
    <p:sldId id="330" r:id="rId24"/>
    <p:sldId id="321" r:id="rId25"/>
    <p:sldId id="331" r:id="rId26"/>
    <p:sldId id="332" r:id="rId27"/>
    <p:sldId id="333" r:id="rId28"/>
    <p:sldId id="322" r:id="rId29"/>
    <p:sldId id="334" r:id="rId30"/>
    <p:sldId id="335" r:id="rId31"/>
    <p:sldId id="336" r:id="rId32"/>
    <p:sldId id="323" r:id="rId33"/>
    <p:sldId id="337" r:id="rId34"/>
    <p:sldId id="338" r:id="rId35"/>
    <p:sldId id="339" r:id="rId36"/>
    <p:sldId id="324" r:id="rId37"/>
    <p:sldId id="340" r:id="rId38"/>
    <p:sldId id="341" r:id="rId39"/>
    <p:sldId id="342" r:id="rId40"/>
    <p:sldId id="325" r:id="rId41"/>
    <p:sldId id="343" r:id="rId42"/>
    <p:sldId id="344" r:id="rId43"/>
    <p:sldId id="345" r:id="rId44"/>
    <p:sldId id="326" r:id="rId45"/>
    <p:sldId id="346" r:id="rId46"/>
    <p:sldId id="349" r:id="rId47"/>
    <p:sldId id="350" r:id="rId48"/>
    <p:sldId id="347" r:id="rId49"/>
    <p:sldId id="348" r:id="rId50"/>
  </p:sldIdLst>
  <p:sldSz cx="9144000" cy="6858000" type="screen4x3"/>
  <p:notesSz cx="6807200" cy="9939338"/>
  <p:defaultTextStyle>
    <a:defPPr>
      <a:defRPr lang="ja-JP"/>
    </a:defPPr>
    <a:lvl1pPr marL="0" algn="l" defTabSz="914333" rtl="0" eaLnBrk="1" latinLnBrk="0" hangingPunct="1">
      <a:defRPr kumimoji="1" sz="1800" kern="1200">
        <a:solidFill>
          <a:schemeClr val="tx1"/>
        </a:solidFill>
        <a:latin typeface="+mn-lt"/>
        <a:ea typeface="+mn-ea"/>
        <a:cs typeface="+mn-cs"/>
      </a:defRPr>
    </a:lvl1pPr>
    <a:lvl2pPr marL="457167" algn="l" defTabSz="914333" rtl="0" eaLnBrk="1" latinLnBrk="0" hangingPunct="1">
      <a:defRPr kumimoji="1" sz="1800" kern="1200">
        <a:solidFill>
          <a:schemeClr val="tx1"/>
        </a:solidFill>
        <a:latin typeface="+mn-lt"/>
        <a:ea typeface="+mn-ea"/>
        <a:cs typeface="+mn-cs"/>
      </a:defRPr>
    </a:lvl2pPr>
    <a:lvl3pPr marL="914333" algn="l" defTabSz="914333" rtl="0" eaLnBrk="1" latinLnBrk="0" hangingPunct="1">
      <a:defRPr kumimoji="1" sz="1800" kern="1200">
        <a:solidFill>
          <a:schemeClr val="tx1"/>
        </a:solidFill>
        <a:latin typeface="+mn-lt"/>
        <a:ea typeface="+mn-ea"/>
        <a:cs typeface="+mn-cs"/>
      </a:defRPr>
    </a:lvl3pPr>
    <a:lvl4pPr marL="1371501" algn="l" defTabSz="914333" rtl="0" eaLnBrk="1" latinLnBrk="0" hangingPunct="1">
      <a:defRPr kumimoji="1" sz="1800" kern="1200">
        <a:solidFill>
          <a:schemeClr val="tx1"/>
        </a:solidFill>
        <a:latin typeface="+mn-lt"/>
        <a:ea typeface="+mn-ea"/>
        <a:cs typeface="+mn-cs"/>
      </a:defRPr>
    </a:lvl4pPr>
    <a:lvl5pPr marL="1828667" algn="l" defTabSz="914333" rtl="0" eaLnBrk="1" latinLnBrk="0" hangingPunct="1">
      <a:defRPr kumimoji="1" sz="1800" kern="1200">
        <a:solidFill>
          <a:schemeClr val="tx1"/>
        </a:solidFill>
        <a:latin typeface="+mn-lt"/>
        <a:ea typeface="+mn-ea"/>
        <a:cs typeface="+mn-cs"/>
      </a:defRPr>
    </a:lvl5pPr>
    <a:lvl6pPr marL="2285834" algn="l" defTabSz="914333" rtl="0" eaLnBrk="1" latinLnBrk="0" hangingPunct="1">
      <a:defRPr kumimoji="1" sz="1800" kern="1200">
        <a:solidFill>
          <a:schemeClr val="tx1"/>
        </a:solidFill>
        <a:latin typeface="+mn-lt"/>
        <a:ea typeface="+mn-ea"/>
        <a:cs typeface="+mn-cs"/>
      </a:defRPr>
    </a:lvl6pPr>
    <a:lvl7pPr marL="2743000" algn="l" defTabSz="914333" rtl="0" eaLnBrk="1" latinLnBrk="0" hangingPunct="1">
      <a:defRPr kumimoji="1" sz="1800" kern="1200">
        <a:solidFill>
          <a:schemeClr val="tx1"/>
        </a:solidFill>
        <a:latin typeface="+mn-lt"/>
        <a:ea typeface="+mn-ea"/>
        <a:cs typeface="+mn-cs"/>
      </a:defRPr>
    </a:lvl7pPr>
    <a:lvl8pPr marL="3200167" algn="l" defTabSz="914333" rtl="0" eaLnBrk="1" latinLnBrk="0" hangingPunct="1">
      <a:defRPr kumimoji="1" sz="1800" kern="1200">
        <a:solidFill>
          <a:schemeClr val="tx1"/>
        </a:solidFill>
        <a:latin typeface="+mn-lt"/>
        <a:ea typeface="+mn-ea"/>
        <a:cs typeface="+mn-cs"/>
      </a:defRPr>
    </a:lvl8pPr>
    <a:lvl9pPr marL="3657333" algn="l" defTabSz="914333"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30">
          <p15:clr>
            <a:srgbClr val="A4A3A4"/>
          </p15:clr>
        </p15:guide>
        <p15:guide id="2"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淡色スタイル 1 - アクセント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1324" autoAdjust="0"/>
    <p:restoredTop sz="93164" autoAdjust="0"/>
  </p:normalViewPr>
  <p:slideViewPr>
    <p:cSldViewPr>
      <p:cViewPr varScale="1">
        <p:scale>
          <a:sx n="72" d="100"/>
          <a:sy n="72" d="100"/>
        </p:scale>
        <p:origin x="-1272" y="-96"/>
      </p:cViewPr>
      <p:guideLst>
        <p:guide orient="horz" pos="2160"/>
        <p:guide pos="2880"/>
      </p:guideLst>
    </p:cSldViewPr>
  </p:slideViewPr>
  <p:notesTextViewPr>
    <p:cViewPr>
      <p:scale>
        <a:sx n="1" d="1"/>
        <a:sy n="1" d="1"/>
      </p:scale>
      <p:origin x="0" y="0"/>
    </p:cViewPr>
  </p:notesTextViewPr>
  <p:sorterViewPr>
    <p:cViewPr>
      <p:scale>
        <a:sx n="125" d="100"/>
        <a:sy n="125" d="100"/>
      </p:scale>
      <p:origin x="0" y="0"/>
    </p:cViewPr>
  </p:sorterViewPr>
  <p:notesViewPr>
    <p:cSldViewPr>
      <p:cViewPr>
        <p:scale>
          <a:sx n="130" d="100"/>
          <a:sy n="130" d="100"/>
        </p:scale>
        <p:origin x="1278" y="-2352"/>
      </p:cViewPr>
      <p:guideLst>
        <p:guide orient="horz" pos="3130"/>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______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______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______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______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______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______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______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D:\MatsushitaHir\Desktop\&#12304;gurafu&#12305;&#26045;&#35373;&#35519;&#26619;&#12539;&#26045;&#35373;&#22522;&#28310;.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D:\MatsushitaHir\Desktop\&#12304;gurafu&#12305;&#26045;&#35373;&#35519;&#26619;&#12539;&#26045;&#35373;&#22522;&#28310;.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D:\MatsushitaHir\Desktop\&#12304;gurafu&#12305;&#26045;&#35373;&#35519;&#26619;&#12539;&#26045;&#35373;&#22522;&#28310;.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D:\MatsushitaHir\Desktop\&#12304;gurafu&#12305;&#26045;&#35373;&#35519;&#26619;&#12539;&#26045;&#35373;&#22522;&#28310;.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______16.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D:\MatsushitaHir\Desktop\&#12304;gurafu&#12305;&#26045;&#35373;&#35519;&#26619;&#12539;&#26045;&#35373;&#22522;&#28310;.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D:\MatsushitaHir\Desktop\&#12304;gurafu&#12305;&#26045;&#35373;&#35519;&#26619;&#12539;&#26045;&#35373;&#22522;&#28310;.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D:\MatsushitaHir\Desktop\&#12304;gurafu&#12305;H30&#24180;&#24230;&#12487;&#12540;&#12479;&#12502;&#12483;&#12463;&#65308;&#24066;&#21306;&#30010;&#26449;&#65310;.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D:\MatsushitaHir\Desktop\20190709&#12304;gurafu&#12305;&#26045;&#35373;&#35519;&#26619;&#12539;&#26045;&#35373;&#22522;&#28310;.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D:\MatsushitaHir\Desktop\20190709&#12304;gurafu&#12305;&#26045;&#35373;&#35519;&#26619;&#12539;&#26045;&#35373;&#22522;&#28310;.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______17.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D:\MatsushitaHir\Desktop\20190709&#12304;gurafu&#12305;&#26045;&#35373;&#35519;&#26619;&#12539;&#26045;&#35373;&#22522;&#28310;.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file:///D:\MatsushitaHir\Desktop\20190709&#12304;gurafu&#12305;&#26045;&#35373;&#35519;&#26619;&#12539;&#26045;&#35373;&#22522;&#28310;.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D:\MatsushitaHir\Desktop\20190709&#12304;gurafu&#12305;&#26045;&#35373;&#35519;&#26619;&#12539;&#26045;&#35373;&#22522;&#28310;.xlsx" TargetMode="External"/><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oleObject" Target="file:///D:\MatsushitaHir\Desktop\20190709&#12304;gurafu&#12305;&#26045;&#35373;&#35519;&#26619;&#12539;&#26045;&#35373;&#22522;&#28310;.xlsx" TargetMode="External"/><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oleObject" Target="file:///D:\MatsushitaHir\Desktop\20190709&#12304;gurafu&#12305;&#26045;&#35373;&#35519;&#26619;&#12539;&#26045;&#35373;&#22522;&#28310;.xlsx" TargetMode="External"/><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oleObject" Target="file:///D:\MatsushitaHir\Desktop\&#12304;gurafu&#12305;H30&#24180;&#24230;&#12487;&#12540;&#12479;&#12502;&#12483;&#12463;&#65308;&#24066;&#21306;&#30010;&#26449;&#65310;.xlsx" TargetMode="External"/><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oleObject" Target="file:///D:\MatsushitaHir\Desktop\&#12304;gurafu&#12305;H30&#24180;&#24230;&#12487;&#12540;&#12479;&#12502;&#12483;&#12463;&#65308;&#24066;&#21306;&#30010;&#26449;&#65310;.xlsx" TargetMode="External"/><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oleObject" Target="file:///D:\MatsushitaHir\Desktop\20190709&#12304;gurafu&#12305;&#26045;&#35373;&#35519;&#26619;&#12539;&#26045;&#35373;&#22522;&#28310;.xlsx" TargetMode="External"/><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oleObject" Target="file:///D:\MatsushitaHir\Desktop\20190709&#12304;gurafu&#12305;&#26045;&#35373;&#35519;&#26619;&#12539;&#26045;&#35373;&#22522;&#28310;.xlsx" TargetMode="External"/><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oleObject" Target="file:///D:\MatsushitaHir\Desktop\20190709&#12304;gurafu&#12305;&#26045;&#35373;&#35519;&#26619;&#12539;&#26045;&#35373;&#22522;&#28310;.xlsx" TargetMode="External"/><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oleObject" Target="file:///D:\MatsushitaHir\Desktop\20190709&#12304;gurafu&#12305;&#26045;&#35373;&#35519;&#26619;&#12539;&#26045;&#35373;&#22522;&#28310;.xlsx" TargetMode="External"/><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oleObject" Target="file:///D:\MatsushitaHir\Desktop\20190709&#12304;gurafu&#12305;&#26045;&#35373;&#35519;&#26619;&#12539;&#26045;&#35373;&#22522;&#28310;.xlsx" TargetMode="External"/><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oleObject" Target="file:///D:\MatsushitaHir\Desktop\20190709&#12304;gurafu&#12305;&#26045;&#35373;&#35519;&#26619;&#12539;&#26045;&#35373;&#22522;&#28310;.xlsx" TargetMode="External"/><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oleObject" Target="file:///D:\MatsushitaHir\Desktop\20190709&#12304;gurafu&#12305;&#26045;&#35373;&#35519;&#26619;&#12539;&#26045;&#35373;&#22522;&#28310;.xlsx" TargetMode="External"/><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oleObject" Target="file:///D:\MatsushitaHir\Desktop\&#12304;gurafu&#12305;H30&#24180;&#24230;&#12487;&#12540;&#12479;&#12502;&#12483;&#12463;&#65308;&#24066;&#21306;&#30010;&#26449;&#65310;.xlsx" TargetMode="External"/><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oleObject" Target="file:///D:\MatsushitaHir\Desktop\&#12304;gurafu&#12305;H30&#24180;&#24230;&#12487;&#12540;&#12479;&#12502;&#12483;&#12463;&#65308;&#24066;&#21306;&#30010;&#26449;&#65310;.xlsx" TargetMode="External"/><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oleObject" Target="file:///D:\MatsushitaHir\Desktop\20190709&#12304;gurafu&#12305;&#26045;&#35373;&#35519;&#26619;&#12539;&#26045;&#35373;&#22522;&#28310;.xlsx" TargetMode="External"/><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oleObject" Target="file:///D:\MatsushitaHir\Desktop\20190709&#12304;gurafu&#12305;&#26045;&#35373;&#35519;&#26619;&#12539;&#26045;&#35373;&#22522;&#28310;.xlsx" TargetMode="External"/><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oleObject" Target="file:///D:\MatsushitaHir\Desktop\20190709&#12304;gurafu&#12305;&#26045;&#35373;&#35519;&#26619;&#12539;&#26045;&#35373;&#22522;&#28310;.xlsx" TargetMode="External"/><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oleObject" Target="file:///D:\MatsushitaHir\Desktop\20190709&#12304;gurafu&#12305;&#26045;&#35373;&#35519;&#26619;&#12539;&#26045;&#35373;&#22522;&#28310;.xlsx" TargetMode="External"/><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oleObject" Target="file:///D:\MatsushitaHir\Desktop\20190709&#12304;gurafu&#12305;&#26045;&#35373;&#35519;&#26619;&#12539;&#26045;&#35373;&#22522;&#28310;.xlsx" TargetMode="External"/><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oleObject" Target="file:///D:\MatsushitaHir\Desktop\20190709&#12304;gurafu&#12305;&#26045;&#35373;&#35519;&#26619;&#12539;&#26045;&#35373;&#22522;&#28310;.xlsx" TargetMode="External"/><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50.xml.rels><?xml version="1.0" encoding="UTF-8" standalone="yes"?>
<Relationships xmlns="http://schemas.openxmlformats.org/package/2006/relationships"><Relationship Id="rId3" Type="http://schemas.openxmlformats.org/officeDocument/2006/relationships/oleObject" Target="file:///D:\MatsushitaHir\Desktop\20190709&#12304;gurafu&#12305;&#26045;&#35373;&#35519;&#26619;&#12539;&#26045;&#35373;&#22522;&#28310;.xlsx" TargetMode="External"/><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oleObject" Target="file:///D:\MatsushitaHir\Desktop\&#12304;gurafu&#12305;H30&#24180;&#24230;&#12487;&#12540;&#12479;&#12502;&#12483;&#12463;&#65308;&#24066;&#21306;&#30010;&#26449;&#65310;.xlsx" TargetMode="External"/><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oleObject" Target="file:///D:\MatsushitaHir\Desktop\&#12304;gurafu&#12305;H30&#24180;&#24230;&#12487;&#12540;&#12479;&#12502;&#12483;&#12463;&#65308;&#24066;&#21306;&#30010;&#26449;&#65310;.xlsx" TargetMode="External"/><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oleObject" Target="file:///D:\MatsushitaHir\Desktop\20190709&#12304;gurafu&#12305;&#26045;&#35373;&#35519;&#26619;&#12539;&#26045;&#35373;&#22522;&#28310;.xlsx" TargetMode="External"/><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oleObject" Target="file:///D:\MatsushitaHir\Desktop\20190709&#12304;gurafu&#12305;&#26045;&#35373;&#35519;&#26619;&#12539;&#26045;&#35373;&#22522;&#28310;.xlsx" TargetMode="External"/><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oleObject" Target="file:///D:\MatsushitaHir\Desktop\20190709&#12304;gurafu&#12305;&#26045;&#35373;&#35519;&#26619;&#12539;&#26045;&#35373;&#22522;&#28310;.xlsx" TargetMode="External"/><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oleObject" Target="file:///D:\MatsushitaHir\Desktop\20190709&#12304;gurafu&#12305;&#26045;&#35373;&#35519;&#26619;&#12539;&#26045;&#35373;&#22522;&#28310;.xlsx" TargetMode="External"/><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oleObject" Target="file:///D:\MatsushitaHir\Desktop\20190709&#12304;gurafu&#12305;&#26045;&#35373;&#35519;&#26619;&#12539;&#26045;&#35373;&#22522;&#28310;.xlsx" TargetMode="External"/><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oleObject" Target="file:///D:\MatsushitaHir\Desktop\20190709&#12304;gurafu&#12305;&#26045;&#35373;&#35519;&#26619;&#12539;&#26045;&#35373;&#22522;&#28310;.xlsx" TargetMode="External"/><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oleObject" Target="file:///D:\MatsushitaHir\Desktop\20190709&#12304;gurafu&#12305;&#26045;&#35373;&#35519;&#26619;&#12539;&#26045;&#35373;&#22522;&#28310;.xlsx" TargetMode="External"/><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_____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oleObject" Target="file:///D:\MatsushitaHir\Desktop\&#12304;gurafu&#12305;H30&#24180;&#24230;&#12487;&#12540;&#12479;&#12502;&#12483;&#12463;&#65308;&#24066;&#21306;&#30010;&#26449;&#65310;.xlsx" TargetMode="External"/><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oleObject" Target="file:///D:\MatsushitaHir\Desktop\&#12304;gurafu&#12305;H30&#24180;&#24230;&#12487;&#12540;&#12479;&#12502;&#12483;&#12463;&#65308;&#24066;&#21306;&#30010;&#26449;&#65310;.xlsx" TargetMode="External"/><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oleObject" Target="file:///D:\MatsushitaHir\Desktop\20190709&#12304;gurafu&#12305;&#26045;&#35373;&#35519;&#26619;&#12539;&#26045;&#35373;&#22522;&#28310;.xlsx" TargetMode="External"/><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oleObject" Target="file:///D:\MatsushitaHir\Desktop\20190709&#12304;gurafu&#12305;&#26045;&#35373;&#35519;&#26619;&#12539;&#26045;&#35373;&#22522;&#28310;.xlsx" TargetMode="External"/><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______18.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______19.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oleObject" Target="file:///D:\MatsushitaHir\Desktop\20190709&#12304;gurafu&#12305;&#26045;&#35373;&#35519;&#26619;&#12539;&#26045;&#35373;&#22522;&#28310;.xlsx" TargetMode="External"/><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oleObject" Target="file:///D:\MatsushitaHir\Desktop\20190709&#12304;gurafu&#12305;&#26045;&#35373;&#35519;&#26619;&#12539;&#26045;&#35373;&#22522;&#28310;.xlsx" TargetMode="External"/><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______20.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______21.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______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2.xml"/></Relationships>
</file>

<file path=ppt/charts/_rels/chart70.xml.rels><?xml version="1.0" encoding="UTF-8" standalone="yes"?>
<Relationships xmlns="http://schemas.openxmlformats.org/package/2006/relationships"><Relationship Id="rId3" Type="http://schemas.openxmlformats.org/officeDocument/2006/relationships/oleObject" Target="file:///D:\MatsushitaHir\Desktop\&#12304;gurafu&#12305;H30&#24180;&#24230;&#12487;&#12540;&#12479;&#12502;&#12483;&#12463;&#65308;&#24066;&#21306;&#30010;&#26449;&#65310;.xlsx" TargetMode="External"/><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oleObject" Target="file:///D:\MatsushitaHir\Desktop\20190709&#12304;gurafu&#12305;&#26045;&#35373;&#35519;&#26619;&#12539;&#26045;&#35373;&#22522;&#28310;.xlsx" TargetMode="External"/><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oleObject" Target="file:///D:\MatsushitaHir\Desktop\20190709&#12304;gurafu&#12305;&#26045;&#35373;&#35519;&#26619;&#12539;&#26045;&#35373;&#22522;&#28310;.xlsx" TargetMode="External"/><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oleObject" Target="file:///D:\MatsushitaHir\Desktop\20190709&#12304;gurafu&#12305;&#26045;&#35373;&#35519;&#26619;&#12539;&#26045;&#35373;&#22522;&#28310;.xlsx" TargetMode="External"/><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oleObject" Target="file:///D:\MatsushitaHir\Desktop\20190709&#12304;gurafu&#12305;&#26045;&#35373;&#35519;&#26619;&#12539;&#26045;&#35373;&#22522;&#28310;.xlsx" TargetMode="External"/><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oleObject" Target="file:///D:\MatsushitaHir\Desktop\20190709&#12304;gurafu&#12305;&#26045;&#35373;&#35519;&#26619;&#12539;&#26045;&#35373;&#22522;&#28310;.xlsx" TargetMode="External"/><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oleObject" Target="file:///D:\MatsushitaHir\Desktop\20190709&#12304;gurafu&#12305;&#26045;&#35373;&#35519;&#26619;&#12539;&#26045;&#35373;&#22522;&#28310;.xlsx" TargetMode="External"/><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oleObject" Target="file:///D:\MatsushitaHir\Desktop\20190709&#12304;gurafu&#12305;&#26045;&#35373;&#35519;&#26619;&#12539;&#26045;&#35373;&#22522;&#28310;.xlsx" TargetMode="External"/><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oleObject" Target="file:///D:\MatsushitaHir\Desktop\&#12304;gurafu&#12305;H30&#24180;&#24230;&#12487;&#12540;&#12479;&#12502;&#12483;&#12463;&#65308;&#24066;&#21306;&#30010;&#26449;&#65310;.xlsx" TargetMode="External"/><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oleObject" Target="file:///D:\MatsushitaHir\Desktop\&#12304;gurafu&#12305;H30&#24180;&#24230;&#12487;&#12540;&#12479;&#12502;&#12483;&#12463;&#65308;&#24066;&#21306;&#30010;&#26449;&#65310;.xlsx" TargetMode="External"/><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______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______22.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oleObject" Target="file:///D:\MatsushitaHir\Desktop\20190709&#12304;gurafu&#12305;&#26045;&#35373;&#35519;&#26619;&#12539;&#26045;&#35373;&#22522;&#28310;.xlsx" TargetMode="External"/><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______23.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______24.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______25.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oleObject" Target="file:///D:\MatsushitaHir\Desktop\20190709&#12304;gurafu&#12305;&#26045;&#35373;&#35519;&#26619;&#12539;&#26045;&#35373;&#22522;&#28310;.xlsx" TargetMode="External"/><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______26.xlsx"/><Relationship Id="rId2" Type="http://schemas.microsoft.com/office/2011/relationships/chartColorStyle" Target="colors86.xml"/><Relationship Id="rId1" Type="http://schemas.microsoft.com/office/2011/relationships/chartStyle" Target="style86.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______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89002921140005"/>
          <c:y val="9.6418032346669763E-2"/>
          <c:w val="0.85969512575696516"/>
          <c:h val="0.73760437043405891"/>
        </c:manualLayout>
      </c:layout>
      <c:barChart>
        <c:barDir val="col"/>
        <c:grouping val="stacked"/>
        <c:varyColors val="0"/>
        <c:ser>
          <c:idx val="0"/>
          <c:order val="0"/>
          <c:tx>
            <c:strRef>
              <c:f>'1 訪問診療実施病院診療所数'!$A$63</c:f>
              <c:strCache>
                <c:ptCount val="1"/>
                <c:pt idx="0">
                  <c:v>豊能</c:v>
                </c:pt>
              </c:strCache>
            </c:strRef>
          </c:tx>
          <c:spPr>
            <a:pattFill prst="pct5">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 訪問診療実施病院診療所数'!$B$62:$D$62</c:f>
              <c:strCache>
                <c:ptCount val="3"/>
                <c:pt idx="0">
                  <c:v>2014年</c:v>
                </c:pt>
                <c:pt idx="1">
                  <c:v>2017年</c:v>
                </c:pt>
                <c:pt idx="2">
                  <c:v>2020年（参考指標）</c:v>
                </c:pt>
              </c:strCache>
            </c:strRef>
          </c:cat>
          <c:val>
            <c:numRef>
              <c:f>'1 訪問診療実施病院診療所数'!$B$63:$D$63</c:f>
              <c:numCache>
                <c:formatCode>#,##0_);[Red]\(#,##0\)</c:formatCode>
                <c:ptCount val="3"/>
                <c:pt idx="0">
                  <c:v>227</c:v>
                </c:pt>
                <c:pt idx="1">
                  <c:v>214</c:v>
                </c:pt>
                <c:pt idx="2">
                  <c:v>303</c:v>
                </c:pt>
              </c:numCache>
            </c:numRef>
          </c:val>
          <c:extLst>
            <c:ext xmlns:c16="http://schemas.microsoft.com/office/drawing/2014/chart" uri="{C3380CC4-5D6E-409C-BE32-E72D297353CC}">
              <c16:uniqueId val="{00000000-EB16-4DC9-95B2-E2FB1CD42AFB}"/>
            </c:ext>
          </c:extLst>
        </c:ser>
        <c:ser>
          <c:idx val="1"/>
          <c:order val="1"/>
          <c:tx>
            <c:strRef>
              <c:f>'1 訪問診療実施病院診療所数'!$A$64</c:f>
              <c:strCache>
                <c:ptCount val="1"/>
                <c:pt idx="0">
                  <c:v>三島</c:v>
                </c:pt>
              </c:strCache>
            </c:strRef>
          </c:tx>
          <c:spPr>
            <a:pattFill prst="smGrid">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 訪問診療実施病院診療所数'!$B$62:$D$62</c:f>
              <c:strCache>
                <c:ptCount val="3"/>
                <c:pt idx="0">
                  <c:v>2014年</c:v>
                </c:pt>
                <c:pt idx="1">
                  <c:v>2017年</c:v>
                </c:pt>
                <c:pt idx="2">
                  <c:v>2020年（参考指標）</c:v>
                </c:pt>
              </c:strCache>
            </c:strRef>
          </c:cat>
          <c:val>
            <c:numRef>
              <c:f>'1 訪問診療実施病院診療所数'!$B$64:$D$64</c:f>
              <c:numCache>
                <c:formatCode>#,##0_);[Red]\(#,##0\)</c:formatCode>
                <c:ptCount val="3"/>
                <c:pt idx="0">
                  <c:v>146</c:v>
                </c:pt>
                <c:pt idx="1">
                  <c:v>148</c:v>
                </c:pt>
                <c:pt idx="2">
                  <c:v>202</c:v>
                </c:pt>
              </c:numCache>
            </c:numRef>
          </c:val>
          <c:extLst>
            <c:ext xmlns:c16="http://schemas.microsoft.com/office/drawing/2014/chart" uri="{C3380CC4-5D6E-409C-BE32-E72D297353CC}">
              <c16:uniqueId val="{00000001-EB16-4DC9-95B2-E2FB1CD42AFB}"/>
            </c:ext>
          </c:extLst>
        </c:ser>
        <c:ser>
          <c:idx val="2"/>
          <c:order val="2"/>
          <c:tx>
            <c:strRef>
              <c:f>'1 訪問診療実施病院診療所数'!$A$65</c:f>
              <c:strCache>
                <c:ptCount val="1"/>
                <c:pt idx="0">
                  <c:v>北河内</c:v>
                </c:pt>
              </c:strCache>
            </c:strRef>
          </c:tx>
          <c:spPr>
            <a:pattFill prst="divot">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 訪問診療実施病院診療所数'!$B$62:$D$62</c:f>
              <c:strCache>
                <c:ptCount val="3"/>
                <c:pt idx="0">
                  <c:v>2014年</c:v>
                </c:pt>
                <c:pt idx="1">
                  <c:v>2017年</c:v>
                </c:pt>
                <c:pt idx="2">
                  <c:v>2020年（参考指標）</c:v>
                </c:pt>
              </c:strCache>
            </c:strRef>
          </c:cat>
          <c:val>
            <c:numRef>
              <c:f>'1 訪問診療実施病院診療所数'!$B$65:$D$65</c:f>
              <c:numCache>
                <c:formatCode>#,##0_);[Red]\(#,##0\)</c:formatCode>
                <c:ptCount val="3"/>
                <c:pt idx="0">
                  <c:v>200</c:v>
                </c:pt>
                <c:pt idx="1">
                  <c:v>194</c:v>
                </c:pt>
                <c:pt idx="2">
                  <c:v>288</c:v>
                </c:pt>
              </c:numCache>
            </c:numRef>
          </c:val>
          <c:extLst>
            <c:ext xmlns:c16="http://schemas.microsoft.com/office/drawing/2014/chart" uri="{C3380CC4-5D6E-409C-BE32-E72D297353CC}">
              <c16:uniqueId val="{00000002-EB16-4DC9-95B2-E2FB1CD42AFB}"/>
            </c:ext>
          </c:extLst>
        </c:ser>
        <c:ser>
          <c:idx val="3"/>
          <c:order val="3"/>
          <c:tx>
            <c:strRef>
              <c:f>'1 訪問診療実施病院診療所数'!$A$66</c:f>
              <c:strCache>
                <c:ptCount val="1"/>
                <c:pt idx="0">
                  <c:v>中河内</c:v>
                </c:pt>
              </c:strCache>
            </c:strRef>
          </c:tx>
          <c:spPr>
            <a:pattFill prst="zigZ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 訪問診療実施病院診療所数'!$B$62:$D$62</c:f>
              <c:strCache>
                <c:ptCount val="3"/>
                <c:pt idx="0">
                  <c:v>2014年</c:v>
                </c:pt>
                <c:pt idx="1">
                  <c:v>2017年</c:v>
                </c:pt>
                <c:pt idx="2">
                  <c:v>2020年（参考指標）</c:v>
                </c:pt>
              </c:strCache>
            </c:strRef>
          </c:cat>
          <c:val>
            <c:numRef>
              <c:f>'1 訪問診療実施病院診療所数'!$B$66:$D$66</c:f>
              <c:numCache>
                <c:formatCode>#,##0_);[Red]\(#,##0\)</c:formatCode>
                <c:ptCount val="3"/>
                <c:pt idx="0">
                  <c:v>172</c:v>
                </c:pt>
                <c:pt idx="1">
                  <c:v>164</c:v>
                </c:pt>
                <c:pt idx="2">
                  <c:v>231</c:v>
                </c:pt>
              </c:numCache>
            </c:numRef>
          </c:val>
          <c:extLst>
            <c:ext xmlns:c16="http://schemas.microsoft.com/office/drawing/2014/chart" uri="{C3380CC4-5D6E-409C-BE32-E72D297353CC}">
              <c16:uniqueId val="{00000003-EB16-4DC9-95B2-E2FB1CD42AFB}"/>
            </c:ext>
          </c:extLst>
        </c:ser>
        <c:ser>
          <c:idx val="4"/>
          <c:order val="4"/>
          <c:tx>
            <c:strRef>
              <c:f>'1 訪問診療実施病院診療所数'!$A$67</c:f>
              <c:strCache>
                <c:ptCount val="1"/>
                <c:pt idx="0">
                  <c:v>南河内</c:v>
                </c:pt>
              </c:strCache>
            </c:strRef>
          </c:tx>
          <c:spPr>
            <a:pattFill prst="dashDnDi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 訪問診療実施病院診療所数'!$B$62:$D$62</c:f>
              <c:strCache>
                <c:ptCount val="3"/>
                <c:pt idx="0">
                  <c:v>2014年</c:v>
                </c:pt>
                <c:pt idx="1">
                  <c:v>2017年</c:v>
                </c:pt>
                <c:pt idx="2">
                  <c:v>2020年（参考指標）</c:v>
                </c:pt>
              </c:strCache>
            </c:strRef>
          </c:cat>
          <c:val>
            <c:numRef>
              <c:f>'1 訪問診療実施病院診療所数'!$B$67:$D$67</c:f>
              <c:numCache>
                <c:formatCode>#,##0_);[Red]\(#,##0\)</c:formatCode>
                <c:ptCount val="3"/>
                <c:pt idx="0">
                  <c:v>128</c:v>
                </c:pt>
                <c:pt idx="1">
                  <c:v>120</c:v>
                </c:pt>
                <c:pt idx="2">
                  <c:v>175</c:v>
                </c:pt>
              </c:numCache>
            </c:numRef>
          </c:val>
          <c:extLst>
            <c:ext xmlns:c16="http://schemas.microsoft.com/office/drawing/2014/chart" uri="{C3380CC4-5D6E-409C-BE32-E72D297353CC}">
              <c16:uniqueId val="{00000004-EB16-4DC9-95B2-E2FB1CD42AFB}"/>
            </c:ext>
          </c:extLst>
        </c:ser>
        <c:ser>
          <c:idx val="5"/>
          <c:order val="5"/>
          <c:tx>
            <c:strRef>
              <c:f>'1 訪問診療実施病院診療所数'!$A$68</c:f>
              <c:strCache>
                <c:ptCount val="1"/>
                <c:pt idx="0">
                  <c:v>堺市</c:v>
                </c:pt>
              </c:strCache>
            </c:strRef>
          </c:tx>
          <c:spPr>
            <a:pattFill prst="ltVert">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 訪問診療実施病院診療所数'!$B$62:$D$62</c:f>
              <c:strCache>
                <c:ptCount val="3"/>
                <c:pt idx="0">
                  <c:v>2014年</c:v>
                </c:pt>
                <c:pt idx="1">
                  <c:v>2017年</c:v>
                </c:pt>
                <c:pt idx="2">
                  <c:v>2020年（参考指標）</c:v>
                </c:pt>
              </c:strCache>
            </c:strRef>
          </c:cat>
          <c:val>
            <c:numRef>
              <c:f>'1 訪問診療実施病院診療所数'!$B$68:$D$68</c:f>
              <c:numCache>
                <c:formatCode>#,##0_);[Red]\(#,##0\)</c:formatCode>
                <c:ptCount val="3"/>
                <c:pt idx="0">
                  <c:v>174</c:v>
                </c:pt>
                <c:pt idx="1">
                  <c:v>184</c:v>
                </c:pt>
                <c:pt idx="2">
                  <c:v>252</c:v>
                </c:pt>
              </c:numCache>
            </c:numRef>
          </c:val>
          <c:extLst>
            <c:ext xmlns:c16="http://schemas.microsoft.com/office/drawing/2014/chart" uri="{C3380CC4-5D6E-409C-BE32-E72D297353CC}">
              <c16:uniqueId val="{00000005-EB16-4DC9-95B2-E2FB1CD42AFB}"/>
            </c:ext>
          </c:extLst>
        </c:ser>
        <c:ser>
          <c:idx val="6"/>
          <c:order val="6"/>
          <c:tx>
            <c:strRef>
              <c:f>'1 訪問診療実施病院診療所数'!$A$69</c:f>
              <c:strCache>
                <c:ptCount val="1"/>
                <c:pt idx="0">
                  <c:v>泉州</c:v>
                </c:pt>
              </c:strCache>
            </c:strRef>
          </c:tx>
          <c:spPr>
            <a:pattFill prst="ltDnDi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 訪問診療実施病院診療所数'!$B$62:$D$62</c:f>
              <c:strCache>
                <c:ptCount val="3"/>
                <c:pt idx="0">
                  <c:v>2014年</c:v>
                </c:pt>
                <c:pt idx="1">
                  <c:v>2017年</c:v>
                </c:pt>
                <c:pt idx="2">
                  <c:v>2020年（参考指標）</c:v>
                </c:pt>
              </c:strCache>
            </c:strRef>
          </c:cat>
          <c:val>
            <c:numRef>
              <c:f>'1 訪問診療実施病院診療所数'!$B$69:$D$69</c:f>
              <c:numCache>
                <c:formatCode>#,##0_);[Red]\(#,##0\)</c:formatCode>
                <c:ptCount val="3"/>
                <c:pt idx="0">
                  <c:v>159</c:v>
                </c:pt>
                <c:pt idx="1">
                  <c:v>171</c:v>
                </c:pt>
                <c:pt idx="2">
                  <c:v>212</c:v>
                </c:pt>
              </c:numCache>
            </c:numRef>
          </c:val>
          <c:extLst>
            <c:ext xmlns:c16="http://schemas.microsoft.com/office/drawing/2014/chart" uri="{C3380CC4-5D6E-409C-BE32-E72D297353CC}">
              <c16:uniqueId val="{00000006-EB16-4DC9-95B2-E2FB1CD42AFB}"/>
            </c:ext>
          </c:extLst>
        </c:ser>
        <c:ser>
          <c:idx val="7"/>
          <c:order val="7"/>
          <c:tx>
            <c:strRef>
              <c:f>'1 訪問診療実施病院診療所数'!$A$70</c:f>
              <c:strCache>
                <c:ptCount val="1"/>
                <c:pt idx="0">
                  <c:v>大阪市</c:v>
                </c:pt>
              </c:strCache>
            </c:strRef>
          </c:tx>
          <c:spPr>
            <a:pattFill prst="pct50">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 訪問診療実施病院診療所数'!$B$62:$D$62</c:f>
              <c:strCache>
                <c:ptCount val="3"/>
                <c:pt idx="0">
                  <c:v>2014年</c:v>
                </c:pt>
                <c:pt idx="1">
                  <c:v>2017年</c:v>
                </c:pt>
                <c:pt idx="2">
                  <c:v>2020年（参考指標）</c:v>
                </c:pt>
              </c:strCache>
            </c:strRef>
          </c:cat>
          <c:val>
            <c:numRef>
              <c:f>'1 訪問診療実施病院診療所数'!$B$70:$D$70</c:f>
              <c:numCache>
                <c:formatCode>#,##0_);[Red]\(#,##0\)</c:formatCode>
                <c:ptCount val="3"/>
                <c:pt idx="0">
                  <c:v>784</c:v>
                </c:pt>
                <c:pt idx="1">
                  <c:v>773</c:v>
                </c:pt>
                <c:pt idx="2">
                  <c:v>1023</c:v>
                </c:pt>
              </c:numCache>
            </c:numRef>
          </c:val>
          <c:extLst>
            <c:ext xmlns:c16="http://schemas.microsoft.com/office/drawing/2014/chart" uri="{C3380CC4-5D6E-409C-BE32-E72D297353CC}">
              <c16:uniqueId val="{00000007-EB16-4DC9-95B2-E2FB1CD42AFB}"/>
            </c:ext>
          </c:extLst>
        </c:ser>
        <c:dLbls>
          <c:showLegendKey val="0"/>
          <c:showVal val="1"/>
          <c:showCatName val="0"/>
          <c:showSerName val="0"/>
          <c:showPercent val="0"/>
          <c:showBubbleSize val="0"/>
        </c:dLbls>
        <c:gapWidth val="150"/>
        <c:overlap val="100"/>
        <c:serLines>
          <c:spPr>
            <a:ln w="9525" cap="flat" cmpd="sng" algn="ctr">
              <a:solidFill>
                <a:schemeClr val="tx1">
                  <a:lumMod val="35000"/>
                  <a:lumOff val="65000"/>
                </a:schemeClr>
              </a:solidFill>
              <a:prstDash val="dash"/>
              <a:round/>
            </a:ln>
            <a:effectLst/>
          </c:spPr>
        </c:serLines>
        <c:axId val="37447552"/>
        <c:axId val="37449088"/>
      </c:barChart>
      <c:catAx>
        <c:axId val="37447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7449088"/>
        <c:crosses val="autoZero"/>
        <c:auto val="1"/>
        <c:lblAlgn val="ctr"/>
        <c:lblOffset val="100"/>
        <c:noMultiLvlLbl val="0"/>
      </c:catAx>
      <c:valAx>
        <c:axId val="37449088"/>
        <c:scaling>
          <c:orientation val="minMax"/>
        </c:scaling>
        <c:delete val="0"/>
        <c:axPos val="l"/>
        <c:majorGridlines>
          <c:spPr>
            <a:ln w="9525" cap="flat" cmpd="sng" algn="ctr">
              <a:noFill/>
              <a:round/>
            </a:ln>
            <a:effectLst/>
          </c:spPr>
        </c:majorGridlines>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a:t>（施設）</a:t>
                </a:r>
              </a:p>
            </c:rich>
          </c:tx>
          <c:layout>
            <c:manualLayout>
              <c:xMode val="edge"/>
              <c:yMode val="edge"/>
              <c:x val="1.9037302903956832E-2"/>
              <c:y val="2.8743751805329721E-2"/>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7447552"/>
        <c:crosses val="autoZero"/>
        <c:crossBetween val="between"/>
      </c:valAx>
      <c:spPr>
        <a:noFill/>
        <a:ln>
          <a:noFill/>
        </a:ln>
        <a:effectLst/>
      </c:spPr>
    </c:plotArea>
    <c:legend>
      <c:legendPos val="b"/>
      <c:layout>
        <c:manualLayout>
          <c:xMode val="edge"/>
          <c:yMode val="edge"/>
          <c:x val="8.7876729586887206E-2"/>
          <c:y val="0.92487645940809216"/>
          <c:w val="0.82913950812964587"/>
          <c:h val="5.541910709437183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630884535631558E-2"/>
          <c:y val="9.9492563429571301E-2"/>
          <c:w val="0.88851036282568308"/>
          <c:h val="0.71732903465807052"/>
        </c:manualLayout>
      </c:layout>
      <c:barChart>
        <c:barDir val="col"/>
        <c:grouping val="stacked"/>
        <c:varyColors val="0"/>
        <c:ser>
          <c:idx val="0"/>
          <c:order val="0"/>
          <c:tx>
            <c:strRef>
              <c:f>退院加算!$A$3</c:f>
              <c:strCache>
                <c:ptCount val="1"/>
                <c:pt idx="0">
                  <c:v>豊能</c:v>
                </c:pt>
              </c:strCache>
            </c:strRef>
          </c:tx>
          <c:spPr>
            <a:pattFill prst="pct5">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退院加算!$B$2:$E$2</c:f>
              <c:strCache>
                <c:ptCount val="4"/>
                <c:pt idx="0">
                  <c:v>2017年</c:v>
                </c:pt>
                <c:pt idx="1">
                  <c:v>2018年</c:v>
                </c:pt>
                <c:pt idx="2">
                  <c:v>2019年</c:v>
                </c:pt>
                <c:pt idx="3">
                  <c:v>2020年
(参考指標）</c:v>
                </c:pt>
              </c:strCache>
            </c:strRef>
          </c:cat>
          <c:val>
            <c:numRef>
              <c:f>退院加算!$B$3:$E$3</c:f>
              <c:numCache>
                <c:formatCode>#,##0_);[Red]\(#,##0\)</c:formatCode>
                <c:ptCount val="4"/>
                <c:pt idx="0">
                  <c:v>28</c:v>
                </c:pt>
                <c:pt idx="1">
                  <c:v>29</c:v>
                </c:pt>
                <c:pt idx="2">
                  <c:v>29</c:v>
                </c:pt>
                <c:pt idx="3">
                  <c:v>33</c:v>
                </c:pt>
              </c:numCache>
            </c:numRef>
          </c:val>
          <c:extLst>
            <c:ext xmlns:c16="http://schemas.microsoft.com/office/drawing/2014/chart" uri="{C3380CC4-5D6E-409C-BE32-E72D297353CC}">
              <c16:uniqueId val="{00000000-EC7A-40E3-9F88-AB2813BA1870}"/>
            </c:ext>
          </c:extLst>
        </c:ser>
        <c:ser>
          <c:idx val="1"/>
          <c:order val="1"/>
          <c:tx>
            <c:strRef>
              <c:f>退院加算!$A$4</c:f>
              <c:strCache>
                <c:ptCount val="1"/>
                <c:pt idx="0">
                  <c:v>三島</c:v>
                </c:pt>
              </c:strCache>
            </c:strRef>
          </c:tx>
          <c:spPr>
            <a:pattFill prst="smGrid">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退院加算!$B$2:$E$2</c:f>
              <c:strCache>
                <c:ptCount val="4"/>
                <c:pt idx="0">
                  <c:v>2017年</c:v>
                </c:pt>
                <c:pt idx="1">
                  <c:v>2018年</c:v>
                </c:pt>
                <c:pt idx="2">
                  <c:v>2019年</c:v>
                </c:pt>
                <c:pt idx="3">
                  <c:v>2020年
(参考指標）</c:v>
                </c:pt>
              </c:strCache>
            </c:strRef>
          </c:cat>
          <c:val>
            <c:numRef>
              <c:f>退院加算!$B$4:$E$4</c:f>
              <c:numCache>
                <c:formatCode>#,##0_);[Red]\(#,##0\)</c:formatCode>
                <c:ptCount val="4"/>
                <c:pt idx="0">
                  <c:v>23</c:v>
                </c:pt>
                <c:pt idx="1">
                  <c:v>22</c:v>
                </c:pt>
                <c:pt idx="2">
                  <c:v>24</c:v>
                </c:pt>
                <c:pt idx="3" formatCode="General">
                  <c:v>27</c:v>
                </c:pt>
              </c:numCache>
            </c:numRef>
          </c:val>
          <c:extLst>
            <c:ext xmlns:c16="http://schemas.microsoft.com/office/drawing/2014/chart" uri="{C3380CC4-5D6E-409C-BE32-E72D297353CC}">
              <c16:uniqueId val="{00000001-EC7A-40E3-9F88-AB2813BA1870}"/>
            </c:ext>
          </c:extLst>
        </c:ser>
        <c:ser>
          <c:idx val="2"/>
          <c:order val="2"/>
          <c:tx>
            <c:strRef>
              <c:f>退院加算!$A$5</c:f>
              <c:strCache>
                <c:ptCount val="1"/>
                <c:pt idx="0">
                  <c:v>北河内</c:v>
                </c:pt>
              </c:strCache>
            </c:strRef>
          </c:tx>
          <c:spPr>
            <a:pattFill prst="divot">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退院加算!$B$2:$E$2</c:f>
              <c:strCache>
                <c:ptCount val="4"/>
                <c:pt idx="0">
                  <c:v>2017年</c:v>
                </c:pt>
                <c:pt idx="1">
                  <c:v>2018年</c:v>
                </c:pt>
                <c:pt idx="2">
                  <c:v>2019年</c:v>
                </c:pt>
                <c:pt idx="3">
                  <c:v>2020年
(参考指標）</c:v>
                </c:pt>
              </c:strCache>
            </c:strRef>
          </c:cat>
          <c:val>
            <c:numRef>
              <c:f>退院加算!$B$5:$E$5</c:f>
              <c:numCache>
                <c:formatCode>#,##0_);[Red]\(#,##0\)</c:formatCode>
                <c:ptCount val="4"/>
                <c:pt idx="0">
                  <c:v>34</c:v>
                </c:pt>
                <c:pt idx="1">
                  <c:v>34</c:v>
                </c:pt>
                <c:pt idx="2">
                  <c:v>37</c:v>
                </c:pt>
                <c:pt idx="3" formatCode="General">
                  <c:v>41</c:v>
                </c:pt>
              </c:numCache>
            </c:numRef>
          </c:val>
          <c:extLst>
            <c:ext xmlns:c16="http://schemas.microsoft.com/office/drawing/2014/chart" uri="{C3380CC4-5D6E-409C-BE32-E72D297353CC}">
              <c16:uniqueId val="{00000002-EC7A-40E3-9F88-AB2813BA1870}"/>
            </c:ext>
          </c:extLst>
        </c:ser>
        <c:ser>
          <c:idx val="3"/>
          <c:order val="3"/>
          <c:tx>
            <c:strRef>
              <c:f>退院加算!$A$6</c:f>
              <c:strCache>
                <c:ptCount val="1"/>
                <c:pt idx="0">
                  <c:v>中河内</c:v>
                </c:pt>
              </c:strCache>
            </c:strRef>
          </c:tx>
          <c:spPr>
            <a:pattFill prst="zigZ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退院加算!$B$2:$E$2</c:f>
              <c:strCache>
                <c:ptCount val="4"/>
                <c:pt idx="0">
                  <c:v>2017年</c:v>
                </c:pt>
                <c:pt idx="1">
                  <c:v>2018年</c:v>
                </c:pt>
                <c:pt idx="2">
                  <c:v>2019年</c:v>
                </c:pt>
                <c:pt idx="3">
                  <c:v>2020年
(参考指標）</c:v>
                </c:pt>
              </c:strCache>
            </c:strRef>
          </c:cat>
          <c:val>
            <c:numRef>
              <c:f>退院加算!$B$6:$E$6</c:f>
              <c:numCache>
                <c:formatCode>#,##0_);[Red]\(#,##0\)</c:formatCode>
                <c:ptCount val="4"/>
                <c:pt idx="0">
                  <c:v>19</c:v>
                </c:pt>
                <c:pt idx="1">
                  <c:v>20</c:v>
                </c:pt>
                <c:pt idx="2">
                  <c:v>20</c:v>
                </c:pt>
                <c:pt idx="3" formatCode="General">
                  <c:v>23</c:v>
                </c:pt>
              </c:numCache>
            </c:numRef>
          </c:val>
          <c:extLst>
            <c:ext xmlns:c16="http://schemas.microsoft.com/office/drawing/2014/chart" uri="{C3380CC4-5D6E-409C-BE32-E72D297353CC}">
              <c16:uniqueId val="{00000003-EC7A-40E3-9F88-AB2813BA1870}"/>
            </c:ext>
          </c:extLst>
        </c:ser>
        <c:ser>
          <c:idx val="4"/>
          <c:order val="4"/>
          <c:tx>
            <c:strRef>
              <c:f>退院加算!$A$7</c:f>
              <c:strCache>
                <c:ptCount val="1"/>
                <c:pt idx="0">
                  <c:v>南河内</c:v>
                </c:pt>
              </c:strCache>
            </c:strRef>
          </c:tx>
          <c:spPr>
            <a:pattFill prst="dashDnDi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退院加算!$B$2:$E$2</c:f>
              <c:strCache>
                <c:ptCount val="4"/>
                <c:pt idx="0">
                  <c:v>2017年</c:v>
                </c:pt>
                <c:pt idx="1">
                  <c:v>2018年</c:v>
                </c:pt>
                <c:pt idx="2">
                  <c:v>2019年</c:v>
                </c:pt>
                <c:pt idx="3">
                  <c:v>2020年
(参考指標）</c:v>
                </c:pt>
              </c:strCache>
            </c:strRef>
          </c:cat>
          <c:val>
            <c:numRef>
              <c:f>退院加算!$B$7:$E$7</c:f>
              <c:numCache>
                <c:formatCode>#,##0_);[Red]\(#,##0\)</c:formatCode>
                <c:ptCount val="4"/>
                <c:pt idx="0">
                  <c:v>19</c:v>
                </c:pt>
                <c:pt idx="1">
                  <c:v>21</c:v>
                </c:pt>
                <c:pt idx="2">
                  <c:v>20</c:v>
                </c:pt>
                <c:pt idx="3" formatCode="General">
                  <c:v>23</c:v>
                </c:pt>
              </c:numCache>
            </c:numRef>
          </c:val>
          <c:extLst>
            <c:ext xmlns:c16="http://schemas.microsoft.com/office/drawing/2014/chart" uri="{C3380CC4-5D6E-409C-BE32-E72D297353CC}">
              <c16:uniqueId val="{00000004-EC7A-40E3-9F88-AB2813BA1870}"/>
            </c:ext>
          </c:extLst>
        </c:ser>
        <c:ser>
          <c:idx val="5"/>
          <c:order val="5"/>
          <c:tx>
            <c:strRef>
              <c:f>退院加算!$A$8</c:f>
              <c:strCache>
                <c:ptCount val="1"/>
                <c:pt idx="0">
                  <c:v>堺市</c:v>
                </c:pt>
              </c:strCache>
            </c:strRef>
          </c:tx>
          <c:spPr>
            <a:pattFill prst="ltVert">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退院加算!$B$2:$E$2</c:f>
              <c:strCache>
                <c:ptCount val="4"/>
                <c:pt idx="0">
                  <c:v>2017年</c:v>
                </c:pt>
                <c:pt idx="1">
                  <c:v>2018年</c:v>
                </c:pt>
                <c:pt idx="2">
                  <c:v>2019年</c:v>
                </c:pt>
                <c:pt idx="3">
                  <c:v>2020年
(参考指標）</c:v>
                </c:pt>
              </c:strCache>
            </c:strRef>
          </c:cat>
          <c:val>
            <c:numRef>
              <c:f>退院加算!$B$8:$E$8</c:f>
              <c:numCache>
                <c:formatCode>#,##0_);[Red]\(#,##0\)</c:formatCode>
                <c:ptCount val="4"/>
                <c:pt idx="0">
                  <c:v>21</c:v>
                </c:pt>
                <c:pt idx="1">
                  <c:v>21</c:v>
                </c:pt>
                <c:pt idx="2">
                  <c:v>19</c:v>
                </c:pt>
                <c:pt idx="3" formatCode="General">
                  <c:v>27</c:v>
                </c:pt>
              </c:numCache>
            </c:numRef>
          </c:val>
          <c:extLst>
            <c:ext xmlns:c16="http://schemas.microsoft.com/office/drawing/2014/chart" uri="{C3380CC4-5D6E-409C-BE32-E72D297353CC}">
              <c16:uniqueId val="{00000005-EC7A-40E3-9F88-AB2813BA1870}"/>
            </c:ext>
          </c:extLst>
        </c:ser>
        <c:ser>
          <c:idx val="6"/>
          <c:order val="6"/>
          <c:tx>
            <c:strRef>
              <c:f>退院加算!$A$9</c:f>
              <c:strCache>
                <c:ptCount val="1"/>
                <c:pt idx="0">
                  <c:v>泉州</c:v>
                </c:pt>
              </c:strCache>
            </c:strRef>
          </c:tx>
          <c:spPr>
            <a:pattFill prst="ltDnDi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退院加算!$B$2:$E$2</c:f>
              <c:strCache>
                <c:ptCount val="4"/>
                <c:pt idx="0">
                  <c:v>2017年</c:v>
                </c:pt>
                <c:pt idx="1">
                  <c:v>2018年</c:v>
                </c:pt>
                <c:pt idx="2">
                  <c:v>2019年</c:v>
                </c:pt>
                <c:pt idx="3">
                  <c:v>2020年
(参考指標）</c:v>
                </c:pt>
              </c:strCache>
            </c:strRef>
          </c:cat>
          <c:val>
            <c:numRef>
              <c:f>退院加算!$B$9:$E$9</c:f>
              <c:numCache>
                <c:formatCode>#,##0_);[Red]\(#,##0\)</c:formatCode>
                <c:ptCount val="4"/>
                <c:pt idx="0">
                  <c:v>25</c:v>
                </c:pt>
                <c:pt idx="1">
                  <c:v>25</c:v>
                </c:pt>
                <c:pt idx="2">
                  <c:v>25</c:v>
                </c:pt>
                <c:pt idx="3" formatCode="General">
                  <c:v>30</c:v>
                </c:pt>
              </c:numCache>
            </c:numRef>
          </c:val>
          <c:extLst>
            <c:ext xmlns:c16="http://schemas.microsoft.com/office/drawing/2014/chart" uri="{C3380CC4-5D6E-409C-BE32-E72D297353CC}">
              <c16:uniqueId val="{00000006-EC7A-40E3-9F88-AB2813BA1870}"/>
            </c:ext>
          </c:extLst>
        </c:ser>
        <c:ser>
          <c:idx val="7"/>
          <c:order val="7"/>
          <c:tx>
            <c:strRef>
              <c:f>退院加算!$A$10</c:f>
              <c:strCache>
                <c:ptCount val="1"/>
                <c:pt idx="0">
                  <c:v>大阪市</c:v>
                </c:pt>
              </c:strCache>
            </c:strRef>
          </c:tx>
          <c:spPr>
            <a:pattFill prst="pct50">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退院加算!$B$2:$E$2</c:f>
              <c:strCache>
                <c:ptCount val="4"/>
                <c:pt idx="0">
                  <c:v>2017年</c:v>
                </c:pt>
                <c:pt idx="1">
                  <c:v>2018年</c:v>
                </c:pt>
                <c:pt idx="2">
                  <c:v>2019年</c:v>
                </c:pt>
                <c:pt idx="3">
                  <c:v>2020年
(参考指標）</c:v>
                </c:pt>
              </c:strCache>
            </c:strRef>
          </c:cat>
          <c:val>
            <c:numRef>
              <c:f>退院加算!$B$10:$E$10</c:f>
              <c:numCache>
                <c:formatCode>#,##0_);[Red]\(#,##0\)</c:formatCode>
                <c:ptCount val="4"/>
                <c:pt idx="0">
                  <c:v>79</c:v>
                </c:pt>
                <c:pt idx="1">
                  <c:v>83</c:v>
                </c:pt>
                <c:pt idx="2">
                  <c:v>83</c:v>
                </c:pt>
                <c:pt idx="3" formatCode="General">
                  <c:v>92</c:v>
                </c:pt>
              </c:numCache>
            </c:numRef>
          </c:val>
          <c:extLst>
            <c:ext xmlns:c16="http://schemas.microsoft.com/office/drawing/2014/chart" uri="{C3380CC4-5D6E-409C-BE32-E72D297353CC}">
              <c16:uniqueId val="{00000007-EC7A-40E3-9F88-AB2813BA1870}"/>
            </c:ext>
          </c:extLst>
        </c:ser>
        <c:dLbls>
          <c:showLegendKey val="0"/>
          <c:showVal val="1"/>
          <c:showCatName val="0"/>
          <c:showSerName val="0"/>
          <c:showPercent val="0"/>
          <c:showBubbleSize val="0"/>
        </c:dLbls>
        <c:gapWidth val="150"/>
        <c:overlap val="100"/>
        <c:serLines>
          <c:spPr>
            <a:ln w="9525" cap="flat" cmpd="sng" algn="ctr">
              <a:solidFill>
                <a:schemeClr val="tx1"/>
              </a:solidFill>
              <a:prstDash val="dash"/>
              <a:round/>
            </a:ln>
            <a:effectLst/>
          </c:spPr>
        </c:serLines>
        <c:axId val="193477632"/>
        <c:axId val="193491712"/>
      </c:barChart>
      <c:catAx>
        <c:axId val="193477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93491712"/>
        <c:crosses val="autoZero"/>
        <c:auto val="1"/>
        <c:lblAlgn val="ctr"/>
        <c:lblOffset val="100"/>
        <c:noMultiLvlLbl val="0"/>
      </c:catAx>
      <c:valAx>
        <c:axId val="193491712"/>
        <c:scaling>
          <c:orientation val="minMax"/>
        </c:scaling>
        <c:delete val="0"/>
        <c:axPos val="l"/>
        <c:majorGridlines>
          <c:spPr>
            <a:ln w="9525" cap="flat" cmpd="sng" algn="ctr">
              <a:noFill/>
              <a:round/>
            </a:ln>
            <a:effectLst/>
          </c:spPr>
        </c:majorGridlines>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a:t>（施設）</a:t>
                </a:r>
              </a:p>
            </c:rich>
          </c:tx>
          <c:layout>
            <c:manualLayout>
              <c:xMode val="edge"/>
              <c:yMode val="edge"/>
              <c:x val="9.0395464140671251E-3"/>
              <c:y val="4.3772087544175125E-3"/>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93477632"/>
        <c:crosses val="autoZero"/>
        <c:crossBetween val="between"/>
      </c:valAx>
      <c:spPr>
        <a:noFill/>
        <a:ln>
          <a:noFill/>
        </a:ln>
        <a:effectLst/>
      </c:spPr>
    </c:plotArea>
    <c:legend>
      <c:legendPos val="b"/>
      <c:layout>
        <c:manualLayout>
          <c:xMode val="edge"/>
          <c:yMode val="edge"/>
          <c:x val="9.4451159846761834E-2"/>
          <c:y val="0.93744490600092301"/>
          <c:w val="0.7433009042571459"/>
          <c:h val="5.90555314443963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409430269979503E-2"/>
          <c:y val="9.5799216233704729E-2"/>
          <c:w val="0.88851036282568308"/>
          <c:h val="0.71732903465807052"/>
        </c:manualLayout>
      </c:layout>
      <c:barChart>
        <c:barDir val="col"/>
        <c:grouping val="stacked"/>
        <c:varyColors val="0"/>
        <c:ser>
          <c:idx val="0"/>
          <c:order val="0"/>
          <c:tx>
            <c:strRef>
              <c:f>ケアマネ!$A$3</c:f>
              <c:strCache>
                <c:ptCount val="1"/>
                <c:pt idx="0">
                  <c:v>豊能</c:v>
                </c:pt>
              </c:strCache>
            </c:strRef>
          </c:tx>
          <c:spPr>
            <a:pattFill prst="pct5">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ケアマネ!$B$2:$D$2</c:f>
              <c:strCache>
                <c:ptCount val="3"/>
                <c:pt idx="0">
                  <c:v>2015年</c:v>
                </c:pt>
                <c:pt idx="1">
                  <c:v>2016年</c:v>
                </c:pt>
                <c:pt idx="2">
                  <c:v>2020年
（参考指標）</c:v>
                </c:pt>
              </c:strCache>
            </c:strRef>
          </c:cat>
          <c:val>
            <c:numRef>
              <c:f>ケアマネ!$B$3:$D$3</c:f>
              <c:numCache>
                <c:formatCode>#,##0_);[Red]\(#,##0\)</c:formatCode>
                <c:ptCount val="3"/>
                <c:pt idx="0">
                  <c:v>2768</c:v>
                </c:pt>
                <c:pt idx="1">
                  <c:v>3614</c:v>
                </c:pt>
                <c:pt idx="2">
                  <c:v>3506</c:v>
                </c:pt>
              </c:numCache>
            </c:numRef>
          </c:val>
          <c:extLst>
            <c:ext xmlns:c16="http://schemas.microsoft.com/office/drawing/2014/chart" uri="{C3380CC4-5D6E-409C-BE32-E72D297353CC}">
              <c16:uniqueId val="{00000000-A7FF-412E-953A-4C343B8160F7}"/>
            </c:ext>
          </c:extLst>
        </c:ser>
        <c:ser>
          <c:idx val="1"/>
          <c:order val="1"/>
          <c:tx>
            <c:strRef>
              <c:f>ケアマネ!$A$4</c:f>
              <c:strCache>
                <c:ptCount val="1"/>
                <c:pt idx="0">
                  <c:v>三島</c:v>
                </c:pt>
              </c:strCache>
            </c:strRef>
          </c:tx>
          <c:spPr>
            <a:pattFill prst="smGrid">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ケアマネ!$B$2:$D$2</c:f>
              <c:strCache>
                <c:ptCount val="3"/>
                <c:pt idx="0">
                  <c:v>2015年</c:v>
                </c:pt>
                <c:pt idx="1">
                  <c:v>2016年</c:v>
                </c:pt>
                <c:pt idx="2">
                  <c:v>2020年
（参考指標）</c:v>
                </c:pt>
              </c:strCache>
            </c:strRef>
          </c:cat>
          <c:val>
            <c:numRef>
              <c:f>ケアマネ!$B$4:$D$4</c:f>
              <c:numCache>
                <c:formatCode>#,##0_);[Red]\(#,##0\)</c:formatCode>
                <c:ptCount val="3"/>
                <c:pt idx="0">
                  <c:v>1500</c:v>
                </c:pt>
                <c:pt idx="1">
                  <c:v>1669</c:v>
                </c:pt>
                <c:pt idx="2">
                  <c:v>1950</c:v>
                </c:pt>
              </c:numCache>
            </c:numRef>
          </c:val>
          <c:extLst>
            <c:ext xmlns:c16="http://schemas.microsoft.com/office/drawing/2014/chart" uri="{C3380CC4-5D6E-409C-BE32-E72D297353CC}">
              <c16:uniqueId val="{00000001-A7FF-412E-953A-4C343B8160F7}"/>
            </c:ext>
          </c:extLst>
        </c:ser>
        <c:ser>
          <c:idx val="2"/>
          <c:order val="2"/>
          <c:tx>
            <c:strRef>
              <c:f>ケアマネ!$A$5</c:f>
              <c:strCache>
                <c:ptCount val="1"/>
                <c:pt idx="0">
                  <c:v>北河内</c:v>
                </c:pt>
              </c:strCache>
            </c:strRef>
          </c:tx>
          <c:spPr>
            <a:pattFill prst="divot">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ケアマネ!$B$2:$D$2</c:f>
              <c:strCache>
                <c:ptCount val="3"/>
                <c:pt idx="0">
                  <c:v>2015年</c:v>
                </c:pt>
                <c:pt idx="1">
                  <c:v>2016年</c:v>
                </c:pt>
                <c:pt idx="2">
                  <c:v>2020年
（参考指標）</c:v>
                </c:pt>
              </c:strCache>
            </c:strRef>
          </c:cat>
          <c:val>
            <c:numRef>
              <c:f>ケアマネ!$B$5:$D$5</c:f>
              <c:numCache>
                <c:formatCode>#,##0_);[Red]\(#,##0\)</c:formatCode>
                <c:ptCount val="3"/>
                <c:pt idx="0">
                  <c:v>3701</c:v>
                </c:pt>
                <c:pt idx="1">
                  <c:v>4991</c:v>
                </c:pt>
                <c:pt idx="2">
                  <c:v>4974</c:v>
                </c:pt>
              </c:numCache>
            </c:numRef>
          </c:val>
          <c:extLst>
            <c:ext xmlns:c16="http://schemas.microsoft.com/office/drawing/2014/chart" uri="{C3380CC4-5D6E-409C-BE32-E72D297353CC}">
              <c16:uniqueId val="{00000002-A7FF-412E-953A-4C343B8160F7}"/>
            </c:ext>
          </c:extLst>
        </c:ser>
        <c:ser>
          <c:idx val="3"/>
          <c:order val="3"/>
          <c:tx>
            <c:strRef>
              <c:f>ケアマネ!$A$6</c:f>
              <c:strCache>
                <c:ptCount val="1"/>
                <c:pt idx="0">
                  <c:v>中河内</c:v>
                </c:pt>
              </c:strCache>
            </c:strRef>
          </c:tx>
          <c:spPr>
            <a:pattFill prst="zigZ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ケアマネ!$B$2:$D$2</c:f>
              <c:strCache>
                <c:ptCount val="3"/>
                <c:pt idx="0">
                  <c:v>2015年</c:v>
                </c:pt>
                <c:pt idx="1">
                  <c:v>2016年</c:v>
                </c:pt>
                <c:pt idx="2">
                  <c:v>2020年
（参考指標）</c:v>
                </c:pt>
              </c:strCache>
            </c:strRef>
          </c:cat>
          <c:val>
            <c:numRef>
              <c:f>ケアマネ!$B$6:$D$6</c:f>
              <c:numCache>
                <c:formatCode>#,##0_);[Red]\(#,##0\)</c:formatCode>
                <c:ptCount val="3"/>
                <c:pt idx="0">
                  <c:v>2794</c:v>
                </c:pt>
                <c:pt idx="1">
                  <c:v>3041</c:v>
                </c:pt>
                <c:pt idx="2">
                  <c:v>3563</c:v>
                </c:pt>
              </c:numCache>
            </c:numRef>
          </c:val>
          <c:extLst>
            <c:ext xmlns:c16="http://schemas.microsoft.com/office/drawing/2014/chart" uri="{C3380CC4-5D6E-409C-BE32-E72D297353CC}">
              <c16:uniqueId val="{00000003-A7FF-412E-953A-4C343B8160F7}"/>
            </c:ext>
          </c:extLst>
        </c:ser>
        <c:ser>
          <c:idx val="4"/>
          <c:order val="4"/>
          <c:tx>
            <c:strRef>
              <c:f>ケアマネ!$A$7</c:f>
              <c:strCache>
                <c:ptCount val="1"/>
                <c:pt idx="0">
                  <c:v>南河内</c:v>
                </c:pt>
              </c:strCache>
            </c:strRef>
          </c:tx>
          <c:spPr>
            <a:pattFill prst="dashDnDi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ケアマネ!$B$2:$D$2</c:f>
              <c:strCache>
                <c:ptCount val="3"/>
                <c:pt idx="0">
                  <c:v>2015年</c:v>
                </c:pt>
                <c:pt idx="1">
                  <c:v>2016年</c:v>
                </c:pt>
                <c:pt idx="2">
                  <c:v>2020年
（参考指標）</c:v>
                </c:pt>
              </c:strCache>
            </c:strRef>
          </c:cat>
          <c:val>
            <c:numRef>
              <c:f>ケアマネ!$B$7:$D$7</c:f>
              <c:numCache>
                <c:formatCode>#,##0_);[Red]\(#,##0\)</c:formatCode>
                <c:ptCount val="3"/>
                <c:pt idx="0">
                  <c:v>2365</c:v>
                </c:pt>
                <c:pt idx="1">
                  <c:v>2289</c:v>
                </c:pt>
                <c:pt idx="2">
                  <c:v>3074</c:v>
                </c:pt>
              </c:numCache>
            </c:numRef>
          </c:val>
          <c:extLst>
            <c:ext xmlns:c16="http://schemas.microsoft.com/office/drawing/2014/chart" uri="{C3380CC4-5D6E-409C-BE32-E72D297353CC}">
              <c16:uniqueId val="{00000004-A7FF-412E-953A-4C343B8160F7}"/>
            </c:ext>
          </c:extLst>
        </c:ser>
        <c:ser>
          <c:idx val="5"/>
          <c:order val="5"/>
          <c:tx>
            <c:strRef>
              <c:f>ケアマネ!$A$8</c:f>
              <c:strCache>
                <c:ptCount val="1"/>
                <c:pt idx="0">
                  <c:v>堺市</c:v>
                </c:pt>
              </c:strCache>
            </c:strRef>
          </c:tx>
          <c:spPr>
            <a:pattFill prst="ltVert">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ケアマネ!$B$2:$D$2</c:f>
              <c:strCache>
                <c:ptCount val="3"/>
                <c:pt idx="0">
                  <c:v>2015年</c:v>
                </c:pt>
                <c:pt idx="1">
                  <c:v>2016年</c:v>
                </c:pt>
                <c:pt idx="2">
                  <c:v>2020年
（参考指標）</c:v>
                </c:pt>
              </c:strCache>
            </c:strRef>
          </c:cat>
          <c:val>
            <c:numRef>
              <c:f>ケアマネ!$B$8:$D$8</c:f>
              <c:numCache>
                <c:formatCode>#,##0_);[Red]\(#,##0\)</c:formatCode>
                <c:ptCount val="3"/>
                <c:pt idx="0">
                  <c:v>1670</c:v>
                </c:pt>
                <c:pt idx="1">
                  <c:v>3394</c:v>
                </c:pt>
                <c:pt idx="2">
                  <c:v>2300</c:v>
                </c:pt>
              </c:numCache>
            </c:numRef>
          </c:val>
          <c:extLst>
            <c:ext xmlns:c16="http://schemas.microsoft.com/office/drawing/2014/chart" uri="{C3380CC4-5D6E-409C-BE32-E72D297353CC}">
              <c16:uniqueId val="{00000005-A7FF-412E-953A-4C343B8160F7}"/>
            </c:ext>
          </c:extLst>
        </c:ser>
        <c:ser>
          <c:idx val="6"/>
          <c:order val="6"/>
          <c:tx>
            <c:strRef>
              <c:f>ケアマネ!$A$9</c:f>
              <c:strCache>
                <c:ptCount val="1"/>
                <c:pt idx="0">
                  <c:v>泉州</c:v>
                </c:pt>
              </c:strCache>
            </c:strRef>
          </c:tx>
          <c:spPr>
            <a:pattFill prst="ltDnDi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ケアマネ!$B$2:$D$2</c:f>
              <c:strCache>
                <c:ptCount val="3"/>
                <c:pt idx="0">
                  <c:v>2015年</c:v>
                </c:pt>
                <c:pt idx="1">
                  <c:v>2016年</c:v>
                </c:pt>
                <c:pt idx="2">
                  <c:v>2020年
（参考指標）</c:v>
                </c:pt>
              </c:strCache>
            </c:strRef>
          </c:cat>
          <c:val>
            <c:numRef>
              <c:f>ケアマネ!$B$9:$D$9</c:f>
              <c:numCache>
                <c:formatCode>#,##0_);[Red]\(#,##0\)</c:formatCode>
                <c:ptCount val="3"/>
                <c:pt idx="0">
                  <c:v>3555</c:v>
                </c:pt>
                <c:pt idx="1">
                  <c:v>4658</c:v>
                </c:pt>
                <c:pt idx="2">
                  <c:v>4541</c:v>
                </c:pt>
              </c:numCache>
            </c:numRef>
          </c:val>
          <c:extLst>
            <c:ext xmlns:c16="http://schemas.microsoft.com/office/drawing/2014/chart" uri="{C3380CC4-5D6E-409C-BE32-E72D297353CC}">
              <c16:uniqueId val="{00000006-A7FF-412E-953A-4C343B8160F7}"/>
            </c:ext>
          </c:extLst>
        </c:ser>
        <c:ser>
          <c:idx val="7"/>
          <c:order val="7"/>
          <c:tx>
            <c:strRef>
              <c:f>ケアマネ!$A$10</c:f>
              <c:strCache>
                <c:ptCount val="1"/>
                <c:pt idx="0">
                  <c:v>大阪市</c:v>
                </c:pt>
              </c:strCache>
            </c:strRef>
          </c:tx>
          <c:spPr>
            <a:pattFill prst="pct50">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ケアマネ!$B$2:$D$2</c:f>
              <c:strCache>
                <c:ptCount val="3"/>
                <c:pt idx="0">
                  <c:v>2015年</c:v>
                </c:pt>
                <c:pt idx="1">
                  <c:v>2016年</c:v>
                </c:pt>
                <c:pt idx="2">
                  <c:v>2020年
（参考指標）</c:v>
                </c:pt>
              </c:strCache>
            </c:strRef>
          </c:cat>
          <c:val>
            <c:numRef>
              <c:f>ケアマネ!$B$10:$D$10</c:f>
              <c:numCache>
                <c:formatCode>#,##0_);[Red]\(#,##0\)</c:formatCode>
                <c:ptCount val="3"/>
                <c:pt idx="0">
                  <c:v>6968</c:v>
                </c:pt>
                <c:pt idx="1">
                  <c:v>9781</c:v>
                </c:pt>
                <c:pt idx="2">
                  <c:v>8719</c:v>
                </c:pt>
              </c:numCache>
            </c:numRef>
          </c:val>
          <c:extLst>
            <c:ext xmlns:c16="http://schemas.microsoft.com/office/drawing/2014/chart" uri="{C3380CC4-5D6E-409C-BE32-E72D297353CC}">
              <c16:uniqueId val="{00000007-A7FF-412E-953A-4C343B8160F7}"/>
            </c:ext>
          </c:extLst>
        </c:ser>
        <c:dLbls>
          <c:showLegendKey val="0"/>
          <c:showVal val="1"/>
          <c:showCatName val="0"/>
          <c:showSerName val="0"/>
          <c:showPercent val="0"/>
          <c:showBubbleSize val="0"/>
        </c:dLbls>
        <c:gapWidth val="150"/>
        <c:overlap val="100"/>
        <c:serLines>
          <c:spPr>
            <a:ln w="9525" cap="flat" cmpd="sng" algn="ctr">
              <a:solidFill>
                <a:schemeClr val="tx1"/>
              </a:solidFill>
              <a:prstDash val="dash"/>
              <a:round/>
            </a:ln>
            <a:effectLst/>
          </c:spPr>
        </c:serLines>
        <c:axId val="197178496"/>
        <c:axId val="197180032"/>
      </c:barChart>
      <c:catAx>
        <c:axId val="197178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97180032"/>
        <c:crosses val="autoZero"/>
        <c:auto val="1"/>
        <c:lblAlgn val="ctr"/>
        <c:lblOffset val="100"/>
        <c:noMultiLvlLbl val="0"/>
      </c:catAx>
      <c:valAx>
        <c:axId val="197180032"/>
        <c:scaling>
          <c:orientation val="minMax"/>
        </c:scaling>
        <c:delete val="0"/>
        <c:axPos val="l"/>
        <c:majorGridlines>
          <c:spPr>
            <a:ln w="9525" cap="flat" cmpd="sng" algn="ctr">
              <a:noFill/>
              <a:round/>
            </a:ln>
            <a:effectLst/>
          </c:spPr>
        </c:majorGridlines>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a:t>（件）</a:t>
                </a:r>
              </a:p>
            </c:rich>
          </c:tx>
          <c:layout>
            <c:manualLayout>
              <c:xMode val="edge"/>
              <c:yMode val="edge"/>
              <c:x val="9.0395464140671251E-3"/>
              <c:y val="4.3772087544175125E-3"/>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97178496"/>
        <c:crosses val="autoZero"/>
        <c:crossBetween val="between"/>
      </c:valAx>
      <c:spPr>
        <a:noFill/>
        <a:ln>
          <a:noFill/>
        </a:ln>
        <a:effectLst/>
      </c:spPr>
    </c:plotArea>
    <c:legend>
      <c:legendPos val="b"/>
      <c:layout>
        <c:manualLayout>
          <c:xMode val="edge"/>
          <c:yMode val="edge"/>
          <c:x val="9.4451159846761834E-2"/>
          <c:y val="0.93744490600092301"/>
          <c:w val="0.7433009042571459"/>
          <c:h val="5.90555314443963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630884535631558E-2"/>
          <c:y val="9.9492563429571301E-2"/>
          <c:w val="0.88851036282568308"/>
          <c:h val="0.71732903465807052"/>
        </c:manualLayout>
      </c:layout>
      <c:barChart>
        <c:barDir val="col"/>
        <c:grouping val="stacked"/>
        <c:varyColors val="0"/>
        <c:ser>
          <c:idx val="0"/>
          <c:order val="0"/>
          <c:tx>
            <c:strRef>
              <c:f>看取り診療所!$A$3</c:f>
              <c:strCache>
                <c:ptCount val="1"/>
                <c:pt idx="0">
                  <c:v>豊能</c:v>
                </c:pt>
              </c:strCache>
            </c:strRef>
          </c:tx>
          <c:spPr>
            <a:pattFill prst="pct5">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看取り診療所!$B$2:$D$2</c:f>
              <c:strCache>
                <c:ptCount val="3"/>
                <c:pt idx="0">
                  <c:v>2014年</c:v>
                </c:pt>
                <c:pt idx="1">
                  <c:v>2017年</c:v>
                </c:pt>
                <c:pt idx="2">
                  <c:v>2020年
(参考指標）</c:v>
                </c:pt>
              </c:strCache>
            </c:strRef>
          </c:cat>
          <c:val>
            <c:numRef>
              <c:f>看取り診療所!$B$3:$D$3</c:f>
              <c:numCache>
                <c:formatCode>General</c:formatCode>
                <c:ptCount val="3"/>
                <c:pt idx="0" formatCode="#,##0_);[Red]\(#,##0\)">
                  <c:v>40</c:v>
                </c:pt>
                <c:pt idx="1">
                  <c:v>47</c:v>
                </c:pt>
                <c:pt idx="2">
                  <c:v>54</c:v>
                </c:pt>
              </c:numCache>
            </c:numRef>
          </c:val>
          <c:extLst>
            <c:ext xmlns:c16="http://schemas.microsoft.com/office/drawing/2014/chart" uri="{C3380CC4-5D6E-409C-BE32-E72D297353CC}">
              <c16:uniqueId val="{00000000-0994-4A16-89F3-C86816B2D642}"/>
            </c:ext>
          </c:extLst>
        </c:ser>
        <c:ser>
          <c:idx val="1"/>
          <c:order val="1"/>
          <c:tx>
            <c:strRef>
              <c:f>看取り診療所!$A$4</c:f>
              <c:strCache>
                <c:ptCount val="1"/>
                <c:pt idx="0">
                  <c:v>三島</c:v>
                </c:pt>
              </c:strCache>
            </c:strRef>
          </c:tx>
          <c:spPr>
            <a:pattFill prst="smGrid">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看取り診療所!$B$2:$D$2</c:f>
              <c:strCache>
                <c:ptCount val="3"/>
                <c:pt idx="0">
                  <c:v>2014年</c:v>
                </c:pt>
                <c:pt idx="1">
                  <c:v>2017年</c:v>
                </c:pt>
                <c:pt idx="2">
                  <c:v>2020年
(参考指標）</c:v>
                </c:pt>
              </c:strCache>
            </c:strRef>
          </c:cat>
          <c:val>
            <c:numRef>
              <c:f>看取り診療所!$B$4:$D$4</c:f>
              <c:numCache>
                <c:formatCode>General</c:formatCode>
                <c:ptCount val="3"/>
                <c:pt idx="0" formatCode="#,##0_);[Red]\(#,##0\)">
                  <c:v>22</c:v>
                </c:pt>
                <c:pt idx="1">
                  <c:v>23</c:v>
                </c:pt>
                <c:pt idx="2">
                  <c:v>31</c:v>
                </c:pt>
              </c:numCache>
            </c:numRef>
          </c:val>
          <c:extLst>
            <c:ext xmlns:c16="http://schemas.microsoft.com/office/drawing/2014/chart" uri="{C3380CC4-5D6E-409C-BE32-E72D297353CC}">
              <c16:uniqueId val="{00000001-0994-4A16-89F3-C86816B2D642}"/>
            </c:ext>
          </c:extLst>
        </c:ser>
        <c:ser>
          <c:idx val="2"/>
          <c:order val="2"/>
          <c:tx>
            <c:strRef>
              <c:f>看取り診療所!$A$5</c:f>
              <c:strCache>
                <c:ptCount val="1"/>
                <c:pt idx="0">
                  <c:v>北河内</c:v>
                </c:pt>
              </c:strCache>
            </c:strRef>
          </c:tx>
          <c:spPr>
            <a:pattFill prst="divot">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看取り診療所!$B$2:$D$2</c:f>
              <c:strCache>
                <c:ptCount val="3"/>
                <c:pt idx="0">
                  <c:v>2014年</c:v>
                </c:pt>
                <c:pt idx="1">
                  <c:v>2017年</c:v>
                </c:pt>
                <c:pt idx="2">
                  <c:v>2020年
(参考指標）</c:v>
                </c:pt>
              </c:strCache>
            </c:strRef>
          </c:cat>
          <c:val>
            <c:numRef>
              <c:f>看取り診療所!$B$5:$D$5</c:f>
              <c:numCache>
                <c:formatCode>General</c:formatCode>
                <c:ptCount val="3"/>
                <c:pt idx="0" formatCode="#,##0_);[Red]\(#,##0\)">
                  <c:v>26</c:v>
                </c:pt>
                <c:pt idx="1">
                  <c:v>32</c:v>
                </c:pt>
                <c:pt idx="2">
                  <c:v>38</c:v>
                </c:pt>
              </c:numCache>
            </c:numRef>
          </c:val>
          <c:extLst>
            <c:ext xmlns:c16="http://schemas.microsoft.com/office/drawing/2014/chart" uri="{C3380CC4-5D6E-409C-BE32-E72D297353CC}">
              <c16:uniqueId val="{00000002-0994-4A16-89F3-C86816B2D642}"/>
            </c:ext>
          </c:extLst>
        </c:ser>
        <c:ser>
          <c:idx val="3"/>
          <c:order val="3"/>
          <c:tx>
            <c:strRef>
              <c:f>看取り診療所!$A$6</c:f>
              <c:strCache>
                <c:ptCount val="1"/>
                <c:pt idx="0">
                  <c:v>中河内</c:v>
                </c:pt>
              </c:strCache>
            </c:strRef>
          </c:tx>
          <c:spPr>
            <a:pattFill prst="zigZ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看取り診療所!$B$2:$D$2</c:f>
              <c:strCache>
                <c:ptCount val="3"/>
                <c:pt idx="0">
                  <c:v>2014年</c:v>
                </c:pt>
                <c:pt idx="1">
                  <c:v>2017年</c:v>
                </c:pt>
                <c:pt idx="2">
                  <c:v>2020年
(参考指標）</c:v>
                </c:pt>
              </c:strCache>
            </c:strRef>
          </c:cat>
          <c:val>
            <c:numRef>
              <c:f>看取り診療所!$B$6:$D$6</c:f>
              <c:numCache>
                <c:formatCode>General</c:formatCode>
                <c:ptCount val="3"/>
                <c:pt idx="0" formatCode="#,##0_);[Red]\(#,##0\)">
                  <c:v>37</c:v>
                </c:pt>
                <c:pt idx="1">
                  <c:v>30</c:v>
                </c:pt>
                <c:pt idx="2">
                  <c:v>50</c:v>
                </c:pt>
              </c:numCache>
            </c:numRef>
          </c:val>
          <c:extLst>
            <c:ext xmlns:c16="http://schemas.microsoft.com/office/drawing/2014/chart" uri="{C3380CC4-5D6E-409C-BE32-E72D297353CC}">
              <c16:uniqueId val="{00000003-0994-4A16-89F3-C86816B2D642}"/>
            </c:ext>
          </c:extLst>
        </c:ser>
        <c:ser>
          <c:idx val="4"/>
          <c:order val="4"/>
          <c:tx>
            <c:strRef>
              <c:f>看取り診療所!$A$7</c:f>
              <c:strCache>
                <c:ptCount val="1"/>
                <c:pt idx="0">
                  <c:v>南河内</c:v>
                </c:pt>
              </c:strCache>
            </c:strRef>
          </c:tx>
          <c:spPr>
            <a:pattFill prst="dashDnDi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看取り診療所!$B$2:$D$2</c:f>
              <c:strCache>
                <c:ptCount val="3"/>
                <c:pt idx="0">
                  <c:v>2014年</c:v>
                </c:pt>
                <c:pt idx="1">
                  <c:v>2017年</c:v>
                </c:pt>
                <c:pt idx="2">
                  <c:v>2020年
(参考指標）</c:v>
                </c:pt>
              </c:strCache>
            </c:strRef>
          </c:cat>
          <c:val>
            <c:numRef>
              <c:f>看取り診療所!$B$7:$D$7</c:f>
              <c:numCache>
                <c:formatCode>General</c:formatCode>
                <c:ptCount val="3"/>
                <c:pt idx="0" formatCode="#,##0_);[Red]\(#,##0\)">
                  <c:v>22</c:v>
                </c:pt>
                <c:pt idx="1">
                  <c:v>24</c:v>
                </c:pt>
                <c:pt idx="2">
                  <c:v>30</c:v>
                </c:pt>
              </c:numCache>
            </c:numRef>
          </c:val>
          <c:extLst>
            <c:ext xmlns:c16="http://schemas.microsoft.com/office/drawing/2014/chart" uri="{C3380CC4-5D6E-409C-BE32-E72D297353CC}">
              <c16:uniqueId val="{00000004-0994-4A16-89F3-C86816B2D642}"/>
            </c:ext>
          </c:extLst>
        </c:ser>
        <c:ser>
          <c:idx val="5"/>
          <c:order val="5"/>
          <c:tx>
            <c:strRef>
              <c:f>看取り診療所!$A$8</c:f>
              <c:strCache>
                <c:ptCount val="1"/>
                <c:pt idx="0">
                  <c:v>堺市</c:v>
                </c:pt>
              </c:strCache>
            </c:strRef>
          </c:tx>
          <c:spPr>
            <a:pattFill prst="ltVert">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看取り診療所!$B$2:$D$2</c:f>
              <c:strCache>
                <c:ptCount val="3"/>
                <c:pt idx="0">
                  <c:v>2014年</c:v>
                </c:pt>
                <c:pt idx="1">
                  <c:v>2017年</c:v>
                </c:pt>
                <c:pt idx="2">
                  <c:v>2020年
(参考指標）</c:v>
                </c:pt>
              </c:strCache>
            </c:strRef>
          </c:cat>
          <c:val>
            <c:numRef>
              <c:f>看取り診療所!$B$8:$D$8</c:f>
              <c:numCache>
                <c:formatCode>General</c:formatCode>
                <c:ptCount val="3"/>
                <c:pt idx="0" formatCode="#,##0_);[Red]\(#,##0\)">
                  <c:v>24</c:v>
                </c:pt>
                <c:pt idx="1">
                  <c:v>35</c:v>
                </c:pt>
                <c:pt idx="2">
                  <c:v>35</c:v>
                </c:pt>
              </c:numCache>
            </c:numRef>
          </c:val>
          <c:extLst>
            <c:ext xmlns:c16="http://schemas.microsoft.com/office/drawing/2014/chart" uri="{C3380CC4-5D6E-409C-BE32-E72D297353CC}">
              <c16:uniqueId val="{00000005-0994-4A16-89F3-C86816B2D642}"/>
            </c:ext>
          </c:extLst>
        </c:ser>
        <c:ser>
          <c:idx val="6"/>
          <c:order val="6"/>
          <c:tx>
            <c:strRef>
              <c:f>看取り診療所!$A$9</c:f>
              <c:strCache>
                <c:ptCount val="1"/>
                <c:pt idx="0">
                  <c:v>泉州</c:v>
                </c:pt>
              </c:strCache>
            </c:strRef>
          </c:tx>
          <c:spPr>
            <a:pattFill prst="ltDnDi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看取り診療所!$B$2:$D$2</c:f>
              <c:strCache>
                <c:ptCount val="3"/>
                <c:pt idx="0">
                  <c:v>2014年</c:v>
                </c:pt>
                <c:pt idx="1">
                  <c:v>2017年</c:v>
                </c:pt>
                <c:pt idx="2">
                  <c:v>2020年
(参考指標）</c:v>
                </c:pt>
              </c:strCache>
            </c:strRef>
          </c:cat>
          <c:val>
            <c:numRef>
              <c:f>看取り診療所!$B$9:$D$9</c:f>
              <c:numCache>
                <c:formatCode>General</c:formatCode>
                <c:ptCount val="3"/>
                <c:pt idx="0" formatCode="#,##0_);[Red]\(#,##0\)">
                  <c:v>23</c:v>
                </c:pt>
                <c:pt idx="1">
                  <c:v>33</c:v>
                </c:pt>
                <c:pt idx="2">
                  <c:v>31</c:v>
                </c:pt>
              </c:numCache>
            </c:numRef>
          </c:val>
          <c:extLst>
            <c:ext xmlns:c16="http://schemas.microsoft.com/office/drawing/2014/chart" uri="{C3380CC4-5D6E-409C-BE32-E72D297353CC}">
              <c16:uniqueId val="{00000006-0994-4A16-89F3-C86816B2D642}"/>
            </c:ext>
          </c:extLst>
        </c:ser>
        <c:ser>
          <c:idx val="7"/>
          <c:order val="7"/>
          <c:tx>
            <c:strRef>
              <c:f>看取り診療所!$A$10</c:f>
              <c:strCache>
                <c:ptCount val="1"/>
                <c:pt idx="0">
                  <c:v>大阪市</c:v>
                </c:pt>
              </c:strCache>
            </c:strRef>
          </c:tx>
          <c:spPr>
            <a:pattFill prst="pct50">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看取り診療所!$B$2:$D$2</c:f>
              <c:strCache>
                <c:ptCount val="3"/>
                <c:pt idx="0">
                  <c:v>2014年</c:v>
                </c:pt>
                <c:pt idx="1">
                  <c:v>2017年</c:v>
                </c:pt>
                <c:pt idx="2">
                  <c:v>2020年
(参考指標）</c:v>
                </c:pt>
              </c:strCache>
            </c:strRef>
          </c:cat>
          <c:val>
            <c:numRef>
              <c:f>看取り診療所!$B$10:$D$10</c:f>
              <c:numCache>
                <c:formatCode>General</c:formatCode>
                <c:ptCount val="3"/>
                <c:pt idx="0" formatCode="#,##0_);[Red]\(#,##0\)">
                  <c:v>115</c:v>
                </c:pt>
                <c:pt idx="1">
                  <c:v>146</c:v>
                </c:pt>
                <c:pt idx="2">
                  <c:v>150</c:v>
                </c:pt>
              </c:numCache>
            </c:numRef>
          </c:val>
          <c:extLst>
            <c:ext xmlns:c16="http://schemas.microsoft.com/office/drawing/2014/chart" uri="{C3380CC4-5D6E-409C-BE32-E72D297353CC}">
              <c16:uniqueId val="{00000007-0994-4A16-89F3-C86816B2D642}"/>
            </c:ext>
          </c:extLst>
        </c:ser>
        <c:dLbls>
          <c:showLegendKey val="0"/>
          <c:showVal val="1"/>
          <c:showCatName val="0"/>
          <c:showSerName val="0"/>
          <c:showPercent val="0"/>
          <c:showBubbleSize val="0"/>
        </c:dLbls>
        <c:gapWidth val="150"/>
        <c:overlap val="100"/>
        <c:serLines>
          <c:spPr>
            <a:ln w="9525" cap="flat" cmpd="sng" algn="ctr">
              <a:solidFill>
                <a:schemeClr val="tx1"/>
              </a:solidFill>
              <a:prstDash val="dash"/>
              <a:round/>
            </a:ln>
            <a:effectLst/>
          </c:spPr>
        </c:serLines>
        <c:axId val="214164992"/>
        <c:axId val="214166528"/>
      </c:barChart>
      <c:catAx>
        <c:axId val="214164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14166528"/>
        <c:crosses val="autoZero"/>
        <c:auto val="1"/>
        <c:lblAlgn val="ctr"/>
        <c:lblOffset val="100"/>
        <c:noMultiLvlLbl val="0"/>
      </c:catAx>
      <c:valAx>
        <c:axId val="214166528"/>
        <c:scaling>
          <c:orientation val="minMax"/>
        </c:scaling>
        <c:delete val="0"/>
        <c:axPos val="l"/>
        <c:majorGridlines>
          <c:spPr>
            <a:ln w="9525" cap="flat" cmpd="sng" algn="ctr">
              <a:noFill/>
              <a:round/>
            </a:ln>
            <a:effectLst/>
          </c:spPr>
        </c:majorGridlines>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a:t>（施設）</a:t>
                </a:r>
              </a:p>
            </c:rich>
          </c:tx>
          <c:layout>
            <c:manualLayout>
              <c:xMode val="edge"/>
              <c:yMode val="edge"/>
              <c:x val="9.0395464140671251E-3"/>
              <c:y val="4.3772087544175125E-3"/>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14164992"/>
        <c:crosses val="autoZero"/>
        <c:crossBetween val="between"/>
      </c:valAx>
      <c:spPr>
        <a:noFill/>
        <a:ln>
          <a:noFill/>
        </a:ln>
        <a:effectLst/>
      </c:spPr>
    </c:plotArea>
    <c:legend>
      <c:legendPos val="b"/>
      <c:layout>
        <c:manualLayout>
          <c:xMode val="edge"/>
          <c:yMode val="edge"/>
          <c:x val="9.4451159846761834E-2"/>
          <c:y val="0.93744490600092301"/>
          <c:w val="0.7433009042571459"/>
          <c:h val="5.90555314443963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21766021036288"/>
          <c:y val="8.2085321043005852E-2"/>
          <c:w val="0.88878233978963606"/>
          <c:h val="0.80320718895840659"/>
        </c:manualLayout>
      </c:layout>
      <c:barChart>
        <c:barDir val="col"/>
        <c:grouping val="stacked"/>
        <c:varyColors val="0"/>
        <c:ser>
          <c:idx val="0"/>
          <c:order val="0"/>
          <c:tx>
            <c:strRef>
              <c:f>'10-1 看取り件数 (全体)'!$A$3</c:f>
              <c:strCache>
                <c:ptCount val="1"/>
                <c:pt idx="0">
                  <c:v>豊能</c:v>
                </c:pt>
              </c:strCache>
            </c:strRef>
          </c:tx>
          <c:spPr>
            <a:pattFill prst="pct5">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'10-1 看取り件数 (全体)'!$B$2:$C$2</c:f>
              <c:strCache>
                <c:ptCount val="2"/>
                <c:pt idx="0">
                  <c:v>2014年</c:v>
                </c:pt>
                <c:pt idx="1">
                  <c:v>2017年</c:v>
                </c:pt>
              </c:strCache>
            </c:strRef>
          </c:cat>
          <c:val>
            <c:numRef>
              <c:f>'10-1 看取り件数 (全体)'!$B$3:$C$3</c:f>
              <c:numCache>
                <c:formatCode>#,##0_);[Red]\(#,##0\)</c:formatCode>
                <c:ptCount val="2"/>
                <c:pt idx="0">
                  <c:v>984</c:v>
                </c:pt>
                <c:pt idx="1">
                  <c:v>1188</c:v>
                </c:pt>
              </c:numCache>
            </c:numRef>
          </c:val>
          <c:extLst>
            <c:ext xmlns:c16="http://schemas.microsoft.com/office/drawing/2014/chart" uri="{C3380CC4-5D6E-409C-BE32-E72D297353CC}">
              <c16:uniqueId val="{00000000-A553-4C8F-A4DB-FAA33A3CF769}"/>
            </c:ext>
          </c:extLst>
        </c:ser>
        <c:ser>
          <c:idx val="1"/>
          <c:order val="1"/>
          <c:tx>
            <c:strRef>
              <c:f>'10-1 看取り件数 (全体)'!$A$4</c:f>
              <c:strCache>
                <c:ptCount val="1"/>
                <c:pt idx="0">
                  <c:v>三島</c:v>
                </c:pt>
              </c:strCache>
            </c:strRef>
          </c:tx>
          <c:spPr>
            <a:pattFill prst="smGrid">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'10-1 看取り件数 (全体)'!$B$2:$C$2</c:f>
              <c:strCache>
                <c:ptCount val="2"/>
                <c:pt idx="0">
                  <c:v>2014年</c:v>
                </c:pt>
                <c:pt idx="1">
                  <c:v>2017年</c:v>
                </c:pt>
              </c:strCache>
            </c:strRef>
          </c:cat>
          <c:val>
            <c:numRef>
              <c:f>'10-1 看取り件数 (全体)'!$B$4:$C$4</c:f>
              <c:numCache>
                <c:formatCode>#,##0_);[Red]\(#,##0\)</c:formatCode>
                <c:ptCount val="2"/>
                <c:pt idx="0">
                  <c:v>360</c:v>
                </c:pt>
                <c:pt idx="1">
                  <c:v>1188</c:v>
                </c:pt>
              </c:numCache>
            </c:numRef>
          </c:val>
          <c:extLst>
            <c:ext xmlns:c16="http://schemas.microsoft.com/office/drawing/2014/chart" uri="{C3380CC4-5D6E-409C-BE32-E72D297353CC}">
              <c16:uniqueId val="{00000001-A553-4C8F-A4DB-FAA33A3CF769}"/>
            </c:ext>
          </c:extLst>
        </c:ser>
        <c:ser>
          <c:idx val="2"/>
          <c:order val="2"/>
          <c:tx>
            <c:strRef>
              <c:f>'10-1 看取り件数 (全体)'!$A$5</c:f>
              <c:strCache>
                <c:ptCount val="1"/>
                <c:pt idx="0">
                  <c:v>北河内</c:v>
                </c:pt>
              </c:strCache>
            </c:strRef>
          </c:tx>
          <c:spPr>
            <a:pattFill prst="divot">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'10-1 看取り件数 (全体)'!$B$2:$C$2</c:f>
              <c:strCache>
                <c:ptCount val="2"/>
                <c:pt idx="0">
                  <c:v>2014年</c:v>
                </c:pt>
                <c:pt idx="1">
                  <c:v>2017年</c:v>
                </c:pt>
              </c:strCache>
            </c:strRef>
          </c:cat>
          <c:val>
            <c:numRef>
              <c:f>'10-1 看取り件数 (全体)'!$B$5:$C$5</c:f>
              <c:numCache>
                <c:formatCode>#,##0_);[Red]\(#,##0\)</c:formatCode>
                <c:ptCount val="2"/>
                <c:pt idx="0">
                  <c:v>564</c:v>
                </c:pt>
                <c:pt idx="1">
                  <c:v>1164</c:v>
                </c:pt>
              </c:numCache>
            </c:numRef>
          </c:val>
          <c:extLst>
            <c:ext xmlns:c16="http://schemas.microsoft.com/office/drawing/2014/chart" uri="{C3380CC4-5D6E-409C-BE32-E72D297353CC}">
              <c16:uniqueId val="{00000002-A553-4C8F-A4DB-FAA33A3CF769}"/>
            </c:ext>
          </c:extLst>
        </c:ser>
        <c:ser>
          <c:idx val="3"/>
          <c:order val="3"/>
          <c:tx>
            <c:strRef>
              <c:f>'10-1 看取り件数 (全体)'!$A$6</c:f>
              <c:strCache>
                <c:ptCount val="1"/>
                <c:pt idx="0">
                  <c:v>中河内</c:v>
                </c:pt>
              </c:strCache>
            </c:strRef>
          </c:tx>
          <c:spPr>
            <a:pattFill prst="zigZ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'10-1 看取り件数 (全体)'!$B$2:$C$2</c:f>
              <c:strCache>
                <c:ptCount val="2"/>
                <c:pt idx="0">
                  <c:v>2014年</c:v>
                </c:pt>
                <c:pt idx="1">
                  <c:v>2017年</c:v>
                </c:pt>
              </c:strCache>
            </c:strRef>
          </c:cat>
          <c:val>
            <c:numRef>
              <c:f>'10-1 看取り件数 (全体)'!$B$6:$C$6</c:f>
              <c:numCache>
                <c:formatCode>#,##0_);[Red]\(#,##0\)</c:formatCode>
                <c:ptCount val="2"/>
                <c:pt idx="0">
                  <c:v>732</c:v>
                </c:pt>
                <c:pt idx="1">
                  <c:v>840</c:v>
                </c:pt>
              </c:numCache>
            </c:numRef>
          </c:val>
          <c:extLst>
            <c:ext xmlns:c16="http://schemas.microsoft.com/office/drawing/2014/chart" uri="{C3380CC4-5D6E-409C-BE32-E72D297353CC}">
              <c16:uniqueId val="{00000003-A553-4C8F-A4DB-FAA33A3CF769}"/>
            </c:ext>
          </c:extLst>
        </c:ser>
        <c:ser>
          <c:idx val="4"/>
          <c:order val="4"/>
          <c:tx>
            <c:strRef>
              <c:f>'10-1 看取り件数 (全体)'!$A$7</c:f>
              <c:strCache>
                <c:ptCount val="1"/>
                <c:pt idx="0">
                  <c:v>南河内</c:v>
                </c:pt>
              </c:strCache>
            </c:strRef>
          </c:tx>
          <c:spPr>
            <a:pattFill prst="dashDnDi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'10-1 看取り件数 (全体)'!$B$2:$C$2</c:f>
              <c:strCache>
                <c:ptCount val="2"/>
                <c:pt idx="0">
                  <c:v>2014年</c:v>
                </c:pt>
                <c:pt idx="1">
                  <c:v>2017年</c:v>
                </c:pt>
              </c:strCache>
            </c:strRef>
          </c:cat>
          <c:val>
            <c:numRef>
              <c:f>'10-1 看取り件数 (全体)'!$B$7:$C$7</c:f>
              <c:numCache>
                <c:formatCode>#,##0_);[Red]\(#,##0\)</c:formatCode>
                <c:ptCount val="2"/>
                <c:pt idx="0">
                  <c:v>396</c:v>
                </c:pt>
                <c:pt idx="1">
                  <c:v>672</c:v>
                </c:pt>
              </c:numCache>
            </c:numRef>
          </c:val>
          <c:extLst>
            <c:ext xmlns:c16="http://schemas.microsoft.com/office/drawing/2014/chart" uri="{C3380CC4-5D6E-409C-BE32-E72D297353CC}">
              <c16:uniqueId val="{00000004-A553-4C8F-A4DB-FAA33A3CF769}"/>
            </c:ext>
          </c:extLst>
        </c:ser>
        <c:ser>
          <c:idx val="5"/>
          <c:order val="5"/>
          <c:tx>
            <c:strRef>
              <c:f>'10-1 看取り件数 (全体)'!$A$8</c:f>
              <c:strCache>
                <c:ptCount val="1"/>
                <c:pt idx="0">
                  <c:v>堺市</c:v>
                </c:pt>
              </c:strCache>
            </c:strRef>
          </c:tx>
          <c:spPr>
            <a:pattFill prst="ltVert">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'10-1 看取り件数 (全体)'!$B$2:$C$2</c:f>
              <c:strCache>
                <c:ptCount val="2"/>
                <c:pt idx="0">
                  <c:v>2014年</c:v>
                </c:pt>
                <c:pt idx="1">
                  <c:v>2017年</c:v>
                </c:pt>
              </c:strCache>
            </c:strRef>
          </c:cat>
          <c:val>
            <c:numRef>
              <c:f>'10-1 看取り件数 (全体)'!$B$8:$C$8</c:f>
              <c:numCache>
                <c:formatCode>#,##0_);[Red]\(#,##0\)</c:formatCode>
                <c:ptCount val="2"/>
                <c:pt idx="0">
                  <c:v>372</c:v>
                </c:pt>
                <c:pt idx="1">
                  <c:v>684</c:v>
                </c:pt>
              </c:numCache>
            </c:numRef>
          </c:val>
          <c:extLst>
            <c:ext xmlns:c16="http://schemas.microsoft.com/office/drawing/2014/chart" uri="{C3380CC4-5D6E-409C-BE32-E72D297353CC}">
              <c16:uniqueId val="{00000005-A553-4C8F-A4DB-FAA33A3CF769}"/>
            </c:ext>
          </c:extLst>
        </c:ser>
        <c:ser>
          <c:idx val="6"/>
          <c:order val="6"/>
          <c:tx>
            <c:strRef>
              <c:f>'10-1 看取り件数 (全体)'!$A$9</c:f>
              <c:strCache>
                <c:ptCount val="1"/>
                <c:pt idx="0">
                  <c:v>泉州</c:v>
                </c:pt>
              </c:strCache>
            </c:strRef>
          </c:tx>
          <c:spPr>
            <a:pattFill prst="ltDnDi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'10-1 看取り件数 (全体)'!$B$2:$C$2</c:f>
              <c:strCache>
                <c:ptCount val="2"/>
                <c:pt idx="0">
                  <c:v>2014年</c:v>
                </c:pt>
                <c:pt idx="1">
                  <c:v>2017年</c:v>
                </c:pt>
              </c:strCache>
            </c:strRef>
          </c:cat>
          <c:val>
            <c:numRef>
              <c:f>'10-1 看取り件数 (全体)'!$B$9:$C$9</c:f>
              <c:numCache>
                <c:formatCode>#,##0_);[Red]\(#,##0\)</c:formatCode>
                <c:ptCount val="2"/>
                <c:pt idx="0">
                  <c:v>552</c:v>
                </c:pt>
                <c:pt idx="1">
                  <c:v>744</c:v>
                </c:pt>
              </c:numCache>
            </c:numRef>
          </c:val>
          <c:extLst>
            <c:ext xmlns:c16="http://schemas.microsoft.com/office/drawing/2014/chart" uri="{C3380CC4-5D6E-409C-BE32-E72D297353CC}">
              <c16:uniqueId val="{00000006-A553-4C8F-A4DB-FAA33A3CF769}"/>
            </c:ext>
          </c:extLst>
        </c:ser>
        <c:ser>
          <c:idx val="7"/>
          <c:order val="7"/>
          <c:tx>
            <c:strRef>
              <c:f>'10-1 看取り件数 (全体)'!$A$10</c:f>
              <c:strCache>
                <c:ptCount val="1"/>
                <c:pt idx="0">
                  <c:v>大阪市</c:v>
                </c:pt>
              </c:strCache>
            </c:strRef>
          </c:tx>
          <c:spPr>
            <a:pattFill prst="pct50">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'10-1 看取り件数 (全体)'!$B$2:$C$2</c:f>
              <c:strCache>
                <c:ptCount val="2"/>
                <c:pt idx="0">
                  <c:v>2014年</c:v>
                </c:pt>
                <c:pt idx="1">
                  <c:v>2017年</c:v>
                </c:pt>
              </c:strCache>
            </c:strRef>
          </c:cat>
          <c:val>
            <c:numRef>
              <c:f>'10-1 看取り件数 (全体)'!$B$10:$C$10</c:f>
              <c:numCache>
                <c:formatCode>#,##0_);[Red]\(#,##0\)</c:formatCode>
                <c:ptCount val="2"/>
                <c:pt idx="0">
                  <c:v>2700</c:v>
                </c:pt>
                <c:pt idx="1">
                  <c:v>3588</c:v>
                </c:pt>
              </c:numCache>
            </c:numRef>
          </c:val>
          <c:extLst>
            <c:ext xmlns:c16="http://schemas.microsoft.com/office/drawing/2014/chart" uri="{C3380CC4-5D6E-409C-BE32-E72D297353CC}">
              <c16:uniqueId val="{00000007-A553-4C8F-A4DB-FAA33A3CF769}"/>
            </c:ext>
          </c:extLst>
        </c:ser>
        <c:dLbls>
          <c:showLegendKey val="0"/>
          <c:showVal val="1"/>
          <c:showCatName val="0"/>
          <c:showSerName val="0"/>
          <c:showPercent val="0"/>
          <c:showBubbleSize val="0"/>
        </c:dLbls>
        <c:gapWidth val="150"/>
        <c:overlap val="100"/>
        <c:serLines>
          <c:spPr>
            <a:ln w="9525" cap="flat" cmpd="sng" algn="ctr">
              <a:solidFill>
                <a:schemeClr val="tx1"/>
              </a:solidFill>
              <a:prstDash val="dash"/>
              <a:round/>
            </a:ln>
            <a:effectLst/>
          </c:spPr>
        </c:serLines>
        <c:axId val="230988416"/>
        <c:axId val="231072128"/>
      </c:barChart>
      <c:catAx>
        <c:axId val="230988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31072128"/>
        <c:crosses val="autoZero"/>
        <c:auto val="1"/>
        <c:lblAlgn val="ctr"/>
        <c:lblOffset val="100"/>
        <c:noMultiLvlLbl val="0"/>
      </c:catAx>
      <c:valAx>
        <c:axId val="231072128"/>
        <c:scaling>
          <c:orientation val="minMax"/>
        </c:scaling>
        <c:delete val="0"/>
        <c:axPos val="l"/>
        <c:majorGridlines>
          <c:spPr>
            <a:ln w="9525" cap="flat" cmpd="sng" algn="ctr">
              <a:noFill/>
              <a:round/>
            </a:ln>
            <a:effectLst/>
          </c:spPr>
        </c:majorGridlines>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a:t>（件）</a:t>
                </a:r>
              </a:p>
            </c:rich>
          </c:tx>
          <c:layout>
            <c:manualLayout>
              <c:xMode val="edge"/>
              <c:yMode val="edge"/>
              <c:x val="9.0395464140671251E-3"/>
              <c:y val="4.3772087544175125E-3"/>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30988416"/>
        <c:crosses val="autoZero"/>
        <c:crossBetween val="between"/>
      </c:valAx>
      <c:spPr>
        <a:noFill/>
        <a:ln>
          <a:noFill/>
        </a:ln>
        <a:effectLst/>
      </c:spPr>
    </c:plotArea>
    <c:legend>
      <c:legendPos val="b"/>
      <c:layout>
        <c:manualLayout>
          <c:xMode val="edge"/>
          <c:yMode val="edge"/>
          <c:x val="9.4451159846761834E-2"/>
          <c:y val="0.93744490600092301"/>
          <c:w val="0.7433009042571459"/>
          <c:h val="5.90555314443963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630884535631558E-2"/>
          <c:y val="8.9442224244582494E-2"/>
          <c:w val="0.87721092980810023"/>
          <c:h val="0.78144292308289054"/>
        </c:manualLayout>
      </c:layout>
      <c:barChart>
        <c:barDir val="col"/>
        <c:grouping val="stacked"/>
        <c:varyColors val="0"/>
        <c:ser>
          <c:idx val="0"/>
          <c:order val="0"/>
          <c:tx>
            <c:strRef>
              <c:f>'10-2 看取り件数(診療所）'!$A$3</c:f>
              <c:strCache>
                <c:ptCount val="1"/>
                <c:pt idx="0">
                  <c:v>豊能</c:v>
                </c:pt>
              </c:strCache>
            </c:strRef>
          </c:tx>
          <c:spPr>
            <a:pattFill prst="pct5">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'10-2 看取り件数(診療所）'!$B$2:$C$2</c:f>
              <c:strCache>
                <c:ptCount val="2"/>
                <c:pt idx="0">
                  <c:v>2014年</c:v>
                </c:pt>
                <c:pt idx="1">
                  <c:v>2017年</c:v>
                </c:pt>
              </c:strCache>
            </c:strRef>
          </c:cat>
          <c:val>
            <c:numRef>
              <c:f>'10-2 看取り件数(診療所）'!$B$3:$C$3</c:f>
              <c:numCache>
                <c:formatCode>#,##0_);[Red]\(#,##0\)</c:formatCode>
                <c:ptCount val="2"/>
                <c:pt idx="0">
                  <c:v>948</c:v>
                </c:pt>
                <c:pt idx="1">
                  <c:v>1164</c:v>
                </c:pt>
              </c:numCache>
            </c:numRef>
          </c:val>
          <c:extLst>
            <c:ext xmlns:c16="http://schemas.microsoft.com/office/drawing/2014/chart" uri="{C3380CC4-5D6E-409C-BE32-E72D297353CC}">
              <c16:uniqueId val="{00000000-F72B-4639-9020-B02E04E907CE}"/>
            </c:ext>
          </c:extLst>
        </c:ser>
        <c:ser>
          <c:idx val="1"/>
          <c:order val="1"/>
          <c:tx>
            <c:strRef>
              <c:f>'10-2 看取り件数(診療所）'!$A$4</c:f>
              <c:strCache>
                <c:ptCount val="1"/>
                <c:pt idx="0">
                  <c:v>三島</c:v>
                </c:pt>
              </c:strCache>
            </c:strRef>
          </c:tx>
          <c:spPr>
            <a:pattFill prst="smGrid">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'10-2 看取り件数(診療所）'!$B$2:$C$2</c:f>
              <c:strCache>
                <c:ptCount val="2"/>
                <c:pt idx="0">
                  <c:v>2014年</c:v>
                </c:pt>
                <c:pt idx="1">
                  <c:v>2017年</c:v>
                </c:pt>
              </c:strCache>
            </c:strRef>
          </c:cat>
          <c:val>
            <c:numRef>
              <c:f>'10-2 看取り件数(診療所）'!$B$4:$C$4</c:f>
              <c:numCache>
                <c:formatCode>#,##0_);[Red]\(#,##0\)</c:formatCode>
                <c:ptCount val="2"/>
                <c:pt idx="0">
                  <c:v>336</c:v>
                </c:pt>
                <c:pt idx="1">
                  <c:v>588</c:v>
                </c:pt>
              </c:numCache>
            </c:numRef>
          </c:val>
          <c:extLst>
            <c:ext xmlns:c16="http://schemas.microsoft.com/office/drawing/2014/chart" uri="{C3380CC4-5D6E-409C-BE32-E72D297353CC}">
              <c16:uniqueId val="{00000001-F72B-4639-9020-B02E04E907CE}"/>
            </c:ext>
          </c:extLst>
        </c:ser>
        <c:ser>
          <c:idx val="2"/>
          <c:order val="2"/>
          <c:tx>
            <c:strRef>
              <c:f>'10-2 看取り件数(診療所）'!$A$5</c:f>
              <c:strCache>
                <c:ptCount val="1"/>
                <c:pt idx="0">
                  <c:v>北河内</c:v>
                </c:pt>
              </c:strCache>
            </c:strRef>
          </c:tx>
          <c:spPr>
            <a:pattFill prst="divot">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'10-2 看取り件数(診療所）'!$B$2:$C$2</c:f>
              <c:strCache>
                <c:ptCount val="2"/>
                <c:pt idx="0">
                  <c:v>2014年</c:v>
                </c:pt>
                <c:pt idx="1">
                  <c:v>2017年</c:v>
                </c:pt>
              </c:strCache>
            </c:strRef>
          </c:cat>
          <c:val>
            <c:numRef>
              <c:f>'10-2 看取り件数(診療所）'!$B$5:$C$5</c:f>
              <c:numCache>
                <c:formatCode>#,##0_);[Red]\(#,##0\)</c:formatCode>
                <c:ptCount val="2"/>
                <c:pt idx="0">
                  <c:v>504</c:v>
                </c:pt>
                <c:pt idx="1">
                  <c:v>792</c:v>
                </c:pt>
              </c:numCache>
            </c:numRef>
          </c:val>
          <c:extLst>
            <c:ext xmlns:c16="http://schemas.microsoft.com/office/drawing/2014/chart" uri="{C3380CC4-5D6E-409C-BE32-E72D297353CC}">
              <c16:uniqueId val="{00000002-F72B-4639-9020-B02E04E907CE}"/>
            </c:ext>
          </c:extLst>
        </c:ser>
        <c:ser>
          <c:idx val="3"/>
          <c:order val="3"/>
          <c:tx>
            <c:strRef>
              <c:f>'10-2 看取り件数(診療所）'!$A$6</c:f>
              <c:strCache>
                <c:ptCount val="1"/>
                <c:pt idx="0">
                  <c:v>中河内</c:v>
                </c:pt>
              </c:strCache>
            </c:strRef>
          </c:tx>
          <c:spPr>
            <a:pattFill prst="zigZ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'10-2 看取り件数(診療所）'!$B$2:$C$2</c:f>
              <c:strCache>
                <c:ptCount val="2"/>
                <c:pt idx="0">
                  <c:v>2014年</c:v>
                </c:pt>
                <c:pt idx="1">
                  <c:v>2017年</c:v>
                </c:pt>
              </c:strCache>
            </c:strRef>
          </c:cat>
          <c:val>
            <c:numRef>
              <c:f>'10-2 看取り件数(診療所）'!$B$6:$C$6</c:f>
              <c:numCache>
                <c:formatCode>#,##0_);[Red]\(#,##0\)</c:formatCode>
                <c:ptCount val="2"/>
                <c:pt idx="0">
                  <c:v>672</c:v>
                </c:pt>
                <c:pt idx="1">
                  <c:v>732</c:v>
                </c:pt>
              </c:numCache>
            </c:numRef>
          </c:val>
          <c:extLst>
            <c:ext xmlns:c16="http://schemas.microsoft.com/office/drawing/2014/chart" uri="{C3380CC4-5D6E-409C-BE32-E72D297353CC}">
              <c16:uniqueId val="{00000003-F72B-4639-9020-B02E04E907CE}"/>
            </c:ext>
          </c:extLst>
        </c:ser>
        <c:ser>
          <c:idx val="4"/>
          <c:order val="4"/>
          <c:tx>
            <c:strRef>
              <c:f>'10-2 看取り件数(診療所）'!$A$7</c:f>
              <c:strCache>
                <c:ptCount val="1"/>
                <c:pt idx="0">
                  <c:v>南河内</c:v>
                </c:pt>
              </c:strCache>
            </c:strRef>
          </c:tx>
          <c:spPr>
            <a:pattFill prst="dashDnDi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'10-2 看取り件数(診療所）'!$B$2:$C$2</c:f>
              <c:strCache>
                <c:ptCount val="2"/>
                <c:pt idx="0">
                  <c:v>2014年</c:v>
                </c:pt>
                <c:pt idx="1">
                  <c:v>2017年</c:v>
                </c:pt>
              </c:strCache>
            </c:strRef>
          </c:cat>
          <c:val>
            <c:numRef>
              <c:f>'10-2 看取り件数(診療所）'!$B$7:$C$7</c:f>
              <c:numCache>
                <c:formatCode>#,##0_);[Red]\(#,##0\)</c:formatCode>
                <c:ptCount val="2"/>
                <c:pt idx="0">
                  <c:v>384</c:v>
                </c:pt>
                <c:pt idx="1">
                  <c:v>624</c:v>
                </c:pt>
              </c:numCache>
            </c:numRef>
          </c:val>
          <c:extLst>
            <c:ext xmlns:c16="http://schemas.microsoft.com/office/drawing/2014/chart" uri="{C3380CC4-5D6E-409C-BE32-E72D297353CC}">
              <c16:uniqueId val="{00000004-F72B-4639-9020-B02E04E907CE}"/>
            </c:ext>
          </c:extLst>
        </c:ser>
        <c:ser>
          <c:idx val="5"/>
          <c:order val="5"/>
          <c:tx>
            <c:strRef>
              <c:f>'10-2 看取り件数(診療所）'!$A$8</c:f>
              <c:strCache>
                <c:ptCount val="1"/>
                <c:pt idx="0">
                  <c:v>堺市</c:v>
                </c:pt>
              </c:strCache>
            </c:strRef>
          </c:tx>
          <c:spPr>
            <a:pattFill prst="ltVert">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'10-2 看取り件数(診療所）'!$B$2:$C$2</c:f>
              <c:strCache>
                <c:ptCount val="2"/>
                <c:pt idx="0">
                  <c:v>2014年</c:v>
                </c:pt>
                <c:pt idx="1">
                  <c:v>2017年</c:v>
                </c:pt>
              </c:strCache>
            </c:strRef>
          </c:cat>
          <c:val>
            <c:numRef>
              <c:f>'10-2 看取り件数(診療所）'!$B$8:$C$8</c:f>
              <c:numCache>
                <c:formatCode>#,##0_);[Red]\(#,##0\)</c:formatCode>
                <c:ptCount val="2"/>
                <c:pt idx="0">
                  <c:v>324</c:v>
                </c:pt>
                <c:pt idx="1">
                  <c:v>636</c:v>
                </c:pt>
              </c:numCache>
            </c:numRef>
          </c:val>
          <c:extLst>
            <c:ext xmlns:c16="http://schemas.microsoft.com/office/drawing/2014/chart" uri="{C3380CC4-5D6E-409C-BE32-E72D297353CC}">
              <c16:uniqueId val="{00000005-F72B-4639-9020-B02E04E907CE}"/>
            </c:ext>
          </c:extLst>
        </c:ser>
        <c:ser>
          <c:idx val="6"/>
          <c:order val="6"/>
          <c:tx>
            <c:strRef>
              <c:f>'10-2 看取り件数(診療所）'!$A$9</c:f>
              <c:strCache>
                <c:ptCount val="1"/>
                <c:pt idx="0">
                  <c:v>泉州</c:v>
                </c:pt>
              </c:strCache>
            </c:strRef>
          </c:tx>
          <c:spPr>
            <a:pattFill prst="ltDnDi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'10-2 看取り件数(診療所）'!$B$2:$C$2</c:f>
              <c:strCache>
                <c:ptCount val="2"/>
                <c:pt idx="0">
                  <c:v>2014年</c:v>
                </c:pt>
                <c:pt idx="1">
                  <c:v>2017年</c:v>
                </c:pt>
              </c:strCache>
            </c:strRef>
          </c:cat>
          <c:val>
            <c:numRef>
              <c:f>'10-2 看取り件数(診療所）'!$B$9:$C$9</c:f>
              <c:numCache>
                <c:formatCode>#,##0_);[Red]\(#,##0\)</c:formatCode>
                <c:ptCount val="2"/>
                <c:pt idx="0">
                  <c:v>456</c:v>
                </c:pt>
                <c:pt idx="1">
                  <c:v>672</c:v>
                </c:pt>
              </c:numCache>
            </c:numRef>
          </c:val>
          <c:extLst>
            <c:ext xmlns:c16="http://schemas.microsoft.com/office/drawing/2014/chart" uri="{C3380CC4-5D6E-409C-BE32-E72D297353CC}">
              <c16:uniqueId val="{00000006-F72B-4639-9020-B02E04E907CE}"/>
            </c:ext>
          </c:extLst>
        </c:ser>
        <c:ser>
          <c:idx val="7"/>
          <c:order val="7"/>
          <c:tx>
            <c:strRef>
              <c:f>'10-2 看取り件数(診療所）'!$A$10</c:f>
              <c:strCache>
                <c:ptCount val="1"/>
                <c:pt idx="0">
                  <c:v>大阪市</c:v>
                </c:pt>
              </c:strCache>
            </c:strRef>
          </c:tx>
          <c:spPr>
            <a:pattFill prst="pct50">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'10-2 看取り件数(診療所）'!$B$2:$C$2</c:f>
              <c:strCache>
                <c:ptCount val="2"/>
                <c:pt idx="0">
                  <c:v>2014年</c:v>
                </c:pt>
                <c:pt idx="1">
                  <c:v>2017年</c:v>
                </c:pt>
              </c:strCache>
            </c:strRef>
          </c:cat>
          <c:val>
            <c:numRef>
              <c:f>'10-2 看取り件数(診療所）'!$B$10:$C$10</c:f>
              <c:numCache>
                <c:formatCode>#,##0_);[Red]\(#,##0\)</c:formatCode>
                <c:ptCount val="2"/>
                <c:pt idx="0">
                  <c:v>2592</c:v>
                </c:pt>
                <c:pt idx="1">
                  <c:v>3336</c:v>
                </c:pt>
              </c:numCache>
            </c:numRef>
          </c:val>
          <c:extLst>
            <c:ext xmlns:c16="http://schemas.microsoft.com/office/drawing/2014/chart" uri="{C3380CC4-5D6E-409C-BE32-E72D297353CC}">
              <c16:uniqueId val="{00000007-F72B-4639-9020-B02E04E907CE}"/>
            </c:ext>
          </c:extLst>
        </c:ser>
        <c:dLbls>
          <c:showLegendKey val="0"/>
          <c:showVal val="1"/>
          <c:showCatName val="0"/>
          <c:showSerName val="0"/>
          <c:showPercent val="0"/>
          <c:showBubbleSize val="0"/>
        </c:dLbls>
        <c:gapWidth val="150"/>
        <c:overlap val="100"/>
        <c:serLines>
          <c:spPr>
            <a:ln w="9525" cap="flat" cmpd="sng" algn="ctr">
              <a:solidFill>
                <a:schemeClr val="tx1"/>
              </a:solidFill>
              <a:prstDash val="dash"/>
              <a:round/>
            </a:ln>
            <a:effectLst/>
          </c:spPr>
        </c:serLines>
        <c:axId val="235340160"/>
        <c:axId val="235341696"/>
      </c:barChart>
      <c:catAx>
        <c:axId val="235340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35341696"/>
        <c:crosses val="autoZero"/>
        <c:auto val="1"/>
        <c:lblAlgn val="ctr"/>
        <c:lblOffset val="100"/>
        <c:noMultiLvlLbl val="0"/>
      </c:catAx>
      <c:valAx>
        <c:axId val="235341696"/>
        <c:scaling>
          <c:orientation val="minMax"/>
        </c:scaling>
        <c:delete val="0"/>
        <c:axPos val="l"/>
        <c:majorGridlines>
          <c:spPr>
            <a:ln w="9525" cap="flat" cmpd="sng" algn="ctr">
              <a:noFill/>
              <a:round/>
            </a:ln>
            <a:effectLst/>
          </c:spPr>
        </c:majorGridlines>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a:t>（件）</a:t>
                </a:r>
              </a:p>
            </c:rich>
          </c:tx>
          <c:layout>
            <c:manualLayout>
              <c:xMode val="edge"/>
              <c:yMode val="edge"/>
              <c:x val="9.0395464140671251E-3"/>
              <c:y val="4.3772087544175125E-3"/>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35340160"/>
        <c:crosses val="autoZero"/>
        <c:crossBetween val="between"/>
      </c:valAx>
      <c:spPr>
        <a:noFill/>
        <a:ln>
          <a:noFill/>
        </a:ln>
        <a:effectLst/>
      </c:spPr>
    </c:plotArea>
    <c:legend>
      <c:legendPos val="b"/>
      <c:layout>
        <c:manualLayout>
          <c:xMode val="edge"/>
          <c:yMode val="edge"/>
          <c:x val="9.4451159846761834E-2"/>
          <c:y val="0.93744490600092301"/>
          <c:w val="0.7433009042571459"/>
          <c:h val="5.90555314443963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dirty="0"/>
              <a:t>訪問診療を受けている患者数</a:t>
            </a:r>
            <a:r>
              <a:rPr lang="ja-JP" altLang="en-US" sz="1100" dirty="0" smtClean="0"/>
              <a:t>（ＮＤＢ）</a:t>
            </a:r>
            <a:endParaRPr lang="ja-JP" altLang="en-US" sz="1100" dirty="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4375523678009153"/>
          <c:y val="0.14490740740740779"/>
          <c:w val="0.83602087254145141"/>
          <c:h val="0.62459098862642171"/>
        </c:manualLayout>
      </c:layout>
      <c:barChart>
        <c:barDir val="col"/>
        <c:grouping val="clustered"/>
        <c:varyColors val="0"/>
        <c:ser>
          <c:idx val="0"/>
          <c:order val="0"/>
          <c:tx>
            <c:strRef>
              <c:f>訪問診療を受けている患者数!$F$39</c:f>
              <c:strCache>
                <c:ptCount val="1"/>
                <c:pt idx="0">
                  <c:v>H28</c:v>
                </c:pt>
              </c:strCache>
            </c:strRef>
          </c:tx>
          <c:spPr>
            <a:solidFill>
              <a:schemeClr val="accent1"/>
            </a:solidFill>
            <a:ln>
              <a:noFill/>
            </a:ln>
            <a:effectLst/>
          </c:spPr>
          <c:invertIfNegative val="0"/>
          <c:dLbls>
            <c:dLbl>
              <c:idx val="0"/>
              <c:layout>
                <c:manualLayout>
                  <c:x val="-1.388888888888892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B47-480E-89F2-75976DD06491}"/>
                </c:ext>
              </c:extLst>
            </c:dLbl>
            <c:dLbl>
              <c:idx val="1"/>
              <c:layout>
                <c:manualLayout>
                  <c:x val="-2.777777777777785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B47-480E-89F2-75976DD06491}"/>
                </c:ext>
              </c:extLst>
            </c:dLbl>
            <c:dLbl>
              <c:idx val="2"/>
              <c:layout>
                <c:manualLayout>
                  <c:x val="-3.0555555555555638E-2"/>
                  <c:y val="-4.243778136006694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B47-480E-89F2-75976DD06491}"/>
                </c:ext>
              </c:extLst>
            </c:dLbl>
            <c:dLbl>
              <c:idx val="3"/>
              <c:layout>
                <c:manualLayout>
                  <c:x val="-1.9444444444444445E-2"/>
                  <c:y val="-9.25925925925936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B47-480E-89F2-75976DD06491}"/>
                </c:ext>
              </c:extLst>
            </c:dLbl>
            <c:dLbl>
              <c:idx val="4"/>
              <c:layout>
                <c:manualLayout>
                  <c:x val="-9.3023255813953609E-3"/>
                  <c:y val="-3.24074074074074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B47-480E-89F2-75976DD06491}"/>
                </c:ext>
              </c:extLst>
            </c:dLbl>
            <c:dLbl>
              <c:idx val="5"/>
              <c:layout>
                <c:manualLayout>
                  <c:x val="-2.7906976744186067E-2"/>
                  <c:y val="-6.01851851851852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B47-480E-89F2-75976DD0649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訪問診療を受けている患者数!$E$40:$E$45</c:f>
              <c:strCache>
                <c:ptCount val="6"/>
                <c:pt idx="0">
                  <c:v>豊中市</c:v>
                </c:pt>
                <c:pt idx="1">
                  <c:v>池田市</c:v>
                </c:pt>
                <c:pt idx="2">
                  <c:v>吹田市</c:v>
                </c:pt>
                <c:pt idx="3">
                  <c:v>箕面市</c:v>
                </c:pt>
                <c:pt idx="4">
                  <c:v>豊能町</c:v>
                </c:pt>
                <c:pt idx="5">
                  <c:v>能勢町</c:v>
                </c:pt>
              </c:strCache>
            </c:strRef>
          </c:cat>
          <c:val>
            <c:numRef>
              <c:f>訪問診療を受けている患者数!$F$40:$F$45</c:f>
              <c:numCache>
                <c:formatCode>General</c:formatCode>
                <c:ptCount val="6"/>
                <c:pt idx="0">
                  <c:v>37004</c:v>
                </c:pt>
                <c:pt idx="1">
                  <c:v>9760</c:v>
                </c:pt>
                <c:pt idx="2">
                  <c:v>31768</c:v>
                </c:pt>
                <c:pt idx="3">
                  <c:v>9736</c:v>
                </c:pt>
                <c:pt idx="4">
                  <c:v>756</c:v>
                </c:pt>
                <c:pt idx="5">
                  <c:v>251</c:v>
                </c:pt>
              </c:numCache>
            </c:numRef>
          </c:val>
          <c:extLst>
            <c:ext xmlns:c16="http://schemas.microsoft.com/office/drawing/2014/chart" uri="{C3380CC4-5D6E-409C-BE32-E72D297353CC}">
              <c16:uniqueId val="{00000006-FB47-480E-89F2-75976DD06491}"/>
            </c:ext>
          </c:extLst>
        </c:ser>
        <c:ser>
          <c:idx val="1"/>
          <c:order val="1"/>
          <c:tx>
            <c:strRef>
              <c:f>訪問診療を受けている患者数!$G$39</c:f>
              <c:strCache>
                <c:ptCount val="1"/>
                <c:pt idx="0">
                  <c:v>H29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訪問診療を受けている患者数!$E$40:$E$45</c:f>
              <c:strCache>
                <c:ptCount val="6"/>
                <c:pt idx="0">
                  <c:v>豊中市</c:v>
                </c:pt>
                <c:pt idx="1">
                  <c:v>池田市</c:v>
                </c:pt>
                <c:pt idx="2">
                  <c:v>吹田市</c:v>
                </c:pt>
                <c:pt idx="3">
                  <c:v>箕面市</c:v>
                </c:pt>
                <c:pt idx="4">
                  <c:v>豊能町</c:v>
                </c:pt>
                <c:pt idx="5">
                  <c:v>能勢町</c:v>
                </c:pt>
              </c:strCache>
            </c:strRef>
          </c:cat>
          <c:val>
            <c:numRef>
              <c:f>訪問診療を受けている患者数!$G$40:$G$45</c:f>
              <c:numCache>
                <c:formatCode>General</c:formatCode>
                <c:ptCount val="6"/>
                <c:pt idx="0">
                  <c:v>42487</c:v>
                </c:pt>
                <c:pt idx="1">
                  <c:v>11582</c:v>
                </c:pt>
                <c:pt idx="2">
                  <c:v>37872</c:v>
                </c:pt>
                <c:pt idx="3">
                  <c:v>8842</c:v>
                </c:pt>
                <c:pt idx="4">
                  <c:v>912</c:v>
                </c:pt>
                <c:pt idx="5">
                  <c:v>230</c:v>
                </c:pt>
              </c:numCache>
            </c:numRef>
          </c:val>
          <c:extLst>
            <c:ext xmlns:c16="http://schemas.microsoft.com/office/drawing/2014/chart" uri="{C3380CC4-5D6E-409C-BE32-E72D297353CC}">
              <c16:uniqueId val="{00000007-FB47-480E-89F2-75976DD06491}"/>
            </c:ext>
          </c:extLst>
        </c:ser>
        <c:dLbls>
          <c:showLegendKey val="0"/>
          <c:showVal val="0"/>
          <c:showCatName val="0"/>
          <c:showSerName val="0"/>
          <c:showPercent val="0"/>
          <c:showBubbleSize val="0"/>
        </c:dLbls>
        <c:gapWidth val="219"/>
        <c:overlap val="-27"/>
        <c:axId val="125882752"/>
        <c:axId val="125884288"/>
      </c:barChart>
      <c:catAx>
        <c:axId val="125882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5884288"/>
        <c:crosses val="autoZero"/>
        <c:auto val="1"/>
        <c:lblAlgn val="ctr"/>
        <c:lblOffset val="100"/>
        <c:noMultiLvlLbl val="0"/>
      </c:catAx>
      <c:valAx>
        <c:axId val="12588428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58827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dirty="0"/>
              <a:t>訪問診療を実施している診療所</a:t>
            </a:r>
            <a:r>
              <a:rPr lang="ja-JP" altLang="en-US" sz="1100" dirty="0" smtClean="0"/>
              <a:t>（ＮＤＢ）</a:t>
            </a:r>
            <a:endParaRPr lang="ja-JP" altLang="en-US" sz="1100" dirty="0"/>
          </a:p>
        </c:rich>
      </c:tx>
      <c:layout>
        <c:manualLayout>
          <c:xMode val="edge"/>
          <c:yMode val="edge"/>
          <c:x val="0.22826377952755905"/>
          <c:y val="5.0925925925925923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8.7957423335939963E-2"/>
          <c:y val="0.15879629629629677"/>
          <c:w val="0.87201178374643118"/>
          <c:h val="0.62459098862642171"/>
        </c:manualLayout>
      </c:layout>
      <c:barChart>
        <c:barDir val="col"/>
        <c:grouping val="clustered"/>
        <c:varyColors val="0"/>
        <c:ser>
          <c:idx val="0"/>
          <c:order val="0"/>
          <c:tx>
            <c:strRef>
              <c:f>訪問診療を実施している診療所数!$F$38</c:f>
              <c:strCache>
                <c:ptCount val="1"/>
                <c:pt idx="0">
                  <c:v>H28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訪問診療を実施している診療所数!$E$39:$E$44</c:f>
              <c:strCache>
                <c:ptCount val="6"/>
                <c:pt idx="0">
                  <c:v>豊中市</c:v>
                </c:pt>
                <c:pt idx="1">
                  <c:v>池田市</c:v>
                </c:pt>
                <c:pt idx="2">
                  <c:v>吹田市</c:v>
                </c:pt>
                <c:pt idx="3">
                  <c:v>箕面市</c:v>
                </c:pt>
                <c:pt idx="4">
                  <c:v>豊能町</c:v>
                </c:pt>
                <c:pt idx="5">
                  <c:v>能勢町</c:v>
                </c:pt>
              </c:strCache>
            </c:strRef>
          </c:cat>
          <c:val>
            <c:numRef>
              <c:f>訪問診療を実施している診療所数!$F$39:$F$44</c:f>
              <c:numCache>
                <c:formatCode>#,##0_);[Red]\(#,##0\)</c:formatCode>
                <c:ptCount val="6"/>
                <c:pt idx="0">
                  <c:v>115</c:v>
                </c:pt>
                <c:pt idx="1">
                  <c:v>32</c:v>
                </c:pt>
                <c:pt idx="2">
                  <c:v>82</c:v>
                </c:pt>
                <c:pt idx="3">
                  <c:v>33</c:v>
                </c:pt>
                <c:pt idx="4">
                  <c:v>8</c:v>
                </c:pt>
                <c:pt idx="5">
                  <c:v>4</c:v>
                </c:pt>
              </c:numCache>
            </c:numRef>
          </c:val>
          <c:extLst>
            <c:ext xmlns:c16="http://schemas.microsoft.com/office/drawing/2014/chart" uri="{C3380CC4-5D6E-409C-BE32-E72D297353CC}">
              <c16:uniqueId val="{00000000-E4CB-4394-A358-14FEA60C368A}"/>
            </c:ext>
          </c:extLst>
        </c:ser>
        <c:ser>
          <c:idx val="1"/>
          <c:order val="1"/>
          <c:tx>
            <c:strRef>
              <c:f>訪問診療を実施している診療所数!$G$38</c:f>
              <c:strCache>
                <c:ptCount val="1"/>
                <c:pt idx="0">
                  <c:v>H29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訪問診療を実施している診療所数!$E$39:$E$44</c:f>
              <c:strCache>
                <c:ptCount val="6"/>
                <c:pt idx="0">
                  <c:v>豊中市</c:v>
                </c:pt>
                <c:pt idx="1">
                  <c:v>池田市</c:v>
                </c:pt>
                <c:pt idx="2">
                  <c:v>吹田市</c:v>
                </c:pt>
                <c:pt idx="3">
                  <c:v>箕面市</c:v>
                </c:pt>
                <c:pt idx="4">
                  <c:v>豊能町</c:v>
                </c:pt>
                <c:pt idx="5">
                  <c:v>能勢町</c:v>
                </c:pt>
              </c:strCache>
            </c:strRef>
          </c:cat>
          <c:val>
            <c:numRef>
              <c:f>訪問診療を実施している診療所数!$G$39:$G$44</c:f>
              <c:numCache>
                <c:formatCode>General</c:formatCode>
                <c:ptCount val="6"/>
                <c:pt idx="0">
                  <c:v>114</c:v>
                </c:pt>
                <c:pt idx="1">
                  <c:v>29</c:v>
                </c:pt>
                <c:pt idx="2">
                  <c:v>89</c:v>
                </c:pt>
                <c:pt idx="3">
                  <c:v>30</c:v>
                </c:pt>
                <c:pt idx="4">
                  <c:v>8</c:v>
                </c:pt>
                <c:pt idx="5">
                  <c:v>3</c:v>
                </c:pt>
              </c:numCache>
            </c:numRef>
          </c:val>
          <c:extLst>
            <c:ext xmlns:c16="http://schemas.microsoft.com/office/drawing/2014/chart" uri="{C3380CC4-5D6E-409C-BE32-E72D297353CC}">
              <c16:uniqueId val="{00000001-E4CB-4394-A358-14FEA60C368A}"/>
            </c:ext>
          </c:extLst>
        </c:ser>
        <c:dLbls>
          <c:showLegendKey val="0"/>
          <c:showVal val="0"/>
          <c:showCatName val="0"/>
          <c:showSerName val="0"/>
          <c:showPercent val="0"/>
          <c:showBubbleSize val="0"/>
        </c:dLbls>
        <c:gapWidth val="219"/>
        <c:overlap val="-27"/>
        <c:axId val="128618496"/>
        <c:axId val="128620032"/>
      </c:barChart>
      <c:catAx>
        <c:axId val="128618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8620032"/>
        <c:crosses val="autoZero"/>
        <c:auto val="1"/>
        <c:lblAlgn val="ctr"/>
        <c:lblOffset val="100"/>
        <c:noMultiLvlLbl val="0"/>
      </c:catAx>
      <c:valAx>
        <c:axId val="128620032"/>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8618496"/>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100"/>
              <a:t>在宅療養支援診療所（施設基準）</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在宅療養支援診療所!$G$39</c:f>
              <c:strCache>
                <c:ptCount val="1"/>
                <c:pt idx="0">
                  <c:v>H29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在宅療養支援診療所!$F$40:$F$45</c:f>
              <c:strCache>
                <c:ptCount val="6"/>
                <c:pt idx="0">
                  <c:v>豊中市</c:v>
                </c:pt>
                <c:pt idx="1">
                  <c:v>池田市</c:v>
                </c:pt>
                <c:pt idx="2">
                  <c:v>吹田市</c:v>
                </c:pt>
                <c:pt idx="3">
                  <c:v>箕面市</c:v>
                </c:pt>
                <c:pt idx="4">
                  <c:v>豊能町</c:v>
                </c:pt>
                <c:pt idx="5">
                  <c:v>能勢町</c:v>
                </c:pt>
              </c:strCache>
            </c:strRef>
          </c:cat>
          <c:val>
            <c:numRef>
              <c:f>在宅療養支援診療所!$G$40:$G$45</c:f>
              <c:numCache>
                <c:formatCode>General</c:formatCode>
                <c:ptCount val="6"/>
                <c:pt idx="0">
                  <c:v>85</c:v>
                </c:pt>
                <c:pt idx="1">
                  <c:v>21</c:v>
                </c:pt>
                <c:pt idx="2">
                  <c:v>57</c:v>
                </c:pt>
                <c:pt idx="3">
                  <c:v>24</c:v>
                </c:pt>
                <c:pt idx="4">
                  <c:v>3</c:v>
                </c:pt>
                <c:pt idx="5">
                  <c:v>2</c:v>
                </c:pt>
              </c:numCache>
            </c:numRef>
          </c:val>
          <c:extLst>
            <c:ext xmlns:c16="http://schemas.microsoft.com/office/drawing/2014/chart" uri="{C3380CC4-5D6E-409C-BE32-E72D297353CC}">
              <c16:uniqueId val="{00000000-41DE-43D1-B43E-B6B4B5F086AC}"/>
            </c:ext>
          </c:extLst>
        </c:ser>
        <c:ser>
          <c:idx val="1"/>
          <c:order val="1"/>
          <c:tx>
            <c:strRef>
              <c:f>在宅療養支援診療所!$H$39</c:f>
              <c:strCache>
                <c:ptCount val="1"/>
                <c:pt idx="0">
                  <c:v>H30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在宅療養支援診療所!$F$40:$F$45</c:f>
              <c:strCache>
                <c:ptCount val="6"/>
                <c:pt idx="0">
                  <c:v>豊中市</c:v>
                </c:pt>
                <c:pt idx="1">
                  <c:v>池田市</c:v>
                </c:pt>
                <c:pt idx="2">
                  <c:v>吹田市</c:v>
                </c:pt>
                <c:pt idx="3">
                  <c:v>箕面市</c:v>
                </c:pt>
                <c:pt idx="4">
                  <c:v>豊能町</c:v>
                </c:pt>
                <c:pt idx="5">
                  <c:v>能勢町</c:v>
                </c:pt>
              </c:strCache>
            </c:strRef>
          </c:cat>
          <c:val>
            <c:numRef>
              <c:f>在宅療養支援診療所!$H$40:$H$45</c:f>
              <c:numCache>
                <c:formatCode>General</c:formatCode>
                <c:ptCount val="6"/>
                <c:pt idx="0">
                  <c:v>71</c:v>
                </c:pt>
                <c:pt idx="1">
                  <c:v>16</c:v>
                </c:pt>
                <c:pt idx="2">
                  <c:v>56</c:v>
                </c:pt>
                <c:pt idx="3">
                  <c:v>20</c:v>
                </c:pt>
                <c:pt idx="4">
                  <c:v>3</c:v>
                </c:pt>
                <c:pt idx="5">
                  <c:v>3</c:v>
                </c:pt>
              </c:numCache>
            </c:numRef>
          </c:val>
          <c:extLst>
            <c:ext xmlns:c16="http://schemas.microsoft.com/office/drawing/2014/chart" uri="{C3380CC4-5D6E-409C-BE32-E72D297353CC}">
              <c16:uniqueId val="{00000001-41DE-43D1-B43E-B6B4B5F086AC}"/>
            </c:ext>
          </c:extLst>
        </c:ser>
        <c:ser>
          <c:idx val="2"/>
          <c:order val="2"/>
          <c:tx>
            <c:strRef>
              <c:f>在宅療養支援診療所!$I$39</c:f>
              <c:strCache>
                <c:ptCount val="1"/>
                <c:pt idx="0">
                  <c:v>H31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在宅療養支援診療所!$F$40:$F$45</c:f>
              <c:strCache>
                <c:ptCount val="6"/>
                <c:pt idx="0">
                  <c:v>豊中市</c:v>
                </c:pt>
                <c:pt idx="1">
                  <c:v>池田市</c:v>
                </c:pt>
                <c:pt idx="2">
                  <c:v>吹田市</c:v>
                </c:pt>
                <c:pt idx="3">
                  <c:v>箕面市</c:v>
                </c:pt>
                <c:pt idx="4">
                  <c:v>豊能町</c:v>
                </c:pt>
                <c:pt idx="5">
                  <c:v>能勢町</c:v>
                </c:pt>
              </c:strCache>
            </c:strRef>
          </c:cat>
          <c:val>
            <c:numRef>
              <c:f>在宅療養支援診療所!$I$40:$I$45</c:f>
              <c:numCache>
                <c:formatCode>General</c:formatCode>
                <c:ptCount val="6"/>
                <c:pt idx="0">
                  <c:v>76</c:v>
                </c:pt>
                <c:pt idx="1">
                  <c:v>15</c:v>
                </c:pt>
                <c:pt idx="2">
                  <c:v>58</c:v>
                </c:pt>
                <c:pt idx="3">
                  <c:v>24</c:v>
                </c:pt>
                <c:pt idx="4">
                  <c:v>3</c:v>
                </c:pt>
                <c:pt idx="5">
                  <c:v>3</c:v>
                </c:pt>
              </c:numCache>
            </c:numRef>
          </c:val>
          <c:extLst>
            <c:ext xmlns:c16="http://schemas.microsoft.com/office/drawing/2014/chart" uri="{C3380CC4-5D6E-409C-BE32-E72D297353CC}">
              <c16:uniqueId val="{00000002-41DE-43D1-B43E-B6B4B5F086AC}"/>
            </c:ext>
          </c:extLst>
        </c:ser>
        <c:dLbls>
          <c:showLegendKey val="0"/>
          <c:showVal val="0"/>
          <c:showCatName val="0"/>
          <c:showSerName val="0"/>
          <c:showPercent val="0"/>
          <c:showBubbleSize val="0"/>
        </c:dLbls>
        <c:gapWidth val="219"/>
        <c:overlap val="-27"/>
        <c:axId val="128697472"/>
        <c:axId val="128699008"/>
      </c:barChart>
      <c:catAx>
        <c:axId val="128697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8699008"/>
        <c:crosses val="autoZero"/>
        <c:auto val="1"/>
        <c:lblAlgn val="ctr"/>
        <c:lblOffset val="100"/>
        <c:noMultiLvlLbl val="0"/>
      </c:catAx>
      <c:valAx>
        <c:axId val="128699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8697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100"/>
              <a:t>在宅療養支援病院数（施設基準）</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在宅療養支援病院!$G$39</c:f>
              <c:strCache>
                <c:ptCount val="1"/>
                <c:pt idx="0">
                  <c:v>H29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在宅療養支援病院!$F$40:$F$45</c:f>
              <c:strCache>
                <c:ptCount val="6"/>
                <c:pt idx="0">
                  <c:v>豊中市</c:v>
                </c:pt>
                <c:pt idx="1">
                  <c:v>池田市</c:v>
                </c:pt>
                <c:pt idx="2">
                  <c:v>吹田市</c:v>
                </c:pt>
                <c:pt idx="3">
                  <c:v>箕面市</c:v>
                </c:pt>
                <c:pt idx="4">
                  <c:v>豊能町</c:v>
                </c:pt>
                <c:pt idx="5">
                  <c:v>能勢町</c:v>
                </c:pt>
              </c:strCache>
            </c:strRef>
          </c:cat>
          <c:val>
            <c:numRef>
              <c:f>在宅療養支援病院!$G$40:$G$45</c:f>
              <c:numCache>
                <c:formatCode>General</c:formatCode>
                <c:ptCount val="6"/>
                <c:pt idx="0">
                  <c:v>3</c:v>
                </c:pt>
                <c:pt idx="1">
                  <c:v>0</c:v>
                </c:pt>
                <c:pt idx="2">
                  <c:v>1</c:v>
                </c:pt>
                <c:pt idx="3">
                  <c:v>1</c:v>
                </c:pt>
                <c:pt idx="4">
                  <c:v>0</c:v>
                </c:pt>
                <c:pt idx="5">
                  <c:v>0</c:v>
                </c:pt>
              </c:numCache>
            </c:numRef>
          </c:val>
          <c:extLst>
            <c:ext xmlns:c16="http://schemas.microsoft.com/office/drawing/2014/chart" uri="{C3380CC4-5D6E-409C-BE32-E72D297353CC}">
              <c16:uniqueId val="{00000000-F229-4D6A-B871-9448001489B4}"/>
            </c:ext>
          </c:extLst>
        </c:ser>
        <c:ser>
          <c:idx val="1"/>
          <c:order val="1"/>
          <c:tx>
            <c:strRef>
              <c:f>在宅療養支援病院!$H$39</c:f>
              <c:strCache>
                <c:ptCount val="1"/>
                <c:pt idx="0">
                  <c:v>H30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在宅療養支援病院!$F$40:$F$45</c:f>
              <c:strCache>
                <c:ptCount val="6"/>
                <c:pt idx="0">
                  <c:v>豊中市</c:v>
                </c:pt>
                <c:pt idx="1">
                  <c:v>池田市</c:v>
                </c:pt>
                <c:pt idx="2">
                  <c:v>吹田市</c:v>
                </c:pt>
                <c:pt idx="3">
                  <c:v>箕面市</c:v>
                </c:pt>
                <c:pt idx="4">
                  <c:v>豊能町</c:v>
                </c:pt>
                <c:pt idx="5">
                  <c:v>能勢町</c:v>
                </c:pt>
              </c:strCache>
            </c:strRef>
          </c:cat>
          <c:val>
            <c:numRef>
              <c:f>在宅療養支援病院!$H$40:$H$45</c:f>
              <c:numCache>
                <c:formatCode>General</c:formatCode>
                <c:ptCount val="6"/>
                <c:pt idx="0">
                  <c:v>3</c:v>
                </c:pt>
                <c:pt idx="1">
                  <c:v>0</c:v>
                </c:pt>
                <c:pt idx="2">
                  <c:v>4</c:v>
                </c:pt>
                <c:pt idx="3">
                  <c:v>1</c:v>
                </c:pt>
                <c:pt idx="4">
                  <c:v>0</c:v>
                </c:pt>
                <c:pt idx="5">
                  <c:v>0</c:v>
                </c:pt>
              </c:numCache>
            </c:numRef>
          </c:val>
          <c:extLst>
            <c:ext xmlns:c16="http://schemas.microsoft.com/office/drawing/2014/chart" uri="{C3380CC4-5D6E-409C-BE32-E72D297353CC}">
              <c16:uniqueId val="{00000001-F229-4D6A-B871-9448001489B4}"/>
            </c:ext>
          </c:extLst>
        </c:ser>
        <c:ser>
          <c:idx val="2"/>
          <c:order val="2"/>
          <c:tx>
            <c:strRef>
              <c:f>在宅療養支援病院!$I$39</c:f>
              <c:strCache>
                <c:ptCount val="1"/>
                <c:pt idx="0">
                  <c:v>H31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在宅療養支援病院!$F$40:$F$45</c:f>
              <c:strCache>
                <c:ptCount val="6"/>
                <c:pt idx="0">
                  <c:v>豊中市</c:v>
                </c:pt>
                <c:pt idx="1">
                  <c:v>池田市</c:v>
                </c:pt>
                <c:pt idx="2">
                  <c:v>吹田市</c:v>
                </c:pt>
                <c:pt idx="3">
                  <c:v>箕面市</c:v>
                </c:pt>
                <c:pt idx="4">
                  <c:v>豊能町</c:v>
                </c:pt>
                <c:pt idx="5">
                  <c:v>能勢町</c:v>
                </c:pt>
              </c:strCache>
            </c:strRef>
          </c:cat>
          <c:val>
            <c:numRef>
              <c:f>在宅療養支援病院!$I$40:$I$45</c:f>
              <c:numCache>
                <c:formatCode>General</c:formatCode>
                <c:ptCount val="6"/>
                <c:pt idx="0">
                  <c:v>3</c:v>
                </c:pt>
                <c:pt idx="1">
                  <c:v>0</c:v>
                </c:pt>
                <c:pt idx="2">
                  <c:v>4</c:v>
                </c:pt>
                <c:pt idx="3">
                  <c:v>1</c:v>
                </c:pt>
                <c:pt idx="4">
                  <c:v>0</c:v>
                </c:pt>
                <c:pt idx="5">
                  <c:v>0</c:v>
                </c:pt>
              </c:numCache>
            </c:numRef>
          </c:val>
          <c:extLst>
            <c:ext xmlns:c16="http://schemas.microsoft.com/office/drawing/2014/chart" uri="{C3380CC4-5D6E-409C-BE32-E72D297353CC}">
              <c16:uniqueId val="{00000002-F229-4D6A-B871-9448001489B4}"/>
            </c:ext>
          </c:extLst>
        </c:ser>
        <c:dLbls>
          <c:showLegendKey val="0"/>
          <c:showVal val="0"/>
          <c:showCatName val="0"/>
          <c:showSerName val="0"/>
          <c:showPercent val="0"/>
          <c:showBubbleSize val="0"/>
        </c:dLbls>
        <c:gapWidth val="219"/>
        <c:overlap val="-27"/>
        <c:axId val="125774080"/>
        <c:axId val="125792256"/>
      </c:barChart>
      <c:catAx>
        <c:axId val="125774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5792256"/>
        <c:crosses val="autoZero"/>
        <c:auto val="1"/>
        <c:lblAlgn val="ctr"/>
        <c:lblOffset val="100"/>
        <c:noMultiLvlLbl val="0"/>
      </c:catAx>
      <c:valAx>
        <c:axId val="12579225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5774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100"/>
              <a:t>入退院支援加算を算定する施設数（施設基準）</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8.3047610319087847E-2"/>
          <c:y val="0.20256009105923259"/>
          <c:w val="0.89616757470667963"/>
          <c:h val="0.5924252396498686"/>
        </c:manualLayout>
      </c:layout>
      <c:barChart>
        <c:barDir val="col"/>
        <c:grouping val="clustered"/>
        <c:varyColors val="0"/>
        <c:ser>
          <c:idx val="0"/>
          <c:order val="0"/>
          <c:tx>
            <c:strRef>
              <c:f>入退院支援加算!$G$39</c:f>
              <c:strCache>
                <c:ptCount val="1"/>
                <c:pt idx="0">
                  <c:v>H29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入退院支援加算!$F$40:$F$45</c:f>
              <c:strCache>
                <c:ptCount val="6"/>
                <c:pt idx="0">
                  <c:v>豊中市</c:v>
                </c:pt>
                <c:pt idx="1">
                  <c:v>池田市</c:v>
                </c:pt>
                <c:pt idx="2">
                  <c:v>吹田市</c:v>
                </c:pt>
                <c:pt idx="3">
                  <c:v>箕面市</c:v>
                </c:pt>
                <c:pt idx="4">
                  <c:v>豊能町</c:v>
                </c:pt>
                <c:pt idx="5">
                  <c:v>能勢町</c:v>
                </c:pt>
              </c:strCache>
            </c:strRef>
          </c:cat>
          <c:val>
            <c:numRef>
              <c:f>入退院支援加算!$G$40:$G$45</c:f>
              <c:numCache>
                <c:formatCode>General</c:formatCode>
                <c:ptCount val="6"/>
                <c:pt idx="0">
                  <c:v>14</c:v>
                </c:pt>
                <c:pt idx="1">
                  <c:v>3</c:v>
                </c:pt>
                <c:pt idx="2">
                  <c:v>8</c:v>
                </c:pt>
                <c:pt idx="3">
                  <c:v>3</c:v>
                </c:pt>
                <c:pt idx="4">
                  <c:v>0</c:v>
                </c:pt>
                <c:pt idx="5">
                  <c:v>0</c:v>
                </c:pt>
              </c:numCache>
            </c:numRef>
          </c:val>
          <c:extLst>
            <c:ext xmlns:c16="http://schemas.microsoft.com/office/drawing/2014/chart" uri="{C3380CC4-5D6E-409C-BE32-E72D297353CC}">
              <c16:uniqueId val="{00000000-B644-4C64-953A-FC8817F10C6D}"/>
            </c:ext>
          </c:extLst>
        </c:ser>
        <c:ser>
          <c:idx val="1"/>
          <c:order val="1"/>
          <c:tx>
            <c:strRef>
              <c:f>入退院支援加算!$H$39</c:f>
              <c:strCache>
                <c:ptCount val="1"/>
                <c:pt idx="0">
                  <c:v>H30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入退院支援加算!$F$40:$F$45</c:f>
              <c:strCache>
                <c:ptCount val="6"/>
                <c:pt idx="0">
                  <c:v>豊中市</c:v>
                </c:pt>
                <c:pt idx="1">
                  <c:v>池田市</c:v>
                </c:pt>
                <c:pt idx="2">
                  <c:v>吹田市</c:v>
                </c:pt>
                <c:pt idx="3">
                  <c:v>箕面市</c:v>
                </c:pt>
                <c:pt idx="4">
                  <c:v>豊能町</c:v>
                </c:pt>
                <c:pt idx="5">
                  <c:v>能勢町</c:v>
                </c:pt>
              </c:strCache>
            </c:strRef>
          </c:cat>
          <c:val>
            <c:numRef>
              <c:f>入退院支援加算!$H$40:$H$45</c:f>
              <c:numCache>
                <c:formatCode>General</c:formatCode>
                <c:ptCount val="6"/>
                <c:pt idx="0">
                  <c:v>13</c:v>
                </c:pt>
                <c:pt idx="1">
                  <c:v>3</c:v>
                </c:pt>
                <c:pt idx="2">
                  <c:v>10</c:v>
                </c:pt>
                <c:pt idx="3">
                  <c:v>3</c:v>
                </c:pt>
                <c:pt idx="4">
                  <c:v>0</c:v>
                </c:pt>
                <c:pt idx="5">
                  <c:v>0</c:v>
                </c:pt>
              </c:numCache>
            </c:numRef>
          </c:val>
          <c:extLst>
            <c:ext xmlns:c16="http://schemas.microsoft.com/office/drawing/2014/chart" uri="{C3380CC4-5D6E-409C-BE32-E72D297353CC}">
              <c16:uniqueId val="{00000001-B644-4C64-953A-FC8817F10C6D}"/>
            </c:ext>
          </c:extLst>
        </c:ser>
        <c:ser>
          <c:idx val="2"/>
          <c:order val="2"/>
          <c:tx>
            <c:strRef>
              <c:f>入退院支援加算!$I$39</c:f>
              <c:strCache>
                <c:ptCount val="1"/>
                <c:pt idx="0">
                  <c:v>H31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入退院支援加算!$F$40:$F$45</c:f>
              <c:strCache>
                <c:ptCount val="6"/>
                <c:pt idx="0">
                  <c:v>豊中市</c:v>
                </c:pt>
                <c:pt idx="1">
                  <c:v>池田市</c:v>
                </c:pt>
                <c:pt idx="2">
                  <c:v>吹田市</c:v>
                </c:pt>
                <c:pt idx="3">
                  <c:v>箕面市</c:v>
                </c:pt>
                <c:pt idx="4">
                  <c:v>豊能町</c:v>
                </c:pt>
                <c:pt idx="5">
                  <c:v>能勢町</c:v>
                </c:pt>
              </c:strCache>
            </c:strRef>
          </c:cat>
          <c:val>
            <c:numRef>
              <c:f>入退院支援加算!$I$40:$I$45</c:f>
              <c:numCache>
                <c:formatCode>General</c:formatCode>
                <c:ptCount val="6"/>
                <c:pt idx="0">
                  <c:v>12</c:v>
                </c:pt>
                <c:pt idx="1">
                  <c:v>3</c:v>
                </c:pt>
                <c:pt idx="2">
                  <c:v>10</c:v>
                </c:pt>
                <c:pt idx="3">
                  <c:v>4</c:v>
                </c:pt>
                <c:pt idx="4">
                  <c:v>0</c:v>
                </c:pt>
                <c:pt idx="5">
                  <c:v>0</c:v>
                </c:pt>
              </c:numCache>
            </c:numRef>
          </c:val>
          <c:extLst>
            <c:ext xmlns:c16="http://schemas.microsoft.com/office/drawing/2014/chart" uri="{C3380CC4-5D6E-409C-BE32-E72D297353CC}">
              <c16:uniqueId val="{00000002-B644-4C64-953A-FC8817F10C6D}"/>
            </c:ext>
          </c:extLst>
        </c:ser>
        <c:dLbls>
          <c:showLegendKey val="0"/>
          <c:showVal val="0"/>
          <c:showCatName val="0"/>
          <c:showSerName val="0"/>
          <c:showPercent val="0"/>
          <c:showBubbleSize val="0"/>
        </c:dLbls>
        <c:gapWidth val="219"/>
        <c:overlap val="-27"/>
        <c:axId val="125825024"/>
        <c:axId val="125826560"/>
      </c:barChart>
      <c:catAx>
        <c:axId val="125825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5826560"/>
        <c:crosses val="autoZero"/>
        <c:auto val="1"/>
        <c:lblAlgn val="ctr"/>
        <c:lblOffset val="100"/>
        <c:noMultiLvlLbl val="0"/>
      </c:catAx>
      <c:valAx>
        <c:axId val="12582656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58250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4524051381408"/>
          <c:y val="6.1635025683139277E-2"/>
          <c:w val="0.89654759486185842"/>
          <c:h val="0.74443811088031153"/>
        </c:manualLayout>
      </c:layout>
      <c:barChart>
        <c:barDir val="col"/>
        <c:grouping val="stacked"/>
        <c:varyColors val="0"/>
        <c:ser>
          <c:idx val="0"/>
          <c:order val="0"/>
          <c:tx>
            <c:strRef>
              <c:f>'1-2　訪問診療件数（診療所）'!$A$64</c:f>
              <c:strCache>
                <c:ptCount val="1"/>
                <c:pt idx="0">
                  <c:v>豊能</c:v>
                </c:pt>
              </c:strCache>
            </c:strRef>
          </c:tx>
          <c:spPr>
            <a:pattFill prst="pct5">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'1-2　訪問診療件数（診療所）'!$B$63:$C$63</c:f>
              <c:strCache>
                <c:ptCount val="2"/>
                <c:pt idx="0">
                  <c:v> 2014年</c:v>
                </c:pt>
                <c:pt idx="1">
                  <c:v>2017年</c:v>
                </c:pt>
              </c:strCache>
            </c:strRef>
          </c:cat>
          <c:val>
            <c:numRef>
              <c:f>'1-2　訪問診療件数（診療所）'!$B$64:$C$64</c:f>
              <c:numCache>
                <c:formatCode>#,##0_);[Red]\(#,##0\)</c:formatCode>
                <c:ptCount val="2"/>
                <c:pt idx="0">
                  <c:v>13378</c:v>
                </c:pt>
                <c:pt idx="1">
                  <c:v>12814</c:v>
                </c:pt>
              </c:numCache>
            </c:numRef>
          </c:val>
          <c:extLst>
            <c:ext xmlns:c16="http://schemas.microsoft.com/office/drawing/2014/chart" uri="{C3380CC4-5D6E-409C-BE32-E72D297353CC}">
              <c16:uniqueId val="{00000000-BE4A-4C2E-A4F5-E4B56F104C29}"/>
            </c:ext>
          </c:extLst>
        </c:ser>
        <c:ser>
          <c:idx val="1"/>
          <c:order val="1"/>
          <c:tx>
            <c:strRef>
              <c:f>'1-2　訪問診療件数（診療所）'!$A$65</c:f>
              <c:strCache>
                <c:ptCount val="1"/>
                <c:pt idx="0">
                  <c:v>三島</c:v>
                </c:pt>
              </c:strCache>
            </c:strRef>
          </c:tx>
          <c:spPr>
            <a:pattFill prst="smGrid">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'1-2　訪問診療件数（診療所）'!$B$63:$C$63</c:f>
              <c:strCache>
                <c:ptCount val="2"/>
                <c:pt idx="0">
                  <c:v> 2014年</c:v>
                </c:pt>
                <c:pt idx="1">
                  <c:v>2017年</c:v>
                </c:pt>
              </c:strCache>
            </c:strRef>
          </c:cat>
          <c:val>
            <c:numRef>
              <c:f>'1-2　訪問診療件数（診療所）'!$B$65:$C$65</c:f>
              <c:numCache>
                <c:formatCode>#,##0_);[Red]\(#,##0\)</c:formatCode>
                <c:ptCount val="2"/>
                <c:pt idx="0">
                  <c:v>6060</c:v>
                </c:pt>
                <c:pt idx="1">
                  <c:v>6533</c:v>
                </c:pt>
              </c:numCache>
            </c:numRef>
          </c:val>
          <c:extLst>
            <c:ext xmlns:c16="http://schemas.microsoft.com/office/drawing/2014/chart" uri="{C3380CC4-5D6E-409C-BE32-E72D297353CC}">
              <c16:uniqueId val="{00000001-BE4A-4C2E-A4F5-E4B56F104C29}"/>
            </c:ext>
          </c:extLst>
        </c:ser>
        <c:ser>
          <c:idx val="2"/>
          <c:order val="2"/>
          <c:tx>
            <c:strRef>
              <c:f>'1-2　訪問診療件数（診療所）'!$A$66</c:f>
              <c:strCache>
                <c:ptCount val="1"/>
                <c:pt idx="0">
                  <c:v>北河内</c:v>
                </c:pt>
              </c:strCache>
            </c:strRef>
          </c:tx>
          <c:spPr>
            <a:pattFill prst="divot">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'1-2　訪問診療件数（診療所）'!$B$63:$C$63</c:f>
              <c:strCache>
                <c:ptCount val="2"/>
                <c:pt idx="0">
                  <c:v> 2014年</c:v>
                </c:pt>
                <c:pt idx="1">
                  <c:v>2017年</c:v>
                </c:pt>
              </c:strCache>
            </c:strRef>
          </c:cat>
          <c:val>
            <c:numRef>
              <c:f>'1-2　訪問診療件数（診療所）'!$B$66:$C$66</c:f>
              <c:numCache>
                <c:formatCode>#,##0_);[Red]\(#,##0\)</c:formatCode>
                <c:ptCount val="2"/>
                <c:pt idx="0">
                  <c:v>9193</c:v>
                </c:pt>
                <c:pt idx="1">
                  <c:v>8357</c:v>
                </c:pt>
              </c:numCache>
            </c:numRef>
          </c:val>
          <c:extLst>
            <c:ext xmlns:c16="http://schemas.microsoft.com/office/drawing/2014/chart" uri="{C3380CC4-5D6E-409C-BE32-E72D297353CC}">
              <c16:uniqueId val="{00000002-BE4A-4C2E-A4F5-E4B56F104C29}"/>
            </c:ext>
          </c:extLst>
        </c:ser>
        <c:ser>
          <c:idx val="3"/>
          <c:order val="3"/>
          <c:tx>
            <c:strRef>
              <c:f>'1-2　訪問診療件数（診療所）'!$A$67</c:f>
              <c:strCache>
                <c:ptCount val="1"/>
                <c:pt idx="0">
                  <c:v>中河内</c:v>
                </c:pt>
              </c:strCache>
            </c:strRef>
          </c:tx>
          <c:spPr>
            <a:pattFill prst="zigZ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'1-2　訪問診療件数（診療所）'!$B$63:$C$63</c:f>
              <c:strCache>
                <c:ptCount val="2"/>
                <c:pt idx="0">
                  <c:v> 2014年</c:v>
                </c:pt>
                <c:pt idx="1">
                  <c:v>2017年</c:v>
                </c:pt>
              </c:strCache>
            </c:strRef>
          </c:cat>
          <c:val>
            <c:numRef>
              <c:f>'1-2　訪問診療件数（診療所）'!$B$67:$C$67</c:f>
              <c:numCache>
                <c:formatCode>#,##0_);[Red]\(#,##0\)</c:formatCode>
                <c:ptCount val="2"/>
                <c:pt idx="0">
                  <c:v>7899</c:v>
                </c:pt>
                <c:pt idx="1">
                  <c:v>9062</c:v>
                </c:pt>
              </c:numCache>
            </c:numRef>
          </c:val>
          <c:extLst>
            <c:ext xmlns:c16="http://schemas.microsoft.com/office/drawing/2014/chart" uri="{C3380CC4-5D6E-409C-BE32-E72D297353CC}">
              <c16:uniqueId val="{00000003-BE4A-4C2E-A4F5-E4B56F104C29}"/>
            </c:ext>
          </c:extLst>
        </c:ser>
        <c:ser>
          <c:idx val="4"/>
          <c:order val="4"/>
          <c:tx>
            <c:strRef>
              <c:f>'1-2　訪問診療件数（診療所）'!$A$68</c:f>
              <c:strCache>
                <c:ptCount val="1"/>
                <c:pt idx="0">
                  <c:v>南河内</c:v>
                </c:pt>
              </c:strCache>
            </c:strRef>
          </c:tx>
          <c:spPr>
            <a:pattFill prst="dashDnDi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'1-2　訪問診療件数（診療所）'!$B$63:$C$63</c:f>
              <c:strCache>
                <c:ptCount val="2"/>
                <c:pt idx="0">
                  <c:v> 2014年</c:v>
                </c:pt>
                <c:pt idx="1">
                  <c:v>2017年</c:v>
                </c:pt>
              </c:strCache>
            </c:strRef>
          </c:cat>
          <c:val>
            <c:numRef>
              <c:f>'1-2　訪問診療件数（診療所）'!$B$68:$C$68</c:f>
              <c:numCache>
                <c:formatCode>#,##0_);[Red]\(#,##0\)</c:formatCode>
                <c:ptCount val="2"/>
                <c:pt idx="0">
                  <c:v>6798</c:v>
                </c:pt>
                <c:pt idx="1">
                  <c:v>7410</c:v>
                </c:pt>
              </c:numCache>
            </c:numRef>
          </c:val>
          <c:extLst>
            <c:ext xmlns:c16="http://schemas.microsoft.com/office/drawing/2014/chart" uri="{C3380CC4-5D6E-409C-BE32-E72D297353CC}">
              <c16:uniqueId val="{00000004-BE4A-4C2E-A4F5-E4B56F104C29}"/>
            </c:ext>
          </c:extLst>
        </c:ser>
        <c:ser>
          <c:idx val="5"/>
          <c:order val="5"/>
          <c:tx>
            <c:strRef>
              <c:f>'1-2　訪問診療件数（診療所）'!$A$69</c:f>
              <c:strCache>
                <c:ptCount val="1"/>
                <c:pt idx="0">
                  <c:v>堺市</c:v>
                </c:pt>
              </c:strCache>
            </c:strRef>
          </c:tx>
          <c:spPr>
            <a:pattFill prst="ltVert">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'1-2　訪問診療件数（診療所）'!$B$63:$C$63</c:f>
              <c:strCache>
                <c:ptCount val="2"/>
                <c:pt idx="0">
                  <c:v> 2014年</c:v>
                </c:pt>
                <c:pt idx="1">
                  <c:v>2017年</c:v>
                </c:pt>
              </c:strCache>
            </c:strRef>
          </c:cat>
          <c:val>
            <c:numRef>
              <c:f>'1-2　訪問診療件数（診療所）'!$B$69:$C$69</c:f>
              <c:numCache>
                <c:formatCode>#,##0_);[Red]\(#,##0\)</c:formatCode>
                <c:ptCount val="2"/>
                <c:pt idx="0">
                  <c:v>10524</c:v>
                </c:pt>
                <c:pt idx="1">
                  <c:v>10693</c:v>
                </c:pt>
              </c:numCache>
            </c:numRef>
          </c:val>
          <c:extLst>
            <c:ext xmlns:c16="http://schemas.microsoft.com/office/drawing/2014/chart" uri="{C3380CC4-5D6E-409C-BE32-E72D297353CC}">
              <c16:uniqueId val="{00000005-BE4A-4C2E-A4F5-E4B56F104C29}"/>
            </c:ext>
          </c:extLst>
        </c:ser>
        <c:ser>
          <c:idx val="6"/>
          <c:order val="6"/>
          <c:tx>
            <c:strRef>
              <c:f>'1-2　訪問診療件数（診療所）'!$A$70</c:f>
              <c:strCache>
                <c:ptCount val="1"/>
                <c:pt idx="0">
                  <c:v>泉州</c:v>
                </c:pt>
              </c:strCache>
            </c:strRef>
          </c:tx>
          <c:spPr>
            <a:pattFill prst="ltDnDi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'1-2　訪問診療件数（診療所）'!$B$63:$C$63</c:f>
              <c:strCache>
                <c:ptCount val="2"/>
                <c:pt idx="0">
                  <c:v> 2014年</c:v>
                </c:pt>
                <c:pt idx="1">
                  <c:v>2017年</c:v>
                </c:pt>
              </c:strCache>
            </c:strRef>
          </c:cat>
          <c:val>
            <c:numRef>
              <c:f>'1-2　訪問診療件数（診療所）'!$B$70:$C$70</c:f>
              <c:numCache>
                <c:formatCode>#,##0_);[Red]\(#,##0\)</c:formatCode>
                <c:ptCount val="2"/>
                <c:pt idx="0">
                  <c:v>5417</c:v>
                </c:pt>
                <c:pt idx="1">
                  <c:v>7043</c:v>
                </c:pt>
              </c:numCache>
            </c:numRef>
          </c:val>
          <c:extLst>
            <c:ext xmlns:c16="http://schemas.microsoft.com/office/drawing/2014/chart" uri="{C3380CC4-5D6E-409C-BE32-E72D297353CC}">
              <c16:uniqueId val="{00000006-BE4A-4C2E-A4F5-E4B56F104C29}"/>
            </c:ext>
          </c:extLst>
        </c:ser>
        <c:ser>
          <c:idx val="7"/>
          <c:order val="7"/>
          <c:tx>
            <c:strRef>
              <c:f>'1-2　訪問診療件数（診療所）'!$A$71</c:f>
              <c:strCache>
                <c:ptCount val="1"/>
                <c:pt idx="0">
                  <c:v>大阪市</c:v>
                </c:pt>
              </c:strCache>
            </c:strRef>
          </c:tx>
          <c:spPr>
            <a:pattFill prst="pct50">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'1-2　訪問診療件数（診療所）'!$B$63:$C$63</c:f>
              <c:strCache>
                <c:ptCount val="2"/>
                <c:pt idx="0">
                  <c:v> 2014年</c:v>
                </c:pt>
                <c:pt idx="1">
                  <c:v>2017年</c:v>
                </c:pt>
              </c:strCache>
            </c:strRef>
          </c:cat>
          <c:val>
            <c:numRef>
              <c:f>'1-2　訪問診療件数（診療所）'!$B$71:$C$71</c:f>
              <c:numCache>
                <c:formatCode>#,##0_);[Red]\(#,##0\)</c:formatCode>
                <c:ptCount val="2"/>
                <c:pt idx="0">
                  <c:v>38994</c:v>
                </c:pt>
                <c:pt idx="1">
                  <c:v>44037</c:v>
                </c:pt>
              </c:numCache>
            </c:numRef>
          </c:val>
          <c:extLst>
            <c:ext xmlns:c16="http://schemas.microsoft.com/office/drawing/2014/chart" uri="{C3380CC4-5D6E-409C-BE32-E72D297353CC}">
              <c16:uniqueId val="{00000007-BE4A-4C2E-A4F5-E4B56F104C29}"/>
            </c:ext>
          </c:extLst>
        </c:ser>
        <c:dLbls>
          <c:showLegendKey val="0"/>
          <c:showVal val="1"/>
          <c:showCatName val="0"/>
          <c:showSerName val="0"/>
          <c:showPercent val="0"/>
          <c:showBubbleSize val="0"/>
        </c:dLbls>
        <c:gapWidth val="150"/>
        <c:overlap val="100"/>
        <c:serLines>
          <c:spPr>
            <a:ln w="9525" cap="flat" cmpd="sng" algn="ctr">
              <a:solidFill>
                <a:schemeClr val="tx1">
                  <a:lumMod val="35000"/>
                  <a:lumOff val="65000"/>
                </a:schemeClr>
              </a:solidFill>
              <a:round/>
            </a:ln>
            <a:effectLst/>
          </c:spPr>
        </c:serLines>
        <c:axId val="166624640"/>
        <c:axId val="166634624"/>
      </c:barChart>
      <c:catAx>
        <c:axId val="166624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66634624"/>
        <c:crosses val="autoZero"/>
        <c:auto val="1"/>
        <c:lblAlgn val="ctr"/>
        <c:lblOffset val="100"/>
        <c:noMultiLvlLbl val="0"/>
      </c:catAx>
      <c:valAx>
        <c:axId val="166634624"/>
        <c:scaling>
          <c:orientation val="minMax"/>
        </c:scaling>
        <c:delete val="0"/>
        <c:axPos val="l"/>
        <c:majorGridlines>
          <c:spPr>
            <a:ln w="9525" cap="flat" cmpd="sng" algn="ctr">
              <a:no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66624640"/>
        <c:crosses val="autoZero"/>
        <c:crossBetween val="between"/>
      </c:valAx>
      <c:spPr>
        <a:noFill/>
        <a:ln>
          <a:noFill/>
        </a:ln>
        <a:effectLst/>
      </c:spPr>
    </c:plotArea>
    <c:legend>
      <c:legendPos val="b"/>
      <c:layout>
        <c:manualLayout>
          <c:xMode val="edge"/>
          <c:yMode val="edge"/>
          <c:x val="8.9150166355764282E-2"/>
          <c:y val="0.89150893874114756"/>
          <c:w val="0.81523595509329683"/>
          <c:h val="6.901888797642642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a:t>在宅療養後方支援病院数（施設基準）</a:t>
            </a: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7.8442038495188104E-2"/>
          <c:y val="0.17782407407407402"/>
          <c:w val="0.89655796150481148"/>
          <c:h val="0.58998432487605579"/>
        </c:manualLayout>
      </c:layout>
      <c:barChart>
        <c:barDir val="col"/>
        <c:grouping val="clustered"/>
        <c:varyColors val="0"/>
        <c:ser>
          <c:idx val="0"/>
          <c:order val="0"/>
          <c:tx>
            <c:strRef>
              <c:f>'在宅療養後方支援病院 '!$G$39</c:f>
              <c:strCache>
                <c:ptCount val="1"/>
                <c:pt idx="0">
                  <c:v>H29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'在宅療養後方支援病院 '!$F$40:$F$45</c:f>
              <c:strCache>
                <c:ptCount val="6"/>
                <c:pt idx="0">
                  <c:v>豊中市</c:v>
                </c:pt>
                <c:pt idx="1">
                  <c:v>池田市</c:v>
                </c:pt>
                <c:pt idx="2">
                  <c:v>吹田市</c:v>
                </c:pt>
                <c:pt idx="3">
                  <c:v>箕面市</c:v>
                </c:pt>
                <c:pt idx="4">
                  <c:v>豊能町</c:v>
                </c:pt>
                <c:pt idx="5">
                  <c:v>能勢町</c:v>
                </c:pt>
              </c:strCache>
            </c:strRef>
          </c:cat>
          <c:val>
            <c:numRef>
              <c:f>'在宅療養後方支援病院 '!$G$40:$G$45</c:f>
              <c:numCache>
                <c:formatCode>General</c:formatCode>
                <c:ptCount val="6"/>
                <c:pt idx="0">
                  <c:v>0</c:v>
                </c:pt>
                <c:pt idx="1">
                  <c:v>0</c:v>
                </c:pt>
                <c:pt idx="2">
                  <c:v>2</c:v>
                </c:pt>
                <c:pt idx="3">
                  <c:v>0</c:v>
                </c:pt>
                <c:pt idx="4">
                  <c:v>0</c:v>
                </c:pt>
                <c:pt idx="5">
                  <c:v>0</c:v>
                </c:pt>
              </c:numCache>
            </c:numRef>
          </c:val>
          <c:extLst>
            <c:ext xmlns:c16="http://schemas.microsoft.com/office/drawing/2014/chart" uri="{C3380CC4-5D6E-409C-BE32-E72D297353CC}">
              <c16:uniqueId val="{00000000-5865-48E8-8813-35B7DB4644C6}"/>
            </c:ext>
          </c:extLst>
        </c:ser>
        <c:ser>
          <c:idx val="1"/>
          <c:order val="1"/>
          <c:tx>
            <c:strRef>
              <c:f>'在宅療養後方支援病院 '!$H$39</c:f>
              <c:strCache>
                <c:ptCount val="1"/>
                <c:pt idx="0">
                  <c:v>H30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'在宅療養後方支援病院 '!$F$40:$F$45</c:f>
              <c:strCache>
                <c:ptCount val="6"/>
                <c:pt idx="0">
                  <c:v>豊中市</c:v>
                </c:pt>
                <c:pt idx="1">
                  <c:v>池田市</c:v>
                </c:pt>
                <c:pt idx="2">
                  <c:v>吹田市</c:v>
                </c:pt>
                <c:pt idx="3">
                  <c:v>箕面市</c:v>
                </c:pt>
                <c:pt idx="4">
                  <c:v>豊能町</c:v>
                </c:pt>
                <c:pt idx="5">
                  <c:v>能勢町</c:v>
                </c:pt>
              </c:strCache>
            </c:strRef>
          </c:cat>
          <c:val>
            <c:numRef>
              <c:f>'在宅療養後方支援病院 '!$H$40:$H$45</c:f>
              <c:numCache>
                <c:formatCode>General</c:formatCode>
                <c:ptCount val="6"/>
                <c:pt idx="0">
                  <c:v>2</c:v>
                </c:pt>
                <c:pt idx="1">
                  <c:v>0</c:v>
                </c:pt>
                <c:pt idx="2">
                  <c:v>2</c:v>
                </c:pt>
                <c:pt idx="3">
                  <c:v>0</c:v>
                </c:pt>
                <c:pt idx="4">
                  <c:v>0</c:v>
                </c:pt>
                <c:pt idx="5">
                  <c:v>0</c:v>
                </c:pt>
              </c:numCache>
            </c:numRef>
          </c:val>
          <c:extLst>
            <c:ext xmlns:c16="http://schemas.microsoft.com/office/drawing/2014/chart" uri="{C3380CC4-5D6E-409C-BE32-E72D297353CC}">
              <c16:uniqueId val="{00000001-5865-48E8-8813-35B7DB4644C6}"/>
            </c:ext>
          </c:extLst>
        </c:ser>
        <c:ser>
          <c:idx val="2"/>
          <c:order val="2"/>
          <c:tx>
            <c:strRef>
              <c:f>'在宅療養後方支援病院 '!$I$39</c:f>
              <c:strCache>
                <c:ptCount val="1"/>
                <c:pt idx="0">
                  <c:v>H31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'在宅療養後方支援病院 '!$F$40:$F$45</c:f>
              <c:strCache>
                <c:ptCount val="6"/>
                <c:pt idx="0">
                  <c:v>豊中市</c:v>
                </c:pt>
                <c:pt idx="1">
                  <c:v>池田市</c:v>
                </c:pt>
                <c:pt idx="2">
                  <c:v>吹田市</c:v>
                </c:pt>
                <c:pt idx="3">
                  <c:v>箕面市</c:v>
                </c:pt>
                <c:pt idx="4">
                  <c:v>豊能町</c:v>
                </c:pt>
                <c:pt idx="5">
                  <c:v>能勢町</c:v>
                </c:pt>
              </c:strCache>
            </c:strRef>
          </c:cat>
          <c:val>
            <c:numRef>
              <c:f>'在宅療養後方支援病院 '!$I$40:$I$45</c:f>
              <c:numCache>
                <c:formatCode>General</c:formatCode>
                <c:ptCount val="6"/>
                <c:pt idx="0">
                  <c:v>2</c:v>
                </c:pt>
                <c:pt idx="1">
                  <c:v>0</c:v>
                </c:pt>
                <c:pt idx="2">
                  <c:v>3</c:v>
                </c:pt>
                <c:pt idx="3">
                  <c:v>0</c:v>
                </c:pt>
                <c:pt idx="4">
                  <c:v>0</c:v>
                </c:pt>
                <c:pt idx="5">
                  <c:v>0</c:v>
                </c:pt>
              </c:numCache>
            </c:numRef>
          </c:val>
          <c:extLst>
            <c:ext xmlns:c16="http://schemas.microsoft.com/office/drawing/2014/chart" uri="{C3380CC4-5D6E-409C-BE32-E72D297353CC}">
              <c16:uniqueId val="{00000002-5865-48E8-8813-35B7DB4644C6}"/>
            </c:ext>
          </c:extLst>
        </c:ser>
        <c:dLbls>
          <c:showLegendKey val="0"/>
          <c:showVal val="0"/>
          <c:showCatName val="0"/>
          <c:showSerName val="0"/>
          <c:showPercent val="0"/>
          <c:showBubbleSize val="0"/>
        </c:dLbls>
        <c:gapWidth val="219"/>
        <c:overlap val="-27"/>
        <c:axId val="134698112"/>
        <c:axId val="134699648"/>
      </c:barChart>
      <c:catAx>
        <c:axId val="134698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4699648"/>
        <c:crosses val="autoZero"/>
        <c:auto val="1"/>
        <c:lblAlgn val="ctr"/>
        <c:lblOffset val="100"/>
        <c:noMultiLvlLbl val="0"/>
      </c:catAx>
      <c:valAx>
        <c:axId val="13469964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4698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100"/>
              <a:t>在宅療養支援歯科診療所数（施設基準）</a:t>
            </a:r>
          </a:p>
        </c:rich>
      </c:tx>
      <c:layout>
        <c:manualLayout>
          <c:xMode val="edge"/>
          <c:yMode val="edge"/>
          <c:x val="0.22638888888888889"/>
          <c:y val="4.166666666666666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'在宅療養支援診療所（合計）'!$G$39</c:f>
              <c:strCache>
                <c:ptCount val="1"/>
                <c:pt idx="0">
                  <c:v>H29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'在宅療養支援診療所（合計）'!$F$40:$F$45</c:f>
              <c:strCache>
                <c:ptCount val="6"/>
                <c:pt idx="0">
                  <c:v>豊中市</c:v>
                </c:pt>
                <c:pt idx="1">
                  <c:v>池田市</c:v>
                </c:pt>
                <c:pt idx="2">
                  <c:v>吹田市</c:v>
                </c:pt>
                <c:pt idx="3">
                  <c:v>箕面市</c:v>
                </c:pt>
                <c:pt idx="4">
                  <c:v>豊能町</c:v>
                </c:pt>
                <c:pt idx="5">
                  <c:v>能勢町</c:v>
                </c:pt>
              </c:strCache>
            </c:strRef>
          </c:cat>
          <c:val>
            <c:numRef>
              <c:f>'在宅療養支援診療所（合計）'!$G$40:$G$45</c:f>
              <c:numCache>
                <c:formatCode>General</c:formatCode>
                <c:ptCount val="6"/>
                <c:pt idx="0">
                  <c:v>44</c:v>
                </c:pt>
                <c:pt idx="1">
                  <c:v>9</c:v>
                </c:pt>
                <c:pt idx="2">
                  <c:v>50</c:v>
                </c:pt>
                <c:pt idx="3">
                  <c:v>15</c:v>
                </c:pt>
                <c:pt idx="4">
                  <c:v>2</c:v>
                </c:pt>
                <c:pt idx="5">
                  <c:v>0</c:v>
                </c:pt>
              </c:numCache>
            </c:numRef>
          </c:val>
          <c:extLst>
            <c:ext xmlns:c16="http://schemas.microsoft.com/office/drawing/2014/chart" uri="{C3380CC4-5D6E-409C-BE32-E72D297353CC}">
              <c16:uniqueId val="{00000000-9DEE-4BF3-B66B-98A9F3CE042A}"/>
            </c:ext>
          </c:extLst>
        </c:ser>
        <c:ser>
          <c:idx val="1"/>
          <c:order val="1"/>
          <c:tx>
            <c:strRef>
              <c:f>'在宅療養支援診療所（合計）'!$H$39</c:f>
              <c:strCache>
                <c:ptCount val="1"/>
                <c:pt idx="0">
                  <c:v>H30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'在宅療養支援診療所（合計）'!$F$40:$F$45</c:f>
              <c:strCache>
                <c:ptCount val="6"/>
                <c:pt idx="0">
                  <c:v>豊中市</c:v>
                </c:pt>
                <c:pt idx="1">
                  <c:v>池田市</c:v>
                </c:pt>
                <c:pt idx="2">
                  <c:v>吹田市</c:v>
                </c:pt>
                <c:pt idx="3">
                  <c:v>箕面市</c:v>
                </c:pt>
                <c:pt idx="4">
                  <c:v>豊能町</c:v>
                </c:pt>
                <c:pt idx="5">
                  <c:v>能勢町</c:v>
                </c:pt>
              </c:strCache>
            </c:strRef>
          </c:cat>
          <c:val>
            <c:numRef>
              <c:f>'在宅療養支援診療所（合計）'!$H$40:$H$45</c:f>
              <c:numCache>
                <c:formatCode>General</c:formatCode>
                <c:ptCount val="6"/>
                <c:pt idx="0">
                  <c:v>57</c:v>
                </c:pt>
                <c:pt idx="1">
                  <c:v>10</c:v>
                </c:pt>
                <c:pt idx="2">
                  <c:v>49</c:v>
                </c:pt>
                <c:pt idx="3">
                  <c:v>19</c:v>
                </c:pt>
                <c:pt idx="4">
                  <c:v>1</c:v>
                </c:pt>
                <c:pt idx="5">
                  <c:v>0</c:v>
                </c:pt>
              </c:numCache>
            </c:numRef>
          </c:val>
          <c:extLst>
            <c:ext xmlns:c16="http://schemas.microsoft.com/office/drawing/2014/chart" uri="{C3380CC4-5D6E-409C-BE32-E72D297353CC}">
              <c16:uniqueId val="{00000001-9DEE-4BF3-B66B-98A9F3CE042A}"/>
            </c:ext>
          </c:extLst>
        </c:ser>
        <c:ser>
          <c:idx val="2"/>
          <c:order val="2"/>
          <c:tx>
            <c:strRef>
              <c:f>'在宅療養支援診療所（合計）'!$I$39</c:f>
              <c:strCache>
                <c:ptCount val="1"/>
                <c:pt idx="0">
                  <c:v>H31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'在宅療養支援診療所（合計）'!$F$40:$F$45</c:f>
              <c:strCache>
                <c:ptCount val="6"/>
                <c:pt idx="0">
                  <c:v>豊中市</c:v>
                </c:pt>
                <c:pt idx="1">
                  <c:v>池田市</c:v>
                </c:pt>
                <c:pt idx="2">
                  <c:v>吹田市</c:v>
                </c:pt>
                <c:pt idx="3">
                  <c:v>箕面市</c:v>
                </c:pt>
                <c:pt idx="4">
                  <c:v>豊能町</c:v>
                </c:pt>
                <c:pt idx="5">
                  <c:v>能勢町</c:v>
                </c:pt>
              </c:strCache>
            </c:strRef>
          </c:cat>
          <c:val>
            <c:numRef>
              <c:f>'在宅療養支援診療所（合計）'!$I$40:$I$45</c:f>
              <c:numCache>
                <c:formatCode>General</c:formatCode>
                <c:ptCount val="6"/>
                <c:pt idx="0">
                  <c:v>56</c:v>
                </c:pt>
                <c:pt idx="1">
                  <c:v>10</c:v>
                </c:pt>
                <c:pt idx="2">
                  <c:v>50</c:v>
                </c:pt>
                <c:pt idx="3">
                  <c:v>20</c:v>
                </c:pt>
                <c:pt idx="4">
                  <c:v>1</c:v>
                </c:pt>
                <c:pt idx="5">
                  <c:v>0</c:v>
                </c:pt>
              </c:numCache>
            </c:numRef>
          </c:val>
          <c:extLst>
            <c:ext xmlns:c16="http://schemas.microsoft.com/office/drawing/2014/chart" uri="{C3380CC4-5D6E-409C-BE32-E72D297353CC}">
              <c16:uniqueId val="{00000002-9DEE-4BF3-B66B-98A9F3CE042A}"/>
            </c:ext>
          </c:extLst>
        </c:ser>
        <c:dLbls>
          <c:showLegendKey val="0"/>
          <c:showVal val="0"/>
          <c:showCatName val="0"/>
          <c:showSerName val="0"/>
          <c:showPercent val="0"/>
          <c:showBubbleSize val="0"/>
        </c:dLbls>
        <c:gapWidth val="219"/>
        <c:overlap val="-27"/>
        <c:axId val="134830336"/>
        <c:axId val="134844416"/>
      </c:barChart>
      <c:catAx>
        <c:axId val="134830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4844416"/>
        <c:crosses val="autoZero"/>
        <c:auto val="1"/>
        <c:lblAlgn val="ctr"/>
        <c:lblOffset val="100"/>
        <c:noMultiLvlLbl val="0"/>
      </c:catAx>
      <c:valAx>
        <c:axId val="13484441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4830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r>
              <a:rPr lang="ja-JP" altLang="ja-JP" sz="1100" b="0" i="0" baseline="0" dirty="0">
                <a:effectLst/>
              </a:rPr>
              <a:t>在宅患者調剤</a:t>
            </a:r>
            <a:r>
              <a:rPr lang="ja-JP" altLang="ja-JP" sz="1100" b="0" i="0" baseline="0" dirty="0" smtClean="0">
                <a:effectLst/>
              </a:rPr>
              <a:t>加算</a:t>
            </a:r>
            <a:r>
              <a:rPr lang="ja-JP" altLang="en-US" sz="1100" b="0" i="0" baseline="0" dirty="0" smtClean="0">
                <a:effectLst/>
              </a:rPr>
              <a:t>を届出した薬局数</a:t>
            </a:r>
            <a:r>
              <a:rPr lang="ja-JP" altLang="ja-JP" sz="1100" b="0" i="0" baseline="0" dirty="0" smtClean="0">
                <a:effectLst/>
              </a:rPr>
              <a:t>（</a:t>
            </a:r>
            <a:r>
              <a:rPr lang="ja-JP" altLang="ja-JP" sz="1100" b="0" i="0" baseline="0" dirty="0">
                <a:effectLst/>
              </a:rPr>
              <a:t>施設基準）</a:t>
            </a:r>
            <a:endParaRPr lang="ja-JP" altLang="ja-JP" sz="110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100">
                <a:solidFill>
                  <a:sysClr val="windowText" lastClr="000000">
                    <a:lumMod val="65000"/>
                    <a:lumOff val="35000"/>
                  </a:sysClr>
                </a:solidFill>
              </a:defRPr>
            </a:pPr>
            <a:endParaRPr lang="ja-JP" altLang="en-US" sz="1100" dirty="0"/>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在宅患者調剤加算!$G$39</c:f>
              <c:strCache>
                <c:ptCount val="1"/>
                <c:pt idx="0">
                  <c:v>H29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在宅患者調剤加算!$F$40:$F$45</c:f>
              <c:strCache>
                <c:ptCount val="6"/>
                <c:pt idx="0">
                  <c:v>豊中市</c:v>
                </c:pt>
                <c:pt idx="1">
                  <c:v>池田市</c:v>
                </c:pt>
                <c:pt idx="2">
                  <c:v>吹田市</c:v>
                </c:pt>
                <c:pt idx="3">
                  <c:v>箕面市</c:v>
                </c:pt>
                <c:pt idx="4">
                  <c:v>豊能町</c:v>
                </c:pt>
                <c:pt idx="5">
                  <c:v>能勢町</c:v>
                </c:pt>
              </c:strCache>
            </c:strRef>
          </c:cat>
          <c:val>
            <c:numRef>
              <c:f>在宅患者調剤加算!$G$40:$G$45</c:f>
              <c:numCache>
                <c:formatCode>General</c:formatCode>
                <c:ptCount val="6"/>
                <c:pt idx="0">
                  <c:v>73</c:v>
                </c:pt>
                <c:pt idx="1">
                  <c:v>9</c:v>
                </c:pt>
                <c:pt idx="2">
                  <c:v>56</c:v>
                </c:pt>
                <c:pt idx="3">
                  <c:v>14</c:v>
                </c:pt>
                <c:pt idx="4">
                  <c:v>2</c:v>
                </c:pt>
                <c:pt idx="5">
                  <c:v>1</c:v>
                </c:pt>
              </c:numCache>
            </c:numRef>
          </c:val>
          <c:extLst>
            <c:ext xmlns:c16="http://schemas.microsoft.com/office/drawing/2014/chart" uri="{C3380CC4-5D6E-409C-BE32-E72D297353CC}">
              <c16:uniqueId val="{00000000-EA4E-443F-9C55-F66DF61DF8A9}"/>
            </c:ext>
          </c:extLst>
        </c:ser>
        <c:ser>
          <c:idx val="1"/>
          <c:order val="1"/>
          <c:tx>
            <c:strRef>
              <c:f>在宅患者調剤加算!$H$39</c:f>
              <c:strCache>
                <c:ptCount val="1"/>
                <c:pt idx="0">
                  <c:v>H30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在宅患者調剤加算!$F$40:$F$45</c:f>
              <c:strCache>
                <c:ptCount val="6"/>
                <c:pt idx="0">
                  <c:v>豊中市</c:v>
                </c:pt>
                <c:pt idx="1">
                  <c:v>池田市</c:v>
                </c:pt>
                <c:pt idx="2">
                  <c:v>吹田市</c:v>
                </c:pt>
                <c:pt idx="3">
                  <c:v>箕面市</c:v>
                </c:pt>
                <c:pt idx="4">
                  <c:v>豊能町</c:v>
                </c:pt>
                <c:pt idx="5">
                  <c:v>能勢町</c:v>
                </c:pt>
              </c:strCache>
            </c:strRef>
          </c:cat>
          <c:val>
            <c:numRef>
              <c:f>在宅患者調剤加算!$H$40:$H$45</c:f>
              <c:numCache>
                <c:formatCode>General</c:formatCode>
                <c:ptCount val="6"/>
                <c:pt idx="0">
                  <c:v>87</c:v>
                </c:pt>
                <c:pt idx="1">
                  <c:v>15</c:v>
                </c:pt>
                <c:pt idx="2">
                  <c:v>70</c:v>
                </c:pt>
                <c:pt idx="3">
                  <c:v>16</c:v>
                </c:pt>
                <c:pt idx="4">
                  <c:v>3</c:v>
                </c:pt>
                <c:pt idx="5">
                  <c:v>1</c:v>
                </c:pt>
              </c:numCache>
            </c:numRef>
          </c:val>
          <c:extLst>
            <c:ext xmlns:c16="http://schemas.microsoft.com/office/drawing/2014/chart" uri="{C3380CC4-5D6E-409C-BE32-E72D297353CC}">
              <c16:uniqueId val="{00000001-EA4E-443F-9C55-F66DF61DF8A9}"/>
            </c:ext>
          </c:extLst>
        </c:ser>
        <c:ser>
          <c:idx val="2"/>
          <c:order val="2"/>
          <c:tx>
            <c:strRef>
              <c:f>在宅患者調剤加算!$I$39</c:f>
              <c:strCache>
                <c:ptCount val="1"/>
                <c:pt idx="0">
                  <c:v>H31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在宅患者調剤加算!$F$40:$F$45</c:f>
              <c:strCache>
                <c:ptCount val="6"/>
                <c:pt idx="0">
                  <c:v>豊中市</c:v>
                </c:pt>
                <c:pt idx="1">
                  <c:v>池田市</c:v>
                </c:pt>
                <c:pt idx="2">
                  <c:v>吹田市</c:v>
                </c:pt>
                <c:pt idx="3">
                  <c:v>箕面市</c:v>
                </c:pt>
                <c:pt idx="4">
                  <c:v>豊能町</c:v>
                </c:pt>
                <c:pt idx="5">
                  <c:v>能勢町</c:v>
                </c:pt>
              </c:strCache>
            </c:strRef>
          </c:cat>
          <c:val>
            <c:numRef>
              <c:f>在宅患者調剤加算!$I$40:$I$45</c:f>
              <c:numCache>
                <c:formatCode>General</c:formatCode>
                <c:ptCount val="6"/>
                <c:pt idx="0">
                  <c:v>85</c:v>
                </c:pt>
                <c:pt idx="1">
                  <c:v>16</c:v>
                </c:pt>
                <c:pt idx="2">
                  <c:v>73</c:v>
                </c:pt>
                <c:pt idx="3">
                  <c:v>18</c:v>
                </c:pt>
                <c:pt idx="4">
                  <c:v>3</c:v>
                </c:pt>
                <c:pt idx="5">
                  <c:v>1</c:v>
                </c:pt>
              </c:numCache>
            </c:numRef>
          </c:val>
          <c:extLst>
            <c:ext xmlns:c16="http://schemas.microsoft.com/office/drawing/2014/chart" uri="{C3380CC4-5D6E-409C-BE32-E72D297353CC}">
              <c16:uniqueId val="{00000002-EA4E-443F-9C55-F66DF61DF8A9}"/>
            </c:ext>
          </c:extLst>
        </c:ser>
        <c:dLbls>
          <c:showLegendKey val="0"/>
          <c:showVal val="0"/>
          <c:showCatName val="0"/>
          <c:showSerName val="0"/>
          <c:showPercent val="0"/>
          <c:showBubbleSize val="0"/>
        </c:dLbls>
        <c:gapWidth val="219"/>
        <c:overlap val="-27"/>
        <c:axId val="134774784"/>
        <c:axId val="134776320"/>
      </c:barChart>
      <c:catAx>
        <c:axId val="134774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4776320"/>
        <c:crosses val="autoZero"/>
        <c:auto val="1"/>
        <c:lblAlgn val="ctr"/>
        <c:lblOffset val="100"/>
        <c:noMultiLvlLbl val="0"/>
      </c:catAx>
      <c:valAx>
        <c:axId val="13477632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47747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spc="0" baseline="0">
                <a:solidFill>
                  <a:sysClr val="windowText" lastClr="000000">
                    <a:lumMod val="65000"/>
                    <a:lumOff val="35000"/>
                  </a:sysClr>
                </a:solidFill>
                <a:latin typeface="+mn-lt"/>
                <a:ea typeface="+mn-ea"/>
                <a:cs typeface="+mn-cs"/>
              </a:defRPr>
            </a:pPr>
            <a:r>
              <a:rPr lang="ja-JP" altLang="ja-JP" sz="1000" b="0" i="0" baseline="0" dirty="0">
                <a:effectLst/>
              </a:rPr>
              <a:t>訪問看護ステーション数（訪問看護ステーション数調査結果）</a:t>
            </a:r>
            <a:endParaRPr lang="ja-JP" altLang="ja-JP" sz="100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000">
                <a:solidFill>
                  <a:sysClr val="windowText" lastClr="000000">
                    <a:lumMod val="65000"/>
                    <a:lumOff val="35000"/>
                  </a:sysClr>
                </a:solidFill>
              </a:defRPr>
            </a:pPr>
            <a:endParaRPr lang="ja-JP" altLang="en-US" sz="1000" dirty="0"/>
          </a:p>
        </c:rich>
      </c:tx>
      <c:layout>
        <c:manualLayout>
          <c:xMode val="edge"/>
          <c:yMode val="edge"/>
          <c:x val="0.10277777777777776"/>
          <c:y val="4.1666666666666664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manualLayout>
          <c:layoutTarget val="inner"/>
          <c:xMode val="edge"/>
          <c:yMode val="edge"/>
          <c:x val="6.102537182852151E-2"/>
          <c:y val="0.22192147856517941"/>
          <c:w val="0.90286351706036749"/>
          <c:h val="0.54125729075532159"/>
        </c:manualLayout>
      </c:layout>
      <c:barChart>
        <c:barDir val="col"/>
        <c:grouping val="clustered"/>
        <c:varyColors val="0"/>
        <c:ser>
          <c:idx val="0"/>
          <c:order val="0"/>
          <c:tx>
            <c:strRef>
              <c:f>'訪問看護ステーション数 '!$F$39</c:f>
              <c:strCache>
                <c:ptCount val="1"/>
                <c:pt idx="0">
                  <c:v>H30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'訪問看護ステーション数 '!$E$40:$E$45</c:f>
              <c:strCache>
                <c:ptCount val="6"/>
                <c:pt idx="0">
                  <c:v>豊中市</c:v>
                </c:pt>
                <c:pt idx="1">
                  <c:v>池田市</c:v>
                </c:pt>
                <c:pt idx="2">
                  <c:v>吹田市</c:v>
                </c:pt>
                <c:pt idx="3">
                  <c:v>箕面市</c:v>
                </c:pt>
                <c:pt idx="4">
                  <c:v>豊能町</c:v>
                </c:pt>
                <c:pt idx="5">
                  <c:v>能勢町</c:v>
                </c:pt>
              </c:strCache>
            </c:strRef>
          </c:cat>
          <c:val>
            <c:numRef>
              <c:f>'訪問看護ステーション数 '!$F$40:$F$45</c:f>
              <c:numCache>
                <c:formatCode>General</c:formatCode>
                <c:ptCount val="6"/>
                <c:pt idx="0">
                  <c:v>51</c:v>
                </c:pt>
                <c:pt idx="1">
                  <c:v>13</c:v>
                </c:pt>
                <c:pt idx="2">
                  <c:v>41</c:v>
                </c:pt>
                <c:pt idx="3">
                  <c:v>13</c:v>
                </c:pt>
                <c:pt idx="4">
                  <c:v>2</c:v>
                </c:pt>
                <c:pt idx="5">
                  <c:v>0</c:v>
                </c:pt>
              </c:numCache>
            </c:numRef>
          </c:val>
          <c:extLst>
            <c:ext xmlns:c16="http://schemas.microsoft.com/office/drawing/2014/chart" uri="{C3380CC4-5D6E-409C-BE32-E72D297353CC}">
              <c16:uniqueId val="{00000000-D345-4A50-A136-B91F20C484F0}"/>
            </c:ext>
          </c:extLst>
        </c:ser>
        <c:ser>
          <c:idx val="1"/>
          <c:order val="1"/>
          <c:tx>
            <c:strRef>
              <c:f>'訪問看護ステーション数 '!$G$39</c:f>
              <c:strCache>
                <c:ptCount val="1"/>
                <c:pt idx="0">
                  <c:v>H31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'訪問看護ステーション数 '!$E$40:$E$45</c:f>
              <c:strCache>
                <c:ptCount val="6"/>
                <c:pt idx="0">
                  <c:v>豊中市</c:v>
                </c:pt>
                <c:pt idx="1">
                  <c:v>池田市</c:v>
                </c:pt>
                <c:pt idx="2">
                  <c:v>吹田市</c:v>
                </c:pt>
                <c:pt idx="3">
                  <c:v>箕面市</c:v>
                </c:pt>
                <c:pt idx="4">
                  <c:v>豊能町</c:v>
                </c:pt>
                <c:pt idx="5">
                  <c:v>能勢町</c:v>
                </c:pt>
              </c:strCache>
            </c:strRef>
          </c:cat>
          <c:val>
            <c:numRef>
              <c:f>'訪問看護ステーション数 '!$G$40:$G$45</c:f>
              <c:numCache>
                <c:formatCode>General</c:formatCode>
                <c:ptCount val="6"/>
                <c:pt idx="0">
                  <c:v>55</c:v>
                </c:pt>
                <c:pt idx="1">
                  <c:v>13</c:v>
                </c:pt>
                <c:pt idx="2">
                  <c:v>43</c:v>
                </c:pt>
                <c:pt idx="3">
                  <c:v>14</c:v>
                </c:pt>
                <c:pt idx="4">
                  <c:v>3</c:v>
                </c:pt>
                <c:pt idx="5">
                  <c:v>0</c:v>
                </c:pt>
              </c:numCache>
            </c:numRef>
          </c:val>
          <c:extLst>
            <c:ext xmlns:c16="http://schemas.microsoft.com/office/drawing/2014/chart" uri="{C3380CC4-5D6E-409C-BE32-E72D297353CC}">
              <c16:uniqueId val="{00000001-D345-4A50-A136-B91F20C484F0}"/>
            </c:ext>
          </c:extLst>
        </c:ser>
        <c:dLbls>
          <c:showLegendKey val="0"/>
          <c:showVal val="0"/>
          <c:showCatName val="0"/>
          <c:showSerName val="0"/>
          <c:showPercent val="0"/>
          <c:showBubbleSize val="0"/>
        </c:dLbls>
        <c:gapWidth val="219"/>
        <c:overlap val="-27"/>
        <c:axId val="135003520"/>
        <c:axId val="135890048"/>
      </c:barChart>
      <c:catAx>
        <c:axId val="135003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5890048"/>
        <c:crosses val="autoZero"/>
        <c:auto val="1"/>
        <c:lblAlgn val="ctr"/>
        <c:lblOffset val="100"/>
        <c:noMultiLvlLbl val="0"/>
      </c:catAx>
      <c:valAx>
        <c:axId val="13589004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5003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dirty="0"/>
              <a:t>訪問診療を実施している診療所</a:t>
            </a:r>
            <a:r>
              <a:rPr lang="ja-JP" altLang="en-US" sz="1100" dirty="0" smtClean="0"/>
              <a:t>（ＮＤＢ）</a:t>
            </a:r>
            <a:endParaRPr lang="ja-JP" altLang="en-US" sz="1100" dirty="0"/>
          </a:p>
        </c:rich>
      </c:tx>
      <c:layout>
        <c:manualLayout>
          <c:xMode val="edge"/>
          <c:yMode val="edge"/>
          <c:x val="0.24215266841644795"/>
          <c:y val="2.7777777777777842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8.4803149606299227E-2"/>
          <c:y val="0.15879629629629677"/>
          <c:w val="0.89019685039370144"/>
          <c:h val="0.62459098862642171"/>
        </c:manualLayout>
      </c:layout>
      <c:barChart>
        <c:barDir val="col"/>
        <c:grouping val="clustered"/>
        <c:varyColors val="0"/>
        <c:ser>
          <c:idx val="0"/>
          <c:order val="0"/>
          <c:tx>
            <c:strRef>
              <c:f>訪問診療を実施している診療所数!$F$46</c:f>
              <c:strCache>
                <c:ptCount val="1"/>
                <c:pt idx="0">
                  <c:v>H28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訪問診療を実施している診療所数!$E$47:$E$50</c:f>
              <c:strCache>
                <c:ptCount val="4"/>
                <c:pt idx="0">
                  <c:v>高槻市</c:v>
                </c:pt>
                <c:pt idx="1">
                  <c:v>茨木市</c:v>
                </c:pt>
                <c:pt idx="2">
                  <c:v>摂津市</c:v>
                </c:pt>
                <c:pt idx="3">
                  <c:v>島本町</c:v>
                </c:pt>
              </c:strCache>
            </c:strRef>
          </c:cat>
          <c:val>
            <c:numRef>
              <c:f>訪問診療を実施している診療所数!$F$47:$F$50</c:f>
              <c:numCache>
                <c:formatCode>#,##0_);[Red]\(#,##0\)</c:formatCode>
                <c:ptCount val="4"/>
                <c:pt idx="0">
                  <c:v>103</c:v>
                </c:pt>
                <c:pt idx="1">
                  <c:v>67</c:v>
                </c:pt>
                <c:pt idx="2">
                  <c:v>14</c:v>
                </c:pt>
                <c:pt idx="3">
                  <c:v>9</c:v>
                </c:pt>
              </c:numCache>
            </c:numRef>
          </c:val>
          <c:extLst>
            <c:ext xmlns:c16="http://schemas.microsoft.com/office/drawing/2014/chart" uri="{C3380CC4-5D6E-409C-BE32-E72D297353CC}">
              <c16:uniqueId val="{00000000-2E13-4274-84AF-77771013F317}"/>
            </c:ext>
          </c:extLst>
        </c:ser>
        <c:ser>
          <c:idx val="1"/>
          <c:order val="1"/>
          <c:tx>
            <c:strRef>
              <c:f>訪問診療を実施している診療所数!$G$46</c:f>
              <c:strCache>
                <c:ptCount val="1"/>
                <c:pt idx="0">
                  <c:v>H29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訪問診療を実施している診療所数!$E$47:$E$50</c:f>
              <c:strCache>
                <c:ptCount val="4"/>
                <c:pt idx="0">
                  <c:v>高槻市</c:v>
                </c:pt>
                <c:pt idx="1">
                  <c:v>茨木市</c:v>
                </c:pt>
                <c:pt idx="2">
                  <c:v>摂津市</c:v>
                </c:pt>
                <c:pt idx="3">
                  <c:v>島本町</c:v>
                </c:pt>
              </c:strCache>
            </c:strRef>
          </c:cat>
          <c:val>
            <c:numRef>
              <c:f>訪問診療を実施している診療所数!$G$47:$G$50</c:f>
              <c:numCache>
                <c:formatCode>General</c:formatCode>
                <c:ptCount val="4"/>
                <c:pt idx="0">
                  <c:v>95</c:v>
                </c:pt>
                <c:pt idx="1">
                  <c:v>68</c:v>
                </c:pt>
                <c:pt idx="2">
                  <c:v>15</c:v>
                </c:pt>
                <c:pt idx="3">
                  <c:v>8</c:v>
                </c:pt>
              </c:numCache>
            </c:numRef>
          </c:val>
          <c:extLst>
            <c:ext xmlns:c16="http://schemas.microsoft.com/office/drawing/2014/chart" uri="{C3380CC4-5D6E-409C-BE32-E72D297353CC}">
              <c16:uniqueId val="{00000001-2E13-4274-84AF-77771013F317}"/>
            </c:ext>
          </c:extLst>
        </c:ser>
        <c:dLbls>
          <c:showLegendKey val="0"/>
          <c:showVal val="0"/>
          <c:showCatName val="0"/>
          <c:showSerName val="0"/>
          <c:showPercent val="0"/>
          <c:showBubbleSize val="0"/>
        </c:dLbls>
        <c:gapWidth val="219"/>
        <c:overlap val="-27"/>
        <c:axId val="135916928"/>
        <c:axId val="135804032"/>
      </c:barChart>
      <c:catAx>
        <c:axId val="135916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5804032"/>
        <c:crosses val="autoZero"/>
        <c:auto val="1"/>
        <c:lblAlgn val="ctr"/>
        <c:lblOffset val="100"/>
        <c:noMultiLvlLbl val="0"/>
      </c:catAx>
      <c:valAx>
        <c:axId val="135804032"/>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5916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r>
              <a:rPr lang="ja-JP" altLang="en-US" sz="1100" b="0" i="0" baseline="0">
                <a:effectLst/>
              </a:rPr>
              <a:t>在宅療養支援診療所数</a:t>
            </a:r>
            <a:r>
              <a:rPr lang="ja-JP" altLang="ja-JP" sz="1100" b="0" i="0" baseline="0">
                <a:effectLst/>
              </a:rPr>
              <a:t>（施設基準）</a:t>
            </a:r>
            <a:endParaRPr lang="ja-JP" altLang="ja-JP" sz="110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100">
                <a:solidFill>
                  <a:sysClr val="windowText" lastClr="000000">
                    <a:lumMod val="65000"/>
                    <a:lumOff val="35000"/>
                  </a:sysClr>
                </a:solidFill>
              </a:defRPr>
            </a:pPr>
            <a:endParaRPr lang="ja-JP" altLang="en-US" sz="1100"/>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在宅療養支援診療所!$G$49</c:f>
              <c:strCache>
                <c:ptCount val="1"/>
                <c:pt idx="0">
                  <c:v>H29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在宅療養支援診療所!$F$50:$F$53</c:f>
              <c:strCache>
                <c:ptCount val="4"/>
                <c:pt idx="0">
                  <c:v>高槻市</c:v>
                </c:pt>
                <c:pt idx="1">
                  <c:v>茨木市</c:v>
                </c:pt>
                <c:pt idx="2">
                  <c:v>摂津市</c:v>
                </c:pt>
                <c:pt idx="3">
                  <c:v>島本町</c:v>
                </c:pt>
              </c:strCache>
            </c:strRef>
          </c:cat>
          <c:val>
            <c:numRef>
              <c:f>在宅療養支援診療所!$G$50:$G$53</c:f>
              <c:numCache>
                <c:formatCode>General</c:formatCode>
                <c:ptCount val="4"/>
                <c:pt idx="0">
                  <c:v>76</c:v>
                </c:pt>
                <c:pt idx="1">
                  <c:v>62</c:v>
                </c:pt>
                <c:pt idx="2">
                  <c:v>12</c:v>
                </c:pt>
                <c:pt idx="3">
                  <c:v>8</c:v>
                </c:pt>
              </c:numCache>
            </c:numRef>
          </c:val>
          <c:extLst>
            <c:ext xmlns:c16="http://schemas.microsoft.com/office/drawing/2014/chart" uri="{C3380CC4-5D6E-409C-BE32-E72D297353CC}">
              <c16:uniqueId val="{00000000-2602-4996-84AA-8E3F03161447}"/>
            </c:ext>
          </c:extLst>
        </c:ser>
        <c:ser>
          <c:idx val="1"/>
          <c:order val="1"/>
          <c:tx>
            <c:strRef>
              <c:f>在宅療養支援診療所!$H$49</c:f>
              <c:strCache>
                <c:ptCount val="1"/>
                <c:pt idx="0">
                  <c:v>H30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在宅療養支援診療所!$F$50:$F$53</c:f>
              <c:strCache>
                <c:ptCount val="4"/>
                <c:pt idx="0">
                  <c:v>高槻市</c:v>
                </c:pt>
                <c:pt idx="1">
                  <c:v>茨木市</c:v>
                </c:pt>
                <c:pt idx="2">
                  <c:v>摂津市</c:v>
                </c:pt>
                <c:pt idx="3">
                  <c:v>島本町</c:v>
                </c:pt>
              </c:strCache>
            </c:strRef>
          </c:cat>
          <c:val>
            <c:numRef>
              <c:f>在宅療養支援診療所!$H$50:$H$53</c:f>
              <c:numCache>
                <c:formatCode>General</c:formatCode>
                <c:ptCount val="4"/>
                <c:pt idx="0">
                  <c:v>70</c:v>
                </c:pt>
                <c:pt idx="1">
                  <c:v>57</c:v>
                </c:pt>
                <c:pt idx="2">
                  <c:v>8</c:v>
                </c:pt>
                <c:pt idx="3">
                  <c:v>7</c:v>
                </c:pt>
              </c:numCache>
            </c:numRef>
          </c:val>
          <c:extLst>
            <c:ext xmlns:c16="http://schemas.microsoft.com/office/drawing/2014/chart" uri="{C3380CC4-5D6E-409C-BE32-E72D297353CC}">
              <c16:uniqueId val="{00000001-2602-4996-84AA-8E3F03161447}"/>
            </c:ext>
          </c:extLst>
        </c:ser>
        <c:ser>
          <c:idx val="2"/>
          <c:order val="2"/>
          <c:tx>
            <c:strRef>
              <c:f>在宅療養支援診療所!$I$49</c:f>
              <c:strCache>
                <c:ptCount val="1"/>
                <c:pt idx="0">
                  <c:v>H31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在宅療養支援診療所!$F$50:$F$53</c:f>
              <c:strCache>
                <c:ptCount val="4"/>
                <c:pt idx="0">
                  <c:v>高槻市</c:v>
                </c:pt>
                <c:pt idx="1">
                  <c:v>茨木市</c:v>
                </c:pt>
                <c:pt idx="2">
                  <c:v>摂津市</c:v>
                </c:pt>
                <c:pt idx="3">
                  <c:v>島本町</c:v>
                </c:pt>
              </c:strCache>
            </c:strRef>
          </c:cat>
          <c:val>
            <c:numRef>
              <c:f>在宅療養支援診療所!$I$50:$I$53</c:f>
              <c:numCache>
                <c:formatCode>General</c:formatCode>
                <c:ptCount val="4"/>
                <c:pt idx="0">
                  <c:v>72</c:v>
                </c:pt>
                <c:pt idx="1">
                  <c:v>56</c:v>
                </c:pt>
                <c:pt idx="2">
                  <c:v>8</c:v>
                </c:pt>
                <c:pt idx="3">
                  <c:v>6</c:v>
                </c:pt>
              </c:numCache>
            </c:numRef>
          </c:val>
          <c:extLst>
            <c:ext xmlns:c16="http://schemas.microsoft.com/office/drawing/2014/chart" uri="{C3380CC4-5D6E-409C-BE32-E72D297353CC}">
              <c16:uniqueId val="{00000002-2602-4996-84AA-8E3F03161447}"/>
            </c:ext>
          </c:extLst>
        </c:ser>
        <c:dLbls>
          <c:showLegendKey val="0"/>
          <c:showVal val="0"/>
          <c:showCatName val="0"/>
          <c:showSerName val="0"/>
          <c:showPercent val="0"/>
          <c:showBubbleSize val="0"/>
        </c:dLbls>
        <c:gapWidth val="219"/>
        <c:overlap val="-27"/>
        <c:axId val="135828224"/>
        <c:axId val="135829760"/>
      </c:barChart>
      <c:catAx>
        <c:axId val="135828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5829760"/>
        <c:crosses val="autoZero"/>
        <c:auto val="1"/>
        <c:lblAlgn val="ctr"/>
        <c:lblOffset val="100"/>
        <c:noMultiLvlLbl val="0"/>
      </c:catAx>
      <c:valAx>
        <c:axId val="13582976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58282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r>
              <a:rPr lang="ja-JP" altLang="en-US" sz="1100" b="0" i="0" baseline="0">
                <a:effectLst/>
              </a:rPr>
              <a:t>在宅療養支援病院数</a:t>
            </a:r>
            <a:r>
              <a:rPr lang="ja-JP" altLang="ja-JP" sz="1100" b="0" i="0" baseline="0">
                <a:effectLst/>
              </a:rPr>
              <a:t>（施設基準）</a:t>
            </a:r>
            <a:endParaRPr lang="ja-JP" altLang="ja-JP" sz="110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100">
                <a:solidFill>
                  <a:sysClr val="windowText" lastClr="000000">
                    <a:lumMod val="65000"/>
                    <a:lumOff val="35000"/>
                  </a:sysClr>
                </a:solidFill>
              </a:defRPr>
            </a:pPr>
            <a:endParaRPr lang="ja-JP" altLang="en-US" sz="1100"/>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在宅療養支援病院!$G$49</c:f>
              <c:strCache>
                <c:ptCount val="1"/>
                <c:pt idx="0">
                  <c:v>H29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在宅療養支援病院!$F$50:$F$53</c:f>
              <c:strCache>
                <c:ptCount val="4"/>
                <c:pt idx="0">
                  <c:v>高槻市</c:v>
                </c:pt>
                <c:pt idx="1">
                  <c:v>茨木市</c:v>
                </c:pt>
                <c:pt idx="2">
                  <c:v>摂津市</c:v>
                </c:pt>
                <c:pt idx="3">
                  <c:v>島本町</c:v>
                </c:pt>
              </c:strCache>
            </c:strRef>
          </c:cat>
          <c:val>
            <c:numRef>
              <c:f>在宅療養支援病院!$G$50:$G$53</c:f>
              <c:numCache>
                <c:formatCode>General</c:formatCode>
                <c:ptCount val="4"/>
                <c:pt idx="0">
                  <c:v>4</c:v>
                </c:pt>
                <c:pt idx="1">
                  <c:v>2</c:v>
                </c:pt>
                <c:pt idx="2">
                  <c:v>0</c:v>
                </c:pt>
                <c:pt idx="3">
                  <c:v>1</c:v>
                </c:pt>
              </c:numCache>
            </c:numRef>
          </c:val>
          <c:extLst>
            <c:ext xmlns:c16="http://schemas.microsoft.com/office/drawing/2014/chart" uri="{C3380CC4-5D6E-409C-BE32-E72D297353CC}">
              <c16:uniqueId val="{00000000-DD56-4377-9408-B393A8FEF542}"/>
            </c:ext>
          </c:extLst>
        </c:ser>
        <c:ser>
          <c:idx val="1"/>
          <c:order val="1"/>
          <c:tx>
            <c:strRef>
              <c:f>在宅療養支援病院!$H$49</c:f>
              <c:strCache>
                <c:ptCount val="1"/>
                <c:pt idx="0">
                  <c:v>H30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在宅療養支援病院!$F$50:$F$53</c:f>
              <c:strCache>
                <c:ptCount val="4"/>
                <c:pt idx="0">
                  <c:v>高槻市</c:v>
                </c:pt>
                <c:pt idx="1">
                  <c:v>茨木市</c:v>
                </c:pt>
                <c:pt idx="2">
                  <c:v>摂津市</c:v>
                </c:pt>
                <c:pt idx="3">
                  <c:v>島本町</c:v>
                </c:pt>
              </c:strCache>
            </c:strRef>
          </c:cat>
          <c:val>
            <c:numRef>
              <c:f>在宅療養支援病院!$H$50:$H$53</c:f>
              <c:numCache>
                <c:formatCode>General</c:formatCode>
                <c:ptCount val="4"/>
                <c:pt idx="0">
                  <c:v>4</c:v>
                </c:pt>
                <c:pt idx="1">
                  <c:v>2</c:v>
                </c:pt>
                <c:pt idx="2">
                  <c:v>0</c:v>
                </c:pt>
                <c:pt idx="3">
                  <c:v>1</c:v>
                </c:pt>
              </c:numCache>
            </c:numRef>
          </c:val>
          <c:extLst>
            <c:ext xmlns:c16="http://schemas.microsoft.com/office/drawing/2014/chart" uri="{C3380CC4-5D6E-409C-BE32-E72D297353CC}">
              <c16:uniqueId val="{00000001-DD56-4377-9408-B393A8FEF542}"/>
            </c:ext>
          </c:extLst>
        </c:ser>
        <c:ser>
          <c:idx val="2"/>
          <c:order val="2"/>
          <c:tx>
            <c:strRef>
              <c:f>在宅療養支援病院!$I$49</c:f>
              <c:strCache>
                <c:ptCount val="1"/>
                <c:pt idx="0">
                  <c:v>H31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在宅療養支援病院!$F$50:$F$53</c:f>
              <c:strCache>
                <c:ptCount val="4"/>
                <c:pt idx="0">
                  <c:v>高槻市</c:v>
                </c:pt>
                <c:pt idx="1">
                  <c:v>茨木市</c:v>
                </c:pt>
                <c:pt idx="2">
                  <c:v>摂津市</c:v>
                </c:pt>
                <c:pt idx="3">
                  <c:v>島本町</c:v>
                </c:pt>
              </c:strCache>
            </c:strRef>
          </c:cat>
          <c:val>
            <c:numRef>
              <c:f>在宅療養支援病院!$I$50:$I$53</c:f>
              <c:numCache>
                <c:formatCode>General</c:formatCode>
                <c:ptCount val="4"/>
                <c:pt idx="0">
                  <c:v>3</c:v>
                </c:pt>
                <c:pt idx="1">
                  <c:v>2</c:v>
                </c:pt>
                <c:pt idx="2">
                  <c:v>0</c:v>
                </c:pt>
                <c:pt idx="3">
                  <c:v>1</c:v>
                </c:pt>
              </c:numCache>
            </c:numRef>
          </c:val>
          <c:extLst>
            <c:ext xmlns:c16="http://schemas.microsoft.com/office/drawing/2014/chart" uri="{C3380CC4-5D6E-409C-BE32-E72D297353CC}">
              <c16:uniqueId val="{00000002-DD56-4377-9408-B393A8FEF542}"/>
            </c:ext>
          </c:extLst>
        </c:ser>
        <c:dLbls>
          <c:showLegendKey val="0"/>
          <c:showVal val="0"/>
          <c:showCatName val="0"/>
          <c:showSerName val="0"/>
          <c:showPercent val="0"/>
          <c:showBubbleSize val="0"/>
        </c:dLbls>
        <c:gapWidth val="219"/>
        <c:overlap val="-27"/>
        <c:axId val="135956352"/>
        <c:axId val="135957888"/>
      </c:barChart>
      <c:catAx>
        <c:axId val="135956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5957888"/>
        <c:crosses val="autoZero"/>
        <c:auto val="1"/>
        <c:lblAlgn val="ctr"/>
        <c:lblOffset val="100"/>
        <c:noMultiLvlLbl val="0"/>
      </c:catAx>
      <c:valAx>
        <c:axId val="13595788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5956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dirty="0"/>
              <a:t>訪問診療を受けている患者数</a:t>
            </a:r>
            <a:r>
              <a:rPr lang="ja-JP" altLang="en-US" sz="1100" dirty="0" smtClean="0"/>
              <a:t>（ＮＤＢ）</a:t>
            </a:r>
            <a:endParaRPr lang="ja-JP" altLang="en-US" sz="1100" dirty="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訪問診療を受けている患者数!$F$54</c:f>
              <c:strCache>
                <c:ptCount val="1"/>
                <c:pt idx="0">
                  <c:v>H28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訪問診療を受けている患者数!$E$55:$E$58</c:f>
              <c:strCache>
                <c:ptCount val="4"/>
                <c:pt idx="0">
                  <c:v>高槻市</c:v>
                </c:pt>
                <c:pt idx="1">
                  <c:v>茨木市</c:v>
                </c:pt>
                <c:pt idx="2">
                  <c:v>摂津市</c:v>
                </c:pt>
                <c:pt idx="3">
                  <c:v>島本町</c:v>
                </c:pt>
              </c:strCache>
            </c:strRef>
          </c:cat>
          <c:val>
            <c:numRef>
              <c:f>訪問診療を受けている患者数!$F$55:$F$58</c:f>
              <c:numCache>
                <c:formatCode>General</c:formatCode>
                <c:ptCount val="4"/>
                <c:pt idx="0">
                  <c:v>23508</c:v>
                </c:pt>
                <c:pt idx="1">
                  <c:v>14426</c:v>
                </c:pt>
                <c:pt idx="2">
                  <c:v>3442</c:v>
                </c:pt>
                <c:pt idx="3">
                  <c:v>1106</c:v>
                </c:pt>
              </c:numCache>
            </c:numRef>
          </c:val>
          <c:extLst>
            <c:ext xmlns:c16="http://schemas.microsoft.com/office/drawing/2014/chart" uri="{C3380CC4-5D6E-409C-BE32-E72D297353CC}">
              <c16:uniqueId val="{00000000-FA7C-4464-955F-833453671CB9}"/>
            </c:ext>
          </c:extLst>
        </c:ser>
        <c:ser>
          <c:idx val="1"/>
          <c:order val="1"/>
          <c:tx>
            <c:strRef>
              <c:f>訪問診療を受けている患者数!$G$54</c:f>
              <c:strCache>
                <c:ptCount val="1"/>
                <c:pt idx="0">
                  <c:v>H29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訪問診療を受けている患者数!$E$55:$E$58</c:f>
              <c:strCache>
                <c:ptCount val="4"/>
                <c:pt idx="0">
                  <c:v>高槻市</c:v>
                </c:pt>
                <c:pt idx="1">
                  <c:v>茨木市</c:v>
                </c:pt>
                <c:pt idx="2">
                  <c:v>摂津市</c:v>
                </c:pt>
                <c:pt idx="3">
                  <c:v>島本町</c:v>
                </c:pt>
              </c:strCache>
            </c:strRef>
          </c:cat>
          <c:val>
            <c:numRef>
              <c:f>訪問診療を受けている患者数!$G$55:$G$58</c:f>
              <c:numCache>
                <c:formatCode>General</c:formatCode>
                <c:ptCount val="4"/>
                <c:pt idx="0">
                  <c:v>28335</c:v>
                </c:pt>
                <c:pt idx="1">
                  <c:v>15990</c:v>
                </c:pt>
                <c:pt idx="2">
                  <c:v>2645</c:v>
                </c:pt>
                <c:pt idx="3">
                  <c:v>1295</c:v>
                </c:pt>
              </c:numCache>
            </c:numRef>
          </c:val>
          <c:extLst>
            <c:ext xmlns:c16="http://schemas.microsoft.com/office/drawing/2014/chart" uri="{C3380CC4-5D6E-409C-BE32-E72D297353CC}">
              <c16:uniqueId val="{00000001-FA7C-4464-955F-833453671CB9}"/>
            </c:ext>
          </c:extLst>
        </c:ser>
        <c:dLbls>
          <c:showLegendKey val="0"/>
          <c:showVal val="0"/>
          <c:showCatName val="0"/>
          <c:showSerName val="0"/>
          <c:showPercent val="0"/>
          <c:showBubbleSize val="0"/>
        </c:dLbls>
        <c:gapWidth val="219"/>
        <c:overlap val="-27"/>
        <c:axId val="136071424"/>
        <c:axId val="136085504"/>
      </c:barChart>
      <c:catAx>
        <c:axId val="136071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6085504"/>
        <c:crosses val="autoZero"/>
        <c:auto val="1"/>
        <c:lblAlgn val="ctr"/>
        <c:lblOffset val="100"/>
        <c:noMultiLvlLbl val="0"/>
      </c:catAx>
      <c:valAx>
        <c:axId val="13608550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6071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r>
              <a:rPr lang="ja-JP" altLang="en-US" sz="1100" b="0" i="0" baseline="0">
                <a:effectLst/>
              </a:rPr>
              <a:t>在宅療養後方支援病院</a:t>
            </a:r>
            <a:r>
              <a:rPr lang="ja-JP" altLang="ja-JP" sz="1100" b="0" i="0" baseline="0">
                <a:effectLst/>
              </a:rPr>
              <a:t>（施設基準）</a:t>
            </a:r>
            <a:endParaRPr lang="ja-JP" altLang="ja-JP" sz="110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100">
                <a:solidFill>
                  <a:sysClr val="windowText" lastClr="000000">
                    <a:lumMod val="65000"/>
                    <a:lumOff val="35000"/>
                  </a:sysClr>
                </a:solidFill>
              </a:defRPr>
            </a:pPr>
            <a:endParaRPr lang="ja-JP" altLang="en-US" sz="1100"/>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在宅療養後方支援病院!$G$49</c:f>
              <c:strCache>
                <c:ptCount val="1"/>
                <c:pt idx="0">
                  <c:v>H29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在宅療養後方支援病院!$F$50:$F$53</c:f>
              <c:strCache>
                <c:ptCount val="4"/>
                <c:pt idx="0">
                  <c:v>高槻市</c:v>
                </c:pt>
                <c:pt idx="1">
                  <c:v>茨木市</c:v>
                </c:pt>
                <c:pt idx="2">
                  <c:v>摂津市</c:v>
                </c:pt>
                <c:pt idx="3">
                  <c:v>島本町</c:v>
                </c:pt>
              </c:strCache>
            </c:strRef>
          </c:cat>
          <c:val>
            <c:numRef>
              <c:f>在宅療養後方支援病院!$G$50:$G$53</c:f>
              <c:numCache>
                <c:formatCode>General</c:formatCode>
                <c:ptCount val="4"/>
                <c:pt idx="0">
                  <c:v>3</c:v>
                </c:pt>
                <c:pt idx="1">
                  <c:v>1</c:v>
                </c:pt>
                <c:pt idx="2">
                  <c:v>0</c:v>
                </c:pt>
                <c:pt idx="3">
                  <c:v>0</c:v>
                </c:pt>
              </c:numCache>
            </c:numRef>
          </c:val>
          <c:extLst>
            <c:ext xmlns:c16="http://schemas.microsoft.com/office/drawing/2014/chart" uri="{C3380CC4-5D6E-409C-BE32-E72D297353CC}">
              <c16:uniqueId val="{00000000-0B6F-4E84-A568-00102FD16373}"/>
            </c:ext>
          </c:extLst>
        </c:ser>
        <c:ser>
          <c:idx val="1"/>
          <c:order val="1"/>
          <c:tx>
            <c:strRef>
              <c:f>在宅療養後方支援病院!$H$49</c:f>
              <c:strCache>
                <c:ptCount val="1"/>
                <c:pt idx="0">
                  <c:v>H30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在宅療養後方支援病院!$F$50:$F$53</c:f>
              <c:strCache>
                <c:ptCount val="4"/>
                <c:pt idx="0">
                  <c:v>高槻市</c:v>
                </c:pt>
                <c:pt idx="1">
                  <c:v>茨木市</c:v>
                </c:pt>
                <c:pt idx="2">
                  <c:v>摂津市</c:v>
                </c:pt>
                <c:pt idx="3">
                  <c:v>島本町</c:v>
                </c:pt>
              </c:strCache>
            </c:strRef>
          </c:cat>
          <c:val>
            <c:numRef>
              <c:f>在宅療養後方支援病院!$H$50:$H$53</c:f>
              <c:numCache>
                <c:formatCode>General</c:formatCode>
                <c:ptCount val="4"/>
                <c:pt idx="0">
                  <c:v>4</c:v>
                </c:pt>
                <c:pt idx="1">
                  <c:v>2</c:v>
                </c:pt>
                <c:pt idx="2">
                  <c:v>0</c:v>
                </c:pt>
                <c:pt idx="3">
                  <c:v>0</c:v>
                </c:pt>
              </c:numCache>
            </c:numRef>
          </c:val>
          <c:extLst>
            <c:ext xmlns:c16="http://schemas.microsoft.com/office/drawing/2014/chart" uri="{C3380CC4-5D6E-409C-BE32-E72D297353CC}">
              <c16:uniqueId val="{00000001-0B6F-4E84-A568-00102FD16373}"/>
            </c:ext>
          </c:extLst>
        </c:ser>
        <c:ser>
          <c:idx val="2"/>
          <c:order val="2"/>
          <c:tx>
            <c:strRef>
              <c:f>在宅療養後方支援病院!$I$49</c:f>
              <c:strCache>
                <c:ptCount val="1"/>
                <c:pt idx="0">
                  <c:v>H31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在宅療養後方支援病院!$F$50:$F$53</c:f>
              <c:strCache>
                <c:ptCount val="4"/>
                <c:pt idx="0">
                  <c:v>高槻市</c:v>
                </c:pt>
                <c:pt idx="1">
                  <c:v>茨木市</c:v>
                </c:pt>
                <c:pt idx="2">
                  <c:v>摂津市</c:v>
                </c:pt>
                <c:pt idx="3">
                  <c:v>島本町</c:v>
                </c:pt>
              </c:strCache>
            </c:strRef>
          </c:cat>
          <c:val>
            <c:numRef>
              <c:f>在宅療養後方支援病院!$I$50:$I$53</c:f>
              <c:numCache>
                <c:formatCode>General</c:formatCode>
                <c:ptCount val="4"/>
                <c:pt idx="0">
                  <c:v>4</c:v>
                </c:pt>
                <c:pt idx="1">
                  <c:v>2</c:v>
                </c:pt>
                <c:pt idx="2">
                  <c:v>0</c:v>
                </c:pt>
                <c:pt idx="3">
                  <c:v>0</c:v>
                </c:pt>
              </c:numCache>
            </c:numRef>
          </c:val>
          <c:extLst>
            <c:ext xmlns:c16="http://schemas.microsoft.com/office/drawing/2014/chart" uri="{C3380CC4-5D6E-409C-BE32-E72D297353CC}">
              <c16:uniqueId val="{00000002-0B6F-4E84-A568-00102FD16373}"/>
            </c:ext>
          </c:extLst>
        </c:ser>
        <c:dLbls>
          <c:showLegendKey val="0"/>
          <c:showVal val="0"/>
          <c:showCatName val="0"/>
          <c:showSerName val="0"/>
          <c:showPercent val="0"/>
          <c:showBubbleSize val="0"/>
        </c:dLbls>
        <c:gapWidth val="219"/>
        <c:overlap val="-27"/>
        <c:axId val="134347776"/>
        <c:axId val="136090368"/>
      </c:barChart>
      <c:catAx>
        <c:axId val="134347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6090368"/>
        <c:crosses val="autoZero"/>
        <c:auto val="1"/>
        <c:lblAlgn val="ctr"/>
        <c:lblOffset val="100"/>
        <c:noMultiLvlLbl val="0"/>
      </c:catAx>
      <c:valAx>
        <c:axId val="13609036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4347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r>
              <a:rPr lang="ja-JP" altLang="ja-JP" sz="1100" b="0" i="0" baseline="0">
                <a:effectLst/>
              </a:rPr>
              <a:t>入退院支援加算を算定する施設数（施設基準）</a:t>
            </a:r>
            <a:endParaRPr lang="ja-JP" altLang="ja-JP" sz="110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100">
                <a:solidFill>
                  <a:sysClr val="windowText" lastClr="000000">
                    <a:lumMod val="65000"/>
                    <a:lumOff val="35000"/>
                  </a:sysClr>
                </a:solidFill>
              </a:defRPr>
            </a:pPr>
            <a:endParaRPr lang="ja-JP" altLang="en-US" sz="1100"/>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入退院支援加算!$G$49</c:f>
              <c:strCache>
                <c:ptCount val="1"/>
                <c:pt idx="0">
                  <c:v>H29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入退院支援加算!$F$50:$F$53</c:f>
              <c:strCache>
                <c:ptCount val="4"/>
                <c:pt idx="0">
                  <c:v>高槻市</c:v>
                </c:pt>
                <c:pt idx="1">
                  <c:v>茨木市</c:v>
                </c:pt>
                <c:pt idx="2">
                  <c:v>摂津市</c:v>
                </c:pt>
                <c:pt idx="3">
                  <c:v>島本町</c:v>
                </c:pt>
              </c:strCache>
            </c:strRef>
          </c:cat>
          <c:val>
            <c:numRef>
              <c:f>入退院支援加算!$G$50:$G$53</c:f>
              <c:numCache>
                <c:formatCode>General</c:formatCode>
                <c:ptCount val="4"/>
                <c:pt idx="0">
                  <c:v>12</c:v>
                </c:pt>
                <c:pt idx="1">
                  <c:v>9</c:v>
                </c:pt>
                <c:pt idx="2">
                  <c:v>1</c:v>
                </c:pt>
                <c:pt idx="3">
                  <c:v>1</c:v>
                </c:pt>
              </c:numCache>
            </c:numRef>
          </c:val>
          <c:extLst>
            <c:ext xmlns:c16="http://schemas.microsoft.com/office/drawing/2014/chart" uri="{C3380CC4-5D6E-409C-BE32-E72D297353CC}">
              <c16:uniqueId val="{00000000-3D87-4134-8810-DCA97FAD6DCA}"/>
            </c:ext>
          </c:extLst>
        </c:ser>
        <c:ser>
          <c:idx val="1"/>
          <c:order val="1"/>
          <c:tx>
            <c:strRef>
              <c:f>入退院支援加算!$H$49</c:f>
              <c:strCache>
                <c:ptCount val="1"/>
                <c:pt idx="0">
                  <c:v>H30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入退院支援加算!$F$50:$F$53</c:f>
              <c:strCache>
                <c:ptCount val="4"/>
                <c:pt idx="0">
                  <c:v>高槻市</c:v>
                </c:pt>
                <c:pt idx="1">
                  <c:v>茨木市</c:v>
                </c:pt>
                <c:pt idx="2">
                  <c:v>摂津市</c:v>
                </c:pt>
                <c:pt idx="3">
                  <c:v>島本町</c:v>
                </c:pt>
              </c:strCache>
            </c:strRef>
          </c:cat>
          <c:val>
            <c:numRef>
              <c:f>入退院支援加算!$H$50:$H$53</c:f>
              <c:numCache>
                <c:formatCode>General</c:formatCode>
                <c:ptCount val="4"/>
                <c:pt idx="0">
                  <c:v>13</c:v>
                </c:pt>
                <c:pt idx="1">
                  <c:v>8</c:v>
                </c:pt>
                <c:pt idx="2">
                  <c:v>1</c:v>
                </c:pt>
                <c:pt idx="3">
                  <c:v>0</c:v>
                </c:pt>
              </c:numCache>
            </c:numRef>
          </c:val>
          <c:extLst>
            <c:ext xmlns:c16="http://schemas.microsoft.com/office/drawing/2014/chart" uri="{C3380CC4-5D6E-409C-BE32-E72D297353CC}">
              <c16:uniqueId val="{00000001-3D87-4134-8810-DCA97FAD6DCA}"/>
            </c:ext>
          </c:extLst>
        </c:ser>
        <c:ser>
          <c:idx val="2"/>
          <c:order val="2"/>
          <c:tx>
            <c:strRef>
              <c:f>入退院支援加算!$I$49</c:f>
              <c:strCache>
                <c:ptCount val="1"/>
                <c:pt idx="0">
                  <c:v>H31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入退院支援加算!$F$50:$F$53</c:f>
              <c:strCache>
                <c:ptCount val="4"/>
                <c:pt idx="0">
                  <c:v>高槻市</c:v>
                </c:pt>
                <c:pt idx="1">
                  <c:v>茨木市</c:v>
                </c:pt>
                <c:pt idx="2">
                  <c:v>摂津市</c:v>
                </c:pt>
                <c:pt idx="3">
                  <c:v>島本町</c:v>
                </c:pt>
              </c:strCache>
            </c:strRef>
          </c:cat>
          <c:val>
            <c:numRef>
              <c:f>入退院支援加算!$I$50:$I$53</c:f>
              <c:numCache>
                <c:formatCode>General</c:formatCode>
                <c:ptCount val="4"/>
                <c:pt idx="0">
                  <c:v>13</c:v>
                </c:pt>
                <c:pt idx="1">
                  <c:v>9</c:v>
                </c:pt>
                <c:pt idx="2">
                  <c:v>1</c:v>
                </c:pt>
                <c:pt idx="3">
                  <c:v>1</c:v>
                </c:pt>
              </c:numCache>
            </c:numRef>
          </c:val>
          <c:extLst>
            <c:ext xmlns:c16="http://schemas.microsoft.com/office/drawing/2014/chart" uri="{C3380CC4-5D6E-409C-BE32-E72D297353CC}">
              <c16:uniqueId val="{00000002-3D87-4134-8810-DCA97FAD6DCA}"/>
            </c:ext>
          </c:extLst>
        </c:ser>
        <c:dLbls>
          <c:showLegendKey val="0"/>
          <c:showVal val="0"/>
          <c:showCatName val="0"/>
          <c:showSerName val="0"/>
          <c:showPercent val="0"/>
          <c:showBubbleSize val="0"/>
        </c:dLbls>
        <c:gapWidth val="219"/>
        <c:overlap val="-27"/>
        <c:axId val="136884608"/>
        <c:axId val="136886144"/>
      </c:barChart>
      <c:catAx>
        <c:axId val="13688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6886144"/>
        <c:crosses val="autoZero"/>
        <c:auto val="1"/>
        <c:lblAlgn val="ctr"/>
        <c:lblOffset val="100"/>
        <c:noMultiLvlLbl val="0"/>
      </c:catAx>
      <c:valAx>
        <c:axId val="13688614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68846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4524051381408"/>
          <c:y val="6.1635025683139277E-2"/>
          <c:w val="0.89654759486185842"/>
          <c:h val="0.74443811088031153"/>
        </c:manualLayout>
      </c:layout>
      <c:barChart>
        <c:barDir val="col"/>
        <c:grouping val="stacked"/>
        <c:varyColors val="0"/>
        <c:ser>
          <c:idx val="0"/>
          <c:order val="0"/>
          <c:tx>
            <c:strRef>
              <c:f>'1-2　訪問診療件数（全体)'!$A$64</c:f>
              <c:strCache>
                <c:ptCount val="1"/>
                <c:pt idx="0">
                  <c:v>豊能</c:v>
                </c:pt>
              </c:strCache>
            </c:strRef>
          </c:tx>
          <c:spPr>
            <a:pattFill prst="pct5">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'1-2　訪問診療件数（全体)'!$B$63:$C$63</c:f>
              <c:strCache>
                <c:ptCount val="2"/>
                <c:pt idx="0">
                  <c:v> 2014年</c:v>
                </c:pt>
                <c:pt idx="1">
                  <c:v>2017年</c:v>
                </c:pt>
              </c:strCache>
            </c:strRef>
          </c:cat>
          <c:val>
            <c:numRef>
              <c:f>'1-2　訪問診療件数（全体)'!$B$64:$C$64</c:f>
              <c:numCache>
                <c:formatCode>#,##0_);[Red]\(#,##0\)</c:formatCode>
                <c:ptCount val="2"/>
                <c:pt idx="0">
                  <c:v>13527</c:v>
                </c:pt>
                <c:pt idx="1">
                  <c:v>13065</c:v>
                </c:pt>
              </c:numCache>
            </c:numRef>
          </c:val>
          <c:extLst>
            <c:ext xmlns:c16="http://schemas.microsoft.com/office/drawing/2014/chart" uri="{C3380CC4-5D6E-409C-BE32-E72D297353CC}">
              <c16:uniqueId val="{00000000-6ADD-42B8-A733-A649BC8CC64F}"/>
            </c:ext>
          </c:extLst>
        </c:ser>
        <c:ser>
          <c:idx val="1"/>
          <c:order val="1"/>
          <c:tx>
            <c:strRef>
              <c:f>'1-2　訪問診療件数（全体)'!$A$65</c:f>
              <c:strCache>
                <c:ptCount val="1"/>
                <c:pt idx="0">
                  <c:v>三島</c:v>
                </c:pt>
              </c:strCache>
            </c:strRef>
          </c:tx>
          <c:spPr>
            <a:pattFill prst="smGrid">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'1-2　訪問診療件数（全体)'!$B$63:$C$63</c:f>
              <c:strCache>
                <c:ptCount val="2"/>
                <c:pt idx="0">
                  <c:v> 2014年</c:v>
                </c:pt>
                <c:pt idx="1">
                  <c:v>2017年</c:v>
                </c:pt>
              </c:strCache>
            </c:strRef>
          </c:cat>
          <c:val>
            <c:numRef>
              <c:f>'1-2　訪問診療件数（全体)'!$B$65:$C$65</c:f>
              <c:numCache>
                <c:formatCode>#,##0_);[Red]\(#,##0\)</c:formatCode>
                <c:ptCount val="2"/>
                <c:pt idx="0">
                  <c:v>6443</c:v>
                </c:pt>
                <c:pt idx="1">
                  <c:v>6870</c:v>
                </c:pt>
              </c:numCache>
            </c:numRef>
          </c:val>
          <c:extLst>
            <c:ext xmlns:c16="http://schemas.microsoft.com/office/drawing/2014/chart" uri="{C3380CC4-5D6E-409C-BE32-E72D297353CC}">
              <c16:uniqueId val="{00000001-6ADD-42B8-A733-A649BC8CC64F}"/>
            </c:ext>
          </c:extLst>
        </c:ser>
        <c:ser>
          <c:idx val="2"/>
          <c:order val="2"/>
          <c:tx>
            <c:strRef>
              <c:f>'1-2　訪問診療件数（全体)'!$A$66</c:f>
              <c:strCache>
                <c:ptCount val="1"/>
                <c:pt idx="0">
                  <c:v>北河内</c:v>
                </c:pt>
              </c:strCache>
            </c:strRef>
          </c:tx>
          <c:spPr>
            <a:pattFill prst="divot">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'1-2　訪問診療件数（全体)'!$B$63:$C$63</c:f>
              <c:strCache>
                <c:ptCount val="2"/>
                <c:pt idx="0">
                  <c:v> 2014年</c:v>
                </c:pt>
                <c:pt idx="1">
                  <c:v>2017年</c:v>
                </c:pt>
              </c:strCache>
            </c:strRef>
          </c:cat>
          <c:val>
            <c:numRef>
              <c:f>'1-2　訪問診療件数（全体)'!$B$66:$C$66</c:f>
              <c:numCache>
                <c:formatCode>#,##0_);[Red]\(#,##0\)</c:formatCode>
                <c:ptCount val="2"/>
                <c:pt idx="0">
                  <c:v>10083</c:v>
                </c:pt>
                <c:pt idx="1">
                  <c:v>9898</c:v>
                </c:pt>
              </c:numCache>
            </c:numRef>
          </c:val>
          <c:extLst>
            <c:ext xmlns:c16="http://schemas.microsoft.com/office/drawing/2014/chart" uri="{C3380CC4-5D6E-409C-BE32-E72D297353CC}">
              <c16:uniqueId val="{00000002-6ADD-42B8-A733-A649BC8CC64F}"/>
            </c:ext>
          </c:extLst>
        </c:ser>
        <c:ser>
          <c:idx val="3"/>
          <c:order val="3"/>
          <c:tx>
            <c:strRef>
              <c:f>'1-2　訪問診療件数（全体)'!$A$67</c:f>
              <c:strCache>
                <c:ptCount val="1"/>
                <c:pt idx="0">
                  <c:v>中河内</c:v>
                </c:pt>
              </c:strCache>
            </c:strRef>
          </c:tx>
          <c:spPr>
            <a:pattFill prst="zigZ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'1-2　訪問診療件数（全体)'!$B$63:$C$63</c:f>
              <c:strCache>
                <c:ptCount val="2"/>
                <c:pt idx="0">
                  <c:v> 2014年</c:v>
                </c:pt>
                <c:pt idx="1">
                  <c:v>2017年</c:v>
                </c:pt>
              </c:strCache>
            </c:strRef>
          </c:cat>
          <c:val>
            <c:numRef>
              <c:f>'1-2　訪問診療件数（全体)'!$B$67:$C$67</c:f>
              <c:numCache>
                <c:formatCode>#,##0_);[Red]\(#,##0\)</c:formatCode>
                <c:ptCount val="2"/>
                <c:pt idx="0">
                  <c:v>8677</c:v>
                </c:pt>
                <c:pt idx="1">
                  <c:v>10534</c:v>
                </c:pt>
              </c:numCache>
            </c:numRef>
          </c:val>
          <c:extLst>
            <c:ext xmlns:c16="http://schemas.microsoft.com/office/drawing/2014/chart" uri="{C3380CC4-5D6E-409C-BE32-E72D297353CC}">
              <c16:uniqueId val="{00000003-6ADD-42B8-A733-A649BC8CC64F}"/>
            </c:ext>
          </c:extLst>
        </c:ser>
        <c:ser>
          <c:idx val="4"/>
          <c:order val="4"/>
          <c:tx>
            <c:strRef>
              <c:f>'1-2　訪問診療件数（全体)'!$A$68</c:f>
              <c:strCache>
                <c:ptCount val="1"/>
                <c:pt idx="0">
                  <c:v>南河内</c:v>
                </c:pt>
              </c:strCache>
            </c:strRef>
          </c:tx>
          <c:spPr>
            <a:pattFill prst="dashDnDi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'1-2　訪問診療件数（全体)'!$B$63:$C$63</c:f>
              <c:strCache>
                <c:ptCount val="2"/>
                <c:pt idx="0">
                  <c:v> 2014年</c:v>
                </c:pt>
                <c:pt idx="1">
                  <c:v>2017年</c:v>
                </c:pt>
              </c:strCache>
            </c:strRef>
          </c:cat>
          <c:val>
            <c:numRef>
              <c:f>'1-2　訪問診療件数（全体)'!$B$68:$C$68</c:f>
              <c:numCache>
                <c:formatCode>#,##0_);[Red]\(#,##0\)</c:formatCode>
                <c:ptCount val="2"/>
                <c:pt idx="0">
                  <c:v>7197</c:v>
                </c:pt>
                <c:pt idx="1">
                  <c:v>8480</c:v>
                </c:pt>
              </c:numCache>
            </c:numRef>
          </c:val>
          <c:extLst>
            <c:ext xmlns:c16="http://schemas.microsoft.com/office/drawing/2014/chart" uri="{C3380CC4-5D6E-409C-BE32-E72D297353CC}">
              <c16:uniqueId val="{00000004-6ADD-42B8-A733-A649BC8CC64F}"/>
            </c:ext>
          </c:extLst>
        </c:ser>
        <c:ser>
          <c:idx val="5"/>
          <c:order val="5"/>
          <c:tx>
            <c:strRef>
              <c:f>'1-2　訪問診療件数（全体)'!$A$69</c:f>
              <c:strCache>
                <c:ptCount val="1"/>
                <c:pt idx="0">
                  <c:v>堺市</c:v>
                </c:pt>
              </c:strCache>
            </c:strRef>
          </c:tx>
          <c:spPr>
            <a:pattFill prst="ltVert">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'1-2　訪問診療件数（全体)'!$B$63:$C$63</c:f>
              <c:strCache>
                <c:ptCount val="2"/>
                <c:pt idx="0">
                  <c:v> 2014年</c:v>
                </c:pt>
                <c:pt idx="1">
                  <c:v>2017年</c:v>
                </c:pt>
              </c:strCache>
            </c:strRef>
          </c:cat>
          <c:val>
            <c:numRef>
              <c:f>'1-2　訪問診療件数（全体)'!$B$69:$C$69</c:f>
              <c:numCache>
                <c:formatCode>#,##0_);[Red]\(#,##0\)</c:formatCode>
                <c:ptCount val="2"/>
                <c:pt idx="0">
                  <c:v>12114</c:v>
                </c:pt>
                <c:pt idx="1">
                  <c:v>12278</c:v>
                </c:pt>
              </c:numCache>
            </c:numRef>
          </c:val>
          <c:extLst>
            <c:ext xmlns:c16="http://schemas.microsoft.com/office/drawing/2014/chart" uri="{C3380CC4-5D6E-409C-BE32-E72D297353CC}">
              <c16:uniqueId val="{00000005-6ADD-42B8-A733-A649BC8CC64F}"/>
            </c:ext>
          </c:extLst>
        </c:ser>
        <c:ser>
          <c:idx val="6"/>
          <c:order val="6"/>
          <c:tx>
            <c:strRef>
              <c:f>'1-2　訪問診療件数（全体)'!$A$70</c:f>
              <c:strCache>
                <c:ptCount val="1"/>
                <c:pt idx="0">
                  <c:v>泉州</c:v>
                </c:pt>
              </c:strCache>
            </c:strRef>
          </c:tx>
          <c:spPr>
            <a:pattFill prst="ltDnDi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'1-2　訪問診療件数（全体)'!$B$63:$C$63</c:f>
              <c:strCache>
                <c:ptCount val="2"/>
                <c:pt idx="0">
                  <c:v> 2014年</c:v>
                </c:pt>
                <c:pt idx="1">
                  <c:v>2017年</c:v>
                </c:pt>
              </c:strCache>
            </c:strRef>
          </c:cat>
          <c:val>
            <c:numRef>
              <c:f>'1-2　訪問診療件数（全体)'!$B$70:$C$70</c:f>
              <c:numCache>
                <c:formatCode>#,##0_);[Red]\(#,##0\)</c:formatCode>
                <c:ptCount val="2"/>
                <c:pt idx="0">
                  <c:v>7488</c:v>
                </c:pt>
                <c:pt idx="1">
                  <c:v>9322</c:v>
                </c:pt>
              </c:numCache>
            </c:numRef>
          </c:val>
          <c:extLst>
            <c:ext xmlns:c16="http://schemas.microsoft.com/office/drawing/2014/chart" uri="{C3380CC4-5D6E-409C-BE32-E72D297353CC}">
              <c16:uniqueId val="{00000006-6ADD-42B8-A733-A649BC8CC64F}"/>
            </c:ext>
          </c:extLst>
        </c:ser>
        <c:ser>
          <c:idx val="7"/>
          <c:order val="7"/>
          <c:tx>
            <c:strRef>
              <c:f>'1-2　訪問診療件数（全体)'!$A$71</c:f>
              <c:strCache>
                <c:ptCount val="1"/>
                <c:pt idx="0">
                  <c:v>大阪市</c:v>
                </c:pt>
              </c:strCache>
            </c:strRef>
          </c:tx>
          <c:spPr>
            <a:pattFill prst="pct50">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'1-2　訪問診療件数（全体)'!$B$63:$C$63</c:f>
              <c:strCache>
                <c:ptCount val="2"/>
                <c:pt idx="0">
                  <c:v> 2014年</c:v>
                </c:pt>
                <c:pt idx="1">
                  <c:v>2017年</c:v>
                </c:pt>
              </c:strCache>
            </c:strRef>
          </c:cat>
          <c:val>
            <c:numRef>
              <c:f>'1-2　訪問診療件数（全体)'!$B$71:$C$71</c:f>
              <c:numCache>
                <c:formatCode>#,##0_);[Red]\(#,##0\)</c:formatCode>
                <c:ptCount val="2"/>
                <c:pt idx="0">
                  <c:v>42185</c:v>
                </c:pt>
                <c:pt idx="1">
                  <c:v>49106</c:v>
                </c:pt>
              </c:numCache>
            </c:numRef>
          </c:val>
          <c:extLst>
            <c:ext xmlns:c16="http://schemas.microsoft.com/office/drawing/2014/chart" uri="{C3380CC4-5D6E-409C-BE32-E72D297353CC}">
              <c16:uniqueId val="{00000007-6ADD-42B8-A733-A649BC8CC64F}"/>
            </c:ext>
          </c:extLst>
        </c:ser>
        <c:dLbls>
          <c:showLegendKey val="0"/>
          <c:showVal val="1"/>
          <c:showCatName val="0"/>
          <c:showSerName val="0"/>
          <c:showPercent val="0"/>
          <c:showBubbleSize val="0"/>
        </c:dLbls>
        <c:gapWidth val="150"/>
        <c:overlap val="100"/>
        <c:serLines>
          <c:spPr>
            <a:ln w="9525" cap="flat" cmpd="sng" algn="ctr">
              <a:solidFill>
                <a:schemeClr val="tx1">
                  <a:lumMod val="35000"/>
                  <a:lumOff val="65000"/>
                </a:schemeClr>
              </a:solidFill>
              <a:round/>
            </a:ln>
            <a:effectLst/>
          </c:spPr>
        </c:serLines>
        <c:axId val="170881792"/>
        <c:axId val="170883328"/>
      </c:barChart>
      <c:catAx>
        <c:axId val="170881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70883328"/>
        <c:crosses val="autoZero"/>
        <c:auto val="1"/>
        <c:lblAlgn val="ctr"/>
        <c:lblOffset val="100"/>
        <c:noMultiLvlLbl val="0"/>
      </c:catAx>
      <c:valAx>
        <c:axId val="170883328"/>
        <c:scaling>
          <c:orientation val="minMax"/>
        </c:scaling>
        <c:delete val="0"/>
        <c:axPos val="l"/>
        <c:majorGridlines>
          <c:spPr>
            <a:ln w="9525" cap="flat" cmpd="sng" algn="ctr">
              <a:no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70881792"/>
        <c:crosses val="autoZero"/>
        <c:crossBetween val="between"/>
      </c:valAx>
      <c:spPr>
        <a:noFill/>
        <a:ln>
          <a:noFill/>
        </a:ln>
        <a:effectLst/>
      </c:spPr>
    </c:plotArea>
    <c:legend>
      <c:legendPos val="b"/>
      <c:layout>
        <c:manualLayout>
          <c:xMode val="edge"/>
          <c:yMode val="edge"/>
          <c:x val="8.9150166355764282E-2"/>
          <c:y val="0.89150893874114756"/>
          <c:w val="0.81523595509329683"/>
          <c:h val="6.901888797642642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r>
              <a:rPr lang="ja-JP" altLang="en-US" sz="1100" b="0" i="0" baseline="0">
                <a:effectLst/>
              </a:rPr>
              <a:t>在宅療養支援歯科診療所数</a:t>
            </a:r>
            <a:r>
              <a:rPr lang="ja-JP" altLang="ja-JP" sz="1100" b="0" i="0" baseline="0">
                <a:effectLst/>
              </a:rPr>
              <a:t>（施設基準）</a:t>
            </a:r>
            <a:endParaRPr lang="ja-JP" altLang="ja-JP" sz="110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100">
                <a:solidFill>
                  <a:sysClr val="windowText" lastClr="000000">
                    <a:lumMod val="65000"/>
                    <a:lumOff val="35000"/>
                  </a:sysClr>
                </a:solidFill>
              </a:defRPr>
            </a:pPr>
            <a:endParaRPr lang="ja-JP" altLang="en-US" sz="1100"/>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'在宅療養支援歯科診療所（合計）'!$G$49</c:f>
              <c:strCache>
                <c:ptCount val="1"/>
                <c:pt idx="0">
                  <c:v>H29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'在宅療養支援歯科診療所（合計）'!$F$50:$F$53</c:f>
              <c:strCache>
                <c:ptCount val="4"/>
                <c:pt idx="0">
                  <c:v>高槻市</c:v>
                </c:pt>
                <c:pt idx="1">
                  <c:v>茨木市</c:v>
                </c:pt>
                <c:pt idx="2">
                  <c:v>摂津市</c:v>
                </c:pt>
                <c:pt idx="3">
                  <c:v>島本町</c:v>
                </c:pt>
              </c:strCache>
            </c:strRef>
          </c:cat>
          <c:val>
            <c:numRef>
              <c:f>'在宅療養支援歯科診療所（合計）'!$G$50:$G$53</c:f>
              <c:numCache>
                <c:formatCode>General</c:formatCode>
                <c:ptCount val="4"/>
                <c:pt idx="0">
                  <c:v>22</c:v>
                </c:pt>
                <c:pt idx="1">
                  <c:v>26</c:v>
                </c:pt>
                <c:pt idx="2">
                  <c:v>4</c:v>
                </c:pt>
                <c:pt idx="3">
                  <c:v>1</c:v>
                </c:pt>
              </c:numCache>
            </c:numRef>
          </c:val>
          <c:extLst>
            <c:ext xmlns:c16="http://schemas.microsoft.com/office/drawing/2014/chart" uri="{C3380CC4-5D6E-409C-BE32-E72D297353CC}">
              <c16:uniqueId val="{00000000-F582-4171-BECF-24205FF53200}"/>
            </c:ext>
          </c:extLst>
        </c:ser>
        <c:ser>
          <c:idx val="1"/>
          <c:order val="1"/>
          <c:tx>
            <c:strRef>
              <c:f>'在宅療養支援歯科診療所（合計）'!$H$49</c:f>
              <c:strCache>
                <c:ptCount val="1"/>
                <c:pt idx="0">
                  <c:v>H30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'在宅療養支援歯科診療所（合計）'!$F$50:$F$53</c:f>
              <c:strCache>
                <c:ptCount val="4"/>
                <c:pt idx="0">
                  <c:v>高槻市</c:v>
                </c:pt>
                <c:pt idx="1">
                  <c:v>茨木市</c:v>
                </c:pt>
                <c:pt idx="2">
                  <c:v>摂津市</c:v>
                </c:pt>
                <c:pt idx="3">
                  <c:v>島本町</c:v>
                </c:pt>
              </c:strCache>
            </c:strRef>
          </c:cat>
          <c:val>
            <c:numRef>
              <c:f>'在宅療養支援歯科診療所（合計）'!$H$50:$H$53</c:f>
              <c:numCache>
                <c:formatCode>General</c:formatCode>
                <c:ptCount val="4"/>
                <c:pt idx="0">
                  <c:v>23</c:v>
                </c:pt>
                <c:pt idx="1">
                  <c:v>26</c:v>
                </c:pt>
                <c:pt idx="2">
                  <c:v>4</c:v>
                </c:pt>
                <c:pt idx="3">
                  <c:v>1</c:v>
                </c:pt>
              </c:numCache>
            </c:numRef>
          </c:val>
          <c:extLst>
            <c:ext xmlns:c16="http://schemas.microsoft.com/office/drawing/2014/chart" uri="{C3380CC4-5D6E-409C-BE32-E72D297353CC}">
              <c16:uniqueId val="{00000001-F582-4171-BECF-24205FF53200}"/>
            </c:ext>
          </c:extLst>
        </c:ser>
        <c:ser>
          <c:idx val="2"/>
          <c:order val="2"/>
          <c:tx>
            <c:strRef>
              <c:f>'在宅療養支援歯科診療所（合計）'!$I$49</c:f>
              <c:strCache>
                <c:ptCount val="1"/>
                <c:pt idx="0">
                  <c:v>H31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'在宅療養支援歯科診療所（合計）'!$F$50:$F$53</c:f>
              <c:strCache>
                <c:ptCount val="4"/>
                <c:pt idx="0">
                  <c:v>高槻市</c:v>
                </c:pt>
                <c:pt idx="1">
                  <c:v>茨木市</c:v>
                </c:pt>
                <c:pt idx="2">
                  <c:v>摂津市</c:v>
                </c:pt>
                <c:pt idx="3">
                  <c:v>島本町</c:v>
                </c:pt>
              </c:strCache>
            </c:strRef>
          </c:cat>
          <c:val>
            <c:numRef>
              <c:f>'在宅療養支援歯科診療所（合計）'!$I$50:$I$53</c:f>
              <c:numCache>
                <c:formatCode>General</c:formatCode>
                <c:ptCount val="4"/>
                <c:pt idx="0">
                  <c:v>23</c:v>
                </c:pt>
                <c:pt idx="1">
                  <c:v>26</c:v>
                </c:pt>
                <c:pt idx="2">
                  <c:v>4</c:v>
                </c:pt>
                <c:pt idx="3">
                  <c:v>1</c:v>
                </c:pt>
              </c:numCache>
            </c:numRef>
          </c:val>
          <c:extLst>
            <c:ext xmlns:c16="http://schemas.microsoft.com/office/drawing/2014/chart" uri="{C3380CC4-5D6E-409C-BE32-E72D297353CC}">
              <c16:uniqueId val="{00000002-F582-4171-BECF-24205FF53200}"/>
            </c:ext>
          </c:extLst>
        </c:ser>
        <c:dLbls>
          <c:showLegendKey val="0"/>
          <c:showVal val="0"/>
          <c:showCatName val="0"/>
          <c:showSerName val="0"/>
          <c:showPercent val="0"/>
          <c:showBubbleSize val="0"/>
        </c:dLbls>
        <c:gapWidth val="219"/>
        <c:overlap val="-27"/>
        <c:axId val="136914432"/>
        <c:axId val="136915968"/>
      </c:barChart>
      <c:catAx>
        <c:axId val="136914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6915968"/>
        <c:crosses val="autoZero"/>
        <c:auto val="1"/>
        <c:lblAlgn val="ctr"/>
        <c:lblOffset val="100"/>
        <c:noMultiLvlLbl val="0"/>
      </c:catAx>
      <c:valAx>
        <c:axId val="13691596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6914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r>
              <a:rPr lang="ja-JP" altLang="en-US" sz="1100" b="0" i="0" baseline="0">
                <a:effectLst/>
              </a:rPr>
              <a:t>在宅患者調剤加算を届出した薬局数</a:t>
            </a:r>
            <a:r>
              <a:rPr lang="ja-JP" altLang="ja-JP" sz="1100" b="0" i="0" baseline="0">
                <a:effectLst/>
              </a:rPr>
              <a:t>（施設基準）</a:t>
            </a:r>
            <a:endParaRPr lang="ja-JP" altLang="ja-JP" sz="110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100">
                <a:solidFill>
                  <a:sysClr val="windowText" lastClr="000000">
                    <a:lumMod val="65000"/>
                    <a:lumOff val="35000"/>
                  </a:sysClr>
                </a:solidFill>
              </a:defRPr>
            </a:pPr>
            <a:endParaRPr lang="ja-JP" altLang="en-US" sz="1100"/>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在宅患者調剤加算!$G$49</c:f>
              <c:strCache>
                <c:ptCount val="1"/>
                <c:pt idx="0">
                  <c:v>H29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在宅患者調剤加算!$F$50:$F$53</c:f>
              <c:strCache>
                <c:ptCount val="4"/>
                <c:pt idx="0">
                  <c:v>高槻市</c:v>
                </c:pt>
                <c:pt idx="1">
                  <c:v>茨木市</c:v>
                </c:pt>
                <c:pt idx="2">
                  <c:v>摂津市</c:v>
                </c:pt>
                <c:pt idx="3">
                  <c:v>島本町</c:v>
                </c:pt>
              </c:strCache>
            </c:strRef>
          </c:cat>
          <c:val>
            <c:numRef>
              <c:f>在宅患者調剤加算!$G$50:$G$53</c:f>
              <c:numCache>
                <c:formatCode>General</c:formatCode>
                <c:ptCount val="4"/>
                <c:pt idx="0">
                  <c:v>55</c:v>
                </c:pt>
                <c:pt idx="1">
                  <c:v>36</c:v>
                </c:pt>
                <c:pt idx="2">
                  <c:v>12</c:v>
                </c:pt>
                <c:pt idx="3">
                  <c:v>8</c:v>
                </c:pt>
              </c:numCache>
            </c:numRef>
          </c:val>
          <c:extLst>
            <c:ext xmlns:c16="http://schemas.microsoft.com/office/drawing/2014/chart" uri="{C3380CC4-5D6E-409C-BE32-E72D297353CC}">
              <c16:uniqueId val="{00000000-A95E-4D7C-9679-B068FC1C88B3}"/>
            </c:ext>
          </c:extLst>
        </c:ser>
        <c:ser>
          <c:idx val="1"/>
          <c:order val="1"/>
          <c:tx>
            <c:strRef>
              <c:f>在宅患者調剤加算!$H$49</c:f>
              <c:strCache>
                <c:ptCount val="1"/>
                <c:pt idx="0">
                  <c:v>H30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在宅患者調剤加算!$F$50:$F$53</c:f>
              <c:strCache>
                <c:ptCount val="4"/>
                <c:pt idx="0">
                  <c:v>高槻市</c:v>
                </c:pt>
                <c:pt idx="1">
                  <c:v>茨木市</c:v>
                </c:pt>
                <c:pt idx="2">
                  <c:v>摂津市</c:v>
                </c:pt>
                <c:pt idx="3">
                  <c:v>島本町</c:v>
                </c:pt>
              </c:strCache>
            </c:strRef>
          </c:cat>
          <c:val>
            <c:numRef>
              <c:f>在宅患者調剤加算!$H$50:$H$53</c:f>
              <c:numCache>
                <c:formatCode>General</c:formatCode>
                <c:ptCount val="4"/>
                <c:pt idx="0">
                  <c:v>67</c:v>
                </c:pt>
                <c:pt idx="1">
                  <c:v>45</c:v>
                </c:pt>
                <c:pt idx="2">
                  <c:v>16</c:v>
                </c:pt>
                <c:pt idx="3">
                  <c:v>8</c:v>
                </c:pt>
              </c:numCache>
            </c:numRef>
          </c:val>
          <c:extLst>
            <c:ext xmlns:c16="http://schemas.microsoft.com/office/drawing/2014/chart" uri="{C3380CC4-5D6E-409C-BE32-E72D297353CC}">
              <c16:uniqueId val="{00000001-A95E-4D7C-9679-B068FC1C88B3}"/>
            </c:ext>
          </c:extLst>
        </c:ser>
        <c:ser>
          <c:idx val="2"/>
          <c:order val="2"/>
          <c:tx>
            <c:strRef>
              <c:f>在宅患者調剤加算!$I$49</c:f>
              <c:strCache>
                <c:ptCount val="1"/>
                <c:pt idx="0">
                  <c:v>H31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在宅患者調剤加算!$F$50:$F$53</c:f>
              <c:strCache>
                <c:ptCount val="4"/>
                <c:pt idx="0">
                  <c:v>高槻市</c:v>
                </c:pt>
                <c:pt idx="1">
                  <c:v>茨木市</c:v>
                </c:pt>
                <c:pt idx="2">
                  <c:v>摂津市</c:v>
                </c:pt>
                <c:pt idx="3">
                  <c:v>島本町</c:v>
                </c:pt>
              </c:strCache>
            </c:strRef>
          </c:cat>
          <c:val>
            <c:numRef>
              <c:f>在宅患者調剤加算!$I$50:$I$53</c:f>
              <c:numCache>
                <c:formatCode>General</c:formatCode>
                <c:ptCount val="4"/>
                <c:pt idx="0">
                  <c:v>74</c:v>
                </c:pt>
                <c:pt idx="1">
                  <c:v>51</c:v>
                </c:pt>
                <c:pt idx="2">
                  <c:v>18</c:v>
                </c:pt>
                <c:pt idx="3">
                  <c:v>8</c:v>
                </c:pt>
              </c:numCache>
            </c:numRef>
          </c:val>
          <c:extLst>
            <c:ext xmlns:c16="http://schemas.microsoft.com/office/drawing/2014/chart" uri="{C3380CC4-5D6E-409C-BE32-E72D297353CC}">
              <c16:uniqueId val="{00000002-A95E-4D7C-9679-B068FC1C88B3}"/>
            </c:ext>
          </c:extLst>
        </c:ser>
        <c:dLbls>
          <c:showLegendKey val="0"/>
          <c:showVal val="0"/>
          <c:showCatName val="0"/>
          <c:showSerName val="0"/>
          <c:showPercent val="0"/>
          <c:showBubbleSize val="0"/>
        </c:dLbls>
        <c:gapWidth val="219"/>
        <c:overlap val="-27"/>
        <c:axId val="136985600"/>
        <c:axId val="136999680"/>
      </c:barChart>
      <c:catAx>
        <c:axId val="136985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6999680"/>
        <c:crosses val="autoZero"/>
        <c:auto val="1"/>
        <c:lblAlgn val="ctr"/>
        <c:lblOffset val="100"/>
        <c:noMultiLvlLbl val="0"/>
      </c:catAx>
      <c:valAx>
        <c:axId val="13699968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6985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ja-JP" altLang="ja-JP" sz="1000" b="0" i="0" baseline="0">
                <a:effectLst/>
              </a:rPr>
              <a:t>訪問看護ステーション数（訪問看護ステーション数調査結果）</a:t>
            </a:r>
            <a:endParaRPr lang="ja-JP" altLang="ja-JP" sz="100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endParaRPr lang="ja-JP" altLang="en-US" sz="1100"/>
          </a:p>
        </c:rich>
      </c:tx>
      <c:layout>
        <c:manualLayout>
          <c:xMode val="edge"/>
          <c:yMode val="edge"/>
          <c:x val="0.12638888888888888"/>
          <c:y val="4.6296296296296363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'訪問看護ステーション数 '!$F$49</c:f>
              <c:strCache>
                <c:ptCount val="1"/>
                <c:pt idx="0">
                  <c:v>H30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'訪問看護ステーション数 '!$E$50:$E$53</c:f>
              <c:strCache>
                <c:ptCount val="4"/>
                <c:pt idx="0">
                  <c:v>高槻市</c:v>
                </c:pt>
                <c:pt idx="1">
                  <c:v>茨木市</c:v>
                </c:pt>
                <c:pt idx="2">
                  <c:v>摂津市</c:v>
                </c:pt>
                <c:pt idx="3">
                  <c:v>島本町</c:v>
                </c:pt>
              </c:strCache>
            </c:strRef>
          </c:cat>
          <c:val>
            <c:numRef>
              <c:f>'訪問看護ステーション数 '!$F$50:$F$53</c:f>
              <c:numCache>
                <c:formatCode>General</c:formatCode>
                <c:ptCount val="4"/>
                <c:pt idx="0">
                  <c:v>29</c:v>
                </c:pt>
                <c:pt idx="1">
                  <c:v>26</c:v>
                </c:pt>
                <c:pt idx="2">
                  <c:v>6</c:v>
                </c:pt>
                <c:pt idx="3">
                  <c:v>1</c:v>
                </c:pt>
              </c:numCache>
            </c:numRef>
          </c:val>
          <c:extLst>
            <c:ext xmlns:c16="http://schemas.microsoft.com/office/drawing/2014/chart" uri="{C3380CC4-5D6E-409C-BE32-E72D297353CC}">
              <c16:uniqueId val="{00000000-1BD7-465C-A93E-023E99991ACF}"/>
            </c:ext>
          </c:extLst>
        </c:ser>
        <c:ser>
          <c:idx val="1"/>
          <c:order val="1"/>
          <c:tx>
            <c:strRef>
              <c:f>'訪問看護ステーション数 '!$G$49</c:f>
              <c:strCache>
                <c:ptCount val="1"/>
                <c:pt idx="0">
                  <c:v>H31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'訪問看護ステーション数 '!$E$50:$E$53</c:f>
              <c:strCache>
                <c:ptCount val="4"/>
                <c:pt idx="0">
                  <c:v>高槻市</c:v>
                </c:pt>
                <c:pt idx="1">
                  <c:v>茨木市</c:v>
                </c:pt>
                <c:pt idx="2">
                  <c:v>摂津市</c:v>
                </c:pt>
                <c:pt idx="3">
                  <c:v>島本町</c:v>
                </c:pt>
              </c:strCache>
            </c:strRef>
          </c:cat>
          <c:val>
            <c:numRef>
              <c:f>'訪問看護ステーション数 '!$G$50:$G$53</c:f>
              <c:numCache>
                <c:formatCode>General</c:formatCode>
                <c:ptCount val="4"/>
                <c:pt idx="0">
                  <c:v>31</c:v>
                </c:pt>
                <c:pt idx="1">
                  <c:v>27</c:v>
                </c:pt>
                <c:pt idx="2">
                  <c:v>7</c:v>
                </c:pt>
                <c:pt idx="3">
                  <c:v>2</c:v>
                </c:pt>
              </c:numCache>
            </c:numRef>
          </c:val>
          <c:extLst>
            <c:ext xmlns:c16="http://schemas.microsoft.com/office/drawing/2014/chart" uri="{C3380CC4-5D6E-409C-BE32-E72D297353CC}">
              <c16:uniqueId val="{00000001-1BD7-465C-A93E-023E99991ACF}"/>
            </c:ext>
          </c:extLst>
        </c:ser>
        <c:dLbls>
          <c:showLegendKey val="0"/>
          <c:showVal val="0"/>
          <c:showCatName val="0"/>
          <c:showSerName val="0"/>
          <c:showPercent val="0"/>
          <c:showBubbleSize val="0"/>
        </c:dLbls>
        <c:gapWidth val="219"/>
        <c:overlap val="-27"/>
        <c:axId val="136125056"/>
        <c:axId val="136139136"/>
      </c:barChart>
      <c:catAx>
        <c:axId val="136125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6139136"/>
        <c:crosses val="autoZero"/>
        <c:auto val="1"/>
        <c:lblAlgn val="ctr"/>
        <c:lblOffset val="100"/>
        <c:noMultiLvlLbl val="0"/>
      </c:catAx>
      <c:valAx>
        <c:axId val="13613913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6125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dirty="0"/>
              <a:t>訪問診療を受けている患者数</a:t>
            </a:r>
            <a:r>
              <a:rPr lang="ja-JP" altLang="en-US" sz="1100" dirty="0" smtClean="0"/>
              <a:t>（ＮＤＢ）</a:t>
            </a:r>
            <a:endParaRPr lang="ja-JP" altLang="en-US" sz="1100" dirty="0"/>
          </a:p>
        </c:rich>
      </c:tx>
      <c:layout>
        <c:manualLayout>
          <c:xMode val="edge"/>
          <c:yMode val="edge"/>
          <c:x val="0.2282915573053369"/>
          <c:y val="1.3888888888888911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018031496062993"/>
          <c:y val="0.19120370370370368"/>
          <c:w val="0.86486351706036768"/>
          <c:h val="0.62459098862642171"/>
        </c:manualLayout>
      </c:layout>
      <c:barChart>
        <c:barDir val="col"/>
        <c:grouping val="clustered"/>
        <c:varyColors val="0"/>
        <c:ser>
          <c:idx val="0"/>
          <c:order val="0"/>
          <c:tx>
            <c:strRef>
              <c:f>訪問診療を受けている患者数!$F$71</c:f>
              <c:strCache>
                <c:ptCount val="1"/>
                <c:pt idx="0">
                  <c:v>H28</c:v>
                </c:pt>
              </c:strCache>
            </c:strRef>
          </c:tx>
          <c:spPr>
            <a:solidFill>
              <a:schemeClr val="accent1"/>
            </a:solidFill>
            <a:ln>
              <a:noFill/>
            </a:ln>
            <a:effectLst/>
          </c:spPr>
          <c:invertIfNegative val="0"/>
          <c:dLbls>
            <c:dLbl>
              <c:idx val="1"/>
              <c:layout>
                <c:manualLayout>
                  <c:x val="-2.7777777777777842E-2"/>
                  <c:y val="-4.243778136006691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70A-4594-8E64-109BB590896C}"/>
                </c:ext>
              </c:extLst>
            </c:dLbl>
            <c:dLbl>
              <c:idx val="2"/>
              <c:layout>
                <c:manualLayout>
                  <c:x val="-1.3888888888888963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70A-4594-8E64-109BB590896C}"/>
                </c:ext>
              </c:extLst>
            </c:dLbl>
            <c:dLbl>
              <c:idx val="3"/>
              <c:layout>
                <c:manualLayout>
                  <c:x val="-1.6666666666666687E-2"/>
                  <c:y val="-9.259259259259281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70A-4594-8E64-109BB590896C}"/>
                </c:ext>
              </c:extLst>
            </c:dLbl>
            <c:dLbl>
              <c:idx val="4"/>
              <c:layout>
                <c:manualLayout>
                  <c:x val="-8.3333333333333367E-3"/>
                  <c:y val="-9.259259259259281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70A-4594-8E64-109BB590896C}"/>
                </c:ext>
              </c:extLst>
            </c:dLbl>
            <c:dLbl>
              <c:idx val="5"/>
              <c:layout>
                <c:manualLayout>
                  <c:x val="-1.6666666666666781E-2"/>
                  <c:y val="-8.4875562720133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70A-4594-8E64-109BB590896C}"/>
                </c:ext>
              </c:extLst>
            </c:dLbl>
            <c:dLbl>
              <c:idx val="6"/>
              <c:layout>
                <c:manualLayout>
                  <c:x val="-1.6666666666666583E-2"/>
                  <c:y val="-4.629629629629634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70A-4594-8E64-109BB590896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訪問診療を受けている患者数!$E$72:$E$78</c:f>
              <c:strCache>
                <c:ptCount val="7"/>
                <c:pt idx="0">
                  <c:v>守口市</c:v>
                </c:pt>
                <c:pt idx="1">
                  <c:v>枚方市</c:v>
                </c:pt>
                <c:pt idx="2">
                  <c:v>寝屋川市</c:v>
                </c:pt>
                <c:pt idx="3">
                  <c:v>大東市</c:v>
                </c:pt>
                <c:pt idx="4">
                  <c:v>門真市</c:v>
                </c:pt>
                <c:pt idx="5">
                  <c:v>四條畷市</c:v>
                </c:pt>
                <c:pt idx="6">
                  <c:v>交野市</c:v>
                </c:pt>
              </c:strCache>
            </c:strRef>
          </c:cat>
          <c:val>
            <c:numRef>
              <c:f>訪問診療を受けている患者数!$F$72:$F$78</c:f>
              <c:numCache>
                <c:formatCode>General</c:formatCode>
                <c:ptCount val="7"/>
                <c:pt idx="0">
                  <c:v>10899</c:v>
                </c:pt>
                <c:pt idx="1">
                  <c:v>29638</c:v>
                </c:pt>
                <c:pt idx="2">
                  <c:v>10713</c:v>
                </c:pt>
                <c:pt idx="3">
                  <c:v>4071</c:v>
                </c:pt>
                <c:pt idx="4">
                  <c:v>5328</c:v>
                </c:pt>
                <c:pt idx="5">
                  <c:v>1593</c:v>
                </c:pt>
                <c:pt idx="6">
                  <c:v>8053</c:v>
                </c:pt>
              </c:numCache>
            </c:numRef>
          </c:val>
          <c:extLst>
            <c:ext xmlns:c16="http://schemas.microsoft.com/office/drawing/2014/chart" uri="{C3380CC4-5D6E-409C-BE32-E72D297353CC}">
              <c16:uniqueId val="{00000006-D70A-4594-8E64-109BB590896C}"/>
            </c:ext>
          </c:extLst>
        </c:ser>
        <c:ser>
          <c:idx val="1"/>
          <c:order val="1"/>
          <c:tx>
            <c:strRef>
              <c:f>訪問診療を受けている患者数!$G$71</c:f>
              <c:strCache>
                <c:ptCount val="1"/>
                <c:pt idx="0">
                  <c:v>H29</c:v>
                </c:pt>
              </c:strCache>
            </c:strRef>
          </c:tx>
          <c:spPr>
            <a:solidFill>
              <a:schemeClr val="accent2"/>
            </a:solidFill>
            <a:ln>
              <a:noFill/>
            </a:ln>
            <a:effectLst/>
          </c:spPr>
          <c:invertIfNegative val="0"/>
          <c:dLbls>
            <c:dLbl>
              <c:idx val="0"/>
              <c:layout>
                <c:manualLayout>
                  <c:x val="2.2222222222222251E-2"/>
                  <c:y val="-2.31481481481481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70A-4594-8E64-109BB590896C}"/>
                </c:ext>
              </c:extLst>
            </c:dLbl>
            <c:dLbl>
              <c:idx val="2"/>
              <c:layout>
                <c:manualLayout>
                  <c:x val="1.1111111111111125E-2"/>
                  <c:y val="-1.38888888888889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70A-4594-8E64-109BB590896C}"/>
                </c:ext>
              </c:extLst>
            </c:dLbl>
            <c:dLbl>
              <c:idx val="3"/>
              <c:layout>
                <c:manualLayout>
                  <c:x val="5.5555555555555558E-3"/>
                  <c:y val="-1.38888888888889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70A-4594-8E64-109BB590896C}"/>
                </c:ext>
              </c:extLst>
            </c:dLbl>
            <c:dLbl>
              <c:idx val="4"/>
              <c:layout>
                <c:manualLayout>
                  <c:x val="2.5000000000000001E-2"/>
                  <c:y val="-1.38888888888889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70A-4594-8E64-109BB590896C}"/>
                </c:ext>
              </c:extLst>
            </c:dLbl>
            <c:dLbl>
              <c:idx val="5"/>
              <c:layout>
                <c:manualLayout>
                  <c:x val="5.5555555555556555E-3"/>
                  <c:y val="-2.77777777777778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70A-4594-8E64-109BB590896C}"/>
                </c:ext>
              </c:extLst>
            </c:dLbl>
            <c:dLbl>
              <c:idx val="6"/>
              <c:layout>
                <c:manualLayout>
                  <c:x val="1.6666666666666583E-2"/>
                  <c:y val="-8.4875562720133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70A-4594-8E64-109BB590896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訪問診療を受けている患者数!$E$72:$E$78</c:f>
              <c:strCache>
                <c:ptCount val="7"/>
                <c:pt idx="0">
                  <c:v>守口市</c:v>
                </c:pt>
                <c:pt idx="1">
                  <c:v>枚方市</c:v>
                </c:pt>
                <c:pt idx="2">
                  <c:v>寝屋川市</c:v>
                </c:pt>
                <c:pt idx="3">
                  <c:v>大東市</c:v>
                </c:pt>
                <c:pt idx="4">
                  <c:v>門真市</c:v>
                </c:pt>
                <c:pt idx="5">
                  <c:v>四條畷市</c:v>
                </c:pt>
                <c:pt idx="6">
                  <c:v>交野市</c:v>
                </c:pt>
              </c:strCache>
            </c:strRef>
          </c:cat>
          <c:val>
            <c:numRef>
              <c:f>訪問診療を受けている患者数!$G$72:$G$78</c:f>
              <c:numCache>
                <c:formatCode>General</c:formatCode>
                <c:ptCount val="7"/>
                <c:pt idx="0">
                  <c:v>12531</c:v>
                </c:pt>
                <c:pt idx="1">
                  <c:v>32814</c:v>
                </c:pt>
                <c:pt idx="2">
                  <c:v>13155</c:v>
                </c:pt>
                <c:pt idx="3">
                  <c:v>3963</c:v>
                </c:pt>
                <c:pt idx="4">
                  <c:v>5832</c:v>
                </c:pt>
                <c:pt idx="5">
                  <c:v>1859</c:v>
                </c:pt>
                <c:pt idx="6">
                  <c:v>7458</c:v>
                </c:pt>
              </c:numCache>
            </c:numRef>
          </c:val>
          <c:extLst>
            <c:ext xmlns:c16="http://schemas.microsoft.com/office/drawing/2014/chart" uri="{C3380CC4-5D6E-409C-BE32-E72D297353CC}">
              <c16:uniqueId val="{0000000D-D70A-4594-8E64-109BB590896C}"/>
            </c:ext>
          </c:extLst>
        </c:ser>
        <c:dLbls>
          <c:showLegendKey val="0"/>
          <c:showVal val="0"/>
          <c:showCatName val="0"/>
          <c:showSerName val="0"/>
          <c:showPercent val="0"/>
          <c:showBubbleSize val="0"/>
        </c:dLbls>
        <c:gapWidth val="219"/>
        <c:overlap val="-27"/>
        <c:axId val="137448832"/>
        <c:axId val="137450624"/>
      </c:barChart>
      <c:catAx>
        <c:axId val="137448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7450624"/>
        <c:crosses val="autoZero"/>
        <c:auto val="1"/>
        <c:lblAlgn val="ctr"/>
        <c:lblOffset val="100"/>
        <c:noMultiLvlLbl val="0"/>
      </c:catAx>
      <c:valAx>
        <c:axId val="13745062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7448832"/>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dirty="0"/>
              <a:t>訪問診療を実施している診療所</a:t>
            </a:r>
            <a:r>
              <a:rPr lang="ja-JP" altLang="en-US" sz="1100" dirty="0" smtClean="0"/>
              <a:t>（ＮＤＢ）</a:t>
            </a:r>
            <a:endParaRPr lang="ja-JP" altLang="en-US" sz="1100" dirty="0"/>
          </a:p>
        </c:rich>
      </c:tx>
      <c:layout>
        <c:manualLayout>
          <c:xMode val="edge"/>
          <c:yMode val="edge"/>
          <c:x val="0.26020822397200383"/>
          <c:y val="9.2592592592592813E-3"/>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訪問診療を実施している診療所数!$F$52</c:f>
              <c:strCache>
                <c:ptCount val="1"/>
                <c:pt idx="0">
                  <c:v>H28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訪問診療を実施している診療所数!$E$53:$E$59</c:f>
              <c:strCache>
                <c:ptCount val="7"/>
                <c:pt idx="0">
                  <c:v>守口市</c:v>
                </c:pt>
                <c:pt idx="1">
                  <c:v>枚方市</c:v>
                </c:pt>
                <c:pt idx="2">
                  <c:v>寝屋川市</c:v>
                </c:pt>
                <c:pt idx="3">
                  <c:v>大東市</c:v>
                </c:pt>
                <c:pt idx="4">
                  <c:v>門真市</c:v>
                </c:pt>
                <c:pt idx="5">
                  <c:v>四條畷市</c:v>
                </c:pt>
                <c:pt idx="6">
                  <c:v>交野市</c:v>
                </c:pt>
              </c:strCache>
            </c:strRef>
          </c:cat>
          <c:val>
            <c:numRef>
              <c:f>訪問診療を実施している診療所数!$F$53:$F$59</c:f>
              <c:numCache>
                <c:formatCode>#,##0_);[Red]\(#,##0\)</c:formatCode>
                <c:ptCount val="7"/>
                <c:pt idx="0">
                  <c:v>48</c:v>
                </c:pt>
                <c:pt idx="1">
                  <c:v>53</c:v>
                </c:pt>
                <c:pt idx="2">
                  <c:v>41</c:v>
                </c:pt>
                <c:pt idx="3">
                  <c:v>24</c:v>
                </c:pt>
                <c:pt idx="4">
                  <c:v>40</c:v>
                </c:pt>
                <c:pt idx="5">
                  <c:v>6</c:v>
                </c:pt>
                <c:pt idx="6">
                  <c:v>18</c:v>
                </c:pt>
              </c:numCache>
            </c:numRef>
          </c:val>
          <c:extLst>
            <c:ext xmlns:c16="http://schemas.microsoft.com/office/drawing/2014/chart" uri="{C3380CC4-5D6E-409C-BE32-E72D297353CC}">
              <c16:uniqueId val="{00000000-7E9F-42A9-8430-DEA197FE4BE5}"/>
            </c:ext>
          </c:extLst>
        </c:ser>
        <c:ser>
          <c:idx val="1"/>
          <c:order val="1"/>
          <c:tx>
            <c:strRef>
              <c:f>訪問診療を実施している診療所数!$G$52</c:f>
              <c:strCache>
                <c:ptCount val="1"/>
                <c:pt idx="0">
                  <c:v>H29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訪問診療を実施している診療所数!$E$53:$E$59</c:f>
              <c:strCache>
                <c:ptCount val="7"/>
                <c:pt idx="0">
                  <c:v>守口市</c:v>
                </c:pt>
                <c:pt idx="1">
                  <c:v>枚方市</c:v>
                </c:pt>
                <c:pt idx="2">
                  <c:v>寝屋川市</c:v>
                </c:pt>
                <c:pt idx="3">
                  <c:v>大東市</c:v>
                </c:pt>
                <c:pt idx="4">
                  <c:v>門真市</c:v>
                </c:pt>
                <c:pt idx="5">
                  <c:v>四條畷市</c:v>
                </c:pt>
                <c:pt idx="6">
                  <c:v>交野市</c:v>
                </c:pt>
              </c:strCache>
            </c:strRef>
          </c:cat>
          <c:val>
            <c:numRef>
              <c:f>訪問診療を実施している診療所数!$G$53:$G$59</c:f>
              <c:numCache>
                <c:formatCode>General</c:formatCode>
                <c:ptCount val="7"/>
                <c:pt idx="0">
                  <c:v>46</c:v>
                </c:pt>
                <c:pt idx="1">
                  <c:v>55</c:v>
                </c:pt>
                <c:pt idx="2">
                  <c:v>42</c:v>
                </c:pt>
                <c:pt idx="3">
                  <c:v>17</c:v>
                </c:pt>
                <c:pt idx="4">
                  <c:v>36</c:v>
                </c:pt>
                <c:pt idx="5">
                  <c:v>8</c:v>
                </c:pt>
                <c:pt idx="6">
                  <c:v>17</c:v>
                </c:pt>
              </c:numCache>
            </c:numRef>
          </c:val>
          <c:extLst>
            <c:ext xmlns:c16="http://schemas.microsoft.com/office/drawing/2014/chart" uri="{C3380CC4-5D6E-409C-BE32-E72D297353CC}">
              <c16:uniqueId val="{00000001-7E9F-42A9-8430-DEA197FE4BE5}"/>
            </c:ext>
          </c:extLst>
        </c:ser>
        <c:dLbls>
          <c:showLegendKey val="0"/>
          <c:showVal val="0"/>
          <c:showCatName val="0"/>
          <c:showSerName val="0"/>
          <c:showPercent val="0"/>
          <c:showBubbleSize val="0"/>
        </c:dLbls>
        <c:gapWidth val="219"/>
        <c:overlap val="-27"/>
        <c:axId val="137509888"/>
        <c:axId val="137519872"/>
      </c:barChart>
      <c:catAx>
        <c:axId val="137509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7519872"/>
        <c:crosses val="autoZero"/>
        <c:auto val="1"/>
        <c:lblAlgn val="ctr"/>
        <c:lblOffset val="100"/>
        <c:noMultiLvlLbl val="0"/>
      </c:catAx>
      <c:valAx>
        <c:axId val="137519872"/>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7509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r>
              <a:rPr lang="ja-JP" altLang="en-US" sz="1100" b="0" i="0" baseline="0">
                <a:effectLst/>
              </a:rPr>
              <a:t>在宅療養支援診療所数</a:t>
            </a:r>
            <a:r>
              <a:rPr lang="ja-JP" altLang="ja-JP" sz="1100" b="0" i="0" baseline="0">
                <a:effectLst/>
              </a:rPr>
              <a:t>（施設基準）</a:t>
            </a:r>
            <a:endParaRPr lang="ja-JP" altLang="ja-JP" sz="110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100">
                <a:solidFill>
                  <a:sysClr val="windowText" lastClr="000000">
                    <a:lumMod val="65000"/>
                    <a:lumOff val="35000"/>
                  </a:sysClr>
                </a:solidFill>
              </a:defRPr>
            </a:pPr>
            <a:endParaRPr lang="ja-JP" altLang="en-US" sz="1100"/>
          </a:p>
        </c:rich>
      </c:tx>
      <c:layout>
        <c:manualLayout>
          <c:xMode val="edge"/>
          <c:yMode val="edge"/>
          <c:x val="0.20277777777777778"/>
          <c:y val="5.0925925925925923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在宅療養支援診療所!$G$57</c:f>
              <c:strCache>
                <c:ptCount val="1"/>
                <c:pt idx="0">
                  <c:v>H29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在宅療養支援診療所!$F$58:$F$64</c:f>
              <c:strCache>
                <c:ptCount val="7"/>
                <c:pt idx="0">
                  <c:v>守口市</c:v>
                </c:pt>
                <c:pt idx="1">
                  <c:v>枚方市</c:v>
                </c:pt>
                <c:pt idx="2">
                  <c:v>寝屋川市</c:v>
                </c:pt>
                <c:pt idx="3">
                  <c:v>大東市</c:v>
                </c:pt>
                <c:pt idx="4">
                  <c:v>門真市</c:v>
                </c:pt>
                <c:pt idx="5">
                  <c:v>四條畷市</c:v>
                </c:pt>
                <c:pt idx="6">
                  <c:v>交野市</c:v>
                </c:pt>
              </c:strCache>
            </c:strRef>
          </c:cat>
          <c:val>
            <c:numRef>
              <c:f>在宅療養支援診療所!$G$58:$G$64</c:f>
              <c:numCache>
                <c:formatCode>General</c:formatCode>
                <c:ptCount val="7"/>
                <c:pt idx="0">
                  <c:v>35</c:v>
                </c:pt>
                <c:pt idx="1">
                  <c:v>35</c:v>
                </c:pt>
                <c:pt idx="2">
                  <c:v>27</c:v>
                </c:pt>
                <c:pt idx="3">
                  <c:v>13</c:v>
                </c:pt>
                <c:pt idx="4">
                  <c:v>22</c:v>
                </c:pt>
                <c:pt idx="5">
                  <c:v>5</c:v>
                </c:pt>
                <c:pt idx="6">
                  <c:v>11</c:v>
                </c:pt>
              </c:numCache>
            </c:numRef>
          </c:val>
          <c:extLst>
            <c:ext xmlns:c16="http://schemas.microsoft.com/office/drawing/2014/chart" uri="{C3380CC4-5D6E-409C-BE32-E72D297353CC}">
              <c16:uniqueId val="{00000000-0623-456D-AA86-69DC78F68EB8}"/>
            </c:ext>
          </c:extLst>
        </c:ser>
        <c:ser>
          <c:idx val="1"/>
          <c:order val="1"/>
          <c:tx>
            <c:strRef>
              <c:f>在宅療養支援診療所!$H$57</c:f>
              <c:strCache>
                <c:ptCount val="1"/>
                <c:pt idx="0">
                  <c:v>H30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在宅療養支援診療所!$F$58:$F$64</c:f>
              <c:strCache>
                <c:ptCount val="7"/>
                <c:pt idx="0">
                  <c:v>守口市</c:v>
                </c:pt>
                <c:pt idx="1">
                  <c:v>枚方市</c:v>
                </c:pt>
                <c:pt idx="2">
                  <c:v>寝屋川市</c:v>
                </c:pt>
                <c:pt idx="3">
                  <c:v>大東市</c:v>
                </c:pt>
                <c:pt idx="4">
                  <c:v>門真市</c:v>
                </c:pt>
                <c:pt idx="5">
                  <c:v>四條畷市</c:v>
                </c:pt>
                <c:pt idx="6">
                  <c:v>交野市</c:v>
                </c:pt>
              </c:strCache>
            </c:strRef>
          </c:cat>
          <c:val>
            <c:numRef>
              <c:f>在宅療養支援診療所!$H$58:$H$64</c:f>
              <c:numCache>
                <c:formatCode>General</c:formatCode>
                <c:ptCount val="7"/>
                <c:pt idx="0">
                  <c:v>30</c:v>
                </c:pt>
                <c:pt idx="1">
                  <c:v>38</c:v>
                </c:pt>
                <c:pt idx="2">
                  <c:v>23</c:v>
                </c:pt>
                <c:pt idx="3">
                  <c:v>11</c:v>
                </c:pt>
                <c:pt idx="4">
                  <c:v>20</c:v>
                </c:pt>
                <c:pt idx="5">
                  <c:v>6</c:v>
                </c:pt>
                <c:pt idx="6">
                  <c:v>11</c:v>
                </c:pt>
              </c:numCache>
            </c:numRef>
          </c:val>
          <c:extLst>
            <c:ext xmlns:c16="http://schemas.microsoft.com/office/drawing/2014/chart" uri="{C3380CC4-5D6E-409C-BE32-E72D297353CC}">
              <c16:uniqueId val="{00000001-0623-456D-AA86-69DC78F68EB8}"/>
            </c:ext>
          </c:extLst>
        </c:ser>
        <c:ser>
          <c:idx val="2"/>
          <c:order val="2"/>
          <c:tx>
            <c:strRef>
              <c:f>在宅療養支援診療所!$I$57</c:f>
              <c:strCache>
                <c:ptCount val="1"/>
                <c:pt idx="0">
                  <c:v>H31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在宅療養支援診療所!$F$58:$F$64</c:f>
              <c:strCache>
                <c:ptCount val="7"/>
                <c:pt idx="0">
                  <c:v>守口市</c:v>
                </c:pt>
                <c:pt idx="1">
                  <c:v>枚方市</c:v>
                </c:pt>
                <c:pt idx="2">
                  <c:v>寝屋川市</c:v>
                </c:pt>
                <c:pt idx="3">
                  <c:v>大東市</c:v>
                </c:pt>
                <c:pt idx="4">
                  <c:v>門真市</c:v>
                </c:pt>
                <c:pt idx="5">
                  <c:v>四條畷市</c:v>
                </c:pt>
                <c:pt idx="6">
                  <c:v>交野市</c:v>
                </c:pt>
              </c:strCache>
            </c:strRef>
          </c:cat>
          <c:val>
            <c:numRef>
              <c:f>在宅療養支援診療所!$I$58:$I$64</c:f>
              <c:numCache>
                <c:formatCode>General</c:formatCode>
                <c:ptCount val="7"/>
                <c:pt idx="0">
                  <c:v>30</c:v>
                </c:pt>
                <c:pt idx="1">
                  <c:v>41</c:v>
                </c:pt>
                <c:pt idx="2">
                  <c:v>25</c:v>
                </c:pt>
                <c:pt idx="3">
                  <c:v>12</c:v>
                </c:pt>
                <c:pt idx="4">
                  <c:v>20</c:v>
                </c:pt>
                <c:pt idx="5">
                  <c:v>6</c:v>
                </c:pt>
                <c:pt idx="6">
                  <c:v>11</c:v>
                </c:pt>
              </c:numCache>
            </c:numRef>
          </c:val>
          <c:extLst>
            <c:ext xmlns:c16="http://schemas.microsoft.com/office/drawing/2014/chart" uri="{C3380CC4-5D6E-409C-BE32-E72D297353CC}">
              <c16:uniqueId val="{00000002-0623-456D-AA86-69DC78F68EB8}"/>
            </c:ext>
          </c:extLst>
        </c:ser>
        <c:dLbls>
          <c:showLegendKey val="0"/>
          <c:showVal val="0"/>
          <c:showCatName val="0"/>
          <c:showSerName val="0"/>
          <c:showPercent val="0"/>
          <c:showBubbleSize val="0"/>
        </c:dLbls>
        <c:gapWidth val="219"/>
        <c:overlap val="-27"/>
        <c:axId val="137638272"/>
        <c:axId val="137639808"/>
      </c:barChart>
      <c:catAx>
        <c:axId val="137638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7639808"/>
        <c:crosses val="autoZero"/>
        <c:auto val="1"/>
        <c:lblAlgn val="ctr"/>
        <c:lblOffset val="100"/>
        <c:noMultiLvlLbl val="0"/>
      </c:catAx>
      <c:valAx>
        <c:axId val="1376398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7638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r>
              <a:rPr lang="ja-JP" altLang="en-US" sz="1100" b="0" i="0" baseline="0">
                <a:effectLst/>
              </a:rPr>
              <a:t>在宅療養支援病院数</a:t>
            </a:r>
            <a:r>
              <a:rPr lang="ja-JP" altLang="ja-JP" sz="1100" b="0" i="0" baseline="0">
                <a:effectLst/>
              </a:rPr>
              <a:t>（施設基準）</a:t>
            </a:r>
            <a:endParaRPr lang="ja-JP" altLang="ja-JP" sz="110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100">
                <a:solidFill>
                  <a:sysClr val="windowText" lastClr="000000">
                    <a:lumMod val="65000"/>
                    <a:lumOff val="35000"/>
                  </a:sysClr>
                </a:solidFill>
              </a:defRPr>
            </a:pPr>
            <a:endParaRPr lang="ja-JP" altLang="en-US" sz="1100"/>
          </a:p>
        </c:rich>
      </c:tx>
      <c:layout>
        <c:manualLayout>
          <c:xMode val="edge"/>
          <c:yMode val="edge"/>
          <c:x val="0.32777777777777845"/>
          <c:y val="4.1666666666666664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在宅療養支援病院!$G$57</c:f>
              <c:strCache>
                <c:ptCount val="1"/>
                <c:pt idx="0">
                  <c:v>H29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在宅療養支援病院!$F$58:$F$64</c:f>
              <c:strCache>
                <c:ptCount val="7"/>
                <c:pt idx="0">
                  <c:v>守口市</c:v>
                </c:pt>
                <c:pt idx="1">
                  <c:v>枚方市</c:v>
                </c:pt>
                <c:pt idx="2">
                  <c:v>寝屋川市</c:v>
                </c:pt>
                <c:pt idx="3">
                  <c:v>大東市</c:v>
                </c:pt>
                <c:pt idx="4">
                  <c:v>門真市</c:v>
                </c:pt>
                <c:pt idx="5">
                  <c:v>四條畷市</c:v>
                </c:pt>
                <c:pt idx="6">
                  <c:v>交野市</c:v>
                </c:pt>
              </c:strCache>
            </c:strRef>
          </c:cat>
          <c:val>
            <c:numRef>
              <c:f>在宅療養支援病院!$G$58:$G$64</c:f>
              <c:numCache>
                <c:formatCode>General</c:formatCode>
                <c:ptCount val="7"/>
                <c:pt idx="0">
                  <c:v>2</c:v>
                </c:pt>
                <c:pt idx="1">
                  <c:v>6</c:v>
                </c:pt>
                <c:pt idx="2">
                  <c:v>5</c:v>
                </c:pt>
                <c:pt idx="3">
                  <c:v>1</c:v>
                </c:pt>
                <c:pt idx="4">
                  <c:v>2</c:v>
                </c:pt>
                <c:pt idx="5">
                  <c:v>0</c:v>
                </c:pt>
                <c:pt idx="6">
                  <c:v>0</c:v>
                </c:pt>
              </c:numCache>
            </c:numRef>
          </c:val>
          <c:extLst>
            <c:ext xmlns:c16="http://schemas.microsoft.com/office/drawing/2014/chart" uri="{C3380CC4-5D6E-409C-BE32-E72D297353CC}">
              <c16:uniqueId val="{00000000-297A-48FB-918F-6F0F096CA951}"/>
            </c:ext>
          </c:extLst>
        </c:ser>
        <c:ser>
          <c:idx val="1"/>
          <c:order val="1"/>
          <c:tx>
            <c:strRef>
              <c:f>在宅療養支援病院!$H$57</c:f>
              <c:strCache>
                <c:ptCount val="1"/>
                <c:pt idx="0">
                  <c:v>H30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在宅療養支援病院!$F$58:$F$64</c:f>
              <c:strCache>
                <c:ptCount val="7"/>
                <c:pt idx="0">
                  <c:v>守口市</c:v>
                </c:pt>
                <c:pt idx="1">
                  <c:v>枚方市</c:v>
                </c:pt>
                <c:pt idx="2">
                  <c:v>寝屋川市</c:v>
                </c:pt>
                <c:pt idx="3">
                  <c:v>大東市</c:v>
                </c:pt>
                <c:pt idx="4">
                  <c:v>門真市</c:v>
                </c:pt>
                <c:pt idx="5">
                  <c:v>四條畷市</c:v>
                </c:pt>
                <c:pt idx="6">
                  <c:v>交野市</c:v>
                </c:pt>
              </c:strCache>
            </c:strRef>
          </c:cat>
          <c:val>
            <c:numRef>
              <c:f>在宅療養支援病院!$H$58:$H$64</c:f>
              <c:numCache>
                <c:formatCode>General</c:formatCode>
                <c:ptCount val="7"/>
                <c:pt idx="0">
                  <c:v>2</c:v>
                </c:pt>
                <c:pt idx="1">
                  <c:v>6</c:v>
                </c:pt>
                <c:pt idx="2">
                  <c:v>6</c:v>
                </c:pt>
                <c:pt idx="3">
                  <c:v>1</c:v>
                </c:pt>
                <c:pt idx="4">
                  <c:v>2</c:v>
                </c:pt>
                <c:pt idx="5">
                  <c:v>0</c:v>
                </c:pt>
                <c:pt idx="6">
                  <c:v>0</c:v>
                </c:pt>
              </c:numCache>
            </c:numRef>
          </c:val>
          <c:extLst>
            <c:ext xmlns:c16="http://schemas.microsoft.com/office/drawing/2014/chart" uri="{C3380CC4-5D6E-409C-BE32-E72D297353CC}">
              <c16:uniqueId val="{00000001-297A-48FB-918F-6F0F096CA951}"/>
            </c:ext>
          </c:extLst>
        </c:ser>
        <c:ser>
          <c:idx val="2"/>
          <c:order val="2"/>
          <c:tx>
            <c:strRef>
              <c:f>在宅療養支援病院!$I$57</c:f>
              <c:strCache>
                <c:ptCount val="1"/>
                <c:pt idx="0">
                  <c:v>H31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在宅療養支援病院!$F$58:$F$64</c:f>
              <c:strCache>
                <c:ptCount val="7"/>
                <c:pt idx="0">
                  <c:v>守口市</c:v>
                </c:pt>
                <c:pt idx="1">
                  <c:v>枚方市</c:v>
                </c:pt>
                <c:pt idx="2">
                  <c:v>寝屋川市</c:v>
                </c:pt>
                <c:pt idx="3">
                  <c:v>大東市</c:v>
                </c:pt>
                <c:pt idx="4">
                  <c:v>門真市</c:v>
                </c:pt>
                <c:pt idx="5">
                  <c:v>四條畷市</c:v>
                </c:pt>
                <c:pt idx="6">
                  <c:v>交野市</c:v>
                </c:pt>
              </c:strCache>
            </c:strRef>
          </c:cat>
          <c:val>
            <c:numRef>
              <c:f>在宅療養支援病院!$I$58:$I$64</c:f>
              <c:numCache>
                <c:formatCode>General</c:formatCode>
                <c:ptCount val="7"/>
                <c:pt idx="0">
                  <c:v>2</c:v>
                </c:pt>
                <c:pt idx="1">
                  <c:v>7</c:v>
                </c:pt>
                <c:pt idx="2">
                  <c:v>6</c:v>
                </c:pt>
                <c:pt idx="3">
                  <c:v>1</c:v>
                </c:pt>
                <c:pt idx="4">
                  <c:v>2</c:v>
                </c:pt>
                <c:pt idx="5">
                  <c:v>0</c:v>
                </c:pt>
                <c:pt idx="6">
                  <c:v>0</c:v>
                </c:pt>
              </c:numCache>
            </c:numRef>
          </c:val>
          <c:extLst>
            <c:ext xmlns:c16="http://schemas.microsoft.com/office/drawing/2014/chart" uri="{C3380CC4-5D6E-409C-BE32-E72D297353CC}">
              <c16:uniqueId val="{00000002-297A-48FB-918F-6F0F096CA951}"/>
            </c:ext>
          </c:extLst>
        </c:ser>
        <c:dLbls>
          <c:showLegendKey val="0"/>
          <c:showVal val="0"/>
          <c:showCatName val="0"/>
          <c:showSerName val="0"/>
          <c:showPercent val="0"/>
          <c:showBubbleSize val="0"/>
        </c:dLbls>
        <c:gapWidth val="219"/>
        <c:overlap val="-27"/>
        <c:axId val="137676288"/>
        <c:axId val="137677824"/>
      </c:barChart>
      <c:catAx>
        <c:axId val="137676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7677824"/>
        <c:crosses val="autoZero"/>
        <c:auto val="1"/>
        <c:lblAlgn val="ctr"/>
        <c:lblOffset val="100"/>
        <c:noMultiLvlLbl val="0"/>
      </c:catAx>
      <c:valAx>
        <c:axId val="13767782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7676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r>
              <a:rPr lang="ja-JP" altLang="en-US" sz="1100" b="0" i="0" baseline="0">
                <a:effectLst/>
              </a:rPr>
              <a:t>在宅療養後方支援病院</a:t>
            </a:r>
            <a:r>
              <a:rPr lang="ja-JP" altLang="ja-JP" sz="1100" b="0" i="0" baseline="0">
                <a:effectLst/>
              </a:rPr>
              <a:t>（施設基準）</a:t>
            </a:r>
            <a:endParaRPr lang="ja-JP" altLang="ja-JP" sz="110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100">
                <a:solidFill>
                  <a:sysClr val="windowText" lastClr="000000">
                    <a:lumMod val="65000"/>
                    <a:lumOff val="35000"/>
                  </a:sysClr>
                </a:solidFill>
              </a:defRPr>
            </a:pPr>
            <a:endParaRPr lang="ja-JP" altLang="en-US" sz="1100"/>
          </a:p>
        </c:rich>
      </c:tx>
      <c:layout>
        <c:manualLayout>
          <c:xMode val="edge"/>
          <c:yMode val="edge"/>
          <c:x val="0.20277777777777778"/>
          <c:y val="5.0925925925925923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在宅療養後方支援病院!$G$57</c:f>
              <c:strCache>
                <c:ptCount val="1"/>
                <c:pt idx="0">
                  <c:v>H29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在宅療養後方支援病院!$F$58:$F$64</c:f>
              <c:strCache>
                <c:ptCount val="7"/>
                <c:pt idx="0">
                  <c:v>守口市</c:v>
                </c:pt>
                <c:pt idx="1">
                  <c:v>枚方市</c:v>
                </c:pt>
                <c:pt idx="2">
                  <c:v>寝屋川市</c:v>
                </c:pt>
                <c:pt idx="3">
                  <c:v>大東市</c:v>
                </c:pt>
                <c:pt idx="4">
                  <c:v>門真市</c:v>
                </c:pt>
                <c:pt idx="5">
                  <c:v>四條畷市</c:v>
                </c:pt>
                <c:pt idx="6">
                  <c:v>交野市</c:v>
                </c:pt>
              </c:strCache>
            </c:strRef>
          </c:cat>
          <c:val>
            <c:numRef>
              <c:f>在宅療養後方支援病院!$G$58:$G$64</c:f>
              <c:numCache>
                <c:formatCode>General</c:formatCode>
                <c:ptCount val="7"/>
                <c:pt idx="0">
                  <c:v>1</c:v>
                </c:pt>
                <c:pt idx="1">
                  <c:v>1</c:v>
                </c:pt>
                <c:pt idx="2">
                  <c:v>0</c:v>
                </c:pt>
                <c:pt idx="3">
                  <c:v>0</c:v>
                </c:pt>
                <c:pt idx="4">
                  <c:v>0</c:v>
                </c:pt>
                <c:pt idx="5">
                  <c:v>0</c:v>
                </c:pt>
                <c:pt idx="6">
                  <c:v>0</c:v>
                </c:pt>
              </c:numCache>
            </c:numRef>
          </c:val>
          <c:extLst>
            <c:ext xmlns:c16="http://schemas.microsoft.com/office/drawing/2014/chart" uri="{C3380CC4-5D6E-409C-BE32-E72D297353CC}">
              <c16:uniqueId val="{00000000-8B61-4130-9BFF-B7E0BB722C1A}"/>
            </c:ext>
          </c:extLst>
        </c:ser>
        <c:ser>
          <c:idx val="1"/>
          <c:order val="1"/>
          <c:tx>
            <c:strRef>
              <c:f>在宅療養後方支援病院!$H$57</c:f>
              <c:strCache>
                <c:ptCount val="1"/>
                <c:pt idx="0">
                  <c:v>H30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在宅療養後方支援病院!$F$58:$F$64</c:f>
              <c:strCache>
                <c:ptCount val="7"/>
                <c:pt idx="0">
                  <c:v>守口市</c:v>
                </c:pt>
                <c:pt idx="1">
                  <c:v>枚方市</c:v>
                </c:pt>
                <c:pt idx="2">
                  <c:v>寝屋川市</c:v>
                </c:pt>
                <c:pt idx="3">
                  <c:v>大東市</c:v>
                </c:pt>
                <c:pt idx="4">
                  <c:v>門真市</c:v>
                </c:pt>
                <c:pt idx="5">
                  <c:v>四條畷市</c:v>
                </c:pt>
                <c:pt idx="6">
                  <c:v>交野市</c:v>
                </c:pt>
              </c:strCache>
            </c:strRef>
          </c:cat>
          <c:val>
            <c:numRef>
              <c:f>在宅療養後方支援病院!$H$58:$H$64</c:f>
              <c:numCache>
                <c:formatCode>General</c:formatCode>
                <c:ptCount val="7"/>
                <c:pt idx="0">
                  <c:v>1</c:v>
                </c:pt>
                <c:pt idx="1">
                  <c:v>1</c:v>
                </c:pt>
                <c:pt idx="2">
                  <c:v>0</c:v>
                </c:pt>
                <c:pt idx="3">
                  <c:v>1</c:v>
                </c:pt>
                <c:pt idx="4">
                  <c:v>0</c:v>
                </c:pt>
                <c:pt idx="5">
                  <c:v>0</c:v>
                </c:pt>
                <c:pt idx="6">
                  <c:v>0</c:v>
                </c:pt>
              </c:numCache>
            </c:numRef>
          </c:val>
          <c:extLst>
            <c:ext xmlns:c16="http://schemas.microsoft.com/office/drawing/2014/chart" uri="{C3380CC4-5D6E-409C-BE32-E72D297353CC}">
              <c16:uniqueId val="{00000001-8B61-4130-9BFF-B7E0BB722C1A}"/>
            </c:ext>
          </c:extLst>
        </c:ser>
        <c:ser>
          <c:idx val="2"/>
          <c:order val="2"/>
          <c:tx>
            <c:strRef>
              <c:f>在宅療養後方支援病院!$I$57</c:f>
              <c:strCache>
                <c:ptCount val="1"/>
                <c:pt idx="0">
                  <c:v>H31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在宅療養後方支援病院!$F$58:$F$64</c:f>
              <c:strCache>
                <c:ptCount val="7"/>
                <c:pt idx="0">
                  <c:v>守口市</c:v>
                </c:pt>
                <c:pt idx="1">
                  <c:v>枚方市</c:v>
                </c:pt>
                <c:pt idx="2">
                  <c:v>寝屋川市</c:v>
                </c:pt>
                <c:pt idx="3">
                  <c:v>大東市</c:v>
                </c:pt>
                <c:pt idx="4">
                  <c:v>門真市</c:v>
                </c:pt>
                <c:pt idx="5">
                  <c:v>四條畷市</c:v>
                </c:pt>
                <c:pt idx="6">
                  <c:v>交野市</c:v>
                </c:pt>
              </c:strCache>
            </c:strRef>
          </c:cat>
          <c:val>
            <c:numRef>
              <c:f>在宅療養後方支援病院!$I$58:$I$64</c:f>
              <c:numCache>
                <c:formatCode>General</c:formatCode>
                <c:ptCount val="7"/>
                <c:pt idx="0">
                  <c:v>1</c:v>
                </c:pt>
                <c:pt idx="1">
                  <c:v>1</c:v>
                </c:pt>
                <c:pt idx="2">
                  <c:v>0</c:v>
                </c:pt>
                <c:pt idx="3">
                  <c:v>1</c:v>
                </c:pt>
                <c:pt idx="4">
                  <c:v>0</c:v>
                </c:pt>
                <c:pt idx="5">
                  <c:v>0</c:v>
                </c:pt>
                <c:pt idx="6">
                  <c:v>0</c:v>
                </c:pt>
              </c:numCache>
            </c:numRef>
          </c:val>
          <c:extLst>
            <c:ext xmlns:c16="http://schemas.microsoft.com/office/drawing/2014/chart" uri="{C3380CC4-5D6E-409C-BE32-E72D297353CC}">
              <c16:uniqueId val="{00000002-8B61-4130-9BFF-B7E0BB722C1A}"/>
            </c:ext>
          </c:extLst>
        </c:ser>
        <c:dLbls>
          <c:showLegendKey val="0"/>
          <c:showVal val="0"/>
          <c:showCatName val="0"/>
          <c:showSerName val="0"/>
          <c:showPercent val="0"/>
          <c:showBubbleSize val="0"/>
        </c:dLbls>
        <c:gapWidth val="219"/>
        <c:overlap val="-27"/>
        <c:axId val="137829376"/>
        <c:axId val="137839360"/>
      </c:barChart>
      <c:catAx>
        <c:axId val="137829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7839360"/>
        <c:crosses val="autoZero"/>
        <c:auto val="1"/>
        <c:lblAlgn val="ctr"/>
        <c:lblOffset val="100"/>
        <c:noMultiLvlLbl val="0"/>
      </c:catAx>
      <c:valAx>
        <c:axId val="13783936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7829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r>
              <a:rPr lang="ja-JP" altLang="ja-JP" sz="1100" b="0" i="0" baseline="0">
                <a:effectLst/>
              </a:rPr>
              <a:t>入退院支援加算を算定する施設数（施設基準）</a:t>
            </a:r>
            <a:endParaRPr lang="ja-JP" altLang="ja-JP" sz="110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100">
                <a:solidFill>
                  <a:sysClr val="windowText" lastClr="000000">
                    <a:lumMod val="65000"/>
                    <a:lumOff val="35000"/>
                  </a:sysClr>
                </a:solidFill>
              </a:defRPr>
            </a:pPr>
            <a:endParaRPr lang="ja-JP" altLang="en-US" sz="1100"/>
          </a:p>
        </c:rich>
      </c:tx>
      <c:layout>
        <c:manualLayout>
          <c:xMode val="edge"/>
          <c:yMode val="edge"/>
          <c:x val="0.20277777777777778"/>
          <c:y val="5.0925925925925923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入退院支援加算!$G$57</c:f>
              <c:strCache>
                <c:ptCount val="1"/>
                <c:pt idx="0">
                  <c:v>H29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入退院支援加算!$F$58:$F$64</c:f>
              <c:strCache>
                <c:ptCount val="7"/>
                <c:pt idx="0">
                  <c:v>守口市</c:v>
                </c:pt>
                <c:pt idx="1">
                  <c:v>枚方市</c:v>
                </c:pt>
                <c:pt idx="2">
                  <c:v>寝屋川市</c:v>
                </c:pt>
                <c:pt idx="3">
                  <c:v>大東市</c:v>
                </c:pt>
                <c:pt idx="4">
                  <c:v>門真市</c:v>
                </c:pt>
                <c:pt idx="5">
                  <c:v>四條畷市</c:v>
                </c:pt>
                <c:pt idx="6">
                  <c:v>交野市</c:v>
                </c:pt>
              </c:strCache>
            </c:strRef>
          </c:cat>
          <c:val>
            <c:numRef>
              <c:f>入退院支援加算!$G$58:$G$64</c:f>
              <c:numCache>
                <c:formatCode>General</c:formatCode>
                <c:ptCount val="7"/>
                <c:pt idx="0">
                  <c:v>6</c:v>
                </c:pt>
                <c:pt idx="1">
                  <c:v>13</c:v>
                </c:pt>
                <c:pt idx="2">
                  <c:v>6</c:v>
                </c:pt>
                <c:pt idx="3">
                  <c:v>3</c:v>
                </c:pt>
                <c:pt idx="4">
                  <c:v>3</c:v>
                </c:pt>
                <c:pt idx="5">
                  <c:v>1</c:v>
                </c:pt>
                <c:pt idx="6">
                  <c:v>2</c:v>
                </c:pt>
              </c:numCache>
            </c:numRef>
          </c:val>
          <c:extLst>
            <c:ext xmlns:c16="http://schemas.microsoft.com/office/drawing/2014/chart" uri="{C3380CC4-5D6E-409C-BE32-E72D297353CC}">
              <c16:uniqueId val="{00000000-4B66-434E-9679-241E46E380EA}"/>
            </c:ext>
          </c:extLst>
        </c:ser>
        <c:ser>
          <c:idx val="1"/>
          <c:order val="1"/>
          <c:tx>
            <c:strRef>
              <c:f>入退院支援加算!$H$57</c:f>
              <c:strCache>
                <c:ptCount val="1"/>
                <c:pt idx="0">
                  <c:v>H30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入退院支援加算!$F$58:$F$64</c:f>
              <c:strCache>
                <c:ptCount val="7"/>
                <c:pt idx="0">
                  <c:v>守口市</c:v>
                </c:pt>
                <c:pt idx="1">
                  <c:v>枚方市</c:v>
                </c:pt>
                <c:pt idx="2">
                  <c:v>寝屋川市</c:v>
                </c:pt>
                <c:pt idx="3">
                  <c:v>大東市</c:v>
                </c:pt>
                <c:pt idx="4">
                  <c:v>門真市</c:v>
                </c:pt>
                <c:pt idx="5">
                  <c:v>四條畷市</c:v>
                </c:pt>
                <c:pt idx="6">
                  <c:v>交野市</c:v>
                </c:pt>
              </c:strCache>
            </c:strRef>
          </c:cat>
          <c:val>
            <c:numRef>
              <c:f>入退院支援加算!$H$58:$H$64</c:f>
              <c:numCache>
                <c:formatCode>General</c:formatCode>
                <c:ptCount val="7"/>
                <c:pt idx="0">
                  <c:v>5</c:v>
                </c:pt>
                <c:pt idx="1">
                  <c:v>13</c:v>
                </c:pt>
                <c:pt idx="2">
                  <c:v>7</c:v>
                </c:pt>
                <c:pt idx="3">
                  <c:v>3</c:v>
                </c:pt>
                <c:pt idx="4">
                  <c:v>3</c:v>
                </c:pt>
                <c:pt idx="5">
                  <c:v>1</c:v>
                </c:pt>
                <c:pt idx="6">
                  <c:v>2</c:v>
                </c:pt>
              </c:numCache>
            </c:numRef>
          </c:val>
          <c:extLst>
            <c:ext xmlns:c16="http://schemas.microsoft.com/office/drawing/2014/chart" uri="{C3380CC4-5D6E-409C-BE32-E72D297353CC}">
              <c16:uniqueId val="{00000001-4B66-434E-9679-241E46E380EA}"/>
            </c:ext>
          </c:extLst>
        </c:ser>
        <c:ser>
          <c:idx val="2"/>
          <c:order val="2"/>
          <c:tx>
            <c:strRef>
              <c:f>入退院支援加算!$I$57</c:f>
              <c:strCache>
                <c:ptCount val="1"/>
                <c:pt idx="0">
                  <c:v>H31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入退院支援加算!$F$58:$F$64</c:f>
              <c:strCache>
                <c:ptCount val="7"/>
                <c:pt idx="0">
                  <c:v>守口市</c:v>
                </c:pt>
                <c:pt idx="1">
                  <c:v>枚方市</c:v>
                </c:pt>
                <c:pt idx="2">
                  <c:v>寝屋川市</c:v>
                </c:pt>
                <c:pt idx="3">
                  <c:v>大東市</c:v>
                </c:pt>
                <c:pt idx="4">
                  <c:v>門真市</c:v>
                </c:pt>
                <c:pt idx="5">
                  <c:v>四條畷市</c:v>
                </c:pt>
                <c:pt idx="6">
                  <c:v>交野市</c:v>
                </c:pt>
              </c:strCache>
            </c:strRef>
          </c:cat>
          <c:val>
            <c:numRef>
              <c:f>入退院支援加算!$I$58:$I$64</c:f>
              <c:numCache>
                <c:formatCode>General</c:formatCode>
                <c:ptCount val="7"/>
                <c:pt idx="0">
                  <c:v>5</c:v>
                </c:pt>
                <c:pt idx="1">
                  <c:v>16</c:v>
                </c:pt>
                <c:pt idx="2">
                  <c:v>7</c:v>
                </c:pt>
                <c:pt idx="3">
                  <c:v>3</c:v>
                </c:pt>
                <c:pt idx="4">
                  <c:v>3</c:v>
                </c:pt>
                <c:pt idx="5">
                  <c:v>1</c:v>
                </c:pt>
                <c:pt idx="6">
                  <c:v>2</c:v>
                </c:pt>
              </c:numCache>
            </c:numRef>
          </c:val>
          <c:extLst>
            <c:ext xmlns:c16="http://schemas.microsoft.com/office/drawing/2014/chart" uri="{C3380CC4-5D6E-409C-BE32-E72D297353CC}">
              <c16:uniqueId val="{00000002-4B66-434E-9679-241E46E380EA}"/>
            </c:ext>
          </c:extLst>
        </c:ser>
        <c:dLbls>
          <c:showLegendKey val="0"/>
          <c:showVal val="0"/>
          <c:showCatName val="0"/>
          <c:showSerName val="0"/>
          <c:showPercent val="0"/>
          <c:showBubbleSize val="0"/>
        </c:dLbls>
        <c:gapWidth val="219"/>
        <c:overlap val="-27"/>
        <c:axId val="137761152"/>
        <c:axId val="137762688"/>
      </c:barChart>
      <c:catAx>
        <c:axId val="137761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7762688"/>
        <c:crosses val="autoZero"/>
        <c:auto val="1"/>
        <c:lblAlgn val="ctr"/>
        <c:lblOffset val="100"/>
        <c:noMultiLvlLbl val="0"/>
      </c:catAx>
      <c:valAx>
        <c:axId val="13776268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7761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r>
              <a:rPr lang="ja-JP" altLang="en-US" sz="1100" b="0" i="0" baseline="0">
                <a:effectLst/>
              </a:rPr>
              <a:t>在宅療養支援歯科診療所数</a:t>
            </a:r>
            <a:r>
              <a:rPr lang="ja-JP" altLang="ja-JP" sz="1100" b="0" i="0" baseline="0">
                <a:effectLst/>
              </a:rPr>
              <a:t>（施設基準）</a:t>
            </a:r>
            <a:endParaRPr lang="ja-JP" altLang="ja-JP" sz="110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100">
                <a:solidFill>
                  <a:sysClr val="windowText" lastClr="000000">
                    <a:lumMod val="65000"/>
                    <a:lumOff val="35000"/>
                  </a:sysClr>
                </a:solidFill>
              </a:defRPr>
            </a:pPr>
            <a:endParaRPr lang="ja-JP" altLang="en-US" sz="1100"/>
          </a:p>
        </c:rich>
      </c:tx>
      <c:layout>
        <c:manualLayout>
          <c:xMode val="edge"/>
          <c:yMode val="edge"/>
          <c:x val="0.20277777777777778"/>
          <c:y val="5.0925925925925923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'在宅療養支援歯科診療所（合計）'!$G$57</c:f>
              <c:strCache>
                <c:ptCount val="1"/>
                <c:pt idx="0">
                  <c:v>H29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'在宅療養支援歯科診療所（合計）'!$F$58:$F$64</c:f>
              <c:strCache>
                <c:ptCount val="7"/>
                <c:pt idx="0">
                  <c:v>守口市</c:v>
                </c:pt>
                <c:pt idx="1">
                  <c:v>枚方市</c:v>
                </c:pt>
                <c:pt idx="2">
                  <c:v>寝屋川市</c:v>
                </c:pt>
                <c:pt idx="3">
                  <c:v>大東市</c:v>
                </c:pt>
                <c:pt idx="4">
                  <c:v>門真市</c:v>
                </c:pt>
                <c:pt idx="5">
                  <c:v>四條畷市</c:v>
                </c:pt>
                <c:pt idx="6">
                  <c:v>交野市</c:v>
                </c:pt>
              </c:strCache>
            </c:strRef>
          </c:cat>
          <c:val>
            <c:numRef>
              <c:f>'在宅療養支援歯科診療所（合計）'!$G$58:$G$64</c:f>
              <c:numCache>
                <c:formatCode>General</c:formatCode>
                <c:ptCount val="7"/>
                <c:pt idx="0">
                  <c:v>11</c:v>
                </c:pt>
                <c:pt idx="1">
                  <c:v>35</c:v>
                </c:pt>
                <c:pt idx="2">
                  <c:v>28</c:v>
                </c:pt>
                <c:pt idx="3">
                  <c:v>11</c:v>
                </c:pt>
                <c:pt idx="4">
                  <c:v>19</c:v>
                </c:pt>
                <c:pt idx="5">
                  <c:v>6</c:v>
                </c:pt>
                <c:pt idx="6">
                  <c:v>4</c:v>
                </c:pt>
              </c:numCache>
            </c:numRef>
          </c:val>
          <c:extLst>
            <c:ext xmlns:c16="http://schemas.microsoft.com/office/drawing/2014/chart" uri="{C3380CC4-5D6E-409C-BE32-E72D297353CC}">
              <c16:uniqueId val="{00000000-A76A-4E3D-BD37-686B02371909}"/>
            </c:ext>
          </c:extLst>
        </c:ser>
        <c:ser>
          <c:idx val="1"/>
          <c:order val="1"/>
          <c:tx>
            <c:strRef>
              <c:f>'在宅療養支援歯科診療所（合計）'!$H$57</c:f>
              <c:strCache>
                <c:ptCount val="1"/>
                <c:pt idx="0">
                  <c:v>H30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'在宅療養支援歯科診療所（合計）'!$F$58:$F$64</c:f>
              <c:strCache>
                <c:ptCount val="7"/>
                <c:pt idx="0">
                  <c:v>守口市</c:v>
                </c:pt>
                <c:pt idx="1">
                  <c:v>枚方市</c:v>
                </c:pt>
                <c:pt idx="2">
                  <c:v>寝屋川市</c:v>
                </c:pt>
                <c:pt idx="3">
                  <c:v>大東市</c:v>
                </c:pt>
                <c:pt idx="4">
                  <c:v>門真市</c:v>
                </c:pt>
                <c:pt idx="5">
                  <c:v>四條畷市</c:v>
                </c:pt>
                <c:pt idx="6">
                  <c:v>交野市</c:v>
                </c:pt>
              </c:strCache>
            </c:strRef>
          </c:cat>
          <c:val>
            <c:numRef>
              <c:f>'在宅療養支援歯科診療所（合計）'!$H$58:$H$64</c:f>
              <c:numCache>
                <c:formatCode>General</c:formatCode>
                <c:ptCount val="7"/>
                <c:pt idx="0">
                  <c:v>12</c:v>
                </c:pt>
                <c:pt idx="1">
                  <c:v>40</c:v>
                </c:pt>
                <c:pt idx="2">
                  <c:v>30</c:v>
                </c:pt>
                <c:pt idx="3">
                  <c:v>13</c:v>
                </c:pt>
                <c:pt idx="4">
                  <c:v>19</c:v>
                </c:pt>
                <c:pt idx="5">
                  <c:v>8</c:v>
                </c:pt>
                <c:pt idx="6">
                  <c:v>6</c:v>
                </c:pt>
              </c:numCache>
            </c:numRef>
          </c:val>
          <c:extLst>
            <c:ext xmlns:c16="http://schemas.microsoft.com/office/drawing/2014/chart" uri="{C3380CC4-5D6E-409C-BE32-E72D297353CC}">
              <c16:uniqueId val="{00000001-A76A-4E3D-BD37-686B02371909}"/>
            </c:ext>
          </c:extLst>
        </c:ser>
        <c:ser>
          <c:idx val="2"/>
          <c:order val="2"/>
          <c:tx>
            <c:strRef>
              <c:f>'在宅療養支援歯科診療所（合計）'!$I$57</c:f>
              <c:strCache>
                <c:ptCount val="1"/>
                <c:pt idx="0">
                  <c:v>H31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'在宅療養支援歯科診療所（合計）'!$F$58:$F$64</c:f>
              <c:strCache>
                <c:ptCount val="7"/>
                <c:pt idx="0">
                  <c:v>守口市</c:v>
                </c:pt>
                <c:pt idx="1">
                  <c:v>枚方市</c:v>
                </c:pt>
                <c:pt idx="2">
                  <c:v>寝屋川市</c:v>
                </c:pt>
                <c:pt idx="3">
                  <c:v>大東市</c:v>
                </c:pt>
                <c:pt idx="4">
                  <c:v>門真市</c:v>
                </c:pt>
                <c:pt idx="5">
                  <c:v>四條畷市</c:v>
                </c:pt>
                <c:pt idx="6">
                  <c:v>交野市</c:v>
                </c:pt>
              </c:strCache>
            </c:strRef>
          </c:cat>
          <c:val>
            <c:numRef>
              <c:f>'在宅療養支援歯科診療所（合計）'!$I$58:$I$64</c:f>
              <c:numCache>
                <c:formatCode>General</c:formatCode>
                <c:ptCount val="7"/>
                <c:pt idx="0">
                  <c:v>12</c:v>
                </c:pt>
                <c:pt idx="1">
                  <c:v>40</c:v>
                </c:pt>
                <c:pt idx="2">
                  <c:v>30</c:v>
                </c:pt>
                <c:pt idx="3">
                  <c:v>13</c:v>
                </c:pt>
                <c:pt idx="4">
                  <c:v>17</c:v>
                </c:pt>
                <c:pt idx="5">
                  <c:v>9</c:v>
                </c:pt>
                <c:pt idx="6">
                  <c:v>6</c:v>
                </c:pt>
              </c:numCache>
            </c:numRef>
          </c:val>
          <c:extLst>
            <c:ext xmlns:c16="http://schemas.microsoft.com/office/drawing/2014/chart" uri="{C3380CC4-5D6E-409C-BE32-E72D297353CC}">
              <c16:uniqueId val="{00000002-A76A-4E3D-BD37-686B02371909}"/>
            </c:ext>
          </c:extLst>
        </c:ser>
        <c:dLbls>
          <c:showLegendKey val="0"/>
          <c:showVal val="0"/>
          <c:showCatName val="0"/>
          <c:showSerName val="0"/>
          <c:showPercent val="0"/>
          <c:showBubbleSize val="0"/>
        </c:dLbls>
        <c:gapWidth val="219"/>
        <c:overlap val="-27"/>
        <c:axId val="137897472"/>
        <c:axId val="137899008"/>
      </c:barChart>
      <c:catAx>
        <c:axId val="137897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7899008"/>
        <c:crosses val="autoZero"/>
        <c:auto val="1"/>
        <c:lblAlgn val="ctr"/>
        <c:lblOffset val="100"/>
        <c:noMultiLvlLbl val="0"/>
      </c:catAx>
      <c:valAx>
        <c:axId val="137899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7897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1902041567323"/>
          <c:y val="9.9492490782471452E-2"/>
          <c:w val="0.87721092980810023"/>
          <c:h val="0.71732903465807052"/>
        </c:manualLayout>
      </c:layout>
      <c:barChart>
        <c:barDir val="col"/>
        <c:grouping val="stacked"/>
        <c:varyColors val="0"/>
        <c:ser>
          <c:idx val="0"/>
          <c:order val="0"/>
          <c:tx>
            <c:strRef>
              <c:f>在宅療養支援診療所!$A$3</c:f>
              <c:strCache>
                <c:ptCount val="1"/>
                <c:pt idx="0">
                  <c:v>豊能</c:v>
                </c:pt>
              </c:strCache>
            </c:strRef>
          </c:tx>
          <c:spPr>
            <a:pattFill prst="pct5">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在宅療養支援診療所!$B$2:$E$2</c:f>
              <c:strCache>
                <c:ptCount val="4"/>
                <c:pt idx="0">
                  <c:v>2017年</c:v>
                </c:pt>
                <c:pt idx="1">
                  <c:v>2018年</c:v>
                </c:pt>
                <c:pt idx="2">
                  <c:v>2019年</c:v>
                </c:pt>
                <c:pt idx="3">
                  <c:v>2020年
(参考指標）</c:v>
                </c:pt>
              </c:strCache>
            </c:strRef>
          </c:cat>
          <c:val>
            <c:numRef>
              <c:f>在宅療養支援診療所!$B$3:$E$3</c:f>
              <c:numCache>
                <c:formatCode>#,##0_);[Red]\(#,##0\)</c:formatCode>
                <c:ptCount val="4"/>
                <c:pt idx="0">
                  <c:v>192</c:v>
                </c:pt>
                <c:pt idx="1">
                  <c:v>169</c:v>
                </c:pt>
                <c:pt idx="2">
                  <c:v>179</c:v>
                </c:pt>
                <c:pt idx="3">
                  <c:v>223</c:v>
                </c:pt>
              </c:numCache>
            </c:numRef>
          </c:val>
          <c:extLst>
            <c:ext xmlns:c16="http://schemas.microsoft.com/office/drawing/2014/chart" uri="{C3380CC4-5D6E-409C-BE32-E72D297353CC}">
              <c16:uniqueId val="{00000000-FA6A-4DE1-B5EB-795892281E1E}"/>
            </c:ext>
          </c:extLst>
        </c:ser>
        <c:ser>
          <c:idx val="1"/>
          <c:order val="1"/>
          <c:tx>
            <c:strRef>
              <c:f>在宅療養支援診療所!$A$4</c:f>
              <c:strCache>
                <c:ptCount val="1"/>
                <c:pt idx="0">
                  <c:v>三島</c:v>
                </c:pt>
              </c:strCache>
            </c:strRef>
          </c:tx>
          <c:spPr>
            <a:pattFill prst="smGrid">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在宅療養支援診療所!$B$2:$E$2</c:f>
              <c:strCache>
                <c:ptCount val="4"/>
                <c:pt idx="0">
                  <c:v>2017年</c:v>
                </c:pt>
                <c:pt idx="1">
                  <c:v>2018年</c:v>
                </c:pt>
                <c:pt idx="2">
                  <c:v>2019年</c:v>
                </c:pt>
                <c:pt idx="3">
                  <c:v>2020年
(参考指標）</c:v>
                </c:pt>
              </c:strCache>
            </c:strRef>
          </c:cat>
          <c:val>
            <c:numRef>
              <c:f>在宅療養支援診療所!$B$4:$E$4</c:f>
              <c:numCache>
                <c:formatCode>#,##0_);[Red]\(#,##0\)</c:formatCode>
                <c:ptCount val="4"/>
                <c:pt idx="0">
                  <c:v>158</c:v>
                </c:pt>
                <c:pt idx="1">
                  <c:v>142</c:v>
                </c:pt>
                <c:pt idx="2">
                  <c:v>142</c:v>
                </c:pt>
                <c:pt idx="3" formatCode="General">
                  <c:v>186</c:v>
                </c:pt>
              </c:numCache>
            </c:numRef>
          </c:val>
          <c:extLst>
            <c:ext xmlns:c16="http://schemas.microsoft.com/office/drawing/2014/chart" uri="{C3380CC4-5D6E-409C-BE32-E72D297353CC}">
              <c16:uniqueId val="{00000001-FA6A-4DE1-B5EB-795892281E1E}"/>
            </c:ext>
          </c:extLst>
        </c:ser>
        <c:ser>
          <c:idx val="2"/>
          <c:order val="2"/>
          <c:tx>
            <c:strRef>
              <c:f>在宅療養支援診療所!$A$5</c:f>
              <c:strCache>
                <c:ptCount val="1"/>
                <c:pt idx="0">
                  <c:v>北河内</c:v>
                </c:pt>
              </c:strCache>
            </c:strRef>
          </c:tx>
          <c:spPr>
            <a:pattFill prst="divot">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在宅療養支援診療所!$B$2:$E$2</c:f>
              <c:strCache>
                <c:ptCount val="4"/>
                <c:pt idx="0">
                  <c:v>2017年</c:v>
                </c:pt>
                <c:pt idx="1">
                  <c:v>2018年</c:v>
                </c:pt>
                <c:pt idx="2">
                  <c:v>2019年</c:v>
                </c:pt>
                <c:pt idx="3">
                  <c:v>2020年
(参考指標）</c:v>
                </c:pt>
              </c:strCache>
            </c:strRef>
          </c:cat>
          <c:val>
            <c:numRef>
              <c:f>在宅療養支援診療所!$B$5:$E$5</c:f>
              <c:numCache>
                <c:formatCode>#,##0_);[Red]\(#,##0\)</c:formatCode>
                <c:ptCount val="4"/>
                <c:pt idx="0">
                  <c:v>148</c:v>
                </c:pt>
                <c:pt idx="1">
                  <c:v>139</c:v>
                </c:pt>
                <c:pt idx="2">
                  <c:v>145</c:v>
                </c:pt>
                <c:pt idx="3" formatCode="General">
                  <c:v>178</c:v>
                </c:pt>
              </c:numCache>
            </c:numRef>
          </c:val>
          <c:extLst>
            <c:ext xmlns:c16="http://schemas.microsoft.com/office/drawing/2014/chart" uri="{C3380CC4-5D6E-409C-BE32-E72D297353CC}">
              <c16:uniqueId val="{00000002-FA6A-4DE1-B5EB-795892281E1E}"/>
            </c:ext>
          </c:extLst>
        </c:ser>
        <c:ser>
          <c:idx val="3"/>
          <c:order val="3"/>
          <c:tx>
            <c:strRef>
              <c:f>在宅療養支援診療所!$A$6</c:f>
              <c:strCache>
                <c:ptCount val="1"/>
                <c:pt idx="0">
                  <c:v>中河内</c:v>
                </c:pt>
              </c:strCache>
            </c:strRef>
          </c:tx>
          <c:spPr>
            <a:pattFill prst="zigZ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在宅療養支援診療所!$B$2:$E$2</c:f>
              <c:strCache>
                <c:ptCount val="4"/>
                <c:pt idx="0">
                  <c:v>2017年</c:v>
                </c:pt>
                <c:pt idx="1">
                  <c:v>2018年</c:v>
                </c:pt>
                <c:pt idx="2">
                  <c:v>2019年</c:v>
                </c:pt>
                <c:pt idx="3">
                  <c:v>2020年
(参考指標）</c:v>
                </c:pt>
              </c:strCache>
            </c:strRef>
          </c:cat>
          <c:val>
            <c:numRef>
              <c:f>在宅療養支援診療所!$B$6:$E$6</c:f>
              <c:numCache>
                <c:formatCode>#,##0_);[Red]\(#,##0\)</c:formatCode>
                <c:ptCount val="4"/>
                <c:pt idx="0">
                  <c:v>162</c:v>
                </c:pt>
                <c:pt idx="1">
                  <c:v>145</c:v>
                </c:pt>
                <c:pt idx="2">
                  <c:v>149</c:v>
                </c:pt>
                <c:pt idx="3" formatCode="General">
                  <c:v>190</c:v>
                </c:pt>
              </c:numCache>
            </c:numRef>
          </c:val>
          <c:extLst>
            <c:ext xmlns:c16="http://schemas.microsoft.com/office/drawing/2014/chart" uri="{C3380CC4-5D6E-409C-BE32-E72D297353CC}">
              <c16:uniqueId val="{00000003-FA6A-4DE1-B5EB-795892281E1E}"/>
            </c:ext>
          </c:extLst>
        </c:ser>
        <c:ser>
          <c:idx val="4"/>
          <c:order val="4"/>
          <c:tx>
            <c:strRef>
              <c:f>在宅療養支援診療所!$A$7</c:f>
              <c:strCache>
                <c:ptCount val="1"/>
                <c:pt idx="0">
                  <c:v>南河内</c:v>
                </c:pt>
              </c:strCache>
            </c:strRef>
          </c:tx>
          <c:spPr>
            <a:pattFill prst="dashDnDi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在宅療養支援診療所!$B$2:$E$2</c:f>
              <c:strCache>
                <c:ptCount val="4"/>
                <c:pt idx="0">
                  <c:v>2017年</c:v>
                </c:pt>
                <c:pt idx="1">
                  <c:v>2018年</c:v>
                </c:pt>
                <c:pt idx="2">
                  <c:v>2019年</c:v>
                </c:pt>
                <c:pt idx="3">
                  <c:v>2020年
(参考指標）</c:v>
                </c:pt>
              </c:strCache>
            </c:strRef>
          </c:cat>
          <c:val>
            <c:numRef>
              <c:f>在宅療養支援診療所!$B$7:$E$7</c:f>
              <c:numCache>
                <c:formatCode>#,##0_);[Red]\(#,##0\)</c:formatCode>
                <c:ptCount val="4"/>
                <c:pt idx="0">
                  <c:v>121</c:v>
                </c:pt>
                <c:pt idx="1">
                  <c:v>101</c:v>
                </c:pt>
                <c:pt idx="2">
                  <c:v>106</c:v>
                </c:pt>
                <c:pt idx="3" formatCode="General">
                  <c:v>145</c:v>
                </c:pt>
              </c:numCache>
            </c:numRef>
          </c:val>
          <c:extLst>
            <c:ext xmlns:c16="http://schemas.microsoft.com/office/drawing/2014/chart" uri="{C3380CC4-5D6E-409C-BE32-E72D297353CC}">
              <c16:uniqueId val="{00000004-FA6A-4DE1-B5EB-795892281E1E}"/>
            </c:ext>
          </c:extLst>
        </c:ser>
        <c:ser>
          <c:idx val="5"/>
          <c:order val="5"/>
          <c:tx>
            <c:strRef>
              <c:f>在宅療養支援診療所!$A$8</c:f>
              <c:strCache>
                <c:ptCount val="1"/>
                <c:pt idx="0">
                  <c:v>堺市</c:v>
                </c:pt>
              </c:strCache>
            </c:strRef>
          </c:tx>
          <c:spPr>
            <a:pattFill prst="ltVert">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在宅療養支援診療所!$B$2:$E$2</c:f>
              <c:strCache>
                <c:ptCount val="4"/>
                <c:pt idx="0">
                  <c:v>2017年</c:v>
                </c:pt>
                <c:pt idx="1">
                  <c:v>2018年</c:v>
                </c:pt>
                <c:pt idx="2">
                  <c:v>2019年</c:v>
                </c:pt>
                <c:pt idx="3">
                  <c:v>2020年
(参考指標）</c:v>
                </c:pt>
              </c:strCache>
            </c:strRef>
          </c:cat>
          <c:val>
            <c:numRef>
              <c:f>在宅療養支援診療所!$B$8:$E$8</c:f>
              <c:numCache>
                <c:formatCode>#,##0_);[Red]\(#,##0\)</c:formatCode>
                <c:ptCount val="4"/>
                <c:pt idx="0">
                  <c:v>161</c:v>
                </c:pt>
                <c:pt idx="1">
                  <c:v>145</c:v>
                </c:pt>
                <c:pt idx="2">
                  <c:v>155</c:v>
                </c:pt>
                <c:pt idx="3" formatCode="General">
                  <c:v>204</c:v>
                </c:pt>
              </c:numCache>
            </c:numRef>
          </c:val>
          <c:extLst>
            <c:ext xmlns:c16="http://schemas.microsoft.com/office/drawing/2014/chart" uri="{C3380CC4-5D6E-409C-BE32-E72D297353CC}">
              <c16:uniqueId val="{00000005-FA6A-4DE1-B5EB-795892281E1E}"/>
            </c:ext>
          </c:extLst>
        </c:ser>
        <c:ser>
          <c:idx val="6"/>
          <c:order val="6"/>
          <c:tx>
            <c:strRef>
              <c:f>在宅療養支援診療所!$A$9</c:f>
              <c:strCache>
                <c:ptCount val="1"/>
                <c:pt idx="0">
                  <c:v>泉州</c:v>
                </c:pt>
              </c:strCache>
            </c:strRef>
          </c:tx>
          <c:spPr>
            <a:pattFill prst="ltDnDi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在宅療養支援診療所!$B$2:$E$2</c:f>
              <c:strCache>
                <c:ptCount val="4"/>
                <c:pt idx="0">
                  <c:v>2017年</c:v>
                </c:pt>
                <c:pt idx="1">
                  <c:v>2018年</c:v>
                </c:pt>
                <c:pt idx="2">
                  <c:v>2019年</c:v>
                </c:pt>
                <c:pt idx="3">
                  <c:v>2020年
(参考指標）</c:v>
                </c:pt>
              </c:strCache>
            </c:strRef>
          </c:cat>
          <c:val>
            <c:numRef>
              <c:f>在宅療養支援診療所!$B$9:$E$9</c:f>
              <c:numCache>
                <c:formatCode>#,##0_);[Red]\(#,##0\)</c:formatCode>
                <c:ptCount val="4"/>
                <c:pt idx="0">
                  <c:v>131</c:v>
                </c:pt>
                <c:pt idx="1">
                  <c:v>120</c:v>
                </c:pt>
                <c:pt idx="2">
                  <c:v>120</c:v>
                </c:pt>
                <c:pt idx="3" formatCode="General">
                  <c:v>155</c:v>
                </c:pt>
              </c:numCache>
            </c:numRef>
          </c:val>
          <c:extLst>
            <c:ext xmlns:c16="http://schemas.microsoft.com/office/drawing/2014/chart" uri="{C3380CC4-5D6E-409C-BE32-E72D297353CC}">
              <c16:uniqueId val="{00000006-FA6A-4DE1-B5EB-795892281E1E}"/>
            </c:ext>
          </c:extLst>
        </c:ser>
        <c:ser>
          <c:idx val="7"/>
          <c:order val="7"/>
          <c:tx>
            <c:strRef>
              <c:f>在宅療養支援診療所!$A$10</c:f>
              <c:strCache>
                <c:ptCount val="1"/>
                <c:pt idx="0">
                  <c:v>大阪市</c:v>
                </c:pt>
              </c:strCache>
            </c:strRef>
          </c:tx>
          <c:spPr>
            <a:pattFill prst="pct50">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在宅療養支援診療所!$B$2:$E$2</c:f>
              <c:strCache>
                <c:ptCount val="4"/>
                <c:pt idx="0">
                  <c:v>2017年</c:v>
                </c:pt>
                <c:pt idx="1">
                  <c:v>2018年</c:v>
                </c:pt>
                <c:pt idx="2">
                  <c:v>2019年</c:v>
                </c:pt>
                <c:pt idx="3">
                  <c:v>2020年
(参考指標）</c:v>
                </c:pt>
              </c:strCache>
            </c:strRef>
          </c:cat>
          <c:val>
            <c:numRef>
              <c:f>在宅療養支援診療所!$B$10:$E$10</c:f>
              <c:numCache>
                <c:formatCode>#,##0_);[Red]\(#,##0\)</c:formatCode>
                <c:ptCount val="4"/>
                <c:pt idx="0">
                  <c:v>786</c:v>
                </c:pt>
                <c:pt idx="1">
                  <c:v>701</c:v>
                </c:pt>
                <c:pt idx="2">
                  <c:v>727</c:v>
                </c:pt>
                <c:pt idx="3" formatCode="General">
                  <c:v>911</c:v>
                </c:pt>
              </c:numCache>
            </c:numRef>
          </c:val>
          <c:extLst>
            <c:ext xmlns:c16="http://schemas.microsoft.com/office/drawing/2014/chart" uri="{C3380CC4-5D6E-409C-BE32-E72D297353CC}">
              <c16:uniqueId val="{00000007-FA6A-4DE1-B5EB-795892281E1E}"/>
            </c:ext>
          </c:extLst>
        </c:ser>
        <c:dLbls>
          <c:showLegendKey val="0"/>
          <c:showVal val="1"/>
          <c:showCatName val="0"/>
          <c:showSerName val="0"/>
          <c:showPercent val="0"/>
          <c:showBubbleSize val="0"/>
        </c:dLbls>
        <c:gapWidth val="150"/>
        <c:overlap val="100"/>
        <c:serLines>
          <c:spPr>
            <a:ln w="9525" cap="flat" cmpd="sng" algn="ctr">
              <a:solidFill>
                <a:schemeClr val="tx1"/>
              </a:solidFill>
              <a:prstDash val="dash"/>
              <a:round/>
            </a:ln>
            <a:effectLst/>
          </c:spPr>
        </c:serLines>
        <c:axId val="160422528"/>
        <c:axId val="166015360"/>
      </c:barChart>
      <c:catAx>
        <c:axId val="160422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66015360"/>
        <c:crosses val="autoZero"/>
        <c:auto val="1"/>
        <c:lblAlgn val="ctr"/>
        <c:lblOffset val="100"/>
        <c:noMultiLvlLbl val="0"/>
      </c:catAx>
      <c:valAx>
        <c:axId val="166015360"/>
        <c:scaling>
          <c:orientation val="minMax"/>
        </c:scaling>
        <c:delete val="0"/>
        <c:axPos val="l"/>
        <c:majorGridlines>
          <c:spPr>
            <a:ln w="9525" cap="flat" cmpd="sng" algn="ctr">
              <a:noFill/>
              <a:round/>
            </a:ln>
            <a:effectLst/>
          </c:spPr>
        </c:majorGridlines>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a:t>（施設）</a:t>
                </a:r>
              </a:p>
            </c:rich>
          </c:tx>
          <c:layout>
            <c:manualLayout>
              <c:xMode val="edge"/>
              <c:yMode val="edge"/>
              <c:x val="9.0395464140671251E-3"/>
              <c:y val="4.3772087544175125E-3"/>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60422528"/>
        <c:crosses val="autoZero"/>
        <c:crossBetween val="between"/>
      </c:valAx>
      <c:spPr>
        <a:noFill/>
        <a:ln>
          <a:noFill/>
        </a:ln>
        <a:effectLst/>
      </c:spPr>
    </c:plotArea>
    <c:legend>
      <c:legendPos val="b"/>
      <c:layout>
        <c:manualLayout>
          <c:xMode val="edge"/>
          <c:yMode val="edge"/>
          <c:x val="9.4451159846761834E-2"/>
          <c:y val="0.93744490600092301"/>
          <c:w val="0.7433009042571459"/>
          <c:h val="5.90555314443963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r>
              <a:rPr lang="ja-JP" altLang="en-US" sz="1100" b="0" i="0" baseline="0">
                <a:effectLst/>
              </a:rPr>
              <a:t>在宅患者調剤加算を届出した薬局数</a:t>
            </a:r>
            <a:r>
              <a:rPr lang="ja-JP" altLang="ja-JP" sz="1100" b="0" i="0" baseline="0">
                <a:effectLst/>
              </a:rPr>
              <a:t>（施設基準）</a:t>
            </a:r>
            <a:endParaRPr lang="ja-JP" altLang="ja-JP" sz="110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100">
                <a:solidFill>
                  <a:sysClr val="windowText" lastClr="000000">
                    <a:lumMod val="65000"/>
                    <a:lumOff val="35000"/>
                  </a:sysClr>
                </a:solidFill>
              </a:defRPr>
            </a:pPr>
            <a:endParaRPr lang="ja-JP" altLang="en-US" sz="1100"/>
          </a:p>
        </c:rich>
      </c:tx>
      <c:layout>
        <c:manualLayout>
          <c:xMode val="edge"/>
          <c:yMode val="edge"/>
          <c:x val="0.14166666666666666"/>
          <c:y val="5.5555555555555483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在宅患者調剤加算!$G$57</c:f>
              <c:strCache>
                <c:ptCount val="1"/>
                <c:pt idx="0">
                  <c:v>H29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在宅患者調剤加算!$F$58:$F$64</c:f>
              <c:strCache>
                <c:ptCount val="7"/>
                <c:pt idx="0">
                  <c:v>守口市</c:v>
                </c:pt>
                <c:pt idx="1">
                  <c:v>枚方市</c:v>
                </c:pt>
                <c:pt idx="2">
                  <c:v>寝屋川市</c:v>
                </c:pt>
                <c:pt idx="3">
                  <c:v>大東市</c:v>
                </c:pt>
                <c:pt idx="4">
                  <c:v>門真市</c:v>
                </c:pt>
                <c:pt idx="5">
                  <c:v>四條畷市</c:v>
                </c:pt>
                <c:pt idx="6">
                  <c:v>交野市</c:v>
                </c:pt>
              </c:strCache>
            </c:strRef>
          </c:cat>
          <c:val>
            <c:numRef>
              <c:f>在宅患者調剤加算!$G$58:$G$64</c:f>
              <c:numCache>
                <c:formatCode>General</c:formatCode>
                <c:ptCount val="7"/>
                <c:pt idx="0">
                  <c:v>22</c:v>
                </c:pt>
                <c:pt idx="1">
                  <c:v>64</c:v>
                </c:pt>
                <c:pt idx="2">
                  <c:v>40</c:v>
                </c:pt>
                <c:pt idx="3">
                  <c:v>21</c:v>
                </c:pt>
                <c:pt idx="4">
                  <c:v>15</c:v>
                </c:pt>
                <c:pt idx="5">
                  <c:v>9</c:v>
                </c:pt>
                <c:pt idx="6">
                  <c:v>10</c:v>
                </c:pt>
              </c:numCache>
            </c:numRef>
          </c:val>
          <c:extLst>
            <c:ext xmlns:c16="http://schemas.microsoft.com/office/drawing/2014/chart" uri="{C3380CC4-5D6E-409C-BE32-E72D297353CC}">
              <c16:uniqueId val="{00000000-24B2-4DF2-A48D-8946A063DCC3}"/>
            </c:ext>
          </c:extLst>
        </c:ser>
        <c:ser>
          <c:idx val="1"/>
          <c:order val="1"/>
          <c:tx>
            <c:strRef>
              <c:f>在宅患者調剤加算!$H$57</c:f>
              <c:strCache>
                <c:ptCount val="1"/>
                <c:pt idx="0">
                  <c:v>H30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在宅患者調剤加算!$F$58:$F$64</c:f>
              <c:strCache>
                <c:ptCount val="7"/>
                <c:pt idx="0">
                  <c:v>守口市</c:v>
                </c:pt>
                <c:pt idx="1">
                  <c:v>枚方市</c:v>
                </c:pt>
                <c:pt idx="2">
                  <c:v>寝屋川市</c:v>
                </c:pt>
                <c:pt idx="3">
                  <c:v>大東市</c:v>
                </c:pt>
                <c:pt idx="4">
                  <c:v>門真市</c:v>
                </c:pt>
                <c:pt idx="5">
                  <c:v>四條畷市</c:v>
                </c:pt>
                <c:pt idx="6">
                  <c:v>交野市</c:v>
                </c:pt>
              </c:strCache>
            </c:strRef>
          </c:cat>
          <c:val>
            <c:numRef>
              <c:f>在宅患者調剤加算!$H$58:$H$64</c:f>
              <c:numCache>
                <c:formatCode>General</c:formatCode>
                <c:ptCount val="7"/>
                <c:pt idx="0">
                  <c:v>26</c:v>
                </c:pt>
                <c:pt idx="1">
                  <c:v>76</c:v>
                </c:pt>
                <c:pt idx="2">
                  <c:v>40</c:v>
                </c:pt>
                <c:pt idx="3">
                  <c:v>24</c:v>
                </c:pt>
                <c:pt idx="4">
                  <c:v>23</c:v>
                </c:pt>
                <c:pt idx="5">
                  <c:v>10</c:v>
                </c:pt>
                <c:pt idx="6">
                  <c:v>12</c:v>
                </c:pt>
              </c:numCache>
            </c:numRef>
          </c:val>
          <c:extLst>
            <c:ext xmlns:c16="http://schemas.microsoft.com/office/drawing/2014/chart" uri="{C3380CC4-5D6E-409C-BE32-E72D297353CC}">
              <c16:uniqueId val="{00000001-24B2-4DF2-A48D-8946A063DCC3}"/>
            </c:ext>
          </c:extLst>
        </c:ser>
        <c:ser>
          <c:idx val="2"/>
          <c:order val="2"/>
          <c:tx>
            <c:strRef>
              <c:f>在宅患者調剤加算!$I$57</c:f>
              <c:strCache>
                <c:ptCount val="1"/>
                <c:pt idx="0">
                  <c:v>H31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在宅患者調剤加算!$F$58:$F$64</c:f>
              <c:strCache>
                <c:ptCount val="7"/>
                <c:pt idx="0">
                  <c:v>守口市</c:v>
                </c:pt>
                <c:pt idx="1">
                  <c:v>枚方市</c:v>
                </c:pt>
                <c:pt idx="2">
                  <c:v>寝屋川市</c:v>
                </c:pt>
                <c:pt idx="3">
                  <c:v>大東市</c:v>
                </c:pt>
                <c:pt idx="4">
                  <c:v>門真市</c:v>
                </c:pt>
                <c:pt idx="5">
                  <c:v>四條畷市</c:v>
                </c:pt>
                <c:pt idx="6">
                  <c:v>交野市</c:v>
                </c:pt>
              </c:strCache>
            </c:strRef>
          </c:cat>
          <c:val>
            <c:numRef>
              <c:f>在宅患者調剤加算!$I$58:$I$64</c:f>
              <c:numCache>
                <c:formatCode>General</c:formatCode>
                <c:ptCount val="7"/>
                <c:pt idx="0">
                  <c:v>26</c:v>
                </c:pt>
                <c:pt idx="1">
                  <c:v>78</c:v>
                </c:pt>
                <c:pt idx="2">
                  <c:v>42</c:v>
                </c:pt>
                <c:pt idx="3">
                  <c:v>23</c:v>
                </c:pt>
                <c:pt idx="4">
                  <c:v>24</c:v>
                </c:pt>
                <c:pt idx="5">
                  <c:v>10</c:v>
                </c:pt>
                <c:pt idx="6">
                  <c:v>12</c:v>
                </c:pt>
              </c:numCache>
            </c:numRef>
          </c:val>
          <c:extLst>
            <c:ext xmlns:c16="http://schemas.microsoft.com/office/drawing/2014/chart" uri="{C3380CC4-5D6E-409C-BE32-E72D297353CC}">
              <c16:uniqueId val="{00000002-24B2-4DF2-A48D-8946A063DCC3}"/>
            </c:ext>
          </c:extLst>
        </c:ser>
        <c:dLbls>
          <c:showLegendKey val="0"/>
          <c:showVal val="0"/>
          <c:showCatName val="0"/>
          <c:showSerName val="0"/>
          <c:showPercent val="0"/>
          <c:showBubbleSize val="0"/>
        </c:dLbls>
        <c:gapWidth val="219"/>
        <c:overlap val="-27"/>
        <c:axId val="137948160"/>
        <c:axId val="137691904"/>
      </c:barChart>
      <c:catAx>
        <c:axId val="137948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7691904"/>
        <c:crosses val="autoZero"/>
        <c:auto val="1"/>
        <c:lblAlgn val="ctr"/>
        <c:lblOffset val="100"/>
        <c:noMultiLvlLbl val="0"/>
      </c:catAx>
      <c:valAx>
        <c:axId val="13769190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7948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ja-JP" altLang="ja-JP" sz="1000" b="0" i="0" baseline="0">
                <a:effectLst/>
              </a:rPr>
              <a:t>訪問看護ステーション数（訪問看護ステーション数調査結果）</a:t>
            </a:r>
            <a:endParaRPr lang="ja-JP" altLang="ja-JP" sz="100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endParaRPr lang="ja-JP" altLang="en-US"/>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'訪問看護ステーション数 '!$F$57</c:f>
              <c:strCache>
                <c:ptCount val="1"/>
                <c:pt idx="0">
                  <c:v>H30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'訪問看護ステーション数 '!$E$58:$E$64</c:f>
              <c:strCache>
                <c:ptCount val="7"/>
                <c:pt idx="0">
                  <c:v>守口市</c:v>
                </c:pt>
                <c:pt idx="1">
                  <c:v>枚方市</c:v>
                </c:pt>
                <c:pt idx="2">
                  <c:v>寝屋川市</c:v>
                </c:pt>
                <c:pt idx="3">
                  <c:v>大東市</c:v>
                </c:pt>
                <c:pt idx="4">
                  <c:v>門真市</c:v>
                </c:pt>
                <c:pt idx="5">
                  <c:v>四條畷市</c:v>
                </c:pt>
                <c:pt idx="6">
                  <c:v>交野市</c:v>
                </c:pt>
              </c:strCache>
            </c:strRef>
          </c:cat>
          <c:val>
            <c:numRef>
              <c:f>'訪問看護ステーション数 '!$F$58:$F$64</c:f>
              <c:numCache>
                <c:formatCode>General</c:formatCode>
                <c:ptCount val="7"/>
                <c:pt idx="0">
                  <c:v>13</c:v>
                </c:pt>
                <c:pt idx="1">
                  <c:v>41</c:v>
                </c:pt>
                <c:pt idx="2">
                  <c:v>30</c:v>
                </c:pt>
                <c:pt idx="3">
                  <c:v>13</c:v>
                </c:pt>
                <c:pt idx="4">
                  <c:v>18</c:v>
                </c:pt>
                <c:pt idx="5">
                  <c:v>9</c:v>
                </c:pt>
                <c:pt idx="6">
                  <c:v>7</c:v>
                </c:pt>
              </c:numCache>
            </c:numRef>
          </c:val>
          <c:extLst>
            <c:ext xmlns:c16="http://schemas.microsoft.com/office/drawing/2014/chart" uri="{C3380CC4-5D6E-409C-BE32-E72D297353CC}">
              <c16:uniqueId val="{00000000-3007-4587-8AD2-A886BC94015C}"/>
            </c:ext>
          </c:extLst>
        </c:ser>
        <c:ser>
          <c:idx val="1"/>
          <c:order val="1"/>
          <c:tx>
            <c:strRef>
              <c:f>'訪問看護ステーション数 '!$G$57</c:f>
              <c:strCache>
                <c:ptCount val="1"/>
                <c:pt idx="0">
                  <c:v>H31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'訪問看護ステーション数 '!$E$58:$E$64</c:f>
              <c:strCache>
                <c:ptCount val="7"/>
                <c:pt idx="0">
                  <c:v>守口市</c:v>
                </c:pt>
                <c:pt idx="1">
                  <c:v>枚方市</c:v>
                </c:pt>
                <c:pt idx="2">
                  <c:v>寝屋川市</c:v>
                </c:pt>
                <c:pt idx="3">
                  <c:v>大東市</c:v>
                </c:pt>
                <c:pt idx="4">
                  <c:v>門真市</c:v>
                </c:pt>
                <c:pt idx="5">
                  <c:v>四條畷市</c:v>
                </c:pt>
                <c:pt idx="6">
                  <c:v>交野市</c:v>
                </c:pt>
              </c:strCache>
            </c:strRef>
          </c:cat>
          <c:val>
            <c:numRef>
              <c:f>'訪問看護ステーション数 '!$G$58:$G$64</c:f>
              <c:numCache>
                <c:formatCode>General</c:formatCode>
                <c:ptCount val="7"/>
                <c:pt idx="0">
                  <c:v>16</c:v>
                </c:pt>
                <c:pt idx="1">
                  <c:v>47</c:v>
                </c:pt>
                <c:pt idx="2">
                  <c:v>30</c:v>
                </c:pt>
                <c:pt idx="3">
                  <c:v>14</c:v>
                </c:pt>
                <c:pt idx="4">
                  <c:v>19</c:v>
                </c:pt>
                <c:pt idx="5">
                  <c:v>9</c:v>
                </c:pt>
                <c:pt idx="6">
                  <c:v>8</c:v>
                </c:pt>
              </c:numCache>
            </c:numRef>
          </c:val>
          <c:extLst>
            <c:ext xmlns:c16="http://schemas.microsoft.com/office/drawing/2014/chart" uri="{C3380CC4-5D6E-409C-BE32-E72D297353CC}">
              <c16:uniqueId val="{00000001-3007-4587-8AD2-A886BC94015C}"/>
            </c:ext>
          </c:extLst>
        </c:ser>
        <c:dLbls>
          <c:showLegendKey val="0"/>
          <c:showVal val="0"/>
          <c:showCatName val="0"/>
          <c:showSerName val="0"/>
          <c:showPercent val="0"/>
          <c:showBubbleSize val="0"/>
        </c:dLbls>
        <c:gapWidth val="219"/>
        <c:overlap val="-27"/>
        <c:axId val="137738880"/>
        <c:axId val="137748864"/>
      </c:barChart>
      <c:catAx>
        <c:axId val="137738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7748864"/>
        <c:crosses val="autoZero"/>
        <c:auto val="1"/>
        <c:lblAlgn val="ctr"/>
        <c:lblOffset val="100"/>
        <c:noMultiLvlLbl val="0"/>
      </c:catAx>
      <c:valAx>
        <c:axId val="13774886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7738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dirty="0"/>
              <a:t>訪問診療を受けている患者数</a:t>
            </a:r>
            <a:r>
              <a:rPr lang="ja-JP" altLang="en-US" sz="1100" dirty="0" smtClean="0"/>
              <a:t>（ＮＤＢ）</a:t>
            </a:r>
            <a:endParaRPr lang="ja-JP" altLang="en-US" sz="1100" dirty="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2847427184184759"/>
          <c:y val="0.15879629629629677"/>
          <c:w val="0.85680902469972831"/>
          <c:h val="0.62459098862642171"/>
        </c:manualLayout>
      </c:layout>
      <c:barChart>
        <c:barDir val="col"/>
        <c:grouping val="clustered"/>
        <c:varyColors val="0"/>
        <c:ser>
          <c:idx val="0"/>
          <c:order val="0"/>
          <c:tx>
            <c:strRef>
              <c:f>訪問診療を受けている患者数!$F$63</c:f>
              <c:strCache>
                <c:ptCount val="1"/>
                <c:pt idx="0">
                  <c:v>H28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訪問診療を受けている患者数!$E$64:$E$66</c:f>
              <c:strCache>
                <c:ptCount val="3"/>
                <c:pt idx="0">
                  <c:v>東大阪市</c:v>
                </c:pt>
                <c:pt idx="1">
                  <c:v>八尾市</c:v>
                </c:pt>
                <c:pt idx="2">
                  <c:v>柏原市</c:v>
                </c:pt>
              </c:strCache>
            </c:strRef>
          </c:cat>
          <c:val>
            <c:numRef>
              <c:f>訪問診療を受けている患者数!$F$64:$F$66</c:f>
              <c:numCache>
                <c:formatCode>General</c:formatCode>
                <c:ptCount val="3"/>
                <c:pt idx="0">
                  <c:v>27304</c:v>
                </c:pt>
                <c:pt idx="1">
                  <c:v>27885</c:v>
                </c:pt>
                <c:pt idx="2">
                  <c:v>2575</c:v>
                </c:pt>
              </c:numCache>
            </c:numRef>
          </c:val>
          <c:extLst>
            <c:ext xmlns:c16="http://schemas.microsoft.com/office/drawing/2014/chart" uri="{C3380CC4-5D6E-409C-BE32-E72D297353CC}">
              <c16:uniqueId val="{00000000-06AE-4123-8BAB-4D4838A8AFC4}"/>
            </c:ext>
          </c:extLst>
        </c:ser>
        <c:ser>
          <c:idx val="1"/>
          <c:order val="1"/>
          <c:tx>
            <c:strRef>
              <c:f>訪問診療を受けている患者数!$G$63</c:f>
              <c:strCache>
                <c:ptCount val="1"/>
                <c:pt idx="0">
                  <c:v>H29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訪問診療を受けている患者数!$E$64:$E$66</c:f>
              <c:strCache>
                <c:ptCount val="3"/>
                <c:pt idx="0">
                  <c:v>東大阪市</c:v>
                </c:pt>
                <c:pt idx="1">
                  <c:v>八尾市</c:v>
                </c:pt>
                <c:pt idx="2">
                  <c:v>柏原市</c:v>
                </c:pt>
              </c:strCache>
            </c:strRef>
          </c:cat>
          <c:val>
            <c:numRef>
              <c:f>訪問診療を受けている患者数!$G$64:$G$66</c:f>
              <c:numCache>
                <c:formatCode>General</c:formatCode>
                <c:ptCount val="3"/>
                <c:pt idx="0">
                  <c:v>31135</c:v>
                </c:pt>
                <c:pt idx="1">
                  <c:v>29194</c:v>
                </c:pt>
                <c:pt idx="2">
                  <c:v>2934</c:v>
                </c:pt>
              </c:numCache>
            </c:numRef>
          </c:val>
          <c:extLst>
            <c:ext xmlns:c16="http://schemas.microsoft.com/office/drawing/2014/chart" uri="{C3380CC4-5D6E-409C-BE32-E72D297353CC}">
              <c16:uniqueId val="{00000001-06AE-4123-8BAB-4D4838A8AFC4}"/>
            </c:ext>
          </c:extLst>
        </c:ser>
        <c:dLbls>
          <c:showLegendKey val="0"/>
          <c:showVal val="0"/>
          <c:showCatName val="0"/>
          <c:showSerName val="0"/>
          <c:showPercent val="0"/>
          <c:showBubbleSize val="0"/>
        </c:dLbls>
        <c:gapWidth val="219"/>
        <c:overlap val="-27"/>
        <c:axId val="138001024"/>
        <c:axId val="138006912"/>
      </c:barChart>
      <c:catAx>
        <c:axId val="138001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8006912"/>
        <c:crosses val="autoZero"/>
        <c:auto val="1"/>
        <c:lblAlgn val="ctr"/>
        <c:lblOffset val="100"/>
        <c:noMultiLvlLbl val="0"/>
      </c:catAx>
      <c:valAx>
        <c:axId val="13800691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8001024"/>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dirty="0"/>
              <a:t>訪問診療を実施している</a:t>
            </a:r>
            <a:r>
              <a:rPr lang="ja-JP" altLang="en-US" sz="1100" dirty="0" smtClean="0"/>
              <a:t>診療所（ＮＤＢ）</a:t>
            </a:r>
            <a:endParaRPr lang="ja-JP" altLang="en-US" sz="1100" dirty="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訪問診療を実施している診療所数!$F$61</c:f>
              <c:strCache>
                <c:ptCount val="1"/>
                <c:pt idx="0">
                  <c:v>H28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訪問診療を実施している診療所数!$E$62:$E$64</c:f>
              <c:strCache>
                <c:ptCount val="3"/>
                <c:pt idx="0">
                  <c:v>八尾市</c:v>
                </c:pt>
                <c:pt idx="1">
                  <c:v>柏原市</c:v>
                </c:pt>
                <c:pt idx="2">
                  <c:v>東大阪市</c:v>
                </c:pt>
              </c:strCache>
            </c:strRef>
          </c:cat>
          <c:val>
            <c:numRef>
              <c:f>訪問診療を実施している診療所数!$F$62:$F$64</c:f>
              <c:numCache>
                <c:formatCode>#,##0_);[Red]\(#,##0\)</c:formatCode>
                <c:ptCount val="3"/>
                <c:pt idx="0">
                  <c:v>73</c:v>
                </c:pt>
                <c:pt idx="1">
                  <c:v>18</c:v>
                </c:pt>
                <c:pt idx="2">
                  <c:v>136</c:v>
                </c:pt>
              </c:numCache>
            </c:numRef>
          </c:val>
          <c:extLst>
            <c:ext xmlns:c16="http://schemas.microsoft.com/office/drawing/2014/chart" uri="{C3380CC4-5D6E-409C-BE32-E72D297353CC}">
              <c16:uniqueId val="{00000000-8A66-4A70-89ED-9579C7B50825}"/>
            </c:ext>
          </c:extLst>
        </c:ser>
        <c:ser>
          <c:idx val="1"/>
          <c:order val="1"/>
          <c:tx>
            <c:strRef>
              <c:f>訪問診療を実施している診療所数!$G$61</c:f>
              <c:strCache>
                <c:ptCount val="1"/>
                <c:pt idx="0">
                  <c:v>H29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訪問診療を実施している診療所数!$E$62:$E$64</c:f>
              <c:strCache>
                <c:ptCount val="3"/>
                <c:pt idx="0">
                  <c:v>八尾市</c:v>
                </c:pt>
                <c:pt idx="1">
                  <c:v>柏原市</c:v>
                </c:pt>
                <c:pt idx="2">
                  <c:v>東大阪市</c:v>
                </c:pt>
              </c:strCache>
            </c:strRef>
          </c:cat>
          <c:val>
            <c:numRef>
              <c:f>訪問診療を実施している診療所数!$G$62:$G$64</c:f>
              <c:numCache>
                <c:formatCode>General</c:formatCode>
                <c:ptCount val="3"/>
                <c:pt idx="0">
                  <c:v>70</c:v>
                </c:pt>
                <c:pt idx="1">
                  <c:v>16</c:v>
                </c:pt>
                <c:pt idx="2">
                  <c:v>129</c:v>
                </c:pt>
              </c:numCache>
            </c:numRef>
          </c:val>
          <c:extLst>
            <c:ext xmlns:c16="http://schemas.microsoft.com/office/drawing/2014/chart" uri="{C3380CC4-5D6E-409C-BE32-E72D297353CC}">
              <c16:uniqueId val="{00000001-8A66-4A70-89ED-9579C7B50825}"/>
            </c:ext>
          </c:extLst>
        </c:ser>
        <c:dLbls>
          <c:showLegendKey val="0"/>
          <c:showVal val="0"/>
          <c:showCatName val="0"/>
          <c:showSerName val="0"/>
          <c:showPercent val="0"/>
          <c:showBubbleSize val="0"/>
        </c:dLbls>
        <c:gapWidth val="219"/>
        <c:overlap val="-27"/>
        <c:axId val="138115328"/>
        <c:axId val="138125312"/>
      </c:barChart>
      <c:catAx>
        <c:axId val="138115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8125312"/>
        <c:crosses val="autoZero"/>
        <c:auto val="1"/>
        <c:lblAlgn val="ctr"/>
        <c:lblOffset val="100"/>
        <c:noMultiLvlLbl val="0"/>
      </c:catAx>
      <c:valAx>
        <c:axId val="138125312"/>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8115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r>
              <a:rPr lang="ja-JP" altLang="en-US" sz="1100" b="0" i="0" baseline="0">
                <a:effectLst/>
              </a:rPr>
              <a:t>在宅療養支援診療所数</a:t>
            </a:r>
            <a:r>
              <a:rPr lang="ja-JP" altLang="ja-JP" sz="1100" b="0" i="0" baseline="0">
                <a:effectLst/>
              </a:rPr>
              <a:t>（施設基準）</a:t>
            </a:r>
            <a:endParaRPr lang="ja-JP" altLang="ja-JP" sz="110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100">
                <a:solidFill>
                  <a:sysClr val="windowText" lastClr="000000">
                    <a:lumMod val="65000"/>
                    <a:lumOff val="35000"/>
                  </a:sysClr>
                </a:solidFill>
              </a:defRPr>
            </a:pPr>
            <a:endParaRPr lang="ja-JP" altLang="en-US" sz="1100"/>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在宅療養支援診療所!$F$68</c:f>
              <c:strCache>
                <c:ptCount val="1"/>
                <c:pt idx="0">
                  <c:v>八尾市</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在宅療養支援診療所!$G$67:$I$67</c:f>
              <c:strCache>
                <c:ptCount val="3"/>
                <c:pt idx="0">
                  <c:v>H29</c:v>
                </c:pt>
                <c:pt idx="1">
                  <c:v>H30</c:v>
                </c:pt>
                <c:pt idx="2">
                  <c:v>H31</c:v>
                </c:pt>
              </c:strCache>
            </c:strRef>
          </c:cat>
          <c:val>
            <c:numRef>
              <c:f>在宅療養支援診療所!$G$68:$I$68</c:f>
              <c:numCache>
                <c:formatCode>General</c:formatCode>
                <c:ptCount val="3"/>
                <c:pt idx="0">
                  <c:v>51</c:v>
                </c:pt>
                <c:pt idx="1">
                  <c:v>46</c:v>
                </c:pt>
                <c:pt idx="2">
                  <c:v>48</c:v>
                </c:pt>
              </c:numCache>
            </c:numRef>
          </c:val>
          <c:extLst>
            <c:ext xmlns:c16="http://schemas.microsoft.com/office/drawing/2014/chart" uri="{C3380CC4-5D6E-409C-BE32-E72D297353CC}">
              <c16:uniqueId val="{00000000-82B1-4076-8114-7DDC9EFF40DD}"/>
            </c:ext>
          </c:extLst>
        </c:ser>
        <c:ser>
          <c:idx val="1"/>
          <c:order val="1"/>
          <c:tx>
            <c:strRef>
              <c:f>在宅療養支援診療所!$F$69</c:f>
              <c:strCache>
                <c:ptCount val="1"/>
                <c:pt idx="0">
                  <c:v>柏原市</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在宅療養支援診療所!$G$67:$I$67</c:f>
              <c:strCache>
                <c:ptCount val="3"/>
                <c:pt idx="0">
                  <c:v>H29</c:v>
                </c:pt>
                <c:pt idx="1">
                  <c:v>H30</c:v>
                </c:pt>
                <c:pt idx="2">
                  <c:v>H31</c:v>
                </c:pt>
              </c:strCache>
            </c:strRef>
          </c:cat>
          <c:val>
            <c:numRef>
              <c:f>在宅療養支援診療所!$G$69:$I$69</c:f>
              <c:numCache>
                <c:formatCode>General</c:formatCode>
                <c:ptCount val="3"/>
                <c:pt idx="0">
                  <c:v>14</c:v>
                </c:pt>
                <c:pt idx="1">
                  <c:v>11</c:v>
                </c:pt>
                <c:pt idx="2">
                  <c:v>12</c:v>
                </c:pt>
              </c:numCache>
            </c:numRef>
          </c:val>
          <c:extLst>
            <c:ext xmlns:c16="http://schemas.microsoft.com/office/drawing/2014/chart" uri="{C3380CC4-5D6E-409C-BE32-E72D297353CC}">
              <c16:uniqueId val="{00000001-82B1-4076-8114-7DDC9EFF40DD}"/>
            </c:ext>
          </c:extLst>
        </c:ser>
        <c:ser>
          <c:idx val="2"/>
          <c:order val="2"/>
          <c:tx>
            <c:strRef>
              <c:f>在宅療養支援診療所!$F$70</c:f>
              <c:strCache>
                <c:ptCount val="1"/>
                <c:pt idx="0">
                  <c:v>東大阪市</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在宅療養支援診療所!$G$67:$I$67</c:f>
              <c:strCache>
                <c:ptCount val="3"/>
                <c:pt idx="0">
                  <c:v>H29</c:v>
                </c:pt>
                <c:pt idx="1">
                  <c:v>H30</c:v>
                </c:pt>
                <c:pt idx="2">
                  <c:v>H31</c:v>
                </c:pt>
              </c:strCache>
            </c:strRef>
          </c:cat>
          <c:val>
            <c:numRef>
              <c:f>在宅療養支援診療所!$G$70:$I$70</c:f>
              <c:numCache>
                <c:formatCode>General</c:formatCode>
                <c:ptCount val="3"/>
                <c:pt idx="0">
                  <c:v>97</c:v>
                </c:pt>
                <c:pt idx="1">
                  <c:v>88</c:v>
                </c:pt>
                <c:pt idx="2">
                  <c:v>89</c:v>
                </c:pt>
              </c:numCache>
            </c:numRef>
          </c:val>
          <c:extLst>
            <c:ext xmlns:c16="http://schemas.microsoft.com/office/drawing/2014/chart" uri="{C3380CC4-5D6E-409C-BE32-E72D297353CC}">
              <c16:uniqueId val="{00000002-82B1-4076-8114-7DDC9EFF40DD}"/>
            </c:ext>
          </c:extLst>
        </c:ser>
        <c:dLbls>
          <c:showLegendKey val="0"/>
          <c:showVal val="0"/>
          <c:showCatName val="0"/>
          <c:showSerName val="0"/>
          <c:showPercent val="0"/>
          <c:showBubbleSize val="0"/>
        </c:dLbls>
        <c:gapWidth val="219"/>
        <c:overlap val="-27"/>
        <c:axId val="138251648"/>
        <c:axId val="138257536"/>
      </c:barChart>
      <c:catAx>
        <c:axId val="138251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8257536"/>
        <c:crosses val="autoZero"/>
        <c:auto val="1"/>
        <c:lblAlgn val="ctr"/>
        <c:lblOffset val="100"/>
        <c:noMultiLvlLbl val="0"/>
      </c:catAx>
      <c:valAx>
        <c:axId val="13825753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8251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r>
              <a:rPr lang="ja-JP" altLang="en-US" sz="1100" b="0" i="0" baseline="0">
                <a:effectLst/>
              </a:rPr>
              <a:t>在宅療養支援病院数</a:t>
            </a:r>
            <a:r>
              <a:rPr lang="ja-JP" altLang="ja-JP" sz="1100" b="0" i="0" baseline="0">
                <a:effectLst/>
              </a:rPr>
              <a:t>（施設基準）</a:t>
            </a:r>
            <a:endParaRPr lang="ja-JP" altLang="ja-JP" sz="110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100">
                <a:solidFill>
                  <a:sysClr val="windowText" lastClr="000000">
                    <a:lumMod val="65000"/>
                    <a:lumOff val="35000"/>
                  </a:sysClr>
                </a:solidFill>
              </a:defRPr>
            </a:pPr>
            <a:endParaRPr lang="ja-JP" altLang="en-US" sz="1100"/>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在宅療養支援病院!$F$68</c:f>
              <c:strCache>
                <c:ptCount val="1"/>
                <c:pt idx="0">
                  <c:v>八尾市</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在宅療養支援病院!$G$67:$I$67</c:f>
              <c:strCache>
                <c:ptCount val="3"/>
                <c:pt idx="0">
                  <c:v>H29</c:v>
                </c:pt>
                <c:pt idx="1">
                  <c:v>H30</c:v>
                </c:pt>
                <c:pt idx="2">
                  <c:v>H31</c:v>
                </c:pt>
              </c:strCache>
            </c:strRef>
          </c:cat>
          <c:val>
            <c:numRef>
              <c:f>在宅療養支援病院!$G$68:$I$68</c:f>
              <c:numCache>
                <c:formatCode>General</c:formatCode>
                <c:ptCount val="3"/>
                <c:pt idx="0">
                  <c:v>2</c:v>
                </c:pt>
                <c:pt idx="1">
                  <c:v>2</c:v>
                </c:pt>
                <c:pt idx="2">
                  <c:v>2</c:v>
                </c:pt>
              </c:numCache>
            </c:numRef>
          </c:val>
          <c:extLst>
            <c:ext xmlns:c16="http://schemas.microsoft.com/office/drawing/2014/chart" uri="{C3380CC4-5D6E-409C-BE32-E72D297353CC}">
              <c16:uniqueId val="{00000000-723C-4D68-BEA1-F4A80D11997B}"/>
            </c:ext>
          </c:extLst>
        </c:ser>
        <c:ser>
          <c:idx val="1"/>
          <c:order val="1"/>
          <c:tx>
            <c:strRef>
              <c:f>在宅療養支援病院!$F$69</c:f>
              <c:strCache>
                <c:ptCount val="1"/>
                <c:pt idx="0">
                  <c:v>柏原市</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在宅療養支援病院!$G$67:$I$67</c:f>
              <c:strCache>
                <c:ptCount val="3"/>
                <c:pt idx="0">
                  <c:v>H29</c:v>
                </c:pt>
                <c:pt idx="1">
                  <c:v>H30</c:v>
                </c:pt>
                <c:pt idx="2">
                  <c:v>H31</c:v>
                </c:pt>
              </c:strCache>
            </c:strRef>
          </c:cat>
          <c:val>
            <c:numRef>
              <c:f>在宅療養支援病院!$G$69:$I$69</c:f>
              <c:numCache>
                <c:formatCode>General</c:formatCode>
                <c:ptCount val="3"/>
                <c:pt idx="0">
                  <c:v>0</c:v>
                </c:pt>
                <c:pt idx="1">
                  <c:v>0</c:v>
                </c:pt>
                <c:pt idx="2">
                  <c:v>0</c:v>
                </c:pt>
              </c:numCache>
            </c:numRef>
          </c:val>
          <c:extLst>
            <c:ext xmlns:c16="http://schemas.microsoft.com/office/drawing/2014/chart" uri="{C3380CC4-5D6E-409C-BE32-E72D297353CC}">
              <c16:uniqueId val="{00000001-723C-4D68-BEA1-F4A80D11997B}"/>
            </c:ext>
          </c:extLst>
        </c:ser>
        <c:ser>
          <c:idx val="2"/>
          <c:order val="2"/>
          <c:tx>
            <c:strRef>
              <c:f>在宅療養支援病院!$F$70</c:f>
              <c:strCache>
                <c:ptCount val="1"/>
                <c:pt idx="0">
                  <c:v>東大阪市</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在宅療養支援病院!$G$67:$I$67</c:f>
              <c:strCache>
                <c:ptCount val="3"/>
                <c:pt idx="0">
                  <c:v>H29</c:v>
                </c:pt>
                <c:pt idx="1">
                  <c:v>H30</c:v>
                </c:pt>
                <c:pt idx="2">
                  <c:v>H31</c:v>
                </c:pt>
              </c:strCache>
            </c:strRef>
          </c:cat>
          <c:val>
            <c:numRef>
              <c:f>在宅療養支援病院!$G$70:$I$70</c:f>
              <c:numCache>
                <c:formatCode>General</c:formatCode>
                <c:ptCount val="3"/>
                <c:pt idx="0">
                  <c:v>6</c:v>
                </c:pt>
                <c:pt idx="1">
                  <c:v>5</c:v>
                </c:pt>
                <c:pt idx="2">
                  <c:v>6</c:v>
                </c:pt>
              </c:numCache>
            </c:numRef>
          </c:val>
          <c:extLst>
            <c:ext xmlns:c16="http://schemas.microsoft.com/office/drawing/2014/chart" uri="{C3380CC4-5D6E-409C-BE32-E72D297353CC}">
              <c16:uniqueId val="{00000002-723C-4D68-BEA1-F4A80D11997B}"/>
            </c:ext>
          </c:extLst>
        </c:ser>
        <c:dLbls>
          <c:showLegendKey val="0"/>
          <c:showVal val="0"/>
          <c:showCatName val="0"/>
          <c:showSerName val="0"/>
          <c:showPercent val="0"/>
          <c:showBubbleSize val="0"/>
        </c:dLbls>
        <c:gapWidth val="219"/>
        <c:overlap val="-27"/>
        <c:axId val="138052352"/>
        <c:axId val="138053888"/>
      </c:barChart>
      <c:catAx>
        <c:axId val="138052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8053888"/>
        <c:crosses val="autoZero"/>
        <c:auto val="1"/>
        <c:lblAlgn val="ctr"/>
        <c:lblOffset val="100"/>
        <c:noMultiLvlLbl val="0"/>
      </c:catAx>
      <c:valAx>
        <c:axId val="13805388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8052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r>
              <a:rPr lang="ja-JP" altLang="en-US" sz="1100" b="0" i="0" baseline="0">
                <a:effectLst/>
              </a:rPr>
              <a:t>在宅療養後方支援病院</a:t>
            </a:r>
            <a:r>
              <a:rPr lang="ja-JP" altLang="ja-JP" sz="1100" b="0" i="0" baseline="0">
                <a:effectLst/>
              </a:rPr>
              <a:t>（施設基準）</a:t>
            </a:r>
            <a:endParaRPr lang="ja-JP" altLang="ja-JP" sz="110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100">
                <a:solidFill>
                  <a:sysClr val="windowText" lastClr="000000">
                    <a:lumMod val="65000"/>
                    <a:lumOff val="35000"/>
                  </a:sysClr>
                </a:solidFill>
              </a:defRPr>
            </a:pPr>
            <a:endParaRPr lang="ja-JP" altLang="en-US" sz="1100"/>
          </a:p>
        </c:rich>
      </c:tx>
      <c:layout>
        <c:manualLayout>
          <c:xMode val="edge"/>
          <c:yMode val="edge"/>
          <c:x val="0.25555555555555554"/>
          <c:y val="4.1379310344827586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在宅療養後方支援病院!$F$68</c:f>
              <c:strCache>
                <c:ptCount val="1"/>
                <c:pt idx="0">
                  <c:v>八尾市</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在宅療養後方支援病院!$G$67:$I$67</c:f>
              <c:strCache>
                <c:ptCount val="3"/>
                <c:pt idx="0">
                  <c:v>H29</c:v>
                </c:pt>
                <c:pt idx="1">
                  <c:v>H30</c:v>
                </c:pt>
                <c:pt idx="2">
                  <c:v>H31</c:v>
                </c:pt>
              </c:strCache>
            </c:strRef>
          </c:cat>
          <c:val>
            <c:numRef>
              <c:f>在宅療養後方支援病院!$G$68:$I$68</c:f>
              <c:numCache>
                <c:formatCode>General</c:formatCode>
                <c:ptCount val="3"/>
                <c:pt idx="0">
                  <c:v>0</c:v>
                </c:pt>
                <c:pt idx="1">
                  <c:v>1</c:v>
                </c:pt>
                <c:pt idx="2">
                  <c:v>1</c:v>
                </c:pt>
              </c:numCache>
            </c:numRef>
          </c:val>
          <c:extLst>
            <c:ext xmlns:c16="http://schemas.microsoft.com/office/drawing/2014/chart" uri="{C3380CC4-5D6E-409C-BE32-E72D297353CC}">
              <c16:uniqueId val="{00000000-B282-40BF-8506-BEF601BEBF21}"/>
            </c:ext>
          </c:extLst>
        </c:ser>
        <c:ser>
          <c:idx val="1"/>
          <c:order val="1"/>
          <c:tx>
            <c:strRef>
              <c:f>在宅療養後方支援病院!$F$69</c:f>
              <c:strCache>
                <c:ptCount val="1"/>
                <c:pt idx="0">
                  <c:v>柏原市</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在宅療養後方支援病院!$G$67:$I$67</c:f>
              <c:strCache>
                <c:ptCount val="3"/>
                <c:pt idx="0">
                  <c:v>H29</c:v>
                </c:pt>
                <c:pt idx="1">
                  <c:v>H30</c:v>
                </c:pt>
                <c:pt idx="2">
                  <c:v>H31</c:v>
                </c:pt>
              </c:strCache>
            </c:strRef>
          </c:cat>
          <c:val>
            <c:numRef>
              <c:f>在宅療養後方支援病院!$G$69:$I$69</c:f>
              <c:numCache>
                <c:formatCode>General</c:formatCode>
                <c:ptCount val="3"/>
                <c:pt idx="0">
                  <c:v>0</c:v>
                </c:pt>
                <c:pt idx="1">
                  <c:v>0</c:v>
                </c:pt>
                <c:pt idx="2">
                  <c:v>0</c:v>
                </c:pt>
              </c:numCache>
            </c:numRef>
          </c:val>
          <c:extLst>
            <c:ext xmlns:c16="http://schemas.microsoft.com/office/drawing/2014/chart" uri="{C3380CC4-5D6E-409C-BE32-E72D297353CC}">
              <c16:uniqueId val="{00000001-B282-40BF-8506-BEF601BEBF21}"/>
            </c:ext>
          </c:extLst>
        </c:ser>
        <c:ser>
          <c:idx val="2"/>
          <c:order val="2"/>
          <c:tx>
            <c:strRef>
              <c:f>在宅療養後方支援病院!$F$70</c:f>
              <c:strCache>
                <c:ptCount val="1"/>
                <c:pt idx="0">
                  <c:v>東大阪市</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在宅療養後方支援病院!$G$67:$I$67</c:f>
              <c:strCache>
                <c:ptCount val="3"/>
                <c:pt idx="0">
                  <c:v>H29</c:v>
                </c:pt>
                <c:pt idx="1">
                  <c:v>H30</c:v>
                </c:pt>
                <c:pt idx="2">
                  <c:v>H31</c:v>
                </c:pt>
              </c:strCache>
            </c:strRef>
          </c:cat>
          <c:val>
            <c:numRef>
              <c:f>在宅療養後方支援病院!$G$70:$I$70</c:f>
              <c:numCache>
                <c:formatCode>General</c:formatCode>
                <c:ptCount val="3"/>
                <c:pt idx="0">
                  <c:v>1</c:v>
                </c:pt>
                <c:pt idx="1">
                  <c:v>1</c:v>
                </c:pt>
                <c:pt idx="2">
                  <c:v>1</c:v>
                </c:pt>
              </c:numCache>
            </c:numRef>
          </c:val>
          <c:extLst>
            <c:ext xmlns:c16="http://schemas.microsoft.com/office/drawing/2014/chart" uri="{C3380CC4-5D6E-409C-BE32-E72D297353CC}">
              <c16:uniqueId val="{00000002-B282-40BF-8506-BEF601BEBF21}"/>
            </c:ext>
          </c:extLst>
        </c:ser>
        <c:dLbls>
          <c:showLegendKey val="0"/>
          <c:showVal val="0"/>
          <c:showCatName val="0"/>
          <c:showSerName val="0"/>
          <c:showPercent val="0"/>
          <c:showBubbleSize val="0"/>
        </c:dLbls>
        <c:gapWidth val="219"/>
        <c:overlap val="-27"/>
        <c:axId val="138443008"/>
        <c:axId val="138461184"/>
      </c:barChart>
      <c:catAx>
        <c:axId val="138443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8461184"/>
        <c:crosses val="autoZero"/>
        <c:auto val="1"/>
        <c:lblAlgn val="ctr"/>
        <c:lblOffset val="100"/>
        <c:noMultiLvlLbl val="0"/>
      </c:catAx>
      <c:valAx>
        <c:axId val="13846118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84430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r>
              <a:rPr lang="ja-JP" altLang="ja-JP" sz="1100" b="0" i="0" baseline="0">
                <a:effectLst/>
              </a:rPr>
              <a:t>入退院支援加算を算定する施設数（施設基準）</a:t>
            </a:r>
            <a:endParaRPr lang="ja-JP" altLang="ja-JP" sz="110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100">
                <a:solidFill>
                  <a:sysClr val="windowText" lastClr="000000">
                    <a:lumMod val="65000"/>
                    <a:lumOff val="35000"/>
                  </a:sysClr>
                </a:solidFill>
              </a:defRPr>
            </a:pPr>
            <a:endParaRPr lang="ja-JP" altLang="en-US" sz="1100"/>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入退院支援加算!$F$68</c:f>
              <c:strCache>
                <c:ptCount val="1"/>
                <c:pt idx="0">
                  <c:v>八尾市</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入退院支援加算!$G$67:$I$67</c:f>
              <c:strCache>
                <c:ptCount val="3"/>
                <c:pt idx="0">
                  <c:v>H29</c:v>
                </c:pt>
                <c:pt idx="1">
                  <c:v>H30</c:v>
                </c:pt>
                <c:pt idx="2">
                  <c:v>H31</c:v>
                </c:pt>
              </c:strCache>
            </c:strRef>
          </c:cat>
          <c:val>
            <c:numRef>
              <c:f>入退院支援加算!$G$68:$I$68</c:f>
              <c:numCache>
                <c:formatCode>General</c:formatCode>
                <c:ptCount val="3"/>
                <c:pt idx="0">
                  <c:v>6</c:v>
                </c:pt>
                <c:pt idx="1">
                  <c:v>7</c:v>
                </c:pt>
                <c:pt idx="2">
                  <c:v>7</c:v>
                </c:pt>
              </c:numCache>
            </c:numRef>
          </c:val>
          <c:extLst>
            <c:ext xmlns:c16="http://schemas.microsoft.com/office/drawing/2014/chart" uri="{C3380CC4-5D6E-409C-BE32-E72D297353CC}">
              <c16:uniqueId val="{00000000-BDB3-467A-8D89-CBB9C71EAF0D}"/>
            </c:ext>
          </c:extLst>
        </c:ser>
        <c:ser>
          <c:idx val="1"/>
          <c:order val="1"/>
          <c:tx>
            <c:strRef>
              <c:f>入退院支援加算!$F$69</c:f>
              <c:strCache>
                <c:ptCount val="1"/>
                <c:pt idx="0">
                  <c:v>柏原市</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入退院支援加算!$G$67:$I$67</c:f>
              <c:strCache>
                <c:ptCount val="3"/>
                <c:pt idx="0">
                  <c:v>H29</c:v>
                </c:pt>
                <c:pt idx="1">
                  <c:v>H30</c:v>
                </c:pt>
                <c:pt idx="2">
                  <c:v>H31</c:v>
                </c:pt>
              </c:strCache>
            </c:strRef>
          </c:cat>
          <c:val>
            <c:numRef>
              <c:f>入退院支援加算!$G$69:$I$69</c:f>
              <c:numCache>
                <c:formatCode>General</c:formatCode>
                <c:ptCount val="3"/>
                <c:pt idx="0">
                  <c:v>1</c:v>
                </c:pt>
                <c:pt idx="1">
                  <c:v>1</c:v>
                </c:pt>
                <c:pt idx="2">
                  <c:v>1</c:v>
                </c:pt>
              </c:numCache>
            </c:numRef>
          </c:val>
          <c:extLst>
            <c:ext xmlns:c16="http://schemas.microsoft.com/office/drawing/2014/chart" uri="{C3380CC4-5D6E-409C-BE32-E72D297353CC}">
              <c16:uniqueId val="{00000001-BDB3-467A-8D89-CBB9C71EAF0D}"/>
            </c:ext>
          </c:extLst>
        </c:ser>
        <c:ser>
          <c:idx val="2"/>
          <c:order val="2"/>
          <c:tx>
            <c:strRef>
              <c:f>入退院支援加算!$F$70</c:f>
              <c:strCache>
                <c:ptCount val="1"/>
                <c:pt idx="0">
                  <c:v>東大阪市</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入退院支援加算!$G$67:$I$67</c:f>
              <c:strCache>
                <c:ptCount val="3"/>
                <c:pt idx="0">
                  <c:v>H29</c:v>
                </c:pt>
                <c:pt idx="1">
                  <c:v>H30</c:v>
                </c:pt>
                <c:pt idx="2">
                  <c:v>H31</c:v>
                </c:pt>
              </c:strCache>
            </c:strRef>
          </c:cat>
          <c:val>
            <c:numRef>
              <c:f>入退院支援加算!$G$70:$I$70</c:f>
              <c:numCache>
                <c:formatCode>General</c:formatCode>
                <c:ptCount val="3"/>
                <c:pt idx="0">
                  <c:v>12</c:v>
                </c:pt>
                <c:pt idx="1">
                  <c:v>12</c:v>
                </c:pt>
                <c:pt idx="2">
                  <c:v>12</c:v>
                </c:pt>
              </c:numCache>
            </c:numRef>
          </c:val>
          <c:extLst>
            <c:ext xmlns:c16="http://schemas.microsoft.com/office/drawing/2014/chart" uri="{C3380CC4-5D6E-409C-BE32-E72D297353CC}">
              <c16:uniqueId val="{00000002-BDB3-467A-8D89-CBB9C71EAF0D}"/>
            </c:ext>
          </c:extLst>
        </c:ser>
        <c:dLbls>
          <c:showLegendKey val="0"/>
          <c:showVal val="0"/>
          <c:showCatName val="0"/>
          <c:showSerName val="0"/>
          <c:showPercent val="0"/>
          <c:showBubbleSize val="0"/>
        </c:dLbls>
        <c:gapWidth val="219"/>
        <c:overlap val="-27"/>
        <c:axId val="138374528"/>
        <c:axId val="138388608"/>
      </c:barChart>
      <c:catAx>
        <c:axId val="138374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8388608"/>
        <c:crosses val="autoZero"/>
        <c:auto val="1"/>
        <c:lblAlgn val="ctr"/>
        <c:lblOffset val="100"/>
        <c:noMultiLvlLbl val="0"/>
      </c:catAx>
      <c:valAx>
        <c:axId val="1383886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8374528"/>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r>
              <a:rPr lang="ja-JP" altLang="en-US" sz="1100" b="0" i="0" baseline="0">
                <a:effectLst/>
              </a:rPr>
              <a:t>在宅療養支援歯科診療所数</a:t>
            </a:r>
            <a:r>
              <a:rPr lang="ja-JP" altLang="ja-JP" sz="1100" b="0" i="0" baseline="0">
                <a:effectLst/>
              </a:rPr>
              <a:t>（施設基準）</a:t>
            </a:r>
            <a:endParaRPr lang="ja-JP" altLang="ja-JP" sz="110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100">
                <a:solidFill>
                  <a:sysClr val="windowText" lastClr="000000">
                    <a:lumMod val="65000"/>
                    <a:lumOff val="35000"/>
                  </a:sysClr>
                </a:solidFill>
              </a:defRPr>
            </a:pPr>
            <a:endParaRPr lang="ja-JP" altLang="en-US" sz="1100"/>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'在宅療養支援歯科診療所（合計）'!$F$68</c:f>
              <c:strCache>
                <c:ptCount val="1"/>
                <c:pt idx="0">
                  <c:v>八尾市</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'在宅療養支援歯科診療所（合計）'!$G$67:$I$67</c:f>
              <c:strCache>
                <c:ptCount val="3"/>
                <c:pt idx="0">
                  <c:v>H29</c:v>
                </c:pt>
                <c:pt idx="1">
                  <c:v>H30</c:v>
                </c:pt>
                <c:pt idx="2">
                  <c:v>H31</c:v>
                </c:pt>
              </c:strCache>
            </c:strRef>
          </c:cat>
          <c:val>
            <c:numRef>
              <c:f>'在宅療養支援歯科診療所（合計）'!$G$68:$I$68</c:f>
              <c:numCache>
                <c:formatCode>General</c:formatCode>
                <c:ptCount val="3"/>
                <c:pt idx="0">
                  <c:v>31</c:v>
                </c:pt>
                <c:pt idx="1">
                  <c:v>35</c:v>
                </c:pt>
                <c:pt idx="2">
                  <c:v>35</c:v>
                </c:pt>
              </c:numCache>
            </c:numRef>
          </c:val>
          <c:extLst>
            <c:ext xmlns:c16="http://schemas.microsoft.com/office/drawing/2014/chart" uri="{C3380CC4-5D6E-409C-BE32-E72D297353CC}">
              <c16:uniqueId val="{00000000-AE76-4B8B-AFF1-BFD31FD237F7}"/>
            </c:ext>
          </c:extLst>
        </c:ser>
        <c:ser>
          <c:idx val="1"/>
          <c:order val="1"/>
          <c:tx>
            <c:strRef>
              <c:f>'在宅療養支援歯科診療所（合計）'!$F$69</c:f>
              <c:strCache>
                <c:ptCount val="1"/>
                <c:pt idx="0">
                  <c:v>柏原市</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'在宅療養支援歯科診療所（合計）'!$G$67:$I$67</c:f>
              <c:strCache>
                <c:ptCount val="3"/>
                <c:pt idx="0">
                  <c:v>H29</c:v>
                </c:pt>
                <c:pt idx="1">
                  <c:v>H30</c:v>
                </c:pt>
                <c:pt idx="2">
                  <c:v>H31</c:v>
                </c:pt>
              </c:strCache>
            </c:strRef>
          </c:cat>
          <c:val>
            <c:numRef>
              <c:f>'在宅療養支援歯科診療所（合計）'!$G$69:$I$69</c:f>
              <c:numCache>
                <c:formatCode>General</c:formatCode>
                <c:ptCount val="3"/>
                <c:pt idx="0">
                  <c:v>8</c:v>
                </c:pt>
                <c:pt idx="1">
                  <c:v>14</c:v>
                </c:pt>
                <c:pt idx="2">
                  <c:v>14</c:v>
                </c:pt>
              </c:numCache>
            </c:numRef>
          </c:val>
          <c:extLst>
            <c:ext xmlns:c16="http://schemas.microsoft.com/office/drawing/2014/chart" uri="{C3380CC4-5D6E-409C-BE32-E72D297353CC}">
              <c16:uniqueId val="{00000001-AE76-4B8B-AFF1-BFD31FD237F7}"/>
            </c:ext>
          </c:extLst>
        </c:ser>
        <c:ser>
          <c:idx val="2"/>
          <c:order val="2"/>
          <c:tx>
            <c:strRef>
              <c:f>'在宅療養支援歯科診療所（合計）'!$F$70</c:f>
              <c:strCache>
                <c:ptCount val="1"/>
                <c:pt idx="0">
                  <c:v>東大阪市</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'在宅療養支援歯科診療所（合計）'!$G$67:$I$67</c:f>
              <c:strCache>
                <c:ptCount val="3"/>
                <c:pt idx="0">
                  <c:v>H29</c:v>
                </c:pt>
                <c:pt idx="1">
                  <c:v>H30</c:v>
                </c:pt>
                <c:pt idx="2">
                  <c:v>H31</c:v>
                </c:pt>
              </c:strCache>
            </c:strRef>
          </c:cat>
          <c:val>
            <c:numRef>
              <c:f>'在宅療養支援歯科診療所（合計）'!$G$70:$I$70</c:f>
              <c:numCache>
                <c:formatCode>General</c:formatCode>
                <c:ptCount val="3"/>
                <c:pt idx="0">
                  <c:v>55</c:v>
                </c:pt>
                <c:pt idx="1">
                  <c:v>62</c:v>
                </c:pt>
                <c:pt idx="2">
                  <c:v>64</c:v>
                </c:pt>
              </c:numCache>
            </c:numRef>
          </c:val>
          <c:extLst>
            <c:ext xmlns:c16="http://schemas.microsoft.com/office/drawing/2014/chart" uri="{C3380CC4-5D6E-409C-BE32-E72D297353CC}">
              <c16:uniqueId val="{00000002-AE76-4B8B-AFF1-BFD31FD237F7}"/>
            </c:ext>
          </c:extLst>
        </c:ser>
        <c:dLbls>
          <c:showLegendKey val="0"/>
          <c:showVal val="0"/>
          <c:showCatName val="0"/>
          <c:showSerName val="0"/>
          <c:showPercent val="0"/>
          <c:showBubbleSize val="0"/>
        </c:dLbls>
        <c:gapWidth val="219"/>
        <c:overlap val="-27"/>
        <c:axId val="138564352"/>
        <c:axId val="138565888"/>
      </c:barChart>
      <c:catAx>
        <c:axId val="138564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8565888"/>
        <c:crosses val="autoZero"/>
        <c:auto val="1"/>
        <c:lblAlgn val="ctr"/>
        <c:lblOffset val="100"/>
        <c:noMultiLvlLbl val="0"/>
      </c:catAx>
      <c:valAx>
        <c:axId val="13856588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8564352"/>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r>
              <a:rPr lang="ja-JP" altLang="en-US" sz="1100">
                <a:effectLst/>
              </a:rPr>
              <a:t>在宅患者調剤加算を届出した薬局数（施設基準）</a:t>
            </a:r>
            <a:endParaRPr lang="ja-JP" altLang="ja-JP" sz="110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100">
                <a:solidFill>
                  <a:sysClr val="windowText" lastClr="000000">
                    <a:lumMod val="65000"/>
                    <a:lumOff val="35000"/>
                  </a:sysClr>
                </a:solidFill>
              </a:defRPr>
            </a:pPr>
            <a:endParaRPr lang="ja-JP" altLang="en-US" sz="1100"/>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在宅患者調剤加算!$F$68</c:f>
              <c:strCache>
                <c:ptCount val="1"/>
                <c:pt idx="0">
                  <c:v>八尾市</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在宅患者調剤加算!$G$67:$I$67</c:f>
              <c:strCache>
                <c:ptCount val="3"/>
                <c:pt idx="0">
                  <c:v>H29</c:v>
                </c:pt>
                <c:pt idx="1">
                  <c:v>H30</c:v>
                </c:pt>
                <c:pt idx="2">
                  <c:v>H31</c:v>
                </c:pt>
              </c:strCache>
            </c:strRef>
          </c:cat>
          <c:val>
            <c:numRef>
              <c:f>在宅患者調剤加算!$G$68:$I$68</c:f>
              <c:numCache>
                <c:formatCode>General</c:formatCode>
                <c:ptCount val="3"/>
                <c:pt idx="0">
                  <c:v>34</c:v>
                </c:pt>
                <c:pt idx="1">
                  <c:v>47</c:v>
                </c:pt>
                <c:pt idx="2">
                  <c:v>51</c:v>
                </c:pt>
              </c:numCache>
            </c:numRef>
          </c:val>
          <c:extLst>
            <c:ext xmlns:c16="http://schemas.microsoft.com/office/drawing/2014/chart" uri="{C3380CC4-5D6E-409C-BE32-E72D297353CC}">
              <c16:uniqueId val="{00000000-B79B-4E59-8F6A-25EC2A602B0C}"/>
            </c:ext>
          </c:extLst>
        </c:ser>
        <c:ser>
          <c:idx val="1"/>
          <c:order val="1"/>
          <c:tx>
            <c:strRef>
              <c:f>在宅患者調剤加算!$F$69</c:f>
              <c:strCache>
                <c:ptCount val="1"/>
                <c:pt idx="0">
                  <c:v>柏原市</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在宅患者調剤加算!$G$67:$I$67</c:f>
              <c:strCache>
                <c:ptCount val="3"/>
                <c:pt idx="0">
                  <c:v>H29</c:v>
                </c:pt>
                <c:pt idx="1">
                  <c:v>H30</c:v>
                </c:pt>
                <c:pt idx="2">
                  <c:v>H31</c:v>
                </c:pt>
              </c:strCache>
            </c:strRef>
          </c:cat>
          <c:val>
            <c:numRef>
              <c:f>在宅患者調剤加算!$G$69:$I$69</c:f>
              <c:numCache>
                <c:formatCode>General</c:formatCode>
                <c:ptCount val="3"/>
                <c:pt idx="0">
                  <c:v>5</c:v>
                </c:pt>
                <c:pt idx="1">
                  <c:v>8</c:v>
                </c:pt>
                <c:pt idx="2">
                  <c:v>8</c:v>
                </c:pt>
              </c:numCache>
            </c:numRef>
          </c:val>
          <c:extLst>
            <c:ext xmlns:c16="http://schemas.microsoft.com/office/drawing/2014/chart" uri="{C3380CC4-5D6E-409C-BE32-E72D297353CC}">
              <c16:uniqueId val="{00000001-B79B-4E59-8F6A-25EC2A602B0C}"/>
            </c:ext>
          </c:extLst>
        </c:ser>
        <c:ser>
          <c:idx val="2"/>
          <c:order val="2"/>
          <c:tx>
            <c:strRef>
              <c:f>在宅患者調剤加算!$F$70</c:f>
              <c:strCache>
                <c:ptCount val="1"/>
                <c:pt idx="0">
                  <c:v>東大阪市</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在宅患者調剤加算!$G$67:$I$67</c:f>
              <c:strCache>
                <c:ptCount val="3"/>
                <c:pt idx="0">
                  <c:v>H29</c:v>
                </c:pt>
                <c:pt idx="1">
                  <c:v>H30</c:v>
                </c:pt>
                <c:pt idx="2">
                  <c:v>H31</c:v>
                </c:pt>
              </c:strCache>
            </c:strRef>
          </c:cat>
          <c:val>
            <c:numRef>
              <c:f>在宅患者調剤加算!$G$70:$I$70</c:f>
              <c:numCache>
                <c:formatCode>General</c:formatCode>
                <c:ptCount val="3"/>
                <c:pt idx="0">
                  <c:v>47</c:v>
                </c:pt>
                <c:pt idx="1">
                  <c:v>74</c:v>
                </c:pt>
                <c:pt idx="2">
                  <c:v>88</c:v>
                </c:pt>
              </c:numCache>
            </c:numRef>
          </c:val>
          <c:extLst>
            <c:ext xmlns:c16="http://schemas.microsoft.com/office/drawing/2014/chart" uri="{C3380CC4-5D6E-409C-BE32-E72D297353CC}">
              <c16:uniqueId val="{00000002-B79B-4E59-8F6A-25EC2A602B0C}"/>
            </c:ext>
          </c:extLst>
        </c:ser>
        <c:dLbls>
          <c:showLegendKey val="0"/>
          <c:showVal val="0"/>
          <c:showCatName val="0"/>
          <c:showSerName val="0"/>
          <c:showPercent val="0"/>
          <c:showBubbleSize val="0"/>
        </c:dLbls>
        <c:gapWidth val="219"/>
        <c:overlap val="-27"/>
        <c:axId val="138520832"/>
        <c:axId val="138526720"/>
      </c:barChart>
      <c:catAx>
        <c:axId val="138520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8526720"/>
        <c:crosses val="autoZero"/>
        <c:auto val="1"/>
        <c:lblAlgn val="ctr"/>
        <c:lblOffset val="100"/>
        <c:noMultiLvlLbl val="0"/>
      </c:catAx>
      <c:valAx>
        <c:axId val="13852672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8520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630884535631558E-2"/>
          <c:y val="9.9492563429571301E-2"/>
          <c:w val="0.88851036282568308"/>
          <c:h val="0.71732903465807052"/>
        </c:manualLayout>
      </c:layout>
      <c:barChart>
        <c:barDir val="col"/>
        <c:grouping val="stacked"/>
        <c:varyColors val="0"/>
        <c:ser>
          <c:idx val="0"/>
          <c:order val="0"/>
          <c:tx>
            <c:strRef>
              <c:f>在宅療養支援病院!$A$3</c:f>
              <c:strCache>
                <c:ptCount val="1"/>
                <c:pt idx="0">
                  <c:v>豊能</c:v>
                </c:pt>
              </c:strCache>
            </c:strRef>
          </c:tx>
          <c:spPr>
            <a:pattFill prst="pct5">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在宅療養支援病院!$B$2:$E$2</c:f>
              <c:strCache>
                <c:ptCount val="4"/>
                <c:pt idx="0">
                  <c:v>2017年</c:v>
                </c:pt>
                <c:pt idx="1">
                  <c:v>2018年</c:v>
                </c:pt>
                <c:pt idx="2">
                  <c:v>2019年</c:v>
                </c:pt>
                <c:pt idx="3">
                  <c:v>2020年
(参考指標）</c:v>
                </c:pt>
              </c:strCache>
            </c:strRef>
          </c:cat>
          <c:val>
            <c:numRef>
              <c:f>在宅療養支援病院!$B$3:$E$3</c:f>
              <c:numCache>
                <c:formatCode>#,##0_);[Red]\(#,##0\)</c:formatCode>
                <c:ptCount val="4"/>
                <c:pt idx="0">
                  <c:v>5</c:v>
                </c:pt>
                <c:pt idx="1">
                  <c:v>8</c:v>
                </c:pt>
                <c:pt idx="2">
                  <c:v>8</c:v>
                </c:pt>
                <c:pt idx="3">
                  <c:v>6</c:v>
                </c:pt>
              </c:numCache>
            </c:numRef>
          </c:val>
          <c:extLst>
            <c:ext xmlns:c16="http://schemas.microsoft.com/office/drawing/2014/chart" uri="{C3380CC4-5D6E-409C-BE32-E72D297353CC}">
              <c16:uniqueId val="{00000000-F0B8-48E3-8C54-CB248A1952C7}"/>
            </c:ext>
          </c:extLst>
        </c:ser>
        <c:ser>
          <c:idx val="1"/>
          <c:order val="1"/>
          <c:tx>
            <c:strRef>
              <c:f>在宅療養支援病院!$A$4</c:f>
              <c:strCache>
                <c:ptCount val="1"/>
                <c:pt idx="0">
                  <c:v>三島</c:v>
                </c:pt>
              </c:strCache>
            </c:strRef>
          </c:tx>
          <c:spPr>
            <a:pattFill prst="smGrid">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在宅療養支援病院!$B$2:$E$2</c:f>
              <c:strCache>
                <c:ptCount val="4"/>
                <c:pt idx="0">
                  <c:v>2017年</c:v>
                </c:pt>
                <c:pt idx="1">
                  <c:v>2018年</c:v>
                </c:pt>
                <c:pt idx="2">
                  <c:v>2019年</c:v>
                </c:pt>
                <c:pt idx="3">
                  <c:v>2020年
(参考指標）</c:v>
                </c:pt>
              </c:strCache>
            </c:strRef>
          </c:cat>
          <c:val>
            <c:numRef>
              <c:f>在宅療養支援病院!$B$4:$E$4</c:f>
              <c:numCache>
                <c:formatCode>#,##0_);[Red]\(#,##0\)</c:formatCode>
                <c:ptCount val="4"/>
                <c:pt idx="0">
                  <c:v>7</c:v>
                </c:pt>
                <c:pt idx="1">
                  <c:v>7</c:v>
                </c:pt>
                <c:pt idx="2">
                  <c:v>6</c:v>
                </c:pt>
                <c:pt idx="3" formatCode="General">
                  <c:v>10</c:v>
                </c:pt>
              </c:numCache>
            </c:numRef>
          </c:val>
          <c:extLst>
            <c:ext xmlns:c16="http://schemas.microsoft.com/office/drawing/2014/chart" uri="{C3380CC4-5D6E-409C-BE32-E72D297353CC}">
              <c16:uniqueId val="{00000001-F0B8-48E3-8C54-CB248A1952C7}"/>
            </c:ext>
          </c:extLst>
        </c:ser>
        <c:ser>
          <c:idx val="2"/>
          <c:order val="2"/>
          <c:tx>
            <c:strRef>
              <c:f>在宅療養支援病院!$A$5</c:f>
              <c:strCache>
                <c:ptCount val="1"/>
                <c:pt idx="0">
                  <c:v>北河内</c:v>
                </c:pt>
              </c:strCache>
            </c:strRef>
          </c:tx>
          <c:spPr>
            <a:pattFill prst="divot">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在宅療養支援病院!$B$2:$E$2</c:f>
              <c:strCache>
                <c:ptCount val="4"/>
                <c:pt idx="0">
                  <c:v>2017年</c:v>
                </c:pt>
                <c:pt idx="1">
                  <c:v>2018年</c:v>
                </c:pt>
                <c:pt idx="2">
                  <c:v>2019年</c:v>
                </c:pt>
                <c:pt idx="3">
                  <c:v>2020年
(参考指標）</c:v>
                </c:pt>
              </c:strCache>
            </c:strRef>
          </c:cat>
          <c:val>
            <c:numRef>
              <c:f>在宅療養支援病院!$B$5:$E$5</c:f>
              <c:numCache>
                <c:formatCode>#,##0_);[Red]\(#,##0\)</c:formatCode>
                <c:ptCount val="4"/>
                <c:pt idx="0">
                  <c:v>16</c:v>
                </c:pt>
                <c:pt idx="1">
                  <c:v>17</c:v>
                </c:pt>
                <c:pt idx="2">
                  <c:v>18</c:v>
                </c:pt>
                <c:pt idx="3" formatCode="General">
                  <c:v>21</c:v>
                </c:pt>
              </c:numCache>
            </c:numRef>
          </c:val>
          <c:extLst>
            <c:ext xmlns:c16="http://schemas.microsoft.com/office/drawing/2014/chart" uri="{C3380CC4-5D6E-409C-BE32-E72D297353CC}">
              <c16:uniqueId val="{00000002-F0B8-48E3-8C54-CB248A1952C7}"/>
            </c:ext>
          </c:extLst>
        </c:ser>
        <c:ser>
          <c:idx val="3"/>
          <c:order val="3"/>
          <c:tx>
            <c:strRef>
              <c:f>在宅療養支援病院!$A$6</c:f>
              <c:strCache>
                <c:ptCount val="1"/>
                <c:pt idx="0">
                  <c:v>中河内</c:v>
                </c:pt>
              </c:strCache>
            </c:strRef>
          </c:tx>
          <c:spPr>
            <a:pattFill prst="zigZ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在宅療養支援病院!$B$2:$E$2</c:f>
              <c:strCache>
                <c:ptCount val="4"/>
                <c:pt idx="0">
                  <c:v>2017年</c:v>
                </c:pt>
                <c:pt idx="1">
                  <c:v>2018年</c:v>
                </c:pt>
                <c:pt idx="2">
                  <c:v>2019年</c:v>
                </c:pt>
                <c:pt idx="3">
                  <c:v>2020年
(参考指標）</c:v>
                </c:pt>
              </c:strCache>
            </c:strRef>
          </c:cat>
          <c:val>
            <c:numRef>
              <c:f>在宅療養支援病院!$B$6:$E$6</c:f>
              <c:numCache>
                <c:formatCode>#,##0_);[Red]\(#,##0\)</c:formatCode>
                <c:ptCount val="4"/>
                <c:pt idx="0">
                  <c:v>8</c:v>
                </c:pt>
                <c:pt idx="1">
                  <c:v>7</c:v>
                </c:pt>
                <c:pt idx="2">
                  <c:v>8</c:v>
                </c:pt>
                <c:pt idx="3" formatCode="General">
                  <c:v>11</c:v>
                </c:pt>
              </c:numCache>
            </c:numRef>
          </c:val>
          <c:extLst>
            <c:ext xmlns:c16="http://schemas.microsoft.com/office/drawing/2014/chart" uri="{C3380CC4-5D6E-409C-BE32-E72D297353CC}">
              <c16:uniqueId val="{00000003-F0B8-48E3-8C54-CB248A1952C7}"/>
            </c:ext>
          </c:extLst>
        </c:ser>
        <c:ser>
          <c:idx val="4"/>
          <c:order val="4"/>
          <c:tx>
            <c:strRef>
              <c:f>在宅療養支援病院!$A$7</c:f>
              <c:strCache>
                <c:ptCount val="1"/>
                <c:pt idx="0">
                  <c:v>南河内</c:v>
                </c:pt>
              </c:strCache>
            </c:strRef>
          </c:tx>
          <c:spPr>
            <a:pattFill prst="dashDnDi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在宅療養支援病院!$B$2:$E$2</c:f>
              <c:strCache>
                <c:ptCount val="4"/>
                <c:pt idx="0">
                  <c:v>2017年</c:v>
                </c:pt>
                <c:pt idx="1">
                  <c:v>2018年</c:v>
                </c:pt>
                <c:pt idx="2">
                  <c:v>2019年</c:v>
                </c:pt>
                <c:pt idx="3">
                  <c:v>2020年
(参考指標）</c:v>
                </c:pt>
              </c:strCache>
            </c:strRef>
          </c:cat>
          <c:val>
            <c:numRef>
              <c:f>在宅療養支援病院!$B$7:$E$7</c:f>
              <c:numCache>
                <c:formatCode>#,##0_);[Red]\(#,##0\)</c:formatCode>
                <c:ptCount val="4"/>
                <c:pt idx="0">
                  <c:v>8</c:v>
                </c:pt>
                <c:pt idx="1">
                  <c:v>8</c:v>
                </c:pt>
                <c:pt idx="2">
                  <c:v>10</c:v>
                </c:pt>
                <c:pt idx="3" formatCode="General">
                  <c:v>11</c:v>
                </c:pt>
              </c:numCache>
            </c:numRef>
          </c:val>
          <c:extLst>
            <c:ext xmlns:c16="http://schemas.microsoft.com/office/drawing/2014/chart" uri="{C3380CC4-5D6E-409C-BE32-E72D297353CC}">
              <c16:uniqueId val="{00000004-F0B8-48E3-8C54-CB248A1952C7}"/>
            </c:ext>
          </c:extLst>
        </c:ser>
        <c:ser>
          <c:idx val="5"/>
          <c:order val="5"/>
          <c:tx>
            <c:strRef>
              <c:f>在宅療養支援病院!$A$8</c:f>
              <c:strCache>
                <c:ptCount val="1"/>
                <c:pt idx="0">
                  <c:v>堺市</c:v>
                </c:pt>
              </c:strCache>
            </c:strRef>
          </c:tx>
          <c:spPr>
            <a:pattFill prst="ltVert">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在宅療養支援病院!$B$2:$E$2</c:f>
              <c:strCache>
                <c:ptCount val="4"/>
                <c:pt idx="0">
                  <c:v>2017年</c:v>
                </c:pt>
                <c:pt idx="1">
                  <c:v>2018年</c:v>
                </c:pt>
                <c:pt idx="2">
                  <c:v>2019年</c:v>
                </c:pt>
                <c:pt idx="3">
                  <c:v>2020年
(参考指標）</c:v>
                </c:pt>
              </c:strCache>
            </c:strRef>
          </c:cat>
          <c:val>
            <c:numRef>
              <c:f>在宅療養支援病院!$B$8:$E$8</c:f>
              <c:numCache>
                <c:formatCode>#,##0_);[Red]\(#,##0\)</c:formatCode>
                <c:ptCount val="4"/>
                <c:pt idx="0">
                  <c:v>11</c:v>
                </c:pt>
                <c:pt idx="1">
                  <c:v>12</c:v>
                </c:pt>
                <c:pt idx="2">
                  <c:v>12</c:v>
                </c:pt>
                <c:pt idx="3" formatCode="General">
                  <c:v>16</c:v>
                </c:pt>
              </c:numCache>
            </c:numRef>
          </c:val>
          <c:extLst>
            <c:ext xmlns:c16="http://schemas.microsoft.com/office/drawing/2014/chart" uri="{C3380CC4-5D6E-409C-BE32-E72D297353CC}">
              <c16:uniqueId val="{00000005-F0B8-48E3-8C54-CB248A1952C7}"/>
            </c:ext>
          </c:extLst>
        </c:ser>
        <c:ser>
          <c:idx val="6"/>
          <c:order val="6"/>
          <c:tx>
            <c:strRef>
              <c:f>在宅療養支援病院!$A$9</c:f>
              <c:strCache>
                <c:ptCount val="1"/>
                <c:pt idx="0">
                  <c:v>泉州</c:v>
                </c:pt>
              </c:strCache>
            </c:strRef>
          </c:tx>
          <c:spPr>
            <a:pattFill prst="ltDnDi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在宅療養支援病院!$B$2:$E$2</c:f>
              <c:strCache>
                <c:ptCount val="4"/>
                <c:pt idx="0">
                  <c:v>2017年</c:v>
                </c:pt>
                <c:pt idx="1">
                  <c:v>2018年</c:v>
                </c:pt>
                <c:pt idx="2">
                  <c:v>2019年</c:v>
                </c:pt>
                <c:pt idx="3">
                  <c:v>2020年
(参考指標）</c:v>
                </c:pt>
              </c:strCache>
            </c:strRef>
          </c:cat>
          <c:val>
            <c:numRef>
              <c:f>在宅療養支援病院!$B$9:$E$9</c:f>
              <c:numCache>
                <c:formatCode>#,##0_);[Red]\(#,##0\)</c:formatCode>
                <c:ptCount val="4"/>
                <c:pt idx="0">
                  <c:v>20</c:v>
                </c:pt>
                <c:pt idx="1">
                  <c:v>21</c:v>
                </c:pt>
                <c:pt idx="2">
                  <c:v>21</c:v>
                </c:pt>
                <c:pt idx="3" formatCode="General">
                  <c:v>25</c:v>
                </c:pt>
              </c:numCache>
            </c:numRef>
          </c:val>
          <c:extLst>
            <c:ext xmlns:c16="http://schemas.microsoft.com/office/drawing/2014/chart" uri="{C3380CC4-5D6E-409C-BE32-E72D297353CC}">
              <c16:uniqueId val="{00000006-F0B8-48E3-8C54-CB248A1952C7}"/>
            </c:ext>
          </c:extLst>
        </c:ser>
        <c:ser>
          <c:idx val="7"/>
          <c:order val="7"/>
          <c:tx>
            <c:strRef>
              <c:f>在宅療養支援病院!$A$10</c:f>
              <c:strCache>
                <c:ptCount val="1"/>
                <c:pt idx="0">
                  <c:v>大阪市</c:v>
                </c:pt>
              </c:strCache>
            </c:strRef>
          </c:tx>
          <c:spPr>
            <a:pattFill prst="pct50">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在宅療養支援病院!$B$2:$E$2</c:f>
              <c:strCache>
                <c:ptCount val="4"/>
                <c:pt idx="0">
                  <c:v>2017年</c:v>
                </c:pt>
                <c:pt idx="1">
                  <c:v>2018年</c:v>
                </c:pt>
                <c:pt idx="2">
                  <c:v>2019年</c:v>
                </c:pt>
                <c:pt idx="3">
                  <c:v>2020年
(参考指標）</c:v>
                </c:pt>
              </c:strCache>
            </c:strRef>
          </c:cat>
          <c:val>
            <c:numRef>
              <c:f>在宅療養支援病院!$B$10:$E$10</c:f>
              <c:numCache>
                <c:formatCode>#,##0_);[Red]\(#,##0\)</c:formatCode>
                <c:ptCount val="4"/>
                <c:pt idx="0">
                  <c:v>35</c:v>
                </c:pt>
                <c:pt idx="1">
                  <c:v>37</c:v>
                </c:pt>
                <c:pt idx="2">
                  <c:v>39</c:v>
                </c:pt>
                <c:pt idx="3" formatCode="General">
                  <c:v>42</c:v>
                </c:pt>
              </c:numCache>
            </c:numRef>
          </c:val>
          <c:extLst>
            <c:ext xmlns:c16="http://schemas.microsoft.com/office/drawing/2014/chart" uri="{C3380CC4-5D6E-409C-BE32-E72D297353CC}">
              <c16:uniqueId val="{00000007-F0B8-48E3-8C54-CB248A1952C7}"/>
            </c:ext>
          </c:extLst>
        </c:ser>
        <c:dLbls>
          <c:showLegendKey val="0"/>
          <c:showVal val="1"/>
          <c:showCatName val="0"/>
          <c:showSerName val="0"/>
          <c:showPercent val="0"/>
          <c:showBubbleSize val="0"/>
        </c:dLbls>
        <c:gapWidth val="150"/>
        <c:overlap val="100"/>
        <c:serLines>
          <c:spPr>
            <a:ln w="9525" cap="flat" cmpd="sng" algn="ctr">
              <a:solidFill>
                <a:schemeClr val="tx1"/>
              </a:solidFill>
              <a:prstDash val="dash"/>
              <a:round/>
            </a:ln>
            <a:effectLst/>
          </c:spPr>
        </c:serLines>
        <c:axId val="163721984"/>
        <c:axId val="163723520"/>
      </c:barChart>
      <c:catAx>
        <c:axId val="163721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63723520"/>
        <c:crosses val="autoZero"/>
        <c:auto val="1"/>
        <c:lblAlgn val="ctr"/>
        <c:lblOffset val="100"/>
        <c:noMultiLvlLbl val="0"/>
      </c:catAx>
      <c:valAx>
        <c:axId val="163723520"/>
        <c:scaling>
          <c:orientation val="minMax"/>
        </c:scaling>
        <c:delete val="0"/>
        <c:axPos val="l"/>
        <c:majorGridlines>
          <c:spPr>
            <a:ln w="9525" cap="flat" cmpd="sng" algn="ctr">
              <a:noFill/>
              <a:round/>
            </a:ln>
            <a:effectLst/>
          </c:spPr>
        </c:majorGridlines>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a:t>（施設）</a:t>
                </a:r>
              </a:p>
            </c:rich>
          </c:tx>
          <c:layout>
            <c:manualLayout>
              <c:xMode val="edge"/>
              <c:yMode val="edge"/>
              <c:x val="9.0395464140671251E-3"/>
              <c:y val="4.3772087544175125E-3"/>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63721984"/>
        <c:crosses val="autoZero"/>
        <c:crossBetween val="between"/>
      </c:valAx>
      <c:spPr>
        <a:noFill/>
        <a:ln>
          <a:noFill/>
        </a:ln>
        <a:effectLst/>
      </c:spPr>
    </c:plotArea>
    <c:legend>
      <c:legendPos val="b"/>
      <c:layout>
        <c:manualLayout>
          <c:xMode val="edge"/>
          <c:yMode val="edge"/>
          <c:x val="9.4451159846761834E-2"/>
          <c:y val="0.93744490600092301"/>
          <c:w val="0.7433009042571459"/>
          <c:h val="5.90555314443963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ja-JP" altLang="ja-JP" sz="1000" b="0" i="0" baseline="0">
                <a:effectLst/>
              </a:rPr>
              <a:t>訪問看護ステーション数（訪問看護ステーション数調査結果）</a:t>
            </a:r>
            <a:endParaRPr lang="ja-JP" altLang="ja-JP" sz="100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endParaRPr lang="ja-JP" altLang="en-US" sz="1000"/>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'訪問看護ステーション数 '!$F$67</c:f>
              <c:strCache>
                <c:ptCount val="1"/>
                <c:pt idx="0">
                  <c:v>H30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'訪問看護ステーション数 '!$E$68:$E$70</c:f>
              <c:strCache>
                <c:ptCount val="3"/>
                <c:pt idx="0">
                  <c:v>八尾市</c:v>
                </c:pt>
                <c:pt idx="1">
                  <c:v>柏原市</c:v>
                </c:pt>
                <c:pt idx="2">
                  <c:v>東大阪市</c:v>
                </c:pt>
              </c:strCache>
            </c:strRef>
          </c:cat>
          <c:val>
            <c:numRef>
              <c:f>'訪問看護ステーション数 '!$F$68:$F$70</c:f>
              <c:numCache>
                <c:formatCode>General</c:formatCode>
                <c:ptCount val="3"/>
                <c:pt idx="0">
                  <c:v>33</c:v>
                </c:pt>
                <c:pt idx="1">
                  <c:v>6</c:v>
                </c:pt>
                <c:pt idx="2">
                  <c:v>62</c:v>
                </c:pt>
              </c:numCache>
            </c:numRef>
          </c:val>
          <c:extLst>
            <c:ext xmlns:c16="http://schemas.microsoft.com/office/drawing/2014/chart" uri="{C3380CC4-5D6E-409C-BE32-E72D297353CC}">
              <c16:uniqueId val="{00000000-E34E-4781-BE28-8B7F2C250B9D}"/>
            </c:ext>
          </c:extLst>
        </c:ser>
        <c:ser>
          <c:idx val="1"/>
          <c:order val="1"/>
          <c:tx>
            <c:strRef>
              <c:f>'訪問看護ステーション数 '!$G$67</c:f>
              <c:strCache>
                <c:ptCount val="1"/>
                <c:pt idx="0">
                  <c:v>H31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'訪問看護ステーション数 '!$E$68:$E$70</c:f>
              <c:strCache>
                <c:ptCount val="3"/>
                <c:pt idx="0">
                  <c:v>八尾市</c:v>
                </c:pt>
                <c:pt idx="1">
                  <c:v>柏原市</c:v>
                </c:pt>
                <c:pt idx="2">
                  <c:v>東大阪市</c:v>
                </c:pt>
              </c:strCache>
            </c:strRef>
          </c:cat>
          <c:val>
            <c:numRef>
              <c:f>'訪問看護ステーション数 '!$G$68:$G$70</c:f>
              <c:numCache>
                <c:formatCode>General</c:formatCode>
                <c:ptCount val="3"/>
                <c:pt idx="0">
                  <c:v>38</c:v>
                </c:pt>
                <c:pt idx="1">
                  <c:v>6</c:v>
                </c:pt>
                <c:pt idx="2">
                  <c:v>68</c:v>
                </c:pt>
              </c:numCache>
            </c:numRef>
          </c:val>
          <c:extLst>
            <c:ext xmlns:c16="http://schemas.microsoft.com/office/drawing/2014/chart" uri="{C3380CC4-5D6E-409C-BE32-E72D297353CC}">
              <c16:uniqueId val="{00000001-E34E-4781-BE28-8B7F2C250B9D}"/>
            </c:ext>
          </c:extLst>
        </c:ser>
        <c:dLbls>
          <c:showLegendKey val="0"/>
          <c:showVal val="0"/>
          <c:showCatName val="0"/>
          <c:showSerName val="0"/>
          <c:showPercent val="0"/>
          <c:showBubbleSize val="0"/>
        </c:dLbls>
        <c:gapWidth val="219"/>
        <c:overlap val="-27"/>
        <c:axId val="138180480"/>
        <c:axId val="138182016"/>
      </c:barChart>
      <c:catAx>
        <c:axId val="138180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8182016"/>
        <c:crosses val="autoZero"/>
        <c:auto val="1"/>
        <c:lblAlgn val="ctr"/>
        <c:lblOffset val="100"/>
        <c:noMultiLvlLbl val="0"/>
      </c:catAx>
      <c:valAx>
        <c:axId val="13818201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8180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dirty="0"/>
              <a:t>訪問診療を実施している診療所</a:t>
            </a:r>
            <a:r>
              <a:rPr lang="ja-JP" altLang="en-US" sz="1100" dirty="0" smtClean="0"/>
              <a:t>（ＮＤＢ）</a:t>
            </a:r>
            <a:endParaRPr lang="ja-JP" altLang="en-US" sz="1100" dirty="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訪問診療を実施している診療所数!$F$66</c:f>
              <c:strCache>
                <c:ptCount val="1"/>
                <c:pt idx="0">
                  <c:v>H28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訪問診療を実施している診療所数!$E$67:$E$75</c:f>
              <c:strCache>
                <c:ptCount val="9"/>
                <c:pt idx="0">
                  <c:v>富田林市</c:v>
                </c:pt>
                <c:pt idx="1">
                  <c:v>河内長野市</c:v>
                </c:pt>
                <c:pt idx="2">
                  <c:v>松原市</c:v>
                </c:pt>
                <c:pt idx="3">
                  <c:v>羽曳野市</c:v>
                </c:pt>
                <c:pt idx="4">
                  <c:v>藤井寺市</c:v>
                </c:pt>
                <c:pt idx="5">
                  <c:v>大阪狭山市</c:v>
                </c:pt>
                <c:pt idx="6">
                  <c:v>太子町</c:v>
                </c:pt>
                <c:pt idx="7">
                  <c:v>河南町</c:v>
                </c:pt>
                <c:pt idx="8">
                  <c:v>千早赤阪村</c:v>
                </c:pt>
              </c:strCache>
            </c:strRef>
          </c:cat>
          <c:val>
            <c:numRef>
              <c:f>訪問診療を実施している診療所数!$F$67:$F$75</c:f>
              <c:numCache>
                <c:formatCode>#,##0_);[Red]\(#,##0\)</c:formatCode>
                <c:ptCount val="9"/>
                <c:pt idx="0">
                  <c:v>27</c:v>
                </c:pt>
                <c:pt idx="1">
                  <c:v>25</c:v>
                </c:pt>
                <c:pt idx="2">
                  <c:v>30</c:v>
                </c:pt>
                <c:pt idx="3">
                  <c:v>22</c:v>
                </c:pt>
                <c:pt idx="4">
                  <c:v>27</c:v>
                </c:pt>
                <c:pt idx="5">
                  <c:v>16</c:v>
                </c:pt>
                <c:pt idx="6">
                  <c:v>0</c:v>
                </c:pt>
                <c:pt idx="7">
                  <c:v>0</c:v>
                </c:pt>
                <c:pt idx="8">
                  <c:v>3</c:v>
                </c:pt>
              </c:numCache>
            </c:numRef>
          </c:val>
          <c:extLst>
            <c:ext xmlns:c16="http://schemas.microsoft.com/office/drawing/2014/chart" uri="{C3380CC4-5D6E-409C-BE32-E72D297353CC}">
              <c16:uniqueId val="{00000000-EDE5-4C0D-9D7C-10471F309F2A}"/>
            </c:ext>
          </c:extLst>
        </c:ser>
        <c:ser>
          <c:idx val="1"/>
          <c:order val="1"/>
          <c:tx>
            <c:strRef>
              <c:f>訪問診療を実施している診療所数!$G$66</c:f>
              <c:strCache>
                <c:ptCount val="1"/>
                <c:pt idx="0">
                  <c:v>H29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訪問診療を実施している診療所数!$E$67:$E$75</c:f>
              <c:strCache>
                <c:ptCount val="9"/>
                <c:pt idx="0">
                  <c:v>富田林市</c:v>
                </c:pt>
                <c:pt idx="1">
                  <c:v>河内長野市</c:v>
                </c:pt>
                <c:pt idx="2">
                  <c:v>松原市</c:v>
                </c:pt>
                <c:pt idx="3">
                  <c:v>羽曳野市</c:v>
                </c:pt>
                <c:pt idx="4">
                  <c:v>藤井寺市</c:v>
                </c:pt>
                <c:pt idx="5">
                  <c:v>大阪狭山市</c:v>
                </c:pt>
                <c:pt idx="6">
                  <c:v>太子町</c:v>
                </c:pt>
                <c:pt idx="7">
                  <c:v>河南町</c:v>
                </c:pt>
                <c:pt idx="8">
                  <c:v>千早赤阪村</c:v>
                </c:pt>
              </c:strCache>
            </c:strRef>
          </c:cat>
          <c:val>
            <c:numRef>
              <c:f>訪問診療を実施している診療所数!$G$67:$G$75</c:f>
              <c:numCache>
                <c:formatCode>General</c:formatCode>
                <c:ptCount val="9"/>
                <c:pt idx="0">
                  <c:v>27</c:v>
                </c:pt>
                <c:pt idx="1">
                  <c:v>25</c:v>
                </c:pt>
                <c:pt idx="2">
                  <c:v>30</c:v>
                </c:pt>
                <c:pt idx="3">
                  <c:v>25</c:v>
                </c:pt>
                <c:pt idx="4">
                  <c:v>25</c:v>
                </c:pt>
                <c:pt idx="5">
                  <c:v>16</c:v>
                </c:pt>
                <c:pt idx="6">
                  <c:v>0</c:v>
                </c:pt>
                <c:pt idx="7">
                  <c:v>3</c:v>
                </c:pt>
                <c:pt idx="8">
                  <c:v>0</c:v>
                </c:pt>
              </c:numCache>
            </c:numRef>
          </c:val>
          <c:extLst>
            <c:ext xmlns:c16="http://schemas.microsoft.com/office/drawing/2014/chart" uri="{C3380CC4-5D6E-409C-BE32-E72D297353CC}">
              <c16:uniqueId val="{00000001-EDE5-4C0D-9D7C-10471F309F2A}"/>
            </c:ext>
          </c:extLst>
        </c:ser>
        <c:dLbls>
          <c:showLegendKey val="0"/>
          <c:showVal val="0"/>
          <c:showCatName val="0"/>
          <c:showSerName val="0"/>
          <c:showPercent val="0"/>
          <c:showBubbleSize val="0"/>
        </c:dLbls>
        <c:gapWidth val="219"/>
        <c:overlap val="-27"/>
        <c:axId val="138758016"/>
        <c:axId val="138759552"/>
      </c:barChart>
      <c:catAx>
        <c:axId val="138758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8759552"/>
        <c:crosses val="autoZero"/>
        <c:auto val="1"/>
        <c:lblAlgn val="ctr"/>
        <c:lblOffset val="100"/>
        <c:noMultiLvlLbl val="0"/>
      </c:catAx>
      <c:valAx>
        <c:axId val="138759552"/>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8758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dirty="0"/>
              <a:t>訪問診療を受けている患者数</a:t>
            </a:r>
            <a:r>
              <a:rPr lang="ja-JP" altLang="en-US" sz="1100" dirty="0" smtClean="0"/>
              <a:t>（ＮＤＢ）</a:t>
            </a:r>
            <a:endParaRPr lang="ja-JP" altLang="en-US" sz="1100" dirty="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訪問診療を受けている患者数!$F$89</c:f>
              <c:strCache>
                <c:ptCount val="1"/>
                <c:pt idx="0">
                  <c:v>H28</c:v>
                </c:pt>
              </c:strCache>
            </c:strRef>
          </c:tx>
          <c:spPr>
            <a:solidFill>
              <a:schemeClr val="accent1"/>
            </a:solidFill>
            <a:ln>
              <a:noFill/>
            </a:ln>
            <a:effectLst/>
          </c:spPr>
          <c:invertIfNegative val="0"/>
          <c:dLbls>
            <c:dLbl>
              <c:idx val="0"/>
              <c:layout>
                <c:manualLayout>
                  <c:x val="-1.388888888888891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E0-4EDE-9448-0F433134A193}"/>
                </c:ext>
              </c:extLst>
            </c:dLbl>
            <c:dLbl>
              <c:idx val="1"/>
              <c:layout>
                <c:manualLayout>
                  <c:x val="-1.6666666666666687E-2"/>
                  <c:y val="4.243778136006691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EE0-4EDE-9448-0F433134A193}"/>
                </c:ext>
              </c:extLst>
            </c:dLbl>
            <c:dLbl>
              <c:idx val="2"/>
              <c:layout>
                <c:manualLayout>
                  <c:x val="-1.666666666666668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EE0-4EDE-9448-0F433134A193}"/>
                </c:ext>
              </c:extLst>
            </c:dLbl>
            <c:dLbl>
              <c:idx val="4"/>
              <c:layout>
                <c:manualLayout>
                  <c:x val="-4.166666666666672E-2"/>
                  <c:y val="-1.38888888888889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EE0-4EDE-9448-0F433134A193}"/>
                </c:ext>
              </c:extLst>
            </c:dLbl>
            <c:dLbl>
              <c:idx val="5"/>
              <c:layout>
                <c:manualLayout>
                  <c:x val="-1.6666666666666781E-2"/>
                  <c:y val="-4.629629629629719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EE0-4EDE-9448-0F433134A19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訪問診療を受けている患者数!$E$90:$E$98</c:f>
              <c:strCache>
                <c:ptCount val="9"/>
                <c:pt idx="0">
                  <c:v>富田林市</c:v>
                </c:pt>
                <c:pt idx="1">
                  <c:v>河内長野市</c:v>
                </c:pt>
                <c:pt idx="2">
                  <c:v>松原市</c:v>
                </c:pt>
                <c:pt idx="3">
                  <c:v>羽曳野市</c:v>
                </c:pt>
                <c:pt idx="4">
                  <c:v>藤井寺市</c:v>
                </c:pt>
                <c:pt idx="5">
                  <c:v>大阪狭山市</c:v>
                </c:pt>
                <c:pt idx="6">
                  <c:v>太子町</c:v>
                </c:pt>
                <c:pt idx="7">
                  <c:v>河南町</c:v>
                </c:pt>
                <c:pt idx="8">
                  <c:v>千早赤阪村</c:v>
                </c:pt>
              </c:strCache>
            </c:strRef>
          </c:cat>
          <c:val>
            <c:numRef>
              <c:f>訪問診療を受けている患者数!$F$90:$F$98</c:f>
              <c:numCache>
                <c:formatCode>General</c:formatCode>
                <c:ptCount val="9"/>
                <c:pt idx="0">
                  <c:v>4130</c:v>
                </c:pt>
                <c:pt idx="1">
                  <c:v>6945</c:v>
                </c:pt>
                <c:pt idx="2">
                  <c:v>7542</c:v>
                </c:pt>
                <c:pt idx="3">
                  <c:v>6565</c:v>
                </c:pt>
                <c:pt idx="4">
                  <c:v>11831</c:v>
                </c:pt>
                <c:pt idx="5">
                  <c:v>2527</c:v>
                </c:pt>
                <c:pt idx="6">
                  <c:v>89</c:v>
                </c:pt>
                <c:pt idx="7">
                  <c:v>1270</c:v>
                </c:pt>
                <c:pt idx="8">
                  <c:v>317</c:v>
                </c:pt>
              </c:numCache>
            </c:numRef>
          </c:val>
          <c:extLst>
            <c:ext xmlns:c16="http://schemas.microsoft.com/office/drawing/2014/chart" uri="{C3380CC4-5D6E-409C-BE32-E72D297353CC}">
              <c16:uniqueId val="{00000005-4EE0-4EDE-9448-0F433134A193}"/>
            </c:ext>
          </c:extLst>
        </c:ser>
        <c:ser>
          <c:idx val="1"/>
          <c:order val="1"/>
          <c:tx>
            <c:strRef>
              <c:f>訪問診療を受けている患者数!$G$89</c:f>
              <c:strCache>
                <c:ptCount val="1"/>
                <c:pt idx="0">
                  <c:v>H29</c:v>
                </c:pt>
              </c:strCache>
            </c:strRef>
          </c:tx>
          <c:spPr>
            <a:solidFill>
              <a:schemeClr val="accent2"/>
            </a:solidFill>
            <a:ln>
              <a:noFill/>
            </a:ln>
            <a:effectLst/>
          </c:spPr>
          <c:invertIfNegative val="0"/>
          <c:dLbls>
            <c:dLbl>
              <c:idx val="0"/>
              <c:layout>
                <c:manualLayout>
                  <c:x val="5.5555555555555558E-3"/>
                  <c:y val="-4.629629629629634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EE0-4EDE-9448-0F433134A193}"/>
                </c:ext>
              </c:extLst>
            </c:dLbl>
            <c:dLbl>
              <c:idx val="2"/>
              <c:layout>
                <c:manualLayout>
                  <c:x val="5.555555555555555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EE0-4EDE-9448-0F433134A193}"/>
                </c:ext>
              </c:extLst>
            </c:dLbl>
            <c:dLbl>
              <c:idx val="7"/>
              <c:layout>
                <c:manualLayout>
                  <c:x val="1.1111111111111125E-2"/>
                  <c:y val="-2.77777777777778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EE0-4EDE-9448-0F433134A193}"/>
                </c:ext>
              </c:extLst>
            </c:dLbl>
            <c:dLbl>
              <c:idx val="8"/>
              <c:layout>
                <c:manualLayout>
                  <c:x val="1.6666666666666687E-2"/>
                  <c:y val="-3.24074074074074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EE0-4EDE-9448-0F433134A19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訪問診療を受けている患者数!$E$90:$E$98</c:f>
              <c:strCache>
                <c:ptCount val="9"/>
                <c:pt idx="0">
                  <c:v>富田林市</c:v>
                </c:pt>
                <c:pt idx="1">
                  <c:v>河内長野市</c:v>
                </c:pt>
                <c:pt idx="2">
                  <c:v>松原市</c:v>
                </c:pt>
                <c:pt idx="3">
                  <c:v>羽曳野市</c:v>
                </c:pt>
                <c:pt idx="4">
                  <c:v>藤井寺市</c:v>
                </c:pt>
                <c:pt idx="5">
                  <c:v>大阪狭山市</c:v>
                </c:pt>
                <c:pt idx="6">
                  <c:v>太子町</c:v>
                </c:pt>
                <c:pt idx="7">
                  <c:v>河南町</c:v>
                </c:pt>
                <c:pt idx="8">
                  <c:v>千早赤阪村</c:v>
                </c:pt>
              </c:strCache>
            </c:strRef>
          </c:cat>
          <c:val>
            <c:numRef>
              <c:f>訪問診療を受けている患者数!$G$90:$G$98</c:f>
              <c:numCache>
                <c:formatCode>General</c:formatCode>
                <c:ptCount val="9"/>
                <c:pt idx="0">
                  <c:v>4800</c:v>
                </c:pt>
                <c:pt idx="1">
                  <c:v>8572</c:v>
                </c:pt>
                <c:pt idx="2">
                  <c:v>9534</c:v>
                </c:pt>
                <c:pt idx="3">
                  <c:v>8624</c:v>
                </c:pt>
                <c:pt idx="4">
                  <c:v>14932</c:v>
                </c:pt>
                <c:pt idx="5">
                  <c:v>3997</c:v>
                </c:pt>
                <c:pt idx="6">
                  <c:v>129</c:v>
                </c:pt>
                <c:pt idx="7">
                  <c:v>1482</c:v>
                </c:pt>
                <c:pt idx="8">
                  <c:v>217</c:v>
                </c:pt>
              </c:numCache>
            </c:numRef>
          </c:val>
          <c:extLst>
            <c:ext xmlns:c16="http://schemas.microsoft.com/office/drawing/2014/chart" uri="{C3380CC4-5D6E-409C-BE32-E72D297353CC}">
              <c16:uniqueId val="{0000000A-4EE0-4EDE-9448-0F433134A193}"/>
            </c:ext>
          </c:extLst>
        </c:ser>
        <c:dLbls>
          <c:showLegendKey val="0"/>
          <c:showVal val="0"/>
          <c:showCatName val="0"/>
          <c:showSerName val="0"/>
          <c:showPercent val="0"/>
          <c:showBubbleSize val="0"/>
        </c:dLbls>
        <c:gapWidth val="219"/>
        <c:overlap val="-27"/>
        <c:axId val="138712192"/>
        <c:axId val="138713728"/>
      </c:barChart>
      <c:catAx>
        <c:axId val="138712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8713728"/>
        <c:crosses val="autoZero"/>
        <c:auto val="1"/>
        <c:lblAlgn val="ctr"/>
        <c:lblOffset val="100"/>
        <c:noMultiLvlLbl val="0"/>
      </c:catAx>
      <c:valAx>
        <c:axId val="13871372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8712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r>
              <a:rPr lang="ja-JP" altLang="en-US" sz="1100" b="0" i="0" baseline="0">
                <a:effectLst/>
              </a:rPr>
              <a:t>在宅療養支援診療所数</a:t>
            </a:r>
            <a:r>
              <a:rPr lang="ja-JP" altLang="ja-JP" sz="1100" b="0" i="0" baseline="0">
                <a:effectLst/>
              </a:rPr>
              <a:t>（施設基準）</a:t>
            </a:r>
            <a:endParaRPr lang="ja-JP" altLang="ja-JP" sz="110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100">
                <a:solidFill>
                  <a:sysClr val="windowText" lastClr="000000">
                    <a:lumMod val="65000"/>
                    <a:lumOff val="35000"/>
                  </a:sysClr>
                </a:solidFill>
              </a:defRPr>
            </a:pPr>
            <a:endParaRPr lang="ja-JP" altLang="en-US" sz="1100"/>
          </a:p>
        </c:rich>
      </c:tx>
      <c:layout>
        <c:manualLayout>
          <c:xMode val="edge"/>
          <c:yMode val="edge"/>
          <c:x val="0.19166666666666668"/>
          <c:y val="4.1666666666666664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在宅療養支援診療所!$G$74</c:f>
              <c:strCache>
                <c:ptCount val="1"/>
                <c:pt idx="0">
                  <c:v>H29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在宅療養支援診療所!$F$75:$F$83</c:f>
              <c:strCache>
                <c:ptCount val="9"/>
                <c:pt idx="0">
                  <c:v>富田林市</c:v>
                </c:pt>
                <c:pt idx="1">
                  <c:v>河内長野市</c:v>
                </c:pt>
                <c:pt idx="2">
                  <c:v>松原市</c:v>
                </c:pt>
                <c:pt idx="3">
                  <c:v>羽曳野市</c:v>
                </c:pt>
                <c:pt idx="4">
                  <c:v>藤井寺市</c:v>
                </c:pt>
                <c:pt idx="5">
                  <c:v>大阪狭山市</c:v>
                </c:pt>
                <c:pt idx="6">
                  <c:v>太子町</c:v>
                </c:pt>
                <c:pt idx="7">
                  <c:v>河南町</c:v>
                </c:pt>
                <c:pt idx="8">
                  <c:v>千早赤阪村</c:v>
                </c:pt>
              </c:strCache>
            </c:strRef>
          </c:cat>
          <c:val>
            <c:numRef>
              <c:f>在宅療養支援診療所!$G$75:$G$83</c:f>
              <c:numCache>
                <c:formatCode>General</c:formatCode>
                <c:ptCount val="9"/>
                <c:pt idx="0">
                  <c:v>24</c:v>
                </c:pt>
                <c:pt idx="1">
                  <c:v>19</c:v>
                </c:pt>
                <c:pt idx="2">
                  <c:v>20</c:v>
                </c:pt>
                <c:pt idx="3">
                  <c:v>16</c:v>
                </c:pt>
                <c:pt idx="4">
                  <c:v>24</c:v>
                </c:pt>
                <c:pt idx="5">
                  <c:v>12</c:v>
                </c:pt>
                <c:pt idx="6">
                  <c:v>3</c:v>
                </c:pt>
                <c:pt idx="7">
                  <c:v>3</c:v>
                </c:pt>
                <c:pt idx="8">
                  <c:v>0</c:v>
                </c:pt>
              </c:numCache>
            </c:numRef>
          </c:val>
          <c:extLst>
            <c:ext xmlns:c16="http://schemas.microsoft.com/office/drawing/2014/chart" uri="{C3380CC4-5D6E-409C-BE32-E72D297353CC}">
              <c16:uniqueId val="{00000000-7067-4063-A81D-2F31DEA566C1}"/>
            </c:ext>
          </c:extLst>
        </c:ser>
        <c:ser>
          <c:idx val="1"/>
          <c:order val="1"/>
          <c:tx>
            <c:strRef>
              <c:f>在宅療養支援診療所!$H$74</c:f>
              <c:strCache>
                <c:ptCount val="1"/>
                <c:pt idx="0">
                  <c:v>H30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在宅療養支援診療所!$F$75:$F$83</c:f>
              <c:strCache>
                <c:ptCount val="9"/>
                <c:pt idx="0">
                  <c:v>富田林市</c:v>
                </c:pt>
                <c:pt idx="1">
                  <c:v>河内長野市</c:v>
                </c:pt>
                <c:pt idx="2">
                  <c:v>松原市</c:v>
                </c:pt>
                <c:pt idx="3">
                  <c:v>羽曳野市</c:v>
                </c:pt>
                <c:pt idx="4">
                  <c:v>藤井寺市</c:v>
                </c:pt>
                <c:pt idx="5">
                  <c:v>大阪狭山市</c:v>
                </c:pt>
                <c:pt idx="6">
                  <c:v>太子町</c:v>
                </c:pt>
                <c:pt idx="7">
                  <c:v>河南町</c:v>
                </c:pt>
                <c:pt idx="8">
                  <c:v>千早赤阪村</c:v>
                </c:pt>
              </c:strCache>
            </c:strRef>
          </c:cat>
          <c:val>
            <c:numRef>
              <c:f>在宅療養支援診療所!$H$75:$H$83</c:f>
              <c:numCache>
                <c:formatCode>General</c:formatCode>
                <c:ptCount val="9"/>
                <c:pt idx="0">
                  <c:v>18</c:v>
                </c:pt>
                <c:pt idx="1">
                  <c:v>17</c:v>
                </c:pt>
                <c:pt idx="2">
                  <c:v>14</c:v>
                </c:pt>
                <c:pt idx="3">
                  <c:v>13</c:v>
                </c:pt>
                <c:pt idx="4">
                  <c:v>25</c:v>
                </c:pt>
                <c:pt idx="5">
                  <c:v>10</c:v>
                </c:pt>
                <c:pt idx="6">
                  <c:v>2</c:v>
                </c:pt>
                <c:pt idx="7">
                  <c:v>2</c:v>
                </c:pt>
                <c:pt idx="8">
                  <c:v>0</c:v>
                </c:pt>
              </c:numCache>
            </c:numRef>
          </c:val>
          <c:extLst>
            <c:ext xmlns:c16="http://schemas.microsoft.com/office/drawing/2014/chart" uri="{C3380CC4-5D6E-409C-BE32-E72D297353CC}">
              <c16:uniqueId val="{00000001-7067-4063-A81D-2F31DEA566C1}"/>
            </c:ext>
          </c:extLst>
        </c:ser>
        <c:ser>
          <c:idx val="2"/>
          <c:order val="2"/>
          <c:tx>
            <c:strRef>
              <c:f>在宅療養支援診療所!$I$74</c:f>
              <c:strCache>
                <c:ptCount val="1"/>
                <c:pt idx="0">
                  <c:v>H31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在宅療養支援診療所!$F$75:$F$83</c:f>
              <c:strCache>
                <c:ptCount val="9"/>
                <c:pt idx="0">
                  <c:v>富田林市</c:v>
                </c:pt>
                <c:pt idx="1">
                  <c:v>河内長野市</c:v>
                </c:pt>
                <c:pt idx="2">
                  <c:v>松原市</c:v>
                </c:pt>
                <c:pt idx="3">
                  <c:v>羽曳野市</c:v>
                </c:pt>
                <c:pt idx="4">
                  <c:v>藤井寺市</c:v>
                </c:pt>
                <c:pt idx="5">
                  <c:v>大阪狭山市</c:v>
                </c:pt>
                <c:pt idx="6">
                  <c:v>太子町</c:v>
                </c:pt>
                <c:pt idx="7">
                  <c:v>河南町</c:v>
                </c:pt>
                <c:pt idx="8">
                  <c:v>千早赤阪村</c:v>
                </c:pt>
              </c:strCache>
            </c:strRef>
          </c:cat>
          <c:val>
            <c:numRef>
              <c:f>在宅療養支援診療所!$I$75:$I$83</c:f>
              <c:numCache>
                <c:formatCode>General</c:formatCode>
                <c:ptCount val="9"/>
                <c:pt idx="0">
                  <c:v>18</c:v>
                </c:pt>
                <c:pt idx="1">
                  <c:v>18</c:v>
                </c:pt>
                <c:pt idx="2">
                  <c:v>14</c:v>
                </c:pt>
                <c:pt idx="3">
                  <c:v>15</c:v>
                </c:pt>
                <c:pt idx="4">
                  <c:v>25</c:v>
                </c:pt>
                <c:pt idx="5">
                  <c:v>12</c:v>
                </c:pt>
                <c:pt idx="6">
                  <c:v>2</c:v>
                </c:pt>
                <c:pt idx="7">
                  <c:v>2</c:v>
                </c:pt>
                <c:pt idx="8">
                  <c:v>0</c:v>
                </c:pt>
              </c:numCache>
            </c:numRef>
          </c:val>
          <c:extLst>
            <c:ext xmlns:c16="http://schemas.microsoft.com/office/drawing/2014/chart" uri="{C3380CC4-5D6E-409C-BE32-E72D297353CC}">
              <c16:uniqueId val="{00000002-7067-4063-A81D-2F31DEA566C1}"/>
            </c:ext>
          </c:extLst>
        </c:ser>
        <c:dLbls>
          <c:showLegendKey val="0"/>
          <c:showVal val="0"/>
          <c:showCatName val="0"/>
          <c:showSerName val="0"/>
          <c:showPercent val="0"/>
          <c:showBubbleSize val="0"/>
        </c:dLbls>
        <c:gapWidth val="219"/>
        <c:overlap val="-27"/>
        <c:axId val="138823936"/>
        <c:axId val="138838016"/>
      </c:barChart>
      <c:catAx>
        <c:axId val="138823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8838016"/>
        <c:crosses val="autoZero"/>
        <c:auto val="1"/>
        <c:lblAlgn val="ctr"/>
        <c:lblOffset val="100"/>
        <c:noMultiLvlLbl val="0"/>
      </c:catAx>
      <c:valAx>
        <c:axId val="13883801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8823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r>
              <a:rPr lang="ja-JP" altLang="en-US" sz="1100" b="0" i="0" baseline="0">
                <a:effectLst/>
              </a:rPr>
              <a:t>在宅療養支援病院数（施設基準</a:t>
            </a:r>
            <a:r>
              <a:rPr lang="ja-JP" altLang="ja-JP" sz="1100" b="0" i="0" baseline="0">
                <a:effectLst/>
              </a:rPr>
              <a:t>）</a:t>
            </a:r>
            <a:endParaRPr lang="ja-JP" altLang="ja-JP" sz="110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100">
                <a:solidFill>
                  <a:sysClr val="windowText" lastClr="000000">
                    <a:lumMod val="65000"/>
                    <a:lumOff val="35000"/>
                  </a:sysClr>
                </a:solidFill>
              </a:defRPr>
            </a:pPr>
            <a:endParaRPr lang="ja-JP" altLang="en-US" sz="1100"/>
          </a:p>
        </c:rich>
      </c:tx>
      <c:layout>
        <c:manualLayout>
          <c:xMode val="edge"/>
          <c:yMode val="edge"/>
          <c:x val="0.2388888888888889"/>
          <c:y val="4.6296296296296363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在宅療養支援病院!$G$74</c:f>
              <c:strCache>
                <c:ptCount val="1"/>
                <c:pt idx="0">
                  <c:v>H29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在宅療養支援病院!$F$75:$F$83</c:f>
              <c:strCache>
                <c:ptCount val="9"/>
                <c:pt idx="0">
                  <c:v>富田林市</c:v>
                </c:pt>
                <c:pt idx="1">
                  <c:v>河内長野市</c:v>
                </c:pt>
                <c:pt idx="2">
                  <c:v>松原市</c:v>
                </c:pt>
                <c:pt idx="3">
                  <c:v>羽曳野市</c:v>
                </c:pt>
                <c:pt idx="4">
                  <c:v>藤井寺市</c:v>
                </c:pt>
                <c:pt idx="5">
                  <c:v>大阪狭山市</c:v>
                </c:pt>
                <c:pt idx="6">
                  <c:v>太子町</c:v>
                </c:pt>
                <c:pt idx="7">
                  <c:v>河南町</c:v>
                </c:pt>
                <c:pt idx="8">
                  <c:v>千早赤阪村</c:v>
                </c:pt>
              </c:strCache>
            </c:strRef>
          </c:cat>
          <c:val>
            <c:numRef>
              <c:f>在宅療養支援病院!$G$75:$G$83</c:f>
              <c:numCache>
                <c:formatCode>General</c:formatCode>
                <c:ptCount val="9"/>
                <c:pt idx="0">
                  <c:v>1</c:v>
                </c:pt>
                <c:pt idx="1">
                  <c:v>3</c:v>
                </c:pt>
                <c:pt idx="2">
                  <c:v>1</c:v>
                </c:pt>
                <c:pt idx="3">
                  <c:v>0</c:v>
                </c:pt>
                <c:pt idx="4">
                  <c:v>1</c:v>
                </c:pt>
                <c:pt idx="5">
                  <c:v>2</c:v>
                </c:pt>
                <c:pt idx="6">
                  <c:v>0</c:v>
                </c:pt>
                <c:pt idx="7">
                  <c:v>0</c:v>
                </c:pt>
                <c:pt idx="8">
                  <c:v>0</c:v>
                </c:pt>
              </c:numCache>
            </c:numRef>
          </c:val>
          <c:extLst>
            <c:ext xmlns:c16="http://schemas.microsoft.com/office/drawing/2014/chart" uri="{C3380CC4-5D6E-409C-BE32-E72D297353CC}">
              <c16:uniqueId val="{00000000-B003-474A-9ED6-5AF00035BDBC}"/>
            </c:ext>
          </c:extLst>
        </c:ser>
        <c:ser>
          <c:idx val="1"/>
          <c:order val="1"/>
          <c:tx>
            <c:strRef>
              <c:f>在宅療養支援病院!$H$74</c:f>
              <c:strCache>
                <c:ptCount val="1"/>
                <c:pt idx="0">
                  <c:v>H30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在宅療養支援病院!$F$75:$F$83</c:f>
              <c:strCache>
                <c:ptCount val="9"/>
                <c:pt idx="0">
                  <c:v>富田林市</c:v>
                </c:pt>
                <c:pt idx="1">
                  <c:v>河内長野市</c:v>
                </c:pt>
                <c:pt idx="2">
                  <c:v>松原市</c:v>
                </c:pt>
                <c:pt idx="3">
                  <c:v>羽曳野市</c:v>
                </c:pt>
                <c:pt idx="4">
                  <c:v>藤井寺市</c:v>
                </c:pt>
                <c:pt idx="5">
                  <c:v>大阪狭山市</c:v>
                </c:pt>
                <c:pt idx="6">
                  <c:v>太子町</c:v>
                </c:pt>
                <c:pt idx="7">
                  <c:v>河南町</c:v>
                </c:pt>
                <c:pt idx="8">
                  <c:v>千早赤阪村</c:v>
                </c:pt>
              </c:strCache>
            </c:strRef>
          </c:cat>
          <c:val>
            <c:numRef>
              <c:f>在宅療養支援病院!$H$75:$H$83</c:f>
              <c:numCache>
                <c:formatCode>General</c:formatCode>
                <c:ptCount val="9"/>
                <c:pt idx="0">
                  <c:v>1</c:v>
                </c:pt>
                <c:pt idx="1">
                  <c:v>3</c:v>
                </c:pt>
                <c:pt idx="2">
                  <c:v>1</c:v>
                </c:pt>
                <c:pt idx="3">
                  <c:v>0</c:v>
                </c:pt>
                <c:pt idx="4">
                  <c:v>1</c:v>
                </c:pt>
                <c:pt idx="5">
                  <c:v>2</c:v>
                </c:pt>
                <c:pt idx="6">
                  <c:v>0</c:v>
                </c:pt>
                <c:pt idx="7">
                  <c:v>0</c:v>
                </c:pt>
                <c:pt idx="8">
                  <c:v>0</c:v>
                </c:pt>
              </c:numCache>
            </c:numRef>
          </c:val>
          <c:extLst>
            <c:ext xmlns:c16="http://schemas.microsoft.com/office/drawing/2014/chart" uri="{C3380CC4-5D6E-409C-BE32-E72D297353CC}">
              <c16:uniqueId val="{00000001-B003-474A-9ED6-5AF00035BDBC}"/>
            </c:ext>
          </c:extLst>
        </c:ser>
        <c:ser>
          <c:idx val="2"/>
          <c:order val="2"/>
          <c:tx>
            <c:strRef>
              <c:f>在宅療養支援病院!$I$74</c:f>
              <c:strCache>
                <c:ptCount val="1"/>
                <c:pt idx="0">
                  <c:v>H31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在宅療養支援病院!$F$75:$F$83</c:f>
              <c:strCache>
                <c:ptCount val="9"/>
                <c:pt idx="0">
                  <c:v>富田林市</c:v>
                </c:pt>
                <c:pt idx="1">
                  <c:v>河内長野市</c:v>
                </c:pt>
                <c:pt idx="2">
                  <c:v>松原市</c:v>
                </c:pt>
                <c:pt idx="3">
                  <c:v>羽曳野市</c:v>
                </c:pt>
                <c:pt idx="4">
                  <c:v>藤井寺市</c:v>
                </c:pt>
                <c:pt idx="5">
                  <c:v>大阪狭山市</c:v>
                </c:pt>
                <c:pt idx="6">
                  <c:v>太子町</c:v>
                </c:pt>
                <c:pt idx="7">
                  <c:v>河南町</c:v>
                </c:pt>
                <c:pt idx="8">
                  <c:v>千早赤阪村</c:v>
                </c:pt>
              </c:strCache>
            </c:strRef>
          </c:cat>
          <c:val>
            <c:numRef>
              <c:f>在宅療養支援病院!$I$75:$I$83</c:f>
              <c:numCache>
                <c:formatCode>General</c:formatCode>
                <c:ptCount val="9"/>
                <c:pt idx="0">
                  <c:v>1</c:v>
                </c:pt>
                <c:pt idx="1">
                  <c:v>3</c:v>
                </c:pt>
                <c:pt idx="2">
                  <c:v>2</c:v>
                </c:pt>
                <c:pt idx="3">
                  <c:v>1</c:v>
                </c:pt>
                <c:pt idx="4">
                  <c:v>1</c:v>
                </c:pt>
                <c:pt idx="5">
                  <c:v>2</c:v>
                </c:pt>
                <c:pt idx="6">
                  <c:v>0</c:v>
                </c:pt>
                <c:pt idx="7">
                  <c:v>0</c:v>
                </c:pt>
                <c:pt idx="8">
                  <c:v>0</c:v>
                </c:pt>
              </c:numCache>
            </c:numRef>
          </c:val>
          <c:extLst>
            <c:ext xmlns:c16="http://schemas.microsoft.com/office/drawing/2014/chart" uri="{C3380CC4-5D6E-409C-BE32-E72D297353CC}">
              <c16:uniqueId val="{00000002-B003-474A-9ED6-5AF00035BDBC}"/>
            </c:ext>
          </c:extLst>
        </c:ser>
        <c:dLbls>
          <c:showLegendKey val="0"/>
          <c:showVal val="0"/>
          <c:showCatName val="0"/>
          <c:showSerName val="0"/>
          <c:showPercent val="0"/>
          <c:showBubbleSize val="0"/>
        </c:dLbls>
        <c:gapWidth val="219"/>
        <c:overlap val="-27"/>
        <c:axId val="139935104"/>
        <c:axId val="139949184"/>
      </c:barChart>
      <c:catAx>
        <c:axId val="139935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9949184"/>
        <c:crosses val="autoZero"/>
        <c:auto val="1"/>
        <c:lblAlgn val="ctr"/>
        <c:lblOffset val="100"/>
        <c:noMultiLvlLbl val="0"/>
      </c:catAx>
      <c:valAx>
        <c:axId val="13994918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9935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r>
              <a:rPr lang="ja-JP" altLang="en-US" sz="1100" b="0" i="0" baseline="0">
                <a:effectLst/>
              </a:rPr>
              <a:t>在宅療養後方支援病院</a:t>
            </a:r>
            <a:r>
              <a:rPr lang="ja-JP" altLang="ja-JP" sz="1100" b="0" i="0" baseline="0">
                <a:effectLst/>
              </a:rPr>
              <a:t>（施設基準）</a:t>
            </a:r>
            <a:endParaRPr lang="ja-JP" altLang="ja-JP" sz="110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100">
                <a:solidFill>
                  <a:sysClr val="windowText" lastClr="000000">
                    <a:lumMod val="65000"/>
                    <a:lumOff val="35000"/>
                  </a:sysClr>
                </a:solidFill>
              </a:defRPr>
            </a:pPr>
            <a:endParaRPr lang="ja-JP" altLang="en-US" sz="1100"/>
          </a:p>
        </c:rich>
      </c:tx>
      <c:layout>
        <c:manualLayout>
          <c:xMode val="edge"/>
          <c:yMode val="edge"/>
          <c:x val="0.22500000000000001"/>
          <c:y val="4.1666666666666664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在宅療養後方支援病院!$G$74</c:f>
              <c:strCache>
                <c:ptCount val="1"/>
                <c:pt idx="0">
                  <c:v>H29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在宅療養後方支援病院!$F$75:$F$83</c:f>
              <c:strCache>
                <c:ptCount val="9"/>
                <c:pt idx="0">
                  <c:v>富田林市</c:v>
                </c:pt>
                <c:pt idx="1">
                  <c:v>河内長野市</c:v>
                </c:pt>
                <c:pt idx="2">
                  <c:v>松原市</c:v>
                </c:pt>
                <c:pt idx="3">
                  <c:v>羽曳野市</c:v>
                </c:pt>
                <c:pt idx="4">
                  <c:v>藤井寺市</c:v>
                </c:pt>
                <c:pt idx="5">
                  <c:v>大阪狭山市</c:v>
                </c:pt>
                <c:pt idx="6">
                  <c:v>太子町</c:v>
                </c:pt>
                <c:pt idx="7">
                  <c:v>河南町</c:v>
                </c:pt>
                <c:pt idx="8">
                  <c:v>千早赤阪村</c:v>
                </c:pt>
              </c:strCache>
            </c:strRef>
          </c:cat>
          <c:val>
            <c:numRef>
              <c:f>在宅療養後方支援病院!$G$75:$G$83</c:f>
              <c:numCache>
                <c:formatCode>General</c:formatCode>
                <c:ptCount val="9"/>
                <c:pt idx="0">
                  <c:v>1</c:v>
                </c:pt>
                <c:pt idx="1">
                  <c:v>0</c:v>
                </c:pt>
                <c:pt idx="2">
                  <c:v>0</c:v>
                </c:pt>
                <c:pt idx="3">
                  <c:v>1</c:v>
                </c:pt>
                <c:pt idx="4">
                  <c:v>0</c:v>
                </c:pt>
                <c:pt idx="5">
                  <c:v>0</c:v>
                </c:pt>
                <c:pt idx="6">
                  <c:v>0</c:v>
                </c:pt>
                <c:pt idx="7">
                  <c:v>0</c:v>
                </c:pt>
                <c:pt idx="8">
                  <c:v>0</c:v>
                </c:pt>
              </c:numCache>
            </c:numRef>
          </c:val>
          <c:extLst>
            <c:ext xmlns:c16="http://schemas.microsoft.com/office/drawing/2014/chart" uri="{C3380CC4-5D6E-409C-BE32-E72D297353CC}">
              <c16:uniqueId val="{00000000-5E6B-42BB-9C58-A1FCCD93CBED}"/>
            </c:ext>
          </c:extLst>
        </c:ser>
        <c:ser>
          <c:idx val="1"/>
          <c:order val="1"/>
          <c:tx>
            <c:strRef>
              <c:f>在宅療養後方支援病院!$H$74</c:f>
              <c:strCache>
                <c:ptCount val="1"/>
                <c:pt idx="0">
                  <c:v>H30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在宅療養後方支援病院!$F$75:$F$83</c:f>
              <c:strCache>
                <c:ptCount val="9"/>
                <c:pt idx="0">
                  <c:v>富田林市</c:v>
                </c:pt>
                <c:pt idx="1">
                  <c:v>河内長野市</c:v>
                </c:pt>
                <c:pt idx="2">
                  <c:v>松原市</c:v>
                </c:pt>
                <c:pt idx="3">
                  <c:v>羽曳野市</c:v>
                </c:pt>
                <c:pt idx="4">
                  <c:v>藤井寺市</c:v>
                </c:pt>
                <c:pt idx="5">
                  <c:v>大阪狭山市</c:v>
                </c:pt>
                <c:pt idx="6">
                  <c:v>太子町</c:v>
                </c:pt>
                <c:pt idx="7">
                  <c:v>河南町</c:v>
                </c:pt>
                <c:pt idx="8">
                  <c:v>千早赤阪村</c:v>
                </c:pt>
              </c:strCache>
            </c:strRef>
          </c:cat>
          <c:val>
            <c:numRef>
              <c:f>在宅療養後方支援病院!$H$75:$H$83</c:f>
              <c:numCache>
                <c:formatCode>General</c:formatCode>
                <c:ptCount val="9"/>
                <c:pt idx="0">
                  <c:v>1</c:v>
                </c:pt>
                <c:pt idx="1">
                  <c:v>0</c:v>
                </c:pt>
                <c:pt idx="2">
                  <c:v>0</c:v>
                </c:pt>
                <c:pt idx="3">
                  <c:v>1</c:v>
                </c:pt>
                <c:pt idx="4">
                  <c:v>0</c:v>
                </c:pt>
                <c:pt idx="5">
                  <c:v>0</c:v>
                </c:pt>
                <c:pt idx="6">
                  <c:v>0</c:v>
                </c:pt>
                <c:pt idx="7">
                  <c:v>0</c:v>
                </c:pt>
                <c:pt idx="8">
                  <c:v>0</c:v>
                </c:pt>
              </c:numCache>
            </c:numRef>
          </c:val>
          <c:extLst>
            <c:ext xmlns:c16="http://schemas.microsoft.com/office/drawing/2014/chart" uri="{C3380CC4-5D6E-409C-BE32-E72D297353CC}">
              <c16:uniqueId val="{00000001-5E6B-42BB-9C58-A1FCCD93CBED}"/>
            </c:ext>
          </c:extLst>
        </c:ser>
        <c:ser>
          <c:idx val="2"/>
          <c:order val="2"/>
          <c:tx>
            <c:strRef>
              <c:f>在宅療養後方支援病院!$I$74</c:f>
              <c:strCache>
                <c:ptCount val="1"/>
                <c:pt idx="0">
                  <c:v>H31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在宅療養後方支援病院!$F$75:$F$83</c:f>
              <c:strCache>
                <c:ptCount val="9"/>
                <c:pt idx="0">
                  <c:v>富田林市</c:v>
                </c:pt>
                <c:pt idx="1">
                  <c:v>河内長野市</c:v>
                </c:pt>
                <c:pt idx="2">
                  <c:v>松原市</c:v>
                </c:pt>
                <c:pt idx="3">
                  <c:v>羽曳野市</c:v>
                </c:pt>
                <c:pt idx="4">
                  <c:v>藤井寺市</c:v>
                </c:pt>
                <c:pt idx="5">
                  <c:v>大阪狭山市</c:v>
                </c:pt>
                <c:pt idx="6">
                  <c:v>太子町</c:v>
                </c:pt>
                <c:pt idx="7">
                  <c:v>河南町</c:v>
                </c:pt>
                <c:pt idx="8">
                  <c:v>千早赤阪村</c:v>
                </c:pt>
              </c:strCache>
            </c:strRef>
          </c:cat>
          <c:val>
            <c:numRef>
              <c:f>在宅療養後方支援病院!$I$75:$I$83</c:f>
              <c:numCache>
                <c:formatCode>General</c:formatCode>
                <c:ptCount val="9"/>
                <c:pt idx="0">
                  <c:v>1</c:v>
                </c:pt>
                <c:pt idx="1">
                  <c:v>0</c:v>
                </c:pt>
                <c:pt idx="2">
                  <c:v>0</c:v>
                </c:pt>
                <c:pt idx="3">
                  <c:v>1</c:v>
                </c:pt>
                <c:pt idx="4">
                  <c:v>0</c:v>
                </c:pt>
                <c:pt idx="5">
                  <c:v>0</c:v>
                </c:pt>
                <c:pt idx="6">
                  <c:v>0</c:v>
                </c:pt>
                <c:pt idx="7">
                  <c:v>0</c:v>
                </c:pt>
                <c:pt idx="8">
                  <c:v>0</c:v>
                </c:pt>
              </c:numCache>
            </c:numRef>
          </c:val>
          <c:extLst>
            <c:ext xmlns:c16="http://schemas.microsoft.com/office/drawing/2014/chart" uri="{C3380CC4-5D6E-409C-BE32-E72D297353CC}">
              <c16:uniqueId val="{00000002-5E6B-42BB-9C58-A1FCCD93CBED}"/>
            </c:ext>
          </c:extLst>
        </c:ser>
        <c:dLbls>
          <c:showLegendKey val="0"/>
          <c:showVal val="0"/>
          <c:showCatName val="0"/>
          <c:showSerName val="0"/>
          <c:showPercent val="0"/>
          <c:showBubbleSize val="0"/>
        </c:dLbls>
        <c:gapWidth val="219"/>
        <c:overlap val="-27"/>
        <c:axId val="140088448"/>
        <c:axId val="140089984"/>
      </c:barChart>
      <c:catAx>
        <c:axId val="140088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0089984"/>
        <c:crosses val="autoZero"/>
        <c:auto val="1"/>
        <c:lblAlgn val="ctr"/>
        <c:lblOffset val="100"/>
        <c:noMultiLvlLbl val="0"/>
      </c:catAx>
      <c:valAx>
        <c:axId val="14008998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0088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r>
              <a:rPr lang="ja-JP" altLang="en-US" sz="1100" b="0" i="0" baseline="0">
                <a:effectLst/>
              </a:rPr>
              <a:t>在宅療養支援歯科診療所数</a:t>
            </a:r>
            <a:r>
              <a:rPr lang="ja-JP" altLang="ja-JP" sz="1100" b="0" i="0" baseline="0">
                <a:effectLst/>
              </a:rPr>
              <a:t>（施設基準）</a:t>
            </a:r>
            <a:endParaRPr lang="ja-JP" altLang="ja-JP" sz="110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100">
                <a:solidFill>
                  <a:sysClr val="windowText" lastClr="000000">
                    <a:lumMod val="65000"/>
                    <a:lumOff val="35000"/>
                  </a:sysClr>
                </a:solidFill>
              </a:defRPr>
            </a:pPr>
            <a:endParaRPr lang="ja-JP" altLang="en-US" sz="1100"/>
          </a:p>
        </c:rich>
      </c:tx>
      <c:layout>
        <c:manualLayout>
          <c:xMode val="edge"/>
          <c:yMode val="edge"/>
          <c:x val="0.28311737653292296"/>
          <c:y val="6.0185185185185147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'在宅療養支援歯科診療所（合計）'!$G$74</c:f>
              <c:strCache>
                <c:ptCount val="1"/>
                <c:pt idx="0">
                  <c:v>H29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'在宅療養支援歯科診療所（合計）'!$F$75:$F$83</c:f>
              <c:strCache>
                <c:ptCount val="9"/>
                <c:pt idx="0">
                  <c:v>富田林市</c:v>
                </c:pt>
                <c:pt idx="1">
                  <c:v>河内長野市</c:v>
                </c:pt>
                <c:pt idx="2">
                  <c:v>松原市</c:v>
                </c:pt>
                <c:pt idx="3">
                  <c:v>羽曳野市</c:v>
                </c:pt>
                <c:pt idx="4">
                  <c:v>藤井寺市</c:v>
                </c:pt>
                <c:pt idx="5">
                  <c:v>大阪狭山市</c:v>
                </c:pt>
                <c:pt idx="6">
                  <c:v>太子町</c:v>
                </c:pt>
                <c:pt idx="7">
                  <c:v>河南町</c:v>
                </c:pt>
                <c:pt idx="8">
                  <c:v>千早赤阪村</c:v>
                </c:pt>
              </c:strCache>
            </c:strRef>
          </c:cat>
          <c:val>
            <c:numRef>
              <c:f>'在宅療養支援歯科診療所（合計）'!$G$75:$G$83</c:f>
              <c:numCache>
                <c:formatCode>General</c:formatCode>
                <c:ptCount val="9"/>
                <c:pt idx="0">
                  <c:v>20</c:v>
                </c:pt>
                <c:pt idx="1">
                  <c:v>16</c:v>
                </c:pt>
                <c:pt idx="2">
                  <c:v>10</c:v>
                </c:pt>
                <c:pt idx="3">
                  <c:v>8</c:v>
                </c:pt>
                <c:pt idx="4">
                  <c:v>7</c:v>
                </c:pt>
                <c:pt idx="5">
                  <c:v>12</c:v>
                </c:pt>
                <c:pt idx="6">
                  <c:v>0</c:v>
                </c:pt>
                <c:pt idx="7">
                  <c:v>1</c:v>
                </c:pt>
                <c:pt idx="8">
                  <c:v>0</c:v>
                </c:pt>
              </c:numCache>
            </c:numRef>
          </c:val>
          <c:extLst>
            <c:ext xmlns:c16="http://schemas.microsoft.com/office/drawing/2014/chart" uri="{C3380CC4-5D6E-409C-BE32-E72D297353CC}">
              <c16:uniqueId val="{00000000-0AB9-4BEA-8C6D-B4528BEFBB2A}"/>
            </c:ext>
          </c:extLst>
        </c:ser>
        <c:ser>
          <c:idx val="1"/>
          <c:order val="1"/>
          <c:tx>
            <c:strRef>
              <c:f>'在宅療養支援歯科診療所（合計）'!$H$74</c:f>
              <c:strCache>
                <c:ptCount val="1"/>
                <c:pt idx="0">
                  <c:v>H30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'在宅療養支援歯科診療所（合計）'!$F$75:$F$83</c:f>
              <c:strCache>
                <c:ptCount val="9"/>
                <c:pt idx="0">
                  <c:v>富田林市</c:v>
                </c:pt>
                <c:pt idx="1">
                  <c:v>河内長野市</c:v>
                </c:pt>
                <c:pt idx="2">
                  <c:v>松原市</c:v>
                </c:pt>
                <c:pt idx="3">
                  <c:v>羽曳野市</c:v>
                </c:pt>
                <c:pt idx="4">
                  <c:v>藤井寺市</c:v>
                </c:pt>
                <c:pt idx="5">
                  <c:v>大阪狭山市</c:v>
                </c:pt>
                <c:pt idx="6">
                  <c:v>太子町</c:v>
                </c:pt>
                <c:pt idx="7">
                  <c:v>河南町</c:v>
                </c:pt>
                <c:pt idx="8">
                  <c:v>千早赤阪村</c:v>
                </c:pt>
              </c:strCache>
            </c:strRef>
          </c:cat>
          <c:val>
            <c:numRef>
              <c:f>'在宅療養支援歯科診療所（合計）'!$H$75:$H$83</c:f>
              <c:numCache>
                <c:formatCode>General</c:formatCode>
                <c:ptCount val="9"/>
                <c:pt idx="0">
                  <c:v>18</c:v>
                </c:pt>
                <c:pt idx="1">
                  <c:v>16</c:v>
                </c:pt>
                <c:pt idx="2">
                  <c:v>10</c:v>
                </c:pt>
                <c:pt idx="3">
                  <c:v>10</c:v>
                </c:pt>
                <c:pt idx="4">
                  <c:v>9</c:v>
                </c:pt>
                <c:pt idx="5">
                  <c:v>17</c:v>
                </c:pt>
                <c:pt idx="6">
                  <c:v>0</c:v>
                </c:pt>
                <c:pt idx="7">
                  <c:v>1</c:v>
                </c:pt>
                <c:pt idx="8">
                  <c:v>0</c:v>
                </c:pt>
              </c:numCache>
            </c:numRef>
          </c:val>
          <c:extLst>
            <c:ext xmlns:c16="http://schemas.microsoft.com/office/drawing/2014/chart" uri="{C3380CC4-5D6E-409C-BE32-E72D297353CC}">
              <c16:uniqueId val="{00000001-0AB9-4BEA-8C6D-B4528BEFBB2A}"/>
            </c:ext>
          </c:extLst>
        </c:ser>
        <c:ser>
          <c:idx val="2"/>
          <c:order val="2"/>
          <c:tx>
            <c:strRef>
              <c:f>'在宅療養支援歯科診療所（合計）'!$I$74</c:f>
              <c:strCache>
                <c:ptCount val="1"/>
                <c:pt idx="0">
                  <c:v>H31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'在宅療養支援歯科診療所（合計）'!$F$75:$F$83</c:f>
              <c:strCache>
                <c:ptCount val="9"/>
                <c:pt idx="0">
                  <c:v>富田林市</c:v>
                </c:pt>
                <c:pt idx="1">
                  <c:v>河内長野市</c:v>
                </c:pt>
                <c:pt idx="2">
                  <c:v>松原市</c:v>
                </c:pt>
                <c:pt idx="3">
                  <c:v>羽曳野市</c:v>
                </c:pt>
                <c:pt idx="4">
                  <c:v>藤井寺市</c:v>
                </c:pt>
                <c:pt idx="5">
                  <c:v>大阪狭山市</c:v>
                </c:pt>
                <c:pt idx="6">
                  <c:v>太子町</c:v>
                </c:pt>
                <c:pt idx="7">
                  <c:v>河南町</c:v>
                </c:pt>
                <c:pt idx="8">
                  <c:v>千早赤阪村</c:v>
                </c:pt>
              </c:strCache>
            </c:strRef>
          </c:cat>
          <c:val>
            <c:numRef>
              <c:f>'在宅療養支援歯科診療所（合計）'!$I$75:$I$83</c:f>
              <c:numCache>
                <c:formatCode>General</c:formatCode>
                <c:ptCount val="9"/>
                <c:pt idx="0">
                  <c:v>18</c:v>
                </c:pt>
                <c:pt idx="1">
                  <c:v>16</c:v>
                </c:pt>
                <c:pt idx="2">
                  <c:v>11</c:v>
                </c:pt>
                <c:pt idx="3">
                  <c:v>9</c:v>
                </c:pt>
                <c:pt idx="4">
                  <c:v>9</c:v>
                </c:pt>
                <c:pt idx="5">
                  <c:v>18</c:v>
                </c:pt>
                <c:pt idx="6">
                  <c:v>0</c:v>
                </c:pt>
                <c:pt idx="7">
                  <c:v>1</c:v>
                </c:pt>
                <c:pt idx="8">
                  <c:v>0</c:v>
                </c:pt>
              </c:numCache>
            </c:numRef>
          </c:val>
          <c:extLst>
            <c:ext xmlns:c16="http://schemas.microsoft.com/office/drawing/2014/chart" uri="{C3380CC4-5D6E-409C-BE32-E72D297353CC}">
              <c16:uniqueId val="{00000002-0AB9-4BEA-8C6D-B4528BEFBB2A}"/>
            </c:ext>
          </c:extLst>
        </c:ser>
        <c:dLbls>
          <c:showLegendKey val="0"/>
          <c:showVal val="0"/>
          <c:showCatName val="0"/>
          <c:showSerName val="0"/>
          <c:showPercent val="0"/>
          <c:showBubbleSize val="0"/>
        </c:dLbls>
        <c:gapWidth val="219"/>
        <c:overlap val="-27"/>
        <c:axId val="140269824"/>
        <c:axId val="140288000"/>
      </c:barChart>
      <c:catAx>
        <c:axId val="140269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0288000"/>
        <c:crosses val="autoZero"/>
        <c:auto val="1"/>
        <c:lblAlgn val="ctr"/>
        <c:lblOffset val="100"/>
        <c:noMultiLvlLbl val="0"/>
      </c:catAx>
      <c:valAx>
        <c:axId val="14028800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0269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r>
              <a:rPr lang="ja-JP" altLang="ja-JP" sz="1100" b="0" i="0" baseline="0">
                <a:effectLst/>
              </a:rPr>
              <a:t>入退院支援加算を算定する施設数（施設基準）</a:t>
            </a:r>
            <a:endParaRPr lang="ja-JP" altLang="ja-JP" sz="110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100">
                <a:solidFill>
                  <a:sysClr val="windowText" lastClr="000000">
                    <a:lumMod val="65000"/>
                    <a:lumOff val="35000"/>
                  </a:sysClr>
                </a:solidFill>
              </a:defRPr>
            </a:pPr>
            <a:endParaRPr lang="ja-JP" altLang="en-US" sz="1100"/>
          </a:p>
        </c:rich>
      </c:tx>
      <c:layout>
        <c:manualLayout>
          <c:xMode val="edge"/>
          <c:yMode val="edge"/>
          <c:x val="0.19166666666666668"/>
          <c:y val="4.1666666666666664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入退院支援加算!$G$74</c:f>
              <c:strCache>
                <c:ptCount val="1"/>
                <c:pt idx="0">
                  <c:v>H29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入退院支援加算!$F$75:$F$83</c:f>
              <c:strCache>
                <c:ptCount val="9"/>
                <c:pt idx="0">
                  <c:v>富田林市</c:v>
                </c:pt>
                <c:pt idx="1">
                  <c:v>河内長野市</c:v>
                </c:pt>
                <c:pt idx="2">
                  <c:v>松原市</c:v>
                </c:pt>
                <c:pt idx="3">
                  <c:v>羽曳野市</c:v>
                </c:pt>
                <c:pt idx="4">
                  <c:v>藤井寺市</c:v>
                </c:pt>
                <c:pt idx="5">
                  <c:v>大阪狭山市</c:v>
                </c:pt>
                <c:pt idx="6">
                  <c:v>太子町</c:v>
                </c:pt>
                <c:pt idx="7">
                  <c:v>河南町</c:v>
                </c:pt>
                <c:pt idx="8">
                  <c:v>千早赤阪村</c:v>
                </c:pt>
              </c:strCache>
            </c:strRef>
          </c:cat>
          <c:val>
            <c:numRef>
              <c:f>入退院支援加算!$G$75:$G$83</c:f>
              <c:numCache>
                <c:formatCode>General</c:formatCode>
                <c:ptCount val="9"/>
                <c:pt idx="0">
                  <c:v>3</c:v>
                </c:pt>
                <c:pt idx="1">
                  <c:v>3</c:v>
                </c:pt>
                <c:pt idx="2">
                  <c:v>3</c:v>
                </c:pt>
                <c:pt idx="3">
                  <c:v>5</c:v>
                </c:pt>
                <c:pt idx="4">
                  <c:v>2</c:v>
                </c:pt>
                <c:pt idx="5">
                  <c:v>3</c:v>
                </c:pt>
                <c:pt idx="6">
                  <c:v>0</c:v>
                </c:pt>
                <c:pt idx="7">
                  <c:v>0</c:v>
                </c:pt>
                <c:pt idx="8">
                  <c:v>0</c:v>
                </c:pt>
              </c:numCache>
            </c:numRef>
          </c:val>
          <c:extLst>
            <c:ext xmlns:c16="http://schemas.microsoft.com/office/drawing/2014/chart" uri="{C3380CC4-5D6E-409C-BE32-E72D297353CC}">
              <c16:uniqueId val="{00000000-1090-4BE6-9E56-87A5B13BDC1E}"/>
            </c:ext>
          </c:extLst>
        </c:ser>
        <c:ser>
          <c:idx val="1"/>
          <c:order val="1"/>
          <c:tx>
            <c:strRef>
              <c:f>入退院支援加算!$H$74</c:f>
              <c:strCache>
                <c:ptCount val="1"/>
                <c:pt idx="0">
                  <c:v>H30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入退院支援加算!$F$75:$F$83</c:f>
              <c:strCache>
                <c:ptCount val="9"/>
                <c:pt idx="0">
                  <c:v>富田林市</c:v>
                </c:pt>
                <c:pt idx="1">
                  <c:v>河内長野市</c:v>
                </c:pt>
                <c:pt idx="2">
                  <c:v>松原市</c:v>
                </c:pt>
                <c:pt idx="3">
                  <c:v>羽曳野市</c:v>
                </c:pt>
                <c:pt idx="4">
                  <c:v>藤井寺市</c:v>
                </c:pt>
                <c:pt idx="5">
                  <c:v>大阪狭山市</c:v>
                </c:pt>
                <c:pt idx="6">
                  <c:v>太子町</c:v>
                </c:pt>
                <c:pt idx="7">
                  <c:v>河南町</c:v>
                </c:pt>
                <c:pt idx="8">
                  <c:v>千早赤阪村</c:v>
                </c:pt>
              </c:strCache>
            </c:strRef>
          </c:cat>
          <c:val>
            <c:numRef>
              <c:f>入退院支援加算!$H$75:$H$83</c:f>
              <c:numCache>
                <c:formatCode>General</c:formatCode>
                <c:ptCount val="9"/>
                <c:pt idx="0">
                  <c:v>4</c:v>
                </c:pt>
                <c:pt idx="1">
                  <c:v>3</c:v>
                </c:pt>
                <c:pt idx="2">
                  <c:v>3</c:v>
                </c:pt>
                <c:pt idx="3">
                  <c:v>5</c:v>
                </c:pt>
                <c:pt idx="4">
                  <c:v>3</c:v>
                </c:pt>
                <c:pt idx="5">
                  <c:v>3</c:v>
                </c:pt>
                <c:pt idx="6">
                  <c:v>0</c:v>
                </c:pt>
                <c:pt idx="7">
                  <c:v>0</c:v>
                </c:pt>
                <c:pt idx="8">
                  <c:v>0</c:v>
                </c:pt>
              </c:numCache>
            </c:numRef>
          </c:val>
          <c:extLst>
            <c:ext xmlns:c16="http://schemas.microsoft.com/office/drawing/2014/chart" uri="{C3380CC4-5D6E-409C-BE32-E72D297353CC}">
              <c16:uniqueId val="{00000001-1090-4BE6-9E56-87A5B13BDC1E}"/>
            </c:ext>
          </c:extLst>
        </c:ser>
        <c:ser>
          <c:idx val="2"/>
          <c:order val="2"/>
          <c:tx>
            <c:strRef>
              <c:f>入退院支援加算!$I$74</c:f>
              <c:strCache>
                <c:ptCount val="1"/>
                <c:pt idx="0">
                  <c:v>H31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入退院支援加算!$F$75:$F$83</c:f>
              <c:strCache>
                <c:ptCount val="9"/>
                <c:pt idx="0">
                  <c:v>富田林市</c:v>
                </c:pt>
                <c:pt idx="1">
                  <c:v>河内長野市</c:v>
                </c:pt>
                <c:pt idx="2">
                  <c:v>松原市</c:v>
                </c:pt>
                <c:pt idx="3">
                  <c:v>羽曳野市</c:v>
                </c:pt>
                <c:pt idx="4">
                  <c:v>藤井寺市</c:v>
                </c:pt>
                <c:pt idx="5">
                  <c:v>大阪狭山市</c:v>
                </c:pt>
                <c:pt idx="6">
                  <c:v>太子町</c:v>
                </c:pt>
                <c:pt idx="7">
                  <c:v>河南町</c:v>
                </c:pt>
                <c:pt idx="8">
                  <c:v>千早赤阪村</c:v>
                </c:pt>
              </c:strCache>
            </c:strRef>
          </c:cat>
          <c:val>
            <c:numRef>
              <c:f>入退院支援加算!$I$75:$I$83</c:f>
              <c:numCache>
                <c:formatCode>General</c:formatCode>
                <c:ptCount val="9"/>
                <c:pt idx="0">
                  <c:v>4</c:v>
                </c:pt>
                <c:pt idx="1">
                  <c:v>3</c:v>
                </c:pt>
                <c:pt idx="2">
                  <c:v>3</c:v>
                </c:pt>
                <c:pt idx="3">
                  <c:v>5</c:v>
                </c:pt>
                <c:pt idx="4">
                  <c:v>2</c:v>
                </c:pt>
                <c:pt idx="5">
                  <c:v>3</c:v>
                </c:pt>
                <c:pt idx="6">
                  <c:v>0</c:v>
                </c:pt>
                <c:pt idx="7">
                  <c:v>0</c:v>
                </c:pt>
                <c:pt idx="8">
                  <c:v>0</c:v>
                </c:pt>
              </c:numCache>
            </c:numRef>
          </c:val>
          <c:extLst>
            <c:ext xmlns:c16="http://schemas.microsoft.com/office/drawing/2014/chart" uri="{C3380CC4-5D6E-409C-BE32-E72D297353CC}">
              <c16:uniqueId val="{00000002-1090-4BE6-9E56-87A5B13BDC1E}"/>
            </c:ext>
          </c:extLst>
        </c:ser>
        <c:dLbls>
          <c:showLegendKey val="0"/>
          <c:showVal val="0"/>
          <c:showCatName val="0"/>
          <c:showSerName val="0"/>
          <c:showPercent val="0"/>
          <c:showBubbleSize val="0"/>
        </c:dLbls>
        <c:gapWidth val="219"/>
        <c:overlap val="-27"/>
        <c:axId val="140349824"/>
        <c:axId val="140351360"/>
      </c:barChart>
      <c:catAx>
        <c:axId val="140349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0351360"/>
        <c:crosses val="autoZero"/>
        <c:auto val="1"/>
        <c:lblAlgn val="ctr"/>
        <c:lblOffset val="100"/>
        <c:noMultiLvlLbl val="0"/>
      </c:catAx>
      <c:valAx>
        <c:axId val="14035136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0349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r>
              <a:rPr lang="ja-JP" altLang="en-US" sz="1100" b="0" i="0" baseline="0">
                <a:effectLst/>
              </a:rPr>
              <a:t>在宅患者調剤加算を届出した薬局数</a:t>
            </a:r>
            <a:r>
              <a:rPr lang="ja-JP" altLang="ja-JP" sz="1100" b="0" i="0" baseline="0">
                <a:effectLst/>
              </a:rPr>
              <a:t>（施設基準）</a:t>
            </a:r>
            <a:endParaRPr lang="ja-JP" altLang="ja-JP" sz="110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100">
                <a:solidFill>
                  <a:sysClr val="windowText" lastClr="000000">
                    <a:lumMod val="65000"/>
                    <a:lumOff val="35000"/>
                  </a:sysClr>
                </a:solidFill>
              </a:defRPr>
            </a:pPr>
            <a:endParaRPr lang="ja-JP" altLang="en-US" sz="1100"/>
          </a:p>
        </c:rich>
      </c:tx>
      <c:layout>
        <c:manualLayout>
          <c:xMode val="edge"/>
          <c:yMode val="edge"/>
          <c:x val="0.16944444444444481"/>
          <c:y val="4.6296296296296363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在宅患者調剤加算!$G$74</c:f>
              <c:strCache>
                <c:ptCount val="1"/>
                <c:pt idx="0">
                  <c:v>H29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在宅患者調剤加算!$F$75:$F$83</c:f>
              <c:strCache>
                <c:ptCount val="9"/>
                <c:pt idx="0">
                  <c:v>富田林市</c:v>
                </c:pt>
                <c:pt idx="1">
                  <c:v>河内長野市</c:v>
                </c:pt>
                <c:pt idx="2">
                  <c:v>松原市</c:v>
                </c:pt>
                <c:pt idx="3">
                  <c:v>羽曳野市</c:v>
                </c:pt>
                <c:pt idx="4">
                  <c:v>藤井寺市</c:v>
                </c:pt>
                <c:pt idx="5">
                  <c:v>大阪狭山市</c:v>
                </c:pt>
                <c:pt idx="6">
                  <c:v>太子町</c:v>
                </c:pt>
                <c:pt idx="7">
                  <c:v>河南町</c:v>
                </c:pt>
                <c:pt idx="8">
                  <c:v>千早赤阪村</c:v>
                </c:pt>
              </c:strCache>
            </c:strRef>
          </c:cat>
          <c:val>
            <c:numRef>
              <c:f>在宅患者調剤加算!$G$75:$G$83</c:f>
              <c:numCache>
                <c:formatCode>General</c:formatCode>
                <c:ptCount val="9"/>
                <c:pt idx="0">
                  <c:v>17</c:v>
                </c:pt>
                <c:pt idx="1">
                  <c:v>18</c:v>
                </c:pt>
                <c:pt idx="2">
                  <c:v>17</c:v>
                </c:pt>
                <c:pt idx="3">
                  <c:v>15</c:v>
                </c:pt>
                <c:pt idx="4">
                  <c:v>14</c:v>
                </c:pt>
                <c:pt idx="5">
                  <c:v>5</c:v>
                </c:pt>
                <c:pt idx="6">
                  <c:v>1</c:v>
                </c:pt>
                <c:pt idx="7">
                  <c:v>2</c:v>
                </c:pt>
                <c:pt idx="8">
                  <c:v>0</c:v>
                </c:pt>
              </c:numCache>
            </c:numRef>
          </c:val>
          <c:extLst>
            <c:ext xmlns:c16="http://schemas.microsoft.com/office/drawing/2014/chart" uri="{C3380CC4-5D6E-409C-BE32-E72D297353CC}">
              <c16:uniqueId val="{00000000-290C-41C0-8701-7516DC022A46}"/>
            </c:ext>
          </c:extLst>
        </c:ser>
        <c:ser>
          <c:idx val="1"/>
          <c:order val="1"/>
          <c:tx>
            <c:strRef>
              <c:f>在宅患者調剤加算!$H$74</c:f>
              <c:strCache>
                <c:ptCount val="1"/>
                <c:pt idx="0">
                  <c:v>H30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在宅患者調剤加算!$F$75:$F$83</c:f>
              <c:strCache>
                <c:ptCount val="9"/>
                <c:pt idx="0">
                  <c:v>富田林市</c:v>
                </c:pt>
                <c:pt idx="1">
                  <c:v>河内長野市</c:v>
                </c:pt>
                <c:pt idx="2">
                  <c:v>松原市</c:v>
                </c:pt>
                <c:pt idx="3">
                  <c:v>羽曳野市</c:v>
                </c:pt>
                <c:pt idx="4">
                  <c:v>藤井寺市</c:v>
                </c:pt>
                <c:pt idx="5">
                  <c:v>大阪狭山市</c:v>
                </c:pt>
                <c:pt idx="6">
                  <c:v>太子町</c:v>
                </c:pt>
                <c:pt idx="7">
                  <c:v>河南町</c:v>
                </c:pt>
                <c:pt idx="8">
                  <c:v>千早赤阪村</c:v>
                </c:pt>
              </c:strCache>
            </c:strRef>
          </c:cat>
          <c:val>
            <c:numRef>
              <c:f>在宅患者調剤加算!$H$75:$H$83</c:f>
              <c:numCache>
                <c:formatCode>General</c:formatCode>
                <c:ptCount val="9"/>
                <c:pt idx="0">
                  <c:v>17</c:v>
                </c:pt>
                <c:pt idx="1">
                  <c:v>20</c:v>
                </c:pt>
                <c:pt idx="2">
                  <c:v>21</c:v>
                </c:pt>
                <c:pt idx="3">
                  <c:v>13</c:v>
                </c:pt>
                <c:pt idx="4">
                  <c:v>17</c:v>
                </c:pt>
                <c:pt idx="5">
                  <c:v>7</c:v>
                </c:pt>
                <c:pt idx="6">
                  <c:v>1</c:v>
                </c:pt>
                <c:pt idx="7">
                  <c:v>2</c:v>
                </c:pt>
                <c:pt idx="8">
                  <c:v>0</c:v>
                </c:pt>
              </c:numCache>
            </c:numRef>
          </c:val>
          <c:extLst>
            <c:ext xmlns:c16="http://schemas.microsoft.com/office/drawing/2014/chart" uri="{C3380CC4-5D6E-409C-BE32-E72D297353CC}">
              <c16:uniqueId val="{00000001-290C-41C0-8701-7516DC022A46}"/>
            </c:ext>
          </c:extLst>
        </c:ser>
        <c:ser>
          <c:idx val="2"/>
          <c:order val="2"/>
          <c:tx>
            <c:strRef>
              <c:f>在宅患者調剤加算!$I$74</c:f>
              <c:strCache>
                <c:ptCount val="1"/>
                <c:pt idx="0">
                  <c:v>H31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在宅患者調剤加算!$F$75:$F$83</c:f>
              <c:strCache>
                <c:ptCount val="9"/>
                <c:pt idx="0">
                  <c:v>富田林市</c:v>
                </c:pt>
                <c:pt idx="1">
                  <c:v>河内長野市</c:v>
                </c:pt>
                <c:pt idx="2">
                  <c:v>松原市</c:v>
                </c:pt>
                <c:pt idx="3">
                  <c:v>羽曳野市</c:v>
                </c:pt>
                <c:pt idx="4">
                  <c:v>藤井寺市</c:v>
                </c:pt>
                <c:pt idx="5">
                  <c:v>大阪狭山市</c:v>
                </c:pt>
                <c:pt idx="6">
                  <c:v>太子町</c:v>
                </c:pt>
                <c:pt idx="7">
                  <c:v>河南町</c:v>
                </c:pt>
                <c:pt idx="8">
                  <c:v>千早赤阪村</c:v>
                </c:pt>
              </c:strCache>
            </c:strRef>
          </c:cat>
          <c:val>
            <c:numRef>
              <c:f>在宅患者調剤加算!$I$75:$I$83</c:f>
              <c:numCache>
                <c:formatCode>General</c:formatCode>
                <c:ptCount val="9"/>
                <c:pt idx="0">
                  <c:v>17</c:v>
                </c:pt>
                <c:pt idx="1">
                  <c:v>21</c:v>
                </c:pt>
                <c:pt idx="2">
                  <c:v>21</c:v>
                </c:pt>
                <c:pt idx="3">
                  <c:v>13</c:v>
                </c:pt>
                <c:pt idx="4">
                  <c:v>17</c:v>
                </c:pt>
                <c:pt idx="5">
                  <c:v>9</c:v>
                </c:pt>
                <c:pt idx="6">
                  <c:v>1</c:v>
                </c:pt>
                <c:pt idx="7">
                  <c:v>2</c:v>
                </c:pt>
                <c:pt idx="8">
                  <c:v>0</c:v>
                </c:pt>
              </c:numCache>
            </c:numRef>
          </c:val>
          <c:extLst>
            <c:ext xmlns:c16="http://schemas.microsoft.com/office/drawing/2014/chart" uri="{C3380CC4-5D6E-409C-BE32-E72D297353CC}">
              <c16:uniqueId val="{00000002-290C-41C0-8701-7516DC022A46}"/>
            </c:ext>
          </c:extLst>
        </c:ser>
        <c:dLbls>
          <c:showLegendKey val="0"/>
          <c:showVal val="0"/>
          <c:showCatName val="0"/>
          <c:showSerName val="0"/>
          <c:showPercent val="0"/>
          <c:showBubbleSize val="0"/>
        </c:dLbls>
        <c:gapWidth val="219"/>
        <c:overlap val="-27"/>
        <c:axId val="138646656"/>
        <c:axId val="138648192"/>
      </c:barChart>
      <c:catAx>
        <c:axId val="138646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8648192"/>
        <c:crosses val="autoZero"/>
        <c:auto val="1"/>
        <c:lblAlgn val="ctr"/>
        <c:lblOffset val="100"/>
        <c:noMultiLvlLbl val="0"/>
      </c:catAx>
      <c:valAx>
        <c:axId val="13864819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86466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ja-JP" altLang="ja-JP" sz="1000" b="0" i="0" baseline="0">
                <a:effectLst/>
              </a:rPr>
              <a:t>訪問看護ステーション数（訪問看護ステーション数調査結果）</a:t>
            </a:r>
            <a:endParaRPr lang="ja-JP" altLang="ja-JP" sz="100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endParaRPr lang="ja-JP" altLang="en-US"/>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'訪問看護ステーション数 '!$F$74</c:f>
              <c:strCache>
                <c:ptCount val="1"/>
                <c:pt idx="0">
                  <c:v>H30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'訪問看護ステーション数 '!$E$75:$E$83</c:f>
              <c:strCache>
                <c:ptCount val="9"/>
                <c:pt idx="0">
                  <c:v>富田林市</c:v>
                </c:pt>
                <c:pt idx="1">
                  <c:v>河内長野市</c:v>
                </c:pt>
                <c:pt idx="2">
                  <c:v>松原市</c:v>
                </c:pt>
                <c:pt idx="3">
                  <c:v>羽曳野市</c:v>
                </c:pt>
                <c:pt idx="4">
                  <c:v>藤井寺市</c:v>
                </c:pt>
                <c:pt idx="5">
                  <c:v>大阪狭山市</c:v>
                </c:pt>
                <c:pt idx="6">
                  <c:v>太子町</c:v>
                </c:pt>
                <c:pt idx="7">
                  <c:v>河南町</c:v>
                </c:pt>
                <c:pt idx="8">
                  <c:v>千早赤阪村</c:v>
                </c:pt>
              </c:strCache>
            </c:strRef>
          </c:cat>
          <c:val>
            <c:numRef>
              <c:f>'訪問看護ステーション数 '!$F$75:$F$83</c:f>
              <c:numCache>
                <c:formatCode>General</c:formatCode>
                <c:ptCount val="9"/>
                <c:pt idx="0">
                  <c:v>13</c:v>
                </c:pt>
                <c:pt idx="1">
                  <c:v>13</c:v>
                </c:pt>
                <c:pt idx="2">
                  <c:v>21</c:v>
                </c:pt>
                <c:pt idx="3">
                  <c:v>8</c:v>
                </c:pt>
                <c:pt idx="4">
                  <c:v>8</c:v>
                </c:pt>
                <c:pt idx="5">
                  <c:v>12</c:v>
                </c:pt>
                <c:pt idx="6">
                  <c:v>0</c:v>
                </c:pt>
                <c:pt idx="7">
                  <c:v>1</c:v>
                </c:pt>
                <c:pt idx="8">
                  <c:v>0</c:v>
                </c:pt>
              </c:numCache>
            </c:numRef>
          </c:val>
          <c:extLst>
            <c:ext xmlns:c16="http://schemas.microsoft.com/office/drawing/2014/chart" uri="{C3380CC4-5D6E-409C-BE32-E72D297353CC}">
              <c16:uniqueId val="{00000000-8AED-422C-9D43-0270FEA3383B}"/>
            </c:ext>
          </c:extLst>
        </c:ser>
        <c:ser>
          <c:idx val="1"/>
          <c:order val="1"/>
          <c:tx>
            <c:strRef>
              <c:f>'訪問看護ステーション数 '!$G$74</c:f>
              <c:strCache>
                <c:ptCount val="1"/>
                <c:pt idx="0">
                  <c:v>H31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'訪問看護ステーション数 '!$E$75:$E$83</c:f>
              <c:strCache>
                <c:ptCount val="9"/>
                <c:pt idx="0">
                  <c:v>富田林市</c:v>
                </c:pt>
                <c:pt idx="1">
                  <c:v>河内長野市</c:v>
                </c:pt>
                <c:pt idx="2">
                  <c:v>松原市</c:v>
                </c:pt>
                <c:pt idx="3">
                  <c:v>羽曳野市</c:v>
                </c:pt>
                <c:pt idx="4">
                  <c:v>藤井寺市</c:v>
                </c:pt>
                <c:pt idx="5">
                  <c:v>大阪狭山市</c:v>
                </c:pt>
                <c:pt idx="6">
                  <c:v>太子町</c:v>
                </c:pt>
                <c:pt idx="7">
                  <c:v>河南町</c:v>
                </c:pt>
                <c:pt idx="8">
                  <c:v>千早赤阪村</c:v>
                </c:pt>
              </c:strCache>
            </c:strRef>
          </c:cat>
          <c:val>
            <c:numRef>
              <c:f>'訪問看護ステーション数 '!$G$75:$G$83</c:f>
              <c:numCache>
                <c:formatCode>General</c:formatCode>
                <c:ptCount val="9"/>
                <c:pt idx="0">
                  <c:v>14</c:v>
                </c:pt>
                <c:pt idx="1">
                  <c:v>13</c:v>
                </c:pt>
                <c:pt idx="2">
                  <c:v>24</c:v>
                </c:pt>
                <c:pt idx="3">
                  <c:v>19</c:v>
                </c:pt>
                <c:pt idx="4">
                  <c:v>8</c:v>
                </c:pt>
                <c:pt idx="5">
                  <c:v>13</c:v>
                </c:pt>
                <c:pt idx="6">
                  <c:v>0</c:v>
                </c:pt>
                <c:pt idx="7">
                  <c:v>1</c:v>
                </c:pt>
                <c:pt idx="8">
                  <c:v>0</c:v>
                </c:pt>
              </c:numCache>
            </c:numRef>
          </c:val>
          <c:extLst>
            <c:ext xmlns:c16="http://schemas.microsoft.com/office/drawing/2014/chart" uri="{C3380CC4-5D6E-409C-BE32-E72D297353CC}">
              <c16:uniqueId val="{00000001-8AED-422C-9D43-0270FEA3383B}"/>
            </c:ext>
          </c:extLst>
        </c:ser>
        <c:dLbls>
          <c:showLegendKey val="0"/>
          <c:showVal val="0"/>
          <c:showCatName val="0"/>
          <c:showSerName val="0"/>
          <c:showPercent val="0"/>
          <c:showBubbleSize val="0"/>
        </c:dLbls>
        <c:gapWidth val="219"/>
        <c:overlap val="-27"/>
        <c:axId val="140403456"/>
        <c:axId val="140404992"/>
      </c:barChart>
      <c:catAx>
        <c:axId val="140403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0404992"/>
        <c:crosses val="autoZero"/>
        <c:auto val="1"/>
        <c:lblAlgn val="ctr"/>
        <c:lblOffset val="100"/>
        <c:noMultiLvlLbl val="0"/>
      </c:catAx>
      <c:valAx>
        <c:axId val="14040499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040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409430269979503E-2"/>
          <c:y val="9.5799216233704729E-2"/>
          <c:w val="0.88851036282568308"/>
          <c:h val="0.71732903465807052"/>
        </c:manualLayout>
      </c:layout>
      <c:barChart>
        <c:barDir val="col"/>
        <c:grouping val="stacked"/>
        <c:varyColors val="0"/>
        <c:ser>
          <c:idx val="0"/>
          <c:order val="0"/>
          <c:tx>
            <c:strRef>
              <c:f>'4 後方支援病院'!$A$3</c:f>
              <c:strCache>
                <c:ptCount val="1"/>
                <c:pt idx="0">
                  <c:v>豊能</c:v>
                </c:pt>
              </c:strCache>
            </c:strRef>
          </c:tx>
          <c:spPr>
            <a:pattFill prst="pct5">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'4 後方支援病院'!$B$2:$E$2</c:f>
              <c:strCache>
                <c:ptCount val="4"/>
                <c:pt idx="0">
                  <c:v>2017年</c:v>
                </c:pt>
                <c:pt idx="1">
                  <c:v>2018年</c:v>
                </c:pt>
                <c:pt idx="2">
                  <c:v>2019年</c:v>
                </c:pt>
                <c:pt idx="3">
                  <c:v>2020年
（参考指標）</c:v>
                </c:pt>
              </c:strCache>
            </c:strRef>
          </c:cat>
          <c:val>
            <c:numRef>
              <c:f>'4 後方支援病院'!$B$3:$E$3</c:f>
              <c:numCache>
                <c:formatCode>#,##0_);[Red]\(#,##0\)</c:formatCode>
                <c:ptCount val="4"/>
                <c:pt idx="0">
                  <c:v>2</c:v>
                </c:pt>
                <c:pt idx="1">
                  <c:v>4</c:v>
                </c:pt>
                <c:pt idx="2">
                  <c:v>5</c:v>
                </c:pt>
                <c:pt idx="3" formatCode="General">
                  <c:v>3</c:v>
                </c:pt>
              </c:numCache>
            </c:numRef>
          </c:val>
          <c:extLst>
            <c:ext xmlns:c16="http://schemas.microsoft.com/office/drawing/2014/chart" uri="{C3380CC4-5D6E-409C-BE32-E72D297353CC}">
              <c16:uniqueId val="{00000000-2E77-4591-B941-8440D7A8047F}"/>
            </c:ext>
          </c:extLst>
        </c:ser>
        <c:ser>
          <c:idx val="1"/>
          <c:order val="1"/>
          <c:tx>
            <c:strRef>
              <c:f>'4 後方支援病院'!$A$4</c:f>
              <c:strCache>
                <c:ptCount val="1"/>
                <c:pt idx="0">
                  <c:v>三島</c:v>
                </c:pt>
              </c:strCache>
            </c:strRef>
          </c:tx>
          <c:spPr>
            <a:pattFill prst="smGrid">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'4 後方支援病院'!$B$2:$E$2</c:f>
              <c:strCache>
                <c:ptCount val="4"/>
                <c:pt idx="0">
                  <c:v>2017年</c:v>
                </c:pt>
                <c:pt idx="1">
                  <c:v>2018年</c:v>
                </c:pt>
                <c:pt idx="2">
                  <c:v>2019年</c:v>
                </c:pt>
                <c:pt idx="3">
                  <c:v>2020年
（参考指標）</c:v>
                </c:pt>
              </c:strCache>
            </c:strRef>
          </c:cat>
          <c:val>
            <c:numRef>
              <c:f>'4 後方支援病院'!$B$4:$E$4</c:f>
              <c:numCache>
                <c:formatCode>#,##0_);[Red]\(#,##0\)</c:formatCode>
                <c:ptCount val="4"/>
                <c:pt idx="0">
                  <c:v>4</c:v>
                </c:pt>
                <c:pt idx="1">
                  <c:v>6</c:v>
                </c:pt>
                <c:pt idx="2">
                  <c:v>6</c:v>
                </c:pt>
                <c:pt idx="3" formatCode="General">
                  <c:v>5</c:v>
                </c:pt>
              </c:numCache>
            </c:numRef>
          </c:val>
          <c:extLst>
            <c:ext xmlns:c16="http://schemas.microsoft.com/office/drawing/2014/chart" uri="{C3380CC4-5D6E-409C-BE32-E72D297353CC}">
              <c16:uniqueId val="{00000001-2E77-4591-B941-8440D7A8047F}"/>
            </c:ext>
          </c:extLst>
        </c:ser>
        <c:ser>
          <c:idx val="2"/>
          <c:order val="2"/>
          <c:tx>
            <c:strRef>
              <c:f>'4 後方支援病院'!$A$5</c:f>
              <c:strCache>
                <c:ptCount val="1"/>
                <c:pt idx="0">
                  <c:v>北河内</c:v>
                </c:pt>
              </c:strCache>
            </c:strRef>
          </c:tx>
          <c:spPr>
            <a:pattFill prst="divot">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'4 後方支援病院'!$B$2:$E$2</c:f>
              <c:strCache>
                <c:ptCount val="4"/>
                <c:pt idx="0">
                  <c:v>2017年</c:v>
                </c:pt>
                <c:pt idx="1">
                  <c:v>2018年</c:v>
                </c:pt>
                <c:pt idx="2">
                  <c:v>2019年</c:v>
                </c:pt>
                <c:pt idx="3">
                  <c:v>2020年
（参考指標）</c:v>
                </c:pt>
              </c:strCache>
            </c:strRef>
          </c:cat>
          <c:val>
            <c:numRef>
              <c:f>'4 後方支援病院'!$B$5:$E$5</c:f>
              <c:numCache>
                <c:formatCode>#,##0_);[Red]\(#,##0\)</c:formatCode>
                <c:ptCount val="4"/>
                <c:pt idx="0">
                  <c:v>2</c:v>
                </c:pt>
                <c:pt idx="1">
                  <c:v>3</c:v>
                </c:pt>
                <c:pt idx="2">
                  <c:v>3</c:v>
                </c:pt>
                <c:pt idx="3" formatCode="General">
                  <c:v>3</c:v>
                </c:pt>
              </c:numCache>
            </c:numRef>
          </c:val>
          <c:extLst>
            <c:ext xmlns:c16="http://schemas.microsoft.com/office/drawing/2014/chart" uri="{C3380CC4-5D6E-409C-BE32-E72D297353CC}">
              <c16:uniqueId val="{00000002-2E77-4591-B941-8440D7A8047F}"/>
            </c:ext>
          </c:extLst>
        </c:ser>
        <c:ser>
          <c:idx val="3"/>
          <c:order val="3"/>
          <c:tx>
            <c:strRef>
              <c:f>'4 後方支援病院'!$A$6</c:f>
              <c:strCache>
                <c:ptCount val="1"/>
                <c:pt idx="0">
                  <c:v>中河内</c:v>
                </c:pt>
              </c:strCache>
            </c:strRef>
          </c:tx>
          <c:spPr>
            <a:pattFill prst="zigZ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'4 後方支援病院'!$B$2:$E$2</c:f>
              <c:strCache>
                <c:ptCount val="4"/>
                <c:pt idx="0">
                  <c:v>2017年</c:v>
                </c:pt>
                <c:pt idx="1">
                  <c:v>2018年</c:v>
                </c:pt>
                <c:pt idx="2">
                  <c:v>2019年</c:v>
                </c:pt>
                <c:pt idx="3">
                  <c:v>2020年
（参考指標）</c:v>
                </c:pt>
              </c:strCache>
            </c:strRef>
          </c:cat>
          <c:val>
            <c:numRef>
              <c:f>'4 後方支援病院'!$B$6:$E$6</c:f>
              <c:numCache>
                <c:formatCode>#,##0_);[Red]\(#,##0\)</c:formatCode>
                <c:ptCount val="4"/>
                <c:pt idx="0">
                  <c:v>1</c:v>
                </c:pt>
                <c:pt idx="1">
                  <c:v>2</c:v>
                </c:pt>
                <c:pt idx="2">
                  <c:v>2</c:v>
                </c:pt>
                <c:pt idx="3" formatCode="General">
                  <c:v>2</c:v>
                </c:pt>
              </c:numCache>
            </c:numRef>
          </c:val>
          <c:extLst>
            <c:ext xmlns:c16="http://schemas.microsoft.com/office/drawing/2014/chart" uri="{C3380CC4-5D6E-409C-BE32-E72D297353CC}">
              <c16:uniqueId val="{00000003-2E77-4591-B941-8440D7A8047F}"/>
            </c:ext>
          </c:extLst>
        </c:ser>
        <c:ser>
          <c:idx val="4"/>
          <c:order val="4"/>
          <c:tx>
            <c:strRef>
              <c:f>'4 後方支援病院'!$A$7</c:f>
              <c:strCache>
                <c:ptCount val="1"/>
                <c:pt idx="0">
                  <c:v>南河内</c:v>
                </c:pt>
              </c:strCache>
            </c:strRef>
          </c:tx>
          <c:spPr>
            <a:pattFill prst="dashDnDi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'4 後方支援病院'!$B$2:$E$2</c:f>
              <c:strCache>
                <c:ptCount val="4"/>
                <c:pt idx="0">
                  <c:v>2017年</c:v>
                </c:pt>
                <c:pt idx="1">
                  <c:v>2018年</c:v>
                </c:pt>
                <c:pt idx="2">
                  <c:v>2019年</c:v>
                </c:pt>
                <c:pt idx="3">
                  <c:v>2020年
（参考指標）</c:v>
                </c:pt>
              </c:strCache>
            </c:strRef>
          </c:cat>
          <c:val>
            <c:numRef>
              <c:f>'4 後方支援病院'!$B$7:$E$7</c:f>
              <c:numCache>
                <c:formatCode>#,##0_);[Red]\(#,##0\)</c:formatCode>
                <c:ptCount val="4"/>
                <c:pt idx="0">
                  <c:v>2</c:v>
                </c:pt>
                <c:pt idx="1">
                  <c:v>2</c:v>
                </c:pt>
                <c:pt idx="2">
                  <c:v>2</c:v>
                </c:pt>
                <c:pt idx="3" formatCode="General">
                  <c:v>3</c:v>
                </c:pt>
              </c:numCache>
            </c:numRef>
          </c:val>
          <c:extLst>
            <c:ext xmlns:c16="http://schemas.microsoft.com/office/drawing/2014/chart" uri="{C3380CC4-5D6E-409C-BE32-E72D297353CC}">
              <c16:uniqueId val="{00000004-2E77-4591-B941-8440D7A8047F}"/>
            </c:ext>
          </c:extLst>
        </c:ser>
        <c:ser>
          <c:idx val="5"/>
          <c:order val="5"/>
          <c:tx>
            <c:strRef>
              <c:f>'4 後方支援病院'!$A$8</c:f>
              <c:strCache>
                <c:ptCount val="1"/>
                <c:pt idx="0">
                  <c:v>堺市</c:v>
                </c:pt>
              </c:strCache>
            </c:strRef>
          </c:tx>
          <c:spPr>
            <a:pattFill prst="ltVert">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'4 後方支援病院'!$B$2:$E$2</c:f>
              <c:strCache>
                <c:ptCount val="4"/>
                <c:pt idx="0">
                  <c:v>2017年</c:v>
                </c:pt>
                <c:pt idx="1">
                  <c:v>2018年</c:v>
                </c:pt>
                <c:pt idx="2">
                  <c:v>2019年</c:v>
                </c:pt>
                <c:pt idx="3">
                  <c:v>2020年
（参考指標）</c:v>
                </c:pt>
              </c:strCache>
            </c:strRef>
          </c:cat>
          <c:val>
            <c:numRef>
              <c:f>'4 後方支援病院'!$B$8:$E$8</c:f>
              <c:numCache>
                <c:formatCode>#,##0_);[Red]\(#,##0\)</c:formatCode>
                <c:ptCount val="4"/>
                <c:pt idx="0">
                  <c:v>2</c:v>
                </c:pt>
                <c:pt idx="1">
                  <c:v>3</c:v>
                </c:pt>
                <c:pt idx="2">
                  <c:v>5</c:v>
                </c:pt>
                <c:pt idx="3" formatCode="General">
                  <c:v>3</c:v>
                </c:pt>
              </c:numCache>
            </c:numRef>
          </c:val>
          <c:extLst>
            <c:ext xmlns:c16="http://schemas.microsoft.com/office/drawing/2014/chart" uri="{C3380CC4-5D6E-409C-BE32-E72D297353CC}">
              <c16:uniqueId val="{00000005-2E77-4591-B941-8440D7A8047F}"/>
            </c:ext>
          </c:extLst>
        </c:ser>
        <c:ser>
          <c:idx val="6"/>
          <c:order val="6"/>
          <c:tx>
            <c:strRef>
              <c:f>'4 後方支援病院'!$A$9</c:f>
              <c:strCache>
                <c:ptCount val="1"/>
                <c:pt idx="0">
                  <c:v>泉州</c:v>
                </c:pt>
              </c:strCache>
            </c:strRef>
          </c:tx>
          <c:spPr>
            <a:pattFill prst="ltDnDi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'4 後方支援病院'!$B$2:$E$2</c:f>
              <c:strCache>
                <c:ptCount val="4"/>
                <c:pt idx="0">
                  <c:v>2017年</c:v>
                </c:pt>
                <c:pt idx="1">
                  <c:v>2018年</c:v>
                </c:pt>
                <c:pt idx="2">
                  <c:v>2019年</c:v>
                </c:pt>
                <c:pt idx="3">
                  <c:v>2020年
（参考指標）</c:v>
                </c:pt>
              </c:strCache>
            </c:strRef>
          </c:cat>
          <c:val>
            <c:numRef>
              <c:f>'4 後方支援病院'!$B$9:$E$9</c:f>
              <c:numCache>
                <c:formatCode>#,##0_);[Red]\(#,##0\)</c:formatCode>
                <c:ptCount val="4"/>
                <c:pt idx="0">
                  <c:v>3</c:v>
                </c:pt>
                <c:pt idx="1">
                  <c:v>4</c:v>
                </c:pt>
                <c:pt idx="2">
                  <c:v>4</c:v>
                </c:pt>
                <c:pt idx="3" formatCode="General">
                  <c:v>4</c:v>
                </c:pt>
              </c:numCache>
            </c:numRef>
          </c:val>
          <c:extLst>
            <c:ext xmlns:c16="http://schemas.microsoft.com/office/drawing/2014/chart" uri="{C3380CC4-5D6E-409C-BE32-E72D297353CC}">
              <c16:uniqueId val="{00000006-2E77-4591-B941-8440D7A8047F}"/>
            </c:ext>
          </c:extLst>
        </c:ser>
        <c:ser>
          <c:idx val="7"/>
          <c:order val="7"/>
          <c:tx>
            <c:strRef>
              <c:f>'4 後方支援病院'!$A$10</c:f>
              <c:strCache>
                <c:ptCount val="1"/>
                <c:pt idx="0">
                  <c:v>大阪市</c:v>
                </c:pt>
              </c:strCache>
            </c:strRef>
          </c:tx>
          <c:spPr>
            <a:pattFill prst="pct50">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'4 後方支援病院'!$B$2:$E$2</c:f>
              <c:strCache>
                <c:ptCount val="4"/>
                <c:pt idx="0">
                  <c:v>2017年</c:v>
                </c:pt>
                <c:pt idx="1">
                  <c:v>2018年</c:v>
                </c:pt>
                <c:pt idx="2">
                  <c:v>2019年</c:v>
                </c:pt>
                <c:pt idx="3">
                  <c:v>2020年
（参考指標）</c:v>
                </c:pt>
              </c:strCache>
            </c:strRef>
          </c:cat>
          <c:val>
            <c:numRef>
              <c:f>'4 後方支援病院'!$B$10:$E$10</c:f>
              <c:numCache>
                <c:formatCode>#,##0_);[Red]\(#,##0\)</c:formatCode>
                <c:ptCount val="4"/>
                <c:pt idx="0">
                  <c:v>17</c:v>
                </c:pt>
                <c:pt idx="1">
                  <c:v>18</c:v>
                </c:pt>
                <c:pt idx="2">
                  <c:v>18</c:v>
                </c:pt>
                <c:pt idx="3" formatCode="General">
                  <c:v>20</c:v>
                </c:pt>
              </c:numCache>
            </c:numRef>
          </c:val>
          <c:extLst>
            <c:ext xmlns:c16="http://schemas.microsoft.com/office/drawing/2014/chart" uri="{C3380CC4-5D6E-409C-BE32-E72D297353CC}">
              <c16:uniqueId val="{00000007-2E77-4591-B941-8440D7A8047F}"/>
            </c:ext>
          </c:extLst>
        </c:ser>
        <c:dLbls>
          <c:showLegendKey val="0"/>
          <c:showVal val="1"/>
          <c:showCatName val="0"/>
          <c:showSerName val="0"/>
          <c:showPercent val="0"/>
          <c:showBubbleSize val="0"/>
        </c:dLbls>
        <c:gapWidth val="150"/>
        <c:overlap val="100"/>
        <c:serLines>
          <c:spPr>
            <a:ln w="9525" cap="flat" cmpd="sng" algn="ctr">
              <a:solidFill>
                <a:schemeClr val="tx1"/>
              </a:solidFill>
              <a:prstDash val="dash"/>
              <a:round/>
            </a:ln>
            <a:effectLst/>
          </c:spPr>
        </c:serLines>
        <c:axId val="179694976"/>
        <c:axId val="160306304"/>
      </c:barChart>
      <c:catAx>
        <c:axId val="179694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60306304"/>
        <c:crosses val="autoZero"/>
        <c:auto val="1"/>
        <c:lblAlgn val="ctr"/>
        <c:lblOffset val="100"/>
        <c:noMultiLvlLbl val="0"/>
      </c:catAx>
      <c:valAx>
        <c:axId val="160306304"/>
        <c:scaling>
          <c:orientation val="minMax"/>
        </c:scaling>
        <c:delete val="0"/>
        <c:axPos val="l"/>
        <c:majorGridlines>
          <c:spPr>
            <a:ln w="9525" cap="flat" cmpd="sng" algn="ctr">
              <a:noFill/>
              <a:round/>
            </a:ln>
            <a:effectLst/>
          </c:spPr>
        </c:majorGridlines>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a:t>（施設）</a:t>
                </a:r>
              </a:p>
            </c:rich>
          </c:tx>
          <c:layout>
            <c:manualLayout>
              <c:xMode val="edge"/>
              <c:yMode val="edge"/>
              <c:x val="9.0395464140671251E-3"/>
              <c:y val="4.3772087544175125E-3"/>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79694976"/>
        <c:crosses val="autoZero"/>
        <c:crossBetween val="between"/>
      </c:valAx>
      <c:spPr>
        <a:noFill/>
        <a:ln>
          <a:noFill/>
        </a:ln>
        <a:effectLst/>
      </c:spPr>
    </c:plotArea>
    <c:legend>
      <c:legendPos val="b"/>
      <c:layout>
        <c:manualLayout>
          <c:xMode val="edge"/>
          <c:yMode val="edge"/>
          <c:x val="9.4451159846761834E-2"/>
          <c:y val="0.93744490600092301"/>
          <c:w val="0.7433009042571459"/>
          <c:h val="5.90555314443963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r>
              <a:rPr lang="ja-JP" altLang="ja-JP" sz="1100" b="0" i="0" baseline="0" dirty="0">
                <a:effectLst/>
              </a:rPr>
              <a:t>訪問診療を</a:t>
            </a:r>
            <a:r>
              <a:rPr lang="ja-JP" altLang="en-US" sz="1100" b="0" i="0" baseline="0" dirty="0">
                <a:effectLst/>
              </a:rPr>
              <a:t>受けている患者数</a:t>
            </a:r>
            <a:r>
              <a:rPr lang="ja-JP" altLang="ja-JP" sz="1100" b="0" i="0" baseline="0" dirty="0" smtClean="0">
                <a:effectLst/>
              </a:rPr>
              <a:t>（</a:t>
            </a:r>
            <a:r>
              <a:rPr lang="ja-JP" altLang="en-US" sz="1100" b="0" i="0" baseline="0" dirty="0" smtClean="0">
                <a:effectLst/>
              </a:rPr>
              <a:t>ＮＤＢ</a:t>
            </a:r>
            <a:r>
              <a:rPr lang="ja-JP" altLang="ja-JP" sz="1100" b="0" i="0" baseline="0" dirty="0" smtClean="0">
                <a:effectLst/>
              </a:rPr>
              <a:t>）</a:t>
            </a:r>
            <a:endParaRPr lang="ja-JP" altLang="en-US" sz="1100" dirty="0"/>
          </a:p>
        </c:rich>
      </c:tx>
      <c:layout>
        <c:manualLayout>
          <c:xMode val="edge"/>
          <c:yMode val="edge"/>
          <c:x val="0.22965266841644788"/>
          <c:y val="6.0185185185185147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訪問診療を受けている患者数!$F$29</c:f>
              <c:strCache>
                <c:ptCount val="1"/>
                <c:pt idx="0">
                  <c:v>H28</c:v>
                </c:pt>
              </c:strCache>
            </c:strRef>
          </c:tx>
          <c:spPr>
            <a:solidFill>
              <a:schemeClr val="accent1"/>
            </a:solidFill>
            <a:ln>
              <a:noFill/>
            </a:ln>
            <a:effectLst/>
          </c:spPr>
          <c:invertIfNegative val="0"/>
          <c:dLbls>
            <c:dLbl>
              <c:idx val="1"/>
              <c:layout>
                <c:manualLayout>
                  <c:x val="-1.1111111111111125E-2"/>
                  <c:y val="-9.259259259259281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4BD-4F0B-907B-E35C819F66E4}"/>
                </c:ext>
              </c:extLst>
            </c:dLbl>
            <c:dLbl>
              <c:idx val="2"/>
              <c:layout>
                <c:manualLayout>
                  <c:x val="-1.3888888888888911E-2"/>
                  <c:y val="-6.01851851851851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4BD-4F0B-907B-E35C819F66E4}"/>
                </c:ext>
              </c:extLst>
            </c:dLbl>
            <c:dLbl>
              <c:idx val="4"/>
              <c:layout>
                <c:manualLayout>
                  <c:x val="-1.111111111111112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4BD-4F0B-907B-E35C819F66E4}"/>
                </c:ext>
              </c:extLst>
            </c:dLbl>
            <c:dLbl>
              <c:idx val="5"/>
              <c:layout>
                <c:manualLayout>
                  <c:x val="-2.2222222222222358E-2"/>
                  <c:y val="2.77777777777778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4BD-4F0B-907B-E35C819F66E4}"/>
                </c:ext>
              </c:extLst>
            </c:dLbl>
            <c:dLbl>
              <c:idx val="6"/>
              <c:layout>
                <c:manualLayout>
                  <c:x val="-2.2222222222222251E-2"/>
                  <c:y val="-5.55555555555556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1C5-464A-97D5-3C3C8A22D04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訪問診療を受けている患者数!$E$30:$E$36</c:f>
              <c:strCache>
                <c:ptCount val="7"/>
                <c:pt idx="0">
                  <c:v>堺区</c:v>
                </c:pt>
                <c:pt idx="1">
                  <c:v>中区</c:v>
                </c:pt>
                <c:pt idx="2">
                  <c:v>東区</c:v>
                </c:pt>
                <c:pt idx="3">
                  <c:v>西区</c:v>
                </c:pt>
                <c:pt idx="4">
                  <c:v>南区</c:v>
                </c:pt>
                <c:pt idx="5">
                  <c:v>北区</c:v>
                </c:pt>
                <c:pt idx="6">
                  <c:v>美原区</c:v>
                </c:pt>
              </c:strCache>
            </c:strRef>
          </c:cat>
          <c:val>
            <c:numRef>
              <c:f>訪問診療を受けている患者数!$F$30:$F$36</c:f>
              <c:numCache>
                <c:formatCode>General</c:formatCode>
                <c:ptCount val="7"/>
                <c:pt idx="0">
                  <c:v>16367</c:v>
                </c:pt>
                <c:pt idx="1">
                  <c:v>11265</c:v>
                </c:pt>
                <c:pt idx="2">
                  <c:v>4433</c:v>
                </c:pt>
                <c:pt idx="3">
                  <c:v>13558</c:v>
                </c:pt>
                <c:pt idx="4">
                  <c:v>8753</c:v>
                </c:pt>
                <c:pt idx="5">
                  <c:v>8200</c:v>
                </c:pt>
                <c:pt idx="6">
                  <c:v>3468</c:v>
                </c:pt>
              </c:numCache>
            </c:numRef>
          </c:val>
          <c:extLst>
            <c:ext xmlns:c16="http://schemas.microsoft.com/office/drawing/2014/chart" uri="{C3380CC4-5D6E-409C-BE32-E72D297353CC}">
              <c16:uniqueId val="{00000000-D1C5-464A-97D5-3C3C8A22D049}"/>
            </c:ext>
          </c:extLst>
        </c:ser>
        <c:ser>
          <c:idx val="1"/>
          <c:order val="1"/>
          <c:tx>
            <c:strRef>
              <c:f>訪問診療を受けている患者数!$G$29</c:f>
              <c:strCache>
                <c:ptCount val="1"/>
                <c:pt idx="0">
                  <c:v>H29</c:v>
                </c:pt>
              </c:strCache>
            </c:strRef>
          </c:tx>
          <c:spPr>
            <a:solidFill>
              <a:schemeClr val="accent2"/>
            </a:solidFill>
            <a:ln>
              <a:noFill/>
            </a:ln>
            <a:effectLst/>
          </c:spPr>
          <c:invertIfNegative val="0"/>
          <c:dLbls>
            <c:dLbl>
              <c:idx val="3"/>
              <c:layout>
                <c:manualLayout>
                  <c:x val="0.05"/>
                  <c:y val="-9.259259259259281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4BD-4F0B-907B-E35C819F66E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訪問診療を受けている患者数!$E$30:$E$36</c:f>
              <c:strCache>
                <c:ptCount val="7"/>
                <c:pt idx="0">
                  <c:v>堺区</c:v>
                </c:pt>
                <c:pt idx="1">
                  <c:v>中区</c:v>
                </c:pt>
                <c:pt idx="2">
                  <c:v>東区</c:v>
                </c:pt>
                <c:pt idx="3">
                  <c:v>西区</c:v>
                </c:pt>
                <c:pt idx="4">
                  <c:v>南区</c:v>
                </c:pt>
                <c:pt idx="5">
                  <c:v>北区</c:v>
                </c:pt>
                <c:pt idx="6">
                  <c:v>美原区</c:v>
                </c:pt>
              </c:strCache>
            </c:strRef>
          </c:cat>
          <c:val>
            <c:numRef>
              <c:f>訪問診療を受けている患者数!$G$30:$G$36</c:f>
              <c:numCache>
                <c:formatCode>General</c:formatCode>
                <c:ptCount val="7"/>
                <c:pt idx="0">
                  <c:v>14433</c:v>
                </c:pt>
                <c:pt idx="1">
                  <c:v>12670</c:v>
                </c:pt>
                <c:pt idx="2">
                  <c:v>4593</c:v>
                </c:pt>
                <c:pt idx="3">
                  <c:v>12850</c:v>
                </c:pt>
                <c:pt idx="4">
                  <c:v>9902</c:v>
                </c:pt>
                <c:pt idx="5">
                  <c:v>11183</c:v>
                </c:pt>
                <c:pt idx="6">
                  <c:v>3744</c:v>
                </c:pt>
              </c:numCache>
            </c:numRef>
          </c:val>
          <c:extLst>
            <c:ext xmlns:c16="http://schemas.microsoft.com/office/drawing/2014/chart" uri="{C3380CC4-5D6E-409C-BE32-E72D297353CC}">
              <c16:uniqueId val="{00000001-D1C5-464A-97D5-3C3C8A22D049}"/>
            </c:ext>
          </c:extLst>
        </c:ser>
        <c:dLbls>
          <c:showLegendKey val="0"/>
          <c:showVal val="0"/>
          <c:showCatName val="0"/>
          <c:showSerName val="0"/>
          <c:showPercent val="0"/>
          <c:showBubbleSize val="0"/>
        </c:dLbls>
        <c:gapWidth val="219"/>
        <c:overlap val="-27"/>
        <c:axId val="140569600"/>
        <c:axId val="140579584"/>
      </c:barChart>
      <c:catAx>
        <c:axId val="140569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0579584"/>
        <c:crosses val="autoZero"/>
        <c:auto val="1"/>
        <c:lblAlgn val="ctr"/>
        <c:lblOffset val="100"/>
        <c:noMultiLvlLbl val="0"/>
      </c:catAx>
      <c:valAx>
        <c:axId val="14057958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0569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r>
              <a:rPr lang="ja-JP" altLang="ja-JP" sz="1100" b="0" i="0" baseline="0" dirty="0">
                <a:effectLst/>
              </a:rPr>
              <a:t>訪問診療を実施している診療所</a:t>
            </a:r>
            <a:r>
              <a:rPr lang="ja-JP" altLang="ja-JP" sz="1100" b="0" i="0" baseline="0" dirty="0" smtClean="0">
                <a:effectLst/>
              </a:rPr>
              <a:t>（</a:t>
            </a:r>
            <a:r>
              <a:rPr lang="ja-JP" altLang="en-US" sz="1100" b="0" i="0" baseline="0" dirty="0" smtClean="0">
                <a:effectLst/>
              </a:rPr>
              <a:t>ＮＤＢ</a:t>
            </a:r>
            <a:r>
              <a:rPr lang="ja-JP" altLang="ja-JP" sz="1100" b="0" i="0" baseline="0" dirty="0" smtClean="0">
                <a:effectLst/>
              </a:rPr>
              <a:t>）</a:t>
            </a:r>
            <a:endParaRPr lang="ja-JP" altLang="en-US" sz="1100" dirty="0"/>
          </a:p>
        </c:rich>
      </c:tx>
      <c:layout>
        <c:manualLayout>
          <c:xMode val="edge"/>
          <c:yMode val="edge"/>
          <c:x val="0.22965266841644788"/>
          <c:y val="6.0185185185185147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訪問診療を実施している診療所数!$F$29</c:f>
              <c:strCache>
                <c:ptCount val="1"/>
                <c:pt idx="0">
                  <c:v>H28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訪問診療を実施している診療所数!$E$30:$E$36</c:f>
              <c:strCache>
                <c:ptCount val="7"/>
                <c:pt idx="0">
                  <c:v>堺区</c:v>
                </c:pt>
                <c:pt idx="1">
                  <c:v>中区</c:v>
                </c:pt>
                <c:pt idx="2">
                  <c:v>東区</c:v>
                </c:pt>
                <c:pt idx="3">
                  <c:v>西区</c:v>
                </c:pt>
                <c:pt idx="4">
                  <c:v>南区</c:v>
                </c:pt>
                <c:pt idx="5">
                  <c:v>北区</c:v>
                </c:pt>
                <c:pt idx="6">
                  <c:v>美原区</c:v>
                </c:pt>
              </c:strCache>
            </c:strRef>
          </c:cat>
          <c:val>
            <c:numRef>
              <c:f>訪問診療を実施している診療所数!$F$30:$F$36</c:f>
              <c:numCache>
                <c:formatCode>#,##0_);[Red]\(#,##0\)</c:formatCode>
                <c:ptCount val="7"/>
                <c:pt idx="0">
                  <c:v>53</c:v>
                </c:pt>
                <c:pt idx="1">
                  <c:v>28</c:v>
                </c:pt>
                <c:pt idx="2">
                  <c:v>22</c:v>
                </c:pt>
                <c:pt idx="3">
                  <c:v>51</c:v>
                </c:pt>
                <c:pt idx="4">
                  <c:v>24</c:v>
                </c:pt>
                <c:pt idx="5">
                  <c:v>34</c:v>
                </c:pt>
                <c:pt idx="6">
                  <c:v>7</c:v>
                </c:pt>
              </c:numCache>
            </c:numRef>
          </c:val>
          <c:extLst>
            <c:ext xmlns:c16="http://schemas.microsoft.com/office/drawing/2014/chart" uri="{C3380CC4-5D6E-409C-BE32-E72D297353CC}">
              <c16:uniqueId val="{00000000-24A0-4903-8941-A69532C40CAA}"/>
            </c:ext>
          </c:extLst>
        </c:ser>
        <c:ser>
          <c:idx val="1"/>
          <c:order val="1"/>
          <c:tx>
            <c:strRef>
              <c:f>訪問診療を実施している診療所数!$G$29</c:f>
              <c:strCache>
                <c:ptCount val="1"/>
                <c:pt idx="0">
                  <c:v>H29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訪問診療を実施している診療所数!$E$30:$E$36</c:f>
              <c:strCache>
                <c:ptCount val="7"/>
                <c:pt idx="0">
                  <c:v>堺区</c:v>
                </c:pt>
                <c:pt idx="1">
                  <c:v>中区</c:v>
                </c:pt>
                <c:pt idx="2">
                  <c:v>東区</c:v>
                </c:pt>
                <c:pt idx="3">
                  <c:v>西区</c:v>
                </c:pt>
                <c:pt idx="4">
                  <c:v>南区</c:v>
                </c:pt>
                <c:pt idx="5">
                  <c:v>北区</c:v>
                </c:pt>
                <c:pt idx="6">
                  <c:v>美原区</c:v>
                </c:pt>
              </c:strCache>
            </c:strRef>
          </c:cat>
          <c:val>
            <c:numRef>
              <c:f>訪問診療を実施している診療所数!$G$30:$G$36</c:f>
              <c:numCache>
                <c:formatCode>General</c:formatCode>
                <c:ptCount val="7"/>
                <c:pt idx="0">
                  <c:v>50</c:v>
                </c:pt>
                <c:pt idx="1">
                  <c:v>33</c:v>
                </c:pt>
                <c:pt idx="2">
                  <c:v>21</c:v>
                </c:pt>
                <c:pt idx="3">
                  <c:v>53</c:v>
                </c:pt>
                <c:pt idx="4">
                  <c:v>24</c:v>
                </c:pt>
                <c:pt idx="5">
                  <c:v>38</c:v>
                </c:pt>
                <c:pt idx="6">
                  <c:v>6</c:v>
                </c:pt>
              </c:numCache>
            </c:numRef>
          </c:val>
          <c:extLst>
            <c:ext xmlns:c16="http://schemas.microsoft.com/office/drawing/2014/chart" uri="{C3380CC4-5D6E-409C-BE32-E72D297353CC}">
              <c16:uniqueId val="{00000001-24A0-4903-8941-A69532C40CAA}"/>
            </c:ext>
          </c:extLst>
        </c:ser>
        <c:dLbls>
          <c:showLegendKey val="0"/>
          <c:showVal val="0"/>
          <c:showCatName val="0"/>
          <c:showSerName val="0"/>
          <c:showPercent val="0"/>
          <c:showBubbleSize val="0"/>
        </c:dLbls>
        <c:gapWidth val="219"/>
        <c:overlap val="-27"/>
        <c:axId val="140634752"/>
        <c:axId val="140652928"/>
      </c:barChart>
      <c:catAx>
        <c:axId val="140634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0652928"/>
        <c:crosses val="autoZero"/>
        <c:auto val="1"/>
        <c:lblAlgn val="ctr"/>
        <c:lblOffset val="100"/>
        <c:noMultiLvlLbl val="0"/>
      </c:catAx>
      <c:valAx>
        <c:axId val="140652928"/>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06347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ja-JP" altLang="en-US" sz="1100" b="0" i="0" baseline="0">
                <a:effectLst/>
              </a:rPr>
              <a:t>在宅療養支援診療所数</a:t>
            </a:r>
            <a:r>
              <a:rPr lang="ja-JP" altLang="ja-JP" sz="1100" b="0" i="0" baseline="0">
                <a:effectLst/>
              </a:rPr>
              <a:t>（施設基準）</a:t>
            </a:r>
            <a:endParaRPr lang="ja-JP" altLang="ja-JP" sz="110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endParaRPr lang="ja-JP" altLang="en-US"/>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在宅療養支援診療所!$G$29</c:f>
              <c:strCache>
                <c:ptCount val="1"/>
                <c:pt idx="0">
                  <c:v>H29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在宅療養支援診療所!$F$30:$F$36</c:f>
              <c:strCache>
                <c:ptCount val="7"/>
                <c:pt idx="0">
                  <c:v>堺区</c:v>
                </c:pt>
                <c:pt idx="1">
                  <c:v>中区</c:v>
                </c:pt>
                <c:pt idx="2">
                  <c:v>東区</c:v>
                </c:pt>
                <c:pt idx="3">
                  <c:v>西区</c:v>
                </c:pt>
                <c:pt idx="4">
                  <c:v>南区</c:v>
                </c:pt>
                <c:pt idx="5">
                  <c:v>北区</c:v>
                </c:pt>
                <c:pt idx="6">
                  <c:v>美原区</c:v>
                </c:pt>
              </c:strCache>
            </c:strRef>
          </c:cat>
          <c:val>
            <c:numRef>
              <c:f>在宅療養支援診療所!$G$30:$G$36</c:f>
              <c:numCache>
                <c:formatCode>General</c:formatCode>
                <c:ptCount val="7"/>
                <c:pt idx="0">
                  <c:v>37</c:v>
                </c:pt>
                <c:pt idx="1">
                  <c:v>22</c:v>
                </c:pt>
                <c:pt idx="2">
                  <c:v>18</c:v>
                </c:pt>
                <c:pt idx="3">
                  <c:v>31</c:v>
                </c:pt>
                <c:pt idx="4">
                  <c:v>18</c:v>
                </c:pt>
                <c:pt idx="5">
                  <c:v>28</c:v>
                </c:pt>
                <c:pt idx="6">
                  <c:v>7</c:v>
                </c:pt>
              </c:numCache>
            </c:numRef>
          </c:val>
          <c:extLst>
            <c:ext xmlns:c16="http://schemas.microsoft.com/office/drawing/2014/chart" uri="{C3380CC4-5D6E-409C-BE32-E72D297353CC}">
              <c16:uniqueId val="{00000000-CC20-4B93-B4DE-225EE2926A76}"/>
            </c:ext>
          </c:extLst>
        </c:ser>
        <c:ser>
          <c:idx val="1"/>
          <c:order val="1"/>
          <c:tx>
            <c:strRef>
              <c:f>在宅療養支援診療所!$H$29</c:f>
              <c:strCache>
                <c:ptCount val="1"/>
                <c:pt idx="0">
                  <c:v>H30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在宅療養支援診療所!$F$30:$F$36</c:f>
              <c:strCache>
                <c:ptCount val="7"/>
                <c:pt idx="0">
                  <c:v>堺区</c:v>
                </c:pt>
                <c:pt idx="1">
                  <c:v>中区</c:v>
                </c:pt>
                <c:pt idx="2">
                  <c:v>東区</c:v>
                </c:pt>
                <c:pt idx="3">
                  <c:v>西区</c:v>
                </c:pt>
                <c:pt idx="4">
                  <c:v>南区</c:v>
                </c:pt>
                <c:pt idx="5">
                  <c:v>北区</c:v>
                </c:pt>
                <c:pt idx="6">
                  <c:v>美原区</c:v>
                </c:pt>
              </c:strCache>
            </c:strRef>
          </c:cat>
          <c:val>
            <c:numRef>
              <c:f>在宅療養支援診療所!$H$30:$H$36</c:f>
              <c:numCache>
                <c:formatCode>General</c:formatCode>
                <c:ptCount val="7"/>
                <c:pt idx="0">
                  <c:v>33</c:v>
                </c:pt>
                <c:pt idx="1">
                  <c:v>23</c:v>
                </c:pt>
                <c:pt idx="2">
                  <c:v>16</c:v>
                </c:pt>
                <c:pt idx="3">
                  <c:v>28</c:v>
                </c:pt>
                <c:pt idx="4">
                  <c:v>13</c:v>
                </c:pt>
                <c:pt idx="5">
                  <c:v>27</c:v>
                </c:pt>
                <c:pt idx="6">
                  <c:v>5</c:v>
                </c:pt>
              </c:numCache>
            </c:numRef>
          </c:val>
          <c:extLst>
            <c:ext xmlns:c16="http://schemas.microsoft.com/office/drawing/2014/chart" uri="{C3380CC4-5D6E-409C-BE32-E72D297353CC}">
              <c16:uniqueId val="{00000001-CC20-4B93-B4DE-225EE2926A76}"/>
            </c:ext>
          </c:extLst>
        </c:ser>
        <c:ser>
          <c:idx val="2"/>
          <c:order val="2"/>
          <c:tx>
            <c:strRef>
              <c:f>在宅療養支援診療所!$I$29</c:f>
              <c:strCache>
                <c:ptCount val="1"/>
                <c:pt idx="0">
                  <c:v>H31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在宅療養支援診療所!$F$30:$F$36</c:f>
              <c:strCache>
                <c:ptCount val="7"/>
                <c:pt idx="0">
                  <c:v>堺区</c:v>
                </c:pt>
                <c:pt idx="1">
                  <c:v>中区</c:v>
                </c:pt>
                <c:pt idx="2">
                  <c:v>東区</c:v>
                </c:pt>
                <c:pt idx="3">
                  <c:v>西区</c:v>
                </c:pt>
                <c:pt idx="4">
                  <c:v>南区</c:v>
                </c:pt>
                <c:pt idx="5">
                  <c:v>北区</c:v>
                </c:pt>
                <c:pt idx="6">
                  <c:v>美原区</c:v>
                </c:pt>
              </c:strCache>
            </c:strRef>
          </c:cat>
          <c:val>
            <c:numRef>
              <c:f>在宅療養支援診療所!$I$30:$I$36</c:f>
              <c:numCache>
                <c:formatCode>General</c:formatCode>
                <c:ptCount val="7"/>
                <c:pt idx="0">
                  <c:v>35</c:v>
                </c:pt>
                <c:pt idx="1">
                  <c:v>25</c:v>
                </c:pt>
                <c:pt idx="2">
                  <c:v>16</c:v>
                </c:pt>
                <c:pt idx="3">
                  <c:v>31</c:v>
                </c:pt>
                <c:pt idx="4">
                  <c:v>14</c:v>
                </c:pt>
                <c:pt idx="5">
                  <c:v>29</c:v>
                </c:pt>
                <c:pt idx="6">
                  <c:v>5</c:v>
                </c:pt>
              </c:numCache>
            </c:numRef>
          </c:val>
          <c:extLst>
            <c:ext xmlns:c16="http://schemas.microsoft.com/office/drawing/2014/chart" uri="{C3380CC4-5D6E-409C-BE32-E72D297353CC}">
              <c16:uniqueId val="{00000002-CC20-4B93-B4DE-225EE2926A76}"/>
            </c:ext>
          </c:extLst>
        </c:ser>
        <c:dLbls>
          <c:showLegendKey val="0"/>
          <c:showVal val="0"/>
          <c:showCatName val="0"/>
          <c:showSerName val="0"/>
          <c:showPercent val="0"/>
          <c:showBubbleSize val="0"/>
        </c:dLbls>
        <c:gapWidth val="219"/>
        <c:overlap val="-27"/>
        <c:axId val="140701696"/>
        <c:axId val="140703232"/>
      </c:barChart>
      <c:catAx>
        <c:axId val="140701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0703232"/>
        <c:crosses val="autoZero"/>
        <c:auto val="1"/>
        <c:lblAlgn val="ctr"/>
        <c:lblOffset val="100"/>
        <c:noMultiLvlLbl val="0"/>
      </c:catAx>
      <c:valAx>
        <c:axId val="14070323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0701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ja-JP" altLang="en-US" sz="1100" b="0" i="0" baseline="0">
                <a:effectLst/>
              </a:rPr>
              <a:t>在宅療養支援病院</a:t>
            </a:r>
            <a:r>
              <a:rPr lang="ja-JP" altLang="ja-JP" sz="1100" b="0" i="0" baseline="0">
                <a:effectLst/>
              </a:rPr>
              <a:t>数（施設基準）</a:t>
            </a:r>
            <a:endParaRPr lang="ja-JP" altLang="ja-JP" sz="110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endParaRPr lang="ja-JP" altLang="en-US"/>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在宅療養支援病院!$G$29</c:f>
              <c:strCache>
                <c:ptCount val="1"/>
                <c:pt idx="0">
                  <c:v>H29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在宅療養支援病院!$F$30:$F$36</c:f>
              <c:strCache>
                <c:ptCount val="7"/>
                <c:pt idx="0">
                  <c:v>堺区</c:v>
                </c:pt>
                <c:pt idx="1">
                  <c:v>中区</c:v>
                </c:pt>
                <c:pt idx="2">
                  <c:v>東区</c:v>
                </c:pt>
                <c:pt idx="3">
                  <c:v>西区</c:v>
                </c:pt>
                <c:pt idx="4">
                  <c:v>南区</c:v>
                </c:pt>
                <c:pt idx="5">
                  <c:v>北区</c:v>
                </c:pt>
                <c:pt idx="6">
                  <c:v>美原区</c:v>
                </c:pt>
              </c:strCache>
            </c:strRef>
          </c:cat>
          <c:val>
            <c:numRef>
              <c:f>在宅療養支援病院!$G$30:$G$36</c:f>
              <c:numCache>
                <c:formatCode>General</c:formatCode>
                <c:ptCount val="7"/>
                <c:pt idx="0">
                  <c:v>1</c:v>
                </c:pt>
                <c:pt idx="1">
                  <c:v>2</c:v>
                </c:pt>
                <c:pt idx="2">
                  <c:v>1</c:v>
                </c:pt>
                <c:pt idx="3">
                  <c:v>3</c:v>
                </c:pt>
                <c:pt idx="4">
                  <c:v>0</c:v>
                </c:pt>
                <c:pt idx="5">
                  <c:v>3</c:v>
                </c:pt>
                <c:pt idx="6">
                  <c:v>1</c:v>
                </c:pt>
              </c:numCache>
            </c:numRef>
          </c:val>
          <c:extLst>
            <c:ext xmlns:c16="http://schemas.microsoft.com/office/drawing/2014/chart" uri="{C3380CC4-5D6E-409C-BE32-E72D297353CC}">
              <c16:uniqueId val="{00000000-387B-44AD-8F28-9EF1D082EA7A}"/>
            </c:ext>
          </c:extLst>
        </c:ser>
        <c:ser>
          <c:idx val="1"/>
          <c:order val="1"/>
          <c:tx>
            <c:strRef>
              <c:f>在宅療養支援病院!$H$29</c:f>
              <c:strCache>
                <c:ptCount val="1"/>
                <c:pt idx="0">
                  <c:v>H30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在宅療養支援病院!$F$30:$F$36</c:f>
              <c:strCache>
                <c:ptCount val="7"/>
                <c:pt idx="0">
                  <c:v>堺区</c:v>
                </c:pt>
                <c:pt idx="1">
                  <c:v>中区</c:v>
                </c:pt>
                <c:pt idx="2">
                  <c:v>東区</c:v>
                </c:pt>
                <c:pt idx="3">
                  <c:v>西区</c:v>
                </c:pt>
                <c:pt idx="4">
                  <c:v>南区</c:v>
                </c:pt>
                <c:pt idx="5">
                  <c:v>北区</c:v>
                </c:pt>
                <c:pt idx="6">
                  <c:v>美原区</c:v>
                </c:pt>
              </c:strCache>
            </c:strRef>
          </c:cat>
          <c:val>
            <c:numRef>
              <c:f>在宅療養支援病院!$H$30:$H$36</c:f>
              <c:numCache>
                <c:formatCode>General</c:formatCode>
                <c:ptCount val="7"/>
                <c:pt idx="0">
                  <c:v>2</c:v>
                </c:pt>
                <c:pt idx="1">
                  <c:v>2</c:v>
                </c:pt>
                <c:pt idx="2">
                  <c:v>1</c:v>
                </c:pt>
                <c:pt idx="3">
                  <c:v>3</c:v>
                </c:pt>
                <c:pt idx="4">
                  <c:v>0</c:v>
                </c:pt>
                <c:pt idx="5">
                  <c:v>3</c:v>
                </c:pt>
                <c:pt idx="6">
                  <c:v>1</c:v>
                </c:pt>
              </c:numCache>
            </c:numRef>
          </c:val>
          <c:extLst>
            <c:ext xmlns:c16="http://schemas.microsoft.com/office/drawing/2014/chart" uri="{C3380CC4-5D6E-409C-BE32-E72D297353CC}">
              <c16:uniqueId val="{00000001-387B-44AD-8F28-9EF1D082EA7A}"/>
            </c:ext>
          </c:extLst>
        </c:ser>
        <c:ser>
          <c:idx val="2"/>
          <c:order val="2"/>
          <c:tx>
            <c:strRef>
              <c:f>在宅療養支援病院!$I$29</c:f>
              <c:strCache>
                <c:ptCount val="1"/>
                <c:pt idx="0">
                  <c:v>H31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在宅療養支援病院!$F$30:$F$36</c:f>
              <c:strCache>
                <c:ptCount val="7"/>
                <c:pt idx="0">
                  <c:v>堺区</c:v>
                </c:pt>
                <c:pt idx="1">
                  <c:v>中区</c:v>
                </c:pt>
                <c:pt idx="2">
                  <c:v>東区</c:v>
                </c:pt>
                <c:pt idx="3">
                  <c:v>西区</c:v>
                </c:pt>
                <c:pt idx="4">
                  <c:v>南区</c:v>
                </c:pt>
                <c:pt idx="5">
                  <c:v>北区</c:v>
                </c:pt>
                <c:pt idx="6">
                  <c:v>美原区</c:v>
                </c:pt>
              </c:strCache>
            </c:strRef>
          </c:cat>
          <c:val>
            <c:numRef>
              <c:f>在宅療養支援病院!$I$30:$I$36</c:f>
              <c:numCache>
                <c:formatCode>General</c:formatCode>
                <c:ptCount val="7"/>
                <c:pt idx="0">
                  <c:v>2</c:v>
                </c:pt>
                <c:pt idx="1">
                  <c:v>3</c:v>
                </c:pt>
                <c:pt idx="2">
                  <c:v>1</c:v>
                </c:pt>
                <c:pt idx="3">
                  <c:v>2</c:v>
                </c:pt>
                <c:pt idx="4">
                  <c:v>0</c:v>
                </c:pt>
                <c:pt idx="5">
                  <c:v>3</c:v>
                </c:pt>
                <c:pt idx="6">
                  <c:v>1</c:v>
                </c:pt>
              </c:numCache>
            </c:numRef>
          </c:val>
          <c:extLst>
            <c:ext xmlns:c16="http://schemas.microsoft.com/office/drawing/2014/chart" uri="{C3380CC4-5D6E-409C-BE32-E72D297353CC}">
              <c16:uniqueId val="{00000002-387B-44AD-8F28-9EF1D082EA7A}"/>
            </c:ext>
          </c:extLst>
        </c:ser>
        <c:dLbls>
          <c:showLegendKey val="0"/>
          <c:showVal val="0"/>
          <c:showCatName val="0"/>
          <c:showSerName val="0"/>
          <c:showPercent val="0"/>
          <c:showBubbleSize val="0"/>
        </c:dLbls>
        <c:gapWidth val="219"/>
        <c:overlap val="-27"/>
        <c:axId val="140752000"/>
        <c:axId val="140753536"/>
      </c:barChart>
      <c:catAx>
        <c:axId val="140752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0753536"/>
        <c:crosses val="autoZero"/>
        <c:auto val="1"/>
        <c:lblAlgn val="ctr"/>
        <c:lblOffset val="100"/>
        <c:noMultiLvlLbl val="0"/>
      </c:catAx>
      <c:valAx>
        <c:axId val="14075353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0752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ja-JP" altLang="en-US" sz="1100" b="0" i="0" baseline="0">
                <a:effectLst/>
              </a:rPr>
              <a:t>在宅療養後方支援病院</a:t>
            </a:r>
            <a:r>
              <a:rPr lang="ja-JP" altLang="ja-JP" sz="1100" b="0" i="0" baseline="0">
                <a:effectLst/>
              </a:rPr>
              <a:t>（施設基準）</a:t>
            </a:r>
            <a:endParaRPr lang="ja-JP" altLang="ja-JP" sz="110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endParaRPr lang="ja-JP" altLang="en-US"/>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在宅療養後方支援病院!$G$29</c:f>
              <c:strCache>
                <c:ptCount val="1"/>
                <c:pt idx="0">
                  <c:v>H29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在宅療養後方支援病院!$F$30:$F$36</c:f>
              <c:strCache>
                <c:ptCount val="7"/>
                <c:pt idx="0">
                  <c:v>堺区</c:v>
                </c:pt>
                <c:pt idx="1">
                  <c:v>中区</c:v>
                </c:pt>
                <c:pt idx="2">
                  <c:v>東区</c:v>
                </c:pt>
                <c:pt idx="3">
                  <c:v>西区</c:v>
                </c:pt>
                <c:pt idx="4">
                  <c:v>南区</c:v>
                </c:pt>
                <c:pt idx="5">
                  <c:v>北区</c:v>
                </c:pt>
                <c:pt idx="6">
                  <c:v>美原区</c:v>
                </c:pt>
              </c:strCache>
            </c:strRef>
          </c:cat>
          <c:val>
            <c:numRef>
              <c:f>在宅療養後方支援病院!$G$30:$G$36</c:f>
              <c:numCache>
                <c:formatCode>General</c:formatCode>
                <c:ptCount val="7"/>
                <c:pt idx="0">
                  <c:v>1</c:v>
                </c:pt>
                <c:pt idx="1">
                  <c:v>0</c:v>
                </c:pt>
                <c:pt idx="2">
                  <c:v>0</c:v>
                </c:pt>
                <c:pt idx="3">
                  <c:v>0</c:v>
                </c:pt>
                <c:pt idx="4">
                  <c:v>1</c:v>
                </c:pt>
                <c:pt idx="5">
                  <c:v>0</c:v>
                </c:pt>
                <c:pt idx="6">
                  <c:v>0</c:v>
                </c:pt>
              </c:numCache>
            </c:numRef>
          </c:val>
          <c:extLst>
            <c:ext xmlns:c16="http://schemas.microsoft.com/office/drawing/2014/chart" uri="{C3380CC4-5D6E-409C-BE32-E72D297353CC}">
              <c16:uniqueId val="{00000000-1074-4116-BD8F-406EC4F23786}"/>
            </c:ext>
          </c:extLst>
        </c:ser>
        <c:ser>
          <c:idx val="1"/>
          <c:order val="1"/>
          <c:tx>
            <c:strRef>
              <c:f>在宅療養後方支援病院!$H$29</c:f>
              <c:strCache>
                <c:ptCount val="1"/>
                <c:pt idx="0">
                  <c:v>H30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在宅療養後方支援病院!$F$30:$F$36</c:f>
              <c:strCache>
                <c:ptCount val="7"/>
                <c:pt idx="0">
                  <c:v>堺区</c:v>
                </c:pt>
                <c:pt idx="1">
                  <c:v>中区</c:v>
                </c:pt>
                <c:pt idx="2">
                  <c:v>東区</c:v>
                </c:pt>
                <c:pt idx="3">
                  <c:v>西区</c:v>
                </c:pt>
                <c:pt idx="4">
                  <c:v>南区</c:v>
                </c:pt>
                <c:pt idx="5">
                  <c:v>北区</c:v>
                </c:pt>
                <c:pt idx="6">
                  <c:v>美原区</c:v>
                </c:pt>
              </c:strCache>
            </c:strRef>
          </c:cat>
          <c:val>
            <c:numRef>
              <c:f>在宅療養後方支援病院!$H$30:$H$36</c:f>
              <c:numCache>
                <c:formatCode>General</c:formatCode>
                <c:ptCount val="7"/>
                <c:pt idx="0">
                  <c:v>2</c:v>
                </c:pt>
                <c:pt idx="1">
                  <c:v>0</c:v>
                </c:pt>
                <c:pt idx="2">
                  <c:v>0</c:v>
                </c:pt>
                <c:pt idx="3">
                  <c:v>0</c:v>
                </c:pt>
                <c:pt idx="4">
                  <c:v>1</c:v>
                </c:pt>
                <c:pt idx="5">
                  <c:v>0</c:v>
                </c:pt>
                <c:pt idx="6">
                  <c:v>0</c:v>
                </c:pt>
              </c:numCache>
            </c:numRef>
          </c:val>
          <c:extLst>
            <c:ext xmlns:c16="http://schemas.microsoft.com/office/drawing/2014/chart" uri="{C3380CC4-5D6E-409C-BE32-E72D297353CC}">
              <c16:uniqueId val="{00000001-1074-4116-BD8F-406EC4F23786}"/>
            </c:ext>
          </c:extLst>
        </c:ser>
        <c:ser>
          <c:idx val="2"/>
          <c:order val="2"/>
          <c:tx>
            <c:strRef>
              <c:f>在宅療養後方支援病院!$I$29</c:f>
              <c:strCache>
                <c:ptCount val="1"/>
                <c:pt idx="0">
                  <c:v>H31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在宅療養後方支援病院!$F$30:$F$36</c:f>
              <c:strCache>
                <c:ptCount val="7"/>
                <c:pt idx="0">
                  <c:v>堺区</c:v>
                </c:pt>
                <c:pt idx="1">
                  <c:v>中区</c:v>
                </c:pt>
                <c:pt idx="2">
                  <c:v>東区</c:v>
                </c:pt>
                <c:pt idx="3">
                  <c:v>西区</c:v>
                </c:pt>
                <c:pt idx="4">
                  <c:v>南区</c:v>
                </c:pt>
                <c:pt idx="5">
                  <c:v>北区</c:v>
                </c:pt>
                <c:pt idx="6">
                  <c:v>美原区</c:v>
                </c:pt>
              </c:strCache>
            </c:strRef>
          </c:cat>
          <c:val>
            <c:numRef>
              <c:f>在宅療養後方支援病院!$I$30:$I$36</c:f>
              <c:numCache>
                <c:formatCode>General</c:formatCode>
                <c:ptCount val="7"/>
                <c:pt idx="0">
                  <c:v>2</c:v>
                </c:pt>
                <c:pt idx="1">
                  <c:v>1</c:v>
                </c:pt>
                <c:pt idx="2">
                  <c:v>0</c:v>
                </c:pt>
                <c:pt idx="3">
                  <c:v>1</c:v>
                </c:pt>
                <c:pt idx="4">
                  <c:v>1</c:v>
                </c:pt>
                <c:pt idx="5">
                  <c:v>0</c:v>
                </c:pt>
                <c:pt idx="6">
                  <c:v>0</c:v>
                </c:pt>
              </c:numCache>
            </c:numRef>
          </c:val>
          <c:extLst>
            <c:ext xmlns:c16="http://schemas.microsoft.com/office/drawing/2014/chart" uri="{C3380CC4-5D6E-409C-BE32-E72D297353CC}">
              <c16:uniqueId val="{00000002-1074-4116-BD8F-406EC4F23786}"/>
            </c:ext>
          </c:extLst>
        </c:ser>
        <c:dLbls>
          <c:showLegendKey val="0"/>
          <c:showVal val="0"/>
          <c:showCatName val="0"/>
          <c:showSerName val="0"/>
          <c:showPercent val="0"/>
          <c:showBubbleSize val="0"/>
        </c:dLbls>
        <c:gapWidth val="219"/>
        <c:overlap val="-27"/>
        <c:axId val="140507776"/>
        <c:axId val="140849536"/>
      </c:barChart>
      <c:catAx>
        <c:axId val="140507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0849536"/>
        <c:crosses val="autoZero"/>
        <c:auto val="1"/>
        <c:lblAlgn val="ctr"/>
        <c:lblOffset val="100"/>
        <c:noMultiLvlLbl val="0"/>
      </c:catAx>
      <c:valAx>
        <c:axId val="14084953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0507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ja-JP" altLang="ja-JP" sz="1100" b="0" i="0" baseline="0">
                <a:effectLst/>
              </a:rPr>
              <a:t>入退院支援加算を算定する施設数（施設基準）</a:t>
            </a:r>
            <a:endParaRPr lang="ja-JP" altLang="ja-JP" sz="110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endParaRPr lang="ja-JP" altLang="en-US"/>
          </a:p>
        </c:rich>
      </c:tx>
      <c:layout>
        <c:manualLayout>
          <c:xMode val="edge"/>
          <c:yMode val="edge"/>
          <c:x val="0.19934011373578303"/>
          <c:y val="9.2592592592592813E-3"/>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入退院支援加算!$G$29</c:f>
              <c:strCache>
                <c:ptCount val="1"/>
                <c:pt idx="0">
                  <c:v>H29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入退院支援加算!$F$30:$F$36</c:f>
              <c:strCache>
                <c:ptCount val="7"/>
                <c:pt idx="0">
                  <c:v>堺区</c:v>
                </c:pt>
                <c:pt idx="1">
                  <c:v>中区</c:v>
                </c:pt>
                <c:pt idx="2">
                  <c:v>東区</c:v>
                </c:pt>
                <c:pt idx="3">
                  <c:v>西区</c:v>
                </c:pt>
                <c:pt idx="4">
                  <c:v>南区</c:v>
                </c:pt>
                <c:pt idx="5">
                  <c:v>北区</c:v>
                </c:pt>
                <c:pt idx="6">
                  <c:v>美原区</c:v>
                </c:pt>
              </c:strCache>
            </c:strRef>
          </c:cat>
          <c:val>
            <c:numRef>
              <c:f>入退院支援加算!$G$30:$G$36</c:f>
              <c:numCache>
                <c:formatCode>General</c:formatCode>
                <c:ptCount val="7"/>
                <c:pt idx="0">
                  <c:v>3</c:v>
                </c:pt>
                <c:pt idx="1">
                  <c:v>4</c:v>
                </c:pt>
                <c:pt idx="2">
                  <c:v>1</c:v>
                </c:pt>
                <c:pt idx="3">
                  <c:v>6</c:v>
                </c:pt>
                <c:pt idx="4">
                  <c:v>2</c:v>
                </c:pt>
                <c:pt idx="5">
                  <c:v>5</c:v>
                </c:pt>
                <c:pt idx="6">
                  <c:v>0</c:v>
                </c:pt>
              </c:numCache>
            </c:numRef>
          </c:val>
          <c:extLst>
            <c:ext xmlns:c16="http://schemas.microsoft.com/office/drawing/2014/chart" uri="{C3380CC4-5D6E-409C-BE32-E72D297353CC}">
              <c16:uniqueId val="{00000000-F5A4-4FAE-B507-43BDDC2E2D9D}"/>
            </c:ext>
          </c:extLst>
        </c:ser>
        <c:ser>
          <c:idx val="1"/>
          <c:order val="1"/>
          <c:tx>
            <c:strRef>
              <c:f>入退院支援加算!$H$29</c:f>
              <c:strCache>
                <c:ptCount val="1"/>
                <c:pt idx="0">
                  <c:v>H30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入退院支援加算!$F$30:$F$36</c:f>
              <c:strCache>
                <c:ptCount val="7"/>
                <c:pt idx="0">
                  <c:v>堺区</c:v>
                </c:pt>
                <c:pt idx="1">
                  <c:v>中区</c:v>
                </c:pt>
                <c:pt idx="2">
                  <c:v>東区</c:v>
                </c:pt>
                <c:pt idx="3">
                  <c:v>西区</c:v>
                </c:pt>
                <c:pt idx="4">
                  <c:v>南区</c:v>
                </c:pt>
                <c:pt idx="5">
                  <c:v>北区</c:v>
                </c:pt>
                <c:pt idx="6">
                  <c:v>美原区</c:v>
                </c:pt>
              </c:strCache>
            </c:strRef>
          </c:cat>
          <c:val>
            <c:numRef>
              <c:f>入退院支援加算!$H$30:$H$36</c:f>
              <c:numCache>
                <c:formatCode>General</c:formatCode>
                <c:ptCount val="7"/>
                <c:pt idx="0">
                  <c:v>3</c:v>
                </c:pt>
                <c:pt idx="1">
                  <c:v>4</c:v>
                </c:pt>
                <c:pt idx="2">
                  <c:v>1</c:v>
                </c:pt>
                <c:pt idx="3">
                  <c:v>7</c:v>
                </c:pt>
                <c:pt idx="4">
                  <c:v>1</c:v>
                </c:pt>
                <c:pt idx="5">
                  <c:v>5</c:v>
                </c:pt>
                <c:pt idx="6">
                  <c:v>0</c:v>
                </c:pt>
              </c:numCache>
            </c:numRef>
          </c:val>
          <c:extLst>
            <c:ext xmlns:c16="http://schemas.microsoft.com/office/drawing/2014/chart" uri="{C3380CC4-5D6E-409C-BE32-E72D297353CC}">
              <c16:uniqueId val="{00000001-F5A4-4FAE-B507-43BDDC2E2D9D}"/>
            </c:ext>
          </c:extLst>
        </c:ser>
        <c:ser>
          <c:idx val="2"/>
          <c:order val="2"/>
          <c:tx>
            <c:strRef>
              <c:f>入退院支援加算!$I$29</c:f>
              <c:strCache>
                <c:ptCount val="1"/>
                <c:pt idx="0">
                  <c:v>H31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入退院支援加算!$F$30:$F$36</c:f>
              <c:strCache>
                <c:ptCount val="7"/>
                <c:pt idx="0">
                  <c:v>堺区</c:v>
                </c:pt>
                <c:pt idx="1">
                  <c:v>中区</c:v>
                </c:pt>
                <c:pt idx="2">
                  <c:v>東区</c:v>
                </c:pt>
                <c:pt idx="3">
                  <c:v>西区</c:v>
                </c:pt>
                <c:pt idx="4">
                  <c:v>南区</c:v>
                </c:pt>
                <c:pt idx="5">
                  <c:v>北区</c:v>
                </c:pt>
                <c:pt idx="6">
                  <c:v>美原区</c:v>
                </c:pt>
              </c:strCache>
            </c:strRef>
          </c:cat>
          <c:val>
            <c:numRef>
              <c:f>入退院支援加算!$I$30:$I$36</c:f>
              <c:numCache>
                <c:formatCode>General</c:formatCode>
                <c:ptCount val="7"/>
                <c:pt idx="0">
                  <c:v>4</c:v>
                </c:pt>
                <c:pt idx="1">
                  <c:v>4</c:v>
                </c:pt>
                <c:pt idx="2">
                  <c:v>1</c:v>
                </c:pt>
                <c:pt idx="3">
                  <c:v>5</c:v>
                </c:pt>
                <c:pt idx="4">
                  <c:v>1</c:v>
                </c:pt>
                <c:pt idx="5">
                  <c:v>4</c:v>
                </c:pt>
                <c:pt idx="6">
                  <c:v>0</c:v>
                </c:pt>
              </c:numCache>
            </c:numRef>
          </c:val>
          <c:extLst>
            <c:ext xmlns:c16="http://schemas.microsoft.com/office/drawing/2014/chart" uri="{C3380CC4-5D6E-409C-BE32-E72D297353CC}">
              <c16:uniqueId val="{00000002-F5A4-4FAE-B507-43BDDC2E2D9D}"/>
            </c:ext>
          </c:extLst>
        </c:ser>
        <c:dLbls>
          <c:showLegendKey val="0"/>
          <c:showVal val="0"/>
          <c:showCatName val="0"/>
          <c:showSerName val="0"/>
          <c:showPercent val="0"/>
          <c:showBubbleSize val="0"/>
        </c:dLbls>
        <c:gapWidth val="219"/>
        <c:overlap val="-27"/>
        <c:axId val="140914688"/>
        <c:axId val="140916224"/>
      </c:barChart>
      <c:catAx>
        <c:axId val="140914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0916224"/>
        <c:crosses val="autoZero"/>
        <c:auto val="1"/>
        <c:lblAlgn val="ctr"/>
        <c:lblOffset val="100"/>
        <c:noMultiLvlLbl val="0"/>
      </c:catAx>
      <c:valAx>
        <c:axId val="14091622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0914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ja-JP" altLang="en-US" sz="1100" b="0" i="0" baseline="0" dirty="0">
                <a:effectLst/>
              </a:rPr>
              <a:t>在宅</a:t>
            </a:r>
            <a:r>
              <a:rPr lang="ja-JP" altLang="en-US" sz="1100" b="0" i="0" baseline="0" dirty="0" smtClean="0">
                <a:effectLst/>
              </a:rPr>
              <a:t>療養支援歯科診療所数</a:t>
            </a:r>
            <a:r>
              <a:rPr lang="ja-JP" altLang="ja-JP" sz="1100" b="0" i="0" baseline="0" dirty="0">
                <a:effectLst/>
              </a:rPr>
              <a:t>（施設基準）</a:t>
            </a:r>
            <a:endParaRPr lang="ja-JP" altLang="ja-JP" sz="110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endParaRPr lang="ja-JP" altLang="en-US" dirty="0"/>
          </a:p>
        </c:rich>
      </c:tx>
      <c:layout>
        <c:manualLayout>
          <c:xMode val="edge"/>
          <c:yMode val="edge"/>
          <c:x val="0.33465378846794847"/>
          <c:y val="9.2592592592592823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'在宅療養支援歯科診療所（合計）'!$G$29</c:f>
              <c:strCache>
                <c:ptCount val="1"/>
                <c:pt idx="0">
                  <c:v>H29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'在宅療養支援歯科診療所（合計）'!$F$30:$F$36</c:f>
              <c:strCache>
                <c:ptCount val="7"/>
                <c:pt idx="0">
                  <c:v>堺区</c:v>
                </c:pt>
                <c:pt idx="1">
                  <c:v>中区</c:v>
                </c:pt>
                <c:pt idx="2">
                  <c:v>東区</c:v>
                </c:pt>
                <c:pt idx="3">
                  <c:v>西区</c:v>
                </c:pt>
                <c:pt idx="4">
                  <c:v>南区</c:v>
                </c:pt>
                <c:pt idx="5">
                  <c:v>北区</c:v>
                </c:pt>
                <c:pt idx="6">
                  <c:v>美原区</c:v>
                </c:pt>
              </c:strCache>
            </c:strRef>
          </c:cat>
          <c:val>
            <c:numRef>
              <c:f>'在宅療養支援歯科診療所（合計）'!$G$30:$G$36</c:f>
              <c:numCache>
                <c:formatCode>General</c:formatCode>
                <c:ptCount val="7"/>
                <c:pt idx="0">
                  <c:v>28</c:v>
                </c:pt>
                <c:pt idx="1">
                  <c:v>15</c:v>
                </c:pt>
                <c:pt idx="2">
                  <c:v>13</c:v>
                </c:pt>
                <c:pt idx="3">
                  <c:v>13</c:v>
                </c:pt>
                <c:pt idx="4">
                  <c:v>16</c:v>
                </c:pt>
                <c:pt idx="5">
                  <c:v>10</c:v>
                </c:pt>
                <c:pt idx="6">
                  <c:v>3</c:v>
                </c:pt>
              </c:numCache>
            </c:numRef>
          </c:val>
          <c:extLst>
            <c:ext xmlns:c16="http://schemas.microsoft.com/office/drawing/2014/chart" uri="{C3380CC4-5D6E-409C-BE32-E72D297353CC}">
              <c16:uniqueId val="{00000000-1DCD-43D0-A3C3-BFF2C5081723}"/>
            </c:ext>
          </c:extLst>
        </c:ser>
        <c:ser>
          <c:idx val="1"/>
          <c:order val="1"/>
          <c:tx>
            <c:strRef>
              <c:f>'在宅療養支援歯科診療所（合計）'!$H$29</c:f>
              <c:strCache>
                <c:ptCount val="1"/>
                <c:pt idx="0">
                  <c:v>H30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'在宅療養支援歯科診療所（合計）'!$F$30:$F$36</c:f>
              <c:strCache>
                <c:ptCount val="7"/>
                <c:pt idx="0">
                  <c:v>堺区</c:v>
                </c:pt>
                <c:pt idx="1">
                  <c:v>中区</c:v>
                </c:pt>
                <c:pt idx="2">
                  <c:v>東区</c:v>
                </c:pt>
                <c:pt idx="3">
                  <c:v>西区</c:v>
                </c:pt>
                <c:pt idx="4">
                  <c:v>南区</c:v>
                </c:pt>
                <c:pt idx="5">
                  <c:v>北区</c:v>
                </c:pt>
                <c:pt idx="6">
                  <c:v>美原区</c:v>
                </c:pt>
              </c:strCache>
            </c:strRef>
          </c:cat>
          <c:val>
            <c:numRef>
              <c:f>'在宅療養支援歯科診療所（合計）'!$H$30:$H$36</c:f>
              <c:numCache>
                <c:formatCode>General</c:formatCode>
                <c:ptCount val="7"/>
                <c:pt idx="0">
                  <c:v>28</c:v>
                </c:pt>
                <c:pt idx="1">
                  <c:v>16</c:v>
                </c:pt>
                <c:pt idx="2">
                  <c:v>13</c:v>
                </c:pt>
                <c:pt idx="3">
                  <c:v>16</c:v>
                </c:pt>
                <c:pt idx="4">
                  <c:v>18</c:v>
                </c:pt>
                <c:pt idx="5">
                  <c:v>12</c:v>
                </c:pt>
                <c:pt idx="6">
                  <c:v>3</c:v>
                </c:pt>
              </c:numCache>
            </c:numRef>
          </c:val>
          <c:extLst>
            <c:ext xmlns:c16="http://schemas.microsoft.com/office/drawing/2014/chart" uri="{C3380CC4-5D6E-409C-BE32-E72D297353CC}">
              <c16:uniqueId val="{00000001-1DCD-43D0-A3C3-BFF2C5081723}"/>
            </c:ext>
          </c:extLst>
        </c:ser>
        <c:ser>
          <c:idx val="2"/>
          <c:order val="2"/>
          <c:tx>
            <c:strRef>
              <c:f>'在宅療養支援歯科診療所（合計）'!$I$29</c:f>
              <c:strCache>
                <c:ptCount val="1"/>
                <c:pt idx="0">
                  <c:v>H31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'在宅療養支援歯科診療所（合計）'!$F$30:$F$36</c:f>
              <c:strCache>
                <c:ptCount val="7"/>
                <c:pt idx="0">
                  <c:v>堺区</c:v>
                </c:pt>
                <c:pt idx="1">
                  <c:v>中区</c:v>
                </c:pt>
                <c:pt idx="2">
                  <c:v>東区</c:v>
                </c:pt>
                <c:pt idx="3">
                  <c:v>西区</c:v>
                </c:pt>
                <c:pt idx="4">
                  <c:v>南区</c:v>
                </c:pt>
                <c:pt idx="5">
                  <c:v>北区</c:v>
                </c:pt>
                <c:pt idx="6">
                  <c:v>美原区</c:v>
                </c:pt>
              </c:strCache>
            </c:strRef>
          </c:cat>
          <c:val>
            <c:numRef>
              <c:f>'在宅療養支援歯科診療所（合計）'!$I$30:$I$36</c:f>
              <c:numCache>
                <c:formatCode>General</c:formatCode>
                <c:ptCount val="7"/>
                <c:pt idx="0">
                  <c:v>27</c:v>
                </c:pt>
                <c:pt idx="1">
                  <c:v>16</c:v>
                </c:pt>
                <c:pt idx="2">
                  <c:v>13</c:v>
                </c:pt>
                <c:pt idx="3">
                  <c:v>17</c:v>
                </c:pt>
                <c:pt idx="4">
                  <c:v>19</c:v>
                </c:pt>
                <c:pt idx="5">
                  <c:v>12</c:v>
                </c:pt>
                <c:pt idx="6">
                  <c:v>3</c:v>
                </c:pt>
              </c:numCache>
            </c:numRef>
          </c:val>
          <c:extLst>
            <c:ext xmlns:c16="http://schemas.microsoft.com/office/drawing/2014/chart" uri="{C3380CC4-5D6E-409C-BE32-E72D297353CC}">
              <c16:uniqueId val="{00000002-1DCD-43D0-A3C3-BFF2C5081723}"/>
            </c:ext>
          </c:extLst>
        </c:ser>
        <c:dLbls>
          <c:showLegendKey val="0"/>
          <c:showVal val="0"/>
          <c:showCatName val="0"/>
          <c:showSerName val="0"/>
          <c:showPercent val="0"/>
          <c:showBubbleSize val="0"/>
        </c:dLbls>
        <c:gapWidth val="219"/>
        <c:overlap val="-27"/>
        <c:axId val="147076992"/>
        <c:axId val="147078528"/>
      </c:barChart>
      <c:catAx>
        <c:axId val="147076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7078528"/>
        <c:crosses val="autoZero"/>
        <c:auto val="1"/>
        <c:lblAlgn val="ctr"/>
        <c:lblOffset val="100"/>
        <c:noMultiLvlLbl val="0"/>
      </c:catAx>
      <c:valAx>
        <c:axId val="14707852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7076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ja-JP" altLang="en-US" sz="1100" b="0" i="0" baseline="0">
                <a:effectLst/>
              </a:rPr>
              <a:t>在宅患者調剤加算を届出した薬局数（</a:t>
            </a:r>
            <a:r>
              <a:rPr lang="ja-JP" altLang="ja-JP" sz="1100" b="0" i="0" baseline="0">
                <a:effectLst/>
              </a:rPr>
              <a:t>施設基準）</a:t>
            </a:r>
            <a:endParaRPr lang="ja-JP" altLang="ja-JP" sz="110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endParaRPr lang="ja-JP" altLang="en-US"/>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在宅患者調剤加算!$G$29</c:f>
              <c:strCache>
                <c:ptCount val="1"/>
                <c:pt idx="0">
                  <c:v>H29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在宅患者調剤加算!$F$30:$F$36</c:f>
              <c:strCache>
                <c:ptCount val="7"/>
                <c:pt idx="0">
                  <c:v>堺区</c:v>
                </c:pt>
                <c:pt idx="1">
                  <c:v>中区</c:v>
                </c:pt>
                <c:pt idx="2">
                  <c:v>東区</c:v>
                </c:pt>
                <c:pt idx="3">
                  <c:v>西区</c:v>
                </c:pt>
                <c:pt idx="4">
                  <c:v>南区</c:v>
                </c:pt>
                <c:pt idx="5">
                  <c:v>北区</c:v>
                </c:pt>
                <c:pt idx="6">
                  <c:v>美原区</c:v>
                </c:pt>
              </c:strCache>
            </c:strRef>
          </c:cat>
          <c:val>
            <c:numRef>
              <c:f>在宅患者調剤加算!$G$30:$G$36</c:f>
              <c:numCache>
                <c:formatCode>General</c:formatCode>
                <c:ptCount val="7"/>
                <c:pt idx="0">
                  <c:v>37</c:v>
                </c:pt>
                <c:pt idx="1">
                  <c:v>19</c:v>
                </c:pt>
                <c:pt idx="2">
                  <c:v>10</c:v>
                </c:pt>
                <c:pt idx="3">
                  <c:v>27</c:v>
                </c:pt>
                <c:pt idx="4">
                  <c:v>10</c:v>
                </c:pt>
                <c:pt idx="5">
                  <c:v>24</c:v>
                </c:pt>
                <c:pt idx="6">
                  <c:v>4</c:v>
                </c:pt>
              </c:numCache>
            </c:numRef>
          </c:val>
          <c:extLst>
            <c:ext xmlns:c16="http://schemas.microsoft.com/office/drawing/2014/chart" uri="{C3380CC4-5D6E-409C-BE32-E72D297353CC}">
              <c16:uniqueId val="{00000000-F15F-4A5F-AC07-7DC04554F284}"/>
            </c:ext>
          </c:extLst>
        </c:ser>
        <c:ser>
          <c:idx val="1"/>
          <c:order val="1"/>
          <c:tx>
            <c:strRef>
              <c:f>在宅患者調剤加算!$H$29</c:f>
              <c:strCache>
                <c:ptCount val="1"/>
                <c:pt idx="0">
                  <c:v>H30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在宅患者調剤加算!$F$30:$F$36</c:f>
              <c:strCache>
                <c:ptCount val="7"/>
                <c:pt idx="0">
                  <c:v>堺区</c:v>
                </c:pt>
                <c:pt idx="1">
                  <c:v>中区</c:v>
                </c:pt>
                <c:pt idx="2">
                  <c:v>東区</c:v>
                </c:pt>
                <c:pt idx="3">
                  <c:v>西区</c:v>
                </c:pt>
                <c:pt idx="4">
                  <c:v>南区</c:v>
                </c:pt>
                <c:pt idx="5">
                  <c:v>北区</c:v>
                </c:pt>
                <c:pt idx="6">
                  <c:v>美原区</c:v>
                </c:pt>
              </c:strCache>
            </c:strRef>
          </c:cat>
          <c:val>
            <c:numRef>
              <c:f>在宅患者調剤加算!$H$30:$H$36</c:f>
              <c:numCache>
                <c:formatCode>General</c:formatCode>
                <c:ptCount val="7"/>
                <c:pt idx="0">
                  <c:v>37</c:v>
                </c:pt>
                <c:pt idx="1">
                  <c:v>23</c:v>
                </c:pt>
                <c:pt idx="2">
                  <c:v>10</c:v>
                </c:pt>
                <c:pt idx="3">
                  <c:v>30</c:v>
                </c:pt>
                <c:pt idx="4">
                  <c:v>16</c:v>
                </c:pt>
                <c:pt idx="5">
                  <c:v>27</c:v>
                </c:pt>
                <c:pt idx="6">
                  <c:v>5</c:v>
                </c:pt>
              </c:numCache>
            </c:numRef>
          </c:val>
          <c:extLst>
            <c:ext xmlns:c16="http://schemas.microsoft.com/office/drawing/2014/chart" uri="{C3380CC4-5D6E-409C-BE32-E72D297353CC}">
              <c16:uniqueId val="{00000001-F15F-4A5F-AC07-7DC04554F284}"/>
            </c:ext>
          </c:extLst>
        </c:ser>
        <c:ser>
          <c:idx val="2"/>
          <c:order val="2"/>
          <c:tx>
            <c:strRef>
              <c:f>在宅患者調剤加算!$I$29</c:f>
              <c:strCache>
                <c:ptCount val="1"/>
                <c:pt idx="0">
                  <c:v>H31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在宅患者調剤加算!$F$30:$F$36</c:f>
              <c:strCache>
                <c:ptCount val="7"/>
                <c:pt idx="0">
                  <c:v>堺区</c:v>
                </c:pt>
                <c:pt idx="1">
                  <c:v>中区</c:v>
                </c:pt>
                <c:pt idx="2">
                  <c:v>東区</c:v>
                </c:pt>
                <c:pt idx="3">
                  <c:v>西区</c:v>
                </c:pt>
                <c:pt idx="4">
                  <c:v>南区</c:v>
                </c:pt>
                <c:pt idx="5">
                  <c:v>北区</c:v>
                </c:pt>
                <c:pt idx="6">
                  <c:v>美原区</c:v>
                </c:pt>
              </c:strCache>
            </c:strRef>
          </c:cat>
          <c:val>
            <c:numRef>
              <c:f>在宅患者調剤加算!$I$30:$I$36</c:f>
              <c:numCache>
                <c:formatCode>General</c:formatCode>
                <c:ptCount val="7"/>
                <c:pt idx="0">
                  <c:v>37</c:v>
                </c:pt>
                <c:pt idx="1">
                  <c:v>25</c:v>
                </c:pt>
                <c:pt idx="2">
                  <c:v>9</c:v>
                </c:pt>
                <c:pt idx="3">
                  <c:v>32</c:v>
                </c:pt>
                <c:pt idx="4">
                  <c:v>18</c:v>
                </c:pt>
                <c:pt idx="5">
                  <c:v>32</c:v>
                </c:pt>
                <c:pt idx="6">
                  <c:v>6</c:v>
                </c:pt>
              </c:numCache>
            </c:numRef>
          </c:val>
          <c:extLst>
            <c:ext xmlns:c16="http://schemas.microsoft.com/office/drawing/2014/chart" uri="{C3380CC4-5D6E-409C-BE32-E72D297353CC}">
              <c16:uniqueId val="{00000002-F15F-4A5F-AC07-7DC04554F284}"/>
            </c:ext>
          </c:extLst>
        </c:ser>
        <c:dLbls>
          <c:showLegendKey val="0"/>
          <c:showVal val="0"/>
          <c:showCatName val="0"/>
          <c:showSerName val="0"/>
          <c:showPercent val="0"/>
          <c:showBubbleSize val="0"/>
        </c:dLbls>
        <c:gapWidth val="219"/>
        <c:overlap val="-27"/>
        <c:axId val="147823232"/>
        <c:axId val="147837312"/>
      </c:barChart>
      <c:catAx>
        <c:axId val="147823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7837312"/>
        <c:crosses val="autoZero"/>
        <c:auto val="1"/>
        <c:lblAlgn val="ctr"/>
        <c:lblOffset val="100"/>
        <c:noMultiLvlLbl val="0"/>
      </c:catAx>
      <c:valAx>
        <c:axId val="14783731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7823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spc="0" baseline="0">
                <a:solidFill>
                  <a:sysClr val="windowText" lastClr="000000">
                    <a:lumMod val="65000"/>
                    <a:lumOff val="35000"/>
                  </a:sysClr>
                </a:solidFill>
                <a:latin typeface="+mn-lt"/>
                <a:ea typeface="+mn-ea"/>
                <a:cs typeface="+mn-cs"/>
              </a:defRPr>
            </a:pPr>
            <a:r>
              <a:rPr lang="ja-JP" altLang="en-US" sz="1000">
                <a:effectLst/>
              </a:rPr>
              <a:t>訪問看護ステーション数（訪問看護ステーション数調査結果）</a:t>
            </a:r>
            <a:endParaRPr lang="ja-JP" altLang="ja-JP" sz="100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000">
                <a:solidFill>
                  <a:sysClr val="windowText" lastClr="000000">
                    <a:lumMod val="65000"/>
                    <a:lumOff val="35000"/>
                  </a:sysClr>
                </a:solidFill>
              </a:defRPr>
            </a:pPr>
            <a:endParaRPr lang="ja-JP" altLang="en-US" sz="1000"/>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1"/>
          <c:order val="0"/>
          <c:tx>
            <c:strRef>
              <c:f>'訪問看護ステーション数 '!$F$29</c:f>
              <c:strCache>
                <c:ptCount val="1"/>
                <c:pt idx="0">
                  <c:v>H30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'訪問看護ステーション数 '!$E$30:$E$36</c:f>
              <c:strCache>
                <c:ptCount val="7"/>
                <c:pt idx="0">
                  <c:v>堺区</c:v>
                </c:pt>
                <c:pt idx="1">
                  <c:v>中区</c:v>
                </c:pt>
                <c:pt idx="2">
                  <c:v>東区</c:v>
                </c:pt>
                <c:pt idx="3">
                  <c:v>西区</c:v>
                </c:pt>
                <c:pt idx="4">
                  <c:v>南区</c:v>
                </c:pt>
                <c:pt idx="5">
                  <c:v>北区</c:v>
                </c:pt>
                <c:pt idx="6">
                  <c:v>美原区</c:v>
                </c:pt>
              </c:strCache>
            </c:strRef>
          </c:cat>
          <c:val>
            <c:numRef>
              <c:f>'訪問看護ステーション数 '!$F$30:$F$36</c:f>
              <c:numCache>
                <c:formatCode>General</c:formatCode>
                <c:ptCount val="7"/>
                <c:pt idx="0">
                  <c:v>24</c:v>
                </c:pt>
                <c:pt idx="1">
                  <c:v>25</c:v>
                </c:pt>
                <c:pt idx="2">
                  <c:v>10</c:v>
                </c:pt>
                <c:pt idx="3">
                  <c:v>24</c:v>
                </c:pt>
                <c:pt idx="4">
                  <c:v>19</c:v>
                </c:pt>
                <c:pt idx="5">
                  <c:v>19</c:v>
                </c:pt>
                <c:pt idx="6">
                  <c:v>9</c:v>
                </c:pt>
              </c:numCache>
            </c:numRef>
          </c:val>
          <c:extLst>
            <c:ext xmlns:c16="http://schemas.microsoft.com/office/drawing/2014/chart" uri="{C3380CC4-5D6E-409C-BE32-E72D297353CC}">
              <c16:uniqueId val="{00000000-3223-4AA1-B963-FA4D45D58DCA}"/>
            </c:ext>
          </c:extLst>
        </c:ser>
        <c:ser>
          <c:idx val="2"/>
          <c:order val="1"/>
          <c:tx>
            <c:strRef>
              <c:f>'訪問看護ステーション数 '!$G$29</c:f>
              <c:strCache>
                <c:ptCount val="1"/>
                <c:pt idx="0">
                  <c:v>H31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'訪問看護ステーション数 '!$E$30:$E$36</c:f>
              <c:strCache>
                <c:ptCount val="7"/>
                <c:pt idx="0">
                  <c:v>堺区</c:v>
                </c:pt>
                <c:pt idx="1">
                  <c:v>中区</c:v>
                </c:pt>
                <c:pt idx="2">
                  <c:v>東区</c:v>
                </c:pt>
                <c:pt idx="3">
                  <c:v>西区</c:v>
                </c:pt>
                <c:pt idx="4">
                  <c:v>南区</c:v>
                </c:pt>
                <c:pt idx="5">
                  <c:v>北区</c:v>
                </c:pt>
                <c:pt idx="6">
                  <c:v>美原区</c:v>
                </c:pt>
              </c:strCache>
            </c:strRef>
          </c:cat>
          <c:val>
            <c:numRef>
              <c:f>'訪問看護ステーション数 '!$G$30:$G$36</c:f>
              <c:numCache>
                <c:formatCode>General</c:formatCode>
                <c:ptCount val="7"/>
                <c:pt idx="0">
                  <c:v>26</c:v>
                </c:pt>
                <c:pt idx="1">
                  <c:v>25</c:v>
                </c:pt>
                <c:pt idx="2">
                  <c:v>13</c:v>
                </c:pt>
                <c:pt idx="3">
                  <c:v>28</c:v>
                </c:pt>
                <c:pt idx="4">
                  <c:v>19</c:v>
                </c:pt>
                <c:pt idx="5">
                  <c:v>23</c:v>
                </c:pt>
                <c:pt idx="6">
                  <c:v>7</c:v>
                </c:pt>
              </c:numCache>
            </c:numRef>
          </c:val>
          <c:extLst>
            <c:ext xmlns:c16="http://schemas.microsoft.com/office/drawing/2014/chart" uri="{C3380CC4-5D6E-409C-BE32-E72D297353CC}">
              <c16:uniqueId val="{00000001-3223-4AA1-B963-FA4D45D58DCA}"/>
            </c:ext>
          </c:extLst>
        </c:ser>
        <c:dLbls>
          <c:showLegendKey val="0"/>
          <c:showVal val="0"/>
          <c:showCatName val="0"/>
          <c:showSerName val="0"/>
          <c:showPercent val="0"/>
          <c:showBubbleSize val="0"/>
        </c:dLbls>
        <c:gapWidth val="219"/>
        <c:overlap val="-27"/>
        <c:axId val="147856384"/>
        <c:axId val="147874560"/>
      </c:barChart>
      <c:catAx>
        <c:axId val="147856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7874560"/>
        <c:crosses val="autoZero"/>
        <c:auto val="1"/>
        <c:lblAlgn val="ctr"/>
        <c:lblOffset val="100"/>
        <c:noMultiLvlLbl val="0"/>
      </c:catAx>
      <c:valAx>
        <c:axId val="14787456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7856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dirty="0"/>
              <a:t>訪問診療を受けている患者数</a:t>
            </a:r>
            <a:r>
              <a:rPr lang="ja-JP" altLang="en-US" sz="1100" dirty="0" smtClean="0"/>
              <a:t>（ＮＤＢ）</a:t>
            </a:r>
            <a:endParaRPr lang="ja-JP" altLang="en-US" sz="1100" dirty="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9.2795380148774767E-2"/>
          <c:y val="0.16296296296296314"/>
          <c:w val="0.90425678810321986"/>
          <c:h val="0.60653543307086677"/>
        </c:manualLayout>
      </c:layout>
      <c:barChart>
        <c:barDir val="col"/>
        <c:grouping val="clustered"/>
        <c:varyColors val="0"/>
        <c:ser>
          <c:idx val="0"/>
          <c:order val="0"/>
          <c:tx>
            <c:strRef>
              <c:f>訪問診療を受けている患者数!$F$107</c:f>
              <c:strCache>
                <c:ptCount val="1"/>
                <c:pt idx="0">
                  <c:v>H28</c:v>
                </c:pt>
              </c:strCache>
            </c:strRef>
          </c:tx>
          <c:spPr>
            <a:solidFill>
              <a:schemeClr val="accent1"/>
            </a:solidFill>
            <a:ln>
              <a:noFill/>
            </a:ln>
            <a:effectLst/>
          </c:spPr>
          <c:invertIfNegative val="0"/>
          <c:dLbls>
            <c:dLbl>
              <c:idx val="0"/>
              <c:layout>
                <c:manualLayout>
                  <c:x val="-5.5554946335005014E-3"/>
                  <c:y val="-4.34345140909088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9B6-4230-A415-9B66CB8946C6}"/>
                </c:ext>
              </c:extLst>
            </c:dLbl>
            <c:dLbl>
              <c:idx val="3"/>
              <c:layout>
                <c:manualLayout>
                  <c:x val="-4.2117604879990965E-2"/>
                  <c:y val="-2.74916533912095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9B6-4230-A415-9B66CB8946C6}"/>
                </c:ext>
              </c:extLst>
            </c:dLbl>
            <c:dLbl>
              <c:idx val="4"/>
              <c:layout>
                <c:manualLayout>
                  <c:x val="-2.2222222222222251E-2"/>
                  <c:y val="-1.38888888888889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9B6-4230-A415-9B66CB8946C6}"/>
                </c:ext>
              </c:extLst>
            </c:dLbl>
            <c:dLbl>
              <c:idx val="5"/>
              <c:layout>
                <c:manualLayout>
                  <c:x val="-2.2222222222222251E-2"/>
                  <c:y val="-1.38888888888889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9B6-4230-A415-9B66CB8946C6}"/>
                </c:ext>
              </c:extLst>
            </c:dLbl>
            <c:dLbl>
              <c:idx val="6"/>
              <c:layout>
                <c:manualLayout>
                  <c:x val="0"/>
                  <c:y val="-6.8585833781928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9B6-4230-A415-9B66CB8946C6}"/>
                </c:ext>
              </c:extLst>
            </c:dLbl>
            <c:dLbl>
              <c:idx val="8"/>
              <c:layout>
                <c:manualLayout>
                  <c:x val="-1.666666666666668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9B6-4230-A415-9B66CB8946C6}"/>
                </c:ext>
              </c:extLst>
            </c:dLbl>
            <c:dLbl>
              <c:idx val="9"/>
              <c:layout>
                <c:manualLayout>
                  <c:x val="-1.1368801457534071E-2"/>
                  <c:y val="-4.34345140909088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99B6-4230-A415-9B66CB8946C6}"/>
                </c:ext>
              </c:extLst>
            </c:dLbl>
            <c:dLbl>
              <c:idx val="10"/>
              <c:layout>
                <c:manualLayout>
                  <c:x val="-5.6844007287671387E-3"/>
                  <c:y val="-7.38386739545450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99B6-4230-A415-9B66CB8946C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訪問診療を受けている患者数!$E$108:$E$119</c:f>
              <c:strCache>
                <c:ptCount val="12"/>
                <c:pt idx="0">
                  <c:v>岸和田市</c:v>
                </c:pt>
                <c:pt idx="1">
                  <c:v>泉大津市</c:v>
                </c:pt>
                <c:pt idx="2">
                  <c:v>貝塚市</c:v>
                </c:pt>
                <c:pt idx="3">
                  <c:v>泉佐野市</c:v>
                </c:pt>
                <c:pt idx="4">
                  <c:v>和泉市</c:v>
                </c:pt>
                <c:pt idx="5">
                  <c:v>高石市</c:v>
                </c:pt>
                <c:pt idx="6">
                  <c:v>忠岡町</c:v>
                </c:pt>
                <c:pt idx="7">
                  <c:v>田尻町</c:v>
                </c:pt>
                <c:pt idx="8">
                  <c:v>泉南市</c:v>
                </c:pt>
                <c:pt idx="9">
                  <c:v>阪南市</c:v>
                </c:pt>
                <c:pt idx="10">
                  <c:v>熊取町</c:v>
                </c:pt>
                <c:pt idx="11">
                  <c:v>岬町</c:v>
                </c:pt>
              </c:strCache>
            </c:strRef>
          </c:cat>
          <c:val>
            <c:numRef>
              <c:f>訪問診療を受けている患者数!$F$108:$F$119</c:f>
              <c:numCache>
                <c:formatCode>General</c:formatCode>
                <c:ptCount val="12"/>
                <c:pt idx="0">
                  <c:v>11935</c:v>
                </c:pt>
                <c:pt idx="1">
                  <c:v>3069</c:v>
                </c:pt>
                <c:pt idx="2">
                  <c:v>3851</c:v>
                </c:pt>
                <c:pt idx="3">
                  <c:v>9113</c:v>
                </c:pt>
                <c:pt idx="4">
                  <c:v>11761</c:v>
                </c:pt>
                <c:pt idx="5">
                  <c:v>3851</c:v>
                </c:pt>
                <c:pt idx="6">
                  <c:v>852</c:v>
                </c:pt>
                <c:pt idx="7">
                  <c:v>438</c:v>
                </c:pt>
                <c:pt idx="8">
                  <c:v>1717</c:v>
                </c:pt>
                <c:pt idx="9">
                  <c:v>3215</c:v>
                </c:pt>
                <c:pt idx="10">
                  <c:v>3295</c:v>
                </c:pt>
                <c:pt idx="11">
                  <c:v>832</c:v>
                </c:pt>
              </c:numCache>
            </c:numRef>
          </c:val>
          <c:extLst>
            <c:ext xmlns:c16="http://schemas.microsoft.com/office/drawing/2014/chart" uri="{C3380CC4-5D6E-409C-BE32-E72D297353CC}">
              <c16:uniqueId val="{00000006-99B6-4230-A415-9B66CB8946C6}"/>
            </c:ext>
          </c:extLst>
        </c:ser>
        <c:ser>
          <c:idx val="1"/>
          <c:order val="1"/>
          <c:tx>
            <c:strRef>
              <c:f>訪問診療を受けている患者数!$G$107</c:f>
              <c:strCache>
                <c:ptCount val="1"/>
                <c:pt idx="0">
                  <c:v>H29</c:v>
                </c:pt>
              </c:strCache>
            </c:strRef>
          </c:tx>
          <c:spPr>
            <a:solidFill>
              <a:schemeClr val="accent2"/>
            </a:solidFill>
            <a:ln>
              <a:noFill/>
            </a:ln>
            <a:effectLst/>
          </c:spPr>
          <c:invertIfNegative val="0"/>
          <c:dLbls>
            <c:dLbl>
              <c:idx val="0"/>
              <c:layout>
                <c:manualLayout>
                  <c:x val="4.1666666666666664E-2"/>
                  <c:y val="-1.85185185185185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9B6-4230-A415-9B66CB8946C6}"/>
                </c:ext>
              </c:extLst>
            </c:dLbl>
            <c:dLbl>
              <c:idx val="1"/>
              <c:layout>
                <c:manualLayout>
                  <c:x val="1.6666666666666687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9B6-4230-A415-9B66CB8946C6}"/>
                </c:ext>
              </c:extLst>
            </c:dLbl>
            <c:dLbl>
              <c:idx val="2"/>
              <c:layout>
                <c:manualLayout>
                  <c:x val="1.0788947824138959E-2"/>
                  <c:y val="-5.38386192338973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9B6-4230-A415-9B66CB8946C6}"/>
                </c:ext>
              </c:extLst>
            </c:dLbl>
            <c:dLbl>
              <c:idx val="3"/>
              <c:layout>
                <c:manualLayout>
                  <c:x val="1.1111111111111061E-2"/>
                  <c:y val="-4.629629629629719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9B6-4230-A415-9B66CB8946C6}"/>
                </c:ext>
              </c:extLst>
            </c:dLbl>
            <c:dLbl>
              <c:idx val="4"/>
              <c:layout>
                <c:manualLayout>
                  <c:x val="2.2222222222222154E-2"/>
                  <c:y val="-2.1218890680033456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9B6-4230-A415-9B66CB8946C6}"/>
                </c:ext>
              </c:extLst>
            </c:dLbl>
            <c:dLbl>
              <c:idx val="5"/>
              <c:layout>
                <c:manualLayout>
                  <c:x val="0"/>
                  <c:y val="-6.94444444444445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9B6-4230-A415-9B66CB8946C6}"/>
                </c:ext>
              </c:extLst>
            </c:dLbl>
            <c:dLbl>
              <c:idx val="7"/>
              <c:layout>
                <c:manualLayout>
                  <c:x val="-3.4220539977787121E-3"/>
                  <c:y val="-0.105101263978560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9B6-4230-A415-9B66CB8946C6}"/>
                </c:ext>
              </c:extLst>
            </c:dLbl>
            <c:dLbl>
              <c:idx val="8"/>
              <c:layout>
                <c:manualLayout>
                  <c:x val="-2.7777777777779908E-3"/>
                  <c:y val="-2.31481481481481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9B6-4230-A415-9B66CB8946C6}"/>
                </c:ext>
              </c:extLst>
            </c:dLbl>
            <c:dLbl>
              <c:idx val="9"/>
              <c:layout>
                <c:manualLayout>
                  <c:x val="0"/>
                  <c:y val="-6.9495222545454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99B6-4230-A415-9B66CB8946C6}"/>
                </c:ext>
              </c:extLst>
            </c:dLbl>
            <c:dLbl>
              <c:idx val="10"/>
              <c:layout>
                <c:manualLayout>
                  <c:x val="2.8422003643834102E-3"/>
                  <c:y val="-5.21214169090905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99B6-4230-A415-9B66CB8946C6}"/>
                </c:ext>
              </c:extLst>
            </c:dLbl>
            <c:dLbl>
              <c:idx val="11"/>
              <c:layout>
                <c:manualLayout>
                  <c:x val="0"/>
                  <c:y val="-5.21214169090904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99B6-4230-A415-9B66CB8946C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訪問診療を受けている患者数!$E$108:$E$119</c:f>
              <c:strCache>
                <c:ptCount val="12"/>
                <c:pt idx="0">
                  <c:v>岸和田市</c:v>
                </c:pt>
                <c:pt idx="1">
                  <c:v>泉大津市</c:v>
                </c:pt>
                <c:pt idx="2">
                  <c:v>貝塚市</c:v>
                </c:pt>
                <c:pt idx="3">
                  <c:v>泉佐野市</c:v>
                </c:pt>
                <c:pt idx="4">
                  <c:v>和泉市</c:v>
                </c:pt>
                <c:pt idx="5">
                  <c:v>高石市</c:v>
                </c:pt>
                <c:pt idx="6">
                  <c:v>忠岡町</c:v>
                </c:pt>
                <c:pt idx="7">
                  <c:v>田尻町</c:v>
                </c:pt>
                <c:pt idx="8">
                  <c:v>泉南市</c:v>
                </c:pt>
                <c:pt idx="9">
                  <c:v>阪南市</c:v>
                </c:pt>
                <c:pt idx="10">
                  <c:v>熊取町</c:v>
                </c:pt>
                <c:pt idx="11">
                  <c:v>岬町</c:v>
                </c:pt>
              </c:strCache>
            </c:strRef>
          </c:cat>
          <c:val>
            <c:numRef>
              <c:f>訪問診療を受けている患者数!$G$108:$G$119</c:f>
              <c:numCache>
                <c:formatCode>General</c:formatCode>
                <c:ptCount val="12"/>
                <c:pt idx="0">
                  <c:v>13253</c:v>
                </c:pt>
                <c:pt idx="1">
                  <c:v>3686</c:v>
                </c:pt>
                <c:pt idx="2">
                  <c:v>4039</c:v>
                </c:pt>
                <c:pt idx="3">
                  <c:v>9170</c:v>
                </c:pt>
                <c:pt idx="4">
                  <c:v>13626</c:v>
                </c:pt>
                <c:pt idx="5">
                  <c:v>5179</c:v>
                </c:pt>
                <c:pt idx="6">
                  <c:v>1040</c:v>
                </c:pt>
                <c:pt idx="7">
                  <c:v>547</c:v>
                </c:pt>
                <c:pt idx="8">
                  <c:v>1883</c:v>
                </c:pt>
                <c:pt idx="9">
                  <c:v>2855</c:v>
                </c:pt>
                <c:pt idx="10">
                  <c:v>4735</c:v>
                </c:pt>
                <c:pt idx="11">
                  <c:v>1328</c:v>
                </c:pt>
              </c:numCache>
            </c:numRef>
          </c:val>
          <c:extLst>
            <c:ext xmlns:c16="http://schemas.microsoft.com/office/drawing/2014/chart" uri="{C3380CC4-5D6E-409C-BE32-E72D297353CC}">
              <c16:uniqueId val="{0000000F-99B6-4230-A415-9B66CB8946C6}"/>
            </c:ext>
          </c:extLst>
        </c:ser>
        <c:dLbls>
          <c:showLegendKey val="0"/>
          <c:showVal val="0"/>
          <c:showCatName val="0"/>
          <c:showSerName val="0"/>
          <c:showPercent val="0"/>
          <c:showBubbleSize val="0"/>
        </c:dLbls>
        <c:gapWidth val="219"/>
        <c:overlap val="-27"/>
        <c:axId val="147769984"/>
        <c:axId val="148042112"/>
      </c:barChart>
      <c:catAx>
        <c:axId val="147769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8042112"/>
        <c:crosses val="autoZero"/>
        <c:auto val="1"/>
        <c:lblAlgn val="ctr"/>
        <c:lblOffset val="100"/>
        <c:noMultiLvlLbl val="0"/>
      </c:catAx>
      <c:valAx>
        <c:axId val="14804211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7769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630884535631558E-2"/>
          <c:y val="9.9492563429571301E-2"/>
          <c:w val="0.88851036282568308"/>
          <c:h val="0.71732903465807052"/>
        </c:manualLayout>
      </c:layout>
      <c:barChart>
        <c:barDir val="col"/>
        <c:grouping val="stacked"/>
        <c:varyColors val="0"/>
        <c:ser>
          <c:idx val="0"/>
          <c:order val="0"/>
          <c:tx>
            <c:strRef>
              <c:f>歯科!$A$3</c:f>
              <c:strCache>
                <c:ptCount val="1"/>
                <c:pt idx="0">
                  <c:v>豊能</c:v>
                </c:pt>
              </c:strCache>
            </c:strRef>
          </c:tx>
          <c:spPr>
            <a:pattFill prst="pct5">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歯科!$B$2:$C$2</c:f>
              <c:strCache>
                <c:ptCount val="2"/>
                <c:pt idx="0">
                  <c:v>2018年</c:v>
                </c:pt>
                <c:pt idx="1">
                  <c:v>2019年</c:v>
                </c:pt>
              </c:strCache>
            </c:strRef>
          </c:cat>
          <c:val>
            <c:numRef>
              <c:f>歯科!$B$3:$C$3</c:f>
              <c:numCache>
                <c:formatCode>#,##0_);[Red]\(#,##0\)</c:formatCode>
                <c:ptCount val="2"/>
                <c:pt idx="0">
                  <c:v>136</c:v>
                </c:pt>
                <c:pt idx="1">
                  <c:v>137</c:v>
                </c:pt>
              </c:numCache>
            </c:numRef>
          </c:val>
          <c:extLst>
            <c:ext xmlns:c16="http://schemas.microsoft.com/office/drawing/2014/chart" uri="{C3380CC4-5D6E-409C-BE32-E72D297353CC}">
              <c16:uniqueId val="{00000000-C601-4DE2-BE25-B55372F4B4F9}"/>
            </c:ext>
          </c:extLst>
        </c:ser>
        <c:ser>
          <c:idx val="1"/>
          <c:order val="1"/>
          <c:tx>
            <c:strRef>
              <c:f>歯科!$A$4</c:f>
              <c:strCache>
                <c:ptCount val="1"/>
                <c:pt idx="0">
                  <c:v>三島</c:v>
                </c:pt>
              </c:strCache>
            </c:strRef>
          </c:tx>
          <c:spPr>
            <a:pattFill prst="smGrid">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歯科!$B$2:$C$2</c:f>
              <c:strCache>
                <c:ptCount val="2"/>
                <c:pt idx="0">
                  <c:v>2018年</c:v>
                </c:pt>
                <c:pt idx="1">
                  <c:v>2019年</c:v>
                </c:pt>
              </c:strCache>
            </c:strRef>
          </c:cat>
          <c:val>
            <c:numRef>
              <c:f>歯科!$B$4:$C$4</c:f>
              <c:numCache>
                <c:formatCode>#,##0_);[Red]\(#,##0\)</c:formatCode>
                <c:ptCount val="2"/>
                <c:pt idx="0">
                  <c:v>54</c:v>
                </c:pt>
                <c:pt idx="1">
                  <c:v>54</c:v>
                </c:pt>
              </c:numCache>
            </c:numRef>
          </c:val>
          <c:extLst>
            <c:ext xmlns:c16="http://schemas.microsoft.com/office/drawing/2014/chart" uri="{C3380CC4-5D6E-409C-BE32-E72D297353CC}">
              <c16:uniqueId val="{00000001-C601-4DE2-BE25-B55372F4B4F9}"/>
            </c:ext>
          </c:extLst>
        </c:ser>
        <c:ser>
          <c:idx val="2"/>
          <c:order val="2"/>
          <c:tx>
            <c:strRef>
              <c:f>歯科!$A$5</c:f>
              <c:strCache>
                <c:ptCount val="1"/>
                <c:pt idx="0">
                  <c:v>北河内</c:v>
                </c:pt>
              </c:strCache>
            </c:strRef>
          </c:tx>
          <c:spPr>
            <a:pattFill prst="divot">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歯科!$B$2:$C$2</c:f>
              <c:strCache>
                <c:ptCount val="2"/>
                <c:pt idx="0">
                  <c:v>2018年</c:v>
                </c:pt>
                <c:pt idx="1">
                  <c:v>2019年</c:v>
                </c:pt>
              </c:strCache>
            </c:strRef>
          </c:cat>
          <c:val>
            <c:numRef>
              <c:f>歯科!$B$5:$C$5</c:f>
              <c:numCache>
                <c:formatCode>#,##0_);[Red]\(#,##0\)</c:formatCode>
                <c:ptCount val="2"/>
                <c:pt idx="0">
                  <c:v>128</c:v>
                </c:pt>
                <c:pt idx="1">
                  <c:v>127</c:v>
                </c:pt>
              </c:numCache>
            </c:numRef>
          </c:val>
          <c:extLst>
            <c:ext xmlns:c16="http://schemas.microsoft.com/office/drawing/2014/chart" uri="{C3380CC4-5D6E-409C-BE32-E72D297353CC}">
              <c16:uniqueId val="{00000002-C601-4DE2-BE25-B55372F4B4F9}"/>
            </c:ext>
          </c:extLst>
        </c:ser>
        <c:ser>
          <c:idx val="3"/>
          <c:order val="3"/>
          <c:tx>
            <c:strRef>
              <c:f>歯科!$A$6</c:f>
              <c:strCache>
                <c:ptCount val="1"/>
                <c:pt idx="0">
                  <c:v>中河内</c:v>
                </c:pt>
              </c:strCache>
            </c:strRef>
          </c:tx>
          <c:spPr>
            <a:pattFill prst="zigZ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歯科!$B$2:$C$2</c:f>
              <c:strCache>
                <c:ptCount val="2"/>
                <c:pt idx="0">
                  <c:v>2018年</c:v>
                </c:pt>
                <c:pt idx="1">
                  <c:v>2019年</c:v>
                </c:pt>
              </c:strCache>
            </c:strRef>
          </c:cat>
          <c:val>
            <c:numRef>
              <c:f>歯科!$B$6:$C$6</c:f>
              <c:numCache>
                <c:formatCode>#,##0_);[Red]\(#,##0\)</c:formatCode>
                <c:ptCount val="2"/>
                <c:pt idx="0">
                  <c:v>111</c:v>
                </c:pt>
                <c:pt idx="1">
                  <c:v>113</c:v>
                </c:pt>
              </c:numCache>
            </c:numRef>
          </c:val>
          <c:extLst>
            <c:ext xmlns:c16="http://schemas.microsoft.com/office/drawing/2014/chart" uri="{C3380CC4-5D6E-409C-BE32-E72D297353CC}">
              <c16:uniqueId val="{00000003-C601-4DE2-BE25-B55372F4B4F9}"/>
            </c:ext>
          </c:extLst>
        </c:ser>
        <c:ser>
          <c:idx val="4"/>
          <c:order val="4"/>
          <c:tx>
            <c:strRef>
              <c:f>歯科!$A$7</c:f>
              <c:strCache>
                <c:ptCount val="1"/>
                <c:pt idx="0">
                  <c:v>南河内</c:v>
                </c:pt>
              </c:strCache>
            </c:strRef>
          </c:tx>
          <c:spPr>
            <a:pattFill prst="dashDnDi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歯科!$B$2:$C$2</c:f>
              <c:strCache>
                <c:ptCount val="2"/>
                <c:pt idx="0">
                  <c:v>2018年</c:v>
                </c:pt>
                <c:pt idx="1">
                  <c:v>2019年</c:v>
                </c:pt>
              </c:strCache>
            </c:strRef>
          </c:cat>
          <c:val>
            <c:numRef>
              <c:f>歯科!$B$7:$C$7</c:f>
              <c:numCache>
                <c:formatCode>#,##0_);[Red]\(#,##0\)</c:formatCode>
                <c:ptCount val="2"/>
                <c:pt idx="0">
                  <c:v>81</c:v>
                </c:pt>
                <c:pt idx="1">
                  <c:v>82</c:v>
                </c:pt>
              </c:numCache>
            </c:numRef>
          </c:val>
          <c:extLst>
            <c:ext xmlns:c16="http://schemas.microsoft.com/office/drawing/2014/chart" uri="{C3380CC4-5D6E-409C-BE32-E72D297353CC}">
              <c16:uniqueId val="{00000004-C601-4DE2-BE25-B55372F4B4F9}"/>
            </c:ext>
          </c:extLst>
        </c:ser>
        <c:ser>
          <c:idx val="5"/>
          <c:order val="5"/>
          <c:tx>
            <c:strRef>
              <c:f>歯科!$A$8</c:f>
              <c:strCache>
                <c:ptCount val="1"/>
                <c:pt idx="0">
                  <c:v>堺市</c:v>
                </c:pt>
              </c:strCache>
            </c:strRef>
          </c:tx>
          <c:spPr>
            <a:pattFill prst="ltVert">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歯科!$B$2:$C$2</c:f>
              <c:strCache>
                <c:ptCount val="2"/>
                <c:pt idx="0">
                  <c:v>2018年</c:v>
                </c:pt>
                <c:pt idx="1">
                  <c:v>2019年</c:v>
                </c:pt>
              </c:strCache>
            </c:strRef>
          </c:cat>
          <c:val>
            <c:numRef>
              <c:f>歯科!$B$8:$C$8</c:f>
              <c:numCache>
                <c:formatCode>#,##0_);[Red]\(#,##0\)</c:formatCode>
                <c:ptCount val="2"/>
                <c:pt idx="0">
                  <c:v>106</c:v>
                </c:pt>
                <c:pt idx="1">
                  <c:v>107</c:v>
                </c:pt>
              </c:numCache>
            </c:numRef>
          </c:val>
          <c:extLst>
            <c:ext xmlns:c16="http://schemas.microsoft.com/office/drawing/2014/chart" uri="{C3380CC4-5D6E-409C-BE32-E72D297353CC}">
              <c16:uniqueId val="{00000005-C601-4DE2-BE25-B55372F4B4F9}"/>
            </c:ext>
          </c:extLst>
        </c:ser>
        <c:ser>
          <c:idx val="6"/>
          <c:order val="6"/>
          <c:tx>
            <c:strRef>
              <c:f>歯科!$A$9</c:f>
              <c:strCache>
                <c:ptCount val="1"/>
                <c:pt idx="0">
                  <c:v>泉州</c:v>
                </c:pt>
              </c:strCache>
            </c:strRef>
          </c:tx>
          <c:spPr>
            <a:pattFill prst="ltDnDi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歯科!$B$2:$C$2</c:f>
              <c:strCache>
                <c:ptCount val="2"/>
                <c:pt idx="0">
                  <c:v>2018年</c:v>
                </c:pt>
                <c:pt idx="1">
                  <c:v>2019年</c:v>
                </c:pt>
              </c:strCache>
            </c:strRef>
          </c:cat>
          <c:val>
            <c:numRef>
              <c:f>歯科!$B$9:$C$9</c:f>
              <c:numCache>
                <c:formatCode>#,##0_);[Red]\(#,##0\)</c:formatCode>
                <c:ptCount val="2"/>
                <c:pt idx="0">
                  <c:v>105</c:v>
                </c:pt>
                <c:pt idx="1">
                  <c:v>105</c:v>
                </c:pt>
              </c:numCache>
            </c:numRef>
          </c:val>
          <c:extLst>
            <c:ext xmlns:c16="http://schemas.microsoft.com/office/drawing/2014/chart" uri="{C3380CC4-5D6E-409C-BE32-E72D297353CC}">
              <c16:uniqueId val="{00000006-C601-4DE2-BE25-B55372F4B4F9}"/>
            </c:ext>
          </c:extLst>
        </c:ser>
        <c:ser>
          <c:idx val="7"/>
          <c:order val="7"/>
          <c:tx>
            <c:strRef>
              <c:f>歯科!$A$10</c:f>
              <c:strCache>
                <c:ptCount val="1"/>
                <c:pt idx="0">
                  <c:v>大阪市</c:v>
                </c:pt>
              </c:strCache>
            </c:strRef>
          </c:tx>
          <c:spPr>
            <a:pattFill prst="pct50">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歯科!$B$2:$C$2</c:f>
              <c:strCache>
                <c:ptCount val="2"/>
                <c:pt idx="0">
                  <c:v>2018年</c:v>
                </c:pt>
                <c:pt idx="1">
                  <c:v>2019年</c:v>
                </c:pt>
              </c:strCache>
            </c:strRef>
          </c:cat>
          <c:val>
            <c:numRef>
              <c:f>歯科!$B$10:$C$10</c:f>
              <c:numCache>
                <c:formatCode>#,##0_);[Red]\(#,##0\)</c:formatCode>
                <c:ptCount val="2"/>
                <c:pt idx="0">
                  <c:v>420</c:v>
                </c:pt>
                <c:pt idx="1">
                  <c:v>419</c:v>
                </c:pt>
              </c:numCache>
            </c:numRef>
          </c:val>
          <c:extLst>
            <c:ext xmlns:c16="http://schemas.microsoft.com/office/drawing/2014/chart" uri="{C3380CC4-5D6E-409C-BE32-E72D297353CC}">
              <c16:uniqueId val="{00000007-C601-4DE2-BE25-B55372F4B4F9}"/>
            </c:ext>
          </c:extLst>
        </c:ser>
        <c:dLbls>
          <c:showLegendKey val="0"/>
          <c:showVal val="1"/>
          <c:showCatName val="0"/>
          <c:showSerName val="0"/>
          <c:showPercent val="0"/>
          <c:showBubbleSize val="0"/>
        </c:dLbls>
        <c:gapWidth val="150"/>
        <c:overlap val="100"/>
        <c:serLines>
          <c:spPr>
            <a:ln w="9525" cap="flat" cmpd="sng" algn="ctr">
              <a:solidFill>
                <a:schemeClr val="tx1"/>
              </a:solidFill>
              <a:prstDash val="dash"/>
              <a:round/>
            </a:ln>
            <a:effectLst/>
          </c:spPr>
        </c:serLines>
        <c:axId val="182940800"/>
        <c:axId val="182942336"/>
      </c:barChart>
      <c:catAx>
        <c:axId val="182940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2942336"/>
        <c:crosses val="autoZero"/>
        <c:auto val="1"/>
        <c:lblAlgn val="ctr"/>
        <c:lblOffset val="100"/>
        <c:noMultiLvlLbl val="0"/>
      </c:catAx>
      <c:valAx>
        <c:axId val="182942336"/>
        <c:scaling>
          <c:orientation val="minMax"/>
        </c:scaling>
        <c:delete val="0"/>
        <c:axPos val="l"/>
        <c:majorGridlines>
          <c:spPr>
            <a:ln w="9525" cap="flat" cmpd="sng" algn="ctr">
              <a:noFill/>
              <a:round/>
            </a:ln>
            <a:effectLst/>
          </c:spPr>
        </c:majorGridlines>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a:t>（施設）</a:t>
                </a:r>
              </a:p>
            </c:rich>
          </c:tx>
          <c:layout>
            <c:manualLayout>
              <c:xMode val="edge"/>
              <c:yMode val="edge"/>
              <c:x val="9.0395464140671251E-3"/>
              <c:y val="4.3772087544175125E-3"/>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2940800"/>
        <c:crosses val="autoZero"/>
        <c:crossBetween val="between"/>
      </c:valAx>
      <c:spPr>
        <a:noFill/>
        <a:ln>
          <a:noFill/>
        </a:ln>
        <a:effectLst/>
      </c:spPr>
    </c:plotArea>
    <c:legend>
      <c:legendPos val="b"/>
      <c:layout>
        <c:manualLayout>
          <c:xMode val="edge"/>
          <c:yMode val="edge"/>
          <c:x val="9.4451159846761834E-2"/>
          <c:y val="0.93744490600092301"/>
          <c:w val="0.7433009042571459"/>
          <c:h val="5.90555314443963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dirty="0"/>
              <a:t>訪問診療を実施している診療所</a:t>
            </a:r>
            <a:r>
              <a:rPr lang="ja-JP" altLang="en-US" sz="1100" dirty="0" smtClean="0"/>
              <a:t>（ＮＤＢ）</a:t>
            </a:r>
            <a:endParaRPr lang="ja-JP" altLang="en-US" sz="1100" dirty="0"/>
          </a:p>
        </c:rich>
      </c:tx>
      <c:layout>
        <c:manualLayout>
          <c:xMode val="edge"/>
          <c:yMode val="edge"/>
          <c:x val="0.16965266841644788"/>
          <c:y val="2.7777777777777842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6.6580927384076991E-2"/>
          <c:y val="0.16296296296296314"/>
          <c:w val="0.90286351706036749"/>
          <c:h val="0.60653543307086677"/>
        </c:manualLayout>
      </c:layout>
      <c:barChart>
        <c:barDir val="col"/>
        <c:grouping val="clustered"/>
        <c:varyColors val="0"/>
        <c:ser>
          <c:idx val="0"/>
          <c:order val="0"/>
          <c:tx>
            <c:strRef>
              <c:f>訪問診療を実施している診療所数!$F$77</c:f>
              <c:strCache>
                <c:ptCount val="1"/>
                <c:pt idx="0">
                  <c:v>H28</c:v>
                </c:pt>
              </c:strCache>
            </c:strRef>
          </c:tx>
          <c:spPr>
            <a:solidFill>
              <a:schemeClr val="accent1"/>
            </a:solidFill>
            <a:ln>
              <a:noFill/>
            </a:ln>
            <a:effectLst/>
          </c:spPr>
          <c:invertIfNegative val="0"/>
          <c:dLbls>
            <c:dLbl>
              <c:idx val="3"/>
              <c:layout>
                <c:manualLayout>
                  <c:x val="0"/>
                  <c:y val="-2.77777777777778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795-4F93-8ACD-10BE8AE0A8E2}"/>
                </c:ext>
              </c:extLst>
            </c:dLbl>
            <c:dLbl>
              <c:idx val="5"/>
              <c:layout>
                <c:manualLayout>
                  <c:x val="-1.6666666666666725E-2"/>
                  <c:y val="-2.77777777777778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795-4F93-8ACD-10BE8AE0A8E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訪問診療を実施している診療所数!$E$78:$E$89</c:f>
              <c:strCache>
                <c:ptCount val="12"/>
                <c:pt idx="0">
                  <c:v>岸和田市</c:v>
                </c:pt>
                <c:pt idx="1">
                  <c:v>泉大津市</c:v>
                </c:pt>
                <c:pt idx="2">
                  <c:v>貝塚市</c:v>
                </c:pt>
                <c:pt idx="3">
                  <c:v>泉佐野市</c:v>
                </c:pt>
                <c:pt idx="4">
                  <c:v>和泉市</c:v>
                </c:pt>
                <c:pt idx="5">
                  <c:v>高石市</c:v>
                </c:pt>
                <c:pt idx="6">
                  <c:v>忠岡町</c:v>
                </c:pt>
                <c:pt idx="7">
                  <c:v>田尻町</c:v>
                </c:pt>
                <c:pt idx="8">
                  <c:v>泉南市</c:v>
                </c:pt>
                <c:pt idx="9">
                  <c:v>阪南市</c:v>
                </c:pt>
                <c:pt idx="10">
                  <c:v>熊取町</c:v>
                </c:pt>
                <c:pt idx="11">
                  <c:v>岬町</c:v>
                </c:pt>
              </c:strCache>
            </c:strRef>
          </c:cat>
          <c:val>
            <c:numRef>
              <c:f>訪問診療を実施している診療所数!$F$78:$F$89</c:f>
              <c:numCache>
                <c:formatCode>#,##0_);[Red]\(#,##0\)</c:formatCode>
                <c:ptCount val="12"/>
                <c:pt idx="0">
                  <c:v>42</c:v>
                </c:pt>
                <c:pt idx="1">
                  <c:v>20</c:v>
                </c:pt>
                <c:pt idx="2">
                  <c:v>14</c:v>
                </c:pt>
                <c:pt idx="3">
                  <c:v>30</c:v>
                </c:pt>
                <c:pt idx="4">
                  <c:v>33</c:v>
                </c:pt>
                <c:pt idx="5">
                  <c:v>18</c:v>
                </c:pt>
                <c:pt idx="6">
                  <c:v>7</c:v>
                </c:pt>
                <c:pt idx="7">
                  <c:v>4</c:v>
                </c:pt>
                <c:pt idx="8">
                  <c:v>10</c:v>
                </c:pt>
                <c:pt idx="9">
                  <c:v>10</c:v>
                </c:pt>
                <c:pt idx="10">
                  <c:v>7</c:v>
                </c:pt>
                <c:pt idx="11">
                  <c:v>7</c:v>
                </c:pt>
              </c:numCache>
            </c:numRef>
          </c:val>
          <c:extLst>
            <c:ext xmlns:c16="http://schemas.microsoft.com/office/drawing/2014/chart" uri="{C3380CC4-5D6E-409C-BE32-E72D297353CC}">
              <c16:uniqueId val="{00000000-E795-4F93-8ACD-10BE8AE0A8E2}"/>
            </c:ext>
          </c:extLst>
        </c:ser>
        <c:ser>
          <c:idx val="1"/>
          <c:order val="1"/>
          <c:tx>
            <c:strRef>
              <c:f>訪問診療を実施している診療所数!$G$77</c:f>
              <c:strCache>
                <c:ptCount val="1"/>
                <c:pt idx="0">
                  <c:v>H29</c:v>
                </c:pt>
              </c:strCache>
            </c:strRef>
          </c:tx>
          <c:spPr>
            <a:solidFill>
              <a:schemeClr val="accent2"/>
            </a:solidFill>
            <a:ln>
              <a:noFill/>
            </a:ln>
            <a:effectLst/>
          </c:spPr>
          <c:invertIfNegative val="0"/>
          <c:dLbls>
            <c:dLbl>
              <c:idx val="0"/>
              <c:layout>
                <c:manualLayout>
                  <c:x val="-1.2731334408020059E-17"/>
                  <c:y val="-2.77777777777778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795-4F93-8ACD-10BE8AE0A8E2}"/>
                </c:ext>
              </c:extLst>
            </c:dLbl>
            <c:dLbl>
              <c:idx val="1"/>
              <c:layout>
                <c:manualLayout>
                  <c:x val="0"/>
                  <c:y val="-4.62962962962964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795-4F93-8ACD-10BE8AE0A8E2}"/>
                </c:ext>
              </c:extLst>
            </c:dLbl>
            <c:dLbl>
              <c:idx val="4"/>
              <c:layout>
                <c:manualLayout>
                  <c:x val="-2.7777777777777861E-3"/>
                  <c:y val="-2.31481481481481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795-4F93-8ACD-10BE8AE0A8E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訪問診療を実施している診療所数!$E$78:$E$89</c:f>
              <c:strCache>
                <c:ptCount val="12"/>
                <c:pt idx="0">
                  <c:v>岸和田市</c:v>
                </c:pt>
                <c:pt idx="1">
                  <c:v>泉大津市</c:v>
                </c:pt>
                <c:pt idx="2">
                  <c:v>貝塚市</c:v>
                </c:pt>
                <c:pt idx="3">
                  <c:v>泉佐野市</c:v>
                </c:pt>
                <c:pt idx="4">
                  <c:v>和泉市</c:v>
                </c:pt>
                <c:pt idx="5">
                  <c:v>高石市</c:v>
                </c:pt>
                <c:pt idx="6">
                  <c:v>忠岡町</c:v>
                </c:pt>
                <c:pt idx="7">
                  <c:v>田尻町</c:v>
                </c:pt>
                <c:pt idx="8">
                  <c:v>泉南市</c:v>
                </c:pt>
                <c:pt idx="9">
                  <c:v>阪南市</c:v>
                </c:pt>
                <c:pt idx="10">
                  <c:v>熊取町</c:v>
                </c:pt>
                <c:pt idx="11">
                  <c:v>岬町</c:v>
                </c:pt>
              </c:strCache>
            </c:strRef>
          </c:cat>
          <c:val>
            <c:numRef>
              <c:f>訪問診療を実施している診療所数!$G$78:$G$89</c:f>
              <c:numCache>
                <c:formatCode>General</c:formatCode>
                <c:ptCount val="12"/>
                <c:pt idx="0">
                  <c:v>43</c:v>
                </c:pt>
                <c:pt idx="1">
                  <c:v>22</c:v>
                </c:pt>
                <c:pt idx="2">
                  <c:v>14</c:v>
                </c:pt>
                <c:pt idx="3">
                  <c:v>28</c:v>
                </c:pt>
                <c:pt idx="4">
                  <c:v>35</c:v>
                </c:pt>
                <c:pt idx="5">
                  <c:v>16</c:v>
                </c:pt>
                <c:pt idx="6">
                  <c:v>6</c:v>
                </c:pt>
                <c:pt idx="7">
                  <c:v>3</c:v>
                </c:pt>
                <c:pt idx="8">
                  <c:v>8</c:v>
                </c:pt>
                <c:pt idx="9">
                  <c:v>9</c:v>
                </c:pt>
                <c:pt idx="10">
                  <c:v>7</c:v>
                </c:pt>
                <c:pt idx="11">
                  <c:v>6</c:v>
                </c:pt>
              </c:numCache>
            </c:numRef>
          </c:val>
          <c:extLst>
            <c:ext xmlns:c16="http://schemas.microsoft.com/office/drawing/2014/chart" uri="{C3380CC4-5D6E-409C-BE32-E72D297353CC}">
              <c16:uniqueId val="{00000001-E795-4F93-8ACD-10BE8AE0A8E2}"/>
            </c:ext>
          </c:extLst>
        </c:ser>
        <c:dLbls>
          <c:showLegendKey val="0"/>
          <c:showVal val="0"/>
          <c:showCatName val="0"/>
          <c:showSerName val="0"/>
          <c:showPercent val="0"/>
          <c:showBubbleSize val="0"/>
        </c:dLbls>
        <c:gapWidth val="219"/>
        <c:overlap val="-27"/>
        <c:axId val="147952000"/>
        <c:axId val="147953536"/>
      </c:barChart>
      <c:catAx>
        <c:axId val="147952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7953536"/>
        <c:crosses val="autoZero"/>
        <c:auto val="1"/>
        <c:lblAlgn val="ctr"/>
        <c:lblOffset val="100"/>
        <c:noMultiLvlLbl val="0"/>
      </c:catAx>
      <c:valAx>
        <c:axId val="147953536"/>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7952000"/>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r>
              <a:rPr lang="ja-JP" altLang="en-US" sz="1100" b="0" i="0" baseline="0">
                <a:effectLst/>
              </a:rPr>
              <a:t>在宅療養支援病院数</a:t>
            </a:r>
            <a:r>
              <a:rPr lang="ja-JP" altLang="ja-JP" sz="1100" b="0" i="0" baseline="0">
                <a:effectLst/>
              </a:rPr>
              <a:t>（施設基準）</a:t>
            </a:r>
            <a:endParaRPr lang="ja-JP" altLang="ja-JP" sz="110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manualLayout>
          <c:layoutTarget val="inner"/>
          <c:xMode val="edge"/>
          <c:yMode val="edge"/>
          <c:x val="6.0756999125109443E-2"/>
          <c:y val="0.1388047578731495"/>
          <c:w val="0.92535411198600159"/>
          <c:h val="0.58270626738803544"/>
        </c:manualLayout>
      </c:layout>
      <c:barChart>
        <c:barDir val="col"/>
        <c:grouping val="clustered"/>
        <c:varyColors val="0"/>
        <c:ser>
          <c:idx val="0"/>
          <c:order val="0"/>
          <c:tx>
            <c:strRef>
              <c:f>在宅療養支援病院!$G$87</c:f>
              <c:strCache>
                <c:ptCount val="1"/>
                <c:pt idx="0">
                  <c:v>H29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在宅療養支援病院!$F$88:$F$99</c:f>
              <c:strCache>
                <c:ptCount val="12"/>
                <c:pt idx="0">
                  <c:v>岸和田市</c:v>
                </c:pt>
                <c:pt idx="1">
                  <c:v>泉大津市</c:v>
                </c:pt>
                <c:pt idx="2">
                  <c:v>貝塚市</c:v>
                </c:pt>
                <c:pt idx="3">
                  <c:v>泉佐野市</c:v>
                </c:pt>
                <c:pt idx="4">
                  <c:v>和泉市</c:v>
                </c:pt>
                <c:pt idx="5">
                  <c:v>高石市</c:v>
                </c:pt>
                <c:pt idx="6">
                  <c:v>忠岡町</c:v>
                </c:pt>
                <c:pt idx="7">
                  <c:v>田尻町</c:v>
                </c:pt>
                <c:pt idx="8">
                  <c:v>泉南市</c:v>
                </c:pt>
                <c:pt idx="9">
                  <c:v>阪南市</c:v>
                </c:pt>
                <c:pt idx="10">
                  <c:v>熊取町</c:v>
                </c:pt>
                <c:pt idx="11">
                  <c:v>岬町</c:v>
                </c:pt>
              </c:strCache>
            </c:strRef>
          </c:cat>
          <c:val>
            <c:numRef>
              <c:f>在宅療養支援病院!$G$88:$G$99</c:f>
              <c:numCache>
                <c:formatCode>General</c:formatCode>
                <c:ptCount val="12"/>
                <c:pt idx="0">
                  <c:v>4</c:v>
                </c:pt>
                <c:pt idx="1">
                  <c:v>1</c:v>
                </c:pt>
                <c:pt idx="2">
                  <c:v>2</c:v>
                </c:pt>
                <c:pt idx="3">
                  <c:v>1</c:v>
                </c:pt>
                <c:pt idx="4">
                  <c:v>5</c:v>
                </c:pt>
                <c:pt idx="5">
                  <c:v>3</c:v>
                </c:pt>
                <c:pt idx="6">
                  <c:v>0</c:v>
                </c:pt>
                <c:pt idx="7">
                  <c:v>0</c:v>
                </c:pt>
                <c:pt idx="8">
                  <c:v>3</c:v>
                </c:pt>
                <c:pt idx="9">
                  <c:v>1</c:v>
                </c:pt>
                <c:pt idx="10">
                  <c:v>0</c:v>
                </c:pt>
                <c:pt idx="11">
                  <c:v>0</c:v>
                </c:pt>
              </c:numCache>
            </c:numRef>
          </c:val>
          <c:extLst>
            <c:ext xmlns:c16="http://schemas.microsoft.com/office/drawing/2014/chart" uri="{C3380CC4-5D6E-409C-BE32-E72D297353CC}">
              <c16:uniqueId val="{00000000-92BE-4CA6-A407-F3887F8BFF46}"/>
            </c:ext>
          </c:extLst>
        </c:ser>
        <c:ser>
          <c:idx val="1"/>
          <c:order val="1"/>
          <c:tx>
            <c:strRef>
              <c:f>在宅療養支援病院!$H$87</c:f>
              <c:strCache>
                <c:ptCount val="1"/>
                <c:pt idx="0">
                  <c:v>H30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在宅療養支援病院!$F$88:$F$99</c:f>
              <c:strCache>
                <c:ptCount val="12"/>
                <c:pt idx="0">
                  <c:v>岸和田市</c:v>
                </c:pt>
                <c:pt idx="1">
                  <c:v>泉大津市</c:v>
                </c:pt>
                <c:pt idx="2">
                  <c:v>貝塚市</c:v>
                </c:pt>
                <c:pt idx="3">
                  <c:v>泉佐野市</c:v>
                </c:pt>
                <c:pt idx="4">
                  <c:v>和泉市</c:v>
                </c:pt>
                <c:pt idx="5">
                  <c:v>高石市</c:v>
                </c:pt>
                <c:pt idx="6">
                  <c:v>忠岡町</c:v>
                </c:pt>
                <c:pt idx="7">
                  <c:v>田尻町</c:v>
                </c:pt>
                <c:pt idx="8">
                  <c:v>泉南市</c:v>
                </c:pt>
                <c:pt idx="9">
                  <c:v>阪南市</c:v>
                </c:pt>
                <c:pt idx="10">
                  <c:v>熊取町</c:v>
                </c:pt>
                <c:pt idx="11">
                  <c:v>岬町</c:v>
                </c:pt>
              </c:strCache>
            </c:strRef>
          </c:cat>
          <c:val>
            <c:numRef>
              <c:f>在宅療養支援病院!$H$88:$H$99</c:f>
              <c:numCache>
                <c:formatCode>General</c:formatCode>
                <c:ptCount val="12"/>
                <c:pt idx="0">
                  <c:v>4</c:v>
                </c:pt>
                <c:pt idx="1">
                  <c:v>1</c:v>
                </c:pt>
                <c:pt idx="2">
                  <c:v>2</c:v>
                </c:pt>
                <c:pt idx="3">
                  <c:v>2</c:v>
                </c:pt>
                <c:pt idx="4">
                  <c:v>5</c:v>
                </c:pt>
                <c:pt idx="5">
                  <c:v>3</c:v>
                </c:pt>
                <c:pt idx="6">
                  <c:v>0</c:v>
                </c:pt>
                <c:pt idx="7">
                  <c:v>0</c:v>
                </c:pt>
                <c:pt idx="8">
                  <c:v>3</c:v>
                </c:pt>
                <c:pt idx="9">
                  <c:v>1</c:v>
                </c:pt>
                <c:pt idx="10">
                  <c:v>0</c:v>
                </c:pt>
                <c:pt idx="11">
                  <c:v>0</c:v>
                </c:pt>
              </c:numCache>
            </c:numRef>
          </c:val>
          <c:extLst>
            <c:ext xmlns:c16="http://schemas.microsoft.com/office/drawing/2014/chart" uri="{C3380CC4-5D6E-409C-BE32-E72D297353CC}">
              <c16:uniqueId val="{00000001-92BE-4CA6-A407-F3887F8BFF46}"/>
            </c:ext>
          </c:extLst>
        </c:ser>
        <c:ser>
          <c:idx val="2"/>
          <c:order val="2"/>
          <c:tx>
            <c:strRef>
              <c:f>在宅療養支援病院!$I$87</c:f>
              <c:strCache>
                <c:ptCount val="1"/>
                <c:pt idx="0">
                  <c:v>H31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在宅療養支援病院!$F$88:$F$99</c:f>
              <c:strCache>
                <c:ptCount val="12"/>
                <c:pt idx="0">
                  <c:v>岸和田市</c:v>
                </c:pt>
                <c:pt idx="1">
                  <c:v>泉大津市</c:v>
                </c:pt>
                <c:pt idx="2">
                  <c:v>貝塚市</c:v>
                </c:pt>
                <c:pt idx="3">
                  <c:v>泉佐野市</c:v>
                </c:pt>
                <c:pt idx="4">
                  <c:v>和泉市</c:v>
                </c:pt>
                <c:pt idx="5">
                  <c:v>高石市</c:v>
                </c:pt>
                <c:pt idx="6">
                  <c:v>忠岡町</c:v>
                </c:pt>
                <c:pt idx="7">
                  <c:v>田尻町</c:v>
                </c:pt>
                <c:pt idx="8">
                  <c:v>泉南市</c:v>
                </c:pt>
                <c:pt idx="9">
                  <c:v>阪南市</c:v>
                </c:pt>
                <c:pt idx="10">
                  <c:v>熊取町</c:v>
                </c:pt>
                <c:pt idx="11">
                  <c:v>岬町</c:v>
                </c:pt>
              </c:strCache>
            </c:strRef>
          </c:cat>
          <c:val>
            <c:numRef>
              <c:f>在宅療養支援病院!$I$88:$I$99</c:f>
              <c:numCache>
                <c:formatCode>General</c:formatCode>
                <c:ptCount val="12"/>
                <c:pt idx="0">
                  <c:v>4</c:v>
                </c:pt>
                <c:pt idx="1">
                  <c:v>1</c:v>
                </c:pt>
                <c:pt idx="2">
                  <c:v>2</c:v>
                </c:pt>
                <c:pt idx="3">
                  <c:v>2</c:v>
                </c:pt>
                <c:pt idx="4">
                  <c:v>5</c:v>
                </c:pt>
                <c:pt idx="5">
                  <c:v>3</c:v>
                </c:pt>
                <c:pt idx="6">
                  <c:v>0</c:v>
                </c:pt>
                <c:pt idx="7">
                  <c:v>0</c:v>
                </c:pt>
                <c:pt idx="8">
                  <c:v>3</c:v>
                </c:pt>
                <c:pt idx="9">
                  <c:v>1</c:v>
                </c:pt>
                <c:pt idx="10">
                  <c:v>0</c:v>
                </c:pt>
                <c:pt idx="11">
                  <c:v>0</c:v>
                </c:pt>
              </c:numCache>
            </c:numRef>
          </c:val>
          <c:extLst>
            <c:ext xmlns:c16="http://schemas.microsoft.com/office/drawing/2014/chart" uri="{C3380CC4-5D6E-409C-BE32-E72D297353CC}">
              <c16:uniqueId val="{00000002-92BE-4CA6-A407-F3887F8BFF46}"/>
            </c:ext>
          </c:extLst>
        </c:ser>
        <c:dLbls>
          <c:showLegendKey val="0"/>
          <c:showVal val="0"/>
          <c:showCatName val="0"/>
          <c:showSerName val="0"/>
          <c:showPercent val="0"/>
          <c:showBubbleSize val="0"/>
        </c:dLbls>
        <c:gapWidth val="219"/>
        <c:overlap val="-27"/>
        <c:axId val="148755968"/>
        <c:axId val="148757504"/>
      </c:barChart>
      <c:catAx>
        <c:axId val="148755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8757504"/>
        <c:crosses val="autoZero"/>
        <c:auto val="1"/>
        <c:lblAlgn val="ctr"/>
        <c:lblOffset val="100"/>
        <c:noMultiLvlLbl val="0"/>
      </c:catAx>
      <c:valAx>
        <c:axId val="14875750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87559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r>
              <a:rPr lang="ja-JP" altLang="en-US" sz="1100" b="0" i="0" baseline="0">
                <a:effectLst/>
              </a:rPr>
              <a:t>在宅療養支援診療所数</a:t>
            </a:r>
            <a:r>
              <a:rPr lang="ja-JP" altLang="ja-JP" sz="1100" b="0" i="0" baseline="0">
                <a:effectLst/>
              </a:rPr>
              <a:t>（施設基準）</a:t>
            </a:r>
            <a:endParaRPr lang="ja-JP" altLang="ja-JP" sz="110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在宅療養支援診療所!$G$87</c:f>
              <c:strCache>
                <c:ptCount val="1"/>
                <c:pt idx="0">
                  <c:v>H29</c:v>
                </c:pt>
              </c:strCache>
            </c:strRef>
          </c:tx>
          <c:spPr>
            <a:solidFill>
              <a:schemeClr val="accent1"/>
            </a:solidFill>
            <a:ln>
              <a:noFill/>
            </a:ln>
            <a:effectLst/>
          </c:spPr>
          <c:invertIfNegative val="0"/>
          <c:dLbls>
            <c:dLbl>
              <c:idx val="3"/>
              <c:layout>
                <c:manualLayout>
                  <c:x val="-1.6666666666666687E-2"/>
                  <c:y val="-4.629629629629634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21A-4139-B09D-FAA015C14DB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在宅療養支援診療所!$F$88:$F$99</c:f>
              <c:strCache>
                <c:ptCount val="12"/>
                <c:pt idx="0">
                  <c:v>岸和田市</c:v>
                </c:pt>
                <c:pt idx="1">
                  <c:v>泉大津市</c:v>
                </c:pt>
                <c:pt idx="2">
                  <c:v>貝塚市</c:v>
                </c:pt>
                <c:pt idx="3">
                  <c:v>泉佐野市</c:v>
                </c:pt>
                <c:pt idx="4">
                  <c:v>和泉市</c:v>
                </c:pt>
                <c:pt idx="5">
                  <c:v>高石市</c:v>
                </c:pt>
                <c:pt idx="6">
                  <c:v>忠岡町</c:v>
                </c:pt>
                <c:pt idx="7">
                  <c:v>田尻町</c:v>
                </c:pt>
                <c:pt idx="8">
                  <c:v>泉南市</c:v>
                </c:pt>
                <c:pt idx="9">
                  <c:v>阪南市</c:v>
                </c:pt>
                <c:pt idx="10">
                  <c:v>熊取町</c:v>
                </c:pt>
                <c:pt idx="11">
                  <c:v>岬町</c:v>
                </c:pt>
              </c:strCache>
            </c:strRef>
          </c:cat>
          <c:val>
            <c:numRef>
              <c:f>在宅療養支援診療所!$G$88:$G$99</c:f>
              <c:numCache>
                <c:formatCode>General</c:formatCode>
                <c:ptCount val="12"/>
                <c:pt idx="0">
                  <c:v>34</c:v>
                </c:pt>
                <c:pt idx="1">
                  <c:v>15</c:v>
                </c:pt>
                <c:pt idx="2">
                  <c:v>7</c:v>
                </c:pt>
                <c:pt idx="3">
                  <c:v>13</c:v>
                </c:pt>
                <c:pt idx="4">
                  <c:v>28</c:v>
                </c:pt>
                <c:pt idx="5">
                  <c:v>11</c:v>
                </c:pt>
                <c:pt idx="6">
                  <c:v>4</c:v>
                </c:pt>
                <c:pt idx="7">
                  <c:v>4</c:v>
                </c:pt>
                <c:pt idx="8">
                  <c:v>2</c:v>
                </c:pt>
                <c:pt idx="9">
                  <c:v>7</c:v>
                </c:pt>
                <c:pt idx="10">
                  <c:v>4</c:v>
                </c:pt>
                <c:pt idx="11">
                  <c:v>2</c:v>
                </c:pt>
              </c:numCache>
            </c:numRef>
          </c:val>
          <c:extLst>
            <c:ext xmlns:c16="http://schemas.microsoft.com/office/drawing/2014/chart" uri="{C3380CC4-5D6E-409C-BE32-E72D297353CC}">
              <c16:uniqueId val="{00000000-521A-4139-B09D-FAA015C14DBB}"/>
            </c:ext>
          </c:extLst>
        </c:ser>
        <c:ser>
          <c:idx val="1"/>
          <c:order val="1"/>
          <c:tx>
            <c:strRef>
              <c:f>在宅療養支援診療所!$H$87</c:f>
              <c:strCache>
                <c:ptCount val="1"/>
                <c:pt idx="0">
                  <c:v>H30</c:v>
                </c:pt>
              </c:strCache>
            </c:strRef>
          </c:tx>
          <c:spPr>
            <a:solidFill>
              <a:schemeClr val="accent2"/>
            </a:solidFill>
            <a:ln>
              <a:noFill/>
            </a:ln>
            <a:effectLst/>
          </c:spPr>
          <c:invertIfNegative val="0"/>
          <c:dLbls>
            <c:dLbl>
              <c:idx val="4"/>
              <c:layout>
                <c:manualLayout>
                  <c:x val="1.3888888888888911E-2"/>
                  <c:y val="-4.1666666666666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21A-4139-B09D-FAA015C14DBB}"/>
                </c:ext>
              </c:extLst>
            </c:dLbl>
            <c:dLbl>
              <c:idx val="5"/>
              <c:layout>
                <c:manualLayout>
                  <c:x val="0"/>
                  <c:y val="-6.94444444444445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21A-4139-B09D-FAA015C14DB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在宅療養支援診療所!$F$88:$F$99</c:f>
              <c:strCache>
                <c:ptCount val="12"/>
                <c:pt idx="0">
                  <c:v>岸和田市</c:v>
                </c:pt>
                <c:pt idx="1">
                  <c:v>泉大津市</c:v>
                </c:pt>
                <c:pt idx="2">
                  <c:v>貝塚市</c:v>
                </c:pt>
                <c:pt idx="3">
                  <c:v>泉佐野市</c:v>
                </c:pt>
                <c:pt idx="4">
                  <c:v>和泉市</c:v>
                </c:pt>
                <c:pt idx="5">
                  <c:v>高石市</c:v>
                </c:pt>
                <c:pt idx="6">
                  <c:v>忠岡町</c:v>
                </c:pt>
                <c:pt idx="7">
                  <c:v>田尻町</c:v>
                </c:pt>
                <c:pt idx="8">
                  <c:v>泉南市</c:v>
                </c:pt>
                <c:pt idx="9">
                  <c:v>阪南市</c:v>
                </c:pt>
                <c:pt idx="10">
                  <c:v>熊取町</c:v>
                </c:pt>
                <c:pt idx="11">
                  <c:v>岬町</c:v>
                </c:pt>
              </c:strCache>
            </c:strRef>
          </c:cat>
          <c:val>
            <c:numRef>
              <c:f>在宅療養支援診療所!$H$88:$H$99</c:f>
              <c:numCache>
                <c:formatCode>General</c:formatCode>
                <c:ptCount val="12"/>
                <c:pt idx="0">
                  <c:v>21</c:v>
                </c:pt>
                <c:pt idx="1">
                  <c:v>11</c:v>
                </c:pt>
                <c:pt idx="2">
                  <c:v>7</c:v>
                </c:pt>
                <c:pt idx="3">
                  <c:v>14</c:v>
                </c:pt>
                <c:pt idx="4">
                  <c:v>27</c:v>
                </c:pt>
                <c:pt idx="5">
                  <c:v>10</c:v>
                </c:pt>
                <c:pt idx="6">
                  <c:v>4</c:v>
                </c:pt>
                <c:pt idx="7">
                  <c:v>3</c:v>
                </c:pt>
                <c:pt idx="8">
                  <c:v>2</c:v>
                </c:pt>
                <c:pt idx="9">
                  <c:v>5</c:v>
                </c:pt>
                <c:pt idx="10">
                  <c:v>4</c:v>
                </c:pt>
                <c:pt idx="11">
                  <c:v>2</c:v>
                </c:pt>
              </c:numCache>
            </c:numRef>
          </c:val>
          <c:extLst>
            <c:ext xmlns:c16="http://schemas.microsoft.com/office/drawing/2014/chart" uri="{C3380CC4-5D6E-409C-BE32-E72D297353CC}">
              <c16:uniqueId val="{00000001-521A-4139-B09D-FAA015C14DBB}"/>
            </c:ext>
          </c:extLst>
        </c:ser>
        <c:ser>
          <c:idx val="2"/>
          <c:order val="2"/>
          <c:tx>
            <c:strRef>
              <c:f>在宅療養支援診療所!$I$87</c:f>
              <c:strCache>
                <c:ptCount val="1"/>
                <c:pt idx="0">
                  <c:v>H31</c:v>
                </c:pt>
              </c:strCache>
            </c:strRef>
          </c:tx>
          <c:spPr>
            <a:solidFill>
              <a:schemeClr val="accent3"/>
            </a:solidFill>
            <a:ln>
              <a:noFill/>
            </a:ln>
            <a:effectLst/>
          </c:spPr>
          <c:invertIfNegative val="0"/>
          <c:dLbls>
            <c:dLbl>
              <c:idx val="1"/>
              <c:layout>
                <c:manualLayout>
                  <c:x val="1.944444444444442E-2"/>
                  <c:y val="-2.77777777777779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21A-4139-B09D-FAA015C14DBB}"/>
                </c:ext>
              </c:extLst>
            </c:dLbl>
            <c:dLbl>
              <c:idx val="3"/>
              <c:layout>
                <c:manualLayout>
                  <c:x val="8.333333333333302E-3"/>
                  <c:y val="-4.1666666666666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21A-4139-B09D-FAA015C14DBB}"/>
                </c:ext>
              </c:extLst>
            </c:dLbl>
            <c:dLbl>
              <c:idx val="4"/>
              <c:layout>
                <c:manualLayout>
                  <c:x val="1.388888888888891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21A-4139-B09D-FAA015C14DBB}"/>
                </c:ext>
              </c:extLst>
            </c:dLbl>
            <c:dLbl>
              <c:idx val="5"/>
              <c:layout>
                <c:manualLayout>
                  <c:x val="1.9444444444444445E-2"/>
                  <c:y val="-1.38888888888889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21A-4139-B09D-FAA015C14DB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在宅療養支援診療所!$F$88:$F$99</c:f>
              <c:strCache>
                <c:ptCount val="12"/>
                <c:pt idx="0">
                  <c:v>岸和田市</c:v>
                </c:pt>
                <c:pt idx="1">
                  <c:v>泉大津市</c:v>
                </c:pt>
                <c:pt idx="2">
                  <c:v>貝塚市</c:v>
                </c:pt>
                <c:pt idx="3">
                  <c:v>泉佐野市</c:v>
                </c:pt>
                <c:pt idx="4">
                  <c:v>和泉市</c:v>
                </c:pt>
                <c:pt idx="5">
                  <c:v>高石市</c:v>
                </c:pt>
                <c:pt idx="6">
                  <c:v>忠岡町</c:v>
                </c:pt>
                <c:pt idx="7">
                  <c:v>田尻町</c:v>
                </c:pt>
                <c:pt idx="8">
                  <c:v>泉南市</c:v>
                </c:pt>
                <c:pt idx="9">
                  <c:v>阪南市</c:v>
                </c:pt>
                <c:pt idx="10">
                  <c:v>熊取町</c:v>
                </c:pt>
                <c:pt idx="11">
                  <c:v>岬町</c:v>
                </c:pt>
              </c:strCache>
            </c:strRef>
          </c:cat>
          <c:val>
            <c:numRef>
              <c:f>在宅療養支援診療所!$I$88:$I$99</c:f>
              <c:numCache>
                <c:formatCode>General</c:formatCode>
                <c:ptCount val="12"/>
                <c:pt idx="0">
                  <c:v>32</c:v>
                </c:pt>
                <c:pt idx="1">
                  <c:v>11</c:v>
                </c:pt>
                <c:pt idx="2">
                  <c:v>6</c:v>
                </c:pt>
                <c:pt idx="3">
                  <c:v>15</c:v>
                </c:pt>
                <c:pt idx="4">
                  <c:v>26</c:v>
                </c:pt>
                <c:pt idx="5">
                  <c:v>10</c:v>
                </c:pt>
                <c:pt idx="6">
                  <c:v>4</c:v>
                </c:pt>
                <c:pt idx="7">
                  <c:v>3</c:v>
                </c:pt>
                <c:pt idx="8">
                  <c:v>2</c:v>
                </c:pt>
                <c:pt idx="9">
                  <c:v>5</c:v>
                </c:pt>
                <c:pt idx="10">
                  <c:v>4</c:v>
                </c:pt>
                <c:pt idx="11">
                  <c:v>2</c:v>
                </c:pt>
              </c:numCache>
            </c:numRef>
          </c:val>
          <c:extLst>
            <c:ext xmlns:c16="http://schemas.microsoft.com/office/drawing/2014/chart" uri="{C3380CC4-5D6E-409C-BE32-E72D297353CC}">
              <c16:uniqueId val="{00000002-521A-4139-B09D-FAA015C14DBB}"/>
            </c:ext>
          </c:extLst>
        </c:ser>
        <c:dLbls>
          <c:showLegendKey val="0"/>
          <c:showVal val="0"/>
          <c:showCatName val="0"/>
          <c:showSerName val="0"/>
          <c:showPercent val="0"/>
          <c:showBubbleSize val="0"/>
        </c:dLbls>
        <c:gapWidth val="219"/>
        <c:overlap val="-27"/>
        <c:axId val="140822016"/>
        <c:axId val="140823552"/>
      </c:barChart>
      <c:catAx>
        <c:axId val="140822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0823552"/>
        <c:crosses val="autoZero"/>
        <c:auto val="1"/>
        <c:lblAlgn val="ctr"/>
        <c:lblOffset val="100"/>
        <c:noMultiLvlLbl val="0"/>
      </c:catAx>
      <c:valAx>
        <c:axId val="14082355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0822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r>
              <a:rPr lang="ja-JP" altLang="en-US" sz="1100" b="0" i="0" baseline="0">
                <a:effectLst/>
              </a:rPr>
              <a:t>在宅療養後方支援病院</a:t>
            </a:r>
            <a:r>
              <a:rPr lang="ja-JP" altLang="ja-JP" sz="1100" b="0" i="0" baseline="0">
                <a:effectLst/>
              </a:rPr>
              <a:t>（施設基準）</a:t>
            </a:r>
            <a:endParaRPr lang="ja-JP" altLang="ja-JP" sz="1100">
              <a:effectLst/>
            </a:endParaRPr>
          </a:p>
        </c:rich>
      </c:tx>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在宅療養後方支援病院!$G$87</c:f>
              <c:strCache>
                <c:ptCount val="1"/>
                <c:pt idx="0">
                  <c:v>H29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在宅療養後方支援病院!$F$88:$F$99</c:f>
              <c:strCache>
                <c:ptCount val="12"/>
                <c:pt idx="0">
                  <c:v>岸和田市</c:v>
                </c:pt>
                <c:pt idx="1">
                  <c:v>泉大津市</c:v>
                </c:pt>
                <c:pt idx="2">
                  <c:v>貝塚市</c:v>
                </c:pt>
                <c:pt idx="3">
                  <c:v>泉佐野市</c:v>
                </c:pt>
                <c:pt idx="4">
                  <c:v>和泉市</c:v>
                </c:pt>
                <c:pt idx="5">
                  <c:v>高石市</c:v>
                </c:pt>
                <c:pt idx="6">
                  <c:v>忠岡町</c:v>
                </c:pt>
                <c:pt idx="7">
                  <c:v>田尻町</c:v>
                </c:pt>
                <c:pt idx="8">
                  <c:v>泉南市</c:v>
                </c:pt>
                <c:pt idx="9">
                  <c:v>阪南市</c:v>
                </c:pt>
                <c:pt idx="10">
                  <c:v>熊取町</c:v>
                </c:pt>
                <c:pt idx="11">
                  <c:v>岬町</c:v>
                </c:pt>
              </c:strCache>
            </c:strRef>
          </c:cat>
          <c:val>
            <c:numRef>
              <c:f>在宅療養後方支援病院!$G$88:$G$99</c:f>
              <c:numCache>
                <c:formatCode>General</c:formatCode>
                <c:ptCount val="12"/>
                <c:pt idx="0">
                  <c:v>0</c:v>
                </c:pt>
                <c:pt idx="1">
                  <c:v>0</c:v>
                </c:pt>
                <c:pt idx="2">
                  <c:v>0</c:v>
                </c:pt>
                <c:pt idx="3">
                  <c:v>1</c:v>
                </c:pt>
                <c:pt idx="4">
                  <c:v>1</c:v>
                </c:pt>
                <c:pt idx="5">
                  <c:v>0</c:v>
                </c:pt>
                <c:pt idx="6">
                  <c:v>0</c:v>
                </c:pt>
                <c:pt idx="7">
                  <c:v>0</c:v>
                </c:pt>
                <c:pt idx="8">
                  <c:v>0</c:v>
                </c:pt>
                <c:pt idx="9">
                  <c:v>0</c:v>
                </c:pt>
                <c:pt idx="10">
                  <c:v>0</c:v>
                </c:pt>
                <c:pt idx="11">
                  <c:v>1</c:v>
                </c:pt>
              </c:numCache>
            </c:numRef>
          </c:val>
          <c:extLst>
            <c:ext xmlns:c16="http://schemas.microsoft.com/office/drawing/2014/chart" uri="{C3380CC4-5D6E-409C-BE32-E72D297353CC}">
              <c16:uniqueId val="{00000000-010E-48DF-BEB5-D2AFB5001606}"/>
            </c:ext>
          </c:extLst>
        </c:ser>
        <c:ser>
          <c:idx val="1"/>
          <c:order val="1"/>
          <c:tx>
            <c:strRef>
              <c:f>在宅療養後方支援病院!$H$87</c:f>
              <c:strCache>
                <c:ptCount val="1"/>
                <c:pt idx="0">
                  <c:v>H30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在宅療養後方支援病院!$F$88:$F$99</c:f>
              <c:strCache>
                <c:ptCount val="12"/>
                <c:pt idx="0">
                  <c:v>岸和田市</c:v>
                </c:pt>
                <c:pt idx="1">
                  <c:v>泉大津市</c:v>
                </c:pt>
                <c:pt idx="2">
                  <c:v>貝塚市</c:v>
                </c:pt>
                <c:pt idx="3">
                  <c:v>泉佐野市</c:v>
                </c:pt>
                <c:pt idx="4">
                  <c:v>和泉市</c:v>
                </c:pt>
                <c:pt idx="5">
                  <c:v>高石市</c:v>
                </c:pt>
                <c:pt idx="6">
                  <c:v>忠岡町</c:v>
                </c:pt>
                <c:pt idx="7">
                  <c:v>田尻町</c:v>
                </c:pt>
                <c:pt idx="8">
                  <c:v>泉南市</c:v>
                </c:pt>
                <c:pt idx="9">
                  <c:v>阪南市</c:v>
                </c:pt>
                <c:pt idx="10">
                  <c:v>熊取町</c:v>
                </c:pt>
                <c:pt idx="11">
                  <c:v>岬町</c:v>
                </c:pt>
              </c:strCache>
            </c:strRef>
          </c:cat>
          <c:val>
            <c:numRef>
              <c:f>在宅療養後方支援病院!$H$88:$H$99</c:f>
              <c:numCache>
                <c:formatCode>General</c:formatCode>
                <c:ptCount val="12"/>
                <c:pt idx="0">
                  <c:v>1</c:v>
                </c:pt>
                <c:pt idx="1">
                  <c:v>0</c:v>
                </c:pt>
                <c:pt idx="2">
                  <c:v>0</c:v>
                </c:pt>
                <c:pt idx="3">
                  <c:v>1</c:v>
                </c:pt>
                <c:pt idx="4">
                  <c:v>1</c:v>
                </c:pt>
                <c:pt idx="5">
                  <c:v>0</c:v>
                </c:pt>
                <c:pt idx="6">
                  <c:v>0</c:v>
                </c:pt>
                <c:pt idx="7">
                  <c:v>0</c:v>
                </c:pt>
                <c:pt idx="8">
                  <c:v>0</c:v>
                </c:pt>
                <c:pt idx="9">
                  <c:v>0</c:v>
                </c:pt>
                <c:pt idx="10">
                  <c:v>0</c:v>
                </c:pt>
                <c:pt idx="11">
                  <c:v>1</c:v>
                </c:pt>
              </c:numCache>
            </c:numRef>
          </c:val>
          <c:extLst>
            <c:ext xmlns:c16="http://schemas.microsoft.com/office/drawing/2014/chart" uri="{C3380CC4-5D6E-409C-BE32-E72D297353CC}">
              <c16:uniqueId val="{00000001-010E-48DF-BEB5-D2AFB5001606}"/>
            </c:ext>
          </c:extLst>
        </c:ser>
        <c:ser>
          <c:idx val="2"/>
          <c:order val="2"/>
          <c:tx>
            <c:strRef>
              <c:f>在宅療養後方支援病院!$I$87</c:f>
              <c:strCache>
                <c:ptCount val="1"/>
                <c:pt idx="0">
                  <c:v>H31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在宅療養後方支援病院!$F$88:$F$99</c:f>
              <c:strCache>
                <c:ptCount val="12"/>
                <c:pt idx="0">
                  <c:v>岸和田市</c:v>
                </c:pt>
                <c:pt idx="1">
                  <c:v>泉大津市</c:v>
                </c:pt>
                <c:pt idx="2">
                  <c:v>貝塚市</c:v>
                </c:pt>
                <c:pt idx="3">
                  <c:v>泉佐野市</c:v>
                </c:pt>
                <c:pt idx="4">
                  <c:v>和泉市</c:v>
                </c:pt>
                <c:pt idx="5">
                  <c:v>高石市</c:v>
                </c:pt>
                <c:pt idx="6">
                  <c:v>忠岡町</c:v>
                </c:pt>
                <c:pt idx="7">
                  <c:v>田尻町</c:v>
                </c:pt>
                <c:pt idx="8">
                  <c:v>泉南市</c:v>
                </c:pt>
                <c:pt idx="9">
                  <c:v>阪南市</c:v>
                </c:pt>
                <c:pt idx="10">
                  <c:v>熊取町</c:v>
                </c:pt>
                <c:pt idx="11">
                  <c:v>岬町</c:v>
                </c:pt>
              </c:strCache>
            </c:strRef>
          </c:cat>
          <c:val>
            <c:numRef>
              <c:f>在宅療養後方支援病院!$I$88:$I$99</c:f>
              <c:numCache>
                <c:formatCode>General</c:formatCode>
                <c:ptCount val="12"/>
                <c:pt idx="0">
                  <c:v>1</c:v>
                </c:pt>
                <c:pt idx="1">
                  <c:v>0</c:v>
                </c:pt>
                <c:pt idx="2">
                  <c:v>0</c:v>
                </c:pt>
                <c:pt idx="3">
                  <c:v>1</c:v>
                </c:pt>
                <c:pt idx="4">
                  <c:v>1</c:v>
                </c:pt>
                <c:pt idx="5">
                  <c:v>0</c:v>
                </c:pt>
                <c:pt idx="6">
                  <c:v>0</c:v>
                </c:pt>
                <c:pt idx="7">
                  <c:v>0</c:v>
                </c:pt>
                <c:pt idx="8">
                  <c:v>0</c:v>
                </c:pt>
                <c:pt idx="9">
                  <c:v>0</c:v>
                </c:pt>
                <c:pt idx="10">
                  <c:v>0</c:v>
                </c:pt>
                <c:pt idx="11">
                  <c:v>1</c:v>
                </c:pt>
              </c:numCache>
            </c:numRef>
          </c:val>
          <c:extLst>
            <c:ext xmlns:c16="http://schemas.microsoft.com/office/drawing/2014/chart" uri="{C3380CC4-5D6E-409C-BE32-E72D297353CC}">
              <c16:uniqueId val="{00000002-010E-48DF-BEB5-D2AFB5001606}"/>
            </c:ext>
          </c:extLst>
        </c:ser>
        <c:dLbls>
          <c:showLegendKey val="0"/>
          <c:showVal val="0"/>
          <c:showCatName val="0"/>
          <c:showSerName val="0"/>
          <c:showPercent val="0"/>
          <c:showBubbleSize val="0"/>
        </c:dLbls>
        <c:gapWidth val="219"/>
        <c:overlap val="-27"/>
        <c:axId val="148671488"/>
        <c:axId val="148681472"/>
      </c:barChart>
      <c:catAx>
        <c:axId val="148671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8681472"/>
        <c:crosses val="autoZero"/>
        <c:auto val="1"/>
        <c:lblAlgn val="ctr"/>
        <c:lblOffset val="100"/>
        <c:noMultiLvlLbl val="0"/>
      </c:catAx>
      <c:valAx>
        <c:axId val="14868147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86714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r>
              <a:rPr lang="ja-JP" altLang="ja-JP" sz="1100" b="0" i="0" baseline="0">
                <a:effectLst/>
              </a:rPr>
              <a:t>入退院支援加算を算定する施設数（施設基準）</a:t>
            </a:r>
            <a:endParaRPr lang="ja-JP" altLang="ja-JP" sz="1100">
              <a:effectLst/>
            </a:endParaRPr>
          </a:p>
        </c:rich>
      </c:tx>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入退院支援加算!$G$87</c:f>
              <c:strCache>
                <c:ptCount val="1"/>
                <c:pt idx="0">
                  <c:v>H29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入退院支援加算!$F$88:$F$99</c:f>
              <c:strCache>
                <c:ptCount val="12"/>
                <c:pt idx="0">
                  <c:v>岸和田市</c:v>
                </c:pt>
                <c:pt idx="1">
                  <c:v>泉大津市</c:v>
                </c:pt>
                <c:pt idx="2">
                  <c:v>貝塚市</c:v>
                </c:pt>
                <c:pt idx="3">
                  <c:v>泉佐野市</c:v>
                </c:pt>
                <c:pt idx="4">
                  <c:v>和泉市</c:v>
                </c:pt>
                <c:pt idx="5">
                  <c:v>高石市</c:v>
                </c:pt>
                <c:pt idx="6">
                  <c:v>忠岡町</c:v>
                </c:pt>
                <c:pt idx="7">
                  <c:v>田尻町</c:v>
                </c:pt>
                <c:pt idx="8">
                  <c:v>泉南市</c:v>
                </c:pt>
                <c:pt idx="9">
                  <c:v>阪南市</c:v>
                </c:pt>
                <c:pt idx="10">
                  <c:v>熊取町</c:v>
                </c:pt>
                <c:pt idx="11">
                  <c:v>岬町</c:v>
                </c:pt>
              </c:strCache>
            </c:strRef>
          </c:cat>
          <c:val>
            <c:numRef>
              <c:f>入退院支援加算!$G$88:$G$99</c:f>
              <c:numCache>
                <c:formatCode>General</c:formatCode>
                <c:ptCount val="12"/>
                <c:pt idx="0">
                  <c:v>7</c:v>
                </c:pt>
                <c:pt idx="1">
                  <c:v>2</c:v>
                </c:pt>
                <c:pt idx="2">
                  <c:v>2</c:v>
                </c:pt>
                <c:pt idx="3">
                  <c:v>3</c:v>
                </c:pt>
                <c:pt idx="4">
                  <c:v>4</c:v>
                </c:pt>
                <c:pt idx="5">
                  <c:v>1</c:v>
                </c:pt>
                <c:pt idx="6">
                  <c:v>2</c:v>
                </c:pt>
                <c:pt idx="7">
                  <c:v>0</c:v>
                </c:pt>
                <c:pt idx="8">
                  <c:v>2</c:v>
                </c:pt>
                <c:pt idx="9">
                  <c:v>1</c:v>
                </c:pt>
                <c:pt idx="10">
                  <c:v>1</c:v>
                </c:pt>
                <c:pt idx="11">
                  <c:v>0</c:v>
                </c:pt>
              </c:numCache>
            </c:numRef>
          </c:val>
          <c:extLst>
            <c:ext xmlns:c16="http://schemas.microsoft.com/office/drawing/2014/chart" uri="{C3380CC4-5D6E-409C-BE32-E72D297353CC}">
              <c16:uniqueId val="{00000000-06A6-45B0-BDAB-93C7A1FBC093}"/>
            </c:ext>
          </c:extLst>
        </c:ser>
        <c:ser>
          <c:idx val="1"/>
          <c:order val="1"/>
          <c:tx>
            <c:strRef>
              <c:f>入退院支援加算!$H$87</c:f>
              <c:strCache>
                <c:ptCount val="1"/>
                <c:pt idx="0">
                  <c:v>H30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入退院支援加算!$F$88:$F$99</c:f>
              <c:strCache>
                <c:ptCount val="12"/>
                <c:pt idx="0">
                  <c:v>岸和田市</c:v>
                </c:pt>
                <c:pt idx="1">
                  <c:v>泉大津市</c:v>
                </c:pt>
                <c:pt idx="2">
                  <c:v>貝塚市</c:v>
                </c:pt>
                <c:pt idx="3">
                  <c:v>泉佐野市</c:v>
                </c:pt>
                <c:pt idx="4">
                  <c:v>和泉市</c:v>
                </c:pt>
                <c:pt idx="5">
                  <c:v>高石市</c:v>
                </c:pt>
                <c:pt idx="6">
                  <c:v>忠岡町</c:v>
                </c:pt>
                <c:pt idx="7">
                  <c:v>田尻町</c:v>
                </c:pt>
                <c:pt idx="8">
                  <c:v>泉南市</c:v>
                </c:pt>
                <c:pt idx="9">
                  <c:v>阪南市</c:v>
                </c:pt>
                <c:pt idx="10">
                  <c:v>熊取町</c:v>
                </c:pt>
                <c:pt idx="11">
                  <c:v>岬町</c:v>
                </c:pt>
              </c:strCache>
            </c:strRef>
          </c:cat>
          <c:val>
            <c:numRef>
              <c:f>入退院支援加算!$H$88:$H$99</c:f>
              <c:numCache>
                <c:formatCode>General</c:formatCode>
                <c:ptCount val="12"/>
                <c:pt idx="0">
                  <c:v>6</c:v>
                </c:pt>
                <c:pt idx="1">
                  <c:v>2</c:v>
                </c:pt>
                <c:pt idx="2">
                  <c:v>2</c:v>
                </c:pt>
                <c:pt idx="3">
                  <c:v>3</c:v>
                </c:pt>
                <c:pt idx="4">
                  <c:v>5</c:v>
                </c:pt>
                <c:pt idx="5">
                  <c:v>1</c:v>
                </c:pt>
                <c:pt idx="6">
                  <c:v>2</c:v>
                </c:pt>
                <c:pt idx="7">
                  <c:v>0</c:v>
                </c:pt>
                <c:pt idx="8">
                  <c:v>2</c:v>
                </c:pt>
                <c:pt idx="9">
                  <c:v>1</c:v>
                </c:pt>
                <c:pt idx="10">
                  <c:v>1</c:v>
                </c:pt>
                <c:pt idx="11">
                  <c:v>0</c:v>
                </c:pt>
              </c:numCache>
            </c:numRef>
          </c:val>
          <c:extLst>
            <c:ext xmlns:c16="http://schemas.microsoft.com/office/drawing/2014/chart" uri="{C3380CC4-5D6E-409C-BE32-E72D297353CC}">
              <c16:uniqueId val="{00000001-06A6-45B0-BDAB-93C7A1FBC093}"/>
            </c:ext>
          </c:extLst>
        </c:ser>
        <c:ser>
          <c:idx val="2"/>
          <c:order val="2"/>
          <c:tx>
            <c:strRef>
              <c:f>入退院支援加算!$I$87</c:f>
              <c:strCache>
                <c:ptCount val="1"/>
                <c:pt idx="0">
                  <c:v>H31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入退院支援加算!$F$88:$F$99</c:f>
              <c:strCache>
                <c:ptCount val="12"/>
                <c:pt idx="0">
                  <c:v>岸和田市</c:v>
                </c:pt>
                <c:pt idx="1">
                  <c:v>泉大津市</c:v>
                </c:pt>
                <c:pt idx="2">
                  <c:v>貝塚市</c:v>
                </c:pt>
                <c:pt idx="3">
                  <c:v>泉佐野市</c:v>
                </c:pt>
                <c:pt idx="4">
                  <c:v>和泉市</c:v>
                </c:pt>
                <c:pt idx="5">
                  <c:v>高石市</c:v>
                </c:pt>
                <c:pt idx="6">
                  <c:v>忠岡町</c:v>
                </c:pt>
                <c:pt idx="7">
                  <c:v>田尻町</c:v>
                </c:pt>
                <c:pt idx="8">
                  <c:v>泉南市</c:v>
                </c:pt>
                <c:pt idx="9">
                  <c:v>阪南市</c:v>
                </c:pt>
                <c:pt idx="10">
                  <c:v>熊取町</c:v>
                </c:pt>
                <c:pt idx="11">
                  <c:v>岬町</c:v>
                </c:pt>
              </c:strCache>
            </c:strRef>
          </c:cat>
          <c:val>
            <c:numRef>
              <c:f>入退院支援加算!$I$88:$I$99</c:f>
              <c:numCache>
                <c:formatCode>General</c:formatCode>
                <c:ptCount val="12"/>
                <c:pt idx="0">
                  <c:v>6</c:v>
                </c:pt>
                <c:pt idx="1">
                  <c:v>2</c:v>
                </c:pt>
                <c:pt idx="2">
                  <c:v>2</c:v>
                </c:pt>
                <c:pt idx="3">
                  <c:v>3</c:v>
                </c:pt>
                <c:pt idx="4">
                  <c:v>5</c:v>
                </c:pt>
                <c:pt idx="5">
                  <c:v>1</c:v>
                </c:pt>
                <c:pt idx="6">
                  <c:v>2</c:v>
                </c:pt>
                <c:pt idx="7">
                  <c:v>0</c:v>
                </c:pt>
                <c:pt idx="8">
                  <c:v>2</c:v>
                </c:pt>
                <c:pt idx="9">
                  <c:v>1</c:v>
                </c:pt>
                <c:pt idx="10">
                  <c:v>1</c:v>
                </c:pt>
                <c:pt idx="11">
                  <c:v>0</c:v>
                </c:pt>
              </c:numCache>
            </c:numRef>
          </c:val>
          <c:extLst>
            <c:ext xmlns:c16="http://schemas.microsoft.com/office/drawing/2014/chart" uri="{C3380CC4-5D6E-409C-BE32-E72D297353CC}">
              <c16:uniqueId val="{00000002-06A6-45B0-BDAB-93C7A1FBC093}"/>
            </c:ext>
          </c:extLst>
        </c:ser>
        <c:dLbls>
          <c:showLegendKey val="0"/>
          <c:showVal val="0"/>
          <c:showCatName val="0"/>
          <c:showSerName val="0"/>
          <c:showPercent val="0"/>
          <c:showBubbleSize val="0"/>
        </c:dLbls>
        <c:gapWidth val="219"/>
        <c:overlap val="-27"/>
        <c:axId val="149205376"/>
        <c:axId val="149206912"/>
      </c:barChart>
      <c:catAx>
        <c:axId val="14920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9206912"/>
        <c:crosses val="autoZero"/>
        <c:auto val="1"/>
        <c:lblAlgn val="ctr"/>
        <c:lblOffset val="100"/>
        <c:noMultiLvlLbl val="0"/>
      </c:catAx>
      <c:valAx>
        <c:axId val="14920691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92053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r>
              <a:rPr lang="ja-JP" altLang="en-US" sz="1100" b="0" i="0" baseline="0">
                <a:effectLst/>
              </a:rPr>
              <a:t>在宅療養支援歯科診療所数</a:t>
            </a:r>
            <a:r>
              <a:rPr lang="ja-JP" altLang="ja-JP" sz="1100" b="0" i="0" baseline="0">
                <a:effectLst/>
              </a:rPr>
              <a:t>（施設基準）</a:t>
            </a:r>
            <a:endParaRPr lang="ja-JP" altLang="ja-JP" sz="1100">
              <a:effectLst/>
            </a:endParaRPr>
          </a:p>
        </c:rich>
      </c:tx>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'在宅療養支援歯科診療所（合計）'!$G$87</c:f>
              <c:strCache>
                <c:ptCount val="1"/>
                <c:pt idx="0">
                  <c:v>H29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'在宅療養支援歯科診療所（合計）'!$F$88:$F$99</c:f>
              <c:strCache>
                <c:ptCount val="12"/>
                <c:pt idx="0">
                  <c:v>岸和田市</c:v>
                </c:pt>
                <c:pt idx="1">
                  <c:v>泉大津市</c:v>
                </c:pt>
                <c:pt idx="2">
                  <c:v>貝塚市</c:v>
                </c:pt>
                <c:pt idx="3">
                  <c:v>泉佐野市</c:v>
                </c:pt>
                <c:pt idx="4">
                  <c:v>和泉市</c:v>
                </c:pt>
                <c:pt idx="5">
                  <c:v>高石市</c:v>
                </c:pt>
                <c:pt idx="6">
                  <c:v>忠岡町</c:v>
                </c:pt>
                <c:pt idx="7">
                  <c:v>田尻町</c:v>
                </c:pt>
                <c:pt idx="8">
                  <c:v>泉南市</c:v>
                </c:pt>
                <c:pt idx="9">
                  <c:v>阪南市</c:v>
                </c:pt>
                <c:pt idx="10">
                  <c:v>熊取町</c:v>
                </c:pt>
                <c:pt idx="11">
                  <c:v>岬町</c:v>
                </c:pt>
              </c:strCache>
            </c:strRef>
          </c:cat>
          <c:val>
            <c:numRef>
              <c:f>'在宅療養支援歯科診療所（合計）'!$G$88:$G$99</c:f>
              <c:numCache>
                <c:formatCode>General</c:formatCode>
                <c:ptCount val="12"/>
                <c:pt idx="0">
                  <c:v>20</c:v>
                </c:pt>
                <c:pt idx="1">
                  <c:v>10</c:v>
                </c:pt>
                <c:pt idx="2">
                  <c:v>8</c:v>
                </c:pt>
                <c:pt idx="3">
                  <c:v>14</c:v>
                </c:pt>
                <c:pt idx="4">
                  <c:v>16</c:v>
                </c:pt>
                <c:pt idx="5">
                  <c:v>13</c:v>
                </c:pt>
                <c:pt idx="6">
                  <c:v>4</c:v>
                </c:pt>
                <c:pt idx="7">
                  <c:v>0</c:v>
                </c:pt>
                <c:pt idx="8">
                  <c:v>6</c:v>
                </c:pt>
                <c:pt idx="9">
                  <c:v>5</c:v>
                </c:pt>
                <c:pt idx="10">
                  <c:v>2</c:v>
                </c:pt>
                <c:pt idx="11">
                  <c:v>1</c:v>
                </c:pt>
              </c:numCache>
            </c:numRef>
          </c:val>
          <c:extLst>
            <c:ext xmlns:c16="http://schemas.microsoft.com/office/drawing/2014/chart" uri="{C3380CC4-5D6E-409C-BE32-E72D297353CC}">
              <c16:uniqueId val="{00000000-C075-43CE-AFC2-D60A15CC8857}"/>
            </c:ext>
          </c:extLst>
        </c:ser>
        <c:ser>
          <c:idx val="1"/>
          <c:order val="1"/>
          <c:tx>
            <c:strRef>
              <c:f>'在宅療養支援歯科診療所（合計）'!$H$87</c:f>
              <c:strCache>
                <c:ptCount val="1"/>
                <c:pt idx="0">
                  <c:v>H30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'在宅療養支援歯科診療所（合計）'!$F$88:$F$99</c:f>
              <c:strCache>
                <c:ptCount val="12"/>
                <c:pt idx="0">
                  <c:v>岸和田市</c:v>
                </c:pt>
                <c:pt idx="1">
                  <c:v>泉大津市</c:v>
                </c:pt>
                <c:pt idx="2">
                  <c:v>貝塚市</c:v>
                </c:pt>
                <c:pt idx="3">
                  <c:v>泉佐野市</c:v>
                </c:pt>
                <c:pt idx="4">
                  <c:v>和泉市</c:v>
                </c:pt>
                <c:pt idx="5">
                  <c:v>高石市</c:v>
                </c:pt>
                <c:pt idx="6">
                  <c:v>忠岡町</c:v>
                </c:pt>
                <c:pt idx="7">
                  <c:v>田尻町</c:v>
                </c:pt>
                <c:pt idx="8">
                  <c:v>泉南市</c:v>
                </c:pt>
                <c:pt idx="9">
                  <c:v>阪南市</c:v>
                </c:pt>
                <c:pt idx="10">
                  <c:v>熊取町</c:v>
                </c:pt>
                <c:pt idx="11">
                  <c:v>岬町</c:v>
                </c:pt>
              </c:strCache>
            </c:strRef>
          </c:cat>
          <c:val>
            <c:numRef>
              <c:f>'在宅療養支援歯科診療所（合計）'!$H$88:$H$99</c:f>
              <c:numCache>
                <c:formatCode>General</c:formatCode>
                <c:ptCount val="12"/>
                <c:pt idx="0">
                  <c:v>21</c:v>
                </c:pt>
                <c:pt idx="1">
                  <c:v>6</c:v>
                </c:pt>
                <c:pt idx="2">
                  <c:v>9</c:v>
                </c:pt>
                <c:pt idx="3">
                  <c:v>17</c:v>
                </c:pt>
                <c:pt idx="4">
                  <c:v>18</c:v>
                </c:pt>
                <c:pt idx="5">
                  <c:v>14</c:v>
                </c:pt>
                <c:pt idx="6">
                  <c:v>4</c:v>
                </c:pt>
                <c:pt idx="7">
                  <c:v>0</c:v>
                </c:pt>
                <c:pt idx="8">
                  <c:v>6</c:v>
                </c:pt>
                <c:pt idx="9">
                  <c:v>5</c:v>
                </c:pt>
                <c:pt idx="10">
                  <c:v>4</c:v>
                </c:pt>
                <c:pt idx="11">
                  <c:v>1</c:v>
                </c:pt>
              </c:numCache>
            </c:numRef>
          </c:val>
          <c:extLst>
            <c:ext xmlns:c16="http://schemas.microsoft.com/office/drawing/2014/chart" uri="{C3380CC4-5D6E-409C-BE32-E72D297353CC}">
              <c16:uniqueId val="{00000001-C075-43CE-AFC2-D60A15CC8857}"/>
            </c:ext>
          </c:extLst>
        </c:ser>
        <c:ser>
          <c:idx val="2"/>
          <c:order val="2"/>
          <c:tx>
            <c:strRef>
              <c:f>'在宅療養支援歯科診療所（合計）'!$I$87</c:f>
              <c:strCache>
                <c:ptCount val="1"/>
                <c:pt idx="0">
                  <c:v>H31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'在宅療養支援歯科診療所（合計）'!$F$88:$F$99</c:f>
              <c:strCache>
                <c:ptCount val="12"/>
                <c:pt idx="0">
                  <c:v>岸和田市</c:v>
                </c:pt>
                <c:pt idx="1">
                  <c:v>泉大津市</c:v>
                </c:pt>
                <c:pt idx="2">
                  <c:v>貝塚市</c:v>
                </c:pt>
                <c:pt idx="3">
                  <c:v>泉佐野市</c:v>
                </c:pt>
                <c:pt idx="4">
                  <c:v>和泉市</c:v>
                </c:pt>
                <c:pt idx="5">
                  <c:v>高石市</c:v>
                </c:pt>
                <c:pt idx="6">
                  <c:v>忠岡町</c:v>
                </c:pt>
                <c:pt idx="7">
                  <c:v>田尻町</c:v>
                </c:pt>
                <c:pt idx="8">
                  <c:v>泉南市</c:v>
                </c:pt>
                <c:pt idx="9">
                  <c:v>阪南市</c:v>
                </c:pt>
                <c:pt idx="10">
                  <c:v>熊取町</c:v>
                </c:pt>
                <c:pt idx="11">
                  <c:v>岬町</c:v>
                </c:pt>
              </c:strCache>
            </c:strRef>
          </c:cat>
          <c:val>
            <c:numRef>
              <c:f>'在宅療養支援歯科診療所（合計）'!$I$88:$I$99</c:f>
              <c:numCache>
                <c:formatCode>General</c:formatCode>
                <c:ptCount val="12"/>
                <c:pt idx="0">
                  <c:v>20</c:v>
                </c:pt>
                <c:pt idx="1">
                  <c:v>6</c:v>
                </c:pt>
                <c:pt idx="2">
                  <c:v>7</c:v>
                </c:pt>
                <c:pt idx="3">
                  <c:v>17</c:v>
                </c:pt>
                <c:pt idx="4">
                  <c:v>19</c:v>
                </c:pt>
                <c:pt idx="5">
                  <c:v>15</c:v>
                </c:pt>
                <c:pt idx="6">
                  <c:v>4</c:v>
                </c:pt>
                <c:pt idx="7">
                  <c:v>0</c:v>
                </c:pt>
                <c:pt idx="8">
                  <c:v>7</c:v>
                </c:pt>
                <c:pt idx="9">
                  <c:v>5</c:v>
                </c:pt>
                <c:pt idx="10">
                  <c:v>4</c:v>
                </c:pt>
                <c:pt idx="11">
                  <c:v>1</c:v>
                </c:pt>
              </c:numCache>
            </c:numRef>
          </c:val>
          <c:extLst>
            <c:ext xmlns:c16="http://schemas.microsoft.com/office/drawing/2014/chart" uri="{C3380CC4-5D6E-409C-BE32-E72D297353CC}">
              <c16:uniqueId val="{00000002-C075-43CE-AFC2-D60A15CC8857}"/>
            </c:ext>
          </c:extLst>
        </c:ser>
        <c:dLbls>
          <c:showLegendKey val="0"/>
          <c:showVal val="0"/>
          <c:showCatName val="0"/>
          <c:showSerName val="0"/>
          <c:showPercent val="0"/>
          <c:showBubbleSize val="0"/>
        </c:dLbls>
        <c:gapWidth val="219"/>
        <c:overlap val="-27"/>
        <c:axId val="149128704"/>
        <c:axId val="149130240"/>
      </c:barChart>
      <c:catAx>
        <c:axId val="149128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9130240"/>
        <c:crosses val="autoZero"/>
        <c:auto val="1"/>
        <c:lblAlgn val="ctr"/>
        <c:lblOffset val="100"/>
        <c:noMultiLvlLbl val="0"/>
      </c:catAx>
      <c:valAx>
        <c:axId val="14913024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912870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ja-JP" altLang="ja-JP" sz="1000" b="0" i="0" baseline="0">
                <a:effectLst/>
              </a:rPr>
              <a:t>訪問看護ステーション数（訪問看護ステーション数調査結果）</a:t>
            </a:r>
            <a:endParaRPr lang="ja-JP" altLang="ja-JP" sz="100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endParaRPr lang="ja-JP" altLang="en-US"/>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barChart>
        <c:barDir val="col"/>
        <c:grouping val="clustered"/>
        <c:varyColors val="0"/>
        <c:ser>
          <c:idx val="0"/>
          <c:order val="0"/>
          <c:tx>
            <c:strRef>
              <c:f>'訪問看護ステーション数 '!$F$87</c:f>
              <c:strCache>
                <c:ptCount val="1"/>
                <c:pt idx="0">
                  <c:v>H30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'訪問看護ステーション数 '!$E$88:$E$99</c:f>
              <c:strCache>
                <c:ptCount val="12"/>
                <c:pt idx="0">
                  <c:v>岸和田市</c:v>
                </c:pt>
                <c:pt idx="1">
                  <c:v>泉大津市</c:v>
                </c:pt>
                <c:pt idx="2">
                  <c:v>貝塚市</c:v>
                </c:pt>
                <c:pt idx="3">
                  <c:v>泉佐野市</c:v>
                </c:pt>
                <c:pt idx="4">
                  <c:v>和泉市</c:v>
                </c:pt>
                <c:pt idx="5">
                  <c:v>高石市</c:v>
                </c:pt>
                <c:pt idx="6">
                  <c:v>忠岡町</c:v>
                </c:pt>
                <c:pt idx="7">
                  <c:v>田尻町</c:v>
                </c:pt>
                <c:pt idx="8">
                  <c:v>泉南市</c:v>
                </c:pt>
                <c:pt idx="9">
                  <c:v>阪南市</c:v>
                </c:pt>
                <c:pt idx="10">
                  <c:v>熊取町</c:v>
                </c:pt>
                <c:pt idx="11">
                  <c:v>岬町</c:v>
                </c:pt>
              </c:strCache>
            </c:strRef>
          </c:cat>
          <c:val>
            <c:numRef>
              <c:f>'訪問看護ステーション数 '!$F$88:$F$99</c:f>
              <c:numCache>
                <c:formatCode>General</c:formatCode>
                <c:ptCount val="12"/>
                <c:pt idx="0">
                  <c:v>28</c:v>
                </c:pt>
                <c:pt idx="1">
                  <c:v>6</c:v>
                </c:pt>
                <c:pt idx="2">
                  <c:v>11</c:v>
                </c:pt>
                <c:pt idx="3">
                  <c:v>18</c:v>
                </c:pt>
                <c:pt idx="4">
                  <c:v>23</c:v>
                </c:pt>
                <c:pt idx="5">
                  <c:v>6</c:v>
                </c:pt>
                <c:pt idx="6">
                  <c:v>2</c:v>
                </c:pt>
                <c:pt idx="7">
                  <c:v>1</c:v>
                </c:pt>
                <c:pt idx="8">
                  <c:v>7</c:v>
                </c:pt>
                <c:pt idx="9">
                  <c:v>7</c:v>
                </c:pt>
                <c:pt idx="10">
                  <c:v>5</c:v>
                </c:pt>
                <c:pt idx="11">
                  <c:v>2</c:v>
                </c:pt>
              </c:numCache>
            </c:numRef>
          </c:val>
          <c:extLst>
            <c:ext xmlns:c16="http://schemas.microsoft.com/office/drawing/2014/chart" uri="{C3380CC4-5D6E-409C-BE32-E72D297353CC}">
              <c16:uniqueId val="{00000000-4B08-4C82-AFD1-DDCE7C509C5C}"/>
            </c:ext>
          </c:extLst>
        </c:ser>
        <c:ser>
          <c:idx val="1"/>
          <c:order val="1"/>
          <c:tx>
            <c:strRef>
              <c:f>'訪問看護ステーション数 '!$G$87</c:f>
              <c:strCache>
                <c:ptCount val="1"/>
                <c:pt idx="0">
                  <c:v>H31</c:v>
                </c:pt>
              </c:strCache>
            </c:strRef>
          </c:tx>
          <c:spPr>
            <a:solidFill>
              <a:schemeClr val="accent2"/>
            </a:solidFill>
            <a:ln>
              <a:noFill/>
            </a:ln>
            <a:effectLst/>
          </c:spPr>
          <c:invertIfNegative val="0"/>
          <c:dLbls>
            <c:dLbl>
              <c:idx val="2"/>
              <c:layout>
                <c:manualLayout>
                  <c:x val="-2.7777777777778364E-3"/>
                  <c:y val="-4.62962962962963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B08-4C82-AFD1-DDCE7C509C5C}"/>
                </c:ext>
              </c:extLst>
            </c:dLbl>
            <c:dLbl>
              <c:idx val="3"/>
              <c:layout>
                <c:manualLayout>
                  <c:x val="0"/>
                  <c:y val="-5.55555555555554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B08-4C82-AFD1-DDCE7C509C5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'訪問看護ステーション数 '!$E$88:$E$99</c:f>
              <c:strCache>
                <c:ptCount val="12"/>
                <c:pt idx="0">
                  <c:v>岸和田市</c:v>
                </c:pt>
                <c:pt idx="1">
                  <c:v>泉大津市</c:v>
                </c:pt>
                <c:pt idx="2">
                  <c:v>貝塚市</c:v>
                </c:pt>
                <c:pt idx="3">
                  <c:v>泉佐野市</c:v>
                </c:pt>
                <c:pt idx="4">
                  <c:v>和泉市</c:v>
                </c:pt>
                <c:pt idx="5">
                  <c:v>高石市</c:v>
                </c:pt>
                <c:pt idx="6">
                  <c:v>忠岡町</c:v>
                </c:pt>
                <c:pt idx="7">
                  <c:v>田尻町</c:v>
                </c:pt>
                <c:pt idx="8">
                  <c:v>泉南市</c:v>
                </c:pt>
                <c:pt idx="9">
                  <c:v>阪南市</c:v>
                </c:pt>
                <c:pt idx="10">
                  <c:v>熊取町</c:v>
                </c:pt>
                <c:pt idx="11">
                  <c:v>岬町</c:v>
                </c:pt>
              </c:strCache>
            </c:strRef>
          </c:cat>
          <c:val>
            <c:numRef>
              <c:f>'訪問看護ステーション数 '!$G$88:$G$99</c:f>
              <c:numCache>
                <c:formatCode>General</c:formatCode>
                <c:ptCount val="12"/>
                <c:pt idx="0">
                  <c:v>31</c:v>
                </c:pt>
                <c:pt idx="1">
                  <c:v>7</c:v>
                </c:pt>
                <c:pt idx="2">
                  <c:v>12</c:v>
                </c:pt>
                <c:pt idx="3">
                  <c:v>20</c:v>
                </c:pt>
                <c:pt idx="4">
                  <c:v>25</c:v>
                </c:pt>
                <c:pt idx="5">
                  <c:v>5</c:v>
                </c:pt>
                <c:pt idx="6">
                  <c:v>2</c:v>
                </c:pt>
                <c:pt idx="7">
                  <c:v>1</c:v>
                </c:pt>
                <c:pt idx="8">
                  <c:v>8</c:v>
                </c:pt>
                <c:pt idx="9">
                  <c:v>7</c:v>
                </c:pt>
                <c:pt idx="10">
                  <c:v>7</c:v>
                </c:pt>
                <c:pt idx="11">
                  <c:v>2</c:v>
                </c:pt>
              </c:numCache>
            </c:numRef>
          </c:val>
          <c:extLst>
            <c:ext xmlns:c16="http://schemas.microsoft.com/office/drawing/2014/chart" uri="{C3380CC4-5D6E-409C-BE32-E72D297353CC}">
              <c16:uniqueId val="{00000001-4B08-4C82-AFD1-DDCE7C509C5C}"/>
            </c:ext>
          </c:extLst>
        </c:ser>
        <c:dLbls>
          <c:showLegendKey val="0"/>
          <c:showVal val="0"/>
          <c:showCatName val="0"/>
          <c:showSerName val="0"/>
          <c:showPercent val="0"/>
          <c:showBubbleSize val="0"/>
        </c:dLbls>
        <c:gapWidth val="219"/>
        <c:overlap val="-27"/>
        <c:axId val="149379328"/>
        <c:axId val="149393408"/>
      </c:barChart>
      <c:catAx>
        <c:axId val="149379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9393408"/>
        <c:crosses val="autoZero"/>
        <c:auto val="1"/>
        <c:lblAlgn val="ctr"/>
        <c:lblOffset val="100"/>
        <c:noMultiLvlLbl val="0"/>
      </c:catAx>
      <c:valAx>
        <c:axId val="1493934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9379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r>
              <a:rPr lang="ja-JP" altLang="en-US" sz="1100" b="0" i="0" baseline="0">
                <a:effectLst/>
              </a:rPr>
              <a:t>在宅患者調剤加算を届出した薬局数</a:t>
            </a:r>
            <a:r>
              <a:rPr lang="ja-JP" altLang="ja-JP" sz="1100" b="0" i="0" baseline="0">
                <a:effectLst/>
              </a:rPr>
              <a:t>（施設基準）</a:t>
            </a:r>
            <a:endParaRPr lang="ja-JP" altLang="ja-JP" sz="1100">
              <a:effectLst/>
            </a:endParaRPr>
          </a:p>
        </c:rich>
      </c:tx>
      <c:layout>
        <c:manualLayout>
          <c:xMode val="edge"/>
          <c:yMode val="edge"/>
          <c:x val="0.16944444444444481"/>
          <c:y val="3.7037037037037056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manualLayout>
          <c:layoutTarget val="inner"/>
          <c:xMode val="edge"/>
          <c:yMode val="edge"/>
          <c:x val="7.4914260717410419E-2"/>
          <c:y val="0.1541666666666667"/>
          <c:w val="0.90286351706036749"/>
          <c:h val="0.52260498687664036"/>
        </c:manualLayout>
      </c:layout>
      <c:barChart>
        <c:barDir val="col"/>
        <c:grouping val="clustered"/>
        <c:varyColors val="0"/>
        <c:ser>
          <c:idx val="0"/>
          <c:order val="0"/>
          <c:tx>
            <c:strRef>
              <c:f>在宅患者調剤加算!$G$87</c:f>
              <c:strCache>
                <c:ptCount val="1"/>
                <c:pt idx="0">
                  <c:v>H29</c:v>
                </c:pt>
              </c:strCache>
            </c:strRef>
          </c:tx>
          <c:spPr>
            <a:solidFill>
              <a:schemeClr val="accent1"/>
            </a:solidFill>
            <a:ln>
              <a:noFill/>
            </a:ln>
            <a:effectLst/>
          </c:spPr>
          <c:invertIfNegative val="0"/>
          <c:dLbls>
            <c:dLbl>
              <c:idx val="0"/>
              <c:layout>
                <c:manualLayout>
                  <c:x val="-1.9444444444444473E-2"/>
                  <c:y val="-1.38888888888889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AB1-4B23-AA8C-93489F478FE9}"/>
                </c:ext>
              </c:extLst>
            </c:dLbl>
            <c:dLbl>
              <c:idx val="3"/>
              <c:layout>
                <c:manualLayout>
                  <c:x val="-2.5000000000000001E-2"/>
                  <c:y val="-9.259259259259281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AB1-4B23-AA8C-93489F478FE9}"/>
                </c:ext>
              </c:extLst>
            </c:dLbl>
            <c:dLbl>
              <c:idx val="5"/>
              <c:layout>
                <c:manualLayout>
                  <c:x val="-1.6666666666666725E-2"/>
                  <c:y val="-4.629629629629719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AB1-4B23-AA8C-93489F478FE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在宅患者調剤加算!$F$88:$F$99</c:f>
              <c:strCache>
                <c:ptCount val="12"/>
                <c:pt idx="0">
                  <c:v>岸和田市</c:v>
                </c:pt>
                <c:pt idx="1">
                  <c:v>泉大津市</c:v>
                </c:pt>
                <c:pt idx="2">
                  <c:v>貝塚市</c:v>
                </c:pt>
                <c:pt idx="3">
                  <c:v>泉佐野市</c:v>
                </c:pt>
                <c:pt idx="4">
                  <c:v>和泉市</c:v>
                </c:pt>
                <c:pt idx="5">
                  <c:v>高石市</c:v>
                </c:pt>
                <c:pt idx="6">
                  <c:v>忠岡町</c:v>
                </c:pt>
                <c:pt idx="7">
                  <c:v>田尻町</c:v>
                </c:pt>
                <c:pt idx="8">
                  <c:v>泉南市</c:v>
                </c:pt>
                <c:pt idx="9">
                  <c:v>阪南市</c:v>
                </c:pt>
                <c:pt idx="10">
                  <c:v>熊取町</c:v>
                </c:pt>
                <c:pt idx="11">
                  <c:v>岬町</c:v>
                </c:pt>
              </c:strCache>
            </c:strRef>
          </c:cat>
          <c:val>
            <c:numRef>
              <c:f>在宅患者調剤加算!$G$88:$G$99</c:f>
              <c:numCache>
                <c:formatCode>General</c:formatCode>
                <c:ptCount val="12"/>
                <c:pt idx="0">
                  <c:v>34</c:v>
                </c:pt>
                <c:pt idx="1">
                  <c:v>8</c:v>
                </c:pt>
                <c:pt idx="2">
                  <c:v>4</c:v>
                </c:pt>
                <c:pt idx="3">
                  <c:v>11</c:v>
                </c:pt>
                <c:pt idx="4">
                  <c:v>17</c:v>
                </c:pt>
                <c:pt idx="5">
                  <c:v>14</c:v>
                </c:pt>
                <c:pt idx="6">
                  <c:v>2</c:v>
                </c:pt>
                <c:pt idx="7">
                  <c:v>0</c:v>
                </c:pt>
                <c:pt idx="8">
                  <c:v>2</c:v>
                </c:pt>
                <c:pt idx="9">
                  <c:v>5</c:v>
                </c:pt>
                <c:pt idx="10">
                  <c:v>11</c:v>
                </c:pt>
                <c:pt idx="11">
                  <c:v>1</c:v>
                </c:pt>
              </c:numCache>
            </c:numRef>
          </c:val>
          <c:extLst>
            <c:ext xmlns:c16="http://schemas.microsoft.com/office/drawing/2014/chart" uri="{C3380CC4-5D6E-409C-BE32-E72D297353CC}">
              <c16:uniqueId val="{00000000-2AB1-4B23-AA8C-93489F478FE9}"/>
            </c:ext>
          </c:extLst>
        </c:ser>
        <c:ser>
          <c:idx val="1"/>
          <c:order val="1"/>
          <c:tx>
            <c:strRef>
              <c:f>在宅患者調剤加算!$H$87</c:f>
              <c:strCache>
                <c:ptCount val="1"/>
                <c:pt idx="0">
                  <c:v>H30</c:v>
                </c:pt>
              </c:strCache>
            </c:strRef>
          </c:tx>
          <c:spPr>
            <a:solidFill>
              <a:schemeClr val="accent2"/>
            </a:solidFill>
            <a:ln>
              <a:noFill/>
            </a:ln>
            <a:effectLst/>
          </c:spPr>
          <c:invertIfNegative val="0"/>
          <c:dLbls>
            <c:dLbl>
              <c:idx val="0"/>
              <c:layout>
                <c:manualLayout>
                  <c:x val="8.3333333333333228E-3"/>
                  <c:y val="9.259259259259281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AB1-4B23-AA8C-93489F478FE9}"/>
                </c:ext>
              </c:extLst>
            </c:dLbl>
            <c:dLbl>
              <c:idx val="10"/>
              <c:layout>
                <c:manualLayout>
                  <c:x val="0"/>
                  <c:y val="-6.48148148148149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AB1-4B23-AA8C-93489F478FE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在宅患者調剤加算!$F$88:$F$99</c:f>
              <c:strCache>
                <c:ptCount val="12"/>
                <c:pt idx="0">
                  <c:v>岸和田市</c:v>
                </c:pt>
                <c:pt idx="1">
                  <c:v>泉大津市</c:v>
                </c:pt>
                <c:pt idx="2">
                  <c:v>貝塚市</c:v>
                </c:pt>
                <c:pt idx="3">
                  <c:v>泉佐野市</c:v>
                </c:pt>
                <c:pt idx="4">
                  <c:v>和泉市</c:v>
                </c:pt>
                <c:pt idx="5">
                  <c:v>高石市</c:v>
                </c:pt>
                <c:pt idx="6">
                  <c:v>忠岡町</c:v>
                </c:pt>
                <c:pt idx="7">
                  <c:v>田尻町</c:v>
                </c:pt>
                <c:pt idx="8">
                  <c:v>泉南市</c:v>
                </c:pt>
                <c:pt idx="9">
                  <c:v>阪南市</c:v>
                </c:pt>
                <c:pt idx="10">
                  <c:v>熊取町</c:v>
                </c:pt>
                <c:pt idx="11">
                  <c:v>岬町</c:v>
                </c:pt>
              </c:strCache>
            </c:strRef>
          </c:cat>
          <c:val>
            <c:numRef>
              <c:f>在宅患者調剤加算!$H$88:$H$99</c:f>
              <c:numCache>
                <c:formatCode>General</c:formatCode>
                <c:ptCount val="12"/>
                <c:pt idx="0">
                  <c:v>41</c:v>
                </c:pt>
                <c:pt idx="1">
                  <c:v>13</c:v>
                </c:pt>
                <c:pt idx="2">
                  <c:v>4</c:v>
                </c:pt>
                <c:pt idx="3">
                  <c:v>18</c:v>
                </c:pt>
                <c:pt idx="4">
                  <c:v>20</c:v>
                </c:pt>
                <c:pt idx="5">
                  <c:v>14</c:v>
                </c:pt>
                <c:pt idx="6">
                  <c:v>2</c:v>
                </c:pt>
                <c:pt idx="7">
                  <c:v>0</c:v>
                </c:pt>
                <c:pt idx="8">
                  <c:v>3</c:v>
                </c:pt>
                <c:pt idx="9">
                  <c:v>6</c:v>
                </c:pt>
                <c:pt idx="10">
                  <c:v>11</c:v>
                </c:pt>
                <c:pt idx="11">
                  <c:v>1</c:v>
                </c:pt>
              </c:numCache>
            </c:numRef>
          </c:val>
          <c:extLst>
            <c:ext xmlns:c16="http://schemas.microsoft.com/office/drawing/2014/chart" uri="{C3380CC4-5D6E-409C-BE32-E72D297353CC}">
              <c16:uniqueId val="{00000001-2AB1-4B23-AA8C-93489F478FE9}"/>
            </c:ext>
          </c:extLst>
        </c:ser>
        <c:ser>
          <c:idx val="2"/>
          <c:order val="2"/>
          <c:tx>
            <c:strRef>
              <c:f>在宅患者調剤加算!$I$87</c:f>
              <c:strCache>
                <c:ptCount val="1"/>
                <c:pt idx="0">
                  <c:v>H31</c:v>
                </c:pt>
              </c:strCache>
            </c:strRef>
          </c:tx>
          <c:spPr>
            <a:solidFill>
              <a:schemeClr val="accent3"/>
            </a:solidFill>
            <a:ln>
              <a:noFill/>
            </a:ln>
            <a:effectLst/>
          </c:spPr>
          <c:invertIfNegative val="0"/>
          <c:dLbls>
            <c:dLbl>
              <c:idx val="0"/>
              <c:layout>
                <c:manualLayout>
                  <c:x val="4.1666666666666664E-2"/>
                  <c:y val="4.629629629629634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AB1-4B23-AA8C-93489F478FE9}"/>
                </c:ext>
              </c:extLst>
            </c:dLbl>
            <c:dLbl>
              <c:idx val="1"/>
              <c:layout>
                <c:manualLayout>
                  <c:x val="1.944444444444442E-2"/>
                  <c:y val="-4.629629629629634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AB1-4B23-AA8C-93489F478FE9}"/>
                </c:ext>
              </c:extLst>
            </c:dLbl>
            <c:dLbl>
              <c:idx val="3"/>
              <c:layout>
                <c:manualLayout>
                  <c:x val="2.7777777777777354E-3"/>
                  <c:y val="-7.40740740740741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AB1-4B23-AA8C-93489F478FE9}"/>
                </c:ext>
              </c:extLst>
            </c:dLbl>
            <c:dLbl>
              <c:idx val="4"/>
              <c:layout>
                <c:manualLayout>
                  <c:x val="1.6666666666666687E-2"/>
                  <c:y val="-4.62962962962964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AB1-4B23-AA8C-93489F478FE9}"/>
                </c:ext>
              </c:extLst>
            </c:dLbl>
            <c:dLbl>
              <c:idx val="5"/>
              <c:layout>
                <c:manualLayout>
                  <c:x val="1.1111111111111125E-2"/>
                  <c:y val="-2.77777777777779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AB1-4B23-AA8C-93489F478FE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在宅患者調剤加算!$F$88:$F$99</c:f>
              <c:strCache>
                <c:ptCount val="12"/>
                <c:pt idx="0">
                  <c:v>岸和田市</c:v>
                </c:pt>
                <c:pt idx="1">
                  <c:v>泉大津市</c:v>
                </c:pt>
                <c:pt idx="2">
                  <c:v>貝塚市</c:v>
                </c:pt>
                <c:pt idx="3">
                  <c:v>泉佐野市</c:v>
                </c:pt>
                <c:pt idx="4">
                  <c:v>和泉市</c:v>
                </c:pt>
                <c:pt idx="5">
                  <c:v>高石市</c:v>
                </c:pt>
                <c:pt idx="6">
                  <c:v>忠岡町</c:v>
                </c:pt>
                <c:pt idx="7">
                  <c:v>田尻町</c:v>
                </c:pt>
                <c:pt idx="8">
                  <c:v>泉南市</c:v>
                </c:pt>
                <c:pt idx="9">
                  <c:v>阪南市</c:v>
                </c:pt>
                <c:pt idx="10">
                  <c:v>熊取町</c:v>
                </c:pt>
                <c:pt idx="11">
                  <c:v>岬町</c:v>
                </c:pt>
              </c:strCache>
            </c:strRef>
          </c:cat>
          <c:val>
            <c:numRef>
              <c:f>在宅患者調剤加算!$I$88:$I$99</c:f>
              <c:numCache>
                <c:formatCode>General</c:formatCode>
                <c:ptCount val="12"/>
                <c:pt idx="0">
                  <c:v>41</c:v>
                </c:pt>
                <c:pt idx="1">
                  <c:v>14</c:v>
                </c:pt>
                <c:pt idx="2">
                  <c:v>5</c:v>
                </c:pt>
                <c:pt idx="3">
                  <c:v>17</c:v>
                </c:pt>
                <c:pt idx="4">
                  <c:v>22</c:v>
                </c:pt>
                <c:pt idx="5">
                  <c:v>14</c:v>
                </c:pt>
                <c:pt idx="6">
                  <c:v>3</c:v>
                </c:pt>
                <c:pt idx="7">
                  <c:v>1</c:v>
                </c:pt>
                <c:pt idx="8">
                  <c:v>4</c:v>
                </c:pt>
                <c:pt idx="9">
                  <c:v>7</c:v>
                </c:pt>
                <c:pt idx="10">
                  <c:v>10</c:v>
                </c:pt>
                <c:pt idx="11">
                  <c:v>1</c:v>
                </c:pt>
              </c:numCache>
            </c:numRef>
          </c:val>
          <c:extLst>
            <c:ext xmlns:c16="http://schemas.microsoft.com/office/drawing/2014/chart" uri="{C3380CC4-5D6E-409C-BE32-E72D297353CC}">
              <c16:uniqueId val="{00000002-2AB1-4B23-AA8C-93489F478FE9}"/>
            </c:ext>
          </c:extLst>
        </c:ser>
        <c:dLbls>
          <c:showLegendKey val="0"/>
          <c:showVal val="0"/>
          <c:showCatName val="0"/>
          <c:showSerName val="0"/>
          <c:showPercent val="0"/>
          <c:showBubbleSize val="0"/>
        </c:dLbls>
        <c:gapWidth val="219"/>
        <c:overlap val="-27"/>
        <c:axId val="149507456"/>
        <c:axId val="149542016"/>
      </c:barChart>
      <c:catAx>
        <c:axId val="149507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9542016"/>
        <c:crosses val="autoZero"/>
        <c:auto val="1"/>
        <c:lblAlgn val="ctr"/>
        <c:lblOffset val="100"/>
        <c:noMultiLvlLbl val="0"/>
      </c:catAx>
      <c:valAx>
        <c:axId val="14954201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9507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100" dirty="0"/>
              <a:t>訪問診療を受けている患者数</a:t>
            </a:r>
            <a:r>
              <a:rPr lang="ja-JP" altLang="en-US" sz="1100" dirty="0" smtClean="0"/>
              <a:t>（ＮＤＢ）</a:t>
            </a:r>
            <a:endParaRPr lang="ja-JP" altLang="en-US" sz="1100" dirty="0"/>
          </a:p>
        </c:rich>
      </c:tx>
      <c:layout>
        <c:manualLayout>
          <c:xMode val="edge"/>
          <c:yMode val="edge"/>
          <c:x val="0.37409711286089237"/>
          <c:y val="2.777777777777784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訪問診療を受けている患者数!$F$3</c:f>
              <c:strCache>
                <c:ptCount val="1"/>
                <c:pt idx="0">
                  <c:v>H28</c:v>
                </c:pt>
              </c:strCache>
            </c:strRef>
          </c:tx>
          <c:spPr>
            <a:solidFill>
              <a:schemeClr val="accent1"/>
            </a:solidFill>
            <a:ln>
              <a:noFill/>
            </a:ln>
            <a:effectLst/>
          </c:spPr>
          <c:invertIfNegative val="0"/>
          <c:dLbls>
            <c:dLbl>
              <c:idx val="0"/>
              <c:layout>
                <c:manualLayout>
                  <c:x val="-2.7777777777777861E-3"/>
                  <c:y val="-4.1666666666666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AE9-4A6F-BB4E-D279DC70F86E}"/>
                </c:ext>
              </c:extLst>
            </c:dLbl>
            <c:dLbl>
              <c:idx val="1"/>
              <c:layout>
                <c:manualLayout>
                  <c:x val="4.8611657917760334E-3"/>
                  <c:y val="-0.14120352143482071"/>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3.9222222222222221E-2"/>
                      <c:h val="5.548629337999416E-2"/>
                    </c:manualLayout>
                  </c15:layout>
                </c:ext>
                <c:ext xmlns:c16="http://schemas.microsoft.com/office/drawing/2014/chart" uri="{C3380CC4-5D6E-409C-BE32-E72D297353CC}">
                  <c16:uniqueId val="{00000001-FAE9-4A6F-BB4E-D279DC70F86E}"/>
                </c:ext>
              </c:extLst>
            </c:dLbl>
            <c:dLbl>
              <c:idx val="3"/>
              <c:layout>
                <c:manualLayout>
                  <c:x val="2.7777777777777861E-3"/>
                  <c:y val="-6.48148148148149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AE9-4A6F-BB4E-D279DC70F86E}"/>
                </c:ext>
              </c:extLst>
            </c:dLbl>
            <c:dLbl>
              <c:idx val="5"/>
              <c:layout>
                <c:manualLayout>
                  <c:x val="5.5555555555555558E-3"/>
                  <c:y val="-0.111111111111111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AE9-4A6F-BB4E-D279DC70F86E}"/>
                </c:ext>
              </c:extLst>
            </c:dLbl>
            <c:dLbl>
              <c:idx val="6"/>
              <c:layout>
                <c:manualLayout>
                  <c:x val="-2.7777777777778364E-3"/>
                  <c:y val="-2.77777777777778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AE9-4A6F-BB4E-D279DC70F86E}"/>
                </c:ext>
              </c:extLst>
            </c:dLbl>
            <c:dLbl>
              <c:idx val="8"/>
              <c:layout>
                <c:manualLayout>
                  <c:x val="-1.3888888888889421E-3"/>
                  <c:y val="-8.33333333333333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AE9-4A6F-BB4E-D279DC70F86E}"/>
                </c:ext>
              </c:extLst>
            </c:dLbl>
            <c:dLbl>
              <c:idx val="9"/>
              <c:layout>
                <c:manualLayout>
                  <c:x val="-5.0925337632080212E-17"/>
                  <c:y val="-3.24074074074074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AE9-4A6F-BB4E-D279DC70F86E}"/>
                </c:ext>
              </c:extLst>
            </c:dLbl>
            <c:dLbl>
              <c:idx val="11"/>
              <c:layout>
                <c:manualLayout>
                  <c:x val="-1.2500000000000001E-2"/>
                  <c:y val="-1.85185185185185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AE9-4A6F-BB4E-D279DC70F86E}"/>
                </c:ext>
              </c:extLst>
            </c:dLbl>
            <c:dLbl>
              <c:idx val="12"/>
              <c:layout>
                <c:manualLayout>
                  <c:x val="0"/>
                  <c:y val="-6.01851851851851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AE9-4A6F-BB4E-D279DC70F86E}"/>
                </c:ext>
              </c:extLst>
            </c:dLbl>
            <c:dLbl>
              <c:idx val="13"/>
              <c:layout>
                <c:manualLayout>
                  <c:x val="-1.1111111111111125E-2"/>
                  <c:y val="-1.38888888888889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AE9-4A6F-BB4E-D279DC70F86E}"/>
                </c:ext>
              </c:extLst>
            </c:dLbl>
            <c:dLbl>
              <c:idx val="15"/>
              <c:layout>
                <c:manualLayout>
                  <c:x val="-1.666661198600175E-2"/>
                  <c:y val="-5.0925925925925992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5.8055555555555541E-2"/>
                      <c:h val="3.233814523184602E-2"/>
                    </c:manualLayout>
                  </c15:layout>
                </c:ext>
                <c:ext xmlns:c16="http://schemas.microsoft.com/office/drawing/2014/chart" uri="{C3380CC4-5D6E-409C-BE32-E72D297353CC}">
                  <c16:uniqueId val="{00000014-FAE9-4A6F-BB4E-D279DC70F86E}"/>
                </c:ext>
              </c:extLst>
            </c:dLbl>
            <c:dLbl>
              <c:idx val="18"/>
              <c:layout>
                <c:manualLayout>
                  <c:x val="-1.5277777777777781E-2"/>
                  <c:y val="-9.259259259259307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FAE9-4A6F-BB4E-D279DC70F86E}"/>
                </c:ext>
              </c:extLst>
            </c:dLbl>
            <c:dLbl>
              <c:idx val="19"/>
              <c:layout>
                <c:manualLayout>
                  <c:x val="-1.1111111111111125E-2"/>
                  <c:y val="-6.01851851851852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FAE9-4A6F-BB4E-D279DC70F86E}"/>
                </c:ext>
              </c:extLst>
            </c:dLbl>
            <c:dLbl>
              <c:idx val="20"/>
              <c:layout>
                <c:manualLayout>
                  <c:x val="-1.1111111111111221E-2"/>
                  <c:y val="-6.94444444444445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FAE9-4A6F-BB4E-D279DC70F86E}"/>
                </c:ext>
              </c:extLst>
            </c:dLbl>
            <c:dLbl>
              <c:idx val="21"/>
              <c:layout>
                <c:manualLayout>
                  <c:x val="-1.8055555555555474E-2"/>
                  <c:y val="-4.16666666666667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FAE9-4A6F-BB4E-D279DC70F86E}"/>
                </c:ext>
              </c:extLst>
            </c:dLbl>
            <c:dLbl>
              <c:idx val="22"/>
              <c:layout>
                <c:manualLayout>
                  <c:x val="-9.7222222222223247E-3"/>
                  <c:y val="-9.259259259259281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FAE9-4A6F-BB4E-D279DC70F86E}"/>
                </c:ext>
              </c:extLst>
            </c:dLbl>
            <c:dLbl>
              <c:idx val="23"/>
              <c:layout>
                <c:manualLayout>
                  <c:x val="0"/>
                  <c:y val="-9.72222222222222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FAE9-4A6F-BB4E-D279DC70F86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訪問診療を受けている患者数!$E$4:$E$27</c:f>
              <c:strCache>
                <c:ptCount val="24"/>
                <c:pt idx="0">
                  <c:v>都島区</c:v>
                </c:pt>
                <c:pt idx="1">
                  <c:v>福島区</c:v>
                </c:pt>
                <c:pt idx="2">
                  <c:v>此花区</c:v>
                </c:pt>
                <c:pt idx="3">
                  <c:v>西区</c:v>
                </c:pt>
                <c:pt idx="4">
                  <c:v>港区</c:v>
                </c:pt>
                <c:pt idx="5">
                  <c:v>大正区</c:v>
                </c:pt>
                <c:pt idx="6">
                  <c:v>天王寺区</c:v>
                </c:pt>
                <c:pt idx="7">
                  <c:v>浪速区</c:v>
                </c:pt>
                <c:pt idx="8">
                  <c:v>西淀川区</c:v>
                </c:pt>
                <c:pt idx="9">
                  <c:v>東淀川区</c:v>
                </c:pt>
                <c:pt idx="10">
                  <c:v>東成区</c:v>
                </c:pt>
                <c:pt idx="11">
                  <c:v>生野区</c:v>
                </c:pt>
                <c:pt idx="12">
                  <c:v>旭区</c:v>
                </c:pt>
                <c:pt idx="13">
                  <c:v>城東区</c:v>
                </c:pt>
                <c:pt idx="14">
                  <c:v>阿倍野区</c:v>
                </c:pt>
                <c:pt idx="15">
                  <c:v>住吉区</c:v>
                </c:pt>
                <c:pt idx="16">
                  <c:v>東住吉区</c:v>
                </c:pt>
                <c:pt idx="17">
                  <c:v>西成区</c:v>
                </c:pt>
                <c:pt idx="18">
                  <c:v>淀川区</c:v>
                </c:pt>
                <c:pt idx="19">
                  <c:v>鶴見区</c:v>
                </c:pt>
                <c:pt idx="20">
                  <c:v>住之江区</c:v>
                </c:pt>
                <c:pt idx="21">
                  <c:v>平野区</c:v>
                </c:pt>
                <c:pt idx="22">
                  <c:v>北区</c:v>
                </c:pt>
                <c:pt idx="23">
                  <c:v>中央区</c:v>
                </c:pt>
              </c:strCache>
            </c:strRef>
          </c:cat>
          <c:val>
            <c:numRef>
              <c:f>訪問診療を受けている患者数!$F$4:$F$27</c:f>
              <c:numCache>
                <c:formatCode>General</c:formatCode>
                <c:ptCount val="24"/>
                <c:pt idx="0">
                  <c:v>15051</c:v>
                </c:pt>
                <c:pt idx="1">
                  <c:v>4644</c:v>
                </c:pt>
                <c:pt idx="2">
                  <c:v>3320</c:v>
                </c:pt>
                <c:pt idx="3">
                  <c:v>2366</c:v>
                </c:pt>
                <c:pt idx="4">
                  <c:v>4373</c:v>
                </c:pt>
                <c:pt idx="5">
                  <c:v>5082</c:v>
                </c:pt>
                <c:pt idx="6">
                  <c:v>6813</c:v>
                </c:pt>
                <c:pt idx="7">
                  <c:v>7114</c:v>
                </c:pt>
                <c:pt idx="8">
                  <c:v>6633</c:v>
                </c:pt>
                <c:pt idx="9">
                  <c:v>8009</c:v>
                </c:pt>
                <c:pt idx="10">
                  <c:v>8283</c:v>
                </c:pt>
                <c:pt idx="11">
                  <c:v>14909</c:v>
                </c:pt>
                <c:pt idx="12">
                  <c:v>11052</c:v>
                </c:pt>
                <c:pt idx="13">
                  <c:v>19537</c:v>
                </c:pt>
                <c:pt idx="14">
                  <c:v>10412</c:v>
                </c:pt>
                <c:pt idx="15">
                  <c:v>19284</c:v>
                </c:pt>
                <c:pt idx="16">
                  <c:v>14612</c:v>
                </c:pt>
                <c:pt idx="17">
                  <c:v>6575</c:v>
                </c:pt>
                <c:pt idx="18">
                  <c:v>25817</c:v>
                </c:pt>
                <c:pt idx="19">
                  <c:v>4825</c:v>
                </c:pt>
                <c:pt idx="20">
                  <c:v>8946</c:v>
                </c:pt>
                <c:pt idx="21">
                  <c:v>16548</c:v>
                </c:pt>
                <c:pt idx="22">
                  <c:v>9314</c:v>
                </c:pt>
                <c:pt idx="23">
                  <c:v>10416</c:v>
                </c:pt>
              </c:numCache>
            </c:numRef>
          </c:val>
          <c:extLst>
            <c:ext xmlns:c16="http://schemas.microsoft.com/office/drawing/2014/chart" uri="{C3380CC4-5D6E-409C-BE32-E72D297353CC}">
              <c16:uniqueId val="{00000000-0865-4444-BF18-75CCF905117D}"/>
            </c:ext>
          </c:extLst>
        </c:ser>
        <c:ser>
          <c:idx val="1"/>
          <c:order val="1"/>
          <c:tx>
            <c:strRef>
              <c:f>訪問診療を受けている患者数!$G$3</c:f>
              <c:strCache>
                <c:ptCount val="1"/>
                <c:pt idx="0">
                  <c:v>H29</c:v>
                </c:pt>
              </c:strCache>
            </c:strRef>
          </c:tx>
          <c:spPr>
            <a:solidFill>
              <a:schemeClr val="accent2"/>
            </a:solidFill>
            <a:ln>
              <a:noFill/>
            </a:ln>
            <a:effectLst/>
          </c:spPr>
          <c:invertIfNegative val="0"/>
          <c:dLbls>
            <c:dLbl>
              <c:idx val="1"/>
              <c:layout>
                <c:manualLayout>
                  <c:x val="5.5555555555555376E-3"/>
                  <c:y val="-5.55555555555554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AE9-4A6F-BB4E-D279DC70F86E}"/>
                </c:ext>
              </c:extLst>
            </c:dLbl>
            <c:dLbl>
              <c:idx val="2"/>
              <c:layout>
                <c:manualLayout>
                  <c:x val="5.5555555555555558E-3"/>
                  <c:y val="-8.3333333333333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AE9-4A6F-BB4E-D279DC70F86E}"/>
                </c:ext>
              </c:extLst>
            </c:dLbl>
            <c:dLbl>
              <c:idx val="4"/>
              <c:layout>
                <c:manualLayout>
                  <c:x val="6.9444444444444258E-3"/>
                  <c:y val="-8.79629629629631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865-4444-BF18-75CCF905117D}"/>
                </c:ext>
              </c:extLst>
            </c:dLbl>
            <c:dLbl>
              <c:idx val="6"/>
              <c:layout>
                <c:manualLayout>
                  <c:x val="2.7777777777777861E-3"/>
                  <c:y val="-5.55555555555554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AE9-4A6F-BB4E-D279DC70F86E}"/>
                </c:ext>
              </c:extLst>
            </c:dLbl>
            <c:dLbl>
              <c:idx val="7"/>
              <c:layout>
                <c:manualLayout>
                  <c:x val="0"/>
                  <c:y val="-2.77777777777778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AE9-4A6F-BB4E-D279DC70F86E}"/>
                </c:ext>
              </c:extLst>
            </c:dLbl>
            <c:dLbl>
              <c:idx val="9"/>
              <c:layout>
                <c:manualLayout>
                  <c:x val="4.1666666666666683E-3"/>
                  <c:y val="-6.01851851851851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AE9-4A6F-BB4E-D279DC70F86E}"/>
                </c:ext>
              </c:extLst>
            </c:dLbl>
            <c:dLbl>
              <c:idx val="10"/>
              <c:layout>
                <c:manualLayout>
                  <c:x val="1.3888888888888918E-3"/>
                  <c:y val="-1.38888888888889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AE9-4A6F-BB4E-D279DC70F86E}"/>
                </c:ext>
              </c:extLst>
            </c:dLbl>
            <c:dLbl>
              <c:idx val="11"/>
              <c:layout>
                <c:manualLayout>
                  <c:x val="6.9444444444444519E-3"/>
                  <c:y val="-3.70370370370370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AE9-4A6F-BB4E-D279DC70F86E}"/>
                </c:ext>
              </c:extLst>
            </c:dLbl>
            <c:dLbl>
              <c:idx val="12"/>
              <c:layout>
                <c:manualLayout>
                  <c:x val="5.5555555555555558E-3"/>
                  <c:y val="4.629629629629634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AE9-4A6F-BB4E-D279DC70F86E}"/>
                </c:ext>
              </c:extLst>
            </c:dLbl>
            <c:dLbl>
              <c:idx val="14"/>
              <c:layout>
                <c:manualLayout>
                  <c:x val="0"/>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FAE9-4A6F-BB4E-D279DC70F86E}"/>
                </c:ext>
              </c:extLst>
            </c:dLbl>
            <c:dLbl>
              <c:idx val="15"/>
              <c:layout>
                <c:manualLayout>
                  <c:x val="6.9444444444444519E-3"/>
                  <c:y val="-5.09259259259259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FAE9-4A6F-BB4E-D279DC70F86E}"/>
                </c:ext>
              </c:extLst>
            </c:dLbl>
            <c:dLbl>
              <c:idx val="16"/>
              <c:layout>
                <c:manualLayout>
                  <c:x val="8.3333333333332447E-3"/>
                  <c:y val="-8.33333333333333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FAE9-4A6F-BB4E-D279DC70F86E}"/>
                </c:ext>
              </c:extLst>
            </c:dLbl>
            <c:dLbl>
              <c:idx val="18"/>
              <c:layout>
                <c:manualLayout>
                  <c:x val="8.3333333333333367E-3"/>
                  <c:y val="-3.24074074074074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FAE9-4A6F-BB4E-D279DC70F86E}"/>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訪問診療を受けている患者数!$E$4:$E$27</c:f>
              <c:strCache>
                <c:ptCount val="24"/>
                <c:pt idx="0">
                  <c:v>都島区</c:v>
                </c:pt>
                <c:pt idx="1">
                  <c:v>福島区</c:v>
                </c:pt>
                <c:pt idx="2">
                  <c:v>此花区</c:v>
                </c:pt>
                <c:pt idx="3">
                  <c:v>西区</c:v>
                </c:pt>
                <c:pt idx="4">
                  <c:v>港区</c:v>
                </c:pt>
                <c:pt idx="5">
                  <c:v>大正区</c:v>
                </c:pt>
                <c:pt idx="6">
                  <c:v>天王寺区</c:v>
                </c:pt>
                <c:pt idx="7">
                  <c:v>浪速区</c:v>
                </c:pt>
                <c:pt idx="8">
                  <c:v>西淀川区</c:v>
                </c:pt>
                <c:pt idx="9">
                  <c:v>東淀川区</c:v>
                </c:pt>
                <c:pt idx="10">
                  <c:v>東成区</c:v>
                </c:pt>
                <c:pt idx="11">
                  <c:v>生野区</c:v>
                </c:pt>
                <c:pt idx="12">
                  <c:v>旭区</c:v>
                </c:pt>
                <c:pt idx="13">
                  <c:v>城東区</c:v>
                </c:pt>
                <c:pt idx="14">
                  <c:v>阿倍野区</c:v>
                </c:pt>
                <c:pt idx="15">
                  <c:v>住吉区</c:v>
                </c:pt>
                <c:pt idx="16">
                  <c:v>東住吉区</c:v>
                </c:pt>
                <c:pt idx="17">
                  <c:v>西成区</c:v>
                </c:pt>
                <c:pt idx="18">
                  <c:v>淀川区</c:v>
                </c:pt>
                <c:pt idx="19">
                  <c:v>鶴見区</c:v>
                </c:pt>
                <c:pt idx="20">
                  <c:v>住之江区</c:v>
                </c:pt>
                <c:pt idx="21">
                  <c:v>平野区</c:v>
                </c:pt>
                <c:pt idx="22">
                  <c:v>北区</c:v>
                </c:pt>
                <c:pt idx="23">
                  <c:v>中央区</c:v>
                </c:pt>
              </c:strCache>
            </c:strRef>
          </c:cat>
          <c:val>
            <c:numRef>
              <c:f>訪問診療を受けている患者数!$G$4:$G$27</c:f>
              <c:numCache>
                <c:formatCode>General</c:formatCode>
                <c:ptCount val="24"/>
                <c:pt idx="0">
                  <c:v>13168</c:v>
                </c:pt>
                <c:pt idx="1">
                  <c:v>5467</c:v>
                </c:pt>
                <c:pt idx="2">
                  <c:v>3908</c:v>
                </c:pt>
                <c:pt idx="3">
                  <c:v>2222</c:v>
                </c:pt>
                <c:pt idx="4">
                  <c:v>5230</c:v>
                </c:pt>
                <c:pt idx="5">
                  <c:v>5203</c:v>
                </c:pt>
                <c:pt idx="6">
                  <c:v>10135</c:v>
                </c:pt>
                <c:pt idx="7">
                  <c:v>8516</c:v>
                </c:pt>
                <c:pt idx="8">
                  <c:v>7332</c:v>
                </c:pt>
                <c:pt idx="9">
                  <c:v>11257</c:v>
                </c:pt>
                <c:pt idx="10">
                  <c:v>9463</c:v>
                </c:pt>
                <c:pt idx="11">
                  <c:v>17239</c:v>
                </c:pt>
                <c:pt idx="12">
                  <c:v>12226</c:v>
                </c:pt>
                <c:pt idx="13">
                  <c:v>21914</c:v>
                </c:pt>
                <c:pt idx="14">
                  <c:v>11837</c:v>
                </c:pt>
                <c:pt idx="15">
                  <c:v>23942</c:v>
                </c:pt>
                <c:pt idx="16">
                  <c:v>17465</c:v>
                </c:pt>
                <c:pt idx="17">
                  <c:v>6649</c:v>
                </c:pt>
                <c:pt idx="18">
                  <c:v>24859</c:v>
                </c:pt>
                <c:pt idx="19">
                  <c:v>5970</c:v>
                </c:pt>
                <c:pt idx="20">
                  <c:v>9896</c:v>
                </c:pt>
                <c:pt idx="21">
                  <c:v>15675</c:v>
                </c:pt>
                <c:pt idx="22">
                  <c:v>13437</c:v>
                </c:pt>
                <c:pt idx="23">
                  <c:v>9867</c:v>
                </c:pt>
              </c:numCache>
            </c:numRef>
          </c:val>
          <c:extLst>
            <c:ext xmlns:c16="http://schemas.microsoft.com/office/drawing/2014/chart" uri="{C3380CC4-5D6E-409C-BE32-E72D297353CC}">
              <c16:uniqueId val="{00000002-0865-4444-BF18-75CCF905117D}"/>
            </c:ext>
          </c:extLst>
        </c:ser>
        <c:dLbls>
          <c:showLegendKey val="0"/>
          <c:showVal val="0"/>
          <c:showCatName val="0"/>
          <c:showSerName val="0"/>
          <c:showPercent val="0"/>
          <c:showBubbleSize val="0"/>
        </c:dLbls>
        <c:gapWidth val="219"/>
        <c:overlap val="-27"/>
        <c:axId val="149565824"/>
        <c:axId val="149567360"/>
      </c:barChart>
      <c:catAx>
        <c:axId val="149565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9567360"/>
        <c:crosses val="autoZero"/>
        <c:auto val="1"/>
        <c:lblAlgn val="ctr"/>
        <c:lblOffset val="100"/>
        <c:noMultiLvlLbl val="0"/>
      </c:catAx>
      <c:valAx>
        <c:axId val="14956736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9565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100" dirty="0"/>
              <a:t>訪問診療を実施している診療所</a:t>
            </a:r>
            <a:r>
              <a:rPr lang="ja-JP" altLang="en-US" sz="1100" dirty="0" smtClean="0"/>
              <a:t>（ＮＤＢ）</a:t>
            </a:r>
            <a:endParaRPr lang="ja-JP" altLang="en-US" sz="1100" dirty="0"/>
          </a:p>
        </c:rich>
      </c:tx>
      <c:layout>
        <c:manualLayout>
          <c:xMode val="edge"/>
          <c:yMode val="edge"/>
          <c:x val="0.36298600174978207"/>
          <c:y val="2.777777777777784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2.9172462817147853E-2"/>
          <c:y val="0.1541666666666667"/>
          <c:w val="0.97082753718285264"/>
          <c:h val="0.5735309128025663"/>
        </c:manualLayout>
      </c:layout>
      <c:barChart>
        <c:barDir val="col"/>
        <c:grouping val="clustered"/>
        <c:varyColors val="0"/>
        <c:ser>
          <c:idx val="0"/>
          <c:order val="0"/>
          <c:tx>
            <c:strRef>
              <c:f>訪問診療を実施している診療所数!$F$3</c:f>
              <c:strCache>
                <c:ptCount val="1"/>
                <c:pt idx="0">
                  <c:v>H28</c:v>
                </c:pt>
              </c:strCache>
            </c:strRef>
          </c:tx>
          <c:spPr>
            <a:solidFill>
              <a:schemeClr val="accent1"/>
            </a:solidFill>
            <a:ln>
              <a:noFill/>
            </a:ln>
            <a:effectLst/>
          </c:spPr>
          <c:invertIfNegative val="0"/>
          <c:dLbls>
            <c:dLbl>
              <c:idx val="0"/>
              <c:layout>
                <c:manualLayout>
                  <c:x val="-1.1111111111111125E-2"/>
                  <c:y val="-3.24074074074074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051-4DDB-AC29-60D463D9E2B6}"/>
                </c:ext>
              </c:extLst>
            </c:dLbl>
            <c:dLbl>
              <c:idx val="1"/>
              <c:layout>
                <c:manualLayout>
                  <c:x val="-2.7777230971128665E-3"/>
                  <c:y val="-3.9351669582968804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2.3777777777777776E-2"/>
                      <c:h val="6.4745552639253412E-2"/>
                    </c:manualLayout>
                  </c15:layout>
                </c:ext>
                <c:ext xmlns:c16="http://schemas.microsoft.com/office/drawing/2014/chart" uri="{C3380CC4-5D6E-409C-BE32-E72D297353CC}">
                  <c16:uniqueId val="{00000001-0051-4DDB-AC29-60D463D9E2B6}"/>
                </c:ext>
              </c:extLst>
            </c:dLbl>
            <c:dLbl>
              <c:idx val="2"/>
              <c:layout>
                <c:manualLayout>
                  <c:x val="-4.1666666666666683E-3"/>
                  <c:y val="-4.1666666666666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051-4DDB-AC29-60D463D9E2B6}"/>
                </c:ext>
              </c:extLst>
            </c:dLbl>
            <c:dLbl>
              <c:idx val="3"/>
              <c:layout>
                <c:manualLayout>
                  <c:x val="-3.4721675415573397E-3"/>
                  <c:y val="-5.7870370370370461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2.2388888888888885E-2"/>
                      <c:h val="5.5486293379994167E-2"/>
                    </c:manualLayout>
                  </c15:layout>
                </c:ext>
                <c:ext xmlns:c16="http://schemas.microsoft.com/office/drawing/2014/chart" uri="{C3380CC4-5D6E-409C-BE32-E72D297353CC}">
                  <c16:uniqueId val="{00000003-0051-4DDB-AC29-60D463D9E2B6}"/>
                </c:ext>
              </c:extLst>
            </c:dLbl>
            <c:dLbl>
              <c:idx val="4"/>
              <c:layout>
                <c:manualLayout>
                  <c:x val="-4.1666666666666918E-3"/>
                  <c:y val="-4.629629629629719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051-4DDB-AC29-60D463D9E2B6}"/>
                </c:ext>
              </c:extLst>
            </c:dLbl>
            <c:dLbl>
              <c:idx val="5"/>
              <c:layout>
                <c:manualLayout>
                  <c:x val="-1.2500000000000001E-2"/>
                  <c:y val="-1.38888888888889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051-4DDB-AC29-60D463D9E2B6}"/>
                </c:ext>
              </c:extLst>
            </c:dLbl>
            <c:dLbl>
              <c:idx val="10"/>
              <c:layout>
                <c:manualLayout>
                  <c:x val="-4.1666119860017496E-3"/>
                  <c:y val="-6.481481481481495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2.3777777777777776E-2"/>
                      <c:h val="4.1597404491105279E-2"/>
                    </c:manualLayout>
                  </c15:layout>
                </c:ext>
                <c:ext xmlns:c16="http://schemas.microsoft.com/office/drawing/2014/chart" uri="{C3380CC4-5D6E-409C-BE32-E72D297353CC}">
                  <c16:uniqueId val="{0000000A-0051-4DDB-AC29-60D463D9E2B6}"/>
                </c:ext>
              </c:extLst>
            </c:dLbl>
            <c:dLbl>
              <c:idx val="12"/>
              <c:layout>
                <c:manualLayout>
                  <c:x val="-9.7222222222223247E-3"/>
                  <c:y val="-1.85185185185185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051-4DDB-AC29-60D463D9E2B6}"/>
                </c:ext>
              </c:extLst>
            </c:dLbl>
            <c:dLbl>
              <c:idx val="13"/>
              <c:layout>
                <c:manualLayout>
                  <c:x val="-5.5555555555555558E-3"/>
                  <c:y val="-3.24074074074074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051-4DDB-AC29-60D463D9E2B6}"/>
                </c:ext>
              </c:extLst>
            </c:dLbl>
            <c:dLbl>
              <c:idx val="14"/>
              <c:layout>
                <c:manualLayout>
                  <c:x val="-5.555555555555555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051-4DDB-AC29-60D463D9E2B6}"/>
                </c:ext>
              </c:extLst>
            </c:dLbl>
            <c:dLbl>
              <c:idx val="21"/>
              <c:layout>
                <c:manualLayout>
                  <c:x val="-8.333333333333446E-3"/>
                  <c:y val="-2.1218890680033456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0051-4DDB-AC29-60D463D9E2B6}"/>
                </c:ext>
              </c:extLst>
            </c:dLbl>
            <c:dLbl>
              <c:idx val="22"/>
              <c:layout>
                <c:manualLayout>
                  <c:x val="-1.2499999999999886E-2"/>
                  <c:y val="-8.4875562720133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0051-4DDB-AC29-60D463D9E2B6}"/>
                </c:ext>
              </c:extLst>
            </c:dLbl>
            <c:dLbl>
              <c:idx val="23"/>
              <c:layout>
                <c:manualLayout>
                  <c:x val="-5.5555555555557544E-3"/>
                  <c:y val="-1.85185185185185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0051-4DDB-AC29-60D463D9E2B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訪問診療を実施している診療所数!$E$4:$E$27</c:f>
              <c:strCache>
                <c:ptCount val="24"/>
                <c:pt idx="0">
                  <c:v>都島区</c:v>
                </c:pt>
                <c:pt idx="1">
                  <c:v>福島区</c:v>
                </c:pt>
                <c:pt idx="2">
                  <c:v>此花区</c:v>
                </c:pt>
                <c:pt idx="3">
                  <c:v>西区</c:v>
                </c:pt>
                <c:pt idx="4">
                  <c:v>港区</c:v>
                </c:pt>
                <c:pt idx="5">
                  <c:v>大正区</c:v>
                </c:pt>
                <c:pt idx="6">
                  <c:v>天王寺区</c:v>
                </c:pt>
                <c:pt idx="7">
                  <c:v>浪速区</c:v>
                </c:pt>
                <c:pt idx="8">
                  <c:v>西淀川区</c:v>
                </c:pt>
                <c:pt idx="9">
                  <c:v>東淀川区</c:v>
                </c:pt>
                <c:pt idx="10">
                  <c:v>東成区</c:v>
                </c:pt>
                <c:pt idx="11">
                  <c:v>生野区</c:v>
                </c:pt>
                <c:pt idx="12">
                  <c:v>旭区</c:v>
                </c:pt>
                <c:pt idx="13">
                  <c:v>城東区</c:v>
                </c:pt>
                <c:pt idx="14">
                  <c:v>阿倍野区</c:v>
                </c:pt>
                <c:pt idx="15">
                  <c:v>住吉区</c:v>
                </c:pt>
                <c:pt idx="16">
                  <c:v>東住吉区</c:v>
                </c:pt>
                <c:pt idx="17">
                  <c:v>西成区</c:v>
                </c:pt>
                <c:pt idx="18">
                  <c:v>淀川区</c:v>
                </c:pt>
                <c:pt idx="19">
                  <c:v>鶴見区</c:v>
                </c:pt>
                <c:pt idx="20">
                  <c:v>住之江区</c:v>
                </c:pt>
                <c:pt idx="21">
                  <c:v>平野区</c:v>
                </c:pt>
                <c:pt idx="22">
                  <c:v>北区</c:v>
                </c:pt>
                <c:pt idx="23">
                  <c:v>中央区</c:v>
                </c:pt>
              </c:strCache>
            </c:strRef>
          </c:cat>
          <c:val>
            <c:numRef>
              <c:f>訪問診療を実施している診療所数!$F$4:$F$27</c:f>
              <c:numCache>
                <c:formatCode>#,##0_);[Red]\(#,##0\)</c:formatCode>
                <c:ptCount val="24"/>
                <c:pt idx="0">
                  <c:v>39</c:v>
                </c:pt>
                <c:pt idx="1">
                  <c:v>22</c:v>
                </c:pt>
                <c:pt idx="2">
                  <c:v>25</c:v>
                </c:pt>
                <c:pt idx="3">
                  <c:v>17</c:v>
                </c:pt>
                <c:pt idx="4">
                  <c:v>30</c:v>
                </c:pt>
                <c:pt idx="5">
                  <c:v>23</c:v>
                </c:pt>
                <c:pt idx="6">
                  <c:v>30</c:v>
                </c:pt>
                <c:pt idx="7">
                  <c:v>19</c:v>
                </c:pt>
                <c:pt idx="8">
                  <c:v>27</c:v>
                </c:pt>
                <c:pt idx="9">
                  <c:v>41</c:v>
                </c:pt>
                <c:pt idx="10">
                  <c:v>42</c:v>
                </c:pt>
                <c:pt idx="11">
                  <c:v>63</c:v>
                </c:pt>
                <c:pt idx="12">
                  <c:v>41</c:v>
                </c:pt>
                <c:pt idx="13">
                  <c:v>59</c:v>
                </c:pt>
                <c:pt idx="14">
                  <c:v>52</c:v>
                </c:pt>
                <c:pt idx="15">
                  <c:v>54</c:v>
                </c:pt>
                <c:pt idx="16">
                  <c:v>65</c:v>
                </c:pt>
                <c:pt idx="17">
                  <c:v>53</c:v>
                </c:pt>
                <c:pt idx="18">
                  <c:v>47</c:v>
                </c:pt>
                <c:pt idx="19">
                  <c:v>31</c:v>
                </c:pt>
                <c:pt idx="20">
                  <c:v>41</c:v>
                </c:pt>
                <c:pt idx="21">
                  <c:v>73</c:v>
                </c:pt>
                <c:pt idx="22">
                  <c:v>34</c:v>
                </c:pt>
                <c:pt idx="23">
                  <c:v>44</c:v>
                </c:pt>
              </c:numCache>
            </c:numRef>
          </c:val>
          <c:extLst>
            <c:ext xmlns:c16="http://schemas.microsoft.com/office/drawing/2014/chart" uri="{C3380CC4-5D6E-409C-BE32-E72D297353CC}">
              <c16:uniqueId val="{00000000-FCAD-439C-BB1D-6A394AE20B3F}"/>
            </c:ext>
          </c:extLst>
        </c:ser>
        <c:ser>
          <c:idx val="1"/>
          <c:order val="1"/>
          <c:tx>
            <c:strRef>
              <c:f>訪問診療を実施している診療所数!$G$3</c:f>
              <c:strCache>
                <c:ptCount val="1"/>
                <c:pt idx="0">
                  <c:v>H29</c:v>
                </c:pt>
              </c:strCache>
            </c:strRef>
          </c:tx>
          <c:spPr>
            <a:solidFill>
              <a:schemeClr val="accent2"/>
            </a:solidFill>
            <a:ln>
              <a:noFill/>
            </a:ln>
            <a:effectLst/>
          </c:spPr>
          <c:invertIfNegative val="0"/>
          <c:dLbls>
            <c:dLbl>
              <c:idx val="6"/>
              <c:layout>
                <c:manualLayout>
                  <c:x val="6.9444444444444519E-3"/>
                  <c:y val="-4.1666666666666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051-4DDB-AC29-60D463D9E2B6}"/>
                </c:ext>
              </c:extLst>
            </c:dLbl>
            <c:dLbl>
              <c:idx val="7"/>
              <c:layout>
                <c:manualLayout>
                  <c:x val="0"/>
                  <c:y val="-4.1666666666666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051-4DDB-AC29-60D463D9E2B6}"/>
                </c:ext>
              </c:extLst>
            </c:dLbl>
            <c:dLbl>
              <c:idx val="8"/>
              <c:layout>
                <c:manualLayout>
                  <c:x val="-5.0925337632080212E-17"/>
                  <c:y val="-4.1666666666666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051-4DDB-AC29-60D463D9E2B6}"/>
                </c:ext>
              </c:extLst>
            </c:dLbl>
            <c:dLbl>
              <c:idx val="9"/>
              <c:layout>
                <c:manualLayout>
                  <c:x val="0"/>
                  <c:y val="-3.24074074074074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051-4DDB-AC29-60D463D9E2B6}"/>
                </c:ext>
              </c:extLst>
            </c:dLbl>
            <c:dLbl>
              <c:idx val="11"/>
              <c:layout>
                <c:manualLayout>
                  <c:x val="2.7777777777777861E-3"/>
                  <c:y val="-9.259259259259281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051-4DDB-AC29-60D463D9E2B6}"/>
                </c:ext>
              </c:extLst>
            </c:dLbl>
            <c:dLbl>
              <c:idx val="15"/>
              <c:layout>
                <c:manualLayout>
                  <c:x val="-1.3888888888888918E-3"/>
                  <c:y val="-2.77777777777778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051-4DDB-AC29-60D463D9E2B6}"/>
                </c:ext>
              </c:extLst>
            </c:dLbl>
            <c:dLbl>
              <c:idx val="17"/>
              <c:layout>
                <c:manualLayout>
                  <c:x val="4.1666666666666683E-3"/>
                  <c:y val="-6.48148148148149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051-4DDB-AC29-60D463D9E2B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訪問診療を実施している診療所数!$E$4:$E$27</c:f>
              <c:strCache>
                <c:ptCount val="24"/>
                <c:pt idx="0">
                  <c:v>都島区</c:v>
                </c:pt>
                <c:pt idx="1">
                  <c:v>福島区</c:v>
                </c:pt>
                <c:pt idx="2">
                  <c:v>此花区</c:v>
                </c:pt>
                <c:pt idx="3">
                  <c:v>西区</c:v>
                </c:pt>
                <c:pt idx="4">
                  <c:v>港区</c:v>
                </c:pt>
                <c:pt idx="5">
                  <c:v>大正区</c:v>
                </c:pt>
                <c:pt idx="6">
                  <c:v>天王寺区</c:v>
                </c:pt>
                <c:pt idx="7">
                  <c:v>浪速区</c:v>
                </c:pt>
                <c:pt idx="8">
                  <c:v>西淀川区</c:v>
                </c:pt>
                <c:pt idx="9">
                  <c:v>東淀川区</c:v>
                </c:pt>
                <c:pt idx="10">
                  <c:v>東成区</c:v>
                </c:pt>
                <c:pt idx="11">
                  <c:v>生野区</c:v>
                </c:pt>
                <c:pt idx="12">
                  <c:v>旭区</c:v>
                </c:pt>
                <c:pt idx="13">
                  <c:v>城東区</c:v>
                </c:pt>
                <c:pt idx="14">
                  <c:v>阿倍野区</c:v>
                </c:pt>
                <c:pt idx="15">
                  <c:v>住吉区</c:v>
                </c:pt>
                <c:pt idx="16">
                  <c:v>東住吉区</c:v>
                </c:pt>
                <c:pt idx="17">
                  <c:v>西成区</c:v>
                </c:pt>
                <c:pt idx="18">
                  <c:v>淀川区</c:v>
                </c:pt>
                <c:pt idx="19">
                  <c:v>鶴見区</c:v>
                </c:pt>
                <c:pt idx="20">
                  <c:v>住之江区</c:v>
                </c:pt>
                <c:pt idx="21">
                  <c:v>平野区</c:v>
                </c:pt>
                <c:pt idx="22">
                  <c:v>北区</c:v>
                </c:pt>
                <c:pt idx="23">
                  <c:v>中央区</c:v>
                </c:pt>
              </c:strCache>
            </c:strRef>
          </c:cat>
          <c:val>
            <c:numRef>
              <c:f>訪問診療を実施している診療所数!$G$4:$G$27</c:f>
              <c:numCache>
                <c:formatCode>General</c:formatCode>
                <c:ptCount val="24"/>
                <c:pt idx="0">
                  <c:v>37</c:v>
                </c:pt>
                <c:pt idx="1">
                  <c:v>24</c:v>
                </c:pt>
                <c:pt idx="2">
                  <c:v>23</c:v>
                </c:pt>
                <c:pt idx="3">
                  <c:v>18</c:v>
                </c:pt>
                <c:pt idx="4">
                  <c:v>27</c:v>
                </c:pt>
                <c:pt idx="5">
                  <c:v>24</c:v>
                </c:pt>
                <c:pt idx="6">
                  <c:v>30</c:v>
                </c:pt>
                <c:pt idx="7">
                  <c:v>19</c:v>
                </c:pt>
                <c:pt idx="8">
                  <c:v>30</c:v>
                </c:pt>
                <c:pt idx="9">
                  <c:v>43</c:v>
                </c:pt>
                <c:pt idx="10">
                  <c:v>42</c:v>
                </c:pt>
                <c:pt idx="11">
                  <c:v>63</c:v>
                </c:pt>
                <c:pt idx="12">
                  <c:v>39</c:v>
                </c:pt>
                <c:pt idx="13">
                  <c:v>57</c:v>
                </c:pt>
                <c:pt idx="14">
                  <c:v>51</c:v>
                </c:pt>
                <c:pt idx="15">
                  <c:v>56</c:v>
                </c:pt>
                <c:pt idx="16">
                  <c:v>61</c:v>
                </c:pt>
                <c:pt idx="17">
                  <c:v>50</c:v>
                </c:pt>
                <c:pt idx="18">
                  <c:v>44</c:v>
                </c:pt>
                <c:pt idx="19">
                  <c:v>31</c:v>
                </c:pt>
                <c:pt idx="20">
                  <c:v>39</c:v>
                </c:pt>
                <c:pt idx="21">
                  <c:v>70</c:v>
                </c:pt>
                <c:pt idx="22">
                  <c:v>31</c:v>
                </c:pt>
                <c:pt idx="23">
                  <c:v>44</c:v>
                </c:pt>
              </c:numCache>
            </c:numRef>
          </c:val>
          <c:extLst>
            <c:ext xmlns:c16="http://schemas.microsoft.com/office/drawing/2014/chart" uri="{C3380CC4-5D6E-409C-BE32-E72D297353CC}">
              <c16:uniqueId val="{00000001-FCAD-439C-BB1D-6A394AE20B3F}"/>
            </c:ext>
          </c:extLst>
        </c:ser>
        <c:dLbls>
          <c:showLegendKey val="0"/>
          <c:showVal val="0"/>
          <c:showCatName val="0"/>
          <c:showSerName val="0"/>
          <c:showPercent val="0"/>
          <c:showBubbleSize val="0"/>
        </c:dLbls>
        <c:gapWidth val="219"/>
        <c:overlap val="-27"/>
        <c:axId val="149673088"/>
        <c:axId val="149674624"/>
      </c:barChart>
      <c:catAx>
        <c:axId val="149673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9674624"/>
        <c:crosses val="autoZero"/>
        <c:auto val="1"/>
        <c:lblAlgn val="ctr"/>
        <c:lblOffset val="100"/>
        <c:noMultiLvlLbl val="0"/>
      </c:catAx>
      <c:valAx>
        <c:axId val="149674624"/>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9673088"/>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630884535631558E-2"/>
          <c:y val="9.9492563429571301E-2"/>
          <c:w val="0.88851036282568308"/>
          <c:h val="0.71732903465807052"/>
        </c:manualLayout>
      </c:layout>
      <c:barChart>
        <c:barDir val="col"/>
        <c:grouping val="stacked"/>
        <c:varyColors val="0"/>
        <c:ser>
          <c:idx val="0"/>
          <c:order val="0"/>
          <c:tx>
            <c:strRef>
              <c:f>薬局!$A$3</c:f>
              <c:strCache>
                <c:ptCount val="1"/>
                <c:pt idx="0">
                  <c:v>豊能</c:v>
                </c:pt>
              </c:strCache>
            </c:strRef>
          </c:tx>
          <c:spPr>
            <a:pattFill prst="pct5">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薬局!$B$2:$E$2</c:f>
              <c:strCache>
                <c:ptCount val="4"/>
                <c:pt idx="0">
                  <c:v>2017年</c:v>
                </c:pt>
                <c:pt idx="1">
                  <c:v>2018年</c:v>
                </c:pt>
                <c:pt idx="2">
                  <c:v>2019年</c:v>
                </c:pt>
                <c:pt idx="3">
                  <c:v>2020年
(参考指標）</c:v>
                </c:pt>
              </c:strCache>
            </c:strRef>
          </c:cat>
          <c:val>
            <c:numRef>
              <c:f>薬局!$B$3:$E$3</c:f>
              <c:numCache>
                <c:formatCode>#,##0_);[Red]\(#,##0\)</c:formatCode>
                <c:ptCount val="4"/>
                <c:pt idx="0">
                  <c:v>155</c:v>
                </c:pt>
                <c:pt idx="1">
                  <c:v>192</c:v>
                </c:pt>
                <c:pt idx="2">
                  <c:v>196</c:v>
                </c:pt>
                <c:pt idx="3">
                  <c:v>179</c:v>
                </c:pt>
              </c:numCache>
            </c:numRef>
          </c:val>
          <c:extLst>
            <c:ext xmlns:c16="http://schemas.microsoft.com/office/drawing/2014/chart" uri="{C3380CC4-5D6E-409C-BE32-E72D297353CC}">
              <c16:uniqueId val="{00000000-E5D7-4660-A008-F853AFBB2CE6}"/>
            </c:ext>
          </c:extLst>
        </c:ser>
        <c:ser>
          <c:idx val="1"/>
          <c:order val="1"/>
          <c:tx>
            <c:strRef>
              <c:f>薬局!$A$4</c:f>
              <c:strCache>
                <c:ptCount val="1"/>
                <c:pt idx="0">
                  <c:v>三島</c:v>
                </c:pt>
              </c:strCache>
            </c:strRef>
          </c:tx>
          <c:spPr>
            <a:pattFill prst="smGrid">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薬局!$B$2:$E$2</c:f>
              <c:strCache>
                <c:ptCount val="4"/>
                <c:pt idx="0">
                  <c:v>2017年</c:v>
                </c:pt>
                <c:pt idx="1">
                  <c:v>2018年</c:v>
                </c:pt>
                <c:pt idx="2">
                  <c:v>2019年</c:v>
                </c:pt>
                <c:pt idx="3">
                  <c:v>2020年
(参考指標）</c:v>
                </c:pt>
              </c:strCache>
            </c:strRef>
          </c:cat>
          <c:val>
            <c:numRef>
              <c:f>薬局!$B$4:$E$4</c:f>
              <c:numCache>
                <c:formatCode>#,##0_);[Red]\(#,##0\)</c:formatCode>
                <c:ptCount val="4"/>
                <c:pt idx="0">
                  <c:v>111</c:v>
                </c:pt>
                <c:pt idx="1">
                  <c:v>136</c:v>
                </c:pt>
                <c:pt idx="2">
                  <c:v>151</c:v>
                </c:pt>
                <c:pt idx="3" formatCode="General">
                  <c:v>130</c:v>
                </c:pt>
              </c:numCache>
            </c:numRef>
          </c:val>
          <c:extLst>
            <c:ext xmlns:c16="http://schemas.microsoft.com/office/drawing/2014/chart" uri="{C3380CC4-5D6E-409C-BE32-E72D297353CC}">
              <c16:uniqueId val="{00000001-E5D7-4660-A008-F853AFBB2CE6}"/>
            </c:ext>
          </c:extLst>
        </c:ser>
        <c:ser>
          <c:idx val="2"/>
          <c:order val="2"/>
          <c:tx>
            <c:strRef>
              <c:f>薬局!$A$5</c:f>
              <c:strCache>
                <c:ptCount val="1"/>
                <c:pt idx="0">
                  <c:v>北河内</c:v>
                </c:pt>
              </c:strCache>
            </c:strRef>
          </c:tx>
          <c:spPr>
            <a:pattFill prst="divot">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薬局!$B$2:$E$2</c:f>
              <c:strCache>
                <c:ptCount val="4"/>
                <c:pt idx="0">
                  <c:v>2017年</c:v>
                </c:pt>
                <c:pt idx="1">
                  <c:v>2018年</c:v>
                </c:pt>
                <c:pt idx="2">
                  <c:v>2019年</c:v>
                </c:pt>
                <c:pt idx="3">
                  <c:v>2020年
(参考指標）</c:v>
                </c:pt>
              </c:strCache>
            </c:strRef>
          </c:cat>
          <c:val>
            <c:numRef>
              <c:f>薬局!$B$5:$E$5</c:f>
              <c:numCache>
                <c:formatCode>#,##0_);[Red]\(#,##0\)</c:formatCode>
                <c:ptCount val="4"/>
                <c:pt idx="0">
                  <c:v>181</c:v>
                </c:pt>
                <c:pt idx="1">
                  <c:v>211</c:v>
                </c:pt>
                <c:pt idx="2">
                  <c:v>215</c:v>
                </c:pt>
                <c:pt idx="3" formatCode="General">
                  <c:v>216</c:v>
                </c:pt>
              </c:numCache>
            </c:numRef>
          </c:val>
          <c:extLst>
            <c:ext xmlns:c16="http://schemas.microsoft.com/office/drawing/2014/chart" uri="{C3380CC4-5D6E-409C-BE32-E72D297353CC}">
              <c16:uniqueId val="{00000002-E5D7-4660-A008-F853AFBB2CE6}"/>
            </c:ext>
          </c:extLst>
        </c:ser>
        <c:ser>
          <c:idx val="3"/>
          <c:order val="3"/>
          <c:tx>
            <c:strRef>
              <c:f>薬局!$A$6</c:f>
              <c:strCache>
                <c:ptCount val="1"/>
                <c:pt idx="0">
                  <c:v>中河内</c:v>
                </c:pt>
              </c:strCache>
            </c:strRef>
          </c:tx>
          <c:spPr>
            <a:pattFill prst="zigZ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薬局!$B$2:$E$2</c:f>
              <c:strCache>
                <c:ptCount val="4"/>
                <c:pt idx="0">
                  <c:v>2017年</c:v>
                </c:pt>
                <c:pt idx="1">
                  <c:v>2018年</c:v>
                </c:pt>
                <c:pt idx="2">
                  <c:v>2019年</c:v>
                </c:pt>
                <c:pt idx="3">
                  <c:v>2020年
(参考指標）</c:v>
                </c:pt>
              </c:strCache>
            </c:strRef>
          </c:cat>
          <c:val>
            <c:numRef>
              <c:f>薬局!$B$6:$E$6</c:f>
              <c:numCache>
                <c:formatCode>#,##0_);[Red]\(#,##0\)</c:formatCode>
                <c:ptCount val="4"/>
                <c:pt idx="0">
                  <c:v>86</c:v>
                </c:pt>
                <c:pt idx="1">
                  <c:v>129</c:v>
                </c:pt>
                <c:pt idx="2">
                  <c:v>147</c:v>
                </c:pt>
                <c:pt idx="3" formatCode="General">
                  <c:v>100</c:v>
                </c:pt>
              </c:numCache>
            </c:numRef>
          </c:val>
          <c:extLst>
            <c:ext xmlns:c16="http://schemas.microsoft.com/office/drawing/2014/chart" uri="{C3380CC4-5D6E-409C-BE32-E72D297353CC}">
              <c16:uniqueId val="{00000003-E5D7-4660-A008-F853AFBB2CE6}"/>
            </c:ext>
          </c:extLst>
        </c:ser>
        <c:ser>
          <c:idx val="4"/>
          <c:order val="4"/>
          <c:tx>
            <c:strRef>
              <c:f>薬局!$A$7</c:f>
              <c:strCache>
                <c:ptCount val="1"/>
                <c:pt idx="0">
                  <c:v>南河内</c:v>
                </c:pt>
              </c:strCache>
            </c:strRef>
          </c:tx>
          <c:spPr>
            <a:pattFill prst="dashDnDi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薬局!$B$2:$E$2</c:f>
              <c:strCache>
                <c:ptCount val="4"/>
                <c:pt idx="0">
                  <c:v>2017年</c:v>
                </c:pt>
                <c:pt idx="1">
                  <c:v>2018年</c:v>
                </c:pt>
                <c:pt idx="2">
                  <c:v>2019年</c:v>
                </c:pt>
                <c:pt idx="3">
                  <c:v>2020年
(参考指標）</c:v>
                </c:pt>
              </c:strCache>
            </c:strRef>
          </c:cat>
          <c:val>
            <c:numRef>
              <c:f>薬局!$B$7:$E$7</c:f>
              <c:numCache>
                <c:formatCode>#,##0_);[Red]\(#,##0\)</c:formatCode>
                <c:ptCount val="4"/>
                <c:pt idx="0">
                  <c:v>89</c:v>
                </c:pt>
                <c:pt idx="1">
                  <c:v>98</c:v>
                </c:pt>
                <c:pt idx="2">
                  <c:v>101</c:v>
                </c:pt>
                <c:pt idx="3" formatCode="General">
                  <c:v>106</c:v>
                </c:pt>
              </c:numCache>
            </c:numRef>
          </c:val>
          <c:extLst>
            <c:ext xmlns:c16="http://schemas.microsoft.com/office/drawing/2014/chart" uri="{C3380CC4-5D6E-409C-BE32-E72D297353CC}">
              <c16:uniqueId val="{00000004-E5D7-4660-A008-F853AFBB2CE6}"/>
            </c:ext>
          </c:extLst>
        </c:ser>
        <c:ser>
          <c:idx val="5"/>
          <c:order val="5"/>
          <c:tx>
            <c:strRef>
              <c:f>薬局!$A$8</c:f>
              <c:strCache>
                <c:ptCount val="1"/>
                <c:pt idx="0">
                  <c:v>堺市</c:v>
                </c:pt>
              </c:strCache>
            </c:strRef>
          </c:tx>
          <c:spPr>
            <a:pattFill prst="ltVert">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薬局!$B$2:$E$2</c:f>
              <c:strCache>
                <c:ptCount val="4"/>
                <c:pt idx="0">
                  <c:v>2017年</c:v>
                </c:pt>
                <c:pt idx="1">
                  <c:v>2018年</c:v>
                </c:pt>
                <c:pt idx="2">
                  <c:v>2019年</c:v>
                </c:pt>
                <c:pt idx="3">
                  <c:v>2020年
(参考指標）</c:v>
                </c:pt>
              </c:strCache>
            </c:strRef>
          </c:cat>
          <c:val>
            <c:numRef>
              <c:f>薬局!$B$8:$E$8</c:f>
              <c:numCache>
                <c:formatCode>#,##0_);[Red]\(#,##0\)</c:formatCode>
                <c:ptCount val="4"/>
                <c:pt idx="0">
                  <c:v>131</c:v>
                </c:pt>
                <c:pt idx="1">
                  <c:v>148</c:v>
                </c:pt>
                <c:pt idx="2">
                  <c:v>159</c:v>
                </c:pt>
                <c:pt idx="3" formatCode="General">
                  <c:v>165</c:v>
                </c:pt>
              </c:numCache>
            </c:numRef>
          </c:val>
          <c:extLst>
            <c:ext xmlns:c16="http://schemas.microsoft.com/office/drawing/2014/chart" uri="{C3380CC4-5D6E-409C-BE32-E72D297353CC}">
              <c16:uniqueId val="{00000005-E5D7-4660-A008-F853AFBB2CE6}"/>
            </c:ext>
          </c:extLst>
        </c:ser>
        <c:ser>
          <c:idx val="6"/>
          <c:order val="6"/>
          <c:tx>
            <c:strRef>
              <c:f>薬局!$A$9</c:f>
              <c:strCache>
                <c:ptCount val="1"/>
                <c:pt idx="0">
                  <c:v>泉州</c:v>
                </c:pt>
              </c:strCache>
            </c:strRef>
          </c:tx>
          <c:spPr>
            <a:pattFill prst="ltDnDi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薬局!$B$2:$E$2</c:f>
              <c:strCache>
                <c:ptCount val="4"/>
                <c:pt idx="0">
                  <c:v>2017年</c:v>
                </c:pt>
                <c:pt idx="1">
                  <c:v>2018年</c:v>
                </c:pt>
                <c:pt idx="2">
                  <c:v>2019年</c:v>
                </c:pt>
                <c:pt idx="3">
                  <c:v>2020年
(参考指標）</c:v>
                </c:pt>
              </c:strCache>
            </c:strRef>
          </c:cat>
          <c:val>
            <c:numRef>
              <c:f>薬局!$B$9:$E$9</c:f>
              <c:numCache>
                <c:formatCode>#,##0_);[Red]\(#,##0\)</c:formatCode>
                <c:ptCount val="4"/>
                <c:pt idx="0">
                  <c:v>109</c:v>
                </c:pt>
                <c:pt idx="1">
                  <c:v>133</c:v>
                </c:pt>
                <c:pt idx="2">
                  <c:v>139</c:v>
                </c:pt>
                <c:pt idx="3" formatCode="General">
                  <c:v>129</c:v>
                </c:pt>
              </c:numCache>
            </c:numRef>
          </c:val>
          <c:extLst>
            <c:ext xmlns:c16="http://schemas.microsoft.com/office/drawing/2014/chart" uri="{C3380CC4-5D6E-409C-BE32-E72D297353CC}">
              <c16:uniqueId val="{00000006-E5D7-4660-A008-F853AFBB2CE6}"/>
            </c:ext>
          </c:extLst>
        </c:ser>
        <c:ser>
          <c:idx val="7"/>
          <c:order val="7"/>
          <c:tx>
            <c:strRef>
              <c:f>薬局!$A$10</c:f>
              <c:strCache>
                <c:ptCount val="1"/>
                <c:pt idx="0">
                  <c:v>大阪市</c:v>
                </c:pt>
              </c:strCache>
            </c:strRef>
          </c:tx>
          <c:spPr>
            <a:pattFill prst="pct50">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薬局!$B$2:$E$2</c:f>
              <c:strCache>
                <c:ptCount val="4"/>
                <c:pt idx="0">
                  <c:v>2017年</c:v>
                </c:pt>
                <c:pt idx="1">
                  <c:v>2018年</c:v>
                </c:pt>
                <c:pt idx="2">
                  <c:v>2019年</c:v>
                </c:pt>
                <c:pt idx="3">
                  <c:v>2020年
(参考指標）</c:v>
                </c:pt>
              </c:strCache>
            </c:strRef>
          </c:cat>
          <c:val>
            <c:numRef>
              <c:f>薬局!$B$10:$E$10</c:f>
              <c:numCache>
                <c:formatCode>#,##0_);[Red]\(#,##0\)</c:formatCode>
                <c:ptCount val="4"/>
                <c:pt idx="0">
                  <c:v>504</c:v>
                </c:pt>
                <c:pt idx="1">
                  <c:v>603</c:v>
                </c:pt>
                <c:pt idx="2">
                  <c:v>644</c:v>
                </c:pt>
                <c:pt idx="3" formatCode="General">
                  <c:v>584</c:v>
                </c:pt>
              </c:numCache>
            </c:numRef>
          </c:val>
          <c:extLst>
            <c:ext xmlns:c16="http://schemas.microsoft.com/office/drawing/2014/chart" uri="{C3380CC4-5D6E-409C-BE32-E72D297353CC}">
              <c16:uniqueId val="{00000007-E5D7-4660-A008-F853AFBB2CE6}"/>
            </c:ext>
          </c:extLst>
        </c:ser>
        <c:dLbls>
          <c:showLegendKey val="0"/>
          <c:showVal val="1"/>
          <c:showCatName val="0"/>
          <c:showSerName val="0"/>
          <c:showPercent val="0"/>
          <c:showBubbleSize val="0"/>
        </c:dLbls>
        <c:gapWidth val="150"/>
        <c:overlap val="100"/>
        <c:serLines>
          <c:spPr>
            <a:ln w="9525" cap="flat" cmpd="sng" algn="ctr">
              <a:solidFill>
                <a:schemeClr val="tx1"/>
              </a:solidFill>
              <a:prstDash val="dash"/>
              <a:round/>
            </a:ln>
            <a:effectLst/>
          </c:spPr>
        </c:serLines>
        <c:axId val="186379264"/>
        <c:axId val="186397440"/>
      </c:barChart>
      <c:catAx>
        <c:axId val="186379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6397440"/>
        <c:crosses val="autoZero"/>
        <c:auto val="1"/>
        <c:lblAlgn val="ctr"/>
        <c:lblOffset val="100"/>
        <c:noMultiLvlLbl val="0"/>
      </c:catAx>
      <c:valAx>
        <c:axId val="186397440"/>
        <c:scaling>
          <c:orientation val="minMax"/>
        </c:scaling>
        <c:delete val="0"/>
        <c:axPos val="l"/>
        <c:majorGridlines>
          <c:spPr>
            <a:ln w="9525" cap="flat" cmpd="sng" algn="ctr">
              <a:noFill/>
              <a:round/>
            </a:ln>
            <a:effectLst/>
          </c:spPr>
        </c:majorGridlines>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a:t>（施設）</a:t>
                </a:r>
              </a:p>
            </c:rich>
          </c:tx>
          <c:layout>
            <c:manualLayout>
              <c:xMode val="edge"/>
              <c:yMode val="edge"/>
              <c:x val="9.0395464140671251E-3"/>
              <c:y val="4.3772087544175125E-3"/>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6379264"/>
        <c:crosses val="autoZero"/>
        <c:crossBetween val="between"/>
      </c:valAx>
      <c:spPr>
        <a:noFill/>
        <a:ln>
          <a:noFill/>
        </a:ln>
        <a:effectLst/>
      </c:spPr>
    </c:plotArea>
    <c:legend>
      <c:legendPos val="b"/>
      <c:layout>
        <c:manualLayout>
          <c:xMode val="edge"/>
          <c:yMode val="edge"/>
          <c:x val="9.4451159846761834E-2"/>
          <c:y val="0.93744490600092301"/>
          <c:w val="0.7433009042571459"/>
          <c:h val="5.90555314443963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a:t>在宅療養支援診療所数（施設基準）</a:t>
            </a:r>
          </a:p>
        </c:rich>
      </c:tx>
      <c:layout>
        <c:manualLayout>
          <c:xMode val="edge"/>
          <c:yMode val="edge"/>
          <c:x val="0.38125000000000031"/>
          <c:y val="8.6133840425999225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3.3164965797451075E-2"/>
          <c:y val="0.28638888888888969"/>
          <c:w val="0.9585109124196286"/>
          <c:h val="0.48029708585350972"/>
        </c:manualLayout>
      </c:layout>
      <c:barChart>
        <c:barDir val="col"/>
        <c:grouping val="clustered"/>
        <c:varyColors val="0"/>
        <c:ser>
          <c:idx val="0"/>
          <c:order val="0"/>
          <c:tx>
            <c:strRef>
              <c:f>在宅療養支援診療所!$G$2</c:f>
              <c:strCache>
                <c:ptCount val="1"/>
                <c:pt idx="0">
                  <c:v>H29</c:v>
                </c:pt>
              </c:strCache>
            </c:strRef>
          </c:tx>
          <c:spPr>
            <a:solidFill>
              <a:schemeClr val="accent1"/>
            </a:solidFill>
            <a:ln>
              <a:noFill/>
            </a:ln>
            <a:effectLst/>
          </c:spPr>
          <c:invertIfNegative val="0"/>
          <c:dLbls>
            <c:dLbl>
              <c:idx val="0"/>
              <c:layout>
                <c:manualLayout>
                  <c:x val="-9.1112664995231536E-3"/>
                  <c:y val="-7.3829006079427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CEC-4244-AF9E-D3742FCAD553}"/>
                </c:ext>
              </c:extLst>
            </c:dLbl>
            <c:dLbl>
              <c:idx val="1"/>
              <c:layout>
                <c:manualLayout>
                  <c:x val="-4.446284679853499E-3"/>
                  <c:y val="-1.64064457954284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CEC-4244-AF9E-D3742FCAD553}"/>
                </c:ext>
              </c:extLst>
            </c:dLbl>
            <c:dLbl>
              <c:idx val="4"/>
              <c:layout>
                <c:manualLayout>
                  <c:x val="-1.1856700796083393E-2"/>
                  <c:y val="1.614807656278406E-7"/>
                </c:manualLayout>
              </c:layout>
              <c:showLegendKey val="0"/>
              <c:showVal val="1"/>
              <c:showCatName val="0"/>
              <c:showSerName val="0"/>
              <c:showPercent val="0"/>
              <c:showBubbleSize val="0"/>
              <c:extLst>
                <c:ext xmlns:c15="http://schemas.microsoft.com/office/drawing/2012/chart" uri="{CE6537A1-D6FC-4f65-9D91-7224C49458BB}">
                  <c15:layout>
                    <c:manualLayout>
                      <c:w val="2.9819749252884126E-2"/>
                      <c:h val="5.7361197593032293E-2"/>
                    </c:manualLayout>
                  </c15:layout>
                </c:ext>
                <c:ext xmlns:c16="http://schemas.microsoft.com/office/drawing/2014/chart" uri="{C3380CC4-5D6E-409C-BE32-E72D297353CC}">
                  <c16:uniqueId val="{00000009-3CEC-4244-AF9E-D3742FCAD553}"/>
                </c:ext>
              </c:extLst>
            </c:dLbl>
            <c:dLbl>
              <c:idx val="5"/>
              <c:layout>
                <c:manualLayout>
                  <c:x val="-4.446284679853499E-3"/>
                  <c:y val="-7.519534123271539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CEC-4244-AF9E-D3742FCAD553}"/>
                </c:ext>
              </c:extLst>
            </c:dLbl>
            <c:dLbl>
              <c:idx val="6"/>
              <c:layout>
                <c:manualLayout>
                  <c:x val="-2.9641897865690598E-3"/>
                  <c:y val="-7.519534123271539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3CEC-4244-AF9E-D3742FCAD553}"/>
                </c:ext>
              </c:extLst>
            </c:dLbl>
            <c:dLbl>
              <c:idx val="7"/>
              <c:layout>
                <c:manualLayout>
                  <c:x val="-7.4104161162298534E-3"/>
                  <c:y val="-9.0235451874856348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2.5373464573030632E-2"/>
                      <c:h val="0.11478375787703175"/>
                    </c:manualLayout>
                  </c15:layout>
                </c:ext>
                <c:ext xmlns:c16="http://schemas.microsoft.com/office/drawing/2014/chart" uri="{C3380CC4-5D6E-409C-BE32-E72D297353CC}">
                  <c16:uniqueId val="{0000000F-3CEC-4244-AF9E-D3742FCAD553}"/>
                </c:ext>
              </c:extLst>
            </c:dLbl>
            <c:dLbl>
              <c:idx val="8"/>
              <c:layout>
                <c:manualLayout>
                  <c:x val="-7.4104744664224981E-3"/>
                  <c:y val="-2.87112801419997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CEC-4244-AF9E-D3742FCAD553}"/>
                </c:ext>
              </c:extLst>
            </c:dLbl>
            <c:dLbl>
              <c:idx val="9"/>
              <c:layout>
                <c:manualLayout>
                  <c:x val="-5.928379573137999E-3"/>
                  <c:y val="-5.74225602839995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3CEC-4244-AF9E-D3742FCAD553}"/>
                </c:ext>
              </c:extLst>
            </c:dLbl>
            <c:dLbl>
              <c:idx val="10"/>
              <c:layout>
                <c:manualLayout>
                  <c:x val="-2.9641897865689496E-3"/>
                  <c:y val="-0.1230483434657131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3CEC-4244-AF9E-D3742FCAD553}"/>
                </c:ext>
              </c:extLst>
            </c:dLbl>
            <c:dLbl>
              <c:idx val="11"/>
              <c:layout>
                <c:manualLayout>
                  <c:x val="-8.8925693597070275E-3"/>
                  <c:y val="-6.56257831817136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3CEC-4244-AF9E-D3742FCAD553}"/>
                </c:ext>
              </c:extLst>
            </c:dLbl>
            <c:dLbl>
              <c:idx val="12"/>
              <c:layout>
                <c:manualLayout>
                  <c:x val="-1.1378664019410041E-2"/>
                  <c:y val="-1.23048343465714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3CEC-4244-AF9E-D3742FCAD553}"/>
                </c:ext>
              </c:extLst>
            </c:dLbl>
            <c:dLbl>
              <c:idx val="13"/>
              <c:layout>
                <c:manualLayout>
                  <c:x val="-1.1378664019410147E-2"/>
                  <c:y val="-3.28128915908568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3CEC-4244-AF9E-D3742FCAD553}"/>
                </c:ext>
              </c:extLst>
            </c:dLbl>
            <c:dLbl>
              <c:idx val="14"/>
              <c:layout>
                <c:manualLayout>
                  <c:x val="-1.1378664019410041E-2"/>
                  <c:y val="-2.46096686931426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CEC-4244-AF9E-D3742FCAD553}"/>
                </c:ext>
              </c:extLst>
            </c:dLbl>
            <c:dLbl>
              <c:idx val="18"/>
              <c:layout>
                <c:manualLayout>
                  <c:x val="-1.4223330024263593E-3"/>
                  <c:y val="-2.05080572442855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3CEC-4244-AF9E-D3742FCAD553}"/>
                </c:ext>
              </c:extLst>
            </c:dLbl>
            <c:dLbl>
              <c:idx val="19"/>
              <c:layout>
                <c:manualLayout>
                  <c:x val="-8.333333333333446E-3"/>
                  <c:y val="-2.46096686931426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3CEC-4244-AF9E-D3742FCAD553}"/>
                </c:ext>
              </c:extLst>
            </c:dLbl>
            <c:dLbl>
              <c:idx val="20"/>
              <c:layout>
                <c:manualLayout>
                  <c:x val="-5.5555555555556555E-3"/>
                  <c:y val="-1.64064457954284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3CEC-4244-AF9E-D3742FCAD553}"/>
                </c:ext>
              </c:extLst>
            </c:dLbl>
            <c:dLbl>
              <c:idx val="21"/>
              <c:layout>
                <c:manualLayout>
                  <c:x val="-8.3332786526686305E-3"/>
                  <c:y val="-3.2812891590856832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2.3777777777777776E-2"/>
                      <c:h val="4.5056363246460986E-2"/>
                    </c:manualLayout>
                  </c15:layout>
                </c:ext>
                <c:ext xmlns:c16="http://schemas.microsoft.com/office/drawing/2014/chart" uri="{C3380CC4-5D6E-409C-BE32-E72D297353CC}">
                  <c16:uniqueId val="{00000026-3CEC-4244-AF9E-D3742FCAD55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在宅療養支援診療所!$F$3:$F$26</c:f>
              <c:strCache>
                <c:ptCount val="24"/>
                <c:pt idx="0">
                  <c:v>都島区</c:v>
                </c:pt>
                <c:pt idx="1">
                  <c:v>福島区</c:v>
                </c:pt>
                <c:pt idx="2">
                  <c:v>此花区</c:v>
                </c:pt>
                <c:pt idx="3">
                  <c:v>西区</c:v>
                </c:pt>
                <c:pt idx="4">
                  <c:v>港区</c:v>
                </c:pt>
                <c:pt idx="5">
                  <c:v>大正区</c:v>
                </c:pt>
                <c:pt idx="6">
                  <c:v>天王寺区</c:v>
                </c:pt>
                <c:pt idx="7">
                  <c:v>浪速区</c:v>
                </c:pt>
                <c:pt idx="8">
                  <c:v>西淀川区</c:v>
                </c:pt>
                <c:pt idx="9">
                  <c:v>東淀川区</c:v>
                </c:pt>
                <c:pt idx="10">
                  <c:v>東成区</c:v>
                </c:pt>
                <c:pt idx="11">
                  <c:v>生野区</c:v>
                </c:pt>
                <c:pt idx="12">
                  <c:v>旭区</c:v>
                </c:pt>
                <c:pt idx="13">
                  <c:v>城東区</c:v>
                </c:pt>
                <c:pt idx="14">
                  <c:v>阿倍野区</c:v>
                </c:pt>
                <c:pt idx="15">
                  <c:v>住吉区</c:v>
                </c:pt>
                <c:pt idx="16">
                  <c:v>東住吉区</c:v>
                </c:pt>
                <c:pt idx="17">
                  <c:v>西成区</c:v>
                </c:pt>
                <c:pt idx="18">
                  <c:v>淀川区</c:v>
                </c:pt>
                <c:pt idx="19">
                  <c:v>鶴見区</c:v>
                </c:pt>
                <c:pt idx="20">
                  <c:v>住之江区</c:v>
                </c:pt>
                <c:pt idx="21">
                  <c:v>平野区</c:v>
                </c:pt>
                <c:pt idx="22">
                  <c:v>北区</c:v>
                </c:pt>
                <c:pt idx="23">
                  <c:v>中央区</c:v>
                </c:pt>
              </c:strCache>
            </c:strRef>
          </c:cat>
          <c:val>
            <c:numRef>
              <c:f>在宅療養支援診療所!$G$3:$G$26</c:f>
              <c:numCache>
                <c:formatCode>General</c:formatCode>
                <c:ptCount val="24"/>
                <c:pt idx="0">
                  <c:v>25</c:v>
                </c:pt>
                <c:pt idx="1">
                  <c:v>14</c:v>
                </c:pt>
                <c:pt idx="2">
                  <c:v>22</c:v>
                </c:pt>
                <c:pt idx="3">
                  <c:v>13</c:v>
                </c:pt>
                <c:pt idx="4">
                  <c:v>20</c:v>
                </c:pt>
                <c:pt idx="5">
                  <c:v>17</c:v>
                </c:pt>
                <c:pt idx="6">
                  <c:v>17</c:v>
                </c:pt>
                <c:pt idx="7">
                  <c:v>19</c:v>
                </c:pt>
                <c:pt idx="8">
                  <c:v>26</c:v>
                </c:pt>
                <c:pt idx="9">
                  <c:v>22</c:v>
                </c:pt>
                <c:pt idx="10">
                  <c:v>36</c:v>
                </c:pt>
                <c:pt idx="11">
                  <c:v>51</c:v>
                </c:pt>
                <c:pt idx="12">
                  <c:v>35</c:v>
                </c:pt>
                <c:pt idx="13">
                  <c:v>59</c:v>
                </c:pt>
                <c:pt idx="14">
                  <c:v>30</c:v>
                </c:pt>
                <c:pt idx="15">
                  <c:v>44</c:v>
                </c:pt>
                <c:pt idx="16">
                  <c:v>49</c:v>
                </c:pt>
                <c:pt idx="17">
                  <c:v>41</c:v>
                </c:pt>
                <c:pt idx="18">
                  <c:v>34</c:v>
                </c:pt>
                <c:pt idx="19">
                  <c:v>23</c:v>
                </c:pt>
                <c:pt idx="20">
                  <c:v>38</c:v>
                </c:pt>
                <c:pt idx="21">
                  <c:v>61</c:v>
                </c:pt>
                <c:pt idx="22">
                  <c:v>45</c:v>
                </c:pt>
                <c:pt idx="23">
                  <c:v>42</c:v>
                </c:pt>
              </c:numCache>
            </c:numRef>
          </c:val>
          <c:extLst>
            <c:ext xmlns:c16="http://schemas.microsoft.com/office/drawing/2014/chart" uri="{C3380CC4-5D6E-409C-BE32-E72D297353CC}">
              <c16:uniqueId val="{00000000-3CEC-4244-AF9E-D3742FCAD553}"/>
            </c:ext>
          </c:extLst>
        </c:ser>
        <c:ser>
          <c:idx val="1"/>
          <c:order val="1"/>
          <c:tx>
            <c:strRef>
              <c:f>在宅療養支援診療所!$H$2</c:f>
              <c:strCache>
                <c:ptCount val="1"/>
                <c:pt idx="0">
                  <c:v>H30</c:v>
                </c:pt>
              </c:strCache>
            </c:strRef>
          </c:tx>
          <c:spPr>
            <a:solidFill>
              <a:schemeClr val="accent2"/>
            </a:solidFill>
            <a:ln>
              <a:noFill/>
            </a:ln>
            <a:effectLst/>
          </c:spPr>
          <c:invertIfNegative val="0"/>
          <c:dLbls>
            <c:dLbl>
              <c:idx val="7"/>
              <c:layout>
                <c:manualLayout>
                  <c:x val="-1.4820948932844984E-3"/>
                  <c:y val="-4.51177259374283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3CEC-4244-AF9E-D3742FCAD553}"/>
                </c:ext>
              </c:extLst>
            </c:dLbl>
            <c:dLbl>
              <c:idx val="11"/>
              <c:layout>
                <c:manualLayout>
                  <c:x val="-1.482094893284554E-3"/>
                  <c:y val="-5.74225602839994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3CEC-4244-AF9E-D3742FCAD553}"/>
                </c:ext>
              </c:extLst>
            </c:dLbl>
            <c:dLbl>
              <c:idx val="12"/>
              <c:layout>
                <c:manualLayout>
                  <c:x val="1.4223330024262541E-3"/>
                  <c:y val="-6.56257831817136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3CEC-4244-AF9E-D3742FCAD553}"/>
                </c:ext>
              </c:extLst>
            </c:dLbl>
            <c:dLbl>
              <c:idx val="19"/>
              <c:layout>
                <c:manualLayout>
                  <c:x val="-1.3888888888888918E-3"/>
                  <c:y val="-6.97273946305708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CEC-4244-AF9E-D3742FCAD553}"/>
                </c:ext>
              </c:extLst>
            </c:dLbl>
            <c:dLbl>
              <c:idx val="20"/>
              <c:layout>
                <c:manualLayout>
                  <c:x val="-5.5555555555555558E-3"/>
                  <c:y val="-9.02354518748565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CEC-4244-AF9E-D3742FCAD553}"/>
                </c:ext>
              </c:extLst>
            </c:dLbl>
            <c:dLbl>
              <c:idx val="21"/>
              <c:layout>
                <c:manualLayout>
                  <c:x val="-2.7777777777777861E-3"/>
                  <c:y val="-5.33209488351424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3CEC-4244-AF9E-D3742FCAD55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在宅療養支援診療所!$F$3:$F$26</c:f>
              <c:strCache>
                <c:ptCount val="24"/>
                <c:pt idx="0">
                  <c:v>都島区</c:v>
                </c:pt>
                <c:pt idx="1">
                  <c:v>福島区</c:v>
                </c:pt>
                <c:pt idx="2">
                  <c:v>此花区</c:v>
                </c:pt>
                <c:pt idx="3">
                  <c:v>西区</c:v>
                </c:pt>
                <c:pt idx="4">
                  <c:v>港区</c:v>
                </c:pt>
                <c:pt idx="5">
                  <c:v>大正区</c:v>
                </c:pt>
                <c:pt idx="6">
                  <c:v>天王寺区</c:v>
                </c:pt>
                <c:pt idx="7">
                  <c:v>浪速区</c:v>
                </c:pt>
                <c:pt idx="8">
                  <c:v>西淀川区</c:v>
                </c:pt>
                <c:pt idx="9">
                  <c:v>東淀川区</c:v>
                </c:pt>
                <c:pt idx="10">
                  <c:v>東成区</c:v>
                </c:pt>
                <c:pt idx="11">
                  <c:v>生野区</c:v>
                </c:pt>
                <c:pt idx="12">
                  <c:v>旭区</c:v>
                </c:pt>
                <c:pt idx="13">
                  <c:v>城東区</c:v>
                </c:pt>
                <c:pt idx="14">
                  <c:v>阿倍野区</c:v>
                </c:pt>
                <c:pt idx="15">
                  <c:v>住吉区</c:v>
                </c:pt>
                <c:pt idx="16">
                  <c:v>東住吉区</c:v>
                </c:pt>
                <c:pt idx="17">
                  <c:v>西成区</c:v>
                </c:pt>
                <c:pt idx="18">
                  <c:v>淀川区</c:v>
                </c:pt>
                <c:pt idx="19">
                  <c:v>鶴見区</c:v>
                </c:pt>
                <c:pt idx="20">
                  <c:v>住之江区</c:v>
                </c:pt>
                <c:pt idx="21">
                  <c:v>平野区</c:v>
                </c:pt>
                <c:pt idx="22">
                  <c:v>北区</c:v>
                </c:pt>
                <c:pt idx="23">
                  <c:v>中央区</c:v>
                </c:pt>
              </c:strCache>
            </c:strRef>
          </c:cat>
          <c:val>
            <c:numRef>
              <c:f>在宅療養支援診療所!$H$3:$H$26</c:f>
              <c:numCache>
                <c:formatCode>General</c:formatCode>
                <c:ptCount val="24"/>
                <c:pt idx="0">
                  <c:v>24</c:v>
                </c:pt>
                <c:pt idx="1">
                  <c:v>14</c:v>
                </c:pt>
                <c:pt idx="2">
                  <c:v>17</c:v>
                </c:pt>
                <c:pt idx="3">
                  <c:v>8</c:v>
                </c:pt>
                <c:pt idx="4">
                  <c:v>17</c:v>
                </c:pt>
                <c:pt idx="5">
                  <c:v>14</c:v>
                </c:pt>
                <c:pt idx="6">
                  <c:v>19</c:v>
                </c:pt>
                <c:pt idx="7">
                  <c:v>17</c:v>
                </c:pt>
                <c:pt idx="8">
                  <c:v>25</c:v>
                </c:pt>
                <c:pt idx="9">
                  <c:v>20</c:v>
                </c:pt>
                <c:pt idx="10">
                  <c:v>35</c:v>
                </c:pt>
                <c:pt idx="11">
                  <c:v>49</c:v>
                </c:pt>
                <c:pt idx="12">
                  <c:v>34</c:v>
                </c:pt>
                <c:pt idx="13">
                  <c:v>57</c:v>
                </c:pt>
                <c:pt idx="14">
                  <c:v>30</c:v>
                </c:pt>
                <c:pt idx="15">
                  <c:v>40</c:v>
                </c:pt>
                <c:pt idx="16">
                  <c:v>42</c:v>
                </c:pt>
                <c:pt idx="17">
                  <c:v>31</c:v>
                </c:pt>
                <c:pt idx="18">
                  <c:v>32</c:v>
                </c:pt>
                <c:pt idx="19">
                  <c:v>20</c:v>
                </c:pt>
                <c:pt idx="20">
                  <c:v>34</c:v>
                </c:pt>
                <c:pt idx="21">
                  <c:v>56</c:v>
                </c:pt>
                <c:pt idx="22">
                  <c:v>34</c:v>
                </c:pt>
                <c:pt idx="23">
                  <c:v>32</c:v>
                </c:pt>
              </c:numCache>
            </c:numRef>
          </c:val>
          <c:extLst>
            <c:ext xmlns:c16="http://schemas.microsoft.com/office/drawing/2014/chart" uri="{C3380CC4-5D6E-409C-BE32-E72D297353CC}">
              <c16:uniqueId val="{00000001-3CEC-4244-AF9E-D3742FCAD553}"/>
            </c:ext>
          </c:extLst>
        </c:ser>
        <c:ser>
          <c:idx val="2"/>
          <c:order val="2"/>
          <c:tx>
            <c:strRef>
              <c:f>在宅療養支援診療所!$I$2</c:f>
              <c:strCache>
                <c:ptCount val="1"/>
                <c:pt idx="0">
                  <c:v>H31</c:v>
                </c:pt>
              </c:strCache>
            </c:strRef>
          </c:tx>
          <c:spPr>
            <a:solidFill>
              <a:schemeClr val="accent3"/>
            </a:solidFill>
            <a:ln>
              <a:noFill/>
            </a:ln>
            <a:effectLst/>
          </c:spPr>
          <c:invertIfNegative val="0"/>
          <c:dLbls>
            <c:dLbl>
              <c:idx val="0"/>
              <c:layout>
                <c:manualLayout>
                  <c:x val="6.0741776663487687E-3"/>
                  <c:y val="-7.3829006079427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CEC-4244-AF9E-D3742FCAD553}"/>
                </c:ext>
              </c:extLst>
            </c:dLbl>
            <c:dLbl>
              <c:idx val="1"/>
              <c:layout>
                <c:manualLayout>
                  <c:x val="1.4820948932844984E-3"/>
                  <c:y val="-5.74225602839995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CEC-4244-AF9E-D3742FCAD553}"/>
                </c:ext>
              </c:extLst>
            </c:dLbl>
            <c:dLbl>
              <c:idx val="2"/>
              <c:layout>
                <c:manualLayout>
                  <c:x val="2.9641897865690043E-3"/>
                  <c:y val="-2.87112801419997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CEC-4244-AF9E-D3742FCAD553}"/>
                </c:ext>
              </c:extLst>
            </c:dLbl>
            <c:dLbl>
              <c:idx val="4"/>
              <c:layout>
                <c:manualLayout>
                  <c:x val="0"/>
                  <c:y val="-4.51177259374283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CEC-4244-AF9E-D3742FCAD553}"/>
                </c:ext>
              </c:extLst>
            </c:dLbl>
            <c:dLbl>
              <c:idx val="5"/>
              <c:layout>
                <c:manualLayout>
                  <c:x val="3.7051788830186026E-3"/>
                  <c:y val="-2.0508057244285508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2.5373464573030632E-2"/>
                      <c:h val="0.20912082120074513"/>
                    </c:manualLayout>
                  </c15:layout>
                </c:ext>
                <c:ext xmlns:c16="http://schemas.microsoft.com/office/drawing/2014/chart" uri="{C3380CC4-5D6E-409C-BE32-E72D297353CC}">
                  <c16:uniqueId val="{0000000C-3CEC-4244-AF9E-D3742FCAD553}"/>
                </c:ext>
              </c:extLst>
            </c:dLbl>
            <c:dLbl>
              <c:idx val="6"/>
              <c:layout>
                <c:manualLayout>
                  <c:x val="2.9641897865689496E-3"/>
                  <c:y val="-4.10161144885710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3CEC-4244-AF9E-D3742FCAD553}"/>
                </c:ext>
              </c:extLst>
            </c:dLbl>
            <c:dLbl>
              <c:idx val="8"/>
              <c:layout>
                <c:manualLayout>
                  <c:x val="0"/>
                  <c:y val="-9.84386747725705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3CEC-4244-AF9E-D3742FCAD553}"/>
                </c:ext>
              </c:extLst>
            </c:dLbl>
            <c:dLbl>
              <c:idx val="9"/>
              <c:layout>
                <c:manualLayout>
                  <c:x val="2.9641897865689474E-3"/>
                  <c:y val="-8.8184484669662139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2.389136967974613E-2"/>
                      <c:h val="0.10247892353046044"/>
                    </c:manualLayout>
                  </c15:layout>
                </c:ext>
                <c:ext xmlns:c16="http://schemas.microsoft.com/office/drawing/2014/chart" uri="{C3380CC4-5D6E-409C-BE32-E72D297353CC}">
                  <c16:uniqueId val="{00000012-3CEC-4244-AF9E-D3742FCAD553}"/>
                </c:ext>
              </c:extLst>
            </c:dLbl>
            <c:dLbl>
              <c:idx val="10"/>
              <c:layout>
                <c:manualLayout>
                  <c:x val="2.9641897865689496E-3"/>
                  <c:y val="-5.74225602839994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3CEC-4244-AF9E-D3742FCAD553}"/>
                </c:ext>
              </c:extLst>
            </c:dLbl>
            <c:dLbl>
              <c:idx val="13"/>
              <c:layout>
                <c:manualLayout>
                  <c:x val="9.9563310169837882E-3"/>
                  <c:y val="-3.28128915908568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3CEC-4244-AF9E-D3742FCAD553}"/>
                </c:ext>
              </c:extLst>
            </c:dLbl>
            <c:dLbl>
              <c:idx val="15"/>
              <c:layout>
                <c:manualLayout>
                  <c:x val="2.8446660048525082E-3"/>
                  <c:y val="-6.97273946305709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3CEC-4244-AF9E-D3742FCAD553}"/>
                </c:ext>
              </c:extLst>
            </c:dLbl>
            <c:dLbl>
              <c:idx val="16"/>
              <c:layout>
                <c:manualLayout>
                  <c:x val="9.9563310169836963E-3"/>
                  <c:y val="-2.05080572442855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CEC-4244-AF9E-D3742FCAD553}"/>
                </c:ext>
              </c:extLst>
            </c:dLbl>
            <c:dLbl>
              <c:idx val="18"/>
              <c:layout>
                <c:manualLayout>
                  <c:x val="2.8446660048524063E-3"/>
                  <c:y val="-3.69145030397139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CEC-4244-AF9E-D3742FCAD553}"/>
                </c:ext>
              </c:extLst>
            </c:dLbl>
            <c:dLbl>
              <c:idx val="22"/>
              <c:layout>
                <c:manualLayout>
                  <c:x val="0"/>
                  <c:y val="-4.51177259374282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3CEC-4244-AF9E-D3742FCAD553}"/>
                </c:ext>
              </c:extLst>
            </c:dLbl>
            <c:dLbl>
              <c:idx val="23"/>
              <c:layout>
                <c:manualLayout>
                  <c:x val="8.3333333333333367E-3"/>
                  <c:y val="-3.69145030397139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3CEC-4244-AF9E-D3742FCAD55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在宅療養支援診療所!$F$3:$F$26</c:f>
              <c:strCache>
                <c:ptCount val="24"/>
                <c:pt idx="0">
                  <c:v>都島区</c:v>
                </c:pt>
                <c:pt idx="1">
                  <c:v>福島区</c:v>
                </c:pt>
                <c:pt idx="2">
                  <c:v>此花区</c:v>
                </c:pt>
                <c:pt idx="3">
                  <c:v>西区</c:v>
                </c:pt>
                <c:pt idx="4">
                  <c:v>港区</c:v>
                </c:pt>
                <c:pt idx="5">
                  <c:v>大正区</c:v>
                </c:pt>
                <c:pt idx="6">
                  <c:v>天王寺区</c:v>
                </c:pt>
                <c:pt idx="7">
                  <c:v>浪速区</c:v>
                </c:pt>
                <c:pt idx="8">
                  <c:v>西淀川区</c:v>
                </c:pt>
                <c:pt idx="9">
                  <c:v>東淀川区</c:v>
                </c:pt>
                <c:pt idx="10">
                  <c:v>東成区</c:v>
                </c:pt>
                <c:pt idx="11">
                  <c:v>生野区</c:v>
                </c:pt>
                <c:pt idx="12">
                  <c:v>旭区</c:v>
                </c:pt>
                <c:pt idx="13">
                  <c:v>城東区</c:v>
                </c:pt>
                <c:pt idx="14">
                  <c:v>阿倍野区</c:v>
                </c:pt>
                <c:pt idx="15">
                  <c:v>住吉区</c:v>
                </c:pt>
                <c:pt idx="16">
                  <c:v>東住吉区</c:v>
                </c:pt>
                <c:pt idx="17">
                  <c:v>西成区</c:v>
                </c:pt>
                <c:pt idx="18">
                  <c:v>淀川区</c:v>
                </c:pt>
                <c:pt idx="19">
                  <c:v>鶴見区</c:v>
                </c:pt>
                <c:pt idx="20">
                  <c:v>住之江区</c:v>
                </c:pt>
                <c:pt idx="21">
                  <c:v>平野区</c:v>
                </c:pt>
                <c:pt idx="22">
                  <c:v>北区</c:v>
                </c:pt>
                <c:pt idx="23">
                  <c:v>中央区</c:v>
                </c:pt>
              </c:strCache>
            </c:strRef>
          </c:cat>
          <c:val>
            <c:numRef>
              <c:f>在宅療養支援診療所!$I$3:$I$26</c:f>
              <c:numCache>
                <c:formatCode>General</c:formatCode>
                <c:ptCount val="24"/>
                <c:pt idx="0">
                  <c:v>25</c:v>
                </c:pt>
                <c:pt idx="1">
                  <c:v>15</c:v>
                </c:pt>
                <c:pt idx="2">
                  <c:v>19</c:v>
                </c:pt>
                <c:pt idx="3">
                  <c:v>9</c:v>
                </c:pt>
                <c:pt idx="4">
                  <c:v>17</c:v>
                </c:pt>
                <c:pt idx="5">
                  <c:v>15</c:v>
                </c:pt>
                <c:pt idx="6">
                  <c:v>21</c:v>
                </c:pt>
                <c:pt idx="7">
                  <c:v>17</c:v>
                </c:pt>
                <c:pt idx="8">
                  <c:v>26</c:v>
                </c:pt>
                <c:pt idx="9">
                  <c:v>21</c:v>
                </c:pt>
                <c:pt idx="10">
                  <c:v>35</c:v>
                </c:pt>
                <c:pt idx="11">
                  <c:v>50</c:v>
                </c:pt>
                <c:pt idx="12">
                  <c:v>32</c:v>
                </c:pt>
                <c:pt idx="13">
                  <c:v>59</c:v>
                </c:pt>
                <c:pt idx="14">
                  <c:v>34</c:v>
                </c:pt>
                <c:pt idx="15">
                  <c:v>40</c:v>
                </c:pt>
                <c:pt idx="16">
                  <c:v>44</c:v>
                </c:pt>
                <c:pt idx="17">
                  <c:v>35</c:v>
                </c:pt>
                <c:pt idx="18">
                  <c:v>35</c:v>
                </c:pt>
                <c:pt idx="19">
                  <c:v>20</c:v>
                </c:pt>
                <c:pt idx="20">
                  <c:v>34</c:v>
                </c:pt>
                <c:pt idx="21">
                  <c:v>55</c:v>
                </c:pt>
                <c:pt idx="22">
                  <c:v>34</c:v>
                </c:pt>
                <c:pt idx="23">
                  <c:v>35</c:v>
                </c:pt>
              </c:numCache>
            </c:numRef>
          </c:val>
          <c:extLst>
            <c:ext xmlns:c16="http://schemas.microsoft.com/office/drawing/2014/chart" uri="{C3380CC4-5D6E-409C-BE32-E72D297353CC}">
              <c16:uniqueId val="{00000002-3CEC-4244-AF9E-D3742FCAD553}"/>
            </c:ext>
          </c:extLst>
        </c:ser>
        <c:dLbls>
          <c:showLegendKey val="0"/>
          <c:showVal val="0"/>
          <c:showCatName val="0"/>
          <c:showSerName val="0"/>
          <c:showPercent val="0"/>
          <c:showBubbleSize val="0"/>
        </c:dLbls>
        <c:gapWidth val="219"/>
        <c:overlap val="-27"/>
        <c:axId val="149827584"/>
        <c:axId val="149829120"/>
      </c:barChart>
      <c:catAx>
        <c:axId val="149827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9829120"/>
        <c:crosses val="autoZero"/>
        <c:auto val="1"/>
        <c:lblAlgn val="ctr"/>
        <c:lblOffset val="100"/>
        <c:noMultiLvlLbl val="0"/>
      </c:catAx>
      <c:valAx>
        <c:axId val="14982912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9827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a:t>在宅療養支援病院数（施設基準）</a:t>
            </a: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5.3914260717410324E-2"/>
          <c:y val="0.28638888888888969"/>
          <c:w val="0.91553018372703265"/>
          <c:h val="0.36135024788568154"/>
        </c:manualLayout>
      </c:layout>
      <c:barChart>
        <c:barDir val="col"/>
        <c:grouping val="clustered"/>
        <c:varyColors val="0"/>
        <c:ser>
          <c:idx val="0"/>
          <c:order val="0"/>
          <c:tx>
            <c:strRef>
              <c:f>在宅療養支援病院!$G$2</c:f>
              <c:strCache>
                <c:ptCount val="1"/>
                <c:pt idx="0">
                  <c:v>H29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在宅療養支援病院!$F$3:$F$26</c:f>
              <c:strCache>
                <c:ptCount val="24"/>
                <c:pt idx="0">
                  <c:v>都島区</c:v>
                </c:pt>
                <c:pt idx="1">
                  <c:v>福島区</c:v>
                </c:pt>
                <c:pt idx="2">
                  <c:v>此花区</c:v>
                </c:pt>
                <c:pt idx="3">
                  <c:v>西区</c:v>
                </c:pt>
                <c:pt idx="4">
                  <c:v>港区</c:v>
                </c:pt>
                <c:pt idx="5">
                  <c:v>大正区</c:v>
                </c:pt>
                <c:pt idx="6">
                  <c:v>天王寺区</c:v>
                </c:pt>
                <c:pt idx="7">
                  <c:v>浪速区</c:v>
                </c:pt>
                <c:pt idx="8">
                  <c:v>西淀川区</c:v>
                </c:pt>
                <c:pt idx="9">
                  <c:v>東淀川区</c:v>
                </c:pt>
                <c:pt idx="10">
                  <c:v>東成区</c:v>
                </c:pt>
                <c:pt idx="11">
                  <c:v>生野区</c:v>
                </c:pt>
                <c:pt idx="12">
                  <c:v>旭区</c:v>
                </c:pt>
                <c:pt idx="13">
                  <c:v>城東区</c:v>
                </c:pt>
                <c:pt idx="14">
                  <c:v>阿倍野区</c:v>
                </c:pt>
                <c:pt idx="15">
                  <c:v>住吉区</c:v>
                </c:pt>
                <c:pt idx="16">
                  <c:v>東住吉区</c:v>
                </c:pt>
                <c:pt idx="17">
                  <c:v>西成区</c:v>
                </c:pt>
                <c:pt idx="18">
                  <c:v>淀川区</c:v>
                </c:pt>
                <c:pt idx="19">
                  <c:v>鶴見区</c:v>
                </c:pt>
                <c:pt idx="20">
                  <c:v>住之江区</c:v>
                </c:pt>
                <c:pt idx="21">
                  <c:v>平野区</c:v>
                </c:pt>
                <c:pt idx="22">
                  <c:v>北区</c:v>
                </c:pt>
                <c:pt idx="23">
                  <c:v>中央区</c:v>
                </c:pt>
              </c:strCache>
            </c:strRef>
          </c:cat>
          <c:val>
            <c:numRef>
              <c:f>在宅療養支援病院!$G$3:$G$26</c:f>
              <c:numCache>
                <c:formatCode>General</c:formatCode>
                <c:ptCount val="24"/>
                <c:pt idx="0">
                  <c:v>1</c:v>
                </c:pt>
                <c:pt idx="1">
                  <c:v>0</c:v>
                </c:pt>
                <c:pt idx="2">
                  <c:v>2</c:v>
                </c:pt>
                <c:pt idx="3">
                  <c:v>1</c:v>
                </c:pt>
                <c:pt idx="4">
                  <c:v>0</c:v>
                </c:pt>
                <c:pt idx="5">
                  <c:v>1</c:v>
                </c:pt>
                <c:pt idx="6">
                  <c:v>1</c:v>
                </c:pt>
                <c:pt idx="7">
                  <c:v>1</c:v>
                </c:pt>
                <c:pt idx="8">
                  <c:v>1</c:v>
                </c:pt>
                <c:pt idx="9">
                  <c:v>1</c:v>
                </c:pt>
                <c:pt idx="10">
                  <c:v>3</c:v>
                </c:pt>
                <c:pt idx="11">
                  <c:v>4</c:v>
                </c:pt>
                <c:pt idx="12">
                  <c:v>3</c:v>
                </c:pt>
                <c:pt idx="13">
                  <c:v>3</c:v>
                </c:pt>
                <c:pt idx="14">
                  <c:v>0</c:v>
                </c:pt>
                <c:pt idx="15">
                  <c:v>2</c:v>
                </c:pt>
                <c:pt idx="16">
                  <c:v>3</c:v>
                </c:pt>
                <c:pt idx="17">
                  <c:v>3</c:v>
                </c:pt>
                <c:pt idx="18">
                  <c:v>1</c:v>
                </c:pt>
                <c:pt idx="19">
                  <c:v>3</c:v>
                </c:pt>
                <c:pt idx="20">
                  <c:v>1</c:v>
                </c:pt>
                <c:pt idx="21">
                  <c:v>0</c:v>
                </c:pt>
                <c:pt idx="22">
                  <c:v>0</c:v>
                </c:pt>
                <c:pt idx="23">
                  <c:v>0</c:v>
                </c:pt>
              </c:numCache>
            </c:numRef>
          </c:val>
          <c:extLst>
            <c:ext xmlns:c16="http://schemas.microsoft.com/office/drawing/2014/chart" uri="{C3380CC4-5D6E-409C-BE32-E72D297353CC}">
              <c16:uniqueId val="{00000000-EF81-418D-9F9D-844580F2EF88}"/>
            </c:ext>
          </c:extLst>
        </c:ser>
        <c:ser>
          <c:idx val="1"/>
          <c:order val="1"/>
          <c:tx>
            <c:strRef>
              <c:f>在宅療養支援病院!$H$2</c:f>
              <c:strCache>
                <c:ptCount val="1"/>
                <c:pt idx="0">
                  <c:v>H30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在宅療養支援病院!$F$3:$F$26</c:f>
              <c:strCache>
                <c:ptCount val="24"/>
                <c:pt idx="0">
                  <c:v>都島区</c:v>
                </c:pt>
                <c:pt idx="1">
                  <c:v>福島区</c:v>
                </c:pt>
                <c:pt idx="2">
                  <c:v>此花区</c:v>
                </c:pt>
                <c:pt idx="3">
                  <c:v>西区</c:v>
                </c:pt>
                <c:pt idx="4">
                  <c:v>港区</c:v>
                </c:pt>
                <c:pt idx="5">
                  <c:v>大正区</c:v>
                </c:pt>
                <c:pt idx="6">
                  <c:v>天王寺区</c:v>
                </c:pt>
                <c:pt idx="7">
                  <c:v>浪速区</c:v>
                </c:pt>
                <c:pt idx="8">
                  <c:v>西淀川区</c:v>
                </c:pt>
                <c:pt idx="9">
                  <c:v>東淀川区</c:v>
                </c:pt>
                <c:pt idx="10">
                  <c:v>東成区</c:v>
                </c:pt>
                <c:pt idx="11">
                  <c:v>生野区</c:v>
                </c:pt>
                <c:pt idx="12">
                  <c:v>旭区</c:v>
                </c:pt>
                <c:pt idx="13">
                  <c:v>城東区</c:v>
                </c:pt>
                <c:pt idx="14">
                  <c:v>阿倍野区</c:v>
                </c:pt>
                <c:pt idx="15">
                  <c:v>住吉区</c:v>
                </c:pt>
                <c:pt idx="16">
                  <c:v>東住吉区</c:v>
                </c:pt>
                <c:pt idx="17">
                  <c:v>西成区</c:v>
                </c:pt>
                <c:pt idx="18">
                  <c:v>淀川区</c:v>
                </c:pt>
                <c:pt idx="19">
                  <c:v>鶴見区</c:v>
                </c:pt>
                <c:pt idx="20">
                  <c:v>住之江区</c:v>
                </c:pt>
                <c:pt idx="21">
                  <c:v>平野区</c:v>
                </c:pt>
                <c:pt idx="22">
                  <c:v>北区</c:v>
                </c:pt>
                <c:pt idx="23">
                  <c:v>中央区</c:v>
                </c:pt>
              </c:strCache>
            </c:strRef>
          </c:cat>
          <c:val>
            <c:numRef>
              <c:f>在宅療養支援病院!$H$3:$H$26</c:f>
              <c:numCache>
                <c:formatCode>General</c:formatCode>
                <c:ptCount val="24"/>
                <c:pt idx="0">
                  <c:v>1</c:v>
                </c:pt>
                <c:pt idx="1">
                  <c:v>0</c:v>
                </c:pt>
                <c:pt idx="2">
                  <c:v>2</c:v>
                </c:pt>
                <c:pt idx="3">
                  <c:v>1</c:v>
                </c:pt>
                <c:pt idx="4">
                  <c:v>0</c:v>
                </c:pt>
                <c:pt idx="5">
                  <c:v>1</c:v>
                </c:pt>
                <c:pt idx="6">
                  <c:v>1</c:v>
                </c:pt>
                <c:pt idx="7">
                  <c:v>1</c:v>
                </c:pt>
                <c:pt idx="8">
                  <c:v>2</c:v>
                </c:pt>
                <c:pt idx="9">
                  <c:v>1</c:v>
                </c:pt>
                <c:pt idx="10">
                  <c:v>3</c:v>
                </c:pt>
                <c:pt idx="11">
                  <c:v>5</c:v>
                </c:pt>
                <c:pt idx="12">
                  <c:v>3</c:v>
                </c:pt>
                <c:pt idx="13">
                  <c:v>3</c:v>
                </c:pt>
                <c:pt idx="14">
                  <c:v>0</c:v>
                </c:pt>
                <c:pt idx="15">
                  <c:v>2</c:v>
                </c:pt>
                <c:pt idx="16">
                  <c:v>2</c:v>
                </c:pt>
                <c:pt idx="17">
                  <c:v>2</c:v>
                </c:pt>
                <c:pt idx="18">
                  <c:v>1</c:v>
                </c:pt>
                <c:pt idx="19">
                  <c:v>3</c:v>
                </c:pt>
                <c:pt idx="20">
                  <c:v>1</c:v>
                </c:pt>
                <c:pt idx="21">
                  <c:v>2</c:v>
                </c:pt>
                <c:pt idx="22">
                  <c:v>0</c:v>
                </c:pt>
                <c:pt idx="23">
                  <c:v>0</c:v>
                </c:pt>
              </c:numCache>
            </c:numRef>
          </c:val>
          <c:extLst>
            <c:ext xmlns:c16="http://schemas.microsoft.com/office/drawing/2014/chart" uri="{C3380CC4-5D6E-409C-BE32-E72D297353CC}">
              <c16:uniqueId val="{00000001-EF81-418D-9F9D-844580F2EF88}"/>
            </c:ext>
          </c:extLst>
        </c:ser>
        <c:ser>
          <c:idx val="2"/>
          <c:order val="2"/>
          <c:tx>
            <c:strRef>
              <c:f>在宅療養支援病院!$I$2</c:f>
              <c:strCache>
                <c:ptCount val="1"/>
                <c:pt idx="0">
                  <c:v>H31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在宅療養支援病院!$F$3:$F$26</c:f>
              <c:strCache>
                <c:ptCount val="24"/>
                <c:pt idx="0">
                  <c:v>都島区</c:v>
                </c:pt>
                <c:pt idx="1">
                  <c:v>福島区</c:v>
                </c:pt>
                <c:pt idx="2">
                  <c:v>此花区</c:v>
                </c:pt>
                <c:pt idx="3">
                  <c:v>西区</c:v>
                </c:pt>
                <c:pt idx="4">
                  <c:v>港区</c:v>
                </c:pt>
                <c:pt idx="5">
                  <c:v>大正区</c:v>
                </c:pt>
                <c:pt idx="6">
                  <c:v>天王寺区</c:v>
                </c:pt>
                <c:pt idx="7">
                  <c:v>浪速区</c:v>
                </c:pt>
                <c:pt idx="8">
                  <c:v>西淀川区</c:v>
                </c:pt>
                <c:pt idx="9">
                  <c:v>東淀川区</c:v>
                </c:pt>
                <c:pt idx="10">
                  <c:v>東成区</c:v>
                </c:pt>
                <c:pt idx="11">
                  <c:v>生野区</c:v>
                </c:pt>
                <c:pt idx="12">
                  <c:v>旭区</c:v>
                </c:pt>
                <c:pt idx="13">
                  <c:v>城東区</c:v>
                </c:pt>
                <c:pt idx="14">
                  <c:v>阿倍野区</c:v>
                </c:pt>
                <c:pt idx="15">
                  <c:v>住吉区</c:v>
                </c:pt>
                <c:pt idx="16">
                  <c:v>東住吉区</c:v>
                </c:pt>
                <c:pt idx="17">
                  <c:v>西成区</c:v>
                </c:pt>
                <c:pt idx="18">
                  <c:v>淀川区</c:v>
                </c:pt>
                <c:pt idx="19">
                  <c:v>鶴見区</c:v>
                </c:pt>
                <c:pt idx="20">
                  <c:v>住之江区</c:v>
                </c:pt>
                <c:pt idx="21">
                  <c:v>平野区</c:v>
                </c:pt>
                <c:pt idx="22">
                  <c:v>北区</c:v>
                </c:pt>
                <c:pt idx="23">
                  <c:v>中央区</c:v>
                </c:pt>
              </c:strCache>
            </c:strRef>
          </c:cat>
          <c:val>
            <c:numRef>
              <c:f>在宅療養支援病院!$I$3:$I$26</c:f>
              <c:numCache>
                <c:formatCode>General</c:formatCode>
                <c:ptCount val="24"/>
                <c:pt idx="0">
                  <c:v>1</c:v>
                </c:pt>
                <c:pt idx="1">
                  <c:v>0</c:v>
                </c:pt>
                <c:pt idx="2">
                  <c:v>1</c:v>
                </c:pt>
                <c:pt idx="3">
                  <c:v>2</c:v>
                </c:pt>
                <c:pt idx="4">
                  <c:v>0</c:v>
                </c:pt>
                <c:pt idx="5">
                  <c:v>1</c:v>
                </c:pt>
                <c:pt idx="6">
                  <c:v>1</c:v>
                </c:pt>
                <c:pt idx="7">
                  <c:v>1</c:v>
                </c:pt>
                <c:pt idx="8">
                  <c:v>2</c:v>
                </c:pt>
                <c:pt idx="9">
                  <c:v>1</c:v>
                </c:pt>
                <c:pt idx="10">
                  <c:v>4</c:v>
                </c:pt>
                <c:pt idx="11">
                  <c:v>5</c:v>
                </c:pt>
                <c:pt idx="12">
                  <c:v>3</c:v>
                </c:pt>
                <c:pt idx="13">
                  <c:v>3</c:v>
                </c:pt>
                <c:pt idx="14">
                  <c:v>0</c:v>
                </c:pt>
                <c:pt idx="15">
                  <c:v>2</c:v>
                </c:pt>
                <c:pt idx="16">
                  <c:v>2</c:v>
                </c:pt>
                <c:pt idx="17">
                  <c:v>3</c:v>
                </c:pt>
                <c:pt idx="18">
                  <c:v>1</c:v>
                </c:pt>
                <c:pt idx="19">
                  <c:v>3</c:v>
                </c:pt>
                <c:pt idx="20">
                  <c:v>1</c:v>
                </c:pt>
                <c:pt idx="21">
                  <c:v>2</c:v>
                </c:pt>
                <c:pt idx="22">
                  <c:v>0</c:v>
                </c:pt>
                <c:pt idx="23">
                  <c:v>0</c:v>
                </c:pt>
              </c:numCache>
            </c:numRef>
          </c:val>
          <c:extLst>
            <c:ext xmlns:c16="http://schemas.microsoft.com/office/drawing/2014/chart" uri="{C3380CC4-5D6E-409C-BE32-E72D297353CC}">
              <c16:uniqueId val="{00000002-EF81-418D-9F9D-844580F2EF88}"/>
            </c:ext>
          </c:extLst>
        </c:ser>
        <c:dLbls>
          <c:showLegendKey val="0"/>
          <c:showVal val="0"/>
          <c:showCatName val="0"/>
          <c:showSerName val="0"/>
          <c:showPercent val="0"/>
          <c:showBubbleSize val="0"/>
        </c:dLbls>
        <c:gapWidth val="219"/>
        <c:overlap val="-27"/>
        <c:axId val="149993344"/>
        <c:axId val="149994880"/>
      </c:barChart>
      <c:catAx>
        <c:axId val="149993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9994880"/>
        <c:crosses val="autoZero"/>
        <c:auto val="1"/>
        <c:lblAlgn val="ctr"/>
        <c:lblOffset val="100"/>
        <c:noMultiLvlLbl val="0"/>
      </c:catAx>
      <c:valAx>
        <c:axId val="14999488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9993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a:t>在宅療養後方支援病院数（施設基準）</a:t>
            </a:r>
          </a:p>
        </c:rich>
      </c:tx>
      <c:layout>
        <c:manualLayout>
          <c:xMode val="edge"/>
          <c:yMode val="edge"/>
          <c:x val="0.37850950839421027"/>
          <c:y val="6.6487007009929322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3.8553449029819352E-2"/>
          <c:y val="0.28638888888888969"/>
          <c:w val="0.9588199209130136"/>
          <c:h val="0.36135024788568154"/>
        </c:manualLayout>
      </c:layout>
      <c:barChart>
        <c:barDir val="col"/>
        <c:grouping val="clustered"/>
        <c:varyColors val="0"/>
        <c:ser>
          <c:idx val="0"/>
          <c:order val="0"/>
          <c:tx>
            <c:strRef>
              <c:f>在宅療養後方支援病院!$G$2</c:f>
              <c:strCache>
                <c:ptCount val="1"/>
                <c:pt idx="0">
                  <c:v>H29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在宅療養後方支援病院!$F$3:$F$26</c:f>
              <c:strCache>
                <c:ptCount val="24"/>
                <c:pt idx="0">
                  <c:v>都島区</c:v>
                </c:pt>
                <c:pt idx="1">
                  <c:v>福島区</c:v>
                </c:pt>
                <c:pt idx="2">
                  <c:v>此花区</c:v>
                </c:pt>
                <c:pt idx="3">
                  <c:v>西区</c:v>
                </c:pt>
                <c:pt idx="4">
                  <c:v>港区</c:v>
                </c:pt>
                <c:pt idx="5">
                  <c:v>大正区</c:v>
                </c:pt>
                <c:pt idx="6">
                  <c:v>天王寺区</c:v>
                </c:pt>
                <c:pt idx="7">
                  <c:v>浪速区</c:v>
                </c:pt>
                <c:pt idx="8">
                  <c:v>西淀川区</c:v>
                </c:pt>
                <c:pt idx="9">
                  <c:v>東淀川区</c:v>
                </c:pt>
                <c:pt idx="10">
                  <c:v>東成区</c:v>
                </c:pt>
                <c:pt idx="11">
                  <c:v>生野区</c:v>
                </c:pt>
                <c:pt idx="12">
                  <c:v>旭区</c:v>
                </c:pt>
                <c:pt idx="13">
                  <c:v>城東区</c:v>
                </c:pt>
                <c:pt idx="14">
                  <c:v>阿倍野区</c:v>
                </c:pt>
                <c:pt idx="15">
                  <c:v>住吉区</c:v>
                </c:pt>
                <c:pt idx="16">
                  <c:v>東住吉区</c:v>
                </c:pt>
                <c:pt idx="17">
                  <c:v>西成区</c:v>
                </c:pt>
                <c:pt idx="18">
                  <c:v>淀川区</c:v>
                </c:pt>
                <c:pt idx="19">
                  <c:v>鶴見区</c:v>
                </c:pt>
                <c:pt idx="20">
                  <c:v>住之江区</c:v>
                </c:pt>
                <c:pt idx="21">
                  <c:v>平野区</c:v>
                </c:pt>
                <c:pt idx="22">
                  <c:v>北区</c:v>
                </c:pt>
                <c:pt idx="23">
                  <c:v>中央区</c:v>
                </c:pt>
              </c:strCache>
            </c:strRef>
          </c:cat>
          <c:val>
            <c:numRef>
              <c:f>在宅療養後方支援病院!$G$3:$G$26</c:f>
              <c:numCache>
                <c:formatCode>General</c:formatCode>
                <c:ptCount val="24"/>
                <c:pt idx="0">
                  <c:v>0</c:v>
                </c:pt>
                <c:pt idx="1">
                  <c:v>1</c:v>
                </c:pt>
                <c:pt idx="2">
                  <c:v>1</c:v>
                </c:pt>
                <c:pt idx="3">
                  <c:v>3</c:v>
                </c:pt>
                <c:pt idx="4">
                  <c:v>0</c:v>
                </c:pt>
                <c:pt idx="5">
                  <c:v>1</c:v>
                </c:pt>
                <c:pt idx="6">
                  <c:v>0</c:v>
                </c:pt>
                <c:pt idx="7">
                  <c:v>2</c:v>
                </c:pt>
                <c:pt idx="8">
                  <c:v>2</c:v>
                </c:pt>
                <c:pt idx="9">
                  <c:v>0</c:v>
                </c:pt>
                <c:pt idx="10">
                  <c:v>0</c:v>
                </c:pt>
                <c:pt idx="11">
                  <c:v>1</c:v>
                </c:pt>
                <c:pt idx="12">
                  <c:v>0</c:v>
                </c:pt>
                <c:pt idx="13">
                  <c:v>1</c:v>
                </c:pt>
                <c:pt idx="14">
                  <c:v>0</c:v>
                </c:pt>
                <c:pt idx="15">
                  <c:v>0</c:v>
                </c:pt>
                <c:pt idx="16">
                  <c:v>0</c:v>
                </c:pt>
                <c:pt idx="17">
                  <c:v>1</c:v>
                </c:pt>
                <c:pt idx="18">
                  <c:v>0</c:v>
                </c:pt>
                <c:pt idx="19">
                  <c:v>0</c:v>
                </c:pt>
                <c:pt idx="20">
                  <c:v>0</c:v>
                </c:pt>
                <c:pt idx="21">
                  <c:v>1</c:v>
                </c:pt>
                <c:pt idx="22">
                  <c:v>3</c:v>
                </c:pt>
                <c:pt idx="23">
                  <c:v>0</c:v>
                </c:pt>
              </c:numCache>
            </c:numRef>
          </c:val>
          <c:extLst>
            <c:ext xmlns:c16="http://schemas.microsoft.com/office/drawing/2014/chart" uri="{C3380CC4-5D6E-409C-BE32-E72D297353CC}">
              <c16:uniqueId val="{00000000-D070-4CE4-ADB4-10EDBD198E51}"/>
            </c:ext>
          </c:extLst>
        </c:ser>
        <c:ser>
          <c:idx val="1"/>
          <c:order val="1"/>
          <c:tx>
            <c:strRef>
              <c:f>在宅療養後方支援病院!$H$2</c:f>
              <c:strCache>
                <c:ptCount val="1"/>
                <c:pt idx="0">
                  <c:v>H30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在宅療養後方支援病院!$F$3:$F$26</c:f>
              <c:strCache>
                <c:ptCount val="24"/>
                <c:pt idx="0">
                  <c:v>都島区</c:v>
                </c:pt>
                <c:pt idx="1">
                  <c:v>福島区</c:v>
                </c:pt>
                <c:pt idx="2">
                  <c:v>此花区</c:v>
                </c:pt>
                <c:pt idx="3">
                  <c:v>西区</c:v>
                </c:pt>
                <c:pt idx="4">
                  <c:v>港区</c:v>
                </c:pt>
                <c:pt idx="5">
                  <c:v>大正区</c:v>
                </c:pt>
                <c:pt idx="6">
                  <c:v>天王寺区</c:v>
                </c:pt>
                <c:pt idx="7">
                  <c:v>浪速区</c:v>
                </c:pt>
                <c:pt idx="8">
                  <c:v>西淀川区</c:v>
                </c:pt>
                <c:pt idx="9">
                  <c:v>東淀川区</c:v>
                </c:pt>
                <c:pt idx="10">
                  <c:v>東成区</c:v>
                </c:pt>
                <c:pt idx="11">
                  <c:v>生野区</c:v>
                </c:pt>
                <c:pt idx="12">
                  <c:v>旭区</c:v>
                </c:pt>
                <c:pt idx="13">
                  <c:v>城東区</c:v>
                </c:pt>
                <c:pt idx="14">
                  <c:v>阿倍野区</c:v>
                </c:pt>
                <c:pt idx="15">
                  <c:v>住吉区</c:v>
                </c:pt>
                <c:pt idx="16">
                  <c:v>東住吉区</c:v>
                </c:pt>
                <c:pt idx="17">
                  <c:v>西成区</c:v>
                </c:pt>
                <c:pt idx="18">
                  <c:v>淀川区</c:v>
                </c:pt>
                <c:pt idx="19">
                  <c:v>鶴見区</c:v>
                </c:pt>
                <c:pt idx="20">
                  <c:v>住之江区</c:v>
                </c:pt>
                <c:pt idx="21">
                  <c:v>平野区</c:v>
                </c:pt>
                <c:pt idx="22">
                  <c:v>北区</c:v>
                </c:pt>
                <c:pt idx="23">
                  <c:v>中央区</c:v>
                </c:pt>
              </c:strCache>
            </c:strRef>
          </c:cat>
          <c:val>
            <c:numRef>
              <c:f>在宅療養後方支援病院!$H$3:$H$26</c:f>
              <c:numCache>
                <c:formatCode>General</c:formatCode>
                <c:ptCount val="24"/>
                <c:pt idx="0">
                  <c:v>0</c:v>
                </c:pt>
                <c:pt idx="1">
                  <c:v>1</c:v>
                </c:pt>
                <c:pt idx="2">
                  <c:v>1</c:v>
                </c:pt>
                <c:pt idx="3">
                  <c:v>3</c:v>
                </c:pt>
                <c:pt idx="4">
                  <c:v>0</c:v>
                </c:pt>
                <c:pt idx="5">
                  <c:v>1</c:v>
                </c:pt>
                <c:pt idx="6">
                  <c:v>0</c:v>
                </c:pt>
                <c:pt idx="7">
                  <c:v>2</c:v>
                </c:pt>
                <c:pt idx="8">
                  <c:v>2</c:v>
                </c:pt>
                <c:pt idx="9">
                  <c:v>0</c:v>
                </c:pt>
                <c:pt idx="10">
                  <c:v>0</c:v>
                </c:pt>
                <c:pt idx="11">
                  <c:v>2</c:v>
                </c:pt>
                <c:pt idx="12">
                  <c:v>0</c:v>
                </c:pt>
                <c:pt idx="13">
                  <c:v>1</c:v>
                </c:pt>
                <c:pt idx="14">
                  <c:v>0</c:v>
                </c:pt>
                <c:pt idx="15">
                  <c:v>0</c:v>
                </c:pt>
                <c:pt idx="16">
                  <c:v>0</c:v>
                </c:pt>
                <c:pt idx="17">
                  <c:v>1</c:v>
                </c:pt>
                <c:pt idx="18">
                  <c:v>0</c:v>
                </c:pt>
                <c:pt idx="19">
                  <c:v>0</c:v>
                </c:pt>
                <c:pt idx="20">
                  <c:v>0</c:v>
                </c:pt>
                <c:pt idx="21">
                  <c:v>1</c:v>
                </c:pt>
                <c:pt idx="22">
                  <c:v>3</c:v>
                </c:pt>
                <c:pt idx="23">
                  <c:v>0</c:v>
                </c:pt>
              </c:numCache>
            </c:numRef>
          </c:val>
          <c:extLst>
            <c:ext xmlns:c16="http://schemas.microsoft.com/office/drawing/2014/chart" uri="{C3380CC4-5D6E-409C-BE32-E72D297353CC}">
              <c16:uniqueId val="{00000001-D070-4CE4-ADB4-10EDBD198E51}"/>
            </c:ext>
          </c:extLst>
        </c:ser>
        <c:ser>
          <c:idx val="2"/>
          <c:order val="2"/>
          <c:tx>
            <c:strRef>
              <c:f>在宅療養後方支援病院!$I$2</c:f>
              <c:strCache>
                <c:ptCount val="1"/>
                <c:pt idx="0">
                  <c:v>H31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在宅療養後方支援病院!$F$3:$F$26</c:f>
              <c:strCache>
                <c:ptCount val="24"/>
                <c:pt idx="0">
                  <c:v>都島区</c:v>
                </c:pt>
                <c:pt idx="1">
                  <c:v>福島区</c:v>
                </c:pt>
                <c:pt idx="2">
                  <c:v>此花区</c:v>
                </c:pt>
                <c:pt idx="3">
                  <c:v>西区</c:v>
                </c:pt>
                <c:pt idx="4">
                  <c:v>港区</c:v>
                </c:pt>
                <c:pt idx="5">
                  <c:v>大正区</c:v>
                </c:pt>
                <c:pt idx="6">
                  <c:v>天王寺区</c:v>
                </c:pt>
                <c:pt idx="7">
                  <c:v>浪速区</c:v>
                </c:pt>
                <c:pt idx="8">
                  <c:v>西淀川区</c:v>
                </c:pt>
                <c:pt idx="9">
                  <c:v>東淀川区</c:v>
                </c:pt>
                <c:pt idx="10">
                  <c:v>東成区</c:v>
                </c:pt>
                <c:pt idx="11">
                  <c:v>生野区</c:v>
                </c:pt>
                <c:pt idx="12">
                  <c:v>旭区</c:v>
                </c:pt>
                <c:pt idx="13">
                  <c:v>城東区</c:v>
                </c:pt>
                <c:pt idx="14">
                  <c:v>阿倍野区</c:v>
                </c:pt>
                <c:pt idx="15">
                  <c:v>住吉区</c:v>
                </c:pt>
                <c:pt idx="16">
                  <c:v>東住吉区</c:v>
                </c:pt>
                <c:pt idx="17">
                  <c:v>西成区</c:v>
                </c:pt>
                <c:pt idx="18">
                  <c:v>淀川区</c:v>
                </c:pt>
                <c:pt idx="19">
                  <c:v>鶴見区</c:v>
                </c:pt>
                <c:pt idx="20">
                  <c:v>住之江区</c:v>
                </c:pt>
                <c:pt idx="21">
                  <c:v>平野区</c:v>
                </c:pt>
                <c:pt idx="22">
                  <c:v>北区</c:v>
                </c:pt>
                <c:pt idx="23">
                  <c:v>中央区</c:v>
                </c:pt>
              </c:strCache>
            </c:strRef>
          </c:cat>
          <c:val>
            <c:numRef>
              <c:f>在宅療養後方支援病院!$I$3:$I$26</c:f>
              <c:numCache>
                <c:formatCode>General</c:formatCode>
                <c:ptCount val="24"/>
                <c:pt idx="0">
                  <c:v>0</c:v>
                </c:pt>
                <c:pt idx="1">
                  <c:v>1</c:v>
                </c:pt>
                <c:pt idx="2">
                  <c:v>1</c:v>
                </c:pt>
                <c:pt idx="3">
                  <c:v>3</c:v>
                </c:pt>
                <c:pt idx="4">
                  <c:v>0</c:v>
                </c:pt>
                <c:pt idx="5">
                  <c:v>1</c:v>
                </c:pt>
                <c:pt idx="6">
                  <c:v>0</c:v>
                </c:pt>
                <c:pt idx="7">
                  <c:v>2</c:v>
                </c:pt>
                <c:pt idx="8">
                  <c:v>2</c:v>
                </c:pt>
                <c:pt idx="9">
                  <c:v>0</c:v>
                </c:pt>
                <c:pt idx="10">
                  <c:v>0</c:v>
                </c:pt>
                <c:pt idx="11">
                  <c:v>2</c:v>
                </c:pt>
                <c:pt idx="12">
                  <c:v>0</c:v>
                </c:pt>
                <c:pt idx="13">
                  <c:v>1</c:v>
                </c:pt>
                <c:pt idx="14">
                  <c:v>0</c:v>
                </c:pt>
                <c:pt idx="15">
                  <c:v>0</c:v>
                </c:pt>
                <c:pt idx="16">
                  <c:v>0</c:v>
                </c:pt>
                <c:pt idx="17">
                  <c:v>1</c:v>
                </c:pt>
                <c:pt idx="18">
                  <c:v>0</c:v>
                </c:pt>
                <c:pt idx="19">
                  <c:v>0</c:v>
                </c:pt>
                <c:pt idx="20">
                  <c:v>0</c:v>
                </c:pt>
                <c:pt idx="21">
                  <c:v>1</c:v>
                </c:pt>
                <c:pt idx="22">
                  <c:v>3</c:v>
                </c:pt>
                <c:pt idx="23">
                  <c:v>0</c:v>
                </c:pt>
              </c:numCache>
            </c:numRef>
          </c:val>
          <c:extLst>
            <c:ext xmlns:c16="http://schemas.microsoft.com/office/drawing/2014/chart" uri="{C3380CC4-5D6E-409C-BE32-E72D297353CC}">
              <c16:uniqueId val="{00000002-D070-4CE4-ADB4-10EDBD198E51}"/>
            </c:ext>
          </c:extLst>
        </c:ser>
        <c:dLbls>
          <c:showLegendKey val="0"/>
          <c:showVal val="0"/>
          <c:showCatName val="0"/>
          <c:showSerName val="0"/>
          <c:showPercent val="0"/>
          <c:showBubbleSize val="0"/>
        </c:dLbls>
        <c:gapWidth val="219"/>
        <c:overlap val="-27"/>
        <c:axId val="251178368"/>
        <c:axId val="251196544"/>
      </c:barChart>
      <c:catAx>
        <c:axId val="251178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51196544"/>
        <c:crosses val="autoZero"/>
        <c:auto val="1"/>
        <c:lblAlgn val="ctr"/>
        <c:lblOffset val="100"/>
        <c:noMultiLvlLbl val="0"/>
      </c:catAx>
      <c:valAx>
        <c:axId val="25119654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51178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a:t>入退院支援加算を算定する施設数（施設基準）</a:t>
            </a:r>
          </a:p>
        </c:rich>
      </c:tx>
      <c:layout>
        <c:manualLayout>
          <c:xMode val="edge"/>
          <c:yMode val="edge"/>
          <c:x val="0.34305555555555556"/>
          <c:y val="6.9444444444444503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3.7443096583417344E-2"/>
          <c:y val="0.27712962962963"/>
          <c:w val="0.96245920030434962"/>
          <c:h val="0.36135024788568154"/>
        </c:manualLayout>
      </c:layout>
      <c:barChart>
        <c:barDir val="col"/>
        <c:grouping val="clustered"/>
        <c:varyColors val="0"/>
        <c:ser>
          <c:idx val="0"/>
          <c:order val="0"/>
          <c:tx>
            <c:strRef>
              <c:f>入退院支援加算!$G$2</c:f>
              <c:strCache>
                <c:ptCount val="1"/>
                <c:pt idx="0">
                  <c:v>H29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入退院支援加算!$F$3:$F$26</c:f>
              <c:strCache>
                <c:ptCount val="24"/>
                <c:pt idx="0">
                  <c:v>都島区</c:v>
                </c:pt>
                <c:pt idx="1">
                  <c:v>福島区</c:v>
                </c:pt>
                <c:pt idx="2">
                  <c:v>此花区</c:v>
                </c:pt>
                <c:pt idx="3">
                  <c:v>西区</c:v>
                </c:pt>
                <c:pt idx="4">
                  <c:v>港区</c:v>
                </c:pt>
                <c:pt idx="5">
                  <c:v>大正区</c:v>
                </c:pt>
                <c:pt idx="6">
                  <c:v>天王寺区</c:v>
                </c:pt>
                <c:pt idx="7">
                  <c:v>浪速区</c:v>
                </c:pt>
                <c:pt idx="8">
                  <c:v>西淀川区</c:v>
                </c:pt>
                <c:pt idx="9">
                  <c:v>東淀川区</c:v>
                </c:pt>
                <c:pt idx="10">
                  <c:v>東成区</c:v>
                </c:pt>
                <c:pt idx="11">
                  <c:v>生野区</c:v>
                </c:pt>
                <c:pt idx="12">
                  <c:v>旭区</c:v>
                </c:pt>
                <c:pt idx="13">
                  <c:v>城東区</c:v>
                </c:pt>
                <c:pt idx="14">
                  <c:v>阿倍野区</c:v>
                </c:pt>
                <c:pt idx="15">
                  <c:v>住吉区</c:v>
                </c:pt>
                <c:pt idx="16">
                  <c:v>東住吉区</c:v>
                </c:pt>
                <c:pt idx="17">
                  <c:v>西成区</c:v>
                </c:pt>
                <c:pt idx="18">
                  <c:v>淀川区</c:v>
                </c:pt>
                <c:pt idx="19">
                  <c:v>鶴見区</c:v>
                </c:pt>
                <c:pt idx="20">
                  <c:v>住之江区</c:v>
                </c:pt>
                <c:pt idx="21">
                  <c:v>平野区</c:v>
                </c:pt>
                <c:pt idx="22">
                  <c:v>北区</c:v>
                </c:pt>
                <c:pt idx="23">
                  <c:v>中央区</c:v>
                </c:pt>
              </c:strCache>
            </c:strRef>
          </c:cat>
          <c:val>
            <c:numRef>
              <c:f>入退院支援加算!$G$3:$G$26</c:f>
              <c:numCache>
                <c:formatCode>General</c:formatCode>
                <c:ptCount val="24"/>
                <c:pt idx="0">
                  <c:v>3</c:v>
                </c:pt>
                <c:pt idx="1">
                  <c:v>4</c:v>
                </c:pt>
                <c:pt idx="2">
                  <c:v>1</c:v>
                </c:pt>
                <c:pt idx="3">
                  <c:v>4</c:v>
                </c:pt>
                <c:pt idx="4">
                  <c:v>2</c:v>
                </c:pt>
                <c:pt idx="5">
                  <c:v>2</c:v>
                </c:pt>
                <c:pt idx="6">
                  <c:v>4</c:v>
                </c:pt>
                <c:pt idx="7">
                  <c:v>3</c:v>
                </c:pt>
                <c:pt idx="8">
                  <c:v>4</c:v>
                </c:pt>
                <c:pt idx="9">
                  <c:v>2</c:v>
                </c:pt>
                <c:pt idx="10">
                  <c:v>4</c:v>
                </c:pt>
                <c:pt idx="11">
                  <c:v>2</c:v>
                </c:pt>
                <c:pt idx="12">
                  <c:v>3</c:v>
                </c:pt>
                <c:pt idx="13">
                  <c:v>5</c:v>
                </c:pt>
                <c:pt idx="14">
                  <c:v>2</c:v>
                </c:pt>
                <c:pt idx="15">
                  <c:v>7</c:v>
                </c:pt>
                <c:pt idx="16">
                  <c:v>5</c:v>
                </c:pt>
                <c:pt idx="17">
                  <c:v>2</c:v>
                </c:pt>
                <c:pt idx="18">
                  <c:v>3</c:v>
                </c:pt>
                <c:pt idx="19">
                  <c:v>3</c:v>
                </c:pt>
                <c:pt idx="20">
                  <c:v>5</c:v>
                </c:pt>
                <c:pt idx="21">
                  <c:v>0</c:v>
                </c:pt>
                <c:pt idx="22">
                  <c:v>6</c:v>
                </c:pt>
                <c:pt idx="23">
                  <c:v>3</c:v>
                </c:pt>
              </c:numCache>
            </c:numRef>
          </c:val>
          <c:extLst>
            <c:ext xmlns:c16="http://schemas.microsoft.com/office/drawing/2014/chart" uri="{C3380CC4-5D6E-409C-BE32-E72D297353CC}">
              <c16:uniqueId val="{00000000-F211-4160-8EE3-5D434F3E783B}"/>
            </c:ext>
          </c:extLst>
        </c:ser>
        <c:ser>
          <c:idx val="1"/>
          <c:order val="1"/>
          <c:tx>
            <c:strRef>
              <c:f>入退院支援加算!$H$2</c:f>
              <c:strCache>
                <c:ptCount val="1"/>
                <c:pt idx="0">
                  <c:v>H30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入退院支援加算!$F$3:$F$26</c:f>
              <c:strCache>
                <c:ptCount val="24"/>
                <c:pt idx="0">
                  <c:v>都島区</c:v>
                </c:pt>
                <c:pt idx="1">
                  <c:v>福島区</c:v>
                </c:pt>
                <c:pt idx="2">
                  <c:v>此花区</c:v>
                </c:pt>
                <c:pt idx="3">
                  <c:v>西区</c:v>
                </c:pt>
                <c:pt idx="4">
                  <c:v>港区</c:v>
                </c:pt>
                <c:pt idx="5">
                  <c:v>大正区</c:v>
                </c:pt>
                <c:pt idx="6">
                  <c:v>天王寺区</c:v>
                </c:pt>
                <c:pt idx="7">
                  <c:v>浪速区</c:v>
                </c:pt>
                <c:pt idx="8">
                  <c:v>西淀川区</c:v>
                </c:pt>
                <c:pt idx="9">
                  <c:v>東淀川区</c:v>
                </c:pt>
                <c:pt idx="10">
                  <c:v>東成区</c:v>
                </c:pt>
                <c:pt idx="11">
                  <c:v>生野区</c:v>
                </c:pt>
                <c:pt idx="12">
                  <c:v>旭区</c:v>
                </c:pt>
                <c:pt idx="13">
                  <c:v>城東区</c:v>
                </c:pt>
                <c:pt idx="14">
                  <c:v>阿倍野区</c:v>
                </c:pt>
                <c:pt idx="15">
                  <c:v>住吉区</c:v>
                </c:pt>
                <c:pt idx="16">
                  <c:v>東住吉区</c:v>
                </c:pt>
                <c:pt idx="17">
                  <c:v>西成区</c:v>
                </c:pt>
                <c:pt idx="18">
                  <c:v>淀川区</c:v>
                </c:pt>
                <c:pt idx="19">
                  <c:v>鶴見区</c:v>
                </c:pt>
                <c:pt idx="20">
                  <c:v>住之江区</c:v>
                </c:pt>
                <c:pt idx="21">
                  <c:v>平野区</c:v>
                </c:pt>
                <c:pt idx="22">
                  <c:v>北区</c:v>
                </c:pt>
                <c:pt idx="23">
                  <c:v>中央区</c:v>
                </c:pt>
              </c:strCache>
            </c:strRef>
          </c:cat>
          <c:val>
            <c:numRef>
              <c:f>入退院支援加算!$H$3:$H$26</c:f>
              <c:numCache>
                <c:formatCode>General</c:formatCode>
                <c:ptCount val="24"/>
                <c:pt idx="0">
                  <c:v>3</c:v>
                </c:pt>
                <c:pt idx="1">
                  <c:v>4</c:v>
                </c:pt>
                <c:pt idx="2">
                  <c:v>2</c:v>
                </c:pt>
                <c:pt idx="3">
                  <c:v>4</c:v>
                </c:pt>
                <c:pt idx="4">
                  <c:v>2</c:v>
                </c:pt>
                <c:pt idx="5">
                  <c:v>2</c:v>
                </c:pt>
                <c:pt idx="6">
                  <c:v>5</c:v>
                </c:pt>
                <c:pt idx="7">
                  <c:v>3</c:v>
                </c:pt>
                <c:pt idx="8">
                  <c:v>4</c:v>
                </c:pt>
                <c:pt idx="9">
                  <c:v>2</c:v>
                </c:pt>
                <c:pt idx="10">
                  <c:v>3</c:v>
                </c:pt>
                <c:pt idx="11">
                  <c:v>2</c:v>
                </c:pt>
                <c:pt idx="12">
                  <c:v>2</c:v>
                </c:pt>
                <c:pt idx="13">
                  <c:v>6</c:v>
                </c:pt>
                <c:pt idx="14">
                  <c:v>4</c:v>
                </c:pt>
                <c:pt idx="15">
                  <c:v>6</c:v>
                </c:pt>
                <c:pt idx="16">
                  <c:v>6</c:v>
                </c:pt>
                <c:pt idx="17">
                  <c:v>3</c:v>
                </c:pt>
                <c:pt idx="18">
                  <c:v>3</c:v>
                </c:pt>
                <c:pt idx="19">
                  <c:v>3</c:v>
                </c:pt>
                <c:pt idx="20">
                  <c:v>3</c:v>
                </c:pt>
                <c:pt idx="21">
                  <c:v>1</c:v>
                </c:pt>
                <c:pt idx="22">
                  <c:v>6</c:v>
                </c:pt>
                <c:pt idx="23">
                  <c:v>4</c:v>
                </c:pt>
              </c:numCache>
            </c:numRef>
          </c:val>
          <c:extLst>
            <c:ext xmlns:c16="http://schemas.microsoft.com/office/drawing/2014/chart" uri="{C3380CC4-5D6E-409C-BE32-E72D297353CC}">
              <c16:uniqueId val="{00000001-F211-4160-8EE3-5D434F3E783B}"/>
            </c:ext>
          </c:extLst>
        </c:ser>
        <c:ser>
          <c:idx val="2"/>
          <c:order val="2"/>
          <c:tx>
            <c:strRef>
              <c:f>入退院支援加算!$I$2</c:f>
              <c:strCache>
                <c:ptCount val="1"/>
                <c:pt idx="0">
                  <c:v>H31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入退院支援加算!$F$3:$F$26</c:f>
              <c:strCache>
                <c:ptCount val="24"/>
                <c:pt idx="0">
                  <c:v>都島区</c:v>
                </c:pt>
                <c:pt idx="1">
                  <c:v>福島区</c:v>
                </c:pt>
                <c:pt idx="2">
                  <c:v>此花区</c:v>
                </c:pt>
                <c:pt idx="3">
                  <c:v>西区</c:v>
                </c:pt>
                <c:pt idx="4">
                  <c:v>港区</c:v>
                </c:pt>
                <c:pt idx="5">
                  <c:v>大正区</c:v>
                </c:pt>
                <c:pt idx="6">
                  <c:v>天王寺区</c:v>
                </c:pt>
                <c:pt idx="7">
                  <c:v>浪速区</c:v>
                </c:pt>
                <c:pt idx="8">
                  <c:v>西淀川区</c:v>
                </c:pt>
                <c:pt idx="9">
                  <c:v>東淀川区</c:v>
                </c:pt>
                <c:pt idx="10">
                  <c:v>東成区</c:v>
                </c:pt>
                <c:pt idx="11">
                  <c:v>生野区</c:v>
                </c:pt>
                <c:pt idx="12">
                  <c:v>旭区</c:v>
                </c:pt>
                <c:pt idx="13">
                  <c:v>城東区</c:v>
                </c:pt>
                <c:pt idx="14">
                  <c:v>阿倍野区</c:v>
                </c:pt>
                <c:pt idx="15">
                  <c:v>住吉区</c:v>
                </c:pt>
                <c:pt idx="16">
                  <c:v>東住吉区</c:v>
                </c:pt>
                <c:pt idx="17">
                  <c:v>西成区</c:v>
                </c:pt>
                <c:pt idx="18">
                  <c:v>淀川区</c:v>
                </c:pt>
                <c:pt idx="19">
                  <c:v>鶴見区</c:v>
                </c:pt>
                <c:pt idx="20">
                  <c:v>住之江区</c:v>
                </c:pt>
                <c:pt idx="21">
                  <c:v>平野区</c:v>
                </c:pt>
                <c:pt idx="22">
                  <c:v>北区</c:v>
                </c:pt>
                <c:pt idx="23">
                  <c:v>中央区</c:v>
                </c:pt>
              </c:strCache>
            </c:strRef>
          </c:cat>
          <c:val>
            <c:numRef>
              <c:f>入退院支援加算!$I$3:$I$26</c:f>
              <c:numCache>
                <c:formatCode>General</c:formatCode>
                <c:ptCount val="24"/>
                <c:pt idx="0">
                  <c:v>4</c:v>
                </c:pt>
                <c:pt idx="1">
                  <c:v>5</c:v>
                </c:pt>
                <c:pt idx="2">
                  <c:v>1</c:v>
                </c:pt>
                <c:pt idx="3">
                  <c:v>4</c:v>
                </c:pt>
                <c:pt idx="4">
                  <c:v>2</c:v>
                </c:pt>
                <c:pt idx="5">
                  <c:v>2</c:v>
                </c:pt>
                <c:pt idx="6">
                  <c:v>4</c:v>
                </c:pt>
                <c:pt idx="7">
                  <c:v>3</c:v>
                </c:pt>
                <c:pt idx="8">
                  <c:v>3</c:v>
                </c:pt>
                <c:pt idx="9">
                  <c:v>2</c:v>
                </c:pt>
                <c:pt idx="10">
                  <c:v>3</c:v>
                </c:pt>
                <c:pt idx="11">
                  <c:v>2</c:v>
                </c:pt>
                <c:pt idx="12">
                  <c:v>2</c:v>
                </c:pt>
                <c:pt idx="13">
                  <c:v>7</c:v>
                </c:pt>
                <c:pt idx="14">
                  <c:v>4</c:v>
                </c:pt>
                <c:pt idx="15">
                  <c:v>5</c:v>
                </c:pt>
                <c:pt idx="16">
                  <c:v>6</c:v>
                </c:pt>
                <c:pt idx="17">
                  <c:v>4</c:v>
                </c:pt>
                <c:pt idx="18">
                  <c:v>3</c:v>
                </c:pt>
                <c:pt idx="19">
                  <c:v>3</c:v>
                </c:pt>
                <c:pt idx="20">
                  <c:v>4</c:v>
                </c:pt>
                <c:pt idx="21">
                  <c:v>1</c:v>
                </c:pt>
                <c:pt idx="22">
                  <c:v>6</c:v>
                </c:pt>
                <c:pt idx="23">
                  <c:v>3</c:v>
                </c:pt>
              </c:numCache>
            </c:numRef>
          </c:val>
          <c:extLst>
            <c:ext xmlns:c16="http://schemas.microsoft.com/office/drawing/2014/chart" uri="{C3380CC4-5D6E-409C-BE32-E72D297353CC}">
              <c16:uniqueId val="{00000002-F211-4160-8EE3-5D434F3E783B}"/>
            </c:ext>
          </c:extLst>
        </c:ser>
        <c:dLbls>
          <c:showLegendKey val="0"/>
          <c:showVal val="0"/>
          <c:showCatName val="0"/>
          <c:showSerName val="0"/>
          <c:showPercent val="0"/>
          <c:showBubbleSize val="0"/>
        </c:dLbls>
        <c:gapWidth val="219"/>
        <c:overlap val="-27"/>
        <c:axId val="251328000"/>
        <c:axId val="251329536"/>
      </c:barChart>
      <c:catAx>
        <c:axId val="251328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51329536"/>
        <c:crosses val="autoZero"/>
        <c:auto val="1"/>
        <c:lblAlgn val="ctr"/>
        <c:lblOffset val="100"/>
        <c:noMultiLvlLbl val="0"/>
      </c:catAx>
      <c:valAx>
        <c:axId val="25132953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51328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a:t>入退院支援加算を算定する施設数（施設基準）</a:t>
            </a:r>
          </a:p>
        </c:rich>
      </c:tx>
      <c:layout>
        <c:manualLayout>
          <c:xMode val="edge"/>
          <c:yMode val="edge"/>
          <c:x val="0.37361111111111112"/>
          <c:y val="5.5555683277068363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2.752537182852147E-2"/>
          <c:y val="0.28638888888888969"/>
          <c:w val="0.97108573928259034"/>
          <c:h val="0.36135024788568154"/>
        </c:manualLayout>
      </c:layout>
      <c:barChart>
        <c:barDir val="col"/>
        <c:grouping val="clustered"/>
        <c:varyColors val="0"/>
        <c:ser>
          <c:idx val="0"/>
          <c:order val="0"/>
          <c:tx>
            <c:strRef>
              <c:f>入退院支援加算!$G$2</c:f>
              <c:strCache>
                <c:ptCount val="1"/>
                <c:pt idx="0">
                  <c:v>H29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入退院支援加算!$F$3:$F$26</c:f>
              <c:strCache>
                <c:ptCount val="24"/>
                <c:pt idx="0">
                  <c:v>都島区</c:v>
                </c:pt>
                <c:pt idx="1">
                  <c:v>福島区</c:v>
                </c:pt>
                <c:pt idx="2">
                  <c:v>此花区</c:v>
                </c:pt>
                <c:pt idx="3">
                  <c:v>西区</c:v>
                </c:pt>
                <c:pt idx="4">
                  <c:v>港区</c:v>
                </c:pt>
                <c:pt idx="5">
                  <c:v>大正区</c:v>
                </c:pt>
                <c:pt idx="6">
                  <c:v>天王寺区</c:v>
                </c:pt>
                <c:pt idx="7">
                  <c:v>浪速区</c:v>
                </c:pt>
                <c:pt idx="8">
                  <c:v>西淀川区</c:v>
                </c:pt>
                <c:pt idx="9">
                  <c:v>東淀川区</c:v>
                </c:pt>
                <c:pt idx="10">
                  <c:v>東成区</c:v>
                </c:pt>
                <c:pt idx="11">
                  <c:v>生野区</c:v>
                </c:pt>
                <c:pt idx="12">
                  <c:v>旭区</c:v>
                </c:pt>
                <c:pt idx="13">
                  <c:v>城東区</c:v>
                </c:pt>
                <c:pt idx="14">
                  <c:v>阿倍野区</c:v>
                </c:pt>
                <c:pt idx="15">
                  <c:v>住吉区</c:v>
                </c:pt>
                <c:pt idx="16">
                  <c:v>東住吉区</c:v>
                </c:pt>
                <c:pt idx="17">
                  <c:v>西成区</c:v>
                </c:pt>
                <c:pt idx="18">
                  <c:v>淀川区</c:v>
                </c:pt>
                <c:pt idx="19">
                  <c:v>鶴見区</c:v>
                </c:pt>
                <c:pt idx="20">
                  <c:v>住之江区</c:v>
                </c:pt>
                <c:pt idx="21">
                  <c:v>平野区</c:v>
                </c:pt>
                <c:pt idx="22">
                  <c:v>北区</c:v>
                </c:pt>
                <c:pt idx="23">
                  <c:v>中央区</c:v>
                </c:pt>
              </c:strCache>
            </c:strRef>
          </c:cat>
          <c:val>
            <c:numRef>
              <c:f>入退院支援加算!$G$3:$G$26</c:f>
              <c:numCache>
                <c:formatCode>General</c:formatCode>
                <c:ptCount val="24"/>
                <c:pt idx="0">
                  <c:v>3</c:v>
                </c:pt>
                <c:pt idx="1">
                  <c:v>4</c:v>
                </c:pt>
                <c:pt idx="2">
                  <c:v>1</c:v>
                </c:pt>
                <c:pt idx="3">
                  <c:v>4</c:v>
                </c:pt>
                <c:pt idx="4">
                  <c:v>2</c:v>
                </c:pt>
                <c:pt idx="5">
                  <c:v>2</c:v>
                </c:pt>
                <c:pt idx="6">
                  <c:v>4</c:v>
                </c:pt>
                <c:pt idx="7">
                  <c:v>3</c:v>
                </c:pt>
                <c:pt idx="8">
                  <c:v>4</c:v>
                </c:pt>
                <c:pt idx="9">
                  <c:v>2</c:v>
                </c:pt>
                <c:pt idx="10">
                  <c:v>4</c:v>
                </c:pt>
                <c:pt idx="11">
                  <c:v>2</c:v>
                </c:pt>
                <c:pt idx="12">
                  <c:v>3</c:v>
                </c:pt>
                <c:pt idx="13">
                  <c:v>5</c:v>
                </c:pt>
                <c:pt idx="14">
                  <c:v>2</c:v>
                </c:pt>
                <c:pt idx="15">
                  <c:v>7</c:v>
                </c:pt>
                <c:pt idx="16">
                  <c:v>5</c:v>
                </c:pt>
                <c:pt idx="17">
                  <c:v>2</c:v>
                </c:pt>
                <c:pt idx="18">
                  <c:v>3</c:v>
                </c:pt>
                <c:pt idx="19">
                  <c:v>3</c:v>
                </c:pt>
                <c:pt idx="20">
                  <c:v>5</c:v>
                </c:pt>
                <c:pt idx="21">
                  <c:v>0</c:v>
                </c:pt>
                <c:pt idx="22">
                  <c:v>6</c:v>
                </c:pt>
                <c:pt idx="23">
                  <c:v>3</c:v>
                </c:pt>
              </c:numCache>
            </c:numRef>
          </c:val>
          <c:extLst>
            <c:ext xmlns:c16="http://schemas.microsoft.com/office/drawing/2014/chart" uri="{C3380CC4-5D6E-409C-BE32-E72D297353CC}">
              <c16:uniqueId val="{00000000-82CE-4385-ADC8-07066C323201}"/>
            </c:ext>
          </c:extLst>
        </c:ser>
        <c:ser>
          <c:idx val="1"/>
          <c:order val="1"/>
          <c:tx>
            <c:strRef>
              <c:f>入退院支援加算!$H$2</c:f>
              <c:strCache>
                <c:ptCount val="1"/>
                <c:pt idx="0">
                  <c:v>H30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入退院支援加算!$F$3:$F$26</c:f>
              <c:strCache>
                <c:ptCount val="24"/>
                <c:pt idx="0">
                  <c:v>都島区</c:v>
                </c:pt>
                <c:pt idx="1">
                  <c:v>福島区</c:v>
                </c:pt>
                <c:pt idx="2">
                  <c:v>此花区</c:v>
                </c:pt>
                <c:pt idx="3">
                  <c:v>西区</c:v>
                </c:pt>
                <c:pt idx="4">
                  <c:v>港区</c:v>
                </c:pt>
                <c:pt idx="5">
                  <c:v>大正区</c:v>
                </c:pt>
                <c:pt idx="6">
                  <c:v>天王寺区</c:v>
                </c:pt>
                <c:pt idx="7">
                  <c:v>浪速区</c:v>
                </c:pt>
                <c:pt idx="8">
                  <c:v>西淀川区</c:v>
                </c:pt>
                <c:pt idx="9">
                  <c:v>東淀川区</c:v>
                </c:pt>
                <c:pt idx="10">
                  <c:v>東成区</c:v>
                </c:pt>
                <c:pt idx="11">
                  <c:v>生野区</c:v>
                </c:pt>
                <c:pt idx="12">
                  <c:v>旭区</c:v>
                </c:pt>
                <c:pt idx="13">
                  <c:v>城東区</c:v>
                </c:pt>
                <c:pt idx="14">
                  <c:v>阿倍野区</c:v>
                </c:pt>
                <c:pt idx="15">
                  <c:v>住吉区</c:v>
                </c:pt>
                <c:pt idx="16">
                  <c:v>東住吉区</c:v>
                </c:pt>
                <c:pt idx="17">
                  <c:v>西成区</c:v>
                </c:pt>
                <c:pt idx="18">
                  <c:v>淀川区</c:v>
                </c:pt>
                <c:pt idx="19">
                  <c:v>鶴見区</c:v>
                </c:pt>
                <c:pt idx="20">
                  <c:v>住之江区</c:v>
                </c:pt>
                <c:pt idx="21">
                  <c:v>平野区</c:v>
                </c:pt>
                <c:pt idx="22">
                  <c:v>北区</c:v>
                </c:pt>
                <c:pt idx="23">
                  <c:v>中央区</c:v>
                </c:pt>
              </c:strCache>
            </c:strRef>
          </c:cat>
          <c:val>
            <c:numRef>
              <c:f>入退院支援加算!$H$3:$H$26</c:f>
              <c:numCache>
                <c:formatCode>General</c:formatCode>
                <c:ptCount val="24"/>
                <c:pt idx="0">
                  <c:v>3</c:v>
                </c:pt>
                <c:pt idx="1">
                  <c:v>4</c:v>
                </c:pt>
                <c:pt idx="2">
                  <c:v>2</c:v>
                </c:pt>
                <c:pt idx="3">
                  <c:v>4</c:v>
                </c:pt>
                <c:pt idx="4">
                  <c:v>2</c:v>
                </c:pt>
                <c:pt idx="5">
                  <c:v>2</c:v>
                </c:pt>
                <c:pt idx="6">
                  <c:v>5</c:v>
                </c:pt>
                <c:pt idx="7">
                  <c:v>3</c:v>
                </c:pt>
                <c:pt idx="8">
                  <c:v>4</c:v>
                </c:pt>
                <c:pt idx="9">
                  <c:v>2</c:v>
                </c:pt>
                <c:pt idx="10">
                  <c:v>3</c:v>
                </c:pt>
                <c:pt idx="11">
                  <c:v>2</c:v>
                </c:pt>
                <c:pt idx="12">
                  <c:v>2</c:v>
                </c:pt>
                <c:pt idx="13">
                  <c:v>6</c:v>
                </c:pt>
                <c:pt idx="14">
                  <c:v>4</c:v>
                </c:pt>
                <c:pt idx="15">
                  <c:v>6</c:v>
                </c:pt>
                <c:pt idx="16">
                  <c:v>6</c:v>
                </c:pt>
                <c:pt idx="17">
                  <c:v>3</c:v>
                </c:pt>
                <c:pt idx="18">
                  <c:v>3</c:v>
                </c:pt>
                <c:pt idx="19">
                  <c:v>3</c:v>
                </c:pt>
                <c:pt idx="20">
                  <c:v>3</c:v>
                </c:pt>
                <c:pt idx="21">
                  <c:v>1</c:v>
                </c:pt>
                <c:pt idx="22">
                  <c:v>6</c:v>
                </c:pt>
                <c:pt idx="23">
                  <c:v>4</c:v>
                </c:pt>
              </c:numCache>
            </c:numRef>
          </c:val>
          <c:extLst>
            <c:ext xmlns:c16="http://schemas.microsoft.com/office/drawing/2014/chart" uri="{C3380CC4-5D6E-409C-BE32-E72D297353CC}">
              <c16:uniqueId val="{00000001-82CE-4385-ADC8-07066C323201}"/>
            </c:ext>
          </c:extLst>
        </c:ser>
        <c:ser>
          <c:idx val="2"/>
          <c:order val="2"/>
          <c:tx>
            <c:strRef>
              <c:f>入退院支援加算!$I$2</c:f>
              <c:strCache>
                <c:ptCount val="1"/>
                <c:pt idx="0">
                  <c:v>H31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入退院支援加算!$F$3:$F$26</c:f>
              <c:strCache>
                <c:ptCount val="24"/>
                <c:pt idx="0">
                  <c:v>都島区</c:v>
                </c:pt>
                <c:pt idx="1">
                  <c:v>福島区</c:v>
                </c:pt>
                <c:pt idx="2">
                  <c:v>此花区</c:v>
                </c:pt>
                <c:pt idx="3">
                  <c:v>西区</c:v>
                </c:pt>
                <c:pt idx="4">
                  <c:v>港区</c:v>
                </c:pt>
                <c:pt idx="5">
                  <c:v>大正区</c:v>
                </c:pt>
                <c:pt idx="6">
                  <c:v>天王寺区</c:v>
                </c:pt>
                <c:pt idx="7">
                  <c:v>浪速区</c:v>
                </c:pt>
                <c:pt idx="8">
                  <c:v>西淀川区</c:v>
                </c:pt>
                <c:pt idx="9">
                  <c:v>東淀川区</c:v>
                </c:pt>
                <c:pt idx="10">
                  <c:v>東成区</c:v>
                </c:pt>
                <c:pt idx="11">
                  <c:v>生野区</c:v>
                </c:pt>
                <c:pt idx="12">
                  <c:v>旭区</c:v>
                </c:pt>
                <c:pt idx="13">
                  <c:v>城東区</c:v>
                </c:pt>
                <c:pt idx="14">
                  <c:v>阿倍野区</c:v>
                </c:pt>
                <c:pt idx="15">
                  <c:v>住吉区</c:v>
                </c:pt>
                <c:pt idx="16">
                  <c:v>東住吉区</c:v>
                </c:pt>
                <c:pt idx="17">
                  <c:v>西成区</c:v>
                </c:pt>
                <c:pt idx="18">
                  <c:v>淀川区</c:v>
                </c:pt>
                <c:pt idx="19">
                  <c:v>鶴見区</c:v>
                </c:pt>
                <c:pt idx="20">
                  <c:v>住之江区</c:v>
                </c:pt>
                <c:pt idx="21">
                  <c:v>平野区</c:v>
                </c:pt>
                <c:pt idx="22">
                  <c:v>北区</c:v>
                </c:pt>
                <c:pt idx="23">
                  <c:v>中央区</c:v>
                </c:pt>
              </c:strCache>
            </c:strRef>
          </c:cat>
          <c:val>
            <c:numRef>
              <c:f>入退院支援加算!$I$3:$I$26</c:f>
              <c:numCache>
                <c:formatCode>General</c:formatCode>
                <c:ptCount val="24"/>
                <c:pt idx="0">
                  <c:v>4</c:v>
                </c:pt>
                <c:pt idx="1">
                  <c:v>5</c:v>
                </c:pt>
                <c:pt idx="2">
                  <c:v>1</c:v>
                </c:pt>
                <c:pt idx="3">
                  <c:v>4</c:v>
                </c:pt>
                <c:pt idx="4">
                  <c:v>2</c:v>
                </c:pt>
                <c:pt idx="5">
                  <c:v>2</c:v>
                </c:pt>
                <c:pt idx="6">
                  <c:v>4</c:v>
                </c:pt>
                <c:pt idx="7">
                  <c:v>3</c:v>
                </c:pt>
                <c:pt idx="8">
                  <c:v>3</c:v>
                </c:pt>
                <c:pt idx="9">
                  <c:v>2</c:v>
                </c:pt>
                <c:pt idx="10">
                  <c:v>3</c:v>
                </c:pt>
                <c:pt idx="11">
                  <c:v>2</c:v>
                </c:pt>
                <c:pt idx="12">
                  <c:v>2</c:v>
                </c:pt>
                <c:pt idx="13">
                  <c:v>7</c:v>
                </c:pt>
                <c:pt idx="14">
                  <c:v>4</c:v>
                </c:pt>
                <c:pt idx="15">
                  <c:v>5</c:v>
                </c:pt>
                <c:pt idx="16">
                  <c:v>6</c:v>
                </c:pt>
                <c:pt idx="17">
                  <c:v>4</c:v>
                </c:pt>
                <c:pt idx="18">
                  <c:v>3</c:v>
                </c:pt>
                <c:pt idx="19">
                  <c:v>3</c:v>
                </c:pt>
                <c:pt idx="20">
                  <c:v>4</c:v>
                </c:pt>
                <c:pt idx="21">
                  <c:v>1</c:v>
                </c:pt>
                <c:pt idx="22">
                  <c:v>6</c:v>
                </c:pt>
                <c:pt idx="23">
                  <c:v>3</c:v>
                </c:pt>
              </c:numCache>
            </c:numRef>
          </c:val>
          <c:extLst>
            <c:ext xmlns:c16="http://schemas.microsoft.com/office/drawing/2014/chart" uri="{C3380CC4-5D6E-409C-BE32-E72D297353CC}">
              <c16:uniqueId val="{00000002-82CE-4385-ADC8-07066C323201}"/>
            </c:ext>
          </c:extLst>
        </c:ser>
        <c:dLbls>
          <c:showLegendKey val="0"/>
          <c:showVal val="0"/>
          <c:showCatName val="0"/>
          <c:showSerName val="0"/>
          <c:showPercent val="0"/>
          <c:showBubbleSize val="0"/>
        </c:dLbls>
        <c:gapWidth val="219"/>
        <c:overlap val="-27"/>
        <c:axId val="150695296"/>
        <c:axId val="150729856"/>
      </c:barChart>
      <c:catAx>
        <c:axId val="150695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0729856"/>
        <c:crosses val="autoZero"/>
        <c:auto val="1"/>
        <c:lblAlgn val="ctr"/>
        <c:lblOffset val="100"/>
        <c:noMultiLvlLbl val="0"/>
      </c:catAx>
      <c:valAx>
        <c:axId val="15072985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06952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dirty="0"/>
              <a:t>在宅</a:t>
            </a:r>
            <a:r>
              <a:rPr lang="ja-JP" altLang="en-US" sz="1100" dirty="0" smtClean="0"/>
              <a:t>療養支援歯科診療所数</a:t>
            </a:r>
            <a:r>
              <a:rPr lang="ja-JP" altLang="en-US" sz="1100" dirty="0"/>
              <a:t>（施設基準）</a:t>
            </a:r>
          </a:p>
        </c:rich>
      </c:tx>
      <c:layout>
        <c:manualLayout>
          <c:xMode val="edge"/>
          <c:yMode val="edge"/>
          <c:x val="0.39722222222222264"/>
          <c:y val="6.9444444444444503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3.638332613624095E-2"/>
          <c:y val="0.28175925925925932"/>
          <c:w val="0.94695000719709299"/>
          <c:h val="0.36135024788568154"/>
        </c:manualLayout>
      </c:layout>
      <c:barChart>
        <c:barDir val="col"/>
        <c:grouping val="clustered"/>
        <c:varyColors val="0"/>
        <c:ser>
          <c:idx val="0"/>
          <c:order val="0"/>
          <c:tx>
            <c:strRef>
              <c:f>'在宅療養支援歯科診療所（合計）'!$G$2</c:f>
              <c:strCache>
                <c:ptCount val="1"/>
                <c:pt idx="0">
                  <c:v>H29</c:v>
                </c:pt>
              </c:strCache>
            </c:strRef>
          </c:tx>
          <c:spPr>
            <a:solidFill>
              <a:schemeClr val="accent1"/>
            </a:solidFill>
            <a:ln>
              <a:noFill/>
            </a:ln>
            <a:effectLst/>
          </c:spPr>
          <c:invertIfNegative val="0"/>
          <c:dLbls>
            <c:dLbl>
              <c:idx val="22"/>
              <c:layout>
                <c:manualLayout>
                  <c:x val="-2.7777777777777861E-3"/>
                  <c:y val="-3.24074074074074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C32-4659-A735-BFEED59505A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'在宅療養支援歯科診療所（合計）'!$F$3:$F$26</c:f>
              <c:strCache>
                <c:ptCount val="24"/>
                <c:pt idx="0">
                  <c:v>都島区</c:v>
                </c:pt>
                <c:pt idx="1">
                  <c:v>福島区</c:v>
                </c:pt>
                <c:pt idx="2">
                  <c:v>此花区</c:v>
                </c:pt>
                <c:pt idx="3">
                  <c:v>西区</c:v>
                </c:pt>
                <c:pt idx="4">
                  <c:v>港区</c:v>
                </c:pt>
                <c:pt idx="5">
                  <c:v>大正区</c:v>
                </c:pt>
                <c:pt idx="6">
                  <c:v>天王寺区</c:v>
                </c:pt>
                <c:pt idx="7">
                  <c:v>浪速区</c:v>
                </c:pt>
                <c:pt idx="8">
                  <c:v>西淀川区</c:v>
                </c:pt>
                <c:pt idx="9">
                  <c:v>東淀川区</c:v>
                </c:pt>
                <c:pt idx="10">
                  <c:v>東成区</c:v>
                </c:pt>
                <c:pt idx="11">
                  <c:v>生野区</c:v>
                </c:pt>
                <c:pt idx="12">
                  <c:v>旭区</c:v>
                </c:pt>
                <c:pt idx="13">
                  <c:v>城東区</c:v>
                </c:pt>
                <c:pt idx="14">
                  <c:v>阿倍野区</c:v>
                </c:pt>
                <c:pt idx="15">
                  <c:v>住吉区</c:v>
                </c:pt>
                <c:pt idx="16">
                  <c:v>東住吉区</c:v>
                </c:pt>
                <c:pt idx="17">
                  <c:v>西成区</c:v>
                </c:pt>
                <c:pt idx="18">
                  <c:v>淀川区</c:v>
                </c:pt>
                <c:pt idx="19">
                  <c:v>鶴見区</c:v>
                </c:pt>
                <c:pt idx="20">
                  <c:v>住之江区</c:v>
                </c:pt>
                <c:pt idx="21">
                  <c:v>平野区</c:v>
                </c:pt>
                <c:pt idx="22">
                  <c:v>北区</c:v>
                </c:pt>
                <c:pt idx="23">
                  <c:v>中央区</c:v>
                </c:pt>
              </c:strCache>
            </c:strRef>
          </c:cat>
          <c:val>
            <c:numRef>
              <c:f>'在宅療養支援歯科診療所（合計）'!$G$3:$G$26</c:f>
              <c:numCache>
                <c:formatCode>General</c:formatCode>
                <c:ptCount val="24"/>
                <c:pt idx="0">
                  <c:v>9</c:v>
                </c:pt>
                <c:pt idx="1">
                  <c:v>11</c:v>
                </c:pt>
                <c:pt idx="2">
                  <c:v>13</c:v>
                </c:pt>
                <c:pt idx="3">
                  <c:v>15</c:v>
                </c:pt>
                <c:pt idx="4">
                  <c:v>14</c:v>
                </c:pt>
                <c:pt idx="5">
                  <c:v>8</c:v>
                </c:pt>
                <c:pt idx="6">
                  <c:v>11</c:v>
                </c:pt>
                <c:pt idx="7">
                  <c:v>11</c:v>
                </c:pt>
                <c:pt idx="8">
                  <c:v>8</c:v>
                </c:pt>
                <c:pt idx="9">
                  <c:v>17</c:v>
                </c:pt>
                <c:pt idx="10">
                  <c:v>17</c:v>
                </c:pt>
                <c:pt idx="11">
                  <c:v>16</c:v>
                </c:pt>
                <c:pt idx="12">
                  <c:v>14</c:v>
                </c:pt>
                <c:pt idx="13">
                  <c:v>18</c:v>
                </c:pt>
                <c:pt idx="14">
                  <c:v>25</c:v>
                </c:pt>
                <c:pt idx="15">
                  <c:v>13</c:v>
                </c:pt>
                <c:pt idx="16">
                  <c:v>27</c:v>
                </c:pt>
                <c:pt idx="17">
                  <c:v>15</c:v>
                </c:pt>
                <c:pt idx="18">
                  <c:v>28</c:v>
                </c:pt>
                <c:pt idx="19">
                  <c:v>9</c:v>
                </c:pt>
                <c:pt idx="20">
                  <c:v>15</c:v>
                </c:pt>
                <c:pt idx="21">
                  <c:v>22</c:v>
                </c:pt>
                <c:pt idx="22">
                  <c:v>24</c:v>
                </c:pt>
                <c:pt idx="23">
                  <c:v>29</c:v>
                </c:pt>
              </c:numCache>
            </c:numRef>
          </c:val>
          <c:extLst>
            <c:ext xmlns:c16="http://schemas.microsoft.com/office/drawing/2014/chart" uri="{C3380CC4-5D6E-409C-BE32-E72D297353CC}">
              <c16:uniqueId val="{00000000-3C32-4659-A735-BFEED59505A9}"/>
            </c:ext>
          </c:extLst>
        </c:ser>
        <c:ser>
          <c:idx val="1"/>
          <c:order val="1"/>
          <c:tx>
            <c:strRef>
              <c:f>'在宅療養支援歯科診療所（合計）'!$H$2</c:f>
              <c:strCache>
                <c:ptCount val="1"/>
                <c:pt idx="0">
                  <c:v>H30</c:v>
                </c:pt>
              </c:strCache>
            </c:strRef>
          </c:tx>
          <c:spPr>
            <a:solidFill>
              <a:schemeClr val="accent2"/>
            </a:solidFill>
            <a:ln>
              <a:noFill/>
            </a:ln>
            <a:effectLst/>
          </c:spPr>
          <c:invertIfNegative val="0"/>
          <c:dLbls>
            <c:dLbl>
              <c:idx val="0"/>
              <c:layout>
                <c:manualLayout>
                  <c:x val="-1.3888888888888918E-3"/>
                  <c:y val="-2.77777777777778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C32-4659-A735-BFEED59505A9}"/>
                </c:ext>
              </c:extLst>
            </c:dLbl>
            <c:dLbl>
              <c:idx val="1"/>
              <c:layout>
                <c:manualLayout>
                  <c:x val="-1.3888888888889041E-3"/>
                  <c:y val="-7.87037037037038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C32-4659-A735-BFEED59505A9}"/>
                </c:ext>
              </c:extLst>
            </c:dLbl>
            <c:dLbl>
              <c:idx val="2"/>
              <c:layout>
                <c:manualLayout>
                  <c:x val="-1.3888888888888918E-3"/>
                  <c:y val="-7.40740740740741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C32-4659-A735-BFEED59505A9}"/>
                </c:ext>
              </c:extLst>
            </c:dLbl>
            <c:dLbl>
              <c:idx val="3"/>
              <c:layout>
                <c:manualLayout>
                  <c:x val="-1.3888888888888918E-3"/>
                  <c:y val="-3.70370370370370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C32-4659-A735-BFEED59505A9}"/>
                </c:ext>
              </c:extLst>
            </c:dLbl>
            <c:dLbl>
              <c:idx val="4"/>
              <c:layout>
                <c:manualLayout>
                  <c:x val="-1.3888888888888918E-3"/>
                  <c:y val="-6.94444444444445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C32-4659-A735-BFEED59505A9}"/>
                </c:ext>
              </c:extLst>
            </c:dLbl>
            <c:dLbl>
              <c:idx val="6"/>
              <c:layout>
                <c:manualLayout>
                  <c:x val="-2.7777777777777861E-3"/>
                  <c:y val="-4.62962962962963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C32-4659-A735-BFEED59505A9}"/>
                </c:ext>
              </c:extLst>
            </c:dLbl>
            <c:dLbl>
              <c:idx val="7"/>
              <c:layout>
                <c:manualLayout>
                  <c:x val="-2.7777777777777861E-3"/>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C32-4659-A735-BFEED59505A9}"/>
                </c:ext>
              </c:extLst>
            </c:dLbl>
            <c:dLbl>
              <c:idx val="9"/>
              <c:layout>
                <c:manualLayout>
                  <c:x val="-2.7777777777777861E-3"/>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C32-4659-A735-BFEED59505A9}"/>
                </c:ext>
              </c:extLst>
            </c:dLbl>
            <c:dLbl>
              <c:idx val="10"/>
              <c:layout>
                <c:manualLayout>
                  <c:x val="-4.1666666666666683E-3"/>
                  <c:y val="-6.94444444444445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C32-4659-A735-BFEED59505A9}"/>
                </c:ext>
              </c:extLst>
            </c:dLbl>
            <c:dLbl>
              <c:idx val="11"/>
              <c:layout>
                <c:manualLayout>
                  <c:x val="4.1666666666665651E-3"/>
                  <c:y val="-6.94444444444445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3C32-4659-A735-BFEED59505A9}"/>
                </c:ext>
              </c:extLst>
            </c:dLbl>
            <c:dLbl>
              <c:idx val="12"/>
              <c:layout>
                <c:manualLayout>
                  <c:x val="-4.1666666666667681E-3"/>
                  <c:y val="-9.25925925925928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3C32-4659-A735-BFEED59505A9}"/>
                </c:ext>
              </c:extLst>
            </c:dLbl>
            <c:dLbl>
              <c:idx val="13"/>
              <c:layout>
                <c:manualLayout>
                  <c:x val="1.3888888888888918E-3"/>
                  <c:y val="-5.55555555555554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3C32-4659-A735-BFEED59505A9}"/>
                </c:ext>
              </c:extLst>
            </c:dLbl>
            <c:dLbl>
              <c:idx val="14"/>
              <c:layout>
                <c:manualLayout>
                  <c:x val="1.3888888888888918E-3"/>
                  <c:y val="-0.111111111111111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3C32-4659-A735-BFEED59505A9}"/>
                </c:ext>
              </c:extLst>
            </c:dLbl>
            <c:dLbl>
              <c:idx val="15"/>
              <c:layout>
                <c:manualLayout>
                  <c:x val="1.3888888888888918E-3"/>
                  <c:y val="-6.01851851851851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3C32-4659-A735-BFEED59505A9}"/>
                </c:ext>
              </c:extLst>
            </c:dLbl>
            <c:dLbl>
              <c:idx val="16"/>
              <c:layout>
                <c:manualLayout>
                  <c:x val="1.3888888888887905E-3"/>
                  <c:y val="-4.62962962962963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3C32-4659-A735-BFEED59505A9}"/>
                </c:ext>
              </c:extLst>
            </c:dLbl>
            <c:dLbl>
              <c:idx val="17"/>
              <c:layout>
                <c:manualLayout>
                  <c:x val="1.3888888888888918E-3"/>
                  <c:y val="-2.77777777777778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3C32-4659-A735-BFEED59505A9}"/>
                </c:ext>
              </c:extLst>
            </c:dLbl>
            <c:dLbl>
              <c:idx val="18"/>
              <c:layout>
                <c:manualLayout>
                  <c:x val="1.3888888888887905E-3"/>
                  <c:y val="-2.31481481481481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3C32-4659-A735-BFEED59505A9}"/>
                </c:ext>
              </c:extLst>
            </c:dLbl>
            <c:dLbl>
              <c:idx val="20"/>
              <c:layout>
                <c:manualLayout>
                  <c:x val="1.3888888888888918E-3"/>
                  <c:y val="-2.77777777777778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3C32-4659-A735-BFEED59505A9}"/>
                </c:ext>
              </c:extLst>
            </c:dLbl>
            <c:dLbl>
              <c:idx val="21"/>
              <c:layout>
                <c:manualLayout>
                  <c:x val="1.0185067526416045E-16"/>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3C32-4659-A735-BFEED59505A9}"/>
                </c:ext>
              </c:extLst>
            </c:dLbl>
            <c:dLbl>
              <c:idx val="22"/>
              <c:layout>
                <c:manualLayout>
                  <c:x val="1.3888888888887905E-3"/>
                  <c:y val="-5.55555555555554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3C32-4659-A735-BFEED59505A9}"/>
                </c:ext>
              </c:extLst>
            </c:dLbl>
            <c:dLbl>
              <c:idx val="23"/>
              <c:layout>
                <c:manualLayout>
                  <c:x val="2.7777777777777861E-3"/>
                  <c:y val="-4.62962962962963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C32-4659-A735-BFEED59505A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'在宅療養支援歯科診療所（合計）'!$F$3:$F$26</c:f>
              <c:strCache>
                <c:ptCount val="24"/>
                <c:pt idx="0">
                  <c:v>都島区</c:v>
                </c:pt>
                <c:pt idx="1">
                  <c:v>福島区</c:v>
                </c:pt>
                <c:pt idx="2">
                  <c:v>此花区</c:v>
                </c:pt>
                <c:pt idx="3">
                  <c:v>西区</c:v>
                </c:pt>
                <c:pt idx="4">
                  <c:v>港区</c:v>
                </c:pt>
                <c:pt idx="5">
                  <c:v>大正区</c:v>
                </c:pt>
                <c:pt idx="6">
                  <c:v>天王寺区</c:v>
                </c:pt>
                <c:pt idx="7">
                  <c:v>浪速区</c:v>
                </c:pt>
                <c:pt idx="8">
                  <c:v>西淀川区</c:v>
                </c:pt>
                <c:pt idx="9">
                  <c:v>東淀川区</c:v>
                </c:pt>
                <c:pt idx="10">
                  <c:v>東成区</c:v>
                </c:pt>
                <c:pt idx="11">
                  <c:v>生野区</c:v>
                </c:pt>
                <c:pt idx="12">
                  <c:v>旭区</c:v>
                </c:pt>
                <c:pt idx="13">
                  <c:v>城東区</c:v>
                </c:pt>
                <c:pt idx="14">
                  <c:v>阿倍野区</c:v>
                </c:pt>
                <c:pt idx="15">
                  <c:v>住吉区</c:v>
                </c:pt>
                <c:pt idx="16">
                  <c:v>東住吉区</c:v>
                </c:pt>
                <c:pt idx="17">
                  <c:v>西成区</c:v>
                </c:pt>
                <c:pt idx="18">
                  <c:v>淀川区</c:v>
                </c:pt>
                <c:pt idx="19">
                  <c:v>鶴見区</c:v>
                </c:pt>
                <c:pt idx="20">
                  <c:v>住之江区</c:v>
                </c:pt>
                <c:pt idx="21">
                  <c:v>平野区</c:v>
                </c:pt>
                <c:pt idx="22">
                  <c:v>北区</c:v>
                </c:pt>
                <c:pt idx="23">
                  <c:v>中央区</c:v>
                </c:pt>
              </c:strCache>
            </c:strRef>
          </c:cat>
          <c:val>
            <c:numRef>
              <c:f>'在宅療養支援歯科診療所（合計）'!$H$3:$H$26</c:f>
              <c:numCache>
                <c:formatCode>General</c:formatCode>
                <c:ptCount val="24"/>
                <c:pt idx="0">
                  <c:v>13</c:v>
                </c:pt>
                <c:pt idx="1">
                  <c:v>12</c:v>
                </c:pt>
                <c:pt idx="2">
                  <c:v>15</c:v>
                </c:pt>
                <c:pt idx="3">
                  <c:v>16</c:v>
                </c:pt>
                <c:pt idx="4">
                  <c:v>13</c:v>
                </c:pt>
                <c:pt idx="5">
                  <c:v>8</c:v>
                </c:pt>
                <c:pt idx="6">
                  <c:v>15</c:v>
                </c:pt>
                <c:pt idx="7">
                  <c:v>11</c:v>
                </c:pt>
                <c:pt idx="8">
                  <c:v>8</c:v>
                </c:pt>
                <c:pt idx="9">
                  <c:v>20</c:v>
                </c:pt>
                <c:pt idx="10">
                  <c:v>20</c:v>
                </c:pt>
                <c:pt idx="11">
                  <c:v>20</c:v>
                </c:pt>
                <c:pt idx="12">
                  <c:v>13</c:v>
                </c:pt>
                <c:pt idx="13">
                  <c:v>19</c:v>
                </c:pt>
                <c:pt idx="14">
                  <c:v>21</c:v>
                </c:pt>
                <c:pt idx="15">
                  <c:v>16</c:v>
                </c:pt>
                <c:pt idx="16">
                  <c:v>30</c:v>
                </c:pt>
                <c:pt idx="17">
                  <c:v>15</c:v>
                </c:pt>
                <c:pt idx="18">
                  <c:v>27</c:v>
                </c:pt>
                <c:pt idx="19">
                  <c:v>9</c:v>
                </c:pt>
                <c:pt idx="20">
                  <c:v>15</c:v>
                </c:pt>
                <c:pt idx="21">
                  <c:v>22</c:v>
                </c:pt>
                <c:pt idx="22">
                  <c:v>29</c:v>
                </c:pt>
                <c:pt idx="23">
                  <c:v>33</c:v>
                </c:pt>
              </c:numCache>
            </c:numRef>
          </c:val>
          <c:extLst>
            <c:ext xmlns:c16="http://schemas.microsoft.com/office/drawing/2014/chart" uri="{C3380CC4-5D6E-409C-BE32-E72D297353CC}">
              <c16:uniqueId val="{00000001-3C32-4659-A735-BFEED59505A9}"/>
            </c:ext>
          </c:extLst>
        </c:ser>
        <c:ser>
          <c:idx val="2"/>
          <c:order val="2"/>
          <c:tx>
            <c:strRef>
              <c:f>'在宅療養支援歯科診療所（合計）'!$I$2</c:f>
              <c:strCache>
                <c:ptCount val="1"/>
                <c:pt idx="0">
                  <c:v>H31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'在宅療養支援歯科診療所（合計）'!$F$3:$F$26</c:f>
              <c:strCache>
                <c:ptCount val="24"/>
                <c:pt idx="0">
                  <c:v>都島区</c:v>
                </c:pt>
                <c:pt idx="1">
                  <c:v>福島区</c:v>
                </c:pt>
                <c:pt idx="2">
                  <c:v>此花区</c:v>
                </c:pt>
                <c:pt idx="3">
                  <c:v>西区</c:v>
                </c:pt>
                <c:pt idx="4">
                  <c:v>港区</c:v>
                </c:pt>
                <c:pt idx="5">
                  <c:v>大正区</c:v>
                </c:pt>
                <c:pt idx="6">
                  <c:v>天王寺区</c:v>
                </c:pt>
                <c:pt idx="7">
                  <c:v>浪速区</c:v>
                </c:pt>
                <c:pt idx="8">
                  <c:v>西淀川区</c:v>
                </c:pt>
                <c:pt idx="9">
                  <c:v>東淀川区</c:v>
                </c:pt>
                <c:pt idx="10">
                  <c:v>東成区</c:v>
                </c:pt>
                <c:pt idx="11">
                  <c:v>生野区</c:v>
                </c:pt>
                <c:pt idx="12">
                  <c:v>旭区</c:v>
                </c:pt>
                <c:pt idx="13">
                  <c:v>城東区</c:v>
                </c:pt>
                <c:pt idx="14">
                  <c:v>阿倍野区</c:v>
                </c:pt>
                <c:pt idx="15">
                  <c:v>住吉区</c:v>
                </c:pt>
                <c:pt idx="16">
                  <c:v>東住吉区</c:v>
                </c:pt>
                <c:pt idx="17">
                  <c:v>西成区</c:v>
                </c:pt>
                <c:pt idx="18">
                  <c:v>淀川区</c:v>
                </c:pt>
                <c:pt idx="19">
                  <c:v>鶴見区</c:v>
                </c:pt>
                <c:pt idx="20">
                  <c:v>住之江区</c:v>
                </c:pt>
                <c:pt idx="21">
                  <c:v>平野区</c:v>
                </c:pt>
                <c:pt idx="22">
                  <c:v>北区</c:v>
                </c:pt>
                <c:pt idx="23">
                  <c:v>中央区</c:v>
                </c:pt>
              </c:strCache>
            </c:strRef>
          </c:cat>
          <c:val>
            <c:numRef>
              <c:f>'在宅療養支援歯科診療所（合計）'!$I$3:$I$26</c:f>
              <c:numCache>
                <c:formatCode>General</c:formatCode>
                <c:ptCount val="24"/>
                <c:pt idx="0">
                  <c:v>13</c:v>
                </c:pt>
                <c:pt idx="1">
                  <c:v>12</c:v>
                </c:pt>
                <c:pt idx="2">
                  <c:v>14</c:v>
                </c:pt>
                <c:pt idx="3">
                  <c:v>16</c:v>
                </c:pt>
                <c:pt idx="4">
                  <c:v>13</c:v>
                </c:pt>
                <c:pt idx="5">
                  <c:v>8</c:v>
                </c:pt>
                <c:pt idx="6">
                  <c:v>16</c:v>
                </c:pt>
                <c:pt idx="7">
                  <c:v>11</c:v>
                </c:pt>
                <c:pt idx="8">
                  <c:v>7</c:v>
                </c:pt>
                <c:pt idx="9">
                  <c:v>19</c:v>
                </c:pt>
                <c:pt idx="10">
                  <c:v>21</c:v>
                </c:pt>
                <c:pt idx="11">
                  <c:v>19</c:v>
                </c:pt>
                <c:pt idx="12">
                  <c:v>13</c:v>
                </c:pt>
                <c:pt idx="13">
                  <c:v>18</c:v>
                </c:pt>
                <c:pt idx="14">
                  <c:v>21</c:v>
                </c:pt>
                <c:pt idx="15">
                  <c:v>17</c:v>
                </c:pt>
                <c:pt idx="16">
                  <c:v>31</c:v>
                </c:pt>
                <c:pt idx="17">
                  <c:v>15</c:v>
                </c:pt>
                <c:pt idx="18">
                  <c:v>28</c:v>
                </c:pt>
                <c:pt idx="19">
                  <c:v>9</c:v>
                </c:pt>
                <c:pt idx="20">
                  <c:v>14</c:v>
                </c:pt>
                <c:pt idx="21">
                  <c:v>22</c:v>
                </c:pt>
                <c:pt idx="22">
                  <c:v>29</c:v>
                </c:pt>
                <c:pt idx="23">
                  <c:v>33</c:v>
                </c:pt>
              </c:numCache>
            </c:numRef>
          </c:val>
          <c:extLst>
            <c:ext xmlns:c16="http://schemas.microsoft.com/office/drawing/2014/chart" uri="{C3380CC4-5D6E-409C-BE32-E72D297353CC}">
              <c16:uniqueId val="{00000002-3C32-4659-A735-BFEED59505A9}"/>
            </c:ext>
          </c:extLst>
        </c:ser>
        <c:dLbls>
          <c:showLegendKey val="0"/>
          <c:showVal val="0"/>
          <c:showCatName val="0"/>
          <c:showSerName val="0"/>
          <c:showPercent val="0"/>
          <c:showBubbleSize val="0"/>
        </c:dLbls>
        <c:gapWidth val="219"/>
        <c:overlap val="-27"/>
        <c:axId val="150902272"/>
        <c:axId val="150903808"/>
      </c:barChart>
      <c:catAx>
        <c:axId val="150902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0903808"/>
        <c:crosses val="autoZero"/>
        <c:auto val="1"/>
        <c:lblAlgn val="ctr"/>
        <c:lblOffset val="100"/>
        <c:noMultiLvlLbl val="0"/>
      </c:catAx>
      <c:valAx>
        <c:axId val="1509038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0902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ja-JP" altLang="en-US" sz="1000"/>
              <a:t>訪問看護ステーション数（訪問看護ステーション数調査結果）</a:t>
            </a:r>
          </a:p>
        </c:rich>
      </c:tx>
      <c:layout>
        <c:manualLayout>
          <c:xMode val="edge"/>
          <c:yMode val="edge"/>
          <c:x val="0.33170328744834832"/>
          <c:y val="7.2113694616533455E-2"/>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2.7725831146106741E-2"/>
          <c:y val="0.3187962962962963"/>
          <c:w val="0.97227416885389362"/>
          <c:h val="0.36135024788568154"/>
        </c:manualLayout>
      </c:layout>
      <c:barChart>
        <c:barDir val="col"/>
        <c:grouping val="clustered"/>
        <c:varyColors val="0"/>
        <c:ser>
          <c:idx val="1"/>
          <c:order val="0"/>
          <c:tx>
            <c:strRef>
              <c:f>'訪問看護ステーション数 '!$F$2</c:f>
              <c:strCache>
                <c:ptCount val="1"/>
                <c:pt idx="0">
                  <c:v>H30</c:v>
                </c:pt>
              </c:strCache>
            </c:strRef>
          </c:tx>
          <c:spPr>
            <a:solidFill>
              <a:schemeClr val="accent2"/>
            </a:solidFill>
            <a:ln>
              <a:noFill/>
            </a:ln>
            <a:effectLst/>
          </c:spPr>
          <c:invertIfNegative val="0"/>
          <c:dLbls>
            <c:dLbl>
              <c:idx val="0"/>
              <c:layout>
                <c:manualLayout>
                  <c:x val="-2.7777777777777861E-3"/>
                  <c:y val="-4.166666666666676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FBA6-41EF-A0C8-1B31F1CFC838}"/>
                </c:ext>
              </c:extLst>
            </c:dLbl>
            <c:dLbl>
              <c:idx val="8"/>
              <c:layout>
                <c:manualLayout>
                  <c:x val="-4.1666666666666683E-3"/>
                  <c:y val="-3.240740740740745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FBA6-41EF-A0C8-1B31F1CFC838}"/>
                </c:ext>
              </c:extLst>
            </c:dLbl>
            <c:dLbl>
              <c:idx val="9"/>
              <c:layout>
                <c:manualLayout>
                  <c:x val="-8.5339980145575211E-3"/>
                  <c:y val="-4.6296296296296823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FBA6-41EF-A0C8-1B31F1CFC838}"/>
                </c:ext>
              </c:extLst>
            </c:dLbl>
            <c:dLbl>
              <c:idx val="10"/>
              <c:layout>
                <c:manualLayout>
                  <c:x val="-9.7222222222222224E-3"/>
                  <c:y val="-1.851851851851862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FBA6-41EF-A0C8-1B31F1CFC838}"/>
                </c:ext>
              </c:extLst>
            </c:dLbl>
            <c:dLbl>
              <c:idx val="11"/>
              <c:layout>
                <c:manualLayout>
                  <c:x val="-2.7777777777777861E-3"/>
                  <c:y val="-9.2592592592592813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FBA6-41EF-A0C8-1B31F1CFC838}"/>
                </c:ext>
              </c:extLst>
            </c:dLbl>
            <c:dLbl>
              <c:idx val="13"/>
              <c:layout>
                <c:manualLayout>
                  <c:x val="-5.5555555555555558E-3"/>
                  <c:y val="-1.851851851851853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FBA6-41EF-A0C8-1B31F1CFC838}"/>
                </c:ext>
              </c:extLst>
            </c:dLbl>
            <c:dLbl>
              <c:idx val="14"/>
              <c:layout>
                <c:manualLayout>
                  <c:x val="-1.5277777777777881E-2"/>
                  <c:y val="-9.2592592592592813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FBA6-41EF-A0C8-1B31F1CFC838}"/>
                </c:ext>
              </c:extLst>
            </c:dLbl>
            <c:dLbl>
              <c:idx val="15"/>
              <c:layout>
                <c:manualLayout>
                  <c:x val="-1.0185067526416045E-16"/>
                  <c:y val="-9.2592592592592397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FBA6-41EF-A0C8-1B31F1CFC838}"/>
                </c:ext>
              </c:extLst>
            </c:dLbl>
            <c:dLbl>
              <c:idx val="17"/>
              <c:layout>
                <c:manualLayout>
                  <c:x val="-2.7777777777778863E-3"/>
                  <c:y val="-9.2592592592592813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FBA6-41EF-A0C8-1B31F1CFC838}"/>
                </c:ext>
              </c:extLst>
            </c:dLbl>
            <c:dLbl>
              <c:idx val="18"/>
              <c:layout>
                <c:manualLayout>
                  <c:x val="-4.1666666666667681E-3"/>
                  <c:y val="-1.851851851851858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FBA6-41EF-A0C8-1B31F1CFC838}"/>
                </c:ext>
              </c:extLst>
            </c:dLbl>
            <c:dLbl>
              <c:idx val="19"/>
              <c:layout>
                <c:manualLayout>
                  <c:x val="-5.5555555555555558E-3"/>
                  <c:y val="-2.314814814814814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FBA6-41EF-A0C8-1B31F1CFC838}"/>
                </c:ext>
              </c:extLst>
            </c:dLbl>
            <c:dLbl>
              <c:idx val="20"/>
              <c:layout>
                <c:manualLayout>
                  <c:x val="-5.5555555555556555E-3"/>
                  <c:y val="-1.388888888888899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FBA6-41EF-A0C8-1B31F1CFC838}"/>
                </c:ext>
              </c:extLst>
            </c:dLbl>
            <c:dLbl>
              <c:idx val="22"/>
              <c:layout>
                <c:manualLayout>
                  <c:x val="-2.7777777777777861E-3"/>
                  <c:y val="-1.851851851851858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FBA6-41EF-A0C8-1B31F1CFC83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'訪問看護ステーション数 '!$E$3:$E$26</c:f>
              <c:strCache>
                <c:ptCount val="24"/>
                <c:pt idx="0">
                  <c:v>都島区</c:v>
                </c:pt>
                <c:pt idx="1">
                  <c:v>福島区</c:v>
                </c:pt>
                <c:pt idx="2">
                  <c:v>此花区</c:v>
                </c:pt>
                <c:pt idx="3">
                  <c:v>西区</c:v>
                </c:pt>
                <c:pt idx="4">
                  <c:v>港区</c:v>
                </c:pt>
                <c:pt idx="5">
                  <c:v>大正区</c:v>
                </c:pt>
                <c:pt idx="6">
                  <c:v>天王寺区</c:v>
                </c:pt>
                <c:pt idx="7">
                  <c:v>浪速区</c:v>
                </c:pt>
                <c:pt idx="8">
                  <c:v>西淀川区</c:v>
                </c:pt>
                <c:pt idx="9">
                  <c:v>東淀川区</c:v>
                </c:pt>
                <c:pt idx="10">
                  <c:v>東成区</c:v>
                </c:pt>
                <c:pt idx="11">
                  <c:v>生野区</c:v>
                </c:pt>
                <c:pt idx="12">
                  <c:v>旭区</c:v>
                </c:pt>
                <c:pt idx="13">
                  <c:v>城東区</c:v>
                </c:pt>
                <c:pt idx="14">
                  <c:v>阿倍野区</c:v>
                </c:pt>
                <c:pt idx="15">
                  <c:v>住吉区</c:v>
                </c:pt>
                <c:pt idx="16">
                  <c:v>東住吉区</c:v>
                </c:pt>
                <c:pt idx="17">
                  <c:v>西成区</c:v>
                </c:pt>
                <c:pt idx="18">
                  <c:v>淀川区</c:v>
                </c:pt>
                <c:pt idx="19">
                  <c:v>鶴見区</c:v>
                </c:pt>
                <c:pt idx="20">
                  <c:v>住之江区</c:v>
                </c:pt>
                <c:pt idx="21">
                  <c:v>平野区</c:v>
                </c:pt>
                <c:pt idx="22">
                  <c:v>北区</c:v>
                </c:pt>
                <c:pt idx="23">
                  <c:v>中央区</c:v>
                </c:pt>
              </c:strCache>
            </c:strRef>
          </c:cat>
          <c:val>
            <c:numRef>
              <c:f>'訪問看護ステーション数 '!$F$3:$F$26</c:f>
              <c:numCache>
                <c:formatCode>General</c:formatCode>
                <c:ptCount val="24"/>
                <c:pt idx="0">
                  <c:v>12</c:v>
                </c:pt>
                <c:pt idx="1">
                  <c:v>11</c:v>
                </c:pt>
                <c:pt idx="2">
                  <c:v>7</c:v>
                </c:pt>
                <c:pt idx="3">
                  <c:v>9</c:v>
                </c:pt>
                <c:pt idx="4">
                  <c:v>8</c:v>
                </c:pt>
                <c:pt idx="5">
                  <c:v>5</c:v>
                </c:pt>
                <c:pt idx="6">
                  <c:v>13</c:v>
                </c:pt>
                <c:pt idx="7">
                  <c:v>13</c:v>
                </c:pt>
                <c:pt idx="8">
                  <c:v>13</c:v>
                </c:pt>
                <c:pt idx="9">
                  <c:v>23</c:v>
                </c:pt>
                <c:pt idx="10">
                  <c:v>12</c:v>
                </c:pt>
                <c:pt idx="11">
                  <c:v>21</c:v>
                </c:pt>
                <c:pt idx="12">
                  <c:v>8</c:v>
                </c:pt>
                <c:pt idx="13">
                  <c:v>16</c:v>
                </c:pt>
                <c:pt idx="14">
                  <c:v>24</c:v>
                </c:pt>
                <c:pt idx="15">
                  <c:v>21</c:v>
                </c:pt>
                <c:pt idx="16">
                  <c:v>23</c:v>
                </c:pt>
                <c:pt idx="17">
                  <c:v>24</c:v>
                </c:pt>
                <c:pt idx="18">
                  <c:v>20</c:v>
                </c:pt>
                <c:pt idx="19">
                  <c:v>13</c:v>
                </c:pt>
                <c:pt idx="20">
                  <c:v>17</c:v>
                </c:pt>
                <c:pt idx="21">
                  <c:v>28</c:v>
                </c:pt>
                <c:pt idx="22">
                  <c:v>20</c:v>
                </c:pt>
                <c:pt idx="23">
                  <c:v>16</c:v>
                </c:pt>
              </c:numCache>
            </c:numRef>
          </c:val>
          <c:extLst>
            <c:ext xmlns:c16="http://schemas.microsoft.com/office/drawing/2014/chart" uri="{C3380CC4-5D6E-409C-BE32-E72D297353CC}">
              <c16:uniqueId val="{00000000-FBA6-41EF-A0C8-1B31F1CFC838}"/>
            </c:ext>
          </c:extLst>
        </c:ser>
        <c:ser>
          <c:idx val="2"/>
          <c:order val="1"/>
          <c:tx>
            <c:strRef>
              <c:f>'訪問看護ステーション数 '!$G$2</c:f>
              <c:strCache>
                <c:ptCount val="1"/>
                <c:pt idx="0">
                  <c:v>H31</c:v>
                </c:pt>
              </c:strCache>
            </c:strRef>
          </c:tx>
          <c:spPr>
            <a:solidFill>
              <a:schemeClr val="accent3"/>
            </a:solidFill>
            <a:ln>
              <a:noFill/>
            </a:ln>
            <a:effectLst/>
          </c:spPr>
          <c:invertIfNegative val="0"/>
          <c:dLbls>
            <c:dLbl>
              <c:idx val="23"/>
              <c:layout>
                <c:manualLayout>
                  <c:x val="0"/>
                  <c:y val="-5.555555555555553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FBA6-41EF-A0C8-1B31F1CFC83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'訪問看護ステーション数 '!$E$3:$E$26</c:f>
              <c:strCache>
                <c:ptCount val="24"/>
                <c:pt idx="0">
                  <c:v>都島区</c:v>
                </c:pt>
                <c:pt idx="1">
                  <c:v>福島区</c:v>
                </c:pt>
                <c:pt idx="2">
                  <c:v>此花区</c:v>
                </c:pt>
                <c:pt idx="3">
                  <c:v>西区</c:v>
                </c:pt>
                <c:pt idx="4">
                  <c:v>港区</c:v>
                </c:pt>
                <c:pt idx="5">
                  <c:v>大正区</c:v>
                </c:pt>
                <c:pt idx="6">
                  <c:v>天王寺区</c:v>
                </c:pt>
                <c:pt idx="7">
                  <c:v>浪速区</c:v>
                </c:pt>
                <c:pt idx="8">
                  <c:v>西淀川区</c:v>
                </c:pt>
                <c:pt idx="9">
                  <c:v>東淀川区</c:v>
                </c:pt>
                <c:pt idx="10">
                  <c:v>東成区</c:v>
                </c:pt>
                <c:pt idx="11">
                  <c:v>生野区</c:v>
                </c:pt>
                <c:pt idx="12">
                  <c:v>旭区</c:v>
                </c:pt>
                <c:pt idx="13">
                  <c:v>城東区</c:v>
                </c:pt>
                <c:pt idx="14">
                  <c:v>阿倍野区</c:v>
                </c:pt>
                <c:pt idx="15">
                  <c:v>住吉区</c:v>
                </c:pt>
                <c:pt idx="16">
                  <c:v>東住吉区</c:v>
                </c:pt>
                <c:pt idx="17">
                  <c:v>西成区</c:v>
                </c:pt>
                <c:pt idx="18">
                  <c:v>淀川区</c:v>
                </c:pt>
                <c:pt idx="19">
                  <c:v>鶴見区</c:v>
                </c:pt>
                <c:pt idx="20">
                  <c:v>住之江区</c:v>
                </c:pt>
                <c:pt idx="21">
                  <c:v>平野区</c:v>
                </c:pt>
                <c:pt idx="22">
                  <c:v>北区</c:v>
                </c:pt>
                <c:pt idx="23">
                  <c:v>中央区</c:v>
                </c:pt>
              </c:strCache>
            </c:strRef>
          </c:cat>
          <c:val>
            <c:numRef>
              <c:f>'訪問看護ステーション数 '!$G$3:$G$26</c:f>
              <c:numCache>
                <c:formatCode>General</c:formatCode>
                <c:ptCount val="24"/>
                <c:pt idx="0">
                  <c:v>11</c:v>
                </c:pt>
                <c:pt idx="1">
                  <c:v>12</c:v>
                </c:pt>
                <c:pt idx="2">
                  <c:v>8</c:v>
                </c:pt>
                <c:pt idx="3">
                  <c:v>8</c:v>
                </c:pt>
                <c:pt idx="4">
                  <c:v>7</c:v>
                </c:pt>
                <c:pt idx="5">
                  <c:v>6</c:v>
                </c:pt>
                <c:pt idx="6">
                  <c:v>16</c:v>
                </c:pt>
                <c:pt idx="7">
                  <c:v>16</c:v>
                </c:pt>
                <c:pt idx="8">
                  <c:v>13</c:v>
                </c:pt>
                <c:pt idx="9">
                  <c:v>29</c:v>
                </c:pt>
                <c:pt idx="10">
                  <c:v>13</c:v>
                </c:pt>
                <c:pt idx="11">
                  <c:v>22</c:v>
                </c:pt>
                <c:pt idx="12">
                  <c:v>10</c:v>
                </c:pt>
                <c:pt idx="13">
                  <c:v>17</c:v>
                </c:pt>
                <c:pt idx="14">
                  <c:v>24</c:v>
                </c:pt>
                <c:pt idx="15">
                  <c:v>19</c:v>
                </c:pt>
                <c:pt idx="16">
                  <c:v>29</c:v>
                </c:pt>
                <c:pt idx="17">
                  <c:v>25</c:v>
                </c:pt>
                <c:pt idx="18">
                  <c:v>20</c:v>
                </c:pt>
                <c:pt idx="19">
                  <c:v>14</c:v>
                </c:pt>
                <c:pt idx="20">
                  <c:v>20</c:v>
                </c:pt>
                <c:pt idx="21">
                  <c:v>33</c:v>
                </c:pt>
                <c:pt idx="22">
                  <c:v>21</c:v>
                </c:pt>
                <c:pt idx="23">
                  <c:v>18</c:v>
                </c:pt>
              </c:numCache>
            </c:numRef>
          </c:val>
          <c:extLst>
            <c:ext xmlns:c16="http://schemas.microsoft.com/office/drawing/2014/chart" uri="{C3380CC4-5D6E-409C-BE32-E72D297353CC}">
              <c16:uniqueId val="{00000001-FBA6-41EF-A0C8-1B31F1CFC838}"/>
            </c:ext>
          </c:extLst>
        </c:ser>
        <c:dLbls>
          <c:showLegendKey val="0"/>
          <c:showVal val="0"/>
          <c:showCatName val="0"/>
          <c:showSerName val="0"/>
          <c:showPercent val="0"/>
          <c:showBubbleSize val="0"/>
        </c:dLbls>
        <c:gapWidth val="219"/>
        <c:overlap val="-27"/>
        <c:axId val="245987968"/>
        <c:axId val="251298176"/>
      </c:barChart>
      <c:catAx>
        <c:axId val="245987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51298176"/>
        <c:crosses val="autoZero"/>
        <c:auto val="1"/>
        <c:lblAlgn val="ctr"/>
        <c:lblOffset val="100"/>
        <c:noMultiLvlLbl val="0"/>
      </c:catAx>
      <c:valAx>
        <c:axId val="25129817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598796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630884535631558E-2"/>
          <c:y val="9.9492563429571301E-2"/>
          <c:w val="0.88851036282568308"/>
          <c:h val="0.71732903465807052"/>
        </c:manualLayout>
      </c:layout>
      <c:barChart>
        <c:barDir val="col"/>
        <c:grouping val="stacked"/>
        <c:varyColors val="0"/>
        <c:ser>
          <c:idx val="0"/>
          <c:order val="0"/>
          <c:tx>
            <c:strRef>
              <c:f>訪看!$A$3</c:f>
              <c:strCache>
                <c:ptCount val="1"/>
                <c:pt idx="0">
                  <c:v>豊能</c:v>
                </c:pt>
              </c:strCache>
            </c:strRef>
          </c:tx>
          <c:spPr>
            <a:pattFill prst="pct5">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訪看!$B$2:$E$2</c:f>
              <c:strCache>
                <c:ptCount val="4"/>
                <c:pt idx="0">
                  <c:v>2016年</c:v>
                </c:pt>
                <c:pt idx="1">
                  <c:v>2018年</c:v>
                </c:pt>
                <c:pt idx="2">
                  <c:v>2019年</c:v>
                </c:pt>
                <c:pt idx="3">
                  <c:v>2020年
(参考指標）</c:v>
                </c:pt>
              </c:strCache>
            </c:strRef>
          </c:cat>
          <c:val>
            <c:numRef>
              <c:f>訪看!$B$3:$E$3</c:f>
              <c:numCache>
                <c:formatCode>#,##0_);[Red]\(#,##0\)</c:formatCode>
                <c:ptCount val="4"/>
                <c:pt idx="0">
                  <c:v>109</c:v>
                </c:pt>
                <c:pt idx="1">
                  <c:v>120</c:v>
                </c:pt>
                <c:pt idx="2">
                  <c:v>128</c:v>
                </c:pt>
                <c:pt idx="3" formatCode="General">
                  <c:v>132</c:v>
                </c:pt>
              </c:numCache>
            </c:numRef>
          </c:val>
          <c:extLst>
            <c:ext xmlns:c16="http://schemas.microsoft.com/office/drawing/2014/chart" uri="{C3380CC4-5D6E-409C-BE32-E72D297353CC}">
              <c16:uniqueId val="{00000000-10A8-4D60-AC31-4DC337C9485D}"/>
            </c:ext>
          </c:extLst>
        </c:ser>
        <c:ser>
          <c:idx val="1"/>
          <c:order val="1"/>
          <c:tx>
            <c:strRef>
              <c:f>訪看!$A$4</c:f>
              <c:strCache>
                <c:ptCount val="1"/>
                <c:pt idx="0">
                  <c:v>三島</c:v>
                </c:pt>
              </c:strCache>
            </c:strRef>
          </c:tx>
          <c:spPr>
            <a:pattFill prst="smGrid">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訪看!$B$2:$E$2</c:f>
              <c:strCache>
                <c:ptCount val="4"/>
                <c:pt idx="0">
                  <c:v>2016年</c:v>
                </c:pt>
                <c:pt idx="1">
                  <c:v>2018年</c:v>
                </c:pt>
                <c:pt idx="2">
                  <c:v>2019年</c:v>
                </c:pt>
                <c:pt idx="3">
                  <c:v>2020年
(参考指標）</c:v>
                </c:pt>
              </c:strCache>
            </c:strRef>
          </c:cat>
          <c:val>
            <c:numRef>
              <c:f>訪看!$B$4:$E$4</c:f>
              <c:numCache>
                <c:formatCode>#,##0_);[Red]\(#,##0\)</c:formatCode>
                <c:ptCount val="4"/>
                <c:pt idx="0">
                  <c:v>58</c:v>
                </c:pt>
                <c:pt idx="1">
                  <c:v>62</c:v>
                </c:pt>
                <c:pt idx="2" formatCode="General">
                  <c:v>67</c:v>
                </c:pt>
                <c:pt idx="3" formatCode="General">
                  <c:v>72</c:v>
                </c:pt>
              </c:numCache>
            </c:numRef>
          </c:val>
          <c:extLst>
            <c:ext xmlns:c16="http://schemas.microsoft.com/office/drawing/2014/chart" uri="{C3380CC4-5D6E-409C-BE32-E72D297353CC}">
              <c16:uniqueId val="{00000001-10A8-4D60-AC31-4DC337C9485D}"/>
            </c:ext>
          </c:extLst>
        </c:ser>
        <c:ser>
          <c:idx val="2"/>
          <c:order val="2"/>
          <c:tx>
            <c:strRef>
              <c:f>訪看!$A$5</c:f>
              <c:strCache>
                <c:ptCount val="1"/>
                <c:pt idx="0">
                  <c:v>北河内</c:v>
                </c:pt>
              </c:strCache>
            </c:strRef>
          </c:tx>
          <c:spPr>
            <a:pattFill prst="divot">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訪看!$B$2:$E$2</c:f>
              <c:strCache>
                <c:ptCount val="4"/>
                <c:pt idx="0">
                  <c:v>2016年</c:v>
                </c:pt>
                <c:pt idx="1">
                  <c:v>2018年</c:v>
                </c:pt>
                <c:pt idx="2">
                  <c:v>2019年</c:v>
                </c:pt>
                <c:pt idx="3">
                  <c:v>2020年
(参考指標）</c:v>
                </c:pt>
              </c:strCache>
            </c:strRef>
          </c:cat>
          <c:val>
            <c:numRef>
              <c:f>訪看!$B$5:$E$5</c:f>
              <c:numCache>
                <c:formatCode>#,##0_);[Red]\(#,##0\)</c:formatCode>
                <c:ptCount val="4"/>
                <c:pt idx="0">
                  <c:v>127</c:v>
                </c:pt>
                <c:pt idx="1">
                  <c:v>131</c:v>
                </c:pt>
                <c:pt idx="2" formatCode="General">
                  <c:v>143</c:v>
                </c:pt>
                <c:pt idx="3" formatCode="General">
                  <c:v>161</c:v>
                </c:pt>
              </c:numCache>
            </c:numRef>
          </c:val>
          <c:extLst>
            <c:ext xmlns:c16="http://schemas.microsoft.com/office/drawing/2014/chart" uri="{C3380CC4-5D6E-409C-BE32-E72D297353CC}">
              <c16:uniqueId val="{00000002-10A8-4D60-AC31-4DC337C9485D}"/>
            </c:ext>
          </c:extLst>
        </c:ser>
        <c:ser>
          <c:idx val="3"/>
          <c:order val="3"/>
          <c:tx>
            <c:strRef>
              <c:f>訪看!$A$6</c:f>
              <c:strCache>
                <c:ptCount val="1"/>
                <c:pt idx="0">
                  <c:v>中河内</c:v>
                </c:pt>
              </c:strCache>
            </c:strRef>
          </c:tx>
          <c:spPr>
            <a:pattFill prst="zigZ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訪看!$B$2:$E$2</c:f>
              <c:strCache>
                <c:ptCount val="4"/>
                <c:pt idx="0">
                  <c:v>2016年</c:v>
                </c:pt>
                <c:pt idx="1">
                  <c:v>2018年</c:v>
                </c:pt>
                <c:pt idx="2">
                  <c:v>2019年</c:v>
                </c:pt>
                <c:pt idx="3">
                  <c:v>2020年
(参考指標）</c:v>
                </c:pt>
              </c:strCache>
            </c:strRef>
          </c:cat>
          <c:val>
            <c:numRef>
              <c:f>訪看!$B$6:$E$6</c:f>
              <c:numCache>
                <c:formatCode>#,##0_);[Red]\(#,##0\)</c:formatCode>
                <c:ptCount val="4"/>
                <c:pt idx="0">
                  <c:v>90</c:v>
                </c:pt>
                <c:pt idx="1">
                  <c:v>101</c:v>
                </c:pt>
                <c:pt idx="2" formatCode="General">
                  <c:v>112</c:v>
                </c:pt>
                <c:pt idx="3" formatCode="General">
                  <c:v>110</c:v>
                </c:pt>
              </c:numCache>
            </c:numRef>
          </c:val>
          <c:extLst>
            <c:ext xmlns:c16="http://schemas.microsoft.com/office/drawing/2014/chart" uri="{C3380CC4-5D6E-409C-BE32-E72D297353CC}">
              <c16:uniqueId val="{00000003-10A8-4D60-AC31-4DC337C9485D}"/>
            </c:ext>
          </c:extLst>
        </c:ser>
        <c:ser>
          <c:idx val="4"/>
          <c:order val="4"/>
          <c:tx>
            <c:strRef>
              <c:f>訪看!$A$7</c:f>
              <c:strCache>
                <c:ptCount val="1"/>
                <c:pt idx="0">
                  <c:v>南河内</c:v>
                </c:pt>
              </c:strCache>
            </c:strRef>
          </c:tx>
          <c:spPr>
            <a:pattFill prst="dashDnDi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訪看!$B$2:$E$2</c:f>
              <c:strCache>
                <c:ptCount val="4"/>
                <c:pt idx="0">
                  <c:v>2016年</c:v>
                </c:pt>
                <c:pt idx="1">
                  <c:v>2018年</c:v>
                </c:pt>
                <c:pt idx="2">
                  <c:v>2019年</c:v>
                </c:pt>
                <c:pt idx="3">
                  <c:v>2020年
(参考指標）</c:v>
                </c:pt>
              </c:strCache>
            </c:strRef>
          </c:cat>
          <c:val>
            <c:numRef>
              <c:f>訪看!$B$7:$E$7</c:f>
              <c:numCache>
                <c:formatCode>#,##0_);[Red]\(#,##0\)</c:formatCode>
                <c:ptCount val="4"/>
                <c:pt idx="0">
                  <c:v>76</c:v>
                </c:pt>
                <c:pt idx="1">
                  <c:v>84</c:v>
                </c:pt>
                <c:pt idx="2" formatCode="General">
                  <c:v>92</c:v>
                </c:pt>
                <c:pt idx="3" formatCode="General">
                  <c:v>95</c:v>
                </c:pt>
              </c:numCache>
            </c:numRef>
          </c:val>
          <c:extLst>
            <c:ext xmlns:c16="http://schemas.microsoft.com/office/drawing/2014/chart" uri="{C3380CC4-5D6E-409C-BE32-E72D297353CC}">
              <c16:uniqueId val="{00000004-10A8-4D60-AC31-4DC337C9485D}"/>
            </c:ext>
          </c:extLst>
        </c:ser>
        <c:ser>
          <c:idx val="5"/>
          <c:order val="5"/>
          <c:tx>
            <c:strRef>
              <c:f>訪看!$A$8</c:f>
              <c:strCache>
                <c:ptCount val="1"/>
                <c:pt idx="0">
                  <c:v>堺市</c:v>
                </c:pt>
              </c:strCache>
            </c:strRef>
          </c:tx>
          <c:spPr>
            <a:pattFill prst="ltVert">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訪看!$B$2:$E$2</c:f>
              <c:strCache>
                <c:ptCount val="4"/>
                <c:pt idx="0">
                  <c:v>2016年</c:v>
                </c:pt>
                <c:pt idx="1">
                  <c:v>2018年</c:v>
                </c:pt>
                <c:pt idx="2">
                  <c:v>2019年</c:v>
                </c:pt>
                <c:pt idx="3">
                  <c:v>2020年
(参考指標）</c:v>
                </c:pt>
              </c:strCache>
            </c:strRef>
          </c:cat>
          <c:val>
            <c:numRef>
              <c:f>訪看!$B$8:$E$8</c:f>
              <c:numCache>
                <c:formatCode>#,##0_);[Red]\(#,##0\)</c:formatCode>
                <c:ptCount val="4"/>
                <c:pt idx="0">
                  <c:v>114</c:v>
                </c:pt>
                <c:pt idx="1">
                  <c:v>130</c:v>
                </c:pt>
                <c:pt idx="2" formatCode="General">
                  <c:v>141</c:v>
                </c:pt>
                <c:pt idx="3" formatCode="General">
                  <c:v>150</c:v>
                </c:pt>
              </c:numCache>
            </c:numRef>
          </c:val>
          <c:extLst>
            <c:ext xmlns:c16="http://schemas.microsoft.com/office/drawing/2014/chart" uri="{C3380CC4-5D6E-409C-BE32-E72D297353CC}">
              <c16:uniqueId val="{00000005-10A8-4D60-AC31-4DC337C9485D}"/>
            </c:ext>
          </c:extLst>
        </c:ser>
        <c:ser>
          <c:idx val="6"/>
          <c:order val="6"/>
          <c:tx>
            <c:strRef>
              <c:f>訪看!$A$9</c:f>
              <c:strCache>
                <c:ptCount val="1"/>
                <c:pt idx="0">
                  <c:v>泉州</c:v>
                </c:pt>
              </c:strCache>
            </c:strRef>
          </c:tx>
          <c:spPr>
            <a:pattFill prst="ltDnDiag">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訪看!$B$2:$E$2</c:f>
              <c:strCache>
                <c:ptCount val="4"/>
                <c:pt idx="0">
                  <c:v>2016年</c:v>
                </c:pt>
                <c:pt idx="1">
                  <c:v>2018年</c:v>
                </c:pt>
                <c:pt idx="2">
                  <c:v>2019年</c:v>
                </c:pt>
                <c:pt idx="3">
                  <c:v>2020年
(参考指標）</c:v>
                </c:pt>
              </c:strCache>
            </c:strRef>
          </c:cat>
          <c:val>
            <c:numRef>
              <c:f>訪看!$B$9:$E$9</c:f>
              <c:numCache>
                <c:formatCode>#,##0_);[Red]\(#,##0\)</c:formatCode>
                <c:ptCount val="4"/>
                <c:pt idx="0">
                  <c:v>104</c:v>
                </c:pt>
                <c:pt idx="1">
                  <c:v>116</c:v>
                </c:pt>
                <c:pt idx="2" formatCode="General">
                  <c:v>127</c:v>
                </c:pt>
                <c:pt idx="3" formatCode="General">
                  <c:v>128</c:v>
                </c:pt>
              </c:numCache>
            </c:numRef>
          </c:val>
          <c:extLst>
            <c:ext xmlns:c16="http://schemas.microsoft.com/office/drawing/2014/chart" uri="{C3380CC4-5D6E-409C-BE32-E72D297353CC}">
              <c16:uniqueId val="{00000006-10A8-4D60-AC31-4DC337C9485D}"/>
            </c:ext>
          </c:extLst>
        </c:ser>
        <c:ser>
          <c:idx val="7"/>
          <c:order val="7"/>
          <c:tx>
            <c:strRef>
              <c:f>訪看!$A$10</c:f>
              <c:strCache>
                <c:ptCount val="1"/>
                <c:pt idx="0">
                  <c:v>大阪市</c:v>
                </c:pt>
              </c:strCache>
            </c:strRef>
          </c:tx>
          <c:spPr>
            <a:pattFill prst="pct50">
              <a:fgClr>
                <a:schemeClr val="tx1"/>
              </a:fgClr>
              <a:bgClr>
                <a:schemeClr val="bg1"/>
              </a:bgClr>
            </a:patt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訪看!$B$2:$E$2</c:f>
              <c:strCache>
                <c:ptCount val="4"/>
                <c:pt idx="0">
                  <c:v>2016年</c:v>
                </c:pt>
                <c:pt idx="1">
                  <c:v>2018年</c:v>
                </c:pt>
                <c:pt idx="2">
                  <c:v>2019年</c:v>
                </c:pt>
                <c:pt idx="3">
                  <c:v>2020年
(参考指標）</c:v>
                </c:pt>
              </c:strCache>
            </c:strRef>
          </c:cat>
          <c:val>
            <c:numRef>
              <c:f>訪看!$B$10:$E$10</c:f>
              <c:numCache>
                <c:formatCode>#,##0_);[Red]\(#,##0\)</c:formatCode>
                <c:ptCount val="4"/>
                <c:pt idx="0">
                  <c:v>330</c:v>
                </c:pt>
                <c:pt idx="1">
                  <c:v>377</c:v>
                </c:pt>
                <c:pt idx="2" formatCode="General">
                  <c:v>411</c:v>
                </c:pt>
                <c:pt idx="3" formatCode="General">
                  <c:v>397</c:v>
                </c:pt>
              </c:numCache>
            </c:numRef>
          </c:val>
          <c:extLst>
            <c:ext xmlns:c16="http://schemas.microsoft.com/office/drawing/2014/chart" uri="{C3380CC4-5D6E-409C-BE32-E72D297353CC}">
              <c16:uniqueId val="{00000007-10A8-4D60-AC31-4DC337C9485D}"/>
            </c:ext>
          </c:extLst>
        </c:ser>
        <c:dLbls>
          <c:showLegendKey val="0"/>
          <c:showVal val="1"/>
          <c:showCatName val="0"/>
          <c:showSerName val="0"/>
          <c:showPercent val="0"/>
          <c:showBubbleSize val="0"/>
        </c:dLbls>
        <c:gapWidth val="150"/>
        <c:overlap val="100"/>
        <c:serLines>
          <c:spPr>
            <a:ln w="9525" cap="flat" cmpd="sng" algn="ctr">
              <a:solidFill>
                <a:schemeClr val="tx1"/>
              </a:solidFill>
              <a:prstDash val="dash"/>
              <a:round/>
            </a:ln>
            <a:effectLst/>
          </c:spPr>
        </c:serLines>
        <c:axId val="190108800"/>
        <c:axId val="190110336"/>
      </c:barChart>
      <c:catAx>
        <c:axId val="190108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90110336"/>
        <c:crosses val="autoZero"/>
        <c:auto val="1"/>
        <c:lblAlgn val="ctr"/>
        <c:lblOffset val="100"/>
        <c:noMultiLvlLbl val="0"/>
      </c:catAx>
      <c:valAx>
        <c:axId val="190110336"/>
        <c:scaling>
          <c:orientation val="minMax"/>
        </c:scaling>
        <c:delete val="0"/>
        <c:axPos val="l"/>
        <c:majorGridlines>
          <c:spPr>
            <a:ln w="9525" cap="flat" cmpd="sng" algn="ctr">
              <a:noFill/>
              <a:round/>
            </a:ln>
            <a:effectLst/>
          </c:spPr>
        </c:majorGridlines>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a:t>（事業所）</a:t>
                </a:r>
              </a:p>
            </c:rich>
          </c:tx>
          <c:layout>
            <c:manualLayout>
              <c:xMode val="edge"/>
              <c:yMode val="edge"/>
              <c:x val="9.0395464140671251E-3"/>
              <c:y val="4.3772087544175125E-3"/>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90108800"/>
        <c:crosses val="autoZero"/>
        <c:crossBetween val="between"/>
      </c:valAx>
      <c:spPr>
        <a:noFill/>
        <a:ln>
          <a:noFill/>
        </a:ln>
        <a:effectLst/>
      </c:spPr>
    </c:plotArea>
    <c:legend>
      <c:legendPos val="b"/>
      <c:layout>
        <c:manualLayout>
          <c:xMode val="edge"/>
          <c:yMode val="edge"/>
          <c:x val="9.4451159846761834E-2"/>
          <c:y val="0.93744490600092301"/>
          <c:w val="0.7433009042571459"/>
          <c:h val="5.90555314443963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0.37345</cdr:x>
      <cdr:y>0.22284</cdr:y>
    </cdr:from>
    <cdr:to>
      <cdr:x>0.48559</cdr:x>
      <cdr:y>0.29574</cdr:y>
    </cdr:to>
    <cdr:sp macro="" textlink="">
      <cdr:nvSpPr>
        <cdr:cNvPr id="2" name="テキスト ボックス 3"/>
        <cdr:cNvSpPr txBox="1"/>
      </cdr:nvSpPr>
      <cdr:spPr>
        <a:xfrm xmlns:a="http://schemas.openxmlformats.org/drawingml/2006/main">
          <a:off x="1918566" y="799733"/>
          <a:ext cx="576064" cy="2616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kumimoji="1" lang="en-US" altLang="ja-JP" sz="1100" dirty="0" smtClean="0"/>
            <a:t>117</a:t>
          </a:r>
          <a:endParaRPr kumimoji="1" lang="ja-JP" alt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0.11854</cdr:x>
      <cdr:y>0</cdr:y>
    </cdr:from>
    <cdr:to>
      <cdr:x>0.93563</cdr:x>
      <cdr:y>0.18363</cdr:y>
    </cdr:to>
    <cdr:sp macro="" textlink="">
      <cdr:nvSpPr>
        <cdr:cNvPr id="2" name="テキスト ボックス 13"/>
        <cdr:cNvSpPr txBox="1"/>
      </cdr:nvSpPr>
      <cdr:spPr>
        <a:xfrm xmlns:a="http://schemas.openxmlformats.org/drawingml/2006/main">
          <a:off x="679029" y="0"/>
          <a:ext cx="4680513" cy="64633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lang="ja-JP" altLang="en-US" sz="1200" dirty="0" smtClean="0"/>
            <a:t>在宅療養歯科診療所：</a:t>
          </a:r>
          <a:endParaRPr lang="en-US" altLang="ja-JP" sz="1200" dirty="0" smtClean="0"/>
        </a:p>
        <a:p xmlns:a="http://schemas.openxmlformats.org/drawingml/2006/main">
          <a:r>
            <a:rPr lang="ja-JP" altLang="en-US" sz="1200" dirty="0" smtClean="0"/>
            <a:t>訪問</a:t>
          </a:r>
          <a:r>
            <a:rPr lang="ja-JP" altLang="en-US" sz="1200" dirty="0"/>
            <a:t>診療を行うにふさわしい施設として厚生労働省が求める施設基準が備わって</a:t>
          </a:r>
          <a:r>
            <a:rPr lang="ja-JP" altLang="en-US" sz="1200" dirty="0" smtClean="0"/>
            <a:t>いる歯科診療所</a:t>
          </a:r>
          <a:endParaRPr kumimoji="1" lang="ja-JP" altLang="en-US" sz="12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575" cy="496888"/>
          </a:xfrm>
          <a:prstGeom prst="rect">
            <a:avLst/>
          </a:prstGeom>
        </p:spPr>
        <p:txBody>
          <a:bodyPr vert="horz" lIns="91434" tIns="45717" rIns="91434" bIns="457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9" y="0"/>
            <a:ext cx="2949575" cy="496888"/>
          </a:xfrm>
          <a:prstGeom prst="rect">
            <a:avLst/>
          </a:prstGeom>
        </p:spPr>
        <p:txBody>
          <a:bodyPr vert="horz" lIns="91434" tIns="45717" rIns="91434" bIns="45717" rtlCol="0"/>
          <a:lstStyle>
            <a:lvl1pPr algn="r">
              <a:defRPr sz="1200"/>
            </a:lvl1pPr>
          </a:lstStyle>
          <a:p>
            <a:fld id="{1A3BBF6F-4F68-40D6-9252-5BBFC3C90370}" type="datetimeFigureOut">
              <a:rPr kumimoji="1" lang="ja-JP" altLang="en-US" smtClean="0"/>
              <a:pPr/>
              <a:t>2019/9/27</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34" tIns="45717" rIns="91434" bIns="45717" rtlCol="0" anchor="ctr"/>
          <a:lstStyle/>
          <a:p>
            <a:endParaRPr lang="ja-JP" altLang="en-US"/>
          </a:p>
        </p:txBody>
      </p:sp>
      <p:sp>
        <p:nvSpPr>
          <p:cNvPr id="5" name="ノート プレースホルダー 4"/>
          <p:cNvSpPr>
            <a:spLocks noGrp="1"/>
          </p:cNvSpPr>
          <p:nvPr>
            <p:ph type="body" sz="quarter" idx="3"/>
          </p:nvPr>
        </p:nvSpPr>
        <p:spPr>
          <a:xfrm>
            <a:off x="681039" y="4721225"/>
            <a:ext cx="5445125" cy="4471988"/>
          </a:xfrm>
          <a:prstGeom prst="rect">
            <a:avLst/>
          </a:prstGeom>
        </p:spPr>
        <p:txBody>
          <a:bodyPr vert="horz" lIns="91434" tIns="45717" rIns="91434" bIns="45717"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440863"/>
            <a:ext cx="2949575" cy="496887"/>
          </a:xfrm>
          <a:prstGeom prst="rect">
            <a:avLst/>
          </a:prstGeom>
        </p:spPr>
        <p:txBody>
          <a:bodyPr vert="horz" lIns="91434" tIns="45717" rIns="91434" bIns="457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9" y="9440863"/>
            <a:ext cx="2949575" cy="496887"/>
          </a:xfrm>
          <a:prstGeom prst="rect">
            <a:avLst/>
          </a:prstGeom>
        </p:spPr>
        <p:txBody>
          <a:bodyPr vert="horz" lIns="91434" tIns="45717" rIns="91434" bIns="45717" rtlCol="0" anchor="b"/>
          <a:lstStyle>
            <a:lvl1pPr algn="r">
              <a:defRPr sz="1200"/>
            </a:lvl1pPr>
          </a:lstStyle>
          <a:p>
            <a:fld id="{79BDDE28-8ED5-4676-8D4E-B55C2B399C06}" type="slidenum">
              <a:rPr kumimoji="1" lang="ja-JP" altLang="en-US" smtClean="0"/>
              <a:pPr/>
              <a:t>‹#›</a:t>
            </a:fld>
            <a:endParaRPr kumimoji="1" lang="ja-JP" altLang="en-US"/>
          </a:p>
        </p:txBody>
      </p:sp>
    </p:spTree>
    <p:extLst>
      <p:ext uri="{BB962C8B-B14F-4D97-AF65-F5344CB8AC3E}">
        <p14:creationId xmlns:p14="http://schemas.microsoft.com/office/powerpoint/2010/main" val="900668033"/>
      </p:ext>
    </p:extLst>
  </p:cSld>
  <p:clrMap bg1="lt1" tx1="dk1" bg2="lt2" tx2="dk2" accent1="accent1" accent2="accent2" accent3="accent3" accent4="accent4" accent5="accent5" accent6="accent6" hlink="hlink" folHlink="folHlink"/>
  <p:notesStyle>
    <a:lvl1pPr marL="0" algn="l" defTabSz="914333" rtl="0" eaLnBrk="1" latinLnBrk="0" hangingPunct="1">
      <a:defRPr kumimoji="1" sz="1200" kern="1200">
        <a:solidFill>
          <a:schemeClr val="tx1"/>
        </a:solidFill>
        <a:latin typeface="+mn-lt"/>
        <a:ea typeface="+mn-ea"/>
        <a:cs typeface="+mn-cs"/>
      </a:defRPr>
    </a:lvl1pPr>
    <a:lvl2pPr marL="457167" algn="l" defTabSz="914333" rtl="0" eaLnBrk="1" latinLnBrk="0" hangingPunct="1">
      <a:defRPr kumimoji="1" sz="1200" kern="1200">
        <a:solidFill>
          <a:schemeClr val="tx1"/>
        </a:solidFill>
        <a:latin typeface="+mn-lt"/>
        <a:ea typeface="+mn-ea"/>
        <a:cs typeface="+mn-cs"/>
      </a:defRPr>
    </a:lvl2pPr>
    <a:lvl3pPr marL="914333" algn="l" defTabSz="914333" rtl="0" eaLnBrk="1" latinLnBrk="0" hangingPunct="1">
      <a:defRPr kumimoji="1" sz="1200" kern="1200">
        <a:solidFill>
          <a:schemeClr val="tx1"/>
        </a:solidFill>
        <a:latin typeface="+mn-lt"/>
        <a:ea typeface="+mn-ea"/>
        <a:cs typeface="+mn-cs"/>
      </a:defRPr>
    </a:lvl3pPr>
    <a:lvl4pPr marL="1371501" algn="l" defTabSz="914333" rtl="0" eaLnBrk="1" latinLnBrk="0" hangingPunct="1">
      <a:defRPr kumimoji="1" sz="1200" kern="1200">
        <a:solidFill>
          <a:schemeClr val="tx1"/>
        </a:solidFill>
        <a:latin typeface="+mn-lt"/>
        <a:ea typeface="+mn-ea"/>
        <a:cs typeface="+mn-cs"/>
      </a:defRPr>
    </a:lvl4pPr>
    <a:lvl5pPr marL="1828667" algn="l" defTabSz="914333" rtl="0" eaLnBrk="1" latinLnBrk="0" hangingPunct="1">
      <a:defRPr kumimoji="1" sz="1200" kern="1200">
        <a:solidFill>
          <a:schemeClr val="tx1"/>
        </a:solidFill>
        <a:latin typeface="+mn-lt"/>
        <a:ea typeface="+mn-ea"/>
        <a:cs typeface="+mn-cs"/>
      </a:defRPr>
    </a:lvl5pPr>
    <a:lvl6pPr marL="2285834" algn="l" defTabSz="914333" rtl="0" eaLnBrk="1" latinLnBrk="0" hangingPunct="1">
      <a:defRPr kumimoji="1" sz="1200" kern="1200">
        <a:solidFill>
          <a:schemeClr val="tx1"/>
        </a:solidFill>
        <a:latin typeface="+mn-lt"/>
        <a:ea typeface="+mn-ea"/>
        <a:cs typeface="+mn-cs"/>
      </a:defRPr>
    </a:lvl6pPr>
    <a:lvl7pPr marL="2743000" algn="l" defTabSz="914333" rtl="0" eaLnBrk="1" latinLnBrk="0" hangingPunct="1">
      <a:defRPr kumimoji="1" sz="1200" kern="1200">
        <a:solidFill>
          <a:schemeClr val="tx1"/>
        </a:solidFill>
        <a:latin typeface="+mn-lt"/>
        <a:ea typeface="+mn-ea"/>
        <a:cs typeface="+mn-cs"/>
      </a:defRPr>
    </a:lvl7pPr>
    <a:lvl8pPr marL="3200167" algn="l" defTabSz="914333" rtl="0" eaLnBrk="1" latinLnBrk="0" hangingPunct="1">
      <a:defRPr kumimoji="1" sz="1200" kern="1200">
        <a:solidFill>
          <a:schemeClr val="tx1"/>
        </a:solidFill>
        <a:latin typeface="+mn-lt"/>
        <a:ea typeface="+mn-ea"/>
        <a:cs typeface="+mn-cs"/>
      </a:defRPr>
    </a:lvl8pPr>
    <a:lvl9pPr marL="3657333" algn="l" defTabSz="914333"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続きまして資料５をご覧ください。</a:t>
            </a:r>
            <a:endParaRPr lang="en-US" altLang="ja-JP" dirty="0" smtClean="0"/>
          </a:p>
          <a:p>
            <a:r>
              <a:rPr lang="ja-JP" altLang="en-US" dirty="0" smtClean="0"/>
              <a:t>スライド１ですが、医療計画中間評価（２０２０年）に向けた、在宅医療に係る指標（府全体）の状況を示したものです。</a:t>
            </a:r>
            <a:endParaRPr lang="en-US" altLang="ja-JP" dirty="0" smtClean="0"/>
          </a:p>
          <a:p>
            <a:endParaRPr lang="en-US" altLang="ja-JP" dirty="0" smtClean="0"/>
          </a:p>
          <a:p>
            <a:endParaRPr lang="en-US" altLang="ja-JP" dirty="0" smtClean="0"/>
          </a:p>
          <a:p>
            <a:r>
              <a:rPr lang="ja-JP" altLang="en-US" dirty="0" smtClean="0"/>
              <a:t>黒い網掛けの部分（訪問診療を実施している病院・診療所数、退院加算を算定している病院・診療所数、訪問診療件数）が予定をした回る推移となっております。</a:t>
            </a:r>
            <a:endParaRPr lang="en-US" altLang="ja-JP" dirty="0" smtClean="0"/>
          </a:p>
          <a:p>
            <a:endParaRPr lang="en-US" altLang="ja-JP" dirty="0" smtClean="0"/>
          </a:p>
          <a:p>
            <a:r>
              <a:rPr lang="ja-JP" altLang="en-US" dirty="0" smtClean="0"/>
              <a:t>スライド２から１３は各項目ごとに２次医療圏別に推移を示した表になります</a:t>
            </a:r>
            <a:r>
              <a:rPr lang="ja-JP" altLang="en-US" dirty="0" err="1" smtClean="0"/>
              <a:t>。。</a:t>
            </a:r>
            <a:endParaRPr lang="en-US" altLang="ja-JP" dirty="0" smtClean="0"/>
          </a:p>
          <a:p>
            <a:endParaRPr lang="en-US" altLang="ja-JP" dirty="0" smtClean="0"/>
          </a:p>
          <a:p>
            <a:r>
              <a:rPr lang="ja-JP" altLang="en-US" dirty="0" smtClean="0"/>
              <a:t>スライド１４以降は圏域別市町村別の推移を示したものです。</a:t>
            </a:r>
            <a:endParaRPr lang="en-US" altLang="ja-JP" dirty="0" smtClean="0"/>
          </a:p>
          <a:p>
            <a:r>
              <a:rPr lang="ja-JP" altLang="en-US" dirty="0" smtClean="0"/>
              <a:t>北河内２次医療圏域は、スライド２２～２５ですのでご参照ください。</a:t>
            </a:r>
            <a:endParaRPr lang="en-US" altLang="ja-JP" dirty="0" smtClean="0"/>
          </a:p>
          <a:p>
            <a:endParaRPr lang="en-US" altLang="ja-JP" dirty="0" smtClean="0"/>
          </a:p>
          <a:p>
            <a:endParaRPr kumimoji="1" lang="en-US" altLang="ja-JP" dirty="0" smtClean="0"/>
          </a:p>
          <a:p>
            <a:endParaRPr kumimoji="1" lang="en-US" altLang="ja-JP" dirty="0" smtClean="0"/>
          </a:p>
        </p:txBody>
      </p:sp>
      <p:sp>
        <p:nvSpPr>
          <p:cNvPr id="4" name="スライド番号プレースホルダ 3"/>
          <p:cNvSpPr>
            <a:spLocks noGrp="1"/>
          </p:cNvSpPr>
          <p:nvPr>
            <p:ph type="sldNum" sz="quarter" idx="10"/>
          </p:nvPr>
        </p:nvSpPr>
        <p:spPr/>
        <p:txBody>
          <a:bodyPr/>
          <a:lstStyle/>
          <a:p>
            <a:fld id="{79BDDE28-8ED5-4676-8D4E-B55C2B399C06}" type="slidenum">
              <a:rPr kumimoji="1" lang="ja-JP" altLang="en-US" smtClean="0"/>
              <a:pPr/>
              <a:t>0</a:t>
            </a:fld>
            <a:endParaRPr kumimoji="1"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9BDDE28-8ED5-4676-8D4E-B55C2B399C06}" type="slidenum">
              <a:rPr kumimoji="1" lang="ja-JP" altLang="en-US" smtClean="0"/>
              <a:pPr/>
              <a:t>9</a:t>
            </a:fld>
            <a:endParaRPr kumimoji="1" lang="ja-JP" altLang="en-US"/>
          </a:p>
        </p:txBody>
      </p:sp>
    </p:spTree>
    <p:extLst>
      <p:ext uri="{BB962C8B-B14F-4D97-AF65-F5344CB8AC3E}">
        <p14:creationId xmlns:p14="http://schemas.microsoft.com/office/powerpoint/2010/main" val="3136750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9BDDE28-8ED5-4676-8D4E-B55C2B399C06}" type="slidenum">
              <a:rPr kumimoji="1" lang="ja-JP" altLang="en-US" smtClean="0"/>
              <a:pPr/>
              <a:t>10</a:t>
            </a:fld>
            <a:endParaRPr kumimoji="1" lang="ja-JP" altLang="en-US"/>
          </a:p>
        </p:txBody>
      </p:sp>
    </p:spTree>
    <p:extLst>
      <p:ext uri="{BB962C8B-B14F-4D97-AF65-F5344CB8AC3E}">
        <p14:creationId xmlns:p14="http://schemas.microsoft.com/office/powerpoint/2010/main" val="745046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9BDDE28-8ED5-4676-8D4E-B55C2B399C06}" type="slidenum">
              <a:rPr kumimoji="1" lang="ja-JP" altLang="en-US" smtClean="0"/>
              <a:pPr/>
              <a:t>11</a:t>
            </a:fld>
            <a:endParaRPr kumimoji="1" lang="ja-JP" altLang="en-US"/>
          </a:p>
        </p:txBody>
      </p:sp>
    </p:spTree>
    <p:extLst>
      <p:ext uri="{BB962C8B-B14F-4D97-AF65-F5344CB8AC3E}">
        <p14:creationId xmlns:p14="http://schemas.microsoft.com/office/powerpoint/2010/main" val="73025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9BDDE28-8ED5-4676-8D4E-B55C2B399C06}" type="slidenum">
              <a:rPr kumimoji="1" lang="ja-JP" altLang="en-US" smtClean="0"/>
              <a:pPr/>
              <a:t>12</a:t>
            </a:fld>
            <a:endParaRPr kumimoji="1" lang="ja-JP" altLang="en-US"/>
          </a:p>
        </p:txBody>
      </p:sp>
    </p:spTree>
    <p:extLst>
      <p:ext uri="{BB962C8B-B14F-4D97-AF65-F5344CB8AC3E}">
        <p14:creationId xmlns:p14="http://schemas.microsoft.com/office/powerpoint/2010/main" val="632257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9BDDE28-8ED5-4676-8D4E-B55C2B399C06}" type="slidenum">
              <a:rPr kumimoji="1" lang="ja-JP" altLang="en-US" smtClean="0"/>
              <a:pPr/>
              <a:t>22</a:t>
            </a:fld>
            <a:endParaRPr kumimoji="1" lang="ja-JP" altLang="en-US"/>
          </a:p>
        </p:txBody>
      </p:sp>
    </p:spTree>
    <p:extLst>
      <p:ext uri="{BB962C8B-B14F-4D97-AF65-F5344CB8AC3E}">
        <p14:creationId xmlns:p14="http://schemas.microsoft.com/office/powerpoint/2010/main" val="228320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9BDDE28-8ED5-4676-8D4E-B55C2B399C06}" type="slidenum">
              <a:rPr kumimoji="1" lang="ja-JP" altLang="en-US" smtClean="0"/>
              <a:pPr/>
              <a:t>40</a:t>
            </a:fld>
            <a:endParaRPr kumimoji="1" lang="ja-JP" altLang="en-US"/>
          </a:p>
        </p:txBody>
      </p:sp>
    </p:spTree>
    <p:extLst>
      <p:ext uri="{BB962C8B-B14F-4D97-AF65-F5344CB8AC3E}">
        <p14:creationId xmlns:p14="http://schemas.microsoft.com/office/powerpoint/2010/main" val="514493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9BDDE28-8ED5-4676-8D4E-B55C2B399C06}" type="slidenum">
              <a:rPr kumimoji="1" lang="ja-JP" altLang="en-US" smtClean="0"/>
              <a:pPr/>
              <a:t>47</a:t>
            </a:fld>
            <a:endParaRPr kumimoji="1" lang="ja-JP" altLang="en-US"/>
          </a:p>
        </p:txBody>
      </p:sp>
    </p:spTree>
    <p:extLst>
      <p:ext uri="{BB962C8B-B14F-4D97-AF65-F5344CB8AC3E}">
        <p14:creationId xmlns:p14="http://schemas.microsoft.com/office/powerpoint/2010/main" val="4052274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79BDDE28-8ED5-4676-8D4E-B55C2B399C06}" type="slidenum">
              <a:rPr kumimoji="1" lang="ja-JP" altLang="en-US" smtClean="0"/>
              <a:pPr/>
              <a:t>1</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9BDDE28-8ED5-4676-8D4E-B55C2B399C06}" type="slidenum">
              <a:rPr kumimoji="1" lang="ja-JP" altLang="en-US" smtClean="0"/>
              <a:pPr/>
              <a:t>2</a:t>
            </a:fld>
            <a:endParaRPr kumimoji="1" lang="ja-JP" altLang="en-US"/>
          </a:p>
        </p:txBody>
      </p:sp>
    </p:spTree>
    <p:extLst>
      <p:ext uri="{BB962C8B-B14F-4D97-AF65-F5344CB8AC3E}">
        <p14:creationId xmlns:p14="http://schemas.microsoft.com/office/powerpoint/2010/main" val="2159367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9BDDE28-8ED5-4676-8D4E-B55C2B399C06}" type="slidenum">
              <a:rPr kumimoji="1" lang="ja-JP" altLang="en-US" smtClean="0"/>
              <a:pPr/>
              <a:t>3</a:t>
            </a:fld>
            <a:endParaRPr kumimoji="1" lang="ja-JP" altLang="en-US"/>
          </a:p>
        </p:txBody>
      </p:sp>
    </p:spTree>
    <p:extLst>
      <p:ext uri="{BB962C8B-B14F-4D97-AF65-F5344CB8AC3E}">
        <p14:creationId xmlns:p14="http://schemas.microsoft.com/office/powerpoint/2010/main" val="3727174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9BDDE28-8ED5-4676-8D4E-B55C2B399C06}" type="slidenum">
              <a:rPr kumimoji="1" lang="ja-JP" altLang="en-US" smtClean="0"/>
              <a:pPr/>
              <a:t>4</a:t>
            </a:fld>
            <a:endParaRPr kumimoji="1" lang="ja-JP" altLang="en-US"/>
          </a:p>
        </p:txBody>
      </p:sp>
    </p:spTree>
    <p:extLst>
      <p:ext uri="{BB962C8B-B14F-4D97-AF65-F5344CB8AC3E}">
        <p14:creationId xmlns:p14="http://schemas.microsoft.com/office/powerpoint/2010/main" val="3504939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9BDDE28-8ED5-4676-8D4E-B55C2B399C06}" type="slidenum">
              <a:rPr kumimoji="1" lang="ja-JP" altLang="en-US" smtClean="0"/>
              <a:pPr/>
              <a:t>5</a:t>
            </a:fld>
            <a:endParaRPr kumimoji="1" lang="ja-JP" altLang="en-US"/>
          </a:p>
        </p:txBody>
      </p:sp>
    </p:spTree>
    <p:extLst>
      <p:ext uri="{BB962C8B-B14F-4D97-AF65-F5344CB8AC3E}">
        <p14:creationId xmlns:p14="http://schemas.microsoft.com/office/powerpoint/2010/main" val="451208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9BDDE28-8ED5-4676-8D4E-B55C2B399C06}" type="slidenum">
              <a:rPr kumimoji="1" lang="ja-JP" altLang="en-US" smtClean="0"/>
              <a:pPr/>
              <a:t>6</a:t>
            </a:fld>
            <a:endParaRPr kumimoji="1" lang="ja-JP" altLang="en-US"/>
          </a:p>
        </p:txBody>
      </p:sp>
    </p:spTree>
    <p:extLst>
      <p:ext uri="{BB962C8B-B14F-4D97-AF65-F5344CB8AC3E}">
        <p14:creationId xmlns:p14="http://schemas.microsoft.com/office/powerpoint/2010/main" val="3957657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9BDDE28-8ED5-4676-8D4E-B55C2B399C06}" type="slidenum">
              <a:rPr kumimoji="1" lang="ja-JP" altLang="en-US" smtClean="0"/>
              <a:pPr/>
              <a:t>7</a:t>
            </a:fld>
            <a:endParaRPr kumimoji="1" lang="ja-JP" altLang="en-US"/>
          </a:p>
        </p:txBody>
      </p:sp>
    </p:spTree>
    <p:extLst>
      <p:ext uri="{BB962C8B-B14F-4D97-AF65-F5344CB8AC3E}">
        <p14:creationId xmlns:p14="http://schemas.microsoft.com/office/powerpoint/2010/main" val="635641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9BDDE28-8ED5-4676-8D4E-B55C2B399C06}" type="slidenum">
              <a:rPr kumimoji="1" lang="ja-JP" altLang="en-US" smtClean="0"/>
              <a:pPr/>
              <a:t>8</a:t>
            </a:fld>
            <a:endParaRPr kumimoji="1" lang="ja-JP" altLang="en-US"/>
          </a:p>
        </p:txBody>
      </p:sp>
    </p:spTree>
    <p:extLst>
      <p:ext uri="{BB962C8B-B14F-4D97-AF65-F5344CB8AC3E}">
        <p14:creationId xmlns:p14="http://schemas.microsoft.com/office/powerpoint/2010/main" val="3854386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1" y="2130426"/>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E7BE5042-49AE-478D-BFB6-0D03C44763E0}" type="datetime1">
              <a:rPr kumimoji="1" lang="ja-JP" altLang="en-US" smtClean="0"/>
              <a:pPr/>
              <a:t>2019/9/27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7035801" y="6538913"/>
            <a:ext cx="2133600" cy="365125"/>
          </a:xfrm>
        </p:spPr>
        <p:txBody>
          <a:bodyPr/>
          <a:lstStyle/>
          <a:p>
            <a:fld id="{874F3BCA-136E-487B-809A-DB894FEF6A37}" type="slidenum">
              <a:rPr kumimoji="1" lang="ja-JP" altLang="en-US" smtClean="0"/>
              <a:pPr/>
              <a:t>‹#›</a:t>
            </a:fld>
            <a:endParaRPr kumimoji="1" lang="ja-JP" altLang="en-US"/>
          </a:p>
        </p:txBody>
      </p:sp>
    </p:spTree>
    <p:extLst>
      <p:ext uri="{BB962C8B-B14F-4D97-AF65-F5344CB8AC3E}">
        <p14:creationId xmlns:p14="http://schemas.microsoft.com/office/powerpoint/2010/main" val="345068836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CCAC5AF-BF28-40A5-A2FA-04BCA96A72C1}" type="datetime1">
              <a:rPr kumimoji="1" lang="ja-JP" altLang="en-US" smtClean="0"/>
              <a:pPr/>
              <a:t>2019/9/27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74F3BCA-136E-487B-809A-DB894FEF6A37}" type="slidenum">
              <a:rPr kumimoji="1" lang="ja-JP" altLang="en-US" smtClean="0"/>
              <a:pPr/>
              <a:t>‹#›</a:t>
            </a:fld>
            <a:endParaRPr kumimoji="1" lang="ja-JP" altLang="en-US"/>
          </a:p>
        </p:txBody>
      </p:sp>
    </p:spTree>
    <p:extLst>
      <p:ext uri="{BB962C8B-B14F-4D97-AF65-F5344CB8AC3E}">
        <p14:creationId xmlns:p14="http://schemas.microsoft.com/office/powerpoint/2010/main" val="550722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9"/>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CDE0D59-5D47-47E2-ACCF-328A4C3E61DD}" type="datetime1">
              <a:rPr kumimoji="1" lang="ja-JP" altLang="en-US" smtClean="0"/>
              <a:pPr/>
              <a:t>2019/9/27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74F3BCA-136E-487B-809A-DB894FEF6A37}" type="slidenum">
              <a:rPr kumimoji="1" lang="ja-JP" altLang="en-US" smtClean="0"/>
              <a:pPr/>
              <a:t>‹#›</a:t>
            </a:fld>
            <a:endParaRPr kumimoji="1" lang="ja-JP" altLang="en-US"/>
          </a:p>
        </p:txBody>
      </p:sp>
    </p:spTree>
    <p:extLst>
      <p:ext uri="{BB962C8B-B14F-4D97-AF65-F5344CB8AC3E}">
        <p14:creationId xmlns:p14="http://schemas.microsoft.com/office/powerpoint/2010/main" val="1285221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289A7E0-49F9-46D1-9948-820B196468C6}" type="datetimeFigureOut">
              <a:rPr kumimoji="1" lang="ja-JP" altLang="en-US" smtClean="0"/>
              <a:pPr/>
              <a:t>2019/9/27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4FAFF00-078C-4B3B-BFDA-1D489AD74FBD}" type="slidenum">
              <a:rPr kumimoji="1" lang="ja-JP" altLang="en-US" smtClean="0"/>
              <a:pPr/>
              <a:t>‹#›</a:t>
            </a:fld>
            <a:endParaRPr kumimoji="1" lang="ja-JP" altLang="en-US"/>
          </a:p>
        </p:txBody>
      </p:sp>
    </p:spTree>
    <p:extLst>
      <p:ext uri="{BB962C8B-B14F-4D97-AF65-F5344CB8AC3E}">
        <p14:creationId xmlns:p14="http://schemas.microsoft.com/office/powerpoint/2010/main" val="3270869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289A7E0-49F9-46D1-9948-820B196468C6}" type="datetimeFigureOut">
              <a:rPr kumimoji="1" lang="ja-JP" altLang="en-US" smtClean="0"/>
              <a:pPr/>
              <a:t>2019/9/27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4FAFF00-078C-4B3B-BFDA-1D489AD74FBD}" type="slidenum">
              <a:rPr kumimoji="1" lang="ja-JP" altLang="en-US" smtClean="0"/>
              <a:pPr/>
              <a:t>‹#›</a:t>
            </a:fld>
            <a:endParaRPr kumimoji="1" lang="ja-JP" altLang="en-US"/>
          </a:p>
        </p:txBody>
      </p:sp>
    </p:spTree>
    <p:extLst>
      <p:ext uri="{BB962C8B-B14F-4D97-AF65-F5344CB8AC3E}">
        <p14:creationId xmlns:p14="http://schemas.microsoft.com/office/powerpoint/2010/main" val="935414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289A7E0-49F9-46D1-9948-820B196468C6}" type="datetimeFigureOut">
              <a:rPr kumimoji="1" lang="ja-JP" altLang="en-US" smtClean="0"/>
              <a:pPr/>
              <a:t>2019/9/27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4FAFF00-078C-4B3B-BFDA-1D489AD74FBD}" type="slidenum">
              <a:rPr kumimoji="1" lang="ja-JP" altLang="en-US" smtClean="0"/>
              <a:pPr/>
              <a:t>‹#›</a:t>
            </a:fld>
            <a:endParaRPr kumimoji="1" lang="ja-JP" altLang="en-US"/>
          </a:p>
        </p:txBody>
      </p:sp>
    </p:spTree>
    <p:extLst>
      <p:ext uri="{BB962C8B-B14F-4D97-AF65-F5344CB8AC3E}">
        <p14:creationId xmlns:p14="http://schemas.microsoft.com/office/powerpoint/2010/main" val="28049715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5289A7E0-49F9-46D1-9948-820B196468C6}" type="datetimeFigureOut">
              <a:rPr kumimoji="1" lang="ja-JP" altLang="en-US" smtClean="0"/>
              <a:pPr/>
              <a:t>2019/9/27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4FAFF00-078C-4B3B-BFDA-1D489AD74FBD}" type="slidenum">
              <a:rPr kumimoji="1" lang="ja-JP" altLang="en-US" smtClean="0"/>
              <a:pPr/>
              <a:t>‹#›</a:t>
            </a:fld>
            <a:endParaRPr kumimoji="1" lang="ja-JP" altLang="en-US"/>
          </a:p>
        </p:txBody>
      </p:sp>
    </p:spTree>
    <p:extLst>
      <p:ext uri="{BB962C8B-B14F-4D97-AF65-F5344CB8AC3E}">
        <p14:creationId xmlns:p14="http://schemas.microsoft.com/office/powerpoint/2010/main" val="245487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289A7E0-49F9-46D1-9948-820B196468C6}" type="datetimeFigureOut">
              <a:rPr kumimoji="1" lang="ja-JP" altLang="en-US" smtClean="0"/>
              <a:pPr/>
              <a:t>2019/9/27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F4FAFF00-078C-4B3B-BFDA-1D489AD74FBD}" type="slidenum">
              <a:rPr kumimoji="1" lang="ja-JP" altLang="en-US" smtClean="0"/>
              <a:pPr/>
              <a:t>‹#›</a:t>
            </a:fld>
            <a:endParaRPr kumimoji="1" lang="ja-JP" altLang="en-US"/>
          </a:p>
        </p:txBody>
      </p:sp>
    </p:spTree>
    <p:extLst>
      <p:ext uri="{BB962C8B-B14F-4D97-AF65-F5344CB8AC3E}">
        <p14:creationId xmlns:p14="http://schemas.microsoft.com/office/powerpoint/2010/main" val="1229857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289A7E0-49F9-46D1-9948-820B196468C6}" type="datetimeFigureOut">
              <a:rPr kumimoji="1" lang="ja-JP" altLang="en-US" smtClean="0"/>
              <a:pPr/>
              <a:t>2019/9/27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F4FAFF00-078C-4B3B-BFDA-1D489AD74FBD}" type="slidenum">
              <a:rPr kumimoji="1" lang="ja-JP" altLang="en-US" smtClean="0"/>
              <a:pPr/>
              <a:t>‹#›</a:t>
            </a:fld>
            <a:endParaRPr kumimoji="1" lang="ja-JP" altLang="en-US"/>
          </a:p>
        </p:txBody>
      </p:sp>
    </p:spTree>
    <p:extLst>
      <p:ext uri="{BB962C8B-B14F-4D97-AF65-F5344CB8AC3E}">
        <p14:creationId xmlns:p14="http://schemas.microsoft.com/office/powerpoint/2010/main" val="4029296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289A7E0-49F9-46D1-9948-820B196468C6}" type="datetimeFigureOut">
              <a:rPr kumimoji="1" lang="ja-JP" altLang="en-US" smtClean="0"/>
              <a:pPr/>
              <a:t>2019/9/27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4FAFF00-078C-4B3B-BFDA-1D489AD74FBD}" type="slidenum">
              <a:rPr kumimoji="1" lang="ja-JP" altLang="en-US" smtClean="0"/>
              <a:pPr/>
              <a:t>‹#›</a:t>
            </a:fld>
            <a:endParaRPr kumimoji="1" lang="ja-JP" altLang="en-US"/>
          </a:p>
        </p:txBody>
      </p:sp>
    </p:spTree>
    <p:extLst>
      <p:ext uri="{BB962C8B-B14F-4D97-AF65-F5344CB8AC3E}">
        <p14:creationId xmlns:p14="http://schemas.microsoft.com/office/powerpoint/2010/main" val="1528129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289A7E0-49F9-46D1-9948-820B196468C6}" type="datetimeFigureOut">
              <a:rPr kumimoji="1" lang="ja-JP" altLang="en-US" smtClean="0"/>
              <a:pPr/>
              <a:t>2019/9/27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4FAFF00-078C-4B3B-BFDA-1D489AD74FBD}" type="slidenum">
              <a:rPr kumimoji="1" lang="ja-JP" altLang="en-US" smtClean="0"/>
              <a:pPr/>
              <a:t>‹#›</a:t>
            </a:fld>
            <a:endParaRPr kumimoji="1" lang="ja-JP" altLang="en-US"/>
          </a:p>
        </p:txBody>
      </p:sp>
    </p:spTree>
    <p:extLst>
      <p:ext uri="{BB962C8B-B14F-4D97-AF65-F5344CB8AC3E}">
        <p14:creationId xmlns:p14="http://schemas.microsoft.com/office/powerpoint/2010/main" val="3849742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3D8A8E7-66CB-4A95-B73A-883E71C686CC}" type="datetime1">
              <a:rPr kumimoji="1" lang="ja-JP" altLang="en-US" smtClean="0"/>
              <a:pPr/>
              <a:t>2019/9/27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7010400" y="6538913"/>
            <a:ext cx="2133600" cy="365125"/>
          </a:xfrm>
        </p:spPr>
        <p:txBody>
          <a:bodyPr/>
          <a:lstStyle/>
          <a:p>
            <a:fld id="{874F3BCA-136E-487B-809A-DB894FEF6A37}" type="slidenum">
              <a:rPr kumimoji="1" lang="ja-JP" altLang="en-US" smtClean="0"/>
              <a:pPr/>
              <a:t>‹#›</a:t>
            </a:fld>
            <a:endParaRPr kumimoji="1" lang="ja-JP" altLang="en-US" dirty="0"/>
          </a:p>
        </p:txBody>
      </p:sp>
    </p:spTree>
    <p:extLst>
      <p:ext uri="{BB962C8B-B14F-4D97-AF65-F5344CB8AC3E}">
        <p14:creationId xmlns:p14="http://schemas.microsoft.com/office/powerpoint/2010/main" val="98245371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289A7E0-49F9-46D1-9948-820B196468C6}" type="datetimeFigureOut">
              <a:rPr kumimoji="1" lang="ja-JP" altLang="en-US" smtClean="0"/>
              <a:pPr/>
              <a:t>2019/9/27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4FAFF00-078C-4B3B-BFDA-1D489AD74FBD}" type="slidenum">
              <a:rPr kumimoji="1" lang="ja-JP" altLang="en-US" smtClean="0"/>
              <a:pPr/>
              <a:t>‹#›</a:t>
            </a:fld>
            <a:endParaRPr kumimoji="1" lang="ja-JP" altLang="en-US"/>
          </a:p>
        </p:txBody>
      </p:sp>
    </p:spTree>
    <p:extLst>
      <p:ext uri="{BB962C8B-B14F-4D97-AF65-F5344CB8AC3E}">
        <p14:creationId xmlns:p14="http://schemas.microsoft.com/office/powerpoint/2010/main" val="33672361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289A7E0-49F9-46D1-9948-820B196468C6}" type="datetimeFigureOut">
              <a:rPr kumimoji="1" lang="ja-JP" altLang="en-US" smtClean="0"/>
              <a:pPr/>
              <a:t>2019/9/27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4FAFF00-078C-4B3B-BFDA-1D489AD74FBD}" type="slidenum">
              <a:rPr kumimoji="1" lang="ja-JP" altLang="en-US" smtClean="0"/>
              <a:pPr/>
              <a:t>‹#›</a:t>
            </a:fld>
            <a:endParaRPr kumimoji="1" lang="ja-JP" altLang="en-US"/>
          </a:p>
        </p:txBody>
      </p:sp>
    </p:spTree>
    <p:extLst>
      <p:ext uri="{BB962C8B-B14F-4D97-AF65-F5344CB8AC3E}">
        <p14:creationId xmlns:p14="http://schemas.microsoft.com/office/powerpoint/2010/main" val="38362672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289A7E0-49F9-46D1-9948-820B196468C6}" type="datetimeFigureOut">
              <a:rPr kumimoji="1" lang="ja-JP" altLang="en-US" smtClean="0"/>
              <a:pPr/>
              <a:t>2019/9/27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4FAFF00-078C-4B3B-BFDA-1D489AD74FBD}" type="slidenum">
              <a:rPr kumimoji="1" lang="ja-JP" altLang="en-US" smtClean="0"/>
              <a:pPr/>
              <a:t>‹#›</a:t>
            </a:fld>
            <a:endParaRPr kumimoji="1" lang="ja-JP" altLang="en-US"/>
          </a:p>
        </p:txBody>
      </p:sp>
    </p:spTree>
    <p:extLst>
      <p:ext uri="{BB962C8B-B14F-4D97-AF65-F5344CB8AC3E}">
        <p14:creationId xmlns:p14="http://schemas.microsoft.com/office/powerpoint/2010/main" val="267841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4" y="4406901"/>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4"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B370C1F6-8441-450D-9BED-5D59103FE2A6}" type="datetime1">
              <a:rPr kumimoji="1" lang="ja-JP" altLang="en-US" smtClean="0"/>
              <a:pPr/>
              <a:t>2019/9/27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74F3BCA-136E-487B-809A-DB894FEF6A37}" type="slidenum">
              <a:rPr kumimoji="1" lang="ja-JP" altLang="en-US" smtClean="0"/>
              <a:pPr/>
              <a:t>‹#›</a:t>
            </a:fld>
            <a:endParaRPr kumimoji="1" lang="ja-JP" altLang="en-US"/>
          </a:p>
        </p:txBody>
      </p:sp>
    </p:spTree>
    <p:extLst>
      <p:ext uri="{BB962C8B-B14F-4D97-AF65-F5344CB8AC3E}">
        <p14:creationId xmlns:p14="http://schemas.microsoft.com/office/powerpoint/2010/main" val="602081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A15223FE-9AE8-48C5-9EBC-153C19E33405}" type="datetime1">
              <a:rPr kumimoji="1" lang="ja-JP" altLang="en-US" smtClean="0"/>
              <a:pPr/>
              <a:t>2019/9/27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74F3BCA-136E-487B-809A-DB894FEF6A37}" type="slidenum">
              <a:rPr kumimoji="1" lang="ja-JP" altLang="en-US" smtClean="0"/>
              <a:pPr/>
              <a:t>‹#›</a:t>
            </a:fld>
            <a:endParaRPr kumimoji="1" lang="ja-JP" altLang="en-US"/>
          </a:p>
        </p:txBody>
      </p:sp>
    </p:spTree>
    <p:extLst>
      <p:ext uri="{BB962C8B-B14F-4D97-AF65-F5344CB8AC3E}">
        <p14:creationId xmlns:p14="http://schemas.microsoft.com/office/powerpoint/2010/main" val="1895475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65FFE690-A7DE-44BE-AB2F-CA421E64C101}" type="datetime1">
              <a:rPr kumimoji="1" lang="ja-JP" altLang="en-US" smtClean="0"/>
              <a:pPr/>
              <a:t>2019/9/27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74F3BCA-136E-487B-809A-DB894FEF6A37}" type="slidenum">
              <a:rPr kumimoji="1" lang="ja-JP" altLang="en-US" smtClean="0"/>
              <a:pPr/>
              <a:t>‹#›</a:t>
            </a:fld>
            <a:endParaRPr kumimoji="1" lang="ja-JP" altLang="en-US"/>
          </a:p>
        </p:txBody>
      </p:sp>
    </p:spTree>
    <p:extLst>
      <p:ext uri="{BB962C8B-B14F-4D97-AF65-F5344CB8AC3E}">
        <p14:creationId xmlns:p14="http://schemas.microsoft.com/office/powerpoint/2010/main" val="937463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4BA18C1B-20D5-4713-B428-C5DB64F309B7}" type="datetime1">
              <a:rPr kumimoji="1" lang="ja-JP" altLang="en-US" smtClean="0"/>
              <a:pPr/>
              <a:t>2019/9/27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874F3BCA-136E-487B-809A-DB894FEF6A37}" type="slidenum">
              <a:rPr kumimoji="1" lang="ja-JP" altLang="en-US" smtClean="0"/>
              <a:pPr/>
              <a:t>‹#›</a:t>
            </a:fld>
            <a:endParaRPr kumimoji="1" lang="ja-JP" altLang="en-US"/>
          </a:p>
        </p:txBody>
      </p:sp>
    </p:spTree>
    <p:extLst>
      <p:ext uri="{BB962C8B-B14F-4D97-AF65-F5344CB8AC3E}">
        <p14:creationId xmlns:p14="http://schemas.microsoft.com/office/powerpoint/2010/main" val="915469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90CC32D-40B7-4D9F-9EC6-57566C7B7566}" type="datetime1">
              <a:rPr kumimoji="1" lang="ja-JP" altLang="en-US" smtClean="0"/>
              <a:pPr/>
              <a:t>2019/9/27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874F3BCA-136E-487B-809A-DB894FEF6A37}" type="slidenum">
              <a:rPr kumimoji="1" lang="ja-JP" altLang="en-US" smtClean="0"/>
              <a:pPr/>
              <a:t>‹#›</a:t>
            </a:fld>
            <a:endParaRPr kumimoji="1" lang="ja-JP" altLang="en-US"/>
          </a:p>
        </p:txBody>
      </p:sp>
    </p:spTree>
    <p:extLst>
      <p:ext uri="{BB962C8B-B14F-4D97-AF65-F5344CB8AC3E}">
        <p14:creationId xmlns:p14="http://schemas.microsoft.com/office/powerpoint/2010/main" val="2477037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3BD4009-7136-43FC-B940-892B3CCFD197}" type="datetime1">
              <a:rPr kumimoji="1" lang="ja-JP" altLang="en-US" smtClean="0"/>
              <a:pPr/>
              <a:t>2019/9/27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74F3BCA-136E-487B-809A-DB894FEF6A37}" type="slidenum">
              <a:rPr kumimoji="1" lang="ja-JP" altLang="en-US" smtClean="0"/>
              <a:pPr/>
              <a:t>‹#›</a:t>
            </a:fld>
            <a:endParaRPr kumimoji="1" lang="ja-JP" altLang="en-US"/>
          </a:p>
        </p:txBody>
      </p:sp>
    </p:spTree>
    <p:extLst>
      <p:ext uri="{BB962C8B-B14F-4D97-AF65-F5344CB8AC3E}">
        <p14:creationId xmlns:p14="http://schemas.microsoft.com/office/powerpoint/2010/main" val="2690989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C616C98-353F-4784-B6C9-129F27763D81}" type="datetime1">
              <a:rPr kumimoji="1" lang="ja-JP" altLang="en-US" smtClean="0"/>
              <a:pPr/>
              <a:t>2019/9/27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74F3BCA-136E-487B-809A-DB894FEF6A37}" type="slidenum">
              <a:rPr kumimoji="1" lang="ja-JP" altLang="en-US" smtClean="0"/>
              <a:pPr/>
              <a:t>‹#›</a:t>
            </a:fld>
            <a:endParaRPr kumimoji="1" lang="ja-JP" altLang="en-US"/>
          </a:p>
        </p:txBody>
      </p:sp>
    </p:spTree>
    <p:extLst>
      <p:ext uri="{BB962C8B-B14F-4D97-AF65-F5344CB8AC3E}">
        <p14:creationId xmlns:p14="http://schemas.microsoft.com/office/powerpoint/2010/main" val="1940884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1"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E1717C-FC80-43AF-B1EA-59864A9A0B06}" type="datetime1">
              <a:rPr kumimoji="1" lang="ja-JP" altLang="en-US" smtClean="0"/>
              <a:pPr/>
              <a:t>2019/9/27</a:t>
            </a:fld>
            <a:endParaRPr kumimoji="1" lang="ja-JP" altLang="en-US"/>
          </a:p>
        </p:txBody>
      </p:sp>
      <p:sp>
        <p:nvSpPr>
          <p:cNvPr id="5" name="フッター プレースホルダー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4F3BCA-136E-487B-809A-DB894FEF6A37}" type="slidenum">
              <a:rPr kumimoji="1" lang="ja-JP" altLang="en-US" smtClean="0"/>
              <a:pPr/>
              <a:t>‹#›</a:t>
            </a:fld>
            <a:endParaRPr kumimoji="1" lang="ja-JP" altLang="en-US"/>
          </a:p>
        </p:txBody>
      </p:sp>
    </p:spTree>
    <p:extLst>
      <p:ext uri="{BB962C8B-B14F-4D97-AF65-F5344CB8AC3E}">
        <p14:creationId xmlns:p14="http://schemas.microsoft.com/office/powerpoint/2010/main" val="1874322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89A7E0-49F9-46D1-9948-820B196468C6}" type="datetimeFigureOut">
              <a:rPr kumimoji="1" lang="ja-JP" altLang="en-US" smtClean="0"/>
              <a:pPr/>
              <a:t>2019/9/27</a:t>
            </a:fld>
            <a:endParaRPr kumimoji="1" lang="ja-JP" altLang="en-US"/>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FAFF00-078C-4B3B-BFDA-1D489AD74FBD}" type="slidenum">
              <a:rPr kumimoji="1" lang="ja-JP" altLang="en-US" smtClean="0"/>
              <a:pPr/>
              <a:t>‹#›</a:t>
            </a:fld>
            <a:endParaRPr kumimoji="1" lang="ja-JP" altLang="en-US"/>
          </a:p>
        </p:txBody>
      </p:sp>
    </p:spTree>
    <p:extLst>
      <p:ext uri="{BB962C8B-B14F-4D97-AF65-F5344CB8AC3E}">
        <p14:creationId xmlns:p14="http://schemas.microsoft.com/office/powerpoint/2010/main" val="29171728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2.xml"/><Relationship Id="rId5" Type="http://schemas.openxmlformats.org/officeDocument/2006/relationships/chart" Target="../charts/chart18.xml"/><Relationship Id="rId4" Type="http://schemas.openxmlformats.org/officeDocument/2006/relationships/chart" Target="../charts/chart17.xml"/></Relationships>
</file>

<file path=ppt/slides/_rels/slide17.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2.xml"/><Relationship Id="rId4" Type="http://schemas.openxmlformats.org/officeDocument/2006/relationships/chart" Target="../charts/chart21.xml"/></Relationships>
</file>

<file path=ppt/slides/_rels/slide18.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chart" Target="../charts/chart24.xml"/><Relationship Id="rId1" Type="http://schemas.openxmlformats.org/officeDocument/2006/relationships/slideLayout" Target="../slideLayouts/slideLayout2.xml"/><Relationship Id="rId5" Type="http://schemas.openxmlformats.org/officeDocument/2006/relationships/chart" Target="../charts/chart27.xml"/><Relationship Id="rId4" Type="http://schemas.openxmlformats.org/officeDocument/2006/relationships/chart" Target="../charts/chart26.xml"/></Relationships>
</file>

<file path=ppt/slides/_rels/slide2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2.xml"/><Relationship Id="rId4" Type="http://schemas.openxmlformats.org/officeDocument/2006/relationships/chart" Target="../charts/chart30.xml"/></Relationships>
</file>

<file path=ppt/slides/_rels/slide22.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chart" Target="../charts/chart33.xml"/><Relationship Id="rId1" Type="http://schemas.openxmlformats.org/officeDocument/2006/relationships/slideLayout" Target="../slideLayouts/slideLayout2.xml"/><Relationship Id="rId5" Type="http://schemas.openxmlformats.org/officeDocument/2006/relationships/chart" Target="../charts/chart36.xml"/><Relationship Id="rId4" Type="http://schemas.openxmlformats.org/officeDocument/2006/relationships/chart" Target="../charts/chart35.xml"/></Relationships>
</file>

<file path=ppt/slides/_rels/slide25.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2.xml"/><Relationship Id="rId4" Type="http://schemas.openxmlformats.org/officeDocument/2006/relationships/chart" Target="../charts/chart39.xml"/></Relationships>
</file>

<file path=ppt/slides/_rels/slide26.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chart" Target="../charts/chart42.xml"/><Relationship Id="rId1" Type="http://schemas.openxmlformats.org/officeDocument/2006/relationships/slideLayout" Target="../slideLayouts/slideLayout2.xml"/><Relationship Id="rId5" Type="http://schemas.openxmlformats.org/officeDocument/2006/relationships/chart" Target="../charts/chart45.xml"/><Relationship Id="rId4" Type="http://schemas.openxmlformats.org/officeDocument/2006/relationships/chart" Target="../charts/chart44.xml"/></Relationships>
</file>

<file path=ppt/slides/_rels/slide29.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2.xml"/><Relationship Id="rId4" Type="http://schemas.openxmlformats.org/officeDocument/2006/relationships/chart" Target="../charts/chart48.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chart" Target="../charts/chart51.xml"/><Relationship Id="rId1" Type="http://schemas.openxmlformats.org/officeDocument/2006/relationships/slideLayout" Target="../slideLayouts/slideLayout2.xml"/><Relationship Id="rId5" Type="http://schemas.openxmlformats.org/officeDocument/2006/relationships/chart" Target="../charts/chart54.xml"/><Relationship Id="rId4" Type="http://schemas.openxmlformats.org/officeDocument/2006/relationships/chart" Target="../charts/chart53.xml"/></Relationships>
</file>

<file path=ppt/slides/_rels/slide33.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2.xml"/><Relationship Id="rId4" Type="http://schemas.openxmlformats.org/officeDocument/2006/relationships/chart" Target="../charts/chart57.xml"/></Relationships>
</file>

<file path=ppt/slides/_rels/slide34.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chart" Target="../charts/chart5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2.xml"/><Relationship Id="rId5" Type="http://schemas.openxmlformats.org/officeDocument/2006/relationships/chart" Target="../charts/chart63.xml"/><Relationship Id="rId4" Type="http://schemas.openxmlformats.org/officeDocument/2006/relationships/chart" Target="../charts/chart62.xml"/></Relationships>
</file>

<file path=ppt/slides/_rels/slide37.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chart" Target="../charts/chart64.xml"/><Relationship Id="rId1" Type="http://schemas.openxmlformats.org/officeDocument/2006/relationships/slideLayout" Target="../slideLayouts/slideLayout2.xml"/><Relationship Id="rId4" Type="http://schemas.openxmlformats.org/officeDocument/2006/relationships/chart" Target="../charts/chart66.xml"/></Relationships>
</file>

<file path=ppt/slides/_rels/slide38.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chart" Target="../charts/chart6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40.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chart" Target="../charts/chart69.xml"/><Relationship Id="rId1" Type="http://schemas.openxmlformats.org/officeDocument/2006/relationships/slideLayout" Target="../slideLayouts/slideLayout2.xml"/><Relationship Id="rId5" Type="http://schemas.openxmlformats.org/officeDocument/2006/relationships/chart" Target="../charts/chart72.xml"/><Relationship Id="rId4" Type="http://schemas.openxmlformats.org/officeDocument/2006/relationships/chart" Target="../charts/chart71.xml"/></Relationships>
</file>

<file path=ppt/slides/_rels/slide41.xml.rels><?xml version="1.0" encoding="UTF-8" standalone="yes"?>
<Relationships xmlns="http://schemas.openxmlformats.org/package/2006/relationships"><Relationship Id="rId3" Type="http://schemas.openxmlformats.org/officeDocument/2006/relationships/chart" Target="../charts/chart73.xm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chart" Target="../charts/chart75.xml"/><Relationship Id="rId4" Type="http://schemas.openxmlformats.org/officeDocument/2006/relationships/chart" Target="../charts/chart74.xml"/></Relationships>
</file>

<file path=ppt/slides/_rels/slide42.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chart" Target="../charts/chart7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chart" Target="../charts/chart7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81.xml"/><Relationship Id="rId2" Type="http://schemas.openxmlformats.org/officeDocument/2006/relationships/chart" Target="../charts/chart8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chart" Target="../charts/chart8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chart" Target="../charts/chart8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83568" y="2175001"/>
            <a:ext cx="8136904" cy="1470025"/>
          </a:xfrm>
        </p:spPr>
        <p:txBody>
          <a:bodyPr>
            <a:noAutofit/>
          </a:bodyPr>
          <a:lstStyle/>
          <a:p>
            <a:r>
              <a:rPr lang="ja-JP" altLang="en-US" sz="3600" dirty="0"/>
              <a:t>令和元年度　在宅医療懇話会</a:t>
            </a:r>
            <a:r>
              <a:rPr lang="en-US" altLang="ja-JP" sz="3600" dirty="0"/>
              <a:t/>
            </a:r>
            <a:br>
              <a:rPr lang="en-US" altLang="ja-JP" sz="3600" dirty="0"/>
            </a:br>
            <a:r>
              <a:rPr lang="en-US" altLang="ja-JP" sz="3600" dirty="0"/>
              <a:t/>
            </a:r>
            <a:br>
              <a:rPr lang="en-US" altLang="ja-JP" sz="3600" dirty="0"/>
            </a:br>
            <a:r>
              <a:rPr lang="ja-JP" altLang="en-US" sz="3600" dirty="0"/>
              <a:t>圏域（市町村）別データ</a:t>
            </a:r>
            <a:r>
              <a:rPr lang="en-US" altLang="ja-JP" sz="3600" dirty="0"/>
              <a:t/>
            </a:r>
            <a:br>
              <a:rPr lang="en-US" altLang="ja-JP" sz="3600" dirty="0"/>
            </a:br>
            <a:r>
              <a:rPr lang="en-US" altLang="ja-JP" sz="3600" dirty="0"/>
              <a:t/>
            </a:r>
            <a:br>
              <a:rPr lang="en-US" altLang="ja-JP" sz="3600" dirty="0"/>
            </a:br>
            <a:r>
              <a:rPr lang="ja-JP" altLang="en-US" sz="2000" dirty="0"/>
              <a:t>医療計画における在宅医療の指標及び各圏域の参考指標の</a:t>
            </a:r>
            <a:r>
              <a:rPr lang="ja-JP" altLang="en-US" sz="2000" dirty="0" smtClean="0"/>
              <a:t>状況</a:t>
            </a:r>
            <a:endParaRPr lang="ja-JP" altLang="en-US" sz="2000" dirty="0"/>
          </a:p>
        </p:txBody>
      </p:sp>
      <p:sp>
        <p:nvSpPr>
          <p:cNvPr id="3" name="正方形/長方形 2"/>
          <p:cNvSpPr/>
          <p:nvPr/>
        </p:nvSpPr>
        <p:spPr>
          <a:xfrm>
            <a:off x="7380312" y="188640"/>
            <a:ext cx="1224136" cy="5760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資料５</a:t>
            </a:r>
            <a:endParaRPr kumimoji="1" lang="en-US" altLang="ja-JP" dirty="0" smtClean="0">
              <a:solidFill>
                <a:schemeClr val="tx1"/>
              </a:solidFill>
            </a:endParaRPr>
          </a:p>
        </p:txBody>
      </p:sp>
    </p:spTree>
    <p:extLst>
      <p:ext uri="{BB962C8B-B14F-4D97-AF65-F5344CB8AC3E}">
        <p14:creationId xmlns:p14="http://schemas.microsoft.com/office/powerpoint/2010/main" val="39359126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17365" y="2"/>
            <a:ext cx="9170439" cy="50805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2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圏域</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中間評価</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年度）</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に向けた医療計画の在宅医療に係る参考指標の状況⑦</a:t>
            </a:r>
          </a:p>
        </p:txBody>
      </p:sp>
      <p:sp>
        <p:nvSpPr>
          <p:cNvPr id="3" name="テキスト ボックス 2"/>
          <p:cNvSpPr txBox="1"/>
          <p:nvPr/>
        </p:nvSpPr>
        <p:spPr>
          <a:xfrm>
            <a:off x="1860" y="557567"/>
            <a:ext cx="6129364"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訪問看護ステーション数</a:t>
            </a:r>
          </a:p>
        </p:txBody>
      </p:sp>
      <p:sp>
        <p:nvSpPr>
          <p:cNvPr id="4" name="テキスト ボックス 3"/>
          <p:cNvSpPr txBox="1"/>
          <p:nvPr/>
        </p:nvSpPr>
        <p:spPr>
          <a:xfrm>
            <a:off x="154718" y="5305726"/>
            <a:ext cx="8658325" cy="1239057"/>
          </a:xfrm>
          <a:prstGeom prst="rect">
            <a:avLst/>
          </a:prstGeom>
          <a:noFill/>
        </p:spPr>
        <p:txBody>
          <a:bodyPr wrap="square" rtlCol="0">
            <a:spAutoFit/>
          </a:bodyPr>
          <a:lstStyle/>
          <a:p>
            <a:r>
              <a:rPr lang="ja-JP" altLang="en-US" dirty="0"/>
              <a:t>　訪問看護ステーション数について、</a:t>
            </a:r>
            <a:r>
              <a:rPr lang="en-US" altLang="ja-JP" dirty="0"/>
              <a:t>2016</a:t>
            </a:r>
            <a:r>
              <a:rPr lang="ja-JP" altLang="en-US" dirty="0"/>
              <a:t>年から</a:t>
            </a:r>
            <a:r>
              <a:rPr lang="en-US" altLang="ja-JP" dirty="0"/>
              <a:t>2019</a:t>
            </a:r>
            <a:r>
              <a:rPr lang="ja-JP" altLang="en-US" dirty="0"/>
              <a:t>年までの間</a:t>
            </a:r>
            <a:r>
              <a:rPr lang="ja-JP" altLang="en-US" sz="1400" dirty="0"/>
              <a:t>（</a:t>
            </a:r>
            <a:r>
              <a:rPr lang="en-US" altLang="ja-JP" sz="1400" dirty="0"/>
              <a:t>2017</a:t>
            </a:r>
            <a:r>
              <a:rPr lang="ja-JP" altLang="en-US" sz="1400" dirty="0"/>
              <a:t>年データ不明）</a:t>
            </a:r>
            <a:r>
              <a:rPr lang="ja-JP" altLang="en-US" dirty="0"/>
              <a:t>、全圏域において増加している。</a:t>
            </a:r>
            <a:endParaRPr lang="en-US" altLang="ja-JP" dirty="0"/>
          </a:p>
          <a:p>
            <a:r>
              <a:rPr lang="ja-JP" altLang="en-US" dirty="0"/>
              <a:t>　中河内及び大阪市圏域は参考指標を上回る推移であり、他圏域は概ね予定どおりの推移である。</a:t>
            </a:r>
          </a:p>
        </p:txBody>
      </p:sp>
      <p:sp>
        <p:nvSpPr>
          <p:cNvPr id="9" name="テキスト ボックス 8"/>
          <p:cNvSpPr txBox="1"/>
          <p:nvPr/>
        </p:nvSpPr>
        <p:spPr>
          <a:xfrm>
            <a:off x="164424" y="3935313"/>
            <a:ext cx="4866698" cy="615553"/>
          </a:xfrm>
          <a:prstGeom prst="rect">
            <a:avLst/>
          </a:prstGeom>
          <a:noFill/>
        </p:spPr>
        <p:txBody>
          <a:bodyPr wrap="square" rtlCol="0">
            <a:spAutoFit/>
          </a:bodyPr>
          <a:lstStyle/>
          <a:p>
            <a:r>
              <a:rPr lang="ja-JP" altLang="en-US" sz="1200" dirty="0"/>
              <a:t>出典：全国訪問看護事業協会「訪問看護ステーション数調査結果」</a:t>
            </a:r>
            <a:endParaRPr lang="en-US" altLang="ja-JP" sz="1200" dirty="0"/>
          </a:p>
          <a:p>
            <a:r>
              <a:rPr lang="ja-JP" altLang="en-US" sz="1000" dirty="0"/>
              <a:t>人口は総務省（住民基本台帳に基づく人口、人口動態及び世帯数調査）</a:t>
            </a:r>
            <a:r>
              <a:rPr lang="en-US" altLang="ja-JP" sz="1000" dirty="0"/>
              <a:t>2017</a:t>
            </a:r>
            <a:r>
              <a:rPr lang="ja-JP" altLang="en-US" sz="1000" dirty="0"/>
              <a:t>年</a:t>
            </a:r>
          </a:p>
          <a:p>
            <a:endParaRPr lang="ja-JP" altLang="en-US" sz="1200" dirty="0"/>
          </a:p>
        </p:txBody>
      </p:sp>
      <p:graphicFrame>
        <p:nvGraphicFramePr>
          <p:cNvPr id="11" name="グラフ 10"/>
          <p:cNvGraphicFramePr>
            <a:graphicFrameLocks/>
          </p:cNvGraphicFramePr>
          <p:nvPr>
            <p:extLst>
              <p:ext uri="{D42A27DB-BD31-4B8C-83A1-F6EECF244321}">
                <p14:modId xmlns:p14="http://schemas.microsoft.com/office/powerpoint/2010/main" val="900282334"/>
              </p:ext>
            </p:extLst>
          </p:nvPr>
        </p:nvGraphicFramePr>
        <p:xfrm>
          <a:off x="4439643" y="629440"/>
          <a:ext cx="4950453" cy="383934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表 1"/>
          <p:cNvGraphicFramePr>
            <a:graphicFrameLocks noGrp="1"/>
          </p:cNvGraphicFramePr>
          <p:nvPr>
            <p:extLst>
              <p:ext uri="{D42A27DB-BD31-4B8C-83A1-F6EECF244321}">
                <p14:modId xmlns:p14="http://schemas.microsoft.com/office/powerpoint/2010/main" val="2756991251"/>
              </p:ext>
            </p:extLst>
          </p:nvPr>
        </p:nvGraphicFramePr>
        <p:xfrm>
          <a:off x="123175" y="1007193"/>
          <a:ext cx="4343401" cy="2847975"/>
        </p:xfrm>
        <a:graphic>
          <a:graphicData uri="http://schemas.openxmlformats.org/drawingml/2006/table">
            <a:tbl>
              <a:tblPr/>
              <a:tblGrid>
                <a:gridCol w="789709">
                  <a:extLst>
                    <a:ext uri="{9D8B030D-6E8A-4147-A177-3AD203B41FA5}">
                      <a16:colId xmlns:a16="http://schemas.microsoft.com/office/drawing/2014/main" val="3523949197"/>
                    </a:ext>
                  </a:extLst>
                </a:gridCol>
                <a:gridCol w="592282">
                  <a:extLst>
                    <a:ext uri="{9D8B030D-6E8A-4147-A177-3AD203B41FA5}">
                      <a16:colId xmlns:a16="http://schemas.microsoft.com/office/drawing/2014/main" val="3422402808"/>
                    </a:ext>
                  </a:extLst>
                </a:gridCol>
                <a:gridCol w="592282">
                  <a:extLst>
                    <a:ext uri="{9D8B030D-6E8A-4147-A177-3AD203B41FA5}">
                      <a16:colId xmlns:a16="http://schemas.microsoft.com/office/drawing/2014/main" val="2400748532"/>
                    </a:ext>
                  </a:extLst>
                </a:gridCol>
                <a:gridCol w="592282">
                  <a:extLst>
                    <a:ext uri="{9D8B030D-6E8A-4147-A177-3AD203B41FA5}">
                      <a16:colId xmlns:a16="http://schemas.microsoft.com/office/drawing/2014/main" val="92623071"/>
                    </a:ext>
                  </a:extLst>
                </a:gridCol>
                <a:gridCol w="592282">
                  <a:extLst>
                    <a:ext uri="{9D8B030D-6E8A-4147-A177-3AD203B41FA5}">
                      <a16:colId xmlns:a16="http://schemas.microsoft.com/office/drawing/2014/main" val="946334032"/>
                    </a:ext>
                  </a:extLst>
                </a:gridCol>
                <a:gridCol w="592282">
                  <a:extLst>
                    <a:ext uri="{9D8B030D-6E8A-4147-A177-3AD203B41FA5}">
                      <a16:colId xmlns:a16="http://schemas.microsoft.com/office/drawing/2014/main" val="1078105023"/>
                    </a:ext>
                  </a:extLst>
                </a:gridCol>
                <a:gridCol w="592282">
                  <a:extLst>
                    <a:ext uri="{9D8B030D-6E8A-4147-A177-3AD203B41FA5}">
                      <a16:colId xmlns:a16="http://schemas.microsoft.com/office/drawing/2014/main" val="20006"/>
                    </a:ext>
                  </a:extLst>
                </a:gridCol>
              </a:tblGrid>
              <a:tr h="600075">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二次医療圏</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2016</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2018</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2019</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人口</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万人</a:t>
                      </a:r>
                      <a:b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当たり</a:t>
                      </a:r>
                      <a:b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dirty="0" smtClean="0">
                          <a:solidFill>
                            <a:srgbClr val="000000"/>
                          </a:solidFill>
                          <a:effectLst/>
                          <a:latin typeface="游ゴシック" panose="020B0400000000000000" pitchFamily="50" charset="-128"/>
                          <a:ea typeface="游ゴシック" panose="020B0400000000000000" pitchFamily="50" charset="-128"/>
                        </a:rPr>
                        <a:t>事業所数</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2020</a:t>
                      </a: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年</a:t>
                      </a:r>
                      <a:b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参考</a:t>
                      </a:r>
                      <a:r>
                        <a:rPr lang="ja-JP" altLang="en-US" sz="900" b="0" i="0" u="none" strike="noStrike" dirty="0" smtClean="0">
                          <a:solidFill>
                            <a:srgbClr val="000000"/>
                          </a:solidFill>
                          <a:effectLst/>
                          <a:latin typeface="游ゴシック" panose="020B0400000000000000" pitchFamily="50" charset="-128"/>
                          <a:ea typeface="游ゴシック" panose="020B0400000000000000" pitchFamily="50" charset="-128"/>
                        </a:rPr>
                        <a:t>指標</a:t>
                      </a:r>
                      <a:r>
                        <a:rPr lang="en-US" altLang="ja-JP" sz="900" b="0" i="0" u="none" strike="noStrike" dirty="0" smtClean="0">
                          <a:solidFill>
                            <a:srgbClr val="000000"/>
                          </a:solidFill>
                          <a:effectLst/>
                          <a:latin typeface="游ゴシック" panose="020B0400000000000000" pitchFamily="50" charset="-128"/>
                          <a:ea typeface="游ゴシック" panose="020B0400000000000000" pitchFamily="50" charset="-128"/>
                        </a:rPr>
                        <a:t>)</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smtClean="0">
                          <a:solidFill>
                            <a:srgbClr val="000000"/>
                          </a:solidFill>
                          <a:effectLst/>
                          <a:latin typeface="游ゴシック" panose="020B0400000000000000" pitchFamily="50" charset="-128"/>
                          <a:ea typeface="游ゴシック" panose="020B0400000000000000" pitchFamily="50" charset="-128"/>
                        </a:rPr>
                        <a:t>あるべき姿</a:t>
                      </a:r>
                      <a:endParaRPr lang="en-US" altLang="ja-JP" sz="12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en-US" altLang="ja-JP" sz="1200" b="0" i="0" u="none" strike="noStrike" dirty="0" smtClean="0">
                          <a:solidFill>
                            <a:srgbClr val="000000"/>
                          </a:solidFill>
                          <a:effectLst/>
                          <a:latin typeface="游ゴシック" panose="020B0400000000000000" pitchFamily="50" charset="-128"/>
                          <a:ea typeface="游ゴシック" panose="020B0400000000000000" pitchFamily="50" charset="-128"/>
                        </a:rPr>
                        <a:t>2023</a:t>
                      </a:r>
                      <a:r>
                        <a:rPr lang="ja-JP" altLang="en-US" sz="1200" b="0" i="0" u="none" strike="noStrike" dirty="0" smtClean="0">
                          <a:solidFill>
                            <a:srgbClr val="000000"/>
                          </a:solidFill>
                          <a:effectLst/>
                          <a:latin typeface="游ゴシック" panose="020B0400000000000000" pitchFamily="50" charset="-128"/>
                          <a:ea typeface="游ゴシック" panose="020B0400000000000000" pitchFamily="50" charset="-128"/>
                        </a:rPr>
                        <a:t>年</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8539361"/>
                  </a:ext>
                </a:extLst>
              </a:tr>
              <a:tr h="247650">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豊能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2152866"/>
                  </a:ext>
                </a:extLst>
              </a:tr>
              <a:tr h="247650">
                <a:tc>
                  <a:txBody>
                    <a:bodyPr/>
                    <a:lstStyle/>
                    <a:p>
                      <a:pPr algn="l"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三島</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0207147"/>
                  </a:ext>
                </a:extLst>
              </a:tr>
              <a:tr h="247650">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北河内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rgbClr val="000000"/>
                          </a:solidFill>
                          <a:effectLst/>
                          <a:latin typeface="游ゴシック" panose="020B0400000000000000" pitchFamily="50" charset="-128"/>
                          <a:ea typeface="游ゴシック" panose="020B0400000000000000" pitchFamily="50" charset="-128"/>
                        </a:rPr>
                        <a:t>204</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9720195"/>
                  </a:ext>
                </a:extLst>
              </a:tr>
              <a:tr h="247650">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中河内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3195337"/>
                  </a:ext>
                </a:extLst>
              </a:tr>
              <a:tr h="247650">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南河内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2657593"/>
                  </a:ext>
                </a:extLst>
              </a:tr>
              <a:tr h="247650">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堺市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8965274"/>
                  </a:ext>
                </a:extLst>
              </a:tr>
              <a:tr h="247650">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泉州</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6212083"/>
                  </a:ext>
                </a:extLst>
              </a:tr>
              <a:tr h="257175">
                <a:tc>
                  <a:txBody>
                    <a:bodyPr/>
                    <a:lstStyle/>
                    <a:p>
                      <a:pPr algn="l"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大阪市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411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397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195132660"/>
                  </a:ext>
                </a:extLst>
              </a:tr>
              <a:tr h="257175">
                <a:tc>
                  <a:txBody>
                    <a:bodyPr/>
                    <a:lstStyle/>
                    <a:p>
                      <a:pPr algn="l" fontAlgn="ctr"/>
                      <a:r>
                        <a:rPr lang="ja-JP" altLang="en-US" sz="1200" b="0" i="0" u="none" strike="noStrike" dirty="0" smtClean="0">
                          <a:solidFill>
                            <a:srgbClr val="000000"/>
                          </a:solidFill>
                          <a:effectLst/>
                          <a:latin typeface="游ゴシック" panose="020B0400000000000000" pitchFamily="50" charset="-128"/>
                          <a:ea typeface="游ゴシック" panose="020B0400000000000000" pitchFamily="50" charset="-128"/>
                        </a:rPr>
                        <a:t>大阪府</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1,008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1,121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1,241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2485097"/>
                  </a:ext>
                </a:extLst>
              </a:tr>
            </a:tbl>
          </a:graphicData>
        </a:graphic>
      </p:graphicFrame>
      <p:sp>
        <p:nvSpPr>
          <p:cNvPr id="10" name="正方形/長方形 9"/>
          <p:cNvSpPr/>
          <p:nvPr/>
        </p:nvSpPr>
        <p:spPr>
          <a:xfrm>
            <a:off x="5148064" y="1533012"/>
            <a:ext cx="535724" cy="261610"/>
          </a:xfrm>
          <a:prstGeom prst="rect">
            <a:avLst/>
          </a:prstGeom>
        </p:spPr>
        <p:txBody>
          <a:bodyPr wrap="none">
            <a:spAutoFit/>
          </a:bodyPr>
          <a:lstStyle/>
          <a:p>
            <a:pPr algn="ctr" fontAlgn="ctr"/>
            <a:r>
              <a:rPr lang="en-US" altLang="ja-JP" sz="1100" dirty="0">
                <a:solidFill>
                  <a:srgbClr val="000000"/>
                </a:solidFill>
                <a:latin typeface="游ゴシック" panose="020B0400000000000000" pitchFamily="50" charset="-128"/>
                <a:ea typeface="游ゴシック" panose="020B0400000000000000" pitchFamily="50" charset="-128"/>
              </a:rPr>
              <a:t>1,008</a:t>
            </a:r>
          </a:p>
        </p:txBody>
      </p:sp>
      <p:sp>
        <p:nvSpPr>
          <p:cNvPr id="12" name="正方形/長方形 11"/>
          <p:cNvSpPr/>
          <p:nvPr/>
        </p:nvSpPr>
        <p:spPr>
          <a:xfrm>
            <a:off x="6228184" y="1344998"/>
            <a:ext cx="535724" cy="261610"/>
          </a:xfrm>
          <a:prstGeom prst="rect">
            <a:avLst/>
          </a:prstGeom>
        </p:spPr>
        <p:txBody>
          <a:bodyPr wrap="none">
            <a:spAutoFit/>
          </a:bodyPr>
          <a:lstStyle/>
          <a:p>
            <a:pPr algn="ctr" fontAlgn="ctr"/>
            <a:r>
              <a:rPr lang="en-US" altLang="ja-JP" sz="1100" dirty="0">
                <a:solidFill>
                  <a:srgbClr val="000000"/>
                </a:solidFill>
                <a:latin typeface="游ゴシック" panose="020B0400000000000000" pitchFamily="50" charset="-128"/>
                <a:ea typeface="游ゴシック" panose="020B0400000000000000" pitchFamily="50" charset="-128"/>
              </a:rPr>
              <a:t>1,121</a:t>
            </a:r>
          </a:p>
        </p:txBody>
      </p:sp>
      <p:sp>
        <p:nvSpPr>
          <p:cNvPr id="13" name="正方形/長方形 12"/>
          <p:cNvSpPr/>
          <p:nvPr/>
        </p:nvSpPr>
        <p:spPr>
          <a:xfrm>
            <a:off x="7310924" y="1132108"/>
            <a:ext cx="535724" cy="261610"/>
          </a:xfrm>
          <a:prstGeom prst="rect">
            <a:avLst/>
          </a:prstGeom>
        </p:spPr>
        <p:txBody>
          <a:bodyPr wrap="none">
            <a:spAutoFit/>
          </a:bodyPr>
          <a:lstStyle/>
          <a:p>
            <a:pPr algn="ctr" fontAlgn="ctr"/>
            <a:r>
              <a:rPr lang="en-US" altLang="ja-JP" sz="1100" dirty="0">
                <a:solidFill>
                  <a:srgbClr val="000000"/>
                </a:solidFill>
                <a:latin typeface="游ゴシック" panose="020B0400000000000000" pitchFamily="50" charset="-128"/>
                <a:ea typeface="游ゴシック" panose="020B0400000000000000" pitchFamily="50" charset="-128"/>
              </a:rPr>
              <a:t>1,221</a:t>
            </a:r>
          </a:p>
        </p:txBody>
      </p:sp>
      <p:sp>
        <p:nvSpPr>
          <p:cNvPr id="14" name="正方形/長方形 13"/>
          <p:cNvSpPr/>
          <p:nvPr/>
        </p:nvSpPr>
        <p:spPr>
          <a:xfrm>
            <a:off x="8473930" y="1083388"/>
            <a:ext cx="535724" cy="261610"/>
          </a:xfrm>
          <a:prstGeom prst="rect">
            <a:avLst/>
          </a:prstGeom>
        </p:spPr>
        <p:txBody>
          <a:bodyPr wrap="none">
            <a:spAutoFit/>
          </a:bodyPr>
          <a:lstStyle/>
          <a:p>
            <a:pPr algn="ctr" fontAlgn="ctr"/>
            <a:r>
              <a:rPr lang="en-US" altLang="ja-JP" sz="1100" dirty="0">
                <a:solidFill>
                  <a:srgbClr val="000000"/>
                </a:solidFill>
                <a:latin typeface="游ゴシック" panose="020B0400000000000000" pitchFamily="50" charset="-128"/>
                <a:ea typeface="游ゴシック" panose="020B0400000000000000" pitchFamily="50" charset="-128"/>
              </a:rPr>
              <a:t>1,241</a:t>
            </a:r>
          </a:p>
        </p:txBody>
      </p:sp>
      <p:sp>
        <p:nvSpPr>
          <p:cNvPr id="5" name="スライド番号プレースホルダー 4"/>
          <p:cNvSpPr>
            <a:spLocks noGrp="1"/>
          </p:cNvSpPr>
          <p:nvPr>
            <p:ph type="sldNum" sz="quarter" idx="12"/>
          </p:nvPr>
        </p:nvSpPr>
        <p:spPr/>
        <p:txBody>
          <a:bodyPr/>
          <a:lstStyle/>
          <a:p>
            <a:fld id="{874F3BCA-136E-487B-809A-DB894FEF6A37}" type="slidenum">
              <a:rPr kumimoji="1" lang="ja-JP" altLang="en-US" smtClean="0"/>
              <a:pPr/>
              <a:t>9</a:t>
            </a:fld>
            <a:endParaRPr kumimoji="1" lang="ja-JP" altLang="en-US"/>
          </a:p>
        </p:txBody>
      </p:sp>
    </p:spTree>
    <p:extLst>
      <p:ext uri="{BB962C8B-B14F-4D97-AF65-F5344CB8AC3E}">
        <p14:creationId xmlns:p14="http://schemas.microsoft.com/office/powerpoint/2010/main" val="28427692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17365" y="2"/>
            <a:ext cx="9170439" cy="50805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2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圏域</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中間評価</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年度）</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に向けた医療計画の在宅医療に係る参考指標の状況⑧</a:t>
            </a:r>
          </a:p>
        </p:txBody>
      </p:sp>
      <p:sp>
        <p:nvSpPr>
          <p:cNvPr id="3" name="テキスト ボックス 2"/>
          <p:cNvSpPr txBox="1"/>
          <p:nvPr/>
        </p:nvSpPr>
        <p:spPr>
          <a:xfrm>
            <a:off x="1860" y="557567"/>
            <a:ext cx="6129364"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入退院加算を算定する病院、施設数</a:t>
            </a:r>
          </a:p>
        </p:txBody>
      </p:sp>
      <p:sp>
        <p:nvSpPr>
          <p:cNvPr id="4" name="テキスト ボックス 3"/>
          <p:cNvSpPr txBox="1"/>
          <p:nvPr/>
        </p:nvSpPr>
        <p:spPr>
          <a:xfrm>
            <a:off x="154718" y="5305726"/>
            <a:ext cx="8658325" cy="1239057"/>
          </a:xfrm>
          <a:prstGeom prst="rect">
            <a:avLst/>
          </a:prstGeom>
          <a:noFill/>
        </p:spPr>
        <p:txBody>
          <a:bodyPr wrap="square" rtlCol="0">
            <a:spAutoFit/>
          </a:bodyPr>
          <a:lstStyle/>
          <a:p>
            <a:r>
              <a:rPr lang="ja-JP" altLang="en-US" dirty="0"/>
              <a:t>　入退院加算を算定する病院、施設数について、</a:t>
            </a:r>
            <a:r>
              <a:rPr lang="en-US" altLang="ja-JP" dirty="0"/>
              <a:t>2017</a:t>
            </a:r>
            <a:r>
              <a:rPr lang="ja-JP" altLang="en-US" dirty="0"/>
              <a:t>年と</a:t>
            </a:r>
            <a:r>
              <a:rPr lang="en-US" altLang="ja-JP" dirty="0"/>
              <a:t>2019</a:t>
            </a:r>
            <a:r>
              <a:rPr lang="ja-JP" altLang="en-US" dirty="0"/>
              <a:t>年を比較すると、豊能、三島、北河内、中河内、南河内及び大阪市圏域は微増、泉州圏域は横ばい、堺市圏域は微減である。</a:t>
            </a:r>
            <a:endParaRPr lang="en-US" altLang="ja-JP" dirty="0"/>
          </a:p>
          <a:p>
            <a:r>
              <a:rPr lang="ja-JP" altLang="en-US" dirty="0"/>
              <a:t>　全圏域において、参考指標を下回る推移である。</a:t>
            </a:r>
          </a:p>
        </p:txBody>
      </p:sp>
      <p:graphicFrame>
        <p:nvGraphicFramePr>
          <p:cNvPr id="13" name="グラフ 12"/>
          <p:cNvGraphicFramePr>
            <a:graphicFrameLocks/>
          </p:cNvGraphicFramePr>
          <p:nvPr>
            <p:extLst>
              <p:ext uri="{D42A27DB-BD31-4B8C-83A1-F6EECF244321}">
                <p14:modId xmlns:p14="http://schemas.microsoft.com/office/powerpoint/2010/main" val="2026686571"/>
              </p:ext>
            </p:extLst>
          </p:nvPr>
        </p:nvGraphicFramePr>
        <p:xfrm>
          <a:off x="4414067" y="861433"/>
          <a:ext cx="4874722" cy="39902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表 1"/>
          <p:cNvGraphicFramePr>
            <a:graphicFrameLocks noGrp="1"/>
          </p:cNvGraphicFramePr>
          <p:nvPr>
            <p:extLst>
              <p:ext uri="{D42A27DB-BD31-4B8C-83A1-F6EECF244321}">
                <p14:modId xmlns:p14="http://schemas.microsoft.com/office/powerpoint/2010/main" val="1405465982"/>
              </p:ext>
            </p:extLst>
          </p:nvPr>
        </p:nvGraphicFramePr>
        <p:xfrm>
          <a:off x="130099" y="957679"/>
          <a:ext cx="4283965" cy="3146997"/>
        </p:xfrm>
        <a:graphic>
          <a:graphicData uri="http://schemas.openxmlformats.org/drawingml/2006/table">
            <a:tbl>
              <a:tblPr/>
              <a:tblGrid>
                <a:gridCol w="778903">
                  <a:extLst>
                    <a:ext uri="{9D8B030D-6E8A-4147-A177-3AD203B41FA5}">
                      <a16:colId xmlns:a16="http://schemas.microsoft.com/office/drawing/2014/main" val="2878548724"/>
                    </a:ext>
                  </a:extLst>
                </a:gridCol>
                <a:gridCol w="584177">
                  <a:extLst>
                    <a:ext uri="{9D8B030D-6E8A-4147-A177-3AD203B41FA5}">
                      <a16:colId xmlns:a16="http://schemas.microsoft.com/office/drawing/2014/main" val="3125772602"/>
                    </a:ext>
                  </a:extLst>
                </a:gridCol>
                <a:gridCol w="584177">
                  <a:extLst>
                    <a:ext uri="{9D8B030D-6E8A-4147-A177-3AD203B41FA5}">
                      <a16:colId xmlns:a16="http://schemas.microsoft.com/office/drawing/2014/main" val="838933082"/>
                    </a:ext>
                  </a:extLst>
                </a:gridCol>
                <a:gridCol w="584177">
                  <a:extLst>
                    <a:ext uri="{9D8B030D-6E8A-4147-A177-3AD203B41FA5}">
                      <a16:colId xmlns:a16="http://schemas.microsoft.com/office/drawing/2014/main" val="1364641386"/>
                    </a:ext>
                  </a:extLst>
                </a:gridCol>
                <a:gridCol w="584177">
                  <a:extLst>
                    <a:ext uri="{9D8B030D-6E8A-4147-A177-3AD203B41FA5}">
                      <a16:colId xmlns:a16="http://schemas.microsoft.com/office/drawing/2014/main" val="1961091763"/>
                    </a:ext>
                  </a:extLst>
                </a:gridCol>
                <a:gridCol w="584177">
                  <a:extLst>
                    <a:ext uri="{9D8B030D-6E8A-4147-A177-3AD203B41FA5}">
                      <a16:colId xmlns:a16="http://schemas.microsoft.com/office/drawing/2014/main" val="507863607"/>
                    </a:ext>
                  </a:extLst>
                </a:gridCol>
                <a:gridCol w="584177">
                  <a:extLst>
                    <a:ext uri="{9D8B030D-6E8A-4147-A177-3AD203B41FA5}">
                      <a16:colId xmlns:a16="http://schemas.microsoft.com/office/drawing/2014/main" val="20006"/>
                    </a:ext>
                  </a:extLst>
                </a:gridCol>
              </a:tblGrid>
              <a:tr h="663079">
                <a:tc>
                  <a:txBody>
                    <a:bodyPr/>
                    <a:lstStyle/>
                    <a:p>
                      <a:pPr algn="ctr" fontAlgn="ct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二次医療圏</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2017</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2018</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2019</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人口</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万人</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当たり</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施設数</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2020</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年</a:t>
                      </a:r>
                      <a:b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参考指標）</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smtClean="0">
                          <a:solidFill>
                            <a:srgbClr val="000000"/>
                          </a:solidFill>
                          <a:effectLst/>
                          <a:latin typeface="游ゴシック" panose="020B0400000000000000" pitchFamily="50" charset="-128"/>
                          <a:ea typeface="游ゴシック" panose="020B0400000000000000" pitchFamily="50" charset="-128"/>
                        </a:rPr>
                        <a:t>あるべき姿</a:t>
                      </a:r>
                      <a:endParaRPr lang="en-US" altLang="ja-JP" sz="9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en-US" altLang="ja-JP" sz="900" b="0" i="0" u="none" strike="noStrike" dirty="0" smtClean="0">
                          <a:solidFill>
                            <a:srgbClr val="000000"/>
                          </a:solidFill>
                          <a:effectLst/>
                          <a:latin typeface="游ゴシック" panose="020B0400000000000000" pitchFamily="50" charset="-128"/>
                          <a:ea typeface="游ゴシック" panose="020B0400000000000000" pitchFamily="50" charset="-128"/>
                        </a:rPr>
                        <a:t>2023</a:t>
                      </a:r>
                      <a:r>
                        <a:rPr lang="ja-JP" altLang="en-US" sz="900" b="0" i="0" u="none" strike="noStrike" dirty="0" smtClean="0">
                          <a:solidFill>
                            <a:srgbClr val="000000"/>
                          </a:solidFill>
                          <a:effectLst/>
                          <a:latin typeface="游ゴシック" panose="020B0400000000000000" pitchFamily="50" charset="-128"/>
                          <a:ea typeface="游ゴシック" panose="020B0400000000000000" pitchFamily="50" charset="-128"/>
                        </a:rPr>
                        <a:t>年</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0751227"/>
                  </a:ext>
                </a:extLst>
              </a:tr>
              <a:tr h="273652">
                <a:tc>
                  <a:txBody>
                    <a:bodyPr/>
                    <a:lstStyle/>
                    <a:p>
                      <a:pPr algn="l"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豊能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2.8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7582883"/>
                  </a:ext>
                </a:extLst>
              </a:tr>
              <a:tr h="273652">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三島</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0644679"/>
                  </a:ext>
                </a:extLst>
              </a:tr>
              <a:tr h="273652">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北河内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rgbClr val="000000"/>
                          </a:solidFill>
                          <a:effectLst/>
                          <a:latin typeface="游ゴシック" panose="020B0400000000000000" pitchFamily="50" charset="-128"/>
                          <a:ea typeface="游ゴシック" panose="020B0400000000000000" pitchFamily="50" charset="-128"/>
                        </a:rPr>
                        <a:t>52</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8077234"/>
                  </a:ext>
                </a:extLst>
              </a:tr>
              <a:tr h="273652">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中河内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8132548"/>
                  </a:ext>
                </a:extLst>
              </a:tr>
              <a:tr h="273652">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南河内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3.3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1842202"/>
                  </a:ext>
                </a:extLst>
              </a:tr>
              <a:tr h="273652">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堺市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3610784"/>
                  </a:ext>
                </a:extLst>
              </a:tr>
              <a:tr h="273652">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泉州</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2.8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4302240"/>
                  </a:ext>
                </a:extLst>
              </a:tr>
              <a:tr h="284177">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大阪市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679022500"/>
                  </a:ext>
                </a:extLst>
              </a:tr>
              <a:tr h="284177">
                <a:tc>
                  <a:txBody>
                    <a:bodyPr/>
                    <a:lstStyle/>
                    <a:p>
                      <a:pPr algn="l" fontAlgn="ctr"/>
                      <a:r>
                        <a:rPr lang="ja-JP" altLang="en-US" sz="1200" b="0" i="0" u="none" strike="noStrike" dirty="0" smtClean="0">
                          <a:solidFill>
                            <a:srgbClr val="000000"/>
                          </a:solidFill>
                          <a:effectLst/>
                          <a:latin typeface="游ゴシック" panose="020B0400000000000000" pitchFamily="50" charset="-128"/>
                          <a:ea typeface="游ゴシック" panose="020B0400000000000000" pitchFamily="50" charset="-128"/>
                        </a:rPr>
                        <a:t>大阪府</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4208617"/>
                  </a:ext>
                </a:extLst>
              </a:tr>
            </a:tbl>
          </a:graphicData>
        </a:graphic>
      </p:graphicFrame>
      <p:sp>
        <p:nvSpPr>
          <p:cNvPr id="10" name="テキスト ボックス 9"/>
          <p:cNvSpPr txBox="1"/>
          <p:nvPr/>
        </p:nvSpPr>
        <p:spPr>
          <a:xfrm>
            <a:off x="163635" y="4227360"/>
            <a:ext cx="4481862" cy="677108"/>
          </a:xfrm>
          <a:prstGeom prst="rect">
            <a:avLst/>
          </a:prstGeom>
          <a:noFill/>
        </p:spPr>
        <p:txBody>
          <a:bodyPr wrap="square" rtlCol="0">
            <a:spAutoFit/>
          </a:bodyPr>
          <a:lstStyle/>
          <a:p>
            <a:pPr algn="r"/>
            <a:r>
              <a:rPr lang="ja-JP" altLang="en-US" sz="1400" dirty="0"/>
              <a:t>出典：近畿厚生局調べ（施設基準）</a:t>
            </a:r>
            <a:endParaRPr lang="en-US" altLang="ja-JP" sz="1400" dirty="0"/>
          </a:p>
          <a:p>
            <a:r>
              <a:rPr lang="ja-JP" altLang="en-US" sz="1000" dirty="0"/>
              <a:t>人口は総務省（住民基本台帳に基づく人口、人口動態及び世帯数調査）</a:t>
            </a:r>
            <a:r>
              <a:rPr lang="en-US" altLang="ja-JP" sz="1000" dirty="0"/>
              <a:t>2017</a:t>
            </a:r>
            <a:r>
              <a:rPr lang="ja-JP" altLang="en-US" sz="1000" dirty="0"/>
              <a:t>年</a:t>
            </a:r>
          </a:p>
          <a:p>
            <a:endParaRPr lang="ja-JP" altLang="en-US" sz="1400" dirty="0"/>
          </a:p>
        </p:txBody>
      </p:sp>
      <p:sp>
        <p:nvSpPr>
          <p:cNvPr id="5" name="正方形/長方形 4"/>
          <p:cNvSpPr/>
          <p:nvPr/>
        </p:nvSpPr>
        <p:spPr>
          <a:xfrm>
            <a:off x="4791763" y="560954"/>
            <a:ext cx="4352238" cy="646331"/>
          </a:xfrm>
          <a:prstGeom prst="rect">
            <a:avLst/>
          </a:prstGeom>
        </p:spPr>
        <p:txBody>
          <a:bodyPr wrap="square">
            <a:spAutoFit/>
          </a:bodyPr>
          <a:lstStyle/>
          <a:p>
            <a:r>
              <a:rPr lang="ja-JP" altLang="en-US" sz="1200" dirty="0"/>
              <a:t>入退院支援加算：</a:t>
            </a:r>
            <a:endParaRPr lang="en-US" altLang="ja-JP" sz="1200" dirty="0"/>
          </a:p>
          <a:p>
            <a:r>
              <a:rPr lang="ja-JP" altLang="en-US" sz="1200" dirty="0"/>
              <a:t>施設間の連携を推進した上で、入院早期より退院困難な要因を有する患者を抽出し、入退院支援を実施することを評価するもの</a:t>
            </a:r>
          </a:p>
        </p:txBody>
      </p:sp>
      <p:sp>
        <p:nvSpPr>
          <p:cNvPr id="11" name="正方形/長方形 10"/>
          <p:cNvSpPr/>
          <p:nvPr/>
        </p:nvSpPr>
        <p:spPr>
          <a:xfrm>
            <a:off x="5133764" y="1881284"/>
            <a:ext cx="420308" cy="261610"/>
          </a:xfrm>
          <a:prstGeom prst="rect">
            <a:avLst/>
          </a:prstGeom>
        </p:spPr>
        <p:txBody>
          <a:bodyPr wrap="none">
            <a:spAutoFit/>
          </a:bodyPr>
          <a:lstStyle/>
          <a:p>
            <a:pPr algn="ctr" fontAlgn="ctr"/>
            <a:r>
              <a:rPr lang="en-US" altLang="ja-JP" sz="1100" dirty="0" smtClean="0">
                <a:solidFill>
                  <a:srgbClr val="000000"/>
                </a:solidFill>
                <a:latin typeface="游ゴシック" panose="020B0400000000000000" pitchFamily="50" charset="-128"/>
                <a:ea typeface="游ゴシック" panose="020B0400000000000000" pitchFamily="50" charset="-128"/>
              </a:rPr>
              <a:t>248</a:t>
            </a:r>
            <a:endParaRPr lang="en-US" altLang="ja-JP" sz="1100" dirty="0">
              <a:solidFill>
                <a:srgbClr val="000000"/>
              </a:solidFill>
              <a:latin typeface="游ゴシック" panose="020B0400000000000000" pitchFamily="50" charset="-128"/>
              <a:ea typeface="游ゴシック" panose="020B0400000000000000" pitchFamily="50" charset="-128"/>
            </a:endParaRPr>
          </a:p>
        </p:txBody>
      </p:sp>
      <p:sp>
        <p:nvSpPr>
          <p:cNvPr id="12" name="正方形/長方形 11"/>
          <p:cNvSpPr/>
          <p:nvPr/>
        </p:nvSpPr>
        <p:spPr>
          <a:xfrm>
            <a:off x="6161134" y="1787482"/>
            <a:ext cx="581980" cy="261610"/>
          </a:xfrm>
          <a:prstGeom prst="rect">
            <a:avLst/>
          </a:prstGeom>
        </p:spPr>
        <p:txBody>
          <a:bodyPr wrap="square">
            <a:spAutoFit/>
          </a:bodyPr>
          <a:lstStyle/>
          <a:p>
            <a:pPr algn="ctr" fontAlgn="ctr"/>
            <a:r>
              <a:rPr lang="en-US" altLang="ja-JP" sz="1100" dirty="0">
                <a:solidFill>
                  <a:srgbClr val="000000"/>
                </a:solidFill>
                <a:latin typeface="游ゴシック" panose="020B0400000000000000" pitchFamily="50" charset="-128"/>
                <a:ea typeface="游ゴシック" panose="020B0400000000000000" pitchFamily="50" charset="-128"/>
              </a:rPr>
              <a:t>255</a:t>
            </a:r>
          </a:p>
        </p:txBody>
      </p:sp>
      <p:sp>
        <p:nvSpPr>
          <p:cNvPr id="14" name="正方形/長方形 13"/>
          <p:cNvSpPr/>
          <p:nvPr/>
        </p:nvSpPr>
        <p:spPr>
          <a:xfrm>
            <a:off x="7350176" y="1787482"/>
            <a:ext cx="420308" cy="261610"/>
          </a:xfrm>
          <a:prstGeom prst="rect">
            <a:avLst/>
          </a:prstGeom>
        </p:spPr>
        <p:txBody>
          <a:bodyPr wrap="none">
            <a:spAutoFit/>
          </a:bodyPr>
          <a:lstStyle/>
          <a:p>
            <a:pPr algn="ctr" fontAlgn="ctr"/>
            <a:r>
              <a:rPr lang="en-US" altLang="ja-JP" sz="1100" dirty="0">
                <a:solidFill>
                  <a:srgbClr val="000000"/>
                </a:solidFill>
                <a:latin typeface="游ゴシック" panose="020B0400000000000000" pitchFamily="50" charset="-128"/>
                <a:ea typeface="游ゴシック" panose="020B0400000000000000" pitchFamily="50" charset="-128"/>
              </a:rPr>
              <a:t>257</a:t>
            </a:r>
          </a:p>
        </p:txBody>
      </p:sp>
      <p:sp>
        <p:nvSpPr>
          <p:cNvPr id="15" name="正方形/長方形 14"/>
          <p:cNvSpPr/>
          <p:nvPr/>
        </p:nvSpPr>
        <p:spPr>
          <a:xfrm>
            <a:off x="8392733" y="1477734"/>
            <a:ext cx="420308" cy="261610"/>
          </a:xfrm>
          <a:prstGeom prst="rect">
            <a:avLst/>
          </a:prstGeom>
        </p:spPr>
        <p:txBody>
          <a:bodyPr wrap="none">
            <a:spAutoFit/>
          </a:bodyPr>
          <a:lstStyle/>
          <a:p>
            <a:pPr algn="ctr" fontAlgn="ctr"/>
            <a:r>
              <a:rPr lang="en-US" altLang="ja-JP" sz="1100" dirty="0">
                <a:solidFill>
                  <a:srgbClr val="000000"/>
                </a:solidFill>
                <a:latin typeface="游ゴシック" panose="020B0400000000000000" pitchFamily="50" charset="-128"/>
                <a:ea typeface="游ゴシック" panose="020B0400000000000000" pitchFamily="50" charset="-128"/>
              </a:rPr>
              <a:t>292</a:t>
            </a:r>
          </a:p>
        </p:txBody>
      </p:sp>
      <p:sp>
        <p:nvSpPr>
          <p:cNvPr id="7" name="スライド番号プレースホルダー 6"/>
          <p:cNvSpPr>
            <a:spLocks noGrp="1"/>
          </p:cNvSpPr>
          <p:nvPr>
            <p:ph type="sldNum" sz="quarter" idx="12"/>
          </p:nvPr>
        </p:nvSpPr>
        <p:spPr/>
        <p:txBody>
          <a:bodyPr/>
          <a:lstStyle/>
          <a:p>
            <a:fld id="{874F3BCA-136E-487B-809A-DB894FEF6A37}" type="slidenum">
              <a:rPr kumimoji="1" lang="ja-JP" altLang="en-US" smtClean="0"/>
              <a:pPr/>
              <a:t>10</a:t>
            </a:fld>
            <a:endParaRPr kumimoji="1" lang="ja-JP" altLang="en-US"/>
          </a:p>
        </p:txBody>
      </p:sp>
    </p:spTree>
    <p:extLst>
      <p:ext uri="{BB962C8B-B14F-4D97-AF65-F5344CB8AC3E}">
        <p14:creationId xmlns:p14="http://schemas.microsoft.com/office/powerpoint/2010/main" val="21646668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17365" y="2"/>
            <a:ext cx="9170439" cy="50805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2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圏域</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中間評価</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年度）</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に向けた医療計画の在宅医療に係る参考指標の状況⑨</a:t>
            </a:r>
          </a:p>
        </p:txBody>
      </p:sp>
      <p:sp>
        <p:nvSpPr>
          <p:cNvPr id="3" name="テキスト ボックス 2"/>
          <p:cNvSpPr txBox="1"/>
          <p:nvPr/>
        </p:nvSpPr>
        <p:spPr>
          <a:xfrm>
            <a:off x="1860" y="557567"/>
            <a:ext cx="8890620"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入退院機関とケアマネージャーの連携数（</a:t>
            </a:r>
            <a:r>
              <a:rPr lang="zh-TW" altLang="en-US" sz="2000" b="1" dirty="0">
                <a:latin typeface="Meiryo UI" panose="020B0604030504040204" pitchFamily="50" charset="-128"/>
                <a:ea typeface="Meiryo UI" panose="020B0604030504040204" pitchFamily="50" charset="-128"/>
              </a:rPr>
              <a:t>介護支援連携指導</a:t>
            </a:r>
            <a:r>
              <a:rPr lang="ja-JP" altLang="en-US" sz="2000" b="1" dirty="0">
                <a:latin typeface="Meiryo UI" panose="020B0604030504040204" pitchFamily="50" charset="-128"/>
                <a:ea typeface="Meiryo UI" panose="020B0604030504040204" pitchFamily="50" charset="-128"/>
              </a:rPr>
              <a:t>料加算件数）</a:t>
            </a:r>
          </a:p>
        </p:txBody>
      </p:sp>
      <p:sp>
        <p:nvSpPr>
          <p:cNvPr id="4" name="テキスト ボックス 3"/>
          <p:cNvSpPr txBox="1"/>
          <p:nvPr/>
        </p:nvSpPr>
        <p:spPr>
          <a:xfrm>
            <a:off x="80209" y="5568849"/>
            <a:ext cx="8658325" cy="1239057"/>
          </a:xfrm>
          <a:prstGeom prst="rect">
            <a:avLst/>
          </a:prstGeom>
          <a:noFill/>
        </p:spPr>
        <p:txBody>
          <a:bodyPr wrap="square" rtlCol="0">
            <a:spAutoFit/>
          </a:bodyPr>
          <a:lstStyle/>
          <a:p>
            <a:r>
              <a:rPr lang="ja-JP" altLang="en-US" dirty="0"/>
              <a:t>　入退院機関とケアマネージャーの連携数</a:t>
            </a:r>
            <a:r>
              <a:rPr lang="zh-TW" altLang="en-US" dirty="0"/>
              <a:t>（介護支援連携指導料加算件数）</a:t>
            </a:r>
            <a:r>
              <a:rPr lang="ja-JP" altLang="en-US" dirty="0"/>
              <a:t>について、全圏域で増加している。</a:t>
            </a:r>
            <a:endParaRPr lang="en-US" altLang="ja-JP" dirty="0"/>
          </a:p>
          <a:p>
            <a:r>
              <a:rPr lang="ja-JP" altLang="en-US" dirty="0"/>
              <a:t>　豊能、北河内、堺市、泉州及び大阪市地区は参考指標を上回る推移であり、三島、中河内及び南河内地区は予定どおりの推移である。</a:t>
            </a:r>
          </a:p>
        </p:txBody>
      </p:sp>
      <p:sp>
        <p:nvSpPr>
          <p:cNvPr id="11" name="テキスト ボックス 10"/>
          <p:cNvSpPr txBox="1"/>
          <p:nvPr/>
        </p:nvSpPr>
        <p:spPr>
          <a:xfrm>
            <a:off x="179513" y="4377054"/>
            <a:ext cx="4536505" cy="677108"/>
          </a:xfrm>
          <a:prstGeom prst="rect">
            <a:avLst/>
          </a:prstGeom>
          <a:noFill/>
        </p:spPr>
        <p:txBody>
          <a:bodyPr wrap="square" rtlCol="0">
            <a:spAutoFit/>
          </a:bodyPr>
          <a:lstStyle/>
          <a:p>
            <a:pPr algn="r"/>
            <a:r>
              <a:rPr lang="ja-JP" altLang="en-US" sz="1400" dirty="0"/>
              <a:t>出典：</a:t>
            </a:r>
            <a:r>
              <a:rPr lang="en-US" altLang="ja-JP" sz="1400" dirty="0"/>
              <a:t>NDB</a:t>
            </a:r>
            <a:r>
              <a:rPr lang="ja-JP" altLang="en-US" sz="1400" dirty="0"/>
              <a:t>データ（データブック）</a:t>
            </a:r>
            <a:endParaRPr lang="en-US" altLang="ja-JP" sz="1400" dirty="0"/>
          </a:p>
          <a:p>
            <a:pPr algn="r"/>
            <a:r>
              <a:rPr lang="ja-JP" altLang="en-US" sz="1000" dirty="0"/>
              <a:t>人口は総務省（住民基本台帳に基づく人口、人口動態及び世帯数調査）</a:t>
            </a:r>
            <a:r>
              <a:rPr lang="en-US" altLang="ja-JP" sz="1000" dirty="0"/>
              <a:t>2017</a:t>
            </a:r>
            <a:r>
              <a:rPr lang="ja-JP" altLang="en-US" sz="1000" dirty="0"/>
              <a:t>年</a:t>
            </a:r>
          </a:p>
          <a:p>
            <a:endParaRPr lang="ja-JP" altLang="en-US" sz="1400" dirty="0"/>
          </a:p>
        </p:txBody>
      </p:sp>
      <p:graphicFrame>
        <p:nvGraphicFramePr>
          <p:cNvPr id="12" name="グラフ 11"/>
          <p:cNvGraphicFramePr>
            <a:graphicFrameLocks/>
          </p:cNvGraphicFramePr>
          <p:nvPr>
            <p:extLst>
              <p:ext uri="{D42A27DB-BD31-4B8C-83A1-F6EECF244321}">
                <p14:modId xmlns:p14="http://schemas.microsoft.com/office/powerpoint/2010/main" val="4078039768"/>
              </p:ext>
            </p:extLst>
          </p:nvPr>
        </p:nvGraphicFramePr>
        <p:xfrm>
          <a:off x="4409371" y="1138802"/>
          <a:ext cx="4725089" cy="3632069"/>
        </p:xfrm>
        <a:graphic>
          <a:graphicData uri="http://schemas.openxmlformats.org/drawingml/2006/chart">
            <c:chart xmlns:c="http://schemas.openxmlformats.org/drawingml/2006/chart" xmlns:r="http://schemas.openxmlformats.org/officeDocument/2006/relationships" r:id="rId3"/>
          </a:graphicData>
        </a:graphic>
      </p:graphicFrame>
      <p:sp>
        <p:nvSpPr>
          <p:cNvPr id="8" name="正方形/長方形 7"/>
          <p:cNvSpPr/>
          <p:nvPr/>
        </p:nvSpPr>
        <p:spPr>
          <a:xfrm>
            <a:off x="4777920" y="936701"/>
            <a:ext cx="4311971" cy="461665"/>
          </a:xfrm>
          <a:prstGeom prst="rect">
            <a:avLst/>
          </a:prstGeom>
        </p:spPr>
        <p:txBody>
          <a:bodyPr wrap="square">
            <a:spAutoFit/>
          </a:bodyPr>
          <a:lstStyle/>
          <a:p>
            <a:r>
              <a:rPr lang="ja-JP" altLang="en-US" sz="1200" dirty="0">
                <a:latin typeface="AR丸ゴシック体M-WinCharSetFFFF-H"/>
              </a:rPr>
              <a:t>介護支援連携指導料加算：</a:t>
            </a:r>
            <a:endParaRPr lang="en-US" altLang="ja-JP" sz="1200" dirty="0">
              <a:latin typeface="AR丸ゴシック体M-WinCharSetFFFF-H"/>
            </a:endParaRPr>
          </a:p>
          <a:p>
            <a:r>
              <a:rPr lang="ja-JP" altLang="en-US" sz="1200" dirty="0">
                <a:latin typeface="AR丸ゴシック体M-WinCharSetFFFF-H"/>
              </a:rPr>
              <a:t>患者の退院後の介護サービス等を見越した取組を評価するもの</a:t>
            </a:r>
            <a:endParaRPr lang="ja-JP" altLang="en-US" sz="1200" dirty="0"/>
          </a:p>
        </p:txBody>
      </p:sp>
      <p:graphicFrame>
        <p:nvGraphicFramePr>
          <p:cNvPr id="2" name="表 1"/>
          <p:cNvGraphicFramePr>
            <a:graphicFrameLocks noGrp="1"/>
          </p:cNvGraphicFramePr>
          <p:nvPr>
            <p:extLst>
              <p:ext uri="{D42A27DB-BD31-4B8C-83A1-F6EECF244321}">
                <p14:modId xmlns:p14="http://schemas.microsoft.com/office/powerpoint/2010/main" val="2970207970"/>
              </p:ext>
            </p:extLst>
          </p:nvPr>
        </p:nvGraphicFramePr>
        <p:xfrm>
          <a:off x="179511" y="1022738"/>
          <a:ext cx="4104456" cy="3290930"/>
        </p:xfrm>
        <a:graphic>
          <a:graphicData uri="http://schemas.openxmlformats.org/drawingml/2006/table">
            <a:tbl>
              <a:tblPr/>
              <a:tblGrid>
                <a:gridCol w="848851">
                  <a:extLst>
                    <a:ext uri="{9D8B030D-6E8A-4147-A177-3AD203B41FA5}">
                      <a16:colId xmlns:a16="http://schemas.microsoft.com/office/drawing/2014/main" val="3585294104"/>
                    </a:ext>
                  </a:extLst>
                </a:gridCol>
                <a:gridCol w="651121">
                  <a:extLst>
                    <a:ext uri="{9D8B030D-6E8A-4147-A177-3AD203B41FA5}">
                      <a16:colId xmlns:a16="http://schemas.microsoft.com/office/drawing/2014/main" val="1503106374"/>
                    </a:ext>
                  </a:extLst>
                </a:gridCol>
                <a:gridCol w="651121">
                  <a:extLst>
                    <a:ext uri="{9D8B030D-6E8A-4147-A177-3AD203B41FA5}">
                      <a16:colId xmlns:a16="http://schemas.microsoft.com/office/drawing/2014/main" val="434199548"/>
                    </a:ext>
                  </a:extLst>
                </a:gridCol>
                <a:gridCol w="651121">
                  <a:extLst>
                    <a:ext uri="{9D8B030D-6E8A-4147-A177-3AD203B41FA5}">
                      <a16:colId xmlns:a16="http://schemas.microsoft.com/office/drawing/2014/main" val="1044378506"/>
                    </a:ext>
                  </a:extLst>
                </a:gridCol>
                <a:gridCol w="651121">
                  <a:extLst>
                    <a:ext uri="{9D8B030D-6E8A-4147-A177-3AD203B41FA5}">
                      <a16:colId xmlns:a16="http://schemas.microsoft.com/office/drawing/2014/main" val="2948223470"/>
                    </a:ext>
                  </a:extLst>
                </a:gridCol>
                <a:gridCol w="651121">
                  <a:extLst>
                    <a:ext uri="{9D8B030D-6E8A-4147-A177-3AD203B41FA5}">
                      <a16:colId xmlns:a16="http://schemas.microsoft.com/office/drawing/2014/main" val="20005"/>
                    </a:ext>
                  </a:extLst>
                </a:gridCol>
              </a:tblGrid>
              <a:tr h="601665">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二次医療圏</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2015</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2016</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人口</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万人</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当たり件数</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2020</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年</a:t>
                      </a:r>
                      <a:b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（参考指標）</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smtClean="0">
                          <a:solidFill>
                            <a:srgbClr val="000000"/>
                          </a:solidFill>
                          <a:effectLst/>
                          <a:latin typeface="游ゴシック" panose="020B0400000000000000" pitchFamily="50" charset="-128"/>
                          <a:ea typeface="游ゴシック" panose="020B0400000000000000" pitchFamily="50" charset="-128"/>
                        </a:rPr>
                        <a:t>あるべき姿</a:t>
                      </a:r>
                      <a:r>
                        <a:rPr lang="en-US" altLang="ja-JP" sz="1000" b="0" i="0" u="none" strike="noStrike" dirty="0" smtClean="0">
                          <a:solidFill>
                            <a:srgbClr val="000000"/>
                          </a:solidFill>
                          <a:effectLst/>
                          <a:latin typeface="游ゴシック" panose="020B0400000000000000" pitchFamily="50" charset="-128"/>
                          <a:ea typeface="游ゴシック" panose="020B0400000000000000" pitchFamily="50" charset="-128"/>
                        </a:rPr>
                        <a:t>2023</a:t>
                      </a:r>
                      <a:r>
                        <a:rPr lang="ja-JP" altLang="en-US" sz="1000" b="0" i="0" u="none" strike="noStrike" dirty="0" smtClean="0">
                          <a:solidFill>
                            <a:srgbClr val="000000"/>
                          </a:solidFill>
                          <a:effectLst/>
                          <a:latin typeface="游ゴシック" panose="020B0400000000000000" pitchFamily="50" charset="-128"/>
                          <a:ea typeface="游ゴシック" panose="020B0400000000000000" pitchFamily="50" charset="-128"/>
                        </a:rPr>
                        <a:t>年</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641667"/>
                  </a:ext>
                </a:extLst>
              </a:tr>
              <a:tr h="296275">
                <a:tc>
                  <a:txBody>
                    <a:bodyPr/>
                    <a:lstStyle/>
                    <a:p>
                      <a:pPr algn="l"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豊能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2,768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3,614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351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3,506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6406997"/>
                  </a:ext>
                </a:extLst>
              </a:tr>
              <a:tr h="296275">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三島</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1,669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224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1,950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5933076"/>
                  </a:ext>
                </a:extLst>
              </a:tr>
              <a:tr h="296275">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北河内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3,701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4,991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433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4,974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rgbClr val="000000"/>
                          </a:solidFill>
                          <a:effectLst/>
                          <a:latin typeface="游ゴシック" panose="020B0400000000000000" pitchFamily="50" charset="-128"/>
                          <a:ea typeface="游ゴシック" panose="020B0400000000000000" pitchFamily="50" charset="-128"/>
                        </a:rPr>
                        <a:t>6312</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1791385"/>
                  </a:ext>
                </a:extLst>
              </a:tr>
              <a:tr h="296275">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中河内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2,794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3,041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376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3,563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5898566"/>
                  </a:ext>
                </a:extLst>
              </a:tr>
              <a:tr h="296275">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南河内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2,365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2,289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375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3,074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7122705"/>
                  </a:ext>
                </a:extLst>
              </a:tr>
              <a:tr h="296275">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堺市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1,670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3,394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408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2,300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9287703"/>
                  </a:ext>
                </a:extLst>
              </a:tr>
              <a:tr h="296275">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泉州</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3,555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4,658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515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4,541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0617789"/>
                  </a:ext>
                </a:extLst>
              </a:tr>
              <a:tr h="307670">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大阪市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6,968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9,781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381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8,719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792117532"/>
                  </a:ext>
                </a:extLst>
              </a:tr>
              <a:tr h="307670">
                <a:tc>
                  <a:txBody>
                    <a:bodyPr/>
                    <a:lstStyle/>
                    <a:p>
                      <a:pPr algn="l" fontAlgn="ctr"/>
                      <a:r>
                        <a:rPr lang="ja-JP" altLang="en-US" sz="1200" b="0" i="0" u="none" strike="noStrike" dirty="0" smtClean="0">
                          <a:solidFill>
                            <a:srgbClr val="000000"/>
                          </a:solidFill>
                          <a:effectLst/>
                          <a:latin typeface="游ゴシック" panose="020B0400000000000000" pitchFamily="50" charset="-128"/>
                          <a:ea typeface="游ゴシック" panose="020B0400000000000000" pitchFamily="50" charset="-128"/>
                        </a:rPr>
                        <a:t>大阪府</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25,321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33,437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387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32,649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0060422"/>
                  </a:ext>
                </a:extLst>
              </a:tr>
            </a:tbl>
          </a:graphicData>
        </a:graphic>
      </p:graphicFrame>
      <p:sp>
        <p:nvSpPr>
          <p:cNvPr id="10" name="正方形/長方形 9"/>
          <p:cNvSpPr/>
          <p:nvPr/>
        </p:nvSpPr>
        <p:spPr>
          <a:xfrm>
            <a:off x="5148064" y="2192471"/>
            <a:ext cx="648072" cy="261610"/>
          </a:xfrm>
          <a:prstGeom prst="rect">
            <a:avLst/>
          </a:prstGeom>
        </p:spPr>
        <p:txBody>
          <a:bodyPr wrap="square">
            <a:spAutoFit/>
          </a:bodyPr>
          <a:lstStyle/>
          <a:p>
            <a:pPr algn="ctr" fontAlgn="ctr"/>
            <a:r>
              <a:rPr lang="en-US" altLang="ja-JP" sz="1100" dirty="0">
                <a:solidFill>
                  <a:srgbClr val="000000"/>
                </a:solidFill>
                <a:latin typeface="游ゴシック" panose="020B0400000000000000" pitchFamily="50" charset="-128"/>
                <a:ea typeface="游ゴシック" panose="020B0400000000000000" pitchFamily="50" charset="-128"/>
              </a:rPr>
              <a:t>25,321</a:t>
            </a:r>
          </a:p>
        </p:txBody>
      </p:sp>
      <p:sp>
        <p:nvSpPr>
          <p:cNvPr id="5" name="正方形/長方形 4"/>
          <p:cNvSpPr/>
          <p:nvPr/>
        </p:nvSpPr>
        <p:spPr>
          <a:xfrm>
            <a:off x="6771619" y="1696205"/>
            <a:ext cx="720080" cy="261610"/>
          </a:xfrm>
          <a:prstGeom prst="rect">
            <a:avLst/>
          </a:prstGeom>
        </p:spPr>
        <p:txBody>
          <a:bodyPr wrap="square">
            <a:spAutoFit/>
          </a:bodyPr>
          <a:lstStyle/>
          <a:p>
            <a:r>
              <a:rPr lang="en-US" altLang="ja-JP" sz="1100" dirty="0">
                <a:solidFill>
                  <a:srgbClr val="000000"/>
                </a:solidFill>
                <a:ea typeface="游ゴシック" panose="020B0400000000000000" pitchFamily="50" charset="-128"/>
              </a:rPr>
              <a:t>33,437</a:t>
            </a:r>
            <a:endParaRPr lang="ja-JP" altLang="en-US" dirty="0">
              <a:latin typeface="+mj-lt"/>
            </a:endParaRPr>
          </a:p>
        </p:txBody>
      </p:sp>
      <p:sp>
        <p:nvSpPr>
          <p:cNvPr id="13" name="正方形/長方形 12"/>
          <p:cNvSpPr/>
          <p:nvPr/>
        </p:nvSpPr>
        <p:spPr>
          <a:xfrm>
            <a:off x="7989042" y="1763232"/>
            <a:ext cx="648072" cy="261610"/>
          </a:xfrm>
          <a:prstGeom prst="rect">
            <a:avLst/>
          </a:prstGeom>
        </p:spPr>
        <p:txBody>
          <a:bodyPr wrap="square">
            <a:spAutoFit/>
          </a:bodyPr>
          <a:lstStyle/>
          <a:p>
            <a:pPr algn="ctr" fontAlgn="ctr"/>
            <a:r>
              <a:rPr lang="en-US" altLang="ja-JP" sz="1100" dirty="0">
                <a:solidFill>
                  <a:srgbClr val="000000"/>
                </a:solidFill>
                <a:latin typeface="游ゴシック" panose="020B0400000000000000" pitchFamily="50" charset="-128"/>
                <a:ea typeface="游ゴシック" panose="020B0400000000000000" pitchFamily="50" charset="-128"/>
              </a:rPr>
              <a:t>32,649</a:t>
            </a:r>
          </a:p>
        </p:txBody>
      </p:sp>
      <p:sp>
        <p:nvSpPr>
          <p:cNvPr id="7" name="スライド番号プレースホルダー 6"/>
          <p:cNvSpPr>
            <a:spLocks noGrp="1"/>
          </p:cNvSpPr>
          <p:nvPr>
            <p:ph type="sldNum" sz="quarter" idx="12"/>
          </p:nvPr>
        </p:nvSpPr>
        <p:spPr/>
        <p:txBody>
          <a:bodyPr/>
          <a:lstStyle/>
          <a:p>
            <a:fld id="{874F3BCA-136E-487B-809A-DB894FEF6A37}" type="slidenum">
              <a:rPr kumimoji="1" lang="ja-JP" altLang="en-US" smtClean="0"/>
              <a:pPr/>
              <a:t>11</a:t>
            </a:fld>
            <a:endParaRPr kumimoji="1" lang="ja-JP" altLang="en-US"/>
          </a:p>
        </p:txBody>
      </p:sp>
    </p:spTree>
    <p:extLst>
      <p:ext uri="{BB962C8B-B14F-4D97-AF65-F5344CB8AC3E}">
        <p14:creationId xmlns:p14="http://schemas.microsoft.com/office/powerpoint/2010/main" val="2967488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17365" y="2"/>
            <a:ext cx="9170439" cy="48210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2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圏域</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中間評価</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年度）</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に向けた医療計画の在宅医療に係る参考指標の状況⑩</a:t>
            </a:r>
          </a:p>
        </p:txBody>
      </p:sp>
      <p:sp>
        <p:nvSpPr>
          <p:cNvPr id="3" name="テキスト ボックス 2"/>
          <p:cNvSpPr txBox="1"/>
          <p:nvPr/>
        </p:nvSpPr>
        <p:spPr>
          <a:xfrm>
            <a:off x="98820" y="605877"/>
            <a:ext cx="4608512"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在宅看取りを実施している診療所数</a:t>
            </a:r>
          </a:p>
        </p:txBody>
      </p:sp>
      <p:sp>
        <p:nvSpPr>
          <p:cNvPr id="4" name="テキスト ボックス 3"/>
          <p:cNvSpPr txBox="1"/>
          <p:nvPr/>
        </p:nvSpPr>
        <p:spPr>
          <a:xfrm>
            <a:off x="209801" y="4969855"/>
            <a:ext cx="8539305" cy="1477328"/>
          </a:xfrm>
          <a:prstGeom prst="rect">
            <a:avLst/>
          </a:prstGeom>
          <a:noFill/>
        </p:spPr>
        <p:txBody>
          <a:bodyPr wrap="square" rtlCol="0">
            <a:spAutoFit/>
          </a:bodyPr>
          <a:lstStyle/>
          <a:p>
            <a:r>
              <a:rPr lang="ja-JP" altLang="en-US" dirty="0"/>
              <a:t>　在宅看取りを実施している診療所数について、中河内圏域は減少しているが、他圏域では増加している。</a:t>
            </a:r>
            <a:endParaRPr lang="en-US" altLang="ja-JP" dirty="0"/>
          </a:p>
          <a:p>
            <a:r>
              <a:rPr lang="ja-JP" altLang="en-US" dirty="0"/>
              <a:t>　</a:t>
            </a:r>
            <a:r>
              <a:rPr lang="ja-JP" altLang="en-US" dirty="0" smtClean="0"/>
              <a:t>泉州圏域</a:t>
            </a:r>
            <a:r>
              <a:rPr lang="ja-JP" altLang="en-US" dirty="0"/>
              <a:t>は参考指標を予定を上回る推移であり、豊能、北河内</a:t>
            </a:r>
            <a:r>
              <a:rPr lang="ja-JP" altLang="en-US" dirty="0" smtClean="0"/>
              <a:t>、堺市及び大阪市圏域</a:t>
            </a:r>
            <a:r>
              <a:rPr lang="ja-JP" altLang="en-US" dirty="0"/>
              <a:t>は概ね予定どおりの推移であるが、三島、中河内及び南河内地区は予定を下回る推移である。</a:t>
            </a:r>
          </a:p>
        </p:txBody>
      </p:sp>
      <p:sp>
        <p:nvSpPr>
          <p:cNvPr id="5" name="テキスト ボックス 4"/>
          <p:cNvSpPr txBox="1"/>
          <p:nvPr/>
        </p:nvSpPr>
        <p:spPr>
          <a:xfrm>
            <a:off x="1089566" y="4579087"/>
            <a:ext cx="3617766" cy="307777"/>
          </a:xfrm>
          <a:prstGeom prst="rect">
            <a:avLst/>
          </a:prstGeom>
          <a:noFill/>
        </p:spPr>
        <p:txBody>
          <a:bodyPr wrap="square" rtlCol="0">
            <a:spAutoFit/>
          </a:bodyPr>
          <a:lstStyle/>
          <a:p>
            <a:r>
              <a:rPr lang="ja-JP" altLang="en-US" sz="1400" dirty="0"/>
              <a:t>出典：厚生労働省（医療施設調査）</a:t>
            </a:r>
          </a:p>
        </p:txBody>
      </p:sp>
      <p:graphicFrame>
        <p:nvGraphicFramePr>
          <p:cNvPr id="10" name="グラフ 9"/>
          <p:cNvGraphicFramePr>
            <a:graphicFrameLocks/>
          </p:cNvGraphicFramePr>
          <p:nvPr>
            <p:extLst>
              <p:ext uri="{D42A27DB-BD31-4B8C-83A1-F6EECF244321}">
                <p14:modId xmlns:p14="http://schemas.microsoft.com/office/powerpoint/2010/main" val="4105546206"/>
              </p:ext>
            </p:extLst>
          </p:nvPr>
        </p:nvGraphicFramePr>
        <p:xfrm>
          <a:off x="3923930" y="943978"/>
          <a:ext cx="5619751" cy="36385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表 6"/>
          <p:cNvGraphicFramePr>
            <a:graphicFrameLocks noGrp="1"/>
          </p:cNvGraphicFramePr>
          <p:nvPr>
            <p:extLst>
              <p:ext uri="{D42A27DB-BD31-4B8C-83A1-F6EECF244321}">
                <p14:modId xmlns:p14="http://schemas.microsoft.com/office/powerpoint/2010/main" val="1723533787"/>
              </p:ext>
            </p:extLst>
          </p:nvPr>
        </p:nvGraphicFramePr>
        <p:xfrm>
          <a:off x="107505" y="1144158"/>
          <a:ext cx="3816426" cy="3306379"/>
        </p:xfrm>
        <a:graphic>
          <a:graphicData uri="http://schemas.openxmlformats.org/drawingml/2006/table">
            <a:tbl>
              <a:tblPr/>
              <a:tblGrid>
                <a:gridCol w="797686">
                  <a:extLst>
                    <a:ext uri="{9D8B030D-6E8A-4147-A177-3AD203B41FA5}">
                      <a16:colId xmlns:a16="http://schemas.microsoft.com/office/drawing/2014/main" val="1223997265"/>
                    </a:ext>
                  </a:extLst>
                </a:gridCol>
                <a:gridCol w="603748">
                  <a:extLst>
                    <a:ext uri="{9D8B030D-6E8A-4147-A177-3AD203B41FA5}">
                      <a16:colId xmlns:a16="http://schemas.microsoft.com/office/drawing/2014/main" val="2942238862"/>
                    </a:ext>
                  </a:extLst>
                </a:gridCol>
                <a:gridCol w="603748">
                  <a:extLst>
                    <a:ext uri="{9D8B030D-6E8A-4147-A177-3AD203B41FA5}">
                      <a16:colId xmlns:a16="http://schemas.microsoft.com/office/drawing/2014/main" val="412089164"/>
                    </a:ext>
                  </a:extLst>
                </a:gridCol>
                <a:gridCol w="603748">
                  <a:extLst>
                    <a:ext uri="{9D8B030D-6E8A-4147-A177-3AD203B41FA5}">
                      <a16:colId xmlns:a16="http://schemas.microsoft.com/office/drawing/2014/main" val="345524834"/>
                    </a:ext>
                  </a:extLst>
                </a:gridCol>
                <a:gridCol w="603748">
                  <a:extLst>
                    <a:ext uri="{9D8B030D-6E8A-4147-A177-3AD203B41FA5}">
                      <a16:colId xmlns:a16="http://schemas.microsoft.com/office/drawing/2014/main" val="281088262"/>
                    </a:ext>
                  </a:extLst>
                </a:gridCol>
                <a:gridCol w="603748">
                  <a:extLst>
                    <a:ext uri="{9D8B030D-6E8A-4147-A177-3AD203B41FA5}">
                      <a16:colId xmlns:a16="http://schemas.microsoft.com/office/drawing/2014/main" val="20005"/>
                    </a:ext>
                  </a:extLst>
                </a:gridCol>
              </a:tblGrid>
              <a:tr h="696662">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二次医療圏</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2014</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2017</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人口</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万人</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当たり</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施設数</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2020</a:t>
                      </a: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年</a:t>
                      </a:r>
                      <a:b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参考指標）</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smtClean="0">
                          <a:solidFill>
                            <a:srgbClr val="000000"/>
                          </a:solidFill>
                          <a:effectLst/>
                          <a:latin typeface="游ゴシック" panose="020B0400000000000000" pitchFamily="50" charset="-128"/>
                          <a:ea typeface="游ゴシック" panose="020B0400000000000000" pitchFamily="50" charset="-128"/>
                        </a:rPr>
                        <a:t>あるべき姿</a:t>
                      </a:r>
                      <a:r>
                        <a:rPr lang="en-US" altLang="ja-JP" sz="900" b="0" i="0" u="none" strike="noStrike" dirty="0" smtClean="0">
                          <a:solidFill>
                            <a:srgbClr val="000000"/>
                          </a:solidFill>
                          <a:effectLst/>
                          <a:latin typeface="游ゴシック" panose="020B0400000000000000" pitchFamily="50" charset="-128"/>
                          <a:ea typeface="游ゴシック" panose="020B0400000000000000" pitchFamily="50" charset="-128"/>
                        </a:rPr>
                        <a:t>2023</a:t>
                      </a:r>
                      <a:r>
                        <a:rPr lang="ja-JP" altLang="en-US" sz="900" b="0" i="0" u="none" strike="noStrike" dirty="0" smtClean="0">
                          <a:solidFill>
                            <a:srgbClr val="000000"/>
                          </a:solidFill>
                          <a:effectLst/>
                          <a:latin typeface="游ゴシック" panose="020B0400000000000000" pitchFamily="50" charset="-128"/>
                          <a:ea typeface="游ゴシック" panose="020B0400000000000000" pitchFamily="50" charset="-128"/>
                        </a:rPr>
                        <a:t>年</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2561715"/>
                  </a:ext>
                </a:extLst>
              </a:tr>
              <a:tr h="287511">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豊能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4.6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3556176"/>
                  </a:ext>
                </a:extLst>
              </a:tr>
              <a:tr h="287511">
                <a:tc>
                  <a:txBody>
                    <a:bodyPr/>
                    <a:lstStyle/>
                    <a:p>
                      <a:pPr algn="l"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三島</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3.1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1278938"/>
                  </a:ext>
                </a:extLst>
              </a:tr>
              <a:tr h="287511">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北河内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2.8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rgbClr val="000000"/>
                          </a:solidFill>
                          <a:effectLst/>
                          <a:latin typeface="游ゴシック" panose="020B0400000000000000" pitchFamily="50" charset="-128"/>
                          <a:ea typeface="游ゴシック" panose="020B0400000000000000" pitchFamily="50" charset="-128"/>
                        </a:rPr>
                        <a:t>48</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1772617"/>
                  </a:ext>
                </a:extLst>
              </a:tr>
              <a:tr h="287511">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中河内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9362365"/>
                  </a:ext>
                </a:extLst>
              </a:tr>
              <a:tr h="287511">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南河内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6000327"/>
                  </a:ext>
                </a:extLst>
              </a:tr>
              <a:tr h="287511">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堺市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4.2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2052185"/>
                  </a:ext>
                </a:extLst>
              </a:tr>
              <a:tr h="287511">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泉州</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4263853"/>
                  </a:ext>
                </a:extLst>
              </a:tr>
              <a:tr h="298570">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大阪市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2493606296"/>
                  </a:ext>
                </a:extLst>
              </a:tr>
              <a:tr h="298570">
                <a:tc>
                  <a:txBody>
                    <a:bodyPr/>
                    <a:lstStyle/>
                    <a:p>
                      <a:pPr algn="l"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府域全体</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4.3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419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8969214"/>
                  </a:ext>
                </a:extLst>
              </a:tr>
            </a:tbl>
          </a:graphicData>
        </a:graphic>
      </p:graphicFrame>
      <p:sp>
        <p:nvSpPr>
          <p:cNvPr id="8" name="テキスト ボックス 7"/>
          <p:cNvSpPr txBox="1"/>
          <p:nvPr/>
        </p:nvSpPr>
        <p:spPr>
          <a:xfrm>
            <a:off x="4931641" y="1874703"/>
            <a:ext cx="720080" cy="261610"/>
          </a:xfrm>
          <a:prstGeom prst="rect">
            <a:avLst/>
          </a:prstGeom>
          <a:noFill/>
        </p:spPr>
        <p:txBody>
          <a:bodyPr wrap="square" rtlCol="0">
            <a:spAutoFit/>
          </a:bodyPr>
          <a:lstStyle/>
          <a:p>
            <a:r>
              <a:rPr lang="en-US" altLang="ja-JP" sz="1100" dirty="0"/>
              <a:t>309</a:t>
            </a:r>
            <a:endParaRPr lang="ja-JP" altLang="en-US" sz="1100" dirty="0"/>
          </a:p>
        </p:txBody>
      </p:sp>
      <p:sp>
        <p:nvSpPr>
          <p:cNvPr id="11" name="テキスト ボックス 10"/>
          <p:cNvSpPr txBox="1"/>
          <p:nvPr/>
        </p:nvSpPr>
        <p:spPr>
          <a:xfrm>
            <a:off x="6659434" y="1583214"/>
            <a:ext cx="720080" cy="261610"/>
          </a:xfrm>
          <a:prstGeom prst="rect">
            <a:avLst/>
          </a:prstGeom>
          <a:noFill/>
        </p:spPr>
        <p:txBody>
          <a:bodyPr wrap="square" rtlCol="0">
            <a:spAutoFit/>
          </a:bodyPr>
          <a:lstStyle/>
          <a:p>
            <a:r>
              <a:rPr lang="en-US" altLang="ja-JP" sz="1100" dirty="0"/>
              <a:t>370</a:t>
            </a:r>
            <a:endParaRPr lang="ja-JP" altLang="en-US" sz="1100" dirty="0"/>
          </a:p>
        </p:txBody>
      </p:sp>
      <p:sp>
        <p:nvSpPr>
          <p:cNvPr id="12" name="テキスト ボックス 11"/>
          <p:cNvSpPr txBox="1"/>
          <p:nvPr/>
        </p:nvSpPr>
        <p:spPr>
          <a:xfrm>
            <a:off x="8391252" y="1207010"/>
            <a:ext cx="720080" cy="261610"/>
          </a:xfrm>
          <a:prstGeom prst="rect">
            <a:avLst/>
          </a:prstGeom>
          <a:noFill/>
        </p:spPr>
        <p:txBody>
          <a:bodyPr wrap="square" rtlCol="0">
            <a:spAutoFit/>
          </a:bodyPr>
          <a:lstStyle/>
          <a:p>
            <a:r>
              <a:rPr lang="en-US" altLang="ja-JP" sz="1100" dirty="0"/>
              <a:t>419</a:t>
            </a:r>
            <a:endParaRPr lang="ja-JP" altLang="en-US" sz="1100" dirty="0"/>
          </a:p>
        </p:txBody>
      </p:sp>
      <p:sp>
        <p:nvSpPr>
          <p:cNvPr id="2" name="スライド番号プレースホルダー 1"/>
          <p:cNvSpPr>
            <a:spLocks noGrp="1"/>
          </p:cNvSpPr>
          <p:nvPr>
            <p:ph type="sldNum" sz="quarter" idx="12"/>
          </p:nvPr>
        </p:nvSpPr>
        <p:spPr/>
        <p:txBody>
          <a:bodyPr/>
          <a:lstStyle/>
          <a:p>
            <a:fld id="{874F3BCA-136E-487B-809A-DB894FEF6A37}" type="slidenum">
              <a:rPr kumimoji="1" lang="ja-JP" altLang="en-US" smtClean="0"/>
              <a:pPr/>
              <a:t>12</a:t>
            </a:fld>
            <a:endParaRPr kumimoji="1" lang="ja-JP" altLang="en-US"/>
          </a:p>
        </p:txBody>
      </p:sp>
    </p:spTree>
    <p:extLst>
      <p:ext uri="{BB962C8B-B14F-4D97-AF65-F5344CB8AC3E}">
        <p14:creationId xmlns:p14="http://schemas.microsoft.com/office/powerpoint/2010/main" val="20870894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 y="-27829"/>
            <a:ext cx="4132109"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在宅看取り件数（病院・診療所）</a:t>
            </a:r>
          </a:p>
        </p:txBody>
      </p:sp>
      <p:sp>
        <p:nvSpPr>
          <p:cNvPr id="5" name="テキスト ボックス 4"/>
          <p:cNvSpPr txBox="1"/>
          <p:nvPr/>
        </p:nvSpPr>
        <p:spPr>
          <a:xfrm>
            <a:off x="51202" y="6426588"/>
            <a:ext cx="5481292" cy="677108"/>
          </a:xfrm>
          <a:prstGeom prst="rect">
            <a:avLst/>
          </a:prstGeom>
          <a:noFill/>
        </p:spPr>
        <p:txBody>
          <a:bodyPr wrap="square" rtlCol="0">
            <a:spAutoFit/>
          </a:bodyPr>
          <a:lstStyle/>
          <a:p>
            <a:r>
              <a:rPr lang="ja-JP" altLang="en-US" sz="1400" dirty="0"/>
              <a:t>出典：厚生労働省（医療施設調査）</a:t>
            </a:r>
            <a:endParaRPr lang="en-US" altLang="ja-JP" sz="1400" dirty="0"/>
          </a:p>
          <a:p>
            <a:r>
              <a:rPr lang="ja-JP" altLang="en-US" sz="1000" dirty="0"/>
              <a:t>人口は総務省（住民基本台帳に基づく人口、人口動態及び世帯数調査）</a:t>
            </a:r>
            <a:r>
              <a:rPr lang="en-US" altLang="ja-JP" sz="1000" dirty="0"/>
              <a:t>2017</a:t>
            </a:r>
            <a:r>
              <a:rPr lang="ja-JP" altLang="en-US" sz="1000" dirty="0"/>
              <a:t>年</a:t>
            </a:r>
          </a:p>
          <a:p>
            <a:endParaRPr lang="ja-JP" altLang="en-US" sz="1400" dirty="0"/>
          </a:p>
        </p:txBody>
      </p:sp>
      <p:sp>
        <p:nvSpPr>
          <p:cNvPr id="12" name="テキスト ボックス 11"/>
          <p:cNvSpPr txBox="1"/>
          <p:nvPr/>
        </p:nvSpPr>
        <p:spPr>
          <a:xfrm>
            <a:off x="51204" y="3199379"/>
            <a:ext cx="4132109"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在宅看取り件数（診療所）</a:t>
            </a:r>
          </a:p>
        </p:txBody>
      </p:sp>
      <p:sp>
        <p:nvSpPr>
          <p:cNvPr id="13" name="テキスト ボックス 12"/>
          <p:cNvSpPr txBox="1"/>
          <p:nvPr/>
        </p:nvSpPr>
        <p:spPr>
          <a:xfrm>
            <a:off x="7596336" y="146367"/>
            <a:ext cx="1412852" cy="379015"/>
          </a:xfrm>
          <a:prstGeom prst="rect">
            <a:avLst/>
          </a:prstGeom>
          <a:noFill/>
        </p:spPr>
        <p:txBody>
          <a:bodyPr wrap="square" rtlCol="0">
            <a:spAutoFit/>
          </a:bodyPr>
          <a:lstStyle/>
          <a:p>
            <a:pPr algn="r"/>
            <a:r>
              <a:rPr lang="en-US" altLang="ja-JP" dirty="0"/>
              <a:t>【</a:t>
            </a:r>
            <a:r>
              <a:rPr lang="ja-JP" altLang="en-US" dirty="0"/>
              <a:t>参考</a:t>
            </a:r>
            <a:r>
              <a:rPr lang="en-US" altLang="ja-JP" dirty="0"/>
              <a:t>】</a:t>
            </a:r>
            <a:endParaRPr lang="ja-JP" altLang="en-US" dirty="0"/>
          </a:p>
        </p:txBody>
      </p:sp>
      <p:graphicFrame>
        <p:nvGraphicFramePr>
          <p:cNvPr id="14" name="グラフ 13"/>
          <p:cNvGraphicFramePr>
            <a:graphicFrameLocks/>
          </p:cNvGraphicFramePr>
          <p:nvPr>
            <p:extLst>
              <p:ext uri="{D42A27DB-BD31-4B8C-83A1-F6EECF244321}">
                <p14:modId xmlns:p14="http://schemas.microsoft.com/office/powerpoint/2010/main" val="3697048713"/>
              </p:ext>
            </p:extLst>
          </p:nvPr>
        </p:nvGraphicFramePr>
        <p:xfrm>
          <a:off x="4111083" y="77592"/>
          <a:ext cx="5213447" cy="35327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グラフ 14"/>
          <p:cNvGraphicFramePr>
            <a:graphicFrameLocks/>
          </p:cNvGraphicFramePr>
          <p:nvPr>
            <p:extLst>
              <p:ext uri="{D42A27DB-BD31-4B8C-83A1-F6EECF244321}">
                <p14:modId xmlns:p14="http://schemas.microsoft.com/office/powerpoint/2010/main" val="639135346"/>
              </p:ext>
            </p:extLst>
          </p:nvPr>
        </p:nvGraphicFramePr>
        <p:xfrm>
          <a:off x="4158635" y="3455932"/>
          <a:ext cx="5330155" cy="34457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表 7"/>
          <p:cNvGraphicFramePr>
            <a:graphicFrameLocks noGrp="1"/>
          </p:cNvGraphicFramePr>
          <p:nvPr>
            <p:extLst>
              <p:ext uri="{D42A27DB-BD31-4B8C-83A1-F6EECF244321}">
                <p14:modId xmlns:p14="http://schemas.microsoft.com/office/powerpoint/2010/main" val="3349046889"/>
              </p:ext>
            </p:extLst>
          </p:nvPr>
        </p:nvGraphicFramePr>
        <p:xfrm>
          <a:off x="221612" y="376140"/>
          <a:ext cx="3312369" cy="2787758"/>
        </p:xfrm>
        <a:graphic>
          <a:graphicData uri="http://schemas.openxmlformats.org/drawingml/2006/table">
            <a:tbl>
              <a:tblPr/>
              <a:tblGrid>
                <a:gridCol w="1019190">
                  <a:extLst>
                    <a:ext uri="{9D8B030D-6E8A-4147-A177-3AD203B41FA5}">
                      <a16:colId xmlns:a16="http://schemas.microsoft.com/office/drawing/2014/main" val="517225915"/>
                    </a:ext>
                  </a:extLst>
                </a:gridCol>
                <a:gridCol w="764393">
                  <a:extLst>
                    <a:ext uri="{9D8B030D-6E8A-4147-A177-3AD203B41FA5}">
                      <a16:colId xmlns:a16="http://schemas.microsoft.com/office/drawing/2014/main" val="321617772"/>
                    </a:ext>
                  </a:extLst>
                </a:gridCol>
                <a:gridCol w="764393">
                  <a:extLst>
                    <a:ext uri="{9D8B030D-6E8A-4147-A177-3AD203B41FA5}">
                      <a16:colId xmlns:a16="http://schemas.microsoft.com/office/drawing/2014/main" val="672303467"/>
                    </a:ext>
                  </a:extLst>
                </a:gridCol>
                <a:gridCol w="764393">
                  <a:extLst>
                    <a:ext uri="{9D8B030D-6E8A-4147-A177-3AD203B41FA5}">
                      <a16:colId xmlns:a16="http://schemas.microsoft.com/office/drawing/2014/main" val="2581371679"/>
                    </a:ext>
                  </a:extLst>
                </a:gridCol>
              </a:tblGrid>
              <a:tr h="404493">
                <a:tc>
                  <a:txBody>
                    <a:body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二次医療圏</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2014</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2017</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人口</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万人</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当たり</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件数</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9296372"/>
                  </a:ext>
                </a:extLst>
              </a:tr>
              <a:tr h="235814">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豊能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984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1,188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115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2214832"/>
                  </a:ext>
                </a:extLst>
              </a:tr>
              <a:tr h="235814">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三島</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1,188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160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6400220"/>
                  </a:ext>
                </a:extLst>
              </a:tr>
              <a:tr h="235814">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北河内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1,164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101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9716316"/>
                  </a:ext>
                </a:extLst>
              </a:tr>
              <a:tr h="235814">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中河内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104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7621583"/>
                  </a:ext>
                </a:extLst>
              </a:tr>
              <a:tr h="235814">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南河内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110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4092341"/>
                  </a:ext>
                </a:extLst>
              </a:tr>
              <a:tr h="235814">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堺市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82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1561498"/>
                  </a:ext>
                </a:extLst>
              </a:tr>
              <a:tr h="235814">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泉州</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1235796"/>
                  </a:ext>
                </a:extLst>
              </a:tr>
              <a:tr h="244883">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大阪市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2,700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3,588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560846421"/>
                  </a:ext>
                </a:extLst>
              </a:tr>
              <a:tr h="244883">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大阪府</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6,660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10,068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116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5484381"/>
                  </a:ext>
                </a:extLst>
              </a:tr>
              <a:tr h="235814">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全国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107,952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135,432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108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6535132"/>
                  </a:ext>
                </a:extLst>
              </a:tr>
            </a:tbl>
          </a:graphicData>
        </a:graphic>
      </p:graphicFrame>
      <p:graphicFrame>
        <p:nvGraphicFramePr>
          <p:cNvPr id="10" name="表 9"/>
          <p:cNvGraphicFramePr>
            <a:graphicFrameLocks noGrp="1"/>
          </p:cNvGraphicFramePr>
          <p:nvPr>
            <p:extLst>
              <p:ext uri="{D42A27DB-BD31-4B8C-83A1-F6EECF244321}">
                <p14:modId xmlns:p14="http://schemas.microsoft.com/office/powerpoint/2010/main" val="3704579468"/>
              </p:ext>
            </p:extLst>
          </p:nvPr>
        </p:nvGraphicFramePr>
        <p:xfrm>
          <a:off x="191925" y="3549204"/>
          <a:ext cx="3342057" cy="2847484"/>
        </p:xfrm>
        <a:graphic>
          <a:graphicData uri="http://schemas.openxmlformats.org/drawingml/2006/table">
            <a:tbl>
              <a:tblPr/>
              <a:tblGrid>
                <a:gridCol w="1028325">
                  <a:extLst>
                    <a:ext uri="{9D8B030D-6E8A-4147-A177-3AD203B41FA5}">
                      <a16:colId xmlns:a16="http://schemas.microsoft.com/office/drawing/2014/main" val="2960047289"/>
                    </a:ext>
                  </a:extLst>
                </a:gridCol>
                <a:gridCol w="771244">
                  <a:extLst>
                    <a:ext uri="{9D8B030D-6E8A-4147-A177-3AD203B41FA5}">
                      <a16:colId xmlns:a16="http://schemas.microsoft.com/office/drawing/2014/main" val="4107020594"/>
                    </a:ext>
                  </a:extLst>
                </a:gridCol>
                <a:gridCol w="780308">
                  <a:extLst>
                    <a:ext uri="{9D8B030D-6E8A-4147-A177-3AD203B41FA5}">
                      <a16:colId xmlns:a16="http://schemas.microsoft.com/office/drawing/2014/main" val="1402170067"/>
                    </a:ext>
                  </a:extLst>
                </a:gridCol>
                <a:gridCol w="762180">
                  <a:extLst>
                    <a:ext uri="{9D8B030D-6E8A-4147-A177-3AD203B41FA5}">
                      <a16:colId xmlns:a16="http://schemas.microsoft.com/office/drawing/2014/main" val="391812144"/>
                    </a:ext>
                  </a:extLst>
                </a:gridCol>
              </a:tblGrid>
              <a:tr h="527868">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二次医療圏</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2014</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2017</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人口</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万人</a:t>
                      </a:r>
                      <a:b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当たり</a:t>
                      </a:r>
                      <a:b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件数</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4614453"/>
                  </a:ext>
                </a:extLst>
              </a:tr>
              <a:tr h="230191">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豊能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948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1,164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113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5375399"/>
                  </a:ext>
                </a:extLst>
              </a:tr>
              <a:tr h="230191">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三島</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79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9009043"/>
                  </a:ext>
                </a:extLst>
              </a:tr>
              <a:tr h="230191">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北河内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69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6244635"/>
                  </a:ext>
                </a:extLst>
              </a:tr>
              <a:tr h="230191">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中河内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91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5798692"/>
                  </a:ext>
                </a:extLst>
              </a:tr>
              <a:tr h="230191">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南河内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102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9152734"/>
                  </a:ext>
                </a:extLst>
              </a:tr>
              <a:tr h="230191">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堺市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77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6481860"/>
                  </a:ext>
                </a:extLst>
              </a:tr>
              <a:tr h="230191">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泉州</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456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74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2198027"/>
                  </a:ext>
                </a:extLst>
              </a:tr>
              <a:tr h="239044">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大阪市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2,592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3,336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130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9291233"/>
                  </a:ext>
                </a:extLst>
              </a:tr>
              <a:tr h="239044">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大阪府</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6,216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8,544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99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5811395"/>
                  </a:ext>
                </a:extLst>
              </a:tr>
              <a:tr h="230191">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全国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98,004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119,496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95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5219286"/>
                  </a:ext>
                </a:extLst>
              </a:tr>
            </a:tbl>
          </a:graphicData>
        </a:graphic>
      </p:graphicFrame>
      <p:sp>
        <p:nvSpPr>
          <p:cNvPr id="17" name="テキスト ボックス 16"/>
          <p:cNvSpPr txBox="1"/>
          <p:nvPr/>
        </p:nvSpPr>
        <p:spPr>
          <a:xfrm>
            <a:off x="5512456" y="1374345"/>
            <a:ext cx="720080" cy="261610"/>
          </a:xfrm>
          <a:prstGeom prst="rect">
            <a:avLst/>
          </a:prstGeom>
          <a:noFill/>
        </p:spPr>
        <p:txBody>
          <a:bodyPr wrap="square" rtlCol="0">
            <a:spAutoFit/>
          </a:bodyPr>
          <a:lstStyle/>
          <a:p>
            <a:r>
              <a:rPr lang="en-US" altLang="ja-JP" sz="1100" dirty="0"/>
              <a:t>6,660</a:t>
            </a:r>
          </a:p>
        </p:txBody>
      </p:sp>
      <p:sp>
        <p:nvSpPr>
          <p:cNvPr id="18" name="テキスト ボックス 17"/>
          <p:cNvSpPr txBox="1"/>
          <p:nvPr/>
        </p:nvSpPr>
        <p:spPr>
          <a:xfrm>
            <a:off x="7778691" y="621116"/>
            <a:ext cx="720080" cy="261610"/>
          </a:xfrm>
          <a:prstGeom prst="rect">
            <a:avLst/>
          </a:prstGeom>
          <a:noFill/>
        </p:spPr>
        <p:txBody>
          <a:bodyPr wrap="square" rtlCol="0">
            <a:spAutoFit/>
          </a:bodyPr>
          <a:lstStyle/>
          <a:p>
            <a:r>
              <a:rPr lang="en-US" altLang="ja-JP" sz="1100" dirty="0"/>
              <a:t>10,068</a:t>
            </a:r>
          </a:p>
        </p:txBody>
      </p:sp>
      <p:sp>
        <p:nvSpPr>
          <p:cNvPr id="19" name="テキスト ボックス 18"/>
          <p:cNvSpPr txBox="1"/>
          <p:nvPr/>
        </p:nvSpPr>
        <p:spPr>
          <a:xfrm>
            <a:off x="5482737" y="4321397"/>
            <a:ext cx="720080" cy="261610"/>
          </a:xfrm>
          <a:prstGeom prst="rect">
            <a:avLst/>
          </a:prstGeom>
          <a:noFill/>
        </p:spPr>
        <p:txBody>
          <a:bodyPr wrap="square" rtlCol="0">
            <a:spAutoFit/>
          </a:bodyPr>
          <a:lstStyle/>
          <a:p>
            <a:r>
              <a:rPr lang="en-US" altLang="ja-JP" sz="1100" dirty="0"/>
              <a:t>6,216</a:t>
            </a:r>
          </a:p>
        </p:txBody>
      </p:sp>
      <p:sp>
        <p:nvSpPr>
          <p:cNvPr id="21" name="正方形/長方形 20"/>
          <p:cNvSpPr/>
          <p:nvPr/>
        </p:nvSpPr>
        <p:spPr>
          <a:xfrm>
            <a:off x="7812362" y="3638293"/>
            <a:ext cx="508473" cy="261610"/>
          </a:xfrm>
          <a:prstGeom prst="rect">
            <a:avLst/>
          </a:prstGeom>
        </p:spPr>
        <p:txBody>
          <a:bodyPr wrap="none">
            <a:spAutoFit/>
          </a:bodyPr>
          <a:lstStyle/>
          <a:p>
            <a:r>
              <a:rPr lang="en-US" altLang="ja-JP" sz="1100" dirty="0" smtClean="0"/>
              <a:t>8,544</a:t>
            </a:r>
            <a:endParaRPr lang="en-US" altLang="ja-JP" sz="1100" dirty="0"/>
          </a:p>
        </p:txBody>
      </p:sp>
      <p:sp>
        <p:nvSpPr>
          <p:cNvPr id="2" name="スライド番号プレースホルダー 1"/>
          <p:cNvSpPr>
            <a:spLocks noGrp="1"/>
          </p:cNvSpPr>
          <p:nvPr>
            <p:ph type="sldNum" sz="quarter" idx="12"/>
          </p:nvPr>
        </p:nvSpPr>
        <p:spPr/>
        <p:txBody>
          <a:bodyPr/>
          <a:lstStyle/>
          <a:p>
            <a:fld id="{874F3BCA-136E-487B-809A-DB894FEF6A37}" type="slidenum">
              <a:rPr kumimoji="1" lang="ja-JP" altLang="en-US" smtClean="0"/>
              <a:pPr/>
              <a:t>13</a:t>
            </a:fld>
            <a:endParaRPr kumimoji="1" lang="ja-JP" altLang="en-US"/>
          </a:p>
        </p:txBody>
      </p:sp>
    </p:spTree>
    <p:extLst>
      <p:ext uri="{BB962C8B-B14F-4D97-AF65-F5344CB8AC3E}">
        <p14:creationId xmlns:p14="http://schemas.microsoft.com/office/powerpoint/2010/main" val="16215219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0" y="6"/>
            <a:ext cx="9144000" cy="47667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豊能圏域の状況①</a:t>
            </a:r>
          </a:p>
        </p:txBody>
      </p:sp>
      <p:graphicFrame>
        <p:nvGraphicFramePr>
          <p:cNvPr id="3" name="表 2"/>
          <p:cNvGraphicFramePr>
            <a:graphicFrameLocks noGrp="1"/>
          </p:cNvGraphicFramePr>
          <p:nvPr/>
        </p:nvGraphicFramePr>
        <p:xfrm>
          <a:off x="89757" y="728321"/>
          <a:ext cx="8964489" cy="2718118"/>
        </p:xfrm>
        <a:graphic>
          <a:graphicData uri="http://schemas.openxmlformats.org/drawingml/2006/table">
            <a:tbl>
              <a:tblPr/>
              <a:tblGrid>
                <a:gridCol w="552549">
                  <a:extLst>
                    <a:ext uri="{9D8B030D-6E8A-4147-A177-3AD203B41FA5}">
                      <a16:colId xmlns:a16="http://schemas.microsoft.com/office/drawing/2014/main" val="312826406"/>
                    </a:ext>
                  </a:extLst>
                </a:gridCol>
                <a:gridCol w="832947">
                  <a:extLst>
                    <a:ext uri="{9D8B030D-6E8A-4147-A177-3AD203B41FA5}">
                      <a16:colId xmlns:a16="http://schemas.microsoft.com/office/drawing/2014/main" val="1908864671"/>
                    </a:ext>
                  </a:extLst>
                </a:gridCol>
                <a:gridCol w="700995">
                  <a:extLst>
                    <a:ext uri="{9D8B030D-6E8A-4147-A177-3AD203B41FA5}">
                      <a16:colId xmlns:a16="http://schemas.microsoft.com/office/drawing/2014/main" val="3361783914"/>
                    </a:ext>
                  </a:extLst>
                </a:gridCol>
                <a:gridCol w="569043">
                  <a:extLst>
                    <a:ext uri="{9D8B030D-6E8A-4147-A177-3AD203B41FA5}">
                      <a16:colId xmlns:a16="http://schemas.microsoft.com/office/drawing/2014/main" val="1153190530"/>
                    </a:ext>
                  </a:extLst>
                </a:gridCol>
                <a:gridCol w="832947">
                  <a:extLst>
                    <a:ext uri="{9D8B030D-6E8A-4147-A177-3AD203B41FA5}">
                      <a16:colId xmlns:a16="http://schemas.microsoft.com/office/drawing/2014/main" val="789332678"/>
                    </a:ext>
                  </a:extLst>
                </a:gridCol>
                <a:gridCol w="700995">
                  <a:extLst>
                    <a:ext uri="{9D8B030D-6E8A-4147-A177-3AD203B41FA5}">
                      <a16:colId xmlns:a16="http://schemas.microsoft.com/office/drawing/2014/main" val="2800792358"/>
                    </a:ext>
                  </a:extLst>
                </a:gridCol>
                <a:gridCol w="569043">
                  <a:extLst>
                    <a:ext uri="{9D8B030D-6E8A-4147-A177-3AD203B41FA5}">
                      <a16:colId xmlns:a16="http://schemas.microsoft.com/office/drawing/2014/main" val="3821359349"/>
                    </a:ext>
                  </a:extLst>
                </a:gridCol>
                <a:gridCol w="832947">
                  <a:extLst>
                    <a:ext uri="{9D8B030D-6E8A-4147-A177-3AD203B41FA5}">
                      <a16:colId xmlns:a16="http://schemas.microsoft.com/office/drawing/2014/main" val="1379415374"/>
                    </a:ext>
                  </a:extLst>
                </a:gridCol>
                <a:gridCol w="700995">
                  <a:extLst>
                    <a:ext uri="{9D8B030D-6E8A-4147-A177-3AD203B41FA5}">
                      <a16:colId xmlns:a16="http://schemas.microsoft.com/office/drawing/2014/main" val="621646965"/>
                    </a:ext>
                  </a:extLst>
                </a:gridCol>
                <a:gridCol w="569043">
                  <a:extLst>
                    <a:ext uri="{9D8B030D-6E8A-4147-A177-3AD203B41FA5}">
                      <a16:colId xmlns:a16="http://schemas.microsoft.com/office/drawing/2014/main" val="2828289145"/>
                    </a:ext>
                  </a:extLst>
                </a:gridCol>
                <a:gridCol w="832947">
                  <a:extLst>
                    <a:ext uri="{9D8B030D-6E8A-4147-A177-3AD203B41FA5}">
                      <a16:colId xmlns:a16="http://schemas.microsoft.com/office/drawing/2014/main" val="1164922147"/>
                    </a:ext>
                  </a:extLst>
                </a:gridCol>
                <a:gridCol w="700995">
                  <a:extLst>
                    <a:ext uri="{9D8B030D-6E8A-4147-A177-3AD203B41FA5}">
                      <a16:colId xmlns:a16="http://schemas.microsoft.com/office/drawing/2014/main" val="3681046797"/>
                    </a:ext>
                  </a:extLst>
                </a:gridCol>
                <a:gridCol w="569043">
                  <a:extLst>
                    <a:ext uri="{9D8B030D-6E8A-4147-A177-3AD203B41FA5}">
                      <a16:colId xmlns:a16="http://schemas.microsoft.com/office/drawing/2014/main" val="1769785150"/>
                    </a:ext>
                  </a:extLst>
                </a:gridCol>
              </a:tblGrid>
              <a:tr h="250974">
                <a:tc rowSpan="2">
                  <a:txBody>
                    <a:bodyPr/>
                    <a:lstStyle/>
                    <a:p>
                      <a:pPr algn="ctr"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市町村</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2014</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2015</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2016</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2017</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595714058"/>
                  </a:ext>
                </a:extLst>
              </a:tr>
              <a:tr h="405526">
                <a:tc vMerge="1">
                  <a:txBody>
                    <a:bodyPr/>
                    <a:lstStyle/>
                    <a:p>
                      <a:endParaRPr kumimoji="1" lang="ja-JP" altLang="en-US"/>
                    </a:p>
                  </a:txBody>
                  <a:tcPr/>
                </a:tc>
                <a:tc>
                  <a:txBody>
                    <a:bodyPr/>
                    <a:lstStyle/>
                    <a:p>
                      <a:pPr algn="ctr"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人口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うち</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65</a:t>
                      </a:r>
                      <a:r>
                        <a:rPr lang="ja-JP" altLang="en-US" sz="1000" b="0" i="0" u="none" strike="noStrike" dirty="0" smtClean="0">
                          <a:solidFill>
                            <a:srgbClr val="000000"/>
                          </a:solidFill>
                          <a:effectLst/>
                          <a:latin typeface="游ゴシック" panose="020B0400000000000000" pitchFamily="50" charset="-128"/>
                          <a:ea typeface="游ゴシック" panose="020B0400000000000000" pitchFamily="50" charset="-128"/>
                        </a:rPr>
                        <a:t>歳</a:t>
                      </a:r>
                      <a:endParaRPr lang="en-US" altLang="ja-JP" sz="10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1000" b="0" i="0" u="none" strike="noStrike" dirty="0" smtClean="0">
                          <a:solidFill>
                            <a:srgbClr val="000000"/>
                          </a:solidFill>
                          <a:effectLst/>
                          <a:latin typeface="游ゴシック" panose="020B0400000000000000" pitchFamily="50" charset="-128"/>
                          <a:ea typeface="游ゴシック" panose="020B0400000000000000" pitchFamily="50" charset="-128"/>
                        </a:rPr>
                        <a:t>以上</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高齢化率</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人口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うち</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65</a:t>
                      </a:r>
                      <a:r>
                        <a:rPr lang="ja-JP" altLang="en-US" sz="1000" b="0" i="0" u="none" strike="noStrike" dirty="0" smtClean="0">
                          <a:solidFill>
                            <a:srgbClr val="000000"/>
                          </a:solidFill>
                          <a:effectLst/>
                          <a:latin typeface="游ゴシック" panose="020B0400000000000000" pitchFamily="50" charset="-128"/>
                          <a:ea typeface="游ゴシック" panose="020B0400000000000000" pitchFamily="50" charset="-128"/>
                        </a:rPr>
                        <a:t>歳</a:t>
                      </a:r>
                      <a:endParaRPr lang="en-US" altLang="ja-JP" sz="10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1000" b="0" i="0" u="none" strike="noStrike" dirty="0" smtClean="0">
                          <a:solidFill>
                            <a:srgbClr val="000000"/>
                          </a:solidFill>
                          <a:effectLst/>
                          <a:latin typeface="游ゴシック" panose="020B0400000000000000" pitchFamily="50" charset="-128"/>
                          <a:ea typeface="游ゴシック" panose="020B0400000000000000" pitchFamily="50" charset="-128"/>
                        </a:rPr>
                        <a:t>以上</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高齢化率</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人口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うち</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65</a:t>
                      </a:r>
                      <a:r>
                        <a:rPr lang="ja-JP" altLang="en-US" sz="1000" b="0" i="0" u="none" strike="noStrike" dirty="0" smtClean="0">
                          <a:solidFill>
                            <a:srgbClr val="000000"/>
                          </a:solidFill>
                          <a:effectLst/>
                          <a:latin typeface="游ゴシック" panose="020B0400000000000000" pitchFamily="50" charset="-128"/>
                          <a:ea typeface="游ゴシック" panose="020B0400000000000000" pitchFamily="50" charset="-128"/>
                        </a:rPr>
                        <a:t>歳</a:t>
                      </a:r>
                      <a:endParaRPr lang="en-US" altLang="ja-JP" sz="10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1000" b="0" i="0" u="none" strike="noStrike" dirty="0" smtClean="0">
                          <a:solidFill>
                            <a:srgbClr val="000000"/>
                          </a:solidFill>
                          <a:effectLst/>
                          <a:latin typeface="游ゴシック" panose="020B0400000000000000" pitchFamily="50" charset="-128"/>
                          <a:ea typeface="游ゴシック" panose="020B0400000000000000" pitchFamily="50" charset="-128"/>
                        </a:rPr>
                        <a:t>以上</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高齢化率</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人口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うち</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65</a:t>
                      </a:r>
                      <a:r>
                        <a:rPr lang="ja-JP" altLang="en-US" sz="1000" b="0" i="0" u="none" strike="noStrike" dirty="0" smtClean="0">
                          <a:solidFill>
                            <a:srgbClr val="000000"/>
                          </a:solidFill>
                          <a:effectLst/>
                          <a:latin typeface="游ゴシック" panose="020B0400000000000000" pitchFamily="50" charset="-128"/>
                          <a:ea typeface="游ゴシック" panose="020B0400000000000000" pitchFamily="50" charset="-128"/>
                        </a:rPr>
                        <a:t>歳</a:t>
                      </a:r>
                      <a:endParaRPr lang="en-US" altLang="ja-JP" sz="10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1000" b="0" i="0" u="none" strike="noStrike" dirty="0" smtClean="0">
                          <a:solidFill>
                            <a:srgbClr val="000000"/>
                          </a:solidFill>
                          <a:effectLst/>
                          <a:latin typeface="游ゴシック" panose="020B0400000000000000" pitchFamily="50" charset="-128"/>
                          <a:ea typeface="游ゴシック" panose="020B0400000000000000" pitchFamily="50" charset="-128"/>
                        </a:rPr>
                        <a:t>以上</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高齢化率</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9198626"/>
                  </a:ext>
                </a:extLst>
              </a:tr>
              <a:tr h="250974">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豊中市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395,499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94,236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23.8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396,378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97,791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24.7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398,195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99,830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25.1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398,937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101,307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25.4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7548811"/>
                  </a:ext>
                </a:extLst>
              </a:tr>
              <a:tr h="250974">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池田市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101,575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24,891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24.5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101,244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25,774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25.5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101,286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26,347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26.0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101,570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26,935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26.5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1344770"/>
                  </a:ext>
                </a:extLst>
              </a:tr>
              <a:tr h="250974">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吹田市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355,741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77,552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21.8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358,386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81,066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22.6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362,408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83,508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23.0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364,938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85,347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23.4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1850607"/>
                  </a:ext>
                </a:extLst>
              </a:tr>
              <a:tr h="250974">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箕面市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131,979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30,107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22.8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132,795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31,451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23.7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133,116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32,397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24.3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134,212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33,183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24.7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2334787"/>
                  </a:ext>
                </a:extLst>
              </a:tr>
              <a:tr h="250974">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豊能町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21,741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7,267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33.4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21,321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7,710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36.2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20,776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7,997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38.5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20,362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8,246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40.5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0152587"/>
                  </a:ext>
                </a:extLst>
              </a:tr>
              <a:tr h="250974">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能勢町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11,447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3,547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31.0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11,151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3,644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32.7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10,831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3,714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34.3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10,549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3,767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35.7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4152194"/>
                  </a:ext>
                </a:extLst>
              </a:tr>
              <a:tr h="250974">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大阪府</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8,678,514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2,117,492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24.4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8,667,415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2,195,542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25.3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8,658,164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2,240,559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25.9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8,646,380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2,286,486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26.4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6854007"/>
                  </a:ext>
                </a:extLst>
              </a:tr>
              <a:tr h="250974">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全国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126,434,634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31,582,416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25.0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126,163,576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32,680,764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25.9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125,891,742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33,471,594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26.6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125,583,658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34,116,389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27.2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5440267"/>
                  </a:ext>
                </a:extLst>
              </a:tr>
            </a:tbl>
          </a:graphicData>
        </a:graphic>
      </p:graphicFrame>
      <p:sp>
        <p:nvSpPr>
          <p:cNvPr id="12" name="テキスト ボックス 11"/>
          <p:cNvSpPr txBox="1"/>
          <p:nvPr/>
        </p:nvSpPr>
        <p:spPr>
          <a:xfrm>
            <a:off x="0" y="381890"/>
            <a:ext cx="6129364"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人口と高齢化率</a:t>
            </a:r>
          </a:p>
        </p:txBody>
      </p:sp>
      <p:sp>
        <p:nvSpPr>
          <p:cNvPr id="13" name="テキスト ボックス 12"/>
          <p:cNvSpPr txBox="1"/>
          <p:nvPr/>
        </p:nvSpPr>
        <p:spPr>
          <a:xfrm>
            <a:off x="0" y="3420828"/>
            <a:ext cx="3928686"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世帯数と高齢者単身世帯の割合</a:t>
            </a:r>
          </a:p>
        </p:txBody>
      </p:sp>
      <p:graphicFrame>
        <p:nvGraphicFramePr>
          <p:cNvPr id="8" name="表 7"/>
          <p:cNvGraphicFramePr>
            <a:graphicFrameLocks noGrp="1"/>
          </p:cNvGraphicFramePr>
          <p:nvPr/>
        </p:nvGraphicFramePr>
        <p:xfrm>
          <a:off x="157544" y="3759864"/>
          <a:ext cx="2895600" cy="2876675"/>
        </p:xfrm>
        <a:graphic>
          <a:graphicData uri="http://schemas.openxmlformats.org/drawingml/2006/table">
            <a:tbl>
              <a:tblPr/>
              <a:tblGrid>
                <a:gridCol w="685800">
                  <a:extLst>
                    <a:ext uri="{9D8B030D-6E8A-4147-A177-3AD203B41FA5}">
                      <a16:colId xmlns:a16="http://schemas.microsoft.com/office/drawing/2014/main" val="143664366"/>
                    </a:ext>
                  </a:extLst>
                </a:gridCol>
                <a:gridCol w="800100">
                  <a:extLst>
                    <a:ext uri="{9D8B030D-6E8A-4147-A177-3AD203B41FA5}">
                      <a16:colId xmlns:a16="http://schemas.microsoft.com/office/drawing/2014/main" val="3408783184"/>
                    </a:ext>
                  </a:extLst>
                </a:gridCol>
                <a:gridCol w="723900">
                  <a:extLst>
                    <a:ext uri="{9D8B030D-6E8A-4147-A177-3AD203B41FA5}">
                      <a16:colId xmlns:a16="http://schemas.microsoft.com/office/drawing/2014/main" val="3313509703"/>
                    </a:ext>
                  </a:extLst>
                </a:gridCol>
                <a:gridCol w="685800">
                  <a:extLst>
                    <a:ext uri="{9D8B030D-6E8A-4147-A177-3AD203B41FA5}">
                      <a16:colId xmlns:a16="http://schemas.microsoft.com/office/drawing/2014/main" val="2211712989"/>
                    </a:ext>
                  </a:extLst>
                </a:gridCol>
              </a:tblGrid>
              <a:tr h="971675">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市町村</a:t>
                      </a: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世帯数</a:t>
                      </a: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高齢</a:t>
                      </a:r>
                      <a:r>
                        <a:rPr lang="ja-JP" altLang="en-US" sz="1100" b="0" i="0" u="none" strike="noStrike" dirty="0" smtClean="0">
                          <a:solidFill>
                            <a:srgbClr val="000000"/>
                          </a:solidFill>
                          <a:effectLst/>
                          <a:latin typeface="游ゴシック" panose="020B0400000000000000" pitchFamily="50" charset="-128"/>
                          <a:ea typeface="游ゴシック" panose="020B0400000000000000" pitchFamily="50" charset="-128"/>
                        </a:rPr>
                        <a:t>単身者</a:t>
                      </a:r>
                      <a:endParaRPr lang="en-US" altLang="ja-JP" sz="11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1100" b="0" i="0" u="none" strike="noStrike" dirty="0" smtClean="0">
                          <a:solidFill>
                            <a:srgbClr val="000000"/>
                          </a:solidFill>
                          <a:effectLst/>
                          <a:latin typeface="游ゴシック" panose="020B0400000000000000" pitchFamily="50" charset="-128"/>
                          <a:ea typeface="游ゴシック" panose="020B0400000000000000" pitchFamily="50" charset="-128"/>
                        </a:rPr>
                        <a:t>世帯数</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高齢単身者</a:t>
                      </a:r>
                      <a:b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世帯の割合</a:t>
                      </a: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0035218"/>
                  </a:ext>
                </a:extLst>
              </a:tr>
              <a:tr h="238125">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豊中市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170,179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22,849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13.4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1269577"/>
                  </a:ext>
                </a:extLst>
              </a:tr>
              <a:tr h="238125">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池田市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45,730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5,328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11.7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7416580"/>
                  </a:ext>
                </a:extLst>
              </a:tr>
              <a:tr h="238125">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吹田市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168,363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18,324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10.9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8587534"/>
                  </a:ext>
                </a:extLst>
              </a:tr>
              <a:tr h="238125">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箕面市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56,754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5,856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10.3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6385167"/>
                  </a:ext>
                </a:extLst>
              </a:tr>
              <a:tr h="238125">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豊能町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7,707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796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10.3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2267448"/>
                  </a:ext>
                </a:extLst>
              </a:tr>
              <a:tr h="238125">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能勢町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3,696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475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12.9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860507"/>
                  </a:ext>
                </a:extLst>
              </a:tr>
              <a:tr h="238125">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大阪府</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3,918,441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520,292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13.3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2123611"/>
                  </a:ext>
                </a:extLst>
              </a:tr>
              <a:tr h="238125">
                <a:tc>
                  <a:txBody>
                    <a:bodyPr/>
                    <a:lstStyle/>
                    <a:p>
                      <a:pPr algn="l" fontAlgn="ct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全国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53,331,797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5,927,686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11.1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8606477"/>
                  </a:ext>
                </a:extLst>
              </a:tr>
            </a:tbl>
          </a:graphicData>
        </a:graphic>
      </p:graphicFrame>
      <p:sp>
        <p:nvSpPr>
          <p:cNvPr id="14" name="テキスト ボックス 13"/>
          <p:cNvSpPr txBox="1"/>
          <p:nvPr/>
        </p:nvSpPr>
        <p:spPr>
          <a:xfrm>
            <a:off x="0" y="6622776"/>
            <a:ext cx="5256584" cy="276999"/>
          </a:xfrm>
          <a:prstGeom prst="rect">
            <a:avLst/>
          </a:prstGeom>
          <a:noFill/>
        </p:spPr>
        <p:txBody>
          <a:bodyPr wrap="square" rtlCol="0">
            <a:spAutoFit/>
          </a:bodyPr>
          <a:lstStyle/>
          <a:p>
            <a:r>
              <a:rPr lang="ja-JP" altLang="en-US" sz="1200" dirty="0"/>
              <a:t>出典：</a:t>
            </a:r>
            <a:r>
              <a:rPr lang="zh-TW" altLang="en-US" sz="1200" dirty="0"/>
              <a:t>総務省</a:t>
            </a:r>
            <a:r>
              <a:rPr lang="ja-JP" altLang="en-US" sz="1200" dirty="0"/>
              <a:t>（</a:t>
            </a:r>
            <a:r>
              <a:rPr lang="zh-TW" altLang="en-US" sz="1200" dirty="0"/>
              <a:t>国勢調査</a:t>
            </a:r>
            <a:r>
              <a:rPr lang="ja-JP" altLang="en-US" sz="1200" dirty="0"/>
              <a:t>　都道府県・市区町村別主要統計表（平成</a:t>
            </a:r>
            <a:r>
              <a:rPr lang="en-US" altLang="ja-JP" sz="1200" dirty="0"/>
              <a:t>27</a:t>
            </a:r>
            <a:r>
              <a:rPr lang="ja-JP" altLang="en-US" sz="1200" dirty="0"/>
              <a:t>年）</a:t>
            </a:r>
          </a:p>
        </p:txBody>
      </p:sp>
      <p:sp>
        <p:nvSpPr>
          <p:cNvPr id="15" name="テキスト ボックス 14"/>
          <p:cNvSpPr txBox="1"/>
          <p:nvPr/>
        </p:nvSpPr>
        <p:spPr>
          <a:xfrm>
            <a:off x="4499992" y="3368634"/>
            <a:ext cx="4824536" cy="275626"/>
          </a:xfrm>
          <a:prstGeom prst="rect">
            <a:avLst/>
          </a:prstGeom>
          <a:noFill/>
        </p:spPr>
        <p:txBody>
          <a:bodyPr wrap="square" rtlCol="0">
            <a:spAutoFit/>
          </a:bodyPr>
          <a:lstStyle/>
          <a:p>
            <a:r>
              <a:rPr lang="ja-JP" altLang="en-US" sz="1200" dirty="0"/>
              <a:t>出典：総務省（住民基本台帳に基づく人口、人口動態及び世帯数調査）</a:t>
            </a:r>
          </a:p>
        </p:txBody>
      </p:sp>
      <p:sp>
        <p:nvSpPr>
          <p:cNvPr id="17" name="テキスト ボックス 16"/>
          <p:cNvSpPr txBox="1"/>
          <p:nvPr/>
        </p:nvSpPr>
        <p:spPr>
          <a:xfrm>
            <a:off x="3624450" y="3610658"/>
            <a:ext cx="3928686"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自宅死と老人ホーム死の割合</a:t>
            </a:r>
          </a:p>
        </p:txBody>
      </p:sp>
      <p:graphicFrame>
        <p:nvGraphicFramePr>
          <p:cNvPr id="19" name="表 18"/>
          <p:cNvGraphicFramePr>
            <a:graphicFrameLocks noGrp="1"/>
          </p:cNvGraphicFramePr>
          <p:nvPr>
            <p:extLst>
              <p:ext uri="{D42A27DB-BD31-4B8C-83A1-F6EECF244321}">
                <p14:modId xmlns:p14="http://schemas.microsoft.com/office/powerpoint/2010/main" val="3237858146"/>
              </p:ext>
            </p:extLst>
          </p:nvPr>
        </p:nvGraphicFramePr>
        <p:xfrm>
          <a:off x="3694846" y="3977165"/>
          <a:ext cx="5359398" cy="2495550"/>
        </p:xfrm>
        <a:graphic>
          <a:graphicData uri="http://schemas.openxmlformats.org/drawingml/2006/table">
            <a:tbl>
              <a:tblPr/>
              <a:tblGrid>
                <a:gridCol w="686207">
                  <a:extLst>
                    <a:ext uri="{9D8B030D-6E8A-4147-A177-3AD203B41FA5}">
                      <a16:colId xmlns:a16="http://schemas.microsoft.com/office/drawing/2014/main" val="1650968755"/>
                    </a:ext>
                  </a:extLst>
                </a:gridCol>
                <a:gridCol w="584546">
                  <a:extLst>
                    <a:ext uri="{9D8B030D-6E8A-4147-A177-3AD203B41FA5}">
                      <a16:colId xmlns:a16="http://schemas.microsoft.com/office/drawing/2014/main" val="3944800763"/>
                    </a:ext>
                  </a:extLst>
                </a:gridCol>
                <a:gridCol w="584546">
                  <a:extLst>
                    <a:ext uri="{9D8B030D-6E8A-4147-A177-3AD203B41FA5}">
                      <a16:colId xmlns:a16="http://schemas.microsoft.com/office/drawing/2014/main" val="1596369824"/>
                    </a:ext>
                  </a:extLst>
                </a:gridCol>
                <a:gridCol w="584546">
                  <a:extLst>
                    <a:ext uri="{9D8B030D-6E8A-4147-A177-3AD203B41FA5}">
                      <a16:colId xmlns:a16="http://schemas.microsoft.com/office/drawing/2014/main" val="529533456"/>
                    </a:ext>
                  </a:extLst>
                </a:gridCol>
                <a:gridCol w="584546">
                  <a:extLst>
                    <a:ext uri="{9D8B030D-6E8A-4147-A177-3AD203B41FA5}">
                      <a16:colId xmlns:a16="http://schemas.microsoft.com/office/drawing/2014/main" val="1216031608"/>
                    </a:ext>
                  </a:extLst>
                </a:gridCol>
                <a:gridCol w="584546">
                  <a:extLst>
                    <a:ext uri="{9D8B030D-6E8A-4147-A177-3AD203B41FA5}">
                      <a16:colId xmlns:a16="http://schemas.microsoft.com/office/drawing/2014/main" val="2440132049"/>
                    </a:ext>
                  </a:extLst>
                </a:gridCol>
                <a:gridCol w="584546">
                  <a:extLst>
                    <a:ext uri="{9D8B030D-6E8A-4147-A177-3AD203B41FA5}">
                      <a16:colId xmlns:a16="http://schemas.microsoft.com/office/drawing/2014/main" val="4194885389"/>
                    </a:ext>
                  </a:extLst>
                </a:gridCol>
                <a:gridCol w="584546">
                  <a:extLst>
                    <a:ext uri="{9D8B030D-6E8A-4147-A177-3AD203B41FA5}">
                      <a16:colId xmlns:a16="http://schemas.microsoft.com/office/drawing/2014/main" val="4152849202"/>
                    </a:ext>
                  </a:extLst>
                </a:gridCol>
                <a:gridCol w="581369">
                  <a:extLst>
                    <a:ext uri="{9D8B030D-6E8A-4147-A177-3AD203B41FA5}">
                      <a16:colId xmlns:a16="http://schemas.microsoft.com/office/drawing/2014/main" val="3288072905"/>
                    </a:ext>
                  </a:extLst>
                </a:gridCol>
              </a:tblGrid>
              <a:tr h="238125">
                <a:tc rowSpan="2">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市区町村</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2014</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2015</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2016</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2017</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4120107744"/>
                  </a:ext>
                </a:extLst>
              </a:tr>
              <a:tr h="352425">
                <a:tc vMerge="1">
                  <a:txBody>
                    <a:bodyPr/>
                    <a:lstStyle/>
                    <a:p>
                      <a:endParaRPr kumimoji="1" lang="ja-JP" altLang="en-US"/>
                    </a:p>
                  </a:txBody>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自宅死</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割合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老人ホーム死割合</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自宅死</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割合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老人ホーム死割合</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自宅死</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割合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老人ホーム死の割合</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自宅死</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割合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老人ホーム死割合</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6009139"/>
                  </a:ext>
                </a:extLst>
              </a:tr>
              <a:tr h="238125">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豊中市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7.9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7.7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9.1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8.4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0919430"/>
                  </a:ext>
                </a:extLst>
              </a:tr>
              <a:tr h="238125">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池田市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7.6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9.3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8.4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10.7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6262820"/>
                  </a:ext>
                </a:extLst>
              </a:tr>
              <a:tr h="238125">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吹田市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6.8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7.4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7.3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8638134"/>
                  </a:ext>
                </a:extLst>
              </a:tr>
              <a:tr h="238125">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箕面市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6.6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8.5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9.5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8.7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8177055"/>
                  </a:ext>
                </a:extLst>
              </a:tr>
              <a:tr h="238125">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豊能町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10.2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10.1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7.9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3377957"/>
                  </a:ext>
                </a:extLst>
              </a:tr>
              <a:tr h="238125">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能勢町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9.4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8.4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smtClean="0">
                          <a:solidFill>
                            <a:srgbClr val="000000"/>
                          </a:solidFill>
                          <a:effectLst/>
                          <a:latin typeface="游ゴシック" panose="020B0400000000000000" pitchFamily="50" charset="-128"/>
                          <a:ea typeface="游ゴシック" panose="020B0400000000000000" pitchFamily="50" charset="-128"/>
                        </a:rPr>
                        <a:t>7.0</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6.3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8660921"/>
                  </a:ext>
                </a:extLst>
              </a:tr>
              <a:tr h="238125">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府平均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13.8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13.9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6.0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14.3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6.7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14.9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6.6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7184174"/>
                  </a:ext>
                </a:extLst>
              </a:tr>
              <a:tr h="238125">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全国平均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12.8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5.8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12.7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6.3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13.0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6.9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13.2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7.5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0661204"/>
                  </a:ext>
                </a:extLst>
              </a:tr>
            </a:tbl>
          </a:graphicData>
        </a:graphic>
      </p:graphicFrame>
      <p:sp>
        <p:nvSpPr>
          <p:cNvPr id="20" name="テキスト ボックス 19"/>
          <p:cNvSpPr txBox="1"/>
          <p:nvPr/>
        </p:nvSpPr>
        <p:spPr>
          <a:xfrm>
            <a:off x="6300492" y="6472717"/>
            <a:ext cx="2626626" cy="276999"/>
          </a:xfrm>
          <a:prstGeom prst="rect">
            <a:avLst/>
          </a:prstGeom>
          <a:noFill/>
        </p:spPr>
        <p:txBody>
          <a:bodyPr wrap="square" rtlCol="0">
            <a:spAutoFit/>
          </a:bodyPr>
          <a:lstStyle/>
          <a:p>
            <a:r>
              <a:rPr lang="ja-JP" altLang="en-US" sz="1200" dirty="0"/>
              <a:t>出典：厚生労働省（人口動態調査）</a:t>
            </a:r>
          </a:p>
        </p:txBody>
      </p:sp>
      <p:sp>
        <p:nvSpPr>
          <p:cNvPr id="2" name="スライド番号プレースホルダー 1"/>
          <p:cNvSpPr>
            <a:spLocks noGrp="1"/>
          </p:cNvSpPr>
          <p:nvPr>
            <p:ph type="sldNum" sz="quarter" idx="12"/>
          </p:nvPr>
        </p:nvSpPr>
        <p:spPr/>
        <p:txBody>
          <a:bodyPr/>
          <a:lstStyle/>
          <a:p>
            <a:fld id="{874F3BCA-136E-487B-809A-DB894FEF6A37}" type="slidenum">
              <a:rPr kumimoji="1" lang="ja-JP" altLang="en-US" smtClean="0"/>
              <a:pPr/>
              <a:t>14</a:t>
            </a:fld>
            <a:endParaRPr kumimoji="1" lang="ja-JP" altLang="en-US"/>
          </a:p>
        </p:txBody>
      </p:sp>
    </p:spTree>
    <p:extLst>
      <p:ext uri="{BB962C8B-B14F-4D97-AF65-F5344CB8AC3E}">
        <p14:creationId xmlns:p14="http://schemas.microsoft.com/office/powerpoint/2010/main" val="23325865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0" y="6"/>
            <a:ext cx="9144000" cy="47667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豊能圏域の状況②</a:t>
            </a:r>
          </a:p>
        </p:txBody>
      </p:sp>
      <p:graphicFrame>
        <p:nvGraphicFramePr>
          <p:cNvPr id="4" name="グラフ 3"/>
          <p:cNvGraphicFramePr>
            <a:graphicFrameLocks/>
          </p:cNvGraphicFramePr>
          <p:nvPr>
            <p:extLst>
              <p:ext uri="{D42A27DB-BD31-4B8C-83A1-F6EECF244321}">
                <p14:modId xmlns:p14="http://schemas.microsoft.com/office/powerpoint/2010/main" val="2011356285"/>
              </p:ext>
            </p:extLst>
          </p:nvPr>
        </p:nvGraphicFramePr>
        <p:xfrm>
          <a:off x="500334" y="735419"/>
          <a:ext cx="3767821"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グラフ 4"/>
          <p:cNvGraphicFramePr>
            <a:graphicFrameLocks/>
          </p:cNvGraphicFramePr>
          <p:nvPr>
            <p:extLst>
              <p:ext uri="{D42A27DB-BD31-4B8C-83A1-F6EECF244321}">
                <p14:modId xmlns:p14="http://schemas.microsoft.com/office/powerpoint/2010/main" val="1313941253"/>
              </p:ext>
            </p:extLst>
          </p:nvPr>
        </p:nvGraphicFramePr>
        <p:xfrm>
          <a:off x="4419120" y="735419"/>
          <a:ext cx="4124325"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グラフ 9"/>
          <p:cNvGraphicFramePr>
            <a:graphicFrameLocks/>
          </p:cNvGraphicFramePr>
          <p:nvPr>
            <p:extLst>
              <p:ext uri="{D42A27DB-BD31-4B8C-83A1-F6EECF244321}">
                <p14:modId xmlns:p14="http://schemas.microsoft.com/office/powerpoint/2010/main" val="1076159087"/>
              </p:ext>
            </p:extLst>
          </p:nvPr>
        </p:nvGraphicFramePr>
        <p:xfrm>
          <a:off x="500332" y="3461285"/>
          <a:ext cx="3918786"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グラフ 12"/>
          <p:cNvGraphicFramePr>
            <a:graphicFrameLocks/>
          </p:cNvGraphicFramePr>
          <p:nvPr>
            <p:extLst>
              <p:ext uri="{D42A27DB-BD31-4B8C-83A1-F6EECF244321}">
                <p14:modId xmlns:p14="http://schemas.microsoft.com/office/powerpoint/2010/main" val="2959173578"/>
              </p:ext>
            </p:extLst>
          </p:nvPr>
        </p:nvGraphicFramePr>
        <p:xfrm>
          <a:off x="4419120" y="3461285"/>
          <a:ext cx="4396471"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2" name="スライド番号プレースホルダー 1"/>
          <p:cNvSpPr>
            <a:spLocks noGrp="1"/>
          </p:cNvSpPr>
          <p:nvPr>
            <p:ph type="sldNum" sz="quarter" idx="12"/>
          </p:nvPr>
        </p:nvSpPr>
        <p:spPr/>
        <p:txBody>
          <a:bodyPr/>
          <a:lstStyle/>
          <a:p>
            <a:fld id="{874F3BCA-136E-487B-809A-DB894FEF6A37}" type="slidenum">
              <a:rPr kumimoji="1" lang="ja-JP" altLang="en-US" smtClean="0"/>
              <a:pPr/>
              <a:t>15</a:t>
            </a:fld>
            <a:endParaRPr kumimoji="1" lang="ja-JP" altLang="en-US"/>
          </a:p>
        </p:txBody>
      </p:sp>
    </p:spTree>
    <p:extLst>
      <p:ext uri="{BB962C8B-B14F-4D97-AF65-F5344CB8AC3E}">
        <p14:creationId xmlns:p14="http://schemas.microsoft.com/office/powerpoint/2010/main" val="24286118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0" y="6"/>
            <a:ext cx="9144000" cy="47667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豊能圏域の状況③</a:t>
            </a:r>
          </a:p>
        </p:txBody>
      </p:sp>
      <p:graphicFrame>
        <p:nvGraphicFramePr>
          <p:cNvPr id="19" name="グラフ 18"/>
          <p:cNvGraphicFramePr>
            <a:graphicFrameLocks/>
          </p:cNvGraphicFramePr>
          <p:nvPr>
            <p:extLst/>
          </p:nvPr>
        </p:nvGraphicFramePr>
        <p:xfrm>
          <a:off x="4321462" y="650133"/>
          <a:ext cx="4277161" cy="270000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グラフ 20"/>
          <p:cNvGraphicFramePr>
            <a:graphicFrameLocks/>
          </p:cNvGraphicFramePr>
          <p:nvPr>
            <p:extLst/>
          </p:nvPr>
        </p:nvGraphicFramePr>
        <p:xfrm>
          <a:off x="326860" y="668261"/>
          <a:ext cx="39946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グラフ 8"/>
          <p:cNvGraphicFramePr>
            <a:graphicFrameLocks/>
          </p:cNvGraphicFramePr>
          <p:nvPr>
            <p:extLst/>
          </p:nvPr>
        </p:nvGraphicFramePr>
        <p:xfrm>
          <a:off x="2335457" y="3629299"/>
          <a:ext cx="4356774"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2" name="スライド番号プレースホルダー 1"/>
          <p:cNvSpPr>
            <a:spLocks noGrp="1"/>
          </p:cNvSpPr>
          <p:nvPr>
            <p:ph type="sldNum" sz="quarter" idx="12"/>
          </p:nvPr>
        </p:nvSpPr>
        <p:spPr/>
        <p:txBody>
          <a:bodyPr/>
          <a:lstStyle/>
          <a:p>
            <a:fld id="{874F3BCA-136E-487B-809A-DB894FEF6A37}" type="slidenum">
              <a:rPr kumimoji="1" lang="ja-JP" altLang="en-US" smtClean="0"/>
              <a:pPr/>
              <a:t>16</a:t>
            </a:fld>
            <a:endParaRPr kumimoji="1" lang="ja-JP" altLang="en-US"/>
          </a:p>
        </p:txBody>
      </p:sp>
    </p:spTree>
    <p:extLst>
      <p:ext uri="{BB962C8B-B14F-4D97-AF65-F5344CB8AC3E}">
        <p14:creationId xmlns:p14="http://schemas.microsoft.com/office/powerpoint/2010/main" val="15184644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0" y="6"/>
            <a:ext cx="9144000" cy="47667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豊能圏域の状況④</a:t>
            </a:r>
          </a:p>
        </p:txBody>
      </p:sp>
      <p:graphicFrame>
        <p:nvGraphicFramePr>
          <p:cNvPr id="10" name="グラフ 9"/>
          <p:cNvGraphicFramePr>
            <a:graphicFrameLocks/>
          </p:cNvGraphicFramePr>
          <p:nvPr>
            <p:extLst/>
          </p:nvPr>
        </p:nvGraphicFramePr>
        <p:xfrm>
          <a:off x="422089" y="600566"/>
          <a:ext cx="3960440" cy="36205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グラフ 11"/>
          <p:cNvGraphicFramePr>
            <a:graphicFrameLocks/>
          </p:cNvGraphicFramePr>
          <p:nvPr>
            <p:extLst/>
          </p:nvPr>
        </p:nvGraphicFramePr>
        <p:xfrm>
          <a:off x="4139952" y="616312"/>
          <a:ext cx="4482244" cy="3604776"/>
        </p:xfrm>
        <a:graphic>
          <a:graphicData uri="http://schemas.openxmlformats.org/drawingml/2006/chart">
            <c:chart xmlns:c="http://schemas.openxmlformats.org/drawingml/2006/chart" xmlns:r="http://schemas.openxmlformats.org/officeDocument/2006/relationships" r:id="rId3"/>
          </a:graphicData>
        </a:graphic>
      </p:graphicFrame>
      <p:sp>
        <p:nvSpPr>
          <p:cNvPr id="4" name="スライド番号プレースホルダー 3"/>
          <p:cNvSpPr>
            <a:spLocks noGrp="1"/>
          </p:cNvSpPr>
          <p:nvPr>
            <p:ph type="sldNum" sz="quarter" idx="12"/>
          </p:nvPr>
        </p:nvSpPr>
        <p:spPr/>
        <p:txBody>
          <a:bodyPr/>
          <a:lstStyle/>
          <a:p>
            <a:fld id="{874F3BCA-136E-487B-809A-DB894FEF6A37}" type="slidenum">
              <a:rPr kumimoji="1" lang="ja-JP" altLang="en-US" smtClean="0"/>
              <a:pPr/>
              <a:t>17</a:t>
            </a:fld>
            <a:endParaRPr kumimoji="1" lang="ja-JP" altLang="en-US"/>
          </a:p>
        </p:txBody>
      </p:sp>
    </p:spTree>
    <p:extLst>
      <p:ext uri="{BB962C8B-B14F-4D97-AF65-F5344CB8AC3E}">
        <p14:creationId xmlns:p14="http://schemas.microsoft.com/office/powerpoint/2010/main" val="38990573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0" y="6"/>
            <a:ext cx="9144000" cy="47667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三島圏域の状況①</a:t>
            </a:r>
          </a:p>
        </p:txBody>
      </p:sp>
      <p:sp>
        <p:nvSpPr>
          <p:cNvPr id="12" name="テキスト ボックス 11"/>
          <p:cNvSpPr txBox="1"/>
          <p:nvPr/>
        </p:nvSpPr>
        <p:spPr>
          <a:xfrm>
            <a:off x="0" y="381890"/>
            <a:ext cx="6129364"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人口と高齢化率</a:t>
            </a:r>
          </a:p>
        </p:txBody>
      </p:sp>
      <p:sp>
        <p:nvSpPr>
          <p:cNvPr id="13" name="テキスト ボックス 12"/>
          <p:cNvSpPr txBox="1"/>
          <p:nvPr/>
        </p:nvSpPr>
        <p:spPr>
          <a:xfrm>
            <a:off x="0" y="3420828"/>
            <a:ext cx="3928686"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世帯数と高齢者単身世帯の割合</a:t>
            </a:r>
          </a:p>
        </p:txBody>
      </p:sp>
      <p:sp>
        <p:nvSpPr>
          <p:cNvPr id="14" name="テキスト ボックス 13"/>
          <p:cNvSpPr txBox="1"/>
          <p:nvPr/>
        </p:nvSpPr>
        <p:spPr>
          <a:xfrm>
            <a:off x="0" y="6622776"/>
            <a:ext cx="5256584" cy="276999"/>
          </a:xfrm>
          <a:prstGeom prst="rect">
            <a:avLst/>
          </a:prstGeom>
          <a:noFill/>
        </p:spPr>
        <p:txBody>
          <a:bodyPr wrap="square" rtlCol="0">
            <a:spAutoFit/>
          </a:bodyPr>
          <a:lstStyle/>
          <a:p>
            <a:r>
              <a:rPr lang="ja-JP" altLang="en-US" sz="1200" dirty="0"/>
              <a:t>出典：</a:t>
            </a:r>
            <a:r>
              <a:rPr lang="zh-TW" altLang="en-US" sz="1200" dirty="0"/>
              <a:t>総務省</a:t>
            </a:r>
            <a:r>
              <a:rPr lang="ja-JP" altLang="en-US" sz="1200" dirty="0"/>
              <a:t>（</a:t>
            </a:r>
            <a:r>
              <a:rPr lang="zh-TW" altLang="en-US" sz="1200" dirty="0"/>
              <a:t>国勢調査</a:t>
            </a:r>
            <a:r>
              <a:rPr lang="ja-JP" altLang="en-US" sz="1200" dirty="0"/>
              <a:t>　都道府県・市区町村別主要統計表（平成</a:t>
            </a:r>
            <a:r>
              <a:rPr lang="en-US" altLang="ja-JP" sz="1200" dirty="0"/>
              <a:t>27</a:t>
            </a:r>
            <a:r>
              <a:rPr lang="ja-JP" altLang="en-US" sz="1200" dirty="0"/>
              <a:t>年）</a:t>
            </a:r>
          </a:p>
        </p:txBody>
      </p:sp>
      <p:sp>
        <p:nvSpPr>
          <p:cNvPr id="15" name="テキスト ボックス 14"/>
          <p:cNvSpPr txBox="1"/>
          <p:nvPr/>
        </p:nvSpPr>
        <p:spPr>
          <a:xfrm>
            <a:off x="4499992" y="3368634"/>
            <a:ext cx="4824536" cy="275626"/>
          </a:xfrm>
          <a:prstGeom prst="rect">
            <a:avLst/>
          </a:prstGeom>
          <a:noFill/>
        </p:spPr>
        <p:txBody>
          <a:bodyPr wrap="square" rtlCol="0">
            <a:spAutoFit/>
          </a:bodyPr>
          <a:lstStyle/>
          <a:p>
            <a:r>
              <a:rPr lang="ja-JP" altLang="en-US" sz="1200" dirty="0"/>
              <a:t>出典：総務省（住民基本台帳に基づく人口、人口動態及び世帯数調査）</a:t>
            </a:r>
          </a:p>
        </p:txBody>
      </p:sp>
      <p:sp>
        <p:nvSpPr>
          <p:cNvPr id="17" name="テキスト ボックス 16"/>
          <p:cNvSpPr txBox="1"/>
          <p:nvPr/>
        </p:nvSpPr>
        <p:spPr>
          <a:xfrm>
            <a:off x="3491880" y="3619144"/>
            <a:ext cx="3928686"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自宅死と老人ホーム死の割合</a:t>
            </a:r>
          </a:p>
        </p:txBody>
      </p:sp>
      <p:sp>
        <p:nvSpPr>
          <p:cNvPr id="20" name="テキスト ボックス 19"/>
          <p:cNvSpPr txBox="1"/>
          <p:nvPr/>
        </p:nvSpPr>
        <p:spPr>
          <a:xfrm>
            <a:off x="6518506" y="6339117"/>
            <a:ext cx="2626626" cy="276999"/>
          </a:xfrm>
          <a:prstGeom prst="rect">
            <a:avLst/>
          </a:prstGeom>
          <a:noFill/>
        </p:spPr>
        <p:txBody>
          <a:bodyPr wrap="square" rtlCol="0">
            <a:spAutoFit/>
          </a:bodyPr>
          <a:lstStyle/>
          <a:p>
            <a:r>
              <a:rPr lang="ja-JP" altLang="en-US" sz="1200" dirty="0"/>
              <a:t>出典：厚生労働省（人口動態調査）</a:t>
            </a:r>
          </a:p>
        </p:txBody>
      </p:sp>
      <p:graphicFrame>
        <p:nvGraphicFramePr>
          <p:cNvPr id="2" name="表 1"/>
          <p:cNvGraphicFramePr>
            <a:graphicFrameLocks noGrp="1"/>
          </p:cNvGraphicFramePr>
          <p:nvPr>
            <p:extLst>
              <p:ext uri="{D42A27DB-BD31-4B8C-83A1-F6EECF244321}">
                <p14:modId xmlns:p14="http://schemas.microsoft.com/office/powerpoint/2010/main" val="3651436913"/>
              </p:ext>
            </p:extLst>
          </p:nvPr>
        </p:nvGraphicFramePr>
        <p:xfrm>
          <a:off x="107507" y="737238"/>
          <a:ext cx="8819613" cy="2631127"/>
        </p:xfrm>
        <a:graphic>
          <a:graphicData uri="http://schemas.openxmlformats.org/drawingml/2006/table">
            <a:tbl>
              <a:tblPr/>
              <a:tblGrid>
                <a:gridCol w="572329">
                  <a:extLst>
                    <a:ext uri="{9D8B030D-6E8A-4147-A177-3AD203B41FA5}">
                      <a16:colId xmlns:a16="http://schemas.microsoft.com/office/drawing/2014/main" val="1215988237"/>
                    </a:ext>
                  </a:extLst>
                </a:gridCol>
                <a:gridCol w="816643">
                  <a:extLst>
                    <a:ext uri="{9D8B030D-6E8A-4147-A177-3AD203B41FA5}">
                      <a16:colId xmlns:a16="http://schemas.microsoft.com/office/drawing/2014/main" val="229094019"/>
                    </a:ext>
                  </a:extLst>
                </a:gridCol>
                <a:gridCol w="687274">
                  <a:extLst>
                    <a:ext uri="{9D8B030D-6E8A-4147-A177-3AD203B41FA5}">
                      <a16:colId xmlns:a16="http://schemas.microsoft.com/office/drawing/2014/main" val="3680234984"/>
                    </a:ext>
                  </a:extLst>
                </a:gridCol>
                <a:gridCol w="557904">
                  <a:extLst>
                    <a:ext uri="{9D8B030D-6E8A-4147-A177-3AD203B41FA5}">
                      <a16:colId xmlns:a16="http://schemas.microsoft.com/office/drawing/2014/main" val="157849213"/>
                    </a:ext>
                  </a:extLst>
                </a:gridCol>
                <a:gridCol w="816643">
                  <a:extLst>
                    <a:ext uri="{9D8B030D-6E8A-4147-A177-3AD203B41FA5}">
                      <a16:colId xmlns:a16="http://schemas.microsoft.com/office/drawing/2014/main" val="3787875200"/>
                    </a:ext>
                  </a:extLst>
                </a:gridCol>
                <a:gridCol w="687274">
                  <a:extLst>
                    <a:ext uri="{9D8B030D-6E8A-4147-A177-3AD203B41FA5}">
                      <a16:colId xmlns:a16="http://schemas.microsoft.com/office/drawing/2014/main" val="3770677499"/>
                    </a:ext>
                  </a:extLst>
                </a:gridCol>
                <a:gridCol w="557904">
                  <a:extLst>
                    <a:ext uri="{9D8B030D-6E8A-4147-A177-3AD203B41FA5}">
                      <a16:colId xmlns:a16="http://schemas.microsoft.com/office/drawing/2014/main" val="1356642153"/>
                    </a:ext>
                  </a:extLst>
                </a:gridCol>
                <a:gridCol w="816643">
                  <a:extLst>
                    <a:ext uri="{9D8B030D-6E8A-4147-A177-3AD203B41FA5}">
                      <a16:colId xmlns:a16="http://schemas.microsoft.com/office/drawing/2014/main" val="4171406393"/>
                    </a:ext>
                  </a:extLst>
                </a:gridCol>
                <a:gridCol w="687274">
                  <a:extLst>
                    <a:ext uri="{9D8B030D-6E8A-4147-A177-3AD203B41FA5}">
                      <a16:colId xmlns:a16="http://schemas.microsoft.com/office/drawing/2014/main" val="3227651305"/>
                    </a:ext>
                  </a:extLst>
                </a:gridCol>
                <a:gridCol w="557904">
                  <a:extLst>
                    <a:ext uri="{9D8B030D-6E8A-4147-A177-3AD203B41FA5}">
                      <a16:colId xmlns:a16="http://schemas.microsoft.com/office/drawing/2014/main" val="2695345353"/>
                    </a:ext>
                  </a:extLst>
                </a:gridCol>
                <a:gridCol w="816643">
                  <a:extLst>
                    <a:ext uri="{9D8B030D-6E8A-4147-A177-3AD203B41FA5}">
                      <a16:colId xmlns:a16="http://schemas.microsoft.com/office/drawing/2014/main" val="2147643430"/>
                    </a:ext>
                  </a:extLst>
                </a:gridCol>
                <a:gridCol w="687274">
                  <a:extLst>
                    <a:ext uri="{9D8B030D-6E8A-4147-A177-3AD203B41FA5}">
                      <a16:colId xmlns:a16="http://schemas.microsoft.com/office/drawing/2014/main" val="1657225140"/>
                    </a:ext>
                  </a:extLst>
                </a:gridCol>
                <a:gridCol w="557904">
                  <a:extLst>
                    <a:ext uri="{9D8B030D-6E8A-4147-A177-3AD203B41FA5}">
                      <a16:colId xmlns:a16="http://schemas.microsoft.com/office/drawing/2014/main" val="4291981013"/>
                    </a:ext>
                  </a:extLst>
                </a:gridCol>
              </a:tblGrid>
              <a:tr h="303765">
                <a:tc rowSpan="2">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市町村</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2014</a:t>
                      </a: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2015</a:t>
                      </a: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2016</a:t>
                      </a: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2017</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25924922"/>
                  </a:ext>
                </a:extLst>
              </a:tr>
              <a:tr h="441742">
                <a:tc vMerge="1">
                  <a:txBody>
                    <a:bodyPr/>
                    <a:lstStyle/>
                    <a:p>
                      <a:endParaRPr kumimoji="1" lang="ja-JP" altLang="en-US"/>
                    </a:p>
                  </a:txBody>
                  <a:tcPr/>
                </a:tc>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人口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うち</a:t>
                      </a: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65</a:t>
                      </a: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歳以上</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高齢化率</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人口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うち</a:t>
                      </a: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65</a:t>
                      </a: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歳以上</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高齢化率</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人口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うち</a:t>
                      </a: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65</a:t>
                      </a: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歳以上</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高齢化率</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人口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うち</a:t>
                      </a: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65</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歳以上</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高齢化率</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4574493"/>
                  </a:ext>
                </a:extLst>
              </a:tr>
              <a:tr h="303765">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高槻市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353,589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91,598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25.9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352,723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95,126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27.0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352,311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97,553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27.7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351,269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99,315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28.3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3663932"/>
                  </a:ext>
                </a:extLst>
              </a:tr>
              <a:tr h="303765">
                <a:tc>
                  <a:txBody>
                    <a:bodyPr/>
                    <a:lstStyle/>
                    <a:p>
                      <a:pPr algn="l"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茨木市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275,192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58,878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21.4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276,283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61,540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22.3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276,664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63,427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22.9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277,680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64,998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23.4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025753"/>
                  </a:ext>
                </a:extLst>
              </a:tr>
              <a:tr h="303765">
                <a:tc>
                  <a:txBody>
                    <a:bodyPr/>
                    <a:lstStyle/>
                    <a:p>
                      <a:pPr algn="l"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摂津市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83,235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19,023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22.9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84,156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20,061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23.8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84,327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20,690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24.5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84,214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21,146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25.1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164839"/>
                  </a:ext>
                </a:extLst>
              </a:tr>
              <a:tr h="303765">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島本町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30,719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7,163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23.3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30,539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7,496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24.5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30,506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7,799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25.6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30,490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8,077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26.5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421055"/>
                  </a:ext>
                </a:extLst>
              </a:tr>
              <a:tr h="303765">
                <a:tc>
                  <a:txBody>
                    <a:bodyPr/>
                    <a:lstStyle/>
                    <a:p>
                      <a:pPr algn="l"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大阪府</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8,678,514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2,117,492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24.4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8,667,415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2,195,542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25.3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8,658,164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2,240,559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25.9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8,646,380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2,286,486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26.4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3823210"/>
                  </a:ext>
                </a:extLst>
              </a:tr>
              <a:tr h="303765">
                <a:tc>
                  <a:txBody>
                    <a:bodyPr/>
                    <a:lstStyle/>
                    <a:p>
                      <a:pPr algn="l"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全国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126,434,634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31,582,416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25.0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126,163,576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32,680,764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25.9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125,891,742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33,471,594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26.6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125,583,658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34,116,389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27.2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841147"/>
                  </a:ext>
                </a:extLst>
              </a:tr>
            </a:tbl>
          </a:graphicData>
        </a:graphic>
      </p:graphicFrame>
      <p:graphicFrame>
        <p:nvGraphicFramePr>
          <p:cNvPr id="4" name="表 3"/>
          <p:cNvGraphicFramePr>
            <a:graphicFrameLocks noGrp="1"/>
          </p:cNvGraphicFramePr>
          <p:nvPr>
            <p:extLst>
              <p:ext uri="{D42A27DB-BD31-4B8C-83A1-F6EECF244321}">
                <p14:modId xmlns:p14="http://schemas.microsoft.com/office/powerpoint/2010/main" val="4159909316"/>
              </p:ext>
            </p:extLst>
          </p:nvPr>
        </p:nvGraphicFramePr>
        <p:xfrm>
          <a:off x="112617" y="3795040"/>
          <a:ext cx="3163238" cy="2677674"/>
        </p:xfrm>
        <a:graphic>
          <a:graphicData uri="http://schemas.openxmlformats.org/drawingml/2006/table">
            <a:tbl>
              <a:tblPr/>
              <a:tblGrid>
                <a:gridCol w="755818">
                  <a:extLst>
                    <a:ext uri="{9D8B030D-6E8A-4147-A177-3AD203B41FA5}">
                      <a16:colId xmlns:a16="http://schemas.microsoft.com/office/drawing/2014/main" val="691623079"/>
                    </a:ext>
                  </a:extLst>
                </a:gridCol>
                <a:gridCol w="895784">
                  <a:extLst>
                    <a:ext uri="{9D8B030D-6E8A-4147-A177-3AD203B41FA5}">
                      <a16:colId xmlns:a16="http://schemas.microsoft.com/office/drawing/2014/main" val="4248254331"/>
                    </a:ext>
                  </a:extLst>
                </a:gridCol>
                <a:gridCol w="755818">
                  <a:extLst>
                    <a:ext uri="{9D8B030D-6E8A-4147-A177-3AD203B41FA5}">
                      <a16:colId xmlns:a16="http://schemas.microsoft.com/office/drawing/2014/main" val="2784325745"/>
                    </a:ext>
                  </a:extLst>
                </a:gridCol>
                <a:gridCol w="755818">
                  <a:extLst>
                    <a:ext uri="{9D8B030D-6E8A-4147-A177-3AD203B41FA5}">
                      <a16:colId xmlns:a16="http://schemas.microsoft.com/office/drawing/2014/main" val="2948692979"/>
                    </a:ext>
                  </a:extLst>
                </a:gridCol>
              </a:tblGrid>
              <a:tr h="1101576">
                <a:tc>
                  <a:txBody>
                    <a:bodyPr/>
                    <a:lstStyle/>
                    <a:p>
                      <a:pPr algn="ctr" fontAlgn="ct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市町村</a:t>
                      </a: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世帯数</a:t>
                      </a: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高齢</a:t>
                      </a:r>
                      <a:r>
                        <a:rPr lang="ja-JP" altLang="en-US" sz="1100" b="0" i="0" u="none" strike="noStrike" dirty="0" smtClean="0">
                          <a:solidFill>
                            <a:srgbClr val="000000"/>
                          </a:solidFill>
                          <a:effectLst/>
                          <a:latin typeface="游ゴシック" panose="020B0400000000000000" pitchFamily="50" charset="-128"/>
                          <a:ea typeface="游ゴシック" panose="020B0400000000000000" pitchFamily="50" charset="-128"/>
                        </a:rPr>
                        <a:t>単身者</a:t>
                      </a:r>
                      <a:endParaRPr lang="en-US" altLang="ja-JP" sz="11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1100" b="0" i="0" u="none" strike="noStrike" dirty="0" smtClean="0">
                          <a:solidFill>
                            <a:srgbClr val="000000"/>
                          </a:solidFill>
                          <a:effectLst/>
                          <a:latin typeface="游ゴシック" panose="020B0400000000000000" pitchFamily="50" charset="-128"/>
                          <a:ea typeface="游ゴシック" panose="020B0400000000000000" pitchFamily="50" charset="-128"/>
                        </a:rPr>
                        <a:t>世帯数</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高齢単身者</a:t>
                      </a:r>
                      <a:b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世帯の割合</a:t>
                      </a: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8433828"/>
                  </a:ext>
                </a:extLst>
              </a:tr>
              <a:tr h="262683">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高槻市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147,900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17,460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11.8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2294412"/>
                  </a:ext>
                </a:extLst>
              </a:tr>
              <a:tr h="262683">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茨木市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116,575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11,948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10.2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5749237"/>
                  </a:ext>
                </a:extLst>
              </a:tr>
              <a:tr h="262683">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摂津市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36,840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4,198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11.4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1681530"/>
                  </a:ext>
                </a:extLst>
              </a:tr>
              <a:tr h="262683">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島本町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12,001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1,414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11.8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1972729"/>
                  </a:ext>
                </a:extLst>
              </a:tr>
              <a:tr h="262683">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大阪府</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3,918,441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520,292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13.3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4314767"/>
                  </a:ext>
                </a:extLst>
              </a:tr>
              <a:tr h="262683">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全国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53,331,797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5,927,686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11.1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3107523"/>
                  </a:ext>
                </a:extLst>
              </a:tr>
            </a:tbl>
          </a:graphicData>
        </a:graphic>
      </p:graphicFrame>
      <p:graphicFrame>
        <p:nvGraphicFramePr>
          <p:cNvPr id="5" name="表 4"/>
          <p:cNvGraphicFramePr>
            <a:graphicFrameLocks noGrp="1"/>
          </p:cNvGraphicFramePr>
          <p:nvPr>
            <p:extLst>
              <p:ext uri="{D42A27DB-BD31-4B8C-83A1-F6EECF244321}">
                <p14:modId xmlns:p14="http://schemas.microsoft.com/office/powerpoint/2010/main" val="2613948433"/>
              </p:ext>
            </p:extLst>
          </p:nvPr>
        </p:nvGraphicFramePr>
        <p:xfrm>
          <a:off x="3624450" y="3997609"/>
          <a:ext cx="5359398" cy="2334849"/>
        </p:xfrm>
        <a:graphic>
          <a:graphicData uri="http://schemas.openxmlformats.org/drawingml/2006/table">
            <a:tbl>
              <a:tblPr/>
              <a:tblGrid>
                <a:gridCol w="686207">
                  <a:extLst>
                    <a:ext uri="{9D8B030D-6E8A-4147-A177-3AD203B41FA5}">
                      <a16:colId xmlns:a16="http://schemas.microsoft.com/office/drawing/2014/main" val="2011279266"/>
                    </a:ext>
                  </a:extLst>
                </a:gridCol>
                <a:gridCol w="584546">
                  <a:extLst>
                    <a:ext uri="{9D8B030D-6E8A-4147-A177-3AD203B41FA5}">
                      <a16:colId xmlns:a16="http://schemas.microsoft.com/office/drawing/2014/main" val="554024045"/>
                    </a:ext>
                  </a:extLst>
                </a:gridCol>
                <a:gridCol w="584546">
                  <a:extLst>
                    <a:ext uri="{9D8B030D-6E8A-4147-A177-3AD203B41FA5}">
                      <a16:colId xmlns:a16="http://schemas.microsoft.com/office/drawing/2014/main" val="1655759068"/>
                    </a:ext>
                  </a:extLst>
                </a:gridCol>
                <a:gridCol w="584546">
                  <a:extLst>
                    <a:ext uri="{9D8B030D-6E8A-4147-A177-3AD203B41FA5}">
                      <a16:colId xmlns:a16="http://schemas.microsoft.com/office/drawing/2014/main" val="3480963872"/>
                    </a:ext>
                  </a:extLst>
                </a:gridCol>
                <a:gridCol w="584546">
                  <a:extLst>
                    <a:ext uri="{9D8B030D-6E8A-4147-A177-3AD203B41FA5}">
                      <a16:colId xmlns:a16="http://schemas.microsoft.com/office/drawing/2014/main" val="2147886048"/>
                    </a:ext>
                  </a:extLst>
                </a:gridCol>
                <a:gridCol w="584546">
                  <a:extLst>
                    <a:ext uri="{9D8B030D-6E8A-4147-A177-3AD203B41FA5}">
                      <a16:colId xmlns:a16="http://schemas.microsoft.com/office/drawing/2014/main" val="4161182179"/>
                    </a:ext>
                  </a:extLst>
                </a:gridCol>
                <a:gridCol w="584546">
                  <a:extLst>
                    <a:ext uri="{9D8B030D-6E8A-4147-A177-3AD203B41FA5}">
                      <a16:colId xmlns:a16="http://schemas.microsoft.com/office/drawing/2014/main" val="321209842"/>
                    </a:ext>
                  </a:extLst>
                </a:gridCol>
                <a:gridCol w="584546">
                  <a:extLst>
                    <a:ext uri="{9D8B030D-6E8A-4147-A177-3AD203B41FA5}">
                      <a16:colId xmlns:a16="http://schemas.microsoft.com/office/drawing/2014/main" val="1745019646"/>
                    </a:ext>
                  </a:extLst>
                </a:gridCol>
                <a:gridCol w="581369">
                  <a:extLst>
                    <a:ext uri="{9D8B030D-6E8A-4147-A177-3AD203B41FA5}">
                      <a16:colId xmlns:a16="http://schemas.microsoft.com/office/drawing/2014/main" val="1718150029"/>
                    </a:ext>
                  </a:extLst>
                </a:gridCol>
              </a:tblGrid>
              <a:tr h="275336">
                <a:tc rowSpan="2">
                  <a:txBody>
                    <a:bodyPr/>
                    <a:lstStyle/>
                    <a:p>
                      <a:pPr algn="ctr" fontAlgn="ct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市区町村</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2014</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2015</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2016</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2017</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2703140748"/>
                  </a:ext>
                </a:extLst>
              </a:tr>
              <a:tr h="407497">
                <a:tc vMerge="1">
                  <a:txBody>
                    <a:bodyPr/>
                    <a:lstStyle/>
                    <a:p>
                      <a:endParaRPr kumimoji="1" lang="ja-JP" altLang="en-US"/>
                    </a:p>
                  </a:txBody>
                  <a:tcPr/>
                </a:tc>
                <a:tc>
                  <a:txBody>
                    <a:bodyPr/>
                    <a:lstStyle/>
                    <a:p>
                      <a:pPr algn="ctr"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自宅死</a:t>
                      </a:r>
                      <a:b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割合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老人ホーム死割合</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自宅死</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割合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老人ホーム死割合</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自宅死</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割合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老人ホーム死の割合</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自宅死</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割合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老人ホーム死割合</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4261521"/>
                  </a:ext>
                </a:extLst>
              </a:tr>
              <a:tr h="275336">
                <a:tc>
                  <a:txBody>
                    <a:bodyPr/>
                    <a:lstStyle/>
                    <a:p>
                      <a:pPr algn="l"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高槻市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4.8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9107611"/>
                  </a:ext>
                </a:extLst>
              </a:tr>
              <a:tr h="275336">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茨木市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4.4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4.3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805150"/>
                  </a:ext>
                </a:extLst>
              </a:tr>
              <a:tr h="275336">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摂津市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2488149"/>
                  </a:ext>
                </a:extLst>
              </a:tr>
              <a:tr h="275336">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島本町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3.7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5.1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1164903"/>
                  </a:ext>
                </a:extLst>
              </a:tr>
              <a:tr h="275336">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府平均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13.8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5.5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13.9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6.0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14.3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6.7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14.9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6.6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3359138"/>
                  </a:ext>
                </a:extLst>
              </a:tr>
              <a:tr h="275336">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全国平均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5.8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6.3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13.0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6.9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13.2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7.5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8357830"/>
                  </a:ext>
                </a:extLst>
              </a:tr>
            </a:tbl>
          </a:graphicData>
        </a:graphic>
      </p:graphicFrame>
      <p:sp>
        <p:nvSpPr>
          <p:cNvPr id="3" name="スライド番号プレースホルダー 2"/>
          <p:cNvSpPr>
            <a:spLocks noGrp="1"/>
          </p:cNvSpPr>
          <p:nvPr>
            <p:ph type="sldNum" sz="quarter" idx="12"/>
          </p:nvPr>
        </p:nvSpPr>
        <p:spPr/>
        <p:txBody>
          <a:bodyPr/>
          <a:lstStyle/>
          <a:p>
            <a:fld id="{874F3BCA-136E-487B-809A-DB894FEF6A37}" type="slidenum">
              <a:rPr kumimoji="1" lang="ja-JP" altLang="en-US" smtClean="0"/>
              <a:pPr/>
              <a:t>18</a:t>
            </a:fld>
            <a:endParaRPr kumimoji="1" lang="ja-JP" altLang="en-US"/>
          </a:p>
        </p:txBody>
      </p:sp>
    </p:spTree>
    <p:extLst>
      <p:ext uri="{BB962C8B-B14F-4D97-AF65-F5344CB8AC3E}">
        <p14:creationId xmlns:p14="http://schemas.microsoft.com/office/powerpoint/2010/main" val="34157781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0" y="6"/>
            <a:ext cx="9144000" cy="47667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2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全体</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中間評価（</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年度）に向けた医療計画の在宅医療に係る指標の状況</a:t>
            </a:r>
          </a:p>
        </p:txBody>
      </p:sp>
      <p:pic>
        <p:nvPicPr>
          <p:cNvPr id="5" name="図 4"/>
          <p:cNvPicPr>
            <a:picLocks noChangeAspect="1"/>
          </p:cNvPicPr>
          <p:nvPr/>
        </p:nvPicPr>
        <p:blipFill>
          <a:blip r:embed="rId3" cstate="print"/>
          <a:stretch>
            <a:fillRect/>
          </a:stretch>
        </p:blipFill>
        <p:spPr>
          <a:xfrm>
            <a:off x="41494" y="504355"/>
            <a:ext cx="9061011" cy="6193295"/>
          </a:xfrm>
          <a:prstGeom prst="rect">
            <a:avLst/>
          </a:prstGeom>
        </p:spPr>
      </p:pic>
      <p:sp>
        <p:nvSpPr>
          <p:cNvPr id="2" name="スライド番号プレースホルダー 1"/>
          <p:cNvSpPr>
            <a:spLocks noGrp="1"/>
          </p:cNvSpPr>
          <p:nvPr>
            <p:ph type="sldNum" sz="quarter" idx="12"/>
          </p:nvPr>
        </p:nvSpPr>
        <p:spPr/>
        <p:txBody>
          <a:bodyPr/>
          <a:lstStyle/>
          <a:p>
            <a:fld id="{874F3BCA-136E-487B-809A-DB894FEF6A37}" type="slidenum">
              <a:rPr kumimoji="1" lang="ja-JP" altLang="en-US" smtClean="0"/>
              <a:pPr/>
              <a:t>1</a:t>
            </a:fld>
            <a:endParaRPr kumimoji="1" lang="ja-JP" altLang="en-US"/>
          </a:p>
        </p:txBody>
      </p:sp>
    </p:spTree>
    <p:extLst>
      <p:ext uri="{BB962C8B-B14F-4D97-AF65-F5344CB8AC3E}">
        <p14:creationId xmlns:p14="http://schemas.microsoft.com/office/powerpoint/2010/main" val="974245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0" y="6"/>
            <a:ext cx="9144000" cy="47667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三島圏域の状況②</a:t>
            </a:r>
          </a:p>
        </p:txBody>
      </p:sp>
      <p:graphicFrame>
        <p:nvGraphicFramePr>
          <p:cNvPr id="9" name="グラフ 8"/>
          <p:cNvGraphicFramePr>
            <a:graphicFrameLocks/>
          </p:cNvGraphicFramePr>
          <p:nvPr>
            <p:extLst>
              <p:ext uri="{D42A27DB-BD31-4B8C-83A1-F6EECF244321}">
                <p14:modId xmlns:p14="http://schemas.microsoft.com/office/powerpoint/2010/main" val="1887520172"/>
              </p:ext>
            </p:extLst>
          </p:nvPr>
        </p:nvGraphicFramePr>
        <p:xfrm>
          <a:off x="4331353" y="476675"/>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グラフ 11"/>
          <p:cNvGraphicFramePr>
            <a:graphicFrameLocks/>
          </p:cNvGraphicFramePr>
          <p:nvPr>
            <p:extLst/>
          </p:nvPr>
        </p:nvGraphicFramePr>
        <p:xfrm>
          <a:off x="0" y="3495251"/>
          <a:ext cx="4572000" cy="26384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グラフ 13"/>
          <p:cNvGraphicFramePr>
            <a:graphicFrameLocks/>
          </p:cNvGraphicFramePr>
          <p:nvPr>
            <p:extLst/>
          </p:nvPr>
        </p:nvGraphicFramePr>
        <p:xfrm>
          <a:off x="4331353" y="3524595"/>
          <a:ext cx="4572000" cy="2638425"/>
        </p:xfrm>
        <a:graphic>
          <a:graphicData uri="http://schemas.openxmlformats.org/drawingml/2006/chart">
            <c:chart xmlns:c="http://schemas.openxmlformats.org/drawingml/2006/chart" xmlns:r="http://schemas.openxmlformats.org/officeDocument/2006/relationships" r:id="rId4"/>
          </a:graphicData>
        </a:graphic>
      </p:graphicFrame>
      <p:sp>
        <p:nvSpPr>
          <p:cNvPr id="2" name="スライド番号プレースホルダー 1"/>
          <p:cNvSpPr>
            <a:spLocks noGrp="1"/>
          </p:cNvSpPr>
          <p:nvPr>
            <p:ph type="sldNum" sz="quarter" idx="12"/>
          </p:nvPr>
        </p:nvSpPr>
        <p:spPr/>
        <p:txBody>
          <a:bodyPr/>
          <a:lstStyle/>
          <a:p>
            <a:fld id="{874F3BCA-136E-487B-809A-DB894FEF6A37}" type="slidenum">
              <a:rPr kumimoji="1" lang="ja-JP" altLang="en-US" smtClean="0"/>
              <a:pPr/>
              <a:t>19</a:t>
            </a:fld>
            <a:endParaRPr kumimoji="1" lang="ja-JP" altLang="en-US"/>
          </a:p>
        </p:txBody>
      </p:sp>
      <p:graphicFrame>
        <p:nvGraphicFramePr>
          <p:cNvPr id="10" name="グラフ 9"/>
          <p:cNvGraphicFramePr>
            <a:graphicFrameLocks/>
          </p:cNvGraphicFramePr>
          <p:nvPr>
            <p:extLst>
              <p:ext uri="{D42A27DB-BD31-4B8C-83A1-F6EECF244321}">
                <p14:modId xmlns:p14="http://schemas.microsoft.com/office/powerpoint/2010/main" val="3997265149"/>
              </p:ext>
            </p:extLst>
          </p:nvPr>
        </p:nvGraphicFramePr>
        <p:xfrm>
          <a:off x="8740" y="491347"/>
          <a:ext cx="4572000"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52801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0" y="6"/>
            <a:ext cx="9144000" cy="47667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三島圏域</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の状況③</a:t>
            </a:r>
          </a:p>
        </p:txBody>
      </p:sp>
      <p:graphicFrame>
        <p:nvGraphicFramePr>
          <p:cNvPr id="7" name="グラフ 6"/>
          <p:cNvGraphicFramePr>
            <a:graphicFrameLocks/>
          </p:cNvGraphicFramePr>
          <p:nvPr>
            <p:extLst/>
          </p:nvPr>
        </p:nvGraphicFramePr>
        <p:xfrm>
          <a:off x="49457" y="400677"/>
          <a:ext cx="4572000" cy="26384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グラフ 7"/>
          <p:cNvGraphicFramePr>
            <a:graphicFrameLocks/>
          </p:cNvGraphicFramePr>
          <p:nvPr>
            <p:extLst/>
          </p:nvPr>
        </p:nvGraphicFramePr>
        <p:xfrm>
          <a:off x="4406231" y="444297"/>
          <a:ext cx="4572000" cy="26384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グラフ 9"/>
          <p:cNvGraphicFramePr>
            <a:graphicFrameLocks/>
          </p:cNvGraphicFramePr>
          <p:nvPr>
            <p:extLst/>
          </p:nvPr>
        </p:nvGraphicFramePr>
        <p:xfrm>
          <a:off x="2120766" y="3618030"/>
          <a:ext cx="4572000" cy="2638425"/>
        </p:xfrm>
        <a:graphic>
          <a:graphicData uri="http://schemas.openxmlformats.org/drawingml/2006/chart">
            <c:chart xmlns:c="http://schemas.openxmlformats.org/drawingml/2006/chart" xmlns:r="http://schemas.openxmlformats.org/officeDocument/2006/relationships" r:id="rId4"/>
          </a:graphicData>
        </a:graphic>
      </p:graphicFrame>
      <p:sp>
        <p:nvSpPr>
          <p:cNvPr id="2" name="スライド番号プレースホルダー 1"/>
          <p:cNvSpPr>
            <a:spLocks noGrp="1"/>
          </p:cNvSpPr>
          <p:nvPr>
            <p:ph type="sldNum" sz="quarter" idx="12"/>
          </p:nvPr>
        </p:nvSpPr>
        <p:spPr/>
        <p:txBody>
          <a:bodyPr/>
          <a:lstStyle/>
          <a:p>
            <a:fld id="{874F3BCA-136E-487B-809A-DB894FEF6A37}" type="slidenum">
              <a:rPr kumimoji="1" lang="ja-JP" altLang="en-US" smtClean="0"/>
              <a:pPr/>
              <a:t>20</a:t>
            </a:fld>
            <a:endParaRPr kumimoji="1" lang="ja-JP" altLang="en-US"/>
          </a:p>
        </p:txBody>
      </p:sp>
    </p:spTree>
    <p:extLst>
      <p:ext uri="{BB962C8B-B14F-4D97-AF65-F5344CB8AC3E}">
        <p14:creationId xmlns:p14="http://schemas.microsoft.com/office/powerpoint/2010/main" val="18842005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0" y="6"/>
            <a:ext cx="9144000" cy="47667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三島圏域の状況④</a:t>
            </a:r>
          </a:p>
        </p:txBody>
      </p:sp>
      <p:graphicFrame>
        <p:nvGraphicFramePr>
          <p:cNvPr id="8" name="グラフ 7"/>
          <p:cNvGraphicFramePr>
            <a:graphicFrameLocks/>
          </p:cNvGraphicFramePr>
          <p:nvPr>
            <p:extLst/>
          </p:nvPr>
        </p:nvGraphicFramePr>
        <p:xfrm>
          <a:off x="0" y="470704"/>
          <a:ext cx="4572000" cy="31023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グラフ 8"/>
          <p:cNvGraphicFramePr>
            <a:graphicFrameLocks/>
          </p:cNvGraphicFramePr>
          <p:nvPr>
            <p:extLst/>
          </p:nvPr>
        </p:nvGraphicFramePr>
        <p:xfrm>
          <a:off x="4355976" y="421300"/>
          <a:ext cx="4572000" cy="3151715"/>
        </p:xfrm>
        <a:graphic>
          <a:graphicData uri="http://schemas.openxmlformats.org/drawingml/2006/chart">
            <c:chart xmlns:c="http://schemas.openxmlformats.org/drawingml/2006/chart" xmlns:r="http://schemas.openxmlformats.org/officeDocument/2006/relationships" r:id="rId3"/>
          </a:graphicData>
        </a:graphic>
      </p:graphicFrame>
      <p:sp>
        <p:nvSpPr>
          <p:cNvPr id="4" name="スライド番号プレースホルダー 3"/>
          <p:cNvSpPr>
            <a:spLocks noGrp="1"/>
          </p:cNvSpPr>
          <p:nvPr>
            <p:ph type="sldNum" sz="quarter" idx="12"/>
          </p:nvPr>
        </p:nvSpPr>
        <p:spPr/>
        <p:txBody>
          <a:bodyPr/>
          <a:lstStyle/>
          <a:p>
            <a:fld id="{874F3BCA-136E-487B-809A-DB894FEF6A37}" type="slidenum">
              <a:rPr kumimoji="1" lang="ja-JP" altLang="en-US" smtClean="0"/>
              <a:pPr/>
              <a:t>21</a:t>
            </a:fld>
            <a:endParaRPr kumimoji="1" lang="ja-JP" altLang="en-US"/>
          </a:p>
        </p:txBody>
      </p:sp>
    </p:spTree>
    <p:extLst>
      <p:ext uri="{BB962C8B-B14F-4D97-AF65-F5344CB8AC3E}">
        <p14:creationId xmlns:p14="http://schemas.microsoft.com/office/powerpoint/2010/main" val="19656167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0" y="6"/>
            <a:ext cx="9144000" cy="47667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北河内圏域の状況①</a:t>
            </a:r>
          </a:p>
        </p:txBody>
      </p:sp>
      <p:sp>
        <p:nvSpPr>
          <p:cNvPr id="12" name="テキスト ボックス 11"/>
          <p:cNvSpPr txBox="1"/>
          <p:nvPr/>
        </p:nvSpPr>
        <p:spPr>
          <a:xfrm>
            <a:off x="0" y="381890"/>
            <a:ext cx="6129364"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人口と高齢化率</a:t>
            </a:r>
          </a:p>
        </p:txBody>
      </p:sp>
      <p:sp>
        <p:nvSpPr>
          <p:cNvPr id="13" name="テキスト ボックス 12"/>
          <p:cNvSpPr txBox="1"/>
          <p:nvPr/>
        </p:nvSpPr>
        <p:spPr>
          <a:xfrm>
            <a:off x="0" y="3420828"/>
            <a:ext cx="3928686"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世帯数と高齢者単身世帯の割合</a:t>
            </a:r>
          </a:p>
        </p:txBody>
      </p:sp>
      <p:sp>
        <p:nvSpPr>
          <p:cNvPr id="14" name="テキスト ボックス 13"/>
          <p:cNvSpPr txBox="1"/>
          <p:nvPr/>
        </p:nvSpPr>
        <p:spPr>
          <a:xfrm>
            <a:off x="0" y="6622776"/>
            <a:ext cx="5256584" cy="276999"/>
          </a:xfrm>
          <a:prstGeom prst="rect">
            <a:avLst/>
          </a:prstGeom>
          <a:noFill/>
        </p:spPr>
        <p:txBody>
          <a:bodyPr wrap="square" rtlCol="0">
            <a:spAutoFit/>
          </a:bodyPr>
          <a:lstStyle/>
          <a:p>
            <a:r>
              <a:rPr lang="ja-JP" altLang="en-US" sz="1200" dirty="0"/>
              <a:t>出典：</a:t>
            </a:r>
            <a:r>
              <a:rPr lang="zh-TW" altLang="en-US" sz="1200" dirty="0"/>
              <a:t>総務省</a:t>
            </a:r>
            <a:r>
              <a:rPr lang="ja-JP" altLang="en-US" sz="1200" dirty="0"/>
              <a:t>（</a:t>
            </a:r>
            <a:r>
              <a:rPr lang="zh-TW" altLang="en-US" sz="1200" dirty="0"/>
              <a:t>国勢調査</a:t>
            </a:r>
            <a:r>
              <a:rPr lang="ja-JP" altLang="en-US" sz="1200" dirty="0"/>
              <a:t>　都道府県・市区町村別主要統計表（平成</a:t>
            </a:r>
            <a:r>
              <a:rPr lang="en-US" altLang="ja-JP" sz="1200" dirty="0"/>
              <a:t>27</a:t>
            </a:r>
            <a:r>
              <a:rPr lang="ja-JP" altLang="en-US" sz="1200" dirty="0"/>
              <a:t>年）</a:t>
            </a:r>
          </a:p>
        </p:txBody>
      </p:sp>
      <p:sp>
        <p:nvSpPr>
          <p:cNvPr id="15" name="テキスト ボックス 14"/>
          <p:cNvSpPr txBox="1"/>
          <p:nvPr/>
        </p:nvSpPr>
        <p:spPr>
          <a:xfrm>
            <a:off x="4464535" y="537178"/>
            <a:ext cx="4824536" cy="275626"/>
          </a:xfrm>
          <a:prstGeom prst="rect">
            <a:avLst/>
          </a:prstGeom>
          <a:noFill/>
        </p:spPr>
        <p:txBody>
          <a:bodyPr wrap="square" rtlCol="0">
            <a:spAutoFit/>
          </a:bodyPr>
          <a:lstStyle/>
          <a:p>
            <a:r>
              <a:rPr lang="ja-JP" altLang="en-US" sz="1200" dirty="0"/>
              <a:t>出典：総務省（住民基本台帳に基づく人口、人口動態及び世帯数調査）</a:t>
            </a:r>
          </a:p>
        </p:txBody>
      </p:sp>
      <p:sp>
        <p:nvSpPr>
          <p:cNvPr id="17" name="テキスト ボックス 16"/>
          <p:cNvSpPr txBox="1"/>
          <p:nvPr/>
        </p:nvSpPr>
        <p:spPr>
          <a:xfrm>
            <a:off x="3624454" y="3413882"/>
            <a:ext cx="3928686"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自宅死と老人ホーム死の割合</a:t>
            </a:r>
          </a:p>
        </p:txBody>
      </p:sp>
      <p:sp>
        <p:nvSpPr>
          <p:cNvPr id="20" name="テキスト ボックス 19"/>
          <p:cNvSpPr txBox="1"/>
          <p:nvPr/>
        </p:nvSpPr>
        <p:spPr>
          <a:xfrm>
            <a:off x="5940152" y="6581001"/>
            <a:ext cx="2626626" cy="276999"/>
          </a:xfrm>
          <a:prstGeom prst="rect">
            <a:avLst/>
          </a:prstGeom>
          <a:noFill/>
        </p:spPr>
        <p:txBody>
          <a:bodyPr wrap="square" rtlCol="0">
            <a:spAutoFit/>
          </a:bodyPr>
          <a:lstStyle/>
          <a:p>
            <a:r>
              <a:rPr lang="ja-JP" altLang="en-US" sz="1200" dirty="0"/>
              <a:t>出典：厚生労働省（人口動態調査）</a:t>
            </a:r>
          </a:p>
        </p:txBody>
      </p:sp>
      <p:graphicFrame>
        <p:nvGraphicFramePr>
          <p:cNvPr id="3" name="表 2"/>
          <p:cNvGraphicFramePr>
            <a:graphicFrameLocks noGrp="1"/>
          </p:cNvGraphicFramePr>
          <p:nvPr>
            <p:extLst>
              <p:ext uri="{D42A27DB-BD31-4B8C-83A1-F6EECF244321}">
                <p14:modId xmlns:p14="http://schemas.microsoft.com/office/powerpoint/2010/main" val="80313789"/>
              </p:ext>
            </p:extLst>
          </p:nvPr>
        </p:nvGraphicFramePr>
        <p:xfrm>
          <a:off x="132899" y="750449"/>
          <a:ext cx="8850955" cy="2796592"/>
        </p:xfrm>
        <a:graphic>
          <a:graphicData uri="http://schemas.openxmlformats.org/drawingml/2006/table">
            <a:tbl>
              <a:tblPr/>
              <a:tblGrid>
                <a:gridCol w="622679">
                  <a:extLst>
                    <a:ext uri="{9D8B030D-6E8A-4147-A177-3AD203B41FA5}">
                      <a16:colId xmlns:a16="http://schemas.microsoft.com/office/drawing/2014/main" val="2874173281"/>
                    </a:ext>
                  </a:extLst>
                </a:gridCol>
                <a:gridCol w="745270">
                  <a:extLst>
                    <a:ext uri="{9D8B030D-6E8A-4147-A177-3AD203B41FA5}">
                      <a16:colId xmlns:a16="http://schemas.microsoft.com/office/drawing/2014/main" val="2722340828"/>
                    </a:ext>
                  </a:extLst>
                </a:gridCol>
                <a:gridCol w="692117">
                  <a:extLst>
                    <a:ext uri="{9D8B030D-6E8A-4147-A177-3AD203B41FA5}">
                      <a16:colId xmlns:a16="http://schemas.microsoft.com/office/drawing/2014/main" val="1724495901"/>
                    </a:ext>
                  </a:extLst>
                </a:gridCol>
                <a:gridCol w="561836">
                  <a:extLst>
                    <a:ext uri="{9D8B030D-6E8A-4147-A177-3AD203B41FA5}">
                      <a16:colId xmlns:a16="http://schemas.microsoft.com/office/drawing/2014/main" val="701437947"/>
                    </a:ext>
                  </a:extLst>
                </a:gridCol>
                <a:gridCol w="822398">
                  <a:extLst>
                    <a:ext uri="{9D8B030D-6E8A-4147-A177-3AD203B41FA5}">
                      <a16:colId xmlns:a16="http://schemas.microsoft.com/office/drawing/2014/main" val="2779145132"/>
                    </a:ext>
                  </a:extLst>
                </a:gridCol>
                <a:gridCol w="692117">
                  <a:extLst>
                    <a:ext uri="{9D8B030D-6E8A-4147-A177-3AD203B41FA5}">
                      <a16:colId xmlns:a16="http://schemas.microsoft.com/office/drawing/2014/main" val="3296231285"/>
                    </a:ext>
                  </a:extLst>
                </a:gridCol>
                <a:gridCol w="561836">
                  <a:extLst>
                    <a:ext uri="{9D8B030D-6E8A-4147-A177-3AD203B41FA5}">
                      <a16:colId xmlns:a16="http://schemas.microsoft.com/office/drawing/2014/main" val="1773999950"/>
                    </a:ext>
                  </a:extLst>
                </a:gridCol>
                <a:gridCol w="822398">
                  <a:extLst>
                    <a:ext uri="{9D8B030D-6E8A-4147-A177-3AD203B41FA5}">
                      <a16:colId xmlns:a16="http://schemas.microsoft.com/office/drawing/2014/main" val="1886069871"/>
                    </a:ext>
                  </a:extLst>
                </a:gridCol>
                <a:gridCol w="692117">
                  <a:extLst>
                    <a:ext uri="{9D8B030D-6E8A-4147-A177-3AD203B41FA5}">
                      <a16:colId xmlns:a16="http://schemas.microsoft.com/office/drawing/2014/main" val="2852378558"/>
                    </a:ext>
                  </a:extLst>
                </a:gridCol>
                <a:gridCol w="561836">
                  <a:extLst>
                    <a:ext uri="{9D8B030D-6E8A-4147-A177-3AD203B41FA5}">
                      <a16:colId xmlns:a16="http://schemas.microsoft.com/office/drawing/2014/main" val="3197749195"/>
                    </a:ext>
                  </a:extLst>
                </a:gridCol>
                <a:gridCol w="822398">
                  <a:extLst>
                    <a:ext uri="{9D8B030D-6E8A-4147-A177-3AD203B41FA5}">
                      <a16:colId xmlns:a16="http://schemas.microsoft.com/office/drawing/2014/main" val="420104122"/>
                    </a:ext>
                  </a:extLst>
                </a:gridCol>
                <a:gridCol w="692117">
                  <a:extLst>
                    <a:ext uri="{9D8B030D-6E8A-4147-A177-3AD203B41FA5}">
                      <a16:colId xmlns:a16="http://schemas.microsoft.com/office/drawing/2014/main" val="2913689011"/>
                    </a:ext>
                  </a:extLst>
                </a:gridCol>
                <a:gridCol w="561836">
                  <a:extLst>
                    <a:ext uri="{9D8B030D-6E8A-4147-A177-3AD203B41FA5}">
                      <a16:colId xmlns:a16="http://schemas.microsoft.com/office/drawing/2014/main" val="2350791785"/>
                    </a:ext>
                  </a:extLst>
                </a:gridCol>
              </a:tblGrid>
              <a:tr h="220034">
                <a:tc rowSpan="2">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市町村</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2014</a:t>
                      </a: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2015</a:t>
                      </a: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2016</a:t>
                      </a: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2017</a:t>
                      </a: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384076522"/>
                  </a:ext>
                </a:extLst>
              </a:tr>
              <a:tr h="319978">
                <a:tc vMerge="1">
                  <a:txBody>
                    <a:bodyPr/>
                    <a:lstStyle/>
                    <a:p>
                      <a:endParaRPr kumimoji="1" lang="ja-JP" altLang="en-US"/>
                    </a:p>
                  </a:txBody>
                  <a:tcPr/>
                </a:tc>
                <a:tc>
                  <a:txBody>
                    <a:body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人口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うち</a:t>
                      </a: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65</a:t>
                      </a:r>
                      <a:r>
                        <a:rPr lang="ja-JP" altLang="en-US" sz="1200" b="0" i="0" u="none" strike="noStrike" dirty="0" smtClean="0">
                          <a:solidFill>
                            <a:srgbClr val="000000"/>
                          </a:solidFill>
                          <a:effectLst/>
                          <a:latin typeface="游ゴシック" panose="020B0400000000000000" pitchFamily="50" charset="-128"/>
                          <a:ea typeface="游ゴシック" panose="020B0400000000000000" pitchFamily="50" charset="-128"/>
                        </a:rPr>
                        <a:t>歳</a:t>
                      </a:r>
                      <a:endParaRPr lang="en-US" altLang="ja-JP" sz="12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1200" b="0" i="0" u="none" strike="noStrike" dirty="0" smtClean="0">
                          <a:solidFill>
                            <a:srgbClr val="000000"/>
                          </a:solidFill>
                          <a:effectLst/>
                          <a:latin typeface="游ゴシック" panose="020B0400000000000000" pitchFamily="50" charset="-128"/>
                          <a:ea typeface="游ゴシック" panose="020B0400000000000000" pitchFamily="50" charset="-128"/>
                        </a:rPr>
                        <a:t>以上</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高齢化率</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人口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うち</a:t>
                      </a: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65</a:t>
                      </a:r>
                      <a:r>
                        <a:rPr lang="ja-JP" altLang="en-US" sz="1200" b="0" i="0" u="none" strike="noStrike" dirty="0" smtClean="0">
                          <a:solidFill>
                            <a:srgbClr val="000000"/>
                          </a:solidFill>
                          <a:effectLst/>
                          <a:latin typeface="游ゴシック" panose="020B0400000000000000" pitchFamily="50" charset="-128"/>
                          <a:ea typeface="游ゴシック" panose="020B0400000000000000" pitchFamily="50" charset="-128"/>
                        </a:rPr>
                        <a:t>歳</a:t>
                      </a:r>
                      <a:endParaRPr lang="en-US" altLang="ja-JP" sz="12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1200" b="0" i="0" u="none" strike="noStrike" dirty="0" smtClean="0">
                          <a:solidFill>
                            <a:srgbClr val="000000"/>
                          </a:solidFill>
                          <a:effectLst/>
                          <a:latin typeface="游ゴシック" panose="020B0400000000000000" pitchFamily="50" charset="-128"/>
                          <a:ea typeface="游ゴシック" panose="020B0400000000000000" pitchFamily="50" charset="-128"/>
                        </a:rPr>
                        <a:t>以上</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高齢化率</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人口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うち</a:t>
                      </a: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65</a:t>
                      </a:r>
                      <a:r>
                        <a:rPr lang="ja-JP" altLang="en-US" sz="1200" b="0" i="0" u="none" strike="noStrike" dirty="0" smtClean="0">
                          <a:solidFill>
                            <a:srgbClr val="000000"/>
                          </a:solidFill>
                          <a:effectLst/>
                          <a:latin typeface="游ゴシック" panose="020B0400000000000000" pitchFamily="50" charset="-128"/>
                          <a:ea typeface="游ゴシック" panose="020B0400000000000000" pitchFamily="50" charset="-128"/>
                        </a:rPr>
                        <a:t>歳</a:t>
                      </a:r>
                      <a:endParaRPr lang="en-US" altLang="ja-JP" sz="12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1200" b="0" i="0" u="none" strike="noStrike" dirty="0" smtClean="0">
                          <a:solidFill>
                            <a:srgbClr val="000000"/>
                          </a:solidFill>
                          <a:effectLst/>
                          <a:latin typeface="游ゴシック" panose="020B0400000000000000" pitchFamily="50" charset="-128"/>
                          <a:ea typeface="游ゴシック" panose="020B0400000000000000" pitchFamily="50" charset="-128"/>
                        </a:rPr>
                        <a:t>以上</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高齢化率</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人口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うち</a:t>
                      </a: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65</a:t>
                      </a:r>
                      <a:r>
                        <a:rPr lang="ja-JP" altLang="en-US" sz="1200" b="0" i="0" u="none" strike="noStrike" dirty="0" smtClean="0">
                          <a:solidFill>
                            <a:srgbClr val="000000"/>
                          </a:solidFill>
                          <a:effectLst/>
                          <a:latin typeface="游ゴシック" panose="020B0400000000000000" pitchFamily="50" charset="-128"/>
                          <a:ea typeface="游ゴシック" panose="020B0400000000000000" pitchFamily="50" charset="-128"/>
                        </a:rPr>
                        <a:t>歳</a:t>
                      </a:r>
                      <a:endParaRPr lang="en-US" altLang="ja-JP" sz="12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1200" b="0" i="0" u="none" strike="noStrike" dirty="0" smtClean="0">
                          <a:solidFill>
                            <a:srgbClr val="000000"/>
                          </a:solidFill>
                          <a:effectLst/>
                          <a:latin typeface="游ゴシック" panose="020B0400000000000000" pitchFamily="50" charset="-128"/>
                          <a:ea typeface="游ゴシック" panose="020B0400000000000000" pitchFamily="50" charset="-128"/>
                        </a:rPr>
                        <a:t>以上</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高齢化率</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5030265"/>
                  </a:ext>
                </a:extLst>
              </a:tr>
              <a:tr h="220034">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守口市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143,131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38,290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26.8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142,669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39,540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27.7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142,254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40,072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28.2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141,620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40,547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28.6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7523201"/>
                  </a:ext>
                </a:extLst>
              </a:tr>
              <a:tr h="220034">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枚方市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404,847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96,704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23.9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403,713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101,299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25.1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402,223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98,248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24.4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400,948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107,201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26.7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5571922"/>
                  </a:ext>
                </a:extLst>
              </a:tr>
              <a:tr h="220034">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寝屋川市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238,646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60,792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25.5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237,960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63,391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26.6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236,346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65,173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27.6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234,665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66,628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28.4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8654228"/>
                  </a:ext>
                </a:extLst>
              </a:tr>
              <a:tr h="220034">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大東市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121,822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28,983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23.8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121,535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30,116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24.8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120,752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30,847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25.5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119,688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31,341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26.2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9783962"/>
                  </a:ext>
                </a:extLst>
              </a:tr>
              <a:tr h="220034">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門真市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124,917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32,412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25.9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123,857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33,687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27.2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122,721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34,356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28.0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121,879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35,024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28.7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3168406"/>
                  </a:ext>
                </a:extLst>
              </a:tr>
              <a:tr h="220034">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四條畷市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56,446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13,387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23.7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56,066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13,895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24.8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55,827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14,271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25.6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55,530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14,554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26.2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9613506"/>
                  </a:ext>
                </a:extLst>
              </a:tr>
              <a:tr h="220034">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交野市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77,806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19,021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24.4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77,605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19,719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25.4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77,573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20,262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26.1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77,422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20,687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26.7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7483934"/>
                  </a:ext>
                </a:extLst>
              </a:tr>
              <a:tr h="220034">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大阪府</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8,678,514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2,117,492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24.4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8,667,415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2,195,542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25.3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8,658,164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2,240,559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25.9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8,646,380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2,286,486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26.4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1374715"/>
                  </a:ext>
                </a:extLst>
              </a:tr>
              <a:tr h="220034">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全国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126,434,634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31,582,416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25.0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126,163,576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32,680,764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25.9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125,891,742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33,471,594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26.6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125,583,658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34,116,389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27.2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8992863"/>
                  </a:ext>
                </a:extLst>
              </a:tr>
            </a:tbl>
          </a:graphicData>
        </a:graphic>
      </p:graphicFrame>
      <p:graphicFrame>
        <p:nvGraphicFramePr>
          <p:cNvPr id="6" name="表 5"/>
          <p:cNvGraphicFramePr>
            <a:graphicFrameLocks noGrp="1"/>
          </p:cNvGraphicFramePr>
          <p:nvPr>
            <p:extLst>
              <p:ext uri="{D42A27DB-BD31-4B8C-83A1-F6EECF244321}">
                <p14:modId xmlns:p14="http://schemas.microsoft.com/office/powerpoint/2010/main" val="1642968358"/>
              </p:ext>
            </p:extLst>
          </p:nvPr>
        </p:nvGraphicFramePr>
        <p:xfrm>
          <a:off x="3666280" y="3748448"/>
          <a:ext cx="5359398" cy="2828925"/>
        </p:xfrm>
        <a:graphic>
          <a:graphicData uri="http://schemas.openxmlformats.org/drawingml/2006/table">
            <a:tbl>
              <a:tblPr/>
              <a:tblGrid>
                <a:gridCol w="686207">
                  <a:extLst>
                    <a:ext uri="{9D8B030D-6E8A-4147-A177-3AD203B41FA5}">
                      <a16:colId xmlns:a16="http://schemas.microsoft.com/office/drawing/2014/main" val="351627168"/>
                    </a:ext>
                  </a:extLst>
                </a:gridCol>
                <a:gridCol w="584546">
                  <a:extLst>
                    <a:ext uri="{9D8B030D-6E8A-4147-A177-3AD203B41FA5}">
                      <a16:colId xmlns:a16="http://schemas.microsoft.com/office/drawing/2014/main" val="2292160325"/>
                    </a:ext>
                  </a:extLst>
                </a:gridCol>
                <a:gridCol w="584546">
                  <a:extLst>
                    <a:ext uri="{9D8B030D-6E8A-4147-A177-3AD203B41FA5}">
                      <a16:colId xmlns:a16="http://schemas.microsoft.com/office/drawing/2014/main" val="2303661655"/>
                    </a:ext>
                  </a:extLst>
                </a:gridCol>
                <a:gridCol w="584546">
                  <a:extLst>
                    <a:ext uri="{9D8B030D-6E8A-4147-A177-3AD203B41FA5}">
                      <a16:colId xmlns:a16="http://schemas.microsoft.com/office/drawing/2014/main" val="2434412042"/>
                    </a:ext>
                  </a:extLst>
                </a:gridCol>
                <a:gridCol w="584546">
                  <a:extLst>
                    <a:ext uri="{9D8B030D-6E8A-4147-A177-3AD203B41FA5}">
                      <a16:colId xmlns:a16="http://schemas.microsoft.com/office/drawing/2014/main" val="3513224513"/>
                    </a:ext>
                  </a:extLst>
                </a:gridCol>
                <a:gridCol w="584546">
                  <a:extLst>
                    <a:ext uri="{9D8B030D-6E8A-4147-A177-3AD203B41FA5}">
                      <a16:colId xmlns:a16="http://schemas.microsoft.com/office/drawing/2014/main" val="747998720"/>
                    </a:ext>
                  </a:extLst>
                </a:gridCol>
                <a:gridCol w="584546">
                  <a:extLst>
                    <a:ext uri="{9D8B030D-6E8A-4147-A177-3AD203B41FA5}">
                      <a16:colId xmlns:a16="http://schemas.microsoft.com/office/drawing/2014/main" val="1546179567"/>
                    </a:ext>
                  </a:extLst>
                </a:gridCol>
                <a:gridCol w="584546">
                  <a:extLst>
                    <a:ext uri="{9D8B030D-6E8A-4147-A177-3AD203B41FA5}">
                      <a16:colId xmlns:a16="http://schemas.microsoft.com/office/drawing/2014/main" val="3857969730"/>
                    </a:ext>
                  </a:extLst>
                </a:gridCol>
                <a:gridCol w="581369">
                  <a:extLst>
                    <a:ext uri="{9D8B030D-6E8A-4147-A177-3AD203B41FA5}">
                      <a16:colId xmlns:a16="http://schemas.microsoft.com/office/drawing/2014/main" val="1031467618"/>
                    </a:ext>
                  </a:extLst>
                </a:gridCol>
              </a:tblGrid>
              <a:tr h="247650">
                <a:tc rowSpan="2">
                  <a:txBody>
                    <a:bodyPr/>
                    <a:lstStyle/>
                    <a:p>
                      <a:pPr algn="l"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市区町村</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2014</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2015</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2016</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2017</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269910256"/>
                  </a:ext>
                </a:extLst>
              </a:tr>
              <a:tr h="352425">
                <a:tc vMerge="1">
                  <a:txBody>
                    <a:bodyPr/>
                    <a:lstStyle/>
                    <a:p>
                      <a:endParaRPr kumimoji="1" lang="ja-JP" altLang="en-US"/>
                    </a:p>
                  </a:txBody>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自宅死</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割合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老人ホーム死割合</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自宅死</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割合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老人ホーム死割合</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自宅死</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割合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老人ホーム死の割合</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自宅死</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割合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老人ホーム死割合</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7979160"/>
                  </a:ext>
                </a:extLst>
              </a:tr>
              <a:tr h="247650">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守口市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480451"/>
                  </a:ext>
                </a:extLst>
              </a:tr>
              <a:tr h="247650">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枚方市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4.6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8.1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2826096"/>
                  </a:ext>
                </a:extLst>
              </a:tr>
              <a:tr h="247650">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寝屋川市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4.7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7001771"/>
                  </a:ext>
                </a:extLst>
              </a:tr>
              <a:tr h="247650">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大東市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4.3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4.9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6.1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9164779"/>
                  </a:ext>
                </a:extLst>
              </a:tr>
              <a:tr h="247650">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門真市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356797"/>
                  </a:ext>
                </a:extLst>
              </a:tr>
              <a:tr h="247650">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四條畷市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0732069"/>
                  </a:ext>
                </a:extLst>
              </a:tr>
              <a:tr h="247650">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交野市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10.5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10.0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11.3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8.1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13.0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10.8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11.5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9155545"/>
                  </a:ext>
                </a:extLst>
              </a:tr>
              <a:tr h="247650">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府平均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13.8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13.9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0706207"/>
                  </a:ext>
                </a:extLst>
              </a:tr>
              <a:tr h="247650">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全国平均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5.8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6.3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13.0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6.9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13.2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7.5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5462047"/>
                  </a:ext>
                </a:extLst>
              </a:tr>
            </a:tbl>
          </a:graphicData>
        </a:graphic>
      </p:graphicFrame>
      <p:graphicFrame>
        <p:nvGraphicFramePr>
          <p:cNvPr id="7" name="表 6"/>
          <p:cNvGraphicFramePr>
            <a:graphicFrameLocks noGrp="1"/>
          </p:cNvGraphicFramePr>
          <p:nvPr>
            <p:extLst>
              <p:ext uri="{D42A27DB-BD31-4B8C-83A1-F6EECF244321}">
                <p14:modId xmlns:p14="http://schemas.microsoft.com/office/powerpoint/2010/main" val="1354414374"/>
              </p:ext>
            </p:extLst>
          </p:nvPr>
        </p:nvGraphicFramePr>
        <p:xfrm>
          <a:off x="124335" y="3748448"/>
          <a:ext cx="3098800" cy="2828923"/>
        </p:xfrm>
        <a:graphic>
          <a:graphicData uri="http://schemas.openxmlformats.org/drawingml/2006/table">
            <a:tbl>
              <a:tblPr/>
              <a:tblGrid>
                <a:gridCol w="685098">
                  <a:extLst>
                    <a:ext uri="{9D8B030D-6E8A-4147-A177-3AD203B41FA5}">
                      <a16:colId xmlns:a16="http://schemas.microsoft.com/office/drawing/2014/main" val="2655942550"/>
                    </a:ext>
                  </a:extLst>
                </a:gridCol>
                <a:gridCol w="903949">
                  <a:extLst>
                    <a:ext uri="{9D8B030D-6E8A-4147-A177-3AD203B41FA5}">
                      <a16:colId xmlns:a16="http://schemas.microsoft.com/office/drawing/2014/main" val="652896982"/>
                    </a:ext>
                  </a:extLst>
                </a:gridCol>
                <a:gridCol w="811968">
                  <a:extLst>
                    <a:ext uri="{9D8B030D-6E8A-4147-A177-3AD203B41FA5}">
                      <a16:colId xmlns:a16="http://schemas.microsoft.com/office/drawing/2014/main" val="3230296416"/>
                    </a:ext>
                  </a:extLst>
                </a:gridCol>
                <a:gridCol w="697785">
                  <a:extLst>
                    <a:ext uri="{9D8B030D-6E8A-4147-A177-3AD203B41FA5}">
                      <a16:colId xmlns:a16="http://schemas.microsoft.com/office/drawing/2014/main" val="2004776090"/>
                    </a:ext>
                  </a:extLst>
                </a:gridCol>
              </a:tblGrid>
              <a:tr h="769417">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市町村</a:t>
                      </a: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世帯数</a:t>
                      </a: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100" b="0" i="0" u="none" strike="noStrike" dirty="0">
                          <a:solidFill>
                            <a:srgbClr val="000000"/>
                          </a:solidFill>
                          <a:effectLst/>
                          <a:latin typeface="游ゴシック" panose="020B0400000000000000" pitchFamily="50" charset="-128"/>
                          <a:ea typeface="游ゴシック" panose="020B0400000000000000" pitchFamily="50" charset="-128"/>
                        </a:rPr>
                        <a:t>高齢</a:t>
                      </a:r>
                      <a:r>
                        <a:rPr lang="zh-CN" altLang="en-US" sz="1100" b="0" i="0" u="none" strike="noStrike" dirty="0" smtClean="0">
                          <a:solidFill>
                            <a:srgbClr val="000000"/>
                          </a:solidFill>
                          <a:effectLst/>
                          <a:latin typeface="游ゴシック" panose="020B0400000000000000" pitchFamily="50" charset="-128"/>
                          <a:ea typeface="游ゴシック" panose="020B0400000000000000" pitchFamily="50" charset="-128"/>
                        </a:rPr>
                        <a:t>単身者</a:t>
                      </a:r>
                      <a:endParaRPr lang="en-US" altLang="zh-CN" sz="11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zh-CN" altLang="en-US" sz="1100" b="0" i="0" u="none" strike="noStrike" dirty="0" smtClean="0">
                          <a:solidFill>
                            <a:srgbClr val="000000"/>
                          </a:solidFill>
                          <a:effectLst/>
                          <a:latin typeface="游ゴシック" panose="020B0400000000000000" pitchFamily="50" charset="-128"/>
                          <a:ea typeface="游ゴシック" panose="020B0400000000000000" pitchFamily="50" charset="-128"/>
                        </a:rPr>
                        <a:t>世帯数</a:t>
                      </a:r>
                      <a:endParaRPr lang="zh-CN"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高齢単身者</a:t>
                      </a:r>
                      <a:b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世帯の割合</a:t>
                      </a: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8339305"/>
                  </a:ext>
                </a:extLst>
              </a:tr>
              <a:tr h="228834">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守口市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64,762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9,007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13.9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9447751"/>
                  </a:ext>
                </a:extLst>
              </a:tr>
              <a:tr h="228834">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枚方市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167,201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19,789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11.8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3053738"/>
                  </a:ext>
                </a:extLst>
              </a:tr>
              <a:tr h="228834">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寝屋川市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101,459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13,448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13.3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7963977"/>
                  </a:ext>
                </a:extLst>
              </a:tr>
              <a:tr h="228834">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大東市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51,899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5,913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11.4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8132474"/>
                  </a:ext>
                </a:extLst>
              </a:tr>
              <a:tr h="228834">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門真市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55,780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8,497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15.2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9336698"/>
                  </a:ext>
                </a:extLst>
              </a:tr>
              <a:tr h="228834">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四條畷市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22,065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2,569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11.6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3361415"/>
                  </a:ext>
                </a:extLst>
              </a:tr>
              <a:tr h="228834">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交野市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28,869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2,980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10.3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2302730"/>
                  </a:ext>
                </a:extLst>
              </a:tr>
              <a:tr h="228834">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大阪府</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3,918,441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520,292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13.3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4041203"/>
                  </a:ext>
                </a:extLst>
              </a:tr>
              <a:tr h="228834">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全国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53,331,797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5,927,686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11.1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3700999"/>
                  </a:ext>
                </a:extLst>
              </a:tr>
            </a:tbl>
          </a:graphicData>
        </a:graphic>
      </p:graphicFrame>
      <p:sp>
        <p:nvSpPr>
          <p:cNvPr id="2" name="スライド番号プレースホルダー 1"/>
          <p:cNvSpPr>
            <a:spLocks noGrp="1"/>
          </p:cNvSpPr>
          <p:nvPr>
            <p:ph type="sldNum" sz="quarter" idx="12"/>
          </p:nvPr>
        </p:nvSpPr>
        <p:spPr>
          <a:xfrm>
            <a:off x="7452320" y="6538913"/>
            <a:ext cx="1691680" cy="365125"/>
          </a:xfrm>
        </p:spPr>
        <p:txBody>
          <a:bodyPr/>
          <a:lstStyle/>
          <a:p>
            <a:fld id="{874F3BCA-136E-487B-809A-DB894FEF6A37}" type="slidenum">
              <a:rPr kumimoji="1" lang="ja-JP" altLang="en-US" smtClean="0"/>
              <a:pPr/>
              <a:t>22</a:t>
            </a:fld>
            <a:endParaRPr kumimoji="1" lang="ja-JP" altLang="en-US" dirty="0"/>
          </a:p>
        </p:txBody>
      </p:sp>
    </p:spTree>
    <p:extLst>
      <p:ext uri="{BB962C8B-B14F-4D97-AF65-F5344CB8AC3E}">
        <p14:creationId xmlns:p14="http://schemas.microsoft.com/office/powerpoint/2010/main" val="37088563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0" y="6"/>
            <a:ext cx="9144000" cy="47667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北河内圏域の状況②</a:t>
            </a:r>
          </a:p>
        </p:txBody>
      </p:sp>
      <p:graphicFrame>
        <p:nvGraphicFramePr>
          <p:cNvPr id="8" name="グラフ 7"/>
          <p:cNvGraphicFramePr>
            <a:graphicFrameLocks/>
          </p:cNvGraphicFramePr>
          <p:nvPr>
            <p:extLst>
              <p:ext uri="{D42A27DB-BD31-4B8C-83A1-F6EECF244321}">
                <p14:modId xmlns:p14="http://schemas.microsoft.com/office/powerpoint/2010/main" val="643750579"/>
              </p:ext>
            </p:extLst>
          </p:nvPr>
        </p:nvGraphicFramePr>
        <p:xfrm>
          <a:off x="107504" y="530259"/>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グラフ 8"/>
          <p:cNvGraphicFramePr>
            <a:graphicFrameLocks/>
          </p:cNvGraphicFramePr>
          <p:nvPr>
            <p:extLst>
              <p:ext uri="{D42A27DB-BD31-4B8C-83A1-F6EECF244321}">
                <p14:modId xmlns:p14="http://schemas.microsoft.com/office/powerpoint/2010/main" val="2990596578"/>
              </p:ext>
            </p:extLst>
          </p:nvPr>
        </p:nvGraphicFramePr>
        <p:xfrm>
          <a:off x="4572000" y="58516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グラフ 11"/>
          <p:cNvGraphicFramePr>
            <a:graphicFrameLocks/>
          </p:cNvGraphicFramePr>
          <p:nvPr>
            <p:extLst/>
          </p:nvPr>
        </p:nvGraphicFramePr>
        <p:xfrm>
          <a:off x="107504" y="3327042"/>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グラフ 13"/>
          <p:cNvGraphicFramePr>
            <a:graphicFrameLocks/>
          </p:cNvGraphicFramePr>
          <p:nvPr>
            <p:extLst/>
          </p:nvPr>
        </p:nvGraphicFramePr>
        <p:xfrm>
          <a:off x="4691336" y="3327042"/>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2" name="スライド番号プレースホルダー 1"/>
          <p:cNvSpPr>
            <a:spLocks noGrp="1"/>
          </p:cNvSpPr>
          <p:nvPr>
            <p:ph type="sldNum" sz="quarter" idx="12"/>
          </p:nvPr>
        </p:nvSpPr>
        <p:spPr/>
        <p:txBody>
          <a:bodyPr/>
          <a:lstStyle/>
          <a:p>
            <a:fld id="{874F3BCA-136E-487B-809A-DB894FEF6A37}" type="slidenum">
              <a:rPr kumimoji="1" lang="ja-JP" altLang="en-US" smtClean="0"/>
              <a:pPr/>
              <a:t>23</a:t>
            </a:fld>
            <a:endParaRPr kumimoji="1" lang="ja-JP" altLang="en-US"/>
          </a:p>
        </p:txBody>
      </p:sp>
    </p:spTree>
    <p:extLst>
      <p:ext uri="{BB962C8B-B14F-4D97-AF65-F5344CB8AC3E}">
        <p14:creationId xmlns:p14="http://schemas.microsoft.com/office/powerpoint/2010/main" val="11491618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0" y="6"/>
            <a:ext cx="9144000" cy="47667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北河内圏域の状況③</a:t>
            </a:r>
          </a:p>
        </p:txBody>
      </p:sp>
      <p:graphicFrame>
        <p:nvGraphicFramePr>
          <p:cNvPr id="7" name="グラフ 6"/>
          <p:cNvGraphicFramePr>
            <a:graphicFrameLocks/>
          </p:cNvGraphicFramePr>
          <p:nvPr>
            <p:extLst/>
          </p:nvPr>
        </p:nvGraphicFramePr>
        <p:xfrm>
          <a:off x="0" y="395205"/>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グラフ 7"/>
          <p:cNvGraphicFramePr>
            <a:graphicFrameLocks/>
          </p:cNvGraphicFramePr>
          <p:nvPr>
            <p:extLst/>
          </p:nvPr>
        </p:nvGraphicFramePr>
        <p:xfrm>
          <a:off x="4513844" y="452309"/>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グラフ 9"/>
          <p:cNvGraphicFramePr>
            <a:graphicFrameLocks/>
          </p:cNvGraphicFramePr>
          <p:nvPr>
            <p:extLst/>
          </p:nvPr>
        </p:nvGraphicFramePr>
        <p:xfrm>
          <a:off x="2227844" y="3232544"/>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2" name="スライド番号プレースホルダー 1"/>
          <p:cNvSpPr>
            <a:spLocks noGrp="1"/>
          </p:cNvSpPr>
          <p:nvPr>
            <p:ph type="sldNum" sz="quarter" idx="12"/>
          </p:nvPr>
        </p:nvSpPr>
        <p:spPr/>
        <p:txBody>
          <a:bodyPr/>
          <a:lstStyle/>
          <a:p>
            <a:fld id="{874F3BCA-136E-487B-809A-DB894FEF6A37}" type="slidenum">
              <a:rPr kumimoji="1" lang="ja-JP" altLang="en-US" smtClean="0"/>
              <a:pPr/>
              <a:t>24</a:t>
            </a:fld>
            <a:endParaRPr kumimoji="1" lang="ja-JP" altLang="en-US"/>
          </a:p>
        </p:txBody>
      </p:sp>
    </p:spTree>
    <p:extLst>
      <p:ext uri="{BB962C8B-B14F-4D97-AF65-F5344CB8AC3E}">
        <p14:creationId xmlns:p14="http://schemas.microsoft.com/office/powerpoint/2010/main" val="17663709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0" y="6"/>
            <a:ext cx="9144000" cy="47667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北河内圏域の状況④</a:t>
            </a:r>
          </a:p>
        </p:txBody>
      </p:sp>
      <p:graphicFrame>
        <p:nvGraphicFramePr>
          <p:cNvPr id="8" name="グラフ 7"/>
          <p:cNvGraphicFramePr>
            <a:graphicFrameLocks/>
          </p:cNvGraphicFramePr>
          <p:nvPr>
            <p:extLst/>
          </p:nvPr>
        </p:nvGraphicFramePr>
        <p:xfrm>
          <a:off x="0" y="473078"/>
          <a:ext cx="4572000" cy="324395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グラフ 8"/>
          <p:cNvGraphicFramePr>
            <a:graphicFrameLocks/>
          </p:cNvGraphicFramePr>
          <p:nvPr>
            <p:extLst/>
          </p:nvPr>
        </p:nvGraphicFramePr>
        <p:xfrm>
          <a:off x="4572000" y="434896"/>
          <a:ext cx="4572000" cy="3282135"/>
        </p:xfrm>
        <a:graphic>
          <a:graphicData uri="http://schemas.openxmlformats.org/drawingml/2006/chart">
            <c:chart xmlns:c="http://schemas.openxmlformats.org/drawingml/2006/chart" xmlns:r="http://schemas.openxmlformats.org/officeDocument/2006/relationships" r:id="rId3"/>
          </a:graphicData>
        </a:graphic>
      </p:graphicFrame>
      <p:sp>
        <p:nvSpPr>
          <p:cNvPr id="5" name="スライド番号プレースホルダー 4"/>
          <p:cNvSpPr>
            <a:spLocks noGrp="1"/>
          </p:cNvSpPr>
          <p:nvPr>
            <p:ph type="sldNum" sz="quarter" idx="12"/>
          </p:nvPr>
        </p:nvSpPr>
        <p:spPr/>
        <p:txBody>
          <a:bodyPr/>
          <a:lstStyle/>
          <a:p>
            <a:fld id="{874F3BCA-136E-487B-809A-DB894FEF6A37}" type="slidenum">
              <a:rPr kumimoji="1" lang="ja-JP" altLang="en-US" smtClean="0"/>
              <a:pPr/>
              <a:t>25</a:t>
            </a:fld>
            <a:endParaRPr kumimoji="1" lang="ja-JP" altLang="en-US"/>
          </a:p>
        </p:txBody>
      </p:sp>
    </p:spTree>
    <p:extLst>
      <p:ext uri="{BB962C8B-B14F-4D97-AF65-F5344CB8AC3E}">
        <p14:creationId xmlns:p14="http://schemas.microsoft.com/office/powerpoint/2010/main" val="26182315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0" y="6"/>
            <a:ext cx="9144000" cy="47667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中河内圏域の状況①</a:t>
            </a:r>
          </a:p>
        </p:txBody>
      </p:sp>
      <p:sp>
        <p:nvSpPr>
          <p:cNvPr id="12" name="テキスト ボックス 11"/>
          <p:cNvSpPr txBox="1"/>
          <p:nvPr/>
        </p:nvSpPr>
        <p:spPr>
          <a:xfrm>
            <a:off x="0" y="381890"/>
            <a:ext cx="6129364"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人口と高齢化率</a:t>
            </a:r>
          </a:p>
        </p:txBody>
      </p:sp>
      <p:sp>
        <p:nvSpPr>
          <p:cNvPr id="13" name="テキスト ボックス 12"/>
          <p:cNvSpPr txBox="1"/>
          <p:nvPr/>
        </p:nvSpPr>
        <p:spPr>
          <a:xfrm>
            <a:off x="0" y="3420828"/>
            <a:ext cx="3928686"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世帯数と高齢者単身世帯の割合</a:t>
            </a:r>
          </a:p>
        </p:txBody>
      </p:sp>
      <p:sp>
        <p:nvSpPr>
          <p:cNvPr id="14" name="テキスト ボックス 13"/>
          <p:cNvSpPr txBox="1"/>
          <p:nvPr/>
        </p:nvSpPr>
        <p:spPr>
          <a:xfrm>
            <a:off x="0" y="6622776"/>
            <a:ext cx="5256584" cy="276999"/>
          </a:xfrm>
          <a:prstGeom prst="rect">
            <a:avLst/>
          </a:prstGeom>
          <a:noFill/>
        </p:spPr>
        <p:txBody>
          <a:bodyPr wrap="square" rtlCol="0">
            <a:spAutoFit/>
          </a:bodyPr>
          <a:lstStyle/>
          <a:p>
            <a:r>
              <a:rPr lang="ja-JP" altLang="en-US" sz="1200" dirty="0"/>
              <a:t>出典：</a:t>
            </a:r>
            <a:r>
              <a:rPr lang="zh-TW" altLang="en-US" sz="1200" dirty="0"/>
              <a:t>総務省</a:t>
            </a:r>
            <a:r>
              <a:rPr lang="ja-JP" altLang="en-US" sz="1200" dirty="0"/>
              <a:t>（</a:t>
            </a:r>
            <a:r>
              <a:rPr lang="zh-TW" altLang="en-US" sz="1200" dirty="0"/>
              <a:t>国勢調査</a:t>
            </a:r>
            <a:r>
              <a:rPr lang="ja-JP" altLang="en-US" sz="1200" dirty="0"/>
              <a:t>　都道府県・市区町村別主要統計表（平成</a:t>
            </a:r>
            <a:r>
              <a:rPr lang="en-US" altLang="ja-JP" sz="1200" dirty="0"/>
              <a:t>27</a:t>
            </a:r>
            <a:r>
              <a:rPr lang="ja-JP" altLang="en-US" sz="1200" dirty="0"/>
              <a:t>年）</a:t>
            </a:r>
          </a:p>
        </p:txBody>
      </p:sp>
      <p:sp>
        <p:nvSpPr>
          <p:cNvPr id="15" name="テキスト ボックス 14"/>
          <p:cNvSpPr txBox="1"/>
          <p:nvPr/>
        </p:nvSpPr>
        <p:spPr>
          <a:xfrm>
            <a:off x="4475793" y="3171240"/>
            <a:ext cx="4824536" cy="275626"/>
          </a:xfrm>
          <a:prstGeom prst="rect">
            <a:avLst/>
          </a:prstGeom>
          <a:noFill/>
        </p:spPr>
        <p:txBody>
          <a:bodyPr wrap="square" rtlCol="0">
            <a:spAutoFit/>
          </a:bodyPr>
          <a:lstStyle/>
          <a:p>
            <a:r>
              <a:rPr lang="ja-JP" altLang="en-US" sz="1200" dirty="0"/>
              <a:t>出典：総務省（住民基本台帳に基づく人口、人口動態及び世帯数調査）</a:t>
            </a:r>
          </a:p>
        </p:txBody>
      </p:sp>
      <p:sp>
        <p:nvSpPr>
          <p:cNvPr id="17" name="テキスト ボックス 16"/>
          <p:cNvSpPr txBox="1"/>
          <p:nvPr/>
        </p:nvSpPr>
        <p:spPr>
          <a:xfrm>
            <a:off x="3604620" y="3665852"/>
            <a:ext cx="3928686"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自宅死と老人ホーム死の割合</a:t>
            </a:r>
          </a:p>
        </p:txBody>
      </p:sp>
      <p:sp>
        <p:nvSpPr>
          <p:cNvPr id="20" name="テキスト ボックス 19"/>
          <p:cNvSpPr txBox="1"/>
          <p:nvPr/>
        </p:nvSpPr>
        <p:spPr>
          <a:xfrm>
            <a:off x="6763887" y="6339116"/>
            <a:ext cx="2626626" cy="276999"/>
          </a:xfrm>
          <a:prstGeom prst="rect">
            <a:avLst/>
          </a:prstGeom>
          <a:noFill/>
        </p:spPr>
        <p:txBody>
          <a:bodyPr wrap="square" rtlCol="0">
            <a:spAutoFit/>
          </a:bodyPr>
          <a:lstStyle/>
          <a:p>
            <a:r>
              <a:rPr lang="ja-JP" altLang="en-US" sz="1200" dirty="0"/>
              <a:t>出典：厚生労働省（人口動態調査）</a:t>
            </a:r>
          </a:p>
        </p:txBody>
      </p:sp>
      <p:graphicFrame>
        <p:nvGraphicFramePr>
          <p:cNvPr id="3" name="表 2"/>
          <p:cNvGraphicFramePr>
            <a:graphicFrameLocks noGrp="1"/>
          </p:cNvGraphicFramePr>
          <p:nvPr>
            <p:extLst>
              <p:ext uri="{D42A27DB-BD31-4B8C-83A1-F6EECF244321}">
                <p14:modId xmlns:p14="http://schemas.microsoft.com/office/powerpoint/2010/main" val="3798138291"/>
              </p:ext>
            </p:extLst>
          </p:nvPr>
        </p:nvGraphicFramePr>
        <p:xfrm>
          <a:off x="46394" y="769943"/>
          <a:ext cx="9051215" cy="2384807"/>
        </p:xfrm>
        <a:graphic>
          <a:graphicData uri="http://schemas.openxmlformats.org/drawingml/2006/table">
            <a:tbl>
              <a:tblPr/>
              <a:tblGrid>
                <a:gridCol w="637176">
                  <a:extLst>
                    <a:ext uri="{9D8B030D-6E8A-4147-A177-3AD203B41FA5}">
                      <a16:colId xmlns:a16="http://schemas.microsoft.com/office/drawing/2014/main" val="135241582"/>
                    </a:ext>
                  </a:extLst>
                </a:gridCol>
                <a:gridCol w="761724">
                  <a:extLst>
                    <a:ext uri="{9D8B030D-6E8A-4147-A177-3AD203B41FA5}">
                      <a16:colId xmlns:a16="http://schemas.microsoft.com/office/drawing/2014/main" val="116394582"/>
                    </a:ext>
                  </a:extLst>
                </a:gridCol>
                <a:gridCol w="707777">
                  <a:extLst>
                    <a:ext uri="{9D8B030D-6E8A-4147-A177-3AD203B41FA5}">
                      <a16:colId xmlns:a16="http://schemas.microsoft.com/office/drawing/2014/main" val="565753356"/>
                    </a:ext>
                  </a:extLst>
                </a:gridCol>
                <a:gridCol w="574548">
                  <a:extLst>
                    <a:ext uri="{9D8B030D-6E8A-4147-A177-3AD203B41FA5}">
                      <a16:colId xmlns:a16="http://schemas.microsoft.com/office/drawing/2014/main" val="781601775"/>
                    </a:ext>
                  </a:extLst>
                </a:gridCol>
                <a:gridCol w="841005">
                  <a:extLst>
                    <a:ext uri="{9D8B030D-6E8A-4147-A177-3AD203B41FA5}">
                      <a16:colId xmlns:a16="http://schemas.microsoft.com/office/drawing/2014/main" val="2485535900"/>
                    </a:ext>
                  </a:extLst>
                </a:gridCol>
                <a:gridCol w="707777">
                  <a:extLst>
                    <a:ext uri="{9D8B030D-6E8A-4147-A177-3AD203B41FA5}">
                      <a16:colId xmlns:a16="http://schemas.microsoft.com/office/drawing/2014/main" val="3372335502"/>
                    </a:ext>
                  </a:extLst>
                </a:gridCol>
                <a:gridCol w="574548">
                  <a:extLst>
                    <a:ext uri="{9D8B030D-6E8A-4147-A177-3AD203B41FA5}">
                      <a16:colId xmlns:a16="http://schemas.microsoft.com/office/drawing/2014/main" val="2053656513"/>
                    </a:ext>
                  </a:extLst>
                </a:gridCol>
                <a:gridCol w="841005">
                  <a:extLst>
                    <a:ext uri="{9D8B030D-6E8A-4147-A177-3AD203B41FA5}">
                      <a16:colId xmlns:a16="http://schemas.microsoft.com/office/drawing/2014/main" val="1709666614"/>
                    </a:ext>
                  </a:extLst>
                </a:gridCol>
                <a:gridCol w="707777">
                  <a:extLst>
                    <a:ext uri="{9D8B030D-6E8A-4147-A177-3AD203B41FA5}">
                      <a16:colId xmlns:a16="http://schemas.microsoft.com/office/drawing/2014/main" val="3418492168"/>
                    </a:ext>
                  </a:extLst>
                </a:gridCol>
                <a:gridCol w="574548">
                  <a:extLst>
                    <a:ext uri="{9D8B030D-6E8A-4147-A177-3AD203B41FA5}">
                      <a16:colId xmlns:a16="http://schemas.microsoft.com/office/drawing/2014/main" val="3943099253"/>
                    </a:ext>
                  </a:extLst>
                </a:gridCol>
                <a:gridCol w="841005">
                  <a:extLst>
                    <a:ext uri="{9D8B030D-6E8A-4147-A177-3AD203B41FA5}">
                      <a16:colId xmlns:a16="http://schemas.microsoft.com/office/drawing/2014/main" val="139105283"/>
                    </a:ext>
                  </a:extLst>
                </a:gridCol>
                <a:gridCol w="707777">
                  <a:extLst>
                    <a:ext uri="{9D8B030D-6E8A-4147-A177-3AD203B41FA5}">
                      <a16:colId xmlns:a16="http://schemas.microsoft.com/office/drawing/2014/main" val="4157035916"/>
                    </a:ext>
                  </a:extLst>
                </a:gridCol>
                <a:gridCol w="574548">
                  <a:extLst>
                    <a:ext uri="{9D8B030D-6E8A-4147-A177-3AD203B41FA5}">
                      <a16:colId xmlns:a16="http://schemas.microsoft.com/office/drawing/2014/main" val="1008433939"/>
                    </a:ext>
                  </a:extLst>
                </a:gridCol>
              </a:tblGrid>
              <a:tr h="210787">
                <a:tc rowSpan="2">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市町村</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2014</a:t>
                      </a: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2015</a:t>
                      </a: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2016</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2017</a:t>
                      </a: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358499031"/>
                  </a:ext>
                </a:extLst>
              </a:tr>
              <a:tr h="482124">
                <a:tc vMerge="1">
                  <a:txBody>
                    <a:bodyPr/>
                    <a:lstStyle/>
                    <a:p>
                      <a:endParaRPr kumimoji="1" lang="ja-JP" altLang="en-US"/>
                    </a:p>
                  </a:txBody>
                  <a:tcPr/>
                </a:tc>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人口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うち</a:t>
                      </a: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65</a:t>
                      </a: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歳以上</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高齢化率</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人口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うち</a:t>
                      </a: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65</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歳以上</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高齢化率</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人口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うち</a:t>
                      </a: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65</a:t>
                      </a: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歳以上</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高齢化率</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人口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うち</a:t>
                      </a: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65</a:t>
                      </a: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歳以上</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高齢化率</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8717846"/>
                  </a:ext>
                </a:extLst>
              </a:tr>
              <a:tr h="331534">
                <a:tc>
                  <a:txBody>
                    <a:bodyPr/>
                    <a:lstStyle/>
                    <a:p>
                      <a:pPr algn="l"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八尾市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263,707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67,600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25.6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262,901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69,926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26.6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262,176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71,503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27.3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261,562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72,665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27.8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0007060"/>
                  </a:ext>
                </a:extLst>
              </a:tr>
              <a:tr h="331534">
                <a:tc>
                  <a:txBody>
                    <a:bodyPr/>
                    <a:lstStyle/>
                    <a:p>
                      <a:pPr algn="l"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柏原市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71,498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17,749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24.8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71,001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18,561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26.1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70,252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18,964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27.0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69,581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19,438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27.9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290091"/>
                  </a:ext>
                </a:extLst>
              </a:tr>
              <a:tr h="331534">
                <a:tc>
                  <a:txBody>
                    <a:bodyPr/>
                    <a:lstStyle/>
                    <a:p>
                      <a:pPr algn="l"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東大阪市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484,650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122,608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25.3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482,165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127,048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26.3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479,933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130,017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27.1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476,959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131,659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27.6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3108955"/>
                  </a:ext>
                </a:extLst>
              </a:tr>
              <a:tr h="331534">
                <a:tc>
                  <a:txBody>
                    <a:bodyPr/>
                    <a:lstStyle/>
                    <a:p>
                      <a:pPr algn="l"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大阪府</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8,678,514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2,117,492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24.4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8,667,415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2,195,542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25.3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8,658,164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2,240,559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25.9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8,646,380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2,286,486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26.4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1005842"/>
                  </a:ext>
                </a:extLst>
              </a:tr>
              <a:tr h="331534">
                <a:tc>
                  <a:txBody>
                    <a:bodyPr/>
                    <a:lstStyle/>
                    <a:p>
                      <a:pPr algn="l"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全国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126,434,634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31,582,416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25.0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126,163,576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32,680,764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25.9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125,891,742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33,471,594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26.6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125,583,658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34,116,389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27.2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5606625"/>
                  </a:ext>
                </a:extLst>
              </a:tr>
            </a:tbl>
          </a:graphicData>
        </a:graphic>
      </p:graphicFrame>
      <p:graphicFrame>
        <p:nvGraphicFramePr>
          <p:cNvPr id="7" name="表 6"/>
          <p:cNvGraphicFramePr>
            <a:graphicFrameLocks noGrp="1"/>
          </p:cNvGraphicFramePr>
          <p:nvPr>
            <p:extLst>
              <p:ext uri="{D42A27DB-BD31-4B8C-83A1-F6EECF244321}">
                <p14:modId xmlns:p14="http://schemas.microsoft.com/office/powerpoint/2010/main" val="2374277616"/>
              </p:ext>
            </p:extLst>
          </p:nvPr>
        </p:nvGraphicFramePr>
        <p:xfrm>
          <a:off x="132570" y="3819198"/>
          <a:ext cx="3098800" cy="2711579"/>
        </p:xfrm>
        <a:graphic>
          <a:graphicData uri="http://schemas.openxmlformats.org/drawingml/2006/table">
            <a:tbl>
              <a:tblPr/>
              <a:tblGrid>
                <a:gridCol w="685098">
                  <a:extLst>
                    <a:ext uri="{9D8B030D-6E8A-4147-A177-3AD203B41FA5}">
                      <a16:colId xmlns:a16="http://schemas.microsoft.com/office/drawing/2014/main" val="860446692"/>
                    </a:ext>
                  </a:extLst>
                </a:gridCol>
                <a:gridCol w="903949">
                  <a:extLst>
                    <a:ext uri="{9D8B030D-6E8A-4147-A177-3AD203B41FA5}">
                      <a16:colId xmlns:a16="http://schemas.microsoft.com/office/drawing/2014/main" val="1179299629"/>
                    </a:ext>
                  </a:extLst>
                </a:gridCol>
                <a:gridCol w="811968">
                  <a:extLst>
                    <a:ext uri="{9D8B030D-6E8A-4147-A177-3AD203B41FA5}">
                      <a16:colId xmlns:a16="http://schemas.microsoft.com/office/drawing/2014/main" val="2707726007"/>
                    </a:ext>
                  </a:extLst>
                </a:gridCol>
                <a:gridCol w="697785">
                  <a:extLst>
                    <a:ext uri="{9D8B030D-6E8A-4147-A177-3AD203B41FA5}">
                      <a16:colId xmlns:a16="http://schemas.microsoft.com/office/drawing/2014/main" val="878684977"/>
                    </a:ext>
                  </a:extLst>
                </a:gridCol>
              </a:tblGrid>
              <a:tr h="1334604">
                <a:tc>
                  <a:txBody>
                    <a:body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市町村</a:t>
                      </a: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世帯数</a:t>
                      </a: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高齢</a:t>
                      </a:r>
                      <a:r>
                        <a:rPr lang="ja-JP" altLang="en-US" sz="1100" b="0" i="0" u="none" strike="noStrike" dirty="0" smtClean="0">
                          <a:solidFill>
                            <a:srgbClr val="000000"/>
                          </a:solidFill>
                          <a:effectLst/>
                          <a:latin typeface="游ゴシック" panose="020B0400000000000000" pitchFamily="50" charset="-128"/>
                          <a:ea typeface="游ゴシック" panose="020B0400000000000000" pitchFamily="50" charset="-128"/>
                        </a:rPr>
                        <a:t>単身者</a:t>
                      </a:r>
                      <a:endParaRPr lang="en-US" altLang="ja-JP" sz="11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1100" b="0" i="0" u="none" strike="noStrike" dirty="0" smtClean="0">
                          <a:solidFill>
                            <a:srgbClr val="000000"/>
                          </a:solidFill>
                          <a:effectLst/>
                          <a:latin typeface="游ゴシック" panose="020B0400000000000000" pitchFamily="50" charset="-128"/>
                          <a:ea typeface="游ゴシック" panose="020B0400000000000000" pitchFamily="50" charset="-128"/>
                        </a:rPr>
                        <a:t>世帯数</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高齢単身者</a:t>
                      </a:r>
                      <a:b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世帯の割合</a:t>
                      </a: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0655279"/>
                  </a:ext>
                </a:extLst>
              </a:tr>
              <a:tr h="275395">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八尾市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110,289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15,179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13.8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1452595"/>
                  </a:ext>
                </a:extLst>
              </a:tr>
              <a:tr h="275395">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柏原市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28,968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3,498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1132618"/>
                  </a:ext>
                </a:extLst>
              </a:tr>
              <a:tr h="275395">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東大阪市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223,227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32,045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14.4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4859668"/>
                  </a:ext>
                </a:extLst>
              </a:tr>
              <a:tr h="275395">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大阪府</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3,918,441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520,292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13.3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2183921"/>
                  </a:ext>
                </a:extLst>
              </a:tr>
              <a:tr h="275395">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全国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53,331,797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5,927,686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11.1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483394"/>
                  </a:ext>
                </a:extLst>
              </a:tr>
            </a:tbl>
          </a:graphicData>
        </a:graphic>
      </p:graphicFrame>
      <p:graphicFrame>
        <p:nvGraphicFramePr>
          <p:cNvPr id="8" name="表 7"/>
          <p:cNvGraphicFramePr>
            <a:graphicFrameLocks noGrp="1"/>
          </p:cNvGraphicFramePr>
          <p:nvPr>
            <p:extLst>
              <p:ext uri="{D42A27DB-BD31-4B8C-83A1-F6EECF244321}">
                <p14:modId xmlns:p14="http://schemas.microsoft.com/office/powerpoint/2010/main" val="3997575055"/>
              </p:ext>
            </p:extLst>
          </p:nvPr>
        </p:nvGraphicFramePr>
        <p:xfrm>
          <a:off x="3604620" y="4048837"/>
          <a:ext cx="5359398" cy="2283618"/>
        </p:xfrm>
        <a:graphic>
          <a:graphicData uri="http://schemas.openxmlformats.org/drawingml/2006/table">
            <a:tbl>
              <a:tblPr/>
              <a:tblGrid>
                <a:gridCol w="686207">
                  <a:extLst>
                    <a:ext uri="{9D8B030D-6E8A-4147-A177-3AD203B41FA5}">
                      <a16:colId xmlns:a16="http://schemas.microsoft.com/office/drawing/2014/main" val="3696757896"/>
                    </a:ext>
                  </a:extLst>
                </a:gridCol>
                <a:gridCol w="584546">
                  <a:extLst>
                    <a:ext uri="{9D8B030D-6E8A-4147-A177-3AD203B41FA5}">
                      <a16:colId xmlns:a16="http://schemas.microsoft.com/office/drawing/2014/main" val="799887382"/>
                    </a:ext>
                  </a:extLst>
                </a:gridCol>
                <a:gridCol w="584546">
                  <a:extLst>
                    <a:ext uri="{9D8B030D-6E8A-4147-A177-3AD203B41FA5}">
                      <a16:colId xmlns:a16="http://schemas.microsoft.com/office/drawing/2014/main" val="3943352350"/>
                    </a:ext>
                  </a:extLst>
                </a:gridCol>
                <a:gridCol w="584546">
                  <a:extLst>
                    <a:ext uri="{9D8B030D-6E8A-4147-A177-3AD203B41FA5}">
                      <a16:colId xmlns:a16="http://schemas.microsoft.com/office/drawing/2014/main" val="1285330457"/>
                    </a:ext>
                  </a:extLst>
                </a:gridCol>
                <a:gridCol w="584546">
                  <a:extLst>
                    <a:ext uri="{9D8B030D-6E8A-4147-A177-3AD203B41FA5}">
                      <a16:colId xmlns:a16="http://schemas.microsoft.com/office/drawing/2014/main" val="3942885050"/>
                    </a:ext>
                  </a:extLst>
                </a:gridCol>
                <a:gridCol w="584546">
                  <a:extLst>
                    <a:ext uri="{9D8B030D-6E8A-4147-A177-3AD203B41FA5}">
                      <a16:colId xmlns:a16="http://schemas.microsoft.com/office/drawing/2014/main" val="735042171"/>
                    </a:ext>
                  </a:extLst>
                </a:gridCol>
                <a:gridCol w="584546">
                  <a:extLst>
                    <a:ext uri="{9D8B030D-6E8A-4147-A177-3AD203B41FA5}">
                      <a16:colId xmlns:a16="http://schemas.microsoft.com/office/drawing/2014/main" val="2094209892"/>
                    </a:ext>
                  </a:extLst>
                </a:gridCol>
                <a:gridCol w="584546">
                  <a:extLst>
                    <a:ext uri="{9D8B030D-6E8A-4147-A177-3AD203B41FA5}">
                      <a16:colId xmlns:a16="http://schemas.microsoft.com/office/drawing/2014/main" val="2809106954"/>
                    </a:ext>
                  </a:extLst>
                </a:gridCol>
                <a:gridCol w="581369">
                  <a:extLst>
                    <a:ext uri="{9D8B030D-6E8A-4147-A177-3AD203B41FA5}">
                      <a16:colId xmlns:a16="http://schemas.microsoft.com/office/drawing/2014/main" val="208709561"/>
                    </a:ext>
                  </a:extLst>
                </a:gridCol>
              </a:tblGrid>
              <a:tr h="297346">
                <a:tc rowSpan="2">
                  <a:txBody>
                    <a:bodyPr/>
                    <a:lstStyle/>
                    <a:p>
                      <a:pPr algn="ctr" fontAlgn="ct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市区町村</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2014</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2015</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2016</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2017</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466873393"/>
                  </a:ext>
                </a:extLst>
              </a:tr>
              <a:tr h="440072">
                <a:tc vMerge="1">
                  <a:txBody>
                    <a:bodyPr/>
                    <a:lstStyle/>
                    <a:p>
                      <a:endParaRPr kumimoji="1" lang="ja-JP" altLang="en-US"/>
                    </a:p>
                  </a:txBody>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自宅死</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割合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老人ホーム死割合</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自宅死</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割合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老人ホーム死割合</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自宅死</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割合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老人ホーム死の割合</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自宅死</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割合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老人ホーム死割合</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0075381"/>
                  </a:ext>
                </a:extLst>
              </a:tr>
              <a:tr h="309240">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八尾市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8.1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3949740"/>
                  </a:ext>
                </a:extLst>
              </a:tr>
              <a:tr h="309240">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柏原市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97133"/>
                  </a:ext>
                </a:extLst>
              </a:tr>
              <a:tr h="309240">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東大阪市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4.8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3361084"/>
                  </a:ext>
                </a:extLst>
              </a:tr>
              <a:tr h="309240">
                <a:tc>
                  <a:txBody>
                    <a:bodyPr/>
                    <a:lstStyle/>
                    <a:p>
                      <a:pPr algn="l" fontAlgn="ct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府平均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13.8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13.9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5075660"/>
                  </a:ext>
                </a:extLst>
              </a:tr>
              <a:tr h="309240">
                <a:tc>
                  <a:txBody>
                    <a:bodyPr/>
                    <a:lstStyle/>
                    <a:p>
                      <a:pPr algn="l" fontAlgn="ct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全国平均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5.8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13.0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13.2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7.5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0099800"/>
                  </a:ext>
                </a:extLst>
              </a:tr>
            </a:tbl>
          </a:graphicData>
        </a:graphic>
      </p:graphicFrame>
      <p:sp>
        <p:nvSpPr>
          <p:cNvPr id="2" name="スライド番号プレースホルダー 1"/>
          <p:cNvSpPr>
            <a:spLocks noGrp="1"/>
          </p:cNvSpPr>
          <p:nvPr>
            <p:ph type="sldNum" sz="quarter" idx="12"/>
          </p:nvPr>
        </p:nvSpPr>
        <p:spPr/>
        <p:txBody>
          <a:bodyPr/>
          <a:lstStyle/>
          <a:p>
            <a:fld id="{874F3BCA-136E-487B-809A-DB894FEF6A37}" type="slidenum">
              <a:rPr kumimoji="1" lang="ja-JP" altLang="en-US" smtClean="0"/>
              <a:pPr/>
              <a:t>26</a:t>
            </a:fld>
            <a:endParaRPr kumimoji="1" lang="ja-JP" altLang="en-US"/>
          </a:p>
        </p:txBody>
      </p:sp>
    </p:spTree>
    <p:extLst>
      <p:ext uri="{BB962C8B-B14F-4D97-AF65-F5344CB8AC3E}">
        <p14:creationId xmlns:p14="http://schemas.microsoft.com/office/powerpoint/2010/main" val="2229585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0" y="2"/>
            <a:ext cx="9144000" cy="47667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中河内圏域の状況②</a:t>
            </a:r>
          </a:p>
        </p:txBody>
      </p:sp>
      <p:graphicFrame>
        <p:nvGraphicFramePr>
          <p:cNvPr id="8" name="グラフ 7"/>
          <p:cNvGraphicFramePr>
            <a:graphicFrameLocks/>
          </p:cNvGraphicFramePr>
          <p:nvPr>
            <p:extLst/>
          </p:nvPr>
        </p:nvGraphicFramePr>
        <p:xfrm>
          <a:off x="96624" y="476671"/>
          <a:ext cx="4314825"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グラフ 8"/>
          <p:cNvGraphicFramePr>
            <a:graphicFrameLocks/>
          </p:cNvGraphicFramePr>
          <p:nvPr>
            <p:extLst/>
          </p:nvPr>
        </p:nvGraphicFramePr>
        <p:xfrm>
          <a:off x="4406039" y="476671"/>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グラフ 11"/>
          <p:cNvGraphicFramePr>
            <a:graphicFrameLocks/>
          </p:cNvGraphicFramePr>
          <p:nvPr>
            <p:extLst/>
          </p:nvPr>
        </p:nvGraphicFramePr>
        <p:xfrm>
          <a:off x="0" y="3239342"/>
          <a:ext cx="4572000" cy="27622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グラフ 13"/>
          <p:cNvGraphicFramePr>
            <a:graphicFrameLocks/>
          </p:cNvGraphicFramePr>
          <p:nvPr>
            <p:extLst/>
          </p:nvPr>
        </p:nvGraphicFramePr>
        <p:xfrm>
          <a:off x="4406039" y="3239342"/>
          <a:ext cx="4572000" cy="2762250"/>
        </p:xfrm>
        <a:graphic>
          <a:graphicData uri="http://schemas.openxmlformats.org/drawingml/2006/chart">
            <c:chart xmlns:c="http://schemas.openxmlformats.org/drawingml/2006/chart" xmlns:r="http://schemas.openxmlformats.org/officeDocument/2006/relationships" r:id="rId5"/>
          </a:graphicData>
        </a:graphic>
      </p:graphicFrame>
      <p:sp>
        <p:nvSpPr>
          <p:cNvPr id="2" name="スライド番号プレースホルダー 1"/>
          <p:cNvSpPr>
            <a:spLocks noGrp="1"/>
          </p:cNvSpPr>
          <p:nvPr>
            <p:ph type="sldNum" sz="quarter" idx="12"/>
          </p:nvPr>
        </p:nvSpPr>
        <p:spPr/>
        <p:txBody>
          <a:bodyPr/>
          <a:lstStyle/>
          <a:p>
            <a:fld id="{874F3BCA-136E-487B-809A-DB894FEF6A37}" type="slidenum">
              <a:rPr kumimoji="1" lang="ja-JP" altLang="en-US" smtClean="0"/>
              <a:pPr/>
              <a:t>27</a:t>
            </a:fld>
            <a:endParaRPr kumimoji="1" lang="ja-JP" altLang="en-US"/>
          </a:p>
        </p:txBody>
      </p:sp>
    </p:spTree>
    <p:extLst>
      <p:ext uri="{BB962C8B-B14F-4D97-AF65-F5344CB8AC3E}">
        <p14:creationId xmlns:p14="http://schemas.microsoft.com/office/powerpoint/2010/main" val="7207749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0" y="6"/>
            <a:ext cx="9144000" cy="47667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中河内圏域の状況③</a:t>
            </a:r>
          </a:p>
        </p:txBody>
      </p:sp>
      <p:graphicFrame>
        <p:nvGraphicFramePr>
          <p:cNvPr id="7" name="グラフ 6"/>
          <p:cNvGraphicFramePr>
            <a:graphicFrameLocks/>
          </p:cNvGraphicFramePr>
          <p:nvPr>
            <p:extLst/>
          </p:nvPr>
        </p:nvGraphicFramePr>
        <p:xfrm>
          <a:off x="0" y="476675"/>
          <a:ext cx="4572000" cy="27622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グラフ 9"/>
          <p:cNvGraphicFramePr>
            <a:graphicFrameLocks/>
          </p:cNvGraphicFramePr>
          <p:nvPr>
            <p:extLst/>
          </p:nvPr>
        </p:nvGraphicFramePr>
        <p:xfrm>
          <a:off x="4572000" y="500905"/>
          <a:ext cx="4572000" cy="27622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グラフ 11"/>
          <p:cNvGraphicFramePr>
            <a:graphicFrameLocks/>
          </p:cNvGraphicFramePr>
          <p:nvPr>
            <p:extLst/>
          </p:nvPr>
        </p:nvGraphicFramePr>
        <p:xfrm>
          <a:off x="2123728" y="3528236"/>
          <a:ext cx="4572000" cy="2762250"/>
        </p:xfrm>
        <a:graphic>
          <a:graphicData uri="http://schemas.openxmlformats.org/drawingml/2006/chart">
            <c:chart xmlns:c="http://schemas.openxmlformats.org/drawingml/2006/chart" xmlns:r="http://schemas.openxmlformats.org/officeDocument/2006/relationships" r:id="rId4"/>
          </a:graphicData>
        </a:graphic>
      </p:graphicFrame>
      <p:sp>
        <p:nvSpPr>
          <p:cNvPr id="2" name="スライド番号プレースホルダー 1"/>
          <p:cNvSpPr>
            <a:spLocks noGrp="1"/>
          </p:cNvSpPr>
          <p:nvPr>
            <p:ph type="sldNum" sz="quarter" idx="12"/>
          </p:nvPr>
        </p:nvSpPr>
        <p:spPr/>
        <p:txBody>
          <a:bodyPr/>
          <a:lstStyle/>
          <a:p>
            <a:fld id="{874F3BCA-136E-487B-809A-DB894FEF6A37}" type="slidenum">
              <a:rPr kumimoji="1" lang="ja-JP" altLang="en-US" smtClean="0"/>
              <a:pPr/>
              <a:t>28</a:t>
            </a:fld>
            <a:endParaRPr kumimoji="1" lang="ja-JP" altLang="en-US"/>
          </a:p>
        </p:txBody>
      </p:sp>
    </p:spTree>
    <p:extLst>
      <p:ext uri="{BB962C8B-B14F-4D97-AF65-F5344CB8AC3E}">
        <p14:creationId xmlns:p14="http://schemas.microsoft.com/office/powerpoint/2010/main" val="21854291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17365" y="2"/>
            <a:ext cx="9170439" cy="48210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2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圏域</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中間評価</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年度）</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に向けた医療計画の在宅医療に係る参考指標の状況①</a:t>
            </a:r>
          </a:p>
        </p:txBody>
      </p:sp>
      <p:sp>
        <p:nvSpPr>
          <p:cNvPr id="3" name="テキスト ボックス 2"/>
          <p:cNvSpPr txBox="1"/>
          <p:nvPr/>
        </p:nvSpPr>
        <p:spPr>
          <a:xfrm>
            <a:off x="-40659" y="621910"/>
            <a:ext cx="4608512"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訪問診療を実施している診療所数</a:t>
            </a:r>
          </a:p>
        </p:txBody>
      </p:sp>
      <p:sp>
        <p:nvSpPr>
          <p:cNvPr id="4" name="テキスト ボックス 3"/>
          <p:cNvSpPr txBox="1"/>
          <p:nvPr/>
        </p:nvSpPr>
        <p:spPr>
          <a:xfrm>
            <a:off x="174599" y="5629891"/>
            <a:ext cx="8539305" cy="952377"/>
          </a:xfrm>
          <a:prstGeom prst="rect">
            <a:avLst/>
          </a:prstGeom>
          <a:noFill/>
        </p:spPr>
        <p:txBody>
          <a:bodyPr wrap="square" rtlCol="0">
            <a:spAutoFit/>
          </a:bodyPr>
          <a:lstStyle/>
          <a:p>
            <a:r>
              <a:rPr lang="ja-JP" altLang="en-US" dirty="0"/>
              <a:t>　訪問診療を実施している診療所数について、三島、堺市及び泉州圏域は増加しているものの、他圏域は減少しており、大阪府全体として減少している。</a:t>
            </a:r>
            <a:endParaRPr lang="en-US" altLang="ja-JP" dirty="0"/>
          </a:p>
          <a:p>
            <a:r>
              <a:rPr lang="ja-JP" altLang="en-US" dirty="0"/>
              <a:t>　全圏域において参考指標を下回る推移である。</a:t>
            </a:r>
            <a:r>
              <a:rPr lang="ja-JP" altLang="en-US" sz="1400" dirty="0"/>
              <a:t>（全国的にも減少）</a:t>
            </a:r>
          </a:p>
        </p:txBody>
      </p:sp>
      <p:sp>
        <p:nvSpPr>
          <p:cNvPr id="5" name="テキスト ボックス 4"/>
          <p:cNvSpPr txBox="1"/>
          <p:nvPr/>
        </p:nvSpPr>
        <p:spPr>
          <a:xfrm>
            <a:off x="-17366" y="4288313"/>
            <a:ext cx="5481292" cy="461665"/>
          </a:xfrm>
          <a:prstGeom prst="rect">
            <a:avLst/>
          </a:prstGeom>
          <a:noFill/>
        </p:spPr>
        <p:txBody>
          <a:bodyPr wrap="square" rtlCol="0">
            <a:spAutoFit/>
          </a:bodyPr>
          <a:lstStyle/>
          <a:p>
            <a:r>
              <a:rPr lang="ja-JP" altLang="en-US" sz="1400" dirty="0"/>
              <a:t>出典：厚生労働省（医療施設調査）</a:t>
            </a:r>
            <a:endParaRPr lang="en-US" altLang="ja-JP" sz="1400" dirty="0"/>
          </a:p>
          <a:p>
            <a:r>
              <a:rPr lang="ja-JP" altLang="en-US" sz="1000" dirty="0"/>
              <a:t>人口は総務省（住民基本台帳に基づく人口、人口動態及び世帯数調査）</a:t>
            </a:r>
            <a:r>
              <a:rPr lang="en-US" altLang="ja-JP" sz="1000" dirty="0"/>
              <a:t>2017</a:t>
            </a:r>
            <a:r>
              <a:rPr lang="ja-JP" altLang="en-US" sz="1000" dirty="0"/>
              <a:t>年</a:t>
            </a:r>
            <a:endParaRPr lang="ja-JP" altLang="en-US" sz="1400" dirty="0"/>
          </a:p>
        </p:txBody>
      </p:sp>
      <p:graphicFrame>
        <p:nvGraphicFramePr>
          <p:cNvPr id="2" name="表 1"/>
          <p:cNvGraphicFramePr>
            <a:graphicFrameLocks noGrp="1"/>
          </p:cNvGraphicFramePr>
          <p:nvPr>
            <p:extLst>
              <p:ext uri="{D42A27DB-BD31-4B8C-83A1-F6EECF244321}">
                <p14:modId xmlns:p14="http://schemas.microsoft.com/office/powerpoint/2010/main" val="3613180152"/>
              </p:ext>
            </p:extLst>
          </p:nvPr>
        </p:nvGraphicFramePr>
        <p:xfrm>
          <a:off x="77682" y="1028163"/>
          <a:ext cx="4063998" cy="3005746"/>
        </p:xfrm>
        <a:graphic>
          <a:graphicData uri="http://schemas.openxmlformats.org/drawingml/2006/table">
            <a:tbl>
              <a:tblPr/>
              <a:tblGrid>
                <a:gridCol w="677333">
                  <a:extLst>
                    <a:ext uri="{9D8B030D-6E8A-4147-A177-3AD203B41FA5}">
                      <a16:colId xmlns:a16="http://schemas.microsoft.com/office/drawing/2014/main" val="3730154370"/>
                    </a:ext>
                  </a:extLst>
                </a:gridCol>
                <a:gridCol w="677333">
                  <a:extLst>
                    <a:ext uri="{9D8B030D-6E8A-4147-A177-3AD203B41FA5}">
                      <a16:colId xmlns:a16="http://schemas.microsoft.com/office/drawing/2014/main" val="2767641756"/>
                    </a:ext>
                  </a:extLst>
                </a:gridCol>
                <a:gridCol w="677333">
                  <a:extLst>
                    <a:ext uri="{9D8B030D-6E8A-4147-A177-3AD203B41FA5}">
                      <a16:colId xmlns:a16="http://schemas.microsoft.com/office/drawing/2014/main" val="997447956"/>
                    </a:ext>
                  </a:extLst>
                </a:gridCol>
                <a:gridCol w="677333">
                  <a:extLst>
                    <a:ext uri="{9D8B030D-6E8A-4147-A177-3AD203B41FA5}">
                      <a16:colId xmlns:a16="http://schemas.microsoft.com/office/drawing/2014/main" val="1080202232"/>
                    </a:ext>
                  </a:extLst>
                </a:gridCol>
                <a:gridCol w="776874">
                  <a:extLst>
                    <a:ext uri="{9D8B030D-6E8A-4147-A177-3AD203B41FA5}">
                      <a16:colId xmlns:a16="http://schemas.microsoft.com/office/drawing/2014/main" val="2864953183"/>
                    </a:ext>
                  </a:extLst>
                </a:gridCol>
                <a:gridCol w="577792">
                  <a:extLst>
                    <a:ext uri="{9D8B030D-6E8A-4147-A177-3AD203B41FA5}">
                      <a16:colId xmlns:a16="http://schemas.microsoft.com/office/drawing/2014/main" val="20005"/>
                    </a:ext>
                  </a:extLst>
                </a:gridCol>
              </a:tblGrid>
              <a:tr h="432424">
                <a:tc>
                  <a:txBody>
                    <a:bodyPr/>
                    <a:lstStyle/>
                    <a:p>
                      <a:pPr algn="ctr" fontAlgn="ctr"/>
                      <a:r>
                        <a:rPr lang="ja-JP" altLang="en-US" sz="1200" b="0" i="0" u="none" strike="noStrike" dirty="0" smtClean="0">
                          <a:solidFill>
                            <a:srgbClr val="000000"/>
                          </a:solidFill>
                          <a:effectLst/>
                          <a:latin typeface="游ゴシック" panose="020B0400000000000000" pitchFamily="50" charset="-128"/>
                          <a:ea typeface="游ゴシック" panose="020B0400000000000000" pitchFamily="50" charset="-128"/>
                        </a:rPr>
                        <a:t>二次</a:t>
                      </a:r>
                      <a:endParaRPr lang="en-US" altLang="ja-JP" sz="12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1200" b="0" i="0" u="none" strike="noStrike" dirty="0" smtClean="0">
                          <a:solidFill>
                            <a:srgbClr val="000000"/>
                          </a:solidFill>
                          <a:effectLst/>
                          <a:latin typeface="游ゴシック" panose="020B0400000000000000" pitchFamily="50" charset="-128"/>
                          <a:ea typeface="游ゴシック" panose="020B0400000000000000" pitchFamily="50" charset="-128"/>
                        </a:rPr>
                        <a:t>医療圏</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2014</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2017</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人口</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万人</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当たり施設数</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2020</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年</a:t>
                      </a:r>
                      <a:b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（参考指標）</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dirty="0" smtClean="0">
                          <a:solidFill>
                            <a:srgbClr val="000000"/>
                          </a:solidFill>
                          <a:effectLst/>
                          <a:latin typeface="游ゴシック" panose="020B0400000000000000" pitchFamily="50" charset="-128"/>
                          <a:ea typeface="游ゴシック" panose="020B0400000000000000" pitchFamily="50" charset="-128"/>
                        </a:rPr>
                        <a:t>2023</a:t>
                      </a:r>
                      <a:r>
                        <a:rPr lang="ja-JP" altLang="en-US" sz="900" b="0" i="0" u="none" strike="noStrike" dirty="0" smtClean="0">
                          <a:solidFill>
                            <a:srgbClr val="000000"/>
                          </a:solidFill>
                          <a:effectLst/>
                          <a:latin typeface="游ゴシック" panose="020B0400000000000000" pitchFamily="50" charset="-128"/>
                          <a:ea typeface="游ゴシック" panose="020B0400000000000000" pitchFamily="50" charset="-128"/>
                        </a:rPr>
                        <a:t>年</a:t>
                      </a:r>
                      <a:endParaRPr lang="en-US" altLang="ja-JP" sz="9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900" b="0" i="0" u="none" strike="noStrike" dirty="0" smtClean="0">
                          <a:solidFill>
                            <a:srgbClr val="000000"/>
                          </a:solidFill>
                          <a:effectLst/>
                          <a:latin typeface="游ゴシック" panose="020B0400000000000000" pitchFamily="50" charset="-128"/>
                          <a:ea typeface="游ゴシック" panose="020B0400000000000000" pitchFamily="50" charset="-128"/>
                        </a:rPr>
                        <a:t>あるべき姿</a:t>
                      </a:r>
                      <a:r>
                        <a:rPr lang="en-US" altLang="ja-JP" sz="900" b="0" i="0" u="none" strike="noStrike" dirty="0" smtClean="0">
                          <a:solidFill>
                            <a:srgbClr val="000000"/>
                          </a:solidFill>
                          <a:effectLst/>
                          <a:latin typeface="游ゴシック" panose="020B0400000000000000" pitchFamily="50" charset="-128"/>
                          <a:ea typeface="游ゴシック" panose="020B0400000000000000" pitchFamily="50" charset="-128"/>
                        </a:rPr>
                        <a:t> </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1420345"/>
                  </a:ext>
                </a:extLst>
              </a:tr>
              <a:tr h="249841">
                <a:tc>
                  <a:txBody>
                    <a:bodyPr/>
                    <a:lstStyle/>
                    <a:p>
                      <a:pPr algn="l"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豊能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303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4784702"/>
                  </a:ext>
                </a:extLst>
              </a:tr>
              <a:tr h="249841">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三島</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7111040"/>
                  </a:ext>
                </a:extLst>
              </a:tr>
              <a:tr h="249841">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北河内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rgbClr val="000000"/>
                          </a:solidFill>
                          <a:effectLst/>
                          <a:latin typeface="游ゴシック" panose="020B0400000000000000" pitchFamily="50" charset="-128"/>
                          <a:ea typeface="游ゴシック" panose="020B0400000000000000" pitchFamily="50" charset="-128"/>
                        </a:rPr>
                        <a:t>365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5073630"/>
                  </a:ext>
                </a:extLst>
              </a:tr>
              <a:tr h="249841">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中河内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6178012"/>
                  </a:ext>
                </a:extLst>
              </a:tr>
              <a:tr h="249841">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南河内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4946975"/>
                  </a:ext>
                </a:extLst>
              </a:tr>
              <a:tr h="249841">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堺市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8310691"/>
                  </a:ext>
                </a:extLst>
              </a:tr>
              <a:tr h="249841">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泉州</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222472"/>
                  </a:ext>
                </a:extLst>
              </a:tr>
              <a:tr h="259451">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大阪市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784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870436412"/>
                  </a:ext>
                </a:extLst>
              </a:tr>
              <a:tr h="315143">
                <a:tc>
                  <a:txBody>
                    <a:bodyPr/>
                    <a:lstStyle/>
                    <a:p>
                      <a:pPr algn="l" fontAlgn="ctr"/>
                      <a:r>
                        <a:rPr lang="ja-JP" altLang="en-US" sz="1200" b="0" i="0" u="none" strike="noStrike" dirty="0" smtClean="0">
                          <a:solidFill>
                            <a:srgbClr val="000000"/>
                          </a:solidFill>
                          <a:effectLst/>
                          <a:latin typeface="游ゴシック" panose="020B0400000000000000" pitchFamily="50" charset="-128"/>
                          <a:ea typeface="游ゴシック" panose="020B0400000000000000" pitchFamily="50" charset="-128"/>
                        </a:rPr>
                        <a:t>大阪府</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1,990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1,968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rgbClr val="000000"/>
                          </a:solidFill>
                          <a:effectLst/>
                          <a:latin typeface="游ゴシック" panose="020B0400000000000000" pitchFamily="50" charset="-128"/>
                          <a:ea typeface="游ゴシック" panose="020B0400000000000000" pitchFamily="50" charset="-128"/>
                        </a:rPr>
                        <a:t>2,695</a:t>
                      </a:r>
                      <a:r>
                        <a:rPr lang="en-US" altLang="ja-JP" sz="800" b="0" i="0" u="none" strike="noStrike" dirty="0" smtClean="0">
                          <a:solidFill>
                            <a:srgbClr val="000000"/>
                          </a:solidFill>
                          <a:effectLst/>
                          <a:latin typeface="游ゴシック" panose="020B0400000000000000" pitchFamily="50" charset="-128"/>
                          <a:ea typeface="游ゴシック" panose="020B0400000000000000" pitchFamily="50" charset="-128"/>
                        </a:rPr>
                        <a:t>※</a:t>
                      </a:r>
                      <a:endPar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4585202"/>
                  </a:ext>
                </a:extLst>
              </a:tr>
              <a:tr h="249841">
                <a:tc>
                  <a:txBody>
                    <a:bodyPr/>
                    <a:lstStyle/>
                    <a:p>
                      <a:pPr algn="l"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全国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20,597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20,167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015454483"/>
                  </a:ext>
                </a:extLst>
              </a:tr>
            </a:tbl>
          </a:graphicData>
        </a:graphic>
      </p:graphicFrame>
      <p:graphicFrame>
        <p:nvGraphicFramePr>
          <p:cNvPr id="10" name="グラフ 9"/>
          <p:cNvGraphicFramePr>
            <a:graphicFrameLocks/>
          </p:cNvGraphicFramePr>
          <p:nvPr>
            <p:extLst>
              <p:ext uri="{D42A27DB-BD31-4B8C-83A1-F6EECF244321}">
                <p14:modId xmlns:p14="http://schemas.microsoft.com/office/powerpoint/2010/main" val="4188423339"/>
              </p:ext>
            </p:extLst>
          </p:nvPr>
        </p:nvGraphicFramePr>
        <p:xfrm>
          <a:off x="4120543" y="621910"/>
          <a:ext cx="5191124" cy="4133594"/>
        </p:xfrm>
        <a:graphic>
          <a:graphicData uri="http://schemas.openxmlformats.org/drawingml/2006/chart">
            <c:chart xmlns:c="http://schemas.openxmlformats.org/drawingml/2006/chart" xmlns:r="http://schemas.openxmlformats.org/officeDocument/2006/relationships" r:id="rId3"/>
          </a:graphicData>
        </a:graphic>
      </p:graphicFrame>
      <p:sp>
        <p:nvSpPr>
          <p:cNvPr id="7" name="テキスト ボックス 6"/>
          <p:cNvSpPr txBox="1"/>
          <p:nvPr/>
        </p:nvSpPr>
        <p:spPr>
          <a:xfrm>
            <a:off x="5292080" y="1843803"/>
            <a:ext cx="648072" cy="276999"/>
          </a:xfrm>
          <a:prstGeom prst="rect">
            <a:avLst/>
          </a:prstGeom>
          <a:noFill/>
        </p:spPr>
        <p:txBody>
          <a:bodyPr wrap="square" rtlCol="0">
            <a:spAutoFit/>
          </a:bodyPr>
          <a:lstStyle/>
          <a:p>
            <a:r>
              <a:rPr lang="en-US" altLang="ja-JP" sz="1200" dirty="0"/>
              <a:t>1,990</a:t>
            </a:r>
            <a:endParaRPr lang="ja-JP" altLang="en-US" sz="1200" dirty="0"/>
          </a:p>
        </p:txBody>
      </p:sp>
      <p:sp>
        <p:nvSpPr>
          <p:cNvPr id="11" name="テキスト ボックス 10"/>
          <p:cNvSpPr txBox="1"/>
          <p:nvPr/>
        </p:nvSpPr>
        <p:spPr>
          <a:xfrm>
            <a:off x="6716105" y="1843803"/>
            <a:ext cx="648072" cy="276999"/>
          </a:xfrm>
          <a:prstGeom prst="rect">
            <a:avLst/>
          </a:prstGeom>
          <a:noFill/>
        </p:spPr>
        <p:txBody>
          <a:bodyPr wrap="square" rtlCol="0">
            <a:spAutoFit/>
          </a:bodyPr>
          <a:lstStyle/>
          <a:p>
            <a:r>
              <a:rPr lang="en-US" altLang="ja-JP" sz="1200" dirty="0"/>
              <a:t>1,968</a:t>
            </a:r>
            <a:endParaRPr lang="ja-JP" altLang="en-US" sz="1200" dirty="0"/>
          </a:p>
        </p:txBody>
      </p:sp>
      <p:sp>
        <p:nvSpPr>
          <p:cNvPr id="12" name="テキスト ボックス 11"/>
          <p:cNvSpPr txBox="1"/>
          <p:nvPr/>
        </p:nvSpPr>
        <p:spPr>
          <a:xfrm>
            <a:off x="8211647" y="1079489"/>
            <a:ext cx="779945" cy="276999"/>
          </a:xfrm>
          <a:prstGeom prst="rect">
            <a:avLst/>
          </a:prstGeom>
          <a:noFill/>
        </p:spPr>
        <p:txBody>
          <a:bodyPr wrap="square" rtlCol="0">
            <a:spAutoFit/>
          </a:bodyPr>
          <a:lstStyle/>
          <a:p>
            <a:r>
              <a:rPr lang="en-US" altLang="ja-JP" sz="1200" dirty="0"/>
              <a:t>2,695</a:t>
            </a:r>
            <a:r>
              <a:rPr lang="en-US" altLang="ja-JP" sz="900" dirty="0"/>
              <a:t>※</a:t>
            </a:r>
            <a:endParaRPr lang="ja-JP" altLang="en-US" sz="1100" dirty="0"/>
          </a:p>
        </p:txBody>
      </p:sp>
      <p:sp>
        <p:nvSpPr>
          <p:cNvPr id="14" name="テキスト ボックス 13"/>
          <p:cNvSpPr txBox="1"/>
          <p:nvPr/>
        </p:nvSpPr>
        <p:spPr>
          <a:xfrm>
            <a:off x="-65276" y="4069826"/>
            <a:ext cx="4939311" cy="246221"/>
          </a:xfrm>
          <a:prstGeom prst="rect">
            <a:avLst/>
          </a:prstGeom>
          <a:noFill/>
        </p:spPr>
        <p:txBody>
          <a:bodyPr wrap="square" rtlCol="0">
            <a:spAutoFit/>
          </a:bodyPr>
          <a:lstStyle/>
          <a:p>
            <a:r>
              <a:rPr lang="en-US" altLang="ja-JP" sz="900" dirty="0"/>
              <a:t>※</a:t>
            </a:r>
            <a:r>
              <a:rPr lang="ja-JP" altLang="en-US" sz="900" dirty="0"/>
              <a:t>大阪府の参考指標は、端数処理のため、各圏域の合計と合致しない場合がある</a:t>
            </a:r>
            <a:r>
              <a:rPr lang="ja-JP" altLang="en-US" sz="1000" dirty="0" smtClean="0"/>
              <a:t>。以下同じ</a:t>
            </a:r>
            <a:endParaRPr lang="ja-JP" altLang="en-US" sz="1000" dirty="0"/>
          </a:p>
        </p:txBody>
      </p:sp>
      <p:sp>
        <p:nvSpPr>
          <p:cNvPr id="8" name="スライド番号プレースホルダー 7"/>
          <p:cNvSpPr>
            <a:spLocks noGrp="1"/>
          </p:cNvSpPr>
          <p:nvPr>
            <p:ph type="sldNum" sz="quarter" idx="12"/>
          </p:nvPr>
        </p:nvSpPr>
        <p:spPr/>
        <p:txBody>
          <a:bodyPr/>
          <a:lstStyle/>
          <a:p>
            <a:fld id="{874F3BCA-136E-487B-809A-DB894FEF6A37}" type="slidenum">
              <a:rPr kumimoji="1" lang="ja-JP" altLang="en-US" smtClean="0"/>
              <a:pPr/>
              <a:t>2</a:t>
            </a:fld>
            <a:endParaRPr kumimoji="1" lang="ja-JP" altLang="en-US"/>
          </a:p>
        </p:txBody>
      </p:sp>
    </p:spTree>
    <p:extLst>
      <p:ext uri="{BB962C8B-B14F-4D97-AF65-F5344CB8AC3E}">
        <p14:creationId xmlns:p14="http://schemas.microsoft.com/office/powerpoint/2010/main" val="29312853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0" y="6"/>
            <a:ext cx="9144000" cy="47667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中河内圏域の状況④</a:t>
            </a:r>
          </a:p>
        </p:txBody>
      </p:sp>
      <p:graphicFrame>
        <p:nvGraphicFramePr>
          <p:cNvPr id="8" name="グラフ 7"/>
          <p:cNvGraphicFramePr>
            <a:graphicFrameLocks/>
          </p:cNvGraphicFramePr>
          <p:nvPr>
            <p:extLst/>
          </p:nvPr>
        </p:nvGraphicFramePr>
        <p:xfrm>
          <a:off x="0" y="468984"/>
          <a:ext cx="4572000" cy="332005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グラフ 12"/>
          <p:cNvGraphicFramePr>
            <a:graphicFrameLocks/>
          </p:cNvGraphicFramePr>
          <p:nvPr>
            <p:extLst/>
          </p:nvPr>
        </p:nvGraphicFramePr>
        <p:xfrm>
          <a:off x="4549583" y="468984"/>
          <a:ext cx="4572000" cy="3464072"/>
        </p:xfrm>
        <a:graphic>
          <a:graphicData uri="http://schemas.openxmlformats.org/drawingml/2006/chart">
            <c:chart xmlns:c="http://schemas.openxmlformats.org/drawingml/2006/chart" xmlns:r="http://schemas.openxmlformats.org/officeDocument/2006/relationships" r:id="rId3"/>
          </a:graphicData>
        </a:graphic>
      </p:graphicFrame>
      <p:sp>
        <p:nvSpPr>
          <p:cNvPr id="4" name="スライド番号プレースホルダー 3"/>
          <p:cNvSpPr>
            <a:spLocks noGrp="1"/>
          </p:cNvSpPr>
          <p:nvPr>
            <p:ph type="sldNum" sz="quarter" idx="12"/>
          </p:nvPr>
        </p:nvSpPr>
        <p:spPr/>
        <p:txBody>
          <a:bodyPr/>
          <a:lstStyle/>
          <a:p>
            <a:fld id="{874F3BCA-136E-487B-809A-DB894FEF6A37}" type="slidenum">
              <a:rPr kumimoji="1" lang="ja-JP" altLang="en-US" smtClean="0"/>
              <a:pPr/>
              <a:t>29</a:t>
            </a:fld>
            <a:endParaRPr kumimoji="1" lang="ja-JP" altLang="en-US"/>
          </a:p>
        </p:txBody>
      </p:sp>
    </p:spTree>
    <p:extLst>
      <p:ext uri="{BB962C8B-B14F-4D97-AF65-F5344CB8AC3E}">
        <p14:creationId xmlns:p14="http://schemas.microsoft.com/office/powerpoint/2010/main" val="18029070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0" y="6"/>
            <a:ext cx="9144000" cy="47667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南河内圏域の状況①</a:t>
            </a:r>
          </a:p>
        </p:txBody>
      </p:sp>
      <p:sp>
        <p:nvSpPr>
          <p:cNvPr id="12" name="テキスト ボックス 11"/>
          <p:cNvSpPr txBox="1"/>
          <p:nvPr/>
        </p:nvSpPr>
        <p:spPr>
          <a:xfrm>
            <a:off x="0" y="381890"/>
            <a:ext cx="6129364"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人口と高齢化率</a:t>
            </a:r>
          </a:p>
        </p:txBody>
      </p:sp>
      <p:sp>
        <p:nvSpPr>
          <p:cNvPr id="13" name="テキスト ボックス 12"/>
          <p:cNvSpPr txBox="1"/>
          <p:nvPr/>
        </p:nvSpPr>
        <p:spPr>
          <a:xfrm>
            <a:off x="0" y="3158193"/>
            <a:ext cx="3928686"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世帯数と高齢者単身世帯の割合</a:t>
            </a:r>
          </a:p>
        </p:txBody>
      </p:sp>
      <p:sp>
        <p:nvSpPr>
          <p:cNvPr id="14" name="テキスト ボックス 13"/>
          <p:cNvSpPr txBox="1"/>
          <p:nvPr/>
        </p:nvSpPr>
        <p:spPr>
          <a:xfrm>
            <a:off x="0" y="6622776"/>
            <a:ext cx="5256584" cy="276999"/>
          </a:xfrm>
          <a:prstGeom prst="rect">
            <a:avLst/>
          </a:prstGeom>
          <a:noFill/>
        </p:spPr>
        <p:txBody>
          <a:bodyPr wrap="square" rtlCol="0">
            <a:spAutoFit/>
          </a:bodyPr>
          <a:lstStyle/>
          <a:p>
            <a:r>
              <a:rPr lang="ja-JP" altLang="en-US" sz="1200" dirty="0"/>
              <a:t>出典：</a:t>
            </a:r>
            <a:r>
              <a:rPr lang="zh-TW" altLang="en-US" sz="1200" dirty="0"/>
              <a:t>総務省</a:t>
            </a:r>
            <a:r>
              <a:rPr lang="ja-JP" altLang="en-US" sz="1200" dirty="0"/>
              <a:t>（</a:t>
            </a:r>
            <a:r>
              <a:rPr lang="zh-TW" altLang="en-US" sz="1200" dirty="0"/>
              <a:t>国勢調査</a:t>
            </a:r>
            <a:r>
              <a:rPr lang="ja-JP" altLang="en-US" sz="1200" dirty="0"/>
              <a:t>　都道府県・市区町村別主要統計表（平成</a:t>
            </a:r>
            <a:r>
              <a:rPr lang="en-US" altLang="ja-JP" sz="1200" dirty="0"/>
              <a:t>27</a:t>
            </a:r>
            <a:r>
              <a:rPr lang="ja-JP" altLang="en-US" sz="1200" dirty="0"/>
              <a:t>年）</a:t>
            </a:r>
          </a:p>
        </p:txBody>
      </p:sp>
      <p:sp>
        <p:nvSpPr>
          <p:cNvPr id="15" name="テキスト ボックス 14"/>
          <p:cNvSpPr txBox="1"/>
          <p:nvPr/>
        </p:nvSpPr>
        <p:spPr>
          <a:xfrm>
            <a:off x="4508973" y="3074639"/>
            <a:ext cx="4824536" cy="275626"/>
          </a:xfrm>
          <a:prstGeom prst="rect">
            <a:avLst/>
          </a:prstGeom>
          <a:noFill/>
        </p:spPr>
        <p:txBody>
          <a:bodyPr wrap="square" rtlCol="0">
            <a:spAutoFit/>
          </a:bodyPr>
          <a:lstStyle/>
          <a:p>
            <a:r>
              <a:rPr lang="ja-JP" altLang="en-US" sz="1200" dirty="0"/>
              <a:t>出典：総務省（住民基本台帳に基づく人口、人口動態及び世帯数調査）</a:t>
            </a:r>
          </a:p>
        </p:txBody>
      </p:sp>
      <p:sp>
        <p:nvSpPr>
          <p:cNvPr id="17" name="テキスト ボックス 16"/>
          <p:cNvSpPr txBox="1"/>
          <p:nvPr/>
        </p:nvSpPr>
        <p:spPr>
          <a:xfrm>
            <a:off x="3491879" y="3377025"/>
            <a:ext cx="3928686"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自宅死と老人ホーム死の割合</a:t>
            </a:r>
          </a:p>
        </p:txBody>
      </p:sp>
      <p:sp>
        <p:nvSpPr>
          <p:cNvPr id="20" name="テキスト ボックス 19"/>
          <p:cNvSpPr txBox="1"/>
          <p:nvPr/>
        </p:nvSpPr>
        <p:spPr>
          <a:xfrm>
            <a:off x="6364002" y="6575532"/>
            <a:ext cx="2626626" cy="276999"/>
          </a:xfrm>
          <a:prstGeom prst="rect">
            <a:avLst/>
          </a:prstGeom>
          <a:noFill/>
        </p:spPr>
        <p:txBody>
          <a:bodyPr wrap="square" rtlCol="0">
            <a:spAutoFit/>
          </a:bodyPr>
          <a:lstStyle/>
          <a:p>
            <a:r>
              <a:rPr lang="ja-JP" altLang="en-US" sz="1200" dirty="0"/>
              <a:t>出典：厚生労働省（人口動態調査）</a:t>
            </a:r>
          </a:p>
        </p:txBody>
      </p:sp>
      <p:graphicFrame>
        <p:nvGraphicFramePr>
          <p:cNvPr id="2" name="表 1"/>
          <p:cNvGraphicFramePr>
            <a:graphicFrameLocks noGrp="1"/>
          </p:cNvGraphicFramePr>
          <p:nvPr>
            <p:extLst>
              <p:ext uri="{D42A27DB-BD31-4B8C-83A1-F6EECF244321}">
                <p14:modId xmlns:p14="http://schemas.microsoft.com/office/powerpoint/2010/main" val="874859856"/>
              </p:ext>
            </p:extLst>
          </p:nvPr>
        </p:nvGraphicFramePr>
        <p:xfrm>
          <a:off x="112617" y="742551"/>
          <a:ext cx="8871233" cy="2350330"/>
        </p:xfrm>
        <a:graphic>
          <a:graphicData uri="http://schemas.openxmlformats.org/drawingml/2006/table">
            <a:tbl>
              <a:tblPr/>
              <a:tblGrid>
                <a:gridCol w="642962">
                  <a:extLst>
                    <a:ext uri="{9D8B030D-6E8A-4147-A177-3AD203B41FA5}">
                      <a16:colId xmlns:a16="http://schemas.microsoft.com/office/drawing/2014/main" val="2761076156"/>
                    </a:ext>
                  </a:extLst>
                </a:gridCol>
                <a:gridCol w="728121">
                  <a:extLst>
                    <a:ext uri="{9D8B030D-6E8A-4147-A177-3AD203B41FA5}">
                      <a16:colId xmlns:a16="http://schemas.microsoft.com/office/drawing/2014/main" val="2091408037"/>
                    </a:ext>
                  </a:extLst>
                </a:gridCol>
                <a:gridCol w="693703">
                  <a:extLst>
                    <a:ext uri="{9D8B030D-6E8A-4147-A177-3AD203B41FA5}">
                      <a16:colId xmlns:a16="http://schemas.microsoft.com/office/drawing/2014/main" val="2148055149"/>
                    </a:ext>
                  </a:extLst>
                </a:gridCol>
                <a:gridCol w="563123">
                  <a:extLst>
                    <a:ext uri="{9D8B030D-6E8A-4147-A177-3AD203B41FA5}">
                      <a16:colId xmlns:a16="http://schemas.microsoft.com/office/drawing/2014/main" val="2305558672"/>
                    </a:ext>
                  </a:extLst>
                </a:gridCol>
                <a:gridCol w="824282">
                  <a:extLst>
                    <a:ext uri="{9D8B030D-6E8A-4147-A177-3AD203B41FA5}">
                      <a16:colId xmlns:a16="http://schemas.microsoft.com/office/drawing/2014/main" val="954114079"/>
                    </a:ext>
                  </a:extLst>
                </a:gridCol>
                <a:gridCol w="693703">
                  <a:extLst>
                    <a:ext uri="{9D8B030D-6E8A-4147-A177-3AD203B41FA5}">
                      <a16:colId xmlns:a16="http://schemas.microsoft.com/office/drawing/2014/main" val="2470733329"/>
                    </a:ext>
                  </a:extLst>
                </a:gridCol>
                <a:gridCol w="563123">
                  <a:extLst>
                    <a:ext uri="{9D8B030D-6E8A-4147-A177-3AD203B41FA5}">
                      <a16:colId xmlns:a16="http://schemas.microsoft.com/office/drawing/2014/main" val="3329894403"/>
                    </a:ext>
                  </a:extLst>
                </a:gridCol>
                <a:gridCol w="824282">
                  <a:extLst>
                    <a:ext uri="{9D8B030D-6E8A-4147-A177-3AD203B41FA5}">
                      <a16:colId xmlns:a16="http://schemas.microsoft.com/office/drawing/2014/main" val="1029194089"/>
                    </a:ext>
                  </a:extLst>
                </a:gridCol>
                <a:gridCol w="693703">
                  <a:extLst>
                    <a:ext uri="{9D8B030D-6E8A-4147-A177-3AD203B41FA5}">
                      <a16:colId xmlns:a16="http://schemas.microsoft.com/office/drawing/2014/main" val="3527513455"/>
                    </a:ext>
                  </a:extLst>
                </a:gridCol>
                <a:gridCol w="563123">
                  <a:extLst>
                    <a:ext uri="{9D8B030D-6E8A-4147-A177-3AD203B41FA5}">
                      <a16:colId xmlns:a16="http://schemas.microsoft.com/office/drawing/2014/main" val="2941626944"/>
                    </a:ext>
                  </a:extLst>
                </a:gridCol>
                <a:gridCol w="824282">
                  <a:extLst>
                    <a:ext uri="{9D8B030D-6E8A-4147-A177-3AD203B41FA5}">
                      <a16:colId xmlns:a16="http://schemas.microsoft.com/office/drawing/2014/main" val="2325491310"/>
                    </a:ext>
                  </a:extLst>
                </a:gridCol>
                <a:gridCol w="693703">
                  <a:extLst>
                    <a:ext uri="{9D8B030D-6E8A-4147-A177-3AD203B41FA5}">
                      <a16:colId xmlns:a16="http://schemas.microsoft.com/office/drawing/2014/main" val="959874496"/>
                    </a:ext>
                  </a:extLst>
                </a:gridCol>
                <a:gridCol w="563123">
                  <a:extLst>
                    <a:ext uri="{9D8B030D-6E8A-4147-A177-3AD203B41FA5}">
                      <a16:colId xmlns:a16="http://schemas.microsoft.com/office/drawing/2014/main" val="3398889385"/>
                    </a:ext>
                  </a:extLst>
                </a:gridCol>
              </a:tblGrid>
              <a:tr h="167629">
                <a:tc rowSpan="2">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市町村</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2014</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2015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2016</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2017</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973209365"/>
                  </a:ext>
                </a:extLst>
              </a:tr>
              <a:tr h="142556">
                <a:tc vMerge="1">
                  <a:txBody>
                    <a:bodyPr/>
                    <a:lstStyle/>
                    <a:p>
                      <a:endParaRPr kumimoji="1" lang="ja-JP" altLang="en-US"/>
                    </a:p>
                  </a:txBody>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人口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うち</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65</a:t>
                      </a:r>
                      <a:r>
                        <a:rPr lang="ja-JP" altLang="en-US" sz="900" b="0" i="0" u="none" strike="noStrike" dirty="0" smtClean="0">
                          <a:solidFill>
                            <a:srgbClr val="000000"/>
                          </a:solidFill>
                          <a:effectLst/>
                          <a:latin typeface="游ゴシック" panose="020B0400000000000000" pitchFamily="50" charset="-128"/>
                          <a:ea typeface="游ゴシック" panose="020B0400000000000000" pitchFamily="50" charset="-128"/>
                        </a:rPr>
                        <a:t>歳</a:t>
                      </a:r>
                      <a:endParaRPr lang="en-US" altLang="ja-JP" sz="9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900" b="0" i="0" u="none" strike="noStrike" dirty="0" smtClean="0">
                          <a:solidFill>
                            <a:srgbClr val="000000"/>
                          </a:solidFill>
                          <a:effectLst/>
                          <a:latin typeface="游ゴシック" panose="020B0400000000000000" pitchFamily="50" charset="-128"/>
                          <a:ea typeface="游ゴシック" panose="020B0400000000000000" pitchFamily="50" charset="-128"/>
                        </a:rPr>
                        <a:t>以上</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高齢化率</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人口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うち</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65</a:t>
                      </a:r>
                      <a:r>
                        <a:rPr lang="ja-JP" altLang="en-US" sz="900" b="0" i="0" u="none" strike="noStrike" dirty="0" smtClean="0">
                          <a:solidFill>
                            <a:srgbClr val="000000"/>
                          </a:solidFill>
                          <a:effectLst/>
                          <a:latin typeface="游ゴシック" panose="020B0400000000000000" pitchFamily="50" charset="-128"/>
                          <a:ea typeface="游ゴシック" panose="020B0400000000000000" pitchFamily="50" charset="-128"/>
                        </a:rPr>
                        <a:t>歳</a:t>
                      </a:r>
                      <a:endParaRPr lang="en-US" altLang="ja-JP" sz="9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900" b="0" i="0" u="none" strike="noStrike" dirty="0" smtClean="0">
                          <a:solidFill>
                            <a:srgbClr val="000000"/>
                          </a:solidFill>
                          <a:effectLst/>
                          <a:latin typeface="游ゴシック" panose="020B0400000000000000" pitchFamily="50" charset="-128"/>
                          <a:ea typeface="游ゴシック" panose="020B0400000000000000" pitchFamily="50" charset="-128"/>
                        </a:rPr>
                        <a:t>以上</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高齢化率</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人口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うち</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65</a:t>
                      </a:r>
                      <a:r>
                        <a:rPr lang="ja-JP" altLang="en-US" sz="900" b="0" i="0" u="none" strike="noStrike" dirty="0" smtClean="0">
                          <a:solidFill>
                            <a:srgbClr val="000000"/>
                          </a:solidFill>
                          <a:effectLst/>
                          <a:latin typeface="游ゴシック" panose="020B0400000000000000" pitchFamily="50" charset="-128"/>
                          <a:ea typeface="游ゴシック" panose="020B0400000000000000" pitchFamily="50" charset="-128"/>
                        </a:rPr>
                        <a:t>歳</a:t>
                      </a:r>
                      <a:endParaRPr lang="en-US" altLang="ja-JP" sz="9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900" b="0" i="0" u="none" strike="noStrike" dirty="0" smtClean="0">
                          <a:solidFill>
                            <a:srgbClr val="000000"/>
                          </a:solidFill>
                          <a:effectLst/>
                          <a:latin typeface="游ゴシック" panose="020B0400000000000000" pitchFamily="50" charset="-128"/>
                          <a:ea typeface="游ゴシック" panose="020B0400000000000000" pitchFamily="50" charset="-128"/>
                        </a:rPr>
                        <a:t>以上</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高齢化率</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人口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うち</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65</a:t>
                      </a:r>
                      <a:r>
                        <a:rPr lang="ja-JP" altLang="en-US" sz="900" b="0" i="0" u="none" strike="noStrike" dirty="0" smtClean="0">
                          <a:solidFill>
                            <a:srgbClr val="000000"/>
                          </a:solidFill>
                          <a:effectLst/>
                          <a:latin typeface="游ゴシック" panose="020B0400000000000000" pitchFamily="50" charset="-128"/>
                          <a:ea typeface="游ゴシック" panose="020B0400000000000000" pitchFamily="50" charset="-128"/>
                        </a:rPr>
                        <a:t>歳</a:t>
                      </a:r>
                      <a:endParaRPr lang="en-US" altLang="ja-JP" sz="9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900" b="0" i="0" u="none" strike="noStrike" dirty="0" smtClean="0">
                          <a:solidFill>
                            <a:srgbClr val="000000"/>
                          </a:solidFill>
                          <a:effectLst/>
                          <a:latin typeface="游ゴシック" panose="020B0400000000000000" pitchFamily="50" charset="-128"/>
                          <a:ea typeface="游ゴシック" panose="020B0400000000000000" pitchFamily="50" charset="-128"/>
                        </a:rPr>
                        <a:t>以上</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高齢化率</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4490366"/>
                  </a:ext>
                </a:extLst>
              </a:tr>
              <a:tr h="205957">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富田林市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115,941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29,226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25.2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114,963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30,333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26.4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113,945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31,175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27.4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112,934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31,884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28.2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0197562"/>
                  </a:ext>
                </a:extLst>
              </a:tr>
              <a:tr h="166335">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河内長野市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111,655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31,482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28.2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110,482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32,818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29.7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109,060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33,682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30.9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107,954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34,429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31.9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7443707"/>
                  </a:ext>
                </a:extLst>
              </a:tr>
              <a:tr h="174334">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松原市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122,298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32,896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26.9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121,623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33,912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27.9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120,691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34,565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28.6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120,107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35,016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29.2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902705"/>
                  </a:ext>
                </a:extLst>
              </a:tr>
              <a:tr h="174334">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羽曳野市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115,095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29,999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26.1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114,324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31,096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27.2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113,310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31,662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27.9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112,487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32,193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28.6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0131073"/>
                  </a:ext>
                </a:extLst>
              </a:tr>
              <a:tr h="174334">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藤井寺市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65,867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16,641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25.3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65,991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17,212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26.1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65,571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17,524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26.7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65,182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17,779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27.3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2280553"/>
                  </a:ext>
                </a:extLst>
              </a:tr>
              <a:tr h="163351">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大阪狭山市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57,547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13,930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24.2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57,473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14,593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25.4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57,526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15,014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26.1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57,694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15,351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26.6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8720261"/>
                  </a:ext>
                </a:extLst>
              </a:tr>
              <a:tr h="174334">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太子町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14,094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3,331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23.6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13,944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3,463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24.8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13,771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3,558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25.8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13,648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3,643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26.7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3183812"/>
                  </a:ext>
                </a:extLst>
              </a:tr>
              <a:tr h="174334">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河南町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16,085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4,495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27.9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15,957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4,609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28.9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15,785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4,660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29.5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15,724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4,731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30.1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6078282"/>
                  </a:ext>
                </a:extLst>
              </a:tr>
              <a:tr h="151427">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千早赤阪村</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5,834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2,177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37.3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5,723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2,249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39.3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5,596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2,288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40.9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5,475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2,311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42.2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7059217"/>
                  </a:ext>
                </a:extLst>
              </a:tr>
              <a:tr h="174334">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大阪府</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8,678,514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2,117,492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24.4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8,667,415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2,195,542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25.3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8,658,164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2,240,559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25.9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8,646,380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2,286,486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26.4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1905453"/>
                  </a:ext>
                </a:extLst>
              </a:tr>
              <a:tr h="174334">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全国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126,434,634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31,582,416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25.0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126,163,576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32,680,764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25.9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125,891,742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33,471,594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26.6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125,583,658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34,116,389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27.2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1677407"/>
                  </a:ext>
                </a:extLst>
              </a:tr>
            </a:tbl>
          </a:graphicData>
        </a:graphic>
      </p:graphicFrame>
      <p:graphicFrame>
        <p:nvGraphicFramePr>
          <p:cNvPr id="6" name="表 5"/>
          <p:cNvGraphicFramePr>
            <a:graphicFrameLocks noGrp="1"/>
          </p:cNvGraphicFramePr>
          <p:nvPr>
            <p:extLst>
              <p:ext uri="{D42A27DB-BD31-4B8C-83A1-F6EECF244321}">
                <p14:modId xmlns:p14="http://schemas.microsoft.com/office/powerpoint/2010/main" val="679664212"/>
              </p:ext>
            </p:extLst>
          </p:nvPr>
        </p:nvGraphicFramePr>
        <p:xfrm>
          <a:off x="125994" y="3496736"/>
          <a:ext cx="3365887" cy="3173476"/>
        </p:xfrm>
        <a:graphic>
          <a:graphicData uri="http://schemas.openxmlformats.org/drawingml/2006/table">
            <a:tbl>
              <a:tblPr/>
              <a:tblGrid>
                <a:gridCol w="847264">
                  <a:extLst>
                    <a:ext uri="{9D8B030D-6E8A-4147-A177-3AD203B41FA5}">
                      <a16:colId xmlns:a16="http://schemas.microsoft.com/office/drawing/2014/main" val="2175947603"/>
                    </a:ext>
                  </a:extLst>
                </a:gridCol>
                <a:gridCol w="943242">
                  <a:extLst>
                    <a:ext uri="{9D8B030D-6E8A-4147-A177-3AD203B41FA5}">
                      <a16:colId xmlns:a16="http://schemas.microsoft.com/office/drawing/2014/main" val="2787120795"/>
                    </a:ext>
                  </a:extLst>
                </a:gridCol>
                <a:gridCol w="847264">
                  <a:extLst>
                    <a:ext uri="{9D8B030D-6E8A-4147-A177-3AD203B41FA5}">
                      <a16:colId xmlns:a16="http://schemas.microsoft.com/office/drawing/2014/main" val="3839596939"/>
                    </a:ext>
                  </a:extLst>
                </a:gridCol>
                <a:gridCol w="728117">
                  <a:extLst>
                    <a:ext uri="{9D8B030D-6E8A-4147-A177-3AD203B41FA5}">
                      <a16:colId xmlns:a16="http://schemas.microsoft.com/office/drawing/2014/main" val="2457563356"/>
                    </a:ext>
                  </a:extLst>
                </a:gridCol>
              </a:tblGrid>
              <a:tr h="756347">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市町村</a:t>
                      </a: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世帯数</a:t>
                      </a: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高齢</a:t>
                      </a:r>
                      <a:r>
                        <a:rPr lang="ja-JP" altLang="en-US" sz="1100" b="0" i="0" u="none" strike="noStrike" dirty="0" smtClean="0">
                          <a:solidFill>
                            <a:srgbClr val="000000"/>
                          </a:solidFill>
                          <a:effectLst/>
                          <a:latin typeface="游ゴシック" panose="020B0400000000000000" pitchFamily="50" charset="-128"/>
                          <a:ea typeface="游ゴシック" panose="020B0400000000000000" pitchFamily="50" charset="-128"/>
                        </a:rPr>
                        <a:t>単身者</a:t>
                      </a:r>
                      <a:endParaRPr lang="en-US" altLang="ja-JP" sz="11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1100" b="0" i="0" u="none" strike="noStrike" dirty="0" smtClean="0">
                          <a:solidFill>
                            <a:srgbClr val="000000"/>
                          </a:solidFill>
                          <a:effectLst/>
                          <a:latin typeface="游ゴシック" panose="020B0400000000000000" pitchFamily="50" charset="-128"/>
                          <a:ea typeface="游ゴシック" panose="020B0400000000000000" pitchFamily="50" charset="-128"/>
                        </a:rPr>
                        <a:t>世帯数</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高齢単身者</a:t>
                      </a:r>
                      <a:b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世帯の割合</a:t>
                      </a: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8453294"/>
                  </a:ext>
                </a:extLst>
              </a:tr>
              <a:tr h="219739">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富田林市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45,519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5,770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2211325"/>
                  </a:ext>
                </a:extLst>
              </a:tr>
              <a:tr h="219739">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河内長野市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42,100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5,007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11.9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2359228"/>
                  </a:ext>
                </a:extLst>
              </a:tr>
              <a:tr h="219739">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松原市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49,911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6,986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5370531"/>
                  </a:ext>
                </a:extLst>
              </a:tr>
              <a:tr h="219739">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羽曳野市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44,054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5,459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1300063"/>
                  </a:ext>
                </a:extLst>
              </a:tr>
              <a:tr h="219739">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藤井寺市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27,096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3,526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13.0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9864126"/>
                  </a:ext>
                </a:extLst>
              </a:tr>
              <a:tr h="219739">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大阪狭山市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22,960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2,688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11.7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4398109"/>
                  </a:ext>
                </a:extLst>
              </a:tr>
              <a:tr h="219739">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太子町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5,056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10.3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8757070"/>
                  </a:ext>
                </a:extLst>
              </a:tr>
              <a:tr h="219739">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河南町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6,104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9.2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4863764"/>
                  </a:ext>
                </a:extLst>
              </a:tr>
              <a:tr h="219739">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千早赤阪村</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2,035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14.0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6486085"/>
                  </a:ext>
                </a:extLst>
              </a:tr>
              <a:tr h="219739">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大阪府</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3,918,441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520,292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13.3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5366745"/>
                  </a:ext>
                </a:extLst>
              </a:tr>
              <a:tr h="219739">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全国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53,331,797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5,927,686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11.1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5317924"/>
                  </a:ext>
                </a:extLst>
              </a:tr>
            </a:tbl>
          </a:graphicData>
        </a:graphic>
      </p:graphicFrame>
      <p:graphicFrame>
        <p:nvGraphicFramePr>
          <p:cNvPr id="7" name="表 6"/>
          <p:cNvGraphicFramePr>
            <a:graphicFrameLocks noGrp="1"/>
          </p:cNvGraphicFramePr>
          <p:nvPr>
            <p:extLst>
              <p:ext uri="{D42A27DB-BD31-4B8C-83A1-F6EECF244321}">
                <p14:modId xmlns:p14="http://schemas.microsoft.com/office/powerpoint/2010/main" val="1009754250"/>
              </p:ext>
            </p:extLst>
          </p:nvPr>
        </p:nvGraphicFramePr>
        <p:xfrm>
          <a:off x="3631230" y="3740516"/>
          <a:ext cx="5359398" cy="2803864"/>
        </p:xfrm>
        <a:graphic>
          <a:graphicData uri="http://schemas.openxmlformats.org/drawingml/2006/table">
            <a:tbl>
              <a:tblPr/>
              <a:tblGrid>
                <a:gridCol w="686207">
                  <a:extLst>
                    <a:ext uri="{9D8B030D-6E8A-4147-A177-3AD203B41FA5}">
                      <a16:colId xmlns:a16="http://schemas.microsoft.com/office/drawing/2014/main" val="2433175427"/>
                    </a:ext>
                  </a:extLst>
                </a:gridCol>
                <a:gridCol w="584546">
                  <a:extLst>
                    <a:ext uri="{9D8B030D-6E8A-4147-A177-3AD203B41FA5}">
                      <a16:colId xmlns:a16="http://schemas.microsoft.com/office/drawing/2014/main" val="4019984855"/>
                    </a:ext>
                  </a:extLst>
                </a:gridCol>
                <a:gridCol w="584546">
                  <a:extLst>
                    <a:ext uri="{9D8B030D-6E8A-4147-A177-3AD203B41FA5}">
                      <a16:colId xmlns:a16="http://schemas.microsoft.com/office/drawing/2014/main" val="2773466740"/>
                    </a:ext>
                  </a:extLst>
                </a:gridCol>
                <a:gridCol w="584546">
                  <a:extLst>
                    <a:ext uri="{9D8B030D-6E8A-4147-A177-3AD203B41FA5}">
                      <a16:colId xmlns:a16="http://schemas.microsoft.com/office/drawing/2014/main" val="3590427380"/>
                    </a:ext>
                  </a:extLst>
                </a:gridCol>
                <a:gridCol w="584546">
                  <a:extLst>
                    <a:ext uri="{9D8B030D-6E8A-4147-A177-3AD203B41FA5}">
                      <a16:colId xmlns:a16="http://schemas.microsoft.com/office/drawing/2014/main" val="2560564190"/>
                    </a:ext>
                  </a:extLst>
                </a:gridCol>
                <a:gridCol w="584546">
                  <a:extLst>
                    <a:ext uri="{9D8B030D-6E8A-4147-A177-3AD203B41FA5}">
                      <a16:colId xmlns:a16="http://schemas.microsoft.com/office/drawing/2014/main" val="1229484209"/>
                    </a:ext>
                  </a:extLst>
                </a:gridCol>
                <a:gridCol w="584546">
                  <a:extLst>
                    <a:ext uri="{9D8B030D-6E8A-4147-A177-3AD203B41FA5}">
                      <a16:colId xmlns:a16="http://schemas.microsoft.com/office/drawing/2014/main" val="1852535653"/>
                    </a:ext>
                  </a:extLst>
                </a:gridCol>
                <a:gridCol w="584546">
                  <a:extLst>
                    <a:ext uri="{9D8B030D-6E8A-4147-A177-3AD203B41FA5}">
                      <a16:colId xmlns:a16="http://schemas.microsoft.com/office/drawing/2014/main" val="1935967273"/>
                    </a:ext>
                  </a:extLst>
                </a:gridCol>
                <a:gridCol w="581369">
                  <a:extLst>
                    <a:ext uri="{9D8B030D-6E8A-4147-A177-3AD203B41FA5}">
                      <a16:colId xmlns:a16="http://schemas.microsoft.com/office/drawing/2014/main" val="485544827"/>
                    </a:ext>
                  </a:extLst>
                </a:gridCol>
              </a:tblGrid>
              <a:tr h="212474">
                <a:tc rowSpan="2">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市区町村</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2014</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2015</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2016</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2017</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4153276411"/>
                  </a:ext>
                </a:extLst>
              </a:tr>
              <a:tr h="314461">
                <a:tc vMerge="1">
                  <a:txBody>
                    <a:bodyPr/>
                    <a:lstStyle/>
                    <a:p>
                      <a:endParaRPr kumimoji="1" lang="ja-JP" altLang="en-US"/>
                    </a:p>
                  </a:txBody>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自宅死</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割合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老人ホーム死割合</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自宅死</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割合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老人ホーム死割合</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自宅死</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割合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老人ホーム死の割合</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自宅死</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割合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老人ホーム死割合</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8809571"/>
                  </a:ext>
                </a:extLst>
              </a:tr>
              <a:tr h="212474">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富田林市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6.3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6.9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7207171"/>
                  </a:ext>
                </a:extLst>
              </a:tr>
              <a:tr h="168043">
                <a:tc>
                  <a:txBody>
                    <a:bodyPr/>
                    <a:lstStyle/>
                    <a:p>
                      <a:pPr algn="l"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河内長野市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6.5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5844554"/>
                  </a:ext>
                </a:extLst>
              </a:tr>
              <a:tr h="212474">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松原市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6.4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6.9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3004420"/>
                  </a:ext>
                </a:extLst>
              </a:tr>
              <a:tr h="212474">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羽曳野市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5.1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6.2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7.6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8054530"/>
                  </a:ext>
                </a:extLst>
              </a:tr>
              <a:tr h="212474">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藤井寺市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7.2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8.9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9.6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5951652"/>
                  </a:ext>
                </a:extLst>
              </a:tr>
              <a:tr h="197142">
                <a:tc>
                  <a:txBody>
                    <a:bodyPr/>
                    <a:lstStyle/>
                    <a:p>
                      <a:pPr algn="l"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大阪狭山市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3.1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0691663"/>
                  </a:ext>
                </a:extLst>
              </a:tr>
              <a:tr h="212474">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太子町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10.5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18.3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6.7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11.5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3.1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19.8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5599515"/>
                  </a:ext>
                </a:extLst>
              </a:tr>
              <a:tr h="212474">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河南町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9.2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16.8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16.3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13.6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13.9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19.0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20.6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17.1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1495143"/>
                  </a:ext>
                </a:extLst>
              </a:tr>
              <a:tr h="211952">
                <a:tc>
                  <a:txBody>
                    <a:bodyPr/>
                    <a:lstStyle/>
                    <a:p>
                      <a:pPr algn="l"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千早赤阪村</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16.9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13.0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12.1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8.4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12.7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8.9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18.5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3.7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0830505"/>
                  </a:ext>
                </a:extLst>
              </a:tr>
              <a:tr h="212474">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府平均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13.8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13.9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6.0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14.3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6.7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14.9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6.6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6889917"/>
                  </a:ext>
                </a:extLst>
              </a:tr>
              <a:tr h="212474">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全国平均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12.8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5.8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12.7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6.3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13.0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6.9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13.2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7.5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6721282"/>
                  </a:ext>
                </a:extLst>
              </a:tr>
            </a:tbl>
          </a:graphicData>
        </a:graphic>
      </p:graphicFrame>
      <p:sp>
        <p:nvSpPr>
          <p:cNvPr id="3" name="スライド番号プレースホルダー 2"/>
          <p:cNvSpPr>
            <a:spLocks noGrp="1"/>
          </p:cNvSpPr>
          <p:nvPr>
            <p:ph type="sldNum" sz="quarter" idx="12"/>
          </p:nvPr>
        </p:nvSpPr>
        <p:spPr/>
        <p:txBody>
          <a:bodyPr/>
          <a:lstStyle/>
          <a:p>
            <a:fld id="{874F3BCA-136E-487B-809A-DB894FEF6A37}" type="slidenum">
              <a:rPr kumimoji="1" lang="ja-JP" altLang="en-US" smtClean="0"/>
              <a:pPr/>
              <a:t>30</a:t>
            </a:fld>
            <a:endParaRPr kumimoji="1" lang="ja-JP" altLang="en-US"/>
          </a:p>
        </p:txBody>
      </p:sp>
    </p:spTree>
    <p:extLst>
      <p:ext uri="{BB962C8B-B14F-4D97-AF65-F5344CB8AC3E}">
        <p14:creationId xmlns:p14="http://schemas.microsoft.com/office/powerpoint/2010/main" val="22981432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0" y="6"/>
            <a:ext cx="9144000" cy="47667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南河内圏域の状況②</a:t>
            </a:r>
          </a:p>
        </p:txBody>
      </p:sp>
      <p:graphicFrame>
        <p:nvGraphicFramePr>
          <p:cNvPr id="8" name="グラフ 7"/>
          <p:cNvGraphicFramePr>
            <a:graphicFrameLocks/>
          </p:cNvGraphicFramePr>
          <p:nvPr>
            <p:extLst/>
          </p:nvPr>
        </p:nvGraphicFramePr>
        <p:xfrm>
          <a:off x="4581074" y="441154"/>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グラフ 8"/>
          <p:cNvGraphicFramePr>
            <a:graphicFrameLocks/>
          </p:cNvGraphicFramePr>
          <p:nvPr>
            <p:extLst/>
          </p:nvPr>
        </p:nvGraphicFramePr>
        <p:xfrm>
          <a:off x="0" y="405633"/>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グラフ 11"/>
          <p:cNvGraphicFramePr>
            <a:graphicFrameLocks/>
          </p:cNvGraphicFramePr>
          <p:nvPr>
            <p:extLst/>
          </p:nvPr>
        </p:nvGraphicFramePr>
        <p:xfrm>
          <a:off x="0" y="3356992"/>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グラフ 13"/>
          <p:cNvGraphicFramePr>
            <a:graphicFrameLocks/>
          </p:cNvGraphicFramePr>
          <p:nvPr>
            <p:extLst/>
          </p:nvPr>
        </p:nvGraphicFramePr>
        <p:xfrm>
          <a:off x="4572000" y="3356992"/>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2" name="スライド番号プレースホルダー 1"/>
          <p:cNvSpPr>
            <a:spLocks noGrp="1"/>
          </p:cNvSpPr>
          <p:nvPr>
            <p:ph type="sldNum" sz="quarter" idx="12"/>
          </p:nvPr>
        </p:nvSpPr>
        <p:spPr/>
        <p:txBody>
          <a:bodyPr/>
          <a:lstStyle/>
          <a:p>
            <a:fld id="{874F3BCA-136E-487B-809A-DB894FEF6A37}" type="slidenum">
              <a:rPr kumimoji="1" lang="ja-JP" altLang="en-US" smtClean="0"/>
              <a:pPr/>
              <a:t>31</a:t>
            </a:fld>
            <a:endParaRPr kumimoji="1" lang="ja-JP" altLang="en-US"/>
          </a:p>
        </p:txBody>
      </p:sp>
    </p:spTree>
    <p:extLst>
      <p:ext uri="{BB962C8B-B14F-4D97-AF65-F5344CB8AC3E}">
        <p14:creationId xmlns:p14="http://schemas.microsoft.com/office/powerpoint/2010/main" val="15403598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0" y="6"/>
            <a:ext cx="9144000" cy="47667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南河内圏域の状況③</a:t>
            </a:r>
          </a:p>
        </p:txBody>
      </p:sp>
      <p:graphicFrame>
        <p:nvGraphicFramePr>
          <p:cNvPr id="7" name="グラフ 6"/>
          <p:cNvGraphicFramePr>
            <a:graphicFrameLocks/>
          </p:cNvGraphicFramePr>
          <p:nvPr>
            <p:extLst/>
          </p:nvPr>
        </p:nvGraphicFramePr>
        <p:xfrm>
          <a:off x="107504" y="462343"/>
          <a:ext cx="4464496"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グラフ 9"/>
          <p:cNvGraphicFramePr>
            <a:graphicFrameLocks/>
          </p:cNvGraphicFramePr>
          <p:nvPr>
            <p:extLst>
              <p:ext uri="{D42A27DB-BD31-4B8C-83A1-F6EECF244321}">
                <p14:modId xmlns:p14="http://schemas.microsoft.com/office/powerpoint/2010/main" val="3949538878"/>
              </p:ext>
            </p:extLst>
          </p:nvPr>
        </p:nvGraphicFramePr>
        <p:xfrm>
          <a:off x="1691680" y="3468416"/>
          <a:ext cx="5832648"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2" name="スライド番号プレースホルダー 1"/>
          <p:cNvSpPr>
            <a:spLocks noGrp="1"/>
          </p:cNvSpPr>
          <p:nvPr>
            <p:ph type="sldNum" sz="quarter" idx="12"/>
          </p:nvPr>
        </p:nvSpPr>
        <p:spPr/>
        <p:txBody>
          <a:bodyPr/>
          <a:lstStyle/>
          <a:p>
            <a:fld id="{874F3BCA-136E-487B-809A-DB894FEF6A37}" type="slidenum">
              <a:rPr kumimoji="1" lang="ja-JP" altLang="en-US" smtClean="0"/>
              <a:pPr/>
              <a:t>32</a:t>
            </a:fld>
            <a:endParaRPr kumimoji="1" lang="ja-JP" altLang="en-US"/>
          </a:p>
        </p:txBody>
      </p:sp>
      <p:graphicFrame>
        <p:nvGraphicFramePr>
          <p:cNvPr id="9" name="グラフ 8"/>
          <p:cNvGraphicFramePr>
            <a:graphicFrameLocks/>
          </p:cNvGraphicFramePr>
          <p:nvPr>
            <p:extLst>
              <p:ext uri="{D42A27DB-BD31-4B8C-83A1-F6EECF244321}">
                <p14:modId xmlns:p14="http://schemas.microsoft.com/office/powerpoint/2010/main" val="2541414413"/>
              </p:ext>
            </p:extLst>
          </p:nvPr>
        </p:nvGraphicFramePr>
        <p:xfrm>
          <a:off x="4572000" y="476677"/>
          <a:ext cx="4572000" cy="272886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07274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0" y="6"/>
            <a:ext cx="9144000" cy="47667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南河内圏域の状況④</a:t>
            </a:r>
          </a:p>
        </p:txBody>
      </p:sp>
      <p:graphicFrame>
        <p:nvGraphicFramePr>
          <p:cNvPr id="8" name="グラフ 7"/>
          <p:cNvGraphicFramePr>
            <a:graphicFrameLocks/>
          </p:cNvGraphicFramePr>
          <p:nvPr>
            <p:extLst/>
          </p:nvPr>
        </p:nvGraphicFramePr>
        <p:xfrm>
          <a:off x="107504" y="476674"/>
          <a:ext cx="4572000" cy="345638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グラフ 8"/>
          <p:cNvGraphicFramePr>
            <a:graphicFrameLocks/>
          </p:cNvGraphicFramePr>
          <p:nvPr>
            <p:extLst/>
          </p:nvPr>
        </p:nvGraphicFramePr>
        <p:xfrm>
          <a:off x="4518248" y="467230"/>
          <a:ext cx="4572000" cy="3609841"/>
        </p:xfrm>
        <a:graphic>
          <a:graphicData uri="http://schemas.openxmlformats.org/drawingml/2006/chart">
            <c:chart xmlns:c="http://schemas.openxmlformats.org/drawingml/2006/chart" xmlns:r="http://schemas.openxmlformats.org/officeDocument/2006/relationships" r:id="rId3"/>
          </a:graphicData>
        </a:graphic>
      </p:graphicFrame>
      <p:sp>
        <p:nvSpPr>
          <p:cNvPr id="4" name="スライド番号プレースホルダー 3"/>
          <p:cNvSpPr>
            <a:spLocks noGrp="1"/>
          </p:cNvSpPr>
          <p:nvPr>
            <p:ph type="sldNum" sz="quarter" idx="12"/>
          </p:nvPr>
        </p:nvSpPr>
        <p:spPr/>
        <p:txBody>
          <a:bodyPr/>
          <a:lstStyle/>
          <a:p>
            <a:fld id="{874F3BCA-136E-487B-809A-DB894FEF6A37}" type="slidenum">
              <a:rPr kumimoji="1" lang="ja-JP" altLang="en-US" smtClean="0"/>
              <a:pPr/>
              <a:t>33</a:t>
            </a:fld>
            <a:endParaRPr kumimoji="1" lang="ja-JP" altLang="en-US"/>
          </a:p>
        </p:txBody>
      </p:sp>
    </p:spTree>
    <p:extLst>
      <p:ext uri="{BB962C8B-B14F-4D97-AF65-F5344CB8AC3E}">
        <p14:creationId xmlns:p14="http://schemas.microsoft.com/office/powerpoint/2010/main" val="8966420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0" y="6"/>
            <a:ext cx="9144000" cy="47667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堺市圏域の状況①</a:t>
            </a:r>
          </a:p>
        </p:txBody>
      </p:sp>
      <p:sp>
        <p:nvSpPr>
          <p:cNvPr id="12" name="テキスト ボックス 11"/>
          <p:cNvSpPr txBox="1"/>
          <p:nvPr/>
        </p:nvSpPr>
        <p:spPr>
          <a:xfrm>
            <a:off x="-43916" y="470143"/>
            <a:ext cx="6129364"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人口と高齢化率</a:t>
            </a:r>
          </a:p>
        </p:txBody>
      </p:sp>
      <p:sp>
        <p:nvSpPr>
          <p:cNvPr id="13" name="テキスト ボックス 12"/>
          <p:cNvSpPr txBox="1"/>
          <p:nvPr/>
        </p:nvSpPr>
        <p:spPr>
          <a:xfrm>
            <a:off x="0" y="3158193"/>
            <a:ext cx="3928686"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世帯数と高齢者単身世帯の割合</a:t>
            </a:r>
          </a:p>
        </p:txBody>
      </p:sp>
      <p:sp>
        <p:nvSpPr>
          <p:cNvPr id="14" name="テキスト ボックス 13"/>
          <p:cNvSpPr txBox="1"/>
          <p:nvPr/>
        </p:nvSpPr>
        <p:spPr>
          <a:xfrm>
            <a:off x="7850" y="5804773"/>
            <a:ext cx="5256584" cy="276999"/>
          </a:xfrm>
          <a:prstGeom prst="rect">
            <a:avLst/>
          </a:prstGeom>
          <a:noFill/>
        </p:spPr>
        <p:txBody>
          <a:bodyPr wrap="square" rtlCol="0">
            <a:spAutoFit/>
          </a:bodyPr>
          <a:lstStyle/>
          <a:p>
            <a:r>
              <a:rPr lang="ja-JP" altLang="en-US" sz="1200" dirty="0"/>
              <a:t>出典：</a:t>
            </a:r>
            <a:r>
              <a:rPr lang="zh-TW" altLang="en-US" sz="1200" dirty="0"/>
              <a:t>総務省</a:t>
            </a:r>
            <a:r>
              <a:rPr lang="ja-JP" altLang="en-US" sz="1200" dirty="0"/>
              <a:t>（</a:t>
            </a:r>
            <a:r>
              <a:rPr lang="zh-TW" altLang="en-US" sz="1200" dirty="0"/>
              <a:t>国勢調査</a:t>
            </a:r>
            <a:r>
              <a:rPr lang="ja-JP" altLang="en-US" sz="1200" dirty="0"/>
              <a:t>　都道府県・市区町村別主要統計表（平成</a:t>
            </a:r>
            <a:r>
              <a:rPr lang="en-US" altLang="ja-JP" sz="1200" dirty="0"/>
              <a:t>27</a:t>
            </a:r>
            <a:r>
              <a:rPr lang="ja-JP" altLang="en-US" sz="1200" dirty="0"/>
              <a:t>年）</a:t>
            </a:r>
          </a:p>
        </p:txBody>
      </p:sp>
      <p:sp>
        <p:nvSpPr>
          <p:cNvPr id="15" name="テキスト ボックス 14"/>
          <p:cNvSpPr txBox="1"/>
          <p:nvPr/>
        </p:nvSpPr>
        <p:spPr>
          <a:xfrm>
            <a:off x="4472283" y="2450973"/>
            <a:ext cx="4824536" cy="275626"/>
          </a:xfrm>
          <a:prstGeom prst="rect">
            <a:avLst/>
          </a:prstGeom>
          <a:noFill/>
        </p:spPr>
        <p:txBody>
          <a:bodyPr wrap="square" rtlCol="0">
            <a:spAutoFit/>
          </a:bodyPr>
          <a:lstStyle/>
          <a:p>
            <a:r>
              <a:rPr lang="ja-JP" altLang="en-US" sz="1200" dirty="0"/>
              <a:t>出典：総務省（住民基本台帳に基づく人口、人口動態及び世帯数調査）</a:t>
            </a:r>
          </a:p>
        </p:txBody>
      </p:sp>
      <p:sp>
        <p:nvSpPr>
          <p:cNvPr id="17" name="テキスト ボックス 16"/>
          <p:cNvSpPr txBox="1"/>
          <p:nvPr/>
        </p:nvSpPr>
        <p:spPr>
          <a:xfrm>
            <a:off x="3611580" y="3158193"/>
            <a:ext cx="3928686"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自宅死と老人ホーム死の割合</a:t>
            </a:r>
          </a:p>
        </p:txBody>
      </p:sp>
      <p:sp>
        <p:nvSpPr>
          <p:cNvPr id="20" name="テキスト ボックス 19"/>
          <p:cNvSpPr txBox="1"/>
          <p:nvPr/>
        </p:nvSpPr>
        <p:spPr>
          <a:xfrm>
            <a:off x="6690293" y="4943724"/>
            <a:ext cx="2626626" cy="276999"/>
          </a:xfrm>
          <a:prstGeom prst="rect">
            <a:avLst/>
          </a:prstGeom>
          <a:noFill/>
        </p:spPr>
        <p:txBody>
          <a:bodyPr wrap="square" rtlCol="0">
            <a:spAutoFit/>
          </a:bodyPr>
          <a:lstStyle/>
          <a:p>
            <a:r>
              <a:rPr lang="ja-JP" altLang="en-US" sz="1200" dirty="0"/>
              <a:t>出典：厚生労働省（人口動態調査）</a:t>
            </a:r>
          </a:p>
        </p:txBody>
      </p:sp>
      <p:graphicFrame>
        <p:nvGraphicFramePr>
          <p:cNvPr id="4" name="表 3"/>
          <p:cNvGraphicFramePr>
            <a:graphicFrameLocks noGrp="1"/>
          </p:cNvGraphicFramePr>
          <p:nvPr>
            <p:extLst>
              <p:ext uri="{D42A27DB-BD31-4B8C-83A1-F6EECF244321}">
                <p14:modId xmlns:p14="http://schemas.microsoft.com/office/powerpoint/2010/main" val="1219039273"/>
              </p:ext>
            </p:extLst>
          </p:nvPr>
        </p:nvGraphicFramePr>
        <p:xfrm>
          <a:off x="3618004" y="3581331"/>
          <a:ext cx="5359398" cy="1304925"/>
        </p:xfrm>
        <a:graphic>
          <a:graphicData uri="http://schemas.openxmlformats.org/drawingml/2006/table">
            <a:tbl>
              <a:tblPr/>
              <a:tblGrid>
                <a:gridCol w="686207">
                  <a:extLst>
                    <a:ext uri="{9D8B030D-6E8A-4147-A177-3AD203B41FA5}">
                      <a16:colId xmlns:a16="http://schemas.microsoft.com/office/drawing/2014/main" val="2403252846"/>
                    </a:ext>
                  </a:extLst>
                </a:gridCol>
                <a:gridCol w="584546">
                  <a:extLst>
                    <a:ext uri="{9D8B030D-6E8A-4147-A177-3AD203B41FA5}">
                      <a16:colId xmlns:a16="http://schemas.microsoft.com/office/drawing/2014/main" val="3888891787"/>
                    </a:ext>
                  </a:extLst>
                </a:gridCol>
                <a:gridCol w="584546">
                  <a:extLst>
                    <a:ext uri="{9D8B030D-6E8A-4147-A177-3AD203B41FA5}">
                      <a16:colId xmlns:a16="http://schemas.microsoft.com/office/drawing/2014/main" val="77164222"/>
                    </a:ext>
                  </a:extLst>
                </a:gridCol>
                <a:gridCol w="584546">
                  <a:extLst>
                    <a:ext uri="{9D8B030D-6E8A-4147-A177-3AD203B41FA5}">
                      <a16:colId xmlns:a16="http://schemas.microsoft.com/office/drawing/2014/main" val="2033445480"/>
                    </a:ext>
                  </a:extLst>
                </a:gridCol>
                <a:gridCol w="584546">
                  <a:extLst>
                    <a:ext uri="{9D8B030D-6E8A-4147-A177-3AD203B41FA5}">
                      <a16:colId xmlns:a16="http://schemas.microsoft.com/office/drawing/2014/main" val="3007890101"/>
                    </a:ext>
                  </a:extLst>
                </a:gridCol>
                <a:gridCol w="584546">
                  <a:extLst>
                    <a:ext uri="{9D8B030D-6E8A-4147-A177-3AD203B41FA5}">
                      <a16:colId xmlns:a16="http://schemas.microsoft.com/office/drawing/2014/main" val="2596246838"/>
                    </a:ext>
                  </a:extLst>
                </a:gridCol>
                <a:gridCol w="584546">
                  <a:extLst>
                    <a:ext uri="{9D8B030D-6E8A-4147-A177-3AD203B41FA5}">
                      <a16:colId xmlns:a16="http://schemas.microsoft.com/office/drawing/2014/main" val="2019857152"/>
                    </a:ext>
                  </a:extLst>
                </a:gridCol>
                <a:gridCol w="584546">
                  <a:extLst>
                    <a:ext uri="{9D8B030D-6E8A-4147-A177-3AD203B41FA5}">
                      <a16:colId xmlns:a16="http://schemas.microsoft.com/office/drawing/2014/main" val="1811688551"/>
                    </a:ext>
                  </a:extLst>
                </a:gridCol>
                <a:gridCol w="581369">
                  <a:extLst>
                    <a:ext uri="{9D8B030D-6E8A-4147-A177-3AD203B41FA5}">
                      <a16:colId xmlns:a16="http://schemas.microsoft.com/office/drawing/2014/main" val="1481599777"/>
                    </a:ext>
                  </a:extLst>
                </a:gridCol>
              </a:tblGrid>
              <a:tr h="238125">
                <a:tc rowSpan="2">
                  <a:txBody>
                    <a:bodyPr/>
                    <a:lstStyle/>
                    <a:p>
                      <a:pPr algn="ctr" fontAlgn="ct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市区町村</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2014</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2015</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2016</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2017</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3400932924"/>
                  </a:ext>
                </a:extLst>
              </a:tr>
              <a:tr h="352425">
                <a:tc vMerge="1">
                  <a:txBody>
                    <a:bodyPr/>
                    <a:lstStyle/>
                    <a:p>
                      <a:endParaRPr kumimoji="1" lang="ja-JP" altLang="en-US"/>
                    </a:p>
                  </a:txBody>
                  <a:tcPr/>
                </a:tc>
                <a:tc>
                  <a:txBody>
                    <a:bodyPr/>
                    <a:lstStyle/>
                    <a:p>
                      <a:pPr algn="ctr"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自宅死</a:t>
                      </a:r>
                      <a:b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割合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老人ホーム死割合</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自宅死</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割合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老人ホーム死割合</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自宅死</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割合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老人ホーム死の割合</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自宅死</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割合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老人ホーム死割合</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1837456"/>
                  </a:ext>
                </a:extLst>
              </a:tr>
              <a:tr h="238125">
                <a:tc>
                  <a:txBody>
                    <a:bodyPr/>
                    <a:lstStyle/>
                    <a:p>
                      <a:pPr algn="l"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堺市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smtClean="0">
                          <a:solidFill>
                            <a:srgbClr val="000000"/>
                          </a:solidFill>
                          <a:effectLst/>
                          <a:latin typeface="游ゴシック" panose="020B0400000000000000" pitchFamily="50" charset="-128"/>
                          <a:ea typeface="游ゴシック" panose="020B0400000000000000" pitchFamily="50" charset="-128"/>
                        </a:rPr>
                        <a:t>3.9</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8902759"/>
                  </a:ext>
                </a:extLst>
              </a:tr>
              <a:tr h="238125">
                <a:tc>
                  <a:txBody>
                    <a:bodyPr/>
                    <a:lstStyle/>
                    <a:p>
                      <a:pPr algn="l"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府平均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13.8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5.5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13.9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4291255"/>
                  </a:ext>
                </a:extLst>
              </a:tr>
              <a:tr h="238125">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全国平均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12.8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5.8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12.7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6.3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13.0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6.9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13.2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7.5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6327469"/>
                  </a:ext>
                </a:extLst>
              </a:tr>
            </a:tbl>
          </a:graphicData>
        </a:graphic>
      </p:graphicFrame>
      <p:graphicFrame>
        <p:nvGraphicFramePr>
          <p:cNvPr id="5" name="表 4"/>
          <p:cNvGraphicFramePr>
            <a:graphicFrameLocks noGrp="1"/>
          </p:cNvGraphicFramePr>
          <p:nvPr>
            <p:extLst>
              <p:ext uri="{D42A27DB-BD31-4B8C-83A1-F6EECF244321}">
                <p14:modId xmlns:p14="http://schemas.microsoft.com/office/powerpoint/2010/main" val="2214842819"/>
              </p:ext>
            </p:extLst>
          </p:nvPr>
        </p:nvGraphicFramePr>
        <p:xfrm>
          <a:off x="140118" y="3542781"/>
          <a:ext cx="3063733" cy="2277056"/>
        </p:xfrm>
        <a:graphic>
          <a:graphicData uri="http://schemas.openxmlformats.org/drawingml/2006/table">
            <a:tbl>
              <a:tblPr/>
              <a:tblGrid>
                <a:gridCol w="725621">
                  <a:extLst>
                    <a:ext uri="{9D8B030D-6E8A-4147-A177-3AD203B41FA5}">
                      <a16:colId xmlns:a16="http://schemas.microsoft.com/office/drawing/2014/main" val="1105135561"/>
                    </a:ext>
                  </a:extLst>
                </a:gridCol>
                <a:gridCol w="846558">
                  <a:extLst>
                    <a:ext uri="{9D8B030D-6E8A-4147-A177-3AD203B41FA5}">
                      <a16:colId xmlns:a16="http://schemas.microsoft.com/office/drawing/2014/main" val="1703767624"/>
                    </a:ext>
                  </a:extLst>
                </a:gridCol>
                <a:gridCol w="765933">
                  <a:extLst>
                    <a:ext uri="{9D8B030D-6E8A-4147-A177-3AD203B41FA5}">
                      <a16:colId xmlns:a16="http://schemas.microsoft.com/office/drawing/2014/main" val="389378218"/>
                    </a:ext>
                  </a:extLst>
                </a:gridCol>
                <a:gridCol w="725621">
                  <a:extLst>
                    <a:ext uri="{9D8B030D-6E8A-4147-A177-3AD203B41FA5}">
                      <a16:colId xmlns:a16="http://schemas.microsoft.com/office/drawing/2014/main" val="2474903497"/>
                    </a:ext>
                  </a:extLst>
                </a:gridCol>
              </a:tblGrid>
              <a:tr h="1352940">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市町村</a:t>
                      </a: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世帯数</a:t>
                      </a: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高齢単身者世帯</a:t>
                      </a: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高齢単身者</a:t>
                      </a:r>
                      <a:b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世帯の割合</a:t>
                      </a: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1888942"/>
                  </a:ext>
                </a:extLst>
              </a:tr>
              <a:tr h="279178">
                <a:tc>
                  <a:txBody>
                    <a:bodyPr/>
                    <a:lstStyle/>
                    <a:p>
                      <a:pPr algn="l"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堺市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349,878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46,134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13.2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2487055"/>
                  </a:ext>
                </a:extLst>
              </a:tr>
              <a:tr h="279178">
                <a:tc>
                  <a:txBody>
                    <a:bodyPr/>
                    <a:lstStyle/>
                    <a:p>
                      <a:pPr algn="l"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大阪府</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3,918,441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520,292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13.3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7035402"/>
                  </a:ext>
                </a:extLst>
              </a:tr>
              <a:tr h="279178">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全国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53,331,797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5,927,686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11.1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8581935"/>
                  </a:ext>
                </a:extLst>
              </a:tr>
            </a:tbl>
          </a:graphicData>
        </a:graphic>
      </p:graphicFrame>
      <p:graphicFrame>
        <p:nvGraphicFramePr>
          <p:cNvPr id="8" name="表 7"/>
          <p:cNvGraphicFramePr>
            <a:graphicFrameLocks noGrp="1"/>
          </p:cNvGraphicFramePr>
          <p:nvPr>
            <p:extLst>
              <p:ext uri="{D42A27DB-BD31-4B8C-83A1-F6EECF244321}">
                <p14:modId xmlns:p14="http://schemas.microsoft.com/office/powerpoint/2010/main" val="992274674"/>
              </p:ext>
            </p:extLst>
          </p:nvPr>
        </p:nvGraphicFramePr>
        <p:xfrm>
          <a:off x="4" y="797060"/>
          <a:ext cx="9143997" cy="1692051"/>
        </p:xfrm>
        <a:graphic>
          <a:graphicData uri="http://schemas.openxmlformats.org/drawingml/2006/table">
            <a:tbl>
              <a:tblPr/>
              <a:tblGrid>
                <a:gridCol w="539550">
                  <a:extLst>
                    <a:ext uri="{9D8B030D-6E8A-4147-A177-3AD203B41FA5}">
                      <a16:colId xmlns:a16="http://schemas.microsoft.com/office/drawing/2014/main" val="377024776"/>
                    </a:ext>
                  </a:extLst>
                </a:gridCol>
                <a:gridCol w="873690">
                  <a:extLst>
                    <a:ext uri="{9D8B030D-6E8A-4147-A177-3AD203B41FA5}">
                      <a16:colId xmlns:a16="http://schemas.microsoft.com/office/drawing/2014/main" val="827780322"/>
                    </a:ext>
                  </a:extLst>
                </a:gridCol>
                <a:gridCol w="715032">
                  <a:extLst>
                    <a:ext uri="{9D8B030D-6E8A-4147-A177-3AD203B41FA5}">
                      <a16:colId xmlns:a16="http://schemas.microsoft.com/office/drawing/2014/main" val="1287742970"/>
                    </a:ext>
                  </a:extLst>
                </a:gridCol>
                <a:gridCol w="580437">
                  <a:extLst>
                    <a:ext uri="{9D8B030D-6E8A-4147-A177-3AD203B41FA5}">
                      <a16:colId xmlns:a16="http://schemas.microsoft.com/office/drawing/2014/main" val="735353092"/>
                    </a:ext>
                  </a:extLst>
                </a:gridCol>
                <a:gridCol w="849627">
                  <a:extLst>
                    <a:ext uri="{9D8B030D-6E8A-4147-A177-3AD203B41FA5}">
                      <a16:colId xmlns:a16="http://schemas.microsoft.com/office/drawing/2014/main" val="4014791287"/>
                    </a:ext>
                  </a:extLst>
                </a:gridCol>
                <a:gridCol w="715032">
                  <a:extLst>
                    <a:ext uri="{9D8B030D-6E8A-4147-A177-3AD203B41FA5}">
                      <a16:colId xmlns:a16="http://schemas.microsoft.com/office/drawing/2014/main" val="3764658947"/>
                    </a:ext>
                  </a:extLst>
                </a:gridCol>
                <a:gridCol w="580437">
                  <a:extLst>
                    <a:ext uri="{9D8B030D-6E8A-4147-A177-3AD203B41FA5}">
                      <a16:colId xmlns:a16="http://schemas.microsoft.com/office/drawing/2014/main" val="1614768794"/>
                    </a:ext>
                  </a:extLst>
                </a:gridCol>
                <a:gridCol w="849627">
                  <a:extLst>
                    <a:ext uri="{9D8B030D-6E8A-4147-A177-3AD203B41FA5}">
                      <a16:colId xmlns:a16="http://schemas.microsoft.com/office/drawing/2014/main" val="3476705371"/>
                    </a:ext>
                  </a:extLst>
                </a:gridCol>
                <a:gridCol w="715032">
                  <a:extLst>
                    <a:ext uri="{9D8B030D-6E8A-4147-A177-3AD203B41FA5}">
                      <a16:colId xmlns:a16="http://schemas.microsoft.com/office/drawing/2014/main" val="2644868491"/>
                    </a:ext>
                  </a:extLst>
                </a:gridCol>
                <a:gridCol w="580437">
                  <a:extLst>
                    <a:ext uri="{9D8B030D-6E8A-4147-A177-3AD203B41FA5}">
                      <a16:colId xmlns:a16="http://schemas.microsoft.com/office/drawing/2014/main" val="1522651859"/>
                    </a:ext>
                  </a:extLst>
                </a:gridCol>
                <a:gridCol w="849627">
                  <a:extLst>
                    <a:ext uri="{9D8B030D-6E8A-4147-A177-3AD203B41FA5}">
                      <a16:colId xmlns:a16="http://schemas.microsoft.com/office/drawing/2014/main" val="318756176"/>
                    </a:ext>
                  </a:extLst>
                </a:gridCol>
                <a:gridCol w="715032">
                  <a:extLst>
                    <a:ext uri="{9D8B030D-6E8A-4147-A177-3AD203B41FA5}">
                      <a16:colId xmlns:a16="http://schemas.microsoft.com/office/drawing/2014/main" val="3966729001"/>
                    </a:ext>
                  </a:extLst>
                </a:gridCol>
                <a:gridCol w="580437">
                  <a:extLst>
                    <a:ext uri="{9D8B030D-6E8A-4147-A177-3AD203B41FA5}">
                      <a16:colId xmlns:a16="http://schemas.microsoft.com/office/drawing/2014/main" val="2075269509"/>
                    </a:ext>
                  </a:extLst>
                </a:gridCol>
              </a:tblGrid>
              <a:tr h="282537">
                <a:tc rowSpan="2">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市町村</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2014</a:t>
                      </a: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2015</a:t>
                      </a: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2016</a:t>
                      </a: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2017</a:t>
                      </a: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07223815"/>
                  </a:ext>
                </a:extLst>
              </a:tr>
              <a:tr h="410872">
                <a:tc vMerge="1">
                  <a:txBody>
                    <a:bodyPr/>
                    <a:lstStyle/>
                    <a:p>
                      <a:endParaRPr kumimoji="1" lang="ja-JP" altLang="en-US"/>
                    </a:p>
                  </a:txBody>
                  <a:tcPr/>
                </a:tc>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人口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うち</a:t>
                      </a: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65</a:t>
                      </a:r>
                      <a:r>
                        <a:rPr lang="ja-JP" altLang="en-US" sz="1200" b="0" i="0" u="none" strike="noStrike" dirty="0" smtClean="0">
                          <a:solidFill>
                            <a:srgbClr val="000000"/>
                          </a:solidFill>
                          <a:effectLst/>
                          <a:latin typeface="游ゴシック" panose="020B0400000000000000" pitchFamily="50" charset="-128"/>
                          <a:ea typeface="游ゴシック" panose="020B0400000000000000" pitchFamily="50" charset="-128"/>
                        </a:rPr>
                        <a:t>歳</a:t>
                      </a:r>
                      <a:endParaRPr lang="en-US" altLang="ja-JP" sz="12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1200" b="0" i="0" u="none" strike="noStrike" dirty="0" smtClean="0">
                          <a:solidFill>
                            <a:srgbClr val="000000"/>
                          </a:solidFill>
                          <a:effectLst/>
                          <a:latin typeface="游ゴシック" panose="020B0400000000000000" pitchFamily="50" charset="-128"/>
                          <a:ea typeface="游ゴシック" panose="020B0400000000000000" pitchFamily="50" charset="-128"/>
                        </a:rPr>
                        <a:t>以上</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高齢化率</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人口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うち</a:t>
                      </a:r>
                      <a:r>
                        <a:rPr lang="en-US" altLang="ja-JP" sz="1200" b="0" i="0" u="none" strike="noStrike" dirty="0" smtClean="0">
                          <a:solidFill>
                            <a:srgbClr val="000000"/>
                          </a:solidFill>
                          <a:effectLst/>
                          <a:latin typeface="游ゴシック" panose="020B0400000000000000" pitchFamily="50" charset="-128"/>
                          <a:ea typeface="游ゴシック" panose="020B0400000000000000" pitchFamily="50" charset="-128"/>
                        </a:rPr>
                        <a:t>65</a:t>
                      </a:r>
                      <a:r>
                        <a:rPr lang="ja-JP" altLang="en-US" sz="1200" b="0" i="0" u="none" strike="noStrike" dirty="0" smtClean="0">
                          <a:solidFill>
                            <a:srgbClr val="000000"/>
                          </a:solidFill>
                          <a:effectLst/>
                          <a:latin typeface="游ゴシック" panose="020B0400000000000000" pitchFamily="50" charset="-128"/>
                          <a:ea typeface="游ゴシック" panose="020B0400000000000000" pitchFamily="50" charset="-128"/>
                        </a:rPr>
                        <a:t>歳</a:t>
                      </a:r>
                      <a:endParaRPr lang="en-US" altLang="ja-JP" sz="12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1200" b="0" i="0" u="none" strike="noStrike" dirty="0" smtClean="0">
                          <a:solidFill>
                            <a:srgbClr val="000000"/>
                          </a:solidFill>
                          <a:effectLst/>
                          <a:latin typeface="游ゴシック" panose="020B0400000000000000" pitchFamily="50" charset="-128"/>
                          <a:ea typeface="游ゴシック" panose="020B0400000000000000" pitchFamily="50" charset="-128"/>
                        </a:rPr>
                        <a:t>以上</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高齢化率</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人口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うち</a:t>
                      </a: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65</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歳以上</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高齢化率</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人口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うち</a:t>
                      </a: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65</a:t>
                      </a:r>
                      <a:r>
                        <a:rPr lang="ja-JP" altLang="en-US" sz="1200" b="0" i="0" u="none" strike="noStrike" dirty="0" smtClean="0">
                          <a:solidFill>
                            <a:srgbClr val="000000"/>
                          </a:solidFill>
                          <a:effectLst/>
                          <a:latin typeface="游ゴシック" panose="020B0400000000000000" pitchFamily="50" charset="-128"/>
                          <a:ea typeface="游ゴシック" panose="020B0400000000000000" pitchFamily="50" charset="-128"/>
                        </a:rPr>
                        <a:t>歳</a:t>
                      </a:r>
                      <a:endParaRPr lang="en-US" altLang="ja-JP" sz="12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1200" b="0" i="0" u="none" strike="noStrike" dirty="0" smtClean="0">
                          <a:solidFill>
                            <a:srgbClr val="000000"/>
                          </a:solidFill>
                          <a:effectLst/>
                          <a:latin typeface="游ゴシック" panose="020B0400000000000000" pitchFamily="50" charset="-128"/>
                          <a:ea typeface="游ゴシック" panose="020B0400000000000000" pitchFamily="50" charset="-128"/>
                        </a:rPr>
                        <a:t>以上</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高齢化率</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9881476"/>
                  </a:ext>
                </a:extLst>
              </a:tr>
              <a:tr h="282537">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堺市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837,383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208,951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25.0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835,743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217,308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26.0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833,480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222,627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26.7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831,261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226,734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27.3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731242"/>
                  </a:ext>
                </a:extLst>
              </a:tr>
              <a:tr h="282537">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大阪府</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8,678,514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2,117,492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24.4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8,667,415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2,195,542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25.3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8,658,164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2,240,559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25.9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8,646,380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2,286,486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26.4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158753"/>
                  </a:ext>
                </a:extLst>
              </a:tr>
              <a:tr h="350345">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全国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126,434,634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31,582,416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25.0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126,163,576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32,680,764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25.9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125,891,742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33,471,594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26.6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125,583,658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34,116,389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27.2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1734243"/>
                  </a:ext>
                </a:extLst>
              </a:tr>
            </a:tbl>
          </a:graphicData>
        </a:graphic>
      </p:graphicFrame>
      <p:sp>
        <p:nvSpPr>
          <p:cNvPr id="2" name="スライド番号プレースホルダー 1"/>
          <p:cNvSpPr>
            <a:spLocks noGrp="1"/>
          </p:cNvSpPr>
          <p:nvPr>
            <p:ph type="sldNum" sz="quarter" idx="12"/>
          </p:nvPr>
        </p:nvSpPr>
        <p:spPr/>
        <p:txBody>
          <a:bodyPr/>
          <a:lstStyle/>
          <a:p>
            <a:fld id="{874F3BCA-136E-487B-809A-DB894FEF6A37}" type="slidenum">
              <a:rPr kumimoji="1" lang="ja-JP" altLang="en-US" smtClean="0"/>
              <a:pPr/>
              <a:t>34</a:t>
            </a:fld>
            <a:endParaRPr kumimoji="1" lang="ja-JP" altLang="en-US"/>
          </a:p>
        </p:txBody>
      </p:sp>
    </p:spTree>
    <p:extLst>
      <p:ext uri="{BB962C8B-B14F-4D97-AF65-F5344CB8AC3E}">
        <p14:creationId xmlns:p14="http://schemas.microsoft.com/office/powerpoint/2010/main" val="16133319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0" y="6"/>
            <a:ext cx="9144000" cy="47667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堺市圏域の状況②</a:t>
            </a:r>
          </a:p>
        </p:txBody>
      </p:sp>
      <p:graphicFrame>
        <p:nvGraphicFramePr>
          <p:cNvPr id="10" name="グラフ 9"/>
          <p:cNvGraphicFramePr>
            <a:graphicFrameLocks/>
          </p:cNvGraphicFramePr>
          <p:nvPr>
            <p:extLst>
              <p:ext uri="{D42A27DB-BD31-4B8C-83A1-F6EECF244321}">
                <p14:modId xmlns:p14="http://schemas.microsoft.com/office/powerpoint/2010/main" val="335270137"/>
              </p:ext>
            </p:extLst>
          </p:nvPr>
        </p:nvGraphicFramePr>
        <p:xfrm>
          <a:off x="110952" y="445487"/>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グラフ 12"/>
          <p:cNvGraphicFramePr>
            <a:graphicFrameLocks/>
          </p:cNvGraphicFramePr>
          <p:nvPr>
            <p:extLst>
              <p:ext uri="{D42A27DB-BD31-4B8C-83A1-F6EECF244321}">
                <p14:modId xmlns:p14="http://schemas.microsoft.com/office/powerpoint/2010/main" val="3122541200"/>
              </p:ext>
            </p:extLst>
          </p:nvPr>
        </p:nvGraphicFramePr>
        <p:xfrm>
          <a:off x="4560703" y="493038"/>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グラフ 14"/>
          <p:cNvGraphicFramePr>
            <a:graphicFrameLocks/>
          </p:cNvGraphicFramePr>
          <p:nvPr>
            <p:extLst/>
          </p:nvPr>
        </p:nvGraphicFramePr>
        <p:xfrm>
          <a:off x="110952" y="3444922"/>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グラフ 16"/>
          <p:cNvGraphicFramePr>
            <a:graphicFrameLocks/>
          </p:cNvGraphicFramePr>
          <p:nvPr>
            <p:extLst/>
          </p:nvPr>
        </p:nvGraphicFramePr>
        <p:xfrm>
          <a:off x="4540843" y="3444922"/>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2" name="スライド番号プレースホルダー 1"/>
          <p:cNvSpPr>
            <a:spLocks noGrp="1"/>
          </p:cNvSpPr>
          <p:nvPr>
            <p:ph type="sldNum" sz="quarter" idx="12"/>
          </p:nvPr>
        </p:nvSpPr>
        <p:spPr/>
        <p:txBody>
          <a:bodyPr/>
          <a:lstStyle/>
          <a:p>
            <a:fld id="{874F3BCA-136E-487B-809A-DB894FEF6A37}" type="slidenum">
              <a:rPr kumimoji="1" lang="ja-JP" altLang="en-US" smtClean="0"/>
              <a:pPr/>
              <a:t>35</a:t>
            </a:fld>
            <a:endParaRPr kumimoji="1" lang="ja-JP" altLang="en-US"/>
          </a:p>
        </p:txBody>
      </p:sp>
    </p:spTree>
    <p:extLst>
      <p:ext uri="{BB962C8B-B14F-4D97-AF65-F5344CB8AC3E}">
        <p14:creationId xmlns:p14="http://schemas.microsoft.com/office/powerpoint/2010/main" val="22335062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0" y="6"/>
            <a:ext cx="9144000" cy="47667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堺市圏域の状況③</a:t>
            </a:r>
          </a:p>
        </p:txBody>
      </p:sp>
      <p:graphicFrame>
        <p:nvGraphicFramePr>
          <p:cNvPr id="9" name="グラフ 8"/>
          <p:cNvGraphicFramePr>
            <a:graphicFrameLocks/>
          </p:cNvGraphicFramePr>
          <p:nvPr>
            <p:extLst/>
          </p:nvPr>
        </p:nvGraphicFramePr>
        <p:xfrm>
          <a:off x="49457" y="574294"/>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グラフ 11"/>
          <p:cNvGraphicFramePr>
            <a:graphicFrameLocks/>
          </p:cNvGraphicFramePr>
          <p:nvPr>
            <p:extLst/>
          </p:nvPr>
        </p:nvGraphicFramePr>
        <p:xfrm>
          <a:off x="4572000" y="552205"/>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2" name="スライド番号プレースホルダー 1"/>
          <p:cNvSpPr>
            <a:spLocks noGrp="1"/>
          </p:cNvSpPr>
          <p:nvPr>
            <p:ph type="sldNum" sz="quarter" idx="12"/>
          </p:nvPr>
        </p:nvSpPr>
        <p:spPr/>
        <p:txBody>
          <a:bodyPr/>
          <a:lstStyle/>
          <a:p>
            <a:fld id="{874F3BCA-136E-487B-809A-DB894FEF6A37}" type="slidenum">
              <a:rPr kumimoji="1" lang="ja-JP" altLang="en-US" smtClean="0"/>
              <a:pPr/>
              <a:t>36</a:t>
            </a:fld>
            <a:endParaRPr kumimoji="1" lang="ja-JP" altLang="en-US"/>
          </a:p>
        </p:txBody>
      </p:sp>
      <p:graphicFrame>
        <p:nvGraphicFramePr>
          <p:cNvPr id="7" name="グラフ 6"/>
          <p:cNvGraphicFramePr>
            <a:graphicFrameLocks/>
          </p:cNvGraphicFramePr>
          <p:nvPr>
            <p:extLst>
              <p:ext uri="{D42A27DB-BD31-4B8C-83A1-F6EECF244321}">
                <p14:modId xmlns:p14="http://schemas.microsoft.com/office/powerpoint/2010/main" val="2719760217"/>
              </p:ext>
            </p:extLst>
          </p:nvPr>
        </p:nvGraphicFramePr>
        <p:xfrm>
          <a:off x="1403648" y="3527512"/>
          <a:ext cx="6336704"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415592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0" y="6"/>
            <a:ext cx="9144000" cy="47667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堺市圏域の状況④</a:t>
            </a:r>
          </a:p>
        </p:txBody>
      </p:sp>
      <p:graphicFrame>
        <p:nvGraphicFramePr>
          <p:cNvPr id="9" name="グラフ 8"/>
          <p:cNvGraphicFramePr>
            <a:graphicFrameLocks/>
          </p:cNvGraphicFramePr>
          <p:nvPr>
            <p:extLst/>
          </p:nvPr>
        </p:nvGraphicFramePr>
        <p:xfrm>
          <a:off x="0" y="473196"/>
          <a:ext cx="4572000" cy="3603876"/>
        </p:xfrm>
        <a:graphic>
          <a:graphicData uri="http://schemas.openxmlformats.org/drawingml/2006/chart">
            <c:chart xmlns:c="http://schemas.openxmlformats.org/drawingml/2006/chart" xmlns:r="http://schemas.openxmlformats.org/officeDocument/2006/relationships" r:id="rId2"/>
          </a:graphicData>
        </a:graphic>
      </p:graphicFrame>
      <p:sp>
        <p:nvSpPr>
          <p:cNvPr id="4" name="スライド番号プレースホルダー 3"/>
          <p:cNvSpPr>
            <a:spLocks noGrp="1"/>
          </p:cNvSpPr>
          <p:nvPr>
            <p:ph type="sldNum" sz="quarter" idx="12"/>
          </p:nvPr>
        </p:nvSpPr>
        <p:spPr/>
        <p:txBody>
          <a:bodyPr/>
          <a:lstStyle/>
          <a:p>
            <a:fld id="{874F3BCA-136E-487B-809A-DB894FEF6A37}" type="slidenum">
              <a:rPr kumimoji="1" lang="ja-JP" altLang="en-US" smtClean="0"/>
              <a:pPr/>
              <a:t>37</a:t>
            </a:fld>
            <a:endParaRPr kumimoji="1" lang="ja-JP" altLang="en-US"/>
          </a:p>
        </p:txBody>
      </p:sp>
      <p:graphicFrame>
        <p:nvGraphicFramePr>
          <p:cNvPr id="10" name="グラフ 9"/>
          <p:cNvGraphicFramePr>
            <a:graphicFrameLocks/>
          </p:cNvGraphicFramePr>
          <p:nvPr>
            <p:extLst>
              <p:ext uri="{D42A27DB-BD31-4B8C-83A1-F6EECF244321}">
                <p14:modId xmlns:p14="http://schemas.microsoft.com/office/powerpoint/2010/main" val="1836558995"/>
              </p:ext>
            </p:extLst>
          </p:nvPr>
        </p:nvGraphicFramePr>
        <p:xfrm>
          <a:off x="4427984" y="464452"/>
          <a:ext cx="4572000" cy="36126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928644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0" y="6"/>
            <a:ext cx="9144000" cy="47667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泉州圏域の状況①</a:t>
            </a:r>
          </a:p>
        </p:txBody>
      </p:sp>
      <p:sp>
        <p:nvSpPr>
          <p:cNvPr id="12" name="テキスト ボックス 11"/>
          <p:cNvSpPr txBox="1"/>
          <p:nvPr/>
        </p:nvSpPr>
        <p:spPr>
          <a:xfrm>
            <a:off x="0" y="354327"/>
            <a:ext cx="6129364"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人口と高齢化率</a:t>
            </a:r>
          </a:p>
        </p:txBody>
      </p:sp>
      <p:sp>
        <p:nvSpPr>
          <p:cNvPr id="13" name="テキスト ボックス 12"/>
          <p:cNvSpPr txBox="1"/>
          <p:nvPr/>
        </p:nvSpPr>
        <p:spPr>
          <a:xfrm>
            <a:off x="0" y="3229848"/>
            <a:ext cx="3928686"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世帯数と高齢者単身世帯の割合</a:t>
            </a:r>
          </a:p>
        </p:txBody>
      </p:sp>
      <p:sp>
        <p:nvSpPr>
          <p:cNvPr id="14" name="テキスト ボックス 13"/>
          <p:cNvSpPr txBox="1"/>
          <p:nvPr/>
        </p:nvSpPr>
        <p:spPr>
          <a:xfrm>
            <a:off x="0" y="6622776"/>
            <a:ext cx="5256584" cy="276999"/>
          </a:xfrm>
          <a:prstGeom prst="rect">
            <a:avLst/>
          </a:prstGeom>
          <a:noFill/>
        </p:spPr>
        <p:txBody>
          <a:bodyPr wrap="square" rtlCol="0">
            <a:spAutoFit/>
          </a:bodyPr>
          <a:lstStyle/>
          <a:p>
            <a:r>
              <a:rPr lang="ja-JP" altLang="en-US" sz="1200" dirty="0"/>
              <a:t>出典：</a:t>
            </a:r>
            <a:r>
              <a:rPr lang="zh-TW" altLang="en-US" sz="1200" dirty="0"/>
              <a:t>総務省</a:t>
            </a:r>
            <a:r>
              <a:rPr lang="ja-JP" altLang="en-US" sz="1200" dirty="0"/>
              <a:t>（</a:t>
            </a:r>
            <a:r>
              <a:rPr lang="zh-TW" altLang="en-US" sz="1200" dirty="0"/>
              <a:t>国勢調査</a:t>
            </a:r>
            <a:r>
              <a:rPr lang="ja-JP" altLang="en-US" sz="1200" dirty="0"/>
              <a:t>　都道府県・市区町村別主要統計表（平成</a:t>
            </a:r>
            <a:r>
              <a:rPr lang="en-US" altLang="ja-JP" sz="1200" dirty="0"/>
              <a:t>27</a:t>
            </a:r>
            <a:r>
              <a:rPr lang="ja-JP" altLang="en-US" sz="1200" dirty="0"/>
              <a:t>年）</a:t>
            </a:r>
          </a:p>
        </p:txBody>
      </p:sp>
      <p:sp>
        <p:nvSpPr>
          <p:cNvPr id="15" name="テキスト ボックス 14"/>
          <p:cNvSpPr txBox="1"/>
          <p:nvPr/>
        </p:nvSpPr>
        <p:spPr>
          <a:xfrm>
            <a:off x="4285634" y="452445"/>
            <a:ext cx="4824536" cy="275626"/>
          </a:xfrm>
          <a:prstGeom prst="rect">
            <a:avLst/>
          </a:prstGeom>
          <a:noFill/>
        </p:spPr>
        <p:txBody>
          <a:bodyPr wrap="square" rtlCol="0">
            <a:spAutoFit/>
          </a:bodyPr>
          <a:lstStyle/>
          <a:p>
            <a:r>
              <a:rPr lang="ja-JP" altLang="en-US" sz="1200" dirty="0"/>
              <a:t>出典：総務省（住民基本台帳に基づく人口、人口動態及び世帯数調査）</a:t>
            </a:r>
          </a:p>
        </p:txBody>
      </p:sp>
      <p:sp>
        <p:nvSpPr>
          <p:cNvPr id="17" name="テキスト ボックス 16"/>
          <p:cNvSpPr txBox="1"/>
          <p:nvPr/>
        </p:nvSpPr>
        <p:spPr>
          <a:xfrm>
            <a:off x="3928686" y="3203482"/>
            <a:ext cx="3928686"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自宅死と老人ホーム死の割合</a:t>
            </a:r>
          </a:p>
        </p:txBody>
      </p:sp>
      <p:sp>
        <p:nvSpPr>
          <p:cNvPr id="20" name="テキスト ボックス 19"/>
          <p:cNvSpPr txBox="1"/>
          <p:nvPr/>
        </p:nvSpPr>
        <p:spPr>
          <a:xfrm>
            <a:off x="6697902" y="6581003"/>
            <a:ext cx="2626626" cy="276999"/>
          </a:xfrm>
          <a:prstGeom prst="rect">
            <a:avLst/>
          </a:prstGeom>
          <a:noFill/>
        </p:spPr>
        <p:txBody>
          <a:bodyPr wrap="square" rtlCol="0">
            <a:spAutoFit/>
          </a:bodyPr>
          <a:lstStyle/>
          <a:p>
            <a:r>
              <a:rPr lang="ja-JP" altLang="en-US" sz="1200" dirty="0"/>
              <a:t>出典：厚生労働省（人口動態調査）</a:t>
            </a:r>
          </a:p>
        </p:txBody>
      </p:sp>
      <p:graphicFrame>
        <p:nvGraphicFramePr>
          <p:cNvPr id="3" name="表 2"/>
          <p:cNvGraphicFramePr>
            <a:graphicFrameLocks noGrp="1"/>
          </p:cNvGraphicFramePr>
          <p:nvPr>
            <p:extLst>
              <p:ext uri="{D42A27DB-BD31-4B8C-83A1-F6EECF244321}">
                <p14:modId xmlns:p14="http://schemas.microsoft.com/office/powerpoint/2010/main" val="1198599201"/>
              </p:ext>
            </p:extLst>
          </p:nvPr>
        </p:nvGraphicFramePr>
        <p:xfrm>
          <a:off x="179510" y="684768"/>
          <a:ext cx="8784980" cy="2545080"/>
        </p:xfrm>
        <a:graphic>
          <a:graphicData uri="http://schemas.openxmlformats.org/drawingml/2006/table">
            <a:tbl>
              <a:tblPr/>
              <a:tblGrid>
                <a:gridCol w="541484">
                  <a:extLst>
                    <a:ext uri="{9D8B030D-6E8A-4147-A177-3AD203B41FA5}">
                      <a16:colId xmlns:a16="http://schemas.microsoft.com/office/drawing/2014/main" val="811501630"/>
                    </a:ext>
                  </a:extLst>
                </a:gridCol>
                <a:gridCol w="816268">
                  <a:extLst>
                    <a:ext uri="{9D8B030D-6E8A-4147-A177-3AD203B41FA5}">
                      <a16:colId xmlns:a16="http://schemas.microsoft.com/office/drawing/2014/main" val="2242879648"/>
                    </a:ext>
                  </a:extLst>
                </a:gridCol>
                <a:gridCol w="686958">
                  <a:extLst>
                    <a:ext uri="{9D8B030D-6E8A-4147-A177-3AD203B41FA5}">
                      <a16:colId xmlns:a16="http://schemas.microsoft.com/office/drawing/2014/main" val="3290588988"/>
                    </a:ext>
                  </a:extLst>
                </a:gridCol>
                <a:gridCol w="557648">
                  <a:extLst>
                    <a:ext uri="{9D8B030D-6E8A-4147-A177-3AD203B41FA5}">
                      <a16:colId xmlns:a16="http://schemas.microsoft.com/office/drawing/2014/main" val="3407037150"/>
                    </a:ext>
                  </a:extLst>
                </a:gridCol>
                <a:gridCol w="816268">
                  <a:extLst>
                    <a:ext uri="{9D8B030D-6E8A-4147-A177-3AD203B41FA5}">
                      <a16:colId xmlns:a16="http://schemas.microsoft.com/office/drawing/2014/main" val="3167008584"/>
                    </a:ext>
                  </a:extLst>
                </a:gridCol>
                <a:gridCol w="686958">
                  <a:extLst>
                    <a:ext uri="{9D8B030D-6E8A-4147-A177-3AD203B41FA5}">
                      <a16:colId xmlns:a16="http://schemas.microsoft.com/office/drawing/2014/main" val="3130194309"/>
                    </a:ext>
                  </a:extLst>
                </a:gridCol>
                <a:gridCol w="557648">
                  <a:extLst>
                    <a:ext uri="{9D8B030D-6E8A-4147-A177-3AD203B41FA5}">
                      <a16:colId xmlns:a16="http://schemas.microsoft.com/office/drawing/2014/main" val="2261450217"/>
                    </a:ext>
                  </a:extLst>
                </a:gridCol>
                <a:gridCol w="816268">
                  <a:extLst>
                    <a:ext uri="{9D8B030D-6E8A-4147-A177-3AD203B41FA5}">
                      <a16:colId xmlns:a16="http://schemas.microsoft.com/office/drawing/2014/main" val="2761578145"/>
                    </a:ext>
                  </a:extLst>
                </a:gridCol>
                <a:gridCol w="686958">
                  <a:extLst>
                    <a:ext uri="{9D8B030D-6E8A-4147-A177-3AD203B41FA5}">
                      <a16:colId xmlns:a16="http://schemas.microsoft.com/office/drawing/2014/main" val="3390298391"/>
                    </a:ext>
                  </a:extLst>
                </a:gridCol>
                <a:gridCol w="557648">
                  <a:extLst>
                    <a:ext uri="{9D8B030D-6E8A-4147-A177-3AD203B41FA5}">
                      <a16:colId xmlns:a16="http://schemas.microsoft.com/office/drawing/2014/main" val="196882465"/>
                    </a:ext>
                  </a:extLst>
                </a:gridCol>
                <a:gridCol w="816268">
                  <a:extLst>
                    <a:ext uri="{9D8B030D-6E8A-4147-A177-3AD203B41FA5}">
                      <a16:colId xmlns:a16="http://schemas.microsoft.com/office/drawing/2014/main" val="64924335"/>
                    </a:ext>
                  </a:extLst>
                </a:gridCol>
                <a:gridCol w="686958">
                  <a:extLst>
                    <a:ext uri="{9D8B030D-6E8A-4147-A177-3AD203B41FA5}">
                      <a16:colId xmlns:a16="http://schemas.microsoft.com/office/drawing/2014/main" val="4136015003"/>
                    </a:ext>
                  </a:extLst>
                </a:gridCol>
                <a:gridCol w="557648">
                  <a:extLst>
                    <a:ext uri="{9D8B030D-6E8A-4147-A177-3AD203B41FA5}">
                      <a16:colId xmlns:a16="http://schemas.microsoft.com/office/drawing/2014/main" val="275957255"/>
                    </a:ext>
                  </a:extLst>
                </a:gridCol>
              </a:tblGrid>
              <a:tr h="135444">
                <a:tc rowSpan="2">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市町村</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2014</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2015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2016</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2017</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762902248"/>
                  </a:ext>
                </a:extLst>
              </a:tr>
              <a:tr h="133577">
                <a:tc vMerge="1">
                  <a:txBody>
                    <a:bodyPr/>
                    <a:lstStyle/>
                    <a:p>
                      <a:endParaRPr kumimoji="1" lang="ja-JP" altLang="en-US"/>
                    </a:p>
                  </a:txBody>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人口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うち</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65</a:t>
                      </a:r>
                      <a:r>
                        <a:rPr lang="ja-JP" altLang="en-US" sz="900" b="0" i="0" u="none" strike="noStrike" dirty="0" smtClean="0">
                          <a:solidFill>
                            <a:srgbClr val="000000"/>
                          </a:solidFill>
                          <a:effectLst/>
                          <a:latin typeface="游ゴシック" panose="020B0400000000000000" pitchFamily="50" charset="-128"/>
                          <a:ea typeface="游ゴシック" panose="020B0400000000000000" pitchFamily="50" charset="-128"/>
                        </a:rPr>
                        <a:t>歳</a:t>
                      </a:r>
                      <a:endParaRPr lang="en-US" altLang="ja-JP" sz="9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900" b="0" i="0" u="none" strike="noStrike" dirty="0" smtClean="0">
                          <a:solidFill>
                            <a:srgbClr val="000000"/>
                          </a:solidFill>
                          <a:effectLst/>
                          <a:latin typeface="游ゴシック" panose="020B0400000000000000" pitchFamily="50" charset="-128"/>
                          <a:ea typeface="游ゴシック" panose="020B0400000000000000" pitchFamily="50" charset="-128"/>
                        </a:rPr>
                        <a:t>以上</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高齢化率</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人口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うち</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65</a:t>
                      </a:r>
                      <a:r>
                        <a:rPr lang="ja-JP" altLang="en-US" sz="900" b="0" i="0" u="none" strike="noStrike" dirty="0" smtClean="0">
                          <a:solidFill>
                            <a:srgbClr val="000000"/>
                          </a:solidFill>
                          <a:effectLst/>
                          <a:latin typeface="游ゴシック" panose="020B0400000000000000" pitchFamily="50" charset="-128"/>
                          <a:ea typeface="游ゴシック" panose="020B0400000000000000" pitchFamily="50" charset="-128"/>
                        </a:rPr>
                        <a:t>歳</a:t>
                      </a:r>
                      <a:endParaRPr lang="en-US" altLang="ja-JP" sz="9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900" b="0" i="0" u="none" strike="noStrike" dirty="0" smtClean="0">
                          <a:solidFill>
                            <a:srgbClr val="000000"/>
                          </a:solidFill>
                          <a:effectLst/>
                          <a:latin typeface="游ゴシック" panose="020B0400000000000000" pitchFamily="50" charset="-128"/>
                          <a:ea typeface="游ゴシック" panose="020B0400000000000000" pitchFamily="50" charset="-128"/>
                        </a:rPr>
                        <a:t>以上</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高齢化率</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人口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うち</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65</a:t>
                      </a:r>
                      <a:r>
                        <a:rPr lang="ja-JP" altLang="en-US" sz="900" b="0" i="0" u="none" strike="noStrike" dirty="0" smtClean="0">
                          <a:solidFill>
                            <a:srgbClr val="000000"/>
                          </a:solidFill>
                          <a:effectLst/>
                          <a:latin typeface="游ゴシック" panose="020B0400000000000000" pitchFamily="50" charset="-128"/>
                          <a:ea typeface="游ゴシック" panose="020B0400000000000000" pitchFamily="50" charset="-128"/>
                        </a:rPr>
                        <a:t>歳</a:t>
                      </a:r>
                      <a:endParaRPr lang="en-US" altLang="ja-JP" sz="9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900" b="0" i="0" u="none" strike="noStrike" dirty="0" smtClean="0">
                          <a:solidFill>
                            <a:srgbClr val="000000"/>
                          </a:solidFill>
                          <a:effectLst/>
                          <a:latin typeface="游ゴシック" panose="020B0400000000000000" pitchFamily="50" charset="-128"/>
                          <a:ea typeface="游ゴシック" panose="020B0400000000000000" pitchFamily="50" charset="-128"/>
                        </a:rPr>
                        <a:t>以上</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高齢化率</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人口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うち</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65</a:t>
                      </a:r>
                      <a:r>
                        <a:rPr lang="ja-JP" altLang="en-US" sz="900" b="0" i="0" u="none" strike="noStrike" dirty="0" smtClean="0">
                          <a:solidFill>
                            <a:srgbClr val="000000"/>
                          </a:solidFill>
                          <a:effectLst/>
                          <a:latin typeface="游ゴシック" panose="020B0400000000000000" pitchFamily="50" charset="-128"/>
                          <a:ea typeface="游ゴシック" panose="020B0400000000000000" pitchFamily="50" charset="-128"/>
                        </a:rPr>
                        <a:t>歳</a:t>
                      </a:r>
                      <a:endParaRPr lang="en-US" altLang="ja-JP" sz="9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900" b="0" i="0" u="none" strike="noStrike" dirty="0" smtClean="0">
                          <a:solidFill>
                            <a:srgbClr val="000000"/>
                          </a:solidFill>
                          <a:effectLst/>
                          <a:latin typeface="游ゴシック" panose="020B0400000000000000" pitchFamily="50" charset="-128"/>
                          <a:ea typeface="游ゴシック" panose="020B0400000000000000" pitchFamily="50" charset="-128"/>
                        </a:rPr>
                        <a:t>以上</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高齢化率</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4693712"/>
                  </a:ext>
                </a:extLst>
              </a:tr>
              <a:tr h="143834">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岸和田市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199,256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47,607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23.9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198,304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49,317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24.9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197,234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50,466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25.6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195,915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51,447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26.3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0927661"/>
                  </a:ext>
                </a:extLst>
              </a:tr>
              <a:tr h="143834">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泉大津市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75,358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16,618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22.1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75,056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17,318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23.1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74,697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17,771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23.8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74,358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18,138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24.4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5344132"/>
                  </a:ext>
                </a:extLst>
              </a:tr>
              <a:tr h="143834">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貝塚市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89,571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20,578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23.0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89,290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21,257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23.8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88,580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21,663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24.5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88,109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22,043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25.0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8303933"/>
                  </a:ext>
                </a:extLst>
              </a:tr>
              <a:tr h="143834">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泉佐野市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100,713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23,485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23.3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100,292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24,203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24.1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99,785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24,718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24.8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99,384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25,097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25.3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1190911"/>
                  </a:ext>
                </a:extLst>
              </a:tr>
              <a:tr h="143834">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和泉市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185,550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38,599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20.8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185,427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40,389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21.8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184,787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41,708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22.6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184,646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42,884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23.2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8191069"/>
                  </a:ext>
                </a:extLst>
              </a:tr>
              <a:tr h="143834">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高石市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58,467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14,451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24.7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57,856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14,855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25.7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57,674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15,148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26.3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57,667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15,398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26.7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2312965"/>
                  </a:ext>
                </a:extLst>
              </a:tr>
              <a:tr h="143834">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泉南市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63,949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15,738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24.6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63,433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16,250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25.6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63,160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16,663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26.4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62,746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17,009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27.1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2217576"/>
                  </a:ext>
                </a:extLst>
              </a:tr>
              <a:tr h="143834">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阪南市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57,143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14,794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25.9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56,708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15,516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27.4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56,192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16,046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28.6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55,641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16,543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29.7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9354092"/>
                  </a:ext>
                </a:extLst>
              </a:tr>
              <a:tr h="143834">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忠岡町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17,355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4,378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25.2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17,202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4,529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26.3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17,025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4,625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27.2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16,924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4,654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27.5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1831262"/>
                  </a:ext>
                </a:extLst>
              </a:tr>
              <a:tr h="143834">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熊取町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44,282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10,273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23.2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44,173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10,822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24.5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43,924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11,256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25.6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43,839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11,621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26.5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1841000"/>
                  </a:ext>
                </a:extLst>
              </a:tr>
              <a:tr h="143834">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田尻町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8,440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1,866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22.1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8,460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1,929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22.8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8,496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1,956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23.0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8,473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1,990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23.5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8271779"/>
                  </a:ext>
                </a:extLst>
              </a:tr>
              <a:tr h="143834">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岬町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16,962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5,601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33.0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16,672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5,726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34.3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16,387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5,796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35.4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16,155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5,901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36.5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6185970"/>
                  </a:ext>
                </a:extLst>
              </a:tr>
              <a:tr h="143834">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大阪府</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8,678,514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2,117,492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24.4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8,667,415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2,195,542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25.3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8,658,164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2,240,559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25.9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8,646,380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2,286,486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26.4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3685972"/>
                  </a:ext>
                </a:extLst>
              </a:tr>
              <a:tr h="143834">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全国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126,434,634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31,582,416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25.0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126,163,576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32,680,764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25.9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125,891,742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33,471,594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26.6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125,583,658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34,116,389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27.2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4079519"/>
                  </a:ext>
                </a:extLst>
              </a:tr>
            </a:tbl>
          </a:graphicData>
        </a:graphic>
      </p:graphicFrame>
      <p:graphicFrame>
        <p:nvGraphicFramePr>
          <p:cNvPr id="4" name="表 3"/>
          <p:cNvGraphicFramePr>
            <a:graphicFrameLocks noGrp="1"/>
          </p:cNvGraphicFramePr>
          <p:nvPr>
            <p:extLst>
              <p:ext uri="{D42A27DB-BD31-4B8C-83A1-F6EECF244321}">
                <p14:modId xmlns:p14="http://schemas.microsoft.com/office/powerpoint/2010/main" val="2436230508"/>
              </p:ext>
            </p:extLst>
          </p:nvPr>
        </p:nvGraphicFramePr>
        <p:xfrm>
          <a:off x="316592" y="3559027"/>
          <a:ext cx="2949155" cy="3256740"/>
        </p:xfrm>
        <a:graphic>
          <a:graphicData uri="http://schemas.openxmlformats.org/drawingml/2006/table">
            <a:tbl>
              <a:tblPr/>
              <a:tblGrid>
                <a:gridCol w="793050">
                  <a:extLst>
                    <a:ext uri="{9D8B030D-6E8A-4147-A177-3AD203B41FA5}">
                      <a16:colId xmlns:a16="http://schemas.microsoft.com/office/drawing/2014/main" val="1724669632"/>
                    </a:ext>
                  </a:extLst>
                </a:gridCol>
                <a:gridCol w="780659">
                  <a:extLst>
                    <a:ext uri="{9D8B030D-6E8A-4147-A177-3AD203B41FA5}">
                      <a16:colId xmlns:a16="http://schemas.microsoft.com/office/drawing/2014/main" val="613588840"/>
                    </a:ext>
                  </a:extLst>
                </a:gridCol>
                <a:gridCol w="706310">
                  <a:extLst>
                    <a:ext uri="{9D8B030D-6E8A-4147-A177-3AD203B41FA5}">
                      <a16:colId xmlns:a16="http://schemas.microsoft.com/office/drawing/2014/main" val="1975332113"/>
                    </a:ext>
                  </a:extLst>
                </a:gridCol>
                <a:gridCol w="669136">
                  <a:extLst>
                    <a:ext uri="{9D8B030D-6E8A-4147-A177-3AD203B41FA5}">
                      <a16:colId xmlns:a16="http://schemas.microsoft.com/office/drawing/2014/main" val="1076517424"/>
                    </a:ext>
                  </a:extLst>
                </a:gridCol>
              </a:tblGrid>
              <a:tr h="736585">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市町村</a:t>
                      </a: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世帯数</a:t>
                      </a: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100" b="0" i="0" u="none" strike="noStrike">
                          <a:solidFill>
                            <a:srgbClr val="000000"/>
                          </a:solidFill>
                          <a:effectLst/>
                          <a:latin typeface="游ゴシック" panose="020B0400000000000000" pitchFamily="50" charset="-128"/>
                          <a:ea typeface="游ゴシック" panose="020B0400000000000000" pitchFamily="50" charset="-128"/>
                        </a:rPr>
                        <a:t>高齢単身者世帯数</a:t>
                      </a: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高齢単身者</a:t>
                      </a:r>
                      <a:b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世帯の割合</a:t>
                      </a: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1855685"/>
                  </a:ext>
                </a:extLst>
              </a:tr>
              <a:tr h="168145">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岸和田市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75,138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9,254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12.3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3116908"/>
                  </a:ext>
                </a:extLst>
              </a:tr>
              <a:tr h="168145">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泉大津市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31,048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3,797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12.2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4655759"/>
                  </a:ext>
                </a:extLst>
              </a:tr>
              <a:tr h="168145">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貝塚市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33,289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3,975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11.9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7569607"/>
                  </a:ext>
                </a:extLst>
              </a:tr>
              <a:tr h="168145">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泉佐野市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41,477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4,644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11.2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0024704"/>
                  </a:ext>
                </a:extLst>
              </a:tr>
              <a:tr h="168145">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和泉市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70,916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7,084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2460325"/>
                  </a:ext>
                </a:extLst>
              </a:tr>
              <a:tr h="168145">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高石市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22,435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2,955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13.2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7207141"/>
                  </a:ext>
                </a:extLst>
              </a:tr>
              <a:tr h="168145">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泉南市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22,766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2,620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11.5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8211433"/>
                  </a:ext>
                </a:extLst>
              </a:tr>
              <a:tr h="168145">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阪南市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20,678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2,513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12.2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7685378"/>
                  </a:ext>
                </a:extLst>
              </a:tr>
              <a:tr h="168145">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忠岡町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6,716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896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13.3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6490483"/>
                  </a:ext>
                </a:extLst>
              </a:tr>
              <a:tr h="168145">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熊取町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16,438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1,452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8.8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2758758"/>
                  </a:ext>
                </a:extLst>
              </a:tr>
              <a:tr h="168145">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田尻町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3,765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382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10.1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7836289"/>
                  </a:ext>
                </a:extLst>
              </a:tr>
              <a:tr h="162140">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岬町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6,385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1,140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17.9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4220742"/>
                  </a:ext>
                </a:extLst>
              </a:tr>
              <a:tr h="162140">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大阪府</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3,918,441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520,292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13.3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1180422"/>
                  </a:ext>
                </a:extLst>
              </a:tr>
              <a:tr h="162140">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全国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53,331,797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5,927,686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11.1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6954798"/>
                  </a:ext>
                </a:extLst>
              </a:tr>
            </a:tbl>
          </a:graphicData>
        </a:graphic>
      </p:graphicFrame>
      <p:graphicFrame>
        <p:nvGraphicFramePr>
          <p:cNvPr id="5" name="表 4"/>
          <p:cNvGraphicFramePr>
            <a:graphicFrameLocks noGrp="1"/>
          </p:cNvGraphicFramePr>
          <p:nvPr>
            <p:extLst>
              <p:ext uri="{D42A27DB-BD31-4B8C-83A1-F6EECF244321}">
                <p14:modId xmlns:p14="http://schemas.microsoft.com/office/powerpoint/2010/main" val="3228265210"/>
              </p:ext>
            </p:extLst>
          </p:nvPr>
        </p:nvGraphicFramePr>
        <p:xfrm>
          <a:off x="3630128" y="3556753"/>
          <a:ext cx="5359398" cy="3055680"/>
        </p:xfrm>
        <a:graphic>
          <a:graphicData uri="http://schemas.openxmlformats.org/drawingml/2006/table">
            <a:tbl>
              <a:tblPr/>
              <a:tblGrid>
                <a:gridCol w="686207">
                  <a:extLst>
                    <a:ext uri="{9D8B030D-6E8A-4147-A177-3AD203B41FA5}">
                      <a16:colId xmlns:a16="http://schemas.microsoft.com/office/drawing/2014/main" val="1302806008"/>
                    </a:ext>
                  </a:extLst>
                </a:gridCol>
                <a:gridCol w="584546">
                  <a:extLst>
                    <a:ext uri="{9D8B030D-6E8A-4147-A177-3AD203B41FA5}">
                      <a16:colId xmlns:a16="http://schemas.microsoft.com/office/drawing/2014/main" val="1748357326"/>
                    </a:ext>
                  </a:extLst>
                </a:gridCol>
                <a:gridCol w="584546">
                  <a:extLst>
                    <a:ext uri="{9D8B030D-6E8A-4147-A177-3AD203B41FA5}">
                      <a16:colId xmlns:a16="http://schemas.microsoft.com/office/drawing/2014/main" val="2024243054"/>
                    </a:ext>
                  </a:extLst>
                </a:gridCol>
                <a:gridCol w="584546">
                  <a:extLst>
                    <a:ext uri="{9D8B030D-6E8A-4147-A177-3AD203B41FA5}">
                      <a16:colId xmlns:a16="http://schemas.microsoft.com/office/drawing/2014/main" val="2933560394"/>
                    </a:ext>
                  </a:extLst>
                </a:gridCol>
                <a:gridCol w="584546">
                  <a:extLst>
                    <a:ext uri="{9D8B030D-6E8A-4147-A177-3AD203B41FA5}">
                      <a16:colId xmlns:a16="http://schemas.microsoft.com/office/drawing/2014/main" val="1847841941"/>
                    </a:ext>
                  </a:extLst>
                </a:gridCol>
                <a:gridCol w="584546">
                  <a:extLst>
                    <a:ext uri="{9D8B030D-6E8A-4147-A177-3AD203B41FA5}">
                      <a16:colId xmlns:a16="http://schemas.microsoft.com/office/drawing/2014/main" val="121579098"/>
                    </a:ext>
                  </a:extLst>
                </a:gridCol>
                <a:gridCol w="584546">
                  <a:extLst>
                    <a:ext uri="{9D8B030D-6E8A-4147-A177-3AD203B41FA5}">
                      <a16:colId xmlns:a16="http://schemas.microsoft.com/office/drawing/2014/main" val="3085726845"/>
                    </a:ext>
                  </a:extLst>
                </a:gridCol>
                <a:gridCol w="584546">
                  <a:extLst>
                    <a:ext uri="{9D8B030D-6E8A-4147-A177-3AD203B41FA5}">
                      <a16:colId xmlns:a16="http://schemas.microsoft.com/office/drawing/2014/main" val="2569833279"/>
                    </a:ext>
                  </a:extLst>
                </a:gridCol>
                <a:gridCol w="581369">
                  <a:extLst>
                    <a:ext uri="{9D8B030D-6E8A-4147-A177-3AD203B41FA5}">
                      <a16:colId xmlns:a16="http://schemas.microsoft.com/office/drawing/2014/main" val="3665567201"/>
                    </a:ext>
                  </a:extLst>
                </a:gridCol>
              </a:tblGrid>
              <a:tr h="185424">
                <a:tc rowSpan="2">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市区町村</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2014</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2015</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2016</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2017</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27839978"/>
                  </a:ext>
                </a:extLst>
              </a:tr>
              <a:tr h="252193">
                <a:tc vMerge="1">
                  <a:txBody>
                    <a:bodyPr/>
                    <a:lstStyle/>
                    <a:p>
                      <a:endParaRPr kumimoji="1" lang="ja-JP" altLang="en-US"/>
                    </a:p>
                  </a:txBody>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自宅死</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割合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老人ホーム死割合</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自宅死</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割合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老人ホーム死割合</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自宅死</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割合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老人ホーム死の割合</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自宅死</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割合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老人ホーム死割合</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6412244"/>
                  </a:ext>
                </a:extLst>
              </a:tr>
              <a:tr h="185424">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岸和田市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4.8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5.3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5.3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6.7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1527833"/>
                  </a:ext>
                </a:extLst>
              </a:tr>
              <a:tr h="185424">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泉大津市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5.3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8.2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8.3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3433444"/>
                  </a:ext>
                </a:extLst>
              </a:tr>
              <a:tr h="185424">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貝塚市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3.5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3.1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4.5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4.6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0842658"/>
                  </a:ext>
                </a:extLst>
              </a:tr>
              <a:tr h="185424">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泉佐野市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6.9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5.9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5.4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6.8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1102356"/>
                  </a:ext>
                </a:extLst>
              </a:tr>
              <a:tr h="185424">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和泉市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3.5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5.3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6.4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5.5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9265678"/>
                  </a:ext>
                </a:extLst>
              </a:tr>
              <a:tr h="185424">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高石市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6.2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5.6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5.5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5.9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4830962"/>
                  </a:ext>
                </a:extLst>
              </a:tr>
              <a:tr h="185424">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泉南市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13.4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7.1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14.6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5.1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12.4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6.0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15.9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9.2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1242264"/>
                  </a:ext>
                </a:extLst>
              </a:tr>
              <a:tr h="185424">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阪南市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15.3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4.2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14.3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4.3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18.1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5.7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14.7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5.5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0409011"/>
                  </a:ext>
                </a:extLst>
              </a:tr>
              <a:tr h="185424">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忠岡町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16.0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1.8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11.2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3.6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19.2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3.0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16.8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4.9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1959889"/>
                  </a:ext>
                </a:extLst>
              </a:tr>
              <a:tr h="185424">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熊取町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11.7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3.1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12.5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13.9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2290210"/>
                  </a:ext>
                </a:extLst>
              </a:tr>
              <a:tr h="185424">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田尻町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3.6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13.0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8.1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9566166"/>
                  </a:ext>
                </a:extLst>
              </a:tr>
              <a:tr h="185424">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岬町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11.8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14.4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4.5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11.5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3.7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15.0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2.1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718214"/>
                  </a:ext>
                </a:extLst>
              </a:tr>
              <a:tr h="185424">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府平均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13.8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5.5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13.9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6.0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14.3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6.7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14.9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6.6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2245347"/>
                  </a:ext>
                </a:extLst>
              </a:tr>
              <a:tr h="185424">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全国平均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12.8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5.8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12.7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6.3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13.0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6.9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13.2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7.5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2030380"/>
                  </a:ext>
                </a:extLst>
              </a:tr>
            </a:tbl>
          </a:graphicData>
        </a:graphic>
      </p:graphicFrame>
      <p:sp>
        <p:nvSpPr>
          <p:cNvPr id="2" name="スライド番号プレースホルダー 1"/>
          <p:cNvSpPr>
            <a:spLocks noGrp="1"/>
          </p:cNvSpPr>
          <p:nvPr>
            <p:ph type="sldNum" sz="quarter" idx="12"/>
          </p:nvPr>
        </p:nvSpPr>
        <p:spPr/>
        <p:txBody>
          <a:bodyPr/>
          <a:lstStyle/>
          <a:p>
            <a:fld id="{874F3BCA-136E-487B-809A-DB894FEF6A37}" type="slidenum">
              <a:rPr kumimoji="1" lang="ja-JP" altLang="en-US" smtClean="0"/>
              <a:pPr/>
              <a:t>38</a:t>
            </a:fld>
            <a:endParaRPr kumimoji="1" lang="ja-JP" altLang="en-US"/>
          </a:p>
        </p:txBody>
      </p:sp>
    </p:spTree>
    <p:extLst>
      <p:ext uri="{BB962C8B-B14F-4D97-AF65-F5344CB8AC3E}">
        <p14:creationId xmlns:p14="http://schemas.microsoft.com/office/powerpoint/2010/main" val="16902777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4976" y="80111"/>
            <a:ext cx="4132109"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訪問診療件数（病院・診療所）</a:t>
            </a:r>
          </a:p>
        </p:txBody>
      </p:sp>
      <p:sp>
        <p:nvSpPr>
          <p:cNvPr id="5" name="テキスト ボックス 4"/>
          <p:cNvSpPr txBox="1"/>
          <p:nvPr/>
        </p:nvSpPr>
        <p:spPr>
          <a:xfrm>
            <a:off x="51202" y="6426588"/>
            <a:ext cx="5481292" cy="677108"/>
          </a:xfrm>
          <a:prstGeom prst="rect">
            <a:avLst/>
          </a:prstGeom>
          <a:noFill/>
        </p:spPr>
        <p:txBody>
          <a:bodyPr wrap="square" rtlCol="0">
            <a:spAutoFit/>
          </a:bodyPr>
          <a:lstStyle/>
          <a:p>
            <a:r>
              <a:rPr lang="ja-JP" altLang="en-US" sz="1400" dirty="0"/>
              <a:t>出典：厚生労働省（医療施設調査）</a:t>
            </a:r>
            <a:endParaRPr lang="en-US" altLang="ja-JP" sz="1400" dirty="0"/>
          </a:p>
          <a:p>
            <a:r>
              <a:rPr lang="ja-JP" altLang="en-US" sz="1000" dirty="0"/>
              <a:t>人口は総務省（住民基本台帳に基づく人口、人口動態及び世帯数調査）</a:t>
            </a:r>
            <a:r>
              <a:rPr lang="en-US" altLang="ja-JP" sz="1000" dirty="0"/>
              <a:t>2017</a:t>
            </a:r>
            <a:r>
              <a:rPr lang="ja-JP" altLang="en-US" sz="1000" dirty="0"/>
              <a:t>年</a:t>
            </a:r>
          </a:p>
          <a:p>
            <a:endParaRPr lang="ja-JP" altLang="en-US" sz="1400" dirty="0"/>
          </a:p>
        </p:txBody>
      </p:sp>
      <p:sp>
        <p:nvSpPr>
          <p:cNvPr id="12" name="テキスト ボックス 11"/>
          <p:cNvSpPr txBox="1"/>
          <p:nvPr/>
        </p:nvSpPr>
        <p:spPr>
          <a:xfrm>
            <a:off x="51204" y="3131729"/>
            <a:ext cx="4132109"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訪問診療件数（診療所）</a:t>
            </a:r>
          </a:p>
        </p:txBody>
      </p:sp>
      <p:sp>
        <p:nvSpPr>
          <p:cNvPr id="13" name="テキスト ボックス 12"/>
          <p:cNvSpPr txBox="1"/>
          <p:nvPr/>
        </p:nvSpPr>
        <p:spPr>
          <a:xfrm>
            <a:off x="7596336" y="146367"/>
            <a:ext cx="1412852" cy="379015"/>
          </a:xfrm>
          <a:prstGeom prst="rect">
            <a:avLst/>
          </a:prstGeom>
          <a:noFill/>
        </p:spPr>
        <p:txBody>
          <a:bodyPr wrap="square" rtlCol="0">
            <a:spAutoFit/>
          </a:bodyPr>
          <a:lstStyle/>
          <a:p>
            <a:pPr algn="r"/>
            <a:r>
              <a:rPr lang="en-US" altLang="ja-JP" dirty="0"/>
              <a:t>【</a:t>
            </a:r>
            <a:r>
              <a:rPr lang="ja-JP" altLang="en-US" dirty="0"/>
              <a:t>参考</a:t>
            </a:r>
            <a:r>
              <a:rPr lang="en-US" altLang="ja-JP" dirty="0"/>
              <a:t>】</a:t>
            </a:r>
            <a:endParaRPr lang="ja-JP" altLang="en-US" dirty="0"/>
          </a:p>
        </p:txBody>
      </p:sp>
      <p:graphicFrame>
        <p:nvGraphicFramePr>
          <p:cNvPr id="2" name="表 1"/>
          <p:cNvGraphicFramePr>
            <a:graphicFrameLocks noGrp="1"/>
          </p:cNvGraphicFramePr>
          <p:nvPr>
            <p:extLst>
              <p:ext uri="{D42A27DB-BD31-4B8C-83A1-F6EECF244321}">
                <p14:modId xmlns:p14="http://schemas.microsoft.com/office/powerpoint/2010/main" val="3434060559"/>
              </p:ext>
            </p:extLst>
          </p:nvPr>
        </p:nvGraphicFramePr>
        <p:xfrm>
          <a:off x="254824" y="480219"/>
          <a:ext cx="3672408" cy="2620679"/>
        </p:xfrm>
        <a:graphic>
          <a:graphicData uri="http://schemas.openxmlformats.org/drawingml/2006/table">
            <a:tbl>
              <a:tblPr/>
              <a:tblGrid>
                <a:gridCol w="918102">
                  <a:extLst>
                    <a:ext uri="{9D8B030D-6E8A-4147-A177-3AD203B41FA5}">
                      <a16:colId xmlns:a16="http://schemas.microsoft.com/office/drawing/2014/main" val="1731986892"/>
                    </a:ext>
                  </a:extLst>
                </a:gridCol>
                <a:gridCol w="918102">
                  <a:extLst>
                    <a:ext uri="{9D8B030D-6E8A-4147-A177-3AD203B41FA5}">
                      <a16:colId xmlns:a16="http://schemas.microsoft.com/office/drawing/2014/main" val="2995637519"/>
                    </a:ext>
                  </a:extLst>
                </a:gridCol>
                <a:gridCol w="918102">
                  <a:extLst>
                    <a:ext uri="{9D8B030D-6E8A-4147-A177-3AD203B41FA5}">
                      <a16:colId xmlns:a16="http://schemas.microsoft.com/office/drawing/2014/main" val="3600187886"/>
                    </a:ext>
                  </a:extLst>
                </a:gridCol>
                <a:gridCol w="918102">
                  <a:extLst>
                    <a:ext uri="{9D8B030D-6E8A-4147-A177-3AD203B41FA5}">
                      <a16:colId xmlns:a16="http://schemas.microsoft.com/office/drawing/2014/main" val="3957716192"/>
                    </a:ext>
                  </a:extLst>
                </a:gridCol>
              </a:tblGrid>
              <a:tr h="362067">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二次医療圏</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2014</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2017</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人口</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万人</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当たり件数</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1882510"/>
                  </a:ext>
                </a:extLst>
              </a:tr>
              <a:tr h="224137">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豊能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13,527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13,065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1,268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6184841"/>
                  </a:ext>
                </a:extLst>
              </a:tr>
              <a:tr h="224137">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三島</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6,443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6,870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924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8668827"/>
                  </a:ext>
                </a:extLst>
              </a:tr>
              <a:tr h="224137">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北河内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10,083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9,898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859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6709952"/>
                  </a:ext>
                </a:extLst>
              </a:tr>
              <a:tr h="224137">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中河内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8,677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10,534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1,304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4623153"/>
                  </a:ext>
                </a:extLst>
              </a:tr>
              <a:tr h="224137">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南河内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7,197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8,480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1,387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1424212"/>
                  </a:ext>
                </a:extLst>
              </a:tr>
              <a:tr h="224137">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堺市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12,114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12,278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1,477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088276"/>
                  </a:ext>
                </a:extLst>
              </a:tr>
              <a:tr h="224137">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泉州</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7,488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9,322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1,031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3593711"/>
                  </a:ext>
                </a:extLst>
              </a:tr>
              <a:tr h="232758">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大阪市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42,185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49,106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1,914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79835057"/>
                  </a:ext>
                </a:extLst>
              </a:tr>
              <a:tr h="232758">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大阪府</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107,714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119,787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1,385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9685671"/>
                  </a:ext>
                </a:extLst>
              </a:tr>
              <a:tr h="224137">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全国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1,072,285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1,228,040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978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9582255"/>
                  </a:ext>
                </a:extLst>
              </a:tr>
            </a:tbl>
          </a:graphicData>
        </a:graphic>
      </p:graphicFrame>
      <p:graphicFrame>
        <p:nvGraphicFramePr>
          <p:cNvPr id="4" name="表 3"/>
          <p:cNvGraphicFramePr>
            <a:graphicFrameLocks noGrp="1"/>
          </p:cNvGraphicFramePr>
          <p:nvPr>
            <p:extLst>
              <p:ext uri="{D42A27DB-BD31-4B8C-83A1-F6EECF244321}">
                <p14:modId xmlns:p14="http://schemas.microsoft.com/office/powerpoint/2010/main" val="4182861475"/>
              </p:ext>
            </p:extLst>
          </p:nvPr>
        </p:nvGraphicFramePr>
        <p:xfrm>
          <a:off x="279083" y="3500155"/>
          <a:ext cx="3648148" cy="2895600"/>
        </p:xfrm>
        <a:graphic>
          <a:graphicData uri="http://schemas.openxmlformats.org/drawingml/2006/table">
            <a:tbl>
              <a:tblPr/>
              <a:tblGrid>
                <a:gridCol w="912037">
                  <a:extLst>
                    <a:ext uri="{9D8B030D-6E8A-4147-A177-3AD203B41FA5}">
                      <a16:colId xmlns:a16="http://schemas.microsoft.com/office/drawing/2014/main" val="2222696846"/>
                    </a:ext>
                  </a:extLst>
                </a:gridCol>
                <a:gridCol w="912037">
                  <a:extLst>
                    <a:ext uri="{9D8B030D-6E8A-4147-A177-3AD203B41FA5}">
                      <a16:colId xmlns:a16="http://schemas.microsoft.com/office/drawing/2014/main" val="935643756"/>
                    </a:ext>
                  </a:extLst>
                </a:gridCol>
                <a:gridCol w="912037">
                  <a:extLst>
                    <a:ext uri="{9D8B030D-6E8A-4147-A177-3AD203B41FA5}">
                      <a16:colId xmlns:a16="http://schemas.microsoft.com/office/drawing/2014/main" val="4286954172"/>
                    </a:ext>
                  </a:extLst>
                </a:gridCol>
                <a:gridCol w="912037">
                  <a:extLst>
                    <a:ext uri="{9D8B030D-6E8A-4147-A177-3AD203B41FA5}">
                      <a16:colId xmlns:a16="http://schemas.microsoft.com/office/drawing/2014/main" val="2006264120"/>
                    </a:ext>
                  </a:extLst>
                </a:gridCol>
              </a:tblGrid>
              <a:tr h="400050">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二次医療圏</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2014</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2017</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人口</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万人</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当たり件数</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0852118"/>
                  </a:ext>
                </a:extLst>
              </a:tr>
              <a:tr h="247650">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豊能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13,378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12,814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1,243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7695603"/>
                  </a:ext>
                </a:extLst>
              </a:tr>
              <a:tr h="247650">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三島</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6,060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6,533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879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8513151"/>
                  </a:ext>
                </a:extLst>
              </a:tr>
              <a:tr h="247650">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北河内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9,193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8,357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726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2220839"/>
                  </a:ext>
                </a:extLst>
              </a:tr>
              <a:tr h="247650">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中河内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7,899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9,062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1,121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4060331"/>
                  </a:ext>
                </a:extLst>
              </a:tr>
              <a:tr h="247650">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南河内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6,798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7,410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1,212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0989816"/>
                  </a:ext>
                </a:extLst>
              </a:tr>
              <a:tr h="247650">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堺市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10,524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10,693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1,286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0357766"/>
                  </a:ext>
                </a:extLst>
              </a:tr>
              <a:tr h="247650">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泉州</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5,417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7,043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779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4316614"/>
                  </a:ext>
                </a:extLst>
              </a:tr>
              <a:tr h="257175">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大阪市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38,994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44,037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1,716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980450193"/>
                  </a:ext>
                </a:extLst>
              </a:tr>
              <a:tr h="257175">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大阪府</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98,263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105,949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1,225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1754517"/>
                  </a:ext>
                </a:extLst>
              </a:tr>
              <a:tr h="247650">
                <a:tc>
                  <a:txBody>
                    <a:bodyPr/>
                    <a:lstStyle/>
                    <a:p>
                      <a:pPr algn="l" fontAlgn="ct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全国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948,728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1,065,659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849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7448281"/>
                  </a:ext>
                </a:extLst>
              </a:tr>
            </a:tbl>
          </a:graphicData>
        </a:graphic>
      </p:graphicFrame>
      <p:graphicFrame>
        <p:nvGraphicFramePr>
          <p:cNvPr id="17" name="グラフ 16"/>
          <p:cNvGraphicFramePr>
            <a:graphicFrameLocks/>
          </p:cNvGraphicFramePr>
          <p:nvPr>
            <p:extLst>
              <p:ext uri="{D42A27DB-BD31-4B8C-83A1-F6EECF244321}">
                <p14:modId xmlns:p14="http://schemas.microsoft.com/office/powerpoint/2010/main" val="639909517"/>
              </p:ext>
            </p:extLst>
          </p:nvPr>
        </p:nvGraphicFramePr>
        <p:xfrm>
          <a:off x="4128574" y="3331786"/>
          <a:ext cx="5155361" cy="35451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グラフ 17"/>
          <p:cNvGraphicFramePr>
            <a:graphicFrameLocks/>
          </p:cNvGraphicFramePr>
          <p:nvPr>
            <p:extLst>
              <p:ext uri="{D42A27DB-BD31-4B8C-83A1-F6EECF244321}">
                <p14:modId xmlns:p14="http://schemas.microsoft.com/office/powerpoint/2010/main" val="1218231946"/>
              </p:ext>
            </p:extLst>
          </p:nvPr>
        </p:nvGraphicFramePr>
        <p:xfrm>
          <a:off x="3988641" y="217887"/>
          <a:ext cx="5435229" cy="3329161"/>
        </p:xfrm>
        <a:graphic>
          <a:graphicData uri="http://schemas.openxmlformats.org/drawingml/2006/chart">
            <c:chart xmlns:c="http://schemas.openxmlformats.org/drawingml/2006/chart" xmlns:r="http://schemas.openxmlformats.org/officeDocument/2006/relationships" r:id="rId4"/>
          </a:graphicData>
        </a:graphic>
      </p:graphicFrame>
      <p:sp>
        <p:nvSpPr>
          <p:cNvPr id="11" name="テキスト ボックス 10"/>
          <p:cNvSpPr txBox="1"/>
          <p:nvPr/>
        </p:nvSpPr>
        <p:spPr>
          <a:xfrm>
            <a:off x="5364088" y="764706"/>
            <a:ext cx="947718" cy="276999"/>
          </a:xfrm>
          <a:prstGeom prst="rect">
            <a:avLst/>
          </a:prstGeom>
          <a:noFill/>
        </p:spPr>
        <p:txBody>
          <a:bodyPr wrap="square" rtlCol="0">
            <a:spAutoFit/>
          </a:bodyPr>
          <a:lstStyle/>
          <a:p>
            <a:r>
              <a:rPr lang="en-US" altLang="ja-JP" sz="1200" dirty="0"/>
              <a:t>107,714</a:t>
            </a:r>
          </a:p>
        </p:txBody>
      </p:sp>
      <p:sp>
        <p:nvSpPr>
          <p:cNvPr id="14" name="テキスト ボックス 13"/>
          <p:cNvSpPr txBox="1"/>
          <p:nvPr/>
        </p:nvSpPr>
        <p:spPr>
          <a:xfrm>
            <a:off x="7890897" y="576022"/>
            <a:ext cx="947718" cy="276999"/>
          </a:xfrm>
          <a:prstGeom prst="rect">
            <a:avLst/>
          </a:prstGeom>
          <a:noFill/>
        </p:spPr>
        <p:txBody>
          <a:bodyPr wrap="square" rtlCol="0">
            <a:spAutoFit/>
          </a:bodyPr>
          <a:lstStyle/>
          <a:p>
            <a:r>
              <a:rPr lang="en-US" altLang="ja-JP" sz="1200" dirty="0"/>
              <a:t>119,787</a:t>
            </a:r>
          </a:p>
        </p:txBody>
      </p:sp>
      <p:sp>
        <p:nvSpPr>
          <p:cNvPr id="15" name="テキスト ボックス 14"/>
          <p:cNvSpPr txBox="1"/>
          <p:nvPr/>
        </p:nvSpPr>
        <p:spPr>
          <a:xfrm>
            <a:off x="5515610" y="3789042"/>
            <a:ext cx="947718" cy="276999"/>
          </a:xfrm>
          <a:prstGeom prst="rect">
            <a:avLst/>
          </a:prstGeom>
          <a:noFill/>
        </p:spPr>
        <p:txBody>
          <a:bodyPr wrap="square" rtlCol="0">
            <a:spAutoFit/>
          </a:bodyPr>
          <a:lstStyle/>
          <a:p>
            <a:r>
              <a:rPr lang="en-US" altLang="ja-JP" sz="1200" dirty="0"/>
              <a:t>98,263</a:t>
            </a:r>
          </a:p>
        </p:txBody>
      </p:sp>
      <p:sp>
        <p:nvSpPr>
          <p:cNvPr id="19" name="テキスト ボックス 18"/>
          <p:cNvSpPr txBox="1"/>
          <p:nvPr/>
        </p:nvSpPr>
        <p:spPr>
          <a:xfrm>
            <a:off x="7828903" y="3650542"/>
            <a:ext cx="947718" cy="276999"/>
          </a:xfrm>
          <a:prstGeom prst="rect">
            <a:avLst/>
          </a:prstGeom>
          <a:noFill/>
        </p:spPr>
        <p:txBody>
          <a:bodyPr wrap="square" rtlCol="0">
            <a:spAutoFit/>
          </a:bodyPr>
          <a:lstStyle/>
          <a:p>
            <a:r>
              <a:rPr lang="en-US" altLang="ja-JP" sz="1200" dirty="0"/>
              <a:t>105,949</a:t>
            </a:r>
          </a:p>
        </p:txBody>
      </p:sp>
      <p:sp>
        <p:nvSpPr>
          <p:cNvPr id="6" name="スライド番号プレースホルダー 5"/>
          <p:cNvSpPr>
            <a:spLocks noGrp="1"/>
          </p:cNvSpPr>
          <p:nvPr>
            <p:ph type="sldNum" sz="quarter" idx="12"/>
          </p:nvPr>
        </p:nvSpPr>
        <p:spPr/>
        <p:txBody>
          <a:bodyPr/>
          <a:lstStyle/>
          <a:p>
            <a:fld id="{874F3BCA-136E-487B-809A-DB894FEF6A37}" type="slidenum">
              <a:rPr kumimoji="1" lang="ja-JP" altLang="en-US" smtClean="0"/>
              <a:pPr/>
              <a:t>3</a:t>
            </a:fld>
            <a:endParaRPr kumimoji="1" lang="ja-JP" altLang="en-US"/>
          </a:p>
        </p:txBody>
      </p:sp>
    </p:spTree>
    <p:extLst>
      <p:ext uri="{BB962C8B-B14F-4D97-AF65-F5344CB8AC3E}">
        <p14:creationId xmlns:p14="http://schemas.microsoft.com/office/powerpoint/2010/main" val="12759918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0" y="6"/>
            <a:ext cx="9144000" cy="47667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泉州圏域の状況②</a:t>
            </a:r>
          </a:p>
        </p:txBody>
      </p:sp>
      <p:sp>
        <p:nvSpPr>
          <p:cNvPr id="2" name="スライド番号プレースホルダー 1"/>
          <p:cNvSpPr>
            <a:spLocks noGrp="1"/>
          </p:cNvSpPr>
          <p:nvPr>
            <p:ph type="sldNum" sz="quarter" idx="12"/>
          </p:nvPr>
        </p:nvSpPr>
        <p:spPr/>
        <p:txBody>
          <a:bodyPr/>
          <a:lstStyle/>
          <a:p>
            <a:fld id="{874F3BCA-136E-487B-809A-DB894FEF6A37}" type="slidenum">
              <a:rPr kumimoji="1" lang="ja-JP" altLang="en-US" smtClean="0"/>
              <a:pPr/>
              <a:t>39</a:t>
            </a:fld>
            <a:endParaRPr kumimoji="1" lang="ja-JP" altLang="en-US"/>
          </a:p>
        </p:txBody>
      </p:sp>
      <p:graphicFrame>
        <p:nvGraphicFramePr>
          <p:cNvPr id="10" name="グラフ 9"/>
          <p:cNvGraphicFramePr>
            <a:graphicFrameLocks/>
          </p:cNvGraphicFramePr>
          <p:nvPr>
            <p:extLst>
              <p:ext uri="{D42A27DB-BD31-4B8C-83A1-F6EECF244321}">
                <p14:modId xmlns:p14="http://schemas.microsoft.com/office/powerpoint/2010/main" val="2869465566"/>
              </p:ext>
            </p:extLst>
          </p:nvPr>
        </p:nvGraphicFramePr>
        <p:xfrm>
          <a:off x="61734" y="476677"/>
          <a:ext cx="4468369" cy="292394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グラフ 12"/>
          <p:cNvGraphicFramePr>
            <a:graphicFrameLocks/>
          </p:cNvGraphicFramePr>
          <p:nvPr>
            <p:extLst>
              <p:ext uri="{D42A27DB-BD31-4B8C-83A1-F6EECF244321}">
                <p14:modId xmlns:p14="http://schemas.microsoft.com/office/powerpoint/2010/main" val="3718036008"/>
              </p:ext>
            </p:extLst>
          </p:nvPr>
        </p:nvGraphicFramePr>
        <p:xfrm>
          <a:off x="4581919" y="459872"/>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グラフ 15"/>
          <p:cNvGraphicFramePr>
            <a:graphicFrameLocks/>
          </p:cNvGraphicFramePr>
          <p:nvPr>
            <p:extLst>
              <p:ext uri="{D42A27DB-BD31-4B8C-83A1-F6EECF244321}">
                <p14:modId xmlns:p14="http://schemas.microsoft.com/office/powerpoint/2010/main" val="3525857924"/>
              </p:ext>
            </p:extLst>
          </p:nvPr>
        </p:nvGraphicFramePr>
        <p:xfrm>
          <a:off x="4530103" y="3400619"/>
          <a:ext cx="4572000" cy="313829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グラフ 16"/>
          <p:cNvGraphicFramePr>
            <a:graphicFrameLocks/>
          </p:cNvGraphicFramePr>
          <p:nvPr>
            <p:extLst>
              <p:ext uri="{D42A27DB-BD31-4B8C-83A1-F6EECF244321}">
                <p14:modId xmlns:p14="http://schemas.microsoft.com/office/powerpoint/2010/main" val="202722589"/>
              </p:ext>
            </p:extLst>
          </p:nvPr>
        </p:nvGraphicFramePr>
        <p:xfrm>
          <a:off x="9919" y="3421222"/>
          <a:ext cx="4572000"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4620460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0" y="6"/>
            <a:ext cx="9144000" cy="47667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泉州圏域の状況③</a:t>
            </a:r>
          </a:p>
        </p:txBody>
      </p:sp>
      <p:sp>
        <p:nvSpPr>
          <p:cNvPr id="2" name="スライド番号プレースホルダー 1"/>
          <p:cNvSpPr>
            <a:spLocks noGrp="1"/>
          </p:cNvSpPr>
          <p:nvPr>
            <p:ph type="sldNum" sz="quarter" idx="12"/>
          </p:nvPr>
        </p:nvSpPr>
        <p:spPr/>
        <p:txBody>
          <a:bodyPr/>
          <a:lstStyle/>
          <a:p>
            <a:fld id="{874F3BCA-136E-487B-809A-DB894FEF6A37}" type="slidenum">
              <a:rPr kumimoji="1" lang="ja-JP" altLang="en-US" smtClean="0"/>
              <a:pPr/>
              <a:t>40</a:t>
            </a:fld>
            <a:endParaRPr kumimoji="1" lang="ja-JP" altLang="en-US"/>
          </a:p>
        </p:txBody>
      </p:sp>
      <p:graphicFrame>
        <p:nvGraphicFramePr>
          <p:cNvPr id="9" name="グラフ 8"/>
          <p:cNvGraphicFramePr>
            <a:graphicFrameLocks/>
          </p:cNvGraphicFramePr>
          <p:nvPr>
            <p:extLst>
              <p:ext uri="{D42A27DB-BD31-4B8C-83A1-F6EECF244321}">
                <p14:modId xmlns:p14="http://schemas.microsoft.com/office/powerpoint/2010/main" val="3580060867"/>
              </p:ext>
            </p:extLst>
          </p:nvPr>
        </p:nvGraphicFramePr>
        <p:xfrm>
          <a:off x="38826" y="462345"/>
          <a:ext cx="4572000" cy="29899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グラフ 11"/>
          <p:cNvGraphicFramePr>
            <a:graphicFrameLocks/>
          </p:cNvGraphicFramePr>
          <p:nvPr>
            <p:extLst>
              <p:ext uri="{D42A27DB-BD31-4B8C-83A1-F6EECF244321}">
                <p14:modId xmlns:p14="http://schemas.microsoft.com/office/powerpoint/2010/main" val="1658547298"/>
              </p:ext>
            </p:extLst>
          </p:nvPr>
        </p:nvGraphicFramePr>
        <p:xfrm>
          <a:off x="4513844" y="493013"/>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グラフ 12"/>
          <p:cNvGraphicFramePr>
            <a:graphicFrameLocks/>
          </p:cNvGraphicFramePr>
          <p:nvPr>
            <p:extLst>
              <p:ext uri="{D42A27DB-BD31-4B8C-83A1-F6EECF244321}">
                <p14:modId xmlns:p14="http://schemas.microsoft.com/office/powerpoint/2010/main" val="3839374399"/>
              </p:ext>
            </p:extLst>
          </p:nvPr>
        </p:nvGraphicFramePr>
        <p:xfrm>
          <a:off x="1093464" y="3732047"/>
          <a:ext cx="6840760" cy="280686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6868794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0" y="6"/>
            <a:ext cx="9144000" cy="47667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泉州圏域の状況④</a:t>
            </a:r>
          </a:p>
        </p:txBody>
      </p:sp>
      <p:sp>
        <p:nvSpPr>
          <p:cNvPr id="4" name="スライド番号プレースホルダー 3"/>
          <p:cNvSpPr>
            <a:spLocks noGrp="1"/>
          </p:cNvSpPr>
          <p:nvPr>
            <p:ph type="sldNum" sz="quarter" idx="12"/>
          </p:nvPr>
        </p:nvSpPr>
        <p:spPr/>
        <p:txBody>
          <a:bodyPr/>
          <a:lstStyle/>
          <a:p>
            <a:fld id="{874F3BCA-136E-487B-809A-DB894FEF6A37}" type="slidenum">
              <a:rPr kumimoji="1" lang="ja-JP" altLang="en-US" smtClean="0"/>
              <a:pPr/>
              <a:t>41</a:t>
            </a:fld>
            <a:endParaRPr kumimoji="1" lang="ja-JP" altLang="en-US"/>
          </a:p>
        </p:txBody>
      </p:sp>
      <p:graphicFrame>
        <p:nvGraphicFramePr>
          <p:cNvPr id="12" name="グラフ 11"/>
          <p:cNvGraphicFramePr>
            <a:graphicFrameLocks/>
          </p:cNvGraphicFramePr>
          <p:nvPr>
            <p:extLst>
              <p:ext uri="{D42A27DB-BD31-4B8C-83A1-F6EECF244321}">
                <p14:modId xmlns:p14="http://schemas.microsoft.com/office/powerpoint/2010/main" val="2682996877"/>
              </p:ext>
            </p:extLst>
          </p:nvPr>
        </p:nvGraphicFramePr>
        <p:xfrm>
          <a:off x="4481709" y="468444"/>
          <a:ext cx="4572000" cy="360862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グラフ 7"/>
          <p:cNvGraphicFramePr>
            <a:graphicFrameLocks/>
          </p:cNvGraphicFramePr>
          <p:nvPr>
            <p:extLst>
              <p:ext uri="{D42A27DB-BD31-4B8C-83A1-F6EECF244321}">
                <p14:modId xmlns:p14="http://schemas.microsoft.com/office/powerpoint/2010/main" val="3872155931"/>
              </p:ext>
            </p:extLst>
          </p:nvPr>
        </p:nvGraphicFramePr>
        <p:xfrm>
          <a:off x="0" y="468444"/>
          <a:ext cx="4572000" cy="36086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770362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0" y="6"/>
            <a:ext cx="9144000" cy="47667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大阪市圏域の状況①</a:t>
            </a:r>
          </a:p>
        </p:txBody>
      </p:sp>
      <p:sp>
        <p:nvSpPr>
          <p:cNvPr id="12" name="テキスト ボックス 11"/>
          <p:cNvSpPr txBox="1"/>
          <p:nvPr/>
        </p:nvSpPr>
        <p:spPr>
          <a:xfrm>
            <a:off x="-43916" y="470143"/>
            <a:ext cx="6129364"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人口と高齢化率</a:t>
            </a:r>
          </a:p>
        </p:txBody>
      </p:sp>
      <p:sp>
        <p:nvSpPr>
          <p:cNvPr id="13" name="テキスト ボックス 12"/>
          <p:cNvSpPr txBox="1"/>
          <p:nvPr/>
        </p:nvSpPr>
        <p:spPr>
          <a:xfrm>
            <a:off x="0" y="3158193"/>
            <a:ext cx="3928686"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世帯数と高齢者単身世帯の割合</a:t>
            </a:r>
          </a:p>
        </p:txBody>
      </p:sp>
      <p:sp>
        <p:nvSpPr>
          <p:cNvPr id="14" name="テキスト ボックス 13"/>
          <p:cNvSpPr txBox="1"/>
          <p:nvPr/>
        </p:nvSpPr>
        <p:spPr>
          <a:xfrm>
            <a:off x="33358" y="5790919"/>
            <a:ext cx="5256584" cy="276999"/>
          </a:xfrm>
          <a:prstGeom prst="rect">
            <a:avLst/>
          </a:prstGeom>
          <a:noFill/>
        </p:spPr>
        <p:txBody>
          <a:bodyPr wrap="square" rtlCol="0">
            <a:spAutoFit/>
          </a:bodyPr>
          <a:lstStyle/>
          <a:p>
            <a:r>
              <a:rPr lang="ja-JP" altLang="en-US" sz="1200" dirty="0"/>
              <a:t>出典：</a:t>
            </a:r>
            <a:r>
              <a:rPr lang="zh-TW" altLang="en-US" sz="1200" dirty="0"/>
              <a:t>総務省</a:t>
            </a:r>
            <a:r>
              <a:rPr lang="ja-JP" altLang="en-US" sz="1200" dirty="0"/>
              <a:t>（</a:t>
            </a:r>
            <a:r>
              <a:rPr lang="zh-TW" altLang="en-US" sz="1200" dirty="0"/>
              <a:t>国勢調査</a:t>
            </a:r>
            <a:r>
              <a:rPr lang="ja-JP" altLang="en-US" sz="1200" dirty="0"/>
              <a:t>　都道府県・市区町村別主要統計表（平成</a:t>
            </a:r>
            <a:r>
              <a:rPr lang="en-US" altLang="ja-JP" sz="1200" dirty="0"/>
              <a:t>27</a:t>
            </a:r>
            <a:r>
              <a:rPr lang="ja-JP" altLang="en-US" sz="1200" dirty="0"/>
              <a:t>年）</a:t>
            </a:r>
          </a:p>
        </p:txBody>
      </p:sp>
      <p:sp>
        <p:nvSpPr>
          <p:cNvPr id="15" name="テキスト ボックス 14"/>
          <p:cNvSpPr txBox="1"/>
          <p:nvPr/>
        </p:nvSpPr>
        <p:spPr>
          <a:xfrm>
            <a:off x="4472283" y="2450973"/>
            <a:ext cx="4824536" cy="275626"/>
          </a:xfrm>
          <a:prstGeom prst="rect">
            <a:avLst/>
          </a:prstGeom>
          <a:noFill/>
        </p:spPr>
        <p:txBody>
          <a:bodyPr wrap="square" rtlCol="0">
            <a:spAutoFit/>
          </a:bodyPr>
          <a:lstStyle/>
          <a:p>
            <a:r>
              <a:rPr lang="ja-JP" altLang="en-US" sz="1200" dirty="0"/>
              <a:t>出典：総務省（住民基本台帳に基づく人口、人口動態及び世帯数調査）</a:t>
            </a:r>
          </a:p>
        </p:txBody>
      </p:sp>
      <p:sp>
        <p:nvSpPr>
          <p:cNvPr id="17" name="テキスト ボックス 16"/>
          <p:cNvSpPr txBox="1"/>
          <p:nvPr/>
        </p:nvSpPr>
        <p:spPr>
          <a:xfrm>
            <a:off x="3611580" y="3158193"/>
            <a:ext cx="3928686"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自宅死と老人ホーム死の割合</a:t>
            </a:r>
          </a:p>
        </p:txBody>
      </p:sp>
      <p:sp>
        <p:nvSpPr>
          <p:cNvPr id="20" name="テキスト ボックス 19"/>
          <p:cNvSpPr txBox="1"/>
          <p:nvPr/>
        </p:nvSpPr>
        <p:spPr>
          <a:xfrm>
            <a:off x="6670193" y="4909282"/>
            <a:ext cx="2626626" cy="276999"/>
          </a:xfrm>
          <a:prstGeom prst="rect">
            <a:avLst/>
          </a:prstGeom>
          <a:noFill/>
        </p:spPr>
        <p:txBody>
          <a:bodyPr wrap="square" rtlCol="0">
            <a:spAutoFit/>
          </a:bodyPr>
          <a:lstStyle/>
          <a:p>
            <a:r>
              <a:rPr lang="ja-JP" altLang="en-US" sz="1200" dirty="0"/>
              <a:t>出典：厚生労働省（人口動態調査）</a:t>
            </a:r>
          </a:p>
        </p:txBody>
      </p:sp>
      <p:graphicFrame>
        <p:nvGraphicFramePr>
          <p:cNvPr id="4" name="表 3"/>
          <p:cNvGraphicFramePr>
            <a:graphicFrameLocks noGrp="1"/>
          </p:cNvGraphicFramePr>
          <p:nvPr>
            <p:extLst>
              <p:ext uri="{D42A27DB-BD31-4B8C-83A1-F6EECF244321}">
                <p14:modId xmlns:p14="http://schemas.microsoft.com/office/powerpoint/2010/main" val="3172109518"/>
              </p:ext>
            </p:extLst>
          </p:nvPr>
        </p:nvGraphicFramePr>
        <p:xfrm>
          <a:off x="3618004" y="3581331"/>
          <a:ext cx="5359398" cy="1304925"/>
        </p:xfrm>
        <a:graphic>
          <a:graphicData uri="http://schemas.openxmlformats.org/drawingml/2006/table">
            <a:tbl>
              <a:tblPr/>
              <a:tblGrid>
                <a:gridCol w="686207">
                  <a:extLst>
                    <a:ext uri="{9D8B030D-6E8A-4147-A177-3AD203B41FA5}">
                      <a16:colId xmlns:a16="http://schemas.microsoft.com/office/drawing/2014/main" val="2403252846"/>
                    </a:ext>
                  </a:extLst>
                </a:gridCol>
                <a:gridCol w="584546">
                  <a:extLst>
                    <a:ext uri="{9D8B030D-6E8A-4147-A177-3AD203B41FA5}">
                      <a16:colId xmlns:a16="http://schemas.microsoft.com/office/drawing/2014/main" val="3888891787"/>
                    </a:ext>
                  </a:extLst>
                </a:gridCol>
                <a:gridCol w="584546">
                  <a:extLst>
                    <a:ext uri="{9D8B030D-6E8A-4147-A177-3AD203B41FA5}">
                      <a16:colId xmlns:a16="http://schemas.microsoft.com/office/drawing/2014/main" val="77164222"/>
                    </a:ext>
                  </a:extLst>
                </a:gridCol>
                <a:gridCol w="584546">
                  <a:extLst>
                    <a:ext uri="{9D8B030D-6E8A-4147-A177-3AD203B41FA5}">
                      <a16:colId xmlns:a16="http://schemas.microsoft.com/office/drawing/2014/main" val="2033445480"/>
                    </a:ext>
                  </a:extLst>
                </a:gridCol>
                <a:gridCol w="584546">
                  <a:extLst>
                    <a:ext uri="{9D8B030D-6E8A-4147-A177-3AD203B41FA5}">
                      <a16:colId xmlns:a16="http://schemas.microsoft.com/office/drawing/2014/main" val="3007890101"/>
                    </a:ext>
                  </a:extLst>
                </a:gridCol>
                <a:gridCol w="584546">
                  <a:extLst>
                    <a:ext uri="{9D8B030D-6E8A-4147-A177-3AD203B41FA5}">
                      <a16:colId xmlns:a16="http://schemas.microsoft.com/office/drawing/2014/main" val="2596246838"/>
                    </a:ext>
                  </a:extLst>
                </a:gridCol>
                <a:gridCol w="584546">
                  <a:extLst>
                    <a:ext uri="{9D8B030D-6E8A-4147-A177-3AD203B41FA5}">
                      <a16:colId xmlns:a16="http://schemas.microsoft.com/office/drawing/2014/main" val="2019857152"/>
                    </a:ext>
                  </a:extLst>
                </a:gridCol>
                <a:gridCol w="584546">
                  <a:extLst>
                    <a:ext uri="{9D8B030D-6E8A-4147-A177-3AD203B41FA5}">
                      <a16:colId xmlns:a16="http://schemas.microsoft.com/office/drawing/2014/main" val="1811688551"/>
                    </a:ext>
                  </a:extLst>
                </a:gridCol>
                <a:gridCol w="581369">
                  <a:extLst>
                    <a:ext uri="{9D8B030D-6E8A-4147-A177-3AD203B41FA5}">
                      <a16:colId xmlns:a16="http://schemas.microsoft.com/office/drawing/2014/main" val="1481599777"/>
                    </a:ext>
                  </a:extLst>
                </a:gridCol>
              </a:tblGrid>
              <a:tr h="238125">
                <a:tc rowSpan="2">
                  <a:txBody>
                    <a:bodyPr/>
                    <a:lstStyle/>
                    <a:p>
                      <a:pPr algn="ctr" fontAlgn="ct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市区町村</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2014</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2015</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2016</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2017</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3400932924"/>
                  </a:ext>
                </a:extLst>
              </a:tr>
              <a:tr h="352425">
                <a:tc vMerge="1">
                  <a:txBody>
                    <a:bodyPr/>
                    <a:lstStyle/>
                    <a:p>
                      <a:endParaRPr kumimoji="1" lang="ja-JP" altLang="en-US"/>
                    </a:p>
                  </a:txBody>
                  <a:tcPr/>
                </a:tc>
                <a:tc>
                  <a:txBody>
                    <a:bodyPr/>
                    <a:lstStyle/>
                    <a:p>
                      <a:pPr algn="ctr"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自宅死</a:t>
                      </a:r>
                      <a:b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割合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老人ホーム死割合</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自宅死</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割合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老人ホーム死割合</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自宅死</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割合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老人ホーム死の割合</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自宅死</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割合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老人ホーム死割合</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1837456"/>
                  </a:ext>
                </a:extLst>
              </a:tr>
              <a:tr h="238125">
                <a:tc>
                  <a:txBody>
                    <a:bodyPr/>
                    <a:lstStyle/>
                    <a:p>
                      <a:pPr algn="l" fontAlgn="ctr"/>
                      <a:r>
                        <a:rPr lang="ja-JP" altLang="en-US" sz="1200" b="0" i="0" u="none" strike="noStrike" dirty="0" smtClean="0">
                          <a:solidFill>
                            <a:srgbClr val="000000"/>
                          </a:solidFill>
                          <a:effectLst/>
                          <a:latin typeface="游ゴシック" panose="020B0400000000000000" pitchFamily="50" charset="-128"/>
                          <a:ea typeface="游ゴシック" panose="020B0400000000000000" pitchFamily="50" charset="-128"/>
                        </a:rPr>
                        <a:t>大阪市</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4.2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4.6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5.4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8902759"/>
                  </a:ext>
                </a:extLst>
              </a:tr>
              <a:tr h="238125">
                <a:tc>
                  <a:txBody>
                    <a:bodyPr/>
                    <a:lstStyle/>
                    <a:p>
                      <a:pPr algn="l"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府平均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13.8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5.5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13.9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4291255"/>
                  </a:ext>
                </a:extLst>
              </a:tr>
              <a:tr h="238125">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全国平均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12.8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5.8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12.7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6.3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13.0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6.9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13.2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7.5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6327469"/>
                  </a:ext>
                </a:extLst>
              </a:tr>
            </a:tbl>
          </a:graphicData>
        </a:graphic>
      </p:graphicFrame>
      <p:graphicFrame>
        <p:nvGraphicFramePr>
          <p:cNvPr id="5" name="表 4"/>
          <p:cNvGraphicFramePr>
            <a:graphicFrameLocks noGrp="1"/>
          </p:cNvGraphicFramePr>
          <p:nvPr>
            <p:extLst>
              <p:ext uri="{D42A27DB-BD31-4B8C-83A1-F6EECF244321}">
                <p14:modId xmlns:p14="http://schemas.microsoft.com/office/powerpoint/2010/main" val="723013202"/>
              </p:ext>
            </p:extLst>
          </p:nvPr>
        </p:nvGraphicFramePr>
        <p:xfrm>
          <a:off x="140118" y="3542781"/>
          <a:ext cx="3063733" cy="2277056"/>
        </p:xfrm>
        <a:graphic>
          <a:graphicData uri="http://schemas.openxmlformats.org/drawingml/2006/table">
            <a:tbl>
              <a:tblPr/>
              <a:tblGrid>
                <a:gridCol w="725621">
                  <a:extLst>
                    <a:ext uri="{9D8B030D-6E8A-4147-A177-3AD203B41FA5}">
                      <a16:colId xmlns:a16="http://schemas.microsoft.com/office/drawing/2014/main" val="1105135561"/>
                    </a:ext>
                  </a:extLst>
                </a:gridCol>
                <a:gridCol w="846558">
                  <a:extLst>
                    <a:ext uri="{9D8B030D-6E8A-4147-A177-3AD203B41FA5}">
                      <a16:colId xmlns:a16="http://schemas.microsoft.com/office/drawing/2014/main" val="1703767624"/>
                    </a:ext>
                  </a:extLst>
                </a:gridCol>
                <a:gridCol w="765933">
                  <a:extLst>
                    <a:ext uri="{9D8B030D-6E8A-4147-A177-3AD203B41FA5}">
                      <a16:colId xmlns:a16="http://schemas.microsoft.com/office/drawing/2014/main" val="389378218"/>
                    </a:ext>
                  </a:extLst>
                </a:gridCol>
                <a:gridCol w="725621">
                  <a:extLst>
                    <a:ext uri="{9D8B030D-6E8A-4147-A177-3AD203B41FA5}">
                      <a16:colId xmlns:a16="http://schemas.microsoft.com/office/drawing/2014/main" val="2474903497"/>
                    </a:ext>
                  </a:extLst>
                </a:gridCol>
              </a:tblGrid>
              <a:tr h="1352940">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市町村</a:t>
                      </a: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世帯数</a:t>
                      </a: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高齢単身者世帯</a:t>
                      </a: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高齢単身者</a:t>
                      </a:r>
                      <a:b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世帯の割合</a:t>
                      </a: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1888942"/>
                  </a:ext>
                </a:extLst>
              </a:tr>
              <a:tr h="279178">
                <a:tc>
                  <a:txBody>
                    <a:bodyPr/>
                    <a:lstStyle/>
                    <a:p>
                      <a:pPr algn="l" fontAlgn="ctr"/>
                      <a:r>
                        <a:rPr lang="ja-JP" altLang="en-US" sz="1200" b="0" i="0" u="none" strike="noStrike" dirty="0" smtClean="0">
                          <a:solidFill>
                            <a:srgbClr val="000000"/>
                          </a:solidFill>
                          <a:effectLst/>
                          <a:latin typeface="游ゴシック" panose="020B0400000000000000" pitchFamily="50" charset="-128"/>
                          <a:ea typeface="游ゴシック" panose="020B0400000000000000" pitchFamily="50" charset="-128"/>
                        </a:rPr>
                        <a:t>大阪市</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1,352,413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201,070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14.9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2487055"/>
                  </a:ext>
                </a:extLst>
              </a:tr>
              <a:tr h="279178">
                <a:tc>
                  <a:txBody>
                    <a:bodyPr/>
                    <a:lstStyle/>
                    <a:p>
                      <a:pPr algn="l"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大阪府</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3,918,441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520,292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13.3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7035402"/>
                  </a:ext>
                </a:extLst>
              </a:tr>
              <a:tr h="279178">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全国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53,331,797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5,927,686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11.1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8581935"/>
                  </a:ext>
                </a:extLst>
              </a:tr>
            </a:tbl>
          </a:graphicData>
        </a:graphic>
      </p:graphicFrame>
      <p:graphicFrame>
        <p:nvGraphicFramePr>
          <p:cNvPr id="8" name="表 7"/>
          <p:cNvGraphicFramePr>
            <a:graphicFrameLocks noGrp="1"/>
          </p:cNvGraphicFramePr>
          <p:nvPr>
            <p:extLst>
              <p:ext uri="{D42A27DB-BD31-4B8C-83A1-F6EECF244321}">
                <p14:modId xmlns:p14="http://schemas.microsoft.com/office/powerpoint/2010/main" val="746352956"/>
              </p:ext>
            </p:extLst>
          </p:nvPr>
        </p:nvGraphicFramePr>
        <p:xfrm>
          <a:off x="4" y="797060"/>
          <a:ext cx="9143997" cy="1692051"/>
        </p:xfrm>
        <a:graphic>
          <a:graphicData uri="http://schemas.openxmlformats.org/drawingml/2006/table">
            <a:tbl>
              <a:tblPr/>
              <a:tblGrid>
                <a:gridCol w="539550">
                  <a:extLst>
                    <a:ext uri="{9D8B030D-6E8A-4147-A177-3AD203B41FA5}">
                      <a16:colId xmlns:a16="http://schemas.microsoft.com/office/drawing/2014/main" val="377024776"/>
                    </a:ext>
                  </a:extLst>
                </a:gridCol>
                <a:gridCol w="873690">
                  <a:extLst>
                    <a:ext uri="{9D8B030D-6E8A-4147-A177-3AD203B41FA5}">
                      <a16:colId xmlns:a16="http://schemas.microsoft.com/office/drawing/2014/main" val="827780322"/>
                    </a:ext>
                  </a:extLst>
                </a:gridCol>
                <a:gridCol w="715032">
                  <a:extLst>
                    <a:ext uri="{9D8B030D-6E8A-4147-A177-3AD203B41FA5}">
                      <a16:colId xmlns:a16="http://schemas.microsoft.com/office/drawing/2014/main" val="1287742970"/>
                    </a:ext>
                  </a:extLst>
                </a:gridCol>
                <a:gridCol w="580437">
                  <a:extLst>
                    <a:ext uri="{9D8B030D-6E8A-4147-A177-3AD203B41FA5}">
                      <a16:colId xmlns:a16="http://schemas.microsoft.com/office/drawing/2014/main" val="735353092"/>
                    </a:ext>
                  </a:extLst>
                </a:gridCol>
                <a:gridCol w="849627">
                  <a:extLst>
                    <a:ext uri="{9D8B030D-6E8A-4147-A177-3AD203B41FA5}">
                      <a16:colId xmlns:a16="http://schemas.microsoft.com/office/drawing/2014/main" val="4014791287"/>
                    </a:ext>
                  </a:extLst>
                </a:gridCol>
                <a:gridCol w="715032">
                  <a:extLst>
                    <a:ext uri="{9D8B030D-6E8A-4147-A177-3AD203B41FA5}">
                      <a16:colId xmlns:a16="http://schemas.microsoft.com/office/drawing/2014/main" val="3764658947"/>
                    </a:ext>
                  </a:extLst>
                </a:gridCol>
                <a:gridCol w="580437">
                  <a:extLst>
                    <a:ext uri="{9D8B030D-6E8A-4147-A177-3AD203B41FA5}">
                      <a16:colId xmlns:a16="http://schemas.microsoft.com/office/drawing/2014/main" val="1614768794"/>
                    </a:ext>
                  </a:extLst>
                </a:gridCol>
                <a:gridCol w="849627">
                  <a:extLst>
                    <a:ext uri="{9D8B030D-6E8A-4147-A177-3AD203B41FA5}">
                      <a16:colId xmlns:a16="http://schemas.microsoft.com/office/drawing/2014/main" val="3476705371"/>
                    </a:ext>
                  </a:extLst>
                </a:gridCol>
                <a:gridCol w="715032">
                  <a:extLst>
                    <a:ext uri="{9D8B030D-6E8A-4147-A177-3AD203B41FA5}">
                      <a16:colId xmlns:a16="http://schemas.microsoft.com/office/drawing/2014/main" val="2644868491"/>
                    </a:ext>
                  </a:extLst>
                </a:gridCol>
                <a:gridCol w="580437">
                  <a:extLst>
                    <a:ext uri="{9D8B030D-6E8A-4147-A177-3AD203B41FA5}">
                      <a16:colId xmlns:a16="http://schemas.microsoft.com/office/drawing/2014/main" val="1522651859"/>
                    </a:ext>
                  </a:extLst>
                </a:gridCol>
                <a:gridCol w="849627">
                  <a:extLst>
                    <a:ext uri="{9D8B030D-6E8A-4147-A177-3AD203B41FA5}">
                      <a16:colId xmlns:a16="http://schemas.microsoft.com/office/drawing/2014/main" val="318756176"/>
                    </a:ext>
                  </a:extLst>
                </a:gridCol>
                <a:gridCol w="715032">
                  <a:extLst>
                    <a:ext uri="{9D8B030D-6E8A-4147-A177-3AD203B41FA5}">
                      <a16:colId xmlns:a16="http://schemas.microsoft.com/office/drawing/2014/main" val="3966729001"/>
                    </a:ext>
                  </a:extLst>
                </a:gridCol>
                <a:gridCol w="580437">
                  <a:extLst>
                    <a:ext uri="{9D8B030D-6E8A-4147-A177-3AD203B41FA5}">
                      <a16:colId xmlns:a16="http://schemas.microsoft.com/office/drawing/2014/main" val="2075269509"/>
                    </a:ext>
                  </a:extLst>
                </a:gridCol>
              </a:tblGrid>
              <a:tr h="282537">
                <a:tc rowSpan="2">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市町村</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2014</a:t>
                      </a: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2015</a:t>
                      </a: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2016</a:t>
                      </a: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2017</a:t>
                      </a: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07223815"/>
                  </a:ext>
                </a:extLst>
              </a:tr>
              <a:tr h="410872">
                <a:tc vMerge="1">
                  <a:txBody>
                    <a:bodyPr/>
                    <a:lstStyle/>
                    <a:p>
                      <a:endParaRPr kumimoji="1" lang="ja-JP" altLang="en-US"/>
                    </a:p>
                  </a:txBody>
                  <a:tcPr/>
                </a:tc>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人口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うち</a:t>
                      </a: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65</a:t>
                      </a:r>
                      <a:r>
                        <a:rPr lang="ja-JP" altLang="en-US" sz="1200" b="0" i="0" u="none" strike="noStrike" dirty="0" smtClean="0">
                          <a:solidFill>
                            <a:srgbClr val="000000"/>
                          </a:solidFill>
                          <a:effectLst/>
                          <a:latin typeface="游ゴシック" panose="020B0400000000000000" pitchFamily="50" charset="-128"/>
                          <a:ea typeface="游ゴシック" panose="020B0400000000000000" pitchFamily="50" charset="-128"/>
                        </a:rPr>
                        <a:t>歳</a:t>
                      </a:r>
                      <a:endParaRPr lang="en-US" altLang="ja-JP" sz="12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1200" b="0" i="0" u="none" strike="noStrike" dirty="0" smtClean="0">
                          <a:solidFill>
                            <a:srgbClr val="000000"/>
                          </a:solidFill>
                          <a:effectLst/>
                          <a:latin typeface="游ゴシック" panose="020B0400000000000000" pitchFamily="50" charset="-128"/>
                          <a:ea typeface="游ゴシック" panose="020B0400000000000000" pitchFamily="50" charset="-128"/>
                        </a:rPr>
                        <a:t>以上</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高齢化率</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人口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うち</a:t>
                      </a:r>
                      <a:r>
                        <a:rPr lang="en-US" altLang="ja-JP" sz="1200" b="0" i="0" u="none" strike="noStrike" dirty="0" smtClean="0">
                          <a:solidFill>
                            <a:srgbClr val="000000"/>
                          </a:solidFill>
                          <a:effectLst/>
                          <a:latin typeface="游ゴシック" panose="020B0400000000000000" pitchFamily="50" charset="-128"/>
                          <a:ea typeface="游ゴシック" panose="020B0400000000000000" pitchFamily="50" charset="-128"/>
                        </a:rPr>
                        <a:t>65</a:t>
                      </a:r>
                      <a:r>
                        <a:rPr lang="ja-JP" altLang="en-US" sz="1200" b="0" i="0" u="none" strike="noStrike" dirty="0" smtClean="0">
                          <a:solidFill>
                            <a:srgbClr val="000000"/>
                          </a:solidFill>
                          <a:effectLst/>
                          <a:latin typeface="游ゴシック" panose="020B0400000000000000" pitchFamily="50" charset="-128"/>
                          <a:ea typeface="游ゴシック" panose="020B0400000000000000" pitchFamily="50" charset="-128"/>
                        </a:rPr>
                        <a:t>歳</a:t>
                      </a:r>
                      <a:endParaRPr lang="en-US" altLang="ja-JP" sz="12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1200" b="0" i="0" u="none" strike="noStrike" dirty="0" smtClean="0">
                          <a:solidFill>
                            <a:srgbClr val="000000"/>
                          </a:solidFill>
                          <a:effectLst/>
                          <a:latin typeface="游ゴシック" panose="020B0400000000000000" pitchFamily="50" charset="-128"/>
                          <a:ea typeface="游ゴシック" panose="020B0400000000000000" pitchFamily="50" charset="-128"/>
                        </a:rPr>
                        <a:t>以上</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高齢化率</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人口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うち</a:t>
                      </a: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65</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歳以上</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高齢化率</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人口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うち</a:t>
                      </a: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65</a:t>
                      </a:r>
                      <a:r>
                        <a:rPr lang="ja-JP" altLang="en-US" sz="1200" b="0" i="0" u="none" strike="noStrike" dirty="0" smtClean="0">
                          <a:solidFill>
                            <a:srgbClr val="000000"/>
                          </a:solidFill>
                          <a:effectLst/>
                          <a:latin typeface="游ゴシック" panose="020B0400000000000000" pitchFamily="50" charset="-128"/>
                          <a:ea typeface="游ゴシック" panose="020B0400000000000000" pitchFamily="50" charset="-128"/>
                        </a:rPr>
                        <a:t>歳</a:t>
                      </a:r>
                      <a:endParaRPr lang="en-US" altLang="ja-JP" sz="12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1200" b="0" i="0" u="none" strike="noStrike" dirty="0" smtClean="0">
                          <a:solidFill>
                            <a:srgbClr val="000000"/>
                          </a:solidFill>
                          <a:effectLst/>
                          <a:latin typeface="游ゴシック" panose="020B0400000000000000" pitchFamily="50" charset="-128"/>
                          <a:ea typeface="游ゴシック" panose="020B0400000000000000" pitchFamily="50" charset="-128"/>
                        </a:rPr>
                        <a:t>以上</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高齢化率</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9881476"/>
                  </a:ext>
                </a:extLst>
              </a:tr>
              <a:tr h="282537">
                <a:tc>
                  <a:txBody>
                    <a:bodyPr/>
                    <a:lstStyle/>
                    <a:p>
                      <a:pPr algn="l" fontAlgn="ctr"/>
                      <a:r>
                        <a:rPr lang="ja-JP" altLang="en-US" sz="1200" b="0" i="0" u="none" strike="noStrike" dirty="0" smtClean="0">
                          <a:solidFill>
                            <a:srgbClr val="000000"/>
                          </a:solidFill>
                          <a:effectLst/>
                          <a:latin typeface="游ゴシック" panose="020B0400000000000000" pitchFamily="50" charset="-128"/>
                          <a:ea typeface="游ゴシック" panose="020B0400000000000000" pitchFamily="50" charset="-128"/>
                        </a:rPr>
                        <a:t>大阪市</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2,551,482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618,568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24.2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2,553,871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636,997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24.9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2,561,011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649,013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25.3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2,565,982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657,625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25.6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731242"/>
                  </a:ext>
                </a:extLst>
              </a:tr>
              <a:tr h="282537">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大阪府</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8,678,514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2,117,492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24.4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8,667,415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2,195,542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25.3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8,658,164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2,240,559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25.9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8,646,380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2,286,486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26.4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158753"/>
                  </a:ext>
                </a:extLst>
              </a:tr>
              <a:tr h="350345">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全国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126,434,634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31,582,416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25.0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126,163,576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32,680,764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25.9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125,891,742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33,471,594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26.6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125,583,658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34,116,389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27.2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1734243"/>
                  </a:ext>
                </a:extLst>
              </a:tr>
            </a:tbl>
          </a:graphicData>
        </a:graphic>
      </p:graphicFrame>
      <p:sp>
        <p:nvSpPr>
          <p:cNvPr id="2" name="スライド番号プレースホルダー 1"/>
          <p:cNvSpPr>
            <a:spLocks noGrp="1"/>
          </p:cNvSpPr>
          <p:nvPr>
            <p:ph type="sldNum" sz="quarter" idx="12"/>
          </p:nvPr>
        </p:nvSpPr>
        <p:spPr/>
        <p:txBody>
          <a:bodyPr/>
          <a:lstStyle/>
          <a:p>
            <a:fld id="{874F3BCA-136E-487B-809A-DB894FEF6A37}" type="slidenum">
              <a:rPr kumimoji="1" lang="ja-JP" altLang="en-US" smtClean="0"/>
              <a:pPr/>
              <a:t>42</a:t>
            </a:fld>
            <a:endParaRPr kumimoji="1" lang="ja-JP" altLang="en-US"/>
          </a:p>
        </p:txBody>
      </p:sp>
    </p:spTree>
    <p:extLst>
      <p:ext uri="{BB962C8B-B14F-4D97-AF65-F5344CB8AC3E}">
        <p14:creationId xmlns:p14="http://schemas.microsoft.com/office/powerpoint/2010/main" val="8114717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0" y="6"/>
            <a:ext cx="9144000" cy="47667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大阪市圏域の状況②</a:t>
            </a:r>
          </a:p>
        </p:txBody>
      </p:sp>
      <p:graphicFrame>
        <p:nvGraphicFramePr>
          <p:cNvPr id="8" name="グラフ 7"/>
          <p:cNvGraphicFramePr>
            <a:graphicFrameLocks/>
          </p:cNvGraphicFramePr>
          <p:nvPr>
            <p:extLst>
              <p:ext uri="{D42A27DB-BD31-4B8C-83A1-F6EECF244321}">
                <p14:modId xmlns:p14="http://schemas.microsoft.com/office/powerpoint/2010/main" val="1165399424"/>
              </p:ext>
            </p:extLst>
          </p:nvPr>
        </p:nvGraphicFramePr>
        <p:xfrm>
          <a:off x="0" y="620688"/>
          <a:ext cx="9144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グラフ 8"/>
          <p:cNvGraphicFramePr>
            <a:graphicFrameLocks/>
          </p:cNvGraphicFramePr>
          <p:nvPr>
            <p:extLst>
              <p:ext uri="{D42A27DB-BD31-4B8C-83A1-F6EECF244321}">
                <p14:modId xmlns:p14="http://schemas.microsoft.com/office/powerpoint/2010/main" val="286173144"/>
              </p:ext>
            </p:extLst>
          </p:nvPr>
        </p:nvGraphicFramePr>
        <p:xfrm>
          <a:off x="0" y="3579800"/>
          <a:ext cx="9144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2" name="スライド番号プレースホルダー 1"/>
          <p:cNvSpPr>
            <a:spLocks noGrp="1"/>
          </p:cNvSpPr>
          <p:nvPr>
            <p:ph type="sldNum" sz="quarter" idx="12"/>
          </p:nvPr>
        </p:nvSpPr>
        <p:spPr/>
        <p:txBody>
          <a:bodyPr/>
          <a:lstStyle/>
          <a:p>
            <a:fld id="{874F3BCA-136E-487B-809A-DB894FEF6A37}" type="slidenum">
              <a:rPr kumimoji="1" lang="ja-JP" altLang="en-US" smtClean="0"/>
              <a:pPr/>
              <a:t>43</a:t>
            </a:fld>
            <a:endParaRPr kumimoji="1" lang="ja-JP" altLang="en-US"/>
          </a:p>
        </p:txBody>
      </p:sp>
    </p:spTree>
    <p:extLst>
      <p:ext uri="{BB962C8B-B14F-4D97-AF65-F5344CB8AC3E}">
        <p14:creationId xmlns:p14="http://schemas.microsoft.com/office/powerpoint/2010/main" val="37873804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74F3BCA-136E-487B-809A-DB894FEF6A37}" type="slidenum">
              <a:rPr kumimoji="1" lang="ja-JP" altLang="en-US" smtClean="0"/>
              <a:pPr/>
              <a:t>44</a:t>
            </a:fld>
            <a:endParaRPr kumimoji="1" lang="ja-JP" altLang="en-US"/>
          </a:p>
        </p:txBody>
      </p:sp>
      <p:graphicFrame>
        <p:nvGraphicFramePr>
          <p:cNvPr id="3" name="グラフ 2"/>
          <p:cNvGraphicFramePr>
            <a:graphicFrameLocks/>
          </p:cNvGraphicFramePr>
          <p:nvPr>
            <p:extLst>
              <p:ext uri="{D42A27DB-BD31-4B8C-83A1-F6EECF244321}">
                <p14:modId xmlns:p14="http://schemas.microsoft.com/office/powerpoint/2010/main" val="423903761"/>
              </p:ext>
            </p:extLst>
          </p:nvPr>
        </p:nvGraphicFramePr>
        <p:xfrm>
          <a:off x="-10050" y="476677"/>
          <a:ext cx="9144000" cy="2968255"/>
        </p:xfrm>
        <a:graphic>
          <a:graphicData uri="http://schemas.openxmlformats.org/drawingml/2006/chart">
            <c:chart xmlns:c="http://schemas.openxmlformats.org/drawingml/2006/chart" xmlns:r="http://schemas.openxmlformats.org/officeDocument/2006/relationships" r:id="rId2"/>
          </a:graphicData>
        </a:graphic>
      </p:graphicFrame>
      <p:sp>
        <p:nvSpPr>
          <p:cNvPr id="5" name="タイトル 1"/>
          <p:cNvSpPr txBox="1">
            <a:spLocks/>
          </p:cNvSpPr>
          <p:nvPr/>
        </p:nvSpPr>
        <p:spPr>
          <a:xfrm>
            <a:off x="0" y="6"/>
            <a:ext cx="9144000" cy="47667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大阪市圏域の</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状況③</a:t>
            </a:r>
            <a:endParaRPr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6" name="グラフ 5"/>
          <p:cNvGraphicFramePr>
            <a:graphicFrameLocks/>
          </p:cNvGraphicFramePr>
          <p:nvPr>
            <p:extLst>
              <p:ext uri="{D42A27DB-BD31-4B8C-83A1-F6EECF244321}">
                <p14:modId xmlns:p14="http://schemas.microsoft.com/office/powerpoint/2010/main" val="362340633"/>
              </p:ext>
            </p:extLst>
          </p:nvPr>
        </p:nvGraphicFramePr>
        <p:xfrm>
          <a:off x="0" y="3613151"/>
          <a:ext cx="913395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204919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74F3BCA-136E-487B-809A-DB894FEF6A37}" type="slidenum">
              <a:rPr kumimoji="1" lang="ja-JP" altLang="en-US" smtClean="0"/>
              <a:pPr/>
              <a:t>45</a:t>
            </a:fld>
            <a:endParaRPr kumimoji="1" lang="ja-JP" altLang="en-US"/>
          </a:p>
        </p:txBody>
      </p:sp>
      <p:graphicFrame>
        <p:nvGraphicFramePr>
          <p:cNvPr id="3" name="グラフ 2"/>
          <p:cNvGraphicFramePr>
            <a:graphicFrameLocks/>
          </p:cNvGraphicFramePr>
          <p:nvPr>
            <p:extLst>
              <p:ext uri="{D42A27DB-BD31-4B8C-83A1-F6EECF244321}">
                <p14:modId xmlns:p14="http://schemas.microsoft.com/office/powerpoint/2010/main" val="1474602394"/>
              </p:ext>
            </p:extLst>
          </p:nvPr>
        </p:nvGraphicFramePr>
        <p:xfrm>
          <a:off x="-29910" y="476677"/>
          <a:ext cx="9173910" cy="3247251"/>
        </p:xfrm>
        <a:graphic>
          <a:graphicData uri="http://schemas.openxmlformats.org/drawingml/2006/chart">
            <c:chart xmlns:c="http://schemas.openxmlformats.org/drawingml/2006/chart" xmlns:r="http://schemas.openxmlformats.org/officeDocument/2006/relationships" r:id="rId2"/>
          </a:graphicData>
        </a:graphic>
      </p:graphicFrame>
      <p:sp>
        <p:nvSpPr>
          <p:cNvPr id="4" name="タイトル 1"/>
          <p:cNvSpPr txBox="1">
            <a:spLocks/>
          </p:cNvSpPr>
          <p:nvPr/>
        </p:nvSpPr>
        <p:spPr>
          <a:xfrm>
            <a:off x="0" y="6"/>
            <a:ext cx="9144000" cy="47667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大阪市圏域の</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状況④</a:t>
            </a:r>
            <a:endParaRPr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グラフ 4"/>
          <p:cNvGraphicFramePr>
            <a:graphicFrameLocks/>
          </p:cNvGraphicFramePr>
          <p:nvPr>
            <p:extLst>
              <p:ext uri="{D42A27DB-BD31-4B8C-83A1-F6EECF244321}">
                <p14:modId xmlns:p14="http://schemas.microsoft.com/office/powerpoint/2010/main" val="882802730"/>
              </p:ext>
            </p:extLst>
          </p:nvPr>
        </p:nvGraphicFramePr>
        <p:xfrm>
          <a:off x="0" y="3785516"/>
          <a:ext cx="9144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111137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0" y="6"/>
            <a:ext cx="9144000" cy="47667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大阪市圏域の</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状況⑤</a:t>
            </a:r>
            <a:endParaRPr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874F3BCA-136E-487B-809A-DB894FEF6A37}" type="slidenum">
              <a:rPr kumimoji="1" lang="ja-JP" altLang="en-US" smtClean="0"/>
              <a:pPr/>
              <a:t>46</a:t>
            </a:fld>
            <a:endParaRPr kumimoji="1" lang="ja-JP" altLang="en-US"/>
          </a:p>
        </p:txBody>
      </p:sp>
      <p:graphicFrame>
        <p:nvGraphicFramePr>
          <p:cNvPr id="9" name="グラフ 8"/>
          <p:cNvGraphicFramePr>
            <a:graphicFrameLocks/>
          </p:cNvGraphicFramePr>
          <p:nvPr>
            <p:extLst>
              <p:ext uri="{D42A27DB-BD31-4B8C-83A1-F6EECF244321}">
                <p14:modId xmlns:p14="http://schemas.microsoft.com/office/powerpoint/2010/main" val="241571902"/>
              </p:ext>
            </p:extLst>
          </p:nvPr>
        </p:nvGraphicFramePr>
        <p:xfrm>
          <a:off x="0" y="3696548"/>
          <a:ext cx="9144000" cy="304481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グラフ 6"/>
          <p:cNvGraphicFramePr>
            <a:graphicFrameLocks/>
          </p:cNvGraphicFramePr>
          <p:nvPr>
            <p:extLst>
              <p:ext uri="{D42A27DB-BD31-4B8C-83A1-F6EECF244321}">
                <p14:modId xmlns:p14="http://schemas.microsoft.com/office/powerpoint/2010/main" val="440760180"/>
              </p:ext>
            </p:extLst>
          </p:nvPr>
        </p:nvGraphicFramePr>
        <p:xfrm>
          <a:off x="-55418" y="476677"/>
          <a:ext cx="9144000" cy="30429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186820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0" y="6"/>
            <a:ext cx="9144000" cy="47667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大阪市圏域の</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状況⑥</a:t>
            </a:r>
            <a:endParaRPr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874F3BCA-136E-487B-809A-DB894FEF6A37}" type="slidenum">
              <a:rPr kumimoji="1" lang="ja-JP" altLang="en-US" smtClean="0"/>
              <a:pPr/>
              <a:t>47</a:t>
            </a:fld>
            <a:endParaRPr kumimoji="1" lang="ja-JP" altLang="en-US"/>
          </a:p>
        </p:txBody>
      </p:sp>
      <p:graphicFrame>
        <p:nvGraphicFramePr>
          <p:cNvPr id="9" name="グラフ 8"/>
          <p:cNvGraphicFramePr>
            <a:graphicFrameLocks/>
          </p:cNvGraphicFramePr>
          <p:nvPr>
            <p:extLst>
              <p:ext uri="{D42A27DB-BD31-4B8C-83A1-F6EECF244321}">
                <p14:modId xmlns:p14="http://schemas.microsoft.com/office/powerpoint/2010/main" val="1889075008"/>
              </p:ext>
            </p:extLst>
          </p:nvPr>
        </p:nvGraphicFramePr>
        <p:xfrm>
          <a:off x="0" y="359903"/>
          <a:ext cx="8928992" cy="44372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205533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17365" y="1"/>
            <a:ext cx="9170439" cy="44538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2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圏域</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中間評価</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年度）</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に向けた医療計画の在宅医療に係る参考指標の状況②</a:t>
            </a:r>
          </a:p>
        </p:txBody>
      </p:sp>
      <p:sp>
        <p:nvSpPr>
          <p:cNvPr id="3" name="テキスト ボックス 2"/>
          <p:cNvSpPr txBox="1"/>
          <p:nvPr/>
        </p:nvSpPr>
        <p:spPr>
          <a:xfrm>
            <a:off x="154716" y="537713"/>
            <a:ext cx="6129364"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在宅療養支援診療所数</a:t>
            </a:r>
          </a:p>
        </p:txBody>
      </p:sp>
      <p:sp>
        <p:nvSpPr>
          <p:cNvPr id="4" name="テキスト ボックス 3"/>
          <p:cNvSpPr txBox="1"/>
          <p:nvPr/>
        </p:nvSpPr>
        <p:spPr>
          <a:xfrm>
            <a:off x="225474" y="5677593"/>
            <a:ext cx="8658325" cy="952377"/>
          </a:xfrm>
          <a:prstGeom prst="rect">
            <a:avLst/>
          </a:prstGeom>
          <a:noFill/>
        </p:spPr>
        <p:txBody>
          <a:bodyPr wrap="square" rtlCol="0">
            <a:spAutoFit/>
          </a:bodyPr>
          <a:lstStyle/>
          <a:p>
            <a:r>
              <a:rPr lang="ja-JP" altLang="en-US" dirty="0"/>
              <a:t>　在宅療養支援診療所数について、</a:t>
            </a:r>
            <a:r>
              <a:rPr lang="en-US" altLang="ja-JP" dirty="0"/>
              <a:t>2017</a:t>
            </a:r>
            <a:r>
              <a:rPr lang="ja-JP" altLang="en-US" dirty="0"/>
              <a:t>年と</a:t>
            </a:r>
            <a:r>
              <a:rPr lang="en-US" altLang="ja-JP" dirty="0"/>
              <a:t>2019</a:t>
            </a:r>
            <a:r>
              <a:rPr lang="ja-JP" altLang="en-US" dirty="0"/>
              <a:t>年を比較すると、全圏域において減少している。</a:t>
            </a:r>
            <a:endParaRPr lang="en-US" altLang="ja-JP" dirty="0"/>
          </a:p>
          <a:p>
            <a:r>
              <a:rPr lang="ja-JP" altLang="en-US" dirty="0"/>
              <a:t>　全圏域において参考指標を下回る推移である。</a:t>
            </a:r>
          </a:p>
        </p:txBody>
      </p:sp>
      <p:sp>
        <p:nvSpPr>
          <p:cNvPr id="9" name="テキスト ボックス 8"/>
          <p:cNvSpPr txBox="1"/>
          <p:nvPr/>
        </p:nvSpPr>
        <p:spPr>
          <a:xfrm>
            <a:off x="61833" y="4319812"/>
            <a:ext cx="4481862" cy="677108"/>
          </a:xfrm>
          <a:prstGeom prst="rect">
            <a:avLst/>
          </a:prstGeom>
          <a:noFill/>
        </p:spPr>
        <p:txBody>
          <a:bodyPr wrap="square" rtlCol="0">
            <a:spAutoFit/>
          </a:bodyPr>
          <a:lstStyle/>
          <a:p>
            <a:pPr algn="r"/>
            <a:r>
              <a:rPr lang="ja-JP" altLang="en-US" sz="1400" dirty="0"/>
              <a:t>出典：近畿厚生局調べ（施設基準）</a:t>
            </a:r>
            <a:endParaRPr lang="en-US" altLang="ja-JP" sz="1400" dirty="0"/>
          </a:p>
          <a:p>
            <a:r>
              <a:rPr lang="ja-JP" altLang="en-US" sz="1000" dirty="0"/>
              <a:t>人口は総務省（住民基本台帳に基づく人口、人口動態及び世帯数調査）</a:t>
            </a:r>
            <a:r>
              <a:rPr lang="en-US" altLang="ja-JP" sz="1000" dirty="0"/>
              <a:t>2017</a:t>
            </a:r>
            <a:r>
              <a:rPr lang="ja-JP" altLang="en-US" sz="1000" dirty="0"/>
              <a:t>年</a:t>
            </a:r>
          </a:p>
          <a:p>
            <a:endParaRPr lang="ja-JP" altLang="en-US" sz="1400" dirty="0"/>
          </a:p>
        </p:txBody>
      </p:sp>
      <p:graphicFrame>
        <p:nvGraphicFramePr>
          <p:cNvPr id="14" name="グラフ 13"/>
          <p:cNvGraphicFramePr>
            <a:graphicFrameLocks/>
          </p:cNvGraphicFramePr>
          <p:nvPr>
            <p:extLst>
              <p:ext uri="{D42A27DB-BD31-4B8C-83A1-F6EECF244321}">
                <p14:modId xmlns:p14="http://schemas.microsoft.com/office/powerpoint/2010/main" val="158359878"/>
              </p:ext>
            </p:extLst>
          </p:nvPr>
        </p:nvGraphicFramePr>
        <p:xfrm>
          <a:off x="3851922" y="692698"/>
          <a:ext cx="5619751" cy="40127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表 4"/>
          <p:cNvGraphicFramePr>
            <a:graphicFrameLocks noGrp="1"/>
          </p:cNvGraphicFramePr>
          <p:nvPr>
            <p:extLst>
              <p:ext uri="{D42A27DB-BD31-4B8C-83A1-F6EECF244321}">
                <p14:modId xmlns:p14="http://schemas.microsoft.com/office/powerpoint/2010/main" val="2033607271"/>
              </p:ext>
            </p:extLst>
          </p:nvPr>
        </p:nvGraphicFramePr>
        <p:xfrm>
          <a:off x="154717" y="1030155"/>
          <a:ext cx="3697204" cy="3190932"/>
        </p:xfrm>
        <a:graphic>
          <a:graphicData uri="http://schemas.openxmlformats.org/drawingml/2006/table">
            <a:tbl>
              <a:tblPr/>
              <a:tblGrid>
                <a:gridCol w="528172">
                  <a:extLst>
                    <a:ext uri="{9D8B030D-6E8A-4147-A177-3AD203B41FA5}">
                      <a16:colId xmlns:a16="http://schemas.microsoft.com/office/drawing/2014/main" val="2218616283"/>
                    </a:ext>
                  </a:extLst>
                </a:gridCol>
                <a:gridCol w="528172">
                  <a:extLst>
                    <a:ext uri="{9D8B030D-6E8A-4147-A177-3AD203B41FA5}">
                      <a16:colId xmlns:a16="http://schemas.microsoft.com/office/drawing/2014/main" val="3658653824"/>
                    </a:ext>
                  </a:extLst>
                </a:gridCol>
                <a:gridCol w="528172">
                  <a:extLst>
                    <a:ext uri="{9D8B030D-6E8A-4147-A177-3AD203B41FA5}">
                      <a16:colId xmlns:a16="http://schemas.microsoft.com/office/drawing/2014/main" val="1723603626"/>
                    </a:ext>
                  </a:extLst>
                </a:gridCol>
                <a:gridCol w="528172">
                  <a:extLst>
                    <a:ext uri="{9D8B030D-6E8A-4147-A177-3AD203B41FA5}">
                      <a16:colId xmlns:a16="http://schemas.microsoft.com/office/drawing/2014/main" val="3011772664"/>
                    </a:ext>
                  </a:extLst>
                </a:gridCol>
                <a:gridCol w="528172">
                  <a:extLst>
                    <a:ext uri="{9D8B030D-6E8A-4147-A177-3AD203B41FA5}">
                      <a16:colId xmlns:a16="http://schemas.microsoft.com/office/drawing/2014/main" val="3110680659"/>
                    </a:ext>
                  </a:extLst>
                </a:gridCol>
                <a:gridCol w="528172">
                  <a:extLst>
                    <a:ext uri="{9D8B030D-6E8A-4147-A177-3AD203B41FA5}">
                      <a16:colId xmlns:a16="http://schemas.microsoft.com/office/drawing/2014/main" val="4148163123"/>
                    </a:ext>
                  </a:extLst>
                </a:gridCol>
                <a:gridCol w="528172">
                  <a:extLst>
                    <a:ext uri="{9D8B030D-6E8A-4147-A177-3AD203B41FA5}">
                      <a16:colId xmlns:a16="http://schemas.microsoft.com/office/drawing/2014/main" val="20006"/>
                    </a:ext>
                  </a:extLst>
                </a:gridCol>
              </a:tblGrid>
              <a:tr h="672338">
                <a:tc>
                  <a:txBody>
                    <a:bodyPr/>
                    <a:lstStyle/>
                    <a:p>
                      <a:pPr algn="ctr" fontAlgn="ctr"/>
                      <a:r>
                        <a:rPr lang="ja-JP" altLang="en-US" sz="1200" b="0" i="0" u="none" strike="noStrike" dirty="0" smtClean="0">
                          <a:solidFill>
                            <a:srgbClr val="000000"/>
                          </a:solidFill>
                          <a:effectLst/>
                          <a:latin typeface="游ゴシック" panose="020B0400000000000000" pitchFamily="50" charset="-128"/>
                          <a:ea typeface="游ゴシック" panose="020B0400000000000000" pitchFamily="50" charset="-128"/>
                        </a:rPr>
                        <a:t>二次</a:t>
                      </a:r>
                      <a:endParaRPr lang="en-US" altLang="ja-JP" sz="12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1200" b="0" i="0" u="none" strike="noStrike" dirty="0" smtClean="0">
                          <a:solidFill>
                            <a:srgbClr val="000000"/>
                          </a:solidFill>
                          <a:effectLst/>
                          <a:latin typeface="游ゴシック" panose="020B0400000000000000" pitchFamily="50" charset="-128"/>
                          <a:ea typeface="游ゴシック" panose="020B0400000000000000" pitchFamily="50" charset="-128"/>
                        </a:rPr>
                        <a:t>医療圏</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2017</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2018</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2019</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人口</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万人</a:t>
                      </a:r>
                      <a:b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dirty="0" smtClean="0">
                          <a:solidFill>
                            <a:srgbClr val="000000"/>
                          </a:solidFill>
                          <a:effectLst/>
                          <a:latin typeface="游ゴシック" panose="020B0400000000000000" pitchFamily="50" charset="-128"/>
                          <a:ea typeface="游ゴシック" panose="020B0400000000000000" pitchFamily="50" charset="-128"/>
                        </a:rPr>
                        <a:t>当たり</a:t>
                      </a:r>
                      <a:endParaRPr lang="en-US" altLang="ja-JP" sz="9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900" b="0" i="0" u="none" strike="noStrike" dirty="0" smtClean="0">
                          <a:solidFill>
                            <a:srgbClr val="000000"/>
                          </a:solidFill>
                          <a:effectLst/>
                          <a:latin typeface="游ゴシック" panose="020B0400000000000000" pitchFamily="50" charset="-128"/>
                          <a:ea typeface="游ゴシック" panose="020B0400000000000000" pitchFamily="50" charset="-128"/>
                        </a:rPr>
                        <a:t>施設数</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2020</a:t>
                      </a: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年</a:t>
                      </a:r>
                      <a:b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参考指標）</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smtClean="0">
                          <a:solidFill>
                            <a:srgbClr val="000000"/>
                          </a:solidFill>
                          <a:effectLst/>
                          <a:latin typeface="游ゴシック" panose="020B0400000000000000" pitchFamily="50" charset="-128"/>
                          <a:ea typeface="游ゴシック" panose="020B0400000000000000" pitchFamily="50" charset="-128"/>
                        </a:rPr>
                        <a:t>あるべき姿</a:t>
                      </a:r>
                      <a:endParaRPr lang="en-US" altLang="ja-JP" sz="9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en-US" altLang="ja-JP" sz="900" b="0" i="0" u="none" strike="noStrike" dirty="0" smtClean="0">
                          <a:solidFill>
                            <a:srgbClr val="000000"/>
                          </a:solidFill>
                          <a:effectLst/>
                          <a:latin typeface="游ゴシック" panose="020B0400000000000000" pitchFamily="50" charset="-128"/>
                          <a:ea typeface="游ゴシック" panose="020B0400000000000000" pitchFamily="50" charset="-128"/>
                        </a:rPr>
                        <a:t>2023</a:t>
                      </a:r>
                      <a:r>
                        <a:rPr lang="ja-JP" altLang="en-US" sz="900" b="0" i="0" u="none" strike="noStrike" dirty="0" smtClean="0">
                          <a:solidFill>
                            <a:srgbClr val="000000"/>
                          </a:solidFill>
                          <a:effectLst/>
                          <a:latin typeface="游ゴシック" panose="020B0400000000000000" pitchFamily="50" charset="-128"/>
                          <a:ea typeface="游ゴシック" panose="020B0400000000000000" pitchFamily="50" charset="-128"/>
                        </a:rPr>
                        <a:t>年</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9473827"/>
                  </a:ext>
                </a:extLst>
              </a:tr>
              <a:tr h="277472">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豊能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3273108"/>
                  </a:ext>
                </a:extLst>
              </a:tr>
              <a:tr h="277472">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三島</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6353976"/>
                  </a:ext>
                </a:extLst>
              </a:tr>
              <a:tr h="277472">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北河内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rgbClr val="000000"/>
                          </a:solidFill>
                          <a:effectLst/>
                          <a:latin typeface="游ゴシック" panose="020B0400000000000000" pitchFamily="50" charset="-128"/>
                          <a:ea typeface="游ゴシック" panose="020B0400000000000000" pitchFamily="50" charset="-128"/>
                        </a:rPr>
                        <a:t>226</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8556768"/>
                  </a:ext>
                </a:extLst>
              </a:tr>
              <a:tr h="277472">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中河内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8088275"/>
                  </a:ext>
                </a:extLst>
              </a:tr>
              <a:tr h="277472">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南河内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2616499"/>
                  </a:ext>
                </a:extLst>
              </a:tr>
              <a:tr h="277472">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堺市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9563944"/>
                  </a:ext>
                </a:extLst>
              </a:tr>
              <a:tr h="277472">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泉州</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3418018"/>
                  </a:ext>
                </a:extLst>
              </a:tr>
              <a:tr h="288145">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大阪市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911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616295344"/>
                  </a:ext>
                </a:extLst>
              </a:tr>
              <a:tr h="288145">
                <a:tc>
                  <a:txBody>
                    <a:bodyPr/>
                    <a:lstStyle/>
                    <a:p>
                      <a:pPr algn="l" fontAlgn="ctr"/>
                      <a:r>
                        <a:rPr lang="ja-JP" altLang="en-US" sz="1200" b="0" i="0" u="none" strike="noStrike" dirty="0" smtClean="0">
                          <a:solidFill>
                            <a:srgbClr val="000000"/>
                          </a:solidFill>
                          <a:effectLst/>
                          <a:latin typeface="游ゴシック" panose="020B0400000000000000" pitchFamily="50" charset="-128"/>
                          <a:ea typeface="游ゴシック" panose="020B0400000000000000" pitchFamily="50" charset="-128"/>
                        </a:rPr>
                        <a:t>大阪府</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1,859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1,662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1,723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2,190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1144527"/>
                  </a:ext>
                </a:extLst>
              </a:tr>
            </a:tbl>
          </a:graphicData>
        </a:graphic>
      </p:graphicFrame>
      <p:sp>
        <p:nvSpPr>
          <p:cNvPr id="7" name="テキスト ボックス 6"/>
          <p:cNvSpPr txBox="1"/>
          <p:nvPr/>
        </p:nvSpPr>
        <p:spPr>
          <a:xfrm>
            <a:off x="4616569" y="477666"/>
            <a:ext cx="4536504" cy="646331"/>
          </a:xfrm>
          <a:prstGeom prst="rect">
            <a:avLst/>
          </a:prstGeom>
          <a:noFill/>
        </p:spPr>
        <p:txBody>
          <a:bodyPr wrap="square" rtlCol="0">
            <a:spAutoFit/>
          </a:bodyPr>
          <a:lstStyle/>
          <a:p>
            <a:r>
              <a:rPr lang="ja-JP" altLang="en-US" sz="1200" dirty="0"/>
              <a:t>在宅療養支援診療所：</a:t>
            </a:r>
            <a:endParaRPr lang="en-US" altLang="ja-JP" sz="1200" dirty="0"/>
          </a:p>
          <a:p>
            <a:r>
              <a:rPr lang="ja-JP" altLang="en-US" sz="1200" dirty="0"/>
              <a:t>訪問診療を、</a:t>
            </a:r>
            <a:r>
              <a:rPr lang="en-US" altLang="ja-JP" sz="1200" dirty="0"/>
              <a:t>24</a:t>
            </a:r>
            <a:r>
              <a:rPr lang="ja-JP" altLang="en-US" sz="1200" dirty="0"/>
              <a:t>時間・</a:t>
            </a:r>
            <a:r>
              <a:rPr lang="en-US" altLang="ja-JP" sz="1200" dirty="0"/>
              <a:t>365</a:t>
            </a:r>
            <a:r>
              <a:rPr lang="ja-JP" altLang="en-US" sz="1200" dirty="0"/>
              <a:t>日体制の緊急コールセンターと共に提供できる診療所</a:t>
            </a:r>
          </a:p>
        </p:txBody>
      </p:sp>
      <p:sp>
        <p:nvSpPr>
          <p:cNvPr id="2" name="テキスト ボックス 1"/>
          <p:cNvSpPr txBox="1"/>
          <p:nvPr/>
        </p:nvSpPr>
        <p:spPr>
          <a:xfrm>
            <a:off x="6005243" y="1847985"/>
            <a:ext cx="747519" cy="261610"/>
          </a:xfrm>
          <a:prstGeom prst="rect">
            <a:avLst/>
          </a:prstGeom>
          <a:noFill/>
        </p:spPr>
        <p:txBody>
          <a:bodyPr wrap="square" rtlCol="0">
            <a:spAutoFit/>
          </a:bodyPr>
          <a:lstStyle/>
          <a:p>
            <a:r>
              <a:rPr lang="en-US" altLang="ja-JP" sz="1100" dirty="0"/>
              <a:t>1,662</a:t>
            </a:r>
          </a:p>
        </p:txBody>
      </p:sp>
      <p:sp>
        <p:nvSpPr>
          <p:cNvPr id="11" name="テキスト ボックス 10"/>
          <p:cNvSpPr txBox="1"/>
          <p:nvPr/>
        </p:nvSpPr>
        <p:spPr>
          <a:xfrm>
            <a:off x="4791840" y="1673032"/>
            <a:ext cx="747519" cy="261610"/>
          </a:xfrm>
          <a:prstGeom prst="rect">
            <a:avLst/>
          </a:prstGeom>
          <a:noFill/>
        </p:spPr>
        <p:txBody>
          <a:bodyPr wrap="square" rtlCol="0">
            <a:spAutoFit/>
          </a:bodyPr>
          <a:lstStyle/>
          <a:p>
            <a:r>
              <a:rPr lang="en-US" altLang="ja-JP" sz="1100" dirty="0"/>
              <a:t>1,859</a:t>
            </a:r>
          </a:p>
        </p:txBody>
      </p:sp>
      <p:sp>
        <p:nvSpPr>
          <p:cNvPr id="12" name="テキスト ボックス 11"/>
          <p:cNvSpPr txBox="1"/>
          <p:nvPr/>
        </p:nvSpPr>
        <p:spPr>
          <a:xfrm>
            <a:off x="7227955" y="1801557"/>
            <a:ext cx="747519" cy="261610"/>
          </a:xfrm>
          <a:prstGeom prst="rect">
            <a:avLst/>
          </a:prstGeom>
          <a:noFill/>
        </p:spPr>
        <p:txBody>
          <a:bodyPr wrap="square" rtlCol="0">
            <a:spAutoFit/>
          </a:bodyPr>
          <a:lstStyle/>
          <a:p>
            <a:r>
              <a:rPr lang="en-US" altLang="ja-JP" sz="1100" dirty="0"/>
              <a:t>1,723</a:t>
            </a:r>
          </a:p>
        </p:txBody>
      </p:sp>
      <p:sp>
        <p:nvSpPr>
          <p:cNvPr id="13" name="テキスト ボックス 12"/>
          <p:cNvSpPr txBox="1"/>
          <p:nvPr/>
        </p:nvSpPr>
        <p:spPr>
          <a:xfrm>
            <a:off x="8461010" y="1260218"/>
            <a:ext cx="747519" cy="261610"/>
          </a:xfrm>
          <a:prstGeom prst="rect">
            <a:avLst/>
          </a:prstGeom>
          <a:noFill/>
        </p:spPr>
        <p:txBody>
          <a:bodyPr wrap="square" rtlCol="0">
            <a:spAutoFit/>
          </a:bodyPr>
          <a:lstStyle/>
          <a:p>
            <a:r>
              <a:rPr lang="en-US" altLang="ja-JP" sz="1100" dirty="0"/>
              <a:t>2,190</a:t>
            </a:r>
          </a:p>
        </p:txBody>
      </p:sp>
      <p:sp>
        <p:nvSpPr>
          <p:cNvPr id="8" name="スライド番号プレースホルダー 7"/>
          <p:cNvSpPr>
            <a:spLocks noGrp="1"/>
          </p:cNvSpPr>
          <p:nvPr>
            <p:ph type="sldNum" sz="quarter" idx="12"/>
          </p:nvPr>
        </p:nvSpPr>
        <p:spPr/>
        <p:txBody>
          <a:bodyPr/>
          <a:lstStyle/>
          <a:p>
            <a:fld id="{874F3BCA-136E-487B-809A-DB894FEF6A37}" type="slidenum">
              <a:rPr kumimoji="1" lang="ja-JP" altLang="en-US" smtClean="0"/>
              <a:pPr/>
              <a:t>4</a:t>
            </a:fld>
            <a:endParaRPr kumimoji="1" lang="ja-JP" altLang="en-US"/>
          </a:p>
        </p:txBody>
      </p:sp>
    </p:spTree>
    <p:extLst>
      <p:ext uri="{BB962C8B-B14F-4D97-AF65-F5344CB8AC3E}">
        <p14:creationId xmlns:p14="http://schemas.microsoft.com/office/powerpoint/2010/main" val="10516564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17366" y="1"/>
            <a:ext cx="9161366" cy="46523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2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圏域</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中間評価</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年度）</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に向けた医療計画の在宅医療に係る参考指標の状況③</a:t>
            </a:r>
          </a:p>
        </p:txBody>
      </p:sp>
      <p:sp>
        <p:nvSpPr>
          <p:cNvPr id="3" name="テキスト ボックス 2"/>
          <p:cNvSpPr txBox="1"/>
          <p:nvPr/>
        </p:nvSpPr>
        <p:spPr>
          <a:xfrm>
            <a:off x="1860" y="557567"/>
            <a:ext cx="6129364"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在宅療養支援病院数</a:t>
            </a:r>
          </a:p>
        </p:txBody>
      </p:sp>
      <p:sp>
        <p:nvSpPr>
          <p:cNvPr id="11" name="テキスト ボックス 10"/>
          <p:cNvSpPr txBox="1"/>
          <p:nvPr/>
        </p:nvSpPr>
        <p:spPr>
          <a:xfrm>
            <a:off x="225474" y="4929556"/>
            <a:ext cx="8658325" cy="1812419"/>
          </a:xfrm>
          <a:prstGeom prst="rect">
            <a:avLst/>
          </a:prstGeom>
          <a:noFill/>
        </p:spPr>
        <p:txBody>
          <a:bodyPr wrap="square" rtlCol="0">
            <a:spAutoFit/>
          </a:bodyPr>
          <a:lstStyle/>
          <a:p>
            <a:r>
              <a:rPr lang="ja-JP" altLang="en-US" dirty="0"/>
              <a:t>　在宅療養支援病院数について、</a:t>
            </a:r>
            <a:r>
              <a:rPr lang="en-US" altLang="ja-JP" dirty="0"/>
              <a:t>2017</a:t>
            </a:r>
            <a:r>
              <a:rPr lang="ja-JP" altLang="en-US" dirty="0"/>
              <a:t>年と</a:t>
            </a:r>
            <a:r>
              <a:rPr lang="en-US" altLang="ja-JP" dirty="0"/>
              <a:t>2019</a:t>
            </a:r>
            <a:r>
              <a:rPr lang="ja-JP" altLang="en-US" dirty="0"/>
              <a:t>年を比較すると、三島圏域で減少、中河内圏域で横ばいとなっているが、豊能、北河内、南河内、堺市、泉州及び大阪市圏域で増加している。</a:t>
            </a:r>
            <a:endParaRPr lang="en-US" altLang="ja-JP" dirty="0"/>
          </a:p>
          <a:p>
            <a:r>
              <a:rPr lang="ja-JP" altLang="en-US" dirty="0"/>
              <a:t>　豊能圏域は参考指標を上回る推移であり、南河内及び大阪市圏域は概ね予定どおりの推移であるが、三島、北河内、中河内、堺市及び泉州圏域は参考指標を下回る推移である。</a:t>
            </a:r>
          </a:p>
        </p:txBody>
      </p:sp>
      <p:graphicFrame>
        <p:nvGraphicFramePr>
          <p:cNvPr id="13" name="グラフ 12"/>
          <p:cNvGraphicFramePr>
            <a:graphicFrameLocks/>
          </p:cNvGraphicFramePr>
          <p:nvPr>
            <p:extLst>
              <p:ext uri="{D42A27DB-BD31-4B8C-83A1-F6EECF244321}">
                <p14:modId xmlns:p14="http://schemas.microsoft.com/office/powerpoint/2010/main" val="3194349634"/>
              </p:ext>
            </p:extLst>
          </p:nvPr>
        </p:nvGraphicFramePr>
        <p:xfrm>
          <a:off x="4259169" y="986294"/>
          <a:ext cx="5137369" cy="35887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表 1"/>
          <p:cNvGraphicFramePr>
            <a:graphicFrameLocks noGrp="1"/>
          </p:cNvGraphicFramePr>
          <p:nvPr>
            <p:extLst>
              <p:ext uri="{D42A27DB-BD31-4B8C-83A1-F6EECF244321}">
                <p14:modId xmlns:p14="http://schemas.microsoft.com/office/powerpoint/2010/main" val="3331801487"/>
              </p:ext>
            </p:extLst>
          </p:nvPr>
        </p:nvGraphicFramePr>
        <p:xfrm>
          <a:off x="64793" y="1050011"/>
          <a:ext cx="4147169" cy="2847975"/>
        </p:xfrm>
        <a:graphic>
          <a:graphicData uri="http://schemas.openxmlformats.org/drawingml/2006/table">
            <a:tbl>
              <a:tblPr/>
              <a:tblGrid>
                <a:gridCol w="754031">
                  <a:extLst>
                    <a:ext uri="{9D8B030D-6E8A-4147-A177-3AD203B41FA5}">
                      <a16:colId xmlns:a16="http://schemas.microsoft.com/office/drawing/2014/main" val="624472981"/>
                    </a:ext>
                  </a:extLst>
                </a:gridCol>
                <a:gridCol w="565523">
                  <a:extLst>
                    <a:ext uri="{9D8B030D-6E8A-4147-A177-3AD203B41FA5}">
                      <a16:colId xmlns:a16="http://schemas.microsoft.com/office/drawing/2014/main" val="466378877"/>
                    </a:ext>
                  </a:extLst>
                </a:gridCol>
                <a:gridCol w="565523">
                  <a:extLst>
                    <a:ext uri="{9D8B030D-6E8A-4147-A177-3AD203B41FA5}">
                      <a16:colId xmlns:a16="http://schemas.microsoft.com/office/drawing/2014/main" val="1947164620"/>
                    </a:ext>
                  </a:extLst>
                </a:gridCol>
                <a:gridCol w="565523">
                  <a:extLst>
                    <a:ext uri="{9D8B030D-6E8A-4147-A177-3AD203B41FA5}">
                      <a16:colId xmlns:a16="http://schemas.microsoft.com/office/drawing/2014/main" val="2942378074"/>
                    </a:ext>
                  </a:extLst>
                </a:gridCol>
                <a:gridCol w="565523">
                  <a:extLst>
                    <a:ext uri="{9D8B030D-6E8A-4147-A177-3AD203B41FA5}">
                      <a16:colId xmlns:a16="http://schemas.microsoft.com/office/drawing/2014/main" val="1952235641"/>
                    </a:ext>
                  </a:extLst>
                </a:gridCol>
                <a:gridCol w="565523">
                  <a:extLst>
                    <a:ext uri="{9D8B030D-6E8A-4147-A177-3AD203B41FA5}">
                      <a16:colId xmlns:a16="http://schemas.microsoft.com/office/drawing/2014/main" val="2613150803"/>
                    </a:ext>
                  </a:extLst>
                </a:gridCol>
                <a:gridCol w="565523">
                  <a:extLst>
                    <a:ext uri="{9D8B030D-6E8A-4147-A177-3AD203B41FA5}">
                      <a16:colId xmlns:a16="http://schemas.microsoft.com/office/drawing/2014/main" val="20006"/>
                    </a:ext>
                  </a:extLst>
                </a:gridCol>
              </a:tblGrid>
              <a:tr h="600075">
                <a:tc>
                  <a:txBody>
                    <a:bodyPr/>
                    <a:lstStyle/>
                    <a:p>
                      <a:pPr algn="ctr" fontAlgn="ct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二次医療圏</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2017</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2018</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2019</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人口</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万人</a:t>
                      </a:r>
                      <a:b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当たり</a:t>
                      </a:r>
                      <a:b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施設数</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2020</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年</a:t>
                      </a:r>
                      <a:b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参考指標）</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smtClean="0">
                          <a:solidFill>
                            <a:srgbClr val="000000"/>
                          </a:solidFill>
                          <a:effectLst/>
                          <a:latin typeface="游ゴシック" panose="020B0400000000000000" pitchFamily="50" charset="-128"/>
                          <a:ea typeface="游ゴシック" panose="020B0400000000000000" pitchFamily="50" charset="-128"/>
                        </a:rPr>
                        <a:t>あるべき姿</a:t>
                      </a:r>
                      <a:endParaRPr lang="en-US" altLang="ja-JP" sz="9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en-US" altLang="ja-JP" sz="900" b="0" i="0" u="none" strike="noStrike" dirty="0" smtClean="0">
                          <a:solidFill>
                            <a:srgbClr val="000000"/>
                          </a:solidFill>
                          <a:effectLst/>
                          <a:latin typeface="游ゴシック" panose="020B0400000000000000" pitchFamily="50" charset="-128"/>
                          <a:ea typeface="游ゴシック" panose="020B0400000000000000" pitchFamily="50" charset="-128"/>
                        </a:rPr>
                        <a:t>2023</a:t>
                      </a:r>
                      <a:r>
                        <a:rPr lang="ja-JP" altLang="en-US" sz="900" b="0" i="0" u="none" strike="noStrike" dirty="0" smtClean="0">
                          <a:solidFill>
                            <a:srgbClr val="000000"/>
                          </a:solidFill>
                          <a:effectLst/>
                          <a:latin typeface="游ゴシック" panose="020B0400000000000000" pitchFamily="50" charset="-128"/>
                          <a:ea typeface="游ゴシック" panose="020B0400000000000000" pitchFamily="50" charset="-128"/>
                        </a:rPr>
                        <a:t>年</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6969758"/>
                  </a:ext>
                </a:extLst>
              </a:tr>
              <a:tr h="247650">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豊能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0.8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2321044"/>
                  </a:ext>
                </a:extLst>
              </a:tr>
              <a:tr h="247650">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三島</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rgbClr val="000000"/>
                          </a:solidFill>
                          <a:effectLst/>
                          <a:latin typeface="游ゴシック" panose="020B0400000000000000" pitchFamily="50" charset="-128"/>
                          <a:ea typeface="游ゴシック" panose="020B0400000000000000" pitchFamily="50" charset="-128"/>
                        </a:rPr>
                        <a:t>7</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rgbClr val="000000"/>
                          </a:solidFill>
                          <a:effectLst/>
                          <a:latin typeface="游ゴシック" panose="020B0400000000000000" pitchFamily="50" charset="-128"/>
                          <a:ea typeface="游ゴシック" panose="020B0400000000000000" pitchFamily="50" charset="-128"/>
                        </a:rPr>
                        <a:t>7</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0.8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rgbClr val="000000"/>
                          </a:solidFill>
                          <a:effectLst/>
                          <a:latin typeface="游ゴシック" panose="020B0400000000000000" pitchFamily="50" charset="-128"/>
                          <a:ea typeface="游ゴシック" panose="020B0400000000000000" pitchFamily="50" charset="-128"/>
                        </a:rPr>
                        <a:t>10</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1615727"/>
                  </a:ext>
                </a:extLst>
              </a:tr>
              <a:tr h="247650">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北河内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rgbClr val="000000"/>
                          </a:solidFill>
                          <a:effectLst/>
                          <a:latin typeface="游ゴシック" panose="020B0400000000000000" pitchFamily="50" charset="-128"/>
                          <a:ea typeface="游ゴシック" panose="020B0400000000000000" pitchFamily="50" charset="-128"/>
                        </a:rPr>
                        <a:t>26</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6137763"/>
                  </a:ext>
                </a:extLst>
              </a:tr>
              <a:tr h="247650">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中河内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1813644"/>
                  </a:ext>
                </a:extLst>
              </a:tr>
              <a:tr h="247650">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南河内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4022226"/>
                  </a:ext>
                </a:extLst>
              </a:tr>
              <a:tr h="247650">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堺市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2013013"/>
                  </a:ext>
                </a:extLst>
              </a:tr>
              <a:tr h="247650">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泉州</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4386337"/>
                  </a:ext>
                </a:extLst>
              </a:tr>
              <a:tr h="257175">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大阪市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759066445"/>
                  </a:ext>
                </a:extLst>
              </a:tr>
              <a:tr h="257175">
                <a:tc>
                  <a:txBody>
                    <a:bodyPr/>
                    <a:lstStyle/>
                    <a:p>
                      <a:pPr algn="ctr" fontAlgn="ctr"/>
                      <a:r>
                        <a:rPr lang="ja-JP" altLang="en-US" sz="1100" b="0" i="0" u="none" strike="noStrike" dirty="0" smtClean="0">
                          <a:solidFill>
                            <a:srgbClr val="000000"/>
                          </a:solidFill>
                          <a:effectLst/>
                          <a:latin typeface="游ゴシック" panose="020B0400000000000000" pitchFamily="50" charset="-128"/>
                          <a:ea typeface="游ゴシック" panose="020B0400000000000000" pitchFamily="50" charset="-128"/>
                        </a:rPr>
                        <a:t>大阪府</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rgbClr val="000000"/>
                          </a:solidFill>
                          <a:effectLst/>
                          <a:latin typeface="游ゴシック" panose="020B0400000000000000" pitchFamily="50" charset="-128"/>
                          <a:ea typeface="游ゴシック" panose="020B0400000000000000" pitchFamily="50" charset="-128"/>
                        </a:rPr>
                        <a:t>131</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53324"/>
                  </a:ext>
                </a:extLst>
              </a:tr>
            </a:tbl>
          </a:graphicData>
        </a:graphic>
      </p:graphicFrame>
      <p:sp>
        <p:nvSpPr>
          <p:cNvPr id="10" name="テキスト ボックス 9"/>
          <p:cNvSpPr txBox="1"/>
          <p:nvPr/>
        </p:nvSpPr>
        <p:spPr>
          <a:xfrm>
            <a:off x="45646" y="4010745"/>
            <a:ext cx="4481862" cy="677108"/>
          </a:xfrm>
          <a:prstGeom prst="rect">
            <a:avLst/>
          </a:prstGeom>
          <a:noFill/>
        </p:spPr>
        <p:txBody>
          <a:bodyPr wrap="square" rtlCol="0">
            <a:spAutoFit/>
          </a:bodyPr>
          <a:lstStyle/>
          <a:p>
            <a:pPr algn="r"/>
            <a:r>
              <a:rPr lang="ja-JP" altLang="en-US" sz="1400" dirty="0"/>
              <a:t>出典：近畿厚生局調べ（施設基準）</a:t>
            </a:r>
            <a:endParaRPr lang="en-US" altLang="ja-JP" sz="1400" dirty="0"/>
          </a:p>
          <a:p>
            <a:r>
              <a:rPr lang="ja-JP" altLang="en-US" sz="1000" dirty="0"/>
              <a:t>人口は総務省（住民基本台帳に基づく人口、人口動態及び世帯数調査）</a:t>
            </a:r>
            <a:r>
              <a:rPr lang="en-US" altLang="ja-JP" sz="1000" dirty="0"/>
              <a:t>2017</a:t>
            </a:r>
            <a:r>
              <a:rPr lang="ja-JP" altLang="en-US" sz="1000" dirty="0"/>
              <a:t>年</a:t>
            </a:r>
          </a:p>
          <a:p>
            <a:endParaRPr lang="ja-JP" altLang="en-US" sz="1400" dirty="0"/>
          </a:p>
        </p:txBody>
      </p:sp>
      <p:sp>
        <p:nvSpPr>
          <p:cNvPr id="14" name="テキスト ボックス 13"/>
          <p:cNvSpPr txBox="1"/>
          <p:nvPr/>
        </p:nvSpPr>
        <p:spPr>
          <a:xfrm>
            <a:off x="4616569" y="477666"/>
            <a:ext cx="4536504" cy="646331"/>
          </a:xfrm>
          <a:prstGeom prst="rect">
            <a:avLst/>
          </a:prstGeom>
          <a:noFill/>
        </p:spPr>
        <p:txBody>
          <a:bodyPr wrap="square" rtlCol="0">
            <a:spAutoFit/>
          </a:bodyPr>
          <a:lstStyle/>
          <a:p>
            <a:r>
              <a:rPr lang="ja-JP" altLang="en-US" sz="1200" dirty="0"/>
              <a:t>在宅療養支援病院：</a:t>
            </a:r>
            <a:endParaRPr lang="en-US" altLang="ja-JP" sz="1200" dirty="0"/>
          </a:p>
          <a:p>
            <a:r>
              <a:rPr lang="ja-JP" altLang="en-US" sz="1200" dirty="0"/>
              <a:t>訪問診療を、</a:t>
            </a:r>
            <a:r>
              <a:rPr lang="en-US" altLang="ja-JP" sz="1200" dirty="0"/>
              <a:t>24</a:t>
            </a:r>
            <a:r>
              <a:rPr lang="ja-JP" altLang="en-US" sz="1200" dirty="0"/>
              <a:t>時間・</a:t>
            </a:r>
            <a:r>
              <a:rPr lang="en-US" altLang="ja-JP" sz="1200" dirty="0"/>
              <a:t>365</a:t>
            </a:r>
            <a:r>
              <a:rPr lang="ja-JP" altLang="en-US" sz="1200" dirty="0"/>
              <a:t>日体制の緊急コールセンターと共に提供できる病院</a:t>
            </a:r>
          </a:p>
        </p:txBody>
      </p:sp>
      <p:sp>
        <p:nvSpPr>
          <p:cNvPr id="4" name="テキスト ボックス 3"/>
          <p:cNvSpPr txBox="1"/>
          <p:nvPr/>
        </p:nvSpPr>
        <p:spPr>
          <a:xfrm>
            <a:off x="5004048" y="1916832"/>
            <a:ext cx="576064" cy="261610"/>
          </a:xfrm>
          <a:prstGeom prst="rect">
            <a:avLst/>
          </a:prstGeom>
          <a:noFill/>
        </p:spPr>
        <p:txBody>
          <a:bodyPr wrap="square" rtlCol="0">
            <a:spAutoFit/>
          </a:bodyPr>
          <a:lstStyle/>
          <a:p>
            <a:r>
              <a:rPr lang="en-US" altLang="ja-JP" sz="1100" dirty="0"/>
              <a:t>110</a:t>
            </a:r>
            <a:endParaRPr lang="ja-JP" altLang="en-US" sz="1100" dirty="0"/>
          </a:p>
        </p:txBody>
      </p:sp>
      <p:sp>
        <p:nvSpPr>
          <p:cNvPr id="12" name="テキスト ボックス 3"/>
          <p:cNvSpPr txBox="1"/>
          <p:nvPr/>
        </p:nvSpPr>
        <p:spPr>
          <a:xfrm>
            <a:off x="7308304" y="1757752"/>
            <a:ext cx="576064"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dirty="0"/>
              <a:t>122</a:t>
            </a:r>
            <a:endParaRPr lang="ja-JP" altLang="en-US" dirty="0"/>
          </a:p>
        </p:txBody>
      </p:sp>
      <p:sp>
        <p:nvSpPr>
          <p:cNvPr id="15" name="テキスト ボックス 3"/>
          <p:cNvSpPr txBox="1"/>
          <p:nvPr/>
        </p:nvSpPr>
        <p:spPr>
          <a:xfrm>
            <a:off x="8470400" y="1445629"/>
            <a:ext cx="576064"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dirty="0"/>
              <a:t>142</a:t>
            </a:r>
            <a:endParaRPr lang="ja-JP" altLang="en-US" dirty="0"/>
          </a:p>
        </p:txBody>
      </p:sp>
      <p:sp>
        <p:nvSpPr>
          <p:cNvPr id="5" name="スライド番号プレースホルダー 4"/>
          <p:cNvSpPr>
            <a:spLocks noGrp="1"/>
          </p:cNvSpPr>
          <p:nvPr>
            <p:ph type="sldNum" sz="quarter" idx="12"/>
          </p:nvPr>
        </p:nvSpPr>
        <p:spPr/>
        <p:txBody>
          <a:bodyPr/>
          <a:lstStyle/>
          <a:p>
            <a:fld id="{874F3BCA-136E-487B-809A-DB894FEF6A37}" type="slidenum">
              <a:rPr kumimoji="1" lang="ja-JP" altLang="en-US" smtClean="0"/>
              <a:pPr/>
              <a:t>5</a:t>
            </a:fld>
            <a:endParaRPr kumimoji="1" lang="ja-JP" altLang="en-US"/>
          </a:p>
        </p:txBody>
      </p:sp>
    </p:spTree>
    <p:extLst>
      <p:ext uri="{BB962C8B-B14F-4D97-AF65-F5344CB8AC3E}">
        <p14:creationId xmlns:p14="http://schemas.microsoft.com/office/powerpoint/2010/main" val="16334547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17366" y="1"/>
            <a:ext cx="9161366" cy="46523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2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圏域</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中間評価</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年度）</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に向けた医療計画の在宅医療に係る参考指標の状況④</a:t>
            </a:r>
          </a:p>
        </p:txBody>
      </p:sp>
      <p:sp>
        <p:nvSpPr>
          <p:cNvPr id="3" name="テキスト ボックス 2"/>
          <p:cNvSpPr txBox="1"/>
          <p:nvPr/>
        </p:nvSpPr>
        <p:spPr>
          <a:xfrm>
            <a:off x="1860" y="557567"/>
            <a:ext cx="6129364"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在宅療養後方支援病院数</a:t>
            </a:r>
          </a:p>
        </p:txBody>
      </p:sp>
      <p:sp>
        <p:nvSpPr>
          <p:cNvPr id="11" name="テキスト ボックス 10"/>
          <p:cNvSpPr txBox="1"/>
          <p:nvPr/>
        </p:nvSpPr>
        <p:spPr>
          <a:xfrm>
            <a:off x="234156" y="5056746"/>
            <a:ext cx="8658325" cy="1200329"/>
          </a:xfrm>
          <a:prstGeom prst="rect">
            <a:avLst/>
          </a:prstGeom>
          <a:noFill/>
        </p:spPr>
        <p:txBody>
          <a:bodyPr wrap="square" rtlCol="0">
            <a:spAutoFit/>
          </a:bodyPr>
          <a:lstStyle/>
          <a:p>
            <a:r>
              <a:rPr lang="ja-JP" altLang="en-US" dirty="0"/>
              <a:t>　在宅療養支援後方病院数について、</a:t>
            </a:r>
            <a:r>
              <a:rPr lang="en-US" altLang="ja-JP" dirty="0"/>
              <a:t>2017</a:t>
            </a:r>
            <a:r>
              <a:rPr lang="ja-JP" altLang="en-US" dirty="0"/>
              <a:t>年と</a:t>
            </a:r>
            <a:r>
              <a:rPr lang="en-US" altLang="ja-JP" dirty="0"/>
              <a:t>2019</a:t>
            </a:r>
            <a:r>
              <a:rPr lang="ja-JP" altLang="en-US" dirty="0"/>
              <a:t>年を比較すると、南河内圏域は横ばいであるが、他圏域は増加している。</a:t>
            </a:r>
            <a:endParaRPr lang="en-US" altLang="ja-JP" dirty="0"/>
          </a:p>
          <a:p>
            <a:r>
              <a:rPr lang="ja-JP" altLang="en-US" dirty="0"/>
              <a:t>　</a:t>
            </a:r>
            <a:r>
              <a:rPr lang="ja-JP" altLang="en-US" dirty="0" smtClean="0"/>
              <a:t>豊能、三島及び</a:t>
            </a:r>
            <a:r>
              <a:rPr lang="ja-JP" altLang="en-US" dirty="0"/>
              <a:t>堺市圏域は参考指標を上回る推移であり、北河内、中河内、南河内、泉州及び大阪市圏域は概ね予定どおりの推移で</a:t>
            </a:r>
            <a:r>
              <a:rPr lang="ja-JP" altLang="en-US" dirty="0" smtClean="0"/>
              <a:t>ある。</a:t>
            </a:r>
            <a:endParaRPr lang="ja-JP" altLang="en-US" sz="1400" dirty="0"/>
          </a:p>
        </p:txBody>
      </p:sp>
      <p:graphicFrame>
        <p:nvGraphicFramePr>
          <p:cNvPr id="2" name="表 1"/>
          <p:cNvGraphicFramePr>
            <a:graphicFrameLocks noGrp="1"/>
          </p:cNvGraphicFramePr>
          <p:nvPr>
            <p:extLst>
              <p:ext uri="{D42A27DB-BD31-4B8C-83A1-F6EECF244321}">
                <p14:modId xmlns:p14="http://schemas.microsoft.com/office/powerpoint/2010/main" val="3671000945"/>
              </p:ext>
            </p:extLst>
          </p:nvPr>
        </p:nvGraphicFramePr>
        <p:xfrm>
          <a:off x="52523" y="1024013"/>
          <a:ext cx="4089953" cy="2761852"/>
        </p:xfrm>
        <a:graphic>
          <a:graphicData uri="http://schemas.openxmlformats.org/drawingml/2006/table">
            <a:tbl>
              <a:tblPr/>
              <a:tblGrid>
                <a:gridCol w="526906">
                  <a:extLst>
                    <a:ext uri="{9D8B030D-6E8A-4147-A177-3AD203B41FA5}">
                      <a16:colId xmlns:a16="http://schemas.microsoft.com/office/drawing/2014/main" val="3644759685"/>
                    </a:ext>
                  </a:extLst>
                </a:gridCol>
                <a:gridCol w="601247">
                  <a:extLst>
                    <a:ext uri="{9D8B030D-6E8A-4147-A177-3AD203B41FA5}">
                      <a16:colId xmlns:a16="http://schemas.microsoft.com/office/drawing/2014/main" val="2320980402"/>
                    </a:ext>
                  </a:extLst>
                </a:gridCol>
                <a:gridCol w="601247">
                  <a:extLst>
                    <a:ext uri="{9D8B030D-6E8A-4147-A177-3AD203B41FA5}">
                      <a16:colId xmlns:a16="http://schemas.microsoft.com/office/drawing/2014/main" val="4224876515"/>
                    </a:ext>
                  </a:extLst>
                </a:gridCol>
                <a:gridCol w="564923">
                  <a:extLst>
                    <a:ext uri="{9D8B030D-6E8A-4147-A177-3AD203B41FA5}">
                      <a16:colId xmlns:a16="http://schemas.microsoft.com/office/drawing/2014/main" val="824307146"/>
                    </a:ext>
                  </a:extLst>
                </a:gridCol>
                <a:gridCol w="517322">
                  <a:extLst>
                    <a:ext uri="{9D8B030D-6E8A-4147-A177-3AD203B41FA5}">
                      <a16:colId xmlns:a16="http://schemas.microsoft.com/office/drawing/2014/main" val="4052315535"/>
                    </a:ext>
                  </a:extLst>
                </a:gridCol>
                <a:gridCol w="639154">
                  <a:extLst>
                    <a:ext uri="{9D8B030D-6E8A-4147-A177-3AD203B41FA5}">
                      <a16:colId xmlns:a16="http://schemas.microsoft.com/office/drawing/2014/main" val="3343938082"/>
                    </a:ext>
                  </a:extLst>
                </a:gridCol>
                <a:gridCol w="639154">
                  <a:extLst>
                    <a:ext uri="{9D8B030D-6E8A-4147-A177-3AD203B41FA5}">
                      <a16:colId xmlns:a16="http://schemas.microsoft.com/office/drawing/2014/main" val="20006"/>
                    </a:ext>
                  </a:extLst>
                </a:gridCol>
              </a:tblGrid>
              <a:tr h="581929">
                <a:tc>
                  <a:txBody>
                    <a:bodyPr/>
                    <a:lstStyle/>
                    <a:p>
                      <a:pPr algn="ctr" fontAlgn="ctr"/>
                      <a:r>
                        <a:rPr lang="ja-JP" altLang="en-US" sz="1200" b="0" i="0" u="none" strike="noStrike" dirty="0" smtClean="0">
                          <a:solidFill>
                            <a:srgbClr val="000000"/>
                          </a:solidFill>
                          <a:effectLst/>
                          <a:latin typeface="游ゴシック" panose="020B0400000000000000" pitchFamily="50" charset="-128"/>
                          <a:ea typeface="游ゴシック" panose="020B0400000000000000" pitchFamily="50" charset="-128"/>
                        </a:rPr>
                        <a:t>二次</a:t>
                      </a:r>
                      <a:endParaRPr lang="en-US" altLang="ja-JP" sz="12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1200" b="0" i="0" u="none" strike="noStrike" dirty="0" smtClean="0">
                          <a:solidFill>
                            <a:srgbClr val="000000"/>
                          </a:solidFill>
                          <a:effectLst/>
                          <a:latin typeface="游ゴシック" panose="020B0400000000000000" pitchFamily="50" charset="-128"/>
                          <a:ea typeface="游ゴシック" panose="020B0400000000000000" pitchFamily="50" charset="-128"/>
                        </a:rPr>
                        <a:t>医療圏</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2017</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2018</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2019</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人口</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万人</a:t>
                      </a:r>
                      <a:b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当たり</a:t>
                      </a:r>
                      <a:b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施設数</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rgbClr val="000000"/>
                          </a:solidFill>
                          <a:effectLst/>
                          <a:latin typeface="游ゴシック" panose="020B0400000000000000" pitchFamily="50" charset="-128"/>
                          <a:ea typeface="游ゴシック" panose="020B0400000000000000" pitchFamily="50" charset="-128"/>
                        </a:rPr>
                        <a:t>2020</a:t>
                      </a:r>
                      <a:r>
                        <a:rPr lang="ja-JP" altLang="en-US" sz="1100" b="0" i="0" u="none" strike="noStrike" dirty="0" smtClean="0">
                          <a:solidFill>
                            <a:srgbClr val="000000"/>
                          </a:solidFill>
                          <a:effectLst/>
                          <a:latin typeface="游ゴシック" panose="020B0400000000000000" pitchFamily="50" charset="-128"/>
                          <a:ea typeface="游ゴシック" panose="020B0400000000000000" pitchFamily="50" charset="-128"/>
                        </a:rPr>
                        <a:t>年</a:t>
                      </a:r>
                      <a:endParaRPr lang="en-US" altLang="ja-JP" sz="11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en-US" altLang="ja-JP" sz="11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smtClean="0">
                          <a:solidFill>
                            <a:srgbClr val="000000"/>
                          </a:solidFill>
                          <a:effectLst/>
                          <a:latin typeface="游ゴシック" panose="020B0400000000000000" pitchFamily="50" charset="-128"/>
                          <a:ea typeface="游ゴシック" panose="020B0400000000000000" pitchFamily="50" charset="-128"/>
                        </a:rPr>
                        <a:t>参考</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指標）</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smtClean="0">
                          <a:solidFill>
                            <a:srgbClr val="000000"/>
                          </a:solidFill>
                          <a:effectLst/>
                          <a:latin typeface="游ゴシック" panose="020B0400000000000000" pitchFamily="50" charset="-128"/>
                          <a:ea typeface="游ゴシック" panose="020B0400000000000000" pitchFamily="50" charset="-128"/>
                        </a:rPr>
                        <a:t>あるべき姿</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8143891"/>
                  </a:ext>
                </a:extLst>
              </a:tr>
              <a:tr h="240161">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豊能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0.49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0579538"/>
                  </a:ext>
                </a:extLst>
              </a:tr>
              <a:tr h="240161">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三島</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rgbClr val="000000"/>
                          </a:solidFill>
                          <a:effectLst/>
                          <a:latin typeface="游ゴシック" panose="020B0400000000000000" pitchFamily="50" charset="-128"/>
                          <a:ea typeface="游ゴシック" panose="020B0400000000000000" pitchFamily="50" charset="-128"/>
                        </a:rPr>
                        <a:t>4</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rgbClr val="000000"/>
                          </a:solidFill>
                          <a:effectLst/>
                          <a:latin typeface="游ゴシック" panose="020B0400000000000000" pitchFamily="50" charset="-128"/>
                          <a:ea typeface="游ゴシック" panose="020B0400000000000000" pitchFamily="50" charset="-128"/>
                        </a:rPr>
                        <a:t>6</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0.81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rgbClr val="000000"/>
                          </a:solidFill>
                          <a:effectLst/>
                          <a:latin typeface="游ゴシック" panose="020B0400000000000000" pitchFamily="50" charset="-128"/>
                          <a:ea typeface="游ゴシック" panose="020B0400000000000000" pitchFamily="50" charset="-128"/>
                        </a:rPr>
                        <a:t>5</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3102394"/>
                  </a:ext>
                </a:extLst>
              </a:tr>
              <a:tr h="240161">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北河内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0.26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rgbClr val="000000"/>
                          </a:solidFill>
                          <a:effectLst/>
                          <a:latin typeface="游ゴシック" panose="020B0400000000000000" pitchFamily="50" charset="-128"/>
                          <a:ea typeface="游ゴシック" panose="020B0400000000000000" pitchFamily="50" charset="-128"/>
                        </a:rPr>
                        <a:t>4</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5305244"/>
                  </a:ext>
                </a:extLst>
              </a:tr>
              <a:tr h="240161">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中河内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0.25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0684722"/>
                  </a:ext>
                </a:extLst>
              </a:tr>
              <a:tr h="240161">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南河内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0.33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4740411"/>
                  </a:ext>
                </a:extLst>
              </a:tr>
              <a:tr h="240161">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堺市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rgbClr val="000000"/>
                          </a:solidFill>
                          <a:effectLst/>
                          <a:latin typeface="游ゴシック" panose="020B0400000000000000" pitchFamily="50" charset="-128"/>
                          <a:ea typeface="游ゴシック" panose="020B0400000000000000" pitchFamily="50" charset="-128"/>
                        </a:rPr>
                        <a:t>3</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0.60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2457979"/>
                  </a:ext>
                </a:extLst>
              </a:tr>
              <a:tr h="240161">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泉州</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0.44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5413832"/>
                  </a:ext>
                </a:extLst>
              </a:tr>
              <a:tr h="249398">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大阪市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0.70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999085035"/>
                  </a:ext>
                </a:extLst>
              </a:tr>
              <a:tr h="249398">
                <a:tc>
                  <a:txBody>
                    <a:bodyPr/>
                    <a:lstStyle/>
                    <a:p>
                      <a:pPr algn="l" fontAlgn="ctr"/>
                      <a:r>
                        <a:rPr lang="ja-JP" altLang="en-US" sz="1200" b="0" i="0" u="none" strike="noStrike" dirty="0" smtClean="0">
                          <a:solidFill>
                            <a:srgbClr val="000000"/>
                          </a:solidFill>
                          <a:effectLst/>
                          <a:latin typeface="游ゴシック" panose="020B0400000000000000" pitchFamily="50" charset="-128"/>
                          <a:ea typeface="游ゴシック" panose="020B0400000000000000" pitchFamily="50" charset="-128"/>
                        </a:rPr>
                        <a:t>大阪府</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rgbClr val="000000"/>
                          </a:solidFill>
                          <a:effectLst/>
                          <a:latin typeface="游ゴシック" panose="020B0400000000000000" pitchFamily="50" charset="-128"/>
                          <a:ea typeface="游ゴシック" panose="020B0400000000000000" pitchFamily="50" charset="-128"/>
                        </a:rPr>
                        <a:t>33</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0.52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rgbClr val="000000"/>
                          </a:solidFill>
                          <a:effectLst/>
                          <a:latin typeface="游ゴシック" panose="020B0400000000000000" pitchFamily="50" charset="-128"/>
                          <a:ea typeface="游ゴシック" panose="020B0400000000000000" pitchFamily="50" charset="-128"/>
                        </a:rPr>
                        <a:t>39</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2251947"/>
                  </a:ext>
                </a:extLst>
              </a:tr>
            </a:tbl>
          </a:graphicData>
        </a:graphic>
      </p:graphicFrame>
      <p:sp>
        <p:nvSpPr>
          <p:cNvPr id="13" name="テキスト ボックス 12"/>
          <p:cNvSpPr txBox="1"/>
          <p:nvPr/>
        </p:nvSpPr>
        <p:spPr>
          <a:xfrm>
            <a:off x="83146" y="3875570"/>
            <a:ext cx="4481862" cy="677108"/>
          </a:xfrm>
          <a:prstGeom prst="rect">
            <a:avLst/>
          </a:prstGeom>
          <a:noFill/>
        </p:spPr>
        <p:txBody>
          <a:bodyPr wrap="square" rtlCol="0">
            <a:spAutoFit/>
          </a:bodyPr>
          <a:lstStyle/>
          <a:p>
            <a:pPr algn="r"/>
            <a:r>
              <a:rPr lang="ja-JP" altLang="en-US" sz="1400" dirty="0"/>
              <a:t>出典：近畿厚生局調べ（施設基準）</a:t>
            </a:r>
            <a:endParaRPr lang="en-US" altLang="ja-JP" sz="1400" dirty="0"/>
          </a:p>
          <a:p>
            <a:r>
              <a:rPr lang="ja-JP" altLang="en-US" sz="1000" dirty="0"/>
              <a:t>人口は総務省（住民基本台帳に基づく人口、人口動態及び世帯数調査）</a:t>
            </a:r>
            <a:r>
              <a:rPr lang="en-US" altLang="ja-JP" sz="1000" dirty="0"/>
              <a:t>2017</a:t>
            </a:r>
            <a:r>
              <a:rPr lang="ja-JP" altLang="en-US" sz="1000" dirty="0"/>
              <a:t>年</a:t>
            </a:r>
          </a:p>
          <a:p>
            <a:endParaRPr lang="ja-JP" altLang="en-US" sz="1400" dirty="0"/>
          </a:p>
        </p:txBody>
      </p:sp>
      <p:sp>
        <p:nvSpPr>
          <p:cNvPr id="14" name="テキスト ボックス 13"/>
          <p:cNvSpPr txBox="1"/>
          <p:nvPr/>
        </p:nvSpPr>
        <p:spPr>
          <a:xfrm>
            <a:off x="4679214" y="543524"/>
            <a:ext cx="4680520" cy="646331"/>
          </a:xfrm>
          <a:prstGeom prst="rect">
            <a:avLst/>
          </a:prstGeom>
          <a:noFill/>
        </p:spPr>
        <p:txBody>
          <a:bodyPr wrap="square" rtlCol="0">
            <a:spAutoFit/>
          </a:bodyPr>
          <a:lstStyle/>
          <a:p>
            <a:r>
              <a:rPr lang="ja-JP" altLang="en-US" sz="1200" dirty="0"/>
              <a:t>在宅療養後方支援病院：</a:t>
            </a:r>
            <a:endParaRPr lang="en-US" altLang="ja-JP" sz="1200" dirty="0"/>
          </a:p>
          <a:p>
            <a:r>
              <a:rPr lang="ja-JP" altLang="en-US" sz="1200" dirty="0"/>
              <a:t>在宅医療を提供する医療機関の求めに応じて、入院を希望する患者の診療が</a:t>
            </a:r>
            <a:r>
              <a:rPr lang="en-US" altLang="ja-JP" sz="1200" dirty="0"/>
              <a:t>24</a:t>
            </a:r>
            <a:r>
              <a:rPr lang="ja-JP" altLang="en-US" sz="1200" dirty="0"/>
              <a:t>時間可能な体制を確保する病院</a:t>
            </a:r>
          </a:p>
        </p:txBody>
      </p:sp>
      <p:sp>
        <p:nvSpPr>
          <p:cNvPr id="12" name="テキスト ボックス 11"/>
          <p:cNvSpPr txBox="1"/>
          <p:nvPr/>
        </p:nvSpPr>
        <p:spPr>
          <a:xfrm>
            <a:off x="4856280" y="1859956"/>
            <a:ext cx="576064" cy="261610"/>
          </a:xfrm>
          <a:prstGeom prst="rect">
            <a:avLst/>
          </a:prstGeom>
          <a:noFill/>
        </p:spPr>
        <p:txBody>
          <a:bodyPr wrap="square" rtlCol="0">
            <a:spAutoFit/>
          </a:bodyPr>
          <a:lstStyle/>
          <a:p>
            <a:r>
              <a:rPr lang="en-US" altLang="ja-JP" sz="1100" dirty="0" smtClean="0"/>
              <a:t>33</a:t>
            </a:r>
            <a:endParaRPr lang="ja-JP" altLang="en-US" sz="1100" dirty="0"/>
          </a:p>
        </p:txBody>
      </p:sp>
      <p:sp>
        <p:nvSpPr>
          <p:cNvPr id="15" name="テキスト ボックス 14"/>
          <p:cNvSpPr txBox="1"/>
          <p:nvPr/>
        </p:nvSpPr>
        <p:spPr>
          <a:xfrm>
            <a:off x="6107821" y="1375443"/>
            <a:ext cx="576064" cy="261610"/>
          </a:xfrm>
          <a:prstGeom prst="rect">
            <a:avLst/>
          </a:prstGeom>
          <a:noFill/>
        </p:spPr>
        <p:txBody>
          <a:bodyPr wrap="square" rtlCol="0">
            <a:spAutoFit/>
          </a:bodyPr>
          <a:lstStyle/>
          <a:p>
            <a:r>
              <a:rPr lang="en-US" altLang="ja-JP" sz="1100" dirty="0"/>
              <a:t>42</a:t>
            </a:r>
            <a:endParaRPr lang="ja-JP" altLang="en-US" sz="1100" dirty="0"/>
          </a:p>
        </p:txBody>
      </p:sp>
      <p:sp>
        <p:nvSpPr>
          <p:cNvPr id="17" name="テキスト ボックス 16"/>
          <p:cNvSpPr txBox="1"/>
          <p:nvPr/>
        </p:nvSpPr>
        <p:spPr>
          <a:xfrm>
            <a:off x="7308304" y="1210083"/>
            <a:ext cx="576064" cy="261610"/>
          </a:xfrm>
          <a:prstGeom prst="rect">
            <a:avLst/>
          </a:prstGeom>
          <a:noFill/>
        </p:spPr>
        <p:txBody>
          <a:bodyPr wrap="square" rtlCol="0">
            <a:spAutoFit/>
          </a:bodyPr>
          <a:lstStyle/>
          <a:p>
            <a:r>
              <a:rPr lang="en-US" altLang="ja-JP" sz="1100" dirty="0"/>
              <a:t>45</a:t>
            </a:r>
            <a:endParaRPr lang="ja-JP" altLang="en-US" sz="1100" dirty="0"/>
          </a:p>
        </p:txBody>
      </p:sp>
      <p:sp>
        <p:nvSpPr>
          <p:cNvPr id="4" name="スライド番号プレースホルダー 3"/>
          <p:cNvSpPr>
            <a:spLocks noGrp="1"/>
          </p:cNvSpPr>
          <p:nvPr>
            <p:ph type="sldNum" sz="quarter" idx="12"/>
          </p:nvPr>
        </p:nvSpPr>
        <p:spPr/>
        <p:txBody>
          <a:bodyPr/>
          <a:lstStyle/>
          <a:p>
            <a:fld id="{874F3BCA-136E-487B-809A-DB894FEF6A37}" type="slidenum">
              <a:rPr kumimoji="1" lang="ja-JP" altLang="en-US" smtClean="0"/>
              <a:pPr/>
              <a:t>6</a:t>
            </a:fld>
            <a:endParaRPr kumimoji="1" lang="ja-JP" altLang="en-US"/>
          </a:p>
        </p:txBody>
      </p:sp>
      <p:sp>
        <p:nvSpPr>
          <p:cNvPr id="20" name="テキスト ボックス 19"/>
          <p:cNvSpPr txBox="1"/>
          <p:nvPr/>
        </p:nvSpPr>
        <p:spPr>
          <a:xfrm>
            <a:off x="8505936" y="1328951"/>
            <a:ext cx="576064" cy="261610"/>
          </a:xfrm>
          <a:prstGeom prst="rect">
            <a:avLst/>
          </a:prstGeom>
          <a:noFill/>
        </p:spPr>
        <p:txBody>
          <a:bodyPr wrap="square" rtlCol="0">
            <a:spAutoFit/>
          </a:bodyPr>
          <a:lstStyle/>
          <a:p>
            <a:r>
              <a:rPr lang="en-US" altLang="ja-JP" sz="1100" dirty="0" smtClean="0"/>
              <a:t>48</a:t>
            </a:r>
            <a:endParaRPr lang="ja-JP" altLang="en-US" sz="1100" dirty="0"/>
          </a:p>
        </p:txBody>
      </p:sp>
      <p:graphicFrame>
        <p:nvGraphicFramePr>
          <p:cNvPr id="16" name="グラフ 15"/>
          <p:cNvGraphicFramePr>
            <a:graphicFrameLocks/>
          </p:cNvGraphicFramePr>
          <p:nvPr>
            <p:extLst>
              <p:ext uri="{D42A27DB-BD31-4B8C-83A1-F6EECF244321}">
                <p14:modId xmlns:p14="http://schemas.microsoft.com/office/powerpoint/2010/main" val="1365981574"/>
              </p:ext>
            </p:extLst>
          </p:nvPr>
        </p:nvGraphicFramePr>
        <p:xfrm>
          <a:off x="3988310" y="827468"/>
          <a:ext cx="5391150" cy="35944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933640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17365" y="2"/>
            <a:ext cx="9170439" cy="55756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2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圏域</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中間評価</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年度）</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に向けた医療計画の在宅医療に係る参考指標の状況⑤</a:t>
            </a:r>
          </a:p>
        </p:txBody>
      </p:sp>
      <p:sp>
        <p:nvSpPr>
          <p:cNvPr id="3" name="テキスト ボックス 2"/>
          <p:cNvSpPr txBox="1"/>
          <p:nvPr/>
        </p:nvSpPr>
        <p:spPr>
          <a:xfrm>
            <a:off x="1860" y="557567"/>
            <a:ext cx="6129364"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在宅療養歯科診療所</a:t>
            </a:r>
          </a:p>
        </p:txBody>
      </p:sp>
      <p:sp>
        <p:nvSpPr>
          <p:cNvPr id="4" name="テキスト ボックス 3"/>
          <p:cNvSpPr txBox="1"/>
          <p:nvPr/>
        </p:nvSpPr>
        <p:spPr>
          <a:xfrm>
            <a:off x="225474" y="5890301"/>
            <a:ext cx="8658325" cy="952377"/>
          </a:xfrm>
          <a:prstGeom prst="rect">
            <a:avLst/>
          </a:prstGeom>
          <a:noFill/>
        </p:spPr>
        <p:txBody>
          <a:bodyPr wrap="square" rtlCol="0">
            <a:spAutoFit/>
          </a:bodyPr>
          <a:lstStyle/>
          <a:p>
            <a:r>
              <a:rPr lang="ja-JP" altLang="en-US" dirty="0"/>
              <a:t>　在宅療養歯科診療所について、</a:t>
            </a:r>
            <a:r>
              <a:rPr lang="en-US" altLang="ja-JP" dirty="0"/>
              <a:t>2018</a:t>
            </a:r>
            <a:r>
              <a:rPr lang="ja-JP" altLang="en-US" dirty="0"/>
              <a:t>年と</a:t>
            </a:r>
            <a:r>
              <a:rPr lang="en-US" altLang="ja-JP" dirty="0"/>
              <a:t>2019</a:t>
            </a:r>
            <a:r>
              <a:rPr lang="ja-JP" altLang="en-US" dirty="0"/>
              <a:t>年を比較すると、全圏域において概ね横ばいである。</a:t>
            </a:r>
            <a:endParaRPr lang="en-US" altLang="ja-JP" dirty="0"/>
          </a:p>
          <a:p>
            <a:r>
              <a:rPr lang="ja-JP" altLang="en-US" sz="1400" dirty="0"/>
              <a:t>　　（中間目標（</a:t>
            </a:r>
            <a:r>
              <a:rPr lang="en-US" altLang="ja-JP" sz="1400" dirty="0"/>
              <a:t>2020</a:t>
            </a:r>
            <a:r>
              <a:rPr lang="ja-JP" altLang="en-US" sz="1400" dirty="0"/>
              <a:t>年度）における参考指標の数値設定なし。）</a:t>
            </a:r>
            <a:r>
              <a:rPr lang="ja-JP" altLang="en-US" dirty="0"/>
              <a:t>　</a:t>
            </a:r>
          </a:p>
        </p:txBody>
      </p:sp>
      <p:graphicFrame>
        <p:nvGraphicFramePr>
          <p:cNvPr id="11" name="グラフ 10"/>
          <p:cNvGraphicFramePr>
            <a:graphicFrameLocks/>
          </p:cNvGraphicFramePr>
          <p:nvPr>
            <p:extLst>
              <p:ext uri="{D42A27DB-BD31-4B8C-83A1-F6EECF244321}">
                <p14:modId xmlns:p14="http://schemas.microsoft.com/office/powerpoint/2010/main" val="210598301"/>
              </p:ext>
            </p:extLst>
          </p:nvPr>
        </p:nvGraphicFramePr>
        <p:xfrm>
          <a:off x="3556952" y="759799"/>
          <a:ext cx="5728271" cy="35197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表 4"/>
          <p:cNvGraphicFramePr>
            <a:graphicFrameLocks noGrp="1"/>
          </p:cNvGraphicFramePr>
          <p:nvPr>
            <p:extLst>
              <p:ext uri="{D42A27DB-BD31-4B8C-83A1-F6EECF244321}">
                <p14:modId xmlns:p14="http://schemas.microsoft.com/office/powerpoint/2010/main" val="608528351"/>
              </p:ext>
            </p:extLst>
          </p:nvPr>
        </p:nvGraphicFramePr>
        <p:xfrm>
          <a:off x="291724" y="957679"/>
          <a:ext cx="3056143" cy="3153877"/>
        </p:xfrm>
        <a:graphic>
          <a:graphicData uri="http://schemas.openxmlformats.org/drawingml/2006/table">
            <a:tbl>
              <a:tblPr/>
              <a:tblGrid>
                <a:gridCol w="764035">
                  <a:extLst>
                    <a:ext uri="{9D8B030D-6E8A-4147-A177-3AD203B41FA5}">
                      <a16:colId xmlns:a16="http://schemas.microsoft.com/office/drawing/2014/main" val="3480264790"/>
                    </a:ext>
                  </a:extLst>
                </a:gridCol>
                <a:gridCol w="573027">
                  <a:extLst>
                    <a:ext uri="{9D8B030D-6E8A-4147-A177-3AD203B41FA5}">
                      <a16:colId xmlns:a16="http://schemas.microsoft.com/office/drawing/2014/main" val="2238442527"/>
                    </a:ext>
                  </a:extLst>
                </a:gridCol>
                <a:gridCol w="573027">
                  <a:extLst>
                    <a:ext uri="{9D8B030D-6E8A-4147-A177-3AD203B41FA5}">
                      <a16:colId xmlns:a16="http://schemas.microsoft.com/office/drawing/2014/main" val="1294544460"/>
                    </a:ext>
                  </a:extLst>
                </a:gridCol>
                <a:gridCol w="573027">
                  <a:extLst>
                    <a:ext uri="{9D8B030D-6E8A-4147-A177-3AD203B41FA5}">
                      <a16:colId xmlns:a16="http://schemas.microsoft.com/office/drawing/2014/main" val="481493972"/>
                    </a:ext>
                  </a:extLst>
                </a:gridCol>
                <a:gridCol w="573027">
                  <a:extLst>
                    <a:ext uri="{9D8B030D-6E8A-4147-A177-3AD203B41FA5}">
                      <a16:colId xmlns:a16="http://schemas.microsoft.com/office/drawing/2014/main" val="20004"/>
                    </a:ext>
                  </a:extLst>
                </a:gridCol>
              </a:tblGrid>
              <a:tr h="664529">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二次医療圏</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2018</a:t>
                      </a: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2019</a:t>
                      </a: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人口</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万人</a:t>
                      </a:r>
                      <a:b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当たり</a:t>
                      </a:r>
                      <a:b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施設数</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smtClean="0">
                          <a:solidFill>
                            <a:srgbClr val="000000"/>
                          </a:solidFill>
                          <a:effectLst/>
                          <a:latin typeface="游ゴシック" panose="020B0400000000000000" pitchFamily="50" charset="-128"/>
                          <a:ea typeface="游ゴシック" panose="020B0400000000000000" pitchFamily="50" charset="-128"/>
                        </a:rPr>
                        <a:t>あるべき姿</a:t>
                      </a:r>
                      <a:endParaRPr lang="en-US" altLang="ja-JP" sz="9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en-US" altLang="ja-JP" sz="900" b="0" i="0" u="none" strike="noStrike" dirty="0" smtClean="0">
                          <a:solidFill>
                            <a:srgbClr val="000000"/>
                          </a:solidFill>
                          <a:effectLst/>
                          <a:latin typeface="游ゴシック" panose="020B0400000000000000" pitchFamily="50" charset="-128"/>
                          <a:ea typeface="游ゴシック" panose="020B0400000000000000" pitchFamily="50" charset="-128"/>
                        </a:rPr>
                        <a:t>2023</a:t>
                      </a:r>
                      <a:r>
                        <a:rPr lang="ja-JP" altLang="en-US" sz="900" b="0" i="0" u="none" strike="noStrike" dirty="0" smtClean="0">
                          <a:solidFill>
                            <a:srgbClr val="000000"/>
                          </a:solidFill>
                          <a:effectLst/>
                          <a:latin typeface="游ゴシック" panose="020B0400000000000000" pitchFamily="50" charset="-128"/>
                          <a:ea typeface="游ゴシック" panose="020B0400000000000000" pitchFamily="50" charset="-128"/>
                        </a:rPr>
                        <a:t>年</a:t>
                      </a:r>
                      <a:endParaRPr lang="en-US" altLang="ja-JP" sz="900" b="0" i="0" u="none" strike="noStrike" dirty="0" smtClean="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9471599"/>
                  </a:ext>
                </a:extLst>
              </a:tr>
              <a:tr h="274250">
                <a:tc>
                  <a:txBody>
                    <a:bodyPr/>
                    <a:lstStyle/>
                    <a:p>
                      <a:pPr algn="l"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豊能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8443709"/>
                  </a:ext>
                </a:extLst>
              </a:tr>
              <a:tr h="274250">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三島</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5552225"/>
                  </a:ext>
                </a:extLst>
              </a:tr>
              <a:tr h="274250">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北河内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11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rgbClr val="000000"/>
                          </a:solidFill>
                          <a:effectLst/>
                          <a:latin typeface="游ゴシック" panose="020B0400000000000000" pitchFamily="50" charset="-128"/>
                          <a:ea typeface="游ゴシック" panose="020B0400000000000000" pitchFamily="50" charset="-128"/>
                        </a:rPr>
                        <a:t>173</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9830052"/>
                  </a:ext>
                </a:extLst>
              </a:tr>
              <a:tr h="274250">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中河内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9245946"/>
                  </a:ext>
                </a:extLst>
              </a:tr>
              <a:tr h="274250">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南河内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8896074"/>
                  </a:ext>
                </a:extLst>
              </a:tr>
              <a:tr h="274250">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堺市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8374897"/>
                  </a:ext>
                </a:extLst>
              </a:tr>
              <a:tr h="274250">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泉州</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9466697"/>
                  </a:ext>
                </a:extLst>
              </a:tr>
              <a:tr h="284799">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大阪市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420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419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039042513"/>
                  </a:ext>
                </a:extLst>
              </a:tr>
              <a:tr h="284799">
                <a:tc>
                  <a:txBody>
                    <a:bodyPr/>
                    <a:lstStyle/>
                    <a:p>
                      <a:pPr algn="l" fontAlgn="ctr"/>
                      <a:r>
                        <a:rPr lang="ja-JP" altLang="en-US" sz="1200" b="0" i="0" u="none" strike="noStrike" dirty="0" smtClean="0">
                          <a:solidFill>
                            <a:srgbClr val="000000"/>
                          </a:solidFill>
                          <a:effectLst/>
                          <a:latin typeface="游ゴシック" panose="020B0400000000000000" pitchFamily="50" charset="-128"/>
                          <a:ea typeface="游ゴシック" panose="020B0400000000000000" pitchFamily="50" charset="-128"/>
                        </a:rPr>
                        <a:t>大阪府</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1,141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1,144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788466"/>
                  </a:ext>
                </a:extLst>
              </a:tr>
            </a:tbl>
          </a:graphicData>
        </a:graphic>
      </p:graphicFrame>
      <p:sp>
        <p:nvSpPr>
          <p:cNvPr id="10" name="テキスト ボックス 9"/>
          <p:cNvSpPr txBox="1"/>
          <p:nvPr/>
        </p:nvSpPr>
        <p:spPr>
          <a:xfrm>
            <a:off x="106308" y="4218618"/>
            <a:ext cx="4481862" cy="677108"/>
          </a:xfrm>
          <a:prstGeom prst="rect">
            <a:avLst/>
          </a:prstGeom>
          <a:noFill/>
        </p:spPr>
        <p:txBody>
          <a:bodyPr wrap="square" rtlCol="0">
            <a:spAutoFit/>
          </a:bodyPr>
          <a:lstStyle/>
          <a:p>
            <a:pPr algn="r"/>
            <a:r>
              <a:rPr lang="ja-JP" altLang="en-US" sz="1400" dirty="0"/>
              <a:t>出典：近畿厚生局調べ（施設基準）</a:t>
            </a:r>
            <a:endParaRPr lang="en-US" altLang="ja-JP" sz="1400" dirty="0"/>
          </a:p>
          <a:p>
            <a:r>
              <a:rPr lang="ja-JP" altLang="en-US" sz="1000" dirty="0"/>
              <a:t>人口は総務省（住民基本台帳に基づく人口、人口動態及び世帯数調査）</a:t>
            </a:r>
            <a:r>
              <a:rPr lang="en-US" altLang="ja-JP" sz="1000" dirty="0"/>
              <a:t>2017</a:t>
            </a:r>
            <a:r>
              <a:rPr lang="ja-JP" altLang="en-US" sz="1000" dirty="0"/>
              <a:t>年</a:t>
            </a:r>
          </a:p>
          <a:p>
            <a:endParaRPr lang="ja-JP" altLang="en-US" sz="1400" dirty="0"/>
          </a:p>
        </p:txBody>
      </p:sp>
      <p:sp>
        <p:nvSpPr>
          <p:cNvPr id="9" name="テキスト ボックス 8"/>
          <p:cNvSpPr txBox="1"/>
          <p:nvPr/>
        </p:nvSpPr>
        <p:spPr>
          <a:xfrm>
            <a:off x="5004048" y="1368197"/>
            <a:ext cx="576064" cy="261610"/>
          </a:xfrm>
          <a:prstGeom prst="rect">
            <a:avLst/>
          </a:prstGeom>
          <a:noFill/>
        </p:spPr>
        <p:txBody>
          <a:bodyPr wrap="square" rtlCol="0">
            <a:spAutoFit/>
          </a:bodyPr>
          <a:lstStyle/>
          <a:p>
            <a:pPr algn="ctr" fontAlgn="ctr"/>
            <a:r>
              <a:rPr lang="en-US" altLang="ja-JP" sz="1100" dirty="0">
                <a:solidFill>
                  <a:srgbClr val="000000"/>
                </a:solidFill>
                <a:latin typeface="游ゴシック" panose="020B0400000000000000" pitchFamily="50" charset="-128"/>
                <a:ea typeface="游ゴシック" panose="020B0400000000000000" pitchFamily="50" charset="-128"/>
              </a:rPr>
              <a:t>1,141</a:t>
            </a:r>
          </a:p>
        </p:txBody>
      </p:sp>
      <p:sp>
        <p:nvSpPr>
          <p:cNvPr id="12" name="テキスト ボックス 11"/>
          <p:cNvSpPr txBox="1"/>
          <p:nvPr/>
        </p:nvSpPr>
        <p:spPr>
          <a:xfrm>
            <a:off x="7524328" y="1368197"/>
            <a:ext cx="711696" cy="261610"/>
          </a:xfrm>
          <a:prstGeom prst="rect">
            <a:avLst/>
          </a:prstGeom>
          <a:noFill/>
        </p:spPr>
        <p:txBody>
          <a:bodyPr wrap="square" rtlCol="0">
            <a:spAutoFit/>
          </a:bodyPr>
          <a:lstStyle/>
          <a:p>
            <a:pPr algn="ctr" fontAlgn="ctr"/>
            <a:r>
              <a:rPr lang="en-US" altLang="ja-JP" sz="1100" dirty="0">
                <a:solidFill>
                  <a:srgbClr val="000000"/>
                </a:solidFill>
                <a:latin typeface="游ゴシック" panose="020B0400000000000000" pitchFamily="50" charset="-128"/>
                <a:ea typeface="游ゴシック" panose="020B0400000000000000" pitchFamily="50" charset="-128"/>
              </a:rPr>
              <a:t>1,144</a:t>
            </a:r>
          </a:p>
        </p:txBody>
      </p:sp>
      <p:sp>
        <p:nvSpPr>
          <p:cNvPr id="2" name="スライド番号プレースホルダー 1"/>
          <p:cNvSpPr>
            <a:spLocks noGrp="1"/>
          </p:cNvSpPr>
          <p:nvPr>
            <p:ph type="sldNum" sz="quarter" idx="12"/>
          </p:nvPr>
        </p:nvSpPr>
        <p:spPr/>
        <p:txBody>
          <a:bodyPr/>
          <a:lstStyle/>
          <a:p>
            <a:fld id="{874F3BCA-136E-487B-809A-DB894FEF6A37}" type="slidenum">
              <a:rPr kumimoji="1" lang="ja-JP" altLang="en-US" smtClean="0"/>
              <a:pPr/>
              <a:t>7</a:t>
            </a:fld>
            <a:endParaRPr kumimoji="1" lang="ja-JP" altLang="en-US"/>
          </a:p>
        </p:txBody>
      </p:sp>
    </p:spTree>
    <p:extLst>
      <p:ext uri="{BB962C8B-B14F-4D97-AF65-F5344CB8AC3E}">
        <p14:creationId xmlns:p14="http://schemas.microsoft.com/office/powerpoint/2010/main" val="7308632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17365" y="2"/>
            <a:ext cx="9170439" cy="50805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2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圏域</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中間評価</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年度）</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に向けた医療計画の在宅医療に係る参考指標の状況⑥</a:t>
            </a:r>
          </a:p>
        </p:txBody>
      </p:sp>
      <p:sp>
        <p:nvSpPr>
          <p:cNvPr id="3" name="テキスト ボックス 2"/>
          <p:cNvSpPr txBox="1"/>
          <p:nvPr/>
        </p:nvSpPr>
        <p:spPr>
          <a:xfrm>
            <a:off x="1860" y="557567"/>
            <a:ext cx="6129364"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在宅患者調剤加算を届出した薬局数</a:t>
            </a:r>
          </a:p>
        </p:txBody>
      </p:sp>
      <p:sp>
        <p:nvSpPr>
          <p:cNvPr id="4" name="テキスト ボックス 3"/>
          <p:cNvSpPr txBox="1"/>
          <p:nvPr/>
        </p:nvSpPr>
        <p:spPr>
          <a:xfrm>
            <a:off x="154718" y="5305726"/>
            <a:ext cx="8658325" cy="1239057"/>
          </a:xfrm>
          <a:prstGeom prst="rect">
            <a:avLst/>
          </a:prstGeom>
          <a:noFill/>
        </p:spPr>
        <p:txBody>
          <a:bodyPr wrap="square" rtlCol="0">
            <a:spAutoFit/>
          </a:bodyPr>
          <a:lstStyle/>
          <a:p>
            <a:r>
              <a:rPr lang="ja-JP" altLang="en-US" dirty="0"/>
              <a:t>　在宅患者調剤加算を届出した薬局について、</a:t>
            </a:r>
            <a:r>
              <a:rPr lang="en-US" altLang="ja-JP" dirty="0"/>
              <a:t>2017</a:t>
            </a:r>
            <a:r>
              <a:rPr lang="ja-JP" altLang="en-US" dirty="0"/>
              <a:t>年から</a:t>
            </a:r>
            <a:r>
              <a:rPr lang="en-US" altLang="ja-JP" dirty="0"/>
              <a:t>2019</a:t>
            </a:r>
            <a:r>
              <a:rPr lang="ja-JP" altLang="en-US" dirty="0"/>
              <a:t>年までの間、全圏域において前年より増加している。</a:t>
            </a:r>
            <a:endParaRPr lang="en-US" altLang="ja-JP" dirty="0"/>
          </a:p>
          <a:p>
            <a:r>
              <a:rPr lang="ja-JP" altLang="en-US" dirty="0"/>
              <a:t>　豊能、三島、中河内、泉州及び大阪市圏域は参考指標を上回る推移であり、北河内、南河内及び堺市圏域は概ね予定どおりの推移である。</a:t>
            </a:r>
          </a:p>
        </p:txBody>
      </p:sp>
      <p:graphicFrame>
        <p:nvGraphicFramePr>
          <p:cNvPr id="10" name="グラフ 9"/>
          <p:cNvGraphicFramePr>
            <a:graphicFrameLocks/>
          </p:cNvGraphicFramePr>
          <p:nvPr>
            <p:extLst>
              <p:ext uri="{D42A27DB-BD31-4B8C-83A1-F6EECF244321}">
                <p14:modId xmlns:p14="http://schemas.microsoft.com/office/powerpoint/2010/main" val="1022499282"/>
              </p:ext>
            </p:extLst>
          </p:nvPr>
        </p:nvGraphicFramePr>
        <p:xfrm>
          <a:off x="4157800" y="1032924"/>
          <a:ext cx="5065981" cy="3768487"/>
        </p:xfrm>
        <a:graphic>
          <a:graphicData uri="http://schemas.openxmlformats.org/drawingml/2006/chart">
            <c:chart xmlns:c="http://schemas.openxmlformats.org/drawingml/2006/chart" xmlns:r="http://schemas.openxmlformats.org/officeDocument/2006/relationships" r:id="rId3"/>
          </a:graphicData>
        </a:graphic>
      </p:graphicFrame>
      <p:sp>
        <p:nvSpPr>
          <p:cNvPr id="13" name="テキスト ボックス 12"/>
          <p:cNvSpPr txBox="1"/>
          <p:nvPr/>
        </p:nvSpPr>
        <p:spPr>
          <a:xfrm>
            <a:off x="111321" y="4474996"/>
            <a:ext cx="4481862" cy="677108"/>
          </a:xfrm>
          <a:prstGeom prst="rect">
            <a:avLst/>
          </a:prstGeom>
          <a:noFill/>
        </p:spPr>
        <p:txBody>
          <a:bodyPr wrap="square" rtlCol="0">
            <a:spAutoFit/>
          </a:bodyPr>
          <a:lstStyle/>
          <a:p>
            <a:pPr algn="r"/>
            <a:r>
              <a:rPr lang="ja-JP" altLang="en-US" sz="1400" dirty="0"/>
              <a:t>出典：近畿厚生局調べ（施設基準）</a:t>
            </a:r>
            <a:endParaRPr lang="en-US" altLang="ja-JP" sz="1400" dirty="0"/>
          </a:p>
          <a:p>
            <a:r>
              <a:rPr lang="ja-JP" altLang="en-US" sz="1000" dirty="0"/>
              <a:t>人口は総務省（住民基本台帳に基づく人口、人口動態及び世帯数調査）</a:t>
            </a:r>
            <a:r>
              <a:rPr lang="en-US" altLang="ja-JP" sz="1000" dirty="0"/>
              <a:t>2017</a:t>
            </a:r>
            <a:r>
              <a:rPr lang="ja-JP" altLang="en-US" sz="1000" dirty="0"/>
              <a:t>年</a:t>
            </a:r>
          </a:p>
          <a:p>
            <a:endParaRPr lang="ja-JP" altLang="en-US" sz="1400" dirty="0"/>
          </a:p>
        </p:txBody>
      </p:sp>
      <p:graphicFrame>
        <p:nvGraphicFramePr>
          <p:cNvPr id="2" name="表 1"/>
          <p:cNvGraphicFramePr>
            <a:graphicFrameLocks noGrp="1"/>
          </p:cNvGraphicFramePr>
          <p:nvPr>
            <p:extLst>
              <p:ext uri="{D42A27DB-BD31-4B8C-83A1-F6EECF244321}">
                <p14:modId xmlns:p14="http://schemas.microsoft.com/office/powerpoint/2010/main" val="3714876606"/>
              </p:ext>
            </p:extLst>
          </p:nvPr>
        </p:nvGraphicFramePr>
        <p:xfrm>
          <a:off x="68331" y="1138006"/>
          <a:ext cx="4018764" cy="3251326"/>
        </p:xfrm>
        <a:graphic>
          <a:graphicData uri="http://schemas.openxmlformats.org/drawingml/2006/table">
            <a:tbl>
              <a:tblPr/>
              <a:tblGrid>
                <a:gridCol w="725190">
                  <a:extLst>
                    <a:ext uri="{9D8B030D-6E8A-4147-A177-3AD203B41FA5}">
                      <a16:colId xmlns:a16="http://schemas.microsoft.com/office/drawing/2014/main" val="2598665507"/>
                    </a:ext>
                  </a:extLst>
                </a:gridCol>
                <a:gridCol w="543893">
                  <a:extLst>
                    <a:ext uri="{9D8B030D-6E8A-4147-A177-3AD203B41FA5}">
                      <a16:colId xmlns:a16="http://schemas.microsoft.com/office/drawing/2014/main" val="2086044176"/>
                    </a:ext>
                  </a:extLst>
                </a:gridCol>
                <a:gridCol w="543893">
                  <a:extLst>
                    <a:ext uri="{9D8B030D-6E8A-4147-A177-3AD203B41FA5}">
                      <a16:colId xmlns:a16="http://schemas.microsoft.com/office/drawing/2014/main" val="677034804"/>
                    </a:ext>
                  </a:extLst>
                </a:gridCol>
                <a:gridCol w="543893">
                  <a:extLst>
                    <a:ext uri="{9D8B030D-6E8A-4147-A177-3AD203B41FA5}">
                      <a16:colId xmlns:a16="http://schemas.microsoft.com/office/drawing/2014/main" val="1497321822"/>
                    </a:ext>
                  </a:extLst>
                </a:gridCol>
                <a:gridCol w="574109">
                  <a:extLst>
                    <a:ext uri="{9D8B030D-6E8A-4147-A177-3AD203B41FA5}">
                      <a16:colId xmlns:a16="http://schemas.microsoft.com/office/drawing/2014/main" val="121769704"/>
                    </a:ext>
                  </a:extLst>
                </a:gridCol>
                <a:gridCol w="543893">
                  <a:extLst>
                    <a:ext uri="{9D8B030D-6E8A-4147-A177-3AD203B41FA5}">
                      <a16:colId xmlns:a16="http://schemas.microsoft.com/office/drawing/2014/main" val="635081009"/>
                    </a:ext>
                  </a:extLst>
                </a:gridCol>
                <a:gridCol w="543893">
                  <a:extLst>
                    <a:ext uri="{9D8B030D-6E8A-4147-A177-3AD203B41FA5}">
                      <a16:colId xmlns:a16="http://schemas.microsoft.com/office/drawing/2014/main" val="20006"/>
                    </a:ext>
                  </a:extLst>
                </a:gridCol>
              </a:tblGrid>
              <a:tr h="685062">
                <a:tc>
                  <a:txBody>
                    <a:body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二次医療圏</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2017</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2018</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2019</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人口</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万人</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当たり</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施設数</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2020</a:t>
                      </a: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年</a:t>
                      </a:r>
                      <a:b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参考指標）</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smtClean="0">
                          <a:solidFill>
                            <a:srgbClr val="000000"/>
                          </a:solidFill>
                          <a:effectLst/>
                          <a:latin typeface="游ゴシック" panose="020B0400000000000000" pitchFamily="50" charset="-128"/>
                          <a:ea typeface="游ゴシック" panose="020B0400000000000000" pitchFamily="50" charset="-128"/>
                        </a:rPr>
                        <a:t>あるべき姿</a:t>
                      </a:r>
                      <a:endParaRPr lang="en-US" altLang="ja-JP" sz="9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en-US" altLang="ja-JP" sz="900" b="0" i="0" u="none" strike="noStrike" dirty="0" smtClean="0">
                          <a:solidFill>
                            <a:srgbClr val="000000"/>
                          </a:solidFill>
                          <a:effectLst/>
                          <a:latin typeface="游ゴシック" panose="020B0400000000000000" pitchFamily="50" charset="-128"/>
                          <a:ea typeface="游ゴシック" panose="020B0400000000000000" pitchFamily="50" charset="-128"/>
                        </a:rPr>
                        <a:t>2023</a:t>
                      </a:r>
                      <a:r>
                        <a:rPr lang="ja-JP" altLang="en-US" sz="900" b="0" i="0" u="none" strike="noStrike" dirty="0" smtClean="0">
                          <a:solidFill>
                            <a:srgbClr val="000000"/>
                          </a:solidFill>
                          <a:effectLst/>
                          <a:latin typeface="游ゴシック" panose="020B0400000000000000" pitchFamily="50" charset="-128"/>
                          <a:ea typeface="游ゴシック" panose="020B0400000000000000" pitchFamily="50" charset="-128"/>
                        </a:rPr>
                        <a:t>年</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933920"/>
                  </a:ext>
                </a:extLst>
              </a:tr>
              <a:tr h="282724">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豊能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5475291"/>
                  </a:ext>
                </a:extLst>
              </a:tr>
              <a:tr h="282724">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三島</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5275793"/>
                  </a:ext>
                </a:extLst>
              </a:tr>
              <a:tr h="282724">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北河内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216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rgbClr val="000000"/>
                          </a:solidFill>
                          <a:effectLst/>
                          <a:latin typeface="游ゴシック" panose="020B0400000000000000" pitchFamily="50" charset="-128"/>
                          <a:ea typeface="游ゴシック" panose="020B0400000000000000" pitchFamily="50" charset="-128"/>
                        </a:rPr>
                        <a:t>274</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9044921"/>
                  </a:ext>
                </a:extLst>
              </a:tr>
              <a:tr h="282724">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中河内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18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5778202"/>
                  </a:ext>
                </a:extLst>
              </a:tr>
              <a:tr h="282724">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南河内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17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0078336"/>
                  </a:ext>
                </a:extLst>
              </a:tr>
              <a:tr h="282724">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堺市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595080"/>
                  </a:ext>
                </a:extLst>
              </a:tr>
              <a:tr h="282724">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泉州</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2354143"/>
                  </a:ext>
                </a:extLst>
              </a:tr>
              <a:tr h="293598">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大阪市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584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968560721"/>
                  </a:ext>
                </a:extLst>
              </a:tr>
              <a:tr h="293598">
                <a:tc>
                  <a:txBody>
                    <a:bodyPr/>
                    <a:lstStyle/>
                    <a:p>
                      <a:pPr algn="l" fontAlgn="ctr"/>
                      <a:r>
                        <a:rPr lang="ja-JP" altLang="en-US" sz="1200" b="0" i="0" u="none" strike="noStrike" dirty="0" smtClean="0">
                          <a:solidFill>
                            <a:srgbClr val="000000"/>
                          </a:solidFill>
                          <a:effectLst/>
                          <a:latin typeface="游ゴシック" panose="020B0400000000000000" pitchFamily="50" charset="-128"/>
                          <a:ea typeface="游ゴシック" panose="020B0400000000000000" pitchFamily="50" charset="-128"/>
                        </a:rPr>
                        <a:t>大阪府</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1,366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1,650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1,752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1,609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3706006"/>
                  </a:ext>
                </a:extLst>
              </a:tr>
            </a:tbl>
          </a:graphicData>
        </a:graphic>
      </p:graphicFrame>
      <p:sp>
        <p:nvSpPr>
          <p:cNvPr id="5" name="正方形/長方形 4"/>
          <p:cNvSpPr/>
          <p:nvPr/>
        </p:nvSpPr>
        <p:spPr>
          <a:xfrm>
            <a:off x="4625674" y="611076"/>
            <a:ext cx="4572000" cy="646331"/>
          </a:xfrm>
          <a:prstGeom prst="rect">
            <a:avLst/>
          </a:prstGeom>
        </p:spPr>
        <p:txBody>
          <a:bodyPr>
            <a:spAutoFit/>
          </a:bodyPr>
          <a:lstStyle/>
          <a:p>
            <a:r>
              <a:rPr lang="ja-JP" altLang="ja-JP" sz="1200" dirty="0">
                <a:solidFill>
                  <a:srgbClr val="000000"/>
                </a:solidFill>
              </a:rPr>
              <a:t>在宅患者調剤加算</a:t>
            </a:r>
            <a:r>
              <a:rPr lang="ja-JP" altLang="en-US" sz="1200" dirty="0">
                <a:solidFill>
                  <a:srgbClr val="000000"/>
                </a:solidFill>
              </a:rPr>
              <a:t>：</a:t>
            </a:r>
            <a:endParaRPr lang="en-US" altLang="ja-JP" sz="1200" dirty="0">
              <a:solidFill>
                <a:srgbClr val="000000"/>
              </a:solidFill>
            </a:endParaRPr>
          </a:p>
          <a:p>
            <a:r>
              <a:rPr lang="ja-JP" altLang="ja-JP" sz="1200" dirty="0">
                <a:solidFill>
                  <a:srgbClr val="000000"/>
                </a:solidFill>
              </a:rPr>
              <a:t>在宅業務を行っている薬局が、</a:t>
            </a:r>
            <a:r>
              <a:rPr lang="ja-JP" altLang="en-US" sz="1200" dirty="0">
                <a:solidFill>
                  <a:srgbClr val="000000"/>
                </a:solidFill>
              </a:rPr>
              <a:t>厚生労働省が求める</a:t>
            </a:r>
            <a:r>
              <a:rPr lang="ja-JP" altLang="ja-JP" sz="1200" dirty="0">
                <a:solidFill>
                  <a:srgbClr val="000000"/>
                </a:solidFill>
              </a:rPr>
              <a:t>施設要件を満たせば算定できる加算</a:t>
            </a:r>
            <a:endParaRPr lang="ja-JP" altLang="en-US" sz="1200" dirty="0"/>
          </a:p>
        </p:txBody>
      </p:sp>
      <p:sp>
        <p:nvSpPr>
          <p:cNvPr id="11" name="テキスト ボックス 10"/>
          <p:cNvSpPr txBox="1"/>
          <p:nvPr/>
        </p:nvSpPr>
        <p:spPr>
          <a:xfrm>
            <a:off x="4860032" y="2005102"/>
            <a:ext cx="576064" cy="261610"/>
          </a:xfrm>
          <a:prstGeom prst="rect">
            <a:avLst/>
          </a:prstGeom>
          <a:noFill/>
        </p:spPr>
        <p:txBody>
          <a:bodyPr wrap="square" rtlCol="0">
            <a:spAutoFit/>
          </a:bodyPr>
          <a:lstStyle/>
          <a:p>
            <a:pPr algn="ctr" fontAlgn="ctr"/>
            <a:r>
              <a:rPr lang="en-US" altLang="ja-JP" sz="1100" dirty="0">
                <a:solidFill>
                  <a:srgbClr val="000000"/>
                </a:solidFill>
                <a:latin typeface="游ゴシック" panose="020B0400000000000000" pitchFamily="50" charset="-128"/>
                <a:ea typeface="游ゴシック" panose="020B0400000000000000" pitchFamily="50" charset="-128"/>
              </a:rPr>
              <a:t>1,366</a:t>
            </a:r>
          </a:p>
        </p:txBody>
      </p:sp>
      <p:sp>
        <p:nvSpPr>
          <p:cNvPr id="12" name="テキスト ボックス 11"/>
          <p:cNvSpPr txBox="1"/>
          <p:nvPr/>
        </p:nvSpPr>
        <p:spPr>
          <a:xfrm>
            <a:off x="5940152" y="1630915"/>
            <a:ext cx="648072" cy="261610"/>
          </a:xfrm>
          <a:prstGeom prst="rect">
            <a:avLst/>
          </a:prstGeom>
          <a:noFill/>
        </p:spPr>
        <p:txBody>
          <a:bodyPr wrap="square" rtlCol="0">
            <a:spAutoFit/>
          </a:bodyPr>
          <a:lstStyle/>
          <a:p>
            <a:pPr algn="ctr" fontAlgn="ctr"/>
            <a:r>
              <a:rPr lang="en-US" altLang="ja-JP" sz="1100" dirty="0">
                <a:solidFill>
                  <a:srgbClr val="000000"/>
                </a:solidFill>
                <a:latin typeface="游ゴシック" panose="020B0400000000000000" pitchFamily="50" charset="-128"/>
                <a:ea typeface="游ゴシック" panose="020B0400000000000000" pitchFamily="50" charset="-128"/>
              </a:rPr>
              <a:t>1,650</a:t>
            </a:r>
          </a:p>
        </p:txBody>
      </p:sp>
      <p:sp>
        <p:nvSpPr>
          <p:cNvPr id="7" name="正方形/長方形 6"/>
          <p:cNvSpPr/>
          <p:nvPr/>
        </p:nvSpPr>
        <p:spPr>
          <a:xfrm>
            <a:off x="7127099" y="1500448"/>
            <a:ext cx="535723" cy="261610"/>
          </a:xfrm>
          <a:prstGeom prst="rect">
            <a:avLst/>
          </a:prstGeom>
        </p:spPr>
        <p:txBody>
          <a:bodyPr wrap="none">
            <a:spAutoFit/>
          </a:bodyPr>
          <a:lstStyle/>
          <a:p>
            <a:pPr algn="ctr" fontAlgn="ctr"/>
            <a:r>
              <a:rPr lang="en-US" altLang="ja-JP" sz="1100" dirty="0">
                <a:solidFill>
                  <a:srgbClr val="000000"/>
                </a:solidFill>
                <a:latin typeface="游ゴシック" panose="020B0400000000000000" pitchFamily="50" charset="-128"/>
                <a:ea typeface="游ゴシック" panose="020B0400000000000000" pitchFamily="50" charset="-128"/>
              </a:rPr>
              <a:t>1,752</a:t>
            </a:r>
          </a:p>
        </p:txBody>
      </p:sp>
      <p:sp>
        <p:nvSpPr>
          <p:cNvPr id="14" name="正方形/長方形 13"/>
          <p:cNvSpPr/>
          <p:nvPr/>
        </p:nvSpPr>
        <p:spPr>
          <a:xfrm>
            <a:off x="8293969" y="1722463"/>
            <a:ext cx="535724" cy="261610"/>
          </a:xfrm>
          <a:prstGeom prst="rect">
            <a:avLst/>
          </a:prstGeom>
        </p:spPr>
        <p:txBody>
          <a:bodyPr wrap="none">
            <a:spAutoFit/>
          </a:bodyPr>
          <a:lstStyle/>
          <a:p>
            <a:pPr algn="ctr" fontAlgn="ctr"/>
            <a:r>
              <a:rPr lang="en-US" altLang="ja-JP" sz="1100" dirty="0">
                <a:solidFill>
                  <a:srgbClr val="000000"/>
                </a:solidFill>
                <a:latin typeface="游ゴシック" panose="020B0400000000000000" pitchFamily="50" charset="-128"/>
                <a:ea typeface="游ゴシック" panose="020B0400000000000000" pitchFamily="50" charset="-128"/>
              </a:rPr>
              <a:t>1,609</a:t>
            </a:r>
          </a:p>
        </p:txBody>
      </p:sp>
      <p:sp>
        <p:nvSpPr>
          <p:cNvPr id="8" name="スライド番号プレースホルダー 7"/>
          <p:cNvSpPr>
            <a:spLocks noGrp="1"/>
          </p:cNvSpPr>
          <p:nvPr>
            <p:ph type="sldNum" sz="quarter" idx="12"/>
          </p:nvPr>
        </p:nvSpPr>
        <p:spPr/>
        <p:txBody>
          <a:bodyPr/>
          <a:lstStyle/>
          <a:p>
            <a:fld id="{874F3BCA-136E-487B-809A-DB894FEF6A37}" type="slidenum">
              <a:rPr kumimoji="1" lang="ja-JP" altLang="en-US" smtClean="0"/>
              <a:pPr/>
              <a:t>8</a:t>
            </a:fld>
            <a:endParaRPr kumimoji="1" lang="ja-JP" altLang="en-US"/>
          </a:p>
        </p:txBody>
      </p:sp>
    </p:spTree>
    <p:extLst>
      <p:ext uri="{BB962C8B-B14F-4D97-AF65-F5344CB8AC3E}">
        <p14:creationId xmlns:p14="http://schemas.microsoft.com/office/powerpoint/2010/main" val="24646699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9772</TotalTime>
  <Words>5347</Words>
  <Application>Microsoft Office PowerPoint</Application>
  <PresentationFormat>画面に合わせる (4:3)</PresentationFormat>
  <Paragraphs>2979</Paragraphs>
  <Slides>48</Slides>
  <Notes>16</Notes>
  <HiddenSlides>0</HiddenSlides>
  <MMClips>0</MMClips>
  <ScaleCrop>false</ScaleCrop>
  <HeadingPairs>
    <vt:vector size="6" baseType="variant">
      <vt:variant>
        <vt:lpstr>使用されているフォント</vt:lpstr>
      </vt:variant>
      <vt:variant>
        <vt:i4>8</vt:i4>
      </vt:variant>
      <vt:variant>
        <vt:lpstr>テーマ</vt:lpstr>
      </vt:variant>
      <vt:variant>
        <vt:i4>2</vt:i4>
      </vt:variant>
      <vt:variant>
        <vt:lpstr>スライド タイトル</vt:lpstr>
      </vt:variant>
      <vt:variant>
        <vt:i4>48</vt:i4>
      </vt:variant>
    </vt:vector>
  </HeadingPairs>
  <TitlesOfParts>
    <vt:vector size="58" baseType="lpstr">
      <vt:lpstr>AR丸ゴシック体M-WinCharSetFFFF-H</vt:lpstr>
      <vt:lpstr>Meiryo UI</vt:lpstr>
      <vt:lpstr>ＭＳ Ｐゴシック</vt:lpstr>
      <vt:lpstr>新細明體</vt:lpstr>
      <vt:lpstr>游ゴシック</vt:lpstr>
      <vt:lpstr>游ゴシック Light</vt:lpstr>
      <vt:lpstr>Arial</vt:lpstr>
      <vt:lpstr>Calibri</vt:lpstr>
      <vt:lpstr>Office ​​テーマ</vt:lpstr>
      <vt:lpstr>デザインの設定</vt:lpstr>
      <vt:lpstr>令和元年度　在宅医療懇話会  圏域（市町村）別データ  医療計画における在宅医療の指標及び各圏域の参考指標の状況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HOSTNAME</dc:creator>
  <cp:lastModifiedBy>井原　隆</cp:lastModifiedBy>
  <cp:revision>626</cp:revision>
  <cp:lastPrinted>2019-07-17T05:18:23Z</cp:lastPrinted>
  <dcterms:created xsi:type="dcterms:W3CDTF">2016-06-07T01:02:14Z</dcterms:created>
  <dcterms:modified xsi:type="dcterms:W3CDTF">2019-09-27T02:00:36Z</dcterms:modified>
</cp:coreProperties>
</file>