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365" r:id="rId5"/>
    <p:sldId id="366" r:id="rId6"/>
    <p:sldId id="363" r:id="rId7"/>
    <p:sldId id="361" r:id="rId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8F8F8"/>
    <a:srgbClr val="33CCFF"/>
    <a:srgbClr val="66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50" autoAdjust="0"/>
    <p:restoredTop sz="94434" autoAdjust="0"/>
  </p:normalViewPr>
  <p:slideViewPr>
    <p:cSldViewPr>
      <p:cViewPr>
        <p:scale>
          <a:sx n="86" d="100"/>
          <a:sy n="86" d="100"/>
        </p:scale>
        <p:origin x="-468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5" d="100"/>
          <a:sy n="125" d="100"/>
        </p:scale>
        <p:origin x="-1116" y="210"/>
      </p:cViewPr>
      <p:guideLst>
        <p:guide orient="horz" pos="3130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_____1.xlsx"/><Relationship Id="rId4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 smtClean="0">
                <a:solidFill>
                  <a:schemeClr val="tx2"/>
                </a:solidFill>
              </a:rPr>
              <a:t>●</a:t>
            </a:r>
            <a:r>
              <a:rPr lang="ja-JP" altLang="en-US" dirty="0" smtClean="0"/>
              <a:t>各介護施設等の定員数の推移</a:t>
            </a:r>
            <a:endParaRPr lang="ja-JP" dirty="0"/>
          </a:p>
        </c:rich>
      </c:tx>
      <c:layout>
        <c:manualLayout>
          <c:xMode val="edge"/>
          <c:yMode val="edge"/>
          <c:x val="1.1378490478034979E-2"/>
          <c:y val="2.208460392541661E-4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25922582675998962"/>
          <c:y val="0.12060185473571072"/>
          <c:w val="0.69027590527979565"/>
          <c:h val="0.72889622733507908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サービス付き高齢者向け住宅</c:v>
                </c:pt>
                <c:pt idx="1">
                  <c:v>軽費老人ホーム</c:v>
                </c:pt>
                <c:pt idx="2">
                  <c:v>養護老人ホーム</c:v>
                </c:pt>
                <c:pt idx="3">
                  <c:v>有料老人ホーム</c:v>
                </c:pt>
                <c:pt idx="4">
                  <c:v>認知症高齢者グループホーム</c:v>
                </c:pt>
                <c:pt idx="5">
                  <c:v>地域密着型養護老人ホーム</c:v>
                </c:pt>
                <c:pt idx="6">
                  <c:v>介護医療院</c:v>
                </c:pt>
                <c:pt idx="7">
                  <c:v>介護療養型医療施設</c:v>
                </c:pt>
                <c:pt idx="8">
                  <c:v>介護老人保健施設</c:v>
                </c:pt>
                <c:pt idx="9">
                  <c:v>特別養護老人ホーム</c:v>
                </c:pt>
              </c:strCache>
            </c:strRef>
          </c:cat>
          <c:val>
            <c:numRef>
              <c:f>Sheet1!$B$2:$B$11</c:f>
              <c:numCache>
                <c:formatCode>#,##0_);[Red]\(#,##0\)</c:formatCode>
                <c:ptCount val="10"/>
                <c:pt idx="0">
                  <c:v>3439</c:v>
                </c:pt>
                <c:pt idx="1">
                  <c:v>940</c:v>
                </c:pt>
                <c:pt idx="2">
                  <c:v>180</c:v>
                </c:pt>
                <c:pt idx="3">
                  <c:v>7092</c:v>
                </c:pt>
                <c:pt idx="4">
                  <c:v>1326</c:v>
                </c:pt>
                <c:pt idx="5">
                  <c:v>812</c:v>
                </c:pt>
                <c:pt idx="6">
                  <c:v>39</c:v>
                </c:pt>
                <c:pt idx="7">
                  <c:v>74</c:v>
                </c:pt>
                <c:pt idx="8">
                  <c:v>2688</c:v>
                </c:pt>
                <c:pt idx="9">
                  <c:v>3739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サービス付き高齢者向け住宅</c:v>
                </c:pt>
                <c:pt idx="1">
                  <c:v>軽費老人ホーム</c:v>
                </c:pt>
                <c:pt idx="2">
                  <c:v>養護老人ホーム</c:v>
                </c:pt>
                <c:pt idx="3">
                  <c:v>有料老人ホーム</c:v>
                </c:pt>
                <c:pt idx="4">
                  <c:v>認知症高齢者グループホーム</c:v>
                </c:pt>
                <c:pt idx="5">
                  <c:v>地域密着型養護老人ホーム</c:v>
                </c:pt>
                <c:pt idx="6">
                  <c:v>介護医療院</c:v>
                </c:pt>
                <c:pt idx="7">
                  <c:v>介護療養型医療施設</c:v>
                </c:pt>
                <c:pt idx="8">
                  <c:v>介護老人保健施設</c:v>
                </c:pt>
                <c:pt idx="9">
                  <c:v>特別養護老人ホーム</c:v>
                </c:pt>
              </c:strCache>
            </c:strRef>
          </c:cat>
          <c:val>
            <c:numRef>
              <c:f>Sheet1!$C$2:$C$11</c:f>
              <c:numCache>
                <c:formatCode>#,##0_);[Red]\(#,##0\)</c:formatCode>
                <c:ptCount val="10"/>
                <c:pt idx="0">
                  <c:v>2965</c:v>
                </c:pt>
                <c:pt idx="1">
                  <c:v>931</c:v>
                </c:pt>
                <c:pt idx="2">
                  <c:v>180</c:v>
                </c:pt>
                <c:pt idx="3">
                  <c:v>5839</c:v>
                </c:pt>
                <c:pt idx="4">
                  <c:v>1269</c:v>
                </c:pt>
                <c:pt idx="5">
                  <c:v>571</c:v>
                </c:pt>
                <c:pt idx="6">
                  <c:v>0</c:v>
                </c:pt>
                <c:pt idx="7">
                  <c:v>247</c:v>
                </c:pt>
                <c:pt idx="8">
                  <c:v>2668</c:v>
                </c:pt>
                <c:pt idx="9">
                  <c:v>3575</c:v>
                </c:pt>
              </c:numCache>
            </c:numRef>
          </c:val>
        </c:ser>
        <c:dLbls>
          <c:showVal val="1"/>
        </c:dLbls>
        <c:gapWidth val="182"/>
        <c:axId val="112810240"/>
        <c:axId val="112824320"/>
      </c:barChart>
      <c:catAx>
        <c:axId val="112810240"/>
        <c:scaling>
          <c:orientation val="minMax"/>
        </c:scaling>
        <c:axPos val="l"/>
        <c:numFmt formatCode="@" sourceLinked="0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112824320"/>
        <c:crosses val="autoZero"/>
        <c:lblAlgn val="ctr"/>
        <c:lblOffset val="100"/>
      </c:catAx>
      <c:valAx>
        <c:axId val="11282432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281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baseline="0"/>
      </a:pPr>
      <a:endParaRPr lang="ja-JP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0.00189</cdr:x>
      <cdr:y>0.55911</cdr:y>
    </cdr:from>
    <cdr:to>
      <cdr:x>0.92969</cdr:x>
      <cdr:y>0.63415</cdr:y>
    </cdr:to>
    <cdr:sp macro="" textlink="">
      <cdr:nvSpPr>
        <cdr:cNvPr id="4" name="角丸四角形 3"/>
        <cdr:cNvSpPr/>
      </cdr:nvSpPr>
      <cdr:spPr>
        <a:xfrm xmlns:a="http://schemas.openxmlformats.org/drawingml/2006/main">
          <a:off x="15139" y="2602944"/>
          <a:ext cx="7415754" cy="34936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chemeClr val="accent2">
              <a:lumMod val="75000"/>
            </a:schemeClr>
          </a:solidFill>
          <a:prstDash val="sysDash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0.00189</cdr:x>
      <cdr:y>0.77336</cdr:y>
    </cdr:from>
    <cdr:to>
      <cdr:x>0.92969</cdr:x>
      <cdr:y>0.85069</cdr:y>
    </cdr:to>
    <cdr:sp macro="" textlink="">
      <cdr:nvSpPr>
        <cdr:cNvPr id="6" name="角丸四角形 5"/>
        <cdr:cNvSpPr/>
      </cdr:nvSpPr>
      <cdr:spPr>
        <a:xfrm xmlns:a="http://schemas.openxmlformats.org/drawingml/2006/main">
          <a:off x="15139" y="3600410"/>
          <a:ext cx="7415754" cy="360013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chemeClr val="accent2">
              <a:lumMod val="75000"/>
            </a:schemeClr>
          </a:solidFill>
          <a:prstDash val="sysDash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0.67568</cdr:x>
      <cdr:y>0.10827</cdr:y>
    </cdr:from>
    <cdr:to>
      <cdr:x>0.75676</cdr:x>
      <cdr:y>0.17014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5400600" y="504056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8C0B6B46-DA86-44B1-BF26-2C06D2A671C0}" type="datetimeFigureOut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4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40687962-1732-4DEA-94EE-209433AE6D9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190881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節</a:t>
            </a:r>
            <a:endParaRPr kumimoji="1" lang="en-US" altLang="ja-JP" dirty="0"/>
          </a:p>
          <a:p>
            <a:r>
              <a:rPr kumimoji="1" lang="en-US" altLang="ja-JP" dirty="0"/>
              <a:t>P.456</a:t>
            </a:r>
          </a:p>
          <a:p>
            <a:r>
              <a:rPr kumimoji="1" lang="ja-JP" altLang="en-US" dirty="0"/>
              <a:t>図表</a:t>
            </a:r>
            <a:r>
              <a:rPr kumimoji="1" lang="en-US" altLang="ja-JP" dirty="0" smtClean="0"/>
              <a:t>9-8-5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資料４をご覧ください。</a:t>
            </a:r>
            <a:endParaRPr lang="en-US" altLang="ja-JP" dirty="0" smtClean="0"/>
          </a:p>
          <a:p>
            <a:r>
              <a:rPr kumimoji="1" lang="ja-JP" altLang="en-US" dirty="0" smtClean="0"/>
              <a:t>スライド１は</a:t>
            </a:r>
            <a:r>
              <a:rPr lang="ja-JP" altLang="en-US" dirty="0" smtClean="0"/>
              <a:t>平成</a:t>
            </a:r>
            <a:r>
              <a:rPr kumimoji="1" lang="ja-JP" altLang="en-US" dirty="0" smtClean="0"/>
              <a:t>３０年３月の第７次医療計画時の北河内２次医療圏の医療介護</a:t>
            </a:r>
            <a:endParaRPr kumimoji="1" lang="en-US" altLang="ja-JP" dirty="0" smtClean="0"/>
          </a:p>
          <a:p>
            <a:r>
              <a:rPr lang="ja-JP" altLang="en-US" dirty="0" smtClean="0"/>
              <a:t>提供体制です。（表題がＨ２８年３月と誤記がありますので訂正お願いします）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E2AA0-33CF-40B2-BE69-561B69758472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30183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節</a:t>
            </a:r>
            <a:endParaRPr kumimoji="1" lang="en-US" altLang="ja-JP" dirty="0"/>
          </a:p>
          <a:p>
            <a:r>
              <a:rPr kumimoji="1" lang="en-US" altLang="ja-JP" dirty="0"/>
              <a:t>P.456</a:t>
            </a:r>
          </a:p>
          <a:p>
            <a:r>
              <a:rPr kumimoji="1" lang="ja-JP" altLang="en-US" dirty="0"/>
              <a:t>図表</a:t>
            </a:r>
            <a:r>
              <a:rPr kumimoji="1" lang="en-US" altLang="ja-JP" dirty="0" smtClean="0"/>
              <a:t>9-8-5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スライド２は１年後のデータを比較したものです。</a:t>
            </a:r>
            <a:endParaRPr lang="en-US" altLang="ja-JP" dirty="0" smtClean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E2AA0-33CF-40B2-BE69-561B69758472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30183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スライド３をご覧ください。</a:t>
            </a:r>
            <a:endParaRPr lang="en-US" altLang="ja-JP" dirty="0" smtClean="0"/>
          </a:p>
          <a:p>
            <a:r>
              <a:rPr lang="ja-JP" altLang="en-US" dirty="0" smtClean="0"/>
              <a:t>これは、医療体制の増減を比較したものです。</a:t>
            </a:r>
            <a:endParaRPr lang="en-US" altLang="ja-JP" dirty="0" smtClean="0"/>
          </a:p>
          <a:p>
            <a:r>
              <a:rPr lang="ja-JP" altLang="en-US" dirty="0" smtClean="0"/>
              <a:t>枠で囲んでいる、</a:t>
            </a:r>
            <a:r>
              <a:rPr lang="ja-JP" altLang="en-US" dirty="0" smtClean="0">
                <a:latin typeface="+mn-ea"/>
              </a:rPr>
              <a:t>地域包括ケア病棟・回復期リハビリテーション病棟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・医療療養病棟の報告病床数は、増加傾向にあります。</a:t>
            </a:r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87962-1732-4DEA-94EE-209433AE6D92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スライド４をごらんください。</a:t>
            </a:r>
            <a:endParaRPr kumimoji="1" lang="en-US" altLang="ja-JP" dirty="0" smtClean="0"/>
          </a:p>
          <a:p>
            <a:r>
              <a:rPr lang="ja-JP" altLang="en-US" dirty="0" smtClean="0"/>
              <a:t>これは介護施設の増減をみたものです。</a:t>
            </a:r>
            <a:endParaRPr lang="en-US" altLang="ja-JP" dirty="0" smtClean="0"/>
          </a:p>
          <a:p>
            <a:r>
              <a:rPr lang="ja-JP" altLang="en-US" dirty="0" smtClean="0">
                <a:latin typeface="+mn-ea"/>
              </a:rPr>
              <a:t>各介護施設等の定員数は増加しており、特に有料老人ホーム、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サービス付き高齢者向け住宅が増加しています。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87962-1732-4DEA-94EE-209433AE6D92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CDF-702E-4A88-9BD9-CAD97D2EA6B7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6147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E7C0-7127-4D0F-B2D5-BEB01EC8BFB0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21763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8829-DDBE-42AF-80D8-86033F18F7A2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643725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BDB9-8A03-44E8-B80C-A7AB8A89A463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8833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358F-0283-47C8-AAD7-4EB0164E32B3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0982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82A-6152-43D8-8457-54AB05741269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68216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9C50-31C9-4BA9-A4E4-0DFBB6ABFA7F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09677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A24B-BD61-4555-9D89-1A3AC843E785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722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BC0D-73BF-400C-8F5D-D6B084CA3629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93747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D380-3220-4B18-BAC8-893C78726FC6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95117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797B-7463-420A-B8CA-DBFF90227DD4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654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D5906-4384-422F-9980-DFCD9B466361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06064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A0B5F-D524-4FB1-A010-2B713ED155A4}" type="datetime1">
              <a:rPr kumimoji="1" lang="ja-JP" altLang="en-US" smtClean="0"/>
              <a:pPr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48611-8FAA-4BFC-BAAD-33CAF1A3E27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7686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タイトル 1">
            <a:extLst>
              <a:ext uri="{FF2B5EF4-FFF2-40B4-BE49-F238E27FC236}">
                <a16:creationId xmlns=""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106255" y="69836"/>
            <a:ext cx="8972500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2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北河内</a:t>
            </a:r>
            <a:r>
              <a:rPr lang="ja-JP" altLang="en-US" sz="22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二次医療圏の</a:t>
            </a:r>
            <a:r>
              <a:rPr lang="ja-JP" altLang="en-US" sz="22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概要</a:t>
            </a:r>
            <a:r>
              <a:rPr lang="en-US" altLang="ja-JP" sz="22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</a:t>
            </a:r>
            <a:r>
              <a:rPr lang="ja-JP" altLang="en-US" sz="22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</a:t>
            </a:r>
            <a:r>
              <a:rPr lang="ja-JP" altLang="en-US" sz="22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体制の</a:t>
            </a:r>
            <a:r>
              <a:rPr lang="ja-JP" altLang="en-US" sz="22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概要（</a:t>
            </a:r>
            <a:r>
              <a:rPr lang="ja-JP" altLang="en-US" sz="22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医療介護提供体制）</a:t>
            </a:r>
          </a:p>
        </p:txBody>
      </p:sp>
      <p:sp>
        <p:nvSpPr>
          <p:cNvPr id="73" name="タイトル 1">
            <a:extLst>
              <a:ext uri="{FF2B5EF4-FFF2-40B4-BE49-F238E27FC236}">
                <a16:creationId xmlns="" xmlns:a16="http://schemas.microsoft.com/office/drawing/2014/main" id="{6B7DFCDD-9A39-4EBA-BA02-5F8A078FDCBD}"/>
              </a:ext>
            </a:extLst>
          </p:cNvPr>
          <p:cNvSpPr txBox="1">
            <a:spLocks/>
          </p:cNvSpPr>
          <p:nvPr/>
        </p:nvSpPr>
        <p:spPr>
          <a:xfrm>
            <a:off x="251586" y="532500"/>
            <a:ext cx="8712968" cy="7362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第７次大阪府医療計画（</a:t>
            </a:r>
            <a:r>
              <a:rPr lang="en-US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H30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３月）より　参考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7884368" y="116632"/>
            <a:ext cx="108012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資料</a:t>
            </a:r>
            <a:r>
              <a:rPr lang="ja-JP" altLang="en-US" sz="2400" dirty="0" smtClean="0">
                <a:solidFill>
                  <a:schemeClr val="tx1"/>
                </a:solidFill>
              </a:rPr>
              <a:t>４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75" name="図 7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520" y="1196752"/>
            <a:ext cx="8784976" cy="4824536"/>
          </a:xfrm>
          <a:prstGeom prst="rect">
            <a:avLst/>
          </a:prstGeom>
        </p:spPr>
      </p:pic>
      <p:graphicFrame>
        <p:nvGraphicFramePr>
          <p:cNvPr id="76" name="表 75"/>
          <p:cNvGraphicFramePr>
            <a:graphicFrameLocks noGrp="1"/>
          </p:cNvGraphicFramePr>
          <p:nvPr/>
        </p:nvGraphicFramePr>
        <p:xfrm>
          <a:off x="0" y="6093296"/>
          <a:ext cx="8892480" cy="764704"/>
        </p:xfrm>
        <a:graphic>
          <a:graphicData uri="http://schemas.openxmlformats.org/drawingml/2006/table">
            <a:tbl>
              <a:tblPr/>
              <a:tblGrid>
                <a:gridCol w="8892480"/>
              </a:tblGrid>
              <a:tr h="764704">
                <a:tc>
                  <a:txBody>
                    <a:bodyPr/>
                    <a:lstStyle/>
                    <a:p>
                      <a:pPr marL="438150" indent="-3048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出典　中央社会保険医療協議会診療報酬調査専門組織（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DPC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評価分科会）審議会資料（平成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27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年度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3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月現在）・病床機能報告（平成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28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年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7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月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1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日時点の医療機能：平成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29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年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2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月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17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日集計）・大阪府健康医療部資料（一類感染症は平成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29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年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6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月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16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日現在、その他病床・有床診療所は平成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29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年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6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月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30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日現在）・大阪府福祉部資料（認知症高齢者グループホームは平成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29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年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1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月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1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日現在、その他施設は平成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29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年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4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月</a:t>
                      </a:r>
                      <a:r>
                        <a:rPr lang="en-US" sz="1000" kern="100" dirty="0">
                          <a:latin typeface="Century"/>
                          <a:ea typeface="ＭＳ ゴシック"/>
                          <a:cs typeface="Times New Roman"/>
                        </a:rPr>
                        <a:t>1</a:t>
                      </a:r>
                      <a:r>
                        <a:rPr lang="ja-JP" sz="1000" kern="100" dirty="0">
                          <a:latin typeface="Century"/>
                          <a:ea typeface="ＭＳ ゴシック"/>
                          <a:cs typeface="Times New Roman"/>
                        </a:rPr>
                        <a:t>日現在）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8316416" y="6525344"/>
            <a:ext cx="827584" cy="188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422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0775" y="1403463"/>
            <a:ext cx="5940000" cy="30008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1500" b="1" dirty="0">
                <a:solidFill>
                  <a:schemeClr val="bg1"/>
                </a:solidFill>
              </a:rPr>
              <a:t>医療保険</a:t>
            </a:r>
          </a:p>
        </p:txBody>
      </p:sp>
      <p:grpSp>
        <p:nvGrpSpPr>
          <p:cNvPr id="3" name="グループ化 92"/>
          <p:cNvGrpSpPr/>
          <p:nvPr/>
        </p:nvGrpSpPr>
        <p:grpSpPr>
          <a:xfrm>
            <a:off x="236021" y="1786234"/>
            <a:ext cx="5922858" cy="4633803"/>
            <a:chOff x="101986" y="567691"/>
            <a:chExt cx="7897144" cy="6178404"/>
          </a:xfrm>
        </p:grpSpPr>
        <p:sp>
          <p:nvSpPr>
            <p:cNvPr id="5" name="正方形/長方形 4"/>
            <p:cNvSpPr/>
            <p:nvPr/>
          </p:nvSpPr>
          <p:spPr>
            <a:xfrm>
              <a:off x="101986" y="567691"/>
              <a:ext cx="6480000" cy="52302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grpSp>
          <p:nvGrpSpPr>
            <p:cNvPr id="7" name="グループ化 91"/>
            <p:cNvGrpSpPr/>
            <p:nvPr/>
          </p:nvGrpSpPr>
          <p:grpSpPr>
            <a:xfrm>
              <a:off x="475871" y="629023"/>
              <a:ext cx="3270629" cy="5143485"/>
              <a:chOff x="475871" y="629023"/>
              <a:chExt cx="3270629" cy="5143485"/>
            </a:xfrm>
          </p:grpSpPr>
          <p:sp>
            <p:nvSpPr>
              <p:cNvPr id="10" name="角丸四角形 9"/>
              <p:cNvSpPr/>
              <p:nvPr/>
            </p:nvSpPr>
            <p:spPr>
              <a:xfrm>
                <a:off x="475871" y="1019723"/>
                <a:ext cx="3270629" cy="4752785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 w="28575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 dirty="0"/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1465231" y="629023"/>
                <a:ext cx="1296000" cy="7200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altLang="ja-JP" sz="1650" dirty="0"/>
                  <a:t>DPC</a:t>
                </a:r>
                <a:endParaRPr lang="en-US" altLang="ja-JP" sz="900" dirty="0"/>
              </a:p>
              <a:p>
                <a:pPr algn="ctr"/>
                <a:r>
                  <a:rPr lang="en-US" altLang="ja-JP" sz="900" dirty="0"/>
                  <a:t>18</a:t>
                </a:r>
                <a:r>
                  <a:rPr lang="ja-JP" altLang="en-US" sz="900" dirty="0"/>
                  <a:t>施設  </a:t>
                </a:r>
                <a:r>
                  <a:rPr lang="en-US" altLang="ja-JP" sz="900" dirty="0"/>
                  <a:t>4,776</a:t>
                </a:r>
                <a:r>
                  <a:rPr lang="ja-JP" altLang="en-US" sz="900" dirty="0"/>
                  <a:t>床</a:t>
                </a:r>
                <a:endParaRPr lang="en-US" altLang="ja-JP" sz="900" dirty="0"/>
              </a:p>
            </p:txBody>
          </p:sp>
        </p:grpSp>
        <p:sp>
          <p:nvSpPr>
            <p:cNvPr id="6" name="テキスト ボックス 5"/>
            <p:cNvSpPr txBox="1"/>
            <p:nvPr/>
          </p:nvSpPr>
          <p:spPr>
            <a:xfrm>
              <a:off x="4292547" y="648084"/>
              <a:ext cx="1862048" cy="707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050" b="1" dirty="0"/>
                <a:t>一般病棟入院基本料</a:t>
              </a:r>
              <a:endParaRPr lang="en-US" altLang="ja-JP" sz="1050" b="1" dirty="0"/>
            </a:p>
            <a:p>
              <a:pPr algn="ctr"/>
              <a:r>
                <a:rPr lang="en-US" altLang="ja-JP" sz="900" b="1" dirty="0"/>
                <a:t>44</a:t>
              </a:r>
              <a:r>
                <a:rPr lang="ja-JP" altLang="en-US" sz="900" b="1" dirty="0"/>
                <a:t>施設</a:t>
              </a:r>
              <a:endParaRPr lang="en-US" altLang="ja-JP" sz="900" b="1" dirty="0"/>
            </a:p>
            <a:p>
              <a:pPr algn="ctr"/>
              <a:r>
                <a:rPr lang="en-US" altLang="ja-JP" sz="900" b="1" dirty="0"/>
                <a:t>5,068</a:t>
              </a:r>
              <a:r>
                <a:rPr lang="ja-JP" altLang="en-US" sz="900" b="1" dirty="0"/>
                <a:t>床</a:t>
              </a:r>
              <a:endParaRPr lang="en-US" altLang="ja-JP" sz="900" b="1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14686" y="588867"/>
              <a:ext cx="1260000" cy="360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ja-JP" altLang="en-US" sz="1350" b="1" dirty="0"/>
                <a:t>一般病床</a:t>
              </a: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6662561" y="567692"/>
              <a:ext cx="1332000" cy="6174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6667130" y="588867"/>
              <a:ext cx="1332000" cy="360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ja-JP" altLang="en-US" sz="1350" b="1" dirty="0"/>
                <a:t>療養病床</a:t>
              </a: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5890445" y="2009740"/>
              <a:ext cx="1800000" cy="108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900" b="1" dirty="0">
                  <a:solidFill>
                    <a:schemeClr val="tx1"/>
                  </a:solidFill>
                </a:rPr>
                <a:t>   </a:t>
              </a:r>
              <a:r>
                <a:rPr lang="ja-JP" altLang="en-US" sz="1050" b="1" dirty="0">
                  <a:solidFill>
                    <a:schemeClr val="tx1"/>
                  </a:solidFill>
                </a:rPr>
                <a:t>回復期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リハビリテーション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12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846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5895494" y="3192903"/>
              <a:ext cx="1800000" cy="108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地域包括ケア病棟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（入院料）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2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109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665572" y="1038294"/>
              <a:ext cx="1327648" cy="89255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ja-JP" altLang="en-US" sz="1050" b="1" dirty="0"/>
                <a:t>療養病棟</a:t>
              </a:r>
              <a:endParaRPr lang="en-US" altLang="ja-JP" sz="1050" b="1" dirty="0"/>
            </a:p>
            <a:p>
              <a:pPr algn="ctr"/>
              <a:r>
                <a:rPr lang="ja-JP" altLang="en-US" sz="1050" b="1" dirty="0"/>
                <a:t>入院基本料</a:t>
              </a:r>
              <a:endParaRPr lang="en-US" altLang="ja-JP" sz="1050" b="1" dirty="0"/>
            </a:p>
            <a:p>
              <a:pPr algn="ctr"/>
              <a:r>
                <a:rPr lang="en-US" altLang="ja-JP" sz="900" b="1" dirty="0"/>
                <a:t>19</a:t>
              </a:r>
              <a:r>
                <a:rPr lang="ja-JP" altLang="en-US" sz="900" b="1" dirty="0"/>
                <a:t>施設</a:t>
              </a:r>
              <a:endParaRPr lang="en-US" altLang="ja-JP" sz="900" b="1" dirty="0"/>
            </a:p>
            <a:p>
              <a:pPr algn="ctr"/>
              <a:r>
                <a:rPr lang="en-US" altLang="ja-JP" sz="900" b="1" dirty="0"/>
                <a:t>1,539</a:t>
              </a:r>
              <a:r>
                <a:rPr lang="ja-JP" altLang="en-US" sz="900" b="1" dirty="0"/>
                <a:t>床</a:t>
              </a:r>
              <a:endParaRPr lang="en-US" altLang="ja-JP" sz="900" b="1" dirty="0"/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4005915" y="1291932"/>
              <a:ext cx="1800000" cy="792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825" b="1" dirty="0">
                  <a:solidFill>
                    <a:schemeClr val="tx1"/>
                  </a:solidFill>
                </a:rPr>
                <a:t>　</a:t>
              </a:r>
              <a:r>
                <a:rPr lang="ja-JP" altLang="en-US" sz="1050" b="1" dirty="0">
                  <a:solidFill>
                    <a:schemeClr val="tx1"/>
                  </a:solidFill>
                </a:rPr>
                <a:t>小児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入院医療管理料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7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157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4005915" y="2682529"/>
              <a:ext cx="1800000" cy="54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障害者施設等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6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806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4000791" y="2113419"/>
              <a:ext cx="1800000" cy="54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緩和ケア病棟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4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70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4005915" y="4838586"/>
              <a:ext cx="1794876" cy="86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+mn-ea"/>
                </a:rPr>
                <a:t>有床診療所</a:t>
              </a:r>
              <a:endParaRPr lang="en-US" altLang="ja-JP" sz="105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+mn-ea"/>
                </a:rPr>
                <a:t>一般</a:t>
              </a:r>
              <a:endParaRPr lang="en-US" altLang="ja-JP" sz="105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endParaRPr lang="en-US" altLang="ja-JP" sz="75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32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385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</a:p>
          </p:txBody>
        </p:sp>
        <p:sp>
          <p:nvSpPr>
            <p:cNvPr id="57" name="角丸四角形 56"/>
            <p:cNvSpPr/>
            <p:nvPr/>
          </p:nvSpPr>
          <p:spPr>
            <a:xfrm>
              <a:off x="5892930" y="4381225"/>
              <a:ext cx="1800000" cy="108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地域包括ケア病棟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（入院医療管理料）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9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173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グループ化 2"/>
            <p:cNvGrpSpPr/>
            <p:nvPr/>
          </p:nvGrpSpPr>
          <p:grpSpPr>
            <a:xfrm>
              <a:off x="101986" y="5844171"/>
              <a:ext cx="2088000" cy="900000"/>
              <a:chOff x="83559" y="5173698"/>
              <a:chExt cx="1821442" cy="1051200"/>
            </a:xfrm>
          </p:grpSpPr>
          <p:sp>
            <p:nvSpPr>
              <p:cNvPr id="41" name="正方形/長方形 40"/>
              <p:cNvSpPr/>
              <p:nvPr/>
            </p:nvSpPr>
            <p:spPr>
              <a:xfrm>
                <a:off x="83559" y="5173698"/>
                <a:ext cx="1821442" cy="1051200"/>
              </a:xfrm>
              <a:prstGeom prst="rect">
                <a:avLst/>
              </a:prstGeom>
              <a:solidFill>
                <a:srgbClr val="2E75B6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ja-JP" altLang="en-US" sz="82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564912" y="5257163"/>
                <a:ext cx="841255" cy="395432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1050" b="1" dirty="0"/>
                  <a:t>精神病床</a:t>
                </a:r>
                <a:endParaRPr lang="en-US" altLang="ja-JP" sz="1050" b="1" dirty="0"/>
              </a:p>
            </p:txBody>
          </p:sp>
          <p:sp>
            <p:nvSpPr>
              <p:cNvPr id="81" name="テキスト ボックス 80"/>
              <p:cNvSpPr txBox="1"/>
              <p:nvPr/>
            </p:nvSpPr>
            <p:spPr>
              <a:xfrm>
                <a:off x="200128" y="5692868"/>
                <a:ext cx="1570823" cy="47018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altLang="ja-JP" sz="900" dirty="0"/>
                  <a:t>9</a:t>
                </a:r>
                <a:r>
                  <a:rPr lang="ja-JP" altLang="en-US" sz="900" dirty="0"/>
                  <a:t>施設　</a:t>
                </a:r>
                <a:endParaRPr lang="en-US" altLang="ja-JP" sz="900" dirty="0"/>
              </a:p>
              <a:p>
                <a:pPr algn="ctr"/>
                <a:r>
                  <a:rPr lang="en-US" altLang="ja-JP" sz="900" dirty="0"/>
                  <a:t>1,716</a:t>
                </a:r>
                <a:r>
                  <a:rPr lang="ja-JP" altLang="en-US" sz="900" dirty="0"/>
                  <a:t>床</a:t>
                </a:r>
                <a:endParaRPr lang="en-US" altLang="ja-JP" sz="900" dirty="0"/>
              </a:p>
            </p:txBody>
          </p:sp>
        </p:grpSp>
        <p:grpSp>
          <p:nvGrpSpPr>
            <p:cNvPr id="12" name="グループ化 6"/>
            <p:cNvGrpSpPr/>
            <p:nvPr/>
          </p:nvGrpSpPr>
          <p:grpSpPr>
            <a:xfrm>
              <a:off x="2296739" y="5846095"/>
              <a:ext cx="2088000" cy="900000"/>
              <a:chOff x="1995911" y="5168182"/>
              <a:chExt cx="1821442" cy="1051539"/>
            </a:xfrm>
          </p:grpSpPr>
          <p:sp>
            <p:nvSpPr>
              <p:cNvPr id="82" name="正方形/長方形 81"/>
              <p:cNvSpPr/>
              <p:nvPr/>
            </p:nvSpPr>
            <p:spPr>
              <a:xfrm>
                <a:off x="1995911" y="5168182"/>
                <a:ext cx="1821442" cy="1051539"/>
              </a:xfrm>
              <a:prstGeom prst="rect">
                <a:avLst/>
              </a:prstGeom>
              <a:solidFill>
                <a:srgbClr val="2E75B6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ja-JP" altLang="en-US" sz="82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2270131" y="5276644"/>
                <a:ext cx="1256167" cy="336492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ja-JP" altLang="en-US" sz="1050" b="1" dirty="0"/>
                  <a:t>結核病床</a:t>
                </a:r>
                <a:endParaRPr lang="en-US" altLang="ja-JP" sz="1050" b="1" dirty="0"/>
              </a:p>
            </p:txBody>
          </p:sp>
          <p:sp>
            <p:nvSpPr>
              <p:cNvPr id="84" name="テキスト ボックス 83"/>
              <p:cNvSpPr txBox="1"/>
              <p:nvPr/>
            </p:nvSpPr>
            <p:spPr>
              <a:xfrm>
                <a:off x="2120693" y="5693946"/>
                <a:ext cx="1570823" cy="46166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altLang="ja-JP" sz="900" dirty="0"/>
                  <a:t>2</a:t>
                </a:r>
                <a:r>
                  <a:rPr lang="ja-JP" altLang="en-US" sz="900" dirty="0"/>
                  <a:t>施設　</a:t>
                </a:r>
                <a:endParaRPr lang="en-US" altLang="ja-JP" sz="900" dirty="0"/>
              </a:p>
              <a:p>
                <a:pPr algn="ctr"/>
                <a:r>
                  <a:rPr lang="en-US" altLang="ja-JP" sz="900" dirty="0"/>
                  <a:t>153</a:t>
                </a:r>
                <a:r>
                  <a:rPr lang="ja-JP" altLang="en-US" sz="900" dirty="0"/>
                  <a:t>床</a:t>
                </a:r>
                <a:endParaRPr lang="en-US" altLang="ja-JP" sz="900" dirty="0"/>
              </a:p>
            </p:txBody>
          </p:sp>
        </p:grpSp>
        <p:grpSp>
          <p:nvGrpSpPr>
            <p:cNvPr id="16" name="グループ化 8"/>
            <p:cNvGrpSpPr/>
            <p:nvPr/>
          </p:nvGrpSpPr>
          <p:grpSpPr>
            <a:xfrm>
              <a:off x="4486981" y="5838667"/>
              <a:ext cx="2088000" cy="900000"/>
              <a:chOff x="3881647" y="5161015"/>
              <a:chExt cx="1821442" cy="1051539"/>
            </a:xfrm>
          </p:grpSpPr>
          <p:sp>
            <p:nvSpPr>
              <p:cNvPr id="83" name="正方形/長方形 82"/>
              <p:cNvSpPr/>
              <p:nvPr/>
            </p:nvSpPr>
            <p:spPr>
              <a:xfrm>
                <a:off x="3881647" y="5161015"/>
                <a:ext cx="1821442" cy="1051539"/>
              </a:xfrm>
              <a:prstGeom prst="rect">
                <a:avLst/>
              </a:prstGeom>
              <a:solidFill>
                <a:srgbClr val="2E75B6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ja-JP" altLang="en-US" sz="82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テキスト ボックス 78"/>
              <p:cNvSpPr txBox="1"/>
              <p:nvPr/>
            </p:nvSpPr>
            <p:spPr>
              <a:xfrm>
                <a:off x="4173661" y="5276645"/>
                <a:ext cx="1256167" cy="336492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ja-JP" altLang="en-US" sz="1050" b="1" dirty="0"/>
                  <a:t>感染症病床</a:t>
                </a:r>
                <a:endParaRPr lang="en-US" altLang="ja-JP" sz="1050" b="1" dirty="0"/>
              </a:p>
            </p:txBody>
          </p:sp>
          <p:sp>
            <p:nvSpPr>
              <p:cNvPr id="85" name="テキスト ボックス 84"/>
              <p:cNvSpPr txBox="1"/>
              <p:nvPr/>
            </p:nvSpPr>
            <p:spPr>
              <a:xfrm>
                <a:off x="4016333" y="5686783"/>
                <a:ext cx="1570823" cy="45388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altLang="ja-JP" sz="900" dirty="0"/>
                  <a:t>1</a:t>
                </a:r>
                <a:r>
                  <a:rPr lang="ja-JP" altLang="en-US" sz="900" dirty="0"/>
                  <a:t>施設　</a:t>
                </a:r>
                <a:endParaRPr lang="en-US" altLang="ja-JP" sz="900" dirty="0"/>
              </a:p>
              <a:p>
                <a:pPr algn="ctr"/>
                <a:r>
                  <a:rPr lang="en-US" altLang="ja-JP" sz="900" dirty="0"/>
                  <a:t>8</a:t>
                </a:r>
                <a:r>
                  <a:rPr lang="ja-JP" altLang="en-US" sz="900" dirty="0"/>
                  <a:t>床</a:t>
                </a:r>
                <a:endParaRPr lang="en-US" altLang="ja-JP" sz="900" dirty="0"/>
              </a:p>
            </p:txBody>
          </p:sp>
        </p:grpSp>
        <p:sp>
          <p:nvSpPr>
            <p:cNvPr id="91" name="正方形/長方形 90"/>
            <p:cNvSpPr/>
            <p:nvPr/>
          </p:nvSpPr>
          <p:spPr>
            <a:xfrm>
              <a:off x="6762748" y="5597459"/>
              <a:ext cx="1116000" cy="10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+mn-ea"/>
                </a:rPr>
                <a:t>有床診療所</a:t>
              </a:r>
              <a:endParaRPr lang="en-US" altLang="ja-JP" sz="105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+mn-ea"/>
                </a:rPr>
                <a:t>療養</a:t>
              </a:r>
              <a:endParaRPr lang="en-US" altLang="ja-JP" sz="105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endParaRPr lang="en-US" altLang="ja-JP" sz="75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12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</a:p>
          </p:txBody>
        </p:sp>
      </p:grpSp>
      <p:grpSp>
        <p:nvGrpSpPr>
          <p:cNvPr id="17" name="グループ化 58"/>
          <p:cNvGrpSpPr/>
          <p:nvPr/>
        </p:nvGrpSpPr>
        <p:grpSpPr>
          <a:xfrm>
            <a:off x="430149" y="2474252"/>
            <a:ext cx="2722154" cy="3124627"/>
            <a:chOff x="286277" y="1460181"/>
            <a:chExt cx="3629538" cy="4166169"/>
          </a:xfrm>
        </p:grpSpPr>
        <p:sp>
          <p:nvSpPr>
            <p:cNvPr id="13" name="角丸四角形 12"/>
            <p:cNvSpPr/>
            <p:nvPr/>
          </p:nvSpPr>
          <p:spPr>
            <a:xfrm>
              <a:off x="286277" y="1471582"/>
              <a:ext cx="1800000" cy="684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特定機能病院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627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（一般病床に限る）</a:t>
              </a: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2097248" y="1460181"/>
              <a:ext cx="1800000" cy="684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専門病院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0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0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292873" y="2168429"/>
              <a:ext cx="1800000" cy="684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救命救急</a:t>
              </a:r>
              <a:endParaRPr lang="en-US" altLang="ja-JP" sz="825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2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64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2108212" y="2168429"/>
              <a:ext cx="1800000" cy="684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特定集中治療室</a:t>
              </a:r>
              <a:endParaRPr lang="en-US" altLang="ja-JP" sz="825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6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47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302554" y="4253011"/>
              <a:ext cx="1800000" cy="684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新生児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特定集中治療室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0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0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2115815" y="4252829"/>
              <a:ext cx="1800000" cy="684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新生児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治療回復室</a:t>
              </a:r>
              <a:endParaRPr lang="en-US" altLang="ja-JP" sz="825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16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306852" y="3559413"/>
              <a:ext cx="3600000" cy="684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総合周産期特定集中治療室</a:t>
              </a:r>
              <a:r>
                <a:rPr lang="ja-JP" altLang="en-US" sz="825" b="1" dirty="0">
                  <a:solidFill>
                    <a:schemeClr val="tx1"/>
                  </a:solidFill>
                </a:rPr>
                <a:t>　</a:t>
              </a:r>
              <a:r>
                <a:rPr lang="ja-JP" altLang="en-US" sz="825" dirty="0">
                  <a:solidFill>
                    <a:schemeClr val="tx1"/>
                  </a:solidFill>
                </a:rPr>
                <a:t>　</a:t>
              </a:r>
              <a:endParaRPr lang="en-US" altLang="ja-JP" sz="825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母体・胎児</a:t>
              </a:r>
              <a:r>
                <a:rPr lang="ja-JP" altLang="en-US" sz="900" dirty="0">
                  <a:solidFill>
                    <a:srgbClr val="FF0000"/>
                  </a:solidFill>
                </a:rPr>
                <a:t>　</a:t>
              </a:r>
              <a:r>
                <a:rPr lang="en-US" altLang="ja-JP" sz="900" dirty="0">
                  <a:solidFill>
                    <a:schemeClr val="tx1"/>
                  </a:solidFill>
                </a:rPr>
                <a:t>1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  　</a:t>
              </a:r>
              <a:r>
                <a:rPr lang="en-US" altLang="ja-JP" sz="900" dirty="0">
                  <a:solidFill>
                    <a:schemeClr val="tx1"/>
                  </a:solidFill>
                </a:rPr>
                <a:t>9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新生児　       </a:t>
              </a:r>
              <a:r>
                <a:rPr lang="en-US" altLang="ja-JP" sz="900" dirty="0">
                  <a:solidFill>
                    <a:schemeClr val="tx1"/>
                  </a:solidFill>
                </a:rPr>
                <a:t>1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  </a:t>
              </a:r>
              <a:r>
                <a:rPr lang="en-US" altLang="ja-JP" sz="900" dirty="0">
                  <a:solidFill>
                    <a:schemeClr val="tx1"/>
                  </a:solidFill>
                </a:rPr>
                <a:t>12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2106771" y="2861205"/>
              <a:ext cx="1800000" cy="684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脳卒中ケアユニット</a:t>
              </a:r>
              <a:endParaRPr lang="en-US" altLang="ja-JP" sz="825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2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15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286890" y="2862913"/>
              <a:ext cx="1800000" cy="684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ハイケアユニット</a:t>
              </a:r>
              <a:endParaRPr lang="en-US" altLang="ja-JP" sz="825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6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38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313081" y="4942350"/>
              <a:ext cx="1800000" cy="684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小児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特定集中治療室</a:t>
              </a:r>
              <a:endParaRPr lang="en-US" altLang="ja-JP" sz="825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0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　</a:t>
              </a:r>
              <a:r>
                <a:rPr lang="en-US" altLang="ja-JP" sz="900" dirty="0">
                  <a:solidFill>
                    <a:schemeClr val="tx1"/>
                  </a:solidFill>
                </a:rPr>
                <a:t>0</a:t>
              </a:r>
              <a:r>
                <a:rPr lang="ja-JP" altLang="en-US" sz="900" dirty="0">
                  <a:solidFill>
                    <a:schemeClr val="tx1"/>
                  </a:solidFill>
                </a:rPr>
                <a:t>床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86" name="角丸四角形 85"/>
          <p:cNvSpPr/>
          <p:nvPr/>
        </p:nvSpPr>
        <p:spPr>
          <a:xfrm>
            <a:off x="3214494" y="3873076"/>
            <a:ext cx="1362871" cy="5472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</a:rPr>
              <a:t>特殊疾患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b="1" dirty="0">
                <a:solidFill>
                  <a:schemeClr val="tx1"/>
                </a:solidFill>
              </a:rPr>
              <a:t>（入院料）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0</a:t>
            </a:r>
            <a:r>
              <a:rPr lang="ja-JP" altLang="en-US" sz="900" dirty="0">
                <a:solidFill>
                  <a:schemeClr val="tx1"/>
                </a:solidFill>
              </a:rPr>
              <a:t>施設　</a:t>
            </a:r>
            <a:r>
              <a:rPr lang="en-US" altLang="ja-JP" sz="900" dirty="0">
                <a:solidFill>
                  <a:schemeClr val="tx1"/>
                </a:solidFill>
              </a:rPr>
              <a:t>0</a:t>
            </a:r>
            <a:r>
              <a:rPr lang="ja-JP" altLang="en-US" sz="900" dirty="0">
                <a:solidFill>
                  <a:schemeClr val="tx1"/>
                </a:solidFill>
              </a:rPr>
              <a:t>床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3216035" y="4450501"/>
            <a:ext cx="1350943" cy="5472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</a:rPr>
              <a:t>特殊疾患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b="1" dirty="0">
                <a:solidFill>
                  <a:schemeClr val="tx1"/>
                </a:solidFill>
              </a:rPr>
              <a:t>（入院医療管理料）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1</a:t>
            </a:r>
            <a:r>
              <a:rPr lang="ja-JP" altLang="en-US" sz="900" dirty="0">
                <a:solidFill>
                  <a:schemeClr val="tx1"/>
                </a:solidFill>
              </a:rPr>
              <a:t>施設　</a:t>
            </a:r>
            <a:r>
              <a:rPr lang="en-US" altLang="ja-JP" sz="900" dirty="0">
                <a:solidFill>
                  <a:schemeClr val="tx1"/>
                </a:solidFill>
              </a:rPr>
              <a:t>60</a:t>
            </a:r>
            <a:r>
              <a:rPr lang="ja-JP" altLang="en-US" sz="900" dirty="0">
                <a:solidFill>
                  <a:schemeClr val="tx1"/>
                </a:solidFill>
              </a:rPr>
              <a:t>床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89" name="タイトル 1">
            <a:extLst>
              <a:ext uri="{FF2B5EF4-FFF2-40B4-BE49-F238E27FC236}">
                <a16:creationId xmlns=""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171500" y="0"/>
            <a:ext cx="8972500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2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北河内</a:t>
            </a:r>
            <a:r>
              <a:rPr lang="ja-JP" altLang="en-US" sz="22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二次医療圏の</a:t>
            </a:r>
            <a:r>
              <a:rPr lang="ja-JP" altLang="en-US" sz="22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概要　　医療</a:t>
            </a:r>
            <a:r>
              <a:rPr lang="ja-JP" altLang="en-US" sz="22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体制の</a:t>
            </a:r>
            <a:r>
              <a:rPr lang="ja-JP" altLang="en-US" sz="22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概要（</a:t>
            </a:r>
            <a:r>
              <a:rPr lang="ja-JP" altLang="en-US" sz="22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医療介護提供体制）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6216388" y="1399183"/>
            <a:ext cx="1890000" cy="30008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1500" b="1" dirty="0">
                <a:solidFill>
                  <a:schemeClr val="bg1"/>
                </a:solidFill>
              </a:rPr>
              <a:t>介護保険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8143629" y="1399182"/>
            <a:ext cx="972000" cy="30008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1500" b="1" dirty="0">
                <a:solidFill>
                  <a:schemeClr val="bg1"/>
                </a:solidFill>
              </a:rPr>
              <a:t>その他</a:t>
            </a:r>
          </a:p>
        </p:txBody>
      </p:sp>
      <p:grpSp>
        <p:nvGrpSpPr>
          <p:cNvPr id="21" name="グループ化 97"/>
          <p:cNvGrpSpPr/>
          <p:nvPr/>
        </p:nvGrpSpPr>
        <p:grpSpPr>
          <a:xfrm>
            <a:off x="6234021" y="1774475"/>
            <a:ext cx="1620000" cy="4694726"/>
            <a:chOff x="8211502" y="617458"/>
            <a:chExt cx="1908002" cy="6120498"/>
          </a:xfrm>
        </p:grpSpPr>
        <p:sp>
          <p:nvSpPr>
            <p:cNvPr id="99" name="正方形/長方形 98"/>
            <p:cNvSpPr/>
            <p:nvPr/>
          </p:nvSpPr>
          <p:spPr>
            <a:xfrm>
              <a:off x="8211502" y="644880"/>
              <a:ext cx="1908000" cy="3496319"/>
            </a:xfrm>
            <a:prstGeom prst="rect">
              <a:avLst/>
            </a:prstGeom>
            <a:pattFill prst="pct60">
              <a:fgClr>
                <a:schemeClr val="accent5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sp>
          <p:nvSpPr>
            <p:cNvPr id="101" name="角丸四角形 100"/>
            <p:cNvSpPr/>
            <p:nvPr/>
          </p:nvSpPr>
          <p:spPr>
            <a:xfrm>
              <a:off x="8266342" y="1270253"/>
              <a:ext cx="1823202" cy="65706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特別養護老人ホーム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58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3,739</a:t>
              </a:r>
              <a:r>
                <a:rPr lang="ja-JP" altLang="en-US" sz="900" dirty="0">
                  <a:solidFill>
                    <a:schemeClr val="tx1"/>
                  </a:solidFill>
                </a:rPr>
                <a:t>人定員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8413356" y="617458"/>
              <a:ext cx="1529132" cy="67710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ja-JP" altLang="en-US" sz="1050" b="1" dirty="0"/>
                <a:t>介護保険施設</a:t>
              </a:r>
              <a:endParaRPr lang="en-US" altLang="ja-JP" sz="1050" b="1" dirty="0"/>
            </a:p>
            <a:p>
              <a:pPr algn="ctr"/>
              <a:r>
                <a:rPr lang="en-US" altLang="ja-JP" sz="900" b="1" dirty="0" smtClean="0"/>
                <a:t>88</a:t>
              </a:r>
              <a:r>
                <a:rPr lang="ja-JP" altLang="en-US" sz="900" b="1" dirty="0" smtClean="0"/>
                <a:t>施設</a:t>
              </a:r>
              <a:endParaRPr lang="en-US" altLang="ja-JP" sz="900" b="1" dirty="0"/>
            </a:p>
            <a:p>
              <a:pPr algn="ctr"/>
              <a:r>
                <a:rPr lang="en-US" altLang="ja-JP" sz="900" b="1" smtClean="0"/>
                <a:t>6,540</a:t>
              </a:r>
              <a:r>
                <a:rPr lang="ja-JP" altLang="en-US" sz="900" b="1" smtClean="0"/>
                <a:t>人</a:t>
              </a:r>
              <a:r>
                <a:rPr lang="ja-JP" altLang="en-US" sz="900" b="1" dirty="0"/>
                <a:t>定員</a:t>
              </a:r>
              <a:endParaRPr lang="en-US" altLang="ja-JP" sz="900" b="1" dirty="0"/>
            </a:p>
          </p:txBody>
        </p:sp>
        <p:sp>
          <p:nvSpPr>
            <p:cNvPr id="103" name="角丸四角形 102"/>
            <p:cNvSpPr/>
            <p:nvPr/>
          </p:nvSpPr>
          <p:spPr>
            <a:xfrm>
              <a:off x="8268645" y="1950782"/>
              <a:ext cx="1800000" cy="61013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lvl="0" algn="ctr"/>
              <a:r>
                <a:rPr lang="ja-JP" altLang="en-US" sz="1050" b="1" dirty="0">
                  <a:solidFill>
                    <a:prstClr val="black"/>
                  </a:solidFill>
                </a:rPr>
                <a:t>介護老人保健施設</a:t>
              </a:r>
              <a:endParaRPr lang="en-US" altLang="ja-JP" sz="1050" b="1" dirty="0">
                <a:solidFill>
                  <a:prstClr val="black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26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2,688</a:t>
              </a:r>
              <a:r>
                <a:rPr lang="ja-JP" altLang="en-US" sz="900" dirty="0">
                  <a:solidFill>
                    <a:schemeClr val="tx1"/>
                  </a:solidFill>
                </a:rPr>
                <a:t>人定員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104" name="角丸四角形 103"/>
            <p:cNvSpPr/>
            <p:nvPr/>
          </p:nvSpPr>
          <p:spPr>
            <a:xfrm>
              <a:off x="8268645" y="2607845"/>
              <a:ext cx="1800000" cy="79786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介護療養型医療施設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（介護療養病床）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3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74</a:t>
              </a:r>
              <a:r>
                <a:rPr lang="ja-JP" altLang="en-US" sz="900" dirty="0">
                  <a:solidFill>
                    <a:schemeClr val="tx1"/>
                  </a:solidFill>
                </a:rPr>
                <a:t>人定員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8211504" y="4141198"/>
              <a:ext cx="1908000" cy="2596758"/>
            </a:xfrm>
            <a:prstGeom prst="rect">
              <a:avLst/>
            </a:prstGeom>
            <a:pattFill prst="pct60">
              <a:fgClr>
                <a:schemeClr val="accent5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8464156" y="4127098"/>
              <a:ext cx="1433867" cy="89255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ja-JP" altLang="en-US" sz="1050" b="1" dirty="0"/>
                <a:t>主な地域密着型サービス</a:t>
              </a:r>
              <a:endParaRPr lang="en-US" altLang="ja-JP" sz="1050" b="1" dirty="0"/>
            </a:p>
            <a:p>
              <a:pPr algn="ctr"/>
              <a:r>
                <a:rPr lang="en-US" altLang="ja-JP" sz="900" b="1" dirty="0" smtClean="0"/>
                <a:t>114</a:t>
              </a:r>
              <a:r>
                <a:rPr lang="ja-JP" altLang="en-US" sz="900" b="1" dirty="0" smtClean="0"/>
                <a:t>施設</a:t>
              </a:r>
              <a:endParaRPr lang="en-US" altLang="ja-JP" sz="900" b="1" dirty="0"/>
            </a:p>
            <a:p>
              <a:pPr algn="ctr"/>
              <a:r>
                <a:rPr lang="en-US" altLang="ja-JP" sz="900" b="1" dirty="0"/>
                <a:t>2,138</a:t>
              </a:r>
              <a:r>
                <a:rPr lang="ja-JP" altLang="en-US" sz="900" b="1" dirty="0" smtClean="0"/>
                <a:t>人</a:t>
              </a:r>
              <a:r>
                <a:rPr lang="ja-JP" altLang="en-US" sz="900" b="1" dirty="0"/>
                <a:t>定員</a:t>
              </a:r>
              <a:endParaRPr lang="en-US" altLang="ja-JP" sz="900" b="1" dirty="0"/>
            </a:p>
          </p:txBody>
        </p:sp>
        <p:sp>
          <p:nvSpPr>
            <p:cNvPr id="107" name="角丸四角形 106"/>
            <p:cNvSpPr/>
            <p:nvPr/>
          </p:nvSpPr>
          <p:spPr>
            <a:xfrm>
              <a:off x="8259379" y="4998045"/>
              <a:ext cx="1800000" cy="828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地域密着型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養護老人ホーム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28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812</a:t>
              </a:r>
              <a:r>
                <a:rPr lang="ja-JP" altLang="en-US" sz="900" dirty="0">
                  <a:solidFill>
                    <a:schemeClr val="tx1"/>
                  </a:solidFill>
                </a:rPr>
                <a:t>人定員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108" name="角丸四角形 107"/>
            <p:cNvSpPr/>
            <p:nvPr/>
          </p:nvSpPr>
          <p:spPr>
            <a:xfrm>
              <a:off x="8268413" y="5865533"/>
              <a:ext cx="1790966" cy="828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認知症高齢者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グループホーム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86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1,326</a:t>
              </a:r>
              <a:r>
                <a:rPr lang="ja-JP" altLang="en-US" sz="900" dirty="0">
                  <a:solidFill>
                    <a:schemeClr val="tx1"/>
                  </a:solidFill>
                </a:rPr>
                <a:t>人定員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グループ化 108"/>
          <p:cNvGrpSpPr/>
          <p:nvPr/>
        </p:nvGrpSpPr>
        <p:grpSpPr>
          <a:xfrm>
            <a:off x="7906526" y="1795509"/>
            <a:ext cx="1195904" cy="2025000"/>
            <a:chOff x="10804492" y="1190142"/>
            <a:chExt cx="1594539" cy="2700000"/>
          </a:xfrm>
        </p:grpSpPr>
        <p:sp>
          <p:nvSpPr>
            <p:cNvPr id="110" name="正方形/長方形 109"/>
            <p:cNvSpPr/>
            <p:nvPr/>
          </p:nvSpPr>
          <p:spPr>
            <a:xfrm>
              <a:off x="10804492" y="1190142"/>
              <a:ext cx="1584000" cy="2700000"/>
            </a:xfrm>
            <a:prstGeom prst="rect">
              <a:avLst/>
            </a:prstGeom>
            <a:pattFill prst="pct60">
              <a:fgClr>
                <a:schemeClr val="accent5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111" name="角丸四角形 110"/>
            <p:cNvSpPr/>
            <p:nvPr/>
          </p:nvSpPr>
          <p:spPr>
            <a:xfrm>
              <a:off x="10804492" y="1243645"/>
              <a:ext cx="1584000" cy="828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有料老人ホーム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145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7,092</a:t>
              </a:r>
              <a:r>
                <a:rPr lang="ja-JP" altLang="en-US" sz="900" dirty="0">
                  <a:solidFill>
                    <a:schemeClr val="tx1"/>
                  </a:solidFill>
                </a:rPr>
                <a:t>人定員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112" name="角丸四角形 111"/>
            <p:cNvSpPr/>
            <p:nvPr/>
          </p:nvSpPr>
          <p:spPr>
            <a:xfrm>
              <a:off x="10804492" y="2134127"/>
              <a:ext cx="1584000" cy="828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養護老人ホーム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3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180</a:t>
              </a:r>
              <a:r>
                <a:rPr lang="ja-JP" altLang="en-US" sz="900" dirty="0">
                  <a:solidFill>
                    <a:schemeClr val="tx1"/>
                  </a:solidFill>
                </a:rPr>
                <a:t>人定員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  <p:sp>
          <p:nvSpPr>
            <p:cNvPr id="113" name="角丸四角形 112"/>
            <p:cNvSpPr/>
            <p:nvPr/>
          </p:nvSpPr>
          <p:spPr>
            <a:xfrm>
              <a:off x="10815031" y="2995390"/>
              <a:ext cx="1584000" cy="828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</a:rPr>
                <a:t>軽費老人ホーム</a:t>
              </a:r>
              <a:endParaRPr lang="en-US" altLang="ja-JP" sz="105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23</a:t>
              </a:r>
              <a:r>
                <a:rPr lang="ja-JP" altLang="en-US" sz="900" dirty="0">
                  <a:solidFill>
                    <a:schemeClr val="tx1"/>
                  </a:solidFill>
                </a:rPr>
                <a:t>施設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940</a:t>
              </a:r>
              <a:r>
                <a:rPr lang="ja-JP" altLang="en-US" sz="900" dirty="0">
                  <a:solidFill>
                    <a:schemeClr val="tx1"/>
                  </a:solidFill>
                </a:rPr>
                <a:t>人定員</a:t>
              </a:r>
              <a:endParaRPr lang="en-US" altLang="ja-JP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4" name="正方形/長方形 113"/>
          <p:cNvSpPr/>
          <p:nvPr/>
        </p:nvSpPr>
        <p:spPr>
          <a:xfrm>
            <a:off x="7887736" y="4352071"/>
            <a:ext cx="1232583" cy="1083388"/>
          </a:xfrm>
          <a:prstGeom prst="rect">
            <a:avLst/>
          </a:prstGeom>
          <a:pattFill prst="pct6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115" name="角丸四角形 114"/>
          <p:cNvSpPr/>
          <p:nvPr/>
        </p:nvSpPr>
        <p:spPr>
          <a:xfrm>
            <a:off x="7919139" y="4409987"/>
            <a:ext cx="1169779" cy="9675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</a:rPr>
              <a:t>サービス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b="1" dirty="0">
                <a:solidFill>
                  <a:schemeClr val="tx1"/>
                </a:solidFill>
              </a:rPr>
              <a:t>付き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b="1" dirty="0">
                <a:solidFill>
                  <a:schemeClr val="tx1"/>
                </a:solidFill>
              </a:rPr>
              <a:t>高齢者向け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b="1" dirty="0">
                <a:solidFill>
                  <a:schemeClr val="tx1"/>
                </a:solidFill>
              </a:rPr>
              <a:t>住宅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83</a:t>
            </a:r>
            <a:r>
              <a:rPr lang="ja-JP" altLang="en-US" sz="900" dirty="0">
                <a:solidFill>
                  <a:schemeClr val="tx1"/>
                </a:solidFill>
              </a:rPr>
              <a:t>施設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3,439</a:t>
            </a:r>
            <a:r>
              <a:rPr lang="ja-JP" altLang="en-US" sz="900" dirty="0">
                <a:solidFill>
                  <a:schemeClr val="tx1"/>
                </a:solidFill>
              </a:rPr>
              <a:t>人定員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116" name="角丸四角形 115"/>
          <p:cNvSpPr/>
          <p:nvPr/>
        </p:nvSpPr>
        <p:spPr>
          <a:xfrm>
            <a:off x="6275119" y="3936395"/>
            <a:ext cx="1548000" cy="504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</a:rPr>
              <a:t>介護医療院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1</a:t>
            </a:r>
            <a:r>
              <a:rPr lang="ja-JP" altLang="en-US" sz="900" dirty="0">
                <a:solidFill>
                  <a:schemeClr val="tx1"/>
                </a:solidFill>
              </a:rPr>
              <a:t>施設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39</a:t>
            </a:r>
            <a:r>
              <a:rPr lang="ja-JP" altLang="en-US" sz="900" dirty="0">
                <a:solidFill>
                  <a:schemeClr val="tx1"/>
                </a:solidFill>
              </a:rPr>
              <a:t>人定員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64183" y="6329207"/>
            <a:ext cx="8679707" cy="6365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</a:pP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出典　</a:t>
            </a:r>
            <a:r>
              <a:rPr lang="ja-JP" alt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「医療保険」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病床機能報告（</a:t>
            </a:r>
            <a:r>
              <a:rPr 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2017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7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月</a:t>
            </a:r>
            <a:r>
              <a:rPr 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日時点の医療機能：</a:t>
            </a:r>
            <a:r>
              <a:rPr 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2018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10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月集計）</a:t>
            </a:r>
            <a:r>
              <a:rPr lang="ja-JP" alt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ただし、次項目は右記のとおり、精神病床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結核病床・感染症病床（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大阪府健康医療部</a:t>
            </a:r>
            <a:r>
              <a:rPr lang="ja-JP" alt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201</a:t>
            </a:r>
            <a:r>
              <a:rPr lang="en-US" alt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9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en-US" altLang="ja-JP" sz="700" kern="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3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月</a:t>
            </a:r>
            <a:r>
              <a:rPr 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3</a:t>
            </a:r>
            <a:r>
              <a:rPr lang="en-US" alt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日現在）</a:t>
            </a:r>
            <a:r>
              <a:rPr lang="ja-JP" alt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r>
              <a:rPr lang="ja-JP" altLang="en-US" sz="700" kern="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「介護保険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en-US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その他」</a:t>
            </a:r>
            <a:r>
              <a:rPr lang="ja-JP" sz="7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大阪府福祉部資料</a:t>
            </a:r>
            <a:r>
              <a:rPr lang="ja-JP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（認知症高齢者グループホームは</a:t>
            </a:r>
            <a:r>
              <a:rPr lang="en-US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201</a:t>
            </a:r>
            <a:r>
              <a:rPr lang="en-US" altLang="ja-JP" sz="700" kern="100" dirty="0">
                <a:solidFill>
                  <a:schemeClr val="tx1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8</a:t>
            </a:r>
            <a:r>
              <a:rPr lang="ja-JP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en-US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月</a:t>
            </a:r>
            <a:r>
              <a:rPr lang="en-US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日現在、その他施設は</a:t>
            </a:r>
            <a:r>
              <a:rPr lang="en-US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201</a:t>
            </a:r>
            <a:r>
              <a:rPr lang="en-US" altLang="ja-JP" sz="700" kern="100" dirty="0">
                <a:solidFill>
                  <a:schemeClr val="tx1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9</a:t>
            </a:r>
            <a:r>
              <a:rPr lang="ja-JP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en-US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4</a:t>
            </a:r>
            <a:r>
              <a:rPr lang="ja-JP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月</a:t>
            </a:r>
            <a:r>
              <a:rPr lang="en-US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sz="700" kern="100" dirty="0"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日現在）</a:t>
            </a:r>
            <a:endParaRPr lang="ja-JP" sz="700" kern="100" dirty="0">
              <a:solidFill>
                <a:schemeClr val="tx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3" name="タイトル 1">
            <a:extLst>
              <a:ext uri="{FF2B5EF4-FFF2-40B4-BE49-F238E27FC236}">
                <a16:creationId xmlns="" xmlns:a16="http://schemas.microsoft.com/office/drawing/2014/main" id="{6B7DFCDD-9A39-4EBA-BA02-5F8A078FDCBD}"/>
              </a:ext>
            </a:extLst>
          </p:cNvPr>
          <p:cNvSpPr txBox="1">
            <a:spLocks/>
          </p:cNvSpPr>
          <p:nvPr/>
        </p:nvSpPr>
        <p:spPr>
          <a:xfrm>
            <a:off x="251586" y="532500"/>
            <a:ext cx="8712968" cy="8486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医療・介護提供体制は、多くの機能・施設から構成されている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8532440" y="6525344"/>
            <a:ext cx="611560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２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422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943" y="1772815"/>
            <a:ext cx="8418264" cy="4996769"/>
          </a:xfrm>
          <a:prstGeom prst="rect">
            <a:avLst/>
          </a:prstGeom>
        </p:spPr>
      </p:pic>
      <p:sp>
        <p:nvSpPr>
          <p:cNvPr id="13" name="タイトル 1">
            <a:extLst>
              <a:ext uri="{FF2B5EF4-FFF2-40B4-BE49-F238E27FC236}">
                <a16:creationId xmlns=""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179512" y="89570"/>
            <a:ext cx="8964488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北河内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二次医療圏の概要</a:t>
            </a:r>
            <a:r>
              <a:rPr lang="en-US" altLang="ja-JP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(2)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医療体制の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概要 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（入院料別の経年変化）</a:t>
            </a:r>
          </a:p>
        </p:txBody>
      </p:sp>
      <p:sp>
        <p:nvSpPr>
          <p:cNvPr id="10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4499992" y="2204864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198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床（＋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30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4499992" y="2481863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175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157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床（▲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18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31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5023738" y="2793386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627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627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±0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32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6849480" y="2897361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2,930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2,873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床（▲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57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33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6012160" y="3400237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1,288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1,387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+99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34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5191418" y="3709124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706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563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床（▲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143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35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4596172" y="4017346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264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245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床（▲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19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36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4596172" y="4283978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188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282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+94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37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5292080" y="4589890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815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846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+31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38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4395491" y="4866889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70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70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±0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39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6210125" y="5189673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1,402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1,539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+137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40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4449515" y="5479568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158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113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床（▲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45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41" name="テキスト ボックス 10">
            <a:extLst>
              <a:ext uri="{FF2B5EF4-FFF2-40B4-BE49-F238E27FC236}">
                <a16:creationId xmlns=""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5383778" y="5773057"/>
            <a:ext cx="242858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915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866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床（▲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49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床）</a:t>
            </a:r>
          </a:p>
        </p:txBody>
      </p:sp>
      <p:sp>
        <p:nvSpPr>
          <p:cNvPr id="23" name="テキスト ボックス 10">
            <a:extLst>
              <a:ext uri="{FF2B5EF4-FFF2-40B4-BE49-F238E27FC236}">
                <a16:creationId xmlns="" xmlns:a16="http://schemas.microsoft.com/office/drawing/2014/main" id="{4C192431-14AE-4EDB-9C8E-5562DD0190A2}"/>
              </a:ext>
            </a:extLst>
          </p:cNvPr>
          <p:cNvSpPr txBox="1"/>
          <p:nvPr/>
        </p:nvSpPr>
        <p:spPr>
          <a:xfrm>
            <a:off x="352536" y="1772816"/>
            <a:ext cx="2707296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●</a:t>
            </a:r>
            <a:r>
              <a:rPr lang="ja-JP" altLang="en-US" sz="1400" dirty="0">
                <a:solidFill>
                  <a:schemeClr val="tx1"/>
                </a:solidFill>
              </a:rPr>
              <a:t>入院料別報告病床数の推移</a:t>
            </a:r>
          </a:p>
        </p:txBody>
      </p:sp>
      <p:sp>
        <p:nvSpPr>
          <p:cNvPr id="24" name="タイトル 1">
            <a:extLst>
              <a:ext uri="{FF2B5EF4-FFF2-40B4-BE49-F238E27FC236}">
                <a16:creationId xmlns="" xmlns:a16="http://schemas.microsoft.com/office/drawing/2014/main" id="{59E8BDAA-866D-4FDF-8D3A-C290C4C04636}"/>
              </a:ext>
            </a:extLst>
          </p:cNvPr>
          <p:cNvSpPr txBox="1">
            <a:spLocks/>
          </p:cNvSpPr>
          <p:nvPr/>
        </p:nvSpPr>
        <p:spPr>
          <a:xfrm>
            <a:off x="215516" y="621248"/>
            <a:ext cx="8712968" cy="9528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地域包括ケア病棟・回復期リハビリテーション病棟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・医療療養病棟の報告病床数は、増加傾向</a:t>
            </a:r>
          </a:p>
        </p:txBody>
      </p:sp>
      <p:sp>
        <p:nvSpPr>
          <p:cNvPr id="25" name="四角形: 角を丸くする 16">
            <a:extLst>
              <a:ext uri="{FF2B5EF4-FFF2-40B4-BE49-F238E27FC236}">
                <a16:creationId xmlns="" xmlns:a16="http://schemas.microsoft.com/office/drawing/2014/main" id="{A4FE0A28-C72F-424A-8305-4BD36EC0B24E}"/>
              </a:ext>
            </a:extLst>
          </p:cNvPr>
          <p:cNvSpPr/>
          <p:nvPr/>
        </p:nvSpPr>
        <p:spPr>
          <a:xfrm>
            <a:off x="349211" y="4291868"/>
            <a:ext cx="8712968" cy="618399"/>
          </a:xfrm>
          <a:prstGeom prst="round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16">
            <a:extLst>
              <a:ext uri="{FF2B5EF4-FFF2-40B4-BE49-F238E27FC236}">
                <a16:creationId xmlns="" xmlns:a16="http://schemas.microsoft.com/office/drawing/2014/main" id="{273ED001-A3E5-49D2-930B-5BF3D1AF48FD}"/>
              </a:ext>
            </a:extLst>
          </p:cNvPr>
          <p:cNvSpPr/>
          <p:nvPr/>
        </p:nvSpPr>
        <p:spPr>
          <a:xfrm>
            <a:off x="298728" y="5169738"/>
            <a:ext cx="8712968" cy="349391"/>
          </a:xfrm>
          <a:prstGeom prst="round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10">
            <a:extLst>
              <a:ext uri="{FF2B5EF4-FFF2-40B4-BE49-F238E27FC236}">
                <a16:creationId xmlns="" xmlns:a16="http://schemas.microsoft.com/office/drawing/2014/main" id="{BE5853D4-FFF0-43B8-9F2E-12C4EC5D5D0E}"/>
              </a:ext>
            </a:extLst>
          </p:cNvPr>
          <p:cNvSpPr txBox="1"/>
          <p:nvPr/>
        </p:nvSpPr>
        <p:spPr>
          <a:xfrm>
            <a:off x="5796136" y="6453336"/>
            <a:ext cx="3627919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出典 病床機能報告（結果は暫定集計）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8" name="テキスト ボックス 10">
            <a:extLst>
              <a:ext uri="{FF2B5EF4-FFF2-40B4-BE49-F238E27FC236}">
                <a16:creationId xmlns="" xmlns:a16="http://schemas.microsoft.com/office/drawing/2014/main" id="{B142849D-276C-4254-BC99-62440504EB21}"/>
              </a:ext>
            </a:extLst>
          </p:cNvPr>
          <p:cNvSpPr txBox="1"/>
          <p:nvPr/>
        </p:nvSpPr>
        <p:spPr>
          <a:xfrm>
            <a:off x="6715775" y="2137815"/>
            <a:ext cx="2103432" cy="60016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【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数値標記凡例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】</a:t>
            </a:r>
          </a:p>
          <a:p>
            <a:pPr algn="just">
              <a:spcAft>
                <a:spcPts val="0"/>
              </a:spcAft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2017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年度数値⇒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2018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年度数値（前年度からの増減）　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8532440" y="6525344"/>
            <a:ext cx="611560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３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603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/>
          <p:cNvGraphicFramePr/>
          <p:nvPr>
            <p:extLst>
              <p:ext uri="{D42A27DB-BD31-4B8C-83A1-F6EECF244321}">
                <p14:modId xmlns="" xmlns:p14="http://schemas.microsoft.com/office/powerpoint/2010/main" val="896351971"/>
              </p:ext>
            </p:extLst>
          </p:nvPr>
        </p:nvGraphicFramePr>
        <p:xfrm>
          <a:off x="525483" y="1628800"/>
          <a:ext cx="7992888" cy="4926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タイトル 1">
            <a:extLst>
              <a:ext uri="{FF2B5EF4-FFF2-40B4-BE49-F238E27FC236}">
                <a16:creationId xmlns="" xmlns:a16="http://schemas.microsoft.com/office/drawing/2014/main" id="{59E8BDAA-866D-4FDF-8D3A-C290C4C04636}"/>
              </a:ext>
            </a:extLst>
          </p:cNvPr>
          <p:cNvSpPr txBox="1">
            <a:spLocks/>
          </p:cNvSpPr>
          <p:nvPr/>
        </p:nvSpPr>
        <p:spPr>
          <a:xfrm>
            <a:off x="215516" y="621248"/>
            <a:ext cx="8712968" cy="9528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各介護施設等の定員数は増加しており、特に有料老人ホーム、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サービス付き高齢者向け住宅が増加している。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=""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179512" y="89570"/>
            <a:ext cx="8964488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北河内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二次医療圏の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概要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医療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介護提供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体制（介護施設等の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経年変化）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BE5853D4-FFF0-43B8-9F2E-12C4EC5D5D0E}"/>
              </a:ext>
            </a:extLst>
          </p:cNvPr>
          <p:cNvSpPr txBox="1"/>
          <p:nvPr/>
        </p:nvSpPr>
        <p:spPr>
          <a:xfrm>
            <a:off x="755576" y="6449497"/>
            <a:ext cx="3627919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出典 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大阪府福祉部資料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08104" y="2519426"/>
            <a:ext cx="68407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＋</a:t>
            </a:r>
            <a:r>
              <a:rPr lang="en-US" altLang="ja-JP" sz="1200" dirty="0" smtClean="0"/>
              <a:t>164)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32039" y="2810325"/>
            <a:ext cx="64807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＋</a:t>
            </a:r>
            <a:r>
              <a:rPr lang="en-US" altLang="ja-JP" sz="1200" dirty="0" smtClean="0"/>
              <a:t>20)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19611" y="3154190"/>
            <a:ext cx="68829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▲</a:t>
            </a:r>
            <a:r>
              <a:rPr lang="en-US" altLang="ja-JP" sz="1200" dirty="0" smtClean="0"/>
              <a:t>173)</a:t>
            </a:r>
            <a:endParaRPr kumimoji="1" lang="ja-JP" altLang="en-US" sz="1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43808" y="3576161"/>
            <a:ext cx="64807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＋</a:t>
            </a:r>
            <a:r>
              <a:rPr lang="en-US" altLang="ja-JP" sz="1200" dirty="0" smtClean="0"/>
              <a:t>39)</a:t>
            </a:r>
            <a:endParaRPr kumimoji="1" lang="ja-JP" altLang="en-US" sz="1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91881" y="3853160"/>
            <a:ext cx="68407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＋</a:t>
            </a:r>
            <a:r>
              <a:rPr lang="en-US" altLang="ja-JP" sz="1200" dirty="0" smtClean="0"/>
              <a:t>241)</a:t>
            </a:r>
            <a:endParaRPr kumimoji="1" lang="ja-JP" altLang="en-US" sz="1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73345" y="4222258"/>
            <a:ext cx="62029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＋</a:t>
            </a:r>
            <a:r>
              <a:rPr lang="en-US" altLang="ja-JP" sz="1200" dirty="0" smtClean="0"/>
              <a:t>57)</a:t>
            </a:r>
            <a:endParaRPr kumimoji="1"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28384" y="4502712"/>
            <a:ext cx="9001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＋</a:t>
            </a:r>
            <a:r>
              <a:rPr lang="en-US" altLang="ja-JP" sz="1200" dirty="0" smtClean="0"/>
              <a:t>1,253)</a:t>
            </a:r>
            <a:endParaRPr kumimoji="1" lang="ja-JP" altLang="en-US" sz="1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015311" y="4848809"/>
            <a:ext cx="68407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＋</a:t>
            </a:r>
            <a:r>
              <a:rPr lang="en-US" altLang="ja-JP" sz="1200" dirty="0" smtClean="0"/>
              <a:t>164)</a:t>
            </a:r>
            <a:endParaRPr kumimoji="1" lang="ja-JP" altLang="en-US" sz="1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87606" y="4848808"/>
            <a:ext cx="62029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(</a:t>
            </a:r>
            <a:r>
              <a:rPr lang="en-US" altLang="ja-JP" sz="1200" dirty="0"/>
              <a:t>±</a:t>
            </a:r>
            <a:r>
              <a:rPr lang="en-US" altLang="ja-JP" sz="1200" dirty="0" smtClean="0"/>
              <a:t>0)</a:t>
            </a:r>
            <a:endParaRPr kumimoji="1" lang="ja-JP" altLang="en-US" sz="1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50134" y="5212187"/>
            <a:ext cx="52582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＋</a:t>
            </a:r>
            <a:r>
              <a:rPr lang="en-US" altLang="ja-JP" sz="1200" dirty="0" smtClean="0"/>
              <a:t>9)</a:t>
            </a:r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08104" y="5555207"/>
            <a:ext cx="68407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＋</a:t>
            </a:r>
            <a:r>
              <a:rPr lang="en-US" altLang="ja-JP" sz="1200" dirty="0" smtClean="0"/>
              <a:t>474)</a:t>
            </a:r>
            <a:endParaRPr kumimoji="1" lang="ja-JP" altLang="en-US" sz="1200" dirty="0"/>
          </a:p>
        </p:txBody>
      </p:sp>
      <p:sp>
        <p:nvSpPr>
          <p:cNvPr id="22" name="正方形/長方形 21"/>
          <p:cNvSpPr/>
          <p:nvPr/>
        </p:nvSpPr>
        <p:spPr>
          <a:xfrm>
            <a:off x="8532440" y="6525344"/>
            <a:ext cx="611560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４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314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D99F2F-664F-4A72-8D0A-9464752B63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B2E238E-5187-4482-BE1B-2A3B132B829E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E6FA492-2F15-4389-9F0F-4BEF001AC0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750</Words>
  <Application>Microsoft Office PowerPoint</Application>
  <PresentationFormat>画面に合わせる (4:3)</PresentationFormat>
  <Paragraphs>195</Paragraphs>
  <Slides>4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スライド 1</vt:lpstr>
      <vt:lpstr>スライド 2</vt:lpstr>
      <vt:lpstr>スライド 3</vt:lpstr>
      <vt:lpstr>スライド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cp:lastModifiedBy>寝屋川市役所</cp:lastModifiedBy>
  <cp:revision>17</cp:revision>
  <dcterms:modified xsi:type="dcterms:W3CDTF">2019-08-29T03:42:47Z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