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74" r:id="rId5"/>
    <p:sldId id="376" r:id="rId6"/>
    <p:sldId id="375" r:id="rId7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0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66CC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147" autoAdjust="0"/>
    <p:restoredTop sz="93816" autoAdjust="0"/>
  </p:normalViewPr>
  <p:slideViewPr>
    <p:cSldViewPr>
      <p:cViewPr varScale="1">
        <p:scale>
          <a:sx n="68" d="100"/>
          <a:sy n="68" d="100"/>
        </p:scale>
        <p:origin x="-121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916" y="-102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07B3448F-96E3-453A-8EC1-C7037892310F}" type="datetimeFigureOut">
              <a:rPr kumimoji="1" lang="ja-JP" altLang="en-US" smtClean="0"/>
              <a:t>2019/1/18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AEA8BE3F-AD7C-427F-A529-5229D628D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5052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8C0B6B46-DA86-44B1-BF26-2C06D2A671C0}" type="datetimeFigureOut">
              <a:rPr kumimoji="1" lang="ja-JP" altLang="en-US" smtClean="0"/>
              <a:t>2019/1/18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3" rIns="91427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0" y="4721225"/>
            <a:ext cx="5445125" cy="4471988"/>
          </a:xfrm>
          <a:prstGeom prst="rect">
            <a:avLst/>
          </a:prstGeom>
        </p:spPr>
        <p:txBody>
          <a:bodyPr vert="horz" lIns="91427" tIns="45713" rIns="91427" bIns="457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5"/>
            <a:ext cx="2949575" cy="496887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5"/>
            <a:ext cx="2949575" cy="496887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40687962-1732-4DEA-94EE-209433AE6D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0881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95AA9B-6616-41D6-A0ED-873BDD6FA27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3749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EE7C-8E8D-41EB-9594-C5DC1FCA6663}" type="datetime1">
              <a:rPr kumimoji="1" lang="ja-JP" altLang="en-US" smtClean="0"/>
              <a:t>2019/1/18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477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C1884-71C5-4CA1-AEB1-8D07AC67AE50}" type="datetime1">
              <a:rPr kumimoji="1" lang="ja-JP" altLang="en-US" smtClean="0"/>
              <a:t>2019/1/18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638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BA19F-7284-44BE-9A1F-C02B9A966599}" type="datetime1">
              <a:rPr kumimoji="1" lang="ja-JP" altLang="en-US" smtClean="0"/>
              <a:t>2019/1/18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3725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88436-3286-4FEF-B618-369F48507185}" type="datetime1">
              <a:rPr kumimoji="1" lang="ja-JP" altLang="en-US" smtClean="0"/>
              <a:t>2019/1/18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2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F4AA4-C779-4EE1-910A-4A7C1CD4543E}" type="datetime1">
              <a:rPr kumimoji="1" lang="ja-JP" altLang="en-US" smtClean="0"/>
              <a:t>2019/1/18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166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C2E89-ACA8-453C-98E5-56D551773C7D}" type="datetime1">
              <a:rPr kumimoji="1" lang="ja-JP" altLang="en-US" smtClean="0"/>
              <a:t>2019/1/18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771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DF76D-27A6-45FE-A907-12DFDE6D76F8}" type="datetime1">
              <a:rPr kumimoji="1" lang="ja-JP" altLang="en-US" smtClean="0"/>
              <a:t>2019/1/18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229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6E5B3-E1CE-4D50-8D88-0BAB252FE96E}" type="datetime1">
              <a:rPr kumimoji="1" lang="ja-JP" altLang="en-US" smtClean="0"/>
              <a:t>2019/1/18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474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B3274-620F-4559-8998-DD67638A3D1F}" type="datetime1">
              <a:rPr kumimoji="1" lang="ja-JP" altLang="en-US" smtClean="0"/>
              <a:t>2019/1/18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1172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F548-034F-4E79-9524-0CA46ED49675}" type="datetime1">
              <a:rPr kumimoji="1" lang="ja-JP" altLang="en-US" smtClean="0"/>
              <a:t>2019/1/18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5460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9C08-6B5E-4AFE-AB4D-F32FDDA43A4F}" type="datetime1">
              <a:rPr kumimoji="1" lang="ja-JP" altLang="en-US" smtClean="0"/>
              <a:t>2019/1/18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0647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A1CAA-F00E-48D3-8907-6F71498EB191}" type="datetime1">
              <a:rPr kumimoji="1" lang="ja-JP" altLang="en-US" smtClean="0"/>
              <a:t>2019/1/18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65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3">
            <a:extLst>
              <a:ext uri="{FF2B5EF4-FFF2-40B4-BE49-F238E27FC236}">
                <a16:creationId xmlns="" xmlns:a16="http://schemas.microsoft.com/office/drawing/2014/main" id="{CB56480A-4EC9-40C3-9235-49169A6E0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68556" y="5397314"/>
            <a:ext cx="8673003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449263" indent="-163513">
              <a:lnSpc>
                <a:spcPct val="125000"/>
              </a:lnSpc>
            </a:pPr>
            <a:r>
              <a:rPr lang="en-US" altLang="ja-JP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Meiryo UI" panose="020B0604030504040204" pitchFamily="50" charset="-128"/>
              </a:rPr>
              <a:t>１地域医療構想で推計した「</a:t>
            </a:r>
            <a:r>
              <a:rPr lang="en-US" altLang="ja-JP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Meiryo UI" panose="020B0604030504040204" pitchFamily="50" charset="-128"/>
              </a:rPr>
              <a:t>年の病床数の必要量</a:t>
            </a:r>
            <a:r>
              <a:rPr lang="ja-JP" altLang="en-US" sz="1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Meiryo UI" panose="020B0604030504040204" pitchFamily="50" charset="-128"/>
              </a:rPr>
              <a:t>」</a:t>
            </a:r>
            <a:endParaRPr lang="ja-JP" altLang="en-US" sz="12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Meiryo UI" panose="020B0604030504040204" pitchFamily="50" charset="-128"/>
            </a:endParaRPr>
          </a:p>
          <a:p>
            <a:pPr marL="449263" indent="-163513">
              <a:lnSpc>
                <a:spcPct val="1250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2013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年度のレセプトデータ等（当該構想区域の医療機関の総計）と将来の推計人口、国より指定された病床稼働率から算出（厚労省「地域医療構想策定支援ツール」により算出）。</a:t>
            </a:r>
          </a:p>
          <a:p>
            <a:pPr marL="449263" indent="-163513">
              <a:lnSpc>
                <a:spcPct val="125000"/>
              </a:lnSpc>
            </a:pPr>
            <a:r>
              <a:rPr lang="en-US" altLang="ja-JP" sz="1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Meiryo UI" panose="020B0604030504040204" pitchFamily="50" charset="-128"/>
              </a:rPr>
              <a:t>２ 近畿</a:t>
            </a:r>
            <a:r>
              <a:rPr lang="ja-JP" altLang="en-US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Meiryo UI" panose="020B0604030504040204" pitchFamily="50" charset="-128"/>
              </a:rPr>
              <a:t>大学医学部附属</a:t>
            </a:r>
            <a:r>
              <a:rPr lang="ja-JP" altLang="en-US" sz="1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Meiryo UI" panose="020B0604030504040204" pitchFamily="50" charset="-128"/>
              </a:rPr>
              <a:t>病院が提供した診療実態に応じた</a:t>
            </a:r>
            <a:r>
              <a:rPr lang="en-US" altLang="ja-JP" sz="1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sz="1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Meiryo UI" panose="020B0604030504040204" pitchFamily="50" charset="-128"/>
              </a:rPr>
              <a:t>年の病床数</a:t>
            </a:r>
            <a:r>
              <a:rPr lang="ja-JP" altLang="en-US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Meiryo UI" panose="020B0604030504040204" pitchFamily="50" charset="-128"/>
              </a:rPr>
              <a:t>必要量</a:t>
            </a:r>
            <a:endParaRPr lang="en-US" altLang="ja-JP" sz="12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Meiryo UI" panose="020B0604030504040204" pitchFamily="50" charset="-128"/>
            </a:endParaRPr>
          </a:p>
          <a:p>
            <a:pPr marL="449263" indent="-163513">
              <a:lnSpc>
                <a:spcPct val="1250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 厚生労働科学研究伏見班における「診療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密度区分別入院日数の全国集計値と厚労省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DPC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結果」等のデータを活用し推計。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9263" indent="-163513">
              <a:lnSpc>
                <a:spcPct val="1250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高度急性期（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3,000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点以上）：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床、急性期（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2,999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点～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点）：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403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床、回復期（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599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175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点）：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269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床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954176" y="6492875"/>
            <a:ext cx="2133600" cy="365125"/>
          </a:xfrm>
        </p:spPr>
        <p:txBody>
          <a:bodyPr/>
          <a:lstStyle/>
          <a:p>
            <a:fld id="{0E8DCB0C-5B3D-46EB-936D-9D9E68F52628}" type="slidenum">
              <a:rPr kumimoji="1" lang="ja-JP" altLang="en-US" sz="1800" smtClean="0">
                <a:solidFill>
                  <a:schemeClr val="tx1"/>
                </a:solidFill>
              </a:rPr>
              <a:t>1</a:t>
            </a:fld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4942" y="351297"/>
            <a:ext cx="8700223" cy="442674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sz="20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 近畿</a:t>
            </a:r>
            <a:r>
              <a:rPr lang="ja-JP" altLang="en-US" sz="2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大学</a:t>
            </a:r>
            <a:r>
              <a:rPr lang="ja-JP" altLang="en-US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医学部附属</a:t>
            </a:r>
            <a:r>
              <a:rPr lang="ja-JP" altLang="en-US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病院</a:t>
            </a:r>
            <a:r>
              <a:rPr lang="ja-JP" altLang="en-US" sz="20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再編計画に伴う病床機能への影響</a:t>
            </a:r>
            <a:r>
              <a:rPr lang="ja-JP" altLang="en-US" sz="2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について</a:t>
            </a:r>
            <a:endParaRPr kumimoji="1" lang="ja-JP" altLang="en-US" sz="2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" name="テキスト ボックス 1"/>
          <p:cNvSpPr txBox="1"/>
          <p:nvPr/>
        </p:nvSpPr>
        <p:spPr>
          <a:xfrm>
            <a:off x="7688092" y="19635"/>
            <a:ext cx="1287479" cy="52387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kern="100" dirty="0" smtClean="0">
                <a:effectLst/>
                <a:ea typeface="ＭＳ ゴシック"/>
                <a:cs typeface="Times New Roman"/>
              </a:rPr>
              <a:t>参考</a:t>
            </a:r>
            <a:r>
              <a:rPr lang="ja-JP" kern="100" dirty="0" smtClean="0">
                <a:effectLst/>
                <a:ea typeface="ＭＳ ゴシック"/>
                <a:cs typeface="Times New Roman"/>
              </a:rPr>
              <a:t>資料</a:t>
            </a:r>
            <a:endParaRPr lang="ja-JP" kern="100" dirty="0">
              <a:effectLst/>
              <a:ea typeface="ＭＳ 明朝"/>
              <a:cs typeface="Times New Roman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="" xmlns:a16="http://schemas.microsoft.com/office/drawing/2014/main" id="{30BE5A27-A407-4A14-A9BE-5866682C3C6B}"/>
              </a:ext>
            </a:extLst>
          </p:cNvPr>
          <p:cNvSpPr txBox="1">
            <a:spLocks/>
          </p:cNvSpPr>
          <p:nvPr/>
        </p:nvSpPr>
        <p:spPr>
          <a:xfrm>
            <a:off x="-43438" y="799054"/>
            <a:ext cx="885698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0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20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  <a:r>
              <a:rPr lang="en-US" altLang="ja-JP" sz="20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lang="ja-JP" altLang="en-US" sz="20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再編計画に伴う病床数の影響の試算方法</a:t>
            </a:r>
            <a:endParaRPr lang="ja-JP" altLang="en-US" sz="2000" dirty="0">
              <a:solidFill>
                <a:schemeClr val="accent1">
                  <a:lumMod val="7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" name="テキスト ボックス 3">
            <a:extLst>
              <a:ext uri="{FF2B5EF4-FFF2-40B4-BE49-F238E27FC236}">
                <a16:creationId xmlns="" xmlns:a16="http://schemas.microsoft.com/office/drawing/2014/main" id="{CB56480A-4EC9-40C3-9235-49169A6E0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2379" y="1202746"/>
            <a:ext cx="8295324" cy="390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449263" indent="-163513">
              <a:lnSpc>
                <a:spcPct val="125000"/>
              </a:lnSpc>
            </a:pPr>
            <a:r>
              <a:rPr lang="ja-JP" altLang="en-US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Meiryo UI" panose="020B0604030504040204" pitchFamily="50" charset="-128"/>
              </a:rPr>
              <a:t>〇病床機能報告に与える影響</a:t>
            </a:r>
            <a:endParaRPr lang="en-US" altLang="ja-JP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二等辺三角形 1"/>
          <p:cNvSpPr/>
          <p:nvPr/>
        </p:nvSpPr>
        <p:spPr>
          <a:xfrm rot="5400000">
            <a:off x="8180021" y="3538449"/>
            <a:ext cx="1591101" cy="324051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269207"/>
              </p:ext>
            </p:extLst>
          </p:nvPr>
        </p:nvGraphicFramePr>
        <p:xfrm>
          <a:off x="1023306" y="1619585"/>
          <a:ext cx="7155954" cy="93862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762369">
                  <a:extLst>
                    <a:ext uri="{9D8B030D-6E8A-4147-A177-3AD203B41FA5}">
                      <a16:colId xmlns="" xmlns:a16="http://schemas.microsoft.com/office/drawing/2014/main" val="2527389257"/>
                    </a:ext>
                  </a:extLst>
                </a:gridCol>
                <a:gridCol w="2232248">
                  <a:extLst>
                    <a:ext uri="{9D8B030D-6E8A-4147-A177-3AD203B41FA5}">
                      <a16:colId xmlns="" xmlns:a16="http://schemas.microsoft.com/office/drawing/2014/main" val="1507373866"/>
                    </a:ext>
                  </a:extLst>
                </a:gridCol>
                <a:gridCol w="3161337">
                  <a:extLst>
                    <a:ext uri="{9D8B030D-6E8A-4147-A177-3AD203B41FA5}">
                      <a16:colId xmlns="" xmlns:a16="http://schemas.microsoft.com/office/drawing/2014/main" val="1553927899"/>
                    </a:ext>
                  </a:extLst>
                </a:gridCol>
              </a:tblGrid>
              <a:tr h="3128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構想区域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病床機能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病床数の増減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43762032"/>
                  </a:ext>
                </a:extLst>
              </a:tr>
              <a:tr h="3128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南河内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高度急性期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929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報告病床数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881808979"/>
                  </a:ext>
                </a:extLst>
              </a:tr>
              <a:tr h="3128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堺市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高度急性期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＋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800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床（再編後報告予定病床数）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94668796"/>
                  </a:ext>
                </a:extLst>
              </a:tr>
            </a:tbl>
          </a:graphicData>
        </a:graphic>
      </p:graphicFrame>
      <p:sp>
        <p:nvSpPr>
          <p:cNvPr id="13" name="テキスト ボックス 3">
            <a:extLst>
              <a:ext uri="{FF2B5EF4-FFF2-40B4-BE49-F238E27FC236}">
                <a16:creationId xmlns="" xmlns:a16="http://schemas.microsoft.com/office/drawing/2014/main" id="{CB56480A-4EC9-40C3-9235-49169A6E0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68555" y="2663498"/>
            <a:ext cx="8295324" cy="390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449263" indent="-163513">
              <a:lnSpc>
                <a:spcPct val="125000"/>
              </a:lnSpc>
            </a:pPr>
            <a:r>
              <a:rPr lang="ja-JP" altLang="en-US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Meiryo UI" panose="020B0604030504040204" pitchFamily="50" charset="-128"/>
              </a:rPr>
              <a:t>〇病床数の必要量に与える影響</a:t>
            </a:r>
            <a:endParaRPr lang="en-US" altLang="ja-JP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3">
            <a:extLst>
              <a:ext uri="{FF2B5EF4-FFF2-40B4-BE49-F238E27FC236}">
                <a16:creationId xmlns="" xmlns:a16="http://schemas.microsoft.com/office/drawing/2014/main" id="{CB56480A-4EC9-40C3-9235-49169A6E0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36" y="3040808"/>
            <a:ext cx="1154461" cy="363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449263" indent="-163513">
              <a:lnSpc>
                <a:spcPct val="1250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南河内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テキスト ボックス 3">
            <a:extLst>
              <a:ext uri="{FF2B5EF4-FFF2-40B4-BE49-F238E27FC236}">
                <a16:creationId xmlns="" xmlns:a16="http://schemas.microsoft.com/office/drawing/2014/main" id="{CB56480A-4EC9-40C3-9235-49169A6E0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487" y="4173885"/>
            <a:ext cx="1154461" cy="363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449263" indent="-163513">
              <a:lnSpc>
                <a:spcPct val="125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堺市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11904" y="3311158"/>
            <a:ext cx="2520280" cy="6668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地域医療構想推計した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年の病床数の必要量</a:t>
            </a:r>
            <a:r>
              <a:rPr lang="en-US" altLang="ja-JP" sz="1400" baseline="30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aseline="30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400" baseline="30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146096" y="4444323"/>
            <a:ext cx="2520280" cy="7386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地域医療構想推計した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年の病床数の必要量</a:t>
            </a:r>
            <a:r>
              <a:rPr lang="en-US" altLang="ja-JP" sz="1400" baseline="30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aseline="30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endParaRPr lang="en-US" altLang="ja-JP" sz="1400" baseline="30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3">
            <a:extLst>
              <a:ext uri="{FF2B5EF4-FFF2-40B4-BE49-F238E27FC236}">
                <a16:creationId xmlns="" xmlns:a16="http://schemas.microsoft.com/office/drawing/2014/main" id="{CB56480A-4EC9-40C3-9235-49169A6E0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0391" y="3431351"/>
            <a:ext cx="1154461" cy="43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449263" indent="-163513">
              <a:lnSpc>
                <a:spcPct val="125000"/>
              </a:lnSpc>
            </a:pP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－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テキスト ボックス 3">
            <a:extLst>
              <a:ext uri="{FF2B5EF4-FFF2-40B4-BE49-F238E27FC236}">
                <a16:creationId xmlns="" xmlns:a16="http://schemas.microsoft.com/office/drawing/2014/main" id="{CB56480A-4EC9-40C3-9235-49169A6E0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7288" y="4560948"/>
            <a:ext cx="1154461" cy="43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449263" indent="-163513">
              <a:lnSpc>
                <a:spcPct val="125000"/>
              </a:lnSpc>
            </a:pP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＋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601283" y="3318111"/>
            <a:ext cx="3634722" cy="7386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近畿大学医学部附属病院が提供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している診療実態に応じた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年の病床数の必要量</a:t>
            </a:r>
            <a:r>
              <a:rPr lang="en-US" altLang="ja-JP" sz="1400" baseline="30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aseline="30000" dirty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endParaRPr lang="en-US" altLang="ja-JP" sz="1400" baseline="30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637459" y="4411554"/>
            <a:ext cx="3634722" cy="7386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近畿大学医学部附属病院が提供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している診療実態に応じた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年の病床数の必要量</a:t>
            </a:r>
            <a:r>
              <a:rPr lang="en-US" altLang="ja-JP" sz="1400" baseline="30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aseline="30000" dirty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endParaRPr lang="en-US" altLang="ja-JP" sz="1400" baseline="30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842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094" y="4168810"/>
            <a:ext cx="4572000" cy="235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96" y="1058392"/>
            <a:ext cx="4572000" cy="2293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10400" y="6456291"/>
            <a:ext cx="2133600" cy="365125"/>
          </a:xfrm>
        </p:spPr>
        <p:txBody>
          <a:bodyPr/>
          <a:lstStyle/>
          <a:p>
            <a:fld id="{A9848611-8FAA-4BFC-BAAD-33CAF1A3E273}" type="slidenum">
              <a:rPr kumimoji="1" lang="ja-JP" altLang="en-US" sz="1800" smtClean="0">
                <a:solidFill>
                  <a:schemeClr val="tx1"/>
                </a:solidFill>
              </a:rPr>
              <a:t>2</a:t>
            </a:fld>
            <a:endParaRPr kumimoji="1" lang="ja-JP" altLang="en-US" sz="1800">
              <a:solidFill>
                <a:schemeClr val="tx1"/>
              </a:solidFill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="" xmlns:a16="http://schemas.microsoft.com/office/drawing/2014/main" id="{30BE5A27-A407-4A14-A9BE-5866682C3C6B}"/>
              </a:ext>
            </a:extLst>
          </p:cNvPr>
          <p:cNvSpPr txBox="1">
            <a:spLocks/>
          </p:cNvSpPr>
          <p:nvPr/>
        </p:nvSpPr>
        <p:spPr>
          <a:xfrm>
            <a:off x="8806" y="0"/>
            <a:ext cx="885698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en-US" altLang="ja-JP" sz="20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20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</a:t>
            </a:r>
            <a:r>
              <a:rPr lang="en-US" altLang="ja-JP" sz="20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lang="ja-JP" altLang="en-US" sz="20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en-US" altLang="ja-JP" sz="20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20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堺市</a:t>
            </a:r>
            <a:r>
              <a:rPr lang="en-US" altLang="ja-JP" sz="20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 </a:t>
            </a:r>
            <a:r>
              <a:rPr lang="ja-JP" altLang="en-US" sz="20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病床</a:t>
            </a:r>
            <a:r>
              <a:rPr lang="ja-JP" altLang="en-US" sz="20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機能報告と病床数の必要量の関係</a:t>
            </a:r>
          </a:p>
        </p:txBody>
      </p:sp>
      <p:sp>
        <p:nvSpPr>
          <p:cNvPr id="25" name="角丸四角形 24"/>
          <p:cNvSpPr/>
          <p:nvPr/>
        </p:nvSpPr>
        <p:spPr>
          <a:xfrm>
            <a:off x="1920724" y="1424452"/>
            <a:ext cx="502807" cy="557609"/>
          </a:xfrm>
          <a:prstGeom prst="roundRect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角丸四角形 25"/>
          <p:cNvSpPr/>
          <p:nvPr/>
        </p:nvSpPr>
        <p:spPr>
          <a:xfrm>
            <a:off x="2096692" y="2345907"/>
            <a:ext cx="607696" cy="524555"/>
          </a:xfrm>
          <a:prstGeom prst="roundRect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角丸四角形 35"/>
          <p:cNvSpPr/>
          <p:nvPr/>
        </p:nvSpPr>
        <p:spPr>
          <a:xfrm>
            <a:off x="873255" y="2892103"/>
            <a:ext cx="648073" cy="164765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600" dirty="0"/>
              <a:t>高度急性期</a:t>
            </a:r>
            <a:endParaRPr lang="ja-JP" sz="600" dirty="0"/>
          </a:p>
        </p:txBody>
      </p:sp>
      <p:sp>
        <p:nvSpPr>
          <p:cNvPr id="37" name="角丸四角形 36"/>
          <p:cNvSpPr/>
          <p:nvPr/>
        </p:nvSpPr>
        <p:spPr>
          <a:xfrm>
            <a:off x="1583268" y="2890393"/>
            <a:ext cx="465988" cy="180975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600" dirty="0"/>
              <a:t>急性期</a:t>
            </a:r>
            <a:endParaRPr lang="ja-JP" sz="600" dirty="0"/>
          </a:p>
        </p:txBody>
      </p:sp>
      <p:sp>
        <p:nvSpPr>
          <p:cNvPr id="38" name="角丸四角形 37"/>
          <p:cNvSpPr/>
          <p:nvPr/>
        </p:nvSpPr>
        <p:spPr>
          <a:xfrm>
            <a:off x="2137974" y="2892103"/>
            <a:ext cx="458833" cy="180975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600" dirty="0">
                <a:solidFill>
                  <a:schemeClr val="bg1"/>
                </a:solidFill>
              </a:rPr>
              <a:t>回復期</a:t>
            </a:r>
            <a:endParaRPr lang="ja-JP" sz="600" dirty="0">
              <a:solidFill>
                <a:schemeClr val="bg1"/>
              </a:solidFill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2829685" y="2890392"/>
            <a:ext cx="458833" cy="18097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600" dirty="0">
                <a:solidFill>
                  <a:schemeClr val="bg1"/>
                </a:solidFill>
              </a:rPr>
              <a:t>慢性期</a:t>
            </a:r>
            <a:endParaRPr lang="ja-JP" sz="600" dirty="0">
              <a:solidFill>
                <a:schemeClr val="bg1"/>
              </a:solidFill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1372367" y="1188778"/>
            <a:ext cx="483635" cy="19871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600" dirty="0"/>
              <a:t>（重症</a:t>
            </a:r>
            <a:r>
              <a:rPr lang="ja-JP" altLang="en-US" sz="600" dirty="0" smtClean="0"/>
              <a:t>）</a:t>
            </a:r>
            <a:endParaRPr lang="en-US" altLang="ja-JP" sz="600" dirty="0" smtClean="0"/>
          </a:p>
          <a:p>
            <a:pPr algn="ctr"/>
            <a:r>
              <a:rPr lang="ja-JP" altLang="en-US" sz="600" dirty="0" smtClean="0"/>
              <a:t>急性期</a:t>
            </a:r>
            <a:endParaRPr lang="ja-JP" sz="600" dirty="0"/>
          </a:p>
        </p:txBody>
      </p:sp>
      <p:sp>
        <p:nvSpPr>
          <p:cNvPr id="41" name="角丸四角形 40"/>
          <p:cNvSpPr/>
          <p:nvPr/>
        </p:nvSpPr>
        <p:spPr>
          <a:xfrm>
            <a:off x="1886112" y="1193201"/>
            <a:ext cx="499457" cy="198714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600" dirty="0" smtClean="0">
                <a:solidFill>
                  <a:schemeClr val="bg1"/>
                </a:solidFill>
              </a:rPr>
              <a:t>地域</a:t>
            </a:r>
            <a:endParaRPr lang="en-US" altLang="ja-JP" sz="600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600" dirty="0" smtClean="0">
                <a:solidFill>
                  <a:schemeClr val="bg1"/>
                </a:solidFill>
              </a:rPr>
              <a:t>急性期</a:t>
            </a:r>
            <a:endParaRPr lang="ja-JP" sz="600" dirty="0">
              <a:solidFill>
                <a:schemeClr val="bg1"/>
              </a:solidFill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2068325" y="4504493"/>
            <a:ext cx="452315" cy="531457"/>
          </a:xfrm>
          <a:prstGeom prst="roundRect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角丸四角形 42"/>
          <p:cNvSpPr/>
          <p:nvPr/>
        </p:nvSpPr>
        <p:spPr>
          <a:xfrm>
            <a:off x="2176909" y="5483493"/>
            <a:ext cx="607696" cy="504299"/>
          </a:xfrm>
          <a:prstGeom prst="roundRect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角丸四角形 52"/>
          <p:cNvSpPr/>
          <p:nvPr/>
        </p:nvSpPr>
        <p:spPr>
          <a:xfrm>
            <a:off x="1429146" y="4267241"/>
            <a:ext cx="483635" cy="19871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600" dirty="0"/>
              <a:t>（重症</a:t>
            </a:r>
            <a:r>
              <a:rPr lang="ja-JP" altLang="en-US" sz="600" dirty="0" smtClean="0"/>
              <a:t>）</a:t>
            </a:r>
            <a:endParaRPr lang="en-US" altLang="ja-JP" sz="600" dirty="0" smtClean="0"/>
          </a:p>
          <a:p>
            <a:pPr algn="ctr"/>
            <a:r>
              <a:rPr lang="ja-JP" altLang="en-US" sz="600" dirty="0" smtClean="0"/>
              <a:t>急性期</a:t>
            </a:r>
            <a:endParaRPr lang="ja-JP" sz="600" dirty="0"/>
          </a:p>
        </p:txBody>
      </p:sp>
      <p:sp>
        <p:nvSpPr>
          <p:cNvPr id="54" name="角丸四角形 53"/>
          <p:cNvSpPr/>
          <p:nvPr/>
        </p:nvSpPr>
        <p:spPr>
          <a:xfrm>
            <a:off x="1945920" y="4267241"/>
            <a:ext cx="499457" cy="198714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600" dirty="0" smtClean="0">
                <a:solidFill>
                  <a:schemeClr val="bg1"/>
                </a:solidFill>
              </a:rPr>
              <a:t>地域</a:t>
            </a:r>
            <a:endParaRPr lang="en-US" altLang="ja-JP" sz="600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600" dirty="0" smtClean="0">
                <a:solidFill>
                  <a:schemeClr val="bg1"/>
                </a:solidFill>
              </a:rPr>
              <a:t>急性期</a:t>
            </a:r>
            <a:endParaRPr lang="ja-JP" sz="600" dirty="0">
              <a:solidFill>
                <a:schemeClr val="bg1"/>
              </a:solidFill>
            </a:endParaRPr>
          </a:p>
        </p:txBody>
      </p:sp>
      <p:sp>
        <p:nvSpPr>
          <p:cNvPr id="56" name="テキスト ボックス 10">
            <a:extLst>
              <a:ext uri="{FF2B5EF4-FFF2-40B4-BE49-F238E27FC236}">
                <a16:creationId xmlns="" xmlns:a16="http://schemas.microsoft.com/office/drawing/2014/main" id="{47FDF32D-43ED-4A66-9CFA-E114E8625D81}"/>
              </a:ext>
            </a:extLst>
          </p:cNvPr>
          <p:cNvSpPr txBox="1"/>
          <p:nvPr/>
        </p:nvSpPr>
        <p:spPr>
          <a:xfrm>
            <a:off x="91684" y="582062"/>
            <a:ext cx="4699886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1600" dirty="0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●再編</a:t>
            </a:r>
            <a:r>
              <a:rPr lang="ja-JP" altLang="en-US" sz="16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前</a:t>
            </a:r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7" name="テキスト ボックス 10">
            <a:extLst>
              <a:ext uri="{FF2B5EF4-FFF2-40B4-BE49-F238E27FC236}">
                <a16:creationId xmlns="" xmlns:a16="http://schemas.microsoft.com/office/drawing/2014/main" id="{47FDF32D-43ED-4A66-9CFA-E114E8625D81}"/>
              </a:ext>
            </a:extLst>
          </p:cNvPr>
          <p:cNvSpPr txBox="1"/>
          <p:nvPr/>
        </p:nvSpPr>
        <p:spPr>
          <a:xfrm>
            <a:off x="91684" y="3777888"/>
            <a:ext cx="4699886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1600" dirty="0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●再編</a:t>
            </a:r>
            <a:r>
              <a:rPr lang="ja-JP" altLang="en-US" sz="16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後</a:t>
            </a:r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959386" y="6074143"/>
            <a:ext cx="648073" cy="164765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600" dirty="0"/>
              <a:t>高度急性期</a:t>
            </a:r>
            <a:endParaRPr lang="ja-JP" sz="600" dirty="0"/>
          </a:p>
        </p:txBody>
      </p:sp>
      <p:sp>
        <p:nvSpPr>
          <p:cNvPr id="59" name="角丸四角形 58"/>
          <p:cNvSpPr/>
          <p:nvPr/>
        </p:nvSpPr>
        <p:spPr>
          <a:xfrm>
            <a:off x="1669399" y="6072433"/>
            <a:ext cx="465988" cy="180975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600" dirty="0"/>
              <a:t>急性期</a:t>
            </a:r>
            <a:endParaRPr lang="ja-JP" sz="600" dirty="0"/>
          </a:p>
        </p:txBody>
      </p:sp>
      <p:sp>
        <p:nvSpPr>
          <p:cNvPr id="60" name="角丸四角形 59"/>
          <p:cNvSpPr/>
          <p:nvPr/>
        </p:nvSpPr>
        <p:spPr>
          <a:xfrm>
            <a:off x="2224105" y="6074143"/>
            <a:ext cx="458833" cy="180975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600" dirty="0">
                <a:solidFill>
                  <a:schemeClr val="bg1"/>
                </a:solidFill>
              </a:rPr>
              <a:t>回復期</a:t>
            </a:r>
            <a:endParaRPr lang="ja-JP" sz="600" dirty="0">
              <a:solidFill>
                <a:schemeClr val="bg1"/>
              </a:solidFill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2915816" y="6072432"/>
            <a:ext cx="458833" cy="18097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600" dirty="0">
                <a:solidFill>
                  <a:schemeClr val="bg1"/>
                </a:solidFill>
              </a:rPr>
              <a:t>慢性期</a:t>
            </a:r>
            <a:endParaRPr lang="ja-JP" sz="600" dirty="0">
              <a:solidFill>
                <a:schemeClr val="bg1"/>
              </a:solidFill>
            </a:endParaRPr>
          </a:p>
        </p:txBody>
      </p:sp>
      <p:sp>
        <p:nvSpPr>
          <p:cNvPr id="62" name="ホームベース 61"/>
          <p:cNvSpPr/>
          <p:nvPr/>
        </p:nvSpPr>
        <p:spPr>
          <a:xfrm rot="5400000">
            <a:off x="4436935" y="3107724"/>
            <a:ext cx="233938" cy="1071272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1888" y="1413123"/>
            <a:ext cx="5347204" cy="1720173"/>
          </a:xfrm>
          <a:prstGeom prst="rect">
            <a:avLst/>
          </a:prstGeom>
        </p:spPr>
      </p:pic>
      <p:sp>
        <p:nvSpPr>
          <p:cNvPr id="65" name="角丸四角形 64"/>
          <p:cNvSpPr/>
          <p:nvPr/>
        </p:nvSpPr>
        <p:spPr>
          <a:xfrm>
            <a:off x="6738258" y="1401940"/>
            <a:ext cx="890684" cy="1717429"/>
          </a:xfrm>
          <a:prstGeom prst="roundRect">
            <a:avLst>
              <a:gd name="adj" fmla="val 5439"/>
            </a:avLst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角丸四角形 63"/>
          <p:cNvSpPr/>
          <p:nvPr/>
        </p:nvSpPr>
        <p:spPr>
          <a:xfrm>
            <a:off x="5445170" y="1401940"/>
            <a:ext cx="1293670" cy="1717429"/>
          </a:xfrm>
          <a:prstGeom prst="roundRect">
            <a:avLst>
              <a:gd name="adj" fmla="val 5439"/>
            </a:avLst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角丸四角形 65"/>
          <p:cNvSpPr/>
          <p:nvPr/>
        </p:nvSpPr>
        <p:spPr>
          <a:xfrm>
            <a:off x="7628942" y="1387492"/>
            <a:ext cx="459762" cy="1731877"/>
          </a:xfrm>
          <a:prstGeom prst="roundRect">
            <a:avLst>
              <a:gd name="adj" fmla="val 5439"/>
            </a:avLst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96414" y="4447043"/>
            <a:ext cx="5251986" cy="1709482"/>
          </a:xfrm>
          <a:prstGeom prst="rect">
            <a:avLst/>
          </a:prstGeom>
        </p:spPr>
      </p:pic>
      <p:sp>
        <p:nvSpPr>
          <p:cNvPr id="67" name="角丸四角形 66"/>
          <p:cNvSpPr/>
          <p:nvPr/>
        </p:nvSpPr>
        <p:spPr>
          <a:xfrm>
            <a:off x="5336335" y="4433116"/>
            <a:ext cx="1293670" cy="1717429"/>
          </a:xfrm>
          <a:prstGeom prst="roundRect">
            <a:avLst>
              <a:gd name="adj" fmla="val 5439"/>
            </a:avLst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角丸四角形 67"/>
          <p:cNvSpPr/>
          <p:nvPr/>
        </p:nvSpPr>
        <p:spPr>
          <a:xfrm>
            <a:off x="6641815" y="4433304"/>
            <a:ext cx="890684" cy="1717429"/>
          </a:xfrm>
          <a:prstGeom prst="roundRect">
            <a:avLst>
              <a:gd name="adj" fmla="val 5439"/>
            </a:avLst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角丸四角形 68"/>
          <p:cNvSpPr/>
          <p:nvPr/>
        </p:nvSpPr>
        <p:spPr>
          <a:xfrm>
            <a:off x="7532499" y="4418668"/>
            <a:ext cx="423877" cy="1731877"/>
          </a:xfrm>
          <a:prstGeom prst="roundRect">
            <a:avLst>
              <a:gd name="adj" fmla="val 5439"/>
            </a:avLst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908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6997151" y="6469634"/>
            <a:ext cx="2133600" cy="365125"/>
          </a:xfrm>
        </p:spPr>
        <p:txBody>
          <a:bodyPr/>
          <a:lstStyle/>
          <a:p>
            <a:fld id="{0E8DCB0C-5B3D-46EB-936D-9D9E68F52628}" type="slidenum">
              <a:rPr kumimoji="1" lang="ja-JP" altLang="en-US" sz="1800" smtClean="0">
                <a:solidFill>
                  <a:schemeClr val="tx1"/>
                </a:solidFill>
              </a:rPr>
              <a:t>3</a:t>
            </a:fld>
            <a:endParaRPr kumimoji="1" lang="ja-JP" altLang="en-US" sz="1800">
              <a:solidFill>
                <a:schemeClr val="tx1"/>
              </a:solidFill>
            </a:endParaRPr>
          </a:p>
        </p:txBody>
      </p:sp>
      <p:sp>
        <p:nvSpPr>
          <p:cNvPr id="11" name="タイトル 1">
            <a:extLst>
              <a:ext uri="{FF2B5EF4-FFF2-40B4-BE49-F238E27FC236}">
                <a16:creationId xmlns="" xmlns:a16="http://schemas.microsoft.com/office/drawing/2014/main" id="{30BE5A27-A407-4A14-A9BE-5866682C3C6B}"/>
              </a:ext>
            </a:extLst>
          </p:cNvPr>
          <p:cNvSpPr txBox="1">
            <a:spLocks/>
          </p:cNvSpPr>
          <p:nvPr/>
        </p:nvSpPr>
        <p:spPr>
          <a:xfrm>
            <a:off x="144415" y="0"/>
            <a:ext cx="8856984" cy="6384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0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20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</a:t>
            </a:r>
            <a:r>
              <a:rPr lang="en-US" altLang="ja-JP" sz="20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lang="ja-JP" altLang="en-US" sz="20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推計結果の「病床数の必要量」への影響 </a:t>
            </a:r>
            <a:endParaRPr lang="ja-JP" altLang="en-US" sz="2000" dirty="0">
              <a:solidFill>
                <a:schemeClr val="accent1">
                  <a:lumMod val="7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テキスト ボックス 3">
            <a:extLst>
              <a:ext uri="{FF2B5EF4-FFF2-40B4-BE49-F238E27FC236}">
                <a16:creationId xmlns="" xmlns:a16="http://schemas.microsoft.com/office/drawing/2014/main" id="{CB56480A-4EC9-40C3-9235-49169A6E0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430" y="1052736"/>
            <a:ext cx="8295324" cy="39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449263" indent="-163513">
              <a:lnSpc>
                <a:spcPct val="125000"/>
              </a:lnSpc>
            </a:pPr>
            <a:r>
              <a:rPr lang="ja-JP" altLang="en-US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Meiryo UI" panose="020B0604030504040204" pitchFamily="50" charset="-128"/>
              </a:rPr>
              <a:t>〇堺市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671858" y="1625373"/>
            <a:ext cx="8136904" cy="2458036"/>
          </a:xfrm>
          <a:prstGeom prst="roundRect">
            <a:avLst>
              <a:gd name="adj" fmla="val 7047"/>
            </a:avLst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高度急性期～（重症）急性期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病床数の必要量と病床機能報告の構成割合の差は圧縮される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地域急性期～回復期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（サブアキュート・ポストアキュート・リハビリ）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病床数の必要量と病床機能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報告の構成割合の差は広がる。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慢性期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（長期療養）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母数の増加により、病床機能報告における割合は下がるものの、病床機能報告と病床数の　　　必要量の差はほぼ変わらない。　　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927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CB110735879EE44AC0DA5AE7D61CC8B" ma:contentTypeVersion="0" ma:contentTypeDescription="新しいドキュメントを作成します。" ma:contentTypeScope="" ma:versionID="52cf278b219930cbe3bdae6bc175c2b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c216975fa0084bb3f54c3fd858a610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2E238E-5187-4482-BE1B-2A3B132B829E}">
  <ds:schemaRefs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purl.org/dc/dcmitype/"/>
    <ds:schemaRef ds:uri="http://www.w3.org/XML/1998/namespace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0CD99F2F-664F-4A72-8D0A-9464752B63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E6FA492-2F15-4389-9F0F-4BEF001AC01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11846</TotalTime>
  <Words>233</Words>
  <Application>Microsoft Office PowerPoint</Application>
  <PresentationFormat>画面に合わせる (4:3)</PresentationFormat>
  <Paragraphs>66</Paragraphs>
  <Slides>3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堺市</cp:lastModifiedBy>
  <cp:revision>910</cp:revision>
  <cp:lastPrinted>2018-11-15T11:50:59Z</cp:lastPrinted>
  <dcterms:created xsi:type="dcterms:W3CDTF">2017-09-06T02:09:24Z</dcterms:created>
  <dcterms:modified xsi:type="dcterms:W3CDTF">2019-01-18T01:40:37Z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0x0101002CB110735879EE44AC0DA5AE7D61CC8B</vt:lpwstr>
  </property>
</Properties>
</file>