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364" r:id="rId5"/>
    <p:sldId id="369" r:id="rId6"/>
    <p:sldId id="375" r:id="rId7"/>
    <p:sldId id="374" r:id="rId8"/>
    <p:sldId id="372" r:id="rId9"/>
    <p:sldId id="371" r:id="rId10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66CC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59" autoAdjust="0"/>
    <p:restoredTop sz="93816" autoAdjust="0"/>
  </p:normalViewPr>
  <p:slideViewPr>
    <p:cSldViewPr>
      <p:cViewPr varScale="1">
        <p:scale>
          <a:sx n="70" d="100"/>
          <a:sy n="70" d="100"/>
        </p:scale>
        <p:origin x="132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16" y="-102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3448F-96E3-453A-8EC1-C7037892310F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A8BE3F-AD7C-427F-A529-5229D628D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505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8C0B6B46-DA86-44B1-BF26-2C06D2A671C0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4"/>
            <a:ext cx="2949575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40687962-1732-4DEA-94EE-209433AE6D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0881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89D292-2749-4681-82AF-6C162F99348F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57638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E991F-5A9F-452D-9998-F6E845966F1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437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E991F-5A9F-452D-9998-F6E845966F1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437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E991F-5A9F-452D-9998-F6E845966F1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28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EE7C-8E8D-41EB-9594-C5DC1FCA6663}" type="datetime1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477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1884-71C5-4CA1-AEB1-8D07AC67AE50}" type="datetime1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638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A19F-7284-44BE-9A1F-C02B9A966599}" type="datetime1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725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88436-3286-4FEF-B618-369F48507185}" type="datetime1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2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F4AA4-C779-4EE1-910A-4A7C1CD4543E}" type="datetime1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16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C2E89-ACA8-453C-98E5-56D551773C7D}" type="datetime1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77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DF76D-27A6-45FE-A907-12DFDE6D76F8}" type="datetime1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229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6E5B3-E1CE-4D50-8D88-0BAB252FE96E}" type="datetime1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474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3274-620F-4559-8998-DD67638A3D1F}" type="datetime1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17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F548-034F-4E79-9524-0CA46ED49675}" type="datetime1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460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9C08-6B5E-4AFE-AB4D-F32FDDA43A4F}" type="datetime1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647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A1CAA-F00E-48D3-8907-6F71498EB191}" type="datetime1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65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1">
            <a:extLst>
              <a:ext uri="{FF2B5EF4-FFF2-40B4-BE49-F238E27FC236}">
                <a16:creationId xmlns:a16="http://schemas.microsoft.com/office/drawing/2014/main" id="{77D78C8B-7190-4F9F-BF24-FAD4DFE9F181}"/>
              </a:ext>
            </a:extLst>
          </p:cNvPr>
          <p:cNvSpPr txBox="1">
            <a:spLocks/>
          </p:cNvSpPr>
          <p:nvPr/>
        </p:nvSpPr>
        <p:spPr>
          <a:xfrm>
            <a:off x="143490" y="1146186"/>
            <a:ext cx="8712968" cy="134738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大阪府における医療実態を可視化し、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/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すべての関係医療機関の参画による協議を行い、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/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高い納得性のもと医療機関の自主的な取組みをサポート　</a:t>
            </a:r>
          </a:p>
        </p:txBody>
      </p:sp>
      <p:sp>
        <p:nvSpPr>
          <p:cNvPr id="8" name="Text Placeholder 40">
            <a:extLst>
              <a:ext uri="{FF2B5EF4-FFF2-40B4-BE49-F238E27FC236}">
                <a16:creationId xmlns:a16="http://schemas.microsoft.com/office/drawing/2014/main" id="{6147A621-87CB-4051-9E7F-3CAFA03182FA}"/>
              </a:ext>
            </a:extLst>
          </p:cNvPr>
          <p:cNvSpPr>
            <a:spLocks noGrp="1"/>
          </p:cNvSpPr>
          <p:nvPr/>
        </p:nvSpPr>
        <p:spPr>
          <a:xfrm rot="18900000">
            <a:off x="4138400" y="5617664"/>
            <a:ext cx="2269998" cy="475488"/>
          </a:xfrm>
          <a:prstGeom prst="rightArrow">
            <a:avLst>
              <a:gd name="adj1" fmla="val 60684"/>
              <a:gd name="adj2" fmla="val 50000"/>
            </a:avLst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171450" indent="-17145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350" b="1" kern="1200" cap="none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STEP</a:t>
            </a:r>
            <a:r>
              <a:rPr lang="en-US" dirty="0"/>
              <a:t> </a:t>
            </a:r>
            <a:r>
              <a:rPr lang="en-US" altLang="ja-JP" dirty="0"/>
              <a:t>2</a:t>
            </a:r>
            <a:endParaRPr lang="en-US" dirty="0"/>
          </a:p>
        </p:txBody>
      </p:sp>
      <p:sp>
        <p:nvSpPr>
          <p:cNvPr id="12" name="Text Placeholder 42">
            <a:extLst>
              <a:ext uri="{FF2B5EF4-FFF2-40B4-BE49-F238E27FC236}">
                <a16:creationId xmlns:a16="http://schemas.microsoft.com/office/drawing/2014/main" id="{CD6A62DE-5642-46D2-95AF-D756FB8F758D}"/>
              </a:ext>
            </a:extLst>
          </p:cNvPr>
          <p:cNvSpPr>
            <a:spLocks noGrp="1"/>
          </p:cNvSpPr>
          <p:nvPr/>
        </p:nvSpPr>
        <p:spPr>
          <a:xfrm rot="2700000">
            <a:off x="4961945" y="3090929"/>
            <a:ext cx="2267712" cy="475488"/>
          </a:xfrm>
          <a:prstGeom prst="rightArrow">
            <a:avLst>
              <a:gd name="adj1" fmla="val 60684"/>
              <a:gd name="adj2" fmla="val 50000"/>
            </a:avLst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171450" indent="-17145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350" b="1" kern="1200" cap="none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STEP</a:t>
            </a:r>
            <a:r>
              <a:rPr lang="ja-JP" altLang="en-US" dirty="0"/>
              <a:t> </a:t>
            </a:r>
            <a:r>
              <a:rPr lang="en-US" altLang="ja-JP" dirty="0"/>
              <a:t>3</a:t>
            </a:r>
            <a:endParaRPr lang="en-US" dirty="0"/>
          </a:p>
        </p:txBody>
      </p:sp>
      <p:sp>
        <p:nvSpPr>
          <p:cNvPr id="13" name="Text Placeholder 71">
            <a:extLst>
              <a:ext uri="{FF2B5EF4-FFF2-40B4-BE49-F238E27FC236}">
                <a16:creationId xmlns:a16="http://schemas.microsoft.com/office/drawing/2014/main" id="{7DEFD8B5-B725-44A0-A35C-1A302BD93416}"/>
              </a:ext>
            </a:extLst>
          </p:cNvPr>
          <p:cNvSpPr>
            <a:spLocks noGrp="1"/>
          </p:cNvSpPr>
          <p:nvPr/>
        </p:nvSpPr>
        <p:spPr>
          <a:xfrm>
            <a:off x="379057" y="4382506"/>
            <a:ext cx="6964198" cy="384048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171450" indent="-17145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350" b="1" kern="1200" cap="none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すべての関係医療機関参画による分析・協議</a:t>
            </a:r>
            <a:endParaRPr 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Text Placeholder 72">
            <a:extLst>
              <a:ext uri="{FF2B5EF4-FFF2-40B4-BE49-F238E27FC236}">
                <a16:creationId xmlns:a16="http://schemas.microsoft.com/office/drawing/2014/main" id="{5E40D74F-EE44-4438-81E1-7DBDC3C8A14A}"/>
              </a:ext>
            </a:extLst>
          </p:cNvPr>
          <p:cNvSpPr>
            <a:spLocks noGrp="1"/>
          </p:cNvSpPr>
          <p:nvPr/>
        </p:nvSpPr>
        <p:spPr>
          <a:xfrm>
            <a:off x="7467981" y="3713122"/>
            <a:ext cx="1277544" cy="1372966"/>
          </a:xfrm>
          <a:prstGeom prst="ellipse">
            <a:avLst/>
          </a:prstGeom>
          <a:solidFill>
            <a:srgbClr val="FF7C80"/>
          </a:solidFill>
        </p:spPr>
        <p:txBody>
          <a:bodyPr vert="horz" wrap="square" lIns="0" tIns="45720" rIns="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50" b="1" kern="1200" cap="all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年の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cap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あるべき姿</a:t>
            </a:r>
            <a:endParaRPr lang="en-US" sz="1400" cap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Text Placeholder 43">
            <a:extLst>
              <a:ext uri="{FF2B5EF4-FFF2-40B4-BE49-F238E27FC236}">
                <a16:creationId xmlns:a16="http://schemas.microsoft.com/office/drawing/2014/main" id="{F4475303-CE8A-4E7A-8F72-B774579F482E}"/>
              </a:ext>
            </a:extLst>
          </p:cNvPr>
          <p:cNvSpPr>
            <a:spLocks noGrp="1"/>
          </p:cNvSpPr>
          <p:nvPr/>
        </p:nvSpPr>
        <p:spPr>
          <a:xfrm rot="2700000">
            <a:off x="1943261" y="3090929"/>
            <a:ext cx="2267712" cy="475488"/>
          </a:xfrm>
          <a:prstGeom prst="rightArrow">
            <a:avLst>
              <a:gd name="adj1" fmla="val 60684"/>
              <a:gd name="adj2" fmla="val 50000"/>
            </a:avLst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171450" indent="-17145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350" b="1" kern="1200" cap="none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STEP</a:t>
            </a:r>
            <a:r>
              <a:rPr lang="en-US" dirty="0"/>
              <a:t> 1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FB44F19-08F8-4B8D-9885-CE3608536F70}"/>
              </a:ext>
            </a:extLst>
          </p:cNvPr>
          <p:cNvSpPr/>
          <p:nvPr/>
        </p:nvSpPr>
        <p:spPr>
          <a:xfrm>
            <a:off x="1183115" y="5069590"/>
            <a:ext cx="434065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診療報酬改定の状況や診療実態の詳細な分析を踏まえ、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将来のあるべき姿に対しての「地域の課題」について、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公・民分け隔てなく関係者間で認識の共有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を図る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E6EE783-5806-4357-87A8-C0D9E251661E}"/>
              </a:ext>
            </a:extLst>
          </p:cNvPr>
          <p:cNvSpPr/>
          <p:nvPr/>
        </p:nvSpPr>
        <p:spPr>
          <a:xfrm>
            <a:off x="267181" y="2810114"/>
            <a:ext cx="295243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病床機能報告制度と、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構想の病床４機能区分の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定義が必ずしも一致しないため、　</a:t>
            </a: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将来必要となる病床の検討にあたり、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診療実態を分析・徹底した見える化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947B9AF1-8A83-42B4-98B6-427C64780957}"/>
              </a:ext>
            </a:extLst>
          </p:cNvPr>
          <p:cNvSpPr/>
          <p:nvPr/>
        </p:nvSpPr>
        <p:spPr>
          <a:xfrm>
            <a:off x="3351553" y="2810114"/>
            <a:ext cx="29524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構想区域における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「将来のあるべき姿」をとりまとめ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5F3164A-1EA0-42DF-B3DD-0EAB63BC108F}"/>
              </a:ext>
            </a:extLst>
          </p:cNvPr>
          <p:cNvSpPr/>
          <p:nvPr/>
        </p:nvSpPr>
        <p:spPr>
          <a:xfrm>
            <a:off x="3972885" y="3451512"/>
            <a:ext cx="29524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「あるべき姿」の実現に向け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達成度を測定する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指標の設定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1BE23722-240B-450B-A2FF-1386E029FF9A}"/>
              </a:ext>
            </a:extLst>
          </p:cNvPr>
          <p:cNvSpPr/>
          <p:nvPr/>
        </p:nvSpPr>
        <p:spPr>
          <a:xfrm>
            <a:off x="6244076" y="5589240"/>
            <a:ext cx="2709916" cy="1136534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wrap="square">
            <a:noAutofit/>
          </a:bodyPr>
          <a:lstStyle/>
          <a:p>
            <a:r>
              <a:rPr lang="ja-JP" altLang="en-US" sz="12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指標（例）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8A4781B-CDAA-49DE-9574-3A79337A98EB}"/>
              </a:ext>
            </a:extLst>
          </p:cNvPr>
          <p:cNvSpPr/>
          <p:nvPr/>
        </p:nvSpPr>
        <p:spPr>
          <a:xfrm>
            <a:off x="794917" y="5861678"/>
            <a:ext cx="393676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「病床機能」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「診療機能」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・「回復期」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（サブアキュート・ポストアキュート機能）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を持つ病床機能等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・地域で必要となる診療機能（５疾病４事業）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47B9AF1-8A83-42B4-98B6-427C64780957}"/>
              </a:ext>
            </a:extLst>
          </p:cNvPr>
          <p:cNvSpPr/>
          <p:nvPr/>
        </p:nvSpPr>
        <p:spPr>
          <a:xfrm>
            <a:off x="987261" y="4113741"/>
            <a:ext cx="23442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（平成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 春～夏）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947B9AF1-8A83-42B4-98B6-427C64780957}"/>
              </a:ext>
            </a:extLst>
          </p:cNvPr>
          <p:cNvSpPr/>
          <p:nvPr/>
        </p:nvSpPr>
        <p:spPr>
          <a:xfrm>
            <a:off x="2819498" y="4730843"/>
            <a:ext cx="23442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（平成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 夏～秋）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47B9AF1-8A83-42B4-98B6-427C64780957}"/>
              </a:ext>
            </a:extLst>
          </p:cNvPr>
          <p:cNvSpPr/>
          <p:nvPr/>
        </p:nvSpPr>
        <p:spPr>
          <a:xfrm>
            <a:off x="4547690" y="4113740"/>
            <a:ext cx="23442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（平成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 秋～冬）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EF7DD15-71BA-43A3-8FEC-9F4F5DB1C180}"/>
              </a:ext>
            </a:extLst>
          </p:cNvPr>
          <p:cNvSpPr/>
          <p:nvPr/>
        </p:nvSpPr>
        <p:spPr>
          <a:xfrm>
            <a:off x="6304786" y="6358766"/>
            <a:ext cx="2588495" cy="36004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ts val="15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・回復期機能を担う病床の割合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6414656" y="5864310"/>
            <a:ext cx="2261992" cy="43204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latin typeface="+mn-ea"/>
              </a:rPr>
              <a:t>次</a:t>
            </a:r>
            <a:r>
              <a:rPr lang="ja-JP" altLang="en-US" sz="1200" dirty="0">
                <a:latin typeface="+mn-ea"/>
              </a:rPr>
              <a:t>年度以降、進捗</a:t>
            </a:r>
            <a:r>
              <a:rPr lang="ja-JP" altLang="en-US" sz="1200" dirty="0" smtClean="0">
                <a:latin typeface="+mn-ea"/>
              </a:rPr>
              <a:t>状況を把握</a:t>
            </a:r>
            <a:r>
              <a:rPr lang="en-US" altLang="ja-JP" sz="1200" dirty="0" smtClean="0">
                <a:latin typeface="+mn-ea"/>
              </a:rPr>
              <a:t/>
            </a:r>
            <a:br>
              <a:rPr lang="en-US" altLang="ja-JP" sz="1200" dirty="0" smtClean="0">
                <a:latin typeface="+mn-ea"/>
              </a:rPr>
            </a:br>
            <a:r>
              <a:rPr lang="ja-JP" altLang="en-US" sz="1200" dirty="0" smtClean="0">
                <a:latin typeface="+mn-ea"/>
              </a:rPr>
              <a:t>（モニタリング）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30BE5A27-A407-4A14-A9BE-5866682C3C6B}"/>
              </a:ext>
            </a:extLst>
          </p:cNvPr>
          <p:cNvSpPr txBox="1">
            <a:spLocks/>
          </p:cNvSpPr>
          <p:nvPr/>
        </p:nvSpPr>
        <p:spPr>
          <a:xfrm>
            <a:off x="-36512" y="620688"/>
            <a:ext cx="885698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  <a:r>
              <a:rPr lang="en-US" altLang="ja-JP" sz="24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基本的な考え方</a:t>
            </a:r>
            <a:endParaRPr lang="ja-JP" altLang="en-US" sz="2400" dirty="0">
              <a:solidFill>
                <a:schemeClr val="accent1">
                  <a:lumMod val="7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43490" y="169893"/>
            <a:ext cx="8810502" cy="510778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2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地域医療構想推進への大阪アプローチ</a:t>
            </a:r>
            <a:endParaRPr kumimoji="1" lang="ja-JP" altLang="en-US" sz="24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7" name="テキスト ボックス 1"/>
          <p:cNvSpPr txBox="1"/>
          <p:nvPr/>
        </p:nvSpPr>
        <p:spPr>
          <a:xfrm>
            <a:off x="7580776" y="75402"/>
            <a:ext cx="1362075" cy="52387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kern="100" dirty="0" smtClean="0">
                <a:effectLst/>
                <a:ea typeface="ＭＳ ゴシック"/>
                <a:cs typeface="Times New Roman"/>
              </a:rPr>
              <a:t>資料</a:t>
            </a:r>
            <a:r>
              <a:rPr lang="ja-JP" altLang="en-US" kern="100" dirty="0">
                <a:ea typeface="ＭＳ ゴシック"/>
                <a:cs typeface="Times New Roman"/>
              </a:rPr>
              <a:t>１－１</a:t>
            </a:r>
            <a:endParaRPr lang="ja-JP" kern="100" dirty="0">
              <a:effectLst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41224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正方形/長方形 153">
            <a:extLst>
              <a:ext uri="{FF2B5EF4-FFF2-40B4-BE49-F238E27FC236}">
                <a16:creationId xmlns:a16="http://schemas.microsoft.com/office/drawing/2014/main" id="{53AB2001-5262-42CC-9005-C4472D4297F3}"/>
              </a:ext>
            </a:extLst>
          </p:cNvPr>
          <p:cNvSpPr/>
          <p:nvPr/>
        </p:nvSpPr>
        <p:spPr>
          <a:xfrm>
            <a:off x="302303" y="1673523"/>
            <a:ext cx="4269046" cy="4272648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pPr algn="ctr"/>
            <a:endParaRPr kumimoji="1" lang="ja-JP" altLang="en-US"/>
          </a:p>
        </p:txBody>
      </p:sp>
      <p:sp>
        <p:nvSpPr>
          <p:cNvPr id="155" name="タイトル 1">
            <a:extLst>
              <a:ext uri="{FF2B5EF4-FFF2-40B4-BE49-F238E27FC236}">
                <a16:creationId xmlns:a16="http://schemas.microsoft.com/office/drawing/2014/main" id="{E4E5881F-7303-48F0-A1BF-8AB683DB1D16}"/>
              </a:ext>
            </a:extLst>
          </p:cNvPr>
          <p:cNvSpPr txBox="1">
            <a:spLocks/>
          </p:cNvSpPr>
          <p:nvPr/>
        </p:nvSpPr>
        <p:spPr>
          <a:xfrm>
            <a:off x="245438" y="1673522"/>
            <a:ext cx="4269046" cy="288032"/>
          </a:xfrm>
          <a:prstGeom prst="rect">
            <a:avLst/>
          </a:prstGeom>
        </p:spPr>
        <p:txBody>
          <a:bodyPr lIns="65306" tIns="32653" rIns="65306" bIns="32653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6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ポイント１</a:t>
            </a:r>
            <a:r>
              <a:rPr lang="ja-JP" altLang="en-US" sz="16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公民イコールフッティング</a:t>
            </a:r>
          </a:p>
        </p:txBody>
      </p:sp>
      <p:sp>
        <p:nvSpPr>
          <p:cNvPr id="156" name="テキスト ボックス 10">
            <a:extLst>
              <a:ext uri="{FF2B5EF4-FFF2-40B4-BE49-F238E27FC236}">
                <a16:creationId xmlns:a16="http://schemas.microsoft.com/office/drawing/2014/main" id="{37595DBE-0D9E-4ACB-A5AD-0E5601B3CE00}"/>
              </a:ext>
            </a:extLst>
          </p:cNvPr>
          <p:cNvSpPr txBox="1"/>
          <p:nvPr/>
        </p:nvSpPr>
        <p:spPr>
          <a:xfrm>
            <a:off x="323033" y="5476216"/>
            <a:ext cx="3969585" cy="5232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29" tIns="45715" rIns="91429" bIns="45715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14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/>
              </a:rPr>
              <a:t>構想区域の現状と課題を共有し</a:t>
            </a:r>
            <a:r>
              <a:rPr lang="ja-JP" altLang="en-US" sz="14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/>
              </a:rPr>
              <a:t>、</a:t>
            </a:r>
            <a:endParaRPr lang="en-US" altLang="ja-JP" sz="1400" kern="1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/>
            </a:endParaRPr>
          </a:p>
          <a:p>
            <a:pPr algn="ctr"/>
            <a:r>
              <a:rPr lang="ja-JP" altLang="en-US" sz="14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/>
              </a:rPr>
              <a:t>将来</a:t>
            </a:r>
            <a:r>
              <a:rPr lang="ja-JP" altLang="en-US" sz="14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/>
              </a:rPr>
              <a:t>のあるべき姿を協議</a:t>
            </a:r>
          </a:p>
        </p:txBody>
      </p:sp>
      <p:sp>
        <p:nvSpPr>
          <p:cNvPr id="161" name="二等辺三角形 160">
            <a:extLst>
              <a:ext uri="{FF2B5EF4-FFF2-40B4-BE49-F238E27FC236}">
                <a16:creationId xmlns:a16="http://schemas.microsoft.com/office/drawing/2014/main" id="{C255490A-9054-4245-BB11-C439BB28663C}"/>
              </a:ext>
            </a:extLst>
          </p:cNvPr>
          <p:cNvSpPr/>
          <p:nvPr/>
        </p:nvSpPr>
        <p:spPr>
          <a:xfrm flipV="1">
            <a:off x="2201984" y="5366682"/>
            <a:ext cx="386056" cy="163915"/>
          </a:xfrm>
          <a:prstGeom prst="triangle">
            <a:avLst>
              <a:gd name="adj" fmla="val 50000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kumimoji="1" lang="ja-JP" altLang="en-US"/>
          </a:p>
        </p:txBody>
      </p:sp>
      <p:sp>
        <p:nvSpPr>
          <p:cNvPr id="162" name="テキスト ボックス 10">
            <a:extLst>
              <a:ext uri="{FF2B5EF4-FFF2-40B4-BE49-F238E27FC236}">
                <a16:creationId xmlns:a16="http://schemas.microsoft.com/office/drawing/2014/main" id="{27F02587-308B-4339-A712-2C7F06D65FB9}"/>
              </a:ext>
            </a:extLst>
          </p:cNvPr>
          <p:cNvSpPr txBox="1"/>
          <p:nvPr/>
        </p:nvSpPr>
        <p:spPr>
          <a:xfrm>
            <a:off x="654946" y="4196611"/>
            <a:ext cx="3838691" cy="10925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29" tIns="45715" rIns="91429" bIns="45715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1300" b="1" u="sng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/>
              </a:rPr>
              <a:t>②　病院連絡会</a:t>
            </a:r>
            <a:endParaRPr lang="en-US" altLang="ja-JP" sz="1300" b="1" u="sng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/>
            </a:endParaRPr>
          </a:p>
          <a:p>
            <a:r>
              <a:rPr lang="ja-JP" altLang="en-US" sz="13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/>
              </a:rPr>
              <a:t>　病院関係者の参加率が低い（府域全体で</a:t>
            </a:r>
            <a:r>
              <a:rPr lang="en-US" altLang="ja-JP" sz="13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/>
              </a:rPr>
              <a:t>10</a:t>
            </a:r>
            <a:r>
              <a:rPr lang="ja-JP" altLang="en-US" sz="13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/>
              </a:rPr>
              <a:t>％程度）の地域医療構想調整会議を実質的に補完する、</a:t>
            </a:r>
            <a:r>
              <a:rPr lang="ja-JP" altLang="en-US" sz="1300" kern="1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/>
              </a:rPr>
              <a:t>すべての病床機能報告対象病院の参画による協議の場</a:t>
            </a:r>
          </a:p>
        </p:txBody>
      </p:sp>
      <p:sp>
        <p:nvSpPr>
          <p:cNvPr id="164" name="テキスト ボックス 10">
            <a:extLst>
              <a:ext uri="{FF2B5EF4-FFF2-40B4-BE49-F238E27FC236}">
                <a16:creationId xmlns:a16="http://schemas.microsoft.com/office/drawing/2014/main" id="{61337669-3A1D-4955-A59A-3BD42C78E86B}"/>
              </a:ext>
            </a:extLst>
          </p:cNvPr>
          <p:cNvSpPr txBox="1"/>
          <p:nvPr/>
        </p:nvSpPr>
        <p:spPr>
          <a:xfrm>
            <a:off x="596910" y="2596183"/>
            <a:ext cx="3838691" cy="14927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29" tIns="45715" rIns="91429" bIns="45715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1300" b="1" u="sng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/>
              </a:rPr>
              <a:t>①　病院の将来プランについての調査</a:t>
            </a:r>
            <a:endParaRPr lang="en-US" altLang="ja-JP" sz="1300" b="1" u="sng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/>
            </a:endParaRPr>
          </a:p>
          <a:p>
            <a:r>
              <a:rPr lang="ja-JP" altLang="en-US" sz="13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/>
              </a:rPr>
              <a:t>　「公的医療機関等</a:t>
            </a:r>
            <a:r>
              <a:rPr lang="en-US" altLang="ja-JP" sz="13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/>
              </a:rPr>
              <a:t>2025</a:t>
            </a:r>
            <a:r>
              <a:rPr lang="ja-JP" altLang="en-US" sz="13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/>
              </a:rPr>
              <a:t>プラン」を契機に、公立病院、民間病院について同じ内容の調査を実施</a:t>
            </a:r>
            <a:endParaRPr lang="en-US" altLang="ja-JP" sz="13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/>
            </a:endParaRPr>
          </a:p>
          <a:p>
            <a:r>
              <a:rPr lang="ja-JP" altLang="en-US" sz="13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/>
              </a:rPr>
              <a:t>　構想区域で協議することを前提に、病院からの回答内容が比較検討等に資するよう、自由記載ではなく、データ化に適した</a:t>
            </a:r>
            <a:r>
              <a:rPr lang="ja-JP" altLang="en-US" sz="1300" kern="1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/>
              </a:rPr>
              <a:t>クローズドクエスチョン方式（大阪独自様式）</a:t>
            </a:r>
            <a:r>
              <a:rPr lang="ja-JP" altLang="en-US" sz="13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/>
              </a:rPr>
              <a:t>を採用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89AB1E2-9EAE-46B0-91BB-85C624FEED16}"/>
              </a:ext>
            </a:extLst>
          </p:cNvPr>
          <p:cNvSpPr/>
          <p:nvPr/>
        </p:nvSpPr>
        <p:spPr>
          <a:xfrm>
            <a:off x="549689" y="2061324"/>
            <a:ext cx="3917879" cy="496831"/>
          </a:xfrm>
          <a:prstGeom prst="rect">
            <a:avLst/>
          </a:prstGeom>
        </p:spPr>
        <p:txBody>
          <a:bodyPr wrap="square" lIns="65306" tIns="32653" rIns="65306" bIns="32653">
            <a:spAutoFit/>
          </a:bodyPr>
          <a:lstStyle/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民間病院割合が高い大阪府にあっては、</a:t>
            </a:r>
            <a:r>
              <a:rPr lang="ja-JP" altLang="en-US" sz="14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公民一体となった協議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が必須</a:t>
            </a:r>
          </a:p>
        </p:txBody>
      </p:sp>
      <p:sp>
        <p:nvSpPr>
          <p:cNvPr id="166" name="Text Placeholder 18">
            <a:extLst>
              <a:ext uri="{FF2B5EF4-FFF2-40B4-BE49-F238E27FC236}">
                <a16:creationId xmlns:a16="http://schemas.microsoft.com/office/drawing/2014/main" id="{65BF0025-FE44-492F-9986-8E6E4837536B}"/>
              </a:ext>
            </a:extLst>
          </p:cNvPr>
          <p:cNvSpPr txBox="1">
            <a:spLocks/>
          </p:cNvSpPr>
          <p:nvPr/>
        </p:nvSpPr>
        <p:spPr>
          <a:xfrm>
            <a:off x="251520" y="6021288"/>
            <a:ext cx="8743829" cy="643701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</p:spPr>
        <p:txBody>
          <a:bodyPr lIns="65306" tIns="32653" rIns="65306" bIns="32653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429"/>
              </a:spcBef>
            </a:pPr>
            <a:r>
              <a:rPr lang="ja-JP" altLang="en-US" sz="17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rPr>
              <a:t>第７次大阪府医療計画に記載し、基本的方向性を確認</a:t>
            </a:r>
            <a:endParaRPr lang="en-US" altLang="ja-JP" sz="17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Arial" pitchFamily="34" charset="0"/>
            </a:endParaRPr>
          </a:p>
          <a:p>
            <a:pPr algn="ctr">
              <a:spcBef>
                <a:spcPts val="429"/>
              </a:spcBef>
            </a:pPr>
            <a:r>
              <a:rPr lang="ja-JP" altLang="en-US" sz="17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rPr>
              <a:t>関係者の理解・協力の</a:t>
            </a:r>
            <a:r>
              <a:rPr lang="ja-JP" altLang="en-US" sz="17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rPr>
              <a:t>もと、今年度、精力的に協議</a:t>
            </a:r>
            <a:endParaRPr lang="en-US" sz="1700" dirty="0">
              <a:solidFill>
                <a:schemeClr val="tx1">
                  <a:lumMod val="75000"/>
                  <a:lumOff val="2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Arial" pitchFamily="34" charset="0"/>
            </a:endParaRPr>
          </a:p>
        </p:txBody>
      </p:sp>
      <p:sp>
        <p:nvSpPr>
          <p:cNvPr id="27" name="タイトル 1">
            <a:extLst>
              <a:ext uri="{FF2B5EF4-FFF2-40B4-BE49-F238E27FC236}">
                <a16:creationId xmlns:a16="http://schemas.microsoft.com/office/drawing/2014/main" id="{77D78C8B-7190-4F9F-BF24-FAD4DFE9F181}"/>
              </a:ext>
            </a:extLst>
          </p:cNvPr>
          <p:cNvSpPr txBox="1">
            <a:spLocks/>
          </p:cNvSpPr>
          <p:nvPr/>
        </p:nvSpPr>
        <p:spPr>
          <a:xfrm>
            <a:off x="179512" y="677446"/>
            <a:ext cx="8712968" cy="84093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「大阪の、大阪による、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のための構想推進」をめざす取組み</a:t>
            </a:r>
            <a:endParaRPr lang="en-US" altLang="ja-JP" sz="2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30BE5A27-A407-4A14-A9BE-5866682C3C6B}"/>
              </a:ext>
            </a:extLst>
          </p:cNvPr>
          <p:cNvSpPr txBox="1">
            <a:spLocks/>
          </p:cNvSpPr>
          <p:nvPr/>
        </p:nvSpPr>
        <p:spPr>
          <a:xfrm>
            <a:off x="4673804" y="1769682"/>
            <a:ext cx="4470195" cy="291642"/>
          </a:xfrm>
          <a:prstGeom prst="rect">
            <a:avLst/>
          </a:prstGeom>
        </p:spPr>
        <p:txBody>
          <a:bodyPr lIns="65306" tIns="32653" rIns="65306" bIns="32653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6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ポイント２</a:t>
            </a:r>
            <a:r>
              <a:rPr lang="ja-JP" altLang="en-US" sz="16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診療実態</a:t>
            </a:r>
            <a:r>
              <a:rPr lang="ja-JP" altLang="en-US" sz="16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分析</a:t>
            </a:r>
            <a:r>
              <a:rPr lang="ja-JP" altLang="en-US" sz="12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（病床機能報告の定量的分析）</a:t>
            </a:r>
            <a:endParaRPr lang="ja-JP" altLang="en-US" sz="1200" dirty="0">
              <a:solidFill>
                <a:schemeClr val="accent1">
                  <a:lumMod val="7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9" name="テキスト ボックス 10">
            <a:extLst>
              <a:ext uri="{FF2B5EF4-FFF2-40B4-BE49-F238E27FC236}">
                <a16:creationId xmlns:a16="http://schemas.microsoft.com/office/drawing/2014/main" id="{8957656B-6DE6-44E0-85D6-7CF39E5B6647}"/>
              </a:ext>
            </a:extLst>
          </p:cNvPr>
          <p:cNvSpPr txBox="1"/>
          <p:nvPr/>
        </p:nvSpPr>
        <p:spPr>
          <a:xfrm>
            <a:off x="4733153" y="5422960"/>
            <a:ext cx="4198731" cy="5232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29" tIns="45715" rIns="91429" bIns="45715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14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/>
              </a:rPr>
              <a:t>診療実態分析により、</a:t>
            </a:r>
            <a:r>
              <a:rPr lang="ja-JP" altLang="en-US" sz="1400" kern="1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/>
              </a:rPr>
              <a:t>「急性期」報告病棟の実像</a:t>
            </a:r>
            <a:r>
              <a:rPr lang="ja-JP" altLang="en-US" sz="14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/>
              </a:rPr>
              <a:t>を</a:t>
            </a:r>
            <a:endParaRPr lang="en-US" altLang="ja-JP" sz="1400" kern="1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/>
            </a:endParaRPr>
          </a:p>
          <a:p>
            <a:pPr algn="ctr"/>
            <a:r>
              <a:rPr lang="ja-JP" altLang="en-US" sz="14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/>
              </a:rPr>
              <a:t>明らか</a:t>
            </a:r>
            <a:r>
              <a:rPr lang="ja-JP" altLang="en-US" sz="14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/>
              </a:rPr>
              <a:t>に</a:t>
            </a:r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4B00DC8E-BEB2-464C-912D-69D22A87F5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5774" y="2451140"/>
            <a:ext cx="3954512" cy="2169855"/>
          </a:xfrm>
          <a:prstGeom prst="rect">
            <a:avLst/>
          </a:prstGeom>
        </p:spPr>
      </p:pic>
      <p:sp>
        <p:nvSpPr>
          <p:cNvPr id="31" name="タイトル 1">
            <a:extLst>
              <a:ext uri="{FF2B5EF4-FFF2-40B4-BE49-F238E27FC236}">
                <a16:creationId xmlns:a16="http://schemas.microsoft.com/office/drawing/2014/main" id="{809F41AF-9EAE-4618-9CB4-1E53C2E9704E}"/>
              </a:ext>
            </a:extLst>
          </p:cNvPr>
          <p:cNvSpPr txBox="1">
            <a:spLocks/>
          </p:cNvSpPr>
          <p:nvPr/>
        </p:nvSpPr>
        <p:spPr>
          <a:xfrm>
            <a:off x="4946089" y="4529085"/>
            <a:ext cx="906936" cy="288032"/>
          </a:xfrm>
          <a:prstGeom prst="rect">
            <a:avLst/>
          </a:prstGeom>
        </p:spPr>
        <p:txBody>
          <a:bodyPr lIns="65306" tIns="32653" rIns="65306" bIns="32653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1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将来像</a:t>
            </a: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A274F5E1-C9B6-4659-B358-69F8AC5DCDB2}"/>
              </a:ext>
            </a:extLst>
          </p:cNvPr>
          <p:cNvSpPr txBox="1">
            <a:spLocks/>
          </p:cNvSpPr>
          <p:nvPr/>
        </p:nvSpPr>
        <p:spPr>
          <a:xfrm>
            <a:off x="7864672" y="4529085"/>
            <a:ext cx="920107" cy="288032"/>
          </a:xfrm>
          <a:prstGeom prst="rect">
            <a:avLst/>
          </a:prstGeom>
        </p:spPr>
        <p:txBody>
          <a:bodyPr lIns="65306" tIns="32653" rIns="65306" bIns="32653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1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現状</a:t>
            </a:r>
          </a:p>
        </p:txBody>
      </p:sp>
      <p:sp>
        <p:nvSpPr>
          <p:cNvPr id="33" name="矢印: 左右 3">
            <a:extLst>
              <a:ext uri="{FF2B5EF4-FFF2-40B4-BE49-F238E27FC236}">
                <a16:creationId xmlns:a16="http://schemas.microsoft.com/office/drawing/2014/main" id="{3AC6EB4F-7962-456F-827C-61EC4C2358D7}"/>
              </a:ext>
            </a:extLst>
          </p:cNvPr>
          <p:cNvSpPr/>
          <p:nvPr/>
        </p:nvSpPr>
        <p:spPr>
          <a:xfrm>
            <a:off x="5904459" y="4527225"/>
            <a:ext cx="1908779" cy="288032"/>
          </a:xfrm>
          <a:prstGeom prst="leftRightArrow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r>
              <a:rPr lang="ja-JP" altLang="en-US" sz="1000" dirty="0">
                <a:solidFill>
                  <a:schemeClr val="accent1">
                    <a:lumMod val="75000"/>
                  </a:schemeClr>
                </a:solidFill>
              </a:rPr>
              <a:t>ギャップを埋める</a:t>
            </a:r>
          </a:p>
        </p:txBody>
      </p:sp>
      <p:sp>
        <p:nvSpPr>
          <p:cNvPr id="34" name="二等辺三角形 33">
            <a:extLst>
              <a:ext uri="{FF2B5EF4-FFF2-40B4-BE49-F238E27FC236}">
                <a16:creationId xmlns:a16="http://schemas.microsoft.com/office/drawing/2014/main" id="{565DB20E-ECFA-42E7-B270-29CE91AFAF82}"/>
              </a:ext>
            </a:extLst>
          </p:cNvPr>
          <p:cNvSpPr/>
          <p:nvPr/>
        </p:nvSpPr>
        <p:spPr>
          <a:xfrm flipV="1">
            <a:off x="6605341" y="5072121"/>
            <a:ext cx="386056" cy="244028"/>
          </a:xfrm>
          <a:prstGeom prst="triangle">
            <a:avLst>
              <a:gd name="adj" fmla="val 50000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35DDE19F-C3B1-437B-A981-580D3FFE8F38}"/>
              </a:ext>
            </a:extLst>
          </p:cNvPr>
          <p:cNvSpPr/>
          <p:nvPr/>
        </p:nvSpPr>
        <p:spPr>
          <a:xfrm>
            <a:off x="4744121" y="1673522"/>
            <a:ext cx="4251228" cy="4272648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lIns="65306" tIns="32653" rIns="65306" bIns="32653"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51EF9B12-01CC-45BD-8B43-5236AAFD7291}"/>
              </a:ext>
            </a:extLst>
          </p:cNvPr>
          <p:cNvSpPr/>
          <p:nvPr/>
        </p:nvSpPr>
        <p:spPr>
          <a:xfrm>
            <a:off x="4894090" y="2143777"/>
            <a:ext cx="3917879" cy="281387"/>
          </a:xfrm>
          <a:prstGeom prst="rect">
            <a:avLst/>
          </a:prstGeom>
        </p:spPr>
        <p:txBody>
          <a:bodyPr wrap="square" lIns="65306" tIns="32653" rIns="65306" bIns="32653">
            <a:spAutoFit/>
          </a:bodyPr>
          <a:lstStyle/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定義の違いの中に活路を見出す</a:t>
            </a: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30BE5A27-A407-4A14-A9BE-5866682C3C6B}"/>
              </a:ext>
            </a:extLst>
          </p:cNvPr>
          <p:cNvSpPr txBox="1">
            <a:spLocks/>
          </p:cNvSpPr>
          <p:nvPr/>
        </p:nvSpPr>
        <p:spPr>
          <a:xfrm>
            <a:off x="49582" y="101382"/>
            <a:ext cx="885698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4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  <a:r>
              <a:rPr lang="en-US" altLang="ja-JP" sz="24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大阪アプローチのポイント</a:t>
            </a:r>
            <a:endParaRPr lang="ja-JP" altLang="en-US" sz="2400" dirty="0">
              <a:solidFill>
                <a:schemeClr val="accent1">
                  <a:lumMod val="7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876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896770" y="6492875"/>
            <a:ext cx="2133600" cy="365125"/>
          </a:xfrm>
        </p:spPr>
        <p:txBody>
          <a:bodyPr/>
          <a:lstStyle/>
          <a:p>
            <a:fld id="{A9848611-8FAA-4BFC-BAAD-33CAF1A3E273}" type="slidenum">
              <a:rPr kumimoji="1" lang="ja-JP" altLang="en-US" sz="1800" smtClean="0">
                <a:solidFill>
                  <a:schemeClr val="tx1"/>
                </a:solidFill>
              </a:rPr>
              <a:t>3</a:t>
            </a:fld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957656B-6DE6-44E0-85D6-7CF39E5B6647}"/>
              </a:ext>
            </a:extLst>
          </p:cNvPr>
          <p:cNvSpPr txBox="1"/>
          <p:nvPr/>
        </p:nvSpPr>
        <p:spPr>
          <a:xfrm>
            <a:off x="67190" y="1419121"/>
            <a:ext cx="3281668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dirty="0" smtClean="0">
                <a:solidFill>
                  <a:schemeClr val="accent1">
                    <a:lumMod val="75000"/>
                  </a:schemeClr>
                </a:solidFill>
              </a:rPr>
              <a:t>●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病床機能報告と病床数の必要量の比較</a:t>
            </a:r>
            <a:endParaRPr 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16" name="テキスト ボックス 10">
            <a:extLst>
              <a:ext uri="{FF2B5EF4-FFF2-40B4-BE49-F238E27FC236}">
                <a16:creationId xmlns:a16="http://schemas.microsoft.com/office/drawing/2014/main" id="{8957656B-6DE6-44E0-85D6-7CF39E5B6647}"/>
              </a:ext>
            </a:extLst>
          </p:cNvPr>
          <p:cNvSpPr txBox="1"/>
          <p:nvPr/>
        </p:nvSpPr>
        <p:spPr>
          <a:xfrm>
            <a:off x="4173564" y="6548879"/>
            <a:ext cx="4417318" cy="2616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※2017</a:t>
            </a:r>
            <a:r>
              <a:rPr lang="ja-JP" altLang="en-US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年は暫定集計（</a:t>
            </a:r>
            <a:r>
              <a:rPr lang="zh-TW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病床機能報告集計日</a:t>
            </a:r>
            <a:r>
              <a:rPr lang="zh-TW" altLang="en-US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：</a:t>
            </a:r>
            <a:r>
              <a:rPr lang="en-US" altLang="ja-JP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2018</a:t>
            </a:r>
            <a:r>
              <a:rPr lang="ja-JP" altLang="en-US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</a:t>
            </a:r>
            <a:r>
              <a:rPr lang="en-US" altLang="zh-TW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</a:t>
            </a:r>
            <a:r>
              <a:rPr lang="ja-JP" altLang="en-US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月</a:t>
            </a:r>
            <a:r>
              <a:rPr lang="en-US" altLang="zh-TW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16</a:t>
            </a:r>
            <a:r>
              <a:rPr lang="ja-JP" altLang="en-US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日）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77D78C8B-7190-4F9F-BF24-FAD4DFE9F181}"/>
              </a:ext>
            </a:extLst>
          </p:cNvPr>
          <p:cNvSpPr txBox="1">
            <a:spLocks/>
          </p:cNvSpPr>
          <p:nvPr/>
        </p:nvSpPr>
        <p:spPr>
          <a:xfrm>
            <a:off x="143311" y="773967"/>
            <a:ext cx="8712968" cy="6299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病床数の必要量における回復期機能を担う病床数の確保には、府域全体で約</a:t>
            </a:r>
            <a:r>
              <a:rPr lang="en-US" altLang="ja-JP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</a:t>
            </a: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％程度同機能への転換が必要と推計</a:t>
            </a:r>
            <a:endParaRPr lang="ja-JP" altLang="en-US" sz="1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957656B-6DE6-44E0-85D6-7CF39E5B6647}"/>
              </a:ext>
            </a:extLst>
          </p:cNvPr>
          <p:cNvSpPr txBox="1"/>
          <p:nvPr/>
        </p:nvSpPr>
        <p:spPr>
          <a:xfrm>
            <a:off x="-3760" y="3398125"/>
            <a:ext cx="6659195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dirty="0" smtClean="0">
                <a:solidFill>
                  <a:schemeClr val="accent1">
                    <a:lumMod val="75000"/>
                  </a:schemeClr>
                </a:solidFill>
              </a:rPr>
              <a:t>●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病床機能報告（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2017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年度暫定集計）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と病床数の必要量（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2025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年）の割合の比較</a:t>
            </a:r>
            <a:endParaRPr 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14" name="テキスト ボックス 10">
            <a:extLst>
              <a:ext uri="{FF2B5EF4-FFF2-40B4-BE49-F238E27FC236}">
                <a16:creationId xmlns:a16="http://schemas.microsoft.com/office/drawing/2014/main" id="{8957656B-6DE6-44E0-85D6-7CF39E5B6647}"/>
              </a:ext>
            </a:extLst>
          </p:cNvPr>
          <p:cNvSpPr txBox="1"/>
          <p:nvPr/>
        </p:nvSpPr>
        <p:spPr>
          <a:xfrm>
            <a:off x="5156550" y="2970180"/>
            <a:ext cx="3888432" cy="2616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※</a:t>
            </a:r>
            <a:r>
              <a:rPr lang="ja-JP" altLang="en-US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有床診療所における急性期報告病床は、地域急性期に分類。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2" name="二等辺三角形 1"/>
          <p:cNvSpPr/>
          <p:nvPr/>
        </p:nvSpPr>
        <p:spPr>
          <a:xfrm rot="10800000">
            <a:off x="3947517" y="3170078"/>
            <a:ext cx="1032942" cy="213077"/>
          </a:xfrm>
          <a:prstGeom prst="triangle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4" y="4332396"/>
            <a:ext cx="4142273" cy="2347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1" name="表 20"/>
          <p:cNvGraphicFramePr>
            <a:graphicFrameLocks noGrp="1"/>
          </p:cNvGraphicFramePr>
          <p:nvPr>
            <p:extLst/>
          </p:nvPr>
        </p:nvGraphicFramePr>
        <p:xfrm>
          <a:off x="4344224" y="5513896"/>
          <a:ext cx="2730500" cy="22288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8552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5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907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地域急性期＋回復期</a:t>
                      </a:r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  <a:latin typeface="+mn-lt"/>
                          <a:ea typeface="+mn-ea"/>
                        </a:rPr>
                        <a:t>21.5%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" name="表 21"/>
          <p:cNvGraphicFramePr>
            <a:graphicFrameLocks noGrp="1"/>
          </p:cNvGraphicFramePr>
          <p:nvPr>
            <p:extLst/>
          </p:nvPr>
        </p:nvGraphicFramePr>
        <p:xfrm>
          <a:off x="4310426" y="6171549"/>
          <a:ext cx="2730500" cy="22288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8552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5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819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dirty="0" smtClean="0">
                          <a:effectLst/>
                        </a:rPr>
                        <a:t>　回復期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30.9%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右中かっこ 22"/>
          <p:cNvSpPr/>
          <p:nvPr/>
        </p:nvSpPr>
        <p:spPr>
          <a:xfrm>
            <a:off x="7066987" y="5521866"/>
            <a:ext cx="345973" cy="80612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24" name="角丸四角形 23"/>
          <p:cNvSpPr/>
          <p:nvPr/>
        </p:nvSpPr>
        <p:spPr>
          <a:xfrm>
            <a:off x="7348590" y="5521866"/>
            <a:ext cx="1327866" cy="806128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割合の差</a:t>
            </a:r>
            <a:endParaRPr kumimoji="1" lang="en-US" altLang="ja-JP" sz="1400" dirty="0" smtClean="0"/>
          </a:p>
          <a:p>
            <a:pPr algn="ctr"/>
            <a:r>
              <a:rPr lang="en-US" altLang="ja-JP" sz="1400" dirty="0" smtClean="0"/>
              <a:t>9</a:t>
            </a:r>
            <a:r>
              <a:rPr kumimoji="1" lang="en-US" altLang="ja-JP" sz="1400" dirty="0" smtClean="0"/>
              <a:t>.4%</a:t>
            </a:r>
          </a:p>
          <a:p>
            <a:pPr algn="ctr"/>
            <a:r>
              <a:rPr kumimoji="1" lang="en-US" altLang="ja-JP" sz="1400" dirty="0" smtClean="0"/>
              <a:t>(</a:t>
            </a:r>
            <a:r>
              <a:rPr kumimoji="1" lang="ja-JP" altLang="en-US" sz="1400" dirty="0" smtClean="0"/>
              <a:t>約</a:t>
            </a:r>
            <a:r>
              <a:rPr kumimoji="1" lang="en-US" altLang="ja-JP" sz="1400" dirty="0" smtClean="0"/>
              <a:t>8,400</a:t>
            </a:r>
            <a:r>
              <a:rPr kumimoji="1" lang="ja-JP" altLang="en-US" sz="1400" dirty="0" smtClean="0"/>
              <a:t>床</a:t>
            </a:r>
            <a:r>
              <a:rPr kumimoji="1" lang="en-US" altLang="ja-JP" sz="1400" dirty="0" smtClean="0"/>
              <a:t>)</a:t>
            </a:r>
          </a:p>
        </p:txBody>
      </p:sp>
      <p:sp>
        <p:nvSpPr>
          <p:cNvPr id="26" name="テキスト ボックス 10">
            <a:extLst>
              <a:ext uri="{FF2B5EF4-FFF2-40B4-BE49-F238E27FC236}">
                <a16:creationId xmlns:a16="http://schemas.microsoft.com/office/drawing/2014/main" id="{8957656B-6DE6-44E0-85D6-7CF39E5B6647}"/>
              </a:ext>
            </a:extLst>
          </p:cNvPr>
          <p:cNvSpPr txBox="1"/>
          <p:nvPr/>
        </p:nvSpPr>
        <p:spPr>
          <a:xfrm>
            <a:off x="4173564" y="5214089"/>
            <a:ext cx="1441420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kern="100" dirty="0" smtClean="0">
                <a:effectLst/>
                <a:latin typeface="+mn-ea"/>
                <a:cs typeface="Times New Roman"/>
              </a:rPr>
              <a:t>①病床機能報告</a:t>
            </a:r>
            <a:endParaRPr lang="ja-JP" sz="1400" kern="100" dirty="0">
              <a:effectLst/>
              <a:latin typeface="+mn-ea"/>
              <a:cs typeface="Times New Roman"/>
            </a:endParaRPr>
          </a:p>
        </p:txBody>
      </p:sp>
      <p:sp>
        <p:nvSpPr>
          <p:cNvPr id="27" name="テキスト ボックス 10">
            <a:extLst>
              <a:ext uri="{FF2B5EF4-FFF2-40B4-BE49-F238E27FC236}">
                <a16:creationId xmlns:a16="http://schemas.microsoft.com/office/drawing/2014/main" id="{8957656B-6DE6-44E0-85D6-7CF39E5B6647}"/>
              </a:ext>
            </a:extLst>
          </p:cNvPr>
          <p:cNvSpPr txBox="1"/>
          <p:nvPr/>
        </p:nvSpPr>
        <p:spPr>
          <a:xfrm>
            <a:off x="4157357" y="5894766"/>
            <a:ext cx="1620957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+mn-ea"/>
                <a:cs typeface="Times New Roman"/>
              </a:rPr>
              <a:t>②</a:t>
            </a:r>
            <a:r>
              <a:rPr lang="ja-JP" altLang="en-US" sz="1400" kern="100" dirty="0" smtClean="0">
                <a:effectLst/>
                <a:latin typeface="+mn-ea"/>
                <a:cs typeface="Times New Roman"/>
              </a:rPr>
              <a:t>病床数の必要量</a:t>
            </a:r>
            <a:endParaRPr lang="ja-JP" sz="1400" kern="100" dirty="0">
              <a:effectLst/>
              <a:latin typeface="+mn-ea"/>
              <a:cs typeface="Times New Roman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04" y="3766929"/>
            <a:ext cx="8845164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角丸四角形 4"/>
          <p:cNvSpPr/>
          <p:nvPr/>
        </p:nvSpPr>
        <p:spPr>
          <a:xfrm>
            <a:off x="4967835" y="3933056"/>
            <a:ext cx="1780816" cy="216024"/>
          </a:xfrm>
          <a:prstGeom prst="round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" name="直線矢印コネクタ 27"/>
          <p:cNvCxnSpPr/>
          <p:nvPr/>
        </p:nvCxnSpPr>
        <p:spPr>
          <a:xfrm>
            <a:off x="6418903" y="4332396"/>
            <a:ext cx="236532" cy="187014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6"/>
          <p:cNvSpPr txBox="1"/>
          <p:nvPr/>
        </p:nvSpPr>
        <p:spPr>
          <a:xfrm>
            <a:off x="4173564" y="4474761"/>
            <a:ext cx="1730097" cy="7055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サブアキュート・ポスト　アキュート・リハビリ機能の</a:t>
            </a:r>
            <a:r>
              <a:rPr kumimoji="1"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現状</a:t>
            </a:r>
            <a:r>
              <a:rPr kumimoji="1"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と将来の予測</a:t>
            </a:r>
          </a:p>
        </p:txBody>
      </p:sp>
      <p:sp>
        <p:nvSpPr>
          <p:cNvPr id="29" name="角丸四角形 28"/>
          <p:cNvSpPr/>
          <p:nvPr/>
        </p:nvSpPr>
        <p:spPr>
          <a:xfrm>
            <a:off x="5903661" y="4150901"/>
            <a:ext cx="844990" cy="181495"/>
          </a:xfrm>
          <a:prstGeom prst="roundRect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5614984" y="4149080"/>
            <a:ext cx="767239" cy="135696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タイトル 1">
            <a:extLst>
              <a:ext uri="{FF2B5EF4-FFF2-40B4-BE49-F238E27FC236}">
                <a16:creationId xmlns:a16="http://schemas.microsoft.com/office/drawing/2014/main" id="{30BE5A27-A407-4A14-A9BE-5866682C3C6B}"/>
              </a:ext>
            </a:extLst>
          </p:cNvPr>
          <p:cNvSpPr txBox="1">
            <a:spLocks/>
          </p:cNvSpPr>
          <p:nvPr/>
        </p:nvSpPr>
        <p:spPr>
          <a:xfrm>
            <a:off x="71303" y="0"/>
            <a:ext cx="885698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24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  <a:r>
              <a:rPr lang="en-US" altLang="ja-JP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将来必要と推計される「回復期機能</a:t>
            </a:r>
            <a:r>
              <a:rPr lang="ja-JP" altLang="en-US" sz="24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病床」の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割合（暫定）</a:t>
            </a:r>
            <a:endParaRPr lang="ja-JP" altLang="en-US" sz="2400" dirty="0">
              <a:solidFill>
                <a:schemeClr val="accent1">
                  <a:lumMod val="7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1" name="テキスト ボックス 10">
            <a:extLst>
              <a:ext uri="{FF2B5EF4-FFF2-40B4-BE49-F238E27FC236}">
                <a16:creationId xmlns:a16="http://schemas.microsoft.com/office/drawing/2014/main" id="{8957656B-6DE6-44E0-85D6-7CF39E5B6647}"/>
              </a:ext>
            </a:extLst>
          </p:cNvPr>
          <p:cNvSpPr txBox="1"/>
          <p:nvPr/>
        </p:nvSpPr>
        <p:spPr>
          <a:xfrm>
            <a:off x="4572001" y="470184"/>
            <a:ext cx="4579270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※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第１回医療病床懇話会（部会）資料１改変</a:t>
            </a:r>
            <a:endParaRPr lang="ja-JP" sz="16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92" y="1708703"/>
            <a:ext cx="8826388" cy="1338938"/>
          </a:xfrm>
          <a:prstGeom prst="rect">
            <a:avLst/>
          </a:prstGeom>
        </p:spPr>
      </p:pic>
      <p:sp>
        <p:nvSpPr>
          <p:cNvPr id="32" name="テキスト ボックス 10">
            <a:extLst>
              <a:ext uri="{FF2B5EF4-FFF2-40B4-BE49-F238E27FC236}">
                <a16:creationId xmlns:a16="http://schemas.microsoft.com/office/drawing/2014/main" id="{8957656B-6DE6-44E0-85D6-7CF39E5B6647}"/>
              </a:ext>
            </a:extLst>
          </p:cNvPr>
          <p:cNvSpPr txBox="1"/>
          <p:nvPr/>
        </p:nvSpPr>
        <p:spPr>
          <a:xfrm>
            <a:off x="3218392" y="1430228"/>
            <a:ext cx="3888432" cy="2616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※2017</a:t>
            </a:r>
            <a:r>
              <a:rPr lang="ja-JP" altLang="en-US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年度病床機能報告は暫定集計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0146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 1">
            <a:extLst>
              <a:ext uri="{FF2B5EF4-FFF2-40B4-BE49-F238E27FC236}">
                <a16:creationId xmlns:a16="http://schemas.microsoft.com/office/drawing/2014/main" id="{77D78C8B-7190-4F9F-BF24-FAD4DFE9F181}"/>
              </a:ext>
            </a:extLst>
          </p:cNvPr>
          <p:cNvSpPr txBox="1">
            <a:spLocks/>
          </p:cNvSpPr>
          <p:nvPr/>
        </p:nvSpPr>
        <p:spPr>
          <a:xfrm>
            <a:off x="230600" y="549894"/>
            <a:ext cx="8712968" cy="86922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病床数の必要量における回復期機能を担う病床数の確保には、府域全体で約</a:t>
            </a:r>
            <a:r>
              <a:rPr lang="en-US" altLang="ja-JP" sz="2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8</a:t>
            </a:r>
            <a:r>
              <a:rPr lang="ja-JP" altLang="en-US" sz="2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％程度同機能への転換が必要と推計</a:t>
            </a:r>
            <a:endParaRPr lang="ja-JP" altLang="en-US" sz="2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30BE5A27-A407-4A14-A9BE-5866682C3C6B}"/>
              </a:ext>
            </a:extLst>
          </p:cNvPr>
          <p:cNvSpPr txBox="1">
            <a:spLocks/>
          </p:cNvSpPr>
          <p:nvPr/>
        </p:nvSpPr>
        <p:spPr>
          <a:xfrm>
            <a:off x="71303" y="0"/>
            <a:ext cx="885698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24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  <a:r>
              <a:rPr lang="en-US" altLang="ja-JP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将来必要と推計される「回復期機能</a:t>
            </a:r>
            <a:r>
              <a:rPr lang="ja-JP" altLang="en-US" sz="24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病床」の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割合（最終）</a:t>
            </a:r>
            <a:endParaRPr lang="ja-JP" altLang="en-US" sz="2400" dirty="0">
              <a:solidFill>
                <a:schemeClr val="accent1">
                  <a:lumMod val="7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957656B-6DE6-44E0-85D6-7CF39E5B6647}"/>
              </a:ext>
            </a:extLst>
          </p:cNvPr>
          <p:cNvSpPr txBox="1"/>
          <p:nvPr/>
        </p:nvSpPr>
        <p:spPr>
          <a:xfrm>
            <a:off x="249622" y="1501942"/>
            <a:ext cx="5548314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dirty="0" smtClean="0">
                <a:solidFill>
                  <a:schemeClr val="accent1">
                    <a:lumMod val="75000"/>
                  </a:schemeClr>
                </a:solidFill>
              </a:rPr>
              <a:t>●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病床機能報告（</a:t>
            </a:r>
            <a: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2017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年度）と病床数の必要量（</a:t>
            </a:r>
            <a: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2025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年）との比較</a:t>
            </a:r>
            <a:endParaRPr 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31" name="テキスト ボックス 10">
            <a:extLst>
              <a:ext uri="{FF2B5EF4-FFF2-40B4-BE49-F238E27FC236}">
                <a16:creationId xmlns:a16="http://schemas.microsoft.com/office/drawing/2014/main" id="{8957656B-6DE6-44E0-85D6-7CF39E5B6647}"/>
              </a:ext>
            </a:extLst>
          </p:cNvPr>
          <p:cNvSpPr txBox="1"/>
          <p:nvPr/>
        </p:nvSpPr>
        <p:spPr>
          <a:xfrm>
            <a:off x="7740352" y="1628800"/>
            <a:ext cx="1027463" cy="2616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単位：床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pic>
        <p:nvPicPr>
          <p:cNvPr id="32" name="図 3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78" y="1809719"/>
            <a:ext cx="8192616" cy="3641331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二等辺三角形 32"/>
          <p:cNvSpPr/>
          <p:nvPr/>
        </p:nvSpPr>
        <p:spPr>
          <a:xfrm>
            <a:off x="5220072" y="4230490"/>
            <a:ext cx="142875" cy="1502766"/>
          </a:xfrm>
          <a:prstGeom prst="triangl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34" name="角丸四角形 33"/>
          <p:cNvSpPr/>
          <p:nvPr/>
        </p:nvSpPr>
        <p:spPr>
          <a:xfrm>
            <a:off x="137139" y="5451050"/>
            <a:ext cx="8466894" cy="576064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marL="540385" algn="ctr">
              <a:spcAft>
                <a:spcPts val="0"/>
              </a:spcAft>
            </a:pPr>
            <a:r>
              <a:rPr lang="x-none" kern="1200" dirty="0">
                <a:solidFill>
                  <a:srgbClr val="00000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anose="020B0604030504040204" pitchFamily="50" charset="-128"/>
              </a:rPr>
              <a:t>病床機能報告（地域急性期＋回復期）</a:t>
            </a:r>
            <a:r>
              <a:rPr lang="x-none" kern="1200" dirty="0" smtClean="0">
                <a:solidFill>
                  <a:srgbClr val="00000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anose="020B0604030504040204" pitchFamily="50" charset="-128"/>
              </a:rPr>
              <a:t>と病床数の必要量</a:t>
            </a:r>
            <a:r>
              <a:rPr lang="x-none" kern="1200" dirty="0">
                <a:solidFill>
                  <a:srgbClr val="00000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anose="020B0604030504040204" pitchFamily="50" charset="-128"/>
              </a:rPr>
              <a:t>（回復期）の割合の差</a:t>
            </a:r>
            <a:endParaRPr lang="ja-JP" kern="100" dirty="0">
              <a:effectLst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Meiryo UI" panose="020B0604030504040204" pitchFamily="50" charset="-128"/>
            </a:endParaRPr>
          </a:p>
          <a:p>
            <a:pPr marL="540385" algn="ctr">
              <a:spcAft>
                <a:spcPts val="0"/>
              </a:spcAft>
            </a:pPr>
            <a:r>
              <a:rPr lang="x-none" kern="1200" dirty="0">
                <a:solidFill>
                  <a:srgbClr val="00000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anose="020B0604030504040204" pitchFamily="50" charset="-128"/>
              </a:rPr>
              <a:t>8.3%</a:t>
            </a:r>
            <a:endParaRPr lang="ja-JP" kern="100" dirty="0">
              <a:effectLst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957656B-6DE6-44E0-85D6-7CF39E5B6647}"/>
              </a:ext>
            </a:extLst>
          </p:cNvPr>
          <p:cNvSpPr txBox="1"/>
          <p:nvPr/>
        </p:nvSpPr>
        <p:spPr>
          <a:xfrm>
            <a:off x="688899" y="6165304"/>
            <a:ext cx="7796369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【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参考</a:t>
            </a:r>
            <a: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】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将来に向けて回復期への転換が必要な病床</a:t>
            </a: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　　　　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88,930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</a:t>
            </a:r>
            <a: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2017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年度報告病床数総計）</a:t>
            </a:r>
            <a: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×8.3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％＝約</a:t>
            </a:r>
            <a: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7,400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床</a:t>
            </a:r>
            <a:endParaRPr lang="ja-JP" altLang="en-US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1265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156" y="2019758"/>
            <a:ext cx="7274516" cy="3280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角丸四角形 40"/>
          <p:cNvSpPr/>
          <p:nvPr/>
        </p:nvSpPr>
        <p:spPr>
          <a:xfrm>
            <a:off x="3203847" y="1875090"/>
            <a:ext cx="922490" cy="43452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/>
              <a:t>（重症</a:t>
            </a:r>
            <a:r>
              <a:rPr lang="ja-JP" altLang="en-US" sz="1000" dirty="0" smtClean="0"/>
              <a:t>）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急性期</a:t>
            </a:r>
            <a:endParaRPr lang="ja-JP" sz="1000" dirty="0"/>
          </a:p>
        </p:txBody>
      </p:sp>
      <p:sp>
        <p:nvSpPr>
          <p:cNvPr id="42" name="角丸四角形 41"/>
          <p:cNvSpPr/>
          <p:nvPr/>
        </p:nvSpPr>
        <p:spPr>
          <a:xfrm>
            <a:off x="4278746" y="1875090"/>
            <a:ext cx="844399" cy="433159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 smtClean="0">
                <a:solidFill>
                  <a:schemeClr val="bg1"/>
                </a:solidFill>
              </a:rPr>
              <a:t>地域</a:t>
            </a:r>
            <a:endParaRPr lang="en-US" altLang="ja-JP" sz="100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1000" dirty="0" smtClean="0">
                <a:solidFill>
                  <a:schemeClr val="bg1"/>
                </a:solidFill>
              </a:rPr>
              <a:t>急性期</a:t>
            </a:r>
            <a:endParaRPr lang="ja-JP" sz="1000" dirty="0">
              <a:solidFill>
                <a:schemeClr val="bg1"/>
              </a:solidFill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2195735" y="4760944"/>
            <a:ext cx="884211" cy="18097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/>
              <a:t>高度急性期</a:t>
            </a:r>
            <a:endParaRPr lang="ja-JP" sz="1000" dirty="0"/>
          </a:p>
        </p:txBody>
      </p:sp>
      <p:sp>
        <p:nvSpPr>
          <p:cNvPr id="44" name="角丸四角形 43"/>
          <p:cNvSpPr/>
          <p:nvPr/>
        </p:nvSpPr>
        <p:spPr>
          <a:xfrm>
            <a:off x="3240435" y="4760945"/>
            <a:ext cx="762000" cy="18097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/>
              <a:t>急性期</a:t>
            </a:r>
            <a:endParaRPr lang="ja-JP" sz="1000" dirty="0"/>
          </a:p>
        </p:txBody>
      </p:sp>
      <p:sp>
        <p:nvSpPr>
          <p:cNvPr id="45" name="角丸四角形 44"/>
          <p:cNvSpPr/>
          <p:nvPr/>
        </p:nvSpPr>
        <p:spPr>
          <a:xfrm>
            <a:off x="4596866" y="4760945"/>
            <a:ext cx="762000" cy="180975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chemeClr val="bg1"/>
                </a:solidFill>
              </a:rPr>
              <a:t>回復期</a:t>
            </a:r>
            <a:endParaRPr lang="ja-JP" sz="1000" dirty="0">
              <a:solidFill>
                <a:schemeClr val="bg1"/>
              </a:solidFill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5722776" y="4760945"/>
            <a:ext cx="762000" cy="18097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>
                <a:solidFill>
                  <a:schemeClr val="bg1"/>
                </a:solidFill>
              </a:rPr>
              <a:t>慢性期</a:t>
            </a:r>
            <a:endParaRPr lang="ja-JP" sz="1000" dirty="0">
              <a:solidFill>
                <a:schemeClr val="bg1"/>
              </a:solidFill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30BE5A27-A407-4A14-A9BE-5866682C3C6B}"/>
              </a:ext>
            </a:extLst>
          </p:cNvPr>
          <p:cNvSpPr txBox="1">
            <a:spLocks/>
          </p:cNvSpPr>
          <p:nvPr/>
        </p:nvSpPr>
        <p:spPr>
          <a:xfrm>
            <a:off x="71303" y="0"/>
            <a:ext cx="885698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24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</a:t>
            </a:r>
            <a:r>
              <a:rPr lang="en-US" altLang="ja-JP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「回復期機能</a:t>
            </a:r>
            <a:r>
              <a:rPr lang="ja-JP" altLang="en-US" sz="24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病床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」転換への支援</a:t>
            </a:r>
            <a:endParaRPr lang="ja-JP" altLang="en-US" sz="2400" dirty="0">
              <a:solidFill>
                <a:schemeClr val="accent1">
                  <a:lumMod val="7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77D78C8B-7190-4F9F-BF24-FAD4DFE9F181}"/>
              </a:ext>
            </a:extLst>
          </p:cNvPr>
          <p:cNvSpPr txBox="1">
            <a:spLocks/>
          </p:cNvSpPr>
          <p:nvPr/>
        </p:nvSpPr>
        <p:spPr>
          <a:xfrm>
            <a:off x="230600" y="692696"/>
            <a:ext cx="8712968" cy="86922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引き続き</a:t>
            </a:r>
            <a:r>
              <a:rPr lang="ja-JP" altLang="en-US" sz="2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、病床機能転換促進事業等を実施し、回復期機能への転換を検討している医療機関を支援する。</a:t>
            </a:r>
          </a:p>
        </p:txBody>
      </p:sp>
      <p:sp>
        <p:nvSpPr>
          <p:cNvPr id="27" name="下矢印 26"/>
          <p:cNvSpPr/>
          <p:nvPr/>
        </p:nvSpPr>
        <p:spPr>
          <a:xfrm rot="16200000">
            <a:off x="6531934" y="2221884"/>
            <a:ext cx="360040" cy="535494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8" name="下矢印 27"/>
          <p:cNvSpPr/>
          <p:nvPr/>
        </p:nvSpPr>
        <p:spPr>
          <a:xfrm rot="2787360">
            <a:off x="5143639" y="3187737"/>
            <a:ext cx="608144" cy="509900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9" name="下矢印 28"/>
          <p:cNvSpPr/>
          <p:nvPr/>
        </p:nvSpPr>
        <p:spPr>
          <a:xfrm rot="19976583">
            <a:off x="4059854" y="3231319"/>
            <a:ext cx="663533" cy="422735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30" name="テキスト ボックス 10">
            <a:extLst>
              <a:ext uri="{FF2B5EF4-FFF2-40B4-BE49-F238E27FC236}">
                <a16:creationId xmlns:a16="http://schemas.microsoft.com/office/drawing/2014/main" id="{8957656B-6DE6-44E0-85D6-7CF39E5B6647}"/>
              </a:ext>
            </a:extLst>
          </p:cNvPr>
          <p:cNvSpPr txBox="1"/>
          <p:nvPr/>
        </p:nvSpPr>
        <p:spPr>
          <a:xfrm>
            <a:off x="6711953" y="2019758"/>
            <a:ext cx="1028397" cy="361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sz="1200" kern="100" dirty="0">
                <a:solidFill>
                  <a:srgbClr val="000000"/>
                </a:solidFill>
                <a:effectLst/>
                <a:latin typeface="ＭＳ Ｐゴシック"/>
                <a:ea typeface="Meiryo UI"/>
                <a:cs typeface="Times New Roman"/>
              </a:rPr>
              <a:t>介護施設等</a:t>
            </a:r>
            <a:endParaRPr lang="ja-JP" sz="1200" dirty="0">
              <a:effectLst/>
              <a:latin typeface="ＭＳ Ｐゴシック"/>
              <a:cs typeface="ＭＳ Ｐゴシック"/>
            </a:endParaRPr>
          </a:p>
        </p:txBody>
      </p:sp>
      <p:sp>
        <p:nvSpPr>
          <p:cNvPr id="31" name="テキスト ボックス 10">
            <a:extLst>
              <a:ext uri="{FF2B5EF4-FFF2-40B4-BE49-F238E27FC236}">
                <a16:creationId xmlns:a16="http://schemas.microsoft.com/office/drawing/2014/main" id="{8957656B-6DE6-44E0-85D6-7CF39E5B6647}"/>
              </a:ext>
            </a:extLst>
          </p:cNvPr>
          <p:cNvSpPr txBox="1"/>
          <p:nvPr/>
        </p:nvSpPr>
        <p:spPr>
          <a:xfrm>
            <a:off x="5826214" y="3261711"/>
            <a:ext cx="1133475" cy="361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sz="1200" kern="100">
                <a:solidFill>
                  <a:srgbClr val="000000"/>
                </a:solidFill>
                <a:effectLst/>
                <a:latin typeface="ＭＳ Ｐゴシック"/>
                <a:ea typeface="Meiryo UI"/>
                <a:cs typeface="Times New Roman"/>
              </a:rPr>
              <a:t>機能転換</a:t>
            </a:r>
            <a:endParaRPr lang="ja-JP" sz="1200">
              <a:effectLst/>
              <a:latin typeface="ＭＳ Ｐゴシック"/>
              <a:cs typeface="ＭＳ Ｐゴシック"/>
            </a:endParaRPr>
          </a:p>
        </p:txBody>
      </p:sp>
      <p:sp>
        <p:nvSpPr>
          <p:cNvPr id="32" name="テキスト ボックス 10">
            <a:extLst>
              <a:ext uri="{FF2B5EF4-FFF2-40B4-BE49-F238E27FC236}">
                <a16:creationId xmlns:a16="http://schemas.microsoft.com/office/drawing/2014/main" id="{8957656B-6DE6-44E0-85D6-7CF39E5B6647}"/>
              </a:ext>
            </a:extLst>
          </p:cNvPr>
          <p:cNvSpPr txBox="1"/>
          <p:nvPr/>
        </p:nvSpPr>
        <p:spPr>
          <a:xfrm>
            <a:off x="3275855" y="3262667"/>
            <a:ext cx="1133475" cy="361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sz="1200" kern="100">
                <a:solidFill>
                  <a:srgbClr val="000000"/>
                </a:solidFill>
                <a:effectLst/>
                <a:latin typeface="ＭＳ Ｐゴシック"/>
                <a:ea typeface="Meiryo UI"/>
                <a:cs typeface="Times New Roman"/>
              </a:rPr>
              <a:t>機能転換</a:t>
            </a:r>
            <a:endParaRPr lang="ja-JP" sz="1200">
              <a:effectLst/>
              <a:latin typeface="ＭＳ Ｐゴシック"/>
              <a:cs typeface="ＭＳ Ｐゴシック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957656B-6DE6-44E0-85D6-7CF39E5B6647}"/>
              </a:ext>
            </a:extLst>
          </p:cNvPr>
          <p:cNvSpPr txBox="1"/>
          <p:nvPr/>
        </p:nvSpPr>
        <p:spPr>
          <a:xfrm>
            <a:off x="511146" y="5589240"/>
            <a:ext cx="8093302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〇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療養病床の介護施設への転換により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、既存病床数が変動し、「病床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機能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報告病床数」と</a:t>
            </a:r>
            <a:endParaRPr lang="en-US" altLang="ja-JP" sz="16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 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「病床数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の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必要量における病床数」が変動する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ため、療養病床の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介護施設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への転換の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動向</a:t>
            </a:r>
            <a:endParaRPr lang="en-US" altLang="ja-JP" sz="16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 </a:t>
            </a:r>
            <a:r>
              <a:rPr lang="ja-JP" altLang="en-US" sz="1600" kern="1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にも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留意し、病床機能分化を進めていく。</a:t>
            </a:r>
          </a:p>
        </p:txBody>
      </p:sp>
    </p:spTree>
    <p:extLst>
      <p:ext uri="{BB962C8B-B14F-4D97-AF65-F5344CB8AC3E}">
        <p14:creationId xmlns:p14="http://schemas.microsoft.com/office/powerpoint/2010/main" val="272153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4" name="Straight Connector 52">
            <a:extLst>
              <a:ext uri="{FF2B5EF4-FFF2-40B4-BE49-F238E27FC236}">
                <a16:creationId xmlns:a16="http://schemas.microsoft.com/office/drawing/2014/main" id="{7C1EEEC7-4B12-4AAA-A299-3F4BC192B431}"/>
              </a:ext>
            </a:extLst>
          </p:cNvPr>
          <p:cNvCxnSpPr>
            <a:cxnSpLocks/>
          </p:cNvCxnSpPr>
          <p:nvPr/>
        </p:nvCxnSpPr>
        <p:spPr>
          <a:xfrm flipV="1">
            <a:off x="1192090" y="2535741"/>
            <a:ext cx="1" cy="128571"/>
          </a:xfrm>
          <a:prstGeom prst="line">
            <a:avLst/>
          </a:prstGeom>
          <a:noFill/>
          <a:ln w="25400" cap="flat" cmpd="sng" algn="ctr">
            <a:solidFill>
              <a:sysClr val="windowText" lastClr="000000">
                <a:lumMod val="75000"/>
                <a:lumOff val="25000"/>
              </a:sysClr>
            </a:solidFill>
            <a:prstDash val="solid"/>
            <a:headEnd type="none"/>
          </a:ln>
          <a:effectLst/>
        </p:spPr>
      </p:cxnSp>
      <p:cxnSp>
        <p:nvCxnSpPr>
          <p:cNvPr id="109" name="Straight Connector 52">
            <a:extLst>
              <a:ext uri="{FF2B5EF4-FFF2-40B4-BE49-F238E27FC236}">
                <a16:creationId xmlns:a16="http://schemas.microsoft.com/office/drawing/2014/main" id="{C1BF40E5-65E2-410A-A27A-C3C83111A597}"/>
              </a:ext>
            </a:extLst>
          </p:cNvPr>
          <p:cNvCxnSpPr>
            <a:cxnSpLocks/>
          </p:cNvCxnSpPr>
          <p:nvPr/>
        </p:nvCxnSpPr>
        <p:spPr>
          <a:xfrm flipV="1">
            <a:off x="2394481" y="2527776"/>
            <a:ext cx="1" cy="128571"/>
          </a:xfrm>
          <a:prstGeom prst="line">
            <a:avLst/>
          </a:prstGeom>
          <a:noFill/>
          <a:ln w="25400" cap="flat" cmpd="sng" algn="ctr">
            <a:solidFill>
              <a:sysClr val="windowText" lastClr="000000">
                <a:lumMod val="75000"/>
                <a:lumOff val="25000"/>
              </a:sysClr>
            </a:solidFill>
            <a:prstDash val="solid"/>
            <a:headEnd type="none"/>
          </a:ln>
          <a:effectLst/>
        </p:spPr>
      </p:cxn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" y="-240061"/>
            <a:ext cx="184712" cy="480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9" tIns="45715" rIns="91429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sz="2500"/>
          </a:p>
        </p:txBody>
      </p:sp>
      <p:cxnSp>
        <p:nvCxnSpPr>
          <p:cNvPr id="25" name="Straight Connector 52">
            <a:extLst>
              <a:ext uri="{FF2B5EF4-FFF2-40B4-BE49-F238E27FC236}">
                <a16:creationId xmlns:a16="http://schemas.microsoft.com/office/drawing/2014/main" id="{FA362C0E-7180-42EA-A4D8-30C195D86AF3}"/>
              </a:ext>
            </a:extLst>
          </p:cNvPr>
          <p:cNvCxnSpPr>
            <a:cxnSpLocks/>
          </p:cNvCxnSpPr>
          <p:nvPr/>
        </p:nvCxnSpPr>
        <p:spPr>
          <a:xfrm>
            <a:off x="510178" y="2432873"/>
            <a:ext cx="5666233" cy="0"/>
          </a:xfrm>
          <a:prstGeom prst="line">
            <a:avLst/>
          </a:prstGeom>
          <a:noFill/>
          <a:ln w="25400" cap="flat" cmpd="sng" algn="ctr">
            <a:solidFill>
              <a:sysClr val="windowText" lastClr="000000">
                <a:lumMod val="75000"/>
                <a:lumOff val="25000"/>
              </a:sysClr>
            </a:solidFill>
            <a:prstDash val="solid"/>
            <a:headEnd type="none"/>
          </a:ln>
          <a:effectLst/>
        </p:spPr>
      </p:cxnSp>
      <p:grpSp>
        <p:nvGrpSpPr>
          <p:cNvPr id="26" name="Group 53">
            <a:extLst>
              <a:ext uri="{FF2B5EF4-FFF2-40B4-BE49-F238E27FC236}">
                <a16:creationId xmlns:a16="http://schemas.microsoft.com/office/drawing/2014/main" id="{73480659-7607-473C-B717-94BA260A36B5}"/>
              </a:ext>
            </a:extLst>
          </p:cNvPr>
          <p:cNvGrpSpPr/>
          <p:nvPr/>
        </p:nvGrpSpPr>
        <p:grpSpPr>
          <a:xfrm>
            <a:off x="5896638" y="2179578"/>
            <a:ext cx="559546" cy="559546"/>
            <a:chOff x="7092280" y="2517710"/>
            <a:chExt cx="971680" cy="971680"/>
          </a:xfrm>
        </p:grpSpPr>
        <p:sp>
          <p:nvSpPr>
            <p:cNvPr id="27" name="Oval 54">
              <a:extLst>
                <a:ext uri="{FF2B5EF4-FFF2-40B4-BE49-F238E27FC236}">
                  <a16:creationId xmlns:a16="http://schemas.microsoft.com/office/drawing/2014/main" id="{563E0D0D-C75D-4E0D-B1E2-4E74221ED61A}"/>
                </a:ext>
              </a:extLst>
            </p:cNvPr>
            <p:cNvSpPr/>
            <p:nvPr/>
          </p:nvSpPr>
          <p:spPr>
            <a:xfrm>
              <a:off x="7092280" y="2517710"/>
              <a:ext cx="971680" cy="971680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53064" latinLnBrk="1">
                <a:defRPr/>
              </a:pPr>
              <a:endParaRPr kumimoji="0" lang="ko-KR" altLang="en-US" sz="10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</a:endParaRPr>
            </a:p>
          </p:txBody>
        </p:sp>
        <p:sp>
          <p:nvSpPr>
            <p:cNvPr id="28" name="Oval 55">
              <a:extLst>
                <a:ext uri="{FF2B5EF4-FFF2-40B4-BE49-F238E27FC236}">
                  <a16:creationId xmlns:a16="http://schemas.microsoft.com/office/drawing/2014/main" id="{5EF1BBED-46B2-460C-86B0-114E4AD063EB}"/>
                </a:ext>
              </a:extLst>
            </p:cNvPr>
            <p:cNvSpPr/>
            <p:nvPr/>
          </p:nvSpPr>
          <p:spPr>
            <a:xfrm>
              <a:off x="7201684" y="2627114"/>
              <a:ext cx="752872" cy="75287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53064" latinLnBrk="1">
                <a:defRPr/>
              </a:pPr>
              <a:endParaRPr kumimoji="0" lang="ko-KR" altLang="en-US" sz="1300" kern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</a:endParaRPr>
            </a:p>
          </p:txBody>
        </p:sp>
      </p:grpSp>
      <p:sp>
        <p:nvSpPr>
          <p:cNvPr id="29" name="Oval 57">
            <a:extLst>
              <a:ext uri="{FF2B5EF4-FFF2-40B4-BE49-F238E27FC236}">
                <a16:creationId xmlns:a16="http://schemas.microsoft.com/office/drawing/2014/main" id="{753A839A-0CF8-4822-B317-6CF57762B6F9}"/>
              </a:ext>
            </a:extLst>
          </p:cNvPr>
          <p:cNvSpPr/>
          <p:nvPr/>
        </p:nvSpPr>
        <p:spPr>
          <a:xfrm>
            <a:off x="1090605" y="2337970"/>
            <a:ext cx="205737" cy="205737"/>
          </a:xfrm>
          <a:prstGeom prst="ellipse">
            <a:avLst/>
          </a:prstGeom>
          <a:solidFill>
            <a:schemeClr val="tx2">
              <a:lumMod val="60000"/>
              <a:lumOff val="40000"/>
              <a:alpha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65306" tIns="32653" rIns="65306" bIns="32653" rtlCol="0" anchor="ctr"/>
          <a:lstStyle/>
          <a:p>
            <a:pPr algn="ctr" defTabSz="653064" latinLnBrk="1">
              <a:defRPr/>
            </a:pPr>
            <a:endParaRPr kumimoji="0" lang="ko-KR" altLang="en-US" sz="1300" kern="0" dirty="0">
              <a:solidFill>
                <a:prstClr val="black">
                  <a:lumMod val="75000"/>
                  <a:lumOff val="25000"/>
                </a:prstClr>
              </a:solidFill>
              <a:latin typeface="Arial"/>
              <a:ea typeface="Arial Unicode MS"/>
            </a:endParaRPr>
          </a:p>
        </p:txBody>
      </p:sp>
      <p:sp>
        <p:nvSpPr>
          <p:cNvPr id="30" name="Oval 58">
            <a:extLst>
              <a:ext uri="{FF2B5EF4-FFF2-40B4-BE49-F238E27FC236}">
                <a16:creationId xmlns:a16="http://schemas.microsoft.com/office/drawing/2014/main" id="{335EE338-99CB-4FF4-BB5B-3C8581F502D7}"/>
              </a:ext>
            </a:extLst>
          </p:cNvPr>
          <p:cNvSpPr/>
          <p:nvPr/>
        </p:nvSpPr>
        <p:spPr>
          <a:xfrm>
            <a:off x="1142039" y="2389404"/>
            <a:ext cx="102869" cy="102869"/>
          </a:xfrm>
          <a:prstGeom prst="ellipse">
            <a:avLst/>
          </a:prstGeom>
          <a:solidFill>
            <a:srgbClr val="3F3F3F"/>
          </a:solidFill>
          <a:ln w="25400" cap="flat" cmpd="sng" algn="ctr">
            <a:noFill/>
            <a:prstDash val="solid"/>
          </a:ln>
          <a:effectLst/>
        </p:spPr>
        <p:txBody>
          <a:bodyPr lIns="65306" tIns="32653" rIns="65306" bIns="32653" rtlCol="0" anchor="ctr"/>
          <a:lstStyle/>
          <a:p>
            <a:pPr algn="ctr" defTabSz="653064" latinLnBrk="1">
              <a:defRPr/>
            </a:pPr>
            <a:endParaRPr kumimoji="0" lang="ko-KR" altLang="en-US" sz="1300" kern="0">
              <a:solidFill>
                <a:prstClr val="black">
                  <a:lumMod val="75000"/>
                  <a:lumOff val="25000"/>
                </a:prstClr>
              </a:solidFill>
              <a:latin typeface="Arial"/>
              <a:ea typeface="Arial Unicode MS"/>
            </a:endParaRPr>
          </a:p>
        </p:txBody>
      </p:sp>
      <p:sp>
        <p:nvSpPr>
          <p:cNvPr id="31" name="Oval 60">
            <a:extLst>
              <a:ext uri="{FF2B5EF4-FFF2-40B4-BE49-F238E27FC236}">
                <a16:creationId xmlns:a16="http://schemas.microsoft.com/office/drawing/2014/main" id="{4AF164C9-695B-4A38-AAF5-63A017FE72DC}"/>
              </a:ext>
            </a:extLst>
          </p:cNvPr>
          <p:cNvSpPr/>
          <p:nvPr/>
        </p:nvSpPr>
        <p:spPr>
          <a:xfrm>
            <a:off x="2292114" y="2330004"/>
            <a:ext cx="205737" cy="205737"/>
          </a:xfrm>
          <a:prstGeom prst="ellipse">
            <a:avLst/>
          </a:prstGeom>
          <a:solidFill>
            <a:schemeClr val="tx2">
              <a:lumMod val="60000"/>
              <a:lumOff val="40000"/>
              <a:alpha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65306" tIns="32653" rIns="65306" bIns="32653" rtlCol="0" anchor="ctr"/>
          <a:lstStyle/>
          <a:p>
            <a:pPr algn="ctr" defTabSz="653064" latinLnBrk="1">
              <a:defRPr/>
            </a:pPr>
            <a:endParaRPr kumimoji="0" lang="ko-KR" altLang="en-US" sz="1300" kern="0" dirty="0">
              <a:solidFill>
                <a:prstClr val="black">
                  <a:lumMod val="75000"/>
                  <a:lumOff val="25000"/>
                </a:prstClr>
              </a:solidFill>
              <a:latin typeface="Arial"/>
              <a:ea typeface="Arial Unicode MS"/>
            </a:endParaRPr>
          </a:p>
        </p:txBody>
      </p:sp>
      <p:sp>
        <p:nvSpPr>
          <p:cNvPr id="32" name="Oval 61">
            <a:extLst>
              <a:ext uri="{FF2B5EF4-FFF2-40B4-BE49-F238E27FC236}">
                <a16:creationId xmlns:a16="http://schemas.microsoft.com/office/drawing/2014/main" id="{02C09956-5564-4701-B4C1-4C86CBAD0C67}"/>
              </a:ext>
            </a:extLst>
          </p:cNvPr>
          <p:cNvSpPr/>
          <p:nvPr/>
        </p:nvSpPr>
        <p:spPr>
          <a:xfrm>
            <a:off x="2343548" y="2381438"/>
            <a:ext cx="102869" cy="102869"/>
          </a:xfrm>
          <a:prstGeom prst="ellipse">
            <a:avLst/>
          </a:prstGeom>
          <a:solidFill>
            <a:srgbClr val="3F3F3F"/>
          </a:solidFill>
          <a:ln w="25400" cap="flat" cmpd="sng" algn="ctr">
            <a:noFill/>
            <a:prstDash val="solid"/>
          </a:ln>
          <a:effectLst/>
        </p:spPr>
        <p:txBody>
          <a:bodyPr lIns="65306" tIns="32653" rIns="65306" bIns="32653" rtlCol="0" anchor="ctr"/>
          <a:lstStyle/>
          <a:p>
            <a:pPr algn="ctr" defTabSz="653064" latinLnBrk="1">
              <a:defRPr/>
            </a:pPr>
            <a:endParaRPr kumimoji="0" lang="ko-KR" altLang="en-US" sz="1300" kern="0">
              <a:solidFill>
                <a:prstClr val="black">
                  <a:lumMod val="75000"/>
                  <a:lumOff val="25000"/>
                </a:prstClr>
              </a:solidFill>
              <a:latin typeface="Arial"/>
              <a:ea typeface="Arial Unicode MS"/>
            </a:endParaRPr>
          </a:p>
        </p:txBody>
      </p:sp>
      <p:sp>
        <p:nvSpPr>
          <p:cNvPr id="33" name="Oval 63">
            <a:extLst>
              <a:ext uri="{FF2B5EF4-FFF2-40B4-BE49-F238E27FC236}">
                <a16:creationId xmlns:a16="http://schemas.microsoft.com/office/drawing/2014/main" id="{5F0B4AE6-34F4-4642-89AC-842617FF54DF}"/>
              </a:ext>
            </a:extLst>
          </p:cNvPr>
          <p:cNvSpPr/>
          <p:nvPr/>
        </p:nvSpPr>
        <p:spPr>
          <a:xfrm>
            <a:off x="3493622" y="2330004"/>
            <a:ext cx="205737" cy="205737"/>
          </a:xfrm>
          <a:prstGeom prst="ellipse">
            <a:avLst/>
          </a:prstGeom>
          <a:solidFill>
            <a:schemeClr val="tx2">
              <a:lumMod val="60000"/>
              <a:lumOff val="40000"/>
              <a:alpha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65306" tIns="32653" rIns="65306" bIns="32653" rtlCol="0" anchor="ctr"/>
          <a:lstStyle/>
          <a:p>
            <a:pPr algn="ctr" defTabSz="653064" latinLnBrk="1">
              <a:defRPr/>
            </a:pPr>
            <a:endParaRPr kumimoji="0" lang="ko-KR" altLang="en-US" sz="1300" kern="0" dirty="0">
              <a:solidFill>
                <a:prstClr val="black">
                  <a:lumMod val="75000"/>
                  <a:lumOff val="25000"/>
                </a:prstClr>
              </a:solidFill>
              <a:latin typeface="Arial"/>
              <a:ea typeface="Arial Unicode MS"/>
            </a:endParaRPr>
          </a:p>
        </p:txBody>
      </p:sp>
      <p:sp>
        <p:nvSpPr>
          <p:cNvPr id="34" name="Oval 64">
            <a:extLst>
              <a:ext uri="{FF2B5EF4-FFF2-40B4-BE49-F238E27FC236}">
                <a16:creationId xmlns:a16="http://schemas.microsoft.com/office/drawing/2014/main" id="{7B02EA70-A766-4823-818E-A81C46ADD852}"/>
              </a:ext>
            </a:extLst>
          </p:cNvPr>
          <p:cNvSpPr/>
          <p:nvPr/>
        </p:nvSpPr>
        <p:spPr>
          <a:xfrm>
            <a:off x="3545056" y="2381438"/>
            <a:ext cx="102869" cy="102869"/>
          </a:xfrm>
          <a:prstGeom prst="ellipse">
            <a:avLst/>
          </a:prstGeom>
          <a:solidFill>
            <a:srgbClr val="3F3F3F"/>
          </a:solidFill>
          <a:ln w="25400" cap="flat" cmpd="sng" algn="ctr">
            <a:noFill/>
            <a:prstDash val="solid"/>
          </a:ln>
          <a:effectLst/>
        </p:spPr>
        <p:txBody>
          <a:bodyPr lIns="65306" tIns="32653" rIns="65306" bIns="32653" rtlCol="0" anchor="ctr"/>
          <a:lstStyle/>
          <a:p>
            <a:pPr algn="ctr" defTabSz="653064" latinLnBrk="1">
              <a:defRPr/>
            </a:pPr>
            <a:endParaRPr kumimoji="0" lang="ko-KR" altLang="en-US" sz="1300" kern="0">
              <a:solidFill>
                <a:prstClr val="black">
                  <a:lumMod val="75000"/>
                  <a:lumOff val="25000"/>
                </a:prstClr>
              </a:solidFill>
              <a:latin typeface="Arial"/>
              <a:ea typeface="Arial Unicode MS"/>
            </a:endParaRPr>
          </a:p>
        </p:txBody>
      </p:sp>
      <p:sp>
        <p:nvSpPr>
          <p:cNvPr id="35" name="Oval 66">
            <a:extLst>
              <a:ext uri="{FF2B5EF4-FFF2-40B4-BE49-F238E27FC236}">
                <a16:creationId xmlns:a16="http://schemas.microsoft.com/office/drawing/2014/main" id="{C3244789-2F44-4137-B12B-F135826D240E}"/>
              </a:ext>
            </a:extLst>
          </p:cNvPr>
          <p:cNvSpPr/>
          <p:nvPr/>
        </p:nvSpPr>
        <p:spPr>
          <a:xfrm>
            <a:off x="4695130" y="2330004"/>
            <a:ext cx="205737" cy="205737"/>
          </a:xfrm>
          <a:prstGeom prst="ellipse">
            <a:avLst/>
          </a:prstGeom>
          <a:solidFill>
            <a:schemeClr val="tx2">
              <a:lumMod val="60000"/>
              <a:lumOff val="40000"/>
              <a:alpha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65306" tIns="32653" rIns="65306" bIns="32653" rtlCol="0" anchor="ctr"/>
          <a:lstStyle/>
          <a:p>
            <a:pPr algn="ctr" defTabSz="653064" latinLnBrk="1">
              <a:defRPr/>
            </a:pPr>
            <a:endParaRPr kumimoji="0" lang="ko-KR" altLang="en-US" sz="1300" kern="0">
              <a:solidFill>
                <a:prstClr val="black">
                  <a:lumMod val="75000"/>
                  <a:lumOff val="25000"/>
                </a:prstClr>
              </a:solidFill>
              <a:latin typeface="Arial"/>
              <a:ea typeface="Arial Unicode MS"/>
            </a:endParaRPr>
          </a:p>
        </p:txBody>
      </p:sp>
      <p:sp>
        <p:nvSpPr>
          <p:cNvPr id="36" name="Oval 67">
            <a:extLst>
              <a:ext uri="{FF2B5EF4-FFF2-40B4-BE49-F238E27FC236}">
                <a16:creationId xmlns:a16="http://schemas.microsoft.com/office/drawing/2014/main" id="{3B607CDD-31FC-4D38-9F6F-C9596A15E842}"/>
              </a:ext>
            </a:extLst>
          </p:cNvPr>
          <p:cNvSpPr/>
          <p:nvPr/>
        </p:nvSpPr>
        <p:spPr>
          <a:xfrm>
            <a:off x="4746564" y="2381438"/>
            <a:ext cx="102869" cy="102869"/>
          </a:xfrm>
          <a:prstGeom prst="ellipse">
            <a:avLst/>
          </a:prstGeom>
          <a:solidFill>
            <a:srgbClr val="3F3F3F"/>
          </a:solidFill>
          <a:ln w="25400" cap="flat" cmpd="sng" algn="ctr">
            <a:noFill/>
            <a:prstDash val="solid"/>
          </a:ln>
          <a:effectLst/>
        </p:spPr>
        <p:txBody>
          <a:bodyPr lIns="65306" tIns="32653" rIns="65306" bIns="32653" rtlCol="0" anchor="ctr"/>
          <a:lstStyle/>
          <a:p>
            <a:pPr algn="ctr" defTabSz="653064" latinLnBrk="1">
              <a:defRPr/>
            </a:pPr>
            <a:endParaRPr kumimoji="0" lang="ko-KR" altLang="en-US" sz="1300" kern="0" dirty="0">
              <a:solidFill>
                <a:prstClr val="black">
                  <a:lumMod val="75000"/>
                  <a:lumOff val="25000"/>
                </a:prstClr>
              </a:solidFill>
              <a:latin typeface="Arial"/>
              <a:ea typeface="Arial Unicode MS"/>
            </a:endParaRPr>
          </a:p>
        </p:txBody>
      </p:sp>
      <p:sp>
        <p:nvSpPr>
          <p:cNvPr id="37" name="Text Placeholder 17">
            <a:extLst>
              <a:ext uri="{FF2B5EF4-FFF2-40B4-BE49-F238E27FC236}">
                <a16:creationId xmlns:a16="http://schemas.microsoft.com/office/drawing/2014/main" id="{C215BF53-6D85-4961-8E19-D13FD5492CB6}"/>
              </a:ext>
            </a:extLst>
          </p:cNvPr>
          <p:cNvSpPr txBox="1">
            <a:spLocks/>
          </p:cNvSpPr>
          <p:nvPr/>
        </p:nvSpPr>
        <p:spPr>
          <a:xfrm>
            <a:off x="4431949" y="1840276"/>
            <a:ext cx="894119" cy="3197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711" tIns="32653" rIns="25711" bIns="32653"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53064">
              <a:buNone/>
              <a:defRPr/>
            </a:pPr>
            <a:r>
              <a:rPr kumimoji="0" lang="en-US" altLang="ja-JP" sz="1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rPr>
              <a:t>11</a:t>
            </a:r>
            <a:r>
              <a:rPr kumimoji="0" lang="ja-JP" altLang="en-US" sz="1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rPr>
              <a:t>月～</a:t>
            </a:r>
            <a:r>
              <a:rPr kumimoji="0" lang="en-US" altLang="ja-JP" sz="1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rPr>
              <a:t>12</a:t>
            </a:r>
            <a:r>
              <a:rPr kumimoji="0" lang="ja-JP" altLang="en-US" sz="1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rPr>
              <a:t>月</a:t>
            </a:r>
            <a:endParaRPr kumimoji="0" lang="en-US" sz="1200" b="1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Arial" pitchFamily="34" charset="0"/>
            </a:endParaRPr>
          </a:p>
        </p:txBody>
      </p:sp>
      <p:sp>
        <p:nvSpPr>
          <p:cNvPr id="38" name="Text Placeholder 17">
            <a:extLst>
              <a:ext uri="{FF2B5EF4-FFF2-40B4-BE49-F238E27FC236}">
                <a16:creationId xmlns:a16="http://schemas.microsoft.com/office/drawing/2014/main" id="{69E88467-8FA3-4EE9-B77A-622F8BD8FAB8}"/>
              </a:ext>
            </a:extLst>
          </p:cNvPr>
          <p:cNvSpPr txBox="1">
            <a:spLocks/>
          </p:cNvSpPr>
          <p:nvPr/>
        </p:nvSpPr>
        <p:spPr>
          <a:xfrm>
            <a:off x="3190534" y="1840275"/>
            <a:ext cx="955602" cy="3197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53064">
              <a:buNone/>
              <a:defRPr/>
            </a:pPr>
            <a:r>
              <a:rPr kumimoji="0" lang="en-US" altLang="ja-JP" sz="12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rPr>
              <a:t>10</a:t>
            </a:r>
            <a:r>
              <a:rPr kumimoji="0" lang="ja-JP" altLang="en-US" sz="12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rPr>
              <a:t>月～</a:t>
            </a:r>
            <a:r>
              <a:rPr kumimoji="0" lang="en-US" altLang="ja-JP" sz="12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rPr>
              <a:t>11</a:t>
            </a:r>
            <a:r>
              <a:rPr kumimoji="0" lang="ja-JP" altLang="en-US" sz="12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rPr>
              <a:t>月</a:t>
            </a:r>
            <a:endParaRPr kumimoji="0" lang="en-US" sz="1200" b="1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Arial" pitchFamily="34" charset="0"/>
            </a:endParaRPr>
          </a:p>
        </p:txBody>
      </p:sp>
      <p:sp>
        <p:nvSpPr>
          <p:cNvPr id="39" name="Text Placeholder 17">
            <a:extLst>
              <a:ext uri="{FF2B5EF4-FFF2-40B4-BE49-F238E27FC236}">
                <a16:creationId xmlns:a16="http://schemas.microsoft.com/office/drawing/2014/main" id="{509A6965-B9D7-4596-8877-5CEAA5DCFA8E}"/>
              </a:ext>
            </a:extLst>
          </p:cNvPr>
          <p:cNvSpPr txBox="1">
            <a:spLocks/>
          </p:cNvSpPr>
          <p:nvPr/>
        </p:nvSpPr>
        <p:spPr>
          <a:xfrm>
            <a:off x="1961464" y="1840276"/>
            <a:ext cx="947846" cy="3393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53064">
              <a:buNone/>
              <a:defRPr/>
            </a:pPr>
            <a:r>
              <a:rPr kumimoji="0" lang="en-US" altLang="ja-JP" sz="12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rPr>
              <a:t>7</a:t>
            </a:r>
            <a:r>
              <a:rPr kumimoji="0" lang="ja-JP" altLang="en-US" sz="12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rPr>
              <a:t>月</a:t>
            </a:r>
            <a:r>
              <a:rPr kumimoji="0" lang="ja-JP" altLang="en-US" sz="1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rPr>
              <a:t>～</a:t>
            </a:r>
            <a:r>
              <a:rPr kumimoji="0" lang="en-US" altLang="ja-JP" sz="1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rPr>
              <a:t>9</a:t>
            </a:r>
            <a:r>
              <a:rPr kumimoji="0" lang="ja-JP" altLang="en-US" sz="1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rPr>
              <a:t>月</a:t>
            </a:r>
            <a:endParaRPr kumimoji="0" lang="en-US" sz="1200" b="1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Arial" pitchFamily="34" charset="0"/>
            </a:endParaRPr>
          </a:p>
        </p:txBody>
      </p:sp>
      <p:sp>
        <p:nvSpPr>
          <p:cNvPr id="40" name="Text Placeholder 17">
            <a:extLst>
              <a:ext uri="{FF2B5EF4-FFF2-40B4-BE49-F238E27FC236}">
                <a16:creationId xmlns:a16="http://schemas.microsoft.com/office/drawing/2014/main" id="{4C609DB0-4982-46E9-8BFE-8D2CC34EEE0A}"/>
              </a:ext>
            </a:extLst>
          </p:cNvPr>
          <p:cNvSpPr txBox="1">
            <a:spLocks/>
          </p:cNvSpPr>
          <p:nvPr/>
        </p:nvSpPr>
        <p:spPr>
          <a:xfrm>
            <a:off x="813182" y="1840276"/>
            <a:ext cx="928522" cy="3393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53064">
              <a:buNone/>
              <a:defRPr/>
            </a:pPr>
            <a:r>
              <a:rPr kumimoji="0" lang="en-US" altLang="ja-JP" sz="1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rPr>
              <a:t>7</a:t>
            </a:r>
            <a:r>
              <a:rPr kumimoji="0" lang="ja-JP" altLang="en-US" sz="1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rPr>
              <a:t>月～</a:t>
            </a:r>
            <a:r>
              <a:rPr kumimoji="0" lang="en-US" altLang="ja-JP" sz="1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rPr>
              <a:t>8</a:t>
            </a:r>
            <a:r>
              <a:rPr kumimoji="0" lang="ja-JP" altLang="en-US" sz="1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rPr>
              <a:t>月</a:t>
            </a:r>
            <a:endParaRPr kumimoji="0" lang="en-US" sz="1200" b="1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Arial" pitchFamily="34" charset="0"/>
            </a:endParaRPr>
          </a:p>
        </p:txBody>
      </p:sp>
      <p:sp>
        <p:nvSpPr>
          <p:cNvPr id="41" name="Text Placeholder 17">
            <a:extLst>
              <a:ext uri="{FF2B5EF4-FFF2-40B4-BE49-F238E27FC236}">
                <a16:creationId xmlns:a16="http://schemas.microsoft.com/office/drawing/2014/main" id="{8FECBDD1-A01A-42D5-9736-F44846A639BC}"/>
              </a:ext>
            </a:extLst>
          </p:cNvPr>
          <p:cNvSpPr txBox="1">
            <a:spLocks/>
          </p:cNvSpPr>
          <p:nvPr/>
        </p:nvSpPr>
        <p:spPr>
          <a:xfrm>
            <a:off x="5713907" y="1840276"/>
            <a:ext cx="925007" cy="3393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53064">
              <a:buNone/>
              <a:defRPr/>
            </a:pPr>
            <a:r>
              <a:rPr kumimoji="0" lang="en-US" altLang="ja-JP" sz="12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rPr>
              <a:t>11</a:t>
            </a:r>
            <a:r>
              <a:rPr kumimoji="0" lang="ja-JP" altLang="en-US" sz="12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rPr>
              <a:t>月～</a:t>
            </a:r>
            <a:r>
              <a:rPr kumimoji="0" lang="en-US" altLang="ja-JP" sz="12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rPr>
              <a:t>12</a:t>
            </a:r>
            <a:r>
              <a:rPr kumimoji="0" lang="ja-JP" altLang="en-US" sz="12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rPr>
              <a:t>月</a:t>
            </a:r>
            <a:endParaRPr kumimoji="0" lang="en-US" sz="1200" b="1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Arial" pitchFamily="34" charset="0"/>
            </a:endParaRPr>
          </a:p>
        </p:txBody>
      </p:sp>
      <p:grpSp>
        <p:nvGrpSpPr>
          <p:cNvPr id="42" name="Group 81">
            <a:extLst>
              <a:ext uri="{FF2B5EF4-FFF2-40B4-BE49-F238E27FC236}">
                <a16:creationId xmlns:a16="http://schemas.microsoft.com/office/drawing/2014/main" id="{B2415A92-9881-491F-9F0C-C9D11771520C}"/>
              </a:ext>
            </a:extLst>
          </p:cNvPr>
          <p:cNvGrpSpPr/>
          <p:nvPr/>
        </p:nvGrpSpPr>
        <p:grpSpPr>
          <a:xfrm>
            <a:off x="698178" y="3235356"/>
            <a:ext cx="1093459" cy="1696184"/>
            <a:chOff x="720000" y="792788"/>
            <a:chExt cx="3059912" cy="1189553"/>
          </a:xfrm>
        </p:grpSpPr>
        <p:sp>
          <p:nvSpPr>
            <p:cNvPr id="43" name="TextBox 82">
              <a:extLst>
                <a:ext uri="{FF2B5EF4-FFF2-40B4-BE49-F238E27FC236}">
                  <a16:creationId xmlns:a16="http://schemas.microsoft.com/office/drawing/2014/main" id="{5557C7C7-E58D-4EBF-B46B-BD9E7D9CA6CD}"/>
                </a:ext>
              </a:extLst>
            </p:cNvPr>
            <p:cNvSpPr txBox="1"/>
            <p:nvPr/>
          </p:nvSpPr>
          <p:spPr>
            <a:xfrm>
              <a:off x="720000" y="1399553"/>
              <a:ext cx="3059909" cy="58278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latinLnBrk="1"/>
              <a:r>
                <a:rPr kumimoji="0" lang="ja-JP" altLang="en-US" sz="120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医療</a:t>
              </a:r>
              <a:r>
                <a:rPr kumimoji="0" lang="ja-JP" altLang="en-US" sz="12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関係者等を中心に、圏域の現状と課題</a:t>
              </a:r>
              <a:r>
                <a:rPr kumimoji="0" lang="ja-JP" altLang="en-US" sz="120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等を</a:t>
              </a:r>
              <a:r>
                <a:rPr kumimoji="0" lang="ja-JP" altLang="en-US" sz="12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共有</a:t>
              </a:r>
              <a:r>
                <a:rPr kumimoji="0" lang="en-US" altLang="ko-KR" sz="12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       </a:t>
              </a:r>
              <a:endParaRPr kumimoji="0" lang="ko-KR" altLang="en-US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HGPｺﾞｼｯｸE" panose="020B0900000000000000" pitchFamily="50" charset="-128"/>
                <a:ea typeface="Arial Unicode MS"/>
                <a:cs typeface="Arial" pitchFamily="34" charset="0"/>
              </a:endParaRPr>
            </a:p>
          </p:txBody>
        </p:sp>
        <p:sp>
          <p:nvSpPr>
            <p:cNvPr id="44" name="TextBox 83">
              <a:extLst>
                <a:ext uri="{FF2B5EF4-FFF2-40B4-BE49-F238E27FC236}">
                  <a16:creationId xmlns:a16="http://schemas.microsoft.com/office/drawing/2014/main" id="{5CDA3308-B0E5-4086-90EE-7FE7A1E57F22}"/>
                </a:ext>
              </a:extLst>
            </p:cNvPr>
            <p:cNvSpPr txBox="1"/>
            <p:nvPr/>
          </p:nvSpPr>
          <p:spPr>
            <a:xfrm>
              <a:off x="720000" y="792788"/>
              <a:ext cx="3059912" cy="58278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1"/>
              <a:r>
                <a:rPr kumimoji="0" lang="ja-JP" altLang="en-US" sz="12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第１回</a:t>
              </a:r>
              <a:endParaRPr kumimoji="0" lang="en-US" altLang="ja-JP" sz="1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endParaRPr>
            </a:p>
            <a:p>
              <a:pPr algn="ctr" latinLnBrk="1"/>
              <a:r>
                <a:rPr kumimoji="0" lang="ja-JP" altLang="en-US" sz="12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医療</a:t>
              </a:r>
              <a:r>
                <a:rPr kumimoji="0" lang="ja-JP" altLang="en-US" sz="12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・病床</a:t>
              </a:r>
              <a:endParaRPr kumimoji="0" lang="en-US" altLang="ja-JP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endParaRPr>
            </a:p>
            <a:p>
              <a:pPr algn="ctr" latinLnBrk="1"/>
              <a:r>
                <a:rPr kumimoji="0" lang="ja-JP" altLang="en-US" sz="12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懇話会</a:t>
              </a:r>
              <a:endParaRPr kumimoji="0" lang="en-US" altLang="ja-JP" sz="1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endParaRPr>
            </a:p>
            <a:p>
              <a:pPr algn="ctr" latinLnBrk="1"/>
              <a:r>
                <a:rPr kumimoji="0" lang="ja-JP" altLang="en-US" sz="12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（</a:t>
              </a:r>
              <a:r>
                <a:rPr kumimoji="0" lang="ja-JP" altLang="en-US" sz="12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部会）</a:t>
              </a:r>
              <a:endParaRPr kumimoji="0"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HGPｺﾞｼｯｸE" panose="020B0900000000000000" pitchFamily="50" charset="-128"/>
                <a:ea typeface="Arial Unicode MS"/>
                <a:cs typeface="Arial" pitchFamily="34" charset="0"/>
              </a:endParaRPr>
            </a:p>
          </p:txBody>
        </p:sp>
      </p:grpSp>
      <p:grpSp>
        <p:nvGrpSpPr>
          <p:cNvPr id="45" name="Group 84">
            <a:extLst>
              <a:ext uri="{FF2B5EF4-FFF2-40B4-BE49-F238E27FC236}">
                <a16:creationId xmlns:a16="http://schemas.microsoft.com/office/drawing/2014/main" id="{38049297-E9DC-4C66-BB4F-4F62CB4F56D7}"/>
              </a:ext>
            </a:extLst>
          </p:cNvPr>
          <p:cNvGrpSpPr/>
          <p:nvPr/>
        </p:nvGrpSpPr>
        <p:grpSpPr>
          <a:xfrm>
            <a:off x="1889437" y="3242494"/>
            <a:ext cx="1011090" cy="1795075"/>
            <a:chOff x="720000" y="968933"/>
            <a:chExt cx="3059912" cy="1353933"/>
          </a:xfrm>
        </p:grpSpPr>
        <p:sp>
          <p:nvSpPr>
            <p:cNvPr id="46" name="TextBox 85">
              <a:extLst>
                <a:ext uri="{FF2B5EF4-FFF2-40B4-BE49-F238E27FC236}">
                  <a16:creationId xmlns:a16="http://schemas.microsoft.com/office/drawing/2014/main" id="{A956CC60-8AC5-456D-9B85-FE8C4EC634C0}"/>
                </a:ext>
              </a:extLst>
            </p:cNvPr>
            <p:cNvSpPr txBox="1"/>
            <p:nvPr/>
          </p:nvSpPr>
          <p:spPr>
            <a:xfrm>
              <a:off x="720000" y="1159471"/>
              <a:ext cx="3059909" cy="116339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latinLnBrk="1"/>
              <a:r>
                <a:rPr kumimoji="0" lang="ja-JP" altLang="en-US" sz="12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全病院</a:t>
              </a:r>
              <a:r>
                <a:rPr kumimoji="0" lang="ja-JP" altLang="en-US" sz="12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の参加により</a:t>
              </a:r>
              <a:r>
                <a:rPr kumimoji="0" lang="ja-JP" altLang="en-US" sz="12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、現状</a:t>
              </a:r>
              <a:r>
                <a:rPr kumimoji="0" lang="ja-JP" altLang="en-US" sz="12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と課題等を把握・共有</a:t>
              </a:r>
              <a:endParaRPr kumimoji="0" lang="ko-KR" altLang="en-US" sz="1200" dirty="0">
                <a:latin typeface="HGPｺﾞｼｯｸE" panose="020B0900000000000000" pitchFamily="50" charset="-128"/>
                <a:ea typeface="Arial Unicode MS"/>
                <a:cs typeface="Arial" pitchFamily="34" charset="0"/>
              </a:endParaRPr>
            </a:p>
          </p:txBody>
        </p:sp>
        <p:sp>
          <p:nvSpPr>
            <p:cNvPr id="47" name="TextBox 86">
              <a:extLst>
                <a:ext uri="{FF2B5EF4-FFF2-40B4-BE49-F238E27FC236}">
                  <a16:creationId xmlns:a16="http://schemas.microsoft.com/office/drawing/2014/main" id="{91E5505A-C42B-4C63-AAD0-ED9BCA3754E1}"/>
                </a:ext>
              </a:extLst>
            </p:cNvPr>
            <p:cNvSpPr txBox="1"/>
            <p:nvPr/>
          </p:nvSpPr>
          <p:spPr>
            <a:xfrm>
              <a:off x="720000" y="968933"/>
              <a:ext cx="3059912" cy="3482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1"/>
              <a:r>
                <a:rPr kumimoji="0" lang="ja-JP" altLang="en-US" sz="12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第１回</a:t>
              </a:r>
              <a:endParaRPr kumimoji="0" lang="en-US" altLang="ja-JP" sz="1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endParaRPr>
            </a:p>
            <a:p>
              <a:pPr algn="ctr" latinLnBrk="1"/>
              <a:r>
                <a:rPr kumimoji="0" lang="ja-JP" altLang="en-US" sz="12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病院</a:t>
              </a:r>
              <a:r>
                <a:rPr kumimoji="0" lang="ja-JP" altLang="en-US" sz="12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連絡会</a:t>
              </a:r>
              <a:endParaRPr kumimoji="0"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HGPｺﾞｼｯｸE" panose="020B0900000000000000" pitchFamily="50" charset="-128"/>
                <a:ea typeface="Arial Unicode MS"/>
                <a:cs typeface="Arial" pitchFamily="34" charset="0"/>
              </a:endParaRPr>
            </a:p>
          </p:txBody>
        </p:sp>
      </p:grpSp>
      <p:grpSp>
        <p:nvGrpSpPr>
          <p:cNvPr id="48" name="Group 87">
            <a:extLst>
              <a:ext uri="{FF2B5EF4-FFF2-40B4-BE49-F238E27FC236}">
                <a16:creationId xmlns:a16="http://schemas.microsoft.com/office/drawing/2014/main" id="{83B29F73-2D44-4E20-8434-0224541CC34E}"/>
              </a:ext>
            </a:extLst>
          </p:cNvPr>
          <p:cNvGrpSpPr/>
          <p:nvPr/>
        </p:nvGrpSpPr>
        <p:grpSpPr>
          <a:xfrm>
            <a:off x="3090944" y="3265138"/>
            <a:ext cx="1011090" cy="1346649"/>
            <a:chOff x="720000" y="945887"/>
            <a:chExt cx="3059912" cy="1150154"/>
          </a:xfrm>
        </p:grpSpPr>
        <p:sp>
          <p:nvSpPr>
            <p:cNvPr id="49" name="TextBox 88">
              <a:extLst>
                <a:ext uri="{FF2B5EF4-FFF2-40B4-BE49-F238E27FC236}">
                  <a16:creationId xmlns:a16="http://schemas.microsoft.com/office/drawing/2014/main" id="{8A786A2C-E180-4588-B5FD-624EBB33A1F5}"/>
                </a:ext>
              </a:extLst>
            </p:cNvPr>
            <p:cNvSpPr txBox="1"/>
            <p:nvPr/>
          </p:nvSpPr>
          <p:spPr>
            <a:xfrm>
              <a:off x="720000" y="1386298"/>
              <a:ext cx="3059909" cy="70974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latinLnBrk="1"/>
              <a:r>
                <a:rPr kumimoji="0" lang="ja-JP" altLang="en-US" sz="12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圏域の「</a:t>
              </a:r>
              <a:r>
                <a:rPr kumimoji="0" lang="ja-JP" altLang="en-US" sz="12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将来のあるべき姿</a:t>
              </a:r>
              <a:r>
                <a:rPr kumimoji="0" lang="ja-JP" altLang="en-US" sz="12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」について協議</a:t>
              </a:r>
              <a:endParaRPr kumimoji="0" lang="ko-KR" altLang="en-US" sz="1200" dirty="0">
                <a:latin typeface="HGPｺﾞｼｯｸE" panose="020B0900000000000000" pitchFamily="50" charset="-128"/>
                <a:ea typeface="Arial Unicode MS"/>
                <a:cs typeface="Arial" pitchFamily="34" charset="0"/>
              </a:endParaRPr>
            </a:p>
          </p:txBody>
        </p:sp>
        <p:sp>
          <p:nvSpPr>
            <p:cNvPr id="50" name="TextBox 89">
              <a:extLst>
                <a:ext uri="{FF2B5EF4-FFF2-40B4-BE49-F238E27FC236}">
                  <a16:creationId xmlns:a16="http://schemas.microsoft.com/office/drawing/2014/main" id="{50D28393-2D1A-4282-A721-8138AF55F41C}"/>
                </a:ext>
              </a:extLst>
            </p:cNvPr>
            <p:cNvSpPr txBox="1"/>
            <p:nvPr/>
          </p:nvSpPr>
          <p:spPr>
            <a:xfrm>
              <a:off x="720000" y="945887"/>
              <a:ext cx="3059912" cy="39430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1"/>
              <a:r>
                <a:rPr kumimoji="0" lang="ja-JP" altLang="en-US" sz="12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第２回</a:t>
              </a:r>
              <a:endParaRPr kumimoji="0" lang="en-US" altLang="ja-JP" sz="1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endParaRPr>
            </a:p>
            <a:p>
              <a:pPr algn="ctr" latinLnBrk="1"/>
              <a:r>
                <a:rPr kumimoji="0" lang="ja-JP" altLang="en-US" sz="12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病院</a:t>
              </a:r>
              <a:r>
                <a:rPr kumimoji="0" lang="ja-JP" altLang="en-US" sz="12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連絡会</a:t>
              </a:r>
              <a:endParaRPr kumimoji="0"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HGPｺﾞｼｯｸE" panose="020B0900000000000000" pitchFamily="50" charset="-128"/>
                <a:ea typeface="Arial Unicode MS"/>
                <a:cs typeface="Arial" pitchFamily="34" charset="0"/>
              </a:endParaRPr>
            </a:p>
          </p:txBody>
        </p:sp>
      </p:grpSp>
      <p:grpSp>
        <p:nvGrpSpPr>
          <p:cNvPr id="51" name="Group 90">
            <a:extLst>
              <a:ext uri="{FF2B5EF4-FFF2-40B4-BE49-F238E27FC236}">
                <a16:creationId xmlns:a16="http://schemas.microsoft.com/office/drawing/2014/main" id="{23299AC2-55AB-48AB-9093-5E32D5621BB2}"/>
              </a:ext>
            </a:extLst>
          </p:cNvPr>
          <p:cNvGrpSpPr/>
          <p:nvPr/>
        </p:nvGrpSpPr>
        <p:grpSpPr>
          <a:xfrm>
            <a:off x="4305226" y="3163791"/>
            <a:ext cx="1150272" cy="1767749"/>
            <a:chOff x="720000" y="961090"/>
            <a:chExt cx="3121903" cy="1597541"/>
          </a:xfrm>
        </p:grpSpPr>
        <p:sp>
          <p:nvSpPr>
            <p:cNvPr id="52" name="TextBox 91">
              <a:extLst>
                <a:ext uri="{FF2B5EF4-FFF2-40B4-BE49-F238E27FC236}">
                  <a16:creationId xmlns:a16="http://schemas.microsoft.com/office/drawing/2014/main" id="{97954B01-7C9F-41C7-849C-18395FC02E9D}"/>
                </a:ext>
              </a:extLst>
            </p:cNvPr>
            <p:cNvSpPr txBox="1"/>
            <p:nvPr/>
          </p:nvSpPr>
          <p:spPr>
            <a:xfrm>
              <a:off x="781994" y="1395330"/>
              <a:ext cx="3059909" cy="116330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latinLnBrk="1"/>
              <a:r>
                <a:rPr kumimoji="0" lang="ja-JP" altLang="en-US" sz="12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病院</a:t>
              </a:r>
              <a:r>
                <a:rPr kumimoji="0" lang="ja-JP" altLang="en-US" sz="120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連絡会を</a:t>
              </a:r>
              <a:r>
                <a:rPr kumimoji="0" lang="ja-JP" altLang="en-US" sz="12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踏まえ、圏域の「将来のあるべき姿</a:t>
              </a:r>
              <a:r>
                <a:rPr kumimoji="0" lang="ja-JP" altLang="en-US" sz="120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」に</a:t>
              </a:r>
              <a:r>
                <a:rPr kumimoji="0" lang="ja-JP" altLang="en-US" sz="12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ついて</a:t>
              </a:r>
              <a:r>
                <a:rPr kumimoji="0" lang="ja-JP" altLang="en-US" sz="120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協議</a:t>
              </a:r>
              <a:endParaRPr kumimoji="0" lang="ko-KR" altLang="en-US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HGPｺﾞｼｯｸE" panose="020B0900000000000000" pitchFamily="50" charset="-128"/>
                <a:ea typeface="Arial Unicode MS"/>
                <a:cs typeface="Arial" pitchFamily="34" charset="0"/>
              </a:endParaRPr>
            </a:p>
          </p:txBody>
        </p:sp>
        <p:sp>
          <p:nvSpPr>
            <p:cNvPr id="53" name="TextBox 92">
              <a:extLst>
                <a:ext uri="{FF2B5EF4-FFF2-40B4-BE49-F238E27FC236}">
                  <a16:creationId xmlns:a16="http://schemas.microsoft.com/office/drawing/2014/main" id="{1B5745D9-067E-40DB-A4CF-79B04F9CA48E}"/>
                </a:ext>
              </a:extLst>
            </p:cNvPr>
            <p:cNvSpPr txBox="1"/>
            <p:nvPr/>
          </p:nvSpPr>
          <p:spPr>
            <a:xfrm>
              <a:off x="720000" y="961090"/>
              <a:ext cx="3059912" cy="5840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1"/>
              <a:r>
                <a:rPr kumimoji="0" lang="ja-JP" altLang="en-US" sz="12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第２回</a:t>
              </a:r>
              <a:endParaRPr kumimoji="0" lang="en-US" altLang="ja-JP" sz="1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endParaRPr>
            </a:p>
            <a:p>
              <a:pPr algn="ctr" latinLnBrk="1"/>
              <a:r>
                <a:rPr kumimoji="0" lang="ja-JP" altLang="en-US" sz="12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医療</a:t>
              </a:r>
              <a:r>
                <a:rPr kumimoji="0" lang="ja-JP" altLang="en-US" sz="12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・病床</a:t>
              </a:r>
              <a:endParaRPr kumimoji="0" lang="en-US" altLang="ja-JP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endParaRPr>
            </a:p>
            <a:p>
              <a:pPr algn="ctr" latinLnBrk="1"/>
              <a:r>
                <a:rPr kumimoji="0" lang="ja-JP" altLang="en-US" sz="12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懇話会（部会）</a:t>
              </a:r>
              <a:endParaRPr kumimoji="0"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HGPｺﾞｼｯｸE" panose="020B0900000000000000" pitchFamily="50" charset="-128"/>
                <a:ea typeface="Arial Unicode MS"/>
                <a:cs typeface="Arial" pitchFamily="34" charset="0"/>
              </a:endParaRPr>
            </a:p>
          </p:txBody>
        </p:sp>
      </p:grpSp>
      <p:grpSp>
        <p:nvGrpSpPr>
          <p:cNvPr id="54" name="Group 93">
            <a:extLst>
              <a:ext uri="{FF2B5EF4-FFF2-40B4-BE49-F238E27FC236}">
                <a16:creationId xmlns:a16="http://schemas.microsoft.com/office/drawing/2014/main" id="{36F30EF4-1116-4A65-A723-F07F05596A43}"/>
              </a:ext>
            </a:extLst>
          </p:cNvPr>
          <p:cNvGrpSpPr/>
          <p:nvPr/>
        </p:nvGrpSpPr>
        <p:grpSpPr>
          <a:xfrm>
            <a:off x="5505430" y="3015451"/>
            <a:ext cx="1515145" cy="1616836"/>
            <a:chOff x="720000" y="980969"/>
            <a:chExt cx="4406051" cy="1361695"/>
          </a:xfrm>
        </p:grpSpPr>
        <p:sp>
          <p:nvSpPr>
            <p:cNvPr id="55" name="TextBox 94">
              <a:extLst>
                <a:ext uri="{FF2B5EF4-FFF2-40B4-BE49-F238E27FC236}">
                  <a16:creationId xmlns:a16="http://schemas.microsoft.com/office/drawing/2014/main" id="{32CBD8D8-7109-4470-9048-012DC6F59935}"/>
                </a:ext>
              </a:extLst>
            </p:cNvPr>
            <p:cNvSpPr txBox="1"/>
            <p:nvPr/>
          </p:nvSpPr>
          <p:spPr>
            <a:xfrm>
              <a:off x="720003" y="1642800"/>
              <a:ext cx="4406048" cy="69986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latinLnBrk="1"/>
              <a:r>
                <a:rPr kumimoji="0" lang="ja-JP" altLang="en-US" sz="120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懇話会</a:t>
              </a:r>
              <a:r>
                <a:rPr kumimoji="0" lang="ja-JP" altLang="en-US" sz="12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（部会）での協議を</a:t>
              </a:r>
              <a:r>
                <a:rPr kumimoji="0" lang="ja-JP" altLang="en-US" sz="120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踏まえ、</a:t>
              </a:r>
              <a:r>
                <a:rPr kumimoji="0" lang="ja-JP" altLang="en-US" sz="12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圏域</a:t>
              </a:r>
              <a:r>
                <a:rPr kumimoji="0" lang="ja-JP" altLang="en-US" sz="12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の「将来のあるべき姿</a:t>
              </a:r>
              <a:r>
                <a:rPr kumimoji="0" lang="ja-JP" altLang="en-US" sz="12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」のとりまとめ</a:t>
              </a:r>
              <a:endParaRPr kumimoji="0" lang="ko-KR" altLang="en-US" sz="1200" dirty="0">
                <a:latin typeface="HGPｺﾞｼｯｸE" panose="020B0900000000000000" pitchFamily="50" charset="-128"/>
                <a:ea typeface="Arial Unicode MS"/>
                <a:cs typeface="Arial" pitchFamily="34" charset="0"/>
              </a:endParaRPr>
            </a:p>
          </p:txBody>
        </p:sp>
        <p:sp>
          <p:nvSpPr>
            <p:cNvPr id="56" name="TextBox 95">
              <a:extLst>
                <a:ext uri="{FF2B5EF4-FFF2-40B4-BE49-F238E27FC236}">
                  <a16:creationId xmlns:a16="http://schemas.microsoft.com/office/drawing/2014/main" id="{9D68DB4F-ABA4-4A77-AF2F-66CEA3B74E76}"/>
                </a:ext>
              </a:extLst>
            </p:cNvPr>
            <p:cNvSpPr txBox="1"/>
            <p:nvPr/>
          </p:nvSpPr>
          <p:spPr>
            <a:xfrm>
              <a:off x="720000" y="980969"/>
              <a:ext cx="4406051" cy="54433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latinLnBrk="1"/>
              <a:r>
                <a:rPr kumimoji="0" lang="ja-JP" altLang="en-US" sz="12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地域医療構想</a:t>
              </a:r>
              <a:endParaRPr kumimoji="0" lang="en-US" altLang="ja-JP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endParaRPr>
            </a:p>
            <a:p>
              <a:pPr algn="ctr" latinLnBrk="1"/>
              <a:r>
                <a:rPr kumimoji="0" lang="ja-JP" altLang="en-US" sz="12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調整会議</a:t>
              </a:r>
              <a:endParaRPr kumimoji="0" lang="en-US" altLang="ja-JP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rial" pitchFamily="34" charset="0"/>
              </a:endParaRPr>
            </a:p>
            <a:p>
              <a:pPr algn="ctr" latinLnBrk="1"/>
              <a:r>
                <a:rPr kumimoji="0" lang="ja-JP" altLang="en-US" sz="12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Arial" pitchFamily="34" charset="0"/>
                </a:rPr>
                <a:t>（保健医療協議会）</a:t>
              </a:r>
              <a:endParaRPr kumimoji="0"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HGPｺﾞｼｯｸE" panose="020B0900000000000000" pitchFamily="50" charset="-128"/>
                <a:ea typeface="Arial Unicode MS"/>
                <a:cs typeface="Arial" pitchFamily="34" charset="0"/>
              </a:endParaRPr>
            </a:p>
          </p:txBody>
        </p:sp>
      </p:grpSp>
      <p:grpSp>
        <p:nvGrpSpPr>
          <p:cNvPr id="57" name="Group 4105">
            <a:extLst>
              <a:ext uri="{FF2B5EF4-FFF2-40B4-BE49-F238E27FC236}">
                <a16:creationId xmlns:a16="http://schemas.microsoft.com/office/drawing/2014/main" id="{72F0AA96-87C7-47C4-BA8C-22A52E42C2AF}"/>
              </a:ext>
            </a:extLst>
          </p:cNvPr>
          <p:cNvGrpSpPr/>
          <p:nvPr/>
        </p:nvGrpSpPr>
        <p:grpSpPr>
          <a:xfrm>
            <a:off x="962046" y="2664743"/>
            <a:ext cx="462857" cy="462857"/>
            <a:chOff x="779300" y="2861907"/>
            <a:chExt cx="648000" cy="648000"/>
          </a:xfrm>
        </p:grpSpPr>
        <p:sp>
          <p:nvSpPr>
            <p:cNvPr id="58" name="AutoShape 92">
              <a:extLst>
                <a:ext uri="{FF2B5EF4-FFF2-40B4-BE49-F238E27FC236}">
                  <a16:creationId xmlns:a16="http://schemas.microsoft.com/office/drawing/2014/main" id="{34D517E0-30C6-4974-8E4C-6BC8D71FF8D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6200000" flipH="1">
              <a:off x="779300" y="2861907"/>
              <a:ext cx="648000" cy="648000"/>
            </a:xfrm>
            <a:prstGeom prst="ellipse">
              <a:avLst/>
            </a:prstGeom>
            <a:noFill/>
            <a:ln w="25400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0" h="0"/>
            </a:sp3d>
          </p:spPr>
          <p:txBody>
            <a:bodyPr wrap="none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53064">
                <a:defRPr/>
              </a:pPr>
              <a:endParaRPr kumimoji="0" lang="ko-KR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</a:endParaRPr>
            </a:p>
          </p:txBody>
        </p:sp>
        <p:sp>
          <p:nvSpPr>
            <p:cNvPr id="59" name="AutoShape 92">
              <a:extLst>
                <a:ext uri="{FF2B5EF4-FFF2-40B4-BE49-F238E27FC236}">
                  <a16:creationId xmlns:a16="http://schemas.microsoft.com/office/drawing/2014/main" id="{B71BDA08-8490-4F4C-925C-6C40CFCDA9A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6200000" flipH="1">
              <a:off x="833300" y="2915907"/>
              <a:ext cx="540000" cy="540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0" h="0"/>
            </a:sp3d>
          </p:spPr>
          <p:txBody>
            <a:bodyPr wrap="none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53064">
                <a:defRPr/>
              </a:pPr>
              <a:endParaRPr kumimoji="0" lang="ko-KR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</a:endParaRPr>
            </a:p>
          </p:txBody>
        </p:sp>
      </p:grpSp>
      <p:grpSp>
        <p:nvGrpSpPr>
          <p:cNvPr id="60" name="Group 100">
            <a:extLst>
              <a:ext uri="{FF2B5EF4-FFF2-40B4-BE49-F238E27FC236}">
                <a16:creationId xmlns:a16="http://schemas.microsoft.com/office/drawing/2014/main" id="{E914D31F-FAA8-4565-A65B-645AA9D210D2}"/>
              </a:ext>
            </a:extLst>
          </p:cNvPr>
          <p:cNvGrpSpPr/>
          <p:nvPr/>
        </p:nvGrpSpPr>
        <p:grpSpPr>
          <a:xfrm>
            <a:off x="2163553" y="2664743"/>
            <a:ext cx="462857" cy="462857"/>
            <a:chOff x="779300" y="2861907"/>
            <a:chExt cx="648000" cy="648000"/>
          </a:xfrm>
        </p:grpSpPr>
        <p:sp>
          <p:nvSpPr>
            <p:cNvPr id="61" name="AutoShape 92">
              <a:extLst>
                <a:ext uri="{FF2B5EF4-FFF2-40B4-BE49-F238E27FC236}">
                  <a16:creationId xmlns:a16="http://schemas.microsoft.com/office/drawing/2014/main" id="{58431AAB-879E-43AB-A5A5-713B5A37BFB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6200000" flipH="1">
              <a:off x="779300" y="2861907"/>
              <a:ext cx="648000" cy="648000"/>
            </a:xfrm>
            <a:prstGeom prst="ellipse">
              <a:avLst/>
            </a:prstGeom>
            <a:noFill/>
            <a:ln w="25400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0" h="0"/>
            </a:sp3d>
          </p:spPr>
          <p:txBody>
            <a:bodyPr wrap="none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53064">
                <a:defRPr/>
              </a:pPr>
              <a:endParaRPr kumimoji="0" lang="ko-KR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</a:endParaRPr>
            </a:p>
          </p:txBody>
        </p:sp>
        <p:sp>
          <p:nvSpPr>
            <p:cNvPr id="62" name="AutoShape 92">
              <a:extLst>
                <a:ext uri="{FF2B5EF4-FFF2-40B4-BE49-F238E27FC236}">
                  <a16:creationId xmlns:a16="http://schemas.microsoft.com/office/drawing/2014/main" id="{08D1C7B3-1277-42E5-9CF4-26D1DBB9B38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6200000" flipH="1">
              <a:off x="833300" y="2915907"/>
              <a:ext cx="540000" cy="540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0" h="0"/>
            </a:sp3d>
          </p:spPr>
          <p:txBody>
            <a:bodyPr wrap="none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53064">
                <a:defRPr/>
              </a:pPr>
              <a:endParaRPr kumimoji="0" lang="ko-KR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</a:endParaRPr>
            </a:p>
          </p:txBody>
        </p:sp>
      </p:grpSp>
      <p:grpSp>
        <p:nvGrpSpPr>
          <p:cNvPr id="63" name="Group 103">
            <a:extLst>
              <a:ext uri="{FF2B5EF4-FFF2-40B4-BE49-F238E27FC236}">
                <a16:creationId xmlns:a16="http://schemas.microsoft.com/office/drawing/2014/main" id="{48EBC0F9-E92E-4982-BD4A-42F5EDB1ABB5}"/>
              </a:ext>
            </a:extLst>
          </p:cNvPr>
          <p:cNvGrpSpPr/>
          <p:nvPr/>
        </p:nvGrpSpPr>
        <p:grpSpPr>
          <a:xfrm>
            <a:off x="3365060" y="2664743"/>
            <a:ext cx="462857" cy="462857"/>
            <a:chOff x="779300" y="2861907"/>
            <a:chExt cx="648000" cy="648000"/>
          </a:xfrm>
        </p:grpSpPr>
        <p:sp>
          <p:nvSpPr>
            <p:cNvPr id="64" name="AutoShape 92">
              <a:extLst>
                <a:ext uri="{FF2B5EF4-FFF2-40B4-BE49-F238E27FC236}">
                  <a16:creationId xmlns:a16="http://schemas.microsoft.com/office/drawing/2014/main" id="{B7D39414-35A8-4CA4-A83E-AC7B837B485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6200000" flipH="1">
              <a:off x="779300" y="2861907"/>
              <a:ext cx="648000" cy="648000"/>
            </a:xfrm>
            <a:prstGeom prst="ellipse">
              <a:avLst/>
            </a:prstGeom>
            <a:noFill/>
            <a:ln w="25400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0" h="0"/>
            </a:sp3d>
          </p:spPr>
          <p:txBody>
            <a:bodyPr wrap="none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53064">
                <a:defRPr/>
              </a:pPr>
              <a:endParaRPr kumimoji="0" lang="ko-KR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</a:endParaRPr>
            </a:p>
          </p:txBody>
        </p:sp>
        <p:sp>
          <p:nvSpPr>
            <p:cNvPr id="65" name="AutoShape 92">
              <a:extLst>
                <a:ext uri="{FF2B5EF4-FFF2-40B4-BE49-F238E27FC236}">
                  <a16:creationId xmlns:a16="http://schemas.microsoft.com/office/drawing/2014/main" id="{7F231A28-4D25-4A13-97ED-88DE5BA4CC6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6200000" flipH="1">
              <a:off x="833300" y="2915907"/>
              <a:ext cx="540000" cy="540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0" h="0"/>
            </a:sp3d>
          </p:spPr>
          <p:txBody>
            <a:bodyPr wrap="none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53064">
                <a:defRPr/>
              </a:pPr>
              <a:endParaRPr kumimoji="0" lang="ko-KR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</a:endParaRPr>
            </a:p>
          </p:txBody>
        </p:sp>
      </p:grpSp>
      <p:grpSp>
        <p:nvGrpSpPr>
          <p:cNvPr id="66" name="Group 106">
            <a:extLst>
              <a:ext uri="{FF2B5EF4-FFF2-40B4-BE49-F238E27FC236}">
                <a16:creationId xmlns:a16="http://schemas.microsoft.com/office/drawing/2014/main" id="{BB36BA6D-428D-4330-A323-22CF7F5DC485}"/>
              </a:ext>
            </a:extLst>
          </p:cNvPr>
          <p:cNvGrpSpPr/>
          <p:nvPr/>
        </p:nvGrpSpPr>
        <p:grpSpPr>
          <a:xfrm>
            <a:off x="4566568" y="2664743"/>
            <a:ext cx="462857" cy="462857"/>
            <a:chOff x="779300" y="2861907"/>
            <a:chExt cx="648000" cy="648000"/>
          </a:xfrm>
        </p:grpSpPr>
        <p:sp>
          <p:nvSpPr>
            <p:cNvPr id="67" name="AutoShape 92">
              <a:extLst>
                <a:ext uri="{FF2B5EF4-FFF2-40B4-BE49-F238E27FC236}">
                  <a16:creationId xmlns:a16="http://schemas.microsoft.com/office/drawing/2014/main" id="{41822E5F-5C0B-4704-B4C2-8D23934E9B6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6200000" flipH="1">
              <a:off x="779300" y="2861907"/>
              <a:ext cx="648000" cy="648000"/>
            </a:xfrm>
            <a:prstGeom prst="ellipse">
              <a:avLst/>
            </a:prstGeom>
            <a:noFill/>
            <a:ln w="25400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0" h="0"/>
            </a:sp3d>
          </p:spPr>
          <p:txBody>
            <a:bodyPr wrap="none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53064">
                <a:defRPr/>
              </a:pPr>
              <a:endParaRPr kumimoji="0" lang="ko-KR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</a:endParaRPr>
            </a:p>
          </p:txBody>
        </p:sp>
        <p:sp>
          <p:nvSpPr>
            <p:cNvPr id="68" name="AutoShape 92">
              <a:extLst>
                <a:ext uri="{FF2B5EF4-FFF2-40B4-BE49-F238E27FC236}">
                  <a16:creationId xmlns:a16="http://schemas.microsoft.com/office/drawing/2014/main" id="{4F7FE207-12D1-4C09-A899-494B8038D9F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6200000" flipH="1">
              <a:off x="833300" y="2915907"/>
              <a:ext cx="540000" cy="540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0" h="0"/>
            </a:sp3d>
          </p:spPr>
          <p:txBody>
            <a:bodyPr wrap="none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53064">
                <a:defRPr/>
              </a:pPr>
              <a:endParaRPr kumimoji="0" lang="ko-KR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  <a:ea typeface="Arial Unicode MS"/>
              </a:endParaRPr>
            </a:p>
          </p:txBody>
        </p:sp>
      </p:grpSp>
      <p:pic>
        <p:nvPicPr>
          <p:cNvPr id="69" name="Picture 4" descr="D:\nakaharaj\Downloads\病院のアイコン素材 4.png">
            <a:extLst>
              <a:ext uri="{FF2B5EF4-FFF2-40B4-BE49-F238E27FC236}">
                <a16:creationId xmlns:a16="http://schemas.microsoft.com/office/drawing/2014/main" id="{C96696F5-C445-4FCE-BED5-0029E34025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306" y="2788827"/>
            <a:ext cx="243840" cy="24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4" descr="D:\nakaharaj\Downloads\病院のアイコン素材 4.png">
            <a:extLst>
              <a:ext uri="{FF2B5EF4-FFF2-40B4-BE49-F238E27FC236}">
                <a16:creationId xmlns:a16="http://schemas.microsoft.com/office/drawing/2014/main" id="{089F8D23-A200-40E7-8D4E-4C99F67A2C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8712" y="2788827"/>
            <a:ext cx="243840" cy="24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2" descr="D:\nakaharaj\Downloads\会議アイコン4.png">
            <a:extLst>
              <a:ext uri="{FF2B5EF4-FFF2-40B4-BE49-F238E27FC236}">
                <a16:creationId xmlns:a16="http://schemas.microsoft.com/office/drawing/2014/main" id="{C2E66960-7F5A-441C-8B43-AEF4B88C68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989" y="2720703"/>
            <a:ext cx="322217" cy="322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2" descr="D:\nakaharaj\Downloads\会議アイコン4.png">
            <a:extLst>
              <a:ext uri="{FF2B5EF4-FFF2-40B4-BE49-F238E27FC236}">
                <a16:creationId xmlns:a16="http://schemas.microsoft.com/office/drawing/2014/main" id="{864736E4-E8CE-47ED-8DB3-0A049EF81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888" y="2720703"/>
            <a:ext cx="322217" cy="322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9" descr="D:\nakaharaj\Downloads\会議アイコン3.png">
            <a:extLst>
              <a:ext uri="{FF2B5EF4-FFF2-40B4-BE49-F238E27FC236}">
                <a16:creationId xmlns:a16="http://schemas.microsoft.com/office/drawing/2014/main" id="{BF6279EB-2A51-4FFE-AFCB-5A83386EDC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125" y="2277553"/>
            <a:ext cx="326571" cy="326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0" name="Straight Connector 52">
            <a:extLst>
              <a:ext uri="{FF2B5EF4-FFF2-40B4-BE49-F238E27FC236}">
                <a16:creationId xmlns:a16="http://schemas.microsoft.com/office/drawing/2014/main" id="{93A6B95C-513B-4897-87B5-B3AE8ECFDBFA}"/>
              </a:ext>
            </a:extLst>
          </p:cNvPr>
          <p:cNvCxnSpPr>
            <a:cxnSpLocks/>
          </p:cNvCxnSpPr>
          <p:nvPr/>
        </p:nvCxnSpPr>
        <p:spPr>
          <a:xfrm flipV="1">
            <a:off x="3586926" y="2531859"/>
            <a:ext cx="1" cy="128571"/>
          </a:xfrm>
          <a:prstGeom prst="line">
            <a:avLst/>
          </a:prstGeom>
          <a:noFill/>
          <a:ln w="25400" cap="flat" cmpd="sng" algn="ctr">
            <a:solidFill>
              <a:sysClr val="windowText" lastClr="000000">
                <a:lumMod val="75000"/>
                <a:lumOff val="25000"/>
              </a:sysClr>
            </a:solidFill>
            <a:prstDash val="solid"/>
            <a:headEnd type="none"/>
          </a:ln>
          <a:effectLst/>
        </p:spPr>
      </p:cxnSp>
      <p:cxnSp>
        <p:nvCxnSpPr>
          <p:cNvPr id="81" name="Straight Connector 52">
            <a:extLst>
              <a:ext uri="{FF2B5EF4-FFF2-40B4-BE49-F238E27FC236}">
                <a16:creationId xmlns:a16="http://schemas.microsoft.com/office/drawing/2014/main" id="{93A6B95C-513B-4897-87B5-B3AE8ECFDBFA}"/>
              </a:ext>
            </a:extLst>
          </p:cNvPr>
          <p:cNvCxnSpPr>
            <a:cxnSpLocks/>
          </p:cNvCxnSpPr>
          <p:nvPr/>
        </p:nvCxnSpPr>
        <p:spPr>
          <a:xfrm flipV="1">
            <a:off x="4797996" y="2531859"/>
            <a:ext cx="1" cy="128571"/>
          </a:xfrm>
          <a:prstGeom prst="line">
            <a:avLst/>
          </a:prstGeom>
          <a:noFill/>
          <a:ln w="25400" cap="flat" cmpd="sng" algn="ctr">
            <a:solidFill>
              <a:sysClr val="windowText" lastClr="000000">
                <a:lumMod val="75000"/>
                <a:lumOff val="25000"/>
              </a:sysClr>
            </a:solidFill>
            <a:prstDash val="solid"/>
            <a:headEnd type="none"/>
          </a:ln>
          <a:effectLst/>
        </p:spPr>
      </p:cxnSp>
      <p:sp>
        <p:nvSpPr>
          <p:cNvPr id="93" name="二等辺三角形 92">
            <a:extLst>
              <a:ext uri="{FF2B5EF4-FFF2-40B4-BE49-F238E27FC236}">
                <a16:creationId xmlns:a16="http://schemas.microsoft.com/office/drawing/2014/main" id="{4000FDE6-180F-4A6A-A2CC-1D5DC5524FFA}"/>
              </a:ext>
            </a:extLst>
          </p:cNvPr>
          <p:cNvSpPr/>
          <p:nvPr/>
        </p:nvSpPr>
        <p:spPr>
          <a:xfrm rot="16200000" flipV="1">
            <a:off x="1436821" y="3600921"/>
            <a:ext cx="709631" cy="99865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二等辺三角形 95">
            <a:extLst>
              <a:ext uri="{FF2B5EF4-FFF2-40B4-BE49-F238E27FC236}">
                <a16:creationId xmlns:a16="http://schemas.microsoft.com/office/drawing/2014/main" id="{4000FDE6-180F-4A6A-A2CC-1D5DC5524FFA}"/>
              </a:ext>
            </a:extLst>
          </p:cNvPr>
          <p:cNvSpPr/>
          <p:nvPr/>
        </p:nvSpPr>
        <p:spPr>
          <a:xfrm rot="16200000" flipV="1">
            <a:off x="2662401" y="3607959"/>
            <a:ext cx="709631" cy="99865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二等辺三角形 96">
            <a:extLst>
              <a:ext uri="{FF2B5EF4-FFF2-40B4-BE49-F238E27FC236}">
                <a16:creationId xmlns:a16="http://schemas.microsoft.com/office/drawing/2014/main" id="{4000FDE6-180F-4A6A-A2CC-1D5DC5524FFA}"/>
              </a:ext>
            </a:extLst>
          </p:cNvPr>
          <p:cNvSpPr/>
          <p:nvPr/>
        </p:nvSpPr>
        <p:spPr>
          <a:xfrm rot="16200000" flipV="1">
            <a:off x="3876413" y="3616163"/>
            <a:ext cx="709631" cy="99865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二等辺三角形 97">
            <a:extLst>
              <a:ext uri="{FF2B5EF4-FFF2-40B4-BE49-F238E27FC236}">
                <a16:creationId xmlns:a16="http://schemas.microsoft.com/office/drawing/2014/main" id="{4000FDE6-180F-4A6A-A2CC-1D5DC5524FFA}"/>
              </a:ext>
            </a:extLst>
          </p:cNvPr>
          <p:cNvSpPr/>
          <p:nvPr/>
        </p:nvSpPr>
        <p:spPr>
          <a:xfrm rot="16200000" flipV="1">
            <a:off x="5150615" y="3616163"/>
            <a:ext cx="709631" cy="99865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タイトル 1">
            <a:extLst>
              <a:ext uri="{FF2B5EF4-FFF2-40B4-BE49-F238E27FC236}">
                <a16:creationId xmlns:a16="http://schemas.microsoft.com/office/drawing/2014/main" id="{30BE5A27-A407-4A14-A9BE-5866682C3C6B}"/>
              </a:ext>
            </a:extLst>
          </p:cNvPr>
          <p:cNvSpPr txBox="1">
            <a:spLocks/>
          </p:cNvSpPr>
          <p:nvPr/>
        </p:nvSpPr>
        <p:spPr>
          <a:xfrm>
            <a:off x="0" y="-7425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(</a:t>
            </a:r>
            <a:r>
              <a:rPr lang="ja-JP" altLang="en-US" sz="24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</a:t>
            </a:r>
            <a:r>
              <a:rPr lang="en-US" altLang="ja-JP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 2018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年度 スケジュール</a:t>
            </a:r>
            <a:endParaRPr lang="ja-JP" altLang="en-US" sz="2400" dirty="0">
              <a:solidFill>
                <a:schemeClr val="accent1">
                  <a:lumMod val="7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8" name="タイトル 1">
            <a:extLst>
              <a:ext uri="{FF2B5EF4-FFF2-40B4-BE49-F238E27FC236}">
                <a16:creationId xmlns:a16="http://schemas.microsoft.com/office/drawing/2014/main" id="{77D78C8B-7190-4F9F-BF24-FAD4DFE9F181}"/>
              </a:ext>
            </a:extLst>
          </p:cNvPr>
          <p:cNvSpPr txBox="1">
            <a:spLocks/>
          </p:cNvSpPr>
          <p:nvPr/>
        </p:nvSpPr>
        <p:spPr>
          <a:xfrm>
            <a:off x="166754" y="548680"/>
            <a:ext cx="8712968" cy="842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保健医療協議会に向け、関係者と将来のあるべき姿、病院の今後の方向性について、認識の共有を図っていく。</a:t>
            </a:r>
            <a:endParaRPr lang="en-US" altLang="ja-JP" sz="2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二等辺三角形 3"/>
          <p:cNvSpPr/>
          <p:nvPr/>
        </p:nvSpPr>
        <p:spPr>
          <a:xfrm>
            <a:off x="2202124" y="4562510"/>
            <a:ext cx="230032" cy="948455"/>
          </a:xfrm>
          <a:prstGeom prst="triangle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角丸四角形 2"/>
          <p:cNvSpPr/>
          <p:nvPr/>
        </p:nvSpPr>
        <p:spPr>
          <a:xfrm>
            <a:off x="213878" y="5279059"/>
            <a:ext cx="7992888" cy="1495904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第１回病院連絡会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の病院の参加状況（速報値）</a:t>
            </a:r>
            <a:endParaRPr lang="en-US" altLang="ja-JP" sz="1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豊能　　　　　　　　　　　　　　　　　　　　　　　　南河内</a:t>
            </a:r>
            <a:endParaRPr lang="en-US" altLang="ja-JP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三島　　　　　　　　　　　　　　　　　　　　　　　　堺市</a:t>
            </a:r>
            <a:endParaRPr lang="en-US" altLang="ja-JP" sz="1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北河内　　　　　　　　　　　　　　　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 泉州</a:t>
            </a:r>
            <a:endParaRPr lang="en-US" altLang="ja-JP" sz="1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中河内　　　　　　　　　　　　　　　　　　　　　　 大阪市</a:t>
            </a:r>
            <a:endParaRPr lang="en-US" altLang="ja-JP" sz="1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1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403648" y="5634819"/>
            <a:ext cx="2998110" cy="890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43/47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病院（参加率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91.5%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33/33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病院（参加率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100%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54/58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病院（参加率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93.1%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30/34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病院（参加率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88.2%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4932040" y="5634819"/>
            <a:ext cx="3194190" cy="890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32/34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（参加率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94.1%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34/39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参加率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87.2%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59/63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病院（参加率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93.7%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123/175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病院（参加率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70.2%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6936434" y="2474137"/>
            <a:ext cx="2232246" cy="1988551"/>
          </a:xfrm>
          <a:prstGeom prst="roundRect">
            <a:avLst>
              <a:gd name="adj" fmla="val 6194"/>
            </a:avLst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な協議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事項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①将来のあるべき姿の到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達度を測定する指標（案）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②病院の今後の方向性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年に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各病院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検討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している医療機能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年に各病院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検討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している病床機能　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・非稼働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病床への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対応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090944" y="1638348"/>
            <a:ext cx="5863911" cy="3408769"/>
          </a:xfrm>
          <a:prstGeom prst="roundRect">
            <a:avLst>
              <a:gd name="adj" fmla="val 6887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2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CB110735879EE44AC0DA5AE7D61CC8B" ma:contentTypeVersion="0" ma:contentTypeDescription="新しいドキュメントを作成します。" ma:contentTypeScope="" ma:versionID="52cf278b219930cbe3bdae6bc175c2b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2E238E-5187-4482-BE1B-2A3B132B829E}">
  <ds:schemaRefs>
    <ds:schemaRef ds:uri="http://purl.org/dc/terms/"/>
    <ds:schemaRef ds:uri="http://purl.org/dc/dcmitype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CD99F2F-664F-4A72-8D0A-9464752B63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E6FA492-2F15-4389-9F0F-4BEF001AC0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11005</TotalTime>
  <Words>899</Words>
  <Application>Microsoft Office PowerPoint</Application>
  <PresentationFormat>画面に合わせる (4:3)</PresentationFormat>
  <Paragraphs>149</Paragraphs>
  <Slides>6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9" baseType="lpstr">
      <vt:lpstr>Arial Unicode MS</vt:lpstr>
      <vt:lpstr>HGPｺﾞｼｯｸE</vt:lpstr>
      <vt:lpstr>HGP創英角ｺﾞｼｯｸUB</vt:lpstr>
      <vt:lpstr>HGP創英角ﾎﾟｯﾌﾟ体</vt:lpstr>
      <vt:lpstr>Meiryo UI</vt:lpstr>
      <vt:lpstr>ＭＳ Ｐゴシック</vt:lpstr>
      <vt:lpstr>ＭＳ ゴシック</vt:lpstr>
      <vt:lpstr>ＭＳ 明朝</vt:lpstr>
      <vt:lpstr>新細明體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大阪府</cp:lastModifiedBy>
  <cp:revision>844</cp:revision>
  <cp:lastPrinted>2018-11-06T12:22:29Z</cp:lastPrinted>
  <dcterms:created xsi:type="dcterms:W3CDTF">2017-09-06T02:09:24Z</dcterms:created>
  <dcterms:modified xsi:type="dcterms:W3CDTF">2018-11-06T12:30:10Z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0x0101002CB110735879EE44AC0DA5AE7D61CC8B</vt:lpwstr>
  </property>
</Properties>
</file>