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4"/>
  </p:sldMasterIdLst>
  <p:notesMasterIdLst>
    <p:notesMasterId r:id="rId9"/>
  </p:notesMasterIdLst>
  <p:handoutMasterIdLst>
    <p:handoutMasterId r:id="rId10"/>
  </p:handoutMasterIdLst>
  <p:sldIdLst>
    <p:sldId id="322" r:id="rId5"/>
    <p:sldId id="337" r:id="rId6"/>
    <p:sldId id="352" r:id="rId7"/>
    <p:sldId id="353" r:id="rId8"/>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322"/>
            <p14:sldId id="337"/>
            <p14:sldId id="352"/>
            <p14:sldId id="35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23" autoAdjust="0"/>
  </p:normalViewPr>
  <p:slideViewPr>
    <p:cSldViewPr>
      <p:cViewPr varScale="1">
        <p:scale>
          <a:sx n="70" d="100"/>
          <a:sy n="70" d="100"/>
        </p:scale>
        <p:origin x="1386" y="48"/>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75" d="100"/>
          <a:sy n="75" d="100"/>
        </p:scale>
        <p:origin x="-2442" y="-7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5448" cy="496253"/>
          </a:xfrm>
          <a:prstGeom prst="rect">
            <a:avLst/>
          </a:prstGeom>
        </p:spPr>
        <p:txBody>
          <a:bodyPr vert="horz" lIns="91292" tIns="45644" rIns="91292" bIns="4564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645" y="0"/>
            <a:ext cx="2945448" cy="496253"/>
          </a:xfrm>
          <a:prstGeom prst="rect">
            <a:avLst/>
          </a:prstGeom>
        </p:spPr>
        <p:txBody>
          <a:bodyPr vert="horz" lIns="91292" tIns="45644" rIns="91292" bIns="45644" rtlCol="0"/>
          <a:lstStyle>
            <a:lvl1pPr algn="r">
              <a:defRPr sz="1200"/>
            </a:lvl1pPr>
          </a:lstStyle>
          <a:p>
            <a:fld id="{460BA497-4EC1-4667-AE57-0EBB5F62489D}" type="datetimeFigureOut">
              <a:rPr kumimoji="1" lang="ja-JP" altLang="en-US" smtClean="0"/>
              <a:t>2018/7/24</a:t>
            </a:fld>
            <a:endParaRPr kumimoji="1" lang="ja-JP" altLang="en-US"/>
          </a:p>
        </p:txBody>
      </p:sp>
      <p:sp>
        <p:nvSpPr>
          <p:cNvPr id="4" name="フッター プレースホルダー 3"/>
          <p:cNvSpPr>
            <a:spLocks noGrp="1"/>
          </p:cNvSpPr>
          <p:nvPr>
            <p:ph type="ftr" sz="quarter" idx="2"/>
          </p:nvPr>
        </p:nvSpPr>
        <p:spPr>
          <a:xfrm>
            <a:off x="2" y="9428800"/>
            <a:ext cx="2945448" cy="496252"/>
          </a:xfrm>
          <a:prstGeom prst="rect">
            <a:avLst/>
          </a:prstGeom>
        </p:spPr>
        <p:txBody>
          <a:bodyPr vert="horz" lIns="91292" tIns="45644" rIns="91292" bIns="4564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645" y="9428800"/>
            <a:ext cx="2945448" cy="496252"/>
          </a:xfrm>
          <a:prstGeom prst="rect">
            <a:avLst/>
          </a:prstGeom>
        </p:spPr>
        <p:txBody>
          <a:bodyPr vert="horz" lIns="91292" tIns="45644" rIns="91292" bIns="45644" rtlCol="0" anchor="b"/>
          <a:lstStyle>
            <a:lvl1pPr algn="r">
              <a:defRPr sz="1200"/>
            </a:lvl1pPr>
          </a:lstStyle>
          <a:p>
            <a:fld id="{C497B0E9-B4F1-4D3D-A6FD-2106ACD8E67D}" type="slidenum">
              <a:rPr kumimoji="1" lang="ja-JP" altLang="en-US" smtClean="0"/>
              <a:t>‹#›</a:t>
            </a:fld>
            <a:endParaRPr kumimoji="1" lang="ja-JP" altLang="en-US"/>
          </a:p>
        </p:txBody>
      </p:sp>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5448" cy="496253"/>
          </a:xfrm>
          <a:prstGeom prst="rect">
            <a:avLst/>
          </a:prstGeom>
        </p:spPr>
        <p:txBody>
          <a:bodyPr vert="horz" lIns="91292" tIns="45644" rIns="91292" bIns="4564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5" y="0"/>
            <a:ext cx="2945448" cy="496253"/>
          </a:xfrm>
          <a:prstGeom prst="rect">
            <a:avLst/>
          </a:prstGeom>
        </p:spPr>
        <p:txBody>
          <a:bodyPr vert="horz" lIns="91292" tIns="45644" rIns="91292" bIns="45644" rtlCol="0"/>
          <a:lstStyle>
            <a:lvl1pPr algn="r">
              <a:defRPr sz="1200"/>
            </a:lvl1pPr>
          </a:lstStyle>
          <a:p>
            <a:fld id="{677E1747-4A11-4550-BAB0-931AD17A6FB0}" type="datetimeFigureOut">
              <a:rPr kumimoji="1" lang="ja-JP" altLang="en-US" smtClean="0"/>
              <a:t>2018/7/24</a:t>
            </a:fld>
            <a:endParaRPr kumimoji="1" lang="ja-JP" altLang="en-US"/>
          </a:p>
        </p:txBody>
      </p:sp>
      <p:sp>
        <p:nvSpPr>
          <p:cNvPr id="4" name="スライド イメージ プレースホルダー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292" tIns="45644" rIns="91292" bIns="45644" rtlCol="0" anchor="ctr"/>
          <a:lstStyle/>
          <a:p>
            <a:endParaRPr lang="ja-JP" altLang="en-US"/>
          </a:p>
        </p:txBody>
      </p:sp>
      <p:sp>
        <p:nvSpPr>
          <p:cNvPr id="5" name="ノート プレースホルダー 4"/>
          <p:cNvSpPr>
            <a:spLocks noGrp="1"/>
          </p:cNvSpPr>
          <p:nvPr>
            <p:ph type="body" sz="quarter" idx="3"/>
          </p:nvPr>
        </p:nvSpPr>
        <p:spPr>
          <a:xfrm>
            <a:off x="680085" y="4715192"/>
            <a:ext cx="5437506" cy="4466274"/>
          </a:xfrm>
          <a:prstGeom prst="rect">
            <a:avLst/>
          </a:prstGeom>
        </p:spPr>
        <p:txBody>
          <a:bodyPr vert="horz" lIns="91292" tIns="45644" rIns="91292" bIns="4564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28800"/>
            <a:ext cx="2945448" cy="496252"/>
          </a:xfrm>
          <a:prstGeom prst="rect">
            <a:avLst/>
          </a:prstGeom>
        </p:spPr>
        <p:txBody>
          <a:bodyPr vert="horz" lIns="91292" tIns="45644" rIns="91292" bIns="4564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5" y="9428800"/>
            <a:ext cx="2945448" cy="496252"/>
          </a:xfrm>
          <a:prstGeom prst="rect">
            <a:avLst/>
          </a:prstGeom>
        </p:spPr>
        <p:txBody>
          <a:bodyPr vert="horz" lIns="91292" tIns="45644" rIns="91292" bIns="45644" rtlCol="0" anchor="b"/>
          <a:lstStyle>
            <a:lvl1pPr algn="r">
              <a:defRPr sz="1200"/>
            </a:lvl1pPr>
          </a:lstStyle>
          <a:p>
            <a:fld id="{D5BAA6EB-CC0A-4E09-918D-7842A86ACC75}" type="slidenum">
              <a:rPr kumimoji="1" lang="ja-JP" altLang="en-US" smtClean="0"/>
              <a:t>‹#›</a:t>
            </a:fld>
            <a:endParaRPr kumimoji="1" lang="ja-JP" altLang="en-US"/>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4088" y="719138"/>
            <a:ext cx="4959350" cy="3721100"/>
          </a:xfrm>
        </p:spPr>
      </p:sp>
      <p:sp>
        <p:nvSpPr>
          <p:cNvPr id="3" name="ノート プレースホルダー 2"/>
          <p:cNvSpPr>
            <a:spLocks noGrp="1"/>
          </p:cNvSpPr>
          <p:nvPr>
            <p:ph type="body" idx="1"/>
          </p:nvPr>
        </p:nvSpPr>
        <p:spPr/>
        <p:txBody>
          <a:bodyPr/>
          <a:lstStyle/>
          <a:p>
            <a:endParaRPr kumimoji="1" lang="ja-JP" altLang="en-US" dirty="0">
              <a:latin typeface="HGPｺﾞｼｯｸE" panose="020B0900000000000000" pitchFamily="50" charset="-128"/>
              <a:ea typeface="HGPｺﾞｼｯｸE" panose="020B0900000000000000"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1</a:t>
            </a:fld>
            <a:endParaRPr kumimoji="1" lang="ja-JP" altLang="en-US"/>
          </a:p>
        </p:txBody>
      </p:sp>
    </p:spTree>
    <p:extLst>
      <p:ext uri="{BB962C8B-B14F-4D97-AF65-F5344CB8AC3E}">
        <p14:creationId xmlns:p14="http://schemas.microsoft.com/office/powerpoint/2010/main" val="641005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2</a:t>
            </a:fld>
            <a:endParaRPr kumimoji="1" lang="ja-JP" altLang="en-US"/>
          </a:p>
        </p:txBody>
      </p:sp>
    </p:spTree>
    <p:extLst>
      <p:ext uri="{BB962C8B-B14F-4D97-AF65-F5344CB8AC3E}">
        <p14:creationId xmlns:p14="http://schemas.microsoft.com/office/powerpoint/2010/main" val="1982667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0085" y="4715192"/>
            <a:ext cx="5437506" cy="4922666"/>
          </a:xfrm>
        </p:spPr>
        <p:txBody>
          <a:bodyPr/>
          <a:lstStyle/>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3</a:t>
            </a:fld>
            <a:endParaRPr kumimoji="1" lang="ja-JP" altLang="en-US"/>
          </a:p>
        </p:txBody>
      </p:sp>
    </p:spTree>
    <p:extLst>
      <p:ext uri="{BB962C8B-B14F-4D97-AF65-F5344CB8AC3E}">
        <p14:creationId xmlns:p14="http://schemas.microsoft.com/office/powerpoint/2010/main" val="4144302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4538"/>
            <a:ext cx="4962525" cy="3721100"/>
          </a:xfrm>
        </p:spPr>
      </p:sp>
      <p:sp>
        <p:nvSpPr>
          <p:cNvPr id="3" name="ノート プレースホルダー 2"/>
          <p:cNvSpPr>
            <a:spLocks noGrp="1"/>
          </p:cNvSpPr>
          <p:nvPr>
            <p:ph type="body" idx="1"/>
          </p:nvPr>
        </p:nvSpPr>
        <p:spPr>
          <a:xfrm>
            <a:off x="680257" y="4777166"/>
            <a:ext cx="5437165" cy="4718600"/>
          </a:xfrm>
          <a:prstGeom prst="rect">
            <a:avLst/>
          </a:prstGeom>
        </p:spPr>
        <p:txBody>
          <a:bodyPr lIns="93094" tIns="46547" rIns="93094" bIns="46547"/>
          <a:lstStyle/>
          <a:p>
            <a:endParaRPr kumimoji="1" lang="ja-JP" altLang="en-US"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endParaRPr kumimoji="1" lang="ja-JP" altLang="en-US" dirty="0">
              <a:latin typeface="HGPｺﾞｼｯｸE" panose="020B0900000000000000" pitchFamily="50" charset="-128"/>
              <a:ea typeface="HGPｺﾞｼｯｸE" panose="020B0900000000000000" pitchFamily="50" charset="-128"/>
            </a:endParaRPr>
          </a:p>
        </p:txBody>
      </p:sp>
      <p:sp>
        <p:nvSpPr>
          <p:cNvPr id="4" name="日付プレースホルダー 3"/>
          <p:cNvSpPr>
            <a:spLocks noGrp="1"/>
          </p:cNvSpPr>
          <p:nvPr>
            <p:ph type="dt" idx="10"/>
          </p:nvPr>
        </p:nvSpPr>
        <p:spPr/>
        <p:txBody>
          <a:bodyPr/>
          <a:lstStyle/>
          <a:p>
            <a:pPr>
              <a:defRPr/>
            </a:pPr>
            <a:fld id="{3562FB6E-ACC8-4A55-8505-89338725C7DF}" type="datetime1">
              <a:rPr lang="ja-JP" altLang="en-US" smtClean="0"/>
              <a:t>2018/7/24</a:t>
            </a:fld>
            <a:endParaRPr lang="ja-JP" altLang="en-US"/>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4</a:t>
            </a:fld>
            <a:endParaRPr lang="ja-JP" altLang="en-US"/>
          </a:p>
        </p:txBody>
      </p:sp>
    </p:spTree>
    <p:extLst>
      <p:ext uri="{BB962C8B-B14F-4D97-AF65-F5344CB8AC3E}">
        <p14:creationId xmlns:p14="http://schemas.microsoft.com/office/powerpoint/2010/main" val="58408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28F3BAB-498A-49CC-B84A-8F6DC7243C46}" type="datetime1">
              <a:rPr kumimoji="1" lang="ja-JP" altLang="en-US" smtClean="0"/>
              <a:t>2018/7/24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082F6CD-12F8-45D5-80E6-531A778AAE29}" type="datetime1">
              <a:rPr kumimoji="1" lang="ja-JP" altLang="en-US" smtClean="0"/>
              <a:t>2018/7/24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18DDDEF-3C81-43CA-9514-6577B9D43A3A}" type="datetime1">
              <a:rPr kumimoji="1" lang="ja-JP" altLang="en-US" smtClean="0"/>
              <a:t>2018/7/24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1FE9B22-05C1-43F5-892F-E9D94F34D80B}" type="datetime1">
              <a:rPr kumimoji="1" lang="ja-JP" altLang="en-US" smtClean="0"/>
              <a:t>2018/7/24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07A284C-9757-4797-8112-D3AFFB3B9AB9}" type="datetime1">
              <a:rPr kumimoji="1" lang="ja-JP" altLang="en-US" smtClean="0"/>
              <a:t>2018/7/24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B9C575-1EEB-4B02-8DF9-5D61E1E9B8ED}" type="datetime1">
              <a:rPr kumimoji="1" lang="ja-JP" altLang="en-US" smtClean="0"/>
              <a:t>2018/7/24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7A1A27-5FD4-435E-BC84-D393B4D41169}" type="datetime1">
              <a:rPr kumimoji="1" lang="ja-JP" altLang="en-US" smtClean="0"/>
              <a:t>2018/7/24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BD1B16D-26A4-41A0-BA63-F89C1A21EE08}" type="datetime1">
              <a:rPr kumimoji="1" lang="ja-JP" altLang="en-US" smtClean="0"/>
              <a:t>2018/7/24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A9BA226-A28A-4267-AB62-5B8367E9654D}" type="datetime1">
              <a:rPr kumimoji="1" lang="ja-JP" altLang="en-US" smtClean="0"/>
              <a:t>2018/7/24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78E8B03-2211-4DF7-A7B1-5ECD37FFB2EA}" type="datetime1">
              <a:rPr kumimoji="1" lang="ja-JP" altLang="en-US" smtClean="0"/>
              <a:t>2018/7/24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FAE1AB-1E39-4B4D-A7EB-53F3B7A7DE7F}" type="datetime1">
              <a:rPr kumimoji="1" lang="ja-JP" altLang="en-US" smtClean="0"/>
              <a:t>2018/7/24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8930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C45E6E-A3C8-4B50-87AC-F3CFE0A9EC08}" type="datetime1">
              <a:rPr kumimoji="1" lang="ja-JP" altLang="en-US" smtClean="0"/>
              <a:t>2018/7/24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6974656" y="6486103"/>
            <a:ext cx="2133600" cy="365125"/>
          </a:xfrm>
        </p:spPr>
        <p:txBody>
          <a:bodyPr/>
          <a:lstStyle/>
          <a:p>
            <a:fld id="{DC08D7A6-B21C-4CC5-B909-7F83FE9B363B}" type="slidenum">
              <a:rPr kumimoji="1" lang="ja-JP" altLang="en-US" sz="2400" smtClean="0"/>
              <a:t>1</a:t>
            </a:fld>
            <a:endParaRPr kumimoji="1" lang="ja-JP" altLang="en-US" sz="1800" dirty="0"/>
          </a:p>
        </p:txBody>
      </p:sp>
      <p:sp>
        <p:nvSpPr>
          <p:cNvPr id="2" name="タイトル 1"/>
          <p:cNvSpPr>
            <a:spLocks noGrp="1"/>
          </p:cNvSpPr>
          <p:nvPr>
            <p:ph type="title"/>
          </p:nvPr>
        </p:nvSpPr>
        <p:spPr>
          <a:xfrm>
            <a:off x="467544" y="1412776"/>
            <a:ext cx="8229600" cy="4536504"/>
          </a:xfrm>
        </p:spPr>
        <p:txBody>
          <a:bodyPr>
            <a:normAutofit/>
          </a:bodyPr>
          <a:lstStyle/>
          <a:p>
            <a:pPr marL="0" indent="0"/>
            <a:r>
              <a:rPr kumimoji="1" lang="en-US" altLang="ja-JP" sz="3600" u="sng" dirty="0" smtClean="0"/>
              <a:t/>
            </a:r>
            <a:br>
              <a:rPr kumimoji="1" lang="en-US" altLang="ja-JP" sz="3600" u="sng" dirty="0" smtClean="0"/>
            </a:br>
            <a:r>
              <a:rPr kumimoji="1"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地域医療介護総合確保基金</a:t>
            </a:r>
            <a:r>
              <a:rPr kumimoji="1" lang="en-US" altLang="ja-JP" sz="4000" b="1" u="sng"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4000" b="1" u="sng"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（医療分）</a:t>
            </a:r>
            <a:r>
              <a:rPr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につ</a:t>
            </a:r>
            <a:r>
              <a:rPr lang="ja-JP" altLang="en-US" sz="4000" b="1" u="sng" dirty="0">
                <a:latin typeface="Meiryo UI" panose="020B0604030504040204" pitchFamily="50" charset="-128"/>
                <a:ea typeface="Meiryo UI" panose="020B0604030504040204" pitchFamily="50" charset="-128"/>
                <a:cs typeface="Meiryo UI" panose="020B0604030504040204" pitchFamily="50" charset="-128"/>
              </a:rPr>
              <a:t>いて</a:t>
            </a:r>
            <a: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t/>
            </a:r>
            <a:b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br>
            <a: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br>
            <a: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保健医療企画課</a:t>
            </a:r>
            <a: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在宅医療推進グループ</a:t>
            </a:r>
            <a:r>
              <a:rPr kumimoji="1" lang="en-US" altLang="ja-JP" sz="31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100" dirty="0" smtClean="0">
                <a:latin typeface="Meiryo UI" panose="020B0604030504040204" pitchFamily="50" charset="-128"/>
                <a:ea typeface="Meiryo UI" panose="020B0604030504040204" pitchFamily="50" charset="-128"/>
                <a:cs typeface="Meiryo UI" panose="020B0604030504040204" pitchFamily="50" charset="-128"/>
              </a:rPr>
            </a:b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タイトル 1"/>
          <p:cNvSpPr txBox="1">
            <a:spLocks/>
          </p:cNvSpPr>
          <p:nvPr/>
        </p:nvSpPr>
        <p:spPr>
          <a:xfrm>
            <a:off x="6300192" y="404664"/>
            <a:ext cx="2160240" cy="792088"/>
          </a:xfrm>
          <a:prstGeom prst="rect">
            <a:avLst/>
          </a:prstGeom>
          <a:ln w="3810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ja-JP" sz="3200" b="1" dirty="0" smtClean="0"/>
              <a:t>資料</a:t>
            </a:r>
            <a:r>
              <a:rPr lang="ja-JP" altLang="en-US" sz="3200" b="1" dirty="0" smtClean="0"/>
              <a:t>３－１</a:t>
            </a:r>
            <a:endParaRPr lang="ja-JP" altLang="en-US" sz="3200" dirty="0"/>
          </a:p>
        </p:txBody>
      </p:sp>
    </p:spTree>
    <p:extLst>
      <p:ext uri="{BB962C8B-B14F-4D97-AF65-F5344CB8AC3E}">
        <p14:creationId xmlns:p14="http://schemas.microsoft.com/office/powerpoint/2010/main" val="2539164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2058" y="260648"/>
            <a:ext cx="8229600" cy="471600"/>
          </a:xfrm>
          <a:solidFill>
            <a:schemeClr val="tx1"/>
          </a:solidFill>
        </p:spPr>
        <p:txBody>
          <a:bodyPr>
            <a:noAutofit/>
          </a:bodyPr>
          <a:lstStyle/>
          <a:p>
            <a:r>
              <a:rPr kumimoji="1"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「地域医療介護総合確保基金」とは</a:t>
            </a:r>
            <a:endParaRPr kumimoji="1"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タイトル 1"/>
          <p:cNvSpPr txBox="1">
            <a:spLocks/>
          </p:cNvSpPr>
          <p:nvPr/>
        </p:nvSpPr>
        <p:spPr>
          <a:xfrm>
            <a:off x="251520" y="764704"/>
            <a:ext cx="8640960" cy="9198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団塊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の世代が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歳以上となる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を展望すれば、病床の機能分化・連携、在宅医療・介護の推進、医療・介護従事者の確保・勤務環境の改善等、「効率的かつ質の高い医療提供体制の構築」と「地域包括ケアシステムの構築」が急務の課題です。</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このため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、厚生労働省により、消費税</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増収分を活用した地域医療介護総合確保基金を各都道府県に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設置されました。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これを受けて、各都道府県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は、都道府県計画を作成</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し地域医療構想との整合性を図り、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当該計画に基づき事業を実施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してまいります</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0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21" y="1628800"/>
            <a:ext cx="9078579" cy="49829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スライド番号プレースホルダー 2"/>
          <p:cNvSpPr>
            <a:spLocks noGrp="1"/>
          </p:cNvSpPr>
          <p:nvPr>
            <p:ph type="sldNum" sz="quarter" idx="12"/>
          </p:nvPr>
        </p:nvSpPr>
        <p:spPr>
          <a:xfrm>
            <a:off x="7005316" y="6461208"/>
            <a:ext cx="2133600" cy="365125"/>
          </a:xfrm>
        </p:spPr>
        <p:txBody>
          <a:bodyPr/>
          <a:lstStyle/>
          <a:p>
            <a:fld id="{DC08D7A6-B21C-4CC5-B909-7F83FE9B363B}" type="slidenum">
              <a:rPr kumimoji="1" lang="ja-JP" altLang="en-US" sz="2400" smtClean="0"/>
              <a:t>2</a:t>
            </a:fld>
            <a:endParaRPr kumimoji="1" lang="ja-JP" altLang="en-US" sz="2400" dirty="0"/>
          </a:p>
        </p:txBody>
      </p:sp>
      <p:sp>
        <p:nvSpPr>
          <p:cNvPr id="6" name="タイトル 1"/>
          <p:cNvSpPr txBox="1">
            <a:spLocks/>
          </p:cNvSpPr>
          <p:nvPr/>
        </p:nvSpPr>
        <p:spPr>
          <a:xfrm>
            <a:off x="251520" y="6485765"/>
            <a:ext cx="3960440" cy="255603"/>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200" dirty="0" smtClean="0"/>
              <a:t>※</a:t>
            </a:r>
            <a:r>
              <a:rPr lang="ja-JP" altLang="en-US" sz="1200" dirty="0" smtClean="0"/>
              <a:t>　説明図については、厚生労働省ホームページより抜粋。</a:t>
            </a:r>
            <a:endParaRPr lang="ja-JP" altLang="en-US" sz="1200" dirty="0"/>
          </a:p>
        </p:txBody>
      </p:sp>
      <p:cxnSp>
        <p:nvCxnSpPr>
          <p:cNvPr id="10" name="直線コネクタ 9"/>
          <p:cNvCxnSpPr/>
          <p:nvPr/>
        </p:nvCxnSpPr>
        <p:spPr>
          <a:xfrm>
            <a:off x="4427984" y="4941168"/>
            <a:ext cx="4320480"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427984" y="5125442"/>
            <a:ext cx="1152128"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427984" y="5301208"/>
            <a:ext cx="3024336"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4427984" y="5661248"/>
            <a:ext cx="2520280" cy="0"/>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6799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p:cNvSpPr txBox="1"/>
          <p:nvPr/>
        </p:nvSpPr>
        <p:spPr>
          <a:xfrm>
            <a:off x="4589115" y="1038471"/>
            <a:ext cx="4436994" cy="2400657"/>
          </a:xfrm>
          <a:prstGeom prst="rect">
            <a:avLst/>
          </a:prstGeom>
          <a:noFill/>
          <a:ln w="31750" cmpd="dbl">
            <a:solidFill>
              <a:schemeClr val="tx2"/>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■各圏域の意見を聴取する理由</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○現在実施している基金事業について、着実に実績を積み</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上げながら、効果的に進めていくことが必要。</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○ＰＤＣＡ（改善）サイクルを回しながら、</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よりよい事業と</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するため、「医療・病床懇話会」「在宅</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懇話会」等に</a:t>
            </a:r>
            <a:r>
              <a:rPr lang="ja-JP" altLang="en-US" sz="1400" u="sng" dirty="0" err="1" smtClean="0">
                <a:latin typeface="Meiryo UI" panose="020B0604030504040204" pitchFamily="50" charset="-128"/>
                <a:ea typeface="Meiryo UI" panose="020B0604030504040204" pitchFamily="50" charset="-128"/>
                <a:cs typeface="Meiryo UI" panose="020B0604030504040204" pitchFamily="50" charset="-128"/>
              </a:rPr>
              <a:t>お</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いて、各圏域からご意見をいただきたい。</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なお、圏域から意見聴取することにあたっては</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、地域</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医療</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構想策定や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地域医療</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構想等の計画にも位置づけ。</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t>　　　</a:t>
            </a:r>
            <a:endParaRPr lang="en-US" altLang="ja-JP" sz="1000" dirty="0" smtClean="0"/>
          </a:p>
        </p:txBody>
      </p:sp>
      <p:sp>
        <p:nvSpPr>
          <p:cNvPr id="9" name="テキスト ボックス 8"/>
          <p:cNvSpPr txBox="1"/>
          <p:nvPr/>
        </p:nvSpPr>
        <p:spPr>
          <a:xfrm>
            <a:off x="199157" y="1038471"/>
            <a:ext cx="4311008" cy="5724644"/>
          </a:xfrm>
          <a:prstGeom prst="rect">
            <a:avLst/>
          </a:prstGeom>
          <a:solidFill>
            <a:schemeClr val="bg1"/>
          </a:solidFill>
          <a:ln>
            <a:solidFill>
              <a:schemeClr val="tx2"/>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■基金事業（医療分）の配分額・事業区分</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○基</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金のうち、医療分</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は</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934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億円</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（全国ベース）であり、前年比</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億円増額。</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大阪府への基金配分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年度配分実績</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58.9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年度要望額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59.3</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■今後の基金運営の課題</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事業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区分が細分化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され流用不可。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標準事業例等の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設定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執行の柔軟性なし</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934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うち</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500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億以上を区分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（病床転換）に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充当</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病床転換の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実績を強く求められる</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未計画額があればＨ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配分</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で</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減額。</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残高の返上</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基金残高（区分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）が減少傾向</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配分減に対応困難</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事業内容やアウトカム、事業区分の設定等を厳しく精査。</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事業審査が厳格化</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より効果的な事業構築が必要</a:t>
            </a: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a:xfrm>
            <a:off x="495175" y="404664"/>
            <a:ext cx="8229600" cy="573886"/>
          </a:xfrm>
          <a:prstGeom prst="rect">
            <a:avLst/>
          </a:prstGeom>
          <a:solidFill>
            <a:schemeClr val="tx1"/>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基金の配分額及び意見聴取の理由など</a:t>
            </a:r>
            <a:endParaRPr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スライド番号プレースホルダー 3"/>
          <p:cNvSpPr txBox="1">
            <a:spLocks/>
          </p:cNvSpPr>
          <p:nvPr/>
        </p:nvSpPr>
        <p:spPr>
          <a:xfrm>
            <a:off x="7010400" y="653001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845FDA58-8628-4030-A7FF-2946B2EE6B4C}" type="slidenum">
              <a:rPr lang="ja-JP" altLang="en-US" sz="2400" smtClean="0"/>
              <a:pPr>
                <a:defRPr/>
              </a:pPr>
              <a:t>3</a:t>
            </a:fld>
            <a:endParaRPr lang="ja-JP" altLang="en-US" sz="2400" dirty="0">
              <a:solidFill>
                <a:schemeClr val="tx1"/>
              </a:solidFill>
            </a:endParaRPr>
          </a:p>
        </p:txBody>
      </p:sp>
      <p:sp>
        <p:nvSpPr>
          <p:cNvPr id="12" name="テキスト ボックス 11"/>
          <p:cNvSpPr txBox="1"/>
          <p:nvPr/>
        </p:nvSpPr>
        <p:spPr>
          <a:xfrm>
            <a:off x="4620219" y="3527088"/>
            <a:ext cx="4416134" cy="3185487"/>
          </a:xfrm>
          <a:prstGeom prst="rect">
            <a:avLst/>
          </a:prstGeom>
          <a:noFill/>
          <a:ln w="25400">
            <a:solidFill>
              <a:schemeClr val="tx2"/>
            </a:solidFill>
            <a:prstDash val="sysDash"/>
          </a:ln>
        </p:spPr>
        <p:txBody>
          <a:bodyPr wrap="square" rtlCol="0">
            <a:spAutoFit/>
          </a:bodyPr>
          <a:lstStyle/>
          <a:p>
            <a:endParaRPr lang="en-US" altLang="ja-JP" sz="5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■懇話会の主なスケジュール</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日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各圏域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保健所への事前説明</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基金事業の関連資料や保健所手持ちデータ等の送付</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各関連団体（親団体）への事前説明（</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月前半めど）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懇話会（病床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で基金事業の意見聴取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月上旬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保健医療企画課に報告（圏域としての意見とりまとめ）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月上旬</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当初予算要求（政策的経費）提出</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大かっこ 1"/>
          <p:cNvSpPr/>
          <p:nvPr/>
        </p:nvSpPr>
        <p:spPr>
          <a:xfrm>
            <a:off x="4755384" y="2739985"/>
            <a:ext cx="4104456" cy="594264"/>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1025" name="表 1024"/>
          <p:cNvGraphicFramePr>
            <a:graphicFrameLocks noGrp="1"/>
          </p:cNvGraphicFramePr>
          <p:nvPr>
            <p:extLst>
              <p:ext uri="{D42A27DB-BD31-4B8C-83A1-F6EECF244321}">
                <p14:modId xmlns:p14="http://schemas.microsoft.com/office/powerpoint/2010/main" val="3022544582"/>
              </p:ext>
            </p:extLst>
          </p:nvPr>
        </p:nvGraphicFramePr>
        <p:xfrm>
          <a:off x="507007" y="2446949"/>
          <a:ext cx="3744416" cy="1774600"/>
        </p:xfrm>
        <a:graphic>
          <a:graphicData uri="http://schemas.openxmlformats.org/drawingml/2006/table">
            <a:tbl>
              <a:tblPr firstRow="1" bandRow="1">
                <a:tableStyleId>{5C22544A-7EE6-4342-B048-85BDC9FD1C3A}</a:tableStyleId>
              </a:tblPr>
              <a:tblGrid>
                <a:gridCol w="456421"/>
                <a:gridCol w="2369483"/>
                <a:gridCol w="486464"/>
                <a:gridCol w="432048"/>
              </a:tblGrid>
              <a:tr h="488687">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区分</a:t>
                      </a:r>
                    </a:p>
                  </a:txBody>
                  <a:tcPr marL="9525" marR="9525" marT="9525" marB="0" anchor="ct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概要</a:t>
                      </a:r>
                    </a:p>
                  </a:txBody>
                  <a:tcPr marL="9525" marR="9525" marT="9525" marB="0" anchor="ct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H29</a:t>
                      </a:r>
                      <a:b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配分</a:t>
                      </a:r>
                    </a:p>
                  </a:txBody>
                  <a:tcPr marL="9525" marR="9525" marT="9525" marB="0" anchor="ct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H30</a:t>
                      </a:r>
                      <a:b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要望</a:t>
                      </a:r>
                    </a:p>
                  </a:txBody>
                  <a:tcPr marL="9525" marR="9525" marT="9525" marB="0" anchor="ctr"/>
                </a:tc>
              </a:tr>
              <a:tr h="328966">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Ⅰ</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医療機関の施設・設備の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病床の機能分化）</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32.2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33.4 </a:t>
                      </a:r>
                    </a:p>
                  </a:txBody>
                  <a:tcPr marL="9525" marR="9525" marT="9525" marB="0" anchor="ctr"/>
                </a:tc>
              </a:tr>
              <a:tr h="328966">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Ⅱ</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居宅等における医療の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提供</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（在宅医療）</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 </a:t>
                      </a:r>
                    </a:p>
                  </a:txBody>
                  <a:tcPr marL="9525" marR="9525" marT="9525" marB="0" anchor="ctr"/>
                </a:tc>
              </a:tr>
              <a:tr h="309881">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Ⅲ</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医療従事者の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確保</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人材確保）</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23.7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24.6 </a:t>
                      </a:r>
                    </a:p>
                  </a:txBody>
                  <a:tcPr marL="9525" marR="9525" marT="9525" marB="0" anchor="ctr"/>
                </a:tc>
              </a:tr>
              <a:tr h="309881">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合計</a:t>
                      </a:r>
                    </a:p>
                  </a:txBody>
                  <a:tcPr marL="9525" marR="9525" marT="9525" marB="0" anchor="ctr"/>
                </a:tc>
                <a:tc hMerge="1">
                  <a:txBody>
                    <a:bodyPr/>
                    <a:lstStyle/>
                    <a:p>
                      <a:endParaRPr kumimoji="1" lang="ja-JP" altLang="en-US"/>
                    </a:p>
                  </a:txBody>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58.9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59.3 </a:t>
                      </a:r>
                    </a:p>
                  </a:txBody>
                  <a:tcPr marL="9525" marR="9525" marT="9525" marB="0" anchor="ctr"/>
                </a:tc>
              </a:tr>
            </a:tbl>
          </a:graphicData>
        </a:graphic>
      </p:graphicFrame>
    </p:spTree>
    <p:extLst>
      <p:ext uri="{BB962C8B-B14F-4D97-AF65-F5344CB8AC3E}">
        <p14:creationId xmlns:p14="http://schemas.microsoft.com/office/powerpoint/2010/main" val="4174803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p:cNvSpPr txBox="1">
            <a:spLocks noChangeArrowheads="1"/>
          </p:cNvSpPr>
          <p:nvPr/>
        </p:nvSpPr>
        <p:spPr bwMode="auto">
          <a:xfrm>
            <a:off x="116504" y="620805"/>
            <a:ext cx="4194108" cy="36072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各圏域からの意見聴取結果</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Text Box 9"/>
          <p:cNvSpPr txBox="1">
            <a:spLocks noChangeArrowheads="1"/>
          </p:cNvSpPr>
          <p:nvPr/>
        </p:nvSpPr>
        <p:spPr bwMode="auto">
          <a:xfrm>
            <a:off x="4716010" y="1189467"/>
            <a:ext cx="310426" cy="1470995"/>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新規</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右矢印 9"/>
          <p:cNvSpPr/>
          <p:nvPr/>
        </p:nvSpPr>
        <p:spPr>
          <a:xfrm>
            <a:off x="4439062" y="1171261"/>
            <a:ext cx="174894" cy="1602382"/>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13" descr="縦線 (反転)"/>
          <p:cNvSpPr>
            <a:spLocks noChangeArrowheads="1"/>
          </p:cNvSpPr>
          <p:nvPr/>
        </p:nvSpPr>
        <p:spPr bwMode="auto">
          <a:xfrm>
            <a:off x="107690" y="1189467"/>
            <a:ext cx="4202922" cy="679129"/>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医大では在宅医療に関する教育がないため、医学生に対しても在宅の教育を充実すべき。</a:t>
            </a:r>
          </a:p>
        </p:txBody>
      </p:sp>
      <p:sp>
        <p:nvSpPr>
          <p:cNvPr id="14" name="Rectangle 13" descr="縦線 (反転)"/>
          <p:cNvSpPr>
            <a:spLocks noChangeArrowheads="1"/>
          </p:cNvSpPr>
          <p:nvPr/>
        </p:nvSpPr>
        <p:spPr bwMode="auto">
          <a:xfrm>
            <a:off x="5009569" y="1529031"/>
            <a:ext cx="4230659" cy="473706"/>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将来の在宅医確保に向けて、大学と連携し、医大生が在宅医療を体験するインターンシップを実施し、受入機関に対して</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13" descr="縦線 (反転)"/>
          <p:cNvSpPr>
            <a:spLocks noChangeArrowheads="1"/>
          </p:cNvSpPr>
          <p:nvPr/>
        </p:nvSpPr>
        <p:spPr bwMode="auto">
          <a:xfrm>
            <a:off x="116503" y="2954115"/>
            <a:ext cx="4194108" cy="945970"/>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市町村の地域支援事業（在宅医療・介護連携推進事業）へ移行するが、市町村において、コーディネータ人件費が確保されるのか。コーディネータの配置を含め、</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府補助</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を継続</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できないか。</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13" descr="縦線 (反転)"/>
          <p:cNvSpPr>
            <a:spLocks noChangeArrowheads="1"/>
          </p:cNvSpPr>
          <p:nvPr/>
        </p:nvSpPr>
        <p:spPr bwMode="auto">
          <a:xfrm>
            <a:off x="4999514" y="3072551"/>
            <a:ext cx="4045789" cy="784551"/>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から介護保険財源の「在宅医療・介護連携推進事業」と</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して市町村</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主体で完全実施</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。府としては、相談</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窓口や個別疾患の研修会等を開催していく。</a:t>
            </a:r>
            <a:endPar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13" descr="縦線 (反転)"/>
          <p:cNvSpPr>
            <a:spLocks noChangeArrowheads="1"/>
          </p:cNvSpPr>
          <p:nvPr/>
        </p:nvSpPr>
        <p:spPr bwMode="auto">
          <a:xfrm>
            <a:off x="107690" y="1908817"/>
            <a:ext cx="4202922" cy="751128"/>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在宅医療介護</a:t>
            </a:r>
            <a:r>
              <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連携事業</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を基金</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事業と</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して継続し、薬剤師会も補助</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対象として欲しい。</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Rectangle 13" descr="縦線 (反転)"/>
          <p:cNvSpPr>
            <a:spLocks noChangeArrowheads="1"/>
          </p:cNvSpPr>
          <p:nvPr/>
        </p:nvSpPr>
        <p:spPr bwMode="auto">
          <a:xfrm>
            <a:off x="5011843" y="2077232"/>
            <a:ext cx="4230658" cy="582713"/>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当事業は</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から実施し、府内</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の医療介護連携システム導入の基盤は一定</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整備。次</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年度から</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は診療所</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を中心に、薬局を含めた多職種連携の体制構築のための</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導入を</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Rectangle 13" descr="縦線 (反転)"/>
          <p:cNvSpPr>
            <a:spLocks noChangeArrowheads="1"/>
          </p:cNvSpPr>
          <p:nvPr/>
        </p:nvSpPr>
        <p:spPr bwMode="auto">
          <a:xfrm>
            <a:off x="107690" y="5072109"/>
            <a:ext cx="4198434" cy="1001420"/>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回復期病棟ではリハビリ要員の人件費の確保が必要。設備費だけではなく、人件費についても補助対象とすべき</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Rectangle 13" descr="縦線 (反転)"/>
          <p:cNvSpPr>
            <a:spLocks noChangeArrowheads="1"/>
          </p:cNvSpPr>
          <p:nvPr/>
        </p:nvSpPr>
        <p:spPr bwMode="auto">
          <a:xfrm>
            <a:off x="125300" y="4025112"/>
            <a:ext cx="4198679" cy="733902"/>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在宅歯科医療連携体制推進</a:t>
            </a: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については、地域</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包括ケアシステムの構築に向け、多職種連携の場を設置するなど、連携体制強化に向けた取組みが必要。</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タイトル 1"/>
          <p:cNvSpPr txBox="1">
            <a:spLocks/>
          </p:cNvSpPr>
          <p:nvPr/>
        </p:nvSpPr>
        <p:spPr>
          <a:xfrm>
            <a:off x="0" y="-27267"/>
            <a:ext cx="9144001" cy="648072"/>
          </a:xfrm>
          <a:prstGeom prst="rect">
            <a:avLst/>
          </a:prstGeom>
        </p:spPr>
        <p:txBody>
          <a:bodyPr vert="horz" lIns="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cs typeface="Meiryo UI" panose="020B0604030504040204" pitchFamily="50" charset="-128"/>
              </a:rPr>
              <a:t>圏域意見聴取を活用した基金事業例</a:t>
            </a:r>
            <a:r>
              <a:rPr lang="en-US" altLang="ja-JP" sz="3600" b="1" dirty="0" smtClean="0">
                <a:latin typeface="+mj-ea"/>
                <a:cs typeface="Meiryo UI" panose="020B0604030504040204" pitchFamily="50" charset="-128"/>
              </a:rPr>
              <a:t>(PDCA)</a:t>
            </a:r>
          </a:p>
        </p:txBody>
      </p:sp>
      <p:sp>
        <p:nvSpPr>
          <p:cNvPr id="25" name="Text Box 9"/>
          <p:cNvSpPr txBox="1">
            <a:spLocks noChangeArrowheads="1"/>
          </p:cNvSpPr>
          <p:nvPr/>
        </p:nvSpPr>
        <p:spPr bwMode="auto">
          <a:xfrm>
            <a:off x="4704939" y="5139981"/>
            <a:ext cx="294575" cy="971862"/>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改善</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Rectangle 13" descr="縦線 (反転)"/>
          <p:cNvSpPr>
            <a:spLocks noChangeArrowheads="1"/>
          </p:cNvSpPr>
          <p:nvPr/>
        </p:nvSpPr>
        <p:spPr bwMode="auto">
          <a:xfrm>
            <a:off x="5011843" y="5476290"/>
            <a:ext cx="4132156" cy="657958"/>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回復期（地域包括ケア病棟）への転換を図る病院に対して、リハビリ職等の人件費補助を含めた補助要件拡充。</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Text Box 6"/>
          <p:cNvSpPr txBox="1">
            <a:spLocks noChangeArrowheads="1"/>
          </p:cNvSpPr>
          <p:nvPr/>
        </p:nvSpPr>
        <p:spPr bwMode="auto">
          <a:xfrm>
            <a:off x="4704938" y="621487"/>
            <a:ext cx="4320480" cy="36072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en-US" altLang="ja-JP"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年度基金事業例</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Rectangle 13" descr="縦線 (反転)"/>
          <p:cNvSpPr>
            <a:spLocks noChangeArrowheads="1"/>
          </p:cNvSpPr>
          <p:nvPr/>
        </p:nvSpPr>
        <p:spPr bwMode="auto">
          <a:xfrm>
            <a:off x="5011841" y="4025112"/>
            <a:ext cx="4228387" cy="791947"/>
          </a:xfrm>
          <a:prstGeom prst="rect">
            <a:avLst/>
          </a:prstGeom>
          <a:noFill/>
          <a:ln w="0">
            <a:noFill/>
            <a:miter lim="800000"/>
            <a:headEnd/>
            <a:tailEnd/>
          </a:ln>
          <a:effectLst/>
          <a:extLst/>
        </p:spPr>
        <p:txBody>
          <a:bodyPr tIns="10800" bIns="10800" anchor="ctr" anchorCtr="0"/>
          <a:lstStyle/>
          <a:p>
            <a:pPr eaLnBrk="0" hangingPunct="0">
              <a:defRPr/>
            </a:pPr>
            <a:endPar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地区</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の歯科医師・歯科衛生士を地域病院へ派遣し、院内医療従事者へ歯科口腔に係る専門的助言や研修等を実施</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地域</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病院と歯科との連携を促進する。</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右矢印 28"/>
          <p:cNvSpPr/>
          <p:nvPr/>
        </p:nvSpPr>
        <p:spPr>
          <a:xfrm>
            <a:off x="4450134" y="3132083"/>
            <a:ext cx="174894" cy="1602382"/>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右矢印 29"/>
          <p:cNvSpPr/>
          <p:nvPr/>
        </p:nvSpPr>
        <p:spPr>
          <a:xfrm>
            <a:off x="4427990" y="4941105"/>
            <a:ext cx="185965" cy="1323414"/>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Text Box 6"/>
          <p:cNvSpPr txBox="1">
            <a:spLocks noChangeArrowheads="1"/>
          </p:cNvSpPr>
          <p:nvPr/>
        </p:nvSpPr>
        <p:spPr bwMode="auto">
          <a:xfrm>
            <a:off x="5103751" y="1171261"/>
            <a:ext cx="2105247" cy="35777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在宅医療体制強化事業</a:t>
            </a:r>
            <a:endPar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6"/>
          <p:cNvSpPr txBox="1">
            <a:spLocks noChangeArrowheads="1"/>
          </p:cNvSpPr>
          <p:nvPr/>
        </p:nvSpPr>
        <p:spPr bwMode="auto">
          <a:xfrm>
            <a:off x="5089156" y="2997991"/>
            <a:ext cx="2105247" cy="26826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在宅医療総合支援事業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Text Box 6"/>
          <p:cNvSpPr txBox="1">
            <a:spLocks noChangeArrowheads="1"/>
          </p:cNvSpPr>
          <p:nvPr/>
        </p:nvSpPr>
        <p:spPr bwMode="auto">
          <a:xfrm>
            <a:off x="5089156" y="3920005"/>
            <a:ext cx="2105247" cy="26826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医科歯科連携推進事業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Text Box 6"/>
          <p:cNvSpPr txBox="1">
            <a:spLocks noChangeArrowheads="1"/>
          </p:cNvSpPr>
          <p:nvPr/>
        </p:nvSpPr>
        <p:spPr bwMode="auto">
          <a:xfrm>
            <a:off x="5092917" y="5139982"/>
            <a:ext cx="3655373" cy="372808"/>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病床機能分化・連携を推進するための基盤整備事業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9"/>
          <p:cNvSpPr txBox="1">
            <a:spLocks noChangeArrowheads="1"/>
          </p:cNvSpPr>
          <p:nvPr/>
        </p:nvSpPr>
        <p:spPr bwMode="auto">
          <a:xfrm>
            <a:off x="4727054" y="2997991"/>
            <a:ext cx="299382" cy="1728560"/>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継続／再構築</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Rectangle 13" descr="縦線 (反転)"/>
          <p:cNvSpPr>
            <a:spLocks noChangeArrowheads="1"/>
          </p:cNvSpPr>
          <p:nvPr/>
        </p:nvSpPr>
        <p:spPr bwMode="auto">
          <a:xfrm>
            <a:off x="3231548" y="1548792"/>
            <a:ext cx="1196442" cy="319804"/>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（北河内）</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Rectangle 13" descr="縦線 (反転)"/>
          <p:cNvSpPr>
            <a:spLocks noChangeArrowheads="1"/>
          </p:cNvSpPr>
          <p:nvPr/>
        </p:nvSpPr>
        <p:spPr bwMode="auto">
          <a:xfrm>
            <a:off x="2472782" y="3621458"/>
            <a:ext cx="2099218" cy="266053"/>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（中河内・南河内・泉州）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Rectangle 13" descr="縦線 (反転)"/>
          <p:cNvSpPr>
            <a:spLocks noChangeArrowheads="1"/>
          </p:cNvSpPr>
          <p:nvPr/>
        </p:nvSpPr>
        <p:spPr bwMode="auto">
          <a:xfrm>
            <a:off x="2785169" y="4526455"/>
            <a:ext cx="1520956" cy="200096"/>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（中河内・泉州・堺市）</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Rectangle 13" descr="縦線 (反転)"/>
          <p:cNvSpPr>
            <a:spLocks noChangeArrowheads="1"/>
          </p:cNvSpPr>
          <p:nvPr/>
        </p:nvSpPr>
        <p:spPr bwMode="auto">
          <a:xfrm>
            <a:off x="3303555" y="5682173"/>
            <a:ext cx="1196440" cy="319804"/>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（堺市）</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Rectangle 13" descr="縦線 (反転)"/>
          <p:cNvSpPr>
            <a:spLocks noChangeArrowheads="1"/>
          </p:cNvSpPr>
          <p:nvPr/>
        </p:nvSpPr>
        <p:spPr bwMode="auto">
          <a:xfrm>
            <a:off x="2634512" y="2407232"/>
            <a:ext cx="1822269" cy="247712"/>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（豊能・南河内・泉州）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スライド番号プレースホルダー 3"/>
          <p:cNvSpPr>
            <a:spLocks noGrp="1"/>
          </p:cNvSpPr>
          <p:nvPr>
            <p:ph type="sldNum" sz="quarter" idx="12"/>
          </p:nvPr>
        </p:nvSpPr>
        <p:spPr>
          <a:xfrm>
            <a:off x="7519767" y="6520094"/>
            <a:ext cx="1634003" cy="365125"/>
          </a:xfrm>
        </p:spPr>
        <p:txBody>
          <a:bodyPr/>
          <a:lstStyle/>
          <a:p>
            <a:pPr>
              <a:defRPr/>
            </a:pPr>
            <a:fld id="{845FDA58-8628-4030-A7FF-2946B2EE6B4C}" type="slidenum">
              <a:rPr lang="ja-JP" altLang="en-US" sz="2400" smtClean="0"/>
              <a:pPr>
                <a:defRPr/>
              </a:pPr>
              <a:t>4</a:t>
            </a:fld>
            <a:endParaRPr lang="ja-JP" altLang="en-US" sz="2400" dirty="0">
              <a:solidFill>
                <a:schemeClr val="tx1"/>
              </a:solidFill>
            </a:endParaRPr>
          </a:p>
        </p:txBody>
      </p:sp>
      <p:sp>
        <p:nvSpPr>
          <p:cNvPr id="47" name="Rectangle 13" descr="縦線 (反転)"/>
          <p:cNvSpPr>
            <a:spLocks noChangeArrowheads="1"/>
          </p:cNvSpPr>
          <p:nvPr/>
        </p:nvSpPr>
        <p:spPr bwMode="auto">
          <a:xfrm>
            <a:off x="155229" y="6347956"/>
            <a:ext cx="8764703" cy="377382"/>
          </a:xfrm>
          <a:prstGeom prst="rect">
            <a:avLst/>
          </a:prstGeom>
          <a:noFill/>
          <a:ln w="0">
            <a:noFill/>
            <a:miter lim="800000"/>
            <a:headEnd/>
            <a:tailEnd/>
          </a:ln>
          <a:effectLst/>
          <a:extLst/>
        </p:spPr>
        <p:txBody>
          <a:bodyPr tIns="10800" bIns="10800" anchor="ctr" anchorCtr="0"/>
          <a:lstStyle/>
          <a:p>
            <a:pPr eaLnBrk="0" hangingPunct="0">
              <a:defRPr/>
            </a:pP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上記の他、</a:t>
            </a: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a:t>
            </a:r>
            <a:r>
              <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医療機関</a:t>
            </a:r>
            <a:r>
              <a:rPr lang="en-US" altLang="zh-TW"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連携整備</a:t>
            </a: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看護ネットワーク事業等、各圏域からの改善提案及び事業の効果検証をふまえ、</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年度以降に向け、必要に応じた改善検討を実施</a:t>
            </a:r>
            <a:endPar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 name="直線コネクタ 2"/>
          <p:cNvCxnSpPr/>
          <p:nvPr/>
        </p:nvCxnSpPr>
        <p:spPr bwMode="auto">
          <a:xfrm>
            <a:off x="-115219" y="6264519"/>
            <a:ext cx="9143999" cy="0"/>
          </a:xfrm>
          <a:prstGeom prst="line">
            <a:avLst/>
          </a:prstGeom>
          <a:solidFill>
            <a:schemeClr val="accent1"/>
          </a:solidFill>
          <a:ln w="19050" cap="flat" cmpd="sng" algn="ctr">
            <a:solidFill>
              <a:srgbClr val="343D9C"/>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752731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3685087-75B8-46E3-BDB1-B35B6D67EAEF}"/>
</file>

<file path=customXml/itemProps2.xml><?xml version="1.0" encoding="utf-8"?>
<ds:datastoreItem xmlns:ds="http://schemas.openxmlformats.org/officeDocument/2006/customXml" ds:itemID="{3096989F-A376-4F61-BDCE-8CB0F9688E5D}"/>
</file>

<file path=customXml/itemProps3.xml><?xml version="1.0" encoding="utf-8"?>
<ds:datastoreItem xmlns:ds="http://schemas.openxmlformats.org/officeDocument/2006/customXml" ds:itemID="{190D8809-E693-418E-AC8F-AD03240C7406}"/>
</file>

<file path=docProps/app.xml><?xml version="1.0" encoding="utf-8"?>
<Properties xmlns="http://schemas.openxmlformats.org/officeDocument/2006/extended-properties" xmlns:vt="http://schemas.openxmlformats.org/officeDocument/2006/docPropsVTypes">
  <Template/>
  <TotalTime>11453</TotalTime>
  <Words>567</Words>
  <Application>Microsoft Office PowerPoint</Application>
  <PresentationFormat>画面に合わせる (4:3)</PresentationFormat>
  <Paragraphs>120</Paragraphs>
  <Slides>4</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HGPｺﾞｼｯｸE</vt:lpstr>
      <vt:lpstr>HG丸ｺﾞｼｯｸM-PRO</vt:lpstr>
      <vt:lpstr>Meiryo UI</vt:lpstr>
      <vt:lpstr>ＭＳ Ｐゴシック</vt:lpstr>
      <vt:lpstr>Arial</vt:lpstr>
      <vt:lpstr>Calibri</vt:lpstr>
      <vt:lpstr>Wingdings</vt:lpstr>
      <vt:lpstr>Office ​​テーマ</vt:lpstr>
      <vt:lpstr> 地域医療介護総合確保基金 （医療分）について   保健医療企画課 在宅医療推進グループ </vt:lpstr>
      <vt:lpstr>「地域医療介護総合確保基金」とは</vt:lpstr>
      <vt:lpstr>PowerPoint プレゼンテーション</vt:lpstr>
      <vt:lpstr>PowerPoint プレゼンテーション</vt:lpstr>
    </vt:vector>
  </TitlesOfParts>
  <Company>大阪府庁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井村　　 礼</cp:lastModifiedBy>
  <cp:revision>815</cp:revision>
  <cp:lastPrinted>2018-07-24T06:27:54Z</cp:lastPrinted>
  <dcterms:created xsi:type="dcterms:W3CDTF">2014-04-18T03:40:46Z</dcterms:created>
  <dcterms:modified xsi:type="dcterms:W3CDTF">2018-07-24T06:32:27Z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