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36" r:id="rId5"/>
    <p:sldId id="297" r:id="rId6"/>
    <p:sldId id="337" r:id="rId7"/>
    <p:sldId id="257" r:id="rId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3816" autoAdjust="0"/>
  </p:normalViewPr>
  <p:slideViewPr>
    <p:cSldViewPr>
      <p:cViewPr>
        <p:scale>
          <a:sx n="100" d="100"/>
          <a:sy n="100" d="100"/>
        </p:scale>
        <p:origin x="-5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104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3448F-96E3-453A-8EC1-C7037892310F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8BE3F-AD7C-427F-A529-5229D628D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05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8C0B6B46-DA86-44B1-BF26-2C06D2A671C0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4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40687962-1732-4DEA-94EE-209433AE6D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881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89D292-2749-4681-82AF-6C162F99348F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7638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89D292-2749-4681-82AF-6C162F99348F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171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E7C-8E8D-41EB-9594-C5DC1FCA6663}" type="datetime1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47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1884-71C5-4CA1-AEB1-8D07AC67AE50}" type="datetime1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63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A19F-7284-44BE-9A1F-C02B9A966599}" type="datetime1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72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88436-3286-4FEF-B618-369F48507185}" type="datetime1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2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4AA4-C779-4EE1-910A-4A7C1CD4543E}" type="datetime1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16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2E89-ACA8-453C-98E5-56D551773C7D}" type="datetime1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77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F76D-27A6-45FE-A907-12DFDE6D76F8}" type="datetime1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2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6E5B3-E1CE-4D50-8D88-0BAB252FE96E}" type="datetime1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47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B3274-620F-4559-8998-DD67638A3D1F}" type="datetime1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7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F548-034F-4E79-9524-0CA46ED49675}" type="datetime1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46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9C08-6B5E-4AFE-AB4D-F32FDDA43A4F}" type="datetime1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64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A1CAA-F00E-48D3-8907-6F71498EB191}" type="datetime1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円/楕円 23"/>
          <p:cNvSpPr/>
          <p:nvPr/>
        </p:nvSpPr>
        <p:spPr>
          <a:xfrm>
            <a:off x="3816980" y="1950381"/>
            <a:ext cx="4364890" cy="1353414"/>
          </a:xfrm>
          <a:prstGeom prst="ellipse">
            <a:avLst/>
          </a:prstGeom>
          <a:solidFill>
            <a:schemeClr val="accent5">
              <a:lumMod val="20000"/>
              <a:lumOff val="80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214419" y="2157716"/>
            <a:ext cx="2808206" cy="1353414"/>
          </a:xfrm>
          <a:prstGeom prst="ellipse">
            <a:avLst/>
          </a:prstGeom>
          <a:solidFill>
            <a:schemeClr val="accent5">
              <a:lumMod val="20000"/>
              <a:lumOff val="80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2483768" y="4738300"/>
            <a:ext cx="3168352" cy="1079992"/>
          </a:xfrm>
          <a:prstGeom prst="ellipse">
            <a:avLst/>
          </a:prstGeom>
          <a:solidFill>
            <a:schemeClr val="accent5">
              <a:lumMod val="20000"/>
              <a:lumOff val="80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02896" y="6453336"/>
            <a:ext cx="2133600" cy="365125"/>
          </a:xfrm>
        </p:spPr>
        <p:txBody>
          <a:bodyPr/>
          <a:lstStyle/>
          <a:p>
            <a:pPr>
              <a:defRPr/>
            </a:pPr>
            <a:fld id="{845FDA58-8628-4030-A7FF-2946B2EE6B4C}" type="slidenum">
              <a:rPr lang="ja-JP" altLang="en-US" sz="1800" smtClean="0">
                <a:solidFill>
                  <a:schemeClr val="tx1"/>
                </a:solidFill>
              </a:rPr>
              <a:pPr>
                <a:defRPr/>
              </a:pPr>
              <a:t>1</a:t>
            </a:fld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xmlns="" id="{77D78C8B-7190-4F9F-BF24-FAD4DFE9F181}"/>
              </a:ext>
            </a:extLst>
          </p:cNvPr>
          <p:cNvSpPr txBox="1">
            <a:spLocks/>
          </p:cNvSpPr>
          <p:nvPr/>
        </p:nvSpPr>
        <p:spPr>
          <a:xfrm>
            <a:off x="179512" y="1340768"/>
            <a:ext cx="8712968" cy="816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実態を可視化し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、すべて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の関係医療機関の参画による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協議、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高い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納得性の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もと、医療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機関の自主的な取組みをサポート　</a:t>
            </a:r>
          </a:p>
        </p:txBody>
      </p:sp>
      <p:sp>
        <p:nvSpPr>
          <p:cNvPr id="8" name="Text Placeholder 40">
            <a:extLst>
              <a:ext uri="{FF2B5EF4-FFF2-40B4-BE49-F238E27FC236}">
                <a16:creationId xmlns:a16="http://schemas.microsoft.com/office/drawing/2014/main" xmlns="" id="{6147A621-87CB-4051-9E7F-3CAFA03182FA}"/>
              </a:ext>
            </a:extLst>
          </p:cNvPr>
          <p:cNvSpPr>
            <a:spLocks noGrp="1"/>
          </p:cNvSpPr>
          <p:nvPr/>
        </p:nvSpPr>
        <p:spPr>
          <a:xfrm>
            <a:off x="2589246" y="4329980"/>
            <a:ext cx="2494584" cy="519866"/>
          </a:xfrm>
          <a:prstGeom prst="rightArrow">
            <a:avLst>
              <a:gd name="adj1" fmla="val 60684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171450" indent="-1714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350" b="1" kern="1200" cap="none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/>
              <a:t>STEP</a:t>
            </a:r>
            <a:r>
              <a:rPr lang="en-US" sz="2000" dirty="0"/>
              <a:t> </a:t>
            </a:r>
            <a:r>
              <a:rPr lang="en-US" altLang="ja-JP" sz="2000" dirty="0"/>
              <a:t>2</a:t>
            </a:r>
            <a:endParaRPr lang="en-US" sz="2000" dirty="0"/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xmlns="" id="{CD6A62DE-5642-46D2-95AF-D756FB8F758D}"/>
              </a:ext>
            </a:extLst>
          </p:cNvPr>
          <p:cNvSpPr>
            <a:spLocks noGrp="1"/>
          </p:cNvSpPr>
          <p:nvPr/>
        </p:nvSpPr>
        <p:spPr>
          <a:xfrm>
            <a:off x="4946285" y="3336461"/>
            <a:ext cx="2267712" cy="537052"/>
          </a:xfrm>
          <a:prstGeom prst="rightArrow">
            <a:avLst>
              <a:gd name="adj1" fmla="val 60684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171450" indent="-1714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350" b="1" kern="1200" cap="none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/>
              <a:t>STEP</a:t>
            </a:r>
            <a:r>
              <a:rPr lang="ja-JP" altLang="en-US" sz="2000" dirty="0"/>
              <a:t> </a:t>
            </a:r>
            <a:r>
              <a:rPr lang="en-US" altLang="ja-JP" sz="2000" dirty="0"/>
              <a:t>3</a:t>
            </a:r>
            <a:endParaRPr lang="en-US" sz="2000" dirty="0"/>
          </a:p>
        </p:txBody>
      </p:sp>
      <p:sp>
        <p:nvSpPr>
          <p:cNvPr id="13" name="Text Placeholder 71">
            <a:extLst>
              <a:ext uri="{FF2B5EF4-FFF2-40B4-BE49-F238E27FC236}">
                <a16:creationId xmlns:a16="http://schemas.microsoft.com/office/drawing/2014/main" xmlns="" id="{7DEFD8B5-B725-44A0-A35C-1A302BD93416}"/>
              </a:ext>
            </a:extLst>
          </p:cNvPr>
          <p:cNvSpPr>
            <a:spLocks noGrp="1"/>
          </p:cNvSpPr>
          <p:nvPr/>
        </p:nvSpPr>
        <p:spPr>
          <a:xfrm>
            <a:off x="384858" y="3945932"/>
            <a:ext cx="6964198" cy="384048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171450" indent="-1714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350" b="1" kern="1200" cap="none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すべての関係医療機関参画による分析・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r>
              <a:rPr lang="zh-TW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　地域医療構想調整会議</a:t>
            </a:r>
            <a:endParaRPr 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Text Placeholder 43">
            <a:extLst>
              <a:ext uri="{FF2B5EF4-FFF2-40B4-BE49-F238E27FC236}">
                <a16:creationId xmlns:a16="http://schemas.microsoft.com/office/drawing/2014/main" xmlns="" id="{F4475303-CE8A-4E7A-8F72-B774579F482E}"/>
              </a:ext>
            </a:extLst>
          </p:cNvPr>
          <p:cNvSpPr>
            <a:spLocks noGrp="1"/>
          </p:cNvSpPr>
          <p:nvPr/>
        </p:nvSpPr>
        <p:spPr>
          <a:xfrm>
            <a:off x="363396" y="3336461"/>
            <a:ext cx="2602966" cy="537052"/>
          </a:xfrm>
          <a:prstGeom prst="rightArrow">
            <a:avLst>
              <a:gd name="adj1" fmla="val 60684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171450" indent="-17145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350" b="1" kern="1200" cap="none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/>
              <a:t>STEP</a:t>
            </a:r>
            <a:r>
              <a:rPr lang="en-US" sz="2000" dirty="0"/>
              <a:t> 1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FFB44F19-08F8-4B8D-9885-CE3608536F70}"/>
              </a:ext>
            </a:extLst>
          </p:cNvPr>
          <p:cNvSpPr/>
          <p:nvPr/>
        </p:nvSpPr>
        <p:spPr>
          <a:xfrm>
            <a:off x="2650806" y="4795029"/>
            <a:ext cx="3361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・民分け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隔てなく</a:t>
            </a:r>
            <a:endParaRPr lang="en-US" altLang="ja-JP" sz="2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地域の課題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」を共有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xmlns="" id="{BE6EE783-5806-4357-87A8-C0D9E251661E}"/>
              </a:ext>
            </a:extLst>
          </p:cNvPr>
          <p:cNvSpPr/>
          <p:nvPr/>
        </p:nvSpPr>
        <p:spPr>
          <a:xfrm>
            <a:off x="363396" y="2418925"/>
            <a:ext cx="29524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診療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実態を分析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endParaRPr lang="en-US" altLang="ja-JP" sz="2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徹底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した見える化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947B9AF1-8A83-42B4-98B6-427C64780957}"/>
              </a:ext>
            </a:extLst>
          </p:cNvPr>
          <p:cNvSpPr/>
          <p:nvPr/>
        </p:nvSpPr>
        <p:spPr>
          <a:xfrm>
            <a:off x="3925490" y="2432339"/>
            <a:ext cx="4476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将来のあるべき姿」をとりまとめ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xmlns="" id="{35F3164A-1EA0-42DF-B3DD-0EAB63BC108F}"/>
              </a:ext>
            </a:extLst>
          </p:cNvPr>
          <p:cNvSpPr/>
          <p:nvPr/>
        </p:nvSpPr>
        <p:spPr>
          <a:xfrm>
            <a:off x="3942859" y="2773155"/>
            <a:ext cx="4571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達成度を測定する指標の設定</a:t>
            </a:r>
            <a:endParaRPr lang="ja-JP" altLang="en-US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5EF7DD15-71BA-43A3-8FEC-9F4F5DB1C180}"/>
              </a:ext>
            </a:extLst>
          </p:cNvPr>
          <p:cNvSpPr/>
          <p:nvPr/>
        </p:nvSpPr>
        <p:spPr>
          <a:xfrm>
            <a:off x="5723984" y="5333748"/>
            <a:ext cx="3096487" cy="92333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（例）病床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機能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・回復期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（サブアキュート・ポストアキュート機能）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担う病床数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患者の受療状況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流入・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流出率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病床稼働率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・入院基本料別稼働率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xmlns="" id="{1BE23722-240B-450B-A2FF-1386E029FF9A}"/>
              </a:ext>
            </a:extLst>
          </p:cNvPr>
          <p:cNvSpPr/>
          <p:nvPr/>
        </p:nvSpPr>
        <p:spPr>
          <a:xfrm>
            <a:off x="5723984" y="4566176"/>
            <a:ext cx="3096487" cy="21197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noAutofit/>
          </a:bodyPr>
          <a:lstStyle/>
          <a:p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指標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xmlns="" id="{78A4781B-CDAA-49DE-9574-3A79337A98EB}"/>
              </a:ext>
            </a:extLst>
          </p:cNvPr>
          <p:cNvSpPr/>
          <p:nvPr/>
        </p:nvSpPr>
        <p:spPr>
          <a:xfrm>
            <a:off x="349224" y="5795413"/>
            <a:ext cx="446449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「病床機能」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「診療機能」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・「回復期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」（サブアキュート・ポストアキュート機能）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を持つ病床機能等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・地域で必要となる診療機能（５疾病４事業）</a:t>
            </a:r>
          </a:p>
        </p:txBody>
      </p:sp>
      <p:sp>
        <p:nvSpPr>
          <p:cNvPr id="22" name="Oval 64">
            <a:hlinkClick r:id="rId3" action="ppaction://hlinksldjump"/>
            <a:extLst>
              <a:ext uri="{FF2B5EF4-FFF2-40B4-BE49-F238E27FC236}">
                <a16:creationId xmlns="" xmlns:a16="http://schemas.microsoft.com/office/drawing/2014/main" id="{2865890E-81EE-482A-8BAC-0CEA60EEBBA9}"/>
              </a:ext>
            </a:extLst>
          </p:cNvPr>
          <p:cNvSpPr>
            <a:spLocks noChangeAspect="1"/>
          </p:cNvSpPr>
          <p:nvPr/>
        </p:nvSpPr>
        <p:spPr>
          <a:xfrm>
            <a:off x="136694" y="838214"/>
            <a:ext cx="453404" cy="43407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rIns="137160" bIns="6858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>
              <a:solidFill>
                <a:schemeClr val="tx1"/>
              </a:solidFill>
              <a:latin typeface="FontAwesome" pitchFamily="2" charset="0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="" xmlns:a16="http://schemas.microsoft.com/office/drawing/2014/main" id="{30BE5A27-A407-4A14-A9BE-5866682C3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730" y="755172"/>
            <a:ext cx="8352928" cy="576064"/>
          </a:xfrm>
        </p:spPr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構想の推進 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(1)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基本的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考え方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全体概要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kumimoji="1"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773661" y="4849846"/>
            <a:ext cx="2997132" cy="432048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次</a:t>
            </a:r>
            <a:r>
              <a:rPr lang="ja-JP" altLang="en-US" sz="1400" dirty="0"/>
              <a:t>年度以降、進捗状況</a:t>
            </a:r>
            <a:r>
              <a:rPr lang="ja-JP" altLang="en-US" sz="1400" dirty="0" smtClean="0"/>
              <a:t>の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モニタリング</a:t>
            </a:r>
            <a:r>
              <a:rPr lang="ja-JP" altLang="en-US" sz="1400" dirty="0"/>
              <a:t>に使用</a:t>
            </a:r>
            <a:r>
              <a:rPr lang="ja-JP" altLang="en-US" sz="1400" dirty="0" smtClean="0"/>
              <a:t>予定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3730" y="260648"/>
            <a:ext cx="8238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1" lang="ja-JP" altLang="en-US" sz="24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「地域医療構想」の進め方について</a:t>
            </a:r>
            <a:r>
              <a:rPr kumimoji="1" lang="ja-JP" altLang="en-US" sz="20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20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Text Placeholder 72">
            <a:extLst>
              <a:ext uri="{FF2B5EF4-FFF2-40B4-BE49-F238E27FC236}">
                <a16:creationId xmlns:a16="http://schemas.microsoft.com/office/drawing/2014/main" xmlns="" id="{5E40D74F-EE44-4438-81E1-7DBDC3C8A14A}"/>
              </a:ext>
            </a:extLst>
          </p:cNvPr>
          <p:cNvSpPr>
            <a:spLocks noGrp="1"/>
          </p:cNvSpPr>
          <p:nvPr/>
        </p:nvSpPr>
        <p:spPr>
          <a:xfrm>
            <a:off x="7371583" y="3582278"/>
            <a:ext cx="1620574" cy="111135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vert="horz" wrap="square" lIns="0" tIns="45720" rIns="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50" b="1" kern="1200" cap="all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年の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cap="none" dirty="0">
                <a:latin typeface="Meiryo UI" panose="020B0604030504040204" pitchFamily="50" charset="-128"/>
                <a:ea typeface="Meiryo UI" panose="020B0604030504040204" pitchFamily="50" charset="-128"/>
              </a:rPr>
              <a:t>あるべき姿</a:t>
            </a:r>
            <a:endParaRPr lang="en-US" sz="1800" cap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26430" y="199678"/>
            <a:ext cx="1142386" cy="3077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資料　３－１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50720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02896" y="6453336"/>
            <a:ext cx="2133600" cy="365125"/>
          </a:xfrm>
        </p:spPr>
        <p:txBody>
          <a:bodyPr/>
          <a:lstStyle/>
          <a:p>
            <a:pPr>
              <a:defRPr/>
            </a:pPr>
            <a:fld id="{845FDA58-8628-4030-A7FF-2946B2EE6B4C}" type="slidenum">
              <a:rPr lang="ja-JP" altLang="en-US" sz="1800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Oval 64">
            <a:hlinkClick r:id="rId3" action="ppaction://hlinksldjump"/>
            <a:extLst>
              <a:ext uri="{FF2B5EF4-FFF2-40B4-BE49-F238E27FC236}">
                <a16:creationId xmlns="" xmlns:a16="http://schemas.microsoft.com/office/drawing/2014/main" id="{2865890E-81EE-482A-8BAC-0CEA60EEBBA9}"/>
              </a:ext>
            </a:extLst>
          </p:cNvPr>
          <p:cNvSpPr>
            <a:spLocks noChangeAspect="1"/>
          </p:cNvSpPr>
          <p:nvPr/>
        </p:nvSpPr>
        <p:spPr>
          <a:xfrm>
            <a:off x="158156" y="144000"/>
            <a:ext cx="453404" cy="43407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rIns="137160" bIns="6858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>
              <a:solidFill>
                <a:schemeClr val="tx1"/>
              </a:solidFill>
              <a:latin typeface="FontAwesome" pitchFamily="2" charset="0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="" xmlns:a16="http://schemas.microsoft.com/office/drawing/2014/main" id="{77D78C8B-7190-4F9F-BF24-FAD4DFE9F181}"/>
              </a:ext>
            </a:extLst>
          </p:cNvPr>
          <p:cNvSpPr txBox="1">
            <a:spLocks/>
          </p:cNvSpPr>
          <p:nvPr/>
        </p:nvSpPr>
        <p:spPr>
          <a:xfrm>
            <a:off x="179512" y="677446"/>
            <a:ext cx="8712968" cy="8409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すべての関係医療機関が参画・協議し、構想区域の将来の　　</a:t>
            </a:r>
            <a:endParaRPr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あるべき姿をとりまとめ、それを踏まえて自院のめざす方向を決定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テキスト ボックス 3">
            <a:extLst>
              <a:ext uri="{FF2B5EF4-FFF2-40B4-BE49-F238E27FC236}">
                <a16:creationId xmlns="" xmlns:a16="http://schemas.microsoft.com/office/drawing/2014/main" id="{CB56480A-4EC9-40C3-9235-49169A6E0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955" y="1693256"/>
            <a:ext cx="847950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計画全体を扱う「医療部会」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と「病床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機能部会」を統合再編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「医療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病床部会」を新たに設置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。地域医療構想と医療計画を一体的に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9263" indent="-163513">
              <a:lnSpc>
                <a:spcPct val="125000"/>
              </a:lnSpc>
            </a:pP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全病床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機能報告対象病院を対象と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連絡会」を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新た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に設置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。構想区域のあるべき姿をとりまとめ。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3">
            <a:extLst>
              <a:ext uri="{FF2B5EF4-FFF2-40B4-BE49-F238E27FC236}">
                <a16:creationId xmlns="" xmlns:a16="http://schemas.microsoft.com/office/drawing/2014/main" id="{8AF0C754-4521-4768-83A9-5CAF95455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955" y="5805940"/>
            <a:ext cx="84795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449263" indent="-163513">
              <a:lnSpc>
                <a:spcPct val="125000"/>
              </a:lnSpc>
            </a:pP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会議の運営は、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構想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区域（二次医療圏）を基本としつつも、保健所単位での開催や病院の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9263" indent="-163513">
              <a:lnSpc>
                <a:spcPct val="125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規模・特性ごとの開催など、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地域の実情に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応じて柔軟に対応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="" xmlns:a16="http://schemas.microsoft.com/office/drawing/2014/main" id="{DFEF89A9-DBB8-496F-B267-B3B7E5718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4624"/>
            <a:ext cx="8352928" cy="576064"/>
          </a:xfrm>
        </p:spPr>
        <p:txBody>
          <a:bodyPr>
            <a:noAutofit/>
          </a:bodyPr>
          <a:lstStyle/>
          <a:p>
            <a:pPr algn="l"/>
            <a:r>
              <a:rPr lang="en-US" altLang="ja-JP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協議の進め方 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(1)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病院連絡会等の設置</a:t>
            </a:r>
            <a:endParaRPr kumimoji="1"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987824" y="3318547"/>
            <a:ext cx="3384375" cy="6115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地域医療構想調整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保健医療協議会）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 rot="10800000">
            <a:off x="4521912" y="5076267"/>
            <a:ext cx="833855" cy="426284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右矢印 12"/>
          <p:cNvSpPr/>
          <p:nvPr/>
        </p:nvSpPr>
        <p:spPr>
          <a:xfrm rot="16200000">
            <a:off x="3385886" y="3880208"/>
            <a:ext cx="336558" cy="426284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2253460" y="4555861"/>
            <a:ext cx="2210909" cy="68404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新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医療</a:t>
            </a:r>
            <a:r>
              <a:rPr lang="ja-JP" altLang="en-US" sz="1400" b="1" dirty="0">
                <a:solidFill>
                  <a:schemeClr val="tx1"/>
                </a:solidFill>
              </a:rPr>
              <a:t>・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病床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部会</a:t>
            </a:r>
            <a:endParaRPr kumimoji="1" lang="en-US" altLang="ja-JP" sz="1050" b="1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8"/>
          <p:cNvSpPr txBox="1"/>
          <p:nvPr/>
        </p:nvSpPr>
        <p:spPr>
          <a:xfrm>
            <a:off x="5940152" y="4299176"/>
            <a:ext cx="989351" cy="3390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報告等</a:t>
            </a:r>
            <a:endParaRPr lang="ja-JP" sz="1200" dirty="0">
              <a:effectLst/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24" name="テキスト ボックス 3629">
            <a:extLst>
              <a:ext uri="{FF2B5EF4-FFF2-40B4-BE49-F238E27FC236}">
                <a16:creationId xmlns="" xmlns:a16="http://schemas.microsoft.com/office/drawing/2014/main" id="{B1DB208F-F0E0-4A4C-AEFF-BF5E7AA6C1EC}"/>
              </a:ext>
            </a:extLst>
          </p:cNvPr>
          <p:cNvSpPr txBox="1"/>
          <p:nvPr/>
        </p:nvSpPr>
        <p:spPr>
          <a:xfrm>
            <a:off x="2027531" y="3010770"/>
            <a:ext cx="3479552" cy="30777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</a:rPr>
              <a:t>●</a:t>
            </a:r>
            <a:r>
              <a:rPr lang="ja-JP" altLang="en-US" sz="1400" dirty="0" smtClean="0">
                <a:solidFill>
                  <a:schemeClr val="tx1"/>
                </a:solidFill>
              </a:rPr>
              <a:t>平成</a:t>
            </a:r>
            <a:r>
              <a:rPr lang="en-US" altLang="ja-JP" sz="1400" dirty="0" smtClean="0">
                <a:solidFill>
                  <a:schemeClr val="tx1"/>
                </a:solidFill>
              </a:rPr>
              <a:t>30</a:t>
            </a:r>
            <a:r>
              <a:rPr lang="ja-JP" altLang="en-US" sz="1400" dirty="0" smtClean="0">
                <a:solidFill>
                  <a:schemeClr val="tx1"/>
                </a:solidFill>
              </a:rPr>
              <a:t>年度からの協議スキーム</a:t>
            </a:r>
            <a:endParaRPr lang="ja-JP" sz="1400" kern="100" dirty="0">
              <a:solidFill>
                <a:schemeClr val="tx1"/>
              </a:solidFill>
              <a:effectLst/>
              <a:ea typeface="ＭＳ 明朝"/>
              <a:cs typeface="Times New Roman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774423" y="4259602"/>
            <a:ext cx="2747489" cy="1429299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右矢印 25"/>
          <p:cNvSpPr/>
          <p:nvPr/>
        </p:nvSpPr>
        <p:spPr>
          <a:xfrm rot="16200000">
            <a:off x="5542128" y="4341284"/>
            <a:ext cx="1032102" cy="236053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kumimoji="1" lang="ja-JP" altLang="en-US" dirty="0"/>
          </a:p>
        </p:txBody>
      </p:sp>
      <p:sp>
        <p:nvSpPr>
          <p:cNvPr id="27" name="テキスト ボックス 8"/>
          <p:cNvSpPr txBox="1"/>
          <p:nvPr/>
        </p:nvSpPr>
        <p:spPr>
          <a:xfrm>
            <a:off x="3560849" y="3942147"/>
            <a:ext cx="989351" cy="3390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報告等</a:t>
            </a:r>
            <a:endParaRPr lang="ja-JP" sz="1400" dirty="0">
              <a:effectLst/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28" name="テキスト ボックス 8"/>
          <p:cNvSpPr txBox="1"/>
          <p:nvPr/>
        </p:nvSpPr>
        <p:spPr>
          <a:xfrm>
            <a:off x="4366416" y="4804706"/>
            <a:ext cx="989351" cy="3390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報告等</a:t>
            </a:r>
            <a:endParaRPr lang="ja-JP" sz="1400" dirty="0">
              <a:effectLst/>
              <a:latin typeface="+mn-ea"/>
              <a:cs typeface="ＭＳ Ｐゴシック" panose="020B0600070205080204" pitchFamily="50" charset="-128"/>
            </a:endParaRPr>
          </a:p>
        </p:txBody>
      </p:sp>
      <p:sp>
        <p:nvSpPr>
          <p:cNvPr id="29" name="テキスト ボックス 8"/>
          <p:cNvSpPr txBox="1"/>
          <p:nvPr/>
        </p:nvSpPr>
        <p:spPr>
          <a:xfrm>
            <a:off x="2382294" y="4270677"/>
            <a:ext cx="1659025" cy="2984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部会</a:t>
            </a:r>
            <a:endParaRPr lang="en-US" altLang="ja-JP" sz="14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Aft>
                <a:spcPts val="0"/>
              </a:spcAft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Aft>
                <a:spcPts val="0"/>
              </a:spcAft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Aft>
                <a:spcPts val="0"/>
              </a:spcAft>
            </a:pPr>
            <a:endParaRPr lang="en-US" altLang="ja-JP" sz="14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Aft>
                <a:spcPts val="0"/>
              </a:spcAft>
            </a:pPr>
            <a:r>
              <a:rPr lang="ja-JP" altLang="en-US" sz="20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ja-JP" sz="20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5208330" y="4733284"/>
            <a:ext cx="2327738" cy="86233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700" b="1" dirty="0"/>
              <a:t>【</a:t>
            </a:r>
            <a:r>
              <a:rPr lang="ja-JP" altLang="en-US" sz="1700" b="1" dirty="0"/>
              <a:t>新</a:t>
            </a:r>
            <a:r>
              <a:rPr lang="en-US" altLang="ja-JP" sz="1700" b="1" dirty="0" smtClean="0"/>
              <a:t>】</a:t>
            </a:r>
          </a:p>
          <a:p>
            <a:pPr algn="ctr"/>
            <a:r>
              <a:rPr lang="ja-JP" altLang="en-US" sz="1700" b="1" dirty="0"/>
              <a:t>病院</a:t>
            </a:r>
            <a:r>
              <a:rPr lang="ja-JP" altLang="en-US" sz="1700" b="1" dirty="0" smtClean="0"/>
              <a:t>連絡会</a:t>
            </a:r>
            <a:endParaRPr kumimoji="1" lang="en-US" altLang="ja-JP" sz="1700" b="1" dirty="0"/>
          </a:p>
        </p:txBody>
      </p:sp>
    </p:spTree>
    <p:extLst>
      <p:ext uri="{BB962C8B-B14F-4D97-AF65-F5344CB8AC3E}">
        <p14:creationId xmlns:p14="http://schemas.microsoft.com/office/powerpoint/2010/main" val="398991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251268"/>
              </p:ext>
            </p:extLst>
          </p:nvPr>
        </p:nvGraphicFramePr>
        <p:xfrm>
          <a:off x="111137" y="498592"/>
          <a:ext cx="8936920" cy="6314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772"/>
                <a:gridCol w="507691"/>
                <a:gridCol w="1728192"/>
                <a:gridCol w="1656184"/>
                <a:gridCol w="1584176"/>
                <a:gridCol w="1554539"/>
                <a:gridCol w="1553366"/>
              </a:tblGrid>
              <a:tr h="554144">
                <a:tc rowSpan="3">
                  <a:txBody>
                    <a:bodyPr/>
                    <a:lstStyle/>
                    <a:p>
                      <a:pPr algn="ctr"/>
                      <a:endParaRPr kumimoji="1" lang="ja-JP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chemeClr val="bg1"/>
                          </a:solidFill>
                        </a:rPr>
                        <a:t>①医療・病床</a:t>
                      </a:r>
                      <a:endParaRPr lang="en-US" altLang="ja-JP" sz="12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ja-JP" altLang="en-US" sz="1200" dirty="0" smtClean="0">
                          <a:solidFill>
                            <a:schemeClr val="bg1"/>
                          </a:solidFill>
                        </a:rPr>
                        <a:t>部会</a:t>
                      </a:r>
                      <a:endParaRPr lang="en-US" altLang="ja-JP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effectLst/>
                        </a:rPr>
                        <a:t>②病院連絡会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effectLst/>
                        </a:rPr>
                        <a:t>③病院連絡会</a:t>
                      </a:r>
                      <a:endParaRPr kumimoji="1" lang="en-US" altLang="ja-JP" sz="1200" dirty="0" smtClean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chemeClr val="bg1"/>
                          </a:solidFill>
                        </a:rPr>
                        <a:t>④医療・病床</a:t>
                      </a:r>
                      <a:endParaRPr lang="en-US" altLang="ja-JP" sz="12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ja-JP" altLang="en-US" sz="1200" dirty="0" smtClean="0">
                          <a:solidFill>
                            <a:schemeClr val="bg1"/>
                          </a:solidFill>
                        </a:rPr>
                        <a:t>部会</a:t>
                      </a:r>
                      <a:endParaRPr lang="en-US" altLang="ja-JP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200" b="1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⑤保健医療協議会</a:t>
                      </a:r>
                    </a:p>
                    <a:p>
                      <a:pPr algn="ctr"/>
                      <a:r>
                        <a:rPr kumimoji="1" lang="zh-TW" altLang="en-US" sz="1000" b="1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（地域医療</a:t>
                      </a:r>
                      <a:r>
                        <a:rPr kumimoji="1" lang="ja-JP" altLang="en-US" sz="1000" b="1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構想</a:t>
                      </a:r>
                      <a:r>
                        <a:rPr kumimoji="1" lang="zh-TW" altLang="en-US" sz="1000" b="1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調整会議）</a:t>
                      </a:r>
                      <a:endParaRPr kumimoji="1" lang="ja-JP" altLang="en-US" sz="1000" b="1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７月から８月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８月から９月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月から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 smtClean="0"/>
                    </a:p>
                  </a:txBody>
                  <a:tcPr vert="eaVert"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ステップ１（現状の病床機能の詳細についての把握）</a:t>
                      </a:r>
                    </a:p>
                    <a:p>
                      <a:pPr algn="ctr"/>
                      <a:r>
                        <a:rPr kumimoji="1" lang="ja-JP" altLang="en-US" sz="1100" dirty="0" smtClean="0"/>
                        <a:t>ステップ２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ja-JP" altLang="en-US" sz="1100" dirty="0" smtClean="0"/>
                        <a:t>（現状の課題についての認識の共有）</a:t>
                      </a:r>
                      <a:endParaRPr kumimoji="1" lang="en-US" altLang="ja-JP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ステップ３</a:t>
                      </a:r>
                      <a:r>
                        <a:rPr kumimoji="1" lang="ja-JP" altLang="en-US" sz="1200" baseline="0" dirty="0" smtClean="0"/>
                        <a:t> </a:t>
                      </a:r>
                      <a:r>
                        <a:rPr kumimoji="1" lang="ja-JP" altLang="en-US" sz="1200" dirty="0" smtClean="0"/>
                        <a:t>（具体的な目標の設定）</a:t>
                      </a:r>
                      <a:endParaRPr kumimoji="1" lang="en-US" altLang="ja-JP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36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地域医療構想</a:t>
                      </a:r>
                      <a:endParaRPr kumimoji="1" lang="en-US" altLang="ja-JP" sz="1000" b="0" dirty="0" smtClean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主な議題</a:t>
                      </a:r>
                      <a:endParaRPr kumimoji="1" lang="en-US" altLang="ja-JP" sz="1000" dirty="0" smtClean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〇医療機関の役割の確認</a:t>
                      </a:r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〇医療提供体制と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　診療実績等の確認 </a:t>
                      </a:r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〇地域医療構想の進捗状　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　況の確認</a:t>
                      </a:r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r>
                        <a:rPr kumimoji="1" lang="en-US" altLang="ja-JP" sz="1000" dirty="0" smtClean="0"/>
                        <a:t>【</a:t>
                      </a:r>
                      <a:r>
                        <a:rPr kumimoji="1" lang="ja-JP" altLang="en-US" sz="1000" dirty="0" smtClean="0"/>
                        <a:t>趣旨</a:t>
                      </a:r>
                      <a:r>
                        <a:rPr kumimoji="1" lang="en-US" altLang="ja-JP" sz="1000" dirty="0" smtClean="0"/>
                        <a:t>】</a:t>
                      </a:r>
                    </a:p>
                    <a:p>
                      <a:r>
                        <a:rPr kumimoji="1" lang="ja-JP" altLang="en-US" sz="1000" dirty="0" smtClean="0"/>
                        <a:t>・二次医療圏の現状・課題の共有</a:t>
                      </a:r>
                    </a:p>
                    <a:p>
                      <a:r>
                        <a:rPr kumimoji="1" lang="ja-JP" altLang="en-US" sz="1000" dirty="0" smtClean="0"/>
                        <a:t>・今後の目標案に対する意見を伺う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〇医療機関の役割の確認</a:t>
                      </a:r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〇医療提供体制と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　診療実績等の確認 </a:t>
                      </a:r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〇地域医療構想の進捗状　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　況の確認</a:t>
                      </a:r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〇第２回連絡会の進め方について</a:t>
                      </a:r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r>
                        <a:rPr kumimoji="1" lang="en-US" altLang="ja-JP" sz="1000" dirty="0" smtClean="0"/>
                        <a:t>【</a:t>
                      </a:r>
                      <a:r>
                        <a:rPr kumimoji="1" lang="ja-JP" altLang="en-US" sz="1000" dirty="0" smtClean="0"/>
                        <a:t>趣旨</a:t>
                      </a:r>
                      <a:r>
                        <a:rPr kumimoji="1" lang="en-US" altLang="ja-JP" sz="1000" dirty="0" smtClean="0"/>
                        <a:t>】</a:t>
                      </a:r>
                    </a:p>
                    <a:p>
                      <a:r>
                        <a:rPr kumimoji="1" lang="ja-JP" altLang="en-US" sz="1000" dirty="0" smtClean="0"/>
                        <a:t>・二次医療圏の現状・課題の共有</a:t>
                      </a:r>
                    </a:p>
                    <a:p>
                      <a:r>
                        <a:rPr kumimoji="1" lang="ja-JP" altLang="en-US" sz="1000" dirty="0" smtClean="0"/>
                        <a:t>・第１回医療・病床部会での意見についての認識の共有</a:t>
                      </a:r>
                    </a:p>
                    <a:p>
                      <a:r>
                        <a:rPr kumimoji="1" lang="ja-JP" altLang="en-US" sz="1000" dirty="0" smtClean="0"/>
                        <a:t>・第２回病院連絡会の進め方・目的についての理解</a:t>
                      </a:r>
                      <a:endParaRPr kumimoji="1" lang="en-US" altLang="ja-JP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〇</a:t>
                      </a:r>
                      <a:r>
                        <a:rPr lang="ja-JP" altLang="en-US" sz="1000" dirty="0" smtClean="0">
                          <a:solidFill>
                            <a:srgbClr val="000000"/>
                          </a:solidFill>
                        </a:rPr>
                        <a:t>「地域のあるべき姿（将来の目標）」について意見</a:t>
                      </a:r>
                      <a:endParaRPr lang="en-US" altLang="ja-JP" sz="1000" dirty="0" smtClean="0">
                        <a:solidFill>
                          <a:srgbClr val="000000"/>
                        </a:solidFill>
                      </a:endParaRPr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r>
                        <a:rPr kumimoji="1" lang="en-US" altLang="ja-JP" sz="1000" dirty="0" smtClean="0"/>
                        <a:t>【</a:t>
                      </a:r>
                      <a:r>
                        <a:rPr kumimoji="1" lang="ja-JP" altLang="en-US" sz="1000" dirty="0" smtClean="0"/>
                        <a:t>趣旨</a:t>
                      </a:r>
                      <a:r>
                        <a:rPr kumimoji="1" lang="en-US" altLang="ja-JP" sz="1000" dirty="0" smtClean="0"/>
                        <a:t>】</a:t>
                      </a:r>
                    </a:p>
                    <a:p>
                      <a:r>
                        <a:rPr kumimoji="1" lang="ja-JP" altLang="en-US" sz="1000" dirty="0" smtClean="0"/>
                        <a:t>・</a:t>
                      </a:r>
                      <a:r>
                        <a:rPr kumimoji="1" lang="en-US" altLang="ja-JP" sz="1000" dirty="0" smtClean="0"/>
                        <a:t>2025</a:t>
                      </a:r>
                      <a:r>
                        <a:rPr kumimoji="1" lang="ja-JP" altLang="en-US" sz="1000" dirty="0" smtClean="0"/>
                        <a:t>年に向けたあるべき姿についての認識の共有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〇</a:t>
                      </a:r>
                      <a:r>
                        <a:rPr lang="ja-JP" altLang="en-US" sz="1000" dirty="0" smtClean="0">
                          <a:solidFill>
                            <a:srgbClr val="000000"/>
                          </a:solidFill>
                        </a:rPr>
                        <a:t>「地域のあるべき姿（将来の目標）」について</a:t>
                      </a:r>
                      <a:endParaRPr lang="en-US" altLang="ja-JP" sz="100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 smtClean="0">
                          <a:solidFill>
                            <a:srgbClr val="000000"/>
                          </a:solidFill>
                        </a:rPr>
                        <a:t>（病院連絡会の報告含む）</a:t>
                      </a:r>
                      <a:endParaRPr kumimoji="1" lang="en-US" altLang="ja-JP" sz="9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r>
                        <a:rPr kumimoji="1" lang="en-US" altLang="ja-JP" sz="1000" dirty="0" smtClean="0"/>
                        <a:t>【</a:t>
                      </a:r>
                      <a:r>
                        <a:rPr kumimoji="1" lang="ja-JP" altLang="en-US" sz="1000" dirty="0" smtClean="0"/>
                        <a:t>趣旨</a:t>
                      </a:r>
                      <a:r>
                        <a:rPr kumimoji="1" lang="en-US" altLang="ja-JP" sz="1000" dirty="0" smtClean="0"/>
                        <a:t>】</a:t>
                      </a:r>
                    </a:p>
                    <a:p>
                      <a:r>
                        <a:rPr kumimoji="1" lang="ja-JP" altLang="en-US" sz="1000" dirty="0" smtClean="0"/>
                        <a:t>・</a:t>
                      </a:r>
                      <a:r>
                        <a:rPr kumimoji="1" lang="en-US" altLang="ja-JP" sz="1000" dirty="0" smtClean="0"/>
                        <a:t>2025</a:t>
                      </a:r>
                      <a:r>
                        <a:rPr kumimoji="1" lang="ja-JP" altLang="en-US" sz="1000" dirty="0" smtClean="0"/>
                        <a:t>年に向けたあるべき姿についての認識の共有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〇</a:t>
                      </a:r>
                      <a:r>
                        <a:rPr lang="ja-JP" altLang="en-US" sz="1000" dirty="0" smtClean="0">
                          <a:solidFill>
                            <a:srgbClr val="000000"/>
                          </a:solidFill>
                        </a:rPr>
                        <a:t>「地域のあるべき姿（将来の目標）」について</a:t>
                      </a:r>
                      <a:endParaRPr lang="en-US" altLang="ja-JP" sz="100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 smtClean="0">
                          <a:solidFill>
                            <a:srgbClr val="000000"/>
                          </a:solidFill>
                        </a:rPr>
                        <a:t>（部会の報告含む）</a:t>
                      </a:r>
                      <a:endParaRPr kumimoji="1" lang="en-US" altLang="ja-JP" sz="9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endParaRPr kumimoji="1" lang="en-US" altLang="ja-JP" sz="1000" dirty="0" smtClean="0"/>
                    </a:p>
                    <a:p>
                      <a:r>
                        <a:rPr kumimoji="1" lang="en-US" altLang="ja-JP" sz="1000" dirty="0" smtClean="0"/>
                        <a:t>【</a:t>
                      </a:r>
                      <a:r>
                        <a:rPr kumimoji="1" lang="ja-JP" altLang="en-US" sz="1000" dirty="0" smtClean="0"/>
                        <a:t>趣旨</a:t>
                      </a:r>
                      <a:r>
                        <a:rPr kumimoji="1" lang="en-US" altLang="ja-JP" sz="1000" dirty="0" smtClean="0"/>
                        <a:t>】</a:t>
                      </a:r>
                    </a:p>
                    <a:p>
                      <a:r>
                        <a:rPr kumimoji="1" lang="ja-JP" altLang="en-US" sz="1000" dirty="0" smtClean="0"/>
                        <a:t>・</a:t>
                      </a:r>
                      <a:r>
                        <a:rPr kumimoji="1" lang="en-US" altLang="ja-JP" sz="1000" dirty="0" smtClean="0"/>
                        <a:t>2025</a:t>
                      </a:r>
                      <a:r>
                        <a:rPr kumimoji="1" lang="ja-JP" altLang="en-US" sz="1000" dirty="0" smtClean="0"/>
                        <a:t>年に向けたあるべき姿についての認識の共有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489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100" b="0" dirty="0" smtClean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/>
                        <a:t>病床転換</a:t>
                      </a:r>
                      <a:endParaRPr kumimoji="1" lang="en-US" altLang="ja-JP" sz="900" b="0" dirty="0" smtClean="0"/>
                    </a:p>
                    <a:p>
                      <a:pPr algn="ctr"/>
                      <a:r>
                        <a:rPr kumimoji="1" lang="ja-JP" altLang="en-US" sz="900" b="0" dirty="0" smtClean="0"/>
                        <a:t>補助金</a:t>
                      </a:r>
                      <a:endParaRPr kumimoji="1" lang="en-US" altLang="ja-JP" sz="900" b="0" dirty="0" smtClean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〇病床転換に関する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　補助金事業の説明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〇昨年度の実績報告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〇病床転換補助金の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　説明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  <a:tr h="490656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100" b="0" dirty="0" smtClean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/>
                        <a:t>基金</a:t>
                      </a:r>
                      <a:endParaRPr kumimoji="1" lang="en-US" altLang="ja-JP" sz="800" b="0" dirty="0" smtClean="0"/>
                    </a:p>
                    <a:p>
                      <a:pPr algn="ctr"/>
                      <a:r>
                        <a:rPr kumimoji="1" lang="ja-JP" altLang="en-US" sz="800" b="0" dirty="0" smtClean="0"/>
                        <a:t>ＰＤＣＡ</a:t>
                      </a:r>
                      <a:endParaRPr kumimoji="1" lang="en-US" altLang="ja-JP" sz="800" b="0" dirty="0" smtClean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〇地域医療介護総合確保基金の意見聴収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  <a:tr h="57606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/>
                        <a:t>医療計画</a:t>
                      </a:r>
                      <a:endParaRPr kumimoji="1" lang="en-US" altLang="ja-JP" sz="800" b="0" dirty="0" smtClean="0"/>
                    </a:p>
                    <a:p>
                      <a:pPr algn="ctr"/>
                      <a:r>
                        <a:rPr kumimoji="1" lang="ja-JP" altLang="en-US" sz="800" b="0" dirty="0" smtClean="0"/>
                        <a:t>ＰＤＣＡ</a:t>
                      </a:r>
                      <a:endParaRPr kumimoji="1" lang="en-US" altLang="ja-JP" sz="800" b="0" dirty="0" smtClean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100" b="0" dirty="0" smtClean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〇医療計画における圏域での取組の進捗管理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〇医療計画における圏域での取組の進捗管理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876256" y="6492875"/>
            <a:ext cx="21336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z="1800" smtClean="0">
                <a:solidFill>
                  <a:schemeClr val="tx1"/>
                </a:solidFill>
              </a:rPr>
              <a:t>3</a:t>
            </a:fld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Oval 64">
            <a:hlinkClick r:id="rId2" action="ppaction://hlinksldjump"/>
            <a:extLst>
              <a:ext uri="{FF2B5EF4-FFF2-40B4-BE49-F238E27FC236}">
                <a16:creationId xmlns="" xmlns:a16="http://schemas.microsoft.com/office/drawing/2014/main" id="{2865890E-81EE-482A-8BAC-0CEA60EEBBA9}"/>
              </a:ext>
            </a:extLst>
          </p:cNvPr>
          <p:cNvSpPr>
            <a:spLocks noChangeAspect="1"/>
          </p:cNvSpPr>
          <p:nvPr/>
        </p:nvSpPr>
        <p:spPr>
          <a:xfrm>
            <a:off x="158156" y="63930"/>
            <a:ext cx="453404" cy="43407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rIns="137160" bIns="6858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>
              <a:solidFill>
                <a:schemeClr val="tx1"/>
              </a:solidFill>
              <a:latin typeface="FontAwesome" pitchFamily="2" charset="0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="" xmlns:a16="http://schemas.microsoft.com/office/drawing/2014/main" id="{DFEF89A9-DBB8-496F-B267-B3B7E5718C12}"/>
              </a:ext>
            </a:extLst>
          </p:cNvPr>
          <p:cNvSpPr txBox="1">
            <a:spLocks/>
          </p:cNvSpPr>
          <p:nvPr/>
        </p:nvSpPr>
        <p:spPr>
          <a:xfrm>
            <a:off x="179512" y="44624"/>
            <a:ext cx="8352928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協議の進め方 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(2)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会議の議題</a:t>
            </a:r>
            <a:endParaRPr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4367014" y="2492896"/>
            <a:ext cx="1512168" cy="158417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900" dirty="0" smtClean="0"/>
              <a:t>①</a:t>
            </a:r>
            <a:r>
              <a:rPr lang="en-US" altLang="ja-JP" sz="900" dirty="0"/>
              <a:t>2025</a:t>
            </a:r>
            <a:r>
              <a:rPr lang="ja-JP" altLang="en-US" sz="900" dirty="0"/>
              <a:t>年に各二次医療圏で目標とする指標</a:t>
            </a:r>
            <a:r>
              <a:rPr lang="ja-JP" altLang="en-US" sz="800" dirty="0"/>
              <a:t>（案</a:t>
            </a:r>
            <a:r>
              <a:rPr lang="ja-JP" altLang="en-US" sz="800" dirty="0" smtClean="0"/>
              <a:t>）</a:t>
            </a:r>
            <a:endParaRPr lang="en-US" altLang="ja-JP" sz="800" dirty="0" smtClean="0"/>
          </a:p>
          <a:p>
            <a:endParaRPr lang="en-US" altLang="ja-JP" sz="900" dirty="0" smtClean="0"/>
          </a:p>
          <a:p>
            <a:r>
              <a:rPr lang="en-US" altLang="ja-JP" sz="900" dirty="0" smtClean="0"/>
              <a:t>【</a:t>
            </a:r>
            <a:r>
              <a:rPr lang="ja-JP" altLang="en-US" sz="900" dirty="0"/>
              <a:t>病院</a:t>
            </a:r>
            <a:r>
              <a:rPr lang="ja-JP" altLang="en-US" sz="900" dirty="0" smtClean="0"/>
              <a:t>プラン</a:t>
            </a:r>
            <a:r>
              <a:rPr lang="ja-JP" altLang="en-US" sz="900" dirty="0"/>
              <a:t>等の内容</a:t>
            </a:r>
            <a:r>
              <a:rPr lang="en-US" altLang="ja-JP" sz="900" dirty="0" smtClean="0"/>
              <a:t>】</a:t>
            </a:r>
            <a:endParaRPr lang="ja-JP" altLang="en-US" sz="900" dirty="0"/>
          </a:p>
          <a:p>
            <a:r>
              <a:rPr lang="ja-JP" altLang="en-US" sz="900" dirty="0" smtClean="0"/>
              <a:t>②</a:t>
            </a:r>
            <a:r>
              <a:rPr lang="en-US" altLang="ja-JP" sz="900" dirty="0"/>
              <a:t>2025</a:t>
            </a:r>
            <a:r>
              <a:rPr lang="ja-JP" altLang="en-US" sz="900" dirty="0"/>
              <a:t>年に各病院</a:t>
            </a:r>
            <a:r>
              <a:rPr lang="ja-JP" altLang="en-US" sz="900" dirty="0" smtClean="0"/>
              <a:t>が検討</a:t>
            </a:r>
            <a:r>
              <a:rPr lang="ja-JP" altLang="en-US" sz="900" dirty="0"/>
              <a:t>している医療機能</a:t>
            </a:r>
          </a:p>
          <a:p>
            <a:r>
              <a:rPr lang="ja-JP" altLang="en-US" sz="900" dirty="0" smtClean="0"/>
              <a:t>③</a:t>
            </a:r>
            <a:r>
              <a:rPr lang="en-US" altLang="ja-JP" sz="900" dirty="0"/>
              <a:t>2025</a:t>
            </a:r>
            <a:r>
              <a:rPr lang="ja-JP" altLang="en-US" sz="900" dirty="0"/>
              <a:t>年に各病院が検討している病床機能　</a:t>
            </a:r>
          </a:p>
          <a:p>
            <a:r>
              <a:rPr lang="ja-JP" altLang="en-US" sz="900" dirty="0" smtClean="0"/>
              <a:t>④</a:t>
            </a:r>
            <a:r>
              <a:rPr lang="ja-JP" altLang="en-US" sz="900" dirty="0"/>
              <a:t>非稼働病床への対応に</a:t>
            </a:r>
            <a:r>
              <a:rPr lang="ja-JP" altLang="en-US" sz="900" dirty="0" smtClean="0"/>
              <a:t>ついて</a:t>
            </a:r>
            <a:endParaRPr lang="en-US" altLang="ja-JP" sz="900" dirty="0"/>
          </a:p>
        </p:txBody>
      </p:sp>
      <p:sp>
        <p:nvSpPr>
          <p:cNvPr id="8" name="角丸四角形 7"/>
          <p:cNvSpPr/>
          <p:nvPr/>
        </p:nvSpPr>
        <p:spPr>
          <a:xfrm>
            <a:off x="5940152" y="2492896"/>
            <a:ext cx="1512168" cy="158417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900" dirty="0" smtClean="0"/>
              <a:t>①</a:t>
            </a:r>
            <a:r>
              <a:rPr lang="en-US" altLang="ja-JP" sz="900" dirty="0"/>
              <a:t>2025</a:t>
            </a:r>
            <a:r>
              <a:rPr lang="ja-JP" altLang="en-US" sz="900" dirty="0"/>
              <a:t>年に各二次医療圏で目標とする指標</a:t>
            </a:r>
            <a:r>
              <a:rPr lang="ja-JP" altLang="en-US" sz="800" dirty="0"/>
              <a:t>（案）</a:t>
            </a:r>
          </a:p>
          <a:p>
            <a:endParaRPr lang="en-US" altLang="ja-JP" sz="900" dirty="0" smtClean="0"/>
          </a:p>
          <a:p>
            <a:r>
              <a:rPr lang="en-US" altLang="ja-JP" sz="900" dirty="0" smtClean="0"/>
              <a:t>【</a:t>
            </a:r>
            <a:r>
              <a:rPr lang="ja-JP" altLang="en-US" sz="900" dirty="0"/>
              <a:t>病院</a:t>
            </a:r>
            <a:r>
              <a:rPr lang="ja-JP" altLang="en-US" sz="900" dirty="0" smtClean="0"/>
              <a:t>プラン</a:t>
            </a:r>
            <a:r>
              <a:rPr lang="ja-JP" altLang="en-US" sz="900" dirty="0"/>
              <a:t>等の内容</a:t>
            </a:r>
            <a:r>
              <a:rPr lang="en-US" altLang="ja-JP" sz="900" dirty="0"/>
              <a:t>】</a:t>
            </a:r>
            <a:endParaRPr lang="ja-JP" altLang="en-US" sz="900" dirty="0"/>
          </a:p>
          <a:p>
            <a:r>
              <a:rPr lang="ja-JP" altLang="en-US" sz="900" dirty="0" smtClean="0"/>
              <a:t>②</a:t>
            </a:r>
            <a:r>
              <a:rPr lang="en-US" altLang="ja-JP" sz="900" dirty="0"/>
              <a:t>2025</a:t>
            </a:r>
            <a:r>
              <a:rPr lang="ja-JP" altLang="en-US" sz="900" dirty="0"/>
              <a:t>年に各病院が検討している医療機能</a:t>
            </a:r>
          </a:p>
          <a:p>
            <a:r>
              <a:rPr lang="ja-JP" altLang="en-US" sz="900" dirty="0"/>
              <a:t>③</a:t>
            </a:r>
            <a:r>
              <a:rPr lang="en-US" altLang="ja-JP" sz="900" dirty="0"/>
              <a:t>2025</a:t>
            </a:r>
            <a:r>
              <a:rPr lang="ja-JP" altLang="en-US" sz="900" dirty="0"/>
              <a:t>年に各病院が検討している病床機能　</a:t>
            </a:r>
          </a:p>
          <a:p>
            <a:r>
              <a:rPr lang="ja-JP" altLang="en-US" sz="900" dirty="0"/>
              <a:t>④非稼働病床への対応に</a:t>
            </a:r>
            <a:r>
              <a:rPr lang="ja-JP" altLang="en-US" sz="900" dirty="0" smtClean="0"/>
              <a:t>ついて</a:t>
            </a:r>
            <a:endParaRPr lang="en-US" altLang="ja-JP" sz="900" dirty="0"/>
          </a:p>
        </p:txBody>
      </p:sp>
      <p:sp>
        <p:nvSpPr>
          <p:cNvPr id="10" name="角丸四角形 9"/>
          <p:cNvSpPr/>
          <p:nvPr/>
        </p:nvSpPr>
        <p:spPr>
          <a:xfrm>
            <a:off x="7524328" y="2492896"/>
            <a:ext cx="1512168" cy="158417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900" dirty="0" smtClean="0"/>
              <a:t>①</a:t>
            </a:r>
            <a:r>
              <a:rPr lang="en-US" altLang="ja-JP" sz="900" dirty="0"/>
              <a:t>2025</a:t>
            </a:r>
            <a:r>
              <a:rPr lang="ja-JP" altLang="en-US" sz="900" dirty="0"/>
              <a:t>年に各二次医療圏で目標とする指標</a:t>
            </a:r>
            <a:r>
              <a:rPr lang="ja-JP" altLang="en-US" sz="800" dirty="0"/>
              <a:t>（案）</a:t>
            </a:r>
          </a:p>
          <a:p>
            <a:endParaRPr lang="en-US" altLang="ja-JP" sz="900" dirty="0" smtClean="0"/>
          </a:p>
          <a:p>
            <a:r>
              <a:rPr lang="en-US" altLang="ja-JP" sz="900" dirty="0" smtClean="0"/>
              <a:t>【</a:t>
            </a:r>
            <a:r>
              <a:rPr lang="ja-JP" altLang="en-US" sz="900"/>
              <a:t>病院</a:t>
            </a:r>
            <a:r>
              <a:rPr lang="ja-JP" altLang="en-US" sz="900" smtClean="0"/>
              <a:t>プラン</a:t>
            </a:r>
            <a:r>
              <a:rPr lang="ja-JP" altLang="en-US" sz="900" dirty="0"/>
              <a:t>等の内容</a:t>
            </a:r>
            <a:r>
              <a:rPr lang="en-US" altLang="ja-JP" sz="900" dirty="0"/>
              <a:t>】</a:t>
            </a:r>
            <a:endParaRPr lang="ja-JP" altLang="en-US" sz="900" dirty="0"/>
          </a:p>
          <a:p>
            <a:r>
              <a:rPr lang="ja-JP" altLang="en-US" sz="900" dirty="0" smtClean="0"/>
              <a:t>②</a:t>
            </a:r>
            <a:r>
              <a:rPr lang="en-US" altLang="ja-JP" sz="900" dirty="0"/>
              <a:t>2025</a:t>
            </a:r>
            <a:r>
              <a:rPr lang="ja-JP" altLang="en-US" sz="900" dirty="0"/>
              <a:t>年に各病院が検討している医療機能</a:t>
            </a:r>
          </a:p>
          <a:p>
            <a:r>
              <a:rPr lang="ja-JP" altLang="en-US" sz="900" dirty="0"/>
              <a:t>③</a:t>
            </a:r>
            <a:r>
              <a:rPr lang="en-US" altLang="ja-JP" sz="900" dirty="0"/>
              <a:t>2025</a:t>
            </a:r>
            <a:r>
              <a:rPr lang="ja-JP" altLang="en-US" sz="900" dirty="0"/>
              <a:t>年に各病院が検討している病床機能　</a:t>
            </a:r>
          </a:p>
          <a:p>
            <a:r>
              <a:rPr lang="ja-JP" altLang="en-US" sz="900" dirty="0"/>
              <a:t>④非稼働病床への対応に</a:t>
            </a:r>
            <a:r>
              <a:rPr lang="ja-JP" altLang="en-US" sz="900" dirty="0" smtClean="0"/>
              <a:t>ついて</a:t>
            </a:r>
            <a:endParaRPr lang="en-US" altLang="ja-JP" sz="900" dirty="0"/>
          </a:p>
        </p:txBody>
      </p:sp>
    </p:spTree>
    <p:extLst>
      <p:ext uri="{BB962C8B-B14F-4D97-AF65-F5344CB8AC3E}">
        <p14:creationId xmlns:p14="http://schemas.microsoft.com/office/powerpoint/2010/main" val="165248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490029"/>
              </p:ext>
            </p:extLst>
          </p:nvPr>
        </p:nvGraphicFramePr>
        <p:xfrm>
          <a:off x="35497" y="518631"/>
          <a:ext cx="9073007" cy="6150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792088"/>
                <a:gridCol w="648072"/>
                <a:gridCol w="648072"/>
                <a:gridCol w="720080"/>
                <a:gridCol w="493465"/>
                <a:gridCol w="646236"/>
                <a:gridCol w="588490"/>
                <a:gridCol w="1063001"/>
                <a:gridCol w="881216"/>
                <a:gridCol w="864095"/>
                <a:gridCol w="648072"/>
                <a:gridCol w="504056"/>
              </a:tblGrid>
              <a:tr h="541964">
                <a:tc>
                  <a:txBody>
                    <a:bodyPr/>
                    <a:lstStyle/>
                    <a:p>
                      <a:pPr algn="ctr"/>
                      <a:endParaRPr kumimoji="1" lang="ja-JP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</a:rPr>
                        <a:t>2018</a:t>
                      </a:r>
                      <a:r>
                        <a:rPr kumimoji="1" lang="ja-JP" altLang="en-US" sz="1400" dirty="0" smtClean="0">
                          <a:effectLst/>
                        </a:rPr>
                        <a:t>年</a:t>
                      </a:r>
                      <a:endParaRPr kumimoji="1" lang="en-US" altLang="ja-JP" sz="1400" dirty="0" smtClean="0">
                        <a:effectLst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effectLst/>
                        </a:rPr>
                        <a:t>４月　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effectLst/>
                        </a:rPr>
                        <a:t>５月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effectLst/>
                        </a:rPr>
                        <a:t>６月</a:t>
                      </a:r>
                      <a:endParaRPr kumimoji="1" lang="en-US" altLang="ja-JP" sz="1400" b="1" dirty="0" smtClean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effectLst/>
                        </a:rPr>
                        <a:t>７月</a:t>
                      </a:r>
                      <a:endParaRPr kumimoji="1" lang="en-US" altLang="ja-JP" sz="1400" b="1" dirty="0" smtClean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effectLst/>
                        </a:rPr>
                        <a:t>８月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effectLst/>
                        </a:rPr>
                        <a:t>９月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effectLst/>
                        </a:rPr>
                        <a:t>10</a:t>
                      </a:r>
                      <a:r>
                        <a:rPr kumimoji="1" lang="ja-JP" altLang="en-US" sz="1400" b="1" dirty="0" smtClean="0">
                          <a:effectLst/>
                        </a:rPr>
                        <a:t>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effectLst/>
                        </a:rPr>
                        <a:t>11</a:t>
                      </a:r>
                      <a:r>
                        <a:rPr kumimoji="1" lang="ja-JP" altLang="en-US" sz="1400" b="1" dirty="0" smtClean="0">
                          <a:effectLst/>
                        </a:rPr>
                        <a:t>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effectLst/>
                        </a:rPr>
                        <a:t>12</a:t>
                      </a:r>
                      <a:r>
                        <a:rPr kumimoji="1" lang="ja-JP" altLang="en-US" sz="1400" b="1" dirty="0" smtClean="0">
                          <a:effectLst/>
                        </a:rPr>
                        <a:t>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</a:rPr>
                        <a:t>2019</a:t>
                      </a:r>
                      <a:r>
                        <a:rPr kumimoji="1" lang="ja-JP" altLang="en-US" sz="1400" dirty="0" smtClean="0">
                          <a:effectLst/>
                        </a:rPr>
                        <a:t>年</a:t>
                      </a:r>
                      <a:endParaRPr kumimoji="1" lang="en-US" altLang="ja-JP" sz="1400" dirty="0" smtClean="0">
                        <a:effectLst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effectLst/>
                        </a:rPr>
                        <a:t>１月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effectLst/>
                        </a:rPr>
                        <a:t>２月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effectLst/>
                        </a:rPr>
                        <a:t>３月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</a:tr>
              <a:tr h="1522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医療機関</a:t>
                      </a:r>
                    </a:p>
                  </a:txBody>
                  <a:tcPr vert="eaVert" anchor="ctr"/>
                </a:tc>
                <a:tc gridSpan="12"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</a:tr>
              <a:tr h="17815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/>
                        <a:t>二次医療圏での</a:t>
                      </a:r>
                      <a:endParaRPr kumimoji="1" lang="en-US" altLang="ja-JP" sz="1400" b="0" dirty="0" smtClean="0"/>
                    </a:p>
                    <a:p>
                      <a:pPr algn="ctr"/>
                      <a:r>
                        <a:rPr kumimoji="1" lang="ja-JP" altLang="en-US" sz="1400" b="0" dirty="0" smtClean="0"/>
                        <a:t>会議</a:t>
                      </a:r>
                      <a:endParaRPr kumimoji="1" lang="en-US" altLang="ja-JP" sz="1400" b="0" dirty="0" smtClean="0"/>
                    </a:p>
                  </a:txBody>
                  <a:tcPr vert="eaVert" anchor="ctr"/>
                </a:tc>
                <a:tc gridSpan="12"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vert="eaVert"/>
                </a:tc>
              </a:tr>
              <a:tr h="2304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大阪府</a:t>
                      </a:r>
                      <a:endParaRPr kumimoji="1" lang="ja-JP" altLang="en-US" dirty="0"/>
                    </a:p>
                  </a:txBody>
                  <a:tcPr vert="eaVert" anchor="ctr"/>
                </a:tc>
                <a:tc gridSpan="12"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</a:tr>
            </a:tbl>
          </a:graphicData>
        </a:graphic>
      </p:graphicFrame>
      <p:cxnSp>
        <p:nvCxnSpPr>
          <p:cNvPr id="7" name="直線矢印コネクタ 6"/>
          <p:cNvCxnSpPr/>
          <p:nvPr/>
        </p:nvCxnSpPr>
        <p:spPr>
          <a:xfrm flipV="1">
            <a:off x="4030667" y="1816229"/>
            <a:ext cx="841767" cy="1"/>
          </a:xfrm>
          <a:prstGeom prst="straightConnector1">
            <a:avLst/>
          </a:prstGeom>
          <a:ln w="57150"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683567" y="1819196"/>
            <a:ext cx="3467721" cy="9309"/>
          </a:xfrm>
          <a:prstGeom prst="straightConnector1">
            <a:avLst/>
          </a:prstGeom>
          <a:ln w="57150"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683566" y="5899930"/>
            <a:ext cx="1832353" cy="700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 anchor="ctr" anchorCtr="0">
            <a:no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病床機能報告</a:t>
            </a:r>
            <a:r>
              <a:rPr kumimoji="1" lang="en-US" altLang="ja-JP" sz="1200" dirty="0" smtClean="0"/>
              <a:t>】</a:t>
            </a:r>
          </a:p>
          <a:p>
            <a:r>
              <a:rPr lang="ja-JP" altLang="en-US" sz="1200" dirty="0" smtClean="0"/>
              <a:t>未報告医療機関に対する</a:t>
            </a:r>
            <a:endParaRPr lang="en-US" altLang="ja-JP" sz="1200" dirty="0" smtClean="0"/>
          </a:p>
          <a:p>
            <a:r>
              <a:rPr lang="ja-JP" altLang="en-US" sz="1200" dirty="0" smtClean="0"/>
              <a:t>催促（４月末に締切設定）</a:t>
            </a:r>
            <a:endParaRPr kumimoji="1" lang="ja-JP" altLang="en-US" sz="12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765717" y="1919479"/>
            <a:ext cx="2279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病院プラン等修正（必要に応じ）</a:t>
            </a:r>
            <a:endParaRPr kumimoji="1" lang="ja-JP" altLang="en-US" sz="1200" dirty="0"/>
          </a:p>
        </p:txBody>
      </p:sp>
      <p:sp>
        <p:nvSpPr>
          <p:cNvPr id="58" name="角丸四角形 57"/>
          <p:cNvSpPr/>
          <p:nvPr/>
        </p:nvSpPr>
        <p:spPr>
          <a:xfrm>
            <a:off x="6399198" y="2602133"/>
            <a:ext cx="1050401" cy="789637"/>
          </a:xfrm>
          <a:prstGeom prst="roundRect">
            <a:avLst>
              <a:gd name="adj" fmla="val 1928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⑤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保健医療協議会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（地域医療構想調整会議）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3199910" y="3643859"/>
            <a:ext cx="1336822" cy="6007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②</a:t>
            </a:r>
            <a:r>
              <a:rPr lang="ja-JP" altLang="en-US" sz="1200" b="1" dirty="0">
                <a:solidFill>
                  <a:schemeClr val="tx1"/>
                </a:solidFill>
              </a:rPr>
              <a:t>病院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連絡会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（課題の共有）</a:t>
            </a:r>
            <a:endParaRPr lang="en-US" altLang="ja-JP" sz="1200" b="1" dirty="0" smtClean="0">
              <a:solidFill>
                <a:schemeClr val="tx1"/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5151308" y="2996952"/>
            <a:ext cx="1135205" cy="428361"/>
          </a:xfrm>
          <a:prstGeom prst="roundRect">
            <a:avLst>
              <a:gd name="adj" fmla="val 1928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④</a:t>
            </a:r>
            <a:r>
              <a:rPr lang="ja-JP" altLang="en-US" sz="1200" dirty="0" smtClean="0">
                <a:solidFill>
                  <a:schemeClr val="tx1"/>
                </a:solidFill>
              </a:rPr>
              <a:t>医療・病床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部会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59" name="直線矢印コネクタ 58"/>
          <p:cNvCxnSpPr/>
          <p:nvPr/>
        </p:nvCxnSpPr>
        <p:spPr>
          <a:xfrm flipV="1">
            <a:off x="4872434" y="1828505"/>
            <a:ext cx="4227110" cy="7147"/>
          </a:xfrm>
          <a:prstGeom prst="straightConnector1">
            <a:avLst/>
          </a:prstGeom>
          <a:ln w="57150"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3282082" y="1964086"/>
            <a:ext cx="2338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病院プラン等修正・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未報告の場合提出</a:t>
            </a:r>
            <a:endParaRPr kumimoji="1" lang="ja-JP" altLang="en-US" sz="1200" dirty="0"/>
          </a:p>
        </p:txBody>
      </p:sp>
      <p:cxnSp>
        <p:nvCxnSpPr>
          <p:cNvPr id="92" name="直線矢印コネクタ 91"/>
          <p:cNvCxnSpPr/>
          <p:nvPr/>
        </p:nvCxnSpPr>
        <p:spPr>
          <a:xfrm flipV="1">
            <a:off x="2006084" y="4840749"/>
            <a:ext cx="0" cy="213908"/>
          </a:xfrm>
          <a:prstGeom prst="straightConnector1">
            <a:avLst/>
          </a:prstGeom>
          <a:ln w="285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テキスト ボックス 101"/>
          <p:cNvSpPr txBox="1"/>
          <p:nvPr/>
        </p:nvSpPr>
        <p:spPr>
          <a:xfrm>
            <a:off x="683566" y="5054656"/>
            <a:ext cx="1611227" cy="8062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 anchor="ctr" anchorCtr="0">
            <a:no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病院プラン等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 smtClean="0"/>
              <a:t>未提出医療機関に対する催促（</a:t>
            </a:r>
            <a:r>
              <a:rPr lang="en-US" altLang="ja-JP" sz="1200" dirty="0" smtClean="0"/>
              <a:t>5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17</a:t>
            </a:r>
            <a:r>
              <a:rPr lang="ja-JP" altLang="en-US" sz="1200" dirty="0" smtClean="0"/>
              <a:t>日締め）</a:t>
            </a:r>
            <a:endParaRPr lang="en-US" altLang="ja-JP" sz="1200" dirty="0" smtClean="0"/>
          </a:p>
        </p:txBody>
      </p:sp>
      <p:sp>
        <p:nvSpPr>
          <p:cNvPr id="57" name="正方形/長方形 56"/>
          <p:cNvSpPr/>
          <p:nvPr/>
        </p:nvSpPr>
        <p:spPr>
          <a:xfrm>
            <a:off x="255522" y="6575345"/>
            <a:ext cx="877116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保健医療協議会は、その他案件（地域医療支援病院の認定の件等）に応じて、別途開催することもある。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27585" y="1263008"/>
            <a:ext cx="7979652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基金による病床転換の活用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93082" y="6417629"/>
            <a:ext cx="2133600" cy="365125"/>
          </a:xfrm>
        </p:spPr>
        <p:txBody>
          <a:bodyPr/>
          <a:lstStyle/>
          <a:p>
            <a:fld id="{A9848611-8FAA-4BFC-BAAD-33CAF1A3E273}" type="slidenum">
              <a:rPr kumimoji="1" lang="ja-JP" altLang="en-US" sz="1800" smtClean="0">
                <a:solidFill>
                  <a:schemeClr val="tx1"/>
                </a:solidFill>
              </a:rPr>
              <a:t>4</a:t>
            </a:fld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3361873" y="3317896"/>
            <a:ext cx="0" cy="3390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3389111" y="3425314"/>
            <a:ext cx="910312" cy="2616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dirty="0"/>
              <a:t>情報</a:t>
            </a:r>
            <a:r>
              <a:rPr lang="ja-JP" altLang="en-US" sz="1100" dirty="0" smtClean="0"/>
              <a:t>共有</a:t>
            </a:r>
            <a:endParaRPr kumimoji="1" lang="ja-JP" altLang="en-US" sz="11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718910" y="3395957"/>
            <a:ext cx="1224091" cy="2616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dirty="0" smtClean="0"/>
              <a:t>報告</a:t>
            </a:r>
            <a:endParaRPr kumimoji="1" lang="ja-JP" altLang="en-US" sz="1100" dirty="0"/>
          </a:p>
        </p:txBody>
      </p:sp>
      <p:cxnSp>
        <p:nvCxnSpPr>
          <p:cNvPr id="30" name="直線矢印コネクタ 29"/>
          <p:cNvCxnSpPr/>
          <p:nvPr/>
        </p:nvCxnSpPr>
        <p:spPr>
          <a:xfrm flipV="1">
            <a:off x="6286513" y="3203125"/>
            <a:ext cx="172914" cy="80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V="1">
            <a:off x="5343333" y="3416275"/>
            <a:ext cx="8324" cy="3186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/>
          <p:cNvSpPr txBox="1"/>
          <p:nvPr/>
        </p:nvSpPr>
        <p:spPr>
          <a:xfrm>
            <a:off x="4872434" y="3236622"/>
            <a:ext cx="353943" cy="5016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1100" dirty="0"/>
              <a:t>報告</a:t>
            </a:r>
            <a:endParaRPr kumimoji="1" lang="ja-JP" altLang="en-US" sz="1100" dirty="0"/>
          </a:p>
        </p:txBody>
      </p:sp>
      <p:sp>
        <p:nvSpPr>
          <p:cNvPr id="35" name="Oval 64">
            <a:hlinkClick r:id="rId2" action="ppaction://hlinksldjump"/>
            <a:extLst>
              <a:ext uri="{FF2B5EF4-FFF2-40B4-BE49-F238E27FC236}">
                <a16:creationId xmlns="" xmlns:a16="http://schemas.microsoft.com/office/drawing/2014/main" id="{2865890E-81EE-482A-8BAC-0CEA60EEBBA9}"/>
              </a:ext>
            </a:extLst>
          </p:cNvPr>
          <p:cNvSpPr>
            <a:spLocks noChangeAspect="1"/>
          </p:cNvSpPr>
          <p:nvPr/>
        </p:nvSpPr>
        <p:spPr>
          <a:xfrm>
            <a:off x="158156" y="63930"/>
            <a:ext cx="453404" cy="43407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rIns="137160" bIns="6858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>
              <a:solidFill>
                <a:schemeClr val="tx1"/>
              </a:solidFill>
              <a:latin typeface="FontAwesome" pitchFamily="2" charset="0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="" xmlns:a16="http://schemas.microsoft.com/office/drawing/2014/main" id="{DFEF89A9-DBB8-496F-B267-B3B7E5718C12}"/>
              </a:ext>
            </a:extLst>
          </p:cNvPr>
          <p:cNvSpPr txBox="1">
            <a:spLocks/>
          </p:cNvSpPr>
          <p:nvPr/>
        </p:nvSpPr>
        <p:spPr>
          <a:xfrm>
            <a:off x="179512" y="44624"/>
            <a:ext cx="8352928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協議の進め方 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(3)2018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年度スケジュール</a:t>
            </a:r>
            <a:r>
              <a:rPr lang="en-US" altLang="ja-JP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案）</a:t>
            </a:r>
            <a:endParaRPr lang="ja-JP" altLang="en-US" sz="2400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テキスト ボックス 74"/>
          <p:cNvSpPr txBox="1"/>
          <p:nvPr/>
        </p:nvSpPr>
        <p:spPr>
          <a:xfrm>
            <a:off x="2421063" y="5899930"/>
            <a:ext cx="1163972" cy="7009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 smtClean="0"/>
              <a:t>【</a:t>
            </a:r>
            <a:r>
              <a:rPr lang="ja-JP" altLang="en-US" sz="1100" dirty="0" smtClean="0"/>
              <a:t>病床機能報告</a:t>
            </a:r>
            <a:r>
              <a:rPr lang="en-US" altLang="ja-JP" sz="1100" dirty="0" smtClean="0"/>
              <a:t>】</a:t>
            </a:r>
          </a:p>
          <a:p>
            <a:pPr algn="ctr"/>
            <a:r>
              <a:rPr lang="ja-JP" altLang="en-US" sz="1200" dirty="0" smtClean="0"/>
              <a:t>厚労省より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データ提供</a:t>
            </a:r>
            <a:endParaRPr kumimoji="1" lang="ja-JP" altLang="en-US" sz="12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83566" y="4505630"/>
            <a:ext cx="2232829" cy="3572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 anchor="ctr" anchorCtr="0">
            <a:noAutofit/>
          </a:bodyPr>
          <a:lstStyle/>
          <a:p>
            <a:pPr algn="ctr"/>
            <a:r>
              <a:rPr lang="ja-JP" altLang="en-US" sz="1200" dirty="0" smtClean="0"/>
              <a:t>会議資料作成</a:t>
            </a:r>
            <a:endParaRPr lang="en-US" altLang="ja-JP" sz="1200" dirty="0" smtClean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967638" y="4840749"/>
            <a:ext cx="910312" cy="2616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dirty="0" smtClean="0"/>
              <a:t>データ</a:t>
            </a:r>
            <a:r>
              <a:rPr lang="ja-JP" altLang="en-US" sz="1100" dirty="0"/>
              <a:t>反映</a:t>
            </a:r>
            <a:endParaRPr kumimoji="1" lang="ja-JP" altLang="en-US" sz="11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358944" y="4873640"/>
            <a:ext cx="1928286" cy="3572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 anchor="ctr" anchorCtr="0">
            <a:noAutofit/>
          </a:bodyPr>
          <a:lstStyle/>
          <a:p>
            <a:pPr algn="ctr"/>
            <a:r>
              <a:rPr lang="ja-JP" altLang="en-US" sz="1200" dirty="0" smtClean="0"/>
              <a:t>会議資料作成</a:t>
            </a:r>
            <a:endParaRPr lang="en-US" altLang="ja-JP" sz="1200" dirty="0" smtClean="0"/>
          </a:p>
        </p:txBody>
      </p:sp>
      <p:cxnSp>
        <p:nvCxnSpPr>
          <p:cNvPr id="48" name="直線矢印コネクタ 47"/>
          <p:cNvCxnSpPr/>
          <p:nvPr/>
        </p:nvCxnSpPr>
        <p:spPr>
          <a:xfrm flipV="1">
            <a:off x="2793057" y="3415756"/>
            <a:ext cx="0" cy="1083807"/>
          </a:xfrm>
          <a:prstGeom prst="straightConnector1">
            <a:avLst/>
          </a:prstGeom>
          <a:ln w="285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1905679" y="3870329"/>
            <a:ext cx="910312" cy="2616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dirty="0" smtClean="0"/>
              <a:t>資料</a:t>
            </a:r>
            <a:r>
              <a:rPr lang="ja-JP" altLang="en-US" sz="1100" dirty="0"/>
              <a:t>提供</a:t>
            </a:r>
            <a:endParaRPr kumimoji="1" lang="ja-JP" altLang="en-US" sz="1100" dirty="0"/>
          </a:p>
        </p:txBody>
      </p:sp>
      <p:cxnSp>
        <p:nvCxnSpPr>
          <p:cNvPr id="51" name="直線矢印コネクタ 50"/>
          <p:cNvCxnSpPr/>
          <p:nvPr/>
        </p:nvCxnSpPr>
        <p:spPr>
          <a:xfrm flipV="1">
            <a:off x="3491880" y="5242627"/>
            <a:ext cx="0" cy="674377"/>
          </a:xfrm>
          <a:prstGeom prst="straightConnector1">
            <a:avLst/>
          </a:prstGeom>
          <a:ln w="285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2640827" y="5457797"/>
            <a:ext cx="910312" cy="2616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dirty="0" smtClean="0"/>
              <a:t>データ</a:t>
            </a:r>
            <a:r>
              <a:rPr lang="ja-JP" altLang="en-US" sz="1100" dirty="0"/>
              <a:t>反映</a:t>
            </a:r>
            <a:endParaRPr kumimoji="1" lang="ja-JP" altLang="en-US" sz="1100" dirty="0"/>
          </a:p>
        </p:txBody>
      </p:sp>
      <p:cxnSp>
        <p:nvCxnSpPr>
          <p:cNvPr id="53" name="直線矢印コネクタ 52"/>
          <p:cNvCxnSpPr/>
          <p:nvPr/>
        </p:nvCxnSpPr>
        <p:spPr>
          <a:xfrm flipV="1">
            <a:off x="5170741" y="4223939"/>
            <a:ext cx="0" cy="667662"/>
          </a:xfrm>
          <a:prstGeom prst="straightConnector1">
            <a:avLst/>
          </a:prstGeom>
          <a:ln w="285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5228890" y="4425538"/>
            <a:ext cx="910312" cy="2616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dirty="0" smtClean="0"/>
              <a:t>資料</a:t>
            </a:r>
            <a:r>
              <a:rPr lang="ja-JP" altLang="en-US" sz="1100" dirty="0"/>
              <a:t>提供</a:t>
            </a:r>
            <a:endParaRPr kumimoji="1" lang="ja-JP" altLang="en-US" sz="1100" dirty="0"/>
          </a:p>
        </p:txBody>
      </p:sp>
      <p:sp>
        <p:nvSpPr>
          <p:cNvPr id="14" name="角丸四角形 13"/>
          <p:cNvSpPr/>
          <p:nvPr/>
        </p:nvSpPr>
        <p:spPr>
          <a:xfrm>
            <a:off x="5041238" y="3623173"/>
            <a:ext cx="1243192" cy="60076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③</a:t>
            </a:r>
            <a:r>
              <a:rPr lang="ja-JP" altLang="en-US" sz="1200" b="1" dirty="0">
                <a:solidFill>
                  <a:schemeClr val="tx1"/>
                </a:solidFill>
              </a:rPr>
              <a:t>病院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連絡会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00" b="1" dirty="0" smtClean="0">
                <a:solidFill>
                  <a:schemeClr val="tx1"/>
                </a:solidFill>
              </a:rPr>
              <a:t>（グループ別討議）</a:t>
            </a:r>
            <a:endParaRPr lang="en-US" altLang="ja-JP" sz="1000" b="1" dirty="0" smtClean="0">
              <a:solidFill>
                <a:schemeClr val="tx1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605835" y="2996952"/>
            <a:ext cx="1258120" cy="428362"/>
          </a:xfrm>
          <a:prstGeom prst="roundRect">
            <a:avLst>
              <a:gd name="adj" fmla="val 1928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①医療・病床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部会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56" name="直線矢印コネクタ 55"/>
          <p:cNvCxnSpPr/>
          <p:nvPr/>
        </p:nvCxnSpPr>
        <p:spPr>
          <a:xfrm flipV="1">
            <a:off x="4519197" y="2801976"/>
            <a:ext cx="1940230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角丸四角形 53"/>
          <p:cNvSpPr/>
          <p:nvPr/>
        </p:nvSpPr>
        <p:spPr>
          <a:xfrm>
            <a:off x="3284942" y="2593742"/>
            <a:ext cx="1258120" cy="381297"/>
          </a:xfrm>
          <a:prstGeom prst="roundRect">
            <a:avLst>
              <a:gd name="adj" fmla="val 1928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在宅医療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部会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747851" y="2540366"/>
            <a:ext cx="1224091" cy="2616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dirty="0" smtClean="0"/>
              <a:t>報告</a:t>
            </a:r>
            <a:endParaRPr kumimoji="1" lang="ja-JP" altLang="en-US" sz="1100" dirty="0"/>
          </a:p>
        </p:txBody>
      </p:sp>
      <p:sp>
        <p:nvSpPr>
          <p:cNvPr id="65" name="角丸四角形 64"/>
          <p:cNvSpPr/>
          <p:nvPr/>
        </p:nvSpPr>
        <p:spPr>
          <a:xfrm>
            <a:off x="4603138" y="1187326"/>
            <a:ext cx="2705166" cy="428361"/>
          </a:xfrm>
          <a:prstGeom prst="roundRect">
            <a:avLst>
              <a:gd name="adj" fmla="val 1928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</a:rPr>
              <a:t>平成</a:t>
            </a:r>
            <a:r>
              <a:rPr lang="en-US" altLang="ja-JP" sz="1200" dirty="0" smtClean="0">
                <a:solidFill>
                  <a:schemeClr val="bg1"/>
                </a:solidFill>
              </a:rPr>
              <a:t>30</a:t>
            </a:r>
            <a:r>
              <a:rPr lang="ja-JP" altLang="en-US" sz="1200" dirty="0" smtClean="0">
                <a:solidFill>
                  <a:schemeClr val="bg1"/>
                </a:solidFill>
              </a:rPr>
              <a:t>年度病床機能報告</a:t>
            </a:r>
            <a:endParaRPr lang="en-US" altLang="ja-JP" sz="1200" dirty="0" smtClean="0">
              <a:solidFill>
                <a:schemeClr val="bg1"/>
              </a:solidFill>
            </a:endParaRPr>
          </a:p>
        </p:txBody>
      </p:sp>
      <p:cxnSp>
        <p:nvCxnSpPr>
          <p:cNvPr id="66" name="直線矢印コネクタ 65"/>
          <p:cNvCxnSpPr/>
          <p:nvPr/>
        </p:nvCxnSpPr>
        <p:spPr>
          <a:xfrm flipH="1">
            <a:off x="4777642" y="2424207"/>
            <a:ext cx="29793" cy="24673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角丸四角形 44"/>
          <p:cNvSpPr/>
          <p:nvPr/>
        </p:nvSpPr>
        <p:spPr>
          <a:xfrm>
            <a:off x="7205578" y="1997390"/>
            <a:ext cx="1749850" cy="428361"/>
          </a:xfrm>
          <a:prstGeom prst="roundRect">
            <a:avLst>
              <a:gd name="adj" fmla="val 1928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</a:rPr>
              <a:t>医療機関情報システム</a:t>
            </a:r>
            <a:r>
              <a:rPr lang="ja-JP" altLang="en-US" sz="1200" dirty="0" smtClean="0">
                <a:solidFill>
                  <a:schemeClr val="bg1"/>
                </a:solidFill>
              </a:rPr>
              <a:t>調査</a:t>
            </a:r>
            <a:endParaRPr lang="en-US" altLang="ja-JP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0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6FA492-2F15-4389-9F0F-4BEF001AC0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2E238E-5187-4482-BE1B-2A3B132B829E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CD99F2F-664F-4A72-8D0A-9464752B63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9224</TotalTime>
  <Words>882</Words>
  <Application>Microsoft Office PowerPoint</Application>
  <PresentationFormat>画面に合わせる (4:3)</PresentationFormat>
  <Paragraphs>250</Paragraphs>
  <Slides>4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１　構想の推進 (1)基本的な考え方(全体概要)</vt:lpstr>
      <vt:lpstr>2　協議の進め方 (1)病院連絡会等の設置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堺市</cp:lastModifiedBy>
  <cp:revision>655</cp:revision>
  <cp:lastPrinted>2018-07-19T10:21:53Z</cp:lastPrinted>
  <dcterms:created xsi:type="dcterms:W3CDTF">2017-09-06T02:09:24Z</dcterms:created>
  <dcterms:modified xsi:type="dcterms:W3CDTF">2018-07-19T13:23:36Z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