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8"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58"/>
            <p14:sldId id="25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varScale="1">
        <p:scale>
          <a:sx n="73" d="100"/>
          <a:sy n="73" d="100"/>
        </p:scale>
        <p:origin x="94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2019/3/12</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2019/3/12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2019/3/12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2019/3/12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2019/3/12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2019/3/12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2019/3/12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3244428"/>
              </p:ext>
            </p:extLst>
          </p:nvPr>
        </p:nvGraphicFramePr>
        <p:xfrm>
          <a:off x="171381" y="675480"/>
          <a:ext cx="11507476" cy="5144295"/>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val="20000"/>
                    </a:ext>
                  </a:extLst>
                </a:gridCol>
                <a:gridCol w="3248202">
                  <a:extLst>
                    <a:ext uri="{9D8B030D-6E8A-4147-A177-3AD203B41FA5}">
                      <a16:colId xmlns:a16="http://schemas.microsoft.com/office/drawing/2014/main" val="20001"/>
                    </a:ext>
                  </a:extLst>
                </a:gridCol>
                <a:gridCol w="3083378">
                  <a:extLst>
                    <a:ext uri="{9D8B030D-6E8A-4147-A177-3AD203B41FA5}">
                      <a16:colId xmlns:a16="http://schemas.microsoft.com/office/drawing/2014/main" val="20002"/>
                    </a:ext>
                  </a:extLst>
                </a:gridCol>
                <a:gridCol w="1335314">
                  <a:extLst>
                    <a:ext uri="{9D8B030D-6E8A-4147-A177-3AD203B41FA5}">
                      <a16:colId xmlns:a16="http://schemas.microsoft.com/office/drawing/2014/main" val="20003"/>
                    </a:ext>
                  </a:extLst>
                </a:gridCol>
                <a:gridCol w="3507314">
                  <a:extLst>
                    <a:ext uri="{9D8B030D-6E8A-4147-A177-3AD203B41FA5}">
                      <a16:colId xmlns:a16="http://schemas.microsoft.com/office/drawing/2014/main" val="20004"/>
                    </a:ext>
                  </a:extLst>
                </a:gridCol>
              </a:tblGrid>
              <a:tr h="76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ja-JP" altLang="en-US" sz="800" kern="100" dirty="0">
                        <a:solidFill>
                          <a:schemeClr val="tx1"/>
                        </a:solidFill>
                        <a:effectLst/>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20</a:t>
                      </a:r>
                      <a:r>
                        <a:rPr lang="ja-JP" altLang="en-US" sz="800" b="0" kern="100" dirty="0" smtClean="0">
                          <a:solidFill>
                            <a:schemeClr val="tx1"/>
                          </a:solidFill>
                          <a:effectLst/>
                          <a:latin typeface="+mn-ea"/>
                          <a:ea typeface="+mn-ea"/>
                          <a:cs typeface="Times New Roman" panose="02020603050405020304" pitchFamily="18" charset="0"/>
                        </a:rPr>
                        <a:t>日）開催し、</a:t>
                      </a:r>
                      <a:r>
                        <a:rPr lang="ja-JP" altLang="en-US" sz="800" kern="100" dirty="0" smtClean="0">
                          <a:solidFill>
                            <a:schemeClr val="tx1"/>
                          </a:solidFill>
                          <a:effectLst/>
                        </a:rPr>
                        <a:t>不足している医療機能など、堺市二次医療圏の現状について情報共有を図りました。その状況については、年度内に開催予定の大阪府堺市保健医療協議会及び医療・病床部会</a:t>
                      </a:r>
                      <a:r>
                        <a:rPr lang="ja-JP" altLang="en-US" sz="800" kern="100" dirty="0" smtClean="0">
                          <a:solidFill>
                            <a:schemeClr val="tx1"/>
                          </a:solidFill>
                          <a:effectLst/>
                          <a:latin typeface="+mn-ea"/>
                          <a:ea typeface="+mn-ea"/>
                        </a:rPr>
                        <a:t>に</a:t>
                      </a:r>
                      <a:r>
                        <a:rPr lang="ja-JP" altLang="en-US" sz="800" kern="100" dirty="0" smtClean="0">
                          <a:solidFill>
                            <a:schemeClr val="tx1"/>
                          </a:solidFill>
                          <a:effectLst/>
                        </a:rPr>
                        <a:t>おいて報告する予定です。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solidFill>
                          <a:schemeClr val="tx1"/>
                        </a:solidFill>
                        <a:effectLst/>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病院連絡会を開催し、</a:t>
                      </a:r>
                      <a:r>
                        <a:rPr lang="ja-JP" altLang="en-US" sz="800" kern="100" dirty="0" smtClean="0">
                          <a:solidFill>
                            <a:schemeClr val="tx1"/>
                          </a:solidFill>
                          <a:effectLst/>
                        </a:rPr>
                        <a:t>圏域内の病院関係者に対し、不足している医療機能など、堺市二次医療圏の状況について情報共有する場を設け、医療機関の自主的な取組を支援します。またその状況を大阪府堺市保健医療協議会及び医療・病床部会に報告します。</a:t>
                      </a:r>
                      <a:endParaRPr lang="en-US" altLang="ja-JP" sz="800" kern="1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extLst>
                  <a:ext uri="{0D108BD9-81ED-4DB2-BD59-A6C34878D82A}">
                    <a16:rowId xmlns:a16="http://schemas.microsoft.com/office/drawing/2014/main"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堺市医師会と地域医療支援病院とともに、地域医療連携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に関して勉強会を行いました（</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19</a:t>
                      </a:r>
                      <a:r>
                        <a:rPr lang="ja-JP" altLang="en-US" sz="800" b="0" kern="100" dirty="0" smtClean="0">
                          <a:solidFill>
                            <a:schemeClr val="tx1"/>
                          </a:solidFill>
                          <a:effectLst/>
                          <a:latin typeface="+mn-ea"/>
                          <a:ea typeface="+mn-ea"/>
                          <a:cs typeface="Times New Roman" panose="02020603050405020304" pitchFamily="18" charset="0"/>
                        </a:rPr>
                        <a:t>日）。業者等から最新の情報を収集した上で、導入にあたっての課題等を共有しました。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堺市医師会と地域医療支援病院とともに、地域医療連会</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に関しての勉強会を継続し、導入にあたっての課題等を共有していきます。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在宅医療・ターミナルケア部会</a:t>
                      </a:r>
                      <a:r>
                        <a:rPr lang="ja-JP" altLang="en-US" sz="800" b="0" kern="100" dirty="0"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a:t>
                      </a:r>
                      <a:r>
                        <a:rPr lang="ja-JP" altLang="en-US" sz="800" b="0" u="none" kern="100" dirty="0" smtClean="0">
                          <a:solidFill>
                            <a:schemeClr val="tx1"/>
                          </a:solidFill>
                          <a:effectLst/>
                          <a:latin typeface="+mn-ea"/>
                          <a:ea typeface="+mn-ea"/>
                          <a:cs typeface="Times New Roman" panose="02020603050405020304" pitchFamily="18" charset="0"/>
                        </a:rPr>
                        <a:t>において、</a:t>
                      </a:r>
                      <a:r>
                        <a:rPr lang="en-US" altLang="ja-JP" sz="800" b="0" u="none" kern="100" dirty="0" smtClean="0">
                          <a:solidFill>
                            <a:schemeClr val="tx1"/>
                          </a:solidFill>
                          <a:effectLst/>
                          <a:latin typeface="+mn-ea"/>
                          <a:ea typeface="+mn-ea"/>
                          <a:cs typeface="Times New Roman" panose="02020603050405020304" pitchFamily="18" charset="0"/>
                        </a:rPr>
                        <a:t>24</a:t>
                      </a:r>
                      <a:r>
                        <a:rPr lang="ja-JP" altLang="en-US" sz="800" b="0" u="none" kern="100" dirty="0" smtClean="0">
                          <a:solidFill>
                            <a:schemeClr val="tx1"/>
                          </a:solidFill>
                          <a:effectLst/>
                          <a:latin typeface="+mn-ea"/>
                          <a:ea typeface="+mn-ea"/>
                          <a:cs typeface="Times New Roman" panose="02020603050405020304" pitchFamily="18" charset="0"/>
                        </a:rPr>
                        <a:t>時間</a:t>
                      </a:r>
                      <a:r>
                        <a:rPr lang="en-US" altLang="ja-JP" sz="800" b="0" u="none" kern="100" dirty="0" smtClean="0">
                          <a:solidFill>
                            <a:schemeClr val="tx1"/>
                          </a:solidFill>
                          <a:effectLst/>
                          <a:latin typeface="+mn-ea"/>
                          <a:ea typeface="+mn-ea"/>
                          <a:cs typeface="Times New Roman" panose="02020603050405020304" pitchFamily="18" charset="0"/>
                        </a:rPr>
                        <a:t>365</a:t>
                      </a:r>
                      <a:r>
                        <a:rPr lang="ja-JP" altLang="en-US" sz="800" b="0" u="none" kern="100" dirty="0" smtClean="0">
                          <a:solidFill>
                            <a:schemeClr val="tx1"/>
                          </a:solidFill>
                          <a:effectLst/>
                          <a:latin typeface="+mn-ea"/>
                          <a:ea typeface="+mn-ea"/>
                          <a:cs typeface="Times New Roman" panose="02020603050405020304" pitchFamily="18" charset="0"/>
                        </a:rPr>
                        <a:t>日の在宅医療支援の在り方、方向性について検討し、まずは堺市における入退院支援マニュアルの作成等の検討を関係者で行いました。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入退院支援マニュアルに関する準備として、在宅医療等に関する状況把握、課題抽出、情報提供を行います。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112902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・堺市医師会が主催する市内医療機関で構成された勉強会</a:t>
                      </a:r>
                      <a:r>
                        <a:rPr lang="ja-JP" altLang="en-US" sz="800" b="0" kern="100" dirty="0"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a:t>
                      </a:r>
                      <a:r>
                        <a:rPr lang="ja-JP" altLang="en-US" sz="800" b="0" i="0" u="none" kern="100" dirty="0" smtClean="0">
                          <a:solidFill>
                            <a:schemeClr val="tx1"/>
                          </a:solidFill>
                          <a:effectLst/>
                          <a:latin typeface="+mn-ea"/>
                          <a:ea typeface="+mn-ea"/>
                          <a:cs typeface="Times New Roman" panose="02020603050405020304" pitchFamily="18" charset="0"/>
                        </a:rPr>
                        <a:t>に出席し、医療機関が抱える入退院調整等の課題について認識を共有しました。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・地域包括ケアシステム推進会議（</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回）や地域包括ケアシステム審議会</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回）を実施し、地域包括ケアシステム構築の中での在宅医療・介護連携について議論を行いました。</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・勉強会において、医療機関が抱える課題や意見について情報を共有していきます。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・引き続き、在宅医療と介護の連携推進に向けて、地域包括ケアシステム審議会で年に</a:t>
                      </a:r>
                      <a:r>
                        <a:rPr lang="en-US" altLang="ja-JP" sz="800" b="0" i="0" u="none" kern="100" dirty="0" smtClean="0">
                          <a:solidFill>
                            <a:schemeClr val="tx1"/>
                          </a:solidFill>
                          <a:effectLst/>
                          <a:latin typeface="+mn-ea"/>
                          <a:ea typeface="+mn-ea"/>
                          <a:cs typeface="Times New Roman" panose="02020603050405020304" pitchFamily="18" charset="0"/>
                        </a:rPr>
                        <a:t>3</a:t>
                      </a:r>
                      <a:r>
                        <a:rPr lang="ja-JP" altLang="en-US" sz="800" b="0" i="0" u="none" kern="100" dirty="0" smtClean="0">
                          <a:solidFill>
                            <a:schemeClr val="tx1"/>
                          </a:solidFill>
                          <a:effectLst/>
                          <a:latin typeface="+mn-ea"/>
                          <a:ea typeface="+mn-ea"/>
                          <a:cs typeface="Times New Roman" panose="02020603050405020304" pitchFamily="18" charset="0"/>
                        </a:rPr>
                        <a:t>回程度審議を行ってきます。</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・平成</a:t>
                      </a:r>
                      <a:r>
                        <a:rPr lang="en-US" altLang="ja-JP" sz="800" b="0" i="0" u="none" kern="100" dirty="0" smtClean="0">
                          <a:solidFill>
                            <a:schemeClr val="tx1"/>
                          </a:solidFill>
                          <a:effectLst/>
                          <a:latin typeface="+mn-ea"/>
                          <a:ea typeface="+mn-ea"/>
                          <a:cs typeface="Times New Roman" panose="02020603050405020304" pitchFamily="18" charset="0"/>
                        </a:rPr>
                        <a:t>30</a:t>
                      </a:r>
                      <a:r>
                        <a:rPr lang="ja-JP" altLang="en-US" sz="800" b="0" i="0" u="none" kern="100" dirty="0" smtClean="0">
                          <a:solidFill>
                            <a:schemeClr val="tx1"/>
                          </a:solidFill>
                          <a:effectLst/>
                          <a:latin typeface="+mn-ea"/>
                          <a:ea typeface="+mn-ea"/>
                          <a:cs typeface="Times New Roman" panose="02020603050405020304" pitchFamily="18" charset="0"/>
                        </a:rPr>
                        <a:t>年度に作成した「堺市在宅医療・介護資源のリスト」を、堺地域医療連携支援センターや地域包括支援センター等と共有して活用しながら、切れ</a:t>
                      </a:r>
                      <a:r>
                        <a:rPr lang="ja-JP" altLang="en-US" sz="800" b="0" i="0" u="none" kern="100" dirty="0" err="1" smtClean="0">
                          <a:solidFill>
                            <a:schemeClr val="tx1"/>
                          </a:solidFill>
                          <a:effectLst/>
                          <a:latin typeface="+mn-ea"/>
                          <a:ea typeface="+mn-ea"/>
                          <a:cs typeface="Times New Roman" panose="02020603050405020304" pitchFamily="18" charset="0"/>
                        </a:rPr>
                        <a:t>めの</a:t>
                      </a:r>
                      <a:r>
                        <a:rPr lang="ja-JP" altLang="en-US" sz="800" b="0" i="0" u="none" kern="100" dirty="0" smtClean="0">
                          <a:solidFill>
                            <a:schemeClr val="tx1"/>
                          </a:solidFill>
                          <a:effectLst/>
                          <a:latin typeface="+mn-ea"/>
                          <a:ea typeface="+mn-ea"/>
                          <a:cs typeface="Times New Roman" panose="02020603050405020304" pitchFamily="18" charset="0"/>
                        </a:rPr>
                        <a:t>ない在宅医療と介護の連携や在宅療養を推進していきます。</a:t>
                      </a:r>
                      <a:endParaRPr lang="en-US"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認知症対応力向上に向けた医師会、歯科医師会、薬剤師会会員向け研修を市が主体となり実施（各</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回）。また、医師会については、認知症サポート医会議、かかりつけ医対応力向上研修、スキルアップ研修（各</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回）も実施しました。</a:t>
                      </a:r>
                    </a:p>
                    <a:p>
                      <a:pPr algn="ctr">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医師会向け研修等の整理や統合を検討検証しながら、効果的に各種研修を年に</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回実施していきます。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地域包括ケアシステムシンポジウム（</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日）で「かかりつけ医・歯科医・薬局」の大切さを講演。また</a:t>
                      </a:r>
                      <a:r>
                        <a:rPr lang="en-US" altLang="ja-JP" sz="800" b="0" kern="100" dirty="0" smtClean="0">
                          <a:solidFill>
                            <a:schemeClr val="tx1"/>
                          </a:solidFill>
                          <a:effectLst/>
                          <a:latin typeface="+mn-ea"/>
                          <a:ea typeface="+mn-ea"/>
                          <a:cs typeface="Times New Roman" panose="02020603050405020304" pitchFamily="18" charset="0"/>
                        </a:rPr>
                        <a:t>ACP</a:t>
                      </a:r>
                      <a:r>
                        <a:rPr lang="ja-JP" altLang="en-US" sz="800" b="0" kern="100" dirty="0" smtClean="0">
                          <a:solidFill>
                            <a:schemeClr val="tx1"/>
                          </a:solidFill>
                          <a:effectLst/>
                          <a:latin typeface="+mn-ea"/>
                          <a:ea typeface="+mn-ea"/>
                          <a:cs typeface="Times New Roman" panose="02020603050405020304" pitchFamily="18" charset="0"/>
                        </a:rPr>
                        <a:t>に関する研修や講演会（</a:t>
                      </a:r>
                      <a:r>
                        <a:rPr lang="en-US" altLang="ja-JP" sz="800" b="0" kern="100" dirty="0" smtClean="0">
                          <a:solidFill>
                            <a:schemeClr val="tx1"/>
                          </a:solidFill>
                          <a:effectLst/>
                          <a:latin typeface="+mn-ea"/>
                          <a:ea typeface="+mn-ea"/>
                          <a:cs typeface="Times New Roman" panose="02020603050405020304" pitchFamily="18" charset="0"/>
                        </a:rPr>
                        <a:t>5</a:t>
                      </a:r>
                      <a:r>
                        <a:rPr lang="ja-JP" altLang="en-US" sz="800" b="0" kern="100" dirty="0" smtClean="0">
                          <a:solidFill>
                            <a:schemeClr val="tx1"/>
                          </a:solidFill>
                          <a:effectLst/>
                          <a:latin typeface="+mn-ea"/>
                          <a:ea typeface="+mn-ea"/>
                          <a:cs typeface="Times New Roman" panose="02020603050405020304" pitchFamily="18" charset="0"/>
                        </a:rPr>
                        <a:t>回）を市民・関係者向けに実施し、ＡＣＰ等について知って考える機会を設けました。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市民・関係者向けに身近な地域等でも研修や講演会等を開催しにより、引き続き在宅療養に関する普及啓発を行っていきます。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579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2" name="テキスト ボックス 1"/>
          <p:cNvSpPr txBox="1"/>
          <p:nvPr/>
        </p:nvSpPr>
        <p:spPr>
          <a:xfrm>
            <a:off x="10734675" y="163513"/>
            <a:ext cx="1155248"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smtClean="0">
                <a:effectLst/>
                <a:ea typeface="ＭＳ ゴシック"/>
                <a:cs typeface="Times New Roman"/>
              </a:rPr>
              <a:t>資料</a:t>
            </a:r>
            <a:r>
              <a:rPr lang="ja-JP" altLang="en-US" sz="1600" kern="100" dirty="0">
                <a:ea typeface="ＭＳ ゴシック"/>
                <a:cs typeface="Times New Roman"/>
              </a:rPr>
              <a:t>４</a:t>
            </a:r>
            <a:endParaRPr lang="ja-JP" sz="1600" kern="100" dirty="0">
              <a:effectLst/>
              <a:ea typeface="ＭＳ 明朝"/>
              <a:cs typeface="Times New Roman"/>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46740980"/>
              </p:ext>
            </p:extLst>
          </p:nvPr>
        </p:nvGraphicFramePr>
        <p:xfrm>
          <a:off x="171381" y="612776"/>
          <a:ext cx="11502106" cy="5101942"/>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5600">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20</a:t>
                      </a:r>
                      <a:r>
                        <a:rPr lang="ja-JP" altLang="en-US" sz="800" b="0" i="0" u="none" kern="100" dirty="0" smtClean="0">
                          <a:solidFill>
                            <a:schemeClr val="tx1"/>
                          </a:solidFill>
                          <a:effectLst/>
                          <a:latin typeface="+mn-ea"/>
                          <a:ea typeface="+mn-ea"/>
                          <a:cs typeface="Times New Roman" panose="02020603050405020304" pitchFamily="18" charset="0"/>
                        </a:rPr>
                        <a:t>日）を開催し、がん医療体制に関する意見交換や情報共有を行いました。</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引き続き、堺市医療圏がん診療ネットワーク協議会を開催し、堺市におけるがん医療体制に関して関係者と意見交換や情報共有を行っていきます。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845261">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児童・生徒・学生への防煙啓発を行うほか、母子手帳交付時や乳幼児健診時、健康教育・健康相談な度の際に喫煙や受動喫煙による健康影響について周知啓発を行った。また、健康づくりパートナー登録事業所等に対して、周知啓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また、各種がん検診について医師向けの研修会を各１回実施しました。</a:t>
                      </a: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引き続き、市民や事業所等に対して、喫煙や受動喫煙による健康影響、大阪府全面禁煙宣言施設登録について、周知を行います。各種がん検診について医師向けに研修会を開催します。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en-US" altLang="ja-JP" sz="800" b="0" kern="100" dirty="0" smtClean="0">
                          <a:solidFill>
                            <a:schemeClr val="tx1"/>
                          </a:solidFill>
                          <a:effectLst/>
                          <a:latin typeface="+mn-ea"/>
                          <a:ea typeface="+mn-ea"/>
                          <a:cs typeface="Times New Roman" panose="02020603050405020304" pitchFamily="18" charset="0"/>
                        </a:rPr>
                        <a:t>2018</a:t>
                      </a:r>
                      <a:r>
                        <a:rPr lang="ja-JP" altLang="en-US" sz="800" b="0" kern="100" dirty="0" smtClean="0">
                          <a:solidFill>
                            <a:schemeClr val="tx1"/>
                          </a:solidFill>
                          <a:effectLst/>
                          <a:latin typeface="+mn-ea"/>
                          <a:ea typeface="+mn-ea"/>
                          <a:cs typeface="Times New Roman" panose="02020603050405020304" pitchFamily="18" charset="0"/>
                        </a:rPr>
                        <a:t>年度は、肺年齢測定会や健康教育を</a:t>
                      </a:r>
                      <a:r>
                        <a:rPr lang="en-US" altLang="ja-JP" sz="800" b="0" kern="100" dirty="0" smtClean="0">
                          <a:solidFill>
                            <a:schemeClr val="tx1"/>
                          </a:solidFill>
                          <a:effectLst/>
                          <a:latin typeface="+mn-ea"/>
                          <a:ea typeface="+mn-ea"/>
                          <a:cs typeface="Times New Roman" panose="02020603050405020304" pitchFamily="18" charset="0"/>
                        </a:rPr>
                        <a:t>13</a:t>
                      </a:r>
                      <a:r>
                        <a:rPr lang="ja-JP" altLang="en-US" sz="800" b="0" kern="100" dirty="0" smtClean="0">
                          <a:solidFill>
                            <a:schemeClr val="tx1"/>
                          </a:solidFill>
                          <a:effectLst/>
                          <a:latin typeface="+mn-ea"/>
                          <a:ea typeface="+mn-ea"/>
                          <a:cs typeface="Times New Roman" panose="02020603050405020304" pitchFamily="18" charset="0"/>
                        </a:rPr>
                        <a:t>回、医師向けの研修会を</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引き続き、肺年齢測定会や健康教育、医師向けの研修会を開催し、</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の早期発見、早期治療のため、住民への啓発及び周知に取組んでいきます。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年度内に、健康寿命を延伸・市民や社会の</a:t>
                      </a:r>
                      <a:r>
                        <a:rPr lang="en-US" altLang="ja-JP" sz="800" b="0" i="0" u="none" kern="100" dirty="0" smtClean="0">
                          <a:solidFill>
                            <a:schemeClr val="tx1"/>
                          </a:solidFill>
                          <a:effectLst/>
                          <a:latin typeface="+mn-ea"/>
                          <a:ea typeface="+mn-ea"/>
                          <a:cs typeface="Times New Roman" panose="02020603050405020304" pitchFamily="18" charset="0"/>
                        </a:rPr>
                        <a:t>QOL</a:t>
                      </a:r>
                      <a:r>
                        <a:rPr lang="ja-JP" altLang="en-US" sz="800" b="0" i="0" u="none" kern="100" dirty="0" smtClean="0">
                          <a:solidFill>
                            <a:schemeClr val="tx1"/>
                          </a:solidFill>
                          <a:effectLst/>
                          <a:latin typeface="+mn-ea"/>
                          <a:ea typeface="+mn-ea"/>
                          <a:cs typeface="Times New Roman" panose="02020603050405020304" pitchFamily="18" charset="0"/>
                        </a:rPr>
                        <a:t>向上をめざして、堺市健康増進計画「健康さかい</a:t>
                      </a:r>
                      <a:r>
                        <a:rPr lang="en-US" altLang="ja-JP" sz="800" b="0" i="0" u="none" kern="100" dirty="0" smtClean="0">
                          <a:solidFill>
                            <a:schemeClr val="tx1"/>
                          </a:solidFill>
                          <a:effectLst/>
                          <a:latin typeface="+mn-ea"/>
                          <a:ea typeface="+mn-ea"/>
                          <a:cs typeface="Times New Roman" panose="02020603050405020304" pitchFamily="18" charset="0"/>
                        </a:rPr>
                        <a:t>21</a:t>
                      </a:r>
                      <a:r>
                        <a:rPr lang="ja-JP" altLang="en-US" sz="800" b="0" i="0" u="none" kern="100" dirty="0" smtClean="0">
                          <a:solidFill>
                            <a:schemeClr val="tx1"/>
                          </a:solidFill>
                          <a:effectLst/>
                          <a:latin typeface="+mn-ea"/>
                          <a:ea typeface="+mn-ea"/>
                          <a:cs typeface="Times New Roman" panose="02020603050405020304" pitchFamily="18" charset="0"/>
                        </a:rPr>
                        <a:t>」及び「堺市歯科口腔保健推進計画」の次期計画を策定する予定です。</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各分野別の取組を進め、脳血管疾患、心血管疾患、糖尿病に関する地域における医療連携体制の充実につなげていきます。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ja-JP" altLang="en-US" sz="800" kern="100" dirty="0">
                        <a:solidFill>
                          <a:schemeClr val="tx1"/>
                        </a:solidFill>
                        <a:effectLst/>
                        <a:latin typeface="+mn-ea"/>
                        <a:ea typeface="+mn-ea"/>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保健センター事業や地域でのイベントなどさまざまな機会や場面をとらえ、生活習慣病予防をテーマとした健康教育・健康相談・啓発を実施しました。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引き続き、さまざまな機会や場面をとらえ、生活習慣病予防をテーマとした健康教育、健康相談、啓発に取組んでいきます。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市内医療機関等に対し、特定健康診査の無償化についてポスターを作成し、周知啓発を行いました。また、特定健康診査未受診者に対し、コールセンターからの電話、ハガキによる受診勧奨を行いました。</a:t>
                      </a:r>
                    </a:p>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特定保健指導においては、重症化予防の取組として、優先的利用勧奨（訪問・電話等）を実施しました。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電話や通知による特定健康診査の案内や受診勧奨を続け、健診受診の重要性を説明し、特定健康診査受診率及び特定保健指導実施率の向上に取組みます。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74805832"/>
              </p:ext>
            </p:extLst>
          </p:nvPr>
        </p:nvGraphicFramePr>
        <p:xfrm>
          <a:off x="171381" y="627854"/>
          <a:ext cx="11496900" cy="500548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5">
                  <a:txBody>
                    <a:bodyPr/>
                    <a:lstStyle/>
                    <a:p>
                      <a:pPr algn="ctr">
                        <a:spcAft>
                          <a:spcPts val="0"/>
                        </a:spcAft>
                      </a:pPr>
                      <a:r>
                        <a:rPr lang="ja-JP" altLang="en-US" sz="700" kern="100" dirty="0" smtClean="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医療機関や関係者等による協議の場で、医療の充実と連携体制の構築を図ります。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大阪府堺市保健医療協議会に新たに精神医療部会を立ち上げ、堺市二次医療圏における精神医療の充実と連携体制の構築を図る協議の場を設置しました（</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〇</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p>
                  </a:txBody>
                  <a:tcPr marL="27807" marR="27807" marT="0" marB="0"/>
                </a:tc>
                <a:extLst>
                  <a:ext uri="{0D108BD9-81ED-4DB2-BD59-A6C34878D82A}">
                    <a16:rowId xmlns:a16="http://schemas.microsoft.com/office/drawing/2014/main" val="10002"/>
                  </a:ext>
                </a:extLst>
              </a:tr>
              <a:tr h="598295">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・平成</a:t>
                      </a:r>
                      <a:r>
                        <a:rPr lang="en-US" altLang="ja-JP" sz="800" b="0" kern="100" dirty="0" smtClean="0">
                          <a:solidFill>
                            <a:schemeClr val="tx1"/>
                          </a:solidFill>
                          <a:effectLst/>
                          <a:latin typeface="+mn-ea"/>
                          <a:ea typeface="+mn-ea"/>
                          <a:cs typeface="Times New Roman" panose="02020603050405020304" pitchFamily="18" charset="0"/>
                        </a:rPr>
                        <a:t>30</a:t>
                      </a:r>
                      <a:r>
                        <a:rPr lang="ja-JP" altLang="en-US" sz="800" b="0" kern="100" dirty="0" smtClean="0">
                          <a:solidFill>
                            <a:schemeClr val="tx1"/>
                          </a:solidFill>
                          <a:effectLst/>
                          <a:latin typeface="+mn-ea"/>
                          <a:ea typeface="+mn-ea"/>
                          <a:cs typeface="Times New Roman" panose="02020603050405020304" pitchFamily="18" charset="0"/>
                        </a:rPr>
                        <a:t>年</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月に「依存症相談拠点」をこころの健康センターと定め、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・大阪府・市との共同事業として、医療機関及び関係機関職員向けの研修会を行いました（</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p>
                  </a:txBody>
                  <a:tcPr marL="27807" marR="27807" marT="0" marB="0"/>
                </a:tc>
                <a:extLst>
                  <a:ext uri="{0D108BD9-81ED-4DB2-BD59-A6C34878D82A}">
                    <a16:rowId xmlns:a16="http://schemas.microsoft.com/office/drawing/2014/main"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認知症に関して、精神疾患や介護等の関係部署が連携しながら取組みます。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認知症専門家会議（</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25</a:t>
                      </a:r>
                      <a:r>
                        <a:rPr lang="ja-JP" altLang="en-US" sz="800" b="0" kern="100" dirty="0" smtClean="0">
                          <a:solidFill>
                            <a:schemeClr val="tx1"/>
                          </a:solidFill>
                          <a:effectLst/>
                          <a:latin typeface="+mn-ea"/>
                          <a:ea typeface="+mn-ea"/>
                          <a:cs typeface="Times New Roman" panose="02020603050405020304" pitchFamily="18" charset="0"/>
                        </a:rPr>
                        <a:t>日）や、地域包括ケアシステム審議会（</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日）に、精神疾患や介護等の関係部署が事務局として出席し、認知症施策に関する情報共有を行いました。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引き続き、年に</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回程度、地域包括ケアシステム審議会を開催し、関係部署の出席のもと、認知症に関する現状や課題、施策等について情報共有しながら、取組を進めていきます。</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・退院促進支援会議を開催（</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22</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日開催）し、市内精神科病院の取組報告、事例紹介、意見交換等を行いました。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・基幹相談支援センターに地域移行コーディネーターを設置し、精神科病院と連携し、ピアサポーターを活用した茶話会の開催や病院職員への説明会を行いました。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・相談支援事業所や関係機関向けに、地域移行に関する啓発研修を行いました。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既存事業の継続実施を進めるとともに、保健、医療、福祉関係者の連携を強化していきます。</a:t>
                      </a:r>
                    </a:p>
                  </a:txBody>
                  <a:tcPr marL="27807" marR="27807" marT="0" marB="0"/>
                </a:tc>
                <a:extLst>
                  <a:ext uri="{0D108BD9-81ED-4DB2-BD59-A6C34878D82A}">
                    <a16:rowId xmlns:a16="http://schemas.microsoft.com/office/drawing/2014/main"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総合的な取組が必要となる自殺対策については「堺市自殺対策推進計画（第２次）」に基づいた各分野からの取組を進めます。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日開催）し、自殺対策に関する情報共有及び各分野からの取組の進捗状況の確認を行いました。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・自殺対策連絡懇話会を開催（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21</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13</a:t>
                      </a:r>
                      <a:r>
                        <a:rPr lang="ja-JP" altLang="en-US" sz="800" b="0" kern="100" dirty="0" smtClean="0">
                          <a:solidFill>
                            <a:schemeClr val="tx1"/>
                          </a:solidFill>
                          <a:effectLst/>
                          <a:latin typeface="+mn-ea"/>
                          <a:ea typeface="+mn-ea"/>
                          <a:cs typeface="Times New Roman" panose="02020603050405020304" pitchFamily="18" charset="0"/>
                        </a:rPr>
                        <a:t>日開催）し、専門的見地からの意見を聴取し、施策に反映させました。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国等の動向を注視しつつ、「堺市自殺対策推進計画（第２次）」に基づき、総合的に取組を進めていきます。</a:t>
                      </a:r>
                    </a:p>
                  </a:txBody>
                  <a:tcPr marL="27807" marR="27807" marT="0" marB="0"/>
                </a:tc>
                <a:extLst>
                  <a:ext uri="{0D108BD9-81ED-4DB2-BD59-A6C34878D82A}">
                    <a16:rowId xmlns:a16="http://schemas.microsoft.com/office/drawing/2014/main" val="10006"/>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50027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163368653"/>
              </p:ext>
            </p:extLst>
          </p:nvPr>
        </p:nvGraphicFramePr>
        <p:xfrm>
          <a:off x="171381" y="620713"/>
          <a:ext cx="11496900" cy="5075519"/>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堺地域メディカルコントロール協議会を開催（</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月開催予定）し、救急隊活動の質向上を図るとともに、救急告示病院連絡会を開催（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smtClean="0">
                          <a:solidFill>
                            <a:schemeClr val="tx1"/>
                          </a:solidFill>
                          <a:effectLst/>
                          <a:latin typeface="+mn-ea"/>
                          <a:ea typeface="+mn-ea"/>
                          <a:cs typeface="Times New Roman" panose="02020603050405020304" pitchFamily="18" charset="0"/>
                        </a:rPr>
                        <a:t>日開催予定）</a:t>
                      </a:r>
                      <a:r>
                        <a:rPr lang="ja-JP" altLang="en-US" sz="800" b="0" kern="100" dirty="0" smtClean="0">
                          <a:solidFill>
                            <a:schemeClr val="tx1"/>
                          </a:solidFill>
                          <a:effectLst/>
                          <a:latin typeface="+mn-ea"/>
                          <a:ea typeface="+mn-ea"/>
                          <a:cs typeface="Times New Roman" panose="02020603050405020304" pitchFamily="18" charset="0"/>
                        </a:rPr>
                        <a:t>し、堺市内における救急医療体制の状況について、救命救急センターをはじめ医療機関間での情報共有を行いました。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完結型医療の充実のため、引き続き、堺地域メディカルコントロール協議会を開催し、救急隊活動の質向上を図るとともに、救急告示病衣連絡会を開催し、堺市内の救急医療体制について医療機関間での情報共有を図っていきます。</a:t>
                      </a:r>
                      <a:endParaRPr lang="ja-JP"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災害医療検討ワーキングに参画し、堺市における災害時医療救護活動マニュアルの作成へ向け情報共有を図りました。また、関係機関で構成された堺市地域災害時医療救護対策協議会において実施された災害時訓練に参加するなど、関係機関との顔の見える関係を構築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と情報共有を図りながら、災害時医療救護活動に関するマニュアルの作成を進めていきます。関係機関と連携した災害時訓練に参加し、有事の際には関係機関と適切な連携ができるよう関係構築、体制整備に努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14</a:t>
                      </a:r>
                      <a:r>
                        <a:rPr lang="ja-JP" altLang="en-US" sz="800" b="0" kern="100" dirty="0" smtClean="0">
                          <a:solidFill>
                            <a:schemeClr val="tx1"/>
                          </a:solidFill>
                          <a:effectLst/>
                          <a:latin typeface="+mn-ea"/>
                          <a:ea typeface="+mn-ea"/>
                          <a:cs typeface="Times New Roman" panose="02020603050405020304" pitchFamily="18" charset="0"/>
                        </a:rPr>
                        <a:t>日予定）に参画し、大阪府内における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保健師による面接や医療機関と保健機関の連携のための要養育支援者情報提供の活用等により、支援の必要な妊産婦・乳幼児を早期に把握し、切れ目のない支援を行いました。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保健師による面接や医療機関と保健機関の連携のための要養育支援者情報提供の活用等により、支援の必要な妊産婦・乳幼児を早期に把握し、切れ目のない支援に取組んでいきます。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小児慢性特定疾病児童等に対して、保健師等による訪問等の個別支援、疾病・療養の学習会や交流会を実施しました。また、小児慢性特定疾病児童等への自立支援について、小児慢性特定疾病児童等自立支援員の活動（相談支援・相互交流支援・就労支援）を小児慢性特定疾病児童等およびその家族や関係機関（医療機関、教育機関、保健センター）に周知し、効果的・効率的な活動に向け取り組みました。</a:t>
                      </a:r>
                      <a:endParaRPr kumimoji="1" lang="ja-JP" altLang="en-US" sz="800" b="0" i="0" u="none" strike="sng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小児慢性特定疾病児童等に対して、保健師等による訪問等の個別支援や疾病・療養等の学習会や交流会を継続実施</a:t>
                      </a:r>
                      <a:r>
                        <a:rPr lang="ja-JP" altLang="en-US" sz="800" b="0" i="0" u="none" kern="100" dirty="0" smtClean="0">
                          <a:solidFill>
                            <a:schemeClr val="tx1"/>
                          </a:solidFill>
                          <a:effectLst/>
                          <a:latin typeface="+mn-ea"/>
                          <a:ea typeface="+mn-ea"/>
                          <a:cs typeface="Times New Roman" panose="02020603050405020304" pitchFamily="18" charset="0"/>
                        </a:rPr>
                        <a:t>します</a:t>
                      </a:r>
                      <a:r>
                        <a:rPr lang="ja-JP" altLang="en-US" sz="800" b="0" kern="100" dirty="0" smtClean="0">
                          <a:solidFill>
                            <a:schemeClr val="tx1"/>
                          </a:solidFill>
                          <a:effectLst/>
                          <a:latin typeface="+mn-ea"/>
                          <a:ea typeface="+mn-ea"/>
                          <a:cs typeface="Times New Roman" panose="02020603050405020304" pitchFamily="18" charset="0"/>
                        </a:rPr>
                        <a:t>。また、小児慢性特定疾病児童等自立支援員の活動を推進</a:t>
                      </a:r>
                      <a:r>
                        <a:rPr lang="ja-JP" altLang="en-US" sz="800" b="0" i="0" u="none" kern="100" dirty="0" smtClean="0">
                          <a:solidFill>
                            <a:schemeClr val="tx1"/>
                          </a:solidFill>
                          <a:effectLst/>
                          <a:latin typeface="+mn-ea"/>
                          <a:ea typeface="+mn-ea"/>
                          <a:cs typeface="Times New Roman" panose="02020603050405020304" pitchFamily="18" charset="0"/>
                        </a:rPr>
                        <a:t>します。</a:t>
                      </a:r>
                    </a:p>
                  </a:txBody>
                  <a:tcPr marL="27807" marR="27807" marT="0" marB="0"/>
                </a:tc>
                <a:extLst>
                  <a:ext uri="{0D108BD9-81ED-4DB2-BD59-A6C34878D82A}">
                    <a16:rowId xmlns:a16="http://schemas.microsoft.com/office/drawing/2014/main"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保健センターでは、乳幼児健診の際に冊子を配るなど、住民への啓発に取り組み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TotalTime>
  <Words>3426</Words>
  <Application>Microsoft Office PowerPoint</Application>
  <PresentationFormat>ワイド画面</PresentationFormat>
  <Paragraphs>161</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HGP創英角ｺﾞｼｯｸUB</vt:lpstr>
      <vt:lpstr>ＭＳ Ｐゴシック</vt:lpstr>
      <vt:lpstr>ＭＳ ゴシック</vt:lpstr>
      <vt:lpstr>ＭＳ 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10</cp:revision>
  <cp:lastPrinted>2019-01-23T01:36:39Z</cp:lastPrinted>
  <dcterms:modified xsi:type="dcterms:W3CDTF">2019-03-12T00:43:39Z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