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4"/>
  </p:sldMasterIdLst>
  <p:notesMasterIdLst>
    <p:notesMasterId r:id="rId9"/>
  </p:notesMasterIdLst>
  <p:handoutMasterIdLst>
    <p:handoutMasterId r:id="rId10"/>
  </p:handoutMasterIdLst>
  <p:sldIdLst>
    <p:sldId id="322" r:id="rId5"/>
    <p:sldId id="337" r:id="rId6"/>
    <p:sldId id="352" r:id="rId7"/>
    <p:sldId id="353"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94AB7C03-DE73-476F-B3D7-4703B3167430}">
          <p14:sldIdLst>
            <p14:sldId id="322"/>
            <p14:sldId id="337"/>
            <p14:sldId id="352"/>
            <p14:sldId id="35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23" autoAdjust="0"/>
  </p:normalViewPr>
  <p:slideViewPr>
    <p:cSldViewPr>
      <p:cViewPr varScale="1">
        <p:scale>
          <a:sx n="65" d="100"/>
          <a:sy n="65" d="100"/>
        </p:scale>
        <p:origin x="-1452" y="-102"/>
      </p:cViewPr>
      <p:guideLst>
        <p:guide orient="horz" pos="2160"/>
        <p:guide pos="2880"/>
      </p:guideLst>
    </p:cSldViewPr>
  </p:slideViewPr>
  <p:outlineViewPr>
    <p:cViewPr>
      <p:scale>
        <a:sx n="33" d="100"/>
        <a:sy n="33" d="100"/>
      </p:scale>
      <p:origin x="0" y="198"/>
    </p:cViewPr>
  </p:outlineViewPr>
  <p:notesTextViewPr>
    <p:cViewPr>
      <p:scale>
        <a:sx n="1" d="1"/>
        <a:sy n="1" d="1"/>
      </p:scale>
      <p:origin x="0" y="0"/>
    </p:cViewPr>
  </p:notesTextViewPr>
  <p:sorterViewPr>
    <p:cViewPr>
      <p:scale>
        <a:sx n="100" d="100"/>
        <a:sy n="100" d="100"/>
      </p:scale>
      <p:origin x="0" y="0"/>
    </p:cViewPr>
  </p:sorterViewPr>
  <p:notesViewPr>
    <p:cSldViewPr>
      <p:cViewPr>
        <p:scale>
          <a:sx n="75" d="100"/>
          <a:sy n="75" d="100"/>
        </p:scale>
        <p:origin x="-2442" y="-7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0" y="0"/>
            <a:ext cx="2949575" cy="496888"/>
          </a:xfrm>
          <a:prstGeom prst="rect">
            <a:avLst/>
          </a:prstGeom>
        </p:spPr>
        <p:txBody>
          <a:bodyPr vert="horz" lIns="91420" tIns="45708" rIns="91420" bIns="45708" rtlCol="0"/>
          <a:lstStyle>
            <a:lvl1pPr algn="r">
              <a:defRPr sz="1200"/>
            </a:lvl1pPr>
          </a:lstStyle>
          <a:p>
            <a:fld id="{460BA497-4EC1-4667-AE57-0EBB5F62489D}" type="datetimeFigureOut">
              <a:rPr kumimoji="1" lang="ja-JP" altLang="en-US" smtClean="0"/>
              <a:t>2018/10/30</a:t>
            </a:fld>
            <a:endParaRPr kumimoji="1" lang="ja-JP" altLang="en-US"/>
          </a:p>
        </p:txBody>
      </p:sp>
      <p:sp>
        <p:nvSpPr>
          <p:cNvPr id="4" name="フッター プレースホルダー 3"/>
          <p:cNvSpPr>
            <a:spLocks noGrp="1"/>
          </p:cNvSpPr>
          <p:nvPr>
            <p:ph type="ftr" sz="quarter" idx="2"/>
          </p:nvPr>
        </p:nvSpPr>
        <p:spPr>
          <a:xfrm>
            <a:off x="2" y="9440863"/>
            <a:ext cx="2949575" cy="496887"/>
          </a:xfrm>
          <a:prstGeom prst="rect">
            <a:avLst/>
          </a:prstGeom>
        </p:spPr>
        <p:txBody>
          <a:bodyPr vert="horz" lIns="91420" tIns="45708" rIns="9142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3"/>
            <a:ext cx="2949575" cy="496887"/>
          </a:xfrm>
          <a:prstGeom prst="rect">
            <a:avLst/>
          </a:prstGeom>
        </p:spPr>
        <p:txBody>
          <a:bodyPr vert="horz" lIns="91420" tIns="45708" rIns="91420" bIns="45708" rtlCol="0" anchor="b"/>
          <a:lstStyle>
            <a:lvl1pPr algn="r">
              <a:defRPr sz="1200"/>
            </a:lvl1pPr>
          </a:lstStyle>
          <a:p>
            <a:fld id="{C497B0E9-B4F1-4D3D-A6FD-2106ACD8E67D}" type="slidenum">
              <a:rPr kumimoji="1" lang="ja-JP" altLang="en-US" smtClean="0"/>
              <a:t>‹#›</a:t>
            </a:fld>
            <a:endParaRPr kumimoji="1" lang="ja-JP" altLang="en-US"/>
          </a:p>
        </p:txBody>
      </p:sp>
    </p:spTree>
    <p:extLst>
      <p:ext uri="{BB962C8B-B14F-4D97-AF65-F5344CB8AC3E}">
        <p14:creationId xmlns:p14="http://schemas.microsoft.com/office/powerpoint/2010/main" val="198581273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0" tIns="45708" rIns="9142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8"/>
          </a:xfrm>
          <a:prstGeom prst="rect">
            <a:avLst/>
          </a:prstGeom>
        </p:spPr>
        <p:txBody>
          <a:bodyPr vert="horz" lIns="91420" tIns="45708" rIns="91420" bIns="45708" rtlCol="0"/>
          <a:lstStyle>
            <a:lvl1pPr algn="r">
              <a:defRPr sz="1200"/>
            </a:lvl1pPr>
          </a:lstStyle>
          <a:p>
            <a:fld id="{677E1747-4A11-4550-BAB0-931AD17A6FB0}" type="datetimeFigureOut">
              <a:rPr kumimoji="1" lang="ja-JP" altLang="en-US" smtClean="0"/>
              <a:t>2018/10/30</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20" tIns="45708" rIns="91420" bIns="45708"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20" tIns="45708" rIns="91420" bIns="4570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3"/>
            <a:ext cx="2949575" cy="496887"/>
          </a:xfrm>
          <a:prstGeom prst="rect">
            <a:avLst/>
          </a:prstGeom>
        </p:spPr>
        <p:txBody>
          <a:bodyPr vert="horz" lIns="91420" tIns="45708" rIns="9142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6887"/>
          </a:xfrm>
          <a:prstGeom prst="rect">
            <a:avLst/>
          </a:prstGeom>
        </p:spPr>
        <p:txBody>
          <a:bodyPr vert="horz" lIns="91420" tIns="45708" rIns="91420" bIns="45708" rtlCol="0" anchor="b"/>
          <a:lstStyle>
            <a:lvl1pPr algn="r">
              <a:defRPr sz="1200"/>
            </a:lvl1pPr>
          </a:lstStyle>
          <a:p>
            <a:fld id="{D5BAA6EB-CC0A-4E09-918D-7842A86ACC75}" type="slidenum">
              <a:rPr kumimoji="1" lang="ja-JP" altLang="en-US" smtClean="0"/>
              <a:t>‹#›</a:t>
            </a:fld>
            <a:endParaRPr kumimoji="1" lang="ja-JP" altLang="en-US"/>
          </a:p>
        </p:txBody>
      </p:sp>
    </p:spTree>
    <p:extLst>
      <p:ext uri="{BB962C8B-B14F-4D97-AF65-F5344CB8AC3E}">
        <p14:creationId xmlns:p14="http://schemas.microsoft.com/office/powerpoint/2010/main" val="416756917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720725"/>
            <a:ext cx="4965700" cy="3725863"/>
          </a:xfrm>
        </p:spPr>
      </p:sp>
      <p:sp>
        <p:nvSpPr>
          <p:cNvPr id="3" name="ノート プレースホルダー 2"/>
          <p:cNvSpPr>
            <a:spLocks noGrp="1"/>
          </p:cNvSpPr>
          <p:nvPr>
            <p:ph type="body" idx="1"/>
          </p:nvPr>
        </p:nvSpPr>
        <p:spPr/>
        <p:txBody>
          <a:bodyPr/>
          <a:lstStyle/>
          <a:p>
            <a:endParaRPr kumimoji="1" lang="ja-JP" altLang="en-US" dirty="0">
              <a:latin typeface="HGPｺﾞｼｯｸE" panose="020B0900000000000000" pitchFamily="50" charset="-128"/>
              <a:ea typeface="HGPｺﾞｼｯｸE" panose="020B0900000000000000"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1</a:t>
            </a:fld>
            <a:endParaRPr kumimoji="1" lang="ja-JP" altLang="en-US"/>
          </a:p>
        </p:txBody>
      </p:sp>
    </p:spTree>
    <p:extLst>
      <p:ext uri="{BB962C8B-B14F-4D97-AF65-F5344CB8AC3E}">
        <p14:creationId xmlns:p14="http://schemas.microsoft.com/office/powerpoint/2010/main" val="641005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2</a:t>
            </a:fld>
            <a:endParaRPr kumimoji="1" lang="ja-JP" altLang="en-US"/>
          </a:p>
        </p:txBody>
      </p:sp>
    </p:spTree>
    <p:extLst>
      <p:ext uri="{BB962C8B-B14F-4D97-AF65-F5344CB8AC3E}">
        <p14:creationId xmlns:p14="http://schemas.microsoft.com/office/powerpoint/2010/main" val="1982667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21225"/>
            <a:ext cx="5445125" cy="4928964"/>
          </a:xfrm>
        </p:spPr>
        <p:txBody>
          <a:bodyPr/>
          <a:lstStyle/>
          <a:p>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D5BAA6EB-CC0A-4E09-918D-7842A86ACC75}" type="slidenum">
              <a:rPr kumimoji="1" lang="ja-JP" altLang="en-US" smtClean="0"/>
              <a:t>3</a:t>
            </a:fld>
            <a:endParaRPr kumimoji="1" lang="ja-JP" altLang="en-US"/>
          </a:p>
        </p:txBody>
      </p:sp>
    </p:spTree>
    <p:extLst>
      <p:ext uri="{BB962C8B-B14F-4D97-AF65-F5344CB8AC3E}">
        <p14:creationId xmlns:p14="http://schemas.microsoft.com/office/powerpoint/2010/main" val="4144302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a:xfrm>
            <a:off x="681210" y="4783277"/>
            <a:ext cx="5444784" cy="4724637"/>
          </a:xfrm>
          <a:prstGeom prst="rect">
            <a:avLst/>
          </a:prstGeom>
        </p:spPr>
        <p:txBody>
          <a:bodyPr lIns="93225" tIns="46612" rIns="93225" bIns="46612"/>
          <a:lstStyle/>
          <a:p>
            <a:endParaRPr kumimoji="1" lang="ja-JP" altLang="en-US"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kumimoji="1" lang="ja-JP" altLang="en-US" dirty="0">
              <a:latin typeface="HGPｺﾞｼｯｸE" panose="020B0900000000000000" pitchFamily="50" charset="-128"/>
              <a:ea typeface="HGPｺﾞｼｯｸE" panose="020B0900000000000000" pitchFamily="50" charset="-128"/>
            </a:endParaRPr>
          </a:p>
        </p:txBody>
      </p:sp>
      <p:sp>
        <p:nvSpPr>
          <p:cNvPr id="4" name="日付プレースホルダー 3"/>
          <p:cNvSpPr>
            <a:spLocks noGrp="1"/>
          </p:cNvSpPr>
          <p:nvPr>
            <p:ph type="dt" idx="10"/>
          </p:nvPr>
        </p:nvSpPr>
        <p:spPr/>
        <p:txBody>
          <a:bodyPr/>
          <a:lstStyle/>
          <a:p>
            <a:pPr>
              <a:defRPr/>
            </a:pPr>
            <a:fld id="{3562FB6E-ACC8-4A55-8505-89338725C7DF}" type="datetime1">
              <a:rPr lang="ja-JP" altLang="en-US" smtClean="0"/>
              <a:t>2018/10/30</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4</a:t>
            </a:fld>
            <a:endParaRPr lang="ja-JP" altLang="en-US" sz="1200"/>
          </a:p>
        </p:txBody>
      </p:sp>
    </p:spTree>
    <p:extLst>
      <p:ext uri="{BB962C8B-B14F-4D97-AF65-F5344CB8AC3E}">
        <p14:creationId xmlns:p14="http://schemas.microsoft.com/office/powerpoint/2010/main" val="5840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28F3BAB-498A-49CC-B84A-8F6DC7243C46}" type="datetime1">
              <a:rPr kumimoji="1" lang="ja-JP" altLang="en-US" smtClean="0"/>
              <a:t>2018/10/30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6404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082F6CD-12F8-45D5-80E6-531A778AAE29}" type="datetime1">
              <a:rPr kumimoji="1" lang="ja-JP" altLang="en-US" smtClean="0"/>
              <a:t>2018/10/30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77763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18DDDEF-3C81-43CA-9514-6577B9D43A3A}" type="datetime1">
              <a:rPr kumimoji="1" lang="ja-JP" altLang="en-US" smtClean="0"/>
              <a:t>2018/10/30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47646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1FE9B22-05C1-43F5-892F-E9D94F34D80B}" type="datetime1">
              <a:rPr kumimoji="1" lang="ja-JP" altLang="en-US" smtClean="0"/>
              <a:t>2018/10/30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381919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07A284C-9757-4797-8112-D3AFFB3B9AB9}" type="datetime1">
              <a:rPr kumimoji="1" lang="ja-JP" altLang="en-US" smtClean="0"/>
              <a:t>2018/10/30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314935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8B9C575-1EEB-4B02-8DF9-5D61E1E9B8ED}" type="datetime1">
              <a:rPr kumimoji="1" lang="ja-JP" altLang="en-US" smtClean="0"/>
              <a:t>2018/10/30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65564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B7A1A27-5FD4-435E-BC84-D393B4D41169}" type="datetime1">
              <a:rPr kumimoji="1" lang="ja-JP" altLang="en-US" smtClean="0"/>
              <a:t>2018/10/30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23773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BD1B16D-26A4-41A0-BA63-F89C1A21EE08}" type="datetime1">
              <a:rPr kumimoji="1" lang="ja-JP" altLang="en-US" smtClean="0"/>
              <a:t>2018/10/30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4039491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9BA226-A28A-4267-AB62-5B8367E9654D}" type="datetime1">
              <a:rPr kumimoji="1" lang="ja-JP" altLang="en-US" smtClean="0"/>
              <a:t>2018/10/30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1925439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78E8B03-2211-4DF7-A7B1-5ECD37FFB2EA}" type="datetime1">
              <a:rPr kumimoji="1" lang="ja-JP" altLang="en-US" smtClean="0"/>
              <a:t>2018/10/30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90363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3FAE1AB-1E39-4B4D-A7EB-53F3B7A7DE7F}" type="datetime1">
              <a:rPr kumimoji="1" lang="ja-JP" altLang="en-US" smtClean="0"/>
              <a:t>2018/10/30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89303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5E6E-A3C8-4B50-87AC-F3CFE0A9EC08}" type="datetime1">
              <a:rPr kumimoji="1" lang="ja-JP" altLang="en-US" smtClean="0"/>
              <a:t>2018/10/30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08D7A6-B21C-4CC5-B909-7F83FE9B363B}" type="slidenum">
              <a:rPr kumimoji="1" lang="ja-JP" altLang="en-US" smtClean="0"/>
              <a:t>‹#›</a:t>
            </a:fld>
            <a:endParaRPr kumimoji="1" lang="ja-JP" altLang="en-US"/>
          </a:p>
        </p:txBody>
      </p:sp>
    </p:spTree>
    <p:extLst>
      <p:ext uri="{BB962C8B-B14F-4D97-AF65-F5344CB8AC3E}">
        <p14:creationId xmlns:p14="http://schemas.microsoft.com/office/powerpoint/2010/main" val="2527832043"/>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6974656" y="6486103"/>
            <a:ext cx="2133600" cy="365125"/>
          </a:xfrm>
        </p:spPr>
        <p:txBody>
          <a:bodyPr/>
          <a:lstStyle/>
          <a:p>
            <a:fld id="{DC08D7A6-B21C-4CC5-B909-7F83FE9B363B}" type="slidenum">
              <a:rPr kumimoji="1" lang="ja-JP" altLang="en-US" sz="2400" smtClean="0"/>
              <a:t>1</a:t>
            </a:fld>
            <a:endParaRPr kumimoji="1" lang="ja-JP" altLang="en-US" sz="1800" dirty="0"/>
          </a:p>
        </p:txBody>
      </p:sp>
      <p:sp>
        <p:nvSpPr>
          <p:cNvPr id="2" name="タイトル 1"/>
          <p:cNvSpPr>
            <a:spLocks noGrp="1"/>
          </p:cNvSpPr>
          <p:nvPr>
            <p:ph type="title"/>
          </p:nvPr>
        </p:nvSpPr>
        <p:spPr>
          <a:xfrm>
            <a:off x="467544" y="1412776"/>
            <a:ext cx="8229600" cy="4536504"/>
          </a:xfrm>
        </p:spPr>
        <p:txBody>
          <a:bodyPr>
            <a:normAutofit/>
          </a:bodyPr>
          <a:lstStyle/>
          <a:p>
            <a:pPr marL="0" indent="0"/>
            <a:r>
              <a:rPr kumimoji="1" lang="en-US" altLang="ja-JP" sz="3600" u="sng" dirty="0" smtClean="0"/>
              <a:t/>
            </a:r>
            <a:br>
              <a:rPr kumimoji="1" lang="en-US" altLang="ja-JP" sz="3600" u="sng" dirty="0" smtClean="0"/>
            </a:br>
            <a:r>
              <a:rPr kumimoji="1"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地域医療介護総合確保基金</a:t>
            </a:r>
            <a:r>
              <a:rPr kumimoji="1" lang="en-US" altLang="ja-JP" sz="4000" b="1" u="sng"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4000" b="1" u="sng"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（医療分）</a:t>
            </a:r>
            <a:r>
              <a:rPr lang="ja-JP" altLang="en-US" sz="4000" b="1" u="sng" dirty="0" smtClean="0">
                <a:latin typeface="Meiryo UI" panose="020B0604030504040204" pitchFamily="50" charset="-128"/>
                <a:ea typeface="Meiryo UI" panose="020B0604030504040204" pitchFamily="50" charset="-128"/>
                <a:cs typeface="Meiryo UI" panose="020B0604030504040204" pitchFamily="50" charset="-128"/>
              </a:rPr>
              <a:t>につ</a:t>
            </a:r>
            <a:r>
              <a:rPr lang="ja-JP" altLang="en-US" sz="4000" b="1" u="sng" dirty="0">
                <a:latin typeface="Meiryo UI" panose="020B0604030504040204" pitchFamily="50" charset="-128"/>
                <a:ea typeface="Meiryo UI" panose="020B0604030504040204" pitchFamily="50" charset="-128"/>
                <a:cs typeface="Meiryo UI" panose="020B0604030504040204" pitchFamily="50" charset="-128"/>
              </a:rPr>
              <a:t>いて</a:t>
            </a:r>
            <a: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t/>
            </a:r>
            <a:br>
              <a:rPr lang="en-US" altLang="ja-JP" sz="4000" b="1" u="sng" dirty="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3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smtClean="0">
                <a:latin typeface="Meiryo UI" panose="020B0604030504040204" pitchFamily="50" charset="-128"/>
                <a:ea typeface="Meiryo UI" panose="020B0604030504040204" pitchFamily="50" charset="-128"/>
                <a:cs typeface="Meiryo UI" panose="020B0604030504040204" pitchFamily="50" charset="-128"/>
              </a:rPr>
              <a:t>保健医療企画課</a:t>
            </a:r>
            <a:r>
              <a:rPr kumimoji="1" lang="en-US" altLang="ja-JP" sz="27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7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2700" dirty="0" smtClean="0">
                <a:latin typeface="Meiryo UI" panose="020B0604030504040204" pitchFamily="50" charset="-128"/>
                <a:ea typeface="Meiryo UI" panose="020B0604030504040204" pitchFamily="50" charset="-128"/>
                <a:cs typeface="Meiryo UI" panose="020B0604030504040204" pitchFamily="50" charset="-128"/>
              </a:rPr>
              <a:t>在宅医療推進グループ</a:t>
            </a:r>
            <a:r>
              <a:rPr kumimoji="1" lang="en-US" altLang="ja-JP" sz="31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3100" dirty="0" smtClean="0">
                <a:latin typeface="Meiryo UI" panose="020B0604030504040204" pitchFamily="50" charset="-128"/>
                <a:ea typeface="Meiryo UI" panose="020B0604030504040204" pitchFamily="50" charset="-128"/>
                <a:cs typeface="Meiryo UI" panose="020B0604030504040204" pitchFamily="50" charset="-128"/>
              </a:rPr>
            </a:b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タイトル 1"/>
          <p:cNvSpPr txBox="1">
            <a:spLocks/>
          </p:cNvSpPr>
          <p:nvPr/>
        </p:nvSpPr>
        <p:spPr>
          <a:xfrm>
            <a:off x="5724128" y="188640"/>
            <a:ext cx="3240360" cy="1152128"/>
          </a:xfrm>
          <a:prstGeom prst="rect">
            <a:avLst/>
          </a:prstGeom>
          <a:ln w="3810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ja-JP" b="1" dirty="0" smtClean="0"/>
              <a:t>資料</a:t>
            </a:r>
            <a:r>
              <a:rPr lang="ja-JP" altLang="en-US" b="1" dirty="0"/>
              <a:t>３</a:t>
            </a:r>
            <a:r>
              <a:rPr lang="en-US" altLang="ja-JP" b="1" dirty="0" smtClean="0"/>
              <a:t>‐</a:t>
            </a:r>
            <a:r>
              <a:rPr lang="ja-JP" altLang="en-US" b="1" smtClean="0"/>
              <a:t>１</a:t>
            </a:r>
            <a:endParaRPr lang="ja-JP" altLang="en-US" sz="1600" dirty="0"/>
          </a:p>
        </p:txBody>
      </p:sp>
    </p:spTree>
    <p:extLst>
      <p:ext uri="{BB962C8B-B14F-4D97-AF65-F5344CB8AC3E}">
        <p14:creationId xmlns:p14="http://schemas.microsoft.com/office/powerpoint/2010/main" val="2539164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058" y="260648"/>
            <a:ext cx="8229600" cy="471600"/>
          </a:xfrm>
          <a:solidFill>
            <a:schemeClr val="tx1"/>
          </a:solidFill>
        </p:spPr>
        <p:txBody>
          <a:bodyPr>
            <a:noAutofit/>
          </a:bodyPr>
          <a:lstStyle/>
          <a:p>
            <a:r>
              <a:rPr kumimoji="1" lang="ja-JP" altLang="en-US" sz="2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「地域医療介護総合確保基金」とは</a:t>
            </a:r>
            <a:endParaRPr kumimoji="1"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タイトル 1"/>
          <p:cNvSpPr txBox="1">
            <a:spLocks/>
          </p:cNvSpPr>
          <p:nvPr/>
        </p:nvSpPr>
        <p:spPr>
          <a:xfrm>
            <a:off x="251520" y="764704"/>
            <a:ext cx="8640960" cy="9198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団塊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の世代が</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75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歳以上となる</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年を展望すれば、病床の機能分化・連携、在宅医療・介護の推進、医療・介護従事者の確保・勤務環境の改善等、「効率的かつ質の高い医療提供体制の構築」と「地域包括ケアシステムの構築」が急務の課題です。</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a:latin typeface="Meiryo UI" panose="020B0604030504040204" pitchFamily="50" charset="-128"/>
                <a:ea typeface="Meiryo UI" panose="020B0604030504040204" pitchFamily="50" charset="-128"/>
                <a:cs typeface="Meiryo UI" panose="020B0604030504040204" pitchFamily="50" charset="-128"/>
              </a:rPr>
              <a:t>このため</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、厚生労働省により、消費税</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増収分を活用した地域医療介護総合確保基金を各都道府県に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設置されました。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r>
            <a:br>
              <a:rPr lang="ja-JP" altLang="en-US" sz="1200" dirty="0">
                <a:latin typeface="Meiryo UI" panose="020B0604030504040204" pitchFamily="50" charset="-128"/>
                <a:ea typeface="Meiryo UI" panose="020B0604030504040204" pitchFamily="50" charset="-128"/>
                <a:cs typeface="Meiryo UI" panose="020B0604030504040204" pitchFamily="50" charset="-128"/>
              </a:rPr>
            </a:b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これを受けて、各都道府県</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は、都道府県計画を作成</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し地域医療構想との整合性を図り、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当該計画に基づき事業を実施</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してまいります</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0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21" y="1628800"/>
            <a:ext cx="9078579" cy="4982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スライド番号プレースホルダー 2"/>
          <p:cNvSpPr>
            <a:spLocks noGrp="1"/>
          </p:cNvSpPr>
          <p:nvPr>
            <p:ph type="sldNum" sz="quarter" idx="12"/>
          </p:nvPr>
        </p:nvSpPr>
        <p:spPr>
          <a:xfrm>
            <a:off x="7005316" y="6461208"/>
            <a:ext cx="2133600" cy="365125"/>
          </a:xfrm>
        </p:spPr>
        <p:txBody>
          <a:bodyPr/>
          <a:lstStyle/>
          <a:p>
            <a:fld id="{DC08D7A6-B21C-4CC5-B909-7F83FE9B363B}" type="slidenum">
              <a:rPr kumimoji="1" lang="ja-JP" altLang="en-US" sz="2400" smtClean="0"/>
              <a:t>2</a:t>
            </a:fld>
            <a:endParaRPr kumimoji="1" lang="ja-JP" altLang="en-US" sz="2400" dirty="0"/>
          </a:p>
        </p:txBody>
      </p:sp>
      <p:sp>
        <p:nvSpPr>
          <p:cNvPr id="6" name="タイトル 1"/>
          <p:cNvSpPr txBox="1">
            <a:spLocks/>
          </p:cNvSpPr>
          <p:nvPr/>
        </p:nvSpPr>
        <p:spPr>
          <a:xfrm>
            <a:off x="251520" y="6485765"/>
            <a:ext cx="3960440" cy="2556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200" dirty="0" smtClean="0"/>
              <a:t>※</a:t>
            </a:r>
            <a:r>
              <a:rPr lang="ja-JP" altLang="en-US" sz="1200" dirty="0" smtClean="0"/>
              <a:t>　説明図については、厚生労働省ホームページより抜粋。</a:t>
            </a:r>
            <a:endParaRPr lang="ja-JP" altLang="en-US" sz="1200" dirty="0"/>
          </a:p>
        </p:txBody>
      </p:sp>
      <p:cxnSp>
        <p:nvCxnSpPr>
          <p:cNvPr id="10" name="直線コネクタ 9"/>
          <p:cNvCxnSpPr/>
          <p:nvPr/>
        </p:nvCxnSpPr>
        <p:spPr>
          <a:xfrm>
            <a:off x="4427984" y="4941168"/>
            <a:ext cx="432048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427984" y="5125442"/>
            <a:ext cx="1152128"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427984" y="5301208"/>
            <a:ext cx="3024336"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4427984" y="5661248"/>
            <a:ext cx="252028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799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4589115" y="1038471"/>
            <a:ext cx="4436994" cy="2400657"/>
          </a:xfrm>
          <a:prstGeom prst="rect">
            <a:avLst/>
          </a:prstGeom>
          <a:noFill/>
          <a:ln w="31750" cmpd="dbl">
            <a:solidFill>
              <a:schemeClr val="tx2"/>
            </a:solidFill>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■各圏域の意見を聴取する理由</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○現在実施している基金事業について、着実に実績を積み</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上げながら、効果的に進めていくことが必要。</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○ＰＤＣＡ（改善）サイクルを回しながら、</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よりよい事業と</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するため、「医療・病床懇話会」「在宅</a:t>
            </a:r>
            <a:r>
              <a:rPr lang="ja-JP" altLang="en-US" sz="1400" u="sng" dirty="0">
                <a:latin typeface="Meiryo UI" panose="020B0604030504040204" pitchFamily="50" charset="-128"/>
                <a:ea typeface="Meiryo UI" panose="020B0604030504040204" pitchFamily="50" charset="-128"/>
                <a:cs typeface="Meiryo UI" panose="020B0604030504040204" pitchFamily="50" charset="-128"/>
              </a:rPr>
              <a:t>医療</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懇話会」等に</a:t>
            </a:r>
            <a:r>
              <a:rPr lang="ja-JP" altLang="en-US" sz="1400" u="sng" dirty="0" err="1" smtClean="0">
                <a:latin typeface="Meiryo UI" panose="020B0604030504040204" pitchFamily="50" charset="-128"/>
                <a:ea typeface="Meiryo UI" panose="020B0604030504040204" pitchFamily="50" charset="-128"/>
                <a:cs typeface="Meiryo UI" panose="020B0604030504040204" pitchFamily="50" charset="-128"/>
              </a:rPr>
              <a:t>お</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smtClean="0">
                <a:latin typeface="Meiryo UI" panose="020B0604030504040204" pitchFamily="50" charset="-128"/>
                <a:ea typeface="Meiryo UI" panose="020B0604030504040204" pitchFamily="50" charset="-128"/>
                <a:cs typeface="Meiryo UI" panose="020B0604030504040204" pitchFamily="50" charset="-128"/>
              </a:rPr>
              <a:t>いて、各圏域からご意見をいただきたい。</a:t>
            </a:r>
            <a:endParaRPr lang="en-US" altLang="ja-JP" sz="1400" u="sng"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なお、圏域から意見聴取することにあたっては</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医療</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構想策定や</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地域医療</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構想等の計画にも位置づけ。</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t>　　　</a:t>
            </a:r>
            <a:endParaRPr lang="en-US" altLang="ja-JP" sz="1000" dirty="0" smtClean="0"/>
          </a:p>
        </p:txBody>
      </p:sp>
      <p:sp>
        <p:nvSpPr>
          <p:cNvPr id="9" name="テキスト ボックス 8"/>
          <p:cNvSpPr txBox="1"/>
          <p:nvPr/>
        </p:nvSpPr>
        <p:spPr>
          <a:xfrm>
            <a:off x="199157" y="1038471"/>
            <a:ext cx="4311008" cy="5724644"/>
          </a:xfrm>
          <a:prstGeom prst="rect">
            <a:avLst/>
          </a:prstGeom>
          <a:solidFill>
            <a:schemeClr val="bg1"/>
          </a:solidFill>
          <a:ln>
            <a:solidFill>
              <a:schemeClr val="tx2"/>
            </a:solidFill>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■基金事業（医療分）の配分額・事業区分</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○基</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金のうち、医療分</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は</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934</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億円</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（全国ベース）であり、前年比</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億円増額。</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大阪府への基金配分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年度配分額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58.9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年度配分額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57.0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■今後の基金運営の課題</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事業</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区分が細分化</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され流用不可。</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標準事業例等の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設定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執行の柔軟性なし</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934</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うち</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500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億以上を区分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（病床転換）に</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充当</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病床転換の</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実績を強く求められる</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未計画額があればＨ</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配分</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で</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減額。</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残高の返上</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　基金残高（区分</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）が減少傾向</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配分減に対応困難</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事業内容やアウトカム、事業区分の設定等を厳しく精査。</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事業審査が厳格化</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より効果的な事業構築が必要</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495175" y="404664"/>
            <a:ext cx="8229600" cy="573886"/>
          </a:xfrm>
          <a:prstGeom prst="rect">
            <a:avLst/>
          </a:prstGeom>
          <a:solidFill>
            <a:schemeClr val="tx1"/>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基金の配分額及び意見聴取の理由など</a:t>
            </a:r>
            <a:endParaRPr lang="ja-JP" altLang="en-US" sz="2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スライド番号プレースホルダー 3"/>
          <p:cNvSpPr txBox="1">
            <a:spLocks/>
          </p:cNvSpPr>
          <p:nvPr/>
        </p:nvSpPr>
        <p:spPr>
          <a:xfrm>
            <a:off x="7010400" y="653001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845FDA58-8628-4030-A7FF-2946B2EE6B4C}" type="slidenum">
              <a:rPr lang="ja-JP" altLang="en-US" sz="2400" smtClean="0"/>
              <a:pPr>
                <a:defRPr/>
              </a:pPr>
              <a:t>3</a:t>
            </a:fld>
            <a:endParaRPr lang="ja-JP" altLang="en-US" sz="2400" dirty="0">
              <a:solidFill>
                <a:schemeClr val="tx1"/>
              </a:solidFill>
            </a:endParaRPr>
          </a:p>
        </p:txBody>
      </p:sp>
      <p:sp>
        <p:nvSpPr>
          <p:cNvPr id="12" name="テキスト ボックス 11"/>
          <p:cNvSpPr txBox="1"/>
          <p:nvPr/>
        </p:nvSpPr>
        <p:spPr>
          <a:xfrm>
            <a:off x="4620219" y="3527088"/>
            <a:ext cx="4416134" cy="3185487"/>
          </a:xfrm>
          <a:prstGeom prst="rect">
            <a:avLst/>
          </a:prstGeom>
          <a:noFill/>
          <a:ln w="25400">
            <a:solidFill>
              <a:schemeClr val="tx2"/>
            </a:solidFill>
            <a:prstDash val="sysDash"/>
          </a:ln>
        </p:spPr>
        <p:txBody>
          <a:bodyPr wrap="square" rtlCol="0">
            <a:spAutoFit/>
          </a:bodyPr>
          <a:lstStyle/>
          <a:p>
            <a:endParaRPr lang="en-US" altLang="ja-JP" sz="5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■懇話会の主なスケジュール</a:t>
            </a:r>
            <a:endParaRPr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5</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日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各圏域</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保健所への事前説明</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基金事業の関連資料や保健所手持ちデータ等の送付</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各関連団体（親団体）への事前説明（</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月前半めど）</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8</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懇話会（病床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・在宅医療）</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で基金事業の意見聴取</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月上旬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保健医療企画課に報告（圏域としての意見とりまとめ）</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11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月上旬</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H31</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当初予算要求（政策的経費）提出</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大かっこ 1"/>
          <p:cNvSpPr/>
          <p:nvPr/>
        </p:nvSpPr>
        <p:spPr>
          <a:xfrm>
            <a:off x="4755384" y="2739985"/>
            <a:ext cx="4104456" cy="59426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aphicFrame>
        <p:nvGraphicFramePr>
          <p:cNvPr id="1025" name="表 1024"/>
          <p:cNvGraphicFramePr>
            <a:graphicFrameLocks noGrp="1"/>
          </p:cNvGraphicFramePr>
          <p:nvPr>
            <p:extLst>
              <p:ext uri="{D42A27DB-BD31-4B8C-83A1-F6EECF244321}">
                <p14:modId xmlns:p14="http://schemas.microsoft.com/office/powerpoint/2010/main" val="2172520454"/>
              </p:ext>
            </p:extLst>
          </p:nvPr>
        </p:nvGraphicFramePr>
        <p:xfrm>
          <a:off x="507007" y="2446949"/>
          <a:ext cx="3744416" cy="1774600"/>
        </p:xfrm>
        <a:graphic>
          <a:graphicData uri="http://schemas.openxmlformats.org/drawingml/2006/table">
            <a:tbl>
              <a:tblPr firstRow="1" bandRow="1">
                <a:tableStyleId>{5C22544A-7EE6-4342-B048-85BDC9FD1C3A}</a:tableStyleId>
              </a:tblPr>
              <a:tblGrid>
                <a:gridCol w="456421"/>
                <a:gridCol w="2369483"/>
                <a:gridCol w="486464"/>
                <a:gridCol w="432048"/>
              </a:tblGrid>
              <a:tr h="488687">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区分</a:t>
                      </a:r>
                    </a:p>
                  </a:txBody>
                  <a:tcPr marL="9525" marR="9525" marT="9525" marB="0" anchor="ct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概要</a:t>
                      </a:r>
                    </a:p>
                  </a:txBody>
                  <a:tcPr marL="9525" marR="9525" marT="9525" marB="0" anchor="ct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H29</a:t>
                      </a:r>
                      <a:b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配分</a:t>
                      </a:r>
                    </a:p>
                  </a:txBody>
                  <a:tcPr marL="9525" marR="9525" marT="9525" marB="0" anchor="ct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H30</a:t>
                      </a:r>
                      <a:br>
                        <a:rPr 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配分</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289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Ⅰ</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医療機関の施設・設備の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整備</a:t>
                      </a:r>
                      <a:endPar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病床の機能分化）</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32.2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33.4 </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28966">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Ⅱ</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居宅等における医療の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提供</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（在宅医療）</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09881">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Ⅲ</a:t>
                      </a:r>
                    </a:p>
                  </a:txBody>
                  <a:tcPr marL="9525" marR="9525" marT="9525" marB="0" anchor="ct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医療従事者の</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確保</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人材確保）</a:t>
                      </a:r>
                    </a:p>
                  </a:txBody>
                  <a:tcPr marL="9525" marR="9525" marT="9525"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23.7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22.4</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r h="309881">
                <a:tc gridSpan="2">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合計</a:t>
                      </a:r>
                    </a:p>
                  </a:txBody>
                  <a:tcPr marL="9525" marR="9525" marT="9525" marB="0" anchor="ctr"/>
                </a:tc>
                <a:tc h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58.9 </a:t>
                      </a:r>
                    </a:p>
                  </a:txBody>
                  <a:tcPr marL="9525" marR="9525" marT="9525" marB="0" anchor="ctr"/>
                </a:tc>
                <a:tc>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57.0 </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417480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6"/>
          <p:cNvSpPr txBox="1">
            <a:spLocks noChangeArrowheads="1"/>
          </p:cNvSpPr>
          <p:nvPr/>
        </p:nvSpPr>
        <p:spPr bwMode="auto">
          <a:xfrm>
            <a:off x="116504" y="620805"/>
            <a:ext cx="4194108" cy="36072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各圏域からの意見聴取結果</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Text Box 9"/>
          <p:cNvSpPr txBox="1">
            <a:spLocks noChangeArrowheads="1"/>
          </p:cNvSpPr>
          <p:nvPr/>
        </p:nvSpPr>
        <p:spPr bwMode="auto">
          <a:xfrm>
            <a:off x="4716010" y="1189467"/>
            <a:ext cx="310426" cy="1470995"/>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新規</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右矢印 9"/>
          <p:cNvSpPr/>
          <p:nvPr/>
        </p:nvSpPr>
        <p:spPr>
          <a:xfrm>
            <a:off x="4439062" y="1171261"/>
            <a:ext cx="174894" cy="1602382"/>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Rectangle 13" descr="縦線 (反転)"/>
          <p:cNvSpPr>
            <a:spLocks noChangeArrowheads="1"/>
          </p:cNvSpPr>
          <p:nvPr/>
        </p:nvSpPr>
        <p:spPr bwMode="auto">
          <a:xfrm>
            <a:off x="107690" y="1189467"/>
            <a:ext cx="4202922" cy="679129"/>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医大では在宅医療に関する教育がないため、医学生に対しても在宅の教育を充実すべき。</a:t>
            </a:r>
          </a:p>
        </p:txBody>
      </p:sp>
      <p:sp>
        <p:nvSpPr>
          <p:cNvPr id="14" name="Rectangle 13" descr="縦線 (反転)"/>
          <p:cNvSpPr>
            <a:spLocks noChangeArrowheads="1"/>
          </p:cNvSpPr>
          <p:nvPr/>
        </p:nvSpPr>
        <p:spPr bwMode="auto">
          <a:xfrm>
            <a:off x="5009569" y="1529031"/>
            <a:ext cx="4230659" cy="473706"/>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将来の在宅医確保に向けて、大学と連携し、医大生が在宅医療を体験するインターンシップを実施し、受入機関に対して</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Rectangle 13" descr="縦線 (反転)"/>
          <p:cNvSpPr>
            <a:spLocks noChangeArrowheads="1"/>
          </p:cNvSpPr>
          <p:nvPr/>
        </p:nvSpPr>
        <p:spPr bwMode="auto">
          <a:xfrm>
            <a:off x="116503" y="2954115"/>
            <a:ext cx="4194108" cy="945970"/>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市町村の地域支援事業（在宅医療・介護連携推進事業）へ移行するが、市町村において、コーディネータ人件費が確保されるのか。コーディネータの配置を含め、</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府補助</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を継続</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できないか。</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3" descr="縦線 (反転)"/>
          <p:cNvSpPr>
            <a:spLocks noChangeArrowheads="1"/>
          </p:cNvSpPr>
          <p:nvPr/>
        </p:nvSpPr>
        <p:spPr bwMode="auto">
          <a:xfrm>
            <a:off x="4999514" y="3072551"/>
            <a:ext cx="4045789" cy="784551"/>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Ｈ</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から介護保険財源の「在宅医療・介護連携推進事業」と</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して市町村</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主体で完全実施</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。府としては、相談</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窓口や個別疾患の研修会等を開催していく。</a:t>
            </a:r>
            <a:endPar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Rectangle 13" descr="縦線 (反転)"/>
          <p:cNvSpPr>
            <a:spLocks noChangeArrowheads="1"/>
          </p:cNvSpPr>
          <p:nvPr/>
        </p:nvSpPr>
        <p:spPr bwMode="auto">
          <a:xfrm>
            <a:off x="107690" y="1908817"/>
            <a:ext cx="4202922" cy="751128"/>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在宅医療介護</a:t>
            </a:r>
            <a:r>
              <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連携事業</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を基金</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事業と</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して継続し、薬剤師会も補助</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対象として欲しい。</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13" descr="縦線 (反転)"/>
          <p:cNvSpPr>
            <a:spLocks noChangeArrowheads="1"/>
          </p:cNvSpPr>
          <p:nvPr/>
        </p:nvSpPr>
        <p:spPr bwMode="auto">
          <a:xfrm>
            <a:off x="5011843" y="2077232"/>
            <a:ext cx="4230658" cy="582713"/>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当事業は</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H26</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から実施し、府内</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の医療介護連携システム導入の基盤は一定</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整備。次</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年度から</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は診療所</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を中心に、薬局を含めた多職種連携の体制構築のための</a:t>
            </a: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導入を</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支援</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Rectangle 13" descr="縦線 (反転)"/>
          <p:cNvSpPr>
            <a:spLocks noChangeArrowheads="1"/>
          </p:cNvSpPr>
          <p:nvPr/>
        </p:nvSpPr>
        <p:spPr bwMode="auto">
          <a:xfrm>
            <a:off x="107690" y="5072109"/>
            <a:ext cx="4198434" cy="1001420"/>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回復期病棟ではリハビリ要員の人件費の確保が必要。設備費だけではなく、人件費についても補助対象とすべき</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13" descr="縦線 (反転)"/>
          <p:cNvSpPr>
            <a:spLocks noChangeArrowheads="1"/>
          </p:cNvSpPr>
          <p:nvPr/>
        </p:nvSpPr>
        <p:spPr bwMode="auto">
          <a:xfrm>
            <a:off x="125300" y="4025112"/>
            <a:ext cx="4198679" cy="733902"/>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在宅歯科医療連携体制推進</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については、地域</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包括ケアシステムの構築に向け、多職種連携の場を設置するなど、連携体制強化に向けた取組みが必要。</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タイトル 1"/>
          <p:cNvSpPr txBox="1">
            <a:spLocks/>
          </p:cNvSpPr>
          <p:nvPr/>
        </p:nvSpPr>
        <p:spPr>
          <a:xfrm>
            <a:off x="0" y="-27267"/>
            <a:ext cx="9144001" cy="648072"/>
          </a:xfrm>
          <a:prstGeom prst="rect">
            <a:avLst/>
          </a:prstGeom>
        </p:spPr>
        <p:txBody>
          <a:bodyPr vert="horz" lIns="0" tIns="0" rIns="0" bIns="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dirty="0" smtClean="0">
                <a:latin typeface="+mj-ea"/>
                <a:cs typeface="Meiryo UI" panose="020B0604030504040204" pitchFamily="50" charset="-128"/>
              </a:rPr>
              <a:t>圏域意見聴取を活用した基金事業例</a:t>
            </a:r>
            <a:r>
              <a:rPr lang="en-US" altLang="ja-JP" sz="3600" b="1" dirty="0" smtClean="0">
                <a:latin typeface="+mj-ea"/>
                <a:cs typeface="Meiryo UI" panose="020B0604030504040204" pitchFamily="50" charset="-128"/>
              </a:rPr>
              <a:t>(PDCA)</a:t>
            </a:r>
          </a:p>
        </p:txBody>
      </p:sp>
      <p:sp>
        <p:nvSpPr>
          <p:cNvPr id="25" name="Text Box 9"/>
          <p:cNvSpPr txBox="1">
            <a:spLocks noChangeArrowheads="1"/>
          </p:cNvSpPr>
          <p:nvPr/>
        </p:nvSpPr>
        <p:spPr bwMode="auto">
          <a:xfrm>
            <a:off x="4704939" y="5139981"/>
            <a:ext cx="294575" cy="971862"/>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改善</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Rectangle 13" descr="縦線 (反転)"/>
          <p:cNvSpPr>
            <a:spLocks noChangeArrowheads="1"/>
          </p:cNvSpPr>
          <p:nvPr/>
        </p:nvSpPr>
        <p:spPr bwMode="auto">
          <a:xfrm>
            <a:off x="5011843" y="5476290"/>
            <a:ext cx="4132156" cy="657958"/>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回復期（地域包括ケア病棟）への転換を図る病院に対して、リハビリ職等の人件費補助を含めた補助要件拡充。</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Text Box 6"/>
          <p:cNvSpPr txBox="1">
            <a:spLocks noChangeArrowheads="1"/>
          </p:cNvSpPr>
          <p:nvPr/>
        </p:nvSpPr>
        <p:spPr bwMode="auto">
          <a:xfrm>
            <a:off x="4704938" y="621487"/>
            <a:ext cx="4320480" cy="360722"/>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en-US" altLang="ja-JP"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年度基金事業例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Rectangle 13" descr="縦線 (反転)"/>
          <p:cNvSpPr>
            <a:spLocks noChangeArrowheads="1"/>
          </p:cNvSpPr>
          <p:nvPr/>
        </p:nvSpPr>
        <p:spPr bwMode="auto">
          <a:xfrm>
            <a:off x="5011841" y="4025112"/>
            <a:ext cx="4228387" cy="791947"/>
          </a:xfrm>
          <a:prstGeom prst="rect">
            <a:avLst/>
          </a:prstGeom>
          <a:noFill/>
          <a:ln w="0">
            <a:noFill/>
            <a:miter lim="800000"/>
            <a:headEnd/>
            <a:tailEnd/>
          </a:ln>
          <a:effectLst/>
          <a:extLst/>
        </p:spPr>
        <p:txBody>
          <a:bodyPr tIns="10800" bIns="10800" anchor="ctr" anchorCtr="0"/>
          <a:lstStyle/>
          <a:p>
            <a:pPr eaLnBrk="0" hangingPunct="0">
              <a:defRPr/>
            </a:pPr>
            <a:endPar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地区</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の歯科医師・歯科衛生士を地域病院へ派遣し、院内医療従事者へ歯科口腔に係る専門的助言や研修等を実施</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地域</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病院と歯科との連携を促進する。</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右矢印 28"/>
          <p:cNvSpPr/>
          <p:nvPr/>
        </p:nvSpPr>
        <p:spPr>
          <a:xfrm>
            <a:off x="4450134" y="3132083"/>
            <a:ext cx="174894" cy="1602382"/>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右矢印 29"/>
          <p:cNvSpPr/>
          <p:nvPr/>
        </p:nvSpPr>
        <p:spPr>
          <a:xfrm>
            <a:off x="4427990" y="4941105"/>
            <a:ext cx="185965" cy="1323414"/>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Text Box 6"/>
          <p:cNvSpPr txBox="1">
            <a:spLocks noChangeArrowheads="1"/>
          </p:cNvSpPr>
          <p:nvPr/>
        </p:nvSpPr>
        <p:spPr bwMode="auto">
          <a:xfrm>
            <a:off x="5103751" y="1171261"/>
            <a:ext cx="2105247" cy="35777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在宅医療体制強化事業</a:t>
            </a: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6"/>
          <p:cNvSpPr txBox="1">
            <a:spLocks noChangeArrowheads="1"/>
          </p:cNvSpPr>
          <p:nvPr/>
        </p:nvSpPr>
        <p:spPr bwMode="auto">
          <a:xfrm>
            <a:off x="5089156" y="2997991"/>
            <a:ext cx="2105247" cy="26826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在宅医療総合支援事業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6"/>
          <p:cNvSpPr txBox="1">
            <a:spLocks noChangeArrowheads="1"/>
          </p:cNvSpPr>
          <p:nvPr/>
        </p:nvSpPr>
        <p:spPr bwMode="auto">
          <a:xfrm>
            <a:off x="5089156" y="3920005"/>
            <a:ext cx="2105247" cy="26826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医科歯科連携推進事業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Text Box 6"/>
          <p:cNvSpPr txBox="1">
            <a:spLocks noChangeArrowheads="1"/>
          </p:cNvSpPr>
          <p:nvPr/>
        </p:nvSpPr>
        <p:spPr bwMode="auto">
          <a:xfrm>
            <a:off x="5092917" y="5139982"/>
            <a:ext cx="3655373" cy="372808"/>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病床機能分化・連携を推進するための基盤整備事業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9"/>
          <p:cNvSpPr txBox="1">
            <a:spLocks noChangeArrowheads="1"/>
          </p:cNvSpPr>
          <p:nvPr/>
        </p:nvSpPr>
        <p:spPr bwMode="auto">
          <a:xfrm>
            <a:off x="4727054" y="2997991"/>
            <a:ext cx="299382" cy="1728560"/>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継続／再構築</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Rectangle 13" descr="縦線 (反転)"/>
          <p:cNvSpPr>
            <a:spLocks noChangeArrowheads="1"/>
          </p:cNvSpPr>
          <p:nvPr/>
        </p:nvSpPr>
        <p:spPr bwMode="auto">
          <a:xfrm>
            <a:off x="3231548" y="1548792"/>
            <a:ext cx="1196442" cy="319804"/>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（北河内）</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13" descr="縦線 (反転)"/>
          <p:cNvSpPr>
            <a:spLocks noChangeArrowheads="1"/>
          </p:cNvSpPr>
          <p:nvPr/>
        </p:nvSpPr>
        <p:spPr bwMode="auto">
          <a:xfrm>
            <a:off x="2472782" y="3621458"/>
            <a:ext cx="2099218" cy="266053"/>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（中河内・南河内・泉州）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Rectangle 13" descr="縦線 (反転)"/>
          <p:cNvSpPr>
            <a:spLocks noChangeArrowheads="1"/>
          </p:cNvSpPr>
          <p:nvPr/>
        </p:nvSpPr>
        <p:spPr bwMode="auto">
          <a:xfrm>
            <a:off x="2785169" y="4526455"/>
            <a:ext cx="1520956" cy="200096"/>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（中河内・泉州・堺市）</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Rectangle 13" descr="縦線 (反転)"/>
          <p:cNvSpPr>
            <a:spLocks noChangeArrowheads="1"/>
          </p:cNvSpPr>
          <p:nvPr/>
        </p:nvSpPr>
        <p:spPr bwMode="auto">
          <a:xfrm>
            <a:off x="3303555" y="5682173"/>
            <a:ext cx="1196440" cy="319804"/>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（堺市）</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Rectangle 13" descr="縦線 (反転)"/>
          <p:cNvSpPr>
            <a:spLocks noChangeArrowheads="1"/>
          </p:cNvSpPr>
          <p:nvPr/>
        </p:nvSpPr>
        <p:spPr bwMode="auto">
          <a:xfrm>
            <a:off x="2634512" y="2407232"/>
            <a:ext cx="1822269" cy="247712"/>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（豊能・南河内・泉州）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スライド番号プレースホルダー 3"/>
          <p:cNvSpPr>
            <a:spLocks noGrp="1"/>
          </p:cNvSpPr>
          <p:nvPr>
            <p:ph type="sldNum" sz="quarter" idx="12"/>
          </p:nvPr>
        </p:nvSpPr>
        <p:spPr>
          <a:xfrm>
            <a:off x="7519767" y="6520094"/>
            <a:ext cx="1634003" cy="365125"/>
          </a:xfrm>
        </p:spPr>
        <p:txBody>
          <a:bodyPr/>
          <a:lstStyle/>
          <a:p>
            <a:pPr>
              <a:defRPr/>
            </a:pPr>
            <a:fld id="{845FDA58-8628-4030-A7FF-2946B2EE6B4C}" type="slidenum">
              <a:rPr lang="ja-JP" altLang="en-US" sz="2400" smtClean="0"/>
              <a:pPr>
                <a:defRPr/>
              </a:pPr>
              <a:t>4</a:t>
            </a:fld>
            <a:endParaRPr lang="ja-JP" altLang="en-US" sz="2400" dirty="0">
              <a:solidFill>
                <a:schemeClr val="tx1"/>
              </a:solidFill>
            </a:endParaRPr>
          </a:p>
        </p:txBody>
      </p:sp>
      <p:sp>
        <p:nvSpPr>
          <p:cNvPr id="47" name="Rectangle 13" descr="縦線 (反転)"/>
          <p:cNvSpPr>
            <a:spLocks noChangeArrowheads="1"/>
          </p:cNvSpPr>
          <p:nvPr/>
        </p:nvSpPr>
        <p:spPr bwMode="auto">
          <a:xfrm>
            <a:off x="155229" y="6347956"/>
            <a:ext cx="8764703" cy="377382"/>
          </a:xfrm>
          <a:prstGeom prst="rect">
            <a:avLst/>
          </a:prstGeom>
          <a:noFill/>
          <a:ln w="0">
            <a:noFill/>
            <a:miter lim="800000"/>
            <a:headEnd/>
            <a:tailEnd/>
          </a:ln>
          <a:effectLst/>
          <a:extLst/>
        </p:spPr>
        <p:txBody>
          <a:bodyPr tIns="10800" bIns="10800" anchor="ctr" anchorCtr="0"/>
          <a:lstStyle/>
          <a:p>
            <a:pPr eaLnBrk="0" hangingPunct="0">
              <a:defRPr/>
            </a:pP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上記の他、</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a:t>
            </a: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医療機関</a:t>
            </a:r>
            <a:r>
              <a:rPr lang="en-US" altLang="zh-TW"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連携整備</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訪問</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看護ネットワーク事業等、各圏域からの改善提案及び事業の効果検証をふまえ、</a:t>
            </a:r>
            <a:endPar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年度以降に向け、必要に応じた改善検討を実施</a:t>
            </a:r>
            <a:endPar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 name="直線コネクタ 2"/>
          <p:cNvCxnSpPr/>
          <p:nvPr/>
        </p:nvCxnSpPr>
        <p:spPr bwMode="auto">
          <a:xfrm>
            <a:off x="-115219" y="6264519"/>
            <a:ext cx="9143999" cy="0"/>
          </a:xfrm>
          <a:prstGeom prst="line">
            <a:avLst/>
          </a:prstGeom>
          <a:solidFill>
            <a:schemeClr val="accent1"/>
          </a:solidFill>
          <a:ln w="19050" cap="flat" cmpd="sng" algn="ctr">
            <a:solidFill>
              <a:srgbClr val="343D9C"/>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17527313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0" ma:contentTypeDescription="新しいドキュメントを作成します。" ma:contentTypeScope="" ma:versionID="59aede9e7f44770a14067b52d015e7a6">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0D8809-E693-418E-AC8F-AD03240C7406}">
  <ds:schemaRefs>
    <ds:schemaRef ds:uri="http://schemas.microsoft.com/office/2006/metadata/properties"/>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595A5B8-1EB7-4282-976D-6B76D4A3B4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096989F-A376-4F61-BDCE-8CB0F9688E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11443</TotalTime>
  <Words>570</Words>
  <Application>Microsoft Office PowerPoint</Application>
  <PresentationFormat>画面に合わせる (4:3)</PresentationFormat>
  <Paragraphs>120</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 地域医療介護総合確保基金 （医療分）について   保健医療企画課 在宅医療推進グループ </vt:lpstr>
      <vt:lpstr>「地域医療介護総合確保基金」とは</vt:lpstr>
      <vt:lpstr>PowerPoint プレゼンテーション</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医療・介護サービスの提供体制改革のための新たな財政支援制度に係る大阪府の考え方（素案）</dc:title>
  <dc:creator>大阪府庁</dc:creator>
  <cp:lastModifiedBy>堺市</cp:lastModifiedBy>
  <cp:revision>820</cp:revision>
  <cp:lastPrinted>2018-05-07T07:02:08Z</cp:lastPrinted>
  <dcterms:created xsi:type="dcterms:W3CDTF">2014-04-18T03:40:46Z</dcterms:created>
  <dcterms:modified xsi:type="dcterms:W3CDTF">2018-10-30T00:16:14Z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