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sldIdLst>
    <p:sldId id="298" r:id="rId5"/>
    <p:sldId id="370" r:id="rId6"/>
    <p:sldId id="367" r:id="rId7"/>
    <p:sldId id="365" r:id="rId8"/>
    <p:sldId id="366" r:id="rId9"/>
    <p:sldId id="357" r:id="rId10"/>
    <p:sldId id="369" r:id="rId11"/>
    <p:sldId id="375" r:id="rId12"/>
    <p:sldId id="358" r:id="rId13"/>
    <p:sldId id="360" r:id="rId14"/>
    <p:sldId id="361" r:id="rId15"/>
    <p:sldId id="372" r:id="rId16"/>
    <p:sldId id="373" r:id="rId17"/>
    <p:sldId id="362" r:id="rId18"/>
    <p:sldId id="377" r:id="rId19"/>
    <p:sldId id="378" r:id="rId20"/>
    <p:sldId id="379" r:id="rId21"/>
    <p:sldId id="374" r:id="rId22"/>
    <p:sldId id="371" r:id="rId2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18" autoAdjust="0"/>
    <p:restoredTop sz="94434" autoAdjust="0"/>
  </p:normalViewPr>
  <p:slideViewPr>
    <p:cSldViewPr>
      <p:cViewPr varScale="1">
        <p:scale>
          <a:sx n="70" d="100"/>
          <a:sy n="70" d="100"/>
        </p:scale>
        <p:origin x="1446"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436"/>
    </p:cViewPr>
  </p:sorterViewPr>
  <p:notesViewPr>
    <p:cSldViewPr>
      <p:cViewPr>
        <p:scale>
          <a:sx n="70" d="100"/>
          <a:sy n="70" d="100"/>
        </p:scale>
        <p:origin x="2550" y="-498"/>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image" Target="../media/image24.emf"/><Relationship Id="rId4" Type="http://schemas.openxmlformats.org/officeDocument/2006/relationships/image" Target="../media/image27.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image" Target="../media/image28.emf"/><Relationship Id="rId4" Type="http://schemas.openxmlformats.org/officeDocument/2006/relationships/image" Target="../media/image31.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image" Target="../media/image3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2" tIns="45716" rIns="91432"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32" tIns="45716" rIns="91432" bIns="45716" rtlCol="0"/>
          <a:lstStyle>
            <a:lvl1pPr algn="r">
              <a:defRPr sz="1200"/>
            </a:lvl1pPr>
          </a:lstStyle>
          <a:p>
            <a:fld id="{8C0B6B46-DA86-44B1-BF26-2C06D2A671C0}" type="datetimeFigureOut">
              <a:rPr kumimoji="1" lang="ja-JP" altLang="en-US" smtClean="0"/>
              <a:t>2021/3/31</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32" tIns="45716" rIns="91432" bIns="45716" rtlCol="0" anchor="ctr"/>
          <a:lstStyle/>
          <a:p>
            <a:endParaRPr lang="ja-JP" altLang="en-US"/>
          </a:p>
        </p:txBody>
      </p:sp>
      <p:sp>
        <p:nvSpPr>
          <p:cNvPr id="5" name="ノート プレースホルダー 4"/>
          <p:cNvSpPr>
            <a:spLocks noGrp="1"/>
          </p:cNvSpPr>
          <p:nvPr>
            <p:ph type="body" sz="quarter" idx="3"/>
          </p:nvPr>
        </p:nvSpPr>
        <p:spPr>
          <a:xfrm>
            <a:off x="681039" y="4721225"/>
            <a:ext cx="5445125" cy="4471988"/>
          </a:xfrm>
          <a:prstGeom prst="rect">
            <a:avLst/>
          </a:prstGeom>
        </p:spPr>
        <p:txBody>
          <a:bodyPr vert="horz" lIns="91432" tIns="45716" rIns="91432"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6887"/>
          </a:xfrm>
          <a:prstGeom prst="rect">
            <a:avLst/>
          </a:prstGeom>
        </p:spPr>
        <p:txBody>
          <a:bodyPr vert="horz" lIns="91432" tIns="45716" rIns="91432"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4"/>
            <a:ext cx="2949575" cy="496887"/>
          </a:xfrm>
          <a:prstGeom prst="rect">
            <a:avLst/>
          </a:prstGeom>
        </p:spPr>
        <p:txBody>
          <a:bodyPr vert="horz" lIns="91432" tIns="45716" rIns="91432" bIns="45716" rtlCol="0" anchor="b"/>
          <a:lstStyle>
            <a:lvl1pPr algn="r">
              <a:defRPr sz="1200"/>
            </a:lvl1pPr>
          </a:lstStyle>
          <a:p>
            <a:fld id="{40687962-1732-4DEA-94EE-209433AE6D92}" type="slidenum">
              <a:rPr kumimoji="1" lang="ja-JP" altLang="en-US" smtClean="0"/>
              <a:t>‹#›</a:t>
            </a:fld>
            <a:endParaRPr kumimoji="1" lang="ja-JP" altLang="en-US"/>
          </a:p>
        </p:txBody>
      </p:sp>
    </p:spTree>
    <p:extLst>
      <p:ext uri="{BB962C8B-B14F-4D97-AF65-F5344CB8AC3E}">
        <p14:creationId xmlns:p14="http://schemas.microsoft.com/office/powerpoint/2010/main" val="319088150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CDCFC374-814C-4296-BB26-A4ADC52CB336}" type="slidenum">
              <a:rPr kumimoji="1" lang="ja-JP" altLang="en-US" smtClean="0"/>
              <a:t>1</a:t>
            </a:fld>
            <a:endParaRPr kumimoji="1" lang="ja-JP" altLang="en-US" dirty="0"/>
          </a:p>
        </p:txBody>
      </p:sp>
    </p:spTree>
    <p:extLst>
      <p:ext uri="{BB962C8B-B14F-4D97-AF65-F5344CB8AC3E}">
        <p14:creationId xmlns:p14="http://schemas.microsoft.com/office/powerpoint/2010/main" val="22004724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6BD111B-1087-4444-BE7B-5314EDCA9581}" type="slidenum">
              <a:rPr kumimoji="1" lang="ja-JP" altLang="en-US" smtClean="0"/>
              <a:t>11</a:t>
            </a:fld>
            <a:endParaRPr kumimoji="1" lang="ja-JP" altLang="en-US"/>
          </a:p>
        </p:txBody>
      </p:sp>
    </p:spTree>
    <p:extLst>
      <p:ext uri="{BB962C8B-B14F-4D97-AF65-F5344CB8AC3E}">
        <p14:creationId xmlns:p14="http://schemas.microsoft.com/office/powerpoint/2010/main" val="6569717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a:p>
        </p:txBody>
      </p:sp>
    </p:spTree>
    <p:extLst>
      <p:ext uri="{BB962C8B-B14F-4D97-AF65-F5344CB8AC3E}">
        <p14:creationId xmlns:p14="http://schemas.microsoft.com/office/powerpoint/2010/main" val="28893137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19163" y="746125"/>
            <a:ext cx="4968875"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5554581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4" name="スライド番号プレースホルダー 3"/>
          <p:cNvSpPr>
            <a:spLocks noGrp="1"/>
          </p:cNvSpPr>
          <p:nvPr>
            <p:ph type="sldNum" sz="quarter" idx="10"/>
          </p:nvPr>
        </p:nvSpPr>
        <p:spPr/>
        <p:txBody>
          <a:bodyPr/>
          <a:lstStyle/>
          <a:p>
            <a:fld id="{36BD111B-1087-4444-BE7B-5314EDCA9581}" type="slidenum">
              <a:rPr kumimoji="1" lang="ja-JP" altLang="en-US" smtClean="0"/>
              <a:t>14</a:t>
            </a:fld>
            <a:endParaRPr kumimoji="1" lang="ja-JP" altLang="en-US"/>
          </a:p>
        </p:txBody>
      </p:sp>
      <p:sp>
        <p:nvSpPr>
          <p:cNvPr id="5" name="ノート プレースホルダー 2"/>
          <p:cNvSpPr>
            <a:spLocks noGrp="1"/>
          </p:cNvSpPr>
          <p:nvPr>
            <p:ph type="body" idx="1"/>
          </p:nvPr>
        </p:nvSpPr>
        <p:spPr/>
        <p:txBody>
          <a:bodyPr/>
          <a:lstStyle/>
          <a:p>
            <a:pPr marL="171450" indent="-171450"/>
            <a:endParaRPr lang="en-US" altLang="ja-JP" sz="1600" dirty="0">
              <a:latin typeface="HGPｺﾞｼｯｸE" panose="020B0900000000000000" pitchFamily="50" charset="-128"/>
              <a:ea typeface="HGPｺﾞｼｯｸE" panose="020B0900000000000000" pitchFamily="50" charset="-128"/>
            </a:endParaRPr>
          </a:p>
          <a:p>
            <a:pPr marL="171450" indent="-171450"/>
            <a:endParaRPr kumimoji="1" lang="ja-JP" altLang="en-US" sz="1600" dirty="0">
              <a:latin typeface="HGPｺﾞｼｯｸE" panose="020B0900000000000000" pitchFamily="50" charset="-128"/>
              <a:ea typeface="HGPｺﾞｼｯｸE" panose="020B0900000000000000" pitchFamily="50" charset="-128"/>
            </a:endParaRPr>
          </a:p>
        </p:txBody>
      </p:sp>
    </p:spTree>
    <p:extLst>
      <p:ext uri="{BB962C8B-B14F-4D97-AF65-F5344CB8AC3E}">
        <p14:creationId xmlns:p14="http://schemas.microsoft.com/office/powerpoint/2010/main" val="14030048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a:p>
        </p:txBody>
      </p:sp>
    </p:spTree>
    <p:extLst>
      <p:ext uri="{BB962C8B-B14F-4D97-AF65-F5344CB8AC3E}">
        <p14:creationId xmlns:p14="http://schemas.microsoft.com/office/powerpoint/2010/main" val="32023082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a:p>
        </p:txBody>
      </p:sp>
    </p:spTree>
    <p:extLst>
      <p:ext uri="{BB962C8B-B14F-4D97-AF65-F5344CB8AC3E}">
        <p14:creationId xmlns:p14="http://schemas.microsoft.com/office/powerpoint/2010/main" val="21397081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a:p>
        </p:txBody>
      </p:sp>
    </p:spTree>
    <p:extLst>
      <p:ext uri="{BB962C8B-B14F-4D97-AF65-F5344CB8AC3E}">
        <p14:creationId xmlns:p14="http://schemas.microsoft.com/office/powerpoint/2010/main" val="7562960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4" name="スライド番号プレースホルダー 3"/>
          <p:cNvSpPr>
            <a:spLocks noGrp="1"/>
          </p:cNvSpPr>
          <p:nvPr>
            <p:ph type="sldNum" sz="quarter" idx="10"/>
          </p:nvPr>
        </p:nvSpPr>
        <p:spPr/>
        <p:txBody>
          <a:bodyPr/>
          <a:lstStyle/>
          <a:p>
            <a:fld id="{36BD111B-1087-4444-BE7B-5314EDCA9581}" type="slidenum">
              <a:rPr kumimoji="1" lang="ja-JP" altLang="en-US" smtClean="0"/>
              <a:t>18</a:t>
            </a:fld>
            <a:endParaRPr kumimoji="1" lang="ja-JP" altLang="en-US"/>
          </a:p>
        </p:txBody>
      </p:sp>
      <p:sp>
        <p:nvSpPr>
          <p:cNvPr id="5" name="ノート プレースホルダー 2"/>
          <p:cNvSpPr>
            <a:spLocks noGrp="1"/>
          </p:cNvSpPr>
          <p:nvPr>
            <p:ph type="body" idx="1"/>
          </p:nvPr>
        </p:nvSpPr>
        <p:spPr/>
        <p:txBody>
          <a:bodyPr/>
          <a:lstStyle/>
          <a:p>
            <a:pPr marL="171450" indent="-171450"/>
            <a:endParaRPr lang="en-US" altLang="ja-JP" sz="1600" dirty="0">
              <a:latin typeface="HGPｺﾞｼｯｸE" panose="020B0900000000000000" pitchFamily="50" charset="-128"/>
              <a:ea typeface="HGPｺﾞｼｯｸE" panose="020B0900000000000000" pitchFamily="50" charset="-128"/>
            </a:endParaRPr>
          </a:p>
          <a:p>
            <a:pPr marL="171450" indent="-171450"/>
            <a:endParaRPr kumimoji="1" lang="ja-JP" altLang="en-US" sz="1600" dirty="0">
              <a:latin typeface="HGPｺﾞｼｯｸE" panose="020B0900000000000000" pitchFamily="50" charset="-128"/>
              <a:ea typeface="HGPｺﾞｼｯｸE" panose="020B0900000000000000" pitchFamily="50" charset="-128"/>
            </a:endParaRPr>
          </a:p>
        </p:txBody>
      </p:sp>
    </p:spTree>
    <p:extLst>
      <p:ext uri="{BB962C8B-B14F-4D97-AF65-F5344CB8AC3E}">
        <p14:creationId xmlns:p14="http://schemas.microsoft.com/office/powerpoint/2010/main" val="34868966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a:p>
        </p:txBody>
      </p:sp>
    </p:spTree>
    <p:extLst>
      <p:ext uri="{BB962C8B-B14F-4D97-AF65-F5344CB8AC3E}">
        <p14:creationId xmlns:p14="http://schemas.microsoft.com/office/powerpoint/2010/main" val="878578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lvl="0"/>
            <a:r>
              <a:rPr lang="ja-JP" altLang="en-US" dirty="0">
                <a:solidFill>
                  <a:prstClr val="black"/>
                </a:solidFill>
              </a:rPr>
              <a:t>・本日ご説明する内容です。</a:t>
            </a:r>
            <a:endParaRPr lang="en-US" altLang="ja-JP" dirty="0">
              <a:solidFill>
                <a:prstClr val="black"/>
              </a:solidFill>
            </a:endParaRPr>
          </a:p>
        </p:txBody>
      </p:sp>
      <p:sp>
        <p:nvSpPr>
          <p:cNvPr id="4" name="スライド番号プレースホルダー 3"/>
          <p:cNvSpPr>
            <a:spLocks noGrp="1"/>
          </p:cNvSpPr>
          <p:nvPr>
            <p:ph type="sldNum" sz="quarter" idx="10"/>
          </p:nvPr>
        </p:nvSpPr>
        <p:spPr/>
        <p:txBody>
          <a:bodyPr/>
          <a:lstStyle/>
          <a:p>
            <a:fld id="{40687962-1732-4DEA-94EE-209433AE6D92}" type="slidenum">
              <a:rPr kumimoji="1" lang="ja-JP" altLang="en-US" smtClean="0"/>
              <a:t>2</a:t>
            </a:fld>
            <a:endParaRPr kumimoji="1" lang="ja-JP" altLang="en-US" dirty="0"/>
          </a:p>
        </p:txBody>
      </p:sp>
    </p:spTree>
    <p:extLst>
      <p:ext uri="{BB962C8B-B14F-4D97-AF65-F5344CB8AC3E}">
        <p14:creationId xmlns:p14="http://schemas.microsoft.com/office/powerpoint/2010/main" val="1452124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a:p>
        </p:txBody>
      </p:sp>
    </p:spTree>
    <p:extLst>
      <p:ext uri="{BB962C8B-B14F-4D97-AF65-F5344CB8AC3E}">
        <p14:creationId xmlns:p14="http://schemas.microsoft.com/office/powerpoint/2010/main" val="2790383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a:p>
        </p:txBody>
      </p:sp>
    </p:spTree>
    <p:extLst>
      <p:ext uri="{BB962C8B-B14F-4D97-AF65-F5344CB8AC3E}">
        <p14:creationId xmlns:p14="http://schemas.microsoft.com/office/powerpoint/2010/main" val="35036510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a:p>
        </p:txBody>
      </p:sp>
    </p:spTree>
    <p:extLst>
      <p:ext uri="{BB962C8B-B14F-4D97-AF65-F5344CB8AC3E}">
        <p14:creationId xmlns:p14="http://schemas.microsoft.com/office/powerpoint/2010/main" val="29458963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628E2AA0-33CF-40B2-BE69-561B69758472}" type="slidenum">
              <a:rPr kumimoji="1" lang="ja-JP" altLang="en-US" smtClean="0"/>
              <a:t>6</a:t>
            </a:fld>
            <a:endParaRPr kumimoji="1" lang="ja-JP" altLang="en-US"/>
          </a:p>
        </p:txBody>
      </p:sp>
    </p:spTree>
    <p:extLst>
      <p:ext uri="{BB962C8B-B14F-4D97-AF65-F5344CB8AC3E}">
        <p14:creationId xmlns:p14="http://schemas.microsoft.com/office/powerpoint/2010/main" val="581288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628E2AA0-33CF-40B2-BE69-561B69758472}" type="slidenum">
              <a:rPr kumimoji="1" lang="ja-JP" altLang="en-US" smtClean="0"/>
              <a:t>7</a:t>
            </a:fld>
            <a:endParaRPr kumimoji="1" lang="ja-JP" altLang="en-US"/>
          </a:p>
        </p:txBody>
      </p:sp>
    </p:spTree>
    <p:extLst>
      <p:ext uri="{BB962C8B-B14F-4D97-AF65-F5344CB8AC3E}">
        <p14:creationId xmlns:p14="http://schemas.microsoft.com/office/powerpoint/2010/main" val="15615414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628E2AA0-33CF-40B2-BE69-561B69758472}" type="slidenum">
              <a:rPr kumimoji="1" lang="ja-JP" altLang="en-US" smtClean="0"/>
              <a:t>8</a:t>
            </a:fld>
            <a:endParaRPr kumimoji="1" lang="ja-JP" altLang="en-US"/>
          </a:p>
        </p:txBody>
      </p:sp>
    </p:spTree>
    <p:extLst>
      <p:ext uri="{BB962C8B-B14F-4D97-AF65-F5344CB8AC3E}">
        <p14:creationId xmlns:p14="http://schemas.microsoft.com/office/powerpoint/2010/main" val="36527620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628E2AA0-33CF-40B2-BE69-561B69758472}" type="slidenum">
              <a:rPr kumimoji="1" lang="ja-JP" altLang="en-US" smtClean="0"/>
              <a:t>9</a:t>
            </a:fld>
            <a:endParaRPr kumimoji="1" lang="ja-JP" altLang="en-US"/>
          </a:p>
        </p:txBody>
      </p:sp>
    </p:spTree>
    <p:extLst>
      <p:ext uri="{BB962C8B-B14F-4D97-AF65-F5344CB8AC3E}">
        <p14:creationId xmlns:p14="http://schemas.microsoft.com/office/powerpoint/2010/main" val="41301834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480EE7C-8E8D-41EB-9594-C5DC1FCA6663}" type="datetime1">
              <a:rPr kumimoji="1" lang="ja-JP" altLang="en-US" smtClean="0"/>
              <a:t>2021/3/31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1261477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C6C1884-71C5-4CA1-AEB1-8D07AC67AE50}" type="datetime1">
              <a:rPr kumimoji="1" lang="ja-JP" altLang="en-US" smtClean="0"/>
              <a:t>2021/3/31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4217638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ADBA19F-7284-44BE-9A1F-C02B9A966599}" type="datetime1">
              <a:rPr kumimoji="1" lang="ja-JP" altLang="en-US" smtClean="0"/>
              <a:t>2021/3/31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643725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4" name="日付プレースホルダー 3"/>
          <p:cNvSpPr>
            <a:spLocks noGrp="1"/>
          </p:cNvSpPr>
          <p:nvPr>
            <p:ph type="dt" sz="half" idx="10"/>
          </p:nvPr>
        </p:nvSpPr>
        <p:spPr/>
        <p:txBody>
          <a:bodyPr/>
          <a:lstStyle/>
          <a:p>
            <a:fld id="{59288436-3286-4FEF-B618-369F48507185}" type="datetime1">
              <a:rPr kumimoji="1" lang="ja-JP" altLang="en-US" smtClean="0"/>
              <a:t>2021/3/31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488334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288436-3286-4FEF-B618-369F48507185}" type="datetime1">
              <a:rPr kumimoji="1" lang="ja-JP" altLang="en-US" smtClean="0"/>
              <a:t>2021/3/31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098244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51F4AA4-C779-4EE1-910A-4A7C1CD4543E}" type="datetime1">
              <a:rPr kumimoji="1" lang="ja-JP" altLang="en-US" smtClean="0"/>
              <a:t>2021/3/31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682166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E3C2E89-ACA8-453C-98E5-56D551773C7D}" type="datetime1">
              <a:rPr kumimoji="1" lang="ja-JP" altLang="en-US" smtClean="0"/>
              <a:t>2021/3/31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4096771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29DF76D-27A6-45FE-A907-12DFDE6D76F8}" type="datetime1">
              <a:rPr kumimoji="1" lang="ja-JP" altLang="en-US" smtClean="0"/>
              <a:t>2021/3/31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417229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5B6E5B3-E1CE-4D50-8D88-0BAB252FE96E}" type="datetime1">
              <a:rPr kumimoji="1" lang="ja-JP" altLang="en-US" smtClean="0"/>
              <a:t>2021/3/31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1937474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9CB3274-620F-4559-8998-DD67638A3D1F}" type="datetime1">
              <a:rPr kumimoji="1" lang="ja-JP" altLang="en-US" smtClean="0"/>
              <a:t>2021/3/31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951172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107F548-034F-4E79-9524-0CA46ED49675}" type="datetime1">
              <a:rPr kumimoji="1" lang="ja-JP" altLang="en-US" smtClean="0"/>
              <a:t>2021/3/31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1665460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5239C08-6B5E-4AFE-AB4D-F32FDDA43A4F}" type="datetime1">
              <a:rPr kumimoji="1" lang="ja-JP" altLang="en-US" smtClean="0"/>
              <a:t>2021/3/31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060647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6A1CAA-F00E-48D3-8907-6F71498EB191}" type="datetime1">
              <a:rPr kumimoji="1" lang="ja-JP" altLang="en-US" smtClean="0"/>
              <a:t>2021/3/31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76865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slide" Target="slide3.xml"/><Relationship Id="rId4" Type="http://schemas.openxmlformats.org/officeDocument/2006/relationships/image" Target="../media/image15.emf"/></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18.emf"/><Relationship Id="rId5" Type="http://schemas.openxmlformats.org/officeDocument/2006/relationships/slide" Target="slide8.xml"/><Relationship Id="rId4" Type="http://schemas.openxmlformats.org/officeDocument/2006/relationships/image" Target="../media/image17.emf"/></Relationships>
</file>

<file path=ppt/slides/_rels/slide13.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20.png"/><Relationship Id="rId4" Type="http://schemas.openxmlformats.org/officeDocument/2006/relationships/image" Target="../media/image19.png"/></Relationships>
</file>

<file path=ppt/slides/_rels/slide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23.emf"/><Relationship Id="rId5" Type="http://schemas.openxmlformats.org/officeDocument/2006/relationships/slide" Target="slide3.xml"/><Relationship Id="rId4" Type="http://schemas.openxmlformats.org/officeDocument/2006/relationships/image" Target="../media/image22.png"/></Relationships>
</file>

<file path=ppt/slides/_rels/slide15.xml.rels><?xml version="1.0" encoding="UTF-8" standalone="yes"?>
<Relationships xmlns="http://schemas.openxmlformats.org/package/2006/relationships"><Relationship Id="rId8" Type="http://schemas.openxmlformats.org/officeDocument/2006/relationships/image" Target="../media/image25.emf"/><Relationship Id="rId3" Type="http://schemas.openxmlformats.org/officeDocument/2006/relationships/notesSlide" Target="../notesSlides/notesSlide14.xml"/><Relationship Id="rId7" Type="http://schemas.openxmlformats.org/officeDocument/2006/relationships/oleObject" Target="../embeddings/oleObject2.bin"/><Relationship Id="rId12" Type="http://schemas.openxmlformats.org/officeDocument/2006/relationships/image" Target="../media/image27.e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24.emf"/><Relationship Id="rId11" Type="http://schemas.openxmlformats.org/officeDocument/2006/relationships/oleObject" Target="../embeddings/oleObject4.bin"/><Relationship Id="rId5" Type="http://schemas.openxmlformats.org/officeDocument/2006/relationships/oleObject" Target="../embeddings/oleObject1.bin"/><Relationship Id="rId10" Type="http://schemas.openxmlformats.org/officeDocument/2006/relationships/image" Target="../media/image26.emf"/><Relationship Id="rId4" Type="http://schemas.openxmlformats.org/officeDocument/2006/relationships/slide" Target="slide3.xml"/><Relationship Id="rId9" Type="http://schemas.openxmlformats.org/officeDocument/2006/relationships/oleObject" Target="../embeddings/oleObject3.bin"/></Relationships>
</file>

<file path=ppt/slides/_rels/slide16.xml.rels><?xml version="1.0" encoding="UTF-8" standalone="yes"?>
<Relationships xmlns="http://schemas.openxmlformats.org/package/2006/relationships"><Relationship Id="rId8" Type="http://schemas.openxmlformats.org/officeDocument/2006/relationships/image" Target="../media/image29.emf"/><Relationship Id="rId3" Type="http://schemas.openxmlformats.org/officeDocument/2006/relationships/notesSlide" Target="../notesSlides/notesSlide15.xml"/><Relationship Id="rId7" Type="http://schemas.openxmlformats.org/officeDocument/2006/relationships/oleObject" Target="../embeddings/oleObject6.bin"/><Relationship Id="rId12" Type="http://schemas.openxmlformats.org/officeDocument/2006/relationships/image" Target="../media/image31.e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28.emf"/><Relationship Id="rId11" Type="http://schemas.openxmlformats.org/officeDocument/2006/relationships/oleObject" Target="../embeddings/oleObject8.bin"/><Relationship Id="rId5" Type="http://schemas.openxmlformats.org/officeDocument/2006/relationships/oleObject" Target="../embeddings/oleObject5.bin"/><Relationship Id="rId10" Type="http://schemas.openxmlformats.org/officeDocument/2006/relationships/image" Target="../media/image30.emf"/><Relationship Id="rId4" Type="http://schemas.openxmlformats.org/officeDocument/2006/relationships/slide" Target="slide3.xml"/><Relationship Id="rId9" Type="http://schemas.openxmlformats.org/officeDocument/2006/relationships/oleObject" Target="../embeddings/oleObject7.bin"/></Relationships>
</file>

<file path=ppt/slides/_rels/slide17.xml.rels><?xml version="1.0" encoding="UTF-8" standalone="yes"?>
<Relationships xmlns="http://schemas.openxmlformats.org/package/2006/relationships"><Relationship Id="rId8" Type="http://schemas.openxmlformats.org/officeDocument/2006/relationships/image" Target="../media/image33.emf"/><Relationship Id="rId3" Type="http://schemas.openxmlformats.org/officeDocument/2006/relationships/notesSlide" Target="../notesSlides/notesSlide16.xml"/><Relationship Id="rId7"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32.emf"/><Relationship Id="rId5" Type="http://schemas.openxmlformats.org/officeDocument/2006/relationships/oleObject" Target="../embeddings/oleObject9.bin"/><Relationship Id="rId4" Type="http://schemas.openxmlformats.org/officeDocument/2006/relationships/slide" Target="slide3.xml"/></Relationships>
</file>

<file path=ppt/slides/_rels/slide18.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4.emf"/></Relationships>
</file>

<file path=ppt/slides/_rels/slide1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slide" Target="slide3.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5.emf"/></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7.emf"/><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slide" Target="slide3.xml"/></Relationships>
</file>

<file path=ppt/slides/_rels/slide8.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42"/>
          <p:cNvGrpSpPr>
            <a:grpSpLocks/>
          </p:cNvGrpSpPr>
          <p:nvPr/>
        </p:nvGrpSpPr>
        <p:grpSpPr bwMode="auto">
          <a:xfrm>
            <a:off x="529484" y="2017005"/>
            <a:ext cx="7126927" cy="690580"/>
            <a:chOff x="398" y="2379"/>
            <a:chExt cx="2665" cy="315"/>
          </a:xfr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grpSpPr>
        <p:sp>
          <p:nvSpPr>
            <p:cNvPr id="13" name="Rectangle 18"/>
            <p:cNvSpPr>
              <a:spLocks noChangeArrowheads="1"/>
            </p:cNvSpPr>
            <p:nvPr/>
          </p:nvSpPr>
          <p:spPr bwMode="gray">
            <a:xfrm>
              <a:off x="476" y="2379"/>
              <a:ext cx="2587" cy="91"/>
            </a:xfrm>
            <a:prstGeom prst="rect">
              <a:avLst/>
            </a:prstGeom>
            <a:grp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ja-JP" altLang="ja-JP" sz="1662" dirty="0">
                <a:latin typeface="+mn-ea"/>
              </a:endParaRPr>
            </a:p>
          </p:txBody>
        </p:sp>
        <p:sp>
          <p:nvSpPr>
            <p:cNvPr id="15" name="Freeform 20"/>
            <p:cNvSpPr>
              <a:spLocks/>
            </p:cNvSpPr>
            <p:nvPr/>
          </p:nvSpPr>
          <p:spPr bwMode="auto">
            <a:xfrm>
              <a:off x="398" y="2379"/>
              <a:ext cx="91" cy="91"/>
            </a:xfrm>
            <a:custGeom>
              <a:avLst/>
              <a:gdLst>
                <a:gd name="T0" fmla="*/ 450 w 450"/>
                <a:gd name="T1" fmla="*/ 0 h 450"/>
                <a:gd name="T2" fmla="*/ 0 w 450"/>
                <a:gd name="T3" fmla="*/ 450 h 450"/>
                <a:gd name="T4" fmla="*/ 450 w 450"/>
                <a:gd name="T5" fmla="*/ 450 h 450"/>
                <a:gd name="T6" fmla="*/ 450 w 450"/>
                <a:gd name="T7" fmla="*/ 0 h 450"/>
              </a:gdLst>
              <a:ahLst/>
              <a:cxnLst>
                <a:cxn ang="0">
                  <a:pos x="T0" y="T1"/>
                </a:cxn>
                <a:cxn ang="0">
                  <a:pos x="T2" y="T3"/>
                </a:cxn>
                <a:cxn ang="0">
                  <a:pos x="T4" y="T5"/>
                </a:cxn>
                <a:cxn ang="0">
                  <a:pos x="T6" y="T7"/>
                </a:cxn>
              </a:cxnLst>
              <a:rect l="0" t="0" r="r" b="b"/>
              <a:pathLst>
                <a:path w="450" h="450">
                  <a:moveTo>
                    <a:pt x="450" y="0"/>
                  </a:moveTo>
                  <a:cubicBezTo>
                    <a:pt x="202" y="0"/>
                    <a:pt x="0" y="202"/>
                    <a:pt x="0" y="450"/>
                  </a:cubicBezTo>
                  <a:lnTo>
                    <a:pt x="450" y="450"/>
                  </a:lnTo>
                  <a:lnTo>
                    <a:pt x="450" y="0"/>
                  </a:lnTo>
                  <a:close/>
                </a:path>
              </a:pathLst>
            </a:custGeom>
            <a:grpFill/>
            <a:ln w="0" cap="flat" cmpd="sng">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sz="1662" dirty="0">
                <a:latin typeface="+mn-ea"/>
              </a:endParaRPr>
            </a:p>
          </p:txBody>
        </p:sp>
        <p:sp>
          <p:nvSpPr>
            <p:cNvPr id="16" name="Rectangle 21"/>
            <p:cNvSpPr>
              <a:spLocks noChangeArrowheads="1"/>
            </p:cNvSpPr>
            <p:nvPr/>
          </p:nvSpPr>
          <p:spPr bwMode="gray">
            <a:xfrm>
              <a:off x="398" y="2467"/>
              <a:ext cx="91" cy="227"/>
            </a:xfrm>
            <a:prstGeom prst="rect">
              <a:avLst/>
            </a:prstGeom>
            <a:grp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ja-JP" altLang="ja-JP" sz="1662" dirty="0">
                <a:latin typeface="+mn-ea"/>
              </a:endParaRPr>
            </a:p>
          </p:txBody>
        </p:sp>
      </p:grpSp>
      <p:grpSp>
        <p:nvGrpSpPr>
          <p:cNvPr id="17" name="Group 41"/>
          <p:cNvGrpSpPr>
            <a:grpSpLocks/>
          </p:cNvGrpSpPr>
          <p:nvPr/>
        </p:nvGrpSpPr>
        <p:grpSpPr bwMode="auto">
          <a:xfrm>
            <a:off x="1954534" y="3656852"/>
            <a:ext cx="6931702" cy="697157"/>
            <a:chOff x="1221" y="2704"/>
            <a:chExt cx="2592" cy="318"/>
          </a:xfr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grpSpPr>
        <p:sp>
          <p:nvSpPr>
            <p:cNvPr id="18" name="Rectangle 25"/>
            <p:cNvSpPr>
              <a:spLocks noChangeArrowheads="1"/>
            </p:cNvSpPr>
            <p:nvPr/>
          </p:nvSpPr>
          <p:spPr bwMode="gray">
            <a:xfrm>
              <a:off x="1221" y="2931"/>
              <a:ext cx="2507" cy="91"/>
            </a:xfrm>
            <a:prstGeom prst="rect">
              <a:avLst/>
            </a:prstGeom>
            <a:grp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ja-JP" altLang="ja-JP" sz="1662" dirty="0">
                <a:latin typeface="+mn-ea"/>
              </a:endParaRPr>
            </a:p>
          </p:txBody>
        </p:sp>
        <p:sp>
          <p:nvSpPr>
            <p:cNvPr id="19" name="Freeform 26"/>
            <p:cNvSpPr>
              <a:spLocks/>
            </p:cNvSpPr>
            <p:nvPr/>
          </p:nvSpPr>
          <p:spPr bwMode="auto">
            <a:xfrm rot="10800000">
              <a:off x="3722" y="2931"/>
              <a:ext cx="91" cy="91"/>
            </a:xfrm>
            <a:custGeom>
              <a:avLst/>
              <a:gdLst>
                <a:gd name="T0" fmla="*/ 450 w 450"/>
                <a:gd name="T1" fmla="*/ 0 h 450"/>
                <a:gd name="T2" fmla="*/ 0 w 450"/>
                <a:gd name="T3" fmla="*/ 450 h 450"/>
                <a:gd name="T4" fmla="*/ 450 w 450"/>
                <a:gd name="T5" fmla="*/ 450 h 450"/>
                <a:gd name="T6" fmla="*/ 450 w 450"/>
                <a:gd name="T7" fmla="*/ 0 h 450"/>
              </a:gdLst>
              <a:ahLst/>
              <a:cxnLst>
                <a:cxn ang="0">
                  <a:pos x="T0" y="T1"/>
                </a:cxn>
                <a:cxn ang="0">
                  <a:pos x="T2" y="T3"/>
                </a:cxn>
                <a:cxn ang="0">
                  <a:pos x="T4" y="T5"/>
                </a:cxn>
                <a:cxn ang="0">
                  <a:pos x="T6" y="T7"/>
                </a:cxn>
              </a:cxnLst>
              <a:rect l="0" t="0" r="r" b="b"/>
              <a:pathLst>
                <a:path w="450" h="450">
                  <a:moveTo>
                    <a:pt x="450" y="0"/>
                  </a:moveTo>
                  <a:cubicBezTo>
                    <a:pt x="202" y="0"/>
                    <a:pt x="0" y="202"/>
                    <a:pt x="0" y="450"/>
                  </a:cubicBezTo>
                  <a:lnTo>
                    <a:pt x="450" y="450"/>
                  </a:lnTo>
                  <a:lnTo>
                    <a:pt x="450" y="0"/>
                  </a:lnTo>
                  <a:close/>
                </a:path>
              </a:pathLst>
            </a:custGeom>
            <a:grpFill/>
            <a:ln w="0" cap="flat" cmpd="sng">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sz="1662" dirty="0">
                <a:latin typeface="+mn-ea"/>
              </a:endParaRPr>
            </a:p>
          </p:txBody>
        </p:sp>
        <p:sp>
          <p:nvSpPr>
            <p:cNvPr id="20" name="Rectangle 27"/>
            <p:cNvSpPr>
              <a:spLocks noChangeArrowheads="1"/>
            </p:cNvSpPr>
            <p:nvPr/>
          </p:nvSpPr>
          <p:spPr bwMode="gray">
            <a:xfrm>
              <a:off x="3722" y="2704"/>
              <a:ext cx="91" cy="227"/>
            </a:xfrm>
            <a:prstGeom prst="rect">
              <a:avLst/>
            </a:prstGeom>
            <a:grp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ja-JP" altLang="ja-JP" sz="1662" dirty="0">
                <a:latin typeface="+mn-ea"/>
              </a:endParaRPr>
            </a:p>
          </p:txBody>
        </p:sp>
      </p:grpSp>
      <p:sp>
        <p:nvSpPr>
          <p:cNvPr id="2" name="テキスト ボックス 1"/>
          <p:cNvSpPr txBox="1"/>
          <p:nvPr/>
        </p:nvSpPr>
        <p:spPr>
          <a:xfrm>
            <a:off x="651164" y="2439695"/>
            <a:ext cx="8106460" cy="1342547"/>
          </a:xfrm>
          <a:prstGeom prst="rect">
            <a:avLst/>
          </a:prstGeom>
          <a:noFill/>
        </p:spPr>
        <p:txBody>
          <a:bodyPr wrap="square" rtlCol="0">
            <a:spAutoFit/>
          </a:bodyPr>
          <a:lstStyle/>
          <a:p>
            <a:pPr algn="ctr"/>
            <a:r>
              <a:rPr lang="ja-JP" altLang="en-US" sz="4062" b="1" dirty="0">
                <a:latin typeface="+mn-ea"/>
              </a:rPr>
              <a:t>大阪市二次医療圏「地域医療構想」　現状と今後の方向性</a:t>
            </a:r>
            <a:endParaRPr lang="en-US" altLang="ja-JP" sz="4062" b="1" dirty="0">
              <a:solidFill>
                <a:schemeClr val="tx2"/>
              </a:solidFill>
              <a:latin typeface="+mn-ea"/>
            </a:endParaRPr>
          </a:p>
        </p:txBody>
      </p:sp>
      <p:sp>
        <p:nvSpPr>
          <p:cNvPr id="21" name="AutoShape 28"/>
          <p:cNvSpPr>
            <a:spLocks noChangeArrowheads="1"/>
          </p:cNvSpPr>
          <p:nvPr/>
        </p:nvSpPr>
        <p:spPr bwMode="gray">
          <a:xfrm rot="16200000">
            <a:off x="1461232" y="771279"/>
            <a:ext cx="116043" cy="1929032"/>
          </a:xfrm>
          <a:prstGeom prst="flowChartDelay">
            <a:avLst/>
          </a:prstGeom>
          <a:solidFill>
            <a:schemeClr val="tx2"/>
          </a:solidFill>
          <a:ln w="3175">
            <a:solidFill>
              <a:schemeClr val="tx2"/>
            </a:solidFill>
          </a:ln>
          <a:effectLst/>
        </p:spPr>
        <p:txBody>
          <a:bodyPr vert="eaVert" wrap="none" lIns="33231" tIns="0" rIns="0" bIns="0" anchor="b"/>
          <a:lstStyle/>
          <a:p>
            <a:pPr algn="ctr"/>
            <a:r>
              <a:rPr lang="en-US" altLang="ja-JP" sz="3692" b="1" dirty="0" smtClean="0">
                <a:latin typeface="+mj-ea"/>
                <a:ea typeface="+mj-ea"/>
              </a:rPr>
              <a:t>2020</a:t>
            </a:r>
            <a:r>
              <a:rPr lang="ja-JP" altLang="en-US" sz="3692" b="1" dirty="0" smtClean="0">
                <a:latin typeface="+mj-ea"/>
                <a:ea typeface="+mj-ea"/>
              </a:rPr>
              <a:t>年度</a:t>
            </a:r>
            <a:endParaRPr lang="ja-JP" altLang="en-US" sz="3692" b="1" dirty="0">
              <a:latin typeface="+mj-ea"/>
              <a:ea typeface="+mj-ea"/>
            </a:endParaRPr>
          </a:p>
        </p:txBody>
      </p:sp>
      <p:sp>
        <p:nvSpPr>
          <p:cNvPr id="14" name="スライド番号プレースホルダー 2"/>
          <p:cNvSpPr>
            <a:spLocks noGrp="1"/>
          </p:cNvSpPr>
          <p:nvPr>
            <p:ph type="sldNum" sz="quarter" idx="12"/>
          </p:nvPr>
        </p:nvSpPr>
        <p:spPr>
          <a:xfrm>
            <a:off x="6969484" y="6467034"/>
            <a:ext cx="2133600" cy="365125"/>
          </a:xfrm>
        </p:spPr>
        <p:txBody>
          <a:bodyPr/>
          <a:lstStyle/>
          <a:p>
            <a:fld id="{A9848611-8FAA-4BFC-BAAD-33CAF1A3E273}" type="slidenum">
              <a:rPr kumimoji="1" lang="ja-JP" altLang="en-US" sz="1800" smtClean="0">
                <a:solidFill>
                  <a:schemeClr val="tx1"/>
                </a:solidFill>
              </a:rPr>
              <a:t>1</a:t>
            </a:fld>
            <a:endParaRPr kumimoji="1" lang="ja-JP" altLang="en-US" sz="1800" dirty="0">
              <a:solidFill>
                <a:schemeClr val="tx1"/>
              </a:solidFill>
            </a:endParaRPr>
          </a:p>
        </p:txBody>
      </p:sp>
      <p:sp>
        <p:nvSpPr>
          <p:cNvPr id="22" name="角丸四角形 21"/>
          <p:cNvSpPr/>
          <p:nvPr/>
        </p:nvSpPr>
        <p:spPr>
          <a:xfrm>
            <a:off x="2022592" y="5013176"/>
            <a:ext cx="5056082" cy="1465060"/>
          </a:xfrm>
          <a:prstGeom prst="roundRect">
            <a:avLst>
              <a:gd name="adj" fmla="val 13803"/>
            </a:avLst>
          </a:prstGeom>
          <a:solidFill>
            <a:schemeClr val="accent1">
              <a:lumMod val="20000"/>
              <a:lumOff val="80000"/>
            </a:schemeClr>
          </a:solidFill>
          <a:ln>
            <a:solidFill>
              <a:schemeClr val="accent1">
                <a:lumMod val="40000"/>
                <a:lumOff val="60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150000"/>
              </a:lnSpc>
            </a:pPr>
            <a:r>
              <a:rPr lang="ja-JP" altLang="en-US" sz="1477" b="1" dirty="0">
                <a:solidFill>
                  <a:schemeClr val="accent1">
                    <a:lumMod val="50000"/>
                  </a:schemeClr>
                </a:solidFill>
                <a:latin typeface="HGP創英角ｺﾞｼｯｸUB" panose="020B0900000000000000" pitchFamily="50" charset="-128"/>
                <a:ea typeface="HGP創英角ｺﾞｼｯｸUB" panose="020B0900000000000000" pitchFamily="50" charset="-128"/>
              </a:rPr>
              <a:t>　</a:t>
            </a:r>
            <a:r>
              <a:rPr lang="ja-JP" altLang="en-US" sz="1846" b="1" dirty="0">
                <a:solidFill>
                  <a:schemeClr val="accent1">
                    <a:lumMod val="50000"/>
                  </a:schemeClr>
                </a:solidFill>
                <a:latin typeface="HGP創英角ｺﾞｼｯｸUB" panose="020B0900000000000000" pitchFamily="50" charset="-128"/>
                <a:ea typeface="HGP創英角ｺﾞｼｯｸUB" panose="020B0900000000000000" pitchFamily="50" charset="-128"/>
              </a:rPr>
              <a:t>大阪アプローチ</a:t>
            </a:r>
            <a:endParaRPr lang="en-US" altLang="ja-JP" sz="1846" b="1" dirty="0">
              <a:solidFill>
                <a:schemeClr val="accent1">
                  <a:lumMod val="50000"/>
                </a:schemeClr>
              </a:solidFill>
              <a:latin typeface="HGP創英角ｺﾞｼｯｸUB" panose="020B0900000000000000" pitchFamily="50" charset="-128"/>
              <a:ea typeface="HGP創英角ｺﾞｼｯｸUB" panose="020B0900000000000000" pitchFamily="50" charset="-128"/>
            </a:endParaRPr>
          </a:p>
          <a:p>
            <a:r>
              <a:rPr lang="ja-JP" altLang="en-US" sz="1662" dirty="0">
                <a:solidFill>
                  <a:schemeClr val="tx1"/>
                </a:solidFill>
                <a:latin typeface="HGP創英角ｺﾞｼｯｸUB" panose="020B0900000000000000" pitchFamily="50" charset="-128"/>
                <a:ea typeface="HGP創英角ｺﾞｼｯｸUB" panose="020B0900000000000000" pitchFamily="50" charset="-128"/>
              </a:rPr>
              <a:t>　　圏域ごとのデータに基づく分析をもとに</a:t>
            </a:r>
          </a:p>
          <a:p>
            <a:r>
              <a:rPr lang="ja-JP" altLang="en-US" sz="1662" dirty="0">
                <a:solidFill>
                  <a:schemeClr val="tx1"/>
                </a:solidFill>
                <a:latin typeface="HGP創英角ｺﾞｼｯｸUB" panose="020B0900000000000000" pitchFamily="50" charset="-128"/>
                <a:ea typeface="HGP創英角ｺﾞｼｯｸUB" panose="020B0900000000000000" pitchFamily="50" charset="-128"/>
              </a:rPr>
              <a:t>　　公民のイコールフッティングで</a:t>
            </a:r>
          </a:p>
          <a:p>
            <a:r>
              <a:rPr lang="ja-JP" altLang="en-US" sz="1662" dirty="0">
                <a:solidFill>
                  <a:schemeClr val="tx1"/>
                </a:solidFill>
                <a:latin typeface="HGP創英角ｺﾞｼｯｸUB" panose="020B0900000000000000" pitchFamily="50" charset="-128"/>
                <a:ea typeface="HGP創英角ｺﾞｼｯｸUB" panose="020B0900000000000000" pitchFamily="50" charset="-128"/>
              </a:rPr>
              <a:t>　　病床機能分化の議論を進める</a:t>
            </a:r>
          </a:p>
          <a:p>
            <a:r>
              <a:rPr lang="ja-JP" altLang="en-US" sz="1292" dirty="0">
                <a:latin typeface="+mn-ea"/>
              </a:rPr>
              <a:t>　</a:t>
            </a:r>
            <a:endParaRPr lang="en-US" altLang="ja-JP" sz="1477" dirty="0">
              <a:solidFill>
                <a:schemeClr val="tx1"/>
              </a:solidFill>
              <a:latin typeface="+mn-ea"/>
            </a:endParaRPr>
          </a:p>
        </p:txBody>
      </p:sp>
      <p:sp>
        <p:nvSpPr>
          <p:cNvPr id="26" name="テキスト ボックス 25"/>
          <p:cNvSpPr txBox="1"/>
          <p:nvPr/>
        </p:nvSpPr>
        <p:spPr>
          <a:xfrm>
            <a:off x="7668344" y="270367"/>
            <a:ext cx="1101212" cy="461665"/>
          </a:xfrm>
          <a:prstGeom prst="rect">
            <a:avLst/>
          </a:prstGeom>
          <a:solidFill>
            <a:schemeClr val="bg1"/>
          </a:solidFill>
          <a:ln>
            <a:solidFill>
              <a:schemeClr val="tx1"/>
            </a:solidFill>
          </a:ln>
        </p:spPr>
        <p:txBody>
          <a:bodyPr wrap="square" rtlCol="0">
            <a:spAutoFit/>
          </a:bodyPr>
          <a:lstStyle/>
          <a:p>
            <a:pPr algn="ctr"/>
            <a:r>
              <a:rPr kumimoji="1" lang="ja-JP" altLang="en-US" sz="2400" smtClean="0"/>
              <a:t>資料</a:t>
            </a:r>
            <a:r>
              <a:rPr lang="ja-JP" altLang="en-US" sz="2400" dirty="0"/>
              <a:t>２</a:t>
            </a:r>
            <a:endParaRPr kumimoji="1" lang="en-US" altLang="ja-JP" sz="2400" dirty="0"/>
          </a:p>
        </p:txBody>
      </p:sp>
    </p:spTree>
    <p:extLst>
      <p:ext uri="{BB962C8B-B14F-4D97-AF65-F5344CB8AC3E}">
        <p14:creationId xmlns:p14="http://schemas.microsoft.com/office/powerpoint/2010/main" val="28589871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a:blip r:embed="rId2"/>
          <a:stretch>
            <a:fillRect/>
          </a:stretch>
        </p:blipFill>
        <p:spPr>
          <a:xfrm>
            <a:off x="611560" y="1841648"/>
            <a:ext cx="7951379" cy="5016352"/>
          </a:xfrm>
          <a:prstGeom prst="rect">
            <a:avLst/>
          </a:prstGeom>
        </p:spPr>
      </p:pic>
      <p:sp>
        <p:nvSpPr>
          <p:cNvPr id="44" name="テキスト ボックス 10">
            <a:extLst>
              <a:ext uri="{FF2B5EF4-FFF2-40B4-BE49-F238E27FC236}">
                <a16:creationId xmlns:a16="http://schemas.microsoft.com/office/drawing/2014/main" id="{8957656B-6DE6-44E0-85D6-7CF39E5B6647}"/>
              </a:ext>
            </a:extLst>
          </p:cNvPr>
          <p:cNvSpPr txBox="1"/>
          <p:nvPr/>
        </p:nvSpPr>
        <p:spPr>
          <a:xfrm>
            <a:off x="4493884" y="2250611"/>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smtClean="0">
                <a:latin typeface="Meiryo UI" panose="020B0604030504040204" pitchFamily="50" charset="-128"/>
                <a:ea typeface="Meiryo UI" panose="020B0604030504040204" pitchFamily="50" charset="-128"/>
                <a:cs typeface="Times New Roman"/>
              </a:rPr>
              <a:t>91</a:t>
            </a:r>
            <a:r>
              <a:rPr lang="en-US" altLang="ja-JP" sz="1200" kern="100" dirty="0">
                <a:latin typeface="Meiryo UI" panose="020B0604030504040204" pitchFamily="50" charset="-128"/>
                <a:ea typeface="Meiryo UI" panose="020B0604030504040204" pitchFamily="50" charset="-128"/>
                <a:cs typeface="Times New Roman"/>
              </a:rPr>
              <a:t>6</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smtClean="0">
                <a:latin typeface="Meiryo UI" panose="020B0604030504040204" pitchFamily="50" charset="-128"/>
                <a:ea typeface="Meiryo UI" panose="020B0604030504040204" pitchFamily="50" charset="-128"/>
                <a:cs typeface="Times New Roman"/>
              </a:rPr>
              <a:t>90</a:t>
            </a:r>
            <a:r>
              <a:rPr lang="en-US" altLang="ja-JP" sz="1200" kern="100" dirty="0">
                <a:latin typeface="Meiryo UI" panose="020B0604030504040204" pitchFamily="50" charset="-128"/>
                <a:ea typeface="Meiryo UI" panose="020B0604030504040204" pitchFamily="50" charset="-128"/>
                <a:cs typeface="Times New Roman"/>
              </a:rPr>
              <a:t>4</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smtClean="0">
                <a:latin typeface="Meiryo UI" panose="020B0604030504040204" pitchFamily="50" charset="-128"/>
                <a:ea typeface="Meiryo UI" panose="020B0604030504040204" pitchFamily="50" charset="-128"/>
                <a:cs typeface="Times New Roman"/>
              </a:rPr>
              <a:t>12</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p>
        </p:txBody>
      </p:sp>
      <p:sp>
        <p:nvSpPr>
          <p:cNvPr id="45" name="テキスト ボックス 10">
            <a:extLst>
              <a:ext uri="{FF2B5EF4-FFF2-40B4-BE49-F238E27FC236}">
                <a16:creationId xmlns:a16="http://schemas.microsoft.com/office/drawing/2014/main" id="{8957656B-6DE6-44E0-85D6-7CF39E5B6647}"/>
              </a:ext>
            </a:extLst>
          </p:cNvPr>
          <p:cNvSpPr txBox="1"/>
          <p:nvPr/>
        </p:nvSpPr>
        <p:spPr>
          <a:xfrm>
            <a:off x="4381572" y="2568127"/>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smtClean="0">
                <a:latin typeface="Meiryo UI" panose="020B0604030504040204" pitchFamily="50" charset="-128"/>
                <a:ea typeface="Meiryo UI" panose="020B0604030504040204" pitchFamily="50" charset="-128"/>
                <a:cs typeface="Times New Roman"/>
              </a:rPr>
              <a:t>57</a:t>
            </a:r>
            <a:r>
              <a:rPr lang="en-US" altLang="ja-JP" sz="1200" kern="100" dirty="0">
                <a:latin typeface="Meiryo UI" panose="020B0604030504040204" pitchFamily="50" charset="-128"/>
                <a:ea typeface="Meiryo UI" panose="020B0604030504040204" pitchFamily="50" charset="-128"/>
                <a:cs typeface="Times New Roman"/>
              </a:rPr>
              <a:t>2</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smtClean="0">
                <a:latin typeface="Meiryo UI" panose="020B0604030504040204" pitchFamily="50" charset="-128"/>
                <a:ea typeface="Meiryo UI" panose="020B0604030504040204" pitchFamily="50" charset="-128"/>
                <a:cs typeface="Times New Roman"/>
              </a:rPr>
              <a:t>64</a:t>
            </a:r>
            <a:r>
              <a:rPr lang="en-US" altLang="ja-JP" sz="1200" kern="100" dirty="0">
                <a:latin typeface="Meiryo UI" panose="020B0604030504040204" pitchFamily="50" charset="-128"/>
                <a:ea typeface="Meiryo UI" panose="020B0604030504040204" pitchFamily="50" charset="-128"/>
                <a:cs typeface="Times New Roman"/>
              </a:rPr>
              <a:t>8</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smtClean="0">
                <a:latin typeface="Meiryo UI" panose="020B0604030504040204" pitchFamily="50" charset="-128"/>
                <a:ea typeface="Meiryo UI" panose="020B0604030504040204" pitchFamily="50" charset="-128"/>
                <a:cs typeface="Times New Roman"/>
              </a:rPr>
              <a:t>+76</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p>
        </p:txBody>
      </p:sp>
      <p:sp>
        <p:nvSpPr>
          <p:cNvPr id="47" name="テキスト ボックス 10">
            <a:extLst>
              <a:ext uri="{FF2B5EF4-FFF2-40B4-BE49-F238E27FC236}">
                <a16:creationId xmlns:a16="http://schemas.microsoft.com/office/drawing/2014/main" id="{8957656B-6DE6-44E0-85D6-7CF39E5B6647}"/>
              </a:ext>
            </a:extLst>
          </p:cNvPr>
          <p:cNvSpPr txBox="1"/>
          <p:nvPr/>
        </p:nvSpPr>
        <p:spPr>
          <a:xfrm>
            <a:off x="4615344" y="2885643"/>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smtClean="0">
                <a:latin typeface="Meiryo UI" panose="020B0604030504040204" pitchFamily="50" charset="-128"/>
                <a:ea typeface="Meiryo UI" panose="020B0604030504040204" pitchFamily="50" charset="-128"/>
                <a:cs typeface="Times New Roman"/>
              </a:rPr>
              <a:t>1,364</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a:latin typeface="Meiryo UI" panose="020B0604030504040204" pitchFamily="50" charset="-128"/>
                <a:ea typeface="Meiryo UI" panose="020B0604030504040204" pitchFamily="50" charset="-128"/>
                <a:cs typeface="Times New Roman"/>
              </a:rPr>
              <a:t>1,198</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smtClean="0">
                <a:latin typeface="Meiryo UI" panose="020B0604030504040204" pitchFamily="50" charset="-128"/>
                <a:ea typeface="Meiryo UI" panose="020B0604030504040204" pitchFamily="50" charset="-128"/>
                <a:cs typeface="Times New Roman"/>
              </a:rPr>
              <a:t>166</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p>
        </p:txBody>
      </p:sp>
      <p:sp>
        <p:nvSpPr>
          <p:cNvPr id="48" name="テキスト ボックス 10">
            <a:extLst>
              <a:ext uri="{FF2B5EF4-FFF2-40B4-BE49-F238E27FC236}">
                <a16:creationId xmlns:a16="http://schemas.microsoft.com/office/drawing/2014/main" id="{8957656B-6DE6-44E0-85D6-7CF39E5B6647}"/>
              </a:ext>
            </a:extLst>
          </p:cNvPr>
          <p:cNvSpPr txBox="1"/>
          <p:nvPr/>
        </p:nvSpPr>
        <p:spPr>
          <a:xfrm>
            <a:off x="6807075" y="3020307"/>
            <a:ext cx="242858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100" kern="100" dirty="0">
                <a:latin typeface="Meiryo UI" panose="020B0604030504040204" pitchFamily="50" charset="-128"/>
                <a:ea typeface="Meiryo UI" panose="020B0604030504040204" pitchFamily="50" charset="-128"/>
                <a:cs typeface="Times New Roman"/>
              </a:rPr>
              <a:t>11,691</a:t>
            </a:r>
            <a:r>
              <a:rPr lang="ja-JP" altLang="en-US" sz="1100" kern="100" dirty="0" smtClean="0">
                <a:latin typeface="Meiryo UI" panose="020B0604030504040204" pitchFamily="50" charset="-128"/>
                <a:ea typeface="Meiryo UI" panose="020B0604030504040204" pitchFamily="50" charset="-128"/>
                <a:cs typeface="Times New Roman"/>
              </a:rPr>
              <a:t>床⇒</a:t>
            </a:r>
            <a:r>
              <a:rPr lang="en-US" altLang="ja-JP" sz="1100" kern="100" dirty="0">
                <a:latin typeface="Meiryo UI" panose="020B0604030504040204" pitchFamily="50" charset="-128"/>
                <a:ea typeface="Meiryo UI" panose="020B0604030504040204" pitchFamily="50" charset="-128"/>
                <a:cs typeface="Times New Roman"/>
              </a:rPr>
              <a:t>11,697</a:t>
            </a:r>
            <a:r>
              <a:rPr lang="ja-JP" altLang="en-US" sz="1100" kern="100" dirty="0" smtClean="0">
                <a:latin typeface="Meiryo UI" panose="020B0604030504040204" pitchFamily="50" charset="-128"/>
                <a:ea typeface="Meiryo UI" panose="020B0604030504040204" pitchFamily="50" charset="-128"/>
                <a:cs typeface="Times New Roman"/>
              </a:rPr>
              <a:t>床（</a:t>
            </a:r>
            <a:r>
              <a:rPr lang="en-US" altLang="ja-JP" sz="1100" kern="100" dirty="0" smtClean="0">
                <a:latin typeface="Meiryo UI" panose="020B0604030504040204" pitchFamily="50" charset="-128"/>
                <a:ea typeface="Meiryo UI" panose="020B0604030504040204" pitchFamily="50" charset="-128"/>
                <a:cs typeface="Times New Roman"/>
              </a:rPr>
              <a:t>+6</a:t>
            </a:r>
            <a:r>
              <a:rPr lang="ja-JP" altLang="en-US" sz="1100" kern="100" dirty="0" smtClean="0">
                <a:latin typeface="Meiryo UI" panose="020B0604030504040204" pitchFamily="50" charset="-128"/>
                <a:ea typeface="Meiryo UI" panose="020B0604030504040204" pitchFamily="50" charset="-128"/>
                <a:cs typeface="Times New Roman"/>
              </a:rPr>
              <a:t>床</a:t>
            </a:r>
            <a:r>
              <a:rPr lang="ja-JP" altLang="en-US" sz="1100" kern="100" dirty="0">
                <a:latin typeface="Meiryo UI" panose="020B0604030504040204" pitchFamily="50" charset="-128"/>
                <a:ea typeface="Meiryo UI" panose="020B0604030504040204" pitchFamily="50" charset="-128"/>
                <a:cs typeface="Times New Roman"/>
              </a:rPr>
              <a:t>）</a:t>
            </a:r>
          </a:p>
        </p:txBody>
      </p:sp>
      <p:sp>
        <p:nvSpPr>
          <p:cNvPr id="49" name="テキスト ボックス 10">
            <a:extLst>
              <a:ext uri="{FF2B5EF4-FFF2-40B4-BE49-F238E27FC236}">
                <a16:creationId xmlns:a16="http://schemas.microsoft.com/office/drawing/2014/main" id="{8957656B-6DE6-44E0-85D6-7CF39E5B6647}"/>
              </a:ext>
            </a:extLst>
          </p:cNvPr>
          <p:cNvSpPr txBox="1"/>
          <p:nvPr/>
        </p:nvSpPr>
        <p:spPr>
          <a:xfrm>
            <a:off x="5324082" y="3482524"/>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a:latin typeface="Meiryo UI" panose="020B0604030504040204" pitchFamily="50" charset="-128"/>
                <a:ea typeface="Meiryo UI" panose="020B0604030504040204" pitchFamily="50" charset="-128"/>
                <a:cs typeface="Times New Roman"/>
              </a:rPr>
              <a:t>2,921</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a:latin typeface="Meiryo UI" panose="020B0604030504040204" pitchFamily="50" charset="-128"/>
                <a:ea typeface="Meiryo UI" panose="020B0604030504040204" pitchFamily="50" charset="-128"/>
                <a:cs typeface="Times New Roman"/>
              </a:rPr>
              <a:t>3,323</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smtClean="0">
                <a:latin typeface="Meiryo UI" panose="020B0604030504040204" pitchFamily="50" charset="-128"/>
                <a:ea typeface="Meiryo UI" panose="020B0604030504040204" pitchFamily="50" charset="-128"/>
                <a:cs typeface="Times New Roman"/>
              </a:rPr>
              <a:t>+402</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p>
        </p:txBody>
      </p:sp>
      <p:sp>
        <p:nvSpPr>
          <p:cNvPr id="50" name="テキスト ボックス 10">
            <a:extLst>
              <a:ext uri="{FF2B5EF4-FFF2-40B4-BE49-F238E27FC236}">
                <a16:creationId xmlns:a16="http://schemas.microsoft.com/office/drawing/2014/main" id="{8957656B-6DE6-44E0-85D6-7CF39E5B6647}"/>
              </a:ext>
            </a:extLst>
          </p:cNvPr>
          <p:cNvSpPr txBox="1"/>
          <p:nvPr/>
        </p:nvSpPr>
        <p:spPr>
          <a:xfrm>
            <a:off x="4486011" y="3790464"/>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smtClean="0">
                <a:latin typeface="Meiryo UI" panose="020B0604030504040204" pitchFamily="50" charset="-128"/>
                <a:ea typeface="Meiryo UI" panose="020B0604030504040204" pitchFamily="50" charset="-128"/>
                <a:cs typeface="Times New Roman"/>
              </a:rPr>
              <a:t>834</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smtClean="0">
                <a:latin typeface="Meiryo UI" panose="020B0604030504040204" pitchFamily="50" charset="-128"/>
                <a:ea typeface="Meiryo UI" panose="020B0604030504040204" pitchFamily="50" charset="-128"/>
                <a:cs typeface="Times New Roman"/>
              </a:rPr>
              <a:t>71</a:t>
            </a:r>
            <a:r>
              <a:rPr lang="en-US" altLang="ja-JP" sz="1200" kern="100" dirty="0">
                <a:latin typeface="Meiryo UI" panose="020B0604030504040204" pitchFamily="50" charset="-128"/>
                <a:ea typeface="Meiryo UI" panose="020B0604030504040204" pitchFamily="50" charset="-128"/>
                <a:cs typeface="Times New Roman"/>
              </a:rPr>
              <a:t>1</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r>
              <a:rPr lang="ja-JP" altLang="en-US" sz="1200" kern="100" dirty="0" smtClean="0">
                <a:latin typeface="Meiryo UI" panose="020B0604030504040204" pitchFamily="50" charset="-128"/>
                <a:ea typeface="Meiryo UI" panose="020B0604030504040204" pitchFamily="50" charset="-128"/>
                <a:cs typeface="Times New Roman"/>
              </a:rPr>
              <a:t>▲</a:t>
            </a:r>
            <a:r>
              <a:rPr lang="en-US" altLang="ja-JP" sz="1200" kern="100" dirty="0" smtClean="0">
                <a:latin typeface="Meiryo UI" panose="020B0604030504040204" pitchFamily="50" charset="-128"/>
                <a:ea typeface="Meiryo UI" panose="020B0604030504040204" pitchFamily="50" charset="-128"/>
                <a:cs typeface="Times New Roman"/>
              </a:rPr>
              <a:t>12</a:t>
            </a:r>
            <a:r>
              <a:rPr lang="en-US" altLang="ja-JP" sz="1200" kern="100" dirty="0">
                <a:latin typeface="Meiryo UI" panose="020B0604030504040204" pitchFamily="50" charset="-128"/>
                <a:ea typeface="Meiryo UI" panose="020B0604030504040204" pitchFamily="50" charset="-128"/>
                <a:cs typeface="Times New Roman"/>
              </a:rPr>
              <a:t>3</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p>
        </p:txBody>
      </p:sp>
      <p:sp>
        <p:nvSpPr>
          <p:cNvPr id="51" name="テキスト ボックス 10">
            <a:extLst>
              <a:ext uri="{FF2B5EF4-FFF2-40B4-BE49-F238E27FC236}">
                <a16:creationId xmlns:a16="http://schemas.microsoft.com/office/drawing/2014/main" id="{8957656B-6DE6-44E0-85D6-7CF39E5B6647}"/>
              </a:ext>
            </a:extLst>
          </p:cNvPr>
          <p:cNvSpPr txBox="1"/>
          <p:nvPr/>
        </p:nvSpPr>
        <p:spPr>
          <a:xfrm>
            <a:off x="4615344" y="4074640"/>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a:latin typeface="Meiryo UI" panose="020B0604030504040204" pitchFamily="50" charset="-128"/>
                <a:ea typeface="Meiryo UI" panose="020B0604030504040204" pitchFamily="50" charset="-128"/>
                <a:cs typeface="Times New Roman"/>
              </a:rPr>
              <a:t>1,064</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smtClean="0">
                <a:latin typeface="Meiryo UI" panose="020B0604030504040204" pitchFamily="50" charset="-128"/>
                <a:ea typeface="Meiryo UI" panose="020B0604030504040204" pitchFamily="50" charset="-128"/>
                <a:cs typeface="Times New Roman"/>
              </a:rPr>
              <a:t>938</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r>
              <a:rPr lang="ja-JP" altLang="en-US" sz="1200" kern="100" dirty="0" smtClean="0">
                <a:latin typeface="Meiryo UI" panose="020B0604030504040204" pitchFamily="50" charset="-128"/>
                <a:ea typeface="Meiryo UI" panose="020B0604030504040204" pitchFamily="50" charset="-128"/>
                <a:cs typeface="Times New Roman"/>
              </a:rPr>
              <a:t>▲</a:t>
            </a:r>
            <a:r>
              <a:rPr lang="en-US" altLang="ja-JP" sz="1200" kern="100" dirty="0" smtClean="0">
                <a:latin typeface="Meiryo UI" panose="020B0604030504040204" pitchFamily="50" charset="-128"/>
                <a:ea typeface="Meiryo UI" panose="020B0604030504040204" pitchFamily="50" charset="-128"/>
                <a:cs typeface="Times New Roman"/>
              </a:rPr>
              <a:t>12</a:t>
            </a:r>
            <a:r>
              <a:rPr lang="en-US" altLang="ja-JP" sz="1200" kern="100" dirty="0">
                <a:latin typeface="Meiryo UI" panose="020B0604030504040204" pitchFamily="50" charset="-128"/>
                <a:ea typeface="Meiryo UI" panose="020B0604030504040204" pitchFamily="50" charset="-128"/>
                <a:cs typeface="Times New Roman"/>
              </a:rPr>
              <a:t>6</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p>
        </p:txBody>
      </p:sp>
      <p:sp>
        <p:nvSpPr>
          <p:cNvPr id="52" name="テキスト ボックス 10">
            <a:extLst>
              <a:ext uri="{FF2B5EF4-FFF2-40B4-BE49-F238E27FC236}">
                <a16:creationId xmlns:a16="http://schemas.microsoft.com/office/drawing/2014/main" id="{8957656B-6DE6-44E0-85D6-7CF39E5B6647}"/>
              </a:ext>
            </a:extLst>
          </p:cNvPr>
          <p:cNvSpPr txBox="1"/>
          <p:nvPr/>
        </p:nvSpPr>
        <p:spPr>
          <a:xfrm>
            <a:off x="4741612" y="4382943"/>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smtClean="0">
                <a:latin typeface="Meiryo UI" panose="020B0604030504040204" pitchFamily="50" charset="-128"/>
                <a:ea typeface="Meiryo UI" panose="020B0604030504040204" pitchFamily="50" charset="-128"/>
                <a:cs typeface="Times New Roman"/>
              </a:rPr>
              <a:t>1,500</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a:latin typeface="Meiryo UI" panose="020B0604030504040204" pitchFamily="50" charset="-128"/>
                <a:ea typeface="Meiryo UI" panose="020B0604030504040204" pitchFamily="50" charset="-128"/>
                <a:cs typeface="Times New Roman"/>
              </a:rPr>
              <a:t>1,701</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r>
              <a:rPr lang="en-US" altLang="ja-JP" sz="1200" kern="100" dirty="0" smtClean="0">
                <a:latin typeface="Meiryo UI" panose="020B0604030504040204" pitchFamily="50" charset="-128"/>
                <a:ea typeface="Meiryo UI" panose="020B0604030504040204" pitchFamily="50" charset="-128"/>
                <a:cs typeface="Times New Roman"/>
              </a:rPr>
              <a:t>+20</a:t>
            </a:r>
            <a:r>
              <a:rPr lang="en-US" altLang="ja-JP" sz="1200" kern="100" dirty="0">
                <a:latin typeface="Meiryo UI" panose="020B0604030504040204" pitchFamily="50" charset="-128"/>
                <a:ea typeface="Meiryo UI" panose="020B0604030504040204" pitchFamily="50" charset="-128"/>
                <a:cs typeface="Times New Roman"/>
              </a:rPr>
              <a:t>1</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p>
        </p:txBody>
      </p:sp>
      <p:sp>
        <p:nvSpPr>
          <p:cNvPr id="53" name="テキスト ボックス 10">
            <a:extLst>
              <a:ext uri="{FF2B5EF4-FFF2-40B4-BE49-F238E27FC236}">
                <a16:creationId xmlns:a16="http://schemas.microsoft.com/office/drawing/2014/main" id="{8957656B-6DE6-44E0-85D6-7CF39E5B6647}"/>
              </a:ext>
            </a:extLst>
          </p:cNvPr>
          <p:cNvSpPr txBox="1"/>
          <p:nvPr/>
        </p:nvSpPr>
        <p:spPr>
          <a:xfrm>
            <a:off x="4741612" y="4664039"/>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a:latin typeface="Meiryo UI" panose="020B0604030504040204" pitchFamily="50" charset="-128"/>
                <a:ea typeface="Meiryo UI" panose="020B0604030504040204" pitchFamily="50" charset="-128"/>
                <a:cs typeface="Times New Roman"/>
              </a:rPr>
              <a:t>1,628</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r>
              <a:rPr lang="en-US" altLang="ja-JP" sz="1200" kern="100" dirty="0" smtClean="0">
                <a:latin typeface="Meiryo UI" panose="020B0604030504040204" pitchFamily="50" charset="-128"/>
                <a:ea typeface="Meiryo UI" panose="020B0604030504040204" pitchFamily="50" charset="-128"/>
                <a:cs typeface="Times New Roman"/>
              </a:rPr>
              <a:t>1,648</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smtClean="0">
                <a:latin typeface="Meiryo UI" panose="020B0604030504040204" pitchFamily="50" charset="-128"/>
                <a:ea typeface="Meiryo UI" panose="020B0604030504040204" pitchFamily="50" charset="-128"/>
                <a:cs typeface="Times New Roman"/>
              </a:rPr>
              <a:t>+20</a:t>
            </a:r>
            <a:r>
              <a:rPr lang="ja-JP" altLang="en-US" sz="1200" kern="100" dirty="0">
                <a:latin typeface="Meiryo UI" panose="020B0604030504040204" pitchFamily="50" charset="-128"/>
                <a:ea typeface="Meiryo UI" panose="020B0604030504040204" pitchFamily="50" charset="-128"/>
                <a:cs typeface="Times New Roman"/>
              </a:rPr>
              <a:t>床）</a:t>
            </a:r>
          </a:p>
        </p:txBody>
      </p:sp>
      <p:sp>
        <p:nvSpPr>
          <p:cNvPr id="54" name="テキスト ボックス 10">
            <a:extLst>
              <a:ext uri="{FF2B5EF4-FFF2-40B4-BE49-F238E27FC236}">
                <a16:creationId xmlns:a16="http://schemas.microsoft.com/office/drawing/2014/main" id="{8957656B-6DE6-44E0-85D6-7CF39E5B6647}"/>
              </a:ext>
            </a:extLst>
          </p:cNvPr>
          <p:cNvSpPr txBox="1"/>
          <p:nvPr/>
        </p:nvSpPr>
        <p:spPr>
          <a:xfrm>
            <a:off x="4303658" y="4985302"/>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smtClean="0">
                <a:latin typeface="Meiryo UI" panose="020B0604030504040204" pitchFamily="50" charset="-128"/>
                <a:ea typeface="Meiryo UI" panose="020B0604030504040204" pitchFamily="50" charset="-128"/>
                <a:cs typeface="Times New Roman"/>
              </a:rPr>
              <a:t>16</a:t>
            </a:r>
            <a:r>
              <a:rPr lang="en-US" altLang="ja-JP" sz="1200" kern="100" dirty="0">
                <a:latin typeface="Meiryo UI" panose="020B0604030504040204" pitchFamily="50" charset="-128"/>
                <a:ea typeface="Meiryo UI" panose="020B0604030504040204" pitchFamily="50" charset="-128"/>
                <a:cs typeface="Times New Roman"/>
              </a:rPr>
              <a:t>8</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r>
              <a:rPr lang="en-US" altLang="ja-JP" sz="1200" kern="100" dirty="0" smtClean="0">
                <a:latin typeface="Meiryo UI" panose="020B0604030504040204" pitchFamily="50" charset="-128"/>
                <a:ea typeface="Meiryo UI" panose="020B0604030504040204" pitchFamily="50" charset="-128"/>
                <a:cs typeface="Times New Roman"/>
              </a:rPr>
              <a:t>188</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r>
              <a:rPr lang="en-US" altLang="ja-JP" sz="1200" kern="100" dirty="0" smtClean="0">
                <a:latin typeface="Meiryo UI" panose="020B0604030504040204" pitchFamily="50" charset="-128"/>
                <a:ea typeface="Meiryo UI" panose="020B0604030504040204" pitchFamily="50" charset="-128"/>
                <a:cs typeface="Times New Roman"/>
              </a:rPr>
              <a:t>+2</a:t>
            </a:r>
            <a:r>
              <a:rPr lang="en-US" altLang="ja-JP" sz="1200" kern="100" dirty="0">
                <a:latin typeface="Meiryo UI" panose="020B0604030504040204" pitchFamily="50" charset="-128"/>
                <a:ea typeface="Meiryo UI" panose="020B0604030504040204" pitchFamily="50" charset="-128"/>
                <a:cs typeface="Times New Roman"/>
              </a:rPr>
              <a:t>0</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p>
        </p:txBody>
      </p:sp>
      <p:sp>
        <p:nvSpPr>
          <p:cNvPr id="55" name="テキスト ボックス 10">
            <a:extLst>
              <a:ext uri="{FF2B5EF4-FFF2-40B4-BE49-F238E27FC236}">
                <a16:creationId xmlns:a16="http://schemas.microsoft.com/office/drawing/2014/main" id="{8957656B-6DE6-44E0-85D6-7CF39E5B6647}"/>
              </a:ext>
            </a:extLst>
          </p:cNvPr>
          <p:cNvSpPr txBox="1"/>
          <p:nvPr/>
        </p:nvSpPr>
        <p:spPr>
          <a:xfrm>
            <a:off x="5853194" y="5276928"/>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a:latin typeface="Meiryo UI" panose="020B0604030504040204" pitchFamily="50" charset="-128"/>
                <a:ea typeface="Meiryo UI" panose="020B0604030504040204" pitchFamily="50" charset="-128"/>
                <a:cs typeface="Times New Roman"/>
              </a:rPr>
              <a:t>5,316</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a:latin typeface="Meiryo UI" panose="020B0604030504040204" pitchFamily="50" charset="-128"/>
                <a:ea typeface="Meiryo UI" panose="020B0604030504040204" pitchFamily="50" charset="-128"/>
                <a:cs typeface="Times New Roman"/>
              </a:rPr>
              <a:t>5,366</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r>
              <a:rPr lang="en-US" altLang="ja-JP" sz="1200" kern="100" dirty="0" smtClean="0">
                <a:latin typeface="Meiryo UI" panose="020B0604030504040204" pitchFamily="50" charset="-128"/>
                <a:ea typeface="Meiryo UI" panose="020B0604030504040204" pitchFamily="50" charset="-128"/>
                <a:cs typeface="Times New Roman"/>
              </a:rPr>
              <a:t>+5</a:t>
            </a:r>
            <a:r>
              <a:rPr lang="en-US" altLang="ja-JP" sz="1200" kern="100" dirty="0">
                <a:latin typeface="Meiryo UI" panose="020B0604030504040204" pitchFamily="50" charset="-128"/>
                <a:ea typeface="Meiryo UI" panose="020B0604030504040204" pitchFamily="50" charset="-128"/>
                <a:cs typeface="Times New Roman"/>
              </a:rPr>
              <a:t>0</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p>
        </p:txBody>
      </p:sp>
      <p:sp>
        <p:nvSpPr>
          <p:cNvPr id="56" name="テキスト ボックス 10">
            <a:extLst>
              <a:ext uri="{FF2B5EF4-FFF2-40B4-BE49-F238E27FC236}">
                <a16:creationId xmlns:a16="http://schemas.microsoft.com/office/drawing/2014/main" id="{8957656B-6DE6-44E0-85D6-7CF39E5B6647}"/>
              </a:ext>
            </a:extLst>
          </p:cNvPr>
          <p:cNvSpPr txBox="1"/>
          <p:nvPr/>
        </p:nvSpPr>
        <p:spPr>
          <a:xfrm>
            <a:off x="4381572" y="5568555"/>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smtClean="0">
                <a:latin typeface="Meiryo UI" panose="020B0604030504040204" pitchFamily="50" charset="-128"/>
                <a:ea typeface="Meiryo UI" panose="020B0604030504040204" pitchFamily="50" charset="-128"/>
                <a:cs typeface="Times New Roman"/>
              </a:rPr>
              <a:t>38</a:t>
            </a:r>
            <a:r>
              <a:rPr lang="en-US" altLang="ja-JP" sz="1200" kern="100" dirty="0">
                <a:latin typeface="Meiryo UI" panose="020B0604030504040204" pitchFamily="50" charset="-128"/>
                <a:ea typeface="Meiryo UI" panose="020B0604030504040204" pitchFamily="50" charset="-128"/>
                <a:cs typeface="Times New Roman"/>
              </a:rPr>
              <a:t>3</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smtClean="0">
                <a:latin typeface="Meiryo UI" panose="020B0604030504040204" pitchFamily="50" charset="-128"/>
                <a:ea typeface="Meiryo UI" panose="020B0604030504040204" pitchFamily="50" charset="-128"/>
                <a:cs typeface="Times New Roman"/>
              </a:rPr>
              <a:t>17</a:t>
            </a:r>
            <a:r>
              <a:rPr lang="en-US" altLang="ja-JP" sz="1200" kern="100" dirty="0">
                <a:latin typeface="Meiryo UI" panose="020B0604030504040204" pitchFamily="50" charset="-128"/>
                <a:ea typeface="Meiryo UI" panose="020B0604030504040204" pitchFamily="50" charset="-128"/>
                <a:cs typeface="Times New Roman"/>
              </a:rPr>
              <a:t>0</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r>
              <a:rPr lang="ja-JP" altLang="en-US" sz="1200" kern="100" dirty="0" smtClean="0">
                <a:latin typeface="Meiryo UI" panose="020B0604030504040204" pitchFamily="50" charset="-128"/>
                <a:ea typeface="Meiryo UI" panose="020B0604030504040204" pitchFamily="50" charset="-128"/>
                <a:cs typeface="Times New Roman"/>
              </a:rPr>
              <a:t>▲</a:t>
            </a:r>
            <a:r>
              <a:rPr lang="en-US" altLang="ja-JP" sz="1200" kern="100" dirty="0" smtClean="0">
                <a:latin typeface="Meiryo UI" panose="020B0604030504040204" pitchFamily="50" charset="-128"/>
                <a:ea typeface="Meiryo UI" panose="020B0604030504040204" pitchFamily="50" charset="-128"/>
                <a:cs typeface="Times New Roman"/>
              </a:rPr>
              <a:t>21</a:t>
            </a:r>
            <a:r>
              <a:rPr lang="en-US" altLang="ja-JP" sz="1200" kern="100" dirty="0">
                <a:latin typeface="Meiryo UI" panose="020B0604030504040204" pitchFamily="50" charset="-128"/>
                <a:ea typeface="Meiryo UI" panose="020B0604030504040204" pitchFamily="50" charset="-128"/>
                <a:cs typeface="Times New Roman"/>
              </a:rPr>
              <a:t>3</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p>
        </p:txBody>
      </p:sp>
      <p:sp>
        <p:nvSpPr>
          <p:cNvPr id="57" name="テキスト ボックス 10">
            <a:extLst>
              <a:ext uri="{FF2B5EF4-FFF2-40B4-BE49-F238E27FC236}">
                <a16:creationId xmlns:a16="http://schemas.microsoft.com/office/drawing/2014/main" id="{8957656B-6DE6-44E0-85D6-7CF39E5B6647}"/>
              </a:ext>
            </a:extLst>
          </p:cNvPr>
          <p:cNvSpPr txBox="1"/>
          <p:nvPr/>
        </p:nvSpPr>
        <p:spPr>
          <a:xfrm>
            <a:off x="4931477" y="5850605"/>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a:latin typeface="Meiryo UI" panose="020B0604030504040204" pitchFamily="50" charset="-128"/>
                <a:ea typeface="Meiryo UI" panose="020B0604030504040204" pitchFamily="50" charset="-128"/>
                <a:cs typeface="Times New Roman"/>
              </a:rPr>
              <a:t>2,170</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a:latin typeface="Meiryo UI" panose="020B0604030504040204" pitchFamily="50" charset="-128"/>
                <a:ea typeface="Meiryo UI" panose="020B0604030504040204" pitchFamily="50" charset="-128"/>
                <a:cs typeface="Times New Roman"/>
              </a:rPr>
              <a:t>2,340</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r>
              <a:rPr lang="en-US" altLang="ja-JP" sz="1200" kern="100" dirty="0" smtClean="0">
                <a:latin typeface="Meiryo UI" panose="020B0604030504040204" pitchFamily="50" charset="-128"/>
                <a:ea typeface="Meiryo UI" panose="020B0604030504040204" pitchFamily="50" charset="-128"/>
                <a:cs typeface="Times New Roman"/>
              </a:rPr>
              <a:t>+17</a:t>
            </a:r>
            <a:r>
              <a:rPr lang="en-US" altLang="ja-JP" sz="1200" kern="100" dirty="0">
                <a:latin typeface="Meiryo UI" panose="020B0604030504040204" pitchFamily="50" charset="-128"/>
                <a:ea typeface="Meiryo UI" panose="020B0604030504040204" pitchFamily="50" charset="-128"/>
                <a:cs typeface="Times New Roman"/>
              </a:rPr>
              <a:t>0</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p>
        </p:txBody>
      </p:sp>
      <p:sp>
        <p:nvSpPr>
          <p:cNvPr id="58" name="テキスト ボックス 10">
            <a:extLst>
              <a:ext uri="{FF2B5EF4-FFF2-40B4-BE49-F238E27FC236}">
                <a16:creationId xmlns:a16="http://schemas.microsoft.com/office/drawing/2014/main" id="{27A20CB8-16F1-4360-A1A5-0AE9C0296432}"/>
              </a:ext>
            </a:extLst>
          </p:cNvPr>
          <p:cNvSpPr txBox="1"/>
          <p:nvPr/>
        </p:nvSpPr>
        <p:spPr>
          <a:xfrm>
            <a:off x="6659877" y="2216166"/>
            <a:ext cx="2292779" cy="600164"/>
          </a:xfrm>
          <a:prstGeom prst="rect">
            <a:avLst/>
          </a:prstGeom>
          <a:solidFill>
            <a:schemeClr val="bg1"/>
          </a:solidFill>
          <a:ln w="6350">
            <a:solidFill>
              <a:schemeClr val="tx1"/>
            </a:solid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100" kern="100" dirty="0">
                <a:latin typeface="Meiryo UI" panose="020B0604030504040204" pitchFamily="50" charset="-128"/>
                <a:ea typeface="Meiryo UI" panose="020B0604030504040204" pitchFamily="50" charset="-128"/>
                <a:cs typeface="Times New Roman"/>
              </a:rPr>
              <a:t>【</a:t>
            </a:r>
            <a:r>
              <a:rPr lang="ja-JP" altLang="en-US" sz="1100" kern="100" dirty="0">
                <a:latin typeface="Meiryo UI" panose="020B0604030504040204" pitchFamily="50" charset="-128"/>
                <a:ea typeface="Meiryo UI" panose="020B0604030504040204" pitchFamily="50" charset="-128"/>
                <a:cs typeface="Times New Roman"/>
              </a:rPr>
              <a:t>数値標記凡例</a:t>
            </a:r>
            <a:r>
              <a:rPr lang="en-US" altLang="ja-JP" sz="1100" kern="100" dirty="0">
                <a:latin typeface="Meiryo UI" panose="020B0604030504040204" pitchFamily="50" charset="-128"/>
                <a:ea typeface="Meiryo UI" panose="020B0604030504040204" pitchFamily="50" charset="-128"/>
                <a:cs typeface="Times New Roman"/>
              </a:rPr>
              <a:t>】</a:t>
            </a:r>
          </a:p>
          <a:p>
            <a:pPr algn="just">
              <a:spcAft>
                <a:spcPts val="0"/>
              </a:spcAft>
            </a:pPr>
            <a:r>
              <a:rPr lang="en-US" altLang="ja-JP" sz="1100" kern="100" dirty="0" smtClean="0">
                <a:latin typeface="Meiryo UI" panose="020B0604030504040204" pitchFamily="50" charset="-128"/>
                <a:ea typeface="Meiryo UI" panose="020B0604030504040204" pitchFamily="50" charset="-128"/>
                <a:cs typeface="Times New Roman"/>
              </a:rPr>
              <a:t>2018</a:t>
            </a:r>
            <a:r>
              <a:rPr lang="ja-JP" altLang="en-US" sz="1100" kern="100" dirty="0" smtClean="0">
                <a:latin typeface="Meiryo UI" panose="020B0604030504040204" pitchFamily="50" charset="-128"/>
                <a:ea typeface="Meiryo UI" panose="020B0604030504040204" pitchFamily="50" charset="-128"/>
                <a:cs typeface="Times New Roman"/>
              </a:rPr>
              <a:t>年度</a:t>
            </a:r>
            <a:r>
              <a:rPr lang="ja-JP" altLang="en-US" sz="1100" kern="100" dirty="0">
                <a:latin typeface="Meiryo UI" panose="020B0604030504040204" pitchFamily="50" charset="-128"/>
                <a:ea typeface="Meiryo UI" panose="020B0604030504040204" pitchFamily="50" charset="-128"/>
                <a:cs typeface="Times New Roman"/>
              </a:rPr>
              <a:t>数値⇒</a:t>
            </a:r>
            <a:r>
              <a:rPr lang="en-US" altLang="ja-JP" sz="1100" kern="100" dirty="0" smtClean="0">
                <a:latin typeface="Meiryo UI" panose="020B0604030504040204" pitchFamily="50" charset="-128"/>
                <a:ea typeface="Meiryo UI" panose="020B0604030504040204" pitchFamily="50" charset="-128"/>
                <a:cs typeface="Times New Roman"/>
              </a:rPr>
              <a:t>2019</a:t>
            </a:r>
            <a:r>
              <a:rPr lang="ja-JP" altLang="en-US" sz="1100" kern="100" dirty="0" smtClean="0">
                <a:latin typeface="Meiryo UI" panose="020B0604030504040204" pitchFamily="50" charset="-128"/>
                <a:ea typeface="Meiryo UI" panose="020B0604030504040204" pitchFamily="50" charset="-128"/>
                <a:cs typeface="Times New Roman"/>
              </a:rPr>
              <a:t>年度</a:t>
            </a:r>
            <a:r>
              <a:rPr lang="ja-JP" altLang="en-US" sz="1100" kern="100" dirty="0">
                <a:latin typeface="Meiryo UI" panose="020B0604030504040204" pitchFamily="50" charset="-128"/>
                <a:ea typeface="Meiryo UI" panose="020B0604030504040204" pitchFamily="50" charset="-128"/>
                <a:cs typeface="Times New Roman"/>
              </a:rPr>
              <a:t>数値（前年度からの増減）　</a:t>
            </a:r>
          </a:p>
        </p:txBody>
      </p:sp>
      <p:sp>
        <p:nvSpPr>
          <p:cNvPr id="12"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35496" y="92638"/>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3" name="タイトル 1">
            <a:extLst>
              <a:ext uri="{FF2B5EF4-FFF2-40B4-BE49-F238E27FC236}">
                <a16:creationId xmlns:a16="http://schemas.microsoft.com/office/drawing/2014/main" id="{30BE5A27-A407-4A14-A9BE-5866682C3C6B}"/>
              </a:ext>
            </a:extLst>
          </p:cNvPr>
          <p:cNvSpPr txBox="1">
            <a:spLocks/>
          </p:cNvSpPr>
          <p:nvPr/>
        </p:nvSpPr>
        <p:spPr>
          <a:xfrm>
            <a:off x="35496" y="89570"/>
            <a:ext cx="9144000"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dirty="0">
                <a:solidFill>
                  <a:schemeClr val="bg1"/>
                </a:solidFill>
                <a:latin typeface="HGP創英角ｺﾞｼｯｸUB" panose="020B0900000000000000" pitchFamily="50" charset="-128"/>
                <a:ea typeface="HGP創英角ｺﾞｼｯｸUB" panose="020B0900000000000000" pitchFamily="50" charset="-128"/>
              </a:rPr>
              <a:t>１</a:t>
            </a:r>
            <a:r>
              <a:rPr lang="ja-JP" altLang="en-US" sz="24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大阪市二次医療圏の概要</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医療体制の概要⑤（入院料別の経年変化）</a:t>
            </a:r>
          </a:p>
        </p:txBody>
      </p:sp>
      <p:sp>
        <p:nvSpPr>
          <p:cNvPr id="22" name="スライド番号プレースホルダー 3"/>
          <p:cNvSpPr>
            <a:spLocks noGrp="1"/>
          </p:cNvSpPr>
          <p:nvPr/>
        </p:nvSpPr>
        <p:spPr>
          <a:xfrm>
            <a:off x="6954566" y="6501252"/>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800" dirty="0" smtClean="0">
                <a:solidFill>
                  <a:schemeClr val="tx1"/>
                </a:solidFill>
              </a:rPr>
              <a:t>10</a:t>
            </a:r>
            <a:endParaRPr lang="ja-JP" altLang="en-US" sz="1800" dirty="0">
              <a:solidFill>
                <a:schemeClr val="tx1"/>
              </a:solidFill>
            </a:endParaRPr>
          </a:p>
        </p:txBody>
      </p:sp>
      <p:sp>
        <p:nvSpPr>
          <p:cNvPr id="23" name="テキスト ボックス 10">
            <a:extLst>
              <a:ext uri="{FF2B5EF4-FFF2-40B4-BE49-F238E27FC236}">
                <a16:creationId xmlns:a16="http://schemas.microsoft.com/office/drawing/2014/main" id="{E9ECBFE3-9CC3-49B6-9080-E943C8115C95}"/>
              </a:ext>
            </a:extLst>
          </p:cNvPr>
          <p:cNvSpPr txBox="1"/>
          <p:nvPr/>
        </p:nvSpPr>
        <p:spPr>
          <a:xfrm>
            <a:off x="539552" y="1771457"/>
            <a:ext cx="2520280"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accent1">
                    <a:lumMod val="75000"/>
                  </a:schemeClr>
                </a:solidFill>
              </a:rPr>
              <a:t>●</a:t>
            </a:r>
            <a:r>
              <a:rPr lang="ja-JP" altLang="en-US" sz="1400" dirty="0">
                <a:solidFill>
                  <a:schemeClr val="tx1"/>
                </a:solidFill>
              </a:rPr>
              <a:t>入院料別報告病床数の推移</a:t>
            </a:r>
          </a:p>
        </p:txBody>
      </p:sp>
      <p:sp>
        <p:nvSpPr>
          <p:cNvPr id="25" name="テキスト ボックス 10">
            <a:extLst>
              <a:ext uri="{FF2B5EF4-FFF2-40B4-BE49-F238E27FC236}">
                <a16:creationId xmlns:a16="http://schemas.microsoft.com/office/drawing/2014/main" id="{5C45A09F-3292-4E0A-9AA2-9B52F141DC1E}"/>
              </a:ext>
            </a:extLst>
          </p:cNvPr>
          <p:cNvSpPr txBox="1"/>
          <p:nvPr/>
        </p:nvSpPr>
        <p:spPr>
          <a:xfrm>
            <a:off x="7170194" y="6319444"/>
            <a:ext cx="1523235"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spcAft>
                <a:spcPts val="0"/>
              </a:spcAft>
            </a:pPr>
            <a:r>
              <a:rPr lang="ja-JP" altLang="en-US" sz="1200" kern="100" dirty="0">
                <a:latin typeface="Meiryo UI" panose="020B0604030504040204" pitchFamily="50" charset="-128"/>
                <a:ea typeface="Meiryo UI" panose="020B0604030504040204" pitchFamily="50" charset="-128"/>
                <a:cs typeface="Times New Roman"/>
              </a:rPr>
              <a:t>出典 病床機能</a:t>
            </a:r>
            <a:r>
              <a:rPr lang="ja-JP" altLang="en-US" sz="1200" kern="100" dirty="0" smtClean="0">
                <a:latin typeface="Meiryo UI" panose="020B0604030504040204" pitchFamily="50" charset="-128"/>
                <a:ea typeface="Meiryo UI" panose="020B0604030504040204" pitchFamily="50" charset="-128"/>
                <a:cs typeface="Times New Roman"/>
              </a:rPr>
              <a:t>報告</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29" name="タイトル 1">
            <a:extLst>
              <a:ext uri="{FF2B5EF4-FFF2-40B4-BE49-F238E27FC236}">
                <a16:creationId xmlns:a16="http://schemas.microsoft.com/office/drawing/2014/main" id="{1EC7121F-A59D-4677-98E2-583F634959D5}"/>
              </a:ext>
            </a:extLst>
          </p:cNvPr>
          <p:cNvSpPr txBox="1">
            <a:spLocks/>
          </p:cNvSpPr>
          <p:nvPr/>
        </p:nvSpPr>
        <p:spPr>
          <a:xfrm>
            <a:off x="35496" y="696940"/>
            <a:ext cx="9052670" cy="952868"/>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a:latin typeface="HGP創英角ｺﾞｼｯｸUB" panose="020B0900000000000000" pitchFamily="50" charset="-128"/>
                <a:ea typeface="HGP創英角ｺﾞｼｯｸUB" panose="020B0900000000000000" pitchFamily="50" charset="-128"/>
              </a:rPr>
              <a:t>一般病棟</a:t>
            </a:r>
            <a:r>
              <a:rPr lang="en-US" altLang="ja-JP" sz="2200" dirty="0">
                <a:latin typeface="HGP創英角ｺﾞｼｯｸUB" panose="020B0900000000000000" pitchFamily="50" charset="-128"/>
                <a:ea typeface="HGP創英角ｺﾞｼｯｸUB" panose="020B0900000000000000" pitchFamily="50" charset="-128"/>
              </a:rPr>
              <a:t>10</a:t>
            </a:r>
            <a:r>
              <a:rPr lang="ja-JP" altLang="en-US" sz="2200" dirty="0">
                <a:latin typeface="HGP創英角ｺﾞｼｯｸUB" panose="020B0900000000000000" pitchFamily="50" charset="-128"/>
                <a:ea typeface="HGP創英角ｺﾞｼｯｸUB" panose="020B0900000000000000" pitchFamily="50" charset="-128"/>
              </a:rPr>
              <a:t>対</a:t>
            </a:r>
            <a:r>
              <a:rPr lang="en-US" altLang="ja-JP" sz="2200" dirty="0">
                <a:latin typeface="HGP創英角ｺﾞｼｯｸUB" panose="020B0900000000000000" pitchFamily="50" charset="-128"/>
                <a:ea typeface="HGP創英角ｺﾞｼｯｸUB" panose="020B0900000000000000" pitchFamily="50" charset="-128"/>
              </a:rPr>
              <a:t>1</a:t>
            </a:r>
            <a:r>
              <a:rPr lang="ja-JP" altLang="en-US" sz="2200" dirty="0" err="1">
                <a:latin typeface="HGP創英角ｺﾞｼｯｸUB" panose="020B0900000000000000" pitchFamily="50" charset="-128"/>
                <a:ea typeface="HGP創英角ｺﾞｼｯｸUB" panose="020B0900000000000000" pitchFamily="50" charset="-128"/>
              </a:rPr>
              <a:t>、</a:t>
            </a:r>
            <a:r>
              <a:rPr lang="ja-JP" altLang="en-US" sz="2200" dirty="0">
                <a:latin typeface="HGP創英角ｺﾞｼｯｸUB" panose="020B0900000000000000" pitchFamily="50" charset="-128"/>
                <a:ea typeface="HGP創英角ｺﾞｼｯｸUB" panose="020B0900000000000000" pitchFamily="50" charset="-128"/>
              </a:rPr>
              <a:t>地域包括ケア病棟入院料、障害者施設等・特殊疾患病棟が増加、介護療養病床、特定機能病院入院基本料等は減少している</a:t>
            </a:r>
          </a:p>
        </p:txBody>
      </p:sp>
    </p:spTree>
    <p:extLst>
      <p:ext uri="{BB962C8B-B14F-4D97-AF65-F5344CB8AC3E}">
        <p14:creationId xmlns:p14="http://schemas.microsoft.com/office/powerpoint/2010/main" val="24260366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p:cNvPicPr>
            <a:picLocks noChangeAspect="1"/>
          </p:cNvPicPr>
          <p:nvPr/>
        </p:nvPicPr>
        <p:blipFill>
          <a:blip r:embed="rId3"/>
          <a:stretch>
            <a:fillRect/>
          </a:stretch>
        </p:blipFill>
        <p:spPr>
          <a:xfrm>
            <a:off x="387074" y="4194800"/>
            <a:ext cx="8505406" cy="2454237"/>
          </a:xfrm>
          <a:prstGeom prst="rect">
            <a:avLst/>
          </a:prstGeom>
        </p:spPr>
      </p:pic>
      <p:pic>
        <p:nvPicPr>
          <p:cNvPr id="6" name="図 5"/>
          <p:cNvPicPr>
            <a:picLocks noChangeAspect="1"/>
          </p:cNvPicPr>
          <p:nvPr/>
        </p:nvPicPr>
        <p:blipFill>
          <a:blip r:embed="rId4"/>
          <a:stretch>
            <a:fillRect/>
          </a:stretch>
        </p:blipFill>
        <p:spPr>
          <a:xfrm>
            <a:off x="384858" y="1758402"/>
            <a:ext cx="8507622" cy="2454876"/>
          </a:xfrm>
          <a:prstGeom prst="rect">
            <a:avLst/>
          </a:prstGeom>
        </p:spPr>
      </p:pic>
      <p:sp>
        <p:nvSpPr>
          <p:cNvPr id="22" name="Oval 64">
            <a:hlinkClick r:id="rId5" action="ppaction://hlinksldjump"/>
            <a:extLst>
              <a:ext uri="{FF2B5EF4-FFF2-40B4-BE49-F238E27FC236}">
                <a16:creationId xmlns:a16="http://schemas.microsoft.com/office/drawing/2014/main" id="{2865890E-81EE-482A-8BAC-0CEA60EEBBA9}"/>
              </a:ext>
            </a:extLst>
          </p:cNvPr>
          <p:cNvSpPr>
            <a:spLocks noChangeAspect="1"/>
          </p:cNvSpPr>
          <p:nvPr/>
        </p:nvSpPr>
        <p:spPr>
          <a:xfrm>
            <a:off x="158156" y="87565"/>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23" name="タイトル 1">
            <a:extLst>
              <a:ext uri="{FF2B5EF4-FFF2-40B4-BE49-F238E27FC236}">
                <a16:creationId xmlns:a16="http://schemas.microsoft.com/office/drawing/2014/main" id="{30BE5A27-A407-4A14-A9BE-5866682C3C6B}"/>
              </a:ext>
            </a:extLst>
          </p:cNvPr>
          <p:cNvSpPr txBox="1">
            <a:spLocks/>
          </p:cNvSpPr>
          <p:nvPr/>
        </p:nvSpPr>
        <p:spPr>
          <a:xfrm>
            <a:off x="193379" y="71573"/>
            <a:ext cx="8964488"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dirty="0">
                <a:solidFill>
                  <a:schemeClr val="bg1"/>
                </a:solidFill>
                <a:latin typeface="HGP創英角ｺﾞｼｯｸUB" panose="020B0900000000000000" pitchFamily="50" charset="-128"/>
                <a:ea typeface="HGP創英角ｺﾞｼｯｸUB" panose="020B0900000000000000" pitchFamily="50" charset="-128"/>
              </a:rPr>
              <a:t>１</a:t>
            </a:r>
            <a:r>
              <a:rPr lang="ja-JP" altLang="en-US" sz="24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大阪市二次医療圏の概要</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医療体制の概要⑥（転換補助金）</a:t>
            </a:r>
          </a:p>
        </p:txBody>
      </p:sp>
      <p:sp>
        <p:nvSpPr>
          <p:cNvPr id="2" name="正方形/長方形 1"/>
          <p:cNvSpPr/>
          <p:nvPr/>
        </p:nvSpPr>
        <p:spPr>
          <a:xfrm>
            <a:off x="2784428" y="1601372"/>
            <a:ext cx="3647152" cy="369332"/>
          </a:xfrm>
          <a:prstGeom prst="rect">
            <a:avLst/>
          </a:prstGeom>
        </p:spPr>
        <p:txBody>
          <a:bodyPr wrap="none">
            <a:spAutoFit/>
          </a:bodyPr>
          <a:lstStyle/>
          <a:p>
            <a:r>
              <a:rPr lang="ja-JP" altLang="en-US" dirty="0">
                <a:solidFill>
                  <a:schemeClr val="tx2">
                    <a:lumMod val="60000"/>
                    <a:lumOff val="40000"/>
                  </a:schemeClr>
                </a:solidFill>
                <a:latin typeface="HGS創英角ｺﾞｼｯｸUB" panose="020B0900000000000000" pitchFamily="50" charset="-128"/>
                <a:ea typeface="HGS創英角ｺﾞｼｯｸUB" panose="020B0900000000000000" pitchFamily="50" charset="-128"/>
              </a:rPr>
              <a:t>病床転換促進事業補助金（実績）</a:t>
            </a:r>
          </a:p>
        </p:txBody>
      </p:sp>
      <p:sp>
        <p:nvSpPr>
          <p:cNvPr id="8" name="スライド番号プレースホルダー 3"/>
          <p:cNvSpPr>
            <a:spLocks noGrp="1"/>
          </p:cNvSpPr>
          <p:nvPr/>
        </p:nvSpPr>
        <p:spPr>
          <a:xfrm>
            <a:off x="7024267" y="65253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800" dirty="0" smtClean="0">
                <a:solidFill>
                  <a:schemeClr val="tx1"/>
                </a:solidFill>
              </a:rPr>
              <a:t>11</a:t>
            </a:r>
            <a:endParaRPr lang="ja-JP" altLang="en-US" sz="1800" dirty="0">
              <a:solidFill>
                <a:schemeClr val="tx1"/>
              </a:solidFill>
            </a:endParaRPr>
          </a:p>
        </p:txBody>
      </p:sp>
      <p:sp>
        <p:nvSpPr>
          <p:cNvPr id="10" name="タイトル 1">
            <a:extLst>
              <a:ext uri="{FF2B5EF4-FFF2-40B4-BE49-F238E27FC236}">
                <a16:creationId xmlns:a16="http://schemas.microsoft.com/office/drawing/2014/main" id="{77D78C8B-7190-4F9F-BF24-FAD4DFE9F181}"/>
              </a:ext>
            </a:extLst>
          </p:cNvPr>
          <p:cNvSpPr txBox="1">
            <a:spLocks/>
          </p:cNvSpPr>
          <p:nvPr/>
        </p:nvSpPr>
        <p:spPr>
          <a:xfrm>
            <a:off x="158156" y="555561"/>
            <a:ext cx="8734324" cy="952406"/>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a:latin typeface="HGP創英角ｺﾞｼｯｸUB" panose="020B0900000000000000" pitchFamily="50" charset="-128"/>
                <a:ea typeface="HGP創英角ｺﾞｼｯｸUB" panose="020B0900000000000000" pitchFamily="50" charset="-128"/>
              </a:rPr>
              <a:t>「病床転換促進事業補助金」の交付病院数は府全体で増加傾向であり、　　</a:t>
            </a:r>
            <a:r>
              <a:rPr lang="ja-JP" altLang="en-US" sz="2200" dirty="0" smtClean="0">
                <a:latin typeface="HGP創英角ｺﾞｼｯｸUB" panose="020B0900000000000000" pitchFamily="50" charset="-128"/>
                <a:ea typeface="HGP創英角ｺﾞｼｯｸUB" panose="020B0900000000000000" pitchFamily="50" charset="-128"/>
              </a:rPr>
              <a:t>大阪市</a:t>
            </a:r>
            <a:r>
              <a:rPr lang="ja-JP" altLang="en-US" sz="2200" dirty="0">
                <a:latin typeface="HGP創英角ｺﾞｼｯｸUB" panose="020B0900000000000000" pitchFamily="50" charset="-128"/>
                <a:ea typeface="HGP創英角ｺﾞｼｯｸUB" panose="020B0900000000000000" pitchFamily="50" charset="-128"/>
              </a:rPr>
              <a:t>二次医療圏において</a:t>
            </a:r>
            <a:r>
              <a:rPr lang="ja-JP" altLang="en-US" sz="2200" dirty="0" smtClean="0">
                <a:latin typeface="HGP創英角ｺﾞｼｯｸUB" panose="020B0900000000000000" pitchFamily="50" charset="-128"/>
                <a:ea typeface="HGP創英角ｺﾞｼｯｸUB" panose="020B0900000000000000" pitchFamily="50" charset="-128"/>
              </a:rPr>
              <a:t>は９病院</a:t>
            </a:r>
            <a:r>
              <a:rPr lang="ja-JP" altLang="en-US" sz="2200" dirty="0">
                <a:latin typeface="HGP創英角ｺﾞｼｯｸUB" panose="020B0900000000000000" pitchFamily="50" charset="-128"/>
                <a:ea typeface="HGP創英角ｺﾞｼｯｸUB" panose="020B0900000000000000" pitchFamily="50" charset="-128"/>
              </a:rPr>
              <a:t>に対し、交付実績がある</a:t>
            </a:r>
          </a:p>
        </p:txBody>
      </p:sp>
    </p:spTree>
    <p:extLst>
      <p:ext uri="{BB962C8B-B14F-4D97-AF65-F5344CB8AC3E}">
        <p14:creationId xmlns:p14="http://schemas.microsoft.com/office/powerpoint/2010/main" val="11382681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p:cNvPicPr>
            <a:picLocks noChangeAspect="1"/>
          </p:cNvPicPr>
          <p:nvPr/>
        </p:nvPicPr>
        <p:blipFill>
          <a:blip r:embed="rId3"/>
          <a:stretch>
            <a:fillRect/>
          </a:stretch>
        </p:blipFill>
        <p:spPr>
          <a:xfrm>
            <a:off x="27296" y="4697766"/>
            <a:ext cx="4116971" cy="2038350"/>
          </a:xfrm>
          <a:prstGeom prst="rect">
            <a:avLst/>
          </a:prstGeom>
        </p:spPr>
      </p:pic>
      <p:pic>
        <p:nvPicPr>
          <p:cNvPr id="4" name="図 3"/>
          <p:cNvPicPr>
            <a:picLocks noChangeAspect="1"/>
          </p:cNvPicPr>
          <p:nvPr/>
        </p:nvPicPr>
        <p:blipFill>
          <a:blip r:embed="rId4"/>
          <a:stretch>
            <a:fillRect/>
          </a:stretch>
        </p:blipFill>
        <p:spPr>
          <a:xfrm>
            <a:off x="243707" y="3724110"/>
            <a:ext cx="7496645" cy="841497"/>
          </a:xfrm>
          <a:prstGeom prst="rect">
            <a:avLst/>
          </a:prstGeom>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6979326" y="6492875"/>
            <a:ext cx="2133600" cy="365125"/>
          </a:xfrm>
        </p:spPr>
        <p:txBody>
          <a:bodyPr/>
          <a:lstStyle/>
          <a:p>
            <a:r>
              <a:rPr kumimoji="1" lang="en-US" altLang="ja-JP" sz="1800" dirty="0" smtClean="0">
                <a:solidFill>
                  <a:schemeClr val="tx1"/>
                </a:solidFill>
              </a:rPr>
              <a:t>12</a:t>
            </a:r>
            <a:endParaRPr kumimoji="1" lang="ja-JP" altLang="en-US" sz="1800" dirty="0">
              <a:solidFill>
                <a:schemeClr val="tx1"/>
              </a:solidFill>
            </a:endParaRPr>
          </a:p>
        </p:txBody>
      </p:sp>
      <p:sp>
        <p:nvSpPr>
          <p:cNvPr id="10" name="Oval 64">
            <a:hlinkClick r:id="rId5" action="ppaction://hlinksldjump"/>
            <a:extLst>
              <a:ext uri="{FF2B5EF4-FFF2-40B4-BE49-F238E27FC236}">
                <a16:creationId xmlns:a16="http://schemas.microsoft.com/office/drawing/2014/main" id="{2865890E-81EE-482A-8BAC-0CEA60EEBBA9}"/>
              </a:ext>
            </a:extLst>
          </p:cNvPr>
          <p:cNvSpPr>
            <a:spLocks noChangeAspect="1"/>
          </p:cNvSpPr>
          <p:nvPr/>
        </p:nvSpPr>
        <p:spPr>
          <a:xfrm>
            <a:off x="97083" y="61194"/>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1" name="タイトル 1">
            <a:extLst>
              <a:ext uri="{FF2B5EF4-FFF2-40B4-BE49-F238E27FC236}">
                <a16:creationId xmlns:a16="http://schemas.microsoft.com/office/drawing/2014/main" id="{30BE5A27-A407-4A14-A9BE-5866682C3C6B}"/>
              </a:ext>
            </a:extLst>
          </p:cNvPr>
          <p:cNvSpPr txBox="1">
            <a:spLocks/>
          </p:cNvSpPr>
          <p:nvPr/>
        </p:nvSpPr>
        <p:spPr>
          <a:xfrm>
            <a:off x="120085" y="61194"/>
            <a:ext cx="8352928"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大阪市二次医療圏の概要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(3)</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診療実態の分析の結果</a:t>
            </a:r>
          </a:p>
        </p:txBody>
      </p:sp>
      <p:sp>
        <p:nvSpPr>
          <p:cNvPr id="13" name="テキスト ボックス 12">
            <a:extLst>
              <a:ext uri="{FF2B5EF4-FFF2-40B4-BE49-F238E27FC236}">
                <a16:creationId xmlns:a16="http://schemas.microsoft.com/office/drawing/2014/main" id="{8957656B-6DE6-44E0-85D6-7CF39E5B6647}"/>
              </a:ext>
            </a:extLst>
          </p:cNvPr>
          <p:cNvSpPr txBox="1"/>
          <p:nvPr/>
        </p:nvSpPr>
        <p:spPr>
          <a:xfrm>
            <a:off x="46679" y="1473409"/>
            <a:ext cx="3281668"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a:solidFill>
                  <a:schemeClr val="accent1">
                    <a:lumMod val="75000"/>
                  </a:schemeClr>
                </a:solidFill>
              </a:rPr>
              <a:t>●</a:t>
            </a:r>
            <a:r>
              <a:rPr lang="ja-JP" altLang="en-US" sz="1400" kern="100" dirty="0">
                <a:latin typeface="Meiryo UI" panose="020B0604030504040204" pitchFamily="50" charset="-128"/>
                <a:ea typeface="Meiryo UI" panose="020B0604030504040204" pitchFamily="50" charset="-128"/>
                <a:cs typeface="Times New Roman"/>
              </a:rPr>
              <a:t>病床機能報告と病床数の必要量の比較</a:t>
            </a:r>
            <a:endParaRPr lang="ja-JP" sz="1400" kern="100" dirty="0">
              <a:effectLst/>
              <a:latin typeface="Meiryo UI" panose="020B0604030504040204" pitchFamily="50" charset="-128"/>
              <a:ea typeface="Meiryo UI" panose="020B0604030504040204" pitchFamily="50" charset="-128"/>
              <a:cs typeface="Times New Roman"/>
            </a:endParaRPr>
          </a:p>
        </p:txBody>
      </p:sp>
      <p:sp>
        <p:nvSpPr>
          <p:cNvPr id="20" name="右中かっこ 19"/>
          <p:cNvSpPr/>
          <p:nvPr/>
        </p:nvSpPr>
        <p:spPr>
          <a:xfrm>
            <a:off x="7215246" y="5623127"/>
            <a:ext cx="345973" cy="806128"/>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t"/>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endParaRPr kumimoji="1" lang="ja-JP" altLang="en-US" sz="1100"/>
          </a:p>
        </p:txBody>
      </p:sp>
      <p:sp>
        <p:nvSpPr>
          <p:cNvPr id="22" name="テキスト ボックス 10">
            <a:extLst>
              <a:ext uri="{FF2B5EF4-FFF2-40B4-BE49-F238E27FC236}">
                <a16:creationId xmlns:a16="http://schemas.microsoft.com/office/drawing/2014/main" id="{8957656B-6DE6-44E0-85D6-7CF39E5B6647}"/>
              </a:ext>
            </a:extLst>
          </p:cNvPr>
          <p:cNvSpPr txBox="1"/>
          <p:nvPr/>
        </p:nvSpPr>
        <p:spPr>
          <a:xfrm>
            <a:off x="4097719" y="5829581"/>
            <a:ext cx="2339102"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kern="100" dirty="0">
                <a:latin typeface="+mn-ea"/>
                <a:cs typeface="Times New Roman"/>
              </a:rPr>
              <a:t>②</a:t>
            </a:r>
            <a:r>
              <a:rPr lang="ja-JP" altLang="en-US" sz="1400" kern="100" dirty="0">
                <a:effectLst/>
                <a:latin typeface="+mn-ea"/>
                <a:cs typeface="Times New Roman"/>
              </a:rPr>
              <a:t>病床数の必要量（回復期）</a:t>
            </a:r>
            <a:endParaRPr lang="ja-JP" sz="1400" kern="100" dirty="0">
              <a:effectLst/>
              <a:latin typeface="+mn-ea"/>
              <a:cs typeface="Times New Roman"/>
            </a:endParaRPr>
          </a:p>
        </p:txBody>
      </p:sp>
      <p:sp>
        <p:nvSpPr>
          <p:cNvPr id="23" name="テキスト ボックス 22">
            <a:extLst>
              <a:ext uri="{FF2B5EF4-FFF2-40B4-BE49-F238E27FC236}">
                <a16:creationId xmlns:a16="http://schemas.microsoft.com/office/drawing/2014/main" id="{8957656B-6DE6-44E0-85D6-7CF39E5B6647}"/>
              </a:ext>
            </a:extLst>
          </p:cNvPr>
          <p:cNvSpPr txBox="1"/>
          <p:nvPr/>
        </p:nvSpPr>
        <p:spPr>
          <a:xfrm>
            <a:off x="46679" y="3446176"/>
            <a:ext cx="5974713"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a:solidFill>
                  <a:schemeClr val="accent1">
                    <a:lumMod val="75000"/>
                  </a:schemeClr>
                </a:solidFill>
              </a:rPr>
              <a:t>●</a:t>
            </a:r>
            <a:r>
              <a:rPr lang="ja-JP" altLang="en-US" sz="1400" kern="100" dirty="0">
                <a:latin typeface="Meiryo UI" panose="020B0604030504040204" pitchFamily="50" charset="-128"/>
                <a:ea typeface="Meiryo UI" panose="020B0604030504040204" pitchFamily="50" charset="-128"/>
                <a:cs typeface="Times New Roman"/>
              </a:rPr>
              <a:t>病床機能報告（</a:t>
            </a:r>
            <a:r>
              <a:rPr lang="en-US" altLang="ja-JP" sz="1400" kern="100" dirty="0" smtClean="0">
                <a:latin typeface="Meiryo UI" panose="020B0604030504040204" pitchFamily="50" charset="-128"/>
                <a:ea typeface="Meiryo UI" panose="020B0604030504040204" pitchFamily="50" charset="-128"/>
                <a:cs typeface="Times New Roman"/>
              </a:rPr>
              <a:t>2019</a:t>
            </a:r>
            <a:r>
              <a:rPr lang="ja-JP" altLang="en-US" sz="1400" kern="100" dirty="0" smtClean="0">
                <a:latin typeface="Meiryo UI" panose="020B0604030504040204" pitchFamily="50" charset="-128"/>
                <a:ea typeface="Meiryo UI" panose="020B0604030504040204" pitchFamily="50" charset="-128"/>
                <a:cs typeface="Times New Roman"/>
              </a:rPr>
              <a:t>年度</a:t>
            </a:r>
            <a:r>
              <a:rPr lang="ja-JP" altLang="en-US" sz="1400" kern="100" dirty="0">
                <a:latin typeface="Meiryo UI" panose="020B0604030504040204" pitchFamily="50" charset="-128"/>
                <a:ea typeface="Meiryo UI" panose="020B0604030504040204" pitchFamily="50" charset="-128"/>
                <a:cs typeface="Times New Roman"/>
              </a:rPr>
              <a:t>）と病床数の必要量（</a:t>
            </a:r>
            <a:r>
              <a:rPr lang="en-US" altLang="ja-JP" sz="1400" kern="100" dirty="0">
                <a:latin typeface="Meiryo UI" panose="020B0604030504040204" pitchFamily="50" charset="-128"/>
                <a:ea typeface="Meiryo UI" panose="020B0604030504040204" pitchFamily="50" charset="-128"/>
                <a:cs typeface="Times New Roman"/>
              </a:rPr>
              <a:t>2025</a:t>
            </a:r>
            <a:r>
              <a:rPr lang="ja-JP" altLang="en-US" sz="1400" kern="100" dirty="0">
                <a:latin typeface="Meiryo UI" panose="020B0604030504040204" pitchFamily="50" charset="-128"/>
                <a:ea typeface="Meiryo UI" panose="020B0604030504040204" pitchFamily="50" charset="-128"/>
                <a:cs typeface="Times New Roman"/>
              </a:rPr>
              <a:t>年）の割合の比較</a:t>
            </a:r>
            <a:endParaRPr lang="ja-JP" sz="1400" kern="100" dirty="0">
              <a:effectLst/>
              <a:latin typeface="Meiryo UI" panose="020B0604030504040204" pitchFamily="50" charset="-128"/>
              <a:ea typeface="Meiryo UI" panose="020B0604030504040204" pitchFamily="50" charset="-128"/>
              <a:cs typeface="Times New Roman"/>
            </a:endParaRPr>
          </a:p>
        </p:txBody>
      </p:sp>
      <p:sp>
        <p:nvSpPr>
          <p:cNvPr id="31" name="テキスト ボックス 16"/>
          <p:cNvSpPr txBox="1"/>
          <p:nvPr/>
        </p:nvSpPr>
        <p:spPr>
          <a:xfrm>
            <a:off x="4155039" y="4680588"/>
            <a:ext cx="4810380" cy="332815"/>
          </a:xfrm>
          <a:prstGeom prst="rect">
            <a:avLst/>
          </a:prstGeom>
          <a:solidFill>
            <a:schemeClr val="accent1">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200" b="1" dirty="0">
                <a:latin typeface="HGPｺﾞｼｯｸM" panose="020B0600000000000000" pitchFamily="50" charset="-128"/>
                <a:ea typeface="HGPｺﾞｼｯｸM" panose="020B0600000000000000" pitchFamily="50" charset="-128"/>
              </a:rPr>
              <a:t>サブアキュート・ポスト　アキュート・リハビリ機能の</a:t>
            </a:r>
            <a:r>
              <a:rPr kumimoji="1" lang="ja-JP" altLang="en-US" sz="1400" b="1" dirty="0">
                <a:latin typeface="HGPｺﾞｼｯｸM" panose="020B0600000000000000" pitchFamily="50" charset="-128"/>
                <a:ea typeface="HGPｺﾞｼｯｸM" panose="020B0600000000000000" pitchFamily="50" charset="-128"/>
              </a:rPr>
              <a:t>現状と将来の予測</a:t>
            </a:r>
          </a:p>
        </p:txBody>
      </p:sp>
      <p:cxnSp>
        <p:nvCxnSpPr>
          <p:cNvPr id="34" name="直線矢印コネクタ 33"/>
          <p:cNvCxnSpPr>
            <a:cxnSpLocks/>
          </p:cNvCxnSpPr>
          <p:nvPr/>
        </p:nvCxnSpPr>
        <p:spPr>
          <a:xfrm>
            <a:off x="6211140" y="4597925"/>
            <a:ext cx="660916" cy="150523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32" name="角丸四角形 31"/>
          <p:cNvSpPr/>
          <p:nvPr/>
        </p:nvSpPr>
        <p:spPr>
          <a:xfrm>
            <a:off x="5279764" y="4219518"/>
            <a:ext cx="1157057" cy="149342"/>
          </a:xfrm>
          <a:prstGeom prst="roundRect">
            <a:avLst/>
          </a:prstGeom>
          <a:noFill/>
          <a:ln w="28575"/>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5" name="角丸四角形 34"/>
          <p:cNvSpPr/>
          <p:nvPr/>
        </p:nvSpPr>
        <p:spPr>
          <a:xfrm>
            <a:off x="5849475" y="4394642"/>
            <a:ext cx="587346" cy="151247"/>
          </a:xfrm>
          <a:prstGeom prst="roundRect">
            <a:avLst/>
          </a:prstGeom>
          <a:noFill/>
          <a:ln w="28575"/>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47" name="テキスト ボックス 10">
            <a:extLst>
              <a:ext uri="{FF2B5EF4-FFF2-40B4-BE49-F238E27FC236}">
                <a16:creationId xmlns:a16="http://schemas.microsoft.com/office/drawing/2014/main" id="{8957656B-6DE6-44E0-85D6-7CF39E5B6647}"/>
              </a:ext>
            </a:extLst>
          </p:cNvPr>
          <p:cNvSpPr txBox="1"/>
          <p:nvPr/>
        </p:nvSpPr>
        <p:spPr>
          <a:xfrm>
            <a:off x="4096001" y="5013403"/>
            <a:ext cx="3734136"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kern="100" dirty="0">
                <a:effectLst/>
                <a:latin typeface="+mn-ea"/>
                <a:cs typeface="Times New Roman"/>
              </a:rPr>
              <a:t>①病床機能報告（地域急性期＋回復期）</a:t>
            </a:r>
            <a:endParaRPr lang="ja-JP" sz="1400" kern="100" dirty="0">
              <a:effectLst/>
              <a:latin typeface="+mn-ea"/>
              <a:cs typeface="Times New Roman"/>
            </a:endParaRPr>
          </a:p>
        </p:txBody>
      </p:sp>
      <p:graphicFrame>
        <p:nvGraphicFramePr>
          <p:cNvPr id="48" name="表 47"/>
          <p:cNvGraphicFramePr>
            <a:graphicFrameLocks noGrp="1"/>
          </p:cNvGraphicFramePr>
          <p:nvPr>
            <p:extLst>
              <p:ext uri="{D42A27DB-BD31-4B8C-83A1-F6EECF244321}">
                <p14:modId xmlns:p14="http://schemas.microsoft.com/office/powerpoint/2010/main" val="2867698996"/>
              </p:ext>
            </p:extLst>
          </p:nvPr>
        </p:nvGraphicFramePr>
        <p:xfrm>
          <a:off x="4398798" y="5373216"/>
          <a:ext cx="2765490" cy="456365"/>
        </p:xfrm>
        <a:graphic>
          <a:graphicData uri="http://schemas.openxmlformats.org/drawingml/2006/table">
            <a:tbl>
              <a:tblPr>
                <a:tableStyleId>{BC89EF96-8CEA-46FF-86C4-4CE0E7609802}</a:tableStyleId>
              </a:tblPr>
              <a:tblGrid>
                <a:gridCol w="1878992">
                  <a:extLst>
                    <a:ext uri="{9D8B030D-6E8A-4147-A177-3AD203B41FA5}">
                      <a16:colId xmlns:a16="http://schemas.microsoft.com/office/drawing/2014/main" val="20000"/>
                    </a:ext>
                  </a:extLst>
                </a:gridCol>
                <a:gridCol w="886498">
                  <a:extLst>
                    <a:ext uri="{9D8B030D-6E8A-4147-A177-3AD203B41FA5}">
                      <a16:colId xmlns:a16="http://schemas.microsoft.com/office/drawing/2014/main" val="20001"/>
                    </a:ext>
                  </a:extLst>
                </a:gridCol>
              </a:tblGrid>
              <a:tr h="220533">
                <a:tc>
                  <a:txBody>
                    <a:bodyPr/>
                    <a:lstStyle/>
                    <a:p>
                      <a:pPr algn="l" fontAlgn="ctr"/>
                      <a:r>
                        <a:rPr lang="en-US" altLang="ja-JP" sz="1300" b="0" i="0" u="none" strike="noStrike" dirty="0" smtClean="0">
                          <a:solidFill>
                            <a:schemeClr val="tx1"/>
                          </a:solidFill>
                          <a:effectLst/>
                          <a:latin typeface="+mn-ea"/>
                          <a:ea typeface="+mn-ea"/>
                        </a:rPr>
                        <a:t>2018</a:t>
                      </a:r>
                      <a:r>
                        <a:rPr lang="ja-JP" altLang="en-US" sz="1300" b="0" i="0" u="none" strike="noStrike" dirty="0" smtClean="0">
                          <a:solidFill>
                            <a:schemeClr val="tx1"/>
                          </a:solidFill>
                          <a:effectLst/>
                          <a:latin typeface="+mn-ea"/>
                          <a:ea typeface="+mn-ea"/>
                        </a:rPr>
                        <a:t>年度</a:t>
                      </a:r>
                      <a:endParaRPr lang="zh-TW" altLang="en-US" sz="13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400" u="none" strike="noStrike" dirty="0" smtClean="0">
                          <a:effectLst/>
                          <a:latin typeface="+mn-lt"/>
                          <a:ea typeface="+mn-ea"/>
                        </a:rPr>
                        <a:t>22.6%</a:t>
                      </a:r>
                      <a:endParaRPr lang="en-US" altLang="ja-JP" sz="1400" b="0" i="0" u="none" strike="noStrike" dirty="0">
                        <a:solidFill>
                          <a:srgbClr val="000000"/>
                        </a:solidFill>
                        <a:effectLst/>
                        <a:latin typeface="+mn-lt"/>
                        <a:ea typeface="+mn-ea"/>
                      </a:endParaRPr>
                    </a:p>
                  </a:txBody>
                  <a:tcPr marL="9525" marR="9525" marT="9525" marB="0" anchor="ctr"/>
                </a:tc>
                <a:extLst>
                  <a:ext uri="{0D108BD9-81ED-4DB2-BD59-A6C34878D82A}">
                    <a16:rowId xmlns:a16="http://schemas.microsoft.com/office/drawing/2014/main" val="10000"/>
                  </a:ext>
                </a:extLst>
              </a:tr>
              <a:tr h="233480">
                <a:tc>
                  <a:txBody>
                    <a:bodyPr/>
                    <a:lstStyle/>
                    <a:p>
                      <a:pPr algn="l" fontAlgn="ctr"/>
                      <a:r>
                        <a:rPr lang="en-US" altLang="ja-JP" sz="1300" b="0" i="0" u="none" strike="noStrike" dirty="0" smtClean="0">
                          <a:solidFill>
                            <a:srgbClr val="000000"/>
                          </a:solidFill>
                          <a:effectLst/>
                          <a:latin typeface="+mn-ea"/>
                          <a:ea typeface="+mn-ea"/>
                        </a:rPr>
                        <a:t>2019</a:t>
                      </a:r>
                      <a:r>
                        <a:rPr lang="ja-JP" altLang="en-US" sz="1300" b="0" i="0" u="none" strike="noStrike" dirty="0" smtClean="0">
                          <a:solidFill>
                            <a:srgbClr val="000000"/>
                          </a:solidFill>
                          <a:effectLst/>
                          <a:latin typeface="+mn-ea"/>
                          <a:ea typeface="+mn-ea"/>
                        </a:rPr>
                        <a:t>年度</a:t>
                      </a:r>
                      <a:endParaRPr lang="zh-TW" altLang="en-US" sz="13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400" b="0" i="0" u="none" strike="noStrike" dirty="0" smtClean="0">
                          <a:solidFill>
                            <a:srgbClr val="000000"/>
                          </a:solidFill>
                          <a:effectLst/>
                          <a:latin typeface="+mn-lt"/>
                          <a:ea typeface="+mn-ea"/>
                        </a:rPr>
                        <a:t>18.7%</a:t>
                      </a:r>
                      <a:endParaRPr lang="en-US" altLang="ja-JP" sz="1400" b="0" i="0" u="none" strike="noStrike" dirty="0">
                        <a:solidFill>
                          <a:srgbClr val="000000"/>
                        </a:solidFill>
                        <a:effectLst/>
                        <a:latin typeface="+mn-lt"/>
                        <a:ea typeface="+mn-ea"/>
                      </a:endParaRPr>
                    </a:p>
                  </a:txBody>
                  <a:tcPr marL="9525" marR="9525" marT="9525" marB="0" anchor="ctr"/>
                </a:tc>
                <a:extLst>
                  <a:ext uri="{0D108BD9-81ED-4DB2-BD59-A6C34878D82A}">
                    <a16:rowId xmlns:a16="http://schemas.microsoft.com/office/drawing/2014/main" val="989151679"/>
                  </a:ext>
                </a:extLst>
              </a:tr>
            </a:tbl>
          </a:graphicData>
        </a:graphic>
      </p:graphicFrame>
      <p:graphicFrame>
        <p:nvGraphicFramePr>
          <p:cNvPr id="50" name="表 49"/>
          <p:cNvGraphicFramePr>
            <a:graphicFrameLocks noGrp="1"/>
          </p:cNvGraphicFramePr>
          <p:nvPr>
            <p:extLst>
              <p:ext uri="{D42A27DB-BD31-4B8C-83A1-F6EECF244321}">
                <p14:modId xmlns:p14="http://schemas.microsoft.com/office/powerpoint/2010/main" val="2719722082"/>
              </p:ext>
            </p:extLst>
          </p:nvPr>
        </p:nvGraphicFramePr>
        <p:xfrm>
          <a:off x="6266082" y="6088311"/>
          <a:ext cx="938392" cy="315460"/>
        </p:xfrm>
        <a:graphic>
          <a:graphicData uri="http://schemas.openxmlformats.org/drawingml/2006/table">
            <a:tbl>
              <a:tblPr>
                <a:tableStyleId>{BC89EF96-8CEA-46FF-86C4-4CE0E7609802}</a:tableStyleId>
              </a:tblPr>
              <a:tblGrid>
                <a:gridCol w="938392">
                  <a:extLst>
                    <a:ext uri="{9D8B030D-6E8A-4147-A177-3AD203B41FA5}">
                      <a16:colId xmlns:a16="http://schemas.microsoft.com/office/drawing/2014/main" val="20000"/>
                    </a:ext>
                  </a:extLst>
                </a:gridCol>
              </a:tblGrid>
              <a:tr h="315460">
                <a:tc>
                  <a:txBody>
                    <a:bodyPr/>
                    <a:lstStyle/>
                    <a:p>
                      <a:pPr algn="r" fontAlgn="ctr"/>
                      <a:r>
                        <a:rPr lang="en-US" altLang="ja-JP" sz="1400" u="none" strike="noStrike" dirty="0">
                          <a:effectLst/>
                        </a:rPr>
                        <a:t>30.7%</a:t>
                      </a:r>
                      <a:endParaRPr lang="en-US" altLang="ja-JP" sz="1400" b="0" i="0" u="none" strike="noStrike" dirty="0">
                        <a:solidFill>
                          <a:srgbClr val="000000"/>
                        </a:solidFill>
                        <a:effectLst/>
                        <a:latin typeface="ＭＳ Ｐゴシック"/>
                      </a:endParaRPr>
                    </a:p>
                  </a:txBody>
                  <a:tcPr marL="9525" marR="9525" marT="9525" marB="0" anchor="ctr"/>
                </a:tc>
                <a:extLst>
                  <a:ext uri="{0D108BD9-81ED-4DB2-BD59-A6C34878D82A}">
                    <a16:rowId xmlns:a16="http://schemas.microsoft.com/office/drawing/2014/main" val="10000"/>
                  </a:ext>
                </a:extLst>
              </a:tr>
            </a:tbl>
          </a:graphicData>
        </a:graphic>
      </p:graphicFrame>
      <p:cxnSp>
        <p:nvCxnSpPr>
          <p:cNvPr id="33" name="直線矢印コネクタ 32"/>
          <p:cNvCxnSpPr>
            <a:cxnSpLocks/>
          </p:cNvCxnSpPr>
          <p:nvPr/>
        </p:nvCxnSpPr>
        <p:spPr>
          <a:xfrm>
            <a:off x="5656737" y="4412415"/>
            <a:ext cx="884861" cy="128880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55" name="角丸四角形 54"/>
          <p:cNvSpPr/>
          <p:nvPr/>
        </p:nvSpPr>
        <p:spPr>
          <a:xfrm>
            <a:off x="7612177" y="5492149"/>
            <a:ext cx="1327866" cy="806128"/>
          </a:xfrm>
          <a:prstGeom prst="roundRect">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400" dirty="0"/>
              <a:t>割合の差</a:t>
            </a:r>
            <a:endParaRPr kumimoji="1" lang="en-US" altLang="ja-JP" sz="1400" dirty="0"/>
          </a:p>
          <a:p>
            <a:pPr algn="ctr"/>
            <a:r>
              <a:rPr lang="en-US" altLang="ja-JP" sz="1400" dirty="0" smtClean="0"/>
              <a:t>12.</a:t>
            </a:r>
            <a:r>
              <a:rPr lang="en-US" altLang="ja-JP" sz="1400" dirty="0"/>
              <a:t>0</a:t>
            </a:r>
            <a:r>
              <a:rPr kumimoji="1" lang="en-US" altLang="ja-JP" sz="1400" dirty="0" smtClean="0"/>
              <a:t>%</a:t>
            </a:r>
            <a:endParaRPr kumimoji="1" lang="en-US" altLang="ja-JP" sz="1400" dirty="0"/>
          </a:p>
          <a:p>
            <a:pPr algn="ctr"/>
            <a:r>
              <a:rPr kumimoji="1" lang="en-US" altLang="ja-JP" sz="1400" dirty="0"/>
              <a:t>(</a:t>
            </a:r>
            <a:r>
              <a:rPr kumimoji="1" lang="ja-JP" altLang="en-US" sz="1400" dirty="0"/>
              <a:t>約</a:t>
            </a:r>
            <a:r>
              <a:rPr lang="en-US" altLang="ja-JP" sz="1400" dirty="0" smtClean="0"/>
              <a:t>3,800</a:t>
            </a:r>
            <a:r>
              <a:rPr kumimoji="1" lang="ja-JP" altLang="en-US" sz="1400" dirty="0"/>
              <a:t>床</a:t>
            </a:r>
            <a:r>
              <a:rPr kumimoji="1" lang="en-US" altLang="ja-JP" sz="1400" dirty="0"/>
              <a:t>)</a:t>
            </a:r>
          </a:p>
        </p:txBody>
      </p:sp>
      <p:sp>
        <p:nvSpPr>
          <p:cNvPr id="26" name="タイトル 1">
            <a:extLst>
              <a:ext uri="{FF2B5EF4-FFF2-40B4-BE49-F238E27FC236}">
                <a16:creationId xmlns:a16="http://schemas.microsoft.com/office/drawing/2014/main" id="{59E1EE51-04E5-497F-B18A-0DEE1580B3D9}"/>
              </a:ext>
            </a:extLst>
          </p:cNvPr>
          <p:cNvSpPr txBox="1">
            <a:spLocks/>
          </p:cNvSpPr>
          <p:nvPr/>
        </p:nvSpPr>
        <p:spPr>
          <a:xfrm>
            <a:off x="53208" y="527382"/>
            <a:ext cx="8886835"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ja-JP" sz="2200" dirty="0">
                <a:latin typeface="HGP創英角ｺﾞｼｯｸUB" panose="020B0900000000000000" pitchFamily="50" charset="-128"/>
                <a:ea typeface="HGP創英角ｺﾞｼｯｸUB" panose="020B0900000000000000" pitchFamily="50" charset="-128"/>
              </a:rPr>
              <a:t>病床数の必要量における回復期</a:t>
            </a:r>
            <a:r>
              <a:rPr lang="ja-JP" altLang="en-US" sz="2200" dirty="0">
                <a:latin typeface="HGP創英角ｺﾞｼｯｸUB" panose="020B0900000000000000" pitchFamily="50" charset="-128"/>
                <a:ea typeface="HGP創英角ｺﾞｼｯｸUB" panose="020B0900000000000000" pitchFamily="50" charset="-128"/>
              </a:rPr>
              <a:t>機能を担う</a:t>
            </a:r>
            <a:r>
              <a:rPr lang="ja-JP" altLang="ja-JP" sz="2200" dirty="0">
                <a:latin typeface="HGP創英角ｺﾞｼｯｸUB" panose="020B0900000000000000" pitchFamily="50" charset="-128"/>
                <a:ea typeface="HGP創英角ｺﾞｼｯｸUB" panose="020B0900000000000000" pitchFamily="50" charset="-128"/>
              </a:rPr>
              <a:t>病床</a:t>
            </a:r>
            <a:r>
              <a:rPr lang="ja-JP" altLang="en-US" sz="2200" dirty="0">
                <a:latin typeface="HGP創英角ｺﾞｼｯｸUB" panose="020B0900000000000000" pitchFamily="50" charset="-128"/>
                <a:ea typeface="HGP創英角ｺﾞｼｯｸUB" panose="020B0900000000000000" pitchFamily="50" charset="-128"/>
              </a:rPr>
              <a:t>数の確保</a:t>
            </a:r>
            <a:r>
              <a:rPr lang="ja-JP" altLang="ja-JP" sz="2200" dirty="0">
                <a:latin typeface="HGP創英角ｺﾞｼｯｸUB" panose="020B0900000000000000" pitchFamily="50" charset="-128"/>
                <a:ea typeface="HGP創英角ｺﾞｼｯｸUB" panose="020B0900000000000000" pitchFamily="50" charset="-128"/>
              </a:rPr>
              <a:t>には、約</a:t>
            </a:r>
            <a:r>
              <a:rPr lang="en-US" altLang="ja-JP" sz="2200" dirty="0">
                <a:latin typeface="HGP創英角ｺﾞｼｯｸUB" panose="020B0900000000000000" pitchFamily="50" charset="-128"/>
                <a:ea typeface="HGP創英角ｺﾞｼｯｸUB" panose="020B0900000000000000" pitchFamily="50" charset="-128"/>
              </a:rPr>
              <a:t>12</a:t>
            </a:r>
            <a:r>
              <a:rPr lang="ja-JP" altLang="ja-JP" sz="2200" dirty="0">
                <a:latin typeface="HGP創英角ｺﾞｼｯｸUB" panose="020B0900000000000000" pitchFamily="50" charset="-128"/>
                <a:ea typeface="HGP創英角ｺﾞｼｯｸUB" panose="020B0900000000000000" pitchFamily="50" charset="-128"/>
              </a:rPr>
              <a:t>％</a:t>
            </a:r>
            <a:r>
              <a:rPr lang="ja-JP" altLang="en-US" sz="2200" dirty="0">
                <a:latin typeface="HGP創英角ｺﾞｼｯｸUB" panose="020B0900000000000000" pitchFamily="50" charset="-128"/>
                <a:ea typeface="HGP創英角ｺﾞｼｯｸUB" panose="020B0900000000000000" pitchFamily="50" charset="-128"/>
              </a:rPr>
              <a:t>の</a:t>
            </a:r>
            <a:r>
              <a:rPr lang="ja-JP" altLang="ja-JP" sz="2200" dirty="0">
                <a:latin typeface="HGP創英角ｺﾞｼｯｸUB" panose="020B0900000000000000" pitchFamily="50" charset="-128"/>
                <a:ea typeface="HGP創英角ｺﾞｼｯｸUB" panose="020B0900000000000000" pitchFamily="50" charset="-128"/>
              </a:rPr>
              <a:t>回復期機能への転換が必要と推計できる</a:t>
            </a:r>
            <a:r>
              <a:rPr lang="ja-JP" altLang="en-US" sz="2200" dirty="0">
                <a:latin typeface="HGP創英角ｺﾞｼｯｸUB" panose="020B0900000000000000" pitchFamily="50" charset="-128"/>
                <a:ea typeface="HGP創英角ｺﾞｼｯｸUB" panose="020B0900000000000000" pitchFamily="50" charset="-128"/>
              </a:rPr>
              <a:t>（</a:t>
            </a:r>
            <a:r>
              <a:rPr lang="en-US" altLang="ja-JP" sz="2200" dirty="0">
                <a:latin typeface="HGP創英角ｺﾞｼｯｸUB" panose="020B0900000000000000" pitchFamily="50" charset="-128"/>
                <a:ea typeface="HGP創英角ｺﾞｼｯｸUB" panose="020B0900000000000000" pitchFamily="50" charset="-128"/>
              </a:rPr>
              <a:t>2018</a:t>
            </a:r>
            <a:r>
              <a:rPr lang="ja-JP" altLang="en-US" sz="2200" dirty="0">
                <a:latin typeface="HGP創英角ｺﾞｼｯｸUB" panose="020B0900000000000000" pitchFamily="50" charset="-128"/>
                <a:ea typeface="HGP創英角ｺﾞｼｯｸUB" panose="020B0900000000000000" pitchFamily="50" charset="-128"/>
              </a:rPr>
              <a:t>年度</a:t>
            </a:r>
            <a:r>
              <a:rPr lang="ja-JP" altLang="en-US" sz="2200">
                <a:latin typeface="HGP創英角ｺﾞｼｯｸUB" panose="020B0900000000000000" pitchFamily="50" charset="-128"/>
                <a:ea typeface="HGP創英角ｺﾞｼｯｸUB" panose="020B0900000000000000" pitchFamily="50" charset="-128"/>
              </a:rPr>
              <a:t>は</a:t>
            </a:r>
            <a:r>
              <a:rPr lang="ja-JP" altLang="en-US" sz="2200" smtClean="0">
                <a:latin typeface="HGP創英角ｺﾞｼｯｸUB" panose="020B0900000000000000" pitchFamily="50" charset="-128"/>
                <a:ea typeface="HGP創英角ｺﾞｼｯｸUB" panose="020B0900000000000000" pitchFamily="50" charset="-128"/>
              </a:rPr>
              <a:t>約８％</a:t>
            </a:r>
            <a:r>
              <a:rPr lang="ja-JP" altLang="en-US" sz="2200" dirty="0">
                <a:latin typeface="HGP創英角ｺﾞｼｯｸUB" panose="020B0900000000000000" pitchFamily="50" charset="-128"/>
                <a:ea typeface="HGP創英角ｺﾞｼｯｸUB" panose="020B0900000000000000" pitchFamily="50" charset="-128"/>
              </a:rPr>
              <a:t>）</a:t>
            </a:r>
            <a:endParaRPr lang="ja-JP" altLang="ja-JP" sz="2200" dirty="0">
              <a:latin typeface="HGP創英角ｺﾞｼｯｸUB" panose="020B0900000000000000" pitchFamily="50" charset="-128"/>
              <a:ea typeface="HGP創英角ｺﾞｼｯｸUB" panose="020B0900000000000000" pitchFamily="50" charset="-128"/>
            </a:endParaRPr>
          </a:p>
        </p:txBody>
      </p:sp>
      <p:sp>
        <p:nvSpPr>
          <p:cNvPr id="36" name="テキスト ボックス 10">
            <a:extLst>
              <a:ext uri="{FF2B5EF4-FFF2-40B4-BE49-F238E27FC236}">
                <a16:creationId xmlns:a16="http://schemas.microsoft.com/office/drawing/2014/main" id="{8957656B-6DE6-44E0-85D6-7CF39E5B6647}"/>
              </a:ext>
            </a:extLst>
          </p:cNvPr>
          <p:cNvSpPr txBox="1"/>
          <p:nvPr/>
        </p:nvSpPr>
        <p:spPr>
          <a:xfrm>
            <a:off x="6526156" y="6532131"/>
            <a:ext cx="1749954" cy="286612"/>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smtClean="0">
                <a:latin typeface="Meiryo UI" panose="020B0604030504040204" pitchFamily="50" charset="-128"/>
                <a:ea typeface="Meiryo UI" panose="020B0604030504040204" pitchFamily="50" charset="-128"/>
                <a:cs typeface="Times New Roman"/>
              </a:rPr>
              <a:t>参照</a:t>
            </a:r>
            <a:r>
              <a:rPr lang="ja-JP" altLang="en-US" sz="1200" kern="100" dirty="0">
                <a:latin typeface="Meiryo UI" panose="020B0604030504040204" pitchFamily="50" charset="-128"/>
                <a:ea typeface="Meiryo UI" panose="020B0604030504040204" pitchFamily="50" charset="-128"/>
                <a:cs typeface="Times New Roman"/>
              </a:rPr>
              <a:t> </a:t>
            </a:r>
            <a:r>
              <a:rPr lang="ja-JP" altLang="en-US" sz="1200" kern="100" dirty="0" smtClean="0">
                <a:latin typeface="Meiryo UI" panose="020B0604030504040204" pitchFamily="50" charset="-128"/>
                <a:ea typeface="Meiryo UI" panose="020B0604030504040204" pitchFamily="50" charset="-128"/>
                <a:cs typeface="Times New Roman"/>
              </a:rPr>
              <a:t>病床機能</a:t>
            </a:r>
            <a:r>
              <a:rPr lang="ja-JP" altLang="en-US" sz="1200" kern="100" dirty="0">
                <a:latin typeface="Meiryo UI" panose="020B0604030504040204" pitchFamily="50" charset="-128"/>
                <a:ea typeface="Meiryo UI" panose="020B0604030504040204" pitchFamily="50" charset="-128"/>
                <a:cs typeface="Times New Roman"/>
              </a:rPr>
              <a:t>報告</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25" name="テキスト ボックス 24"/>
          <p:cNvSpPr txBox="1"/>
          <p:nvPr/>
        </p:nvSpPr>
        <p:spPr>
          <a:xfrm>
            <a:off x="3172026" y="1489497"/>
            <a:ext cx="4032448" cy="307777"/>
          </a:xfrm>
          <a:prstGeom prst="rect">
            <a:avLst/>
          </a:prstGeom>
          <a:noFill/>
        </p:spPr>
        <p:txBody>
          <a:bodyPr wrap="square" rtlCol="0">
            <a:spAutoFit/>
          </a:bodyPr>
          <a:lstStyle/>
          <a:p>
            <a:r>
              <a:rPr kumimoji="1" lang="ja-JP" altLang="en-US" sz="1400" dirty="0" smtClean="0"/>
              <a:t>（</a:t>
            </a:r>
            <a:r>
              <a:rPr kumimoji="1" lang="en-US" altLang="ja-JP" sz="1400" dirty="0" smtClean="0"/>
              <a:t>※2019</a:t>
            </a:r>
            <a:r>
              <a:rPr kumimoji="1" lang="ja-JP" altLang="en-US" sz="1400" dirty="0" smtClean="0"/>
              <a:t>年度は、速報値）</a:t>
            </a:r>
            <a:endParaRPr kumimoji="1" lang="ja-JP" altLang="en-US" sz="1400" dirty="0"/>
          </a:p>
        </p:txBody>
      </p:sp>
      <p:pic>
        <p:nvPicPr>
          <p:cNvPr id="2" name="図 1"/>
          <p:cNvPicPr>
            <a:picLocks noChangeAspect="1"/>
          </p:cNvPicPr>
          <p:nvPr/>
        </p:nvPicPr>
        <p:blipFill>
          <a:blip r:embed="rId6"/>
          <a:stretch>
            <a:fillRect/>
          </a:stretch>
        </p:blipFill>
        <p:spPr>
          <a:xfrm>
            <a:off x="243708" y="1756263"/>
            <a:ext cx="8696336" cy="1733921"/>
          </a:xfrm>
          <a:prstGeom prst="rect">
            <a:avLst/>
          </a:prstGeom>
        </p:spPr>
      </p:pic>
    </p:spTree>
    <p:extLst>
      <p:ext uri="{BB962C8B-B14F-4D97-AF65-F5344CB8AC3E}">
        <p14:creationId xmlns:p14="http://schemas.microsoft.com/office/powerpoint/2010/main" val="41309812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06101" y="6479772"/>
            <a:ext cx="2133600" cy="365125"/>
          </a:xfrm>
        </p:spPr>
        <p:txBody>
          <a:bodyPr/>
          <a:lstStyle/>
          <a:p>
            <a:fld id="{A9848611-8FAA-4BFC-BAAD-33CAF1A3E273}" type="slidenum">
              <a:rPr kumimoji="1" lang="ja-JP" altLang="en-US" sz="1800" smtClean="0">
                <a:solidFill>
                  <a:schemeClr val="tx1"/>
                </a:solidFill>
              </a:rPr>
              <a:t>13</a:t>
            </a:fld>
            <a:endParaRPr kumimoji="1" lang="ja-JP" altLang="en-US" sz="1800" dirty="0">
              <a:solidFill>
                <a:schemeClr val="tx1"/>
              </a:solidFill>
            </a:endParaRPr>
          </a:p>
        </p:txBody>
      </p:sp>
      <p:sp>
        <p:nvSpPr>
          <p:cNvPr id="7" name="タイトル 1">
            <a:extLst>
              <a:ext uri="{FF2B5EF4-FFF2-40B4-BE49-F238E27FC236}">
                <a16:creationId xmlns:a16="http://schemas.microsoft.com/office/drawing/2014/main" id="{77D78C8B-7190-4F9F-BF24-FAD4DFE9F181}"/>
              </a:ext>
            </a:extLst>
          </p:cNvPr>
          <p:cNvSpPr txBox="1">
            <a:spLocks/>
          </p:cNvSpPr>
          <p:nvPr/>
        </p:nvSpPr>
        <p:spPr>
          <a:xfrm>
            <a:off x="268091" y="965102"/>
            <a:ext cx="8624390" cy="951730"/>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smtClean="0">
                <a:latin typeface="HGP創英角ｺﾞｼｯｸUB" panose="020B0900000000000000" pitchFamily="50" charset="-128"/>
                <a:ea typeface="HGP創英角ｺﾞｼｯｸUB" panose="020B0900000000000000" pitchFamily="50" charset="-128"/>
              </a:rPr>
              <a:t>約２割の医療機関において、</a:t>
            </a:r>
            <a:r>
              <a:rPr lang="en-US" altLang="ja-JP" sz="2200" dirty="0" smtClean="0">
                <a:latin typeface="HGP創英角ｺﾞｼｯｸUB" panose="020B0900000000000000" pitchFamily="50" charset="-128"/>
                <a:ea typeface="HGP創英角ｺﾞｼｯｸUB" panose="020B0900000000000000" pitchFamily="50" charset="-128"/>
              </a:rPr>
              <a:t>2025</a:t>
            </a:r>
            <a:r>
              <a:rPr lang="ja-JP" altLang="en-US" sz="2200" dirty="0" smtClean="0">
                <a:latin typeface="HGP創英角ｺﾞｼｯｸUB" panose="020B0900000000000000" pitchFamily="50" charset="-128"/>
                <a:ea typeface="HGP創英角ｺﾞｼｯｸUB" panose="020B0900000000000000" pitchFamily="50" charset="-128"/>
              </a:rPr>
              <a:t>年に向け診療科の見直しや建て替えを検討している</a:t>
            </a:r>
            <a:endParaRPr lang="en-US" altLang="ja-JP" sz="2200" dirty="0">
              <a:latin typeface="HGP創英角ｺﾞｼｯｸUB" panose="020B0900000000000000" pitchFamily="50" charset="-128"/>
              <a:ea typeface="HGP創英角ｺﾞｼｯｸUB" panose="020B0900000000000000" pitchFamily="50" charset="-128"/>
            </a:endParaRPr>
          </a:p>
        </p:txBody>
      </p:sp>
      <p:sp>
        <p:nvSpPr>
          <p:cNvPr id="19" name="テキスト ボックス 18">
            <a:extLst>
              <a:ext uri="{FF2B5EF4-FFF2-40B4-BE49-F238E27FC236}">
                <a16:creationId xmlns:a16="http://schemas.microsoft.com/office/drawing/2014/main" id="{8957656B-6DE6-44E0-85D6-7CF39E5B6647}"/>
              </a:ext>
            </a:extLst>
          </p:cNvPr>
          <p:cNvSpPr txBox="1"/>
          <p:nvPr/>
        </p:nvSpPr>
        <p:spPr>
          <a:xfrm>
            <a:off x="268091" y="2099032"/>
            <a:ext cx="4054096"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en-US" altLang="ja-JP" sz="1400" kern="100" dirty="0" smtClean="0">
                <a:latin typeface="Meiryo UI" panose="020B0604030504040204" pitchFamily="50" charset="-128"/>
                <a:ea typeface="Meiryo UI" panose="020B0604030504040204" pitchFamily="50" charset="-128"/>
                <a:cs typeface="Times New Roman"/>
              </a:rPr>
              <a:t>2025</a:t>
            </a:r>
            <a:r>
              <a:rPr lang="ja-JP" altLang="en-US" sz="1400" kern="100" dirty="0">
                <a:latin typeface="Meiryo UI" panose="020B0604030504040204" pitchFamily="50" charset="-128"/>
                <a:ea typeface="Meiryo UI" panose="020B0604030504040204" pitchFamily="50" charset="-128"/>
                <a:cs typeface="Times New Roman"/>
              </a:rPr>
              <a:t>年に向けた診療科の見直しの予定の有無</a:t>
            </a:r>
          </a:p>
        </p:txBody>
      </p:sp>
      <p:sp>
        <p:nvSpPr>
          <p:cNvPr id="20" name="テキスト ボックス 19">
            <a:extLst>
              <a:ext uri="{FF2B5EF4-FFF2-40B4-BE49-F238E27FC236}">
                <a16:creationId xmlns:a16="http://schemas.microsoft.com/office/drawing/2014/main" id="{8957656B-6DE6-44E0-85D6-7CF39E5B6647}"/>
              </a:ext>
            </a:extLst>
          </p:cNvPr>
          <p:cNvSpPr txBox="1"/>
          <p:nvPr/>
        </p:nvSpPr>
        <p:spPr>
          <a:xfrm>
            <a:off x="4708234" y="2111005"/>
            <a:ext cx="3806171"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en-US" altLang="ja-JP" sz="1400" dirty="0" smtClean="0">
                <a:solidFill>
                  <a:schemeClr val="tx1"/>
                </a:solidFill>
                <a:latin typeface="Meiryo UI" panose="020B0604030504040204" pitchFamily="50" charset="-128"/>
                <a:ea typeface="Meiryo UI" panose="020B0604030504040204" pitchFamily="50" charset="-128"/>
              </a:rPr>
              <a:t>2025</a:t>
            </a:r>
            <a:r>
              <a:rPr lang="ja-JP" altLang="en-US" sz="1400" dirty="0" smtClean="0">
                <a:solidFill>
                  <a:schemeClr val="tx1"/>
                </a:solidFill>
                <a:latin typeface="Meiryo UI" panose="020B0604030504040204" pitchFamily="50" charset="-128"/>
                <a:ea typeface="Meiryo UI" panose="020B0604030504040204" pitchFamily="50" charset="-128"/>
              </a:rPr>
              <a:t>年までに</a:t>
            </a:r>
            <a:r>
              <a:rPr lang="ja-JP" altLang="en-US" sz="1400" kern="100" dirty="0" smtClean="0">
                <a:latin typeface="Meiryo UI" panose="020B0604030504040204" pitchFamily="50" charset="-128"/>
                <a:ea typeface="Meiryo UI" panose="020B0604030504040204" pitchFamily="50" charset="-128"/>
                <a:cs typeface="Times New Roman"/>
              </a:rPr>
              <a:t>建て替えの検討の有無</a:t>
            </a:r>
            <a:endParaRPr lang="en-US" altLang="ja-JP" sz="1400" kern="100" dirty="0" smtClean="0">
              <a:latin typeface="Meiryo UI" panose="020B0604030504040204" pitchFamily="50" charset="-128"/>
              <a:ea typeface="Meiryo UI" panose="020B0604030504040204" pitchFamily="50" charset="-128"/>
              <a:cs typeface="Times New Roman"/>
            </a:endParaRPr>
          </a:p>
        </p:txBody>
      </p:sp>
      <p:sp>
        <p:nvSpPr>
          <p:cNvPr id="14"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88301" y="155486"/>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8" name="テキスト ボックス 10">
            <a:extLst>
              <a:ext uri="{FF2B5EF4-FFF2-40B4-BE49-F238E27FC236}">
                <a16:creationId xmlns:a16="http://schemas.microsoft.com/office/drawing/2014/main" id="{8957656B-6DE6-44E0-85D6-7CF39E5B6647}"/>
              </a:ext>
            </a:extLst>
          </p:cNvPr>
          <p:cNvSpPr txBox="1"/>
          <p:nvPr/>
        </p:nvSpPr>
        <p:spPr>
          <a:xfrm>
            <a:off x="6611320" y="6112524"/>
            <a:ext cx="2428509"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smtClean="0">
                <a:latin typeface="Meiryo UI" panose="020B0604030504040204" pitchFamily="50" charset="-128"/>
                <a:ea typeface="Meiryo UI" panose="020B0604030504040204" pitchFamily="50" charset="-128"/>
                <a:cs typeface="Times New Roman"/>
              </a:rPr>
              <a:t>参照</a:t>
            </a:r>
            <a:r>
              <a:rPr lang="ja-JP" altLang="en-US" sz="1200" kern="100" dirty="0">
                <a:latin typeface="Meiryo UI" panose="020B0604030504040204" pitchFamily="50" charset="-128"/>
                <a:ea typeface="Meiryo UI" panose="020B0604030504040204" pitchFamily="50" charset="-128"/>
                <a:cs typeface="Times New Roman"/>
              </a:rPr>
              <a:t> </a:t>
            </a:r>
            <a:r>
              <a:rPr lang="en-US" altLang="ja-JP" sz="1200" kern="100" dirty="0" smtClean="0">
                <a:effectLst/>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a:t>
            </a:r>
            <a:r>
              <a:rPr lang="ja-JP" altLang="en-US" sz="1200" kern="100" dirty="0" smtClean="0">
                <a:effectLst/>
                <a:latin typeface="Meiryo UI" panose="020B0604030504040204" pitchFamily="50" charset="-128"/>
                <a:ea typeface="Meiryo UI" panose="020B0604030504040204" pitchFamily="50" charset="-128"/>
                <a:cs typeface="Times New Roman"/>
              </a:rPr>
              <a:t>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13" name="タイトル 1">
            <a:extLst>
              <a:ext uri="{FF2B5EF4-FFF2-40B4-BE49-F238E27FC236}">
                <a16:creationId xmlns:a16="http://schemas.microsoft.com/office/drawing/2014/main" id="{30BE5A27-A407-4A14-A9BE-5866682C3C6B}"/>
              </a:ext>
            </a:extLst>
          </p:cNvPr>
          <p:cNvSpPr txBox="1">
            <a:spLocks/>
          </p:cNvSpPr>
          <p:nvPr/>
        </p:nvSpPr>
        <p:spPr>
          <a:xfrm>
            <a:off x="107504" y="116632"/>
            <a:ext cx="9539495"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smtClean="0">
                <a:solidFill>
                  <a:schemeClr val="bg1"/>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将来のあるべき医療体制に向けて </a:t>
            </a:r>
            <a:endPar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1)2025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年に向け各病院</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が検討</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している病床機能①</a:t>
            </a: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pic>
        <p:nvPicPr>
          <p:cNvPr id="5" name="図 4"/>
          <p:cNvPicPr>
            <a:picLocks noChangeAspect="1"/>
          </p:cNvPicPr>
          <p:nvPr/>
        </p:nvPicPr>
        <p:blipFill>
          <a:blip r:embed="rId4"/>
          <a:stretch>
            <a:fillRect/>
          </a:stretch>
        </p:blipFill>
        <p:spPr>
          <a:xfrm>
            <a:off x="455216" y="2531807"/>
            <a:ext cx="4004975" cy="3362386"/>
          </a:xfrm>
          <a:prstGeom prst="rect">
            <a:avLst/>
          </a:prstGeom>
        </p:spPr>
      </p:pic>
      <p:pic>
        <p:nvPicPr>
          <p:cNvPr id="6" name="図 5"/>
          <p:cNvPicPr>
            <a:picLocks noChangeAspect="1"/>
          </p:cNvPicPr>
          <p:nvPr/>
        </p:nvPicPr>
        <p:blipFill>
          <a:blip r:embed="rId5"/>
          <a:stretch>
            <a:fillRect/>
          </a:stretch>
        </p:blipFill>
        <p:spPr>
          <a:xfrm>
            <a:off x="4729027" y="2612955"/>
            <a:ext cx="3886444" cy="3281238"/>
          </a:xfrm>
          <a:prstGeom prst="rect">
            <a:avLst/>
          </a:prstGeom>
        </p:spPr>
      </p:pic>
    </p:spTree>
    <p:extLst>
      <p:ext uri="{BB962C8B-B14F-4D97-AF65-F5344CB8AC3E}">
        <p14:creationId xmlns:p14="http://schemas.microsoft.com/office/powerpoint/2010/main" val="20439025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p:cNvPicPr>
            <a:picLocks noChangeAspect="1"/>
          </p:cNvPicPr>
          <p:nvPr/>
        </p:nvPicPr>
        <p:blipFill>
          <a:blip r:embed="rId3"/>
          <a:stretch>
            <a:fillRect/>
          </a:stretch>
        </p:blipFill>
        <p:spPr>
          <a:xfrm>
            <a:off x="3050269" y="4119394"/>
            <a:ext cx="5280194" cy="2645609"/>
          </a:xfrm>
          <a:prstGeom prst="rect">
            <a:avLst/>
          </a:prstGeom>
        </p:spPr>
      </p:pic>
      <p:pic>
        <p:nvPicPr>
          <p:cNvPr id="8" name="図 7"/>
          <p:cNvPicPr>
            <a:picLocks noChangeAspect="1"/>
          </p:cNvPicPr>
          <p:nvPr/>
        </p:nvPicPr>
        <p:blipFill>
          <a:blip r:embed="rId4"/>
          <a:stretch>
            <a:fillRect/>
          </a:stretch>
        </p:blipFill>
        <p:spPr>
          <a:xfrm>
            <a:off x="3707904" y="1650044"/>
            <a:ext cx="4829610" cy="2533747"/>
          </a:xfrm>
          <a:prstGeom prst="rect">
            <a:avLst/>
          </a:prstGeom>
        </p:spPr>
      </p:pic>
      <p:sp>
        <p:nvSpPr>
          <p:cNvPr id="34" name="テキスト ボックス 10">
            <a:extLst>
              <a:ext uri="{FF2B5EF4-FFF2-40B4-BE49-F238E27FC236}">
                <a16:creationId xmlns:a16="http://schemas.microsoft.com/office/drawing/2014/main" id="{8957656B-6DE6-44E0-85D6-7CF39E5B6647}"/>
              </a:ext>
            </a:extLst>
          </p:cNvPr>
          <p:cNvSpPr txBox="1"/>
          <p:nvPr/>
        </p:nvSpPr>
        <p:spPr>
          <a:xfrm>
            <a:off x="6198932" y="6545130"/>
            <a:ext cx="2343911"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出典 </a:t>
            </a:r>
            <a:r>
              <a:rPr lang="en-US" altLang="ja-JP" sz="1200" kern="100" dirty="0" smtClean="0">
                <a:effectLst/>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2" name="スライド番号プレースホルダー 1"/>
          <p:cNvSpPr>
            <a:spLocks noGrp="1"/>
          </p:cNvSpPr>
          <p:nvPr>
            <p:ph type="sldNum" sz="quarter" idx="12"/>
          </p:nvPr>
        </p:nvSpPr>
        <p:spPr>
          <a:xfrm>
            <a:off x="6974904" y="6489323"/>
            <a:ext cx="2133600" cy="365125"/>
          </a:xfrm>
        </p:spPr>
        <p:txBody>
          <a:bodyPr/>
          <a:lstStyle/>
          <a:p>
            <a:fld id="{A9848611-8FAA-4BFC-BAAD-33CAF1A3E273}" type="slidenum">
              <a:rPr lang="ja-JP" altLang="en-US" sz="1800" smtClean="0">
                <a:solidFill>
                  <a:schemeClr val="tx1"/>
                </a:solidFill>
              </a:rPr>
              <a:pPr/>
              <a:t>14</a:t>
            </a:fld>
            <a:endParaRPr lang="ja-JP" altLang="en-US" dirty="0">
              <a:solidFill>
                <a:schemeClr val="tx1"/>
              </a:solidFill>
            </a:endParaRPr>
          </a:p>
        </p:txBody>
      </p:sp>
      <p:sp>
        <p:nvSpPr>
          <p:cNvPr id="32" name="テキスト ボックス 10">
            <a:extLst>
              <a:ext uri="{FF2B5EF4-FFF2-40B4-BE49-F238E27FC236}">
                <a16:creationId xmlns:a16="http://schemas.microsoft.com/office/drawing/2014/main" id="{47FDF32D-43ED-4A66-9CFA-E114E8625D81}"/>
              </a:ext>
            </a:extLst>
          </p:cNvPr>
          <p:cNvSpPr txBox="1"/>
          <p:nvPr/>
        </p:nvSpPr>
        <p:spPr>
          <a:xfrm>
            <a:off x="168464" y="1706034"/>
            <a:ext cx="230919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accent1">
                    <a:lumMod val="75000"/>
                  </a:schemeClr>
                </a:solidFill>
              </a:rPr>
              <a:t>●</a:t>
            </a:r>
            <a:r>
              <a:rPr lang="ja-JP" altLang="en-US" sz="1400" dirty="0">
                <a:solidFill>
                  <a:schemeClr val="tx1"/>
                </a:solidFill>
              </a:rPr>
              <a:t>入院料別の検討状況</a:t>
            </a:r>
          </a:p>
        </p:txBody>
      </p:sp>
      <p:sp>
        <p:nvSpPr>
          <p:cNvPr id="28" name="Oval 64">
            <a:hlinkClick r:id="rId5" action="ppaction://hlinksldjump"/>
            <a:extLst>
              <a:ext uri="{FF2B5EF4-FFF2-40B4-BE49-F238E27FC236}">
                <a16:creationId xmlns:a16="http://schemas.microsoft.com/office/drawing/2014/main"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29" name="タイトル 1">
            <a:extLst>
              <a:ext uri="{FF2B5EF4-FFF2-40B4-BE49-F238E27FC236}">
                <a16:creationId xmlns:a16="http://schemas.microsoft.com/office/drawing/2014/main" id="{30BE5A27-A407-4A14-A9BE-5866682C3C6B}"/>
              </a:ext>
            </a:extLst>
          </p:cNvPr>
          <p:cNvSpPr txBox="1">
            <a:spLocks/>
          </p:cNvSpPr>
          <p:nvPr/>
        </p:nvSpPr>
        <p:spPr>
          <a:xfrm>
            <a:off x="139513" y="46135"/>
            <a:ext cx="9539495"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smtClean="0">
                <a:solidFill>
                  <a:schemeClr val="bg1"/>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将来のあるべき医療体制に向けて </a:t>
            </a:r>
            <a:endPar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1)2025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年に向け各病院</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が検討</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している病床</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機能②</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33" name="テキスト ボックス 10">
            <a:extLst>
              <a:ext uri="{FF2B5EF4-FFF2-40B4-BE49-F238E27FC236}">
                <a16:creationId xmlns:a16="http://schemas.microsoft.com/office/drawing/2014/main" id="{47FDF32D-43ED-4A66-9CFA-E114E8625D81}"/>
              </a:ext>
            </a:extLst>
          </p:cNvPr>
          <p:cNvSpPr txBox="1"/>
          <p:nvPr/>
        </p:nvSpPr>
        <p:spPr>
          <a:xfrm>
            <a:off x="89662" y="5272461"/>
            <a:ext cx="2796351"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accent1">
                    <a:lumMod val="75000"/>
                  </a:schemeClr>
                </a:solidFill>
              </a:rPr>
              <a:t>●</a:t>
            </a:r>
            <a:r>
              <a:rPr lang="ja-JP" altLang="en-US" sz="1400" dirty="0">
                <a:solidFill>
                  <a:schemeClr val="tx1"/>
                </a:solidFill>
              </a:rPr>
              <a:t>公立・公的・民間別の検討状況</a:t>
            </a:r>
          </a:p>
        </p:txBody>
      </p:sp>
      <p:sp>
        <p:nvSpPr>
          <p:cNvPr id="19" name="タイトル 1">
            <a:extLst>
              <a:ext uri="{FF2B5EF4-FFF2-40B4-BE49-F238E27FC236}">
                <a16:creationId xmlns:a16="http://schemas.microsoft.com/office/drawing/2014/main" id="{6003D126-9203-4EA4-B39C-59EDDA5D240F}"/>
              </a:ext>
            </a:extLst>
          </p:cNvPr>
          <p:cNvSpPr txBox="1">
            <a:spLocks/>
          </p:cNvSpPr>
          <p:nvPr/>
        </p:nvSpPr>
        <p:spPr>
          <a:xfrm>
            <a:off x="316364" y="2276446"/>
            <a:ext cx="2479381" cy="1120121"/>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lvl="0" algn="l">
              <a:defRPr/>
            </a:pPr>
            <a:r>
              <a:rPr lang="en-US" altLang="ja-JP" sz="1400" dirty="0">
                <a:solidFill>
                  <a:srgbClr val="4F81BD">
                    <a:lumMod val="75000"/>
                  </a:srgbClr>
                </a:solidFill>
                <a:latin typeface="HG創英角ｺﾞｼｯｸUB" panose="020B0909000000000000" pitchFamily="49" charset="-128"/>
                <a:ea typeface="HG創英角ｺﾞｼｯｸUB" panose="020B0909000000000000" pitchFamily="49" charset="-128"/>
              </a:rPr>
              <a:t>※2025</a:t>
            </a:r>
            <a:r>
              <a:rPr lang="ja-JP" altLang="en-US" sz="1400" dirty="0">
                <a:solidFill>
                  <a:srgbClr val="4F81BD">
                    <a:lumMod val="75000"/>
                  </a:srgbClr>
                </a:solidFill>
                <a:latin typeface="HG創英角ｺﾞｼｯｸUB" panose="020B0909000000000000" pitchFamily="49" charset="-128"/>
                <a:ea typeface="HG創英角ｺﾞｼｯｸUB" panose="020B0909000000000000" pitchFamily="49" charset="-128"/>
              </a:rPr>
              <a:t>年に向けた検討状況</a:t>
            </a:r>
            <a:endParaRPr lang="en-US" altLang="ja-JP" sz="1400" dirty="0">
              <a:solidFill>
                <a:srgbClr val="4F81BD">
                  <a:lumMod val="75000"/>
                </a:srgbClr>
              </a:solidFill>
              <a:latin typeface="HG創英角ｺﾞｼｯｸUB" panose="020B0909000000000000" pitchFamily="49" charset="-128"/>
              <a:ea typeface="HG創英角ｺﾞｼｯｸUB" panose="020B0909000000000000" pitchFamily="49" charset="-128"/>
            </a:endParaRPr>
          </a:p>
          <a:p>
            <a:pPr lvl="0" algn="l">
              <a:defRPr/>
            </a:pPr>
            <a:r>
              <a:rPr kumimoji="1" lang="ja-JP" altLang="en-US"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rPr>
              <a:t>（</a:t>
            </a:r>
            <a:r>
              <a:rPr lang="ja-JP" altLang="en-US" sz="1300" dirty="0">
                <a:solidFill>
                  <a:srgbClr val="4F81BD">
                    <a:lumMod val="75000"/>
                  </a:srgbClr>
                </a:solidFill>
                <a:latin typeface="Meiryo UI" panose="020B0604030504040204" pitchFamily="50" charset="-128"/>
                <a:ea typeface="Meiryo UI" panose="020B0604030504040204" pitchFamily="50" charset="-128"/>
              </a:rPr>
              <a:t>各病院の</a:t>
            </a:r>
            <a:r>
              <a:rPr lang="en-US" altLang="ja-JP" sz="1300" dirty="0">
                <a:solidFill>
                  <a:srgbClr val="4F81BD">
                    <a:lumMod val="75000"/>
                  </a:srgbClr>
                </a:solidFill>
                <a:latin typeface="Meiryo UI" panose="020B0604030504040204" pitchFamily="50" charset="-128"/>
                <a:ea typeface="Meiryo UI" panose="020B0604030504040204" pitchFamily="50" charset="-128"/>
              </a:rPr>
              <a:t>2025</a:t>
            </a:r>
            <a:r>
              <a:rPr lang="ja-JP" altLang="en-US" sz="1300" dirty="0">
                <a:solidFill>
                  <a:srgbClr val="4F81BD">
                    <a:lumMod val="75000"/>
                  </a:srgbClr>
                </a:solidFill>
                <a:latin typeface="Meiryo UI" panose="020B0604030504040204" pitchFamily="50" charset="-128"/>
                <a:ea typeface="Meiryo UI" panose="020B0604030504040204" pitchFamily="50" charset="-128"/>
              </a:rPr>
              <a:t>年に検討している入院料別病床数総計から各病院の現在の入院料別病床数の総計を差し引いて算出</a:t>
            </a:r>
            <a:r>
              <a:rPr kumimoji="1" lang="ja-JP" altLang="en-US"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rPr>
              <a:t>）</a:t>
            </a: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rPr>
              <a:t>　</a:t>
            </a:r>
            <a:r>
              <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rPr>
              <a:t/>
            </a:r>
            <a:br>
              <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rPr>
            </a:b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rPr>
              <a:t>  </a:t>
            </a:r>
            <a:endParaRPr kumimoji="1" lang="ja-JP" altLang="en-US"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p:txBody>
      </p:sp>
      <p:sp>
        <p:nvSpPr>
          <p:cNvPr id="25" name="タイトル 1">
            <a:extLst>
              <a:ext uri="{FF2B5EF4-FFF2-40B4-BE49-F238E27FC236}">
                <a16:creationId xmlns:a16="http://schemas.microsoft.com/office/drawing/2014/main" id="{15D0CEDF-8FC9-4B77-AFDE-B9A8E923D070}"/>
              </a:ext>
            </a:extLst>
          </p:cNvPr>
          <p:cNvSpPr txBox="1">
            <a:spLocks/>
          </p:cNvSpPr>
          <p:nvPr/>
        </p:nvSpPr>
        <p:spPr>
          <a:xfrm>
            <a:off x="214263" y="783238"/>
            <a:ext cx="8649518" cy="926862"/>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latin typeface="HGP創英角ｺﾞｼｯｸUB" panose="020B0900000000000000" pitchFamily="50" charset="-128"/>
                <a:ea typeface="HGP創英角ｺﾞｼｯｸUB" panose="020B0900000000000000" pitchFamily="50" charset="-128"/>
              </a:rPr>
              <a:t>2025</a:t>
            </a:r>
            <a:r>
              <a:rPr lang="ja-JP" altLang="en-US" sz="2200" dirty="0">
                <a:latin typeface="HGP創英角ｺﾞｼｯｸUB" panose="020B0900000000000000" pitchFamily="50" charset="-128"/>
                <a:ea typeface="HGP創英角ｺﾞｼｯｸUB" panose="020B0900000000000000" pitchFamily="50" charset="-128"/>
              </a:rPr>
              <a:t>年</a:t>
            </a:r>
            <a:r>
              <a:rPr lang="ja-JP" altLang="en-US" sz="2200" dirty="0" smtClean="0">
                <a:latin typeface="HGP創英角ｺﾞｼｯｸUB" panose="020B0900000000000000" pitchFamily="50" charset="-128"/>
                <a:ea typeface="HGP創英角ｺﾞｼｯｸUB" panose="020B0900000000000000" pitchFamily="50" charset="-128"/>
              </a:rPr>
              <a:t>に</a:t>
            </a:r>
            <a:r>
              <a:rPr lang="ja-JP" altLang="en-US" sz="2200" dirty="0">
                <a:latin typeface="HGP創英角ｺﾞｼｯｸUB" panose="020B0900000000000000" pitchFamily="50" charset="-128"/>
                <a:ea typeface="HGP創英角ｺﾞｼｯｸUB" panose="020B0900000000000000" pitchFamily="50" charset="-128"/>
              </a:rPr>
              <a:t>向</a:t>
            </a:r>
            <a:r>
              <a:rPr lang="ja-JP" altLang="en-US" sz="2200" dirty="0" smtClean="0">
                <a:latin typeface="HGP創英角ｺﾞｼｯｸUB" panose="020B0900000000000000" pitchFamily="50" charset="-128"/>
                <a:ea typeface="HGP創英角ｺﾞｼｯｸUB" panose="020B0900000000000000" pitchFamily="50" charset="-128"/>
              </a:rPr>
              <a:t>け病院</a:t>
            </a:r>
            <a:r>
              <a:rPr lang="ja-JP" altLang="en-US" sz="2200" dirty="0">
                <a:latin typeface="HGP創英角ｺﾞｼｯｸUB" panose="020B0900000000000000" pitchFamily="50" charset="-128"/>
                <a:ea typeface="HGP創英角ｺﾞｼｯｸUB" panose="020B0900000000000000" pitchFamily="50" charset="-128"/>
              </a:rPr>
              <a:t>が検討している病床機能等の変更は</a:t>
            </a:r>
            <a:r>
              <a:rPr lang="ja-JP" altLang="en-US" sz="2200" dirty="0" smtClean="0">
                <a:latin typeface="HGP創英角ｺﾞｼｯｸUB" panose="020B0900000000000000" pitchFamily="50" charset="-128"/>
                <a:ea typeface="HGP創英角ｺﾞｼｯｸUB" panose="020B0900000000000000" pitchFamily="50" charset="-128"/>
              </a:rPr>
              <a:t>、一部を除き、</a:t>
            </a:r>
            <a:endParaRPr lang="en-US" altLang="ja-JP" sz="2200" dirty="0" smtClean="0">
              <a:latin typeface="HGP創英角ｺﾞｼｯｸUB" panose="020B0900000000000000" pitchFamily="50" charset="-128"/>
              <a:ea typeface="HGP創英角ｺﾞｼｯｸUB" panose="020B0900000000000000" pitchFamily="50" charset="-128"/>
            </a:endParaRPr>
          </a:p>
          <a:p>
            <a:pPr algn="l"/>
            <a:r>
              <a:rPr lang="ja-JP" altLang="en-US" sz="2200" dirty="0" smtClean="0">
                <a:latin typeface="HGP創英角ｺﾞｼｯｸUB" panose="020B0900000000000000" pitchFamily="50" charset="-128"/>
                <a:ea typeface="HGP創英角ｺﾞｼｯｸUB" panose="020B0900000000000000" pitchFamily="50" charset="-128"/>
              </a:rPr>
              <a:t>地域医療構想</a:t>
            </a:r>
            <a:r>
              <a:rPr lang="ja-JP" altLang="en-US" sz="2200" dirty="0">
                <a:latin typeface="HGP創英角ｺﾞｼｯｸUB" panose="020B0900000000000000" pitchFamily="50" charset="-128"/>
                <a:ea typeface="HGP創英角ｺﾞｼｯｸUB" panose="020B0900000000000000" pitchFamily="50" charset="-128"/>
              </a:rPr>
              <a:t>が目指す病床機能分化</a:t>
            </a:r>
            <a:r>
              <a:rPr lang="ja-JP" altLang="en-US" sz="2200" dirty="0" smtClean="0">
                <a:latin typeface="HGP創英角ｺﾞｼｯｸUB" panose="020B0900000000000000" pitchFamily="50" charset="-128"/>
                <a:ea typeface="HGP創英角ｺﾞｼｯｸUB" panose="020B0900000000000000" pitchFamily="50" charset="-128"/>
              </a:rPr>
              <a:t>の方向性</a:t>
            </a:r>
            <a:r>
              <a:rPr lang="ja-JP" altLang="en-US" sz="2200" dirty="0">
                <a:latin typeface="HGP創英角ｺﾞｼｯｸUB" panose="020B0900000000000000" pitchFamily="50" charset="-128"/>
                <a:ea typeface="HGP創英角ｺﾞｼｯｸUB" panose="020B0900000000000000" pitchFamily="50" charset="-128"/>
              </a:rPr>
              <a:t>と概ね一致している</a:t>
            </a:r>
          </a:p>
        </p:txBody>
      </p:sp>
      <p:pic>
        <p:nvPicPr>
          <p:cNvPr id="9" name="図 8"/>
          <p:cNvPicPr>
            <a:picLocks noChangeAspect="1"/>
          </p:cNvPicPr>
          <p:nvPr/>
        </p:nvPicPr>
        <p:blipFill>
          <a:blip r:embed="rId6"/>
          <a:stretch>
            <a:fillRect/>
          </a:stretch>
        </p:blipFill>
        <p:spPr>
          <a:xfrm>
            <a:off x="139513" y="5576172"/>
            <a:ext cx="4137769" cy="1185501"/>
          </a:xfrm>
          <a:prstGeom prst="rect">
            <a:avLst/>
          </a:prstGeom>
        </p:spPr>
      </p:pic>
    </p:spTree>
    <p:extLst>
      <p:ext uri="{BB962C8B-B14F-4D97-AF65-F5344CB8AC3E}">
        <p14:creationId xmlns:p14="http://schemas.microsoft.com/office/powerpoint/2010/main" val="13209656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6989652" y="6468084"/>
            <a:ext cx="2133600" cy="365125"/>
          </a:xfrm>
        </p:spPr>
        <p:txBody>
          <a:bodyPr/>
          <a:lstStyle/>
          <a:p>
            <a:fld id="{A9848611-8FAA-4BFC-BAAD-33CAF1A3E273}" type="slidenum">
              <a:rPr kumimoji="1" lang="ja-JP" altLang="en-US" sz="1800" smtClean="0">
                <a:solidFill>
                  <a:schemeClr val="tx1"/>
                </a:solidFill>
              </a:rPr>
              <a:t>15</a:t>
            </a:fld>
            <a:endParaRPr kumimoji="1" lang="ja-JP" altLang="en-US" sz="1800" dirty="0">
              <a:solidFill>
                <a:schemeClr val="tx1"/>
              </a:solidFill>
            </a:endParaRPr>
          </a:p>
        </p:txBody>
      </p:sp>
      <p:sp>
        <p:nvSpPr>
          <p:cNvPr id="10" name="Oval 64">
            <a:hlinkClick r:id="rId4" action="ppaction://hlinksldjump"/>
            <a:extLst>
              <a:ext uri="{FF2B5EF4-FFF2-40B4-BE49-F238E27FC236}">
                <a16:creationId xmlns:a16="http://schemas.microsoft.com/office/drawing/2014/main"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8" name="タイトル 1">
            <a:extLst>
              <a:ext uri="{FF2B5EF4-FFF2-40B4-BE49-F238E27FC236}">
                <a16:creationId xmlns:a16="http://schemas.microsoft.com/office/drawing/2014/main" id="{30BE5A27-A407-4A14-A9BE-5866682C3C6B}"/>
              </a:ext>
            </a:extLst>
          </p:cNvPr>
          <p:cNvSpPr txBox="1">
            <a:spLocks/>
          </p:cNvSpPr>
          <p:nvPr/>
        </p:nvSpPr>
        <p:spPr>
          <a:xfrm>
            <a:off x="145073" y="36272"/>
            <a:ext cx="8819416" cy="872447"/>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向けて</a:t>
            </a:r>
            <a:endPar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1)2025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年に</a:t>
            </a:r>
            <a:r>
              <a:rPr lang="ja-JP" altLang="en-US" sz="2200" dirty="0">
                <a:solidFill>
                  <a:schemeClr val="tx2"/>
                </a:solidFill>
                <a:latin typeface="HGP創英角ｺﾞｼｯｸUB" panose="020B0900000000000000" pitchFamily="50" charset="-128"/>
                <a:ea typeface="HGP創英角ｺﾞｼｯｸUB" panose="020B0900000000000000" pitchFamily="50" charset="-128"/>
              </a:rPr>
              <a:t>向け</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各病院</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が検討</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している病床</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機能③</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p>
          <a:p>
            <a:pPr algn="l"/>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19" name="テキスト ボックス 10">
            <a:extLst>
              <a:ext uri="{FF2B5EF4-FFF2-40B4-BE49-F238E27FC236}">
                <a16:creationId xmlns:a16="http://schemas.microsoft.com/office/drawing/2014/main" id="{47FDF32D-43ED-4A66-9CFA-E114E8625D81}"/>
              </a:ext>
            </a:extLst>
          </p:cNvPr>
          <p:cNvSpPr txBox="1"/>
          <p:nvPr/>
        </p:nvSpPr>
        <p:spPr>
          <a:xfrm>
            <a:off x="228899" y="1916832"/>
            <a:ext cx="230919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tx1"/>
                </a:solidFill>
              </a:rPr>
              <a:t>●大阪市北部</a:t>
            </a:r>
          </a:p>
        </p:txBody>
      </p:sp>
      <p:sp>
        <p:nvSpPr>
          <p:cNvPr id="20" name="テキスト ボックス 10">
            <a:extLst>
              <a:ext uri="{FF2B5EF4-FFF2-40B4-BE49-F238E27FC236}">
                <a16:creationId xmlns:a16="http://schemas.microsoft.com/office/drawing/2014/main" id="{47FDF32D-43ED-4A66-9CFA-E114E8625D81}"/>
              </a:ext>
            </a:extLst>
          </p:cNvPr>
          <p:cNvSpPr txBox="1"/>
          <p:nvPr/>
        </p:nvSpPr>
        <p:spPr>
          <a:xfrm>
            <a:off x="6799304" y="2406437"/>
            <a:ext cx="2309199"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200" dirty="0">
                <a:solidFill>
                  <a:schemeClr val="tx1"/>
                </a:solidFill>
              </a:rPr>
              <a:t>再編後</a:t>
            </a:r>
          </a:p>
        </p:txBody>
      </p:sp>
      <p:sp>
        <p:nvSpPr>
          <p:cNvPr id="24" name="タイトル 1">
            <a:extLst>
              <a:ext uri="{FF2B5EF4-FFF2-40B4-BE49-F238E27FC236}">
                <a16:creationId xmlns:a16="http://schemas.microsoft.com/office/drawing/2014/main" id="{A9F0290F-855D-4BBD-B7D0-99C00282D7A4}"/>
              </a:ext>
            </a:extLst>
          </p:cNvPr>
          <p:cNvSpPr txBox="1">
            <a:spLocks/>
          </p:cNvSpPr>
          <p:nvPr/>
        </p:nvSpPr>
        <p:spPr>
          <a:xfrm>
            <a:off x="308271" y="840140"/>
            <a:ext cx="8544698" cy="929395"/>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a:latin typeface="HGP創英角ｺﾞｼｯｸUB" panose="020B0900000000000000" pitchFamily="50" charset="-128"/>
                <a:ea typeface="HGP創英角ｺﾞｼｯｸUB" panose="020B0900000000000000" pitchFamily="50" charset="-128"/>
              </a:rPr>
              <a:t>済生会中津</a:t>
            </a:r>
            <a:r>
              <a:rPr lang="ja-JP" altLang="en-US" sz="2200" dirty="0" smtClean="0">
                <a:latin typeface="HGP創英角ｺﾞｼｯｸUB" panose="020B0900000000000000" pitchFamily="50" charset="-128"/>
                <a:ea typeface="HGP創英角ｺﾞｼｯｸUB" panose="020B0900000000000000" pitchFamily="50" charset="-128"/>
              </a:rPr>
              <a:t>病院、医</a:t>
            </a:r>
            <a:r>
              <a:rPr lang="ja-JP" altLang="en-US" sz="2200" dirty="0">
                <a:latin typeface="HGP創英角ｺﾞｼｯｸUB" panose="020B0900000000000000" pitchFamily="50" charset="-128"/>
                <a:ea typeface="HGP創英角ｺﾞｼｯｸUB" panose="020B0900000000000000" pitchFamily="50" charset="-128"/>
              </a:rPr>
              <a:t>誠会</a:t>
            </a:r>
            <a:r>
              <a:rPr lang="en-US" altLang="ja-JP" sz="2200" dirty="0">
                <a:latin typeface="HGP創英角ｺﾞｼｯｸUB" panose="020B0900000000000000" pitchFamily="50" charset="-128"/>
                <a:ea typeface="HGP創英角ｺﾞｼｯｸUB" panose="020B0900000000000000" pitchFamily="50" charset="-128"/>
              </a:rPr>
              <a:t>2</a:t>
            </a:r>
            <a:r>
              <a:rPr lang="ja-JP" altLang="en-US" sz="2200" dirty="0">
                <a:latin typeface="HGP創英角ｺﾞｼｯｸUB" panose="020B0900000000000000" pitchFamily="50" charset="-128"/>
                <a:ea typeface="HGP創英角ｺﾞｼｯｸUB" panose="020B0900000000000000" pitchFamily="50" charset="-128"/>
              </a:rPr>
              <a:t>病院、大阪警察病院、錦秀会</a:t>
            </a:r>
            <a:r>
              <a:rPr lang="en-US" altLang="ja-JP" sz="2200" dirty="0">
                <a:latin typeface="HGP創英角ｺﾞｼｯｸUB" panose="020B0900000000000000" pitchFamily="50" charset="-128"/>
                <a:ea typeface="HGP創英角ｺﾞｼｯｸUB" panose="020B0900000000000000" pitchFamily="50" charset="-128"/>
              </a:rPr>
              <a:t>4</a:t>
            </a:r>
            <a:r>
              <a:rPr lang="ja-JP" altLang="en-US" sz="2200" dirty="0">
                <a:latin typeface="HGP創英角ｺﾞｼｯｸUB" panose="020B0900000000000000" pitchFamily="50" charset="-128"/>
                <a:ea typeface="HGP創英角ｺﾞｼｯｸUB" panose="020B0900000000000000" pitchFamily="50" charset="-128"/>
              </a:rPr>
              <a:t>病院、弘済院附属病院が</a:t>
            </a:r>
            <a:r>
              <a:rPr lang="en-US" altLang="ja-JP" sz="2200" dirty="0">
                <a:latin typeface="HGP創英角ｺﾞｼｯｸUB" panose="020B0900000000000000" pitchFamily="50" charset="-128"/>
                <a:ea typeface="HGP創英角ｺﾞｼｯｸUB" panose="020B0900000000000000" pitchFamily="50" charset="-128"/>
              </a:rPr>
              <a:t>2025</a:t>
            </a:r>
            <a:r>
              <a:rPr lang="ja-JP" altLang="en-US" sz="2200" dirty="0">
                <a:latin typeface="HGP創英角ｺﾞｼｯｸUB" panose="020B0900000000000000" pitchFamily="50" charset="-128"/>
                <a:ea typeface="HGP創英角ｺﾞｼｯｸUB" panose="020B0900000000000000" pitchFamily="50" charset="-128"/>
              </a:rPr>
              <a:t>年に向け病院の再編を検討している</a:t>
            </a:r>
          </a:p>
        </p:txBody>
      </p:sp>
      <p:sp>
        <p:nvSpPr>
          <p:cNvPr id="25" name="屈折矢印 24"/>
          <p:cNvSpPr/>
          <p:nvPr/>
        </p:nvSpPr>
        <p:spPr>
          <a:xfrm flipV="1">
            <a:off x="6151380" y="2379841"/>
            <a:ext cx="549494" cy="383875"/>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3" name="オブジェクト 12"/>
          <p:cNvGraphicFramePr>
            <a:graphicFrameLocks noChangeAspect="1"/>
          </p:cNvGraphicFramePr>
          <p:nvPr>
            <p:extLst>
              <p:ext uri="{D42A27DB-BD31-4B8C-83A1-F6EECF244321}">
                <p14:modId xmlns:p14="http://schemas.microsoft.com/office/powerpoint/2010/main" val="3029322971"/>
              </p:ext>
            </p:extLst>
          </p:nvPr>
        </p:nvGraphicFramePr>
        <p:xfrm>
          <a:off x="299850" y="2224609"/>
          <a:ext cx="5753100" cy="428625"/>
        </p:xfrm>
        <a:graphic>
          <a:graphicData uri="http://schemas.openxmlformats.org/presentationml/2006/ole">
            <mc:AlternateContent xmlns:mc="http://schemas.openxmlformats.org/markup-compatibility/2006">
              <mc:Choice xmlns:v="urn:schemas-microsoft-com:vml" Requires="v">
                <p:oleObj spid="_x0000_s1082" name="ワークシート" r:id="rId5" imgW="5753273" imgH="428678" progId="Excel.Sheet.12">
                  <p:embed/>
                </p:oleObj>
              </mc:Choice>
              <mc:Fallback>
                <p:oleObj name="ワークシート" r:id="rId5" imgW="5753273" imgH="428678" progId="Excel.Sheet.12">
                  <p:embed/>
                  <p:pic>
                    <p:nvPicPr>
                      <p:cNvPr id="13" name="オブジェクト 12"/>
                      <p:cNvPicPr/>
                      <p:nvPr/>
                    </p:nvPicPr>
                    <p:blipFill>
                      <a:blip r:embed="rId6"/>
                      <a:stretch>
                        <a:fillRect/>
                      </a:stretch>
                    </p:blipFill>
                    <p:spPr>
                      <a:xfrm>
                        <a:off x="299850" y="2224609"/>
                        <a:ext cx="5753100" cy="428625"/>
                      </a:xfrm>
                      <a:prstGeom prst="rect">
                        <a:avLst/>
                      </a:prstGeom>
                    </p:spPr>
                  </p:pic>
                </p:oleObj>
              </mc:Fallback>
            </mc:AlternateContent>
          </a:graphicData>
        </a:graphic>
      </p:graphicFrame>
      <p:graphicFrame>
        <p:nvGraphicFramePr>
          <p:cNvPr id="17" name="オブジェクト 16"/>
          <p:cNvGraphicFramePr>
            <a:graphicFrameLocks noChangeAspect="1"/>
          </p:cNvGraphicFramePr>
          <p:nvPr>
            <p:extLst>
              <p:ext uri="{D42A27DB-BD31-4B8C-83A1-F6EECF244321}">
                <p14:modId xmlns:p14="http://schemas.microsoft.com/office/powerpoint/2010/main" val="4014567692"/>
              </p:ext>
            </p:extLst>
          </p:nvPr>
        </p:nvGraphicFramePr>
        <p:xfrm>
          <a:off x="2710866" y="2892395"/>
          <a:ext cx="6238875" cy="847725"/>
        </p:xfrm>
        <a:graphic>
          <a:graphicData uri="http://schemas.openxmlformats.org/presentationml/2006/ole">
            <mc:AlternateContent xmlns:mc="http://schemas.openxmlformats.org/markup-compatibility/2006">
              <mc:Choice xmlns:v="urn:schemas-microsoft-com:vml" Requires="v">
                <p:oleObj spid="_x0000_s1083" name="ワークシート" r:id="rId7" imgW="6238922" imgH="847881" progId="Excel.Sheet.12">
                  <p:embed/>
                </p:oleObj>
              </mc:Choice>
              <mc:Fallback>
                <p:oleObj name="ワークシート" r:id="rId7" imgW="6238922" imgH="847881" progId="Excel.Sheet.12">
                  <p:embed/>
                  <p:pic>
                    <p:nvPicPr>
                      <p:cNvPr id="17" name="オブジェクト 16"/>
                      <p:cNvPicPr/>
                      <p:nvPr/>
                    </p:nvPicPr>
                    <p:blipFill>
                      <a:blip r:embed="rId8"/>
                      <a:stretch>
                        <a:fillRect/>
                      </a:stretch>
                    </p:blipFill>
                    <p:spPr>
                      <a:xfrm>
                        <a:off x="2710866" y="2892395"/>
                        <a:ext cx="6238875" cy="847725"/>
                      </a:xfrm>
                      <a:prstGeom prst="rect">
                        <a:avLst/>
                      </a:prstGeom>
                    </p:spPr>
                  </p:pic>
                </p:oleObj>
              </mc:Fallback>
            </mc:AlternateContent>
          </a:graphicData>
        </a:graphic>
      </p:graphicFrame>
      <p:sp>
        <p:nvSpPr>
          <p:cNvPr id="40" name="テキスト ボックス 10">
            <a:extLst>
              <a:ext uri="{FF2B5EF4-FFF2-40B4-BE49-F238E27FC236}">
                <a16:creationId xmlns:a16="http://schemas.microsoft.com/office/drawing/2014/main" id="{8957656B-6DE6-44E0-85D6-7CF39E5B6647}"/>
              </a:ext>
            </a:extLst>
          </p:cNvPr>
          <p:cNvSpPr txBox="1"/>
          <p:nvPr/>
        </p:nvSpPr>
        <p:spPr>
          <a:xfrm>
            <a:off x="6426127" y="6536377"/>
            <a:ext cx="2393604"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just">
              <a:spcAft>
                <a:spcPts val="0"/>
              </a:spcAft>
            </a:pPr>
            <a:r>
              <a:rPr lang="ja-JP" altLang="en-US" sz="1200" kern="100" dirty="0" smtClean="0">
                <a:latin typeface="Meiryo UI" panose="020B0604030504040204" pitchFamily="50" charset="-128"/>
                <a:ea typeface="Meiryo UI" panose="020B0604030504040204" pitchFamily="50" charset="-128"/>
                <a:cs typeface="Times New Roman"/>
              </a:rPr>
              <a:t>出典</a:t>
            </a:r>
            <a:r>
              <a:rPr lang="ja-JP" altLang="en-US" sz="1200" kern="100" dirty="0">
                <a:latin typeface="Meiryo UI" panose="020B0604030504040204" pitchFamily="50" charset="-128"/>
                <a:ea typeface="Meiryo UI" panose="020B0604030504040204" pitchFamily="50" charset="-128"/>
                <a:cs typeface="Times New Roman"/>
              </a:rPr>
              <a:t>　</a:t>
            </a:r>
            <a:r>
              <a:rPr lang="en-US" altLang="ja-JP" sz="1200" kern="100" dirty="0" smtClean="0">
                <a:effectLst/>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22" name="Rectangle 11"/>
          <p:cNvSpPr>
            <a:spLocks noChangeArrowheads="1"/>
          </p:cNvSpPr>
          <p:nvPr/>
        </p:nvSpPr>
        <p:spPr bwMode="auto">
          <a:xfrm>
            <a:off x="243707" y="415020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3" name="タイトル 1">
            <a:extLst>
              <a:ext uri="{FF2B5EF4-FFF2-40B4-BE49-F238E27FC236}">
                <a16:creationId xmlns:a16="http://schemas.microsoft.com/office/drawing/2014/main" id="{45F45CE9-985D-441B-AF35-C9A9C0C7A9C3}"/>
              </a:ext>
            </a:extLst>
          </p:cNvPr>
          <p:cNvSpPr txBox="1">
            <a:spLocks/>
          </p:cNvSpPr>
          <p:nvPr/>
        </p:nvSpPr>
        <p:spPr>
          <a:xfrm>
            <a:off x="1994642" y="3965938"/>
            <a:ext cx="4957294" cy="259538"/>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lvl="0">
              <a:defRPr/>
            </a:pPr>
            <a:r>
              <a:rPr lang="en-US" altLang="ja-JP" sz="1100" dirty="0">
                <a:solidFill>
                  <a:srgbClr val="4F81BD">
                    <a:lumMod val="75000"/>
                  </a:srgbClr>
                </a:solidFill>
                <a:latin typeface="Meiryo UI" panose="020B0604030504040204" pitchFamily="50" charset="-128"/>
                <a:ea typeface="Meiryo UI" panose="020B0604030504040204" pitchFamily="50" charset="-128"/>
              </a:rPr>
              <a:t>※</a:t>
            </a:r>
            <a:r>
              <a:rPr lang="ja-JP" altLang="en-US" sz="1100" dirty="0">
                <a:solidFill>
                  <a:srgbClr val="4F81BD">
                    <a:lumMod val="75000"/>
                  </a:srgbClr>
                </a:solidFill>
                <a:latin typeface="Meiryo UI" panose="020B0604030504040204" pitchFamily="50" charset="-128"/>
                <a:ea typeface="Meiryo UI" panose="020B0604030504040204" pitchFamily="50" charset="-128"/>
              </a:rPr>
              <a:t>当プラン案については、市保健医療連絡協議会にて</a:t>
            </a:r>
            <a:r>
              <a:rPr lang="ja-JP" altLang="en-US" sz="1100" dirty="0" smtClean="0">
                <a:solidFill>
                  <a:srgbClr val="4F81BD">
                    <a:lumMod val="75000"/>
                  </a:srgbClr>
                </a:solidFill>
                <a:latin typeface="Meiryo UI" panose="020B0604030504040204" pitchFamily="50" charset="-128"/>
                <a:ea typeface="Meiryo UI" panose="020B0604030504040204" pitchFamily="50" charset="-128"/>
              </a:rPr>
              <a:t>、継続審議</a:t>
            </a:r>
            <a:r>
              <a:rPr kumimoji="1" lang="ja-JP" altLang="en-US" sz="11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rPr>
              <a:t>　</a:t>
            </a: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defTabSz="914400" rtl="0" eaLnBrk="1" fontAlgn="auto" latinLnBrk="0" hangingPunct="1">
              <a:lnSpc>
                <a:spcPct val="100000"/>
              </a:lnSpc>
              <a:spcBef>
                <a:spcPct val="0"/>
              </a:spcBef>
              <a:spcAft>
                <a:spcPts val="0"/>
              </a:spcAft>
              <a:buClrTx/>
              <a:buSzTx/>
              <a:buFontTx/>
              <a:buNone/>
              <a:tabLst/>
              <a:defRPr/>
            </a:pP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defTabSz="914400" rtl="0" eaLnBrk="1" fontAlgn="auto" latinLnBrk="0" hangingPunct="1">
              <a:lnSpc>
                <a:spcPct val="100000"/>
              </a:lnSpc>
              <a:spcBef>
                <a:spcPct val="0"/>
              </a:spcBef>
              <a:spcAft>
                <a:spcPts val="0"/>
              </a:spcAft>
              <a:buClrTx/>
              <a:buSzTx/>
              <a:buFontTx/>
              <a:buNone/>
              <a:tabLst/>
              <a:defRPr/>
            </a:pP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defTabSz="914400" rtl="0" eaLnBrk="1" fontAlgn="auto" latinLnBrk="0" hangingPunct="1">
              <a:lnSpc>
                <a:spcPct val="100000"/>
              </a:lnSpc>
              <a:spcBef>
                <a:spcPct val="0"/>
              </a:spcBef>
              <a:spcAft>
                <a:spcPts val="0"/>
              </a:spcAft>
              <a:buClrTx/>
              <a:buSzTx/>
              <a:buFontTx/>
              <a:buNone/>
              <a:tabLst/>
              <a:defRPr/>
            </a:pPr>
            <a:r>
              <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rPr>
              <a:t>  </a:t>
            </a:r>
            <a:endParaRPr kumimoji="1" lang="ja-JP" altLang="en-US"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p:txBody>
      </p:sp>
      <p:sp>
        <p:nvSpPr>
          <p:cNvPr id="27" name="テキスト ボックス 10">
            <a:extLst>
              <a:ext uri="{FF2B5EF4-FFF2-40B4-BE49-F238E27FC236}">
                <a16:creationId xmlns:a16="http://schemas.microsoft.com/office/drawing/2014/main" id="{47FDF32D-43ED-4A66-9CFA-E114E8625D81}"/>
              </a:ext>
            </a:extLst>
          </p:cNvPr>
          <p:cNvSpPr txBox="1"/>
          <p:nvPr/>
        </p:nvSpPr>
        <p:spPr>
          <a:xfrm>
            <a:off x="6876256" y="4808185"/>
            <a:ext cx="2309199"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200" dirty="0">
                <a:solidFill>
                  <a:schemeClr val="tx1"/>
                </a:solidFill>
              </a:rPr>
              <a:t>再編後</a:t>
            </a:r>
          </a:p>
        </p:txBody>
      </p:sp>
      <p:sp>
        <p:nvSpPr>
          <p:cNvPr id="28" name="テキスト ボックス 10">
            <a:extLst>
              <a:ext uri="{FF2B5EF4-FFF2-40B4-BE49-F238E27FC236}">
                <a16:creationId xmlns:a16="http://schemas.microsoft.com/office/drawing/2014/main" id="{47FDF32D-43ED-4A66-9CFA-E114E8625D81}"/>
              </a:ext>
            </a:extLst>
          </p:cNvPr>
          <p:cNvSpPr txBox="1"/>
          <p:nvPr/>
        </p:nvSpPr>
        <p:spPr>
          <a:xfrm>
            <a:off x="217081" y="3933056"/>
            <a:ext cx="230919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tx1"/>
                </a:solidFill>
              </a:rPr>
              <a:t>●大阪市北部・東部</a:t>
            </a:r>
          </a:p>
        </p:txBody>
      </p:sp>
      <p:graphicFrame>
        <p:nvGraphicFramePr>
          <p:cNvPr id="32" name="オブジェクト 31"/>
          <p:cNvGraphicFramePr>
            <a:graphicFrameLocks noChangeAspect="1"/>
          </p:cNvGraphicFramePr>
          <p:nvPr>
            <p:extLst>
              <p:ext uri="{D42A27DB-BD31-4B8C-83A1-F6EECF244321}">
                <p14:modId xmlns:p14="http://schemas.microsoft.com/office/powerpoint/2010/main" val="2685442281"/>
              </p:ext>
            </p:extLst>
          </p:nvPr>
        </p:nvGraphicFramePr>
        <p:xfrm>
          <a:off x="295856" y="4458906"/>
          <a:ext cx="5753100" cy="847725"/>
        </p:xfrm>
        <a:graphic>
          <a:graphicData uri="http://schemas.openxmlformats.org/presentationml/2006/ole">
            <mc:AlternateContent xmlns:mc="http://schemas.openxmlformats.org/markup-compatibility/2006">
              <mc:Choice xmlns:v="urn:schemas-microsoft-com:vml" Requires="v">
                <p:oleObj spid="_x0000_s1084" name="ワークシート" r:id="rId9" imgW="5753273" imgH="847881" progId="Excel.Sheet.12">
                  <p:embed/>
                </p:oleObj>
              </mc:Choice>
              <mc:Fallback>
                <p:oleObj name="ワークシート" r:id="rId9" imgW="5753273" imgH="847881" progId="Excel.Sheet.12">
                  <p:embed/>
                  <p:pic>
                    <p:nvPicPr>
                      <p:cNvPr id="2" name="オブジェクト 1"/>
                      <p:cNvPicPr/>
                      <p:nvPr/>
                    </p:nvPicPr>
                    <p:blipFill>
                      <a:blip r:embed="rId10"/>
                      <a:stretch>
                        <a:fillRect/>
                      </a:stretch>
                    </p:blipFill>
                    <p:spPr>
                      <a:xfrm>
                        <a:off x="295856" y="4458906"/>
                        <a:ext cx="5753100" cy="847725"/>
                      </a:xfrm>
                      <a:prstGeom prst="rect">
                        <a:avLst/>
                      </a:prstGeom>
                    </p:spPr>
                  </p:pic>
                </p:oleObj>
              </mc:Fallback>
            </mc:AlternateContent>
          </a:graphicData>
        </a:graphic>
      </p:graphicFrame>
      <p:graphicFrame>
        <p:nvGraphicFramePr>
          <p:cNvPr id="33" name="オブジェクト 32"/>
          <p:cNvGraphicFramePr>
            <a:graphicFrameLocks noChangeAspect="1"/>
          </p:cNvGraphicFramePr>
          <p:nvPr>
            <p:extLst>
              <p:ext uri="{D42A27DB-BD31-4B8C-83A1-F6EECF244321}">
                <p14:modId xmlns:p14="http://schemas.microsoft.com/office/powerpoint/2010/main" val="1644845028"/>
              </p:ext>
            </p:extLst>
          </p:nvPr>
        </p:nvGraphicFramePr>
        <p:xfrm>
          <a:off x="2712927" y="5445224"/>
          <a:ext cx="6238875" cy="847725"/>
        </p:xfrm>
        <a:graphic>
          <a:graphicData uri="http://schemas.openxmlformats.org/presentationml/2006/ole">
            <mc:AlternateContent xmlns:mc="http://schemas.openxmlformats.org/markup-compatibility/2006">
              <mc:Choice xmlns:v="urn:schemas-microsoft-com:vml" Requires="v">
                <p:oleObj spid="_x0000_s1085" name="ワークシート" r:id="rId11" imgW="6238922" imgH="847881" progId="Excel.Sheet.12">
                  <p:embed/>
                </p:oleObj>
              </mc:Choice>
              <mc:Fallback>
                <p:oleObj name="ワークシート" r:id="rId11" imgW="6238922" imgH="847881" progId="Excel.Sheet.12">
                  <p:embed/>
                  <p:pic>
                    <p:nvPicPr>
                      <p:cNvPr id="9" name="オブジェクト 8"/>
                      <p:cNvPicPr/>
                      <p:nvPr/>
                    </p:nvPicPr>
                    <p:blipFill>
                      <a:blip r:embed="rId12"/>
                      <a:stretch>
                        <a:fillRect/>
                      </a:stretch>
                    </p:blipFill>
                    <p:spPr>
                      <a:xfrm>
                        <a:off x="2712927" y="5445224"/>
                        <a:ext cx="6238875" cy="847725"/>
                      </a:xfrm>
                      <a:prstGeom prst="rect">
                        <a:avLst/>
                      </a:prstGeom>
                    </p:spPr>
                  </p:pic>
                </p:oleObj>
              </mc:Fallback>
            </mc:AlternateContent>
          </a:graphicData>
        </a:graphic>
      </p:graphicFrame>
      <p:sp>
        <p:nvSpPr>
          <p:cNvPr id="34" name="屈折矢印 33"/>
          <p:cNvSpPr/>
          <p:nvPr/>
        </p:nvSpPr>
        <p:spPr>
          <a:xfrm flipV="1">
            <a:off x="6166128" y="4797152"/>
            <a:ext cx="549494" cy="383875"/>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896618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10400" y="6479772"/>
            <a:ext cx="2133600" cy="365125"/>
          </a:xfrm>
        </p:spPr>
        <p:txBody>
          <a:bodyPr/>
          <a:lstStyle/>
          <a:p>
            <a:fld id="{A9848611-8FAA-4BFC-BAAD-33CAF1A3E273}" type="slidenum">
              <a:rPr kumimoji="1" lang="ja-JP" altLang="en-US" sz="1800" smtClean="0">
                <a:solidFill>
                  <a:schemeClr val="tx1"/>
                </a:solidFill>
              </a:rPr>
              <a:t>16</a:t>
            </a:fld>
            <a:endParaRPr kumimoji="1" lang="ja-JP" altLang="en-US" sz="1800" dirty="0">
              <a:solidFill>
                <a:schemeClr val="tx1"/>
              </a:solidFill>
            </a:endParaRPr>
          </a:p>
        </p:txBody>
      </p:sp>
      <p:sp>
        <p:nvSpPr>
          <p:cNvPr id="10" name="Oval 64">
            <a:hlinkClick r:id="rId4" action="ppaction://hlinksldjump"/>
            <a:extLst>
              <a:ext uri="{FF2B5EF4-FFF2-40B4-BE49-F238E27FC236}">
                <a16:creationId xmlns:a16="http://schemas.microsoft.com/office/drawing/2014/main"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8" name="タイトル 1">
            <a:extLst>
              <a:ext uri="{FF2B5EF4-FFF2-40B4-BE49-F238E27FC236}">
                <a16:creationId xmlns:a16="http://schemas.microsoft.com/office/drawing/2014/main" id="{30BE5A27-A407-4A14-A9BE-5866682C3C6B}"/>
              </a:ext>
            </a:extLst>
          </p:cNvPr>
          <p:cNvSpPr txBox="1">
            <a:spLocks/>
          </p:cNvSpPr>
          <p:nvPr/>
        </p:nvSpPr>
        <p:spPr>
          <a:xfrm>
            <a:off x="145073" y="36272"/>
            <a:ext cx="8819416" cy="872447"/>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向けて</a:t>
            </a:r>
            <a:endPar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1)2025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年に</a:t>
            </a:r>
            <a:r>
              <a:rPr lang="ja-JP" altLang="en-US" sz="2200" dirty="0">
                <a:solidFill>
                  <a:schemeClr val="tx2"/>
                </a:solidFill>
                <a:latin typeface="HGP創英角ｺﾞｼｯｸUB" panose="020B0900000000000000" pitchFamily="50" charset="-128"/>
                <a:ea typeface="HGP創英角ｺﾞｼｯｸUB" panose="020B0900000000000000" pitchFamily="50" charset="-128"/>
              </a:rPr>
              <a:t>向け</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各病院</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が検討</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している病床</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機能③</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p>
          <a:p>
            <a:pPr algn="l"/>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26" name="テキスト ボックス 10">
            <a:extLst>
              <a:ext uri="{FF2B5EF4-FFF2-40B4-BE49-F238E27FC236}">
                <a16:creationId xmlns:a16="http://schemas.microsoft.com/office/drawing/2014/main" id="{47FDF32D-43ED-4A66-9CFA-E114E8625D81}"/>
              </a:ext>
            </a:extLst>
          </p:cNvPr>
          <p:cNvSpPr txBox="1"/>
          <p:nvPr/>
        </p:nvSpPr>
        <p:spPr>
          <a:xfrm>
            <a:off x="301975" y="857280"/>
            <a:ext cx="230919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tx1"/>
                </a:solidFill>
              </a:rPr>
              <a:t>●</a:t>
            </a:r>
            <a:r>
              <a:rPr lang="ja-JP" altLang="en-US" sz="1400" dirty="0" smtClean="0">
                <a:solidFill>
                  <a:schemeClr val="tx1"/>
                </a:solidFill>
              </a:rPr>
              <a:t>大阪市東部</a:t>
            </a:r>
            <a:endParaRPr lang="ja-JP" altLang="en-US" sz="1400" dirty="0">
              <a:solidFill>
                <a:schemeClr val="tx1"/>
              </a:solidFill>
            </a:endParaRPr>
          </a:p>
        </p:txBody>
      </p:sp>
      <p:sp>
        <p:nvSpPr>
          <p:cNvPr id="27" name="テキスト ボックス 10">
            <a:extLst>
              <a:ext uri="{FF2B5EF4-FFF2-40B4-BE49-F238E27FC236}">
                <a16:creationId xmlns:a16="http://schemas.microsoft.com/office/drawing/2014/main" id="{47FDF32D-43ED-4A66-9CFA-E114E8625D81}"/>
              </a:ext>
            </a:extLst>
          </p:cNvPr>
          <p:cNvSpPr txBox="1"/>
          <p:nvPr/>
        </p:nvSpPr>
        <p:spPr>
          <a:xfrm>
            <a:off x="6937189" y="1484784"/>
            <a:ext cx="1523244"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200" dirty="0" smtClean="0">
                <a:solidFill>
                  <a:schemeClr val="tx1"/>
                </a:solidFill>
              </a:rPr>
              <a:t>再編後</a:t>
            </a:r>
            <a:endParaRPr lang="ja-JP" altLang="en-US" sz="1200" dirty="0">
              <a:solidFill>
                <a:schemeClr val="tx1"/>
              </a:solidFill>
            </a:endParaRPr>
          </a:p>
        </p:txBody>
      </p:sp>
      <p:sp>
        <p:nvSpPr>
          <p:cNvPr id="28" name="屈折矢印 27"/>
          <p:cNvSpPr/>
          <p:nvPr/>
        </p:nvSpPr>
        <p:spPr>
          <a:xfrm flipV="1">
            <a:off x="6213409" y="1484784"/>
            <a:ext cx="549494" cy="506385"/>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2" name="オブジェクト 31"/>
          <p:cNvGraphicFramePr>
            <a:graphicFrameLocks noChangeAspect="1"/>
          </p:cNvGraphicFramePr>
          <p:nvPr>
            <p:extLst>
              <p:ext uri="{D42A27DB-BD31-4B8C-83A1-F6EECF244321}">
                <p14:modId xmlns:p14="http://schemas.microsoft.com/office/powerpoint/2010/main" val="186516958"/>
              </p:ext>
            </p:extLst>
          </p:nvPr>
        </p:nvGraphicFramePr>
        <p:xfrm>
          <a:off x="294083" y="1213704"/>
          <a:ext cx="5753100" cy="847725"/>
        </p:xfrm>
        <a:graphic>
          <a:graphicData uri="http://schemas.openxmlformats.org/presentationml/2006/ole">
            <mc:AlternateContent xmlns:mc="http://schemas.openxmlformats.org/markup-compatibility/2006">
              <mc:Choice xmlns:v="urn:schemas-microsoft-com:vml" Requires="v">
                <p:oleObj spid="_x0000_s2109" name="ワークシート" r:id="rId5" imgW="5753273" imgH="847881" progId="Excel.Sheet.12">
                  <p:embed/>
                </p:oleObj>
              </mc:Choice>
              <mc:Fallback>
                <p:oleObj name="ワークシート" r:id="rId5" imgW="5753273" imgH="847881" progId="Excel.Sheet.12">
                  <p:embed/>
                  <p:pic>
                    <p:nvPicPr>
                      <p:cNvPr id="32" name="オブジェクト 31"/>
                      <p:cNvPicPr/>
                      <p:nvPr/>
                    </p:nvPicPr>
                    <p:blipFill>
                      <a:blip r:embed="rId6"/>
                      <a:stretch>
                        <a:fillRect/>
                      </a:stretch>
                    </p:blipFill>
                    <p:spPr>
                      <a:xfrm>
                        <a:off x="294083" y="1213704"/>
                        <a:ext cx="5753100" cy="847725"/>
                      </a:xfrm>
                      <a:prstGeom prst="rect">
                        <a:avLst/>
                      </a:prstGeom>
                    </p:spPr>
                  </p:pic>
                </p:oleObj>
              </mc:Fallback>
            </mc:AlternateContent>
          </a:graphicData>
        </a:graphic>
      </p:graphicFrame>
      <p:sp>
        <p:nvSpPr>
          <p:cNvPr id="33" name="テキスト ボックス 10">
            <a:extLst>
              <a:ext uri="{FF2B5EF4-FFF2-40B4-BE49-F238E27FC236}">
                <a16:creationId xmlns:a16="http://schemas.microsoft.com/office/drawing/2014/main" id="{8957656B-6DE6-44E0-85D6-7CF39E5B6647}"/>
              </a:ext>
            </a:extLst>
          </p:cNvPr>
          <p:cNvSpPr txBox="1"/>
          <p:nvPr/>
        </p:nvSpPr>
        <p:spPr>
          <a:xfrm>
            <a:off x="6384618" y="3284984"/>
            <a:ext cx="2393604"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just">
              <a:spcAft>
                <a:spcPts val="0"/>
              </a:spcAft>
            </a:pPr>
            <a:r>
              <a:rPr lang="ja-JP" altLang="en-US" sz="1200" kern="100" dirty="0" smtClean="0">
                <a:latin typeface="Meiryo UI" panose="020B0604030504040204" pitchFamily="50" charset="-128"/>
                <a:ea typeface="Meiryo UI" panose="020B0604030504040204" pitchFamily="50" charset="-128"/>
                <a:cs typeface="Times New Roman"/>
              </a:rPr>
              <a:t>出典</a:t>
            </a:r>
            <a:r>
              <a:rPr lang="ja-JP" altLang="en-US" sz="1200" kern="100" dirty="0">
                <a:latin typeface="Meiryo UI" panose="020B0604030504040204" pitchFamily="50" charset="-128"/>
                <a:ea typeface="Meiryo UI" panose="020B0604030504040204" pitchFamily="50" charset="-128"/>
                <a:cs typeface="Times New Roman"/>
              </a:rPr>
              <a:t>　</a:t>
            </a:r>
            <a:r>
              <a:rPr lang="en-US" altLang="ja-JP" sz="1200" kern="100" dirty="0" smtClean="0">
                <a:effectLst/>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22" name="テキスト ボックス 10">
            <a:extLst>
              <a:ext uri="{FF2B5EF4-FFF2-40B4-BE49-F238E27FC236}">
                <a16:creationId xmlns:a16="http://schemas.microsoft.com/office/drawing/2014/main" id="{47FDF32D-43ED-4A66-9CFA-E114E8625D81}"/>
              </a:ext>
            </a:extLst>
          </p:cNvPr>
          <p:cNvSpPr txBox="1"/>
          <p:nvPr/>
        </p:nvSpPr>
        <p:spPr>
          <a:xfrm>
            <a:off x="487174" y="2276872"/>
            <a:ext cx="2243117" cy="461665"/>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200" dirty="0" smtClean="0">
                <a:solidFill>
                  <a:srgbClr val="FF0000"/>
                </a:solidFill>
              </a:rPr>
              <a:t>令和</a:t>
            </a:r>
            <a:r>
              <a:rPr lang="en-US" altLang="ja-JP" sz="1200" dirty="0" smtClean="0">
                <a:solidFill>
                  <a:srgbClr val="FF0000"/>
                </a:solidFill>
              </a:rPr>
              <a:t>3</a:t>
            </a:r>
            <a:r>
              <a:rPr lang="ja-JP" altLang="en-US" sz="1200" dirty="0" smtClean="0">
                <a:solidFill>
                  <a:srgbClr val="FF0000"/>
                </a:solidFill>
              </a:rPr>
              <a:t>年度「新たな病床機能の</a:t>
            </a:r>
            <a:endParaRPr lang="en-US" altLang="ja-JP" sz="1200" dirty="0" smtClean="0">
              <a:solidFill>
                <a:srgbClr val="FF0000"/>
              </a:solidFill>
            </a:endParaRPr>
          </a:p>
          <a:p>
            <a:r>
              <a:rPr lang="ja-JP" altLang="en-US" sz="1200" dirty="0" smtClean="0">
                <a:solidFill>
                  <a:srgbClr val="FF0000"/>
                </a:solidFill>
              </a:rPr>
              <a:t>再編支援事業」を活用予定</a:t>
            </a:r>
            <a:endParaRPr lang="ja-JP" altLang="en-US" sz="1200" dirty="0">
              <a:solidFill>
                <a:srgbClr val="FF0000"/>
              </a:solidFill>
            </a:endParaRPr>
          </a:p>
        </p:txBody>
      </p:sp>
      <p:sp>
        <p:nvSpPr>
          <p:cNvPr id="5" name="テキスト ボックス 4"/>
          <p:cNvSpPr txBox="1"/>
          <p:nvPr/>
        </p:nvSpPr>
        <p:spPr>
          <a:xfrm>
            <a:off x="6750558" y="1772816"/>
            <a:ext cx="2201244" cy="430887"/>
          </a:xfrm>
          <a:prstGeom prst="rect">
            <a:avLst/>
          </a:prstGeom>
          <a:noFill/>
        </p:spPr>
        <p:txBody>
          <a:bodyPr wrap="none" rtlCol="0">
            <a:spAutoFit/>
          </a:bodyPr>
          <a:lstStyle/>
          <a:p>
            <a:r>
              <a:rPr lang="en-US" altLang="ja-JP" sz="1100" dirty="0">
                <a:solidFill>
                  <a:srgbClr val="FF0000"/>
                </a:solidFill>
              </a:rPr>
              <a:t>※</a:t>
            </a:r>
            <a:r>
              <a:rPr lang="ja-JP" altLang="en-US" sz="1100" dirty="0">
                <a:solidFill>
                  <a:srgbClr val="FF0000"/>
                </a:solidFill>
              </a:rPr>
              <a:t>最終的な病床変更については</a:t>
            </a:r>
            <a:r>
              <a:rPr lang="ja-JP" altLang="en-US" sz="1100" dirty="0" smtClean="0">
                <a:solidFill>
                  <a:srgbClr val="FF0000"/>
                </a:solidFill>
              </a:rPr>
              <a:t>、</a:t>
            </a:r>
            <a:endParaRPr lang="en-US" altLang="ja-JP" sz="1100" dirty="0" smtClean="0">
              <a:solidFill>
                <a:srgbClr val="FF0000"/>
              </a:solidFill>
            </a:endParaRPr>
          </a:p>
          <a:p>
            <a:r>
              <a:rPr lang="ja-JP" altLang="en-US" sz="1100" dirty="0" smtClean="0">
                <a:solidFill>
                  <a:srgbClr val="FF0000"/>
                </a:solidFill>
              </a:rPr>
              <a:t>　　調整中</a:t>
            </a:r>
            <a:endParaRPr lang="en-US" altLang="ja-JP" sz="1100" dirty="0">
              <a:solidFill>
                <a:srgbClr val="FF0000"/>
              </a:solidFill>
            </a:endParaRPr>
          </a:p>
        </p:txBody>
      </p:sp>
      <p:graphicFrame>
        <p:nvGraphicFramePr>
          <p:cNvPr id="6" name="オブジェクト 5"/>
          <p:cNvGraphicFramePr>
            <a:graphicFrameLocks noChangeAspect="1"/>
          </p:cNvGraphicFramePr>
          <p:nvPr>
            <p:extLst>
              <p:ext uri="{D42A27DB-BD31-4B8C-83A1-F6EECF244321}">
                <p14:modId xmlns:p14="http://schemas.microsoft.com/office/powerpoint/2010/main" val="2022702519"/>
              </p:ext>
            </p:extLst>
          </p:nvPr>
        </p:nvGraphicFramePr>
        <p:xfrm>
          <a:off x="2684104" y="2204864"/>
          <a:ext cx="6238875" cy="1057275"/>
        </p:xfrm>
        <a:graphic>
          <a:graphicData uri="http://schemas.openxmlformats.org/presentationml/2006/ole">
            <mc:AlternateContent xmlns:mc="http://schemas.openxmlformats.org/markup-compatibility/2006">
              <mc:Choice xmlns:v="urn:schemas-microsoft-com:vml" Requires="v">
                <p:oleObj spid="_x0000_s2110" name="ワークシート" r:id="rId7" imgW="6238922" imgH="1057103" progId="Excel.Sheet.12">
                  <p:embed/>
                </p:oleObj>
              </mc:Choice>
              <mc:Fallback>
                <p:oleObj name="ワークシート" r:id="rId7" imgW="6238922" imgH="1057103" progId="Excel.Sheet.12">
                  <p:embed/>
                  <p:pic>
                    <p:nvPicPr>
                      <p:cNvPr id="0" name=""/>
                      <p:cNvPicPr/>
                      <p:nvPr/>
                    </p:nvPicPr>
                    <p:blipFill>
                      <a:blip r:embed="rId8"/>
                      <a:stretch>
                        <a:fillRect/>
                      </a:stretch>
                    </p:blipFill>
                    <p:spPr>
                      <a:xfrm>
                        <a:off x="2684104" y="2204864"/>
                        <a:ext cx="6238875" cy="1057275"/>
                      </a:xfrm>
                      <a:prstGeom prst="rect">
                        <a:avLst/>
                      </a:prstGeom>
                    </p:spPr>
                  </p:pic>
                </p:oleObj>
              </mc:Fallback>
            </mc:AlternateContent>
          </a:graphicData>
        </a:graphic>
      </p:graphicFrame>
      <p:sp>
        <p:nvSpPr>
          <p:cNvPr id="23" name="屈折矢印 22"/>
          <p:cNvSpPr/>
          <p:nvPr/>
        </p:nvSpPr>
        <p:spPr>
          <a:xfrm flipV="1">
            <a:off x="6213409" y="4149080"/>
            <a:ext cx="571477" cy="747169"/>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10">
            <a:extLst>
              <a:ext uri="{FF2B5EF4-FFF2-40B4-BE49-F238E27FC236}">
                <a16:creationId xmlns:a16="http://schemas.microsoft.com/office/drawing/2014/main" id="{47FDF32D-43ED-4A66-9CFA-E114E8625D81}"/>
              </a:ext>
            </a:extLst>
          </p:cNvPr>
          <p:cNvSpPr txBox="1"/>
          <p:nvPr/>
        </p:nvSpPr>
        <p:spPr>
          <a:xfrm>
            <a:off x="323528" y="3284984"/>
            <a:ext cx="230919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tx1"/>
                </a:solidFill>
              </a:rPr>
              <a:t>●</a:t>
            </a:r>
            <a:r>
              <a:rPr lang="ja-JP" altLang="en-US" sz="1400" dirty="0" smtClean="0">
                <a:solidFill>
                  <a:schemeClr val="tx1"/>
                </a:solidFill>
              </a:rPr>
              <a:t>大阪市南部</a:t>
            </a:r>
            <a:endParaRPr lang="ja-JP" altLang="en-US" sz="1400" dirty="0">
              <a:solidFill>
                <a:schemeClr val="tx1"/>
              </a:solidFill>
            </a:endParaRPr>
          </a:p>
        </p:txBody>
      </p:sp>
      <p:sp>
        <p:nvSpPr>
          <p:cNvPr id="31" name="テキスト ボックス 10">
            <a:extLst>
              <a:ext uri="{FF2B5EF4-FFF2-40B4-BE49-F238E27FC236}">
                <a16:creationId xmlns:a16="http://schemas.microsoft.com/office/drawing/2014/main" id="{8957656B-6DE6-44E0-85D6-7CF39E5B6647}"/>
              </a:ext>
            </a:extLst>
          </p:cNvPr>
          <p:cNvSpPr txBox="1"/>
          <p:nvPr/>
        </p:nvSpPr>
        <p:spPr>
          <a:xfrm>
            <a:off x="6613707" y="7112441"/>
            <a:ext cx="2393604"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just">
              <a:spcAft>
                <a:spcPts val="0"/>
              </a:spcAft>
            </a:pPr>
            <a:r>
              <a:rPr lang="ja-JP" altLang="en-US" sz="1200" kern="100" dirty="0" smtClean="0">
                <a:latin typeface="Meiryo UI" panose="020B0604030504040204" pitchFamily="50" charset="-128"/>
                <a:ea typeface="Meiryo UI" panose="020B0604030504040204" pitchFamily="50" charset="-128"/>
                <a:cs typeface="Times New Roman"/>
              </a:rPr>
              <a:t>出典</a:t>
            </a:r>
            <a:r>
              <a:rPr lang="ja-JP" altLang="en-US" sz="1200" kern="100" dirty="0">
                <a:latin typeface="Meiryo UI" panose="020B0604030504040204" pitchFamily="50" charset="-128"/>
                <a:ea typeface="Meiryo UI" panose="020B0604030504040204" pitchFamily="50" charset="-128"/>
                <a:cs typeface="Times New Roman"/>
              </a:rPr>
              <a:t>　</a:t>
            </a:r>
            <a:r>
              <a:rPr lang="en-US" altLang="ja-JP" sz="1200" kern="100" dirty="0" smtClean="0">
                <a:effectLst/>
                <a:latin typeface="Meiryo UI" panose="020B0604030504040204" pitchFamily="50" charset="-128"/>
                <a:ea typeface="Meiryo UI" panose="020B0604030504040204" pitchFamily="50" charset="-128"/>
                <a:cs typeface="Times New Roman"/>
              </a:rPr>
              <a:t>2019</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35" name="テキスト ボックス 10">
            <a:extLst>
              <a:ext uri="{FF2B5EF4-FFF2-40B4-BE49-F238E27FC236}">
                <a16:creationId xmlns:a16="http://schemas.microsoft.com/office/drawing/2014/main" id="{8957656B-6DE6-44E0-85D6-7CF39E5B6647}"/>
              </a:ext>
            </a:extLst>
          </p:cNvPr>
          <p:cNvSpPr txBox="1"/>
          <p:nvPr/>
        </p:nvSpPr>
        <p:spPr>
          <a:xfrm>
            <a:off x="6372200" y="6525344"/>
            <a:ext cx="2393604"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just">
              <a:spcAft>
                <a:spcPts val="0"/>
              </a:spcAft>
            </a:pPr>
            <a:r>
              <a:rPr lang="ja-JP" altLang="en-US" sz="1200" kern="100" dirty="0" smtClean="0">
                <a:latin typeface="Meiryo UI" panose="020B0604030504040204" pitchFamily="50" charset="-128"/>
                <a:ea typeface="Meiryo UI" panose="020B0604030504040204" pitchFamily="50" charset="-128"/>
                <a:cs typeface="Times New Roman"/>
              </a:rPr>
              <a:t>出典</a:t>
            </a:r>
            <a:r>
              <a:rPr lang="ja-JP" altLang="en-US" sz="1200" kern="100" dirty="0">
                <a:latin typeface="Meiryo UI" panose="020B0604030504040204" pitchFamily="50" charset="-128"/>
                <a:ea typeface="Meiryo UI" panose="020B0604030504040204" pitchFamily="50" charset="-128"/>
                <a:cs typeface="Times New Roman"/>
              </a:rPr>
              <a:t>　</a:t>
            </a:r>
            <a:r>
              <a:rPr lang="en-US" altLang="ja-JP" sz="1200" kern="100" dirty="0" smtClean="0">
                <a:effectLst/>
                <a:latin typeface="Meiryo UI" panose="020B0604030504040204" pitchFamily="50" charset="-128"/>
                <a:ea typeface="Meiryo UI" panose="020B0604030504040204" pitchFamily="50" charset="-128"/>
                <a:cs typeface="Times New Roman"/>
              </a:rPr>
              <a:t>2019</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36" name="テキスト ボックス 10">
            <a:extLst>
              <a:ext uri="{FF2B5EF4-FFF2-40B4-BE49-F238E27FC236}">
                <a16:creationId xmlns:a16="http://schemas.microsoft.com/office/drawing/2014/main" id="{47FDF32D-43ED-4A66-9CFA-E114E8625D81}"/>
              </a:ext>
            </a:extLst>
          </p:cNvPr>
          <p:cNvSpPr txBox="1"/>
          <p:nvPr/>
        </p:nvSpPr>
        <p:spPr>
          <a:xfrm>
            <a:off x="6948264" y="4304129"/>
            <a:ext cx="1523244"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200" dirty="0" smtClean="0">
                <a:solidFill>
                  <a:schemeClr val="tx1"/>
                </a:solidFill>
              </a:rPr>
              <a:t>再編後</a:t>
            </a:r>
            <a:endParaRPr lang="ja-JP" altLang="en-US" sz="1200" dirty="0">
              <a:solidFill>
                <a:schemeClr val="tx1"/>
              </a:solidFill>
            </a:endParaRPr>
          </a:p>
        </p:txBody>
      </p:sp>
      <p:graphicFrame>
        <p:nvGraphicFramePr>
          <p:cNvPr id="2" name="オブジェクト 1"/>
          <p:cNvGraphicFramePr>
            <a:graphicFrameLocks noChangeAspect="1"/>
          </p:cNvGraphicFramePr>
          <p:nvPr>
            <p:extLst>
              <p:ext uri="{D42A27DB-BD31-4B8C-83A1-F6EECF244321}">
                <p14:modId xmlns:p14="http://schemas.microsoft.com/office/powerpoint/2010/main" val="793201543"/>
              </p:ext>
            </p:extLst>
          </p:nvPr>
        </p:nvGraphicFramePr>
        <p:xfrm>
          <a:off x="295764" y="3631831"/>
          <a:ext cx="5753100" cy="1266825"/>
        </p:xfrm>
        <a:graphic>
          <a:graphicData uri="http://schemas.openxmlformats.org/presentationml/2006/ole">
            <mc:AlternateContent xmlns:mc="http://schemas.openxmlformats.org/markup-compatibility/2006">
              <mc:Choice xmlns:v="urn:schemas-microsoft-com:vml" Requires="v">
                <p:oleObj spid="_x0000_s2111" name="ワークシート" r:id="rId9" imgW="5753273" imgH="1266705" progId="Excel.Sheet.12">
                  <p:embed/>
                </p:oleObj>
              </mc:Choice>
              <mc:Fallback>
                <p:oleObj name="ワークシート" r:id="rId9" imgW="5753273" imgH="1266705" progId="Excel.Sheet.12">
                  <p:embed/>
                  <p:pic>
                    <p:nvPicPr>
                      <p:cNvPr id="0" name=""/>
                      <p:cNvPicPr/>
                      <p:nvPr/>
                    </p:nvPicPr>
                    <p:blipFill>
                      <a:blip r:embed="rId10"/>
                      <a:stretch>
                        <a:fillRect/>
                      </a:stretch>
                    </p:blipFill>
                    <p:spPr>
                      <a:xfrm>
                        <a:off x="295764" y="3631831"/>
                        <a:ext cx="5753100" cy="1266825"/>
                      </a:xfrm>
                      <a:prstGeom prst="rect">
                        <a:avLst/>
                      </a:prstGeom>
                    </p:spPr>
                  </p:pic>
                </p:oleObj>
              </mc:Fallback>
            </mc:AlternateContent>
          </a:graphicData>
        </a:graphic>
      </p:graphicFrame>
      <p:graphicFrame>
        <p:nvGraphicFramePr>
          <p:cNvPr id="4" name="オブジェクト 3"/>
          <p:cNvGraphicFramePr>
            <a:graphicFrameLocks noChangeAspect="1"/>
          </p:cNvGraphicFramePr>
          <p:nvPr>
            <p:extLst>
              <p:ext uri="{D42A27DB-BD31-4B8C-83A1-F6EECF244321}">
                <p14:modId xmlns:p14="http://schemas.microsoft.com/office/powerpoint/2010/main" val="3722956432"/>
              </p:ext>
            </p:extLst>
          </p:nvPr>
        </p:nvGraphicFramePr>
        <p:xfrm>
          <a:off x="2668353" y="5048969"/>
          <a:ext cx="6238875" cy="1476375"/>
        </p:xfrm>
        <a:graphic>
          <a:graphicData uri="http://schemas.openxmlformats.org/presentationml/2006/ole">
            <mc:AlternateContent xmlns:mc="http://schemas.openxmlformats.org/markup-compatibility/2006">
              <mc:Choice xmlns:v="urn:schemas-microsoft-com:vml" Requires="v">
                <p:oleObj spid="_x0000_s2112" name="ワークシート" r:id="rId11" imgW="6238922" imgH="1476306" progId="Excel.Sheet.12">
                  <p:embed/>
                </p:oleObj>
              </mc:Choice>
              <mc:Fallback>
                <p:oleObj name="ワークシート" r:id="rId11" imgW="6238922" imgH="1476306" progId="Excel.Sheet.12">
                  <p:embed/>
                  <p:pic>
                    <p:nvPicPr>
                      <p:cNvPr id="0" name=""/>
                      <p:cNvPicPr/>
                      <p:nvPr/>
                    </p:nvPicPr>
                    <p:blipFill>
                      <a:blip r:embed="rId12"/>
                      <a:stretch>
                        <a:fillRect/>
                      </a:stretch>
                    </p:blipFill>
                    <p:spPr>
                      <a:xfrm>
                        <a:off x="2668353" y="5048969"/>
                        <a:ext cx="6238875" cy="1476375"/>
                      </a:xfrm>
                      <a:prstGeom prst="rect">
                        <a:avLst/>
                      </a:prstGeom>
                    </p:spPr>
                  </p:pic>
                </p:oleObj>
              </mc:Fallback>
            </mc:AlternateContent>
          </a:graphicData>
        </a:graphic>
      </p:graphicFrame>
    </p:spTree>
    <p:extLst>
      <p:ext uri="{BB962C8B-B14F-4D97-AF65-F5344CB8AC3E}">
        <p14:creationId xmlns:p14="http://schemas.microsoft.com/office/powerpoint/2010/main" val="3777168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10400" y="6453336"/>
            <a:ext cx="2133600" cy="365125"/>
          </a:xfrm>
        </p:spPr>
        <p:txBody>
          <a:bodyPr/>
          <a:lstStyle/>
          <a:p>
            <a:fld id="{A9848611-8FAA-4BFC-BAAD-33CAF1A3E273}" type="slidenum">
              <a:rPr kumimoji="1" lang="ja-JP" altLang="en-US" sz="1800" smtClean="0">
                <a:solidFill>
                  <a:schemeClr val="tx1"/>
                </a:solidFill>
              </a:rPr>
              <a:t>17</a:t>
            </a:fld>
            <a:endParaRPr kumimoji="1" lang="ja-JP" altLang="en-US" sz="1800" dirty="0">
              <a:solidFill>
                <a:schemeClr val="tx1"/>
              </a:solidFill>
            </a:endParaRPr>
          </a:p>
        </p:txBody>
      </p:sp>
      <p:sp>
        <p:nvSpPr>
          <p:cNvPr id="10" name="Oval 64">
            <a:hlinkClick r:id="rId4" action="ppaction://hlinksldjump"/>
            <a:extLst>
              <a:ext uri="{FF2B5EF4-FFF2-40B4-BE49-F238E27FC236}">
                <a16:creationId xmlns:a16="http://schemas.microsoft.com/office/drawing/2014/main"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8" name="タイトル 1">
            <a:extLst>
              <a:ext uri="{FF2B5EF4-FFF2-40B4-BE49-F238E27FC236}">
                <a16:creationId xmlns:a16="http://schemas.microsoft.com/office/drawing/2014/main" id="{30BE5A27-A407-4A14-A9BE-5866682C3C6B}"/>
              </a:ext>
            </a:extLst>
          </p:cNvPr>
          <p:cNvSpPr txBox="1">
            <a:spLocks/>
          </p:cNvSpPr>
          <p:nvPr/>
        </p:nvSpPr>
        <p:spPr>
          <a:xfrm>
            <a:off x="145073" y="36272"/>
            <a:ext cx="8819416" cy="872447"/>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向けて</a:t>
            </a:r>
            <a:endPar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1)2025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年に</a:t>
            </a:r>
            <a:r>
              <a:rPr lang="ja-JP" altLang="en-US" sz="2200" dirty="0">
                <a:solidFill>
                  <a:schemeClr val="tx2"/>
                </a:solidFill>
                <a:latin typeface="HGP創英角ｺﾞｼｯｸUB" panose="020B0900000000000000" pitchFamily="50" charset="-128"/>
                <a:ea typeface="HGP創英角ｺﾞｼｯｸUB" panose="020B0900000000000000" pitchFamily="50" charset="-128"/>
              </a:rPr>
              <a:t>向け</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各病院</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が検討</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している病床</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機能③</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p>
          <a:p>
            <a:pPr algn="l"/>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33" name="テキスト ボックス 10">
            <a:extLst>
              <a:ext uri="{FF2B5EF4-FFF2-40B4-BE49-F238E27FC236}">
                <a16:creationId xmlns:a16="http://schemas.microsoft.com/office/drawing/2014/main" id="{8957656B-6DE6-44E0-85D6-7CF39E5B6647}"/>
              </a:ext>
            </a:extLst>
          </p:cNvPr>
          <p:cNvSpPr txBox="1"/>
          <p:nvPr/>
        </p:nvSpPr>
        <p:spPr>
          <a:xfrm>
            <a:off x="6577003" y="4376137"/>
            <a:ext cx="2393604"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just">
              <a:spcAft>
                <a:spcPts val="0"/>
              </a:spcAft>
            </a:pPr>
            <a:r>
              <a:rPr lang="ja-JP" altLang="en-US" sz="1200" kern="100" dirty="0" smtClean="0">
                <a:latin typeface="Meiryo UI" panose="020B0604030504040204" pitchFamily="50" charset="-128"/>
                <a:ea typeface="Meiryo UI" panose="020B0604030504040204" pitchFamily="50" charset="-128"/>
                <a:cs typeface="Times New Roman"/>
              </a:rPr>
              <a:t>出典</a:t>
            </a:r>
            <a:r>
              <a:rPr lang="ja-JP" altLang="en-US" sz="1200" kern="100" dirty="0">
                <a:latin typeface="Meiryo UI" panose="020B0604030504040204" pitchFamily="50" charset="-128"/>
                <a:ea typeface="Meiryo UI" panose="020B0604030504040204" pitchFamily="50" charset="-128"/>
                <a:cs typeface="Times New Roman"/>
              </a:rPr>
              <a:t>　</a:t>
            </a:r>
            <a:r>
              <a:rPr lang="en-US" altLang="ja-JP" sz="1200" kern="100" dirty="0" smtClean="0">
                <a:effectLst/>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12" name="テキスト ボックス 10">
            <a:extLst>
              <a:ext uri="{FF2B5EF4-FFF2-40B4-BE49-F238E27FC236}">
                <a16:creationId xmlns:a16="http://schemas.microsoft.com/office/drawing/2014/main" id="{47FDF32D-43ED-4A66-9CFA-E114E8625D81}"/>
              </a:ext>
            </a:extLst>
          </p:cNvPr>
          <p:cNvSpPr txBox="1"/>
          <p:nvPr/>
        </p:nvSpPr>
        <p:spPr>
          <a:xfrm>
            <a:off x="6804248" y="2300379"/>
            <a:ext cx="2309199"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200" dirty="0">
                <a:solidFill>
                  <a:schemeClr val="tx1"/>
                </a:solidFill>
              </a:rPr>
              <a:t>再編後</a:t>
            </a:r>
          </a:p>
        </p:txBody>
      </p:sp>
      <p:sp>
        <p:nvSpPr>
          <p:cNvPr id="13" name="屈折矢印 12"/>
          <p:cNvSpPr/>
          <p:nvPr/>
        </p:nvSpPr>
        <p:spPr>
          <a:xfrm flipV="1">
            <a:off x="6182746" y="2159243"/>
            <a:ext cx="549494" cy="746665"/>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4" name="オブジェクト 13"/>
          <p:cNvGraphicFramePr>
            <a:graphicFrameLocks noChangeAspect="1"/>
          </p:cNvGraphicFramePr>
          <p:nvPr>
            <p:extLst>
              <p:ext uri="{D42A27DB-BD31-4B8C-83A1-F6EECF244321}">
                <p14:modId xmlns:p14="http://schemas.microsoft.com/office/powerpoint/2010/main" val="1986189294"/>
              </p:ext>
            </p:extLst>
          </p:nvPr>
        </p:nvGraphicFramePr>
        <p:xfrm>
          <a:off x="2710866" y="3043304"/>
          <a:ext cx="6238875" cy="1057275"/>
        </p:xfrm>
        <a:graphic>
          <a:graphicData uri="http://schemas.openxmlformats.org/presentationml/2006/ole">
            <mc:AlternateContent xmlns:mc="http://schemas.openxmlformats.org/markup-compatibility/2006">
              <mc:Choice xmlns:v="urn:schemas-microsoft-com:vml" Requires="v">
                <p:oleObj spid="_x0000_s3104" name="ワークシート" r:id="rId5" imgW="6238922" imgH="1057103" progId="Excel.Sheet.12">
                  <p:embed/>
                </p:oleObj>
              </mc:Choice>
              <mc:Fallback>
                <p:oleObj name="ワークシート" r:id="rId5" imgW="6238922" imgH="1057103" progId="Excel.Sheet.12">
                  <p:embed/>
                  <p:pic>
                    <p:nvPicPr>
                      <p:cNvPr id="11" name="オブジェクト 10"/>
                      <p:cNvPicPr/>
                      <p:nvPr/>
                    </p:nvPicPr>
                    <p:blipFill>
                      <a:blip r:embed="rId6"/>
                      <a:stretch>
                        <a:fillRect/>
                      </a:stretch>
                    </p:blipFill>
                    <p:spPr>
                      <a:xfrm>
                        <a:off x="2710866" y="3043304"/>
                        <a:ext cx="6238875" cy="1057275"/>
                      </a:xfrm>
                      <a:prstGeom prst="rect">
                        <a:avLst/>
                      </a:prstGeom>
                    </p:spPr>
                  </p:pic>
                </p:oleObj>
              </mc:Fallback>
            </mc:AlternateContent>
          </a:graphicData>
        </a:graphic>
      </p:graphicFrame>
      <p:graphicFrame>
        <p:nvGraphicFramePr>
          <p:cNvPr id="15" name="オブジェクト 14"/>
          <p:cNvGraphicFramePr>
            <a:graphicFrameLocks noChangeAspect="1"/>
          </p:cNvGraphicFramePr>
          <p:nvPr>
            <p:extLst>
              <p:ext uri="{D42A27DB-BD31-4B8C-83A1-F6EECF244321}">
                <p14:modId xmlns:p14="http://schemas.microsoft.com/office/powerpoint/2010/main" val="1103577391"/>
              </p:ext>
            </p:extLst>
          </p:nvPr>
        </p:nvGraphicFramePr>
        <p:xfrm>
          <a:off x="306569" y="1744775"/>
          <a:ext cx="5753100" cy="1057275"/>
        </p:xfrm>
        <a:graphic>
          <a:graphicData uri="http://schemas.openxmlformats.org/presentationml/2006/ole">
            <mc:AlternateContent xmlns:mc="http://schemas.openxmlformats.org/markup-compatibility/2006">
              <mc:Choice xmlns:v="urn:schemas-microsoft-com:vml" Requires="v">
                <p:oleObj spid="_x0000_s3105" name="ワークシート" r:id="rId7" imgW="5753273" imgH="1057103" progId="Excel.Sheet.12">
                  <p:embed/>
                </p:oleObj>
              </mc:Choice>
              <mc:Fallback>
                <p:oleObj name="ワークシート" r:id="rId7" imgW="5753273" imgH="1057103" progId="Excel.Sheet.12">
                  <p:embed/>
                  <p:pic>
                    <p:nvPicPr>
                      <p:cNvPr id="12" name="オブジェクト 11"/>
                      <p:cNvPicPr/>
                      <p:nvPr/>
                    </p:nvPicPr>
                    <p:blipFill>
                      <a:blip r:embed="rId8"/>
                      <a:stretch>
                        <a:fillRect/>
                      </a:stretch>
                    </p:blipFill>
                    <p:spPr>
                      <a:xfrm>
                        <a:off x="306569" y="1744775"/>
                        <a:ext cx="5753100" cy="1057275"/>
                      </a:xfrm>
                      <a:prstGeom prst="rect">
                        <a:avLst/>
                      </a:prstGeom>
                    </p:spPr>
                  </p:pic>
                </p:oleObj>
              </mc:Fallback>
            </mc:AlternateContent>
          </a:graphicData>
        </a:graphic>
      </p:graphicFrame>
      <p:sp>
        <p:nvSpPr>
          <p:cNvPr id="17" name="テキスト ボックス 10">
            <a:extLst>
              <a:ext uri="{FF2B5EF4-FFF2-40B4-BE49-F238E27FC236}">
                <a16:creationId xmlns:a16="http://schemas.microsoft.com/office/drawing/2014/main" id="{47FDF32D-43ED-4A66-9CFA-E114E8625D81}"/>
              </a:ext>
            </a:extLst>
          </p:cNvPr>
          <p:cNvSpPr txBox="1"/>
          <p:nvPr/>
        </p:nvSpPr>
        <p:spPr>
          <a:xfrm>
            <a:off x="318585" y="1128506"/>
            <a:ext cx="230919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smtClean="0">
                <a:solidFill>
                  <a:schemeClr val="tx1"/>
                </a:solidFill>
              </a:rPr>
              <a:t>●大阪市</a:t>
            </a:r>
            <a:r>
              <a:rPr lang="ja-JP" altLang="en-US" sz="1400" dirty="0">
                <a:solidFill>
                  <a:schemeClr val="tx1"/>
                </a:solidFill>
              </a:rPr>
              <a:t>北部・南部・豊能</a:t>
            </a:r>
          </a:p>
        </p:txBody>
      </p:sp>
    </p:spTree>
    <p:extLst>
      <p:ext uri="{BB962C8B-B14F-4D97-AF65-F5344CB8AC3E}">
        <p14:creationId xmlns:p14="http://schemas.microsoft.com/office/powerpoint/2010/main" val="34021741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6974904" y="6489323"/>
            <a:ext cx="2133600" cy="365125"/>
          </a:xfrm>
        </p:spPr>
        <p:txBody>
          <a:bodyPr/>
          <a:lstStyle/>
          <a:p>
            <a:fld id="{A9848611-8FAA-4BFC-BAAD-33CAF1A3E273}" type="slidenum">
              <a:rPr lang="ja-JP" altLang="en-US" sz="1800" smtClean="0">
                <a:solidFill>
                  <a:schemeClr val="tx1"/>
                </a:solidFill>
              </a:rPr>
              <a:pPr/>
              <a:t>18</a:t>
            </a:fld>
            <a:endParaRPr lang="ja-JP" altLang="en-US" dirty="0">
              <a:solidFill>
                <a:schemeClr val="tx1"/>
              </a:solidFill>
            </a:endParaRPr>
          </a:p>
        </p:txBody>
      </p:sp>
      <p:sp>
        <p:nvSpPr>
          <p:cNvPr id="33" name="テキスト ボックス 10">
            <a:extLst>
              <a:ext uri="{FF2B5EF4-FFF2-40B4-BE49-F238E27FC236}">
                <a16:creationId xmlns:a16="http://schemas.microsoft.com/office/drawing/2014/main" id="{47FDF32D-43ED-4A66-9CFA-E114E8625D81}"/>
              </a:ext>
            </a:extLst>
          </p:cNvPr>
          <p:cNvSpPr txBox="1"/>
          <p:nvPr/>
        </p:nvSpPr>
        <p:spPr>
          <a:xfrm>
            <a:off x="158429" y="1104999"/>
            <a:ext cx="3896957"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smtClean="0">
                <a:solidFill>
                  <a:schemeClr val="accent1">
                    <a:lumMod val="75000"/>
                  </a:schemeClr>
                </a:solidFill>
              </a:rPr>
              <a:t>●</a:t>
            </a:r>
            <a:r>
              <a:rPr lang="en-US" altLang="ja-JP" sz="1400" dirty="0" smtClean="0">
                <a:solidFill>
                  <a:schemeClr val="accent1">
                    <a:lumMod val="75000"/>
                  </a:schemeClr>
                </a:solidFill>
              </a:rPr>
              <a:t>【</a:t>
            </a:r>
            <a:r>
              <a:rPr lang="ja-JP" altLang="en-US" sz="1400" dirty="0" smtClean="0">
                <a:solidFill>
                  <a:schemeClr val="accent1">
                    <a:lumMod val="75000"/>
                  </a:schemeClr>
                </a:solidFill>
              </a:rPr>
              <a:t>参考</a:t>
            </a:r>
            <a:r>
              <a:rPr lang="en-US" altLang="ja-JP" sz="1400" dirty="0" smtClean="0">
                <a:solidFill>
                  <a:schemeClr val="accent1">
                    <a:lumMod val="75000"/>
                  </a:schemeClr>
                </a:solidFill>
              </a:rPr>
              <a:t>】</a:t>
            </a:r>
            <a:r>
              <a:rPr lang="ja-JP" altLang="en-US" sz="1400" dirty="0" smtClean="0">
                <a:solidFill>
                  <a:schemeClr val="tx1"/>
                </a:solidFill>
              </a:rPr>
              <a:t>基本医療</a:t>
            </a:r>
            <a:r>
              <a:rPr lang="ja-JP" altLang="en-US" sz="1400" dirty="0">
                <a:solidFill>
                  <a:schemeClr val="tx1"/>
                </a:solidFill>
              </a:rPr>
              <a:t>圏</a:t>
            </a:r>
            <a:r>
              <a:rPr lang="ja-JP" altLang="en-US" sz="1400" dirty="0" smtClean="0">
                <a:solidFill>
                  <a:schemeClr val="tx1"/>
                </a:solidFill>
              </a:rPr>
              <a:t>別病床機能の検討状況</a:t>
            </a:r>
            <a:r>
              <a:rPr lang="en-US" altLang="ja-JP" sz="1400" dirty="0" smtClean="0">
                <a:solidFill>
                  <a:schemeClr val="tx1"/>
                </a:solidFill>
              </a:rPr>
              <a:t>※</a:t>
            </a:r>
            <a:endParaRPr lang="ja-JP" altLang="en-US" sz="1400" dirty="0">
              <a:solidFill>
                <a:schemeClr val="tx1"/>
              </a:solidFill>
            </a:endParaRPr>
          </a:p>
        </p:txBody>
      </p:sp>
      <p:sp>
        <p:nvSpPr>
          <p:cNvPr id="21"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88301" y="155486"/>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9" name="タイトル 1">
            <a:extLst>
              <a:ext uri="{FF2B5EF4-FFF2-40B4-BE49-F238E27FC236}">
                <a16:creationId xmlns:a16="http://schemas.microsoft.com/office/drawing/2014/main" id="{45F45CE9-985D-441B-AF35-C9A9C0C7A9C3}"/>
              </a:ext>
            </a:extLst>
          </p:cNvPr>
          <p:cNvSpPr txBox="1">
            <a:spLocks/>
          </p:cNvSpPr>
          <p:nvPr/>
        </p:nvSpPr>
        <p:spPr>
          <a:xfrm>
            <a:off x="6144740" y="4662655"/>
            <a:ext cx="2773239" cy="10666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lvl="0" algn="l">
              <a:defRPr/>
            </a:pPr>
            <a:r>
              <a:rPr lang="en-US" altLang="ja-JP" sz="1600" dirty="0">
                <a:solidFill>
                  <a:srgbClr val="4F81BD">
                    <a:lumMod val="75000"/>
                  </a:srgbClr>
                </a:solidFill>
                <a:latin typeface="HG創英角ｺﾞｼｯｸUB" panose="020B0909000000000000" pitchFamily="49" charset="-128"/>
                <a:ea typeface="HG創英角ｺﾞｼｯｸUB" panose="020B0909000000000000" pitchFamily="49" charset="-128"/>
              </a:rPr>
              <a:t>※2025</a:t>
            </a:r>
            <a:r>
              <a:rPr lang="ja-JP" altLang="en-US" sz="1600" dirty="0">
                <a:solidFill>
                  <a:srgbClr val="4F81BD">
                    <a:lumMod val="75000"/>
                  </a:srgbClr>
                </a:solidFill>
                <a:latin typeface="HG創英角ｺﾞｼｯｸUB" panose="020B0909000000000000" pitchFamily="49" charset="-128"/>
                <a:ea typeface="HG創英角ｺﾞｼｯｸUB" panose="020B0909000000000000" pitchFamily="49" charset="-128"/>
              </a:rPr>
              <a:t>年に向けた検討状況</a:t>
            </a:r>
            <a:endParaRPr lang="en-US" altLang="ja-JP" sz="1600" dirty="0">
              <a:solidFill>
                <a:srgbClr val="4F81BD">
                  <a:lumMod val="75000"/>
                </a:srgbClr>
              </a:solidFill>
              <a:latin typeface="HG創英角ｺﾞｼｯｸUB" panose="020B0909000000000000" pitchFamily="49" charset="-128"/>
              <a:ea typeface="HG創英角ｺﾞｼｯｸUB" panose="020B0909000000000000" pitchFamily="49" charset="-128"/>
            </a:endParaRPr>
          </a:p>
          <a:p>
            <a:pPr lvl="0" algn="l">
              <a:defRPr/>
            </a:pPr>
            <a:r>
              <a:rPr lang="ja-JP" altLang="en-US" sz="1200" dirty="0" smtClean="0">
                <a:solidFill>
                  <a:srgbClr val="4F81BD">
                    <a:lumMod val="75000"/>
                  </a:srgbClr>
                </a:solidFill>
                <a:latin typeface="Meiryo UI" panose="020B0604030504040204" pitchFamily="50" charset="-128"/>
                <a:ea typeface="Meiryo UI" panose="020B0604030504040204" pitchFamily="50" charset="-128"/>
              </a:rPr>
              <a:t>各病院</a:t>
            </a:r>
            <a:r>
              <a:rPr lang="ja-JP" altLang="en-US" sz="1200" dirty="0">
                <a:solidFill>
                  <a:srgbClr val="4F81BD">
                    <a:lumMod val="75000"/>
                  </a:srgbClr>
                </a:solidFill>
                <a:latin typeface="Meiryo UI" panose="020B0604030504040204" pitchFamily="50" charset="-128"/>
                <a:ea typeface="Meiryo UI" panose="020B0604030504040204" pitchFamily="50" charset="-128"/>
              </a:rPr>
              <a:t>の</a:t>
            </a:r>
            <a:r>
              <a:rPr lang="en-US" altLang="ja-JP" sz="1200" dirty="0">
                <a:solidFill>
                  <a:srgbClr val="4F81BD">
                    <a:lumMod val="75000"/>
                  </a:srgbClr>
                </a:solidFill>
                <a:latin typeface="Meiryo UI" panose="020B0604030504040204" pitchFamily="50" charset="-128"/>
                <a:ea typeface="Meiryo UI" panose="020B0604030504040204" pitchFamily="50" charset="-128"/>
              </a:rPr>
              <a:t>2025</a:t>
            </a:r>
            <a:r>
              <a:rPr lang="ja-JP" altLang="en-US" sz="1200" dirty="0">
                <a:solidFill>
                  <a:srgbClr val="4F81BD">
                    <a:lumMod val="75000"/>
                  </a:srgbClr>
                </a:solidFill>
                <a:latin typeface="Meiryo UI" panose="020B0604030504040204" pitchFamily="50" charset="-128"/>
                <a:ea typeface="Meiryo UI" panose="020B0604030504040204" pitchFamily="50" charset="-128"/>
              </a:rPr>
              <a:t>年に検討して</a:t>
            </a:r>
            <a:r>
              <a:rPr lang="ja-JP" altLang="en-US" sz="1200" dirty="0" smtClean="0">
                <a:solidFill>
                  <a:srgbClr val="4F81BD">
                    <a:lumMod val="75000"/>
                  </a:srgbClr>
                </a:solidFill>
                <a:latin typeface="Meiryo UI" panose="020B0604030504040204" pitchFamily="50" charset="-128"/>
                <a:ea typeface="Meiryo UI" panose="020B0604030504040204" pitchFamily="50" charset="-128"/>
              </a:rPr>
              <a:t>いる　入院料別（病床機能別）病床数</a:t>
            </a:r>
            <a:r>
              <a:rPr lang="ja-JP" altLang="en-US" sz="1200" dirty="0">
                <a:solidFill>
                  <a:srgbClr val="4F81BD">
                    <a:lumMod val="75000"/>
                  </a:srgbClr>
                </a:solidFill>
                <a:latin typeface="Meiryo UI" panose="020B0604030504040204" pitchFamily="50" charset="-128"/>
                <a:ea typeface="Meiryo UI" panose="020B0604030504040204" pitchFamily="50" charset="-128"/>
              </a:rPr>
              <a:t>総計から各病院の現在の入院料</a:t>
            </a:r>
            <a:r>
              <a:rPr lang="ja-JP" altLang="en-US" sz="1200" dirty="0" smtClean="0">
                <a:solidFill>
                  <a:srgbClr val="4F81BD">
                    <a:lumMod val="75000"/>
                  </a:srgbClr>
                </a:solidFill>
                <a:latin typeface="Meiryo UI" panose="020B0604030504040204" pitchFamily="50" charset="-128"/>
                <a:ea typeface="Meiryo UI" panose="020B0604030504040204" pitchFamily="50" charset="-128"/>
              </a:rPr>
              <a:t>別（病床機能別）</a:t>
            </a:r>
            <a:endParaRPr lang="en-US" altLang="ja-JP" sz="1200" dirty="0" smtClean="0">
              <a:solidFill>
                <a:srgbClr val="4F81BD">
                  <a:lumMod val="75000"/>
                </a:srgbClr>
              </a:solidFill>
              <a:latin typeface="Meiryo UI" panose="020B0604030504040204" pitchFamily="50" charset="-128"/>
              <a:ea typeface="Meiryo UI" panose="020B0604030504040204" pitchFamily="50" charset="-128"/>
            </a:endParaRPr>
          </a:p>
          <a:p>
            <a:pPr lvl="0" algn="l">
              <a:defRPr/>
            </a:pPr>
            <a:r>
              <a:rPr lang="ja-JP" altLang="en-US" sz="1200" dirty="0" smtClean="0">
                <a:solidFill>
                  <a:srgbClr val="4F81BD">
                    <a:lumMod val="75000"/>
                  </a:srgbClr>
                </a:solidFill>
                <a:latin typeface="Meiryo UI" panose="020B0604030504040204" pitchFamily="50" charset="-128"/>
                <a:ea typeface="Meiryo UI" panose="020B0604030504040204" pitchFamily="50" charset="-128"/>
              </a:rPr>
              <a:t>病床数</a:t>
            </a:r>
            <a:r>
              <a:rPr lang="ja-JP" altLang="en-US" sz="1200" dirty="0">
                <a:solidFill>
                  <a:srgbClr val="4F81BD">
                    <a:lumMod val="75000"/>
                  </a:srgbClr>
                </a:solidFill>
                <a:latin typeface="Meiryo UI" panose="020B0604030504040204" pitchFamily="50" charset="-128"/>
                <a:ea typeface="Meiryo UI" panose="020B0604030504040204" pitchFamily="50" charset="-128"/>
              </a:rPr>
              <a:t>の総計を差し引いて算出</a:t>
            </a:r>
            <a:r>
              <a:rPr kumimoji="1" lang="ja-JP" altLang="en-US" sz="1200" b="0" i="0" u="none" strike="noStrike" kern="1200" cap="none" spc="0" normalizeH="0" baseline="0" noProof="0" dirty="0" smtClean="0">
                <a:ln>
                  <a:noFill/>
                </a:ln>
                <a:solidFill>
                  <a:srgbClr val="4F81BD">
                    <a:lumMod val="75000"/>
                  </a:srgbClr>
                </a:solidFill>
                <a:effectLst/>
                <a:uLnTx/>
                <a:uFillTx/>
                <a:latin typeface="Meiryo UI" panose="020B0604030504040204" pitchFamily="50" charset="-128"/>
                <a:ea typeface="Meiryo UI" panose="020B0604030504040204" pitchFamily="50" charset="-128"/>
              </a:rPr>
              <a:t>）</a:t>
            </a: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rPr>
              <a:t>  </a:t>
            </a:r>
            <a:endParaRPr kumimoji="1" lang="ja-JP" altLang="en-US"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p:txBody>
      </p:sp>
      <p:sp>
        <p:nvSpPr>
          <p:cNvPr id="12" name="テキスト ボックス 10">
            <a:extLst>
              <a:ext uri="{FF2B5EF4-FFF2-40B4-BE49-F238E27FC236}">
                <a16:creationId xmlns:a16="http://schemas.microsoft.com/office/drawing/2014/main" id="{8957656B-6DE6-44E0-85D6-7CF39E5B6647}"/>
              </a:ext>
            </a:extLst>
          </p:cNvPr>
          <p:cNvSpPr txBox="1"/>
          <p:nvPr/>
        </p:nvSpPr>
        <p:spPr>
          <a:xfrm>
            <a:off x="5909109" y="5744354"/>
            <a:ext cx="3244500"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smtClean="0">
                <a:latin typeface="Meiryo UI" panose="020B0604030504040204" pitchFamily="50" charset="-128"/>
                <a:ea typeface="Meiryo UI" panose="020B0604030504040204" pitchFamily="50" charset="-128"/>
                <a:cs typeface="Times New Roman"/>
              </a:rPr>
              <a:t>参照</a:t>
            </a:r>
            <a:r>
              <a:rPr lang="ja-JP" altLang="en-US" sz="1200" kern="100" dirty="0">
                <a:latin typeface="Meiryo UI" panose="020B0604030504040204" pitchFamily="50" charset="-128"/>
                <a:ea typeface="Meiryo UI" panose="020B0604030504040204" pitchFamily="50" charset="-128"/>
                <a:cs typeface="Times New Roman"/>
              </a:rPr>
              <a:t> </a:t>
            </a:r>
            <a:r>
              <a:rPr lang="en-US" altLang="ja-JP" sz="1200" kern="100" dirty="0" smtClean="0">
                <a:effectLst/>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a:t>
            </a:r>
            <a:r>
              <a:rPr lang="ja-JP" altLang="en-US" sz="1200" kern="100" dirty="0" smtClean="0">
                <a:effectLst/>
                <a:latin typeface="Meiryo UI" panose="020B0604030504040204" pitchFamily="50" charset="-128"/>
                <a:ea typeface="Meiryo UI" panose="020B0604030504040204" pitchFamily="50" charset="-128"/>
                <a:cs typeface="Times New Roman"/>
              </a:rPr>
              <a:t>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3" name="正方形/長方形 2"/>
          <p:cNvSpPr/>
          <p:nvPr/>
        </p:nvSpPr>
        <p:spPr>
          <a:xfrm>
            <a:off x="158429" y="148480"/>
            <a:ext cx="8302003" cy="769441"/>
          </a:xfrm>
          <a:prstGeom prst="rect">
            <a:avLst/>
          </a:prstGeom>
        </p:spPr>
        <p:txBody>
          <a:bodyPr wrap="square">
            <a:spAutoFit/>
          </a:bodyPr>
          <a:lstStyle/>
          <a:p>
            <a:r>
              <a:rPr lang="ja-JP" altLang="en-US" sz="2200" dirty="0" smtClean="0">
                <a:solidFill>
                  <a:schemeClr val="bg1"/>
                </a:solidFill>
                <a:latin typeface="HGP創英角ｺﾞｼｯｸUB" panose="020B0900000000000000" pitchFamily="50" charset="-128"/>
                <a:ea typeface="HGP創英角ｺﾞｼｯｸUB" panose="020B0900000000000000" pitchFamily="50" charset="-128"/>
              </a:rPr>
              <a:t>２</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将来のあるべき医療体制に向けて</a:t>
            </a:r>
            <a:endPar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２</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年に</a:t>
            </a:r>
            <a:r>
              <a:rPr lang="ja-JP" altLang="en-US" sz="2200" dirty="0">
                <a:solidFill>
                  <a:schemeClr val="tx2"/>
                </a:solidFill>
                <a:latin typeface="HGP創英角ｺﾞｼｯｸUB" panose="020B0900000000000000" pitchFamily="50" charset="-128"/>
                <a:ea typeface="HGP創英角ｺﾞｼｯｸUB" panose="020B0900000000000000" pitchFamily="50" charset="-128"/>
              </a:rPr>
              <a:t>向け</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各病院が検討している病床</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機能のまとめ①</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pic>
        <p:nvPicPr>
          <p:cNvPr id="4" name="図 3"/>
          <p:cNvPicPr>
            <a:picLocks noChangeAspect="1"/>
          </p:cNvPicPr>
          <p:nvPr/>
        </p:nvPicPr>
        <p:blipFill>
          <a:blip r:embed="rId4"/>
          <a:stretch>
            <a:fillRect/>
          </a:stretch>
        </p:blipFill>
        <p:spPr>
          <a:xfrm>
            <a:off x="223494" y="1469778"/>
            <a:ext cx="8740994" cy="3039342"/>
          </a:xfrm>
          <a:prstGeom prst="rect">
            <a:avLst/>
          </a:prstGeom>
        </p:spPr>
      </p:pic>
    </p:spTree>
    <p:extLst>
      <p:ext uri="{BB962C8B-B14F-4D97-AF65-F5344CB8AC3E}">
        <p14:creationId xmlns:p14="http://schemas.microsoft.com/office/powerpoint/2010/main" val="24937535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10400" y="6479772"/>
            <a:ext cx="2133600" cy="365125"/>
          </a:xfrm>
        </p:spPr>
        <p:txBody>
          <a:bodyPr/>
          <a:lstStyle/>
          <a:p>
            <a:fld id="{A9848611-8FAA-4BFC-BAAD-33CAF1A3E273}" type="slidenum">
              <a:rPr kumimoji="1" lang="ja-JP" altLang="en-US" sz="1800" smtClean="0">
                <a:solidFill>
                  <a:schemeClr val="tx1"/>
                </a:solidFill>
              </a:rPr>
              <a:t>19</a:t>
            </a:fld>
            <a:endParaRPr kumimoji="1" lang="ja-JP" altLang="en-US" sz="1800" dirty="0">
              <a:solidFill>
                <a:schemeClr val="tx1"/>
              </a:solidFill>
            </a:endParaRPr>
          </a:p>
        </p:txBody>
      </p:sp>
      <p:sp>
        <p:nvSpPr>
          <p:cNvPr id="10"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109370" y="186711"/>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8" name="タイトル 1">
            <a:extLst>
              <a:ext uri="{FF2B5EF4-FFF2-40B4-BE49-F238E27FC236}">
                <a16:creationId xmlns:a16="http://schemas.microsoft.com/office/drawing/2014/main" id="{30BE5A27-A407-4A14-A9BE-5866682C3C6B}"/>
              </a:ext>
            </a:extLst>
          </p:cNvPr>
          <p:cNvSpPr txBox="1">
            <a:spLocks/>
          </p:cNvSpPr>
          <p:nvPr/>
        </p:nvSpPr>
        <p:spPr>
          <a:xfrm>
            <a:off x="162292" y="184557"/>
            <a:ext cx="8819416" cy="872447"/>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a:solidFill>
                  <a:schemeClr val="bg1"/>
                </a:solidFill>
                <a:latin typeface="HGP創英角ｺﾞｼｯｸUB" panose="020B0900000000000000" pitchFamily="50" charset="-128"/>
                <a:ea typeface="HGP創英角ｺﾞｼｯｸUB" panose="020B0900000000000000" pitchFamily="50" charset="-128"/>
              </a:rPr>
              <a:t>２</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将来のあるべき医療体制に向けて </a:t>
            </a:r>
            <a:endPar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(2)2025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年に</a:t>
            </a:r>
            <a:r>
              <a:rPr lang="ja-JP" altLang="en-US" sz="2200" dirty="0">
                <a:solidFill>
                  <a:schemeClr val="tx2"/>
                </a:solidFill>
                <a:latin typeface="HGP創英角ｺﾞｼｯｸUB" panose="020B0900000000000000" pitchFamily="50" charset="-128"/>
                <a:ea typeface="HGP創英角ｺﾞｼｯｸUB" panose="020B0900000000000000" pitchFamily="50" charset="-128"/>
              </a:rPr>
              <a:t>向け</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各病院</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が検討</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している病床機能の</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まとめ②</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11" name="角丸四角形 9">
            <a:extLst>
              <a:ext uri="{FF2B5EF4-FFF2-40B4-BE49-F238E27FC236}">
                <a16:creationId xmlns:a16="http://schemas.microsoft.com/office/drawing/2014/main" id="{978D56CE-FF67-44A7-886A-6EA4A2B77055}"/>
              </a:ext>
            </a:extLst>
          </p:cNvPr>
          <p:cNvSpPr/>
          <p:nvPr/>
        </p:nvSpPr>
        <p:spPr>
          <a:xfrm>
            <a:off x="530122" y="1267015"/>
            <a:ext cx="7989374" cy="1729937"/>
          </a:xfrm>
          <a:prstGeom prst="roundRect">
            <a:avLst>
              <a:gd name="adj" fmla="val 645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〇</a:t>
            </a:r>
            <a:r>
              <a:rPr lang="en-US" altLang="ja-JP" dirty="0">
                <a:solidFill>
                  <a:schemeClr val="tx1"/>
                </a:solidFill>
                <a:latin typeface="HGP創英角ｺﾞｼｯｸUB" panose="020B0900000000000000" pitchFamily="50" charset="-128"/>
                <a:ea typeface="HGP創英角ｺﾞｼｯｸUB" panose="020B0900000000000000" pitchFamily="50" charset="-128"/>
              </a:rPr>
              <a:t>2025</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年に</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向</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け病院</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が検討している病床機能等の変更は</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、地域医療構想が</a:t>
            </a:r>
            <a:endParaRPr lang="en-US" altLang="ja-JP" dirty="0" smtClean="0">
              <a:solidFill>
                <a:schemeClr val="tx1"/>
              </a:solidFill>
              <a:latin typeface="HGP創英角ｺﾞｼｯｸUB" panose="020B0900000000000000" pitchFamily="50" charset="-128"/>
              <a:ea typeface="HGP創英角ｺﾞｼｯｸUB" panose="020B0900000000000000" pitchFamily="50" charset="-128"/>
            </a:endParaRPr>
          </a:p>
          <a:p>
            <a:r>
              <a:rPr lang="ja-JP" altLang="en-US" dirty="0">
                <a:solidFill>
                  <a:schemeClr val="tx1"/>
                </a:solidFill>
                <a:latin typeface="HGP創英角ｺﾞｼｯｸUB" panose="020B0900000000000000" pitchFamily="50" charset="-128"/>
                <a:ea typeface="HGP創英角ｺﾞｼｯｸUB" panose="020B0900000000000000" pitchFamily="50" charset="-128"/>
              </a:rPr>
              <a:t>　</a:t>
            </a:r>
            <a:r>
              <a:rPr lang="ja-JP" altLang="en-US" smtClean="0">
                <a:solidFill>
                  <a:schemeClr val="tx1"/>
                </a:solidFill>
                <a:latin typeface="HGP創英角ｺﾞｼｯｸUB" panose="020B0900000000000000" pitchFamily="50" charset="-128"/>
                <a:ea typeface="HGP創英角ｺﾞｼｯｸUB" panose="020B0900000000000000" pitchFamily="50" charset="-128"/>
              </a:rPr>
              <a:t>　めざ</a:t>
            </a:r>
            <a:r>
              <a:rPr lang="ja-JP" altLang="en-US">
                <a:solidFill>
                  <a:schemeClr val="tx1"/>
                </a:solidFill>
                <a:latin typeface="HGP創英角ｺﾞｼｯｸUB" panose="020B0900000000000000" pitchFamily="50" charset="-128"/>
                <a:ea typeface="HGP創英角ｺﾞｼｯｸUB" panose="020B0900000000000000" pitchFamily="50" charset="-128"/>
              </a:rPr>
              <a:t>す</a:t>
            </a:r>
            <a:r>
              <a:rPr lang="ja-JP" altLang="en-US" smtClean="0">
                <a:solidFill>
                  <a:schemeClr val="tx1"/>
                </a:solidFill>
                <a:latin typeface="HGP創英角ｺﾞｼｯｸUB" panose="020B0900000000000000" pitchFamily="50" charset="-128"/>
                <a:ea typeface="HGP創英角ｺﾞｼｯｸUB" panose="020B0900000000000000" pitchFamily="50" charset="-128"/>
              </a:rPr>
              <a:t>病床</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機能分化</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の方向性</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と概ね一致して</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いる</a:t>
            </a:r>
            <a:endParaRPr lang="ja-JP" altLang="en-US" dirty="0">
              <a:solidFill>
                <a:schemeClr val="tx1"/>
              </a:solidFill>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31625828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014405" y="6492875"/>
            <a:ext cx="2133600" cy="365125"/>
          </a:xfrm>
        </p:spPr>
        <p:txBody>
          <a:bodyPr/>
          <a:lstStyle/>
          <a:p>
            <a:fld id="{A9848611-8FAA-4BFC-BAAD-33CAF1A3E273}" type="slidenum">
              <a:rPr lang="ja-JP" altLang="en-US" sz="1800" smtClean="0">
                <a:solidFill>
                  <a:schemeClr val="tx1"/>
                </a:solidFill>
              </a:rPr>
              <a:pPr/>
              <a:t>2</a:t>
            </a:fld>
            <a:endParaRPr lang="ja-JP" altLang="en-US" sz="1800" dirty="0">
              <a:solidFill>
                <a:schemeClr val="tx1"/>
              </a:solidFill>
            </a:endParaRPr>
          </a:p>
        </p:txBody>
      </p:sp>
      <p:sp>
        <p:nvSpPr>
          <p:cNvPr id="56" name="タイトル 1"/>
          <p:cNvSpPr txBox="1">
            <a:spLocks/>
          </p:cNvSpPr>
          <p:nvPr/>
        </p:nvSpPr>
        <p:spPr>
          <a:xfrm>
            <a:off x="0" y="-27384"/>
            <a:ext cx="9144000" cy="936104"/>
          </a:xfrm>
          <a:prstGeom prst="rect">
            <a:avLst/>
          </a:prstGeom>
          <a:solidFill>
            <a:schemeClr val="accent1">
              <a:lumMod val="20000"/>
              <a:lumOff val="80000"/>
            </a:schemeClr>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b="1" dirty="0">
                <a:solidFill>
                  <a:schemeClr val="accent1">
                    <a:lumMod val="75000"/>
                  </a:schemeClr>
                </a:solidFill>
                <a:latin typeface="Microsoft YaHei UI" panose="020B0503020204020204" pitchFamily="34" charset="-122"/>
                <a:ea typeface="Microsoft YaHei UI" panose="020B0503020204020204" pitchFamily="34" charset="-122"/>
              </a:rPr>
              <a:t>　</a:t>
            </a:r>
            <a:r>
              <a:rPr lang="en-US" altLang="ja-JP" b="1" dirty="0">
                <a:solidFill>
                  <a:schemeClr val="accent1">
                    <a:lumMod val="75000"/>
                  </a:schemeClr>
                </a:solidFill>
                <a:latin typeface="Microsoft YaHei UI" panose="020B0503020204020204" pitchFamily="34" charset="-122"/>
                <a:ea typeface="Microsoft YaHei UI" panose="020B0503020204020204" pitchFamily="34" charset="-122"/>
              </a:rPr>
              <a:t>Contents</a:t>
            </a:r>
            <a:endParaRPr lang="ja-JP" altLang="en-US" b="1" dirty="0">
              <a:solidFill>
                <a:schemeClr val="accent1">
                  <a:lumMod val="75000"/>
                </a:schemeClr>
              </a:solidFill>
              <a:latin typeface="Microsoft YaHei UI" panose="020B0503020204020204" pitchFamily="34" charset="-122"/>
              <a:ea typeface="Microsoft YaHei UI" panose="020B0503020204020204" pitchFamily="34" charset="-122"/>
            </a:endParaRPr>
          </a:p>
        </p:txBody>
      </p:sp>
      <p:sp>
        <p:nvSpPr>
          <p:cNvPr id="7" name="Oval 64">
            <a:hlinkClick r:id="" action="ppaction://noaction"/>
          </p:cNvPr>
          <p:cNvSpPr>
            <a:spLocks/>
          </p:cNvSpPr>
          <p:nvPr/>
        </p:nvSpPr>
        <p:spPr>
          <a:xfrm>
            <a:off x="827584" y="1402937"/>
            <a:ext cx="332137" cy="31797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62" name="テキスト ボックス 61"/>
          <p:cNvSpPr txBox="1"/>
          <p:nvPr/>
        </p:nvSpPr>
        <p:spPr>
          <a:xfrm>
            <a:off x="827584" y="1353268"/>
            <a:ext cx="4807449" cy="369332"/>
          </a:xfrm>
          <a:prstGeom prst="rect">
            <a:avLst/>
          </a:prstGeom>
          <a:noFill/>
        </p:spPr>
        <p:txBody>
          <a:bodyPr wrap="square" rtlCol="0">
            <a:spAutoFit/>
          </a:bodyPr>
          <a:lstStyle/>
          <a:p>
            <a:r>
              <a:rPr kumimoji="1" lang="ja-JP" altLang="en-US" dirty="0">
                <a:solidFill>
                  <a:schemeClr val="bg1"/>
                </a:solidFill>
                <a:latin typeface="HGPｺﾞｼｯｸE" panose="020B0900000000000000" pitchFamily="50" charset="-128"/>
                <a:ea typeface="HGPｺﾞｼｯｸE" panose="020B0900000000000000" pitchFamily="50" charset="-128"/>
              </a:rPr>
              <a:t>１　</a:t>
            </a:r>
            <a:r>
              <a:rPr lang="ja-JP" altLang="en-US" dirty="0">
                <a:latin typeface="HGPｺﾞｼｯｸE" panose="020B0900000000000000" pitchFamily="50" charset="-128"/>
                <a:ea typeface="HGPｺﾞｼｯｸE" panose="020B0900000000000000" pitchFamily="50" charset="-128"/>
              </a:rPr>
              <a:t>大阪市二次医療圏の概要</a:t>
            </a:r>
            <a:endParaRPr kumimoji="1" lang="ja-JP" altLang="en-US" dirty="0">
              <a:latin typeface="HGPｺﾞｼｯｸE" panose="020B0900000000000000" pitchFamily="50" charset="-128"/>
              <a:ea typeface="HGPｺﾞｼｯｸE" panose="020B0900000000000000" pitchFamily="50" charset="-128"/>
            </a:endParaRPr>
          </a:p>
        </p:txBody>
      </p:sp>
      <p:sp>
        <p:nvSpPr>
          <p:cNvPr id="21" name="Oval 64">
            <a:hlinkClick r:id="" action="ppaction://noaction"/>
          </p:cNvPr>
          <p:cNvSpPr>
            <a:spLocks/>
          </p:cNvSpPr>
          <p:nvPr/>
        </p:nvSpPr>
        <p:spPr>
          <a:xfrm>
            <a:off x="953803" y="3851918"/>
            <a:ext cx="332137" cy="31797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22" name="テキスト ボックス 21"/>
          <p:cNvSpPr txBox="1"/>
          <p:nvPr/>
        </p:nvSpPr>
        <p:spPr>
          <a:xfrm>
            <a:off x="953803" y="3827467"/>
            <a:ext cx="4462206" cy="369332"/>
          </a:xfrm>
          <a:prstGeom prst="rect">
            <a:avLst/>
          </a:prstGeom>
          <a:noFill/>
        </p:spPr>
        <p:txBody>
          <a:bodyPr wrap="square" rtlCol="0">
            <a:spAutoFit/>
          </a:bodyPr>
          <a:lstStyle/>
          <a:p>
            <a:r>
              <a:rPr lang="ja-JP" altLang="en-US" dirty="0">
                <a:solidFill>
                  <a:schemeClr val="bg1"/>
                </a:solidFill>
                <a:latin typeface="HGPｺﾞｼｯｸE" panose="020B0900000000000000" pitchFamily="50" charset="-128"/>
                <a:ea typeface="HGPｺﾞｼｯｸE" panose="020B0900000000000000" pitchFamily="50" charset="-128"/>
              </a:rPr>
              <a:t>２</a:t>
            </a:r>
            <a:r>
              <a:rPr kumimoji="1" lang="ja-JP" altLang="en-US" dirty="0">
                <a:solidFill>
                  <a:schemeClr val="bg1"/>
                </a:solidFill>
                <a:latin typeface="HGPｺﾞｼｯｸE" panose="020B0900000000000000" pitchFamily="50" charset="-128"/>
                <a:ea typeface="HGPｺﾞｼｯｸE" panose="020B0900000000000000" pitchFamily="50" charset="-128"/>
              </a:rPr>
              <a:t>　</a:t>
            </a:r>
            <a:r>
              <a:rPr lang="ja-JP" altLang="en-US" dirty="0">
                <a:latin typeface="HGPｺﾞｼｯｸE" panose="020B0900000000000000" pitchFamily="50" charset="-128"/>
                <a:ea typeface="HGPｺﾞｼｯｸE" panose="020B0900000000000000" pitchFamily="50" charset="-128"/>
              </a:rPr>
              <a:t>将来のあるべき医療体制に向けて</a:t>
            </a:r>
            <a:endParaRPr kumimoji="1" lang="ja-JP" altLang="en-US" dirty="0">
              <a:latin typeface="HGPｺﾞｼｯｸE" panose="020B0900000000000000" pitchFamily="50" charset="-128"/>
              <a:ea typeface="HGPｺﾞｼｯｸE" panose="020B0900000000000000" pitchFamily="50" charset="-128"/>
            </a:endParaRPr>
          </a:p>
        </p:txBody>
      </p:sp>
      <p:sp>
        <p:nvSpPr>
          <p:cNvPr id="23" name="Rectangle 102"/>
          <p:cNvSpPr/>
          <p:nvPr/>
        </p:nvSpPr>
        <p:spPr>
          <a:xfrm>
            <a:off x="1119871" y="4193348"/>
            <a:ext cx="5972409" cy="1089529"/>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r>
              <a:rPr lang="ja-JP" altLang="en-US" dirty="0">
                <a:solidFill>
                  <a:schemeClr val="tx2"/>
                </a:solidFill>
                <a:latin typeface="HGPｺﾞｼｯｸE" panose="020B0900000000000000" pitchFamily="50" charset="-128"/>
                <a:ea typeface="HGPｺﾞｼｯｸE" panose="020B0900000000000000" pitchFamily="50" charset="-128"/>
              </a:rPr>
              <a:t>（１）</a:t>
            </a:r>
            <a:r>
              <a:rPr lang="en-US" altLang="ja-JP" dirty="0">
                <a:solidFill>
                  <a:schemeClr val="tx2"/>
                </a:solidFill>
                <a:latin typeface="HGPｺﾞｼｯｸE" panose="020B0900000000000000" pitchFamily="50" charset="-128"/>
                <a:ea typeface="HGPｺﾞｼｯｸE" panose="020B0900000000000000" pitchFamily="50" charset="-128"/>
              </a:rPr>
              <a:t>2025</a:t>
            </a:r>
            <a:r>
              <a:rPr lang="ja-JP" altLang="en-US" dirty="0">
                <a:solidFill>
                  <a:schemeClr val="tx2"/>
                </a:solidFill>
                <a:latin typeface="HGPｺﾞｼｯｸE" panose="020B0900000000000000" pitchFamily="50" charset="-128"/>
                <a:ea typeface="HGPｺﾞｼｯｸE" panose="020B0900000000000000" pitchFamily="50" charset="-128"/>
              </a:rPr>
              <a:t>年に各病院が検討して</a:t>
            </a:r>
            <a:r>
              <a:rPr lang="ja-JP" altLang="en-US" dirty="0" smtClean="0">
                <a:solidFill>
                  <a:schemeClr val="tx2"/>
                </a:solidFill>
                <a:latin typeface="HGPｺﾞｼｯｸE" panose="020B0900000000000000" pitchFamily="50" charset="-128"/>
                <a:ea typeface="HGPｺﾞｼｯｸE" panose="020B0900000000000000" pitchFamily="50" charset="-128"/>
              </a:rPr>
              <a:t>いる病床</a:t>
            </a:r>
            <a:r>
              <a:rPr lang="ja-JP" altLang="en-US" dirty="0">
                <a:solidFill>
                  <a:schemeClr val="tx2"/>
                </a:solidFill>
                <a:latin typeface="HGPｺﾞｼｯｸE" panose="020B0900000000000000" pitchFamily="50" charset="-128"/>
                <a:ea typeface="HGPｺﾞｼｯｸE" panose="020B0900000000000000" pitchFamily="50" charset="-128"/>
              </a:rPr>
              <a:t>機能</a:t>
            </a:r>
            <a:endParaRPr lang="en-US" altLang="ja-JP" dirty="0">
              <a:solidFill>
                <a:schemeClr val="tx2"/>
              </a:solidFill>
              <a:latin typeface="HGPｺﾞｼｯｸE" panose="020B0900000000000000" pitchFamily="50" charset="-128"/>
              <a:ea typeface="HGPｺﾞｼｯｸE" panose="020B0900000000000000" pitchFamily="50" charset="-128"/>
            </a:endParaRPr>
          </a:p>
          <a:p>
            <a:pPr>
              <a:lnSpc>
                <a:spcPct val="120000"/>
              </a:lnSpc>
            </a:pPr>
            <a:r>
              <a:rPr lang="ja-JP" altLang="en-US" dirty="0">
                <a:solidFill>
                  <a:schemeClr val="tx2"/>
                </a:solidFill>
                <a:latin typeface="HGPｺﾞｼｯｸE" panose="020B0900000000000000" pitchFamily="50" charset="-128"/>
                <a:ea typeface="HGPｺﾞｼｯｸE" panose="020B0900000000000000" pitchFamily="50" charset="-128"/>
              </a:rPr>
              <a:t>（２）</a:t>
            </a:r>
            <a:r>
              <a:rPr lang="en-US" altLang="ja-JP" dirty="0">
                <a:solidFill>
                  <a:schemeClr val="tx2"/>
                </a:solidFill>
                <a:latin typeface="HGPｺﾞｼｯｸE" panose="020B0900000000000000" pitchFamily="50" charset="-128"/>
                <a:ea typeface="HGPｺﾞｼｯｸE" panose="020B0900000000000000" pitchFamily="50" charset="-128"/>
              </a:rPr>
              <a:t>2025</a:t>
            </a:r>
            <a:r>
              <a:rPr lang="ja-JP" altLang="en-US" dirty="0">
                <a:solidFill>
                  <a:schemeClr val="tx2"/>
                </a:solidFill>
                <a:latin typeface="HGPｺﾞｼｯｸE" panose="020B0900000000000000" pitchFamily="50" charset="-128"/>
                <a:ea typeface="HGPｺﾞｼｯｸE" panose="020B0900000000000000" pitchFamily="50" charset="-128"/>
              </a:rPr>
              <a:t>年に各病院が検討して</a:t>
            </a:r>
            <a:r>
              <a:rPr lang="ja-JP" altLang="en-US" dirty="0" smtClean="0">
                <a:solidFill>
                  <a:schemeClr val="tx2"/>
                </a:solidFill>
                <a:latin typeface="HGPｺﾞｼｯｸE" panose="020B0900000000000000" pitchFamily="50" charset="-128"/>
                <a:ea typeface="HGPｺﾞｼｯｸE" panose="020B0900000000000000" pitchFamily="50" charset="-128"/>
              </a:rPr>
              <a:t>いる病床</a:t>
            </a:r>
            <a:r>
              <a:rPr lang="ja-JP" altLang="en-US" dirty="0">
                <a:solidFill>
                  <a:schemeClr val="tx2"/>
                </a:solidFill>
                <a:latin typeface="HGPｺﾞｼｯｸE" panose="020B0900000000000000" pitchFamily="50" charset="-128"/>
                <a:ea typeface="HGPｺﾞｼｯｸE" panose="020B0900000000000000" pitchFamily="50" charset="-128"/>
              </a:rPr>
              <a:t>機能のまとめ</a:t>
            </a:r>
            <a:endParaRPr lang="en-US" altLang="ja-JP" dirty="0">
              <a:solidFill>
                <a:schemeClr val="tx2"/>
              </a:solidFill>
              <a:latin typeface="HGPｺﾞｼｯｸE" panose="020B0900000000000000" pitchFamily="50" charset="-128"/>
              <a:ea typeface="HGPｺﾞｼｯｸE" panose="020B0900000000000000" pitchFamily="50" charset="-128"/>
            </a:endParaRPr>
          </a:p>
          <a:p>
            <a:pPr>
              <a:lnSpc>
                <a:spcPct val="120000"/>
              </a:lnSpc>
            </a:pPr>
            <a:endParaRPr lang="en-US" altLang="ja-JP" dirty="0">
              <a:solidFill>
                <a:schemeClr val="tx2"/>
              </a:solidFill>
              <a:latin typeface="HGPｺﾞｼｯｸE" panose="020B0900000000000000" pitchFamily="50" charset="-128"/>
              <a:ea typeface="HGPｺﾞｼｯｸE" panose="020B0900000000000000" pitchFamily="50" charset="-128"/>
            </a:endParaRPr>
          </a:p>
        </p:txBody>
      </p:sp>
      <p:sp>
        <p:nvSpPr>
          <p:cNvPr id="24" name="Rectangle 102"/>
          <p:cNvSpPr/>
          <p:nvPr/>
        </p:nvSpPr>
        <p:spPr>
          <a:xfrm>
            <a:off x="1134622" y="1691399"/>
            <a:ext cx="4236124" cy="1089529"/>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r>
              <a:rPr lang="ja-JP" altLang="en-US" dirty="0">
                <a:solidFill>
                  <a:schemeClr val="tx2"/>
                </a:solidFill>
                <a:latin typeface="HGPｺﾞｼｯｸE" panose="020B0900000000000000" pitchFamily="50" charset="-128"/>
                <a:ea typeface="HGPｺﾞｼｯｸE" panose="020B0900000000000000" pitchFamily="50" charset="-128"/>
              </a:rPr>
              <a:t>（１）今後の医療需要の見込み</a:t>
            </a:r>
            <a:endParaRPr lang="en-US" altLang="ja-JP" dirty="0">
              <a:solidFill>
                <a:schemeClr val="tx2"/>
              </a:solidFill>
              <a:latin typeface="HGPｺﾞｼｯｸE" panose="020B0900000000000000" pitchFamily="50" charset="-128"/>
              <a:ea typeface="HGPｺﾞｼｯｸE" panose="020B0900000000000000" pitchFamily="50" charset="-128"/>
            </a:endParaRPr>
          </a:p>
          <a:p>
            <a:pPr>
              <a:lnSpc>
                <a:spcPct val="120000"/>
              </a:lnSpc>
            </a:pPr>
            <a:r>
              <a:rPr lang="ja-JP" altLang="en-US" dirty="0">
                <a:solidFill>
                  <a:schemeClr val="tx2"/>
                </a:solidFill>
                <a:latin typeface="HGPｺﾞｼｯｸE" panose="020B0900000000000000" pitchFamily="50" charset="-128"/>
                <a:ea typeface="HGPｺﾞｼｯｸE" panose="020B0900000000000000" pitchFamily="50" charset="-128"/>
              </a:rPr>
              <a:t>（２）医療体制の概要</a:t>
            </a:r>
            <a:endParaRPr lang="en-US" altLang="ja-JP" dirty="0">
              <a:solidFill>
                <a:schemeClr val="tx2"/>
              </a:solidFill>
              <a:latin typeface="HGPｺﾞｼｯｸE" panose="020B0900000000000000" pitchFamily="50" charset="-128"/>
              <a:ea typeface="HGPｺﾞｼｯｸE" panose="020B0900000000000000" pitchFamily="50" charset="-128"/>
            </a:endParaRPr>
          </a:p>
          <a:p>
            <a:pPr>
              <a:lnSpc>
                <a:spcPct val="120000"/>
              </a:lnSpc>
            </a:pPr>
            <a:r>
              <a:rPr lang="ja-JP" altLang="en-US" dirty="0">
                <a:solidFill>
                  <a:schemeClr val="tx2"/>
                </a:solidFill>
                <a:latin typeface="HGPｺﾞｼｯｸE" panose="020B0900000000000000" pitchFamily="50" charset="-128"/>
                <a:ea typeface="HGPｺﾞｼｯｸE" panose="020B0900000000000000" pitchFamily="50" charset="-128"/>
              </a:rPr>
              <a:t>（３</a:t>
            </a:r>
            <a:r>
              <a:rPr lang="ja-JP" altLang="en-US" dirty="0" smtClean="0">
                <a:solidFill>
                  <a:schemeClr val="tx2"/>
                </a:solidFill>
                <a:latin typeface="HGPｺﾞｼｯｸE" panose="020B0900000000000000" pitchFamily="50" charset="-128"/>
                <a:ea typeface="HGPｺﾞｼｯｸE" panose="020B0900000000000000" pitchFamily="50" charset="-128"/>
              </a:rPr>
              <a:t>）診療</a:t>
            </a:r>
            <a:r>
              <a:rPr lang="ja-JP" altLang="en-US" dirty="0">
                <a:solidFill>
                  <a:schemeClr val="tx2"/>
                </a:solidFill>
                <a:latin typeface="HGPｺﾞｼｯｸE" panose="020B0900000000000000" pitchFamily="50" charset="-128"/>
                <a:ea typeface="HGPｺﾞｼｯｸE" panose="020B0900000000000000" pitchFamily="50" charset="-128"/>
              </a:rPr>
              <a:t>実態の分析の結果</a:t>
            </a:r>
          </a:p>
        </p:txBody>
      </p:sp>
    </p:spTree>
    <p:extLst>
      <p:ext uri="{BB962C8B-B14F-4D97-AF65-F5344CB8AC3E}">
        <p14:creationId xmlns:p14="http://schemas.microsoft.com/office/powerpoint/2010/main" val="227319497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96264" y="2104539"/>
            <a:ext cx="3243262" cy="2524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6998433" y="6492835"/>
            <a:ext cx="2133600" cy="365125"/>
          </a:xfrm>
        </p:spPr>
        <p:txBody>
          <a:bodyPr/>
          <a:lstStyle/>
          <a:p>
            <a:fld id="{A9848611-8FAA-4BFC-BAAD-33CAF1A3E273}" type="slidenum">
              <a:rPr kumimoji="1" lang="ja-JP" altLang="en-US" sz="1800" smtClean="0">
                <a:solidFill>
                  <a:schemeClr val="tx1"/>
                </a:solidFill>
              </a:rPr>
              <a:t>3</a:t>
            </a:fld>
            <a:endParaRPr kumimoji="1" lang="ja-JP" altLang="en-US" sz="1800" dirty="0">
              <a:solidFill>
                <a:schemeClr val="tx1"/>
              </a:solidFill>
            </a:endParaRPr>
          </a:p>
        </p:txBody>
      </p:sp>
      <p:sp>
        <p:nvSpPr>
          <p:cNvPr id="14" name="角丸四角形 13"/>
          <p:cNvSpPr/>
          <p:nvPr/>
        </p:nvSpPr>
        <p:spPr>
          <a:xfrm>
            <a:off x="4211960" y="1637528"/>
            <a:ext cx="4814162" cy="3807695"/>
          </a:xfrm>
          <a:prstGeom prst="roundRect">
            <a:avLst>
              <a:gd name="adj" fmla="val 8022"/>
            </a:avLst>
          </a:prstGeom>
          <a:solidFill>
            <a:schemeClr val="accent1">
              <a:lumMod val="20000"/>
              <a:lumOff val="8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3" name="テキスト ボックス 10">
            <a:extLst>
              <a:ext uri="{FF2B5EF4-FFF2-40B4-BE49-F238E27FC236}">
                <a16:creationId xmlns:a16="http://schemas.microsoft.com/office/drawing/2014/main" id="{0EFE806C-CD8B-4E60-9346-194C56764E78}"/>
              </a:ext>
            </a:extLst>
          </p:cNvPr>
          <p:cNvSpPr txBox="1"/>
          <p:nvPr/>
        </p:nvSpPr>
        <p:spPr>
          <a:xfrm>
            <a:off x="358444" y="1817786"/>
            <a:ext cx="369658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accent1">
                    <a:lumMod val="75000"/>
                  </a:schemeClr>
                </a:solidFill>
              </a:rPr>
              <a:t>●</a:t>
            </a:r>
            <a:r>
              <a:rPr lang="ja-JP" altLang="en-US" sz="1400" kern="100" dirty="0">
                <a:ea typeface="ＭＳ Ｐゴシック"/>
                <a:cs typeface="Times New Roman"/>
              </a:rPr>
              <a:t>病床機能ごとの医療需要の見込み（総計）</a:t>
            </a:r>
            <a:endParaRPr lang="ja-JP" altLang="en-US" sz="1400" dirty="0">
              <a:solidFill>
                <a:schemeClr val="tx1"/>
              </a:solidFill>
            </a:endParaRPr>
          </a:p>
        </p:txBody>
      </p:sp>
      <p:sp>
        <p:nvSpPr>
          <p:cNvPr id="18" name="テキスト ボックス 10">
            <a:extLst>
              <a:ext uri="{FF2B5EF4-FFF2-40B4-BE49-F238E27FC236}">
                <a16:creationId xmlns:a16="http://schemas.microsoft.com/office/drawing/2014/main" id="{0EFE806C-CD8B-4E60-9346-194C56764E78}"/>
              </a:ext>
            </a:extLst>
          </p:cNvPr>
          <p:cNvSpPr txBox="1"/>
          <p:nvPr/>
        </p:nvSpPr>
        <p:spPr>
          <a:xfrm>
            <a:off x="4572000" y="1720795"/>
            <a:ext cx="369658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accent1">
                    <a:lumMod val="75000"/>
                  </a:schemeClr>
                </a:solidFill>
              </a:rPr>
              <a:t>●</a:t>
            </a:r>
            <a:r>
              <a:rPr lang="ja-JP" altLang="en-US" sz="1400" kern="100" dirty="0">
                <a:ea typeface="ＭＳ Ｐゴシック"/>
                <a:cs typeface="Times New Roman"/>
              </a:rPr>
              <a:t>基準病床数の見込み</a:t>
            </a:r>
            <a:endParaRPr lang="ja-JP" altLang="en-US" sz="1400" dirty="0">
              <a:solidFill>
                <a:schemeClr val="tx1"/>
              </a:solidFill>
            </a:endParaRPr>
          </a:p>
        </p:txBody>
      </p:sp>
      <p:sp>
        <p:nvSpPr>
          <p:cNvPr id="21" name="Oval 64">
            <a:hlinkClick r:id="rId4" action="ppaction://hlinksldjump"/>
            <a:extLst>
              <a:ext uri="{FF2B5EF4-FFF2-40B4-BE49-F238E27FC236}">
                <a16:creationId xmlns:a16="http://schemas.microsoft.com/office/drawing/2014/main" id="{2865890E-81EE-482A-8BAC-0CEA60EEBBA9}"/>
              </a:ext>
            </a:extLst>
          </p:cNvPr>
          <p:cNvSpPr>
            <a:spLocks noChangeAspect="1"/>
          </p:cNvSpPr>
          <p:nvPr/>
        </p:nvSpPr>
        <p:spPr>
          <a:xfrm>
            <a:off x="97083" y="61194"/>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22" name="タイトル 1">
            <a:extLst>
              <a:ext uri="{FF2B5EF4-FFF2-40B4-BE49-F238E27FC236}">
                <a16:creationId xmlns:a16="http://schemas.microsoft.com/office/drawing/2014/main" id="{30BE5A27-A407-4A14-A9BE-5866682C3C6B}"/>
              </a:ext>
            </a:extLst>
          </p:cNvPr>
          <p:cNvSpPr txBox="1">
            <a:spLocks/>
          </p:cNvSpPr>
          <p:nvPr/>
        </p:nvSpPr>
        <p:spPr>
          <a:xfrm>
            <a:off x="134349" y="61194"/>
            <a:ext cx="8352928"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大阪市二次医療圏の概要 </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今後の医療需要の見込み</a:t>
            </a:r>
          </a:p>
        </p:txBody>
      </p:sp>
      <p:sp>
        <p:nvSpPr>
          <p:cNvPr id="17" name="テキスト ボックス 10">
            <a:extLst>
              <a:ext uri="{FF2B5EF4-FFF2-40B4-BE49-F238E27FC236}">
                <a16:creationId xmlns:a16="http://schemas.microsoft.com/office/drawing/2014/main" id="{8957656B-6DE6-44E0-85D6-7CF39E5B6647}"/>
              </a:ext>
            </a:extLst>
          </p:cNvPr>
          <p:cNvSpPr txBox="1"/>
          <p:nvPr/>
        </p:nvSpPr>
        <p:spPr>
          <a:xfrm>
            <a:off x="6916747" y="6165302"/>
            <a:ext cx="2185214" cy="461665"/>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a:effectLst/>
                <a:latin typeface="Meiryo UI" panose="020B0604030504040204" pitchFamily="50" charset="-128"/>
                <a:ea typeface="Meiryo UI" panose="020B0604030504040204" pitchFamily="50" charset="-128"/>
                <a:cs typeface="Times New Roman"/>
              </a:rPr>
              <a:t>：第７次大阪府医療計画</a:t>
            </a:r>
            <a:endParaRPr lang="en-US" altLang="ja-JP" sz="1200" kern="100" dirty="0">
              <a:effectLst/>
              <a:latin typeface="Meiryo UI" panose="020B0604030504040204" pitchFamily="50" charset="-128"/>
              <a:ea typeface="Meiryo UI" panose="020B0604030504040204" pitchFamily="50" charset="-128"/>
              <a:cs typeface="Times New Roman"/>
            </a:endParaRPr>
          </a:p>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　　　　</a:t>
            </a:r>
            <a:r>
              <a:rPr lang="ja-JP" altLang="en-US" sz="1200" kern="100" dirty="0">
                <a:effectLst/>
                <a:latin typeface="Meiryo UI" panose="020B0604030504040204" pitchFamily="50" charset="-128"/>
                <a:ea typeface="Meiryo UI" panose="020B0604030504040204" pitchFamily="50" charset="-128"/>
                <a:cs typeface="Times New Roman"/>
              </a:rPr>
              <a:t>一部改編</a:t>
            </a:r>
            <a:endParaRPr lang="ja-JP" sz="1200" kern="100" dirty="0">
              <a:effectLst/>
              <a:latin typeface="Meiryo UI" panose="020B0604030504040204" pitchFamily="50" charset="-128"/>
              <a:ea typeface="Meiryo UI" panose="020B0604030504040204" pitchFamily="50" charset="-128"/>
              <a:cs typeface="Times New Roman"/>
            </a:endParaRPr>
          </a:p>
        </p:txBody>
      </p:sp>
      <p:sp>
        <p:nvSpPr>
          <p:cNvPr id="19" name="テキスト ボックス 10">
            <a:extLst>
              <a:ext uri="{FF2B5EF4-FFF2-40B4-BE49-F238E27FC236}">
                <a16:creationId xmlns:a16="http://schemas.microsoft.com/office/drawing/2014/main" id="{0EFE806C-CD8B-4E60-9346-194C56764E78}"/>
              </a:ext>
            </a:extLst>
          </p:cNvPr>
          <p:cNvSpPr txBox="1"/>
          <p:nvPr/>
        </p:nvSpPr>
        <p:spPr>
          <a:xfrm>
            <a:off x="5292080" y="4906246"/>
            <a:ext cx="3696589" cy="52322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tx1"/>
                </a:solidFill>
              </a:rPr>
              <a:t>基準病床数の将来見込みでは、</a:t>
            </a:r>
            <a:r>
              <a:rPr lang="en-US" altLang="ja-JP" sz="1400" dirty="0">
                <a:solidFill>
                  <a:schemeClr val="tx1"/>
                </a:solidFill>
              </a:rPr>
              <a:t>2030</a:t>
            </a:r>
            <a:r>
              <a:rPr lang="ja-JP" altLang="en-US" sz="1400" dirty="0">
                <a:solidFill>
                  <a:schemeClr val="tx1"/>
                </a:solidFill>
              </a:rPr>
              <a:t>年に</a:t>
            </a:r>
            <a:endParaRPr lang="en-US" altLang="ja-JP" sz="1400" dirty="0">
              <a:solidFill>
                <a:schemeClr val="tx1"/>
              </a:solidFill>
            </a:endParaRPr>
          </a:p>
          <a:p>
            <a:r>
              <a:rPr lang="ja-JP" altLang="en-US" sz="1400" dirty="0">
                <a:solidFill>
                  <a:schemeClr val="tx1"/>
                </a:solidFill>
              </a:rPr>
              <a:t>　おいても、既存病床数に達しない見込み。</a:t>
            </a:r>
          </a:p>
        </p:txBody>
      </p:sp>
      <p:sp>
        <p:nvSpPr>
          <p:cNvPr id="20" name="二等辺三角形 19"/>
          <p:cNvSpPr/>
          <p:nvPr/>
        </p:nvSpPr>
        <p:spPr>
          <a:xfrm rot="5400000">
            <a:off x="5001205" y="5057944"/>
            <a:ext cx="516470" cy="213077"/>
          </a:xfrm>
          <a:prstGeom prst="triangle">
            <a:avLst/>
          </a:prstGeom>
          <a:solidFill>
            <a:schemeClr val="accent1">
              <a:lumMod val="75000"/>
            </a:schemeClr>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707" y="2181440"/>
            <a:ext cx="3894238" cy="3115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31596" y="2078038"/>
            <a:ext cx="3572597" cy="27804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3"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8444" y="5583114"/>
            <a:ext cx="6289456" cy="116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 name="タイトル 1">
            <a:extLst>
              <a:ext uri="{FF2B5EF4-FFF2-40B4-BE49-F238E27FC236}">
                <a16:creationId xmlns:a16="http://schemas.microsoft.com/office/drawing/2014/main" id="{77D78C8B-7190-4F9F-BF24-FAD4DFE9F181}"/>
              </a:ext>
            </a:extLst>
          </p:cNvPr>
          <p:cNvSpPr txBox="1">
            <a:spLocks/>
          </p:cNvSpPr>
          <p:nvPr/>
        </p:nvSpPr>
        <p:spPr>
          <a:xfrm>
            <a:off x="42039" y="548680"/>
            <a:ext cx="9059922"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ja-JP" sz="2200" dirty="0">
                <a:latin typeface="HGP創英角ｺﾞｼｯｸUB" panose="020B0900000000000000" pitchFamily="50" charset="-128"/>
                <a:ea typeface="HGP創英角ｺﾞｼｯｸUB" panose="020B0900000000000000" pitchFamily="50" charset="-128"/>
              </a:rPr>
              <a:t>今後、</a:t>
            </a:r>
            <a:r>
              <a:rPr lang="en-US" altLang="ja-JP" sz="2200" dirty="0">
                <a:latin typeface="HGP創英角ｺﾞｼｯｸUB" panose="020B0900000000000000" pitchFamily="50" charset="-128"/>
                <a:ea typeface="HGP創英角ｺﾞｼｯｸUB" panose="020B0900000000000000" pitchFamily="50" charset="-128"/>
              </a:rPr>
              <a:t>2030</a:t>
            </a:r>
            <a:r>
              <a:rPr lang="ja-JP" altLang="ja-JP" sz="2200" dirty="0">
                <a:latin typeface="HGP創英角ｺﾞｼｯｸUB" panose="020B0900000000000000" pitchFamily="50" charset="-128"/>
                <a:ea typeface="HGP創英角ｺﾞｼｯｸUB" panose="020B0900000000000000" pitchFamily="50" charset="-128"/>
              </a:rPr>
              <a:t>年をピークに医療需要（特に、急性期と回復期）が増加し、その後、横ばいからやや減少となる見込みである</a:t>
            </a:r>
          </a:p>
        </p:txBody>
      </p:sp>
    </p:spTree>
    <p:extLst>
      <p:ext uri="{BB962C8B-B14F-4D97-AF65-F5344CB8AC3E}">
        <p14:creationId xmlns:p14="http://schemas.microsoft.com/office/powerpoint/2010/main" val="13962474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23405" y="6460955"/>
            <a:ext cx="2133600" cy="365125"/>
          </a:xfrm>
        </p:spPr>
        <p:txBody>
          <a:bodyPr/>
          <a:lstStyle/>
          <a:p>
            <a:fld id="{A9848611-8FAA-4BFC-BAAD-33CAF1A3E273}" type="slidenum">
              <a:rPr kumimoji="1" lang="ja-JP" altLang="en-US" sz="1800" smtClean="0">
                <a:solidFill>
                  <a:schemeClr val="tx1"/>
                </a:solidFill>
              </a:rPr>
              <a:t>4</a:t>
            </a:fld>
            <a:endParaRPr kumimoji="1" lang="ja-JP" altLang="en-US" sz="1800" dirty="0">
              <a:solidFill>
                <a:schemeClr val="tx1"/>
              </a:solidFill>
            </a:endParaRPr>
          </a:p>
        </p:txBody>
      </p:sp>
      <p:sp>
        <p:nvSpPr>
          <p:cNvPr id="9"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97083" y="61194"/>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0" name="タイトル 1">
            <a:extLst>
              <a:ext uri="{FF2B5EF4-FFF2-40B4-BE49-F238E27FC236}">
                <a16:creationId xmlns:a16="http://schemas.microsoft.com/office/drawing/2014/main" id="{30BE5A27-A407-4A14-A9BE-5866682C3C6B}"/>
              </a:ext>
            </a:extLst>
          </p:cNvPr>
          <p:cNvSpPr txBox="1">
            <a:spLocks/>
          </p:cNvSpPr>
          <p:nvPr/>
        </p:nvSpPr>
        <p:spPr>
          <a:xfrm>
            <a:off x="113674" y="61194"/>
            <a:ext cx="8352928"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大阪市二次医療圏の概要</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医療体制の概要①</a:t>
            </a:r>
          </a:p>
        </p:txBody>
      </p:sp>
      <p:sp>
        <p:nvSpPr>
          <p:cNvPr id="11" name="テキスト ボックス 10">
            <a:extLst>
              <a:ext uri="{FF2B5EF4-FFF2-40B4-BE49-F238E27FC236}">
                <a16:creationId xmlns:a16="http://schemas.microsoft.com/office/drawing/2014/main" id="{0EFE806C-CD8B-4E60-9346-194C56764E78}"/>
              </a:ext>
            </a:extLst>
          </p:cNvPr>
          <p:cNvSpPr txBox="1"/>
          <p:nvPr/>
        </p:nvSpPr>
        <p:spPr>
          <a:xfrm>
            <a:off x="83308" y="1521751"/>
            <a:ext cx="369658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tx1"/>
                </a:solidFill>
              </a:rPr>
              <a:t>●主な医療施設の状況（</a:t>
            </a:r>
            <a:r>
              <a:rPr lang="en-US" altLang="ja-JP" sz="1400" dirty="0">
                <a:solidFill>
                  <a:schemeClr val="tx1"/>
                </a:solidFill>
              </a:rPr>
              <a:t>1</a:t>
            </a:r>
            <a:r>
              <a:rPr lang="ja-JP" altLang="en-US" sz="1400" dirty="0">
                <a:solidFill>
                  <a:schemeClr val="tx1"/>
                </a:solidFill>
              </a:rPr>
              <a:t>）</a:t>
            </a:r>
          </a:p>
        </p:txBody>
      </p:sp>
      <p:sp>
        <p:nvSpPr>
          <p:cNvPr id="13" name="タイトル 1">
            <a:extLst>
              <a:ext uri="{FF2B5EF4-FFF2-40B4-BE49-F238E27FC236}">
                <a16:creationId xmlns:a16="http://schemas.microsoft.com/office/drawing/2014/main" id="{77D78C8B-7190-4F9F-BF24-FAD4DFE9F181}"/>
              </a:ext>
            </a:extLst>
          </p:cNvPr>
          <p:cNvSpPr txBox="1">
            <a:spLocks/>
          </p:cNvSpPr>
          <p:nvPr/>
        </p:nvSpPr>
        <p:spPr>
          <a:xfrm>
            <a:off x="104182" y="568510"/>
            <a:ext cx="9059922"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a:latin typeface="HGP創英角ｺﾞｼｯｸUB" panose="020B0900000000000000" pitchFamily="50" charset="-128"/>
                <a:ea typeface="HGP創英角ｺﾞｼｯｸUB" panose="020B0900000000000000" pitchFamily="50" charset="-128"/>
              </a:rPr>
              <a:t>新公立病院改革プラン補足調査対象病院が</a:t>
            </a:r>
            <a:r>
              <a:rPr lang="en-US" altLang="ja-JP" sz="2200" dirty="0">
                <a:latin typeface="HGP創英角ｺﾞｼｯｸUB" panose="020B0900000000000000" pitchFamily="50" charset="-128"/>
                <a:ea typeface="HGP創英角ｺﾞｼｯｸUB" panose="020B0900000000000000" pitchFamily="50" charset="-128"/>
              </a:rPr>
              <a:t>4</a:t>
            </a:r>
            <a:r>
              <a:rPr lang="ja-JP" altLang="en-US" sz="2200" dirty="0">
                <a:latin typeface="HGP創英角ｺﾞｼｯｸUB" panose="020B0900000000000000" pitchFamily="50" charset="-128"/>
                <a:ea typeface="HGP創英角ｺﾞｼｯｸUB" panose="020B0900000000000000" pitchFamily="50" charset="-128"/>
              </a:rPr>
              <a:t>病院</a:t>
            </a:r>
            <a:r>
              <a:rPr lang="ja-JP" altLang="en-US" sz="2200" dirty="0" smtClean="0">
                <a:latin typeface="HGP創英角ｺﾞｼｯｸUB" panose="020B0900000000000000" pitchFamily="50" charset="-128"/>
                <a:ea typeface="HGP創英角ｺﾞｼｯｸUB" panose="020B0900000000000000" pitchFamily="50" charset="-128"/>
              </a:rPr>
              <a:t>、公的</a:t>
            </a:r>
            <a:r>
              <a:rPr lang="ja-JP" altLang="en-US" sz="2200" dirty="0">
                <a:latin typeface="HGP創英角ｺﾞｼｯｸUB" panose="020B0900000000000000" pitchFamily="50" charset="-128"/>
                <a:ea typeface="HGP創英角ｺﾞｼｯｸUB" panose="020B0900000000000000" pitchFamily="50" charset="-128"/>
              </a:rPr>
              <a:t>医療機関等</a:t>
            </a:r>
            <a:r>
              <a:rPr lang="en-US" altLang="ja-JP" sz="2200" dirty="0">
                <a:latin typeface="HGP創英角ｺﾞｼｯｸUB" panose="020B0900000000000000" pitchFamily="50" charset="-128"/>
                <a:ea typeface="HGP創英角ｺﾞｼｯｸUB" panose="020B0900000000000000" pitchFamily="50" charset="-128"/>
              </a:rPr>
              <a:t>2025</a:t>
            </a:r>
            <a:r>
              <a:rPr lang="ja-JP" altLang="en-US" sz="2200" dirty="0">
                <a:latin typeface="HGP創英角ｺﾞｼｯｸUB" panose="020B0900000000000000" pitchFamily="50" charset="-128"/>
                <a:ea typeface="HGP創英角ｺﾞｼｯｸUB" panose="020B0900000000000000" pitchFamily="50" charset="-128"/>
              </a:rPr>
              <a:t>プラン対象病院が</a:t>
            </a:r>
            <a:r>
              <a:rPr lang="en-US" altLang="ja-JP" sz="2200" dirty="0">
                <a:latin typeface="HGP創英角ｺﾞｼｯｸUB" panose="020B0900000000000000" pitchFamily="50" charset="-128"/>
                <a:ea typeface="HGP創英角ｺﾞｼｯｸUB" panose="020B0900000000000000" pitchFamily="50" charset="-128"/>
              </a:rPr>
              <a:t>16</a:t>
            </a:r>
            <a:r>
              <a:rPr lang="ja-JP" altLang="en-US" sz="2200" dirty="0">
                <a:latin typeface="HGP創英角ｺﾞｼｯｸUB" panose="020B0900000000000000" pitchFamily="50" charset="-128"/>
                <a:ea typeface="HGP創英角ｺﾞｼｯｸUB" panose="020B0900000000000000" pitchFamily="50" charset="-128"/>
              </a:rPr>
              <a:t>病院である</a:t>
            </a:r>
            <a:endParaRPr lang="en-US" altLang="ja-JP" sz="2200" dirty="0">
              <a:latin typeface="HGP創英角ｺﾞｼｯｸUB" panose="020B0900000000000000" pitchFamily="50" charset="-128"/>
              <a:ea typeface="HGP創英角ｺﾞｼｯｸUB" panose="020B0900000000000000" pitchFamily="50" charset="-128"/>
            </a:endParaRPr>
          </a:p>
        </p:txBody>
      </p:sp>
      <p:pic>
        <p:nvPicPr>
          <p:cNvPr id="18" name="図 17"/>
          <p:cNvPicPr>
            <a:picLocks noChangeAspect="1"/>
          </p:cNvPicPr>
          <p:nvPr/>
        </p:nvPicPr>
        <p:blipFill>
          <a:blip r:embed="rId4"/>
          <a:stretch>
            <a:fillRect/>
          </a:stretch>
        </p:blipFill>
        <p:spPr>
          <a:xfrm>
            <a:off x="246172" y="1820720"/>
            <a:ext cx="6630084" cy="5005359"/>
          </a:xfrm>
          <a:prstGeom prst="rect">
            <a:avLst/>
          </a:prstGeom>
        </p:spPr>
      </p:pic>
    </p:spTree>
    <p:extLst>
      <p:ext uri="{BB962C8B-B14F-4D97-AF65-F5344CB8AC3E}">
        <p14:creationId xmlns:p14="http://schemas.microsoft.com/office/powerpoint/2010/main" val="14765013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23405" y="6460955"/>
            <a:ext cx="2133600" cy="365125"/>
          </a:xfrm>
        </p:spPr>
        <p:txBody>
          <a:bodyPr/>
          <a:lstStyle/>
          <a:p>
            <a:fld id="{A9848611-8FAA-4BFC-BAAD-33CAF1A3E273}" type="slidenum">
              <a:rPr kumimoji="1" lang="ja-JP" altLang="en-US" sz="1800" smtClean="0">
                <a:solidFill>
                  <a:schemeClr val="tx1"/>
                </a:solidFill>
              </a:rPr>
              <a:t>5</a:t>
            </a:fld>
            <a:endParaRPr kumimoji="1" lang="ja-JP" altLang="en-US" sz="1800" dirty="0">
              <a:solidFill>
                <a:schemeClr val="tx1"/>
              </a:solidFill>
            </a:endParaRPr>
          </a:p>
        </p:txBody>
      </p:sp>
      <p:sp>
        <p:nvSpPr>
          <p:cNvPr id="9"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97083" y="61194"/>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0" name="タイトル 1">
            <a:extLst>
              <a:ext uri="{FF2B5EF4-FFF2-40B4-BE49-F238E27FC236}">
                <a16:creationId xmlns:a16="http://schemas.microsoft.com/office/drawing/2014/main" id="{30BE5A27-A407-4A14-A9BE-5866682C3C6B}"/>
              </a:ext>
            </a:extLst>
          </p:cNvPr>
          <p:cNvSpPr txBox="1">
            <a:spLocks/>
          </p:cNvSpPr>
          <p:nvPr/>
        </p:nvSpPr>
        <p:spPr>
          <a:xfrm>
            <a:off x="113674" y="61194"/>
            <a:ext cx="8352928"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大阪市二次医療圏の概要</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医療体制の概要①</a:t>
            </a:r>
          </a:p>
        </p:txBody>
      </p:sp>
      <p:sp>
        <p:nvSpPr>
          <p:cNvPr id="11" name="テキスト ボックス 10">
            <a:extLst>
              <a:ext uri="{FF2B5EF4-FFF2-40B4-BE49-F238E27FC236}">
                <a16:creationId xmlns:a16="http://schemas.microsoft.com/office/drawing/2014/main" id="{0EFE806C-CD8B-4E60-9346-194C56764E78}"/>
              </a:ext>
            </a:extLst>
          </p:cNvPr>
          <p:cNvSpPr txBox="1"/>
          <p:nvPr/>
        </p:nvSpPr>
        <p:spPr>
          <a:xfrm>
            <a:off x="0" y="642935"/>
            <a:ext cx="369658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tx1"/>
                </a:solidFill>
              </a:rPr>
              <a:t>●主な医療施設の状況（</a:t>
            </a:r>
            <a:r>
              <a:rPr lang="en-US" altLang="ja-JP" sz="1400" dirty="0">
                <a:solidFill>
                  <a:schemeClr val="tx1"/>
                </a:solidFill>
              </a:rPr>
              <a:t>2</a:t>
            </a:r>
            <a:r>
              <a:rPr lang="ja-JP" altLang="en-US" sz="1400" dirty="0">
                <a:solidFill>
                  <a:schemeClr val="tx1"/>
                </a:solidFill>
              </a:rPr>
              <a:t>）</a:t>
            </a:r>
          </a:p>
        </p:txBody>
      </p:sp>
      <p:sp>
        <p:nvSpPr>
          <p:cNvPr id="14" name="正方形/長方形 13"/>
          <p:cNvSpPr/>
          <p:nvPr/>
        </p:nvSpPr>
        <p:spPr>
          <a:xfrm>
            <a:off x="6407937" y="4591146"/>
            <a:ext cx="2495067" cy="1346170"/>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dirty="0" smtClean="0">
                <a:solidFill>
                  <a:schemeClr val="tx1"/>
                </a:solidFill>
                <a:latin typeface="HGS創英角ｺﾞｼｯｸUB" panose="020B0900000000000000" pitchFamily="50" charset="-128"/>
                <a:ea typeface="HGS創英角ｺﾞｼｯｸUB" panose="020B0900000000000000" pitchFamily="50" charset="-128"/>
              </a:rPr>
              <a:t>2020</a:t>
            </a:r>
            <a:r>
              <a:rPr kumimoji="1" lang="ja-JP" altLang="en-US" sz="1400" dirty="0" smtClean="0">
                <a:solidFill>
                  <a:schemeClr val="tx1"/>
                </a:solidFill>
                <a:latin typeface="HGS創英角ｺﾞｼｯｸUB" panose="020B0900000000000000" pitchFamily="50" charset="-128"/>
                <a:ea typeface="HGS創英角ｺﾞｼｯｸUB" panose="020B0900000000000000" pitchFamily="50" charset="-128"/>
              </a:rPr>
              <a:t>年</a:t>
            </a:r>
            <a:r>
              <a:rPr kumimoji="1" lang="en-US" altLang="ja-JP" sz="1400" dirty="0" smtClean="0">
                <a:solidFill>
                  <a:schemeClr val="tx1"/>
                </a:solidFill>
                <a:latin typeface="HGS創英角ｺﾞｼｯｸUB" panose="020B0900000000000000" pitchFamily="50" charset="-128"/>
                <a:ea typeface="HGS創英角ｺﾞｼｯｸUB" panose="020B0900000000000000" pitchFamily="50" charset="-128"/>
              </a:rPr>
              <a:t>10</a:t>
            </a:r>
            <a:r>
              <a:rPr kumimoji="1" lang="ja-JP" altLang="en-US" sz="1400" dirty="0" smtClean="0">
                <a:solidFill>
                  <a:schemeClr val="tx1"/>
                </a:solidFill>
                <a:latin typeface="HGS創英角ｺﾞｼｯｸUB" panose="020B0900000000000000" pitchFamily="50" charset="-128"/>
                <a:ea typeface="HGS創英角ｺﾞｼｯｸUB" panose="020B0900000000000000" pitchFamily="50" charset="-128"/>
              </a:rPr>
              <a:t>月</a:t>
            </a:r>
            <a:r>
              <a:rPr kumimoji="1" lang="ja-JP" altLang="en-US" sz="1400" dirty="0">
                <a:solidFill>
                  <a:schemeClr val="tx1"/>
                </a:solidFill>
                <a:latin typeface="HGS創英角ｺﾞｼｯｸUB" panose="020B0900000000000000" pitchFamily="50" charset="-128"/>
                <a:ea typeface="HGS創英角ｺﾞｼｯｸUB" panose="020B0900000000000000" pitchFamily="50" charset="-128"/>
              </a:rPr>
              <a:t>末時点</a:t>
            </a:r>
            <a:endParaRPr kumimoji="1" lang="en-US" altLang="ja-JP" sz="1400" dirty="0">
              <a:solidFill>
                <a:schemeClr val="tx1"/>
              </a:solidFill>
              <a:latin typeface="HGS創英角ｺﾞｼｯｸUB" panose="020B0900000000000000" pitchFamily="50" charset="-128"/>
              <a:ea typeface="HGS創英角ｺﾞｼｯｸUB" panose="020B0900000000000000" pitchFamily="50" charset="-128"/>
            </a:endParaRPr>
          </a:p>
          <a:p>
            <a:r>
              <a:rPr kumimoji="1" lang="en-US" altLang="ja-JP" sz="1400" dirty="0">
                <a:solidFill>
                  <a:schemeClr val="tx1"/>
                </a:solidFill>
                <a:latin typeface="HGS創英角ｺﾞｼｯｸUB" panose="020B0900000000000000" pitchFamily="50" charset="-128"/>
                <a:ea typeface="HGS創英角ｺﾞｼｯｸUB" panose="020B0900000000000000" pitchFamily="50" charset="-128"/>
              </a:rPr>
              <a:t>【</a:t>
            </a:r>
            <a:r>
              <a:rPr kumimoji="1" lang="ja-JP" altLang="en-US" sz="1400" dirty="0">
                <a:solidFill>
                  <a:schemeClr val="tx1"/>
                </a:solidFill>
                <a:latin typeface="HGS創英角ｺﾞｼｯｸUB" panose="020B0900000000000000" pitchFamily="50" charset="-128"/>
                <a:ea typeface="HGS創英角ｺﾞｼｯｸUB" panose="020B0900000000000000" pitchFamily="50" charset="-128"/>
              </a:rPr>
              <a:t>対象病院数</a:t>
            </a:r>
            <a:r>
              <a:rPr lang="en-US" altLang="ja-JP" sz="1400" dirty="0" smtClean="0">
                <a:solidFill>
                  <a:schemeClr val="tx1"/>
                </a:solidFill>
                <a:latin typeface="HGS創英角ｺﾞｼｯｸUB" panose="020B0900000000000000" pitchFamily="50" charset="-128"/>
                <a:ea typeface="HGS創英角ｺﾞｼｯｸUB" panose="020B0900000000000000" pitchFamily="50" charset="-128"/>
              </a:rPr>
              <a:t>175</a:t>
            </a:r>
            <a:r>
              <a:rPr lang="ja-JP" altLang="en-US" sz="1400" dirty="0" smtClean="0">
                <a:solidFill>
                  <a:schemeClr val="tx1"/>
                </a:solidFill>
                <a:latin typeface="HGS創英角ｺﾞｼｯｸUB" panose="020B0900000000000000" pitchFamily="50" charset="-128"/>
                <a:ea typeface="HGS創英角ｺﾞｼｯｸUB" panose="020B0900000000000000" pitchFamily="50" charset="-128"/>
              </a:rPr>
              <a:t>の</a:t>
            </a:r>
            <a:r>
              <a:rPr kumimoji="1" lang="ja-JP" altLang="en-US" sz="1400" dirty="0">
                <a:solidFill>
                  <a:schemeClr val="tx1"/>
                </a:solidFill>
                <a:latin typeface="HGS創英角ｺﾞｼｯｸUB" panose="020B0900000000000000" pitchFamily="50" charset="-128"/>
                <a:ea typeface="HGS創英角ｺﾞｼｯｸUB" panose="020B0900000000000000" pitchFamily="50" charset="-128"/>
              </a:rPr>
              <a:t>内訳</a:t>
            </a:r>
            <a:r>
              <a:rPr kumimoji="1" lang="en-US" altLang="ja-JP" sz="1400" dirty="0">
                <a:solidFill>
                  <a:schemeClr val="tx1"/>
                </a:solidFill>
                <a:latin typeface="HGS創英角ｺﾞｼｯｸUB" panose="020B0900000000000000" pitchFamily="50" charset="-128"/>
                <a:ea typeface="HGS創英角ｺﾞｼｯｸUB" panose="020B0900000000000000" pitchFamily="50" charset="-128"/>
              </a:rPr>
              <a:t>】</a:t>
            </a:r>
          </a:p>
          <a:p>
            <a:r>
              <a:rPr kumimoji="1" lang="ja-JP" altLang="en-US" sz="1400" dirty="0">
                <a:solidFill>
                  <a:schemeClr val="tx1"/>
                </a:solidFill>
                <a:latin typeface="HGS創英角ｺﾞｼｯｸUB" panose="020B0900000000000000" pitchFamily="50" charset="-128"/>
                <a:ea typeface="HGS創英角ｺﾞｼｯｸUB" panose="020B0900000000000000" pitchFamily="50" charset="-128"/>
              </a:rPr>
              <a:t>　公立病院：</a:t>
            </a:r>
            <a:r>
              <a:rPr lang="ja-JP" altLang="en-US" sz="1400" dirty="0">
                <a:solidFill>
                  <a:schemeClr val="tx1"/>
                </a:solidFill>
                <a:latin typeface="HGS創英角ｺﾞｼｯｸUB" panose="020B0900000000000000" pitchFamily="50" charset="-128"/>
                <a:ea typeface="HGS創英角ｺﾞｼｯｸUB" panose="020B0900000000000000" pitchFamily="50" charset="-128"/>
              </a:rPr>
              <a:t>４</a:t>
            </a:r>
            <a:endParaRPr kumimoji="1" lang="en-US" altLang="ja-JP" sz="1400" dirty="0">
              <a:solidFill>
                <a:schemeClr val="tx1"/>
              </a:solidFill>
              <a:latin typeface="HGS創英角ｺﾞｼｯｸUB" panose="020B0900000000000000" pitchFamily="50" charset="-128"/>
              <a:ea typeface="HGS創英角ｺﾞｼｯｸUB" panose="020B0900000000000000" pitchFamily="50" charset="-128"/>
            </a:endParaRPr>
          </a:p>
          <a:p>
            <a:r>
              <a:rPr lang="ja-JP" altLang="en-US" sz="1400" dirty="0">
                <a:solidFill>
                  <a:schemeClr val="tx1"/>
                </a:solidFill>
                <a:latin typeface="HGS創英角ｺﾞｼｯｸUB" panose="020B0900000000000000" pitchFamily="50" charset="-128"/>
                <a:ea typeface="HGS創英角ｺﾞｼｯｸUB" panose="020B0900000000000000" pitchFamily="50" charset="-128"/>
              </a:rPr>
              <a:t>　公的病院</a:t>
            </a:r>
            <a:r>
              <a:rPr kumimoji="1" lang="ja-JP" altLang="en-US" sz="1400" dirty="0">
                <a:solidFill>
                  <a:schemeClr val="tx1"/>
                </a:solidFill>
                <a:latin typeface="HGS創英角ｺﾞｼｯｸUB" panose="020B0900000000000000" pitchFamily="50" charset="-128"/>
                <a:ea typeface="HGS創英角ｺﾞｼｯｸUB" panose="020B0900000000000000" pitchFamily="50" charset="-128"/>
              </a:rPr>
              <a:t>：</a:t>
            </a:r>
            <a:r>
              <a:rPr lang="en-US" altLang="ja-JP" sz="1400" dirty="0" smtClean="0">
                <a:solidFill>
                  <a:schemeClr val="tx1"/>
                </a:solidFill>
                <a:latin typeface="HGS創英角ｺﾞｼｯｸUB" panose="020B0900000000000000" pitchFamily="50" charset="-128"/>
                <a:ea typeface="HGS創英角ｺﾞｼｯｸUB" panose="020B0900000000000000" pitchFamily="50" charset="-128"/>
              </a:rPr>
              <a:t>16</a:t>
            </a:r>
            <a:endParaRPr kumimoji="1" lang="en-US" altLang="ja-JP" sz="1400" dirty="0">
              <a:solidFill>
                <a:schemeClr val="tx1"/>
              </a:solidFill>
              <a:latin typeface="HGS創英角ｺﾞｼｯｸUB" panose="020B0900000000000000" pitchFamily="50" charset="-128"/>
              <a:ea typeface="HGS創英角ｺﾞｼｯｸUB" panose="020B0900000000000000" pitchFamily="50" charset="-128"/>
            </a:endParaRPr>
          </a:p>
          <a:p>
            <a:r>
              <a:rPr kumimoji="1" lang="ja-JP" altLang="en-US" sz="1400" dirty="0">
                <a:solidFill>
                  <a:schemeClr val="tx1"/>
                </a:solidFill>
                <a:latin typeface="HGS創英角ｺﾞｼｯｸUB" panose="020B0900000000000000" pitchFamily="50" charset="-128"/>
                <a:ea typeface="HGS創英角ｺﾞｼｯｸUB" panose="020B0900000000000000" pitchFamily="50" charset="-128"/>
              </a:rPr>
              <a:t>　民間等病院：</a:t>
            </a:r>
            <a:r>
              <a:rPr kumimoji="1" lang="en-US" altLang="ja-JP" sz="1400" dirty="0" smtClean="0">
                <a:solidFill>
                  <a:schemeClr val="tx1"/>
                </a:solidFill>
                <a:latin typeface="HGS創英角ｺﾞｼｯｸUB" panose="020B0900000000000000" pitchFamily="50" charset="-128"/>
                <a:ea typeface="HGS創英角ｺﾞｼｯｸUB" panose="020B0900000000000000" pitchFamily="50" charset="-128"/>
              </a:rPr>
              <a:t>155</a:t>
            </a:r>
            <a:endParaRPr kumimoji="1" lang="ja-JP" altLang="en-US" sz="1400" dirty="0">
              <a:solidFill>
                <a:schemeClr val="tx1"/>
              </a:solidFill>
              <a:latin typeface="HGS創英角ｺﾞｼｯｸUB" panose="020B0900000000000000" pitchFamily="50" charset="-128"/>
              <a:ea typeface="HGS創英角ｺﾞｼｯｸUB" panose="020B0900000000000000" pitchFamily="50" charset="-128"/>
            </a:endParaRPr>
          </a:p>
        </p:txBody>
      </p:sp>
      <p:sp>
        <p:nvSpPr>
          <p:cNvPr id="12" name="テキスト ボックス 10">
            <a:extLst>
              <a:ext uri="{FF2B5EF4-FFF2-40B4-BE49-F238E27FC236}">
                <a16:creationId xmlns:a16="http://schemas.microsoft.com/office/drawing/2014/main" id="{8957656B-6DE6-44E0-85D6-7CF39E5B6647}"/>
              </a:ext>
            </a:extLst>
          </p:cNvPr>
          <p:cNvSpPr txBox="1"/>
          <p:nvPr/>
        </p:nvSpPr>
        <p:spPr>
          <a:xfrm>
            <a:off x="6140555" y="6053383"/>
            <a:ext cx="316835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a:effectLst/>
                <a:latin typeface="Meiryo UI" panose="020B0604030504040204" pitchFamily="50" charset="-128"/>
                <a:ea typeface="Meiryo UI" panose="020B0604030504040204" pitchFamily="50" charset="-128"/>
                <a:cs typeface="Times New Roman"/>
              </a:rPr>
              <a:t>：第７次大阪府医療計画一部改編</a:t>
            </a:r>
            <a:endParaRPr lang="ja-JP" sz="1200" kern="100" dirty="0">
              <a:effectLst/>
              <a:latin typeface="Meiryo UI" panose="020B0604030504040204" pitchFamily="50" charset="-128"/>
              <a:ea typeface="Meiryo UI" panose="020B0604030504040204" pitchFamily="50" charset="-128"/>
              <a:cs typeface="Times New Roman"/>
            </a:endParaRPr>
          </a:p>
        </p:txBody>
      </p:sp>
      <p:pic>
        <p:nvPicPr>
          <p:cNvPr id="7" name="図 6"/>
          <p:cNvPicPr>
            <a:picLocks noChangeAspect="1"/>
          </p:cNvPicPr>
          <p:nvPr/>
        </p:nvPicPr>
        <p:blipFill>
          <a:blip r:embed="rId4"/>
          <a:stretch>
            <a:fillRect/>
          </a:stretch>
        </p:blipFill>
        <p:spPr>
          <a:xfrm>
            <a:off x="6334460" y="1646295"/>
            <a:ext cx="2780543" cy="2683033"/>
          </a:xfrm>
          <a:prstGeom prst="rect">
            <a:avLst/>
          </a:prstGeom>
        </p:spPr>
      </p:pic>
      <p:pic>
        <p:nvPicPr>
          <p:cNvPr id="6" name="図 5"/>
          <p:cNvPicPr>
            <a:picLocks noChangeAspect="1"/>
          </p:cNvPicPr>
          <p:nvPr/>
        </p:nvPicPr>
        <p:blipFill>
          <a:blip r:embed="rId5"/>
          <a:stretch>
            <a:fillRect/>
          </a:stretch>
        </p:blipFill>
        <p:spPr>
          <a:xfrm>
            <a:off x="113674" y="1036167"/>
            <a:ext cx="6026881" cy="5017216"/>
          </a:xfrm>
          <a:prstGeom prst="rect">
            <a:avLst/>
          </a:prstGeom>
        </p:spPr>
      </p:pic>
    </p:spTree>
    <p:extLst>
      <p:ext uri="{BB962C8B-B14F-4D97-AF65-F5344CB8AC3E}">
        <p14:creationId xmlns:p14="http://schemas.microsoft.com/office/powerpoint/2010/main" val="11300774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65432" y="121169"/>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9" name="タイトル 1">
            <a:extLst>
              <a:ext uri="{FF2B5EF4-FFF2-40B4-BE49-F238E27FC236}">
                <a16:creationId xmlns:a16="http://schemas.microsoft.com/office/drawing/2014/main" id="{30BE5A27-A407-4A14-A9BE-5866682C3C6B}"/>
              </a:ext>
            </a:extLst>
          </p:cNvPr>
          <p:cNvSpPr txBox="1">
            <a:spLocks/>
          </p:cNvSpPr>
          <p:nvPr/>
        </p:nvSpPr>
        <p:spPr>
          <a:xfrm>
            <a:off x="107504" y="121983"/>
            <a:ext cx="8840640"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大阪市二次医療圏の概要</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医療体制の概要②</a:t>
            </a:r>
            <a:r>
              <a:rPr lang="zh-TW"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（病床機能別実態）</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78" name="テキスト ボックス 10">
            <a:extLst>
              <a:ext uri="{FF2B5EF4-FFF2-40B4-BE49-F238E27FC236}">
                <a16:creationId xmlns:a16="http://schemas.microsoft.com/office/drawing/2014/main" id="{8957656B-6DE6-44E0-85D6-7CF39E5B6647}"/>
              </a:ext>
            </a:extLst>
          </p:cNvPr>
          <p:cNvSpPr txBox="1"/>
          <p:nvPr/>
        </p:nvSpPr>
        <p:spPr>
          <a:xfrm>
            <a:off x="6222645" y="5914043"/>
            <a:ext cx="2444900"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a:effectLst/>
                <a:latin typeface="Meiryo UI" panose="020B0604030504040204" pitchFamily="50" charset="-128"/>
                <a:ea typeface="Meiryo UI" panose="020B0604030504040204" pitchFamily="50" charset="-128"/>
                <a:cs typeface="Times New Roman"/>
              </a:rPr>
              <a:t>：</a:t>
            </a:r>
            <a:r>
              <a:rPr lang="en-US" altLang="ja-JP" sz="1200" kern="100" dirty="0" smtClean="0">
                <a:effectLst/>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10" name="スライド番号プレースホルダー 3"/>
          <p:cNvSpPr>
            <a:spLocks noGrp="1"/>
          </p:cNvSpPr>
          <p:nvPr/>
        </p:nvSpPr>
        <p:spPr>
          <a:xfrm>
            <a:off x="6876256" y="647576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800" dirty="0">
                <a:solidFill>
                  <a:schemeClr val="tx1"/>
                </a:solidFill>
              </a:rPr>
              <a:t>6</a:t>
            </a:r>
            <a:endParaRPr lang="ja-JP" altLang="en-US" sz="1800" dirty="0">
              <a:solidFill>
                <a:schemeClr val="tx1"/>
              </a:solidFill>
            </a:endParaRPr>
          </a:p>
        </p:txBody>
      </p:sp>
      <p:sp>
        <p:nvSpPr>
          <p:cNvPr id="11" name="タイトル 1">
            <a:extLst>
              <a:ext uri="{FF2B5EF4-FFF2-40B4-BE49-F238E27FC236}">
                <a16:creationId xmlns:a16="http://schemas.microsoft.com/office/drawing/2014/main" id="{6E540151-AC51-453F-8A30-1A306099FDD3}"/>
              </a:ext>
            </a:extLst>
          </p:cNvPr>
          <p:cNvSpPr txBox="1">
            <a:spLocks/>
          </p:cNvSpPr>
          <p:nvPr/>
        </p:nvSpPr>
        <p:spPr>
          <a:xfrm>
            <a:off x="302403" y="664784"/>
            <a:ext cx="8365142" cy="879345"/>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smtClean="0">
                <a:latin typeface="HGP創英角ｺﾞｼｯｸUB" panose="020B0900000000000000" pitchFamily="50" charset="-128"/>
                <a:ea typeface="HGP創英角ｺﾞｼｯｸUB" panose="020B0900000000000000" pitchFamily="50" charset="-128"/>
              </a:rPr>
              <a:t>病床機能別病床数において、高度急性期では公立・公的病院が、急性期・回復期・慢性期では民間等病院が多い</a:t>
            </a:r>
            <a:endParaRPr lang="ja-JP" altLang="en-US" sz="2200" dirty="0">
              <a:latin typeface="HGP創英角ｺﾞｼｯｸUB" panose="020B0900000000000000" pitchFamily="50" charset="-128"/>
              <a:ea typeface="HGP創英角ｺﾞｼｯｸUB" panose="020B0900000000000000" pitchFamily="50" charset="-128"/>
            </a:endParaRPr>
          </a:p>
        </p:txBody>
      </p:sp>
      <p:sp>
        <p:nvSpPr>
          <p:cNvPr id="12" name="テキスト ボックス 11">
            <a:extLst>
              <a:ext uri="{FF2B5EF4-FFF2-40B4-BE49-F238E27FC236}">
                <a16:creationId xmlns:a16="http://schemas.microsoft.com/office/drawing/2014/main" id="{435DEE90-4F5F-4832-AE99-52B1FCA57A79}"/>
              </a:ext>
            </a:extLst>
          </p:cNvPr>
          <p:cNvSpPr txBox="1"/>
          <p:nvPr/>
        </p:nvSpPr>
        <p:spPr>
          <a:xfrm>
            <a:off x="5072368" y="2074818"/>
            <a:ext cx="351656"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100" dirty="0">
                <a:solidFill>
                  <a:schemeClr val="tx1"/>
                </a:solidFill>
              </a:rPr>
              <a:t>床</a:t>
            </a:r>
            <a:endParaRPr lang="en-US" altLang="ja-JP" sz="1100" dirty="0">
              <a:solidFill>
                <a:schemeClr val="tx1"/>
              </a:solidFill>
            </a:endParaRPr>
          </a:p>
        </p:txBody>
      </p:sp>
      <p:sp>
        <p:nvSpPr>
          <p:cNvPr id="13" name="テキスト ボックス 10">
            <a:extLst>
              <a:ext uri="{FF2B5EF4-FFF2-40B4-BE49-F238E27FC236}">
                <a16:creationId xmlns:a16="http://schemas.microsoft.com/office/drawing/2014/main" id="{F071EA82-9CDC-4166-A19A-2687A31B8132}"/>
              </a:ext>
            </a:extLst>
          </p:cNvPr>
          <p:cNvSpPr txBox="1"/>
          <p:nvPr/>
        </p:nvSpPr>
        <p:spPr>
          <a:xfrm>
            <a:off x="4693495" y="1819525"/>
            <a:ext cx="3249561"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accent1">
                    <a:lumMod val="75000"/>
                  </a:schemeClr>
                </a:solidFill>
              </a:rPr>
              <a:t>●</a:t>
            </a:r>
            <a:r>
              <a:rPr lang="ja-JP" altLang="en-US" sz="1400" dirty="0">
                <a:solidFill>
                  <a:schemeClr val="tx1"/>
                </a:solidFill>
              </a:rPr>
              <a:t>病床機能別</a:t>
            </a:r>
            <a:r>
              <a:rPr lang="ja-JP" altLang="en-US" sz="1400" dirty="0" smtClean="0">
                <a:solidFill>
                  <a:schemeClr val="tx1"/>
                </a:solidFill>
              </a:rPr>
              <a:t>病床数</a:t>
            </a:r>
            <a:endParaRPr lang="en-US" altLang="ja-JP" sz="1400" dirty="0">
              <a:solidFill>
                <a:schemeClr val="tx1"/>
              </a:solidFill>
            </a:endParaRPr>
          </a:p>
        </p:txBody>
      </p:sp>
      <p:sp>
        <p:nvSpPr>
          <p:cNvPr id="14" name="テキスト ボックス 10">
            <a:extLst>
              <a:ext uri="{FF2B5EF4-FFF2-40B4-BE49-F238E27FC236}">
                <a16:creationId xmlns:a16="http://schemas.microsoft.com/office/drawing/2014/main" id="{04D3DACA-5E6A-4B0B-8CAB-E6805F9533B5}"/>
              </a:ext>
            </a:extLst>
          </p:cNvPr>
          <p:cNvSpPr txBox="1"/>
          <p:nvPr/>
        </p:nvSpPr>
        <p:spPr>
          <a:xfrm>
            <a:off x="302403" y="1857260"/>
            <a:ext cx="5126301"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smtClean="0">
                <a:solidFill>
                  <a:schemeClr val="accent1">
                    <a:lumMod val="75000"/>
                  </a:schemeClr>
                </a:solidFill>
              </a:rPr>
              <a:t>●</a:t>
            </a:r>
            <a:r>
              <a:rPr lang="ja-JP" altLang="en-US" sz="1400" dirty="0" smtClean="0">
                <a:solidFill>
                  <a:schemeClr val="tx1"/>
                </a:solidFill>
              </a:rPr>
              <a:t>病院プラン調査</a:t>
            </a:r>
            <a:r>
              <a:rPr lang="ja-JP" altLang="en-US" sz="1400" dirty="0">
                <a:solidFill>
                  <a:schemeClr val="tx1"/>
                </a:solidFill>
              </a:rPr>
              <a:t>等</a:t>
            </a:r>
            <a:r>
              <a:rPr lang="ja-JP" altLang="en-US" sz="1400" dirty="0" smtClean="0">
                <a:solidFill>
                  <a:schemeClr val="tx1"/>
                </a:solidFill>
              </a:rPr>
              <a:t>提出状況</a:t>
            </a:r>
            <a:endParaRPr lang="en-US" altLang="ja-JP" sz="1400" dirty="0">
              <a:solidFill>
                <a:schemeClr val="tx1"/>
              </a:solidFill>
            </a:endParaRPr>
          </a:p>
        </p:txBody>
      </p:sp>
      <p:graphicFrame>
        <p:nvGraphicFramePr>
          <p:cNvPr id="15" name="表 14"/>
          <p:cNvGraphicFramePr>
            <a:graphicFrameLocks noGrp="1"/>
          </p:cNvGraphicFramePr>
          <p:nvPr>
            <p:extLst>
              <p:ext uri="{D42A27DB-BD31-4B8C-83A1-F6EECF244321}">
                <p14:modId xmlns:p14="http://schemas.microsoft.com/office/powerpoint/2010/main" val="3198166603"/>
              </p:ext>
            </p:extLst>
          </p:nvPr>
        </p:nvGraphicFramePr>
        <p:xfrm>
          <a:off x="276930" y="2478168"/>
          <a:ext cx="4269600" cy="2146537"/>
        </p:xfrm>
        <a:graphic>
          <a:graphicData uri="http://schemas.openxmlformats.org/drawingml/2006/table">
            <a:tbl>
              <a:tblPr firstRow="1" bandRow="1">
                <a:tableStyleId>{5C22544A-7EE6-4342-B048-85BDC9FD1C3A}</a:tableStyleId>
              </a:tblPr>
              <a:tblGrid>
                <a:gridCol w="1067400">
                  <a:extLst>
                    <a:ext uri="{9D8B030D-6E8A-4147-A177-3AD203B41FA5}">
                      <a16:colId xmlns:a16="http://schemas.microsoft.com/office/drawing/2014/main" val="2001504940"/>
                    </a:ext>
                  </a:extLst>
                </a:gridCol>
                <a:gridCol w="1067400">
                  <a:extLst>
                    <a:ext uri="{9D8B030D-6E8A-4147-A177-3AD203B41FA5}">
                      <a16:colId xmlns:a16="http://schemas.microsoft.com/office/drawing/2014/main" val="1229681248"/>
                    </a:ext>
                  </a:extLst>
                </a:gridCol>
                <a:gridCol w="1067400">
                  <a:extLst>
                    <a:ext uri="{9D8B030D-6E8A-4147-A177-3AD203B41FA5}">
                      <a16:colId xmlns:a16="http://schemas.microsoft.com/office/drawing/2014/main" val="3340935180"/>
                    </a:ext>
                  </a:extLst>
                </a:gridCol>
                <a:gridCol w="1067400">
                  <a:extLst>
                    <a:ext uri="{9D8B030D-6E8A-4147-A177-3AD203B41FA5}">
                      <a16:colId xmlns:a16="http://schemas.microsoft.com/office/drawing/2014/main" val="4068233946"/>
                    </a:ext>
                  </a:extLst>
                </a:gridCol>
              </a:tblGrid>
              <a:tr h="504057">
                <a:tc>
                  <a:txBody>
                    <a:bodyPr/>
                    <a:lstStyle/>
                    <a:p>
                      <a:pPr algn="ctr"/>
                      <a:r>
                        <a:rPr kumimoji="1" lang="ja-JP" altLang="en-US" sz="1200" dirty="0" smtClean="0"/>
                        <a:t>公立・公的・民間等</a:t>
                      </a: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t>対象病院数</a:t>
                      </a: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t>提出病院数</a:t>
                      </a: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t>提出率</a:t>
                      </a:r>
                      <a:endParaRPr kumimoji="1" lang="en-US" altLang="ja-JP" sz="12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13306137"/>
                  </a:ext>
                </a:extLst>
              </a:tr>
              <a:tr h="410620">
                <a:tc>
                  <a:txBody>
                    <a:bodyPr/>
                    <a:lstStyle/>
                    <a:p>
                      <a:pPr algn="ctr"/>
                      <a:r>
                        <a:rPr kumimoji="1" lang="ja-JP" altLang="en-US" sz="1300" dirty="0" smtClean="0"/>
                        <a:t>公立</a:t>
                      </a:r>
                      <a:endParaRPr kumimoji="1" lang="ja-JP" altLang="en-US" sz="13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600" dirty="0" smtClean="0"/>
                        <a:t>４</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600" dirty="0" smtClean="0"/>
                        <a:t>４</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100%</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4654931"/>
                  </a:ext>
                </a:extLst>
              </a:tr>
              <a:tr h="410620">
                <a:tc>
                  <a:txBody>
                    <a:bodyPr/>
                    <a:lstStyle/>
                    <a:p>
                      <a:pPr algn="ctr"/>
                      <a:r>
                        <a:rPr kumimoji="1" lang="ja-JP" altLang="en-US" sz="1300" dirty="0" smtClean="0"/>
                        <a:t>公的</a:t>
                      </a:r>
                      <a:endParaRPr kumimoji="1" lang="ja-JP" altLang="en-US" sz="13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16</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16</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100%</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4119758"/>
                  </a:ext>
                </a:extLst>
              </a:tr>
              <a:tr h="410620">
                <a:tc>
                  <a:txBody>
                    <a:bodyPr/>
                    <a:lstStyle/>
                    <a:p>
                      <a:pPr algn="ctr"/>
                      <a:r>
                        <a:rPr kumimoji="1" lang="ja-JP" altLang="en-US" sz="1300" dirty="0" smtClean="0"/>
                        <a:t>民間等</a:t>
                      </a:r>
                      <a:endParaRPr kumimoji="1" lang="ja-JP" altLang="en-US" sz="13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155</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135</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87.1%</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72086307"/>
                  </a:ext>
                </a:extLst>
              </a:tr>
              <a:tr h="410620">
                <a:tc>
                  <a:txBody>
                    <a:bodyPr/>
                    <a:lstStyle/>
                    <a:p>
                      <a:pPr algn="ctr"/>
                      <a:r>
                        <a:rPr kumimoji="1" lang="ja-JP" altLang="en-US" sz="1300" dirty="0" smtClean="0"/>
                        <a:t>合計</a:t>
                      </a:r>
                      <a:endParaRPr kumimoji="1" lang="ja-JP" altLang="en-US" sz="13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175</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155</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88.6%</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95609219"/>
                  </a:ext>
                </a:extLst>
              </a:tr>
            </a:tbl>
          </a:graphicData>
        </a:graphic>
      </p:graphicFrame>
      <p:pic>
        <p:nvPicPr>
          <p:cNvPr id="3" name="図 2"/>
          <p:cNvPicPr>
            <a:picLocks noChangeAspect="1"/>
          </p:cNvPicPr>
          <p:nvPr/>
        </p:nvPicPr>
        <p:blipFill>
          <a:blip r:embed="rId4"/>
          <a:stretch>
            <a:fillRect/>
          </a:stretch>
        </p:blipFill>
        <p:spPr>
          <a:xfrm>
            <a:off x="4728285" y="2255379"/>
            <a:ext cx="4450466" cy="3501132"/>
          </a:xfrm>
          <a:prstGeom prst="rect">
            <a:avLst/>
          </a:prstGeom>
        </p:spPr>
      </p:pic>
    </p:spTree>
    <p:extLst>
      <p:ext uri="{BB962C8B-B14F-4D97-AF65-F5344CB8AC3E}">
        <p14:creationId xmlns:p14="http://schemas.microsoft.com/office/powerpoint/2010/main" val="32259406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3"/>
          <a:stretch>
            <a:fillRect/>
          </a:stretch>
        </p:blipFill>
        <p:spPr>
          <a:xfrm>
            <a:off x="5914396" y="2780928"/>
            <a:ext cx="2838304" cy="2920574"/>
          </a:xfrm>
          <a:prstGeom prst="rect">
            <a:avLst/>
          </a:prstGeom>
        </p:spPr>
      </p:pic>
      <p:sp>
        <p:nvSpPr>
          <p:cNvPr id="8" name="Oval 64">
            <a:hlinkClick r:id="rId4" action="ppaction://hlinksldjump"/>
            <a:extLst>
              <a:ext uri="{FF2B5EF4-FFF2-40B4-BE49-F238E27FC236}">
                <a16:creationId xmlns:a16="http://schemas.microsoft.com/office/drawing/2014/main" id="{2865890E-81EE-482A-8BAC-0CEA60EEBBA9}"/>
              </a:ext>
            </a:extLst>
          </p:cNvPr>
          <p:cNvSpPr>
            <a:spLocks noChangeAspect="1"/>
          </p:cNvSpPr>
          <p:nvPr/>
        </p:nvSpPr>
        <p:spPr>
          <a:xfrm>
            <a:off x="65432" y="121169"/>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9" name="タイトル 1">
            <a:extLst>
              <a:ext uri="{FF2B5EF4-FFF2-40B4-BE49-F238E27FC236}">
                <a16:creationId xmlns:a16="http://schemas.microsoft.com/office/drawing/2014/main" id="{30BE5A27-A407-4A14-A9BE-5866682C3C6B}"/>
              </a:ext>
            </a:extLst>
          </p:cNvPr>
          <p:cNvSpPr txBox="1">
            <a:spLocks/>
          </p:cNvSpPr>
          <p:nvPr/>
        </p:nvSpPr>
        <p:spPr>
          <a:xfrm>
            <a:off x="107504" y="121983"/>
            <a:ext cx="9055852"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大阪市二次医療圏の概要</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医療体制の概要③</a:t>
            </a:r>
            <a:r>
              <a:rPr lang="zh-TW"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（公民別病床機能）</a:t>
            </a:r>
          </a:p>
        </p:txBody>
      </p:sp>
      <p:sp>
        <p:nvSpPr>
          <p:cNvPr id="78" name="テキスト ボックス 10">
            <a:extLst>
              <a:ext uri="{FF2B5EF4-FFF2-40B4-BE49-F238E27FC236}">
                <a16:creationId xmlns:a16="http://schemas.microsoft.com/office/drawing/2014/main" id="{8957656B-6DE6-44E0-85D6-7CF39E5B6647}"/>
              </a:ext>
            </a:extLst>
          </p:cNvPr>
          <p:cNvSpPr txBox="1"/>
          <p:nvPr/>
        </p:nvSpPr>
        <p:spPr>
          <a:xfrm>
            <a:off x="6072323" y="6392361"/>
            <a:ext cx="2444900"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a:t>
            </a:r>
            <a:r>
              <a:rPr lang="en-US" altLang="ja-JP" sz="1200" kern="100" dirty="0" smtClean="0">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12" name="スライド番号プレースホルダー 3"/>
          <p:cNvSpPr>
            <a:spLocks noGrp="1"/>
          </p:cNvSpPr>
          <p:nvPr/>
        </p:nvSpPr>
        <p:spPr>
          <a:xfrm>
            <a:off x="6948264" y="6480592"/>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800" dirty="0">
                <a:solidFill>
                  <a:schemeClr val="tx1"/>
                </a:solidFill>
              </a:rPr>
              <a:t>7</a:t>
            </a:r>
            <a:endParaRPr lang="ja-JP" altLang="en-US" sz="1800" dirty="0">
              <a:solidFill>
                <a:schemeClr val="tx1"/>
              </a:solidFill>
            </a:endParaRPr>
          </a:p>
        </p:txBody>
      </p:sp>
      <p:sp>
        <p:nvSpPr>
          <p:cNvPr id="11" name="タイトル 1">
            <a:extLst>
              <a:ext uri="{FF2B5EF4-FFF2-40B4-BE49-F238E27FC236}">
                <a16:creationId xmlns:a16="http://schemas.microsoft.com/office/drawing/2014/main" id="{77D78C8B-7190-4F9F-BF24-FAD4DFE9F181}"/>
              </a:ext>
            </a:extLst>
          </p:cNvPr>
          <p:cNvSpPr txBox="1">
            <a:spLocks/>
          </p:cNvSpPr>
          <p:nvPr/>
        </p:nvSpPr>
        <p:spPr>
          <a:xfrm>
            <a:off x="322602" y="754043"/>
            <a:ext cx="8365142" cy="879345"/>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a:latin typeface="HGP創英角ｺﾞｼｯｸUB" panose="020B0900000000000000" pitchFamily="50" charset="-128"/>
                <a:ea typeface="HGP創英角ｺﾞｼｯｸUB" panose="020B0900000000000000" pitchFamily="50" charset="-128"/>
              </a:rPr>
              <a:t>公立・公的病院で</a:t>
            </a:r>
            <a:r>
              <a:rPr lang="ja-JP" altLang="en-US" sz="2200" dirty="0" smtClean="0">
                <a:latin typeface="HGP創英角ｺﾞｼｯｸUB" panose="020B0900000000000000" pitchFamily="50" charset="-128"/>
                <a:ea typeface="HGP創英角ｺﾞｼｯｸUB" panose="020B0900000000000000" pitchFamily="50" charset="-128"/>
              </a:rPr>
              <a:t>は高度</a:t>
            </a:r>
            <a:r>
              <a:rPr lang="ja-JP" altLang="en-US" sz="2200" dirty="0">
                <a:latin typeface="HGP創英角ｺﾞｼｯｸUB" panose="020B0900000000000000" pitchFamily="50" charset="-128"/>
                <a:ea typeface="HGP創英角ｺﾞｼｯｸUB" panose="020B0900000000000000" pitchFamily="50" charset="-128"/>
              </a:rPr>
              <a:t>急性期～</a:t>
            </a:r>
            <a:r>
              <a:rPr lang="ja-JP" altLang="en-US" sz="2200" dirty="0" smtClean="0">
                <a:latin typeface="HGP創英角ｺﾞｼｯｸUB" panose="020B0900000000000000" pitchFamily="50" charset="-128"/>
                <a:ea typeface="HGP創英角ｺﾞｼｯｸUB" panose="020B0900000000000000" pitchFamily="50" charset="-128"/>
              </a:rPr>
              <a:t>急性期が大半を占め、</a:t>
            </a:r>
            <a:r>
              <a:rPr lang="ja-JP" altLang="en-US" sz="2200" dirty="0">
                <a:latin typeface="HGP創英角ｺﾞｼｯｸUB" panose="020B0900000000000000" pitchFamily="50" charset="-128"/>
                <a:ea typeface="HGP創英角ｺﾞｼｯｸUB" panose="020B0900000000000000" pitchFamily="50" charset="-128"/>
              </a:rPr>
              <a:t>民間等病院では回復期～慢性期が約半数を占める</a:t>
            </a:r>
          </a:p>
        </p:txBody>
      </p:sp>
      <p:sp>
        <p:nvSpPr>
          <p:cNvPr id="13" name="テキスト ボックス 10">
            <a:extLst>
              <a:ext uri="{FF2B5EF4-FFF2-40B4-BE49-F238E27FC236}">
                <a16:creationId xmlns:a16="http://schemas.microsoft.com/office/drawing/2014/main" id="{8FBED41E-334F-416E-A008-33E4C6E09B31}"/>
              </a:ext>
            </a:extLst>
          </p:cNvPr>
          <p:cNvSpPr txBox="1"/>
          <p:nvPr/>
        </p:nvSpPr>
        <p:spPr>
          <a:xfrm>
            <a:off x="253343" y="1916832"/>
            <a:ext cx="7468372"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accent1">
                    <a:lumMod val="75000"/>
                  </a:schemeClr>
                </a:solidFill>
              </a:rPr>
              <a:t>●</a:t>
            </a:r>
            <a:r>
              <a:rPr lang="ja-JP" altLang="en-US" sz="1400" dirty="0">
                <a:solidFill>
                  <a:schemeClr val="tx1"/>
                </a:solidFill>
              </a:rPr>
              <a:t>公民別病床数の病床機能別割合</a:t>
            </a:r>
            <a:r>
              <a:rPr lang="en-US" altLang="ja-JP" sz="1400" dirty="0">
                <a:solidFill>
                  <a:schemeClr val="tx1"/>
                </a:solidFill>
              </a:rPr>
              <a:t>(</a:t>
            </a:r>
            <a:r>
              <a:rPr lang="ja-JP" altLang="en-US" sz="1400" dirty="0">
                <a:solidFill>
                  <a:schemeClr val="tx1"/>
                </a:solidFill>
              </a:rPr>
              <a:t>病院プラン等提出</a:t>
            </a:r>
            <a:r>
              <a:rPr lang="en-US" altLang="ja-JP" sz="1400" dirty="0" smtClean="0">
                <a:solidFill>
                  <a:schemeClr val="tx1"/>
                </a:solidFill>
              </a:rPr>
              <a:t>155</a:t>
            </a:r>
            <a:r>
              <a:rPr lang="ja-JP" altLang="en-US" sz="1400" dirty="0" smtClean="0">
                <a:solidFill>
                  <a:schemeClr val="tx1"/>
                </a:solidFill>
              </a:rPr>
              <a:t>病院</a:t>
            </a:r>
            <a:r>
              <a:rPr lang="ja-JP" altLang="en-US" sz="1400" dirty="0">
                <a:solidFill>
                  <a:schemeClr val="tx1"/>
                </a:solidFill>
              </a:rPr>
              <a:t>（公立</a:t>
            </a:r>
            <a:r>
              <a:rPr lang="en-US" altLang="ja-JP" sz="1400" dirty="0">
                <a:solidFill>
                  <a:schemeClr val="tx1"/>
                </a:solidFill>
              </a:rPr>
              <a:t>4</a:t>
            </a:r>
            <a:r>
              <a:rPr lang="ja-JP" altLang="en-US" sz="1400" dirty="0" err="1">
                <a:solidFill>
                  <a:schemeClr val="tx1"/>
                </a:solidFill>
              </a:rPr>
              <a:t>、</a:t>
            </a:r>
            <a:r>
              <a:rPr lang="ja-JP" altLang="en-US" sz="1400" dirty="0" smtClean="0">
                <a:solidFill>
                  <a:schemeClr val="tx1"/>
                </a:solidFill>
              </a:rPr>
              <a:t>公的</a:t>
            </a:r>
            <a:r>
              <a:rPr lang="en-US" altLang="ja-JP" sz="1400" dirty="0" smtClean="0">
                <a:solidFill>
                  <a:schemeClr val="tx1"/>
                </a:solidFill>
              </a:rPr>
              <a:t>1</a:t>
            </a:r>
            <a:r>
              <a:rPr lang="en-US" altLang="ja-JP" sz="1400" dirty="0">
                <a:solidFill>
                  <a:schemeClr val="tx1"/>
                </a:solidFill>
              </a:rPr>
              <a:t>6</a:t>
            </a:r>
            <a:r>
              <a:rPr lang="ja-JP" altLang="en-US" sz="1400" dirty="0" err="1" smtClean="0">
                <a:solidFill>
                  <a:schemeClr val="tx1"/>
                </a:solidFill>
              </a:rPr>
              <a:t>、</a:t>
            </a:r>
            <a:r>
              <a:rPr lang="ja-JP" altLang="en-US" sz="1400" dirty="0">
                <a:solidFill>
                  <a:schemeClr val="tx1"/>
                </a:solidFill>
              </a:rPr>
              <a:t>民間</a:t>
            </a:r>
            <a:r>
              <a:rPr lang="ja-JP" altLang="en-US" sz="1400" dirty="0" smtClean="0">
                <a:solidFill>
                  <a:schemeClr val="tx1"/>
                </a:solidFill>
              </a:rPr>
              <a:t>等</a:t>
            </a:r>
            <a:r>
              <a:rPr lang="en-US" altLang="ja-JP" sz="1400" dirty="0" smtClean="0">
                <a:solidFill>
                  <a:schemeClr val="tx1"/>
                </a:solidFill>
              </a:rPr>
              <a:t>13</a:t>
            </a:r>
            <a:r>
              <a:rPr lang="en-US" altLang="ja-JP" sz="1400" dirty="0">
                <a:solidFill>
                  <a:schemeClr val="tx1"/>
                </a:solidFill>
              </a:rPr>
              <a:t>5</a:t>
            </a:r>
            <a:r>
              <a:rPr lang="ja-JP" altLang="en-US" sz="1400" dirty="0" smtClean="0">
                <a:solidFill>
                  <a:schemeClr val="tx1"/>
                </a:solidFill>
              </a:rPr>
              <a:t>） </a:t>
            </a:r>
            <a:r>
              <a:rPr lang="ja-JP" altLang="en-US" sz="1400" dirty="0">
                <a:solidFill>
                  <a:schemeClr val="tx1"/>
                </a:solidFill>
              </a:rPr>
              <a:t>）</a:t>
            </a:r>
            <a:endParaRPr lang="en-US" altLang="ja-JP" sz="1400" dirty="0">
              <a:solidFill>
                <a:schemeClr val="tx1"/>
              </a:solidFill>
            </a:endParaRPr>
          </a:p>
        </p:txBody>
      </p:sp>
      <p:sp>
        <p:nvSpPr>
          <p:cNvPr id="10" name="テキスト ボックス 9"/>
          <p:cNvSpPr txBox="1"/>
          <p:nvPr/>
        </p:nvSpPr>
        <p:spPr>
          <a:xfrm>
            <a:off x="518836" y="2435636"/>
            <a:ext cx="2108948" cy="369332"/>
          </a:xfrm>
          <a:prstGeom prst="rect">
            <a:avLst/>
          </a:prstGeom>
          <a:noFill/>
        </p:spPr>
        <p:txBody>
          <a:bodyPr wrap="square" rtlCol="0">
            <a:spAutoFit/>
          </a:bodyPr>
          <a:lstStyle/>
          <a:p>
            <a:pPr algn="ctr"/>
            <a:r>
              <a:rPr kumimoji="1" lang="ja-JP" altLang="en-US" dirty="0" smtClean="0"/>
              <a:t>公立（４）</a:t>
            </a:r>
            <a:endParaRPr kumimoji="1" lang="ja-JP" altLang="en-US" dirty="0"/>
          </a:p>
        </p:txBody>
      </p:sp>
      <p:sp>
        <p:nvSpPr>
          <p:cNvPr id="15" name="テキスト ボックス 14"/>
          <p:cNvSpPr txBox="1"/>
          <p:nvPr/>
        </p:nvSpPr>
        <p:spPr>
          <a:xfrm>
            <a:off x="3419872" y="2454108"/>
            <a:ext cx="2108948" cy="369332"/>
          </a:xfrm>
          <a:prstGeom prst="rect">
            <a:avLst/>
          </a:prstGeom>
          <a:noFill/>
        </p:spPr>
        <p:txBody>
          <a:bodyPr wrap="square" rtlCol="0">
            <a:spAutoFit/>
          </a:bodyPr>
          <a:lstStyle/>
          <a:p>
            <a:pPr algn="ctr"/>
            <a:r>
              <a:rPr lang="ja-JP" altLang="en-US" dirty="0"/>
              <a:t>公的</a:t>
            </a:r>
            <a:r>
              <a:rPr kumimoji="1" lang="ja-JP" altLang="en-US" dirty="0" smtClean="0"/>
              <a:t>（</a:t>
            </a:r>
            <a:r>
              <a:rPr lang="en-US" altLang="ja-JP" dirty="0" smtClean="0"/>
              <a:t>1</a:t>
            </a:r>
            <a:r>
              <a:rPr lang="en-US" altLang="ja-JP" dirty="0"/>
              <a:t>6</a:t>
            </a:r>
            <a:r>
              <a:rPr kumimoji="1" lang="ja-JP" altLang="en-US" dirty="0" smtClean="0"/>
              <a:t>）</a:t>
            </a:r>
            <a:endParaRPr kumimoji="1" lang="ja-JP" altLang="en-US" dirty="0"/>
          </a:p>
        </p:txBody>
      </p:sp>
      <p:sp>
        <p:nvSpPr>
          <p:cNvPr id="16" name="テキスト ボックス 15"/>
          <p:cNvSpPr txBox="1"/>
          <p:nvPr/>
        </p:nvSpPr>
        <p:spPr>
          <a:xfrm>
            <a:off x="6279476" y="2435636"/>
            <a:ext cx="2108948" cy="369332"/>
          </a:xfrm>
          <a:prstGeom prst="rect">
            <a:avLst/>
          </a:prstGeom>
          <a:noFill/>
        </p:spPr>
        <p:txBody>
          <a:bodyPr wrap="square" rtlCol="0">
            <a:spAutoFit/>
          </a:bodyPr>
          <a:lstStyle/>
          <a:p>
            <a:pPr algn="ctr"/>
            <a:r>
              <a:rPr kumimoji="1" lang="ja-JP" altLang="en-US" dirty="0" smtClean="0"/>
              <a:t>民間等（</a:t>
            </a:r>
            <a:r>
              <a:rPr lang="en-US" altLang="ja-JP" dirty="0" smtClean="0"/>
              <a:t>13</a:t>
            </a:r>
            <a:r>
              <a:rPr lang="en-US" altLang="ja-JP" dirty="0"/>
              <a:t>5</a:t>
            </a:r>
            <a:r>
              <a:rPr kumimoji="1" lang="ja-JP" altLang="en-US" dirty="0" smtClean="0"/>
              <a:t>）</a:t>
            </a:r>
            <a:endParaRPr kumimoji="1" lang="ja-JP" altLang="en-US" dirty="0"/>
          </a:p>
        </p:txBody>
      </p:sp>
      <p:sp>
        <p:nvSpPr>
          <p:cNvPr id="14" name="テキスト ボックス 13"/>
          <p:cNvSpPr txBox="1"/>
          <p:nvPr/>
        </p:nvSpPr>
        <p:spPr>
          <a:xfrm>
            <a:off x="569661" y="5949280"/>
            <a:ext cx="2108948" cy="369332"/>
          </a:xfrm>
          <a:prstGeom prst="rect">
            <a:avLst/>
          </a:prstGeom>
          <a:noFill/>
        </p:spPr>
        <p:txBody>
          <a:bodyPr wrap="square" rtlCol="0">
            <a:spAutoFit/>
          </a:bodyPr>
          <a:lstStyle/>
          <a:p>
            <a:pPr algn="ctr"/>
            <a:r>
              <a:rPr lang="en-US" altLang="ja-JP" dirty="0" smtClean="0"/>
              <a:t>2,530</a:t>
            </a:r>
            <a:r>
              <a:rPr lang="ja-JP" altLang="en-US" dirty="0" smtClean="0"/>
              <a:t>床</a:t>
            </a:r>
            <a:endParaRPr kumimoji="1" lang="ja-JP" altLang="en-US" dirty="0"/>
          </a:p>
        </p:txBody>
      </p:sp>
      <p:sp>
        <p:nvSpPr>
          <p:cNvPr id="17" name="テキスト ボックス 16"/>
          <p:cNvSpPr txBox="1"/>
          <p:nvPr/>
        </p:nvSpPr>
        <p:spPr>
          <a:xfrm>
            <a:off x="3528134" y="5939988"/>
            <a:ext cx="2108948" cy="369332"/>
          </a:xfrm>
          <a:prstGeom prst="rect">
            <a:avLst/>
          </a:prstGeom>
          <a:noFill/>
        </p:spPr>
        <p:txBody>
          <a:bodyPr wrap="square" rtlCol="0">
            <a:spAutoFit/>
          </a:bodyPr>
          <a:lstStyle/>
          <a:p>
            <a:pPr algn="ctr"/>
            <a:r>
              <a:rPr lang="en-US" altLang="ja-JP" dirty="0"/>
              <a:t>8,100</a:t>
            </a:r>
            <a:r>
              <a:rPr lang="ja-JP" altLang="en-US" dirty="0" smtClean="0"/>
              <a:t>床</a:t>
            </a:r>
            <a:endParaRPr kumimoji="1" lang="ja-JP" altLang="en-US" dirty="0"/>
          </a:p>
        </p:txBody>
      </p:sp>
      <p:sp>
        <p:nvSpPr>
          <p:cNvPr id="18" name="テキスト ボックス 17"/>
          <p:cNvSpPr txBox="1"/>
          <p:nvPr/>
        </p:nvSpPr>
        <p:spPr>
          <a:xfrm>
            <a:off x="6290353" y="5939988"/>
            <a:ext cx="2108948" cy="369332"/>
          </a:xfrm>
          <a:prstGeom prst="rect">
            <a:avLst/>
          </a:prstGeom>
          <a:noFill/>
        </p:spPr>
        <p:txBody>
          <a:bodyPr wrap="square" rtlCol="0">
            <a:spAutoFit/>
          </a:bodyPr>
          <a:lstStyle/>
          <a:p>
            <a:pPr algn="ctr"/>
            <a:r>
              <a:rPr lang="en-US" altLang="ja-JP" dirty="0" smtClean="0"/>
              <a:t>18,326</a:t>
            </a:r>
            <a:r>
              <a:rPr lang="ja-JP" altLang="en-US" dirty="0" smtClean="0"/>
              <a:t>床</a:t>
            </a:r>
            <a:endParaRPr kumimoji="1" lang="ja-JP" altLang="en-US" dirty="0"/>
          </a:p>
        </p:txBody>
      </p:sp>
      <p:pic>
        <p:nvPicPr>
          <p:cNvPr id="2" name="図 1"/>
          <p:cNvPicPr>
            <a:picLocks noChangeAspect="1"/>
          </p:cNvPicPr>
          <p:nvPr/>
        </p:nvPicPr>
        <p:blipFill>
          <a:blip r:embed="rId5"/>
          <a:stretch>
            <a:fillRect/>
          </a:stretch>
        </p:blipFill>
        <p:spPr>
          <a:xfrm>
            <a:off x="178603" y="2952939"/>
            <a:ext cx="2712965" cy="2778814"/>
          </a:xfrm>
          <a:prstGeom prst="rect">
            <a:avLst/>
          </a:prstGeom>
        </p:spPr>
      </p:pic>
      <p:pic>
        <p:nvPicPr>
          <p:cNvPr id="3" name="図 2"/>
          <p:cNvPicPr>
            <a:picLocks noChangeAspect="1"/>
          </p:cNvPicPr>
          <p:nvPr/>
        </p:nvPicPr>
        <p:blipFill>
          <a:blip r:embed="rId6"/>
          <a:stretch>
            <a:fillRect/>
          </a:stretch>
        </p:blipFill>
        <p:spPr>
          <a:xfrm>
            <a:off x="3250820" y="2867684"/>
            <a:ext cx="2584725" cy="2848473"/>
          </a:xfrm>
          <a:prstGeom prst="rect">
            <a:avLst/>
          </a:prstGeom>
        </p:spPr>
      </p:pic>
    </p:spTree>
    <p:extLst>
      <p:ext uri="{BB962C8B-B14F-4D97-AF65-F5344CB8AC3E}">
        <p14:creationId xmlns:p14="http://schemas.microsoft.com/office/powerpoint/2010/main" val="16235250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64">
            <a:hlinkClick r:id="" action="ppaction://noaction"/>
            <a:extLst>
              <a:ext uri="{FF2B5EF4-FFF2-40B4-BE49-F238E27FC236}">
                <a16:creationId xmlns:a16="http://schemas.microsoft.com/office/drawing/2014/main" id="{2865890E-81EE-482A-8BAC-0CEA60EEBBA9}"/>
              </a:ext>
            </a:extLst>
          </p:cNvPr>
          <p:cNvSpPr>
            <a:spLocks noChangeAspect="1"/>
          </p:cNvSpPr>
          <p:nvPr/>
        </p:nvSpPr>
        <p:spPr>
          <a:xfrm>
            <a:off x="65432" y="121169"/>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9" name="タイトル 1">
            <a:extLst>
              <a:ext uri="{FF2B5EF4-FFF2-40B4-BE49-F238E27FC236}">
                <a16:creationId xmlns:a16="http://schemas.microsoft.com/office/drawing/2014/main" id="{30BE5A27-A407-4A14-A9BE-5866682C3C6B}"/>
              </a:ext>
            </a:extLst>
          </p:cNvPr>
          <p:cNvSpPr txBox="1">
            <a:spLocks/>
          </p:cNvSpPr>
          <p:nvPr/>
        </p:nvSpPr>
        <p:spPr>
          <a:xfrm>
            <a:off x="107504" y="121983"/>
            <a:ext cx="8928992"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大阪市</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二次</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医療圏の概要</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医療体制の</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概要③</a:t>
            </a:r>
            <a:r>
              <a:rPr lang="zh-TW"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zh-TW"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公民別病床機能）</a:t>
            </a:r>
          </a:p>
        </p:txBody>
      </p:sp>
      <p:sp>
        <p:nvSpPr>
          <p:cNvPr id="13" name="テキスト ボックス 10">
            <a:extLst>
              <a:ext uri="{FF2B5EF4-FFF2-40B4-BE49-F238E27FC236}">
                <a16:creationId xmlns:a16="http://schemas.microsoft.com/office/drawing/2014/main" id="{43EDBE62-C596-4567-9D0D-F622CC64A5F0}"/>
              </a:ext>
            </a:extLst>
          </p:cNvPr>
          <p:cNvSpPr txBox="1"/>
          <p:nvPr/>
        </p:nvSpPr>
        <p:spPr>
          <a:xfrm>
            <a:off x="124930" y="764704"/>
            <a:ext cx="8311344"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smtClean="0">
                <a:solidFill>
                  <a:schemeClr val="accent1">
                    <a:lumMod val="75000"/>
                  </a:schemeClr>
                </a:solidFill>
              </a:rPr>
              <a:t>●</a:t>
            </a:r>
            <a:r>
              <a:rPr lang="en-US" altLang="ja-JP" sz="1400" dirty="0" smtClean="0">
                <a:solidFill>
                  <a:schemeClr val="tx1"/>
                </a:solidFill>
              </a:rPr>
              <a:t>【</a:t>
            </a:r>
            <a:r>
              <a:rPr lang="ja-JP" altLang="en-US" sz="1400" dirty="0" smtClean="0">
                <a:solidFill>
                  <a:schemeClr val="tx1"/>
                </a:solidFill>
              </a:rPr>
              <a:t>参考</a:t>
            </a:r>
            <a:r>
              <a:rPr lang="en-US" altLang="ja-JP" sz="1400" dirty="0" smtClean="0">
                <a:solidFill>
                  <a:schemeClr val="tx1"/>
                </a:solidFill>
              </a:rPr>
              <a:t>】</a:t>
            </a:r>
            <a:r>
              <a:rPr lang="ja-JP" altLang="en-US" sz="1400" dirty="0" smtClean="0">
                <a:solidFill>
                  <a:schemeClr val="tx1"/>
                </a:solidFill>
              </a:rPr>
              <a:t>基本医療</a:t>
            </a:r>
            <a:r>
              <a:rPr lang="ja-JP" altLang="en-US" sz="1400" dirty="0">
                <a:solidFill>
                  <a:schemeClr val="tx1"/>
                </a:solidFill>
              </a:rPr>
              <a:t>圏</a:t>
            </a:r>
            <a:r>
              <a:rPr lang="ja-JP" altLang="en-US" sz="1400" dirty="0" smtClean="0">
                <a:solidFill>
                  <a:schemeClr val="tx1"/>
                </a:solidFill>
              </a:rPr>
              <a:t>別病床機能別割合</a:t>
            </a:r>
            <a:endParaRPr lang="en-US" altLang="ja-JP" sz="1400" dirty="0">
              <a:solidFill>
                <a:schemeClr val="tx1"/>
              </a:solidFill>
            </a:endParaRPr>
          </a:p>
        </p:txBody>
      </p:sp>
      <p:sp>
        <p:nvSpPr>
          <p:cNvPr id="18" name="テキスト ボックス 10">
            <a:extLst>
              <a:ext uri="{FF2B5EF4-FFF2-40B4-BE49-F238E27FC236}">
                <a16:creationId xmlns:a16="http://schemas.microsoft.com/office/drawing/2014/main" id="{8957656B-6DE6-44E0-85D6-7CF39E5B6647}"/>
              </a:ext>
            </a:extLst>
          </p:cNvPr>
          <p:cNvSpPr txBox="1"/>
          <p:nvPr/>
        </p:nvSpPr>
        <p:spPr>
          <a:xfrm>
            <a:off x="6156176" y="6527783"/>
            <a:ext cx="2471291"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smtClean="0">
                <a:latin typeface="Meiryo UI" panose="020B0604030504040204" pitchFamily="50" charset="-128"/>
                <a:ea typeface="Meiryo UI" panose="020B0604030504040204" pitchFamily="50" charset="-128"/>
                <a:cs typeface="Times New Roman"/>
              </a:rPr>
              <a:t>参照</a:t>
            </a:r>
            <a:r>
              <a:rPr lang="ja-JP" altLang="en-US" sz="1200" kern="100" dirty="0">
                <a:latin typeface="Meiryo UI" panose="020B0604030504040204" pitchFamily="50" charset="-128"/>
                <a:ea typeface="Meiryo UI" panose="020B0604030504040204" pitchFamily="50" charset="-128"/>
                <a:cs typeface="Times New Roman"/>
              </a:rPr>
              <a:t> </a:t>
            </a:r>
            <a:r>
              <a:rPr lang="en-US" altLang="ja-JP" sz="1200" kern="100" dirty="0" smtClean="0">
                <a:effectLst/>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a:t>
            </a:r>
            <a:r>
              <a:rPr lang="ja-JP" altLang="en-US" sz="1200" kern="100" dirty="0" smtClean="0">
                <a:effectLst/>
                <a:latin typeface="Meiryo UI" panose="020B0604030504040204" pitchFamily="50" charset="-128"/>
                <a:ea typeface="Meiryo UI" panose="020B0604030504040204" pitchFamily="50" charset="-128"/>
                <a:cs typeface="Times New Roman"/>
              </a:rPr>
              <a:t>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11" name="スライド番号プレースホルダー 2"/>
          <p:cNvSpPr>
            <a:spLocks noGrp="1"/>
          </p:cNvSpPr>
          <p:nvPr>
            <p:ph type="sldNum" sz="quarter" idx="12"/>
          </p:nvPr>
        </p:nvSpPr>
        <p:spPr>
          <a:xfrm>
            <a:off x="6979326" y="6492875"/>
            <a:ext cx="2133600" cy="365125"/>
          </a:xfrm>
        </p:spPr>
        <p:txBody>
          <a:bodyPr/>
          <a:lstStyle/>
          <a:p>
            <a:r>
              <a:rPr kumimoji="1" lang="en-US" altLang="ja-JP" sz="1800" dirty="0" smtClean="0">
                <a:solidFill>
                  <a:schemeClr val="tx1"/>
                </a:solidFill>
              </a:rPr>
              <a:t>8</a:t>
            </a:r>
            <a:endParaRPr kumimoji="1" lang="ja-JP" altLang="en-US" sz="1800" dirty="0">
              <a:solidFill>
                <a:schemeClr val="tx1"/>
              </a:solidFill>
            </a:endParaRPr>
          </a:p>
        </p:txBody>
      </p:sp>
      <p:pic>
        <p:nvPicPr>
          <p:cNvPr id="2" name="図 1"/>
          <p:cNvPicPr>
            <a:picLocks noChangeAspect="1"/>
          </p:cNvPicPr>
          <p:nvPr/>
        </p:nvPicPr>
        <p:blipFill>
          <a:blip r:embed="rId3"/>
          <a:stretch>
            <a:fillRect/>
          </a:stretch>
        </p:blipFill>
        <p:spPr>
          <a:xfrm>
            <a:off x="654209" y="1062855"/>
            <a:ext cx="7835582" cy="5404739"/>
          </a:xfrm>
          <a:prstGeom prst="rect">
            <a:avLst/>
          </a:prstGeom>
        </p:spPr>
      </p:pic>
    </p:spTree>
    <p:extLst>
      <p:ext uri="{BB962C8B-B14F-4D97-AF65-F5344CB8AC3E}">
        <p14:creationId xmlns:p14="http://schemas.microsoft.com/office/powerpoint/2010/main" val="2189125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50775" y="1403463"/>
            <a:ext cx="5940000" cy="300083"/>
          </a:xfrm>
          <a:prstGeom prst="rect">
            <a:avLst/>
          </a:prstGeom>
          <a:solidFill>
            <a:srgbClr val="0070C0"/>
          </a:solidFill>
        </p:spPr>
        <p:txBody>
          <a:bodyPr wrap="square" rtlCol="0">
            <a:noAutofit/>
          </a:bodyPr>
          <a:lstStyle/>
          <a:p>
            <a:pPr algn="ctr"/>
            <a:r>
              <a:rPr lang="ja-JP" altLang="en-US" sz="1500" b="1" dirty="0">
                <a:solidFill>
                  <a:schemeClr val="bg1"/>
                </a:solidFill>
              </a:rPr>
              <a:t>医療保険</a:t>
            </a:r>
          </a:p>
        </p:txBody>
      </p:sp>
      <p:grpSp>
        <p:nvGrpSpPr>
          <p:cNvPr id="93" name="グループ化 92"/>
          <p:cNvGrpSpPr/>
          <p:nvPr/>
        </p:nvGrpSpPr>
        <p:grpSpPr>
          <a:xfrm>
            <a:off x="236021" y="1786234"/>
            <a:ext cx="5922858" cy="4633803"/>
            <a:chOff x="101986" y="567691"/>
            <a:chExt cx="7897144" cy="6178404"/>
          </a:xfrm>
        </p:grpSpPr>
        <p:sp>
          <p:nvSpPr>
            <p:cNvPr id="5" name="正方形/長方形 4"/>
            <p:cNvSpPr/>
            <p:nvPr/>
          </p:nvSpPr>
          <p:spPr>
            <a:xfrm>
              <a:off x="101986" y="567691"/>
              <a:ext cx="6480000" cy="52302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sz="1350">
                <a:solidFill>
                  <a:schemeClr val="tx1"/>
                </a:solidFill>
              </a:endParaRPr>
            </a:p>
          </p:txBody>
        </p:sp>
        <p:grpSp>
          <p:nvGrpSpPr>
            <p:cNvPr id="92" name="グループ化 91"/>
            <p:cNvGrpSpPr/>
            <p:nvPr/>
          </p:nvGrpSpPr>
          <p:grpSpPr>
            <a:xfrm>
              <a:off x="475871" y="629023"/>
              <a:ext cx="3270629" cy="5143485"/>
              <a:chOff x="475871" y="629023"/>
              <a:chExt cx="3270629" cy="5143485"/>
            </a:xfrm>
          </p:grpSpPr>
          <p:sp>
            <p:nvSpPr>
              <p:cNvPr id="10" name="角丸四角形 9"/>
              <p:cNvSpPr/>
              <p:nvPr/>
            </p:nvSpPr>
            <p:spPr>
              <a:xfrm>
                <a:off x="475871" y="1019723"/>
                <a:ext cx="3270629" cy="4752785"/>
              </a:xfrm>
              <a:prstGeom prst="roundRect">
                <a:avLst/>
              </a:prstGeom>
              <a:solidFill>
                <a:schemeClr val="accent1">
                  <a:alpha val="50000"/>
                </a:schemeClr>
              </a:solid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solidFill>
                    <a:schemeClr val="tx1"/>
                  </a:solidFill>
                </a:endParaRPr>
              </a:p>
            </p:txBody>
          </p:sp>
          <p:sp>
            <p:nvSpPr>
              <p:cNvPr id="11" name="テキスト ボックス 10"/>
              <p:cNvSpPr txBox="1"/>
              <p:nvPr/>
            </p:nvSpPr>
            <p:spPr>
              <a:xfrm>
                <a:off x="1465231" y="629023"/>
                <a:ext cx="1296000" cy="720000"/>
              </a:xfrm>
              <a:prstGeom prst="rect">
                <a:avLst/>
              </a:prstGeom>
              <a:solidFill>
                <a:schemeClr val="accent1">
                  <a:lumMod val="40000"/>
                  <a:lumOff val="60000"/>
                </a:schemeClr>
              </a:solidFill>
              <a:ln>
                <a:solidFill>
                  <a:schemeClr val="accent1"/>
                </a:solidFill>
              </a:ln>
            </p:spPr>
            <p:txBody>
              <a:bodyPr wrap="square" rtlCol="0" anchor="ctr">
                <a:noAutofit/>
              </a:bodyPr>
              <a:lstStyle/>
              <a:p>
                <a:pPr algn="ctr"/>
                <a:r>
                  <a:rPr lang="en-US" altLang="ja-JP" sz="1650" dirty="0"/>
                  <a:t>DPC</a:t>
                </a:r>
                <a:endParaRPr lang="en-US" altLang="ja-JP" sz="900" dirty="0"/>
              </a:p>
              <a:p>
                <a:pPr algn="ctr"/>
                <a:r>
                  <a:rPr lang="en-US" altLang="ja-JP" sz="900" dirty="0"/>
                  <a:t>45</a:t>
                </a:r>
                <a:r>
                  <a:rPr lang="ja-JP" altLang="en-US" sz="900" dirty="0"/>
                  <a:t>施設 </a:t>
                </a:r>
                <a:r>
                  <a:rPr lang="en-US" altLang="ja-JP" sz="900" dirty="0"/>
                  <a:t> 17,330</a:t>
                </a:r>
                <a:r>
                  <a:rPr lang="ja-JP" altLang="en-US" sz="900" dirty="0"/>
                  <a:t>床</a:t>
                </a:r>
                <a:endParaRPr lang="en-US" altLang="ja-JP" sz="900" dirty="0"/>
              </a:p>
            </p:txBody>
          </p:sp>
        </p:grpSp>
        <p:sp>
          <p:nvSpPr>
            <p:cNvPr id="6" name="テキスト ボックス 5"/>
            <p:cNvSpPr txBox="1"/>
            <p:nvPr/>
          </p:nvSpPr>
          <p:spPr>
            <a:xfrm>
              <a:off x="4292547" y="648084"/>
              <a:ext cx="1862048" cy="707887"/>
            </a:xfrm>
            <a:prstGeom prst="rect">
              <a:avLst/>
            </a:prstGeom>
            <a:noFill/>
          </p:spPr>
          <p:txBody>
            <a:bodyPr wrap="none" rtlCol="0">
              <a:spAutoFit/>
            </a:bodyPr>
            <a:lstStyle/>
            <a:p>
              <a:pPr algn="ctr"/>
              <a:r>
                <a:rPr lang="ja-JP" altLang="en-US" sz="1050" b="1" dirty="0"/>
                <a:t>一般病棟入院基本料</a:t>
              </a:r>
              <a:endParaRPr lang="en-US" altLang="ja-JP" sz="1050" b="1" dirty="0"/>
            </a:p>
            <a:p>
              <a:pPr algn="ctr"/>
              <a:r>
                <a:rPr lang="en-US" altLang="ja-JP" sz="900" b="1" dirty="0"/>
                <a:t>119</a:t>
              </a:r>
              <a:r>
                <a:rPr lang="ja-JP" altLang="en-US" sz="900" b="1" dirty="0"/>
                <a:t>施設</a:t>
              </a:r>
              <a:endParaRPr lang="en-US" altLang="ja-JP" sz="900" b="1" dirty="0"/>
            </a:p>
            <a:p>
              <a:pPr algn="ctr"/>
              <a:r>
                <a:rPr lang="en-US" altLang="ja-JP" sz="900" b="1" dirty="0"/>
                <a:t>16,510</a:t>
              </a:r>
              <a:r>
                <a:rPr lang="ja-JP" altLang="en-US" sz="900" b="1" dirty="0"/>
                <a:t>床</a:t>
              </a:r>
              <a:endParaRPr lang="en-US" altLang="ja-JP" sz="900" b="1" dirty="0"/>
            </a:p>
          </p:txBody>
        </p:sp>
        <p:sp>
          <p:nvSpPr>
            <p:cNvPr id="8" name="テキスト ボックス 7"/>
            <p:cNvSpPr txBox="1"/>
            <p:nvPr/>
          </p:nvSpPr>
          <p:spPr>
            <a:xfrm>
              <a:off x="114686" y="588867"/>
              <a:ext cx="1260000" cy="360000"/>
            </a:xfrm>
            <a:prstGeom prst="rect">
              <a:avLst/>
            </a:prstGeom>
            <a:solidFill>
              <a:schemeClr val="accent5">
                <a:lumMod val="20000"/>
                <a:lumOff val="80000"/>
              </a:schemeClr>
            </a:solidFill>
            <a:ln w="38100">
              <a:solidFill>
                <a:srgbClr val="0070C0"/>
              </a:solidFill>
            </a:ln>
          </p:spPr>
          <p:txBody>
            <a:bodyPr wrap="square" rtlCol="0">
              <a:noAutofit/>
            </a:bodyPr>
            <a:lstStyle/>
            <a:p>
              <a:pPr algn="ctr"/>
              <a:r>
                <a:rPr lang="ja-JP" altLang="en-US" sz="1350" b="1" dirty="0"/>
                <a:t>一般病床</a:t>
              </a:r>
            </a:p>
          </p:txBody>
        </p:sp>
        <p:sp>
          <p:nvSpPr>
            <p:cNvPr id="14" name="正方形/長方形 13"/>
            <p:cNvSpPr/>
            <p:nvPr/>
          </p:nvSpPr>
          <p:spPr>
            <a:xfrm>
              <a:off x="6662561" y="567692"/>
              <a:ext cx="1332000" cy="617400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sz="1350">
                <a:solidFill>
                  <a:schemeClr val="tx1"/>
                </a:solidFill>
              </a:endParaRPr>
            </a:p>
          </p:txBody>
        </p:sp>
        <p:sp>
          <p:nvSpPr>
            <p:cNvPr id="15" name="テキスト ボックス 14"/>
            <p:cNvSpPr txBox="1"/>
            <p:nvPr/>
          </p:nvSpPr>
          <p:spPr>
            <a:xfrm>
              <a:off x="6667130" y="588867"/>
              <a:ext cx="1332000" cy="360000"/>
            </a:xfrm>
            <a:prstGeom prst="rect">
              <a:avLst/>
            </a:prstGeom>
            <a:solidFill>
              <a:schemeClr val="accent5">
                <a:lumMod val="20000"/>
                <a:lumOff val="80000"/>
              </a:schemeClr>
            </a:solidFill>
            <a:ln w="38100">
              <a:solidFill>
                <a:srgbClr val="0070C0"/>
              </a:solidFill>
            </a:ln>
          </p:spPr>
          <p:txBody>
            <a:bodyPr wrap="square" rtlCol="0">
              <a:noAutofit/>
            </a:bodyPr>
            <a:lstStyle/>
            <a:p>
              <a:pPr algn="ctr"/>
              <a:r>
                <a:rPr lang="ja-JP" altLang="en-US" sz="1350" b="1" dirty="0"/>
                <a:t>療養病床</a:t>
              </a:r>
            </a:p>
          </p:txBody>
        </p:sp>
        <p:sp>
          <p:nvSpPr>
            <p:cNvPr id="18" name="角丸四角形 17"/>
            <p:cNvSpPr/>
            <p:nvPr/>
          </p:nvSpPr>
          <p:spPr>
            <a:xfrm>
              <a:off x="5890445" y="2009740"/>
              <a:ext cx="1800000" cy="1080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900" b="1" dirty="0">
                  <a:solidFill>
                    <a:schemeClr val="tx1"/>
                  </a:solidFill>
                </a:rPr>
                <a:t>   </a:t>
              </a:r>
              <a:r>
                <a:rPr lang="ja-JP" altLang="en-US" sz="1050" b="1" dirty="0">
                  <a:solidFill>
                    <a:schemeClr val="tx1"/>
                  </a:solidFill>
                </a:rPr>
                <a:t>回復期</a:t>
              </a:r>
              <a:endParaRPr lang="en-US" altLang="ja-JP" sz="1050" b="1" dirty="0">
                <a:solidFill>
                  <a:schemeClr val="tx1"/>
                </a:solidFill>
              </a:endParaRPr>
            </a:p>
            <a:p>
              <a:pPr algn="ctr"/>
              <a:r>
                <a:rPr lang="ja-JP" altLang="en-US" sz="1050" b="1" dirty="0">
                  <a:solidFill>
                    <a:schemeClr val="tx1"/>
                  </a:solidFill>
                </a:rPr>
                <a:t>リハビリテーション</a:t>
              </a:r>
              <a:endParaRPr lang="en-US" altLang="ja-JP" sz="1050" b="1" dirty="0">
                <a:solidFill>
                  <a:schemeClr val="tx1"/>
                </a:solidFill>
              </a:endParaRPr>
            </a:p>
            <a:p>
              <a:pPr algn="ctr"/>
              <a:r>
                <a:rPr lang="en-US" altLang="ja-JP" sz="900" dirty="0">
                  <a:solidFill>
                    <a:schemeClr val="tx1"/>
                  </a:solidFill>
                </a:rPr>
                <a:t>34</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1,628</a:t>
              </a:r>
              <a:r>
                <a:rPr lang="ja-JP" altLang="en-US" sz="900" dirty="0">
                  <a:solidFill>
                    <a:schemeClr val="tx1"/>
                  </a:solidFill>
                </a:rPr>
                <a:t>床</a:t>
              </a:r>
              <a:endParaRPr lang="en-US" altLang="ja-JP" sz="900" dirty="0">
                <a:solidFill>
                  <a:schemeClr val="tx1"/>
                </a:solidFill>
              </a:endParaRPr>
            </a:p>
          </p:txBody>
        </p:sp>
        <p:sp>
          <p:nvSpPr>
            <p:cNvPr id="19" name="角丸四角形 18"/>
            <p:cNvSpPr/>
            <p:nvPr/>
          </p:nvSpPr>
          <p:spPr>
            <a:xfrm>
              <a:off x="5895494" y="3192903"/>
              <a:ext cx="1800000" cy="1080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地域包括ケア病棟</a:t>
              </a:r>
              <a:endParaRPr lang="en-US" altLang="ja-JP" sz="1050" b="1" dirty="0">
                <a:solidFill>
                  <a:schemeClr val="tx1"/>
                </a:solidFill>
              </a:endParaRPr>
            </a:p>
            <a:p>
              <a:pPr algn="ctr"/>
              <a:r>
                <a:rPr lang="ja-JP" altLang="en-US" sz="1050" b="1" dirty="0">
                  <a:solidFill>
                    <a:schemeClr val="tx1"/>
                  </a:solidFill>
                </a:rPr>
                <a:t>（入院料）</a:t>
              </a:r>
              <a:endParaRPr lang="en-US" altLang="ja-JP" sz="1050" b="1" dirty="0">
                <a:solidFill>
                  <a:schemeClr val="tx1"/>
                </a:solidFill>
              </a:endParaRPr>
            </a:p>
            <a:p>
              <a:pPr algn="ctr"/>
              <a:r>
                <a:rPr lang="en-US" altLang="ja-JP" sz="900" dirty="0">
                  <a:solidFill>
                    <a:schemeClr val="tx1"/>
                  </a:solidFill>
                </a:rPr>
                <a:t>23</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1,114</a:t>
              </a:r>
              <a:r>
                <a:rPr lang="ja-JP" altLang="en-US" sz="900" dirty="0">
                  <a:solidFill>
                    <a:schemeClr val="tx1"/>
                  </a:solidFill>
                </a:rPr>
                <a:t>床</a:t>
              </a:r>
              <a:endParaRPr lang="en-US" altLang="ja-JP" sz="900" dirty="0">
                <a:solidFill>
                  <a:schemeClr val="tx1"/>
                </a:solidFill>
              </a:endParaRPr>
            </a:p>
          </p:txBody>
        </p:sp>
        <p:sp>
          <p:nvSpPr>
            <p:cNvPr id="20" name="テキスト ボックス 19"/>
            <p:cNvSpPr txBox="1"/>
            <p:nvPr/>
          </p:nvSpPr>
          <p:spPr>
            <a:xfrm>
              <a:off x="6665572" y="1038294"/>
              <a:ext cx="1327648" cy="892552"/>
            </a:xfrm>
            <a:prstGeom prst="rect">
              <a:avLst/>
            </a:prstGeom>
            <a:noFill/>
          </p:spPr>
          <p:txBody>
            <a:bodyPr wrap="square" rtlCol="0">
              <a:noAutofit/>
            </a:bodyPr>
            <a:lstStyle/>
            <a:p>
              <a:pPr algn="ctr"/>
              <a:r>
                <a:rPr lang="ja-JP" altLang="en-US" sz="1050" b="1" dirty="0"/>
                <a:t>療養病棟</a:t>
              </a:r>
              <a:endParaRPr lang="en-US" altLang="ja-JP" sz="1050" b="1" dirty="0"/>
            </a:p>
            <a:p>
              <a:pPr algn="ctr"/>
              <a:r>
                <a:rPr lang="ja-JP" altLang="en-US" sz="1050" b="1" dirty="0"/>
                <a:t>入院基本料</a:t>
              </a:r>
              <a:endParaRPr lang="en-US" altLang="ja-JP" sz="1050" b="1" dirty="0"/>
            </a:p>
            <a:p>
              <a:pPr algn="ctr"/>
              <a:r>
                <a:rPr lang="en-US" altLang="ja-JP" sz="900" b="1" dirty="0"/>
                <a:t>68</a:t>
              </a:r>
              <a:r>
                <a:rPr lang="ja-JP" altLang="en-US" sz="900" b="1" dirty="0"/>
                <a:t>施設</a:t>
              </a:r>
              <a:endParaRPr lang="en-US" altLang="ja-JP" sz="900" b="1" dirty="0"/>
            </a:p>
            <a:p>
              <a:pPr algn="ctr"/>
              <a:r>
                <a:rPr lang="en-US" altLang="ja-JP" sz="900" b="1" dirty="0"/>
                <a:t>5,316</a:t>
              </a:r>
              <a:r>
                <a:rPr lang="ja-JP" altLang="en-US" sz="900" b="1" dirty="0"/>
                <a:t>床</a:t>
              </a:r>
              <a:endParaRPr lang="en-US" altLang="ja-JP" sz="900" b="1" dirty="0"/>
            </a:p>
          </p:txBody>
        </p:sp>
        <p:sp>
          <p:nvSpPr>
            <p:cNvPr id="35" name="角丸四角形 34"/>
            <p:cNvSpPr/>
            <p:nvPr/>
          </p:nvSpPr>
          <p:spPr>
            <a:xfrm>
              <a:off x="4005915" y="1291932"/>
              <a:ext cx="1800000" cy="792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825" b="1" dirty="0">
                  <a:solidFill>
                    <a:schemeClr val="tx1"/>
                  </a:solidFill>
                </a:rPr>
                <a:t>　</a:t>
              </a:r>
              <a:r>
                <a:rPr lang="ja-JP" altLang="en-US" sz="1050" b="1" dirty="0">
                  <a:solidFill>
                    <a:schemeClr val="tx1"/>
                  </a:solidFill>
                </a:rPr>
                <a:t>小児</a:t>
              </a:r>
              <a:endParaRPr lang="en-US" altLang="ja-JP" sz="1050" b="1" dirty="0">
                <a:solidFill>
                  <a:schemeClr val="tx1"/>
                </a:solidFill>
              </a:endParaRPr>
            </a:p>
            <a:p>
              <a:pPr algn="ctr"/>
              <a:r>
                <a:rPr lang="ja-JP" altLang="en-US" sz="1050" b="1" dirty="0">
                  <a:solidFill>
                    <a:schemeClr val="tx1"/>
                  </a:solidFill>
                </a:rPr>
                <a:t>入院医療管理料</a:t>
              </a:r>
              <a:endParaRPr lang="en-US" altLang="ja-JP" sz="1050" b="1" dirty="0">
                <a:solidFill>
                  <a:schemeClr val="tx1"/>
                </a:solidFill>
              </a:endParaRPr>
            </a:p>
            <a:p>
              <a:pPr algn="ctr"/>
              <a:r>
                <a:rPr lang="en-US" altLang="ja-JP" sz="900" dirty="0">
                  <a:solidFill>
                    <a:schemeClr val="tx1"/>
                  </a:solidFill>
                </a:rPr>
                <a:t>16</a:t>
              </a:r>
              <a:r>
                <a:rPr lang="ja-JP" altLang="en-US" sz="900" dirty="0">
                  <a:solidFill>
                    <a:schemeClr val="tx1"/>
                  </a:solidFill>
                </a:rPr>
                <a:t>施設　</a:t>
              </a:r>
              <a:r>
                <a:rPr lang="en-US" altLang="ja-JP" sz="900" dirty="0">
                  <a:solidFill>
                    <a:schemeClr val="tx1"/>
                  </a:solidFill>
                </a:rPr>
                <a:t>572</a:t>
              </a:r>
              <a:r>
                <a:rPr lang="ja-JP" altLang="en-US" sz="900" dirty="0">
                  <a:solidFill>
                    <a:schemeClr val="tx1"/>
                  </a:solidFill>
                </a:rPr>
                <a:t>床</a:t>
              </a:r>
              <a:endParaRPr lang="en-US" altLang="ja-JP" sz="900" dirty="0">
                <a:solidFill>
                  <a:schemeClr val="tx1"/>
                </a:solidFill>
              </a:endParaRPr>
            </a:p>
          </p:txBody>
        </p:sp>
        <p:sp>
          <p:nvSpPr>
            <p:cNvPr id="36" name="角丸四角形 35"/>
            <p:cNvSpPr/>
            <p:nvPr/>
          </p:nvSpPr>
          <p:spPr>
            <a:xfrm>
              <a:off x="4005915" y="2682529"/>
              <a:ext cx="1800000" cy="540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障害者施設等</a:t>
              </a:r>
              <a:endParaRPr lang="en-US" altLang="ja-JP" sz="1050" b="1" dirty="0">
                <a:solidFill>
                  <a:schemeClr val="tx1"/>
                </a:solidFill>
              </a:endParaRPr>
            </a:p>
            <a:p>
              <a:pPr algn="ctr"/>
              <a:r>
                <a:rPr lang="en-US" altLang="ja-JP" sz="900" dirty="0">
                  <a:solidFill>
                    <a:schemeClr val="tx1"/>
                  </a:solidFill>
                </a:rPr>
                <a:t>35</a:t>
              </a:r>
              <a:r>
                <a:rPr lang="ja-JP" altLang="en-US" sz="900" dirty="0">
                  <a:solidFill>
                    <a:schemeClr val="tx1"/>
                  </a:solidFill>
                </a:rPr>
                <a:t>施設　</a:t>
              </a:r>
              <a:r>
                <a:rPr lang="en-US" altLang="ja-JP" sz="900" dirty="0">
                  <a:solidFill>
                    <a:schemeClr val="tx1"/>
                  </a:solidFill>
                </a:rPr>
                <a:t>1,822</a:t>
              </a:r>
              <a:r>
                <a:rPr lang="ja-JP" altLang="en-US" sz="900" dirty="0">
                  <a:solidFill>
                    <a:schemeClr val="tx1"/>
                  </a:solidFill>
                </a:rPr>
                <a:t>床</a:t>
              </a:r>
              <a:endParaRPr lang="en-US" altLang="ja-JP" sz="900" dirty="0">
                <a:solidFill>
                  <a:schemeClr val="tx1"/>
                </a:solidFill>
              </a:endParaRPr>
            </a:p>
          </p:txBody>
        </p:sp>
        <p:sp>
          <p:nvSpPr>
            <p:cNvPr id="38" name="角丸四角形 37"/>
            <p:cNvSpPr/>
            <p:nvPr/>
          </p:nvSpPr>
          <p:spPr>
            <a:xfrm>
              <a:off x="4000791" y="2113419"/>
              <a:ext cx="1800000" cy="540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緩和ケア病棟</a:t>
              </a:r>
              <a:endParaRPr lang="en-US" altLang="ja-JP" sz="1050" b="1" dirty="0">
                <a:solidFill>
                  <a:schemeClr val="tx1"/>
                </a:solidFill>
              </a:endParaRPr>
            </a:p>
            <a:p>
              <a:pPr algn="ctr"/>
              <a:r>
                <a:rPr lang="en-US" altLang="ja-JP" sz="900" dirty="0">
                  <a:solidFill>
                    <a:schemeClr val="tx1"/>
                  </a:solidFill>
                </a:rPr>
                <a:t>7</a:t>
              </a:r>
              <a:r>
                <a:rPr lang="ja-JP" altLang="en-US" sz="900" dirty="0">
                  <a:solidFill>
                    <a:schemeClr val="tx1"/>
                  </a:solidFill>
                </a:rPr>
                <a:t>施設　</a:t>
              </a:r>
              <a:r>
                <a:rPr lang="en-US" altLang="ja-JP" sz="900" dirty="0">
                  <a:solidFill>
                    <a:schemeClr val="tx1"/>
                  </a:solidFill>
                </a:rPr>
                <a:t>168</a:t>
              </a:r>
              <a:r>
                <a:rPr lang="ja-JP" altLang="en-US" sz="900" dirty="0">
                  <a:solidFill>
                    <a:schemeClr val="tx1"/>
                  </a:solidFill>
                </a:rPr>
                <a:t>床</a:t>
              </a:r>
              <a:endParaRPr lang="en-US" altLang="ja-JP" sz="900" dirty="0">
                <a:solidFill>
                  <a:schemeClr val="tx1"/>
                </a:solidFill>
              </a:endParaRPr>
            </a:p>
          </p:txBody>
        </p:sp>
        <p:sp>
          <p:nvSpPr>
            <p:cNvPr id="2" name="正方形/長方形 1"/>
            <p:cNvSpPr/>
            <p:nvPr/>
          </p:nvSpPr>
          <p:spPr>
            <a:xfrm>
              <a:off x="4005915" y="4838586"/>
              <a:ext cx="1794876" cy="8640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dirty="0">
                  <a:solidFill>
                    <a:schemeClr val="tx1"/>
                  </a:solidFill>
                  <a:latin typeface="+mn-ea"/>
                </a:rPr>
                <a:t>有床診療所</a:t>
              </a:r>
              <a:endParaRPr lang="en-US" altLang="ja-JP" sz="1050" dirty="0">
                <a:solidFill>
                  <a:schemeClr val="tx1"/>
                </a:solidFill>
                <a:latin typeface="+mn-ea"/>
              </a:endParaRPr>
            </a:p>
            <a:p>
              <a:pPr algn="ctr"/>
              <a:r>
                <a:rPr lang="ja-JP" altLang="en-US" sz="1050" dirty="0">
                  <a:solidFill>
                    <a:schemeClr val="tx1"/>
                  </a:solidFill>
                  <a:latin typeface="+mn-ea"/>
                </a:rPr>
                <a:t>一般</a:t>
              </a:r>
              <a:endParaRPr lang="en-US" altLang="ja-JP" sz="1050" dirty="0">
                <a:solidFill>
                  <a:schemeClr val="tx1"/>
                </a:solidFill>
                <a:latin typeface="+mn-ea"/>
              </a:endParaRPr>
            </a:p>
            <a:p>
              <a:pPr algn="ctr"/>
              <a:endParaRPr lang="en-US" altLang="ja-JP" sz="750" dirty="0">
                <a:solidFill>
                  <a:schemeClr val="tx1"/>
                </a:solidFill>
                <a:latin typeface="+mn-ea"/>
              </a:endParaRPr>
            </a:p>
            <a:p>
              <a:pPr algn="ctr"/>
              <a:r>
                <a:rPr lang="en-US" altLang="ja-JP" sz="900" dirty="0">
                  <a:solidFill>
                    <a:schemeClr val="tx1"/>
                  </a:solidFill>
                </a:rPr>
                <a:t>56</a:t>
              </a:r>
              <a:r>
                <a:rPr lang="ja-JP" altLang="en-US" sz="900" dirty="0">
                  <a:solidFill>
                    <a:schemeClr val="tx1"/>
                  </a:solidFill>
                </a:rPr>
                <a:t>施設　</a:t>
              </a:r>
              <a:r>
                <a:rPr lang="en-US" altLang="ja-JP" sz="900" dirty="0">
                  <a:solidFill>
                    <a:schemeClr val="tx1"/>
                  </a:solidFill>
                </a:rPr>
                <a:t>511</a:t>
              </a:r>
              <a:r>
                <a:rPr lang="ja-JP" altLang="en-US" sz="900" dirty="0">
                  <a:solidFill>
                    <a:schemeClr val="tx1"/>
                  </a:solidFill>
                </a:rPr>
                <a:t>床</a:t>
              </a:r>
            </a:p>
          </p:txBody>
        </p:sp>
        <p:sp>
          <p:nvSpPr>
            <p:cNvPr id="57" name="角丸四角形 56"/>
            <p:cNvSpPr/>
            <p:nvPr/>
          </p:nvSpPr>
          <p:spPr>
            <a:xfrm>
              <a:off x="5892930" y="4381225"/>
              <a:ext cx="1800000" cy="1080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地域包括ケア病棟</a:t>
              </a:r>
              <a:endParaRPr lang="en-US" altLang="ja-JP" sz="1050" b="1" dirty="0">
                <a:solidFill>
                  <a:schemeClr val="tx1"/>
                </a:solidFill>
              </a:endParaRPr>
            </a:p>
            <a:p>
              <a:pPr algn="ctr"/>
              <a:r>
                <a:rPr lang="ja-JP" altLang="en-US" sz="1050" b="1" dirty="0">
                  <a:solidFill>
                    <a:schemeClr val="tx1"/>
                  </a:solidFill>
                </a:rPr>
                <a:t>（入院医療管理料）</a:t>
              </a:r>
              <a:endParaRPr lang="en-US" altLang="ja-JP" sz="1050" b="1" dirty="0">
                <a:solidFill>
                  <a:schemeClr val="tx1"/>
                </a:solidFill>
              </a:endParaRPr>
            </a:p>
            <a:p>
              <a:pPr algn="ctr"/>
              <a:r>
                <a:rPr lang="en-US" altLang="ja-JP" sz="900" dirty="0">
                  <a:solidFill>
                    <a:schemeClr val="tx1"/>
                  </a:solidFill>
                </a:rPr>
                <a:t>17</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386</a:t>
              </a:r>
              <a:r>
                <a:rPr lang="ja-JP" altLang="en-US" sz="900" dirty="0">
                  <a:solidFill>
                    <a:schemeClr val="tx1"/>
                  </a:solidFill>
                </a:rPr>
                <a:t>床</a:t>
              </a:r>
              <a:endParaRPr lang="en-US" altLang="ja-JP" sz="900" dirty="0">
                <a:solidFill>
                  <a:schemeClr val="tx1"/>
                </a:solidFill>
              </a:endParaRPr>
            </a:p>
          </p:txBody>
        </p:sp>
        <p:grpSp>
          <p:nvGrpSpPr>
            <p:cNvPr id="3" name="グループ化 2"/>
            <p:cNvGrpSpPr/>
            <p:nvPr/>
          </p:nvGrpSpPr>
          <p:grpSpPr>
            <a:xfrm>
              <a:off x="101986" y="5844171"/>
              <a:ext cx="2088000" cy="900000"/>
              <a:chOff x="83559" y="5173698"/>
              <a:chExt cx="1821442" cy="1051200"/>
            </a:xfrm>
          </p:grpSpPr>
          <p:sp>
            <p:nvSpPr>
              <p:cNvPr id="41" name="正方形/長方形 40"/>
              <p:cNvSpPr/>
              <p:nvPr/>
            </p:nvSpPr>
            <p:spPr>
              <a:xfrm>
                <a:off x="83559" y="5173698"/>
                <a:ext cx="1821442" cy="1051200"/>
              </a:xfrm>
              <a:prstGeom prst="rect">
                <a:avLst/>
              </a:prstGeom>
              <a:solidFill>
                <a:srgbClr val="2E75B6">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sz="825" dirty="0">
                  <a:solidFill>
                    <a:schemeClr val="tx1"/>
                  </a:solidFill>
                </a:endParaRPr>
              </a:p>
            </p:txBody>
          </p:sp>
          <p:sp>
            <p:nvSpPr>
              <p:cNvPr id="44" name="テキスト ボックス 43"/>
              <p:cNvSpPr txBox="1"/>
              <p:nvPr/>
            </p:nvSpPr>
            <p:spPr>
              <a:xfrm>
                <a:off x="564912" y="5257163"/>
                <a:ext cx="841255" cy="395432"/>
              </a:xfrm>
              <a:prstGeom prst="rect">
                <a:avLst/>
              </a:prstGeom>
              <a:noFill/>
              <a:ln w="38100">
                <a:solidFill>
                  <a:srgbClr val="0070C0"/>
                </a:solidFill>
              </a:ln>
            </p:spPr>
            <p:txBody>
              <a:bodyPr wrap="none" rtlCol="0">
                <a:spAutoFit/>
              </a:bodyPr>
              <a:lstStyle/>
              <a:p>
                <a:pPr algn="ctr"/>
                <a:r>
                  <a:rPr lang="ja-JP" altLang="en-US" sz="1050" b="1" dirty="0"/>
                  <a:t>精神病床</a:t>
                </a:r>
                <a:endParaRPr lang="en-US" altLang="ja-JP" sz="1050" b="1" dirty="0"/>
              </a:p>
            </p:txBody>
          </p:sp>
          <p:sp>
            <p:nvSpPr>
              <p:cNvPr id="81" name="テキスト ボックス 80"/>
              <p:cNvSpPr txBox="1"/>
              <p:nvPr/>
            </p:nvSpPr>
            <p:spPr>
              <a:xfrm>
                <a:off x="200128" y="5692868"/>
                <a:ext cx="1570823" cy="470185"/>
              </a:xfrm>
              <a:prstGeom prst="rect">
                <a:avLst/>
              </a:prstGeom>
              <a:noFill/>
            </p:spPr>
            <p:txBody>
              <a:bodyPr wrap="square" rtlCol="0">
                <a:noAutofit/>
              </a:bodyPr>
              <a:lstStyle/>
              <a:p>
                <a:pPr algn="ctr"/>
                <a:r>
                  <a:rPr lang="en-US" altLang="ja-JP" sz="900" dirty="0"/>
                  <a:t>7</a:t>
                </a:r>
                <a:r>
                  <a:rPr lang="ja-JP" altLang="en-US" sz="900" dirty="0"/>
                  <a:t>施設　</a:t>
                </a:r>
                <a:endParaRPr lang="en-US" altLang="ja-JP" sz="900" dirty="0"/>
              </a:p>
              <a:p>
                <a:pPr algn="ctr"/>
                <a:r>
                  <a:rPr lang="en-US" altLang="ja-JP" sz="900" dirty="0"/>
                  <a:t>235</a:t>
                </a:r>
                <a:r>
                  <a:rPr lang="ja-JP" altLang="en-US" sz="900" dirty="0"/>
                  <a:t>床</a:t>
                </a:r>
                <a:endParaRPr lang="en-US" altLang="ja-JP" sz="900" dirty="0"/>
              </a:p>
            </p:txBody>
          </p:sp>
        </p:grpSp>
        <p:grpSp>
          <p:nvGrpSpPr>
            <p:cNvPr id="7" name="グループ化 6"/>
            <p:cNvGrpSpPr/>
            <p:nvPr/>
          </p:nvGrpSpPr>
          <p:grpSpPr>
            <a:xfrm>
              <a:off x="2296739" y="5846095"/>
              <a:ext cx="2088000" cy="900000"/>
              <a:chOff x="1995911" y="5168182"/>
              <a:chExt cx="1821442" cy="1051539"/>
            </a:xfrm>
          </p:grpSpPr>
          <p:sp>
            <p:nvSpPr>
              <p:cNvPr id="82" name="正方形/長方形 81"/>
              <p:cNvSpPr/>
              <p:nvPr/>
            </p:nvSpPr>
            <p:spPr>
              <a:xfrm>
                <a:off x="1995911" y="5168182"/>
                <a:ext cx="1821442" cy="1051539"/>
              </a:xfrm>
              <a:prstGeom prst="rect">
                <a:avLst/>
              </a:prstGeom>
              <a:solidFill>
                <a:srgbClr val="2E75B6">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sz="825" dirty="0">
                  <a:solidFill>
                    <a:schemeClr val="tx1"/>
                  </a:solidFill>
                </a:endParaRPr>
              </a:p>
            </p:txBody>
          </p:sp>
          <p:sp>
            <p:nvSpPr>
              <p:cNvPr id="45" name="テキスト ボックス 44"/>
              <p:cNvSpPr txBox="1"/>
              <p:nvPr/>
            </p:nvSpPr>
            <p:spPr>
              <a:xfrm>
                <a:off x="2270131" y="5276644"/>
                <a:ext cx="1256167" cy="336492"/>
              </a:xfrm>
              <a:prstGeom prst="rect">
                <a:avLst/>
              </a:prstGeom>
              <a:noFill/>
              <a:ln w="38100">
                <a:solidFill>
                  <a:srgbClr val="0070C0"/>
                </a:solidFill>
              </a:ln>
            </p:spPr>
            <p:txBody>
              <a:bodyPr wrap="square" rtlCol="0">
                <a:noAutofit/>
              </a:bodyPr>
              <a:lstStyle/>
              <a:p>
                <a:pPr algn="ctr"/>
                <a:r>
                  <a:rPr lang="ja-JP" altLang="en-US" sz="1050" b="1" dirty="0"/>
                  <a:t>結核病床</a:t>
                </a:r>
                <a:endParaRPr lang="en-US" altLang="ja-JP" sz="1050" b="1" dirty="0"/>
              </a:p>
            </p:txBody>
          </p:sp>
          <p:sp>
            <p:nvSpPr>
              <p:cNvPr id="84" name="テキスト ボックス 83"/>
              <p:cNvSpPr txBox="1"/>
              <p:nvPr/>
            </p:nvSpPr>
            <p:spPr>
              <a:xfrm>
                <a:off x="2120693" y="5693946"/>
                <a:ext cx="1570823" cy="461665"/>
              </a:xfrm>
              <a:prstGeom prst="rect">
                <a:avLst/>
              </a:prstGeom>
              <a:noFill/>
            </p:spPr>
            <p:txBody>
              <a:bodyPr wrap="square" rtlCol="0">
                <a:noAutofit/>
              </a:bodyPr>
              <a:lstStyle/>
              <a:p>
                <a:pPr algn="ctr"/>
                <a:r>
                  <a:rPr lang="en-US" altLang="ja-JP" sz="900" dirty="0"/>
                  <a:t>1</a:t>
                </a:r>
                <a:r>
                  <a:rPr lang="ja-JP" altLang="en-US" sz="900" dirty="0"/>
                  <a:t>施設　</a:t>
                </a:r>
                <a:endParaRPr lang="en-US" altLang="ja-JP" sz="900" dirty="0"/>
              </a:p>
              <a:p>
                <a:pPr algn="ctr"/>
                <a:r>
                  <a:rPr lang="en-US" altLang="ja-JP" sz="900" dirty="0"/>
                  <a:t>39</a:t>
                </a:r>
                <a:r>
                  <a:rPr lang="ja-JP" altLang="en-US" sz="900" dirty="0"/>
                  <a:t>床</a:t>
                </a:r>
                <a:endParaRPr lang="en-US" altLang="ja-JP" sz="900" dirty="0"/>
              </a:p>
            </p:txBody>
          </p:sp>
        </p:grpSp>
        <p:grpSp>
          <p:nvGrpSpPr>
            <p:cNvPr id="9" name="グループ化 8"/>
            <p:cNvGrpSpPr/>
            <p:nvPr/>
          </p:nvGrpSpPr>
          <p:grpSpPr>
            <a:xfrm>
              <a:off x="4486981" y="5838667"/>
              <a:ext cx="2088000" cy="900000"/>
              <a:chOff x="3881647" y="5161015"/>
              <a:chExt cx="1821442" cy="1051539"/>
            </a:xfrm>
          </p:grpSpPr>
          <p:sp>
            <p:nvSpPr>
              <p:cNvPr id="83" name="正方形/長方形 82"/>
              <p:cNvSpPr/>
              <p:nvPr/>
            </p:nvSpPr>
            <p:spPr>
              <a:xfrm>
                <a:off x="3881647" y="5161015"/>
                <a:ext cx="1821442" cy="1051539"/>
              </a:xfrm>
              <a:prstGeom prst="rect">
                <a:avLst/>
              </a:prstGeom>
              <a:solidFill>
                <a:srgbClr val="2E75B6">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sz="825" dirty="0">
                  <a:solidFill>
                    <a:schemeClr val="tx1"/>
                  </a:solidFill>
                </a:endParaRPr>
              </a:p>
            </p:txBody>
          </p:sp>
          <p:sp>
            <p:nvSpPr>
              <p:cNvPr id="79" name="テキスト ボックス 78"/>
              <p:cNvSpPr txBox="1"/>
              <p:nvPr/>
            </p:nvSpPr>
            <p:spPr>
              <a:xfrm>
                <a:off x="4173661" y="5276645"/>
                <a:ext cx="1256167" cy="336492"/>
              </a:xfrm>
              <a:prstGeom prst="rect">
                <a:avLst/>
              </a:prstGeom>
              <a:noFill/>
              <a:ln w="38100">
                <a:solidFill>
                  <a:srgbClr val="0070C0"/>
                </a:solidFill>
              </a:ln>
            </p:spPr>
            <p:txBody>
              <a:bodyPr wrap="square" rtlCol="0">
                <a:noAutofit/>
              </a:bodyPr>
              <a:lstStyle/>
              <a:p>
                <a:pPr algn="ctr"/>
                <a:r>
                  <a:rPr lang="ja-JP" altLang="en-US" sz="1050" b="1" dirty="0"/>
                  <a:t>感染症病床</a:t>
                </a:r>
                <a:endParaRPr lang="en-US" altLang="ja-JP" sz="1050" b="1" dirty="0"/>
              </a:p>
            </p:txBody>
          </p:sp>
          <p:sp>
            <p:nvSpPr>
              <p:cNvPr id="85" name="テキスト ボックス 84"/>
              <p:cNvSpPr txBox="1"/>
              <p:nvPr/>
            </p:nvSpPr>
            <p:spPr>
              <a:xfrm>
                <a:off x="4016333" y="5686783"/>
                <a:ext cx="1570823" cy="453880"/>
              </a:xfrm>
              <a:prstGeom prst="rect">
                <a:avLst/>
              </a:prstGeom>
              <a:noFill/>
            </p:spPr>
            <p:txBody>
              <a:bodyPr wrap="square" rtlCol="0">
                <a:noAutofit/>
              </a:bodyPr>
              <a:lstStyle/>
              <a:p>
                <a:pPr algn="ctr"/>
                <a:r>
                  <a:rPr lang="en-US" altLang="ja-JP" sz="900" dirty="0"/>
                  <a:t>1</a:t>
                </a:r>
                <a:r>
                  <a:rPr lang="ja-JP" altLang="en-US" sz="900" dirty="0"/>
                  <a:t>施設　</a:t>
                </a:r>
                <a:endParaRPr lang="en-US" altLang="ja-JP" sz="900" dirty="0"/>
              </a:p>
              <a:p>
                <a:pPr algn="ctr"/>
                <a:r>
                  <a:rPr lang="en-US" altLang="ja-JP" sz="900" dirty="0"/>
                  <a:t>33</a:t>
                </a:r>
                <a:r>
                  <a:rPr lang="ja-JP" altLang="en-US" sz="900" dirty="0"/>
                  <a:t>床</a:t>
                </a:r>
                <a:endParaRPr lang="en-US" altLang="ja-JP" sz="900" dirty="0"/>
              </a:p>
            </p:txBody>
          </p:sp>
        </p:grpSp>
        <p:sp>
          <p:nvSpPr>
            <p:cNvPr id="91" name="正方形/長方形 90"/>
            <p:cNvSpPr/>
            <p:nvPr/>
          </p:nvSpPr>
          <p:spPr>
            <a:xfrm>
              <a:off x="6762748" y="5597459"/>
              <a:ext cx="1116000" cy="10440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dirty="0">
                  <a:solidFill>
                    <a:schemeClr val="tx1"/>
                  </a:solidFill>
                  <a:latin typeface="+mn-ea"/>
                </a:rPr>
                <a:t>有床診療所</a:t>
              </a:r>
              <a:endParaRPr lang="en-US" altLang="ja-JP" sz="1050" dirty="0">
                <a:solidFill>
                  <a:schemeClr val="tx1"/>
                </a:solidFill>
                <a:latin typeface="+mn-ea"/>
              </a:endParaRPr>
            </a:p>
            <a:p>
              <a:pPr algn="ctr"/>
              <a:r>
                <a:rPr lang="ja-JP" altLang="en-US" sz="1050" dirty="0">
                  <a:solidFill>
                    <a:schemeClr val="tx1"/>
                  </a:solidFill>
                  <a:latin typeface="+mn-ea"/>
                </a:rPr>
                <a:t>療養</a:t>
              </a:r>
              <a:endParaRPr lang="en-US" altLang="ja-JP" sz="1050" dirty="0">
                <a:solidFill>
                  <a:schemeClr val="tx1"/>
                </a:solidFill>
                <a:latin typeface="+mn-ea"/>
              </a:endParaRPr>
            </a:p>
            <a:p>
              <a:pPr algn="ctr"/>
              <a:endParaRPr lang="en-US" altLang="ja-JP" sz="750" dirty="0">
                <a:solidFill>
                  <a:schemeClr val="tx1"/>
                </a:solidFill>
                <a:latin typeface="+mn-ea"/>
              </a:endParaRPr>
            </a:p>
            <a:p>
              <a:pPr algn="ctr"/>
              <a:r>
                <a:rPr lang="en-US" altLang="ja-JP" sz="900" dirty="0">
                  <a:solidFill>
                    <a:schemeClr val="tx1"/>
                  </a:solidFill>
                </a:rPr>
                <a:t>2</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20</a:t>
              </a:r>
              <a:r>
                <a:rPr lang="ja-JP" altLang="en-US" sz="900" dirty="0">
                  <a:solidFill>
                    <a:schemeClr val="tx1"/>
                  </a:solidFill>
                </a:rPr>
                <a:t>床</a:t>
              </a:r>
            </a:p>
          </p:txBody>
        </p:sp>
      </p:grpSp>
      <p:grpSp>
        <p:nvGrpSpPr>
          <p:cNvPr id="59" name="グループ化 58"/>
          <p:cNvGrpSpPr/>
          <p:nvPr/>
        </p:nvGrpSpPr>
        <p:grpSpPr>
          <a:xfrm>
            <a:off x="430149" y="2474252"/>
            <a:ext cx="2722154" cy="3124627"/>
            <a:chOff x="286277" y="1460181"/>
            <a:chExt cx="3629538" cy="4166169"/>
          </a:xfrm>
        </p:grpSpPr>
        <p:sp>
          <p:nvSpPr>
            <p:cNvPr id="13" name="角丸四角形 12"/>
            <p:cNvSpPr/>
            <p:nvPr/>
          </p:nvSpPr>
          <p:spPr>
            <a:xfrm>
              <a:off x="286277" y="1471582"/>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特定機能病院</a:t>
              </a:r>
              <a:endParaRPr lang="en-US" altLang="ja-JP" sz="1050" b="1" dirty="0">
                <a:solidFill>
                  <a:schemeClr val="tx1"/>
                </a:solidFill>
              </a:endParaRPr>
            </a:p>
            <a:p>
              <a:pPr algn="ctr"/>
              <a:r>
                <a:rPr lang="en-US" altLang="ja-JP" sz="900" dirty="0">
                  <a:solidFill>
                    <a:schemeClr val="tx1"/>
                  </a:solidFill>
                </a:rPr>
                <a:t>2</a:t>
              </a:r>
              <a:r>
                <a:rPr lang="ja-JP" altLang="en-US" sz="900" dirty="0">
                  <a:solidFill>
                    <a:schemeClr val="tx1"/>
                  </a:solidFill>
                </a:rPr>
                <a:t>施設　</a:t>
              </a:r>
              <a:r>
                <a:rPr lang="en-US" altLang="ja-JP" sz="900" dirty="0">
                  <a:solidFill>
                    <a:schemeClr val="tx1"/>
                  </a:solidFill>
                </a:rPr>
                <a:t>1,317</a:t>
              </a:r>
              <a:r>
                <a:rPr lang="ja-JP" altLang="en-US" sz="900" dirty="0">
                  <a:solidFill>
                    <a:schemeClr val="tx1"/>
                  </a:solidFill>
                </a:rPr>
                <a:t>床</a:t>
              </a:r>
              <a:endParaRPr lang="en-US" altLang="ja-JP" sz="900" dirty="0">
                <a:solidFill>
                  <a:schemeClr val="tx1"/>
                </a:solidFill>
              </a:endParaRPr>
            </a:p>
            <a:p>
              <a:pPr algn="ctr"/>
              <a:r>
                <a:rPr lang="ja-JP" altLang="en-US" sz="900" dirty="0">
                  <a:solidFill>
                    <a:schemeClr val="tx1"/>
                  </a:solidFill>
                </a:rPr>
                <a:t>（一般病床に限る）</a:t>
              </a:r>
            </a:p>
          </p:txBody>
        </p:sp>
        <p:sp>
          <p:nvSpPr>
            <p:cNvPr id="24" name="角丸四角形 23"/>
            <p:cNvSpPr/>
            <p:nvPr/>
          </p:nvSpPr>
          <p:spPr>
            <a:xfrm>
              <a:off x="2097248" y="1460181"/>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専門病院</a:t>
              </a:r>
              <a:endParaRPr lang="en-US" altLang="ja-JP" sz="1050" b="1" dirty="0">
                <a:solidFill>
                  <a:schemeClr val="tx1"/>
                </a:solidFill>
              </a:endParaRPr>
            </a:p>
            <a:p>
              <a:pPr algn="ctr"/>
              <a:r>
                <a:rPr lang="en-US" altLang="ja-JP" sz="900" dirty="0">
                  <a:solidFill>
                    <a:schemeClr val="tx1"/>
                  </a:solidFill>
                </a:rPr>
                <a:t>0</a:t>
              </a:r>
              <a:r>
                <a:rPr lang="ja-JP" altLang="en-US" sz="900" dirty="0">
                  <a:solidFill>
                    <a:schemeClr val="tx1"/>
                  </a:solidFill>
                </a:rPr>
                <a:t>施設　</a:t>
              </a:r>
              <a:r>
                <a:rPr lang="en-US" altLang="ja-JP" sz="900" dirty="0">
                  <a:solidFill>
                    <a:schemeClr val="tx1"/>
                  </a:solidFill>
                </a:rPr>
                <a:t>0</a:t>
              </a:r>
              <a:r>
                <a:rPr lang="ja-JP" altLang="en-US" sz="900" dirty="0">
                  <a:solidFill>
                    <a:schemeClr val="tx1"/>
                  </a:solidFill>
                </a:rPr>
                <a:t>床</a:t>
              </a:r>
              <a:endParaRPr lang="en-US" altLang="ja-JP" sz="900" dirty="0">
                <a:solidFill>
                  <a:schemeClr val="tx1"/>
                </a:solidFill>
              </a:endParaRPr>
            </a:p>
          </p:txBody>
        </p:sp>
        <p:sp>
          <p:nvSpPr>
            <p:cNvPr id="26" name="角丸四角形 25"/>
            <p:cNvSpPr/>
            <p:nvPr/>
          </p:nvSpPr>
          <p:spPr>
            <a:xfrm>
              <a:off x="292873" y="2168429"/>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救命救急</a:t>
              </a:r>
              <a:endParaRPr lang="en-US" altLang="ja-JP" sz="825" b="1" dirty="0">
                <a:solidFill>
                  <a:schemeClr val="tx1"/>
                </a:solidFill>
              </a:endParaRPr>
            </a:p>
            <a:p>
              <a:pPr algn="ctr"/>
              <a:r>
                <a:rPr lang="en-US" altLang="ja-JP" sz="900" dirty="0">
                  <a:solidFill>
                    <a:schemeClr val="tx1"/>
                  </a:solidFill>
                </a:rPr>
                <a:t>5</a:t>
              </a:r>
              <a:r>
                <a:rPr lang="ja-JP" altLang="en-US" sz="900" dirty="0">
                  <a:solidFill>
                    <a:schemeClr val="tx1"/>
                  </a:solidFill>
                </a:rPr>
                <a:t>施設　</a:t>
              </a:r>
              <a:r>
                <a:rPr lang="en-US" altLang="ja-JP" sz="900" dirty="0">
                  <a:solidFill>
                    <a:schemeClr val="tx1"/>
                  </a:solidFill>
                </a:rPr>
                <a:t>116</a:t>
              </a:r>
              <a:r>
                <a:rPr lang="ja-JP" altLang="en-US" sz="900" dirty="0">
                  <a:solidFill>
                    <a:schemeClr val="tx1"/>
                  </a:solidFill>
                </a:rPr>
                <a:t>床</a:t>
              </a:r>
              <a:endParaRPr lang="en-US" altLang="ja-JP" sz="900" dirty="0">
                <a:solidFill>
                  <a:schemeClr val="tx1"/>
                </a:solidFill>
              </a:endParaRPr>
            </a:p>
          </p:txBody>
        </p:sp>
        <p:sp>
          <p:nvSpPr>
            <p:cNvPr id="28" name="角丸四角形 27"/>
            <p:cNvSpPr/>
            <p:nvPr/>
          </p:nvSpPr>
          <p:spPr>
            <a:xfrm>
              <a:off x="2108212" y="2168429"/>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特定集中治療室</a:t>
              </a:r>
              <a:endParaRPr lang="en-US" altLang="ja-JP" sz="825" b="1" dirty="0">
                <a:solidFill>
                  <a:schemeClr val="tx1"/>
                </a:solidFill>
              </a:endParaRPr>
            </a:p>
            <a:p>
              <a:pPr algn="ctr"/>
              <a:r>
                <a:rPr lang="en-US" altLang="ja-JP" sz="900" dirty="0">
                  <a:solidFill>
                    <a:schemeClr val="tx1"/>
                  </a:solidFill>
                </a:rPr>
                <a:t>19</a:t>
              </a:r>
              <a:r>
                <a:rPr lang="ja-JP" altLang="en-US" sz="900" dirty="0">
                  <a:solidFill>
                    <a:schemeClr val="tx1"/>
                  </a:solidFill>
                </a:rPr>
                <a:t>施設　</a:t>
              </a:r>
              <a:r>
                <a:rPr lang="en-US" altLang="ja-JP" sz="900" dirty="0">
                  <a:solidFill>
                    <a:schemeClr val="tx1"/>
                  </a:solidFill>
                </a:rPr>
                <a:t>218</a:t>
              </a:r>
              <a:r>
                <a:rPr lang="ja-JP" altLang="en-US" sz="900" dirty="0">
                  <a:solidFill>
                    <a:schemeClr val="tx1"/>
                  </a:solidFill>
                </a:rPr>
                <a:t>床</a:t>
              </a:r>
              <a:endParaRPr lang="en-US" altLang="ja-JP" sz="900" dirty="0">
                <a:solidFill>
                  <a:schemeClr val="tx1"/>
                </a:solidFill>
              </a:endParaRPr>
            </a:p>
          </p:txBody>
        </p:sp>
        <p:sp>
          <p:nvSpPr>
            <p:cNvPr id="29" name="角丸四角形 28"/>
            <p:cNvSpPr/>
            <p:nvPr/>
          </p:nvSpPr>
          <p:spPr>
            <a:xfrm>
              <a:off x="302554" y="4253011"/>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新生児</a:t>
              </a:r>
              <a:endParaRPr lang="en-US" altLang="ja-JP" sz="1050" b="1" dirty="0">
                <a:solidFill>
                  <a:schemeClr val="tx1"/>
                </a:solidFill>
              </a:endParaRPr>
            </a:p>
            <a:p>
              <a:pPr algn="ctr"/>
              <a:r>
                <a:rPr lang="ja-JP" altLang="en-US" sz="1050" b="1" dirty="0">
                  <a:solidFill>
                    <a:schemeClr val="tx1"/>
                  </a:solidFill>
                </a:rPr>
                <a:t>特定集中治療室</a:t>
              </a:r>
              <a:endParaRPr lang="en-US" altLang="ja-JP" sz="1050" b="1" dirty="0">
                <a:solidFill>
                  <a:schemeClr val="tx1"/>
                </a:solidFill>
              </a:endParaRPr>
            </a:p>
            <a:p>
              <a:pPr algn="ctr"/>
              <a:r>
                <a:rPr lang="en-US" altLang="ja-JP" sz="900" dirty="0">
                  <a:solidFill>
                    <a:schemeClr val="tx1"/>
                  </a:solidFill>
                </a:rPr>
                <a:t>5</a:t>
              </a:r>
              <a:r>
                <a:rPr lang="ja-JP" altLang="en-US" sz="900" dirty="0">
                  <a:solidFill>
                    <a:schemeClr val="tx1"/>
                  </a:solidFill>
                </a:rPr>
                <a:t>施設　</a:t>
              </a:r>
              <a:r>
                <a:rPr lang="en-US" altLang="ja-JP" sz="900" dirty="0">
                  <a:solidFill>
                    <a:schemeClr val="tx1"/>
                  </a:solidFill>
                </a:rPr>
                <a:t>57</a:t>
              </a:r>
              <a:r>
                <a:rPr lang="ja-JP" altLang="en-US" sz="900" dirty="0">
                  <a:solidFill>
                    <a:schemeClr val="tx1"/>
                  </a:solidFill>
                </a:rPr>
                <a:t>床</a:t>
              </a:r>
              <a:endParaRPr lang="en-US" altLang="ja-JP" sz="900" dirty="0">
                <a:solidFill>
                  <a:schemeClr val="tx1"/>
                </a:solidFill>
              </a:endParaRPr>
            </a:p>
          </p:txBody>
        </p:sp>
        <p:sp>
          <p:nvSpPr>
            <p:cNvPr id="30" name="角丸四角形 29"/>
            <p:cNvSpPr/>
            <p:nvPr/>
          </p:nvSpPr>
          <p:spPr>
            <a:xfrm>
              <a:off x="2115815" y="4252829"/>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新生児</a:t>
              </a:r>
              <a:endParaRPr lang="en-US" altLang="ja-JP" sz="1050" b="1" dirty="0">
                <a:solidFill>
                  <a:schemeClr val="tx1"/>
                </a:solidFill>
              </a:endParaRPr>
            </a:p>
            <a:p>
              <a:pPr algn="ctr"/>
              <a:r>
                <a:rPr lang="ja-JP" altLang="en-US" sz="1050" b="1" dirty="0">
                  <a:solidFill>
                    <a:schemeClr val="tx1"/>
                  </a:solidFill>
                </a:rPr>
                <a:t>治療回復室</a:t>
              </a:r>
              <a:endParaRPr lang="en-US" altLang="ja-JP" sz="825" b="1" dirty="0">
                <a:solidFill>
                  <a:schemeClr val="tx1"/>
                </a:solidFill>
              </a:endParaRPr>
            </a:p>
            <a:p>
              <a:pPr algn="ctr"/>
              <a:r>
                <a:rPr lang="en-US" altLang="ja-JP" sz="900" dirty="0">
                  <a:solidFill>
                    <a:schemeClr val="tx1"/>
                  </a:solidFill>
                </a:rPr>
                <a:t>6</a:t>
              </a:r>
              <a:r>
                <a:rPr lang="ja-JP" altLang="en-US" sz="900" dirty="0">
                  <a:solidFill>
                    <a:schemeClr val="tx1"/>
                  </a:solidFill>
                </a:rPr>
                <a:t>施設　</a:t>
              </a:r>
              <a:r>
                <a:rPr lang="en-US" altLang="ja-JP" sz="900" dirty="0">
                  <a:solidFill>
                    <a:schemeClr val="tx1"/>
                  </a:solidFill>
                </a:rPr>
                <a:t>74</a:t>
              </a:r>
              <a:r>
                <a:rPr lang="ja-JP" altLang="en-US" sz="900" dirty="0">
                  <a:solidFill>
                    <a:schemeClr val="tx1"/>
                  </a:solidFill>
                </a:rPr>
                <a:t>床</a:t>
              </a:r>
              <a:endParaRPr lang="en-US" altLang="ja-JP" sz="900" dirty="0">
                <a:solidFill>
                  <a:schemeClr val="tx1"/>
                </a:solidFill>
              </a:endParaRPr>
            </a:p>
          </p:txBody>
        </p:sp>
        <p:sp>
          <p:nvSpPr>
            <p:cNvPr id="32" name="角丸四角形 31"/>
            <p:cNvSpPr/>
            <p:nvPr/>
          </p:nvSpPr>
          <p:spPr>
            <a:xfrm>
              <a:off x="306852" y="3559413"/>
              <a:ext cx="36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総合周産期特定集中治療室</a:t>
              </a:r>
              <a:r>
                <a:rPr lang="ja-JP" altLang="en-US" sz="825" b="1" dirty="0">
                  <a:solidFill>
                    <a:schemeClr val="tx1"/>
                  </a:solidFill>
                </a:rPr>
                <a:t>　</a:t>
              </a:r>
              <a:r>
                <a:rPr lang="ja-JP" altLang="en-US" sz="825" dirty="0">
                  <a:solidFill>
                    <a:schemeClr val="tx1"/>
                  </a:solidFill>
                </a:rPr>
                <a:t>　</a:t>
              </a:r>
              <a:endParaRPr lang="en-US" altLang="ja-JP" sz="825" dirty="0">
                <a:solidFill>
                  <a:schemeClr val="tx1"/>
                </a:solidFill>
              </a:endParaRPr>
            </a:p>
            <a:p>
              <a:pPr algn="ctr"/>
              <a:r>
                <a:rPr lang="ja-JP" altLang="en-US" sz="900" dirty="0">
                  <a:solidFill>
                    <a:schemeClr val="tx1"/>
                  </a:solidFill>
                </a:rPr>
                <a:t>母体・胎児　</a:t>
              </a:r>
              <a:r>
                <a:rPr lang="en-US" altLang="ja-JP" sz="900" dirty="0">
                  <a:solidFill>
                    <a:schemeClr val="tx1"/>
                  </a:solidFill>
                </a:rPr>
                <a:t>5</a:t>
              </a:r>
              <a:r>
                <a:rPr lang="ja-JP" altLang="en-US" sz="900" dirty="0">
                  <a:solidFill>
                    <a:schemeClr val="tx1"/>
                  </a:solidFill>
                </a:rPr>
                <a:t>施設  　</a:t>
              </a:r>
              <a:r>
                <a:rPr lang="en-US" altLang="ja-JP" sz="900" dirty="0">
                  <a:solidFill>
                    <a:schemeClr val="tx1"/>
                  </a:solidFill>
                </a:rPr>
                <a:t>30</a:t>
              </a:r>
              <a:r>
                <a:rPr lang="ja-JP" altLang="en-US" sz="900" dirty="0">
                  <a:solidFill>
                    <a:schemeClr val="tx1"/>
                  </a:solidFill>
                </a:rPr>
                <a:t>床</a:t>
              </a:r>
              <a:endParaRPr lang="en-US" altLang="ja-JP" sz="900" dirty="0">
                <a:solidFill>
                  <a:schemeClr val="tx1"/>
                </a:solidFill>
              </a:endParaRPr>
            </a:p>
            <a:p>
              <a:pPr algn="ctr"/>
              <a:r>
                <a:rPr lang="ja-JP" altLang="en-US" sz="900" dirty="0">
                  <a:solidFill>
                    <a:schemeClr val="tx1"/>
                  </a:solidFill>
                </a:rPr>
                <a:t>新生児　       </a:t>
              </a:r>
              <a:r>
                <a:rPr lang="en-US" altLang="ja-JP" sz="900" dirty="0">
                  <a:solidFill>
                    <a:schemeClr val="tx1"/>
                  </a:solidFill>
                </a:rPr>
                <a:t>3</a:t>
              </a:r>
              <a:r>
                <a:rPr lang="ja-JP" altLang="en-US" sz="900" dirty="0">
                  <a:solidFill>
                    <a:schemeClr val="tx1"/>
                  </a:solidFill>
                </a:rPr>
                <a:t>施設　  </a:t>
              </a:r>
              <a:r>
                <a:rPr lang="en-US" altLang="ja-JP" sz="900" dirty="0">
                  <a:solidFill>
                    <a:schemeClr val="tx1"/>
                  </a:solidFill>
                </a:rPr>
                <a:t>39</a:t>
              </a:r>
              <a:r>
                <a:rPr lang="ja-JP" altLang="en-US" sz="900" dirty="0">
                  <a:solidFill>
                    <a:schemeClr val="tx1"/>
                  </a:solidFill>
                </a:rPr>
                <a:t>床</a:t>
              </a:r>
              <a:endParaRPr lang="en-US" altLang="ja-JP" sz="900" dirty="0">
                <a:solidFill>
                  <a:schemeClr val="tx1"/>
                </a:solidFill>
              </a:endParaRPr>
            </a:p>
          </p:txBody>
        </p:sp>
        <p:sp>
          <p:nvSpPr>
            <p:cNvPr id="33" name="角丸四角形 32"/>
            <p:cNvSpPr/>
            <p:nvPr/>
          </p:nvSpPr>
          <p:spPr>
            <a:xfrm>
              <a:off x="2106771" y="2861205"/>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脳卒中ケアユニット</a:t>
              </a:r>
              <a:endParaRPr lang="en-US" altLang="ja-JP" sz="825" b="1" dirty="0">
                <a:solidFill>
                  <a:schemeClr val="tx1"/>
                </a:solidFill>
              </a:endParaRPr>
            </a:p>
            <a:p>
              <a:pPr algn="ctr"/>
              <a:r>
                <a:rPr lang="en-US" altLang="ja-JP" sz="900" dirty="0">
                  <a:solidFill>
                    <a:schemeClr val="tx1"/>
                  </a:solidFill>
                </a:rPr>
                <a:t>12</a:t>
              </a:r>
              <a:r>
                <a:rPr lang="ja-JP" altLang="en-US" sz="900" dirty="0">
                  <a:solidFill>
                    <a:schemeClr val="tx1"/>
                  </a:solidFill>
                </a:rPr>
                <a:t>施設　</a:t>
              </a:r>
              <a:r>
                <a:rPr lang="en-US" altLang="ja-JP" sz="900" dirty="0">
                  <a:solidFill>
                    <a:schemeClr val="tx1"/>
                  </a:solidFill>
                </a:rPr>
                <a:t>102</a:t>
              </a:r>
              <a:r>
                <a:rPr lang="ja-JP" altLang="en-US" sz="900" dirty="0">
                  <a:solidFill>
                    <a:schemeClr val="tx1"/>
                  </a:solidFill>
                </a:rPr>
                <a:t>床</a:t>
              </a:r>
              <a:endParaRPr lang="en-US" altLang="ja-JP" sz="900" dirty="0">
                <a:solidFill>
                  <a:schemeClr val="tx1"/>
                </a:solidFill>
              </a:endParaRPr>
            </a:p>
          </p:txBody>
        </p:sp>
        <p:sp>
          <p:nvSpPr>
            <p:cNvPr id="34" name="角丸四角形 33"/>
            <p:cNvSpPr/>
            <p:nvPr/>
          </p:nvSpPr>
          <p:spPr>
            <a:xfrm>
              <a:off x="286890" y="2862913"/>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ハイケアユニット</a:t>
              </a:r>
              <a:endParaRPr lang="en-US" altLang="ja-JP" sz="825" b="1" dirty="0">
                <a:solidFill>
                  <a:schemeClr val="tx1"/>
                </a:solidFill>
              </a:endParaRPr>
            </a:p>
            <a:p>
              <a:pPr algn="ctr"/>
              <a:r>
                <a:rPr lang="en-US" altLang="ja-JP" sz="900" dirty="0">
                  <a:solidFill>
                    <a:schemeClr val="tx1"/>
                  </a:solidFill>
                </a:rPr>
                <a:t>22</a:t>
              </a:r>
              <a:r>
                <a:rPr lang="ja-JP" altLang="en-US" sz="900" dirty="0">
                  <a:solidFill>
                    <a:schemeClr val="tx1"/>
                  </a:solidFill>
                </a:rPr>
                <a:t>施設　</a:t>
              </a:r>
              <a:r>
                <a:rPr lang="en-US" altLang="ja-JP" sz="900" dirty="0">
                  <a:solidFill>
                    <a:schemeClr val="tx1"/>
                  </a:solidFill>
                </a:rPr>
                <a:t>280</a:t>
              </a:r>
              <a:r>
                <a:rPr lang="ja-JP" altLang="en-US" sz="900" dirty="0">
                  <a:solidFill>
                    <a:schemeClr val="tx1"/>
                  </a:solidFill>
                </a:rPr>
                <a:t>床</a:t>
              </a:r>
              <a:endParaRPr lang="en-US" altLang="ja-JP" sz="900" dirty="0">
                <a:solidFill>
                  <a:schemeClr val="tx1"/>
                </a:solidFill>
              </a:endParaRPr>
            </a:p>
          </p:txBody>
        </p:sp>
        <p:sp>
          <p:nvSpPr>
            <p:cNvPr id="31" name="角丸四角形 30"/>
            <p:cNvSpPr/>
            <p:nvPr/>
          </p:nvSpPr>
          <p:spPr>
            <a:xfrm>
              <a:off x="313081" y="4942350"/>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小児</a:t>
              </a:r>
              <a:endParaRPr lang="en-US" altLang="ja-JP" sz="1050" b="1" dirty="0">
                <a:solidFill>
                  <a:schemeClr val="tx1"/>
                </a:solidFill>
              </a:endParaRPr>
            </a:p>
            <a:p>
              <a:pPr algn="ctr"/>
              <a:r>
                <a:rPr lang="ja-JP" altLang="en-US" sz="1050" b="1" dirty="0">
                  <a:solidFill>
                    <a:schemeClr val="tx1"/>
                  </a:solidFill>
                </a:rPr>
                <a:t>特定集中治療室</a:t>
              </a:r>
              <a:endParaRPr lang="en-US" altLang="ja-JP" sz="825" b="1" dirty="0">
                <a:solidFill>
                  <a:schemeClr val="tx1"/>
                </a:solidFill>
              </a:endParaRPr>
            </a:p>
            <a:p>
              <a:pPr algn="ctr"/>
              <a:r>
                <a:rPr lang="en-US" altLang="ja-JP" sz="900" dirty="0">
                  <a:solidFill>
                    <a:schemeClr val="tx1"/>
                  </a:solidFill>
                </a:rPr>
                <a:t>0</a:t>
              </a:r>
              <a:r>
                <a:rPr lang="ja-JP" altLang="en-US" sz="900" dirty="0">
                  <a:solidFill>
                    <a:schemeClr val="tx1"/>
                  </a:solidFill>
                </a:rPr>
                <a:t>施設　</a:t>
              </a:r>
              <a:r>
                <a:rPr lang="en-US" altLang="ja-JP" sz="900" dirty="0">
                  <a:solidFill>
                    <a:schemeClr val="tx1"/>
                  </a:solidFill>
                </a:rPr>
                <a:t>0</a:t>
              </a:r>
              <a:r>
                <a:rPr lang="ja-JP" altLang="en-US" sz="900" dirty="0">
                  <a:solidFill>
                    <a:schemeClr val="tx1"/>
                  </a:solidFill>
                </a:rPr>
                <a:t>床</a:t>
              </a:r>
              <a:endParaRPr lang="en-US" altLang="ja-JP" sz="900" dirty="0">
                <a:solidFill>
                  <a:schemeClr val="tx1"/>
                </a:solidFill>
              </a:endParaRPr>
            </a:p>
          </p:txBody>
        </p:sp>
      </p:grpSp>
      <p:sp>
        <p:nvSpPr>
          <p:cNvPr id="86" name="角丸四角形 85"/>
          <p:cNvSpPr/>
          <p:nvPr/>
        </p:nvSpPr>
        <p:spPr>
          <a:xfrm>
            <a:off x="3214494" y="3873076"/>
            <a:ext cx="1362871" cy="54725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特殊疾患</a:t>
            </a:r>
            <a:endParaRPr lang="en-US" altLang="ja-JP" sz="1050" b="1" dirty="0">
              <a:solidFill>
                <a:schemeClr val="tx1"/>
              </a:solidFill>
            </a:endParaRPr>
          </a:p>
          <a:p>
            <a:pPr algn="ctr"/>
            <a:r>
              <a:rPr lang="ja-JP" altLang="en-US" sz="1050" b="1" dirty="0">
                <a:solidFill>
                  <a:schemeClr val="tx1"/>
                </a:solidFill>
              </a:rPr>
              <a:t>（入院料）</a:t>
            </a:r>
            <a:endParaRPr lang="en-US" altLang="ja-JP" sz="1050" b="1" dirty="0">
              <a:solidFill>
                <a:schemeClr val="tx1"/>
              </a:solidFill>
            </a:endParaRPr>
          </a:p>
          <a:p>
            <a:pPr algn="ctr"/>
            <a:r>
              <a:rPr lang="en-US" altLang="ja-JP" sz="900" dirty="0">
                <a:solidFill>
                  <a:schemeClr val="tx1"/>
                </a:solidFill>
              </a:rPr>
              <a:t>1</a:t>
            </a:r>
            <a:r>
              <a:rPr lang="ja-JP" altLang="en-US" sz="900" dirty="0">
                <a:solidFill>
                  <a:schemeClr val="tx1"/>
                </a:solidFill>
              </a:rPr>
              <a:t>施設　</a:t>
            </a:r>
            <a:r>
              <a:rPr lang="en-US" altLang="ja-JP" sz="900" dirty="0">
                <a:solidFill>
                  <a:schemeClr val="tx1"/>
                </a:solidFill>
              </a:rPr>
              <a:t>51</a:t>
            </a:r>
            <a:r>
              <a:rPr lang="ja-JP" altLang="en-US" sz="900" dirty="0">
                <a:solidFill>
                  <a:schemeClr val="tx1"/>
                </a:solidFill>
              </a:rPr>
              <a:t>床</a:t>
            </a:r>
            <a:endParaRPr lang="en-US" altLang="ja-JP" sz="900" dirty="0">
              <a:solidFill>
                <a:schemeClr val="tx1"/>
              </a:solidFill>
            </a:endParaRPr>
          </a:p>
        </p:txBody>
      </p:sp>
      <p:sp>
        <p:nvSpPr>
          <p:cNvPr id="87" name="角丸四角形 86"/>
          <p:cNvSpPr/>
          <p:nvPr/>
        </p:nvSpPr>
        <p:spPr>
          <a:xfrm>
            <a:off x="3216035" y="4450501"/>
            <a:ext cx="1350943" cy="54725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特殊疾患</a:t>
            </a:r>
            <a:endParaRPr lang="en-US" altLang="ja-JP" sz="1050" b="1" dirty="0">
              <a:solidFill>
                <a:schemeClr val="tx1"/>
              </a:solidFill>
            </a:endParaRPr>
          </a:p>
          <a:p>
            <a:pPr algn="ctr"/>
            <a:r>
              <a:rPr lang="ja-JP" altLang="en-US" sz="1050" b="1" dirty="0">
                <a:solidFill>
                  <a:schemeClr val="tx1"/>
                </a:solidFill>
              </a:rPr>
              <a:t>（入院医療管理料）</a:t>
            </a:r>
            <a:endParaRPr lang="en-US" altLang="ja-JP" sz="1050" b="1" dirty="0">
              <a:solidFill>
                <a:schemeClr val="tx1"/>
              </a:solidFill>
            </a:endParaRPr>
          </a:p>
          <a:p>
            <a:pPr algn="ctr"/>
            <a:r>
              <a:rPr lang="en-US" altLang="ja-JP" sz="900" dirty="0">
                <a:solidFill>
                  <a:schemeClr val="tx1"/>
                </a:solidFill>
              </a:rPr>
              <a:t>6</a:t>
            </a:r>
            <a:r>
              <a:rPr lang="ja-JP" altLang="en-US" sz="900" dirty="0">
                <a:solidFill>
                  <a:schemeClr val="tx1"/>
                </a:solidFill>
              </a:rPr>
              <a:t>施設　</a:t>
            </a:r>
            <a:r>
              <a:rPr lang="en-US" altLang="ja-JP" sz="900" dirty="0">
                <a:solidFill>
                  <a:schemeClr val="tx1"/>
                </a:solidFill>
              </a:rPr>
              <a:t>344</a:t>
            </a:r>
            <a:r>
              <a:rPr lang="ja-JP" altLang="en-US" sz="900" dirty="0">
                <a:solidFill>
                  <a:schemeClr val="tx1"/>
                </a:solidFill>
              </a:rPr>
              <a:t>床</a:t>
            </a:r>
            <a:endParaRPr lang="en-US" altLang="ja-JP" sz="900" dirty="0">
              <a:solidFill>
                <a:schemeClr val="tx1"/>
              </a:solidFill>
            </a:endParaRPr>
          </a:p>
        </p:txBody>
      </p:sp>
      <p:sp>
        <p:nvSpPr>
          <p:cNvPr id="78"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64183" y="69022"/>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89" name="タイトル 1">
            <a:extLst>
              <a:ext uri="{FF2B5EF4-FFF2-40B4-BE49-F238E27FC236}">
                <a16:creationId xmlns:a16="http://schemas.microsoft.com/office/drawing/2014/main" id="{30BE5A27-A407-4A14-A9BE-5866682C3C6B}"/>
              </a:ext>
            </a:extLst>
          </p:cNvPr>
          <p:cNvSpPr txBox="1">
            <a:spLocks/>
          </p:cNvSpPr>
          <p:nvPr/>
        </p:nvSpPr>
        <p:spPr>
          <a:xfrm>
            <a:off x="106255" y="69836"/>
            <a:ext cx="8972500"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大阪市二次医療圏の概要</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医療体制の概要④（医療介護提供体制）</a:t>
            </a:r>
          </a:p>
        </p:txBody>
      </p:sp>
      <p:sp>
        <p:nvSpPr>
          <p:cNvPr id="90" name="テキスト ボックス 89"/>
          <p:cNvSpPr txBox="1"/>
          <p:nvPr/>
        </p:nvSpPr>
        <p:spPr>
          <a:xfrm>
            <a:off x="6231110" y="1409179"/>
            <a:ext cx="1872000" cy="294367"/>
          </a:xfrm>
          <a:prstGeom prst="rect">
            <a:avLst/>
          </a:prstGeom>
          <a:solidFill>
            <a:srgbClr val="0070C0"/>
          </a:solidFill>
        </p:spPr>
        <p:txBody>
          <a:bodyPr wrap="square" rtlCol="0">
            <a:noAutofit/>
          </a:bodyPr>
          <a:lstStyle/>
          <a:p>
            <a:pPr algn="ctr"/>
            <a:r>
              <a:rPr lang="ja-JP" altLang="en-US" sz="1500" b="1" dirty="0">
                <a:solidFill>
                  <a:schemeClr val="bg1"/>
                </a:solidFill>
              </a:rPr>
              <a:t>介護保険</a:t>
            </a:r>
          </a:p>
        </p:txBody>
      </p:sp>
      <p:sp>
        <p:nvSpPr>
          <p:cNvPr id="97" name="テキスト ボックス 96"/>
          <p:cNvSpPr txBox="1"/>
          <p:nvPr/>
        </p:nvSpPr>
        <p:spPr>
          <a:xfrm>
            <a:off x="8143260" y="1409178"/>
            <a:ext cx="972000" cy="300083"/>
          </a:xfrm>
          <a:prstGeom prst="rect">
            <a:avLst/>
          </a:prstGeom>
          <a:solidFill>
            <a:srgbClr val="0070C0"/>
          </a:solidFill>
        </p:spPr>
        <p:txBody>
          <a:bodyPr wrap="square" rtlCol="0">
            <a:noAutofit/>
          </a:bodyPr>
          <a:lstStyle/>
          <a:p>
            <a:pPr algn="ctr"/>
            <a:r>
              <a:rPr lang="ja-JP" altLang="en-US" sz="1500" b="1" dirty="0">
                <a:solidFill>
                  <a:schemeClr val="bg1"/>
                </a:solidFill>
              </a:rPr>
              <a:t>その他</a:t>
            </a:r>
          </a:p>
        </p:txBody>
      </p:sp>
      <p:grpSp>
        <p:nvGrpSpPr>
          <p:cNvPr id="98" name="グループ化 97"/>
          <p:cNvGrpSpPr/>
          <p:nvPr/>
        </p:nvGrpSpPr>
        <p:grpSpPr>
          <a:xfrm>
            <a:off x="6233652" y="1769716"/>
            <a:ext cx="1620000" cy="4644000"/>
            <a:chOff x="8211502" y="617458"/>
            <a:chExt cx="1908002" cy="6120498"/>
          </a:xfrm>
        </p:grpSpPr>
        <p:sp>
          <p:nvSpPr>
            <p:cNvPr id="99" name="正方形/長方形 98"/>
            <p:cNvSpPr/>
            <p:nvPr/>
          </p:nvSpPr>
          <p:spPr>
            <a:xfrm>
              <a:off x="8211502" y="644880"/>
              <a:ext cx="1908000" cy="3496319"/>
            </a:xfrm>
            <a:prstGeom prst="rect">
              <a:avLst/>
            </a:prstGeom>
            <a:pattFill prst="pct60">
              <a:fgClr>
                <a:schemeClr val="accent5">
                  <a:lumMod val="20000"/>
                  <a:lumOff val="80000"/>
                </a:schemeClr>
              </a:fgClr>
              <a:bgClr>
                <a:schemeClr val="bg1"/>
              </a:bgClr>
            </a:pattFill>
            <a:ln w="38100"/>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sz="1350" dirty="0"/>
            </a:p>
          </p:txBody>
        </p:sp>
        <p:sp>
          <p:nvSpPr>
            <p:cNvPr id="101" name="角丸四角形 100"/>
            <p:cNvSpPr/>
            <p:nvPr/>
          </p:nvSpPr>
          <p:spPr>
            <a:xfrm>
              <a:off x="8266342" y="1270253"/>
              <a:ext cx="1823202" cy="65706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ja-JP" altLang="en-US" sz="1050" b="1" dirty="0">
                  <a:solidFill>
                    <a:schemeClr val="tx1"/>
                  </a:solidFill>
                </a:rPr>
                <a:t>特別養護老人ホーム</a:t>
              </a:r>
              <a:endParaRPr lang="en-US" altLang="ja-JP" sz="1050" b="1" dirty="0">
                <a:solidFill>
                  <a:schemeClr val="tx1"/>
                </a:solidFill>
              </a:endParaRPr>
            </a:p>
            <a:p>
              <a:pPr algn="ctr"/>
              <a:r>
                <a:rPr lang="en-US" altLang="ja-JP" sz="900" dirty="0">
                  <a:solidFill>
                    <a:schemeClr val="tx1"/>
                  </a:solidFill>
                </a:rPr>
                <a:t>141</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12,790</a:t>
              </a:r>
              <a:r>
                <a:rPr lang="ja-JP" altLang="en-US" sz="900" dirty="0">
                  <a:solidFill>
                    <a:schemeClr val="tx1"/>
                  </a:solidFill>
                </a:rPr>
                <a:t>人定員</a:t>
              </a:r>
              <a:endParaRPr lang="en-US" altLang="ja-JP" sz="900" dirty="0">
                <a:solidFill>
                  <a:schemeClr val="tx1"/>
                </a:solidFill>
              </a:endParaRPr>
            </a:p>
          </p:txBody>
        </p:sp>
        <p:sp>
          <p:nvSpPr>
            <p:cNvPr id="102" name="テキスト ボックス 101"/>
            <p:cNvSpPr txBox="1"/>
            <p:nvPr/>
          </p:nvSpPr>
          <p:spPr>
            <a:xfrm>
              <a:off x="8413356" y="617458"/>
              <a:ext cx="1529132" cy="677108"/>
            </a:xfrm>
            <a:prstGeom prst="rect">
              <a:avLst/>
            </a:prstGeom>
            <a:noFill/>
          </p:spPr>
          <p:txBody>
            <a:bodyPr wrap="square" rtlCol="0">
              <a:noAutofit/>
            </a:bodyPr>
            <a:lstStyle/>
            <a:p>
              <a:pPr algn="ctr"/>
              <a:r>
                <a:rPr lang="ja-JP" altLang="en-US" sz="1050" b="1" dirty="0"/>
                <a:t>介護保険施設</a:t>
              </a:r>
              <a:endParaRPr lang="en-US" altLang="ja-JP" sz="1050" b="1" dirty="0"/>
            </a:p>
            <a:p>
              <a:pPr algn="ctr"/>
              <a:r>
                <a:rPr lang="en-US" altLang="ja-JP" sz="900" b="1" dirty="0"/>
                <a:t>234</a:t>
              </a:r>
              <a:r>
                <a:rPr lang="ja-JP" altLang="en-US" sz="900" b="1" dirty="0"/>
                <a:t>施設</a:t>
              </a:r>
              <a:endParaRPr lang="en-US" altLang="ja-JP" sz="900" b="1" dirty="0"/>
            </a:p>
            <a:p>
              <a:pPr algn="ctr"/>
              <a:r>
                <a:rPr lang="en-US" altLang="ja-JP" sz="900" b="1" dirty="0"/>
                <a:t>21,098</a:t>
              </a:r>
              <a:r>
                <a:rPr lang="ja-JP" altLang="en-US" sz="900" b="1" dirty="0"/>
                <a:t>人定員</a:t>
              </a:r>
              <a:endParaRPr lang="en-US" altLang="ja-JP" sz="900" b="1" dirty="0"/>
            </a:p>
          </p:txBody>
        </p:sp>
        <p:sp>
          <p:nvSpPr>
            <p:cNvPr id="103" name="角丸四角形 102"/>
            <p:cNvSpPr/>
            <p:nvPr/>
          </p:nvSpPr>
          <p:spPr>
            <a:xfrm>
              <a:off x="8268645" y="1950782"/>
              <a:ext cx="1800000" cy="61013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lvl="0" algn="ctr"/>
              <a:r>
                <a:rPr lang="ja-JP" altLang="en-US" sz="1050" b="1" dirty="0">
                  <a:solidFill>
                    <a:prstClr val="black"/>
                  </a:solidFill>
                </a:rPr>
                <a:t>介護老人保健施設</a:t>
              </a:r>
              <a:endParaRPr lang="en-US" altLang="ja-JP" sz="1050" b="1" dirty="0">
                <a:solidFill>
                  <a:prstClr val="black"/>
                </a:solidFill>
              </a:endParaRPr>
            </a:p>
            <a:p>
              <a:pPr algn="ctr"/>
              <a:r>
                <a:rPr lang="en-US" altLang="ja-JP" sz="900" dirty="0">
                  <a:solidFill>
                    <a:schemeClr val="tx1"/>
                  </a:solidFill>
                </a:rPr>
                <a:t>85</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7,980</a:t>
              </a:r>
              <a:r>
                <a:rPr lang="ja-JP" altLang="en-US" sz="900" dirty="0">
                  <a:solidFill>
                    <a:schemeClr val="tx1"/>
                  </a:solidFill>
                </a:rPr>
                <a:t>人定員</a:t>
              </a:r>
              <a:endParaRPr lang="en-US" altLang="ja-JP" sz="900" dirty="0">
                <a:solidFill>
                  <a:schemeClr val="tx1"/>
                </a:solidFill>
              </a:endParaRPr>
            </a:p>
          </p:txBody>
        </p:sp>
        <p:sp>
          <p:nvSpPr>
            <p:cNvPr id="104" name="角丸四角形 103"/>
            <p:cNvSpPr/>
            <p:nvPr/>
          </p:nvSpPr>
          <p:spPr>
            <a:xfrm>
              <a:off x="8268645" y="2607845"/>
              <a:ext cx="1800000" cy="7978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介護療養型医療施設</a:t>
              </a:r>
              <a:endParaRPr lang="en-US" altLang="ja-JP" sz="1050" b="1" dirty="0">
                <a:solidFill>
                  <a:schemeClr val="tx1"/>
                </a:solidFill>
              </a:endParaRPr>
            </a:p>
            <a:p>
              <a:pPr algn="ctr"/>
              <a:r>
                <a:rPr lang="ja-JP" altLang="en-US" sz="1050" b="1" dirty="0">
                  <a:solidFill>
                    <a:schemeClr val="tx1"/>
                  </a:solidFill>
                </a:rPr>
                <a:t>（介護療養病床）</a:t>
              </a:r>
              <a:endParaRPr lang="en-US" altLang="ja-JP" sz="1050" b="1" dirty="0">
                <a:solidFill>
                  <a:schemeClr val="tx1"/>
                </a:solidFill>
              </a:endParaRPr>
            </a:p>
            <a:p>
              <a:pPr algn="ctr"/>
              <a:r>
                <a:rPr lang="en-US" altLang="ja-JP" sz="900" dirty="0">
                  <a:solidFill>
                    <a:schemeClr val="tx1"/>
                  </a:solidFill>
                </a:rPr>
                <a:t>8</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328</a:t>
              </a:r>
              <a:r>
                <a:rPr lang="ja-JP" altLang="en-US" sz="900" dirty="0">
                  <a:solidFill>
                    <a:schemeClr val="tx1"/>
                  </a:solidFill>
                </a:rPr>
                <a:t>人定員</a:t>
              </a:r>
              <a:endParaRPr lang="en-US" altLang="ja-JP" sz="900" dirty="0">
                <a:solidFill>
                  <a:schemeClr val="tx1"/>
                </a:solidFill>
              </a:endParaRPr>
            </a:p>
          </p:txBody>
        </p:sp>
        <p:sp>
          <p:nvSpPr>
            <p:cNvPr id="105" name="正方形/長方形 104"/>
            <p:cNvSpPr/>
            <p:nvPr/>
          </p:nvSpPr>
          <p:spPr>
            <a:xfrm>
              <a:off x="8211504" y="4141198"/>
              <a:ext cx="1908000" cy="2596758"/>
            </a:xfrm>
            <a:prstGeom prst="rect">
              <a:avLst/>
            </a:prstGeom>
            <a:pattFill prst="pct60">
              <a:fgClr>
                <a:schemeClr val="accent5">
                  <a:lumMod val="20000"/>
                  <a:lumOff val="80000"/>
                </a:schemeClr>
              </a:fgClr>
              <a:bgClr>
                <a:schemeClr val="bg1"/>
              </a:bgClr>
            </a:pattFill>
            <a:ln w="38100"/>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sz="1350"/>
            </a:p>
          </p:txBody>
        </p:sp>
        <p:sp>
          <p:nvSpPr>
            <p:cNvPr id="106" name="テキスト ボックス 105"/>
            <p:cNvSpPr txBox="1"/>
            <p:nvPr/>
          </p:nvSpPr>
          <p:spPr>
            <a:xfrm>
              <a:off x="8464156" y="4127098"/>
              <a:ext cx="1433867" cy="892552"/>
            </a:xfrm>
            <a:prstGeom prst="rect">
              <a:avLst/>
            </a:prstGeom>
            <a:noFill/>
          </p:spPr>
          <p:txBody>
            <a:bodyPr wrap="square" rtlCol="0">
              <a:noAutofit/>
            </a:bodyPr>
            <a:lstStyle/>
            <a:p>
              <a:pPr algn="ctr"/>
              <a:r>
                <a:rPr lang="ja-JP" altLang="en-US" sz="1050" b="1" dirty="0"/>
                <a:t>主な地域密着型サービス</a:t>
              </a:r>
              <a:endParaRPr lang="en-US" altLang="ja-JP" sz="1050" b="1" dirty="0"/>
            </a:p>
            <a:p>
              <a:pPr algn="ctr"/>
              <a:r>
                <a:rPr lang="en-US" altLang="ja-JP" sz="900" b="1" dirty="0"/>
                <a:t>228</a:t>
              </a:r>
              <a:r>
                <a:rPr lang="ja-JP" altLang="en-US" sz="900" b="1" dirty="0"/>
                <a:t>施設</a:t>
              </a:r>
              <a:endParaRPr lang="en-US" altLang="ja-JP" sz="900" b="1" dirty="0"/>
            </a:p>
            <a:p>
              <a:pPr algn="ctr"/>
              <a:r>
                <a:rPr lang="en-US" altLang="ja-JP" sz="900" b="1" dirty="0"/>
                <a:t>4,532</a:t>
              </a:r>
              <a:r>
                <a:rPr lang="ja-JP" altLang="en-US" sz="900" b="1" dirty="0"/>
                <a:t>人定員</a:t>
              </a:r>
              <a:endParaRPr lang="en-US" altLang="ja-JP" sz="900" b="1" dirty="0"/>
            </a:p>
          </p:txBody>
        </p:sp>
        <p:sp>
          <p:nvSpPr>
            <p:cNvPr id="107" name="角丸四角形 106"/>
            <p:cNvSpPr/>
            <p:nvPr/>
          </p:nvSpPr>
          <p:spPr>
            <a:xfrm>
              <a:off x="8259379" y="4998045"/>
              <a:ext cx="1800000" cy="828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地域密着型</a:t>
              </a:r>
              <a:endParaRPr lang="en-US" altLang="ja-JP" sz="1050" b="1" dirty="0">
                <a:solidFill>
                  <a:schemeClr val="tx1"/>
                </a:solidFill>
              </a:endParaRPr>
            </a:p>
            <a:p>
              <a:pPr algn="ctr"/>
              <a:r>
                <a:rPr lang="ja-JP" altLang="en-US" sz="1050" b="1" dirty="0">
                  <a:solidFill>
                    <a:schemeClr val="tx1"/>
                  </a:solidFill>
                </a:rPr>
                <a:t>養護老人ホーム</a:t>
              </a:r>
              <a:endParaRPr lang="en-US" altLang="ja-JP" sz="1050" b="1" dirty="0">
                <a:solidFill>
                  <a:schemeClr val="tx1"/>
                </a:solidFill>
              </a:endParaRPr>
            </a:p>
            <a:p>
              <a:pPr algn="ctr"/>
              <a:r>
                <a:rPr lang="en-US" altLang="ja-JP" sz="900" dirty="0">
                  <a:solidFill>
                    <a:schemeClr val="tx1"/>
                  </a:solidFill>
                </a:rPr>
                <a:t>13</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347</a:t>
              </a:r>
              <a:r>
                <a:rPr lang="ja-JP" altLang="en-US" sz="900" dirty="0">
                  <a:solidFill>
                    <a:schemeClr val="tx1"/>
                  </a:solidFill>
                </a:rPr>
                <a:t>人定員</a:t>
              </a:r>
              <a:endParaRPr lang="en-US" altLang="ja-JP" sz="900" dirty="0">
                <a:solidFill>
                  <a:schemeClr val="tx1"/>
                </a:solidFill>
              </a:endParaRPr>
            </a:p>
          </p:txBody>
        </p:sp>
        <p:sp>
          <p:nvSpPr>
            <p:cNvPr id="108" name="角丸四角形 107"/>
            <p:cNvSpPr/>
            <p:nvPr/>
          </p:nvSpPr>
          <p:spPr>
            <a:xfrm>
              <a:off x="8268413" y="5865533"/>
              <a:ext cx="1790966" cy="828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ja-JP" altLang="en-US" sz="1050" b="1" dirty="0">
                  <a:solidFill>
                    <a:schemeClr val="tx1"/>
                  </a:solidFill>
                </a:rPr>
                <a:t>認知症高齢者</a:t>
              </a:r>
              <a:endParaRPr lang="en-US" altLang="ja-JP" sz="1050" b="1" dirty="0">
                <a:solidFill>
                  <a:schemeClr val="tx1"/>
                </a:solidFill>
              </a:endParaRPr>
            </a:p>
            <a:p>
              <a:pPr algn="ctr"/>
              <a:r>
                <a:rPr lang="ja-JP" altLang="en-US" sz="1050" b="1" dirty="0">
                  <a:solidFill>
                    <a:schemeClr val="tx1"/>
                  </a:solidFill>
                </a:rPr>
                <a:t>グループホーム</a:t>
              </a:r>
              <a:endParaRPr lang="en-US" altLang="ja-JP" sz="1050" b="1" dirty="0">
                <a:solidFill>
                  <a:schemeClr val="tx1"/>
                </a:solidFill>
              </a:endParaRPr>
            </a:p>
            <a:p>
              <a:pPr algn="ctr"/>
              <a:r>
                <a:rPr lang="en-US" altLang="ja-JP" sz="900" dirty="0">
                  <a:solidFill>
                    <a:schemeClr val="tx1"/>
                  </a:solidFill>
                </a:rPr>
                <a:t>215</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4,185</a:t>
              </a:r>
              <a:r>
                <a:rPr lang="ja-JP" altLang="en-US" sz="900" dirty="0">
                  <a:solidFill>
                    <a:schemeClr val="tx1"/>
                  </a:solidFill>
                </a:rPr>
                <a:t>人定員</a:t>
              </a:r>
              <a:endParaRPr lang="en-US" altLang="ja-JP" sz="900" dirty="0">
                <a:solidFill>
                  <a:schemeClr val="tx1"/>
                </a:solidFill>
              </a:endParaRPr>
            </a:p>
          </p:txBody>
        </p:sp>
      </p:grpSp>
      <p:grpSp>
        <p:nvGrpSpPr>
          <p:cNvPr id="109" name="グループ化 108"/>
          <p:cNvGrpSpPr/>
          <p:nvPr/>
        </p:nvGrpSpPr>
        <p:grpSpPr>
          <a:xfrm>
            <a:off x="7906157" y="1805505"/>
            <a:ext cx="1195904" cy="2025000"/>
            <a:chOff x="10804492" y="1190142"/>
            <a:chExt cx="1594539" cy="2700000"/>
          </a:xfrm>
        </p:grpSpPr>
        <p:sp>
          <p:nvSpPr>
            <p:cNvPr id="110" name="正方形/長方形 109"/>
            <p:cNvSpPr/>
            <p:nvPr/>
          </p:nvSpPr>
          <p:spPr>
            <a:xfrm>
              <a:off x="10804492" y="1190142"/>
              <a:ext cx="1584000" cy="2700000"/>
            </a:xfrm>
            <a:prstGeom prst="rect">
              <a:avLst/>
            </a:prstGeom>
            <a:pattFill prst="pct60">
              <a:fgClr>
                <a:schemeClr val="accent5">
                  <a:lumMod val="20000"/>
                  <a:lumOff val="80000"/>
                </a:schemeClr>
              </a:fgClr>
              <a:bgClr>
                <a:schemeClr val="bg1"/>
              </a:bgClr>
            </a:patt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11" name="角丸四角形 110"/>
            <p:cNvSpPr/>
            <p:nvPr/>
          </p:nvSpPr>
          <p:spPr>
            <a:xfrm>
              <a:off x="10804492" y="1243645"/>
              <a:ext cx="1584000" cy="828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rPr>
                <a:t>有料老人ホーム</a:t>
              </a:r>
              <a:endParaRPr lang="en-US" altLang="ja-JP" sz="1050" b="1" dirty="0">
                <a:solidFill>
                  <a:schemeClr val="tx1"/>
                </a:solidFill>
              </a:endParaRPr>
            </a:p>
            <a:p>
              <a:pPr algn="ctr"/>
              <a:r>
                <a:rPr lang="en-US" altLang="ja-JP" sz="900" dirty="0">
                  <a:solidFill>
                    <a:schemeClr val="tx1"/>
                  </a:solidFill>
                </a:rPr>
                <a:t>339</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15,051</a:t>
              </a:r>
              <a:r>
                <a:rPr lang="ja-JP" altLang="en-US" sz="900" dirty="0">
                  <a:solidFill>
                    <a:schemeClr val="tx1"/>
                  </a:solidFill>
                </a:rPr>
                <a:t>人定員</a:t>
              </a:r>
              <a:endParaRPr lang="en-US" altLang="ja-JP" sz="900" dirty="0">
                <a:solidFill>
                  <a:schemeClr val="tx1"/>
                </a:solidFill>
              </a:endParaRPr>
            </a:p>
          </p:txBody>
        </p:sp>
        <p:sp>
          <p:nvSpPr>
            <p:cNvPr id="112" name="角丸四角形 111"/>
            <p:cNvSpPr/>
            <p:nvPr/>
          </p:nvSpPr>
          <p:spPr>
            <a:xfrm>
              <a:off x="10804492" y="2134127"/>
              <a:ext cx="1584000" cy="828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rPr>
                <a:t>養護老人ホーム</a:t>
              </a:r>
              <a:endParaRPr lang="en-US" altLang="ja-JP" sz="1050" b="1" dirty="0">
                <a:solidFill>
                  <a:schemeClr val="tx1"/>
                </a:solidFill>
              </a:endParaRPr>
            </a:p>
            <a:p>
              <a:pPr algn="ctr"/>
              <a:r>
                <a:rPr lang="en-US" altLang="ja-JP" sz="900" dirty="0">
                  <a:solidFill>
                    <a:schemeClr val="tx1"/>
                  </a:solidFill>
                </a:rPr>
                <a:t>12</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767</a:t>
              </a:r>
              <a:r>
                <a:rPr lang="ja-JP" altLang="en-US" sz="900" dirty="0">
                  <a:solidFill>
                    <a:schemeClr val="tx1"/>
                  </a:solidFill>
                </a:rPr>
                <a:t>人定員</a:t>
              </a:r>
              <a:endParaRPr lang="en-US" altLang="ja-JP" sz="900" dirty="0">
                <a:solidFill>
                  <a:schemeClr val="tx1"/>
                </a:solidFill>
              </a:endParaRPr>
            </a:p>
          </p:txBody>
        </p:sp>
        <p:sp>
          <p:nvSpPr>
            <p:cNvPr id="113" name="角丸四角形 112"/>
            <p:cNvSpPr/>
            <p:nvPr/>
          </p:nvSpPr>
          <p:spPr>
            <a:xfrm>
              <a:off x="10815031" y="2995390"/>
              <a:ext cx="1584000" cy="828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rPr>
                <a:t>軽費老人ホーム</a:t>
              </a:r>
              <a:endParaRPr lang="en-US" altLang="ja-JP" sz="1050" b="1" dirty="0">
                <a:solidFill>
                  <a:schemeClr val="tx1"/>
                </a:solidFill>
              </a:endParaRPr>
            </a:p>
            <a:p>
              <a:pPr algn="ctr"/>
              <a:r>
                <a:rPr lang="en-US" altLang="ja-JP" sz="900" dirty="0">
                  <a:solidFill>
                    <a:schemeClr val="tx1"/>
                  </a:solidFill>
                </a:rPr>
                <a:t>20</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755</a:t>
              </a:r>
              <a:r>
                <a:rPr lang="ja-JP" altLang="en-US" sz="900" dirty="0">
                  <a:solidFill>
                    <a:schemeClr val="tx1"/>
                  </a:solidFill>
                </a:rPr>
                <a:t>人定員</a:t>
              </a:r>
              <a:endParaRPr lang="en-US" altLang="ja-JP" sz="900" dirty="0">
                <a:solidFill>
                  <a:schemeClr val="tx1"/>
                </a:solidFill>
              </a:endParaRPr>
            </a:p>
          </p:txBody>
        </p:sp>
      </p:grpSp>
      <p:sp>
        <p:nvSpPr>
          <p:cNvPr id="114" name="正方形/長方形 113"/>
          <p:cNvSpPr/>
          <p:nvPr/>
        </p:nvSpPr>
        <p:spPr>
          <a:xfrm>
            <a:off x="7887367" y="4362067"/>
            <a:ext cx="1232583" cy="1083388"/>
          </a:xfrm>
          <a:prstGeom prst="rect">
            <a:avLst/>
          </a:prstGeom>
          <a:pattFill prst="pct60">
            <a:fgClr>
              <a:schemeClr val="accent5">
                <a:lumMod val="20000"/>
                <a:lumOff val="80000"/>
              </a:schemeClr>
            </a:fgClr>
            <a:bgClr>
              <a:schemeClr val="bg1"/>
            </a:bgClr>
          </a:patt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15" name="角丸四角形 114"/>
          <p:cNvSpPr/>
          <p:nvPr/>
        </p:nvSpPr>
        <p:spPr>
          <a:xfrm>
            <a:off x="7918770" y="4419983"/>
            <a:ext cx="1169779" cy="96755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rPr>
              <a:t>サービス</a:t>
            </a:r>
            <a:endParaRPr lang="en-US" altLang="ja-JP" sz="1050" b="1" dirty="0">
              <a:solidFill>
                <a:schemeClr val="tx1"/>
              </a:solidFill>
            </a:endParaRPr>
          </a:p>
          <a:p>
            <a:pPr algn="ctr"/>
            <a:r>
              <a:rPr lang="ja-JP" altLang="en-US" sz="1050" b="1" dirty="0">
                <a:solidFill>
                  <a:schemeClr val="tx1"/>
                </a:solidFill>
              </a:rPr>
              <a:t>付き</a:t>
            </a:r>
            <a:endParaRPr lang="en-US" altLang="ja-JP" sz="1050" b="1" dirty="0">
              <a:solidFill>
                <a:schemeClr val="tx1"/>
              </a:solidFill>
            </a:endParaRPr>
          </a:p>
          <a:p>
            <a:pPr algn="ctr"/>
            <a:r>
              <a:rPr lang="ja-JP" altLang="en-US" sz="1050" b="1" dirty="0">
                <a:solidFill>
                  <a:schemeClr val="tx1"/>
                </a:solidFill>
              </a:rPr>
              <a:t>高齢者向け</a:t>
            </a:r>
            <a:endParaRPr lang="en-US" altLang="ja-JP" sz="1050" b="1" dirty="0">
              <a:solidFill>
                <a:schemeClr val="tx1"/>
              </a:solidFill>
            </a:endParaRPr>
          </a:p>
          <a:p>
            <a:pPr algn="ctr"/>
            <a:r>
              <a:rPr lang="ja-JP" altLang="en-US" sz="1050" b="1" dirty="0">
                <a:solidFill>
                  <a:schemeClr val="tx1"/>
                </a:solidFill>
              </a:rPr>
              <a:t>住宅</a:t>
            </a:r>
            <a:endParaRPr lang="en-US" altLang="ja-JP" sz="1050" b="1" dirty="0">
              <a:solidFill>
                <a:schemeClr val="tx1"/>
              </a:solidFill>
            </a:endParaRPr>
          </a:p>
          <a:p>
            <a:pPr algn="ctr"/>
            <a:r>
              <a:rPr lang="en-US" altLang="ja-JP" sz="900" dirty="0">
                <a:solidFill>
                  <a:schemeClr val="tx1"/>
                </a:solidFill>
              </a:rPr>
              <a:t>176</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8,002</a:t>
            </a:r>
            <a:r>
              <a:rPr lang="ja-JP" altLang="en-US" sz="900" dirty="0">
                <a:solidFill>
                  <a:schemeClr val="tx1"/>
                </a:solidFill>
              </a:rPr>
              <a:t>人定員</a:t>
            </a:r>
            <a:endParaRPr lang="en-US" altLang="ja-JP" sz="900" dirty="0">
              <a:solidFill>
                <a:schemeClr val="tx1"/>
              </a:solidFill>
            </a:endParaRPr>
          </a:p>
        </p:txBody>
      </p:sp>
      <p:sp>
        <p:nvSpPr>
          <p:cNvPr id="116" name="角丸四角形 115"/>
          <p:cNvSpPr/>
          <p:nvPr/>
        </p:nvSpPr>
        <p:spPr>
          <a:xfrm>
            <a:off x="6281972" y="3906140"/>
            <a:ext cx="1540329" cy="50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介護医療院</a:t>
            </a:r>
            <a:endParaRPr lang="en-US" altLang="ja-JP" sz="1050" b="1" dirty="0">
              <a:solidFill>
                <a:schemeClr val="tx1"/>
              </a:solidFill>
            </a:endParaRPr>
          </a:p>
          <a:p>
            <a:pPr algn="ctr"/>
            <a:r>
              <a:rPr lang="en-US" altLang="ja-JP" sz="900" dirty="0">
                <a:solidFill>
                  <a:schemeClr val="tx1"/>
                </a:solidFill>
              </a:rPr>
              <a:t>0</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0</a:t>
            </a:r>
            <a:r>
              <a:rPr lang="ja-JP" altLang="en-US" sz="900" dirty="0">
                <a:solidFill>
                  <a:schemeClr val="tx1"/>
                </a:solidFill>
              </a:rPr>
              <a:t>人定員</a:t>
            </a:r>
            <a:endParaRPr lang="en-US" altLang="ja-JP" sz="900" dirty="0">
              <a:solidFill>
                <a:schemeClr val="tx1"/>
              </a:solidFill>
            </a:endParaRPr>
          </a:p>
        </p:txBody>
      </p:sp>
      <p:sp>
        <p:nvSpPr>
          <p:cNvPr id="72" name="スライド番号プレースホルダー 3"/>
          <p:cNvSpPr>
            <a:spLocks noGrp="1"/>
          </p:cNvSpPr>
          <p:nvPr/>
        </p:nvSpPr>
        <p:spPr>
          <a:xfrm>
            <a:off x="7010400" y="6479180"/>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800" dirty="0" smtClean="0">
                <a:solidFill>
                  <a:schemeClr val="tx1"/>
                </a:solidFill>
              </a:rPr>
              <a:t>9</a:t>
            </a:r>
            <a:endParaRPr lang="ja-JP" altLang="en-US" sz="1800" dirty="0">
              <a:solidFill>
                <a:schemeClr val="tx1"/>
              </a:solidFill>
            </a:endParaRPr>
          </a:p>
        </p:txBody>
      </p:sp>
      <p:sp>
        <p:nvSpPr>
          <p:cNvPr id="71" name="正方形/長方形 70"/>
          <p:cNvSpPr/>
          <p:nvPr/>
        </p:nvSpPr>
        <p:spPr>
          <a:xfrm>
            <a:off x="70009" y="6329792"/>
            <a:ext cx="8880232" cy="636588"/>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ot="0" spcFirstLastPara="0" vert="horz" wrap="square" lIns="36000" tIns="0" rIns="36000" bIns="0" numCol="1" spcCol="0" rtlCol="0" fromWordArt="0" anchor="ctr" anchorCtr="0" forceAA="0" compatLnSpc="1">
            <a:prstTxWarp prst="textNoShape">
              <a:avLst/>
            </a:prstTxWarp>
            <a:noAutofit/>
          </a:bodyPr>
          <a:lstStyle/>
          <a:p>
            <a:pPr>
              <a:lnSpc>
                <a:spcPts val="1200"/>
              </a:lnSpc>
            </a:pPr>
            <a:r>
              <a:rPr lang="ja-JP" sz="700" kern="100" dirty="0">
                <a:effectLst/>
                <a:ea typeface="ＭＳ ゴシック" panose="020B0609070205080204" pitchFamily="49" charset="-128"/>
                <a:cs typeface="Times New Roman" panose="02020603050405020304" pitchFamily="18" charset="0"/>
              </a:rPr>
              <a:t>出典　</a:t>
            </a:r>
            <a:r>
              <a:rPr lang="ja-JP" altLang="en-US" sz="700" kern="100" dirty="0">
                <a:effectLst/>
                <a:ea typeface="ＭＳ ゴシック" panose="020B0609070205080204" pitchFamily="49" charset="-128"/>
                <a:cs typeface="Times New Roman" panose="02020603050405020304" pitchFamily="18" charset="0"/>
              </a:rPr>
              <a:t>「医療保険」</a:t>
            </a:r>
            <a:r>
              <a:rPr lang="ja-JP" sz="700" kern="100" dirty="0">
                <a:effectLst/>
                <a:ea typeface="ＭＳ ゴシック" panose="020B0609070205080204" pitchFamily="49" charset="-128"/>
                <a:cs typeface="Times New Roman" panose="02020603050405020304" pitchFamily="18" charset="0"/>
              </a:rPr>
              <a:t>病床機能報告（</a:t>
            </a:r>
            <a:r>
              <a:rPr lang="en-US" sz="700" kern="100" dirty="0">
                <a:effectLst/>
                <a:ea typeface="ＭＳ ゴシック" panose="020B0609070205080204" pitchFamily="49" charset="-128"/>
                <a:cs typeface="Times New Roman" panose="02020603050405020304" pitchFamily="18" charset="0"/>
              </a:rPr>
              <a:t>2017</a:t>
            </a:r>
            <a:r>
              <a:rPr lang="ja-JP" sz="700" kern="100" dirty="0">
                <a:effectLst/>
                <a:ea typeface="ＭＳ ゴシック" panose="020B0609070205080204" pitchFamily="49" charset="-128"/>
                <a:cs typeface="Times New Roman" panose="02020603050405020304" pitchFamily="18" charset="0"/>
              </a:rPr>
              <a:t>年</a:t>
            </a:r>
            <a:r>
              <a:rPr lang="en-US" sz="700" kern="100" dirty="0">
                <a:effectLst/>
                <a:ea typeface="ＭＳ ゴシック" panose="020B0609070205080204" pitchFamily="49" charset="-128"/>
                <a:cs typeface="Times New Roman" panose="02020603050405020304" pitchFamily="18" charset="0"/>
              </a:rPr>
              <a:t>7</a:t>
            </a:r>
            <a:r>
              <a:rPr lang="ja-JP" sz="700" kern="100" dirty="0">
                <a:effectLst/>
                <a:ea typeface="ＭＳ ゴシック" panose="020B0609070205080204" pitchFamily="49" charset="-128"/>
                <a:cs typeface="Times New Roman" panose="02020603050405020304" pitchFamily="18" charset="0"/>
              </a:rPr>
              <a:t>月</a:t>
            </a:r>
            <a:r>
              <a:rPr lang="en-US" sz="700" kern="100" dirty="0">
                <a:effectLst/>
                <a:ea typeface="ＭＳ ゴシック" panose="020B0609070205080204" pitchFamily="49" charset="-128"/>
                <a:cs typeface="Times New Roman" panose="02020603050405020304" pitchFamily="18" charset="0"/>
              </a:rPr>
              <a:t>1</a:t>
            </a:r>
            <a:r>
              <a:rPr lang="ja-JP" sz="700" kern="100" dirty="0">
                <a:effectLst/>
                <a:ea typeface="ＭＳ ゴシック" panose="020B0609070205080204" pitchFamily="49" charset="-128"/>
                <a:cs typeface="Times New Roman" panose="02020603050405020304" pitchFamily="18" charset="0"/>
              </a:rPr>
              <a:t>日時点の医療機能：</a:t>
            </a:r>
            <a:r>
              <a:rPr lang="en-US" sz="700" kern="100" dirty="0">
                <a:effectLst/>
                <a:ea typeface="ＭＳ ゴシック" panose="020B0609070205080204" pitchFamily="49" charset="-128"/>
                <a:cs typeface="Times New Roman" panose="02020603050405020304" pitchFamily="18" charset="0"/>
              </a:rPr>
              <a:t>2018</a:t>
            </a:r>
            <a:r>
              <a:rPr lang="ja-JP" sz="700" kern="100" dirty="0">
                <a:effectLst/>
                <a:ea typeface="ＭＳ ゴシック" panose="020B0609070205080204" pitchFamily="49" charset="-128"/>
                <a:cs typeface="Times New Roman" panose="02020603050405020304" pitchFamily="18" charset="0"/>
              </a:rPr>
              <a:t>年</a:t>
            </a:r>
            <a:r>
              <a:rPr lang="en-US" sz="700" kern="100" dirty="0">
                <a:effectLst/>
                <a:ea typeface="ＭＳ ゴシック" panose="020B0609070205080204" pitchFamily="49" charset="-128"/>
                <a:cs typeface="Times New Roman" panose="02020603050405020304" pitchFamily="18" charset="0"/>
              </a:rPr>
              <a:t>10</a:t>
            </a:r>
            <a:r>
              <a:rPr lang="ja-JP" sz="700" kern="100" dirty="0">
                <a:effectLst/>
                <a:ea typeface="ＭＳ ゴシック" panose="020B0609070205080204" pitchFamily="49" charset="-128"/>
                <a:cs typeface="Times New Roman" panose="02020603050405020304" pitchFamily="18" charset="0"/>
              </a:rPr>
              <a:t>月集計）</a:t>
            </a:r>
            <a:r>
              <a:rPr lang="ja-JP" altLang="en-US" sz="700" kern="100" dirty="0">
                <a:effectLst/>
                <a:ea typeface="ＭＳ ゴシック" panose="020B0609070205080204" pitchFamily="49" charset="-128"/>
                <a:cs typeface="Times New Roman" panose="02020603050405020304" pitchFamily="18" charset="0"/>
              </a:rPr>
              <a:t>ただし、次項目は右記のとおり、精神病床</a:t>
            </a:r>
            <a:r>
              <a:rPr lang="ja-JP" sz="700" kern="100" dirty="0">
                <a:effectLst/>
                <a:ea typeface="ＭＳ ゴシック" panose="020B0609070205080204" pitchFamily="49" charset="-128"/>
                <a:cs typeface="Times New Roman" panose="02020603050405020304" pitchFamily="18" charset="0"/>
              </a:rPr>
              <a:t>・</a:t>
            </a:r>
            <a:r>
              <a:rPr lang="ja-JP" altLang="en-US" sz="700" kern="100" dirty="0">
                <a:effectLst/>
                <a:ea typeface="ＭＳ ゴシック" panose="020B0609070205080204" pitchFamily="49" charset="-128"/>
                <a:cs typeface="Times New Roman" panose="02020603050405020304" pitchFamily="18" charset="0"/>
              </a:rPr>
              <a:t>結核病床・感染症病床（</a:t>
            </a:r>
            <a:r>
              <a:rPr lang="ja-JP" sz="700" kern="100" dirty="0">
                <a:effectLst/>
                <a:ea typeface="ＭＳ ゴシック" panose="020B0609070205080204" pitchFamily="49" charset="-128"/>
                <a:cs typeface="Times New Roman" panose="02020603050405020304" pitchFamily="18" charset="0"/>
              </a:rPr>
              <a:t>大阪府健康医療部</a:t>
            </a:r>
            <a:r>
              <a:rPr lang="ja-JP" altLang="en-US" sz="700" kern="100" dirty="0">
                <a:effectLst/>
                <a:ea typeface="ＭＳ ゴシック" panose="020B0609070205080204" pitchFamily="49" charset="-128"/>
                <a:cs typeface="Times New Roman" panose="02020603050405020304" pitchFamily="18" charset="0"/>
              </a:rPr>
              <a:t>資料</a:t>
            </a:r>
            <a:r>
              <a:rPr lang="ja-JP" sz="700" kern="100" dirty="0">
                <a:effectLst/>
                <a:ea typeface="ＭＳ ゴシック" panose="020B0609070205080204" pitchFamily="49" charset="-128"/>
                <a:cs typeface="Times New Roman" panose="02020603050405020304" pitchFamily="18" charset="0"/>
              </a:rPr>
              <a:t>（</a:t>
            </a:r>
            <a:r>
              <a:rPr lang="en-US" sz="700" kern="100" dirty="0">
                <a:effectLst/>
                <a:ea typeface="ＭＳ ゴシック" panose="020B0609070205080204" pitchFamily="49" charset="-128"/>
                <a:cs typeface="Times New Roman" panose="02020603050405020304" pitchFamily="18" charset="0"/>
              </a:rPr>
              <a:t>201</a:t>
            </a:r>
            <a:r>
              <a:rPr lang="en-US" altLang="ja-JP" sz="700" kern="100" dirty="0">
                <a:effectLst/>
                <a:ea typeface="ＭＳ ゴシック" panose="020B0609070205080204" pitchFamily="49" charset="-128"/>
                <a:cs typeface="Times New Roman" panose="02020603050405020304" pitchFamily="18" charset="0"/>
              </a:rPr>
              <a:t>9</a:t>
            </a:r>
            <a:r>
              <a:rPr lang="ja-JP" sz="700" kern="100" dirty="0">
                <a:effectLst/>
                <a:ea typeface="ＭＳ ゴシック" panose="020B0609070205080204" pitchFamily="49" charset="-128"/>
                <a:cs typeface="Times New Roman" panose="02020603050405020304" pitchFamily="18" charset="0"/>
              </a:rPr>
              <a:t>年</a:t>
            </a:r>
            <a:r>
              <a:rPr lang="en-US" altLang="ja-JP" sz="700" kern="100" dirty="0">
                <a:ea typeface="ＭＳ ゴシック" panose="020B0609070205080204" pitchFamily="49" charset="-128"/>
                <a:cs typeface="Times New Roman" panose="02020603050405020304" pitchFamily="18" charset="0"/>
              </a:rPr>
              <a:t>3</a:t>
            </a:r>
            <a:r>
              <a:rPr lang="ja-JP" sz="700" kern="100" dirty="0">
                <a:effectLst/>
                <a:ea typeface="ＭＳ ゴシック" panose="020B0609070205080204" pitchFamily="49" charset="-128"/>
                <a:cs typeface="Times New Roman" panose="02020603050405020304" pitchFamily="18" charset="0"/>
              </a:rPr>
              <a:t>月</a:t>
            </a:r>
            <a:r>
              <a:rPr lang="en-US" sz="700" kern="100" dirty="0">
                <a:effectLst/>
                <a:ea typeface="ＭＳ ゴシック" panose="020B0609070205080204" pitchFamily="49" charset="-128"/>
                <a:cs typeface="Times New Roman" panose="02020603050405020304" pitchFamily="18" charset="0"/>
              </a:rPr>
              <a:t>3</a:t>
            </a:r>
            <a:r>
              <a:rPr lang="en-US" altLang="ja-JP" sz="700" kern="100" dirty="0">
                <a:effectLst/>
                <a:ea typeface="ＭＳ ゴシック" panose="020B0609070205080204" pitchFamily="49" charset="-128"/>
                <a:cs typeface="Times New Roman" panose="02020603050405020304" pitchFamily="18" charset="0"/>
              </a:rPr>
              <a:t>1</a:t>
            </a:r>
            <a:r>
              <a:rPr lang="ja-JP" sz="700" kern="100" dirty="0">
                <a:effectLst/>
                <a:ea typeface="ＭＳ ゴシック" panose="020B0609070205080204" pitchFamily="49" charset="-128"/>
                <a:cs typeface="Times New Roman" panose="02020603050405020304" pitchFamily="18" charset="0"/>
              </a:rPr>
              <a:t>日現在）</a:t>
            </a:r>
            <a:r>
              <a:rPr lang="ja-JP" altLang="en-US" sz="700" kern="100" dirty="0">
                <a:effectLst/>
                <a:ea typeface="ＭＳ ゴシック" panose="020B0609070205080204" pitchFamily="49" charset="-128"/>
                <a:cs typeface="Times New Roman" panose="02020603050405020304" pitchFamily="18" charset="0"/>
              </a:rPr>
              <a:t>）</a:t>
            </a:r>
            <a:r>
              <a:rPr lang="ja-JP" altLang="en-US" sz="700" kern="100" dirty="0">
                <a:ea typeface="ＭＳ ゴシック" panose="020B0609070205080204" pitchFamily="49" charset="-128"/>
                <a:cs typeface="Times New Roman" panose="02020603050405020304" pitchFamily="18" charset="0"/>
              </a:rPr>
              <a:t>「介護保険</a:t>
            </a:r>
            <a:r>
              <a:rPr lang="ja-JP" sz="700" kern="100" dirty="0">
                <a:effectLst/>
                <a:ea typeface="ＭＳ ゴシック" panose="020B0609070205080204" pitchFamily="49" charset="-128"/>
                <a:cs typeface="Times New Roman" panose="02020603050405020304" pitchFamily="18" charset="0"/>
              </a:rPr>
              <a:t>・</a:t>
            </a:r>
            <a:r>
              <a:rPr lang="ja-JP" altLang="en-US" sz="700" kern="100" dirty="0">
                <a:effectLst/>
                <a:ea typeface="ＭＳ ゴシック" panose="020B0609070205080204" pitchFamily="49" charset="-128"/>
                <a:cs typeface="Times New Roman" panose="02020603050405020304" pitchFamily="18" charset="0"/>
              </a:rPr>
              <a:t>その他」</a:t>
            </a:r>
            <a:r>
              <a:rPr lang="ja-JP" sz="700" kern="100" dirty="0">
                <a:effectLst/>
                <a:ea typeface="ＭＳ ゴシック" panose="020B0609070205080204" pitchFamily="49" charset="-128"/>
                <a:cs typeface="Times New Roman" panose="02020603050405020304" pitchFamily="18" charset="0"/>
              </a:rPr>
              <a:t>大阪府福祉部資料</a:t>
            </a:r>
            <a:r>
              <a:rPr lang="ja-JP" sz="700" kern="100" dirty="0">
                <a:solidFill>
                  <a:schemeClr val="tx1"/>
                </a:solidFill>
                <a:effectLst/>
                <a:ea typeface="ＭＳ ゴシック" panose="020B0609070205080204" pitchFamily="49" charset="-128"/>
                <a:cs typeface="Times New Roman" panose="02020603050405020304" pitchFamily="18" charset="0"/>
              </a:rPr>
              <a:t>（認知症高齢者グループホームは</a:t>
            </a:r>
            <a:r>
              <a:rPr lang="en-US" sz="700" kern="100" dirty="0">
                <a:solidFill>
                  <a:schemeClr val="tx1"/>
                </a:solidFill>
                <a:effectLst/>
                <a:ea typeface="ＭＳ ゴシック" panose="020B0609070205080204" pitchFamily="49" charset="-128"/>
                <a:cs typeface="Times New Roman" panose="02020603050405020304" pitchFamily="18" charset="0"/>
              </a:rPr>
              <a:t>201</a:t>
            </a:r>
            <a:r>
              <a:rPr lang="en-US" altLang="ja-JP" sz="700" kern="100" dirty="0">
                <a:solidFill>
                  <a:schemeClr val="tx1"/>
                </a:solidFill>
                <a:ea typeface="ＭＳ ゴシック" panose="020B0609070205080204" pitchFamily="49" charset="-128"/>
                <a:cs typeface="Times New Roman" panose="02020603050405020304" pitchFamily="18" charset="0"/>
              </a:rPr>
              <a:t>8</a:t>
            </a:r>
            <a:r>
              <a:rPr lang="ja-JP" sz="700" kern="100" dirty="0">
                <a:solidFill>
                  <a:schemeClr val="tx1"/>
                </a:solidFill>
                <a:effectLst/>
                <a:ea typeface="ＭＳ ゴシック" panose="020B0609070205080204" pitchFamily="49" charset="-128"/>
                <a:cs typeface="Times New Roman" panose="02020603050405020304" pitchFamily="18" charset="0"/>
              </a:rPr>
              <a:t>年</a:t>
            </a:r>
            <a:r>
              <a:rPr lang="en-US" sz="700" kern="100" dirty="0">
                <a:solidFill>
                  <a:schemeClr val="tx1"/>
                </a:solidFill>
                <a:effectLst/>
                <a:ea typeface="ＭＳ ゴシック" panose="020B0609070205080204" pitchFamily="49" charset="-128"/>
                <a:cs typeface="Times New Roman" panose="02020603050405020304" pitchFamily="18" charset="0"/>
              </a:rPr>
              <a:t>1</a:t>
            </a:r>
            <a:r>
              <a:rPr lang="ja-JP" sz="700" kern="100" dirty="0">
                <a:solidFill>
                  <a:schemeClr val="tx1"/>
                </a:solidFill>
                <a:effectLst/>
                <a:ea typeface="ＭＳ ゴシック" panose="020B0609070205080204" pitchFamily="49" charset="-128"/>
                <a:cs typeface="Times New Roman" panose="02020603050405020304" pitchFamily="18" charset="0"/>
              </a:rPr>
              <a:t>月</a:t>
            </a:r>
            <a:r>
              <a:rPr lang="en-US" sz="700" kern="100" dirty="0">
                <a:solidFill>
                  <a:schemeClr val="tx1"/>
                </a:solidFill>
                <a:effectLst/>
                <a:ea typeface="ＭＳ ゴシック" panose="020B0609070205080204" pitchFamily="49" charset="-128"/>
                <a:cs typeface="Times New Roman" panose="02020603050405020304" pitchFamily="18" charset="0"/>
              </a:rPr>
              <a:t>1</a:t>
            </a:r>
            <a:r>
              <a:rPr lang="ja-JP" sz="700" kern="100" dirty="0">
                <a:solidFill>
                  <a:schemeClr val="tx1"/>
                </a:solidFill>
                <a:effectLst/>
                <a:ea typeface="ＭＳ ゴシック" panose="020B0609070205080204" pitchFamily="49" charset="-128"/>
                <a:cs typeface="Times New Roman" panose="02020603050405020304" pitchFamily="18" charset="0"/>
              </a:rPr>
              <a:t>日現在、その他施設は</a:t>
            </a:r>
            <a:r>
              <a:rPr lang="en-US" sz="700" kern="100" dirty="0">
                <a:solidFill>
                  <a:schemeClr val="tx1"/>
                </a:solidFill>
                <a:effectLst/>
                <a:ea typeface="ＭＳ ゴシック" panose="020B0609070205080204" pitchFamily="49" charset="-128"/>
                <a:cs typeface="Times New Roman" panose="02020603050405020304" pitchFamily="18" charset="0"/>
              </a:rPr>
              <a:t>201</a:t>
            </a:r>
            <a:r>
              <a:rPr lang="en-US" altLang="ja-JP" sz="700" kern="100" dirty="0">
                <a:solidFill>
                  <a:schemeClr val="tx1"/>
                </a:solidFill>
                <a:ea typeface="ＭＳ ゴシック" panose="020B0609070205080204" pitchFamily="49" charset="-128"/>
                <a:cs typeface="Times New Roman" panose="02020603050405020304" pitchFamily="18" charset="0"/>
              </a:rPr>
              <a:t>9</a:t>
            </a:r>
            <a:r>
              <a:rPr lang="ja-JP" sz="700" kern="100" dirty="0">
                <a:solidFill>
                  <a:schemeClr val="tx1"/>
                </a:solidFill>
                <a:effectLst/>
                <a:ea typeface="ＭＳ ゴシック" panose="020B0609070205080204" pitchFamily="49" charset="-128"/>
                <a:cs typeface="Times New Roman" panose="02020603050405020304" pitchFamily="18" charset="0"/>
              </a:rPr>
              <a:t>年</a:t>
            </a:r>
            <a:r>
              <a:rPr lang="en-US" sz="700" kern="100" dirty="0">
                <a:solidFill>
                  <a:schemeClr val="tx1"/>
                </a:solidFill>
                <a:effectLst/>
                <a:ea typeface="ＭＳ ゴシック" panose="020B0609070205080204" pitchFamily="49" charset="-128"/>
                <a:cs typeface="Times New Roman" panose="02020603050405020304" pitchFamily="18" charset="0"/>
              </a:rPr>
              <a:t>4</a:t>
            </a:r>
            <a:r>
              <a:rPr lang="ja-JP" sz="700" kern="100" dirty="0">
                <a:solidFill>
                  <a:schemeClr val="tx1"/>
                </a:solidFill>
                <a:effectLst/>
                <a:ea typeface="ＭＳ ゴシック" panose="020B0609070205080204" pitchFamily="49" charset="-128"/>
                <a:cs typeface="Times New Roman" panose="02020603050405020304" pitchFamily="18" charset="0"/>
              </a:rPr>
              <a:t>月</a:t>
            </a:r>
            <a:r>
              <a:rPr lang="en-US" sz="700" kern="100" dirty="0">
                <a:solidFill>
                  <a:schemeClr val="tx1"/>
                </a:solidFill>
                <a:effectLst/>
                <a:ea typeface="ＭＳ ゴシック" panose="020B0609070205080204" pitchFamily="49" charset="-128"/>
                <a:cs typeface="Times New Roman" panose="02020603050405020304" pitchFamily="18" charset="0"/>
              </a:rPr>
              <a:t>1</a:t>
            </a:r>
            <a:r>
              <a:rPr lang="ja-JP" sz="700" kern="100" dirty="0">
                <a:solidFill>
                  <a:schemeClr val="tx1"/>
                </a:solidFill>
                <a:effectLst/>
                <a:ea typeface="ＭＳ ゴシック" panose="020B0609070205080204" pitchFamily="49" charset="-128"/>
                <a:cs typeface="Times New Roman" panose="02020603050405020304" pitchFamily="18" charset="0"/>
              </a:rPr>
              <a:t>日現在）</a:t>
            </a:r>
            <a:endParaRPr lang="ja-JP" sz="700" kern="100" dirty="0">
              <a:solidFill>
                <a:schemeClr val="tx1"/>
              </a:solidFill>
              <a:effectLst/>
              <a:ea typeface="ＭＳ 明朝" panose="02020609040205080304" pitchFamily="17" charset="-128"/>
              <a:cs typeface="Times New Roman" panose="02020603050405020304" pitchFamily="18" charset="0"/>
            </a:endParaRPr>
          </a:p>
        </p:txBody>
      </p:sp>
      <p:sp>
        <p:nvSpPr>
          <p:cNvPr id="74" name="タイトル 1">
            <a:extLst>
              <a:ext uri="{FF2B5EF4-FFF2-40B4-BE49-F238E27FC236}">
                <a16:creationId xmlns:a16="http://schemas.microsoft.com/office/drawing/2014/main" id="{77D78C8B-7190-4F9F-BF24-FAD4DFE9F181}"/>
              </a:ext>
            </a:extLst>
          </p:cNvPr>
          <p:cNvSpPr txBox="1">
            <a:spLocks/>
          </p:cNvSpPr>
          <p:nvPr/>
        </p:nvSpPr>
        <p:spPr>
          <a:xfrm>
            <a:off x="236021" y="495610"/>
            <a:ext cx="8712968" cy="848682"/>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dirty="0">
                <a:latin typeface="HGP創英角ｺﾞｼｯｸUB" panose="020B0900000000000000" pitchFamily="50" charset="-128"/>
                <a:ea typeface="HGP創英角ｺﾞｼｯｸUB" panose="020B0900000000000000" pitchFamily="50" charset="-128"/>
              </a:rPr>
              <a:t>医療・介護提供体制は、多くの機能・施設から構成されている</a:t>
            </a:r>
          </a:p>
        </p:txBody>
      </p:sp>
    </p:spTree>
    <p:extLst>
      <p:ext uri="{BB962C8B-B14F-4D97-AF65-F5344CB8AC3E}">
        <p14:creationId xmlns:p14="http://schemas.microsoft.com/office/powerpoint/2010/main" val="14942273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CB110735879EE44AC0DA5AE7D61CC8B" ma:contentTypeVersion="1" ma:contentTypeDescription="新しいドキュメントを作成します。" ma:contentTypeScope="" ma:versionID="33519e4b33cc5b98fdbc79d2e4c88e86">
  <xsd:schema xmlns:xsd="http://www.w3.org/2001/XMLSchema" xmlns:xs="http://www.w3.org/2001/XMLSchema" xmlns:p="http://schemas.microsoft.com/office/2006/metadata/properties" xmlns:ns2="37ef2d1b-1235-44d9-8c81-ea4e54386f8b" targetNamespace="http://schemas.microsoft.com/office/2006/metadata/properties" ma:root="true" ma:fieldsID="0a7072686eeb9ed06202d329226245c3" ns2:_="">
    <xsd:import namespace="37ef2d1b-1235-44d9-8c81-ea4e54386f8b"/>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ef2d1b-1235-44d9-8c81-ea4e54386f8b"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2DC5DD6-666D-4BE3-8435-F3A8C889D1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7ef2d1b-1235-44d9-8c81-ea4e54386f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E6FA492-2F15-4389-9F0F-4BEF001AC011}">
  <ds:schemaRefs>
    <ds:schemaRef ds:uri="http://schemas.microsoft.com/sharepoint/v3/contenttype/forms"/>
  </ds:schemaRefs>
</ds:datastoreItem>
</file>

<file path=customXml/itemProps3.xml><?xml version="1.0" encoding="utf-8"?>
<ds:datastoreItem xmlns:ds="http://schemas.openxmlformats.org/officeDocument/2006/customXml" ds:itemID="{0B2E238E-5187-4482-BE1B-2A3B132B829E}">
  <ds:schemaRefs>
    <ds:schemaRef ds:uri="http://purl.org/dc/dcmitype/"/>
    <ds:schemaRef ds:uri="http://purl.org/dc/terms/"/>
    <ds:schemaRef ds:uri="http://purl.org/dc/elements/1.1/"/>
    <ds:schemaRef ds:uri="http://schemas.openxmlformats.org/package/2006/metadata/core-properties"/>
    <ds:schemaRef ds:uri="37ef2d1b-1235-44d9-8c81-ea4e54386f8b"/>
    <ds:schemaRef ds:uri="http://schemas.microsoft.com/office/2006/documentManagement/types"/>
    <ds:schemaRef ds:uri="http://schemas.microsoft.com/office/infopath/2007/PartnerControl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17096</TotalTime>
  <Words>2099</Words>
  <Application>Microsoft Office PowerPoint</Application>
  <PresentationFormat>画面に合わせる (4:3)</PresentationFormat>
  <Paragraphs>334</Paragraphs>
  <Slides>19</Slides>
  <Notes>18</Notes>
  <HiddenSlides>0</HiddenSlides>
  <MMClips>0</MMClips>
  <ScaleCrop>false</ScaleCrop>
  <HeadingPairs>
    <vt:vector size="8" baseType="variant">
      <vt:variant>
        <vt:lpstr>使用されているフォント</vt:lpstr>
      </vt:variant>
      <vt:variant>
        <vt:i4>14</vt:i4>
      </vt:variant>
      <vt:variant>
        <vt:lpstr>テーマ</vt:lpstr>
      </vt:variant>
      <vt:variant>
        <vt:i4>1</vt:i4>
      </vt:variant>
      <vt:variant>
        <vt:lpstr>埋め込まれた OLE サーバー</vt:lpstr>
      </vt:variant>
      <vt:variant>
        <vt:i4>1</vt:i4>
      </vt:variant>
      <vt:variant>
        <vt:lpstr>スライド タイトル</vt:lpstr>
      </vt:variant>
      <vt:variant>
        <vt:i4>19</vt:i4>
      </vt:variant>
    </vt:vector>
  </HeadingPairs>
  <TitlesOfParts>
    <vt:vector size="35" baseType="lpstr">
      <vt:lpstr>FontAwesome</vt:lpstr>
      <vt:lpstr>HGPｺﾞｼｯｸE</vt:lpstr>
      <vt:lpstr>HGPｺﾞｼｯｸM</vt:lpstr>
      <vt:lpstr>HGP創英角ｺﾞｼｯｸUB</vt:lpstr>
      <vt:lpstr>HGS創英角ｺﾞｼｯｸUB</vt:lpstr>
      <vt:lpstr>HG創英角ｺﾞｼｯｸUB</vt:lpstr>
      <vt:lpstr>Meiryo UI</vt:lpstr>
      <vt:lpstr>Microsoft YaHei UI</vt:lpstr>
      <vt:lpstr>ＭＳ Ｐゴシック</vt:lpstr>
      <vt:lpstr>ＭＳ ゴシック</vt:lpstr>
      <vt:lpstr>ＭＳ 明朝</vt:lpstr>
      <vt:lpstr>Arial</vt:lpstr>
      <vt:lpstr>Calibri</vt:lpstr>
      <vt:lpstr>Times New Roman</vt:lpstr>
      <vt:lpstr>Office ​​テーマ</vt:lpstr>
      <vt:lpstr>ワークシート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lastModifiedBy>井原　隆</cp:lastModifiedBy>
  <cp:revision>1139</cp:revision>
  <cp:lastPrinted>2020-12-18T05:05:43Z</cp:lastPrinted>
  <dcterms:created xsi:type="dcterms:W3CDTF">2017-09-06T02:09:24Z</dcterms:created>
  <dcterms:modified xsi:type="dcterms:W3CDTF">2021-03-31T02:12:13Z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0x0101002CB110735879EE44AC0DA5AE7D61CC8B</vt:lpwstr>
  </property>
</Properties>
</file>