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98" r:id="rId5"/>
    <p:sldId id="370" r:id="rId6"/>
    <p:sldId id="367" r:id="rId7"/>
    <p:sldId id="365" r:id="rId8"/>
    <p:sldId id="366" r:id="rId9"/>
    <p:sldId id="357" r:id="rId10"/>
    <p:sldId id="369" r:id="rId11"/>
    <p:sldId id="375" r:id="rId12"/>
    <p:sldId id="358" r:id="rId13"/>
    <p:sldId id="360" r:id="rId14"/>
    <p:sldId id="361" r:id="rId15"/>
    <p:sldId id="372" r:id="rId16"/>
    <p:sldId id="373" r:id="rId17"/>
    <p:sldId id="362" r:id="rId18"/>
    <p:sldId id="377" r:id="rId19"/>
    <p:sldId id="378" r:id="rId20"/>
    <p:sldId id="379" r:id="rId21"/>
    <p:sldId id="374" r:id="rId22"/>
    <p:sldId id="371" r:id="rId2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4434" autoAdjust="0"/>
  </p:normalViewPr>
  <p:slideViewPr>
    <p:cSldViewPr>
      <p:cViewPr varScale="1">
        <p:scale>
          <a:sx n="70" d="100"/>
          <a:sy n="70" d="100"/>
        </p:scale>
        <p:origin x="144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436"/>
    </p:cViewPr>
  </p:sorterViewPr>
  <p:notesViewPr>
    <p:cSldViewPr>
      <p:cViewPr>
        <p:scale>
          <a:sx n="70" d="100"/>
          <a:sy n="70" d="100"/>
        </p:scale>
        <p:origin x="2550" y="-498"/>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image" Target="../media/image24.emf"/><Relationship Id="rId4" Type="http://schemas.openxmlformats.org/officeDocument/2006/relationships/image" Target="../media/image27.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image" Target="../media/image28.emf"/><Relationship Id="rId4" Type="http://schemas.openxmlformats.org/officeDocument/2006/relationships/image" Target="../media/image31.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image" Target="../media/image3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2" tIns="45716" rIns="91432" bIns="45716" rtlCol="0"/>
          <a:lstStyle>
            <a:lvl1pPr algn="r">
              <a:defRPr sz="1200"/>
            </a:lvl1pPr>
          </a:lstStyle>
          <a:p>
            <a:fld id="{8C0B6B46-DA86-44B1-BF26-2C06D2A671C0}" type="datetimeFigureOut">
              <a:rPr kumimoji="1" lang="ja-JP" altLang="en-US" smtClean="0"/>
              <a:t>2021/3/31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6887"/>
          </a:xfrm>
          <a:prstGeom prst="rect">
            <a:avLst/>
          </a:prstGeom>
        </p:spPr>
        <p:txBody>
          <a:bodyPr vert="horz" lIns="91432" tIns="45716" rIns="91432" bIns="45716" rtlCol="0" anchor="b"/>
          <a:lstStyle>
            <a:lvl1pPr algn="r">
              <a:defRPr sz="1200"/>
            </a:lvl1pPr>
          </a:lstStyle>
          <a:p>
            <a:fld id="{40687962-1732-4DEA-94EE-209433AE6D92}" type="slidenum">
              <a:rPr kumimoji="1" lang="ja-JP" altLang="en-US" smtClean="0"/>
              <a:t>‹#›</a:t>
            </a:fld>
            <a:endParaRPr kumimoji="1" lang="ja-JP" altLang="en-US"/>
          </a:p>
        </p:txBody>
      </p:sp>
    </p:spTree>
    <p:extLst>
      <p:ext uri="{BB962C8B-B14F-4D97-AF65-F5344CB8AC3E}">
        <p14:creationId xmlns:p14="http://schemas.microsoft.com/office/powerpoint/2010/main" val="3190881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DCFC374-814C-4296-BB26-A4ADC52CB336}" type="slidenum">
              <a:rPr kumimoji="1" lang="ja-JP" altLang="en-US" smtClean="0"/>
              <a:t>1</a:t>
            </a:fld>
            <a:endParaRPr kumimoji="1" lang="ja-JP" altLang="en-US" dirty="0"/>
          </a:p>
        </p:txBody>
      </p:sp>
    </p:spTree>
    <p:extLst>
      <p:ext uri="{BB962C8B-B14F-4D97-AF65-F5344CB8AC3E}">
        <p14:creationId xmlns:p14="http://schemas.microsoft.com/office/powerpoint/2010/main" val="2200472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11</a:t>
            </a:fld>
            <a:endParaRPr kumimoji="1" lang="ja-JP" altLang="en-US"/>
          </a:p>
        </p:txBody>
      </p:sp>
    </p:spTree>
    <p:extLst>
      <p:ext uri="{BB962C8B-B14F-4D97-AF65-F5344CB8AC3E}">
        <p14:creationId xmlns:p14="http://schemas.microsoft.com/office/powerpoint/2010/main" val="656971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2889313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19163" y="746125"/>
            <a:ext cx="4968875"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555458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14</a:t>
            </a:fld>
            <a:endParaRPr kumimoji="1" lang="ja-JP" altLang="en-US"/>
          </a:p>
        </p:txBody>
      </p:sp>
      <p:sp>
        <p:nvSpPr>
          <p:cNvPr id="5" name="ノート プレースホルダー 2"/>
          <p:cNvSpPr>
            <a:spLocks noGrp="1"/>
          </p:cNvSpPr>
          <p:nvPr>
            <p:ph type="body" idx="1"/>
          </p:nvPr>
        </p:nvSpPr>
        <p:spPr/>
        <p:txBody>
          <a:bodyPr/>
          <a:lstStyle/>
          <a:p>
            <a:pPr marL="171450" indent="-171450"/>
            <a:endParaRPr lang="en-US" altLang="ja-JP" sz="1600" dirty="0">
              <a:latin typeface="HGPｺﾞｼｯｸE" panose="020B0900000000000000" pitchFamily="50" charset="-128"/>
              <a:ea typeface="HGPｺﾞｼｯｸE" panose="020B0900000000000000" pitchFamily="50" charset="-128"/>
            </a:endParaRPr>
          </a:p>
          <a:p>
            <a:pPr marL="171450" indent="-171450"/>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4030048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3202308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2139708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756296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18</a:t>
            </a:fld>
            <a:endParaRPr kumimoji="1" lang="ja-JP" altLang="en-US"/>
          </a:p>
        </p:txBody>
      </p:sp>
      <p:sp>
        <p:nvSpPr>
          <p:cNvPr id="5" name="ノート プレースホルダー 2"/>
          <p:cNvSpPr>
            <a:spLocks noGrp="1"/>
          </p:cNvSpPr>
          <p:nvPr>
            <p:ph type="body" idx="1"/>
          </p:nvPr>
        </p:nvSpPr>
        <p:spPr/>
        <p:txBody>
          <a:bodyPr/>
          <a:lstStyle/>
          <a:p>
            <a:pPr marL="171450" indent="-171450"/>
            <a:endParaRPr lang="en-US" altLang="ja-JP" sz="1600" dirty="0">
              <a:latin typeface="HGPｺﾞｼｯｸE" panose="020B0900000000000000" pitchFamily="50" charset="-128"/>
              <a:ea typeface="HGPｺﾞｼｯｸE" panose="020B0900000000000000" pitchFamily="50" charset="-128"/>
            </a:endParaRPr>
          </a:p>
          <a:p>
            <a:pPr marL="171450" indent="-171450"/>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4868966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878578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en-US" dirty="0">
                <a:solidFill>
                  <a:prstClr val="black"/>
                </a:solidFill>
              </a:rPr>
              <a:t>・本日ご説明する内容です。</a:t>
            </a:r>
            <a:endParaRPr lang="en-US" altLang="ja-JP" dirty="0">
              <a:solidFill>
                <a:prstClr val="black"/>
              </a:solidFill>
            </a:endParaRPr>
          </a:p>
        </p:txBody>
      </p:sp>
      <p:sp>
        <p:nvSpPr>
          <p:cNvPr id="4" name="スライド番号プレースホルダー 3"/>
          <p:cNvSpPr>
            <a:spLocks noGrp="1"/>
          </p:cNvSpPr>
          <p:nvPr>
            <p:ph type="sldNum" sz="quarter" idx="10"/>
          </p:nvPr>
        </p:nvSpPr>
        <p:spPr/>
        <p:txBody>
          <a:bodyPr/>
          <a:lstStyle/>
          <a:p>
            <a:fld id="{40687962-1732-4DEA-94EE-209433AE6D92}" type="slidenum">
              <a:rPr kumimoji="1" lang="ja-JP" altLang="en-US" smtClean="0"/>
              <a:t>2</a:t>
            </a:fld>
            <a:endParaRPr kumimoji="1" lang="ja-JP" altLang="en-US" dirty="0"/>
          </a:p>
        </p:txBody>
      </p:sp>
    </p:spTree>
    <p:extLst>
      <p:ext uri="{BB962C8B-B14F-4D97-AF65-F5344CB8AC3E}">
        <p14:creationId xmlns:p14="http://schemas.microsoft.com/office/powerpoint/2010/main" val="1452124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279038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3503651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2945896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6</a:t>
            </a:fld>
            <a:endParaRPr kumimoji="1" lang="ja-JP" altLang="en-US"/>
          </a:p>
        </p:txBody>
      </p:sp>
    </p:spTree>
    <p:extLst>
      <p:ext uri="{BB962C8B-B14F-4D97-AF65-F5344CB8AC3E}">
        <p14:creationId xmlns:p14="http://schemas.microsoft.com/office/powerpoint/2010/main" val="581288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7</a:t>
            </a:fld>
            <a:endParaRPr kumimoji="1" lang="ja-JP" altLang="en-US"/>
          </a:p>
        </p:txBody>
      </p:sp>
    </p:spTree>
    <p:extLst>
      <p:ext uri="{BB962C8B-B14F-4D97-AF65-F5344CB8AC3E}">
        <p14:creationId xmlns:p14="http://schemas.microsoft.com/office/powerpoint/2010/main" val="1561541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8</a:t>
            </a:fld>
            <a:endParaRPr kumimoji="1" lang="ja-JP" altLang="en-US"/>
          </a:p>
        </p:txBody>
      </p:sp>
    </p:spTree>
    <p:extLst>
      <p:ext uri="{BB962C8B-B14F-4D97-AF65-F5344CB8AC3E}">
        <p14:creationId xmlns:p14="http://schemas.microsoft.com/office/powerpoint/2010/main" val="3652762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9</a:t>
            </a:fld>
            <a:endParaRPr kumimoji="1" lang="ja-JP" altLang="en-US"/>
          </a:p>
        </p:txBody>
      </p:sp>
    </p:spTree>
    <p:extLst>
      <p:ext uri="{BB962C8B-B14F-4D97-AF65-F5344CB8AC3E}">
        <p14:creationId xmlns:p14="http://schemas.microsoft.com/office/powerpoint/2010/main" val="4130183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480EE7C-8E8D-41EB-9594-C5DC1FCA6663}"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261477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6C1884-71C5-4CA1-AEB1-8D07AC67AE50}"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21763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DBA19F-7284-44BE-9A1F-C02B9A966599}"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43725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9288436-3286-4FEF-B618-369F48507185}"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488334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288436-3286-4FEF-B618-369F48507185}"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982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51F4AA4-C779-4EE1-910A-4A7C1CD4543E}"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8216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E3C2E89-ACA8-453C-98E5-56D551773C7D}" type="datetime1">
              <a:rPr kumimoji="1" lang="ja-JP" altLang="en-US" smtClean="0"/>
              <a:t>2021/3/31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09677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29DF76D-27A6-45FE-A907-12DFDE6D76F8}" type="datetime1">
              <a:rPr kumimoji="1" lang="ja-JP" altLang="en-US" smtClean="0"/>
              <a:t>2021/3/31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1722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5B6E5B3-E1CE-4D50-8D88-0BAB252FE96E}" type="datetime1">
              <a:rPr kumimoji="1" lang="ja-JP" altLang="en-US" smtClean="0"/>
              <a:t>2021/3/31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93747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CB3274-620F-4559-8998-DD67638A3D1F}" type="datetime1">
              <a:rPr kumimoji="1" lang="ja-JP" altLang="en-US" smtClean="0"/>
              <a:t>2021/3/31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95117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107F548-034F-4E79-9524-0CA46ED49675}" type="datetime1">
              <a:rPr kumimoji="1" lang="ja-JP" altLang="en-US" smtClean="0"/>
              <a:t>2021/3/31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66546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239C08-6B5E-4AFE-AB4D-F32FDDA43A4F}" type="datetime1">
              <a:rPr kumimoji="1" lang="ja-JP" altLang="en-US" smtClean="0"/>
              <a:t>2021/3/31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6064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A1CAA-F00E-48D3-8907-6F71498EB191}" type="datetime1">
              <a:rPr kumimoji="1" lang="ja-JP" altLang="en-US" smtClean="0"/>
              <a:t>2021/3/31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7686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15.emf"/></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8.emf"/><Relationship Id="rId5" Type="http://schemas.openxmlformats.org/officeDocument/2006/relationships/slide" Target="slide8.xml"/><Relationship Id="rId4" Type="http://schemas.openxmlformats.org/officeDocument/2006/relationships/image" Target="../media/image17.emf"/></Relationships>
</file>

<file path=ppt/slides/_rels/slide13.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20.png"/><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3.emf"/><Relationship Id="rId5" Type="http://schemas.openxmlformats.org/officeDocument/2006/relationships/slide" Target="slide3.xml"/><Relationship Id="rId4" Type="http://schemas.openxmlformats.org/officeDocument/2006/relationships/image" Target="../media/image22.png"/></Relationships>
</file>

<file path=ppt/slides/_rels/slide15.xml.rels><?xml version="1.0" encoding="UTF-8" standalone="yes"?>
<Relationships xmlns="http://schemas.openxmlformats.org/package/2006/relationships"><Relationship Id="rId8" Type="http://schemas.openxmlformats.org/officeDocument/2006/relationships/image" Target="../media/image25.emf"/><Relationship Id="rId3" Type="http://schemas.openxmlformats.org/officeDocument/2006/relationships/notesSlide" Target="../notesSlides/notesSlide14.xml"/><Relationship Id="rId7" Type="http://schemas.openxmlformats.org/officeDocument/2006/relationships/oleObject" Target="../embeddings/oleObject2.bin"/><Relationship Id="rId12" Type="http://schemas.openxmlformats.org/officeDocument/2006/relationships/image" Target="../media/image27.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4.emf"/><Relationship Id="rId11" Type="http://schemas.openxmlformats.org/officeDocument/2006/relationships/oleObject" Target="../embeddings/oleObject4.bin"/><Relationship Id="rId5" Type="http://schemas.openxmlformats.org/officeDocument/2006/relationships/oleObject" Target="../embeddings/oleObject1.bin"/><Relationship Id="rId10" Type="http://schemas.openxmlformats.org/officeDocument/2006/relationships/image" Target="../media/image26.emf"/><Relationship Id="rId4" Type="http://schemas.openxmlformats.org/officeDocument/2006/relationships/slide" Target="slide3.xml"/><Relationship Id="rId9"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8" Type="http://schemas.openxmlformats.org/officeDocument/2006/relationships/image" Target="../media/image29.emf"/><Relationship Id="rId3" Type="http://schemas.openxmlformats.org/officeDocument/2006/relationships/notesSlide" Target="../notesSlides/notesSlide15.xml"/><Relationship Id="rId7" Type="http://schemas.openxmlformats.org/officeDocument/2006/relationships/oleObject" Target="../embeddings/oleObject6.bin"/><Relationship Id="rId12" Type="http://schemas.openxmlformats.org/officeDocument/2006/relationships/image" Target="../media/image31.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28.emf"/><Relationship Id="rId11" Type="http://schemas.openxmlformats.org/officeDocument/2006/relationships/oleObject" Target="../embeddings/oleObject8.bin"/><Relationship Id="rId5" Type="http://schemas.openxmlformats.org/officeDocument/2006/relationships/oleObject" Target="../embeddings/oleObject5.bin"/><Relationship Id="rId10" Type="http://schemas.openxmlformats.org/officeDocument/2006/relationships/image" Target="../media/image30.emf"/><Relationship Id="rId4" Type="http://schemas.openxmlformats.org/officeDocument/2006/relationships/slide" Target="slide3.xml"/><Relationship Id="rId9" Type="http://schemas.openxmlformats.org/officeDocument/2006/relationships/oleObject" Target="../embeddings/oleObject7.bin"/></Relationships>
</file>

<file path=ppt/slides/_rels/slide17.xml.rels><?xml version="1.0" encoding="UTF-8" standalone="yes"?>
<Relationships xmlns="http://schemas.openxmlformats.org/package/2006/relationships"><Relationship Id="rId8" Type="http://schemas.openxmlformats.org/officeDocument/2006/relationships/image" Target="../media/image33.emf"/><Relationship Id="rId3" Type="http://schemas.openxmlformats.org/officeDocument/2006/relationships/notesSlide" Target="../notesSlides/notesSlide16.xml"/><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32.emf"/><Relationship Id="rId5" Type="http://schemas.openxmlformats.org/officeDocument/2006/relationships/oleObject" Target="../embeddings/oleObject9.bin"/><Relationship Id="rId4" Type="http://schemas.openxmlformats.org/officeDocument/2006/relationships/slide" Target="slide3.xml"/></Relationships>
</file>

<file path=ppt/slides/_rels/slide1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4.emf"/></Relationships>
</file>

<file path=ppt/slides/_rels/slide1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slide" Target="slide3.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7.emf"/><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slide" Target="slide3.xml"/></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42"/>
          <p:cNvGrpSpPr>
            <a:grpSpLocks/>
          </p:cNvGrpSpPr>
          <p:nvPr/>
        </p:nvGrpSpPr>
        <p:grpSpPr bwMode="auto">
          <a:xfrm>
            <a:off x="529484" y="2017005"/>
            <a:ext cx="7126927" cy="690580"/>
            <a:chOff x="398" y="2379"/>
            <a:chExt cx="2665" cy="315"/>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3" name="Rectangle 18"/>
            <p:cNvSpPr>
              <a:spLocks noChangeArrowheads="1"/>
            </p:cNvSpPr>
            <p:nvPr/>
          </p:nvSpPr>
          <p:spPr bwMode="gray">
            <a:xfrm>
              <a:off x="476" y="2379"/>
              <a:ext cx="258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5" name="Freeform 20"/>
            <p:cNvSpPr>
              <a:spLocks/>
            </p:cNvSpPr>
            <p:nvPr/>
          </p:nvSpPr>
          <p:spPr bwMode="auto">
            <a:xfrm>
              <a:off x="398" y="2379"/>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16" name="Rectangle 21"/>
            <p:cNvSpPr>
              <a:spLocks noChangeArrowheads="1"/>
            </p:cNvSpPr>
            <p:nvPr/>
          </p:nvSpPr>
          <p:spPr bwMode="gray">
            <a:xfrm>
              <a:off x="398" y="2467"/>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grpSp>
        <p:nvGrpSpPr>
          <p:cNvPr id="17" name="Group 41"/>
          <p:cNvGrpSpPr>
            <a:grpSpLocks/>
          </p:cNvGrpSpPr>
          <p:nvPr/>
        </p:nvGrpSpPr>
        <p:grpSpPr bwMode="auto">
          <a:xfrm>
            <a:off x="1954534" y="3656852"/>
            <a:ext cx="6931702" cy="697157"/>
            <a:chOff x="1221" y="2704"/>
            <a:chExt cx="2592" cy="31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8" name="Rectangle 25"/>
            <p:cNvSpPr>
              <a:spLocks noChangeArrowheads="1"/>
            </p:cNvSpPr>
            <p:nvPr/>
          </p:nvSpPr>
          <p:spPr bwMode="gray">
            <a:xfrm>
              <a:off x="1221" y="2931"/>
              <a:ext cx="250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9" name="Freeform 26"/>
            <p:cNvSpPr>
              <a:spLocks/>
            </p:cNvSpPr>
            <p:nvPr/>
          </p:nvSpPr>
          <p:spPr bwMode="auto">
            <a:xfrm rot="10800000">
              <a:off x="3722" y="2931"/>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20" name="Rectangle 27"/>
            <p:cNvSpPr>
              <a:spLocks noChangeArrowheads="1"/>
            </p:cNvSpPr>
            <p:nvPr/>
          </p:nvSpPr>
          <p:spPr bwMode="gray">
            <a:xfrm>
              <a:off x="3722" y="2704"/>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sp>
        <p:nvSpPr>
          <p:cNvPr id="2" name="テキスト ボックス 1"/>
          <p:cNvSpPr txBox="1"/>
          <p:nvPr/>
        </p:nvSpPr>
        <p:spPr>
          <a:xfrm>
            <a:off x="651164" y="2439695"/>
            <a:ext cx="8106460" cy="1342547"/>
          </a:xfrm>
          <a:prstGeom prst="rect">
            <a:avLst/>
          </a:prstGeom>
          <a:noFill/>
        </p:spPr>
        <p:txBody>
          <a:bodyPr wrap="square" rtlCol="0">
            <a:spAutoFit/>
          </a:bodyPr>
          <a:lstStyle/>
          <a:p>
            <a:pPr algn="ctr"/>
            <a:r>
              <a:rPr lang="ja-JP" altLang="en-US" sz="4062" b="1" dirty="0">
                <a:latin typeface="+mn-ea"/>
              </a:rPr>
              <a:t>大阪市二次医療圏「地域医療構想」　現状と今後の方向性</a:t>
            </a:r>
            <a:endParaRPr lang="en-US" altLang="ja-JP" sz="4062" b="1" dirty="0">
              <a:solidFill>
                <a:schemeClr val="tx2"/>
              </a:solidFill>
              <a:latin typeface="+mn-ea"/>
            </a:endParaRPr>
          </a:p>
        </p:txBody>
      </p:sp>
      <p:sp>
        <p:nvSpPr>
          <p:cNvPr id="21" name="AutoShape 28"/>
          <p:cNvSpPr>
            <a:spLocks noChangeArrowheads="1"/>
          </p:cNvSpPr>
          <p:nvPr/>
        </p:nvSpPr>
        <p:spPr bwMode="gray">
          <a:xfrm rot="16200000">
            <a:off x="1461232" y="771279"/>
            <a:ext cx="116043" cy="1929032"/>
          </a:xfrm>
          <a:prstGeom prst="flowChartDelay">
            <a:avLst/>
          </a:prstGeom>
          <a:solidFill>
            <a:schemeClr val="tx2"/>
          </a:solidFill>
          <a:ln w="3175">
            <a:solidFill>
              <a:schemeClr val="tx2"/>
            </a:solidFill>
          </a:ln>
          <a:effectLst/>
        </p:spPr>
        <p:txBody>
          <a:bodyPr vert="eaVert" wrap="none" lIns="33231" tIns="0" rIns="0" bIns="0" anchor="b"/>
          <a:lstStyle/>
          <a:p>
            <a:pPr algn="ctr"/>
            <a:r>
              <a:rPr lang="en-US" altLang="ja-JP" sz="3692" b="1" dirty="0" smtClean="0">
                <a:latin typeface="+mj-ea"/>
                <a:ea typeface="+mj-ea"/>
              </a:rPr>
              <a:t>2020</a:t>
            </a:r>
            <a:r>
              <a:rPr lang="ja-JP" altLang="en-US" sz="3692" b="1" dirty="0" smtClean="0">
                <a:latin typeface="+mj-ea"/>
                <a:ea typeface="+mj-ea"/>
              </a:rPr>
              <a:t>年度</a:t>
            </a:r>
            <a:endParaRPr lang="ja-JP" altLang="en-US" sz="3692" b="1" dirty="0">
              <a:latin typeface="+mj-ea"/>
              <a:ea typeface="+mj-ea"/>
            </a:endParaRPr>
          </a:p>
        </p:txBody>
      </p:sp>
      <p:sp>
        <p:nvSpPr>
          <p:cNvPr id="14" name="スライド番号プレースホルダー 2"/>
          <p:cNvSpPr>
            <a:spLocks noGrp="1"/>
          </p:cNvSpPr>
          <p:nvPr>
            <p:ph type="sldNum" sz="quarter" idx="12"/>
          </p:nvPr>
        </p:nvSpPr>
        <p:spPr>
          <a:xfrm>
            <a:off x="6969484" y="6467034"/>
            <a:ext cx="2133600" cy="365125"/>
          </a:xfrm>
        </p:spPr>
        <p:txBody>
          <a:bodyPr/>
          <a:lstStyle/>
          <a:p>
            <a:fld id="{A9848611-8FAA-4BFC-BAAD-33CAF1A3E273}" type="slidenum">
              <a:rPr kumimoji="1" lang="ja-JP" altLang="en-US" sz="1800" smtClean="0">
                <a:solidFill>
                  <a:schemeClr val="tx1"/>
                </a:solidFill>
              </a:rPr>
              <a:t>1</a:t>
            </a:fld>
            <a:endParaRPr kumimoji="1" lang="ja-JP" altLang="en-US" sz="1800" dirty="0">
              <a:solidFill>
                <a:schemeClr val="tx1"/>
              </a:solidFill>
            </a:endParaRPr>
          </a:p>
        </p:txBody>
      </p:sp>
      <p:sp>
        <p:nvSpPr>
          <p:cNvPr id="22" name="角丸四角形 21"/>
          <p:cNvSpPr/>
          <p:nvPr/>
        </p:nvSpPr>
        <p:spPr>
          <a:xfrm>
            <a:off x="2022592" y="5013176"/>
            <a:ext cx="5056082" cy="1465060"/>
          </a:xfrm>
          <a:prstGeom prst="roundRect">
            <a:avLst>
              <a:gd name="adj" fmla="val 13803"/>
            </a:avLst>
          </a:prstGeom>
          <a:solidFill>
            <a:schemeClr val="accent1">
              <a:lumMod val="20000"/>
              <a:lumOff val="80000"/>
            </a:schemeClr>
          </a:solidFill>
          <a:ln>
            <a:solidFill>
              <a:schemeClr val="accent1">
                <a:lumMod val="40000"/>
                <a:lumOff val="6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77"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　</a:t>
            </a:r>
            <a:r>
              <a:rPr lang="ja-JP" altLang="en-US"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大阪アプローチ</a:t>
            </a:r>
            <a:endParaRPr lang="en-US" altLang="ja-JP"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endParaRP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圏域ごとのデータに基づく分析をもとに</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公民のイコールフッティングで</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病床機能分化の議論を進める</a:t>
            </a:r>
          </a:p>
          <a:p>
            <a:r>
              <a:rPr lang="ja-JP" altLang="en-US" sz="1292" dirty="0">
                <a:latin typeface="+mn-ea"/>
              </a:rPr>
              <a:t>　</a:t>
            </a:r>
            <a:endParaRPr lang="en-US" altLang="ja-JP" sz="1477" dirty="0">
              <a:solidFill>
                <a:schemeClr val="tx1"/>
              </a:solidFill>
              <a:latin typeface="+mn-ea"/>
            </a:endParaRPr>
          </a:p>
        </p:txBody>
      </p:sp>
      <p:sp>
        <p:nvSpPr>
          <p:cNvPr id="26" name="テキスト ボックス 25"/>
          <p:cNvSpPr txBox="1"/>
          <p:nvPr/>
        </p:nvSpPr>
        <p:spPr>
          <a:xfrm>
            <a:off x="7668344" y="270367"/>
            <a:ext cx="1101212" cy="461665"/>
          </a:xfrm>
          <a:prstGeom prst="rect">
            <a:avLst/>
          </a:prstGeom>
          <a:solidFill>
            <a:schemeClr val="bg1"/>
          </a:solidFill>
          <a:ln>
            <a:solidFill>
              <a:schemeClr val="tx1"/>
            </a:solidFill>
          </a:ln>
        </p:spPr>
        <p:txBody>
          <a:bodyPr wrap="square" rtlCol="0">
            <a:spAutoFit/>
          </a:bodyPr>
          <a:lstStyle/>
          <a:p>
            <a:pPr algn="ctr"/>
            <a:r>
              <a:rPr kumimoji="1" lang="ja-JP" altLang="en-US" sz="2400" smtClean="0"/>
              <a:t>資料</a:t>
            </a:r>
            <a:r>
              <a:rPr lang="ja-JP" altLang="en-US" sz="2400" dirty="0"/>
              <a:t>２</a:t>
            </a:r>
            <a:endParaRPr kumimoji="1" lang="en-US" altLang="ja-JP" sz="2400" dirty="0"/>
          </a:p>
        </p:txBody>
      </p:sp>
    </p:spTree>
    <p:extLst>
      <p:ext uri="{BB962C8B-B14F-4D97-AF65-F5344CB8AC3E}">
        <p14:creationId xmlns:p14="http://schemas.microsoft.com/office/powerpoint/2010/main" val="2858987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611560" y="1841648"/>
            <a:ext cx="7951379" cy="5016352"/>
          </a:xfrm>
          <a:prstGeom prst="rect">
            <a:avLst/>
          </a:prstGeom>
        </p:spPr>
      </p:pic>
      <p:sp>
        <p:nvSpPr>
          <p:cNvPr id="44" name="テキスト ボックス 10">
            <a:extLst>
              <a:ext uri="{FF2B5EF4-FFF2-40B4-BE49-F238E27FC236}">
                <a16:creationId xmlns:a16="http://schemas.microsoft.com/office/drawing/2014/main" id="{8957656B-6DE6-44E0-85D6-7CF39E5B6647}"/>
              </a:ext>
            </a:extLst>
          </p:cNvPr>
          <p:cNvSpPr txBox="1"/>
          <p:nvPr/>
        </p:nvSpPr>
        <p:spPr>
          <a:xfrm>
            <a:off x="4493884" y="2250611"/>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91</a:t>
            </a:r>
            <a:r>
              <a:rPr lang="en-US" altLang="ja-JP" sz="1200" kern="100" dirty="0">
                <a:latin typeface="Meiryo UI" panose="020B0604030504040204" pitchFamily="50" charset="-128"/>
                <a:ea typeface="Meiryo UI" panose="020B0604030504040204" pitchFamily="50" charset="-128"/>
                <a:cs typeface="Times New Roman"/>
              </a:rPr>
              <a:t>6</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90</a:t>
            </a:r>
            <a:r>
              <a:rPr lang="en-US" altLang="ja-JP" sz="1200" kern="100" dirty="0">
                <a:latin typeface="Meiryo UI" panose="020B0604030504040204" pitchFamily="50" charset="-128"/>
                <a:ea typeface="Meiryo UI" panose="020B0604030504040204" pitchFamily="50" charset="-128"/>
                <a:cs typeface="Times New Roman"/>
              </a:rPr>
              <a:t>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12</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45" name="テキスト ボックス 10">
            <a:extLst>
              <a:ext uri="{FF2B5EF4-FFF2-40B4-BE49-F238E27FC236}">
                <a16:creationId xmlns:a16="http://schemas.microsoft.com/office/drawing/2014/main" id="{8957656B-6DE6-44E0-85D6-7CF39E5B6647}"/>
              </a:ext>
            </a:extLst>
          </p:cNvPr>
          <p:cNvSpPr txBox="1"/>
          <p:nvPr/>
        </p:nvSpPr>
        <p:spPr>
          <a:xfrm>
            <a:off x="4381572" y="2568127"/>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57</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64</a:t>
            </a:r>
            <a:r>
              <a:rPr lang="en-US" altLang="ja-JP" sz="1200" kern="100" dirty="0">
                <a:latin typeface="Meiryo UI" panose="020B0604030504040204" pitchFamily="50" charset="-128"/>
                <a:ea typeface="Meiryo UI" panose="020B0604030504040204" pitchFamily="50" charset="-128"/>
                <a:cs typeface="Times New Roman"/>
              </a:rPr>
              <a:t>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+76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47" name="テキスト ボックス 10">
            <a:extLst>
              <a:ext uri="{FF2B5EF4-FFF2-40B4-BE49-F238E27FC236}">
                <a16:creationId xmlns:a16="http://schemas.microsoft.com/office/drawing/2014/main" id="{8957656B-6DE6-44E0-85D6-7CF39E5B6647}"/>
              </a:ext>
            </a:extLst>
          </p:cNvPr>
          <p:cNvSpPr txBox="1"/>
          <p:nvPr/>
        </p:nvSpPr>
        <p:spPr>
          <a:xfrm>
            <a:off x="4615344" y="2885643"/>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1,364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1,198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166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48" name="テキスト ボックス 10">
            <a:extLst>
              <a:ext uri="{FF2B5EF4-FFF2-40B4-BE49-F238E27FC236}">
                <a16:creationId xmlns:a16="http://schemas.microsoft.com/office/drawing/2014/main" id="{8957656B-6DE6-44E0-85D6-7CF39E5B6647}"/>
              </a:ext>
            </a:extLst>
          </p:cNvPr>
          <p:cNvSpPr txBox="1"/>
          <p:nvPr/>
        </p:nvSpPr>
        <p:spPr>
          <a:xfrm>
            <a:off x="6807075" y="3020307"/>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11,691</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a:latin typeface="Meiryo UI" panose="020B0604030504040204" pitchFamily="50" charset="-128"/>
                <a:ea typeface="Meiryo UI" panose="020B0604030504040204" pitchFamily="50" charset="-128"/>
                <a:cs typeface="Times New Roman"/>
              </a:rPr>
              <a:t>11,697</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+6</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49" name="テキスト ボックス 10">
            <a:extLst>
              <a:ext uri="{FF2B5EF4-FFF2-40B4-BE49-F238E27FC236}">
                <a16:creationId xmlns:a16="http://schemas.microsoft.com/office/drawing/2014/main" id="{8957656B-6DE6-44E0-85D6-7CF39E5B6647}"/>
              </a:ext>
            </a:extLst>
          </p:cNvPr>
          <p:cNvSpPr txBox="1"/>
          <p:nvPr/>
        </p:nvSpPr>
        <p:spPr>
          <a:xfrm>
            <a:off x="5324082" y="3482524"/>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2,921</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3,323</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+402</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0" name="テキスト ボックス 10">
            <a:extLst>
              <a:ext uri="{FF2B5EF4-FFF2-40B4-BE49-F238E27FC236}">
                <a16:creationId xmlns:a16="http://schemas.microsoft.com/office/drawing/2014/main" id="{8957656B-6DE6-44E0-85D6-7CF39E5B6647}"/>
              </a:ext>
            </a:extLst>
          </p:cNvPr>
          <p:cNvSpPr txBox="1"/>
          <p:nvPr/>
        </p:nvSpPr>
        <p:spPr>
          <a:xfrm>
            <a:off x="4486011" y="3790464"/>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834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71</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12</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1" name="テキスト ボックス 10">
            <a:extLst>
              <a:ext uri="{FF2B5EF4-FFF2-40B4-BE49-F238E27FC236}">
                <a16:creationId xmlns:a16="http://schemas.microsoft.com/office/drawing/2014/main" id="{8957656B-6DE6-44E0-85D6-7CF39E5B6647}"/>
              </a:ext>
            </a:extLst>
          </p:cNvPr>
          <p:cNvSpPr txBox="1"/>
          <p:nvPr/>
        </p:nvSpPr>
        <p:spPr>
          <a:xfrm>
            <a:off x="4615344" y="4074640"/>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1,064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938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12</a:t>
            </a:r>
            <a:r>
              <a:rPr lang="en-US" altLang="ja-JP" sz="1200" kern="100" dirty="0">
                <a:latin typeface="Meiryo UI" panose="020B0604030504040204" pitchFamily="50" charset="-128"/>
                <a:ea typeface="Meiryo UI" panose="020B0604030504040204" pitchFamily="50" charset="-128"/>
                <a:cs typeface="Times New Roman"/>
              </a:rPr>
              <a:t>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2" name="テキスト ボックス 10">
            <a:extLst>
              <a:ext uri="{FF2B5EF4-FFF2-40B4-BE49-F238E27FC236}">
                <a16:creationId xmlns:a16="http://schemas.microsoft.com/office/drawing/2014/main" id="{8957656B-6DE6-44E0-85D6-7CF39E5B6647}"/>
              </a:ext>
            </a:extLst>
          </p:cNvPr>
          <p:cNvSpPr txBox="1"/>
          <p:nvPr/>
        </p:nvSpPr>
        <p:spPr>
          <a:xfrm>
            <a:off x="4741612" y="4382943"/>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1,500</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1,701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+20</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3" name="テキスト ボックス 10">
            <a:extLst>
              <a:ext uri="{FF2B5EF4-FFF2-40B4-BE49-F238E27FC236}">
                <a16:creationId xmlns:a16="http://schemas.microsoft.com/office/drawing/2014/main" id="{8957656B-6DE6-44E0-85D6-7CF39E5B6647}"/>
              </a:ext>
            </a:extLst>
          </p:cNvPr>
          <p:cNvSpPr txBox="1"/>
          <p:nvPr/>
        </p:nvSpPr>
        <p:spPr>
          <a:xfrm>
            <a:off x="4741612" y="4664039"/>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1,628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1,648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+20</a:t>
            </a:r>
            <a:r>
              <a:rPr lang="ja-JP" altLang="en-US" sz="1200" kern="100" dirty="0">
                <a:latin typeface="Meiryo UI" panose="020B0604030504040204" pitchFamily="50" charset="-128"/>
                <a:ea typeface="Meiryo UI" panose="020B0604030504040204" pitchFamily="50" charset="-128"/>
                <a:cs typeface="Times New Roman"/>
              </a:rPr>
              <a:t>床）</a:t>
            </a:r>
          </a:p>
        </p:txBody>
      </p:sp>
      <p:sp>
        <p:nvSpPr>
          <p:cNvPr id="54" name="テキスト ボックス 10">
            <a:extLst>
              <a:ext uri="{FF2B5EF4-FFF2-40B4-BE49-F238E27FC236}">
                <a16:creationId xmlns:a16="http://schemas.microsoft.com/office/drawing/2014/main" id="{8957656B-6DE6-44E0-85D6-7CF39E5B6647}"/>
              </a:ext>
            </a:extLst>
          </p:cNvPr>
          <p:cNvSpPr txBox="1"/>
          <p:nvPr/>
        </p:nvSpPr>
        <p:spPr>
          <a:xfrm>
            <a:off x="4303658" y="4985302"/>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16</a:t>
            </a:r>
            <a:r>
              <a:rPr lang="en-US" altLang="ja-JP" sz="1200" kern="100" dirty="0">
                <a:latin typeface="Meiryo UI" panose="020B0604030504040204" pitchFamily="50" charset="-128"/>
                <a:ea typeface="Meiryo UI" panose="020B0604030504040204" pitchFamily="50" charset="-128"/>
                <a:cs typeface="Times New Roman"/>
              </a:rPr>
              <a:t>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188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5" name="テキスト ボックス 10">
            <a:extLst>
              <a:ext uri="{FF2B5EF4-FFF2-40B4-BE49-F238E27FC236}">
                <a16:creationId xmlns:a16="http://schemas.microsoft.com/office/drawing/2014/main" id="{8957656B-6DE6-44E0-85D6-7CF39E5B6647}"/>
              </a:ext>
            </a:extLst>
          </p:cNvPr>
          <p:cNvSpPr txBox="1"/>
          <p:nvPr/>
        </p:nvSpPr>
        <p:spPr>
          <a:xfrm>
            <a:off x="5853194" y="5276928"/>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5,316</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5,366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+5</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6" name="テキスト ボックス 10">
            <a:extLst>
              <a:ext uri="{FF2B5EF4-FFF2-40B4-BE49-F238E27FC236}">
                <a16:creationId xmlns:a16="http://schemas.microsoft.com/office/drawing/2014/main" id="{8957656B-6DE6-44E0-85D6-7CF39E5B6647}"/>
              </a:ext>
            </a:extLst>
          </p:cNvPr>
          <p:cNvSpPr txBox="1"/>
          <p:nvPr/>
        </p:nvSpPr>
        <p:spPr>
          <a:xfrm>
            <a:off x="4381572" y="5568555"/>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38</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17</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21</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7" name="テキスト ボックス 10">
            <a:extLst>
              <a:ext uri="{FF2B5EF4-FFF2-40B4-BE49-F238E27FC236}">
                <a16:creationId xmlns:a16="http://schemas.microsoft.com/office/drawing/2014/main" id="{8957656B-6DE6-44E0-85D6-7CF39E5B6647}"/>
              </a:ext>
            </a:extLst>
          </p:cNvPr>
          <p:cNvSpPr txBox="1"/>
          <p:nvPr/>
        </p:nvSpPr>
        <p:spPr>
          <a:xfrm>
            <a:off x="4931477" y="5850605"/>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2,170</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2,340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+17</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8" name="テキスト ボックス 10">
            <a:extLst>
              <a:ext uri="{FF2B5EF4-FFF2-40B4-BE49-F238E27FC236}">
                <a16:creationId xmlns:a16="http://schemas.microsoft.com/office/drawing/2014/main" id="{27A20CB8-16F1-4360-A1A5-0AE9C0296432}"/>
              </a:ext>
            </a:extLst>
          </p:cNvPr>
          <p:cNvSpPr txBox="1"/>
          <p:nvPr/>
        </p:nvSpPr>
        <p:spPr>
          <a:xfrm>
            <a:off x="6659877" y="2216166"/>
            <a:ext cx="2292779" cy="600164"/>
          </a:xfrm>
          <a:prstGeom prst="rect">
            <a:avLst/>
          </a:prstGeom>
          <a:solidFill>
            <a:schemeClr val="bg1"/>
          </a:solidFill>
          <a:ln w="63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a:t>
            </a:r>
            <a:r>
              <a:rPr lang="ja-JP" altLang="en-US" sz="1100" kern="100" dirty="0">
                <a:latin typeface="Meiryo UI" panose="020B0604030504040204" pitchFamily="50" charset="-128"/>
                <a:ea typeface="Meiryo UI" panose="020B0604030504040204" pitchFamily="50" charset="-128"/>
                <a:cs typeface="Times New Roman"/>
              </a:rPr>
              <a:t>数値標記凡例</a:t>
            </a:r>
            <a:r>
              <a:rPr lang="en-US" altLang="ja-JP" sz="1100" kern="100" dirty="0">
                <a:latin typeface="Meiryo UI" panose="020B0604030504040204" pitchFamily="50" charset="-128"/>
                <a:ea typeface="Meiryo UI" panose="020B0604030504040204" pitchFamily="50" charset="-128"/>
                <a:cs typeface="Times New Roman"/>
              </a:rPr>
              <a:t>】</a:t>
            </a:r>
          </a:p>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2018</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a:t>
            </a:r>
            <a:r>
              <a:rPr lang="en-US" altLang="ja-JP" sz="1100" kern="100" dirty="0" smtClean="0">
                <a:latin typeface="Meiryo UI" panose="020B0604030504040204" pitchFamily="50" charset="-128"/>
                <a:ea typeface="Meiryo UI" panose="020B0604030504040204" pitchFamily="50" charset="-128"/>
                <a:cs typeface="Times New Roman"/>
              </a:rPr>
              <a:t>2019</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数値（前年度からの増減）　</a:t>
            </a:r>
          </a:p>
        </p:txBody>
      </p:sp>
      <p:sp>
        <p:nvSpPr>
          <p:cNvPr id="12"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35496" y="92638"/>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3" name="タイトル 1">
            <a:extLst>
              <a:ext uri="{FF2B5EF4-FFF2-40B4-BE49-F238E27FC236}">
                <a16:creationId xmlns:a16="http://schemas.microsoft.com/office/drawing/2014/main" id="{30BE5A27-A407-4A14-A9BE-5866682C3C6B}"/>
              </a:ext>
            </a:extLst>
          </p:cNvPr>
          <p:cNvSpPr txBox="1">
            <a:spLocks/>
          </p:cNvSpPr>
          <p:nvPr/>
        </p:nvSpPr>
        <p:spPr>
          <a:xfrm>
            <a:off x="35496" y="89570"/>
            <a:ext cx="914400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医療体制の概要⑤（入院料別の経年変化）</a:t>
            </a:r>
          </a:p>
        </p:txBody>
      </p:sp>
      <p:sp>
        <p:nvSpPr>
          <p:cNvPr id="22" name="スライド番号プレースホルダー 3"/>
          <p:cNvSpPr>
            <a:spLocks noGrp="1"/>
          </p:cNvSpPr>
          <p:nvPr/>
        </p:nvSpPr>
        <p:spPr>
          <a:xfrm>
            <a:off x="6954566" y="650125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smtClean="0">
                <a:solidFill>
                  <a:schemeClr val="tx1"/>
                </a:solidFill>
              </a:rPr>
              <a:t>10</a:t>
            </a:r>
            <a:endParaRPr lang="ja-JP" altLang="en-US" sz="1800" dirty="0">
              <a:solidFill>
                <a:schemeClr val="tx1"/>
              </a:solidFill>
            </a:endParaRPr>
          </a:p>
        </p:txBody>
      </p:sp>
      <p:sp>
        <p:nvSpPr>
          <p:cNvPr id="23" name="テキスト ボックス 10">
            <a:extLst>
              <a:ext uri="{FF2B5EF4-FFF2-40B4-BE49-F238E27FC236}">
                <a16:creationId xmlns:a16="http://schemas.microsoft.com/office/drawing/2014/main" id="{E9ECBFE3-9CC3-49B6-9080-E943C8115C95}"/>
              </a:ext>
            </a:extLst>
          </p:cNvPr>
          <p:cNvSpPr txBox="1"/>
          <p:nvPr/>
        </p:nvSpPr>
        <p:spPr>
          <a:xfrm>
            <a:off x="539552" y="1771457"/>
            <a:ext cx="2520280"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入院料別報告病床数の推移</a:t>
            </a:r>
          </a:p>
        </p:txBody>
      </p:sp>
      <p:sp>
        <p:nvSpPr>
          <p:cNvPr id="25" name="テキスト ボックス 10">
            <a:extLst>
              <a:ext uri="{FF2B5EF4-FFF2-40B4-BE49-F238E27FC236}">
                <a16:creationId xmlns:a16="http://schemas.microsoft.com/office/drawing/2014/main" id="{5C45A09F-3292-4E0A-9AA2-9B52F141DC1E}"/>
              </a:ext>
            </a:extLst>
          </p:cNvPr>
          <p:cNvSpPr txBox="1"/>
          <p:nvPr/>
        </p:nvSpPr>
        <p:spPr>
          <a:xfrm>
            <a:off x="7170194" y="6319444"/>
            <a:ext cx="1523235"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spcAft>
                <a:spcPts val="0"/>
              </a:spcAft>
            </a:pPr>
            <a:r>
              <a:rPr lang="ja-JP" altLang="en-US" sz="1200" kern="100" dirty="0">
                <a:latin typeface="Meiryo UI" panose="020B0604030504040204" pitchFamily="50" charset="-128"/>
                <a:ea typeface="Meiryo UI" panose="020B0604030504040204" pitchFamily="50" charset="-128"/>
                <a:cs typeface="Times New Roman"/>
              </a:rPr>
              <a:t>出典 病床機能</a:t>
            </a:r>
            <a:r>
              <a:rPr lang="ja-JP" altLang="en-US" sz="1200" kern="100" dirty="0" smtClean="0">
                <a:latin typeface="Meiryo UI" panose="020B0604030504040204" pitchFamily="50" charset="-128"/>
                <a:ea typeface="Meiryo UI" panose="020B0604030504040204" pitchFamily="50" charset="-128"/>
                <a:cs typeface="Times New Roman"/>
              </a:rPr>
              <a:t>報告</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9" name="タイトル 1">
            <a:extLst>
              <a:ext uri="{FF2B5EF4-FFF2-40B4-BE49-F238E27FC236}">
                <a16:creationId xmlns:a16="http://schemas.microsoft.com/office/drawing/2014/main" id="{1EC7121F-A59D-4677-98E2-583F634959D5}"/>
              </a:ext>
            </a:extLst>
          </p:cNvPr>
          <p:cNvSpPr txBox="1">
            <a:spLocks/>
          </p:cNvSpPr>
          <p:nvPr/>
        </p:nvSpPr>
        <p:spPr>
          <a:xfrm>
            <a:off x="35496" y="696940"/>
            <a:ext cx="9052670" cy="952868"/>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一般病棟</a:t>
            </a:r>
            <a:r>
              <a:rPr lang="en-US" altLang="ja-JP" sz="2200" dirty="0">
                <a:latin typeface="HGP創英角ｺﾞｼｯｸUB" panose="020B0900000000000000" pitchFamily="50" charset="-128"/>
                <a:ea typeface="HGP創英角ｺﾞｼｯｸUB" panose="020B0900000000000000" pitchFamily="50" charset="-128"/>
              </a:rPr>
              <a:t>10</a:t>
            </a:r>
            <a:r>
              <a:rPr lang="ja-JP" altLang="en-US" sz="2200" dirty="0">
                <a:latin typeface="HGP創英角ｺﾞｼｯｸUB" panose="020B0900000000000000" pitchFamily="50" charset="-128"/>
                <a:ea typeface="HGP創英角ｺﾞｼｯｸUB" panose="020B0900000000000000" pitchFamily="50" charset="-128"/>
              </a:rPr>
              <a:t>対</a:t>
            </a:r>
            <a:r>
              <a:rPr lang="en-US" altLang="ja-JP" sz="2200" dirty="0">
                <a:latin typeface="HGP創英角ｺﾞｼｯｸUB" panose="020B0900000000000000" pitchFamily="50" charset="-128"/>
                <a:ea typeface="HGP創英角ｺﾞｼｯｸUB" panose="020B0900000000000000" pitchFamily="50" charset="-128"/>
              </a:rPr>
              <a:t>1</a:t>
            </a:r>
            <a:r>
              <a:rPr lang="ja-JP" altLang="en-US" sz="2200" dirty="0" err="1">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地域包括ケア病棟入院料、障害者施設等・特殊疾患病棟が増加、介護療養病床、特定機能病院入院基本料等は減少している</a:t>
            </a:r>
          </a:p>
        </p:txBody>
      </p:sp>
    </p:spTree>
    <p:extLst>
      <p:ext uri="{BB962C8B-B14F-4D97-AF65-F5344CB8AC3E}">
        <p14:creationId xmlns:p14="http://schemas.microsoft.com/office/powerpoint/2010/main" val="24260366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3"/>
          <a:stretch>
            <a:fillRect/>
          </a:stretch>
        </p:blipFill>
        <p:spPr>
          <a:xfrm>
            <a:off x="387074" y="4194800"/>
            <a:ext cx="8505406" cy="2454237"/>
          </a:xfrm>
          <a:prstGeom prst="rect">
            <a:avLst/>
          </a:prstGeom>
        </p:spPr>
      </p:pic>
      <p:pic>
        <p:nvPicPr>
          <p:cNvPr id="6" name="図 5"/>
          <p:cNvPicPr>
            <a:picLocks noChangeAspect="1"/>
          </p:cNvPicPr>
          <p:nvPr/>
        </p:nvPicPr>
        <p:blipFill>
          <a:blip r:embed="rId4"/>
          <a:stretch>
            <a:fillRect/>
          </a:stretch>
        </p:blipFill>
        <p:spPr>
          <a:xfrm>
            <a:off x="384858" y="1758402"/>
            <a:ext cx="8507622" cy="2454876"/>
          </a:xfrm>
          <a:prstGeom prst="rect">
            <a:avLst/>
          </a:prstGeom>
        </p:spPr>
      </p:pic>
      <p:sp>
        <p:nvSpPr>
          <p:cNvPr id="22"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158156" y="87565"/>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3" name="タイトル 1">
            <a:extLst>
              <a:ext uri="{FF2B5EF4-FFF2-40B4-BE49-F238E27FC236}">
                <a16:creationId xmlns:a16="http://schemas.microsoft.com/office/drawing/2014/main" id="{30BE5A27-A407-4A14-A9BE-5866682C3C6B}"/>
              </a:ext>
            </a:extLst>
          </p:cNvPr>
          <p:cNvSpPr txBox="1">
            <a:spLocks/>
          </p:cNvSpPr>
          <p:nvPr/>
        </p:nvSpPr>
        <p:spPr>
          <a:xfrm>
            <a:off x="193379" y="71573"/>
            <a:ext cx="896448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医療体制の概要⑥（転換補助金）</a:t>
            </a:r>
          </a:p>
        </p:txBody>
      </p:sp>
      <p:sp>
        <p:nvSpPr>
          <p:cNvPr id="2" name="正方形/長方形 1"/>
          <p:cNvSpPr/>
          <p:nvPr/>
        </p:nvSpPr>
        <p:spPr>
          <a:xfrm>
            <a:off x="2784428" y="1601372"/>
            <a:ext cx="3647152" cy="369332"/>
          </a:xfrm>
          <a:prstGeom prst="rect">
            <a:avLst/>
          </a:prstGeom>
        </p:spPr>
        <p:txBody>
          <a:bodyPr wrap="none">
            <a:spAutoFit/>
          </a:bodyPr>
          <a:lstStyle/>
          <a:p>
            <a:r>
              <a:rPr lang="ja-JP" altLang="en-US" dirty="0">
                <a:solidFill>
                  <a:schemeClr val="tx2">
                    <a:lumMod val="60000"/>
                    <a:lumOff val="40000"/>
                  </a:schemeClr>
                </a:solidFill>
                <a:latin typeface="HGS創英角ｺﾞｼｯｸUB" panose="020B0900000000000000" pitchFamily="50" charset="-128"/>
                <a:ea typeface="HGS創英角ｺﾞｼｯｸUB" panose="020B0900000000000000" pitchFamily="50" charset="-128"/>
              </a:rPr>
              <a:t>病床転換促進事業補助金（実績）</a:t>
            </a:r>
          </a:p>
        </p:txBody>
      </p:sp>
      <p:sp>
        <p:nvSpPr>
          <p:cNvPr id="8" name="スライド番号プレースホルダー 3"/>
          <p:cNvSpPr>
            <a:spLocks noGrp="1"/>
          </p:cNvSpPr>
          <p:nvPr/>
        </p:nvSpPr>
        <p:spPr>
          <a:xfrm>
            <a:off x="7024267"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smtClean="0">
                <a:solidFill>
                  <a:schemeClr val="tx1"/>
                </a:solidFill>
              </a:rPr>
              <a:t>11</a:t>
            </a:r>
            <a:endParaRPr lang="ja-JP" altLang="en-US" sz="1800" dirty="0">
              <a:solidFill>
                <a:schemeClr val="tx1"/>
              </a:solidFill>
            </a:endParaRPr>
          </a:p>
        </p:txBody>
      </p:sp>
      <p:sp>
        <p:nvSpPr>
          <p:cNvPr id="10" name="タイトル 1">
            <a:extLst>
              <a:ext uri="{FF2B5EF4-FFF2-40B4-BE49-F238E27FC236}">
                <a16:creationId xmlns:a16="http://schemas.microsoft.com/office/drawing/2014/main" id="{77D78C8B-7190-4F9F-BF24-FAD4DFE9F181}"/>
              </a:ext>
            </a:extLst>
          </p:cNvPr>
          <p:cNvSpPr txBox="1">
            <a:spLocks/>
          </p:cNvSpPr>
          <p:nvPr/>
        </p:nvSpPr>
        <p:spPr>
          <a:xfrm>
            <a:off x="158156" y="555561"/>
            <a:ext cx="8734324" cy="952406"/>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「病床転換促進事業補助金」の交付病院数は府全体で増加傾向であり、　　</a:t>
            </a:r>
            <a:r>
              <a:rPr lang="ja-JP" altLang="en-US" sz="2200" dirty="0" smtClean="0">
                <a:latin typeface="HGP創英角ｺﾞｼｯｸUB" panose="020B0900000000000000" pitchFamily="50" charset="-128"/>
                <a:ea typeface="HGP創英角ｺﾞｼｯｸUB" panose="020B0900000000000000" pitchFamily="50" charset="-128"/>
              </a:rPr>
              <a:t>大阪市</a:t>
            </a:r>
            <a:r>
              <a:rPr lang="ja-JP" altLang="en-US" sz="2200" dirty="0">
                <a:latin typeface="HGP創英角ｺﾞｼｯｸUB" panose="020B0900000000000000" pitchFamily="50" charset="-128"/>
                <a:ea typeface="HGP創英角ｺﾞｼｯｸUB" panose="020B0900000000000000" pitchFamily="50" charset="-128"/>
              </a:rPr>
              <a:t>二次医療圏において</a:t>
            </a:r>
            <a:r>
              <a:rPr lang="ja-JP" altLang="en-US" sz="2200" dirty="0" smtClean="0">
                <a:latin typeface="HGP創英角ｺﾞｼｯｸUB" panose="020B0900000000000000" pitchFamily="50" charset="-128"/>
                <a:ea typeface="HGP創英角ｺﾞｼｯｸUB" panose="020B0900000000000000" pitchFamily="50" charset="-128"/>
              </a:rPr>
              <a:t>は９病院</a:t>
            </a:r>
            <a:r>
              <a:rPr lang="ja-JP" altLang="en-US" sz="2200" dirty="0">
                <a:latin typeface="HGP創英角ｺﾞｼｯｸUB" panose="020B0900000000000000" pitchFamily="50" charset="-128"/>
                <a:ea typeface="HGP創英角ｺﾞｼｯｸUB" panose="020B0900000000000000" pitchFamily="50" charset="-128"/>
              </a:rPr>
              <a:t>に対し、交付実績がある</a:t>
            </a:r>
          </a:p>
        </p:txBody>
      </p:sp>
    </p:spTree>
    <p:extLst>
      <p:ext uri="{BB962C8B-B14F-4D97-AF65-F5344CB8AC3E}">
        <p14:creationId xmlns:p14="http://schemas.microsoft.com/office/powerpoint/2010/main" val="1138268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27296" y="4697766"/>
            <a:ext cx="4116971" cy="2038350"/>
          </a:xfrm>
          <a:prstGeom prst="rect">
            <a:avLst/>
          </a:prstGeom>
        </p:spPr>
      </p:pic>
      <p:pic>
        <p:nvPicPr>
          <p:cNvPr id="4" name="図 3"/>
          <p:cNvPicPr>
            <a:picLocks noChangeAspect="1"/>
          </p:cNvPicPr>
          <p:nvPr/>
        </p:nvPicPr>
        <p:blipFill>
          <a:blip r:embed="rId4"/>
          <a:stretch>
            <a:fillRect/>
          </a:stretch>
        </p:blipFill>
        <p:spPr>
          <a:xfrm>
            <a:off x="243707" y="3724110"/>
            <a:ext cx="7496645" cy="841497"/>
          </a:xfrm>
          <a:prstGeom prst="rect">
            <a:avLst/>
          </a:prstGeom>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79326" y="6492875"/>
            <a:ext cx="2133600" cy="365125"/>
          </a:xfrm>
        </p:spPr>
        <p:txBody>
          <a:bodyPr/>
          <a:lstStyle/>
          <a:p>
            <a:r>
              <a:rPr kumimoji="1" lang="en-US" altLang="ja-JP" sz="1800" dirty="0" smtClean="0">
                <a:solidFill>
                  <a:schemeClr val="tx1"/>
                </a:solidFill>
              </a:rPr>
              <a:t>12</a:t>
            </a:r>
            <a:endParaRPr kumimoji="1" lang="ja-JP" altLang="en-US" sz="1800" dirty="0">
              <a:solidFill>
                <a:schemeClr val="tx1"/>
              </a:solidFill>
            </a:endParaRPr>
          </a:p>
        </p:txBody>
      </p:sp>
      <p:sp>
        <p:nvSpPr>
          <p:cNvPr id="10"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id="{30BE5A27-A407-4A14-A9BE-5866682C3C6B}"/>
              </a:ext>
            </a:extLst>
          </p:cNvPr>
          <p:cNvSpPr txBox="1">
            <a:spLocks/>
          </p:cNvSpPr>
          <p:nvPr/>
        </p:nvSpPr>
        <p:spPr>
          <a:xfrm>
            <a:off x="120085"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(3)</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診療実態の分析の結果</a:t>
            </a:r>
          </a:p>
        </p:txBody>
      </p:sp>
      <p:sp>
        <p:nvSpPr>
          <p:cNvPr id="13" name="テキスト ボックス 12">
            <a:extLst>
              <a:ext uri="{FF2B5EF4-FFF2-40B4-BE49-F238E27FC236}">
                <a16:creationId xmlns:a16="http://schemas.microsoft.com/office/drawing/2014/main" id="{8957656B-6DE6-44E0-85D6-7CF39E5B6647}"/>
              </a:ext>
            </a:extLst>
          </p:cNvPr>
          <p:cNvSpPr txBox="1"/>
          <p:nvPr/>
        </p:nvSpPr>
        <p:spPr>
          <a:xfrm>
            <a:off x="46679" y="1473409"/>
            <a:ext cx="328166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病床機能報告と病床数の必要量の比較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20" name="右中かっこ 19"/>
          <p:cNvSpPr/>
          <p:nvPr/>
        </p:nvSpPr>
        <p:spPr>
          <a:xfrm>
            <a:off x="7215246" y="5623127"/>
            <a:ext cx="345973" cy="806128"/>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sp>
        <p:nvSpPr>
          <p:cNvPr id="22" name="テキスト ボックス 10">
            <a:extLst>
              <a:ext uri="{FF2B5EF4-FFF2-40B4-BE49-F238E27FC236}">
                <a16:creationId xmlns:a16="http://schemas.microsoft.com/office/drawing/2014/main" id="{8957656B-6DE6-44E0-85D6-7CF39E5B6647}"/>
              </a:ext>
            </a:extLst>
          </p:cNvPr>
          <p:cNvSpPr txBox="1"/>
          <p:nvPr/>
        </p:nvSpPr>
        <p:spPr>
          <a:xfrm>
            <a:off x="4097719" y="5829581"/>
            <a:ext cx="233910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latin typeface="+mn-ea"/>
                <a:cs typeface="Times New Roman"/>
              </a:rPr>
              <a:t>②</a:t>
            </a:r>
            <a:r>
              <a:rPr lang="ja-JP" altLang="en-US" sz="1400" kern="100" dirty="0">
                <a:effectLst/>
                <a:latin typeface="+mn-ea"/>
                <a:cs typeface="Times New Roman"/>
              </a:rPr>
              <a:t>病床数の必要量（回復期）</a:t>
            </a:r>
            <a:endParaRPr lang="ja-JP" sz="1400" kern="100" dirty="0">
              <a:effectLst/>
              <a:latin typeface="+mn-ea"/>
              <a:cs typeface="Times New Roman"/>
            </a:endParaRPr>
          </a:p>
        </p:txBody>
      </p:sp>
      <p:sp>
        <p:nvSpPr>
          <p:cNvPr id="23" name="テキスト ボックス 22">
            <a:extLst>
              <a:ext uri="{FF2B5EF4-FFF2-40B4-BE49-F238E27FC236}">
                <a16:creationId xmlns:a16="http://schemas.microsoft.com/office/drawing/2014/main" id="{8957656B-6DE6-44E0-85D6-7CF39E5B6647}"/>
              </a:ext>
            </a:extLst>
          </p:cNvPr>
          <p:cNvSpPr txBox="1"/>
          <p:nvPr/>
        </p:nvSpPr>
        <p:spPr>
          <a:xfrm>
            <a:off x="46679" y="3446176"/>
            <a:ext cx="5974713"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a:t>
            </a:r>
            <a:r>
              <a:rPr lang="en-US" altLang="ja-JP" sz="1400" kern="100" dirty="0" smtClean="0">
                <a:latin typeface="Meiryo UI" panose="020B0604030504040204" pitchFamily="50" charset="-128"/>
                <a:ea typeface="Meiryo UI" panose="020B0604030504040204" pitchFamily="50" charset="-128"/>
                <a:cs typeface="Times New Roman"/>
              </a:rPr>
              <a:t>2019</a:t>
            </a:r>
            <a:r>
              <a:rPr lang="ja-JP" altLang="en-US" sz="1400" kern="100" dirty="0" smtClean="0">
                <a:latin typeface="Meiryo UI" panose="020B0604030504040204" pitchFamily="50" charset="-128"/>
                <a:ea typeface="Meiryo UI" panose="020B0604030504040204" pitchFamily="50" charset="-128"/>
                <a:cs typeface="Times New Roman"/>
              </a:rPr>
              <a:t>年度</a:t>
            </a:r>
            <a:r>
              <a:rPr lang="ja-JP" altLang="en-US" sz="1400" kern="100" dirty="0">
                <a:latin typeface="Meiryo UI" panose="020B0604030504040204" pitchFamily="50" charset="-128"/>
                <a:ea typeface="Meiryo UI" panose="020B0604030504040204" pitchFamily="50" charset="-128"/>
                <a:cs typeface="Times New Roman"/>
              </a:rPr>
              <a:t>）と病床数の必要量（</a:t>
            </a:r>
            <a:r>
              <a:rPr lang="en-US" altLang="ja-JP" sz="1400" kern="100" dirty="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年）の割合の比較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31" name="テキスト ボックス 16"/>
          <p:cNvSpPr txBox="1"/>
          <p:nvPr/>
        </p:nvSpPr>
        <p:spPr>
          <a:xfrm>
            <a:off x="4155039" y="4680588"/>
            <a:ext cx="4810380" cy="332815"/>
          </a:xfrm>
          <a:prstGeom prst="rect">
            <a:avLst/>
          </a:prstGeom>
          <a:solidFill>
            <a:schemeClr val="accent1">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a:latin typeface="HGPｺﾞｼｯｸM" panose="020B0600000000000000" pitchFamily="50" charset="-128"/>
                <a:ea typeface="HGPｺﾞｼｯｸM" panose="020B0600000000000000" pitchFamily="50" charset="-128"/>
              </a:rPr>
              <a:t>サブアキュート・ポスト　アキュート・リハビリ機能の</a:t>
            </a:r>
            <a:r>
              <a:rPr kumimoji="1" lang="ja-JP" altLang="en-US" sz="1400" b="1" dirty="0">
                <a:latin typeface="HGPｺﾞｼｯｸM" panose="020B0600000000000000" pitchFamily="50" charset="-128"/>
                <a:ea typeface="HGPｺﾞｼｯｸM" panose="020B0600000000000000" pitchFamily="50" charset="-128"/>
              </a:rPr>
              <a:t>現状と将来の予測</a:t>
            </a:r>
          </a:p>
        </p:txBody>
      </p:sp>
      <p:cxnSp>
        <p:nvCxnSpPr>
          <p:cNvPr id="34" name="直線矢印コネクタ 33"/>
          <p:cNvCxnSpPr>
            <a:cxnSpLocks/>
          </p:cNvCxnSpPr>
          <p:nvPr/>
        </p:nvCxnSpPr>
        <p:spPr>
          <a:xfrm>
            <a:off x="6211140" y="4597925"/>
            <a:ext cx="660916" cy="150523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2" name="角丸四角形 31"/>
          <p:cNvSpPr/>
          <p:nvPr/>
        </p:nvSpPr>
        <p:spPr>
          <a:xfrm>
            <a:off x="5279764" y="4219518"/>
            <a:ext cx="1157057" cy="149342"/>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5" name="角丸四角形 34"/>
          <p:cNvSpPr/>
          <p:nvPr/>
        </p:nvSpPr>
        <p:spPr>
          <a:xfrm>
            <a:off x="5849475" y="4394642"/>
            <a:ext cx="587346" cy="151247"/>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7" name="テキスト ボックス 10">
            <a:extLst>
              <a:ext uri="{FF2B5EF4-FFF2-40B4-BE49-F238E27FC236}">
                <a16:creationId xmlns:a16="http://schemas.microsoft.com/office/drawing/2014/main" id="{8957656B-6DE6-44E0-85D6-7CF39E5B6647}"/>
              </a:ext>
            </a:extLst>
          </p:cNvPr>
          <p:cNvSpPr txBox="1"/>
          <p:nvPr/>
        </p:nvSpPr>
        <p:spPr>
          <a:xfrm>
            <a:off x="4096001" y="5013403"/>
            <a:ext cx="373413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effectLst/>
                <a:latin typeface="+mn-ea"/>
                <a:cs typeface="Times New Roman"/>
              </a:rPr>
              <a:t>①病床機能報告（地域急性期＋回復期）</a:t>
            </a:r>
            <a:endParaRPr lang="ja-JP" sz="1400" kern="100" dirty="0">
              <a:effectLst/>
              <a:latin typeface="+mn-ea"/>
              <a:cs typeface="Times New Roman"/>
            </a:endParaRPr>
          </a:p>
        </p:txBody>
      </p:sp>
      <p:graphicFrame>
        <p:nvGraphicFramePr>
          <p:cNvPr id="48" name="表 47"/>
          <p:cNvGraphicFramePr>
            <a:graphicFrameLocks noGrp="1"/>
          </p:cNvGraphicFramePr>
          <p:nvPr>
            <p:extLst>
              <p:ext uri="{D42A27DB-BD31-4B8C-83A1-F6EECF244321}">
                <p14:modId xmlns:p14="http://schemas.microsoft.com/office/powerpoint/2010/main" val="2867698996"/>
              </p:ext>
            </p:extLst>
          </p:nvPr>
        </p:nvGraphicFramePr>
        <p:xfrm>
          <a:off x="4398798" y="5373216"/>
          <a:ext cx="2765490" cy="456365"/>
        </p:xfrm>
        <a:graphic>
          <a:graphicData uri="http://schemas.openxmlformats.org/drawingml/2006/table">
            <a:tbl>
              <a:tblPr>
                <a:tableStyleId>{BC89EF96-8CEA-46FF-86C4-4CE0E7609802}</a:tableStyleId>
              </a:tblPr>
              <a:tblGrid>
                <a:gridCol w="1878992">
                  <a:extLst>
                    <a:ext uri="{9D8B030D-6E8A-4147-A177-3AD203B41FA5}">
                      <a16:colId xmlns:a16="http://schemas.microsoft.com/office/drawing/2014/main" val="20000"/>
                    </a:ext>
                  </a:extLst>
                </a:gridCol>
                <a:gridCol w="886498">
                  <a:extLst>
                    <a:ext uri="{9D8B030D-6E8A-4147-A177-3AD203B41FA5}">
                      <a16:colId xmlns:a16="http://schemas.microsoft.com/office/drawing/2014/main" val="20001"/>
                    </a:ext>
                  </a:extLst>
                </a:gridCol>
              </a:tblGrid>
              <a:tr h="220533">
                <a:tc>
                  <a:txBody>
                    <a:bodyPr/>
                    <a:lstStyle/>
                    <a:p>
                      <a:pPr algn="l" fontAlgn="ctr"/>
                      <a:r>
                        <a:rPr lang="en-US" altLang="ja-JP" sz="1300" b="0" i="0" u="none" strike="noStrike" dirty="0" smtClean="0">
                          <a:solidFill>
                            <a:schemeClr val="tx1"/>
                          </a:solidFill>
                          <a:effectLst/>
                          <a:latin typeface="+mn-ea"/>
                          <a:ea typeface="+mn-ea"/>
                        </a:rPr>
                        <a:t>2018</a:t>
                      </a:r>
                      <a:r>
                        <a:rPr lang="ja-JP" altLang="en-US" sz="1300" b="0" i="0" u="none" strike="noStrike" dirty="0" smtClean="0">
                          <a:solidFill>
                            <a:schemeClr val="tx1"/>
                          </a:solidFill>
                          <a:effectLst/>
                          <a:latin typeface="+mn-ea"/>
                          <a:ea typeface="+mn-ea"/>
                        </a:rPr>
                        <a:t>年度</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smtClean="0">
                          <a:effectLst/>
                          <a:latin typeface="+mn-lt"/>
                          <a:ea typeface="+mn-ea"/>
                        </a:rPr>
                        <a:t>22.6%</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10000"/>
                  </a:ext>
                </a:extLst>
              </a:tr>
              <a:tr h="233480">
                <a:tc>
                  <a:txBody>
                    <a:bodyPr/>
                    <a:lstStyle/>
                    <a:p>
                      <a:pPr algn="l" fontAlgn="ctr"/>
                      <a:r>
                        <a:rPr lang="en-US" altLang="ja-JP" sz="1300" b="0" i="0" u="none" strike="noStrike" dirty="0" smtClean="0">
                          <a:solidFill>
                            <a:srgbClr val="000000"/>
                          </a:solidFill>
                          <a:effectLst/>
                          <a:latin typeface="+mn-ea"/>
                          <a:ea typeface="+mn-ea"/>
                        </a:rPr>
                        <a:t>2019</a:t>
                      </a:r>
                      <a:r>
                        <a:rPr lang="ja-JP" altLang="en-US" sz="1300" b="0" i="0" u="none" strike="noStrike" dirty="0" smtClean="0">
                          <a:solidFill>
                            <a:srgbClr val="000000"/>
                          </a:solidFill>
                          <a:effectLst/>
                          <a:latin typeface="+mn-ea"/>
                          <a:ea typeface="+mn-ea"/>
                        </a:rPr>
                        <a:t>年度</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b="0" i="0" u="none" strike="noStrike" dirty="0" smtClean="0">
                          <a:solidFill>
                            <a:srgbClr val="000000"/>
                          </a:solidFill>
                          <a:effectLst/>
                          <a:latin typeface="+mn-lt"/>
                          <a:ea typeface="+mn-ea"/>
                        </a:rPr>
                        <a:t>18.7%</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989151679"/>
                  </a:ext>
                </a:extLst>
              </a:tr>
            </a:tbl>
          </a:graphicData>
        </a:graphic>
      </p:graphicFrame>
      <p:graphicFrame>
        <p:nvGraphicFramePr>
          <p:cNvPr id="50" name="表 49"/>
          <p:cNvGraphicFramePr>
            <a:graphicFrameLocks noGrp="1"/>
          </p:cNvGraphicFramePr>
          <p:nvPr>
            <p:extLst>
              <p:ext uri="{D42A27DB-BD31-4B8C-83A1-F6EECF244321}">
                <p14:modId xmlns:p14="http://schemas.microsoft.com/office/powerpoint/2010/main" val="2719722082"/>
              </p:ext>
            </p:extLst>
          </p:nvPr>
        </p:nvGraphicFramePr>
        <p:xfrm>
          <a:off x="6266082" y="6088311"/>
          <a:ext cx="938392" cy="315460"/>
        </p:xfrm>
        <a:graphic>
          <a:graphicData uri="http://schemas.openxmlformats.org/drawingml/2006/table">
            <a:tbl>
              <a:tblPr>
                <a:tableStyleId>{BC89EF96-8CEA-46FF-86C4-4CE0E7609802}</a:tableStyleId>
              </a:tblPr>
              <a:tblGrid>
                <a:gridCol w="938392">
                  <a:extLst>
                    <a:ext uri="{9D8B030D-6E8A-4147-A177-3AD203B41FA5}">
                      <a16:colId xmlns:a16="http://schemas.microsoft.com/office/drawing/2014/main" val="20000"/>
                    </a:ext>
                  </a:extLst>
                </a:gridCol>
              </a:tblGrid>
              <a:tr h="315460">
                <a:tc>
                  <a:txBody>
                    <a:bodyPr/>
                    <a:lstStyle/>
                    <a:p>
                      <a:pPr algn="r" fontAlgn="ctr"/>
                      <a:r>
                        <a:rPr lang="en-US" altLang="ja-JP" sz="1400" u="none" strike="noStrike" dirty="0">
                          <a:effectLst/>
                        </a:rPr>
                        <a:t>30.7%</a:t>
                      </a:r>
                      <a:endParaRPr lang="en-US" altLang="ja-JP" sz="14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val="10000"/>
                  </a:ext>
                </a:extLst>
              </a:tr>
            </a:tbl>
          </a:graphicData>
        </a:graphic>
      </p:graphicFrame>
      <p:cxnSp>
        <p:nvCxnSpPr>
          <p:cNvPr id="33" name="直線矢印コネクタ 32"/>
          <p:cNvCxnSpPr>
            <a:cxnSpLocks/>
          </p:cNvCxnSpPr>
          <p:nvPr/>
        </p:nvCxnSpPr>
        <p:spPr>
          <a:xfrm>
            <a:off x="5656737" y="4412415"/>
            <a:ext cx="884861" cy="128880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5" name="角丸四角形 54"/>
          <p:cNvSpPr/>
          <p:nvPr/>
        </p:nvSpPr>
        <p:spPr>
          <a:xfrm>
            <a:off x="7612177" y="5492149"/>
            <a:ext cx="1327866" cy="806128"/>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t>割合の差</a:t>
            </a:r>
            <a:endParaRPr kumimoji="1" lang="en-US" altLang="ja-JP" sz="1400" dirty="0"/>
          </a:p>
          <a:p>
            <a:pPr algn="ctr"/>
            <a:r>
              <a:rPr lang="en-US" altLang="ja-JP" sz="1400" dirty="0" smtClean="0"/>
              <a:t>12.</a:t>
            </a:r>
            <a:r>
              <a:rPr lang="en-US" altLang="ja-JP" sz="1400" dirty="0"/>
              <a:t>0</a:t>
            </a:r>
            <a:r>
              <a:rPr kumimoji="1" lang="en-US" altLang="ja-JP" sz="1400" dirty="0" smtClean="0"/>
              <a:t>%</a:t>
            </a:r>
            <a:endParaRPr kumimoji="1" lang="en-US" altLang="ja-JP" sz="1400" dirty="0"/>
          </a:p>
          <a:p>
            <a:pPr algn="ctr"/>
            <a:r>
              <a:rPr kumimoji="1" lang="en-US" altLang="ja-JP" sz="1400" dirty="0"/>
              <a:t>(</a:t>
            </a:r>
            <a:r>
              <a:rPr kumimoji="1" lang="ja-JP" altLang="en-US" sz="1400" dirty="0"/>
              <a:t>約</a:t>
            </a:r>
            <a:r>
              <a:rPr lang="en-US" altLang="ja-JP" sz="1400" dirty="0" smtClean="0"/>
              <a:t>3,800</a:t>
            </a:r>
            <a:r>
              <a:rPr kumimoji="1" lang="ja-JP" altLang="en-US" sz="1400" dirty="0"/>
              <a:t>床</a:t>
            </a:r>
            <a:r>
              <a:rPr kumimoji="1" lang="en-US" altLang="ja-JP" sz="1400" dirty="0"/>
              <a:t>)</a:t>
            </a:r>
          </a:p>
        </p:txBody>
      </p:sp>
      <p:sp>
        <p:nvSpPr>
          <p:cNvPr id="26" name="タイトル 1">
            <a:extLst>
              <a:ext uri="{FF2B5EF4-FFF2-40B4-BE49-F238E27FC236}">
                <a16:creationId xmlns:a16="http://schemas.microsoft.com/office/drawing/2014/main" id="{59E1EE51-04E5-497F-B18A-0DEE1580B3D9}"/>
              </a:ext>
            </a:extLst>
          </p:cNvPr>
          <p:cNvSpPr txBox="1">
            <a:spLocks/>
          </p:cNvSpPr>
          <p:nvPr/>
        </p:nvSpPr>
        <p:spPr>
          <a:xfrm>
            <a:off x="53208" y="527382"/>
            <a:ext cx="8886835"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2200" dirty="0">
                <a:latin typeface="HGP創英角ｺﾞｼｯｸUB" panose="020B0900000000000000" pitchFamily="50" charset="-128"/>
                <a:ea typeface="HGP創英角ｺﾞｼｯｸUB" panose="020B0900000000000000" pitchFamily="50" charset="-128"/>
              </a:rPr>
              <a:t>病床数の必要量における回復期</a:t>
            </a:r>
            <a:r>
              <a:rPr lang="ja-JP" altLang="en-US" sz="2200" dirty="0">
                <a:latin typeface="HGP創英角ｺﾞｼｯｸUB" panose="020B0900000000000000" pitchFamily="50" charset="-128"/>
                <a:ea typeface="HGP創英角ｺﾞｼｯｸUB" panose="020B0900000000000000" pitchFamily="50" charset="-128"/>
              </a:rPr>
              <a:t>機能を担う</a:t>
            </a:r>
            <a:r>
              <a:rPr lang="ja-JP" altLang="ja-JP" sz="2200" dirty="0">
                <a:latin typeface="HGP創英角ｺﾞｼｯｸUB" panose="020B0900000000000000" pitchFamily="50" charset="-128"/>
                <a:ea typeface="HGP創英角ｺﾞｼｯｸUB" panose="020B0900000000000000" pitchFamily="50" charset="-128"/>
              </a:rPr>
              <a:t>病床</a:t>
            </a:r>
            <a:r>
              <a:rPr lang="ja-JP" altLang="en-US" sz="2200" dirty="0">
                <a:latin typeface="HGP創英角ｺﾞｼｯｸUB" panose="020B0900000000000000" pitchFamily="50" charset="-128"/>
                <a:ea typeface="HGP創英角ｺﾞｼｯｸUB" panose="020B0900000000000000" pitchFamily="50" charset="-128"/>
              </a:rPr>
              <a:t>数の確保</a:t>
            </a:r>
            <a:r>
              <a:rPr lang="ja-JP" altLang="ja-JP" sz="2200" dirty="0">
                <a:latin typeface="HGP創英角ｺﾞｼｯｸUB" panose="020B0900000000000000" pitchFamily="50" charset="-128"/>
                <a:ea typeface="HGP創英角ｺﾞｼｯｸUB" panose="020B0900000000000000" pitchFamily="50" charset="-128"/>
              </a:rPr>
              <a:t>には、約</a:t>
            </a:r>
            <a:r>
              <a:rPr lang="en-US" altLang="ja-JP" sz="2200" dirty="0">
                <a:latin typeface="HGP創英角ｺﾞｼｯｸUB" panose="020B0900000000000000" pitchFamily="50" charset="-128"/>
                <a:ea typeface="HGP創英角ｺﾞｼｯｸUB" panose="020B0900000000000000" pitchFamily="50" charset="-128"/>
              </a:rPr>
              <a:t>12</a:t>
            </a:r>
            <a:r>
              <a:rPr lang="ja-JP" altLang="ja-JP" sz="2200" dirty="0">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の</a:t>
            </a:r>
            <a:r>
              <a:rPr lang="ja-JP" altLang="ja-JP" sz="2200" dirty="0">
                <a:latin typeface="HGP創英角ｺﾞｼｯｸUB" panose="020B0900000000000000" pitchFamily="50" charset="-128"/>
                <a:ea typeface="HGP創英角ｺﾞｼｯｸUB" panose="020B0900000000000000" pitchFamily="50" charset="-128"/>
              </a:rPr>
              <a:t>回復期機能への転換が必要と推計できる</a:t>
            </a:r>
            <a:r>
              <a:rPr lang="ja-JP" altLang="en-US" sz="2200" dirty="0">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2018</a:t>
            </a:r>
            <a:r>
              <a:rPr lang="ja-JP" altLang="en-US" sz="2200" dirty="0">
                <a:latin typeface="HGP創英角ｺﾞｼｯｸUB" panose="020B0900000000000000" pitchFamily="50" charset="-128"/>
                <a:ea typeface="HGP創英角ｺﾞｼｯｸUB" panose="020B0900000000000000" pitchFamily="50" charset="-128"/>
              </a:rPr>
              <a:t>年度</a:t>
            </a:r>
            <a:r>
              <a:rPr lang="ja-JP" altLang="en-US" sz="2200">
                <a:latin typeface="HGP創英角ｺﾞｼｯｸUB" panose="020B0900000000000000" pitchFamily="50" charset="-128"/>
                <a:ea typeface="HGP創英角ｺﾞｼｯｸUB" panose="020B0900000000000000" pitchFamily="50" charset="-128"/>
              </a:rPr>
              <a:t>は</a:t>
            </a:r>
            <a:r>
              <a:rPr lang="ja-JP" altLang="en-US" sz="2200" smtClean="0">
                <a:latin typeface="HGP創英角ｺﾞｼｯｸUB" panose="020B0900000000000000" pitchFamily="50" charset="-128"/>
                <a:ea typeface="HGP創英角ｺﾞｼｯｸUB" panose="020B0900000000000000" pitchFamily="50" charset="-128"/>
              </a:rPr>
              <a:t>約８％</a:t>
            </a:r>
            <a:r>
              <a:rPr lang="ja-JP" altLang="en-US" sz="2200" dirty="0">
                <a:latin typeface="HGP創英角ｺﾞｼｯｸUB" panose="020B0900000000000000" pitchFamily="50" charset="-128"/>
                <a:ea typeface="HGP創英角ｺﾞｼｯｸUB" panose="020B0900000000000000" pitchFamily="50" charset="-128"/>
              </a:rPr>
              <a:t>）</a:t>
            </a:r>
            <a:endParaRPr lang="ja-JP" altLang="ja-JP" sz="2200" dirty="0">
              <a:latin typeface="HGP創英角ｺﾞｼｯｸUB" panose="020B0900000000000000" pitchFamily="50" charset="-128"/>
              <a:ea typeface="HGP創英角ｺﾞｼｯｸUB" panose="020B0900000000000000" pitchFamily="50" charset="-128"/>
            </a:endParaRPr>
          </a:p>
        </p:txBody>
      </p:sp>
      <p:sp>
        <p:nvSpPr>
          <p:cNvPr id="36" name="テキスト ボックス 10">
            <a:extLst>
              <a:ext uri="{FF2B5EF4-FFF2-40B4-BE49-F238E27FC236}">
                <a16:creationId xmlns:a16="http://schemas.microsoft.com/office/drawing/2014/main" id="{8957656B-6DE6-44E0-85D6-7CF39E5B6647}"/>
              </a:ext>
            </a:extLst>
          </p:cNvPr>
          <p:cNvSpPr txBox="1"/>
          <p:nvPr/>
        </p:nvSpPr>
        <p:spPr>
          <a:xfrm>
            <a:off x="6526156" y="6532131"/>
            <a:ext cx="1749954" cy="286612"/>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ja-JP" altLang="en-US" sz="1200" kern="100" dirty="0" smtClean="0">
                <a:latin typeface="Meiryo UI" panose="020B0604030504040204" pitchFamily="50" charset="-128"/>
                <a:ea typeface="Meiryo UI" panose="020B0604030504040204" pitchFamily="50" charset="-128"/>
                <a:cs typeface="Times New Roman"/>
              </a:rPr>
              <a:t>病床機能</a:t>
            </a:r>
            <a:r>
              <a:rPr lang="ja-JP" altLang="en-US" sz="1200" kern="100" dirty="0">
                <a:latin typeface="Meiryo UI" panose="020B0604030504040204" pitchFamily="50" charset="-128"/>
                <a:ea typeface="Meiryo UI" panose="020B0604030504040204" pitchFamily="50" charset="-128"/>
                <a:cs typeface="Times New Roman"/>
              </a:rPr>
              <a:t>報告</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5" name="テキスト ボックス 24"/>
          <p:cNvSpPr txBox="1"/>
          <p:nvPr/>
        </p:nvSpPr>
        <p:spPr>
          <a:xfrm>
            <a:off x="3172026" y="1489497"/>
            <a:ext cx="4032448" cy="307777"/>
          </a:xfrm>
          <a:prstGeom prst="rect">
            <a:avLst/>
          </a:prstGeom>
          <a:noFill/>
        </p:spPr>
        <p:txBody>
          <a:bodyPr wrap="square" rtlCol="0">
            <a:spAutoFit/>
          </a:bodyPr>
          <a:lstStyle/>
          <a:p>
            <a:r>
              <a:rPr kumimoji="1" lang="ja-JP" altLang="en-US" sz="1400" dirty="0" smtClean="0"/>
              <a:t>（</a:t>
            </a:r>
            <a:r>
              <a:rPr kumimoji="1" lang="en-US" altLang="ja-JP" sz="1400" dirty="0" smtClean="0"/>
              <a:t>※2019</a:t>
            </a:r>
            <a:r>
              <a:rPr kumimoji="1" lang="ja-JP" altLang="en-US" sz="1400" dirty="0" smtClean="0"/>
              <a:t>年度は、速報値）</a:t>
            </a:r>
            <a:endParaRPr kumimoji="1" lang="ja-JP" altLang="en-US" sz="1400" dirty="0"/>
          </a:p>
        </p:txBody>
      </p:sp>
      <p:pic>
        <p:nvPicPr>
          <p:cNvPr id="2" name="図 1"/>
          <p:cNvPicPr>
            <a:picLocks noChangeAspect="1"/>
          </p:cNvPicPr>
          <p:nvPr/>
        </p:nvPicPr>
        <p:blipFill>
          <a:blip r:embed="rId6"/>
          <a:stretch>
            <a:fillRect/>
          </a:stretch>
        </p:blipFill>
        <p:spPr>
          <a:xfrm>
            <a:off x="243708" y="1756263"/>
            <a:ext cx="8696336" cy="1733921"/>
          </a:xfrm>
          <a:prstGeom prst="rect">
            <a:avLst/>
          </a:prstGeom>
        </p:spPr>
      </p:pic>
    </p:spTree>
    <p:extLst>
      <p:ext uri="{BB962C8B-B14F-4D97-AF65-F5344CB8AC3E}">
        <p14:creationId xmlns:p14="http://schemas.microsoft.com/office/powerpoint/2010/main" val="41309812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06101" y="6479772"/>
            <a:ext cx="2133600" cy="365125"/>
          </a:xfrm>
        </p:spPr>
        <p:txBody>
          <a:bodyPr/>
          <a:lstStyle/>
          <a:p>
            <a:fld id="{A9848611-8FAA-4BFC-BAAD-33CAF1A3E273}" type="slidenum">
              <a:rPr kumimoji="1" lang="ja-JP" altLang="en-US" sz="1800" smtClean="0">
                <a:solidFill>
                  <a:schemeClr val="tx1"/>
                </a:solidFill>
              </a:rPr>
              <a:t>13</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id="{77D78C8B-7190-4F9F-BF24-FAD4DFE9F181}"/>
              </a:ext>
            </a:extLst>
          </p:cNvPr>
          <p:cNvSpPr txBox="1">
            <a:spLocks/>
          </p:cNvSpPr>
          <p:nvPr/>
        </p:nvSpPr>
        <p:spPr>
          <a:xfrm>
            <a:off x="268091" y="965102"/>
            <a:ext cx="8624390" cy="95173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約２割の医療機関において、</a:t>
            </a:r>
            <a:r>
              <a:rPr lang="en-US" altLang="ja-JP" sz="2200" dirty="0" smtClean="0">
                <a:latin typeface="HGP創英角ｺﾞｼｯｸUB" panose="020B0900000000000000" pitchFamily="50" charset="-128"/>
                <a:ea typeface="HGP創英角ｺﾞｼｯｸUB" panose="020B0900000000000000" pitchFamily="50" charset="-128"/>
              </a:rPr>
              <a:t>2025</a:t>
            </a:r>
            <a:r>
              <a:rPr lang="ja-JP" altLang="en-US" sz="2200" dirty="0" smtClean="0">
                <a:latin typeface="HGP創英角ｺﾞｼｯｸUB" panose="020B0900000000000000" pitchFamily="50" charset="-128"/>
                <a:ea typeface="HGP創英角ｺﾞｼｯｸUB" panose="020B0900000000000000" pitchFamily="50" charset="-128"/>
              </a:rPr>
              <a:t>年に向け診療科の見直しや建て替えを検討している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9" name="テキスト ボックス 18">
            <a:extLst>
              <a:ext uri="{FF2B5EF4-FFF2-40B4-BE49-F238E27FC236}">
                <a16:creationId xmlns:a16="http://schemas.microsoft.com/office/drawing/2014/main" id="{8957656B-6DE6-44E0-85D6-7CF39E5B6647}"/>
              </a:ext>
            </a:extLst>
          </p:cNvPr>
          <p:cNvSpPr txBox="1"/>
          <p:nvPr/>
        </p:nvSpPr>
        <p:spPr>
          <a:xfrm>
            <a:off x="268091" y="2099032"/>
            <a:ext cx="405409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kern="100" dirty="0" smtClean="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年に向けた診療科の見直しの予定の有無</a:t>
            </a:r>
          </a:p>
        </p:txBody>
      </p:sp>
      <p:sp>
        <p:nvSpPr>
          <p:cNvPr id="20" name="テキスト ボックス 19">
            <a:extLst>
              <a:ext uri="{FF2B5EF4-FFF2-40B4-BE49-F238E27FC236}">
                <a16:creationId xmlns:a16="http://schemas.microsoft.com/office/drawing/2014/main" id="{8957656B-6DE6-44E0-85D6-7CF39E5B6647}"/>
              </a:ext>
            </a:extLst>
          </p:cNvPr>
          <p:cNvSpPr txBox="1"/>
          <p:nvPr/>
        </p:nvSpPr>
        <p:spPr>
          <a:xfrm>
            <a:off x="4708234" y="2111005"/>
            <a:ext cx="380617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dirty="0" smtClean="0">
                <a:solidFill>
                  <a:schemeClr val="tx1"/>
                </a:solidFill>
                <a:latin typeface="Meiryo UI" panose="020B0604030504040204" pitchFamily="50" charset="-128"/>
                <a:ea typeface="Meiryo UI" panose="020B0604030504040204" pitchFamily="50" charset="-128"/>
              </a:rPr>
              <a:t>2025</a:t>
            </a:r>
            <a:r>
              <a:rPr lang="ja-JP" altLang="en-US" sz="1400" dirty="0" smtClean="0">
                <a:solidFill>
                  <a:schemeClr val="tx1"/>
                </a:solidFill>
                <a:latin typeface="Meiryo UI" panose="020B0604030504040204" pitchFamily="50" charset="-128"/>
                <a:ea typeface="Meiryo UI" panose="020B0604030504040204" pitchFamily="50" charset="-128"/>
              </a:rPr>
              <a:t>年までに</a:t>
            </a:r>
            <a:r>
              <a:rPr lang="ja-JP" altLang="en-US" sz="1400" kern="100" dirty="0" smtClean="0">
                <a:latin typeface="Meiryo UI" panose="020B0604030504040204" pitchFamily="50" charset="-128"/>
                <a:ea typeface="Meiryo UI" panose="020B0604030504040204" pitchFamily="50" charset="-128"/>
                <a:cs typeface="Times New Roman"/>
              </a:rPr>
              <a:t>建て替えの検討の有無</a:t>
            </a:r>
            <a:endParaRPr lang="en-US" altLang="ja-JP" sz="1400" kern="100" dirty="0" smtClean="0">
              <a:latin typeface="Meiryo UI" panose="020B0604030504040204" pitchFamily="50" charset="-128"/>
              <a:ea typeface="Meiryo UI" panose="020B0604030504040204" pitchFamily="50" charset="-128"/>
              <a:cs typeface="Times New Roman"/>
            </a:endParaRPr>
          </a:p>
        </p:txBody>
      </p:sp>
      <p:sp>
        <p:nvSpPr>
          <p:cNvPr id="14"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8301" y="155486"/>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611320" y="6112524"/>
            <a:ext cx="242850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3" name="タイトル 1">
            <a:extLst>
              <a:ext uri="{FF2B5EF4-FFF2-40B4-BE49-F238E27FC236}">
                <a16:creationId xmlns:a16="http://schemas.microsoft.com/office/drawing/2014/main" id="{30BE5A27-A407-4A14-A9BE-5866682C3C6B}"/>
              </a:ext>
            </a:extLst>
          </p:cNvPr>
          <p:cNvSpPr txBox="1">
            <a:spLocks/>
          </p:cNvSpPr>
          <p:nvPr/>
        </p:nvSpPr>
        <p:spPr>
          <a:xfrm>
            <a:off x="107504" y="116632"/>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年に向け各病院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している病床機能①</a:t>
            </a: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pic>
        <p:nvPicPr>
          <p:cNvPr id="5" name="図 4"/>
          <p:cNvPicPr>
            <a:picLocks noChangeAspect="1"/>
          </p:cNvPicPr>
          <p:nvPr/>
        </p:nvPicPr>
        <p:blipFill>
          <a:blip r:embed="rId4"/>
          <a:stretch>
            <a:fillRect/>
          </a:stretch>
        </p:blipFill>
        <p:spPr>
          <a:xfrm>
            <a:off x="455216" y="2531807"/>
            <a:ext cx="4004975" cy="3362386"/>
          </a:xfrm>
          <a:prstGeom prst="rect">
            <a:avLst/>
          </a:prstGeom>
        </p:spPr>
      </p:pic>
      <p:pic>
        <p:nvPicPr>
          <p:cNvPr id="6" name="図 5"/>
          <p:cNvPicPr>
            <a:picLocks noChangeAspect="1"/>
          </p:cNvPicPr>
          <p:nvPr/>
        </p:nvPicPr>
        <p:blipFill>
          <a:blip r:embed="rId5"/>
          <a:stretch>
            <a:fillRect/>
          </a:stretch>
        </p:blipFill>
        <p:spPr>
          <a:xfrm>
            <a:off x="4729027" y="2612955"/>
            <a:ext cx="3886444" cy="3281238"/>
          </a:xfrm>
          <a:prstGeom prst="rect">
            <a:avLst/>
          </a:prstGeom>
        </p:spPr>
      </p:pic>
    </p:spTree>
    <p:extLst>
      <p:ext uri="{BB962C8B-B14F-4D97-AF65-F5344CB8AC3E}">
        <p14:creationId xmlns:p14="http://schemas.microsoft.com/office/powerpoint/2010/main" val="2043902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3050269" y="4119394"/>
            <a:ext cx="5280194" cy="2645609"/>
          </a:xfrm>
          <a:prstGeom prst="rect">
            <a:avLst/>
          </a:prstGeom>
        </p:spPr>
      </p:pic>
      <p:pic>
        <p:nvPicPr>
          <p:cNvPr id="8" name="図 7"/>
          <p:cNvPicPr>
            <a:picLocks noChangeAspect="1"/>
          </p:cNvPicPr>
          <p:nvPr/>
        </p:nvPicPr>
        <p:blipFill>
          <a:blip r:embed="rId4"/>
          <a:stretch>
            <a:fillRect/>
          </a:stretch>
        </p:blipFill>
        <p:spPr>
          <a:xfrm>
            <a:off x="3707904" y="1650044"/>
            <a:ext cx="4829610" cy="2533747"/>
          </a:xfrm>
          <a:prstGeom prst="rect">
            <a:avLst/>
          </a:prstGeom>
        </p:spPr>
      </p:pic>
      <p:sp>
        <p:nvSpPr>
          <p:cNvPr id="34" name="テキスト ボックス 10">
            <a:extLst>
              <a:ext uri="{FF2B5EF4-FFF2-40B4-BE49-F238E27FC236}">
                <a16:creationId xmlns:a16="http://schemas.microsoft.com/office/drawing/2014/main" id="{8957656B-6DE6-44E0-85D6-7CF39E5B6647}"/>
              </a:ext>
            </a:extLst>
          </p:cNvPr>
          <p:cNvSpPr txBox="1"/>
          <p:nvPr/>
        </p:nvSpPr>
        <p:spPr>
          <a:xfrm>
            <a:off x="6198932" y="6545130"/>
            <a:ext cx="234391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出典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 name="スライド番号プレースホルダー 1"/>
          <p:cNvSpPr>
            <a:spLocks noGrp="1"/>
          </p:cNvSpPr>
          <p:nvPr>
            <p:ph type="sldNum" sz="quarter" idx="12"/>
          </p:nvPr>
        </p:nvSpPr>
        <p:spPr>
          <a:xfrm>
            <a:off x="6974904" y="6489323"/>
            <a:ext cx="2133600" cy="365125"/>
          </a:xfrm>
        </p:spPr>
        <p:txBody>
          <a:bodyPr/>
          <a:lstStyle/>
          <a:p>
            <a:fld id="{A9848611-8FAA-4BFC-BAAD-33CAF1A3E273}" type="slidenum">
              <a:rPr lang="ja-JP" altLang="en-US" sz="1800" smtClean="0">
                <a:solidFill>
                  <a:schemeClr val="tx1"/>
                </a:solidFill>
              </a:rPr>
              <a:pPr/>
              <a:t>14</a:t>
            </a:fld>
            <a:endParaRPr lang="ja-JP" altLang="en-US" dirty="0">
              <a:solidFill>
                <a:schemeClr val="tx1"/>
              </a:solidFill>
            </a:endParaRPr>
          </a:p>
        </p:txBody>
      </p:sp>
      <p:sp>
        <p:nvSpPr>
          <p:cNvPr id="32" name="テキスト ボックス 10">
            <a:extLst>
              <a:ext uri="{FF2B5EF4-FFF2-40B4-BE49-F238E27FC236}">
                <a16:creationId xmlns:a16="http://schemas.microsoft.com/office/drawing/2014/main" id="{47FDF32D-43ED-4A66-9CFA-E114E8625D81}"/>
              </a:ext>
            </a:extLst>
          </p:cNvPr>
          <p:cNvSpPr txBox="1"/>
          <p:nvPr/>
        </p:nvSpPr>
        <p:spPr>
          <a:xfrm>
            <a:off x="168464" y="1706034"/>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入院料別の検討状況</a:t>
            </a:r>
          </a:p>
        </p:txBody>
      </p:sp>
      <p:sp>
        <p:nvSpPr>
          <p:cNvPr id="28"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9" name="タイトル 1">
            <a:extLst>
              <a:ext uri="{FF2B5EF4-FFF2-40B4-BE49-F238E27FC236}">
                <a16:creationId xmlns:a16="http://schemas.microsoft.com/office/drawing/2014/main" id="{30BE5A27-A407-4A14-A9BE-5866682C3C6B}"/>
              </a:ext>
            </a:extLst>
          </p:cNvPr>
          <p:cNvSpPr txBox="1">
            <a:spLocks/>
          </p:cNvSpPr>
          <p:nvPr/>
        </p:nvSpPr>
        <p:spPr>
          <a:xfrm>
            <a:off x="139513" y="46135"/>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年に向け各病院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機能②</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33" name="テキスト ボックス 10">
            <a:extLst>
              <a:ext uri="{FF2B5EF4-FFF2-40B4-BE49-F238E27FC236}">
                <a16:creationId xmlns:a16="http://schemas.microsoft.com/office/drawing/2014/main" id="{47FDF32D-43ED-4A66-9CFA-E114E8625D81}"/>
              </a:ext>
            </a:extLst>
          </p:cNvPr>
          <p:cNvSpPr txBox="1"/>
          <p:nvPr/>
        </p:nvSpPr>
        <p:spPr>
          <a:xfrm>
            <a:off x="89662" y="5272461"/>
            <a:ext cx="279635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公立・公的・民間別の検討状況</a:t>
            </a:r>
          </a:p>
        </p:txBody>
      </p:sp>
      <p:sp>
        <p:nvSpPr>
          <p:cNvPr id="19" name="タイトル 1">
            <a:extLst>
              <a:ext uri="{FF2B5EF4-FFF2-40B4-BE49-F238E27FC236}">
                <a16:creationId xmlns:a16="http://schemas.microsoft.com/office/drawing/2014/main" id="{6003D126-9203-4EA4-B39C-59EDDA5D240F}"/>
              </a:ext>
            </a:extLst>
          </p:cNvPr>
          <p:cNvSpPr txBox="1">
            <a:spLocks/>
          </p:cNvSpPr>
          <p:nvPr/>
        </p:nvSpPr>
        <p:spPr>
          <a:xfrm>
            <a:off x="316364" y="2276446"/>
            <a:ext cx="2479381" cy="1120121"/>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defRPr/>
            </a:pPr>
            <a:r>
              <a:rPr lang="en-US" altLang="ja-JP" sz="1400" dirty="0">
                <a:solidFill>
                  <a:srgbClr val="4F81BD">
                    <a:lumMod val="75000"/>
                  </a:srgbClr>
                </a:solidFill>
                <a:latin typeface="HG創英角ｺﾞｼｯｸUB" panose="020B0909000000000000" pitchFamily="49" charset="-128"/>
                <a:ea typeface="HG創英角ｺﾞｼｯｸUB" panose="020B0909000000000000" pitchFamily="49" charset="-128"/>
              </a:rPr>
              <a:t>※2025</a:t>
            </a:r>
            <a:r>
              <a:rPr lang="ja-JP" altLang="en-US" sz="1400" dirty="0">
                <a:solidFill>
                  <a:srgbClr val="4F81BD">
                    <a:lumMod val="75000"/>
                  </a:srgbClr>
                </a:solidFill>
                <a:latin typeface="HG創英角ｺﾞｼｯｸUB" panose="020B0909000000000000" pitchFamily="49" charset="-128"/>
                <a:ea typeface="HG創英角ｺﾞｼｯｸUB" panose="020B0909000000000000" pitchFamily="49" charset="-128"/>
              </a:rPr>
              <a:t>年に向けた検討状況</a:t>
            </a:r>
            <a:endParaRPr lang="en-US" altLang="ja-JP" sz="1400" dirty="0">
              <a:solidFill>
                <a:srgbClr val="4F81BD">
                  <a:lumMod val="75000"/>
                </a:srgbClr>
              </a:solidFill>
              <a:latin typeface="HG創英角ｺﾞｼｯｸUB" panose="020B0909000000000000" pitchFamily="49" charset="-128"/>
              <a:ea typeface="HG創英角ｺﾞｼｯｸUB" panose="020B0909000000000000" pitchFamily="49" charset="-128"/>
            </a:endParaRPr>
          </a:p>
          <a:p>
            <a:pPr lvl="0" algn="l">
              <a:defRPr/>
            </a:pPr>
            <a:r>
              <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a:t>
            </a:r>
            <a:r>
              <a:rPr lang="ja-JP" altLang="en-US" sz="1300" dirty="0">
                <a:solidFill>
                  <a:srgbClr val="4F81BD">
                    <a:lumMod val="75000"/>
                  </a:srgbClr>
                </a:solidFill>
                <a:latin typeface="Meiryo UI" panose="020B0604030504040204" pitchFamily="50" charset="-128"/>
                <a:ea typeface="Meiryo UI" panose="020B0604030504040204" pitchFamily="50" charset="-128"/>
              </a:rPr>
              <a:t>各病院の</a:t>
            </a:r>
            <a:r>
              <a:rPr lang="en-US" altLang="ja-JP" sz="1300" dirty="0">
                <a:solidFill>
                  <a:srgbClr val="4F81BD">
                    <a:lumMod val="75000"/>
                  </a:srgbClr>
                </a:solidFill>
                <a:latin typeface="Meiryo UI" panose="020B0604030504040204" pitchFamily="50" charset="-128"/>
                <a:ea typeface="Meiryo UI" panose="020B0604030504040204" pitchFamily="50" charset="-128"/>
              </a:rPr>
              <a:t>2025</a:t>
            </a:r>
            <a:r>
              <a:rPr lang="ja-JP" altLang="en-US" sz="1300" dirty="0">
                <a:solidFill>
                  <a:srgbClr val="4F81BD">
                    <a:lumMod val="75000"/>
                  </a:srgbClr>
                </a:solidFill>
                <a:latin typeface="Meiryo UI" panose="020B0604030504040204" pitchFamily="50" charset="-128"/>
                <a:ea typeface="Meiryo UI" panose="020B0604030504040204" pitchFamily="50" charset="-128"/>
              </a:rPr>
              <a:t>年に検討している入院料別病床数総計から各病院の現在の入院料別病床数の総計を差し引いて算出</a:t>
            </a:r>
            <a:r>
              <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r>
            <a:b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b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sp>
        <p:nvSpPr>
          <p:cNvPr id="25" name="タイトル 1">
            <a:extLst>
              <a:ext uri="{FF2B5EF4-FFF2-40B4-BE49-F238E27FC236}">
                <a16:creationId xmlns:a16="http://schemas.microsoft.com/office/drawing/2014/main" id="{15D0CEDF-8FC9-4B77-AFDE-B9A8E923D070}"/>
              </a:ext>
            </a:extLst>
          </p:cNvPr>
          <p:cNvSpPr txBox="1">
            <a:spLocks/>
          </p:cNvSpPr>
          <p:nvPr/>
        </p:nvSpPr>
        <p:spPr>
          <a:xfrm>
            <a:off x="214263" y="783238"/>
            <a:ext cx="8649518" cy="926862"/>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年</a:t>
            </a:r>
            <a:r>
              <a:rPr lang="ja-JP" altLang="en-US" sz="2200" dirty="0" smtClean="0">
                <a:latin typeface="HGP創英角ｺﾞｼｯｸUB" panose="020B0900000000000000" pitchFamily="50" charset="-128"/>
                <a:ea typeface="HGP創英角ｺﾞｼｯｸUB" panose="020B0900000000000000" pitchFamily="50" charset="-128"/>
              </a:rPr>
              <a:t>に</a:t>
            </a:r>
            <a:r>
              <a:rPr lang="ja-JP" altLang="en-US" sz="2200" dirty="0">
                <a:latin typeface="HGP創英角ｺﾞｼｯｸUB" panose="020B0900000000000000" pitchFamily="50" charset="-128"/>
                <a:ea typeface="HGP創英角ｺﾞｼｯｸUB" panose="020B0900000000000000" pitchFamily="50" charset="-128"/>
              </a:rPr>
              <a:t>向</a:t>
            </a:r>
            <a:r>
              <a:rPr lang="ja-JP" altLang="en-US" sz="2200" dirty="0" smtClean="0">
                <a:latin typeface="HGP創英角ｺﾞｼｯｸUB" panose="020B0900000000000000" pitchFamily="50" charset="-128"/>
                <a:ea typeface="HGP創英角ｺﾞｼｯｸUB" panose="020B0900000000000000" pitchFamily="50" charset="-128"/>
              </a:rPr>
              <a:t>け病院</a:t>
            </a:r>
            <a:r>
              <a:rPr lang="ja-JP" altLang="en-US" sz="2200" dirty="0">
                <a:latin typeface="HGP創英角ｺﾞｼｯｸUB" panose="020B0900000000000000" pitchFamily="50" charset="-128"/>
                <a:ea typeface="HGP創英角ｺﾞｼｯｸUB" panose="020B0900000000000000" pitchFamily="50" charset="-128"/>
              </a:rPr>
              <a:t>が検討している病床機能等の変更は</a:t>
            </a:r>
            <a:r>
              <a:rPr lang="ja-JP" altLang="en-US" sz="2200" dirty="0" smtClean="0">
                <a:latin typeface="HGP創英角ｺﾞｼｯｸUB" panose="020B0900000000000000" pitchFamily="50" charset="-128"/>
                <a:ea typeface="HGP創英角ｺﾞｼｯｸUB" panose="020B0900000000000000" pitchFamily="50" charset="-128"/>
              </a:rPr>
              <a:t>、一部を除き、</a:t>
            </a:r>
            <a:endParaRPr lang="en-US" altLang="ja-JP" sz="2200" dirty="0" smtClean="0">
              <a:latin typeface="HGP創英角ｺﾞｼｯｸUB" panose="020B0900000000000000" pitchFamily="50" charset="-128"/>
              <a:ea typeface="HGP創英角ｺﾞｼｯｸUB" panose="020B0900000000000000" pitchFamily="50" charset="-128"/>
            </a:endParaRPr>
          </a:p>
          <a:p>
            <a:pPr algn="l"/>
            <a:r>
              <a:rPr lang="ja-JP" altLang="en-US" sz="2200" dirty="0" smtClean="0">
                <a:latin typeface="HGP創英角ｺﾞｼｯｸUB" panose="020B0900000000000000" pitchFamily="50" charset="-128"/>
                <a:ea typeface="HGP創英角ｺﾞｼｯｸUB" panose="020B0900000000000000" pitchFamily="50" charset="-128"/>
              </a:rPr>
              <a:t>地域医療構想</a:t>
            </a:r>
            <a:r>
              <a:rPr lang="ja-JP" altLang="en-US" sz="2200" dirty="0">
                <a:latin typeface="HGP創英角ｺﾞｼｯｸUB" panose="020B0900000000000000" pitchFamily="50" charset="-128"/>
                <a:ea typeface="HGP創英角ｺﾞｼｯｸUB" panose="020B0900000000000000" pitchFamily="50" charset="-128"/>
              </a:rPr>
              <a:t>が目指す病床機能分化</a:t>
            </a:r>
            <a:r>
              <a:rPr lang="ja-JP" altLang="en-US" sz="2200" dirty="0" smtClean="0">
                <a:latin typeface="HGP創英角ｺﾞｼｯｸUB" panose="020B0900000000000000" pitchFamily="50" charset="-128"/>
                <a:ea typeface="HGP創英角ｺﾞｼｯｸUB" panose="020B0900000000000000" pitchFamily="50" charset="-128"/>
              </a:rPr>
              <a:t>の方向性</a:t>
            </a:r>
            <a:r>
              <a:rPr lang="ja-JP" altLang="en-US" sz="2200" dirty="0">
                <a:latin typeface="HGP創英角ｺﾞｼｯｸUB" panose="020B0900000000000000" pitchFamily="50" charset="-128"/>
                <a:ea typeface="HGP創英角ｺﾞｼｯｸUB" panose="020B0900000000000000" pitchFamily="50" charset="-128"/>
              </a:rPr>
              <a:t>と概ね一致している</a:t>
            </a:r>
          </a:p>
        </p:txBody>
      </p:sp>
      <p:pic>
        <p:nvPicPr>
          <p:cNvPr id="9" name="図 8"/>
          <p:cNvPicPr>
            <a:picLocks noChangeAspect="1"/>
          </p:cNvPicPr>
          <p:nvPr/>
        </p:nvPicPr>
        <p:blipFill>
          <a:blip r:embed="rId6"/>
          <a:stretch>
            <a:fillRect/>
          </a:stretch>
        </p:blipFill>
        <p:spPr>
          <a:xfrm>
            <a:off x="139513" y="5576172"/>
            <a:ext cx="4137769" cy="1185501"/>
          </a:xfrm>
          <a:prstGeom prst="rect">
            <a:avLst/>
          </a:prstGeom>
        </p:spPr>
      </p:pic>
    </p:spTree>
    <p:extLst>
      <p:ext uri="{BB962C8B-B14F-4D97-AF65-F5344CB8AC3E}">
        <p14:creationId xmlns:p14="http://schemas.microsoft.com/office/powerpoint/2010/main" val="1320965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89652" y="6468084"/>
            <a:ext cx="2133600" cy="365125"/>
          </a:xfrm>
        </p:spPr>
        <p:txBody>
          <a:bodyPr/>
          <a:lstStyle/>
          <a:p>
            <a:fld id="{A9848611-8FAA-4BFC-BAAD-33CAF1A3E273}" type="slidenum">
              <a:rPr kumimoji="1" lang="ja-JP" altLang="en-US" sz="1800" smtClean="0">
                <a:solidFill>
                  <a:schemeClr val="tx1"/>
                </a:solidFill>
              </a:rPr>
              <a:t>15</a:t>
            </a:fld>
            <a:endParaRPr kumimoji="1" lang="ja-JP" altLang="en-US" sz="1800" dirty="0">
              <a:solidFill>
                <a:schemeClr val="tx1"/>
              </a:solidFill>
            </a:endParaRPr>
          </a:p>
        </p:txBody>
      </p:sp>
      <p:sp>
        <p:nvSpPr>
          <p:cNvPr id="10"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9" name="テキスト ボックス 10">
            <a:extLst>
              <a:ext uri="{FF2B5EF4-FFF2-40B4-BE49-F238E27FC236}">
                <a16:creationId xmlns:a16="http://schemas.microsoft.com/office/drawing/2014/main" id="{47FDF32D-43ED-4A66-9CFA-E114E8625D81}"/>
              </a:ext>
            </a:extLst>
          </p:cNvPr>
          <p:cNvSpPr txBox="1"/>
          <p:nvPr/>
        </p:nvSpPr>
        <p:spPr>
          <a:xfrm>
            <a:off x="228899" y="1916832"/>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●大阪市北部</a:t>
            </a:r>
          </a:p>
        </p:txBody>
      </p:sp>
      <p:sp>
        <p:nvSpPr>
          <p:cNvPr id="20" name="テキスト ボックス 10">
            <a:extLst>
              <a:ext uri="{FF2B5EF4-FFF2-40B4-BE49-F238E27FC236}">
                <a16:creationId xmlns:a16="http://schemas.microsoft.com/office/drawing/2014/main" id="{47FDF32D-43ED-4A66-9CFA-E114E8625D81}"/>
              </a:ext>
            </a:extLst>
          </p:cNvPr>
          <p:cNvSpPr txBox="1"/>
          <p:nvPr/>
        </p:nvSpPr>
        <p:spPr>
          <a:xfrm>
            <a:off x="6799304" y="2406437"/>
            <a:ext cx="230919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再編後</a:t>
            </a:r>
          </a:p>
        </p:txBody>
      </p:sp>
      <p:sp>
        <p:nvSpPr>
          <p:cNvPr id="24" name="タイトル 1">
            <a:extLst>
              <a:ext uri="{FF2B5EF4-FFF2-40B4-BE49-F238E27FC236}">
                <a16:creationId xmlns:a16="http://schemas.microsoft.com/office/drawing/2014/main" id="{A9F0290F-855D-4BBD-B7D0-99C00282D7A4}"/>
              </a:ext>
            </a:extLst>
          </p:cNvPr>
          <p:cNvSpPr txBox="1">
            <a:spLocks/>
          </p:cNvSpPr>
          <p:nvPr/>
        </p:nvSpPr>
        <p:spPr>
          <a:xfrm>
            <a:off x="308271" y="840140"/>
            <a:ext cx="8544698" cy="92939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済生会中津</a:t>
            </a:r>
            <a:r>
              <a:rPr lang="ja-JP" altLang="en-US" sz="2200" dirty="0" smtClean="0">
                <a:latin typeface="HGP創英角ｺﾞｼｯｸUB" panose="020B0900000000000000" pitchFamily="50" charset="-128"/>
                <a:ea typeface="HGP創英角ｺﾞｼｯｸUB" panose="020B0900000000000000" pitchFamily="50" charset="-128"/>
              </a:rPr>
              <a:t>病院、医</a:t>
            </a:r>
            <a:r>
              <a:rPr lang="ja-JP" altLang="en-US" sz="2200" dirty="0">
                <a:latin typeface="HGP創英角ｺﾞｼｯｸUB" panose="020B0900000000000000" pitchFamily="50" charset="-128"/>
                <a:ea typeface="HGP創英角ｺﾞｼｯｸUB" panose="020B0900000000000000" pitchFamily="50" charset="-128"/>
              </a:rPr>
              <a:t>誠会</a:t>
            </a:r>
            <a:r>
              <a:rPr lang="en-US" altLang="ja-JP" sz="2200" dirty="0">
                <a:latin typeface="HGP創英角ｺﾞｼｯｸUB" panose="020B0900000000000000" pitchFamily="50" charset="-128"/>
                <a:ea typeface="HGP創英角ｺﾞｼｯｸUB" panose="020B0900000000000000" pitchFamily="50" charset="-128"/>
              </a:rPr>
              <a:t>2</a:t>
            </a:r>
            <a:r>
              <a:rPr lang="ja-JP" altLang="en-US" sz="2200" dirty="0">
                <a:latin typeface="HGP創英角ｺﾞｼｯｸUB" panose="020B0900000000000000" pitchFamily="50" charset="-128"/>
                <a:ea typeface="HGP創英角ｺﾞｼｯｸUB" panose="020B0900000000000000" pitchFamily="50" charset="-128"/>
              </a:rPr>
              <a:t>病院、大阪警察病院、錦秀会</a:t>
            </a:r>
            <a:r>
              <a:rPr lang="en-US" altLang="ja-JP" sz="2200" dirty="0">
                <a:latin typeface="HGP創英角ｺﾞｼｯｸUB" panose="020B0900000000000000" pitchFamily="50" charset="-128"/>
                <a:ea typeface="HGP創英角ｺﾞｼｯｸUB" panose="020B0900000000000000" pitchFamily="50" charset="-128"/>
              </a:rPr>
              <a:t>4</a:t>
            </a:r>
            <a:r>
              <a:rPr lang="ja-JP" altLang="en-US" sz="2200" dirty="0">
                <a:latin typeface="HGP創英角ｺﾞｼｯｸUB" panose="020B0900000000000000" pitchFamily="50" charset="-128"/>
                <a:ea typeface="HGP創英角ｺﾞｼｯｸUB" panose="020B0900000000000000" pitchFamily="50" charset="-128"/>
              </a:rPr>
              <a:t>病院、弘済院附属病院が</a:t>
            </a:r>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年に向け病院の再編を検討している</a:t>
            </a:r>
          </a:p>
        </p:txBody>
      </p:sp>
      <p:sp>
        <p:nvSpPr>
          <p:cNvPr id="25" name="屈折矢印 24"/>
          <p:cNvSpPr/>
          <p:nvPr/>
        </p:nvSpPr>
        <p:spPr>
          <a:xfrm flipV="1">
            <a:off x="6151380" y="2379841"/>
            <a:ext cx="549494" cy="38387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3" name="オブジェクト 12"/>
          <p:cNvGraphicFramePr>
            <a:graphicFrameLocks noChangeAspect="1"/>
          </p:cNvGraphicFramePr>
          <p:nvPr>
            <p:extLst>
              <p:ext uri="{D42A27DB-BD31-4B8C-83A1-F6EECF244321}">
                <p14:modId xmlns:p14="http://schemas.microsoft.com/office/powerpoint/2010/main" val="3029322971"/>
              </p:ext>
            </p:extLst>
          </p:nvPr>
        </p:nvGraphicFramePr>
        <p:xfrm>
          <a:off x="299850" y="2224609"/>
          <a:ext cx="5753100" cy="428625"/>
        </p:xfrm>
        <a:graphic>
          <a:graphicData uri="http://schemas.openxmlformats.org/presentationml/2006/ole">
            <mc:AlternateContent xmlns:mc="http://schemas.openxmlformats.org/markup-compatibility/2006">
              <mc:Choice xmlns:v="urn:schemas-microsoft-com:vml" Requires="v">
                <p:oleObj spid="_x0000_s1082" name="ワークシート" r:id="rId5" imgW="5753273" imgH="428678" progId="Excel.Sheet.12">
                  <p:embed/>
                </p:oleObj>
              </mc:Choice>
              <mc:Fallback>
                <p:oleObj name="ワークシート" r:id="rId5" imgW="5753273" imgH="428678" progId="Excel.Sheet.12">
                  <p:embed/>
                  <p:pic>
                    <p:nvPicPr>
                      <p:cNvPr id="13" name="オブジェクト 12"/>
                      <p:cNvPicPr/>
                      <p:nvPr/>
                    </p:nvPicPr>
                    <p:blipFill>
                      <a:blip r:embed="rId6"/>
                      <a:stretch>
                        <a:fillRect/>
                      </a:stretch>
                    </p:blipFill>
                    <p:spPr>
                      <a:xfrm>
                        <a:off x="299850" y="2224609"/>
                        <a:ext cx="5753100" cy="428625"/>
                      </a:xfrm>
                      <a:prstGeom prst="rect">
                        <a:avLst/>
                      </a:prstGeom>
                    </p:spPr>
                  </p:pic>
                </p:oleObj>
              </mc:Fallback>
            </mc:AlternateContent>
          </a:graphicData>
        </a:graphic>
      </p:graphicFrame>
      <p:graphicFrame>
        <p:nvGraphicFramePr>
          <p:cNvPr id="17" name="オブジェクト 16"/>
          <p:cNvGraphicFramePr>
            <a:graphicFrameLocks noChangeAspect="1"/>
          </p:cNvGraphicFramePr>
          <p:nvPr>
            <p:extLst>
              <p:ext uri="{D42A27DB-BD31-4B8C-83A1-F6EECF244321}">
                <p14:modId xmlns:p14="http://schemas.microsoft.com/office/powerpoint/2010/main" val="4014567692"/>
              </p:ext>
            </p:extLst>
          </p:nvPr>
        </p:nvGraphicFramePr>
        <p:xfrm>
          <a:off x="2710866" y="2892395"/>
          <a:ext cx="6238875" cy="847725"/>
        </p:xfrm>
        <a:graphic>
          <a:graphicData uri="http://schemas.openxmlformats.org/presentationml/2006/ole">
            <mc:AlternateContent xmlns:mc="http://schemas.openxmlformats.org/markup-compatibility/2006">
              <mc:Choice xmlns:v="urn:schemas-microsoft-com:vml" Requires="v">
                <p:oleObj spid="_x0000_s1083" name="ワークシート" r:id="rId7" imgW="6238922" imgH="847881" progId="Excel.Sheet.12">
                  <p:embed/>
                </p:oleObj>
              </mc:Choice>
              <mc:Fallback>
                <p:oleObj name="ワークシート" r:id="rId7" imgW="6238922" imgH="847881" progId="Excel.Sheet.12">
                  <p:embed/>
                  <p:pic>
                    <p:nvPicPr>
                      <p:cNvPr id="17" name="オブジェクト 16"/>
                      <p:cNvPicPr/>
                      <p:nvPr/>
                    </p:nvPicPr>
                    <p:blipFill>
                      <a:blip r:embed="rId8"/>
                      <a:stretch>
                        <a:fillRect/>
                      </a:stretch>
                    </p:blipFill>
                    <p:spPr>
                      <a:xfrm>
                        <a:off x="2710866" y="2892395"/>
                        <a:ext cx="6238875" cy="847725"/>
                      </a:xfrm>
                      <a:prstGeom prst="rect">
                        <a:avLst/>
                      </a:prstGeom>
                    </p:spPr>
                  </p:pic>
                </p:oleObj>
              </mc:Fallback>
            </mc:AlternateContent>
          </a:graphicData>
        </a:graphic>
      </p:graphicFrame>
      <p:sp>
        <p:nvSpPr>
          <p:cNvPr id="40" name="テキスト ボックス 10">
            <a:extLst>
              <a:ext uri="{FF2B5EF4-FFF2-40B4-BE49-F238E27FC236}">
                <a16:creationId xmlns:a16="http://schemas.microsoft.com/office/drawing/2014/main" id="{8957656B-6DE6-44E0-85D6-7CF39E5B6647}"/>
              </a:ext>
            </a:extLst>
          </p:cNvPr>
          <p:cNvSpPr txBox="1"/>
          <p:nvPr/>
        </p:nvSpPr>
        <p:spPr>
          <a:xfrm>
            <a:off x="6426127" y="6536377"/>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2" name="Rectangle 11"/>
          <p:cNvSpPr>
            <a:spLocks noChangeArrowheads="1"/>
          </p:cNvSpPr>
          <p:nvPr/>
        </p:nvSpPr>
        <p:spPr bwMode="auto">
          <a:xfrm>
            <a:off x="243707" y="415020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 name="タイトル 1">
            <a:extLst>
              <a:ext uri="{FF2B5EF4-FFF2-40B4-BE49-F238E27FC236}">
                <a16:creationId xmlns:a16="http://schemas.microsoft.com/office/drawing/2014/main" id="{45F45CE9-985D-441B-AF35-C9A9C0C7A9C3}"/>
              </a:ext>
            </a:extLst>
          </p:cNvPr>
          <p:cNvSpPr txBox="1">
            <a:spLocks/>
          </p:cNvSpPr>
          <p:nvPr/>
        </p:nvSpPr>
        <p:spPr>
          <a:xfrm>
            <a:off x="1994642" y="3965938"/>
            <a:ext cx="4957294" cy="259538"/>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defRPr/>
            </a:pPr>
            <a:r>
              <a:rPr lang="en-US" altLang="ja-JP" sz="1100" dirty="0">
                <a:solidFill>
                  <a:srgbClr val="4F81BD">
                    <a:lumMod val="75000"/>
                  </a:srgbClr>
                </a:solidFill>
                <a:latin typeface="Meiryo UI" panose="020B0604030504040204" pitchFamily="50" charset="-128"/>
                <a:ea typeface="Meiryo UI" panose="020B0604030504040204" pitchFamily="50" charset="-128"/>
              </a:rPr>
              <a:t>※</a:t>
            </a:r>
            <a:r>
              <a:rPr lang="ja-JP" altLang="en-US" sz="1100" dirty="0">
                <a:solidFill>
                  <a:srgbClr val="4F81BD">
                    <a:lumMod val="75000"/>
                  </a:srgbClr>
                </a:solidFill>
                <a:latin typeface="Meiryo UI" panose="020B0604030504040204" pitchFamily="50" charset="-128"/>
                <a:ea typeface="Meiryo UI" panose="020B0604030504040204" pitchFamily="50" charset="-128"/>
              </a:rPr>
              <a:t>当プラン案については、市保健医療連絡協議会にて</a:t>
            </a:r>
            <a:r>
              <a:rPr lang="ja-JP" altLang="en-US" sz="1100" dirty="0" smtClean="0">
                <a:solidFill>
                  <a:srgbClr val="4F81BD">
                    <a:lumMod val="75000"/>
                  </a:srgbClr>
                </a:solidFill>
                <a:latin typeface="Meiryo UI" panose="020B0604030504040204" pitchFamily="50" charset="-128"/>
                <a:ea typeface="Meiryo UI" panose="020B0604030504040204" pitchFamily="50" charset="-128"/>
              </a:rPr>
              <a:t>、継続審議</a:t>
            </a:r>
            <a:r>
              <a:rPr kumimoji="1" lang="ja-JP" altLang="en-US" sz="11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sp>
        <p:nvSpPr>
          <p:cNvPr id="27" name="テキスト ボックス 10">
            <a:extLst>
              <a:ext uri="{FF2B5EF4-FFF2-40B4-BE49-F238E27FC236}">
                <a16:creationId xmlns:a16="http://schemas.microsoft.com/office/drawing/2014/main" id="{47FDF32D-43ED-4A66-9CFA-E114E8625D81}"/>
              </a:ext>
            </a:extLst>
          </p:cNvPr>
          <p:cNvSpPr txBox="1"/>
          <p:nvPr/>
        </p:nvSpPr>
        <p:spPr>
          <a:xfrm>
            <a:off x="6876256" y="4808185"/>
            <a:ext cx="230919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再編後</a:t>
            </a:r>
          </a:p>
        </p:txBody>
      </p:sp>
      <p:sp>
        <p:nvSpPr>
          <p:cNvPr id="28" name="テキスト ボックス 10">
            <a:extLst>
              <a:ext uri="{FF2B5EF4-FFF2-40B4-BE49-F238E27FC236}">
                <a16:creationId xmlns:a16="http://schemas.microsoft.com/office/drawing/2014/main" id="{47FDF32D-43ED-4A66-9CFA-E114E8625D81}"/>
              </a:ext>
            </a:extLst>
          </p:cNvPr>
          <p:cNvSpPr txBox="1"/>
          <p:nvPr/>
        </p:nvSpPr>
        <p:spPr>
          <a:xfrm>
            <a:off x="217081" y="3933056"/>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●大阪市北部・東部</a:t>
            </a:r>
          </a:p>
        </p:txBody>
      </p:sp>
      <p:graphicFrame>
        <p:nvGraphicFramePr>
          <p:cNvPr id="32" name="オブジェクト 31"/>
          <p:cNvGraphicFramePr>
            <a:graphicFrameLocks noChangeAspect="1"/>
          </p:cNvGraphicFramePr>
          <p:nvPr>
            <p:extLst>
              <p:ext uri="{D42A27DB-BD31-4B8C-83A1-F6EECF244321}">
                <p14:modId xmlns:p14="http://schemas.microsoft.com/office/powerpoint/2010/main" val="2685442281"/>
              </p:ext>
            </p:extLst>
          </p:nvPr>
        </p:nvGraphicFramePr>
        <p:xfrm>
          <a:off x="295856" y="4458906"/>
          <a:ext cx="5753100" cy="847725"/>
        </p:xfrm>
        <a:graphic>
          <a:graphicData uri="http://schemas.openxmlformats.org/presentationml/2006/ole">
            <mc:AlternateContent xmlns:mc="http://schemas.openxmlformats.org/markup-compatibility/2006">
              <mc:Choice xmlns:v="urn:schemas-microsoft-com:vml" Requires="v">
                <p:oleObj spid="_x0000_s1084" name="ワークシート" r:id="rId9" imgW="5753273" imgH="847881" progId="Excel.Sheet.12">
                  <p:embed/>
                </p:oleObj>
              </mc:Choice>
              <mc:Fallback>
                <p:oleObj name="ワークシート" r:id="rId9" imgW="5753273" imgH="847881" progId="Excel.Sheet.12">
                  <p:embed/>
                  <p:pic>
                    <p:nvPicPr>
                      <p:cNvPr id="2" name="オブジェクト 1"/>
                      <p:cNvPicPr/>
                      <p:nvPr/>
                    </p:nvPicPr>
                    <p:blipFill>
                      <a:blip r:embed="rId10"/>
                      <a:stretch>
                        <a:fillRect/>
                      </a:stretch>
                    </p:blipFill>
                    <p:spPr>
                      <a:xfrm>
                        <a:off x="295856" y="4458906"/>
                        <a:ext cx="5753100" cy="847725"/>
                      </a:xfrm>
                      <a:prstGeom prst="rect">
                        <a:avLst/>
                      </a:prstGeom>
                    </p:spPr>
                  </p:pic>
                </p:oleObj>
              </mc:Fallback>
            </mc:AlternateContent>
          </a:graphicData>
        </a:graphic>
      </p:graphicFrame>
      <p:graphicFrame>
        <p:nvGraphicFramePr>
          <p:cNvPr id="33" name="オブジェクト 32"/>
          <p:cNvGraphicFramePr>
            <a:graphicFrameLocks noChangeAspect="1"/>
          </p:cNvGraphicFramePr>
          <p:nvPr>
            <p:extLst>
              <p:ext uri="{D42A27DB-BD31-4B8C-83A1-F6EECF244321}">
                <p14:modId xmlns:p14="http://schemas.microsoft.com/office/powerpoint/2010/main" val="1644845028"/>
              </p:ext>
            </p:extLst>
          </p:nvPr>
        </p:nvGraphicFramePr>
        <p:xfrm>
          <a:off x="2712927" y="5445224"/>
          <a:ext cx="6238875" cy="847725"/>
        </p:xfrm>
        <a:graphic>
          <a:graphicData uri="http://schemas.openxmlformats.org/presentationml/2006/ole">
            <mc:AlternateContent xmlns:mc="http://schemas.openxmlformats.org/markup-compatibility/2006">
              <mc:Choice xmlns:v="urn:schemas-microsoft-com:vml" Requires="v">
                <p:oleObj spid="_x0000_s1085" name="ワークシート" r:id="rId11" imgW="6238922" imgH="847881" progId="Excel.Sheet.12">
                  <p:embed/>
                </p:oleObj>
              </mc:Choice>
              <mc:Fallback>
                <p:oleObj name="ワークシート" r:id="rId11" imgW="6238922" imgH="847881" progId="Excel.Sheet.12">
                  <p:embed/>
                  <p:pic>
                    <p:nvPicPr>
                      <p:cNvPr id="9" name="オブジェクト 8"/>
                      <p:cNvPicPr/>
                      <p:nvPr/>
                    </p:nvPicPr>
                    <p:blipFill>
                      <a:blip r:embed="rId12"/>
                      <a:stretch>
                        <a:fillRect/>
                      </a:stretch>
                    </p:blipFill>
                    <p:spPr>
                      <a:xfrm>
                        <a:off x="2712927" y="5445224"/>
                        <a:ext cx="6238875" cy="847725"/>
                      </a:xfrm>
                      <a:prstGeom prst="rect">
                        <a:avLst/>
                      </a:prstGeom>
                    </p:spPr>
                  </p:pic>
                </p:oleObj>
              </mc:Fallback>
            </mc:AlternateContent>
          </a:graphicData>
        </a:graphic>
      </p:graphicFrame>
      <p:sp>
        <p:nvSpPr>
          <p:cNvPr id="34" name="屈折矢印 33"/>
          <p:cNvSpPr/>
          <p:nvPr/>
        </p:nvSpPr>
        <p:spPr>
          <a:xfrm flipV="1">
            <a:off x="6166128" y="4797152"/>
            <a:ext cx="549494" cy="38387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89661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16</a:t>
            </a:fld>
            <a:endParaRPr kumimoji="1" lang="ja-JP" altLang="en-US" sz="1800" dirty="0">
              <a:solidFill>
                <a:schemeClr val="tx1"/>
              </a:solidFill>
            </a:endParaRPr>
          </a:p>
        </p:txBody>
      </p:sp>
      <p:sp>
        <p:nvSpPr>
          <p:cNvPr id="10"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26" name="テキスト ボックス 10">
            <a:extLst>
              <a:ext uri="{FF2B5EF4-FFF2-40B4-BE49-F238E27FC236}">
                <a16:creationId xmlns:a16="http://schemas.microsoft.com/office/drawing/2014/main" id="{47FDF32D-43ED-4A66-9CFA-E114E8625D81}"/>
              </a:ext>
            </a:extLst>
          </p:cNvPr>
          <p:cNvSpPr txBox="1"/>
          <p:nvPr/>
        </p:nvSpPr>
        <p:spPr>
          <a:xfrm>
            <a:off x="301975" y="857280"/>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a:t>
            </a:r>
            <a:r>
              <a:rPr lang="ja-JP" altLang="en-US" sz="1400" dirty="0" smtClean="0">
                <a:solidFill>
                  <a:schemeClr val="tx1"/>
                </a:solidFill>
              </a:rPr>
              <a:t>大阪市東部</a:t>
            </a:r>
            <a:endParaRPr lang="ja-JP" altLang="en-US" sz="1400" dirty="0">
              <a:solidFill>
                <a:schemeClr val="tx1"/>
              </a:solidFill>
            </a:endParaRPr>
          </a:p>
        </p:txBody>
      </p:sp>
      <p:sp>
        <p:nvSpPr>
          <p:cNvPr id="27" name="テキスト ボックス 10">
            <a:extLst>
              <a:ext uri="{FF2B5EF4-FFF2-40B4-BE49-F238E27FC236}">
                <a16:creationId xmlns:a16="http://schemas.microsoft.com/office/drawing/2014/main" id="{47FDF32D-43ED-4A66-9CFA-E114E8625D81}"/>
              </a:ext>
            </a:extLst>
          </p:cNvPr>
          <p:cNvSpPr txBox="1"/>
          <p:nvPr/>
        </p:nvSpPr>
        <p:spPr>
          <a:xfrm>
            <a:off x="6937189" y="1484784"/>
            <a:ext cx="152324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smtClean="0">
                <a:solidFill>
                  <a:schemeClr val="tx1"/>
                </a:solidFill>
              </a:rPr>
              <a:t>再編後</a:t>
            </a:r>
            <a:endParaRPr lang="ja-JP" altLang="en-US" sz="1200" dirty="0">
              <a:solidFill>
                <a:schemeClr val="tx1"/>
              </a:solidFill>
            </a:endParaRPr>
          </a:p>
        </p:txBody>
      </p:sp>
      <p:sp>
        <p:nvSpPr>
          <p:cNvPr id="28" name="屈折矢印 27"/>
          <p:cNvSpPr/>
          <p:nvPr/>
        </p:nvSpPr>
        <p:spPr>
          <a:xfrm flipV="1">
            <a:off x="6213409" y="1484784"/>
            <a:ext cx="549494" cy="50638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2" name="オブジェクト 31"/>
          <p:cNvGraphicFramePr>
            <a:graphicFrameLocks noChangeAspect="1"/>
          </p:cNvGraphicFramePr>
          <p:nvPr>
            <p:extLst>
              <p:ext uri="{D42A27DB-BD31-4B8C-83A1-F6EECF244321}">
                <p14:modId xmlns:p14="http://schemas.microsoft.com/office/powerpoint/2010/main" val="186516958"/>
              </p:ext>
            </p:extLst>
          </p:nvPr>
        </p:nvGraphicFramePr>
        <p:xfrm>
          <a:off x="294083" y="1213704"/>
          <a:ext cx="5753100" cy="847725"/>
        </p:xfrm>
        <a:graphic>
          <a:graphicData uri="http://schemas.openxmlformats.org/presentationml/2006/ole">
            <mc:AlternateContent xmlns:mc="http://schemas.openxmlformats.org/markup-compatibility/2006">
              <mc:Choice xmlns:v="urn:schemas-microsoft-com:vml" Requires="v">
                <p:oleObj spid="_x0000_s2109" name="ワークシート" r:id="rId5" imgW="5753273" imgH="847881" progId="Excel.Sheet.12">
                  <p:embed/>
                </p:oleObj>
              </mc:Choice>
              <mc:Fallback>
                <p:oleObj name="ワークシート" r:id="rId5" imgW="5753273" imgH="847881" progId="Excel.Sheet.12">
                  <p:embed/>
                  <p:pic>
                    <p:nvPicPr>
                      <p:cNvPr id="32" name="オブジェクト 31"/>
                      <p:cNvPicPr/>
                      <p:nvPr/>
                    </p:nvPicPr>
                    <p:blipFill>
                      <a:blip r:embed="rId6"/>
                      <a:stretch>
                        <a:fillRect/>
                      </a:stretch>
                    </p:blipFill>
                    <p:spPr>
                      <a:xfrm>
                        <a:off x="294083" y="1213704"/>
                        <a:ext cx="5753100" cy="847725"/>
                      </a:xfrm>
                      <a:prstGeom prst="rect">
                        <a:avLst/>
                      </a:prstGeom>
                    </p:spPr>
                  </p:pic>
                </p:oleObj>
              </mc:Fallback>
            </mc:AlternateContent>
          </a:graphicData>
        </a:graphic>
      </p:graphicFrame>
      <p:sp>
        <p:nvSpPr>
          <p:cNvPr id="33" name="テキスト ボックス 10">
            <a:extLst>
              <a:ext uri="{FF2B5EF4-FFF2-40B4-BE49-F238E27FC236}">
                <a16:creationId xmlns:a16="http://schemas.microsoft.com/office/drawing/2014/main" id="{8957656B-6DE6-44E0-85D6-7CF39E5B6647}"/>
              </a:ext>
            </a:extLst>
          </p:cNvPr>
          <p:cNvSpPr txBox="1"/>
          <p:nvPr/>
        </p:nvSpPr>
        <p:spPr>
          <a:xfrm>
            <a:off x="6384618" y="3284984"/>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2" name="テキスト ボックス 10">
            <a:extLst>
              <a:ext uri="{FF2B5EF4-FFF2-40B4-BE49-F238E27FC236}">
                <a16:creationId xmlns:a16="http://schemas.microsoft.com/office/drawing/2014/main" id="{47FDF32D-43ED-4A66-9CFA-E114E8625D81}"/>
              </a:ext>
            </a:extLst>
          </p:cNvPr>
          <p:cNvSpPr txBox="1"/>
          <p:nvPr/>
        </p:nvSpPr>
        <p:spPr>
          <a:xfrm>
            <a:off x="487174" y="2276872"/>
            <a:ext cx="2243117"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smtClean="0">
                <a:solidFill>
                  <a:srgbClr val="FF0000"/>
                </a:solidFill>
              </a:rPr>
              <a:t>令和</a:t>
            </a:r>
            <a:r>
              <a:rPr lang="en-US" altLang="ja-JP" sz="1200" dirty="0" smtClean="0">
                <a:solidFill>
                  <a:srgbClr val="FF0000"/>
                </a:solidFill>
              </a:rPr>
              <a:t>3</a:t>
            </a:r>
            <a:r>
              <a:rPr lang="ja-JP" altLang="en-US" sz="1200" dirty="0" smtClean="0">
                <a:solidFill>
                  <a:srgbClr val="FF0000"/>
                </a:solidFill>
              </a:rPr>
              <a:t>年度「新たな病床機能の</a:t>
            </a:r>
            <a:endParaRPr lang="en-US" altLang="ja-JP" sz="1200" dirty="0" smtClean="0">
              <a:solidFill>
                <a:srgbClr val="FF0000"/>
              </a:solidFill>
            </a:endParaRPr>
          </a:p>
          <a:p>
            <a:r>
              <a:rPr lang="ja-JP" altLang="en-US" sz="1200" dirty="0" smtClean="0">
                <a:solidFill>
                  <a:srgbClr val="FF0000"/>
                </a:solidFill>
              </a:rPr>
              <a:t>再編支援事業」を活用予定</a:t>
            </a:r>
            <a:endParaRPr lang="ja-JP" altLang="en-US" sz="1200" dirty="0">
              <a:solidFill>
                <a:srgbClr val="FF0000"/>
              </a:solidFill>
            </a:endParaRPr>
          </a:p>
        </p:txBody>
      </p:sp>
      <p:sp>
        <p:nvSpPr>
          <p:cNvPr id="5" name="テキスト ボックス 4"/>
          <p:cNvSpPr txBox="1"/>
          <p:nvPr/>
        </p:nvSpPr>
        <p:spPr>
          <a:xfrm>
            <a:off x="6750558" y="1772816"/>
            <a:ext cx="2201244" cy="430887"/>
          </a:xfrm>
          <a:prstGeom prst="rect">
            <a:avLst/>
          </a:prstGeom>
          <a:noFill/>
        </p:spPr>
        <p:txBody>
          <a:bodyPr wrap="none" rtlCol="0">
            <a:spAutoFit/>
          </a:bodyPr>
          <a:lstStyle/>
          <a:p>
            <a:r>
              <a:rPr lang="en-US" altLang="ja-JP" sz="1100" dirty="0">
                <a:solidFill>
                  <a:srgbClr val="FF0000"/>
                </a:solidFill>
              </a:rPr>
              <a:t>※</a:t>
            </a:r>
            <a:r>
              <a:rPr lang="ja-JP" altLang="en-US" sz="1100" dirty="0">
                <a:solidFill>
                  <a:srgbClr val="FF0000"/>
                </a:solidFill>
              </a:rPr>
              <a:t>最終的な病床変更については</a:t>
            </a:r>
            <a:r>
              <a:rPr lang="ja-JP" altLang="en-US" sz="1100" dirty="0" smtClean="0">
                <a:solidFill>
                  <a:srgbClr val="FF0000"/>
                </a:solidFill>
              </a:rPr>
              <a:t>、</a:t>
            </a:r>
            <a:endParaRPr lang="en-US" altLang="ja-JP" sz="1100" dirty="0" smtClean="0">
              <a:solidFill>
                <a:srgbClr val="FF0000"/>
              </a:solidFill>
            </a:endParaRPr>
          </a:p>
          <a:p>
            <a:r>
              <a:rPr lang="ja-JP" altLang="en-US" sz="1100" dirty="0" smtClean="0">
                <a:solidFill>
                  <a:srgbClr val="FF0000"/>
                </a:solidFill>
              </a:rPr>
              <a:t>　　調整中</a:t>
            </a:r>
            <a:endParaRPr lang="en-US" altLang="ja-JP" sz="1100" dirty="0">
              <a:solidFill>
                <a:srgbClr val="FF0000"/>
              </a:solidFill>
            </a:endParaRP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2022702519"/>
              </p:ext>
            </p:extLst>
          </p:nvPr>
        </p:nvGraphicFramePr>
        <p:xfrm>
          <a:off x="2684104" y="2204864"/>
          <a:ext cx="6238875" cy="1057275"/>
        </p:xfrm>
        <a:graphic>
          <a:graphicData uri="http://schemas.openxmlformats.org/presentationml/2006/ole">
            <mc:AlternateContent xmlns:mc="http://schemas.openxmlformats.org/markup-compatibility/2006">
              <mc:Choice xmlns:v="urn:schemas-microsoft-com:vml" Requires="v">
                <p:oleObj spid="_x0000_s2110" name="ワークシート" r:id="rId7" imgW="6238922" imgH="1057103" progId="Excel.Sheet.12">
                  <p:embed/>
                </p:oleObj>
              </mc:Choice>
              <mc:Fallback>
                <p:oleObj name="ワークシート" r:id="rId7" imgW="6238922" imgH="1057103" progId="Excel.Sheet.12">
                  <p:embed/>
                  <p:pic>
                    <p:nvPicPr>
                      <p:cNvPr id="0" name=""/>
                      <p:cNvPicPr/>
                      <p:nvPr/>
                    </p:nvPicPr>
                    <p:blipFill>
                      <a:blip r:embed="rId8"/>
                      <a:stretch>
                        <a:fillRect/>
                      </a:stretch>
                    </p:blipFill>
                    <p:spPr>
                      <a:xfrm>
                        <a:off x="2684104" y="2204864"/>
                        <a:ext cx="6238875" cy="1057275"/>
                      </a:xfrm>
                      <a:prstGeom prst="rect">
                        <a:avLst/>
                      </a:prstGeom>
                    </p:spPr>
                  </p:pic>
                </p:oleObj>
              </mc:Fallback>
            </mc:AlternateContent>
          </a:graphicData>
        </a:graphic>
      </p:graphicFrame>
      <p:sp>
        <p:nvSpPr>
          <p:cNvPr id="23" name="屈折矢印 22"/>
          <p:cNvSpPr/>
          <p:nvPr/>
        </p:nvSpPr>
        <p:spPr>
          <a:xfrm flipV="1">
            <a:off x="6213409" y="4149080"/>
            <a:ext cx="571477" cy="747169"/>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10">
            <a:extLst>
              <a:ext uri="{FF2B5EF4-FFF2-40B4-BE49-F238E27FC236}">
                <a16:creationId xmlns:a16="http://schemas.microsoft.com/office/drawing/2014/main" id="{47FDF32D-43ED-4A66-9CFA-E114E8625D81}"/>
              </a:ext>
            </a:extLst>
          </p:cNvPr>
          <p:cNvSpPr txBox="1"/>
          <p:nvPr/>
        </p:nvSpPr>
        <p:spPr>
          <a:xfrm>
            <a:off x="323528" y="3284984"/>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a:t>
            </a:r>
            <a:r>
              <a:rPr lang="ja-JP" altLang="en-US" sz="1400" dirty="0" smtClean="0">
                <a:solidFill>
                  <a:schemeClr val="tx1"/>
                </a:solidFill>
              </a:rPr>
              <a:t>大阪市南部</a:t>
            </a:r>
            <a:endParaRPr lang="ja-JP" altLang="en-US" sz="1400" dirty="0">
              <a:solidFill>
                <a:schemeClr val="tx1"/>
              </a:solidFill>
            </a:endParaRPr>
          </a:p>
        </p:txBody>
      </p:sp>
      <p:sp>
        <p:nvSpPr>
          <p:cNvPr id="31" name="テキスト ボックス 10">
            <a:extLst>
              <a:ext uri="{FF2B5EF4-FFF2-40B4-BE49-F238E27FC236}">
                <a16:creationId xmlns:a16="http://schemas.microsoft.com/office/drawing/2014/main" id="{8957656B-6DE6-44E0-85D6-7CF39E5B6647}"/>
              </a:ext>
            </a:extLst>
          </p:cNvPr>
          <p:cNvSpPr txBox="1"/>
          <p:nvPr/>
        </p:nvSpPr>
        <p:spPr>
          <a:xfrm>
            <a:off x="6613707" y="7112441"/>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2019</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35" name="テキスト ボックス 10">
            <a:extLst>
              <a:ext uri="{FF2B5EF4-FFF2-40B4-BE49-F238E27FC236}">
                <a16:creationId xmlns:a16="http://schemas.microsoft.com/office/drawing/2014/main" id="{8957656B-6DE6-44E0-85D6-7CF39E5B6647}"/>
              </a:ext>
            </a:extLst>
          </p:cNvPr>
          <p:cNvSpPr txBox="1"/>
          <p:nvPr/>
        </p:nvSpPr>
        <p:spPr>
          <a:xfrm>
            <a:off x="6372200" y="6525344"/>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2019</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36" name="テキスト ボックス 10">
            <a:extLst>
              <a:ext uri="{FF2B5EF4-FFF2-40B4-BE49-F238E27FC236}">
                <a16:creationId xmlns:a16="http://schemas.microsoft.com/office/drawing/2014/main" id="{47FDF32D-43ED-4A66-9CFA-E114E8625D81}"/>
              </a:ext>
            </a:extLst>
          </p:cNvPr>
          <p:cNvSpPr txBox="1"/>
          <p:nvPr/>
        </p:nvSpPr>
        <p:spPr>
          <a:xfrm>
            <a:off x="6948264" y="4304129"/>
            <a:ext cx="152324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smtClean="0">
                <a:solidFill>
                  <a:schemeClr val="tx1"/>
                </a:solidFill>
              </a:rPr>
              <a:t>再編後</a:t>
            </a:r>
            <a:endParaRPr lang="ja-JP" altLang="en-US" sz="1200" dirty="0">
              <a:solidFill>
                <a:schemeClr val="tx1"/>
              </a:solidFill>
            </a:endParaRP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793201543"/>
              </p:ext>
            </p:extLst>
          </p:nvPr>
        </p:nvGraphicFramePr>
        <p:xfrm>
          <a:off x="295764" y="3631831"/>
          <a:ext cx="5753100" cy="1266825"/>
        </p:xfrm>
        <a:graphic>
          <a:graphicData uri="http://schemas.openxmlformats.org/presentationml/2006/ole">
            <mc:AlternateContent xmlns:mc="http://schemas.openxmlformats.org/markup-compatibility/2006">
              <mc:Choice xmlns:v="urn:schemas-microsoft-com:vml" Requires="v">
                <p:oleObj spid="_x0000_s2111" name="ワークシート" r:id="rId9" imgW="5753273" imgH="1266705" progId="Excel.Sheet.12">
                  <p:embed/>
                </p:oleObj>
              </mc:Choice>
              <mc:Fallback>
                <p:oleObj name="ワークシート" r:id="rId9" imgW="5753273" imgH="1266705" progId="Excel.Sheet.12">
                  <p:embed/>
                  <p:pic>
                    <p:nvPicPr>
                      <p:cNvPr id="0" name=""/>
                      <p:cNvPicPr/>
                      <p:nvPr/>
                    </p:nvPicPr>
                    <p:blipFill>
                      <a:blip r:embed="rId10"/>
                      <a:stretch>
                        <a:fillRect/>
                      </a:stretch>
                    </p:blipFill>
                    <p:spPr>
                      <a:xfrm>
                        <a:off x="295764" y="3631831"/>
                        <a:ext cx="5753100" cy="1266825"/>
                      </a:xfrm>
                      <a:prstGeom prst="rect">
                        <a:avLst/>
                      </a:prstGeom>
                    </p:spPr>
                  </p:pic>
                </p:oleObj>
              </mc:Fallback>
            </mc:AlternateContent>
          </a:graphicData>
        </a:graphic>
      </p:graphicFrame>
      <p:graphicFrame>
        <p:nvGraphicFramePr>
          <p:cNvPr id="4" name="オブジェクト 3"/>
          <p:cNvGraphicFramePr>
            <a:graphicFrameLocks noChangeAspect="1"/>
          </p:cNvGraphicFramePr>
          <p:nvPr>
            <p:extLst>
              <p:ext uri="{D42A27DB-BD31-4B8C-83A1-F6EECF244321}">
                <p14:modId xmlns:p14="http://schemas.microsoft.com/office/powerpoint/2010/main" val="3722956432"/>
              </p:ext>
            </p:extLst>
          </p:nvPr>
        </p:nvGraphicFramePr>
        <p:xfrm>
          <a:off x="2668353" y="5048969"/>
          <a:ext cx="6238875" cy="1476375"/>
        </p:xfrm>
        <a:graphic>
          <a:graphicData uri="http://schemas.openxmlformats.org/presentationml/2006/ole">
            <mc:AlternateContent xmlns:mc="http://schemas.openxmlformats.org/markup-compatibility/2006">
              <mc:Choice xmlns:v="urn:schemas-microsoft-com:vml" Requires="v">
                <p:oleObj spid="_x0000_s2112" name="ワークシート" r:id="rId11" imgW="6238922" imgH="1476306" progId="Excel.Sheet.12">
                  <p:embed/>
                </p:oleObj>
              </mc:Choice>
              <mc:Fallback>
                <p:oleObj name="ワークシート" r:id="rId11" imgW="6238922" imgH="1476306" progId="Excel.Sheet.12">
                  <p:embed/>
                  <p:pic>
                    <p:nvPicPr>
                      <p:cNvPr id="0" name=""/>
                      <p:cNvPicPr/>
                      <p:nvPr/>
                    </p:nvPicPr>
                    <p:blipFill>
                      <a:blip r:embed="rId12"/>
                      <a:stretch>
                        <a:fillRect/>
                      </a:stretch>
                    </p:blipFill>
                    <p:spPr>
                      <a:xfrm>
                        <a:off x="2668353" y="5048969"/>
                        <a:ext cx="6238875" cy="1476375"/>
                      </a:xfrm>
                      <a:prstGeom prst="rect">
                        <a:avLst/>
                      </a:prstGeom>
                    </p:spPr>
                  </p:pic>
                </p:oleObj>
              </mc:Fallback>
            </mc:AlternateContent>
          </a:graphicData>
        </a:graphic>
      </p:graphicFrame>
    </p:spTree>
    <p:extLst>
      <p:ext uri="{BB962C8B-B14F-4D97-AF65-F5344CB8AC3E}">
        <p14:creationId xmlns:p14="http://schemas.microsoft.com/office/powerpoint/2010/main" val="3777168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53336"/>
            <a:ext cx="2133600" cy="365125"/>
          </a:xfrm>
        </p:spPr>
        <p:txBody>
          <a:bodyPr/>
          <a:lstStyle/>
          <a:p>
            <a:fld id="{A9848611-8FAA-4BFC-BAAD-33CAF1A3E273}" type="slidenum">
              <a:rPr kumimoji="1" lang="ja-JP" altLang="en-US" sz="1800" smtClean="0">
                <a:solidFill>
                  <a:schemeClr val="tx1"/>
                </a:solidFill>
              </a:rPr>
              <a:t>17</a:t>
            </a:fld>
            <a:endParaRPr kumimoji="1" lang="ja-JP" altLang="en-US" sz="1800" dirty="0">
              <a:solidFill>
                <a:schemeClr val="tx1"/>
              </a:solidFill>
            </a:endParaRPr>
          </a:p>
        </p:txBody>
      </p:sp>
      <p:sp>
        <p:nvSpPr>
          <p:cNvPr id="10"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33" name="テキスト ボックス 10">
            <a:extLst>
              <a:ext uri="{FF2B5EF4-FFF2-40B4-BE49-F238E27FC236}">
                <a16:creationId xmlns:a16="http://schemas.microsoft.com/office/drawing/2014/main" id="{8957656B-6DE6-44E0-85D6-7CF39E5B6647}"/>
              </a:ext>
            </a:extLst>
          </p:cNvPr>
          <p:cNvSpPr txBox="1"/>
          <p:nvPr/>
        </p:nvSpPr>
        <p:spPr>
          <a:xfrm>
            <a:off x="6577003" y="4376137"/>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2" name="テキスト ボックス 10">
            <a:extLst>
              <a:ext uri="{FF2B5EF4-FFF2-40B4-BE49-F238E27FC236}">
                <a16:creationId xmlns:a16="http://schemas.microsoft.com/office/drawing/2014/main" id="{47FDF32D-43ED-4A66-9CFA-E114E8625D81}"/>
              </a:ext>
            </a:extLst>
          </p:cNvPr>
          <p:cNvSpPr txBox="1"/>
          <p:nvPr/>
        </p:nvSpPr>
        <p:spPr>
          <a:xfrm>
            <a:off x="6804248" y="2300379"/>
            <a:ext cx="230919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再編後</a:t>
            </a:r>
          </a:p>
        </p:txBody>
      </p:sp>
      <p:sp>
        <p:nvSpPr>
          <p:cNvPr id="13" name="屈折矢印 12"/>
          <p:cNvSpPr/>
          <p:nvPr/>
        </p:nvSpPr>
        <p:spPr>
          <a:xfrm flipV="1">
            <a:off x="6182746" y="2159243"/>
            <a:ext cx="549494" cy="74666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4" name="オブジェクト 13"/>
          <p:cNvGraphicFramePr>
            <a:graphicFrameLocks noChangeAspect="1"/>
          </p:cNvGraphicFramePr>
          <p:nvPr>
            <p:extLst>
              <p:ext uri="{D42A27DB-BD31-4B8C-83A1-F6EECF244321}">
                <p14:modId xmlns:p14="http://schemas.microsoft.com/office/powerpoint/2010/main" val="1986189294"/>
              </p:ext>
            </p:extLst>
          </p:nvPr>
        </p:nvGraphicFramePr>
        <p:xfrm>
          <a:off x="2710866" y="3043304"/>
          <a:ext cx="6238875" cy="1057275"/>
        </p:xfrm>
        <a:graphic>
          <a:graphicData uri="http://schemas.openxmlformats.org/presentationml/2006/ole">
            <mc:AlternateContent xmlns:mc="http://schemas.openxmlformats.org/markup-compatibility/2006">
              <mc:Choice xmlns:v="urn:schemas-microsoft-com:vml" Requires="v">
                <p:oleObj spid="_x0000_s3104" name="ワークシート" r:id="rId5" imgW="6238922" imgH="1057103" progId="Excel.Sheet.12">
                  <p:embed/>
                </p:oleObj>
              </mc:Choice>
              <mc:Fallback>
                <p:oleObj name="ワークシート" r:id="rId5" imgW="6238922" imgH="1057103" progId="Excel.Sheet.12">
                  <p:embed/>
                  <p:pic>
                    <p:nvPicPr>
                      <p:cNvPr id="11" name="オブジェクト 10"/>
                      <p:cNvPicPr/>
                      <p:nvPr/>
                    </p:nvPicPr>
                    <p:blipFill>
                      <a:blip r:embed="rId6"/>
                      <a:stretch>
                        <a:fillRect/>
                      </a:stretch>
                    </p:blipFill>
                    <p:spPr>
                      <a:xfrm>
                        <a:off x="2710866" y="3043304"/>
                        <a:ext cx="6238875" cy="1057275"/>
                      </a:xfrm>
                      <a:prstGeom prst="rect">
                        <a:avLst/>
                      </a:prstGeom>
                    </p:spPr>
                  </p:pic>
                </p:oleObj>
              </mc:Fallback>
            </mc:AlternateContent>
          </a:graphicData>
        </a:graphic>
      </p:graphicFrame>
      <p:graphicFrame>
        <p:nvGraphicFramePr>
          <p:cNvPr id="15" name="オブジェクト 14"/>
          <p:cNvGraphicFramePr>
            <a:graphicFrameLocks noChangeAspect="1"/>
          </p:cNvGraphicFramePr>
          <p:nvPr>
            <p:extLst>
              <p:ext uri="{D42A27DB-BD31-4B8C-83A1-F6EECF244321}">
                <p14:modId xmlns:p14="http://schemas.microsoft.com/office/powerpoint/2010/main" val="1103577391"/>
              </p:ext>
            </p:extLst>
          </p:nvPr>
        </p:nvGraphicFramePr>
        <p:xfrm>
          <a:off x="306569" y="1744775"/>
          <a:ext cx="5753100" cy="1057275"/>
        </p:xfrm>
        <a:graphic>
          <a:graphicData uri="http://schemas.openxmlformats.org/presentationml/2006/ole">
            <mc:AlternateContent xmlns:mc="http://schemas.openxmlformats.org/markup-compatibility/2006">
              <mc:Choice xmlns:v="urn:schemas-microsoft-com:vml" Requires="v">
                <p:oleObj spid="_x0000_s3105" name="ワークシート" r:id="rId7" imgW="5753273" imgH="1057103" progId="Excel.Sheet.12">
                  <p:embed/>
                </p:oleObj>
              </mc:Choice>
              <mc:Fallback>
                <p:oleObj name="ワークシート" r:id="rId7" imgW="5753273" imgH="1057103" progId="Excel.Sheet.12">
                  <p:embed/>
                  <p:pic>
                    <p:nvPicPr>
                      <p:cNvPr id="12" name="オブジェクト 11"/>
                      <p:cNvPicPr/>
                      <p:nvPr/>
                    </p:nvPicPr>
                    <p:blipFill>
                      <a:blip r:embed="rId8"/>
                      <a:stretch>
                        <a:fillRect/>
                      </a:stretch>
                    </p:blipFill>
                    <p:spPr>
                      <a:xfrm>
                        <a:off x="306569" y="1744775"/>
                        <a:ext cx="5753100" cy="1057275"/>
                      </a:xfrm>
                      <a:prstGeom prst="rect">
                        <a:avLst/>
                      </a:prstGeom>
                    </p:spPr>
                  </p:pic>
                </p:oleObj>
              </mc:Fallback>
            </mc:AlternateContent>
          </a:graphicData>
        </a:graphic>
      </p:graphicFrame>
      <p:sp>
        <p:nvSpPr>
          <p:cNvPr id="17" name="テキスト ボックス 10">
            <a:extLst>
              <a:ext uri="{FF2B5EF4-FFF2-40B4-BE49-F238E27FC236}">
                <a16:creationId xmlns:a16="http://schemas.microsoft.com/office/drawing/2014/main" id="{47FDF32D-43ED-4A66-9CFA-E114E8625D81}"/>
              </a:ext>
            </a:extLst>
          </p:cNvPr>
          <p:cNvSpPr txBox="1"/>
          <p:nvPr/>
        </p:nvSpPr>
        <p:spPr>
          <a:xfrm>
            <a:off x="318585" y="1128506"/>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tx1"/>
                </a:solidFill>
              </a:rPr>
              <a:t>●大阪市</a:t>
            </a:r>
            <a:r>
              <a:rPr lang="ja-JP" altLang="en-US" sz="1400" dirty="0">
                <a:solidFill>
                  <a:schemeClr val="tx1"/>
                </a:solidFill>
              </a:rPr>
              <a:t>北部・南部・豊能</a:t>
            </a:r>
          </a:p>
        </p:txBody>
      </p:sp>
    </p:spTree>
    <p:extLst>
      <p:ext uri="{BB962C8B-B14F-4D97-AF65-F5344CB8AC3E}">
        <p14:creationId xmlns:p14="http://schemas.microsoft.com/office/powerpoint/2010/main" val="3402174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74904" y="6489323"/>
            <a:ext cx="2133600" cy="365125"/>
          </a:xfrm>
        </p:spPr>
        <p:txBody>
          <a:bodyPr/>
          <a:lstStyle/>
          <a:p>
            <a:fld id="{A9848611-8FAA-4BFC-BAAD-33CAF1A3E273}" type="slidenum">
              <a:rPr lang="ja-JP" altLang="en-US" sz="1800" smtClean="0">
                <a:solidFill>
                  <a:schemeClr val="tx1"/>
                </a:solidFill>
              </a:rPr>
              <a:pPr/>
              <a:t>18</a:t>
            </a:fld>
            <a:endParaRPr lang="ja-JP" altLang="en-US" dirty="0">
              <a:solidFill>
                <a:schemeClr val="tx1"/>
              </a:solidFill>
            </a:endParaRPr>
          </a:p>
        </p:txBody>
      </p:sp>
      <p:sp>
        <p:nvSpPr>
          <p:cNvPr id="33" name="テキスト ボックス 10">
            <a:extLst>
              <a:ext uri="{FF2B5EF4-FFF2-40B4-BE49-F238E27FC236}">
                <a16:creationId xmlns:a16="http://schemas.microsoft.com/office/drawing/2014/main" id="{47FDF32D-43ED-4A66-9CFA-E114E8625D81}"/>
              </a:ext>
            </a:extLst>
          </p:cNvPr>
          <p:cNvSpPr txBox="1"/>
          <p:nvPr/>
        </p:nvSpPr>
        <p:spPr>
          <a:xfrm>
            <a:off x="158429" y="1104999"/>
            <a:ext cx="3896957"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en-US" altLang="ja-JP" sz="1400" dirty="0" smtClean="0">
                <a:solidFill>
                  <a:schemeClr val="accent1">
                    <a:lumMod val="75000"/>
                  </a:schemeClr>
                </a:solidFill>
              </a:rPr>
              <a:t>【</a:t>
            </a:r>
            <a:r>
              <a:rPr lang="ja-JP" altLang="en-US" sz="1400" dirty="0" smtClean="0">
                <a:solidFill>
                  <a:schemeClr val="accent1">
                    <a:lumMod val="75000"/>
                  </a:schemeClr>
                </a:solidFill>
              </a:rPr>
              <a:t>参考</a:t>
            </a:r>
            <a:r>
              <a:rPr lang="en-US" altLang="ja-JP" sz="1400" dirty="0" smtClean="0">
                <a:solidFill>
                  <a:schemeClr val="accent1">
                    <a:lumMod val="75000"/>
                  </a:schemeClr>
                </a:solidFill>
              </a:rPr>
              <a:t>】</a:t>
            </a:r>
            <a:r>
              <a:rPr lang="ja-JP" altLang="en-US" sz="1400" dirty="0" smtClean="0">
                <a:solidFill>
                  <a:schemeClr val="tx1"/>
                </a:solidFill>
              </a:rPr>
              <a:t>基本医療</a:t>
            </a:r>
            <a:r>
              <a:rPr lang="ja-JP" altLang="en-US" sz="1400" dirty="0">
                <a:solidFill>
                  <a:schemeClr val="tx1"/>
                </a:solidFill>
              </a:rPr>
              <a:t>圏</a:t>
            </a:r>
            <a:r>
              <a:rPr lang="ja-JP" altLang="en-US" sz="1400" dirty="0" smtClean="0">
                <a:solidFill>
                  <a:schemeClr val="tx1"/>
                </a:solidFill>
              </a:rPr>
              <a:t>別病床機能の検討状況</a:t>
            </a:r>
            <a:r>
              <a:rPr lang="en-US" altLang="ja-JP" sz="1400" dirty="0" smtClean="0">
                <a:solidFill>
                  <a:schemeClr val="tx1"/>
                </a:solidFill>
              </a:rPr>
              <a:t>※</a:t>
            </a:r>
            <a:endParaRPr lang="ja-JP" altLang="en-US" sz="1400" dirty="0">
              <a:solidFill>
                <a:schemeClr val="tx1"/>
              </a:solidFill>
            </a:endParaRPr>
          </a:p>
        </p:txBody>
      </p:sp>
      <p:sp>
        <p:nvSpPr>
          <p:cNvPr id="21"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8301" y="155486"/>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9" name="タイトル 1">
            <a:extLst>
              <a:ext uri="{FF2B5EF4-FFF2-40B4-BE49-F238E27FC236}">
                <a16:creationId xmlns:a16="http://schemas.microsoft.com/office/drawing/2014/main" id="{45F45CE9-985D-441B-AF35-C9A9C0C7A9C3}"/>
              </a:ext>
            </a:extLst>
          </p:cNvPr>
          <p:cNvSpPr txBox="1">
            <a:spLocks/>
          </p:cNvSpPr>
          <p:nvPr/>
        </p:nvSpPr>
        <p:spPr>
          <a:xfrm>
            <a:off x="6144740" y="4662655"/>
            <a:ext cx="2773239" cy="10666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defRPr/>
            </a:pPr>
            <a:r>
              <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rPr>
              <a:t>※2025</a:t>
            </a:r>
            <a:r>
              <a:rPr lang="ja-JP" altLang="en-US" sz="1600" dirty="0">
                <a:solidFill>
                  <a:srgbClr val="4F81BD">
                    <a:lumMod val="75000"/>
                  </a:srgbClr>
                </a:solidFill>
                <a:latin typeface="HG創英角ｺﾞｼｯｸUB" panose="020B0909000000000000" pitchFamily="49" charset="-128"/>
                <a:ea typeface="HG創英角ｺﾞｼｯｸUB" panose="020B0909000000000000" pitchFamily="49" charset="-128"/>
              </a:rPr>
              <a:t>年に向けた検討状況</a:t>
            </a:r>
            <a:endPar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各病院</a:t>
            </a:r>
            <a:r>
              <a:rPr lang="ja-JP" altLang="en-US" sz="1200" dirty="0">
                <a:solidFill>
                  <a:srgbClr val="4F81BD">
                    <a:lumMod val="75000"/>
                  </a:srgbClr>
                </a:solidFill>
                <a:latin typeface="Meiryo UI" panose="020B0604030504040204" pitchFamily="50" charset="-128"/>
                <a:ea typeface="Meiryo UI" panose="020B0604030504040204" pitchFamily="50" charset="-128"/>
              </a:rPr>
              <a:t>の</a:t>
            </a:r>
            <a:r>
              <a:rPr lang="en-US" altLang="ja-JP" sz="1200" dirty="0">
                <a:solidFill>
                  <a:srgbClr val="4F81BD">
                    <a:lumMod val="75000"/>
                  </a:srgbClr>
                </a:solidFill>
                <a:latin typeface="Meiryo UI" panose="020B0604030504040204" pitchFamily="50" charset="-128"/>
                <a:ea typeface="Meiryo UI" panose="020B0604030504040204" pitchFamily="50" charset="-128"/>
              </a:rPr>
              <a:t>2025</a:t>
            </a:r>
            <a:r>
              <a:rPr lang="ja-JP" altLang="en-US" sz="1200" dirty="0">
                <a:solidFill>
                  <a:srgbClr val="4F81BD">
                    <a:lumMod val="75000"/>
                  </a:srgbClr>
                </a:solidFill>
                <a:latin typeface="Meiryo UI" panose="020B0604030504040204" pitchFamily="50" charset="-128"/>
                <a:ea typeface="Meiryo UI" panose="020B0604030504040204" pitchFamily="50" charset="-128"/>
              </a:rPr>
              <a:t>年に検討して</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いる　入院料別（病床機能別）病床数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総計から各病院の現在の入院料</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別（病床機能別）</a:t>
            </a:r>
            <a:endParaRPr lang="en-US" altLang="ja-JP" sz="1200" dirty="0" smtClean="0">
              <a:solidFill>
                <a:srgbClr val="4F81BD">
                  <a:lumMod val="75000"/>
                </a:srgbClr>
              </a:solidFill>
              <a:latin typeface="Meiryo UI" panose="020B0604030504040204" pitchFamily="50" charset="-128"/>
              <a:ea typeface="Meiryo UI" panose="020B0604030504040204" pitchFamily="50"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の総計を差し引いて算出</a:t>
            </a:r>
            <a:r>
              <a:rPr kumimoji="1" lang="ja-JP" altLang="en-US" sz="1200" b="0" i="0" u="none" strike="noStrike" kern="1200" cap="none" spc="0" normalizeH="0" baseline="0" noProof="0" dirty="0" smtClean="0">
                <a:ln>
                  <a:noFill/>
                </a:ln>
                <a:solidFill>
                  <a:srgbClr val="4F81BD">
                    <a:lumMod val="75000"/>
                  </a:srgbClr>
                </a:solidFill>
                <a:effectLst/>
                <a:uLnTx/>
                <a:uFillTx/>
                <a:latin typeface="Meiryo UI" panose="020B0604030504040204" pitchFamily="50" charset="-128"/>
                <a:ea typeface="Meiryo UI" panose="020B0604030504040204" pitchFamily="50" charset="-128"/>
              </a:rPr>
              <a:t>）</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sp>
        <p:nvSpPr>
          <p:cNvPr id="12" name="テキスト ボックス 10">
            <a:extLst>
              <a:ext uri="{FF2B5EF4-FFF2-40B4-BE49-F238E27FC236}">
                <a16:creationId xmlns:a16="http://schemas.microsoft.com/office/drawing/2014/main" id="{8957656B-6DE6-44E0-85D6-7CF39E5B6647}"/>
              </a:ext>
            </a:extLst>
          </p:cNvPr>
          <p:cNvSpPr txBox="1"/>
          <p:nvPr/>
        </p:nvSpPr>
        <p:spPr>
          <a:xfrm>
            <a:off x="5909109" y="5744354"/>
            <a:ext cx="32445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3" name="正方形/長方形 2"/>
          <p:cNvSpPr/>
          <p:nvPr/>
        </p:nvSpPr>
        <p:spPr>
          <a:xfrm>
            <a:off x="158429" y="148480"/>
            <a:ext cx="8302003" cy="769441"/>
          </a:xfrm>
          <a:prstGeom prst="rect">
            <a:avLst/>
          </a:prstGeom>
        </p:spPr>
        <p:txBody>
          <a:bodyPr wrap="square">
            <a:spAutoFit/>
          </a:bodyPr>
          <a:lstStyle/>
          <a:p>
            <a:r>
              <a:rPr lang="ja-JP" altLang="en-US" sz="2200" dirty="0" smtClean="0">
                <a:solidFill>
                  <a:schemeClr val="bg1"/>
                </a:solidFill>
                <a:latin typeface="HGP創英角ｺﾞｼｯｸUB" panose="020B0900000000000000" pitchFamily="50" charset="-128"/>
                <a:ea typeface="HGP創英角ｺﾞｼｯｸUB" panose="020B0900000000000000" pitchFamily="50" charset="-128"/>
              </a:rPr>
              <a:t>２</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a:t>
            </a:r>
            <a:endPar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２</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各病院が検討している病床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機能のまとめ①</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pic>
        <p:nvPicPr>
          <p:cNvPr id="4" name="図 3"/>
          <p:cNvPicPr>
            <a:picLocks noChangeAspect="1"/>
          </p:cNvPicPr>
          <p:nvPr/>
        </p:nvPicPr>
        <p:blipFill>
          <a:blip r:embed="rId4"/>
          <a:stretch>
            <a:fillRect/>
          </a:stretch>
        </p:blipFill>
        <p:spPr>
          <a:xfrm>
            <a:off x="223494" y="1469778"/>
            <a:ext cx="8740994" cy="3039342"/>
          </a:xfrm>
          <a:prstGeom prst="rect">
            <a:avLst/>
          </a:prstGeom>
        </p:spPr>
      </p:pic>
    </p:spTree>
    <p:extLst>
      <p:ext uri="{BB962C8B-B14F-4D97-AF65-F5344CB8AC3E}">
        <p14:creationId xmlns:p14="http://schemas.microsoft.com/office/powerpoint/2010/main" val="2493753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19</a:t>
            </a:fld>
            <a:endParaRPr kumimoji="1" lang="ja-JP" altLang="en-US" sz="1800" dirty="0">
              <a:solidFill>
                <a:schemeClr val="tx1"/>
              </a:solidFill>
            </a:endParaRPr>
          </a:p>
        </p:txBody>
      </p:sp>
      <p:sp>
        <p:nvSpPr>
          <p:cNvPr id="10"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109370" y="186711"/>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62292" y="184557"/>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solidFill>
                  <a:schemeClr val="bg1"/>
                </a:solidFill>
                <a:latin typeface="HGP創英角ｺﾞｼｯｸUB" panose="020B0900000000000000" pitchFamily="50" charset="-128"/>
                <a:ea typeface="HGP創英角ｺﾞｼｯｸUB" panose="020B0900000000000000" pitchFamily="50" charset="-128"/>
              </a:rPr>
              <a:t>２</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している病床機能の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まとめ②</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1" name="角丸四角形 9">
            <a:extLst>
              <a:ext uri="{FF2B5EF4-FFF2-40B4-BE49-F238E27FC236}">
                <a16:creationId xmlns:a16="http://schemas.microsoft.com/office/drawing/2014/main" id="{978D56CE-FF67-44A7-886A-6EA4A2B77055}"/>
              </a:ext>
            </a:extLst>
          </p:cNvPr>
          <p:cNvSpPr/>
          <p:nvPr/>
        </p:nvSpPr>
        <p:spPr>
          <a:xfrm>
            <a:off x="530122" y="1267015"/>
            <a:ext cx="7989374" cy="1729937"/>
          </a:xfrm>
          <a:prstGeom prst="roundRect">
            <a:avLst>
              <a:gd name="adj" fmla="val 64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a:t>
            </a:r>
            <a:r>
              <a:rPr lang="en-US" altLang="ja-JP" dirty="0">
                <a:solidFill>
                  <a:schemeClr val="tx1"/>
                </a:solidFill>
                <a:latin typeface="HGP創英角ｺﾞｼｯｸUB" panose="020B0900000000000000" pitchFamily="50" charset="-128"/>
                <a:ea typeface="HGP創英角ｺﾞｼｯｸUB" panose="020B0900000000000000" pitchFamily="50" charset="-128"/>
              </a:rPr>
              <a:t>2025</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年に</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向</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け病院</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が検討している病床機能等の変更は</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、地域医療構想が</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mtClean="0">
                <a:solidFill>
                  <a:schemeClr val="tx1"/>
                </a:solidFill>
                <a:latin typeface="HGP創英角ｺﾞｼｯｸUB" panose="020B0900000000000000" pitchFamily="50" charset="-128"/>
                <a:ea typeface="HGP創英角ｺﾞｼｯｸUB" panose="020B0900000000000000" pitchFamily="50" charset="-128"/>
              </a:rPr>
              <a:t>　めざ</a:t>
            </a:r>
            <a:r>
              <a:rPr lang="ja-JP" altLang="en-US">
                <a:solidFill>
                  <a:schemeClr val="tx1"/>
                </a:solidFill>
                <a:latin typeface="HGP創英角ｺﾞｼｯｸUB" panose="020B0900000000000000" pitchFamily="50" charset="-128"/>
                <a:ea typeface="HGP創英角ｺﾞｼｯｸUB" panose="020B0900000000000000" pitchFamily="50" charset="-128"/>
              </a:rPr>
              <a:t>す</a:t>
            </a:r>
            <a:r>
              <a:rPr lang="ja-JP" altLang="en-US" smtClean="0">
                <a:solidFill>
                  <a:schemeClr val="tx1"/>
                </a:solidFill>
                <a:latin typeface="HGP創英角ｺﾞｼｯｸUB" panose="020B0900000000000000" pitchFamily="50" charset="-128"/>
                <a:ea typeface="HGP創英角ｺﾞｼｯｸUB" panose="020B0900000000000000" pitchFamily="50" charset="-128"/>
              </a:rPr>
              <a:t>病床</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機能分化</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の方向性</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と概ね一致して</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いる</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162582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4405" y="6492875"/>
            <a:ext cx="2133600" cy="365125"/>
          </a:xfrm>
        </p:spPr>
        <p:txBody>
          <a:bodyPr/>
          <a:lstStyle/>
          <a:p>
            <a:fld id="{A9848611-8FAA-4BFC-BAAD-33CAF1A3E273}" type="slidenum">
              <a:rPr lang="ja-JP" altLang="en-US" sz="1800" smtClean="0">
                <a:solidFill>
                  <a:schemeClr val="tx1"/>
                </a:solidFill>
              </a:rPr>
              <a:pPr/>
              <a:t>2</a:t>
            </a:fld>
            <a:endParaRPr lang="ja-JP" altLang="en-US" sz="1800" dirty="0">
              <a:solidFill>
                <a:schemeClr val="tx1"/>
              </a:solidFill>
            </a:endParaRPr>
          </a:p>
        </p:txBody>
      </p:sp>
      <p:sp>
        <p:nvSpPr>
          <p:cNvPr id="56" name="タイトル 1"/>
          <p:cNvSpPr txBox="1">
            <a:spLocks/>
          </p:cNvSpPr>
          <p:nvPr/>
        </p:nvSpPr>
        <p:spPr>
          <a:xfrm>
            <a:off x="0" y="-27384"/>
            <a:ext cx="9144000" cy="936104"/>
          </a:xfrm>
          <a:prstGeom prst="rect">
            <a:avLst/>
          </a:prstGeom>
          <a:solidFill>
            <a:schemeClr val="accent1">
              <a:lumMod val="20000"/>
              <a:lumOff val="8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b="1" dirty="0">
                <a:solidFill>
                  <a:schemeClr val="accent1">
                    <a:lumMod val="75000"/>
                  </a:schemeClr>
                </a:solidFill>
                <a:latin typeface="Microsoft YaHei UI" panose="020B0503020204020204" pitchFamily="34" charset="-122"/>
                <a:ea typeface="Microsoft YaHei UI" panose="020B0503020204020204" pitchFamily="34" charset="-122"/>
              </a:rPr>
              <a:t>　</a:t>
            </a:r>
            <a:r>
              <a:rPr lang="en-US" altLang="ja-JP" b="1" dirty="0">
                <a:solidFill>
                  <a:schemeClr val="accent1">
                    <a:lumMod val="75000"/>
                  </a:schemeClr>
                </a:solidFill>
                <a:latin typeface="Microsoft YaHei UI" panose="020B0503020204020204" pitchFamily="34" charset="-122"/>
                <a:ea typeface="Microsoft YaHei UI" panose="020B0503020204020204" pitchFamily="34" charset="-122"/>
              </a:rPr>
              <a:t>Contents</a:t>
            </a:r>
            <a:endParaRPr lang="ja-JP" altLang="en-US" b="1" dirty="0">
              <a:solidFill>
                <a:schemeClr val="accent1">
                  <a:lumMod val="75000"/>
                </a:schemeClr>
              </a:solidFill>
              <a:latin typeface="Microsoft YaHei UI" panose="020B0503020204020204" pitchFamily="34" charset="-122"/>
              <a:ea typeface="Microsoft YaHei UI" panose="020B0503020204020204" pitchFamily="34" charset="-122"/>
            </a:endParaRPr>
          </a:p>
        </p:txBody>
      </p:sp>
      <p:sp>
        <p:nvSpPr>
          <p:cNvPr id="7" name="Oval 64">
            <a:hlinkClick r:id="" action="ppaction://noaction"/>
          </p:cNvPr>
          <p:cNvSpPr>
            <a:spLocks/>
          </p:cNvSpPr>
          <p:nvPr/>
        </p:nvSpPr>
        <p:spPr>
          <a:xfrm>
            <a:off x="827584" y="1402937"/>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62" name="テキスト ボックス 61"/>
          <p:cNvSpPr txBox="1"/>
          <p:nvPr/>
        </p:nvSpPr>
        <p:spPr>
          <a:xfrm>
            <a:off x="827584" y="1353268"/>
            <a:ext cx="4807449" cy="369332"/>
          </a:xfrm>
          <a:prstGeom prst="rect">
            <a:avLst/>
          </a:prstGeom>
          <a:noFill/>
        </p:spPr>
        <p:txBody>
          <a:bodyPr wrap="square" rtlCol="0">
            <a:spAutoFit/>
          </a:bodyPr>
          <a:lstStyle/>
          <a:p>
            <a:r>
              <a:rPr kumimoji="1" lang="ja-JP" altLang="en-US" dirty="0">
                <a:solidFill>
                  <a:schemeClr val="bg1"/>
                </a:solidFill>
                <a:latin typeface="HGPｺﾞｼｯｸE" panose="020B0900000000000000" pitchFamily="50" charset="-128"/>
                <a:ea typeface="HGPｺﾞｼｯｸE" panose="020B0900000000000000" pitchFamily="50" charset="-128"/>
              </a:rPr>
              <a:t>１　</a:t>
            </a:r>
            <a:r>
              <a:rPr lang="ja-JP" altLang="en-US" dirty="0">
                <a:latin typeface="HGPｺﾞｼｯｸE" panose="020B0900000000000000" pitchFamily="50" charset="-128"/>
                <a:ea typeface="HGPｺﾞｼｯｸE" panose="020B0900000000000000" pitchFamily="50" charset="-128"/>
              </a:rPr>
              <a:t>大阪市二次医療圏の概要</a:t>
            </a:r>
            <a:endParaRPr kumimoji="1" lang="ja-JP" altLang="en-US" dirty="0">
              <a:latin typeface="HGPｺﾞｼｯｸE" panose="020B0900000000000000" pitchFamily="50" charset="-128"/>
              <a:ea typeface="HGPｺﾞｼｯｸE" panose="020B0900000000000000" pitchFamily="50" charset="-128"/>
            </a:endParaRPr>
          </a:p>
        </p:txBody>
      </p:sp>
      <p:sp>
        <p:nvSpPr>
          <p:cNvPr id="21" name="Oval 64">
            <a:hlinkClick r:id="" action="ppaction://noaction"/>
          </p:cNvPr>
          <p:cNvSpPr>
            <a:spLocks/>
          </p:cNvSpPr>
          <p:nvPr/>
        </p:nvSpPr>
        <p:spPr>
          <a:xfrm>
            <a:off x="953803" y="3851918"/>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テキスト ボックス 21"/>
          <p:cNvSpPr txBox="1"/>
          <p:nvPr/>
        </p:nvSpPr>
        <p:spPr>
          <a:xfrm>
            <a:off x="953803" y="3827467"/>
            <a:ext cx="4462206" cy="369332"/>
          </a:xfrm>
          <a:prstGeom prst="rect">
            <a:avLst/>
          </a:prstGeom>
          <a:noFill/>
        </p:spPr>
        <p:txBody>
          <a:bodyPr wrap="square" rtlCol="0">
            <a:spAutoFit/>
          </a:bodyPr>
          <a:lstStyle/>
          <a:p>
            <a:r>
              <a:rPr lang="ja-JP" altLang="en-US" dirty="0">
                <a:solidFill>
                  <a:schemeClr val="bg1"/>
                </a:solidFill>
                <a:latin typeface="HGPｺﾞｼｯｸE" panose="020B0900000000000000" pitchFamily="50" charset="-128"/>
                <a:ea typeface="HGPｺﾞｼｯｸE" panose="020B0900000000000000" pitchFamily="50" charset="-128"/>
              </a:rPr>
              <a:t>２</a:t>
            </a:r>
            <a:r>
              <a:rPr kumimoji="1" lang="ja-JP" altLang="en-US" dirty="0">
                <a:solidFill>
                  <a:schemeClr val="bg1"/>
                </a:solidFill>
                <a:latin typeface="HGPｺﾞｼｯｸE" panose="020B0900000000000000" pitchFamily="50" charset="-128"/>
                <a:ea typeface="HGPｺﾞｼｯｸE" panose="020B0900000000000000" pitchFamily="50" charset="-128"/>
              </a:rPr>
              <a:t>　</a:t>
            </a:r>
            <a:r>
              <a:rPr lang="ja-JP" altLang="en-US" dirty="0">
                <a:latin typeface="HGPｺﾞｼｯｸE" panose="020B0900000000000000" pitchFamily="50" charset="-128"/>
                <a:ea typeface="HGPｺﾞｼｯｸE" panose="020B0900000000000000" pitchFamily="50" charset="-128"/>
              </a:rPr>
              <a:t>将来のあるべき医療体制に向けて</a:t>
            </a:r>
            <a:endParaRPr kumimoji="1" lang="ja-JP" altLang="en-US" dirty="0">
              <a:latin typeface="HGPｺﾞｼｯｸE" panose="020B0900000000000000" pitchFamily="50" charset="-128"/>
              <a:ea typeface="HGPｺﾞｼｯｸE" panose="020B0900000000000000" pitchFamily="50" charset="-128"/>
            </a:endParaRPr>
          </a:p>
        </p:txBody>
      </p:sp>
      <p:sp>
        <p:nvSpPr>
          <p:cNvPr id="23" name="Rectangle 102"/>
          <p:cNvSpPr/>
          <p:nvPr/>
        </p:nvSpPr>
        <p:spPr>
          <a:xfrm>
            <a:off x="1119871" y="4193348"/>
            <a:ext cx="5972409"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a:t>
            </a:r>
            <a:r>
              <a:rPr lang="ja-JP" altLang="en-US" dirty="0" smtClean="0">
                <a:solidFill>
                  <a:schemeClr val="tx2"/>
                </a:solidFill>
                <a:latin typeface="HGPｺﾞｼｯｸE" panose="020B0900000000000000" pitchFamily="50" charset="-128"/>
                <a:ea typeface="HGPｺﾞｼｯｸE" panose="020B0900000000000000" pitchFamily="50" charset="-128"/>
              </a:rPr>
              <a:t>いる病床</a:t>
            </a:r>
            <a:r>
              <a:rPr lang="ja-JP" altLang="en-US" dirty="0">
                <a:solidFill>
                  <a:schemeClr val="tx2"/>
                </a:solidFill>
                <a:latin typeface="HGPｺﾞｼｯｸE" panose="020B0900000000000000" pitchFamily="50" charset="-128"/>
                <a:ea typeface="HGPｺﾞｼｯｸE" panose="020B0900000000000000" pitchFamily="50" charset="-128"/>
              </a:rPr>
              <a:t>機能</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a:t>
            </a:r>
            <a:r>
              <a:rPr lang="ja-JP" altLang="en-US" dirty="0" smtClean="0">
                <a:solidFill>
                  <a:schemeClr val="tx2"/>
                </a:solidFill>
                <a:latin typeface="HGPｺﾞｼｯｸE" panose="020B0900000000000000" pitchFamily="50" charset="-128"/>
                <a:ea typeface="HGPｺﾞｼｯｸE" panose="020B0900000000000000" pitchFamily="50" charset="-128"/>
              </a:rPr>
              <a:t>いる病床</a:t>
            </a:r>
            <a:r>
              <a:rPr lang="ja-JP" altLang="en-US" dirty="0">
                <a:solidFill>
                  <a:schemeClr val="tx2"/>
                </a:solidFill>
                <a:latin typeface="HGPｺﾞｼｯｸE" panose="020B0900000000000000" pitchFamily="50" charset="-128"/>
                <a:ea typeface="HGPｺﾞｼｯｸE" panose="020B0900000000000000" pitchFamily="50" charset="-128"/>
              </a:rPr>
              <a:t>機能のまとめ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endParaRPr lang="en-US" altLang="ja-JP" dirty="0">
              <a:solidFill>
                <a:schemeClr val="tx2"/>
              </a:solidFill>
              <a:latin typeface="HGPｺﾞｼｯｸE" panose="020B0900000000000000" pitchFamily="50" charset="-128"/>
              <a:ea typeface="HGPｺﾞｼｯｸE" panose="020B0900000000000000" pitchFamily="50" charset="-128"/>
            </a:endParaRPr>
          </a:p>
        </p:txBody>
      </p:sp>
      <p:sp>
        <p:nvSpPr>
          <p:cNvPr id="24" name="Rectangle 102"/>
          <p:cNvSpPr/>
          <p:nvPr/>
        </p:nvSpPr>
        <p:spPr>
          <a:xfrm>
            <a:off x="1134622" y="1691399"/>
            <a:ext cx="4236124"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（１）今後の医療需要の見込み</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（２）医療体制の概要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（３</a:t>
            </a:r>
            <a:r>
              <a:rPr lang="ja-JP" altLang="en-US" dirty="0" smtClean="0">
                <a:solidFill>
                  <a:schemeClr val="tx2"/>
                </a:solidFill>
                <a:latin typeface="HGPｺﾞｼｯｸE" panose="020B0900000000000000" pitchFamily="50" charset="-128"/>
                <a:ea typeface="HGPｺﾞｼｯｸE" panose="020B0900000000000000" pitchFamily="50" charset="-128"/>
              </a:rPr>
              <a:t>）診療</a:t>
            </a:r>
            <a:r>
              <a:rPr lang="ja-JP" altLang="en-US" dirty="0">
                <a:solidFill>
                  <a:schemeClr val="tx2"/>
                </a:solidFill>
                <a:latin typeface="HGPｺﾞｼｯｸE" panose="020B0900000000000000" pitchFamily="50" charset="-128"/>
                <a:ea typeface="HGPｺﾞｼｯｸE" panose="020B0900000000000000" pitchFamily="50" charset="-128"/>
              </a:rPr>
              <a:t>実態の分析の結果</a:t>
            </a:r>
          </a:p>
        </p:txBody>
      </p:sp>
    </p:spTree>
    <p:extLst>
      <p:ext uri="{BB962C8B-B14F-4D97-AF65-F5344CB8AC3E}">
        <p14:creationId xmlns:p14="http://schemas.microsoft.com/office/powerpoint/2010/main" val="22731949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6264" y="2104539"/>
            <a:ext cx="3243262" cy="252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98433" y="6492835"/>
            <a:ext cx="2133600" cy="365125"/>
          </a:xfrm>
        </p:spPr>
        <p:txBody>
          <a:bodyPr/>
          <a:lstStyle/>
          <a:p>
            <a:fld id="{A9848611-8FAA-4BFC-BAAD-33CAF1A3E273}" type="slidenum">
              <a:rPr kumimoji="1" lang="ja-JP" altLang="en-US" sz="1800" smtClean="0">
                <a:solidFill>
                  <a:schemeClr val="tx1"/>
                </a:solidFill>
              </a:rPr>
              <a:t>3</a:t>
            </a:fld>
            <a:endParaRPr kumimoji="1" lang="ja-JP" altLang="en-US" sz="1800" dirty="0">
              <a:solidFill>
                <a:schemeClr val="tx1"/>
              </a:solidFill>
            </a:endParaRPr>
          </a:p>
        </p:txBody>
      </p:sp>
      <p:sp>
        <p:nvSpPr>
          <p:cNvPr id="14" name="角丸四角形 13"/>
          <p:cNvSpPr/>
          <p:nvPr/>
        </p:nvSpPr>
        <p:spPr>
          <a:xfrm>
            <a:off x="4211960" y="1637528"/>
            <a:ext cx="4814162" cy="3807695"/>
          </a:xfrm>
          <a:prstGeom prst="roundRect">
            <a:avLst>
              <a:gd name="adj" fmla="val 8022"/>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3" name="テキスト ボックス 10">
            <a:extLst>
              <a:ext uri="{FF2B5EF4-FFF2-40B4-BE49-F238E27FC236}">
                <a16:creationId xmlns:a16="http://schemas.microsoft.com/office/drawing/2014/main" id="{0EFE806C-CD8B-4E60-9346-194C56764E78}"/>
              </a:ext>
            </a:extLst>
          </p:cNvPr>
          <p:cNvSpPr txBox="1"/>
          <p:nvPr/>
        </p:nvSpPr>
        <p:spPr>
          <a:xfrm>
            <a:off x="358444" y="1817786"/>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病床機能ごとの医療需要の見込み（総計）</a:t>
            </a:r>
            <a:endParaRPr lang="ja-JP" altLang="en-US" sz="1400" dirty="0">
              <a:solidFill>
                <a:schemeClr val="tx1"/>
              </a:solidFill>
            </a:endParaRPr>
          </a:p>
        </p:txBody>
      </p:sp>
      <p:sp>
        <p:nvSpPr>
          <p:cNvPr id="18" name="テキスト ボックス 10">
            <a:extLst>
              <a:ext uri="{FF2B5EF4-FFF2-40B4-BE49-F238E27FC236}">
                <a16:creationId xmlns:a16="http://schemas.microsoft.com/office/drawing/2014/main" id="{0EFE806C-CD8B-4E60-9346-194C56764E78}"/>
              </a:ext>
            </a:extLst>
          </p:cNvPr>
          <p:cNvSpPr txBox="1"/>
          <p:nvPr/>
        </p:nvSpPr>
        <p:spPr>
          <a:xfrm>
            <a:off x="4572000" y="1720795"/>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基準病床数の見込み</a:t>
            </a:r>
            <a:endParaRPr lang="ja-JP" altLang="en-US" sz="1400" dirty="0">
              <a:solidFill>
                <a:schemeClr val="tx1"/>
              </a:solidFill>
            </a:endParaRPr>
          </a:p>
        </p:txBody>
      </p:sp>
      <p:sp>
        <p:nvSpPr>
          <p:cNvPr id="21"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タイトル 1">
            <a:extLst>
              <a:ext uri="{FF2B5EF4-FFF2-40B4-BE49-F238E27FC236}">
                <a16:creationId xmlns:a16="http://schemas.microsoft.com/office/drawing/2014/main" id="{30BE5A27-A407-4A14-A9BE-5866682C3C6B}"/>
              </a:ext>
            </a:extLst>
          </p:cNvPr>
          <p:cNvSpPr txBox="1">
            <a:spLocks/>
          </p:cNvSpPr>
          <p:nvPr/>
        </p:nvSpPr>
        <p:spPr>
          <a:xfrm>
            <a:off x="134349"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今後の医療需要の見込み</a:t>
            </a:r>
          </a:p>
        </p:txBody>
      </p:sp>
      <p:sp>
        <p:nvSpPr>
          <p:cNvPr id="17" name="テキスト ボックス 10">
            <a:extLst>
              <a:ext uri="{FF2B5EF4-FFF2-40B4-BE49-F238E27FC236}">
                <a16:creationId xmlns:a16="http://schemas.microsoft.com/office/drawing/2014/main" id="{8957656B-6DE6-44E0-85D6-7CF39E5B6647}"/>
              </a:ext>
            </a:extLst>
          </p:cNvPr>
          <p:cNvSpPr txBox="1"/>
          <p:nvPr/>
        </p:nvSpPr>
        <p:spPr>
          <a:xfrm>
            <a:off x="6916747" y="6165302"/>
            <a:ext cx="2185214"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a:t>
            </a:r>
            <a:endParaRPr lang="en-US" altLang="ja-JP" sz="1200" kern="100" dirty="0">
              <a:effectLst/>
              <a:latin typeface="Meiryo UI" panose="020B0604030504040204" pitchFamily="50" charset="-128"/>
              <a:ea typeface="Meiryo UI" panose="020B0604030504040204" pitchFamily="50" charset="-128"/>
              <a:cs typeface="Times New Roman"/>
            </a:endParaRPr>
          </a:p>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　　　　</a:t>
            </a:r>
            <a:r>
              <a:rPr lang="ja-JP" altLang="en-US" sz="1200" kern="100" dirty="0">
                <a:effectLst/>
                <a:latin typeface="Meiryo UI" panose="020B0604030504040204" pitchFamily="50" charset="-128"/>
                <a:ea typeface="Meiryo UI" panose="020B0604030504040204" pitchFamily="50" charset="-128"/>
                <a:cs typeface="Times New Roman"/>
              </a:rPr>
              <a:t>一部改編</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19" name="テキスト ボックス 10">
            <a:extLst>
              <a:ext uri="{FF2B5EF4-FFF2-40B4-BE49-F238E27FC236}">
                <a16:creationId xmlns:a16="http://schemas.microsoft.com/office/drawing/2014/main" id="{0EFE806C-CD8B-4E60-9346-194C56764E78}"/>
              </a:ext>
            </a:extLst>
          </p:cNvPr>
          <p:cNvSpPr txBox="1"/>
          <p:nvPr/>
        </p:nvSpPr>
        <p:spPr>
          <a:xfrm>
            <a:off x="5292080" y="4906246"/>
            <a:ext cx="3696589"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基準病床数の将来見込みでは、</a:t>
            </a:r>
            <a:r>
              <a:rPr lang="en-US" altLang="ja-JP" sz="1400" dirty="0">
                <a:solidFill>
                  <a:schemeClr val="tx1"/>
                </a:solidFill>
              </a:rPr>
              <a:t>2030</a:t>
            </a:r>
            <a:r>
              <a:rPr lang="ja-JP" altLang="en-US" sz="1400" dirty="0">
                <a:solidFill>
                  <a:schemeClr val="tx1"/>
                </a:solidFill>
              </a:rPr>
              <a:t>年に</a:t>
            </a:r>
            <a:endParaRPr lang="en-US" altLang="ja-JP" sz="1400" dirty="0">
              <a:solidFill>
                <a:schemeClr val="tx1"/>
              </a:solidFill>
            </a:endParaRPr>
          </a:p>
          <a:p>
            <a:r>
              <a:rPr lang="ja-JP" altLang="en-US" sz="1400" dirty="0">
                <a:solidFill>
                  <a:schemeClr val="tx1"/>
                </a:solidFill>
              </a:rPr>
              <a:t>　おいても、既存病床数に達しない見込み。</a:t>
            </a:r>
          </a:p>
        </p:txBody>
      </p:sp>
      <p:sp>
        <p:nvSpPr>
          <p:cNvPr id="20" name="二等辺三角形 19"/>
          <p:cNvSpPr/>
          <p:nvPr/>
        </p:nvSpPr>
        <p:spPr>
          <a:xfrm rot="5400000">
            <a:off x="5001205" y="5057944"/>
            <a:ext cx="516470" cy="213077"/>
          </a:xfrm>
          <a:prstGeom prst="triangle">
            <a:avLst/>
          </a:prstGeom>
          <a:solidFill>
            <a:schemeClr val="accent1">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707" y="2181440"/>
            <a:ext cx="3894238" cy="3115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31596" y="2078038"/>
            <a:ext cx="3572597" cy="2780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444" y="5583114"/>
            <a:ext cx="6289456" cy="116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タイトル 1">
            <a:extLst>
              <a:ext uri="{FF2B5EF4-FFF2-40B4-BE49-F238E27FC236}">
                <a16:creationId xmlns:a16="http://schemas.microsoft.com/office/drawing/2014/main" id="{77D78C8B-7190-4F9F-BF24-FAD4DFE9F181}"/>
              </a:ext>
            </a:extLst>
          </p:cNvPr>
          <p:cNvSpPr txBox="1">
            <a:spLocks/>
          </p:cNvSpPr>
          <p:nvPr/>
        </p:nvSpPr>
        <p:spPr>
          <a:xfrm>
            <a:off x="42039" y="54868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2200" dirty="0">
                <a:latin typeface="HGP創英角ｺﾞｼｯｸUB" panose="020B0900000000000000" pitchFamily="50" charset="-128"/>
                <a:ea typeface="HGP創英角ｺﾞｼｯｸUB" panose="020B0900000000000000" pitchFamily="50" charset="-128"/>
              </a:rPr>
              <a:t>今後、</a:t>
            </a:r>
            <a:r>
              <a:rPr lang="en-US" altLang="ja-JP" sz="2200" dirty="0">
                <a:latin typeface="HGP創英角ｺﾞｼｯｸUB" panose="020B0900000000000000" pitchFamily="50" charset="-128"/>
                <a:ea typeface="HGP創英角ｺﾞｼｯｸUB" panose="020B0900000000000000" pitchFamily="50" charset="-128"/>
              </a:rPr>
              <a:t>2030</a:t>
            </a:r>
            <a:r>
              <a:rPr lang="ja-JP" altLang="ja-JP" sz="2200" dirty="0">
                <a:latin typeface="HGP創英角ｺﾞｼｯｸUB" panose="020B0900000000000000" pitchFamily="50" charset="-128"/>
                <a:ea typeface="HGP創英角ｺﾞｼｯｸUB" panose="020B0900000000000000" pitchFamily="50" charset="-128"/>
              </a:rPr>
              <a:t>年をピークに医療需要（特に、急性期と回復期）が増加し、その後、横ばいからやや減少となる見込みである</a:t>
            </a:r>
          </a:p>
        </p:txBody>
      </p:sp>
    </p:spTree>
    <p:extLst>
      <p:ext uri="{BB962C8B-B14F-4D97-AF65-F5344CB8AC3E}">
        <p14:creationId xmlns:p14="http://schemas.microsoft.com/office/powerpoint/2010/main" val="1396247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23405" y="6460955"/>
            <a:ext cx="2133600" cy="365125"/>
          </a:xfrm>
        </p:spPr>
        <p:txBody>
          <a:bodyPr/>
          <a:lstStyle/>
          <a:p>
            <a:fld id="{A9848611-8FAA-4BFC-BAAD-33CAF1A3E273}" type="slidenum">
              <a:rPr kumimoji="1" lang="ja-JP" altLang="en-US" sz="1800" smtClean="0">
                <a:solidFill>
                  <a:schemeClr val="tx1"/>
                </a:solidFill>
              </a:rPr>
              <a:t>4</a:t>
            </a:fld>
            <a:endParaRPr kumimoji="1" lang="ja-JP" altLang="en-US" sz="1800" dirty="0">
              <a:solidFill>
                <a:schemeClr val="tx1"/>
              </a:solidFill>
            </a:endParaRPr>
          </a:p>
        </p:txBody>
      </p:sp>
      <p:sp>
        <p:nvSpPr>
          <p:cNvPr id="9"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0" name="タイトル 1">
            <a:extLst>
              <a:ext uri="{FF2B5EF4-FFF2-40B4-BE49-F238E27FC236}">
                <a16:creationId xmlns:a16="http://schemas.microsoft.com/office/drawing/2014/main" id="{30BE5A27-A407-4A14-A9BE-5866682C3C6B}"/>
              </a:ext>
            </a:extLst>
          </p:cNvPr>
          <p:cNvSpPr txBox="1">
            <a:spLocks/>
          </p:cNvSpPr>
          <p:nvPr/>
        </p:nvSpPr>
        <p:spPr>
          <a:xfrm>
            <a:off x="113674"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医療体制の概要①</a:t>
            </a:r>
          </a:p>
        </p:txBody>
      </p:sp>
      <p:sp>
        <p:nvSpPr>
          <p:cNvPr id="11" name="テキスト ボックス 10">
            <a:extLst>
              <a:ext uri="{FF2B5EF4-FFF2-40B4-BE49-F238E27FC236}">
                <a16:creationId xmlns:a16="http://schemas.microsoft.com/office/drawing/2014/main" id="{0EFE806C-CD8B-4E60-9346-194C56764E78}"/>
              </a:ext>
            </a:extLst>
          </p:cNvPr>
          <p:cNvSpPr txBox="1"/>
          <p:nvPr/>
        </p:nvSpPr>
        <p:spPr>
          <a:xfrm>
            <a:off x="83308" y="1521751"/>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●主な医療施設の状況（</a:t>
            </a:r>
            <a:r>
              <a:rPr lang="en-US" altLang="ja-JP" sz="1400" dirty="0">
                <a:solidFill>
                  <a:schemeClr val="tx1"/>
                </a:solidFill>
              </a:rPr>
              <a:t>1</a:t>
            </a:r>
            <a:r>
              <a:rPr lang="ja-JP" altLang="en-US" sz="1400" dirty="0">
                <a:solidFill>
                  <a:schemeClr val="tx1"/>
                </a:solidFill>
              </a:rPr>
              <a:t>）</a:t>
            </a:r>
          </a:p>
        </p:txBody>
      </p:sp>
      <p:sp>
        <p:nvSpPr>
          <p:cNvPr id="13" name="タイトル 1">
            <a:extLst>
              <a:ext uri="{FF2B5EF4-FFF2-40B4-BE49-F238E27FC236}">
                <a16:creationId xmlns:a16="http://schemas.microsoft.com/office/drawing/2014/main" id="{77D78C8B-7190-4F9F-BF24-FAD4DFE9F181}"/>
              </a:ext>
            </a:extLst>
          </p:cNvPr>
          <p:cNvSpPr txBox="1">
            <a:spLocks/>
          </p:cNvSpPr>
          <p:nvPr/>
        </p:nvSpPr>
        <p:spPr>
          <a:xfrm>
            <a:off x="104182" y="56851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新公立病院改革プラン補足調査対象病院が</a:t>
            </a:r>
            <a:r>
              <a:rPr lang="en-US" altLang="ja-JP" sz="2200" dirty="0">
                <a:latin typeface="HGP創英角ｺﾞｼｯｸUB" panose="020B0900000000000000" pitchFamily="50" charset="-128"/>
                <a:ea typeface="HGP創英角ｺﾞｼｯｸUB" panose="020B0900000000000000" pitchFamily="50" charset="-128"/>
              </a:rPr>
              <a:t>4</a:t>
            </a:r>
            <a:r>
              <a:rPr lang="ja-JP" altLang="en-US" sz="2200" dirty="0">
                <a:latin typeface="HGP創英角ｺﾞｼｯｸUB" panose="020B0900000000000000" pitchFamily="50" charset="-128"/>
                <a:ea typeface="HGP創英角ｺﾞｼｯｸUB" panose="020B0900000000000000" pitchFamily="50" charset="-128"/>
              </a:rPr>
              <a:t>病院</a:t>
            </a:r>
            <a:r>
              <a:rPr lang="ja-JP" altLang="en-US" sz="2200" dirty="0" smtClean="0">
                <a:latin typeface="HGP創英角ｺﾞｼｯｸUB" panose="020B0900000000000000" pitchFamily="50" charset="-128"/>
                <a:ea typeface="HGP創英角ｺﾞｼｯｸUB" panose="020B0900000000000000" pitchFamily="50" charset="-128"/>
              </a:rPr>
              <a:t>、公的</a:t>
            </a:r>
            <a:r>
              <a:rPr lang="ja-JP" altLang="en-US" sz="2200" dirty="0">
                <a:latin typeface="HGP創英角ｺﾞｼｯｸUB" panose="020B0900000000000000" pitchFamily="50" charset="-128"/>
                <a:ea typeface="HGP創英角ｺﾞｼｯｸUB" panose="020B0900000000000000" pitchFamily="50" charset="-128"/>
              </a:rPr>
              <a:t>医療機関等</a:t>
            </a:r>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プラン対象病院が</a:t>
            </a:r>
            <a:r>
              <a:rPr lang="en-US" altLang="ja-JP" sz="2200" dirty="0">
                <a:latin typeface="HGP創英角ｺﾞｼｯｸUB" panose="020B0900000000000000" pitchFamily="50" charset="-128"/>
                <a:ea typeface="HGP創英角ｺﾞｼｯｸUB" panose="020B0900000000000000" pitchFamily="50" charset="-128"/>
              </a:rPr>
              <a:t>16</a:t>
            </a:r>
            <a:r>
              <a:rPr lang="ja-JP" altLang="en-US" sz="2200" dirty="0">
                <a:latin typeface="HGP創英角ｺﾞｼｯｸUB" panose="020B0900000000000000" pitchFamily="50" charset="-128"/>
                <a:ea typeface="HGP創英角ｺﾞｼｯｸUB" panose="020B0900000000000000" pitchFamily="50" charset="-128"/>
              </a:rPr>
              <a:t>病院である</a:t>
            </a:r>
            <a:endParaRPr lang="en-US" altLang="ja-JP" sz="2200" dirty="0">
              <a:latin typeface="HGP創英角ｺﾞｼｯｸUB" panose="020B0900000000000000" pitchFamily="50" charset="-128"/>
              <a:ea typeface="HGP創英角ｺﾞｼｯｸUB" panose="020B0900000000000000" pitchFamily="50" charset="-128"/>
            </a:endParaRPr>
          </a:p>
        </p:txBody>
      </p:sp>
      <p:pic>
        <p:nvPicPr>
          <p:cNvPr id="18" name="図 17"/>
          <p:cNvPicPr>
            <a:picLocks noChangeAspect="1"/>
          </p:cNvPicPr>
          <p:nvPr/>
        </p:nvPicPr>
        <p:blipFill>
          <a:blip r:embed="rId4"/>
          <a:stretch>
            <a:fillRect/>
          </a:stretch>
        </p:blipFill>
        <p:spPr>
          <a:xfrm>
            <a:off x="246172" y="1820720"/>
            <a:ext cx="6630084" cy="5005359"/>
          </a:xfrm>
          <a:prstGeom prst="rect">
            <a:avLst/>
          </a:prstGeom>
        </p:spPr>
      </p:pic>
    </p:spTree>
    <p:extLst>
      <p:ext uri="{BB962C8B-B14F-4D97-AF65-F5344CB8AC3E}">
        <p14:creationId xmlns:p14="http://schemas.microsoft.com/office/powerpoint/2010/main" val="1476501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23405" y="6460955"/>
            <a:ext cx="2133600" cy="365125"/>
          </a:xfrm>
        </p:spPr>
        <p:txBody>
          <a:bodyPr/>
          <a:lstStyle/>
          <a:p>
            <a:fld id="{A9848611-8FAA-4BFC-BAAD-33CAF1A3E273}" type="slidenum">
              <a:rPr kumimoji="1" lang="ja-JP" altLang="en-US" sz="1800" smtClean="0">
                <a:solidFill>
                  <a:schemeClr val="tx1"/>
                </a:solidFill>
              </a:rPr>
              <a:t>5</a:t>
            </a:fld>
            <a:endParaRPr kumimoji="1" lang="ja-JP" altLang="en-US" sz="1800" dirty="0">
              <a:solidFill>
                <a:schemeClr val="tx1"/>
              </a:solidFill>
            </a:endParaRPr>
          </a:p>
        </p:txBody>
      </p:sp>
      <p:sp>
        <p:nvSpPr>
          <p:cNvPr id="9"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0" name="タイトル 1">
            <a:extLst>
              <a:ext uri="{FF2B5EF4-FFF2-40B4-BE49-F238E27FC236}">
                <a16:creationId xmlns:a16="http://schemas.microsoft.com/office/drawing/2014/main" id="{30BE5A27-A407-4A14-A9BE-5866682C3C6B}"/>
              </a:ext>
            </a:extLst>
          </p:cNvPr>
          <p:cNvSpPr txBox="1">
            <a:spLocks/>
          </p:cNvSpPr>
          <p:nvPr/>
        </p:nvSpPr>
        <p:spPr>
          <a:xfrm>
            <a:off x="113674"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医療体制の概要①</a:t>
            </a:r>
          </a:p>
        </p:txBody>
      </p:sp>
      <p:sp>
        <p:nvSpPr>
          <p:cNvPr id="11" name="テキスト ボックス 10">
            <a:extLst>
              <a:ext uri="{FF2B5EF4-FFF2-40B4-BE49-F238E27FC236}">
                <a16:creationId xmlns:a16="http://schemas.microsoft.com/office/drawing/2014/main" id="{0EFE806C-CD8B-4E60-9346-194C56764E78}"/>
              </a:ext>
            </a:extLst>
          </p:cNvPr>
          <p:cNvSpPr txBox="1"/>
          <p:nvPr/>
        </p:nvSpPr>
        <p:spPr>
          <a:xfrm>
            <a:off x="0" y="642935"/>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●主な医療施設の状況（</a:t>
            </a:r>
            <a:r>
              <a:rPr lang="en-US" altLang="ja-JP" sz="1400" dirty="0">
                <a:solidFill>
                  <a:schemeClr val="tx1"/>
                </a:solidFill>
              </a:rPr>
              <a:t>2</a:t>
            </a:r>
            <a:r>
              <a:rPr lang="ja-JP" altLang="en-US" sz="1400" dirty="0">
                <a:solidFill>
                  <a:schemeClr val="tx1"/>
                </a:solidFill>
              </a:rPr>
              <a:t>）</a:t>
            </a:r>
          </a:p>
        </p:txBody>
      </p:sp>
      <p:sp>
        <p:nvSpPr>
          <p:cNvPr id="14" name="正方形/長方形 13"/>
          <p:cNvSpPr/>
          <p:nvPr/>
        </p:nvSpPr>
        <p:spPr>
          <a:xfrm>
            <a:off x="6407937" y="4591146"/>
            <a:ext cx="2495067" cy="134617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2020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年</a:t>
            </a:r>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月</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末時点</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対象病院数</a:t>
            </a:r>
            <a:r>
              <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175</a:t>
            </a:r>
            <a:r>
              <a:rPr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の</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内訳</a:t>
            </a:r>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公立病院：</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４</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　公的病院</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a:t>
            </a:r>
            <a:r>
              <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16</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民間等病院：</a:t>
            </a:r>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155</a:t>
            </a:r>
            <a:endPar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12" name="テキスト ボックス 10">
            <a:extLst>
              <a:ext uri="{FF2B5EF4-FFF2-40B4-BE49-F238E27FC236}">
                <a16:creationId xmlns:a16="http://schemas.microsoft.com/office/drawing/2014/main" id="{8957656B-6DE6-44E0-85D6-7CF39E5B6647}"/>
              </a:ext>
            </a:extLst>
          </p:cNvPr>
          <p:cNvSpPr txBox="1"/>
          <p:nvPr/>
        </p:nvSpPr>
        <p:spPr>
          <a:xfrm>
            <a:off x="6140555" y="6053383"/>
            <a:ext cx="316835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：第７次大阪府医療計画一部改編</a:t>
            </a:r>
            <a:endParaRPr lang="ja-JP" sz="1200" kern="100" dirty="0">
              <a:effectLst/>
              <a:latin typeface="Meiryo UI" panose="020B0604030504040204" pitchFamily="50" charset="-128"/>
              <a:ea typeface="Meiryo UI" panose="020B0604030504040204" pitchFamily="50" charset="-128"/>
              <a:cs typeface="Times New Roman"/>
            </a:endParaRPr>
          </a:p>
        </p:txBody>
      </p:sp>
      <p:pic>
        <p:nvPicPr>
          <p:cNvPr id="7" name="図 6"/>
          <p:cNvPicPr>
            <a:picLocks noChangeAspect="1"/>
          </p:cNvPicPr>
          <p:nvPr/>
        </p:nvPicPr>
        <p:blipFill>
          <a:blip r:embed="rId4"/>
          <a:stretch>
            <a:fillRect/>
          </a:stretch>
        </p:blipFill>
        <p:spPr>
          <a:xfrm>
            <a:off x="6334460" y="1646295"/>
            <a:ext cx="2780543" cy="2683033"/>
          </a:xfrm>
          <a:prstGeom prst="rect">
            <a:avLst/>
          </a:prstGeom>
        </p:spPr>
      </p:pic>
      <p:pic>
        <p:nvPicPr>
          <p:cNvPr id="6" name="図 5"/>
          <p:cNvPicPr>
            <a:picLocks noChangeAspect="1"/>
          </p:cNvPicPr>
          <p:nvPr/>
        </p:nvPicPr>
        <p:blipFill>
          <a:blip r:embed="rId5"/>
          <a:stretch>
            <a:fillRect/>
          </a:stretch>
        </p:blipFill>
        <p:spPr>
          <a:xfrm>
            <a:off x="113674" y="1036167"/>
            <a:ext cx="6026881" cy="5017216"/>
          </a:xfrm>
          <a:prstGeom prst="rect">
            <a:avLst/>
          </a:prstGeom>
        </p:spPr>
      </p:pic>
    </p:spTree>
    <p:extLst>
      <p:ext uri="{BB962C8B-B14F-4D97-AF65-F5344CB8AC3E}">
        <p14:creationId xmlns:p14="http://schemas.microsoft.com/office/powerpoint/2010/main" val="1130077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84064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医療体制の概要②</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（病床機能別実態）</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78" name="テキスト ボックス 10">
            <a:extLst>
              <a:ext uri="{FF2B5EF4-FFF2-40B4-BE49-F238E27FC236}">
                <a16:creationId xmlns:a16="http://schemas.microsoft.com/office/drawing/2014/main" id="{8957656B-6DE6-44E0-85D6-7CF39E5B6647}"/>
              </a:ext>
            </a:extLst>
          </p:cNvPr>
          <p:cNvSpPr txBox="1"/>
          <p:nvPr/>
        </p:nvSpPr>
        <p:spPr>
          <a:xfrm>
            <a:off x="6222645" y="5914043"/>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0" name="スライド番号プレースホルダー 3"/>
          <p:cNvSpPr>
            <a:spLocks noGrp="1"/>
          </p:cNvSpPr>
          <p:nvPr/>
        </p:nvSpPr>
        <p:spPr>
          <a:xfrm>
            <a:off x="6876256" y="647576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rPr>
              <a:t>6</a:t>
            </a:r>
            <a:endParaRPr lang="ja-JP" altLang="en-US" sz="1800" dirty="0">
              <a:solidFill>
                <a:schemeClr val="tx1"/>
              </a:solidFill>
            </a:endParaRPr>
          </a:p>
        </p:txBody>
      </p:sp>
      <p:sp>
        <p:nvSpPr>
          <p:cNvPr id="11" name="タイトル 1">
            <a:extLst>
              <a:ext uri="{FF2B5EF4-FFF2-40B4-BE49-F238E27FC236}">
                <a16:creationId xmlns:a16="http://schemas.microsoft.com/office/drawing/2014/main" id="{6E540151-AC51-453F-8A30-1A306099FDD3}"/>
              </a:ext>
            </a:extLst>
          </p:cNvPr>
          <p:cNvSpPr txBox="1">
            <a:spLocks/>
          </p:cNvSpPr>
          <p:nvPr/>
        </p:nvSpPr>
        <p:spPr>
          <a:xfrm>
            <a:off x="302403" y="664784"/>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病床機能別病床数において、高度急性期では公立・公的病院が、急性期・回復期・慢性期では民間等病院が多い</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12" name="テキスト ボックス 11">
            <a:extLst>
              <a:ext uri="{FF2B5EF4-FFF2-40B4-BE49-F238E27FC236}">
                <a16:creationId xmlns:a16="http://schemas.microsoft.com/office/drawing/2014/main" id="{435DEE90-4F5F-4832-AE99-52B1FCA57A79}"/>
              </a:ext>
            </a:extLst>
          </p:cNvPr>
          <p:cNvSpPr txBox="1"/>
          <p:nvPr/>
        </p:nvSpPr>
        <p:spPr>
          <a:xfrm>
            <a:off x="5072368" y="2074818"/>
            <a:ext cx="351656"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100" dirty="0">
                <a:solidFill>
                  <a:schemeClr val="tx1"/>
                </a:solidFill>
              </a:rPr>
              <a:t>床</a:t>
            </a:r>
            <a:endParaRPr lang="en-US" altLang="ja-JP" sz="1100" dirty="0">
              <a:solidFill>
                <a:schemeClr val="tx1"/>
              </a:solidFill>
            </a:endParaRPr>
          </a:p>
        </p:txBody>
      </p:sp>
      <p:sp>
        <p:nvSpPr>
          <p:cNvPr id="13" name="テキスト ボックス 10">
            <a:extLst>
              <a:ext uri="{FF2B5EF4-FFF2-40B4-BE49-F238E27FC236}">
                <a16:creationId xmlns:a16="http://schemas.microsoft.com/office/drawing/2014/main" id="{F071EA82-9CDC-4166-A19A-2687A31B8132}"/>
              </a:ext>
            </a:extLst>
          </p:cNvPr>
          <p:cNvSpPr txBox="1"/>
          <p:nvPr/>
        </p:nvSpPr>
        <p:spPr>
          <a:xfrm>
            <a:off x="4693495" y="1819525"/>
            <a:ext cx="324956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病床機能別</a:t>
            </a:r>
            <a:r>
              <a:rPr lang="ja-JP" altLang="en-US" sz="1400" dirty="0" smtClean="0">
                <a:solidFill>
                  <a:schemeClr val="tx1"/>
                </a:solidFill>
              </a:rPr>
              <a:t>病床数</a:t>
            </a:r>
            <a:endParaRPr lang="en-US" altLang="ja-JP" sz="1400" dirty="0">
              <a:solidFill>
                <a:schemeClr val="tx1"/>
              </a:solidFill>
            </a:endParaRPr>
          </a:p>
        </p:txBody>
      </p:sp>
      <p:sp>
        <p:nvSpPr>
          <p:cNvPr id="14" name="テキスト ボックス 10">
            <a:extLst>
              <a:ext uri="{FF2B5EF4-FFF2-40B4-BE49-F238E27FC236}">
                <a16:creationId xmlns:a16="http://schemas.microsoft.com/office/drawing/2014/main" id="{04D3DACA-5E6A-4B0B-8CAB-E6805F9533B5}"/>
              </a:ext>
            </a:extLst>
          </p:cNvPr>
          <p:cNvSpPr txBox="1"/>
          <p:nvPr/>
        </p:nvSpPr>
        <p:spPr>
          <a:xfrm>
            <a:off x="302403" y="1857260"/>
            <a:ext cx="512630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ja-JP" altLang="en-US" sz="1400" dirty="0" smtClean="0">
                <a:solidFill>
                  <a:schemeClr val="tx1"/>
                </a:solidFill>
              </a:rPr>
              <a:t>病院プラン調査</a:t>
            </a:r>
            <a:r>
              <a:rPr lang="ja-JP" altLang="en-US" sz="1400" dirty="0">
                <a:solidFill>
                  <a:schemeClr val="tx1"/>
                </a:solidFill>
              </a:rPr>
              <a:t>等</a:t>
            </a:r>
            <a:r>
              <a:rPr lang="ja-JP" altLang="en-US" sz="1400" dirty="0" smtClean="0">
                <a:solidFill>
                  <a:schemeClr val="tx1"/>
                </a:solidFill>
              </a:rPr>
              <a:t>提出状況</a:t>
            </a:r>
            <a:endParaRPr lang="en-US" altLang="ja-JP" sz="1400" dirty="0">
              <a:solidFill>
                <a:schemeClr val="tx1"/>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3198166603"/>
              </p:ext>
            </p:extLst>
          </p:nvPr>
        </p:nvGraphicFramePr>
        <p:xfrm>
          <a:off x="276930" y="2478168"/>
          <a:ext cx="4269600" cy="2146537"/>
        </p:xfrm>
        <a:graphic>
          <a:graphicData uri="http://schemas.openxmlformats.org/drawingml/2006/table">
            <a:tbl>
              <a:tblPr firstRow="1" bandRow="1">
                <a:tableStyleId>{5C22544A-7EE6-4342-B048-85BDC9FD1C3A}</a:tableStyleId>
              </a:tblPr>
              <a:tblGrid>
                <a:gridCol w="1067400">
                  <a:extLst>
                    <a:ext uri="{9D8B030D-6E8A-4147-A177-3AD203B41FA5}">
                      <a16:colId xmlns:a16="http://schemas.microsoft.com/office/drawing/2014/main" val="2001504940"/>
                    </a:ext>
                  </a:extLst>
                </a:gridCol>
                <a:gridCol w="1067400">
                  <a:extLst>
                    <a:ext uri="{9D8B030D-6E8A-4147-A177-3AD203B41FA5}">
                      <a16:colId xmlns:a16="http://schemas.microsoft.com/office/drawing/2014/main" val="1229681248"/>
                    </a:ext>
                  </a:extLst>
                </a:gridCol>
                <a:gridCol w="1067400">
                  <a:extLst>
                    <a:ext uri="{9D8B030D-6E8A-4147-A177-3AD203B41FA5}">
                      <a16:colId xmlns:a16="http://schemas.microsoft.com/office/drawing/2014/main" val="3340935180"/>
                    </a:ext>
                  </a:extLst>
                </a:gridCol>
                <a:gridCol w="1067400">
                  <a:extLst>
                    <a:ext uri="{9D8B030D-6E8A-4147-A177-3AD203B41FA5}">
                      <a16:colId xmlns:a16="http://schemas.microsoft.com/office/drawing/2014/main" val="4068233946"/>
                    </a:ext>
                  </a:extLst>
                </a:gridCol>
              </a:tblGrid>
              <a:tr h="504057">
                <a:tc>
                  <a:txBody>
                    <a:bodyPr/>
                    <a:lstStyle/>
                    <a:p>
                      <a:pPr algn="ctr"/>
                      <a:r>
                        <a:rPr kumimoji="1" lang="ja-JP" altLang="en-US" sz="1200" dirty="0" smtClean="0"/>
                        <a:t>公立・公的・民間等</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対象病院数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提出率</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06137"/>
                  </a:ext>
                </a:extLst>
              </a:tr>
              <a:tr h="410620">
                <a:tc>
                  <a:txBody>
                    <a:bodyPr/>
                    <a:lstStyle/>
                    <a:p>
                      <a:pPr algn="ctr"/>
                      <a:r>
                        <a:rPr kumimoji="1" lang="ja-JP" altLang="en-US" sz="1300" dirty="0" smtClean="0"/>
                        <a:t>公立</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smtClean="0"/>
                        <a:t>４</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smtClean="0"/>
                        <a:t>４</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100%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4654931"/>
                  </a:ext>
                </a:extLst>
              </a:tr>
              <a:tr h="410620">
                <a:tc>
                  <a:txBody>
                    <a:bodyPr/>
                    <a:lstStyle/>
                    <a:p>
                      <a:pPr algn="ctr"/>
                      <a:r>
                        <a:rPr kumimoji="1" lang="ja-JP" altLang="en-US" sz="1300" dirty="0" smtClean="0"/>
                        <a:t>公的</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100%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119758"/>
                  </a:ext>
                </a:extLst>
              </a:tr>
              <a:tr h="410620">
                <a:tc>
                  <a:txBody>
                    <a:bodyPr/>
                    <a:lstStyle/>
                    <a:p>
                      <a:pPr algn="ctr"/>
                      <a:r>
                        <a:rPr kumimoji="1" lang="ja-JP" altLang="en-US" sz="1300" dirty="0" smtClean="0"/>
                        <a:t>民間等</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155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135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87.1%</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2086307"/>
                  </a:ext>
                </a:extLst>
              </a:tr>
              <a:tr h="410620">
                <a:tc>
                  <a:txBody>
                    <a:bodyPr/>
                    <a:lstStyle/>
                    <a:p>
                      <a:pPr algn="ctr"/>
                      <a:r>
                        <a:rPr kumimoji="1" lang="ja-JP" altLang="en-US" sz="1300" dirty="0" smtClean="0"/>
                        <a:t>合計</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175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155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88.6%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5609219"/>
                  </a:ext>
                </a:extLst>
              </a:tr>
            </a:tbl>
          </a:graphicData>
        </a:graphic>
      </p:graphicFrame>
      <p:pic>
        <p:nvPicPr>
          <p:cNvPr id="3" name="図 2"/>
          <p:cNvPicPr>
            <a:picLocks noChangeAspect="1"/>
          </p:cNvPicPr>
          <p:nvPr/>
        </p:nvPicPr>
        <p:blipFill>
          <a:blip r:embed="rId4"/>
          <a:stretch>
            <a:fillRect/>
          </a:stretch>
        </p:blipFill>
        <p:spPr>
          <a:xfrm>
            <a:off x="4728285" y="2255379"/>
            <a:ext cx="4450466" cy="3501132"/>
          </a:xfrm>
          <a:prstGeom prst="rect">
            <a:avLst/>
          </a:prstGeom>
        </p:spPr>
      </p:pic>
    </p:spTree>
    <p:extLst>
      <p:ext uri="{BB962C8B-B14F-4D97-AF65-F5344CB8AC3E}">
        <p14:creationId xmlns:p14="http://schemas.microsoft.com/office/powerpoint/2010/main" val="3225940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5914396" y="2780928"/>
            <a:ext cx="2838304" cy="2920574"/>
          </a:xfrm>
          <a:prstGeom prst="rect">
            <a:avLst/>
          </a:prstGeom>
        </p:spPr>
      </p:pic>
      <p:sp>
        <p:nvSpPr>
          <p:cNvPr id="8"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9055852"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医療体制の概要③</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p:txBody>
      </p:sp>
      <p:sp>
        <p:nvSpPr>
          <p:cNvPr id="78" name="テキスト ボックス 10">
            <a:extLst>
              <a:ext uri="{FF2B5EF4-FFF2-40B4-BE49-F238E27FC236}">
                <a16:creationId xmlns:a16="http://schemas.microsoft.com/office/drawing/2014/main" id="{8957656B-6DE6-44E0-85D6-7CF39E5B6647}"/>
              </a:ext>
            </a:extLst>
          </p:cNvPr>
          <p:cNvSpPr txBox="1"/>
          <p:nvPr/>
        </p:nvSpPr>
        <p:spPr>
          <a:xfrm>
            <a:off x="6072323" y="6392361"/>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2" name="スライド番号プレースホルダー 3"/>
          <p:cNvSpPr>
            <a:spLocks noGrp="1"/>
          </p:cNvSpPr>
          <p:nvPr/>
        </p:nvSpPr>
        <p:spPr>
          <a:xfrm>
            <a:off x="6948264" y="648059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rPr>
              <a:t>7</a:t>
            </a:r>
            <a:endParaRPr lang="ja-JP" altLang="en-US" sz="1800" dirty="0">
              <a:solidFill>
                <a:schemeClr val="tx1"/>
              </a:solidFill>
            </a:endParaRPr>
          </a:p>
        </p:txBody>
      </p:sp>
      <p:sp>
        <p:nvSpPr>
          <p:cNvPr id="11" name="タイトル 1">
            <a:extLst>
              <a:ext uri="{FF2B5EF4-FFF2-40B4-BE49-F238E27FC236}">
                <a16:creationId xmlns:a16="http://schemas.microsoft.com/office/drawing/2014/main" id="{77D78C8B-7190-4F9F-BF24-FAD4DFE9F181}"/>
              </a:ext>
            </a:extLst>
          </p:cNvPr>
          <p:cNvSpPr txBox="1">
            <a:spLocks/>
          </p:cNvSpPr>
          <p:nvPr/>
        </p:nvSpPr>
        <p:spPr>
          <a:xfrm>
            <a:off x="322602" y="754043"/>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公立・公的病院で</a:t>
            </a:r>
            <a:r>
              <a:rPr lang="ja-JP" altLang="en-US" sz="2200" dirty="0" smtClean="0">
                <a:latin typeface="HGP創英角ｺﾞｼｯｸUB" panose="020B0900000000000000" pitchFamily="50" charset="-128"/>
                <a:ea typeface="HGP創英角ｺﾞｼｯｸUB" panose="020B0900000000000000" pitchFamily="50" charset="-128"/>
              </a:rPr>
              <a:t>は高度</a:t>
            </a:r>
            <a:r>
              <a:rPr lang="ja-JP" altLang="en-US" sz="2200" dirty="0">
                <a:latin typeface="HGP創英角ｺﾞｼｯｸUB" panose="020B0900000000000000" pitchFamily="50" charset="-128"/>
                <a:ea typeface="HGP創英角ｺﾞｼｯｸUB" panose="020B0900000000000000" pitchFamily="50" charset="-128"/>
              </a:rPr>
              <a:t>急性期～</a:t>
            </a:r>
            <a:r>
              <a:rPr lang="ja-JP" altLang="en-US" sz="2200" dirty="0" smtClean="0">
                <a:latin typeface="HGP創英角ｺﾞｼｯｸUB" panose="020B0900000000000000" pitchFamily="50" charset="-128"/>
                <a:ea typeface="HGP創英角ｺﾞｼｯｸUB" panose="020B0900000000000000" pitchFamily="50" charset="-128"/>
              </a:rPr>
              <a:t>急性期が大半を占め、</a:t>
            </a:r>
            <a:r>
              <a:rPr lang="ja-JP" altLang="en-US" sz="2200" dirty="0">
                <a:latin typeface="HGP創英角ｺﾞｼｯｸUB" panose="020B0900000000000000" pitchFamily="50" charset="-128"/>
                <a:ea typeface="HGP創英角ｺﾞｼｯｸUB" panose="020B0900000000000000" pitchFamily="50" charset="-128"/>
              </a:rPr>
              <a:t>民間等病院では回復期～慢性期が約半数を占める</a:t>
            </a:r>
          </a:p>
        </p:txBody>
      </p:sp>
      <p:sp>
        <p:nvSpPr>
          <p:cNvPr id="13" name="テキスト ボックス 10">
            <a:extLst>
              <a:ext uri="{FF2B5EF4-FFF2-40B4-BE49-F238E27FC236}">
                <a16:creationId xmlns:a16="http://schemas.microsoft.com/office/drawing/2014/main" id="{8FBED41E-334F-416E-A008-33E4C6E09B31}"/>
              </a:ext>
            </a:extLst>
          </p:cNvPr>
          <p:cNvSpPr txBox="1"/>
          <p:nvPr/>
        </p:nvSpPr>
        <p:spPr>
          <a:xfrm>
            <a:off x="253343" y="1916832"/>
            <a:ext cx="746837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公民別病床数の病床機能別割合</a:t>
            </a:r>
            <a:r>
              <a:rPr lang="en-US" altLang="ja-JP" sz="1400" dirty="0">
                <a:solidFill>
                  <a:schemeClr val="tx1"/>
                </a:solidFill>
              </a:rPr>
              <a:t>(</a:t>
            </a:r>
            <a:r>
              <a:rPr lang="ja-JP" altLang="en-US" sz="1400" dirty="0">
                <a:solidFill>
                  <a:schemeClr val="tx1"/>
                </a:solidFill>
              </a:rPr>
              <a:t>病院プラン等提出</a:t>
            </a:r>
            <a:r>
              <a:rPr lang="en-US" altLang="ja-JP" sz="1400" dirty="0" smtClean="0">
                <a:solidFill>
                  <a:schemeClr val="tx1"/>
                </a:solidFill>
              </a:rPr>
              <a:t>155</a:t>
            </a:r>
            <a:r>
              <a:rPr lang="ja-JP" altLang="en-US" sz="1400" dirty="0" smtClean="0">
                <a:solidFill>
                  <a:schemeClr val="tx1"/>
                </a:solidFill>
              </a:rPr>
              <a:t>病院</a:t>
            </a:r>
            <a:r>
              <a:rPr lang="ja-JP" altLang="en-US" sz="1400" dirty="0">
                <a:solidFill>
                  <a:schemeClr val="tx1"/>
                </a:solidFill>
              </a:rPr>
              <a:t>（公立</a:t>
            </a:r>
            <a:r>
              <a:rPr lang="en-US" altLang="ja-JP" sz="1400" dirty="0">
                <a:solidFill>
                  <a:schemeClr val="tx1"/>
                </a:solidFill>
              </a:rPr>
              <a:t>4</a:t>
            </a:r>
            <a:r>
              <a:rPr lang="ja-JP" altLang="en-US" sz="1400" dirty="0" err="1">
                <a:solidFill>
                  <a:schemeClr val="tx1"/>
                </a:solidFill>
              </a:rPr>
              <a:t>、</a:t>
            </a:r>
            <a:r>
              <a:rPr lang="ja-JP" altLang="en-US" sz="1400" dirty="0" smtClean="0">
                <a:solidFill>
                  <a:schemeClr val="tx1"/>
                </a:solidFill>
              </a:rPr>
              <a:t>公的</a:t>
            </a:r>
            <a:r>
              <a:rPr lang="en-US" altLang="ja-JP" sz="1400" dirty="0" smtClean="0">
                <a:solidFill>
                  <a:schemeClr val="tx1"/>
                </a:solidFill>
              </a:rPr>
              <a:t>1</a:t>
            </a:r>
            <a:r>
              <a:rPr lang="en-US" altLang="ja-JP" sz="1400" dirty="0">
                <a:solidFill>
                  <a:schemeClr val="tx1"/>
                </a:solidFill>
              </a:rPr>
              <a:t>6</a:t>
            </a:r>
            <a:r>
              <a:rPr lang="ja-JP" altLang="en-US" sz="1400" dirty="0" err="1" smtClean="0">
                <a:solidFill>
                  <a:schemeClr val="tx1"/>
                </a:solidFill>
              </a:rPr>
              <a:t>、</a:t>
            </a:r>
            <a:r>
              <a:rPr lang="ja-JP" altLang="en-US" sz="1400" dirty="0">
                <a:solidFill>
                  <a:schemeClr val="tx1"/>
                </a:solidFill>
              </a:rPr>
              <a:t>民間</a:t>
            </a:r>
            <a:r>
              <a:rPr lang="ja-JP" altLang="en-US" sz="1400" dirty="0" smtClean="0">
                <a:solidFill>
                  <a:schemeClr val="tx1"/>
                </a:solidFill>
              </a:rPr>
              <a:t>等</a:t>
            </a:r>
            <a:r>
              <a:rPr lang="en-US" altLang="ja-JP" sz="1400" dirty="0" smtClean="0">
                <a:solidFill>
                  <a:schemeClr val="tx1"/>
                </a:solidFill>
              </a:rPr>
              <a:t>13</a:t>
            </a:r>
            <a:r>
              <a:rPr lang="en-US" altLang="ja-JP" sz="1400" dirty="0">
                <a:solidFill>
                  <a:schemeClr val="tx1"/>
                </a:solidFill>
              </a:rPr>
              <a:t>5</a:t>
            </a:r>
            <a:r>
              <a:rPr lang="ja-JP" altLang="en-US" sz="1400" dirty="0" smtClean="0">
                <a:solidFill>
                  <a:schemeClr val="tx1"/>
                </a:solidFill>
              </a:rPr>
              <a:t>） </a:t>
            </a:r>
            <a:r>
              <a:rPr lang="ja-JP" altLang="en-US" sz="1400" dirty="0">
                <a:solidFill>
                  <a:schemeClr val="tx1"/>
                </a:solidFill>
              </a:rPr>
              <a:t>）</a:t>
            </a:r>
            <a:endParaRPr lang="en-US" altLang="ja-JP" sz="1400" dirty="0">
              <a:solidFill>
                <a:schemeClr val="tx1"/>
              </a:solidFill>
            </a:endParaRPr>
          </a:p>
        </p:txBody>
      </p:sp>
      <p:sp>
        <p:nvSpPr>
          <p:cNvPr id="10" name="テキスト ボックス 9"/>
          <p:cNvSpPr txBox="1"/>
          <p:nvPr/>
        </p:nvSpPr>
        <p:spPr>
          <a:xfrm>
            <a:off x="518836" y="2435636"/>
            <a:ext cx="2108948" cy="369332"/>
          </a:xfrm>
          <a:prstGeom prst="rect">
            <a:avLst/>
          </a:prstGeom>
          <a:noFill/>
        </p:spPr>
        <p:txBody>
          <a:bodyPr wrap="square" rtlCol="0">
            <a:spAutoFit/>
          </a:bodyPr>
          <a:lstStyle/>
          <a:p>
            <a:pPr algn="ctr"/>
            <a:r>
              <a:rPr kumimoji="1" lang="ja-JP" altLang="en-US" dirty="0" smtClean="0"/>
              <a:t>公立（４）</a:t>
            </a:r>
            <a:endParaRPr kumimoji="1" lang="ja-JP" altLang="en-US" dirty="0"/>
          </a:p>
        </p:txBody>
      </p:sp>
      <p:sp>
        <p:nvSpPr>
          <p:cNvPr id="15" name="テキスト ボックス 14"/>
          <p:cNvSpPr txBox="1"/>
          <p:nvPr/>
        </p:nvSpPr>
        <p:spPr>
          <a:xfrm>
            <a:off x="3419872" y="2454108"/>
            <a:ext cx="2108948" cy="369332"/>
          </a:xfrm>
          <a:prstGeom prst="rect">
            <a:avLst/>
          </a:prstGeom>
          <a:noFill/>
        </p:spPr>
        <p:txBody>
          <a:bodyPr wrap="square" rtlCol="0">
            <a:spAutoFit/>
          </a:bodyPr>
          <a:lstStyle/>
          <a:p>
            <a:pPr algn="ctr"/>
            <a:r>
              <a:rPr lang="ja-JP" altLang="en-US" dirty="0"/>
              <a:t>公的</a:t>
            </a:r>
            <a:r>
              <a:rPr kumimoji="1" lang="ja-JP" altLang="en-US" dirty="0" smtClean="0"/>
              <a:t>（</a:t>
            </a:r>
            <a:r>
              <a:rPr lang="en-US" altLang="ja-JP" dirty="0" smtClean="0"/>
              <a:t>1</a:t>
            </a:r>
            <a:r>
              <a:rPr lang="en-US" altLang="ja-JP" dirty="0"/>
              <a:t>6</a:t>
            </a:r>
            <a:r>
              <a:rPr kumimoji="1" lang="ja-JP" altLang="en-US" dirty="0" smtClean="0"/>
              <a:t>）</a:t>
            </a:r>
            <a:endParaRPr kumimoji="1" lang="ja-JP" altLang="en-US" dirty="0"/>
          </a:p>
        </p:txBody>
      </p:sp>
      <p:sp>
        <p:nvSpPr>
          <p:cNvPr id="16" name="テキスト ボックス 15"/>
          <p:cNvSpPr txBox="1"/>
          <p:nvPr/>
        </p:nvSpPr>
        <p:spPr>
          <a:xfrm>
            <a:off x="6279476" y="2435636"/>
            <a:ext cx="2108948" cy="369332"/>
          </a:xfrm>
          <a:prstGeom prst="rect">
            <a:avLst/>
          </a:prstGeom>
          <a:noFill/>
        </p:spPr>
        <p:txBody>
          <a:bodyPr wrap="square" rtlCol="0">
            <a:spAutoFit/>
          </a:bodyPr>
          <a:lstStyle/>
          <a:p>
            <a:pPr algn="ctr"/>
            <a:r>
              <a:rPr kumimoji="1" lang="ja-JP" altLang="en-US" dirty="0" smtClean="0"/>
              <a:t>民間等（</a:t>
            </a:r>
            <a:r>
              <a:rPr lang="en-US" altLang="ja-JP" dirty="0" smtClean="0"/>
              <a:t>13</a:t>
            </a:r>
            <a:r>
              <a:rPr lang="en-US" altLang="ja-JP" dirty="0"/>
              <a:t>5</a:t>
            </a:r>
            <a:r>
              <a:rPr kumimoji="1" lang="ja-JP" altLang="en-US" dirty="0" smtClean="0"/>
              <a:t>）</a:t>
            </a:r>
            <a:endParaRPr kumimoji="1" lang="ja-JP" altLang="en-US" dirty="0"/>
          </a:p>
        </p:txBody>
      </p:sp>
      <p:sp>
        <p:nvSpPr>
          <p:cNvPr id="14" name="テキスト ボックス 13"/>
          <p:cNvSpPr txBox="1"/>
          <p:nvPr/>
        </p:nvSpPr>
        <p:spPr>
          <a:xfrm>
            <a:off x="569661" y="5949280"/>
            <a:ext cx="2108948" cy="369332"/>
          </a:xfrm>
          <a:prstGeom prst="rect">
            <a:avLst/>
          </a:prstGeom>
          <a:noFill/>
        </p:spPr>
        <p:txBody>
          <a:bodyPr wrap="square" rtlCol="0">
            <a:spAutoFit/>
          </a:bodyPr>
          <a:lstStyle/>
          <a:p>
            <a:pPr algn="ctr"/>
            <a:r>
              <a:rPr lang="en-US" altLang="ja-JP" dirty="0" smtClean="0"/>
              <a:t>2,530</a:t>
            </a:r>
            <a:r>
              <a:rPr lang="ja-JP" altLang="en-US" dirty="0" smtClean="0"/>
              <a:t>床</a:t>
            </a:r>
            <a:endParaRPr kumimoji="1" lang="ja-JP" altLang="en-US" dirty="0"/>
          </a:p>
        </p:txBody>
      </p:sp>
      <p:sp>
        <p:nvSpPr>
          <p:cNvPr id="17" name="テキスト ボックス 16"/>
          <p:cNvSpPr txBox="1"/>
          <p:nvPr/>
        </p:nvSpPr>
        <p:spPr>
          <a:xfrm>
            <a:off x="3528134" y="5939988"/>
            <a:ext cx="2108948" cy="369332"/>
          </a:xfrm>
          <a:prstGeom prst="rect">
            <a:avLst/>
          </a:prstGeom>
          <a:noFill/>
        </p:spPr>
        <p:txBody>
          <a:bodyPr wrap="square" rtlCol="0">
            <a:spAutoFit/>
          </a:bodyPr>
          <a:lstStyle/>
          <a:p>
            <a:pPr algn="ctr"/>
            <a:r>
              <a:rPr lang="en-US" altLang="ja-JP" dirty="0"/>
              <a:t>8,100</a:t>
            </a:r>
            <a:r>
              <a:rPr lang="ja-JP" altLang="en-US" dirty="0" smtClean="0"/>
              <a:t>床</a:t>
            </a:r>
            <a:endParaRPr kumimoji="1" lang="ja-JP" altLang="en-US" dirty="0"/>
          </a:p>
        </p:txBody>
      </p:sp>
      <p:sp>
        <p:nvSpPr>
          <p:cNvPr id="18" name="テキスト ボックス 17"/>
          <p:cNvSpPr txBox="1"/>
          <p:nvPr/>
        </p:nvSpPr>
        <p:spPr>
          <a:xfrm>
            <a:off x="6290353" y="5939988"/>
            <a:ext cx="2108948" cy="369332"/>
          </a:xfrm>
          <a:prstGeom prst="rect">
            <a:avLst/>
          </a:prstGeom>
          <a:noFill/>
        </p:spPr>
        <p:txBody>
          <a:bodyPr wrap="square" rtlCol="0">
            <a:spAutoFit/>
          </a:bodyPr>
          <a:lstStyle/>
          <a:p>
            <a:pPr algn="ctr"/>
            <a:r>
              <a:rPr lang="en-US" altLang="ja-JP" dirty="0" smtClean="0"/>
              <a:t>18,326</a:t>
            </a:r>
            <a:r>
              <a:rPr lang="ja-JP" altLang="en-US" dirty="0" smtClean="0"/>
              <a:t>床</a:t>
            </a:r>
            <a:endParaRPr kumimoji="1" lang="ja-JP" altLang="en-US" dirty="0"/>
          </a:p>
        </p:txBody>
      </p:sp>
      <p:pic>
        <p:nvPicPr>
          <p:cNvPr id="2" name="図 1"/>
          <p:cNvPicPr>
            <a:picLocks noChangeAspect="1"/>
          </p:cNvPicPr>
          <p:nvPr/>
        </p:nvPicPr>
        <p:blipFill>
          <a:blip r:embed="rId5"/>
          <a:stretch>
            <a:fillRect/>
          </a:stretch>
        </p:blipFill>
        <p:spPr>
          <a:xfrm>
            <a:off x="178603" y="2952939"/>
            <a:ext cx="2712965" cy="2778814"/>
          </a:xfrm>
          <a:prstGeom prst="rect">
            <a:avLst/>
          </a:prstGeom>
        </p:spPr>
      </p:pic>
      <p:pic>
        <p:nvPicPr>
          <p:cNvPr id="3" name="図 2"/>
          <p:cNvPicPr>
            <a:picLocks noChangeAspect="1"/>
          </p:cNvPicPr>
          <p:nvPr/>
        </p:nvPicPr>
        <p:blipFill>
          <a:blip r:embed="rId6"/>
          <a:stretch>
            <a:fillRect/>
          </a:stretch>
        </p:blipFill>
        <p:spPr>
          <a:xfrm>
            <a:off x="3250820" y="2867684"/>
            <a:ext cx="2584725" cy="2848473"/>
          </a:xfrm>
          <a:prstGeom prst="rect">
            <a:avLst/>
          </a:prstGeom>
        </p:spPr>
      </p:pic>
    </p:spTree>
    <p:extLst>
      <p:ext uri="{BB962C8B-B14F-4D97-AF65-F5344CB8AC3E}">
        <p14:creationId xmlns:p14="http://schemas.microsoft.com/office/powerpoint/2010/main" val="1623525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64">
            <a:hlinkClick r:id="" action="ppaction://noaction"/>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928992"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二次</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医療圏の概要</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概要③</a:t>
            </a:r>
            <a:r>
              <a:rPr lang="zh-TW"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p:txBody>
      </p:sp>
      <p:sp>
        <p:nvSpPr>
          <p:cNvPr id="13" name="テキスト ボックス 10">
            <a:extLst>
              <a:ext uri="{FF2B5EF4-FFF2-40B4-BE49-F238E27FC236}">
                <a16:creationId xmlns:a16="http://schemas.microsoft.com/office/drawing/2014/main" id="{43EDBE62-C596-4567-9D0D-F622CC64A5F0}"/>
              </a:ext>
            </a:extLst>
          </p:cNvPr>
          <p:cNvSpPr txBox="1"/>
          <p:nvPr/>
        </p:nvSpPr>
        <p:spPr>
          <a:xfrm>
            <a:off x="124930" y="764704"/>
            <a:ext cx="8311344"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en-US" altLang="ja-JP" sz="1400" dirty="0" smtClean="0">
                <a:solidFill>
                  <a:schemeClr val="tx1"/>
                </a:solidFill>
              </a:rPr>
              <a:t>【</a:t>
            </a:r>
            <a:r>
              <a:rPr lang="ja-JP" altLang="en-US" sz="1400" dirty="0" smtClean="0">
                <a:solidFill>
                  <a:schemeClr val="tx1"/>
                </a:solidFill>
              </a:rPr>
              <a:t>参考</a:t>
            </a:r>
            <a:r>
              <a:rPr lang="en-US" altLang="ja-JP" sz="1400" dirty="0" smtClean="0">
                <a:solidFill>
                  <a:schemeClr val="tx1"/>
                </a:solidFill>
              </a:rPr>
              <a:t>】</a:t>
            </a:r>
            <a:r>
              <a:rPr lang="ja-JP" altLang="en-US" sz="1400" dirty="0" smtClean="0">
                <a:solidFill>
                  <a:schemeClr val="tx1"/>
                </a:solidFill>
              </a:rPr>
              <a:t>基本医療</a:t>
            </a:r>
            <a:r>
              <a:rPr lang="ja-JP" altLang="en-US" sz="1400" dirty="0">
                <a:solidFill>
                  <a:schemeClr val="tx1"/>
                </a:solidFill>
              </a:rPr>
              <a:t>圏</a:t>
            </a:r>
            <a:r>
              <a:rPr lang="ja-JP" altLang="en-US" sz="1400" dirty="0" smtClean="0">
                <a:solidFill>
                  <a:schemeClr val="tx1"/>
                </a:solidFill>
              </a:rPr>
              <a:t>別病床機能別割合</a:t>
            </a:r>
            <a:endParaRPr lang="en-US" altLang="ja-JP" sz="1400" dirty="0">
              <a:solidFill>
                <a:schemeClr val="tx1"/>
              </a:solidFill>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156176" y="6527783"/>
            <a:ext cx="247129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1" name="スライド番号プレースホルダー 2"/>
          <p:cNvSpPr>
            <a:spLocks noGrp="1"/>
          </p:cNvSpPr>
          <p:nvPr>
            <p:ph type="sldNum" sz="quarter" idx="12"/>
          </p:nvPr>
        </p:nvSpPr>
        <p:spPr>
          <a:xfrm>
            <a:off x="6979326" y="6492875"/>
            <a:ext cx="2133600" cy="365125"/>
          </a:xfrm>
        </p:spPr>
        <p:txBody>
          <a:bodyPr/>
          <a:lstStyle/>
          <a:p>
            <a:r>
              <a:rPr kumimoji="1" lang="en-US" altLang="ja-JP" sz="1800" dirty="0" smtClean="0">
                <a:solidFill>
                  <a:schemeClr val="tx1"/>
                </a:solidFill>
              </a:rPr>
              <a:t>8</a:t>
            </a:r>
            <a:endParaRPr kumimoji="1" lang="ja-JP" altLang="en-US" sz="1800" dirty="0">
              <a:solidFill>
                <a:schemeClr val="tx1"/>
              </a:solidFill>
            </a:endParaRPr>
          </a:p>
        </p:txBody>
      </p:sp>
      <p:pic>
        <p:nvPicPr>
          <p:cNvPr id="2" name="図 1"/>
          <p:cNvPicPr>
            <a:picLocks noChangeAspect="1"/>
          </p:cNvPicPr>
          <p:nvPr/>
        </p:nvPicPr>
        <p:blipFill>
          <a:blip r:embed="rId3"/>
          <a:stretch>
            <a:fillRect/>
          </a:stretch>
        </p:blipFill>
        <p:spPr>
          <a:xfrm>
            <a:off x="654209" y="1062855"/>
            <a:ext cx="7835582" cy="5404739"/>
          </a:xfrm>
          <a:prstGeom prst="rect">
            <a:avLst/>
          </a:prstGeom>
        </p:spPr>
      </p:pic>
    </p:spTree>
    <p:extLst>
      <p:ext uri="{BB962C8B-B14F-4D97-AF65-F5344CB8AC3E}">
        <p14:creationId xmlns:p14="http://schemas.microsoft.com/office/powerpoint/2010/main" val="2189125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0775" y="1403463"/>
            <a:ext cx="5940000" cy="300083"/>
          </a:xfrm>
          <a:prstGeom prst="rect">
            <a:avLst/>
          </a:prstGeom>
          <a:solidFill>
            <a:srgbClr val="0070C0"/>
          </a:solidFill>
        </p:spPr>
        <p:txBody>
          <a:bodyPr wrap="square" rtlCol="0">
            <a:noAutofit/>
          </a:bodyPr>
          <a:lstStyle/>
          <a:p>
            <a:pPr algn="ctr"/>
            <a:r>
              <a:rPr lang="ja-JP" altLang="en-US" sz="1500" b="1" dirty="0">
                <a:solidFill>
                  <a:schemeClr val="bg1"/>
                </a:solidFill>
              </a:rPr>
              <a:t>医療保険</a:t>
            </a:r>
          </a:p>
        </p:txBody>
      </p:sp>
      <p:grpSp>
        <p:nvGrpSpPr>
          <p:cNvPr id="93" name="グループ化 92"/>
          <p:cNvGrpSpPr/>
          <p:nvPr/>
        </p:nvGrpSpPr>
        <p:grpSpPr>
          <a:xfrm>
            <a:off x="236021" y="1786234"/>
            <a:ext cx="5922858" cy="4633803"/>
            <a:chOff x="101986" y="567691"/>
            <a:chExt cx="7897144" cy="6178404"/>
          </a:xfrm>
        </p:grpSpPr>
        <p:sp>
          <p:nvSpPr>
            <p:cNvPr id="5" name="正方形/長方形 4"/>
            <p:cNvSpPr/>
            <p:nvPr/>
          </p:nvSpPr>
          <p:spPr>
            <a:xfrm>
              <a:off x="101986" y="567691"/>
              <a:ext cx="6480000" cy="52302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solidFill>
                  <a:schemeClr val="tx1"/>
                </a:solidFill>
              </a:endParaRPr>
            </a:p>
          </p:txBody>
        </p:sp>
        <p:grpSp>
          <p:nvGrpSpPr>
            <p:cNvPr id="92" name="グループ化 91"/>
            <p:cNvGrpSpPr/>
            <p:nvPr/>
          </p:nvGrpSpPr>
          <p:grpSpPr>
            <a:xfrm>
              <a:off x="475871" y="629023"/>
              <a:ext cx="3270629" cy="5143485"/>
              <a:chOff x="475871" y="629023"/>
              <a:chExt cx="3270629" cy="5143485"/>
            </a:xfrm>
          </p:grpSpPr>
          <p:sp>
            <p:nvSpPr>
              <p:cNvPr id="10" name="角丸四角形 9"/>
              <p:cNvSpPr/>
              <p:nvPr/>
            </p:nvSpPr>
            <p:spPr>
              <a:xfrm>
                <a:off x="475871" y="1019723"/>
                <a:ext cx="3270629" cy="4752785"/>
              </a:xfrm>
              <a:prstGeom prst="roundRect">
                <a:avLst/>
              </a:prstGeom>
              <a:solidFill>
                <a:schemeClr val="accent1">
                  <a:alpha val="50000"/>
                </a:schemeClr>
              </a:solid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11" name="テキスト ボックス 10"/>
              <p:cNvSpPr txBox="1"/>
              <p:nvPr/>
            </p:nvSpPr>
            <p:spPr>
              <a:xfrm>
                <a:off x="1465231" y="629023"/>
                <a:ext cx="1296000" cy="720000"/>
              </a:xfrm>
              <a:prstGeom prst="rect">
                <a:avLst/>
              </a:prstGeom>
              <a:solidFill>
                <a:schemeClr val="accent1">
                  <a:lumMod val="40000"/>
                  <a:lumOff val="60000"/>
                </a:schemeClr>
              </a:solidFill>
              <a:ln>
                <a:solidFill>
                  <a:schemeClr val="accent1"/>
                </a:solidFill>
              </a:ln>
            </p:spPr>
            <p:txBody>
              <a:bodyPr wrap="square" rtlCol="0" anchor="ctr">
                <a:noAutofit/>
              </a:bodyPr>
              <a:lstStyle/>
              <a:p>
                <a:pPr algn="ctr"/>
                <a:r>
                  <a:rPr lang="en-US" altLang="ja-JP" sz="1650" dirty="0"/>
                  <a:t>DPC</a:t>
                </a:r>
                <a:endParaRPr lang="en-US" altLang="ja-JP" sz="900" dirty="0"/>
              </a:p>
              <a:p>
                <a:pPr algn="ctr"/>
                <a:r>
                  <a:rPr lang="en-US" altLang="ja-JP" sz="900" dirty="0"/>
                  <a:t>45</a:t>
                </a:r>
                <a:r>
                  <a:rPr lang="ja-JP" altLang="en-US" sz="900" dirty="0"/>
                  <a:t>施設 </a:t>
                </a:r>
                <a:r>
                  <a:rPr lang="en-US" altLang="ja-JP" sz="900" dirty="0"/>
                  <a:t> 17,330</a:t>
                </a:r>
                <a:r>
                  <a:rPr lang="ja-JP" altLang="en-US" sz="900" dirty="0"/>
                  <a:t>床</a:t>
                </a:r>
                <a:endParaRPr lang="en-US" altLang="ja-JP" sz="900" dirty="0"/>
              </a:p>
            </p:txBody>
          </p:sp>
        </p:grpSp>
        <p:sp>
          <p:nvSpPr>
            <p:cNvPr id="6" name="テキスト ボックス 5"/>
            <p:cNvSpPr txBox="1"/>
            <p:nvPr/>
          </p:nvSpPr>
          <p:spPr>
            <a:xfrm>
              <a:off x="4292547" y="648084"/>
              <a:ext cx="1862048" cy="707887"/>
            </a:xfrm>
            <a:prstGeom prst="rect">
              <a:avLst/>
            </a:prstGeom>
            <a:noFill/>
          </p:spPr>
          <p:txBody>
            <a:bodyPr wrap="none" rtlCol="0">
              <a:spAutoFit/>
            </a:bodyPr>
            <a:lstStyle/>
            <a:p>
              <a:pPr algn="ctr"/>
              <a:r>
                <a:rPr lang="ja-JP" altLang="en-US" sz="1050" b="1" dirty="0"/>
                <a:t>一般病棟入院基本料</a:t>
              </a:r>
              <a:endParaRPr lang="en-US" altLang="ja-JP" sz="1050" b="1" dirty="0"/>
            </a:p>
            <a:p>
              <a:pPr algn="ctr"/>
              <a:r>
                <a:rPr lang="en-US" altLang="ja-JP" sz="900" b="1" dirty="0"/>
                <a:t>119</a:t>
              </a:r>
              <a:r>
                <a:rPr lang="ja-JP" altLang="en-US" sz="900" b="1" dirty="0"/>
                <a:t>施設</a:t>
              </a:r>
              <a:endParaRPr lang="en-US" altLang="ja-JP" sz="900" b="1" dirty="0"/>
            </a:p>
            <a:p>
              <a:pPr algn="ctr"/>
              <a:r>
                <a:rPr lang="en-US" altLang="ja-JP" sz="900" b="1" dirty="0"/>
                <a:t>16,510</a:t>
              </a:r>
              <a:r>
                <a:rPr lang="ja-JP" altLang="en-US" sz="900" b="1" dirty="0"/>
                <a:t>床</a:t>
              </a:r>
              <a:endParaRPr lang="en-US" altLang="ja-JP" sz="900" b="1" dirty="0"/>
            </a:p>
          </p:txBody>
        </p:sp>
        <p:sp>
          <p:nvSpPr>
            <p:cNvPr id="8" name="テキスト ボックス 7"/>
            <p:cNvSpPr txBox="1"/>
            <p:nvPr/>
          </p:nvSpPr>
          <p:spPr>
            <a:xfrm>
              <a:off x="114686" y="588867"/>
              <a:ext cx="1260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一般病床</a:t>
              </a:r>
            </a:p>
          </p:txBody>
        </p:sp>
        <p:sp>
          <p:nvSpPr>
            <p:cNvPr id="14" name="正方形/長方形 13"/>
            <p:cNvSpPr/>
            <p:nvPr/>
          </p:nvSpPr>
          <p:spPr>
            <a:xfrm>
              <a:off x="6662561" y="567692"/>
              <a:ext cx="1332000" cy="61740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solidFill>
                  <a:schemeClr val="tx1"/>
                </a:solidFill>
              </a:endParaRPr>
            </a:p>
          </p:txBody>
        </p:sp>
        <p:sp>
          <p:nvSpPr>
            <p:cNvPr id="15" name="テキスト ボックス 14"/>
            <p:cNvSpPr txBox="1"/>
            <p:nvPr/>
          </p:nvSpPr>
          <p:spPr>
            <a:xfrm>
              <a:off x="6667130" y="588867"/>
              <a:ext cx="1332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療養病床</a:t>
              </a:r>
            </a:p>
          </p:txBody>
        </p:sp>
        <p:sp>
          <p:nvSpPr>
            <p:cNvPr id="18" name="角丸四角形 17"/>
            <p:cNvSpPr/>
            <p:nvPr/>
          </p:nvSpPr>
          <p:spPr>
            <a:xfrm>
              <a:off x="5890445" y="2009740"/>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900" b="1" dirty="0">
                  <a:solidFill>
                    <a:schemeClr val="tx1"/>
                  </a:solidFill>
                </a:rPr>
                <a:t>   </a:t>
              </a:r>
              <a:r>
                <a:rPr lang="ja-JP" altLang="en-US" sz="1050" b="1" dirty="0">
                  <a:solidFill>
                    <a:schemeClr val="tx1"/>
                  </a:solidFill>
                </a:rPr>
                <a:t>回復期</a:t>
              </a:r>
              <a:endParaRPr lang="en-US" altLang="ja-JP" sz="1050" b="1" dirty="0">
                <a:solidFill>
                  <a:schemeClr val="tx1"/>
                </a:solidFill>
              </a:endParaRPr>
            </a:p>
            <a:p>
              <a:pPr algn="ctr"/>
              <a:r>
                <a:rPr lang="ja-JP" altLang="en-US" sz="1050" b="1" dirty="0">
                  <a:solidFill>
                    <a:schemeClr val="tx1"/>
                  </a:solidFill>
                </a:rPr>
                <a:t>リハビリテーション</a:t>
              </a:r>
              <a:endParaRPr lang="en-US" altLang="ja-JP" sz="1050" b="1" dirty="0">
                <a:solidFill>
                  <a:schemeClr val="tx1"/>
                </a:solidFill>
              </a:endParaRPr>
            </a:p>
            <a:p>
              <a:pPr algn="ctr"/>
              <a:r>
                <a:rPr lang="en-US" altLang="ja-JP" sz="900" dirty="0">
                  <a:solidFill>
                    <a:schemeClr val="tx1"/>
                  </a:solidFill>
                </a:rPr>
                <a:t>34</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1,628</a:t>
              </a:r>
              <a:r>
                <a:rPr lang="ja-JP" altLang="en-US" sz="900" dirty="0">
                  <a:solidFill>
                    <a:schemeClr val="tx1"/>
                  </a:solidFill>
                </a:rPr>
                <a:t>床</a:t>
              </a:r>
              <a:endParaRPr lang="en-US" altLang="ja-JP" sz="900" dirty="0">
                <a:solidFill>
                  <a:schemeClr val="tx1"/>
                </a:solidFill>
              </a:endParaRPr>
            </a:p>
          </p:txBody>
        </p:sp>
        <p:sp>
          <p:nvSpPr>
            <p:cNvPr id="19" name="角丸四角形 18"/>
            <p:cNvSpPr/>
            <p:nvPr/>
          </p:nvSpPr>
          <p:spPr>
            <a:xfrm>
              <a:off x="5895494" y="3192903"/>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23</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1,114</a:t>
              </a:r>
              <a:r>
                <a:rPr lang="ja-JP" altLang="en-US" sz="900" dirty="0">
                  <a:solidFill>
                    <a:schemeClr val="tx1"/>
                  </a:solidFill>
                </a:rPr>
                <a:t>床</a:t>
              </a:r>
              <a:endParaRPr lang="en-US" altLang="ja-JP" sz="900" dirty="0">
                <a:solidFill>
                  <a:schemeClr val="tx1"/>
                </a:solidFill>
              </a:endParaRPr>
            </a:p>
          </p:txBody>
        </p:sp>
        <p:sp>
          <p:nvSpPr>
            <p:cNvPr id="20" name="テキスト ボックス 19"/>
            <p:cNvSpPr txBox="1"/>
            <p:nvPr/>
          </p:nvSpPr>
          <p:spPr>
            <a:xfrm>
              <a:off x="6665572" y="1038294"/>
              <a:ext cx="1327648" cy="892552"/>
            </a:xfrm>
            <a:prstGeom prst="rect">
              <a:avLst/>
            </a:prstGeom>
            <a:noFill/>
          </p:spPr>
          <p:txBody>
            <a:bodyPr wrap="square" rtlCol="0">
              <a:noAutofit/>
            </a:bodyPr>
            <a:lstStyle/>
            <a:p>
              <a:pPr algn="ctr"/>
              <a:r>
                <a:rPr lang="ja-JP" altLang="en-US" sz="1050" b="1" dirty="0"/>
                <a:t>療養病棟</a:t>
              </a:r>
              <a:endParaRPr lang="en-US" altLang="ja-JP" sz="1050" b="1" dirty="0"/>
            </a:p>
            <a:p>
              <a:pPr algn="ctr"/>
              <a:r>
                <a:rPr lang="ja-JP" altLang="en-US" sz="1050" b="1" dirty="0"/>
                <a:t>入院基本料</a:t>
              </a:r>
              <a:endParaRPr lang="en-US" altLang="ja-JP" sz="1050" b="1" dirty="0"/>
            </a:p>
            <a:p>
              <a:pPr algn="ctr"/>
              <a:r>
                <a:rPr lang="en-US" altLang="ja-JP" sz="900" b="1" dirty="0"/>
                <a:t>68</a:t>
              </a:r>
              <a:r>
                <a:rPr lang="ja-JP" altLang="en-US" sz="900" b="1" dirty="0"/>
                <a:t>施設</a:t>
              </a:r>
              <a:endParaRPr lang="en-US" altLang="ja-JP" sz="900" b="1" dirty="0"/>
            </a:p>
            <a:p>
              <a:pPr algn="ctr"/>
              <a:r>
                <a:rPr lang="en-US" altLang="ja-JP" sz="900" b="1" dirty="0"/>
                <a:t>5,316</a:t>
              </a:r>
              <a:r>
                <a:rPr lang="ja-JP" altLang="en-US" sz="900" b="1" dirty="0"/>
                <a:t>床</a:t>
              </a:r>
              <a:endParaRPr lang="en-US" altLang="ja-JP" sz="900" b="1" dirty="0"/>
            </a:p>
          </p:txBody>
        </p:sp>
        <p:sp>
          <p:nvSpPr>
            <p:cNvPr id="35" name="角丸四角形 34"/>
            <p:cNvSpPr/>
            <p:nvPr/>
          </p:nvSpPr>
          <p:spPr>
            <a:xfrm>
              <a:off x="4005915" y="1291932"/>
              <a:ext cx="1800000" cy="792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825" b="1" dirty="0">
                  <a:solidFill>
                    <a:schemeClr val="tx1"/>
                  </a:solidFill>
                </a:rPr>
                <a:t>　</a:t>
              </a: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16</a:t>
              </a:r>
              <a:r>
                <a:rPr lang="ja-JP" altLang="en-US" sz="900" dirty="0">
                  <a:solidFill>
                    <a:schemeClr val="tx1"/>
                  </a:solidFill>
                </a:rPr>
                <a:t>施設　</a:t>
              </a:r>
              <a:r>
                <a:rPr lang="en-US" altLang="ja-JP" sz="900" dirty="0">
                  <a:solidFill>
                    <a:schemeClr val="tx1"/>
                  </a:solidFill>
                </a:rPr>
                <a:t>572</a:t>
              </a:r>
              <a:r>
                <a:rPr lang="ja-JP" altLang="en-US" sz="900" dirty="0">
                  <a:solidFill>
                    <a:schemeClr val="tx1"/>
                  </a:solidFill>
                </a:rPr>
                <a:t>床</a:t>
              </a:r>
              <a:endParaRPr lang="en-US" altLang="ja-JP" sz="900" dirty="0">
                <a:solidFill>
                  <a:schemeClr val="tx1"/>
                </a:solidFill>
              </a:endParaRPr>
            </a:p>
          </p:txBody>
        </p:sp>
        <p:sp>
          <p:nvSpPr>
            <p:cNvPr id="36" name="角丸四角形 35"/>
            <p:cNvSpPr/>
            <p:nvPr/>
          </p:nvSpPr>
          <p:spPr>
            <a:xfrm>
              <a:off x="4005915" y="268252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障害者施設等</a:t>
              </a:r>
              <a:endParaRPr lang="en-US" altLang="ja-JP" sz="1050" b="1" dirty="0">
                <a:solidFill>
                  <a:schemeClr val="tx1"/>
                </a:solidFill>
              </a:endParaRPr>
            </a:p>
            <a:p>
              <a:pPr algn="ctr"/>
              <a:r>
                <a:rPr lang="en-US" altLang="ja-JP" sz="900" dirty="0">
                  <a:solidFill>
                    <a:schemeClr val="tx1"/>
                  </a:solidFill>
                </a:rPr>
                <a:t>35</a:t>
              </a:r>
              <a:r>
                <a:rPr lang="ja-JP" altLang="en-US" sz="900" dirty="0">
                  <a:solidFill>
                    <a:schemeClr val="tx1"/>
                  </a:solidFill>
                </a:rPr>
                <a:t>施設　</a:t>
              </a:r>
              <a:r>
                <a:rPr lang="en-US" altLang="ja-JP" sz="900" dirty="0">
                  <a:solidFill>
                    <a:schemeClr val="tx1"/>
                  </a:solidFill>
                </a:rPr>
                <a:t>1,822</a:t>
              </a:r>
              <a:r>
                <a:rPr lang="ja-JP" altLang="en-US" sz="900" dirty="0">
                  <a:solidFill>
                    <a:schemeClr val="tx1"/>
                  </a:solidFill>
                </a:rPr>
                <a:t>床</a:t>
              </a:r>
              <a:endParaRPr lang="en-US" altLang="ja-JP" sz="900" dirty="0">
                <a:solidFill>
                  <a:schemeClr val="tx1"/>
                </a:solidFill>
              </a:endParaRPr>
            </a:p>
          </p:txBody>
        </p:sp>
        <p:sp>
          <p:nvSpPr>
            <p:cNvPr id="38" name="角丸四角形 37"/>
            <p:cNvSpPr/>
            <p:nvPr/>
          </p:nvSpPr>
          <p:spPr>
            <a:xfrm>
              <a:off x="4000791" y="211341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緩和ケア病棟</a:t>
              </a:r>
              <a:endParaRPr lang="en-US" altLang="ja-JP" sz="1050" b="1" dirty="0">
                <a:solidFill>
                  <a:schemeClr val="tx1"/>
                </a:solidFill>
              </a:endParaRPr>
            </a:p>
            <a:p>
              <a:pPr algn="ctr"/>
              <a:r>
                <a:rPr lang="en-US" altLang="ja-JP" sz="900" dirty="0">
                  <a:solidFill>
                    <a:schemeClr val="tx1"/>
                  </a:solidFill>
                </a:rPr>
                <a:t>7</a:t>
              </a:r>
              <a:r>
                <a:rPr lang="ja-JP" altLang="en-US" sz="900" dirty="0">
                  <a:solidFill>
                    <a:schemeClr val="tx1"/>
                  </a:solidFill>
                </a:rPr>
                <a:t>施設　</a:t>
              </a:r>
              <a:r>
                <a:rPr lang="en-US" altLang="ja-JP" sz="900" dirty="0">
                  <a:solidFill>
                    <a:schemeClr val="tx1"/>
                  </a:solidFill>
                </a:rPr>
                <a:t>168</a:t>
              </a:r>
              <a:r>
                <a:rPr lang="ja-JP" altLang="en-US" sz="900" dirty="0">
                  <a:solidFill>
                    <a:schemeClr val="tx1"/>
                  </a:solidFill>
                </a:rPr>
                <a:t>床</a:t>
              </a:r>
              <a:endParaRPr lang="en-US" altLang="ja-JP" sz="900" dirty="0">
                <a:solidFill>
                  <a:schemeClr val="tx1"/>
                </a:solidFill>
              </a:endParaRPr>
            </a:p>
          </p:txBody>
        </p:sp>
        <p:sp>
          <p:nvSpPr>
            <p:cNvPr id="2" name="正方形/長方形 1"/>
            <p:cNvSpPr/>
            <p:nvPr/>
          </p:nvSpPr>
          <p:spPr>
            <a:xfrm>
              <a:off x="4005915" y="4838586"/>
              <a:ext cx="1794876" cy="86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一般</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56</a:t>
              </a:r>
              <a:r>
                <a:rPr lang="ja-JP" altLang="en-US" sz="900" dirty="0">
                  <a:solidFill>
                    <a:schemeClr val="tx1"/>
                  </a:solidFill>
                </a:rPr>
                <a:t>施設　</a:t>
              </a:r>
              <a:r>
                <a:rPr lang="en-US" altLang="ja-JP" sz="900" dirty="0">
                  <a:solidFill>
                    <a:schemeClr val="tx1"/>
                  </a:solidFill>
                </a:rPr>
                <a:t>511</a:t>
              </a:r>
              <a:r>
                <a:rPr lang="ja-JP" altLang="en-US" sz="900" dirty="0">
                  <a:solidFill>
                    <a:schemeClr val="tx1"/>
                  </a:solidFill>
                </a:rPr>
                <a:t>床</a:t>
              </a:r>
            </a:p>
          </p:txBody>
        </p:sp>
        <p:sp>
          <p:nvSpPr>
            <p:cNvPr id="57" name="角丸四角形 56"/>
            <p:cNvSpPr/>
            <p:nvPr/>
          </p:nvSpPr>
          <p:spPr>
            <a:xfrm>
              <a:off x="5892930" y="4381225"/>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17</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386</a:t>
              </a:r>
              <a:r>
                <a:rPr lang="ja-JP" altLang="en-US" sz="900" dirty="0">
                  <a:solidFill>
                    <a:schemeClr val="tx1"/>
                  </a:solidFill>
                </a:rPr>
                <a:t>床</a:t>
              </a:r>
              <a:endParaRPr lang="en-US" altLang="ja-JP" sz="900" dirty="0">
                <a:solidFill>
                  <a:schemeClr val="tx1"/>
                </a:solidFill>
              </a:endParaRPr>
            </a:p>
          </p:txBody>
        </p:sp>
        <p:grpSp>
          <p:nvGrpSpPr>
            <p:cNvPr id="3" name="グループ化 2"/>
            <p:cNvGrpSpPr/>
            <p:nvPr/>
          </p:nvGrpSpPr>
          <p:grpSpPr>
            <a:xfrm>
              <a:off x="101986" y="5844171"/>
              <a:ext cx="2088000" cy="900000"/>
              <a:chOff x="83559" y="5173698"/>
              <a:chExt cx="1821442" cy="1051200"/>
            </a:xfrm>
          </p:grpSpPr>
          <p:sp>
            <p:nvSpPr>
              <p:cNvPr id="41" name="正方形/長方形 40"/>
              <p:cNvSpPr/>
              <p:nvPr/>
            </p:nvSpPr>
            <p:spPr>
              <a:xfrm>
                <a:off x="83559" y="5173698"/>
                <a:ext cx="1821442" cy="1051200"/>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4" name="テキスト ボックス 43"/>
              <p:cNvSpPr txBox="1"/>
              <p:nvPr/>
            </p:nvSpPr>
            <p:spPr>
              <a:xfrm>
                <a:off x="564912" y="5257163"/>
                <a:ext cx="841255" cy="395432"/>
              </a:xfrm>
              <a:prstGeom prst="rect">
                <a:avLst/>
              </a:prstGeom>
              <a:noFill/>
              <a:ln w="38100">
                <a:solidFill>
                  <a:srgbClr val="0070C0"/>
                </a:solidFill>
              </a:ln>
            </p:spPr>
            <p:txBody>
              <a:bodyPr wrap="none" rtlCol="0">
                <a:spAutoFit/>
              </a:bodyPr>
              <a:lstStyle/>
              <a:p>
                <a:pPr algn="ctr"/>
                <a:r>
                  <a:rPr lang="ja-JP" altLang="en-US" sz="1050" b="1" dirty="0"/>
                  <a:t>精神病床</a:t>
                </a:r>
                <a:endParaRPr lang="en-US" altLang="ja-JP" sz="1050" b="1" dirty="0"/>
              </a:p>
            </p:txBody>
          </p:sp>
          <p:sp>
            <p:nvSpPr>
              <p:cNvPr id="81" name="テキスト ボックス 80"/>
              <p:cNvSpPr txBox="1"/>
              <p:nvPr/>
            </p:nvSpPr>
            <p:spPr>
              <a:xfrm>
                <a:off x="200128" y="5692868"/>
                <a:ext cx="1570823" cy="470185"/>
              </a:xfrm>
              <a:prstGeom prst="rect">
                <a:avLst/>
              </a:prstGeom>
              <a:noFill/>
            </p:spPr>
            <p:txBody>
              <a:bodyPr wrap="square" rtlCol="0">
                <a:noAutofit/>
              </a:bodyPr>
              <a:lstStyle/>
              <a:p>
                <a:pPr algn="ctr"/>
                <a:r>
                  <a:rPr lang="en-US" altLang="ja-JP" sz="900" dirty="0"/>
                  <a:t>7</a:t>
                </a:r>
                <a:r>
                  <a:rPr lang="ja-JP" altLang="en-US" sz="900" dirty="0"/>
                  <a:t>施設　</a:t>
                </a:r>
                <a:endParaRPr lang="en-US" altLang="ja-JP" sz="900" dirty="0"/>
              </a:p>
              <a:p>
                <a:pPr algn="ctr"/>
                <a:r>
                  <a:rPr lang="en-US" altLang="ja-JP" sz="900" dirty="0"/>
                  <a:t>235</a:t>
                </a:r>
                <a:r>
                  <a:rPr lang="ja-JP" altLang="en-US" sz="900" dirty="0"/>
                  <a:t>床</a:t>
                </a:r>
                <a:endParaRPr lang="en-US" altLang="ja-JP" sz="900" dirty="0"/>
              </a:p>
            </p:txBody>
          </p:sp>
        </p:grpSp>
        <p:grpSp>
          <p:nvGrpSpPr>
            <p:cNvPr id="7" name="グループ化 6"/>
            <p:cNvGrpSpPr/>
            <p:nvPr/>
          </p:nvGrpSpPr>
          <p:grpSpPr>
            <a:xfrm>
              <a:off x="2296739" y="5846095"/>
              <a:ext cx="2088000" cy="900000"/>
              <a:chOff x="1995911" y="5168182"/>
              <a:chExt cx="1821442" cy="1051539"/>
            </a:xfrm>
          </p:grpSpPr>
          <p:sp>
            <p:nvSpPr>
              <p:cNvPr id="82" name="正方形/長方形 81"/>
              <p:cNvSpPr/>
              <p:nvPr/>
            </p:nvSpPr>
            <p:spPr>
              <a:xfrm>
                <a:off x="1995911" y="5168182"/>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5" name="テキスト ボックス 44"/>
              <p:cNvSpPr txBox="1"/>
              <p:nvPr/>
            </p:nvSpPr>
            <p:spPr>
              <a:xfrm>
                <a:off x="2270131" y="5276644"/>
                <a:ext cx="1256167" cy="336492"/>
              </a:xfrm>
              <a:prstGeom prst="rect">
                <a:avLst/>
              </a:prstGeom>
              <a:noFill/>
              <a:ln w="38100">
                <a:solidFill>
                  <a:srgbClr val="0070C0"/>
                </a:solidFill>
              </a:ln>
            </p:spPr>
            <p:txBody>
              <a:bodyPr wrap="square" rtlCol="0">
                <a:noAutofit/>
              </a:bodyPr>
              <a:lstStyle/>
              <a:p>
                <a:pPr algn="ctr"/>
                <a:r>
                  <a:rPr lang="ja-JP" altLang="en-US" sz="1050" b="1" dirty="0"/>
                  <a:t>結核病床</a:t>
                </a:r>
                <a:endParaRPr lang="en-US" altLang="ja-JP" sz="1050" b="1" dirty="0"/>
              </a:p>
            </p:txBody>
          </p:sp>
          <p:sp>
            <p:nvSpPr>
              <p:cNvPr id="84" name="テキスト ボックス 83"/>
              <p:cNvSpPr txBox="1"/>
              <p:nvPr/>
            </p:nvSpPr>
            <p:spPr>
              <a:xfrm>
                <a:off x="2120693" y="5693946"/>
                <a:ext cx="1570823" cy="461665"/>
              </a:xfrm>
              <a:prstGeom prst="rect">
                <a:avLst/>
              </a:prstGeom>
              <a:noFill/>
            </p:spPr>
            <p:txBody>
              <a:bodyPr wrap="square" rtlCol="0">
                <a:noAutofit/>
              </a:bodyPr>
              <a:lstStyle/>
              <a:p>
                <a:pPr algn="ctr"/>
                <a:r>
                  <a:rPr lang="en-US" altLang="ja-JP" sz="900" dirty="0"/>
                  <a:t>1</a:t>
                </a:r>
                <a:r>
                  <a:rPr lang="ja-JP" altLang="en-US" sz="900" dirty="0"/>
                  <a:t>施設　</a:t>
                </a:r>
                <a:endParaRPr lang="en-US" altLang="ja-JP" sz="900" dirty="0"/>
              </a:p>
              <a:p>
                <a:pPr algn="ctr"/>
                <a:r>
                  <a:rPr lang="en-US" altLang="ja-JP" sz="900" dirty="0"/>
                  <a:t>39</a:t>
                </a:r>
                <a:r>
                  <a:rPr lang="ja-JP" altLang="en-US" sz="900" dirty="0"/>
                  <a:t>床</a:t>
                </a:r>
                <a:endParaRPr lang="en-US" altLang="ja-JP" sz="900" dirty="0"/>
              </a:p>
            </p:txBody>
          </p:sp>
        </p:grpSp>
        <p:grpSp>
          <p:nvGrpSpPr>
            <p:cNvPr id="9" name="グループ化 8"/>
            <p:cNvGrpSpPr/>
            <p:nvPr/>
          </p:nvGrpSpPr>
          <p:grpSpPr>
            <a:xfrm>
              <a:off x="4486981" y="5838667"/>
              <a:ext cx="2088000" cy="900000"/>
              <a:chOff x="3881647" y="5161015"/>
              <a:chExt cx="1821442" cy="1051539"/>
            </a:xfrm>
          </p:grpSpPr>
          <p:sp>
            <p:nvSpPr>
              <p:cNvPr id="83" name="正方形/長方形 82"/>
              <p:cNvSpPr/>
              <p:nvPr/>
            </p:nvSpPr>
            <p:spPr>
              <a:xfrm>
                <a:off x="3881647" y="5161015"/>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79" name="テキスト ボックス 78"/>
              <p:cNvSpPr txBox="1"/>
              <p:nvPr/>
            </p:nvSpPr>
            <p:spPr>
              <a:xfrm>
                <a:off x="4173661" y="5276645"/>
                <a:ext cx="1256167" cy="336492"/>
              </a:xfrm>
              <a:prstGeom prst="rect">
                <a:avLst/>
              </a:prstGeom>
              <a:noFill/>
              <a:ln w="38100">
                <a:solidFill>
                  <a:srgbClr val="0070C0"/>
                </a:solidFill>
              </a:ln>
            </p:spPr>
            <p:txBody>
              <a:bodyPr wrap="square" rtlCol="0">
                <a:noAutofit/>
              </a:bodyPr>
              <a:lstStyle/>
              <a:p>
                <a:pPr algn="ctr"/>
                <a:r>
                  <a:rPr lang="ja-JP" altLang="en-US" sz="1050" b="1" dirty="0"/>
                  <a:t>感染症病床</a:t>
                </a:r>
                <a:endParaRPr lang="en-US" altLang="ja-JP" sz="1050" b="1" dirty="0"/>
              </a:p>
            </p:txBody>
          </p:sp>
          <p:sp>
            <p:nvSpPr>
              <p:cNvPr id="85" name="テキスト ボックス 84"/>
              <p:cNvSpPr txBox="1"/>
              <p:nvPr/>
            </p:nvSpPr>
            <p:spPr>
              <a:xfrm>
                <a:off x="4016333" y="5686783"/>
                <a:ext cx="1570823" cy="453880"/>
              </a:xfrm>
              <a:prstGeom prst="rect">
                <a:avLst/>
              </a:prstGeom>
              <a:noFill/>
            </p:spPr>
            <p:txBody>
              <a:bodyPr wrap="square" rtlCol="0">
                <a:noAutofit/>
              </a:bodyPr>
              <a:lstStyle/>
              <a:p>
                <a:pPr algn="ctr"/>
                <a:r>
                  <a:rPr lang="en-US" altLang="ja-JP" sz="900" dirty="0"/>
                  <a:t>1</a:t>
                </a:r>
                <a:r>
                  <a:rPr lang="ja-JP" altLang="en-US" sz="900" dirty="0"/>
                  <a:t>施設　</a:t>
                </a:r>
                <a:endParaRPr lang="en-US" altLang="ja-JP" sz="900" dirty="0"/>
              </a:p>
              <a:p>
                <a:pPr algn="ctr"/>
                <a:r>
                  <a:rPr lang="en-US" altLang="ja-JP" sz="900" dirty="0"/>
                  <a:t>33</a:t>
                </a:r>
                <a:r>
                  <a:rPr lang="ja-JP" altLang="en-US" sz="900" dirty="0"/>
                  <a:t>床</a:t>
                </a:r>
                <a:endParaRPr lang="en-US" altLang="ja-JP" sz="900" dirty="0"/>
              </a:p>
            </p:txBody>
          </p:sp>
        </p:grpSp>
        <p:sp>
          <p:nvSpPr>
            <p:cNvPr id="91" name="正方形/長方形 90"/>
            <p:cNvSpPr/>
            <p:nvPr/>
          </p:nvSpPr>
          <p:spPr>
            <a:xfrm>
              <a:off x="6762748" y="5597459"/>
              <a:ext cx="1116000" cy="104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療養</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2</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20</a:t>
              </a:r>
              <a:r>
                <a:rPr lang="ja-JP" altLang="en-US" sz="900" dirty="0">
                  <a:solidFill>
                    <a:schemeClr val="tx1"/>
                  </a:solidFill>
                </a:rPr>
                <a:t>床</a:t>
              </a:r>
            </a:p>
          </p:txBody>
        </p:sp>
      </p:grpSp>
      <p:grpSp>
        <p:nvGrpSpPr>
          <p:cNvPr id="59" name="グループ化 58"/>
          <p:cNvGrpSpPr/>
          <p:nvPr/>
        </p:nvGrpSpPr>
        <p:grpSpPr>
          <a:xfrm>
            <a:off x="430149" y="2474252"/>
            <a:ext cx="2722154" cy="3124627"/>
            <a:chOff x="286277" y="1460181"/>
            <a:chExt cx="3629538" cy="4166169"/>
          </a:xfrm>
        </p:grpSpPr>
        <p:sp>
          <p:nvSpPr>
            <p:cNvPr id="13" name="角丸四角形 12"/>
            <p:cNvSpPr/>
            <p:nvPr/>
          </p:nvSpPr>
          <p:spPr>
            <a:xfrm>
              <a:off x="286277" y="1471582"/>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特定機能病院</a:t>
              </a:r>
              <a:endParaRPr lang="en-US" altLang="ja-JP" sz="1050" b="1" dirty="0">
                <a:solidFill>
                  <a:schemeClr val="tx1"/>
                </a:solidFill>
              </a:endParaRPr>
            </a:p>
            <a:p>
              <a:pPr algn="ctr"/>
              <a:r>
                <a:rPr lang="en-US" altLang="ja-JP" sz="900" dirty="0">
                  <a:solidFill>
                    <a:schemeClr val="tx1"/>
                  </a:solidFill>
                </a:rPr>
                <a:t>2</a:t>
              </a:r>
              <a:r>
                <a:rPr lang="ja-JP" altLang="en-US" sz="900" dirty="0">
                  <a:solidFill>
                    <a:schemeClr val="tx1"/>
                  </a:solidFill>
                </a:rPr>
                <a:t>施設　</a:t>
              </a:r>
              <a:r>
                <a:rPr lang="en-US" altLang="ja-JP" sz="900" dirty="0">
                  <a:solidFill>
                    <a:schemeClr val="tx1"/>
                  </a:solidFill>
                </a:rPr>
                <a:t>1,317</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（一般病床に限る）</a:t>
              </a:r>
            </a:p>
          </p:txBody>
        </p:sp>
        <p:sp>
          <p:nvSpPr>
            <p:cNvPr id="24" name="角丸四角形 23"/>
            <p:cNvSpPr/>
            <p:nvPr/>
          </p:nvSpPr>
          <p:spPr>
            <a:xfrm>
              <a:off x="2097248" y="146018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専門病院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26" name="角丸四角形 25"/>
            <p:cNvSpPr/>
            <p:nvPr/>
          </p:nvSpPr>
          <p:spPr>
            <a:xfrm>
              <a:off x="292873"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救命救急</a:t>
              </a:r>
              <a:endParaRPr lang="en-US" altLang="ja-JP" sz="825" b="1" dirty="0">
                <a:solidFill>
                  <a:schemeClr val="tx1"/>
                </a:solidFill>
              </a:endParaRPr>
            </a:p>
            <a:p>
              <a:pPr algn="ctr"/>
              <a:r>
                <a:rPr lang="en-US" altLang="ja-JP" sz="900" dirty="0">
                  <a:solidFill>
                    <a:schemeClr val="tx1"/>
                  </a:solidFill>
                </a:rPr>
                <a:t>5</a:t>
              </a:r>
              <a:r>
                <a:rPr lang="ja-JP" altLang="en-US" sz="900" dirty="0">
                  <a:solidFill>
                    <a:schemeClr val="tx1"/>
                  </a:solidFill>
                </a:rPr>
                <a:t>施設　</a:t>
              </a:r>
              <a:r>
                <a:rPr lang="en-US" altLang="ja-JP" sz="900" dirty="0">
                  <a:solidFill>
                    <a:schemeClr val="tx1"/>
                  </a:solidFill>
                </a:rPr>
                <a:t>116</a:t>
              </a:r>
              <a:r>
                <a:rPr lang="ja-JP" altLang="en-US" sz="900" dirty="0">
                  <a:solidFill>
                    <a:schemeClr val="tx1"/>
                  </a:solidFill>
                </a:rPr>
                <a:t>床</a:t>
              </a:r>
              <a:endParaRPr lang="en-US" altLang="ja-JP" sz="900" dirty="0">
                <a:solidFill>
                  <a:schemeClr val="tx1"/>
                </a:solidFill>
              </a:endParaRPr>
            </a:p>
          </p:txBody>
        </p:sp>
        <p:sp>
          <p:nvSpPr>
            <p:cNvPr id="28" name="角丸四角形 27"/>
            <p:cNvSpPr/>
            <p:nvPr/>
          </p:nvSpPr>
          <p:spPr>
            <a:xfrm>
              <a:off x="2108212"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19</a:t>
              </a:r>
              <a:r>
                <a:rPr lang="ja-JP" altLang="en-US" sz="900" dirty="0">
                  <a:solidFill>
                    <a:schemeClr val="tx1"/>
                  </a:solidFill>
                </a:rPr>
                <a:t>施設　</a:t>
              </a:r>
              <a:r>
                <a:rPr lang="en-US" altLang="ja-JP" sz="900" dirty="0">
                  <a:solidFill>
                    <a:schemeClr val="tx1"/>
                  </a:solidFill>
                </a:rPr>
                <a:t>218</a:t>
              </a:r>
              <a:r>
                <a:rPr lang="ja-JP" altLang="en-US" sz="900" dirty="0">
                  <a:solidFill>
                    <a:schemeClr val="tx1"/>
                  </a:solidFill>
                </a:rPr>
                <a:t>床</a:t>
              </a:r>
              <a:endParaRPr lang="en-US" altLang="ja-JP" sz="900" dirty="0">
                <a:solidFill>
                  <a:schemeClr val="tx1"/>
                </a:solidFill>
              </a:endParaRPr>
            </a:p>
          </p:txBody>
        </p:sp>
        <p:sp>
          <p:nvSpPr>
            <p:cNvPr id="29" name="角丸四角形 28"/>
            <p:cNvSpPr/>
            <p:nvPr/>
          </p:nvSpPr>
          <p:spPr>
            <a:xfrm>
              <a:off x="302554" y="425301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1050" b="1" dirty="0">
                <a:solidFill>
                  <a:schemeClr val="tx1"/>
                </a:solidFill>
              </a:endParaRPr>
            </a:p>
            <a:p>
              <a:pPr algn="ctr"/>
              <a:r>
                <a:rPr lang="en-US" altLang="ja-JP" sz="900" dirty="0">
                  <a:solidFill>
                    <a:schemeClr val="tx1"/>
                  </a:solidFill>
                </a:rPr>
                <a:t>5</a:t>
              </a:r>
              <a:r>
                <a:rPr lang="ja-JP" altLang="en-US" sz="900" dirty="0">
                  <a:solidFill>
                    <a:schemeClr val="tx1"/>
                  </a:solidFill>
                </a:rPr>
                <a:t>施設　</a:t>
              </a:r>
              <a:r>
                <a:rPr lang="en-US" altLang="ja-JP" sz="900" dirty="0">
                  <a:solidFill>
                    <a:schemeClr val="tx1"/>
                  </a:solidFill>
                </a:rPr>
                <a:t>57</a:t>
              </a:r>
              <a:r>
                <a:rPr lang="ja-JP" altLang="en-US" sz="900" dirty="0">
                  <a:solidFill>
                    <a:schemeClr val="tx1"/>
                  </a:solidFill>
                </a:rPr>
                <a:t>床</a:t>
              </a:r>
              <a:endParaRPr lang="en-US" altLang="ja-JP" sz="900" dirty="0">
                <a:solidFill>
                  <a:schemeClr val="tx1"/>
                </a:solidFill>
              </a:endParaRPr>
            </a:p>
          </p:txBody>
        </p:sp>
        <p:sp>
          <p:nvSpPr>
            <p:cNvPr id="30" name="角丸四角形 29"/>
            <p:cNvSpPr/>
            <p:nvPr/>
          </p:nvSpPr>
          <p:spPr>
            <a:xfrm>
              <a:off x="2115815" y="42528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治療回復室</a:t>
              </a:r>
              <a:endParaRPr lang="en-US" altLang="ja-JP" sz="825" b="1" dirty="0">
                <a:solidFill>
                  <a:schemeClr val="tx1"/>
                </a:solidFill>
              </a:endParaRPr>
            </a:p>
            <a:p>
              <a:pPr algn="ctr"/>
              <a:r>
                <a:rPr lang="en-US" altLang="ja-JP" sz="900" dirty="0">
                  <a:solidFill>
                    <a:schemeClr val="tx1"/>
                  </a:solidFill>
                </a:rPr>
                <a:t>6</a:t>
              </a:r>
              <a:r>
                <a:rPr lang="ja-JP" altLang="en-US" sz="900" dirty="0">
                  <a:solidFill>
                    <a:schemeClr val="tx1"/>
                  </a:solidFill>
                </a:rPr>
                <a:t>施設　</a:t>
              </a:r>
              <a:r>
                <a:rPr lang="en-US" altLang="ja-JP" sz="900" dirty="0">
                  <a:solidFill>
                    <a:schemeClr val="tx1"/>
                  </a:solidFill>
                </a:rPr>
                <a:t>74</a:t>
              </a:r>
              <a:r>
                <a:rPr lang="ja-JP" altLang="en-US" sz="900" dirty="0">
                  <a:solidFill>
                    <a:schemeClr val="tx1"/>
                  </a:solidFill>
                </a:rPr>
                <a:t>床</a:t>
              </a:r>
              <a:endParaRPr lang="en-US" altLang="ja-JP" sz="900" dirty="0">
                <a:solidFill>
                  <a:schemeClr val="tx1"/>
                </a:solidFill>
              </a:endParaRPr>
            </a:p>
          </p:txBody>
        </p:sp>
        <p:sp>
          <p:nvSpPr>
            <p:cNvPr id="32" name="角丸四角形 31"/>
            <p:cNvSpPr/>
            <p:nvPr/>
          </p:nvSpPr>
          <p:spPr>
            <a:xfrm>
              <a:off x="306852" y="3559413"/>
              <a:ext cx="36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総合周産期特定集中治療室</a:t>
              </a:r>
              <a:r>
                <a:rPr lang="ja-JP" altLang="en-US" sz="825" b="1" dirty="0">
                  <a:solidFill>
                    <a:schemeClr val="tx1"/>
                  </a:solidFill>
                </a:rPr>
                <a:t>　</a:t>
              </a:r>
              <a:r>
                <a:rPr lang="ja-JP" altLang="en-US" sz="825" dirty="0">
                  <a:solidFill>
                    <a:schemeClr val="tx1"/>
                  </a:solidFill>
                </a:rPr>
                <a:t>　</a:t>
              </a:r>
              <a:endParaRPr lang="en-US" altLang="ja-JP" sz="825" dirty="0">
                <a:solidFill>
                  <a:schemeClr val="tx1"/>
                </a:solidFill>
              </a:endParaRPr>
            </a:p>
            <a:p>
              <a:pPr algn="ctr"/>
              <a:r>
                <a:rPr lang="ja-JP" altLang="en-US" sz="900" dirty="0">
                  <a:solidFill>
                    <a:schemeClr val="tx1"/>
                  </a:solidFill>
                </a:rPr>
                <a:t>母体・胎児　</a:t>
              </a:r>
              <a:r>
                <a:rPr lang="en-US" altLang="ja-JP" sz="900" dirty="0">
                  <a:solidFill>
                    <a:schemeClr val="tx1"/>
                  </a:solidFill>
                </a:rPr>
                <a:t>5</a:t>
              </a:r>
              <a:r>
                <a:rPr lang="ja-JP" altLang="en-US" sz="900" dirty="0">
                  <a:solidFill>
                    <a:schemeClr val="tx1"/>
                  </a:solidFill>
                </a:rPr>
                <a:t>施設  　</a:t>
              </a:r>
              <a:r>
                <a:rPr lang="en-US" altLang="ja-JP" sz="900" dirty="0">
                  <a:solidFill>
                    <a:schemeClr val="tx1"/>
                  </a:solidFill>
                </a:rPr>
                <a:t>30</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新生児　       </a:t>
              </a:r>
              <a:r>
                <a:rPr lang="en-US" altLang="ja-JP" sz="900" dirty="0">
                  <a:solidFill>
                    <a:schemeClr val="tx1"/>
                  </a:solidFill>
                </a:rPr>
                <a:t>3</a:t>
              </a:r>
              <a:r>
                <a:rPr lang="ja-JP" altLang="en-US" sz="900" dirty="0">
                  <a:solidFill>
                    <a:schemeClr val="tx1"/>
                  </a:solidFill>
                </a:rPr>
                <a:t>施設　  </a:t>
              </a:r>
              <a:r>
                <a:rPr lang="en-US" altLang="ja-JP" sz="900" dirty="0">
                  <a:solidFill>
                    <a:schemeClr val="tx1"/>
                  </a:solidFill>
                </a:rPr>
                <a:t>39</a:t>
              </a:r>
              <a:r>
                <a:rPr lang="ja-JP" altLang="en-US" sz="900" dirty="0">
                  <a:solidFill>
                    <a:schemeClr val="tx1"/>
                  </a:solidFill>
                </a:rPr>
                <a:t>床</a:t>
              </a:r>
              <a:endParaRPr lang="en-US" altLang="ja-JP" sz="900" dirty="0">
                <a:solidFill>
                  <a:schemeClr val="tx1"/>
                </a:solidFill>
              </a:endParaRPr>
            </a:p>
          </p:txBody>
        </p:sp>
        <p:sp>
          <p:nvSpPr>
            <p:cNvPr id="33" name="角丸四角形 32"/>
            <p:cNvSpPr/>
            <p:nvPr/>
          </p:nvSpPr>
          <p:spPr>
            <a:xfrm>
              <a:off x="2106771" y="2861205"/>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脳卒中ケアユニット</a:t>
              </a:r>
              <a:endParaRPr lang="en-US" altLang="ja-JP" sz="825" b="1" dirty="0">
                <a:solidFill>
                  <a:schemeClr val="tx1"/>
                </a:solidFill>
              </a:endParaRPr>
            </a:p>
            <a:p>
              <a:pPr algn="ctr"/>
              <a:r>
                <a:rPr lang="en-US" altLang="ja-JP" sz="900" dirty="0">
                  <a:solidFill>
                    <a:schemeClr val="tx1"/>
                  </a:solidFill>
                </a:rPr>
                <a:t>12</a:t>
              </a:r>
              <a:r>
                <a:rPr lang="ja-JP" altLang="en-US" sz="900" dirty="0">
                  <a:solidFill>
                    <a:schemeClr val="tx1"/>
                  </a:solidFill>
                </a:rPr>
                <a:t>施設　</a:t>
              </a:r>
              <a:r>
                <a:rPr lang="en-US" altLang="ja-JP" sz="900" dirty="0">
                  <a:solidFill>
                    <a:schemeClr val="tx1"/>
                  </a:solidFill>
                </a:rPr>
                <a:t>102</a:t>
              </a:r>
              <a:r>
                <a:rPr lang="ja-JP" altLang="en-US" sz="900" dirty="0">
                  <a:solidFill>
                    <a:schemeClr val="tx1"/>
                  </a:solidFill>
                </a:rPr>
                <a:t>床</a:t>
              </a:r>
              <a:endParaRPr lang="en-US" altLang="ja-JP" sz="900" dirty="0">
                <a:solidFill>
                  <a:schemeClr val="tx1"/>
                </a:solidFill>
              </a:endParaRPr>
            </a:p>
          </p:txBody>
        </p:sp>
        <p:sp>
          <p:nvSpPr>
            <p:cNvPr id="34" name="角丸四角形 33"/>
            <p:cNvSpPr/>
            <p:nvPr/>
          </p:nvSpPr>
          <p:spPr>
            <a:xfrm>
              <a:off x="286890" y="2862913"/>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ハイケアユニット</a:t>
              </a:r>
              <a:endParaRPr lang="en-US" altLang="ja-JP" sz="825" b="1" dirty="0">
                <a:solidFill>
                  <a:schemeClr val="tx1"/>
                </a:solidFill>
              </a:endParaRPr>
            </a:p>
            <a:p>
              <a:pPr algn="ctr"/>
              <a:r>
                <a:rPr lang="en-US" altLang="ja-JP" sz="900" dirty="0">
                  <a:solidFill>
                    <a:schemeClr val="tx1"/>
                  </a:solidFill>
                </a:rPr>
                <a:t>22</a:t>
              </a:r>
              <a:r>
                <a:rPr lang="ja-JP" altLang="en-US" sz="900" dirty="0">
                  <a:solidFill>
                    <a:schemeClr val="tx1"/>
                  </a:solidFill>
                </a:rPr>
                <a:t>施設　</a:t>
              </a:r>
              <a:r>
                <a:rPr lang="en-US" altLang="ja-JP" sz="900" dirty="0">
                  <a:solidFill>
                    <a:schemeClr val="tx1"/>
                  </a:solidFill>
                </a:rPr>
                <a:t>280</a:t>
              </a:r>
              <a:r>
                <a:rPr lang="ja-JP" altLang="en-US" sz="900" dirty="0">
                  <a:solidFill>
                    <a:schemeClr val="tx1"/>
                  </a:solidFill>
                </a:rPr>
                <a:t>床</a:t>
              </a:r>
              <a:endParaRPr lang="en-US" altLang="ja-JP" sz="900" dirty="0">
                <a:solidFill>
                  <a:schemeClr val="tx1"/>
                </a:solidFill>
              </a:endParaRPr>
            </a:p>
          </p:txBody>
        </p:sp>
        <p:sp>
          <p:nvSpPr>
            <p:cNvPr id="31" name="角丸四角形 30"/>
            <p:cNvSpPr/>
            <p:nvPr/>
          </p:nvSpPr>
          <p:spPr>
            <a:xfrm>
              <a:off x="313081" y="4942350"/>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grpSp>
      <p:sp>
        <p:nvSpPr>
          <p:cNvPr id="86" name="角丸四角形 85"/>
          <p:cNvSpPr/>
          <p:nvPr/>
        </p:nvSpPr>
        <p:spPr>
          <a:xfrm>
            <a:off x="3214494" y="3873076"/>
            <a:ext cx="1362871"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51</a:t>
            </a:r>
            <a:r>
              <a:rPr lang="ja-JP" altLang="en-US" sz="900" dirty="0">
                <a:solidFill>
                  <a:schemeClr val="tx1"/>
                </a:solidFill>
              </a:rPr>
              <a:t>床</a:t>
            </a:r>
            <a:endParaRPr lang="en-US" altLang="ja-JP" sz="900" dirty="0">
              <a:solidFill>
                <a:schemeClr val="tx1"/>
              </a:solidFill>
            </a:endParaRPr>
          </a:p>
        </p:txBody>
      </p:sp>
      <p:sp>
        <p:nvSpPr>
          <p:cNvPr id="87" name="角丸四角形 86"/>
          <p:cNvSpPr/>
          <p:nvPr/>
        </p:nvSpPr>
        <p:spPr>
          <a:xfrm>
            <a:off x="3216035" y="4450501"/>
            <a:ext cx="1350943"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6</a:t>
            </a:r>
            <a:r>
              <a:rPr lang="ja-JP" altLang="en-US" sz="900" dirty="0">
                <a:solidFill>
                  <a:schemeClr val="tx1"/>
                </a:solidFill>
              </a:rPr>
              <a:t>施設　</a:t>
            </a:r>
            <a:r>
              <a:rPr lang="en-US" altLang="ja-JP" sz="900" dirty="0">
                <a:solidFill>
                  <a:schemeClr val="tx1"/>
                </a:solidFill>
              </a:rPr>
              <a:t>344</a:t>
            </a:r>
            <a:r>
              <a:rPr lang="ja-JP" altLang="en-US" sz="900" dirty="0">
                <a:solidFill>
                  <a:schemeClr val="tx1"/>
                </a:solidFill>
              </a:rPr>
              <a:t>床</a:t>
            </a:r>
            <a:endParaRPr lang="en-US" altLang="ja-JP" sz="900" dirty="0">
              <a:solidFill>
                <a:schemeClr val="tx1"/>
              </a:solidFill>
            </a:endParaRPr>
          </a:p>
        </p:txBody>
      </p:sp>
      <p:sp>
        <p:nvSpPr>
          <p:cNvPr id="7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4183" y="69022"/>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9" name="タイトル 1">
            <a:extLst>
              <a:ext uri="{FF2B5EF4-FFF2-40B4-BE49-F238E27FC236}">
                <a16:creationId xmlns:a16="http://schemas.microsoft.com/office/drawing/2014/main" id="{30BE5A27-A407-4A14-A9BE-5866682C3C6B}"/>
              </a:ext>
            </a:extLst>
          </p:cNvPr>
          <p:cNvSpPr txBox="1">
            <a:spLocks/>
          </p:cNvSpPr>
          <p:nvPr/>
        </p:nvSpPr>
        <p:spPr>
          <a:xfrm>
            <a:off x="106255" y="69836"/>
            <a:ext cx="897250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医療体制の概要④（医療介護提供体制）</a:t>
            </a:r>
          </a:p>
        </p:txBody>
      </p:sp>
      <p:sp>
        <p:nvSpPr>
          <p:cNvPr id="90" name="テキスト ボックス 89"/>
          <p:cNvSpPr txBox="1"/>
          <p:nvPr/>
        </p:nvSpPr>
        <p:spPr>
          <a:xfrm>
            <a:off x="6231110" y="1409179"/>
            <a:ext cx="1872000" cy="294367"/>
          </a:xfrm>
          <a:prstGeom prst="rect">
            <a:avLst/>
          </a:prstGeom>
          <a:solidFill>
            <a:srgbClr val="0070C0"/>
          </a:solidFill>
        </p:spPr>
        <p:txBody>
          <a:bodyPr wrap="square" rtlCol="0">
            <a:noAutofit/>
          </a:bodyPr>
          <a:lstStyle/>
          <a:p>
            <a:pPr algn="ctr"/>
            <a:r>
              <a:rPr lang="ja-JP" altLang="en-US" sz="1500" b="1" dirty="0">
                <a:solidFill>
                  <a:schemeClr val="bg1"/>
                </a:solidFill>
              </a:rPr>
              <a:t>介護保険</a:t>
            </a:r>
          </a:p>
        </p:txBody>
      </p:sp>
      <p:sp>
        <p:nvSpPr>
          <p:cNvPr id="97" name="テキスト ボックス 96"/>
          <p:cNvSpPr txBox="1"/>
          <p:nvPr/>
        </p:nvSpPr>
        <p:spPr>
          <a:xfrm>
            <a:off x="8143260" y="1409178"/>
            <a:ext cx="972000" cy="300083"/>
          </a:xfrm>
          <a:prstGeom prst="rect">
            <a:avLst/>
          </a:prstGeom>
          <a:solidFill>
            <a:srgbClr val="0070C0"/>
          </a:solidFill>
        </p:spPr>
        <p:txBody>
          <a:bodyPr wrap="square" rtlCol="0">
            <a:noAutofit/>
          </a:bodyPr>
          <a:lstStyle/>
          <a:p>
            <a:pPr algn="ctr"/>
            <a:r>
              <a:rPr lang="ja-JP" altLang="en-US" sz="1500" b="1" dirty="0">
                <a:solidFill>
                  <a:schemeClr val="bg1"/>
                </a:solidFill>
              </a:rPr>
              <a:t>その他</a:t>
            </a:r>
          </a:p>
        </p:txBody>
      </p:sp>
      <p:grpSp>
        <p:nvGrpSpPr>
          <p:cNvPr id="98" name="グループ化 97"/>
          <p:cNvGrpSpPr/>
          <p:nvPr/>
        </p:nvGrpSpPr>
        <p:grpSpPr>
          <a:xfrm>
            <a:off x="6233652" y="1769716"/>
            <a:ext cx="1620000" cy="4644000"/>
            <a:chOff x="8211502" y="617458"/>
            <a:chExt cx="1908002" cy="6120498"/>
          </a:xfrm>
        </p:grpSpPr>
        <p:sp>
          <p:nvSpPr>
            <p:cNvPr id="99" name="正方形/長方形 98"/>
            <p:cNvSpPr/>
            <p:nvPr/>
          </p:nvSpPr>
          <p:spPr>
            <a:xfrm>
              <a:off x="8211502" y="644880"/>
              <a:ext cx="1908000" cy="3496319"/>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dirty="0"/>
            </a:p>
          </p:txBody>
        </p:sp>
        <p:sp>
          <p:nvSpPr>
            <p:cNvPr id="101" name="角丸四角形 100"/>
            <p:cNvSpPr/>
            <p:nvPr/>
          </p:nvSpPr>
          <p:spPr>
            <a:xfrm>
              <a:off x="8266342" y="1270253"/>
              <a:ext cx="1823202" cy="6570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特別養護老人ホーム</a:t>
              </a:r>
              <a:endParaRPr lang="en-US" altLang="ja-JP" sz="1050" b="1" dirty="0">
                <a:solidFill>
                  <a:schemeClr val="tx1"/>
                </a:solidFill>
              </a:endParaRPr>
            </a:p>
            <a:p>
              <a:pPr algn="ctr"/>
              <a:r>
                <a:rPr lang="en-US" altLang="ja-JP" sz="900" dirty="0">
                  <a:solidFill>
                    <a:schemeClr val="tx1"/>
                  </a:solidFill>
                </a:rPr>
                <a:t>141</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12,790</a:t>
              </a:r>
              <a:r>
                <a:rPr lang="ja-JP" altLang="en-US" sz="900" dirty="0">
                  <a:solidFill>
                    <a:schemeClr val="tx1"/>
                  </a:solidFill>
                </a:rPr>
                <a:t>人定員</a:t>
              </a:r>
              <a:endParaRPr lang="en-US" altLang="ja-JP" sz="900" dirty="0">
                <a:solidFill>
                  <a:schemeClr val="tx1"/>
                </a:solidFill>
              </a:endParaRPr>
            </a:p>
          </p:txBody>
        </p:sp>
        <p:sp>
          <p:nvSpPr>
            <p:cNvPr id="102" name="テキスト ボックス 101"/>
            <p:cNvSpPr txBox="1"/>
            <p:nvPr/>
          </p:nvSpPr>
          <p:spPr>
            <a:xfrm>
              <a:off x="8413356" y="617458"/>
              <a:ext cx="1529132" cy="677108"/>
            </a:xfrm>
            <a:prstGeom prst="rect">
              <a:avLst/>
            </a:prstGeom>
            <a:noFill/>
          </p:spPr>
          <p:txBody>
            <a:bodyPr wrap="square" rtlCol="0">
              <a:noAutofit/>
            </a:bodyPr>
            <a:lstStyle/>
            <a:p>
              <a:pPr algn="ctr"/>
              <a:r>
                <a:rPr lang="ja-JP" altLang="en-US" sz="1050" b="1" dirty="0"/>
                <a:t>介護保険施設</a:t>
              </a:r>
              <a:endParaRPr lang="en-US" altLang="ja-JP" sz="1050" b="1" dirty="0"/>
            </a:p>
            <a:p>
              <a:pPr algn="ctr"/>
              <a:r>
                <a:rPr lang="en-US" altLang="ja-JP" sz="900" b="1" dirty="0"/>
                <a:t>234</a:t>
              </a:r>
              <a:r>
                <a:rPr lang="ja-JP" altLang="en-US" sz="900" b="1" dirty="0"/>
                <a:t>施設</a:t>
              </a:r>
              <a:endParaRPr lang="en-US" altLang="ja-JP" sz="900" b="1" dirty="0"/>
            </a:p>
            <a:p>
              <a:pPr algn="ctr"/>
              <a:r>
                <a:rPr lang="en-US" altLang="ja-JP" sz="900" b="1" dirty="0"/>
                <a:t>21,098</a:t>
              </a:r>
              <a:r>
                <a:rPr lang="ja-JP" altLang="en-US" sz="900" b="1" dirty="0"/>
                <a:t>人定員</a:t>
              </a:r>
              <a:endParaRPr lang="en-US" altLang="ja-JP" sz="900" b="1" dirty="0"/>
            </a:p>
          </p:txBody>
        </p:sp>
        <p:sp>
          <p:nvSpPr>
            <p:cNvPr id="103" name="角丸四角形 102"/>
            <p:cNvSpPr/>
            <p:nvPr/>
          </p:nvSpPr>
          <p:spPr>
            <a:xfrm>
              <a:off x="8268645" y="1950782"/>
              <a:ext cx="1800000" cy="61013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r>
                <a:rPr lang="ja-JP" altLang="en-US" sz="1050" b="1" dirty="0">
                  <a:solidFill>
                    <a:prstClr val="black"/>
                  </a:solidFill>
                </a:rPr>
                <a:t>介護老人保健施設</a:t>
              </a:r>
              <a:endParaRPr lang="en-US" altLang="ja-JP" sz="1050" b="1" dirty="0">
                <a:solidFill>
                  <a:prstClr val="black"/>
                </a:solidFill>
              </a:endParaRPr>
            </a:p>
            <a:p>
              <a:pPr algn="ctr"/>
              <a:r>
                <a:rPr lang="en-US" altLang="ja-JP" sz="900" dirty="0">
                  <a:solidFill>
                    <a:schemeClr val="tx1"/>
                  </a:solidFill>
                </a:rPr>
                <a:t>85</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7,980</a:t>
              </a:r>
              <a:r>
                <a:rPr lang="ja-JP" altLang="en-US" sz="900" dirty="0">
                  <a:solidFill>
                    <a:schemeClr val="tx1"/>
                  </a:solidFill>
                </a:rPr>
                <a:t>人定員</a:t>
              </a:r>
              <a:endParaRPr lang="en-US" altLang="ja-JP" sz="900" dirty="0">
                <a:solidFill>
                  <a:schemeClr val="tx1"/>
                </a:solidFill>
              </a:endParaRPr>
            </a:p>
          </p:txBody>
        </p:sp>
        <p:sp>
          <p:nvSpPr>
            <p:cNvPr id="104" name="角丸四角形 103"/>
            <p:cNvSpPr/>
            <p:nvPr/>
          </p:nvSpPr>
          <p:spPr>
            <a:xfrm>
              <a:off x="8268645" y="2607845"/>
              <a:ext cx="1800000" cy="797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介護療養型医療施設</a:t>
              </a:r>
              <a:endParaRPr lang="en-US" altLang="ja-JP" sz="1050" b="1" dirty="0">
                <a:solidFill>
                  <a:schemeClr val="tx1"/>
                </a:solidFill>
              </a:endParaRPr>
            </a:p>
            <a:p>
              <a:pPr algn="ctr"/>
              <a:r>
                <a:rPr lang="ja-JP" altLang="en-US" sz="1050" b="1" dirty="0">
                  <a:solidFill>
                    <a:schemeClr val="tx1"/>
                  </a:solidFill>
                </a:rPr>
                <a:t>（介護療養病床）</a:t>
              </a:r>
              <a:endParaRPr lang="en-US" altLang="ja-JP" sz="1050" b="1" dirty="0">
                <a:solidFill>
                  <a:schemeClr val="tx1"/>
                </a:solidFill>
              </a:endParaRPr>
            </a:p>
            <a:p>
              <a:pPr algn="ctr"/>
              <a:r>
                <a:rPr lang="en-US" altLang="ja-JP" sz="900" dirty="0">
                  <a:solidFill>
                    <a:schemeClr val="tx1"/>
                  </a:solidFill>
                </a:rPr>
                <a:t>8</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328</a:t>
              </a:r>
              <a:r>
                <a:rPr lang="ja-JP" altLang="en-US" sz="900" dirty="0">
                  <a:solidFill>
                    <a:schemeClr val="tx1"/>
                  </a:solidFill>
                </a:rPr>
                <a:t>人定員</a:t>
              </a:r>
              <a:endParaRPr lang="en-US" altLang="ja-JP" sz="900" dirty="0">
                <a:solidFill>
                  <a:schemeClr val="tx1"/>
                </a:solidFill>
              </a:endParaRPr>
            </a:p>
          </p:txBody>
        </p:sp>
        <p:sp>
          <p:nvSpPr>
            <p:cNvPr id="105" name="正方形/長方形 104"/>
            <p:cNvSpPr/>
            <p:nvPr/>
          </p:nvSpPr>
          <p:spPr>
            <a:xfrm>
              <a:off x="8211504" y="4141198"/>
              <a:ext cx="1908000" cy="259675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p>
          </p:txBody>
        </p:sp>
        <p:sp>
          <p:nvSpPr>
            <p:cNvPr id="106" name="テキスト ボックス 105"/>
            <p:cNvSpPr txBox="1"/>
            <p:nvPr/>
          </p:nvSpPr>
          <p:spPr>
            <a:xfrm>
              <a:off x="8464156" y="4127098"/>
              <a:ext cx="1433867" cy="892552"/>
            </a:xfrm>
            <a:prstGeom prst="rect">
              <a:avLst/>
            </a:prstGeom>
            <a:noFill/>
          </p:spPr>
          <p:txBody>
            <a:bodyPr wrap="square" rtlCol="0">
              <a:noAutofit/>
            </a:bodyPr>
            <a:lstStyle/>
            <a:p>
              <a:pPr algn="ctr"/>
              <a:r>
                <a:rPr lang="ja-JP" altLang="en-US" sz="1050" b="1" dirty="0"/>
                <a:t>主な地域密着型サービス</a:t>
              </a:r>
              <a:endParaRPr lang="en-US" altLang="ja-JP" sz="1050" b="1" dirty="0"/>
            </a:p>
            <a:p>
              <a:pPr algn="ctr"/>
              <a:r>
                <a:rPr lang="en-US" altLang="ja-JP" sz="900" b="1" dirty="0"/>
                <a:t>228</a:t>
              </a:r>
              <a:r>
                <a:rPr lang="ja-JP" altLang="en-US" sz="900" b="1" dirty="0"/>
                <a:t>施設</a:t>
              </a:r>
              <a:endParaRPr lang="en-US" altLang="ja-JP" sz="900" b="1" dirty="0"/>
            </a:p>
            <a:p>
              <a:pPr algn="ctr"/>
              <a:r>
                <a:rPr lang="en-US" altLang="ja-JP" sz="900" b="1" dirty="0"/>
                <a:t>4,532</a:t>
              </a:r>
              <a:r>
                <a:rPr lang="ja-JP" altLang="en-US" sz="900" b="1" dirty="0"/>
                <a:t>人定員</a:t>
              </a:r>
              <a:endParaRPr lang="en-US" altLang="ja-JP" sz="900" b="1" dirty="0"/>
            </a:p>
          </p:txBody>
        </p:sp>
        <p:sp>
          <p:nvSpPr>
            <p:cNvPr id="107" name="角丸四角形 106"/>
            <p:cNvSpPr/>
            <p:nvPr/>
          </p:nvSpPr>
          <p:spPr>
            <a:xfrm>
              <a:off x="8259379" y="4998045"/>
              <a:ext cx="1800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地域密着型</a:t>
              </a:r>
              <a:endParaRPr lang="en-US" altLang="ja-JP" sz="1050" b="1" dirty="0">
                <a:solidFill>
                  <a:schemeClr val="tx1"/>
                </a:solidFill>
              </a:endParaRPr>
            </a:p>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13</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347</a:t>
              </a:r>
              <a:r>
                <a:rPr lang="ja-JP" altLang="en-US" sz="900" dirty="0">
                  <a:solidFill>
                    <a:schemeClr val="tx1"/>
                  </a:solidFill>
                </a:rPr>
                <a:t>人定員</a:t>
              </a:r>
              <a:endParaRPr lang="en-US" altLang="ja-JP" sz="900" dirty="0">
                <a:solidFill>
                  <a:schemeClr val="tx1"/>
                </a:solidFill>
              </a:endParaRPr>
            </a:p>
          </p:txBody>
        </p:sp>
        <p:sp>
          <p:nvSpPr>
            <p:cNvPr id="108" name="角丸四角形 107"/>
            <p:cNvSpPr/>
            <p:nvPr/>
          </p:nvSpPr>
          <p:spPr>
            <a:xfrm>
              <a:off x="8268413" y="5865533"/>
              <a:ext cx="1790966"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認知症高齢者</a:t>
              </a:r>
              <a:endParaRPr lang="en-US" altLang="ja-JP" sz="1050" b="1" dirty="0">
                <a:solidFill>
                  <a:schemeClr val="tx1"/>
                </a:solidFill>
              </a:endParaRPr>
            </a:p>
            <a:p>
              <a:pPr algn="ctr"/>
              <a:r>
                <a:rPr lang="ja-JP" altLang="en-US" sz="1050" b="1" dirty="0">
                  <a:solidFill>
                    <a:schemeClr val="tx1"/>
                  </a:solidFill>
                </a:rPr>
                <a:t>グループホーム</a:t>
              </a:r>
              <a:endParaRPr lang="en-US" altLang="ja-JP" sz="1050" b="1" dirty="0">
                <a:solidFill>
                  <a:schemeClr val="tx1"/>
                </a:solidFill>
              </a:endParaRPr>
            </a:p>
            <a:p>
              <a:pPr algn="ctr"/>
              <a:r>
                <a:rPr lang="en-US" altLang="ja-JP" sz="900" dirty="0">
                  <a:solidFill>
                    <a:schemeClr val="tx1"/>
                  </a:solidFill>
                </a:rPr>
                <a:t>215</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4,185</a:t>
              </a:r>
              <a:r>
                <a:rPr lang="ja-JP" altLang="en-US" sz="900" dirty="0">
                  <a:solidFill>
                    <a:schemeClr val="tx1"/>
                  </a:solidFill>
                </a:rPr>
                <a:t>人定員</a:t>
              </a:r>
              <a:endParaRPr lang="en-US" altLang="ja-JP" sz="900" dirty="0">
                <a:solidFill>
                  <a:schemeClr val="tx1"/>
                </a:solidFill>
              </a:endParaRPr>
            </a:p>
          </p:txBody>
        </p:sp>
      </p:grpSp>
      <p:grpSp>
        <p:nvGrpSpPr>
          <p:cNvPr id="109" name="グループ化 108"/>
          <p:cNvGrpSpPr/>
          <p:nvPr/>
        </p:nvGrpSpPr>
        <p:grpSpPr>
          <a:xfrm>
            <a:off x="7906157" y="1805505"/>
            <a:ext cx="1195904" cy="2025000"/>
            <a:chOff x="10804492" y="1190142"/>
            <a:chExt cx="1594539" cy="2700000"/>
          </a:xfrm>
        </p:grpSpPr>
        <p:sp>
          <p:nvSpPr>
            <p:cNvPr id="110" name="正方形/長方形 109"/>
            <p:cNvSpPr/>
            <p:nvPr/>
          </p:nvSpPr>
          <p:spPr>
            <a:xfrm>
              <a:off x="10804492" y="1190142"/>
              <a:ext cx="1584000" cy="2700000"/>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1" name="角丸四角形 110"/>
            <p:cNvSpPr/>
            <p:nvPr/>
          </p:nvSpPr>
          <p:spPr>
            <a:xfrm>
              <a:off x="10804492" y="1243645"/>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有料老人ホーム</a:t>
              </a:r>
              <a:endParaRPr lang="en-US" altLang="ja-JP" sz="1050" b="1" dirty="0">
                <a:solidFill>
                  <a:schemeClr val="tx1"/>
                </a:solidFill>
              </a:endParaRPr>
            </a:p>
            <a:p>
              <a:pPr algn="ctr"/>
              <a:r>
                <a:rPr lang="en-US" altLang="ja-JP" sz="900" dirty="0">
                  <a:solidFill>
                    <a:schemeClr val="tx1"/>
                  </a:solidFill>
                </a:rPr>
                <a:t>339</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15,051</a:t>
              </a:r>
              <a:r>
                <a:rPr lang="ja-JP" altLang="en-US" sz="900" dirty="0">
                  <a:solidFill>
                    <a:schemeClr val="tx1"/>
                  </a:solidFill>
                </a:rPr>
                <a:t>人定員</a:t>
              </a:r>
              <a:endParaRPr lang="en-US" altLang="ja-JP" sz="900" dirty="0">
                <a:solidFill>
                  <a:schemeClr val="tx1"/>
                </a:solidFill>
              </a:endParaRPr>
            </a:p>
          </p:txBody>
        </p:sp>
        <p:sp>
          <p:nvSpPr>
            <p:cNvPr id="112" name="角丸四角形 111"/>
            <p:cNvSpPr/>
            <p:nvPr/>
          </p:nvSpPr>
          <p:spPr>
            <a:xfrm>
              <a:off x="10804492" y="2134127"/>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12</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767</a:t>
              </a:r>
              <a:r>
                <a:rPr lang="ja-JP" altLang="en-US" sz="900" dirty="0">
                  <a:solidFill>
                    <a:schemeClr val="tx1"/>
                  </a:solidFill>
                </a:rPr>
                <a:t>人定員</a:t>
              </a:r>
              <a:endParaRPr lang="en-US" altLang="ja-JP" sz="900" dirty="0">
                <a:solidFill>
                  <a:schemeClr val="tx1"/>
                </a:solidFill>
              </a:endParaRPr>
            </a:p>
          </p:txBody>
        </p:sp>
        <p:sp>
          <p:nvSpPr>
            <p:cNvPr id="113" name="角丸四角形 112"/>
            <p:cNvSpPr/>
            <p:nvPr/>
          </p:nvSpPr>
          <p:spPr>
            <a:xfrm>
              <a:off x="10815031" y="2995390"/>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軽費老人ホーム</a:t>
              </a:r>
              <a:endParaRPr lang="en-US" altLang="ja-JP" sz="1050" b="1" dirty="0">
                <a:solidFill>
                  <a:schemeClr val="tx1"/>
                </a:solidFill>
              </a:endParaRPr>
            </a:p>
            <a:p>
              <a:pPr algn="ctr"/>
              <a:r>
                <a:rPr lang="en-US" altLang="ja-JP" sz="900" dirty="0">
                  <a:solidFill>
                    <a:schemeClr val="tx1"/>
                  </a:solidFill>
                </a:rPr>
                <a:t>20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755</a:t>
              </a:r>
              <a:r>
                <a:rPr lang="ja-JP" altLang="en-US" sz="900" dirty="0">
                  <a:solidFill>
                    <a:schemeClr val="tx1"/>
                  </a:solidFill>
                </a:rPr>
                <a:t>人定員</a:t>
              </a:r>
              <a:endParaRPr lang="en-US" altLang="ja-JP" sz="900" dirty="0">
                <a:solidFill>
                  <a:schemeClr val="tx1"/>
                </a:solidFill>
              </a:endParaRPr>
            </a:p>
          </p:txBody>
        </p:sp>
      </p:grpSp>
      <p:sp>
        <p:nvSpPr>
          <p:cNvPr id="114" name="正方形/長方形 113"/>
          <p:cNvSpPr/>
          <p:nvPr/>
        </p:nvSpPr>
        <p:spPr>
          <a:xfrm>
            <a:off x="7887367" y="4362067"/>
            <a:ext cx="1232583" cy="108338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5" name="角丸四角形 114"/>
          <p:cNvSpPr/>
          <p:nvPr/>
        </p:nvSpPr>
        <p:spPr>
          <a:xfrm>
            <a:off x="7918770" y="4419983"/>
            <a:ext cx="1169779" cy="9675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サービス</a:t>
            </a:r>
            <a:endParaRPr lang="en-US" altLang="ja-JP" sz="1050" b="1" dirty="0">
              <a:solidFill>
                <a:schemeClr val="tx1"/>
              </a:solidFill>
            </a:endParaRPr>
          </a:p>
          <a:p>
            <a:pPr algn="ctr"/>
            <a:r>
              <a:rPr lang="ja-JP" altLang="en-US" sz="1050" b="1" dirty="0">
                <a:solidFill>
                  <a:schemeClr val="tx1"/>
                </a:solidFill>
              </a:rPr>
              <a:t>付き</a:t>
            </a:r>
            <a:endParaRPr lang="en-US" altLang="ja-JP" sz="1050" b="1" dirty="0">
              <a:solidFill>
                <a:schemeClr val="tx1"/>
              </a:solidFill>
            </a:endParaRPr>
          </a:p>
          <a:p>
            <a:pPr algn="ctr"/>
            <a:r>
              <a:rPr lang="ja-JP" altLang="en-US" sz="1050" b="1" dirty="0">
                <a:solidFill>
                  <a:schemeClr val="tx1"/>
                </a:solidFill>
              </a:rPr>
              <a:t>高齢者向け</a:t>
            </a:r>
            <a:endParaRPr lang="en-US" altLang="ja-JP" sz="1050" b="1" dirty="0">
              <a:solidFill>
                <a:schemeClr val="tx1"/>
              </a:solidFill>
            </a:endParaRPr>
          </a:p>
          <a:p>
            <a:pPr algn="ctr"/>
            <a:r>
              <a:rPr lang="ja-JP" altLang="en-US" sz="1050" b="1" dirty="0">
                <a:solidFill>
                  <a:schemeClr val="tx1"/>
                </a:solidFill>
              </a:rPr>
              <a:t>住宅</a:t>
            </a:r>
            <a:endParaRPr lang="en-US" altLang="ja-JP" sz="1050" b="1" dirty="0">
              <a:solidFill>
                <a:schemeClr val="tx1"/>
              </a:solidFill>
            </a:endParaRPr>
          </a:p>
          <a:p>
            <a:pPr algn="ctr"/>
            <a:r>
              <a:rPr lang="en-US" altLang="ja-JP" sz="900" dirty="0">
                <a:solidFill>
                  <a:schemeClr val="tx1"/>
                </a:solidFill>
              </a:rPr>
              <a:t>176</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8,002</a:t>
            </a:r>
            <a:r>
              <a:rPr lang="ja-JP" altLang="en-US" sz="900" dirty="0">
                <a:solidFill>
                  <a:schemeClr val="tx1"/>
                </a:solidFill>
              </a:rPr>
              <a:t>人定員</a:t>
            </a:r>
            <a:endParaRPr lang="en-US" altLang="ja-JP" sz="900" dirty="0">
              <a:solidFill>
                <a:schemeClr val="tx1"/>
              </a:solidFill>
            </a:endParaRPr>
          </a:p>
        </p:txBody>
      </p:sp>
      <p:sp>
        <p:nvSpPr>
          <p:cNvPr id="116" name="角丸四角形 115"/>
          <p:cNvSpPr/>
          <p:nvPr/>
        </p:nvSpPr>
        <p:spPr>
          <a:xfrm>
            <a:off x="6281972" y="3906140"/>
            <a:ext cx="1540329" cy="50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介護医療院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0</a:t>
            </a:r>
            <a:r>
              <a:rPr lang="ja-JP" altLang="en-US" sz="900" dirty="0">
                <a:solidFill>
                  <a:schemeClr val="tx1"/>
                </a:solidFill>
              </a:rPr>
              <a:t>人定員</a:t>
            </a:r>
            <a:endParaRPr lang="en-US" altLang="ja-JP" sz="900" dirty="0">
              <a:solidFill>
                <a:schemeClr val="tx1"/>
              </a:solidFill>
            </a:endParaRPr>
          </a:p>
        </p:txBody>
      </p:sp>
      <p:sp>
        <p:nvSpPr>
          <p:cNvPr id="72" name="スライド番号プレースホルダー 3"/>
          <p:cNvSpPr>
            <a:spLocks noGrp="1"/>
          </p:cNvSpPr>
          <p:nvPr/>
        </p:nvSpPr>
        <p:spPr>
          <a:xfrm>
            <a:off x="7010400" y="647918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smtClean="0">
                <a:solidFill>
                  <a:schemeClr val="tx1"/>
                </a:solidFill>
              </a:rPr>
              <a:t>9</a:t>
            </a:r>
            <a:endParaRPr lang="ja-JP" altLang="en-US" sz="1800" dirty="0">
              <a:solidFill>
                <a:schemeClr val="tx1"/>
              </a:solidFill>
            </a:endParaRPr>
          </a:p>
        </p:txBody>
      </p:sp>
      <p:sp>
        <p:nvSpPr>
          <p:cNvPr id="71" name="正方形/長方形 70"/>
          <p:cNvSpPr/>
          <p:nvPr/>
        </p:nvSpPr>
        <p:spPr>
          <a:xfrm>
            <a:off x="70009" y="6329792"/>
            <a:ext cx="8880232" cy="6365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nSpc>
                <a:spcPts val="1200"/>
              </a:lnSpc>
            </a:pPr>
            <a:r>
              <a:rPr lang="ja-JP" sz="700" kern="100" dirty="0">
                <a:effectLst/>
                <a:ea typeface="ＭＳ ゴシック" panose="020B0609070205080204" pitchFamily="49" charset="-128"/>
                <a:cs typeface="Times New Roman" panose="02020603050405020304" pitchFamily="18" charset="0"/>
              </a:rPr>
              <a:t>出典　</a:t>
            </a:r>
            <a:r>
              <a:rPr lang="ja-JP" altLang="en-US" sz="700" kern="100" dirty="0">
                <a:effectLst/>
                <a:ea typeface="ＭＳ ゴシック" panose="020B0609070205080204" pitchFamily="49" charset="-128"/>
                <a:cs typeface="Times New Roman" panose="02020603050405020304" pitchFamily="18" charset="0"/>
              </a:rPr>
              <a:t>「医療保険」</a:t>
            </a:r>
            <a:r>
              <a:rPr lang="ja-JP" sz="700" kern="100" dirty="0">
                <a:effectLst/>
                <a:ea typeface="ＭＳ ゴシック" panose="020B0609070205080204" pitchFamily="49" charset="-128"/>
                <a:cs typeface="Times New Roman" panose="02020603050405020304" pitchFamily="18" charset="0"/>
              </a:rPr>
              <a:t>病床機能報告（</a:t>
            </a:r>
            <a:r>
              <a:rPr lang="en-US" sz="700" kern="100" dirty="0">
                <a:effectLst/>
                <a:ea typeface="ＭＳ ゴシック" panose="020B0609070205080204" pitchFamily="49" charset="-128"/>
                <a:cs typeface="Times New Roman" panose="02020603050405020304" pitchFamily="18" charset="0"/>
              </a:rPr>
              <a:t>2017</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7</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日時点の医療機能：</a:t>
            </a:r>
            <a:r>
              <a:rPr lang="en-US" sz="700" kern="100" dirty="0">
                <a:effectLst/>
                <a:ea typeface="ＭＳ ゴシック" panose="020B0609070205080204" pitchFamily="49" charset="-128"/>
                <a:cs typeface="Times New Roman" panose="02020603050405020304" pitchFamily="18" charset="0"/>
              </a:rPr>
              <a:t>2018</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10</a:t>
            </a:r>
            <a:r>
              <a:rPr lang="ja-JP" sz="700" kern="100" dirty="0">
                <a:effectLst/>
                <a:ea typeface="ＭＳ ゴシック" panose="020B0609070205080204" pitchFamily="49" charset="-128"/>
                <a:cs typeface="Times New Roman" panose="02020603050405020304" pitchFamily="18" charset="0"/>
              </a:rPr>
              <a:t>月集計）</a:t>
            </a:r>
            <a:r>
              <a:rPr lang="ja-JP" altLang="en-US" sz="700" kern="100" dirty="0">
                <a:effectLst/>
                <a:ea typeface="ＭＳ ゴシック" panose="020B0609070205080204" pitchFamily="49" charset="-128"/>
                <a:cs typeface="Times New Roman" panose="02020603050405020304" pitchFamily="18" charset="0"/>
              </a:rPr>
              <a:t>ただし、次項目は右記のとおり、精神病床</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結核病床・感染症病床（</a:t>
            </a:r>
            <a:r>
              <a:rPr lang="ja-JP" sz="700" kern="100" dirty="0">
                <a:effectLst/>
                <a:ea typeface="ＭＳ ゴシック" panose="020B0609070205080204" pitchFamily="49" charset="-128"/>
                <a:cs typeface="Times New Roman" panose="02020603050405020304" pitchFamily="18" charset="0"/>
              </a:rPr>
              <a:t>大阪府健康医療部</a:t>
            </a:r>
            <a:r>
              <a:rPr lang="ja-JP" altLang="en-US" sz="700" kern="100" dirty="0">
                <a:effectLst/>
                <a:ea typeface="ＭＳ ゴシック" panose="020B0609070205080204" pitchFamily="49" charset="-128"/>
                <a:cs typeface="Times New Roman" panose="02020603050405020304" pitchFamily="18" charset="0"/>
              </a:rPr>
              <a:t>資料</a:t>
            </a:r>
            <a:r>
              <a:rPr lang="ja-JP" sz="700" kern="100" dirty="0">
                <a:effectLst/>
                <a:ea typeface="ＭＳ ゴシック" panose="020B0609070205080204" pitchFamily="49" charset="-128"/>
                <a:cs typeface="Times New Roman" panose="02020603050405020304" pitchFamily="18" charset="0"/>
              </a:rPr>
              <a:t>（</a:t>
            </a:r>
            <a:r>
              <a:rPr lang="en-US" sz="700" kern="100" dirty="0">
                <a:effectLst/>
                <a:ea typeface="ＭＳ ゴシック" panose="020B0609070205080204" pitchFamily="49" charset="-128"/>
                <a:cs typeface="Times New Roman" panose="02020603050405020304" pitchFamily="18" charset="0"/>
              </a:rPr>
              <a:t>201</a:t>
            </a:r>
            <a:r>
              <a:rPr lang="en-US" altLang="ja-JP" sz="700" kern="100" dirty="0">
                <a:effectLst/>
                <a:ea typeface="ＭＳ ゴシック" panose="020B0609070205080204" pitchFamily="49" charset="-128"/>
                <a:cs typeface="Times New Roman" panose="02020603050405020304" pitchFamily="18" charset="0"/>
              </a:rPr>
              <a:t>9</a:t>
            </a:r>
            <a:r>
              <a:rPr lang="ja-JP" sz="700" kern="100" dirty="0">
                <a:effectLst/>
                <a:ea typeface="ＭＳ ゴシック" panose="020B0609070205080204" pitchFamily="49" charset="-128"/>
                <a:cs typeface="Times New Roman" panose="02020603050405020304" pitchFamily="18" charset="0"/>
              </a:rPr>
              <a:t>年</a:t>
            </a:r>
            <a:r>
              <a:rPr lang="en-US" altLang="ja-JP" sz="700" kern="100" dirty="0">
                <a:ea typeface="ＭＳ ゴシック" panose="020B0609070205080204" pitchFamily="49" charset="-128"/>
                <a:cs typeface="Times New Roman" panose="02020603050405020304" pitchFamily="18" charset="0"/>
              </a:rPr>
              <a:t>3</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3</a:t>
            </a:r>
            <a:r>
              <a:rPr lang="en-US" altLang="ja-JP"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日現在）</a:t>
            </a:r>
            <a:r>
              <a:rPr lang="ja-JP" altLang="en-US" sz="700" kern="100" dirty="0">
                <a:effectLst/>
                <a:ea typeface="ＭＳ ゴシック" panose="020B0609070205080204" pitchFamily="49" charset="-128"/>
                <a:cs typeface="Times New Roman" panose="02020603050405020304" pitchFamily="18" charset="0"/>
              </a:rPr>
              <a:t>）</a:t>
            </a:r>
            <a:r>
              <a:rPr lang="ja-JP" altLang="en-US" sz="700" kern="100" dirty="0">
                <a:ea typeface="ＭＳ ゴシック" panose="020B0609070205080204" pitchFamily="49" charset="-128"/>
                <a:cs typeface="Times New Roman" panose="02020603050405020304" pitchFamily="18" charset="0"/>
              </a:rPr>
              <a:t>「介護保険</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その他」</a:t>
            </a:r>
            <a:r>
              <a:rPr lang="ja-JP" sz="700" kern="100" dirty="0">
                <a:effectLst/>
                <a:ea typeface="ＭＳ ゴシック" panose="020B0609070205080204" pitchFamily="49" charset="-128"/>
                <a:cs typeface="Times New Roman" panose="02020603050405020304" pitchFamily="18" charset="0"/>
              </a:rPr>
              <a:t>大阪府福祉部資料</a:t>
            </a:r>
            <a:r>
              <a:rPr lang="ja-JP" sz="700" kern="100" dirty="0">
                <a:solidFill>
                  <a:schemeClr val="tx1"/>
                </a:solidFill>
                <a:effectLst/>
                <a:ea typeface="ＭＳ ゴシック" panose="020B0609070205080204" pitchFamily="49" charset="-128"/>
                <a:cs typeface="Times New Roman" panose="02020603050405020304" pitchFamily="18" charset="0"/>
              </a:rPr>
              <a:t>（認知症高齢者グループホームは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8</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日現在、その他施設は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9</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4</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a:t>
            </a:r>
            <a:endParaRPr lang="ja-JP" sz="700" kern="100" dirty="0">
              <a:solidFill>
                <a:schemeClr val="tx1"/>
              </a:solidFill>
              <a:effectLst/>
              <a:ea typeface="ＭＳ 明朝" panose="02020609040205080304" pitchFamily="17" charset="-128"/>
              <a:cs typeface="Times New Roman" panose="02020603050405020304" pitchFamily="18" charset="0"/>
            </a:endParaRPr>
          </a:p>
        </p:txBody>
      </p:sp>
      <p:sp>
        <p:nvSpPr>
          <p:cNvPr id="74" name="タイトル 1">
            <a:extLst>
              <a:ext uri="{FF2B5EF4-FFF2-40B4-BE49-F238E27FC236}">
                <a16:creationId xmlns:a16="http://schemas.microsoft.com/office/drawing/2014/main" id="{77D78C8B-7190-4F9F-BF24-FAD4DFE9F181}"/>
              </a:ext>
            </a:extLst>
          </p:cNvPr>
          <p:cNvSpPr txBox="1">
            <a:spLocks/>
          </p:cNvSpPr>
          <p:nvPr/>
        </p:nvSpPr>
        <p:spPr>
          <a:xfrm>
            <a:off x="236021" y="495610"/>
            <a:ext cx="8712968" cy="848682"/>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医療・介護提供体制は、多くの機能・施設から構成されている</a:t>
            </a:r>
          </a:p>
        </p:txBody>
      </p:sp>
    </p:spTree>
    <p:extLst>
      <p:ext uri="{BB962C8B-B14F-4D97-AF65-F5344CB8AC3E}">
        <p14:creationId xmlns:p14="http://schemas.microsoft.com/office/powerpoint/2010/main" val="1494227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1" ma:contentTypeDescription="新しいドキュメントを作成します。" ma:contentTypeScope="" ma:versionID="33519e4b33cc5b98fdbc79d2e4c88e86">
  <xsd:schema xmlns:xsd="http://www.w3.org/2001/XMLSchema" xmlns:xs="http://www.w3.org/2001/XMLSchema" xmlns:p="http://schemas.microsoft.com/office/2006/metadata/properties" xmlns:ns2="37ef2d1b-1235-44d9-8c81-ea4e54386f8b" targetNamespace="http://schemas.microsoft.com/office/2006/metadata/properties" ma:root="true" ma:fieldsID="0a7072686eeb9ed06202d329226245c3" ns2:_="">
    <xsd:import namespace="37ef2d1b-1235-44d9-8c81-ea4e54386f8b"/>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2DC5DD6-666D-4BE3-8435-F3A8C889D1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E6FA492-2F15-4389-9F0F-4BEF001AC011}">
  <ds:schemaRefs>
    <ds:schemaRef ds:uri="http://schemas.microsoft.com/sharepoint/v3/contenttype/forms"/>
  </ds:schemaRefs>
</ds:datastoreItem>
</file>

<file path=customXml/itemProps3.xml><?xml version="1.0" encoding="utf-8"?>
<ds:datastoreItem xmlns:ds="http://schemas.openxmlformats.org/officeDocument/2006/customXml" ds:itemID="{0B2E238E-5187-4482-BE1B-2A3B132B829E}">
  <ds:schemaRefs>
    <ds:schemaRef ds:uri="http://purl.org/dc/dcmitype/"/>
    <ds:schemaRef ds:uri="http://purl.org/dc/terms/"/>
    <ds:schemaRef ds:uri="http://purl.org/dc/elements/1.1/"/>
    <ds:schemaRef ds:uri="http://schemas.openxmlformats.org/package/2006/metadata/core-properties"/>
    <ds:schemaRef ds:uri="37ef2d1b-1235-44d9-8c81-ea4e54386f8b"/>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17096</TotalTime>
  <Words>2099</Words>
  <Application>Microsoft Office PowerPoint</Application>
  <PresentationFormat>画面に合わせる (4:3)</PresentationFormat>
  <Paragraphs>334</Paragraphs>
  <Slides>19</Slides>
  <Notes>18</Notes>
  <HiddenSlides>0</HiddenSlides>
  <MMClips>0</MMClips>
  <ScaleCrop>false</ScaleCrop>
  <HeadingPairs>
    <vt:vector size="8" baseType="variant">
      <vt:variant>
        <vt:lpstr>使用されているフォント</vt:lpstr>
      </vt:variant>
      <vt:variant>
        <vt:i4>14</vt:i4>
      </vt:variant>
      <vt:variant>
        <vt:lpstr>テーマ</vt:lpstr>
      </vt:variant>
      <vt:variant>
        <vt:i4>1</vt:i4>
      </vt:variant>
      <vt:variant>
        <vt:lpstr>埋め込まれた OLE サーバー</vt:lpstr>
      </vt:variant>
      <vt:variant>
        <vt:i4>1</vt:i4>
      </vt:variant>
      <vt:variant>
        <vt:lpstr>スライド タイトル</vt:lpstr>
      </vt:variant>
      <vt:variant>
        <vt:i4>19</vt:i4>
      </vt:variant>
    </vt:vector>
  </HeadingPairs>
  <TitlesOfParts>
    <vt:vector size="35" baseType="lpstr">
      <vt:lpstr>FontAwesome</vt:lpstr>
      <vt:lpstr>HGPｺﾞｼｯｸE</vt:lpstr>
      <vt:lpstr>HGPｺﾞｼｯｸM</vt:lpstr>
      <vt:lpstr>HGP創英角ｺﾞｼｯｸUB</vt:lpstr>
      <vt:lpstr>HGS創英角ｺﾞｼｯｸUB</vt:lpstr>
      <vt:lpstr>HG創英角ｺﾞｼｯｸUB</vt:lpstr>
      <vt:lpstr>Meiryo UI</vt:lpstr>
      <vt:lpstr>Microsoft YaHei UI</vt:lpstr>
      <vt:lpstr>ＭＳ Ｐゴシック</vt:lpstr>
      <vt:lpstr>ＭＳ ゴシック</vt:lpstr>
      <vt:lpstr>ＭＳ 明朝</vt:lpstr>
      <vt:lpstr>Arial</vt:lpstr>
      <vt:lpstr>Calibri</vt:lpstr>
      <vt:lpstr>Times New Roman</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井原　隆</cp:lastModifiedBy>
  <cp:revision>1139</cp:revision>
  <cp:lastPrinted>2020-12-18T05:05:43Z</cp:lastPrinted>
  <dcterms:created xsi:type="dcterms:W3CDTF">2017-09-06T02:09:24Z</dcterms:created>
  <dcterms:modified xsi:type="dcterms:W3CDTF">2021-03-31T02:08:53Z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