
<file path=[Content_Types].xml><?xml version="1.0" encoding="utf-8"?>
<Types xmlns="http://schemas.openxmlformats.org/package/2006/content-types">
  <Default Extension="png" ContentType="image/png"/>
  <Default Extension="bin" ContentType="application/vnd.openxmlformats-officedocument.oleObject"/>
  <Default Extension="emf" ContentType="image/x-emf"/>
  <Default Extension="wmf" ContentType="image/x-wmf"/>
  <Default Extension="jpeg" ContentType="image/jpeg"/>
  <Default Extension="rels" ContentType="application/vnd.openxmlformats-package.relationships+xml"/>
  <Default Extension="xml" ContentType="application/xml"/>
  <Default Extension="vml" ContentType="application/vnd.openxmlformats-officedocument.vmlDrawing"/>
  <Default Extension="gif" ContentType="image/gif"/>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2.xml" ContentType="application/vnd.openxmlformats-officedocument.theme+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theme/themeOverride1.xml" ContentType="application/vnd.openxmlformats-officedocument.themeOverr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 id="2147483673" r:id="rId5"/>
    <p:sldMasterId id="2147483660" r:id="rId6"/>
  </p:sldMasterIdLst>
  <p:notesMasterIdLst>
    <p:notesMasterId r:id="rId38"/>
  </p:notesMasterIdLst>
  <p:handoutMasterIdLst>
    <p:handoutMasterId r:id="rId39"/>
  </p:handoutMasterIdLst>
  <p:sldIdLst>
    <p:sldId id="336" r:id="rId7"/>
    <p:sldId id="310" r:id="rId8"/>
    <p:sldId id="409" r:id="rId9"/>
    <p:sldId id="410" r:id="rId10"/>
    <p:sldId id="296" r:id="rId11"/>
    <p:sldId id="419" r:id="rId12"/>
    <p:sldId id="420" r:id="rId13"/>
    <p:sldId id="421" r:id="rId14"/>
    <p:sldId id="422" r:id="rId15"/>
    <p:sldId id="423" r:id="rId16"/>
    <p:sldId id="424" r:id="rId17"/>
    <p:sldId id="413" r:id="rId18"/>
    <p:sldId id="414" r:id="rId19"/>
    <p:sldId id="415" r:id="rId20"/>
    <p:sldId id="416" r:id="rId21"/>
    <p:sldId id="417" r:id="rId22"/>
    <p:sldId id="407" r:id="rId23"/>
    <p:sldId id="408" r:id="rId24"/>
    <p:sldId id="363" r:id="rId25"/>
    <p:sldId id="348" r:id="rId26"/>
    <p:sldId id="418" r:id="rId27"/>
    <p:sldId id="375" r:id="rId28"/>
    <p:sldId id="333" r:id="rId29"/>
    <p:sldId id="334" r:id="rId30"/>
    <p:sldId id="332" r:id="rId31"/>
    <p:sldId id="365" r:id="rId32"/>
    <p:sldId id="338" r:id="rId33"/>
    <p:sldId id="339" r:id="rId34"/>
    <p:sldId id="340" r:id="rId35"/>
    <p:sldId id="341" r:id="rId36"/>
    <p:sldId id="342" r:id="rId37"/>
  </p:sldIdLst>
  <p:sldSz cx="9144000" cy="6858000" type="screen4x3"/>
  <p:notesSz cx="6807200" cy="9939338"/>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3130">
          <p15:clr>
            <a:srgbClr val="A4A3A4"/>
          </p15:clr>
        </p15:guide>
        <p15:guide id="2" pos="2144">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CC00"/>
    <a:srgbClr val="FFFFFF"/>
    <a:srgbClr val="000000"/>
    <a:srgbClr val="66CCFF"/>
    <a:srgbClr val="33CC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スタイルなし、表のグリッド線なし">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3C2FFA5D-87B4-456A-9821-1D502468CF0F}" styleName="テーマ スタイル 1 - アクセント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3B4B98B0-60AC-42C2-AFA5-B58CD77FA1E5}" styleName="淡色スタイル 1 - アクセント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69012ECD-51FC-41F1-AA8D-1B2483CD663E}" styleName="淡色スタイル 2 - アクセント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5940675A-B579-460E-94D1-54222C63F5DA}" styleName="スタイルなし、表のグリッド線あり">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69CF1AB2-1976-4502-BF36-3FF5EA218861}" styleName="中間スタイル 4 - アクセント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BC89EF96-8CEA-46FF-86C4-4CE0E7609802}" styleName="淡色スタイル 3 - アクセント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21E4AEA4-8DFA-4A89-87EB-49C32662AFE0}" styleName="中間スタイル 2 - アクセント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5DA37D80-6434-44D0-A028-1B22A696006F}" styleName="淡色スタイル 3 - アクセント 2">
    <a:wholeTbl>
      <a:tcTxStyle>
        <a:fontRef idx="minor">
          <a:scrgbClr r="0" g="0" b="0"/>
        </a:fontRef>
        <a:schemeClr val="tx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noFill/>
        </a:fill>
      </a:tcStyle>
    </a:wholeTbl>
    <a:band1H>
      <a:tcStyle>
        <a:tcBdr/>
        <a:fill>
          <a:solidFill>
            <a:schemeClr val="accent2">
              <a:alpha val="20000"/>
            </a:schemeClr>
          </a:solidFill>
        </a:fill>
      </a:tcStyle>
    </a:band1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noFill/>
        </a:fill>
      </a:tcStyle>
    </a:lastRow>
    <a:firstRow>
      <a:tcTxStyle b="on"/>
      <a:tcStyle>
        <a:tcBdr>
          <a:bottom>
            <a:ln w="25400" cmpd="sng">
              <a:solidFill>
                <a:schemeClr val="accent2"/>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544" autoAdjust="0"/>
    <p:restoredTop sz="94434" autoAdjust="0"/>
  </p:normalViewPr>
  <p:slideViewPr>
    <p:cSldViewPr>
      <p:cViewPr varScale="1">
        <p:scale>
          <a:sx n="70" d="100"/>
          <a:sy n="70" d="100"/>
        </p:scale>
        <p:origin x="1344" y="66"/>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sorterViewPr>
    <p:cViewPr varScale="1">
      <p:scale>
        <a:sx n="100" d="100"/>
        <a:sy n="100" d="100"/>
      </p:scale>
      <p:origin x="0" y="0"/>
    </p:cViewPr>
  </p:sorterViewPr>
  <p:notesViewPr>
    <p:cSldViewPr>
      <p:cViewPr varScale="1">
        <p:scale>
          <a:sx n="49" d="100"/>
          <a:sy n="49" d="100"/>
        </p:scale>
        <p:origin x="-2916" y="-102"/>
      </p:cViewPr>
      <p:guideLst>
        <p:guide orient="horz" pos="3130"/>
        <p:guide pos="2144"/>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9" Type="http://schemas.openxmlformats.org/officeDocument/2006/relationships/handoutMaster" Target="handoutMasters/handoutMaster1.xml"/><Relationship Id="rId21" Type="http://schemas.openxmlformats.org/officeDocument/2006/relationships/slide" Target="slides/slide15.xml"/><Relationship Id="rId34" Type="http://schemas.openxmlformats.org/officeDocument/2006/relationships/slide" Target="slides/slide28.xml"/><Relationship Id="rId42" Type="http://schemas.openxmlformats.org/officeDocument/2006/relationships/theme" Target="theme/theme1.xml"/><Relationship Id="rId7" Type="http://schemas.openxmlformats.org/officeDocument/2006/relationships/slide" Target="slides/slide1.xml"/><Relationship Id="rId2" Type="http://schemas.openxmlformats.org/officeDocument/2006/relationships/customXml" Target="../customXml/item2.xml"/><Relationship Id="rId16" Type="http://schemas.openxmlformats.org/officeDocument/2006/relationships/slide" Target="slides/slide10.xml"/><Relationship Id="rId20" Type="http://schemas.openxmlformats.org/officeDocument/2006/relationships/slide" Target="slides/slide14.xml"/><Relationship Id="rId29" Type="http://schemas.openxmlformats.org/officeDocument/2006/relationships/slide" Target="slides/slide23.xml"/><Relationship Id="rId41"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slide" Target="slides/slide26.xml"/><Relationship Id="rId37" Type="http://schemas.openxmlformats.org/officeDocument/2006/relationships/slide" Target="slides/slide31.xml"/><Relationship Id="rId40" Type="http://schemas.openxmlformats.org/officeDocument/2006/relationships/presProps" Target="presProps.xml"/><Relationship Id="rId5" Type="http://schemas.openxmlformats.org/officeDocument/2006/relationships/slideMaster" Target="slideMasters/slideMaster2.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slide" Target="slides/slide30.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slide" Target="slides/slide25.xml"/><Relationship Id="rId4" Type="http://schemas.openxmlformats.org/officeDocument/2006/relationships/slideMaster" Target="slideMasters/slideMaster1.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slide" Target="slides/slide24.xml"/><Relationship Id="rId35" Type="http://schemas.openxmlformats.org/officeDocument/2006/relationships/slide" Target="slides/slide29.xml"/><Relationship Id="rId43" Type="http://schemas.openxmlformats.org/officeDocument/2006/relationships/tableStyles" Target="tableStyles.xml"/><Relationship Id="rId8" Type="http://schemas.openxmlformats.org/officeDocument/2006/relationships/slide" Target="slides/slide2.xml"/><Relationship Id="rId3" Type="http://schemas.openxmlformats.org/officeDocument/2006/relationships/customXml" Target="../customXml/item3.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slide" Target="slides/slide27.xml"/><Relationship Id="rId38" Type="http://schemas.openxmlformats.org/officeDocument/2006/relationships/notesMaster" Target="notesMasters/notesMaster1.xml"/></Relationships>
</file>

<file path=ppt/charts/_rels/chart1.xml.rels><?xml version="1.0" encoding="UTF-8" standalone="yes"?>
<Relationships xmlns="http://schemas.openxmlformats.org/package/2006/relationships"><Relationship Id="rId3" Type="http://schemas.openxmlformats.org/officeDocument/2006/relationships/themeOverride" Target="../theme/themeOverride1.xml"/><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oleObject" Target="../embeddings/oleObject1.bin"/></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3"/>
    </mc:Choice>
    <mc:Fallback>
      <c:style val="3"/>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9.3739709924890502E-2"/>
          <c:y val="5.1721996306153491E-2"/>
          <c:w val="0.51659564917995193"/>
          <c:h val="0.85776451015807786"/>
        </c:manualLayout>
      </c:layout>
      <c:doughnutChart>
        <c:varyColors val="1"/>
        <c:dLbls>
          <c:showLegendKey val="0"/>
          <c:showVal val="0"/>
          <c:showCatName val="0"/>
          <c:showSerName val="0"/>
          <c:showPercent val="1"/>
          <c:showBubbleSize val="0"/>
          <c:showLeaderLines val="0"/>
        </c:dLbls>
        <c:firstSliceAng val="0"/>
        <c:holeSize val="50"/>
      </c:doughnutChart>
      <c:spPr>
        <a:noFill/>
        <a:ln>
          <a:noFill/>
          <a:prstDash val="dash"/>
        </a:ln>
        <a:effectLst/>
      </c:spPr>
    </c:plotArea>
    <c:plotVisOnly val="1"/>
    <c:dispBlanksAs val="gap"/>
    <c:showDLblsOverMax val="0"/>
  </c:chart>
  <c:spPr>
    <a:noFill/>
    <a:ln w="9525" cap="flat" cmpd="sng" algn="ctr">
      <a:noFill/>
      <a:round/>
    </a:ln>
    <a:effectLst/>
  </c:spPr>
  <c:txPr>
    <a:bodyPr/>
    <a:lstStyle/>
    <a:p>
      <a:pPr>
        <a:defRPr/>
      </a:pPr>
      <a:endParaRPr lang="ja-JP"/>
    </a:p>
  </c:txPr>
  <c:externalData r:id="rId4">
    <c:autoUpdate val="0"/>
  </c:externalData>
</c:chartSpace>
</file>

<file path=ppt/charts/colors1.xml><?xml version="1.0" encoding="utf-8"?>
<cs:colorStyle xmlns:cs="http://schemas.microsoft.com/office/drawing/2012/chartStyle" xmlns:a="http://schemas.openxmlformats.org/drawingml/2006/main" meth="withinLinear" id="14">
  <a:schemeClr val="accent1"/>
</cs:colorStyle>
</file>

<file path=ppt/charts/style1.xml><?xml version="1.0" encoding="utf-8"?>
<cs:chartStyle xmlns:cs="http://schemas.microsoft.com/office/drawing/2012/chartStyle" xmlns:a="http://schemas.openxmlformats.org/drawingml/2006/main" id="258">
  <cs:axisTitle>
    <cs:lnRef idx="0"/>
    <cs:fillRef idx="0"/>
    <cs:effectRef idx="0"/>
    <cs:fontRef idx="minor">
      <a:schemeClr val="tx1">
        <a:lumMod val="65000"/>
        <a:lumOff val="35000"/>
      </a:schemeClr>
    </cs:fontRef>
    <cs:defRPr sz="900" kern="1200"/>
  </cs:axisTitle>
  <cs:categoryAxis>
    <cs:lnRef idx="0"/>
    <cs:fillRef idx="0"/>
    <cs:effectRef idx="0"/>
    <cs:fontRef idx="minor">
      <a:schemeClr val="tx1">
        <a:lumMod val="65000"/>
        <a:lumOff val="35000"/>
      </a:schemeClr>
    </cs:fontRef>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lt1"/>
    </cs:fontRef>
    <cs:defRPr sz="900" b="1"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tx1"/>
    </cs:fontRef>
    <cs:spPr>
      <a:solidFill>
        <a:schemeClr val="phClr"/>
      </a:solidFill>
      <a:scene3d>
        <a:camera prst="orthographicFront"/>
        <a:lightRig rig="brightRoom" dir="t"/>
      </a:scene3d>
      <a:sp3d prstMaterial="flat">
        <a:bevelT w="50800" h="101600" prst="angle"/>
        <a:contourClr>
          <a:srgbClr val="000000"/>
        </a:contourClr>
      </a:sp3d>
    </cs:spPr>
  </cs:dataPoint>
  <cs:dataPoint3D>
    <cs:lnRef idx="0"/>
    <cs:fillRef idx="0">
      <cs:styleClr val="auto"/>
    </cs:fillRef>
    <cs:effectRef idx="0"/>
    <cs:fontRef idx="minor">
      <a:schemeClr val="tx1"/>
    </cs:fontRef>
    <cs:spPr>
      <a:solidFill>
        <a:schemeClr val="phClr"/>
      </a:solidFill>
      <a:ln w="1905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fillRef idx="0">
      <cs:styleClr val="auto"/>
    </cs:fillRef>
    <cs:effectRef idx="0"/>
    <cs:fontRef idx="minor">
      <a:schemeClr val="tx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1" i="0" kern="1200" cap="all" spc="50" baseline="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rawings/_rels/vmlDrawing1.vml.rels><?xml version="1.0" encoding="UTF-8" standalone="yes"?>
<Relationships xmlns="http://schemas.openxmlformats.org/package/2006/relationships"><Relationship Id="rId1" Type="http://schemas.openxmlformats.org/officeDocument/2006/relationships/image" Target="../media/image11.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49575" cy="496888"/>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sz="quarter" idx="1"/>
          </p:nvPr>
        </p:nvSpPr>
        <p:spPr>
          <a:xfrm>
            <a:off x="3856038" y="0"/>
            <a:ext cx="2949575" cy="496888"/>
          </a:xfrm>
          <a:prstGeom prst="rect">
            <a:avLst/>
          </a:prstGeom>
        </p:spPr>
        <p:txBody>
          <a:bodyPr vert="horz" lIns="91440" tIns="45720" rIns="91440" bIns="45720" rtlCol="0"/>
          <a:lstStyle>
            <a:lvl1pPr algn="r">
              <a:defRPr sz="1200"/>
            </a:lvl1pPr>
          </a:lstStyle>
          <a:p>
            <a:fld id="{07B3448F-96E3-453A-8EC1-C7037892310F}" type="datetimeFigureOut">
              <a:rPr kumimoji="1" lang="ja-JP" altLang="en-US" smtClean="0"/>
              <a:t>2021/2/9</a:t>
            </a:fld>
            <a:endParaRPr kumimoji="1" lang="ja-JP" altLang="en-US"/>
          </a:p>
        </p:txBody>
      </p:sp>
      <p:sp>
        <p:nvSpPr>
          <p:cNvPr id="4" name="フッター プレースホルダー 3"/>
          <p:cNvSpPr>
            <a:spLocks noGrp="1"/>
          </p:cNvSpPr>
          <p:nvPr>
            <p:ph type="ftr" sz="quarter" idx="2"/>
          </p:nvPr>
        </p:nvSpPr>
        <p:spPr>
          <a:xfrm>
            <a:off x="0" y="9440863"/>
            <a:ext cx="2949575" cy="496887"/>
          </a:xfrm>
          <a:prstGeom prst="rect">
            <a:avLst/>
          </a:prstGeom>
        </p:spPr>
        <p:txBody>
          <a:bodyPr vert="horz" lIns="91440" tIns="45720" rIns="91440" bIns="45720" rtlCol="0" anchor="b"/>
          <a:lstStyle>
            <a:lvl1pPr algn="l">
              <a:defRPr sz="1200"/>
            </a:lvl1pPr>
          </a:lstStyle>
          <a:p>
            <a:endParaRPr kumimoji="1" lang="ja-JP" altLang="en-US"/>
          </a:p>
        </p:txBody>
      </p:sp>
      <p:sp>
        <p:nvSpPr>
          <p:cNvPr id="5" name="スライド番号プレースホルダー 4"/>
          <p:cNvSpPr>
            <a:spLocks noGrp="1"/>
          </p:cNvSpPr>
          <p:nvPr>
            <p:ph type="sldNum" sz="quarter" idx="3"/>
          </p:nvPr>
        </p:nvSpPr>
        <p:spPr>
          <a:xfrm>
            <a:off x="3856038" y="9440863"/>
            <a:ext cx="2949575" cy="496887"/>
          </a:xfrm>
          <a:prstGeom prst="rect">
            <a:avLst/>
          </a:prstGeom>
        </p:spPr>
        <p:txBody>
          <a:bodyPr vert="horz" lIns="91440" tIns="45720" rIns="91440" bIns="45720" rtlCol="0" anchor="b"/>
          <a:lstStyle>
            <a:lvl1pPr algn="r">
              <a:defRPr sz="1200"/>
            </a:lvl1pPr>
          </a:lstStyle>
          <a:p>
            <a:fld id="{AEA8BE3F-AD7C-427F-A529-5229D628D5CC}" type="slidenum">
              <a:rPr kumimoji="1" lang="ja-JP" altLang="en-US" smtClean="0"/>
              <a:t>‹#›</a:t>
            </a:fld>
            <a:endParaRPr kumimoji="1" lang="ja-JP" altLang="en-US"/>
          </a:p>
        </p:txBody>
      </p:sp>
    </p:spTree>
    <p:extLst>
      <p:ext uri="{BB962C8B-B14F-4D97-AF65-F5344CB8AC3E}">
        <p14:creationId xmlns:p14="http://schemas.microsoft.com/office/powerpoint/2010/main" val="223350528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1" y="0"/>
            <a:ext cx="2949575" cy="496888"/>
          </a:xfrm>
          <a:prstGeom prst="rect">
            <a:avLst/>
          </a:prstGeom>
        </p:spPr>
        <p:txBody>
          <a:bodyPr vert="horz" lIns="91432" tIns="45716" rIns="91432" bIns="45716" rtlCol="0"/>
          <a:lstStyle>
            <a:lvl1pPr algn="l">
              <a:defRPr sz="1200"/>
            </a:lvl1pPr>
          </a:lstStyle>
          <a:p>
            <a:endParaRPr kumimoji="1" lang="ja-JP" altLang="en-US"/>
          </a:p>
        </p:txBody>
      </p:sp>
      <p:sp>
        <p:nvSpPr>
          <p:cNvPr id="3" name="日付プレースホルダー 2"/>
          <p:cNvSpPr>
            <a:spLocks noGrp="1"/>
          </p:cNvSpPr>
          <p:nvPr>
            <p:ph type="dt" idx="1"/>
          </p:nvPr>
        </p:nvSpPr>
        <p:spPr>
          <a:xfrm>
            <a:off x="3856038" y="0"/>
            <a:ext cx="2949575" cy="496888"/>
          </a:xfrm>
          <a:prstGeom prst="rect">
            <a:avLst/>
          </a:prstGeom>
        </p:spPr>
        <p:txBody>
          <a:bodyPr vert="horz" lIns="91432" tIns="45716" rIns="91432" bIns="45716" rtlCol="0"/>
          <a:lstStyle>
            <a:lvl1pPr algn="r">
              <a:defRPr sz="1200"/>
            </a:lvl1pPr>
          </a:lstStyle>
          <a:p>
            <a:fld id="{8C0B6B46-DA86-44B1-BF26-2C06D2A671C0}" type="datetimeFigureOut">
              <a:rPr kumimoji="1" lang="ja-JP" altLang="en-US" smtClean="0"/>
              <a:t>2021/2/9</a:t>
            </a:fld>
            <a:endParaRPr kumimoji="1" lang="ja-JP" altLang="en-US"/>
          </a:p>
        </p:txBody>
      </p:sp>
      <p:sp>
        <p:nvSpPr>
          <p:cNvPr id="4" name="スライド イメージ プレースホルダー 3"/>
          <p:cNvSpPr>
            <a:spLocks noGrp="1" noRot="1" noChangeAspect="1"/>
          </p:cNvSpPr>
          <p:nvPr>
            <p:ph type="sldImg" idx="2"/>
          </p:nvPr>
        </p:nvSpPr>
        <p:spPr>
          <a:xfrm>
            <a:off x="920750" y="746125"/>
            <a:ext cx="4965700" cy="3725863"/>
          </a:xfrm>
          <a:prstGeom prst="rect">
            <a:avLst/>
          </a:prstGeom>
          <a:noFill/>
          <a:ln w="12700">
            <a:solidFill>
              <a:prstClr val="black"/>
            </a:solidFill>
          </a:ln>
        </p:spPr>
        <p:txBody>
          <a:bodyPr vert="horz" lIns="91432" tIns="45716" rIns="91432" bIns="45716" rtlCol="0" anchor="ctr"/>
          <a:lstStyle/>
          <a:p>
            <a:endParaRPr lang="ja-JP" altLang="en-US"/>
          </a:p>
        </p:txBody>
      </p:sp>
      <p:sp>
        <p:nvSpPr>
          <p:cNvPr id="5" name="ノート プレースホルダー 4"/>
          <p:cNvSpPr>
            <a:spLocks noGrp="1"/>
          </p:cNvSpPr>
          <p:nvPr>
            <p:ph type="body" sz="quarter" idx="3"/>
          </p:nvPr>
        </p:nvSpPr>
        <p:spPr>
          <a:xfrm>
            <a:off x="681039" y="4721225"/>
            <a:ext cx="5445125" cy="4471988"/>
          </a:xfrm>
          <a:prstGeom prst="rect">
            <a:avLst/>
          </a:prstGeom>
        </p:spPr>
        <p:txBody>
          <a:bodyPr vert="horz" lIns="91432" tIns="45716" rIns="91432" bIns="45716"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1" y="9440864"/>
            <a:ext cx="2949575" cy="496887"/>
          </a:xfrm>
          <a:prstGeom prst="rect">
            <a:avLst/>
          </a:prstGeom>
        </p:spPr>
        <p:txBody>
          <a:bodyPr vert="horz" lIns="91432" tIns="45716" rIns="91432" bIns="45716"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56038" y="9440864"/>
            <a:ext cx="2949575" cy="496887"/>
          </a:xfrm>
          <a:prstGeom prst="rect">
            <a:avLst/>
          </a:prstGeom>
        </p:spPr>
        <p:txBody>
          <a:bodyPr vert="horz" lIns="91432" tIns="45716" rIns="91432" bIns="45716" rtlCol="0" anchor="b"/>
          <a:lstStyle>
            <a:lvl1pPr algn="r">
              <a:defRPr sz="1200"/>
            </a:lvl1pPr>
          </a:lstStyle>
          <a:p>
            <a:fld id="{40687962-1732-4DEA-94EE-209433AE6D92}" type="slidenum">
              <a:rPr kumimoji="1" lang="ja-JP" altLang="en-US" smtClean="0"/>
              <a:t>‹#›</a:t>
            </a:fld>
            <a:endParaRPr kumimoji="1" lang="ja-JP" altLang="en-US"/>
          </a:p>
        </p:txBody>
      </p:sp>
    </p:spTree>
    <p:extLst>
      <p:ext uri="{BB962C8B-B14F-4D97-AF65-F5344CB8AC3E}">
        <p14:creationId xmlns:p14="http://schemas.microsoft.com/office/powerpoint/2010/main" val="3190881509"/>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A0C3B56F-56AB-411F-8724-511B22958D15}" type="slidenum">
              <a:rPr kumimoji="1" lang="ja-JP" altLang="en-US" smtClean="0"/>
              <a:t>1</a:t>
            </a:fld>
            <a:endParaRPr kumimoji="1" lang="ja-JP" altLang="en-US"/>
          </a:p>
        </p:txBody>
      </p:sp>
    </p:spTree>
    <p:extLst>
      <p:ext uri="{BB962C8B-B14F-4D97-AF65-F5344CB8AC3E}">
        <p14:creationId xmlns:p14="http://schemas.microsoft.com/office/powerpoint/2010/main" val="425466609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87FE991F-5A9F-452D-9998-F6E845966F1C}" type="slidenum">
              <a:rPr kumimoji="1" lang="ja-JP" altLang="en-US" smtClean="0"/>
              <a:t>15</a:t>
            </a:fld>
            <a:endParaRPr kumimoji="1" lang="ja-JP" altLang="en-US"/>
          </a:p>
        </p:txBody>
      </p:sp>
    </p:spTree>
    <p:extLst>
      <p:ext uri="{BB962C8B-B14F-4D97-AF65-F5344CB8AC3E}">
        <p14:creationId xmlns:p14="http://schemas.microsoft.com/office/powerpoint/2010/main" val="20414100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87FE991F-5A9F-452D-9998-F6E845966F1C}" type="slidenum">
              <a:rPr kumimoji="1" lang="ja-JP" altLang="en-US" smtClean="0"/>
              <a:t>16</a:t>
            </a:fld>
            <a:endParaRPr kumimoji="1" lang="ja-JP" altLang="en-US"/>
          </a:p>
        </p:txBody>
      </p:sp>
    </p:spTree>
    <p:extLst>
      <p:ext uri="{BB962C8B-B14F-4D97-AF65-F5344CB8AC3E}">
        <p14:creationId xmlns:p14="http://schemas.microsoft.com/office/powerpoint/2010/main" val="57263932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87FE991F-5A9F-452D-9998-F6E845966F1C}" type="slidenum">
              <a:rPr kumimoji="1" lang="ja-JP" altLang="en-US" smtClean="0"/>
              <a:t>19</a:t>
            </a:fld>
            <a:endParaRPr kumimoji="1" lang="ja-JP" altLang="en-US"/>
          </a:p>
        </p:txBody>
      </p:sp>
    </p:spTree>
    <p:extLst>
      <p:ext uri="{BB962C8B-B14F-4D97-AF65-F5344CB8AC3E}">
        <p14:creationId xmlns:p14="http://schemas.microsoft.com/office/powerpoint/2010/main" val="301197399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pPr>
              <a:defRPr/>
            </a:pPr>
            <a:fld id="{9D89D292-2749-4681-82AF-6C162F99348F}" type="slidenum">
              <a:rPr lang="ja-JP" altLang="en-US" smtClean="0"/>
              <a:pPr>
                <a:defRPr/>
              </a:pPr>
              <a:t>24</a:t>
            </a:fld>
            <a:endParaRPr lang="ja-JP" altLang="en-US"/>
          </a:p>
        </p:txBody>
      </p:sp>
    </p:spTree>
    <p:extLst>
      <p:ext uri="{BB962C8B-B14F-4D97-AF65-F5344CB8AC3E}">
        <p14:creationId xmlns:p14="http://schemas.microsoft.com/office/powerpoint/2010/main" val="309343334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pPr>
              <a:defRPr/>
            </a:pPr>
            <a:fld id="{9D89D292-2749-4681-82AF-6C162F99348F}" type="slidenum">
              <a:rPr lang="ja-JP" altLang="en-US" smtClean="0"/>
              <a:pPr>
                <a:defRPr/>
              </a:pPr>
              <a:t>26</a:t>
            </a:fld>
            <a:endParaRPr lang="ja-JP" altLang="en-US"/>
          </a:p>
        </p:txBody>
      </p:sp>
    </p:spTree>
    <p:extLst>
      <p:ext uri="{BB962C8B-B14F-4D97-AF65-F5344CB8AC3E}">
        <p14:creationId xmlns:p14="http://schemas.microsoft.com/office/powerpoint/2010/main" val="2101166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en-US" altLang="ja-JP" dirty="0"/>
          </a:p>
        </p:txBody>
      </p:sp>
      <p:sp>
        <p:nvSpPr>
          <p:cNvPr id="4" name="スライド番号プレースホルダー 3"/>
          <p:cNvSpPr>
            <a:spLocks noGrp="1"/>
          </p:cNvSpPr>
          <p:nvPr>
            <p:ph type="sldNum" sz="quarter" idx="10"/>
          </p:nvPr>
        </p:nvSpPr>
        <p:spPr/>
        <p:txBody>
          <a:bodyPr/>
          <a:lstStyle/>
          <a:p>
            <a:fld id="{E1C3A760-C582-4B5A-926D-7020B726389C}" type="slidenum">
              <a:rPr kumimoji="1" lang="ja-JP" altLang="en-US" smtClean="0"/>
              <a:t>3</a:t>
            </a:fld>
            <a:endParaRPr kumimoji="1" lang="ja-JP" altLang="en-US"/>
          </a:p>
        </p:txBody>
      </p:sp>
    </p:spTree>
    <p:extLst>
      <p:ext uri="{BB962C8B-B14F-4D97-AF65-F5344CB8AC3E}">
        <p14:creationId xmlns:p14="http://schemas.microsoft.com/office/powerpoint/2010/main" val="113188554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pPr>
              <a:defRPr/>
            </a:pPr>
            <a:fld id="{9D89D292-2749-4681-82AF-6C162F99348F}" type="slidenum">
              <a:rPr lang="ja-JP" altLang="en-US" smtClean="0"/>
              <a:pPr>
                <a:defRPr/>
              </a:pPr>
              <a:t>4</a:t>
            </a:fld>
            <a:endParaRPr lang="ja-JP" altLang="en-US"/>
          </a:p>
        </p:txBody>
      </p:sp>
    </p:spTree>
    <p:extLst>
      <p:ext uri="{BB962C8B-B14F-4D97-AF65-F5344CB8AC3E}">
        <p14:creationId xmlns:p14="http://schemas.microsoft.com/office/powerpoint/2010/main" val="427408965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pPr>
              <a:defRPr/>
            </a:pPr>
            <a:fld id="{9D89D292-2749-4681-82AF-6C162F99348F}" type="slidenum">
              <a:rPr lang="ja-JP" altLang="en-US" smtClean="0"/>
              <a:pPr>
                <a:defRPr/>
              </a:pPr>
              <a:t>5</a:t>
            </a:fld>
            <a:endParaRPr lang="ja-JP" altLang="en-US"/>
          </a:p>
        </p:txBody>
      </p:sp>
    </p:spTree>
    <p:extLst>
      <p:ext uri="{BB962C8B-B14F-4D97-AF65-F5344CB8AC3E}">
        <p14:creationId xmlns:p14="http://schemas.microsoft.com/office/powerpoint/2010/main" val="365763860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第</a:t>
            </a:r>
            <a:r>
              <a:rPr kumimoji="1" lang="en-US" altLang="ja-JP" dirty="0"/>
              <a:t>8</a:t>
            </a:r>
            <a:r>
              <a:rPr kumimoji="1" lang="ja-JP" altLang="en-US" dirty="0"/>
              <a:t>節</a:t>
            </a:r>
            <a:endParaRPr kumimoji="1" lang="en-US" altLang="ja-JP" dirty="0"/>
          </a:p>
          <a:p>
            <a:r>
              <a:rPr kumimoji="1" lang="en-US" altLang="ja-JP" dirty="0"/>
              <a:t>P.456</a:t>
            </a:r>
          </a:p>
          <a:p>
            <a:r>
              <a:rPr kumimoji="1" lang="ja-JP" altLang="en-US" dirty="0"/>
              <a:t>図表</a:t>
            </a:r>
            <a:r>
              <a:rPr kumimoji="1" lang="en-US" altLang="ja-JP" dirty="0"/>
              <a:t>9-8-5</a:t>
            </a:r>
          </a:p>
        </p:txBody>
      </p:sp>
      <p:sp>
        <p:nvSpPr>
          <p:cNvPr id="4" name="スライド番号プレースホルダー 3"/>
          <p:cNvSpPr>
            <a:spLocks noGrp="1"/>
          </p:cNvSpPr>
          <p:nvPr>
            <p:ph type="sldNum" sz="quarter" idx="10"/>
          </p:nvPr>
        </p:nvSpPr>
        <p:spPr/>
        <p:txBody>
          <a:bodyPr/>
          <a:lstStyle/>
          <a:p>
            <a:fld id="{628E2AA0-33CF-40B2-BE69-561B69758472}" type="slidenum">
              <a:rPr kumimoji="1" lang="ja-JP" altLang="en-US" smtClean="0"/>
              <a:t>6</a:t>
            </a:fld>
            <a:endParaRPr kumimoji="1" lang="ja-JP" altLang="en-US"/>
          </a:p>
        </p:txBody>
      </p:sp>
    </p:spTree>
    <p:extLst>
      <p:ext uri="{BB962C8B-B14F-4D97-AF65-F5344CB8AC3E}">
        <p14:creationId xmlns:p14="http://schemas.microsoft.com/office/powerpoint/2010/main" val="152342566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4" name="スライド番号プレースホルダー 3"/>
          <p:cNvSpPr>
            <a:spLocks noGrp="1"/>
          </p:cNvSpPr>
          <p:nvPr>
            <p:ph type="sldNum" sz="quarter" idx="10"/>
          </p:nvPr>
        </p:nvSpPr>
        <p:spPr/>
        <p:txBody>
          <a:bodyPr/>
          <a:lstStyle/>
          <a:p>
            <a:fld id="{36BD111B-1087-4444-BE7B-5314EDCA9581}" type="slidenum">
              <a:rPr kumimoji="1" lang="ja-JP" altLang="en-US" smtClean="0"/>
              <a:t>8</a:t>
            </a:fld>
            <a:endParaRPr kumimoji="1" lang="ja-JP" altLang="en-US"/>
          </a:p>
        </p:txBody>
      </p:sp>
      <p:sp>
        <p:nvSpPr>
          <p:cNvPr id="5" name="ノート プレースホルダー 2"/>
          <p:cNvSpPr>
            <a:spLocks noGrp="1"/>
          </p:cNvSpPr>
          <p:nvPr>
            <p:ph type="body" idx="1"/>
          </p:nvPr>
        </p:nvSpPr>
        <p:spPr/>
        <p:txBody>
          <a:bodyPr/>
          <a:lstStyle/>
          <a:p>
            <a:pPr marL="171450" indent="-171450"/>
            <a:endParaRPr lang="en-US" altLang="ja-JP" sz="1600" dirty="0">
              <a:latin typeface="HGPｺﾞｼｯｸE" panose="020B0900000000000000" pitchFamily="50" charset="-128"/>
              <a:ea typeface="HGPｺﾞｼｯｸE" panose="020B0900000000000000" pitchFamily="50" charset="-128"/>
            </a:endParaRPr>
          </a:p>
          <a:p>
            <a:pPr marL="171450" indent="-171450"/>
            <a:endParaRPr kumimoji="1" lang="ja-JP" altLang="en-US" sz="1600" dirty="0">
              <a:latin typeface="HGPｺﾞｼｯｸE" panose="020B0900000000000000" pitchFamily="50" charset="-128"/>
              <a:ea typeface="HGPｺﾞｼｯｸE" panose="020B0900000000000000" pitchFamily="50" charset="-128"/>
            </a:endParaRPr>
          </a:p>
        </p:txBody>
      </p:sp>
    </p:spTree>
    <p:extLst>
      <p:ext uri="{BB962C8B-B14F-4D97-AF65-F5344CB8AC3E}">
        <p14:creationId xmlns:p14="http://schemas.microsoft.com/office/powerpoint/2010/main" val="104767000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36BD111B-1087-4444-BE7B-5314EDCA9581}" type="slidenum">
              <a:rPr kumimoji="1" lang="ja-JP" altLang="en-US" smtClean="0"/>
              <a:t>9</a:t>
            </a:fld>
            <a:endParaRPr kumimoji="1" lang="ja-JP" altLang="en-US"/>
          </a:p>
        </p:txBody>
      </p:sp>
    </p:spTree>
    <p:extLst>
      <p:ext uri="{BB962C8B-B14F-4D97-AF65-F5344CB8AC3E}">
        <p14:creationId xmlns:p14="http://schemas.microsoft.com/office/powerpoint/2010/main" val="217180183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40687962-1732-4DEA-94EE-209433AE6D92}" type="slidenum">
              <a:rPr kumimoji="1" lang="ja-JP" altLang="en-US" smtClean="0"/>
              <a:t>13</a:t>
            </a:fld>
            <a:endParaRPr kumimoji="1" lang="ja-JP" altLang="en-US"/>
          </a:p>
        </p:txBody>
      </p:sp>
    </p:spTree>
    <p:extLst>
      <p:ext uri="{BB962C8B-B14F-4D97-AF65-F5344CB8AC3E}">
        <p14:creationId xmlns:p14="http://schemas.microsoft.com/office/powerpoint/2010/main" val="329777284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Rot="1" noChangeAspect="1" noChangeArrowheads="1" noTextEdit="1"/>
          </p:cNvSpPr>
          <p:nvPr>
            <p:ph type="sldImg"/>
          </p:nvPr>
        </p:nvSpPr>
        <p:spPr>
          <a:xfrm>
            <a:off x="920750" y="746125"/>
            <a:ext cx="4965700" cy="3725863"/>
          </a:xfrm>
          <a:ln/>
        </p:spPr>
      </p:sp>
      <p:sp>
        <p:nvSpPr>
          <p:cNvPr id="8195" name="Rectangle 3"/>
          <p:cNvSpPr>
            <a:spLocks noGrp="1" noChangeArrowheads="1"/>
          </p:cNvSpPr>
          <p:nvPr>
            <p:ph type="body" idx="1"/>
          </p:nvPr>
        </p:nvSpPr>
        <p:spPr>
          <a:noFill/>
        </p:spPr>
        <p:txBody>
          <a:bodyPr/>
          <a:lstStyle/>
          <a:p>
            <a:endParaRPr lang="ja-JP" altLang="en-US"/>
          </a:p>
        </p:txBody>
      </p:sp>
    </p:spTree>
    <p:extLst>
      <p:ext uri="{BB962C8B-B14F-4D97-AF65-F5344CB8AC3E}">
        <p14:creationId xmlns:p14="http://schemas.microsoft.com/office/powerpoint/2010/main" val="386019523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685800" y="2130425"/>
            <a:ext cx="7772400" cy="1470025"/>
          </a:xfrm>
        </p:spPr>
        <p:txBody>
          <a:bodyPr/>
          <a:lstStyle/>
          <a:p>
            <a:r>
              <a:rPr kumimoji="1" lang="ja-JP" altLang="en-US"/>
              <a:t>マスター タイトルの書式設定</a:t>
            </a:r>
          </a:p>
        </p:txBody>
      </p:sp>
      <p:sp>
        <p:nvSpPr>
          <p:cNvPr id="3" name="サブタイトル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kumimoji="1" lang="ja-JP" altLang="en-US"/>
              <a:t>マスター サブタイトルの書式設定</a:t>
            </a:r>
          </a:p>
        </p:txBody>
      </p:sp>
      <p:sp>
        <p:nvSpPr>
          <p:cNvPr id="4" name="日付プレースホルダー 3"/>
          <p:cNvSpPr>
            <a:spLocks noGrp="1"/>
          </p:cNvSpPr>
          <p:nvPr>
            <p:ph type="dt" sz="half" idx="10"/>
          </p:nvPr>
        </p:nvSpPr>
        <p:spPr/>
        <p:txBody>
          <a:bodyPr/>
          <a:lstStyle/>
          <a:p>
            <a:fld id="{320E80D3-1A97-4DE8-BB97-80CF5CF5EC9E}" type="datetime1">
              <a:rPr kumimoji="1" lang="ja-JP" altLang="en-US" smtClean="0"/>
              <a:t>2021/2/9</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A9848611-8FAA-4BFC-BAAD-33CAF1A3E273}" type="slidenum">
              <a:rPr kumimoji="1" lang="ja-JP" altLang="en-US" smtClean="0"/>
              <a:t>‹#›</a:t>
            </a:fld>
            <a:endParaRPr kumimoji="1" lang="ja-JP" altLang="en-US"/>
          </a:p>
        </p:txBody>
      </p:sp>
    </p:spTree>
    <p:extLst>
      <p:ext uri="{BB962C8B-B14F-4D97-AF65-F5344CB8AC3E}">
        <p14:creationId xmlns:p14="http://schemas.microsoft.com/office/powerpoint/2010/main" val="12614774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288" y="4800600"/>
            <a:ext cx="5486400" cy="566738"/>
          </a:xfrm>
        </p:spPr>
        <p:txBody>
          <a:bodyPr anchor="b"/>
          <a:lstStyle>
            <a:lvl1pPr algn="l">
              <a:defRPr sz="2000" b="1"/>
            </a:lvl1pPr>
          </a:lstStyle>
          <a:p>
            <a:r>
              <a:rPr kumimoji="1" lang="ja-JP" altLang="en-US"/>
              <a:t>マスター タイトルの書式設定</a:t>
            </a:r>
          </a:p>
        </p:txBody>
      </p:sp>
      <p:sp>
        <p:nvSpPr>
          <p:cNvPr id="3" name="図プレースホルダー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a:p>
        </p:txBody>
      </p:sp>
      <p:sp>
        <p:nvSpPr>
          <p:cNvPr id="4" name="テキスト プレースホルダー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a:t>マスター テキストの書式設定</a:t>
            </a:r>
          </a:p>
        </p:txBody>
      </p:sp>
      <p:sp>
        <p:nvSpPr>
          <p:cNvPr id="5" name="日付プレースホルダー 4"/>
          <p:cNvSpPr>
            <a:spLocks noGrp="1"/>
          </p:cNvSpPr>
          <p:nvPr>
            <p:ph type="dt" sz="half" idx="10"/>
          </p:nvPr>
        </p:nvSpPr>
        <p:spPr/>
        <p:txBody>
          <a:bodyPr/>
          <a:lstStyle/>
          <a:p>
            <a:fld id="{AD5722B0-4736-44ED-A8F9-1A02E9978DF4}" type="datetime1">
              <a:rPr kumimoji="1" lang="ja-JP" altLang="en-US" smtClean="0"/>
              <a:t>2021/2/9</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A9848611-8FAA-4BFC-BAAD-33CAF1A3E273}" type="slidenum">
              <a:rPr kumimoji="1" lang="ja-JP" altLang="en-US" smtClean="0"/>
              <a:t>‹#›</a:t>
            </a:fld>
            <a:endParaRPr kumimoji="1" lang="ja-JP" altLang="en-US"/>
          </a:p>
        </p:txBody>
      </p:sp>
    </p:spTree>
    <p:extLst>
      <p:ext uri="{BB962C8B-B14F-4D97-AF65-F5344CB8AC3E}">
        <p14:creationId xmlns:p14="http://schemas.microsoft.com/office/powerpoint/2010/main" val="306064746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縦書きテキスト プレースホルダー 2"/>
          <p:cNvSpPr>
            <a:spLocks noGrp="1"/>
          </p:cNvSpPr>
          <p:nvPr>
            <p:ph type="body" orient="vert" idx="1"/>
          </p:nvPr>
        </p:nvSpPr>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9F924245-E52E-41AC-A388-6D3545D4C5C8}" type="datetime1">
              <a:rPr kumimoji="1" lang="ja-JP" altLang="en-US" smtClean="0"/>
              <a:t>2021/2/9</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A9848611-8FAA-4BFC-BAAD-33CAF1A3E273}" type="slidenum">
              <a:rPr kumimoji="1" lang="ja-JP" altLang="en-US" smtClean="0"/>
              <a:t>‹#›</a:t>
            </a:fld>
            <a:endParaRPr kumimoji="1" lang="ja-JP" altLang="en-US"/>
          </a:p>
        </p:txBody>
      </p:sp>
    </p:spTree>
    <p:extLst>
      <p:ext uri="{BB962C8B-B14F-4D97-AF65-F5344CB8AC3E}">
        <p14:creationId xmlns:p14="http://schemas.microsoft.com/office/powerpoint/2010/main" val="421763814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629400" y="274638"/>
            <a:ext cx="2057400" cy="5851525"/>
          </a:xfrm>
        </p:spPr>
        <p:txBody>
          <a:bodyPr vert="eaVert"/>
          <a:lstStyle/>
          <a:p>
            <a:r>
              <a:rPr kumimoji="1" lang="ja-JP" altLang="en-US"/>
              <a:t>マスター タイトルの書式設定</a:t>
            </a:r>
          </a:p>
        </p:txBody>
      </p:sp>
      <p:sp>
        <p:nvSpPr>
          <p:cNvPr id="3" name="縦書きテキスト プレースホルダー 2"/>
          <p:cNvSpPr>
            <a:spLocks noGrp="1"/>
          </p:cNvSpPr>
          <p:nvPr>
            <p:ph type="body" orient="vert" idx="1"/>
          </p:nvPr>
        </p:nvSpPr>
        <p:spPr>
          <a:xfrm>
            <a:off x="457200" y="274638"/>
            <a:ext cx="6019800" cy="5851525"/>
          </a:xfrm>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6BD79BDD-2B1A-498A-AEC7-09D198234CB7}" type="datetime1">
              <a:rPr kumimoji="1" lang="ja-JP" altLang="en-US" smtClean="0"/>
              <a:t>2021/2/9</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A9848611-8FAA-4BFC-BAAD-33CAF1A3E273}" type="slidenum">
              <a:rPr kumimoji="1" lang="ja-JP" altLang="en-US" smtClean="0"/>
              <a:t>‹#›</a:t>
            </a:fld>
            <a:endParaRPr kumimoji="1" lang="ja-JP" altLang="en-US"/>
          </a:p>
        </p:txBody>
      </p:sp>
    </p:spTree>
    <p:extLst>
      <p:ext uri="{BB962C8B-B14F-4D97-AF65-F5344CB8AC3E}">
        <p14:creationId xmlns:p14="http://schemas.microsoft.com/office/powerpoint/2010/main" val="364372509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_ユーザー設定レイアウ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日付プレースホルダー 2"/>
          <p:cNvSpPr>
            <a:spLocks noGrp="1"/>
          </p:cNvSpPr>
          <p:nvPr>
            <p:ph type="dt" sz="half" idx="10"/>
          </p:nvPr>
        </p:nvSpPr>
        <p:spPr/>
        <p:txBody>
          <a:bodyPr/>
          <a:lstStyle/>
          <a:p>
            <a:fld id="{3E07D123-D685-4764-9B4E-03D63BAFD9BB}" type="datetime1">
              <a:rPr kumimoji="1" lang="ja-JP" altLang="en-US" smtClean="0"/>
              <a:t>2021/2/9</a:t>
            </a:fld>
            <a:endParaRPr kumimoji="1" lang="ja-JP" altLang="en-US"/>
          </a:p>
        </p:txBody>
      </p:sp>
      <p:sp>
        <p:nvSpPr>
          <p:cNvPr id="4" name="フッター プレースホルダー 3"/>
          <p:cNvSpPr>
            <a:spLocks noGrp="1"/>
          </p:cNvSpPr>
          <p:nvPr>
            <p:ph type="ftr" sz="quarter" idx="11"/>
          </p:nvPr>
        </p:nvSpPr>
        <p:spPr/>
        <p:txBody>
          <a:bodyPr/>
          <a:lstStyle/>
          <a:p>
            <a:endParaRPr kumimoji="1" lang="ja-JP" altLang="en-US"/>
          </a:p>
        </p:txBody>
      </p:sp>
      <p:sp>
        <p:nvSpPr>
          <p:cNvPr id="5" name="スライド番号プレースホルダー 4"/>
          <p:cNvSpPr>
            <a:spLocks noGrp="1"/>
          </p:cNvSpPr>
          <p:nvPr>
            <p:ph type="sldNum" sz="quarter" idx="12"/>
          </p:nvPr>
        </p:nvSpPr>
        <p:spPr/>
        <p:txBody>
          <a:bodyPr/>
          <a:lstStyle/>
          <a:p>
            <a:fld id="{A9848611-8FAA-4BFC-BAAD-33CAF1A3E273}" type="slidenum">
              <a:rPr kumimoji="1" lang="ja-JP" altLang="en-US" smtClean="0"/>
              <a:t>‹#›</a:t>
            </a:fld>
            <a:endParaRPr kumimoji="1" lang="ja-JP" altLang="en-US"/>
          </a:p>
        </p:txBody>
      </p:sp>
    </p:spTree>
    <p:extLst>
      <p:ext uri="{BB962C8B-B14F-4D97-AF65-F5344CB8AC3E}">
        <p14:creationId xmlns:p14="http://schemas.microsoft.com/office/powerpoint/2010/main" val="333436077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cSld name="1_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コンテンツ プレースホルダー 2"/>
          <p:cNvSpPr>
            <a:spLocks noGrp="1"/>
          </p:cNvSpPr>
          <p:nvPr>
            <p:ph idx="1"/>
          </p:nvPr>
        </p:nvSpPr>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77BED27A-91BD-41E2-981D-3A65BE1D64F5}" type="datetime1">
              <a:rPr kumimoji="1" lang="ja-JP" altLang="en-US" smtClean="0"/>
              <a:t>2021/2/9</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lvl1pPr>
              <a:defRPr sz="1800">
                <a:solidFill>
                  <a:srgbClr val="0070C0"/>
                </a:solidFill>
              </a:defRPr>
            </a:lvl1pPr>
          </a:lstStyle>
          <a:p>
            <a:fld id="{A9848611-8FAA-4BFC-BAAD-33CAF1A3E273}" type="slidenum">
              <a:rPr lang="ja-JP" altLang="en-US" smtClean="0"/>
              <a:pPr/>
              <a:t>‹#›</a:t>
            </a:fld>
            <a:endParaRPr lang="ja-JP" altLang="en-US"/>
          </a:p>
        </p:txBody>
      </p:sp>
    </p:spTree>
    <p:extLst>
      <p:ext uri="{BB962C8B-B14F-4D97-AF65-F5344CB8AC3E}">
        <p14:creationId xmlns:p14="http://schemas.microsoft.com/office/powerpoint/2010/main" val="56739646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1143000" y="1122363"/>
            <a:ext cx="6858000" cy="2387600"/>
          </a:xfrm>
        </p:spPr>
        <p:txBody>
          <a:bodyPr anchor="b"/>
          <a:lstStyle>
            <a:lvl1pPr algn="ctr">
              <a:defRPr sz="6000"/>
            </a:lvl1pPr>
          </a:lstStyle>
          <a:p>
            <a:r>
              <a:rPr kumimoji="1" lang="ja-JP" altLang="en-US"/>
              <a:t>マスター タイトルの書式設定</a:t>
            </a:r>
          </a:p>
        </p:txBody>
      </p:sp>
      <p:sp>
        <p:nvSpPr>
          <p:cNvPr id="3" name="サブタイトル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kumimoji="1" lang="ja-JP" altLang="en-US"/>
              <a:t>マスター サブタイトルの書式設定</a:t>
            </a:r>
          </a:p>
        </p:txBody>
      </p:sp>
      <p:sp>
        <p:nvSpPr>
          <p:cNvPr id="4" name="日付プレースホルダー 3"/>
          <p:cNvSpPr>
            <a:spLocks noGrp="1"/>
          </p:cNvSpPr>
          <p:nvPr>
            <p:ph type="dt" sz="half" idx="10"/>
          </p:nvPr>
        </p:nvSpPr>
        <p:spPr/>
        <p:txBody>
          <a:bodyPr/>
          <a:lstStyle/>
          <a:p>
            <a:fld id="{650369C4-1156-4564-B519-C9C9666E50AE}" type="datetime1">
              <a:rPr kumimoji="1" lang="ja-JP" altLang="en-US" smtClean="0"/>
              <a:t>2021/2/9</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52C23846-AB7F-4CF3-BC71-94365683830C}" type="slidenum">
              <a:rPr kumimoji="1" lang="ja-JP" altLang="en-US" smtClean="0"/>
              <a:t>‹#›</a:t>
            </a:fld>
            <a:endParaRPr kumimoji="1" lang="ja-JP" altLang="en-US"/>
          </a:p>
        </p:txBody>
      </p:sp>
    </p:spTree>
    <p:extLst>
      <p:ext uri="{BB962C8B-B14F-4D97-AF65-F5344CB8AC3E}">
        <p14:creationId xmlns:p14="http://schemas.microsoft.com/office/powerpoint/2010/main" val="394588879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コンテンツ プレースホルダー 2"/>
          <p:cNvSpPr>
            <a:spLocks noGrp="1"/>
          </p:cNvSpPr>
          <p:nvPr>
            <p:ph idx="1"/>
          </p:nvPr>
        </p:nvSpPr>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BBA82206-7572-4CC9-B856-A6BE8FB86EDF}" type="datetime1">
              <a:rPr kumimoji="1" lang="ja-JP" altLang="en-US" smtClean="0"/>
              <a:t>2021/2/9</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52C23846-AB7F-4CF3-BC71-94365683830C}" type="slidenum">
              <a:rPr kumimoji="1" lang="ja-JP" altLang="en-US" smtClean="0"/>
              <a:t>‹#›</a:t>
            </a:fld>
            <a:endParaRPr kumimoji="1" lang="ja-JP" altLang="en-US"/>
          </a:p>
        </p:txBody>
      </p:sp>
    </p:spTree>
    <p:extLst>
      <p:ext uri="{BB962C8B-B14F-4D97-AF65-F5344CB8AC3E}">
        <p14:creationId xmlns:p14="http://schemas.microsoft.com/office/powerpoint/2010/main" val="351909553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623888" y="1709738"/>
            <a:ext cx="7886700" cy="2852737"/>
          </a:xfrm>
        </p:spPr>
        <p:txBody>
          <a:bodyPr anchor="b"/>
          <a:lstStyle>
            <a:lvl1pPr>
              <a:defRPr sz="6000"/>
            </a:lvl1pPr>
          </a:lstStyle>
          <a:p>
            <a:r>
              <a:rPr kumimoji="1" lang="ja-JP" altLang="en-US"/>
              <a:t>マスター タイトルの書式設定</a:t>
            </a:r>
          </a:p>
        </p:txBody>
      </p:sp>
      <p:sp>
        <p:nvSpPr>
          <p:cNvPr id="3" name="テキスト プレースホルダー 2"/>
          <p:cNvSpPr>
            <a:spLocks noGrp="1"/>
          </p:cNvSpPr>
          <p:nvPr>
            <p:ph type="body" idx="1"/>
          </p:nvPr>
        </p:nvSpPr>
        <p:spPr>
          <a:xfrm>
            <a:off x="623888" y="4589463"/>
            <a:ext cx="78867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kumimoji="1" lang="ja-JP" altLang="en-US"/>
              <a:t>マスター テキストの書式設定</a:t>
            </a:r>
          </a:p>
        </p:txBody>
      </p:sp>
      <p:sp>
        <p:nvSpPr>
          <p:cNvPr id="4" name="日付プレースホルダー 3"/>
          <p:cNvSpPr>
            <a:spLocks noGrp="1"/>
          </p:cNvSpPr>
          <p:nvPr>
            <p:ph type="dt" sz="half" idx="10"/>
          </p:nvPr>
        </p:nvSpPr>
        <p:spPr/>
        <p:txBody>
          <a:bodyPr/>
          <a:lstStyle/>
          <a:p>
            <a:fld id="{6E8906CB-A0FD-4118-9514-1E84039D547E}" type="datetime1">
              <a:rPr kumimoji="1" lang="ja-JP" altLang="en-US" smtClean="0"/>
              <a:t>2021/2/9</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52C23846-AB7F-4CF3-BC71-94365683830C}" type="slidenum">
              <a:rPr kumimoji="1" lang="ja-JP" altLang="en-US" smtClean="0"/>
              <a:t>‹#›</a:t>
            </a:fld>
            <a:endParaRPr kumimoji="1" lang="ja-JP" altLang="en-US"/>
          </a:p>
        </p:txBody>
      </p:sp>
    </p:spTree>
    <p:extLst>
      <p:ext uri="{BB962C8B-B14F-4D97-AF65-F5344CB8AC3E}">
        <p14:creationId xmlns:p14="http://schemas.microsoft.com/office/powerpoint/2010/main" val="107506977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コンテンツ プレースホルダー 2"/>
          <p:cNvSpPr>
            <a:spLocks noGrp="1"/>
          </p:cNvSpPr>
          <p:nvPr>
            <p:ph sz="half" idx="1"/>
          </p:nvPr>
        </p:nvSpPr>
        <p:spPr>
          <a:xfrm>
            <a:off x="628650" y="1825625"/>
            <a:ext cx="3867150" cy="435133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コンテンツ プレースホルダー 3"/>
          <p:cNvSpPr>
            <a:spLocks noGrp="1"/>
          </p:cNvSpPr>
          <p:nvPr>
            <p:ph sz="half" idx="2"/>
          </p:nvPr>
        </p:nvSpPr>
        <p:spPr>
          <a:xfrm>
            <a:off x="4648200" y="1825625"/>
            <a:ext cx="3867150" cy="435133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日付プレースホルダー 4"/>
          <p:cNvSpPr>
            <a:spLocks noGrp="1"/>
          </p:cNvSpPr>
          <p:nvPr>
            <p:ph type="dt" sz="half" idx="10"/>
          </p:nvPr>
        </p:nvSpPr>
        <p:spPr/>
        <p:txBody>
          <a:bodyPr/>
          <a:lstStyle/>
          <a:p>
            <a:fld id="{7EA9B5D7-CFB7-4A51-9AF9-8C7E4411418C}" type="datetime1">
              <a:rPr kumimoji="1" lang="ja-JP" altLang="en-US" smtClean="0"/>
              <a:t>2021/2/9</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52C23846-AB7F-4CF3-BC71-94365683830C}" type="slidenum">
              <a:rPr kumimoji="1" lang="ja-JP" altLang="en-US" smtClean="0"/>
              <a:t>‹#›</a:t>
            </a:fld>
            <a:endParaRPr kumimoji="1" lang="ja-JP" altLang="en-US"/>
          </a:p>
        </p:txBody>
      </p:sp>
    </p:spTree>
    <p:extLst>
      <p:ext uri="{BB962C8B-B14F-4D97-AF65-F5344CB8AC3E}">
        <p14:creationId xmlns:p14="http://schemas.microsoft.com/office/powerpoint/2010/main" val="286235952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a:xfrm>
            <a:off x="630238" y="365125"/>
            <a:ext cx="7886700" cy="1325563"/>
          </a:xfrm>
        </p:spPr>
        <p:txBody>
          <a:bodyPr/>
          <a:lstStyle/>
          <a:p>
            <a:r>
              <a:rPr kumimoji="1" lang="ja-JP" altLang="en-US"/>
              <a:t>マスター タイトルの書式設定</a:t>
            </a:r>
          </a:p>
        </p:txBody>
      </p:sp>
      <p:sp>
        <p:nvSpPr>
          <p:cNvPr id="3" name="テキスト プレースホルダー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4" name="コンテンツ プレースホルダー 3"/>
          <p:cNvSpPr>
            <a:spLocks noGrp="1"/>
          </p:cNvSpPr>
          <p:nvPr>
            <p:ph sz="half" idx="2"/>
          </p:nvPr>
        </p:nvSpPr>
        <p:spPr>
          <a:xfrm>
            <a:off x="630238" y="2505075"/>
            <a:ext cx="3868737" cy="368458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テキスト プレースホルダー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6" name="コンテンツ プレースホルダー 5"/>
          <p:cNvSpPr>
            <a:spLocks noGrp="1"/>
          </p:cNvSpPr>
          <p:nvPr>
            <p:ph sz="quarter" idx="4"/>
          </p:nvPr>
        </p:nvSpPr>
        <p:spPr>
          <a:xfrm>
            <a:off x="4629150" y="2505075"/>
            <a:ext cx="3887788" cy="368458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7" name="日付プレースホルダー 6"/>
          <p:cNvSpPr>
            <a:spLocks noGrp="1"/>
          </p:cNvSpPr>
          <p:nvPr>
            <p:ph type="dt" sz="half" idx="10"/>
          </p:nvPr>
        </p:nvSpPr>
        <p:spPr/>
        <p:txBody>
          <a:bodyPr/>
          <a:lstStyle/>
          <a:p>
            <a:fld id="{7FAE70AC-CD0A-41A6-8886-998CDB8AE725}" type="datetime1">
              <a:rPr kumimoji="1" lang="ja-JP" altLang="en-US" smtClean="0"/>
              <a:t>2021/2/9</a:t>
            </a:fld>
            <a:endParaRPr kumimoji="1" lang="ja-JP" altLang="en-US"/>
          </a:p>
        </p:txBody>
      </p:sp>
      <p:sp>
        <p:nvSpPr>
          <p:cNvPr id="8" name="フッター プレースホルダー 7"/>
          <p:cNvSpPr>
            <a:spLocks noGrp="1"/>
          </p:cNvSpPr>
          <p:nvPr>
            <p:ph type="ftr" sz="quarter" idx="11"/>
          </p:nvPr>
        </p:nvSpPr>
        <p:spPr/>
        <p:txBody>
          <a:bodyPr/>
          <a:lstStyle/>
          <a:p>
            <a:endParaRPr kumimoji="1" lang="ja-JP" altLang="en-US"/>
          </a:p>
        </p:txBody>
      </p:sp>
      <p:sp>
        <p:nvSpPr>
          <p:cNvPr id="9" name="スライド番号プレースホルダー 8"/>
          <p:cNvSpPr>
            <a:spLocks noGrp="1"/>
          </p:cNvSpPr>
          <p:nvPr>
            <p:ph type="sldNum" sz="quarter" idx="12"/>
          </p:nvPr>
        </p:nvSpPr>
        <p:spPr/>
        <p:txBody>
          <a:bodyPr/>
          <a:lstStyle/>
          <a:p>
            <a:fld id="{52C23846-AB7F-4CF3-BC71-94365683830C}" type="slidenum">
              <a:rPr kumimoji="1" lang="ja-JP" altLang="en-US" smtClean="0"/>
              <a:t>‹#›</a:t>
            </a:fld>
            <a:endParaRPr kumimoji="1" lang="ja-JP" altLang="en-US"/>
          </a:p>
        </p:txBody>
      </p:sp>
    </p:spTree>
    <p:extLst>
      <p:ext uri="{BB962C8B-B14F-4D97-AF65-F5344CB8AC3E}">
        <p14:creationId xmlns:p14="http://schemas.microsoft.com/office/powerpoint/2010/main" val="139921136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タイトルとコンテンツ">
    <p:spTree>
      <p:nvGrpSpPr>
        <p:cNvPr id="1" name=""/>
        <p:cNvGrpSpPr/>
        <p:nvPr/>
      </p:nvGrpSpPr>
      <p:grpSpPr>
        <a:xfrm>
          <a:off x="0" y="0"/>
          <a:ext cx="0" cy="0"/>
          <a:chOff x="0" y="0"/>
          <a:chExt cx="0" cy="0"/>
        </a:xfrm>
      </p:grpSpPr>
      <p:sp>
        <p:nvSpPr>
          <p:cNvPr id="4" name="日付プレースホルダー 3"/>
          <p:cNvSpPr>
            <a:spLocks noGrp="1"/>
          </p:cNvSpPr>
          <p:nvPr>
            <p:ph type="dt" sz="half" idx="10"/>
          </p:nvPr>
        </p:nvSpPr>
        <p:spPr/>
        <p:txBody>
          <a:bodyPr/>
          <a:lstStyle/>
          <a:p>
            <a:fld id="{79B2DEEE-E4FA-4403-AFD9-5741FDE79F71}" type="datetime1">
              <a:rPr kumimoji="1" lang="ja-JP" altLang="en-US" smtClean="0"/>
              <a:t>2021/2/9</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A9848611-8FAA-4BFC-BAAD-33CAF1A3E273}" type="slidenum">
              <a:rPr kumimoji="1" lang="ja-JP" altLang="en-US" smtClean="0"/>
              <a:t>‹#›</a:t>
            </a:fld>
            <a:endParaRPr kumimoji="1" lang="ja-JP" altLang="en-US"/>
          </a:p>
        </p:txBody>
      </p:sp>
    </p:spTree>
    <p:extLst>
      <p:ext uri="{BB962C8B-B14F-4D97-AF65-F5344CB8AC3E}">
        <p14:creationId xmlns:p14="http://schemas.microsoft.com/office/powerpoint/2010/main" val="309824492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日付プレースホルダー 2"/>
          <p:cNvSpPr>
            <a:spLocks noGrp="1"/>
          </p:cNvSpPr>
          <p:nvPr>
            <p:ph type="dt" sz="half" idx="10"/>
          </p:nvPr>
        </p:nvSpPr>
        <p:spPr/>
        <p:txBody>
          <a:bodyPr/>
          <a:lstStyle/>
          <a:p>
            <a:fld id="{9050CB8E-26A5-4979-A8AC-F88F78CAF13A}" type="datetime1">
              <a:rPr kumimoji="1" lang="ja-JP" altLang="en-US" smtClean="0"/>
              <a:t>2021/2/9</a:t>
            </a:fld>
            <a:endParaRPr kumimoji="1" lang="ja-JP" altLang="en-US"/>
          </a:p>
        </p:txBody>
      </p:sp>
      <p:sp>
        <p:nvSpPr>
          <p:cNvPr id="4" name="フッター プレースホルダー 3"/>
          <p:cNvSpPr>
            <a:spLocks noGrp="1"/>
          </p:cNvSpPr>
          <p:nvPr>
            <p:ph type="ftr" sz="quarter" idx="11"/>
          </p:nvPr>
        </p:nvSpPr>
        <p:spPr/>
        <p:txBody>
          <a:bodyPr/>
          <a:lstStyle/>
          <a:p>
            <a:endParaRPr kumimoji="1" lang="ja-JP" altLang="en-US"/>
          </a:p>
        </p:txBody>
      </p:sp>
      <p:sp>
        <p:nvSpPr>
          <p:cNvPr id="5" name="スライド番号プレースホルダー 4"/>
          <p:cNvSpPr>
            <a:spLocks noGrp="1"/>
          </p:cNvSpPr>
          <p:nvPr>
            <p:ph type="sldNum" sz="quarter" idx="12"/>
          </p:nvPr>
        </p:nvSpPr>
        <p:spPr/>
        <p:txBody>
          <a:bodyPr/>
          <a:lstStyle/>
          <a:p>
            <a:fld id="{52C23846-AB7F-4CF3-BC71-94365683830C}" type="slidenum">
              <a:rPr kumimoji="1" lang="ja-JP" altLang="en-US" smtClean="0"/>
              <a:t>‹#›</a:t>
            </a:fld>
            <a:endParaRPr kumimoji="1" lang="ja-JP" altLang="en-US"/>
          </a:p>
        </p:txBody>
      </p:sp>
    </p:spTree>
    <p:extLst>
      <p:ext uri="{BB962C8B-B14F-4D97-AF65-F5344CB8AC3E}">
        <p14:creationId xmlns:p14="http://schemas.microsoft.com/office/powerpoint/2010/main" val="77742763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p:cNvSpPr>
            <a:spLocks noGrp="1"/>
          </p:cNvSpPr>
          <p:nvPr>
            <p:ph type="dt" sz="half" idx="10"/>
          </p:nvPr>
        </p:nvSpPr>
        <p:spPr/>
        <p:txBody>
          <a:bodyPr/>
          <a:lstStyle/>
          <a:p>
            <a:fld id="{DDCC2C44-E462-4C3D-A942-3637063B6789}" type="datetime1">
              <a:rPr kumimoji="1" lang="ja-JP" altLang="en-US" smtClean="0"/>
              <a:t>2021/2/9</a:t>
            </a:fld>
            <a:endParaRPr kumimoji="1" lang="ja-JP" altLang="en-US"/>
          </a:p>
        </p:txBody>
      </p:sp>
      <p:sp>
        <p:nvSpPr>
          <p:cNvPr id="3" name="フッター プレースホルダー 2"/>
          <p:cNvSpPr>
            <a:spLocks noGrp="1"/>
          </p:cNvSpPr>
          <p:nvPr>
            <p:ph type="ftr" sz="quarter" idx="11"/>
          </p:nvPr>
        </p:nvSpPr>
        <p:spPr/>
        <p:txBody>
          <a:bodyPr/>
          <a:lstStyle/>
          <a:p>
            <a:endParaRPr kumimoji="1" lang="ja-JP" altLang="en-US"/>
          </a:p>
        </p:txBody>
      </p:sp>
      <p:sp>
        <p:nvSpPr>
          <p:cNvPr id="4" name="スライド番号プレースホルダー 3"/>
          <p:cNvSpPr>
            <a:spLocks noGrp="1"/>
          </p:cNvSpPr>
          <p:nvPr>
            <p:ph type="sldNum" sz="quarter" idx="12"/>
          </p:nvPr>
        </p:nvSpPr>
        <p:spPr/>
        <p:txBody>
          <a:bodyPr/>
          <a:lstStyle/>
          <a:p>
            <a:fld id="{52C23846-AB7F-4CF3-BC71-94365683830C}" type="slidenum">
              <a:rPr kumimoji="1" lang="ja-JP" altLang="en-US" smtClean="0"/>
              <a:t>‹#›</a:t>
            </a:fld>
            <a:endParaRPr kumimoji="1" lang="ja-JP" altLang="en-US"/>
          </a:p>
        </p:txBody>
      </p:sp>
    </p:spTree>
    <p:extLst>
      <p:ext uri="{BB962C8B-B14F-4D97-AF65-F5344CB8AC3E}">
        <p14:creationId xmlns:p14="http://schemas.microsoft.com/office/powerpoint/2010/main" val="214940002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630238" y="457200"/>
            <a:ext cx="2949575" cy="1600200"/>
          </a:xfrm>
        </p:spPr>
        <p:txBody>
          <a:bodyPr anchor="b"/>
          <a:lstStyle>
            <a:lvl1pPr>
              <a:defRPr sz="3200"/>
            </a:lvl1pPr>
          </a:lstStyle>
          <a:p>
            <a:r>
              <a:rPr kumimoji="1" lang="ja-JP" altLang="en-US"/>
              <a:t>マスター タイトルの書式設定</a:t>
            </a:r>
          </a:p>
        </p:txBody>
      </p:sp>
      <p:sp>
        <p:nvSpPr>
          <p:cNvPr id="3" name="コンテンツ プレースホルダー 2"/>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テキスト プレースホルダー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ja-JP" altLang="en-US"/>
              <a:t>マスター テキストの書式設定</a:t>
            </a:r>
          </a:p>
        </p:txBody>
      </p:sp>
      <p:sp>
        <p:nvSpPr>
          <p:cNvPr id="5" name="日付プレースホルダー 4"/>
          <p:cNvSpPr>
            <a:spLocks noGrp="1"/>
          </p:cNvSpPr>
          <p:nvPr>
            <p:ph type="dt" sz="half" idx="10"/>
          </p:nvPr>
        </p:nvSpPr>
        <p:spPr/>
        <p:txBody>
          <a:bodyPr/>
          <a:lstStyle/>
          <a:p>
            <a:fld id="{0E10BB36-75D7-4626-A510-A78C66D16758}" type="datetime1">
              <a:rPr kumimoji="1" lang="ja-JP" altLang="en-US" smtClean="0"/>
              <a:t>2021/2/9</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52C23846-AB7F-4CF3-BC71-94365683830C}" type="slidenum">
              <a:rPr kumimoji="1" lang="ja-JP" altLang="en-US" smtClean="0"/>
              <a:t>‹#›</a:t>
            </a:fld>
            <a:endParaRPr kumimoji="1" lang="ja-JP" altLang="en-US"/>
          </a:p>
        </p:txBody>
      </p:sp>
    </p:spTree>
    <p:extLst>
      <p:ext uri="{BB962C8B-B14F-4D97-AF65-F5344CB8AC3E}">
        <p14:creationId xmlns:p14="http://schemas.microsoft.com/office/powerpoint/2010/main" val="30570010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630238" y="457200"/>
            <a:ext cx="2949575" cy="1600200"/>
          </a:xfrm>
        </p:spPr>
        <p:txBody>
          <a:bodyPr anchor="b"/>
          <a:lstStyle>
            <a:lvl1pPr>
              <a:defRPr sz="3200"/>
            </a:lvl1pPr>
          </a:lstStyle>
          <a:p>
            <a:r>
              <a:rPr kumimoji="1" lang="ja-JP" altLang="en-US"/>
              <a:t>マスター タイトルの書式設定</a:t>
            </a:r>
          </a:p>
        </p:txBody>
      </p:sp>
      <p:sp>
        <p:nvSpPr>
          <p:cNvPr id="3" name="図プレースホルダー 2"/>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a:p>
        </p:txBody>
      </p:sp>
      <p:sp>
        <p:nvSpPr>
          <p:cNvPr id="4" name="テキスト プレースホルダー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ja-JP" altLang="en-US"/>
              <a:t>マスター テキストの書式設定</a:t>
            </a:r>
          </a:p>
        </p:txBody>
      </p:sp>
      <p:sp>
        <p:nvSpPr>
          <p:cNvPr id="5" name="日付プレースホルダー 4"/>
          <p:cNvSpPr>
            <a:spLocks noGrp="1"/>
          </p:cNvSpPr>
          <p:nvPr>
            <p:ph type="dt" sz="half" idx="10"/>
          </p:nvPr>
        </p:nvSpPr>
        <p:spPr/>
        <p:txBody>
          <a:bodyPr/>
          <a:lstStyle/>
          <a:p>
            <a:fld id="{B5BEC8B0-0CCB-4DCC-871D-894E87BB4F30}" type="datetime1">
              <a:rPr kumimoji="1" lang="ja-JP" altLang="en-US" smtClean="0"/>
              <a:t>2021/2/9</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52C23846-AB7F-4CF3-BC71-94365683830C}" type="slidenum">
              <a:rPr kumimoji="1" lang="ja-JP" altLang="en-US" smtClean="0"/>
              <a:t>‹#›</a:t>
            </a:fld>
            <a:endParaRPr kumimoji="1" lang="ja-JP" altLang="en-US"/>
          </a:p>
        </p:txBody>
      </p:sp>
    </p:spTree>
    <p:extLst>
      <p:ext uri="{BB962C8B-B14F-4D97-AF65-F5344CB8AC3E}">
        <p14:creationId xmlns:p14="http://schemas.microsoft.com/office/powerpoint/2010/main" val="199507709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縦書きテキスト プレースホルダー 2"/>
          <p:cNvSpPr>
            <a:spLocks noGrp="1"/>
          </p:cNvSpPr>
          <p:nvPr>
            <p:ph type="body" orient="vert" idx="1"/>
          </p:nvPr>
        </p:nvSpPr>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8FDB638B-F631-4D3E-9BE5-ADD0188AEECB}" type="datetime1">
              <a:rPr kumimoji="1" lang="ja-JP" altLang="en-US" smtClean="0"/>
              <a:t>2021/2/9</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52C23846-AB7F-4CF3-BC71-94365683830C}" type="slidenum">
              <a:rPr kumimoji="1" lang="ja-JP" altLang="en-US" smtClean="0"/>
              <a:t>‹#›</a:t>
            </a:fld>
            <a:endParaRPr kumimoji="1" lang="ja-JP" altLang="en-US"/>
          </a:p>
        </p:txBody>
      </p:sp>
    </p:spTree>
    <p:extLst>
      <p:ext uri="{BB962C8B-B14F-4D97-AF65-F5344CB8AC3E}">
        <p14:creationId xmlns:p14="http://schemas.microsoft.com/office/powerpoint/2010/main" val="2941673942"/>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543675" y="365125"/>
            <a:ext cx="1971675" cy="5811838"/>
          </a:xfrm>
        </p:spPr>
        <p:txBody>
          <a:bodyPr vert="eaVert"/>
          <a:lstStyle/>
          <a:p>
            <a:r>
              <a:rPr kumimoji="1" lang="ja-JP" altLang="en-US"/>
              <a:t>マスター タイトルの書式設定</a:t>
            </a:r>
          </a:p>
        </p:txBody>
      </p:sp>
      <p:sp>
        <p:nvSpPr>
          <p:cNvPr id="3" name="縦書きテキスト プレースホルダー 2"/>
          <p:cNvSpPr>
            <a:spLocks noGrp="1"/>
          </p:cNvSpPr>
          <p:nvPr>
            <p:ph type="body" orient="vert" idx="1"/>
          </p:nvPr>
        </p:nvSpPr>
        <p:spPr>
          <a:xfrm>
            <a:off x="628650" y="365125"/>
            <a:ext cx="5762625" cy="5811838"/>
          </a:xfrm>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D43D634C-28A4-410B-9F08-7E474A72F289}" type="datetime1">
              <a:rPr kumimoji="1" lang="ja-JP" altLang="en-US" smtClean="0"/>
              <a:t>2021/2/9</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52C23846-AB7F-4CF3-BC71-94365683830C}" type="slidenum">
              <a:rPr kumimoji="1" lang="ja-JP" altLang="en-US" smtClean="0"/>
              <a:t>‹#›</a:t>
            </a:fld>
            <a:endParaRPr kumimoji="1" lang="ja-JP" altLang="en-US"/>
          </a:p>
        </p:txBody>
      </p:sp>
    </p:spTree>
    <p:extLst>
      <p:ext uri="{BB962C8B-B14F-4D97-AF65-F5344CB8AC3E}">
        <p14:creationId xmlns:p14="http://schemas.microsoft.com/office/powerpoint/2010/main" val="2141972352"/>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1143000" y="1122363"/>
            <a:ext cx="6858000" cy="2387600"/>
          </a:xfrm>
        </p:spPr>
        <p:txBody>
          <a:bodyPr anchor="b"/>
          <a:lstStyle>
            <a:lvl1pPr algn="ctr">
              <a:defRPr sz="6000"/>
            </a:lvl1pPr>
          </a:lstStyle>
          <a:p>
            <a:r>
              <a:rPr kumimoji="1" lang="ja-JP" altLang="en-US"/>
              <a:t>マスター タイトルの書式設定</a:t>
            </a:r>
          </a:p>
        </p:txBody>
      </p:sp>
      <p:sp>
        <p:nvSpPr>
          <p:cNvPr id="3" name="サブタイトル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kumimoji="1" lang="ja-JP" altLang="en-US"/>
              <a:t>マスター サブタイトルの書式設定</a:t>
            </a:r>
          </a:p>
        </p:txBody>
      </p:sp>
      <p:sp>
        <p:nvSpPr>
          <p:cNvPr id="4" name="日付プレースホルダー 3"/>
          <p:cNvSpPr>
            <a:spLocks noGrp="1"/>
          </p:cNvSpPr>
          <p:nvPr>
            <p:ph type="dt" sz="half" idx="10"/>
          </p:nvPr>
        </p:nvSpPr>
        <p:spPr/>
        <p:txBody>
          <a:bodyPr/>
          <a:lstStyle/>
          <a:p>
            <a:fld id="{B2D88E86-69F2-410E-9461-757255CEBE3F}" type="datetime1">
              <a:rPr kumimoji="1" lang="ja-JP" altLang="en-US" smtClean="0"/>
              <a:t>2021/2/9</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8C6AC6E3-8495-4D6A-888E-412959BAAA3D}" type="slidenum">
              <a:rPr kumimoji="1" lang="ja-JP" altLang="en-US" smtClean="0"/>
              <a:t>‹#›</a:t>
            </a:fld>
            <a:endParaRPr kumimoji="1" lang="ja-JP" altLang="en-US"/>
          </a:p>
        </p:txBody>
      </p:sp>
    </p:spTree>
    <p:extLst>
      <p:ext uri="{BB962C8B-B14F-4D97-AF65-F5344CB8AC3E}">
        <p14:creationId xmlns:p14="http://schemas.microsoft.com/office/powerpoint/2010/main" val="2938605663"/>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コンテンツ プレースホルダー 2"/>
          <p:cNvSpPr>
            <a:spLocks noGrp="1"/>
          </p:cNvSpPr>
          <p:nvPr>
            <p:ph idx="1"/>
          </p:nvPr>
        </p:nvSpPr>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D3FE3940-72DD-4050-86B5-5EF87CC2D53B}" type="datetime1">
              <a:rPr kumimoji="1" lang="ja-JP" altLang="en-US" smtClean="0"/>
              <a:t>2021/2/9</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8C6AC6E3-8495-4D6A-888E-412959BAAA3D}" type="slidenum">
              <a:rPr kumimoji="1" lang="ja-JP" altLang="en-US" smtClean="0"/>
              <a:t>‹#›</a:t>
            </a:fld>
            <a:endParaRPr kumimoji="1" lang="ja-JP" altLang="en-US"/>
          </a:p>
        </p:txBody>
      </p:sp>
    </p:spTree>
    <p:extLst>
      <p:ext uri="{BB962C8B-B14F-4D97-AF65-F5344CB8AC3E}">
        <p14:creationId xmlns:p14="http://schemas.microsoft.com/office/powerpoint/2010/main" val="71338246"/>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623888" y="1709738"/>
            <a:ext cx="7886700" cy="2852737"/>
          </a:xfrm>
        </p:spPr>
        <p:txBody>
          <a:bodyPr anchor="b"/>
          <a:lstStyle>
            <a:lvl1pPr>
              <a:defRPr sz="6000"/>
            </a:lvl1pPr>
          </a:lstStyle>
          <a:p>
            <a:r>
              <a:rPr kumimoji="1" lang="ja-JP" altLang="en-US"/>
              <a:t>マスター タイトルの書式設定</a:t>
            </a:r>
          </a:p>
        </p:txBody>
      </p:sp>
      <p:sp>
        <p:nvSpPr>
          <p:cNvPr id="3" name="テキスト プレースホルダー 2"/>
          <p:cNvSpPr>
            <a:spLocks noGrp="1"/>
          </p:cNvSpPr>
          <p:nvPr>
            <p:ph type="body" idx="1"/>
          </p:nvPr>
        </p:nvSpPr>
        <p:spPr>
          <a:xfrm>
            <a:off x="623888" y="4589463"/>
            <a:ext cx="78867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kumimoji="1" lang="ja-JP" altLang="en-US"/>
              <a:t>マスター テキストの書式設定</a:t>
            </a:r>
          </a:p>
        </p:txBody>
      </p:sp>
      <p:sp>
        <p:nvSpPr>
          <p:cNvPr id="4" name="日付プレースホルダー 3"/>
          <p:cNvSpPr>
            <a:spLocks noGrp="1"/>
          </p:cNvSpPr>
          <p:nvPr>
            <p:ph type="dt" sz="half" idx="10"/>
          </p:nvPr>
        </p:nvSpPr>
        <p:spPr/>
        <p:txBody>
          <a:bodyPr/>
          <a:lstStyle/>
          <a:p>
            <a:fld id="{7693DFB4-1FCC-42AB-8B56-FA0BD663D17E}" type="datetime1">
              <a:rPr kumimoji="1" lang="ja-JP" altLang="en-US" smtClean="0"/>
              <a:t>2021/2/9</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8C6AC6E3-8495-4D6A-888E-412959BAAA3D}" type="slidenum">
              <a:rPr kumimoji="1" lang="ja-JP" altLang="en-US" smtClean="0"/>
              <a:t>‹#›</a:t>
            </a:fld>
            <a:endParaRPr kumimoji="1" lang="ja-JP" altLang="en-US"/>
          </a:p>
        </p:txBody>
      </p:sp>
    </p:spTree>
    <p:extLst>
      <p:ext uri="{BB962C8B-B14F-4D97-AF65-F5344CB8AC3E}">
        <p14:creationId xmlns:p14="http://schemas.microsoft.com/office/powerpoint/2010/main" val="3897367088"/>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コンテンツ プレースホルダー 2"/>
          <p:cNvSpPr>
            <a:spLocks noGrp="1"/>
          </p:cNvSpPr>
          <p:nvPr>
            <p:ph sz="half" idx="1"/>
          </p:nvPr>
        </p:nvSpPr>
        <p:spPr>
          <a:xfrm>
            <a:off x="628650" y="1825625"/>
            <a:ext cx="3867150" cy="435133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コンテンツ プレースホルダー 3"/>
          <p:cNvSpPr>
            <a:spLocks noGrp="1"/>
          </p:cNvSpPr>
          <p:nvPr>
            <p:ph sz="half" idx="2"/>
          </p:nvPr>
        </p:nvSpPr>
        <p:spPr>
          <a:xfrm>
            <a:off x="4648200" y="1825625"/>
            <a:ext cx="3867150" cy="435133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日付プレースホルダー 4"/>
          <p:cNvSpPr>
            <a:spLocks noGrp="1"/>
          </p:cNvSpPr>
          <p:nvPr>
            <p:ph type="dt" sz="half" idx="10"/>
          </p:nvPr>
        </p:nvSpPr>
        <p:spPr/>
        <p:txBody>
          <a:bodyPr/>
          <a:lstStyle/>
          <a:p>
            <a:fld id="{267B1F25-E914-4DAA-923D-6516F6D45939}" type="datetime1">
              <a:rPr kumimoji="1" lang="ja-JP" altLang="en-US" smtClean="0"/>
              <a:t>2021/2/9</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8C6AC6E3-8495-4D6A-888E-412959BAAA3D}" type="slidenum">
              <a:rPr kumimoji="1" lang="ja-JP" altLang="en-US" smtClean="0"/>
              <a:t>‹#›</a:t>
            </a:fld>
            <a:endParaRPr kumimoji="1" lang="ja-JP" altLang="en-US"/>
          </a:p>
        </p:txBody>
      </p:sp>
    </p:spTree>
    <p:extLst>
      <p:ext uri="{BB962C8B-B14F-4D97-AF65-F5344CB8AC3E}">
        <p14:creationId xmlns:p14="http://schemas.microsoft.com/office/powerpoint/2010/main" val="263344248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ユーザー設定レイアウ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日付プレースホルダー 2"/>
          <p:cNvSpPr>
            <a:spLocks noGrp="1"/>
          </p:cNvSpPr>
          <p:nvPr>
            <p:ph type="dt" sz="half" idx="10"/>
          </p:nvPr>
        </p:nvSpPr>
        <p:spPr/>
        <p:txBody>
          <a:bodyPr/>
          <a:lstStyle/>
          <a:p>
            <a:fld id="{FDB4B558-236F-43F0-A953-ACB0CEC5CB2E}" type="datetime1">
              <a:rPr kumimoji="1" lang="ja-JP" altLang="en-US" smtClean="0"/>
              <a:t>2021/2/9</a:t>
            </a:fld>
            <a:endParaRPr kumimoji="1" lang="ja-JP" altLang="en-US"/>
          </a:p>
        </p:txBody>
      </p:sp>
      <p:sp>
        <p:nvSpPr>
          <p:cNvPr id="4" name="フッター プレースホルダー 3"/>
          <p:cNvSpPr>
            <a:spLocks noGrp="1"/>
          </p:cNvSpPr>
          <p:nvPr>
            <p:ph type="ftr" sz="quarter" idx="11"/>
          </p:nvPr>
        </p:nvSpPr>
        <p:spPr/>
        <p:txBody>
          <a:bodyPr/>
          <a:lstStyle/>
          <a:p>
            <a:endParaRPr kumimoji="1" lang="ja-JP" altLang="en-US"/>
          </a:p>
        </p:txBody>
      </p:sp>
      <p:sp>
        <p:nvSpPr>
          <p:cNvPr id="5" name="スライド番号プレースホルダー 4"/>
          <p:cNvSpPr>
            <a:spLocks noGrp="1"/>
          </p:cNvSpPr>
          <p:nvPr>
            <p:ph type="sldNum" sz="quarter" idx="12"/>
          </p:nvPr>
        </p:nvSpPr>
        <p:spPr/>
        <p:txBody>
          <a:bodyPr/>
          <a:lstStyle/>
          <a:p>
            <a:fld id="{A9848611-8FAA-4BFC-BAAD-33CAF1A3E273}" type="slidenum">
              <a:rPr kumimoji="1" lang="ja-JP" altLang="en-US" smtClean="0"/>
              <a:t>‹#›</a:t>
            </a:fld>
            <a:endParaRPr kumimoji="1" lang="ja-JP" altLang="en-US"/>
          </a:p>
        </p:txBody>
      </p:sp>
    </p:spTree>
    <p:extLst>
      <p:ext uri="{BB962C8B-B14F-4D97-AF65-F5344CB8AC3E}">
        <p14:creationId xmlns:p14="http://schemas.microsoft.com/office/powerpoint/2010/main" val="3211027871"/>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a:xfrm>
            <a:off x="630238" y="365125"/>
            <a:ext cx="7886700" cy="1325563"/>
          </a:xfrm>
        </p:spPr>
        <p:txBody>
          <a:bodyPr/>
          <a:lstStyle/>
          <a:p>
            <a:r>
              <a:rPr kumimoji="1" lang="ja-JP" altLang="en-US"/>
              <a:t>マスター タイトルの書式設定</a:t>
            </a:r>
          </a:p>
        </p:txBody>
      </p:sp>
      <p:sp>
        <p:nvSpPr>
          <p:cNvPr id="3" name="テキスト プレースホルダー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4" name="コンテンツ プレースホルダー 3"/>
          <p:cNvSpPr>
            <a:spLocks noGrp="1"/>
          </p:cNvSpPr>
          <p:nvPr>
            <p:ph sz="half" idx="2"/>
          </p:nvPr>
        </p:nvSpPr>
        <p:spPr>
          <a:xfrm>
            <a:off x="630238" y="2505075"/>
            <a:ext cx="3868737" cy="368458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テキスト プレースホルダー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6" name="コンテンツ プレースホルダー 5"/>
          <p:cNvSpPr>
            <a:spLocks noGrp="1"/>
          </p:cNvSpPr>
          <p:nvPr>
            <p:ph sz="quarter" idx="4"/>
          </p:nvPr>
        </p:nvSpPr>
        <p:spPr>
          <a:xfrm>
            <a:off x="4629150" y="2505075"/>
            <a:ext cx="3887788" cy="368458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7" name="日付プレースホルダー 6"/>
          <p:cNvSpPr>
            <a:spLocks noGrp="1"/>
          </p:cNvSpPr>
          <p:nvPr>
            <p:ph type="dt" sz="half" idx="10"/>
          </p:nvPr>
        </p:nvSpPr>
        <p:spPr/>
        <p:txBody>
          <a:bodyPr/>
          <a:lstStyle/>
          <a:p>
            <a:fld id="{0AC53509-7AD7-432C-9B28-3276CC0E52A4}" type="datetime1">
              <a:rPr kumimoji="1" lang="ja-JP" altLang="en-US" smtClean="0"/>
              <a:t>2021/2/9</a:t>
            </a:fld>
            <a:endParaRPr kumimoji="1" lang="ja-JP" altLang="en-US"/>
          </a:p>
        </p:txBody>
      </p:sp>
      <p:sp>
        <p:nvSpPr>
          <p:cNvPr id="8" name="フッター プレースホルダー 7"/>
          <p:cNvSpPr>
            <a:spLocks noGrp="1"/>
          </p:cNvSpPr>
          <p:nvPr>
            <p:ph type="ftr" sz="quarter" idx="11"/>
          </p:nvPr>
        </p:nvSpPr>
        <p:spPr/>
        <p:txBody>
          <a:bodyPr/>
          <a:lstStyle/>
          <a:p>
            <a:endParaRPr kumimoji="1" lang="ja-JP" altLang="en-US"/>
          </a:p>
        </p:txBody>
      </p:sp>
      <p:sp>
        <p:nvSpPr>
          <p:cNvPr id="9" name="スライド番号プレースホルダー 8"/>
          <p:cNvSpPr>
            <a:spLocks noGrp="1"/>
          </p:cNvSpPr>
          <p:nvPr>
            <p:ph type="sldNum" sz="quarter" idx="12"/>
          </p:nvPr>
        </p:nvSpPr>
        <p:spPr/>
        <p:txBody>
          <a:bodyPr/>
          <a:lstStyle/>
          <a:p>
            <a:fld id="{8C6AC6E3-8495-4D6A-888E-412959BAAA3D}" type="slidenum">
              <a:rPr kumimoji="1" lang="ja-JP" altLang="en-US" smtClean="0"/>
              <a:t>‹#›</a:t>
            </a:fld>
            <a:endParaRPr kumimoji="1" lang="ja-JP" altLang="en-US"/>
          </a:p>
        </p:txBody>
      </p:sp>
    </p:spTree>
    <p:extLst>
      <p:ext uri="{BB962C8B-B14F-4D97-AF65-F5344CB8AC3E}">
        <p14:creationId xmlns:p14="http://schemas.microsoft.com/office/powerpoint/2010/main" val="257849094"/>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日付プレースホルダー 2"/>
          <p:cNvSpPr>
            <a:spLocks noGrp="1"/>
          </p:cNvSpPr>
          <p:nvPr>
            <p:ph type="dt" sz="half" idx="10"/>
          </p:nvPr>
        </p:nvSpPr>
        <p:spPr/>
        <p:txBody>
          <a:bodyPr/>
          <a:lstStyle/>
          <a:p>
            <a:fld id="{58B58CCD-2CF0-4382-949C-F440D7AA29E1}" type="datetime1">
              <a:rPr kumimoji="1" lang="ja-JP" altLang="en-US" smtClean="0"/>
              <a:t>2021/2/9</a:t>
            </a:fld>
            <a:endParaRPr kumimoji="1" lang="ja-JP" altLang="en-US"/>
          </a:p>
        </p:txBody>
      </p:sp>
      <p:sp>
        <p:nvSpPr>
          <p:cNvPr id="4" name="フッター プレースホルダー 3"/>
          <p:cNvSpPr>
            <a:spLocks noGrp="1"/>
          </p:cNvSpPr>
          <p:nvPr>
            <p:ph type="ftr" sz="quarter" idx="11"/>
          </p:nvPr>
        </p:nvSpPr>
        <p:spPr/>
        <p:txBody>
          <a:bodyPr/>
          <a:lstStyle/>
          <a:p>
            <a:endParaRPr kumimoji="1" lang="ja-JP" altLang="en-US"/>
          </a:p>
        </p:txBody>
      </p:sp>
      <p:sp>
        <p:nvSpPr>
          <p:cNvPr id="5" name="スライド番号プレースホルダー 4"/>
          <p:cNvSpPr>
            <a:spLocks noGrp="1"/>
          </p:cNvSpPr>
          <p:nvPr>
            <p:ph type="sldNum" sz="quarter" idx="12"/>
          </p:nvPr>
        </p:nvSpPr>
        <p:spPr/>
        <p:txBody>
          <a:bodyPr/>
          <a:lstStyle/>
          <a:p>
            <a:fld id="{8C6AC6E3-8495-4D6A-888E-412959BAAA3D}" type="slidenum">
              <a:rPr kumimoji="1" lang="ja-JP" altLang="en-US" smtClean="0"/>
              <a:t>‹#›</a:t>
            </a:fld>
            <a:endParaRPr kumimoji="1" lang="ja-JP" altLang="en-US"/>
          </a:p>
        </p:txBody>
      </p:sp>
    </p:spTree>
    <p:extLst>
      <p:ext uri="{BB962C8B-B14F-4D97-AF65-F5344CB8AC3E}">
        <p14:creationId xmlns:p14="http://schemas.microsoft.com/office/powerpoint/2010/main" val="3070797652"/>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p:cNvSpPr>
            <a:spLocks noGrp="1"/>
          </p:cNvSpPr>
          <p:nvPr>
            <p:ph type="dt" sz="half" idx="10"/>
          </p:nvPr>
        </p:nvSpPr>
        <p:spPr/>
        <p:txBody>
          <a:bodyPr/>
          <a:lstStyle/>
          <a:p>
            <a:fld id="{AF3F800E-36B0-4543-9EE8-4B6F764D712C}" type="datetime1">
              <a:rPr kumimoji="1" lang="ja-JP" altLang="en-US" smtClean="0"/>
              <a:t>2021/2/9</a:t>
            </a:fld>
            <a:endParaRPr kumimoji="1" lang="ja-JP" altLang="en-US"/>
          </a:p>
        </p:txBody>
      </p:sp>
      <p:sp>
        <p:nvSpPr>
          <p:cNvPr id="3" name="フッター プレースホルダー 2"/>
          <p:cNvSpPr>
            <a:spLocks noGrp="1"/>
          </p:cNvSpPr>
          <p:nvPr>
            <p:ph type="ftr" sz="quarter" idx="11"/>
          </p:nvPr>
        </p:nvSpPr>
        <p:spPr/>
        <p:txBody>
          <a:bodyPr/>
          <a:lstStyle/>
          <a:p>
            <a:endParaRPr kumimoji="1" lang="ja-JP" altLang="en-US"/>
          </a:p>
        </p:txBody>
      </p:sp>
      <p:sp>
        <p:nvSpPr>
          <p:cNvPr id="4" name="スライド番号プレースホルダー 3"/>
          <p:cNvSpPr>
            <a:spLocks noGrp="1"/>
          </p:cNvSpPr>
          <p:nvPr>
            <p:ph type="sldNum" sz="quarter" idx="12"/>
          </p:nvPr>
        </p:nvSpPr>
        <p:spPr/>
        <p:txBody>
          <a:bodyPr/>
          <a:lstStyle/>
          <a:p>
            <a:fld id="{8C6AC6E3-8495-4D6A-888E-412959BAAA3D}" type="slidenum">
              <a:rPr kumimoji="1" lang="ja-JP" altLang="en-US" smtClean="0"/>
              <a:t>‹#›</a:t>
            </a:fld>
            <a:endParaRPr kumimoji="1" lang="ja-JP" altLang="en-US"/>
          </a:p>
        </p:txBody>
      </p:sp>
    </p:spTree>
    <p:extLst>
      <p:ext uri="{BB962C8B-B14F-4D97-AF65-F5344CB8AC3E}">
        <p14:creationId xmlns:p14="http://schemas.microsoft.com/office/powerpoint/2010/main" val="1709038405"/>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630238" y="457200"/>
            <a:ext cx="2949575" cy="1600200"/>
          </a:xfrm>
        </p:spPr>
        <p:txBody>
          <a:bodyPr anchor="b"/>
          <a:lstStyle>
            <a:lvl1pPr>
              <a:defRPr sz="3200"/>
            </a:lvl1pPr>
          </a:lstStyle>
          <a:p>
            <a:r>
              <a:rPr kumimoji="1" lang="ja-JP" altLang="en-US"/>
              <a:t>マスター タイトルの書式設定</a:t>
            </a:r>
          </a:p>
        </p:txBody>
      </p:sp>
      <p:sp>
        <p:nvSpPr>
          <p:cNvPr id="3" name="コンテンツ プレースホルダー 2"/>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テキスト プレースホルダー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ja-JP" altLang="en-US"/>
              <a:t>マスター テキストの書式設定</a:t>
            </a:r>
          </a:p>
        </p:txBody>
      </p:sp>
      <p:sp>
        <p:nvSpPr>
          <p:cNvPr id="5" name="日付プレースホルダー 4"/>
          <p:cNvSpPr>
            <a:spLocks noGrp="1"/>
          </p:cNvSpPr>
          <p:nvPr>
            <p:ph type="dt" sz="half" idx="10"/>
          </p:nvPr>
        </p:nvSpPr>
        <p:spPr/>
        <p:txBody>
          <a:bodyPr/>
          <a:lstStyle/>
          <a:p>
            <a:fld id="{2F6D6A04-4B87-499C-9622-CBDF944A6FB1}" type="datetime1">
              <a:rPr kumimoji="1" lang="ja-JP" altLang="en-US" smtClean="0"/>
              <a:t>2021/2/9</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8C6AC6E3-8495-4D6A-888E-412959BAAA3D}" type="slidenum">
              <a:rPr kumimoji="1" lang="ja-JP" altLang="en-US" smtClean="0"/>
              <a:t>‹#›</a:t>
            </a:fld>
            <a:endParaRPr kumimoji="1" lang="ja-JP" altLang="en-US"/>
          </a:p>
        </p:txBody>
      </p:sp>
    </p:spTree>
    <p:extLst>
      <p:ext uri="{BB962C8B-B14F-4D97-AF65-F5344CB8AC3E}">
        <p14:creationId xmlns:p14="http://schemas.microsoft.com/office/powerpoint/2010/main" val="3966837325"/>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630238" y="457200"/>
            <a:ext cx="2949575" cy="1600200"/>
          </a:xfrm>
        </p:spPr>
        <p:txBody>
          <a:bodyPr anchor="b"/>
          <a:lstStyle>
            <a:lvl1pPr>
              <a:defRPr sz="3200"/>
            </a:lvl1pPr>
          </a:lstStyle>
          <a:p>
            <a:r>
              <a:rPr kumimoji="1" lang="ja-JP" altLang="en-US"/>
              <a:t>マスター タイトルの書式設定</a:t>
            </a:r>
          </a:p>
        </p:txBody>
      </p:sp>
      <p:sp>
        <p:nvSpPr>
          <p:cNvPr id="3" name="図プレースホルダー 2"/>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a:p>
        </p:txBody>
      </p:sp>
      <p:sp>
        <p:nvSpPr>
          <p:cNvPr id="4" name="テキスト プレースホルダー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ja-JP" altLang="en-US"/>
              <a:t>マスター テキストの書式設定</a:t>
            </a:r>
          </a:p>
        </p:txBody>
      </p:sp>
      <p:sp>
        <p:nvSpPr>
          <p:cNvPr id="5" name="日付プレースホルダー 4"/>
          <p:cNvSpPr>
            <a:spLocks noGrp="1"/>
          </p:cNvSpPr>
          <p:nvPr>
            <p:ph type="dt" sz="half" idx="10"/>
          </p:nvPr>
        </p:nvSpPr>
        <p:spPr/>
        <p:txBody>
          <a:bodyPr/>
          <a:lstStyle/>
          <a:p>
            <a:fld id="{77B0C319-90CA-4015-BB25-A89A3D04D9B6}" type="datetime1">
              <a:rPr kumimoji="1" lang="ja-JP" altLang="en-US" smtClean="0"/>
              <a:t>2021/2/9</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8C6AC6E3-8495-4D6A-888E-412959BAAA3D}" type="slidenum">
              <a:rPr kumimoji="1" lang="ja-JP" altLang="en-US" smtClean="0"/>
              <a:t>‹#›</a:t>
            </a:fld>
            <a:endParaRPr kumimoji="1" lang="ja-JP" altLang="en-US"/>
          </a:p>
        </p:txBody>
      </p:sp>
    </p:spTree>
    <p:extLst>
      <p:ext uri="{BB962C8B-B14F-4D97-AF65-F5344CB8AC3E}">
        <p14:creationId xmlns:p14="http://schemas.microsoft.com/office/powerpoint/2010/main" val="2988159616"/>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縦書きテキスト プレースホルダー 2"/>
          <p:cNvSpPr>
            <a:spLocks noGrp="1"/>
          </p:cNvSpPr>
          <p:nvPr>
            <p:ph type="body" orient="vert" idx="1"/>
          </p:nvPr>
        </p:nvSpPr>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56DFFDA4-6561-495D-B9A9-7DD3A9DED8A9}" type="datetime1">
              <a:rPr kumimoji="1" lang="ja-JP" altLang="en-US" smtClean="0"/>
              <a:t>2021/2/9</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8C6AC6E3-8495-4D6A-888E-412959BAAA3D}" type="slidenum">
              <a:rPr kumimoji="1" lang="ja-JP" altLang="en-US" smtClean="0"/>
              <a:t>‹#›</a:t>
            </a:fld>
            <a:endParaRPr kumimoji="1" lang="ja-JP" altLang="en-US"/>
          </a:p>
        </p:txBody>
      </p:sp>
    </p:spTree>
    <p:extLst>
      <p:ext uri="{BB962C8B-B14F-4D97-AF65-F5344CB8AC3E}">
        <p14:creationId xmlns:p14="http://schemas.microsoft.com/office/powerpoint/2010/main" val="887129693"/>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543675" y="365125"/>
            <a:ext cx="1971675" cy="5811838"/>
          </a:xfrm>
        </p:spPr>
        <p:txBody>
          <a:bodyPr vert="eaVert"/>
          <a:lstStyle/>
          <a:p>
            <a:r>
              <a:rPr kumimoji="1" lang="ja-JP" altLang="en-US"/>
              <a:t>マスター タイトルの書式設定</a:t>
            </a:r>
          </a:p>
        </p:txBody>
      </p:sp>
      <p:sp>
        <p:nvSpPr>
          <p:cNvPr id="3" name="縦書きテキスト プレースホルダー 2"/>
          <p:cNvSpPr>
            <a:spLocks noGrp="1"/>
          </p:cNvSpPr>
          <p:nvPr>
            <p:ph type="body" orient="vert" idx="1"/>
          </p:nvPr>
        </p:nvSpPr>
        <p:spPr>
          <a:xfrm>
            <a:off x="628650" y="365125"/>
            <a:ext cx="5762625" cy="5811838"/>
          </a:xfrm>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1B46BA08-7D1A-4CDC-A15D-4717093D8321}" type="datetime1">
              <a:rPr kumimoji="1" lang="ja-JP" altLang="en-US" smtClean="0"/>
              <a:t>2021/2/9</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8C6AC6E3-8495-4D6A-888E-412959BAAA3D}" type="slidenum">
              <a:rPr kumimoji="1" lang="ja-JP" altLang="en-US" smtClean="0"/>
              <a:t>‹#›</a:t>
            </a:fld>
            <a:endParaRPr kumimoji="1" lang="ja-JP" altLang="en-US"/>
          </a:p>
        </p:txBody>
      </p:sp>
    </p:spTree>
    <p:extLst>
      <p:ext uri="{BB962C8B-B14F-4D97-AF65-F5344CB8AC3E}">
        <p14:creationId xmlns:p14="http://schemas.microsoft.com/office/powerpoint/2010/main" val="121509358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22313" y="4406900"/>
            <a:ext cx="7772400" cy="1362075"/>
          </a:xfrm>
        </p:spPr>
        <p:txBody>
          <a:bodyPr anchor="t"/>
          <a:lstStyle>
            <a:lvl1pPr algn="l">
              <a:defRPr sz="4000" b="1" cap="all"/>
            </a:lvl1pPr>
          </a:lstStyle>
          <a:p>
            <a:r>
              <a:rPr kumimoji="1" lang="ja-JP" altLang="en-US"/>
              <a:t>マスター タイトルの書式設定</a:t>
            </a:r>
          </a:p>
        </p:txBody>
      </p:sp>
      <p:sp>
        <p:nvSpPr>
          <p:cNvPr id="3" name="テキスト プレースホルダー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kumimoji="1" lang="ja-JP" altLang="en-US"/>
              <a:t>マスター テキストの書式設定</a:t>
            </a:r>
          </a:p>
        </p:txBody>
      </p:sp>
      <p:sp>
        <p:nvSpPr>
          <p:cNvPr id="4" name="日付プレースホルダー 3"/>
          <p:cNvSpPr>
            <a:spLocks noGrp="1"/>
          </p:cNvSpPr>
          <p:nvPr>
            <p:ph type="dt" sz="half" idx="10"/>
          </p:nvPr>
        </p:nvSpPr>
        <p:spPr/>
        <p:txBody>
          <a:bodyPr/>
          <a:lstStyle/>
          <a:p>
            <a:fld id="{449A0370-560E-4551-B629-4D572CB559E6}" type="datetime1">
              <a:rPr kumimoji="1" lang="ja-JP" altLang="en-US" smtClean="0"/>
              <a:t>2021/2/9</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A9848611-8FAA-4BFC-BAAD-33CAF1A3E273}" type="slidenum">
              <a:rPr kumimoji="1" lang="ja-JP" altLang="en-US" smtClean="0"/>
              <a:t>‹#›</a:t>
            </a:fld>
            <a:endParaRPr kumimoji="1" lang="ja-JP" altLang="en-US"/>
          </a:p>
        </p:txBody>
      </p:sp>
    </p:spTree>
    <p:extLst>
      <p:ext uri="{BB962C8B-B14F-4D97-AF65-F5344CB8AC3E}">
        <p14:creationId xmlns:p14="http://schemas.microsoft.com/office/powerpoint/2010/main" val="368216638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コンテンツ プレースホルダー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コンテンツ プレースホルダー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日付プレースホルダー 4"/>
          <p:cNvSpPr>
            <a:spLocks noGrp="1"/>
          </p:cNvSpPr>
          <p:nvPr>
            <p:ph type="dt" sz="half" idx="10"/>
          </p:nvPr>
        </p:nvSpPr>
        <p:spPr/>
        <p:txBody>
          <a:bodyPr/>
          <a:lstStyle/>
          <a:p>
            <a:fld id="{AEF6789C-6526-42FA-A61F-FD730534EF2C}" type="datetime1">
              <a:rPr kumimoji="1" lang="ja-JP" altLang="en-US" smtClean="0"/>
              <a:t>2021/2/9</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A9848611-8FAA-4BFC-BAAD-33CAF1A3E273}" type="slidenum">
              <a:rPr kumimoji="1" lang="ja-JP" altLang="en-US" smtClean="0"/>
              <a:t>‹#›</a:t>
            </a:fld>
            <a:endParaRPr kumimoji="1" lang="ja-JP" altLang="en-US"/>
          </a:p>
        </p:txBody>
      </p:sp>
    </p:spTree>
    <p:extLst>
      <p:ext uri="{BB962C8B-B14F-4D97-AF65-F5344CB8AC3E}">
        <p14:creationId xmlns:p14="http://schemas.microsoft.com/office/powerpoint/2010/main" val="409677119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kumimoji="1" lang="ja-JP" altLang="en-US"/>
              <a:t>マスター タイトルの書式設定</a:t>
            </a:r>
          </a:p>
        </p:txBody>
      </p:sp>
      <p:sp>
        <p:nvSpPr>
          <p:cNvPr id="3" name="テキスト プレースホルダー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4" name="コンテンツ プレースホルダー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テキスト プレースホルダー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6" name="コンテンツ プレースホルダー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7" name="日付プレースホルダー 6"/>
          <p:cNvSpPr>
            <a:spLocks noGrp="1"/>
          </p:cNvSpPr>
          <p:nvPr>
            <p:ph type="dt" sz="half" idx="10"/>
          </p:nvPr>
        </p:nvSpPr>
        <p:spPr/>
        <p:txBody>
          <a:bodyPr/>
          <a:lstStyle/>
          <a:p>
            <a:fld id="{1BC61CC3-284D-40EB-A41F-58B8FAC25BEA}" type="datetime1">
              <a:rPr kumimoji="1" lang="ja-JP" altLang="en-US" smtClean="0"/>
              <a:t>2021/2/9</a:t>
            </a:fld>
            <a:endParaRPr kumimoji="1" lang="ja-JP" altLang="en-US"/>
          </a:p>
        </p:txBody>
      </p:sp>
      <p:sp>
        <p:nvSpPr>
          <p:cNvPr id="8" name="フッター プレースホルダー 7"/>
          <p:cNvSpPr>
            <a:spLocks noGrp="1"/>
          </p:cNvSpPr>
          <p:nvPr>
            <p:ph type="ftr" sz="quarter" idx="11"/>
          </p:nvPr>
        </p:nvSpPr>
        <p:spPr/>
        <p:txBody>
          <a:bodyPr/>
          <a:lstStyle/>
          <a:p>
            <a:endParaRPr kumimoji="1" lang="ja-JP" altLang="en-US"/>
          </a:p>
        </p:txBody>
      </p:sp>
      <p:sp>
        <p:nvSpPr>
          <p:cNvPr id="9" name="スライド番号プレースホルダー 8"/>
          <p:cNvSpPr>
            <a:spLocks noGrp="1"/>
          </p:cNvSpPr>
          <p:nvPr>
            <p:ph type="sldNum" sz="quarter" idx="12"/>
          </p:nvPr>
        </p:nvSpPr>
        <p:spPr/>
        <p:txBody>
          <a:bodyPr/>
          <a:lstStyle/>
          <a:p>
            <a:fld id="{A9848611-8FAA-4BFC-BAAD-33CAF1A3E273}" type="slidenum">
              <a:rPr kumimoji="1" lang="ja-JP" altLang="en-US" smtClean="0"/>
              <a:t>‹#›</a:t>
            </a:fld>
            <a:endParaRPr kumimoji="1" lang="ja-JP" altLang="en-US"/>
          </a:p>
        </p:txBody>
      </p:sp>
    </p:spTree>
    <p:extLst>
      <p:ext uri="{BB962C8B-B14F-4D97-AF65-F5344CB8AC3E}">
        <p14:creationId xmlns:p14="http://schemas.microsoft.com/office/powerpoint/2010/main" val="41722917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日付プレースホルダー 2"/>
          <p:cNvSpPr>
            <a:spLocks noGrp="1"/>
          </p:cNvSpPr>
          <p:nvPr>
            <p:ph type="dt" sz="half" idx="10"/>
          </p:nvPr>
        </p:nvSpPr>
        <p:spPr/>
        <p:txBody>
          <a:bodyPr/>
          <a:lstStyle/>
          <a:p>
            <a:fld id="{681AD243-39B0-4805-AF51-7CF68E08B0E0}" type="datetime1">
              <a:rPr kumimoji="1" lang="ja-JP" altLang="en-US" smtClean="0"/>
              <a:t>2021/2/9</a:t>
            </a:fld>
            <a:endParaRPr kumimoji="1" lang="ja-JP" altLang="en-US"/>
          </a:p>
        </p:txBody>
      </p:sp>
      <p:sp>
        <p:nvSpPr>
          <p:cNvPr id="4" name="フッター プレースホルダー 3"/>
          <p:cNvSpPr>
            <a:spLocks noGrp="1"/>
          </p:cNvSpPr>
          <p:nvPr>
            <p:ph type="ftr" sz="quarter" idx="11"/>
          </p:nvPr>
        </p:nvSpPr>
        <p:spPr/>
        <p:txBody>
          <a:bodyPr/>
          <a:lstStyle/>
          <a:p>
            <a:endParaRPr kumimoji="1" lang="ja-JP" altLang="en-US"/>
          </a:p>
        </p:txBody>
      </p:sp>
      <p:sp>
        <p:nvSpPr>
          <p:cNvPr id="5" name="スライド番号プレースホルダー 4"/>
          <p:cNvSpPr>
            <a:spLocks noGrp="1"/>
          </p:cNvSpPr>
          <p:nvPr>
            <p:ph type="sldNum" sz="quarter" idx="12"/>
          </p:nvPr>
        </p:nvSpPr>
        <p:spPr/>
        <p:txBody>
          <a:bodyPr/>
          <a:lstStyle/>
          <a:p>
            <a:fld id="{A9848611-8FAA-4BFC-BAAD-33CAF1A3E273}" type="slidenum">
              <a:rPr kumimoji="1" lang="ja-JP" altLang="en-US" smtClean="0"/>
              <a:t>‹#›</a:t>
            </a:fld>
            <a:endParaRPr kumimoji="1" lang="ja-JP" altLang="en-US"/>
          </a:p>
        </p:txBody>
      </p:sp>
    </p:spTree>
    <p:extLst>
      <p:ext uri="{BB962C8B-B14F-4D97-AF65-F5344CB8AC3E}">
        <p14:creationId xmlns:p14="http://schemas.microsoft.com/office/powerpoint/2010/main" val="193747451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p:cNvSpPr>
            <a:spLocks noGrp="1"/>
          </p:cNvSpPr>
          <p:nvPr>
            <p:ph type="dt" sz="half" idx="10"/>
          </p:nvPr>
        </p:nvSpPr>
        <p:spPr/>
        <p:txBody>
          <a:bodyPr/>
          <a:lstStyle/>
          <a:p>
            <a:fld id="{B142227D-08FF-44ED-BBAE-BA177DC38DEC}" type="datetime1">
              <a:rPr kumimoji="1" lang="ja-JP" altLang="en-US" smtClean="0"/>
              <a:t>2021/2/9</a:t>
            </a:fld>
            <a:endParaRPr kumimoji="1" lang="ja-JP" altLang="en-US"/>
          </a:p>
        </p:txBody>
      </p:sp>
      <p:sp>
        <p:nvSpPr>
          <p:cNvPr id="3" name="フッター プレースホルダー 2"/>
          <p:cNvSpPr>
            <a:spLocks noGrp="1"/>
          </p:cNvSpPr>
          <p:nvPr>
            <p:ph type="ftr" sz="quarter" idx="11"/>
          </p:nvPr>
        </p:nvSpPr>
        <p:spPr/>
        <p:txBody>
          <a:bodyPr/>
          <a:lstStyle/>
          <a:p>
            <a:endParaRPr kumimoji="1" lang="ja-JP" altLang="en-US"/>
          </a:p>
        </p:txBody>
      </p:sp>
      <p:sp>
        <p:nvSpPr>
          <p:cNvPr id="4" name="スライド番号プレースホルダー 3"/>
          <p:cNvSpPr>
            <a:spLocks noGrp="1"/>
          </p:cNvSpPr>
          <p:nvPr>
            <p:ph type="sldNum" sz="quarter" idx="12"/>
          </p:nvPr>
        </p:nvSpPr>
        <p:spPr/>
        <p:txBody>
          <a:bodyPr/>
          <a:lstStyle/>
          <a:p>
            <a:fld id="{A9848611-8FAA-4BFC-BAAD-33CAF1A3E273}" type="slidenum">
              <a:rPr kumimoji="1" lang="ja-JP" altLang="en-US" smtClean="0"/>
              <a:t>‹#›</a:t>
            </a:fld>
            <a:endParaRPr kumimoji="1" lang="ja-JP" altLang="en-US"/>
          </a:p>
        </p:txBody>
      </p:sp>
    </p:spTree>
    <p:extLst>
      <p:ext uri="{BB962C8B-B14F-4D97-AF65-F5344CB8AC3E}">
        <p14:creationId xmlns:p14="http://schemas.microsoft.com/office/powerpoint/2010/main" val="395117214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3050"/>
            <a:ext cx="3008313" cy="1162050"/>
          </a:xfrm>
        </p:spPr>
        <p:txBody>
          <a:bodyPr anchor="b"/>
          <a:lstStyle>
            <a:lvl1pPr algn="l">
              <a:defRPr sz="2000" b="1"/>
            </a:lvl1pPr>
          </a:lstStyle>
          <a:p>
            <a:r>
              <a:rPr kumimoji="1" lang="ja-JP" altLang="en-US"/>
              <a:t>マスター タイトルの書式設定</a:t>
            </a:r>
          </a:p>
        </p:txBody>
      </p:sp>
      <p:sp>
        <p:nvSpPr>
          <p:cNvPr id="3" name="コンテンツ プレースホルダー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テキスト プレースホルダー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a:t>マスター テキストの書式設定</a:t>
            </a:r>
          </a:p>
        </p:txBody>
      </p:sp>
      <p:sp>
        <p:nvSpPr>
          <p:cNvPr id="5" name="日付プレースホルダー 4"/>
          <p:cNvSpPr>
            <a:spLocks noGrp="1"/>
          </p:cNvSpPr>
          <p:nvPr>
            <p:ph type="dt" sz="half" idx="10"/>
          </p:nvPr>
        </p:nvSpPr>
        <p:spPr/>
        <p:txBody>
          <a:bodyPr/>
          <a:lstStyle/>
          <a:p>
            <a:fld id="{6B3DBC58-7EEE-4EA5-B8EF-433EA802B16F}" type="datetime1">
              <a:rPr kumimoji="1" lang="ja-JP" altLang="en-US" smtClean="0"/>
              <a:t>2021/2/9</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A9848611-8FAA-4BFC-BAAD-33CAF1A3E273}" type="slidenum">
              <a:rPr kumimoji="1" lang="ja-JP" altLang="en-US" smtClean="0"/>
              <a:t>‹#›</a:t>
            </a:fld>
            <a:endParaRPr kumimoji="1" lang="ja-JP" altLang="en-US"/>
          </a:p>
        </p:txBody>
      </p:sp>
    </p:spTree>
    <p:extLst>
      <p:ext uri="{BB962C8B-B14F-4D97-AF65-F5344CB8AC3E}">
        <p14:creationId xmlns:p14="http://schemas.microsoft.com/office/powerpoint/2010/main" val="166546045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2.xml"/><Relationship Id="rId3" Type="http://schemas.openxmlformats.org/officeDocument/2006/relationships/slideLayout" Target="../slideLayouts/slideLayout17.xml"/><Relationship Id="rId7" Type="http://schemas.openxmlformats.org/officeDocument/2006/relationships/slideLayout" Target="../slideLayouts/slideLayout21.xml"/><Relationship Id="rId12" Type="http://schemas.openxmlformats.org/officeDocument/2006/relationships/theme" Target="../theme/theme2.xml"/><Relationship Id="rId2" Type="http://schemas.openxmlformats.org/officeDocument/2006/relationships/slideLayout" Target="../slideLayouts/slideLayout16.xml"/><Relationship Id="rId1" Type="http://schemas.openxmlformats.org/officeDocument/2006/relationships/slideLayout" Target="../slideLayouts/slideLayout15.xml"/><Relationship Id="rId6" Type="http://schemas.openxmlformats.org/officeDocument/2006/relationships/slideLayout" Target="../slideLayouts/slideLayout20.xml"/><Relationship Id="rId11" Type="http://schemas.openxmlformats.org/officeDocument/2006/relationships/slideLayout" Target="../slideLayouts/slideLayout25.xml"/><Relationship Id="rId5" Type="http://schemas.openxmlformats.org/officeDocument/2006/relationships/slideLayout" Target="../slideLayouts/slideLayout19.xml"/><Relationship Id="rId10" Type="http://schemas.openxmlformats.org/officeDocument/2006/relationships/slideLayout" Target="../slideLayouts/slideLayout24.xml"/><Relationship Id="rId4" Type="http://schemas.openxmlformats.org/officeDocument/2006/relationships/slideLayout" Target="../slideLayouts/slideLayout18.xml"/><Relationship Id="rId9" Type="http://schemas.openxmlformats.org/officeDocument/2006/relationships/slideLayout" Target="../slideLayouts/slideLayout23.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3.xml"/><Relationship Id="rId3" Type="http://schemas.openxmlformats.org/officeDocument/2006/relationships/slideLayout" Target="../slideLayouts/slideLayout28.xml"/><Relationship Id="rId7" Type="http://schemas.openxmlformats.org/officeDocument/2006/relationships/slideLayout" Target="../slideLayouts/slideLayout32.xml"/><Relationship Id="rId12" Type="http://schemas.openxmlformats.org/officeDocument/2006/relationships/theme" Target="../theme/theme3.xml"/><Relationship Id="rId2" Type="http://schemas.openxmlformats.org/officeDocument/2006/relationships/slideLayout" Target="../slideLayouts/slideLayout27.xml"/><Relationship Id="rId1" Type="http://schemas.openxmlformats.org/officeDocument/2006/relationships/slideLayout" Target="../slideLayouts/slideLayout26.xml"/><Relationship Id="rId6" Type="http://schemas.openxmlformats.org/officeDocument/2006/relationships/slideLayout" Target="../slideLayouts/slideLayout31.xml"/><Relationship Id="rId11" Type="http://schemas.openxmlformats.org/officeDocument/2006/relationships/slideLayout" Target="../slideLayouts/slideLayout36.xml"/><Relationship Id="rId5" Type="http://schemas.openxmlformats.org/officeDocument/2006/relationships/slideLayout" Target="../slideLayouts/slideLayout30.xml"/><Relationship Id="rId10" Type="http://schemas.openxmlformats.org/officeDocument/2006/relationships/slideLayout" Target="../slideLayouts/slideLayout35.xml"/><Relationship Id="rId4" Type="http://schemas.openxmlformats.org/officeDocument/2006/relationships/slideLayout" Target="../slideLayouts/slideLayout29.xml"/><Relationship Id="rId9" Type="http://schemas.openxmlformats.org/officeDocument/2006/relationships/slideLayout" Target="../slideLayouts/slideLayout3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ー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kumimoji="1" lang="ja-JP" altLang="en-US"/>
              <a:t>マスター タイトルの書式設定</a:t>
            </a:r>
          </a:p>
        </p:txBody>
      </p:sp>
      <p:sp>
        <p:nvSpPr>
          <p:cNvPr id="3" name="テキスト プレースホルダー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6EDFC48-F4BA-40CD-A1FE-CDBFA163CBE8}" type="datetime1">
              <a:rPr kumimoji="1" lang="ja-JP" altLang="en-US" smtClean="0"/>
              <a:t>2021/2/9</a:t>
            </a:fld>
            <a:endParaRPr kumimoji="1" lang="ja-JP" altLang="en-US"/>
          </a:p>
        </p:txBody>
      </p:sp>
      <p:sp>
        <p:nvSpPr>
          <p:cNvPr id="5" name="フッター プレースホルダー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スライド番号プレースホルダー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9848611-8FAA-4BFC-BAAD-33CAF1A3E273}" type="slidenum">
              <a:rPr kumimoji="1" lang="ja-JP" altLang="en-US" smtClean="0"/>
              <a:t>‹#›</a:t>
            </a:fld>
            <a:endParaRPr kumimoji="1" lang="ja-JP" altLang="en-US"/>
          </a:p>
        </p:txBody>
      </p:sp>
    </p:spTree>
    <p:extLst>
      <p:ext uri="{BB962C8B-B14F-4D97-AF65-F5344CB8AC3E}">
        <p14:creationId xmlns:p14="http://schemas.microsoft.com/office/powerpoint/2010/main" val="7686529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72"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85" r:id="rId13"/>
    <p:sldLayoutId id="2147483686" r:id="rId14"/>
  </p:sldLayoutIdLst>
  <p:hf hdr="0" ftr="0" dt="0"/>
  <p:txStyles>
    <p:titleStyle>
      <a:lvl1pPr algn="ctr" defTabSz="914400" rtl="0" eaLnBrk="1" latinLnBrk="0" hangingPunct="1">
        <a:spcBef>
          <a:spcPct val="0"/>
        </a:spcBef>
        <a:buNone/>
        <a:defRPr kumimoji="1"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タイトル プレースホルダー 1"/>
          <p:cNvSpPr>
            <a:spLocks noGrp="1"/>
          </p:cNvSpPr>
          <p:nvPr>
            <p:ph type="title"/>
          </p:nvPr>
        </p:nvSpPr>
        <p:spPr>
          <a:xfrm>
            <a:off x="628650" y="365125"/>
            <a:ext cx="7886700" cy="1325563"/>
          </a:xfrm>
          <a:prstGeom prst="rect">
            <a:avLst/>
          </a:prstGeom>
        </p:spPr>
        <p:txBody>
          <a:bodyPr vert="horz" lIns="91440" tIns="45720" rIns="91440" bIns="45720" rtlCol="0" anchor="ctr">
            <a:normAutofit/>
          </a:bodyPr>
          <a:lstStyle/>
          <a:p>
            <a:r>
              <a:rPr kumimoji="1" lang="ja-JP" altLang="en-US"/>
              <a:t>マスター タイトルの書式設定</a:t>
            </a:r>
          </a:p>
        </p:txBody>
      </p:sp>
      <p:sp>
        <p:nvSpPr>
          <p:cNvPr id="3" name="テキスト プレースホルダー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2"/>
          </p:nvPr>
        </p:nvSpPr>
        <p:spPr>
          <a:xfrm>
            <a:off x="628650" y="6356350"/>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5414F5D-60B6-4DCB-952C-AF51DC850C6C}" type="datetime1">
              <a:rPr kumimoji="1" lang="ja-JP" altLang="en-US" smtClean="0"/>
              <a:t>2021/2/9</a:t>
            </a:fld>
            <a:endParaRPr kumimoji="1" lang="ja-JP" altLang="en-US"/>
          </a:p>
        </p:txBody>
      </p:sp>
      <p:sp>
        <p:nvSpPr>
          <p:cNvPr id="5" name="フッター プレースホルダー 4"/>
          <p:cNvSpPr>
            <a:spLocks noGrp="1"/>
          </p:cNvSpPr>
          <p:nvPr>
            <p:ph type="ftr" sz="quarter" idx="3"/>
          </p:nvPr>
        </p:nvSpPr>
        <p:spPr>
          <a:xfrm>
            <a:off x="3028950" y="6356350"/>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スライド番号プレースホルダー 5"/>
          <p:cNvSpPr>
            <a:spLocks noGrp="1"/>
          </p:cNvSpPr>
          <p:nvPr>
            <p:ph type="sldNum" sz="quarter" idx="4"/>
          </p:nvPr>
        </p:nvSpPr>
        <p:spPr>
          <a:xfrm>
            <a:off x="6457950" y="6356350"/>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2C23846-AB7F-4CF3-BC71-94365683830C}" type="slidenum">
              <a:rPr kumimoji="1" lang="ja-JP" altLang="en-US" smtClean="0"/>
              <a:t>‹#›</a:t>
            </a:fld>
            <a:endParaRPr kumimoji="1" lang="ja-JP" altLang="en-US"/>
          </a:p>
        </p:txBody>
      </p:sp>
    </p:spTree>
    <p:extLst>
      <p:ext uri="{BB962C8B-B14F-4D97-AF65-F5344CB8AC3E}">
        <p14:creationId xmlns:p14="http://schemas.microsoft.com/office/powerpoint/2010/main" val="1087775585"/>
      </p:ext>
    </p:extLst>
  </p:cSld>
  <p:clrMap bg1="lt1" tx1="dk1" bg2="lt2" tx2="dk2" accent1="accent1" accent2="accent2" accent3="accent3" accent4="accent4" accent5="accent5" accent6="accent6" hlink="hlink" folHlink="folHlink"/>
  <p:sldLayoutIdLst>
    <p:sldLayoutId id="2147483674" r:id="rId1"/>
    <p:sldLayoutId id="2147483675" r:id="rId2"/>
    <p:sldLayoutId id="2147483676" r:id="rId3"/>
    <p:sldLayoutId id="2147483677" r:id="rId4"/>
    <p:sldLayoutId id="2147483678" r:id="rId5"/>
    <p:sldLayoutId id="2147483679" r:id="rId6"/>
    <p:sldLayoutId id="2147483680" r:id="rId7"/>
    <p:sldLayoutId id="2147483681" r:id="rId8"/>
    <p:sldLayoutId id="2147483682" r:id="rId9"/>
    <p:sldLayoutId id="2147483683" r:id="rId10"/>
    <p:sldLayoutId id="2147483684" r:id="rId11"/>
  </p:sldLayoutIdLst>
  <p:hf hdr="0" ftr="0" dt="0"/>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タイトル プレースホルダー 1"/>
          <p:cNvSpPr>
            <a:spLocks noGrp="1"/>
          </p:cNvSpPr>
          <p:nvPr>
            <p:ph type="title"/>
          </p:nvPr>
        </p:nvSpPr>
        <p:spPr>
          <a:xfrm>
            <a:off x="628650" y="365125"/>
            <a:ext cx="7886700" cy="1325563"/>
          </a:xfrm>
          <a:prstGeom prst="rect">
            <a:avLst/>
          </a:prstGeom>
        </p:spPr>
        <p:txBody>
          <a:bodyPr vert="horz" lIns="91440" tIns="45720" rIns="91440" bIns="45720" rtlCol="0" anchor="ctr">
            <a:normAutofit/>
          </a:bodyPr>
          <a:lstStyle/>
          <a:p>
            <a:r>
              <a:rPr kumimoji="1" lang="ja-JP" altLang="en-US"/>
              <a:t>マスター タイトルの書式設定</a:t>
            </a:r>
          </a:p>
        </p:txBody>
      </p:sp>
      <p:sp>
        <p:nvSpPr>
          <p:cNvPr id="3" name="テキスト プレースホルダー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2"/>
          </p:nvPr>
        </p:nvSpPr>
        <p:spPr>
          <a:xfrm>
            <a:off x="628650" y="6356350"/>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48C5803-2D3B-489D-82ED-5BA54CBCADCD}" type="datetime1">
              <a:rPr kumimoji="1" lang="ja-JP" altLang="en-US" smtClean="0"/>
              <a:t>2021/2/9</a:t>
            </a:fld>
            <a:endParaRPr kumimoji="1" lang="ja-JP" altLang="en-US"/>
          </a:p>
        </p:txBody>
      </p:sp>
      <p:sp>
        <p:nvSpPr>
          <p:cNvPr id="5" name="フッター プレースホルダー 4"/>
          <p:cNvSpPr>
            <a:spLocks noGrp="1"/>
          </p:cNvSpPr>
          <p:nvPr>
            <p:ph type="ftr" sz="quarter" idx="3"/>
          </p:nvPr>
        </p:nvSpPr>
        <p:spPr>
          <a:xfrm>
            <a:off x="3028950" y="6356350"/>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スライド番号プレースホルダー 5"/>
          <p:cNvSpPr>
            <a:spLocks noGrp="1"/>
          </p:cNvSpPr>
          <p:nvPr>
            <p:ph type="sldNum" sz="quarter" idx="4"/>
          </p:nvPr>
        </p:nvSpPr>
        <p:spPr>
          <a:xfrm>
            <a:off x="6457950" y="6356350"/>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C6AC6E3-8495-4D6A-888E-412959BAAA3D}" type="slidenum">
              <a:rPr kumimoji="1" lang="ja-JP" altLang="en-US" smtClean="0"/>
              <a:t>‹#›</a:t>
            </a:fld>
            <a:endParaRPr kumimoji="1" lang="ja-JP" altLang="en-US"/>
          </a:p>
        </p:txBody>
      </p:sp>
    </p:spTree>
    <p:extLst>
      <p:ext uri="{BB962C8B-B14F-4D97-AF65-F5344CB8AC3E}">
        <p14:creationId xmlns:p14="http://schemas.microsoft.com/office/powerpoint/2010/main" val="191313382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ftr="0" dt="0"/>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2.jpg"/></Relationships>
</file>

<file path=ppt/slides/_rels/slide10.xml.rels><?xml version="1.0" encoding="UTF-8" standalone="yes"?>
<Relationships xmlns="http://schemas.openxmlformats.org/package/2006/relationships"><Relationship Id="rId2" Type="http://schemas.openxmlformats.org/officeDocument/2006/relationships/slide" Target="slide5.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image" Target="../media/image8.png"/><Relationship Id="rId1" Type="http://schemas.openxmlformats.org/officeDocument/2006/relationships/slideLayout" Target="../slideLayouts/slideLayout2.xml"/><Relationship Id="rId5" Type="http://schemas.openxmlformats.org/officeDocument/2006/relationships/image" Target="../media/image10.emf"/><Relationship Id="rId4" Type="http://schemas.openxmlformats.org/officeDocument/2006/relationships/slide" Target="slide5.xml"/></Relationships>
</file>

<file path=ppt/slides/_rels/slide12.xml.rels><?xml version="1.0" encoding="UTF-8" standalone="yes"?>
<Relationships xmlns="http://schemas.openxmlformats.org/package/2006/relationships"><Relationship Id="rId2" Type="http://schemas.openxmlformats.org/officeDocument/2006/relationships/slide" Target="slide13.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slide" Target="slide13.xml"/><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slide" Target="slide13.xml"/><Relationship Id="rId2" Type="http://schemas.openxmlformats.org/officeDocument/2006/relationships/notesSlide" Target="../notesSlides/notesSlide9.xml"/><Relationship Id="rId1" Type="http://schemas.openxmlformats.org/officeDocument/2006/relationships/slideLayout" Target="../slideLayouts/slideLayout8.xml"/></Relationships>
</file>

<file path=ppt/slides/_rels/slide15.xml.rels><?xml version="1.0" encoding="UTF-8" standalone="yes"?>
<Relationships xmlns="http://schemas.openxmlformats.org/package/2006/relationships"><Relationship Id="rId3" Type="http://schemas.openxmlformats.org/officeDocument/2006/relationships/slide" Target="slide13.xml"/><Relationship Id="rId2" Type="http://schemas.openxmlformats.org/officeDocument/2006/relationships/notesSlide" Target="../notesSlides/notesSlide10.xml"/><Relationship Id="rId1" Type="http://schemas.openxmlformats.org/officeDocument/2006/relationships/slideLayout" Target="../slideLayouts/slideLayout8.xml"/></Relationships>
</file>

<file path=ppt/slides/_rels/slide16.xml.rels><?xml version="1.0" encoding="UTF-8" standalone="yes"?>
<Relationships xmlns="http://schemas.openxmlformats.org/package/2006/relationships"><Relationship Id="rId3" Type="http://schemas.openxmlformats.org/officeDocument/2006/relationships/slide" Target="slide13.xml"/><Relationship Id="rId2" Type="http://schemas.openxmlformats.org/officeDocument/2006/relationships/notesSlide" Target="../notesSlides/notesSlide11.xml"/><Relationship Id="rId1" Type="http://schemas.openxmlformats.org/officeDocument/2006/relationships/slideLayout" Target="../slideLayouts/slideLayout8.xml"/></Relationships>
</file>

<file path=ppt/slides/_rels/slide17.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Layout" Target="../slideLayouts/slideLayout8.xml"/><Relationship Id="rId1" Type="http://schemas.openxmlformats.org/officeDocument/2006/relationships/vmlDrawing" Target="../drawings/vmlDrawing1.vml"/><Relationship Id="rId5" Type="http://schemas.openxmlformats.org/officeDocument/2006/relationships/slide" Target="slide17.xml"/><Relationship Id="rId4" Type="http://schemas.openxmlformats.org/officeDocument/2006/relationships/image" Target="../media/image11.emf"/></Relationships>
</file>

<file path=ppt/slides/_rels/slide18.xml.rels><?xml version="1.0" encoding="UTF-8" standalone="yes"?>
<Relationships xmlns="http://schemas.openxmlformats.org/package/2006/relationships"><Relationship Id="rId2" Type="http://schemas.openxmlformats.org/officeDocument/2006/relationships/slide" Target="slide17.xml"/><Relationship Id="rId1" Type="http://schemas.openxmlformats.org/officeDocument/2006/relationships/slideLayout" Target="../slideLayouts/slideLayout8.xml"/></Relationships>
</file>

<file path=ppt/slides/_rels/slide19.xml.rels><?xml version="1.0" encoding="UTF-8" standalone="yes"?>
<Relationships xmlns="http://schemas.openxmlformats.org/package/2006/relationships"><Relationship Id="rId3" Type="http://schemas.openxmlformats.org/officeDocument/2006/relationships/slide" Target="slide5.xml"/><Relationship Id="rId2" Type="http://schemas.openxmlformats.org/officeDocument/2006/relationships/notesSlide" Target="../notesSlides/notesSlide12.xml"/><Relationship Id="rId1" Type="http://schemas.openxmlformats.org/officeDocument/2006/relationships/slideLayout" Target="../slideLayouts/slideLayout8.xml"/><Relationship Id="rId4" Type="http://schemas.openxmlformats.org/officeDocument/2006/relationships/image" Target="../media/image12.PNG"/></Relationships>
</file>

<file path=ppt/slides/_rels/slide2.xml.rels><?xml version="1.0" encoding="UTF-8" standalone="yes"?>
<Relationships xmlns="http://schemas.openxmlformats.org/package/2006/relationships"><Relationship Id="rId2" Type="http://schemas.openxmlformats.org/officeDocument/2006/relationships/slide" Target="slide13.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1.xml.rels><?xml version="1.0" encoding="UTF-8" standalone="yes"?>
<Relationships xmlns="http://schemas.openxmlformats.org/package/2006/relationships"><Relationship Id="rId3" Type="http://schemas.openxmlformats.org/officeDocument/2006/relationships/slide" Target="slide5.xml"/><Relationship Id="rId2" Type="http://schemas.openxmlformats.org/officeDocument/2006/relationships/image" Target="../media/image13.png"/><Relationship Id="rId1" Type="http://schemas.openxmlformats.org/officeDocument/2006/relationships/slideLayout" Target="../slideLayouts/slideLayout8.xml"/></Relationships>
</file>

<file path=ppt/slides/_rels/slide22.xml.rels><?xml version="1.0" encoding="UTF-8" standalone="yes"?>
<Relationships xmlns="http://schemas.openxmlformats.org/package/2006/relationships"><Relationship Id="rId8" Type="http://schemas.openxmlformats.org/officeDocument/2006/relationships/image" Target="../media/image20.wmf"/><Relationship Id="rId13" Type="http://schemas.openxmlformats.org/officeDocument/2006/relationships/slide" Target="slide5.xml"/><Relationship Id="rId3" Type="http://schemas.openxmlformats.org/officeDocument/2006/relationships/image" Target="../media/image15.wmf"/><Relationship Id="rId7" Type="http://schemas.openxmlformats.org/officeDocument/2006/relationships/image" Target="../media/image19.png"/><Relationship Id="rId12" Type="http://schemas.openxmlformats.org/officeDocument/2006/relationships/image" Target="../media/image24.png"/><Relationship Id="rId2" Type="http://schemas.openxmlformats.org/officeDocument/2006/relationships/image" Target="../media/image14.wmf"/><Relationship Id="rId1" Type="http://schemas.openxmlformats.org/officeDocument/2006/relationships/slideLayout" Target="../slideLayouts/slideLayout1.xml"/><Relationship Id="rId6" Type="http://schemas.openxmlformats.org/officeDocument/2006/relationships/image" Target="../media/image18.png"/><Relationship Id="rId11" Type="http://schemas.openxmlformats.org/officeDocument/2006/relationships/image" Target="../media/image23.png"/><Relationship Id="rId5" Type="http://schemas.openxmlformats.org/officeDocument/2006/relationships/image" Target="../media/image17.png"/><Relationship Id="rId10" Type="http://schemas.openxmlformats.org/officeDocument/2006/relationships/image" Target="../media/image22.png"/><Relationship Id="rId4" Type="http://schemas.openxmlformats.org/officeDocument/2006/relationships/image" Target="../media/image16.jpeg"/><Relationship Id="rId9" Type="http://schemas.openxmlformats.org/officeDocument/2006/relationships/image" Target="../media/image21.gif"/></Relationships>
</file>

<file path=ppt/slides/_rels/slide23.xml.rels><?xml version="1.0" encoding="UTF-8" standalone="yes"?>
<Relationships xmlns="http://schemas.openxmlformats.org/package/2006/relationships"><Relationship Id="rId2" Type="http://schemas.openxmlformats.org/officeDocument/2006/relationships/slide" Target="slide5.xml"/><Relationship Id="rId1" Type="http://schemas.openxmlformats.org/officeDocument/2006/relationships/slideLayout" Target="../slideLayouts/slideLayout8.xml"/></Relationships>
</file>

<file path=ppt/slides/_rels/slide24.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slide" Target="slide5.xml"/><Relationship Id="rId5" Type="http://schemas.openxmlformats.org/officeDocument/2006/relationships/image" Target="../media/image27.png"/><Relationship Id="rId4" Type="http://schemas.openxmlformats.org/officeDocument/2006/relationships/image" Target="../media/image26.PNG"/></Relationships>
</file>

<file path=ppt/slides/_rels/slide25.xml.rels><?xml version="1.0" encoding="UTF-8" standalone="yes"?>
<Relationships xmlns="http://schemas.openxmlformats.org/package/2006/relationships"><Relationship Id="rId2" Type="http://schemas.openxmlformats.org/officeDocument/2006/relationships/slide" Target="slide5.xml"/><Relationship Id="rId1" Type="http://schemas.openxmlformats.org/officeDocument/2006/relationships/slideLayout" Target="../slideLayouts/slideLayout8.xml"/></Relationships>
</file>

<file path=ppt/slides/_rels/slide26.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4.xml"/><Relationship Id="rId1" Type="http://schemas.openxmlformats.org/officeDocument/2006/relationships/slideLayout" Target="../slideLayouts/slideLayout14.xml"/><Relationship Id="rId4" Type="http://schemas.openxmlformats.org/officeDocument/2006/relationships/slide" Target="slide5.xml"/></Relationships>
</file>

<file path=ppt/slides/_rels/slide27.xml.rels><?xml version="1.0" encoding="UTF-8" standalone="yes"?>
<Relationships xmlns="http://schemas.openxmlformats.org/package/2006/relationships"><Relationship Id="rId2" Type="http://schemas.openxmlformats.org/officeDocument/2006/relationships/slide" Target="slide5.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slide" Target="slide5.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slide" Target="slide5.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slide" Target="slide5.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slide" Target="slide5.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slide" Target="slide4.xml"/><Relationship Id="rId2" Type="http://schemas.openxmlformats.org/officeDocument/2006/relationships/notesSlide" Target="../notesSlides/notesSlide3.xml"/><Relationship Id="rId1" Type="http://schemas.openxmlformats.org/officeDocument/2006/relationships/slideLayout" Target="../slideLayouts/slideLayout14.xml"/></Relationships>
</file>

<file path=ppt/slides/_rels/slide5.xml.rels><?xml version="1.0" encoding="UTF-8" standalone="yes"?>
<Relationships xmlns="http://schemas.openxmlformats.org/package/2006/relationships"><Relationship Id="rId3" Type="http://schemas.openxmlformats.org/officeDocument/2006/relationships/slide" Target="slide5.xml"/><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chart" Target="../charts/chart1.xml"/></Relationships>
</file>

<file path=ppt/slides/_rels/slide6.xml.rels><?xml version="1.0" encoding="UTF-8" standalone="yes"?>
<Relationships xmlns="http://schemas.openxmlformats.org/package/2006/relationships"><Relationship Id="rId3" Type="http://schemas.openxmlformats.org/officeDocument/2006/relationships/slide" Target="slide5.xml"/><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slide" Target="slide5.xml"/><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xml"/><Relationship Id="rId1" Type="http://schemas.openxmlformats.org/officeDocument/2006/relationships/slideLayout" Target="../slideLayouts/slideLayout14.xml"/><Relationship Id="rId6" Type="http://schemas.openxmlformats.org/officeDocument/2006/relationships/image" Target="../media/image6.emf"/><Relationship Id="rId5" Type="http://schemas.openxmlformats.org/officeDocument/2006/relationships/slide" Target="slide5.xml"/><Relationship Id="rId4" Type="http://schemas.openxmlformats.org/officeDocument/2006/relationships/image" Target="../media/image5.png"/></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7.xml"/><Relationship Id="rId1" Type="http://schemas.openxmlformats.org/officeDocument/2006/relationships/slideLayout" Target="../slideLayouts/slideLayout14.xml"/><Relationship Id="rId4" Type="http://schemas.openxmlformats.org/officeDocument/2006/relationships/slide" Target="slide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タイトル 1"/>
          <p:cNvSpPr txBox="1">
            <a:spLocks/>
          </p:cNvSpPr>
          <p:nvPr/>
        </p:nvSpPr>
        <p:spPr>
          <a:xfrm>
            <a:off x="3515" y="0"/>
            <a:ext cx="9144000" cy="1470916"/>
          </a:xfrm>
          <a:prstGeom prst="rect">
            <a:avLst/>
          </a:prstGeom>
          <a:gradFill>
            <a:gsLst>
              <a:gs pos="0">
                <a:schemeClr val="accent1">
                  <a:tint val="66000"/>
                  <a:satMod val="160000"/>
                </a:schemeClr>
              </a:gs>
              <a:gs pos="50000">
                <a:schemeClr val="accent1">
                  <a:tint val="44500"/>
                  <a:satMod val="160000"/>
                </a:schemeClr>
              </a:gs>
              <a:gs pos="100000">
                <a:schemeClr val="bg1"/>
              </a:gs>
            </a:gsLst>
            <a:lin ang="5400000" scaled="0"/>
          </a:gradFill>
        </p:spPr>
        <p:txBody>
          <a:bodyPr vert="horz" lIns="84406" tIns="42203" rIns="84406" bIns="42203" rtlCol="0" anchor="ctr">
            <a:no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endParaRPr lang="ja-JP" altLang="en-US" sz="3323" dirty="0">
              <a:solidFill>
                <a:schemeClr val="accent1"/>
              </a:solidFill>
              <a:latin typeface="Meiryo UI" panose="020B0604030504040204" pitchFamily="50" charset="-128"/>
              <a:ea typeface="Meiryo UI" panose="020B0604030504040204" pitchFamily="50" charset="-128"/>
              <a:cs typeface="Meiryo UI" panose="020B0604030504040204" pitchFamily="50" charset="-128"/>
            </a:endParaRPr>
          </a:p>
        </p:txBody>
      </p:sp>
      <p:pic>
        <p:nvPicPr>
          <p:cNvPr id="7" name="図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36926" y="377209"/>
            <a:ext cx="648833" cy="731157"/>
          </a:xfrm>
          <a:prstGeom prst="rect">
            <a:avLst/>
          </a:prstGeom>
        </p:spPr>
      </p:pic>
      <p:pic>
        <p:nvPicPr>
          <p:cNvPr id="12" name="コンテンツ プレースホルダー 11"/>
          <p:cNvPicPr>
            <a:picLocks noGrp="1"/>
          </p:cNvPicPr>
          <p:nvPr>
            <p:ph idx="4294967295"/>
          </p:nvPr>
        </p:nvPicPr>
        <p:blipFill>
          <a:blip r:embed="rId4">
            <a:extLst>
              <a:ext uri="{28A0092B-C50C-407E-A947-70E740481C1C}">
                <a14:useLocalDpi xmlns:a14="http://schemas.microsoft.com/office/drawing/2010/main" val="0"/>
              </a:ext>
            </a:extLst>
          </a:blip>
          <a:stretch>
            <a:fillRect/>
          </a:stretch>
        </p:blipFill>
        <p:spPr>
          <a:xfrm>
            <a:off x="0" y="2963718"/>
            <a:ext cx="9138462" cy="1706477"/>
          </a:xfrm>
        </p:spPr>
      </p:pic>
      <p:sp>
        <p:nvSpPr>
          <p:cNvPr id="2" name="テキスト ボックス 1"/>
          <p:cNvSpPr txBox="1"/>
          <p:nvPr/>
        </p:nvSpPr>
        <p:spPr>
          <a:xfrm>
            <a:off x="7829890" y="4665221"/>
            <a:ext cx="1358064" cy="205890"/>
          </a:xfrm>
          <a:prstGeom prst="rect">
            <a:avLst/>
          </a:prstGeom>
          <a:noFill/>
        </p:spPr>
        <p:txBody>
          <a:bodyPr wrap="none" rtlCol="0">
            <a:spAutoFit/>
          </a:bodyPr>
          <a:lstStyle/>
          <a:p>
            <a:r>
              <a:rPr lang="ja-JP" altLang="en-US" sz="738" dirty="0">
                <a:solidFill>
                  <a:schemeClr val="tx1">
                    <a:lumMod val="50000"/>
                    <a:lumOff val="50000"/>
                  </a:schemeClr>
                </a:solidFill>
              </a:rPr>
              <a:t>出典：経済産業省パンフレット</a:t>
            </a:r>
          </a:p>
        </p:txBody>
      </p:sp>
      <p:sp>
        <p:nvSpPr>
          <p:cNvPr id="10" name="タイトル 1">
            <a:extLst>
              <a:ext uri="{FF2B5EF4-FFF2-40B4-BE49-F238E27FC236}">
                <a16:creationId xmlns:a16="http://schemas.microsoft.com/office/drawing/2014/main" id="{DB03504B-B785-4CD3-8C33-F42549D5B5E0}"/>
              </a:ext>
            </a:extLst>
          </p:cNvPr>
          <p:cNvSpPr txBox="1">
            <a:spLocks/>
          </p:cNvSpPr>
          <p:nvPr/>
        </p:nvSpPr>
        <p:spPr>
          <a:xfrm>
            <a:off x="-3111" y="1613857"/>
            <a:ext cx="9107489" cy="1240200"/>
          </a:xfrm>
          <a:prstGeom prst="rect">
            <a:avLst/>
          </a:prstGeom>
          <a:noFill/>
        </p:spPr>
        <p:txBody>
          <a:bodyPr vert="horz" lIns="91440" tIns="45720" rIns="91440" bIns="45720" rtlCol="0" anchor="ctr">
            <a:normAutofit fontScale="92500" lnSpcReduction="10000"/>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r>
              <a:rPr lang="ja-JP" altLang="en-US" dirty="0" smtClean="0">
                <a:solidFill>
                  <a:schemeClr val="tx2"/>
                </a:solidFill>
                <a:latin typeface="HGP創英角ｺﾞｼｯｸUB" panose="020B0900000000000000" pitchFamily="50" charset="-128"/>
                <a:ea typeface="HGP創英角ｺﾞｼｯｸUB" panose="020B0900000000000000" pitchFamily="50" charset="-128"/>
              </a:rPr>
              <a:t>令和２年度</a:t>
            </a:r>
            <a:r>
              <a:rPr lang="ja-JP" altLang="en-US" dirty="0">
                <a:solidFill>
                  <a:schemeClr val="tx2"/>
                </a:solidFill>
                <a:latin typeface="HGP創英角ｺﾞｼｯｸUB" panose="020B0900000000000000" pitchFamily="50" charset="-128"/>
                <a:ea typeface="HGP創英角ｺﾞｼｯｸUB" panose="020B0900000000000000" pitchFamily="50" charset="-128"/>
              </a:rPr>
              <a:t>「地域医療構想」の</a:t>
            </a:r>
          </a:p>
          <a:p>
            <a:r>
              <a:rPr lang="ja-JP" altLang="en-US" dirty="0">
                <a:solidFill>
                  <a:schemeClr val="tx2"/>
                </a:solidFill>
                <a:latin typeface="HGP創英角ｺﾞｼｯｸUB" panose="020B0900000000000000" pitchFamily="50" charset="-128"/>
                <a:ea typeface="HGP創英角ｺﾞｼｯｸUB" panose="020B0900000000000000" pitchFamily="50" charset="-128"/>
              </a:rPr>
              <a:t>取組と進捗状況</a:t>
            </a:r>
          </a:p>
        </p:txBody>
      </p:sp>
      <p:sp>
        <p:nvSpPr>
          <p:cNvPr id="11" name="テキスト ボックス 10"/>
          <p:cNvSpPr txBox="1"/>
          <p:nvPr/>
        </p:nvSpPr>
        <p:spPr>
          <a:xfrm>
            <a:off x="7668344" y="270367"/>
            <a:ext cx="1101212" cy="461665"/>
          </a:xfrm>
          <a:prstGeom prst="rect">
            <a:avLst/>
          </a:prstGeom>
          <a:solidFill>
            <a:schemeClr val="bg1"/>
          </a:solidFill>
          <a:ln>
            <a:solidFill>
              <a:schemeClr val="tx1"/>
            </a:solidFill>
          </a:ln>
        </p:spPr>
        <p:txBody>
          <a:bodyPr wrap="square" rtlCol="0" anchor="ctr">
            <a:spAutoFit/>
          </a:bodyPr>
          <a:lstStyle/>
          <a:p>
            <a:pPr algn="ctr"/>
            <a:r>
              <a:rPr kumimoji="1" lang="ja-JP" altLang="en-US" sz="2400" dirty="0" smtClean="0"/>
              <a:t>資料</a:t>
            </a:r>
            <a:r>
              <a:rPr lang="ja-JP" altLang="en-US" sz="2400" dirty="0"/>
              <a:t>１</a:t>
            </a:r>
            <a:endParaRPr kumimoji="1" lang="en-US" altLang="ja-JP" sz="2400" dirty="0"/>
          </a:p>
        </p:txBody>
      </p:sp>
      <p:sp>
        <p:nvSpPr>
          <p:cNvPr id="14" name="角丸四角形 13"/>
          <p:cNvSpPr/>
          <p:nvPr/>
        </p:nvSpPr>
        <p:spPr>
          <a:xfrm>
            <a:off x="2022592" y="5013176"/>
            <a:ext cx="5056082" cy="1465060"/>
          </a:xfrm>
          <a:prstGeom prst="roundRect">
            <a:avLst>
              <a:gd name="adj" fmla="val 13803"/>
            </a:avLst>
          </a:prstGeom>
          <a:solidFill>
            <a:schemeClr val="accent1">
              <a:lumMod val="20000"/>
              <a:lumOff val="80000"/>
            </a:schemeClr>
          </a:solidFill>
          <a:ln>
            <a:solidFill>
              <a:schemeClr val="accent1">
                <a:lumMod val="40000"/>
                <a:lumOff val="60000"/>
              </a:schemeClr>
            </a:solidFill>
          </a:ln>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nSpc>
                <a:spcPct val="150000"/>
              </a:lnSpc>
            </a:pPr>
            <a:r>
              <a:rPr lang="ja-JP" altLang="en-US" sz="1477" b="1" dirty="0">
                <a:solidFill>
                  <a:schemeClr val="accent1">
                    <a:lumMod val="50000"/>
                  </a:schemeClr>
                </a:solidFill>
                <a:latin typeface="HGP創英角ｺﾞｼｯｸUB" panose="020B0900000000000000" pitchFamily="50" charset="-128"/>
                <a:ea typeface="HGP創英角ｺﾞｼｯｸUB" panose="020B0900000000000000" pitchFamily="50" charset="-128"/>
              </a:rPr>
              <a:t>　</a:t>
            </a:r>
            <a:r>
              <a:rPr lang="ja-JP" altLang="en-US" sz="1846" b="1" dirty="0">
                <a:solidFill>
                  <a:schemeClr val="accent1">
                    <a:lumMod val="50000"/>
                  </a:schemeClr>
                </a:solidFill>
                <a:latin typeface="HGP創英角ｺﾞｼｯｸUB" panose="020B0900000000000000" pitchFamily="50" charset="-128"/>
                <a:ea typeface="HGP創英角ｺﾞｼｯｸUB" panose="020B0900000000000000" pitchFamily="50" charset="-128"/>
              </a:rPr>
              <a:t>大阪アプローチ</a:t>
            </a:r>
            <a:endParaRPr lang="en-US" altLang="ja-JP" sz="1846" b="1" dirty="0">
              <a:solidFill>
                <a:schemeClr val="accent1">
                  <a:lumMod val="50000"/>
                </a:schemeClr>
              </a:solidFill>
              <a:latin typeface="HGP創英角ｺﾞｼｯｸUB" panose="020B0900000000000000" pitchFamily="50" charset="-128"/>
              <a:ea typeface="HGP創英角ｺﾞｼｯｸUB" panose="020B0900000000000000" pitchFamily="50" charset="-128"/>
            </a:endParaRPr>
          </a:p>
          <a:p>
            <a:r>
              <a:rPr lang="ja-JP" altLang="en-US" sz="1662" dirty="0">
                <a:solidFill>
                  <a:schemeClr val="tx1"/>
                </a:solidFill>
                <a:latin typeface="HGP創英角ｺﾞｼｯｸUB" panose="020B0900000000000000" pitchFamily="50" charset="-128"/>
                <a:ea typeface="HGP創英角ｺﾞｼｯｸUB" panose="020B0900000000000000" pitchFamily="50" charset="-128"/>
              </a:rPr>
              <a:t>　　圏域ごとのデータに基づく分析をもとに</a:t>
            </a:r>
          </a:p>
          <a:p>
            <a:r>
              <a:rPr lang="ja-JP" altLang="en-US" sz="1662" dirty="0">
                <a:solidFill>
                  <a:schemeClr val="tx1"/>
                </a:solidFill>
                <a:latin typeface="HGP創英角ｺﾞｼｯｸUB" panose="020B0900000000000000" pitchFamily="50" charset="-128"/>
                <a:ea typeface="HGP創英角ｺﾞｼｯｸUB" panose="020B0900000000000000" pitchFamily="50" charset="-128"/>
              </a:rPr>
              <a:t>　　公民のイコールフッティングで</a:t>
            </a:r>
          </a:p>
          <a:p>
            <a:r>
              <a:rPr lang="ja-JP" altLang="en-US" sz="1662" dirty="0">
                <a:solidFill>
                  <a:schemeClr val="tx1"/>
                </a:solidFill>
                <a:latin typeface="HGP創英角ｺﾞｼｯｸUB" panose="020B0900000000000000" pitchFamily="50" charset="-128"/>
                <a:ea typeface="HGP創英角ｺﾞｼｯｸUB" panose="020B0900000000000000" pitchFamily="50" charset="-128"/>
              </a:rPr>
              <a:t>　　病床機能分化の議論を進める</a:t>
            </a:r>
          </a:p>
          <a:p>
            <a:r>
              <a:rPr lang="ja-JP" altLang="en-US" sz="1292" dirty="0">
                <a:latin typeface="+mn-ea"/>
              </a:rPr>
              <a:t>　</a:t>
            </a:r>
            <a:endParaRPr lang="en-US" altLang="ja-JP" sz="1477" dirty="0">
              <a:solidFill>
                <a:schemeClr val="tx1"/>
              </a:solidFill>
              <a:latin typeface="+mn-ea"/>
            </a:endParaRPr>
          </a:p>
        </p:txBody>
      </p:sp>
      <p:sp>
        <p:nvSpPr>
          <p:cNvPr id="3" name="スライド番号プレースホルダー 2"/>
          <p:cNvSpPr>
            <a:spLocks noGrp="1"/>
          </p:cNvSpPr>
          <p:nvPr>
            <p:ph type="sldNum" sz="quarter" idx="12"/>
          </p:nvPr>
        </p:nvSpPr>
        <p:spPr>
          <a:xfrm>
            <a:off x="6937104" y="6456092"/>
            <a:ext cx="2133600" cy="365125"/>
          </a:xfrm>
        </p:spPr>
        <p:txBody>
          <a:bodyPr/>
          <a:lstStyle/>
          <a:p>
            <a:fld id="{A9848611-8FAA-4BFC-BAAD-33CAF1A3E273}" type="slidenum">
              <a:rPr kumimoji="1" lang="ja-JP" altLang="en-US" sz="1800" smtClean="0">
                <a:solidFill>
                  <a:schemeClr val="tx1"/>
                </a:solidFill>
              </a:rPr>
              <a:t>1</a:t>
            </a:fld>
            <a:endParaRPr kumimoji="1" lang="ja-JP" altLang="en-US" sz="1800" dirty="0">
              <a:solidFill>
                <a:schemeClr val="tx1"/>
              </a:solidFill>
            </a:endParaRPr>
          </a:p>
        </p:txBody>
      </p:sp>
    </p:spTree>
    <p:extLst>
      <p:ext uri="{BB962C8B-B14F-4D97-AF65-F5344CB8AC3E}">
        <p14:creationId xmlns:p14="http://schemas.microsoft.com/office/powerpoint/2010/main" val="135330788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p:cNvSpPr>
            <a:spLocks noGrp="1"/>
          </p:cNvSpPr>
          <p:nvPr>
            <p:ph type="sldNum" sz="quarter" idx="12"/>
          </p:nvPr>
        </p:nvSpPr>
        <p:spPr>
          <a:xfrm>
            <a:off x="6896770" y="6492875"/>
            <a:ext cx="2133600" cy="365125"/>
          </a:xfrm>
        </p:spPr>
        <p:txBody>
          <a:bodyPr/>
          <a:lstStyle/>
          <a:p>
            <a:fld id="{A9848611-8FAA-4BFC-BAAD-33CAF1A3E273}" type="slidenum">
              <a:rPr kumimoji="1" lang="ja-JP" altLang="en-US" sz="1800" smtClean="0">
                <a:solidFill>
                  <a:schemeClr val="tx1"/>
                </a:solidFill>
              </a:rPr>
              <a:t>10</a:t>
            </a:fld>
            <a:endParaRPr kumimoji="1" lang="ja-JP" altLang="en-US" sz="1800" dirty="0">
              <a:solidFill>
                <a:schemeClr val="tx1"/>
              </a:solidFill>
            </a:endParaRPr>
          </a:p>
        </p:txBody>
      </p:sp>
      <p:graphicFrame>
        <p:nvGraphicFramePr>
          <p:cNvPr id="5" name="表 4"/>
          <p:cNvGraphicFramePr>
            <a:graphicFrameLocks noGrp="1"/>
          </p:cNvGraphicFramePr>
          <p:nvPr>
            <p:extLst/>
          </p:nvPr>
        </p:nvGraphicFramePr>
        <p:xfrm>
          <a:off x="592080" y="1484784"/>
          <a:ext cx="7909864" cy="4896544"/>
        </p:xfrm>
        <a:graphic>
          <a:graphicData uri="http://schemas.openxmlformats.org/drawingml/2006/table">
            <a:tbl>
              <a:tblPr>
                <a:tableStyleId>{BC89EF96-8CEA-46FF-86C4-4CE0E7609802}</a:tableStyleId>
              </a:tblPr>
              <a:tblGrid>
                <a:gridCol w="832451">
                  <a:extLst>
                    <a:ext uri="{9D8B030D-6E8A-4147-A177-3AD203B41FA5}">
                      <a16:colId xmlns:a16="http://schemas.microsoft.com/office/drawing/2014/main" val="20000"/>
                    </a:ext>
                  </a:extLst>
                </a:gridCol>
                <a:gridCol w="7077413">
                  <a:extLst>
                    <a:ext uri="{9D8B030D-6E8A-4147-A177-3AD203B41FA5}">
                      <a16:colId xmlns:a16="http://schemas.microsoft.com/office/drawing/2014/main" val="20001"/>
                    </a:ext>
                  </a:extLst>
                </a:gridCol>
              </a:tblGrid>
              <a:tr h="795123">
                <a:tc>
                  <a:txBody>
                    <a:bodyPr/>
                    <a:lstStyle/>
                    <a:p>
                      <a:pPr algn="ctr" fontAlgn="ctr"/>
                      <a:r>
                        <a:rPr lang="ja-JP" altLang="en-US" sz="1400" b="0" i="0" u="none" strike="noStrike" dirty="0">
                          <a:solidFill>
                            <a:srgbClr val="000000"/>
                          </a:solidFill>
                          <a:effectLst/>
                          <a:latin typeface="ＭＳ Ｐゴシック"/>
                        </a:rPr>
                        <a:t>分析</a:t>
                      </a:r>
                      <a:endParaRPr lang="en-US" altLang="ja-JP" sz="1400" b="0" i="0" u="none" strike="noStrike" dirty="0">
                        <a:solidFill>
                          <a:srgbClr val="000000"/>
                        </a:solidFill>
                        <a:effectLst/>
                        <a:latin typeface="ＭＳ Ｐゴシック"/>
                      </a:endParaRPr>
                    </a:p>
                    <a:p>
                      <a:pPr algn="ctr" fontAlgn="ctr"/>
                      <a:r>
                        <a:rPr lang="ja-JP" altLang="en-US" sz="1400" b="0" i="0" u="none" strike="noStrike" dirty="0">
                          <a:solidFill>
                            <a:srgbClr val="000000"/>
                          </a:solidFill>
                          <a:effectLst/>
                          <a:latin typeface="ＭＳ Ｐゴシック"/>
                        </a:rPr>
                        <a:t>対象</a:t>
                      </a:r>
                    </a:p>
                  </a:txBody>
                  <a:tcPr marL="7750" marR="7750" marT="7750" marB="0" vert="eaVert" anchor="ctr">
                    <a:solidFill>
                      <a:schemeClr val="accent1">
                        <a:lumMod val="20000"/>
                        <a:lumOff val="80000"/>
                      </a:schemeClr>
                    </a:solidFill>
                  </a:tcPr>
                </a:tc>
                <a:tc>
                  <a:txBody>
                    <a:bodyPr/>
                    <a:lstStyle/>
                    <a:p>
                      <a:pPr algn="l" fontAlgn="ctr"/>
                      <a:r>
                        <a:rPr lang="ja-JP" altLang="en-US" sz="1400" u="none" strike="noStrike" dirty="0">
                          <a:effectLst/>
                        </a:rPr>
                        <a:t>　平成</a:t>
                      </a:r>
                      <a:r>
                        <a:rPr lang="en-US" altLang="ja-JP" sz="1400" u="none" strike="noStrike" dirty="0">
                          <a:effectLst/>
                        </a:rPr>
                        <a:t>29</a:t>
                      </a:r>
                      <a:r>
                        <a:rPr lang="ja-JP" altLang="en-US" sz="1400" u="none" strike="noStrike" dirty="0">
                          <a:effectLst/>
                        </a:rPr>
                        <a:t>年度病床機能報告において、</a:t>
                      </a:r>
                      <a:r>
                        <a:rPr lang="ja-JP" altLang="en-US" sz="1600" b="1" u="none" strike="noStrike" dirty="0">
                          <a:effectLst/>
                        </a:rPr>
                        <a:t>急性期で報告</a:t>
                      </a:r>
                      <a:r>
                        <a:rPr lang="ja-JP" altLang="en-US" sz="1400" u="none" strike="noStrike" dirty="0">
                          <a:effectLst/>
                        </a:rPr>
                        <a:t>している病棟</a:t>
                      </a:r>
                      <a:endParaRPr lang="en-US" altLang="ja-JP" sz="1400" u="none" strike="noStrike" dirty="0">
                        <a:effectLst/>
                      </a:endParaRPr>
                    </a:p>
                    <a:p>
                      <a:pPr algn="l" fontAlgn="ctr"/>
                      <a:r>
                        <a:rPr lang="ja-JP" altLang="en-US" sz="1400" u="none" strike="noStrike" dirty="0">
                          <a:effectLst/>
                        </a:rPr>
                        <a:t>　　</a:t>
                      </a:r>
                      <a:r>
                        <a:rPr lang="en-US" altLang="ja-JP" sz="1400" u="none" strike="noStrike" dirty="0">
                          <a:effectLst/>
                        </a:rPr>
                        <a:t>※</a:t>
                      </a:r>
                      <a:r>
                        <a:rPr lang="ja-JP" altLang="en-US" sz="1400" u="none" strike="noStrike" dirty="0">
                          <a:effectLst/>
                        </a:rPr>
                        <a:t>有床診療所における急性期報告病床は、地域急性期として扱う</a:t>
                      </a:r>
                      <a:endParaRPr lang="en-US" altLang="ja-JP" sz="1400" u="none" strike="noStrike" dirty="0">
                        <a:effectLst/>
                      </a:endParaRPr>
                    </a:p>
                  </a:txBody>
                  <a:tcPr marL="7750" marR="7750" marT="7750" marB="0" anchor="ctr"/>
                </a:tc>
                <a:extLst>
                  <a:ext uri="{0D108BD9-81ED-4DB2-BD59-A6C34878D82A}">
                    <a16:rowId xmlns:a16="http://schemas.microsoft.com/office/drawing/2014/main" val="10000"/>
                  </a:ext>
                </a:extLst>
              </a:tr>
              <a:tr h="795123">
                <a:tc>
                  <a:txBody>
                    <a:bodyPr/>
                    <a:lstStyle/>
                    <a:p>
                      <a:pPr algn="ctr" fontAlgn="ctr"/>
                      <a:r>
                        <a:rPr lang="ja-JP" altLang="en-US" sz="1400" u="none" strike="noStrike" dirty="0">
                          <a:effectLst/>
                        </a:rPr>
                        <a:t>指標</a:t>
                      </a:r>
                      <a:endParaRPr lang="ja-JP" altLang="en-US" sz="1400" b="0" i="0" u="none" strike="noStrike" dirty="0">
                        <a:solidFill>
                          <a:srgbClr val="000000"/>
                        </a:solidFill>
                        <a:effectLst/>
                        <a:latin typeface="ＭＳ Ｐゴシック"/>
                      </a:endParaRPr>
                    </a:p>
                  </a:txBody>
                  <a:tcPr marL="7750" marR="7750" marT="7750" marB="0" vert="eaVert" anchor="ctr">
                    <a:solidFill>
                      <a:schemeClr val="accent1">
                        <a:lumMod val="20000"/>
                        <a:lumOff val="80000"/>
                      </a:schemeClr>
                    </a:solidFill>
                  </a:tcPr>
                </a:tc>
                <a:tc>
                  <a:txBody>
                    <a:bodyPr/>
                    <a:lstStyle/>
                    <a:p>
                      <a:pPr algn="l" fontAlgn="ctr"/>
                      <a:r>
                        <a:rPr lang="ja-JP" altLang="en-US" sz="1400" u="none" strike="noStrike" dirty="0">
                          <a:effectLst/>
                        </a:rPr>
                        <a:t>　「救急医療の実施状況・手術の実施状況・呼吸心拍の実施状況  ・化学療法」の</a:t>
                      </a:r>
                      <a:endParaRPr lang="en-US" altLang="ja-JP" sz="1400" u="none" strike="noStrike" dirty="0">
                        <a:effectLst/>
                      </a:endParaRPr>
                    </a:p>
                    <a:p>
                      <a:pPr algn="l" fontAlgn="ctr"/>
                      <a:r>
                        <a:rPr lang="ja-JP" altLang="en-US" sz="1400" u="none" strike="noStrike" dirty="0">
                          <a:effectLst/>
                        </a:rPr>
                        <a:t>　</a:t>
                      </a:r>
                      <a:r>
                        <a:rPr lang="ja-JP" altLang="en-US" sz="1600" b="1" u="none" strike="noStrike" dirty="0">
                          <a:effectLst/>
                        </a:rPr>
                        <a:t>病棟</a:t>
                      </a:r>
                      <a:r>
                        <a:rPr lang="ja-JP" altLang="en-US" sz="1400" u="none" strike="noStrike" dirty="0">
                          <a:effectLst/>
                        </a:rPr>
                        <a:t>あたりの件数</a:t>
                      </a:r>
                      <a:endParaRPr lang="ja-JP" altLang="en-US" sz="1400" b="0" i="0" u="none" strike="noStrike" dirty="0">
                        <a:solidFill>
                          <a:srgbClr val="000000"/>
                        </a:solidFill>
                        <a:effectLst/>
                        <a:latin typeface="ＭＳ Ｐゴシック"/>
                      </a:endParaRPr>
                    </a:p>
                  </a:txBody>
                  <a:tcPr marL="7750" marR="7750" marT="7750" marB="0" anchor="ctr"/>
                </a:tc>
                <a:extLst>
                  <a:ext uri="{0D108BD9-81ED-4DB2-BD59-A6C34878D82A}">
                    <a16:rowId xmlns:a16="http://schemas.microsoft.com/office/drawing/2014/main" val="10001"/>
                  </a:ext>
                </a:extLst>
              </a:tr>
              <a:tr h="930034">
                <a:tc rowSpan="5">
                  <a:txBody>
                    <a:bodyPr/>
                    <a:lstStyle/>
                    <a:p>
                      <a:pPr algn="ctr" fontAlgn="ctr"/>
                      <a:r>
                        <a:rPr lang="ja-JP" altLang="en-US" sz="1400" u="none" strike="noStrike" dirty="0">
                          <a:effectLst/>
                        </a:rPr>
                        <a:t>算出方法</a:t>
                      </a:r>
                      <a:endParaRPr lang="ja-JP" altLang="en-US" sz="1400" b="0" i="0" u="none" strike="noStrike" dirty="0">
                        <a:solidFill>
                          <a:srgbClr val="000000"/>
                        </a:solidFill>
                        <a:effectLst/>
                        <a:latin typeface="ＭＳ Ｐゴシック"/>
                      </a:endParaRPr>
                    </a:p>
                  </a:txBody>
                  <a:tcPr marL="7750" marR="7750" marT="7750" marB="0" vert="eaVert" anchor="ctr">
                    <a:solidFill>
                      <a:schemeClr val="accent1">
                        <a:lumMod val="20000"/>
                        <a:lumOff val="80000"/>
                      </a:schemeClr>
                    </a:solidFill>
                  </a:tcPr>
                </a:tc>
                <a:tc>
                  <a:txBody>
                    <a:bodyPr/>
                    <a:lstStyle/>
                    <a:p>
                      <a:pPr marL="0" marR="0" indent="0" algn="l" defTabSz="914400" rtl="0" eaLnBrk="1" fontAlgn="ctr" latinLnBrk="0" hangingPunct="1">
                        <a:lnSpc>
                          <a:spcPct val="100000"/>
                        </a:lnSpc>
                        <a:spcBef>
                          <a:spcPts val="0"/>
                        </a:spcBef>
                        <a:spcAft>
                          <a:spcPts val="0"/>
                        </a:spcAft>
                        <a:buClrTx/>
                        <a:buSzTx/>
                        <a:buFontTx/>
                        <a:buNone/>
                        <a:tabLst/>
                        <a:defRPr/>
                      </a:pPr>
                      <a:r>
                        <a:rPr lang="ja-JP" altLang="en-US" sz="1400" u="none" strike="noStrike" dirty="0">
                          <a:effectLst/>
                        </a:rPr>
                        <a:t>　①月あたり救急医療実施件数 </a:t>
                      </a:r>
                      <a:r>
                        <a:rPr lang="en-US" altLang="ja-JP" sz="1400" u="none" strike="noStrike" dirty="0">
                          <a:effectLst/>
                        </a:rPr>
                        <a:t>÷ 30</a:t>
                      </a:r>
                      <a:r>
                        <a:rPr lang="ja-JP" altLang="en-US" sz="1400" u="none" strike="noStrike" dirty="0">
                          <a:effectLst/>
                        </a:rPr>
                        <a:t>日</a:t>
                      </a:r>
                      <a:r>
                        <a:rPr lang="en-US" altLang="ja-JP" sz="1400" u="none" strike="noStrike" dirty="0">
                          <a:effectLst/>
                        </a:rPr>
                        <a:t>×</a:t>
                      </a:r>
                      <a:r>
                        <a:rPr lang="ja-JP" altLang="en-US" sz="1400" u="none" strike="noStrike" dirty="0">
                          <a:effectLst/>
                        </a:rPr>
                        <a:t>（</a:t>
                      </a:r>
                      <a:r>
                        <a:rPr lang="en-US" altLang="ja-JP" sz="1400" u="none" strike="noStrike" dirty="0">
                          <a:effectLst/>
                        </a:rPr>
                        <a:t>50</a:t>
                      </a:r>
                      <a:r>
                        <a:rPr lang="ja-JP" altLang="en-US" sz="1400" u="none" strike="noStrike" dirty="0">
                          <a:effectLst/>
                        </a:rPr>
                        <a:t>床</a:t>
                      </a:r>
                      <a:r>
                        <a:rPr lang="en-US" altLang="ja-JP" sz="1400" u="none" strike="noStrike" dirty="0">
                          <a:effectLst/>
                        </a:rPr>
                        <a:t>÷</a:t>
                      </a:r>
                      <a:r>
                        <a:rPr lang="ja-JP" altLang="en-US" sz="1400" u="none" strike="noStrike" dirty="0">
                          <a:effectLst/>
                        </a:rPr>
                        <a:t>許可病床数）</a:t>
                      </a:r>
                      <a:br>
                        <a:rPr lang="ja-JP" altLang="en-US" sz="1400" u="none" strike="noStrike" dirty="0">
                          <a:effectLst/>
                        </a:rPr>
                      </a:br>
                      <a:r>
                        <a:rPr lang="ja-JP" altLang="en-US" sz="1400" u="none" strike="noStrike" dirty="0">
                          <a:effectLst/>
                        </a:rPr>
                        <a:t>　②月</a:t>
                      </a:r>
                      <a:r>
                        <a:rPr lang="ja-JP" altLang="en-US" sz="1400" u="none" strike="noStrike" dirty="0" smtClean="0">
                          <a:effectLst/>
                        </a:rPr>
                        <a:t>あたり手術</a:t>
                      </a:r>
                      <a:r>
                        <a:rPr lang="ja-JP" altLang="en-US" sz="1400" u="none" strike="noStrike" dirty="0">
                          <a:effectLst/>
                        </a:rPr>
                        <a:t>件数</a:t>
                      </a:r>
                      <a:r>
                        <a:rPr lang="en-US" altLang="ja-JP" sz="1400" u="none" strike="noStrike" dirty="0">
                          <a:effectLst/>
                        </a:rPr>
                        <a:t>÷30</a:t>
                      </a:r>
                      <a:r>
                        <a:rPr lang="ja-JP" altLang="en-US" sz="1400" u="none" strike="noStrike" dirty="0">
                          <a:effectLst/>
                        </a:rPr>
                        <a:t>日</a:t>
                      </a:r>
                      <a:r>
                        <a:rPr lang="en-US" altLang="ja-JP" sz="1400" u="none" strike="noStrike" dirty="0">
                          <a:effectLst/>
                        </a:rPr>
                        <a:t>×</a:t>
                      </a:r>
                      <a:r>
                        <a:rPr lang="ja-JP" altLang="en-US" sz="1400" u="none" strike="noStrike" dirty="0">
                          <a:effectLst/>
                        </a:rPr>
                        <a:t>（</a:t>
                      </a:r>
                      <a:r>
                        <a:rPr lang="en-US" altLang="ja-JP" sz="1400" u="none" strike="noStrike" dirty="0">
                          <a:effectLst/>
                        </a:rPr>
                        <a:t>50</a:t>
                      </a:r>
                      <a:r>
                        <a:rPr lang="ja-JP" altLang="en-US" sz="1400" u="none" strike="noStrike" dirty="0">
                          <a:effectLst/>
                        </a:rPr>
                        <a:t>床</a:t>
                      </a:r>
                      <a:r>
                        <a:rPr lang="en-US" altLang="ja-JP" sz="1400" u="none" strike="noStrike" dirty="0">
                          <a:effectLst/>
                        </a:rPr>
                        <a:t>÷</a:t>
                      </a:r>
                      <a:r>
                        <a:rPr lang="ja-JP" altLang="en-US" sz="1400" u="none" strike="noStrike" dirty="0">
                          <a:effectLst/>
                        </a:rPr>
                        <a:t>許可病床数）　</a:t>
                      </a:r>
                      <a:endParaRPr lang="en-US" altLang="ja-JP" sz="1400" u="none" strike="noStrike" dirty="0">
                        <a:effectLst/>
                      </a:endParaRPr>
                    </a:p>
                    <a:p>
                      <a:pPr marL="0" marR="0" indent="0" algn="l" defTabSz="914400" rtl="0" eaLnBrk="1" fontAlgn="ctr" latinLnBrk="0" hangingPunct="1">
                        <a:lnSpc>
                          <a:spcPct val="100000"/>
                        </a:lnSpc>
                        <a:spcBef>
                          <a:spcPts val="0"/>
                        </a:spcBef>
                        <a:spcAft>
                          <a:spcPts val="0"/>
                        </a:spcAft>
                        <a:buClrTx/>
                        <a:buSzTx/>
                        <a:buFontTx/>
                        <a:buNone/>
                        <a:tabLst/>
                        <a:defRPr/>
                      </a:pPr>
                      <a:r>
                        <a:rPr lang="ja-JP" altLang="en-US" sz="1400" b="0" i="0" u="none" strike="noStrike" dirty="0">
                          <a:solidFill>
                            <a:srgbClr val="000000"/>
                          </a:solidFill>
                          <a:effectLst/>
                          <a:latin typeface="ＭＳ Ｐゴシック"/>
                        </a:rPr>
                        <a:t>　</a:t>
                      </a:r>
                      <a:r>
                        <a:rPr lang="ja-JP" altLang="en-US" sz="1400" b="0" i="0" u="none" strike="noStrike" dirty="0" smtClean="0">
                          <a:solidFill>
                            <a:srgbClr val="000000"/>
                          </a:solidFill>
                          <a:effectLst/>
                          <a:latin typeface="ＭＳ Ｐゴシック"/>
                        </a:rPr>
                        <a:t>③月あたり呼吸</a:t>
                      </a:r>
                      <a:r>
                        <a:rPr lang="ja-JP" altLang="en-US" sz="1400" b="0" i="0" u="none" strike="noStrike" dirty="0">
                          <a:solidFill>
                            <a:srgbClr val="000000"/>
                          </a:solidFill>
                          <a:effectLst/>
                          <a:latin typeface="ＭＳ Ｐゴシック"/>
                        </a:rPr>
                        <a:t>心拍監視（３時間を超え７日以内</a:t>
                      </a:r>
                      <a:r>
                        <a:rPr lang="ja-JP" altLang="en-US" sz="1400" u="none" strike="noStrike" dirty="0">
                          <a:effectLst/>
                        </a:rPr>
                        <a:t>）</a:t>
                      </a:r>
                      <a:r>
                        <a:rPr lang="en-US" altLang="ja-JP" sz="1400" u="none" strike="noStrike" dirty="0">
                          <a:effectLst/>
                        </a:rPr>
                        <a:t> ÷30</a:t>
                      </a:r>
                      <a:r>
                        <a:rPr lang="ja-JP" altLang="en-US" sz="1400" u="none" strike="noStrike" dirty="0">
                          <a:effectLst/>
                        </a:rPr>
                        <a:t>日　</a:t>
                      </a:r>
                      <a:r>
                        <a:rPr lang="en-US" altLang="ja-JP" sz="1400" u="none" strike="noStrike" dirty="0">
                          <a:effectLst/>
                        </a:rPr>
                        <a:t>×</a:t>
                      </a:r>
                      <a:r>
                        <a:rPr lang="ja-JP" altLang="en-US" sz="1400" u="none" strike="noStrike" dirty="0">
                          <a:effectLst/>
                        </a:rPr>
                        <a:t>（</a:t>
                      </a:r>
                      <a:r>
                        <a:rPr lang="en-US" altLang="ja-JP" sz="1400" u="none" strike="noStrike" dirty="0">
                          <a:effectLst/>
                        </a:rPr>
                        <a:t>50</a:t>
                      </a:r>
                      <a:r>
                        <a:rPr lang="ja-JP" altLang="en-US" sz="1400" u="none" strike="noStrike" dirty="0">
                          <a:effectLst/>
                        </a:rPr>
                        <a:t>床</a:t>
                      </a:r>
                      <a:r>
                        <a:rPr lang="en-US" altLang="ja-JP" sz="1400" u="none" strike="noStrike" dirty="0">
                          <a:effectLst/>
                        </a:rPr>
                        <a:t>÷</a:t>
                      </a:r>
                      <a:r>
                        <a:rPr lang="ja-JP" altLang="en-US" sz="1400" u="none" strike="noStrike" dirty="0">
                          <a:effectLst/>
                        </a:rPr>
                        <a:t>許可病床数）</a:t>
                      </a:r>
                      <a:endParaRPr lang="en-US" altLang="ja-JP" sz="1400" b="0" i="0" u="none" strike="noStrike" dirty="0">
                        <a:solidFill>
                          <a:srgbClr val="000000"/>
                        </a:solidFill>
                        <a:effectLst/>
                        <a:latin typeface="ＭＳ Ｐゴシック"/>
                      </a:endParaRPr>
                    </a:p>
                    <a:p>
                      <a:pPr algn="l" fontAlgn="ctr"/>
                      <a:r>
                        <a:rPr lang="ja-JP" altLang="en-US" sz="1400" u="none" strike="noStrike" dirty="0">
                          <a:effectLst/>
                        </a:rPr>
                        <a:t>　④月あたり化学療法実施件数</a:t>
                      </a:r>
                      <a:r>
                        <a:rPr lang="en-US" altLang="ja-JP" sz="1400" u="none" strike="noStrike" dirty="0">
                          <a:effectLst/>
                        </a:rPr>
                        <a:t> ÷30</a:t>
                      </a:r>
                      <a:r>
                        <a:rPr lang="ja-JP" altLang="en-US" sz="1400" u="none" strike="noStrike" dirty="0">
                          <a:effectLst/>
                        </a:rPr>
                        <a:t>日　</a:t>
                      </a:r>
                      <a:r>
                        <a:rPr lang="en-US" altLang="ja-JP" sz="1400" u="none" strike="noStrike" dirty="0">
                          <a:effectLst/>
                        </a:rPr>
                        <a:t>×</a:t>
                      </a:r>
                      <a:r>
                        <a:rPr lang="ja-JP" altLang="en-US" sz="1400" u="none" strike="noStrike" dirty="0">
                          <a:effectLst/>
                        </a:rPr>
                        <a:t>（</a:t>
                      </a:r>
                      <a:r>
                        <a:rPr lang="en-US" altLang="ja-JP" sz="1400" u="none" strike="noStrike" dirty="0">
                          <a:effectLst/>
                        </a:rPr>
                        <a:t>50</a:t>
                      </a:r>
                      <a:r>
                        <a:rPr lang="ja-JP" altLang="en-US" sz="1400" u="none" strike="noStrike" dirty="0">
                          <a:effectLst/>
                        </a:rPr>
                        <a:t>床</a:t>
                      </a:r>
                      <a:r>
                        <a:rPr lang="en-US" altLang="ja-JP" sz="1400" u="none" strike="noStrike" dirty="0">
                          <a:effectLst/>
                        </a:rPr>
                        <a:t>÷</a:t>
                      </a:r>
                      <a:r>
                        <a:rPr lang="ja-JP" altLang="en-US" sz="1400" u="none" strike="noStrike" dirty="0">
                          <a:effectLst/>
                        </a:rPr>
                        <a:t>許可病床数）</a:t>
                      </a:r>
                      <a:endParaRPr lang="en-US" altLang="ja-JP" sz="1400" u="none" strike="noStrike" dirty="0">
                        <a:effectLst/>
                      </a:endParaRPr>
                    </a:p>
                  </a:txBody>
                  <a:tcPr marL="7750" marR="7750" marT="7750" marB="0" anchor="ctr"/>
                </a:tc>
                <a:extLst>
                  <a:ext uri="{0D108BD9-81ED-4DB2-BD59-A6C34878D82A}">
                    <a16:rowId xmlns:a16="http://schemas.microsoft.com/office/drawing/2014/main" val="10002"/>
                  </a:ext>
                </a:extLst>
              </a:tr>
              <a:tr h="377321">
                <a:tc vMerge="1">
                  <a:txBody>
                    <a:bodyPr/>
                    <a:lstStyle/>
                    <a:p>
                      <a:endParaRPr kumimoji="1" lang="ja-JP" altLang="en-US"/>
                    </a:p>
                  </a:txBody>
                  <a:tcPr/>
                </a:tc>
                <a:tc>
                  <a:txBody>
                    <a:bodyPr/>
                    <a:lstStyle/>
                    <a:p>
                      <a:pPr marL="0" marR="0" indent="0" algn="l" defTabSz="914400" rtl="0" eaLnBrk="1" fontAlgn="ctr" latinLnBrk="0" hangingPunct="1">
                        <a:lnSpc>
                          <a:spcPct val="100000"/>
                        </a:lnSpc>
                        <a:spcBef>
                          <a:spcPts val="0"/>
                        </a:spcBef>
                        <a:spcAft>
                          <a:spcPts val="0"/>
                        </a:spcAft>
                        <a:buClrTx/>
                        <a:buSzTx/>
                        <a:buFontTx/>
                        <a:buNone/>
                        <a:tabLst/>
                        <a:defRPr/>
                      </a:pPr>
                      <a:r>
                        <a:rPr lang="ja-JP" altLang="en-US" sz="1400" u="none" strike="noStrike" dirty="0">
                          <a:effectLst/>
                        </a:rPr>
                        <a:t>　救急医療実施件数＝</a:t>
                      </a:r>
                      <a:r>
                        <a:rPr lang="en-US" altLang="ja-JP" sz="1400" u="none" strike="noStrike" dirty="0">
                          <a:effectLst/>
                        </a:rPr>
                        <a:t>【</a:t>
                      </a:r>
                      <a:r>
                        <a:rPr lang="ja-JP" altLang="en-US" sz="1400" u="none" strike="noStrike" dirty="0">
                          <a:effectLst/>
                        </a:rPr>
                        <a:t>報告様式２</a:t>
                      </a:r>
                      <a:r>
                        <a:rPr lang="en-US" altLang="ja-JP" sz="1400" u="none" strike="noStrike" dirty="0">
                          <a:effectLst/>
                        </a:rPr>
                        <a:t>】</a:t>
                      </a:r>
                      <a:r>
                        <a:rPr lang="ja-JP" altLang="en-US" sz="1400" u="none" strike="noStrike" dirty="0">
                          <a:effectLst/>
                        </a:rPr>
                        <a:t>救急医療管理加算レセプト件数</a:t>
                      </a:r>
                      <a:endParaRPr lang="ja-JP" altLang="en-US" sz="1400" b="0" i="0" u="none" strike="noStrike" dirty="0">
                        <a:solidFill>
                          <a:srgbClr val="000000"/>
                        </a:solidFill>
                        <a:effectLst/>
                        <a:latin typeface="ＭＳ Ｐゴシック"/>
                      </a:endParaRPr>
                    </a:p>
                  </a:txBody>
                  <a:tcPr marL="7750" marR="7750" marT="7750" marB="0" anchor="ctr"/>
                </a:tc>
                <a:extLst>
                  <a:ext uri="{0D108BD9-81ED-4DB2-BD59-A6C34878D82A}">
                    <a16:rowId xmlns:a16="http://schemas.microsoft.com/office/drawing/2014/main" val="10003"/>
                  </a:ext>
                </a:extLst>
              </a:tr>
              <a:tr h="410354">
                <a:tc vMerge="1">
                  <a:txBody>
                    <a:bodyPr/>
                    <a:lstStyle/>
                    <a:p>
                      <a:endParaRPr kumimoji="1" lang="ja-JP" altLang="en-US"/>
                    </a:p>
                  </a:txBody>
                  <a:tcPr/>
                </a:tc>
                <a:tc>
                  <a:txBody>
                    <a:bodyPr/>
                    <a:lstStyle/>
                    <a:p>
                      <a:pPr marL="0" marR="0" indent="0" algn="l" defTabSz="914400" rtl="0" eaLnBrk="1" fontAlgn="ctr" latinLnBrk="0" hangingPunct="1">
                        <a:lnSpc>
                          <a:spcPct val="100000"/>
                        </a:lnSpc>
                        <a:spcBef>
                          <a:spcPts val="0"/>
                        </a:spcBef>
                        <a:spcAft>
                          <a:spcPts val="0"/>
                        </a:spcAft>
                        <a:buClrTx/>
                        <a:buSzTx/>
                        <a:buFontTx/>
                        <a:buNone/>
                        <a:tabLst/>
                        <a:defRPr/>
                      </a:pPr>
                      <a:r>
                        <a:rPr lang="ja-JP" altLang="en-US" sz="1400" u="none" strike="noStrike" dirty="0">
                          <a:effectLst/>
                        </a:rPr>
                        <a:t>　手術件数＝</a:t>
                      </a:r>
                      <a:r>
                        <a:rPr lang="en-US" altLang="ja-JP" sz="1400" u="none" strike="noStrike" dirty="0">
                          <a:effectLst/>
                        </a:rPr>
                        <a:t>【</a:t>
                      </a:r>
                      <a:r>
                        <a:rPr lang="ja-JP" altLang="en-US" sz="1400" u="none" strike="noStrike" dirty="0">
                          <a:effectLst/>
                        </a:rPr>
                        <a:t>報告様式２</a:t>
                      </a:r>
                      <a:r>
                        <a:rPr lang="en-US" altLang="ja-JP" sz="1400" u="none" strike="noStrike" dirty="0">
                          <a:effectLst/>
                        </a:rPr>
                        <a:t>】</a:t>
                      </a:r>
                      <a:r>
                        <a:rPr lang="ja-JP" altLang="en-US" sz="1400" u="none" strike="noStrike" dirty="0">
                          <a:effectLst/>
                        </a:rPr>
                        <a:t>手術総数算定回数</a:t>
                      </a:r>
                      <a:endParaRPr lang="ja-JP" altLang="en-US" sz="1400" b="0" i="0" u="none" strike="noStrike" dirty="0">
                        <a:solidFill>
                          <a:srgbClr val="000000"/>
                        </a:solidFill>
                        <a:effectLst/>
                        <a:latin typeface="ＭＳ Ｐゴシック"/>
                      </a:endParaRPr>
                    </a:p>
                  </a:txBody>
                  <a:tcPr marL="7750" marR="7750" marT="7750" marB="0" anchor="ctr"/>
                </a:tc>
                <a:extLst>
                  <a:ext uri="{0D108BD9-81ED-4DB2-BD59-A6C34878D82A}">
                    <a16:rowId xmlns:a16="http://schemas.microsoft.com/office/drawing/2014/main" val="10004"/>
                  </a:ext>
                </a:extLst>
              </a:tr>
              <a:tr h="416018">
                <a:tc vMerge="1">
                  <a:txBody>
                    <a:bodyPr/>
                    <a:lstStyle/>
                    <a:p>
                      <a:endParaRPr kumimoji="1" lang="ja-JP" altLang="en-US"/>
                    </a:p>
                  </a:txBody>
                  <a:tcPr/>
                </a:tc>
                <a:tc>
                  <a:txBody>
                    <a:bodyPr/>
                    <a:lstStyle/>
                    <a:p>
                      <a:pPr marL="0" marR="0" indent="0" algn="l" defTabSz="914400" rtl="0" eaLnBrk="1" fontAlgn="ctr" latinLnBrk="0" hangingPunct="1">
                        <a:lnSpc>
                          <a:spcPct val="100000"/>
                        </a:lnSpc>
                        <a:spcBef>
                          <a:spcPts val="0"/>
                        </a:spcBef>
                        <a:spcAft>
                          <a:spcPts val="0"/>
                        </a:spcAft>
                        <a:buClrTx/>
                        <a:buSzTx/>
                        <a:buFontTx/>
                        <a:buNone/>
                        <a:tabLst/>
                        <a:defRPr/>
                      </a:pPr>
                      <a:r>
                        <a:rPr lang="ja-JP" altLang="en-US" sz="1400" u="none" strike="noStrike" dirty="0">
                          <a:effectLst/>
                        </a:rPr>
                        <a:t>　呼吸心拍監視＝</a:t>
                      </a:r>
                      <a:r>
                        <a:rPr lang="en-US" altLang="ja-JP" sz="1400" u="none" strike="noStrike" dirty="0">
                          <a:effectLst/>
                        </a:rPr>
                        <a:t>【</a:t>
                      </a:r>
                      <a:r>
                        <a:rPr lang="ja-JP" altLang="en-US" sz="1400" u="none" strike="noStrike" dirty="0">
                          <a:effectLst/>
                        </a:rPr>
                        <a:t>報告様式２</a:t>
                      </a:r>
                      <a:r>
                        <a:rPr lang="en-US" altLang="ja-JP" sz="1400" u="none" strike="noStrike" dirty="0">
                          <a:effectLst/>
                        </a:rPr>
                        <a:t>】</a:t>
                      </a:r>
                      <a:r>
                        <a:rPr lang="ja-JP" altLang="en-US" sz="1400" u="none" strike="noStrike" dirty="0">
                          <a:effectLst/>
                        </a:rPr>
                        <a:t>呼吸心拍監視（３時間を超え７日以内）算定回数</a:t>
                      </a:r>
                      <a:endParaRPr lang="en-US" altLang="ja-JP" sz="1400" u="none" strike="noStrike" dirty="0">
                        <a:effectLst/>
                      </a:endParaRPr>
                    </a:p>
                  </a:txBody>
                  <a:tcPr marL="7750" marR="7750" marT="7750" marB="0" anchor="ctr"/>
                </a:tc>
                <a:extLst>
                  <a:ext uri="{0D108BD9-81ED-4DB2-BD59-A6C34878D82A}">
                    <a16:rowId xmlns:a16="http://schemas.microsoft.com/office/drawing/2014/main" val="10005"/>
                  </a:ext>
                </a:extLst>
              </a:tr>
              <a:tr h="416018">
                <a:tc vMerge="1">
                  <a:txBody>
                    <a:bodyPr/>
                    <a:lstStyle/>
                    <a:p>
                      <a:pPr algn="ctr" fontAlgn="ctr"/>
                      <a:endParaRPr lang="ja-JP" altLang="en-US" sz="1400" b="0" i="0" u="none" strike="noStrike" dirty="0">
                        <a:solidFill>
                          <a:srgbClr val="000000"/>
                        </a:solidFill>
                        <a:effectLst/>
                        <a:latin typeface="ＭＳ Ｐゴシック"/>
                      </a:endParaRPr>
                    </a:p>
                  </a:txBody>
                  <a:tcPr marL="7750" marR="7750" marT="7750" marB="0" vert="eaVert" anchor="ctr">
                    <a:solidFill>
                      <a:schemeClr val="accent1">
                        <a:lumMod val="20000"/>
                        <a:lumOff val="80000"/>
                      </a:schemeClr>
                    </a:solidFill>
                  </a:tcPr>
                </a:tc>
                <a:tc>
                  <a:txBody>
                    <a:bodyPr/>
                    <a:lstStyle/>
                    <a:p>
                      <a:pPr marL="0" marR="0" indent="0" algn="l" defTabSz="914400" rtl="0" eaLnBrk="1" fontAlgn="ctr" latinLnBrk="0" hangingPunct="1">
                        <a:lnSpc>
                          <a:spcPct val="100000"/>
                        </a:lnSpc>
                        <a:spcBef>
                          <a:spcPts val="0"/>
                        </a:spcBef>
                        <a:spcAft>
                          <a:spcPts val="0"/>
                        </a:spcAft>
                        <a:buClrTx/>
                        <a:buSzTx/>
                        <a:buFontTx/>
                        <a:buNone/>
                        <a:tabLst/>
                        <a:defRPr/>
                      </a:pPr>
                      <a:r>
                        <a:rPr lang="ja-JP" altLang="en-US" sz="1400" u="none" strike="noStrike" dirty="0">
                          <a:effectLst/>
                        </a:rPr>
                        <a:t>　化学療法件数＝</a:t>
                      </a:r>
                      <a:r>
                        <a:rPr lang="en-US" altLang="ja-JP" sz="1400" u="none" strike="noStrike" dirty="0">
                          <a:effectLst/>
                        </a:rPr>
                        <a:t>【</a:t>
                      </a:r>
                      <a:r>
                        <a:rPr lang="ja-JP" altLang="en-US" sz="1400" u="none" strike="noStrike" dirty="0">
                          <a:effectLst/>
                        </a:rPr>
                        <a:t>報告様式２</a:t>
                      </a:r>
                      <a:r>
                        <a:rPr lang="en-US" altLang="ja-JP" sz="1400" u="none" strike="noStrike" dirty="0">
                          <a:effectLst/>
                        </a:rPr>
                        <a:t>】</a:t>
                      </a:r>
                      <a:r>
                        <a:rPr lang="ja-JP" altLang="en-US" sz="1400" u="none" strike="noStrike" dirty="0">
                          <a:effectLst/>
                        </a:rPr>
                        <a:t>化学療法算定日数</a:t>
                      </a:r>
                      <a:endParaRPr lang="en-US" altLang="ja-JP" sz="1400" u="none" strike="noStrike" dirty="0">
                        <a:effectLst/>
                      </a:endParaRPr>
                    </a:p>
                  </a:txBody>
                  <a:tcPr marL="7750" marR="7750" marT="7750" marB="0" anchor="ctr"/>
                </a:tc>
                <a:extLst>
                  <a:ext uri="{0D108BD9-81ED-4DB2-BD59-A6C34878D82A}">
                    <a16:rowId xmlns:a16="http://schemas.microsoft.com/office/drawing/2014/main" val="10006"/>
                  </a:ext>
                </a:extLst>
              </a:tr>
              <a:tr h="396513">
                <a:tc rowSpan="2">
                  <a:txBody>
                    <a:bodyPr/>
                    <a:lstStyle/>
                    <a:p>
                      <a:pPr algn="ctr" fontAlgn="ctr"/>
                      <a:r>
                        <a:rPr lang="en-US" altLang="ja-JP" sz="1400" u="none" strike="noStrike" dirty="0">
                          <a:effectLst/>
                        </a:rPr>
                        <a:t>※</a:t>
                      </a:r>
                      <a:r>
                        <a:rPr lang="ja-JP" altLang="en-US" sz="1400" u="none" strike="noStrike" dirty="0">
                          <a:effectLst/>
                        </a:rPr>
                        <a:t>分類</a:t>
                      </a:r>
                      <a:endParaRPr lang="ja-JP" altLang="en-US" sz="1400" b="0" i="0" u="none" strike="noStrike" dirty="0">
                        <a:solidFill>
                          <a:srgbClr val="000000"/>
                        </a:solidFill>
                        <a:effectLst/>
                        <a:latin typeface="ＭＳ Ｐゴシック"/>
                      </a:endParaRPr>
                    </a:p>
                  </a:txBody>
                  <a:tcPr marL="7750" marR="7750" marT="7750" marB="0" vert="eaVert" anchor="ctr">
                    <a:solidFill>
                      <a:schemeClr val="accent1">
                        <a:lumMod val="20000"/>
                        <a:lumOff val="80000"/>
                      </a:schemeClr>
                    </a:solidFill>
                  </a:tcPr>
                </a:tc>
                <a:tc>
                  <a:txBody>
                    <a:bodyPr/>
                    <a:lstStyle/>
                    <a:p>
                      <a:pPr algn="l" fontAlgn="ctr"/>
                      <a:r>
                        <a:rPr lang="ja-JP" altLang="en-US" sz="1400" u="none" strike="noStrike" dirty="0">
                          <a:effectLst/>
                        </a:rPr>
                        <a:t>　（重症）急性期：①１以上 </a:t>
                      </a:r>
                      <a:r>
                        <a:rPr lang="en-US" sz="1400" u="none" strike="noStrike" dirty="0">
                          <a:effectLst/>
                        </a:rPr>
                        <a:t>or </a:t>
                      </a:r>
                      <a:r>
                        <a:rPr lang="ja-JP" altLang="en-US" sz="1400" u="none" strike="noStrike" dirty="0">
                          <a:effectLst/>
                        </a:rPr>
                        <a:t>②１以上 </a:t>
                      </a:r>
                      <a:r>
                        <a:rPr lang="en-US" sz="1400" u="none" strike="noStrike" dirty="0">
                          <a:effectLst/>
                        </a:rPr>
                        <a:t>or </a:t>
                      </a:r>
                      <a:r>
                        <a:rPr lang="ja-JP" altLang="en-US" sz="1400" u="none" strike="noStrike" dirty="0">
                          <a:effectLst/>
                        </a:rPr>
                        <a:t>③２以上</a:t>
                      </a:r>
                      <a:r>
                        <a:rPr lang="en-US" altLang="ja-JP" sz="1400" u="none" strike="noStrike" dirty="0">
                          <a:effectLst/>
                        </a:rPr>
                        <a:t>or </a:t>
                      </a:r>
                      <a:r>
                        <a:rPr lang="ja-JP" altLang="en-US" sz="1400" u="none" strike="noStrike" dirty="0">
                          <a:effectLst/>
                        </a:rPr>
                        <a:t>④１以上</a:t>
                      </a:r>
                      <a:endParaRPr lang="ja-JP" altLang="en-US" sz="1400" b="0" i="0" u="none" strike="noStrike" dirty="0">
                        <a:solidFill>
                          <a:srgbClr val="000000"/>
                        </a:solidFill>
                        <a:effectLst/>
                        <a:latin typeface="ＭＳ Ｐゴシック"/>
                      </a:endParaRPr>
                    </a:p>
                  </a:txBody>
                  <a:tcPr marL="7750" marR="7750" marT="7750" marB="0" anchor="ctr"/>
                </a:tc>
                <a:extLst>
                  <a:ext uri="{0D108BD9-81ED-4DB2-BD59-A6C34878D82A}">
                    <a16:rowId xmlns:a16="http://schemas.microsoft.com/office/drawing/2014/main" val="10007"/>
                  </a:ext>
                </a:extLst>
              </a:tr>
              <a:tr h="360040">
                <a:tc vMerge="1">
                  <a:txBody>
                    <a:bodyPr/>
                    <a:lstStyle/>
                    <a:p>
                      <a:endParaRPr kumimoji="1" lang="ja-JP" altLang="en-US"/>
                    </a:p>
                  </a:txBody>
                  <a:tcPr/>
                </a:tc>
                <a:tc>
                  <a:txBody>
                    <a:bodyPr/>
                    <a:lstStyle/>
                    <a:p>
                      <a:pPr algn="l" fontAlgn="ctr"/>
                      <a:r>
                        <a:rPr lang="ja-JP" altLang="en-US" sz="1400" u="none" strike="noStrike" dirty="0">
                          <a:effectLst/>
                        </a:rPr>
                        <a:t>　地域急性期：その他</a:t>
                      </a:r>
                      <a:endParaRPr lang="ja-JP" altLang="en-US" sz="1400" b="0" i="0" u="none" strike="noStrike" dirty="0">
                        <a:solidFill>
                          <a:srgbClr val="000000"/>
                        </a:solidFill>
                        <a:effectLst/>
                        <a:latin typeface="ＭＳ Ｐゴシック"/>
                      </a:endParaRPr>
                    </a:p>
                  </a:txBody>
                  <a:tcPr marL="7750" marR="7750" marT="7750" marB="0" anchor="ctr"/>
                </a:tc>
                <a:extLst>
                  <a:ext uri="{0D108BD9-81ED-4DB2-BD59-A6C34878D82A}">
                    <a16:rowId xmlns:a16="http://schemas.microsoft.com/office/drawing/2014/main" val="10008"/>
                  </a:ext>
                </a:extLst>
              </a:tr>
            </a:tbl>
          </a:graphicData>
        </a:graphic>
      </p:graphicFrame>
      <p:sp>
        <p:nvSpPr>
          <p:cNvPr id="10" name="タイトル 1">
            <a:extLst>
              <a:ext uri="{FF2B5EF4-FFF2-40B4-BE49-F238E27FC236}">
                <a16:creationId xmlns:a16="http://schemas.microsoft.com/office/drawing/2014/main" id="{30BE5A27-A407-4A14-A9BE-5866682C3C6B}"/>
              </a:ext>
            </a:extLst>
          </p:cNvPr>
          <p:cNvSpPr txBox="1">
            <a:spLocks/>
          </p:cNvSpPr>
          <p:nvPr/>
        </p:nvSpPr>
        <p:spPr>
          <a:xfrm>
            <a:off x="179512" y="39493"/>
            <a:ext cx="8352928" cy="576064"/>
          </a:xfrm>
          <a:prstGeom prst="rect">
            <a:avLst/>
          </a:prstGeom>
        </p:spPr>
        <p:txBody>
          <a:bodyPr>
            <a:no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algn="l"/>
            <a:r>
              <a:rPr lang="ja-JP" altLang="en-US" sz="2400" dirty="0">
                <a:solidFill>
                  <a:schemeClr val="bg1"/>
                </a:solidFill>
                <a:latin typeface="HGP創英角ｺﾞｼｯｸUB" panose="020B0900000000000000" pitchFamily="50" charset="-128"/>
                <a:ea typeface="HGP創英角ｺﾞｼｯｸUB" panose="020B0900000000000000" pitchFamily="50" charset="-128"/>
              </a:rPr>
              <a:t>　　</a:t>
            </a:r>
            <a:endParaRPr lang="ja-JP" altLang="en-US" sz="2400" dirty="0">
              <a:solidFill>
                <a:schemeClr val="accent1">
                  <a:lumMod val="75000"/>
                </a:schemeClr>
              </a:solidFill>
              <a:latin typeface="HGP創英角ｺﾞｼｯｸUB" panose="020B0900000000000000" pitchFamily="50" charset="-128"/>
              <a:ea typeface="HGP創英角ｺﾞｼｯｸUB" panose="020B0900000000000000" pitchFamily="50" charset="-128"/>
            </a:endParaRPr>
          </a:p>
          <a:p>
            <a:pPr algn="l"/>
            <a:endParaRPr lang="ja-JP" altLang="en-US" sz="2400" dirty="0">
              <a:solidFill>
                <a:schemeClr val="accent1">
                  <a:lumMod val="75000"/>
                </a:schemeClr>
              </a:solidFill>
              <a:latin typeface="HGP創英角ｺﾞｼｯｸUB" panose="020B0900000000000000" pitchFamily="50" charset="-128"/>
              <a:ea typeface="HGP創英角ｺﾞｼｯｸUB" panose="020B0900000000000000" pitchFamily="50" charset="-128"/>
            </a:endParaRPr>
          </a:p>
        </p:txBody>
      </p:sp>
      <p:sp>
        <p:nvSpPr>
          <p:cNvPr id="9" name="タイトル 1">
            <a:extLst>
              <a:ext uri="{FF2B5EF4-FFF2-40B4-BE49-F238E27FC236}">
                <a16:creationId xmlns:a16="http://schemas.microsoft.com/office/drawing/2014/main" id="{77D78C8B-7190-4F9F-BF24-FAD4DFE9F181}"/>
              </a:ext>
            </a:extLst>
          </p:cNvPr>
          <p:cNvSpPr txBox="1">
            <a:spLocks/>
          </p:cNvSpPr>
          <p:nvPr/>
        </p:nvSpPr>
        <p:spPr>
          <a:xfrm>
            <a:off x="190528" y="553929"/>
            <a:ext cx="8712968" cy="869227"/>
          </a:xfrm>
          <a:prstGeom prst="rect">
            <a:avLst/>
          </a:prstGeom>
          <a:solidFill>
            <a:schemeClr val="accent1">
              <a:lumMod val="60000"/>
              <a:lumOff val="40000"/>
            </a:schemeClr>
          </a:solidFill>
        </p:spPr>
        <p:txBody>
          <a:bodyPr vert="horz" lIns="91440" tIns="45720" rIns="91440" bIns="45720" rtlCol="0" anchor="ctr">
            <a:no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algn="l"/>
            <a:r>
              <a:rPr lang="ja-JP" altLang="en-US" sz="2200" dirty="0">
                <a:latin typeface="HGP創英角ｺﾞｼｯｸUB" panose="020B0900000000000000" pitchFamily="50" charset="-128"/>
                <a:ea typeface="HGP創英角ｺﾞｼｯｸUB" panose="020B0900000000000000" pitchFamily="50" charset="-128"/>
              </a:rPr>
              <a:t>急性期実態分析指標から「（重症）急性期病棟」と「地域急性期病棟</a:t>
            </a:r>
            <a:endParaRPr lang="en-US" altLang="ja-JP" sz="2200" dirty="0">
              <a:latin typeface="HGP創英角ｺﾞｼｯｸUB" panose="020B0900000000000000" pitchFamily="50" charset="-128"/>
              <a:ea typeface="HGP創英角ｺﾞｼｯｸUB" panose="020B0900000000000000" pitchFamily="50" charset="-128"/>
            </a:endParaRPr>
          </a:p>
          <a:p>
            <a:pPr algn="l"/>
            <a:r>
              <a:rPr lang="ja-JP" altLang="en-US" sz="2200" dirty="0">
                <a:latin typeface="HGP創英角ｺﾞｼｯｸUB" panose="020B0900000000000000" pitchFamily="50" charset="-128"/>
                <a:ea typeface="HGP創英角ｺﾞｼｯｸUB" panose="020B0900000000000000" pitchFamily="50" charset="-128"/>
              </a:rPr>
              <a:t>（サブアキュート・ポストアキュート）」に</a:t>
            </a:r>
            <a:r>
              <a:rPr lang="ja-JP" altLang="en-US" sz="2400" dirty="0">
                <a:latin typeface="HGP創英角ｺﾞｼｯｸUB" panose="020B0900000000000000" pitchFamily="50" charset="-128"/>
                <a:ea typeface="HGP創英角ｺﾞｼｯｸUB" panose="020B0900000000000000" pitchFamily="50" charset="-128"/>
              </a:rPr>
              <a:t>便宜上分類する</a:t>
            </a:r>
          </a:p>
        </p:txBody>
      </p:sp>
      <p:sp>
        <p:nvSpPr>
          <p:cNvPr id="7" name="テキスト ボックス 6"/>
          <p:cNvSpPr txBox="1"/>
          <p:nvPr/>
        </p:nvSpPr>
        <p:spPr>
          <a:xfrm>
            <a:off x="766592" y="6430468"/>
            <a:ext cx="7765848" cy="369332"/>
          </a:xfrm>
          <a:prstGeom prst="rect">
            <a:avLst/>
          </a:prstGeom>
          <a:solidFill>
            <a:schemeClr val="accent1">
              <a:lumMod val="20000"/>
              <a:lumOff val="80000"/>
            </a:schemeClr>
          </a:solidFill>
        </p:spPr>
        <p:txBody>
          <a:bodyPr wrap="square" rtlCol="0">
            <a:spAutoFit/>
          </a:bodyPr>
          <a:lstStyle/>
          <a:p>
            <a:r>
              <a:rPr lang="en-US" altLang="ja-JP" dirty="0">
                <a:latin typeface="Meiryo UI" panose="020B0604030504040204" pitchFamily="50" charset="-128"/>
                <a:ea typeface="Meiryo UI" panose="020B0604030504040204" pitchFamily="50" charset="-128"/>
                <a:cs typeface="Meiryo UI" panose="020B0604030504040204" pitchFamily="50" charset="-128"/>
              </a:rPr>
              <a:t>※</a:t>
            </a:r>
            <a:r>
              <a:rPr lang="ja-JP" altLang="en-US" dirty="0">
                <a:latin typeface="Meiryo UI" panose="020B0604030504040204" pitchFamily="50" charset="-128"/>
                <a:ea typeface="Meiryo UI" panose="020B0604030504040204" pitchFamily="50" charset="-128"/>
                <a:cs typeface="Meiryo UI" panose="020B0604030504040204" pitchFamily="50" charset="-128"/>
              </a:rPr>
              <a:t>分類結果により、今後の病床機能報告における報告を制限するものではない。</a:t>
            </a:r>
            <a:endParaRPr lang="en-US" altLang="ja-JP"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11" name="Text Box 3"/>
          <p:cNvSpPr txBox="1">
            <a:spLocks noChangeArrowheads="1"/>
          </p:cNvSpPr>
          <p:nvPr/>
        </p:nvSpPr>
        <p:spPr bwMode="auto">
          <a:xfrm>
            <a:off x="7388582" y="78607"/>
            <a:ext cx="1691680" cy="515625"/>
          </a:xfrm>
          <a:prstGeom prst="rect">
            <a:avLst/>
          </a:prstGeom>
          <a:solidFill>
            <a:srgbClr val="FFFFFF"/>
          </a:solidFill>
          <a:ln w="9525">
            <a:solidFill>
              <a:srgbClr val="000000"/>
            </a:solidFill>
            <a:miter lim="800000"/>
            <a:headEnd/>
            <a:tailEnd/>
          </a:ln>
        </p:spPr>
        <p:txBody>
          <a:bodyPr rot="0" vert="horz" wrap="square" lIns="18000" tIns="0" rIns="18000" bIns="0" anchor="ctr" anchorCtr="0" upright="1">
            <a:noAutofit/>
          </a:bodyPr>
          <a:lstStyle>
            <a:defPPr>
              <a:defRPr lang="ja-JP"/>
            </a:defPPr>
            <a:lvl1pPr marL="0" algn="l" defTabSz="914341" rtl="0" eaLnBrk="1" latinLnBrk="0" hangingPunct="1">
              <a:defRPr kumimoji="1" sz="1800" kern="1200">
                <a:solidFill>
                  <a:schemeClr val="tx1"/>
                </a:solidFill>
                <a:latin typeface="+mn-lt"/>
                <a:ea typeface="+mn-ea"/>
                <a:cs typeface="+mn-cs"/>
              </a:defRPr>
            </a:lvl1pPr>
            <a:lvl2pPr marL="457171" algn="l" defTabSz="914341" rtl="0" eaLnBrk="1" latinLnBrk="0" hangingPunct="1">
              <a:defRPr kumimoji="1" sz="1800" kern="1200">
                <a:solidFill>
                  <a:schemeClr val="tx1"/>
                </a:solidFill>
                <a:latin typeface="+mn-lt"/>
                <a:ea typeface="+mn-ea"/>
                <a:cs typeface="+mn-cs"/>
              </a:defRPr>
            </a:lvl2pPr>
            <a:lvl3pPr marL="914341" algn="l" defTabSz="914341" rtl="0" eaLnBrk="1" latinLnBrk="0" hangingPunct="1">
              <a:defRPr kumimoji="1" sz="1800" kern="1200">
                <a:solidFill>
                  <a:schemeClr val="tx1"/>
                </a:solidFill>
                <a:latin typeface="+mn-lt"/>
                <a:ea typeface="+mn-ea"/>
                <a:cs typeface="+mn-cs"/>
              </a:defRPr>
            </a:lvl3pPr>
            <a:lvl4pPr marL="1371512" algn="l" defTabSz="914341" rtl="0" eaLnBrk="1" latinLnBrk="0" hangingPunct="1">
              <a:defRPr kumimoji="1" sz="1800" kern="1200">
                <a:solidFill>
                  <a:schemeClr val="tx1"/>
                </a:solidFill>
                <a:latin typeface="+mn-lt"/>
                <a:ea typeface="+mn-ea"/>
                <a:cs typeface="+mn-cs"/>
              </a:defRPr>
            </a:lvl4pPr>
            <a:lvl5pPr marL="1828683" algn="l" defTabSz="914341" rtl="0" eaLnBrk="1" latinLnBrk="0" hangingPunct="1">
              <a:defRPr kumimoji="1" sz="1800" kern="1200">
                <a:solidFill>
                  <a:schemeClr val="tx1"/>
                </a:solidFill>
                <a:latin typeface="+mn-lt"/>
                <a:ea typeface="+mn-ea"/>
                <a:cs typeface="+mn-cs"/>
              </a:defRPr>
            </a:lvl5pPr>
            <a:lvl6pPr marL="2285854" algn="l" defTabSz="914341" rtl="0" eaLnBrk="1" latinLnBrk="0" hangingPunct="1">
              <a:defRPr kumimoji="1" sz="1800" kern="1200">
                <a:solidFill>
                  <a:schemeClr val="tx1"/>
                </a:solidFill>
                <a:latin typeface="+mn-lt"/>
                <a:ea typeface="+mn-ea"/>
                <a:cs typeface="+mn-cs"/>
              </a:defRPr>
            </a:lvl6pPr>
            <a:lvl7pPr marL="2743025" algn="l" defTabSz="914341" rtl="0" eaLnBrk="1" latinLnBrk="0" hangingPunct="1">
              <a:defRPr kumimoji="1" sz="1800" kern="1200">
                <a:solidFill>
                  <a:schemeClr val="tx1"/>
                </a:solidFill>
                <a:latin typeface="+mn-lt"/>
                <a:ea typeface="+mn-ea"/>
                <a:cs typeface="+mn-cs"/>
              </a:defRPr>
            </a:lvl7pPr>
            <a:lvl8pPr marL="3200195" algn="l" defTabSz="914341" rtl="0" eaLnBrk="1" latinLnBrk="0" hangingPunct="1">
              <a:defRPr kumimoji="1" sz="1800" kern="1200">
                <a:solidFill>
                  <a:schemeClr val="tx1"/>
                </a:solidFill>
                <a:latin typeface="+mn-lt"/>
                <a:ea typeface="+mn-ea"/>
                <a:cs typeface="+mn-cs"/>
              </a:defRPr>
            </a:lvl8pPr>
            <a:lvl9pPr marL="3657366" algn="l" defTabSz="914341" rtl="0" eaLnBrk="1" latinLnBrk="0" hangingPunct="1">
              <a:defRPr kumimoji="1" sz="1800" kern="1200">
                <a:solidFill>
                  <a:schemeClr val="tx1"/>
                </a:solidFill>
                <a:latin typeface="+mn-lt"/>
                <a:ea typeface="+mn-ea"/>
                <a:cs typeface="+mn-cs"/>
              </a:defRPr>
            </a:lvl9pPr>
          </a:lstStyle>
          <a:p>
            <a:pPr>
              <a:lnSpc>
                <a:spcPts val="1000"/>
              </a:lnSpc>
              <a:spcAft>
                <a:spcPts val="0"/>
              </a:spcAft>
            </a:pPr>
            <a:r>
              <a:rPr lang="en-US" altLang="ja-JP" sz="1050" kern="100" dirty="0">
                <a:latin typeface="メイリオ" panose="020B0604030504040204" pitchFamily="50" charset="-128"/>
                <a:ea typeface="メイリオ" panose="020B0604030504040204" pitchFamily="50" charset="-128"/>
                <a:cs typeface="メイリオ" panose="020B0604030504040204" pitchFamily="50" charset="-128"/>
              </a:rPr>
              <a:t>2018</a:t>
            </a:r>
            <a:r>
              <a:rPr lang="ja-JP" altLang="en-US" sz="1050" kern="100" dirty="0">
                <a:latin typeface="メイリオ" panose="020B0604030504040204" pitchFamily="50" charset="-128"/>
                <a:ea typeface="メイリオ" panose="020B0604030504040204" pitchFamily="50" charset="-128"/>
                <a:cs typeface="メイリオ" panose="020B0604030504040204" pitchFamily="50" charset="-128"/>
              </a:rPr>
              <a:t>年度第１回医療・病床懇話会（部会）資料改変</a:t>
            </a:r>
            <a:endParaRPr lang="ja-JP" sz="1050" kern="100" dirty="0">
              <a:effectLst/>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12" name="Oval 64">
            <a:hlinkClick r:id="rId2" action="ppaction://hlinksldjump"/>
            <a:extLst>
              <a:ext uri="{FF2B5EF4-FFF2-40B4-BE49-F238E27FC236}">
                <a16:creationId xmlns:a16="http://schemas.microsoft.com/office/drawing/2014/main" id="{2865890E-81EE-482A-8BAC-0CEA60EEBBA9}"/>
              </a:ext>
            </a:extLst>
          </p:cNvPr>
          <p:cNvSpPr>
            <a:spLocks noChangeAspect="1"/>
          </p:cNvSpPr>
          <p:nvPr/>
        </p:nvSpPr>
        <p:spPr>
          <a:xfrm>
            <a:off x="35496" y="61539"/>
            <a:ext cx="453404" cy="434070"/>
          </a:xfrm>
          <a:prstGeom prst="ellipse">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37160" rIns="137160" bIns="68580" rtlCol="0" anchor="ctr">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sz="2800" dirty="0">
              <a:solidFill>
                <a:schemeClr val="tx1"/>
              </a:solidFill>
              <a:latin typeface="FontAwesome" pitchFamily="2" charset="0"/>
            </a:endParaRPr>
          </a:p>
        </p:txBody>
      </p:sp>
      <p:sp>
        <p:nvSpPr>
          <p:cNvPr id="13" name="タイトル 1">
            <a:extLst>
              <a:ext uri="{FF2B5EF4-FFF2-40B4-BE49-F238E27FC236}">
                <a16:creationId xmlns:a16="http://schemas.microsoft.com/office/drawing/2014/main" id="{30BE5A27-A407-4A14-A9BE-5866682C3C6B}"/>
              </a:ext>
            </a:extLst>
          </p:cNvPr>
          <p:cNvSpPr txBox="1">
            <a:spLocks/>
          </p:cNvSpPr>
          <p:nvPr/>
        </p:nvSpPr>
        <p:spPr>
          <a:xfrm>
            <a:off x="56852" y="18168"/>
            <a:ext cx="8964488" cy="576064"/>
          </a:xfrm>
          <a:prstGeom prst="rect">
            <a:avLst/>
          </a:prstGeom>
        </p:spPr>
        <p:txBody>
          <a:bodyPr>
            <a:no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algn="l"/>
            <a:r>
              <a:rPr lang="ja-JP" altLang="en-US" sz="2400" dirty="0">
                <a:solidFill>
                  <a:schemeClr val="bg1"/>
                </a:solidFill>
                <a:latin typeface="HGP創英角ｺﾞｼｯｸUB" panose="020B0900000000000000" pitchFamily="50" charset="-128"/>
                <a:ea typeface="HGP創英角ｺﾞｼｯｸUB" panose="020B0900000000000000" pitchFamily="50" charset="-128"/>
              </a:rPr>
              <a:t>１</a:t>
            </a:r>
            <a:r>
              <a:rPr lang="ja-JP" altLang="en-US" sz="2400" dirty="0">
                <a:solidFill>
                  <a:schemeClr val="accent1">
                    <a:lumMod val="75000"/>
                  </a:schemeClr>
                </a:solidFill>
                <a:latin typeface="HGP創英角ｺﾞｼｯｸUB" panose="020B0900000000000000" pitchFamily="50" charset="-128"/>
                <a:ea typeface="HGP創英角ｺﾞｼｯｸUB" panose="020B0900000000000000" pitchFamily="50" charset="-128"/>
              </a:rPr>
              <a:t>　構想の推進 </a:t>
            </a:r>
            <a:r>
              <a:rPr lang="en-US" altLang="ja-JP" sz="2400" dirty="0">
                <a:solidFill>
                  <a:schemeClr val="accent1">
                    <a:lumMod val="75000"/>
                  </a:schemeClr>
                </a:solidFill>
                <a:latin typeface="HGP創英角ｺﾞｼｯｸUB" panose="020B0900000000000000" pitchFamily="50" charset="-128"/>
                <a:ea typeface="HGP創英角ｺﾞｼｯｸUB" panose="020B0900000000000000" pitchFamily="50" charset="-128"/>
              </a:rPr>
              <a:t>(3)</a:t>
            </a:r>
            <a:r>
              <a:rPr lang="ja-JP" altLang="en-US" sz="2400" dirty="0">
                <a:solidFill>
                  <a:schemeClr val="accent1">
                    <a:lumMod val="75000"/>
                  </a:schemeClr>
                </a:solidFill>
                <a:latin typeface="HGP創英角ｺﾞｼｯｸUB" panose="020B0900000000000000" pitchFamily="50" charset="-128"/>
                <a:ea typeface="HGP創英角ｺﾞｼｯｸUB" panose="020B0900000000000000" pitchFamily="50" charset="-128"/>
              </a:rPr>
              <a:t>診療実態分析①</a:t>
            </a:r>
            <a:r>
              <a:rPr lang="ja-JP" altLang="en-US" sz="2000" dirty="0">
                <a:solidFill>
                  <a:schemeClr val="accent1">
                    <a:lumMod val="75000"/>
                  </a:schemeClr>
                </a:solidFill>
                <a:latin typeface="HGP創英角ｺﾞｼｯｸUB" panose="020B0900000000000000" pitchFamily="50" charset="-128"/>
                <a:ea typeface="HGP創英角ｺﾞｼｯｸUB" panose="020B0900000000000000" pitchFamily="50" charset="-128"/>
              </a:rPr>
              <a:t>（急性期の定量的分析）</a:t>
            </a:r>
          </a:p>
        </p:txBody>
      </p:sp>
    </p:spTree>
    <p:extLst>
      <p:ext uri="{BB962C8B-B14F-4D97-AF65-F5344CB8AC3E}">
        <p14:creationId xmlns:p14="http://schemas.microsoft.com/office/powerpoint/2010/main" val="266519748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 name="図 32"/>
          <p:cNvPicPr>
            <a:picLocks noChangeAspect="1"/>
          </p:cNvPicPr>
          <p:nvPr/>
        </p:nvPicPr>
        <p:blipFill>
          <a:blip r:embed="rId2"/>
          <a:stretch>
            <a:fillRect/>
          </a:stretch>
        </p:blipFill>
        <p:spPr>
          <a:xfrm>
            <a:off x="35496" y="4725144"/>
            <a:ext cx="4191000" cy="2114489"/>
          </a:xfrm>
          <a:prstGeom prst="rect">
            <a:avLst/>
          </a:prstGeom>
        </p:spPr>
      </p:pic>
      <p:pic>
        <p:nvPicPr>
          <p:cNvPr id="31" name="図 30"/>
          <p:cNvPicPr>
            <a:picLocks noChangeAspect="1"/>
          </p:cNvPicPr>
          <p:nvPr/>
        </p:nvPicPr>
        <p:blipFill>
          <a:blip r:embed="rId3"/>
          <a:stretch>
            <a:fillRect/>
          </a:stretch>
        </p:blipFill>
        <p:spPr>
          <a:xfrm>
            <a:off x="143508" y="3815961"/>
            <a:ext cx="7568725" cy="825938"/>
          </a:xfrm>
          <a:prstGeom prst="rect">
            <a:avLst/>
          </a:prstGeom>
        </p:spPr>
      </p:pic>
      <p:sp>
        <p:nvSpPr>
          <p:cNvPr id="4" name="スライド番号プレースホルダー 3"/>
          <p:cNvSpPr>
            <a:spLocks noGrp="1"/>
          </p:cNvSpPr>
          <p:nvPr>
            <p:ph type="sldNum" sz="quarter" idx="12"/>
          </p:nvPr>
        </p:nvSpPr>
        <p:spPr>
          <a:xfrm>
            <a:off x="6896770" y="6492875"/>
            <a:ext cx="2133600" cy="365125"/>
          </a:xfrm>
        </p:spPr>
        <p:txBody>
          <a:bodyPr/>
          <a:lstStyle/>
          <a:p>
            <a:fld id="{A9848611-8FAA-4BFC-BAAD-33CAF1A3E273}" type="slidenum">
              <a:rPr kumimoji="1" lang="ja-JP" altLang="en-US" sz="1800" smtClean="0">
                <a:solidFill>
                  <a:schemeClr val="tx1"/>
                </a:solidFill>
              </a:rPr>
              <a:t>11</a:t>
            </a:fld>
            <a:endParaRPr kumimoji="1" lang="ja-JP" altLang="en-US" sz="1800" dirty="0">
              <a:solidFill>
                <a:schemeClr val="tx1"/>
              </a:solidFill>
            </a:endParaRPr>
          </a:p>
        </p:txBody>
      </p:sp>
      <p:sp>
        <p:nvSpPr>
          <p:cNvPr id="25" name="タイトル 1">
            <a:extLst>
              <a:ext uri="{FF2B5EF4-FFF2-40B4-BE49-F238E27FC236}">
                <a16:creationId xmlns:a16="http://schemas.microsoft.com/office/drawing/2014/main" id="{77D78C8B-7190-4F9F-BF24-FAD4DFE9F181}"/>
              </a:ext>
            </a:extLst>
          </p:cNvPr>
          <p:cNvSpPr txBox="1">
            <a:spLocks/>
          </p:cNvSpPr>
          <p:nvPr/>
        </p:nvSpPr>
        <p:spPr>
          <a:xfrm>
            <a:off x="226093" y="506513"/>
            <a:ext cx="8712968" cy="869227"/>
          </a:xfrm>
          <a:prstGeom prst="rect">
            <a:avLst/>
          </a:prstGeom>
          <a:solidFill>
            <a:schemeClr val="accent1">
              <a:lumMod val="60000"/>
              <a:lumOff val="40000"/>
            </a:schemeClr>
          </a:solidFill>
        </p:spPr>
        <p:txBody>
          <a:bodyPr vert="horz" lIns="91440" tIns="45720" rIns="91440" bIns="45720" rtlCol="0" anchor="ctr">
            <a:no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algn="l"/>
            <a:r>
              <a:rPr lang="ja-JP" altLang="en-US" sz="2200" dirty="0" smtClean="0">
                <a:latin typeface="HGP創英角ｺﾞｼｯｸUB" panose="020B0900000000000000" pitchFamily="50" charset="-128"/>
                <a:ea typeface="HGP創英角ｺﾞｼｯｸUB" panose="020B0900000000000000" pitchFamily="50" charset="-128"/>
              </a:rPr>
              <a:t>重症急性期の病床数が増加傾向にあり、</a:t>
            </a:r>
            <a:endParaRPr lang="en-US" altLang="ja-JP" sz="2200" dirty="0" smtClean="0">
              <a:latin typeface="HGP創英角ｺﾞｼｯｸUB" panose="020B0900000000000000" pitchFamily="50" charset="-128"/>
              <a:ea typeface="HGP創英角ｺﾞｼｯｸUB" panose="020B0900000000000000" pitchFamily="50" charset="-128"/>
            </a:endParaRPr>
          </a:p>
          <a:p>
            <a:pPr algn="l"/>
            <a:r>
              <a:rPr lang="ja-JP" altLang="en-US" sz="2200" dirty="0" smtClean="0">
                <a:latin typeface="HGP創英角ｺﾞｼｯｸUB" panose="020B0900000000000000" pitchFamily="50" charset="-128"/>
                <a:ea typeface="HGP創英角ｺﾞｼｯｸUB" panose="020B0900000000000000" pitchFamily="50" charset="-128"/>
              </a:rPr>
              <a:t>　　　　　　　回復期病床への転換が必要な割合は、昨年度より約２％拡大</a:t>
            </a:r>
            <a:endParaRPr lang="en-US" altLang="ja-JP" sz="2200" dirty="0">
              <a:latin typeface="HGP創英角ｺﾞｼｯｸUB" panose="020B0900000000000000" pitchFamily="50" charset="-128"/>
              <a:ea typeface="HGP創英角ｺﾞｼｯｸUB" panose="020B0900000000000000" pitchFamily="50" charset="-128"/>
            </a:endParaRPr>
          </a:p>
        </p:txBody>
      </p:sp>
      <p:graphicFrame>
        <p:nvGraphicFramePr>
          <p:cNvPr id="21" name="表 20"/>
          <p:cNvGraphicFramePr>
            <a:graphicFrameLocks noGrp="1"/>
          </p:cNvGraphicFramePr>
          <p:nvPr>
            <p:extLst>
              <p:ext uri="{D42A27DB-BD31-4B8C-83A1-F6EECF244321}">
                <p14:modId xmlns:p14="http://schemas.microsoft.com/office/powerpoint/2010/main" val="4145454036"/>
              </p:ext>
            </p:extLst>
          </p:nvPr>
        </p:nvGraphicFramePr>
        <p:xfrm>
          <a:off x="4557241" y="5322273"/>
          <a:ext cx="2030983" cy="466960"/>
        </p:xfrm>
        <a:graphic>
          <a:graphicData uri="http://schemas.openxmlformats.org/drawingml/2006/table">
            <a:tbl>
              <a:tblPr>
                <a:tableStyleId>{BC89EF96-8CEA-46FF-86C4-4CE0E7609802}</a:tableStyleId>
              </a:tblPr>
              <a:tblGrid>
                <a:gridCol w="806847">
                  <a:extLst>
                    <a:ext uri="{9D8B030D-6E8A-4147-A177-3AD203B41FA5}">
                      <a16:colId xmlns:a16="http://schemas.microsoft.com/office/drawing/2014/main" val="20000"/>
                    </a:ext>
                  </a:extLst>
                </a:gridCol>
                <a:gridCol w="1224136">
                  <a:extLst>
                    <a:ext uri="{9D8B030D-6E8A-4147-A177-3AD203B41FA5}">
                      <a16:colId xmlns:a16="http://schemas.microsoft.com/office/drawing/2014/main" val="20001"/>
                    </a:ext>
                  </a:extLst>
                </a:gridCol>
              </a:tblGrid>
              <a:tr h="233480">
                <a:tc>
                  <a:txBody>
                    <a:bodyPr/>
                    <a:lstStyle/>
                    <a:p>
                      <a:pPr algn="l" fontAlgn="ctr"/>
                      <a:r>
                        <a:rPr lang="en-US" altLang="ja-JP" sz="1300" b="0" i="0" u="none" strike="noStrike" dirty="0" smtClean="0">
                          <a:solidFill>
                            <a:schemeClr val="tx1"/>
                          </a:solidFill>
                          <a:effectLst/>
                          <a:latin typeface="+mn-ea"/>
                          <a:ea typeface="+mn-ea"/>
                        </a:rPr>
                        <a:t>2018</a:t>
                      </a:r>
                      <a:r>
                        <a:rPr lang="ja-JP" altLang="en-US" sz="1300" b="0" i="0" u="none" strike="noStrike" dirty="0" smtClean="0">
                          <a:solidFill>
                            <a:schemeClr val="tx1"/>
                          </a:solidFill>
                          <a:effectLst/>
                          <a:latin typeface="+mn-ea"/>
                          <a:ea typeface="+mn-ea"/>
                        </a:rPr>
                        <a:t>年度</a:t>
                      </a:r>
                      <a:endParaRPr lang="zh-TW" altLang="en-US" sz="1300" b="0" i="0" u="none" strike="noStrike" dirty="0">
                        <a:solidFill>
                          <a:srgbClr val="000000"/>
                        </a:solidFill>
                        <a:effectLst/>
                        <a:latin typeface="+mn-ea"/>
                        <a:ea typeface="+mn-ea"/>
                      </a:endParaRPr>
                    </a:p>
                  </a:txBody>
                  <a:tcPr marL="9525" marR="9525" marT="9525" marB="0" anchor="ctr"/>
                </a:tc>
                <a:tc>
                  <a:txBody>
                    <a:bodyPr/>
                    <a:lstStyle/>
                    <a:p>
                      <a:pPr algn="r" fontAlgn="ctr"/>
                      <a:r>
                        <a:rPr lang="en-US" altLang="ja-JP" sz="1400" u="none" strike="noStrike" dirty="0" smtClean="0">
                          <a:effectLst/>
                          <a:latin typeface="+mn-lt"/>
                          <a:ea typeface="+mn-ea"/>
                        </a:rPr>
                        <a:t>22.7%</a:t>
                      </a:r>
                      <a:endParaRPr lang="en-US" altLang="ja-JP" sz="1400" b="0" i="0" u="none" strike="noStrike" dirty="0">
                        <a:solidFill>
                          <a:srgbClr val="000000"/>
                        </a:solidFill>
                        <a:effectLst/>
                        <a:latin typeface="+mn-lt"/>
                        <a:ea typeface="+mn-ea"/>
                      </a:endParaRPr>
                    </a:p>
                  </a:txBody>
                  <a:tcPr marL="9525" marR="9525" marT="9525" marB="0" anchor="ctr"/>
                </a:tc>
                <a:extLst>
                  <a:ext uri="{0D108BD9-81ED-4DB2-BD59-A6C34878D82A}">
                    <a16:rowId xmlns:a16="http://schemas.microsoft.com/office/drawing/2014/main" val="10000"/>
                  </a:ext>
                </a:extLst>
              </a:tr>
              <a:tr h="233480">
                <a:tc>
                  <a:txBody>
                    <a:bodyPr/>
                    <a:lstStyle/>
                    <a:p>
                      <a:pPr algn="l" fontAlgn="ctr"/>
                      <a:r>
                        <a:rPr lang="en-US" altLang="ja-JP" sz="1300" b="0" i="0" u="none" strike="noStrike" dirty="0" smtClean="0">
                          <a:solidFill>
                            <a:srgbClr val="000000"/>
                          </a:solidFill>
                          <a:effectLst/>
                          <a:latin typeface="+mn-ea"/>
                          <a:ea typeface="+mn-ea"/>
                        </a:rPr>
                        <a:t>2019</a:t>
                      </a:r>
                      <a:r>
                        <a:rPr lang="ja-JP" altLang="en-US" sz="1300" b="0" i="0" u="none" strike="noStrike" dirty="0" smtClean="0">
                          <a:solidFill>
                            <a:srgbClr val="000000"/>
                          </a:solidFill>
                          <a:effectLst/>
                          <a:latin typeface="+mn-ea"/>
                          <a:ea typeface="+mn-ea"/>
                        </a:rPr>
                        <a:t>年度</a:t>
                      </a:r>
                      <a:endParaRPr lang="zh-TW" altLang="en-US" sz="1300" b="0" i="0" u="none" strike="noStrike" dirty="0">
                        <a:solidFill>
                          <a:srgbClr val="000000"/>
                        </a:solidFill>
                        <a:effectLst/>
                        <a:latin typeface="+mn-ea"/>
                        <a:ea typeface="+mn-ea"/>
                      </a:endParaRPr>
                    </a:p>
                  </a:txBody>
                  <a:tcPr marL="9525" marR="9525" marT="9525" marB="0" anchor="ctr"/>
                </a:tc>
                <a:tc>
                  <a:txBody>
                    <a:bodyPr/>
                    <a:lstStyle/>
                    <a:p>
                      <a:pPr algn="r" fontAlgn="ctr"/>
                      <a:r>
                        <a:rPr lang="en-US" altLang="ja-JP" sz="1400" b="0" i="0" u="none" strike="noStrike" dirty="0" smtClean="0">
                          <a:solidFill>
                            <a:srgbClr val="000000"/>
                          </a:solidFill>
                          <a:effectLst/>
                          <a:latin typeface="+mn-lt"/>
                          <a:ea typeface="+mn-ea"/>
                        </a:rPr>
                        <a:t>20.6%</a:t>
                      </a:r>
                      <a:endParaRPr lang="en-US" altLang="ja-JP" sz="1400" b="0" i="0" u="none" strike="noStrike" dirty="0">
                        <a:solidFill>
                          <a:srgbClr val="000000"/>
                        </a:solidFill>
                        <a:effectLst/>
                        <a:latin typeface="+mn-lt"/>
                        <a:ea typeface="+mn-ea"/>
                      </a:endParaRPr>
                    </a:p>
                  </a:txBody>
                  <a:tcPr marL="9525" marR="9525" marT="9525" marB="0" anchor="ctr"/>
                </a:tc>
                <a:extLst>
                  <a:ext uri="{0D108BD9-81ED-4DB2-BD59-A6C34878D82A}">
                    <a16:rowId xmlns:a16="http://schemas.microsoft.com/office/drawing/2014/main" val="989151679"/>
                  </a:ext>
                </a:extLst>
              </a:tr>
            </a:tbl>
          </a:graphicData>
        </a:graphic>
      </p:graphicFrame>
      <p:graphicFrame>
        <p:nvGraphicFramePr>
          <p:cNvPr id="22" name="表 21"/>
          <p:cNvGraphicFramePr>
            <a:graphicFrameLocks noGrp="1"/>
          </p:cNvGraphicFramePr>
          <p:nvPr>
            <p:extLst>
              <p:ext uri="{D42A27DB-BD31-4B8C-83A1-F6EECF244321}">
                <p14:modId xmlns:p14="http://schemas.microsoft.com/office/powerpoint/2010/main" val="1134918889"/>
              </p:ext>
            </p:extLst>
          </p:nvPr>
        </p:nvGraphicFramePr>
        <p:xfrm>
          <a:off x="5410932" y="6163400"/>
          <a:ext cx="1177292" cy="315460"/>
        </p:xfrm>
        <a:graphic>
          <a:graphicData uri="http://schemas.openxmlformats.org/drawingml/2006/table">
            <a:tbl>
              <a:tblPr>
                <a:tableStyleId>{BC89EF96-8CEA-46FF-86C4-4CE0E7609802}</a:tableStyleId>
              </a:tblPr>
              <a:tblGrid>
                <a:gridCol w="1177292">
                  <a:extLst>
                    <a:ext uri="{9D8B030D-6E8A-4147-A177-3AD203B41FA5}">
                      <a16:colId xmlns:a16="http://schemas.microsoft.com/office/drawing/2014/main" val="20000"/>
                    </a:ext>
                  </a:extLst>
                </a:gridCol>
              </a:tblGrid>
              <a:tr h="315460">
                <a:tc>
                  <a:txBody>
                    <a:bodyPr/>
                    <a:lstStyle/>
                    <a:p>
                      <a:pPr algn="r" fontAlgn="ctr"/>
                      <a:r>
                        <a:rPr lang="en-US" altLang="ja-JP" sz="1400" u="none" strike="noStrike" dirty="0">
                          <a:effectLst/>
                        </a:rPr>
                        <a:t>30.9%</a:t>
                      </a:r>
                      <a:endParaRPr lang="en-US" altLang="ja-JP" sz="1400" b="0" i="0" u="none" strike="noStrike" dirty="0">
                        <a:solidFill>
                          <a:srgbClr val="000000"/>
                        </a:solidFill>
                        <a:effectLst/>
                        <a:latin typeface="ＭＳ Ｐゴシック"/>
                      </a:endParaRPr>
                    </a:p>
                  </a:txBody>
                  <a:tcPr marL="9525" marR="9525" marT="9525" marB="0" anchor="ctr"/>
                </a:tc>
                <a:extLst>
                  <a:ext uri="{0D108BD9-81ED-4DB2-BD59-A6C34878D82A}">
                    <a16:rowId xmlns:a16="http://schemas.microsoft.com/office/drawing/2014/main" val="10000"/>
                  </a:ext>
                </a:extLst>
              </a:tr>
            </a:tbl>
          </a:graphicData>
        </a:graphic>
      </p:graphicFrame>
      <p:sp>
        <p:nvSpPr>
          <p:cNvPr id="23" name="右中かっこ 22"/>
          <p:cNvSpPr/>
          <p:nvPr/>
        </p:nvSpPr>
        <p:spPr>
          <a:xfrm>
            <a:off x="6619067" y="5456461"/>
            <a:ext cx="250250" cy="898274"/>
          </a:xfrm>
          <a:prstGeom prst="rightBrace">
            <a:avLst/>
          </a:prstGeom>
          <a:ln w="28575"/>
        </p:spPr>
        <p:style>
          <a:lnRef idx="1">
            <a:schemeClr val="accent1"/>
          </a:lnRef>
          <a:fillRef idx="0">
            <a:schemeClr val="accent1"/>
          </a:fillRef>
          <a:effectRef idx="0">
            <a:schemeClr val="accent1"/>
          </a:effectRef>
          <a:fontRef idx="minor">
            <a:schemeClr val="tx1"/>
          </a:fontRef>
        </p:style>
        <p:txBody>
          <a:bodyPr rtlCol="0" anchor="t"/>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algn="l"/>
            <a:endParaRPr kumimoji="1" lang="ja-JP" altLang="en-US" sz="1100"/>
          </a:p>
        </p:txBody>
      </p:sp>
      <p:sp>
        <p:nvSpPr>
          <p:cNvPr id="24" name="角丸四角形 23"/>
          <p:cNvSpPr/>
          <p:nvPr/>
        </p:nvSpPr>
        <p:spPr>
          <a:xfrm>
            <a:off x="7048300" y="5493325"/>
            <a:ext cx="1327866" cy="806128"/>
          </a:xfrm>
          <a:prstGeom prst="roundRect">
            <a:avLst/>
          </a:prstGeom>
          <a:ln>
            <a:noFill/>
          </a:ln>
        </p:spPr>
        <p:style>
          <a:lnRef idx="1">
            <a:schemeClr val="accent1"/>
          </a:lnRef>
          <a:fillRef idx="2">
            <a:schemeClr val="accent1"/>
          </a:fillRef>
          <a:effectRef idx="1">
            <a:schemeClr val="accent1"/>
          </a:effectRef>
          <a:fontRef idx="minor">
            <a:schemeClr val="dk1"/>
          </a:fontRef>
        </p:style>
        <p:txBody>
          <a:bodyPr rtlCol="0" anchor="ctr"/>
          <a:lstStyle/>
          <a:p>
            <a:pPr algn="ctr"/>
            <a:r>
              <a:rPr kumimoji="1" lang="ja-JP" altLang="en-US" sz="1400" dirty="0"/>
              <a:t>割合の差</a:t>
            </a:r>
            <a:endParaRPr kumimoji="1" lang="en-US" altLang="ja-JP" sz="1400" dirty="0"/>
          </a:p>
          <a:p>
            <a:pPr algn="ctr"/>
            <a:r>
              <a:rPr lang="en-US" altLang="ja-JP" sz="1400" dirty="0" smtClean="0"/>
              <a:t>10.</a:t>
            </a:r>
            <a:r>
              <a:rPr lang="en-US" altLang="ja-JP" sz="1400" dirty="0"/>
              <a:t>3</a:t>
            </a:r>
            <a:r>
              <a:rPr kumimoji="1" lang="en-US" altLang="ja-JP" sz="1400" dirty="0" smtClean="0"/>
              <a:t>%</a:t>
            </a:r>
            <a:endParaRPr kumimoji="1" lang="en-US" altLang="ja-JP" sz="1400" dirty="0"/>
          </a:p>
          <a:p>
            <a:pPr algn="ctr"/>
            <a:r>
              <a:rPr kumimoji="1" lang="en-US" altLang="ja-JP" sz="1400" dirty="0"/>
              <a:t>(</a:t>
            </a:r>
            <a:r>
              <a:rPr kumimoji="1" lang="ja-JP" altLang="en-US" sz="1400" dirty="0" smtClean="0"/>
              <a:t>約</a:t>
            </a:r>
            <a:r>
              <a:rPr lang="en-US" altLang="ja-JP" sz="1400" dirty="0"/>
              <a:t>9,100</a:t>
            </a:r>
            <a:r>
              <a:rPr kumimoji="1" lang="ja-JP" altLang="en-US" sz="1400" dirty="0" smtClean="0"/>
              <a:t>床</a:t>
            </a:r>
            <a:r>
              <a:rPr kumimoji="1" lang="en-US" altLang="ja-JP" sz="1400" dirty="0"/>
              <a:t>)</a:t>
            </a:r>
          </a:p>
        </p:txBody>
      </p:sp>
      <p:sp>
        <p:nvSpPr>
          <p:cNvPr id="27" name="テキスト ボックス 10">
            <a:extLst>
              <a:ext uri="{FF2B5EF4-FFF2-40B4-BE49-F238E27FC236}">
                <a16:creationId xmlns:a16="http://schemas.microsoft.com/office/drawing/2014/main" id="{8957656B-6DE6-44E0-85D6-7CF39E5B6647}"/>
              </a:ext>
            </a:extLst>
          </p:cNvPr>
          <p:cNvSpPr txBox="1"/>
          <p:nvPr/>
        </p:nvSpPr>
        <p:spPr>
          <a:xfrm>
            <a:off x="4192686" y="5856924"/>
            <a:ext cx="2498078" cy="307777"/>
          </a:xfrm>
          <a:prstGeom prst="rect">
            <a:avLst/>
          </a:prstGeom>
          <a:noFill/>
          <a:ln>
            <a:noFill/>
          </a:ln>
        </p:spPr>
        <p:style>
          <a:lnRef idx="2">
            <a:schemeClr val="dk1"/>
          </a:lnRef>
          <a:fillRef idx="1">
            <a:schemeClr val="lt1"/>
          </a:fillRef>
          <a:effectRef idx="0">
            <a:schemeClr val="dk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spAutoFit/>
          </a:bodyPr>
          <a:lstStyle/>
          <a:p>
            <a:pPr algn="just">
              <a:spcAft>
                <a:spcPts val="0"/>
              </a:spcAft>
            </a:pPr>
            <a:r>
              <a:rPr lang="ja-JP" altLang="en-US" sz="1400" kern="100" dirty="0">
                <a:latin typeface="+mn-ea"/>
                <a:cs typeface="Times New Roman"/>
              </a:rPr>
              <a:t>②</a:t>
            </a:r>
            <a:r>
              <a:rPr lang="ja-JP" altLang="en-US" sz="1400" kern="100" dirty="0">
                <a:effectLst/>
                <a:latin typeface="+mn-ea"/>
                <a:cs typeface="Times New Roman"/>
              </a:rPr>
              <a:t>病床数の必要量（回復期）</a:t>
            </a:r>
            <a:endParaRPr lang="ja-JP" sz="1400" kern="100" dirty="0">
              <a:effectLst/>
              <a:latin typeface="+mn-ea"/>
              <a:cs typeface="Times New Roman"/>
            </a:endParaRPr>
          </a:p>
        </p:txBody>
      </p:sp>
      <p:sp>
        <p:nvSpPr>
          <p:cNvPr id="29" name="角丸四角形 28"/>
          <p:cNvSpPr/>
          <p:nvPr/>
        </p:nvSpPr>
        <p:spPr>
          <a:xfrm>
            <a:off x="5793485" y="4435271"/>
            <a:ext cx="635750" cy="181387"/>
          </a:xfrm>
          <a:prstGeom prst="roundRect">
            <a:avLst/>
          </a:prstGeom>
          <a:noFill/>
          <a:ln w="28575"/>
        </p:spPr>
        <p:style>
          <a:lnRef idx="2">
            <a:schemeClr val="accent6"/>
          </a:lnRef>
          <a:fillRef idx="1">
            <a:schemeClr val="lt1"/>
          </a:fillRef>
          <a:effectRef idx="0">
            <a:schemeClr val="accent6"/>
          </a:effectRef>
          <a:fontRef idx="minor">
            <a:schemeClr val="dk1"/>
          </a:fontRef>
        </p:style>
        <p:txBody>
          <a:bodyPr rtlCol="0" anchor="ctr"/>
          <a:lstStyle/>
          <a:p>
            <a:pPr algn="ctr"/>
            <a:endParaRPr kumimoji="1" lang="ja-JP" altLang="en-US"/>
          </a:p>
        </p:txBody>
      </p:sp>
      <p:sp>
        <p:nvSpPr>
          <p:cNvPr id="30" name="Oval 64">
            <a:hlinkClick r:id="rId4" action="ppaction://hlinksldjump"/>
            <a:extLst>
              <a:ext uri="{FF2B5EF4-FFF2-40B4-BE49-F238E27FC236}">
                <a16:creationId xmlns:a16="http://schemas.microsoft.com/office/drawing/2014/main" id="{2865890E-81EE-482A-8BAC-0CEA60EEBBA9}"/>
              </a:ext>
            </a:extLst>
          </p:cNvPr>
          <p:cNvSpPr>
            <a:spLocks noChangeAspect="1"/>
          </p:cNvSpPr>
          <p:nvPr/>
        </p:nvSpPr>
        <p:spPr>
          <a:xfrm>
            <a:off x="158156" y="61539"/>
            <a:ext cx="453404" cy="434070"/>
          </a:xfrm>
          <a:prstGeom prst="ellipse">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37160" rIns="137160" bIns="68580" rtlCol="0" anchor="ctr">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sz="2800" dirty="0">
              <a:solidFill>
                <a:schemeClr val="tx1"/>
              </a:solidFill>
              <a:latin typeface="FontAwesome" pitchFamily="2" charset="0"/>
            </a:endParaRPr>
          </a:p>
        </p:txBody>
      </p:sp>
      <p:sp>
        <p:nvSpPr>
          <p:cNvPr id="32" name="タイトル 1">
            <a:extLst>
              <a:ext uri="{FF2B5EF4-FFF2-40B4-BE49-F238E27FC236}">
                <a16:creationId xmlns:a16="http://schemas.microsoft.com/office/drawing/2014/main" id="{30BE5A27-A407-4A14-A9BE-5866682C3C6B}"/>
              </a:ext>
            </a:extLst>
          </p:cNvPr>
          <p:cNvSpPr txBox="1">
            <a:spLocks/>
          </p:cNvSpPr>
          <p:nvPr/>
        </p:nvSpPr>
        <p:spPr>
          <a:xfrm>
            <a:off x="179512" y="18168"/>
            <a:ext cx="8964488" cy="576064"/>
          </a:xfrm>
          <a:prstGeom prst="rect">
            <a:avLst/>
          </a:prstGeom>
        </p:spPr>
        <p:txBody>
          <a:bodyPr>
            <a:no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algn="l"/>
            <a:r>
              <a:rPr lang="ja-JP" altLang="en-US" sz="2400" dirty="0">
                <a:solidFill>
                  <a:schemeClr val="bg1"/>
                </a:solidFill>
                <a:latin typeface="HGP創英角ｺﾞｼｯｸUB" panose="020B0900000000000000" pitchFamily="50" charset="-128"/>
                <a:ea typeface="HGP創英角ｺﾞｼｯｸUB" panose="020B0900000000000000" pitchFamily="50" charset="-128"/>
              </a:rPr>
              <a:t>１</a:t>
            </a:r>
            <a:r>
              <a:rPr lang="ja-JP" altLang="en-US" sz="2400" dirty="0">
                <a:solidFill>
                  <a:schemeClr val="accent1">
                    <a:lumMod val="75000"/>
                  </a:schemeClr>
                </a:solidFill>
                <a:latin typeface="HGP創英角ｺﾞｼｯｸUB" panose="020B0900000000000000" pitchFamily="50" charset="-128"/>
                <a:ea typeface="HGP創英角ｺﾞｼｯｸUB" panose="020B0900000000000000" pitchFamily="50" charset="-128"/>
              </a:rPr>
              <a:t>　構想の推進 </a:t>
            </a:r>
            <a:r>
              <a:rPr lang="en-US" altLang="ja-JP" sz="2400" dirty="0">
                <a:solidFill>
                  <a:schemeClr val="accent1">
                    <a:lumMod val="75000"/>
                  </a:schemeClr>
                </a:solidFill>
                <a:latin typeface="HGP創英角ｺﾞｼｯｸUB" panose="020B0900000000000000" pitchFamily="50" charset="-128"/>
                <a:ea typeface="HGP創英角ｺﾞｼｯｸUB" panose="020B0900000000000000" pitchFamily="50" charset="-128"/>
              </a:rPr>
              <a:t>(3)</a:t>
            </a:r>
            <a:r>
              <a:rPr lang="ja-JP" altLang="en-US" sz="2400" dirty="0">
                <a:solidFill>
                  <a:schemeClr val="accent1">
                    <a:lumMod val="75000"/>
                  </a:schemeClr>
                </a:solidFill>
                <a:latin typeface="HGP創英角ｺﾞｼｯｸUB" panose="020B0900000000000000" pitchFamily="50" charset="-128"/>
                <a:ea typeface="HGP創英角ｺﾞｼｯｸUB" panose="020B0900000000000000" pitchFamily="50" charset="-128"/>
              </a:rPr>
              <a:t>診療実態分析②</a:t>
            </a:r>
            <a:r>
              <a:rPr lang="ja-JP" altLang="en-US" sz="2000" dirty="0">
                <a:solidFill>
                  <a:schemeClr val="accent1">
                    <a:lumMod val="75000"/>
                  </a:schemeClr>
                </a:solidFill>
                <a:latin typeface="HGP創英角ｺﾞｼｯｸUB" panose="020B0900000000000000" pitchFamily="50" charset="-128"/>
                <a:ea typeface="HGP創英角ｺﾞｼｯｸUB" panose="020B0900000000000000" pitchFamily="50" charset="-128"/>
              </a:rPr>
              <a:t>（急性期の定量的分析の結果）</a:t>
            </a:r>
          </a:p>
        </p:txBody>
      </p:sp>
      <p:sp>
        <p:nvSpPr>
          <p:cNvPr id="15" name="テキスト ボックス 14">
            <a:extLst>
              <a:ext uri="{FF2B5EF4-FFF2-40B4-BE49-F238E27FC236}">
                <a16:creationId xmlns:a16="http://schemas.microsoft.com/office/drawing/2014/main" id="{8957656B-6DE6-44E0-85D6-7CF39E5B6647}"/>
              </a:ext>
            </a:extLst>
          </p:cNvPr>
          <p:cNvSpPr txBox="1"/>
          <p:nvPr/>
        </p:nvSpPr>
        <p:spPr>
          <a:xfrm>
            <a:off x="67190" y="1419121"/>
            <a:ext cx="3281668" cy="307777"/>
          </a:xfrm>
          <a:prstGeom prst="rect">
            <a:avLst/>
          </a:prstGeom>
          <a:noFill/>
          <a:ln>
            <a:noFill/>
          </a:ln>
        </p:spPr>
        <p:style>
          <a:lnRef idx="2">
            <a:schemeClr val="dk1"/>
          </a:lnRef>
          <a:fillRef idx="1">
            <a:schemeClr val="lt1"/>
          </a:fillRef>
          <a:effectRef idx="0">
            <a:schemeClr val="dk1"/>
          </a:effectRef>
          <a:fontRef idx="minor">
            <a:schemeClr val="dk1"/>
          </a:fontRef>
        </p:style>
        <p:txBody>
          <a:bodyPr rot="0" spcFirstLastPara="0" vert="horz" wrap="none" lIns="91440" tIns="45720" rIns="91440" bIns="45720" numCol="1" spcCol="0" rtlCol="0" fromWordArt="0" anchor="t" anchorCtr="0" forceAA="0" compatLnSpc="1">
            <a:prstTxWarp prst="textNoShape">
              <a:avLst/>
            </a:prstTxWarp>
            <a:spAutoFit/>
          </a:bodyPr>
          <a:lstStyle/>
          <a:p>
            <a:pPr algn="just">
              <a:spcAft>
                <a:spcPts val="0"/>
              </a:spcAft>
            </a:pPr>
            <a:r>
              <a:rPr lang="ja-JP" altLang="en-US" sz="1400" dirty="0">
                <a:solidFill>
                  <a:schemeClr val="accent1">
                    <a:lumMod val="75000"/>
                  </a:schemeClr>
                </a:solidFill>
              </a:rPr>
              <a:t>●</a:t>
            </a:r>
            <a:r>
              <a:rPr lang="ja-JP" altLang="en-US" sz="1400" kern="100" dirty="0">
                <a:latin typeface="Meiryo UI" panose="020B0604030504040204" pitchFamily="50" charset="-128"/>
                <a:ea typeface="Meiryo UI" panose="020B0604030504040204" pitchFamily="50" charset="-128"/>
                <a:cs typeface="Times New Roman"/>
              </a:rPr>
              <a:t>病床機能報告と病床数の必要量の比較</a:t>
            </a:r>
            <a:endParaRPr lang="ja-JP" sz="1400" kern="100" dirty="0">
              <a:effectLst/>
              <a:latin typeface="Meiryo UI" panose="020B0604030504040204" pitchFamily="50" charset="-128"/>
              <a:ea typeface="Meiryo UI" panose="020B0604030504040204" pitchFamily="50" charset="-128"/>
              <a:cs typeface="Times New Roman"/>
            </a:endParaRPr>
          </a:p>
        </p:txBody>
      </p:sp>
      <p:sp>
        <p:nvSpPr>
          <p:cNvPr id="20" name="テキスト ボックス 19">
            <a:extLst>
              <a:ext uri="{FF2B5EF4-FFF2-40B4-BE49-F238E27FC236}">
                <a16:creationId xmlns:a16="http://schemas.microsoft.com/office/drawing/2014/main" id="{8957656B-6DE6-44E0-85D6-7CF39E5B6647}"/>
              </a:ext>
            </a:extLst>
          </p:cNvPr>
          <p:cNvSpPr txBox="1"/>
          <p:nvPr/>
        </p:nvSpPr>
        <p:spPr>
          <a:xfrm>
            <a:off x="0" y="3512857"/>
            <a:ext cx="5974713" cy="307777"/>
          </a:xfrm>
          <a:prstGeom prst="rect">
            <a:avLst/>
          </a:prstGeom>
          <a:noFill/>
          <a:ln>
            <a:noFill/>
          </a:ln>
        </p:spPr>
        <p:style>
          <a:lnRef idx="2">
            <a:schemeClr val="dk1"/>
          </a:lnRef>
          <a:fillRef idx="1">
            <a:schemeClr val="lt1"/>
          </a:fillRef>
          <a:effectRef idx="0">
            <a:schemeClr val="dk1"/>
          </a:effectRef>
          <a:fontRef idx="minor">
            <a:schemeClr val="dk1"/>
          </a:fontRef>
        </p:style>
        <p:txBody>
          <a:bodyPr rot="0" spcFirstLastPara="0" vert="horz" wrap="none" lIns="91440" tIns="45720" rIns="91440" bIns="45720" numCol="1" spcCol="0" rtlCol="0" fromWordArt="0" anchor="t" anchorCtr="0" forceAA="0" compatLnSpc="1">
            <a:prstTxWarp prst="textNoShape">
              <a:avLst/>
            </a:prstTxWarp>
            <a:spAutoFit/>
          </a:bodyPr>
          <a:lstStyle/>
          <a:p>
            <a:pPr algn="just">
              <a:spcAft>
                <a:spcPts val="0"/>
              </a:spcAft>
            </a:pPr>
            <a:r>
              <a:rPr lang="ja-JP" altLang="en-US" sz="1400" dirty="0">
                <a:solidFill>
                  <a:schemeClr val="accent1">
                    <a:lumMod val="75000"/>
                  </a:schemeClr>
                </a:solidFill>
              </a:rPr>
              <a:t>●</a:t>
            </a:r>
            <a:r>
              <a:rPr lang="ja-JP" altLang="en-US" sz="1400" kern="100" dirty="0">
                <a:latin typeface="Meiryo UI" panose="020B0604030504040204" pitchFamily="50" charset="-128"/>
                <a:ea typeface="Meiryo UI" panose="020B0604030504040204" pitchFamily="50" charset="-128"/>
                <a:cs typeface="Times New Roman"/>
              </a:rPr>
              <a:t>病床機能報告（</a:t>
            </a:r>
            <a:r>
              <a:rPr lang="en-US" altLang="ja-JP" sz="1400" kern="100" dirty="0" smtClean="0">
                <a:latin typeface="Meiryo UI" panose="020B0604030504040204" pitchFamily="50" charset="-128"/>
                <a:ea typeface="Meiryo UI" panose="020B0604030504040204" pitchFamily="50" charset="-128"/>
                <a:cs typeface="Times New Roman"/>
              </a:rPr>
              <a:t>2019</a:t>
            </a:r>
            <a:r>
              <a:rPr lang="ja-JP" altLang="en-US" sz="1400" kern="100" dirty="0" smtClean="0">
                <a:latin typeface="Meiryo UI" panose="020B0604030504040204" pitchFamily="50" charset="-128"/>
                <a:ea typeface="Meiryo UI" panose="020B0604030504040204" pitchFamily="50" charset="-128"/>
                <a:cs typeface="Times New Roman"/>
              </a:rPr>
              <a:t>年度</a:t>
            </a:r>
            <a:r>
              <a:rPr lang="ja-JP" altLang="en-US" sz="1400" kern="100" dirty="0">
                <a:latin typeface="Meiryo UI" panose="020B0604030504040204" pitchFamily="50" charset="-128"/>
                <a:ea typeface="Meiryo UI" panose="020B0604030504040204" pitchFamily="50" charset="-128"/>
                <a:cs typeface="Times New Roman"/>
              </a:rPr>
              <a:t>）と病床数の必要量（</a:t>
            </a:r>
            <a:r>
              <a:rPr lang="en-US" altLang="ja-JP" sz="1400" kern="100" dirty="0">
                <a:latin typeface="Meiryo UI" panose="020B0604030504040204" pitchFamily="50" charset="-128"/>
                <a:ea typeface="Meiryo UI" panose="020B0604030504040204" pitchFamily="50" charset="-128"/>
                <a:cs typeface="Times New Roman"/>
              </a:rPr>
              <a:t>2025</a:t>
            </a:r>
            <a:r>
              <a:rPr lang="ja-JP" altLang="en-US" sz="1400" kern="100" dirty="0">
                <a:latin typeface="Meiryo UI" panose="020B0604030504040204" pitchFamily="50" charset="-128"/>
                <a:ea typeface="Meiryo UI" panose="020B0604030504040204" pitchFamily="50" charset="-128"/>
                <a:cs typeface="Times New Roman"/>
              </a:rPr>
              <a:t>年）の割合の比較</a:t>
            </a:r>
            <a:endParaRPr lang="ja-JP" sz="1400" kern="100" dirty="0">
              <a:effectLst/>
              <a:latin typeface="Meiryo UI" panose="020B0604030504040204" pitchFamily="50" charset="-128"/>
              <a:ea typeface="Meiryo UI" panose="020B0604030504040204" pitchFamily="50" charset="-128"/>
              <a:cs typeface="Times New Roman"/>
            </a:endParaRPr>
          </a:p>
        </p:txBody>
      </p:sp>
      <p:sp>
        <p:nvSpPr>
          <p:cNvPr id="19" name="テキスト ボックス 16"/>
          <p:cNvSpPr txBox="1"/>
          <p:nvPr/>
        </p:nvSpPr>
        <p:spPr>
          <a:xfrm>
            <a:off x="4157357" y="4667139"/>
            <a:ext cx="4770004" cy="330692"/>
          </a:xfrm>
          <a:prstGeom prst="rect">
            <a:avLst/>
          </a:prstGeom>
          <a:solidFill>
            <a:schemeClr val="accent1">
              <a:lumMod val="20000"/>
              <a:lumOff val="80000"/>
            </a:schemeClr>
          </a:solidFill>
          <a:ln w="9525" cmpd="sng">
            <a:no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r>
              <a:rPr kumimoji="1" lang="ja-JP" altLang="en-US" sz="1200" b="1" dirty="0">
                <a:latin typeface="HGPｺﾞｼｯｸM" panose="020B0600000000000000" pitchFamily="50" charset="-128"/>
                <a:ea typeface="HGPｺﾞｼｯｸM" panose="020B0600000000000000" pitchFamily="50" charset="-128"/>
              </a:rPr>
              <a:t>サブアキュート・ポスト　アキュート・リハビリ機能の</a:t>
            </a:r>
            <a:r>
              <a:rPr kumimoji="1" lang="ja-JP" altLang="en-US" sz="1400" b="1" dirty="0">
                <a:latin typeface="HGPｺﾞｼｯｸM" panose="020B0600000000000000" pitchFamily="50" charset="-128"/>
                <a:ea typeface="HGPｺﾞｼｯｸM" panose="020B0600000000000000" pitchFamily="50" charset="-128"/>
              </a:rPr>
              <a:t>現状と将来の予測</a:t>
            </a:r>
          </a:p>
        </p:txBody>
      </p:sp>
      <p:sp>
        <p:nvSpPr>
          <p:cNvPr id="39" name="テキスト ボックス 10">
            <a:extLst>
              <a:ext uri="{FF2B5EF4-FFF2-40B4-BE49-F238E27FC236}">
                <a16:creationId xmlns:a16="http://schemas.microsoft.com/office/drawing/2014/main" id="{8957656B-6DE6-44E0-85D6-7CF39E5B6647}"/>
              </a:ext>
            </a:extLst>
          </p:cNvPr>
          <p:cNvSpPr txBox="1"/>
          <p:nvPr/>
        </p:nvSpPr>
        <p:spPr>
          <a:xfrm>
            <a:off x="8122410" y="1461968"/>
            <a:ext cx="877163" cy="276999"/>
          </a:xfrm>
          <a:prstGeom prst="rect">
            <a:avLst/>
          </a:prstGeom>
          <a:noFill/>
          <a:ln>
            <a:noFill/>
          </a:ln>
        </p:spPr>
        <p:style>
          <a:lnRef idx="2">
            <a:schemeClr val="dk1"/>
          </a:lnRef>
          <a:fillRef idx="1">
            <a:schemeClr val="lt1"/>
          </a:fillRef>
          <a:effectRef idx="0">
            <a:schemeClr val="dk1"/>
          </a:effectRef>
          <a:fontRef idx="minor">
            <a:schemeClr val="dk1"/>
          </a:fontRef>
        </p:style>
        <p:txBody>
          <a:bodyPr rot="0" spcFirstLastPara="0" vert="horz" wrap="none" lIns="91440" tIns="45720" rIns="91440" bIns="45720" numCol="1" spcCol="0" rtlCol="0" fromWordArt="0" anchor="t" anchorCtr="0" forceAA="0" compatLnSpc="1">
            <a:prstTxWarp prst="textNoShape">
              <a:avLst/>
            </a:prstTxWarp>
            <a:spAutoFit/>
          </a:bodyPr>
          <a:lstStyle/>
          <a:p>
            <a:pPr algn="just">
              <a:spcAft>
                <a:spcPts val="0"/>
              </a:spcAft>
            </a:pPr>
            <a:r>
              <a:rPr lang="ja-JP" altLang="en-US" sz="1200" kern="100" dirty="0">
                <a:effectLst/>
                <a:latin typeface="+mn-ea"/>
                <a:cs typeface="Times New Roman"/>
              </a:rPr>
              <a:t>（単位：床）</a:t>
            </a:r>
            <a:endParaRPr lang="ja-JP" sz="1200" kern="100" dirty="0">
              <a:effectLst/>
              <a:latin typeface="+mn-ea"/>
              <a:cs typeface="Times New Roman"/>
            </a:endParaRPr>
          </a:p>
        </p:txBody>
      </p:sp>
      <p:sp>
        <p:nvSpPr>
          <p:cNvPr id="26" name="テキスト ボックス 10">
            <a:extLst>
              <a:ext uri="{FF2B5EF4-FFF2-40B4-BE49-F238E27FC236}">
                <a16:creationId xmlns:a16="http://schemas.microsoft.com/office/drawing/2014/main" id="{8957656B-6DE6-44E0-85D6-7CF39E5B6647}"/>
              </a:ext>
            </a:extLst>
          </p:cNvPr>
          <p:cNvSpPr txBox="1"/>
          <p:nvPr/>
        </p:nvSpPr>
        <p:spPr>
          <a:xfrm>
            <a:off x="4157357" y="5010545"/>
            <a:ext cx="3734136" cy="307777"/>
          </a:xfrm>
          <a:prstGeom prst="rect">
            <a:avLst/>
          </a:prstGeom>
          <a:noFill/>
          <a:ln>
            <a:noFill/>
          </a:ln>
        </p:spPr>
        <p:style>
          <a:lnRef idx="2">
            <a:schemeClr val="dk1"/>
          </a:lnRef>
          <a:fillRef idx="1">
            <a:schemeClr val="lt1"/>
          </a:fillRef>
          <a:effectRef idx="0">
            <a:schemeClr val="dk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spAutoFit/>
          </a:bodyPr>
          <a:lstStyle/>
          <a:p>
            <a:pPr algn="just">
              <a:spcAft>
                <a:spcPts val="0"/>
              </a:spcAft>
            </a:pPr>
            <a:r>
              <a:rPr lang="ja-JP" altLang="en-US" sz="1400" kern="100" dirty="0">
                <a:effectLst/>
                <a:latin typeface="+mn-ea"/>
                <a:cs typeface="Times New Roman"/>
              </a:rPr>
              <a:t>①病床機能報告（地域急性期＋回復期）</a:t>
            </a:r>
            <a:endParaRPr lang="ja-JP" sz="1400" kern="100" dirty="0">
              <a:effectLst/>
              <a:latin typeface="+mn-ea"/>
              <a:cs typeface="Times New Roman"/>
            </a:endParaRPr>
          </a:p>
        </p:txBody>
      </p:sp>
      <p:cxnSp>
        <p:nvCxnSpPr>
          <p:cNvPr id="28" name="直線矢印コネクタ 27"/>
          <p:cNvCxnSpPr/>
          <p:nvPr/>
        </p:nvCxnSpPr>
        <p:spPr>
          <a:xfrm>
            <a:off x="6300192" y="4624530"/>
            <a:ext cx="139892" cy="1538870"/>
          </a:xfrm>
          <a:prstGeom prst="straightConnector1">
            <a:avLst/>
          </a:prstGeom>
          <a:ln w="19050">
            <a:tailEnd type="arrow"/>
          </a:ln>
        </p:spPr>
        <p:style>
          <a:lnRef idx="1">
            <a:schemeClr val="accent1"/>
          </a:lnRef>
          <a:fillRef idx="0">
            <a:schemeClr val="accent1"/>
          </a:fillRef>
          <a:effectRef idx="0">
            <a:schemeClr val="accent1"/>
          </a:effectRef>
          <a:fontRef idx="minor">
            <a:schemeClr val="tx1"/>
          </a:fontRef>
        </p:style>
      </p:cxnSp>
      <p:cxnSp>
        <p:nvCxnSpPr>
          <p:cNvPr id="7" name="直線矢印コネクタ 6"/>
          <p:cNvCxnSpPr/>
          <p:nvPr/>
        </p:nvCxnSpPr>
        <p:spPr>
          <a:xfrm>
            <a:off x="5463630" y="4436572"/>
            <a:ext cx="511083" cy="1224676"/>
          </a:xfrm>
          <a:prstGeom prst="straightConnector1">
            <a:avLst/>
          </a:prstGeom>
          <a:ln w="19050">
            <a:tailEnd type="arrow"/>
          </a:ln>
        </p:spPr>
        <p:style>
          <a:lnRef idx="1">
            <a:schemeClr val="accent1"/>
          </a:lnRef>
          <a:fillRef idx="0">
            <a:schemeClr val="accent1"/>
          </a:fillRef>
          <a:effectRef idx="0">
            <a:schemeClr val="accent1"/>
          </a:effectRef>
          <a:fontRef idx="minor">
            <a:schemeClr val="tx1"/>
          </a:fontRef>
        </p:style>
      </p:cxnSp>
      <p:sp>
        <p:nvSpPr>
          <p:cNvPr id="34" name="角丸四角形 33"/>
          <p:cNvSpPr/>
          <p:nvPr/>
        </p:nvSpPr>
        <p:spPr>
          <a:xfrm>
            <a:off x="5197717" y="4295669"/>
            <a:ext cx="1216172" cy="155316"/>
          </a:xfrm>
          <a:prstGeom prst="roundRect">
            <a:avLst/>
          </a:prstGeom>
          <a:noFill/>
          <a:ln w="28575"/>
        </p:spPr>
        <p:style>
          <a:lnRef idx="2">
            <a:schemeClr val="accent6"/>
          </a:lnRef>
          <a:fillRef idx="1">
            <a:schemeClr val="lt1"/>
          </a:fillRef>
          <a:effectRef idx="0">
            <a:schemeClr val="accent6"/>
          </a:effectRef>
          <a:fontRef idx="minor">
            <a:schemeClr val="dk1"/>
          </a:fontRef>
        </p:style>
        <p:txBody>
          <a:bodyPr rtlCol="0" anchor="ctr"/>
          <a:lstStyle/>
          <a:p>
            <a:pPr algn="ctr"/>
            <a:endParaRPr kumimoji="1" lang="ja-JP" altLang="en-US"/>
          </a:p>
        </p:txBody>
      </p:sp>
      <p:sp>
        <p:nvSpPr>
          <p:cNvPr id="2" name="テキスト ボックス 1"/>
          <p:cNvSpPr txBox="1"/>
          <p:nvPr/>
        </p:nvSpPr>
        <p:spPr>
          <a:xfrm>
            <a:off x="3286689" y="1449286"/>
            <a:ext cx="4032448" cy="307777"/>
          </a:xfrm>
          <a:prstGeom prst="rect">
            <a:avLst/>
          </a:prstGeom>
          <a:noFill/>
        </p:spPr>
        <p:txBody>
          <a:bodyPr wrap="square" rtlCol="0">
            <a:spAutoFit/>
          </a:bodyPr>
          <a:lstStyle/>
          <a:p>
            <a:r>
              <a:rPr kumimoji="1" lang="ja-JP" altLang="en-US" sz="1400" dirty="0" smtClean="0"/>
              <a:t>（</a:t>
            </a:r>
            <a:r>
              <a:rPr kumimoji="1" lang="en-US" altLang="ja-JP" sz="1400" dirty="0" smtClean="0"/>
              <a:t>※2019</a:t>
            </a:r>
            <a:r>
              <a:rPr kumimoji="1" lang="ja-JP" altLang="en-US" sz="1400" dirty="0" smtClean="0"/>
              <a:t>年度は、速報値）</a:t>
            </a:r>
            <a:endParaRPr kumimoji="1" lang="ja-JP" altLang="en-US" sz="1400" dirty="0"/>
          </a:p>
        </p:txBody>
      </p:sp>
      <p:pic>
        <p:nvPicPr>
          <p:cNvPr id="18" name="図 17"/>
          <p:cNvPicPr>
            <a:picLocks noChangeAspect="1"/>
          </p:cNvPicPr>
          <p:nvPr/>
        </p:nvPicPr>
        <p:blipFill>
          <a:blip r:embed="rId5"/>
          <a:stretch>
            <a:fillRect/>
          </a:stretch>
        </p:blipFill>
        <p:spPr>
          <a:xfrm>
            <a:off x="158155" y="1716486"/>
            <a:ext cx="8841418" cy="1792419"/>
          </a:xfrm>
          <a:prstGeom prst="rect">
            <a:avLst/>
          </a:prstGeom>
        </p:spPr>
      </p:pic>
    </p:spTree>
    <p:extLst>
      <p:ext uri="{BB962C8B-B14F-4D97-AF65-F5344CB8AC3E}">
        <p14:creationId xmlns:p14="http://schemas.microsoft.com/office/powerpoint/2010/main" val="236487855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表 3"/>
          <p:cNvGraphicFramePr>
            <a:graphicFrameLocks noGrp="1"/>
          </p:cNvGraphicFramePr>
          <p:nvPr>
            <p:extLst/>
          </p:nvPr>
        </p:nvGraphicFramePr>
        <p:xfrm>
          <a:off x="179510" y="517306"/>
          <a:ext cx="8640394" cy="5997142"/>
        </p:xfrm>
        <a:graphic>
          <a:graphicData uri="http://schemas.openxmlformats.org/drawingml/2006/table">
            <a:tbl>
              <a:tblPr firstRow="1" bandRow="1">
                <a:tableStyleId>{5C22544A-7EE6-4342-B048-85BDC9FD1C3A}</a:tableStyleId>
              </a:tblPr>
              <a:tblGrid>
                <a:gridCol w="600879">
                  <a:extLst>
                    <a:ext uri="{9D8B030D-6E8A-4147-A177-3AD203B41FA5}">
                      <a16:colId xmlns:a16="http://schemas.microsoft.com/office/drawing/2014/main" val="20000"/>
                    </a:ext>
                  </a:extLst>
                </a:gridCol>
                <a:gridCol w="1919403">
                  <a:extLst>
                    <a:ext uri="{9D8B030D-6E8A-4147-A177-3AD203B41FA5}">
                      <a16:colId xmlns:a16="http://schemas.microsoft.com/office/drawing/2014/main" val="20001"/>
                    </a:ext>
                  </a:extLst>
                </a:gridCol>
                <a:gridCol w="1152128">
                  <a:extLst>
                    <a:ext uri="{9D8B030D-6E8A-4147-A177-3AD203B41FA5}">
                      <a16:colId xmlns:a16="http://schemas.microsoft.com/office/drawing/2014/main" val="20007"/>
                    </a:ext>
                  </a:extLst>
                </a:gridCol>
                <a:gridCol w="1440160">
                  <a:extLst>
                    <a:ext uri="{9D8B030D-6E8A-4147-A177-3AD203B41FA5}">
                      <a16:colId xmlns:a16="http://schemas.microsoft.com/office/drawing/2014/main" val="216432642"/>
                    </a:ext>
                  </a:extLst>
                </a:gridCol>
                <a:gridCol w="1368152">
                  <a:extLst>
                    <a:ext uri="{9D8B030D-6E8A-4147-A177-3AD203B41FA5}">
                      <a16:colId xmlns:a16="http://schemas.microsoft.com/office/drawing/2014/main" val="20009"/>
                    </a:ext>
                  </a:extLst>
                </a:gridCol>
                <a:gridCol w="1224136">
                  <a:extLst>
                    <a:ext uri="{9D8B030D-6E8A-4147-A177-3AD203B41FA5}">
                      <a16:colId xmlns:a16="http://schemas.microsoft.com/office/drawing/2014/main" val="20010"/>
                    </a:ext>
                  </a:extLst>
                </a:gridCol>
                <a:gridCol w="935536">
                  <a:extLst>
                    <a:ext uri="{9D8B030D-6E8A-4147-A177-3AD203B41FA5}">
                      <a16:colId xmlns:a16="http://schemas.microsoft.com/office/drawing/2014/main" val="20011"/>
                    </a:ext>
                  </a:extLst>
                </a:gridCol>
              </a:tblGrid>
              <a:tr h="477275">
                <a:tc>
                  <a:txBody>
                    <a:bodyPr/>
                    <a:lstStyle/>
                    <a:p>
                      <a:pPr algn="ctr"/>
                      <a:endParaRPr kumimoji="1" lang="ja-JP" altLang="en-US" dirty="0"/>
                    </a:p>
                  </a:txBody>
                  <a:tcPr anchor="ctr"/>
                </a:tc>
                <a:tc>
                  <a:txBody>
                    <a:bodyPr/>
                    <a:lstStyle/>
                    <a:p>
                      <a:pPr algn="ctr"/>
                      <a:r>
                        <a:rPr kumimoji="1" lang="ja-JP" altLang="en-US" sz="1400" dirty="0" smtClean="0">
                          <a:effectLst/>
                        </a:rPr>
                        <a:t>令和２年</a:t>
                      </a:r>
                      <a:endParaRPr kumimoji="1" lang="en-US" altLang="ja-JP" sz="1400" dirty="0">
                        <a:effectLst/>
                      </a:endParaRPr>
                    </a:p>
                    <a:p>
                      <a:pPr algn="ctr"/>
                      <a:r>
                        <a:rPr kumimoji="1" lang="en-US" altLang="ja-JP" sz="1400" dirty="0" smtClean="0">
                          <a:effectLst/>
                        </a:rPr>
                        <a:t>10</a:t>
                      </a:r>
                      <a:r>
                        <a:rPr kumimoji="1" lang="ja-JP" altLang="en-US" sz="1400" dirty="0" smtClean="0">
                          <a:effectLst/>
                        </a:rPr>
                        <a:t>月</a:t>
                      </a:r>
                      <a:r>
                        <a:rPr kumimoji="1" lang="ja-JP" altLang="en-US" sz="1400" dirty="0">
                          <a:effectLst/>
                        </a:rPr>
                        <a:t>　</a:t>
                      </a:r>
                      <a:endParaRPr kumimoji="1" lang="ja-JP" altLang="en-US" sz="1400" b="1" dirty="0">
                        <a:effectLst/>
                      </a:endParaRPr>
                    </a:p>
                  </a:txBody>
                  <a:tcPr anchor="ctr"/>
                </a:tc>
                <a:tc>
                  <a:txBody>
                    <a:bodyPr/>
                    <a:lstStyle/>
                    <a:p>
                      <a:pPr algn="ctr"/>
                      <a:r>
                        <a:rPr kumimoji="1" lang="en-US" altLang="ja-JP" sz="1400" b="1" dirty="0" smtClean="0">
                          <a:effectLst/>
                        </a:rPr>
                        <a:t>11</a:t>
                      </a:r>
                      <a:r>
                        <a:rPr kumimoji="1" lang="ja-JP" altLang="en-US" sz="1400" b="1" dirty="0" smtClean="0">
                          <a:effectLst/>
                        </a:rPr>
                        <a:t>月</a:t>
                      </a:r>
                      <a:endParaRPr kumimoji="1" lang="ja-JP" altLang="en-US" sz="1400" b="1" dirty="0">
                        <a:effectLst/>
                      </a:endParaRPr>
                    </a:p>
                  </a:txBody>
                  <a:tcPr anchor="ctr"/>
                </a:tc>
                <a:tc>
                  <a:txBody>
                    <a:bodyPr/>
                    <a:lstStyle/>
                    <a:p>
                      <a:pPr algn="ctr"/>
                      <a:r>
                        <a:rPr kumimoji="1" lang="en-US" altLang="ja-JP" sz="1400" b="1" dirty="0" smtClean="0">
                          <a:effectLst/>
                        </a:rPr>
                        <a:t>12</a:t>
                      </a:r>
                      <a:r>
                        <a:rPr kumimoji="1" lang="ja-JP" altLang="en-US" sz="1400" b="1" dirty="0" smtClean="0">
                          <a:effectLst/>
                        </a:rPr>
                        <a:t>月</a:t>
                      </a:r>
                      <a:endParaRPr kumimoji="1" lang="ja-JP" altLang="en-US" sz="1400" b="1" dirty="0">
                        <a:effectLst/>
                      </a:endParaRPr>
                    </a:p>
                  </a:txBody>
                  <a:tcPr anchor="ctr"/>
                </a:tc>
                <a:tc>
                  <a:txBody>
                    <a:bodyPr/>
                    <a:lstStyle/>
                    <a:p>
                      <a:pPr algn="ctr"/>
                      <a:r>
                        <a:rPr kumimoji="1" lang="ja-JP" altLang="en-US" sz="1400" b="1" dirty="0" smtClean="0">
                          <a:effectLst/>
                        </a:rPr>
                        <a:t>令和３年</a:t>
                      </a:r>
                      <a:endParaRPr kumimoji="1" lang="en-US" altLang="ja-JP" sz="1400" b="1" dirty="0" smtClean="0">
                        <a:effectLst/>
                      </a:endParaRPr>
                    </a:p>
                    <a:p>
                      <a:pPr algn="ctr"/>
                      <a:r>
                        <a:rPr kumimoji="1" lang="ja-JP" altLang="en-US" sz="1400" b="1" dirty="0" smtClean="0">
                          <a:effectLst/>
                        </a:rPr>
                        <a:t>１月</a:t>
                      </a:r>
                      <a:endParaRPr kumimoji="1" lang="ja-JP" altLang="en-US" sz="1400" b="1" dirty="0">
                        <a:effectLst/>
                      </a:endParaRPr>
                    </a:p>
                  </a:txBody>
                  <a:tcPr anchor="ctr"/>
                </a:tc>
                <a:tc>
                  <a:txBody>
                    <a:bodyPr/>
                    <a:lstStyle/>
                    <a:p>
                      <a:pPr algn="ctr"/>
                      <a:r>
                        <a:rPr kumimoji="1" lang="ja-JP" altLang="en-US" sz="1400" dirty="0" smtClean="0">
                          <a:effectLst/>
                        </a:rPr>
                        <a:t>２月</a:t>
                      </a:r>
                      <a:endParaRPr kumimoji="1" lang="ja-JP" altLang="en-US" sz="1400" b="1" dirty="0">
                        <a:effectLst/>
                      </a:endParaRPr>
                    </a:p>
                  </a:txBody>
                  <a:tcPr anchor="ctr"/>
                </a:tc>
                <a:tc>
                  <a:txBody>
                    <a:bodyPr/>
                    <a:lstStyle/>
                    <a:p>
                      <a:pPr algn="ctr"/>
                      <a:r>
                        <a:rPr lang="ja-JP" altLang="en-US" sz="1400" dirty="0">
                          <a:latin typeface="+mj-lt"/>
                        </a:rPr>
                        <a:t>３月</a:t>
                      </a:r>
                    </a:p>
                  </a:txBody>
                  <a:tcPr anchor="ctr"/>
                </a:tc>
                <a:extLst>
                  <a:ext uri="{0D108BD9-81ED-4DB2-BD59-A6C34878D82A}">
                    <a16:rowId xmlns:a16="http://schemas.microsoft.com/office/drawing/2014/main" val="10000"/>
                  </a:ext>
                </a:extLst>
              </a:tr>
              <a:tr h="1601446">
                <a:tc>
                  <a:txBody>
                    <a:bodyPr/>
                    <a:lstStyle/>
                    <a:p>
                      <a:pPr algn="ctr"/>
                      <a:r>
                        <a:rPr kumimoji="1" lang="ja-JP" altLang="en-US" dirty="0"/>
                        <a:t>病院</a:t>
                      </a:r>
                    </a:p>
                  </a:txBody>
                  <a:tcPr vert="eaVert" anchor="ctr"/>
                </a:tc>
                <a:tc gridSpan="6">
                  <a:txBody>
                    <a:bodyPr/>
                    <a:lstStyle/>
                    <a:p>
                      <a:endParaRPr kumimoji="1" lang="en-US" altLang="ja-JP" sz="1400" dirty="0"/>
                    </a:p>
                    <a:p>
                      <a:endParaRPr kumimoji="1" lang="en-US" altLang="ja-JP" sz="1400" dirty="0"/>
                    </a:p>
                  </a:txBody>
                  <a:tcPr vert="eaVert"/>
                </a:tc>
                <a:tc hMerge="1">
                  <a:txBody>
                    <a:bodyPr/>
                    <a:lstStyle/>
                    <a:p>
                      <a:endParaRPr kumimoji="1" lang="ja-JP" altLang="en-US" sz="1400" dirty="0"/>
                    </a:p>
                  </a:txBody>
                  <a:tcPr vert="eaVert"/>
                </a:tc>
                <a:tc hMerge="1">
                  <a:txBody>
                    <a:bodyPr/>
                    <a:lstStyle/>
                    <a:p>
                      <a:endParaRPr kumimoji="1" lang="ja-JP" altLang="en-US"/>
                    </a:p>
                  </a:txBody>
                  <a:tcPr/>
                </a:tc>
                <a:tc hMerge="1">
                  <a:txBody>
                    <a:bodyPr/>
                    <a:lstStyle/>
                    <a:p>
                      <a:endParaRPr kumimoji="1" lang="ja-JP" altLang="en-US" sz="1400" dirty="0"/>
                    </a:p>
                  </a:txBody>
                  <a:tcPr vert="eaVert"/>
                </a:tc>
                <a:tc hMerge="1">
                  <a:txBody>
                    <a:bodyPr/>
                    <a:lstStyle/>
                    <a:p>
                      <a:endParaRPr kumimoji="1" lang="ja-JP" altLang="en-US" sz="1400" dirty="0"/>
                    </a:p>
                  </a:txBody>
                  <a:tcPr vert="eaVert"/>
                </a:tc>
                <a:tc hMerge="1">
                  <a:txBody>
                    <a:bodyPr/>
                    <a:lstStyle/>
                    <a:p>
                      <a:endParaRPr kumimoji="1" lang="ja-JP" altLang="en-US" sz="1400" dirty="0"/>
                    </a:p>
                  </a:txBody>
                  <a:tcPr vert="eaVert"/>
                </a:tc>
                <a:extLst>
                  <a:ext uri="{0D108BD9-81ED-4DB2-BD59-A6C34878D82A}">
                    <a16:rowId xmlns:a16="http://schemas.microsoft.com/office/drawing/2014/main" val="10001"/>
                  </a:ext>
                </a:extLst>
              </a:tr>
              <a:tr h="1898508">
                <a:tc>
                  <a:txBody>
                    <a:bodyPr/>
                    <a:lstStyle/>
                    <a:p>
                      <a:pPr algn="ctr"/>
                      <a:r>
                        <a:rPr kumimoji="1" lang="ja-JP" altLang="en-US" sz="1800" b="0" dirty="0"/>
                        <a:t>二次医療圏会議</a:t>
                      </a:r>
                      <a:endParaRPr kumimoji="1" lang="en-US" altLang="ja-JP" sz="1800" b="0" dirty="0"/>
                    </a:p>
                  </a:txBody>
                  <a:tcPr vert="eaVert" anchor="ctr"/>
                </a:tc>
                <a:tc gridSpan="6">
                  <a:txBody>
                    <a:bodyPr/>
                    <a:lstStyle/>
                    <a:p>
                      <a:endParaRPr kumimoji="1" lang="en-US" altLang="ja-JP" sz="1400" dirty="0"/>
                    </a:p>
                    <a:p>
                      <a:endParaRPr kumimoji="1" lang="ja-JP" altLang="en-US" sz="1400" dirty="0"/>
                    </a:p>
                  </a:txBody>
                  <a:tcPr vert="eaVert"/>
                </a:tc>
                <a:tc hMerge="1">
                  <a:txBody>
                    <a:bodyPr/>
                    <a:lstStyle/>
                    <a:p>
                      <a:pPr algn="r"/>
                      <a:endParaRPr kumimoji="1" lang="ja-JP" altLang="en-US" sz="1400" dirty="0"/>
                    </a:p>
                  </a:txBody>
                  <a:tcPr vert="eaVert"/>
                </a:tc>
                <a:tc hMerge="1">
                  <a:txBody>
                    <a:bodyPr/>
                    <a:lstStyle/>
                    <a:p>
                      <a:endParaRPr kumimoji="1" lang="ja-JP" altLang="en-US"/>
                    </a:p>
                  </a:txBody>
                  <a:tcPr/>
                </a:tc>
                <a:tc hMerge="1">
                  <a:txBody>
                    <a:bodyPr/>
                    <a:lstStyle/>
                    <a:p>
                      <a:pPr algn="r"/>
                      <a:endParaRPr kumimoji="1" lang="ja-JP" altLang="en-US" sz="1400" dirty="0"/>
                    </a:p>
                  </a:txBody>
                  <a:tcPr vert="eaVert"/>
                </a:tc>
                <a:tc hMerge="1">
                  <a:txBody>
                    <a:bodyPr/>
                    <a:lstStyle/>
                    <a:p>
                      <a:pPr algn="r"/>
                      <a:endParaRPr kumimoji="1" lang="ja-JP" altLang="en-US" sz="1400" dirty="0"/>
                    </a:p>
                  </a:txBody>
                  <a:tcPr vert="eaVert"/>
                </a:tc>
                <a:tc hMerge="1">
                  <a:txBody>
                    <a:bodyPr/>
                    <a:lstStyle/>
                    <a:p>
                      <a:pPr algn="r"/>
                      <a:endParaRPr kumimoji="1" lang="ja-JP" altLang="en-US" sz="1400" dirty="0"/>
                    </a:p>
                  </a:txBody>
                  <a:tcPr vert="eaVert"/>
                </a:tc>
                <a:extLst>
                  <a:ext uri="{0D108BD9-81ED-4DB2-BD59-A6C34878D82A}">
                    <a16:rowId xmlns:a16="http://schemas.microsoft.com/office/drawing/2014/main" val="10002"/>
                  </a:ext>
                </a:extLst>
              </a:tr>
              <a:tr h="1979028">
                <a:tc>
                  <a:txBody>
                    <a:bodyPr/>
                    <a:lstStyle/>
                    <a:p>
                      <a:pPr algn="ctr"/>
                      <a:r>
                        <a:rPr kumimoji="1" lang="ja-JP" altLang="en-US" dirty="0"/>
                        <a:t>大阪府</a:t>
                      </a:r>
                    </a:p>
                  </a:txBody>
                  <a:tcPr vert="eaVert" anchor="ctr"/>
                </a:tc>
                <a:tc gridSpan="6">
                  <a:txBody>
                    <a:bodyPr/>
                    <a:lstStyle/>
                    <a:p>
                      <a:endParaRPr kumimoji="1" lang="en-US" altLang="ja-JP" sz="1400" dirty="0"/>
                    </a:p>
                  </a:txBody>
                  <a:tcPr vert="eaVert"/>
                </a:tc>
                <a:tc hMerge="1">
                  <a:txBody>
                    <a:bodyPr/>
                    <a:lstStyle/>
                    <a:p>
                      <a:endParaRPr kumimoji="1" lang="ja-JP" altLang="en-US" sz="1400" dirty="0"/>
                    </a:p>
                  </a:txBody>
                  <a:tcPr vert="eaVert"/>
                </a:tc>
                <a:tc hMerge="1">
                  <a:txBody>
                    <a:bodyPr/>
                    <a:lstStyle/>
                    <a:p>
                      <a:endParaRPr kumimoji="1" lang="ja-JP" altLang="en-US"/>
                    </a:p>
                  </a:txBody>
                  <a:tcPr/>
                </a:tc>
                <a:tc hMerge="1">
                  <a:txBody>
                    <a:bodyPr/>
                    <a:lstStyle/>
                    <a:p>
                      <a:endParaRPr kumimoji="1" lang="ja-JP" altLang="en-US" sz="1400" dirty="0"/>
                    </a:p>
                  </a:txBody>
                  <a:tcPr vert="eaVert"/>
                </a:tc>
                <a:tc hMerge="1">
                  <a:txBody>
                    <a:bodyPr/>
                    <a:lstStyle/>
                    <a:p>
                      <a:endParaRPr kumimoji="1" lang="ja-JP" altLang="en-US" sz="1400" dirty="0"/>
                    </a:p>
                  </a:txBody>
                  <a:tcPr vert="eaVert"/>
                </a:tc>
                <a:tc hMerge="1">
                  <a:txBody>
                    <a:bodyPr/>
                    <a:lstStyle/>
                    <a:p>
                      <a:endParaRPr kumimoji="1" lang="ja-JP" altLang="en-US" sz="1400" dirty="0"/>
                    </a:p>
                  </a:txBody>
                  <a:tcPr vert="eaVert"/>
                </a:tc>
                <a:extLst>
                  <a:ext uri="{0D108BD9-81ED-4DB2-BD59-A6C34878D82A}">
                    <a16:rowId xmlns:a16="http://schemas.microsoft.com/office/drawing/2014/main" val="10003"/>
                  </a:ext>
                </a:extLst>
              </a:tr>
            </a:tbl>
          </a:graphicData>
        </a:graphic>
      </p:graphicFrame>
      <p:sp>
        <p:nvSpPr>
          <p:cNvPr id="49" name="角丸四角形 48"/>
          <p:cNvSpPr/>
          <p:nvPr/>
        </p:nvSpPr>
        <p:spPr>
          <a:xfrm>
            <a:off x="4428123" y="2869067"/>
            <a:ext cx="1564365" cy="1054667"/>
          </a:xfrm>
          <a:prstGeom prst="roundRect">
            <a:avLst>
              <a:gd name="adj" fmla="val 1928"/>
            </a:avLst>
          </a:prstGeom>
          <a:solidFill>
            <a:schemeClr val="tx2">
              <a:lumMod val="40000"/>
              <a:lumOff val="60000"/>
            </a:schemeClr>
          </a:solidFill>
          <a:ln>
            <a:no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200" dirty="0">
                <a:solidFill>
                  <a:schemeClr val="tx1"/>
                </a:solidFill>
              </a:rPr>
              <a:t>①</a:t>
            </a:r>
            <a:r>
              <a:rPr lang="ja-JP" altLang="en-US" sz="1200" dirty="0" smtClean="0">
                <a:solidFill>
                  <a:schemeClr val="tx1"/>
                </a:solidFill>
              </a:rPr>
              <a:t>医療</a:t>
            </a:r>
            <a:r>
              <a:rPr lang="ja-JP" altLang="en-US" sz="1200" dirty="0">
                <a:solidFill>
                  <a:schemeClr val="tx1"/>
                </a:solidFill>
              </a:rPr>
              <a:t>・病床</a:t>
            </a:r>
            <a:endParaRPr lang="en-US" altLang="ja-JP" sz="1200" dirty="0">
              <a:solidFill>
                <a:schemeClr val="tx1"/>
              </a:solidFill>
            </a:endParaRPr>
          </a:p>
          <a:p>
            <a:pPr algn="ctr"/>
            <a:r>
              <a:rPr lang="ja-JP" altLang="en-US" sz="1200" dirty="0" smtClean="0">
                <a:solidFill>
                  <a:schemeClr val="tx1"/>
                </a:solidFill>
              </a:rPr>
              <a:t>懇話会（部会）</a:t>
            </a:r>
            <a:endParaRPr lang="en-US" altLang="ja-JP" sz="1200" dirty="0">
              <a:solidFill>
                <a:schemeClr val="tx1"/>
              </a:solidFill>
            </a:endParaRPr>
          </a:p>
        </p:txBody>
      </p:sp>
      <p:sp>
        <p:nvSpPr>
          <p:cNvPr id="57" name="正方形/長方形 56"/>
          <p:cNvSpPr/>
          <p:nvPr/>
        </p:nvSpPr>
        <p:spPr>
          <a:xfrm>
            <a:off x="260808" y="6480224"/>
            <a:ext cx="6637560" cy="360040"/>
          </a:xfrm>
          <a:prstGeom prst="rect">
            <a:avLst/>
          </a:prstGeom>
          <a:noFill/>
          <a:ln>
            <a:noFill/>
          </a:ln>
        </p:spPr>
        <p:style>
          <a:lnRef idx="2">
            <a:schemeClr val="accent1"/>
          </a:lnRef>
          <a:fillRef idx="1">
            <a:schemeClr val="lt1"/>
          </a:fillRef>
          <a:effectRef idx="0">
            <a:schemeClr val="accent1"/>
          </a:effectRef>
          <a:fontRef idx="minor">
            <a:schemeClr val="dk1"/>
          </a:fontRef>
        </p:style>
        <p:txBody>
          <a:bodyPr rtlCol="0" anchor="ctr"/>
          <a:lstStyle/>
          <a:p>
            <a:r>
              <a:rPr kumimoji="1" lang="en-US" altLang="ja-JP" sz="1050" dirty="0">
                <a:solidFill>
                  <a:schemeClr val="tx1"/>
                </a:solidFill>
                <a:latin typeface="ＭＳ ゴシック" panose="020B0609070205080204" pitchFamily="49" charset="-128"/>
                <a:ea typeface="ＭＳ ゴシック" panose="020B0609070205080204" pitchFamily="49" charset="-128"/>
              </a:rPr>
              <a:t>※</a:t>
            </a:r>
            <a:r>
              <a:rPr kumimoji="1" lang="ja-JP" altLang="en-US" sz="1050" dirty="0">
                <a:solidFill>
                  <a:schemeClr val="tx1"/>
                </a:solidFill>
                <a:latin typeface="ＭＳ ゴシック" panose="020B0609070205080204" pitchFamily="49" charset="-128"/>
                <a:ea typeface="ＭＳ ゴシック" panose="020B0609070205080204" pitchFamily="49" charset="-128"/>
              </a:rPr>
              <a:t>保健医療協議会は、その他案件（地域医療支援病院の認定の件等）に応じて、別途開催することもある。</a:t>
            </a:r>
          </a:p>
        </p:txBody>
      </p:sp>
      <p:sp>
        <p:nvSpPr>
          <p:cNvPr id="46" name="テキスト ボックス 45"/>
          <p:cNvSpPr txBox="1"/>
          <p:nvPr/>
        </p:nvSpPr>
        <p:spPr>
          <a:xfrm>
            <a:off x="840252" y="1086225"/>
            <a:ext cx="7979652" cy="276999"/>
          </a:xfrm>
          <a:prstGeom prst="rect">
            <a:avLst/>
          </a:prstGeom>
          <a:ln w="28575">
            <a:prstDash val="dash"/>
          </a:ln>
        </p:spPr>
        <p:style>
          <a:lnRef idx="1">
            <a:schemeClr val="accent2"/>
          </a:lnRef>
          <a:fillRef idx="2">
            <a:schemeClr val="accent2"/>
          </a:fillRef>
          <a:effectRef idx="1">
            <a:schemeClr val="accent2"/>
          </a:effectRef>
          <a:fontRef idx="minor">
            <a:schemeClr val="dk1"/>
          </a:fontRef>
        </p:style>
        <p:txBody>
          <a:bodyPr wrap="square" rtlCol="0">
            <a:spAutoFit/>
          </a:bodyPr>
          <a:lstStyle/>
          <a:p>
            <a:r>
              <a:rPr kumimoji="1" lang="ja-JP" altLang="en-US" sz="1200" dirty="0">
                <a:latin typeface="ＭＳ ゴシック" panose="020B0609070205080204" pitchFamily="49" charset="-128"/>
                <a:ea typeface="ＭＳ ゴシック" panose="020B0609070205080204" pitchFamily="49" charset="-128"/>
              </a:rPr>
              <a:t>　</a:t>
            </a:r>
            <a:r>
              <a:rPr kumimoji="1" lang="ja-JP" altLang="en-US" sz="1200" dirty="0" smtClean="0">
                <a:latin typeface="ＭＳ ゴシック" panose="020B0609070205080204" pitchFamily="49" charset="-128"/>
                <a:ea typeface="ＭＳ ゴシック" panose="020B0609070205080204" pitchFamily="49" charset="-128"/>
              </a:rPr>
              <a:t>（適宜）</a:t>
            </a:r>
            <a:r>
              <a:rPr lang="ja-JP" altLang="en-US" sz="1200" dirty="0" smtClean="0">
                <a:latin typeface="ＭＳ ゴシック" panose="020B0609070205080204" pitchFamily="49" charset="-128"/>
                <a:ea typeface="ＭＳ ゴシック" panose="020B0609070205080204" pitchFamily="49" charset="-128"/>
              </a:rPr>
              <a:t>地域医療介護総合確保</a:t>
            </a:r>
            <a:r>
              <a:rPr kumimoji="1" lang="ja-JP" altLang="en-US" sz="1200" dirty="0" smtClean="0">
                <a:latin typeface="ＭＳ ゴシック" panose="020B0609070205080204" pitchFamily="49" charset="-128"/>
                <a:ea typeface="ＭＳ ゴシック" panose="020B0609070205080204" pitchFamily="49" charset="-128"/>
              </a:rPr>
              <a:t>基金</a:t>
            </a:r>
            <a:r>
              <a:rPr kumimoji="1" lang="ja-JP" altLang="en-US" sz="1200" dirty="0">
                <a:latin typeface="ＭＳ ゴシック" panose="020B0609070205080204" pitchFamily="49" charset="-128"/>
                <a:ea typeface="ＭＳ ゴシック" panose="020B0609070205080204" pitchFamily="49" charset="-128"/>
              </a:rPr>
              <a:t>による病床転換の活用</a:t>
            </a:r>
            <a:endParaRPr lang="en-US" altLang="ja-JP" dirty="0"/>
          </a:p>
        </p:txBody>
      </p:sp>
      <p:cxnSp>
        <p:nvCxnSpPr>
          <p:cNvPr id="30" name="直線矢印コネクタ 29"/>
          <p:cNvCxnSpPr/>
          <p:nvPr/>
        </p:nvCxnSpPr>
        <p:spPr>
          <a:xfrm flipV="1">
            <a:off x="5993959" y="3458077"/>
            <a:ext cx="281948" cy="1"/>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sp>
        <p:nvSpPr>
          <p:cNvPr id="42" name="テキスト ボックス 41"/>
          <p:cNvSpPr txBox="1"/>
          <p:nvPr/>
        </p:nvSpPr>
        <p:spPr>
          <a:xfrm>
            <a:off x="8438900" y="4572342"/>
            <a:ext cx="312363" cy="1862874"/>
          </a:xfrm>
          <a:prstGeom prst="rect">
            <a:avLst/>
          </a:prstGeom>
          <a:solidFill>
            <a:schemeClr val="accent2">
              <a:lumMod val="40000"/>
              <a:lumOff val="60000"/>
            </a:schemeClr>
          </a:solidFill>
          <a:ln>
            <a:noFill/>
          </a:ln>
        </p:spPr>
        <p:style>
          <a:lnRef idx="2">
            <a:schemeClr val="accent1"/>
          </a:lnRef>
          <a:fillRef idx="1">
            <a:schemeClr val="lt1"/>
          </a:fillRef>
          <a:effectRef idx="0">
            <a:schemeClr val="accent1"/>
          </a:effectRef>
          <a:fontRef idx="minor">
            <a:schemeClr val="dk1"/>
          </a:fontRef>
        </p:style>
        <p:txBody>
          <a:bodyPr vert="horz" wrap="square" tIns="108000" bIns="72000" rtlCol="0" anchor="ctr" anchorCtr="0">
            <a:noAutofit/>
          </a:bodyPr>
          <a:lstStyle/>
          <a:p>
            <a:pPr algn="ctr"/>
            <a:r>
              <a:rPr lang="ja-JP" altLang="en-US" sz="1200" dirty="0"/>
              <a:t>医療審議会</a:t>
            </a:r>
            <a:endParaRPr lang="en-US" altLang="ja-JP" sz="1200" dirty="0"/>
          </a:p>
        </p:txBody>
      </p:sp>
      <p:sp>
        <p:nvSpPr>
          <p:cNvPr id="62" name="テキスト ボックス 61"/>
          <p:cNvSpPr txBox="1"/>
          <p:nvPr/>
        </p:nvSpPr>
        <p:spPr>
          <a:xfrm>
            <a:off x="3562467" y="3621903"/>
            <a:ext cx="699135" cy="261610"/>
          </a:xfrm>
          <a:prstGeom prst="rect">
            <a:avLst/>
          </a:prstGeom>
          <a:noFill/>
        </p:spPr>
        <p:txBody>
          <a:bodyPr vert="horz" wrap="square" rtlCol="0">
            <a:spAutoFit/>
          </a:bodyPr>
          <a:lstStyle/>
          <a:p>
            <a:pPr algn="ctr"/>
            <a:r>
              <a:rPr lang="ja-JP" altLang="en-US" sz="1100" dirty="0"/>
              <a:t>報告</a:t>
            </a:r>
            <a:endParaRPr kumimoji="1" lang="ja-JP" altLang="en-US" sz="1100" dirty="0"/>
          </a:p>
        </p:txBody>
      </p:sp>
      <p:sp>
        <p:nvSpPr>
          <p:cNvPr id="65" name="角丸四角形 64"/>
          <p:cNvSpPr/>
          <p:nvPr/>
        </p:nvSpPr>
        <p:spPr>
          <a:xfrm>
            <a:off x="840251" y="1760751"/>
            <a:ext cx="3001089" cy="310235"/>
          </a:xfrm>
          <a:prstGeom prst="roundRect">
            <a:avLst>
              <a:gd name="adj" fmla="val 1928"/>
            </a:avLst>
          </a:prstGeom>
          <a:solidFill>
            <a:schemeClr val="tx2">
              <a:lumMod val="60000"/>
              <a:lumOff val="40000"/>
            </a:schemeClr>
          </a:solidFill>
          <a:ln>
            <a:no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200" dirty="0" smtClean="0">
                <a:solidFill>
                  <a:schemeClr val="bg1"/>
                </a:solidFill>
              </a:rPr>
              <a:t>令和２年度</a:t>
            </a:r>
            <a:r>
              <a:rPr lang="ja-JP" altLang="en-US" sz="1200" dirty="0">
                <a:solidFill>
                  <a:schemeClr val="bg1"/>
                </a:solidFill>
              </a:rPr>
              <a:t>病床機能報告</a:t>
            </a:r>
            <a:endParaRPr lang="en-US" altLang="ja-JP" sz="1200" dirty="0">
              <a:solidFill>
                <a:schemeClr val="bg1"/>
              </a:solidFill>
            </a:endParaRPr>
          </a:p>
        </p:txBody>
      </p:sp>
      <p:cxnSp>
        <p:nvCxnSpPr>
          <p:cNvPr id="72" name="直線コネクタ 71"/>
          <p:cNvCxnSpPr>
            <a:cxnSpLocks/>
          </p:cNvCxnSpPr>
          <p:nvPr/>
        </p:nvCxnSpPr>
        <p:spPr>
          <a:xfrm flipV="1">
            <a:off x="4200780" y="3458077"/>
            <a:ext cx="1889" cy="1359445"/>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79" name="直線矢印コネクタ 78"/>
          <p:cNvCxnSpPr/>
          <p:nvPr/>
        </p:nvCxnSpPr>
        <p:spPr>
          <a:xfrm flipV="1">
            <a:off x="4190874" y="3462384"/>
            <a:ext cx="249044" cy="4985"/>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sp>
        <p:nvSpPr>
          <p:cNvPr id="99" name="テキスト ボックス 98"/>
          <p:cNvSpPr txBox="1"/>
          <p:nvPr/>
        </p:nvSpPr>
        <p:spPr>
          <a:xfrm>
            <a:off x="2568230" y="4748152"/>
            <a:ext cx="1966490" cy="474892"/>
          </a:xfrm>
          <a:prstGeom prst="rect">
            <a:avLst/>
          </a:prstGeom>
          <a:solidFill>
            <a:schemeClr val="accent2">
              <a:lumMod val="20000"/>
              <a:lumOff val="80000"/>
            </a:schemeClr>
          </a:solidFill>
        </p:spPr>
        <p:style>
          <a:lnRef idx="2">
            <a:schemeClr val="accent1"/>
          </a:lnRef>
          <a:fillRef idx="1">
            <a:schemeClr val="lt1"/>
          </a:fillRef>
          <a:effectRef idx="0">
            <a:schemeClr val="accent1"/>
          </a:effectRef>
          <a:fontRef idx="minor">
            <a:schemeClr val="dk1"/>
          </a:fontRef>
        </p:style>
        <p:txBody>
          <a:bodyPr vert="horz" wrap="square" tIns="108000" bIns="72000" rtlCol="0" anchor="ctr" anchorCtr="0">
            <a:noAutofit/>
          </a:bodyPr>
          <a:lstStyle/>
          <a:p>
            <a:endParaRPr lang="en-US" altLang="ja-JP" sz="1000" dirty="0"/>
          </a:p>
          <a:p>
            <a:pPr algn="ctr"/>
            <a:r>
              <a:rPr lang="ja-JP" altLang="en-US" sz="1000" dirty="0"/>
              <a:t>　</a:t>
            </a:r>
            <a:r>
              <a:rPr lang="ja-JP" altLang="en-US" sz="1000" dirty="0" smtClean="0"/>
              <a:t>病院プランとりまとめ</a:t>
            </a:r>
            <a:endParaRPr kumimoji="1" lang="en-US" altLang="ja-JP" sz="1000" dirty="0"/>
          </a:p>
          <a:p>
            <a:endParaRPr kumimoji="1" lang="ja-JP" altLang="en-US" sz="1000" dirty="0"/>
          </a:p>
        </p:txBody>
      </p:sp>
      <p:cxnSp>
        <p:nvCxnSpPr>
          <p:cNvPr id="71" name="直線コネクタ 70">
            <a:extLst>
              <a:ext uri="{FF2B5EF4-FFF2-40B4-BE49-F238E27FC236}">
                <a16:creationId xmlns:a16="http://schemas.microsoft.com/office/drawing/2014/main" id="{B6F28F88-DE6B-4BF5-AA52-7C38E6A32002}"/>
              </a:ext>
            </a:extLst>
          </p:cNvPr>
          <p:cNvCxnSpPr/>
          <p:nvPr/>
        </p:nvCxnSpPr>
        <p:spPr>
          <a:xfrm>
            <a:off x="6898368" y="3944083"/>
            <a:ext cx="0" cy="1528609"/>
          </a:xfrm>
          <a:prstGeom prst="line">
            <a:avLst/>
          </a:prstGeom>
          <a:ln w="285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92" name="直線矢印コネクタ 91">
            <a:extLst>
              <a:ext uri="{FF2B5EF4-FFF2-40B4-BE49-F238E27FC236}">
                <a16:creationId xmlns:a16="http://schemas.microsoft.com/office/drawing/2014/main" id="{21D04682-9A60-4BBA-A5CB-3DEDAFCEDF0D}"/>
              </a:ext>
            </a:extLst>
          </p:cNvPr>
          <p:cNvCxnSpPr>
            <a:cxnSpLocks/>
          </p:cNvCxnSpPr>
          <p:nvPr/>
        </p:nvCxnSpPr>
        <p:spPr>
          <a:xfrm>
            <a:off x="2716898" y="2405399"/>
            <a:ext cx="24312" cy="2342753"/>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cxnSp>
        <p:nvCxnSpPr>
          <p:cNvPr id="66" name="直線矢印コネクタ 65">
            <a:extLst>
              <a:ext uri="{FF2B5EF4-FFF2-40B4-BE49-F238E27FC236}">
                <a16:creationId xmlns:a16="http://schemas.microsoft.com/office/drawing/2014/main" id="{B885682F-3879-47DC-875E-37234F9B9414}"/>
              </a:ext>
            </a:extLst>
          </p:cNvPr>
          <p:cNvCxnSpPr>
            <a:cxnSpLocks/>
          </p:cNvCxnSpPr>
          <p:nvPr/>
        </p:nvCxnSpPr>
        <p:spPr>
          <a:xfrm>
            <a:off x="6876256" y="5472692"/>
            <a:ext cx="1562644" cy="0"/>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sp>
        <p:nvSpPr>
          <p:cNvPr id="70" name="テキスト ボックス 69"/>
          <p:cNvSpPr txBox="1"/>
          <p:nvPr/>
        </p:nvSpPr>
        <p:spPr>
          <a:xfrm>
            <a:off x="5793174" y="3144607"/>
            <a:ext cx="662142" cy="261610"/>
          </a:xfrm>
          <a:prstGeom prst="rect">
            <a:avLst/>
          </a:prstGeom>
          <a:noFill/>
        </p:spPr>
        <p:txBody>
          <a:bodyPr vert="horz" wrap="square" rtlCol="0">
            <a:spAutoFit/>
          </a:bodyPr>
          <a:lstStyle/>
          <a:p>
            <a:pPr algn="ctr"/>
            <a:r>
              <a:rPr lang="ja-JP" altLang="en-US" sz="1100" dirty="0"/>
              <a:t>報告</a:t>
            </a:r>
            <a:endParaRPr kumimoji="1" lang="ja-JP" altLang="en-US" sz="1100" dirty="0"/>
          </a:p>
        </p:txBody>
      </p:sp>
      <p:cxnSp>
        <p:nvCxnSpPr>
          <p:cNvPr id="76" name="直線矢印コネクタ 75"/>
          <p:cNvCxnSpPr>
            <a:cxnSpLocks/>
          </p:cNvCxnSpPr>
          <p:nvPr/>
        </p:nvCxnSpPr>
        <p:spPr>
          <a:xfrm>
            <a:off x="3707859" y="5285324"/>
            <a:ext cx="0" cy="286550"/>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sp>
        <p:nvSpPr>
          <p:cNvPr id="84" name="テキスト ボックス 83"/>
          <p:cNvSpPr txBox="1"/>
          <p:nvPr/>
        </p:nvSpPr>
        <p:spPr>
          <a:xfrm>
            <a:off x="2024543" y="3357492"/>
            <a:ext cx="861507" cy="261610"/>
          </a:xfrm>
          <a:prstGeom prst="rect">
            <a:avLst/>
          </a:prstGeom>
          <a:noFill/>
        </p:spPr>
        <p:txBody>
          <a:bodyPr vert="horz" wrap="square" rtlCol="0">
            <a:spAutoFit/>
          </a:bodyPr>
          <a:lstStyle/>
          <a:p>
            <a:pPr algn="ctr"/>
            <a:r>
              <a:rPr lang="ja-JP" altLang="en-US" sz="1100" dirty="0" smtClean="0"/>
              <a:t>提出</a:t>
            </a:r>
            <a:endParaRPr kumimoji="1" lang="ja-JP" altLang="en-US" sz="1100" dirty="0"/>
          </a:p>
        </p:txBody>
      </p:sp>
      <p:sp>
        <p:nvSpPr>
          <p:cNvPr id="75" name="テキスト ボックス 74"/>
          <p:cNvSpPr txBox="1"/>
          <p:nvPr/>
        </p:nvSpPr>
        <p:spPr>
          <a:xfrm>
            <a:off x="902478" y="5900148"/>
            <a:ext cx="7333837" cy="535068"/>
          </a:xfrm>
          <a:prstGeom prst="rect">
            <a:avLst/>
          </a:prstGeom>
          <a:solidFill>
            <a:schemeClr val="accent1">
              <a:lumMod val="20000"/>
              <a:lumOff val="80000"/>
            </a:schemeClr>
          </a:solidFill>
        </p:spPr>
        <p:style>
          <a:lnRef idx="2">
            <a:schemeClr val="accent1"/>
          </a:lnRef>
          <a:fillRef idx="1">
            <a:schemeClr val="lt1"/>
          </a:fillRef>
          <a:effectRef idx="0">
            <a:schemeClr val="accent1"/>
          </a:effectRef>
          <a:fontRef idx="minor">
            <a:schemeClr val="dk1"/>
          </a:fontRef>
        </p:style>
        <p:txBody>
          <a:bodyPr vert="horz" wrap="square" tIns="108000" bIns="72000" rtlCol="0" anchor="ctr" anchorCtr="0">
            <a:noAutofit/>
          </a:bodyPr>
          <a:lstStyle>
            <a:defPPr>
              <a:defRPr lang="ja-JP"/>
            </a:defPPr>
            <a:lvl1pPr marL="0" algn="l" defTabSz="914400" rtl="0" eaLnBrk="1" latinLnBrk="0" hangingPunct="1">
              <a:defRPr kumimoji="1" sz="1800" kern="1200">
                <a:solidFill>
                  <a:schemeClr val="dk1"/>
                </a:solidFill>
                <a:latin typeface="+mn-lt"/>
                <a:ea typeface="+mn-ea"/>
                <a:cs typeface="+mn-cs"/>
              </a:defRPr>
            </a:lvl1pPr>
            <a:lvl2pPr marL="457200" algn="l" defTabSz="914400" rtl="0" eaLnBrk="1" latinLnBrk="0" hangingPunct="1">
              <a:defRPr kumimoji="1" sz="1800" kern="1200">
                <a:solidFill>
                  <a:schemeClr val="dk1"/>
                </a:solidFill>
                <a:latin typeface="+mn-lt"/>
                <a:ea typeface="+mn-ea"/>
                <a:cs typeface="+mn-cs"/>
              </a:defRPr>
            </a:lvl2pPr>
            <a:lvl3pPr marL="914400" algn="l" defTabSz="914400" rtl="0" eaLnBrk="1" latinLnBrk="0" hangingPunct="1">
              <a:defRPr kumimoji="1" sz="1800" kern="1200">
                <a:solidFill>
                  <a:schemeClr val="dk1"/>
                </a:solidFill>
                <a:latin typeface="+mn-lt"/>
                <a:ea typeface="+mn-ea"/>
                <a:cs typeface="+mn-cs"/>
              </a:defRPr>
            </a:lvl3pPr>
            <a:lvl4pPr marL="1371600" algn="l" defTabSz="914400" rtl="0" eaLnBrk="1" latinLnBrk="0" hangingPunct="1">
              <a:defRPr kumimoji="1" sz="1800" kern="1200">
                <a:solidFill>
                  <a:schemeClr val="dk1"/>
                </a:solidFill>
                <a:latin typeface="+mn-lt"/>
                <a:ea typeface="+mn-ea"/>
                <a:cs typeface="+mn-cs"/>
              </a:defRPr>
            </a:lvl4pPr>
            <a:lvl5pPr marL="1828800" algn="l" defTabSz="914400" rtl="0" eaLnBrk="1" latinLnBrk="0" hangingPunct="1">
              <a:defRPr kumimoji="1" sz="1800" kern="1200">
                <a:solidFill>
                  <a:schemeClr val="dk1"/>
                </a:solidFill>
                <a:latin typeface="+mn-lt"/>
                <a:ea typeface="+mn-ea"/>
                <a:cs typeface="+mn-cs"/>
              </a:defRPr>
            </a:lvl5pPr>
            <a:lvl6pPr marL="2286000" algn="l" defTabSz="914400" rtl="0" eaLnBrk="1" latinLnBrk="0" hangingPunct="1">
              <a:defRPr kumimoji="1" sz="1800" kern="1200">
                <a:solidFill>
                  <a:schemeClr val="dk1"/>
                </a:solidFill>
                <a:latin typeface="+mn-lt"/>
                <a:ea typeface="+mn-ea"/>
                <a:cs typeface="+mn-cs"/>
              </a:defRPr>
            </a:lvl6pPr>
            <a:lvl7pPr marL="2743200" algn="l" defTabSz="914400" rtl="0" eaLnBrk="1" latinLnBrk="0" hangingPunct="1">
              <a:defRPr kumimoji="1" sz="1800" kern="1200">
                <a:solidFill>
                  <a:schemeClr val="dk1"/>
                </a:solidFill>
                <a:latin typeface="+mn-lt"/>
                <a:ea typeface="+mn-ea"/>
                <a:cs typeface="+mn-cs"/>
              </a:defRPr>
            </a:lvl7pPr>
            <a:lvl8pPr marL="3200400" algn="l" defTabSz="914400" rtl="0" eaLnBrk="1" latinLnBrk="0" hangingPunct="1">
              <a:defRPr kumimoji="1" sz="1800" kern="1200">
                <a:solidFill>
                  <a:schemeClr val="dk1"/>
                </a:solidFill>
                <a:latin typeface="+mn-lt"/>
                <a:ea typeface="+mn-ea"/>
                <a:cs typeface="+mn-cs"/>
              </a:defRPr>
            </a:lvl8pPr>
            <a:lvl9pPr marL="3657600" algn="l" defTabSz="914400" rtl="0" eaLnBrk="1" latinLnBrk="0" hangingPunct="1">
              <a:defRPr kumimoji="1" sz="1800" kern="1200">
                <a:solidFill>
                  <a:schemeClr val="dk1"/>
                </a:solidFill>
                <a:latin typeface="+mn-lt"/>
                <a:ea typeface="+mn-ea"/>
                <a:cs typeface="+mn-cs"/>
              </a:defRPr>
            </a:lvl9pPr>
          </a:lstStyle>
          <a:p>
            <a:pPr algn="ctr"/>
            <a:r>
              <a:rPr lang="en-US" altLang="ja-JP" sz="1000" dirty="0" smtClean="0"/>
              <a:t>【</a:t>
            </a:r>
            <a:r>
              <a:rPr lang="ja-JP" altLang="en-US" sz="1000" dirty="0" smtClean="0"/>
              <a:t>外部委託</a:t>
            </a:r>
            <a:r>
              <a:rPr lang="en-US" altLang="ja-JP" sz="1000" dirty="0" smtClean="0"/>
              <a:t>】</a:t>
            </a:r>
          </a:p>
          <a:p>
            <a:pPr algn="ctr"/>
            <a:r>
              <a:rPr lang="ja-JP" altLang="en-US" sz="1000" dirty="0" smtClean="0"/>
              <a:t>病床</a:t>
            </a:r>
            <a:r>
              <a:rPr lang="ja-JP" altLang="en-US" sz="1000" dirty="0"/>
              <a:t>機能</a:t>
            </a:r>
            <a:r>
              <a:rPr lang="ja-JP" altLang="en-US" sz="1000" dirty="0" smtClean="0"/>
              <a:t>報告における入院料毎の報告基準の検討</a:t>
            </a:r>
            <a:endParaRPr lang="en-US" altLang="ja-JP" sz="1000" dirty="0"/>
          </a:p>
        </p:txBody>
      </p:sp>
      <p:sp>
        <p:nvSpPr>
          <p:cNvPr id="73" name="Oval 64">
            <a:hlinkClick r:id="rId2" action="ppaction://hlinksldjump"/>
            <a:extLst>
              <a:ext uri="{FF2B5EF4-FFF2-40B4-BE49-F238E27FC236}">
                <a16:creationId xmlns:a16="http://schemas.microsoft.com/office/drawing/2014/main" id="{2865890E-81EE-482A-8BAC-0CEA60EEBBA9}"/>
              </a:ext>
            </a:extLst>
          </p:cNvPr>
          <p:cNvSpPr>
            <a:spLocks noChangeAspect="1"/>
          </p:cNvSpPr>
          <p:nvPr/>
        </p:nvSpPr>
        <p:spPr>
          <a:xfrm>
            <a:off x="158156" y="63930"/>
            <a:ext cx="453404" cy="434070"/>
          </a:xfrm>
          <a:prstGeom prst="ellipse">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37160" rIns="137160" bIns="68580" rtlCol="0" anchor="ctr">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sz="2800" dirty="0">
              <a:solidFill>
                <a:schemeClr val="tx1"/>
              </a:solidFill>
              <a:latin typeface="FontAwesome" pitchFamily="2" charset="0"/>
            </a:endParaRPr>
          </a:p>
        </p:txBody>
      </p:sp>
      <p:sp>
        <p:nvSpPr>
          <p:cNvPr id="78" name="タイトル 1">
            <a:extLst>
              <a:ext uri="{FF2B5EF4-FFF2-40B4-BE49-F238E27FC236}">
                <a16:creationId xmlns:a16="http://schemas.microsoft.com/office/drawing/2014/main" id="{DFEF89A9-DBB8-496F-B267-B3B7E5718C12}"/>
              </a:ext>
            </a:extLst>
          </p:cNvPr>
          <p:cNvSpPr txBox="1">
            <a:spLocks/>
          </p:cNvSpPr>
          <p:nvPr/>
        </p:nvSpPr>
        <p:spPr>
          <a:xfrm>
            <a:off x="179512" y="44624"/>
            <a:ext cx="8352928" cy="576064"/>
          </a:xfrm>
          <a:prstGeom prst="rect">
            <a:avLst/>
          </a:prstGeom>
        </p:spPr>
        <p:txBody>
          <a:bodyPr>
            <a:no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algn="l"/>
            <a:r>
              <a:rPr lang="ja-JP" altLang="en-US" sz="2400" dirty="0">
                <a:solidFill>
                  <a:schemeClr val="bg1"/>
                </a:solidFill>
                <a:latin typeface="HGP創英角ｺﾞｼｯｸUB" panose="020B0900000000000000" pitchFamily="50" charset="-128"/>
                <a:ea typeface="HGP創英角ｺﾞｼｯｸUB" panose="020B0900000000000000" pitchFamily="50" charset="-128"/>
              </a:rPr>
              <a:t>２</a:t>
            </a:r>
            <a:r>
              <a:rPr lang="ja-JP" altLang="en-US" sz="2400" dirty="0">
                <a:solidFill>
                  <a:schemeClr val="accent1">
                    <a:lumMod val="75000"/>
                  </a:schemeClr>
                </a:solidFill>
                <a:latin typeface="HGP創英角ｺﾞｼｯｸUB" panose="020B0900000000000000" pitchFamily="50" charset="-128"/>
                <a:ea typeface="HGP創英角ｺﾞｼｯｸUB" panose="020B0900000000000000" pitchFamily="50" charset="-128"/>
              </a:rPr>
              <a:t>　</a:t>
            </a:r>
            <a:r>
              <a:rPr lang="ja-JP" altLang="en-US" sz="2400" dirty="0" smtClean="0">
                <a:solidFill>
                  <a:schemeClr val="accent1">
                    <a:lumMod val="75000"/>
                  </a:schemeClr>
                </a:solidFill>
                <a:latin typeface="HGP創英角ｺﾞｼｯｸUB" panose="020B0900000000000000" pitchFamily="50" charset="-128"/>
                <a:ea typeface="HGP創英角ｺﾞｼｯｸUB" panose="020B0900000000000000" pitchFamily="50" charset="-128"/>
              </a:rPr>
              <a:t>協議の進め方　</a:t>
            </a:r>
            <a:r>
              <a:rPr lang="en-US" altLang="ja-JP" sz="2400" dirty="0">
                <a:solidFill>
                  <a:schemeClr val="accent1">
                    <a:lumMod val="75000"/>
                  </a:schemeClr>
                </a:solidFill>
                <a:latin typeface="HGP創英角ｺﾞｼｯｸUB" panose="020B0900000000000000" pitchFamily="50" charset="-128"/>
                <a:ea typeface="HGP創英角ｺﾞｼｯｸUB" panose="020B0900000000000000" pitchFamily="50" charset="-128"/>
              </a:rPr>
              <a:t>(1)</a:t>
            </a:r>
            <a:r>
              <a:rPr lang="ja-JP" altLang="en-US" sz="2400" dirty="0" smtClean="0">
                <a:solidFill>
                  <a:schemeClr val="accent1">
                    <a:lumMod val="75000"/>
                  </a:schemeClr>
                </a:solidFill>
                <a:latin typeface="HGP創英角ｺﾞｼｯｸUB" panose="020B0900000000000000" pitchFamily="50" charset="-128"/>
                <a:ea typeface="HGP創英角ｺﾞｼｯｸUB" panose="020B0900000000000000" pitchFamily="50" charset="-128"/>
              </a:rPr>
              <a:t>令和２年度</a:t>
            </a:r>
            <a:r>
              <a:rPr lang="ja-JP" altLang="en-US" sz="2400" dirty="0">
                <a:solidFill>
                  <a:schemeClr val="accent1">
                    <a:lumMod val="75000"/>
                  </a:schemeClr>
                </a:solidFill>
                <a:latin typeface="HGP創英角ｺﾞｼｯｸUB" panose="020B0900000000000000" pitchFamily="50" charset="-128"/>
                <a:ea typeface="HGP創英角ｺﾞｼｯｸUB" panose="020B0900000000000000" pitchFamily="50" charset="-128"/>
              </a:rPr>
              <a:t>スケジュール</a:t>
            </a:r>
            <a:r>
              <a:rPr lang="en-US" altLang="ja-JP" sz="2400" dirty="0">
                <a:solidFill>
                  <a:schemeClr val="accent1">
                    <a:lumMod val="75000"/>
                  </a:schemeClr>
                </a:solidFill>
                <a:latin typeface="HGP創英角ｺﾞｼｯｸUB" panose="020B0900000000000000" pitchFamily="50" charset="-128"/>
                <a:ea typeface="HGP創英角ｺﾞｼｯｸUB" panose="020B0900000000000000" pitchFamily="50" charset="-128"/>
              </a:rPr>
              <a:t>(</a:t>
            </a:r>
            <a:r>
              <a:rPr lang="ja-JP" altLang="en-US" sz="2400" dirty="0">
                <a:solidFill>
                  <a:schemeClr val="accent1">
                    <a:lumMod val="75000"/>
                  </a:schemeClr>
                </a:solidFill>
                <a:latin typeface="HGP創英角ｺﾞｼｯｸUB" panose="020B0900000000000000" pitchFamily="50" charset="-128"/>
                <a:ea typeface="HGP創英角ｺﾞｼｯｸUB" panose="020B0900000000000000" pitchFamily="50" charset="-128"/>
              </a:rPr>
              <a:t>案</a:t>
            </a:r>
            <a:r>
              <a:rPr lang="en-US" altLang="ja-JP" sz="2400" dirty="0">
                <a:solidFill>
                  <a:schemeClr val="accent1">
                    <a:lumMod val="75000"/>
                  </a:schemeClr>
                </a:solidFill>
                <a:latin typeface="HGP創英角ｺﾞｼｯｸUB" panose="020B0900000000000000" pitchFamily="50" charset="-128"/>
                <a:ea typeface="HGP創英角ｺﾞｼｯｸUB" panose="020B0900000000000000" pitchFamily="50" charset="-128"/>
              </a:rPr>
              <a:t>)</a:t>
            </a:r>
            <a:endParaRPr lang="ja-JP" altLang="en-US" sz="2400" dirty="0">
              <a:solidFill>
                <a:schemeClr val="accent1">
                  <a:lumMod val="75000"/>
                </a:schemeClr>
              </a:solidFill>
              <a:latin typeface="HGP創英角ｺﾞｼｯｸUB" panose="020B0900000000000000" pitchFamily="50" charset="-128"/>
              <a:ea typeface="HGP創英角ｺﾞｼｯｸUB" panose="020B0900000000000000" pitchFamily="50" charset="-128"/>
            </a:endParaRPr>
          </a:p>
        </p:txBody>
      </p:sp>
      <p:sp>
        <p:nvSpPr>
          <p:cNvPr id="2" name="スライド番号プレースホルダー 1"/>
          <p:cNvSpPr>
            <a:spLocks noGrp="1"/>
          </p:cNvSpPr>
          <p:nvPr>
            <p:ph type="sldNum" sz="quarter" idx="12"/>
          </p:nvPr>
        </p:nvSpPr>
        <p:spPr>
          <a:xfrm>
            <a:off x="6979666" y="6462793"/>
            <a:ext cx="2133600" cy="365125"/>
          </a:xfrm>
        </p:spPr>
        <p:txBody>
          <a:bodyPr/>
          <a:lstStyle/>
          <a:p>
            <a:fld id="{A9848611-8FAA-4BFC-BAAD-33CAF1A3E273}" type="slidenum">
              <a:rPr kumimoji="1" lang="ja-JP" altLang="en-US" sz="1800" smtClean="0">
                <a:solidFill>
                  <a:schemeClr val="tx1"/>
                </a:solidFill>
              </a:rPr>
              <a:t>12</a:t>
            </a:fld>
            <a:endParaRPr kumimoji="1" lang="ja-JP" altLang="en-US" sz="1800" dirty="0">
              <a:solidFill>
                <a:schemeClr val="tx1"/>
              </a:solidFill>
            </a:endParaRPr>
          </a:p>
        </p:txBody>
      </p:sp>
      <p:sp>
        <p:nvSpPr>
          <p:cNvPr id="82" name="テキスト ボックス 81"/>
          <p:cNvSpPr txBox="1"/>
          <p:nvPr/>
        </p:nvSpPr>
        <p:spPr>
          <a:xfrm>
            <a:off x="840252" y="1414857"/>
            <a:ext cx="7979652" cy="276999"/>
          </a:xfrm>
          <a:prstGeom prst="rect">
            <a:avLst/>
          </a:prstGeom>
          <a:solidFill>
            <a:schemeClr val="bg1"/>
          </a:solidFill>
          <a:ln w="28575">
            <a:solidFill>
              <a:schemeClr val="tx1"/>
            </a:solidFill>
            <a:prstDash val="dash"/>
          </a:ln>
        </p:spPr>
        <p:style>
          <a:lnRef idx="1">
            <a:schemeClr val="accent2"/>
          </a:lnRef>
          <a:fillRef idx="2">
            <a:schemeClr val="accent2"/>
          </a:fillRef>
          <a:effectRef idx="1">
            <a:schemeClr val="accent2"/>
          </a:effectRef>
          <a:fontRef idx="minor">
            <a:schemeClr val="dk1"/>
          </a:fontRef>
        </p:style>
        <p:txBody>
          <a:bodyPr wrap="square" rtlCol="0">
            <a:spAutoFit/>
          </a:bodyPr>
          <a:lstStyle/>
          <a:p>
            <a:r>
              <a:rPr kumimoji="1" lang="ja-JP" altLang="en-US" sz="1200" dirty="0">
                <a:latin typeface="ＭＳ ゴシック" panose="020B0609070205080204" pitchFamily="49" charset="-128"/>
                <a:ea typeface="ＭＳ ゴシック" panose="020B0609070205080204" pitchFamily="49" charset="-128"/>
              </a:rPr>
              <a:t>　</a:t>
            </a:r>
            <a:r>
              <a:rPr kumimoji="1" lang="ja-JP" altLang="en-US" sz="1200" dirty="0" smtClean="0">
                <a:latin typeface="ＭＳ ゴシック" panose="020B0609070205080204" pitchFamily="49" charset="-128"/>
                <a:ea typeface="ＭＳ ゴシック" panose="020B0609070205080204" pitchFamily="49" charset="-128"/>
              </a:rPr>
              <a:t>（適宜）</a:t>
            </a:r>
            <a:r>
              <a:rPr lang="ja-JP" altLang="en-US" sz="1200" dirty="0" smtClean="0">
                <a:latin typeface="ＭＳ ゴシック" panose="020B0609070205080204" pitchFamily="49" charset="-128"/>
                <a:ea typeface="ＭＳ ゴシック" panose="020B0609070205080204" pitchFamily="49" charset="-128"/>
              </a:rPr>
              <a:t>開設許申請・一部変更許可申請の届け</a:t>
            </a:r>
            <a:r>
              <a:rPr lang="ja-JP" altLang="en-US" sz="1200" dirty="0">
                <a:latin typeface="ＭＳ ゴシック" panose="020B0609070205080204" pitchFamily="49" charset="-128"/>
                <a:ea typeface="ＭＳ ゴシック" panose="020B0609070205080204" pitchFamily="49" charset="-128"/>
              </a:rPr>
              <a:t>に</a:t>
            </a:r>
            <a:r>
              <a:rPr lang="ja-JP" altLang="en-US" sz="1200" dirty="0" smtClean="0">
                <a:latin typeface="ＭＳ ゴシック" panose="020B0609070205080204" pitchFamily="49" charset="-128"/>
                <a:ea typeface="ＭＳ ゴシック" panose="020B0609070205080204" pitchFamily="49" charset="-128"/>
              </a:rPr>
              <a:t>伴う地域医療構想チェックリスト提出</a:t>
            </a:r>
            <a:endParaRPr lang="ja-JP" altLang="en-US" sz="1200" dirty="0">
              <a:latin typeface="ＭＳ ゴシック" panose="020B0609070205080204" pitchFamily="49" charset="-128"/>
              <a:ea typeface="ＭＳ ゴシック" panose="020B0609070205080204" pitchFamily="49" charset="-128"/>
            </a:endParaRPr>
          </a:p>
        </p:txBody>
      </p:sp>
      <p:sp>
        <p:nvSpPr>
          <p:cNvPr id="85" name="角丸四角形 84"/>
          <p:cNvSpPr/>
          <p:nvPr/>
        </p:nvSpPr>
        <p:spPr>
          <a:xfrm>
            <a:off x="840251" y="2118492"/>
            <a:ext cx="1931549" cy="413168"/>
          </a:xfrm>
          <a:prstGeom prst="roundRect">
            <a:avLst>
              <a:gd name="adj" fmla="val 1928"/>
            </a:avLst>
          </a:prstGeom>
          <a:solidFill>
            <a:schemeClr val="tx2">
              <a:lumMod val="60000"/>
              <a:lumOff val="40000"/>
            </a:schemeClr>
          </a:solidFill>
          <a:ln>
            <a:no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200" dirty="0" smtClean="0">
                <a:solidFill>
                  <a:schemeClr val="bg1"/>
                </a:solidFill>
              </a:rPr>
              <a:t>令和２年度病院プラン</a:t>
            </a:r>
            <a:endParaRPr lang="en-US" altLang="ja-JP" sz="1200" dirty="0">
              <a:solidFill>
                <a:schemeClr val="bg1"/>
              </a:solidFill>
            </a:endParaRPr>
          </a:p>
        </p:txBody>
      </p:sp>
      <p:sp>
        <p:nvSpPr>
          <p:cNvPr id="40" name="テキスト ボックス 74"/>
          <p:cNvSpPr txBox="1"/>
          <p:nvPr/>
        </p:nvSpPr>
        <p:spPr>
          <a:xfrm>
            <a:off x="844580" y="5300824"/>
            <a:ext cx="3924365" cy="446448"/>
          </a:xfrm>
          <a:prstGeom prst="rect">
            <a:avLst/>
          </a:prstGeom>
          <a:solidFill>
            <a:schemeClr val="accent1">
              <a:lumMod val="20000"/>
              <a:lumOff val="80000"/>
            </a:schemeClr>
          </a:solidFill>
        </p:spPr>
        <p:style>
          <a:lnRef idx="2">
            <a:schemeClr val="accent1"/>
          </a:lnRef>
          <a:fillRef idx="1">
            <a:schemeClr val="lt1"/>
          </a:fillRef>
          <a:effectRef idx="0">
            <a:schemeClr val="accent1"/>
          </a:effectRef>
          <a:fontRef idx="minor">
            <a:schemeClr val="dk1"/>
          </a:fontRef>
        </p:style>
        <p:txBody>
          <a:bodyPr vert="horz" wrap="square" tIns="108000" bIns="72000" rtlCol="0" anchor="ctr" anchorCtr="0">
            <a:noAutofit/>
          </a:bodyPr>
          <a:lstStyle>
            <a:defPPr>
              <a:defRPr lang="ja-JP"/>
            </a:defPPr>
            <a:lvl1pPr marL="0" algn="l" defTabSz="914400" rtl="0" eaLnBrk="1" latinLnBrk="0" hangingPunct="1">
              <a:defRPr kumimoji="1" sz="1800" kern="1200">
                <a:solidFill>
                  <a:schemeClr val="dk1"/>
                </a:solidFill>
                <a:latin typeface="+mn-lt"/>
                <a:ea typeface="+mn-ea"/>
                <a:cs typeface="+mn-cs"/>
              </a:defRPr>
            </a:lvl1pPr>
            <a:lvl2pPr marL="457200" algn="l" defTabSz="914400" rtl="0" eaLnBrk="1" latinLnBrk="0" hangingPunct="1">
              <a:defRPr kumimoji="1" sz="1800" kern="1200">
                <a:solidFill>
                  <a:schemeClr val="dk1"/>
                </a:solidFill>
                <a:latin typeface="+mn-lt"/>
                <a:ea typeface="+mn-ea"/>
                <a:cs typeface="+mn-cs"/>
              </a:defRPr>
            </a:lvl2pPr>
            <a:lvl3pPr marL="914400" algn="l" defTabSz="914400" rtl="0" eaLnBrk="1" latinLnBrk="0" hangingPunct="1">
              <a:defRPr kumimoji="1" sz="1800" kern="1200">
                <a:solidFill>
                  <a:schemeClr val="dk1"/>
                </a:solidFill>
                <a:latin typeface="+mn-lt"/>
                <a:ea typeface="+mn-ea"/>
                <a:cs typeface="+mn-cs"/>
              </a:defRPr>
            </a:lvl3pPr>
            <a:lvl4pPr marL="1371600" algn="l" defTabSz="914400" rtl="0" eaLnBrk="1" latinLnBrk="0" hangingPunct="1">
              <a:defRPr kumimoji="1" sz="1800" kern="1200">
                <a:solidFill>
                  <a:schemeClr val="dk1"/>
                </a:solidFill>
                <a:latin typeface="+mn-lt"/>
                <a:ea typeface="+mn-ea"/>
                <a:cs typeface="+mn-cs"/>
              </a:defRPr>
            </a:lvl4pPr>
            <a:lvl5pPr marL="1828800" algn="l" defTabSz="914400" rtl="0" eaLnBrk="1" latinLnBrk="0" hangingPunct="1">
              <a:defRPr kumimoji="1" sz="1800" kern="1200">
                <a:solidFill>
                  <a:schemeClr val="dk1"/>
                </a:solidFill>
                <a:latin typeface="+mn-lt"/>
                <a:ea typeface="+mn-ea"/>
                <a:cs typeface="+mn-cs"/>
              </a:defRPr>
            </a:lvl5pPr>
            <a:lvl6pPr marL="2286000" algn="l" defTabSz="914400" rtl="0" eaLnBrk="1" latinLnBrk="0" hangingPunct="1">
              <a:defRPr kumimoji="1" sz="1800" kern="1200">
                <a:solidFill>
                  <a:schemeClr val="dk1"/>
                </a:solidFill>
                <a:latin typeface="+mn-lt"/>
                <a:ea typeface="+mn-ea"/>
                <a:cs typeface="+mn-cs"/>
              </a:defRPr>
            </a:lvl6pPr>
            <a:lvl7pPr marL="2743200" algn="l" defTabSz="914400" rtl="0" eaLnBrk="1" latinLnBrk="0" hangingPunct="1">
              <a:defRPr kumimoji="1" sz="1800" kern="1200">
                <a:solidFill>
                  <a:schemeClr val="dk1"/>
                </a:solidFill>
                <a:latin typeface="+mn-lt"/>
                <a:ea typeface="+mn-ea"/>
                <a:cs typeface="+mn-cs"/>
              </a:defRPr>
            </a:lvl7pPr>
            <a:lvl8pPr marL="3200400" algn="l" defTabSz="914400" rtl="0" eaLnBrk="1" latinLnBrk="0" hangingPunct="1">
              <a:defRPr kumimoji="1" sz="1800" kern="1200">
                <a:solidFill>
                  <a:schemeClr val="dk1"/>
                </a:solidFill>
                <a:latin typeface="+mn-lt"/>
                <a:ea typeface="+mn-ea"/>
                <a:cs typeface="+mn-cs"/>
              </a:defRPr>
            </a:lvl8pPr>
            <a:lvl9pPr marL="3657600" algn="l" defTabSz="914400" rtl="0" eaLnBrk="1" latinLnBrk="0" hangingPunct="1">
              <a:defRPr kumimoji="1" sz="1800" kern="1200">
                <a:solidFill>
                  <a:schemeClr val="dk1"/>
                </a:solidFill>
                <a:latin typeface="+mn-lt"/>
                <a:ea typeface="+mn-ea"/>
                <a:cs typeface="+mn-cs"/>
              </a:defRPr>
            </a:lvl9pPr>
          </a:lstStyle>
          <a:p>
            <a:pPr algn="ctr"/>
            <a:r>
              <a:rPr lang="ja-JP" altLang="en-US" sz="1100" dirty="0" smtClean="0"/>
              <a:t>令和元年度</a:t>
            </a:r>
            <a:endParaRPr lang="en-US" altLang="ja-JP" sz="1100" dirty="0" smtClean="0"/>
          </a:p>
          <a:p>
            <a:pPr algn="ctr"/>
            <a:r>
              <a:rPr lang="ja-JP" altLang="en-US" sz="1100" dirty="0" smtClean="0"/>
              <a:t>病床</a:t>
            </a:r>
            <a:r>
              <a:rPr lang="ja-JP" altLang="en-US" sz="1100" dirty="0"/>
              <a:t>機能</a:t>
            </a:r>
            <a:r>
              <a:rPr lang="ja-JP" altLang="en-US" sz="1100" dirty="0" smtClean="0"/>
              <a:t>報告</a:t>
            </a:r>
            <a:r>
              <a:rPr lang="ja-JP" altLang="en-US" sz="1000" dirty="0" smtClean="0"/>
              <a:t>分析</a:t>
            </a:r>
            <a:endParaRPr lang="en-US" altLang="ja-JP" sz="1000" dirty="0"/>
          </a:p>
        </p:txBody>
      </p:sp>
      <p:cxnSp>
        <p:nvCxnSpPr>
          <p:cNvPr id="87" name="直線矢印コネクタ 86"/>
          <p:cNvCxnSpPr/>
          <p:nvPr/>
        </p:nvCxnSpPr>
        <p:spPr>
          <a:xfrm flipV="1">
            <a:off x="4652200" y="3888333"/>
            <a:ext cx="0" cy="1412491"/>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sp>
        <p:nvSpPr>
          <p:cNvPr id="88" name="テキスト ボックス 87"/>
          <p:cNvSpPr txBox="1"/>
          <p:nvPr/>
        </p:nvSpPr>
        <p:spPr>
          <a:xfrm>
            <a:off x="4512583" y="4199410"/>
            <a:ext cx="699135" cy="261610"/>
          </a:xfrm>
          <a:prstGeom prst="rect">
            <a:avLst/>
          </a:prstGeom>
          <a:noFill/>
        </p:spPr>
        <p:txBody>
          <a:bodyPr vert="horz" wrap="square" rtlCol="0">
            <a:spAutoFit/>
          </a:bodyPr>
          <a:lstStyle/>
          <a:p>
            <a:pPr algn="ctr"/>
            <a:r>
              <a:rPr lang="ja-JP" altLang="en-US" sz="1100" dirty="0"/>
              <a:t>報告</a:t>
            </a:r>
            <a:endParaRPr kumimoji="1" lang="ja-JP" altLang="en-US" sz="1100" dirty="0"/>
          </a:p>
        </p:txBody>
      </p:sp>
      <p:sp>
        <p:nvSpPr>
          <p:cNvPr id="58" name="角丸四角形 57"/>
          <p:cNvSpPr/>
          <p:nvPr/>
        </p:nvSpPr>
        <p:spPr>
          <a:xfrm>
            <a:off x="6256001" y="2839881"/>
            <a:ext cx="1101538" cy="1132761"/>
          </a:xfrm>
          <a:prstGeom prst="roundRect">
            <a:avLst>
              <a:gd name="adj" fmla="val 1928"/>
            </a:avLst>
          </a:prstGeom>
          <a:solidFill>
            <a:schemeClr val="tx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200" dirty="0">
                <a:solidFill>
                  <a:schemeClr val="tx1"/>
                </a:solidFill>
              </a:rPr>
              <a:t>②</a:t>
            </a:r>
            <a:r>
              <a:rPr kumimoji="1" lang="ja-JP" altLang="en-US" sz="1100" dirty="0" smtClean="0">
                <a:solidFill>
                  <a:schemeClr val="tx1"/>
                </a:solidFill>
              </a:rPr>
              <a:t>保健医療</a:t>
            </a:r>
            <a:endParaRPr kumimoji="1" lang="en-US" altLang="ja-JP" sz="1100" dirty="0" smtClean="0">
              <a:solidFill>
                <a:schemeClr val="tx1"/>
              </a:solidFill>
            </a:endParaRPr>
          </a:p>
          <a:p>
            <a:pPr algn="ctr"/>
            <a:r>
              <a:rPr kumimoji="1" lang="ja-JP" altLang="en-US" sz="1100" dirty="0" smtClean="0">
                <a:solidFill>
                  <a:schemeClr val="tx1"/>
                </a:solidFill>
              </a:rPr>
              <a:t>協</a:t>
            </a:r>
            <a:r>
              <a:rPr kumimoji="1" lang="ja-JP" altLang="en-US" sz="1100" dirty="0">
                <a:solidFill>
                  <a:schemeClr val="tx1"/>
                </a:solidFill>
              </a:rPr>
              <a:t>議会</a:t>
            </a:r>
            <a:endParaRPr kumimoji="1" lang="en-US" altLang="ja-JP" sz="1100" dirty="0">
              <a:solidFill>
                <a:schemeClr val="tx1"/>
              </a:solidFill>
            </a:endParaRPr>
          </a:p>
          <a:p>
            <a:pPr algn="ctr"/>
            <a:r>
              <a:rPr lang="en-US" altLang="ja-JP" sz="1100" dirty="0" smtClean="0">
                <a:solidFill>
                  <a:schemeClr val="tx1"/>
                </a:solidFill>
              </a:rPr>
              <a:t>【</a:t>
            </a:r>
            <a:r>
              <a:rPr kumimoji="1" lang="ja-JP" altLang="en-US" sz="1100" dirty="0" smtClean="0">
                <a:solidFill>
                  <a:schemeClr val="tx1"/>
                </a:solidFill>
              </a:rPr>
              <a:t>地域</a:t>
            </a:r>
            <a:r>
              <a:rPr kumimoji="1" lang="ja-JP" altLang="en-US" sz="1100" dirty="0">
                <a:solidFill>
                  <a:schemeClr val="tx1"/>
                </a:solidFill>
              </a:rPr>
              <a:t>医療構想調整</a:t>
            </a:r>
            <a:r>
              <a:rPr kumimoji="1" lang="ja-JP" altLang="en-US" sz="1100" dirty="0" smtClean="0">
                <a:solidFill>
                  <a:schemeClr val="tx1"/>
                </a:solidFill>
              </a:rPr>
              <a:t>会議</a:t>
            </a:r>
            <a:r>
              <a:rPr lang="en-US" altLang="ja-JP" sz="1200" dirty="0" smtClean="0">
                <a:solidFill>
                  <a:schemeClr val="tx1"/>
                </a:solidFill>
              </a:rPr>
              <a:t>】</a:t>
            </a:r>
            <a:endParaRPr kumimoji="1" lang="ja-JP" altLang="en-US" sz="1200" dirty="0">
              <a:solidFill>
                <a:schemeClr val="tx1"/>
              </a:solidFill>
            </a:endParaRPr>
          </a:p>
        </p:txBody>
      </p:sp>
      <p:sp>
        <p:nvSpPr>
          <p:cNvPr id="93" name="テキスト ボックス 92"/>
          <p:cNvSpPr txBox="1"/>
          <p:nvPr/>
        </p:nvSpPr>
        <p:spPr>
          <a:xfrm>
            <a:off x="6372200" y="4199410"/>
            <a:ext cx="699135" cy="261610"/>
          </a:xfrm>
          <a:prstGeom prst="rect">
            <a:avLst/>
          </a:prstGeom>
          <a:noFill/>
        </p:spPr>
        <p:txBody>
          <a:bodyPr vert="horz" wrap="square" rtlCol="0">
            <a:spAutoFit/>
          </a:bodyPr>
          <a:lstStyle/>
          <a:p>
            <a:pPr algn="ctr"/>
            <a:r>
              <a:rPr lang="ja-JP" altLang="en-US" sz="1100" dirty="0"/>
              <a:t>報告</a:t>
            </a:r>
            <a:endParaRPr kumimoji="1" lang="ja-JP" altLang="en-US" sz="1100" dirty="0"/>
          </a:p>
        </p:txBody>
      </p:sp>
      <p:sp>
        <p:nvSpPr>
          <p:cNvPr id="95" name="角丸四角形 94"/>
          <p:cNvSpPr/>
          <p:nvPr/>
        </p:nvSpPr>
        <p:spPr>
          <a:xfrm>
            <a:off x="2920468" y="2112564"/>
            <a:ext cx="5755988" cy="286907"/>
          </a:xfrm>
          <a:prstGeom prst="roundRect">
            <a:avLst>
              <a:gd name="adj" fmla="val 1928"/>
            </a:avLst>
          </a:prstGeom>
          <a:solidFill>
            <a:schemeClr val="bg1"/>
          </a:solidFill>
          <a:ln>
            <a:solidFill>
              <a:schemeClr val="tx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200" dirty="0" smtClean="0">
                <a:solidFill>
                  <a:schemeClr val="tx1"/>
                </a:solidFill>
              </a:rPr>
              <a:t>（適宜）令和２年度病院プラン修正等の調整</a:t>
            </a:r>
            <a:endParaRPr lang="en-US" altLang="ja-JP" sz="1200" dirty="0">
              <a:solidFill>
                <a:schemeClr val="tx1"/>
              </a:solidFill>
            </a:endParaRPr>
          </a:p>
        </p:txBody>
      </p:sp>
      <p:cxnSp>
        <p:nvCxnSpPr>
          <p:cNvPr id="96" name="直線矢印コネクタ 95">
            <a:extLst>
              <a:ext uri="{FF2B5EF4-FFF2-40B4-BE49-F238E27FC236}">
                <a16:creationId xmlns:a16="http://schemas.microsoft.com/office/drawing/2014/main" id="{21D04682-9A60-4BBA-A5CB-3DEDAFCEDF0D}"/>
              </a:ext>
            </a:extLst>
          </p:cNvPr>
          <p:cNvCxnSpPr>
            <a:cxnSpLocks/>
          </p:cNvCxnSpPr>
          <p:nvPr/>
        </p:nvCxnSpPr>
        <p:spPr>
          <a:xfrm flipH="1">
            <a:off x="4715470" y="2414971"/>
            <a:ext cx="1800" cy="490977"/>
          </a:xfrm>
          <a:prstGeom prst="straightConnector1">
            <a:avLst/>
          </a:prstGeom>
          <a:ln w="28575">
            <a:prstDash val="sysDash"/>
            <a:tailEnd type="triangle"/>
          </a:ln>
        </p:spPr>
        <p:style>
          <a:lnRef idx="1">
            <a:schemeClr val="accent1"/>
          </a:lnRef>
          <a:fillRef idx="0">
            <a:schemeClr val="accent1"/>
          </a:fillRef>
          <a:effectRef idx="0">
            <a:schemeClr val="accent1"/>
          </a:effectRef>
          <a:fontRef idx="minor">
            <a:schemeClr val="tx1"/>
          </a:fontRef>
        </p:style>
      </p:cxnSp>
      <p:cxnSp>
        <p:nvCxnSpPr>
          <p:cNvPr id="97" name="直線矢印コネクタ 96">
            <a:extLst>
              <a:ext uri="{FF2B5EF4-FFF2-40B4-BE49-F238E27FC236}">
                <a16:creationId xmlns:a16="http://schemas.microsoft.com/office/drawing/2014/main" id="{21D04682-9A60-4BBA-A5CB-3DEDAFCEDF0D}"/>
              </a:ext>
            </a:extLst>
          </p:cNvPr>
          <p:cNvCxnSpPr>
            <a:cxnSpLocks/>
          </p:cNvCxnSpPr>
          <p:nvPr/>
        </p:nvCxnSpPr>
        <p:spPr>
          <a:xfrm flipH="1">
            <a:off x="6721767" y="2395633"/>
            <a:ext cx="1800" cy="490977"/>
          </a:xfrm>
          <a:prstGeom prst="straightConnector1">
            <a:avLst/>
          </a:prstGeom>
          <a:ln w="28575">
            <a:prstDash val="sysDash"/>
            <a:tailEnd type="triangle"/>
          </a:ln>
        </p:spPr>
        <p:style>
          <a:lnRef idx="1">
            <a:schemeClr val="accent1"/>
          </a:lnRef>
          <a:fillRef idx="0">
            <a:schemeClr val="accent1"/>
          </a:fillRef>
          <a:effectRef idx="0">
            <a:schemeClr val="accent1"/>
          </a:effectRef>
          <a:fontRef idx="minor">
            <a:schemeClr val="tx1"/>
          </a:fontRef>
        </p:style>
      </p:cxnSp>
      <p:cxnSp>
        <p:nvCxnSpPr>
          <p:cNvPr id="100" name="直線矢印コネクタ 99">
            <a:extLst>
              <a:ext uri="{FF2B5EF4-FFF2-40B4-BE49-F238E27FC236}">
                <a16:creationId xmlns:a16="http://schemas.microsoft.com/office/drawing/2014/main" id="{21D04682-9A60-4BBA-A5CB-3DEDAFCEDF0D}"/>
              </a:ext>
            </a:extLst>
          </p:cNvPr>
          <p:cNvCxnSpPr>
            <a:cxnSpLocks/>
          </p:cNvCxnSpPr>
          <p:nvPr/>
        </p:nvCxnSpPr>
        <p:spPr>
          <a:xfrm>
            <a:off x="8584739" y="2395633"/>
            <a:ext cx="10342" cy="2149132"/>
          </a:xfrm>
          <a:prstGeom prst="straightConnector1">
            <a:avLst/>
          </a:prstGeom>
          <a:ln w="28575">
            <a:prstDash val="sysDash"/>
            <a:tailEnd type="triangle"/>
          </a:ln>
        </p:spPr>
        <p:style>
          <a:lnRef idx="1">
            <a:schemeClr val="accent1"/>
          </a:lnRef>
          <a:fillRef idx="0">
            <a:schemeClr val="accent1"/>
          </a:fillRef>
          <a:effectRef idx="0">
            <a:schemeClr val="accent1"/>
          </a:effectRef>
          <a:fontRef idx="minor">
            <a:schemeClr val="tx1"/>
          </a:fontRef>
        </p:style>
      </p:cxnSp>
      <p:sp>
        <p:nvSpPr>
          <p:cNvPr id="104" name="テキスト ボックス 103"/>
          <p:cNvSpPr txBox="1"/>
          <p:nvPr/>
        </p:nvSpPr>
        <p:spPr>
          <a:xfrm>
            <a:off x="4130943" y="2641121"/>
            <a:ext cx="699135" cy="261610"/>
          </a:xfrm>
          <a:prstGeom prst="rect">
            <a:avLst/>
          </a:prstGeom>
          <a:noFill/>
        </p:spPr>
        <p:txBody>
          <a:bodyPr vert="horz" wrap="square" rtlCol="0">
            <a:spAutoFit/>
          </a:bodyPr>
          <a:lstStyle/>
          <a:p>
            <a:pPr algn="ctr"/>
            <a:r>
              <a:rPr lang="ja-JP" altLang="en-US" sz="1100" dirty="0"/>
              <a:t>説明</a:t>
            </a:r>
            <a:endParaRPr kumimoji="1" lang="ja-JP" altLang="en-US" sz="1100" dirty="0"/>
          </a:p>
        </p:txBody>
      </p:sp>
      <p:sp>
        <p:nvSpPr>
          <p:cNvPr id="106" name="テキスト ボックス 105"/>
          <p:cNvSpPr txBox="1"/>
          <p:nvPr/>
        </p:nvSpPr>
        <p:spPr>
          <a:xfrm>
            <a:off x="6134571" y="2604244"/>
            <a:ext cx="699135" cy="261610"/>
          </a:xfrm>
          <a:prstGeom prst="rect">
            <a:avLst/>
          </a:prstGeom>
          <a:noFill/>
        </p:spPr>
        <p:txBody>
          <a:bodyPr vert="horz" wrap="square" rtlCol="0">
            <a:spAutoFit/>
          </a:bodyPr>
          <a:lstStyle/>
          <a:p>
            <a:pPr algn="ctr"/>
            <a:r>
              <a:rPr lang="ja-JP" altLang="en-US" sz="1100" dirty="0"/>
              <a:t>説明</a:t>
            </a:r>
            <a:endParaRPr kumimoji="1" lang="ja-JP" altLang="en-US" sz="1100" dirty="0"/>
          </a:p>
        </p:txBody>
      </p:sp>
      <p:sp>
        <p:nvSpPr>
          <p:cNvPr id="107" name="テキスト ボックス 106"/>
          <p:cNvSpPr txBox="1"/>
          <p:nvPr/>
        </p:nvSpPr>
        <p:spPr>
          <a:xfrm>
            <a:off x="7943420" y="3315165"/>
            <a:ext cx="699135" cy="261610"/>
          </a:xfrm>
          <a:prstGeom prst="rect">
            <a:avLst/>
          </a:prstGeom>
          <a:noFill/>
        </p:spPr>
        <p:txBody>
          <a:bodyPr vert="horz" wrap="square" rtlCol="0">
            <a:spAutoFit/>
          </a:bodyPr>
          <a:lstStyle/>
          <a:p>
            <a:pPr algn="ctr"/>
            <a:r>
              <a:rPr lang="ja-JP" altLang="en-US" sz="1100" dirty="0"/>
              <a:t>説明</a:t>
            </a:r>
            <a:endParaRPr kumimoji="1" lang="ja-JP" altLang="en-US" sz="1100" dirty="0"/>
          </a:p>
        </p:txBody>
      </p:sp>
    </p:spTree>
    <p:extLst>
      <p:ext uri="{BB962C8B-B14F-4D97-AF65-F5344CB8AC3E}">
        <p14:creationId xmlns:p14="http://schemas.microsoft.com/office/powerpoint/2010/main" val="235491685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表 3"/>
          <p:cNvGraphicFramePr>
            <a:graphicFrameLocks noGrp="1"/>
          </p:cNvGraphicFramePr>
          <p:nvPr>
            <p:extLst>
              <p:ext uri="{D42A27DB-BD31-4B8C-83A1-F6EECF244321}">
                <p14:modId xmlns:p14="http://schemas.microsoft.com/office/powerpoint/2010/main" val="3777249374"/>
              </p:ext>
            </p:extLst>
          </p:nvPr>
        </p:nvGraphicFramePr>
        <p:xfrm>
          <a:off x="390040" y="498000"/>
          <a:ext cx="8424909" cy="6237576"/>
        </p:xfrm>
        <a:graphic>
          <a:graphicData uri="http://schemas.openxmlformats.org/drawingml/2006/table">
            <a:tbl>
              <a:tblPr firstRow="1" bandRow="1">
                <a:tableStyleId>{5C22544A-7EE6-4342-B048-85BDC9FD1C3A}</a:tableStyleId>
              </a:tblPr>
              <a:tblGrid>
                <a:gridCol w="936077">
                  <a:extLst>
                    <a:ext uri="{9D8B030D-6E8A-4147-A177-3AD203B41FA5}">
                      <a16:colId xmlns:a16="http://schemas.microsoft.com/office/drawing/2014/main" val="20000"/>
                    </a:ext>
                  </a:extLst>
                </a:gridCol>
                <a:gridCol w="3672408">
                  <a:extLst>
                    <a:ext uri="{9D8B030D-6E8A-4147-A177-3AD203B41FA5}">
                      <a16:colId xmlns:a16="http://schemas.microsoft.com/office/drawing/2014/main" val="20005"/>
                    </a:ext>
                  </a:extLst>
                </a:gridCol>
                <a:gridCol w="3816424">
                  <a:extLst>
                    <a:ext uri="{9D8B030D-6E8A-4147-A177-3AD203B41FA5}">
                      <a16:colId xmlns:a16="http://schemas.microsoft.com/office/drawing/2014/main" val="20006"/>
                    </a:ext>
                  </a:extLst>
                </a:gridCol>
              </a:tblGrid>
              <a:tr h="482728">
                <a:tc rowSpan="2">
                  <a:txBody>
                    <a:bodyPr/>
                    <a:lstStyle/>
                    <a:p>
                      <a:pPr algn="ctr"/>
                      <a:r>
                        <a:rPr kumimoji="1" lang="ja-JP" altLang="en-US" sz="1400" dirty="0" smtClean="0">
                          <a:solidFill>
                            <a:schemeClr val="tx1"/>
                          </a:solidFill>
                        </a:rPr>
                        <a:t>区分</a:t>
                      </a:r>
                      <a:endParaRPr kumimoji="1" lang="ja-JP" altLang="en-US" sz="140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ja-JP" altLang="en-US" sz="1400" dirty="0">
                          <a:solidFill>
                            <a:schemeClr val="tx1"/>
                          </a:solidFill>
                        </a:rPr>
                        <a:t>①</a:t>
                      </a:r>
                      <a:r>
                        <a:rPr lang="ja-JP" altLang="en-US" sz="1400" dirty="0" smtClean="0">
                          <a:solidFill>
                            <a:schemeClr val="tx1"/>
                          </a:solidFill>
                        </a:rPr>
                        <a:t>医療</a:t>
                      </a:r>
                      <a:r>
                        <a:rPr lang="ja-JP" altLang="en-US" sz="1400" dirty="0">
                          <a:solidFill>
                            <a:schemeClr val="tx1"/>
                          </a:solidFill>
                        </a:rPr>
                        <a:t>・</a:t>
                      </a:r>
                      <a:r>
                        <a:rPr lang="ja-JP" altLang="en-US" sz="1400" dirty="0" smtClean="0">
                          <a:solidFill>
                            <a:schemeClr val="tx1"/>
                          </a:solidFill>
                        </a:rPr>
                        <a:t>病床懇話会</a:t>
                      </a:r>
                      <a:r>
                        <a:rPr lang="ja-JP" altLang="en-US" sz="1400" dirty="0">
                          <a:solidFill>
                            <a:schemeClr val="tx1"/>
                          </a:solidFill>
                        </a:rPr>
                        <a:t>（部会）</a:t>
                      </a:r>
                      <a:endParaRPr lang="en-US" altLang="ja-JP" sz="140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tc>
                  <a:txBody>
                    <a:bodyPr/>
                    <a:lstStyle/>
                    <a:p>
                      <a:pPr algn="ctr"/>
                      <a:r>
                        <a:rPr kumimoji="1" lang="ja-JP" altLang="en-US" sz="1400" b="1" dirty="0">
                          <a:solidFill>
                            <a:schemeClr val="tx1"/>
                          </a:solidFill>
                          <a:effectLst/>
                          <a:latin typeface="ＭＳ Ｐゴシック" panose="020B0600070205080204" pitchFamily="50" charset="-128"/>
                          <a:ea typeface="ＭＳ Ｐゴシック" panose="020B0600070205080204" pitchFamily="50" charset="-128"/>
                        </a:rPr>
                        <a:t>②</a:t>
                      </a:r>
                      <a:r>
                        <a:rPr kumimoji="1" lang="zh-TW" altLang="en-US" sz="1400" b="1" dirty="0" smtClean="0">
                          <a:solidFill>
                            <a:schemeClr val="tx1"/>
                          </a:solidFill>
                          <a:effectLst/>
                          <a:latin typeface="ＭＳ Ｐゴシック" panose="020B0600070205080204" pitchFamily="50" charset="-128"/>
                          <a:ea typeface="ＭＳ Ｐゴシック" panose="020B0600070205080204" pitchFamily="50" charset="-128"/>
                        </a:rPr>
                        <a:t>保健</a:t>
                      </a:r>
                      <a:r>
                        <a:rPr kumimoji="1" lang="zh-TW" altLang="en-US" sz="1400" b="1" dirty="0">
                          <a:solidFill>
                            <a:schemeClr val="tx1"/>
                          </a:solidFill>
                          <a:effectLst/>
                          <a:latin typeface="ＭＳ Ｐゴシック" panose="020B0600070205080204" pitchFamily="50" charset="-128"/>
                          <a:ea typeface="ＭＳ Ｐゴシック" panose="020B0600070205080204" pitchFamily="50" charset="-128"/>
                        </a:rPr>
                        <a:t>医療協議会</a:t>
                      </a:r>
                    </a:p>
                    <a:p>
                      <a:pPr algn="ctr"/>
                      <a:r>
                        <a:rPr kumimoji="1" lang="zh-TW" altLang="en-US" sz="1400" b="1" dirty="0">
                          <a:solidFill>
                            <a:schemeClr val="tx1"/>
                          </a:solidFill>
                          <a:effectLst/>
                          <a:latin typeface="ＭＳ Ｐゴシック" panose="020B0600070205080204" pitchFamily="50" charset="-128"/>
                          <a:ea typeface="ＭＳ Ｐゴシック" panose="020B0600070205080204" pitchFamily="50" charset="-128"/>
                        </a:rPr>
                        <a:t>（地域医療</a:t>
                      </a:r>
                      <a:r>
                        <a:rPr kumimoji="1" lang="ja-JP" altLang="en-US" sz="1400" b="1" dirty="0">
                          <a:solidFill>
                            <a:schemeClr val="tx1"/>
                          </a:solidFill>
                          <a:effectLst/>
                          <a:latin typeface="ＭＳ Ｐゴシック" panose="020B0600070205080204" pitchFamily="50" charset="-128"/>
                          <a:ea typeface="ＭＳ Ｐゴシック" panose="020B0600070205080204" pitchFamily="50" charset="-128"/>
                        </a:rPr>
                        <a:t>構想</a:t>
                      </a:r>
                      <a:r>
                        <a:rPr kumimoji="1" lang="zh-TW" altLang="en-US" sz="1400" b="1" dirty="0">
                          <a:solidFill>
                            <a:schemeClr val="tx1"/>
                          </a:solidFill>
                          <a:effectLst/>
                          <a:latin typeface="ＭＳ Ｐゴシック" panose="020B0600070205080204" pitchFamily="50" charset="-128"/>
                          <a:ea typeface="ＭＳ Ｐゴシック" panose="020B0600070205080204" pitchFamily="50" charset="-128"/>
                        </a:rPr>
                        <a:t>調整会議）</a:t>
                      </a:r>
                      <a:endParaRPr kumimoji="1" lang="ja-JP" altLang="en-US" sz="1400" b="1" dirty="0">
                        <a:solidFill>
                          <a:schemeClr val="tx1"/>
                        </a:solidFill>
                        <a:effectLst/>
                        <a:latin typeface="ＭＳ Ｐゴシック" panose="020B0600070205080204" pitchFamily="50" charset="-128"/>
                        <a:ea typeface="ＭＳ Ｐゴシック" panose="020B060007020508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extLst>
                  <a:ext uri="{0D108BD9-81ED-4DB2-BD59-A6C34878D82A}">
                    <a16:rowId xmlns:a16="http://schemas.microsoft.com/office/drawing/2014/main" val="10000"/>
                  </a:ext>
                </a:extLst>
              </a:tr>
              <a:tr h="415896">
                <a:tc vMerge="1">
                  <a:txBody>
                    <a:bodyPr/>
                    <a:lstStyle/>
                    <a:p>
                      <a:endParaRPr kumimoji="1" lang="ja-JP" altLang="en-US"/>
                    </a:p>
                  </a:txBody>
                  <a:tcPr/>
                </a:tc>
                <a:tc>
                  <a:txBody>
                    <a:bodyPr/>
                    <a:lstStyle/>
                    <a:p>
                      <a:pPr algn="ctr"/>
                      <a:r>
                        <a:rPr kumimoji="1" lang="en-US" altLang="ja-JP" sz="1400" b="0" dirty="0" smtClean="0">
                          <a:solidFill>
                            <a:schemeClr val="tx1"/>
                          </a:solidFill>
                          <a:latin typeface="+mn-ea"/>
                          <a:ea typeface="+mn-ea"/>
                        </a:rPr>
                        <a:t>12</a:t>
                      </a:r>
                      <a:r>
                        <a:rPr kumimoji="1" lang="ja-JP" altLang="en-US" sz="1400" b="0" dirty="0" smtClean="0">
                          <a:solidFill>
                            <a:schemeClr val="tx1"/>
                          </a:solidFill>
                          <a:latin typeface="+mn-ea"/>
                          <a:ea typeface="+mn-ea"/>
                        </a:rPr>
                        <a:t>月から１月</a:t>
                      </a:r>
                      <a:endParaRPr kumimoji="1" lang="en-US" altLang="ja-JP" sz="1400" b="0" dirty="0">
                        <a:solidFill>
                          <a:schemeClr val="tx1"/>
                        </a:solidFill>
                        <a:latin typeface="+mn-ea"/>
                        <a:ea typeface="+mn-ea"/>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tc>
                  <a:txBody>
                    <a:bodyPr/>
                    <a:lstStyle/>
                    <a:p>
                      <a:pPr algn="ctr"/>
                      <a:r>
                        <a:rPr kumimoji="1" lang="en-US" altLang="ja-JP" sz="1400" b="0" dirty="0" smtClean="0">
                          <a:solidFill>
                            <a:schemeClr val="tx1"/>
                          </a:solidFill>
                          <a:effectLst/>
                          <a:latin typeface="+mn-ea"/>
                          <a:ea typeface="+mn-ea"/>
                        </a:rPr>
                        <a:t>1</a:t>
                      </a:r>
                      <a:r>
                        <a:rPr kumimoji="1" lang="ja-JP" altLang="en-US" sz="1400" b="0" dirty="0" smtClean="0">
                          <a:solidFill>
                            <a:schemeClr val="tx1"/>
                          </a:solidFill>
                          <a:effectLst/>
                          <a:latin typeface="+mn-ea"/>
                          <a:ea typeface="+mn-ea"/>
                        </a:rPr>
                        <a:t>月から２月</a:t>
                      </a:r>
                      <a:endParaRPr kumimoji="1" lang="ja-JP" altLang="en-US" sz="1400" b="0" dirty="0">
                        <a:solidFill>
                          <a:schemeClr val="tx1"/>
                        </a:solidFill>
                        <a:effectLst/>
                        <a:latin typeface="+mn-ea"/>
                        <a:ea typeface="+mn-ea"/>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extLst>
                  <a:ext uri="{0D108BD9-81ED-4DB2-BD59-A6C34878D82A}">
                    <a16:rowId xmlns:a16="http://schemas.microsoft.com/office/drawing/2014/main" val="10001"/>
                  </a:ext>
                </a:extLst>
              </a:tr>
              <a:tr h="4121429">
                <a:tc>
                  <a:txBody>
                    <a:bodyPr/>
                    <a:lstStyle/>
                    <a:p>
                      <a:pPr algn="ctr"/>
                      <a:r>
                        <a:rPr kumimoji="1" lang="ja-JP" altLang="en-US" sz="1400" b="0" dirty="0"/>
                        <a:t>地域医療構想</a:t>
                      </a:r>
                      <a:endParaRPr kumimoji="1" lang="en-US" altLang="ja-JP" sz="1400" b="0" dirty="0"/>
                    </a:p>
                  </a:txBody>
                  <a:tcPr vert="eaVert"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400" kern="1200" dirty="0" smtClean="0">
                          <a:solidFill>
                            <a:schemeClr val="dk1"/>
                          </a:solidFill>
                          <a:latin typeface="+mj-ea"/>
                          <a:ea typeface="+mn-ea"/>
                          <a:cs typeface="+mn-cs"/>
                        </a:rPr>
                        <a:t>○令和２年度地域医療構想の進捗状況</a:t>
                      </a:r>
                      <a:endParaRPr kumimoji="1" lang="en-US" altLang="ja-JP" sz="1400" kern="1200" dirty="0" smtClean="0">
                        <a:solidFill>
                          <a:schemeClr val="dk1"/>
                        </a:solidFill>
                        <a:latin typeface="+mj-ea"/>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400" kern="1200" dirty="0" smtClean="0">
                          <a:solidFill>
                            <a:schemeClr val="dk1"/>
                          </a:solidFill>
                          <a:latin typeface="+mj-ea"/>
                          <a:ea typeface="+mn-ea"/>
                          <a:cs typeface="+mn-cs"/>
                        </a:rPr>
                        <a:t>　（医師確保・医師の働き方改革含む）</a:t>
                      </a:r>
                      <a:endParaRPr kumimoji="1" lang="en-US" altLang="ja-JP" sz="1400" kern="1200" dirty="0" smtClean="0">
                        <a:solidFill>
                          <a:schemeClr val="dk1"/>
                        </a:solidFill>
                        <a:latin typeface="+mj-ea"/>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400" kern="1200" dirty="0" smtClean="0">
                        <a:solidFill>
                          <a:schemeClr val="dk1"/>
                        </a:solidFill>
                        <a:latin typeface="+mj-ea"/>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400" kern="1200" dirty="0" smtClean="0">
                          <a:solidFill>
                            <a:schemeClr val="dk1"/>
                          </a:solidFill>
                          <a:latin typeface="+mj-ea"/>
                          <a:ea typeface="+mn-ea"/>
                          <a:cs typeface="+mn-cs"/>
                        </a:rPr>
                        <a:t>○各二次医療圏における地域医療構想の</a:t>
                      </a:r>
                      <a:endParaRPr kumimoji="1" lang="en-US" altLang="ja-JP" sz="1400" kern="1200" dirty="0" smtClean="0">
                        <a:solidFill>
                          <a:schemeClr val="dk1"/>
                        </a:solidFill>
                        <a:latin typeface="+mj-ea"/>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400" kern="1200" dirty="0" smtClean="0">
                          <a:solidFill>
                            <a:schemeClr val="dk1"/>
                          </a:solidFill>
                          <a:latin typeface="+mj-ea"/>
                          <a:ea typeface="+mn-ea"/>
                          <a:cs typeface="+mn-cs"/>
                        </a:rPr>
                        <a:t>　進捗状況</a:t>
                      </a:r>
                      <a:endParaRPr kumimoji="1" lang="en-US" altLang="ja-JP" sz="1400" kern="1200" dirty="0" smtClean="0">
                        <a:solidFill>
                          <a:schemeClr val="dk1"/>
                        </a:solidFill>
                        <a:latin typeface="+mj-ea"/>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400" kern="1200" dirty="0" smtClean="0">
                        <a:solidFill>
                          <a:schemeClr val="dk1"/>
                        </a:solidFill>
                        <a:latin typeface="+mj-ea"/>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400" kern="1200" dirty="0" smtClean="0">
                          <a:solidFill>
                            <a:schemeClr val="dk1"/>
                          </a:solidFill>
                          <a:latin typeface="+mj-ea"/>
                          <a:ea typeface="+mn-ea"/>
                          <a:cs typeface="+mn-cs"/>
                        </a:rPr>
                        <a:t>○</a:t>
                      </a:r>
                      <a:r>
                        <a:rPr kumimoji="1" lang="en-US" altLang="ja-JP" sz="1400" kern="1200" dirty="0" smtClean="0">
                          <a:solidFill>
                            <a:schemeClr val="dk1"/>
                          </a:solidFill>
                          <a:latin typeface="+mj-ea"/>
                          <a:ea typeface="+mn-ea"/>
                          <a:cs typeface="+mn-cs"/>
                        </a:rPr>
                        <a:t>2025</a:t>
                      </a:r>
                      <a:r>
                        <a:rPr kumimoji="1" lang="ja-JP" altLang="en-US" sz="1400" kern="1200" dirty="0">
                          <a:solidFill>
                            <a:schemeClr val="dk1"/>
                          </a:solidFill>
                          <a:latin typeface="+mj-ea"/>
                          <a:ea typeface="+mn-ea"/>
                          <a:cs typeface="+mn-cs"/>
                        </a:rPr>
                        <a:t>年に向けた各病院の方向性について（「公立・公的病院の今後のあり方」含む）</a:t>
                      </a:r>
                      <a:endParaRPr kumimoji="1" lang="en-US" altLang="ja-JP" sz="1400" kern="1200" dirty="0">
                        <a:solidFill>
                          <a:schemeClr val="dk1"/>
                        </a:solidFill>
                        <a:latin typeface="+mj-ea"/>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400" kern="1200" dirty="0">
                        <a:solidFill>
                          <a:schemeClr val="dk1"/>
                        </a:solidFill>
                        <a:latin typeface="+mj-ea"/>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400" kern="1200" dirty="0">
                        <a:solidFill>
                          <a:schemeClr val="dk1"/>
                        </a:solidFill>
                        <a:latin typeface="+mj-ea"/>
                        <a:ea typeface="+mn-ea"/>
                        <a:cs typeface="+mn-cs"/>
                      </a:endParaRPr>
                    </a:p>
                    <a:p>
                      <a:endParaRPr kumimoji="1" lang="en-US" altLang="ja-JP" sz="1400" dirty="0">
                        <a:latin typeface="+mj-ea"/>
                        <a:ea typeface="+mj-ea"/>
                      </a:endParaRPr>
                    </a:p>
                    <a:p>
                      <a:endParaRPr kumimoji="1" lang="en-US" altLang="ja-JP" sz="1400" dirty="0">
                        <a:latin typeface="+mj-ea"/>
                        <a:ea typeface="+mj-ea"/>
                      </a:endParaRPr>
                    </a:p>
                    <a:p>
                      <a:endParaRPr kumimoji="1" lang="en-US" altLang="ja-JP" sz="1400" dirty="0">
                        <a:latin typeface="+mj-ea"/>
                        <a:ea typeface="+mj-ea"/>
                      </a:endParaRPr>
                    </a:p>
                    <a:p>
                      <a:endParaRPr kumimoji="1" lang="en-US" altLang="ja-JP" sz="1400" dirty="0">
                        <a:latin typeface="+mj-ea"/>
                        <a:ea typeface="+mj-ea"/>
                      </a:endParaRPr>
                    </a:p>
                    <a:p>
                      <a:r>
                        <a:rPr kumimoji="1" lang="en-US" altLang="ja-JP" sz="1400" dirty="0" smtClean="0">
                          <a:latin typeface="+mj-ea"/>
                          <a:ea typeface="+mj-ea"/>
                        </a:rPr>
                        <a:t>【</a:t>
                      </a:r>
                      <a:r>
                        <a:rPr kumimoji="1" lang="ja-JP" altLang="en-US" sz="1400" dirty="0">
                          <a:latin typeface="+mj-ea"/>
                          <a:ea typeface="+mj-ea"/>
                        </a:rPr>
                        <a:t>趣旨</a:t>
                      </a:r>
                      <a:r>
                        <a:rPr kumimoji="1" lang="en-US" altLang="ja-JP" sz="1400" dirty="0">
                          <a:latin typeface="+mj-ea"/>
                          <a:ea typeface="+mj-ea"/>
                        </a:rPr>
                        <a:t>】</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400" dirty="0">
                          <a:latin typeface="+mj-ea"/>
                          <a:ea typeface="+mj-ea"/>
                        </a:rPr>
                        <a:t>・</a:t>
                      </a:r>
                      <a:r>
                        <a:rPr kumimoji="1" lang="en-US" altLang="ja-JP" sz="1400" kern="1200" dirty="0">
                          <a:solidFill>
                            <a:schemeClr val="dk1"/>
                          </a:solidFill>
                          <a:latin typeface="+mj-ea"/>
                          <a:ea typeface="+mn-ea"/>
                          <a:cs typeface="+mn-cs"/>
                        </a:rPr>
                        <a:t>2025</a:t>
                      </a:r>
                      <a:r>
                        <a:rPr kumimoji="1" lang="ja-JP" altLang="en-US" sz="1400" kern="1200" dirty="0">
                          <a:solidFill>
                            <a:schemeClr val="dk1"/>
                          </a:solidFill>
                          <a:latin typeface="+mj-ea"/>
                          <a:ea typeface="+mn-ea"/>
                          <a:cs typeface="+mn-cs"/>
                        </a:rPr>
                        <a:t>年に向けた各病院の方向性の共有</a:t>
                      </a:r>
                    </a:p>
                    <a:p>
                      <a:r>
                        <a:rPr kumimoji="1" lang="ja-JP" altLang="en-US" sz="1400" dirty="0">
                          <a:latin typeface="+mj-ea"/>
                          <a:ea typeface="+mj-ea"/>
                        </a:rPr>
                        <a:t>・各病院の過剰な病床への転換・非稼働</a:t>
                      </a:r>
                      <a:r>
                        <a:rPr kumimoji="1" lang="ja-JP" altLang="en-US" sz="1400" dirty="0" smtClean="0">
                          <a:latin typeface="+mj-ea"/>
                          <a:ea typeface="+mj-ea"/>
                        </a:rPr>
                        <a:t>病床　</a:t>
                      </a:r>
                      <a:endParaRPr kumimoji="1" lang="en-US" altLang="ja-JP" sz="1400" dirty="0" smtClean="0">
                        <a:latin typeface="+mj-ea"/>
                        <a:ea typeface="+mj-ea"/>
                      </a:endParaRPr>
                    </a:p>
                    <a:p>
                      <a:r>
                        <a:rPr kumimoji="1" lang="ja-JP" altLang="en-US" sz="1400" dirty="0" smtClean="0">
                          <a:latin typeface="+mj-ea"/>
                          <a:ea typeface="+mj-ea"/>
                        </a:rPr>
                        <a:t>　へ</a:t>
                      </a:r>
                      <a:r>
                        <a:rPr kumimoji="1" lang="ja-JP" altLang="en-US" sz="1400" dirty="0">
                          <a:latin typeface="+mj-ea"/>
                          <a:ea typeface="+mj-ea"/>
                        </a:rPr>
                        <a:t>の対応について検討</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400" kern="1200" dirty="0" smtClean="0">
                          <a:solidFill>
                            <a:schemeClr val="dk1"/>
                          </a:solidFill>
                          <a:latin typeface="+mj-ea"/>
                          <a:ea typeface="+mn-ea"/>
                          <a:cs typeface="+mn-cs"/>
                        </a:rPr>
                        <a:t>○令和２年度地域医療構想の進捗状況</a:t>
                      </a:r>
                      <a:endParaRPr kumimoji="1" lang="en-US" altLang="ja-JP" sz="1400" kern="1200" dirty="0" smtClean="0">
                        <a:solidFill>
                          <a:schemeClr val="dk1"/>
                        </a:solidFill>
                        <a:latin typeface="+mj-ea"/>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400" kern="1200" dirty="0" smtClean="0">
                          <a:solidFill>
                            <a:schemeClr val="dk1"/>
                          </a:solidFill>
                          <a:latin typeface="+mj-ea"/>
                          <a:ea typeface="+mn-ea"/>
                          <a:cs typeface="+mn-cs"/>
                        </a:rPr>
                        <a:t>　（医師確保・医師の働き方改革含む）</a:t>
                      </a:r>
                      <a:endParaRPr kumimoji="1" lang="en-US" altLang="ja-JP" sz="1400" kern="1200" dirty="0" smtClean="0">
                        <a:solidFill>
                          <a:schemeClr val="dk1"/>
                        </a:solidFill>
                        <a:latin typeface="+mj-ea"/>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400" kern="1200" dirty="0" smtClean="0">
                        <a:solidFill>
                          <a:schemeClr val="dk1"/>
                        </a:solidFill>
                        <a:latin typeface="+mj-ea"/>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400" kern="1200" dirty="0" smtClean="0">
                          <a:solidFill>
                            <a:schemeClr val="dk1"/>
                          </a:solidFill>
                          <a:latin typeface="+mj-ea"/>
                          <a:ea typeface="+mn-ea"/>
                          <a:cs typeface="+mn-cs"/>
                        </a:rPr>
                        <a:t>○各二次医療圏における地域医療構想の</a:t>
                      </a:r>
                      <a:endParaRPr kumimoji="1" lang="en-US" altLang="ja-JP" sz="1400" kern="1200" dirty="0" smtClean="0">
                        <a:solidFill>
                          <a:schemeClr val="dk1"/>
                        </a:solidFill>
                        <a:latin typeface="+mj-ea"/>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400" kern="1200" dirty="0" smtClean="0">
                          <a:solidFill>
                            <a:schemeClr val="dk1"/>
                          </a:solidFill>
                          <a:latin typeface="+mj-ea"/>
                          <a:ea typeface="+mn-ea"/>
                          <a:cs typeface="+mn-cs"/>
                        </a:rPr>
                        <a:t>　進捗状況</a:t>
                      </a:r>
                      <a:endParaRPr kumimoji="1" lang="en-US" altLang="ja-JP" sz="1400" kern="1200" dirty="0" smtClean="0">
                        <a:solidFill>
                          <a:schemeClr val="dk1"/>
                        </a:solidFill>
                        <a:latin typeface="+mj-ea"/>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400" kern="1200" dirty="0" smtClean="0">
                        <a:solidFill>
                          <a:schemeClr val="dk1"/>
                        </a:solidFill>
                        <a:latin typeface="+mj-ea"/>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400" kern="1200" dirty="0" smtClean="0">
                          <a:solidFill>
                            <a:schemeClr val="dk1"/>
                          </a:solidFill>
                          <a:latin typeface="+mj-ea"/>
                          <a:ea typeface="+mn-ea"/>
                          <a:cs typeface="+mn-cs"/>
                        </a:rPr>
                        <a:t>○</a:t>
                      </a:r>
                      <a:r>
                        <a:rPr kumimoji="1" lang="en-US" altLang="ja-JP" sz="1400" kern="1200" dirty="0" smtClean="0">
                          <a:solidFill>
                            <a:schemeClr val="dk1"/>
                          </a:solidFill>
                          <a:latin typeface="+mj-ea"/>
                          <a:ea typeface="+mn-ea"/>
                          <a:cs typeface="+mn-cs"/>
                        </a:rPr>
                        <a:t>2025</a:t>
                      </a:r>
                      <a:r>
                        <a:rPr kumimoji="1" lang="ja-JP" altLang="en-US" sz="1400" kern="1200" dirty="0" smtClean="0">
                          <a:solidFill>
                            <a:schemeClr val="dk1"/>
                          </a:solidFill>
                          <a:latin typeface="+mj-ea"/>
                          <a:ea typeface="+mn-ea"/>
                          <a:cs typeface="+mn-cs"/>
                        </a:rPr>
                        <a:t>年に向けた各病院の方向性について（「公立・公的病院の今後のあり方」含む）</a:t>
                      </a:r>
                      <a:endParaRPr kumimoji="1" lang="en-US" altLang="ja-JP" sz="1400" kern="1200" dirty="0" smtClean="0">
                        <a:solidFill>
                          <a:schemeClr val="dk1"/>
                        </a:solidFill>
                        <a:latin typeface="+mj-ea"/>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400" kern="1200" dirty="0" smtClean="0">
                        <a:solidFill>
                          <a:schemeClr val="dk1"/>
                        </a:solidFill>
                        <a:latin typeface="+mj-ea"/>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400" kern="1200" dirty="0" smtClean="0">
                        <a:solidFill>
                          <a:schemeClr val="dk1"/>
                        </a:solidFill>
                        <a:latin typeface="+mj-ea"/>
                        <a:ea typeface="+mn-ea"/>
                        <a:cs typeface="+mn-cs"/>
                      </a:endParaRPr>
                    </a:p>
                    <a:p>
                      <a:endParaRPr kumimoji="1" lang="en-US" altLang="ja-JP" sz="1400" kern="1200" dirty="0" smtClean="0">
                        <a:solidFill>
                          <a:schemeClr val="dk1"/>
                        </a:solidFill>
                        <a:latin typeface="+mj-ea"/>
                        <a:ea typeface="+mn-ea"/>
                        <a:cs typeface="+mn-cs"/>
                      </a:endParaRPr>
                    </a:p>
                    <a:p>
                      <a:endParaRPr kumimoji="1" lang="en-US" altLang="ja-JP" sz="1400" kern="1200" dirty="0" smtClean="0">
                        <a:solidFill>
                          <a:schemeClr val="dk1"/>
                        </a:solidFill>
                        <a:latin typeface="+mj-ea"/>
                        <a:ea typeface="+mn-ea"/>
                        <a:cs typeface="+mn-cs"/>
                      </a:endParaRPr>
                    </a:p>
                    <a:p>
                      <a:endParaRPr kumimoji="1" lang="en-US" altLang="ja-JP" sz="1400" kern="1200" dirty="0" smtClean="0">
                        <a:solidFill>
                          <a:schemeClr val="dk1"/>
                        </a:solidFill>
                        <a:latin typeface="+mj-ea"/>
                        <a:ea typeface="+mn-ea"/>
                        <a:cs typeface="+mn-cs"/>
                      </a:endParaRPr>
                    </a:p>
                    <a:p>
                      <a:endParaRPr kumimoji="1" lang="en-US" altLang="ja-JP" sz="1400" kern="1200" dirty="0" smtClean="0">
                        <a:solidFill>
                          <a:schemeClr val="dk1"/>
                        </a:solidFill>
                        <a:latin typeface="+mj-ea"/>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400" kern="1200" dirty="0" smtClean="0">
                          <a:solidFill>
                            <a:schemeClr val="dk1"/>
                          </a:solidFill>
                          <a:latin typeface="+mj-ea"/>
                          <a:ea typeface="+mn-ea"/>
                          <a:cs typeface="+mn-cs"/>
                        </a:rPr>
                        <a:t>○基準病床数の見直しの検討について</a:t>
                      </a:r>
                      <a:endParaRPr kumimoji="1" lang="en-US" altLang="ja-JP" sz="1400" kern="1200" dirty="0" smtClean="0">
                        <a:solidFill>
                          <a:schemeClr val="dk1"/>
                        </a:solidFill>
                        <a:latin typeface="+mj-ea"/>
                        <a:ea typeface="+mn-ea"/>
                        <a:cs typeface="+mn-cs"/>
                      </a:endParaRPr>
                    </a:p>
                    <a:p>
                      <a:r>
                        <a:rPr kumimoji="1" lang="en-US" altLang="ja-JP" sz="1400" kern="1200" dirty="0" smtClean="0">
                          <a:solidFill>
                            <a:schemeClr val="dk1"/>
                          </a:solidFill>
                          <a:latin typeface="+mj-ea"/>
                          <a:ea typeface="+mn-ea"/>
                          <a:cs typeface="+mn-cs"/>
                        </a:rPr>
                        <a:t>【</a:t>
                      </a:r>
                      <a:r>
                        <a:rPr kumimoji="1" lang="ja-JP" altLang="en-US" sz="1400" kern="1200" dirty="0" smtClean="0">
                          <a:solidFill>
                            <a:schemeClr val="dk1"/>
                          </a:solidFill>
                          <a:latin typeface="+mj-ea"/>
                          <a:ea typeface="+mn-ea"/>
                          <a:cs typeface="+mn-cs"/>
                        </a:rPr>
                        <a:t>趣旨</a:t>
                      </a:r>
                      <a:r>
                        <a:rPr kumimoji="1" lang="en-US" altLang="ja-JP" sz="1400" kern="1200" dirty="0" smtClean="0">
                          <a:solidFill>
                            <a:schemeClr val="dk1"/>
                          </a:solidFill>
                          <a:latin typeface="+mj-ea"/>
                          <a:ea typeface="+mn-ea"/>
                          <a:cs typeface="+mn-cs"/>
                        </a:rPr>
                        <a:t>】</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400" kern="1200" dirty="0" smtClean="0">
                          <a:solidFill>
                            <a:schemeClr val="dk1"/>
                          </a:solidFill>
                          <a:latin typeface="+mj-ea"/>
                          <a:ea typeface="+mn-ea"/>
                          <a:cs typeface="+mn-cs"/>
                        </a:rPr>
                        <a:t>・</a:t>
                      </a:r>
                      <a:r>
                        <a:rPr kumimoji="1" lang="en-US" altLang="ja-JP" sz="1400" kern="1200" dirty="0" smtClean="0">
                          <a:solidFill>
                            <a:schemeClr val="dk1"/>
                          </a:solidFill>
                          <a:latin typeface="+mj-ea"/>
                          <a:ea typeface="+mn-ea"/>
                          <a:cs typeface="+mn-cs"/>
                        </a:rPr>
                        <a:t>2025</a:t>
                      </a:r>
                      <a:r>
                        <a:rPr kumimoji="1" lang="ja-JP" altLang="en-US" sz="1400" kern="1200" dirty="0" smtClean="0">
                          <a:solidFill>
                            <a:schemeClr val="dk1"/>
                          </a:solidFill>
                          <a:latin typeface="+mj-ea"/>
                          <a:ea typeface="+mn-ea"/>
                          <a:cs typeface="+mn-cs"/>
                        </a:rPr>
                        <a:t>年に向けた各病院の方向性の共有</a:t>
                      </a:r>
                    </a:p>
                    <a:p>
                      <a:r>
                        <a:rPr kumimoji="1" lang="ja-JP" altLang="en-US" sz="1400" kern="1200" dirty="0" smtClean="0">
                          <a:solidFill>
                            <a:schemeClr val="dk1"/>
                          </a:solidFill>
                          <a:latin typeface="+mj-ea"/>
                          <a:ea typeface="+mn-ea"/>
                          <a:cs typeface="+mn-cs"/>
                        </a:rPr>
                        <a:t>・各病院の過剰な病床への転換・非稼働病床</a:t>
                      </a:r>
                      <a:endParaRPr kumimoji="1" lang="en-US" altLang="ja-JP" sz="1400" kern="1200" dirty="0" smtClean="0">
                        <a:solidFill>
                          <a:schemeClr val="dk1"/>
                        </a:solidFill>
                        <a:latin typeface="+mj-ea"/>
                        <a:ea typeface="+mn-ea"/>
                        <a:cs typeface="+mn-cs"/>
                      </a:endParaRPr>
                    </a:p>
                    <a:p>
                      <a:r>
                        <a:rPr kumimoji="1" lang="ja-JP" altLang="en-US" sz="1400" kern="1200" dirty="0" smtClean="0">
                          <a:solidFill>
                            <a:schemeClr val="dk1"/>
                          </a:solidFill>
                          <a:latin typeface="+mj-ea"/>
                          <a:ea typeface="+mn-ea"/>
                          <a:cs typeface="+mn-cs"/>
                        </a:rPr>
                        <a:t>　への対応について検討</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3"/>
                  </a:ext>
                </a:extLst>
              </a:tr>
              <a:tr h="817957">
                <a:tc>
                  <a:txBody>
                    <a:bodyPr/>
                    <a:lstStyle/>
                    <a:p>
                      <a:pPr algn="ctr"/>
                      <a:r>
                        <a:rPr kumimoji="1" lang="ja-JP" altLang="en-US" sz="1400" b="0" dirty="0"/>
                        <a:t>医療</a:t>
                      </a:r>
                      <a:endParaRPr kumimoji="1" lang="en-US" altLang="ja-JP" sz="1400" b="0" dirty="0"/>
                    </a:p>
                    <a:p>
                      <a:pPr algn="ctr"/>
                      <a:r>
                        <a:rPr kumimoji="1" lang="ja-JP" altLang="en-US" sz="1400" b="0" dirty="0"/>
                        <a:t>計画</a:t>
                      </a:r>
                      <a:endParaRPr kumimoji="1" lang="en-US" altLang="ja-JP" sz="1400" b="0" dirty="0"/>
                    </a:p>
                  </a:txBody>
                  <a:tcPr vert="eaVert"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400" dirty="0">
                          <a:latin typeface="+mj-ea"/>
                          <a:ea typeface="+mj-ea"/>
                        </a:rPr>
                        <a:t>○</a:t>
                      </a:r>
                      <a:r>
                        <a:rPr kumimoji="1" lang="ja-JP" altLang="en-US" sz="1400" dirty="0" smtClean="0">
                          <a:latin typeface="+mj-ea"/>
                          <a:ea typeface="+mj-ea"/>
                        </a:rPr>
                        <a:t>医療</a:t>
                      </a:r>
                      <a:r>
                        <a:rPr kumimoji="1" lang="ja-JP" altLang="en-US" sz="1400" dirty="0">
                          <a:latin typeface="+mj-ea"/>
                          <a:ea typeface="+mj-ea"/>
                        </a:rPr>
                        <a:t>計画における</a:t>
                      </a:r>
                      <a:r>
                        <a:rPr kumimoji="1" lang="ja-JP" altLang="en-US" sz="1400" dirty="0" smtClean="0">
                          <a:latin typeface="+mj-ea"/>
                          <a:ea typeface="+mj-ea"/>
                        </a:rPr>
                        <a:t>圏域での</a:t>
                      </a:r>
                      <a:r>
                        <a:rPr kumimoji="1" lang="ja-JP" altLang="en-US" sz="1400" dirty="0">
                          <a:latin typeface="+mj-ea"/>
                          <a:ea typeface="+mj-ea"/>
                        </a:rPr>
                        <a:t>取組の進捗管理</a:t>
                      </a:r>
                      <a:endParaRPr kumimoji="1" lang="en-US" altLang="ja-JP" sz="1400" dirty="0">
                        <a:latin typeface="+mj-ea"/>
                        <a:ea typeface="+mj-ea"/>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400" dirty="0" smtClean="0">
                          <a:latin typeface="+mj-ea"/>
                          <a:ea typeface="+mj-ea"/>
                        </a:rPr>
                        <a:t>○地域医療への協力に関する意向書の提出　</a:t>
                      </a:r>
                      <a:endParaRPr kumimoji="1" lang="en-US" altLang="ja-JP" sz="1400" dirty="0" smtClean="0">
                        <a:latin typeface="+mj-ea"/>
                        <a:ea typeface="+mj-ea"/>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400" dirty="0" smtClean="0">
                          <a:latin typeface="+mj-ea"/>
                          <a:ea typeface="+mj-ea"/>
                        </a:rPr>
                        <a:t>　状況</a:t>
                      </a:r>
                      <a:endParaRPr kumimoji="1" lang="en-US" altLang="ja-JP" sz="1400" dirty="0" smtClean="0">
                        <a:latin typeface="+mj-ea"/>
                        <a:ea typeface="+mj-ea"/>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400" dirty="0" smtClean="0">
                          <a:latin typeface="+mj-ea"/>
                          <a:ea typeface="+mj-ea"/>
                        </a:rPr>
                        <a:t>○新型コロナウイルス感染症を踏まえた今後　</a:t>
                      </a:r>
                      <a:endParaRPr kumimoji="1" lang="en-US" altLang="ja-JP" sz="1400" dirty="0" smtClean="0">
                        <a:latin typeface="+mj-ea"/>
                        <a:ea typeface="+mj-ea"/>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400" dirty="0" smtClean="0">
                          <a:latin typeface="+mj-ea"/>
                          <a:ea typeface="+mj-ea"/>
                        </a:rPr>
                        <a:t>　の医療提供体制について</a:t>
                      </a:r>
                      <a:endParaRPr kumimoji="1" lang="en-US" altLang="ja-JP" sz="1400" dirty="0">
                        <a:latin typeface="+mj-ea"/>
                        <a:ea typeface="+mj-ea"/>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ap="flat" cmpd="sng" algn="ctr">
                      <a:noFill/>
                      <a:prstDash val="solid"/>
                      <a:round/>
                      <a:headEnd type="none" w="med" len="med"/>
                      <a:tailEnd type="none" w="med" len="med"/>
                    </a:lnTlToB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400" kern="1200" dirty="0" smtClean="0">
                          <a:solidFill>
                            <a:schemeClr val="dk1"/>
                          </a:solidFill>
                          <a:latin typeface="+mj-ea"/>
                          <a:ea typeface="+mn-ea"/>
                          <a:cs typeface="+mn-cs"/>
                        </a:rPr>
                        <a:t>○医療計画における圏域での取組の進捗管理</a:t>
                      </a:r>
                      <a:endParaRPr kumimoji="1" lang="en-US" altLang="ja-JP" sz="1400" kern="1200" dirty="0" smtClean="0">
                        <a:solidFill>
                          <a:schemeClr val="dk1"/>
                        </a:solidFill>
                        <a:latin typeface="+mj-ea"/>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400" kern="1200" dirty="0" smtClean="0">
                          <a:solidFill>
                            <a:schemeClr val="dk1"/>
                          </a:solidFill>
                          <a:latin typeface="+mj-ea"/>
                          <a:ea typeface="+mn-ea"/>
                          <a:cs typeface="+mn-cs"/>
                        </a:rPr>
                        <a:t>○地域医療への協力に関する意向書の提出　</a:t>
                      </a:r>
                      <a:endParaRPr kumimoji="1" lang="en-US" altLang="ja-JP" sz="1400" kern="1200" dirty="0" smtClean="0">
                        <a:solidFill>
                          <a:schemeClr val="dk1"/>
                        </a:solidFill>
                        <a:latin typeface="+mj-ea"/>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400" kern="1200" dirty="0" smtClean="0">
                          <a:solidFill>
                            <a:schemeClr val="dk1"/>
                          </a:solidFill>
                          <a:latin typeface="+mj-ea"/>
                          <a:ea typeface="+mn-ea"/>
                          <a:cs typeface="+mn-cs"/>
                        </a:rPr>
                        <a:t>　状況</a:t>
                      </a:r>
                      <a:endParaRPr kumimoji="1" lang="en-US" altLang="ja-JP" sz="1400" kern="1200" dirty="0" smtClean="0">
                        <a:solidFill>
                          <a:schemeClr val="dk1"/>
                        </a:solidFill>
                        <a:latin typeface="+mj-ea"/>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400" kern="1200" dirty="0" smtClean="0">
                          <a:solidFill>
                            <a:schemeClr val="dk1"/>
                          </a:solidFill>
                          <a:latin typeface="+mj-ea"/>
                          <a:ea typeface="+mn-ea"/>
                          <a:cs typeface="+mn-cs"/>
                        </a:rPr>
                        <a:t>○新型コロナウイルス感染症を踏まえた今後　</a:t>
                      </a:r>
                      <a:endParaRPr kumimoji="1" lang="en-US" altLang="ja-JP" sz="1400" kern="1200" dirty="0" smtClean="0">
                        <a:solidFill>
                          <a:schemeClr val="dk1"/>
                        </a:solidFill>
                        <a:latin typeface="+mj-ea"/>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400" kern="1200" dirty="0" smtClean="0">
                          <a:solidFill>
                            <a:schemeClr val="dk1"/>
                          </a:solidFill>
                          <a:latin typeface="+mj-ea"/>
                          <a:ea typeface="+mn-ea"/>
                          <a:cs typeface="+mn-cs"/>
                        </a:rPr>
                        <a:t>　の医療提供体制について</a:t>
                      </a:r>
                      <a:endParaRPr kumimoji="1" lang="en-US" altLang="ja-JP" sz="1400" kern="1200" dirty="0" smtClean="0">
                        <a:solidFill>
                          <a:schemeClr val="dk1"/>
                        </a:solidFill>
                        <a:latin typeface="+mj-ea"/>
                        <a:ea typeface="+mn-ea"/>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6"/>
                  </a:ext>
                </a:extLst>
              </a:tr>
            </a:tbl>
          </a:graphicData>
        </a:graphic>
      </p:graphicFrame>
      <p:sp>
        <p:nvSpPr>
          <p:cNvPr id="2" name="角丸四角形 1"/>
          <p:cNvSpPr/>
          <p:nvPr/>
        </p:nvSpPr>
        <p:spPr>
          <a:xfrm>
            <a:off x="1392957" y="3260859"/>
            <a:ext cx="3384376" cy="711857"/>
          </a:xfrm>
          <a:prstGeom prst="roundRect">
            <a:avLst/>
          </a:prstGeom>
          <a:ln>
            <a:noFill/>
          </a:ln>
        </p:spPr>
        <p:style>
          <a:lnRef idx="1">
            <a:schemeClr val="accent1"/>
          </a:lnRef>
          <a:fillRef idx="2">
            <a:schemeClr val="accent1"/>
          </a:fillRef>
          <a:effectRef idx="1">
            <a:schemeClr val="accent1"/>
          </a:effectRef>
          <a:fontRef idx="minor">
            <a:schemeClr val="dk1"/>
          </a:fontRef>
        </p:style>
        <p:txBody>
          <a:bodyPr rtlCol="0" anchor="t"/>
          <a:lstStyle/>
          <a:p>
            <a:r>
              <a:rPr lang="en-US" altLang="ja-JP" sz="1300" dirty="0"/>
              <a:t>【</a:t>
            </a:r>
            <a:r>
              <a:rPr lang="ja-JP" altLang="en-US" sz="1300" dirty="0"/>
              <a:t>病院</a:t>
            </a:r>
            <a:r>
              <a:rPr lang="ja-JP" altLang="en-US" sz="1300" dirty="0" smtClean="0"/>
              <a:t>プランの</a:t>
            </a:r>
            <a:r>
              <a:rPr lang="ja-JP" altLang="en-US" sz="1300" dirty="0"/>
              <a:t>内容</a:t>
            </a:r>
            <a:r>
              <a:rPr lang="en-US" altLang="ja-JP" sz="1300" dirty="0"/>
              <a:t>】</a:t>
            </a:r>
            <a:endParaRPr lang="ja-JP" altLang="en-US" sz="1300" dirty="0"/>
          </a:p>
          <a:p>
            <a:r>
              <a:rPr lang="ja-JP" altLang="en-US" sz="1300" dirty="0"/>
              <a:t>①</a:t>
            </a:r>
            <a:r>
              <a:rPr lang="en-US" altLang="ja-JP" sz="1300" dirty="0"/>
              <a:t>2025</a:t>
            </a:r>
            <a:r>
              <a:rPr lang="ja-JP" altLang="en-US" sz="1300" dirty="0"/>
              <a:t>年に各病院</a:t>
            </a:r>
            <a:r>
              <a:rPr lang="ja-JP" altLang="en-US" sz="1300" dirty="0" smtClean="0"/>
              <a:t>が検討</a:t>
            </a:r>
            <a:r>
              <a:rPr lang="ja-JP" altLang="en-US" sz="1300" dirty="0"/>
              <a:t>している医療機能</a:t>
            </a:r>
          </a:p>
          <a:p>
            <a:r>
              <a:rPr lang="ja-JP" altLang="en-US" sz="1300" dirty="0"/>
              <a:t>②</a:t>
            </a:r>
            <a:r>
              <a:rPr lang="en-US" altLang="ja-JP" sz="1300" dirty="0"/>
              <a:t>2025</a:t>
            </a:r>
            <a:r>
              <a:rPr lang="ja-JP" altLang="en-US" sz="1300" dirty="0"/>
              <a:t>年に各病院</a:t>
            </a:r>
            <a:r>
              <a:rPr lang="ja-JP" altLang="en-US" sz="1300" dirty="0" smtClean="0"/>
              <a:t>が検討</a:t>
            </a:r>
            <a:r>
              <a:rPr lang="ja-JP" altLang="en-US" sz="1300" dirty="0"/>
              <a:t>している病床機能　</a:t>
            </a:r>
          </a:p>
        </p:txBody>
      </p:sp>
      <p:sp>
        <p:nvSpPr>
          <p:cNvPr id="3" name="スライド番号プレースホルダー 2"/>
          <p:cNvSpPr>
            <a:spLocks noGrp="1"/>
          </p:cNvSpPr>
          <p:nvPr>
            <p:ph type="sldNum" sz="quarter" idx="12"/>
          </p:nvPr>
        </p:nvSpPr>
        <p:spPr>
          <a:xfrm>
            <a:off x="6976827" y="6498139"/>
            <a:ext cx="2133600" cy="365125"/>
          </a:xfrm>
        </p:spPr>
        <p:txBody>
          <a:bodyPr/>
          <a:lstStyle/>
          <a:p>
            <a:fld id="{A9848611-8FAA-4BFC-BAAD-33CAF1A3E273}" type="slidenum">
              <a:rPr kumimoji="1" lang="ja-JP" altLang="en-US" sz="1800" smtClean="0">
                <a:solidFill>
                  <a:schemeClr val="tx1"/>
                </a:solidFill>
              </a:rPr>
              <a:t>13</a:t>
            </a:fld>
            <a:endParaRPr kumimoji="1" lang="ja-JP" altLang="en-US" sz="1800" dirty="0">
              <a:solidFill>
                <a:schemeClr val="tx1"/>
              </a:solidFill>
            </a:endParaRPr>
          </a:p>
        </p:txBody>
      </p:sp>
      <p:sp>
        <p:nvSpPr>
          <p:cNvPr id="9" name="角丸四角形 8"/>
          <p:cNvSpPr/>
          <p:nvPr/>
        </p:nvSpPr>
        <p:spPr>
          <a:xfrm>
            <a:off x="1392957" y="4057352"/>
            <a:ext cx="3384376" cy="353928"/>
          </a:xfrm>
          <a:prstGeom prst="roundRect">
            <a:avLst/>
          </a:prstGeom>
          <a:ln>
            <a:noFill/>
          </a:ln>
        </p:spPr>
        <p:style>
          <a:lnRef idx="1">
            <a:schemeClr val="accent1"/>
          </a:lnRef>
          <a:fillRef idx="2">
            <a:schemeClr val="accent1"/>
          </a:fillRef>
          <a:effectRef idx="1">
            <a:schemeClr val="accent1"/>
          </a:effectRef>
          <a:fontRef idx="minor">
            <a:schemeClr val="dk1"/>
          </a:fontRef>
        </p:style>
        <p:txBody>
          <a:bodyPr rtlCol="0" anchor="ctr"/>
          <a:lstStyle/>
          <a:p>
            <a:r>
              <a:rPr lang="ja-JP" altLang="en-US" sz="1300" dirty="0"/>
              <a:t>〇非稼働</a:t>
            </a:r>
            <a:r>
              <a:rPr lang="ja-JP" altLang="en-US" sz="1300" dirty="0" smtClean="0"/>
              <a:t>病床の状況について</a:t>
            </a:r>
            <a:endParaRPr lang="en-US" altLang="ja-JP" sz="1300" dirty="0"/>
          </a:p>
        </p:txBody>
      </p:sp>
      <p:sp>
        <p:nvSpPr>
          <p:cNvPr id="20" name="Oval 64">
            <a:hlinkClick r:id="rId3" action="ppaction://hlinksldjump"/>
            <a:extLst>
              <a:ext uri="{FF2B5EF4-FFF2-40B4-BE49-F238E27FC236}">
                <a16:creationId xmlns:a16="http://schemas.microsoft.com/office/drawing/2014/main" id="{2865890E-81EE-482A-8BAC-0CEA60EEBBA9}"/>
              </a:ext>
            </a:extLst>
          </p:cNvPr>
          <p:cNvSpPr>
            <a:spLocks noChangeAspect="1"/>
          </p:cNvSpPr>
          <p:nvPr/>
        </p:nvSpPr>
        <p:spPr>
          <a:xfrm>
            <a:off x="158156" y="63930"/>
            <a:ext cx="453404" cy="434070"/>
          </a:xfrm>
          <a:prstGeom prst="ellipse">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37160" rIns="137160" bIns="68580" rtlCol="0" anchor="ctr">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sz="2800" dirty="0">
              <a:solidFill>
                <a:schemeClr val="tx1"/>
              </a:solidFill>
              <a:latin typeface="FontAwesome" pitchFamily="2" charset="0"/>
            </a:endParaRPr>
          </a:p>
        </p:txBody>
      </p:sp>
      <p:sp>
        <p:nvSpPr>
          <p:cNvPr id="21" name="タイトル 1">
            <a:extLst>
              <a:ext uri="{FF2B5EF4-FFF2-40B4-BE49-F238E27FC236}">
                <a16:creationId xmlns:a16="http://schemas.microsoft.com/office/drawing/2014/main" id="{DFEF89A9-DBB8-496F-B267-B3B7E5718C12}"/>
              </a:ext>
            </a:extLst>
          </p:cNvPr>
          <p:cNvSpPr txBox="1">
            <a:spLocks/>
          </p:cNvSpPr>
          <p:nvPr/>
        </p:nvSpPr>
        <p:spPr>
          <a:xfrm>
            <a:off x="179512" y="44624"/>
            <a:ext cx="8352928" cy="576064"/>
          </a:xfrm>
          <a:prstGeom prst="rect">
            <a:avLst/>
          </a:prstGeom>
        </p:spPr>
        <p:txBody>
          <a:bodyPr>
            <a:no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algn="l"/>
            <a:r>
              <a:rPr lang="ja-JP" altLang="en-US" sz="2400" dirty="0" smtClean="0">
                <a:solidFill>
                  <a:schemeClr val="bg1"/>
                </a:solidFill>
                <a:latin typeface="HGP創英角ｺﾞｼｯｸUB" panose="020B0900000000000000" pitchFamily="50" charset="-128"/>
                <a:ea typeface="HGP創英角ｺﾞｼｯｸUB" panose="020B0900000000000000" pitchFamily="50" charset="-128"/>
              </a:rPr>
              <a:t>２</a:t>
            </a:r>
            <a:r>
              <a:rPr lang="ja-JP" altLang="en-US" sz="2400" dirty="0">
                <a:solidFill>
                  <a:schemeClr val="accent1">
                    <a:lumMod val="75000"/>
                  </a:schemeClr>
                </a:solidFill>
                <a:latin typeface="HGP創英角ｺﾞｼｯｸUB" panose="020B0900000000000000" pitchFamily="50" charset="-128"/>
                <a:ea typeface="HGP創英角ｺﾞｼｯｸUB" panose="020B0900000000000000" pitchFamily="50" charset="-128"/>
              </a:rPr>
              <a:t>　</a:t>
            </a:r>
            <a:r>
              <a:rPr lang="en-US" altLang="ja-JP" sz="2400" dirty="0">
                <a:solidFill>
                  <a:schemeClr val="accent1">
                    <a:lumMod val="75000"/>
                  </a:schemeClr>
                </a:solidFill>
                <a:latin typeface="HGP創英角ｺﾞｼｯｸUB" panose="020B0900000000000000" pitchFamily="50" charset="-128"/>
                <a:ea typeface="HGP創英角ｺﾞｼｯｸUB" panose="020B0900000000000000" pitchFamily="50" charset="-128"/>
              </a:rPr>
              <a:t>(2)</a:t>
            </a:r>
            <a:r>
              <a:rPr lang="ja-JP" altLang="en-US" sz="2400" dirty="0" smtClean="0">
                <a:solidFill>
                  <a:schemeClr val="accent1">
                    <a:lumMod val="75000"/>
                  </a:schemeClr>
                </a:solidFill>
                <a:latin typeface="HGP創英角ｺﾞｼｯｸUB" panose="020B0900000000000000" pitchFamily="50" charset="-128"/>
                <a:ea typeface="HGP創英角ｺﾞｼｯｸUB" panose="020B0900000000000000" pitchFamily="50" charset="-128"/>
              </a:rPr>
              <a:t>令和２年度地域医療構想に関する会議の議題（予定）</a:t>
            </a:r>
            <a:endParaRPr lang="ja-JP" altLang="en-US" sz="2400" dirty="0">
              <a:solidFill>
                <a:schemeClr val="accent1">
                  <a:lumMod val="75000"/>
                </a:schemeClr>
              </a:solidFill>
              <a:latin typeface="HGP創英角ｺﾞｼｯｸUB" panose="020B0900000000000000" pitchFamily="50" charset="-128"/>
              <a:ea typeface="HGP創英角ｺﾞｼｯｸUB" panose="020B0900000000000000" pitchFamily="50" charset="-128"/>
            </a:endParaRPr>
          </a:p>
        </p:txBody>
      </p:sp>
      <p:sp>
        <p:nvSpPr>
          <p:cNvPr id="19" name="角丸四角形 18"/>
          <p:cNvSpPr/>
          <p:nvPr/>
        </p:nvSpPr>
        <p:spPr>
          <a:xfrm>
            <a:off x="5151611" y="3260858"/>
            <a:ext cx="3384376" cy="711857"/>
          </a:xfrm>
          <a:prstGeom prst="roundRect">
            <a:avLst/>
          </a:prstGeom>
          <a:ln>
            <a:noFill/>
          </a:ln>
        </p:spPr>
        <p:style>
          <a:lnRef idx="1">
            <a:schemeClr val="accent1"/>
          </a:lnRef>
          <a:fillRef idx="2">
            <a:schemeClr val="accent1"/>
          </a:fillRef>
          <a:effectRef idx="1">
            <a:schemeClr val="accent1"/>
          </a:effectRef>
          <a:fontRef idx="minor">
            <a:schemeClr val="dk1"/>
          </a:fontRef>
        </p:style>
        <p:txBody>
          <a:bodyPr rtlCol="0" anchor="t"/>
          <a:lstStyle/>
          <a:p>
            <a:r>
              <a:rPr lang="en-US" altLang="ja-JP" sz="1300" dirty="0"/>
              <a:t>【</a:t>
            </a:r>
            <a:r>
              <a:rPr lang="ja-JP" altLang="en-US" sz="1300" dirty="0"/>
              <a:t>病院</a:t>
            </a:r>
            <a:r>
              <a:rPr lang="ja-JP" altLang="en-US" sz="1300" dirty="0" smtClean="0"/>
              <a:t>プランの</a:t>
            </a:r>
            <a:r>
              <a:rPr lang="ja-JP" altLang="en-US" sz="1300" dirty="0"/>
              <a:t>内容</a:t>
            </a:r>
            <a:r>
              <a:rPr lang="en-US" altLang="ja-JP" sz="1300" dirty="0"/>
              <a:t>】</a:t>
            </a:r>
            <a:endParaRPr lang="ja-JP" altLang="en-US" sz="1300" dirty="0"/>
          </a:p>
          <a:p>
            <a:r>
              <a:rPr lang="ja-JP" altLang="en-US" sz="1300" dirty="0"/>
              <a:t>①</a:t>
            </a:r>
            <a:r>
              <a:rPr lang="en-US" altLang="ja-JP" sz="1300" dirty="0"/>
              <a:t>2025</a:t>
            </a:r>
            <a:r>
              <a:rPr lang="ja-JP" altLang="en-US" sz="1300" dirty="0"/>
              <a:t>年に各病院</a:t>
            </a:r>
            <a:r>
              <a:rPr lang="ja-JP" altLang="en-US" sz="1300" dirty="0" smtClean="0"/>
              <a:t>が検討</a:t>
            </a:r>
            <a:r>
              <a:rPr lang="ja-JP" altLang="en-US" sz="1300" dirty="0"/>
              <a:t>している医療機能</a:t>
            </a:r>
          </a:p>
          <a:p>
            <a:r>
              <a:rPr lang="ja-JP" altLang="en-US" sz="1300" dirty="0"/>
              <a:t>②</a:t>
            </a:r>
            <a:r>
              <a:rPr lang="en-US" altLang="ja-JP" sz="1300" dirty="0"/>
              <a:t>2025</a:t>
            </a:r>
            <a:r>
              <a:rPr lang="ja-JP" altLang="en-US" sz="1300" dirty="0"/>
              <a:t>年に各病院</a:t>
            </a:r>
            <a:r>
              <a:rPr lang="ja-JP" altLang="en-US" sz="1300" dirty="0" smtClean="0"/>
              <a:t>が検討</a:t>
            </a:r>
            <a:r>
              <a:rPr lang="ja-JP" altLang="en-US" sz="1300" dirty="0"/>
              <a:t>している病床機能　</a:t>
            </a:r>
          </a:p>
        </p:txBody>
      </p:sp>
      <p:sp>
        <p:nvSpPr>
          <p:cNvPr id="22" name="角丸四角形 21"/>
          <p:cNvSpPr/>
          <p:nvPr/>
        </p:nvSpPr>
        <p:spPr>
          <a:xfrm>
            <a:off x="5148064" y="4035568"/>
            <a:ext cx="3384376" cy="371217"/>
          </a:xfrm>
          <a:prstGeom prst="roundRect">
            <a:avLst/>
          </a:prstGeom>
          <a:ln>
            <a:noFill/>
          </a:ln>
        </p:spPr>
        <p:style>
          <a:lnRef idx="1">
            <a:schemeClr val="accent1"/>
          </a:lnRef>
          <a:fillRef idx="2">
            <a:schemeClr val="accent1"/>
          </a:fillRef>
          <a:effectRef idx="1">
            <a:schemeClr val="accent1"/>
          </a:effectRef>
          <a:fontRef idx="minor">
            <a:schemeClr val="dk1"/>
          </a:fontRef>
        </p:style>
        <p:txBody>
          <a:bodyPr rtlCol="0" anchor="ctr"/>
          <a:lstStyle/>
          <a:p>
            <a:r>
              <a:rPr lang="ja-JP" altLang="en-US" sz="1300" dirty="0"/>
              <a:t>〇非稼働</a:t>
            </a:r>
            <a:r>
              <a:rPr lang="ja-JP" altLang="en-US" sz="1300" dirty="0" smtClean="0"/>
              <a:t>病床の状況について</a:t>
            </a:r>
            <a:endParaRPr lang="en-US" altLang="ja-JP" sz="1300" dirty="0"/>
          </a:p>
        </p:txBody>
      </p:sp>
    </p:spTree>
    <p:extLst>
      <p:ext uri="{BB962C8B-B14F-4D97-AF65-F5344CB8AC3E}">
        <p14:creationId xmlns:p14="http://schemas.microsoft.com/office/powerpoint/2010/main" val="203120472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angle 11"/>
          <p:cNvSpPr>
            <a:spLocks noChangeArrowheads="1"/>
          </p:cNvSpPr>
          <p:nvPr/>
        </p:nvSpPr>
        <p:spPr bwMode="auto">
          <a:xfrm>
            <a:off x="0" y="883568"/>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1" lang="ja-JP" altLang="ja-JP" sz="1800" b="0" i="0" u="none" strike="noStrike" cap="none" normalizeH="0" baseline="0">
              <a:ln>
                <a:noFill/>
              </a:ln>
              <a:solidFill>
                <a:schemeClr val="tx1"/>
              </a:solidFill>
              <a:effectLst/>
              <a:latin typeface="Arial" pitchFamily="34" charset="0"/>
              <a:ea typeface="ＭＳ Ｐゴシック" pitchFamily="50" charset="-128"/>
              <a:cs typeface="ＭＳ Ｐゴシック" pitchFamily="50" charset="-128"/>
            </a:endParaRPr>
          </a:p>
        </p:txBody>
      </p:sp>
      <p:sp>
        <p:nvSpPr>
          <p:cNvPr id="16" name="Rectangle 21"/>
          <p:cNvSpPr>
            <a:spLocks noChangeArrowheads="1"/>
          </p:cNvSpPr>
          <p:nvPr/>
        </p:nvSpPr>
        <p:spPr bwMode="auto">
          <a:xfrm>
            <a:off x="0" y="437317"/>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1" lang="ja-JP" altLang="ja-JP" sz="1800" b="0" i="0" u="none" strike="noStrike" cap="none" normalizeH="0" baseline="0">
              <a:ln>
                <a:noFill/>
              </a:ln>
              <a:solidFill>
                <a:schemeClr val="tx1"/>
              </a:solidFill>
              <a:effectLst/>
              <a:latin typeface="Arial" pitchFamily="34" charset="0"/>
              <a:ea typeface="ＭＳ Ｐゴシック" pitchFamily="50" charset="-128"/>
              <a:cs typeface="ＭＳ Ｐゴシック" pitchFamily="50" charset="-128"/>
            </a:endParaRPr>
          </a:p>
        </p:txBody>
      </p:sp>
      <p:graphicFrame>
        <p:nvGraphicFramePr>
          <p:cNvPr id="8" name="表 7"/>
          <p:cNvGraphicFramePr>
            <a:graphicFrameLocks noGrp="1"/>
          </p:cNvGraphicFramePr>
          <p:nvPr>
            <p:extLst>
              <p:ext uri="{D42A27DB-BD31-4B8C-83A1-F6EECF244321}">
                <p14:modId xmlns:p14="http://schemas.microsoft.com/office/powerpoint/2010/main" val="2382711947"/>
              </p:ext>
            </p:extLst>
          </p:nvPr>
        </p:nvGraphicFramePr>
        <p:xfrm>
          <a:off x="179512" y="692696"/>
          <a:ext cx="8856984" cy="5616624"/>
        </p:xfrm>
        <a:graphic>
          <a:graphicData uri="http://schemas.openxmlformats.org/drawingml/2006/table">
            <a:tbl>
              <a:tblPr firstRow="1" bandRow="1">
                <a:tableStyleId>{BDBED569-4797-4DF1-A0F4-6AAB3CD982D8}</a:tableStyleId>
              </a:tblPr>
              <a:tblGrid>
                <a:gridCol w="1494560">
                  <a:extLst>
                    <a:ext uri="{9D8B030D-6E8A-4147-A177-3AD203B41FA5}">
                      <a16:colId xmlns:a16="http://schemas.microsoft.com/office/drawing/2014/main" val="20000"/>
                    </a:ext>
                  </a:extLst>
                </a:gridCol>
                <a:gridCol w="774585">
                  <a:extLst>
                    <a:ext uri="{9D8B030D-6E8A-4147-A177-3AD203B41FA5}">
                      <a16:colId xmlns:a16="http://schemas.microsoft.com/office/drawing/2014/main" val="20001"/>
                    </a:ext>
                  </a:extLst>
                </a:gridCol>
                <a:gridCol w="1097973">
                  <a:extLst>
                    <a:ext uri="{9D8B030D-6E8A-4147-A177-3AD203B41FA5}">
                      <a16:colId xmlns:a16="http://schemas.microsoft.com/office/drawing/2014/main" val="20002"/>
                    </a:ext>
                  </a:extLst>
                </a:gridCol>
                <a:gridCol w="4337738">
                  <a:extLst>
                    <a:ext uri="{9D8B030D-6E8A-4147-A177-3AD203B41FA5}">
                      <a16:colId xmlns:a16="http://schemas.microsoft.com/office/drawing/2014/main" val="20003"/>
                    </a:ext>
                  </a:extLst>
                </a:gridCol>
                <a:gridCol w="1152128">
                  <a:extLst>
                    <a:ext uri="{9D8B030D-6E8A-4147-A177-3AD203B41FA5}">
                      <a16:colId xmlns:a16="http://schemas.microsoft.com/office/drawing/2014/main" val="20004"/>
                    </a:ext>
                  </a:extLst>
                </a:gridCol>
              </a:tblGrid>
              <a:tr h="442945">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ja-JP" altLang="en-US" sz="1200" kern="100" dirty="0">
                          <a:effectLst/>
                          <a:latin typeface="+mn-lt"/>
                          <a:ea typeface="+mn-ea"/>
                          <a:cs typeface="+mn-cs"/>
                        </a:rPr>
                        <a:t>会議名</a:t>
                      </a:r>
                      <a:endParaRPr lang="ja-JP" altLang="ja-JP" sz="1200" kern="100" dirty="0">
                        <a:effectLst/>
                        <a:latin typeface="ＭＳ ゴシック" panose="020B0609070205080204" pitchFamily="49" charset="-128"/>
                        <a:ea typeface="ＭＳ ゴシック" panose="020B0609070205080204" pitchFamily="49" charset="-128"/>
                        <a:cs typeface="Times New Roman"/>
                      </a:endParaRPr>
                    </a:p>
                  </a:txBody>
                  <a:tcPr anchor="ctr">
                    <a:solidFill>
                      <a:schemeClr val="accent1">
                        <a:lumMod val="40000"/>
                        <a:lumOff val="60000"/>
                      </a:schemeClr>
                    </a:solidFill>
                  </a:tcPr>
                </a:tc>
                <a:tc>
                  <a:txBody>
                    <a:bodyPr/>
                    <a:lstStyle/>
                    <a:p>
                      <a:pPr marL="139700" marR="0" lvl="0" indent="-139700" algn="ctr" defTabSz="914400" rtl="0" eaLnBrk="1" fontAlgn="auto" latinLnBrk="0" hangingPunct="1">
                        <a:lnSpc>
                          <a:spcPct val="100000"/>
                        </a:lnSpc>
                        <a:spcBef>
                          <a:spcPts val="0"/>
                        </a:spcBef>
                        <a:spcAft>
                          <a:spcPts val="0"/>
                        </a:spcAft>
                        <a:buClrTx/>
                        <a:buSzTx/>
                        <a:buFontTx/>
                        <a:buNone/>
                        <a:tabLst/>
                        <a:defRPr/>
                      </a:pPr>
                      <a:r>
                        <a:rPr lang="ja-JP" altLang="en-US" sz="1200" b="1" dirty="0">
                          <a:latin typeface="+mn-lt"/>
                          <a:ea typeface="+mn-ea"/>
                          <a:cs typeface="+mn-cs"/>
                        </a:rPr>
                        <a:t>設置</a:t>
                      </a:r>
                      <a:endParaRPr lang="en-US" altLang="ja-JP" sz="1200" b="1" dirty="0">
                        <a:latin typeface="+mn-lt"/>
                        <a:ea typeface="+mn-ea"/>
                        <a:cs typeface="+mn-cs"/>
                      </a:endParaRPr>
                    </a:p>
                    <a:p>
                      <a:pPr marL="139700" marR="0" lvl="0" indent="-139700" algn="ctr" defTabSz="914400" rtl="0" eaLnBrk="1" fontAlgn="auto" latinLnBrk="0" hangingPunct="1">
                        <a:lnSpc>
                          <a:spcPct val="100000"/>
                        </a:lnSpc>
                        <a:spcBef>
                          <a:spcPts val="0"/>
                        </a:spcBef>
                        <a:spcAft>
                          <a:spcPts val="0"/>
                        </a:spcAft>
                        <a:buClrTx/>
                        <a:buSzTx/>
                        <a:buFontTx/>
                        <a:buNone/>
                        <a:tabLst/>
                        <a:defRPr/>
                      </a:pPr>
                      <a:r>
                        <a:rPr lang="ja-JP" altLang="en-US" sz="1200" b="1" dirty="0">
                          <a:latin typeface="+mn-lt"/>
                          <a:ea typeface="+mn-ea"/>
                          <a:cs typeface="+mn-cs"/>
                        </a:rPr>
                        <a:t>根拠等</a:t>
                      </a:r>
                      <a:endParaRPr lang="en-US" altLang="ja-JP" sz="1200" b="1" dirty="0">
                        <a:latin typeface="+mn-ea"/>
                        <a:ea typeface="+mn-ea"/>
                        <a:cs typeface="Times New Roman" pitchFamily="18" charset="0"/>
                      </a:endParaRPr>
                    </a:p>
                  </a:txBody>
                  <a:tcPr marL="68580" marR="68580" marT="0" marB="0" anchor="ctr">
                    <a:solidFill>
                      <a:schemeClr val="accent1">
                        <a:lumMod val="40000"/>
                        <a:lumOff val="60000"/>
                      </a:schemeClr>
                    </a:solidFill>
                  </a:tcPr>
                </a:tc>
                <a:tc>
                  <a:txBody>
                    <a:bodyPr/>
                    <a:lstStyle/>
                    <a:p>
                      <a:pPr marL="139700" marR="0" lvl="0" indent="-139700" algn="ctr" defTabSz="914400" rtl="0" eaLnBrk="1" fontAlgn="auto" latinLnBrk="0" hangingPunct="1">
                        <a:lnSpc>
                          <a:spcPct val="100000"/>
                        </a:lnSpc>
                        <a:spcBef>
                          <a:spcPts val="0"/>
                        </a:spcBef>
                        <a:spcAft>
                          <a:spcPts val="0"/>
                        </a:spcAft>
                        <a:buClrTx/>
                        <a:buSzTx/>
                        <a:buFontTx/>
                        <a:buNone/>
                        <a:tabLst/>
                        <a:defRPr/>
                      </a:pPr>
                      <a:r>
                        <a:rPr lang="ja-JP" altLang="en-US" sz="1200" b="1" dirty="0">
                          <a:latin typeface="+mn-lt"/>
                          <a:ea typeface="+mn-ea"/>
                          <a:cs typeface="+mn-cs"/>
                        </a:rPr>
                        <a:t>設置単位</a:t>
                      </a:r>
                      <a:endParaRPr lang="en-US" altLang="ja-JP" sz="1200" b="1" dirty="0">
                        <a:latin typeface="+mn-ea"/>
                        <a:ea typeface="+mn-ea"/>
                        <a:cs typeface="Times New Roman" pitchFamily="18" charset="0"/>
                      </a:endParaRPr>
                    </a:p>
                  </a:txBody>
                  <a:tcPr marL="68580" marR="68580" marT="0" marB="0" anchor="ctr">
                    <a:solidFill>
                      <a:schemeClr val="accent1">
                        <a:lumMod val="40000"/>
                        <a:lumOff val="60000"/>
                      </a:schemeClr>
                    </a:solidFill>
                  </a:tcPr>
                </a:tc>
                <a:tc>
                  <a:txBody>
                    <a:bodyPr/>
                    <a:lstStyle/>
                    <a:p>
                      <a:pPr marL="139700" marR="0" lvl="0" indent="-139700" algn="ctr" defTabSz="914400" rtl="0" eaLnBrk="1" fontAlgn="auto" latinLnBrk="0" hangingPunct="1">
                        <a:lnSpc>
                          <a:spcPct val="100000"/>
                        </a:lnSpc>
                        <a:spcBef>
                          <a:spcPts val="0"/>
                        </a:spcBef>
                        <a:spcAft>
                          <a:spcPts val="0"/>
                        </a:spcAft>
                        <a:buClrTx/>
                        <a:buSzTx/>
                        <a:buFontTx/>
                        <a:buNone/>
                        <a:tabLst/>
                        <a:defRPr/>
                      </a:pPr>
                      <a:r>
                        <a:rPr lang="ja-JP" altLang="en-US" sz="1200" b="1" dirty="0" smtClean="0">
                          <a:latin typeface="+mn-lt"/>
                          <a:ea typeface="+mn-ea"/>
                          <a:cs typeface="+mn-cs"/>
                        </a:rPr>
                        <a:t>主な委員</a:t>
                      </a:r>
                      <a:r>
                        <a:rPr lang="ja-JP" altLang="en-US" sz="1200" b="1" dirty="0">
                          <a:latin typeface="+mn-lt"/>
                          <a:ea typeface="+mn-ea"/>
                          <a:cs typeface="+mn-cs"/>
                        </a:rPr>
                        <a:t>構成</a:t>
                      </a:r>
                      <a:endParaRPr lang="en-US" altLang="ja-JP" sz="1200" b="1" dirty="0">
                        <a:latin typeface="+mn-ea"/>
                        <a:ea typeface="+mn-ea"/>
                        <a:cs typeface="Times New Roman" pitchFamily="18" charset="0"/>
                      </a:endParaRPr>
                    </a:p>
                  </a:txBody>
                  <a:tcPr marL="68580" marR="68580" marT="0" marB="0" anchor="ctr">
                    <a:solidFill>
                      <a:schemeClr val="accent1">
                        <a:lumMod val="40000"/>
                        <a:lumOff val="60000"/>
                      </a:schemeClr>
                    </a:solidFill>
                  </a:tcPr>
                </a:tc>
                <a:tc>
                  <a:txBody>
                    <a:bodyPr/>
                    <a:lstStyle/>
                    <a:p>
                      <a:pPr marL="139700" marR="0" lvl="0" indent="-139700" algn="ctr" defTabSz="914400" rtl="0" eaLnBrk="1" fontAlgn="auto" latinLnBrk="0" hangingPunct="1">
                        <a:lnSpc>
                          <a:spcPct val="100000"/>
                        </a:lnSpc>
                        <a:spcBef>
                          <a:spcPts val="0"/>
                        </a:spcBef>
                        <a:spcAft>
                          <a:spcPts val="0"/>
                        </a:spcAft>
                        <a:buClrTx/>
                        <a:buSzTx/>
                        <a:buFontTx/>
                        <a:buNone/>
                        <a:tabLst/>
                        <a:defRPr/>
                      </a:pPr>
                      <a:r>
                        <a:rPr lang="ja-JP" altLang="en-US" sz="1200" b="1" dirty="0" smtClean="0">
                          <a:latin typeface="+mn-ea"/>
                          <a:ea typeface="+mn-ea"/>
                          <a:cs typeface="Times New Roman" pitchFamily="18" charset="0"/>
                        </a:rPr>
                        <a:t>令和２年度</a:t>
                      </a:r>
                      <a:endParaRPr lang="en-US" altLang="ja-JP" sz="1200" b="1" dirty="0">
                        <a:latin typeface="+mn-ea"/>
                        <a:ea typeface="+mn-ea"/>
                        <a:cs typeface="Times New Roman" pitchFamily="18" charset="0"/>
                      </a:endParaRPr>
                    </a:p>
                    <a:p>
                      <a:pPr marL="139700" marR="0" lvl="0" indent="-139700" algn="ctr" defTabSz="914400" rtl="0" eaLnBrk="1" fontAlgn="auto" latinLnBrk="0" hangingPunct="1">
                        <a:lnSpc>
                          <a:spcPct val="100000"/>
                        </a:lnSpc>
                        <a:spcBef>
                          <a:spcPts val="0"/>
                        </a:spcBef>
                        <a:spcAft>
                          <a:spcPts val="0"/>
                        </a:spcAft>
                        <a:buClrTx/>
                        <a:buSzTx/>
                        <a:buFontTx/>
                        <a:buNone/>
                        <a:tabLst/>
                        <a:defRPr/>
                      </a:pPr>
                      <a:r>
                        <a:rPr lang="ja-JP" altLang="en-US" sz="1200" b="1" dirty="0">
                          <a:latin typeface="+mn-ea"/>
                          <a:ea typeface="+mn-ea"/>
                          <a:cs typeface="Times New Roman" pitchFamily="18" charset="0"/>
                        </a:rPr>
                        <a:t>開催予定数</a:t>
                      </a:r>
                      <a:endParaRPr lang="en-US" altLang="ja-JP" sz="1200" b="1" dirty="0">
                        <a:latin typeface="+mn-ea"/>
                        <a:ea typeface="+mn-ea"/>
                        <a:cs typeface="Times New Roman" pitchFamily="18" charset="0"/>
                      </a:endParaRPr>
                    </a:p>
                  </a:txBody>
                  <a:tcPr marL="68580" marR="68580" marT="0" marB="0" anchor="ctr">
                    <a:solidFill>
                      <a:schemeClr val="accent1">
                        <a:lumMod val="40000"/>
                        <a:lumOff val="60000"/>
                      </a:schemeClr>
                    </a:solidFill>
                  </a:tcPr>
                </a:tc>
                <a:extLst>
                  <a:ext uri="{0D108BD9-81ED-4DB2-BD59-A6C34878D82A}">
                    <a16:rowId xmlns:a16="http://schemas.microsoft.com/office/drawing/2014/main" val="10000"/>
                  </a:ext>
                </a:extLst>
              </a:tr>
              <a:tr h="1162731">
                <a:tc>
                  <a:txBody>
                    <a:bodyPr/>
                    <a:lstStyle/>
                    <a:p>
                      <a:pPr marL="139700" indent="-139700" algn="l">
                        <a:spcAft>
                          <a:spcPts val="0"/>
                        </a:spcAft>
                      </a:pPr>
                      <a:r>
                        <a:rPr lang="ja-JP" altLang="en-US" sz="1200" kern="100" dirty="0">
                          <a:effectLst/>
                          <a:latin typeface="ＭＳ ゴシック" panose="020B0609070205080204" pitchFamily="49" charset="-128"/>
                          <a:ea typeface="ＭＳ ゴシック" panose="020B0609070205080204" pitchFamily="49" charset="-128"/>
                          <a:cs typeface="+mn-cs"/>
                        </a:rPr>
                        <a:t>保健医療協議会</a:t>
                      </a:r>
                      <a:endParaRPr lang="en-US" altLang="ja-JP" sz="1200" kern="100" dirty="0">
                        <a:effectLst/>
                        <a:latin typeface="ＭＳ ゴシック" panose="020B0609070205080204" pitchFamily="49" charset="-128"/>
                        <a:ea typeface="ＭＳ ゴシック" panose="020B0609070205080204" pitchFamily="49" charset="-128"/>
                        <a:cs typeface="+mn-cs"/>
                      </a:endParaRPr>
                    </a:p>
                    <a:p>
                      <a:pPr marL="139700" indent="-139700" algn="l">
                        <a:spcAft>
                          <a:spcPts val="0"/>
                        </a:spcAft>
                      </a:pPr>
                      <a:r>
                        <a:rPr lang="ja-JP" altLang="en-US" sz="1200" kern="100" dirty="0">
                          <a:effectLst/>
                          <a:latin typeface="ＭＳ ゴシック" panose="020B0609070205080204" pitchFamily="49" charset="-128"/>
                          <a:ea typeface="ＭＳ ゴシック" panose="020B0609070205080204" pitchFamily="49" charset="-128"/>
                          <a:cs typeface="+mn-cs"/>
                        </a:rPr>
                        <a:t>（地域医療</a:t>
                      </a:r>
                      <a:r>
                        <a:rPr lang="ja-JP" altLang="en-US" sz="1200" kern="100" dirty="0" smtClean="0">
                          <a:effectLst/>
                          <a:latin typeface="ＭＳ ゴシック" panose="020B0609070205080204" pitchFamily="49" charset="-128"/>
                          <a:ea typeface="ＭＳ ゴシック" panose="020B0609070205080204" pitchFamily="49" charset="-128"/>
                          <a:cs typeface="+mn-cs"/>
                        </a:rPr>
                        <a:t>構想</a:t>
                      </a:r>
                      <a:endParaRPr lang="en-US" altLang="ja-JP" sz="1200" kern="100" dirty="0" smtClean="0">
                        <a:effectLst/>
                        <a:latin typeface="ＭＳ ゴシック" panose="020B0609070205080204" pitchFamily="49" charset="-128"/>
                        <a:ea typeface="ＭＳ ゴシック" panose="020B0609070205080204" pitchFamily="49" charset="-128"/>
                        <a:cs typeface="+mn-cs"/>
                      </a:endParaRPr>
                    </a:p>
                    <a:p>
                      <a:pPr marL="139700" indent="-139700" algn="l">
                        <a:spcAft>
                          <a:spcPts val="0"/>
                        </a:spcAft>
                      </a:pPr>
                      <a:r>
                        <a:rPr lang="ja-JP" altLang="en-US" sz="1200" kern="100" dirty="0" smtClean="0">
                          <a:effectLst/>
                          <a:latin typeface="ＭＳ ゴシック" panose="020B0609070205080204" pitchFamily="49" charset="-128"/>
                          <a:ea typeface="ＭＳ ゴシック" panose="020B0609070205080204" pitchFamily="49" charset="-128"/>
                          <a:cs typeface="+mn-cs"/>
                        </a:rPr>
                        <a:t>　調整</a:t>
                      </a:r>
                      <a:r>
                        <a:rPr lang="ja-JP" altLang="en-US" sz="1200" kern="100" dirty="0">
                          <a:effectLst/>
                          <a:latin typeface="ＭＳ ゴシック" panose="020B0609070205080204" pitchFamily="49" charset="-128"/>
                          <a:ea typeface="ＭＳ ゴシック" panose="020B0609070205080204" pitchFamily="49" charset="-128"/>
                          <a:cs typeface="+mn-cs"/>
                        </a:rPr>
                        <a:t>会議）</a:t>
                      </a:r>
                      <a:endParaRPr lang="ja-JP" altLang="ja-JP" sz="1200" kern="100" dirty="0">
                        <a:effectLst/>
                        <a:latin typeface="ＭＳ ゴシック" panose="020B0609070205080204" pitchFamily="49" charset="-128"/>
                        <a:ea typeface="ＭＳ ゴシック" panose="020B0609070205080204" pitchFamily="49" charset="-128"/>
                        <a:cs typeface="Times New Roman"/>
                      </a:endParaRPr>
                    </a:p>
                  </a:txBody>
                  <a:tcPr anchor="ctr">
                    <a:noFill/>
                  </a:tcPr>
                </a:tc>
                <a:tc>
                  <a:txBody>
                    <a:bodyPr/>
                    <a:lstStyle/>
                    <a:p>
                      <a:pPr lvl="0" algn="ctr">
                        <a:lnSpc>
                          <a:spcPct val="125000"/>
                        </a:lnSpc>
                      </a:pPr>
                      <a:r>
                        <a:rPr lang="ja-JP" altLang="en-US" sz="1200" dirty="0">
                          <a:latin typeface="ＭＳ ゴシック" panose="020B0609070205080204" pitchFamily="49" charset="-128"/>
                          <a:ea typeface="ＭＳ ゴシック" panose="020B0609070205080204" pitchFamily="49" charset="-128"/>
                        </a:rPr>
                        <a:t>附属</a:t>
                      </a:r>
                      <a:endParaRPr lang="en-US" altLang="ja-JP" sz="1200" dirty="0">
                        <a:latin typeface="ＭＳ ゴシック" panose="020B0609070205080204" pitchFamily="49" charset="-128"/>
                        <a:ea typeface="ＭＳ ゴシック" panose="020B0609070205080204" pitchFamily="49" charset="-128"/>
                      </a:endParaRPr>
                    </a:p>
                    <a:p>
                      <a:pPr lvl="0" algn="ctr">
                        <a:lnSpc>
                          <a:spcPct val="125000"/>
                        </a:lnSpc>
                      </a:pPr>
                      <a:r>
                        <a:rPr lang="ja-JP" altLang="en-US" sz="1200" dirty="0">
                          <a:latin typeface="ＭＳ ゴシック" panose="020B0609070205080204" pitchFamily="49" charset="-128"/>
                          <a:ea typeface="ＭＳ ゴシック" panose="020B0609070205080204" pitchFamily="49" charset="-128"/>
                        </a:rPr>
                        <a:t>機関</a:t>
                      </a:r>
                      <a:endParaRPr lang="en-US" altLang="ja-JP" sz="1200" dirty="0">
                        <a:latin typeface="ＭＳ ゴシック" panose="020B0609070205080204" pitchFamily="49" charset="-128"/>
                        <a:ea typeface="ＭＳ ゴシック" panose="020B0609070205080204" pitchFamily="49" charset="-128"/>
                      </a:endParaRPr>
                    </a:p>
                  </a:txBody>
                  <a:tcPr marL="68580" marR="68580" marT="0" marB="0" anchor="ctr">
                    <a:noFill/>
                  </a:tcPr>
                </a:tc>
                <a:tc>
                  <a:txBody>
                    <a:bodyPr/>
                    <a:lstStyle/>
                    <a:p>
                      <a:pPr lvl="0" algn="ctr">
                        <a:lnSpc>
                          <a:spcPct val="125000"/>
                        </a:lnSpc>
                      </a:pPr>
                      <a:r>
                        <a:rPr lang="ja-JP" altLang="en-US" sz="1200" b="0" dirty="0">
                          <a:latin typeface="ＭＳ ゴシック" panose="020B0609070205080204" pitchFamily="49" charset="-128"/>
                          <a:ea typeface="ＭＳ ゴシック" panose="020B0609070205080204" pitchFamily="49" charset="-128"/>
                          <a:cs typeface="Times New Roman" pitchFamily="18" charset="0"/>
                        </a:rPr>
                        <a:t>二次</a:t>
                      </a:r>
                      <a:endParaRPr lang="en-US" altLang="ja-JP" sz="1200" b="0" dirty="0">
                        <a:latin typeface="ＭＳ ゴシック" panose="020B0609070205080204" pitchFamily="49" charset="-128"/>
                        <a:ea typeface="ＭＳ ゴシック" panose="020B0609070205080204" pitchFamily="49" charset="-128"/>
                        <a:cs typeface="Times New Roman" pitchFamily="18" charset="0"/>
                      </a:endParaRPr>
                    </a:p>
                    <a:p>
                      <a:pPr lvl="0" algn="ctr">
                        <a:lnSpc>
                          <a:spcPct val="125000"/>
                        </a:lnSpc>
                      </a:pPr>
                      <a:r>
                        <a:rPr lang="ja-JP" altLang="en-US" sz="1200" b="0" dirty="0">
                          <a:latin typeface="ＭＳ ゴシック" panose="020B0609070205080204" pitchFamily="49" charset="-128"/>
                          <a:ea typeface="ＭＳ ゴシック" panose="020B0609070205080204" pitchFamily="49" charset="-128"/>
                          <a:cs typeface="Times New Roman" pitchFamily="18" charset="0"/>
                        </a:rPr>
                        <a:t>医療圏</a:t>
                      </a:r>
                      <a:endParaRPr lang="en-US" altLang="ja-JP" sz="1200" b="0" baseline="0" dirty="0">
                        <a:latin typeface="ＭＳ ゴシック" panose="020B0609070205080204" pitchFamily="49" charset="-128"/>
                        <a:ea typeface="ＭＳ ゴシック" panose="020B0609070205080204" pitchFamily="49" charset="-128"/>
                        <a:cs typeface="Times New Roman" pitchFamily="18" charset="0"/>
                      </a:endParaRPr>
                    </a:p>
                  </a:txBody>
                  <a:tcPr marL="68580" marR="68580" marT="0" marB="0" anchor="ctr">
                    <a:noFill/>
                  </a:tcPr>
                </a:tc>
                <a:tc>
                  <a:txBody>
                    <a:bodyPr/>
                    <a:lstStyle/>
                    <a:p>
                      <a:pPr algn="l">
                        <a:lnSpc>
                          <a:spcPct val="125000"/>
                        </a:lnSpc>
                      </a:pPr>
                      <a:r>
                        <a:rPr lang="ja-JP" altLang="en-US" sz="1200" kern="100" dirty="0">
                          <a:latin typeface="ＭＳ ゴシック" panose="020B0609070205080204" pitchFamily="49" charset="-128"/>
                          <a:ea typeface="ＭＳ ゴシック" panose="020B0609070205080204" pitchFamily="49" charset="-128"/>
                          <a:cs typeface="+mn-cs"/>
                        </a:rPr>
                        <a:t>地区医師会、地区歯科医師会、地区薬剤師会、府医、府歯、府薬、大病、私病、公立病院協議会、大精協、府看協会</a:t>
                      </a:r>
                      <a:r>
                        <a:rPr lang="ja-JP" altLang="en-US" sz="1200" kern="100" dirty="0" smtClean="0">
                          <a:latin typeface="ＭＳ ゴシック" panose="020B0609070205080204" pitchFamily="49" charset="-128"/>
                          <a:ea typeface="ＭＳ ゴシック" panose="020B0609070205080204" pitchFamily="49" charset="-128"/>
                          <a:cs typeface="+mn-cs"/>
                        </a:rPr>
                        <a:t>、</a:t>
                      </a:r>
                      <a:endParaRPr lang="en-US" altLang="ja-JP" sz="1200" kern="100" dirty="0" smtClean="0">
                        <a:latin typeface="ＭＳ ゴシック" panose="020B0609070205080204" pitchFamily="49" charset="-128"/>
                        <a:ea typeface="ＭＳ ゴシック" panose="020B0609070205080204" pitchFamily="49" charset="-128"/>
                        <a:cs typeface="+mn-cs"/>
                      </a:endParaRPr>
                    </a:p>
                    <a:p>
                      <a:pPr algn="l">
                        <a:lnSpc>
                          <a:spcPct val="125000"/>
                        </a:lnSpc>
                      </a:pPr>
                      <a:r>
                        <a:rPr lang="ja-JP" altLang="en-US" sz="1200" kern="100" dirty="0" smtClean="0">
                          <a:latin typeface="ＭＳ ゴシック" panose="020B0609070205080204" pitchFamily="49" charset="-128"/>
                          <a:ea typeface="ＭＳ ゴシック" panose="020B0609070205080204" pitchFamily="49" charset="-128"/>
                          <a:cs typeface="+mn-cs"/>
                        </a:rPr>
                        <a:t>府訪</a:t>
                      </a:r>
                      <a:r>
                        <a:rPr lang="ja-JP" altLang="en-US" sz="1200" kern="100" dirty="0">
                          <a:latin typeface="ＭＳ ゴシック" panose="020B0609070205080204" pitchFamily="49" charset="-128"/>
                          <a:ea typeface="ＭＳ ゴシック" panose="020B0609070205080204" pitchFamily="49" charset="-128"/>
                          <a:cs typeface="+mn-cs"/>
                        </a:rPr>
                        <a:t>看ＳＴ、医療保険者、市町村、</a:t>
                      </a:r>
                      <a:r>
                        <a:rPr lang="ja-JP" altLang="en-US" sz="1200" u="none" kern="100" dirty="0">
                          <a:latin typeface="ＭＳ ゴシック" panose="020B0609070205080204" pitchFamily="49" charset="-128"/>
                          <a:ea typeface="ＭＳ ゴシック" panose="020B0609070205080204" pitchFamily="49" charset="-128"/>
                          <a:cs typeface="+mn-cs"/>
                        </a:rPr>
                        <a:t>社会福祉協議会など</a:t>
                      </a:r>
                      <a:endParaRPr lang="en-US" altLang="ja-JP" sz="1200" u="none" kern="100" dirty="0">
                        <a:latin typeface="ＭＳ ゴシック" panose="020B0609070205080204" pitchFamily="49" charset="-128"/>
                        <a:ea typeface="ＭＳ ゴシック" panose="020B0609070205080204" pitchFamily="49" charset="-128"/>
                        <a:cs typeface="+mn-cs"/>
                      </a:endParaRPr>
                    </a:p>
                  </a:txBody>
                  <a:tcPr marL="68580" marR="68580" marT="0" marB="0" anchor="ctr">
                    <a:noFill/>
                  </a:tcPr>
                </a:tc>
                <a:tc>
                  <a:txBody>
                    <a:bodyPr/>
                    <a:lstStyle/>
                    <a:p>
                      <a:pPr algn="ctr">
                        <a:lnSpc>
                          <a:spcPct val="125000"/>
                        </a:lnSpc>
                      </a:pPr>
                      <a:r>
                        <a:rPr lang="ja-JP" altLang="en-US" sz="1400" u="none" kern="100" dirty="0" smtClean="0">
                          <a:latin typeface="ＭＳ ゴシック" panose="020B0609070205080204" pitchFamily="49" charset="-128"/>
                          <a:ea typeface="ＭＳ ゴシック" panose="020B0609070205080204" pitchFamily="49" charset="-128"/>
                          <a:cs typeface="+mn-cs"/>
                        </a:rPr>
                        <a:t>１</a:t>
                      </a:r>
                      <a:endParaRPr lang="en-US" altLang="ja-JP" sz="1400" u="none" kern="100" dirty="0">
                        <a:latin typeface="ＭＳ ゴシック" panose="020B0609070205080204" pitchFamily="49" charset="-128"/>
                        <a:ea typeface="ＭＳ ゴシック" panose="020B0609070205080204" pitchFamily="49" charset="-128"/>
                        <a:cs typeface="+mn-cs"/>
                      </a:endParaRPr>
                    </a:p>
                  </a:txBody>
                  <a:tcPr marL="68580" marR="68580" marT="0" marB="0" anchor="ctr">
                    <a:noFill/>
                  </a:tcPr>
                </a:tc>
                <a:extLst>
                  <a:ext uri="{0D108BD9-81ED-4DB2-BD59-A6C34878D82A}">
                    <a16:rowId xmlns:a16="http://schemas.microsoft.com/office/drawing/2014/main" val="10001"/>
                  </a:ext>
                </a:extLst>
              </a:tr>
              <a:tr h="2684745">
                <a:tc>
                  <a:txBody>
                    <a:bodyPr/>
                    <a:lstStyle/>
                    <a:p>
                      <a:pPr marL="0" marR="0" lvl="0" indent="0" algn="l" defTabSz="914400" rtl="0" eaLnBrk="1" fontAlgn="auto" latinLnBrk="0" hangingPunct="1">
                        <a:lnSpc>
                          <a:spcPct val="125000"/>
                        </a:lnSpc>
                        <a:spcBef>
                          <a:spcPts val="0"/>
                        </a:spcBef>
                        <a:spcAft>
                          <a:spcPts val="0"/>
                        </a:spcAft>
                        <a:buClrTx/>
                        <a:buSzTx/>
                        <a:buFontTx/>
                        <a:buNone/>
                        <a:tabLst/>
                        <a:defRPr/>
                      </a:pPr>
                      <a:r>
                        <a:rPr lang="ja-JP" altLang="en-US" sz="1200" b="1" kern="100" dirty="0">
                          <a:effectLst/>
                          <a:latin typeface="ＭＳ ゴシック" panose="020B0609070205080204" pitchFamily="49" charset="-128"/>
                          <a:ea typeface="ＭＳ ゴシック" panose="020B0609070205080204" pitchFamily="49" charset="-128"/>
                          <a:cs typeface="Times New Roman"/>
                        </a:rPr>
                        <a:t>医療・病床懇話会（部会）</a:t>
                      </a:r>
                      <a:endParaRPr lang="ja-JP" altLang="ja-JP" sz="1200" b="1" kern="100" dirty="0">
                        <a:effectLst/>
                        <a:latin typeface="ＭＳ ゴシック" panose="020B0609070205080204" pitchFamily="49" charset="-128"/>
                        <a:ea typeface="ＭＳ ゴシック" panose="020B0609070205080204" pitchFamily="49" charset="-128"/>
                        <a:cs typeface="Times New Roman"/>
                      </a:endParaRPr>
                    </a:p>
                  </a:txBody>
                  <a:tcPr anchor="ctr"/>
                </a:tc>
                <a:tc>
                  <a:txBody>
                    <a:bodyPr/>
                    <a:lstStyle/>
                    <a:p>
                      <a:pPr marL="139700" marR="0" indent="-139700" algn="ctr" defTabSz="914400" rtl="0" eaLnBrk="1" fontAlgn="auto" latinLnBrk="0" hangingPunct="1">
                        <a:lnSpc>
                          <a:spcPct val="100000"/>
                        </a:lnSpc>
                        <a:spcBef>
                          <a:spcPts val="0"/>
                        </a:spcBef>
                        <a:spcAft>
                          <a:spcPts val="0"/>
                        </a:spcAft>
                        <a:buClrTx/>
                        <a:buSzTx/>
                        <a:buFontTx/>
                        <a:buNone/>
                        <a:tabLst/>
                        <a:defRPr/>
                      </a:pPr>
                      <a:r>
                        <a:rPr lang="ja-JP" altLang="en-US" sz="1200" b="0" dirty="0">
                          <a:latin typeface="ＭＳ ゴシック" panose="020B0609070205080204" pitchFamily="49" charset="-128"/>
                          <a:ea typeface="ＭＳ ゴシック" panose="020B0609070205080204" pitchFamily="49" charset="-128"/>
                          <a:cs typeface="Times New Roman" pitchFamily="18" charset="0"/>
                        </a:rPr>
                        <a:t>懇話会</a:t>
                      </a:r>
                      <a:endParaRPr lang="en-US" altLang="ja-JP" sz="1200" b="0" dirty="0">
                        <a:latin typeface="ＭＳ ゴシック" panose="020B0609070205080204" pitchFamily="49" charset="-128"/>
                        <a:ea typeface="ＭＳ ゴシック" panose="020B0609070205080204" pitchFamily="49" charset="-128"/>
                        <a:cs typeface="Times New Roman" pitchFamily="18" charset="0"/>
                      </a:endParaRPr>
                    </a:p>
                    <a:p>
                      <a:pPr marL="139700" marR="0" indent="-139700" algn="ctr" defTabSz="914400" rtl="0" eaLnBrk="1" fontAlgn="auto" latinLnBrk="0" hangingPunct="1">
                        <a:lnSpc>
                          <a:spcPct val="100000"/>
                        </a:lnSpc>
                        <a:spcBef>
                          <a:spcPts val="0"/>
                        </a:spcBef>
                        <a:spcAft>
                          <a:spcPts val="0"/>
                        </a:spcAft>
                        <a:buClrTx/>
                        <a:buSzTx/>
                        <a:buFontTx/>
                        <a:buNone/>
                        <a:tabLst/>
                        <a:defRPr/>
                      </a:pPr>
                      <a:r>
                        <a:rPr lang="ja-JP" altLang="en-US" sz="1200" b="0" dirty="0">
                          <a:latin typeface="ＭＳ ゴシック" panose="020B0609070205080204" pitchFamily="49" charset="-128"/>
                          <a:ea typeface="ＭＳ ゴシック" panose="020B0609070205080204" pitchFamily="49" charset="-128"/>
                          <a:cs typeface="Times New Roman" pitchFamily="18" charset="0"/>
                        </a:rPr>
                        <a:t>（部会）</a:t>
                      </a:r>
                      <a:endParaRPr lang="en-US" altLang="ja-JP" sz="1200" b="0" dirty="0">
                        <a:latin typeface="ＭＳ ゴシック" panose="020B0609070205080204" pitchFamily="49" charset="-128"/>
                        <a:ea typeface="ＭＳ ゴシック" panose="020B0609070205080204" pitchFamily="49" charset="-128"/>
                        <a:cs typeface="Times New Roman" pitchFamily="18" charset="0"/>
                      </a:endParaRPr>
                    </a:p>
                  </a:txBody>
                  <a:tcPr marL="68580" marR="68580" marT="0" marB="0" anchor="ctr"/>
                </a:tc>
                <a:tc>
                  <a:txBody>
                    <a:bodyPr/>
                    <a:lstStyle/>
                    <a:p>
                      <a:pPr marL="139700" marR="0" lvl="0" indent="-139700" algn="ctr" defTabSz="914400" rtl="0" eaLnBrk="1" fontAlgn="auto" latinLnBrk="0" hangingPunct="1">
                        <a:lnSpc>
                          <a:spcPct val="100000"/>
                        </a:lnSpc>
                        <a:spcBef>
                          <a:spcPts val="0"/>
                        </a:spcBef>
                        <a:spcAft>
                          <a:spcPts val="0"/>
                        </a:spcAft>
                        <a:buClrTx/>
                        <a:buSzTx/>
                        <a:buFontTx/>
                        <a:buNone/>
                        <a:tabLst/>
                        <a:defRPr/>
                      </a:pPr>
                      <a:r>
                        <a:rPr lang="ja-JP" altLang="en-US" sz="1200" b="0" dirty="0">
                          <a:latin typeface="ＭＳ ゴシック" panose="020B0609070205080204" pitchFamily="49" charset="-128"/>
                          <a:ea typeface="ＭＳ ゴシック" panose="020B0609070205080204" pitchFamily="49" charset="-128"/>
                          <a:cs typeface="Times New Roman" pitchFamily="18" charset="0"/>
                        </a:rPr>
                        <a:t>二次</a:t>
                      </a:r>
                      <a:endParaRPr lang="en-US" altLang="ja-JP" sz="1200" b="0" dirty="0">
                        <a:latin typeface="ＭＳ ゴシック" panose="020B0609070205080204" pitchFamily="49" charset="-128"/>
                        <a:ea typeface="ＭＳ ゴシック" panose="020B0609070205080204" pitchFamily="49" charset="-128"/>
                        <a:cs typeface="Times New Roman" pitchFamily="18" charset="0"/>
                      </a:endParaRPr>
                    </a:p>
                    <a:p>
                      <a:pPr marL="139700" marR="0" lvl="0" indent="-139700" algn="ctr" defTabSz="914400" rtl="0" eaLnBrk="1" fontAlgn="auto" latinLnBrk="0" hangingPunct="1">
                        <a:lnSpc>
                          <a:spcPct val="100000"/>
                        </a:lnSpc>
                        <a:spcBef>
                          <a:spcPts val="0"/>
                        </a:spcBef>
                        <a:spcAft>
                          <a:spcPts val="0"/>
                        </a:spcAft>
                        <a:buClrTx/>
                        <a:buSzTx/>
                        <a:buFontTx/>
                        <a:buNone/>
                        <a:tabLst/>
                        <a:defRPr/>
                      </a:pPr>
                      <a:r>
                        <a:rPr lang="ja-JP" altLang="en-US" sz="1200" b="0" dirty="0">
                          <a:latin typeface="ＭＳ ゴシック" panose="020B0609070205080204" pitchFamily="49" charset="-128"/>
                          <a:ea typeface="ＭＳ ゴシック" panose="020B0609070205080204" pitchFamily="49" charset="-128"/>
                          <a:cs typeface="Times New Roman" pitchFamily="18" charset="0"/>
                        </a:rPr>
                        <a:t>医療圏</a:t>
                      </a:r>
                      <a:endParaRPr lang="en-US" altLang="ja-JP" sz="1200" b="0" dirty="0">
                        <a:latin typeface="ＭＳ ゴシック" panose="020B0609070205080204" pitchFamily="49" charset="-128"/>
                        <a:ea typeface="ＭＳ ゴシック" panose="020B0609070205080204" pitchFamily="49" charset="-128"/>
                        <a:cs typeface="Times New Roman" pitchFamily="18" charset="0"/>
                      </a:endParaRPr>
                    </a:p>
                  </a:txBody>
                  <a:tcPr marL="68580" marR="68580" marT="0" marB="0" anchor="ctr"/>
                </a:tc>
                <a:tc>
                  <a:txBody>
                    <a:bodyPr/>
                    <a:lstStyle/>
                    <a:p>
                      <a:pPr marL="0" marR="0" indent="0" algn="l" defTabSz="914400" rtl="0" eaLnBrk="1" fontAlgn="auto" latinLnBrk="0" hangingPunct="1">
                        <a:lnSpc>
                          <a:spcPct val="125000"/>
                        </a:lnSpc>
                        <a:spcBef>
                          <a:spcPts val="0"/>
                        </a:spcBef>
                        <a:spcAft>
                          <a:spcPts val="0"/>
                        </a:spcAft>
                        <a:buClrTx/>
                        <a:buSzTx/>
                        <a:buFontTx/>
                        <a:buNone/>
                        <a:tabLst/>
                        <a:defRPr/>
                      </a:pPr>
                      <a:r>
                        <a:rPr lang="ja-JP" altLang="en-US" sz="1200" kern="100" dirty="0">
                          <a:latin typeface="ＭＳ ゴシック" panose="020B0609070205080204" pitchFamily="49" charset="-128"/>
                          <a:ea typeface="ＭＳ ゴシック" panose="020B0609070205080204" pitchFamily="49" charset="-128"/>
                          <a:cs typeface="Times New Roman"/>
                        </a:rPr>
                        <a:t>・地区医師会　　　　　　　各地区医師会１名</a:t>
                      </a:r>
                    </a:p>
                    <a:p>
                      <a:pPr marL="0" marR="0" indent="0" algn="l" defTabSz="914400" rtl="0" eaLnBrk="1" fontAlgn="auto" latinLnBrk="0" hangingPunct="1">
                        <a:lnSpc>
                          <a:spcPct val="125000"/>
                        </a:lnSpc>
                        <a:spcBef>
                          <a:spcPts val="0"/>
                        </a:spcBef>
                        <a:spcAft>
                          <a:spcPts val="0"/>
                        </a:spcAft>
                        <a:buClrTx/>
                        <a:buSzTx/>
                        <a:buFontTx/>
                        <a:buNone/>
                        <a:tabLst/>
                        <a:defRPr/>
                      </a:pPr>
                      <a:r>
                        <a:rPr lang="ja-JP" altLang="en-US" sz="1200" kern="100" dirty="0">
                          <a:latin typeface="ＭＳ ゴシック" panose="020B0609070205080204" pitchFamily="49" charset="-128"/>
                          <a:ea typeface="ＭＳ ゴシック" panose="020B0609070205080204" pitchFamily="49" charset="-128"/>
                          <a:cs typeface="Times New Roman"/>
                        </a:rPr>
                        <a:t>・地区歯科医師会　　　　　１名（圏域代表）</a:t>
                      </a:r>
                    </a:p>
                    <a:p>
                      <a:pPr marL="0" marR="0" indent="0" algn="l" defTabSz="914400" rtl="0" eaLnBrk="1" fontAlgn="auto" latinLnBrk="0" hangingPunct="1">
                        <a:lnSpc>
                          <a:spcPct val="125000"/>
                        </a:lnSpc>
                        <a:spcBef>
                          <a:spcPts val="0"/>
                        </a:spcBef>
                        <a:spcAft>
                          <a:spcPts val="0"/>
                        </a:spcAft>
                        <a:buClrTx/>
                        <a:buSzTx/>
                        <a:buFontTx/>
                        <a:buNone/>
                        <a:tabLst/>
                        <a:defRPr/>
                      </a:pPr>
                      <a:r>
                        <a:rPr lang="ja-JP" altLang="en-US" sz="1200" kern="100" dirty="0">
                          <a:latin typeface="ＭＳ ゴシック" panose="020B0609070205080204" pitchFamily="49" charset="-128"/>
                          <a:ea typeface="ＭＳ ゴシック" panose="020B0609070205080204" pitchFamily="49" charset="-128"/>
                          <a:cs typeface="Times New Roman"/>
                        </a:rPr>
                        <a:t>・地区薬剤師会　　　　　　１名（圏域代表）</a:t>
                      </a:r>
                    </a:p>
                    <a:p>
                      <a:pPr marL="0" marR="0" indent="0" algn="l" defTabSz="914400" rtl="0" eaLnBrk="1" fontAlgn="auto" latinLnBrk="0" hangingPunct="1">
                        <a:lnSpc>
                          <a:spcPct val="125000"/>
                        </a:lnSpc>
                        <a:spcBef>
                          <a:spcPts val="0"/>
                        </a:spcBef>
                        <a:spcAft>
                          <a:spcPts val="0"/>
                        </a:spcAft>
                        <a:buClrTx/>
                        <a:buSzTx/>
                        <a:buFontTx/>
                        <a:buNone/>
                        <a:tabLst/>
                        <a:defRPr/>
                      </a:pPr>
                      <a:r>
                        <a:rPr lang="ja-JP" altLang="en-US" sz="1200" kern="100" dirty="0">
                          <a:latin typeface="ＭＳ ゴシック" panose="020B0609070205080204" pitchFamily="49" charset="-128"/>
                          <a:ea typeface="ＭＳ ゴシック" panose="020B0609070205080204" pitchFamily="49" charset="-128"/>
                          <a:cs typeface="Times New Roman"/>
                        </a:rPr>
                        <a:t>・大阪府医師会　　　　　　１名（協議会委員）</a:t>
                      </a:r>
                    </a:p>
                    <a:p>
                      <a:pPr marL="0" marR="0" indent="0" algn="l" defTabSz="914400" rtl="0" eaLnBrk="1" fontAlgn="auto" latinLnBrk="0" hangingPunct="1">
                        <a:lnSpc>
                          <a:spcPct val="125000"/>
                        </a:lnSpc>
                        <a:spcBef>
                          <a:spcPts val="0"/>
                        </a:spcBef>
                        <a:spcAft>
                          <a:spcPts val="0"/>
                        </a:spcAft>
                        <a:buClrTx/>
                        <a:buSzTx/>
                        <a:buFontTx/>
                        <a:buNone/>
                        <a:tabLst/>
                        <a:defRPr/>
                      </a:pPr>
                      <a:r>
                        <a:rPr lang="ja-JP" altLang="en-US" sz="1200" kern="100" dirty="0">
                          <a:latin typeface="ＭＳ ゴシック" panose="020B0609070205080204" pitchFamily="49" charset="-128"/>
                          <a:ea typeface="ＭＳ ゴシック" panose="020B0609070205080204" pitchFamily="49" charset="-128"/>
                          <a:cs typeface="Times New Roman"/>
                        </a:rPr>
                        <a:t>・大阪府病院協会　　　　　１名（協議会委員）</a:t>
                      </a:r>
                    </a:p>
                    <a:p>
                      <a:pPr marL="0" marR="0" indent="0" algn="l" defTabSz="914400" rtl="0" eaLnBrk="1" fontAlgn="auto" latinLnBrk="0" hangingPunct="1">
                        <a:lnSpc>
                          <a:spcPct val="125000"/>
                        </a:lnSpc>
                        <a:spcBef>
                          <a:spcPts val="0"/>
                        </a:spcBef>
                        <a:spcAft>
                          <a:spcPts val="0"/>
                        </a:spcAft>
                        <a:buClrTx/>
                        <a:buSzTx/>
                        <a:buFontTx/>
                        <a:buNone/>
                        <a:tabLst/>
                        <a:defRPr/>
                      </a:pPr>
                      <a:r>
                        <a:rPr lang="ja-JP" altLang="en-US" sz="1200" kern="100" dirty="0">
                          <a:latin typeface="ＭＳ ゴシック" panose="020B0609070205080204" pitchFamily="49" charset="-128"/>
                          <a:ea typeface="ＭＳ ゴシック" panose="020B0609070205080204" pitchFamily="49" charset="-128"/>
                          <a:cs typeface="Times New Roman"/>
                        </a:rPr>
                        <a:t>・大阪府私立病院協会　　　２名（協議会委員）</a:t>
                      </a:r>
                    </a:p>
                    <a:p>
                      <a:pPr marL="0" marR="0" indent="0" algn="l" defTabSz="914400" rtl="0" eaLnBrk="1" fontAlgn="auto" latinLnBrk="0" hangingPunct="1">
                        <a:lnSpc>
                          <a:spcPct val="125000"/>
                        </a:lnSpc>
                        <a:spcBef>
                          <a:spcPts val="0"/>
                        </a:spcBef>
                        <a:spcAft>
                          <a:spcPts val="0"/>
                        </a:spcAft>
                        <a:buClrTx/>
                        <a:buSzTx/>
                        <a:buFontTx/>
                        <a:buNone/>
                        <a:tabLst/>
                        <a:defRPr/>
                      </a:pPr>
                      <a:r>
                        <a:rPr lang="ja-JP" altLang="en-US" sz="1200" kern="100" dirty="0">
                          <a:latin typeface="ＭＳ ゴシック" panose="020B0609070205080204" pitchFamily="49" charset="-128"/>
                          <a:ea typeface="ＭＳ ゴシック" panose="020B0609070205080204" pitchFamily="49" charset="-128"/>
                          <a:cs typeface="Times New Roman"/>
                        </a:rPr>
                        <a:t>・大阪府公立病院協議会　　１名（協議会委員）</a:t>
                      </a:r>
                      <a:endParaRPr lang="en-US" altLang="ja-JP" sz="1200" kern="100" dirty="0">
                        <a:latin typeface="ＭＳ ゴシック" panose="020B0609070205080204" pitchFamily="49" charset="-128"/>
                        <a:ea typeface="ＭＳ ゴシック" panose="020B0609070205080204" pitchFamily="49" charset="-128"/>
                        <a:cs typeface="Times New Roman"/>
                      </a:endParaRPr>
                    </a:p>
                    <a:p>
                      <a:pPr marL="0" marR="0" indent="0" algn="l" defTabSz="914400" rtl="0" eaLnBrk="1" fontAlgn="auto" latinLnBrk="0" hangingPunct="1">
                        <a:lnSpc>
                          <a:spcPct val="125000"/>
                        </a:lnSpc>
                        <a:spcBef>
                          <a:spcPts val="0"/>
                        </a:spcBef>
                        <a:spcAft>
                          <a:spcPts val="0"/>
                        </a:spcAft>
                        <a:buClrTx/>
                        <a:buSzTx/>
                        <a:buFontTx/>
                        <a:buNone/>
                        <a:tabLst/>
                        <a:defRPr/>
                      </a:pPr>
                      <a:r>
                        <a:rPr lang="ja-JP" altLang="en-US" sz="1200" kern="100" dirty="0">
                          <a:latin typeface="ＭＳ ゴシック" panose="020B0609070205080204" pitchFamily="49" charset="-128"/>
                          <a:ea typeface="ＭＳ ゴシック" panose="020B0609070205080204" pitchFamily="49" charset="-128"/>
                          <a:cs typeface="Times New Roman"/>
                        </a:rPr>
                        <a:t>・大阪府看護協会　　　　　１名（協議会委員）</a:t>
                      </a:r>
                    </a:p>
                    <a:p>
                      <a:pPr marL="0" marR="0" indent="0" algn="l" defTabSz="914400" rtl="0" eaLnBrk="1" fontAlgn="auto" latinLnBrk="0" hangingPunct="1">
                        <a:lnSpc>
                          <a:spcPct val="125000"/>
                        </a:lnSpc>
                        <a:spcBef>
                          <a:spcPts val="0"/>
                        </a:spcBef>
                        <a:spcAft>
                          <a:spcPts val="0"/>
                        </a:spcAft>
                        <a:buClrTx/>
                        <a:buSzTx/>
                        <a:buFontTx/>
                        <a:buNone/>
                        <a:tabLst/>
                        <a:defRPr/>
                      </a:pPr>
                      <a:r>
                        <a:rPr lang="ja-JP" altLang="en-US" sz="1200" kern="100" dirty="0">
                          <a:latin typeface="ＭＳ ゴシック" panose="020B0609070205080204" pitchFamily="49" charset="-128"/>
                          <a:ea typeface="ＭＳ ゴシック" panose="020B0609070205080204" pitchFamily="49" charset="-128"/>
                          <a:cs typeface="Times New Roman"/>
                        </a:rPr>
                        <a:t>・医療保険者　　　　　　　１名（協議会委員）</a:t>
                      </a:r>
                    </a:p>
                    <a:p>
                      <a:pPr marL="0" marR="0" indent="0" algn="l" defTabSz="914400" rtl="0" eaLnBrk="1" fontAlgn="auto" latinLnBrk="0" hangingPunct="1">
                        <a:lnSpc>
                          <a:spcPct val="125000"/>
                        </a:lnSpc>
                        <a:spcBef>
                          <a:spcPts val="0"/>
                        </a:spcBef>
                        <a:spcAft>
                          <a:spcPts val="0"/>
                        </a:spcAft>
                        <a:buClrTx/>
                        <a:buSzTx/>
                        <a:buFontTx/>
                        <a:buNone/>
                        <a:tabLst/>
                        <a:defRPr/>
                      </a:pPr>
                      <a:r>
                        <a:rPr lang="ja-JP" altLang="en-US" sz="1200" kern="100" dirty="0">
                          <a:latin typeface="ＭＳ ゴシック" panose="020B0609070205080204" pitchFamily="49" charset="-128"/>
                          <a:ea typeface="ＭＳ ゴシック" panose="020B0609070205080204" pitchFamily="49" charset="-128"/>
                          <a:cs typeface="Times New Roman"/>
                        </a:rPr>
                        <a:t>・市町村（必要に応じて）</a:t>
                      </a:r>
                      <a:endParaRPr lang="en-US" altLang="ja-JP" sz="1200" kern="100" dirty="0">
                        <a:latin typeface="ＭＳ ゴシック" panose="020B0609070205080204" pitchFamily="49" charset="-128"/>
                        <a:ea typeface="ＭＳ ゴシック" panose="020B0609070205080204" pitchFamily="49" charset="-128"/>
                        <a:cs typeface="Times New Roman"/>
                      </a:endParaRPr>
                    </a:p>
                  </a:txBody>
                  <a:tcPr marL="68580" marR="68580" marT="0" marB="0" anchor="ctr"/>
                </a:tc>
                <a:tc>
                  <a:txBody>
                    <a:bodyPr/>
                    <a:lstStyle/>
                    <a:p>
                      <a:pPr marL="0" marR="0" indent="0" algn="ctr" defTabSz="914400" rtl="0" eaLnBrk="1" fontAlgn="auto" latinLnBrk="0" hangingPunct="1">
                        <a:lnSpc>
                          <a:spcPct val="125000"/>
                        </a:lnSpc>
                        <a:spcBef>
                          <a:spcPts val="0"/>
                        </a:spcBef>
                        <a:spcAft>
                          <a:spcPts val="0"/>
                        </a:spcAft>
                        <a:buClrTx/>
                        <a:buSzTx/>
                        <a:buFontTx/>
                        <a:buNone/>
                        <a:tabLst/>
                        <a:defRPr/>
                      </a:pPr>
                      <a:r>
                        <a:rPr lang="ja-JP" altLang="en-US" sz="1400" kern="100" dirty="0" smtClean="0">
                          <a:latin typeface="ＭＳ ゴシック" panose="020B0609070205080204" pitchFamily="49" charset="-128"/>
                          <a:ea typeface="ＭＳ ゴシック" panose="020B0609070205080204" pitchFamily="49" charset="-128"/>
                          <a:cs typeface="Times New Roman"/>
                        </a:rPr>
                        <a:t>１</a:t>
                      </a:r>
                      <a:endParaRPr lang="en-US" altLang="ja-JP" sz="1400" kern="100" dirty="0">
                        <a:latin typeface="ＭＳ ゴシック" panose="020B0609070205080204" pitchFamily="49" charset="-128"/>
                        <a:ea typeface="ＭＳ ゴシック" panose="020B0609070205080204" pitchFamily="49" charset="-128"/>
                        <a:cs typeface="Times New Roman"/>
                      </a:endParaRPr>
                    </a:p>
                  </a:txBody>
                  <a:tcPr marL="68580" marR="68580" marT="0" marB="0" anchor="ctr"/>
                </a:tc>
                <a:extLst>
                  <a:ext uri="{0D108BD9-81ED-4DB2-BD59-A6C34878D82A}">
                    <a16:rowId xmlns:a16="http://schemas.microsoft.com/office/drawing/2014/main" val="10002"/>
                  </a:ext>
                </a:extLst>
              </a:tr>
              <a:tr h="1326203">
                <a:tc>
                  <a:txBody>
                    <a:bodyPr/>
                    <a:lstStyle/>
                    <a:p>
                      <a:pPr marL="0" marR="0" lvl="0" indent="0" algn="l" defTabSz="914400" rtl="0" eaLnBrk="1" fontAlgn="auto" latinLnBrk="0" hangingPunct="1">
                        <a:lnSpc>
                          <a:spcPct val="125000"/>
                        </a:lnSpc>
                        <a:spcBef>
                          <a:spcPts val="0"/>
                        </a:spcBef>
                        <a:spcAft>
                          <a:spcPts val="0"/>
                        </a:spcAft>
                        <a:buClrTx/>
                        <a:buSzTx/>
                        <a:buFontTx/>
                        <a:buNone/>
                        <a:tabLst/>
                        <a:defRPr/>
                      </a:pPr>
                      <a:r>
                        <a:rPr lang="ja-JP" altLang="en-US" sz="1200" b="1" kern="100" dirty="0">
                          <a:effectLst/>
                          <a:latin typeface="ＭＳ ゴシック" panose="020B0609070205080204" pitchFamily="49" charset="-128"/>
                          <a:ea typeface="ＭＳ ゴシック" panose="020B0609070205080204" pitchFamily="49" charset="-128"/>
                          <a:cs typeface="+mn-cs"/>
                        </a:rPr>
                        <a:t>病院</a:t>
                      </a:r>
                      <a:r>
                        <a:rPr lang="zh-TW" altLang="en-US" sz="1200" b="1" kern="100" dirty="0">
                          <a:effectLst/>
                          <a:latin typeface="ＭＳ ゴシック" panose="020B0609070205080204" pitchFamily="49" charset="-128"/>
                          <a:ea typeface="ＭＳ ゴシック" panose="020B0609070205080204" pitchFamily="49" charset="-128"/>
                          <a:cs typeface="+mn-cs"/>
                        </a:rPr>
                        <a:t>連絡会</a:t>
                      </a:r>
                      <a:endParaRPr lang="en-US" altLang="zh-TW" sz="1200" b="1" kern="100" dirty="0">
                        <a:effectLst/>
                        <a:latin typeface="ＭＳ ゴシック" panose="020B0609070205080204" pitchFamily="49" charset="-128"/>
                        <a:ea typeface="ＭＳ ゴシック" panose="020B0609070205080204" pitchFamily="49" charset="-128"/>
                        <a:cs typeface="+mn-cs"/>
                      </a:endParaRPr>
                    </a:p>
                  </a:txBody>
                  <a:tcPr anchor="ctr">
                    <a:solidFill>
                      <a:schemeClr val="accent1">
                        <a:lumMod val="40000"/>
                        <a:lumOff val="60000"/>
                      </a:schemeClr>
                    </a:solidFill>
                  </a:tcPr>
                </a:tc>
                <a:tc>
                  <a:txBody>
                    <a:bodyPr/>
                    <a:lstStyle/>
                    <a:p>
                      <a:pPr marL="139700" marR="0" lvl="0" indent="-139700" algn="l" defTabSz="914400" rtl="0" eaLnBrk="1" fontAlgn="auto" latinLnBrk="0" hangingPunct="1">
                        <a:lnSpc>
                          <a:spcPct val="100000"/>
                        </a:lnSpc>
                        <a:spcBef>
                          <a:spcPts val="0"/>
                        </a:spcBef>
                        <a:spcAft>
                          <a:spcPts val="0"/>
                        </a:spcAft>
                        <a:buClrTx/>
                        <a:buSzTx/>
                        <a:buFontTx/>
                        <a:buNone/>
                        <a:tabLst/>
                        <a:defRPr/>
                      </a:pPr>
                      <a:r>
                        <a:rPr lang="ja-JP" altLang="en-US" sz="1200" dirty="0">
                          <a:latin typeface="ＭＳ ゴシック" panose="020B0609070205080204" pitchFamily="49" charset="-128"/>
                          <a:ea typeface="ＭＳ ゴシック" panose="020B0609070205080204" pitchFamily="49" charset="-128"/>
                        </a:rPr>
                        <a:t>自主的な</a:t>
                      </a:r>
                      <a:endParaRPr lang="en-US" altLang="ja-JP" sz="1200" dirty="0">
                        <a:latin typeface="ＭＳ ゴシック" panose="020B0609070205080204" pitchFamily="49" charset="-128"/>
                        <a:ea typeface="ＭＳ ゴシック" panose="020B0609070205080204" pitchFamily="49" charset="-128"/>
                      </a:endParaRPr>
                    </a:p>
                    <a:p>
                      <a:pPr marL="139700" marR="0" lvl="0" indent="-139700" algn="l" defTabSz="914400" rtl="0" eaLnBrk="1" fontAlgn="auto" latinLnBrk="0" hangingPunct="1">
                        <a:lnSpc>
                          <a:spcPct val="100000"/>
                        </a:lnSpc>
                        <a:spcBef>
                          <a:spcPts val="0"/>
                        </a:spcBef>
                        <a:spcAft>
                          <a:spcPts val="0"/>
                        </a:spcAft>
                        <a:buClrTx/>
                        <a:buSzTx/>
                        <a:buFontTx/>
                        <a:buNone/>
                        <a:tabLst/>
                        <a:defRPr/>
                      </a:pPr>
                      <a:r>
                        <a:rPr lang="ja-JP" altLang="en-US" sz="1200" dirty="0">
                          <a:latin typeface="ＭＳ ゴシック" panose="020B0609070205080204" pitchFamily="49" charset="-128"/>
                          <a:ea typeface="ＭＳ ゴシック" panose="020B0609070205080204" pitchFamily="49" charset="-128"/>
                        </a:rPr>
                        <a:t>意見交換の場</a:t>
                      </a:r>
                      <a:endParaRPr lang="en-US" altLang="ja-JP" sz="1200" dirty="0">
                        <a:latin typeface="ＭＳ ゴシック" panose="020B0609070205080204" pitchFamily="49" charset="-128"/>
                        <a:ea typeface="ＭＳ ゴシック" panose="020B0609070205080204" pitchFamily="49" charset="-128"/>
                      </a:endParaRPr>
                    </a:p>
                  </a:txBody>
                  <a:tcPr marL="68580" marR="68580" marT="0" marB="0" anchor="ctr">
                    <a:solidFill>
                      <a:schemeClr val="accent1">
                        <a:lumMod val="40000"/>
                        <a:lumOff val="60000"/>
                      </a:schemeClr>
                    </a:solidFill>
                  </a:tcPr>
                </a:tc>
                <a:tc>
                  <a:txBody>
                    <a:bodyPr/>
                    <a:lstStyle/>
                    <a:p>
                      <a:pPr marL="139700" marR="0" lvl="0" indent="-139700" algn="ctr" defTabSz="914400" rtl="0" eaLnBrk="1" fontAlgn="auto" latinLnBrk="0" hangingPunct="1">
                        <a:lnSpc>
                          <a:spcPct val="100000"/>
                        </a:lnSpc>
                        <a:spcBef>
                          <a:spcPts val="0"/>
                        </a:spcBef>
                        <a:spcAft>
                          <a:spcPts val="0"/>
                        </a:spcAft>
                        <a:buClrTx/>
                        <a:buSzTx/>
                        <a:buFontTx/>
                        <a:buNone/>
                        <a:tabLst/>
                        <a:defRPr/>
                      </a:pPr>
                      <a:r>
                        <a:rPr lang="ja-JP" altLang="en-US" sz="1200" b="0" dirty="0">
                          <a:latin typeface="ＭＳ ゴシック" panose="020B0609070205080204" pitchFamily="49" charset="-128"/>
                          <a:ea typeface="ＭＳ ゴシック" panose="020B0609070205080204" pitchFamily="49" charset="-128"/>
                          <a:cs typeface="Times New Roman" pitchFamily="18" charset="0"/>
                        </a:rPr>
                        <a:t>二次医療圏</a:t>
                      </a:r>
                      <a:endParaRPr lang="en-US" altLang="ja-JP" sz="1200" b="0" dirty="0">
                        <a:latin typeface="ＭＳ ゴシック" panose="020B0609070205080204" pitchFamily="49" charset="-128"/>
                        <a:ea typeface="ＭＳ ゴシック" panose="020B0609070205080204" pitchFamily="49" charset="-128"/>
                        <a:cs typeface="Times New Roman" pitchFamily="18" charset="0"/>
                      </a:endParaRPr>
                    </a:p>
                    <a:p>
                      <a:pPr marL="139700" marR="0" lvl="0" indent="-139700" algn="ctr" defTabSz="914400" rtl="0" eaLnBrk="1" fontAlgn="auto" latinLnBrk="0" hangingPunct="1">
                        <a:lnSpc>
                          <a:spcPct val="100000"/>
                        </a:lnSpc>
                        <a:spcBef>
                          <a:spcPts val="0"/>
                        </a:spcBef>
                        <a:spcAft>
                          <a:spcPts val="0"/>
                        </a:spcAft>
                        <a:buClrTx/>
                        <a:buSzTx/>
                        <a:buFontTx/>
                        <a:buNone/>
                        <a:tabLst/>
                        <a:defRPr/>
                      </a:pPr>
                      <a:r>
                        <a:rPr lang="ja-JP" altLang="en-US" sz="1200" b="0" dirty="0">
                          <a:latin typeface="ＭＳ ゴシック" panose="020B0609070205080204" pitchFamily="49" charset="-128"/>
                          <a:ea typeface="ＭＳ ゴシック" panose="020B0609070205080204" pitchFamily="49" charset="-128"/>
                          <a:cs typeface="Times New Roman" pitchFamily="18" charset="0"/>
                        </a:rPr>
                        <a:t>単位</a:t>
                      </a:r>
                      <a:endParaRPr lang="en-US" altLang="ja-JP" sz="1200" b="0" dirty="0">
                        <a:latin typeface="ＭＳ ゴシック" panose="020B0609070205080204" pitchFamily="49" charset="-128"/>
                        <a:ea typeface="ＭＳ ゴシック" panose="020B0609070205080204" pitchFamily="49" charset="-128"/>
                        <a:cs typeface="Times New Roman" pitchFamily="18" charset="0"/>
                      </a:endParaRPr>
                    </a:p>
                    <a:p>
                      <a:pPr marL="139700" marR="0" lvl="0" indent="-139700" algn="ctr" defTabSz="914400" rtl="0" eaLnBrk="1" fontAlgn="auto" latinLnBrk="0" hangingPunct="1">
                        <a:lnSpc>
                          <a:spcPct val="100000"/>
                        </a:lnSpc>
                        <a:spcBef>
                          <a:spcPts val="0"/>
                        </a:spcBef>
                        <a:spcAft>
                          <a:spcPts val="0"/>
                        </a:spcAft>
                        <a:buClrTx/>
                        <a:buSzTx/>
                        <a:buFontTx/>
                        <a:buNone/>
                        <a:tabLst/>
                        <a:defRPr/>
                      </a:pPr>
                      <a:r>
                        <a:rPr lang="ja-JP" altLang="en-US" sz="1200" b="0" dirty="0">
                          <a:latin typeface="ＭＳ ゴシック" panose="020B0609070205080204" pitchFamily="49" charset="-128"/>
                          <a:ea typeface="ＭＳ ゴシック" panose="020B0609070205080204" pitchFamily="49" charset="-128"/>
                          <a:cs typeface="Times New Roman" pitchFamily="18" charset="0"/>
                        </a:rPr>
                        <a:t>（保健所単位も可）</a:t>
                      </a:r>
                      <a:endParaRPr lang="en-US" altLang="ja-JP" sz="1200" b="0" dirty="0">
                        <a:latin typeface="ＭＳ ゴシック" panose="020B0609070205080204" pitchFamily="49" charset="-128"/>
                        <a:ea typeface="ＭＳ ゴシック" panose="020B0609070205080204" pitchFamily="49" charset="-128"/>
                        <a:cs typeface="Times New Roman" pitchFamily="18" charset="0"/>
                      </a:endParaRPr>
                    </a:p>
                  </a:txBody>
                  <a:tcPr marL="68580" marR="68580" marT="0" marB="0" anchor="ctr">
                    <a:solidFill>
                      <a:schemeClr val="accent1">
                        <a:lumMod val="40000"/>
                        <a:lumOff val="60000"/>
                      </a:schemeClr>
                    </a:solidFill>
                  </a:tcPr>
                </a:tc>
                <a:tc>
                  <a:txBody>
                    <a:bodyPr/>
                    <a:lstStyle/>
                    <a:p>
                      <a:pPr marL="0" marR="0" indent="0" algn="l" defTabSz="914400" rtl="0" eaLnBrk="1" fontAlgn="auto" latinLnBrk="0" hangingPunct="1">
                        <a:lnSpc>
                          <a:spcPct val="125000"/>
                        </a:lnSpc>
                        <a:spcBef>
                          <a:spcPts val="0"/>
                        </a:spcBef>
                        <a:spcAft>
                          <a:spcPts val="0"/>
                        </a:spcAft>
                        <a:buClrTx/>
                        <a:buSzTx/>
                        <a:buFontTx/>
                        <a:buNone/>
                        <a:tabLst/>
                        <a:defRPr/>
                      </a:pPr>
                      <a:r>
                        <a:rPr lang="ja-JP" altLang="en-US" sz="1200" kern="100" dirty="0">
                          <a:latin typeface="ＭＳ ゴシック" panose="020B0609070205080204" pitchFamily="49" charset="-128"/>
                          <a:ea typeface="ＭＳ ゴシック" panose="020B0609070205080204" pitchFamily="49" charset="-128"/>
                          <a:cs typeface="Times New Roman"/>
                        </a:rPr>
                        <a:t>二次医療圏内（保健所管内）の病院等</a:t>
                      </a:r>
                      <a:endParaRPr lang="en-US" altLang="ja-JP" sz="1200" kern="100" dirty="0">
                        <a:latin typeface="ＭＳ ゴシック" panose="020B0609070205080204" pitchFamily="49" charset="-128"/>
                        <a:ea typeface="ＭＳ ゴシック" panose="020B0609070205080204" pitchFamily="49" charset="-128"/>
                        <a:cs typeface="Times New Roman"/>
                      </a:endParaRPr>
                    </a:p>
                    <a:p>
                      <a:pPr marL="0" marR="0" indent="0" algn="l" defTabSz="914400" rtl="0" eaLnBrk="1" fontAlgn="auto" latinLnBrk="0" hangingPunct="1">
                        <a:lnSpc>
                          <a:spcPct val="125000"/>
                        </a:lnSpc>
                        <a:spcBef>
                          <a:spcPts val="0"/>
                        </a:spcBef>
                        <a:spcAft>
                          <a:spcPts val="0"/>
                        </a:spcAft>
                        <a:buClrTx/>
                        <a:buSzTx/>
                        <a:buFontTx/>
                        <a:buNone/>
                        <a:tabLst/>
                        <a:defRPr/>
                      </a:pPr>
                      <a:r>
                        <a:rPr lang="ja-JP" altLang="en-US" sz="1200" kern="100" dirty="0">
                          <a:latin typeface="ＭＳ ゴシック" panose="020B0609070205080204" pitchFamily="49" charset="-128"/>
                          <a:ea typeface="ＭＳ ゴシック" panose="020B0609070205080204" pitchFamily="49" charset="-128"/>
                          <a:cs typeface="Times New Roman"/>
                        </a:rPr>
                        <a:t>（病床機能報告の対象病院）</a:t>
                      </a:r>
                      <a:endParaRPr lang="en-US" altLang="ja-JP" sz="1200" kern="100" dirty="0">
                        <a:latin typeface="ＭＳ ゴシック" panose="020B0609070205080204" pitchFamily="49" charset="-128"/>
                        <a:ea typeface="ＭＳ ゴシック" panose="020B0609070205080204" pitchFamily="49" charset="-128"/>
                        <a:cs typeface="Times New Roman"/>
                      </a:endParaRPr>
                    </a:p>
                  </a:txBody>
                  <a:tcPr marL="68580" marR="68580" marT="0" marB="0" anchor="ctr">
                    <a:solidFill>
                      <a:schemeClr val="accent1">
                        <a:lumMod val="40000"/>
                        <a:lumOff val="60000"/>
                      </a:schemeClr>
                    </a:solidFill>
                  </a:tcPr>
                </a:tc>
                <a:tc>
                  <a:txBody>
                    <a:bodyPr/>
                    <a:lstStyle/>
                    <a:p>
                      <a:pPr marL="0" marR="0" indent="0" algn="ctr" defTabSz="914400" rtl="0" eaLnBrk="1" fontAlgn="auto" latinLnBrk="0" hangingPunct="1">
                        <a:lnSpc>
                          <a:spcPct val="125000"/>
                        </a:lnSpc>
                        <a:spcBef>
                          <a:spcPts val="0"/>
                        </a:spcBef>
                        <a:spcAft>
                          <a:spcPts val="0"/>
                        </a:spcAft>
                        <a:buClrTx/>
                        <a:buSzTx/>
                        <a:buFontTx/>
                        <a:buNone/>
                        <a:tabLst/>
                        <a:defRPr/>
                      </a:pPr>
                      <a:r>
                        <a:rPr lang="ja-JP" altLang="en-US" sz="1400" kern="100" dirty="0" smtClean="0">
                          <a:latin typeface="ＭＳ ゴシック" panose="020B0609070205080204" pitchFamily="49" charset="-128"/>
                          <a:ea typeface="ＭＳ ゴシック" panose="020B0609070205080204" pitchFamily="49" charset="-128"/>
                          <a:cs typeface="Times New Roman"/>
                        </a:rPr>
                        <a:t>０</a:t>
                      </a:r>
                      <a:endParaRPr lang="en-US" altLang="ja-JP" sz="1400" kern="100" dirty="0" smtClean="0">
                        <a:latin typeface="ＭＳ ゴシック" panose="020B0609070205080204" pitchFamily="49" charset="-128"/>
                        <a:ea typeface="ＭＳ ゴシック" panose="020B0609070205080204" pitchFamily="49" charset="-128"/>
                        <a:cs typeface="Times New Roman"/>
                      </a:endParaRPr>
                    </a:p>
                    <a:p>
                      <a:pPr marL="0" marR="0" indent="0" algn="ctr" defTabSz="914400" rtl="0" eaLnBrk="1" fontAlgn="auto" latinLnBrk="0" hangingPunct="1">
                        <a:lnSpc>
                          <a:spcPct val="125000"/>
                        </a:lnSpc>
                        <a:spcBef>
                          <a:spcPts val="0"/>
                        </a:spcBef>
                        <a:spcAft>
                          <a:spcPts val="0"/>
                        </a:spcAft>
                        <a:buClrTx/>
                        <a:buSzTx/>
                        <a:buFontTx/>
                        <a:buNone/>
                        <a:tabLst/>
                        <a:defRPr/>
                      </a:pPr>
                      <a:r>
                        <a:rPr lang="ja-JP" altLang="en-US" sz="1200" kern="100" dirty="0" smtClean="0">
                          <a:latin typeface="ＭＳ ゴシック" panose="020B0609070205080204" pitchFamily="49" charset="-128"/>
                          <a:ea typeface="ＭＳ ゴシック" panose="020B0609070205080204" pitchFamily="49" charset="-128"/>
                          <a:cs typeface="Times New Roman"/>
                        </a:rPr>
                        <a:t>（本年度開催予定なし）</a:t>
                      </a:r>
                      <a:endParaRPr lang="en-US" altLang="ja-JP" sz="1200" kern="100" dirty="0">
                        <a:latin typeface="ＭＳ ゴシック" panose="020B0609070205080204" pitchFamily="49" charset="-128"/>
                        <a:ea typeface="ＭＳ ゴシック" panose="020B0609070205080204" pitchFamily="49" charset="-128"/>
                        <a:cs typeface="Times New Roman"/>
                      </a:endParaRPr>
                    </a:p>
                  </a:txBody>
                  <a:tcPr marL="68580" marR="68580" marT="0" marB="0" anchor="ctr">
                    <a:solidFill>
                      <a:schemeClr val="accent1">
                        <a:lumMod val="40000"/>
                        <a:lumOff val="60000"/>
                      </a:schemeClr>
                    </a:solidFill>
                  </a:tcPr>
                </a:tc>
                <a:extLst>
                  <a:ext uri="{0D108BD9-81ED-4DB2-BD59-A6C34878D82A}">
                    <a16:rowId xmlns:a16="http://schemas.microsoft.com/office/drawing/2014/main" val="10003"/>
                  </a:ext>
                </a:extLst>
              </a:tr>
            </a:tbl>
          </a:graphicData>
        </a:graphic>
      </p:graphicFrame>
      <p:sp>
        <p:nvSpPr>
          <p:cNvPr id="2" name="スライド番号プレースホルダー 1"/>
          <p:cNvSpPr>
            <a:spLocks noGrp="1"/>
          </p:cNvSpPr>
          <p:nvPr>
            <p:ph type="sldNum" sz="quarter" idx="12"/>
          </p:nvPr>
        </p:nvSpPr>
        <p:spPr>
          <a:xfrm>
            <a:off x="7007313" y="6479052"/>
            <a:ext cx="2133600" cy="365125"/>
          </a:xfrm>
        </p:spPr>
        <p:txBody>
          <a:bodyPr/>
          <a:lstStyle/>
          <a:p>
            <a:fld id="{A9848611-8FAA-4BFC-BAAD-33CAF1A3E273}" type="slidenum">
              <a:rPr kumimoji="1" lang="ja-JP" altLang="en-US" sz="1800" smtClean="0">
                <a:solidFill>
                  <a:schemeClr val="tx1"/>
                </a:solidFill>
              </a:rPr>
              <a:t>14</a:t>
            </a:fld>
            <a:endParaRPr kumimoji="1" lang="ja-JP" altLang="en-US" sz="1800" dirty="0">
              <a:solidFill>
                <a:schemeClr val="tx1"/>
              </a:solidFill>
            </a:endParaRPr>
          </a:p>
        </p:txBody>
      </p:sp>
      <p:sp>
        <p:nvSpPr>
          <p:cNvPr id="12" name="テキスト ボックス 11"/>
          <p:cNvSpPr txBox="1"/>
          <p:nvPr/>
        </p:nvSpPr>
        <p:spPr>
          <a:xfrm>
            <a:off x="174310" y="6479052"/>
            <a:ext cx="5909858" cy="276999"/>
          </a:xfrm>
          <a:prstGeom prst="rect">
            <a:avLst/>
          </a:prstGeom>
          <a:noFill/>
        </p:spPr>
        <p:txBody>
          <a:bodyPr wrap="square" rtlCol="0">
            <a:spAutoFit/>
          </a:bodyPr>
          <a:lstStyle/>
          <a:p>
            <a:r>
              <a:rPr lang="en-US" altLang="ja-JP" sz="1200" dirty="0"/>
              <a:t>※</a:t>
            </a:r>
            <a:r>
              <a:rPr lang="ja-JP" altLang="en-US" sz="1200" dirty="0"/>
              <a:t>地域医療構想にかかわる開催であり、その他の案件により開催は含まない。</a:t>
            </a:r>
            <a:endParaRPr kumimoji="1" lang="ja-JP" altLang="en-US" sz="1200" dirty="0"/>
          </a:p>
        </p:txBody>
      </p:sp>
      <p:sp>
        <p:nvSpPr>
          <p:cNvPr id="11" name="タイトル 1">
            <a:extLst>
              <a:ext uri="{FF2B5EF4-FFF2-40B4-BE49-F238E27FC236}">
                <a16:creationId xmlns:a16="http://schemas.microsoft.com/office/drawing/2014/main" id="{DFEF89A9-DBB8-496F-B267-B3B7E5718C12}"/>
              </a:ext>
            </a:extLst>
          </p:cNvPr>
          <p:cNvSpPr txBox="1">
            <a:spLocks/>
          </p:cNvSpPr>
          <p:nvPr/>
        </p:nvSpPr>
        <p:spPr>
          <a:xfrm>
            <a:off x="174310" y="84379"/>
            <a:ext cx="8352928" cy="576064"/>
          </a:xfrm>
          <a:prstGeom prst="rect">
            <a:avLst/>
          </a:prstGeom>
        </p:spPr>
        <p:txBody>
          <a:bodyPr>
            <a:no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algn="l"/>
            <a:r>
              <a:rPr lang="ja-JP" altLang="en-US" sz="2400" dirty="0">
                <a:solidFill>
                  <a:schemeClr val="bg1"/>
                </a:solidFill>
                <a:latin typeface="HGP創英角ｺﾞｼｯｸUB" panose="020B0900000000000000" pitchFamily="50" charset="-128"/>
                <a:ea typeface="HGP創英角ｺﾞｼｯｸUB" panose="020B0900000000000000" pitchFamily="50" charset="-128"/>
              </a:rPr>
              <a:t>２</a:t>
            </a:r>
            <a:r>
              <a:rPr lang="ja-JP" altLang="en-US" sz="2400" dirty="0">
                <a:solidFill>
                  <a:schemeClr val="accent1">
                    <a:lumMod val="75000"/>
                  </a:schemeClr>
                </a:solidFill>
                <a:latin typeface="HGP創英角ｺﾞｼｯｸUB" panose="020B0900000000000000" pitchFamily="50" charset="-128"/>
                <a:ea typeface="HGP創英角ｺﾞｼｯｸUB" panose="020B0900000000000000" pitchFamily="50" charset="-128"/>
              </a:rPr>
              <a:t>　</a:t>
            </a:r>
            <a:r>
              <a:rPr lang="en-US" altLang="ja-JP" sz="2400" dirty="0">
                <a:solidFill>
                  <a:schemeClr val="accent1">
                    <a:lumMod val="75000"/>
                  </a:schemeClr>
                </a:solidFill>
                <a:latin typeface="HGP創英角ｺﾞｼｯｸUB" panose="020B0900000000000000" pitchFamily="50" charset="-128"/>
                <a:ea typeface="HGP創英角ｺﾞｼｯｸUB" panose="020B0900000000000000" pitchFamily="50" charset="-128"/>
              </a:rPr>
              <a:t>(3)</a:t>
            </a:r>
            <a:r>
              <a:rPr lang="ja-JP" altLang="en-US" sz="2400" dirty="0" smtClean="0">
                <a:solidFill>
                  <a:schemeClr val="accent1">
                    <a:lumMod val="75000"/>
                  </a:schemeClr>
                </a:solidFill>
                <a:latin typeface="HGP創英角ｺﾞｼｯｸUB" panose="020B0900000000000000" pitchFamily="50" charset="-128"/>
                <a:ea typeface="HGP創英角ｺﾞｼｯｸUB" panose="020B0900000000000000" pitchFamily="50" charset="-128"/>
              </a:rPr>
              <a:t>地域医療構想に関する会議体の概要</a:t>
            </a:r>
            <a:endParaRPr lang="ja-JP" altLang="en-US" sz="2400" dirty="0">
              <a:solidFill>
                <a:schemeClr val="accent1">
                  <a:lumMod val="75000"/>
                </a:schemeClr>
              </a:solidFill>
              <a:latin typeface="HGP創英角ｺﾞｼｯｸUB" panose="020B0900000000000000" pitchFamily="50" charset="-128"/>
              <a:ea typeface="HGP創英角ｺﾞｼｯｸUB" panose="020B0900000000000000" pitchFamily="50" charset="-128"/>
            </a:endParaRPr>
          </a:p>
        </p:txBody>
      </p:sp>
      <p:sp>
        <p:nvSpPr>
          <p:cNvPr id="9" name="Oval 64">
            <a:hlinkClick r:id="rId3" action="ppaction://hlinksldjump"/>
            <a:extLst>
              <a:ext uri="{FF2B5EF4-FFF2-40B4-BE49-F238E27FC236}">
                <a16:creationId xmlns:a16="http://schemas.microsoft.com/office/drawing/2014/main" id="{2865890E-81EE-482A-8BAC-0CEA60EEBBA9}"/>
              </a:ext>
            </a:extLst>
          </p:cNvPr>
          <p:cNvSpPr>
            <a:spLocks noChangeAspect="1"/>
          </p:cNvSpPr>
          <p:nvPr/>
        </p:nvSpPr>
        <p:spPr>
          <a:xfrm>
            <a:off x="172441" y="136685"/>
            <a:ext cx="453404" cy="434070"/>
          </a:xfrm>
          <a:prstGeom prst="ellipse">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37160" rIns="137160" bIns="68580" rtlCol="0" anchor="ctr">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ja-JP" altLang="en-US" sz="2800" dirty="0">
                <a:solidFill>
                  <a:schemeClr val="bg1"/>
                </a:solidFill>
                <a:latin typeface="HGP創英角ｺﾞｼｯｸUB" panose="020B0900000000000000" pitchFamily="50" charset="-128"/>
                <a:ea typeface="HGP創英角ｺﾞｼｯｸUB" panose="020B0900000000000000" pitchFamily="50" charset="-128"/>
              </a:rPr>
              <a:t>２</a:t>
            </a:r>
            <a:endParaRPr lang="en-US" sz="2800" dirty="0">
              <a:solidFill>
                <a:schemeClr val="bg1"/>
              </a:solidFill>
              <a:latin typeface="FontAwesome" pitchFamily="2" charset="0"/>
            </a:endParaRPr>
          </a:p>
        </p:txBody>
      </p:sp>
    </p:spTree>
    <p:extLst>
      <p:ext uri="{BB962C8B-B14F-4D97-AF65-F5344CB8AC3E}">
        <p14:creationId xmlns:p14="http://schemas.microsoft.com/office/powerpoint/2010/main" val="408237162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a:p>
        </p:txBody>
      </p:sp>
      <p:sp>
        <p:nvSpPr>
          <p:cNvPr id="6" name="テキスト ボックス 5"/>
          <p:cNvSpPr txBox="1"/>
          <p:nvPr/>
        </p:nvSpPr>
        <p:spPr>
          <a:xfrm>
            <a:off x="215516" y="5898444"/>
            <a:ext cx="8712967" cy="600164"/>
          </a:xfrm>
          <a:prstGeom prst="rect">
            <a:avLst/>
          </a:prstGeom>
          <a:noFill/>
        </p:spPr>
        <p:txBody>
          <a:bodyPr wrap="square" rtlCol="0">
            <a:spAutoFit/>
          </a:bodyPr>
          <a:lstStyle/>
          <a:p>
            <a:r>
              <a:rPr kumimoji="1" lang="en-US" altLang="ja-JP" sz="1100" dirty="0"/>
              <a:t>※</a:t>
            </a:r>
            <a:r>
              <a:rPr kumimoji="1" lang="ja-JP" altLang="en-US" sz="1100" dirty="0"/>
              <a:t>２：</a:t>
            </a:r>
            <a:r>
              <a:rPr lang="ja-JP" altLang="en-US" sz="1100" dirty="0"/>
              <a:t>国（厚生労働省、独立行政法人国立病院機構、国立大学法人、独立行政法人労働者健康福祉機構、国立高度専門医療研究センター、独立行政法人地域医療機能推進機構、その他（国の機関））、公的医療機関（都道府県、市町村、地方独立行政法人、日赤、済生会、北海道社会事業協会、厚生連、国民健康保険団体連合会）、社会保険関係団体（健康保険組合及びその連合会、共済組合及びその連合会、国民健康保険組合）。</a:t>
            </a:r>
            <a:endParaRPr lang="en-US" altLang="ja-JP" sz="1100" dirty="0"/>
          </a:p>
        </p:txBody>
      </p:sp>
      <p:sp>
        <p:nvSpPr>
          <p:cNvPr id="9" name="テキスト ボックス 8"/>
          <p:cNvSpPr txBox="1"/>
          <p:nvPr/>
        </p:nvSpPr>
        <p:spPr>
          <a:xfrm>
            <a:off x="4994441" y="897687"/>
            <a:ext cx="3771565" cy="276999"/>
          </a:xfrm>
          <a:prstGeom prst="rect">
            <a:avLst/>
          </a:prstGeom>
          <a:noFill/>
        </p:spPr>
        <p:txBody>
          <a:bodyPr wrap="square" rtlCol="0">
            <a:spAutoFit/>
          </a:bodyPr>
          <a:lstStyle/>
          <a:p>
            <a:r>
              <a:rPr lang="ja-JP" altLang="en-US" sz="1200" dirty="0"/>
              <a:t>◎</a:t>
            </a:r>
            <a:r>
              <a:rPr kumimoji="1" lang="ja-JP" altLang="en-US" sz="1200" dirty="0"/>
              <a:t>：病院の出席による説明、〇</a:t>
            </a:r>
            <a:r>
              <a:rPr lang="ja-JP" altLang="en-US" sz="1200" dirty="0"/>
              <a:t>：事務局等説明　　　</a:t>
            </a:r>
            <a:r>
              <a:rPr kumimoji="1" lang="ja-JP" altLang="en-US" sz="1200" dirty="0"/>
              <a:t>　　　</a:t>
            </a:r>
            <a:endParaRPr kumimoji="1" lang="en-US" altLang="ja-JP" sz="1200" dirty="0"/>
          </a:p>
        </p:txBody>
      </p:sp>
      <p:sp>
        <p:nvSpPr>
          <p:cNvPr id="10" name="スライド番号プレースホルダー 1"/>
          <p:cNvSpPr>
            <a:spLocks noGrp="1"/>
          </p:cNvSpPr>
          <p:nvPr>
            <p:ph type="sldNum" sz="quarter" idx="12"/>
          </p:nvPr>
        </p:nvSpPr>
        <p:spPr>
          <a:xfrm>
            <a:off x="6995736" y="6492875"/>
            <a:ext cx="2077553" cy="365125"/>
          </a:xfrm>
        </p:spPr>
        <p:txBody>
          <a:bodyPr/>
          <a:lstStyle/>
          <a:p>
            <a:fld id="{A9848611-8FAA-4BFC-BAAD-33CAF1A3E273}" type="slidenum">
              <a:rPr kumimoji="1" lang="ja-JP" altLang="en-US" sz="1800" smtClean="0">
                <a:solidFill>
                  <a:schemeClr val="tx1"/>
                </a:solidFill>
              </a:rPr>
              <a:t>15</a:t>
            </a:fld>
            <a:endParaRPr kumimoji="1" lang="ja-JP" altLang="en-US" sz="1800" dirty="0">
              <a:solidFill>
                <a:schemeClr val="tx1"/>
              </a:solidFill>
            </a:endParaRPr>
          </a:p>
        </p:txBody>
      </p:sp>
      <p:graphicFrame>
        <p:nvGraphicFramePr>
          <p:cNvPr id="4" name="表 3"/>
          <p:cNvGraphicFramePr>
            <a:graphicFrameLocks noGrp="1"/>
          </p:cNvGraphicFramePr>
          <p:nvPr>
            <p:extLst/>
          </p:nvPr>
        </p:nvGraphicFramePr>
        <p:xfrm>
          <a:off x="321507" y="1196753"/>
          <a:ext cx="8444499" cy="4176464"/>
        </p:xfrm>
        <a:graphic>
          <a:graphicData uri="http://schemas.openxmlformats.org/drawingml/2006/table">
            <a:tbl>
              <a:tblPr>
                <a:tableStyleId>{BC89EF96-8CEA-46FF-86C4-4CE0E7609802}</a:tableStyleId>
              </a:tblPr>
              <a:tblGrid>
                <a:gridCol w="5297243">
                  <a:extLst>
                    <a:ext uri="{9D8B030D-6E8A-4147-A177-3AD203B41FA5}">
                      <a16:colId xmlns:a16="http://schemas.microsoft.com/office/drawing/2014/main" val="20000"/>
                    </a:ext>
                  </a:extLst>
                </a:gridCol>
                <a:gridCol w="1237484">
                  <a:extLst>
                    <a:ext uri="{9D8B030D-6E8A-4147-A177-3AD203B41FA5}">
                      <a16:colId xmlns:a16="http://schemas.microsoft.com/office/drawing/2014/main" val="20001"/>
                    </a:ext>
                  </a:extLst>
                </a:gridCol>
                <a:gridCol w="954886">
                  <a:extLst>
                    <a:ext uri="{9D8B030D-6E8A-4147-A177-3AD203B41FA5}">
                      <a16:colId xmlns:a16="http://schemas.microsoft.com/office/drawing/2014/main" val="20002"/>
                    </a:ext>
                  </a:extLst>
                </a:gridCol>
                <a:gridCol w="954886">
                  <a:extLst>
                    <a:ext uri="{9D8B030D-6E8A-4147-A177-3AD203B41FA5}">
                      <a16:colId xmlns:a16="http://schemas.microsoft.com/office/drawing/2014/main" val="20003"/>
                    </a:ext>
                  </a:extLst>
                </a:gridCol>
              </a:tblGrid>
              <a:tr h="292237">
                <a:tc rowSpan="2">
                  <a:txBody>
                    <a:bodyPr/>
                    <a:lstStyle/>
                    <a:p>
                      <a:pPr algn="ctr" rtl="0" fontAlgn="ctr"/>
                      <a:r>
                        <a:rPr lang="ja-JP" altLang="en-US" sz="1200" u="none" strike="noStrike" dirty="0">
                          <a:effectLst/>
                        </a:rPr>
                        <a:t>項目</a:t>
                      </a:r>
                      <a:endParaRPr lang="ja-JP" altLang="en-US" sz="1200" b="1" i="0" u="none" strike="noStrike" dirty="0">
                        <a:solidFill>
                          <a:srgbClr val="000000"/>
                        </a:solidFill>
                        <a:effectLst/>
                        <a:latin typeface="ＭＳ Ｐゴシック"/>
                      </a:endParaRPr>
                    </a:p>
                  </a:txBody>
                  <a:tcPr marL="0" marR="0" marT="0" marB="0" anchor="ctr">
                    <a:solidFill>
                      <a:schemeClr val="accent1">
                        <a:lumMod val="20000"/>
                        <a:lumOff val="80000"/>
                      </a:schemeClr>
                    </a:solidFill>
                  </a:tcPr>
                </a:tc>
                <a:tc gridSpan="3">
                  <a:txBody>
                    <a:bodyPr/>
                    <a:lstStyle/>
                    <a:p>
                      <a:pPr algn="ctr" rtl="0" fontAlgn="ctr"/>
                      <a:r>
                        <a:rPr lang="ja-JP" altLang="en-US" sz="1200" u="none" strike="noStrike" dirty="0">
                          <a:effectLst/>
                        </a:rPr>
                        <a:t>会議名</a:t>
                      </a:r>
                      <a:endParaRPr lang="ja-JP" altLang="en-US" sz="1200" b="1" i="0" u="none" strike="noStrike" dirty="0">
                        <a:solidFill>
                          <a:srgbClr val="000000"/>
                        </a:solidFill>
                        <a:effectLst/>
                        <a:latin typeface="+mn-ea"/>
                        <a:ea typeface="+mn-ea"/>
                      </a:endParaRPr>
                    </a:p>
                  </a:txBody>
                  <a:tcPr marL="0" marR="0" marT="0" marB="0" anchor="ctr">
                    <a:solidFill>
                      <a:schemeClr val="accent1">
                        <a:lumMod val="20000"/>
                        <a:lumOff val="80000"/>
                      </a:schemeClr>
                    </a:solidFill>
                  </a:tcPr>
                </a:tc>
                <a:tc hMerge="1">
                  <a:txBody>
                    <a:bodyPr/>
                    <a:lstStyle/>
                    <a:p>
                      <a:endParaRPr kumimoji="1" lang="ja-JP" altLang="en-US"/>
                    </a:p>
                  </a:txBody>
                  <a:tcPr/>
                </a:tc>
                <a:tc hMerge="1">
                  <a:txBody>
                    <a:bodyPr/>
                    <a:lstStyle/>
                    <a:p>
                      <a:endParaRPr kumimoji="1" lang="ja-JP" altLang="en-US"/>
                    </a:p>
                  </a:txBody>
                  <a:tcPr/>
                </a:tc>
                <a:extLst>
                  <a:ext uri="{0D108BD9-81ED-4DB2-BD59-A6C34878D82A}">
                    <a16:rowId xmlns:a16="http://schemas.microsoft.com/office/drawing/2014/main" val="10000"/>
                  </a:ext>
                </a:extLst>
              </a:tr>
              <a:tr h="615237">
                <a:tc vMerge="1">
                  <a:txBody>
                    <a:bodyPr/>
                    <a:lstStyle/>
                    <a:p>
                      <a:endParaRPr kumimoji="1" lang="ja-JP" altLang="en-US"/>
                    </a:p>
                  </a:txBody>
                  <a:tcPr/>
                </a:tc>
                <a:tc>
                  <a:txBody>
                    <a:bodyPr/>
                    <a:lstStyle/>
                    <a:p>
                      <a:pPr algn="ctr" rtl="0" fontAlgn="ctr"/>
                      <a:r>
                        <a:rPr lang="ja-JP" altLang="en-US" sz="1200" u="none" strike="noStrike" dirty="0">
                          <a:effectLst/>
                        </a:rPr>
                        <a:t>医療審・部会</a:t>
                      </a:r>
                      <a:endParaRPr lang="ja-JP" altLang="en-US" sz="1200" b="0" i="0" u="none" strike="noStrike" dirty="0">
                        <a:solidFill>
                          <a:srgbClr val="000000"/>
                        </a:solidFill>
                        <a:effectLst/>
                        <a:latin typeface="+mn-ea"/>
                        <a:ea typeface="+mn-ea"/>
                      </a:endParaRPr>
                    </a:p>
                  </a:txBody>
                  <a:tcPr marL="0" marR="0" marT="0" marB="0" anchor="ctr">
                    <a:solidFill>
                      <a:schemeClr val="accent1">
                        <a:lumMod val="20000"/>
                        <a:lumOff val="80000"/>
                      </a:schemeClr>
                    </a:solidFill>
                  </a:tcPr>
                </a:tc>
                <a:tc>
                  <a:txBody>
                    <a:bodyPr/>
                    <a:lstStyle/>
                    <a:p>
                      <a:pPr algn="ctr" rtl="0" fontAlgn="ctr"/>
                      <a:r>
                        <a:rPr lang="zh-TW" altLang="en-US" sz="1100" u="none" strike="noStrike" dirty="0">
                          <a:effectLst/>
                          <a:latin typeface="ＭＳ Ｐゴシック" panose="020B0600070205080204" pitchFamily="50" charset="-128"/>
                          <a:ea typeface="ＭＳ Ｐゴシック" panose="020B0600070205080204" pitchFamily="50" charset="-128"/>
                        </a:rPr>
                        <a:t>保健医療</a:t>
                      </a:r>
                      <a:br>
                        <a:rPr lang="zh-TW" altLang="en-US" sz="1100" u="none" strike="noStrike" dirty="0">
                          <a:effectLst/>
                          <a:latin typeface="ＭＳ Ｐゴシック" panose="020B0600070205080204" pitchFamily="50" charset="-128"/>
                          <a:ea typeface="ＭＳ Ｐゴシック" panose="020B0600070205080204" pitchFamily="50" charset="-128"/>
                        </a:rPr>
                      </a:br>
                      <a:r>
                        <a:rPr lang="zh-TW" altLang="en-US" sz="1100" u="none" strike="noStrike" dirty="0">
                          <a:effectLst/>
                          <a:latin typeface="ＭＳ Ｐゴシック" panose="020B0600070205080204" pitchFamily="50" charset="-128"/>
                          <a:ea typeface="ＭＳ Ｐゴシック" panose="020B0600070205080204" pitchFamily="50" charset="-128"/>
                        </a:rPr>
                        <a:t>協議会</a:t>
                      </a:r>
                      <a:r>
                        <a:rPr lang="ja-JP" altLang="en-US" sz="1100" u="none" strike="noStrike" dirty="0">
                          <a:effectLst/>
                          <a:latin typeface="ＭＳ Ｐゴシック" panose="020B0600070205080204" pitchFamily="50" charset="-128"/>
                          <a:ea typeface="ＭＳ Ｐゴシック" panose="020B0600070205080204" pitchFamily="50" charset="-128"/>
                        </a:rPr>
                        <a:t>（部会）</a:t>
                      </a:r>
                      <a:endParaRPr lang="zh-TW" altLang="en-US" sz="11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0" marR="0" marT="0" marB="0" anchor="ctr">
                    <a:solidFill>
                      <a:schemeClr val="accent1">
                        <a:lumMod val="20000"/>
                        <a:lumOff val="80000"/>
                      </a:schemeClr>
                    </a:solidFill>
                  </a:tcPr>
                </a:tc>
                <a:tc>
                  <a:txBody>
                    <a:bodyPr/>
                    <a:lstStyle/>
                    <a:p>
                      <a:pPr algn="ctr" rtl="0" fontAlgn="ctr"/>
                      <a:r>
                        <a:rPr lang="ja-JP" altLang="en-US" sz="1200" u="none" strike="noStrike" dirty="0">
                          <a:effectLst/>
                          <a:latin typeface="ＭＳ Ｐゴシック" panose="020B0600070205080204" pitchFamily="50" charset="-128"/>
                          <a:ea typeface="ＭＳ Ｐゴシック" panose="020B0600070205080204" pitchFamily="50" charset="-128"/>
                        </a:rPr>
                        <a:t>医療・病床</a:t>
                      </a:r>
                      <a:br>
                        <a:rPr lang="ja-JP" altLang="en-US" sz="1200" u="none" strike="noStrike" dirty="0">
                          <a:effectLst/>
                          <a:latin typeface="ＭＳ Ｐゴシック" panose="020B0600070205080204" pitchFamily="50" charset="-128"/>
                          <a:ea typeface="ＭＳ Ｐゴシック" panose="020B0600070205080204" pitchFamily="50" charset="-128"/>
                        </a:rPr>
                      </a:br>
                      <a:r>
                        <a:rPr lang="ja-JP" altLang="en-US" sz="1200" u="none" strike="noStrike" dirty="0">
                          <a:effectLst/>
                          <a:latin typeface="ＭＳ Ｐゴシック" panose="020B0600070205080204" pitchFamily="50" charset="-128"/>
                          <a:ea typeface="ＭＳ Ｐゴシック" panose="020B0600070205080204" pitchFamily="50" charset="-128"/>
                        </a:rPr>
                        <a:t>懇話会</a:t>
                      </a:r>
                      <a:endParaRPr lang="ja-JP" altLang="en-US" sz="12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0" marR="0" marT="0" marB="0" anchor="ctr">
                    <a:solidFill>
                      <a:schemeClr val="accent1">
                        <a:lumMod val="20000"/>
                        <a:lumOff val="80000"/>
                      </a:schemeClr>
                    </a:solidFill>
                  </a:tcPr>
                </a:tc>
                <a:extLst>
                  <a:ext uri="{0D108BD9-81ED-4DB2-BD59-A6C34878D82A}">
                    <a16:rowId xmlns:a16="http://schemas.microsoft.com/office/drawing/2014/main" val="10001"/>
                  </a:ext>
                </a:extLst>
              </a:tr>
              <a:tr h="476808">
                <a:tc>
                  <a:txBody>
                    <a:bodyPr/>
                    <a:lstStyle/>
                    <a:p>
                      <a:pPr algn="l" rtl="0" fontAlgn="ctr"/>
                      <a:r>
                        <a:rPr lang="ja-JP" altLang="en-US" sz="1400" u="none" strike="noStrike" dirty="0">
                          <a:effectLst/>
                        </a:rPr>
                        <a:t>　地域医療支援病院の承認</a:t>
                      </a:r>
                      <a:endParaRPr lang="ja-JP" altLang="en-US" sz="1400" b="0" i="0" u="none" strike="noStrike" dirty="0">
                        <a:solidFill>
                          <a:srgbClr val="000000"/>
                        </a:solidFill>
                        <a:effectLst/>
                        <a:latin typeface="ＭＳ Ｐゴシック"/>
                      </a:endParaRPr>
                    </a:p>
                  </a:txBody>
                  <a:tcPr marL="0" marR="0" marT="0" marB="0" anchor="ctr"/>
                </a:tc>
                <a:tc>
                  <a:txBody>
                    <a:bodyPr/>
                    <a:lstStyle/>
                    <a:p>
                      <a:pPr algn="ctr" fontAlgn="b"/>
                      <a:r>
                        <a:rPr lang="ja-JP" altLang="en-US" sz="1200" u="none" strike="noStrike" dirty="0">
                          <a:effectLst/>
                        </a:rPr>
                        <a:t>審議○</a:t>
                      </a:r>
                      <a:endParaRPr lang="ja-JP" altLang="en-US" sz="1200" b="0" i="0" u="none" strike="noStrike" dirty="0">
                        <a:solidFill>
                          <a:srgbClr val="000000"/>
                        </a:solidFill>
                        <a:effectLst/>
                        <a:latin typeface="ＭＳ Ｐゴシック"/>
                      </a:endParaRPr>
                    </a:p>
                  </a:txBody>
                  <a:tcPr marL="0" marR="0" marT="0" marB="0" anchor="ctr"/>
                </a:tc>
                <a:tc>
                  <a:txBody>
                    <a:bodyPr/>
                    <a:lstStyle/>
                    <a:p>
                      <a:pPr algn="ctr" rtl="0" fontAlgn="ctr"/>
                      <a:r>
                        <a:rPr lang="ja-JP" altLang="en-US" sz="1200" u="none" strike="noStrike" dirty="0">
                          <a:effectLst/>
                        </a:rPr>
                        <a:t>審議◎</a:t>
                      </a:r>
                      <a:endParaRPr lang="ja-JP" altLang="en-US" sz="1200" b="0" i="0" u="none" strike="noStrike" dirty="0">
                        <a:solidFill>
                          <a:srgbClr val="000000"/>
                        </a:solidFill>
                        <a:effectLst/>
                        <a:latin typeface="ＭＳ Ｐゴシック"/>
                      </a:endParaRPr>
                    </a:p>
                  </a:txBody>
                  <a:tcPr marL="0" marR="0" marT="0" marB="0" anchor="ctr"/>
                </a:tc>
                <a:tc>
                  <a:txBody>
                    <a:bodyPr/>
                    <a:lstStyle/>
                    <a:p>
                      <a:pPr algn="ctr" rtl="0" fontAlgn="ctr"/>
                      <a:r>
                        <a:rPr lang="ja-JP" altLang="en-US" sz="1200" u="none" strike="noStrike" dirty="0">
                          <a:effectLst/>
                        </a:rPr>
                        <a:t>　</a:t>
                      </a:r>
                      <a:endParaRPr lang="ja-JP" altLang="en-US" sz="1200" b="0" i="0" u="none" strike="noStrike" dirty="0">
                        <a:solidFill>
                          <a:srgbClr val="000000"/>
                        </a:solidFill>
                        <a:effectLst/>
                        <a:latin typeface="ＭＳ Ｐゴシック"/>
                      </a:endParaRPr>
                    </a:p>
                  </a:txBody>
                  <a:tcPr marL="0" marR="0" marT="0" marB="0" anchor="ctr"/>
                </a:tc>
                <a:extLst>
                  <a:ext uri="{0D108BD9-81ED-4DB2-BD59-A6C34878D82A}">
                    <a16:rowId xmlns:a16="http://schemas.microsoft.com/office/drawing/2014/main" val="10002"/>
                  </a:ext>
                </a:extLst>
              </a:tr>
              <a:tr h="369142">
                <a:tc>
                  <a:txBody>
                    <a:bodyPr/>
                    <a:lstStyle/>
                    <a:p>
                      <a:pPr algn="l" rtl="0" fontAlgn="ctr"/>
                      <a:r>
                        <a:rPr lang="ja-JP" altLang="en-US" sz="1400" u="none" strike="noStrike" dirty="0">
                          <a:effectLst/>
                        </a:rPr>
                        <a:t>　地域医療連携推進法人の認定</a:t>
                      </a:r>
                      <a:endParaRPr lang="ja-JP" altLang="en-US" sz="1400" b="0" i="0" u="none" strike="noStrike" dirty="0">
                        <a:solidFill>
                          <a:srgbClr val="000000"/>
                        </a:solidFill>
                        <a:effectLst/>
                        <a:latin typeface="ＭＳ Ｐゴシック"/>
                      </a:endParaRPr>
                    </a:p>
                  </a:txBody>
                  <a:tcPr marL="0" marR="0" marT="0" marB="0" anchor="ctr"/>
                </a:tc>
                <a:tc rowSpan="5">
                  <a:txBody>
                    <a:bodyPr/>
                    <a:lstStyle/>
                    <a:p>
                      <a:pPr algn="ctr" fontAlgn="b"/>
                      <a:r>
                        <a:rPr lang="ja-JP" altLang="en-US" sz="1200" u="none" strike="noStrike" dirty="0">
                          <a:effectLst/>
                        </a:rPr>
                        <a:t>審議○</a:t>
                      </a:r>
                      <a:endParaRPr lang="ja-JP" altLang="en-US" sz="1200" b="0" i="0" u="none" strike="noStrike" dirty="0">
                        <a:solidFill>
                          <a:srgbClr val="000000"/>
                        </a:solidFill>
                        <a:effectLst/>
                        <a:latin typeface="ＭＳ Ｐゴシック"/>
                      </a:endParaRPr>
                    </a:p>
                  </a:txBody>
                  <a:tcPr marL="0" marR="0" marT="0" marB="0" anchor="ctr"/>
                </a:tc>
                <a:tc rowSpan="5">
                  <a:txBody>
                    <a:bodyPr/>
                    <a:lstStyle/>
                    <a:p>
                      <a:pPr algn="ctr" fontAlgn="b"/>
                      <a:r>
                        <a:rPr lang="ja-JP" altLang="en-US" sz="1200" u="none" strike="noStrike" dirty="0">
                          <a:effectLst/>
                        </a:rPr>
                        <a:t>審議◎</a:t>
                      </a:r>
                      <a:endParaRPr lang="ja-JP" altLang="en-US" sz="1200" b="0" i="0" u="none" strike="noStrike" dirty="0">
                        <a:solidFill>
                          <a:srgbClr val="000000"/>
                        </a:solidFill>
                        <a:effectLst/>
                        <a:latin typeface="ＭＳ Ｐゴシック"/>
                      </a:endParaRPr>
                    </a:p>
                  </a:txBody>
                  <a:tcPr marL="0" marR="0" marT="0" marB="0" anchor="ctr"/>
                </a:tc>
                <a:tc rowSpan="5">
                  <a:txBody>
                    <a:bodyPr/>
                    <a:lstStyle/>
                    <a:p>
                      <a:pPr algn="ctr" rtl="0" fontAlgn="ctr"/>
                      <a:r>
                        <a:rPr lang="ja-JP" altLang="en-US" sz="1200" u="none" strike="noStrike" dirty="0">
                          <a:effectLst/>
                        </a:rPr>
                        <a:t/>
                      </a:r>
                      <a:br>
                        <a:rPr lang="ja-JP" altLang="en-US" sz="1200" u="none" strike="noStrike" dirty="0">
                          <a:effectLst/>
                        </a:rPr>
                      </a:br>
                      <a:r>
                        <a:rPr lang="ja-JP" altLang="en-US" sz="1200" u="none" strike="noStrike" dirty="0">
                          <a:effectLst/>
                        </a:rPr>
                        <a:t>◎</a:t>
                      </a:r>
                      <a:br>
                        <a:rPr lang="ja-JP" altLang="en-US" sz="1200" u="none" strike="noStrike" dirty="0">
                          <a:effectLst/>
                        </a:rPr>
                      </a:br>
                      <a:r>
                        <a:rPr lang="ja-JP" altLang="en-US" sz="1200" u="none" strike="noStrike" dirty="0">
                          <a:effectLst/>
                        </a:rPr>
                        <a:t>（</a:t>
                      </a:r>
                      <a:r>
                        <a:rPr lang="en-US" altLang="ja-JP" sz="1200" u="none" strike="noStrike" dirty="0">
                          <a:effectLst/>
                        </a:rPr>
                        <a:t>※</a:t>
                      </a:r>
                      <a:r>
                        <a:rPr lang="ja-JP" altLang="en-US" sz="1200" u="none" strike="noStrike" dirty="0">
                          <a:effectLst/>
                        </a:rPr>
                        <a:t>１）</a:t>
                      </a:r>
                      <a:endParaRPr lang="ja-JP" altLang="en-US" sz="1200" b="0" i="0" u="none" strike="noStrike" dirty="0">
                        <a:solidFill>
                          <a:srgbClr val="000000"/>
                        </a:solidFill>
                        <a:effectLst/>
                        <a:latin typeface="ＭＳ Ｐゴシック"/>
                      </a:endParaRPr>
                    </a:p>
                  </a:txBody>
                  <a:tcPr marL="0" marR="0" marT="0" marB="0" anchor="ctr"/>
                </a:tc>
                <a:extLst>
                  <a:ext uri="{0D108BD9-81ED-4DB2-BD59-A6C34878D82A}">
                    <a16:rowId xmlns:a16="http://schemas.microsoft.com/office/drawing/2014/main" val="10003"/>
                  </a:ext>
                </a:extLst>
              </a:tr>
              <a:tr h="341086">
                <a:tc>
                  <a:txBody>
                    <a:bodyPr/>
                    <a:lstStyle/>
                    <a:p>
                      <a:pPr algn="l" rtl="0" fontAlgn="ctr"/>
                      <a:r>
                        <a:rPr lang="ja-JP" altLang="en-US" sz="1400" u="none" strike="noStrike" dirty="0">
                          <a:effectLst/>
                        </a:rPr>
                        <a:t>　特定病床等による新たな病床整備</a:t>
                      </a:r>
                      <a:endParaRPr lang="ja-JP" altLang="en-US" sz="1400" b="0" i="0" u="none" strike="noStrike" dirty="0">
                        <a:solidFill>
                          <a:srgbClr val="000000"/>
                        </a:solidFill>
                        <a:effectLst/>
                        <a:latin typeface="ＭＳ Ｐゴシック"/>
                      </a:endParaRPr>
                    </a:p>
                  </a:txBody>
                  <a:tcPr marL="0" marR="0" marT="0" marB="0" anchor="ctr"/>
                </a:tc>
                <a:tc vMerge="1">
                  <a:txBody>
                    <a:bodyPr/>
                    <a:lstStyle/>
                    <a:p>
                      <a:endParaRPr kumimoji="1" lang="ja-JP" altLang="en-US"/>
                    </a:p>
                  </a:txBody>
                  <a:tcPr/>
                </a:tc>
                <a:tc vMerge="1">
                  <a:txBody>
                    <a:bodyPr/>
                    <a:lstStyle/>
                    <a:p>
                      <a:endParaRPr kumimoji="1" lang="ja-JP" altLang="en-US"/>
                    </a:p>
                  </a:txBody>
                  <a:tcPr/>
                </a:tc>
                <a:tc vMerge="1">
                  <a:txBody>
                    <a:bodyPr/>
                    <a:lstStyle/>
                    <a:p>
                      <a:endParaRPr kumimoji="1" lang="ja-JP" altLang="en-US"/>
                    </a:p>
                  </a:txBody>
                  <a:tcPr/>
                </a:tc>
                <a:extLst>
                  <a:ext uri="{0D108BD9-81ED-4DB2-BD59-A6C34878D82A}">
                    <a16:rowId xmlns:a16="http://schemas.microsoft.com/office/drawing/2014/main" val="10004"/>
                  </a:ext>
                </a:extLst>
              </a:tr>
              <a:tr h="369142">
                <a:tc>
                  <a:txBody>
                    <a:bodyPr/>
                    <a:lstStyle/>
                    <a:p>
                      <a:pPr algn="l" rtl="0" fontAlgn="ctr"/>
                      <a:r>
                        <a:rPr lang="ja-JP" altLang="en-US" sz="1400" u="none" strike="noStrike" dirty="0">
                          <a:effectLst/>
                        </a:rPr>
                        <a:t>　二次医療圏を超えた病院移転</a:t>
                      </a:r>
                      <a:endParaRPr lang="ja-JP" altLang="en-US" sz="1400" b="0" i="0" u="none" strike="noStrike" dirty="0">
                        <a:solidFill>
                          <a:srgbClr val="000000"/>
                        </a:solidFill>
                        <a:effectLst/>
                        <a:latin typeface="ＭＳ Ｐゴシック"/>
                      </a:endParaRPr>
                    </a:p>
                  </a:txBody>
                  <a:tcPr marL="0" marR="0" marT="0" marB="0" anchor="ctr"/>
                </a:tc>
                <a:tc vMerge="1">
                  <a:txBody>
                    <a:bodyPr/>
                    <a:lstStyle/>
                    <a:p>
                      <a:endParaRPr kumimoji="1" lang="ja-JP" altLang="en-US"/>
                    </a:p>
                  </a:txBody>
                  <a:tcPr/>
                </a:tc>
                <a:tc vMerge="1">
                  <a:txBody>
                    <a:bodyPr/>
                    <a:lstStyle/>
                    <a:p>
                      <a:endParaRPr kumimoji="1" lang="ja-JP" altLang="en-US"/>
                    </a:p>
                  </a:txBody>
                  <a:tcPr/>
                </a:tc>
                <a:tc vMerge="1">
                  <a:txBody>
                    <a:bodyPr/>
                    <a:lstStyle/>
                    <a:p>
                      <a:endParaRPr kumimoji="1" lang="ja-JP" altLang="en-US"/>
                    </a:p>
                  </a:txBody>
                  <a:tcPr/>
                </a:tc>
                <a:extLst>
                  <a:ext uri="{0D108BD9-81ED-4DB2-BD59-A6C34878D82A}">
                    <a16:rowId xmlns:a16="http://schemas.microsoft.com/office/drawing/2014/main" val="10005"/>
                  </a:ext>
                </a:extLst>
              </a:tr>
              <a:tr h="369142">
                <a:tc>
                  <a:txBody>
                    <a:bodyPr/>
                    <a:lstStyle/>
                    <a:p>
                      <a:pPr algn="l" rtl="0" fontAlgn="ctr"/>
                      <a:r>
                        <a:rPr lang="ja-JP" altLang="en-US" sz="1400" u="none" strike="noStrike" dirty="0">
                          <a:effectLst/>
                        </a:rPr>
                        <a:t>　公的医療機関等</a:t>
                      </a:r>
                      <a:r>
                        <a:rPr lang="en-US" altLang="ja-JP" sz="1400" u="none" strike="noStrike" dirty="0">
                          <a:effectLst/>
                        </a:rPr>
                        <a:t>※</a:t>
                      </a:r>
                      <a:r>
                        <a:rPr lang="ja-JP" altLang="en-US" sz="1400" u="none" strike="noStrike" dirty="0">
                          <a:effectLst/>
                        </a:rPr>
                        <a:t>２の再編</a:t>
                      </a:r>
                      <a:endParaRPr lang="ja-JP" altLang="en-US" sz="1400" b="0" i="0" u="none" strike="noStrike" dirty="0">
                        <a:solidFill>
                          <a:srgbClr val="000000"/>
                        </a:solidFill>
                        <a:effectLst/>
                        <a:latin typeface="ＭＳ Ｐゴシック"/>
                      </a:endParaRPr>
                    </a:p>
                  </a:txBody>
                  <a:tcPr marL="0" marR="0" marT="0" marB="0" anchor="ctr"/>
                </a:tc>
                <a:tc vMerge="1">
                  <a:txBody>
                    <a:bodyPr/>
                    <a:lstStyle/>
                    <a:p>
                      <a:endParaRPr kumimoji="1" lang="ja-JP" altLang="en-US"/>
                    </a:p>
                  </a:txBody>
                  <a:tcPr/>
                </a:tc>
                <a:tc vMerge="1">
                  <a:txBody>
                    <a:bodyPr/>
                    <a:lstStyle/>
                    <a:p>
                      <a:endParaRPr kumimoji="1" lang="ja-JP" altLang="en-US"/>
                    </a:p>
                  </a:txBody>
                  <a:tcPr/>
                </a:tc>
                <a:tc vMerge="1">
                  <a:txBody>
                    <a:bodyPr/>
                    <a:lstStyle/>
                    <a:p>
                      <a:endParaRPr kumimoji="1" lang="ja-JP" altLang="en-US"/>
                    </a:p>
                  </a:txBody>
                  <a:tcPr/>
                </a:tc>
                <a:extLst>
                  <a:ext uri="{0D108BD9-81ED-4DB2-BD59-A6C34878D82A}">
                    <a16:rowId xmlns:a16="http://schemas.microsoft.com/office/drawing/2014/main" val="10006"/>
                  </a:ext>
                </a:extLst>
              </a:tr>
              <a:tr h="369142">
                <a:tc>
                  <a:txBody>
                    <a:bodyPr/>
                    <a:lstStyle/>
                    <a:p>
                      <a:pPr algn="l" rtl="0" fontAlgn="ctr"/>
                      <a:r>
                        <a:rPr lang="ja-JP" altLang="en-US" sz="1400" u="none" strike="noStrike" dirty="0">
                          <a:effectLst/>
                        </a:rPr>
                        <a:t>　有床診療所の新たな病床整備</a:t>
                      </a:r>
                      <a:endParaRPr lang="ja-JP" altLang="en-US" sz="1400" b="0" i="0" u="none" strike="noStrike" dirty="0">
                        <a:solidFill>
                          <a:srgbClr val="000000"/>
                        </a:solidFill>
                        <a:effectLst/>
                        <a:latin typeface="ＭＳ Ｐゴシック"/>
                      </a:endParaRPr>
                    </a:p>
                  </a:txBody>
                  <a:tcPr marL="0" marR="0" marT="0" marB="0" anchor="ctr"/>
                </a:tc>
                <a:tc vMerge="1">
                  <a:txBody>
                    <a:bodyPr/>
                    <a:lstStyle/>
                    <a:p>
                      <a:endParaRPr kumimoji="1" lang="ja-JP" altLang="en-US"/>
                    </a:p>
                  </a:txBody>
                  <a:tcPr/>
                </a:tc>
                <a:tc vMerge="1">
                  <a:txBody>
                    <a:bodyPr/>
                    <a:lstStyle/>
                    <a:p>
                      <a:endParaRPr kumimoji="1" lang="ja-JP" altLang="en-US"/>
                    </a:p>
                  </a:txBody>
                  <a:tcPr/>
                </a:tc>
                <a:tc vMerge="1">
                  <a:txBody>
                    <a:bodyPr/>
                    <a:lstStyle/>
                    <a:p>
                      <a:endParaRPr kumimoji="1" lang="ja-JP" altLang="en-US"/>
                    </a:p>
                  </a:txBody>
                  <a:tcPr/>
                </a:tc>
                <a:extLst>
                  <a:ext uri="{0D108BD9-81ED-4DB2-BD59-A6C34878D82A}">
                    <a16:rowId xmlns:a16="http://schemas.microsoft.com/office/drawing/2014/main" val="10007"/>
                  </a:ext>
                </a:extLst>
              </a:tr>
              <a:tr h="974528">
                <a:tc>
                  <a:txBody>
                    <a:bodyPr/>
                    <a:lstStyle/>
                    <a:p>
                      <a:pPr algn="l" rtl="0" fontAlgn="ctr"/>
                      <a:r>
                        <a:rPr lang="ja-JP" altLang="en-US" sz="1400" u="none" strike="noStrike" dirty="0">
                          <a:effectLst/>
                        </a:rPr>
                        <a:t>　病院の開設者変更</a:t>
                      </a:r>
                    </a:p>
                    <a:p>
                      <a:pPr algn="l" rtl="0" fontAlgn="ctr"/>
                      <a:r>
                        <a:rPr lang="ja-JP" altLang="en-US" sz="1400" u="none" strike="noStrike" dirty="0">
                          <a:effectLst/>
                        </a:rPr>
                        <a:t>　　</a:t>
                      </a:r>
                      <a:r>
                        <a:rPr lang="ja-JP" altLang="en-US" sz="1200" u="none" strike="noStrike" dirty="0">
                          <a:effectLst/>
                        </a:rPr>
                        <a:t>病院再編（公立病院を除く）をはじめ病院が担う役割が</a:t>
                      </a:r>
                      <a:endParaRPr lang="en-US" altLang="ja-JP" sz="1200" u="none" strike="noStrike" dirty="0">
                        <a:effectLst/>
                      </a:endParaRPr>
                    </a:p>
                    <a:p>
                      <a:pPr algn="l" rtl="0" fontAlgn="ctr"/>
                      <a:r>
                        <a:rPr lang="ja-JP" altLang="en-US" sz="1200" u="none" strike="noStrike" dirty="0">
                          <a:effectLst/>
                        </a:rPr>
                        <a:t>　　大きく変わる場合</a:t>
                      </a:r>
                      <a:endParaRPr lang="ja-JP" altLang="en-US" sz="1200" b="0" i="0" u="none" strike="noStrike" dirty="0">
                        <a:solidFill>
                          <a:srgbClr val="000000"/>
                        </a:solidFill>
                        <a:effectLst/>
                        <a:latin typeface="ＭＳ Ｐゴシック"/>
                      </a:endParaRPr>
                    </a:p>
                  </a:txBody>
                  <a:tcPr marL="0" marR="0" marT="0" marB="0" anchor="ctr"/>
                </a:tc>
                <a:tc>
                  <a:txBody>
                    <a:bodyPr/>
                    <a:lstStyle/>
                    <a:p>
                      <a:pPr algn="ctr" fontAlgn="ctr"/>
                      <a:r>
                        <a:rPr lang="ja-JP" altLang="en-US" sz="1200" u="none" strike="noStrike" dirty="0">
                          <a:effectLst/>
                        </a:rPr>
                        <a:t>　</a:t>
                      </a:r>
                      <a:endParaRPr lang="ja-JP" altLang="en-US" sz="1200" b="0" i="0" u="none" strike="noStrike" dirty="0">
                        <a:solidFill>
                          <a:srgbClr val="000000"/>
                        </a:solidFill>
                        <a:effectLst/>
                        <a:latin typeface="Arial"/>
                      </a:endParaRPr>
                    </a:p>
                  </a:txBody>
                  <a:tcPr marL="0" marR="0" marT="0" marB="0" anchor="ctr"/>
                </a:tc>
                <a:tc gridSpan="2">
                  <a:txBody>
                    <a:bodyPr/>
                    <a:lstStyle/>
                    <a:p>
                      <a:pPr algn="ctr" rtl="0" fontAlgn="ctr"/>
                      <a:r>
                        <a:rPr lang="ja-JP" altLang="en-US" sz="1200" u="none" strike="noStrike" dirty="0">
                          <a:effectLst/>
                        </a:rPr>
                        <a:t>◎</a:t>
                      </a:r>
                      <a:endParaRPr lang="en-US" altLang="ja-JP" sz="1200" u="none" strike="noStrike" dirty="0">
                        <a:effectLst/>
                      </a:endParaRPr>
                    </a:p>
                    <a:p>
                      <a:pPr marL="0" marR="0" indent="0" algn="ctr" defTabSz="914400" rtl="0" eaLnBrk="1" fontAlgn="ctr" latinLnBrk="0" hangingPunct="1">
                        <a:lnSpc>
                          <a:spcPct val="100000"/>
                        </a:lnSpc>
                        <a:spcBef>
                          <a:spcPts val="0"/>
                        </a:spcBef>
                        <a:spcAft>
                          <a:spcPts val="0"/>
                        </a:spcAft>
                        <a:buClrTx/>
                        <a:buSzTx/>
                        <a:buFontTx/>
                        <a:buNone/>
                        <a:tabLst/>
                        <a:defRPr/>
                      </a:pPr>
                      <a:r>
                        <a:rPr lang="ja-JP" altLang="en-US" sz="1000" u="none" strike="noStrike" dirty="0">
                          <a:effectLst/>
                        </a:rPr>
                        <a:t>懇話会で説明した場合、調整会議は、事務局からの報告で可</a:t>
                      </a:r>
                      <a:endParaRPr lang="ja-JP" altLang="en-US" sz="1000" b="0" i="0" u="none" strike="noStrike" dirty="0">
                        <a:solidFill>
                          <a:srgbClr val="000000"/>
                        </a:solidFill>
                        <a:effectLst/>
                        <a:latin typeface="ＭＳ Ｐゴシック"/>
                      </a:endParaRPr>
                    </a:p>
                  </a:txBody>
                  <a:tcPr marL="0" marR="0" marT="0" marB="0" anchor="ctr"/>
                </a:tc>
                <a:tc hMerge="1">
                  <a:txBody>
                    <a:bodyPr/>
                    <a:lstStyle/>
                    <a:p>
                      <a:endParaRPr kumimoji="1" lang="ja-JP" altLang="en-US" dirty="0"/>
                    </a:p>
                  </a:txBody>
                  <a:tcPr/>
                </a:tc>
                <a:extLst>
                  <a:ext uri="{0D108BD9-81ED-4DB2-BD59-A6C34878D82A}">
                    <a16:rowId xmlns:a16="http://schemas.microsoft.com/office/drawing/2014/main" val="10008"/>
                  </a:ext>
                </a:extLst>
              </a:tr>
            </a:tbl>
          </a:graphicData>
        </a:graphic>
      </p:graphicFrame>
      <p:sp>
        <p:nvSpPr>
          <p:cNvPr id="19" name="左矢印 18"/>
          <p:cNvSpPr/>
          <p:nvPr/>
        </p:nvSpPr>
        <p:spPr>
          <a:xfrm>
            <a:off x="6719458" y="2265488"/>
            <a:ext cx="216024" cy="288032"/>
          </a:xfrm>
          <a:prstGeom prst="leftArrow">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8" name="左矢印 17"/>
          <p:cNvSpPr/>
          <p:nvPr/>
        </p:nvSpPr>
        <p:spPr>
          <a:xfrm>
            <a:off x="6719458" y="3343752"/>
            <a:ext cx="216024" cy="288032"/>
          </a:xfrm>
          <a:prstGeom prst="leftArrow">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6" name="左矢印 35"/>
          <p:cNvSpPr/>
          <p:nvPr/>
        </p:nvSpPr>
        <p:spPr>
          <a:xfrm>
            <a:off x="7675500" y="3331784"/>
            <a:ext cx="216024" cy="288032"/>
          </a:xfrm>
          <a:prstGeom prst="leftArrow">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7" name="テキスト ボックス 3"/>
          <p:cNvSpPr txBox="1">
            <a:spLocks noChangeArrowheads="1"/>
          </p:cNvSpPr>
          <p:nvPr/>
        </p:nvSpPr>
        <p:spPr bwMode="auto">
          <a:xfrm>
            <a:off x="0" y="825217"/>
            <a:ext cx="2685652"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kumimoji="1">
                <a:solidFill>
                  <a:schemeClr val="tx1"/>
                </a:solidFill>
                <a:latin typeface="Calibri" pitchFamily="34" charset="0"/>
                <a:ea typeface="ＭＳ Ｐゴシック" charset="-128"/>
              </a:defRPr>
            </a:lvl1pPr>
            <a:lvl2pPr marL="742950" indent="-285750">
              <a:defRPr kumimoji="1">
                <a:solidFill>
                  <a:schemeClr val="tx1"/>
                </a:solidFill>
                <a:latin typeface="Calibri" pitchFamily="34" charset="0"/>
                <a:ea typeface="ＭＳ Ｐゴシック" charset="-128"/>
              </a:defRPr>
            </a:lvl2pPr>
            <a:lvl3pPr marL="1143000" indent="-228600">
              <a:defRPr kumimoji="1">
                <a:solidFill>
                  <a:schemeClr val="tx1"/>
                </a:solidFill>
                <a:latin typeface="Calibri" pitchFamily="34" charset="0"/>
                <a:ea typeface="ＭＳ Ｐゴシック" charset="-128"/>
              </a:defRPr>
            </a:lvl3pPr>
            <a:lvl4pPr marL="1600200" indent="-228600">
              <a:defRPr kumimoji="1">
                <a:solidFill>
                  <a:schemeClr val="tx1"/>
                </a:solidFill>
                <a:latin typeface="Calibri" pitchFamily="34" charset="0"/>
                <a:ea typeface="ＭＳ Ｐゴシック" charset="-128"/>
              </a:defRPr>
            </a:lvl4pPr>
            <a:lvl5pPr marL="2057400" indent="-228600">
              <a:defRPr kumimoji="1">
                <a:solidFill>
                  <a:schemeClr val="tx1"/>
                </a:solidFill>
                <a:latin typeface="Calibri" pitchFamily="34" charset="0"/>
                <a:ea typeface="ＭＳ Ｐゴシック" charset="-128"/>
              </a:defRPr>
            </a:lvl5pPr>
            <a:lvl6pPr marL="2514600" indent="-228600" fontAlgn="base">
              <a:spcBef>
                <a:spcPct val="0"/>
              </a:spcBef>
              <a:spcAft>
                <a:spcPct val="0"/>
              </a:spcAft>
              <a:defRPr kumimoji="1">
                <a:solidFill>
                  <a:schemeClr val="tx1"/>
                </a:solidFill>
                <a:latin typeface="Calibri" pitchFamily="34" charset="0"/>
                <a:ea typeface="ＭＳ Ｐゴシック" charset="-128"/>
              </a:defRPr>
            </a:lvl6pPr>
            <a:lvl7pPr marL="2971800" indent="-228600" fontAlgn="base">
              <a:spcBef>
                <a:spcPct val="0"/>
              </a:spcBef>
              <a:spcAft>
                <a:spcPct val="0"/>
              </a:spcAft>
              <a:defRPr kumimoji="1">
                <a:solidFill>
                  <a:schemeClr val="tx1"/>
                </a:solidFill>
                <a:latin typeface="Calibri" pitchFamily="34" charset="0"/>
                <a:ea typeface="ＭＳ Ｐゴシック" charset="-128"/>
              </a:defRPr>
            </a:lvl7pPr>
            <a:lvl8pPr marL="3429000" indent="-228600" fontAlgn="base">
              <a:spcBef>
                <a:spcPct val="0"/>
              </a:spcBef>
              <a:spcAft>
                <a:spcPct val="0"/>
              </a:spcAft>
              <a:defRPr kumimoji="1">
                <a:solidFill>
                  <a:schemeClr val="tx1"/>
                </a:solidFill>
                <a:latin typeface="Calibri" pitchFamily="34" charset="0"/>
                <a:ea typeface="ＭＳ Ｐゴシック" charset="-128"/>
              </a:defRPr>
            </a:lvl8pPr>
            <a:lvl9pPr marL="3886200" indent="-228600" fontAlgn="base">
              <a:spcBef>
                <a:spcPct val="0"/>
              </a:spcBef>
              <a:spcAft>
                <a:spcPct val="0"/>
              </a:spcAft>
              <a:defRPr kumimoji="1">
                <a:solidFill>
                  <a:schemeClr val="tx1"/>
                </a:solidFill>
                <a:latin typeface="Calibri" pitchFamily="34" charset="0"/>
                <a:ea typeface="ＭＳ Ｐゴシック" charset="-128"/>
              </a:defRPr>
            </a:lvl9pPr>
          </a:lstStyle>
          <a:p>
            <a:pPr marL="285750">
              <a:buFont typeface="Wingdings" panose="05000000000000000000" pitchFamily="2" charset="2"/>
              <a:buChar char="l"/>
            </a:pPr>
            <a:r>
              <a:rPr lang="ja-JP" altLang="en-US" sz="1600" dirty="0">
                <a:solidFill>
                  <a:srgbClr val="000000"/>
                </a:solidFill>
              </a:rPr>
              <a:t>開設等に関する手続き</a:t>
            </a:r>
            <a:endParaRPr lang="en-US" altLang="ja-JP" sz="1600" dirty="0">
              <a:solidFill>
                <a:srgbClr val="000000"/>
              </a:solidFill>
            </a:endParaRPr>
          </a:p>
        </p:txBody>
      </p:sp>
      <p:sp>
        <p:nvSpPr>
          <p:cNvPr id="46" name="テキスト ボックス 45"/>
          <p:cNvSpPr txBox="1"/>
          <p:nvPr/>
        </p:nvSpPr>
        <p:spPr>
          <a:xfrm>
            <a:off x="215516" y="5636834"/>
            <a:ext cx="8712967" cy="261610"/>
          </a:xfrm>
          <a:prstGeom prst="rect">
            <a:avLst/>
          </a:prstGeom>
          <a:noFill/>
        </p:spPr>
        <p:txBody>
          <a:bodyPr wrap="square" rtlCol="0">
            <a:spAutoFit/>
          </a:bodyPr>
          <a:lstStyle/>
          <a:p>
            <a:r>
              <a:rPr kumimoji="1" lang="en-US" altLang="ja-JP" sz="1100" dirty="0"/>
              <a:t>※</a:t>
            </a:r>
            <a:r>
              <a:rPr lang="ja-JP" altLang="en-US" sz="1100" dirty="0"/>
              <a:t>１：病院等の出席による説明が望ましい。</a:t>
            </a:r>
            <a:endParaRPr lang="en-US" altLang="ja-JP" sz="1100" dirty="0"/>
          </a:p>
        </p:txBody>
      </p:sp>
      <p:sp>
        <p:nvSpPr>
          <p:cNvPr id="14" name="タイトル 1">
            <a:extLst>
              <a:ext uri="{FF2B5EF4-FFF2-40B4-BE49-F238E27FC236}">
                <a16:creationId xmlns:a16="http://schemas.microsoft.com/office/drawing/2014/main" id="{DFEF89A9-DBB8-496F-B267-B3B7E5718C12}"/>
              </a:ext>
            </a:extLst>
          </p:cNvPr>
          <p:cNvSpPr txBox="1">
            <a:spLocks/>
          </p:cNvSpPr>
          <p:nvPr/>
        </p:nvSpPr>
        <p:spPr>
          <a:xfrm>
            <a:off x="385694" y="214539"/>
            <a:ext cx="8352928" cy="576064"/>
          </a:xfrm>
          <a:prstGeom prst="rect">
            <a:avLst/>
          </a:prstGeom>
        </p:spPr>
        <p:txBody>
          <a:bodyPr>
            <a:no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algn="l"/>
            <a:r>
              <a:rPr lang="ja-JP" altLang="en-US" sz="2400" dirty="0" smtClean="0">
                <a:solidFill>
                  <a:schemeClr val="accent1">
                    <a:lumMod val="75000"/>
                  </a:schemeClr>
                </a:solidFill>
                <a:latin typeface="HGP創英角ｺﾞｼｯｸUB" panose="020B0900000000000000" pitchFamily="50" charset="-128"/>
                <a:ea typeface="HGP創英角ｺﾞｼｯｸUB" panose="020B0900000000000000" pitchFamily="50" charset="-128"/>
              </a:rPr>
              <a:t>　</a:t>
            </a:r>
            <a:r>
              <a:rPr lang="en-US" altLang="ja-JP" sz="2400" dirty="0">
                <a:solidFill>
                  <a:schemeClr val="accent1">
                    <a:lumMod val="75000"/>
                  </a:schemeClr>
                </a:solidFill>
                <a:latin typeface="HGP創英角ｺﾞｼｯｸUB" panose="020B0900000000000000" pitchFamily="50" charset="-128"/>
                <a:ea typeface="HGP創英角ｺﾞｼｯｸUB" panose="020B0900000000000000" pitchFamily="50" charset="-128"/>
              </a:rPr>
              <a:t>(4)</a:t>
            </a:r>
            <a:r>
              <a:rPr lang="ja-JP" altLang="en-US" sz="2400" dirty="0" smtClean="0">
                <a:solidFill>
                  <a:schemeClr val="accent1">
                    <a:lumMod val="75000"/>
                  </a:schemeClr>
                </a:solidFill>
                <a:latin typeface="HGP創英角ｺﾞｼｯｸUB" panose="020B0900000000000000" pitchFamily="50" charset="-128"/>
                <a:ea typeface="HGP創英角ｺﾞｼｯｸUB" panose="020B0900000000000000" pitchFamily="50" charset="-128"/>
              </a:rPr>
              <a:t>会議体で取り扱う事項①</a:t>
            </a:r>
            <a:endParaRPr lang="ja-JP" altLang="en-US" sz="2400" dirty="0">
              <a:solidFill>
                <a:schemeClr val="accent1">
                  <a:lumMod val="75000"/>
                </a:schemeClr>
              </a:solidFill>
              <a:latin typeface="HGP創英角ｺﾞｼｯｸUB" panose="020B0900000000000000" pitchFamily="50" charset="-128"/>
              <a:ea typeface="HGP創英角ｺﾞｼｯｸUB" panose="020B0900000000000000" pitchFamily="50" charset="-128"/>
            </a:endParaRPr>
          </a:p>
        </p:txBody>
      </p:sp>
      <p:sp>
        <p:nvSpPr>
          <p:cNvPr id="13" name="Oval 64">
            <a:hlinkClick r:id="rId3" action="ppaction://hlinksldjump"/>
            <a:extLst>
              <a:ext uri="{FF2B5EF4-FFF2-40B4-BE49-F238E27FC236}">
                <a16:creationId xmlns:a16="http://schemas.microsoft.com/office/drawing/2014/main" id="{2865890E-81EE-482A-8BAC-0CEA60EEBBA9}"/>
              </a:ext>
            </a:extLst>
          </p:cNvPr>
          <p:cNvSpPr>
            <a:spLocks noChangeAspect="1"/>
          </p:cNvSpPr>
          <p:nvPr/>
        </p:nvSpPr>
        <p:spPr>
          <a:xfrm>
            <a:off x="94805" y="257441"/>
            <a:ext cx="453404" cy="416768"/>
          </a:xfrm>
          <a:prstGeom prst="ellipse">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37160" rIns="137160" bIns="68580" rtlCol="0" anchor="ctr">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ja-JP" altLang="en-US" sz="2800" dirty="0">
                <a:solidFill>
                  <a:schemeClr val="bg1"/>
                </a:solidFill>
                <a:latin typeface="HGP創英角ｺﾞｼｯｸUB" panose="020B0900000000000000" pitchFamily="50" charset="-128"/>
                <a:ea typeface="HGP創英角ｺﾞｼｯｸUB" panose="020B0900000000000000" pitchFamily="50" charset="-128"/>
              </a:rPr>
              <a:t>２</a:t>
            </a:r>
            <a:endParaRPr lang="en-US" altLang="ja-JP" sz="2800" dirty="0">
              <a:solidFill>
                <a:schemeClr val="bg1"/>
              </a:solidFill>
              <a:latin typeface="FontAwesome" pitchFamily="2" charset="0"/>
            </a:endParaRPr>
          </a:p>
        </p:txBody>
      </p:sp>
    </p:spTree>
    <p:extLst>
      <p:ext uri="{BB962C8B-B14F-4D97-AF65-F5344CB8AC3E}">
        <p14:creationId xmlns:p14="http://schemas.microsoft.com/office/powerpoint/2010/main" val="41481924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a:p>
        </p:txBody>
      </p:sp>
      <p:sp>
        <p:nvSpPr>
          <p:cNvPr id="10" name="スライド番号プレースホルダー 1"/>
          <p:cNvSpPr>
            <a:spLocks noGrp="1"/>
          </p:cNvSpPr>
          <p:nvPr>
            <p:ph type="sldNum" sz="quarter" idx="12"/>
          </p:nvPr>
        </p:nvSpPr>
        <p:spPr>
          <a:xfrm>
            <a:off x="7020271" y="6431728"/>
            <a:ext cx="2077553" cy="365125"/>
          </a:xfrm>
        </p:spPr>
        <p:txBody>
          <a:bodyPr/>
          <a:lstStyle/>
          <a:p>
            <a:fld id="{A9848611-8FAA-4BFC-BAAD-33CAF1A3E273}" type="slidenum">
              <a:rPr kumimoji="1" lang="ja-JP" altLang="en-US" sz="1800" smtClean="0">
                <a:solidFill>
                  <a:schemeClr val="tx1"/>
                </a:solidFill>
              </a:rPr>
              <a:t>16</a:t>
            </a:fld>
            <a:endParaRPr kumimoji="1" lang="ja-JP" altLang="en-US" sz="1800" dirty="0">
              <a:solidFill>
                <a:schemeClr val="tx1"/>
              </a:solidFill>
            </a:endParaRPr>
          </a:p>
        </p:txBody>
      </p:sp>
      <p:graphicFrame>
        <p:nvGraphicFramePr>
          <p:cNvPr id="5" name="表 4"/>
          <p:cNvGraphicFramePr>
            <a:graphicFrameLocks noGrp="1"/>
          </p:cNvGraphicFramePr>
          <p:nvPr>
            <p:extLst/>
          </p:nvPr>
        </p:nvGraphicFramePr>
        <p:xfrm>
          <a:off x="467544" y="1412776"/>
          <a:ext cx="8352927" cy="4099150"/>
        </p:xfrm>
        <a:graphic>
          <a:graphicData uri="http://schemas.openxmlformats.org/drawingml/2006/table">
            <a:tbl>
              <a:tblPr>
                <a:tableStyleId>{BC89EF96-8CEA-46FF-86C4-4CE0E7609802}</a:tableStyleId>
              </a:tblPr>
              <a:tblGrid>
                <a:gridCol w="3626293">
                  <a:extLst>
                    <a:ext uri="{9D8B030D-6E8A-4147-A177-3AD203B41FA5}">
                      <a16:colId xmlns:a16="http://schemas.microsoft.com/office/drawing/2014/main" val="20000"/>
                    </a:ext>
                  </a:extLst>
                </a:gridCol>
                <a:gridCol w="1439444">
                  <a:extLst>
                    <a:ext uri="{9D8B030D-6E8A-4147-A177-3AD203B41FA5}">
                      <a16:colId xmlns:a16="http://schemas.microsoft.com/office/drawing/2014/main" val="20001"/>
                    </a:ext>
                  </a:extLst>
                </a:gridCol>
                <a:gridCol w="1110724">
                  <a:extLst>
                    <a:ext uri="{9D8B030D-6E8A-4147-A177-3AD203B41FA5}">
                      <a16:colId xmlns:a16="http://schemas.microsoft.com/office/drawing/2014/main" val="20002"/>
                    </a:ext>
                  </a:extLst>
                </a:gridCol>
                <a:gridCol w="1110724">
                  <a:extLst>
                    <a:ext uri="{9D8B030D-6E8A-4147-A177-3AD203B41FA5}">
                      <a16:colId xmlns:a16="http://schemas.microsoft.com/office/drawing/2014/main" val="20003"/>
                    </a:ext>
                  </a:extLst>
                </a:gridCol>
                <a:gridCol w="1065742">
                  <a:extLst>
                    <a:ext uri="{9D8B030D-6E8A-4147-A177-3AD203B41FA5}">
                      <a16:colId xmlns:a16="http://schemas.microsoft.com/office/drawing/2014/main" val="20004"/>
                    </a:ext>
                  </a:extLst>
                </a:gridCol>
              </a:tblGrid>
              <a:tr h="383706">
                <a:tc rowSpan="2">
                  <a:txBody>
                    <a:bodyPr/>
                    <a:lstStyle/>
                    <a:p>
                      <a:pPr algn="ctr" rtl="0" fontAlgn="ctr"/>
                      <a:r>
                        <a:rPr lang="ja-JP" altLang="en-US" sz="1200" u="none" strike="noStrike" dirty="0">
                          <a:effectLst/>
                        </a:rPr>
                        <a:t>項目</a:t>
                      </a:r>
                      <a:endParaRPr lang="ja-JP" altLang="en-US" sz="1200" b="1" i="0" u="none" strike="noStrike" dirty="0">
                        <a:solidFill>
                          <a:srgbClr val="000000"/>
                        </a:solidFill>
                        <a:effectLst/>
                        <a:latin typeface="+mn-ea"/>
                        <a:ea typeface="+mn-ea"/>
                      </a:endParaRPr>
                    </a:p>
                  </a:txBody>
                  <a:tcPr marL="0" marR="0" marT="0" marB="0" anchor="ctr">
                    <a:solidFill>
                      <a:schemeClr val="accent1">
                        <a:lumMod val="20000"/>
                        <a:lumOff val="80000"/>
                      </a:schemeClr>
                    </a:solidFill>
                  </a:tcPr>
                </a:tc>
                <a:tc gridSpan="4">
                  <a:txBody>
                    <a:bodyPr/>
                    <a:lstStyle/>
                    <a:p>
                      <a:pPr algn="ctr" rtl="0" fontAlgn="ctr"/>
                      <a:r>
                        <a:rPr lang="ja-JP" altLang="en-US" sz="1200" u="none" strike="noStrike" dirty="0">
                          <a:effectLst/>
                        </a:rPr>
                        <a:t>会議名</a:t>
                      </a:r>
                      <a:endParaRPr lang="ja-JP" altLang="en-US" sz="1200" b="1" i="0" u="none" strike="noStrike" dirty="0">
                        <a:solidFill>
                          <a:srgbClr val="000000"/>
                        </a:solidFill>
                        <a:effectLst/>
                        <a:latin typeface="+mn-ea"/>
                        <a:ea typeface="+mn-ea"/>
                      </a:endParaRPr>
                    </a:p>
                  </a:txBody>
                  <a:tcPr marL="0" marR="0" marT="0" marB="0" anchor="ctr">
                    <a:solidFill>
                      <a:schemeClr val="accent1">
                        <a:lumMod val="20000"/>
                        <a:lumOff val="80000"/>
                      </a:schemeClr>
                    </a:solidFill>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extLst>
                  <a:ext uri="{0D108BD9-81ED-4DB2-BD59-A6C34878D82A}">
                    <a16:rowId xmlns:a16="http://schemas.microsoft.com/office/drawing/2014/main" val="10000"/>
                  </a:ext>
                </a:extLst>
              </a:tr>
              <a:tr h="607536">
                <a:tc vMerge="1">
                  <a:txBody>
                    <a:bodyPr/>
                    <a:lstStyle/>
                    <a:p>
                      <a:endParaRPr kumimoji="1" lang="ja-JP" altLang="en-US"/>
                    </a:p>
                  </a:txBody>
                  <a:tcPr/>
                </a:tc>
                <a:tc>
                  <a:txBody>
                    <a:bodyPr/>
                    <a:lstStyle/>
                    <a:p>
                      <a:pPr algn="ctr" rtl="0" fontAlgn="ctr"/>
                      <a:r>
                        <a:rPr lang="ja-JP" altLang="en-US" sz="1200" u="none" strike="noStrike" dirty="0">
                          <a:effectLst/>
                          <a:latin typeface="+mn-ea"/>
                          <a:ea typeface="+mn-ea"/>
                        </a:rPr>
                        <a:t>医療審・部会</a:t>
                      </a:r>
                      <a:endParaRPr lang="ja-JP" altLang="en-US" sz="1200" b="0" i="0" u="none" strike="noStrike" dirty="0">
                        <a:solidFill>
                          <a:srgbClr val="000000"/>
                        </a:solidFill>
                        <a:effectLst/>
                        <a:latin typeface="+mn-ea"/>
                        <a:ea typeface="+mn-ea"/>
                      </a:endParaRPr>
                    </a:p>
                  </a:txBody>
                  <a:tcPr marL="0" marR="0" marT="0" marB="0" anchor="ctr">
                    <a:solidFill>
                      <a:schemeClr val="accent1">
                        <a:lumMod val="20000"/>
                        <a:lumOff val="80000"/>
                      </a:schemeClr>
                    </a:solidFill>
                  </a:tcPr>
                </a:tc>
                <a:tc>
                  <a:txBody>
                    <a:bodyPr/>
                    <a:lstStyle/>
                    <a:p>
                      <a:pPr algn="ctr" rtl="0" fontAlgn="ctr"/>
                      <a:r>
                        <a:rPr lang="zh-TW" altLang="en-US" sz="1100" u="none" strike="noStrike" dirty="0">
                          <a:effectLst/>
                          <a:latin typeface="ＭＳ Ｐゴシック" panose="020B0600070205080204" pitchFamily="50" charset="-128"/>
                          <a:ea typeface="ＭＳ Ｐゴシック" panose="020B0600070205080204" pitchFamily="50" charset="-128"/>
                        </a:rPr>
                        <a:t>保健医療</a:t>
                      </a:r>
                      <a:br>
                        <a:rPr lang="zh-TW" altLang="en-US" sz="1100" u="none" strike="noStrike" dirty="0">
                          <a:effectLst/>
                          <a:latin typeface="ＭＳ Ｐゴシック" panose="020B0600070205080204" pitchFamily="50" charset="-128"/>
                          <a:ea typeface="ＭＳ Ｐゴシック" panose="020B0600070205080204" pitchFamily="50" charset="-128"/>
                        </a:rPr>
                      </a:br>
                      <a:r>
                        <a:rPr lang="zh-TW" altLang="en-US" sz="1100" u="none" strike="noStrike" dirty="0">
                          <a:effectLst/>
                          <a:latin typeface="ＭＳ Ｐゴシック" panose="020B0600070205080204" pitchFamily="50" charset="-128"/>
                          <a:ea typeface="ＭＳ Ｐゴシック" panose="020B0600070205080204" pitchFamily="50" charset="-128"/>
                        </a:rPr>
                        <a:t>協議会</a:t>
                      </a:r>
                      <a:r>
                        <a:rPr lang="ja-JP" altLang="en-US" sz="1100" u="none" strike="noStrike" dirty="0">
                          <a:effectLst/>
                          <a:latin typeface="ＭＳ Ｐゴシック" panose="020B0600070205080204" pitchFamily="50" charset="-128"/>
                          <a:ea typeface="ＭＳ Ｐゴシック" panose="020B0600070205080204" pitchFamily="50" charset="-128"/>
                        </a:rPr>
                        <a:t>（部会）</a:t>
                      </a:r>
                      <a:endParaRPr lang="zh-TW" altLang="en-US" sz="11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0" marR="0" marT="0" marB="0" anchor="ctr">
                    <a:solidFill>
                      <a:schemeClr val="accent1">
                        <a:lumMod val="20000"/>
                        <a:lumOff val="80000"/>
                      </a:schemeClr>
                    </a:solidFill>
                  </a:tcPr>
                </a:tc>
                <a:tc>
                  <a:txBody>
                    <a:bodyPr/>
                    <a:lstStyle/>
                    <a:p>
                      <a:pPr algn="ctr" rtl="0" fontAlgn="ctr"/>
                      <a:r>
                        <a:rPr lang="ja-JP" altLang="en-US" sz="1200" u="none" strike="noStrike" dirty="0">
                          <a:effectLst/>
                          <a:latin typeface="+mn-ea"/>
                          <a:ea typeface="+mn-ea"/>
                        </a:rPr>
                        <a:t>医療・病床</a:t>
                      </a:r>
                      <a:br>
                        <a:rPr lang="ja-JP" altLang="en-US" sz="1200" u="none" strike="noStrike" dirty="0">
                          <a:effectLst/>
                          <a:latin typeface="+mn-ea"/>
                          <a:ea typeface="+mn-ea"/>
                        </a:rPr>
                      </a:br>
                      <a:r>
                        <a:rPr lang="ja-JP" altLang="en-US" sz="1200" u="none" strike="noStrike" dirty="0">
                          <a:effectLst/>
                          <a:latin typeface="+mn-ea"/>
                          <a:ea typeface="+mn-ea"/>
                        </a:rPr>
                        <a:t>懇話会</a:t>
                      </a:r>
                      <a:endParaRPr lang="ja-JP" altLang="en-US" sz="1200" b="0" i="0" u="none" strike="noStrike" dirty="0">
                        <a:solidFill>
                          <a:srgbClr val="000000"/>
                        </a:solidFill>
                        <a:effectLst/>
                        <a:latin typeface="+mn-ea"/>
                        <a:ea typeface="+mn-ea"/>
                      </a:endParaRPr>
                    </a:p>
                  </a:txBody>
                  <a:tcPr marL="0" marR="0" marT="0" marB="0" anchor="ctr">
                    <a:solidFill>
                      <a:schemeClr val="accent1">
                        <a:lumMod val="20000"/>
                        <a:lumOff val="80000"/>
                      </a:schemeClr>
                    </a:solidFill>
                  </a:tcPr>
                </a:tc>
                <a:tc>
                  <a:txBody>
                    <a:bodyPr/>
                    <a:lstStyle/>
                    <a:p>
                      <a:pPr algn="ctr" fontAlgn="ctr"/>
                      <a:r>
                        <a:rPr lang="ja-JP" altLang="en-US" sz="1200" u="none" strike="noStrike" dirty="0">
                          <a:effectLst/>
                          <a:latin typeface="+mn-ea"/>
                          <a:ea typeface="+mn-ea"/>
                        </a:rPr>
                        <a:t>病院</a:t>
                      </a:r>
                      <a:r>
                        <a:rPr lang="ja-JP" altLang="en-US" sz="1200" u="none" strike="noStrike" dirty="0" smtClean="0">
                          <a:effectLst/>
                          <a:latin typeface="+mn-ea"/>
                          <a:ea typeface="+mn-ea"/>
                        </a:rPr>
                        <a:t>連絡会</a:t>
                      </a:r>
                      <a:r>
                        <a:rPr lang="en-US" altLang="ja-JP" sz="1200" u="none" strike="noStrike" dirty="0" smtClean="0">
                          <a:effectLst/>
                          <a:latin typeface="+mn-ea"/>
                          <a:ea typeface="+mn-ea"/>
                        </a:rPr>
                        <a:t>※</a:t>
                      </a:r>
                      <a:r>
                        <a:rPr lang="ja-JP" altLang="en-US" sz="1200" u="none" strike="noStrike" dirty="0" smtClean="0">
                          <a:effectLst/>
                          <a:latin typeface="+mn-ea"/>
                          <a:ea typeface="+mn-ea"/>
                        </a:rPr>
                        <a:t>３</a:t>
                      </a:r>
                      <a:endParaRPr lang="ja-JP" altLang="en-US" sz="1200" b="0" i="0" u="none" strike="noStrike" dirty="0">
                        <a:solidFill>
                          <a:srgbClr val="000000"/>
                        </a:solidFill>
                        <a:effectLst/>
                        <a:latin typeface="+mn-ea"/>
                        <a:ea typeface="+mn-ea"/>
                      </a:endParaRPr>
                    </a:p>
                  </a:txBody>
                  <a:tcPr marL="0" marR="0" marT="0" marB="0" anchor="ctr">
                    <a:solidFill>
                      <a:schemeClr val="accent1">
                        <a:lumMod val="20000"/>
                        <a:lumOff val="80000"/>
                      </a:schemeClr>
                    </a:solidFill>
                  </a:tcPr>
                </a:tc>
                <a:extLst>
                  <a:ext uri="{0D108BD9-81ED-4DB2-BD59-A6C34878D82A}">
                    <a16:rowId xmlns:a16="http://schemas.microsoft.com/office/drawing/2014/main" val="10001"/>
                  </a:ext>
                </a:extLst>
              </a:tr>
              <a:tr h="786738">
                <a:tc>
                  <a:txBody>
                    <a:bodyPr/>
                    <a:lstStyle/>
                    <a:p>
                      <a:pPr algn="l" rtl="0" fontAlgn="ctr"/>
                      <a:r>
                        <a:rPr lang="ja-JP" altLang="en-US" sz="1400" u="none" strike="noStrike" dirty="0">
                          <a:effectLst/>
                        </a:rPr>
                        <a:t>　</a:t>
                      </a:r>
                      <a:r>
                        <a:rPr lang="en-US" altLang="ja-JP" sz="1400" u="none" strike="noStrike" dirty="0">
                          <a:effectLst/>
                        </a:rPr>
                        <a:t>2025</a:t>
                      </a:r>
                      <a:r>
                        <a:rPr lang="ja-JP" altLang="en-US" sz="1400" u="none" strike="noStrike" dirty="0">
                          <a:effectLst/>
                        </a:rPr>
                        <a:t>年（まで）に各病院が検討している</a:t>
                      </a:r>
                      <a:endParaRPr lang="en-US" altLang="ja-JP" sz="1400" u="none" strike="noStrike" dirty="0">
                        <a:effectLst/>
                      </a:endParaRPr>
                    </a:p>
                    <a:p>
                      <a:pPr algn="l" rtl="0" fontAlgn="ctr"/>
                      <a:r>
                        <a:rPr lang="ja-JP" altLang="en-US" sz="1400" u="none" strike="noStrike" dirty="0">
                          <a:effectLst/>
                        </a:rPr>
                        <a:t>　医療機能・病床</a:t>
                      </a:r>
                      <a:r>
                        <a:rPr lang="ja-JP" altLang="en-US" sz="1400" u="none" strike="noStrike" dirty="0" smtClean="0">
                          <a:effectLst/>
                        </a:rPr>
                        <a:t>機能</a:t>
                      </a:r>
                      <a:endParaRPr lang="en-US" altLang="ja-JP" sz="1400" u="none" strike="noStrike" dirty="0" smtClean="0">
                        <a:effectLst/>
                      </a:endParaRPr>
                    </a:p>
                    <a:p>
                      <a:pPr algn="l" rtl="0" fontAlgn="ctr"/>
                      <a:r>
                        <a:rPr lang="ja-JP" altLang="en-US" sz="1400" b="1" i="0" u="none" strike="noStrike" dirty="0" smtClean="0">
                          <a:solidFill>
                            <a:srgbClr val="FF0000"/>
                          </a:solidFill>
                          <a:effectLst/>
                          <a:latin typeface="+mn-ea"/>
                          <a:ea typeface="+mn-ea"/>
                        </a:rPr>
                        <a:t>　</a:t>
                      </a:r>
                      <a:r>
                        <a:rPr lang="en-US" altLang="ja-JP" sz="1400" b="1" i="0" u="none" strike="noStrike" dirty="0" smtClean="0">
                          <a:solidFill>
                            <a:schemeClr val="tx1"/>
                          </a:solidFill>
                          <a:effectLst/>
                          <a:latin typeface="+mn-ea"/>
                          <a:ea typeface="+mn-ea"/>
                        </a:rPr>
                        <a:t>【</a:t>
                      </a:r>
                      <a:r>
                        <a:rPr lang="ja-JP" altLang="en-US" sz="1400" b="1" i="0" u="none" strike="noStrike" dirty="0" smtClean="0">
                          <a:solidFill>
                            <a:schemeClr val="tx1"/>
                          </a:solidFill>
                          <a:effectLst/>
                          <a:latin typeface="+mn-ea"/>
                          <a:ea typeface="+mn-ea"/>
                        </a:rPr>
                        <a:t>公立・公的病院</a:t>
                      </a:r>
                      <a:r>
                        <a:rPr lang="en-US" altLang="ja-JP" sz="1400" b="1" i="0" u="none" strike="noStrike" dirty="0" smtClean="0">
                          <a:solidFill>
                            <a:schemeClr val="tx1"/>
                          </a:solidFill>
                          <a:effectLst/>
                          <a:latin typeface="+mn-ea"/>
                          <a:ea typeface="+mn-ea"/>
                        </a:rPr>
                        <a:t>】</a:t>
                      </a:r>
                    </a:p>
                    <a:p>
                      <a:pPr algn="l" rtl="0" fontAlgn="ctr"/>
                      <a:r>
                        <a:rPr lang="ja-JP" altLang="en-US" sz="1400" b="1" i="0" u="none" strike="noStrike" dirty="0" smtClean="0">
                          <a:solidFill>
                            <a:schemeClr val="tx1"/>
                          </a:solidFill>
                          <a:effectLst/>
                          <a:latin typeface="+mn-ea"/>
                          <a:ea typeface="+mn-ea"/>
                        </a:rPr>
                        <a:t>　　民間との役割分担を踏まえた病院の方向性</a:t>
                      </a:r>
                    </a:p>
                  </a:txBody>
                  <a:tcPr marL="0" marR="0" marT="0" marB="0" anchor="ctr"/>
                </a:tc>
                <a:tc>
                  <a:txBody>
                    <a:bodyPr/>
                    <a:lstStyle/>
                    <a:p>
                      <a:pPr algn="ctr" rtl="0" fontAlgn="ctr"/>
                      <a:r>
                        <a:rPr lang="ja-JP" altLang="en-US" sz="1400" u="none" strike="noStrike" dirty="0">
                          <a:effectLst/>
                        </a:rPr>
                        <a:t>　</a:t>
                      </a:r>
                      <a:endParaRPr lang="ja-JP" altLang="en-US" sz="1400" b="0" i="0" u="none" strike="noStrike" dirty="0">
                        <a:solidFill>
                          <a:srgbClr val="7F7F7F"/>
                        </a:solidFill>
                        <a:effectLst/>
                        <a:latin typeface="+mn-ea"/>
                        <a:ea typeface="+mn-ea"/>
                      </a:endParaRPr>
                    </a:p>
                  </a:txBody>
                  <a:tcPr marL="0" marR="0" marT="0" marB="0" anchor="ctr"/>
                </a:tc>
                <a:tc>
                  <a:txBody>
                    <a:bodyPr/>
                    <a:lstStyle/>
                    <a:p>
                      <a:pPr algn="ctr" fontAlgn="b"/>
                      <a:r>
                        <a:rPr lang="ja-JP" altLang="en-US" sz="1400" u="none" strike="noStrike" dirty="0">
                          <a:effectLst/>
                        </a:rPr>
                        <a:t>○</a:t>
                      </a:r>
                      <a:endParaRPr lang="ja-JP" altLang="en-US" sz="1400" b="0" i="0" u="none" strike="noStrike" dirty="0">
                        <a:solidFill>
                          <a:srgbClr val="000000"/>
                        </a:solidFill>
                        <a:effectLst/>
                        <a:latin typeface="+mn-ea"/>
                        <a:ea typeface="+mn-ea"/>
                      </a:endParaRPr>
                    </a:p>
                  </a:txBody>
                  <a:tcPr marL="0" marR="0" marT="0" marB="0" anchor="ctr"/>
                </a:tc>
                <a:tc>
                  <a:txBody>
                    <a:bodyPr/>
                    <a:lstStyle/>
                    <a:p>
                      <a:pPr algn="ctr" rtl="0" fontAlgn="ctr"/>
                      <a:r>
                        <a:rPr lang="ja-JP" altLang="en-US" sz="1400" u="none" strike="noStrike" dirty="0">
                          <a:effectLst/>
                        </a:rPr>
                        <a:t>○</a:t>
                      </a:r>
                      <a:endParaRPr lang="ja-JP" altLang="en-US" sz="1400" b="0" i="0" u="none" strike="noStrike" dirty="0">
                        <a:solidFill>
                          <a:srgbClr val="000000"/>
                        </a:solidFill>
                        <a:effectLst/>
                        <a:latin typeface="+mn-ea"/>
                        <a:ea typeface="+mn-ea"/>
                      </a:endParaRPr>
                    </a:p>
                  </a:txBody>
                  <a:tcPr marL="0" marR="0" marT="0" marB="0" anchor="ctr"/>
                </a:tc>
                <a:tc>
                  <a:txBody>
                    <a:bodyPr/>
                    <a:lstStyle/>
                    <a:p>
                      <a:pPr algn="ctr" rtl="0" fontAlgn="ctr"/>
                      <a:r>
                        <a:rPr lang="ja-JP" altLang="en-US" sz="1400" u="none" strike="noStrike" dirty="0">
                          <a:effectLst/>
                        </a:rPr>
                        <a:t>◎</a:t>
                      </a:r>
                      <a:endParaRPr lang="ja-JP" altLang="en-US" sz="1400" b="0" i="0" u="none" strike="noStrike" dirty="0">
                        <a:solidFill>
                          <a:srgbClr val="000000"/>
                        </a:solidFill>
                        <a:effectLst/>
                        <a:latin typeface="+mn-ea"/>
                        <a:ea typeface="+mn-ea"/>
                      </a:endParaRPr>
                    </a:p>
                  </a:txBody>
                  <a:tcPr marL="0" marR="0" marT="0" marB="0" anchor="ctr"/>
                </a:tc>
                <a:extLst>
                  <a:ext uri="{0D108BD9-81ED-4DB2-BD59-A6C34878D82A}">
                    <a16:rowId xmlns:a16="http://schemas.microsoft.com/office/drawing/2014/main" val="10002"/>
                  </a:ext>
                </a:extLst>
              </a:tr>
              <a:tr h="702445">
                <a:tc>
                  <a:txBody>
                    <a:bodyPr/>
                    <a:lstStyle/>
                    <a:p>
                      <a:pPr marL="0" marR="0" indent="0" algn="l" defTabSz="914400" rtl="0" eaLnBrk="1" fontAlgn="ctr" latinLnBrk="0" hangingPunct="1">
                        <a:lnSpc>
                          <a:spcPct val="100000"/>
                        </a:lnSpc>
                        <a:spcBef>
                          <a:spcPts val="0"/>
                        </a:spcBef>
                        <a:spcAft>
                          <a:spcPts val="0"/>
                        </a:spcAft>
                        <a:buClrTx/>
                        <a:buSzTx/>
                        <a:buFontTx/>
                        <a:buNone/>
                        <a:tabLst/>
                        <a:defRPr/>
                      </a:pPr>
                      <a:r>
                        <a:rPr lang="ja-JP" altLang="en-US" sz="1400" u="none" strike="noStrike" dirty="0">
                          <a:effectLst/>
                        </a:rPr>
                        <a:t>　　</a:t>
                      </a:r>
                      <a:r>
                        <a:rPr lang="ja-JP" altLang="en-US" sz="1100" u="none" strike="noStrike" dirty="0">
                          <a:effectLst/>
                        </a:rPr>
                        <a:t>過剰な病床への転換への中止への命令（公的医療</a:t>
                      </a:r>
                      <a:endParaRPr lang="en-US" altLang="ja-JP" sz="1100" u="none" strike="noStrike" dirty="0">
                        <a:effectLst/>
                      </a:endParaRPr>
                    </a:p>
                    <a:p>
                      <a:pPr marL="0" marR="0" indent="0" algn="l" defTabSz="914400" rtl="0" eaLnBrk="1" fontAlgn="ctr" latinLnBrk="0" hangingPunct="1">
                        <a:lnSpc>
                          <a:spcPct val="100000"/>
                        </a:lnSpc>
                        <a:spcBef>
                          <a:spcPts val="0"/>
                        </a:spcBef>
                        <a:spcAft>
                          <a:spcPts val="0"/>
                        </a:spcAft>
                        <a:buClrTx/>
                        <a:buSzTx/>
                        <a:buFontTx/>
                        <a:buNone/>
                        <a:tabLst/>
                        <a:defRPr/>
                      </a:pPr>
                      <a:r>
                        <a:rPr lang="ja-JP" altLang="en-US" sz="1100" u="none" strike="noStrike" dirty="0">
                          <a:effectLst/>
                        </a:rPr>
                        <a:t>　　　機関等）又は要請（民間医療機関）についての検討</a:t>
                      </a:r>
                      <a:endParaRPr lang="en-US" altLang="ja-JP" sz="1100" u="none" strike="noStrike" dirty="0">
                        <a:effectLst/>
                      </a:endParaRPr>
                    </a:p>
                    <a:p>
                      <a:pPr marL="0" marR="0" indent="0" algn="l" defTabSz="914400" rtl="0" eaLnBrk="1" fontAlgn="ctr" latinLnBrk="0" hangingPunct="1">
                        <a:lnSpc>
                          <a:spcPct val="100000"/>
                        </a:lnSpc>
                        <a:spcBef>
                          <a:spcPts val="0"/>
                        </a:spcBef>
                        <a:spcAft>
                          <a:spcPts val="0"/>
                        </a:spcAft>
                        <a:buClrTx/>
                        <a:buSzTx/>
                        <a:buFontTx/>
                        <a:buNone/>
                        <a:tabLst/>
                        <a:defRPr/>
                      </a:pPr>
                      <a:r>
                        <a:rPr lang="ja-JP" altLang="en-US" sz="1100" b="0" i="0" u="none" strike="noStrike" dirty="0">
                          <a:solidFill>
                            <a:srgbClr val="000000"/>
                          </a:solidFill>
                          <a:effectLst/>
                          <a:latin typeface="ＭＳ Ｐゴシック"/>
                        </a:rPr>
                        <a:t>　　　</a:t>
                      </a:r>
                      <a:r>
                        <a:rPr lang="en-US" altLang="ja-JP" sz="1100" b="0" i="0" u="none" strike="noStrike" dirty="0">
                          <a:solidFill>
                            <a:srgbClr val="000000"/>
                          </a:solidFill>
                          <a:effectLst/>
                          <a:latin typeface="ＭＳ Ｐゴシック"/>
                        </a:rPr>
                        <a:t>【</a:t>
                      </a:r>
                      <a:r>
                        <a:rPr lang="ja-JP" altLang="en-US" sz="1100" b="0" i="0" u="none" strike="noStrike" dirty="0">
                          <a:solidFill>
                            <a:srgbClr val="000000"/>
                          </a:solidFill>
                          <a:effectLst/>
                          <a:latin typeface="ＭＳ Ｐゴシック"/>
                        </a:rPr>
                        <a:t>医療法第</a:t>
                      </a:r>
                      <a:r>
                        <a:rPr lang="en-US" altLang="ja-JP" sz="1100" b="0" i="0" u="none" strike="noStrike" dirty="0">
                          <a:solidFill>
                            <a:srgbClr val="000000"/>
                          </a:solidFill>
                          <a:effectLst/>
                          <a:latin typeface="ＭＳ Ｐゴシック"/>
                        </a:rPr>
                        <a:t>30</a:t>
                      </a:r>
                      <a:r>
                        <a:rPr lang="ja-JP" altLang="en-US" sz="1100" b="0" i="0" u="none" strike="noStrike" dirty="0">
                          <a:solidFill>
                            <a:srgbClr val="000000"/>
                          </a:solidFill>
                          <a:effectLst/>
                          <a:latin typeface="ＭＳ Ｐゴシック"/>
                        </a:rPr>
                        <a:t>条の</a:t>
                      </a:r>
                      <a:r>
                        <a:rPr lang="en-US" altLang="ja-JP" sz="1100" b="0" i="0" u="none" strike="noStrike" dirty="0">
                          <a:solidFill>
                            <a:srgbClr val="000000"/>
                          </a:solidFill>
                          <a:effectLst/>
                          <a:latin typeface="ＭＳ Ｐゴシック"/>
                        </a:rPr>
                        <a:t>15</a:t>
                      </a:r>
                      <a:r>
                        <a:rPr lang="ja-JP" altLang="en-US" sz="1100" b="0" i="0" u="none" strike="noStrike" dirty="0">
                          <a:solidFill>
                            <a:srgbClr val="000000"/>
                          </a:solidFill>
                          <a:effectLst/>
                          <a:latin typeface="ＭＳ Ｐゴシック"/>
                        </a:rPr>
                        <a:t>に基づく知事権限</a:t>
                      </a:r>
                      <a:r>
                        <a:rPr lang="en-US" altLang="ja-JP" sz="1100" b="0" i="0" u="none" strike="noStrike" dirty="0">
                          <a:solidFill>
                            <a:srgbClr val="000000"/>
                          </a:solidFill>
                          <a:effectLst/>
                          <a:latin typeface="ＭＳ Ｐゴシック"/>
                        </a:rPr>
                        <a:t>】</a:t>
                      </a:r>
                      <a:endParaRPr lang="ja-JP" altLang="en-US" sz="1100" b="0" i="0" u="none" strike="noStrike" dirty="0">
                        <a:solidFill>
                          <a:srgbClr val="000000"/>
                        </a:solidFill>
                        <a:effectLst/>
                        <a:latin typeface="ＭＳ Ｐゴシック"/>
                      </a:endParaRPr>
                    </a:p>
                  </a:txBody>
                  <a:tcPr marL="0" marR="0" marT="0" marB="0" anchor="ct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ja-JP" altLang="en-US" sz="1400" u="none" strike="noStrike" dirty="0">
                          <a:effectLst/>
                        </a:rPr>
                        <a:t>審議　○</a:t>
                      </a:r>
                      <a:endParaRPr lang="ja-JP" altLang="en-US" sz="1400" b="0" i="0" u="none" strike="noStrike" dirty="0">
                        <a:solidFill>
                          <a:srgbClr val="000000"/>
                        </a:solidFill>
                        <a:effectLst/>
                        <a:latin typeface="ＭＳ Ｐゴシック"/>
                      </a:endParaRPr>
                    </a:p>
                  </a:txBody>
                  <a:tcPr marL="0" marR="0" marT="0" marB="0" anchor="ctr"/>
                </a:tc>
                <a:tc>
                  <a:txBody>
                    <a:bodyPr/>
                    <a:lstStyle/>
                    <a:p>
                      <a:pPr algn="ctr" fontAlgn="b"/>
                      <a:r>
                        <a:rPr lang="ja-JP" altLang="en-US" sz="1400" u="none" strike="noStrike" dirty="0">
                          <a:effectLst/>
                        </a:rPr>
                        <a:t>審議◎</a:t>
                      </a:r>
                      <a:endParaRPr lang="ja-JP" altLang="en-US" sz="1400" b="0" i="0" u="none" strike="noStrike" dirty="0">
                        <a:solidFill>
                          <a:srgbClr val="000000"/>
                        </a:solidFill>
                        <a:effectLst/>
                        <a:latin typeface="+mn-ea"/>
                        <a:ea typeface="+mn-ea"/>
                      </a:endParaRPr>
                    </a:p>
                  </a:txBody>
                  <a:tcPr marL="0" marR="0" marT="0" marB="0" anchor="ctr"/>
                </a:tc>
                <a:tc>
                  <a:txBody>
                    <a:bodyPr/>
                    <a:lstStyle/>
                    <a:p>
                      <a:pPr algn="ctr" rtl="0" fontAlgn="ctr"/>
                      <a:endParaRPr lang="ja-JP" altLang="en-US" sz="1400" b="0" i="0" u="none" strike="noStrike" dirty="0">
                        <a:solidFill>
                          <a:srgbClr val="000000"/>
                        </a:solidFill>
                        <a:effectLst/>
                        <a:latin typeface="+mn-ea"/>
                        <a:ea typeface="+mn-ea"/>
                      </a:endParaRPr>
                    </a:p>
                  </a:txBody>
                  <a:tcPr marL="0" marR="0" marT="0" marB="0" anchor="ctr"/>
                </a:tc>
                <a:tc>
                  <a:txBody>
                    <a:bodyPr/>
                    <a:lstStyle/>
                    <a:p>
                      <a:pPr algn="ctr" rtl="0" fontAlgn="ctr"/>
                      <a:endParaRPr lang="ja-JP" altLang="en-US" sz="1400" b="0" i="0" u="none" strike="noStrike" dirty="0">
                        <a:solidFill>
                          <a:srgbClr val="000000"/>
                        </a:solidFill>
                        <a:effectLst/>
                        <a:latin typeface="+mn-ea"/>
                        <a:ea typeface="+mn-ea"/>
                      </a:endParaRPr>
                    </a:p>
                  </a:txBody>
                  <a:tcPr marL="0" marR="0" marT="0" marB="0" anchor="ctr"/>
                </a:tc>
                <a:extLst>
                  <a:ext uri="{0D108BD9-81ED-4DB2-BD59-A6C34878D82A}">
                    <a16:rowId xmlns:a16="http://schemas.microsoft.com/office/drawing/2014/main" val="10003"/>
                  </a:ext>
                </a:extLst>
              </a:tr>
              <a:tr h="607536">
                <a:tc>
                  <a:txBody>
                    <a:bodyPr/>
                    <a:lstStyle/>
                    <a:p>
                      <a:pPr algn="just" rtl="0" fontAlgn="ctr"/>
                      <a:r>
                        <a:rPr lang="ja-JP" altLang="en-US" sz="1400" u="none" strike="noStrike" dirty="0">
                          <a:effectLst/>
                        </a:rPr>
                        <a:t>　非稼働病床の理由説明</a:t>
                      </a:r>
                      <a:endParaRPr lang="ja-JP" altLang="en-US" sz="1400" b="0" i="0" u="none" strike="noStrike" dirty="0">
                        <a:solidFill>
                          <a:srgbClr val="000000"/>
                        </a:solidFill>
                        <a:effectLst/>
                        <a:latin typeface="+mn-ea"/>
                        <a:ea typeface="+mn-ea"/>
                      </a:endParaRPr>
                    </a:p>
                  </a:txBody>
                  <a:tcPr marL="0" marR="0" marT="0" marB="0" anchor="ctr"/>
                </a:tc>
                <a:tc>
                  <a:txBody>
                    <a:bodyPr/>
                    <a:lstStyle/>
                    <a:p>
                      <a:pPr algn="ctr" rtl="0" fontAlgn="ctr"/>
                      <a:r>
                        <a:rPr lang="ja-JP" altLang="en-US" sz="1400" u="none" strike="noStrike" dirty="0">
                          <a:effectLst/>
                        </a:rPr>
                        <a:t>　</a:t>
                      </a:r>
                      <a:endParaRPr lang="ja-JP" altLang="en-US" sz="1400" b="0" i="0" u="none" strike="noStrike" dirty="0">
                        <a:solidFill>
                          <a:srgbClr val="7F7F7F"/>
                        </a:solidFill>
                        <a:effectLst/>
                        <a:latin typeface="+mn-ea"/>
                        <a:ea typeface="+mn-ea"/>
                      </a:endParaRPr>
                    </a:p>
                  </a:txBody>
                  <a:tcPr marL="0" marR="0" marT="0" marB="0" anchor="ctr"/>
                </a:tc>
                <a:tc>
                  <a:txBody>
                    <a:bodyPr/>
                    <a:lstStyle/>
                    <a:p>
                      <a:pPr algn="ctr" fontAlgn="b"/>
                      <a:r>
                        <a:rPr lang="ja-JP" altLang="en-US" sz="1400" u="none" strike="noStrike" dirty="0">
                          <a:effectLst/>
                        </a:rPr>
                        <a:t>○</a:t>
                      </a:r>
                      <a:endParaRPr lang="ja-JP" altLang="en-US" sz="1400" b="0" i="0" u="none" strike="noStrike" dirty="0">
                        <a:solidFill>
                          <a:srgbClr val="000000"/>
                        </a:solidFill>
                        <a:effectLst/>
                        <a:latin typeface="+mn-ea"/>
                        <a:ea typeface="+mn-ea"/>
                      </a:endParaRPr>
                    </a:p>
                  </a:txBody>
                  <a:tcPr marL="0" marR="0" marT="0" marB="0" anchor="ctr"/>
                </a:tc>
                <a:tc>
                  <a:txBody>
                    <a:bodyPr/>
                    <a:lstStyle/>
                    <a:p>
                      <a:pPr algn="ctr" rtl="0" fontAlgn="ctr"/>
                      <a:r>
                        <a:rPr lang="ja-JP" altLang="en-US" sz="1400" u="none" strike="noStrike" dirty="0">
                          <a:effectLst/>
                        </a:rPr>
                        <a:t>○</a:t>
                      </a:r>
                      <a:endParaRPr lang="ja-JP" altLang="en-US" sz="1400" b="0" i="0" u="none" strike="noStrike" dirty="0">
                        <a:solidFill>
                          <a:srgbClr val="000000"/>
                        </a:solidFill>
                        <a:effectLst/>
                        <a:latin typeface="+mn-ea"/>
                        <a:ea typeface="+mn-ea"/>
                      </a:endParaRPr>
                    </a:p>
                  </a:txBody>
                  <a:tcPr marL="0" marR="0" marT="0" marB="0" anchor="ctr"/>
                </a:tc>
                <a:tc>
                  <a:txBody>
                    <a:bodyPr/>
                    <a:lstStyle/>
                    <a:p>
                      <a:pPr algn="ctr" rtl="0" fontAlgn="ctr"/>
                      <a:r>
                        <a:rPr lang="ja-JP" altLang="en-US" sz="1400" u="none" strike="noStrike" dirty="0">
                          <a:effectLst/>
                        </a:rPr>
                        <a:t>◎</a:t>
                      </a:r>
                      <a:endParaRPr lang="ja-JP" altLang="en-US" sz="1400" b="0" i="0" u="none" strike="noStrike" dirty="0">
                        <a:solidFill>
                          <a:srgbClr val="000000"/>
                        </a:solidFill>
                        <a:effectLst/>
                        <a:latin typeface="+mn-ea"/>
                        <a:ea typeface="+mn-ea"/>
                      </a:endParaRPr>
                    </a:p>
                  </a:txBody>
                  <a:tcPr marL="0" marR="0" marT="0" marB="0" anchor="ctr"/>
                </a:tc>
                <a:extLst>
                  <a:ext uri="{0D108BD9-81ED-4DB2-BD59-A6C34878D82A}">
                    <a16:rowId xmlns:a16="http://schemas.microsoft.com/office/drawing/2014/main" val="10004"/>
                  </a:ext>
                </a:extLst>
              </a:tr>
              <a:tr h="944487">
                <a:tc>
                  <a:txBody>
                    <a:bodyPr/>
                    <a:lstStyle/>
                    <a:p>
                      <a:pPr algn="just" rtl="0" fontAlgn="ctr"/>
                      <a:r>
                        <a:rPr lang="ja-JP" altLang="en-US" sz="1200" u="none" strike="noStrike" dirty="0">
                          <a:effectLst/>
                        </a:rPr>
                        <a:t>　　　</a:t>
                      </a:r>
                      <a:r>
                        <a:rPr lang="ja-JP" altLang="en-US" sz="1100" u="none" strike="noStrike" dirty="0">
                          <a:effectLst/>
                        </a:rPr>
                        <a:t>１年以上病床がすべて稼働していない病棟について、</a:t>
                      </a:r>
                      <a:endParaRPr lang="en-US" altLang="ja-JP" sz="1100" u="none" strike="noStrike" dirty="0">
                        <a:effectLst/>
                      </a:endParaRPr>
                    </a:p>
                    <a:p>
                      <a:pPr algn="just" rtl="0" fontAlgn="ctr"/>
                      <a:r>
                        <a:rPr lang="ja-JP" altLang="en-US" sz="1100" u="none" strike="noStrike" dirty="0">
                          <a:effectLst/>
                        </a:rPr>
                        <a:t>　　　削減を命令（公的医療機関等）又は要請（民間医療機関）　　</a:t>
                      </a:r>
                      <a:endParaRPr lang="en-US" altLang="ja-JP" sz="1100" u="none" strike="noStrike" dirty="0">
                        <a:effectLst/>
                      </a:endParaRPr>
                    </a:p>
                    <a:p>
                      <a:pPr algn="just" rtl="0" fontAlgn="ctr"/>
                      <a:r>
                        <a:rPr lang="ja-JP" altLang="en-US" sz="1100" u="none" strike="noStrike" dirty="0">
                          <a:effectLst/>
                        </a:rPr>
                        <a:t>　　　についての検討</a:t>
                      </a:r>
                      <a:endParaRPr lang="en-US" altLang="ja-JP" sz="1100" u="none" strike="noStrike" dirty="0">
                        <a:effectLst/>
                      </a:endParaRPr>
                    </a:p>
                    <a:p>
                      <a:pPr algn="just" rtl="0" fontAlgn="ctr"/>
                      <a:r>
                        <a:rPr lang="ja-JP" altLang="en-US" sz="1100" b="0" i="0" u="none" strike="noStrike" dirty="0">
                          <a:solidFill>
                            <a:srgbClr val="000000"/>
                          </a:solidFill>
                          <a:effectLst/>
                          <a:latin typeface="ＭＳ Ｐゴシック"/>
                        </a:rPr>
                        <a:t>　　　　</a:t>
                      </a:r>
                      <a:r>
                        <a:rPr lang="en-US" altLang="ja-JP" sz="1100" b="0" i="0" u="none" strike="noStrike" dirty="0">
                          <a:solidFill>
                            <a:srgbClr val="000000"/>
                          </a:solidFill>
                          <a:effectLst/>
                          <a:latin typeface="ＭＳ Ｐゴシック"/>
                        </a:rPr>
                        <a:t>【</a:t>
                      </a:r>
                      <a:r>
                        <a:rPr lang="ja-JP" altLang="en-US" sz="1100" b="0" i="0" u="none" strike="noStrike" dirty="0">
                          <a:solidFill>
                            <a:srgbClr val="000000"/>
                          </a:solidFill>
                          <a:effectLst/>
                          <a:latin typeface="ＭＳ Ｐゴシック"/>
                        </a:rPr>
                        <a:t>医療法第７条の２第３項、医療法第</a:t>
                      </a:r>
                      <a:r>
                        <a:rPr lang="en-US" altLang="ja-JP" sz="1100" b="0" i="0" u="none" strike="noStrike" dirty="0">
                          <a:solidFill>
                            <a:srgbClr val="000000"/>
                          </a:solidFill>
                          <a:effectLst/>
                          <a:latin typeface="ＭＳ Ｐゴシック"/>
                        </a:rPr>
                        <a:t>30</a:t>
                      </a:r>
                      <a:r>
                        <a:rPr lang="ja-JP" altLang="en-US" sz="1100" b="0" i="0" u="none" strike="noStrike" dirty="0">
                          <a:solidFill>
                            <a:srgbClr val="000000"/>
                          </a:solidFill>
                          <a:effectLst/>
                          <a:latin typeface="ＭＳ Ｐゴシック"/>
                        </a:rPr>
                        <a:t>条の</a:t>
                      </a:r>
                      <a:r>
                        <a:rPr lang="en-US" altLang="ja-JP" sz="1100" b="0" i="0" u="none" strike="noStrike" dirty="0">
                          <a:solidFill>
                            <a:srgbClr val="000000"/>
                          </a:solidFill>
                          <a:effectLst/>
                          <a:latin typeface="ＭＳ Ｐゴシック"/>
                        </a:rPr>
                        <a:t>12</a:t>
                      </a:r>
                      <a:r>
                        <a:rPr lang="ja-JP" altLang="en-US" sz="1100" b="0" i="0" u="none" strike="noStrike" dirty="0">
                          <a:solidFill>
                            <a:srgbClr val="000000"/>
                          </a:solidFill>
                          <a:effectLst/>
                          <a:latin typeface="ＭＳ Ｐゴシック"/>
                        </a:rPr>
                        <a:t>に</a:t>
                      </a:r>
                      <a:endParaRPr lang="en-US" altLang="ja-JP" sz="1100" b="0" i="0" u="none" strike="noStrike" dirty="0">
                        <a:solidFill>
                          <a:srgbClr val="000000"/>
                        </a:solidFill>
                        <a:effectLst/>
                        <a:latin typeface="ＭＳ Ｐゴシック"/>
                      </a:endParaRPr>
                    </a:p>
                    <a:p>
                      <a:pPr algn="just" rtl="0" fontAlgn="ctr"/>
                      <a:r>
                        <a:rPr lang="ja-JP" altLang="en-US" sz="1100" b="0" i="0" u="none" strike="noStrike" dirty="0">
                          <a:solidFill>
                            <a:srgbClr val="000000"/>
                          </a:solidFill>
                          <a:effectLst/>
                          <a:latin typeface="ＭＳ Ｐゴシック"/>
                        </a:rPr>
                        <a:t>　　　　　基づく知事権限</a:t>
                      </a:r>
                      <a:r>
                        <a:rPr lang="en-US" altLang="ja-JP" sz="1100" b="0" i="0" u="none" strike="noStrike" dirty="0">
                          <a:solidFill>
                            <a:srgbClr val="000000"/>
                          </a:solidFill>
                          <a:effectLst/>
                          <a:latin typeface="ＭＳ Ｐゴシック"/>
                        </a:rPr>
                        <a:t>】</a:t>
                      </a:r>
                      <a:endParaRPr lang="ja-JP" altLang="en-US" sz="1100" b="0" i="0" u="none" strike="noStrike" dirty="0">
                        <a:solidFill>
                          <a:srgbClr val="000000"/>
                        </a:solidFill>
                        <a:effectLst/>
                        <a:latin typeface="ＭＳ Ｐゴシック"/>
                      </a:endParaRPr>
                    </a:p>
                  </a:txBody>
                  <a:tcPr marL="0" marR="0" marT="0" marB="0" anchor="ctr"/>
                </a:tc>
                <a:tc>
                  <a:txBody>
                    <a:bodyPr/>
                    <a:lstStyle/>
                    <a:p>
                      <a:pPr algn="ctr" fontAlgn="b"/>
                      <a:r>
                        <a:rPr lang="ja-JP" altLang="en-US" sz="1400" u="none" strike="noStrike" dirty="0">
                          <a:effectLst/>
                        </a:rPr>
                        <a:t>審議　○</a:t>
                      </a:r>
                      <a:endParaRPr lang="ja-JP" altLang="en-US" sz="1400" b="0" i="0" u="none" strike="noStrike" dirty="0">
                        <a:solidFill>
                          <a:srgbClr val="000000"/>
                        </a:solidFill>
                        <a:effectLst/>
                        <a:latin typeface="ＭＳ Ｐゴシック"/>
                      </a:endParaRPr>
                    </a:p>
                  </a:txBody>
                  <a:tcPr marL="0" marR="0" marT="0" marB="0" anchor="ctr"/>
                </a:tc>
                <a:tc>
                  <a:txBody>
                    <a:bodyPr/>
                    <a:lstStyle/>
                    <a:p>
                      <a:pPr algn="ctr" rtl="0" fontAlgn="ctr"/>
                      <a:r>
                        <a:rPr lang="ja-JP" altLang="en-US" sz="1400" u="none" strike="noStrike" dirty="0">
                          <a:effectLst/>
                        </a:rPr>
                        <a:t>審議◎</a:t>
                      </a:r>
                      <a:endParaRPr lang="ja-JP" altLang="en-US" sz="1400" b="0" i="0" u="none" strike="noStrike" dirty="0">
                        <a:solidFill>
                          <a:srgbClr val="000000"/>
                        </a:solidFill>
                        <a:effectLst/>
                        <a:latin typeface="ＭＳ Ｐゴシック"/>
                      </a:endParaRPr>
                    </a:p>
                  </a:txBody>
                  <a:tcPr marL="0" marR="0" marT="0" marB="0" anchor="ctr"/>
                </a:tc>
                <a:tc>
                  <a:txBody>
                    <a:bodyPr/>
                    <a:lstStyle/>
                    <a:p>
                      <a:pPr algn="ctr" rtl="0" fontAlgn="ctr"/>
                      <a:endParaRPr lang="ja-JP" altLang="en-US" sz="1400" b="0" i="0" u="none" strike="noStrike" dirty="0">
                        <a:solidFill>
                          <a:srgbClr val="000000"/>
                        </a:solidFill>
                        <a:effectLst/>
                        <a:latin typeface="+mn-ea"/>
                        <a:ea typeface="+mn-ea"/>
                      </a:endParaRPr>
                    </a:p>
                  </a:txBody>
                  <a:tcPr marL="0" marR="0" marT="0" marB="0" anchor="ctr"/>
                </a:tc>
                <a:tc>
                  <a:txBody>
                    <a:bodyPr/>
                    <a:lstStyle/>
                    <a:p>
                      <a:pPr algn="ctr" rtl="0" fontAlgn="ctr"/>
                      <a:endParaRPr lang="ja-JP" altLang="en-US" sz="1400" b="0" i="0" u="none" strike="noStrike" dirty="0">
                        <a:solidFill>
                          <a:srgbClr val="000000"/>
                        </a:solidFill>
                        <a:effectLst/>
                        <a:latin typeface="+mn-ea"/>
                        <a:ea typeface="+mn-ea"/>
                      </a:endParaRPr>
                    </a:p>
                  </a:txBody>
                  <a:tcPr marL="0" marR="0" marT="0" marB="0" anchor="ctr"/>
                </a:tc>
                <a:extLst>
                  <a:ext uri="{0D108BD9-81ED-4DB2-BD59-A6C34878D82A}">
                    <a16:rowId xmlns:a16="http://schemas.microsoft.com/office/drawing/2014/main" val="10005"/>
                  </a:ext>
                </a:extLst>
              </a:tr>
            </a:tbl>
          </a:graphicData>
        </a:graphic>
      </p:graphicFrame>
      <p:sp>
        <p:nvSpPr>
          <p:cNvPr id="38" name="テキスト ボックス 3"/>
          <p:cNvSpPr txBox="1">
            <a:spLocks noChangeArrowheads="1"/>
          </p:cNvSpPr>
          <p:nvPr/>
        </p:nvSpPr>
        <p:spPr bwMode="auto">
          <a:xfrm>
            <a:off x="55167" y="1033481"/>
            <a:ext cx="6538043"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kumimoji="1">
                <a:solidFill>
                  <a:schemeClr val="tx1"/>
                </a:solidFill>
                <a:latin typeface="Calibri" pitchFamily="34" charset="0"/>
                <a:ea typeface="ＭＳ Ｐゴシック" charset="-128"/>
              </a:defRPr>
            </a:lvl1pPr>
            <a:lvl2pPr marL="742950" indent="-285750">
              <a:defRPr kumimoji="1">
                <a:solidFill>
                  <a:schemeClr val="tx1"/>
                </a:solidFill>
                <a:latin typeface="Calibri" pitchFamily="34" charset="0"/>
                <a:ea typeface="ＭＳ Ｐゴシック" charset="-128"/>
              </a:defRPr>
            </a:lvl2pPr>
            <a:lvl3pPr marL="1143000" indent="-228600">
              <a:defRPr kumimoji="1">
                <a:solidFill>
                  <a:schemeClr val="tx1"/>
                </a:solidFill>
                <a:latin typeface="Calibri" pitchFamily="34" charset="0"/>
                <a:ea typeface="ＭＳ Ｐゴシック" charset="-128"/>
              </a:defRPr>
            </a:lvl3pPr>
            <a:lvl4pPr marL="1600200" indent="-228600">
              <a:defRPr kumimoji="1">
                <a:solidFill>
                  <a:schemeClr val="tx1"/>
                </a:solidFill>
                <a:latin typeface="Calibri" pitchFamily="34" charset="0"/>
                <a:ea typeface="ＭＳ Ｐゴシック" charset="-128"/>
              </a:defRPr>
            </a:lvl4pPr>
            <a:lvl5pPr marL="2057400" indent="-228600">
              <a:defRPr kumimoji="1">
                <a:solidFill>
                  <a:schemeClr val="tx1"/>
                </a:solidFill>
                <a:latin typeface="Calibri" pitchFamily="34" charset="0"/>
                <a:ea typeface="ＭＳ Ｐゴシック" charset="-128"/>
              </a:defRPr>
            </a:lvl5pPr>
            <a:lvl6pPr marL="2514600" indent="-228600" fontAlgn="base">
              <a:spcBef>
                <a:spcPct val="0"/>
              </a:spcBef>
              <a:spcAft>
                <a:spcPct val="0"/>
              </a:spcAft>
              <a:defRPr kumimoji="1">
                <a:solidFill>
                  <a:schemeClr val="tx1"/>
                </a:solidFill>
                <a:latin typeface="Calibri" pitchFamily="34" charset="0"/>
                <a:ea typeface="ＭＳ Ｐゴシック" charset="-128"/>
              </a:defRPr>
            </a:lvl6pPr>
            <a:lvl7pPr marL="2971800" indent="-228600" fontAlgn="base">
              <a:spcBef>
                <a:spcPct val="0"/>
              </a:spcBef>
              <a:spcAft>
                <a:spcPct val="0"/>
              </a:spcAft>
              <a:defRPr kumimoji="1">
                <a:solidFill>
                  <a:schemeClr val="tx1"/>
                </a:solidFill>
                <a:latin typeface="Calibri" pitchFamily="34" charset="0"/>
                <a:ea typeface="ＭＳ Ｐゴシック" charset="-128"/>
              </a:defRPr>
            </a:lvl7pPr>
            <a:lvl8pPr marL="3429000" indent="-228600" fontAlgn="base">
              <a:spcBef>
                <a:spcPct val="0"/>
              </a:spcBef>
              <a:spcAft>
                <a:spcPct val="0"/>
              </a:spcAft>
              <a:defRPr kumimoji="1">
                <a:solidFill>
                  <a:schemeClr val="tx1"/>
                </a:solidFill>
                <a:latin typeface="Calibri" pitchFamily="34" charset="0"/>
                <a:ea typeface="ＭＳ Ｐゴシック" charset="-128"/>
              </a:defRPr>
            </a:lvl8pPr>
            <a:lvl9pPr marL="3886200" indent="-228600" fontAlgn="base">
              <a:spcBef>
                <a:spcPct val="0"/>
              </a:spcBef>
              <a:spcAft>
                <a:spcPct val="0"/>
              </a:spcAft>
              <a:defRPr kumimoji="1">
                <a:solidFill>
                  <a:schemeClr val="tx1"/>
                </a:solidFill>
                <a:latin typeface="Calibri" pitchFamily="34" charset="0"/>
                <a:ea typeface="ＭＳ Ｐゴシック" charset="-128"/>
              </a:defRPr>
            </a:lvl9pPr>
          </a:lstStyle>
          <a:p>
            <a:pPr marL="285750">
              <a:buFont typeface="Wingdings" panose="05000000000000000000" pitchFamily="2" charset="2"/>
              <a:buChar char="l"/>
            </a:pPr>
            <a:r>
              <a:rPr lang="ja-JP" altLang="en-US" sz="1600" dirty="0">
                <a:solidFill>
                  <a:srgbClr val="000000"/>
                </a:solidFill>
              </a:rPr>
              <a:t>地域医療構想等に関する事項</a:t>
            </a:r>
            <a:endParaRPr lang="en-US" altLang="ja-JP" sz="1600" dirty="0">
              <a:solidFill>
                <a:srgbClr val="000000"/>
              </a:solidFill>
            </a:endParaRPr>
          </a:p>
        </p:txBody>
      </p:sp>
      <p:sp>
        <p:nvSpPr>
          <p:cNvPr id="16" name="左矢印 15"/>
          <p:cNvSpPr/>
          <p:nvPr/>
        </p:nvSpPr>
        <p:spPr>
          <a:xfrm>
            <a:off x="7638341" y="2707523"/>
            <a:ext cx="216024" cy="288032"/>
          </a:xfrm>
          <a:prstGeom prst="leftArrow">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9" name="左矢印 38"/>
          <p:cNvSpPr/>
          <p:nvPr/>
        </p:nvSpPr>
        <p:spPr>
          <a:xfrm>
            <a:off x="6516189" y="2699254"/>
            <a:ext cx="216024" cy="288032"/>
          </a:xfrm>
          <a:prstGeom prst="leftArrow">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0" name="左矢印 39"/>
          <p:cNvSpPr/>
          <p:nvPr/>
        </p:nvSpPr>
        <p:spPr>
          <a:xfrm>
            <a:off x="7636761" y="3796272"/>
            <a:ext cx="216024" cy="288032"/>
          </a:xfrm>
          <a:prstGeom prst="leftArrow">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1" name="左矢印 40"/>
          <p:cNvSpPr/>
          <p:nvPr/>
        </p:nvSpPr>
        <p:spPr>
          <a:xfrm>
            <a:off x="6525719" y="3796272"/>
            <a:ext cx="216024" cy="288032"/>
          </a:xfrm>
          <a:prstGeom prst="leftArrow">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2" name="屈折矢印 41"/>
          <p:cNvSpPr/>
          <p:nvPr/>
        </p:nvSpPr>
        <p:spPr>
          <a:xfrm rot="16200000" flipH="1">
            <a:off x="6516575" y="2910573"/>
            <a:ext cx="630340" cy="919090"/>
          </a:xfrm>
          <a:prstGeom prst="bentUpArrow">
            <a:avLst>
              <a:gd name="adj1" fmla="val 15393"/>
              <a:gd name="adj2" fmla="val 22704"/>
              <a:gd name="adj3" fmla="val 26922"/>
            </a:avLst>
          </a:prstGeom>
          <a:solidFill>
            <a:schemeClr val="accent1">
              <a:lumMod val="20000"/>
              <a:lumOff val="80000"/>
            </a:schemeClr>
          </a:solidFill>
          <a:ln w="9525">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3" name="左矢印 42"/>
          <p:cNvSpPr/>
          <p:nvPr/>
        </p:nvSpPr>
        <p:spPr>
          <a:xfrm>
            <a:off x="5384648" y="3364540"/>
            <a:ext cx="216024" cy="288032"/>
          </a:xfrm>
          <a:prstGeom prst="leftArrow">
            <a:avLst/>
          </a:prstGeom>
          <a:solidFill>
            <a:schemeClr val="accent1">
              <a:lumMod val="20000"/>
              <a:lumOff val="80000"/>
            </a:schemeClr>
          </a:solidFill>
          <a:ln w="9525">
            <a:solidFill>
              <a:schemeClr val="tx1"/>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4" name="左矢印 43"/>
          <p:cNvSpPr/>
          <p:nvPr/>
        </p:nvSpPr>
        <p:spPr>
          <a:xfrm>
            <a:off x="5384648" y="4771817"/>
            <a:ext cx="216024" cy="288032"/>
          </a:xfrm>
          <a:prstGeom prst="leftArrow">
            <a:avLst/>
          </a:prstGeom>
          <a:solidFill>
            <a:schemeClr val="accent1">
              <a:lumMod val="20000"/>
              <a:lumOff val="80000"/>
            </a:schemeClr>
          </a:solidFill>
          <a:ln w="9525">
            <a:solidFill>
              <a:schemeClr val="tx1"/>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5" name="テキスト ボックス 44"/>
          <p:cNvSpPr txBox="1"/>
          <p:nvPr/>
        </p:nvSpPr>
        <p:spPr>
          <a:xfrm>
            <a:off x="5259969" y="1106531"/>
            <a:ext cx="3771565" cy="276999"/>
          </a:xfrm>
          <a:prstGeom prst="rect">
            <a:avLst/>
          </a:prstGeom>
          <a:noFill/>
        </p:spPr>
        <p:txBody>
          <a:bodyPr wrap="square" rtlCol="0">
            <a:spAutoFit/>
          </a:bodyPr>
          <a:lstStyle/>
          <a:p>
            <a:r>
              <a:rPr lang="ja-JP" altLang="en-US" sz="1200" dirty="0"/>
              <a:t>◎</a:t>
            </a:r>
            <a:r>
              <a:rPr kumimoji="1" lang="ja-JP" altLang="en-US" sz="1200" dirty="0"/>
              <a:t>：病院の出席に</a:t>
            </a:r>
            <a:r>
              <a:rPr kumimoji="1" lang="ja-JP" altLang="en-US" sz="1200"/>
              <a:t>よる説明、</a:t>
            </a:r>
            <a:r>
              <a:rPr kumimoji="1" lang="ja-JP" altLang="en-US" sz="1200" dirty="0"/>
              <a:t>〇：事務局等説明　　　　</a:t>
            </a:r>
            <a:endParaRPr kumimoji="1" lang="en-US" altLang="ja-JP" sz="1200" dirty="0"/>
          </a:p>
        </p:txBody>
      </p:sp>
      <p:sp>
        <p:nvSpPr>
          <p:cNvPr id="47" name="テキスト ボックス 46"/>
          <p:cNvSpPr txBox="1"/>
          <p:nvPr/>
        </p:nvSpPr>
        <p:spPr>
          <a:xfrm>
            <a:off x="459362" y="5650520"/>
            <a:ext cx="7310064" cy="261610"/>
          </a:xfrm>
          <a:prstGeom prst="rect">
            <a:avLst/>
          </a:prstGeom>
          <a:noFill/>
        </p:spPr>
        <p:txBody>
          <a:bodyPr wrap="square" rtlCol="0">
            <a:spAutoFit/>
          </a:bodyPr>
          <a:lstStyle/>
          <a:p>
            <a:r>
              <a:rPr kumimoji="1" lang="en-US" altLang="ja-JP" sz="1100" dirty="0"/>
              <a:t>※</a:t>
            </a:r>
            <a:r>
              <a:rPr lang="ja-JP" altLang="en-US" sz="1100" dirty="0"/>
              <a:t>１：懇話会の意見を踏まえ、保健医療協議会において、該当医療機関に対し、直接の説明が必要となった場合。</a:t>
            </a:r>
            <a:endParaRPr lang="en-US" altLang="ja-JP" sz="1100" dirty="0"/>
          </a:p>
        </p:txBody>
      </p:sp>
      <p:sp>
        <p:nvSpPr>
          <p:cNvPr id="48" name="テキスト ボックス 47"/>
          <p:cNvSpPr txBox="1"/>
          <p:nvPr/>
        </p:nvSpPr>
        <p:spPr>
          <a:xfrm>
            <a:off x="459362" y="5901088"/>
            <a:ext cx="8712967" cy="261610"/>
          </a:xfrm>
          <a:prstGeom prst="rect">
            <a:avLst/>
          </a:prstGeom>
          <a:noFill/>
        </p:spPr>
        <p:txBody>
          <a:bodyPr wrap="square" rtlCol="0">
            <a:spAutoFit/>
          </a:bodyPr>
          <a:lstStyle/>
          <a:p>
            <a:r>
              <a:rPr kumimoji="1" lang="en-US" altLang="ja-JP" sz="1100" dirty="0"/>
              <a:t>※</a:t>
            </a:r>
            <a:r>
              <a:rPr lang="ja-JP" altLang="en-US" sz="1100" dirty="0"/>
              <a:t>２：保健医療協議会において、知事権限の行使について、医療審議会で審議が必要と判断された場合。</a:t>
            </a:r>
            <a:endParaRPr lang="en-US" altLang="ja-JP" sz="1100" dirty="0"/>
          </a:p>
        </p:txBody>
      </p:sp>
      <p:sp>
        <p:nvSpPr>
          <p:cNvPr id="49" name="テキスト ボックス 48"/>
          <p:cNvSpPr txBox="1"/>
          <p:nvPr/>
        </p:nvSpPr>
        <p:spPr>
          <a:xfrm>
            <a:off x="7268770" y="3305744"/>
            <a:ext cx="552542" cy="276999"/>
          </a:xfrm>
          <a:prstGeom prst="rect">
            <a:avLst/>
          </a:prstGeom>
          <a:noFill/>
        </p:spPr>
        <p:txBody>
          <a:bodyPr wrap="square" rtlCol="0">
            <a:spAutoFit/>
          </a:bodyPr>
          <a:lstStyle/>
          <a:p>
            <a:r>
              <a:rPr kumimoji="1" lang="en-US" altLang="ja-JP" sz="1200" dirty="0"/>
              <a:t>※</a:t>
            </a:r>
            <a:r>
              <a:rPr kumimoji="1" lang="ja-JP" altLang="en-US" sz="1200" dirty="0"/>
              <a:t>１</a:t>
            </a:r>
            <a:endParaRPr kumimoji="1" lang="en-US" altLang="ja-JP" sz="1200" dirty="0"/>
          </a:p>
        </p:txBody>
      </p:sp>
      <p:sp>
        <p:nvSpPr>
          <p:cNvPr id="50" name="テキスト ボックス 49"/>
          <p:cNvSpPr txBox="1"/>
          <p:nvPr/>
        </p:nvSpPr>
        <p:spPr>
          <a:xfrm>
            <a:off x="7259923" y="4784840"/>
            <a:ext cx="552542" cy="276999"/>
          </a:xfrm>
          <a:prstGeom prst="rect">
            <a:avLst/>
          </a:prstGeom>
          <a:noFill/>
        </p:spPr>
        <p:txBody>
          <a:bodyPr wrap="square" rtlCol="0">
            <a:spAutoFit/>
          </a:bodyPr>
          <a:lstStyle/>
          <a:p>
            <a:r>
              <a:rPr kumimoji="1" lang="en-US" altLang="ja-JP" sz="1200" dirty="0"/>
              <a:t>※</a:t>
            </a:r>
            <a:r>
              <a:rPr kumimoji="1" lang="ja-JP" altLang="en-US" sz="1200" dirty="0"/>
              <a:t>１</a:t>
            </a:r>
            <a:endParaRPr kumimoji="1" lang="en-US" altLang="ja-JP" sz="1200" dirty="0"/>
          </a:p>
        </p:txBody>
      </p:sp>
      <p:sp>
        <p:nvSpPr>
          <p:cNvPr id="51" name="テキスト ボックス 50"/>
          <p:cNvSpPr txBox="1"/>
          <p:nvPr/>
        </p:nvSpPr>
        <p:spPr>
          <a:xfrm>
            <a:off x="5630701" y="3652572"/>
            <a:ext cx="552542" cy="276999"/>
          </a:xfrm>
          <a:prstGeom prst="rect">
            <a:avLst/>
          </a:prstGeom>
          <a:noFill/>
        </p:spPr>
        <p:txBody>
          <a:bodyPr wrap="square" rtlCol="0">
            <a:spAutoFit/>
          </a:bodyPr>
          <a:lstStyle/>
          <a:p>
            <a:r>
              <a:rPr kumimoji="1" lang="en-US" altLang="ja-JP" sz="1200" dirty="0"/>
              <a:t>※</a:t>
            </a:r>
            <a:r>
              <a:rPr lang="ja-JP" altLang="en-US" sz="1200" dirty="0"/>
              <a:t>２</a:t>
            </a:r>
            <a:endParaRPr kumimoji="1" lang="en-US" altLang="ja-JP" sz="1200" dirty="0"/>
          </a:p>
        </p:txBody>
      </p:sp>
      <p:sp>
        <p:nvSpPr>
          <p:cNvPr id="52" name="テキスト ボックス 51"/>
          <p:cNvSpPr txBox="1"/>
          <p:nvPr/>
        </p:nvSpPr>
        <p:spPr>
          <a:xfrm>
            <a:off x="5600672" y="5104618"/>
            <a:ext cx="552542" cy="276999"/>
          </a:xfrm>
          <a:prstGeom prst="rect">
            <a:avLst/>
          </a:prstGeom>
          <a:noFill/>
        </p:spPr>
        <p:txBody>
          <a:bodyPr wrap="square" rtlCol="0">
            <a:spAutoFit/>
          </a:bodyPr>
          <a:lstStyle/>
          <a:p>
            <a:r>
              <a:rPr kumimoji="1" lang="en-US" altLang="ja-JP" sz="1200" dirty="0"/>
              <a:t>※</a:t>
            </a:r>
            <a:r>
              <a:rPr lang="ja-JP" altLang="en-US" sz="1200" dirty="0"/>
              <a:t>２</a:t>
            </a:r>
            <a:endParaRPr kumimoji="1" lang="en-US" altLang="ja-JP" sz="1200" dirty="0"/>
          </a:p>
        </p:txBody>
      </p:sp>
      <p:sp>
        <p:nvSpPr>
          <p:cNvPr id="25" name="屈折矢印 24"/>
          <p:cNvSpPr/>
          <p:nvPr/>
        </p:nvSpPr>
        <p:spPr>
          <a:xfrm rot="16200000" flipH="1">
            <a:off x="6516575" y="4285134"/>
            <a:ext cx="630340" cy="919090"/>
          </a:xfrm>
          <a:prstGeom prst="bentUpArrow">
            <a:avLst>
              <a:gd name="adj1" fmla="val 15393"/>
              <a:gd name="adj2" fmla="val 22704"/>
              <a:gd name="adj3" fmla="val 26922"/>
            </a:avLst>
          </a:prstGeom>
          <a:solidFill>
            <a:schemeClr val="accent1">
              <a:lumMod val="20000"/>
              <a:lumOff val="80000"/>
            </a:schemeClr>
          </a:solidFill>
          <a:ln w="9525">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3" name="タイトル 1">
            <a:extLst>
              <a:ext uri="{FF2B5EF4-FFF2-40B4-BE49-F238E27FC236}">
                <a16:creationId xmlns:a16="http://schemas.microsoft.com/office/drawing/2014/main" id="{DFEF89A9-DBB8-496F-B267-B3B7E5718C12}"/>
              </a:ext>
            </a:extLst>
          </p:cNvPr>
          <p:cNvSpPr txBox="1">
            <a:spLocks/>
          </p:cNvSpPr>
          <p:nvPr/>
        </p:nvSpPr>
        <p:spPr>
          <a:xfrm>
            <a:off x="395536" y="217305"/>
            <a:ext cx="8352928" cy="576064"/>
          </a:xfrm>
          <a:prstGeom prst="rect">
            <a:avLst/>
          </a:prstGeom>
        </p:spPr>
        <p:txBody>
          <a:bodyPr>
            <a:no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algn="l"/>
            <a:r>
              <a:rPr lang="ja-JP" altLang="en-US" sz="2400" dirty="0">
                <a:solidFill>
                  <a:schemeClr val="accent1">
                    <a:lumMod val="75000"/>
                  </a:schemeClr>
                </a:solidFill>
                <a:latin typeface="HGP創英角ｺﾞｼｯｸUB" panose="020B0900000000000000" pitchFamily="50" charset="-128"/>
                <a:ea typeface="HGP創英角ｺﾞｼｯｸUB" panose="020B0900000000000000" pitchFamily="50" charset="-128"/>
              </a:rPr>
              <a:t>　</a:t>
            </a:r>
            <a:r>
              <a:rPr lang="en-US" altLang="ja-JP" sz="2400" dirty="0">
                <a:solidFill>
                  <a:schemeClr val="accent1">
                    <a:lumMod val="75000"/>
                  </a:schemeClr>
                </a:solidFill>
                <a:latin typeface="HGP創英角ｺﾞｼｯｸUB" panose="020B0900000000000000" pitchFamily="50" charset="-128"/>
                <a:ea typeface="HGP創英角ｺﾞｼｯｸUB" panose="020B0900000000000000" pitchFamily="50" charset="-128"/>
              </a:rPr>
              <a:t>(4)</a:t>
            </a:r>
            <a:r>
              <a:rPr lang="ja-JP" altLang="en-US" sz="2400" dirty="0" smtClean="0">
                <a:solidFill>
                  <a:schemeClr val="accent1">
                    <a:lumMod val="75000"/>
                  </a:schemeClr>
                </a:solidFill>
                <a:latin typeface="HGP創英角ｺﾞｼｯｸUB" panose="020B0900000000000000" pitchFamily="50" charset="-128"/>
                <a:ea typeface="HGP創英角ｺﾞｼｯｸUB" panose="020B0900000000000000" pitchFamily="50" charset="-128"/>
              </a:rPr>
              <a:t>会議体で取り扱う事項②</a:t>
            </a:r>
            <a:endParaRPr lang="ja-JP" altLang="en-US" sz="2400" dirty="0">
              <a:solidFill>
                <a:schemeClr val="accent1">
                  <a:lumMod val="75000"/>
                </a:schemeClr>
              </a:solidFill>
              <a:latin typeface="HGP創英角ｺﾞｼｯｸUB" panose="020B0900000000000000" pitchFamily="50" charset="-128"/>
              <a:ea typeface="HGP創英角ｺﾞｼｯｸUB" panose="020B0900000000000000" pitchFamily="50" charset="-128"/>
            </a:endParaRPr>
          </a:p>
        </p:txBody>
      </p:sp>
      <p:sp>
        <p:nvSpPr>
          <p:cNvPr id="3" name="大かっこ 2"/>
          <p:cNvSpPr/>
          <p:nvPr/>
        </p:nvSpPr>
        <p:spPr>
          <a:xfrm>
            <a:off x="7617303" y="1688642"/>
            <a:ext cx="1353051" cy="4025976"/>
          </a:xfrm>
          <a:prstGeom prst="bracketPair">
            <a:avLst/>
          </a:prstGeom>
          <a:ln w="28575">
            <a:prstDash val="sys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24" name="テキスト ボックス 23"/>
          <p:cNvSpPr txBox="1"/>
          <p:nvPr/>
        </p:nvSpPr>
        <p:spPr>
          <a:xfrm>
            <a:off x="459362" y="6197228"/>
            <a:ext cx="8712967" cy="261610"/>
          </a:xfrm>
          <a:prstGeom prst="rect">
            <a:avLst/>
          </a:prstGeom>
          <a:noFill/>
        </p:spPr>
        <p:txBody>
          <a:bodyPr wrap="square" rtlCol="0">
            <a:spAutoFit/>
          </a:bodyPr>
          <a:lstStyle/>
          <a:p>
            <a:r>
              <a:rPr kumimoji="1" lang="en-US" altLang="ja-JP" sz="1100" dirty="0" smtClean="0"/>
              <a:t>※</a:t>
            </a:r>
            <a:r>
              <a:rPr lang="ja-JP" altLang="en-US" sz="1100" dirty="0"/>
              <a:t>３</a:t>
            </a:r>
            <a:r>
              <a:rPr lang="ja-JP" altLang="en-US" sz="1100" dirty="0" smtClean="0"/>
              <a:t>：令和２年度は、病院連絡会を開催しないため、各病院から提出された病院プラン調査結果について、事務局が医療・病床懇話会</a:t>
            </a:r>
            <a:r>
              <a:rPr lang="ja-JP" altLang="en-US" sz="1100" dirty="0"/>
              <a:t>で</a:t>
            </a:r>
            <a:r>
              <a:rPr lang="ja-JP" altLang="en-US" sz="1100" dirty="0" smtClean="0"/>
              <a:t>報告。</a:t>
            </a:r>
            <a:endParaRPr lang="en-US" altLang="ja-JP" sz="1100" dirty="0"/>
          </a:p>
        </p:txBody>
      </p:sp>
      <p:sp>
        <p:nvSpPr>
          <p:cNvPr id="26" name="Oval 64">
            <a:hlinkClick r:id="rId3" action="ppaction://hlinksldjump"/>
            <a:extLst>
              <a:ext uri="{FF2B5EF4-FFF2-40B4-BE49-F238E27FC236}">
                <a16:creationId xmlns:a16="http://schemas.microsoft.com/office/drawing/2014/main" id="{2865890E-81EE-482A-8BAC-0CEA60EEBBA9}"/>
              </a:ext>
            </a:extLst>
          </p:cNvPr>
          <p:cNvSpPr>
            <a:spLocks noChangeAspect="1"/>
          </p:cNvSpPr>
          <p:nvPr/>
        </p:nvSpPr>
        <p:spPr>
          <a:xfrm>
            <a:off x="168834" y="269563"/>
            <a:ext cx="453404" cy="416768"/>
          </a:xfrm>
          <a:prstGeom prst="ellipse">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37160" rIns="137160" bIns="68580" rtlCol="0" anchor="ctr">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ja-JP" altLang="en-US" sz="2800" dirty="0">
                <a:solidFill>
                  <a:schemeClr val="bg1"/>
                </a:solidFill>
                <a:latin typeface="HGP創英角ｺﾞｼｯｸUB" panose="020B0900000000000000" pitchFamily="50" charset="-128"/>
                <a:ea typeface="HGP創英角ｺﾞｼｯｸUB" panose="020B0900000000000000" pitchFamily="50" charset="-128"/>
              </a:rPr>
              <a:t>２</a:t>
            </a:r>
            <a:endParaRPr lang="en-US" altLang="ja-JP" sz="2800" dirty="0">
              <a:solidFill>
                <a:schemeClr val="bg1"/>
              </a:solidFill>
              <a:latin typeface="FontAwesome" pitchFamily="2" charset="0"/>
            </a:endParaRPr>
          </a:p>
        </p:txBody>
      </p:sp>
    </p:spTree>
    <p:extLst>
      <p:ext uri="{BB962C8B-B14F-4D97-AF65-F5344CB8AC3E}">
        <p14:creationId xmlns:p14="http://schemas.microsoft.com/office/powerpoint/2010/main" val="15819826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p:cNvSpPr>
            <a:spLocks noGrp="1"/>
          </p:cNvSpPr>
          <p:nvPr>
            <p:ph type="sldNum" sz="quarter" idx="12"/>
          </p:nvPr>
        </p:nvSpPr>
        <p:spPr>
          <a:xfrm>
            <a:off x="7002272" y="6492875"/>
            <a:ext cx="2133600" cy="365125"/>
          </a:xfrm>
        </p:spPr>
        <p:txBody>
          <a:bodyPr/>
          <a:lstStyle/>
          <a:p>
            <a:fld id="{A9848611-8FAA-4BFC-BAAD-33CAF1A3E273}" type="slidenum">
              <a:rPr kumimoji="1" lang="ja-JP" altLang="en-US" sz="1800" smtClean="0">
                <a:solidFill>
                  <a:schemeClr val="tx1"/>
                </a:solidFill>
              </a:rPr>
              <a:t>17</a:t>
            </a:fld>
            <a:endParaRPr kumimoji="1" lang="ja-JP" altLang="en-US" sz="1800" dirty="0">
              <a:solidFill>
                <a:schemeClr val="tx1"/>
              </a:solidFill>
            </a:endParaRPr>
          </a:p>
        </p:txBody>
      </p:sp>
      <p:sp>
        <p:nvSpPr>
          <p:cNvPr id="5" name="タイトル 1">
            <a:extLst>
              <a:ext uri="{FF2B5EF4-FFF2-40B4-BE49-F238E27FC236}">
                <a16:creationId xmlns:a16="http://schemas.microsoft.com/office/drawing/2014/main" id="{8836748D-8F2B-4E5E-A363-74374DBE1172}"/>
              </a:ext>
            </a:extLst>
          </p:cNvPr>
          <p:cNvSpPr txBox="1">
            <a:spLocks/>
          </p:cNvSpPr>
          <p:nvPr/>
        </p:nvSpPr>
        <p:spPr>
          <a:xfrm>
            <a:off x="566864" y="1933627"/>
            <a:ext cx="8328240" cy="2154666"/>
          </a:xfrm>
          <a:prstGeom prst="rect">
            <a:avLst/>
          </a:prstGeom>
          <a:noFill/>
        </p:spPr>
        <p:txBody>
          <a:bodyPr>
            <a:no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lvl="0" algn="l">
              <a:lnSpc>
                <a:spcPct val="125000"/>
              </a:lnSpc>
              <a:defRPr/>
            </a:pPr>
            <a:r>
              <a:rPr lang="ja-JP" altLang="en-US" sz="1800" dirty="0" smtClean="0">
                <a:solidFill>
                  <a:schemeClr val="tx2"/>
                </a:solidFill>
                <a:latin typeface="HGPｺﾞｼｯｸE" panose="020B0900000000000000" pitchFamily="50" charset="-128"/>
                <a:ea typeface="HGPｺﾞｼｯｸE" panose="020B0900000000000000" pitchFamily="50" charset="-128"/>
              </a:rPr>
              <a:t>＜病床機能報告に関する意見＞</a:t>
            </a:r>
            <a:endParaRPr lang="en-US" altLang="ja-JP" sz="1800" dirty="0" smtClean="0">
              <a:solidFill>
                <a:schemeClr val="tx2"/>
              </a:solidFill>
              <a:latin typeface="HGPｺﾞｼｯｸE" panose="020B0900000000000000" pitchFamily="50" charset="-128"/>
              <a:ea typeface="HGPｺﾞｼｯｸE" panose="020B0900000000000000" pitchFamily="50" charset="-128"/>
            </a:endParaRPr>
          </a:p>
          <a:p>
            <a:pPr lvl="0" algn="l">
              <a:lnSpc>
                <a:spcPct val="125000"/>
              </a:lnSpc>
              <a:defRPr/>
            </a:pPr>
            <a:r>
              <a:rPr lang="ja-JP" altLang="en-US" sz="1800" dirty="0" smtClean="0">
                <a:solidFill>
                  <a:schemeClr val="tx2"/>
                </a:solidFill>
                <a:latin typeface="Meiryo UI" panose="020B0604030504040204" pitchFamily="50" charset="-128"/>
                <a:ea typeface="Meiryo UI" panose="020B0604030504040204" pitchFamily="50" charset="-128"/>
              </a:rPr>
              <a:t>　○病床機能毎の報告基準を示す必要があるのではないか。</a:t>
            </a:r>
            <a:endParaRPr lang="en-US" altLang="ja-JP" sz="1800" dirty="0" smtClean="0">
              <a:solidFill>
                <a:schemeClr val="tx2"/>
              </a:solidFill>
              <a:latin typeface="Meiryo UI" panose="020B0604030504040204" pitchFamily="50" charset="-128"/>
              <a:ea typeface="Meiryo UI" panose="020B0604030504040204" pitchFamily="50" charset="-128"/>
            </a:endParaRPr>
          </a:p>
          <a:p>
            <a:pPr lvl="0" algn="l">
              <a:lnSpc>
                <a:spcPct val="125000"/>
              </a:lnSpc>
              <a:defRPr/>
            </a:pPr>
            <a:r>
              <a:rPr lang="ja-JP" altLang="en-US" sz="1600" dirty="0">
                <a:solidFill>
                  <a:schemeClr val="tx2"/>
                </a:solidFill>
                <a:latin typeface="Meiryo UI" panose="020B0604030504040204" pitchFamily="50" charset="-128"/>
                <a:ea typeface="Meiryo UI" panose="020B0604030504040204" pitchFamily="50" charset="-128"/>
              </a:rPr>
              <a:t>　</a:t>
            </a:r>
            <a:r>
              <a:rPr lang="ja-JP" altLang="en-US" sz="1600" dirty="0" smtClean="0">
                <a:solidFill>
                  <a:schemeClr val="tx2"/>
                </a:solidFill>
                <a:latin typeface="Meiryo UI" panose="020B0604030504040204" pitchFamily="50" charset="-128"/>
                <a:ea typeface="Meiryo UI" panose="020B0604030504040204" pitchFamily="50" charset="-128"/>
              </a:rPr>
              <a:t>　（</a:t>
            </a:r>
            <a:r>
              <a:rPr lang="ja-JP" altLang="en-US" sz="1600" dirty="0">
                <a:solidFill>
                  <a:schemeClr val="tx2"/>
                </a:solidFill>
                <a:latin typeface="Meiryo UI" panose="020B0604030504040204" pitchFamily="50" charset="-128"/>
                <a:ea typeface="Meiryo UI" panose="020B0604030504040204" pitchFamily="50" charset="-128"/>
              </a:rPr>
              <a:t>病床機能の転換を議論するにあたって、足元の病棟の報告の仕方</a:t>
            </a:r>
            <a:r>
              <a:rPr lang="ja-JP" altLang="en-US" sz="1600" dirty="0" smtClean="0">
                <a:solidFill>
                  <a:schemeClr val="tx2"/>
                </a:solidFill>
                <a:latin typeface="Meiryo UI" panose="020B0604030504040204" pitchFamily="50" charset="-128"/>
                <a:ea typeface="Meiryo UI" panose="020B0604030504040204" pitchFamily="50" charset="-128"/>
              </a:rPr>
              <a:t>が異なると、　　</a:t>
            </a:r>
            <a:endParaRPr lang="en-US" altLang="ja-JP" sz="1600" dirty="0" smtClean="0">
              <a:solidFill>
                <a:schemeClr val="tx2"/>
              </a:solidFill>
              <a:latin typeface="Meiryo UI" panose="020B0604030504040204" pitchFamily="50" charset="-128"/>
              <a:ea typeface="Meiryo UI" panose="020B0604030504040204" pitchFamily="50" charset="-128"/>
            </a:endParaRPr>
          </a:p>
          <a:p>
            <a:pPr lvl="0" algn="l">
              <a:lnSpc>
                <a:spcPct val="125000"/>
              </a:lnSpc>
              <a:defRPr/>
            </a:pPr>
            <a:r>
              <a:rPr lang="ja-JP" altLang="en-US" sz="1600" dirty="0">
                <a:solidFill>
                  <a:schemeClr val="tx2"/>
                </a:solidFill>
                <a:latin typeface="Meiryo UI" panose="020B0604030504040204" pitchFamily="50" charset="-128"/>
                <a:ea typeface="Meiryo UI" panose="020B0604030504040204" pitchFamily="50" charset="-128"/>
              </a:rPr>
              <a:t>　</a:t>
            </a:r>
            <a:r>
              <a:rPr lang="ja-JP" altLang="en-US" sz="1600" dirty="0" smtClean="0">
                <a:solidFill>
                  <a:schemeClr val="tx2"/>
                </a:solidFill>
                <a:latin typeface="Meiryo UI" panose="020B0604030504040204" pitchFamily="50" charset="-128"/>
                <a:ea typeface="Meiryo UI" panose="020B0604030504040204" pitchFamily="50" charset="-128"/>
              </a:rPr>
              <a:t>　　　　「過剰</a:t>
            </a:r>
            <a:r>
              <a:rPr lang="ja-JP" altLang="en-US" sz="1600" dirty="0">
                <a:solidFill>
                  <a:schemeClr val="tx2"/>
                </a:solidFill>
                <a:latin typeface="Meiryo UI" panose="020B0604030504040204" pitchFamily="50" charset="-128"/>
                <a:ea typeface="Meiryo UI" panose="020B0604030504040204" pitchFamily="50" charset="-128"/>
              </a:rPr>
              <a:t>」もしくは「不足</a:t>
            </a:r>
            <a:r>
              <a:rPr lang="ja-JP" altLang="en-US" sz="1600" dirty="0" smtClean="0">
                <a:solidFill>
                  <a:schemeClr val="tx2"/>
                </a:solidFill>
                <a:latin typeface="Meiryo UI" panose="020B0604030504040204" pitchFamily="50" charset="-128"/>
                <a:ea typeface="Meiryo UI" panose="020B0604030504040204" pitchFamily="50" charset="-128"/>
              </a:rPr>
              <a:t>」病床数</a:t>
            </a:r>
            <a:r>
              <a:rPr lang="ja-JP" altLang="en-US" sz="1600" dirty="0">
                <a:solidFill>
                  <a:schemeClr val="tx2"/>
                </a:solidFill>
                <a:latin typeface="Meiryo UI" panose="020B0604030504040204" pitchFamily="50" charset="-128"/>
                <a:ea typeface="Meiryo UI" panose="020B0604030504040204" pitchFamily="50" charset="-128"/>
              </a:rPr>
              <a:t>に大きく影響する</a:t>
            </a:r>
            <a:r>
              <a:rPr lang="ja-JP" altLang="en-US" sz="1600" dirty="0" smtClean="0">
                <a:solidFill>
                  <a:schemeClr val="tx2"/>
                </a:solidFill>
                <a:latin typeface="Meiryo UI" panose="020B0604030504040204" pitchFamily="50" charset="-128"/>
                <a:ea typeface="Meiryo UI" panose="020B0604030504040204" pitchFamily="50" charset="-128"/>
              </a:rPr>
              <a:t>）</a:t>
            </a:r>
            <a:endParaRPr lang="en-US" altLang="ja-JP" sz="1600" dirty="0" smtClean="0">
              <a:solidFill>
                <a:schemeClr val="tx2"/>
              </a:solidFill>
              <a:latin typeface="Meiryo UI" panose="020B0604030504040204" pitchFamily="50" charset="-128"/>
              <a:ea typeface="Meiryo UI" panose="020B0604030504040204" pitchFamily="50" charset="-128"/>
            </a:endParaRPr>
          </a:p>
          <a:p>
            <a:pPr lvl="0" algn="l">
              <a:lnSpc>
                <a:spcPct val="125000"/>
              </a:lnSpc>
              <a:defRPr/>
            </a:pPr>
            <a:endParaRPr lang="en-US" altLang="ja-JP" sz="1800" dirty="0" smtClean="0">
              <a:solidFill>
                <a:schemeClr val="tx2"/>
              </a:solidFill>
              <a:latin typeface="Meiryo UI" panose="020B0604030504040204" pitchFamily="50" charset="-128"/>
              <a:ea typeface="Meiryo UI" panose="020B0604030504040204" pitchFamily="50" charset="-128"/>
            </a:endParaRPr>
          </a:p>
          <a:p>
            <a:pPr lvl="0" algn="l">
              <a:lnSpc>
                <a:spcPct val="125000"/>
              </a:lnSpc>
              <a:defRPr/>
            </a:pPr>
            <a:endParaRPr lang="en-US" altLang="ja-JP" sz="1800" dirty="0">
              <a:solidFill>
                <a:schemeClr val="tx2"/>
              </a:solidFill>
              <a:latin typeface="Meiryo UI" panose="020B0604030504040204" pitchFamily="50" charset="-128"/>
              <a:ea typeface="Meiryo UI" panose="020B0604030504040204" pitchFamily="50" charset="-128"/>
            </a:endParaRPr>
          </a:p>
          <a:p>
            <a:pPr lvl="0" algn="l">
              <a:lnSpc>
                <a:spcPct val="125000"/>
              </a:lnSpc>
              <a:defRPr/>
            </a:pPr>
            <a:endParaRPr lang="en-US" altLang="ja-JP" sz="1800" dirty="0" smtClean="0">
              <a:solidFill>
                <a:schemeClr val="tx2"/>
              </a:solidFill>
              <a:latin typeface="Meiryo UI" panose="020B0604030504040204" pitchFamily="50" charset="-128"/>
              <a:ea typeface="Meiryo UI" panose="020B0604030504040204" pitchFamily="50" charset="-128"/>
            </a:endParaRPr>
          </a:p>
          <a:p>
            <a:pPr lvl="0" algn="l">
              <a:lnSpc>
                <a:spcPct val="125000"/>
              </a:lnSpc>
              <a:defRPr/>
            </a:pPr>
            <a:r>
              <a:rPr lang="ja-JP" altLang="en-US" sz="1800" dirty="0">
                <a:solidFill>
                  <a:schemeClr val="tx2"/>
                </a:solidFill>
                <a:latin typeface="Meiryo UI" panose="020B0604030504040204" pitchFamily="50" charset="-128"/>
                <a:ea typeface="Meiryo UI" panose="020B0604030504040204" pitchFamily="50" charset="-128"/>
              </a:rPr>
              <a:t>　</a:t>
            </a:r>
            <a:endParaRPr lang="en-US" altLang="ja-JP" sz="1800" dirty="0" smtClean="0">
              <a:solidFill>
                <a:schemeClr val="tx2"/>
              </a:solidFill>
              <a:latin typeface="Meiryo UI" panose="020B0604030504040204" pitchFamily="50" charset="-128"/>
              <a:ea typeface="Meiryo UI" panose="020B0604030504040204" pitchFamily="50" charset="-128"/>
            </a:endParaRPr>
          </a:p>
          <a:p>
            <a:pPr lvl="0" algn="l">
              <a:lnSpc>
                <a:spcPct val="125000"/>
              </a:lnSpc>
              <a:defRPr/>
            </a:pPr>
            <a:endParaRPr lang="en-US" altLang="ja-JP" sz="900" dirty="0" smtClean="0">
              <a:solidFill>
                <a:schemeClr val="tx2"/>
              </a:solidFill>
              <a:latin typeface="Meiryo UI" panose="020B0604030504040204" pitchFamily="50" charset="-128"/>
              <a:ea typeface="Meiryo UI" panose="020B0604030504040204" pitchFamily="50" charset="-128"/>
            </a:endParaRPr>
          </a:p>
          <a:p>
            <a:pPr lvl="0" algn="l">
              <a:lnSpc>
                <a:spcPct val="125000"/>
              </a:lnSpc>
              <a:defRPr/>
            </a:pPr>
            <a:r>
              <a:rPr lang="ja-JP" altLang="en-US" sz="1800" dirty="0" smtClean="0">
                <a:solidFill>
                  <a:schemeClr val="tx2"/>
                </a:solidFill>
                <a:latin typeface="Meiryo UI" panose="020B0604030504040204" pitchFamily="50" charset="-128"/>
                <a:ea typeface="Meiryo UI" panose="020B0604030504040204" pitchFamily="50" charset="-128"/>
              </a:rPr>
              <a:t>○急性期</a:t>
            </a:r>
            <a:r>
              <a:rPr lang="ja-JP" altLang="en-US" sz="1800" dirty="0">
                <a:solidFill>
                  <a:schemeClr val="tx2"/>
                </a:solidFill>
                <a:latin typeface="Meiryo UI" panose="020B0604030504040204" pitchFamily="50" charset="-128"/>
                <a:ea typeface="Meiryo UI" panose="020B0604030504040204" pitchFamily="50" charset="-128"/>
              </a:rPr>
              <a:t>の医療機能を分析したように、高度急性期の医療機能を分析</a:t>
            </a:r>
            <a:r>
              <a:rPr lang="ja-JP" altLang="en-US" sz="1800" dirty="0" smtClean="0">
                <a:solidFill>
                  <a:schemeClr val="tx2"/>
                </a:solidFill>
                <a:latin typeface="Meiryo UI" panose="020B0604030504040204" pitchFamily="50" charset="-128"/>
                <a:ea typeface="Meiryo UI" panose="020B0604030504040204" pitchFamily="50" charset="-128"/>
              </a:rPr>
              <a:t>する</a:t>
            </a:r>
            <a:endParaRPr lang="en-US" altLang="ja-JP" sz="1800" dirty="0" smtClean="0">
              <a:solidFill>
                <a:schemeClr val="tx2"/>
              </a:solidFill>
              <a:latin typeface="Meiryo UI" panose="020B0604030504040204" pitchFamily="50" charset="-128"/>
              <a:ea typeface="Meiryo UI" panose="020B0604030504040204" pitchFamily="50" charset="-128"/>
            </a:endParaRPr>
          </a:p>
          <a:p>
            <a:pPr lvl="0" algn="l">
              <a:lnSpc>
                <a:spcPct val="125000"/>
              </a:lnSpc>
              <a:defRPr/>
            </a:pPr>
            <a:r>
              <a:rPr lang="ja-JP" altLang="en-US" sz="1800" dirty="0">
                <a:solidFill>
                  <a:schemeClr val="tx2"/>
                </a:solidFill>
                <a:latin typeface="Meiryo UI" panose="020B0604030504040204" pitchFamily="50" charset="-128"/>
                <a:ea typeface="Meiryo UI" panose="020B0604030504040204" pitchFamily="50" charset="-128"/>
              </a:rPr>
              <a:t>　</a:t>
            </a:r>
            <a:r>
              <a:rPr lang="ja-JP" altLang="en-US" sz="1800" dirty="0" smtClean="0">
                <a:solidFill>
                  <a:schemeClr val="tx2"/>
                </a:solidFill>
                <a:latin typeface="Meiryo UI" panose="020B0604030504040204" pitchFamily="50" charset="-128"/>
                <a:ea typeface="Meiryo UI" panose="020B0604030504040204" pitchFamily="50" charset="-128"/>
              </a:rPr>
              <a:t> 必要がある</a:t>
            </a:r>
            <a:r>
              <a:rPr lang="ja-JP" altLang="en-US" sz="1800" dirty="0">
                <a:solidFill>
                  <a:schemeClr val="tx2"/>
                </a:solidFill>
                <a:latin typeface="Meiryo UI" panose="020B0604030504040204" pitchFamily="50" charset="-128"/>
                <a:ea typeface="Meiryo UI" panose="020B0604030504040204" pitchFamily="50" charset="-128"/>
              </a:rPr>
              <a:t>のではないか</a:t>
            </a:r>
            <a:r>
              <a:rPr lang="ja-JP" altLang="en-US" sz="1800" dirty="0" smtClean="0">
                <a:solidFill>
                  <a:schemeClr val="tx2"/>
                </a:solidFill>
                <a:latin typeface="Meiryo UI" panose="020B0604030504040204" pitchFamily="50" charset="-128"/>
                <a:ea typeface="Meiryo UI" panose="020B0604030504040204" pitchFamily="50" charset="-128"/>
              </a:rPr>
              <a:t>。</a:t>
            </a:r>
            <a:endParaRPr lang="en-US" altLang="ja-JP" sz="1800" dirty="0" smtClean="0">
              <a:solidFill>
                <a:schemeClr val="tx2"/>
              </a:solidFill>
              <a:latin typeface="Meiryo UI" panose="020B0604030504040204" pitchFamily="50" charset="-128"/>
              <a:ea typeface="Meiryo UI" panose="020B0604030504040204" pitchFamily="50" charset="-128"/>
            </a:endParaRPr>
          </a:p>
          <a:p>
            <a:pPr lvl="0" algn="l">
              <a:lnSpc>
                <a:spcPct val="125000"/>
              </a:lnSpc>
              <a:defRPr/>
            </a:pPr>
            <a:endParaRPr lang="en-US" altLang="ja-JP" sz="900" dirty="0" smtClean="0">
              <a:solidFill>
                <a:schemeClr val="tx2"/>
              </a:solidFill>
              <a:latin typeface="Meiryo UI" panose="020B0604030504040204" pitchFamily="50" charset="-128"/>
              <a:ea typeface="Meiryo UI" panose="020B0604030504040204" pitchFamily="50" charset="-128"/>
            </a:endParaRPr>
          </a:p>
          <a:p>
            <a:pPr lvl="0" algn="l">
              <a:lnSpc>
                <a:spcPct val="125000"/>
              </a:lnSpc>
              <a:defRPr/>
            </a:pPr>
            <a:r>
              <a:rPr lang="ja-JP" altLang="en-US" sz="1800" dirty="0">
                <a:solidFill>
                  <a:schemeClr val="tx2"/>
                </a:solidFill>
                <a:latin typeface="HGPｺﾞｼｯｸE" panose="020B0900000000000000" pitchFamily="50" charset="-128"/>
                <a:ea typeface="HGPｺﾞｼｯｸE" panose="020B0900000000000000" pitchFamily="50" charset="-128"/>
              </a:rPr>
              <a:t>＜小児・周産期の集約化の検討について＞</a:t>
            </a:r>
            <a:endParaRPr lang="en-US" altLang="ja-JP" sz="1800" dirty="0">
              <a:solidFill>
                <a:schemeClr val="tx2"/>
              </a:solidFill>
              <a:latin typeface="HGPｺﾞｼｯｸE" panose="020B0900000000000000" pitchFamily="50" charset="-128"/>
              <a:ea typeface="HGPｺﾞｼｯｸE" panose="020B0900000000000000" pitchFamily="50" charset="-128"/>
            </a:endParaRPr>
          </a:p>
          <a:p>
            <a:pPr lvl="0" algn="l">
              <a:lnSpc>
                <a:spcPct val="125000"/>
              </a:lnSpc>
              <a:defRPr/>
            </a:pPr>
            <a:r>
              <a:rPr lang="ja-JP" altLang="en-US" sz="1800" dirty="0" smtClean="0">
                <a:solidFill>
                  <a:schemeClr val="tx2"/>
                </a:solidFill>
                <a:latin typeface="Meiryo UI" panose="020B0604030504040204" pitchFamily="50" charset="-128"/>
                <a:ea typeface="Meiryo UI" panose="020B0604030504040204" pitchFamily="50" charset="-128"/>
              </a:rPr>
              <a:t>　〇</a:t>
            </a:r>
            <a:r>
              <a:rPr lang="ja-JP" altLang="en-US" sz="1800" dirty="0">
                <a:solidFill>
                  <a:schemeClr val="tx2"/>
                </a:solidFill>
                <a:latin typeface="Meiryo UI" panose="020B0604030504040204" pitchFamily="50" charset="-128"/>
                <a:ea typeface="Meiryo UI" panose="020B0604030504040204" pitchFamily="50" charset="-128"/>
              </a:rPr>
              <a:t>診療科の集約という観点ではなく、病院の再編という長期的な</a:t>
            </a:r>
            <a:r>
              <a:rPr lang="ja-JP" altLang="en-US" sz="1800" dirty="0" smtClean="0">
                <a:solidFill>
                  <a:schemeClr val="tx2"/>
                </a:solidFill>
                <a:latin typeface="Meiryo UI" panose="020B0604030504040204" pitchFamily="50" charset="-128"/>
                <a:ea typeface="Meiryo UI" panose="020B0604030504040204" pitchFamily="50" charset="-128"/>
              </a:rPr>
              <a:t>観点も必要でないか。</a:t>
            </a:r>
            <a:endParaRPr lang="ja-JP" altLang="en-US" sz="1800" dirty="0">
              <a:solidFill>
                <a:schemeClr val="tx2"/>
              </a:solidFill>
              <a:latin typeface="Meiryo UI" panose="020B0604030504040204" pitchFamily="50" charset="-128"/>
              <a:ea typeface="Meiryo UI" panose="020B0604030504040204" pitchFamily="50" charset="-128"/>
            </a:endParaRPr>
          </a:p>
          <a:p>
            <a:pPr lvl="0" algn="l">
              <a:lnSpc>
                <a:spcPct val="125000"/>
              </a:lnSpc>
              <a:defRPr/>
            </a:pPr>
            <a:r>
              <a:rPr lang="ja-JP" altLang="en-US" sz="1800" dirty="0" smtClean="0">
                <a:solidFill>
                  <a:schemeClr val="tx2"/>
                </a:solidFill>
                <a:latin typeface="Meiryo UI" panose="020B0604030504040204" pitchFamily="50" charset="-128"/>
                <a:ea typeface="Meiryo UI" panose="020B0604030504040204" pitchFamily="50" charset="-128"/>
              </a:rPr>
              <a:t>　〇二次</a:t>
            </a:r>
            <a:r>
              <a:rPr lang="ja-JP" altLang="en-US" sz="1800" dirty="0">
                <a:solidFill>
                  <a:schemeClr val="tx2"/>
                </a:solidFill>
                <a:latin typeface="Meiryo UI" panose="020B0604030504040204" pitchFamily="50" charset="-128"/>
                <a:ea typeface="Meiryo UI" panose="020B0604030504040204" pitchFamily="50" charset="-128"/>
              </a:rPr>
              <a:t>医療圏</a:t>
            </a:r>
            <a:r>
              <a:rPr lang="ja-JP" altLang="en-US" sz="1800" dirty="0" smtClean="0">
                <a:solidFill>
                  <a:schemeClr val="tx2"/>
                </a:solidFill>
                <a:latin typeface="Meiryo UI" panose="020B0604030504040204" pitchFamily="50" charset="-128"/>
                <a:ea typeface="Meiryo UI" panose="020B0604030504040204" pitchFamily="50" charset="-128"/>
              </a:rPr>
              <a:t>を越えての広域的</a:t>
            </a:r>
            <a:r>
              <a:rPr lang="ja-JP" altLang="en-US" sz="1800" dirty="0">
                <a:solidFill>
                  <a:schemeClr val="tx2"/>
                </a:solidFill>
                <a:latin typeface="Meiryo UI" panose="020B0604030504040204" pitchFamily="50" charset="-128"/>
                <a:ea typeface="Meiryo UI" panose="020B0604030504040204" pitchFamily="50" charset="-128"/>
              </a:rPr>
              <a:t>な検討</a:t>
            </a:r>
            <a:r>
              <a:rPr lang="ja-JP" altLang="en-US" sz="1800" dirty="0" smtClean="0">
                <a:solidFill>
                  <a:schemeClr val="tx2"/>
                </a:solidFill>
                <a:latin typeface="Meiryo UI" panose="020B0604030504040204" pitchFamily="50" charset="-128"/>
                <a:ea typeface="Meiryo UI" panose="020B0604030504040204" pitchFamily="50" charset="-128"/>
              </a:rPr>
              <a:t>が必要</a:t>
            </a:r>
            <a:r>
              <a:rPr lang="ja-JP" altLang="en-US" sz="1800" dirty="0">
                <a:solidFill>
                  <a:schemeClr val="tx2"/>
                </a:solidFill>
                <a:latin typeface="Meiryo UI" panose="020B0604030504040204" pitchFamily="50" charset="-128"/>
                <a:ea typeface="Meiryo UI" panose="020B0604030504040204" pitchFamily="50" charset="-128"/>
              </a:rPr>
              <a:t>ではないか。</a:t>
            </a:r>
          </a:p>
          <a:p>
            <a:pPr lvl="0" algn="l">
              <a:lnSpc>
                <a:spcPct val="125000"/>
              </a:lnSpc>
              <a:defRPr/>
            </a:pPr>
            <a:endParaRPr lang="en-US" altLang="ja-JP" sz="2000" dirty="0">
              <a:solidFill>
                <a:schemeClr val="tx2"/>
              </a:solidFill>
              <a:latin typeface="Meiryo UI" panose="020B0604030504040204" pitchFamily="50" charset="-128"/>
              <a:ea typeface="Meiryo UI" panose="020B0604030504040204" pitchFamily="50" charset="-128"/>
            </a:endParaRPr>
          </a:p>
        </p:txBody>
      </p:sp>
      <p:sp>
        <p:nvSpPr>
          <p:cNvPr id="6" name="タイトル 1">
            <a:extLst>
              <a:ext uri="{FF2B5EF4-FFF2-40B4-BE49-F238E27FC236}">
                <a16:creationId xmlns:a16="http://schemas.microsoft.com/office/drawing/2014/main" id="{77D78C8B-7190-4F9F-BF24-FAD4DFE9F181}"/>
              </a:ext>
            </a:extLst>
          </p:cNvPr>
          <p:cNvSpPr txBox="1">
            <a:spLocks/>
          </p:cNvSpPr>
          <p:nvPr/>
        </p:nvSpPr>
        <p:spPr>
          <a:xfrm>
            <a:off x="397514" y="582383"/>
            <a:ext cx="8328240" cy="1003755"/>
          </a:xfrm>
          <a:prstGeom prst="rect">
            <a:avLst/>
          </a:prstGeom>
          <a:solidFill>
            <a:schemeClr val="accent1">
              <a:lumMod val="60000"/>
              <a:lumOff val="40000"/>
            </a:schemeClr>
          </a:solidFill>
        </p:spPr>
        <p:txBody>
          <a:bodyPr vert="horz" lIns="91440" tIns="45720" rIns="91440" bIns="45720" rtlCol="0" anchor="ctr">
            <a:no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algn="l"/>
            <a:r>
              <a:rPr lang="ja-JP" altLang="en-US" sz="2400" dirty="0" smtClean="0">
                <a:latin typeface="HGP創英角ｺﾞｼｯｸUB" panose="020B0900000000000000" pitchFamily="50" charset="-128"/>
                <a:ea typeface="HGP創英角ｺﾞｼｯｸUB" panose="020B0900000000000000" pitchFamily="50" charset="-128"/>
              </a:rPr>
              <a:t>　保健医療協議会等では、地域医療構想の推進にあた</a:t>
            </a:r>
            <a:r>
              <a:rPr lang="ja-JP" altLang="en-US" sz="2400" dirty="0">
                <a:latin typeface="HGP創英角ｺﾞｼｯｸUB" panose="020B0900000000000000" pitchFamily="50" charset="-128"/>
                <a:ea typeface="HGP創英角ｺﾞｼｯｸUB" panose="020B0900000000000000" pitchFamily="50" charset="-128"/>
              </a:rPr>
              <a:t>り</a:t>
            </a:r>
            <a:r>
              <a:rPr lang="ja-JP" altLang="en-US" sz="2400" dirty="0" smtClean="0">
                <a:latin typeface="HGP創英角ｺﾞｼｯｸUB" panose="020B0900000000000000" pitchFamily="50" charset="-128"/>
                <a:ea typeface="HGP創英角ｺﾞｼｯｸUB" panose="020B0900000000000000" pitchFamily="50" charset="-128"/>
              </a:rPr>
              <a:t>、</a:t>
            </a:r>
            <a:endParaRPr lang="en-US" altLang="ja-JP" sz="2400" dirty="0" smtClean="0">
              <a:latin typeface="HGP創英角ｺﾞｼｯｸUB" panose="020B0900000000000000" pitchFamily="50" charset="-128"/>
              <a:ea typeface="HGP創英角ｺﾞｼｯｸUB" panose="020B0900000000000000" pitchFamily="50" charset="-128"/>
            </a:endParaRPr>
          </a:p>
          <a:p>
            <a:pPr algn="l"/>
            <a:r>
              <a:rPr lang="ja-JP" altLang="en-US" sz="2400" dirty="0">
                <a:latin typeface="HGP創英角ｺﾞｼｯｸUB" panose="020B0900000000000000" pitchFamily="50" charset="-128"/>
                <a:ea typeface="HGP創英角ｺﾞｼｯｸUB" panose="020B0900000000000000" pitchFamily="50" charset="-128"/>
              </a:rPr>
              <a:t>　</a:t>
            </a:r>
            <a:r>
              <a:rPr lang="ja-JP" altLang="en-US" sz="2400" dirty="0" smtClean="0">
                <a:latin typeface="HGP創英角ｺﾞｼｯｸUB" panose="020B0900000000000000" pitchFamily="50" charset="-128"/>
                <a:ea typeface="HGP創英角ｺﾞｼｯｸUB" panose="020B0900000000000000" pitchFamily="50" charset="-128"/>
              </a:rPr>
              <a:t>　特に、病床機能区分の明確化について意見が多数あった</a:t>
            </a:r>
            <a:r>
              <a:rPr lang="ja-JP" altLang="en-US" sz="2400" dirty="0">
                <a:latin typeface="HGP創英角ｺﾞｼｯｸUB" panose="020B0900000000000000" pitchFamily="50" charset="-128"/>
                <a:ea typeface="HGP創英角ｺﾞｼｯｸUB" panose="020B0900000000000000" pitchFamily="50" charset="-128"/>
              </a:rPr>
              <a:t>　</a:t>
            </a:r>
            <a:r>
              <a:rPr lang="ja-JP" altLang="en-US" sz="2400" dirty="0" smtClean="0">
                <a:latin typeface="HGP創英角ｺﾞｼｯｸUB" panose="020B0900000000000000" pitchFamily="50" charset="-128"/>
                <a:ea typeface="HGP創英角ｺﾞｼｯｸUB" panose="020B0900000000000000" pitchFamily="50" charset="-128"/>
              </a:rPr>
              <a:t>　　　　　　　　　　　　　　　　　　　　　　</a:t>
            </a:r>
            <a:endParaRPr lang="en-US" altLang="ja-JP" sz="2400" dirty="0" smtClean="0">
              <a:latin typeface="HGP創英角ｺﾞｼｯｸUB" panose="020B0900000000000000" pitchFamily="50" charset="-128"/>
              <a:ea typeface="HGP創英角ｺﾞｼｯｸUB" panose="020B0900000000000000" pitchFamily="50" charset="-128"/>
            </a:endParaRPr>
          </a:p>
        </p:txBody>
      </p:sp>
      <p:sp>
        <p:nvSpPr>
          <p:cNvPr id="10" name="テキスト ボックス 10">
            <a:extLst>
              <a:ext uri="{FF2B5EF4-FFF2-40B4-BE49-F238E27FC236}">
                <a16:creationId xmlns:a16="http://schemas.microsoft.com/office/drawing/2014/main" id="{717C9A40-4F8F-46E2-9DB3-7539C51807DC}"/>
              </a:ext>
            </a:extLst>
          </p:cNvPr>
          <p:cNvSpPr txBox="1"/>
          <p:nvPr/>
        </p:nvSpPr>
        <p:spPr>
          <a:xfrm>
            <a:off x="397514" y="1627198"/>
            <a:ext cx="4896544" cy="369332"/>
          </a:xfrm>
          <a:prstGeom prst="rect">
            <a:avLst/>
          </a:prstGeom>
          <a:noFill/>
          <a:ln>
            <a:noFill/>
          </a:ln>
        </p:spPr>
        <p:style>
          <a:lnRef idx="2">
            <a:schemeClr val="dk1"/>
          </a:lnRef>
          <a:fillRef idx="1">
            <a:schemeClr val="lt1"/>
          </a:fillRef>
          <a:effectRef idx="0">
            <a:schemeClr val="dk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spAutoFit/>
          </a:bodyPr>
          <a:lstStyle/>
          <a:p>
            <a:r>
              <a:rPr lang="en-US" altLang="ja-JP" dirty="0" smtClean="0">
                <a:solidFill>
                  <a:schemeClr val="tx1"/>
                </a:solidFill>
                <a:latin typeface="Meiryo UI" panose="020B0604030504040204" pitchFamily="50" charset="-128"/>
                <a:ea typeface="Meiryo UI" panose="020B0604030504040204" pitchFamily="50" charset="-128"/>
              </a:rPr>
              <a:t>【</a:t>
            </a:r>
            <a:r>
              <a:rPr lang="ja-JP" altLang="en-US" dirty="0" smtClean="0">
                <a:solidFill>
                  <a:schemeClr val="tx1"/>
                </a:solidFill>
                <a:latin typeface="Meiryo UI" panose="020B0604030504040204" pitchFamily="50" charset="-128"/>
                <a:ea typeface="Meiryo UI" panose="020B0604030504040204" pitchFamily="50" charset="-128"/>
              </a:rPr>
              <a:t>保健医療協議会等での主な意見</a:t>
            </a:r>
            <a:r>
              <a:rPr lang="en-US" altLang="ja-JP" dirty="0" smtClean="0">
                <a:solidFill>
                  <a:schemeClr val="tx1"/>
                </a:solidFill>
                <a:latin typeface="Meiryo UI" panose="020B0604030504040204" pitchFamily="50" charset="-128"/>
                <a:ea typeface="Meiryo UI" panose="020B0604030504040204" pitchFamily="50" charset="-128"/>
              </a:rPr>
              <a:t>】</a:t>
            </a:r>
            <a:endParaRPr lang="ja-JP" altLang="en-US" dirty="0">
              <a:solidFill>
                <a:schemeClr val="tx1"/>
              </a:solidFill>
              <a:latin typeface="Meiryo UI" panose="020B0604030504040204" pitchFamily="50" charset="-128"/>
              <a:ea typeface="Meiryo UI" panose="020B0604030504040204" pitchFamily="50" charset="-128"/>
            </a:endParaRPr>
          </a:p>
        </p:txBody>
      </p:sp>
      <p:graphicFrame>
        <p:nvGraphicFramePr>
          <p:cNvPr id="11" name="オブジェクト 10"/>
          <p:cNvGraphicFramePr>
            <a:graphicFrameLocks noChangeAspect="1"/>
          </p:cNvGraphicFramePr>
          <p:nvPr>
            <p:extLst/>
          </p:nvPr>
        </p:nvGraphicFramePr>
        <p:xfrm>
          <a:off x="1626183" y="3578551"/>
          <a:ext cx="5339883" cy="1155159"/>
        </p:xfrm>
        <a:graphic>
          <a:graphicData uri="http://schemas.openxmlformats.org/presentationml/2006/ole">
            <mc:AlternateContent xmlns:mc="http://schemas.openxmlformats.org/markup-compatibility/2006">
              <mc:Choice xmlns:v="urn:schemas-microsoft-com:vml" Requires="v">
                <p:oleObj spid="_x0000_s1081" name="ワークシート" r:id="rId3" imgW="4667372" imgH="1009725" progId="Excel.Sheet.12">
                  <p:embed/>
                </p:oleObj>
              </mc:Choice>
              <mc:Fallback>
                <p:oleObj name="ワークシート" r:id="rId3" imgW="4667372" imgH="1009725" progId="Excel.Sheet.12">
                  <p:embed/>
                  <p:pic>
                    <p:nvPicPr>
                      <p:cNvPr id="11" name="オブジェクト 10"/>
                      <p:cNvPicPr/>
                      <p:nvPr/>
                    </p:nvPicPr>
                    <p:blipFill>
                      <a:blip r:embed="rId4"/>
                      <a:stretch>
                        <a:fillRect/>
                      </a:stretch>
                    </p:blipFill>
                    <p:spPr>
                      <a:xfrm>
                        <a:off x="1626183" y="3578551"/>
                        <a:ext cx="5339883" cy="1155159"/>
                      </a:xfrm>
                      <a:prstGeom prst="rect">
                        <a:avLst/>
                      </a:prstGeom>
                    </p:spPr>
                  </p:pic>
                </p:oleObj>
              </mc:Fallback>
            </mc:AlternateContent>
          </a:graphicData>
        </a:graphic>
      </p:graphicFrame>
      <p:sp>
        <p:nvSpPr>
          <p:cNvPr id="12" name="テキスト ボックス 11">
            <a:extLst>
              <a:ext uri="{FF2B5EF4-FFF2-40B4-BE49-F238E27FC236}">
                <a16:creationId xmlns:a16="http://schemas.microsoft.com/office/drawing/2014/main" id="{717C9A40-4F8F-46E2-9DB3-7539C51807DC}"/>
              </a:ext>
            </a:extLst>
          </p:cNvPr>
          <p:cNvSpPr txBox="1"/>
          <p:nvPr/>
        </p:nvSpPr>
        <p:spPr>
          <a:xfrm>
            <a:off x="1403648" y="3317018"/>
            <a:ext cx="4896544" cy="307777"/>
          </a:xfrm>
          <a:prstGeom prst="rect">
            <a:avLst/>
          </a:prstGeom>
          <a:noFill/>
          <a:ln>
            <a:noFill/>
          </a:ln>
        </p:spPr>
        <p:style>
          <a:lnRef idx="2">
            <a:schemeClr val="dk1"/>
          </a:lnRef>
          <a:fillRef idx="1">
            <a:schemeClr val="lt1"/>
          </a:fillRef>
          <a:effectRef idx="0">
            <a:schemeClr val="dk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spAutoFit/>
          </a:bodyPr>
          <a:lstStyle/>
          <a:p>
            <a:r>
              <a:rPr lang="ja-JP" altLang="en-US" sz="1400" dirty="0" smtClean="0">
                <a:solidFill>
                  <a:schemeClr val="tx1"/>
                </a:solidFill>
                <a:latin typeface="Meiryo UI" panose="020B0604030504040204" pitchFamily="50" charset="-128"/>
                <a:ea typeface="Meiryo UI" panose="020B0604030504040204" pitchFamily="50" charset="-128"/>
              </a:rPr>
              <a:t>（例）Ａ病院の報告</a:t>
            </a:r>
            <a:endParaRPr lang="ja-JP" altLang="en-US" sz="1400" dirty="0">
              <a:solidFill>
                <a:schemeClr val="tx1"/>
              </a:solidFill>
              <a:latin typeface="Meiryo UI" panose="020B0604030504040204" pitchFamily="50" charset="-128"/>
              <a:ea typeface="Meiryo UI" panose="020B0604030504040204" pitchFamily="50" charset="-128"/>
            </a:endParaRPr>
          </a:p>
        </p:txBody>
      </p:sp>
      <p:sp>
        <p:nvSpPr>
          <p:cNvPr id="13" name="Oval 64">
            <a:hlinkClick r:id="rId5" action="ppaction://hlinksldjump"/>
            <a:extLst>
              <a:ext uri="{FF2B5EF4-FFF2-40B4-BE49-F238E27FC236}">
                <a16:creationId xmlns:a16="http://schemas.microsoft.com/office/drawing/2014/main" id="{2865890E-81EE-482A-8BAC-0CEA60EEBBA9}"/>
              </a:ext>
            </a:extLst>
          </p:cNvPr>
          <p:cNvSpPr>
            <a:spLocks noChangeAspect="1"/>
          </p:cNvSpPr>
          <p:nvPr/>
        </p:nvSpPr>
        <p:spPr>
          <a:xfrm>
            <a:off x="230164" y="123835"/>
            <a:ext cx="453404" cy="434070"/>
          </a:xfrm>
          <a:prstGeom prst="ellipse">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37160" rIns="137160" bIns="68580" rtlCol="0" anchor="ctr">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sz="2800" dirty="0">
              <a:solidFill>
                <a:schemeClr val="tx1"/>
              </a:solidFill>
              <a:latin typeface="FontAwesome" pitchFamily="2" charset="0"/>
            </a:endParaRPr>
          </a:p>
        </p:txBody>
      </p:sp>
      <p:sp>
        <p:nvSpPr>
          <p:cNvPr id="14" name="タイトル 1">
            <a:extLst>
              <a:ext uri="{FF2B5EF4-FFF2-40B4-BE49-F238E27FC236}">
                <a16:creationId xmlns:a16="http://schemas.microsoft.com/office/drawing/2014/main" id="{30BE5A27-A407-4A14-A9BE-5866682C3C6B}"/>
              </a:ext>
            </a:extLst>
          </p:cNvPr>
          <p:cNvSpPr txBox="1">
            <a:spLocks/>
          </p:cNvSpPr>
          <p:nvPr/>
        </p:nvSpPr>
        <p:spPr>
          <a:xfrm>
            <a:off x="251520" y="120767"/>
            <a:ext cx="8712968" cy="576064"/>
          </a:xfrm>
          <a:prstGeom prst="rect">
            <a:avLst/>
          </a:prstGeom>
        </p:spPr>
        <p:txBody>
          <a:bodyPr>
            <a:no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algn="l"/>
            <a:r>
              <a:rPr lang="ja-JP" altLang="en-US" sz="2400" dirty="0">
                <a:solidFill>
                  <a:schemeClr val="bg1"/>
                </a:solidFill>
                <a:latin typeface="HGP創英角ｺﾞｼｯｸUB" panose="020B0900000000000000" pitchFamily="50" charset="-128"/>
                <a:ea typeface="HGP創英角ｺﾞｼｯｸUB" panose="020B0900000000000000" pitchFamily="50" charset="-128"/>
              </a:rPr>
              <a:t>３</a:t>
            </a:r>
            <a:r>
              <a:rPr lang="ja-JP" altLang="en-US" sz="2400" dirty="0">
                <a:solidFill>
                  <a:schemeClr val="accent1">
                    <a:lumMod val="75000"/>
                  </a:schemeClr>
                </a:solidFill>
                <a:latin typeface="HGP創英角ｺﾞｼｯｸUB" panose="020B0900000000000000" pitchFamily="50" charset="-128"/>
                <a:ea typeface="HGP創英角ｺﾞｼｯｸUB" panose="020B0900000000000000" pitchFamily="50" charset="-128"/>
              </a:rPr>
              <a:t>　地域医療構想 </a:t>
            </a:r>
            <a:r>
              <a:rPr lang="en-US" altLang="ja-JP" sz="2400" dirty="0" smtClean="0">
                <a:solidFill>
                  <a:schemeClr val="accent1">
                    <a:lumMod val="75000"/>
                  </a:schemeClr>
                </a:solidFill>
                <a:latin typeface="HGP創英角ｺﾞｼｯｸUB" panose="020B0900000000000000" pitchFamily="50" charset="-128"/>
                <a:ea typeface="HGP創英角ｺﾞｼｯｸUB" panose="020B0900000000000000" pitchFamily="50" charset="-128"/>
              </a:rPr>
              <a:t>(1)2019</a:t>
            </a:r>
            <a:r>
              <a:rPr lang="ja-JP" altLang="en-US" sz="2400" dirty="0" smtClean="0">
                <a:solidFill>
                  <a:schemeClr val="accent1">
                    <a:lumMod val="75000"/>
                  </a:schemeClr>
                </a:solidFill>
                <a:latin typeface="HGP創英角ｺﾞｼｯｸUB" panose="020B0900000000000000" pitchFamily="50" charset="-128"/>
                <a:ea typeface="HGP創英角ｺﾞｼｯｸUB" panose="020B0900000000000000" pitchFamily="50" charset="-128"/>
              </a:rPr>
              <a:t>年度の協議結果</a:t>
            </a:r>
            <a:endParaRPr lang="ja-JP" altLang="en-US" sz="2400" dirty="0">
              <a:solidFill>
                <a:schemeClr val="accent1">
                  <a:lumMod val="75000"/>
                </a:schemeClr>
              </a:solidFill>
              <a:latin typeface="HGP創英角ｺﾞｼｯｸUB" panose="020B0900000000000000" pitchFamily="50" charset="-128"/>
              <a:ea typeface="HGP創英角ｺﾞｼｯｸUB" panose="020B0900000000000000" pitchFamily="50" charset="-128"/>
            </a:endParaRPr>
          </a:p>
        </p:txBody>
      </p:sp>
    </p:spTree>
    <p:extLst>
      <p:ext uri="{BB962C8B-B14F-4D97-AF65-F5344CB8AC3E}">
        <p14:creationId xmlns:p14="http://schemas.microsoft.com/office/powerpoint/2010/main" val="1240765896"/>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p:cNvSpPr>
            <a:spLocks noGrp="1"/>
          </p:cNvSpPr>
          <p:nvPr>
            <p:ph type="sldNum" sz="quarter" idx="12"/>
          </p:nvPr>
        </p:nvSpPr>
        <p:spPr>
          <a:xfrm>
            <a:off x="6898759" y="6427819"/>
            <a:ext cx="2133600" cy="365125"/>
          </a:xfrm>
        </p:spPr>
        <p:txBody>
          <a:bodyPr/>
          <a:lstStyle/>
          <a:p>
            <a:fld id="{A9848611-8FAA-4BFC-BAAD-33CAF1A3E273}" type="slidenum">
              <a:rPr kumimoji="1" lang="ja-JP" altLang="en-US" sz="1800" smtClean="0">
                <a:solidFill>
                  <a:schemeClr val="tx1"/>
                </a:solidFill>
              </a:rPr>
              <a:t>18</a:t>
            </a:fld>
            <a:endParaRPr kumimoji="1" lang="ja-JP" altLang="en-US" sz="1800" dirty="0">
              <a:solidFill>
                <a:schemeClr val="tx1"/>
              </a:solidFill>
            </a:endParaRPr>
          </a:p>
        </p:txBody>
      </p:sp>
      <p:sp>
        <p:nvSpPr>
          <p:cNvPr id="20" name="タイトル 1">
            <a:extLst>
              <a:ext uri="{FF2B5EF4-FFF2-40B4-BE49-F238E27FC236}">
                <a16:creationId xmlns:a16="http://schemas.microsoft.com/office/drawing/2014/main" id="{8836748D-8F2B-4E5E-A363-74374DBE1172}"/>
              </a:ext>
            </a:extLst>
          </p:cNvPr>
          <p:cNvSpPr txBox="1">
            <a:spLocks/>
          </p:cNvSpPr>
          <p:nvPr/>
        </p:nvSpPr>
        <p:spPr>
          <a:xfrm>
            <a:off x="151086" y="1610616"/>
            <a:ext cx="8913836" cy="2154666"/>
          </a:xfrm>
          <a:prstGeom prst="rect">
            <a:avLst/>
          </a:prstGeom>
          <a:noFill/>
        </p:spPr>
        <p:txBody>
          <a:bodyPr>
            <a:no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lvl="0" algn="l">
              <a:lnSpc>
                <a:spcPct val="125000"/>
              </a:lnSpc>
              <a:defRPr/>
            </a:pPr>
            <a:r>
              <a:rPr lang="ja-JP" altLang="en-US" sz="2000" dirty="0" smtClean="0">
                <a:solidFill>
                  <a:schemeClr val="tx2"/>
                </a:solidFill>
                <a:latin typeface="HGPｺﾞｼｯｸE" panose="020B0900000000000000" pitchFamily="50" charset="-128"/>
                <a:ea typeface="HGPｺﾞｼｯｸE" panose="020B0900000000000000" pitchFamily="50" charset="-128"/>
              </a:rPr>
              <a:t>＜</a:t>
            </a:r>
            <a:r>
              <a:rPr lang="en-US" altLang="ja-JP" sz="2000" dirty="0" smtClean="0">
                <a:solidFill>
                  <a:schemeClr val="tx2"/>
                </a:solidFill>
                <a:latin typeface="HGPｺﾞｼｯｸE" panose="020B0900000000000000" pitchFamily="50" charset="-128"/>
                <a:ea typeface="HGPｺﾞｼｯｸE" panose="020B0900000000000000" pitchFamily="50" charset="-128"/>
              </a:rPr>
              <a:t>2025</a:t>
            </a:r>
            <a:r>
              <a:rPr lang="ja-JP" altLang="en-US" sz="2000" dirty="0" smtClean="0">
                <a:solidFill>
                  <a:schemeClr val="tx2"/>
                </a:solidFill>
                <a:latin typeface="HGPｺﾞｼｯｸE" panose="020B0900000000000000" pitchFamily="50" charset="-128"/>
                <a:ea typeface="HGPｺﾞｼｯｸE" panose="020B0900000000000000" pitchFamily="50" charset="-128"/>
              </a:rPr>
              <a:t>年に向けた各病院の方向性にかかる協議＞</a:t>
            </a:r>
            <a:endParaRPr lang="en-US" altLang="ja-JP" sz="2000" dirty="0" smtClean="0">
              <a:solidFill>
                <a:schemeClr val="tx2"/>
              </a:solidFill>
              <a:latin typeface="HGPｺﾞｼｯｸE" panose="020B0900000000000000" pitchFamily="50" charset="-128"/>
              <a:ea typeface="HGPｺﾞｼｯｸE" panose="020B0900000000000000" pitchFamily="50" charset="-128"/>
            </a:endParaRPr>
          </a:p>
          <a:p>
            <a:pPr lvl="0" algn="l">
              <a:lnSpc>
                <a:spcPct val="125000"/>
              </a:lnSpc>
              <a:defRPr/>
            </a:pPr>
            <a:r>
              <a:rPr lang="ja-JP" altLang="en-US" sz="2000" dirty="0" smtClean="0">
                <a:solidFill>
                  <a:schemeClr val="tx2"/>
                </a:solidFill>
                <a:latin typeface="Meiryo UI" panose="020B0604030504040204" pitchFamily="50" charset="-128"/>
                <a:ea typeface="Meiryo UI" panose="020B0604030504040204" pitchFamily="50" charset="-128"/>
              </a:rPr>
              <a:t>　　○</a:t>
            </a:r>
            <a:r>
              <a:rPr lang="en-US" altLang="ja-JP" sz="2000" dirty="0" smtClean="0">
                <a:solidFill>
                  <a:schemeClr val="tx2"/>
                </a:solidFill>
                <a:latin typeface="Meiryo UI" panose="020B0604030504040204" pitchFamily="50" charset="-128"/>
                <a:ea typeface="Meiryo UI" panose="020B0604030504040204" pitchFamily="50" charset="-128"/>
              </a:rPr>
              <a:t>2019</a:t>
            </a:r>
            <a:r>
              <a:rPr lang="ja-JP" altLang="en-US" sz="2000" dirty="0" smtClean="0">
                <a:solidFill>
                  <a:schemeClr val="tx2"/>
                </a:solidFill>
                <a:latin typeface="Meiryo UI" panose="020B0604030504040204" pitchFamily="50" charset="-128"/>
                <a:ea typeface="Meiryo UI" panose="020B0604030504040204" pitchFamily="50" charset="-128"/>
              </a:rPr>
              <a:t>年度継続審議となった医療機関について、改めて地域</a:t>
            </a:r>
            <a:r>
              <a:rPr lang="ja-JP" altLang="en-US" sz="2000" dirty="0">
                <a:solidFill>
                  <a:schemeClr val="tx2"/>
                </a:solidFill>
                <a:latin typeface="Meiryo UI" panose="020B0604030504040204" pitchFamily="50" charset="-128"/>
                <a:ea typeface="Meiryo UI" panose="020B0604030504040204" pitchFamily="50" charset="-128"/>
              </a:rPr>
              <a:t>で</a:t>
            </a:r>
            <a:r>
              <a:rPr lang="ja-JP" altLang="en-US" sz="2000" dirty="0" smtClean="0">
                <a:solidFill>
                  <a:schemeClr val="tx2"/>
                </a:solidFill>
                <a:latin typeface="Meiryo UI" panose="020B0604030504040204" pitchFamily="50" charset="-128"/>
                <a:ea typeface="Meiryo UI" panose="020B0604030504040204" pitchFamily="50" charset="-128"/>
              </a:rPr>
              <a:t>協議し、</a:t>
            </a:r>
            <a:endParaRPr lang="en-US" altLang="ja-JP" sz="2000" dirty="0" smtClean="0">
              <a:solidFill>
                <a:schemeClr val="tx2"/>
              </a:solidFill>
              <a:latin typeface="Meiryo UI" panose="020B0604030504040204" pitchFamily="50" charset="-128"/>
              <a:ea typeface="Meiryo UI" panose="020B0604030504040204" pitchFamily="50" charset="-128"/>
            </a:endParaRPr>
          </a:p>
          <a:p>
            <a:pPr lvl="0" algn="l">
              <a:lnSpc>
                <a:spcPct val="125000"/>
              </a:lnSpc>
              <a:defRPr/>
            </a:pPr>
            <a:r>
              <a:rPr lang="ja-JP" altLang="en-US" sz="2000" dirty="0">
                <a:solidFill>
                  <a:schemeClr val="tx2"/>
                </a:solidFill>
                <a:latin typeface="Meiryo UI" panose="020B0604030504040204" pitchFamily="50" charset="-128"/>
                <a:ea typeface="Meiryo UI" panose="020B0604030504040204" pitchFamily="50" charset="-128"/>
              </a:rPr>
              <a:t>　</a:t>
            </a:r>
            <a:r>
              <a:rPr lang="ja-JP" altLang="en-US" sz="2000" dirty="0" smtClean="0">
                <a:solidFill>
                  <a:schemeClr val="tx2"/>
                </a:solidFill>
                <a:latin typeface="Meiryo UI" panose="020B0604030504040204" pitchFamily="50" charset="-128"/>
                <a:ea typeface="Meiryo UI" panose="020B0604030504040204" pitchFamily="50" charset="-128"/>
              </a:rPr>
              <a:t>　　地域と合意形成を図れるよう努める。</a:t>
            </a:r>
            <a:endParaRPr lang="en-US" altLang="ja-JP" sz="2000" dirty="0" smtClean="0">
              <a:solidFill>
                <a:schemeClr val="tx2"/>
              </a:solidFill>
              <a:latin typeface="Meiryo UI" panose="020B0604030504040204" pitchFamily="50" charset="-128"/>
              <a:ea typeface="Meiryo UI" panose="020B0604030504040204" pitchFamily="50" charset="-128"/>
            </a:endParaRPr>
          </a:p>
          <a:p>
            <a:pPr lvl="0" algn="l">
              <a:lnSpc>
                <a:spcPct val="125000"/>
              </a:lnSpc>
              <a:defRPr/>
            </a:pPr>
            <a:endParaRPr lang="en-US" altLang="ja-JP" sz="900" dirty="0" smtClean="0">
              <a:solidFill>
                <a:schemeClr val="tx2"/>
              </a:solidFill>
              <a:latin typeface="Meiryo UI" panose="020B0604030504040204" pitchFamily="50" charset="-128"/>
              <a:ea typeface="Meiryo UI" panose="020B0604030504040204" pitchFamily="50" charset="-128"/>
            </a:endParaRPr>
          </a:p>
          <a:p>
            <a:pPr lvl="0" algn="l">
              <a:lnSpc>
                <a:spcPct val="125000"/>
              </a:lnSpc>
              <a:defRPr/>
            </a:pPr>
            <a:r>
              <a:rPr lang="ja-JP" altLang="en-US" sz="2000" dirty="0">
                <a:solidFill>
                  <a:schemeClr val="tx2"/>
                </a:solidFill>
                <a:latin typeface="Meiryo UI" panose="020B0604030504040204" pitchFamily="50" charset="-128"/>
                <a:ea typeface="Meiryo UI" panose="020B0604030504040204" pitchFamily="50" charset="-128"/>
              </a:rPr>
              <a:t>　</a:t>
            </a:r>
            <a:r>
              <a:rPr lang="ja-JP" altLang="en-US" sz="2000" dirty="0" smtClean="0">
                <a:solidFill>
                  <a:schemeClr val="tx2"/>
                </a:solidFill>
                <a:latin typeface="Meiryo UI" panose="020B0604030504040204" pitchFamily="50" charset="-128"/>
                <a:ea typeface="Meiryo UI" panose="020B0604030504040204" pitchFamily="50" charset="-128"/>
              </a:rPr>
              <a:t>　○医療機関の自主的な機能分化をさらに推進するため、</a:t>
            </a:r>
            <a:endParaRPr lang="en-US" altLang="ja-JP" sz="2000" dirty="0">
              <a:solidFill>
                <a:schemeClr val="tx2"/>
              </a:solidFill>
              <a:latin typeface="Meiryo UI" panose="020B0604030504040204" pitchFamily="50" charset="-128"/>
              <a:ea typeface="Meiryo UI" panose="020B0604030504040204" pitchFamily="50" charset="-128"/>
            </a:endParaRPr>
          </a:p>
          <a:p>
            <a:pPr lvl="0" algn="l">
              <a:lnSpc>
                <a:spcPct val="125000"/>
              </a:lnSpc>
              <a:defRPr/>
            </a:pPr>
            <a:r>
              <a:rPr lang="ja-JP" altLang="en-US" sz="2000" dirty="0" smtClean="0">
                <a:solidFill>
                  <a:schemeClr val="tx2"/>
                </a:solidFill>
                <a:latin typeface="Meiryo UI" panose="020B0604030504040204" pitchFamily="50" charset="-128"/>
                <a:ea typeface="Meiryo UI" panose="020B0604030504040204" pitchFamily="50" charset="-128"/>
              </a:rPr>
              <a:t>　　　国から手厚い支援が期待される</a:t>
            </a:r>
            <a:r>
              <a:rPr lang="ja-JP" altLang="en-US" sz="2000" dirty="0">
                <a:solidFill>
                  <a:schemeClr val="tx2"/>
                </a:solidFill>
                <a:latin typeface="Meiryo UI" panose="020B0604030504040204" pitchFamily="50" charset="-128"/>
                <a:ea typeface="Meiryo UI" panose="020B0604030504040204" pitchFamily="50" charset="-128"/>
              </a:rPr>
              <a:t>「</a:t>
            </a:r>
            <a:r>
              <a:rPr lang="ja-JP" altLang="en-US" sz="2000" dirty="0" smtClean="0">
                <a:solidFill>
                  <a:schemeClr val="tx2"/>
                </a:solidFill>
                <a:latin typeface="Meiryo UI" panose="020B0604030504040204" pitchFamily="50" charset="-128"/>
                <a:ea typeface="Meiryo UI" panose="020B0604030504040204" pitchFamily="50" charset="-128"/>
              </a:rPr>
              <a:t>重点支援区域」の申請について検討する。</a:t>
            </a:r>
            <a:endParaRPr lang="en-US" altLang="ja-JP" sz="2000" dirty="0">
              <a:solidFill>
                <a:schemeClr val="tx2"/>
              </a:solidFill>
              <a:latin typeface="Meiryo UI" panose="020B0604030504040204" pitchFamily="50" charset="-128"/>
              <a:ea typeface="Meiryo UI" panose="020B0604030504040204" pitchFamily="50" charset="-128"/>
            </a:endParaRPr>
          </a:p>
          <a:p>
            <a:pPr lvl="0" algn="l">
              <a:lnSpc>
                <a:spcPct val="125000"/>
              </a:lnSpc>
              <a:defRPr/>
            </a:pPr>
            <a:endParaRPr lang="en-US" altLang="ja-JP" sz="1200" dirty="0" smtClean="0">
              <a:solidFill>
                <a:schemeClr val="tx2"/>
              </a:solidFill>
              <a:latin typeface="Meiryo UI" panose="020B0604030504040204" pitchFamily="50" charset="-128"/>
              <a:ea typeface="Meiryo UI" panose="020B0604030504040204" pitchFamily="50" charset="-128"/>
            </a:endParaRPr>
          </a:p>
          <a:p>
            <a:pPr lvl="0" algn="l">
              <a:lnSpc>
                <a:spcPct val="125000"/>
              </a:lnSpc>
              <a:defRPr/>
            </a:pPr>
            <a:r>
              <a:rPr lang="ja-JP" altLang="en-US" sz="2000" dirty="0" smtClean="0">
                <a:solidFill>
                  <a:schemeClr val="tx2"/>
                </a:solidFill>
                <a:latin typeface="HGPｺﾞｼｯｸE" panose="020B0900000000000000" pitchFamily="50" charset="-128"/>
                <a:ea typeface="HGPｺﾞｼｯｸE" panose="020B0900000000000000" pitchFamily="50" charset="-128"/>
              </a:rPr>
              <a:t>＜病床機能報告における入院料毎の報告基準の検討＞</a:t>
            </a:r>
            <a:endParaRPr lang="en-US" altLang="ja-JP" sz="2000" dirty="0">
              <a:solidFill>
                <a:schemeClr val="tx2"/>
              </a:solidFill>
              <a:latin typeface="HGPｺﾞｼｯｸE" panose="020B0900000000000000" pitchFamily="50" charset="-128"/>
              <a:ea typeface="HGPｺﾞｼｯｸE" panose="020B0900000000000000" pitchFamily="50" charset="-128"/>
            </a:endParaRPr>
          </a:p>
          <a:p>
            <a:pPr lvl="0" algn="l">
              <a:lnSpc>
                <a:spcPct val="125000"/>
              </a:lnSpc>
              <a:defRPr/>
            </a:pPr>
            <a:r>
              <a:rPr lang="ja-JP" altLang="en-US" sz="2000" dirty="0" smtClean="0">
                <a:solidFill>
                  <a:schemeClr val="tx2"/>
                </a:solidFill>
                <a:latin typeface="Meiryo UI" panose="020B0604030504040204" pitchFamily="50" charset="-128"/>
                <a:ea typeface="Meiryo UI" panose="020B0604030504040204" pitchFamily="50" charset="-128"/>
              </a:rPr>
              <a:t>　　〇特に課題となっている「急性期一般入院料１」の報告の仕方を中心に、</a:t>
            </a:r>
            <a:endParaRPr lang="en-US" altLang="ja-JP" sz="2000" dirty="0" smtClean="0">
              <a:solidFill>
                <a:schemeClr val="tx2"/>
              </a:solidFill>
              <a:latin typeface="Meiryo UI" panose="020B0604030504040204" pitchFamily="50" charset="-128"/>
              <a:ea typeface="Meiryo UI" panose="020B0604030504040204" pitchFamily="50" charset="-128"/>
            </a:endParaRPr>
          </a:p>
          <a:p>
            <a:pPr lvl="0" algn="l">
              <a:lnSpc>
                <a:spcPct val="125000"/>
              </a:lnSpc>
              <a:defRPr/>
            </a:pPr>
            <a:r>
              <a:rPr lang="ja-JP" altLang="en-US" sz="2000" dirty="0">
                <a:solidFill>
                  <a:schemeClr val="tx2"/>
                </a:solidFill>
                <a:latin typeface="Meiryo UI" panose="020B0604030504040204" pitchFamily="50" charset="-128"/>
                <a:ea typeface="Meiryo UI" panose="020B0604030504040204" pitchFamily="50" charset="-128"/>
              </a:rPr>
              <a:t>　　</a:t>
            </a:r>
            <a:r>
              <a:rPr lang="ja-JP" altLang="en-US" sz="2000" dirty="0" smtClean="0">
                <a:solidFill>
                  <a:schemeClr val="tx2"/>
                </a:solidFill>
                <a:latin typeface="Meiryo UI" panose="020B0604030504040204" pitchFamily="50" charset="-128"/>
                <a:ea typeface="Meiryo UI" panose="020B0604030504040204" pitchFamily="50" charset="-128"/>
              </a:rPr>
              <a:t>　報告基準について検討する。</a:t>
            </a:r>
            <a:endParaRPr lang="en-US" altLang="ja-JP" sz="2000" dirty="0" smtClean="0">
              <a:solidFill>
                <a:schemeClr val="tx2"/>
              </a:solidFill>
              <a:latin typeface="Meiryo UI" panose="020B0604030504040204" pitchFamily="50" charset="-128"/>
              <a:ea typeface="Meiryo UI" panose="020B0604030504040204" pitchFamily="50" charset="-128"/>
            </a:endParaRPr>
          </a:p>
          <a:p>
            <a:pPr lvl="0" algn="l">
              <a:lnSpc>
                <a:spcPct val="125000"/>
              </a:lnSpc>
              <a:defRPr/>
            </a:pPr>
            <a:endParaRPr lang="en-US" altLang="ja-JP" sz="1200" dirty="0" smtClean="0">
              <a:solidFill>
                <a:schemeClr val="tx2"/>
              </a:solidFill>
              <a:latin typeface="Meiryo UI" panose="020B0604030504040204" pitchFamily="50" charset="-128"/>
              <a:ea typeface="Meiryo UI" panose="020B0604030504040204" pitchFamily="50" charset="-128"/>
            </a:endParaRPr>
          </a:p>
          <a:p>
            <a:pPr lvl="0" algn="l">
              <a:lnSpc>
                <a:spcPct val="125000"/>
              </a:lnSpc>
              <a:defRPr/>
            </a:pPr>
            <a:r>
              <a:rPr lang="ja-JP" altLang="en-US" sz="2000" dirty="0" smtClean="0">
                <a:solidFill>
                  <a:schemeClr val="tx2"/>
                </a:solidFill>
                <a:latin typeface="HGPｺﾞｼｯｸE" panose="020B0900000000000000" pitchFamily="50" charset="-128"/>
                <a:ea typeface="HGPｺﾞｼｯｸE" panose="020B0900000000000000" pitchFamily="50" charset="-128"/>
              </a:rPr>
              <a:t>＜小児・周産期</a:t>
            </a:r>
            <a:r>
              <a:rPr lang="ja-JP" altLang="en-US" sz="2000" dirty="0">
                <a:solidFill>
                  <a:schemeClr val="tx2"/>
                </a:solidFill>
                <a:latin typeface="HGPｺﾞｼｯｸE" panose="020B0900000000000000" pitchFamily="50" charset="-128"/>
                <a:ea typeface="HGPｺﾞｼｯｸE" panose="020B0900000000000000" pitchFamily="50" charset="-128"/>
              </a:rPr>
              <a:t>の集約化の検討について＞</a:t>
            </a:r>
            <a:endParaRPr lang="en-US" altLang="ja-JP" sz="2000" dirty="0">
              <a:solidFill>
                <a:schemeClr val="tx2"/>
              </a:solidFill>
              <a:latin typeface="HGPｺﾞｼｯｸE" panose="020B0900000000000000" pitchFamily="50" charset="-128"/>
              <a:ea typeface="HGPｺﾞｼｯｸE" panose="020B0900000000000000" pitchFamily="50" charset="-128"/>
            </a:endParaRPr>
          </a:p>
          <a:p>
            <a:pPr lvl="0" algn="l">
              <a:lnSpc>
                <a:spcPct val="125000"/>
              </a:lnSpc>
              <a:defRPr/>
            </a:pPr>
            <a:r>
              <a:rPr lang="ja-JP" altLang="en-US" sz="2000" dirty="0">
                <a:solidFill>
                  <a:schemeClr val="tx2"/>
                </a:solidFill>
                <a:latin typeface="Meiryo UI" panose="020B0604030504040204" pitchFamily="50" charset="-128"/>
                <a:ea typeface="Meiryo UI" panose="020B0604030504040204" pitchFamily="50" charset="-128"/>
              </a:rPr>
              <a:t>　</a:t>
            </a:r>
            <a:r>
              <a:rPr lang="ja-JP" altLang="en-US" sz="2000" dirty="0" smtClean="0">
                <a:solidFill>
                  <a:schemeClr val="tx2"/>
                </a:solidFill>
                <a:latin typeface="Meiryo UI" panose="020B0604030504040204" pitchFamily="50" charset="-128"/>
                <a:ea typeface="Meiryo UI" panose="020B0604030504040204" pitchFamily="50" charset="-128"/>
              </a:rPr>
              <a:t>　〇具体的な再編統合の動き</a:t>
            </a:r>
            <a:r>
              <a:rPr lang="ja-JP" altLang="en-US" sz="2000" smtClean="0">
                <a:solidFill>
                  <a:schemeClr val="tx2"/>
                </a:solidFill>
                <a:latin typeface="Meiryo UI" panose="020B0604030504040204" pitchFamily="50" charset="-128"/>
                <a:ea typeface="Meiryo UI" panose="020B0604030504040204" pitchFamily="50" charset="-128"/>
              </a:rPr>
              <a:t>がある泉州</a:t>
            </a:r>
            <a:r>
              <a:rPr lang="ja-JP" altLang="en-US" sz="2000" dirty="0" smtClean="0">
                <a:solidFill>
                  <a:schemeClr val="tx2"/>
                </a:solidFill>
                <a:latin typeface="Meiryo UI" panose="020B0604030504040204" pitchFamily="50" charset="-128"/>
                <a:ea typeface="Meiryo UI" panose="020B0604030504040204" pitchFamily="50" charset="-128"/>
              </a:rPr>
              <a:t>二次医療圏において、周産期の</a:t>
            </a:r>
            <a:endParaRPr lang="en-US" altLang="ja-JP" sz="2000" dirty="0" smtClean="0">
              <a:solidFill>
                <a:schemeClr val="tx2"/>
              </a:solidFill>
              <a:latin typeface="Meiryo UI" panose="020B0604030504040204" pitchFamily="50" charset="-128"/>
              <a:ea typeface="Meiryo UI" panose="020B0604030504040204" pitchFamily="50" charset="-128"/>
            </a:endParaRPr>
          </a:p>
          <a:p>
            <a:pPr lvl="0" algn="l">
              <a:lnSpc>
                <a:spcPct val="125000"/>
              </a:lnSpc>
              <a:defRPr/>
            </a:pPr>
            <a:r>
              <a:rPr lang="ja-JP" altLang="en-US" sz="2000" dirty="0">
                <a:solidFill>
                  <a:schemeClr val="tx2"/>
                </a:solidFill>
                <a:latin typeface="Meiryo UI" panose="020B0604030504040204" pitchFamily="50" charset="-128"/>
                <a:ea typeface="Meiryo UI" panose="020B0604030504040204" pitchFamily="50" charset="-128"/>
              </a:rPr>
              <a:t>　</a:t>
            </a:r>
            <a:r>
              <a:rPr lang="ja-JP" altLang="en-US" sz="2000" dirty="0" smtClean="0">
                <a:solidFill>
                  <a:schemeClr val="tx2"/>
                </a:solidFill>
                <a:latin typeface="Meiryo UI" panose="020B0604030504040204" pitchFamily="50" charset="-128"/>
                <a:ea typeface="Meiryo UI" panose="020B0604030504040204" pitchFamily="50" charset="-128"/>
              </a:rPr>
              <a:t>　　病院関係者等と協議検討の上、今後の方向性について認識の共有を図る。</a:t>
            </a:r>
            <a:endParaRPr lang="en-US" altLang="ja-JP" sz="2400" dirty="0">
              <a:solidFill>
                <a:schemeClr val="tx2"/>
              </a:solidFill>
              <a:latin typeface="Meiryo UI" panose="020B0604030504040204" pitchFamily="50" charset="-128"/>
              <a:ea typeface="Meiryo UI" panose="020B0604030504040204" pitchFamily="50" charset="-128"/>
            </a:endParaRPr>
          </a:p>
        </p:txBody>
      </p:sp>
      <p:sp>
        <p:nvSpPr>
          <p:cNvPr id="6" name="Oval 64">
            <a:hlinkClick r:id="rId2" action="ppaction://hlinksldjump"/>
            <a:extLst>
              <a:ext uri="{FF2B5EF4-FFF2-40B4-BE49-F238E27FC236}">
                <a16:creationId xmlns:a16="http://schemas.microsoft.com/office/drawing/2014/main" id="{2865890E-81EE-482A-8BAC-0CEA60EEBBA9}"/>
              </a:ext>
            </a:extLst>
          </p:cNvPr>
          <p:cNvSpPr>
            <a:spLocks noChangeAspect="1"/>
          </p:cNvSpPr>
          <p:nvPr/>
        </p:nvSpPr>
        <p:spPr>
          <a:xfrm>
            <a:off x="230164" y="123835"/>
            <a:ext cx="453404" cy="434070"/>
          </a:xfrm>
          <a:prstGeom prst="ellipse">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37160" rIns="137160" bIns="68580" rtlCol="0" anchor="ctr">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sz="2800" dirty="0">
              <a:solidFill>
                <a:schemeClr val="tx1"/>
              </a:solidFill>
              <a:latin typeface="FontAwesome" pitchFamily="2" charset="0"/>
            </a:endParaRPr>
          </a:p>
        </p:txBody>
      </p:sp>
      <p:sp>
        <p:nvSpPr>
          <p:cNvPr id="7" name="タイトル 1">
            <a:extLst>
              <a:ext uri="{FF2B5EF4-FFF2-40B4-BE49-F238E27FC236}">
                <a16:creationId xmlns:a16="http://schemas.microsoft.com/office/drawing/2014/main" id="{30BE5A27-A407-4A14-A9BE-5866682C3C6B}"/>
              </a:ext>
            </a:extLst>
          </p:cNvPr>
          <p:cNvSpPr txBox="1">
            <a:spLocks/>
          </p:cNvSpPr>
          <p:nvPr/>
        </p:nvSpPr>
        <p:spPr>
          <a:xfrm>
            <a:off x="251520" y="120767"/>
            <a:ext cx="8712968" cy="576064"/>
          </a:xfrm>
          <a:prstGeom prst="rect">
            <a:avLst/>
          </a:prstGeom>
        </p:spPr>
        <p:txBody>
          <a:bodyPr>
            <a:no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algn="l"/>
            <a:r>
              <a:rPr lang="ja-JP" altLang="en-US" sz="2400" dirty="0">
                <a:solidFill>
                  <a:schemeClr val="bg1"/>
                </a:solidFill>
                <a:latin typeface="HGP創英角ｺﾞｼｯｸUB" panose="020B0900000000000000" pitchFamily="50" charset="-128"/>
                <a:ea typeface="HGP創英角ｺﾞｼｯｸUB" panose="020B0900000000000000" pitchFamily="50" charset="-128"/>
              </a:rPr>
              <a:t>３</a:t>
            </a:r>
            <a:r>
              <a:rPr lang="ja-JP" altLang="en-US" sz="2400" dirty="0">
                <a:solidFill>
                  <a:schemeClr val="accent1">
                    <a:lumMod val="75000"/>
                  </a:schemeClr>
                </a:solidFill>
                <a:latin typeface="HGP創英角ｺﾞｼｯｸUB" panose="020B0900000000000000" pitchFamily="50" charset="-128"/>
                <a:ea typeface="HGP創英角ｺﾞｼｯｸUB" panose="020B0900000000000000" pitchFamily="50" charset="-128"/>
              </a:rPr>
              <a:t>　地域医療構想 </a:t>
            </a:r>
            <a:r>
              <a:rPr lang="en-US" altLang="ja-JP" sz="2400" dirty="0" smtClean="0">
                <a:solidFill>
                  <a:schemeClr val="accent1">
                    <a:lumMod val="75000"/>
                  </a:schemeClr>
                </a:solidFill>
                <a:latin typeface="HGP創英角ｺﾞｼｯｸUB" panose="020B0900000000000000" pitchFamily="50" charset="-128"/>
                <a:ea typeface="HGP創英角ｺﾞｼｯｸUB" panose="020B0900000000000000" pitchFamily="50" charset="-128"/>
              </a:rPr>
              <a:t>(1)2020</a:t>
            </a:r>
            <a:r>
              <a:rPr lang="ja-JP" altLang="en-US" sz="2400" dirty="0" smtClean="0">
                <a:solidFill>
                  <a:schemeClr val="accent1">
                    <a:lumMod val="75000"/>
                  </a:schemeClr>
                </a:solidFill>
                <a:latin typeface="HGP創英角ｺﾞｼｯｸUB" panose="020B0900000000000000" pitchFamily="50" charset="-128"/>
                <a:ea typeface="HGP創英角ｺﾞｼｯｸUB" panose="020B0900000000000000" pitchFamily="50" charset="-128"/>
              </a:rPr>
              <a:t>年度の取組</a:t>
            </a:r>
            <a:endParaRPr lang="ja-JP" altLang="en-US" sz="2400" dirty="0">
              <a:solidFill>
                <a:schemeClr val="accent1">
                  <a:lumMod val="75000"/>
                </a:schemeClr>
              </a:solidFill>
              <a:latin typeface="HGP創英角ｺﾞｼｯｸUB" panose="020B0900000000000000" pitchFamily="50" charset="-128"/>
              <a:ea typeface="HGP創英角ｺﾞｼｯｸUB" panose="020B0900000000000000" pitchFamily="50" charset="-128"/>
            </a:endParaRPr>
          </a:p>
        </p:txBody>
      </p:sp>
      <p:sp>
        <p:nvSpPr>
          <p:cNvPr id="8" name="タイトル 1">
            <a:extLst>
              <a:ext uri="{FF2B5EF4-FFF2-40B4-BE49-F238E27FC236}">
                <a16:creationId xmlns:a16="http://schemas.microsoft.com/office/drawing/2014/main" id="{77D78C8B-7190-4F9F-BF24-FAD4DFE9F181}"/>
              </a:ext>
            </a:extLst>
          </p:cNvPr>
          <p:cNvSpPr txBox="1">
            <a:spLocks/>
          </p:cNvSpPr>
          <p:nvPr/>
        </p:nvSpPr>
        <p:spPr>
          <a:xfrm>
            <a:off x="397514" y="582383"/>
            <a:ext cx="8328240" cy="1003755"/>
          </a:xfrm>
          <a:prstGeom prst="rect">
            <a:avLst/>
          </a:prstGeom>
          <a:solidFill>
            <a:schemeClr val="accent1">
              <a:lumMod val="60000"/>
              <a:lumOff val="40000"/>
            </a:schemeClr>
          </a:solidFill>
        </p:spPr>
        <p:txBody>
          <a:bodyPr vert="horz" lIns="91440" tIns="45720" rIns="91440" bIns="45720" rtlCol="0" anchor="ctr">
            <a:no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algn="l"/>
            <a:r>
              <a:rPr lang="ja-JP" altLang="en-US" sz="2400" dirty="0" smtClean="0">
                <a:latin typeface="HGP創英角ｺﾞｼｯｸUB" panose="020B0900000000000000" pitchFamily="50" charset="-128"/>
                <a:ea typeface="HGP創英角ｺﾞｼｯｸUB" panose="020B0900000000000000" pitchFamily="50" charset="-128"/>
              </a:rPr>
              <a:t>新型コロナウイルスの感染拡大状況を鑑み、本年度は、</a:t>
            </a:r>
            <a:endParaRPr lang="en-US" altLang="ja-JP" sz="2400" dirty="0" smtClean="0">
              <a:latin typeface="HGP創英角ｺﾞｼｯｸUB" panose="020B0900000000000000" pitchFamily="50" charset="-128"/>
              <a:ea typeface="HGP創英角ｺﾞｼｯｸUB" panose="020B0900000000000000" pitchFamily="50" charset="-128"/>
            </a:endParaRPr>
          </a:p>
          <a:p>
            <a:pPr algn="l"/>
            <a:r>
              <a:rPr lang="ja-JP" altLang="en-US" sz="2400" dirty="0">
                <a:latin typeface="HGP創英角ｺﾞｼｯｸUB" panose="020B0900000000000000" pitchFamily="50" charset="-128"/>
                <a:ea typeface="HGP創英角ｺﾞｼｯｸUB" panose="020B0900000000000000" pitchFamily="50" charset="-128"/>
              </a:rPr>
              <a:t>　</a:t>
            </a:r>
            <a:r>
              <a:rPr lang="ja-JP" altLang="en-US" sz="2400" dirty="0" smtClean="0">
                <a:latin typeface="HGP創英角ｺﾞｼｯｸUB" panose="020B0900000000000000" pitchFamily="50" charset="-128"/>
                <a:ea typeface="HGP創英角ｺﾞｼｯｸUB" panose="020B0900000000000000" pitchFamily="50" charset="-128"/>
              </a:rPr>
              <a:t>　　　　　「病院連絡会」は開催しないが、下記取組を進めていく　　　　　　　　　　　　　　　　　　　　　　</a:t>
            </a:r>
            <a:endParaRPr lang="en-US" altLang="ja-JP" sz="2400" dirty="0" smtClean="0">
              <a:latin typeface="HGP創英角ｺﾞｼｯｸUB" panose="020B0900000000000000" pitchFamily="50" charset="-128"/>
              <a:ea typeface="HGP創英角ｺﾞｼｯｸUB" panose="020B0900000000000000" pitchFamily="50" charset="-128"/>
            </a:endParaRPr>
          </a:p>
        </p:txBody>
      </p:sp>
    </p:spTree>
    <p:extLst>
      <p:ext uri="{BB962C8B-B14F-4D97-AF65-F5344CB8AC3E}">
        <p14:creationId xmlns:p14="http://schemas.microsoft.com/office/powerpoint/2010/main" val="2873436694"/>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a:p>
        </p:txBody>
      </p:sp>
      <p:sp>
        <p:nvSpPr>
          <p:cNvPr id="8" name="タイトル 1">
            <a:extLst>
              <a:ext uri="{FF2B5EF4-FFF2-40B4-BE49-F238E27FC236}">
                <a16:creationId xmlns:a16="http://schemas.microsoft.com/office/drawing/2014/main" id="{30BE5A27-A407-4A14-A9BE-5866682C3C6B}"/>
              </a:ext>
            </a:extLst>
          </p:cNvPr>
          <p:cNvSpPr txBox="1">
            <a:spLocks/>
          </p:cNvSpPr>
          <p:nvPr/>
        </p:nvSpPr>
        <p:spPr>
          <a:xfrm>
            <a:off x="5440452" y="-105826"/>
            <a:ext cx="7090509" cy="230596"/>
          </a:xfrm>
          <a:prstGeom prst="rect">
            <a:avLst/>
          </a:prstGeom>
        </p:spPr>
        <p:txBody>
          <a:bodyPr lIns="65306" tIns="32653" rIns="65306" bIns="32653">
            <a:no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algn="l"/>
            <a:endParaRPr lang="ja-JP" altLang="en-US" sz="1200" dirty="0">
              <a:latin typeface="+mn-ea"/>
              <a:ea typeface="+mn-ea"/>
            </a:endParaRPr>
          </a:p>
        </p:txBody>
      </p:sp>
      <p:sp>
        <p:nvSpPr>
          <p:cNvPr id="7" name="Oval 64">
            <a:hlinkClick r:id="rId3" action="ppaction://hlinksldjump"/>
            <a:extLst>
              <a:ext uri="{FF2B5EF4-FFF2-40B4-BE49-F238E27FC236}">
                <a16:creationId xmlns:a16="http://schemas.microsoft.com/office/drawing/2014/main" id="{2865890E-81EE-482A-8BAC-0CEA60EEBBA9}"/>
              </a:ext>
            </a:extLst>
          </p:cNvPr>
          <p:cNvSpPr>
            <a:spLocks noChangeAspect="1"/>
          </p:cNvSpPr>
          <p:nvPr/>
        </p:nvSpPr>
        <p:spPr>
          <a:xfrm>
            <a:off x="158156" y="63930"/>
            <a:ext cx="453404" cy="434070"/>
          </a:xfrm>
          <a:prstGeom prst="ellipse">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37160" rIns="137160" bIns="68580" rtlCol="0" anchor="ctr">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sz="2800" dirty="0">
              <a:solidFill>
                <a:schemeClr val="tx1"/>
              </a:solidFill>
              <a:latin typeface="FontAwesome" pitchFamily="2" charset="0"/>
            </a:endParaRPr>
          </a:p>
        </p:txBody>
      </p:sp>
      <p:sp>
        <p:nvSpPr>
          <p:cNvPr id="9" name="タイトル 1">
            <a:extLst>
              <a:ext uri="{FF2B5EF4-FFF2-40B4-BE49-F238E27FC236}">
                <a16:creationId xmlns:a16="http://schemas.microsoft.com/office/drawing/2014/main" id="{DFEF89A9-DBB8-496F-B267-B3B7E5718C12}"/>
              </a:ext>
            </a:extLst>
          </p:cNvPr>
          <p:cNvSpPr txBox="1">
            <a:spLocks/>
          </p:cNvSpPr>
          <p:nvPr/>
        </p:nvSpPr>
        <p:spPr>
          <a:xfrm>
            <a:off x="179512" y="44624"/>
            <a:ext cx="8948014" cy="576064"/>
          </a:xfrm>
          <a:prstGeom prst="rect">
            <a:avLst/>
          </a:prstGeom>
        </p:spPr>
        <p:txBody>
          <a:bodyPr>
            <a:no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algn="l"/>
            <a:r>
              <a:rPr lang="ja-JP" altLang="en-US" sz="2400" dirty="0">
                <a:solidFill>
                  <a:schemeClr val="bg1"/>
                </a:solidFill>
                <a:latin typeface="HGP創英角ｺﾞｼｯｸUB" panose="020B0900000000000000" pitchFamily="50" charset="-128"/>
                <a:ea typeface="HGP創英角ｺﾞｼｯｸUB" panose="020B0900000000000000" pitchFamily="50" charset="-128"/>
              </a:rPr>
              <a:t>３</a:t>
            </a:r>
            <a:r>
              <a:rPr lang="ja-JP" altLang="en-US" sz="2400" dirty="0">
                <a:solidFill>
                  <a:schemeClr val="accent1">
                    <a:lumMod val="75000"/>
                  </a:schemeClr>
                </a:solidFill>
                <a:latin typeface="HGP創英角ｺﾞｼｯｸUB" panose="020B0900000000000000" pitchFamily="50" charset="-128"/>
                <a:ea typeface="HGP創英角ｺﾞｼｯｸUB" panose="020B0900000000000000" pitchFamily="50" charset="-128"/>
              </a:rPr>
              <a:t>　</a:t>
            </a:r>
            <a:r>
              <a:rPr lang="en-US" altLang="ja-JP" sz="2400" dirty="0">
                <a:solidFill>
                  <a:schemeClr val="accent1">
                    <a:lumMod val="75000"/>
                  </a:schemeClr>
                </a:solidFill>
                <a:latin typeface="HGP創英角ｺﾞｼｯｸUB" panose="020B0900000000000000" pitchFamily="50" charset="-128"/>
                <a:ea typeface="HGP創英角ｺﾞｼｯｸUB" panose="020B0900000000000000" pitchFamily="50" charset="-128"/>
              </a:rPr>
              <a:t> </a:t>
            </a:r>
            <a:r>
              <a:rPr lang="ja-JP" altLang="en-US" sz="2400" dirty="0">
                <a:solidFill>
                  <a:schemeClr val="accent1">
                    <a:lumMod val="75000"/>
                  </a:schemeClr>
                </a:solidFill>
                <a:latin typeface="HGP創英角ｺﾞｼｯｸUB" panose="020B0900000000000000" pitchFamily="50" charset="-128"/>
                <a:ea typeface="HGP創英角ｺﾞｼｯｸUB" panose="020B0900000000000000" pitchFamily="50" charset="-128"/>
              </a:rPr>
              <a:t>会議</a:t>
            </a:r>
            <a:r>
              <a:rPr lang="ja-JP" altLang="en-US" sz="2400" dirty="0" smtClean="0">
                <a:solidFill>
                  <a:schemeClr val="accent1">
                    <a:lumMod val="75000"/>
                  </a:schemeClr>
                </a:solidFill>
                <a:latin typeface="HGP創英角ｺﾞｼｯｸUB" panose="020B0900000000000000" pitchFamily="50" charset="-128"/>
                <a:ea typeface="HGP創英角ｺﾞｼｯｸUB" panose="020B0900000000000000" pitchFamily="50" charset="-128"/>
              </a:rPr>
              <a:t>資料</a:t>
            </a:r>
            <a:r>
              <a:rPr lang="en-US" altLang="ja-JP" sz="2400" dirty="0" smtClean="0">
                <a:solidFill>
                  <a:schemeClr val="accent1">
                    <a:lumMod val="75000"/>
                  </a:schemeClr>
                </a:solidFill>
                <a:latin typeface="HGP創英角ｺﾞｼｯｸUB" panose="020B0900000000000000" pitchFamily="50" charset="-128"/>
                <a:ea typeface="HGP創英角ｺﾞｼｯｸUB" panose="020B0900000000000000" pitchFamily="50" charset="-128"/>
              </a:rPr>
              <a:t>(</a:t>
            </a:r>
            <a:r>
              <a:rPr lang="en-US" altLang="ja-JP" sz="2400" dirty="0">
                <a:solidFill>
                  <a:schemeClr val="accent1">
                    <a:lumMod val="75000"/>
                  </a:schemeClr>
                </a:solidFill>
                <a:latin typeface="HGP創英角ｺﾞｼｯｸUB" panose="020B0900000000000000" pitchFamily="50" charset="-128"/>
                <a:ea typeface="HGP創英角ｺﾞｼｯｸUB" panose="020B0900000000000000" pitchFamily="50" charset="-128"/>
              </a:rPr>
              <a:t>2</a:t>
            </a:r>
            <a:r>
              <a:rPr lang="en-US" altLang="ja-JP" sz="2400" dirty="0" smtClean="0">
                <a:solidFill>
                  <a:schemeClr val="accent1">
                    <a:lumMod val="75000"/>
                  </a:schemeClr>
                </a:solidFill>
                <a:latin typeface="HGP創英角ｺﾞｼｯｸUB" panose="020B0900000000000000" pitchFamily="50" charset="-128"/>
                <a:ea typeface="HGP創英角ｺﾞｼｯｸUB" panose="020B0900000000000000" pitchFamily="50" charset="-128"/>
              </a:rPr>
              <a:t>)</a:t>
            </a:r>
            <a:r>
              <a:rPr lang="ja-JP" altLang="en-US" sz="2400" dirty="0" smtClean="0">
                <a:solidFill>
                  <a:schemeClr val="accent1">
                    <a:lumMod val="75000"/>
                  </a:schemeClr>
                </a:solidFill>
                <a:latin typeface="HGP創英角ｺﾞｼｯｸUB" panose="020B0900000000000000" pitchFamily="50" charset="-128"/>
                <a:ea typeface="HGP創英角ｺﾞｼｯｸUB" panose="020B0900000000000000" pitchFamily="50" charset="-128"/>
              </a:rPr>
              <a:t>医療計画・地域医療構想にかかる医療データ</a:t>
            </a:r>
            <a:endParaRPr lang="ja-JP" altLang="en-US" sz="2400" dirty="0">
              <a:solidFill>
                <a:schemeClr val="accent1">
                  <a:lumMod val="75000"/>
                </a:schemeClr>
              </a:solidFill>
              <a:latin typeface="HGP創英角ｺﾞｼｯｸUB" panose="020B0900000000000000" pitchFamily="50" charset="-128"/>
              <a:ea typeface="HGP創英角ｺﾞｼｯｸUB" panose="020B0900000000000000" pitchFamily="50" charset="-128"/>
            </a:endParaRPr>
          </a:p>
        </p:txBody>
      </p:sp>
      <p:sp>
        <p:nvSpPr>
          <p:cNvPr id="4" name="スライド番号プレースホルダー 3"/>
          <p:cNvSpPr>
            <a:spLocks noGrp="1"/>
          </p:cNvSpPr>
          <p:nvPr>
            <p:ph type="sldNum" sz="quarter" idx="12"/>
          </p:nvPr>
        </p:nvSpPr>
        <p:spPr>
          <a:xfrm>
            <a:off x="6993926" y="6473403"/>
            <a:ext cx="2133600" cy="365125"/>
          </a:xfrm>
        </p:spPr>
        <p:txBody>
          <a:bodyPr/>
          <a:lstStyle/>
          <a:p>
            <a:fld id="{A9848611-8FAA-4BFC-BAAD-33CAF1A3E273}" type="slidenum">
              <a:rPr kumimoji="1" lang="ja-JP" altLang="en-US" sz="1800" smtClean="0">
                <a:solidFill>
                  <a:schemeClr val="tx1"/>
                </a:solidFill>
              </a:rPr>
              <a:t>19</a:t>
            </a:fld>
            <a:endParaRPr kumimoji="1" lang="ja-JP" altLang="en-US" sz="1800" dirty="0">
              <a:solidFill>
                <a:schemeClr val="tx1"/>
              </a:solidFill>
            </a:endParaRPr>
          </a:p>
        </p:txBody>
      </p:sp>
      <p:pic>
        <p:nvPicPr>
          <p:cNvPr id="6" name="図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80752" y="1682879"/>
            <a:ext cx="8706608" cy="4667836"/>
          </a:xfrm>
          <a:prstGeom prst="rect">
            <a:avLst/>
          </a:prstGeom>
        </p:spPr>
      </p:pic>
      <p:sp>
        <p:nvSpPr>
          <p:cNvPr id="13" name="タイトル 1">
            <a:extLst>
              <a:ext uri="{FF2B5EF4-FFF2-40B4-BE49-F238E27FC236}">
                <a16:creationId xmlns:a16="http://schemas.microsoft.com/office/drawing/2014/main" id="{77D78C8B-7190-4F9F-BF24-FAD4DFE9F181}"/>
              </a:ext>
            </a:extLst>
          </p:cNvPr>
          <p:cNvSpPr txBox="1">
            <a:spLocks/>
          </p:cNvSpPr>
          <p:nvPr/>
        </p:nvSpPr>
        <p:spPr>
          <a:xfrm>
            <a:off x="250994" y="684617"/>
            <a:ext cx="8712968" cy="869227"/>
          </a:xfrm>
          <a:prstGeom prst="rect">
            <a:avLst/>
          </a:prstGeom>
          <a:solidFill>
            <a:schemeClr val="accent1">
              <a:lumMod val="60000"/>
              <a:lumOff val="40000"/>
            </a:schemeClr>
          </a:solidFill>
        </p:spPr>
        <p:txBody>
          <a:bodyPr vert="horz" lIns="91440" tIns="45720" rIns="91440" bIns="45720" rtlCol="0" anchor="ctr">
            <a:no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algn="l"/>
            <a:r>
              <a:rPr lang="ja-JP" altLang="en-US" sz="2400" dirty="0" smtClean="0">
                <a:latin typeface="HGP創英角ｺﾞｼｯｸUB" panose="020B0900000000000000" pitchFamily="50" charset="-128"/>
                <a:ea typeface="HGP創英角ｺﾞｼｯｸUB" panose="020B0900000000000000" pitchFamily="50" charset="-128"/>
              </a:rPr>
              <a:t>医療計画・地域医療構想にかかる医療データ（</a:t>
            </a:r>
            <a:r>
              <a:rPr lang="en-US" altLang="ja-JP" sz="2400" dirty="0" smtClean="0">
                <a:latin typeface="HGP創英角ｺﾞｼｯｸUB" panose="020B0900000000000000" pitchFamily="50" charset="-128"/>
                <a:ea typeface="HGP創英角ｺﾞｼｯｸUB" panose="020B0900000000000000" pitchFamily="50" charset="-128"/>
              </a:rPr>
              <a:t>NDB</a:t>
            </a:r>
            <a:r>
              <a:rPr lang="ja-JP" altLang="en-US" sz="2400" dirty="0" smtClean="0">
                <a:latin typeface="HGP創英角ｺﾞｼｯｸUB" panose="020B0900000000000000" pitchFamily="50" charset="-128"/>
                <a:ea typeface="HGP創英角ｺﾞｼｯｸUB" panose="020B0900000000000000" pitchFamily="50" charset="-128"/>
              </a:rPr>
              <a:t>・</a:t>
            </a:r>
            <a:r>
              <a:rPr lang="en-US" altLang="ja-JP" sz="2400" dirty="0" smtClean="0">
                <a:latin typeface="HGP創英角ｺﾞｼｯｸUB" panose="020B0900000000000000" pitchFamily="50" charset="-128"/>
                <a:ea typeface="HGP創英角ｺﾞｼｯｸUB" panose="020B0900000000000000" pitchFamily="50" charset="-128"/>
              </a:rPr>
              <a:t>DPC</a:t>
            </a:r>
            <a:r>
              <a:rPr lang="ja-JP" altLang="en-US" sz="2400" dirty="0" smtClean="0">
                <a:latin typeface="HGP創英角ｺﾞｼｯｸUB" panose="020B0900000000000000" pitchFamily="50" charset="-128"/>
                <a:ea typeface="HGP創英角ｺﾞｼｯｸUB" panose="020B0900000000000000" pitchFamily="50" charset="-128"/>
              </a:rPr>
              <a:t>データ等）　　　　　　　　　　　　</a:t>
            </a:r>
            <a:endParaRPr lang="en-US" altLang="ja-JP" sz="2400" dirty="0" smtClean="0">
              <a:latin typeface="HGP創英角ｺﾞｼｯｸUB" panose="020B0900000000000000" pitchFamily="50" charset="-128"/>
              <a:ea typeface="HGP創英角ｺﾞｼｯｸUB" panose="020B0900000000000000" pitchFamily="50" charset="-128"/>
            </a:endParaRPr>
          </a:p>
          <a:p>
            <a:pPr algn="l"/>
            <a:r>
              <a:rPr lang="ja-JP" altLang="en-US" sz="2400" dirty="0">
                <a:latin typeface="HGP創英角ｺﾞｼｯｸUB" panose="020B0900000000000000" pitchFamily="50" charset="-128"/>
                <a:ea typeface="HGP創英角ｺﾞｼｯｸUB" panose="020B0900000000000000" pitchFamily="50" charset="-128"/>
              </a:rPr>
              <a:t>　</a:t>
            </a:r>
            <a:r>
              <a:rPr lang="ja-JP" altLang="en-US" sz="2400" dirty="0" smtClean="0">
                <a:latin typeface="HGP創英角ｺﾞｼｯｸUB" panose="020B0900000000000000" pitchFamily="50" charset="-128"/>
                <a:ea typeface="HGP創英角ｺﾞｼｯｸUB" panose="020B0900000000000000" pitchFamily="50" charset="-128"/>
              </a:rPr>
              <a:t>　　　　　　　　　　　　　　　　　について、大阪府ホームページに掲載</a:t>
            </a:r>
            <a:endParaRPr lang="ja-JP" altLang="en-US" sz="2400" dirty="0">
              <a:latin typeface="HGP創英角ｺﾞｼｯｸUB" panose="020B0900000000000000" pitchFamily="50" charset="-128"/>
              <a:ea typeface="HGP創英角ｺﾞｼｯｸUB" panose="020B0900000000000000" pitchFamily="50" charset="-128"/>
            </a:endParaRPr>
          </a:p>
        </p:txBody>
      </p:sp>
      <p:sp>
        <p:nvSpPr>
          <p:cNvPr id="3" name="正方形/長方形 2"/>
          <p:cNvSpPr/>
          <p:nvPr/>
        </p:nvSpPr>
        <p:spPr>
          <a:xfrm>
            <a:off x="381410" y="6350715"/>
            <a:ext cx="8323763" cy="369332"/>
          </a:xfrm>
          <a:prstGeom prst="rect">
            <a:avLst/>
          </a:prstGeom>
        </p:spPr>
        <p:txBody>
          <a:bodyPr wrap="square">
            <a:spAutoFit/>
          </a:bodyPr>
          <a:lstStyle/>
          <a:p>
            <a:r>
              <a:rPr lang="ja-JP" altLang="en-US" dirty="0" smtClean="0">
                <a:latin typeface="HGS創英角ｺﾞｼｯｸUB" panose="020B0900000000000000" pitchFamily="50" charset="-128"/>
                <a:ea typeface="HGS創英角ｺﾞｼｯｸUB" panose="020B0900000000000000" pitchFamily="50" charset="-128"/>
              </a:rPr>
              <a:t>ホームページ：</a:t>
            </a:r>
            <a:r>
              <a:rPr lang="en-US" altLang="ja-JP" dirty="0">
                <a:latin typeface="HGS創英角ｺﾞｼｯｸUB" panose="020B0900000000000000" pitchFamily="50" charset="-128"/>
                <a:ea typeface="HGS創英角ｺﾞｼｯｸUB" panose="020B0900000000000000" pitchFamily="50" charset="-128"/>
              </a:rPr>
              <a:t>http://www.pref.osaka.lg.jp/iryo/keikaku/kousou_keikaku.html</a:t>
            </a:r>
            <a:endParaRPr lang="ja-JP" altLang="en-US" dirty="0">
              <a:latin typeface="HGS創英角ｺﾞｼｯｸUB" panose="020B0900000000000000" pitchFamily="50" charset="-128"/>
              <a:ea typeface="HGS創英角ｺﾞｼｯｸUB" panose="020B0900000000000000" pitchFamily="50" charset="-128"/>
            </a:endParaRPr>
          </a:p>
        </p:txBody>
      </p:sp>
      <p:grpSp>
        <p:nvGrpSpPr>
          <p:cNvPr id="10" name="グループ化 9"/>
          <p:cNvGrpSpPr/>
          <p:nvPr/>
        </p:nvGrpSpPr>
        <p:grpSpPr>
          <a:xfrm>
            <a:off x="5969394" y="6005968"/>
            <a:ext cx="2735779" cy="352942"/>
            <a:chOff x="-293581" y="47631"/>
            <a:chExt cx="3174776" cy="350518"/>
          </a:xfrm>
        </p:grpSpPr>
        <p:sp>
          <p:nvSpPr>
            <p:cNvPr id="11" name="角丸四角形 10"/>
            <p:cNvSpPr/>
            <p:nvPr/>
          </p:nvSpPr>
          <p:spPr>
            <a:xfrm>
              <a:off x="-293581" y="53612"/>
              <a:ext cx="2041190" cy="344537"/>
            </a:xfrm>
            <a:prstGeom prst="roundRect">
              <a:avLst>
                <a:gd name="adj" fmla="val 12672"/>
              </a:avLst>
            </a:prstGeom>
            <a:noFill/>
            <a:ln w="6350" cap="flat" cmpd="sng" algn="ctr">
              <a:solidFill>
                <a:sysClr val="windowText" lastClr="000000"/>
              </a:solidFill>
              <a:prstDash val="solid"/>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ts val="1500"/>
                </a:lnSpc>
                <a:spcAft>
                  <a:spcPts val="0"/>
                </a:spcAft>
              </a:pPr>
              <a:r>
                <a:rPr lang="ja-JP" sz="1400" kern="100" dirty="0">
                  <a:solidFill>
                    <a:srgbClr val="000000"/>
                  </a:solidFill>
                  <a:effectLst/>
                  <a:latin typeface="Century"/>
                  <a:ea typeface="HG丸ｺﾞｼｯｸM-PRO"/>
                  <a:cs typeface="Times New Roman"/>
                </a:rPr>
                <a:t>大阪府</a:t>
              </a:r>
              <a:r>
                <a:rPr lang="ja-JP" altLang="en-US" sz="1400" kern="100" dirty="0">
                  <a:solidFill>
                    <a:srgbClr val="000000"/>
                  </a:solidFill>
                  <a:effectLst/>
                  <a:latin typeface="Century"/>
                  <a:ea typeface="HG丸ｺﾞｼｯｸM-PRO"/>
                  <a:cs typeface="Times New Roman"/>
                </a:rPr>
                <a:t>医療計画</a:t>
              </a:r>
              <a:endParaRPr lang="ja-JP" sz="1400" kern="100" dirty="0">
                <a:effectLst/>
                <a:latin typeface="Century"/>
                <a:ea typeface="ＭＳ 明朝"/>
                <a:cs typeface="Times New Roman"/>
              </a:endParaRPr>
            </a:p>
          </p:txBody>
        </p:sp>
        <p:grpSp>
          <p:nvGrpSpPr>
            <p:cNvPr id="12" name="グループ化 11"/>
            <p:cNvGrpSpPr/>
            <p:nvPr/>
          </p:nvGrpSpPr>
          <p:grpSpPr>
            <a:xfrm>
              <a:off x="1823920" y="47631"/>
              <a:ext cx="1057275" cy="340360"/>
              <a:chOff x="-14405" y="47631"/>
              <a:chExt cx="1057275" cy="340360"/>
            </a:xfrm>
          </p:grpSpPr>
          <p:sp>
            <p:nvSpPr>
              <p:cNvPr id="14" name="角丸四角形 13"/>
              <p:cNvSpPr/>
              <p:nvPr/>
            </p:nvSpPr>
            <p:spPr>
              <a:xfrm>
                <a:off x="-14405" y="47631"/>
                <a:ext cx="1057275" cy="340360"/>
              </a:xfrm>
              <a:prstGeom prst="roundRect">
                <a:avLst/>
              </a:prstGeom>
              <a:solidFill>
                <a:srgbClr val="4F81BD"/>
              </a:solidFill>
              <a:ln w="12700" cap="flat" cmpd="sng" algn="ctr">
                <a:solidFill>
                  <a:sysClr val="windowText" lastClr="000000"/>
                </a:solidFill>
                <a:prstDash val="solid"/>
              </a:ln>
              <a:effectLst/>
            </p:spPr>
            <p:txBody>
              <a:bodyPr vert="horz" wrap="square" rtlCol="0" anchor="ctr"/>
              <a:lstStyle/>
              <a:p>
                <a:pPr algn="r">
                  <a:lnSpc>
                    <a:spcPts val="1500"/>
                  </a:lnSpc>
                  <a:spcAft>
                    <a:spcPts val="0"/>
                  </a:spcAft>
                </a:pPr>
                <a:endParaRPr lang="en-US" altLang="ja-JP" sz="1200" b="1" kern="1200" dirty="0">
                  <a:solidFill>
                    <a:srgbClr val="FFFFFF"/>
                  </a:solidFill>
                  <a:effectLst/>
                  <a:latin typeface="Century"/>
                  <a:ea typeface="HG丸ｺﾞｼｯｸM-PRO"/>
                  <a:cs typeface="Times New Roman"/>
                </a:endParaRPr>
              </a:p>
              <a:p>
                <a:pPr algn="r">
                  <a:lnSpc>
                    <a:spcPts val="1500"/>
                  </a:lnSpc>
                  <a:spcAft>
                    <a:spcPts val="0"/>
                  </a:spcAft>
                </a:pPr>
                <a:r>
                  <a:rPr lang="ja-JP" sz="1200" b="1" kern="1200" dirty="0">
                    <a:solidFill>
                      <a:srgbClr val="FFFFFF"/>
                    </a:solidFill>
                    <a:effectLst/>
                    <a:latin typeface="Century"/>
                    <a:ea typeface="HG丸ｺﾞｼｯｸM-PRO"/>
                    <a:cs typeface="Times New Roman"/>
                  </a:rPr>
                  <a:t>検　索</a:t>
                </a:r>
                <a:endParaRPr lang="ja-JP" sz="1200" kern="100" dirty="0">
                  <a:effectLst/>
                  <a:latin typeface="Century"/>
                  <a:ea typeface="ＭＳ 明朝"/>
                  <a:cs typeface="Times New Roman"/>
                </a:endParaRPr>
              </a:p>
              <a:p>
                <a:pPr marR="1066800">
                  <a:lnSpc>
                    <a:spcPts val="1500"/>
                  </a:lnSpc>
                  <a:spcAft>
                    <a:spcPts val="0"/>
                  </a:spcAft>
                </a:pPr>
                <a:r>
                  <a:rPr lang="en-US" sz="1200" dirty="0">
                    <a:effectLst/>
                    <a:latin typeface="HG丸ｺﾞｼｯｸM-PRO"/>
                    <a:cs typeface="ＭＳ Ｐゴシック"/>
                  </a:rPr>
                  <a:t> </a:t>
                </a:r>
                <a:endParaRPr lang="ja-JP" sz="1200" dirty="0">
                  <a:effectLst/>
                  <a:latin typeface="ＭＳ Ｐゴシック"/>
                  <a:cs typeface="ＭＳ Ｐゴシック"/>
                </a:endParaRPr>
              </a:p>
            </p:txBody>
          </p:sp>
          <p:grpSp>
            <p:nvGrpSpPr>
              <p:cNvPr id="15" name="グループ化 14"/>
              <p:cNvGrpSpPr/>
              <p:nvPr/>
            </p:nvGrpSpPr>
            <p:grpSpPr>
              <a:xfrm>
                <a:off x="123825" y="57150"/>
                <a:ext cx="223903" cy="223903"/>
                <a:chOff x="0" y="0"/>
                <a:chExt cx="281622" cy="281623"/>
              </a:xfrm>
            </p:grpSpPr>
            <p:sp>
              <p:nvSpPr>
                <p:cNvPr id="16" name="円/楕円 12"/>
                <p:cNvSpPr/>
                <p:nvPr/>
              </p:nvSpPr>
              <p:spPr>
                <a:xfrm>
                  <a:off x="0" y="0"/>
                  <a:ext cx="224155" cy="224155"/>
                </a:xfrm>
                <a:prstGeom prst="ellipse">
                  <a:avLst/>
                </a:prstGeom>
                <a:noFill/>
                <a:ln w="28575" cap="flat" cmpd="sng" algn="ctr">
                  <a:solidFill>
                    <a:sysClr val="window" lastClr="FFFFFF"/>
                  </a:solidFill>
                  <a:prstDash val="solid"/>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ja-JP" altLang="en-US"/>
                </a:p>
              </p:txBody>
            </p:sp>
            <p:cxnSp>
              <p:nvCxnSpPr>
                <p:cNvPr id="17" name="直線コネクタ 16"/>
                <p:cNvCxnSpPr/>
                <p:nvPr/>
              </p:nvCxnSpPr>
              <p:spPr>
                <a:xfrm>
                  <a:off x="195262" y="195263"/>
                  <a:ext cx="86360" cy="86360"/>
                </a:xfrm>
                <a:prstGeom prst="line">
                  <a:avLst/>
                </a:prstGeom>
                <a:noFill/>
                <a:ln w="28575" cap="flat" cmpd="sng" algn="ctr">
                  <a:solidFill>
                    <a:sysClr val="window" lastClr="FFFFFF"/>
                  </a:solidFill>
                  <a:prstDash val="solid"/>
                </a:ln>
                <a:effectLst/>
              </p:spPr>
            </p:cxnSp>
          </p:grpSp>
        </p:grpSp>
      </p:grpSp>
    </p:spTree>
    <p:extLst>
      <p:ext uri="{BB962C8B-B14F-4D97-AF65-F5344CB8AC3E}">
        <p14:creationId xmlns:p14="http://schemas.microsoft.com/office/powerpoint/2010/main" val="252029738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 name="タイトル 1"/>
          <p:cNvSpPr txBox="1">
            <a:spLocks/>
          </p:cNvSpPr>
          <p:nvPr/>
        </p:nvSpPr>
        <p:spPr>
          <a:xfrm>
            <a:off x="0" y="-27384"/>
            <a:ext cx="9144000" cy="936104"/>
          </a:xfrm>
          <a:prstGeom prst="rect">
            <a:avLst/>
          </a:prstGeom>
          <a:solidFill>
            <a:schemeClr val="accent1">
              <a:lumMod val="20000"/>
              <a:lumOff val="80000"/>
            </a:schemeClr>
          </a:solidFill>
        </p:spPr>
        <p:txBody>
          <a:bodyPr vert="horz" lIns="91440" tIns="45720" rIns="91440" bIns="45720" rtlCol="0" anchor="ctr">
            <a:norm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algn="l"/>
            <a:r>
              <a:rPr lang="ja-JP" altLang="en-US" b="1" dirty="0">
                <a:solidFill>
                  <a:schemeClr val="accent1">
                    <a:lumMod val="75000"/>
                  </a:schemeClr>
                </a:solidFill>
                <a:latin typeface="Microsoft YaHei UI" panose="020B0503020204020204" pitchFamily="34" charset="-122"/>
                <a:ea typeface="Microsoft YaHei UI" panose="020B0503020204020204" pitchFamily="34" charset="-122"/>
              </a:rPr>
              <a:t>　</a:t>
            </a:r>
            <a:r>
              <a:rPr lang="en-US" altLang="ja-JP" b="1" dirty="0">
                <a:solidFill>
                  <a:schemeClr val="accent1">
                    <a:lumMod val="75000"/>
                  </a:schemeClr>
                </a:solidFill>
                <a:latin typeface="Microsoft YaHei UI" panose="020B0503020204020204" pitchFamily="34" charset="-122"/>
                <a:ea typeface="Microsoft YaHei UI" panose="020B0503020204020204" pitchFamily="34" charset="-122"/>
              </a:rPr>
              <a:t>Contents</a:t>
            </a:r>
            <a:endParaRPr lang="ja-JP" altLang="en-US" b="1" dirty="0">
              <a:solidFill>
                <a:schemeClr val="accent1">
                  <a:lumMod val="75000"/>
                </a:schemeClr>
              </a:solidFill>
              <a:latin typeface="Microsoft YaHei UI" panose="020B0503020204020204" pitchFamily="34" charset="-122"/>
              <a:ea typeface="Microsoft YaHei UI" panose="020B0503020204020204" pitchFamily="34" charset="-122"/>
            </a:endParaRPr>
          </a:p>
        </p:txBody>
      </p:sp>
      <p:sp>
        <p:nvSpPr>
          <p:cNvPr id="7" name="Oval 64">
            <a:hlinkClick r:id="rId2" action="ppaction://hlinksldjump"/>
          </p:cNvPr>
          <p:cNvSpPr>
            <a:spLocks/>
          </p:cNvSpPr>
          <p:nvPr/>
        </p:nvSpPr>
        <p:spPr>
          <a:xfrm>
            <a:off x="539552" y="1341512"/>
            <a:ext cx="332137" cy="317974"/>
          </a:xfrm>
          <a:prstGeom prst="ellipse">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37160" rIns="137160" bIns="68580" rtlCol="0" anchor="ctr">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sz="2800" dirty="0">
              <a:solidFill>
                <a:schemeClr val="tx1"/>
              </a:solidFill>
              <a:latin typeface="FontAwesome" pitchFamily="2" charset="0"/>
            </a:endParaRPr>
          </a:p>
        </p:txBody>
      </p:sp>
      <p:sp>
        <p:nvSpPr>
          <p:cNvPr id="37" name="Rectangle 102"/>
          <p:cNvSpPr/>
          <p:nvPr/>
        </p:nvSpPr>
        <p:spPr>
          <a:xfrm>
            <a:off x="803681" y="3881770"/>
            <a:ext cx="3601095" cy="1938992"/>
          </a:xfrm>
          <a:prstGeom prst="rect">
            <a:avLst/>
          </a:prstGeom>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150000"/>
              </a:lnSpc>
            </a:pPr>
            <a:r>
              <a:rPr lang="ja-JP" altLang="en-US" sz="2000" dirty="0">
                <a:solidFill>
                  <a:schemeClr val="tx2"/>
                </a:solidFill>
                <a:latin typeface="HGPｺﾞｼｯｸE" panose="020B0900000000000000" pitchFamily="50" charset="-128"/>
                <a:ea typeface="HGPｺﾞｼｯｸE" panose="020B0900000000000000" pitchFamily="50" charset="-128"/>
              </a:rPr>
              <a:t>（１） </a:t>
            </a:r>
            <a:r>
              <a:rPr lang="en-US" altLang="ja-JP" sz="2000" dirty="0" smtClean="0">
                <a:solidFill>
                  <a:schemeClr val="tx2"/>
                </a:solidFill>
                <a:latin typeface="HGPｺﾞｼｯｸE" panose="020B0900000000000000" pitchFamily="50" charset="-128"/>
                <a:ea typeface="HGPｺﾞｼｯｸE" panose="020B0900000000000000" pitchFamily="50" charset="-128"/>
              </a:rPr>
              <a:t>2020</a:t>
            </a:r>
            <a:r>
              <a:rPr lang="ja-JP" altLang="en-US" sz="2000" dirty="0" smtClean="0">
                <a:solidFill>
                  <a:schemeClr val="tx2"/>
                </a:solidFill>
                <a:latin typeface="HGPｺﾞｼｯｸE" panose="020B0900000000000000" pitchFamily="50" charset="-128"/>
                <a:ea typeface="HGPｺﾞｼｯｸE" panose="020B0900000000000000" pitchFamily="50" charset="-128"/>
              </a:rPr>
              <a:t>年度</a:t>
            </a:r>
            <a:r>
              <a:rPr lang="ja-JP" altLang="en-US" sz="2000" dirty="0">
                <a:solidFill>
                  <a:schemeClr val="tx2"/>
                </a:solidFill>
                <a:latin typeface="HGPｺﾞｼｯｸE" panose="020B0900000000000000" pitchFamily="50" charset="-128"/>
                <a:ea typeface="HGPｺﾞｼｯｸE" panose="020B0900000000000000" pitchFamily="50" charset="-128"/>
              </a:rPr>
              <a:t>スケジュール</a:t>
            </a:r>
            <a:r>
              <a:rPr lang="en-US" altLang="ja-JP" sz="2000" dirty="0">
                <a:solidFill>
                  <a:schemeClr val="tx2"/>
                </a:solidFill>
                <a:latin typeface="HGPｺﾞｼｯｸE" panose="020B0900000000000000" pitchFamily="50" charset="-128"/>
                <a:ea typeface="HGPｺﾞｼｯｸE" panose="020B0900000000000000" pitchFamily="50" charset="-128"/>
              </a:rPr>
              <a:t>(</a:t>
            </a:r>
            <a:r>
              <a:rPr lang="ja-JP" altLang="en-US" sz="2000" dirty="0">
                <a:solidFill>
                  <a:schemeClr val="tx2"/>
                </a:solidFill>
                <a:latin typeface="HGPｺﾞｼｯｸE" panose="020B0900000000000000" pitchFamily="50" charset="-128"/>
                <a:ea typeface="HGPｺﾞｼｯｸE" panose="020B0900000000000000" pitchFamily="50" charset="-128"/>
              </a:rPr>
              <a:t>案</a:t>
            </a:r>
            <a:r>
              <a:rPr lang="en-US" altLang="ja-JP" sz="2000" dirty="0">
                <a:solidFill>
                  <a:schemeClr val="tx2"/>
                </a:solidFill>
                <a:latin typeface="HGPｺﾞｼｯｸE" panose="020B0900000000000000" pitchFamily="50" charset="-128"/>
                <a:ea typeface="HGPｺﾞｼｯｸE" panose="020B0900000000000000" pitchFamily="50" charset="-128"/>
              </a:rPr>
              <a:t>)</a:t>
            </a:r>
          </a:p>
          <a:p>
            <a:pPr>
              <a:lnSpc>
                <a:spcPct val="150000"/>
              </a:lnSpc>
            </a:pPr>
            <a:r>
              <a:rPr lang="ja-JP" altLang="en-US" sz="2000" dirty="0">
                <a:solidFill>
                  <a:schemeClr val="tx2"/>
                </a:solidFill>
                <a:latin typeface="HGPｺﾞｼｯｸE" panose="020B0900000000000000" pitchFamily="50" charset="-128"/>
                <a:ea typeface="HGPｺﾞｼｯｸE" panose="020B0900000000000000" pitchFamily="50" charset="-128"/>
              </a:rPr>
              <a:t>（２）会議の議題</a:t>
            </a:r>
            <a:endParaRPr lang="en-US" altLang="ja-JP" sz="2000" dirty="0">
              <a:solidFill>
                <a:schemeClr val="tx2"/>
              </a:solidFill>
              <a:latin typeface="HGPｺﾞｼｯｸE" panose="020B0900000000000000" pitchFamily="50" charset="-128"/>
              <a:ea typeface="HGPｺﾞｼｯｸE" panose="020B0900000000000000" pitchFamily="50" charset="-128"/>
            </a:endParaRPr>
          </a:p>
          <a:p>
            <a:pPr>
              <a:lnSpc>
                <a:spcPct val="150000"/>
              </a:lnSpc>
            </a:pPr>
            <a:r>
              <a:rPr lang="ja-JP" altLang="en-US" sz="2000" dirty="0">
                <a:solidFill>
                  <a:schemeClr val="tx2"/>
                </a:solidFill>
                <a:latin typeface="HGPｺﾞｼｯｸE" panose="020B0900000000000000" pitchFamily="50" charset="-128"/>
                <a:ea typeface="HGPｺﾞｼｯｸE" panose="020B0900000000000000" pitchFamily="50" charset="-128"/>
              </a:rPr>
              <a:t>（３）会議体の概要</a:t>
            </a:r>
            <a:endParaRPr lang="en-US" altLang="ja-JP" sz="2000" dirty="0">
              <a:solidFill>
                <a:schemeClr val="tx2"/>
              </a:solidFill>
              <a:latin typeface="HGPｺﾞｼｯｸE" panose="020B0900000000000000" pitchFamily="50" charset="-128"/>
              <a:ea typeface="HGPｺﾞｼｯｸE" panose="020B0900000000000000" pitchFamily="50" charset="-128"/>
            </a:endParaRPr>
          </a:p>
          <a:p>
            <a:pPr>
              <a:lnSpc>
                <a:spcPct val="150000"/>
              </a:lnSpc>
            </a:pPr>
            <a:r>
              <a:rPr lang="ja-JP" altLang="en-US" sz="2000" dirty="0">
                <a:solidFill>
                  <a:schemeClr val="tx2"/>
                </a:solidFill>
                <a:latin typeface="HGPｺﾞｼｯｸE" panose="020B0900000000000000" pitchFamily="50" charset="-128"/>
                <a:ea typeface="HGPｺﾞｼｯｸE" panose="020B0900000000000000" pitchFamily="50" charset="-128"/>
              </a:rPr>
              <a:t>（４）会議体で取り扱う事項</a:t>
            </a:r>
            <a:endParaRPr lang="en-US" altLang="ja-JP" sz="2000" dirty="0">
              <a:solidFill>
                <a:schemeClr val="tx2"/>
              </a:solidFill>
              <a:latin typeface="HGPｺﾞｼｯｸE" panose="020B0900000000000000" pitchFamily="50" charset="-128"/>
              <a:ea typeface="HGPｺﾞｼｯｸE" panose="020B0900000000000000" pitchFamily="50" charset="-128"/>
            </a:endParaRPr>
          </a:p>
        </p:txBody>
      </p:sp>
      <p:sp>
        <p:nvSpPr>
          <p:cNvPr id="74" name="Oval 64">
            <a:hlinkClick r:id="rId2" action="ppaction://hlinksldjump"/>
          </p:cNvPr>
          <p:cNvSpPr>
            <a:spLocks/>
          </p:cNvSpPr>
          <p:nvPr/>
        </p:nvSpPr>
        <p:spPr>
          <a:xfrm>
            <a:off x="542682" y="3558310"/>
            <a:ext cx="332137" cy="317974"/>
          </a:xfrm>
          <a:prstGeom prst="ellipse">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37160" rIns="137160" bIns="68580" rtlCol="0" anchor="ctr">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sz="2800" dirty="0">
              <a:solidFill>
                <a:schemeClr val="tx1"/>
              </a:solidFill>
              <a:latin typeface="FontAwesome" pitchFamily="2" charset="0"/>
            </a:endParaRPr>
          </a:p>
        </p:txBody>
      </p:sp>
      <p:sp>
        <p:nvSpPr>
          <p:cNvPr id="75" name="Oval 64">
            <a:hlinkClick r:id="rId2" action="ppaction://hlinksldjump"/>
          </p:cNvPr>
          <p:cNvSpPr>
            <a:spLocks/>
          </p:cNvSpPr>
          <p:nvPr/>
        </p:nvSpPr>
        <p:spPr>
          <a:xfrm>
            <a:off x="4754353" y="1379283"/>
            <a:ext cx="332137" cy="317974"/>
          </a:xfrm>
          <a:prstGeom prst="ellipse">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37160" rIns="137160" bIns="68580" rtlCol="0" anchor="ctr">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sz="2800" dirty="0">
              <a:solidFill>
                <a:schemeClr val="tx1"/>
              </a:solidFill>
              <a:latin typeface="FontAwesome" pitchFamily="2" charset="0"/>
            </a:endParaRPr>
          </a:p>
        </p:txBody>
      </p:sp>
      <p:sp>
        <p:nvSpPr>
          <p:cNvPr id="62" name="テキスト ボックス 61"/>
          <p:cNvSpPr txBox="1"/>
          <p:nvPr/>
        </p:nvSpPr>
        <p:spPr>
          <a:xfrm>
            <a:off x="539552" y="1300444"/>
            <a:ext cx="3068550" cy="400110"/>
          </a:xfrm>
          <a:prstGeom prst="rect">
            <a:avLst/>
          </a:prstGeom>
          <a:noFill/>
        </p:spPr>
        <p:txBody>
          <a:bodyPr wrap="square" rtlCol="0">
            <a:spAutoFit/>
          </a:bodyPr>
          <a:lstStyle/>
          <a:p>
            <a:r>
              <a:rPr kumimoji="1" lang="ja-JP" altLang="en-US" sz="2000" dirty="0">
                <a:solidFill>
                  <a:schemeClr val="bg1"/>
                </a:solidFill>
                <a:latin typeface="HGPｺﾞｼｯｸE" panose="020B0900000000000000" pitchFamily="50" charset="-128"/>
                <a:ea typeface="HGPｺﾞｼｯｸE" panose="020B0900000000000000" pitchFamily="50" charset="-128"/>
              </a:rPr>
              <a:t>１　</a:t>
            </a:r>
            <a:r>
              <a:rPr lang="ja-JP" altLang="en-US" sz="2000" dirty="0">
                <a:latin typeface="HGPｺﾞｼｯｸE" panose="020B0900000000000000" pitchFamily="50" charset="-128"/>
                <a:ea typeface="HGPｺﾞｼｯｸE" panose="020B0900000000000000" pitchFamily="50" charset="-128"/>
              </a:rPr>
              <a:t>構想の推進</a:t>
            </a:r>
            <a:endParaRPr kumimoji="1" lang="ja-JP" altLang="en-US" sz="2000" dirty="0">
              <a:latin typeface="HGPｺﾞｼｯｸE" panose="020B0900000000000000" pitchFamily="50" charset="-128"/>
              <a:ea typeface="HGPｺﾞｼｯｸE" panose="020B0900000000000000" pitchFamily="50" charset="-128"/>
            </a:endParaRPr>
          </a:p>
        </p:txBody>
      </p:sp>
      <p:sp>
        <p:nvSpPr>
          <p:cNvPr id="73" name="テキスト ボックス 72"/>
          <p:cNvSpPr txBox="1"/>
          <p:nvPr/>
        </p:nvSpPr>
        <p:spPr>
          <a:xfrm>
            <a:off x="539552" y="3517242"/>
            <a:ext cx="4004545" cy="400110"/>
          </a:xfrm>
          <a:prstGeom prst="rect">
            <a:avLst/>
          </a:prstGeom>
          <a:noFill/>
        </p:spPr>
        <p:txBody>
          <a:bodyPr wrap="square" rtlCol="0">
            <a:spAutoFit/>
          </a:bodyPr>
          <a:lstStyle/>
          <a:p>
            <a:r>
              <a:rPr kumimoji="1" lang="ja-JP" altLang="en-US" sz="2000" dirty="0">
                <a:solidFill>
                  <a:schemeClr val="bg1"/>
                </a:solidFill>
                <a:latin typeface="HGPｺﾞｼｯｸE" panose="020B0900000000000000" pitchFamily="50" charset="-128"/>
                <a:ea typeface="HGPｺﾞｼｯｸE" panose="020B0900000000000000" pitchFamily="50" charset="-128"/>
              </a:rPr>
              <a:t>２　</a:t>
            </a:r>
            <a:r>
              <a:rPr lang="ja-JP" altLang="en-US" sz="2000" dirty="0">
                <a:latin typeface="HGPｺﾞｼｯｸE" panose="020B0900000000000000" pitchFamily="50" charset="-128"/>
                <a:ea typeface="HGPｺﾞｼｯｸE" panose="020B0900000000000000" pitchFamily="50" charset="-128"/>
              </a:rPr>
              <a:t>協議の進め方</a:t>
            </a:r>
            <a:endParaRPr kumimoji="1" lang="ja-JP" altLang="en-US" sz="2000" dirty="0">
              <a:latin typeface="HGPｺﾞｼｯｸE" panose="020B0900000000000000" pitchFamily="50" charset="-128"/>
              <a:ea typeface="HGPｺﾞｼｯｸE" panose="020B0900000000000000" pitchFamily="50" charset="-128"/>
            </a:endParaRPr>
          </a:p>
        </p:txBody>
      </p:sp>
      <p:sp>
        <p:nvSpPr>
          <p:cNvPr id="76" name="テキスト ボックス 75"/>
          <p:cNvSpPr txBox="1"/>
          <p:nvPr/>
        </p:nvSpPr>
        <p:spPr>
          <a:xfrm>
            <a:off x="4744179" y="1323459"/>
            <a:ext cx="3816424" cy="400110"/>
          </a:xfrm>
          <a:prstGeom prst="rect">
            <a:avLst/>
          </a:prstGeom>
          <a:noFill/>
        </p:spPr>
        <p:txBody>
          <a:bodyPr wrap="square" rtlCol="0">
            <a:spAutoFit/>
          </a:bodyPr>
          <a:lstStyle/>
          <a:p>
            <a:r>
              <a:rPr lang="ja-JP" altLang="en-US" sz="2000" dirty="0">
                <a:solidFill>
                  <a:schemeClr val="bg1"/>
                </a:solidFill>
                <a:latin typeface="HGPｺﾞｼｯｸE" panose="020B0900000000000000" pitchFamily="50" charset="-128"/>
                <a:ea typeface="HGPｺﾞｼｯｸE" panose="020B0900000000000000" pitchFamily="50" charset="-128"/>
              </a:rPr>
              <a:t>３</a:t>
            </a:r>
            <a:r>
              <a:rPr kumimoji="1" lang="ja-JP" altLang="en-US" sz="2000" dirty="0">
                <a:solidFill>
                  <a:schemeClr val="bg1"/>
                </a:solidFill>
                <a:latin typeface="HGPｺﾞｼｯｸE" panose="020B0900000000000000" pitchFamily="50" charset="-128"/>
                <a:ea typeface="HGPｺﾞｼｯｸE" panose="020B0900000000000000" pitchFamily="50" charset="-128"/>
              </a:rPr>
              <a:t>　</a:t>
            </a:r>
            <a:r>
              <a:rPr lang="ja-JP" altLang="en-US" sz="2000" dirty="0">
                <a:latin typeface="HGPｺﾞｼｯｸE" panose="020B0900000000000000" pitchFamily="50" charset="-128"/>
                <a:ea typeface="HGPｺﾞｼｯｸE" panose="020B0900000000000000" pitchFamily="50" charset="-128"/>
              </a:rPr>
              <a:t>会議資料</a:t>
            </a:r>
            <a:endParaRPr kumimoji="1" lang="ja-JP" altLang="en-US" sz="2000" dirty="0">
              <a:latin typeface="HGPｺﾞｼｯｸE" panose="020B0900000000000000" pitchFamily="50" charset="-128"/>
              <a:ea typeface="HGPｺﾞｼｯｸE" panose="020B0900000000000000" pitchFamily="50" charset="-128"/>
            </a:endParaRPr>
          </a:p>
        </p:txBody>
      </p:sp>
      <p:sp>
        <p:nvSpPr>
          <p:cNvPr id="57" name="Rectangle 102"/>
          <p:cNvSpPr/>
          <p:nvPr/>
        </p:nvSpPr>
        <p:spPr>
          <a:xfrm>
            <a:off x="4883794" y="1740972"/>
            <a:ext cx="3557287" cy="1477328"/>
          </a:xfrm>
          <a:prstGeom prst="rect">
            <a:avLst/>
          </a:prstGeom>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150000"/>
              </a:lnSpc>
            </a:pPr>
            <a:r>
              <a:rPr lang="ja-JP" altLang="en-US" sz="2000" dirty="0">
                <a:solidFill>
                  <a:schemeClr val="tx2"/>
                </a:solidFill>
                <a:latin typeface="HGPｺﾞｼｯｸE" panose="020B0900000000000000" pitchFamily="50" charset="-128"/>
                <a:ea typeface="HGPｺﾞｼｯｸE" panose="020B0900000000000000" pitchFamily="50" charset="-128"/>
              </a:rPr>
              <a:t>（１）各会議での使用資料</a:t>
            </a:r>
          </a:p>
          <a:p>
            <a:pPr>
              <a:lnSpc>
                <a:spcPct val="150000"/>
              </a:lnSpc>
            </a:pPr>
            <a:r>
              <a:rPr lang="ja-JP" altLang="en-US" sz="2000" dirty="0">
                <a:solidFill>
                  <a:schemeClr val="tx2"/>
                </a:solidFill>
                <a:latin typeface="HGPｺﾞｼｯｸE" panose="020B0900000000000000" pitchFamily="50" charset="-128"/>
                <a:ea typeface="HGPｺﾞｼｯｸE" panose="020B0900000000000000" pitchFamily="50" charset="-128"/>
              </a:rPr>
              <a:t>（２）地域医療</a:t>
            </a:r>
            <a:r>
              <a:rPr lang="ja-JP" altLang="en-US" sz="2000" dirty="0" smtClean="0">
                <a:solidFill>
                  <a:schemeClr val="tx2"/>
                </a:solidFill>
                <a:latin typeface="HGPｺﾞｼｯｸE" panose="020B0900000000000000" pitchFamily="50" charset="-128"/>
                <a:ea typeface="HGPｺﾞｼｯｸE" panose="020B0900000000000000" pitchFamily="50" charset="-128"/>
              </a:rPr>
              <a:t>構想・医療計画</a:t>
            </a:r>
            <a:endParaRPr lang="en-US" altLang="ja-JP" sz="2000" dirty="0" smtClean="0">
              <a:solidFill>
                <a:schemeClr val="tx2"/>
              </a:solidFill>
              <a:latin typeface="HGPｺﾞｼｯｸE" panose="020B0900000000000000" pitchFamily="50" charset="-128"/>
              <a:ea typeface="HGPｺﾞｼｯｸE" panose="020B0900000000000000" pitchFamily="50" charset="-128"/>
            </a:endParaRPr>
          </a:p>
          <a:p>
            <a:pPr>
              <a:lnSpc>
                <a:spcPct val="150000"/>
              </a:lnSpc>
            </a:pPr>
            <a:r>
              <a:rPr lang="ja-JP" altLang="en-US" sz="2000" dirty="0">
                <a:solidFill>
                  <a:schemeClr val="tx2"/>
                </a:solidFill>
                <a:latin typeface="HGPｺﾞｼｯｸE" panose="020B0900000000000000" pitchFamily="50" charset="-128"/>
                <a:ea typeface="HGPｺﾞｼｯｸE" panose="020B0900000000000000" pitchFamily="50" charset="-128"/>
              </a:rPr>
              <a:t>　</a:t>
            </a:r>
            <a:r>
              <a:rPr lang="ja-JP" altLang="en-US" sz="2000" dirty="0" smtClean="0">
                <a:solidFill>
                  <a:schemeClr val="tx2"/>
                </a:solidFill>
                <a:latin typeface="HGPｺﾞｼｯｸE" panose="020B0900000000000000" pitchFamily="50" charset="-128"/>
                <a:ea typeface="HGPｺﾞｼｯｸE" panose="020B0900000000000000" pitchFamily="50" charset="-128"/>
              </a:rPr>
              <a:t>　 関連</a:t>
            </a:r>
            <a:r>
              <a:rPr lang="ja-JP" altLang="en-US" sz="2000" dirty="0">
                <a:solidFill>
                  <a:schemeClr val="tx2"/>
                </a:solidFill>
                <a:latin typeface="HGPｺﾞｼｯｸE" panose="020B0900000000000000" pitchFamily="50" charset="-128"/>
                <a:ea typeface="HGPｺﾞｼｯｸE" panose="020B0900000000000000" pitchFamily="50" charset="-128"/>
              </a:rPr>
              <a:t>データ</a:t>
            </a:r>
            <a:endParaRPr lang="en-US" altLang="ja-JP" sz="2000" dirty="0">
              <a:solidFill>
                <a:schemeClr val="tx2"/>
              </a:solidFill>
              <a:latin typeface="HGPｺﾞｼｯｸE" panose="020B0900000000000000" pitchFamily="50" charset="-128"/>
              <a:ea typeface="HGPｺﾞｼｯｸE" panose="020B0900000000000000" pitchFamily="50" charset="-128"/>
            </a:endParaRPr>
          </a:p>
        </p:txBody>
      </p:sp>
      <p:sp>
        <p:nvSpPr>
          <p:cNvPr id="12" name="Rectangle 102"/>
          <p:cNvSpPr/>
          <p:nvPr/>
        </p:nvSpPr>
        <p:spPr>
          <a:xfrm>
            <a:off x="789483" y="1723569"/>
            <a:ext cx="3591854" cy="1477328"/>
          </a:xfrm>
          <a:prstGeom prst="rect">
            <a:avLst/>
          </a:prstGeom>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150000"/>
              </a:lnSpc>
            </a:pPr>
            <a:r>
              <a:rPr lang="ja-JP" altLang="en-US" sz="2000" dirty="0">
                <a:solidFill>
                  <a:schemeClr val="tx2"/>
                </a:solidFill>
                <a:latin typeface="HGPｺﾞｼｯｸE" panose="020B0900000000000000" pitchFamily="50" charset="-128"/>
                <a:ea typeface="HGPｺﾞｼｯｸE" panose="020B0900000000000000" pitchFamily="50" charset="-128"/>
              </a:rPr>
              <a:t>（１）基本的な考え方</a:t>
            </a:r>
            <a:endParaRPr lang="en-US" altLang="ja-JP" sz="2000" dirty="0">
              <a:solidFill>
                <a:schemeClr val="tx2"/>
              </a:solidFill>
              <a:latin typeface="HGPｺﾞｼｯｸE" panose="020B0900000000000000" pitchFamily="50" charset="-128"/>
              <a:ea typeface="HGPｺﾞｼｯｸE" panose="020B0900000000000000" pitchFamily="50" charset="-128"/>
            </a:endParaRPr>
          </a:p>
          <a:p>
            <a:pPr>
              <a:lnSpc>
                <a:spcPct val="150000"/>
              </a:lnSpc>
            </a:pPr>
            <a:r>
              <a:rPr lang="ja-JP" altLang="en-US" sz="2000" dirty="0">
                <a:solidFill>
                  <a:schemeClr val="tx2"/>
                </a:solidFill>
                <a:latin typeface="HGPｺﾞｼｯｸE" panose="020B0900000000000000" pitchFamily="50" charset="-128"/>
                <a:ea typeface="HGPｺﾞｼｯｸE" panose="020B0900000000000000" pitchFamily="50" charset="-128"/>
              </a:rPr>
              <a:t>（２）診療実態の見える化</a:t>
            </a:r>
            <a:endParaRPr lang="en-US" altLang="ja-JP" sz="2000" dirty="0">
              <a:solidFill>
                <a:schemeClr val="tx2"/>
              </a:solidFill>
              <a:latin typeface="HGPｺﾞｼｯｸE" panose="020B0900000000000000" pitchFamily="50" charset="-128"/>
              <a:ea typeface="HGPｺﾞｼｯｸE" panose="020B0900000000000000" pitchFamily="50" charset="-128"/>
            </a:endParaRPr>
          </a:p>
          <a:p>
            <a:pPr>
              <a:lnSpc>
                <a:spcPct val="150000"/>
              </a:lnSpc>
            </a:pPr>
            <a:r>
              <a:rPr lang="ja-JP" altLang="en-US" sz="2000" dirty="0">
                <a:solidFill>
                  <a:schemeClr val="tx2"/>
                </a:solidFill>
                <a:latin typeface="HGPｺﾞｼｯｸE" panose="020B0900000000000000" pitchFamily="50" charset="-128"/>
                <a:ea typeface="HGPｺﾞｼｯｸE" panose="020B0900000000000000" pitchFamily="50" charset="-128"/>
              </a:rPr>
              <a:t>（</a:t>
            </a:r>
            <a:r>
              <a:rPr lang="ja-JP" altLang="en-US" sz="2000">
                <a:solidFill>
                  <a:schemeClr val="tx2"/>
                </a:solidFill>
                <a:latin typeface="HGPｺﾞｼｯｸE" panose="020B0900000000000000" pitchFamily="50" charset="-128"/>
                <a:ea typeface="HGPｺﾞｼｯｸE" panose="020B0900000000000000" pitchFamily="50" charset="-128"/>
              </a:rPr>
              <a:t>３</a:t>
            </a:r>
            <a:r>
              <a:rPr lang="ja-JP" altLang="en-US" sz="2000" smtClean="0">
                <a:solidFill>
                  <a:schemeClr val="tx2"/>
                </a:solidFill>
                <a:latin typeface="HGPｺﾞｼｯｸE" panose="020B0900000000000000" pitchFamily="50" charset="-128"/>
                <a:ea typeface="HGPｺﾞｼｯｸE" panose="020B0900000000000000" pitchFamily="50" charset="-128"/>
              </a:rPr>
              <a:t>）診療実態分析</a:t>
            </a:r>
            <a:endParaRPr lang="en-US" altLang="ja-JP" sz="2000" dirty="0">
              <a:solidFill>
                <a:schemeClr val="tx2"/>
              </a:solidFill>
              <a:latin typeface="HGPｺﾞｼｯｸE" panose="020B0900000000000000" pitchFamily="50" charset="-128"/>
              <a:ea typeface="HGPｺﾞｼｯｸE" panose="020B0900000000000000" pitchFamily="50" charset="-128"/>
            </a:endParaRPr>
          </a:p>
        </p:txBody>
      </p:sp>
      <p:sp>
        <p:nvSpPr>
          <p:cNvPr id="13" name="スライド番号プレースホルダー 3"/>
          <p:cNvSpPr>
            <a:spLocks noGrp="1"/>
          </p:cNvSpPr>
          <p:nvPr>
            <p:ph type="sldNum" sz="quarter" idx="12"/>
          </p:nvPr>
        </p:nvSpPr>
        <p:spPr>
          <a:xfrm>
            <a:off x="6902896" y="6453336"/>
            <a:ext cx="2133600" cy="365125"/>
          </a:xfrm>
        </p:spPr>
        <p:txBody>
          <a:bodyPr/>
          <a:lstStyle/>
          <a:p>
            <a:pPr>
              <a:defRPr/>
            </a:pPr>
            <a:fld id="{845FDA58-8628-4030-A7FF-2946B2EE6B4C}" type="slidenum">
              <a:rPr lang="ja-JP" altLang="en-US" sz="1800" smtClean="0">
                <a:solidFill>
                  <a:schemeClr val="tx1"/>
                </a:solidFill>
              </a:rPr>
              <a:pPr>
                <a:defRPr/>
              </a:pPr>
              <a:t>2</a:t>
            </a:fld>
            <a:endParaRPr lang="ja-JP" altLang="en-US" sz="1800" dirty="0">
              <a:solidFill>
                <a:schemeClr val="tx1"/>
              </a:solidFill>
            </a:endParaRPr>
          </a:p>
        </p:txBody>
      </p:sp>
      <p:sp>
        <p:nvSpPr>
          <p:cNvPr id="15" name="Oval 64">
            <a:hlinkClick r:id="rId2" action="ppaction://hlinksldjump"/>
          </p:cNvPr>
          <p:cNvSpPr>
            <a:spLocks/>
          </p:cNvSpPr>
          <p:nvPr/>
        </p:nvSpPr>
        <p:spPr>
          <a:xfrm>
            <a:off x="4754352" y="3531858"/>
            <a:ext cx="332137" cy="317974"/>
          </a:xfrm>
          <a:prstGeom prst="ellipse">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37160" rIns="137160" bIns="68580" rtlCol="0" anchor="ctr">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sz="2800" dirty="0">
              <a:solidFill>
                <a:schemeClr val="tx1"/>
              </a:solidFill>
              <a:latin typeface="FontAwesome" pitchFamily="2" charset="0"/>
            </a:endParaRPr>
          </a:p>
        </p:txBody>
      </p:sp>
      <p:sp>
        <p:nvSpPr>
          <p:cNvPr id="16" name="テキスト ボックス 15"/>
          <p:cNvSpPr txBox="1"/>
          <p:nvPr/>
        </p:nvSpPr>
        <p:spPr>
          <a:xfrm>
            <a:off x="4744179" y="3449722"/>
            <a:ext cx="3816424" cy="400110"/>
          </a:xfrm>
          <a:prstGeom prst="rect">
            <a:avLst/>
          </a:prstGeom>
          <a:noFill/>
        </p:spPr>
        <p:txBody>
          <a:bodyPr wrap="square" rtlCol="0">
            <a:spAutoFit/>
          </a:bodyPr>
          <a:lstStyle/>
          <a:p>
            <a:r>
              <a:rPr lang="ja-JP" altLang="en-US" sz="2000" dirty="0">
                <a:solidFill>
                  <a:schemeClr val="bg1"/>
                </a:solidFill>
                <a:latin typeface="HGPｺﾞｼｯｸE" panose="020B0900000000000000" pitchFamily="50" charset="-128"/>
                <a:ea typeface="HGPｺﾞｼｯｸE" panose="020B0900000000000000" pitchFamily="50" charset="-128"/>
              </a:rPr>
              <a:t> </a:t>
            </a:r>
            <a:r>
              <a:rPr kumimoji="1" lang="ja-JP" altLang="en-US" sz="2000" dirty="0">
                <a:solidFill>
                  <a:schemeClr val="bg1"/>
                </a:solidFill>
                <a:latin typeface="HGPｺﾞｼｯｸE" panose="020B0900000000000000" pitchFamily="50" charset="-128"/>
                <a:ea typeface="HGPｺﾞｼｯｸE" panose="020B0900000000000000" pitchFamily="50" charset="-128"/>
              </a:rPr>
              <a:t>　 </a:t>
            </a:r>
            <a:r>
              <a:rPr lang="ja-JP" altLang="en-US" sz="2000" dirty="0">
                <a:latin typeface="HGPｺﾞｼｯｸE" panose="020B0900000000000000" pitchFamily="50" charset="-128"/>
                <a:ea typeface="HGPｺﾞｼｯｸE" panose="020B0900000000000000" pitchFamily="50" charset="-128"/>
              </a:rPr>
              <a:t>参考</a:t>
            </a:r>
            <a:endParaRPr kumimoji="1" lang="ja-JP" altLang="en-US" sz="2000" dirty="0">
              <a:latin typeface="HGPｺﾞｼｯｸE" panose="020B0900000000000000" pitchFamily="50" charset="-128"/>
              <a:ea typeface="HGPｺﾞｼｯｸE" panose="020B0900000000000000" pitchFamily="50" charset="-128"/>
            </a:endParaRPr>
          </a:p>
        </p:txBody>
      </p:sp>
      <p:sp>
        <p:nvSpPr>
          <p:cNvPr id="17" name="Rectangle 102"/>
          <p:cNvSpPr/>
          <p:nvPr/>
        </p:nvSpPr>
        <p:spPr>
          <a:xfrm>
            <a:off x="4977867" y="3876144"/>
            <a:ext cx="4058629" cy="1785104"/>
          </a:xfrm>
          <a:prstGeom prst="rect">
            <a:avLst/>
          </a:prstGeom>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150000"/>
              </a:lnSpc>
            </a:pPr>
            <a:r>
              <a:rPr lang="ja-JP" altLang="en-US" sz="2000" dirty="0">
                <a:solidFill>
                  <a:schemeClr val="tx2"/>
                </a:solidFill>
                <a:latin typeface="HGPｺﾞｼｯｸE" panose="020B0900000000000000" pitchFamily="50" charset="-128"/>
                <a:ea typeface="HGPｺﾞｼｯｸE" panose="020B0900000000000000" pitchFamily="50" charset="-128"/>
              </a:rPr>
              <a:t>（１）厚労省資料</a:t>
            </a:r>
            <a:endParaRPr lang="en-US" altLang="ja-JP" sz="2000" dirty="0">
              <a:solidFill>
                <a:schemeClr val="tx2"/>
              </a:solidFill>
              <a:latin typeface="HGPｺﾞｼｯｸE" panose="020B0900000000000000" pitchFamily="50" charset="-128"/>
              <a:ea typeface="HGPｺﾞｼｯｸE" panose="020B0900000000000000" pitchFamily="50" charset="-128"/>
            </a:endParaRPr>
          </a:p>
          <a:p>
            <a:pPr>
              <a:lnSpc>
                <a:spcPct val="150000"/>
              </a:lnSpc>
            </a:pPr>
            <a:r>
              <a:rPr lang="ja-JP" altLang="en-US" sz="2000" dirty="0">
                <a:solidFill>
                  <a:schemeClr val="tx2"/>
                </a:solidFill>
                <a:latin typeface="HGPｺﾞｼｯｸE" panose="020B0900000000000000" pitchFamily="50" charset="-128"/>
                <a:ea typeface="HGPｺﾞｼｯｸE" panose="020B0900000000000000" pitchFamily="50" charset="-128"/>
              </a:rPr>
              <a:t>（２）医療データ</a:t>
            </a:r>
            <a:endParaRPr lang="en-US" altLang="ja-JP" sz="2000" dirty="0">
              <a:solidFill>
                <a:schemeClr val="tx2"/>
              </a:solidFill>
              <a:latin typeface="HGPｺﾞｼｯｸE" panose="020B0900000000000000" pitchFamily="50" charset="-128"/>
              <a:ea typeface="HGPｺﾞｼｯｸE" panose="020B0900000000000000" pitchFamily="50" charset="-128"/>
            </a:endParaRPr>
          </a:p>
          <a:p>
            <a:pPr>
              <a:lnSpc>
                <a:spcPct val="150000"/>
              </a:lnSpc>
            </a:pPr>
            <a:r>
              <a:rPr lang="ja-JP" altLang="en-US" sz="2000" dirty="0">
                <a:solidFill>
                  <a:schemeClr val="tx2"/>
                </a:solidFill>
                <a:latin typeface="HGPｺﾞｼｯｸE" panose="020B0900000000000000" pitchFamily="50" charset="-128"/>
                <a:ea typeface="HGPｺﾞｼｯｸE" panose="020B0900000000000000" pitchFamily="50" charset="-128"/>
              </a:rPr>
              <a:t>（３）病棟ごとの診療実態の分析</a:t>
            </a:r>
            <a:endParaRPr lang="en-US" altLang="ja-JP" sz="2000" dirty="0">
              <a:solidFill>
                <a:schemeClr val="tx2"/>
              </a:solidFill>
              <a:latin typeface="HGPｺﾞｼｯｸE" panose="020B0900000000000000" pitchFamily="50" charset="-128"/>
              <a:ea typeface="HGPｺﾞｼｯｸE" panose="020B0900000000000000" pitchFamily="50" charset="-128"/>
            </a:endParaRPr>
          </a:p>
          <a:p>
            <a:r>
              <a:rPr lang="ja-JP" altLang="en-US" sz="2000" dirty="0">
                <a:solidFill>
                  <a:schemeClr val="tx2"/>
                </a:solidFill>
                <a:latin typeface="HGPｺﾞｼｯｸE" panose="020B0900000000000000" pitchFamily="50" charset="-128"/>
                <a:ea typeface="HGPｺﾞｼｯｸE" panose="020B0900000000000000" pitchFamily="50" charset="-128"/>
              </a:rPr>
              <a:t>　　　</a:t>
            </a:r>
            <a:r>
              <a:rPr lang="en-US" altLang="ja-JP" sz="2000" dirty="0">
                <a:solidFill>
                  <a:schemeClr val="tx2"/>
                </a:solidFill>
                <a:latin typeface="HGPｺﾞｼｯｸE" panose="020B0900000000000000" pitchFamily="50" charset="-128"/>
                <a:ea typeface="HGPｺﾞｼｯｸE" panose="020B0900000000000000" pitchFamily="50" charset="-128"/>
              </a:rPr>
              <a:t>【2018</a:t>
            </a:r>
            <a:r>
              <a:rPr lang="ja-JP" altLang="en-US" sz="2000" dirty="0">
                <a:solidFill>
                  <a:schemeClr val="tx2"/>
                </a:solidFill>
                <a:latin typeface="HGPｺﾞｼｯｸE" panose="020B0900000000000000" pitchFamily="50" charset="-128"/>
                <a:ea typeface="HGPｺﾞｼｯｸE" panose="020B0900000000000000" pitchFamily="50" charset="-128"/>
              </a:rPr>
              <a:t>年度会議資料抜粋</a:t>
            </a:r>
            <a:r>
              <a:rPr lang="en-US" altLang="ja-JP" sz="2000" dirty="0">
                <a:solidFill>
                  <a:schemeClr val="tx2"/>
                </a:solidFill>
                <a:latin typeface="HGPｺﾞｼｯｸE" panose="020B0900000000000000" pitchFamily="50" charset="-128"/>
                <a:ea typeface="HGPｺﾞｼｯｸE" panose="020B0900000000000000" pitchFamily="50" charset="-128"/>
              </a:rPr>
              <a:t>】</a:t>
            </a:r>
          </a:p>
        </p:txBody>
      </p:sp>
    </p:spTree>
    <p:extLst>
      <p:ext uri="{BB962C8B-B14F-4D97-AF65-F5344CB8AC3E}">
        <p14:creationId xmlns:p14="http://schemas.microsoft.com/office/powerpoint/2010/main" val="1892435125"/>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p:cNvSpPr>
            <a:spLocks noGrp="1"/>
          </p:cNvSpPr>
          <p:nvPr>
            <p:ph type="sldNum" sz="quarter" idx="12"/>
          </p:nvPr>
        </p:nvSpPr>
        <p:spPr>
          <a:xfrm>
            <a:off x="6973889" y="6473966"/>
            <a:ext cx="2133600" cy="365125"/>
          </a:xfrm>
        </p:spPr>
        <p:txBody>
          <a:bodyPr/>
          <a:lstStyle/>
          <a:p>
            <a:fld id="{A9848611-8FAA-4BFC-BAAD-33CAF1A3E273}" type="slidenum">
              <a:rPr kumimoji="1" lang="ja-JP" altLang="en-US" sz="1800" smtClean="0">
                <a:solidFill>
                  <a:schemeClr val="tx1"/>
                </a:solidFill>
              </a:rPr>
              <a:t>20</a:t>
            </a:fld>
            <a:endParaRPr kumimoji="1" lang="ja-JP" altLang="en-US" sz="1800" dirty="0">
              <a:solidFill>
                <a:schemeClr val="tx1"/>
              </a:solidFill>
            </a:endParaRPr>
          </a:p>
        </p:txBody>
      </p:sp>
      <p:sp>
        <p:nvSpPr>
          <p:cNvPr id="3" name="タイトル 1">
            <a:extLst>
              <a:ext uri="{FF2B5EF4-FFF2-40B4-BE49-F238E27FC236}">
                <a16:creationId xmlns:a16="http://schemas.microsoft.com/office/drawing/2014/main" id="{DB03504B-B785-4CD3-8C33-F42549D5B5E0}"/>
              </a:ext>
            </a:extLst>
          </p:cNvPr>
          <p:cNvSpPr txBox="1">
            <a:spLocks/>
          </p:cNvSpPr>
          <p:nvPr/>
        </p:nvSpPr>
        <p:spPr>
          <a:xfrm>
            <a:off x="0" y="2636912"/>
            <a:ext cx="9107489" cy="1240200"/>
          </a:xfrm>
          <a:prstGeom prst="rect">
            <a:avLst/>
          </a:prstGeom>
          <a:noFill/>
        </p:spPr>
        <p:txBody>
          <a:bodyPr vert="horz" lIns="91440" tIns="45720" rIns="91440" bIns="45720" rtlCol="0" anchor="ctr">
            <a:norm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r>
              <a:rPr lang="ja-JP" altLang="en-US" dirty="0">
                <a:solidFill>
                  <a:schemeClr val="tx2"/>
                </a:solidFill>
                <a:latin typeface="HGP創英角ｺﾞｼｯｸUB" panose="020B0900000000000000" pitchFamily="50" charset="-128"/>
                <a:ea typeface="HGP創英角ｺﾞｼｯｸUB" panose="020B0900000000000000" pitchFamily="50" charset="-128"/>
              </a:rPr>
              <a:t>参考資料</a:t>
            </a:r>
          </a:p>
        </p:txBody>
      </p:sp>
    </p:spTree>
    <p:extLst>
      <p:ext uri="{BB962C8B-B14F-4D97-AF65-F5344CB8AC3E}">
        <p14:creationId xmlns:p14="http://schemas.microsoft.com/office/powerpoint/2010/main" val="418709326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p:cNvSpPr>
            <a:spLocks noGrp="1"/>
          </p:cNvSpPr>
          <p:nvPr>
            <p:ph type="sldNum" sz="quarter" idx="12"/>
          </p:nvPr>
        </p:nvSpPr>
        <p:spPr>
          <a:xfrm>
            <a:off x="6898759" y="6427819"/>
            <a:ext cx="2133600" cy="365125"/>
          </a:xfrm>
        </p:spPr>
        <p:txBody>
          <a:bodyPr/>
          <a:lstStyle/>
          <a:p>
            <a:fld id="{A9848611-8FAA-4BFC-BAAD-33CAF1A3E273}" type="slidenum">
              <a:rPr kumimoji="1" lang="ja-JP" altLang="en-US" sz="1800" smtClean="0">
                <a:solidFill>
                  <a:schemeClr val="tx1"/>
                </a:solidFill>
              </a:rPr>
              <a:t>21</a:t>
            </a:fld>
            <a:endParaRPr kumimoji="1" lang="ja-JP" altLang="en-US" sz="1800" dirty="0">
              <a:solidFill>
                <a:schemeClr val="tx1"/>
              </a:solidFill>
            </a:endParaRPr>
          </a:p>
        </p:txBody>
      </p:sp>
      <p:pic>
        <p:nvPicPr>
          <p:cNvPr id="1027" name="Picture 3" descr="D:\HatayamaH\Desktop\キャプチャ.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0263" y="476672"/>
            <a:ext cx="8579209" cy="6044026"/>
          </a:xfrm>
          <a:prstGeom prst="rect">
            <a:avLst/>
          </a:prstGeom>
          <a:noFill/>
          <a:extLst>
            <a:ext uri="{909E8E84-426E-40DD-AFC4-6F175D3DCCD1}">
              <a14:hiddenFill xmlns:a14="http://schemas.microsoft.com/office/drawing/2010/main">
                <a:solidFill>
                  <a:srgbClr val="FFFFFF"/>
                </a:solidFill>
              </a14:hiddenFill>
            </a:ext>
          </a:extLst>
        </p:spPr>
      </p:pic>
      <p:sp>
        <p:nvSpPr>
          <p:cNvPr id="7" name="タイトル 1">
            <a:extLst>
              <a:ext uri="{FF2B5EF4-FFF2-40B4-BE49-F238E27FC236}">
                <a16:creationId xmlns:a16="http://schemas.microsoft.com/office/drawing/2014/main" id="{DFEF89A9-DBB8-496F-B267-B3B7E5718C12}"/>
              </a:ext>
            </a:extLst>
          </p:cNvPr>
          <p:cNvSpPr txBox="1">
            <a:spLocks/>
          </p:cNvSpPr>
          <p:nvPr/>
        </p:nvSpPr>
        <p:spPr>
          <a:xfrm>
            <a:off x="603667" y="30806"/>
            <a:ext cx="8352928" cy="576064"/>
          </a:xfrm>
          <a:prstGeom prst="rect">
            <a:avLst/>
          </a:prstGeom>
        </p:spPr>
        <p:txBody>
          <a:bodyPr>
            <a:no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algn="l"/>
            <a:r>
              <a:rPr lang="ja-JP" altLang="en-US" sz="2400" dirty="0" smtClean="0">
                <a:solidFill>
                  <a:schemeClr val="accent1">
                    <a:lumMod val="75000"/>
                  </a:schemeClr>
                </a:solidFill>
                <a:latin typeface="HGP創英角ｺﾞｼｯｸUB" panose="020B0900000000000000" pitchFamily="50" charset="-128"/>
                <a:ea typeface="HGP創英角ｺﾞｼｯｸUB" panose="020B0900000000000000" pitchFamily="50" charset="-128"/>
              </a:rPr>
              <a:t>都道府県知事の権限の行使の流れ</a:t>
            </a:r>
            <a:r>
              <a:rPr lang="ja-JP" altLang="en-US" sz="2400" dirty="0">
                <a:solidFill>
                  <a:schemeClr val="accent1">
                    <a:lumMod val="75000"/>
                  </a:schemeClr>
                </a:solidFill>
                <a:latin typeface="HGP創英角ｺﾞｼｯｸUB" panose="020B0900000000000000" pitchFamily="50" charset="-128"/>
                <a:ea typeface="HGP創英角ｺﾞｼｯｸUB" panose="020B0900000000000000" pitchFamily="50" charset="-128"/>
              </a:rPr>
              <a:t>　</a:t>
            </a:r>
            <a:r>
              <a:rPr lang="en-US" altLang="ja-JP" sz="2000" dirty="0">
                <a:solidFill>
                  <a:schemeClr val="accent1">
                    <a:lumMod val="75000"/>
                  </a:schemeClr>
                </a:solidFill>
                <a:latin typeface="HGP創英角ｺﾞｼｯｸUB" panose="020B0900000000000000" pitchFamily="50" charset="-128"/>
                <a:ea typeface="HGP創英角ｺﾞｼｯｸUB" panose="020B0900000000000000" pitchFamily="50" charset="-128"/>
              </a:rPr>
              <a:t>【</a:t>
            </a:r>
            <a:r>
              <a:rPr lang="ja-JP" altLang="en-US" sz="2000" dirty="0">
                <a:solidFill>
                  <a:schemeClr val="accent1">
                    <a:lumMod val="75000"/>
                  </a:schemeClr>
                </a:solidFill>
                <a:latin typeface="HGP創英角ｺﾞｼｯｸUB" panose="020B0900000000000000" pitchFamily="50" charset="-128"/>
                <a:ea typeface="HGP創英角ｺﾞｼｯｸUB" panose="020B0900000000000000" pitchFamily="50" charset="-128"/>
              </a:rPr>
              <a:t>厚生労働省資料</a:t>
            </a:r>
            <a:r>
              <a:rPr lang="en-US" altLang="ja-JP" sz="2000" dirty="0">
                <a:solidFill>
                  <a:schemeClr val="accent1">
                    <a:lumMod val="75000"/>
                  </a:schemeClr>
                </a:solidFill>
                <a:latin typeface="HGP創英角ｺﾞｼｯｸUB" panose="020B0900000000000000" pitchFamily="50" charset="-128"/>
                <a:ea typeface="HGP創英角ｺﾞｼｯｸUB" panose="020B0900000000000000" pitchFamily="50" charset="-128"/>
              </a:rPr>
              <a:t>】</a:t>
            </a:r>
            <a:endParaRPr lang="ja-JP" altLang="en-US" sz="2000" dirty="0">
              <a:solidFill>
                <a:schemeClr val="accent1">
                  <a:lumMod val="75000"/>
                </a:schemeClr>
              </a:solidFill>
              <a:latin typeface="HGP創英角ｺﾞｼｯｸUB" panose="020B0900000000000000" pitchFamily="50" charset="-128"/>
              <a:ea typeface="HGP創英角ｺﾞｼｯｸUB" panose="020B0900000000000000" pitchFamily="50" charset="-128"/>
            </a:endParaRPr>
          </a:p>
        </p:txBody>
      </p:sp>
      <p:sp>
        <p:nvSpPr>
          <p:cNvPr id="5" name="Oval 64">
            <a:hlinkClick r:id="rId3" action="ppaction://hlinksldjump"/>
            <a:extLst>
              <a:ext uri="{FF2B5EF4-FFF2-40B4-BE49-F238E27FC236}">
                <a16:creationId xmlns:a16="http://schemas.microsoft.com/office/drawing/2014/main" id="{2865890E-81EE-482A-8BAC-0CEA60EEBBA9}"/>
              </a:ext>
            </a:extLst>
          </p:cNvPr>
          <p:cNvSpPr>
            <a:spLocks noChangeAspect="1"/>
          </p:cNvSpPr>
          <p:nvPr/>
        </p:nvSpPr>
        <p:spPr>
          <a:xfrm>
            <a:off x="150263" y="50405"/>
            <a:ext cx="453404" cy="434070"/>
          </a:xfrm>
          <a:prstGeom prst="ellipse">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37160" rIns="137160" bIns="68580" rtlCol="0" anchor="ctr">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sz="2800" dirty="0">
              <a:solidFill>
                <a:schemeClr val="tx1"/>
              </a:solidFill>
              <a:latin typeface="FontAwesome" pitchFamily="2" charset="0"/>
            </a:endParaRPr>
          </a:p>
        </p:txBody>
      </p:sp>
    </p:spTree>
    <p:extLst>
      <p:ext uri="{BB962C8B-B14F-4D97-AF65-F5344CB8AC3E}">
        <p14:creationId xmlns:p14="http://schemas.microsoft.com/office/powerpoint/2010/main" val="276550635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 name="テキスト ボックス 71"/>
          <p:cNvSpPr txBox="1"/>
          <p:nvPr/>
        </p:nvSpPr>
        <p:spPr>
          <a:xfrm>
            <a:off x="30433" y="572303"/>
            <a:ext cx="9136037" cy="365538"/>
          </a:xfrm>
          <a:prstGeom prst="rect">
            <a:avLst/>
          </a:prstGeom>
          <a:solidFill>
            <a:srgbClr val="000066"/>
          </a:solidFill>
        </p:spPr>
        <p:style>
          <a:lnRef idx="2">
            <a:schemeClr val="dk1"/>
          </a:lnRef>
          <a:fillRef idx="1">
            <a:schemeClr val="lt1"/>
          </a:fillRef>
          <a:effectRef idx="0">
            <a:schemeClr val="dk1"/>
          </a:effectRef>
          <a:fontRef idx="minor">
            <a:schemeClr val="dk1"/>
          </a:fontRef>
        </p:style>
        <p:txBody>
          <a:bodyPr wrap="square" rtlCol="0" anchor="b" anchorCtr="0">
            <a:noAutofit/>
          </a:bodyPr>
          <a:lstStyle/>
          <a:p>
            <a:pPr algn="ctr" defTabSz="844083">
              <a:defRPr/>
            </a:pPr>
            <a:r>
              <a:rPr lang="en-US" altLang="ja-JP" sz="2031" b="1" spc="-18" dirty="0">
                <a:solidFill>
                  <a:prstClr val="white"/>
                </a:solidFill>
                <a:latin typeface="Meiryo UI" panose="020B0604030504040204" pitchFamily="50" charset="-128"/>
                <a:ea typeface="Meiryo UI" panose="020B0604030504040204" pitchFamily="50" charset="-128"/>
                <a:cs typeface="Meiryo UI" panose="020B0604030504040204" pitchFamily="50" charset="-128"/>
              </a:rPr>
              <a:t>2040</a:t>
            </a:r>
            <a:r>
              <a:rPr lang="ja-JP" altLang="en-US" sz="2031" b="1" spc="-18" dirty="0">
                <a:solidFill>
                  <a:prstClr val="white"/>
                </a:solidFill>
                <a:latin typeface="Meiryo UI" panose="020B0604030504040204" pitchFamily="50" charset="-128"/>
                <a:ea typeface="Meiryo UI" panose="020B0604030504040204" pitchFamily="50" charset="-128"/>
                <a:cs typeface="Meiryo UI" panose="020B0604030504040204" pitchFamily="50" charset="-128"/>
              </a:rPr>
              <a:t>年を展望した医療提供体制の改革について（イメージ）　</a:t>
            </a:r>
          </a:p>
        </p:txBody>
      </p:sp>
      <p:sp>
        <p:nvSpPr>
          <p:cNvPr id="20" name="二等辺三角形 19"/>
          <p:cNvSpPr/>
          <p:nvPr/>
        </p:nvSpPr>
        <p:spPr>
          <a:xfrm>
            <a:off x="2499263" y="4949058"/>
            <a:ext cx="4211430" cy="1127683"/>
          </a:xfrm>
          <a:prstGeom prst="triangle">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844083">
              <a:defRPr/>
            </a:pPr>
            <a:endParaRPr lang="ja-JP" altLang="en-US" sz="1662">
              <a:solidFill>
                <a:prstClr val="white"/>
              </a:solidFill>
            </a:endParaRPr>
          </a:p>
        </p:txBody>
      </p:sp>
      <p:sp>
        <p:nvSpPr>
          <p:cNvPr id="22" name="楕円 21"/>
          <p:cNvSpPr/>
          <p:nvPr/>
        </p:nvSpPr>
        <p:spPr>
          <a:xfrm>
            <a:off x="3789749" y="5412098"/>
            <a:ext cx="1639427" cy="322941"/>
          </a:xfrm>
          <a:prstGeom prst="ellipse">
            <a:avLst/>
          </a:prstGeom>
          <a:solidFill>
            <a:srgbClr val="0070C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ja-JP" altLang="en-US" sz="1662">
              <a:solidFill>
                <a:prstClr val="white"/>
              </a:solidFill>
            </a:endParaRPr>
          </a:p>
        </p:txBody>
      </p:sp>
      <p:sp>
        <p:nvSpPr>
          <p:cNvPr id="16" name="角丸四角形 15"/>
          <p:cNvSpPr/>
          <p:nvPr/>
        </p:nvSpPr>
        <p:spPr>
          <a:xfrm>
            <a:off x="2755260" y="3161086"/>
            <a:ext cx="5920928" cy="1258848"/>
          </a:xfrm>
          <a:prstGeom prst="roundRect">
            <a:avLst>
              <a:gd name="adj" fmla="val 3969"/>
            </a:avLst>
          </a:prstGeom>
          <a:solidFill>
            <a:srgbClr val="E7FFE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844083">
              <a:spcAft>
                <a:spcPts val="277"/>
              </a:spcAft>
              <a:defRPr/>
            </a:pPr>
            <a:endParaRPr lang="ja-JP" altLang="en-US" sz="738" dirty="0">
              <a:solidFill>
                <a:prstClr val="black"/>
              </a:solidFill>
            </a:endParaRPr>
          </a:p>
        </p:txBody>
      </p:sp>
      <p:sp>
        <p:nvSpPr>
          <p:cNvPr id="4" name="楕円 3"/>
          <p:cNvSpPr/>
          <p:nvPr/>
        </p:nvSpPr>
        <p:spPr>
          <a:xfrm>
            <a:off x="3092800" y="922110"/>
            <a:ext cx="5155897" cy="3202663"/>
          </a:xfrm>
          <a:prstGeom prst="ellipse">
            <a:avLst/>
          </a:prstGeom>
          <a:gradFill flip="none" rotWithShape="1">
            <a:gsLst>
              <a:gs pos="0">
                <a:srgbClr val="92D050"/>
              </a:gs>
              <a:gs pos="38000">
                <a:srgbClr val="92D050"/>
              </a:gs>
              <a:gs pos="100000">
                <a:srgbClr val="EEF8E4"/>
              </a:gs>
            </a:gsLst>
            <a:path path="circle">
              <a:fillToRect l="50000" t="50000" r="50000" b="50000"/>
            </a:path>
            <a:tileRect/>
          </a:gradFill>
          <a:ln>
            <a:noFill/>
          </a:ln>
          <a:scene3d>
            <a:camera prst="orthographicFront">
              <a:rot lat="4200000" lon="0" rev="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844083">
              <a:defRPr/>
            </a:pPr>
            <a:endParaRPr lang="ja-JP" altLang="en-US" sz="1662">
              <a:solidFill>
                <a:prstClr val="white"/>
              </a:solidFill>
            </a:endParaRPr>
          </a:p>
        </p:txBody>
      </p:sp>
      <p:pic>
        <p:nvPicPr>
          <p:cNvPr id="5" name="Picture 29"/>
          <p:cNvPicPr>
            <a:picLocks noChangeAspect="1" noChangeArrowheads="1"/>
          </p:cNvPicPr>
          <p:nvPr/>
        </p:nvPicPr>
        <p:blipFill>
          <a:blip r:embed="rId2" cstate="print"/>
          <a:srcRect/>
          <a:stretch>
            <a:fillRect/>
          </a:stretch>
        </p:blipFill>
        <p:spPr bwMode="auto">
          <a:xfrm>
            <a:off x="5599924" y="2601822"/>
            <a:ext cx="732299" cy="367114"/>
          </a:xfrm>
          <a:prstGeom prst="rect">
            <a:avLst/>
          </a:prstGeom>
          <a:noFill/>
          <a:ln w="9525">
            <a:noFill/>
            <a:miter lim="800000"/>
            <a:headEnd/>
            <a:tailEnd/>
          </a:ln>
        </p:spPr>
      </p:pic>
      <p:pic>
        <p:nvPicPr>
          <p:cNvPr id="6" name="Picture 50" descr="MCj00791270000[1]"/>
          <p:cNvPicPr>
            <a:picLocks noChangeAspect="1" noChangeArrowheads="1"/>
          </p:cNvPicPr>
          <p:nvPr/>
        </p:nvPicPr>
        <p:blipFill>
          <a:blip r:embed="rId3" cstate="print"/>
          <a:srcRect/>
          <a:stretch>
            <a:fillRect/>
          </a:stretch>
        </p:blipFill>
        <p:spPr bwMode="auto">
          <a:xfrm>
            <a:off x="6341520" y="2080398"/>
            <a:ext cx="473573" cy="238255"/>
          </a:xfrm>
          <a:prstGeom prst="rect">
            <a:avLst/>
          </a:prstGeom>
          <a:noFill/>
          <a:ln w="9525">
            <a:noFill/>
            <a:miter lim="800000"/>
            <a:headEnd/>
            <a:tailEnd/>
          </a:ln>
        </p:spPr>
      </p:pic>
      <p:pic>
        <p:nvPicPr>
          <p:cNvPr id="11" name="Picture 4" descr="C:\Users\UAYJO\AppData\Local\Microsoft\Windows\Temporary Internet Files\Content.IE5\JF61TTNO\MPj04385130000[1].jpg"/>
          <p:cNvPicPr>
            <a:picLocks noChangeAspect="1" noChangeArrowheads="1"/>
          </p:cNvPicPr>
          <p:nvPr/>
        </p:nvPicPr>
        <p:blipFill>
          <a:blip r:embed="rId4" cstate="print">
            <a:clrChange>
              <a:clrFrom>
                <a:srgbClr val="FFFFFF"/>
              </a:clrFrom>
              <a:clrTo>
                <a:srgbClr val="FFFFFF">
                  <a:alpha val="0"/>
                </a:srgbClr>
              </a:clrTo>
            </a:clrChange>
          </a:blip>
          <a:srcRect/>
          <a:stretch>
            <a:fillRect/>
          </a:stretch>
        </p:blipFill>
        <p:spPr bwMode="auto">
          <a:xfrm>
            <a:off x="4158910" y="2588469"/>
            <a:ext cx="439542" cy="273343"/>
          </a:xfrm>
          <a:prstGeom prst="rect">
            <a:avLst/>
          </a:prstGeom>
          <a:noFill/>
          <a:ln w="9525">
            <a:noFill/>
            <a:miter lim="800000"/>
            <a:headEnd/>
            <a:tailEnd/>
          </a:ln>
        </p:spPr>
      </p:pic>
      <p:pic>
        <p:nvPicPr>
          <p:cNvPr id="12" name="Picture 4" descr="C:\Users\OMQUB\Desktop\enkaku_iryou_man.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154888" y="2125638"/>
            <a:ext cx="438910" cy="390630"/>
          </a:xfrm>
          <a:prstGeom prst="rect">
            <a:avLst/>
          </a:prstGeom>
          <a:noFill/>
          <a:extLst>
            <a:ext uri="{909E8E84-426E-40DD-AFC4-6F175D3DCCD1}">
              <a14:hiddenFill xmlns:a14="http://schemas.microsoft.com/office/drawing/2010/main">
                <a:solidFill>
                  <a:srgbClr val="FFFFFF"/>
                </a:solidFill>
              </a14:hiddenFill>
            </a:ext>
          </a:extLst>
        </p:spPr>
      </p:pic>
      <p:sp>
        <p:nvSpPr>
          <p:cNvPr id="18" name="楕円 17"/>
          <p:cNvSpPr/>
          <p:nvPr/>
        </p:nvSpPr>
        <p:spPr>
          <a:xfrm>
            <a:off x="610968" y="1659677"/>
            <a:ext cx="1899535" cy="1395847"/>
          </a:xfrm>
          <a:prstGeom prst="ellipse">
            <a:avLst/>
          </a:prstGeom>
          <a:gradFill flip="none" rotWithShape="1">
            <a:gsLst>
              <a:gs pos="0">
                <a:srgbClr val="00B050"/>
              </a:gs>
              <a:gs pos="50000">
                <a:srgbClr val="EEF8E4"/>
              </a:gs>
              <a:gs pos="100000">
                <a:srgbClr val="EEF8E4"/>
              </a:gs>
            </a:gsLst>
            <a:path path="circle">
              <a:fillToRect l="50000" t="50000" r="50000" b="50000"/>
            </a:path>
            <a:tileRect/>
          </a:gradFill>
          <a:ln>
            <a:solidFill>
              <a:srgbClr val="92D050"/>
            </a:solidFill>
          </a:ln>
          <a:scene3d>
            <a:camera prst="orthographicFront">
              <a:rot lat="4200000" lon="0" rev="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844083">
              <a:defRPr/>
            </a:pPr>
            <a:endParaRPr lang="ja-JP" altLang="en-US" sz="1662">
              <a:solidFill>
                <a:prstClr val="white"/>
              </a:solidFill>
            </a:endParaRPr>
          </a:p>
        </p:txBody>
      </p:sp>
      <p:pic>
        <p:nvPicPr>
          <p:cNvPr id="21" name="Picture 29"/>
          <p:cNvPicPr>
            <a:picLocks noChangeAspect="1" noChangeArrowheads="1"/>
          </p:cNvPicPr>
          <p:nvPr/>
        </p:nvPicPr>
        <p:blipFill>
          <a:blip r:embed="rId2" cstate="print"/>
          <a:srcRect/>
          <a:stretch>
            <a:fillRect/>
          </a:stretch>
        </p:blipFill>
        <p:spPr bwMode="auto">
          <a:xfrm>
            <a:off x="1129418" y="2231451"/>
            <a:ext cx="450522" cy="225854"/>
          </a:xfrm>
          <a:prstGeom prst="rect">
            <a:avLst/>
          </a:prstGeom>
          <a:noFill/>
          <a:ln w="9525">
            <a:noFill/>
            <a:miter lim="800000"/>
            <a:headEnd/>
            <a:tailEnd/>
          </a:ln>
        </p:spPr>
      </p:pic>
      <p:sp>
        <p:nvSpPr>
          <p:cNvPr id="24" name="角丸四角形 23"/>
          <p:cNvSpPr/>
          <p:nvPr/>
        </p:nvSpPr>
        <p:spPr>
          <a:xfrm>
            <a:off x="549890" y="2754906"/>
            <a:ext cx="2063559" cy="965624"/>
          </a:xfrm>
          <a:prstGeom prst="roundRect">
            <a:avLst>
              <a:gd name="adj" fmla="val 6587"/>
            </a:avLst>
          </a:prstGeom>
          <a:solidFill>
            <a:srgbClr val="DDF0C8"/>
          </a:solidFill>
          <a:ln>
            <a:noFill/>
          </a:ln>
        </p:spPr>
        <p:style>
          <a:lnRef idx="2">
            <a:schemeClr val="accent1">
              <a:shade val="50000"/>
            </a:schemeClr>
          </a:lnRef>
          <a:fillRef idx="1">
            <a:schemeClr val="accent1"/>
          </a:fillRef>
          <a:effectRef idx="0">
            <a:schemeClr val="accent1"/>
          </a:effectRef>
          <a:fontRef idx="minor">
            <a:schemeClr val="lt1"/>
          </a:fontRef>
        </p:style>
        <p:txBody>
          <a:bodyPr lIns="33231" rIns="33231" rtlCol="0" anchor="ctr"/>
          <a:lstStyle/>
          <a:p>
            <a:pPr marL="79133" indent="-79133" algn="just" defTabSz="844083">
              <a:buFont typeface="Wingdings" panose="05000000000000000000" pitchFamily="2" charset="2"/>
              <a:buChar char="u"/>
              <a:defRPr/>
            </a:pPr>
            <a:r>
              <a:rPr lang="ja-JP" altLang="en-US" sz="831" dirty="0">
                <a:solidFill>
                  <a:prstClr val="black"/>
                </a:solidFill>
              </a:rPr>
              <a:t>医療資源の分散・偏在</a:t>
            </a:r>
            <a:endParaRPr lang="en-US" altLang="ja-JP" sz="831" dirty="0">
              <a:solidFill>
                <a:prstClr val="black"/>
              </a:solidFill>
            </a:endParaRPr>
          </a:p>
          <a:p>
            <a:pPr marL="165593" indent="-165593" algn="just" defTabSz="844083">
              <a:defRPr/>
            </a:pPr>
            <a:r>
              <a:rPr lang="ja-JP" altLang="en-US" sz="831" dirty="0">
                <a:solidFill>
                  <a:prstClr val="black"/>
                </a:solidFill>
              </a:rPr>
              <a:t>　⇒都市部での類似の医療機能を持つ医療機関の林立により医療資源の活用が非効率に</a:t>
            </a:r>
            <a:endParaRPr lang="en-US" altLang="ja-JP" sz="831" dirty="0">
              <a:solidFill>
                <a:prstClr val="black"/>
              </a:solidFill>
            </a:endParaRPr>
          </a:p>
          <a:p>
            <a:pPr marL="165593" indent="-165593" algn="just" defTabSz="844083">
              <a:defRPr/>
            </a:pPr>
            <a:r>
              <a:rPr lang="ja-JP" altLang="en-US" sz="831" dirty="0">
                <a:solidFill>
                  <a:prstClr val="black"/>
                </a:solidFill>
              </a:rPr>
              <a:t>　⇒医師の少ない地域での医療提供量の不足・医師の過剰な負担</a:t>
            </a:r>
            <a:endParaRPr lang="en-US" altLang="ja-JP" sz="831" dirty="0">
              <a:solidFill>
                <a:prstClr val="black"/>
              </a:solidFill>
            </a:endParaRPr>
          </a:p>
          <a:p>
            <a:pPr marL="79133" indent="-79133" defTabSz="844083">
              <a:buFont typeface="Wingdings" panose="05000000000000000000" pitchFamily="2" charset="2"/>
              <a:buChar char="u"/>
              <a:defRPr/>
            </a:pPr>
            <a:r>
              <a:rPr lang="ja-JP" altLang="en-US" sz="831" dirty="0">
                <a:solidFill>
                  <a:prstClr val="black"/>
                </a:solidFill>
              </a:rPr>
              <a:t>疲弊した医療現場は医療安全への不安にも直結</a:t>
            </a:r>
            <a:endParaRPr lang="en-US" altLang="ja-JP" sz="831" dirty="0">
              <a:solidFill>
                <a:prstClr val="black"/>
              </a:solidFill>
            </a:endParaRPr>
          </a:p>
        </p:txBody>
      </p:sp>
      <p:sp>
        <p:nvSpPr>
          <p:cNvPr id="25" name="下矢印 24"/>
          <p:cNvSpPr/>
          <p:nvPr/>
        </p:nvSpPr>
        <p:spPr>
          <a:xfrm>
            <a:off x="2473477" y="2191692"/>
            <a:ext cx="731158" cy="578351"/>
          </a:xfrm>
          <a:prstGeom prst="downArrow">
            <a:avLst/>
          </a:prstGeom>
          <a:solidFill>
            <a:srgbClr val="00B050"/>
          </a:solidFill>
          <a:ln>
            <a:noFill/>
          </a:ln>
          <a:scene3d>
            <a:camera prst="orthographicFront">
              <a:rot lat="1800000" lon="3600000" rev="480000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844083">
              <a:defRPr/>
            </a:pPr>
            <a:endParaRPr lang="ja-JP" altLang="en-US" sz="1662">
              <a:solidFill>
                <a:prstClr val="white"/>
              </a:solidFill>
            </a:endParaRPr>
          </a:p>
        </p:txBody>
      </p:sp>
      <p:sp>
        <p:nvSpPr>
          <p:cNvPr id="26" name="テキスト ボックス 25"/>
          <p:cNvSpPr txBox="1"/>
          <p:nvPr/>
        </p:nvSpPr>
        <p:spPr>
          <a:xfrm>
            <a:off x="355434" y="1909082"/>
            <a:ext cx="759222" cy="262829"/>
          </a:xfrm>
          <a:prstGeom prst="rect">
            <a:avLst/>
          </a:prstGeom>
          <a:noFill/>
        </p:spPr>
        <p:txBody>
          <a:bodyPr wrap="square" rtlCol="0">
            <a:spAutoFit/>
          </a:bodyPr>
          <a:lstStyle/>
          <a:p>
            <a:pPr algn="ctr" defTabSz="844083">
              <a:defRPr/>
            </a:pPr>
            <a:r>
              <a:rPr lang="ja-JP" altLang="en-US" sz="1108" dirty="0">
                <a:solidFill>
                  <a:prstClr val="black"/>
                </a:solidFill>
              </a:rPr>
              <a:t>現在</a:t>
            </a:r>
          </a:p>
        </p:txBody>
      </p:sp>
      <p:sp>
        <p:nvSpPr>
          <p:cNvPr id="28" name="角丸四角形 27"/>
          <p:cNvSpPr/>
          <p:nvPr/>
        </p:nvSpPr>
        <p:spPr bwMode="auto">
          <a:xfrm>
            <a:off x="445533" y="5779196"/>
            <a:ext cx="3918813" cy="930049"/>
          </a:xfrm>
          <a:prstGeom prst="roundRect">
            <a:avLst>
              <a:gd name="adj" fmla="val 10102"/>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82863" tIns="41431" rIns="82863" bIns="41431" anchor="ctr"/>
          <a:lstStyle/>
          <a:p>
            <a:pPr defTabSz="844083">
              <a:defRPr/>
            </a:pPr>
            <a:r>
              <a:rPr lang="ja-JP" altLang="en-US" sz="831" dirty="0">
                <a:solidFill>
                  <a:prstClr val="black"/>
                </a:solidFill>
              </a:rPr>
              <a:t>①医師の労働時間管理の徹底</a:t>
            </a:r>
            <a:endParaRPr lang="en-US" altLang="ja-JP" sz="831" dirty="0">
              <a:solidFill>
                <a:prstClr val="black"/>
              </a:solidFill>
            </a:endParaRPr>
          </a:p>
          <a:p>
            <a:pPr defTabSz="844083">
              <a:defRPr/>
            </a:pPr>
            <a:r>
              <a:rPr lang="ja-JP" altLang="en-US" sz="831" dirty="0">
                <a:solidFill>
                  <a:prstClr val="black"/>
                </a:solidFill>
              </a:rPr>
              <a:t>②医療機関内のマネジメント改革（管理者・医師の意識改革、業務の移管や共同化</a:t>
            </a:r>
            <a:r>
              <a:rPr lang="en-US" altLang="ja-JP" sz="831" dirty="0">
                <a:solidFill>
                  <a:prstClr val="black"/>
                </a:solidFill>
              </a:rPr>
              <a:t/>
            </a:r>
            <a:br>
              <a:rPr lang="en-US" altLang="ja-JP" sz="831" dirty="0">
                <a:solidFill>
                  <a:prstClr val="black"/>
                </a:solidFill>
              </a:rPr>
            </a:br>
            <a:r>
              <a:rPr lang="ja-JP" altLang="en-US" sz="831" dirty="0">
                <a:solidFill>
                  <a:prstClr val="black"/>
                </a:solidFill>
              </a:rPr>
              <a:t>　（タスク・シフティングやタスク・シェアリング）、</a:t>
            </a:r>
            <a:r>
              <a:rPr lang="en-US" altLang="ja-JP" sz="831" dirty="0">
                <a:solidFill>
                  <a:prstClr val="black"/>
                </a:solidFill>
              </a:rPr>
              <a:t>ICT</a:t>
            </a:r>
            <a:r>
              <a:rPr lang="ja-JP" altLang="en-US" sz="831" dirty="0">
                <a:solidFill>
                  <a:prstClr val="black"/>
                </a:solidFill>
              </a:rPr>
              <a:t>等の技術を活用した効率化　等）</a:t>
            </a:r>
            <a:endParaRPr lang="en-US" altLang="ja-JP" sz="831" dirty="0">
              <a:solidFill>
                <a:prstClr val="black"/>
              </a:solidFill>
            </a:endParaRPr>
          </a:p>
          <a:p>
            <a:pPr defTabSz="844083">
              <a:defRPr/>
            </a:pPr>
            <a:r>
              <a:rPr lang="ja-JP" altLang="en-US" sz="831" dirty="0">
                <a:solidFill>
                  <a:prstClr val="black"/>
                </a:solidFill>
              </a:rPr>
              <a:t>③</a:t>
            </a:r>
            <a:r>
              <a:rPr lang="ja-JP" altLang="en-US" sz="831" u="sng" dirty="0">
                <a:solidFill>
                  <a:srgbClr val="FF0000"/>
                </a:solidFill>
              </a:rPr>
              <a:t>医師偏在対策</a:t>
            </a:r>
            <a:r>
              <a:rPr lang="ja-JP" altLang="en-US" sz="831" dirty="0">
                <a:solidFill>
                  <a:prstClr val="black"/>
                </a:solidFill>
              </a:rPr>
              <a:t>による地域における医療従事者等の確保（地域偏在と診療科偏在の是正）</a:t>
            </a:r>
            <a:endParaRPr lang="en-US" altLang="ja-JP" sz="831" dirty="0">
              <a:solidFill>
                <a:prstClr val="black"/>
              </a:solidFill>
            </a:endParaRPr>
          </a:p>
          <a:p>
            <a:pPr defTabSz="844083">
              <a:defRPr/>
            </a:pPr>
            <a:r>
              <a:rPr lang="ja-JP" altLang="en-US" sz="831" dirty="0">
                <a:solidFill>
                  <a:prstClr val="black"/>
                </a:solidFill>
              </a:rPr>
              <a:t>④地域医療提供体制における機能分化・連携、集約化・重点化の推進（これを推進するための医療情報の整理・共有化を含む）⇒</a:t>
            </a:r>
            <a:r>
              <a:rPr lang="ja-JP" altLang="en-US" sz="831" u="sng" dirty="0">
                <a:solidFill>
                  <a:srgbClr val="FF0000"/>
                </a:solidFill>
              </a:rPr>
              <a:t>地域医療構想の実現</a:t>
            </a:r>
            <a:endParaRPr lang="en-US" altLang="ja-JP" sz="831" u="sng" dirty="0">
              <a:solidFill>
                <a:srgbClr val="FF0000"/>
              </a:solidFill>
            </a:endParaRPr>
          </a:p>
        </p:txBody>
      </p:sp>
      <p:sp>
        <p:nvSpPr>
          <p:cNvPr id="30" name="角丸四角形 29"/>
          <p:cNvSpPr/>
          <p:nvPr/>
        </p:nvSpPr>
        <p:spPr bwMode="auto">
          <a:xfrm>
            <a:off x="1520995" y="4911948"/>
            <a:ext cx="6337374" cy="460481"/>
          </a:xfrm>
          <a:prstGeom prst="roundRect">
            <a:avLst>
              <a:gd name="adj" fmla="val 7731"/>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82863" tIns="41431" rIns="33231" bIns="41431" anchor="ctr"/>
          <a:lstStyle/>
          <a:p>
            <a:pPr marL="79133" indent="-79133" defTabSz="844083">
              <a:defRPr/>
            </a:pPr>
            <a:r>
              <a:rPr lang="ja-JP" altLang="en-US" sz="831" dirty="0">
                <a:solidFill>
                  <a:prstClr val="black"/>
                </a:solidFill>
              </a:rPr>
              <a:t>①全ての公立・公的医療機関等における具体的対応方針の合意形成</a:t>
            </a:r>
            <a:endParaRPr lang="en-US" altLang="ja-JP" sz="831" dirty="0">
              <a:solidFill>
                <a:prstClr val="black"/>
              </a:solidFill>
            </a:endParaRPr>
          </a:p>
          <a:p>
            <a:pPr marL="79133" indent="-79133" defTabSz="844083">
              <a:defRPr/>
            </a:pPr>
            <a:r>
              <a:rPr lang="ja-JP" altLang="en-US" sz="831" dirty="0">
                <a:solidFill>
                  <a:prstClr val="black"/>
                </a:solidFill>
              </a:rPr>
              <a:t>②合意形成された具体的対応方針の検証と地域医療構想の実現に向けた更なる対策</a:t>
            </a:r>
            <a:endParaRPr lang="en-US" altLang="ja-JP" sz="738" dirty="0">
              <a:solidFill>
                <a:prstClr val="black"/>
              </a:solidFill>
            </a:endParaRPr>
          </a:p>
          <a:p>
            <a:pPr defTabSz="844083">
              <a:defRPr/>
            </a:pPr>
            <a:r>
              <a:rPr lang="ja-JP" altLang="en-US" sz="831" dirty="0">
                <a:solidFill>
                  <a:prstClr val="black"/>
                </a:solidFill>
              </a:rPr>
              <a:t>③かかりつけ医が役割を発揮するための適切なオンライン診療等を推進するための適切なルール整備　等</a:t>
            </a:r>
          </a:p>
        </p:txBody>
      </p:sp>
      <p:sp>
        <p:nvSpPr>
          <p:cNvPr id="32" name="右矢印 31"/>
          <p:cNvSpPr/>
          <p:nvPr/>
        </p:nvSpPr>
        <p:spPr>
          <a:xfrm>
            <a:off x="681552" y="3852227"/>
            <a:ext cx="1863152" cy="265876"/>
          </a:xfrm>
          <a:prstGeom prst="rightArrow">
            <a:avLst/>
          </a:prstGeom>
          <a:gradFill flip="none" rotWithShape="1">
            <a:gsLst>
              <a:gs pos="0">
                <a:srgbClr val="92D050"/>
              </a:gs>
              <a:gs pos="38000">
                <a:srgbClr val="92D050"/>
              </a:gs>
              <a:gs pos="100000">
                <a:srgbClr val="EEF8E4"/>
              </a:gs>
            </a:gsLst>
            <a:lin ang="1080000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844083">
              <a:defRPr/>
            </a:pPr>
            <a:endParaRPr lang="ja-JP" altLang="en-US" sz="1662">
              <a:solidFill>
                <a:prstClr val="white"/>
              </a:solidFill>
            </a:endParaRPr>
          </a:p>
        </p:txBody>
      </p:sp>
      <p:sp>
        <p:nvSpPr>
          <p:cNvPr id="33" name="テキスト ボックス 32"/>
          <p:cNvSpPr txBox="1"/>
          <p:nvPr/>
        </p:nvSpPr>
        <p:spPr>
          <a:xfrm>
            <a:off x="346543" y="3688898"/>
            <a:ext cx="759222" cy="262829"/>
          </a:xfrm>
          <a:prstGeom prst="rect">
            <a:avLst/>
          </a:prstGeom>
          <a:noFill/>
        </p:spPr>
        <p:txBody>
          <a:bodyPr wrap="square" rtlCol="0">
            <a:spAutoFit/>
          </a:bodyPr>
          <a:lstStyle/>
          <a:p>
            <a:pPr algn="ctr" defTabSz="844083">
              <a:defRPr/>
            </a:pPr>
            <a:r>
              <a:rPr lang="ja-JP" altLang="en-US" sz="1108" dirty="0">
                <a:solidFill>
                  <a:prstClr val="black"/>
                </a:solidFill>
              </a:rPr>
              <a:t>現在</a:t>
            </a:r>
          </a:p>
        </p:txBody>
      </p:sp>
      <p:sp>
        <p:nvSpPr>
          <p:cNvPr id="34" name="テキスト ボックス 33"/>
          <p:cNvSpPr txBox="1"/>
          <p:nvPr/>
        </p:nvSpPr>
        <p:spPr>
          <a:xfrm>
            <a:off x="2067701" y="3654061"/>
            <a:ext cx="759222" cy="262829"/>
          </a:xfrm>
          <a:prstGeom prst="rect">
            <a:avLst/>
          </a:prstGeom>
          <a:noFill/>
        </p:spPr>
        <p:txBody>
          <a:bodyPr wrap="square" rtlCol="0">
            <a:spAutoFit/>
          </a:bodyPr>
          <a:lstStyle/>
          <a:p>
            <a:pPr algn="ctr" defTabSz="844083">
              <a:defRPr/>
            </a:pPr>
            <a:r>
              <a:rPr lang="en-US" altLang="ja-JP" sz="1108" dirty="0">
                <a:solidFill>
                  <a:prstClr val="black"/>
                </a:solidFill>
              </a:rPr>
              <a:t>2040</a:t>
            </a:r>
            <a:r>
              <a:rPr lang="ja-JP" altLang="en-US" sz="1108" dirty="0">
                <a:solidFill>
                  <a:prstClr val="black"/>
                </a:solidFill>
              </a:rPr>
              <a:t>年</a:t>
            </a:r>
          </a:p>
        </p:txBody>
      </p:sp>
      <p:sp>
        <p:nvSpPr>
          <p:cNvPr id="35" name="楕円 34"/>
          <p:cNvSpPr/>
          <p:nvPr/>
        </p:nvSpPr>
        <p:spPr>
          <a:xfrm>
            <a:off x="1410048" y="3918696"/>
            <a:ext cx="142843" cy="132938"/>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844083">
              <a:defRPr/>
            </a:pPr>
            <a:endParaRPr lang="ja-JP" altLang="en-US" sz="1662">
              <a:solidFill>
                <a:prstClr val="white"/>
              </a:solidFill>
            </a:endParaRPr>
          </a:p>
        </p:txBody>
      </p:sp>
      <p:sp>
        <p:nvSpPr>
          <p:cNvPr id="37" name="テキスト ボックス 36"/>
          <p:cNvSpPr txBox="1"/>
          <p:nvPr/>
        </p:nvSpPr>
        <p:spPr>
          <a:xfrm>
            <a:off x="1505507" y="4097607"/>
            <a:ext cx="1129972" cy="404726"/>
          </a:xfrm>
          <a:prstGeom prst="rect">
            <a:avLst/>
          </a:prstGeom>
          <a:noFill/>
        </p:spPr>
        <p:txBody>
          <a:bodyPr wrap="square" rtlCol="0">
            <a:spAutoFit/>
          </a:bodyPr>
          <a:lstStyle/>
          <a:p>
            <a:pPr algn="ctr" defTabSz="844083">
              <a:defRPr/>
            </a:pPr>
            <a:r>
              <a:rPr lang="en-US" altLang="ja-JP" sz="1015" b="1" u="sng" dirty="0">
                <a:solidFill>
                  <a:srgbClr val="0070C0"/>
                </a:solidFill>
              </a:rPr>
              <a:t>2025</a:t>
            </a:r>
            <a:r>
              <a:rPr lang="ja-JP" altLang="en-US" sz="1015" b="1" u="sng" dirty="0">
                <a:solidFill>
                  <a:srgbClr val="0070C0"/>
                </a:solidFill>
              </a:rPr>
              <a:t>年までに</a:t>
            </a:r>
            <a:endParaRPr lang="en-US" altLang="ja-JP" sz="1015" b="1" u="sng" dirty="0">
              <a:solidFill>
                <a:srgbClr val="0070C0"/>
              </a:solidFill>
            </a:endParaRPr>
          </a:p>
          <a:p>
            <a:pPr algn="ctr" defTabSz="844083">
              <a:defRPr/>
            </a:pPr>
            <a:r>
              <a:rPr lang="ja-JP" altLang="en-US" sz="1015" b="1" u="sng" dirty="0">
                <a:solidFill>
                  <a:srgbClr val="0070C0"/>
                </a:solidFill>
              </a:rPr>
              <a:t>着手すべきこと</a:t>
            </a:r>
          </a:p>
        </p:txBody>
      </p:sp>
      <p:sp>
        <p:nvSpPr>
          <p:cNvPr id="38" name="楕円 37"/>
          <p:cNvSpPr/>
          <p:nvPr/>
        </p:nvSpPr>
        <p:spPr>
          <a:xfrm>
            <a:off x="4696015" y="2245019"/>
            <a:ext cx="930565" cy="250672"/>
          </a:xfrm>
          <a:prstGeom prst="ellipse">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844083">
              <a:defRPr/>
            </a:pPr>
            <a:endParaRPr lang="ja-JP" altLang="en-US" sz="1662">
              <a:solidFill>
                <a:prstClr val="white"/>
              </a:solidFill>
            </a:endParaRPr>
          </a:p>
        </p:txBody>
      </p:sp>
      <p:pic>
        <p:nvPicPr>
          <p:cNvPr id="7" name="Picture 2" descr="http://otoba.ame-zaiku.com/th/030c.jp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5308738" y="2163345"/>
            <a:ext cx="317844" cy="4652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図 20" descr="doctor4_3.gif"/>
          <p:cNvPicPr>
            <a:picLocks noChangeAspect="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4895422" y="2230477"/>
            <a:ext cx="383487" cy="4646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図 22" descr="work_w01.wmf"/>
          <p:cNvPicPr>
            <a:picLocks noChangeAspect="1"/>
          </p:cNvPicPr>
          <p:nvPr/>
        </p:nvPicPr>
        <p:blipFill>
          <a:blip r:embed="rId8" cstate="print">
            <a:extLst>
              <a:ext uri="{28A0092B-C50C-407E-A947-70E740481C1C}">
                <a14:useLocalDpi xmlns:a14="http://schemas.microsoft.com/office/drawing/2010/main" val="0"/>
              </a:ext>
            </a:extLst>
          </a:blip>
          <a:srcRect/>
          <a:stretch>
            <a:fillRect/>
          </a:stretch>
        </p:blipFill>
        <p:spPr bwMode="auto">
          <a:xfrm flipH="1">
            <a:off x="4616297" y="2096876"/>
            <a:ext cx="205554" cy="4782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図 9" descr="doctor_illust07_02.gif"/>
          <p:cNvPicPr>
            <a:picLocks noChangeAspect="1"/>
          </p:cNvPicPr>
          <p:nvPr/>
        </p:nvPicPr>
        <p:blipFill>
          <a:blip r:embed="rId9" cstate="print"/>
          <a:stretch>
            <a:fillRect/>
          </a:stretch>
        </p:blipFill>
        <p:spPr>
          <a:xfrm>
            <a:off x="5092870" y="2021151"/>
            <a:ext cx="267834" cy="296535"/>
          </a:xfrm>
          <a:prstGeom prst="rect">
            <a:avLst/>
          </a:prstGeom>
        </p:spPr>
      </p:pic>
      <p:sp>
        <p:nvSpPr>
          <p:cNvPr id="39" name="テキスト ボックス 38"/>
          <p:cNvSpPr txBox="1"/>
          <p:nvPr/>
        </p:nvSpPr>
        <p:spPr>
          <a:xfrm>
            <a:off x="4140377" y="1937817"/>
            <a:ext cx="1337341" cy="205890"/>
          </a:xfrm>
          <a:prstGeom prst="rect">
            <a:avLst/>
          </a:prstGeom>
          <a:noFill/>
        </p:spPr>
        <p:txBody>
          <a:bodyPr wrap="square" rtlCol="0">
            <a:spAutoFit/>
          </a:bodyPr>
          <a:lstStyle/>
          <a:p>
            <a:pPr algn="ctr" defTabSz="844083">
              <a:defRPr/>
            </a:pPr>
            <a:r>
              <a:rPr lang="ja-JP" altLang="en-US" sz="738" dirty="0">
                <a:solidFill>
                  <a:prstClr val="black"/>
                </a:solidFill>
              </a:rPr>
              <a:t>円滑なチーム医療</a:t>
            </a:r>
          </a:p>
        </p:txBody>
      </p:sp>
      <p:cxnSp>
        <p:nvCxnSpPr>
          <p:cNvPr id="41" name="直線コネクタ 40"/>
          <p:cNvCxnSpPr/>
          <p:nvPr/>
        </p:nvCxnSpPr>
        <p:spPr>
          <a:xfrm>
            <a:off x="4274762" y="2517184"/>
            <a:ext cx="1202956" cy="283503"/>
          </a:xfrm>
          <a:prstGeom prst="line">
            <a:avLst/>
          </a:prstGeom>
          <a:ln w="22225">
            <a:solidFill>
              <a:srgbClr val="00B050"/>
            </a:solidFill>
          </a:ln>
        </p:spPr>
        <p:style>
          <a:lnRef idx="1">
            <a:schemeClr val="accent1"/>
          </a:lnRef>
          <a:fillRef idx="0">
            <a:schemeClr val="accent1"/>
          </a:fillRef>
          <a:effectRef idx="0">
            <a:schemeClr val="accent1"/>
          </a:effectRef>
          <a:fontRef idx="minor">
            <a:schemeClr val="tx1"/>
          </a:fontRef>
        </p:style>
      </p:cxnSp>
      <p:sp>
        <p:nvSpPr>
          <p:cNvPr id="42" name="テキスト ボックス 41"/>
          <p:cNvSpPr txBox="1"/>
          <p:nvPr/>
        </p:nvSpPr>
        <p:spPr>
          <a:xfrm>
            <a:off x="3026506" y="2179771"/>
            <a:ext cx="1199439" cy="433004"/>
          </a:xfrm>
          <a:prstGeom prst="rect">
            <a:avLst/>
          </a:prstGeom>
          <a:noFill/>
        </p:spPr>
        <p:txBody>
          <a:bodyPr wrap="square" rtlCol="0">
            <a:spAutoFit/>
          </a:bodyPr>
          <a:lstStyle/>
          <a:p>
            <a:pPr algn="ctr" defTabSz="844083">
              <a:defRPr/>
            </a:pPr>
            <a:r>
              <a:rPr lang="ja-JP" altLang="en-US" sz="738" dirty="0">
                <a:solidFill>
                  <a:prstClr val="black"/>
                </a:solidFill>
              </a:rPr>
              <a:t>かかりつけ医が役割を発揮できる適切なオンライン診療等医療アクセス確保</a:t>
            </a:r>
          </a:p>
        </p:txBody>
      </p:sp>
      <p:cxnSp>
        <p:nvCxnSpPr>
          <p:cNvPr id="43" name="直線コネクタ 42"/>
          <p:cNvCxnSpPr/>
          <p:nvPr/>
        </p:nvCxnSpPr>
        <p:spPr>
          <a:xfrm flipV="1">
            <a:off x="6385178" y="2418235"/>
            <a:ext cx="593755" cy="369957"/>
          </a:xfrm>
          <a:prstGeom prst="line">
            <a:avLst/>
          </a:prstGeom>
          <a:ln w="22225">
            <a:solidFill>
              <a:srgbClr val="00B050"/>
            </a:solidFill>
          </a:ln>
        </p:spPr>
        <p:style>
          <a:lnRef idx="1">
            <a:schemeClr val="accent1"/>
          </a:lnRef>
          <a:fillRef idx="0">
            <a:schemeClr val="accent1"/>
          </a:fillRef>
          <a:effectRef idx="0">
            <a:schemeClr val="accent1"/>
          </a:effectRef>
          <a:fontRef idx="minor">
            <a:schemeClr val="tx1"/>
          </a:fontRef>
        </p:style>
      </p:cxnSp>
      <p:sp>
        <p:nvSpPr>
          <p:cNvPr id="47" name="テキスト ボックス 46"/>
          <p:cNvSpPr txBox="1"/>
          <p:nvPr/>
        </p:nvSpPr>
        <p:spPr>
          <a:xfrm>
            <a:off x="2836968" y="2635788"/>
            <a:ext cx="1337341" cy="319446"/>
          </a:xfrm>
          <a:prstGeom prst="rect">
            <a:avLst/>
          </a:prstGeom>
          <a:noFill/>
        </p:spPr>
        <p:txBody>
          <a:bodyPr wrap="square" rtlCol="0">
            <a:spAutoFit/>
          </a:bodyPr>
          <a:lstStyle/>
          <a:p>
            <a:pPr algn="ctr" defTabSz="844083">
              <a:defRPr/>
            </a:pPr>
            <a:r>
              <a:rPr lang="ja-JP" altLang="en-US" sz="738" dirty="0">
                <a:solidFill>
                  <a:prstClr val="black"/>
                </a:solidFill>
              </a:rPr>
              <a:t>地域医療連携に</a:t>
            </a:r>
            <a:endParaRPr lang="en-US" altLang="ja-JP" sz="738" dirty="0">
              <a:solidFill>
                <a:prstClr val="black"/>
              </a:solidFill>
            </a:endParaRPr>
          </a:p>
          <a:p>
            <a:pPr algn="ctr" defTabSz="844083">
              <a:defRPr/>
            </a:pPr>
            <a:r>
              <a:rPr lang="ja-JP" altLang="en-US" sz="738" dirty="0">
                <a:solidFill>
                  <a:prstClr val="black"/>
                </a:solidFill>
              </a:rPr>
              <a:t>必要なコンサルテーション</a:t>
            </a:r>
          </a:p>
        </p:txBody>
      </p:sp>
      <p:pic>
        <p:nvPicPr>
          <p:cNvPr id="56" name="Picture 3"/>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7000832" y="2199938"/>
            <a:ext cx="477751" cy="4059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6" name="角丸四角形 45"/>
          <p:cNvSpPr/>
          <p:nvPr/>
        </p:nvSpPr>
        <p:spPr bwMode="auto">
          <a:xfrm>
            <a:off x="434042" y="4655380"/>
            <a:ext cx="8242146" cy="2072175"/>
          </a:xfrm>
          <a:prstGeom prst="roundRect">
            <a:avLst>
              <a:gd name="adj" fmla="val 81"/>
            </a:avLst>
          </a:prstGeom>
          <a:no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lIns="82863" tIns="41431" rIns="82863" bIns="41431" anchor="ctr"/>
          <a:lstStyle/>
          <a:p>
            <a:pPr defTabSz="844083">
              <a:defRPr/>
            </a:pPr>
            <a:endParaRPr lang="en-US" altLang="ja-JP" sz="969" dirty="0">
              <a:solidFill>
                <a:prstClr val="black"/>
              </a:solidFill>
            </a:endParaRPr>
          </a:p>
        </p:txBody>
      </p:sp>
      <p:sp>
        <p:nvSpPr>
          <p:cNvPr id="52" name="ホームベース 51"/>
          <p:cNvSpPr/>
          <p:nvPr/>
        </p:nvSpPr>
        <p:spPr>
          <a:xfrm>
            <a:off x="434042" y="4581856"/>
            <a:ext cx="2991102" cy="179096"/>
          </a:xfrm>
          <a:prstGeom prst="homePlate">
            <a:avLst/>
          </a:prstGeom>
          <a:solidFill>
            <a:srgbClr val="0070C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lIns="82863" tIns="41431" rIns="82863" bIns="41431" anchor="ctr"/>
          <a:lstStyle/>
          <a:p>
            <a:pPr defTabSz="844083">
              <a:defRPr/>
            </a:pPr>
            <a:r>
              <a:rPr lang="en-US" altLang="ja-JP" sz="1015" dirty="0">
                <a:solidFill>
                  <a:prstClr val="white"/>
                </a:solidFill>
                <a:latin typeface="ＤＨＰ特太ゴシック体" panose="020B0500000000000000" pitchFamily="50" charset="-128"/>
                <a:ea typeface="ＤＨＰ特太ゴシック体" panose="020B0500000000000000" pitchFamily="50" charset="-128"/>
              </a:rPr>
              <a:t>2040</a:t>
            </a:r>
            <a:r>
              <a:rPr lang="ja-JP" altLang="en-US" sz="1015" dirty="0">
                <a:solidFill>
                  <a:prstClr val="white"/>
                </a:solidFill>
                <a:latin typeface="ＤＨＰ特太ゴシック体" panose="020B0500000000000000" pitchFamily="50" charset="-128"/>
                <a:ea typeface="ＤＨＰ特太ゴシック体" panose="020B0500000000000000" pitchFamily="50" charset="-128"/>
              </a:rPr>
              <a:t>年を展望した</a:t>
            </a:r>
            <a:r>
              <a:rPr lang="en-US" altLang="ja-JP" sz="1015" dirty="0">
                <a:solidFill>
                  <a:prstClr val="white"/>
                </a:solidFill>
                <a:latin typeface="ＤＨＰ特太ゴシック体" panose="020B0500000000000000" pitchFamily="50" charset="-128"/>
                <a:ea typeface="ＤＨＰ特太ゴシック体" panose="020B0500000000000000" pitchFamily="50" charset="-128"/>
              </a:rPr>
              <a:t>2025</a:t>
            </a:r>
            <a:r>
              <a:rPr lang="ja-JP" altLang="en-US" sz="1015" dirty="0">
                <a:solidFill>
                  <a:prstClr val="white"/>
                </a:solidFill>
                <a:latin typeface="ＤＨＰ特太ゴシック体" panose="020B0500000000000000" pitchFamily="50" charset="-128"/>
                <a:ea typeface="ＤＨＰ特太ゴシック体" panose="020B0500000000000000" pitchFamily="50" charset="-128"/>
              </a:rPr>
              <a:t>年までに着手すべきこと</a:t>
            </a:r>
          </a:p>
        </p:txBody>
      </p:sp>
      <p:sp>
        <p:nvSpPr>
          <p:cNvPr id="2" name="L 字 1"/>
          <p:cNvSpPr/>
          <p:nvPr/>
        </p:nvSpPr>
        <p:spPr>
          <a:xfrm rot="10800000">
            <a:off x="426079" y="1759667"/>
            <a:ext cx="8250109" cy="2734765"/>
          </a:xfrm>
          <a:prstGeom prst="corner">
            <a:avLst>
              <a:gd name="adj1" fmla="val 58702"/>
              <a:gd name="adj2" fmla="val 304542"/>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844083">
              <a:defRPr/>
            </a:pPr>
            <a:endParaRPr lang="ja-JP" altLang="en-US" sz="1662">
              <a:solidFill>
                <a:prstClr val="white"/>
              </a:solidFill>
            </a:endParaRPr>
          </a:p>
        </p:txBody>
      </p:sp>
      <p:sp>
        <p:nvSpPr>
          <p:cNvPr id="60" name="ホームベース 59"/>
          <p:cNvSpPr/>
          <p:nvPr/>
        </p:nvSpPr>
        <p:spPr>
          <a:xfrm>
            <a:off x="425249" y="1693199"/>
            <a:ext cx="3539893" cy="145574"/>
          </a:xfrm>
          <a:prstGeom prst="homePlate">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lIns="82863" tIns="41431" rIns="82863" bIns="41431" anchor="ctr"/>
          <a:lstStyle/>
          <a:p>
            <a:pPr defTabSz="844083">
              <a:defRPr/>
            </a:pPr>
            <a:r>
              <a:rPr lang="en-US" altLang="ja-JP" sz="1015" dirty="0">
                <a:solidFill>
                  <a:prstClr val="white"/>
                </a:solidFill>
                <a:latin typeface="ＤＨＰ特太ゴシック体" panose="020B0500000000000000" pitchFamily="50" charset="-128"/>
                <a:ea typeface="ＤＨＰ特太ゴシック体" panose="020B0500000000000000" pitchFamily="50" charset="-128"/>
              </a:rPr>
              <a:t>2040</a:t>
            </a:r>
            <a:r>
              <a:rPr lang="ja-JP" altLang="en-US" sz="1015" dirty="0">
                <a:solidFill>
                  <a:prstClr val="white"/>
                </a:solidFill>
                <a:latin typeface="ＤＨＰ特太ゴシック体" panose="020B0500000000000000" pitchFamily="50" charset="-128"/>
                <a:ea typeface="ＤＨＰ特太ゴシック体" panose="020B0500000000000000" pitchFamily="50" charset="-128"/>
              </a:rPr>
              <a:t>年の医療提供体制</a:t>
            </a:r>
            <a:r>
              <a:rPr lang="ja-JP" altLang="en-US" sz="831" dirty="0">
                <a:solidFill>
                  <a:prstClr val="white"/>
                </a:solidFill>
                <a:latin typeface="ＤＨＰ特太ゴシック体" panose="020B0500000000000000" pitchFamily="50" charset="-128"/>
                <a:ea typeface="ＤＨＰ特太ゴシック体" panose="020B0500000000000000" pitchFamily="50" charset="-128"/>
              </a:rPr>
              <a:t>（医療ニーズに応じたヒト、モノの配置</a:t>
            </a:r>
            <a:r>
              <a:rPr lang="en-US" altLang="ja-JP" sz="831" dirty="0">
                <a:solidFill>
                  <a:prstClr val="white"/>
                </a:solidFill>
                <a:latin typeface="ＤＨＰ特太ゴシック体" panose="020B0500000000000000" pitchFamily="50" charset="-128"/>
                <a:ea typeface="ＤＨＰ特太ゴシック体" panose="020B0500000000000000" pitchFamily="50" charset="-128"/>
              </a:rPr>
              <a:t>)</a:t>
            </a:r>
          </a:p>
        </p:txBody>
      </p:sp>
      <p:cxnSp>
        <p:nvCxnSpPr>
          <p:cNvPr id="14" name="直線矢印コネクタ 13"/>
          <p:cNvCxnSpPr/>
          <p:nvPr/>
        </p:nvCxnSpPr>
        <p:spPr>
          <a:xfrm flipH="1" flipV="1">
            <a:off x="1627191" y="2364400"/>
            <a:ext cx="218623" cy="162923"/>
          </a:xfrm>
          <a:prstGeom prst="straightConnector1">
            <a:avLst/>
          </a:prstGeom>
          <a:ln w="28575">
            <a:solidFill>
              <a:schemeClr val="accent3">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61" name="テキスト ボックス 60"/>
          <p:cNvSpPr txBox="1"/>
          <p:nvPr/>
        </p:nvSpPr>
        <p:spPr>
          <a:xfrm>
            <a:off x="1740041" y="2469020"/>
            <a:ext cx="759222" cy="205890"/>
          </a:xfrm>
          <a:prstGeom prst="rect">
            <a:avLst/>
          </a:prstGeom>
          <a:noFill/>
        </p:spPr>
        <p:txBody>
          <a:bodyPr wrap="square" rtlCol="0">
            <a:spAutoFit/>
          </a:bodyPr>
          <a:lstStyle/>
          <a:p>
            <a:pPr algn="ctr" defTabSz="844083">
              <a:defRPr/>
            </a:pPr>
            <a:r>
              <a:rPr lang="ja-JP" altLang="en-US" sz="738" dirty="0">
                <a:solidFill>
                  <a:srgbClr val="9BBB59">
                    <a:lumMod val="75000"/>
                  </a:srgbClr>
                </a:solidFill>
              </a:rPr>
              <a:t>都市部集中</a:t>
            </a:r>
          </a:p>
        </p:txBody>
      </p:sp>
      <p:pic>
        <p:nvPicPr>
          <p:cNvPr id="64" name="Picture 29"/>
          <p:cNvPicPr>
            <a:picLocks noChangeAspect="1" noChangeArrowheads="1"/>
          </p:cNvPicPr>
          <p:nvPr/>
        </p:nvPicPr>
        <p:blipFill>
          <a:blip r:embed="rId2" cstate="print"/>
          <a:srcRect/>
          <a:stretch>
            <a:fillRect/>
          </a:stretch>
        </p:blipFill>
        <p:spPr bwMode="auto">
          <a:xfrm>
            <a:off x="1594700" y="2098513"/>
            <a:ext cx="450522" cy="225854"/>
          </a:xfrm>
          <a:prstGeom prst="rect">
            <a:avLst/>
          </a:prstGeom>
          <a:noFill/>
          <a:ln w="9525">
            <a:noFill/>
            <a:miter lim="800000"/>
            <a:headEnd/>
            <a:tailEnd/>
          </a:ln>
        </p:spPr>
      </p:pic>
      <p:cxnSp>
        <p:nvCxnSpPr>
          <p:cNvPr id="65" name="直線矢印コネクタ 64"/>
          <p:cNvCxnSpPr/>
          <p:nvPr/>
        </p:nvCxnSpPr>
        <p:spPr>
          <a:xfrm>
            <a:off x="1308573" y="2085416"/>
            <a:ext cx="71959" cy="108423"/>
          </a:xfrm>
          <a:prstGeom prst="straightConnector1">
            <a:avLst/>
          </a:prstGeom>
          <a:ln w="28575">
            <a:solidFill>
              <a:schemeClr val="accent3">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66" name="直線矢印コネクタ 65"/>
          <p:cNvCxnSpPr/>
          <p:nvPr/>
        </p:nvCxnSpPr>
        <p:spPr>
          <a:xfrm>
            <a:off x="1564872" y="2030181"/>
            <a:ext cx="160556" cy="94778"/>
          </a:xfrm>
          <a:prstGeom prst="straightConnector1">
            <a:avLst/>
          </a:prstGeom>
          <a:ln w="28575">
            <a:solidFill>
              <a:schemeClr val="accent3">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67" name="テキスト ボックス 66"/>
          <p:cNvSpPr txBox="1"/>
          <p:nvPr/>
        </p:nvSpPr>
        <p:spPr>
          <a:xfrm>
            <a:off x="915249" y="1930746"/>
            <a:ext cx="759222" cy="205890"/>
          </a:xfrm>
          <a:prstGeom prst="rect">
            <a:avLst/>
          </a:prstGeom>
          <a:noFill/>
        </p:spPr>
        <p:txBody>
          <a:bodyPr wrap="square" rtlCol="0">
            <a:spAutoFit/>
          </a:bodyPr>
          <a:lstStyle/>
          <a:p>
            <a:pPr algn="ctr" defTabSz="844083">
              <a:defRPr/>
            </a:pPr>
            <a:r>
              <a:rPr lang="ja-JP" altLang="en-US" sz="738" dirty="0">
                <a:solidFill>
                  <a:srgbClr val="9BBB59">
                    <a:lumMod val="75000"/>
                  </a:srgbClr>
                </a:solidFill>
              </a:rPr>
              <a:t>機能の重複</a:t>
            </a:r>
          </a:p>
        </p:txBody>
      </p:sp>
      <p:sp>
        <p:nvSpPr>
          <p:cNvPr id="57" name="テキスト ボックス 56"/>
          <p:cNvSpPr txBox="1"/>
          <p:nvPr/>
        </p:nvSpPr>
        <p:spPr>
          <a:xfrm>
            <a:off x="7038739" y="2030181"/>
            <a:ext cx="1462316" cy="205890"/>
          </a:xfrm>
          <a:prstGeom prst="rect">
            <a:avLst/>
          </a:prstGeom>
          <a:noFill/>
        </p:spPr>
        <p:txBody>
          <a:bodyPr wrap="square" rtlCol="0">
            <a:spAutoFit/>
          </a:bodyPr>
          <a:lstStyle/>
          <a:p>
            <a:pPr defTabSz="844083">
              <a:defRPr/>
            </a:pPr>
            <a:r>
              <a:rPr lang="en-US" altLang="ja-JP" sz="738" dirty="0">
                <a:solidFill>
                  <a:prstClr val="black"/>
                </a:solidFill>
              </a:rPr>
              <a:t>ICT</a:t>
            </a:r>
            <a:r>
              <a:rPr lang="ja-JP" altLang="en-US" sz="738" dirty="0">
                <a:solidFill>
                  <a:prstClr val="black"/>
                </a:solidFill>
              </a:rPr>
              <a:t>等の活用による負担軽減</a:t>
            </a:r>
          </a:p>
        </p:txBody>
      </p:sp>
      <p:sp>
        <p:nvSpPr>
          <p:cNvPr id="84" name="テキスト ボックス 83"/>
          <p:cNvSpPr txBox="1"/>
          <p:nvPr/>
        </p:nvSpPr>
        <p:spPr>
          <a:xfrm>
            <a:off x="3232293" y="1910424"/>
            <a:ext cx="886871" cy="291170"/>
          </a:xfrm>
          <a:prstGeom prst="rect">
            <a:avLst/>
          </a:prstGeom>
          <a:noFill/>
        </p:spPr>
        <p:txBody>
          <a:bodyPr wrap="square" rtlCol="0">
            <a:spAutoFit/>
          </a:bodyPr>
          <a:lstStyle/>
          <a:p>
            <a:pPr algn="ctr" defTabSz="844083">
              <a:defRPr/>
            </a:pPr>
            <a:r>
              <a:rPr lang="en-US" altLang="ja-JP" sz="1292" b="1" u="sng" dirty="0">
                <a:solidFill>
                  <a:srgbClr val="FF0000"/>
                </a:solidFill>
              </a:rPr>
              <a:t>2040</a:t>
            </a:r>
            <a:r>
              <a:rPr lang="ja-JP" altLang="en-US" sz="1292" b="1" u="sng" dirty="0">
                <a:solidFill>
                  <a:srgbClr val="FF0000"/>
                </a:solidFill>
              </a:rPr>
              <a:t>年</a:t>
            </a:r>
            <a:endParaRPr lang="en-US" altLang="ja-JP" sz="1292" b="1" u="sng" dirty="0">
              <a:solidFill>
                <a:srgbClr val="FF0000"/>
              </a:solidFill>
            </a:endParaRPr>
          </a:p>
        </p:txBody>
      </p:sp>
      <p:cxnSp>
        <p:nvCxnSpPr>
          <p:cNvPr id="86" name="直線コネクタ 85"/>
          <p:cNvCxnSpPr/>
          <p:nvPr/>
        </p:nvCxnSpPr>
        <p:spPr>
          <a:xfrm>
            <a:off x="2861542" y="3308092"/>
            <a:ext cx="2028678" cy="5150"/>
          </a:xfrm>
          <a:prstGeom prst="line">
            <a:avLst/>
          </a:prstGeom>
          <a:ln>
            <a:solidFill>
              <a:srgbClr val="92D050"/>
            </a:solidFill>
          </a:ln>
        </p:spPr>
        <p:style>
          <a:lnRef idx="2">
            <a:schemeClr val="accent3"/>
          </a:lnRef>
          <a:fillRef idx="0">
            <a:schemeClr val="accent3"/>
          </a:fillRef>
          <a:effectRef idx="1">
            <a:schemeClr val="accent3"/>
          </a:effectRef>
          <a:fontRef idx="minor">
            <a:schemeClr val="tx1"/>
          </a:fontRef>
        </p:style>
      </p:cxnSp>
      <p:cxnSp>
        <p:nvCxnSpPr>
          <p:cNvPr id="89" name="直線コネクタ 88"/>
          <p:cNvCxnSpPr/>
          <p:nvPr/>
        </p:nvCxnSpPr>
        <p:spPr>
          <a:xfrm>
            <a:off x="2869281" y="3916134"/>
            <a:ext cx="3778221" cy="2562"/>
          </a:xfrm>
          <a:prstGeom prst="line">
            <a:avLst/>
          </a:prstGeom>
          <a:ln>
            <a:solidFill>
              <a:srgbClr val="92D050"/>
            </a:solidFill>
          </a:ln>
        </p:spPr>
        <p:style>
          <a:lnRef idx="2">
            <a:schemeClr val="accent3"/>
          </a:lnRef>
          <a:fillRef idx="0">
            <a:schemeClr val="accent3"/>
          </a:fillRef>
          <a:effectRef idx="1">
            <a:schemeClr val="accent3"/>
          </a:effectRef>
          <a:fontRef idx="minor">
            <a:schemeClr val="tx1"/>
          </a:fontRef>
        </p:style>
      </p:cxnSp>
      <p:sp>
        <p:nvSpPr>
          <p:cNvPr id="88" name="正方形/長方形 87"/>
          <p:cNvSpPr/>
          <p:nvPr/>
        </p:nvSpPr>
        <p:spPr>
          <a:xfrm>
            <a:off x="2797408" y="3140968"/>
            <a:ext cx="5998560" cy="1273169"/>
          </a:xfrm>
          <a:prstGeom prst="rect">
            <a:avLst/>
          </a:prstGeom>
        </p:spPr>
        <p:txBody>
          <a:bodyPr wrap="square">
            <a:spAutoFit/>
          </a:bodyPr>
          <a:lstStyle/>
          <a:p>
            <a:pPr defTabSz="844083">
              <a:spcAft>
                <a:spcPts val="277"/>
              </a:spcAft>
              <a:defRPr/>
            </a:pPr>
            <a:r>
              <a:rPr lang="ja-JP" altLang="en-US" sz="969" dirty="0">
                <a:solidFill>
                  <a:prstClr val="black"/>
                </a:solidFill>
              </a:rPr>
              <a:t>どこにいても必要な医療を最適な形で</a:t>
            </a:r>
            <a:endParaRPr lang="en-US" altLang="ja-JP" sz="969" dirty="0">
              <a:solidFill>
                <a:prstClr val="black"/>
              </a:solidFill>
            </a:endParaRPr>
          </a:p>
          <a:p>
            <a:pPr marL="167058" indent="-79133" defTabSz="844083">
              <a:buFont typeface="Arial" panose="020B0604020202020204" pitchFamily="34" charset="0"/>
              <a:buChar char="•"/>
              <a:defRPr/>
            </a:pPr>
            <a:r>
              <a:rPr lang="ja-JP" altLang="en-US" sz="831" dirty="0">
                <a:solidFill>
                  <a:prstClr val="black"/>
                </a:solidFill>
              </a:rPr>
              <a:t>限られた医療資源の配置の最適化（医療従事者、病床、医療機器）</a:t>
            </a:r>
            <a:endParaRPr lang="en-US" altLang="ja-JP" sz="831" dirty="0">
              <a:solidFill>
                <a:prstClr val="black"/>
              </a:solidFill>
            </a:endParaRPr>
          </a:p>
          <a:p>
            <a:pPr marL="87925" defTabSz="844083">
              <a:defRPr/>
            </a:pPr>
            <a:r>
              <a:rPr lang="ja-JP" altLang="en-US" sz="831" dirty="0">
                <a:solidFill>
                  <a:prstClr val="black"/>
                </a:solidFill>
              </a:rPr>
              <a:t>　　⇒医療計画に「地域医療構想」「医師確保計画」が盛り込まれ、総合的な医療提供体制改革が可能に</a:t>
            </a:r>
            <a:endParaRPr lang="en-US" altLang="ja-JP" sz="831" dirty="0">
              <a:solidFill>
                <a:prstClr val="black"/>
              </a:solidFill>
            </a:endParaRPr>
          </a:p>
          <a:p>
            <a:pPr marL="167058" indent="-79133" defTabSz="844083">
              <a:buFont typeface="Arial" panose="020B0604020202020204" pitchFamily="34" charset="0"/>
              <a:buChar char="•"/>
              <a:defRPr/>
            </a:pPr>
            <a:r>
              <a:rPr lang="ja-JP" altLang="en-US" sz="831" dirty="0">
                <a:solidFill>
                  <a:prstClr val="black"/>
                </a:solidFill>
              </a:rPr>
              <a:t>かかりつけ医が役割を発揮するための地域医療連携や適切なオンライン診療の実施</a:t>
            </a:r>
            <a:endParaRPr lang="en-US" altLang="ja-JP" sz="831" dirty="0">
              <a:solidFill>
                <a:prstClr val="black"/>
              </a:solidFill>
            </a:endParaRPr>
          </a:p>
          <a:p>
            <a:pPr defTabSz="844083">
              <a:spcBef>
                <a:spcPts val="277"/>
              </a:spcBef>
              <a:spcAft>
                <a:spcPts val="277"/>
              </a:spcAft>
              <a:defRPr/>
            </a:pPr>
            <a:r>
              <a:rPr lang="ja-JP" altLang="en-US" sz="969" dirty="0">
                <a:solidFill>
                  <a:prstClr val="black"/>
                </a:solidFill>
              </a:rPr>
              <a:t>医師・医療従事者の働き方改革で、より質が高く安全で効率的な医療へ</a:t>
            </a:r>
            <a:endParaRPr lang="en-US" altLang="ja-JP" sz="969" dirty="0">
              <a:solidFill>
                <a:prstClr val="black"/>
              </a:solidFill>
            </a:endParaRPr>
          </a:p>
          <a:p>
            <a:pPr marL="167058" indent="-87925" defTabSz="844083">
              <a:buFont typeface="Arial" panose="020B0604020202020204" pitchFamily="34" charset="0"/>
              <a:buChar char="•"/>
              <a:defRPr/>
            </a:pPr>
            <a:r>
              <a:rPr lang="ja-JP" altLang="en-US" sz="831" dirty="0">
                <a:solidFill>
                  <a:prstClr val="black"/>
                </a:solidFill>
              </a:rPr>
              <a:t>人員配置の最適化や</a:t>
            </a:r>
            <a:r>
              <a:rPr lang="en-US" altLang="ja-JP" sz="831" dirty="0">
                <a:solidFill>
                  <a:prstClr val="black"/>
                </a:solidFill>
              </a:rPr>
              <a:t>ICT</a:t>
            </a:r>
            <a:r>
              <a:rPr lang="ja-JP" altLang="en-US" sz="831" dirty="0">
                <a:solidFill>
                  <a:prstClr val="black"/>
                </a:solidFill>
              </a:rPr>
              <a:t>等の技術を活用したチーム医療の推進と業務の効率化</a:t>
            </a:r>
            <a:endParaRPr lang="en-US" altLang="ja-JP" sz="831" dirty="0">
              <a:solidFill>
                <a:prstClr val="black"/>
              </a:solidFill>
            </a:endParaRPr>
          </a:p>
          <a:p>
            <a:pPr marL="167058" indent="-87925" defTabSz="844083">
              <a:buFont typeface="Arial" panose="020B0604020202020204" pitchFamily="34" charset="0"/>
              <a:buChar char="•"/>
              <a:defRPr/>
            </a:pPr>
            <a:r>
              <a:rPr lang="ja-JP" altLang="en-US" sz="831" dirty="0">
                <a:solidFill>
                  <a:prstClr val="black"/>
                </a:solidFill>
              </a:rPr>
              <a:t>医療の質や安全の確保に資する医療従事者の健康確保や負担軽減</a:t>
            </a:r>
            <a:endParaRPr lang="en-US" altLang="ja-JP" sz="831" dirty="0">
              <a:solidFill>
                <a:prstClr val="black"/>
              </a:solidFill>
            </a:endParaRPr>
          </a:p>
          <a:p>
            <a:pPr marL="167058" indent="-87925" defTabSz="844083">
              <a:buFont typeface="Arial" panose="020B0604020202020204" pitchFamily="34" charset="0"/>
              <a:buChar char="•"/>
              <a:defRPr/>
            </a:pPr>
            <a:r>
              <a:rPr lang="ja-JP" altLang="en-US" sz="831" dirty="0">
                <a:solidFill>
                  <a:prstClr val="black"/>
                </a:solidFill>
              </a:rPr>
              <a:t>業務の移管や共同化（タスク・シフティング、タスク・シェアリング）の浸透</a:t>
            </a:r>
            <a:endParaRPr lang="en-US" altLang="ja-JP" sz="831" dirty="0">
              <a:solidFill>
                <a:prstClr val="black"/>
              </a:solidFill>
            </a:endParaRPr>
          </a:p>
        </p:txBody>
      </p:sp>
      <p:sp>
        <p:nvSpPr>
          <p:cNvPr id="95" name="テキスト ボックス 94"/>
          <p:cNvSpPr txBox="1"/>
          <p:nvPr/>
        </p:nvSpPr>
        <p:spPr>
          <a:xfrm>
            <a:off x="361138" y="5591233"/>
            <a:ext cx="2750728" cy="262829"/>
          </a:xfrm>
          <a:prstGeom prst="rect">
            <a:avLst/>
          </a:prstGeom>
          <a:noFill/>
        </p:spPr>
        <p:txBody>
          <a:bodyPr wrap="square" rtlCol="0">
            <a:spAutoFit/>
          </a:bodyPr>
          <a:lstStyle/>
          <a:p>
            <a:pPr algn="ctr" defTabSz="844083">
              <a:defRPr/>
            </a:pPr>
            <a:r>
              <a:rPr lang="ja-JP" altLang="en-US" sz="1108" u="sng" dirty="0">
                <a:solidFill>
                  <a:srgbClr val="0070C0"/>
                </a:solidFill>
                <a:latin typeface="HGSｺﾞｼｯｸE" panose="020B0900000000000000" pitchFamily="50" charset="-128"/>
                <a:ea typeface="HGSｺﾞｼｯｸE" panose="020B0900000000000000" pitchFamily="50" charset="-128"/>
              </a:rPr>
              <a:t>医師・医療従事者の働き方改革の推進</a:t>
            </a:r>
          </a:p>
        </p:txBody>
      </p:sp>
      <p:sp>
        <p:nvSpPr>
          <p:cNvPr id="96" name="テキスト ボックス 95"/>
          <p:cNvSpPr txBox="1"/>
          <p:nvPr/>
        </p:nvSpPr>
        <p:spPr>
          <a:xfrm>
            <a:off x="2483001" y="4725829"/>
            <a:ext cx="4129036" cy="262829"/>
          </a:xfrm>
          <a:prstGeom prst="rect">
            <a:avLst/>
          </a:prstGeom>
          <a:noFill/>
        </p:spPr>
        <p:txBody>
          <a:bodyPr wrap="square" rtlCol="0">
            <a:spAutoFit/>
          </a:bodyPr>
          <a:lstStyle/>
          <a:p>
            <a:pPr algn="ctr" defTabSz="844083">
              <a:defRPr/>
            </a:pPr>
            <a:r>
              <a:rPr lang="ja-JP" altLang="en-US" sz="1108" u="sng" dirty="0">
                <a:solidFill>
                  <a:srgbClr val="0070C0"/>
                </a:solidFill>
                <a:latin typeface="HGSｺﾞｼｯｸE" panose="020B0900000000000000" pitchFamily="50" charset="-128"/>
                <a:ea typeface="HGSｺﾞｼｯｸE" panose="020B0900000000000000" pitchFamily="50" charset="-128"/>
              </a:rPr>
              <a:t>地域医療構想の実現等</a:t>
            </a:r>
            <a:endParaRPr lang="ja-JP" altLang="en-US" sz="1015" u="sng" dirty="0">
              <a:solidFill>
                <a:srgbClr val="0070C0"/>
              </a:solidFill>
              <a:latin typeface="HGSｺﾞｼｯｸE" panose="020B0900000000000000" pitchFamily="50" charset="-128"/>
              <a:ea typeface="HGSｺﾞｼｯｸE" panose="020B0900000000000000" pitchFamily="50" charset="-128"/>
            </a:endParaRPr>
          </a:p>
        </p:txBody>
      </p:sp>
      <p:sp>
        <p:nvSpPr>
          <p:cNvPr id="98" name="角丸四角形 97"/>
          <p:cNvSpPr/>
          <p:nvPr/>
        </p:nvSpPr>
        <p:spPr bwMode="auto">
          <a:xfrm>
            <a:off x="4821850" y="5779487"/>
            <a:ext cx="3854337" cy="930049"/>
          </a:xfrm>
          <a:prstGeom prst="roundRect">
            <a:avLst>
              <a:gd name="adj" fmla="val 4947"/>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82863" tIns="41431" rIns="82863" bIns="41431" anchor="ctr"/>
          <a:lstStyle/>
          <a:p>
            <a:pPr marL="79133" indent="-79133" algn="just" defTabSz="844083">
              <a:defRPr/>
            </a:pPr>
            <a:r>
              <a:rPr lang="ja-JP" altLang="en-US" sz="831" dirty="0">
                <a:solidFill>
                  <a:prstClr val="black"/>
                </a:solidFill>
              </a:rPr>
              <a:t>①地域医療構想や</a:t>
            </a:r>
            <a:r>
              <a:rPr lang="en-US" altLang="ja-JP" sz="831" dirty="0">
                <a:solidFill>
                  <a:prstClr val="black"/>
                </a:solidFill>
              </a:rPr>
              <a:t>2040</a:t>
            </a:r>
            <a:r>
              <a:rPr lang="ja-JP" altLang="en-US" sz="831" dirty="0">
                <a:solidFill>
                  <a:prstClr val="black"/>
                </a:solidFill>
              </a:rPr>
              <a:t>年の医療提供体制の展望と整合した</a:t>
            </a:r>
            <a:r>
              <a:rPr lang="ja-JP" altLang="en-US" sz="831" u="sng" dirty="0">
                <a:solidFill>
                  <a:srgbClr val="FF0000"/>
                </a:solidFill>
              </a:rPr>
              <a:t>医師偏在対策</a:t>
            </a:r>
            <a:r>
              <a:rPr lang="ja-JP" altLang="en-US" sz="831" dirty="0">
                <a:solidFill>
                  <a:prstClr val="black"/>
                </a:solidFill>
              </a:rPr>
              <a:t>の施行</a:t>
            </a:r>
            <a:endParaRPr lang="en-US" altLang="ja-JP" sz="831" dirty="0">
              <a:solidFill>
                <a:prstClr val="black"/>
              </a:solidFill>
            </a:endParaRPr>
          </a:p>
          <a:p>
            <a:pPr marL="79133" indent="-79133" algn="just" defTabSz="844083">
              <a:defRPr/>
            </a:pPr>
            <a:r>
              <a:rPr lang="ja-JP" altLang="en-US" sz="831" dirty="0">
                <a:solidFill>
                  <a:prstClr val="black"/>
                </a:solidFill>
              </a:rPr>
              <a:t>　・　医師偏在指標に基づく医師確保計画の策定と必要な施策の推進</a:t>
            </a:r>
            <a:endParaRPr lang="en-US" altLang="ja-JP" sz="831" dirty="0">
              <a:solidFill>
                <a:prstClr val="black"/>
              </a:solidFill>
            </a:endParaRPr>
          </a:p>
          <a:p>
            <a:pPr marL="79133" indent="-79133" algn="just" defTabSz="844083">
              <a:defRPr/>
            </a:pPr>
            <a:r>
              <a:rPr lang="ja-JP" altLang="en-US" sz="831" dirty="0">
                <a:solidFill>
                  <a:prstClr val="black"/>
                </a:solidFill>
              </a:rPr>
              <a:t>　・　将来の医療ニーズに応じた地域枠の設定・拡充　</a:t>
            </a:r>
            <a:endParaRPr lang="en-US" altLang="ja-JP" sz="831" dirty="0">
              <a:solidFill>
                <a:prstClr val="black"/>
              </a:solidFill>
            </a:endParaRPr>
          </a:p>
          <a:p>
            <a:pPr marL="79133" indent="-79133" algn="just" defTabSz="844083">
              <a:defRPr/>
            </a:pPr>
            <a:r>
              <a:rPr lang="ja-JP" altLang="en-US" sz="831" dirty="0">
                <a:solidFill>
                  <a:prstClr val="black"/>
                </a:solidFill>
              </a:rPr>
              <a:t>　・　地域ごとに異なる人口構成の変化等に対応した将来の診療科別必要医師数を　都道府県ごとに算出</a:t>
            </a:r>
            <a:endParaRPr lang="en-US" altLang="ja-JP" sz="831" dirty="0">
              <a:solidFill>
                <a:prstClr val="black"/>
              </a:solidFill>
            </a:endParaRPr>
          </a:p>
          <a:p>
            <a:pPr marL="79133" indent="-79133" algn="just" defTabSz="844083">
              <a:defRPr/>
            </a:pPr>
            <a:r>
              <a:rPr lang="ja-JP" altLang="en-US" sz="831" dirty="0">
                <a:solidFill>
                  <a:prstClr val="black"/>
                </a:solidFill>
              </a:rPr>
              <a:t>②　総合的な診療能力を有する医師の確保等のプライマリ・ケアへの対応</a:t>
            </a:r>
          </a:p>
        </p:txBody>
      </p:sp>
      <p:sp>
        <p:nvSpPr>
          <p:cNvPr id="99" name="テキスト ボックス 98"/>
          <p:cNvSpPr txBox="1"/>
          <p:nvPr/>
        </p:nvSpPr>
        <p:spPr>
          <a:xfrm>
            <a:off x="5482987" y="5592996"/>
            <a:ext cx="3533001" cy="262829"/>
          </a:xfrm>
          <a:prstGeom prst="rect">
            <a:avLst/>
          </a:prstGeom>
          <a:noFill/>
        </p:spPr>
        <p:txBody>
          <a:bodyPr wrap="square" rtlCol="0">
            <a:spAutoFit/>
          </a:bodyPr>
          <a:lstStyle/>
          <a:p>
            <a:pPr algn="ctr" defTabSz="844083">
              <a:defRPr/>
            </a:pPr>
            <a:r>
              <a:rPr lang="ja-JP" altLang="en-US" sz="1108" u="sng" dirty="0">
                <a:solidFill>
                  <a:srgbClr val="0070C0"/>
                </a:solidFill>
                <a:latin typeface="HGSｺﾞｼｯｸE" panose="020B0900000000000000" pitchFamily="50" charset="-128"/>
                <a:ea typeface="HGSｺﾞｼｯｸE" panose="020B0900000000000000" pitchFamily="50" charset="-128"/>
              </a:rPr>
              <a:t>実効性のある医師偏在対策の着実な推進</a:t>
            </a:r>
          </a:p>
        </p:txBody>
      </p:sp>
      <p:sp>
        <p:nvSpPr>
          <p:cNvPr id="100" name="角丸四角形 99"/>
          <p:cNvSpPr/>
          <p:nvPr/>
        </p:nvSpPr>
        <p:spPr>
          <a:xfrm>
            <a:off x="383498" y="965877"/>
            <a:ext cx="8349343" cy="697409"/>
          </a:xfrm>
          <a:prstGeom prst="roundRect">
            <a:avLst>
              <a:gd name="adj" fmla="val 9502"/>
            </a:avLst>
          </a:prstGeom>
          <a:solidFill>
            <a:srgbClr val="FFFFE5"/>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79133" indent="-79133" defTabSz="844083">
              <a:defRPr/>
            </a:pPr>
            <a:r>
              <a:rPr lang="ja-JP" altLang="en-US" sz="1108" dirty="0">
                <a:solidFill>
                  <a:prstClr val="black"/>
                </a:solidFill>
              </a:rPr>
              <a:t>◯医療提供体制の改革については</a:t>
            </a:r>
            <a:r>
              <a:rPr lang="en-US" altLang="ja-JP" sz="1108" dirty="0">
                <a:solidFill>
                  <a:prstClr val="black"/>
                </a:solidFill>
              </a:rPr>
              <a:t>2025</a:t>
            </a:r>
            <a:r>
              <a:rPr lang="ja-JP" altLang="en-US" sz="1108" dirty="0">
                <a:solidFill>
                  <a:prstClr val="black"/>
                </a:solidFill>
              </a:rPr>
              <a:t>年を目指した地域医療構想の実現等に取り組んでいるが、</a:t>
            </a:r>
            <a:r>
              <a:rPr lang="en-US" altLang="ja-JP" sz="1108" dirty="0">
                <a:solidFill>
                  <a:prstClr val="black"/>
                </a:solidFill>
              </a:rPr>
              <a:t>2025</a:t>
            </a:r>
            <a:r>
              <a:rPr lang="ja-JP" altLang="en-US" sz="1108" dirty="0">
                <a:solidFill>
                  <a:prstClr val="black"/>
                </a:solidFill>
              </a:rPr>
              <a:t>年以降も少子高齢化の進展</a:t>
            </a:r>
            <a:r>
              <a:rPr lang="ja-JP" altLang="en-US" sz="1108" dirty="0" smtClean="0">
                <a:solidFill>
                  <a:prstClr val="black"/>
                </a:solidFill>
              </a:rPr>
              <a:t>が</a:t>
            </a:r>
            <a:endParaRPr lang="en-US" altLang="ja-JP" sz="1108" dirty="0" smtClean="0">
              <a:solidFill>
                <a:prstClr val="black"/>
              </a:solidFill>
            </a:endParaRPr>
          </a:p>
          <a:p>
            <a:pPr marL="79133" indent="-79133" defTabSz="844083">
              <a:defRPr/>
            </a:pPr>
            <a:r>
              <a:rPr lang="ja-JP" altLang="en-US" sz="1108" dirty="0">
                <a:solidFill>
                  <a:prstClr val="black"/>
                </a:solidFill>
              </a:rPr>
              <a:t>　 </a:t>
            </a:r>
            <a:r>
              <a:rPr lang="ja-JP" altLang="en-US" sz="1108" dirty="0" smtClean="0">
                <a:solidFill>
                  <a:prstClr val="black"/>
                </a:solidFill>
              </a:rPr>
              <a:t>見込まれ</a:t>
            </a:r>
            <a:r>
              <a:rPr lang="ja-JP" altLang="en-US" sz="1108" dirty="0">
                <a:solidFill>
                  <a:prstClr val="black"/>
                </a:solidFill>
              </a:rPr>
              <a:t>、さらに人口減に伴う医療人材の不足、医療従事者の働き方改革といった新たな課題への対応も必要。</a:t>
            </a:r>
            <a:endParaRPr lang="en-US" altLang="ja-JP" sz="1108" dirty="0">
              <a:solidFill>
                <a:prstClr val="black"/>
              </a:solidFill>
            </a:endParaRPr>
          </a:p>
          <a:p>
            <a:pPr marL="79133" indent="-79133" defTabSz="844083">
              <a:defRPr/>
            </a:pPr>
            <a:r>
              <a:rPr lang="ja-JP" altLang="en-US" sz="1108" dirty="0">
                <a:solidFill>
                  <a:prstClr val="black"/>
                </a:solidFill>
              </a:rPr>
              <a:t>◯</a:t>
            </a:r>
            <a:r>
              <a:rPr lang="en-US" altLang="ja-JP" sz="1108" dirty="0">
                <a:solidFill>
                  <a:prstClr val="black"/>
                </a:solidFill>
              </a:rPr>
              <a:t>2040</a:t>
            </a:r>
            <a:r>
              <a:rPr lang="ja-JP" altLang="en-US" sz="1108" dirty="0">
                <a:solidFill>
                  <a:prstClr val="black"/>
                </a:solidFill>
              </a:rPr>
              <a:t>年の医療提供体制の展望を見据えた対応を整理し、地域医療構想の実現等だけでなく、医師・医療従事者の働き方改革の推進、実効性のある医師偏在対策の着実な推進が必要。</a:t>
            </a:r>
          </a:p>
        </p:txBody>
      </p:sp>
      <p:sp>
        <p:nvSpPr>
          <p:cNvPr id="36" name="ストライプ矢印 35"/>
          <p:cNvSpPr/>
          <p:nvPr/>
        </p:nvSpPr>
        <p:spPr>
          <a:xfrm rot="5400000">
            <a:off x="1236677" y="4193154"/>
            <a:ext cx="479676" cy="265876"/>
          </a:xfrm>
          <a:prstGeom prst="stripedRightArrow">
            <a:avLst/>
          </a:prstGeom>
          <a:solidFill>
            <a:srgbClr val="0070C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844083">
              <a:defRPr/>
            </a:pPr>
            <a:endParaRPr lang="ja-JP" altLang="en-US" sz="1662">
              <a:solidFill>
                <a:prstClr val="white"/>
              </a:solidFill>
            </a:endParaRPr>
          </a:p>
        </p:txBody>
      </p:sp>
      <p:sp>
        <p:nvSpPr>
          <p:cNvPr id="68" name="テキスト ボックス 67"/>
          <p:cNvSpPr txBox="1"/>
          <p:nvPr/>
        </p:nvSpPr>
        <p:spPr>
          <a:xfrm>
            <a:off x="5787666" y="1900226"/>
            <a:ext cx="1337341" cy="205890"/>
          </a:xfrm>
          <a:prstGeom prst="rect">
            <a:avLst/>
          </a:prstGeom>
          <a:noFill/>
        </p:spPr>
        <p:txBody>
          <a:bodyPr wrap="square" rtlCol="0">
            <a:spAutoFit/>
          </a:bodyPr>
          <a:lstStyle/>
          <a:p>
            <a:pPr algn="ctr" defTabSz="844083">
              <a:defRPr/>
            </a:pPr>
            <a:r>
              <a:rPr lang="ja-JP" altLang="en-US" sz="738" dirty="0">
                <a:solidFill>
                  <a:prstClr val="black"/>
                </a:solidFill>
              </a:rPr>
              <a:t>派遣等による医師確保</a:t>
            </a:r>
          </a:p>
        </p:txBody>
      </p:sp>
      <p:pic>
        <p:nvPicPr>
          <p:cNvPr id="69" name="図 20" descr="doctor4_3.gif"/>
          <p:cNvPicPr>
            <a:picLocks noChangeAspect="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4058356" y="2591616"/>
            <a:ext cx="244254" cy="2959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0" name="テキスト ボックス 69"/>
          <p:cNvSpPr txBox="1"/>
          <p:nvPr/>
        </p:nvSpPr>
        <p:spPr>
          <a:xfrm>
            <a:off x="5310161" y="2962316"/>
            <a:ext cx="1337341" cy="205890"/>
          </a:xfrm>
          <a:prstGeom prst="rect">
            <a:avLst/>
          </a:prstGeom>
          <a:noFill/>
        </p:spPr>
        <p:txBody>
          <a:bodyPr wrap="square" rtlCol="0">
            <a:spAutoFit/>
          </a:bodyPr>
          <a:lstStyle/>
          <a:p>
            <a:pPr algn="ctr" defTabSz="844083">
              <a:defRPr/>
            </a:pPr>
            <a:r>
              <a:rPr lang="ja-JP" altLang="en-US" sz="738" dirty="0">
                <a:solidFill>
                  <a:prstClr val="black"/>
                </a:solidFill>
              </a:rPr>
              <a:t>医療機能の集約化</a:t>
            </a:r>
          </a:p>
        </p:txBody>
      </p:sp>
      <p:sp>
        <p:nvSpPr>
          <p:cNvPr id="71" name="テキスト ボックス 70"/>
          <p:cNvSpPr txBox="1"/>
          <p:nvPr/>
        </p:nvSpPr>
        <p:spPr>
          <a:xfrm>
            <a:off x="6592916" y="2746681"/>
            <a:ext cx="1761523" cy="319446"/>
          </a:xfrm>
          <a:prstGeom prst="rect">
            <a:avLst/>
          </a:prstGeom>
          <a:noFill/>
        </p:spPr>
        <p:txBody>
          <a:bodyPr wrap="square" rtlCol="0">
            <a:spAutoFit/>
          </a:bodyPr>
          <a:lstStyle/>
          <a:p>
            <a:pPr algn="ctr" defTabSz="844083">
              <a:defRPr/>
            </a:pPr>
            <a:r>
              <a:rPr lang="ja-JP" altLang="en-US" sz="738" dirty="0">
                <a:solidFill>
                  <a:prstClr val="black"/>
                </a:solidFill>
              </a:rPr>
              <a:t>総合的な診療能力を</a:t>
            </a:r>
            <a:endParaRPr lang="en-US" altLang="ja-JP" sz="738" dirty="0">
              <a:solidFill>
                <a:prstClr val="black"/>
              </a:solidFill>
            </a:endParaRPr>
          </a:p>
          <a:p>
            <a:pPr algn="ctr" defTabSz="844083">
              <a:defRPr/>
            </a:pPr>
            <a:r>
              <a:rPr lang="ja-JP" altLang="en-US" sz="738" dirty="0">
                <a:solidFill>
                  <a:prstClr val="black"/>
                </a:solidFill>
              </a:rPr>
              <a:t>有する医師の確保</a:t>
            </a:r>
          </a:p>
        </p:txBody>
      </p:sp>
      <p:sp>
        <p:nvSpPr>
          <p:cNvPr id="17" name="テキスト ボックス 16"/>
          <p:cNvSpPr txBox="1"/>
          <p:nvPr/>
        </p:nvSpPr>
        <p:spPr>
          <a:xfrm>
            <a:off x="3670426" y="5425232"/>
            <a:ext cx="1839469" cy="291170"/>
          </a:xfrm>
          <a:prstGeom prst="rect">
            <a:avLst/>
          </a:prstGeom>
          <a:noFill/>
        </p:spPr>
        <p:txBody>
          <a:bodyPr wrap="square" rtlCol="0">
            <a:spAutoFit/>
          </a:bodyPr>
          <a:lstStyle/>
          <a:p>
            <a:pPr algn="ctr">
              <a:defRPr/>
            </a:pPr>
            <a:r>
              <a:rPr lang="ja-JP" altLang="en-US" sz="1292" b="1" dirty="0">
                <a:solidFill>
                  <a:prstClr val="white"/>
                </a:solidFill>
                <a:latin typeface="ＤＨＰ特太ゴシック体" panose="020B0500000000000000" pitchFamily="50" charset="-128"/>
                <a:ea typeface="ＤＨＰ特太ゴシック体" panose="020B0500000000000000" pitchFamily="50" charset="-128"/>
              </a:rPr>
              <a:t>三位一体で推進</a:t>
            </a:r>
            <a:endParaRPr lang="ja-JP" altLang="en-US" sz="1477" b="1" dirty="0">
              <a:solidFill>
                <a:prstClr val="white"/>
              </a:solidFill>
              <a:latin typeface="ＤＨＰ特太ゴシック体" panose="020B0500000000000000" pitchFamily="50" charset="-128"/>
              <a:ea typeface="ＤＨＰ特太ゴシック体" panose="020B0500000000000000" pitchFamily="50" charset="-128"/>
            </a:endParaRPr>
          </a:p>
        </p:txBody>
      </p:sp>
      <p:pic>
        <p:nvPicPr>
          <p:cNvPr id="62" name="図 20" descr="doctor4_3.gif"/>
          <p:cNvPicPr>
            <a:picLocks noChangeAspect="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6744612" y="2615545"/>
            <a:ext cx="325404" cy="3942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73" name="直線コネクタ 72"/>
          <p:cNvCxnSpPr/>
          <p:nvPr/>
        </p:nvCxnSpPr>
        <p:spPr>
          <a:xfrm>
            <a:off x="4547519" y="2777944"/>
            <a:ext cx="951281" cy="116958"/>
          </a:xfrm>
          <a:prstGeom prst="line">
            <a:avLst/>
          </a:prstGeom>
          <a:ln w="22225">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74" name="直線コネクタ 73"/>
          <p:cNvCxnSpPr>
            <a:endCxn id="62" idx="1"/>
          </p:cNvCxnSpPr>
          <p:nvPr/>
        </p:nvCxnSpPr>
        <p:spPr>
          <a:xfrm flipV="1">
            <a:off x="6411759" y="2812670"/>
            <a:ext cx="332853" cy="37249"/>
          </a:xfrm>
          <a:prstGeom prst="line">
            <a:avLst/>
          </a:prstGeom>
          <a:ln w="22225">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76" name="直線コネクタ 75"/>
          <p:cNvCxnSpPr/>
          <p:nvPr/>
        </p:nvCxnSpPr>
        <p:spPr>
          <a:xfrm flipV="1">
            <a:off x="6411759" y="2371957"/>
            <a:ext cx="164180" cy="279767"/>
          </a:xfrm>
          <a:prstGeom prst="line">
            <a:avLst/>
          </a:prstGeom>
          <a:ln w="22225">
            <a:solidFill>
              <a:srgbClr val="00B050"/>
            </a:solidFill>
          </a:ln>
        </p:spPr>
        <p:style>
          <a:lnRef idx="1">
            <a:schemeClr val="accent1"/>
          </a:lnRef>
          <a:fillRef idx="0">
            <a:schemeClr val="accent1"/>
          </a:fillRef>
          <a:effectRef idx="0">
            <a:schemeClr val="accent1"/>
          </a:effectRef>
          <a:fontRef idx="minor">
            <a:schemeClr val="tx1"/>
          </a:fontRef>
        </p:style>
      </p:cxnSp>
      <p:sp>
        <p:nvSpPr>
          <p:cNvPr id="3" name="スライド番号プレースホルダー 2"/>
          <p:cNvSpPr>
            <a:spLocks noGrp="1"/>
          </p:cNvSpPr>
          <p:nvPr>
            <p:ph type="sldNum" sz="quarter" idx="12"/>
          </p:nvPr>
        </p:nvSpPr>
        <p:spPr>
          <a:xfrm>
            <a:off x="7010400" y="6435954"/>
            <a:ext cx="2133600" cy="365125"/>
          </a:xfrm>
        </p:spPr>
        <p:txBody>
          <a:bodyPr/>
          <a:lstStyle/>
          <a:p>
            <a:fld id="{9E2A29CB-BA86-48A6-80E1-CB8750A963B5}" type="slidenum">
              <a:rPr lang="ja-JP" altLang="en-US" sz="1800">
                <a:solidFill>
                  <a:schemeClr val="tx1"/>
                </a:solidFill>
              </a:rPr>
              <a:pPr/>
              <a:t>22</a:t>
            </a:fld>
            <a:endParaRPr lang="ja-JP" altLang="en-US" sz="1800" dirty="0">
              <a:solidFill>
                <a:schemeClr val="tx1"/>
              </a:solidFill>
            </a:endParaRPr>
          </a:p>
        </p:txBody>
      </p:sp>
      <p:sp>
        <p:nvSpPr>
          <p:cNvPr id="75" name="テキスト ボックス 74"/>
          <p:cNvSpPr txBox="1"/>
          <p:nvPr/>
        </p:nvSpPr>
        <p:spPr>
          <a:xfrm>
            <a:off x="5407271" y="2307609"/>
            <a:ext cx="1337341" cy="348044"/>
          </a:xfrm>
          <a:prstGeom prst="rect">
            <a:avLst/>
          </a:prstGeom>
          <a:noFill/>
        </p:spPr>
        <p:txBody>
          <a:bodyPr wrap="square" rtlCol="0">
            <a:spAutoFit/>
          </a:bodyPr>
          <a:lstStyle/>
          <a:p>
            <a:pPr algn="ctr" defTabSz="844083">
              <a:defRPr/>
            </a:pPr>
            <a:r>
              <a:rPr lang="ja-JP" altLang="en-US" sz="831" b="1" dirty="0">
                <a:solidFill>
                  <a:srgbClr val="00B050"/>
                </a:solidFill>
              </a:rPr>
              <a:t>情報ネットワーク</a:t>
            </a:r>
            <a:endParaRPr lang="en-US" altLang="ja-JP" sz="831" b="1" dirty="0">
              <a:solidFill>
                <a:srgbClr val="00B050"/>
              </a:solidFill>
            </a:endParaRPr>
          </a:p>
          <a:p>
            <a:pPr algn="ctr" defTabSz="844083">
              <a:defRPr/>
            </a:pPr>
            <a:r>
              <a:rPr lang="ja-JP" altLang="en-US" sz="831" b="1" dirty="0">
                <a:solidFill>
                  <a:srgbClr val="00B050"/>
                </a:solidFill>
              </a:rPr>
              <a:t>整備</a:t>
            </a:r>
          </a:p>
        </p:txBody>
      </p:sp>
      <p:sp>
        <p:nvSpPr>
          <p:cNvPr id="77" name="Oval 64">
            <a:hlinkClick r:id="rId13" action="ppaction://hlinksldjump"/>
            <a:extLst>
              <a:ext uri="{FF2B5EF4-FFF2-40B4-BE49-F238E27FC236}">
                <a16:creationId xmlns:a16="http://schemas.microsoft.com/office/drawing/2014/main" id="{2865890E-81EE-482A-8BAC-0CEA60EEBBA9}"/>
              </a:ext>
            </a:extLst>
          </p:cNvPr>
          <p:cNvSpPr>
            <a:spLocks noChangeAspect="1"/>
          </p:cNvSpPr>
          <p:nvPr/>
        </p:nvSpPr>
        <p:spPr>
          <a:xfrm>
            <a:off x="30433" y="85752"/>
            <a:ext cx="453404" cy="434070"/>
          </a:xfrm>
          <a:prstGeom prst="ellipse">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37160" rIns="137160" bIns="68580" rtlCol="0" anchor="ctr">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sz="2800" dirty="0">
              <a:solidFill>
                <a:schemeClr val="tx1"/>
              </a:solidFill>
              <a:latin typeface="FontAwesome" pitchFamily="2" charset="0"/>
            </a:endParaRPr>
          </a:p>
        </p:txBody>
      </p:sp>
      <p:sp>
        <p:nvSpPr>
          <p:cNvPr id="78" name="タイトル 1">
            <a:extLst>
              <a:ext uri="{FF2B5EF4-FFF2-40B4-BE49-F238E27FC236}">
                <a16:creationId xmlns:a16="http://schemas.microsoft.com/office/drawing/2014/main" id="{30BE5A27-A407-4A14-A9BE-5866682C3C6B}"/>
              </a:ext>
            </a:extLst>
          </p:cNvPr>
          <p:cNvSpPr txBox="1">
            <a:spLocks/>
          </p:cNvSpPr>
          <p:nvPr/>
        </p:nvSpPr>
        <p:spPr>
          <a:xfrm>
            <a:off x="290233" y="17213"/>
            <a:ext cx="9289032" cy="576064"/>
          </a:xfrm>
          <a:prstGeom prst="rect">
            <a:avLst/>
          </a:prstGeom>
        </p:spPr>
        <p:txBody>
          <a:bodyPr vert="horz" lIns="91440" tIns="45720" rIns="91440" bIns="45720" rtlCol="0" anchor="ctr">
            <a:no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algn="l"/>
            <a:r>
              <a:rPr lang="ja-JP" altLang="en-US" sz="2400" dirty="0">
                <a:solidFill>
                  <a:schemeClr val="accent1">
                    <a:lumMod val="75000"/>
                  </a:schemeClr>
                </a:solidFill>
                <a:latin typeface="HGP創英角ｺﾞｼｯｸUB" panose="020B0900000000000000" pitchFamily="50" charset="-128"/>
                <a:ea typeface="HGP創英角ｺﾞｼｯｸUB" panose="020B0900000000000000" pitchFamily="50" charset="-128"/>
              </a:rPr>
              <a:t>　</a:t>
            </a:r>
            <a:r>
              <a:rPr lang="en-US" altLang="ja-JP" sz="2400" dirty="0">
                <a:solidFill>
                  <a:schemeClr val="accent1">
                    <a:lumMod val="75000"/>
                  </a:schemeClr>
                </a:solidFill>
                <a:latin typeface="HGP創英角ｺﾞｼｯｸUB" panose="020B0900000000000000" pitchFamily="50" charset="-128"/>
                <a:ea typeface="HGP創英角ｺﾞｼｯｸUB" panose="020B0900000000000000" pitchFamily="50" charset="-128"/>
              </a:rPr>
              <a:t>2040</a:t>
            </a:r>
            <a:r>
              <a:rPr lang="ja-JP" altLang="en-US" sz="2400" dirty="0">
                <a:solidFill>
                  <a:schemeClr val="accent1">
                    <a:lumMod val="75000"/>
                  </a:schemeClr>
                </a:solidFill>
                <a:latin typeface="HGP創英角ｺﾞｼｯｸUB" panose="020B0900000000000000" pitchFamily="50" charset="-128"/>
                <a:ea typeface="HGP創英角ｺﾞｼｯｸUB" panose="020B0900000000000000" pitchFamily="50" charset="-128"/>
              </a:rPr>
              <a:t>年を展望した医療提供体制の改革について　</a:t>
            </a:r>
            <a:r>
              <a:rPr lang="en-US" altLang="ja-JP" sz="2000" dirty="0">
                <a:solidFill>
                  <a:schemeClr val="accent1">
                    <a:lumMod val="75000"/>
                  </a:schemeClr>
                </a:solidFill>
                <a:latin typeface="HGP創英角ｺﾞｼｯｸUB" panose="020B0900000000000000" pitchFamily="50" charset="-128"/>
                <a:ea typeface="HGP創英角ｺﾞｼｯｸUB" panose="020B0900000000000000" pitchFamily="50" charset="-128"/>
              </a:rPr>
              <a:t>【</a:t>
            </a:r>
            <a:r>
              <a:rPr lang="ja-JP" altLang="en-US" sz="2000" dirty="0">
                <a:solidFill>
                  <a:schemeClr val="accent1">
                    <a:lumMod val="75000"/>
                  </a:schemeClr>
                </a:solidFill>
                <a:latin typeface="HGP創英角ｺﾞｼｯｸUB" panose="020B0900000000000000" pitchFamily="50" charset="-128"/>
                <a:ea typeface="HGP創英角ｺﾞｼｯｸUB" panose="020B0900000000000000" pitchFamily="50" charset="-128"/>
              </a:rPr>
              <a:t>厚生労働省資料</a:t>
            </a:r>
            <a:r>
              <a:rPr lang="en-US" altLang="ja-JP" sz="2000" dirty="0">
                <a:solidFill>
                  <a:schemeClr val="accent1">
                    <a:lumMod val="75000"/>
                  </a:schemeClr>
                </a:solidFill>
                <a:latin typeface="HGP創英角ｺﾞｼｯｸUB" panose="020B0900000000000000" pitchFamily="50" charset="-128"/>
                <a:ea typeface="HGP創英角ｺﾞｼｯｸUB" panose="020B0900000000000000" pitchFamily="50" charset="-128"/>
              </a:rPr>
              <a:t>】</a:t>
            </a:r>
            <a:endParaRPr lang="ja-JP" altLang="en-US" sz="2000" dirty="0">
              <a:solidFill>
                <a:schemeClr val="accent1">
                  <a:lumMod val="75000"/>
                </a:schemeClr>
              </a:solidFill>
              <a:latin typeface="HGP創英角ｺﾞｼｯｸUB" panose="020B0900000000000000" pitchFamily="50" charset="-128"/>
              <a:ea typeface="HGP創英角ｺﾞｼｯｸUB" panose="020B0900000000000000" pitchFamily="50" charset="-128"/>
            </a:endParaRPr>
          </a:p>
        </p:txBody>
      </p:sp>
    </p:spTree>
    <p:extLst>
      <p:ext uri="{BB962C8B-B14F-4D97-AF65-F5344CB8AC3E}">
        <p14:creationId xmlns:p14="http://schemas.microsoft.com/office/powerpoint/2010/main" val="330630033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スライド番号プレースホルダー 2"/>
          <p:cNvSpPr>
            <a:spLocks noGrp="1"/>
          </p:cNvSpPr>
          <p:nvPr>
            <p:ph type="sldNum" sz="quarter" idx="12"/>
          </p:nvPr>
        </p:nvSpPr>
        <p:spPr>
          <a:xfrm>
            <a:off x="6987123" y="6428902"/>
            <a:ext cx="2133600" cy="365125"/>
          </a:xfrm>
        </p:spPr>
        <p:txBody>
          <a:bodyPr/>
          <a:lstStyle/>
          <a:p>
            <a:fld id="{A9848611-8FAA-4BFC-BAAD-33CAF1A3E273}" type="slidenum">
              <a:rPr kumimoji="1" lang="ja-JP" altLang="en-US" sz="1800" smtClean="0">
                <a:solidFill>
                  <a:schemeClr val="tx1"/>
                </a:solidFill>
              </a:rPr>
              <a:t>23</a:t>
            </a:fld>
            <a:endParaRPr kumimoji="1" lang="ja-JP" altLang="en-US" sz="1800" dirty="0">
              <a:solidFill>
                <a:schemeClr val="tx1"/>
              </a:solidFill>
            </a:endParaRPr>
          </a:p>
        </p:txBody>
      </p:sp>
      <p:graphicFrame>
        <p:nvGraphicFramePr>
          <p:cNvPr id="4" name="表 3"/>
          <p:cNvGraphicFramePr>
            <a:graphicFrameLocks noGrp="1"/>
          </p:cNvGraphicFramePr>
          <p:nvPr>
            <p:extLst>
              <p:ext uri="{D42A27DB-BD31-4B8C-83A1-F6EECF244321}">
                <p14:modId xmlns:p14="http://schemas.microsoft.com/office/powerpoint/2010/main" val="3680759059"/>
              </p:ext>
            </p:extLst>
          </p:nvPr>
        </p:nvGraphicFramePr>
        <p:xfrm>
          <a:off x="388394" y="1606038"/>
          <a:ext cx="8352929" cy="5187989"/>
        </p:xfrm>
        <a:graphic>
          <a:graphicData uri="http://schemas.openxmlformats.org/drawingml/2006/table">
            <a:tbl>
              <a:tblPr firstRow="1" bandRow="1">
                <a:tableStyleId>{5940675A-B579-460E-94D1-54222C63F5DA}</a:tableStyleId>
              </a:tblPr>
              <a:tblGrid>
                <a:gridCol w="3628732">
                  <a:extLst>
                    <a:ext uri="{9D8B030D-6E8A-4147-A177-3AD203B41FA5}">
                      <a16:colId xmlns:a16="http://schemas.microsoft.com/office/drawing/2014/main" val="20000"/>
                    </a:ext>
                  </a:extLst>
                </a:gridCol>
                <a:gridCol w="1437799">
                  <a:extLst>
                    <a:ext uri="{9D8B030D-6E8A-4147-A177-3AD203B41FA5}">
                      <a16:colId xmlns:a16="http://schemas.microsoft.com/office/drawing/2014/main" val="20001"/>
                    </a:ext>
                  </a:extLst>
                </a:gridCol>
                <a:gridCol w="3286398">
                  <a:extLst>
                    <a:ext uri="{9D8B030D-6E8A-4147-A177-3AD203B41FA5}">
                      <a16:colId xmlns:a16="http://schemas.microsoft.com/office/drawing/2014/main" val="20002"/>
                    </a:ext>
                  </a:extLst>
                </a:gridCol>
              </a:tblGrid>
              <a:tr h="736951">
                <a:tc>
                  <a:txBody>
                    <a:bodyPr/>
                    <a:lstStyle/>
                    <a:p>
                      <a:pPr algn="ctr"/>
                      <a:r>
                        <a:rPr kumimoji="1" lang="ja-JP" altLang="en-US" b="1" dirty="0"/>
                        <a:t>病床数の必要量</a:t>
                      </a:r>
                      <a:endParaRPr kumimoji="1" lang="en-US" altLang="ja-JP" b="1" dirty="0"/>
                    </a:p>
                    <a:p>
                      <a:pPr algn="ctr"/>
                      <a:r>
                        <a:rPr lang="en-US" altLang="ja-JP" sz="1200" dirty="0">
                          <a:latin typeface="+mn-ea"/>
                          <a:ea typeface="+mn-ea"/>
                        </a:rPr>
                        <a:t>2013</a:t>
                      </a:r>
                      <a:r>
                        <a:rPr lang="ja-JP" altLang="ja-JP" sz="1200" dirty="0">
                          <a:latin typeface="+mn-ea"/>
                          <a:ea typeface="+mn-ea"/>
                        </a:rPr>
                        <a:t>年の個々の患者の受療状況を</a:t>
                      </a:r>
                      <a:r>
                        <a:rPr lang="ja-JP" altLang="en-US" sz="1200" dirty="0">
                          <a:latin typeface="+mn-ea"/>
                          <a:ea typeface="+mn-ea"/>
                        </a:rPr>
                        <a:t>ベース</a:t>
                      </a:r>
                      <a:r>
                        <a:rPr lang="ja-JP" altLang="ja-JP" sz="1200" dirty="0">
                          <a:latin typeface="+mn-ea"/>
                          <a:ea typeface="+mn-ea"/>
                        </a:rPr>
                        <a:t>に、</a:t>
                      </a:r>
                      <a:endParaRPr lang="en-US" altLang="ja-JP" sz="1200" dirty="0">
                        <a:latin typeface="+mn-ea"/>
                        <a:ea typeface="+mn-ea"/>
                      </a:endParaRPr>
                    </a:p>
                    <a:p>
                      <a:pPr algn="ctr"/>
                      <a:r>
                        <a:rPr lang="ja-JP" altLang="ja-JP" sz="1200" dirty="0">
                          <a:latin typeface="+mn-ea"/>
                          <a:ea typeface="+mn-ea"/>
                        </a:rPr>
                        <a:t>医療資源供給量に沿って機能ごと区分したもの</a:t>
                      </a:r>
                      <a:endParaRPr lang="en-US" altLang="ja-JP" sz="1200" dirty="0">
                        <a:latin typeface="+mn-ea"/>
                        <a:ea typeface="+mn-ea"/>
                      </a:endParaRPr>
                    </a:p>
                    <a:p>
                      <a:pPr algn="ctr">
                        <a:lnSpc>
                          <a:spcPts val="600"/>
                        </a:lnSpc>
                      </a:pPr>
                      <a:endParaRPr lang="ja-JP" altLang="ja-JP" sz="1200" dirty="0">
                        <a:latin typeface="+mn-ea"/>
                        <a:ea typeface="+mn-ea"/>
                      </a:endParaRPr>
                    </a:p>
                    <a:p>
                      <a:pPr algn="ctr">
                        <a:lnSpc>
                          <a:spcPts val="120"/>
                        </a:lnSpc>
                      </a:pPr>
                      <a:r>
                        <a:rPr lang="en-US" altLang="ja-JP" sz="1200" dirty="0">
                          <a:latin typeface="+mn-ea"/>
                          <a:ea typeface="+mn-ea"/>
                        </a:rPr>
                        <a:t> </a:t>
                      </a:r>
                      <a:endParaRPr lang="ja-JP" altLang="ja-JP" sz="1200" dirty="0">
                        <a:latin typeface="+mn-ea"/>
                        <a:ea typeface="+mn-ea"/>
                      </a:endParaRPr>
                    </a:p>
                    <a:p>
                      <a:pPr algn="ctr"/>
                      <a:r>
                        <a:rPr lang="en-US" altLang="ja-JP" sz="1200" dirty="0">
                          <a:latin typeface="+mn-ea"/>
                          <a:ea typeface="+mn-ea"/>
                        </a:rPr>
                        <a:t>  </a:t>
                      </a:r>
                      <a:r>
                        <a:rPr lang="ja-JP" altLang="ja-JP" sz="1200" dirty="0">
                          <a:latin typeface="+mn-ea"/>
                          <a:ea typeface="+mn-ea"/>
                        </a:rPr>
                        <a:t>⇒地域における「推計病床数」</a:t>
                      </a: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pPr algn="ctr"/>
                      <a:r>
                        <a:rPr kumimoji="1" lang="ja-JP" altLang="en-US" sz="1600" b="1" dirty="0"/>
                        <a:t>病床機能区分</a:t>
                      </a: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pPr algn="ctr"/>
                      <a:r>
                        <a:rPr kumimoji="1" lang="ja-JP" altLang="en-US" b="1" dirty="0"/>
                        <a:t>病床機能報告</a:t>
                      </a:r>
                      <a:endParaRPr kumimoji="1" lang="en-US" altLang="ja-JP" b="1" dirty="0"/>
                    </a:p>
                    <a:p>
                      <a:pPr algn="l"/>
                      <a:r>
                        <a:rPr lang="ja-JP" altLang="ja-JP" sz="1200" dirty="0">
                          <a:solidFill>
                            <a:schemeClr val="tx1"/>
                          </a:solidFill>
                          <a:latin typeface="+mn-ea"/>
                        </a:rPr>
                        <a:t>どの「医療機能」に該当するかの「定義」を踏まえ、病棟</a:t>
                      </a:r>
                      <a:r>
                        <a:rPr lang="ja-JP" altLang="en-US" sz="1200" dirty="0">
                          <a:solidFill>
                            <a:schemeClr val="tx1"/>
                          </a:solidFill>
                          <a:latin typeface="+mn-ea"/>
                        </a:rPr>
                        <a:t>ごとに</a:t>
                      </a:r>
                      <a:r>
                        <a:rPr lang="ja-JP" altLang="ja-JP" sz="1200" dirty="0">
                          <a:solidFill>
                            <a:schemeClr val="tx1"/>
                          </a:solidFill>
                          <a:latin typeface="+mn-ea"/>
                        </a:rPr>
                        <a:t>医療機関が判断したもの</a:t>
                      </a:r>
                    </a:p>
                    <a:p>
                      <a:pPr algn="ctr">
                        <a:lnSpc>
                          <a:spcPts val="600"/>
                        </a:lnSpc>
                      </a:pPr>
                      <a:r>
                        <a:rPr lang="en-US" altLang="ja-JP" sz="1200" dirty="0">
                          <a:solidFill>
                            <a:schemeClr val="tx1"/>
                          </a:solidFill>
                          <a:latin typeface="+mn-ea"/>
                        </a:rPr>
                        <a:t> </a:t>
                      </a:r>
                      <a:endParaRPr lang="ja-JP" altLang="ja-JP" sz="1200" dirty="0">
                        <a:solidFill>
                          <a:schemeClr val="tx1"/>
                        </a:solidFill>
                        <a:latin typeface="+mn-ea"/>
                      </a:endParaRPr>
                    </a:p>
                    <a:p>
                      <a:pPr algn="ctr"/>
                      <a:r>
                        <a:rPr lang="en-US" altLang="ja-JP" sz="1200" dirty="0">
                          <a:solidFill>
                            <a:schemeClr val="tx1"/>
                          </a:solidFill>
                          <a:latin typeface="+mn-ea"/>
                        </a:rPr>
                        <a:t> </a:t>
                      </a:r>
                      <a:r>
                        <a:rPr lang="ja-JP" altLang="ja-JP" sz="1200" dirty="0">
                          <a:solidFill>
                            <a:schemeClr val="tx1"/>
                          </a:solidFill>
                          <a:latin typeface="+mn-ea"/>
                        </a:rPr>
                        <a:t>⇒地域において「医療機関が表示した機能」</a:t>
                      </a:r>
                      <a:endParaRPr lang="en-US" altLang="ja-JP" sz="1200" dirty="0">
                        <a:solidFill>
                          <a:schemeClr val="tx1"/>
                        </a:solidFill>
                        <a:latin typeface="+mn-ea"/>
                      </a:endParaRP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extLst>
                  <a:ext uri="{0D108BD9-81ED-4DB2-BD59-A6C34878D82A}">
                    <a16:rowId xmlns:a16="http://schemas.microsoft.com/office/drawing/2014/main" val="10000"/>
                  </a:ext>
                </a:extLst>
              </a:tr>
              <a:tr h="459622">
                <a:tc>
                  <a:txBody>
                    <a:bodyPr/>
                    <a:lstStyle/>
                    <a:p>
                      <a:r>
                        <a:rPr kumimoji="1" lang="ja-JP" altLang="en-US" sz="1200" dirty="0">
                          <a:latin typeface="HGPｺﾞｼｯｸM" panose="020B0600000000000000" pitchFamily="50" charset="-128"/>
                          <a:ea typeface="HGPｺﾞｼｯｸM" panose="020B0600000000000000" pitchFamily="50" charset="-128"/>
                        </a:rPr>
                        <a:t>医療資源量：</a:t>
                      </a:r>
                      <a:r>
                        <a:rPr kumimoji="1" lang="en-US" altLang="ja-JP" sz="1200" dirty="0">
                          <a:latin typeface="HGPｺﾞｼｯｸM" panose="020B0600000000000000" pitchFamily="50" charset="-128"/>
                          <a:ea typeface="HGPｺﾞｼｯｸM" panose="020B0600000000000000" pitchFamily="50" charset="-128"/>
                        </a:rPr>
                        <a:t>3,000</a:t>
                      </a:r>
                      <a:r>
                        <a:rPr kumimoji="1" lang="ja-JP" altLang="en-US" sz="1200" dirty="0">
                          <a:latin typeface="HGPｺﾞｼｯｸM" panose="020B0600000000000000" pitchFamily="50" charset="-128"/>
                          <a:ea typeface="HGPｺﾞｼｯｸM" panose="020B0600000000000000" pitchFamily="50" charset="-128"/>
                        </a:rPr>
                        <a:t>点以上</a:t>
                      </a: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2">
                        <a:lumMod val="60000"/>
                        <a:lumOff val="40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kumimoji="1" lang="ja-JP" altLang="en-US" dirty="0"/>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2">
                        <a:lumMod val="60000"/>
                        <a:lumOff val="40000"/>
                      </a:schemeClr>
                    </a:solidFill>
                  </a:tcPr>
                </a:tc>
                <a:tc>
                  <a:txBody>
                    <a:bodyPr/>
                    <a:lstStyle/>
                    <a:p>
                      <a:r>
                        <a:rPr kumimoji="1" lang="ja-JP" altLang="en-US" sz="1200" dirty="0">
                          <a:latin typeface="HGPｺﾞｼｯｸM" panose="020B0600000000000000" pitchFamily="50" charset="-128"/>
                          <a:ea typeface="HGPｺﾞｼｯｸM" panose="020B0600000000000000" pitchFamily="50" charset="-128"/>
                        </a:rPr>
                        <a:t>急性期の患者に対し、状態の早期安定化に向けて、診療密度が特に高い医療を提供する機能</a:t>
                      </a: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2">
                        <a:lumMod val="60000"/>
                        <a:lumOff val="40000"/>
                      </a:schemeClr>
                    </a:solidFill>
                  </a:tcPr>
                </a:tc>
                <a:extLst>
                  <a:ext uri="{0D108BD9-81ED-4DB2-BD59-A6C34878D82A}">
                    <a16:rowId xmlns:a16="http://schemas.microsoft.com/office/drawing/2014/main" val="10001"/>
                  </a:ext>
                </a:extLst>
              </a:tr>
              <a:tr h="616107">
                <a:tc>
                  <a:txBody>
                    <a:bodyPr/>
                    <a:lstStyle/>
                    <a:p>
                      <a:r>
                        <a:rPr kumimoji="1" lang="ja-JP" altLang="en-US" sz="1200" dirty="0">
                          <a:latin typeface="HGPｺﾞｼｯｸM" panose="020B0600000000000000" pitchFamily="50" charset="-128"/>
                          <a:ea typeface="HGPｺﾞｼｯｸM" panose="020B0600000000000000" pitchFamily="50" charset="-128"/>
                        </a:rPr>
                        <a:t>医療資源量：</a:t>
                      </a:r>
                      <a:r>
                        <a:rPr kumimoji="1" lang="en-US" altLang="ja-JP" sz="1200" dirty="0">
                          <a:latin typeface="HGPｺﾞｼｯｸM" panose="020B0600000000000000" pitchFamily="50" charset="-128"/>
                          <a:ea typeface="HGPｺﾞｼｯｸM" panose="020B0600000000000000" pitchFamily="50" charset="-128"/>
                        </a:rPr>
                        <a:t>600</a:t>
                      </a:r>
                      <a:r>
                        <a:rPr kumimoji="1" lang="ja-JP" altLang="en-US" sz="1200" dirty="0">
                          <a:latin typeface="HGPｺﾞｼｯｸM" panose="020B0600000000000000" pitchFamily="50" charset="-128"/>
                          <a:ea typeface="HGPｺﾞｼｯｸM" panose="020B0600000000000000" pitchFamily="50" charset="-128"/>
                        </a:rPr>
                        <a:t>～</a:t>
                      </a:r>
                      <a:r>
                        <a:rPr kumimoji="1" lang="en-US" altLang="ja-JP" sz="1200" dirty="0">
                          <a:latin typeface="HGPｺﾞｼｯｸM" panose="020B0600000000000000" pitchFamily="50" charset="-128"/>
                          <a:ea typeface="HGPｺﾞｼｯｸM" panose="020B0600000000000000" pitchFamily="50" charset="-128"/>
                        </a:rPr>
                        <a:t>3,000</a:t>
                      </a:r>
                      <a:r>
                        <a:rPr kumimoji="1" lang="ja-JP" altLang="en-US" sz="1200" dirty="0">
                          <a:latin typeface="HGPｺﾞｼｯｸM" panose="020B0600000000000000" pitchFamily="50" charset="-128"/>
                          <a:ea typeface="HGPｺﾞｼｯｸM" panose="020B0600000000000000" pitchFamily="50" charset="-128"/>
                        </a:rPr>
                        <a:t>点未満</a:t>
                      </a: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2">
                        <a:lumMod val="40000"/>
                        <a:lumOff val="60000"/>
                      </a:schemeClr>
                    </a:solidFill>
                  </a:tcPr>
                </a:tc>
                <a:tc>
                  <a:txBody>
                    <a:bodyPr/>
                    <a:lstStyle/>
                    <a:p>
                      <a:pPr algn="ctr"/>
                      <a:endParaRPr kumimoji="1" lang="ja-JP" altLang="en-US" dirty="0"/>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2">
                        <a:lumMod val="40000"/>
                        <a:lumOff val="60000"/>
                      </a:schemeClr>
                    </a:solidFill>
                  </a:tcPr>
                </a:tc>
                <a:tc>
                  <a:txBody>
                    <a:bodyPr/>
                    <a:lstStyle/>
                    <a:p>
                      <a:r>
                        <a:rPr kumimoji="1" lang="ja-JP" altLang="en-US" sz="1200" u="none" dirty="0">
                          <a:latin typeface="HGPｺﾞｼｯｸM" panose="020B0600000000000000" pitchFamily="50" charset="-128"/>
                          <a:ea typeface="HGPｺﾞｼｯｸM" panose="020B0600000000000000" pitchFamily="50" charset="-128"/>
                        </a:rPr>
                        <a:t>急性期の患者に対し、状態の早期安定化に向けて、医療を提供する機能</a:t>
                      </a: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2">
                        <a:lumMod val="40000"/>
                        <a:lumOff val="60000"/>
                      </a:schemeClr>
                    </a:solidFill>
                  </a:tcPr>
                </a:tc>
                <a:extLst>
                  <a:ext uri="{0D108BD9-81ED-4DB2-BD59-A6C34878D82A}">
                    <a16:rowId xmlns:a16="http://schemas.microsoft.com/office/drawing/2014/main" val="10002"/>
                  </a:ext>
                </a:extLst>
              </a:tr>
              <a:tr h="68003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dirty="0">
                          <a:latin typeface="HGPｺﾞｼｯｸM" panose="020B0600000000000000" pitchFamily="50" charset="-128"/>
                          <a:ea typeface="HGPｺﾞｼｯｸM" panose="020B0600000000000000" pitchFamily="50" charset="-128"/>
                        </a:rPr>
                        <a:t>・</a:t>
                      </a:r>
                      <a:r>
                        <a:rPr kumimoji="1" lang="ja-JP" altLang="en-US" sz="1200" u="none" dirty="0">
                          <a:latin typeface="HGPｺﾞｼｯｸM" panose="020B0600000000000000" pitchFamily="50" charset="-128"/>
                          <a:ea typeface="HGPｺﾞｼｯｸM" panose="020B0600000000000000" pitchFamily="50" charset="-128"/>
                        </a:rPr>
                        <a:t>医療資源量：</a:t>
                      </a:r>
                      <a:r>
                        <a:rPr kumimoji="1" lang="en-US" altLang="ja-JP" sz="1200" u="none" dirty="0">
                          <a:latin typeface="HGPｺﾞｼｯｸM" panose="020B0600000000000000" pitchFamily="50" charset="-128"/>
                          <a:ea typeface="HGPｺﾞｼｯｸM" panose="020B0600000000000000" pitchFamily="50" charset="-128"/>
                        </a:rPr>
                        <a:t>175</a:t>
                      </a:r>
                      <a:r>
                        <a:rPr kumimoji="1" lang="ja-JP" altLang="en-US" sz="1200" u="none" dirty="0">
                          <a:latin typeface="HGPｺﾞｼｯｸM" panose="020B0600000000000000" pitchFamily="50" charset="-128"/>
                          <a:ea typeface="HGPｺﾞｼｯｸM" panose="020B0600000000000000" pitchFamily="50" charset="-128"/>
                        </a:rPr>
                        <a:t>～</a:t>
                      </a:r>
                      <a:r>
                        <a:rPr kumimoji="1" lang="en-US" altLang="ja-JP" sz="1200" u="none" dirty="0">
                          <a:latin typeface="HGPｺﾞｼｯｸM" panose="020B0600000000000000" pitchFamily="50" charset="-128"/>
                          <a:ea typeface="HGPｺﾞｼｯｸM" panose="020B0600000000000000" pitchFamily="50" charset="-128"/>
                        </a:rPr>
                        <a:t>600</a:t>
                      </a:r>
                      <a:r>
                        <a:rPr kumimoji="1" lang="ja-JP" altLang="en-US" sz="1200" u="none" dirty="0">
                          <a:latin typeface="HGPｺﾞｼｯｸM" panose="020B0600000000000000" pitchFamily="50" charset="-128"/>
                          <a:ea typeface="HGPｺﾞｼｯｸM" panose="020B0600000000000000" pitchFamily="50" charset="-128"/>
                        </a:rPr>
                        <a:t>点未満</a:t>
                      </a:r>
                      <a:endParaRPr kumimoji="1" lang="en-US" altLang="ja-JP" sz="1200" u="none" dirty="0">
                        <a:latin typeface="HGPｺﾞｼｯｸM" panose="020B0600000000000000" pitchFamily="50" charset="-128"/>
                        <a:ea typeface="HGPｺﾞｼｯｸM" panose="020B0600000000000000"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200" dirty="0">
                        <a:latin typeface="HGPｺﾞｼｯｸM" panose="020B0600000000000000" pitchFamily="50" charset="-128"/>
                        <a:ea typeface="HGPｺﾞｼｯｸM" panose="020B0600000000000000"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dirty="0">
                          <a:latin typeface="HGPｺﾞｼｯｸM" panose="020B0600000000000000" pitchFamily="50" charset="-128"/>
                          <a:ea typeface="HGPｺﾞｼｯｸM" panose="020B0600000000000000" pitchFamily="50" charset="-128"/>
                        </a:rPr>
                        <a:t>・回復期リハビリテーション病棟入院料を算定した　　　　患者数</a:t>
                      </a: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schemeClr>
                    </a:solidFill>
                  </a:tcPr>
                </a:tc>
                <a:tc>
                  <a:txBody>
                    <a:bodyPr/>
                    <a:lstStyle/>
                    <a:p>
                      <a:pPr algn="ctr"/>
                      <a:endParaRPr kumimoji="1" lang="ja-JP" altLang="en-US" dirty="0"/>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schemeClr>
                    </a:solidFill>
                  </a:tcPr>
                </a:tc>
                <a:tc>
                  <a:txBody>
                    <a:bodyPr/>
                    <a:lstStyle/>
                    <a:p>
                      <a:r>
                        <a:rPr kumimoji="1" lang="ja-JP" altLang="en-US" sz="1200" dirty="0">
                          <a:latin typeface="HGPｺﾞｼｯｸM" panose="020B0600000000000000" pitchFamily="50" charset="-128"/>
                          <a:ea typeface="HGPｺﾞｼｯｸM" panose="020B0600000000000000" pitchFamily="50" charset="-128"/>
                        </a:rPr>
                        <a:t>・急性期を経過した患者への在宅復帰に向けた医療やリハビリテーションを提供する機能</a:t>
                      </a:r>
                      <a:endParaRPr kumimoji="1" lang="en-US" altLang="ja-JP" sz="1200" dirty="0">
                        <a:latin typeface="HGPｺﾞｼｯｸM" panose="020B0600000000000000" pitchFamily="50" charset="-128"/>
                        <a:ea typeface="HGPｺﾞｼｯｸM" panose="020B0600000000000000" pitchFamily="50" charset="-128"/>
                      </a:endParaRP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schemeClr>
                    </a:solidFill>
                  </a:tcPr>
                </a:tc>
                <a:extLst>
                  <a:ext uri="{0D108BD9-81ED-4DB2-BD59-A6C34878D82A}">
                    <a16:rowId xmlns:a16="http://schemas.microsoft.com/office/drawing/2014/main" val="10003"/>
                  </a:ext>
                </a:extLst>
              </a:tr>
              <a:tr h="1285677">
                <a:tc>
                  <a:txBody>
                    <a:bodyPr/>
                    <a:lstStyle/>
                    <a:p>
                      <a:r>
                        <a:rPr kumimoji="1" lang="ja-JP" altLang="en-US" sz="1200" dirty="0">
                          <a:latin typeface="HGPｺﾞｼｯｸM" panose="020B0600000000000000" pitchFamily="50" charset="-128"/>
                          <a:ea typeface="HGPｺﾞｼｯｸM" panose="020B0600000000000000" pitchFamily="50" charset="-128"/>
                        </a:rPr>
                        <a:t>（一般病床）</a:t>
                      </a:r>
                      <a:endParaRPr kumimoji="1" lang="en-US" altLang="ja-JP" sz="1200" dirty="0">
                        <a:latin typeface="HGPｺﾞｼｯｸM" panose="020B0600000000000000" pitchFamily="50" charset="-128"/>
                        <a:ea typeface="HGPｺﾞｼｯｸM" panose="020B0600000000000000" pitchFamily="50" charset="-128"/>
                      </a:endParaRPr>
                    </a:p>
                    <a:p>
                      <a:r>
                        <a:rPr kumimoji="1" lang="ja-JP" altLang="en-US" sz="1200" dirty="0">
                          <a:latin typeface="HGPｺﾞｼｯｸM" panose="020B0600000000000000" pitchFamily="50" charset="-128"/>
                          <a:ea typeface="HGPｺﾞｼｯｸM" panose="020B0600000000000000" pitchFamily="50" charset="-128"/>
                        </a:rPr>
                        <a:t>障害者施設等入院基本料、特殊疾患病棟入院基本料及び特殊疾患入院医療管理料を算定している患者</a:t>
                      </a:r>
                      <a:endParaRPr kumimoji="1" lang="en-US" altLang="ja-JP" sz="1200" dirty="0">
                        <a:latin typeface="HGPｺﾞｼｯｸM" panose="020B0600000000000000" pitchFamily="50" charset="-128"/>
                        <a:ea typeface="HGPｺﾞｼｯｸM" panose="020B0600000000000000" pitchFamily="50" charset="-128"/>
                      </a:endParaRPr>
                    </a:p>
                    <a:p>
                      <a:r>
                        <a:rPr kumimoji="1" lang="ja-JP" altLang="en-US" sz="1200" dirty="0">
                          <a:latin typeface="HGPｺﾞｼｯｸM" panose="020B0600000000000000" pitchFamily="50" charset="-128"/>
                          <a:ea typeface="HGPｺﾞｼｯｸM" panose="020B0600000000000000" pitchFamily="50" charset="-128"/>
                        </a:rPr>
                        <a:t>（療養病床）</a:t>
                      </a:r>
                      <a:endParaRPr kumimoji="1" lang="en-US" altLang="ja-JP" sz="1200" dirty="0">
                        <a:latin typeface="HGPｺﾞｼｯｸM" panose="020B0600000000000000" pitchFamily="50" charset="-128"/>
                        <a:ea typeface="HGPｺﾞｼｯｸM" panose="020B0600000000000000" pitchFamily="50" charset="-128"/>
                      </a:endParaRPr>
                    </a:p>
                    <a:p>
                      <a:r>
                        <a:rPr kumimoji="1" lang="ja-JP" altLang="en-US" sz="1200" dirty="0">
                          <a:latin typeface="HGPｺﾞｼｯｸM" panose="020B0600000000000000" pitchFamily="50" charset="-128"/>
                          <a:ea typeface="HGPｺﾞｼｯｸM" panose="020B0600000000000000" pitchFamily="50" charset="-128"/>
                        </a:rPr>
                        <a:t>療養病床（回復期リハビリテーション病棟入院料を算定した患者数を除く）</a:t>
                      </a:r>
                      <a:r>
                        <a:rPr kumimoji="1" lang="en-US" altLang="ja-JP" sz="1200" dirty="0">
                          <a:latin typeface="HGPｺﾞｼｯｸM" panose="020B0600000000000000" pitchFamily="50" charset="-128"/>
                          <a:ea typeface="HGPｺﾞｼｯｸM" panose="020B0600000000000000" pitchFamily="50" charset="-128"/>
                        </a:rPr>
                        <a:t>-</a:t>
                      </a:r>
                      <a:r>
                        <a:rPr kumimoji="1" lang="ja-JP" altLang="en-US" sz="1200" dirty="0">
                          <a:latin typeface="HGPｺﾞｼｯｸM" panose="020B0600000000000000" pitchFamily="50" charset="-128"/>
                          <a:ea typeface="HGPｺﾞｼｯｸM" panose="020B0600000000000000" pitchFamily="50" charset="-128"/>
                        </a:rPr>
                        <a:t>医療区分</a:t>
                      </a:r>
                      <a:r>
                        <a:rPr kumimoji="1" lang="en-US" altLang="ja-JP" sz="1200" dirty="0">
                          <a:latin typeface="HGPｺﾞｼｯｸM" panose="020B0600000000000000" pitchFamily="50" charset="-128"/>
                          <a:ea typeface="HGPｺﾞｼｯｸM" panose="020B0600000000000000" pitchFamily="50" charset="-128"/>
                        </a:rPr>
                        <a:t>Ⅰ</a:t>
                      </a:r>
                      <a:r>
                        <a:rPr kumimoji="1" lang="ja-JP" altLang="en-US" sz="1200" dirty="0">
                          <a:latin typeface="HGPｺﾞｼｯｸM" panose="020B0600000000000000" pitchFamily="50" charset="-128"/>
                          <a:ea typeface="HGPｺﾞｼｯｸM" panose="020B0600000000000000" pitchFamily="50" charset="-128"/>
                        </a:rPr>
                        <a:t>の患者数の</a:t>
                      </a:r>
                      <a:r>
                        <a:rPr kumimoji="1" lang="en-US" altLang="ja-JP" sz="1200" dirty="0">
                          <a:latin typeface="HGPｺﾞｼｯｸM" panose="020B0600000000000000" pitchFamily="50" charset="-128"/>
                          <a:ea typeface="HGPｺﾞｼｯｸM" panose="020B0600000000000000" pitchFamily="50" charset="-128"/>
                        </a:rPr>
                        <a:t>70</a:t>
                      </a:r>
                      <a:r>
                        <a:rPr kumimoji="1" lang="ja-JP" altLang="en-US" sz="1200" dirty="0">
                          <a:latin typeface="HGPｺﾞｼｯｸM" panose="020B0600000000000000" pitchFamily="50" charset="-128"/>
                          <a:ea typeface="HGPｺﾞｼｯｸM" panose="020B0600000000000000" pitchFamily="50" charset="-128"/>
                        </a:rPr>
                        <a:t>％</a:t>
                      </a:r>
                      <a:r>
                        <a:rPr kumimoji="1" lang="en-US" altLang="ja-JP" sz="1200" dirty="0">
                          <a:latin typeface="HGPｺﾞｼｯｸM" panose="020B0600000000000000" pitchFamily="50" charset="-128"/>
                          <a:ea typeface="HGPｺﾞｼｯｸM" panose="020B0600000000000000" pitchFamily="50" charset="-128"/>
                        </a:rPr>
                        <a:t>-</a:t>
                      </a:r>
                      <a:r>
                        <a:rPr kumimoji="1" lang="ja-JP" altLang="en-US" sz="1200" dirty="0">
                          <a:latin typeface="HGPｺﾞｼｯｸM" panose="020B0600000000000000" pitchFamily="50" charset="-128"/>
                          <a:ea typeface="HGPｺﾞｼｯｸM" panose="020B0600000000000000" pitchFamily="50" charset="-128"/>
                        </a:rPr>
                        <a:t>地域差解消分</a:t>
                      </a: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kumimoji="1" lang="ja-JP" altLang="en-US" dirty="0"/>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kumimoji="1" lang="ja-JP" altLang="en-US" sz="1200" dirty="0">
                          <a:latin typeface="HGPｺﾞｼｯｸM" panose="020B0600000000000000" pitchFamily="50" charset="-128"/>
                          <a:ea typeface="HGPｺﾞｼｯｸM" panose="020B0600000000000000" pitchFamily="50" charset="-128"/>
                        </a:rPr>
                        <a:t>・長期にわたり療養が必要な患者を入院</a:t>
                      </a:r>
                      <a:r>
                        <a:rPr kumimoji="1" lang="ja-JP" altLang="en-US" sz="1200" dirty="0" smtClean="0">
                          <a:latin typeface="HGPｺﾞｼｯｸM" panose="020B0600000000000000" pitchFamily="50" charset="-128"/>
                          <a:ea typeface="HGPｺﾞｼｯｸM" panose="020B0600000000000000" pitchFamily="50" charset="-128"/>
                        </a:rPr>
                        <a:t>させる</a:t>
                      </a:r>
                      <a:endParaRPr kumimoji="1" lang="en-US" altLang="ja-JP" sz="1200" dirty="0" smtClean="0">
                        <a:latin typeface="HGPｺﾞｼｯｸM" panose="020B0600000000000000" pitchFamily="50" charset="-128"/>
                        <a:ea typeface="HGPｺﾞｼｯｸM" panose="020B0600000000000000" pitchFamily="50" charset="-128"/>
                      </a:endParaRPr>
                    </a:p>
                    <a:p>
                      <a:r>
                        <a:rPr kumimoji="1" lang="ja-JP" altLang="en-US" sz="1200" dirty="0" smtClean="0">
                          <a:latin typeface="HGPｺﾞｼｯｸM" panose="020B0600000000000000" pitchFamily="50" charset="-128"/>
                          <a:ea typeface="HGPｺﾞｼｯｸM" panose="020B0600000000000000" pitchFamily="50" charset="-128"/>
                        </a:rPr>
                        <a:t>　機能</a:t>
                      </a:r>
                      <a:endParaRPr kumimoji="1" lang="en-US" altLang="ja-JP" sz="1200" dirty="0">
                        <a:latin typeface="HGPｺﾞｼｯｸM" panose="020B0600000000000000" pitchFamily="50" charset="-128"/>
                        <a:ea typeface="HGPｺﾞｼｯｸM" panose="020B0600000000000000" pitchFamily="50" charset="-128"/>
                      </a:endParaRPr>
                    </a:p>
                    <a:p>
                      <a:endParaRPr kumimoji="1" lang="en-US" altLang="ja-JP" sz="1200" dirty="0">
                        <a:latin typeface="HGPｺﾞｼｯｸM" panose="020B0600000000000000" pitchFamily="50" charset="-128"/>
                        <a:ea typeface="HGPｺﾞｼｯｸM" panose="020B0600000000000000" pitchFamily="50" charset="-128"/>
                      </a:endParaRPr>
                    </a:p>
                    <a:p>
                      <a:r>
                        <a:rPr kumimoji="1" lang="ja-JP" altLang="en-US" sz="1200" dirty="0">
                          <a:latin typeface="HGPｺﾞｼｯｸM" panose="020B0600000000000000" pitchFamily="50" charset="-128"/>
                          <a:ea typeface="HGPｺﾞｼｯｸM" panose="020B0600000000000000" pitchFamily="50" charset="-128"/>
                        </a:rPr>
                        <a:t>・長期にわたり療養が必要な重度の障害者（</a:t>
                      </a:r>
                      <a:r>
                        <a:rPr kumimoji="1" lang="ja-JP" altLang="en-US" sz="1200" dirty="0" smtClean="0">
                          <a:latin typeface="HGPｺﾞｼｯｸM" panose="020B0600000000000000" pitchFamily="50" charset="-128"/>
                          <a:ea typeface="HGPｺﾞｼｯｸM" panose="020B0600000000000000" pitchFamily="50" charset="-128"/>
                        </a:rPr>
                        <a:t>重度</a:t>
                      </a:r>
                      <a:endParaRPr kumimoji="1" lang="en-US" altLang="ja-JP" sz="1200" dirty="0" smtClean="0">
                        <a:latin typeface="HGPｺﾞｼｯｸM" panose="020B0600000000000000" pitchFamily="50" charset="-128"/>
                        <a:ea typeface="HGPｺﾞｼｯｸM" panose="020B0600000000000000" pitchFamily="50" charset="-128"/>
                      </a:endParaRPr>
                    </a:p>
                    <a:p>
                      <a:r>
                        <a:rPr kumimoji="1" lang="ja-JP" altLang="en-US" sz="1200" dirty="0" smtClean="0">
                          <a:latin typeface="HGPｺﾞｼｯｸM" panose="020B0600000000000000" pitchFamily="50" charset="-128"/>
                          <a:ea typeface="HGPｺﾞｼｯｸM" panose="020B0600000000000000" pitchFamily="50" charset="-128"/>
                        </a:rPr>
                        <a:t>　の</a:t>
                      </a:r>
                      <a:r>
                        <a:rPr kumimoji="1" lang="ja-JP" altLang="en-US" sz="1200" dirty="0">
                          <a:latin typeface="HGPｺﾞｼｯｸM" panose="020B0600000000000000" pitchFamily="50" charset="-128"/>
                          <a:ea typeface="HGPｺﾞｼｯｸM" panose="020B0600000000000000" pitchFamily="50" charset="-128"/>
                        </a:rPr>
                        <a:t>意識障害者含む）、筋ジストロフィー患者又</a:t>
                      </a:r>
                      <a:r>
                        <a:rPr kumimoji="1" lang="ja-JP" altLang="en-US" sz="1200" dirty="0" smtClean="0">
                          <a:latin typeface="HGPｺﾞｼｯｸM" panose="020B0600000000000000" pitchFamily="50" charset="-128"/>
                          <a:ea typeface="HGPｺﾞｼｯｸM" panose="020B0600000000000000" pitchFamily="50" charset="-128"/>
                        </a:rPr>
                        <a:t>は</a:t>
                      </a:r>
                      <a:endParaRPr kumimoji="1" lang="en-US" altLang="ja-JP" sz="1200" dirty="0" smtClean="0">
                        <a:latin typeface="HGPｺﾞｼｯｸM" panose="020B0600000000000000" pitchFamily="50" charset="-128"/>
                        <a:ea typeface="HGPｺﾞｼｯｸM" panose="020B0600000000000000" pitchFamily="50" charset="-128"/>
                      </a:endParaRPr>
                    </a:p>
                    <a:p>
                      <a:r>
                        <a:rPr kumimoji="1" lang="ja-JP" altLang="en-US" sz="1200" dirty="0" smtClean="0">
                          <a:latin typeface="HGPｺﾞｼｯｸM" panose="020B0600000000000000" pitchFamily="50" charset="-128"/>
                          <a:ea typeface="HGPｺﾞｼｯｸM" panose="020B0600000000000000" pitchFamily="50" charset="-128"/>
                        </a:rPr>
                        <a:t>　難病</a:t>
                      </a:r>
                      <a:r>
                        <a:rPr kumimoji="1" lang="ja-JP" altLang="en-US" sz="1200" dirty="0">
                          <a:latin typeface="HGPｺﾞｼｯｸM" panose="020B0600000000000000" pitchFamily="50" charset="-128"/>
                          <a:ea typeface="HGPｺﾞｼｯｸM" panose="020B0600000000000000" pitchFamily="50" charset="-128"/>
                        </a:rPr>
                        <a:t>患者等を入院させる機能</a:t>
                      </a: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4"/>
                  </a:ext>
                </a:extLst>
              </a:tr>
              <a:tr h="811264">
                <a:tc>
                  <a:txBody>
                    <a:bodyPr/>
                    <a:lstStyle/>
                    <a:p>
                      <a:r>
                        <a:rPr kumimoji="1" lang="en-US" altLang="ja-JP" sz="900" dirty="0">
                          <a:latin typeface="HGPｺﾞｼｯｸM" panose="020B0600000000000000" pitchFamily="50" charset="-128"/>
                          <a:ea typeface="HGPｺﾞｼｯｸM" panose="020B0600000000000000" pitchFamily="50" charset="-128"/>
                        </a:rPr>
                        <a:t>【</a:t>
                      </a:r>
                      <a:r>
                        <a:rPr kumimoji="1" lang="ja-JP" altLang="en-US" sz="900" dirty="0">
                          <a:latin typeface="HGPｺﾞｼｯｸM" panose="020B0600000000000000" pitchFamily="50" charset="-128"/>
                          <a:ea typeface="HGPｺﾞｼｯｸM" panose="020B0600000000000000" pitchFamily="50" charset="-128"/>
                        </a:rPr>
                        <a:t>訪問診療</a:t>
                      </a:r>
                      <a:r>
                        <a:rPr kumimoji="1" lang="en-US" altLang="ja-JP" sz="900" dirty="0">
                          <a:latin typeface="HGPｺﾞｼｯｸM" panose="020B0600000000000000" pitchFamily="50" charset="-128"/>
                          <a:ea typeface="HGPｺﾞｼｯｸM" panose="020B0600000000000000" pitchFamily="50" charset="-128"/>
                        </a:rPr>
                        <a:t>】</a:t>
                      </a:r>
                      <a:r>
                        <a:rPr kumimoji="1" lang="ja-JP" altLang="en-US" sz="900" dirty="0">
                          <a:latin typeface="HGPｺﾞｼｯｸM" panose="020B0600000000000000" pitchFamily="50" charset="-128"/>
                          <a:ea typeface="HGPｺﾞｼｯｸM" panose="020B0600000000000000" pitchFamily="50" charset="-128"/>
                        </a:rPr>
                        <a:t>在宅訪問診療患者</a:t>
                      </a:r>
                    </a:p>
                    <a:p>
                      <a:r>
                        <a:rPr kumimoji="1" lang="en-US" altLang="ja-JP" sz="900" dirty="0">
                          <a:latin typeface="HGPｺﾞｼｯｸM" panose="020B0600000000000000" pitchFamily="50" charset="-128"/>
                          <a:ea typeface="HGPｺﾞｼｯｸM" panose="020B0600000000000000" pitchFamily="50" charset="-128"/>
                        </a:rPr>
                        <a:t>【</a:t>
                      </a:r>
                      <a:r>
                        <a:rPr kumimoji="1" lang="ja-JP" altLang="en-US" sz="900" dirty="0">
                          <a:latin typeface="HGPｺﾞｼｯｸM" panose="020B0600000000000000" pitchFamily="50" charset="-128"/>
                          <a:ea typeface="HGPｺﾞｼｯｸM" panose="020B0600000000000000" pitchFamily="50" charset="-128"/>
                        </a:rPr>
                        <a:t>介護老人保健施設</a:t>
                      </a:r>
                      <a:r>
                        <a:rPr kumimoji="1" lang="en-US" altLang="ja-JP" sz="900" dirty="0">
                          <a:latin typeface="HGPｺﾞｼｯｸM" panose="020B0600000000000000" pitchFamily="50" charset="-128"/>
                          <a:ea typeface="HGPｺﾞｼｯｸM" panose="020B0600000000000000" pitchFamily="50" charset="-128"/>
                        </a:rPr>
                        <a:t>】</a:t>
                      </a:r>
                      <a:r>
                        <a:rPr kumimoji="1" lang="ja-JP" altLang="en-US" sz="900" dirty="0">
                          <a:latin typeface="HGPｺﾞｼｯｸM" panose="020B0600000000000000" pitchFamily="50" charset="-128"/>
                          <a:ea typeface="HGPｺﾞｼｯｸM" panose="020B0600000000000000" pitchFamily="50" charset="-128"/>
                        </a:rPr>
                        <a:t>介護老人施設入所者</a:t>
                      </a:r>
                    </a:p>
                    <a:p>
                      <a:r>
                        <a:rPr kumimoji="1" lang="en-US" altLang="ja-JP" sz="900" dirty="0">
                          <a:latin typeface="HGPｺﾞｼｯｸM" panose="020B0600000000000000" pitchFamily="50" charset="-128"/>
                          <a:ea typeface="HGPｺﾞｼｯｸM" panose="020B0600000000000000" pitchFamily="50" charset="-128"/>
                        </a:rPr>
                        <a:t>【</a:t>
                      </a:r>
                      <a:r>
                        <a:rPr kumimoji="1" lang="ja-JP" altLang="en-US" sz="900" dirty="0">
                          <a:latin typeface="HGPｺﾞｼｯｸM" panose="020B0600000000000000" pitchFamily="50" charset="-128"/>
                          <a:ea typeface="HGPｺﾞｼｯｸM" panose="020B0600000000000000" pitchFamily="50" charset="-128"/>
                        </a:rPr>
                        <a:t>病床からの移行分</a:t>
                      </a:r>
                      <a:r>
                        <a:rPr kumimoji="1" lang="en-US" altLang="ja-JP" sz="900" dirty="0">
                          <a:latin typeface="HGPｺﾞｼｯｸM" panose="020B0600000000000000" pitchFamily="50" charset="-128"/>
                          <a:ea typeface="HGPｺﾞｼｯｸM" panose="020B0600000000000000" pitchFamily="50" charset="-128"/>
                        </a:rPr>
                        <a:t>】</a:t>
                      </a:r>
                    </a:p>
                    <a:p>
                      <a:r>
                        <a:rPr kumimoji="1" lang="ja-JP" altLang="en-US" sz="900" dirty="0">
                          <a:latin typeface="HGPｺﾞｼｯｸM" panose="020B0600000000000000" pitchFamily="50" charset="-128"/>
                          <a:ea typeface="HGPｺﾞｼｯｸM" panose="020B0600000000000000" pitchFamily="50" charset="-128"/>
                        </a:rPr>
                        <a:t>〇一般病床の医療資源投入量：</a:t>
                      </a:r>
                      <a:r>
                        <a:rPr kumimoji="1" lang="en-US" altLang="ja-JP" sz="900" dirty="0">
                          <a:latin typeface="HGPｺﾞｼｯｸM" panose="020B0600000000000000" pitchFamily="50" charset="-128"/>
                          <a:ea typeface="HGPｺﾞｼｯｸM" panose="020B0600000000000000" pitchFamily="50" charset="-128"/>
                        </a:rPr>
                        <a:t>175</a:t>
                      </a:r>
                      <a:r>
                        <a:rPr kumimoji="1" lang="ja-JP" altLang="en-US" sz="900" dirty="0">
                          <a:latin typeface="HGPｺﾞｼｯｸM" panose="020B0600000000000000" pitchFamily="50" charset="-128"/>
                          <a:ea typeface="HGPｺﾞｼｯｸM" panose="020B0600000000000000" pitchFamily="50" charset="-128"/>
                        </a:rPr>
                        <a:t>点未満</a:t>
                      </a:r>
                    </a:p>
                    <a:p>
                      <a:r>
                        <a:rPr kumimoji="1" lang="ja-JP" altLang="en-US" sz="900" dirty="0">
                          <a:latin typeface="HGPｺﾞｼｯｸM" panose="020B0600000000000000" pitchFamily="50" charset="-128"/>
                          <a:ea typeface="HGPｺﾞｼｯｸM" panose="020B0600000000000000" pitchFamily="50" charset="-128"/>
                        </a:rPr>
                        <a:t>○療養病床の医療区分１の</a:t>
                      </a:r>
                      <a:r>
                        <a:rPr kumimoji="1" lang="en-US" altLang="ja-JP" sz="900" dirty="0">
                          <a:latin typeface="HGPｺﾞｼｯｸM" panose="020B0600000000000000" pitchFamily="50" charset="-128"/>
                          <a:ea typeface="HGPｺﾞｼｯｸM" panose="020B0600000000000000" pitchFamily="50" charset="-128"/>
                        </a:rPr>
                        <a:t>70</a:t>
                      </a:r>
                      <a:r>
                        <a:rPr kumimoji="1" lang="ja-JP" altLang="en-US" sz="900" dirty="0">
                          <a:latin typeface="HGPｺﾞｼｯｸM" panose="020B0600000000000000" pitchFamily="50" charset="-128"/>
                          <a:ea typeface="HGPｺﾞｼｯｸM" panose="020B0600000000000000" pitchFamily="50" charset="-128"/>
                        </a:rPr>
                        <a:t>％の患者</a:t>
                      </a:r>
                    </a:p>
                    <a:p>
                      <a:r>
                        <a:rPr kumimoji="1" lang="ja-JP" altLang="en-US" sz="900" dirty="0">
                          <a:latin typeface="HGPｺﾞｼｯｸM" panose="020B0600000000000000" pitchFamily="50" charset="-128"/>
                          <a:ea typeface="HGPｺﾞｼｯｸM" panose="020B0600000000000000" pitchFamily="50" charset="-128"/>
                        </a:rPr>
                        <a:t>○療養病床入院受療率の地域差解消分（加算）</a:t>
                      </a: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kumimoji="1" lang="ja-JP" altLang="en-US" dirty="0"/>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kumimoji="1" lang="ja-JP" altLang="en-US" sz="1200" dirty="0">
                        <a:latin typeface="HGPｺﾞｼｯｸM" panose="020B0600000000000000" pitchFamily="50" charset="-128"/>
                        <a:ea typeface="HGPｺﾞｼｯｸM" panose="020B0600000000000000" pitchFamily="50" charset="-128"/>
                      </a:endParaRP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65000"/>
                      </a:schemeClr>
                    </a:solidFill>
                  </a:tcPr>
                </a:tc>
                <a:extLst>
                  <a:ext uri="{0D108BD9-81ED-4DB2-BD59-A6C34878D82A}">
                    <a16:rowId xmlns:a16="http://schemas.microsoft.com/office/drawing/2014/main" val="10005"/>
                  </a:ext>
                </a:extLst>
              </a:tr>
            </a:tbl>
          </a:graphicData>
        </a:graphic>
      </p:graphicFrame>
      <p:sp>
        <p:nvSpPr>
          <p:cNvPr id="5" name="角丸四角形 4"/>
          <p:cNvSpPr/>
          <p:nvPr/>
        </p:nvSpPr>
        <p:spPr>
          <a:xfrm>
            <a:off x="4078707" y="2636911"/>
            <a:ext cx="1300866" cy="387265"/>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400" dirty="0">
                <a:latin typeface="HG丸ｺﾞｼｯｸM-PRO" panose="020F0600000000000000" pitchFamily="50" charset="-128"/>
                <a:ea typeface="HG丸ｺﾞｼｯｸM-PRO" panose="020F0600000000000000" pitchFamily="50" charset="-128"/>
              </a:rPr>
              <a:t>高度急性期</a:t>
            </a:r>
          </a:p>
        </p:txBody>
      </p:sp>
      <p:sp>
        <p:nvSpPr>
          <p:cNvPr id="6" name="角丸四角形 5"/>
          <p:cNvSpPr/>
          <p:nvPr/>
        </p:nvSpPr>
        <p:spPr>
          <a:xfrm>
            <a:off x="4078707" y="3134395"/>
            <a:ext cx="1300866" cy="528827"/>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400" dirty="0">
                <a:latin typeface="HG丸ｺﾞｼｯｸM-PRO" panose="020F0600000000000000" pitchFamily="50" charset="-128"/>
                <a:ea typeface="HG丸ｺﾞｼｯｸM-PRO" panose="020F0600000000000000" pitchFamily="50" charset="-128"/>
              </a:rPr>
              <a:t>急性期</a:t>
            </a:r>
          </a:p>
        </p:txBody>
      </p:sp>
      <p:sp>
        <p:nvSpPr>
          <p:cNvPr id="7" name="角丸四角形 6"/>
          <p:cNvSpPr/>
          <p:nvPr/>
        </p:nvSpPr>
        <p:spPr>
          <a:xfrm>
            <a:off x="4078707" y="3716435"/>
            <a:ext cx="1300866" cy="730367"/>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400" dirty="0">
                <a:latin typeface="HG丸ｺﾞｼｯｸM-PRO" panose="020F0600000000000000" pitchFamily="50" charset="-128"/>
                <a:ea typeface="HG丸ｺﾞｼｯｸM-PRO" panose="020F0600000000000000" pitchFamily="50" charset="-128"/>
              </a:rPr>
              <a:t>回復期</a:t>
            </a:r>
            <a:endParaRPr kumimoji="1" lang="ja-JP" altLang="en-US" sz="1400" dirty="0">
              <a:latin typeface="HG丸ｺﾞｼｯｸM-PRO" panose="020F0600000000000000" pitchFamily="50" charset="-128"/>
              <a:ea typeface="HG丸ｺﾞｼｯｸM-PRO" panose="020F0600000000000000" pitchFamily="50" charset="-128"/>
            </a:endParaRPr>
          </a:p>
        </p:txBody>
      </p:sp>
      <p:sp>
        <p:nvSpPr>
          <p:cNvPr id="8" name="角丸四角形 7"/>
          <p:cNvSpPr/>
          <p:nvPr/>
        </p:nvSpPr>
        <p:spPr>
          <a:xfrm>
            <a:off x="4090265" y="4550702"/>
            <a:ext cx="1277749" cy="1247511"/>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400" dirty="0">
                <a:latin typeface="HG丸ｺﾞｼｯｸM-PRO" panose="020F0600000000000000" pitchFamily="50" charset="-128"/>
                <a:ea typeface="HG丸ｺﾞｼｯｸM-PRO" panose="020F0600000000000000" pitchFamily="50" charset="-128"/>
              </a:rPr>
              <a:t>慢性期</a:t>
            </a:r>
            <a:endParaRPr kumimoji="1" lang="ja-JP" altLang="en-US" sz="1400" dirty="0">
              <a:latin typeface="HG丸ｺﾞｼｯｸM-PRO" panose="020F0600000000000000" pitchFamily="50" charset="-128"/>
              <a:ea typeface="HG丸ｺﾞｼｯｸM-PRO" panose="020F0600000000000000" pitchFamily="50" charset="-128"/>
            </a:endParaRPr>
          </a:p>
        </p:txBody>
      </p:sp>
      <p:sp>
        <p:nvSpPr>
          <p:cNvPr id="9" name="角丸四角形 8"/>
          <p:cNvSpPr/>
          <p:nvPr/>
        </p:nvSpPr>
        <p:spPr>
          <a:xfrm>
            <a:off x="4055590" y="5949279"/>
            <a:ext cx="1282073" cy="769105"/>
          </a:xfrm>
          <a:prstGeom prst="round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400" dirty="0">
                <a:solidFill>
                  <a:schemeClr val="tx1"/>
                </a:solidFill>
                <a:latin typeface="HG丸ｺﾞｼｯｸM-PRO" panose="020F0600000000000000" pitchFamily="50" charset="-128"/>
                <a:ea typeface="HG丸ｺﾞｼｯｸM-PRO" panose="020F0600000000000000" pitchFamily="50" charset="-128"/>
              </a:rPr>
              <a:t>在宅医療等</a:t>
            </a:r>
            <a:endParaRPr kumimoji="1" lang="ja-JP" altLang="en-US" sz="1400" dirty="0">
              <a:solidFill>
                <a:schemeClr val="tx1"/>
              </a:solidFill>
              <a:latin typeface="HG丸ｺﾞｼｯｸM-PRO" panose="020F0600000000000000" pitchFamily="50" charset="-128"/>
              <a:ea typeface="HG丸ｺﾞｼｯｸM-PRO" panose="020F0600000000000000" pitchFamily="50" charset="-128"/>
            </a:endParaRPr>
          </a:p>
        </p:txBody>
      </p:sp>
      <p:sp>
        <p:nvSpPr>
          <p:cNvPr id="10" name="正方形/長方形 9"/>
          <p:cNvSpPr/>
          <p:nvPr/>
        </p:nvSpPr>
        <p:spPr>
          <a:xfrm>
            <a:off x="2700387" y="2844903"/>
            <a:ext cx="1232399" cy="33198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1400" dirty="0"/>
              <a:t>C1</a:t>
            </a:r>
            <a:r>
              <a:rPr kumimoji="1" lang="ja-JP" altLang="en-US" sz="1400" dirty="0"/>
              <a:t>：</a:t>
            </a:r>
            <a:r>
              <a:rPr kumimoji="1" lang="en-US" altLang="ja-JP" sz="1400" dirty="0"/>
              <a:t>3,000</a:t>
            </a:r>
            <a:r>
              <a:rPr kumimoji="1" lang="ja-JP" altLang="en-US" sz="1400" dirty="0"/>
              <a:t>点</a:t>
            </a:r>
          </a:p>
        </p:txBody>
      </p:sp>
      <p:sp>
        <p:nvSpPr>
          <p:cNvPr id="11" name="正方形/長方形 10"/>
          <p:cNvSpPr/>
          <p:nvPr/>
        </p:nvSpPr>
        <p:spPr>
          <a:xfrm>
            <a:off x="2691528" y="3488350"/>
            <a:ext cx="1232399" cy="33198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1400" dirty="0"/>
              <a:t>C2</a:t>
            </a:r>
            <a:r>
              <a:rPr kumimoji="1" lang="ja-JP" altLang="en-US" sz="1400" dirty="0"/>
              <a:t>：</a:t>
            </a:r>
            <a:r>
              <a:rPr lang="en-US" altLang="ja-JP" sz="1400" dirty="0"/>
              <a:t>6</a:t>
            </a:r>
            <a:r>
              <a:rPr kumimoji="1" lang="en-US" altLang="ja-JP" sz="1400" dirty="0"/>
              <a:t>00</a:t>
            </a:r>
            <a:r>
              <a:rPr kumimoji="1" lang="ja-JP" altLang="en-US" sz="1400" dirty="0"/>
              <a:t>点</a:t>
            </a:r>
          </a:p>
        </p:txBody>
      </p:sp>
      <p:sp>
        <p:nvSpPr>
          <p:cNvPr id="12" name="正方形/長方形 11"/>
          <p:cNvSpPr/>
          <p:nvPr/>
        </p:nvSpPr>
        <p:spPr>
          <a:xfrm>
            <a:off x="2691527" y="4384710"/>
            <a:ext cx="1232399" cy="33198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1400" dirty="0"/>
              <a:t>C3</a:t>
            </a:r>
            <a:r>
              <a:rPr kumimoji="1" lang="ja-JP" altLang="en-US" sz="1400" dirty="0"/>
              <a:t>：</a:t>
            </a:r>
            <a:r>
              <a:rPr lang="en-US" altLang="ja-JP" sz="1400" dirty="0"/>
              <a:t>175</a:t>
            </a:r>
            <a:r>
              <a:rPr kumimoji="1" lang="ja-JP" altLang="en-US" sz="1400" dirty="0"/>
              <a:t>点</a:t>
            </a:r>
          </a:p>
        </p:txBody>
      </p:sp>
      <p:sp>
        <p:nvSpPr>
          <p:cNvPr id="17" name="Oval 64">
            <a:hlinkClick r:id="rId2" action="ppaction://hlinksldjump"/>
            <a:extLst>
              <a:ext uri="{FF2B5EF4-FFF2-40B4-BE49-F238E27FC236}">
                <a16:creationId xmlns:a16="http://schemas.microsoft.com/office/drawing/2014/main" id="{2865890E-81EE-482A-8BAC-0CEA60EEBBA9}"/>
              </a:ext>
            </a:extLst>
          </p:cNvPr>
          <p:cNvSpPr>
            <a:spLocks noChangeAspect="1"/>
          </p:cNvSpPr>
          <p:nvPr/>
        </p:nvSpPr>
        <p:spPr>
          <a:xfrm>
            <a:off x="158156" y="61539"/>
            <a:ext cx="453404" cy="434070"/>
          </a:xfrm>
          <a:prstGeom prst="ellipse">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37160" rIns="137160" bIns="68580" rtlCol="0" anchor="ctr">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sz="2800" dirty="0">
              <a:solidFill>
                <a:schemeClr val="tx1"/>
              </a:solidFill>
              <a:latin typeface="FontAwesome" pitchFamily="2" charset="0"/>
            </a:endParaRPr>
          </a:p>
        </p:txBody>
      </p:sp>
      <p:sp>
        <p:nvSpPr>
          <p:cNvPr id="18" name="タイトル 1">
            <a:extLst>
              <a:ext uri="{FF2B5EF4-FFF2-40B4-BE49-F238E27FC236}">
                <a16:creationId xmlns:a16="http://schemas.microsoft.com/office/drawing/2014/main" id="{30BE5A27-A407-4A14-A9BE-5866682C3C6B}"/>
              </a:ext>
            </a:extLst>
          </p:cNvPr>
          <p:cNvSpPr txBox="1">
            <a:spLocks/>
          </p:cNvSpPr>
          <p:nvPr/>
        </p:nvSpPr>
        <p:spPr>
          <a:xfrm>
            <a:off x="179511" y="39493"/>
            <a:ext cx="8866789" cy="576064"/>
          </a:xfrm>
          <a:prstGeom prst="rect">
            <a:avLst/>
          </a:prstGeom>
        </p:spPr>
        <p:txBody>
          <a:bodyPr>
            <a:no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algn="l"/>
            <a:r>
              <a:rPr lang="ja-JP" altLang="en-US" sz="2400" dirty="0">
                <a:solidFill>
                  <a:schemeClr val="accent1">
                    <a:lumMod val="75000"/>
                  </a:schemeClr>
                </a:solidFill>
                <a:latin typeface="HGP創英角ｺﾞｼｯｸUB" panose="020B0900000000000000" pitchFamily="50" charset="-128"/>
                <a:ea typeface="HGP創英角ｺﾞｼｯｸUB" panose="020B0900000000000000" pitchFamily="50" charset="-128"/>
              </a:rPr>
              <a:t>　　病棟ごとの診療実態の分析①（はじめに）</a:t>
            </a:r>
          </a:p>
        </p:txBody>
      </p:sp>
      <p:sp>
        <p:nvSpPr>
          <p:cNvPr id="23" name="タイトル 1">
            <a:extLst>
              <a:ext uri="{FF2B5EF4-FFF2-40B4-BE49-F238E27FC236}">
                <a16:creationId xmlns:a16="http://schemas.microsoft.com/office/drawing/2014/main" id="{77D78C8B-7190-4F9F-BF24-FAD4DFE9F181}"/>
              </a:ext>
            </a:extLst>
          </p:cNvPr>
          <p:cNvSpPr txBox="1">
            <a:spLocks/>
          </p:cNvSpPr>
          <p:nvPr/>
        </p:nvSpPr>
        <p:spPr>
          <a:xfrm>
            <a:off x="333333" y="615557"/>
            <a:ext cx="8712968" cy="840933"/>
          </a:xfrm>
          <a:prstGeom prst="rect">
            <a:avLst/>
          </a:prstGeom>
          <a:solidFill>
            <a:schemeClr val="accent1">
              <a:lumMod val="60000"/>
              <a:lumOff val="40000"/>
            </a:schemeClr>
          </a:solidFill>
        </p:spPr>
        <p:txBody>
          <a:bodyPr vert="horz" lIns="91440" tIns="45720" rIns="91440" bIns="45720" rtlCol="0" anchor="ctr">
            <a:no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algn="l"/>
            <a:r>
              <a:rPr lang="ja-JP" altLang="en-US" sz="2400" dirty="0">
                <a:latin typeface="HGP創英角ｺﾞｼｯｸUB" panose="020B0900000000000000" pitchFamily="50" charset="-128"/>
                <a:ea typeface="HGP創英角ｺﾞｼｯｸUB" panose="020B0900000000000000" pitchFamily="50" charset="-128"/>
              </a:rPr>
              <a:t>現状の病床機能の指標となる「病床機能報告」は、</a:t>
            </a:r>
            <a:endParaRPr lang="en-US" altLang="ja-JP" sz="2400" dirty="0">
              <a:latin typeface="HGP創英角ｺﾞｼｯｸUB" panose="020B0900000000000000" pitchFamily="50" charset="-128"/>
              <a:ea typeface="HGP創英角ｺﾞｼｯｸUB" panose="020B0900000000000000" pitchFamily="50" charset="-128"/>
            </a:endParaRPr>
          </a:p>
          <a:p>
            <a:pPr algn="l"/>
            <a:r>
              <a:rPr lang="ja-JP" altLang="en-US" sz="2400" dirty="0">
                <a:latin typeface="HGP創英角ｺﾞｼｯｸUB" panose="020B0900000000000000" pitchFamily="50" charset="-128"/>
                <a:ea typeface="HGP創英角ｺﾞｼｯｸUB" panose="020B0900000000000000" pitchFamily="50" charset="-128"/>
              </a:rPr>
              <a:t>　　　　　　　「病床数の必要量」と病床機能区分の定義が異なる</a:t>
            </a:r>
            <a:endParaRPr lang="en-US" altLang="ja-JP" sz="2400" dirty="0">
              <a:latin typeface="HGP創英角ｺﾞｼｯｸUB" panose="020B0900000000000000" pitchFamily="50" charset="-128"/>
              <a:ea typeface="HGP創英角ｺﾞｼｯｸUB" panose="020B0900000000000000" pitchFamily="50" charset="-128"/>
            </a:endParaRPr>
          </a:p>
        </p:txBody>
      </p:sp>
      <p:sp>
        <p:nvSpPr>
          <p:cNvPr id="16" name="Text Box 3"/>
          <p:cNvSpPr txBox="1">
            <a:spLocks noChangeArrowheads="1"/>
          </p:cNvSpPr>
          <p:nvPr/>
        </p:nvSpPr>
        <p:spPr bwMode="auto">
          <a:xfrm>
            <a:off x="6588224" y="130133"/>
            <a:ext cx="2297115" cy="394784"/>
          </a:xfrm>
          <a:prstGeom prst="rect">
            <a:avLst/>
          </a:prstGeom>
          <a:solidFill>
            <a:srgbClr val="FFFFFF"/>
          </a:solidFill>
          <a:ln w="9525">
            <a:solidFill>
              <a:srgbClr val="000000"/>
            </a:solidFill>
            <a:miter lim="800000"/>
            <a:headEnd/>
            <a:tailEnd/>
          </a:ln>
        </p:spPr>
        <p:txBody>
          <a:bodyPr rot="0" vert="horz" wrap="square" lIns="18000" tIns="0" rIns="18000" bIns="0" anchor="ctr" anchorCtr="0" upright="1">
            <a:noAutofit/>
          </a:bodyPr>
          <a:lstStyle>
            <a:defPPr>
              <a:defRPr lang="ja-JP"/>
            </a:defPPr>
            <a:lvl1pPr marL="0" algn="l" defTabSz="914341" rtl="0" eaLnBrk="1" latinLnBrk="0" hangingPunct="1">
              <a:defRPr kumimoji="1" sz="1800" kern="1200">
                <a:solidFill>
                  <a:schemeClr val="tx1"/>
                </a:solidFill>
                <a:latin typeface="+mn-lt"/>
                <a:ea typeface="+mn-ea"/>
                <a:cs typeface="+mn-cs"/>
              </a:defRPr>
            </a:lvl1pPr>
            <a:lvl2pPr marL="457171" algn="l" defTabSz="914341" rtl="0" eaLnBrk="1" latinLnBrk="0" hangingPunct="1">
              <a:defRPr kumimoji="1" sz="1800" kern="1200">
                <a:solidFill>
                  <a:schemeClr val="tx1"/>
                </a:solidFill>
                <a:latin typeface="+mn-lt"/>
                <a:ea typeface="+mn-ea"/>
                <a:cs typeface="+mn-cs"/>
              </a:defRPr>
            </a:lvl2pPr>
            <a:lvl3pPr marL="914341" algn="l" defTabSz="914341" rtl="0" eaLnBrk="1" latinLnBrk="0" hangingPunct="1">
              <a:defRPr kumimoji="1" sz="1800" kern="1200">
                <a:solidFill>
                  <a:schemeClr val="tx1"/>
                </a:solidFill>
                <a:latin typeface="+mn-lt"/>
                <a:ea typeface="+mn-ea"/>
                <a:cs typeface="+mn-cs"/>
              </a:defRPr>
            </a:lvl3pPr>
            <a:lvl4pPr marL="1371512" algn="l" defTabSz="914341" rtl="0" eaLnBrk="1" latinLnBrk="0" hangingPunct="1">
              <a:defRPr kumimoji="1" sz="1800" kern="1200">
                <a:solidFill>
                  <a:schemeClr val="tx1"/>
                </a:solidFill>
                <a:latin typeface="+mn-lt"/>
                <a:ea typeface="+mn-ea"/>
                <a:cs typeface="+mn-cs"/>
              </a:defRPr>
            </a:lvl4pPr>
            <a:lvl5pPr marL="1828683" algn="l" defTabSz="914341" rtl="0" eaLnBrk="1" latinLnBrk="0" hangingPunct="1">
              <a:defRPr kumimoji="1" sz="1800" kern="1200">
                <a:solidFill>
                  <a:schemeClr val="tx1"/>
                </a:solidFill>
                <a:latin typeface="+mn-lt"/>
                <a:ea typeface="+mn-ea"/>
                <a:cs typeface="+mn-cs"/>
              </a:defRPr>
            </a:lvl5pPr>
            <a:lvl6pPr marL="2285854" algn="l" defTabSz="914341" rtl="0" eaLnBrk="1" latinLnBrk="0" hangingPunct="1">
              <a:defRPr kumimoji="1" sz="1800" kern="1200">
                <a:solidFill>
                  <a:schemeClr val="tx1"/>
                </a:solidFill>
                <a:latin typeface="+mn-lt"/>
                <a:ea typeface="+mn-ea"/>
                <a:cs typeface="+mn-cs"/>
              </a:defRPr>
            </a:lvl6pPr>
            <a:lvl7pPr marL="2743025" algn="l" defTabSz="914341" rtl="0" eaLnBrk="1" latinLnBrk="0" hangingPunct="1">
              <a:defRPr kumimoji="1" sz="1800" kern="1200">
                <a:solidFill>
                  <a:schemeClr val="tx1"/>
                </a:solidFill>
                <a:latin typeface="+mn-lt"/>
                <a:ea typeface="+mn-ea"/>
                <a:cs typeface="+mn-cs"/>
              </a:defRPr>
            </a:lvl7pPr>
            <a:lvl8pPr marL="3200195" algn="l" defTabSz="914341" rtl="0" eaLnBrk="1" latinLnBrk="0" hangingPunct="1">
              <a:defRPr kumimoji="1" sz="1800" kern="1200">
                <a:solidFill>
                  <a:schemeClr val="tx1"/>
                </a:solidFill>
                <a:latin typeface="+mn-lt"/>
                <a:ea typeface="+mn-ea"/>
                <a:cs typeface="+mn-cs"/>
              </a:defRPr>
            </a:lvl8pPr>
            <a:lvl9pPr marL="3657366" algn="l" defTabSz="914341" rtl="0" eaLnBrk="1" latinLnBrk="0" hangingPunct="1">
              <a:defRPr kumimoji="1" sz="1800" kern="1200">
                <a:solidFill>
                  <a:schemeClr val="tx1"/>
                </a:solidFill>
                <a:latin typeface="+mn-lt"/>
                <a:ea typeface="+mn-ea"/>
                <a:cs typeface="+mn-cs"/>
              </a:defRPr>
            </a:lvl9pPr>
          </a:lstStyle>
          <a:p>
            <a:pPr>
              <a:lnSpc>
                <a:spcPts val="1000"/>
              </a:lnSpc>
              <a:spcAft>
                <a:spcPts val="0"/>
              </a:spcAft>
            </a:pPr>
            <a:r>
              <a:rPr lang="en-US" altLang="ja-JP" sz="1050" kern="100" dirty="0">
                <a:latin typeface="メイリオ" panose="020B0604030504040204" pitchFamily="50" charset="-128"/>
                <a:ea typeface="メイリオ" panose="020B0604030504040204" pitchFamily="50" charset="-128"/>
                <a:cs typeface="メイリオ" panose="020B0604030504040204" pitchFamily="50" charset="-128"/>
              </a:rPr>
              <a:t>2018</a:t>
            </a:r>
            <a:r>
              <a:rPr lang="ja-JP" altLang="en-US" sz="1050" kern="100" dirty="0">
                <a:latin typeface="メイリオ" panose="020B0604030504040204" pitchFamily="50" charset="-128"/>
                <a:ea typeface="メイリオ" panose="020B0604030504040204" pitchFamily="50" charset="-128"/>
                <a:cs typeface="メイリオ" panose="020B0604030504040204" pitchFamily="50" charset="-128"/>
              </a:rPr>
              <a:t>年度第１回医療・病床懇話会</a:t>
            </a:r>
            <a:endParaRPr lang="en-US" altLang="ja-JP" sz="1050" kern="100" dirty="0">
              <a:latin typeface="メイリオ" panose="020B0604030504040204" pitchFamily="50" charset="-128"/>
              <a:ea typeface="メイリオ" panose="020B0604030504040204" pitchFamily="50" charset="-128"/>
              <a:cs typeface="メイリオ" panose="020B0604030504040204" pitchFamily="50" charset="-128"/>
            </a:endParaRPr>
          </a:p>
          <a:p>
            <a:pPr>
              <a:lnSpc>
                <a:spcPts val="1000"/>
              </a:lnSpc>
              <a:spcAft>
                <a:spcPts val="0"/>
              </a:spcAft>
            </a:pPr>
            <a:r>
              <a:rPr lang="ja-JP" altLang="en-US" sz="1050" kern="100" dirty="0">
                <a:latin typeface="メイリオ" panose="020B0604030504040204" pitchFamily="50" charset="-128"/>
                <a:ea typeface="メイリオ" panose="020B0604030504040204" pitchFamily="50" charset="-128"/>
                <a:cs typeface="メイリオ" panose="020B0604030504040204" pitchFamily="50" charset="-128"/>
              </a:rPr>
              <a:t>（部会）資料抜粋</a:t>
            </a:r>
            <a:endParaRPr lang="ja-JP" sz="1050" kern="100" dirty="0">
              <a:effectLst/>
              <a:latin typeface="メイリオ" panose="020B0604030504040204" pitchFamily="50" charset="-128"/>
              <a:ea typeface="メイリオ" panose="020B0604030504040204" pitchFamily="50" charset="-128"/>
              <a:cs typeface="メイリオ" panose="020B0604030504040204" pitchFamily="50" charset="-128"/>
            </a:endParaRPr>
          </a:p>
        </p:txBody>
      </p:sp>
    </p:spTree>
    <p:extLst>
      <p:ext uri="{BB962C8B-B14F-4D97-AF65-F5344CB8AC3E}">
        <p14:creationId xmlns:p14="http://schemas.microsoft.com/office/powerpoint/2010/main" val="81194283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タイトル 1">
            <a:extLst>
              <a:ext uri="{FF2B5EF4-FFF2-40B4-BE49-F238E27FC236}">
                <a16:creationId xmlns:a16="http://schemas.microsoft.com/office/drawing/2014/main" id="{30BE5A27-A407-4A14-A9BE-5866682C3C6B}"/>
              </a:ext>
            </a:extLst>
          </p:cNvPr>
          <p:cNvSpPr>
            <a:spLocks noGrp="1"/>
          </p:cNvSpPr>
          <p:nvPr>
            <p:ph type="title" idx="4294967295"/>
          </p:nvPr>
        </p:nvSpPr>
        <p:spPr>
          <a:xfrm>
            <a:off x="179512" y="521848"/>
            <a:ext cx="8352928" cy="576064"/>
          </a:xfrm>
        </p:spPr>
        <p:txBody>
          <a:bodyPr>
            <a:noAutofit/>
          </a:bodyPr>
          <a:lstStyle/>
          <a:p>
            <a:pPr algn="l"/>
            <a:r>
              <a:rPr lang="ja-JP" altLang="en-US" sz="2400" dirty="0">
                <a:solidFill>
                  <a:schemeClr val="bg1"/>
                </a:solidFill>
                <a:latin typeface="HGP創英角ｺﾞｼｯｸUB" panose="020B0900000000000000" pitchFamily="50" charset="-128"/>
                <a:ea typeface="HGP創英角ｺﾞｼｯｸUB" panose="020B0900000000000000" pitchFamily="50" charset="-128"/>
              </a:rPr>
              <a:t>２</a:t>
            </a:r>
            <a:r>
              <a:rPr lang="ja-JP" altLang="en-US" sz="2400" dirty="0">
                <a:solidFill>
                  <a:schemeClr val="accent1">
                    <a:lumMod val="75000"/>
                  </a:schemeClr>
                </a:solidFill>
                <a:latin typeface="HGP創英角ｺﾞｼｯｸUB" panose="020B0900000000000000" pitchFamily="50" charset="-128"/>
                <a:ea typeface="HGP創英角ｺﾞｼｯｸUB" panose="020B0900000000000000" pitchFamily="50" charset="-128"/>
              </a:rPr>
              <a:t>　取組実績と課題 </a:t>
            </a:r>
            <a:r>
              <a:rPr lang="en-US" altLang="ja-JP" sz="2400" dirty="0">
                <a:solidFill>
                  <a:schemeClr val="accent1">
                    <a:lumMod val="75000"/>
                  </a:schemeClr>
                </a:solidFill>
                <a:latin typeface="HGP創英角ｺﾞｼｯｸUB" panose="020B0900000000000000" pitchFamily="50" charset="-128"/>
                <a:ea typeface="HGP創英角ｺﾞｼｯｸUB" panose="020B0900000000000000" pitchFamily="50" charset="-128"/>
              </a:rPr>
              <a:t>(1) </a:t>
            </a:r>
            <a:r>
              <a:rPr lang="ja-JP" altLang="en-US" sz="2400" dirty="0">
                <a:solidFill>
                  <a:schemeClr val="accent1">
                    <a:lumMod val="75000"/>
                  </a:schemeClr>
                </a:solidFill>
                <a:latin typeface="HGP創英角ｺﾞｼｯｸUB" panose="020B0900000000000000" pitchFamily="50" charset="-128"/>
                <a:ea typeface="HGP創英角ｺﾞｼｯｸUB" panose="020B0900000000000000" pitchFamily="50" charset="-128"/>
              </a:rPr>
              <a:t>病床機能報告　</a:t>
            </a:r>
            <a:endParaRPr kumimoji="1" lang="ja-JP" altLang="en-US" sz="2400" dirty="0">
              <a:solidFill>
                <a:schemeClr val="accent1">
                  <a:lumMod val="75000"/>
                </a:schemeClr>
              </a:solidFill>
              <a:latin typeface="HGP創英角ｺﾞｼｯｸUB" panose="020B0900000000000000" pitchFamily="50" charset="-128"/>
              <a:ea typeface="HGP創英角ｺﾞｼｯｸUB" panose="020B0900000000000000" pitchFamily="50" charset="-128"/>
            </a:endParaRPr>
          </a:p>
        </p:txBody>
      </p:sp>
      <p:sp>
        <p:nvSpPr>
          <p:cNvPr id="11" name="タイトル 1">
            <a:extLst>
              <a:ext uri="{FF2B5EF4-FFF2-40B4-BE49-F238E27FC236}">
                <a16:creationId xmlns:a16="http://schemas.microsoft.com/office/drawing/2014/main" id="{77D78C8B-7190-4F9F-BF24-FAD4DFE9F181}"/>
              </a:ext>
            </a:extLst>
          </p:cNvPr>
          <p:cNvSpPr txBox="1">
            <a:spLocks/>
          </p:cNvSpPr>
          <p:nvPr/>
        </p:nvSpPr>
        <p:spPr>
          <a:xfrm>
            <a:off x="179512" y="677446"/>
            <a:ext cx="8712968" cy="840933"/>
          </a:xfrm>
          <a:prstGeom prst="rect">
            <a:avLst/>
          </a:prstGeom>
          <a:solidFill>
            <a:schemeClr val="accent1">
              <a:lumMod val="60000"/>
              <a:lumOff val="40000"/>
            </a:schemeClr>
          </a:solidFill>
        </p:spPr>
        <p:txBody>
          <a:bodyPr vert="horz" lIns="91440" tIns="45720" rIns="91440" bIns="45720" rtlCol="0" anchor="ctr">
            <a:no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algn="l"/>
            <a:r>
              <a:rPr lang="ja-JP" altLang="en-US" sz="2400" dirty="0">
                <a:latin typeface="HGP創英角ｺﾞｼｯｸUB" panose="020B0900000000000000" pitchFamily="50" charset="-128"/>
                <a:ea typeface="HGP創英角ｺﾞｼｯｸUB" panose="020B0900000000000000" pitchFamily="50" charset="-128"/>
              </a:rPr>
              <a:t>病床機能報告という制度上の限界があり、</a:t>
            </a:r>
            <a:endParaRPr lang="en-US" altLang="ja-JP" sz="2400" dirty="0">
              <a:latin typeface="HGP創英角ｺﾞｼｯｸUB" panose="020B0900000000000000" pitchFamily="50" charset="-128"/>
              <a:ea typeface="HGP創英角ｺﾞｼｯｸUB" panose="020B0900000000000000" pitchFamily="50" charset="-128"/>
            </a:endParaRPr>
          </a:p>
          <a:p>
            <a:pPr algn="l"/>
            <a:r>
              <a:rPr lang="ja-JP" altLang="en-US" sz="2400" dirty="0">
                <a:latin typeface="HGP創英角ｺﾞｼｯｸUB" panose="020B0900000000000000" pitchFamily="50" charset="-128"/>
                <a:ea typeface="HGP創英角ｺﾞｼｯｸUB" panose="020B0900000000000000" pitchFamily="50" charset="-128"/>
              </a:rPr>
              <a:t>病床４機能のデータのみでは、病床機能の実態を把握できない</a:t>
            </a:r>
            <a:endParaRPr lang="en-US" altLang="ja-JP" sz="2400" dirty="0">
              <a:latin typeface="HGP創英角ｺﾞｼｯｸUB" panose="020B0900000000000000" pitchFamily="50" charset="-128"/>
              <a:ea typeface="HGP創英角ｺﾞｼｯｸUB" panose="020B0900000000000000" pitchFamily="50" charset="-128"/>
            </a:endParaRPr>
          </a:p>
        </p:txBody>
      </p:sp>
      <p:sp>
        <p:nvSpPr>
          <p:cNvPr id="30" name="テキスト ボックス 3">
            <a:extLst>
              <a:ext uri="{FF2B5EF4-FFF2-40B4-BE49-F238E27FC236}">
                <a16:creationId xmlns:a16="http://schemas.microsoft.com/office/drawing/2014/main" id="{CB56480A-4EC9-40C3-9235-49169A6E0760}"/>
              </a:ext>
            </a:extLst>
          </p:cNvPr>
          <p:cNvSpPr txBox="1">
            <a:spLocks noChangeArrowheads="1"/>
          </p:cNvSpPr>
          <p:nvPr/>
        </p:nvSpPr>
        <p:spPr bwMode="auto">
          <a:xfrm>
            <a:off x="196955" y="1556792"/>
            <a:ext cx="8551509" cy="13234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kumimoji="1">
                <a:solidFill>
                  <a:schemeClr val="tx1"/>
                </a:solidFill>
                <a:latin typeface="Calibri" pitchFamily="34" charset="0"/>
                <a:ea typeface="ＭＳ Ｐゴシック" charset="-128"/>
              </a:defRPr>
            </a:lvl1pPr>
            <a:lvl2pPr marL="742950" indent="-285750">
              <a:defRPr kumimoji="1">
                <a:solidFill>
                  <a:schemeClr val="tx1"/>
                </a:solidFill>
                <a:latin typeface="Calibri" pitchFamily="34" charset="0"/>
                <a:ea typeface="ＭＳ Ｐゴシック" charset="-128"/>
              </a:defRPr>
            </a:lvl2pPr>
            <a:lvl3pPr marL="1143000" indent="-228600">
              <a:defRPr kumimoji="1">
                <a:solidFill>
                  <a:schemeClr val="tx1"/>
                </a:solidFill>
                <a:latin typeface="Calibri" pitchFamily="34" charset="0"/>
                <a:ea typeface="ＭＳ Ｐゴシック" charset="-128"/>
              </a:defRPr>
            </a:lvl3pPr>
            <a:lvl4pPr marL="1600200" indent="-228600">
              <a:defRPr kumimoji="1">
                <a:solidFill>
                  <a:schemeClr val="tx1"/>
                </a:solidFill>
                <a:latin typeface="Calibri" pitchFamily="34" charset="0"/>
                <a:ea typeface="ＭＳ Ｐゴシック" charset="-128"/>
              </a:defRPr>
            </a:lvl4pPr>
            <a:lvl5pPr marL="2057400" indent="-228600">
              <a:defRPr kumimoji="1">
                <a:solidFill>
                  <a:schemeClr val="tx1"/>
                </a:solidFill>
                <a:latin typeface="Calibri" pitchFamily="34" charset="0"/>
                <a:ea typeface="ＭＳ Ｐゴシック" charset="-128"/>
              </a:defRPr>
            </a:lvl5pPr>
            <a:lvl6pPr marL="2514600" indent="-228600" fontAlgn="base">
              <a:spcBef>
                <a:spcPct val="0"/>
              </a:spcBef>
              <a:spcAft>
                <a:spcPct val="0"/>
              </a:spcAft>
              <a:defRPr kumimoji="1">
                <a:solidFill>
                  <a:schemeClr val="tx1"/>
                </a:solidFill>
                <a:latin typeface="Calibri" pitchFamily="34" charset="0"/>
                <a:ea typeface="ＭＳ Ｐゴシック" charset="-128"/>
              </a:defRPr>
            </a:lvl6pPr>
            <a:lvl7pPr marL="2971800" indent="-228600" fontAlgn="base">
              <a:spcBef>
                <a:spcPct val="0"/>
              </a:spcBef>
              <a:spcAft>
                <a:spcPct val="0"/>
              </a:spcAft>
              <a:defRPr kumimoji="1">
                <a:solidFill>
                  <a:schemeClr val="tx1"/>
                </a:solidFill>
                <a:latin typeface="Calibri" pitchFamily="34" charset="0"/>
                <a:ea typeface="ＭＳ Ｐゴシック" charset="-128"/>
              </a:defRPr>
            </a:lvl7pPr>
            <a:lvl8pPr marL="3429000" indent="-228600" fontAlgn="base">
              <a:spcBef>
                <a:spcPct val="0"/>
              </a:spcBef>
              <a:spcAft>
                <a:spcPct val="0"/>
              </a:spcAft>
              <a:defRPr kumimoji="1">
                <a:solidFill>
                  <a:schemeClr val="tx1"/>
                </a:solidFill>
                <a:latin typeface="Calibri" pitchFamily="34" charset="0"/>
                <a:ea typeface="ＭＳ Ｐゴシック" charset="-128"/>
              </a:defRPr>
            </a:lvl8pPr>
            <a:lvl9pPr marL="3886200" indent="-228600" fontAlgn="base">
              <a:spcBef>
                <a:spcPct val="0"/>
              </a:spcBef>
              <a:spcAft>
                <a:spcPct val="0"/>
              </a:spcAft>
              <a:defRPr kumimoji="1">
                <a:solidFill>
                  <a:schemeClr val="tx1"/>
                </a:solidFill>
                <a:latin typeface="Calibri" pitchFamily="34" charset="0"/>
                <a:ea typeface="ＭＳ Ｐゴシック" charset="-128"/>
              </a:defRPr>
            </a:lvl9pPr>
          </a:lstStyle>
          <a:p>
            <a:pPr marL="449263" indent="-163513">
              <a:lnSpc>
                <a:spcPct val="125000"/>
              </a:lnSpc>
            </a:pPr>
            <a:r>
              <a:rPr lang="ja-JP" altLang="en-US" sz="1600" dirty="0">
                <a:solidFill>
                  <a:schemeClr val="accent1">
                    <a:lumMod val="75000"/>
                  </a:schemeClr>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600" dirty="0">
                <a:solidFill>
                  <a:srgbClr val="FF0000"/>
                </a:solidFill>
                <a:latin typeface="Meiryo UI" panose="020B0604030504040204" pitchFamily="50" charset="-128"/>
                <a:ea typeface="Meiryo UI" panose="020B0604030504040204" pitchFamily="50" charset="-128"/>
              </a:rPr>
              <a:t>特定機能病院</a:t>
            </a:r>
            <a:r>
              <a:rPr lang="ja-JP" altLang="en-US" sz="1600" dirty="0">
                <a:latin typeface="Meiryo UI" panose="020B0604030504040204" pitchFamily="50" charset="-128"/>
                <a:ea typeface="Meiryo UI" panose="020B0604030504040204" pitchFamily="50" charset="-128"/>
              </a:rPr>
              <a:t>は、高度医療を提供することが主な役割であるため、病棟単位の病床機能報告では</a:t>
            </a:r>
            <a:r>
              <a:rPr lang="ja-JP" altLang="en-US" sz="1600" dirty="0">
                <a:solidFill>
                  <a:srgbClr val="FF0000"/>
                </a:solidFill>
                <a:latin typeface="Meiryo UI" panose="020B0604030504040204" pitchFamily="50" charset="-128"/>
                <a:ea typeface="Meiryo UI" panose="020B0604030504040204" pitchFamily="50" charset="-128"/>
              </a:rPr>
              <a:t>「高度急性期」での報告</a:t>
            </a:r>
            <a:r>
              <a:rPr lang="ja-JP" altLang="en-US" sz="1600" dirty="0">
                <a:latin typeface="Meiryo UI" panose="020B0604030504040204" pitchFamily="50" charset="-128"/>
                <a:ea typeface="Meiryo UI" panose="020B0604030504040204" pitchFamily="50" charset="-128"/>
              </a:rPr>
              <a:t>となっている。</a:t>
            </a:r>
            <a:endParaRPr lang="en-US" altLang="ja-JP" sz="1600" dirty="0">
              <a:latin typeface="Meiryo UI" panose="020B0604030504040204" pitchFamily="50" charset="-128"/>
              <a:ea typeface="Meiryo UI" panose="020B0604030504040204" pitchFamily="50" charset="-128"/>
            </a:endParaRPr>
          </a:p>
          <a:p>
            <a:pPr marL="449263" indent="-163513">
              <a:lnSpc>
                <a:spcPct val="125000"/>
              </a:lnSpc>
            </a:pPr>
            <a:r>
              <a:rPr lang="ja-JP" altLang="en-US" sz="1600" dirty="0">
                <a:solidFill>
                  <a:schemeClr val="accent1">
                    <a:lumMod val="75000"/>
                  </a:schemeClr>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600" dirty="0">
                <a:solidFill>
                  <a:srgbClr val="FF0000"/>
                </a:solidFill>
                <a:latin typeface="Meiryo UI" panose="020B0604030504040204" pitchFamily="50" charset="-128"/>
                <a:ea typeface="Meiryo UI" panose="020B0604030504040204" pitchFamily="50" charset="-128"/>
              </a:rPr>
              <a:t>「一般入院基本料」を算定している病床</a:t>
            </a:r>
            <a:r>
              <a:rPr lang="ja-JP" altLang="en-US" sz="1600" dirty="0">
                <a:latin typeface="Meiryo UI" panose="020B0604030504040204" pitchFamily="50" charset="-128"/>
                <a:ea typeface="Meiryo UI" panose="020B0604030504040204" pitchFamily="50" charset="-128"/>
              </a:rPr>
              <a:t>においても、急性期症状を脱した患者、重篤ではない　　急性期症状の患者の入院実態があると考えられるが、</a:t>
            </a:r>
            <a:r>
              <a:rPr lang="ja-JP" altLang="en-US" sz="1600" dirty="0">
                <a:solidFill>
                  <a:srgbClr val="FF0000"/>
                </a:solidFill>
                <a:latin typeface="Meiryo UI" panose="020B0604030504040204" pitchFamily="50" charset="-128"/>
                <a:ea typeface="Meiryo UI" panose="020B0604030504040204" pitchFamily="50" charset="-128"/>
              </a:rPr>
              <a:t>「回復期」での報告はほとんどない</a:t>
            </a:r>
            <a:r>
              <a:rPr lang="ja-JP" altLang="en-US" sz="1600" dirty="0">
                <a:latin typeface="Meiryo UI" panose="020B0604030504040204" pitchFamily="50" charset="-128"/>
                <a:ea typeface="Meiryo UI" panose="020B0604030504040204" pitchFamily="50" charset="-128"/>
              </a:rPr>
              <a:t>。</a:t>
            </a:r>
          </a:p>
        </p:txBody>
      </p:sp>
      <p:grpSp>
        <p:nvGrpSpPr>
          <p:cNvPr id="45" name="グループ化 44">
            <a:extLst>
              <a:ext uri="{FF2B5EF4-FFF2-40B4-BE49-F238E27FC236}">
                <a16:creationId xmlns:a16="http://schemas.microsoft.com/office/drawing/2014/main" id="{E168FCA6-35CB-49A6-9124-677DD0DF3CF8}"/>
              </a:ext>
            </a:extLst>
          </p:cNvPr>
          <p:cNvGrpSpPr/>
          <p:nvPr/>
        </p:nvGrpSpPr>
        <p:grpSpPr>
          <a:xfrm>
            <a:off x="129897" y="3240010"/>
            <a:ext cx="4699886" cy="3357342"/>
            <a:chOff x="4402651" y="722114"/>
            <a:chExt cx="4680520" cy="3047377"/>
          </a:xfrm>
        </p:grpSpPr>
        <p:pic>
          <p:nvPicPr>
            <p:cNvPr id="46" name="図 45">
              <a:extLst>
                <a:ext uri="{FF2B5EF4-FFF2-40B4-BE49-F238E27FC236}">
                  <a16:creationId xmlns:a16="http://schemas.microsoft.com/office/drawing/2014/main" id="{E84F996C-AC12-48BB-A8AE-055F557ED34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402651" y="722114"/>
              <a:ext cx="4680520" cy="2913624"/>
            </a:xfrm>
            <a:prstGeom prst="rect">
              <a:avLst/>
            </a:prstGeom>
          </p:spPr>
        </p:pic>
        <p:pic>
          <p:nvPicPr>
            <p:cNvPr id="47" name="図 46">
              <a:extLst>
                <a:ext uri="{FF2B5EF4-FFF2-40B4-BE49-F238E27FC236}">
                  <a16:creationId xmlns:a16="http://schemas.microsoft.com/office/drawing/2014/main" id="{D84658DE-1FDF-4C84-9A15-586CD1E64AA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012160" y="3617069"/>
              <a:ext cx="2214872" cy="152422"/>
            </a:xfrm>
            <a:prstGeom prst="rect">
              <a:avLst/>
            </a:prstGeom>
          </p:spPr>
        </p:pic>
      </p:grpSp>
      <p:pic>
        <p:nvPicPr>
          <p:cNvPr id="51" name="Picture 2" descr="D:\HatayamaH\Desktop\キャプチャ.PNG">
            <a:extLst>
              <a:ext uri="{FF2B5EF4-FFF2-40B4-BE49-F238E27FC236}">
                <a16:creationId xmlns:a16="http://schemas.microsoft.com/office/drawing/2014/main" id="{C89EEE1C-7A5B-468E-9238-AF13270586E8}"/>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829783" y="3212510"/>
            <a:ext cx="4206713" cy="2340060"/>
          </a:xfrm>
          <a:prstGeom prst="rect">
            <a:avLst/>
          </a:prstGeom>
          <a:noFill/>
          <a:extLst>
            <a:ext uri="{909E8E84-426E-40DD-AFC4-6F175D3DCCD1}">
              <a14:hiddenFill xmlns:a14="http://schemas.microsoft.com/office/drawing/2010/main">
                <a:solidFill>
                  <a:srgbClr val="FFFFFF"/>
                </a:solidFill>
              </a14:hiddenFill>
            </a:ext>
          </a:extLst>
        </p:spPr>
      </p:pic>
      <p:sp>
        <p:nvSpPr>
          <p:cNvPr id="52" name="テキスト ボックス 10">
            <a:extLst>
              <a:ext uri="{FF2B5EF4-FFF2-40B4-BE49-F238E27FC236}">
                <a16:creationId xmlns:a16="http://schemas.microsoft.com/office/drawing/2014/main" id="{6B8C704F-A5A7-4CC4-8EB4-66C437D48D03}"/>
              </a:ext>
            </a:extLst>
          </p:cNvPr>
          <p:cNvSpPr txBox="1"/>
          <p:nvPr/>
        </p:nvSpPr>
        <p:spPr>
          <a:xfrm>
            <a:off x="4755831" y="2894568"/>
            <a:ext cx="3696589" cy="276999"/>
          </a:xfrm>
          <a:prstGeom prst="rect">
            <a:avLst/>
          </a:prstGeom>
          <a:noFill/>
          <a:ln>
            <a:noFill/>
          </a:ln>
        </p:spPr>
        <p:style>
          <a:lnRef idx="2">
            <a:schemeClr val="dk1"/>
          </a:lnRef>
          <a:fillRef idx="1">
            <a:schemeClr val="lt1"/>
          </a:fillRef>
          <a:effectRef idx="0">
            <a:schemeClr val="dk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spAutoFit/>
          </a:bodyPr>
          <a:lstStyle/>
          <a:p>
            <a:r>
              <a:rPr lang="ja-JP" altLang="en-US" sz="1200" dirty="0">
                <a:solidFill>
                  <a:schemeClr val="accent1">
                    <a:lumMod val="75000"/>
                  </a:schemeClr>
                </a:solidFill>
              </a:rPr>
              <a:t>●</a:t>
            </a:r>
            <a:r>
              <a:rPr lang="ja-JP" altLang="en-US" sz="1200" dirty="0">
                <a:solidFill>
                  <a:schemeClr val="tx1"/>
                </a:solidFill>
              </a:rPr>
              <a:t>病床機能区分別入院基本料（割合）</a:t>
            </a:r>
          </a:p>
        </p:txBody>
      </p:sp>
      <p:cxnSp>
        <p:nvCxnSpPr>
          <p:cNvPr id="56" name="直線コネクタ 55">
            <a:extLst>
              <a:ext uri="{FF2B5EF4-FFF2-40B4-BE49-F238E27FC236}">
                <a16:creationId xmlns:a16="http://schemas.microsoft.com/office/drawing/2014/main" id="{309574AA-A930-446E-B766-8B7D2D0E2843}"/>
              </a:ext>
            </a:extLst>
          </p:cNvPr>
          <p:cNvCxnSpPr/>
          <p:nvPr/>
        </p:nvCxnSpPr>
        <p:spPr>
          <a:xfrm>
            <a:off x="5429605" y="4837425"/>
            <a:ext cx="288032" cy="198109"/>
          </a:xfrm>
          <a:prstGeom prst="line">
            <a:avLst/>
          </a:prstGeom>
          <a:ln w="28575">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
        <p:nvSpPr>
          <p:cNvPr id="58" name="テキスト ボックス 10">
            <a:extLst>
              <a:ext uri="{FF2B5EF4-FFF2-40B4-BE49-F238E27FC236}">
                <a16:creationId xmlns:a16="http://schemas.microsoft.com/office/drawing/2014/main" id="{47FDF32D-43ED-4A66-9CFA-E114E8625D81}"/>
              </a:ext>
            </a:extLst>
          </p:cNvPr>
          <p:cNvSpPr txBox="1"/>
          <p:nvPr/>
        </p:nvSpPr>
        <p:spPr>
          <a:xfrm>
            <a:off x="179512" y="2890114"/>
            <a:ext cx="4699886" cy="276999"/>
          </a:xfrm>
          <a:prstGeom prst="rect">
            <a:avLst/>
          </a:prstGeom>
          <a:noFill/>
          <a:ln>
            <a:noFill/>
          </a:ln>
        </p:spPr>
        <p:style>
          <a:lnRef idx="2">
            <a:schemeClr val="dk1"/>
          </a:lnRef>
          <a:fillRef idx="1">
            <a:schemeClr val="lt1"/>
          </a:fillRef>
          <a:effectRef idx="0">
            <a:schemeClr val="dk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spAutoFit/>
          </a:bodyPr>
          <a:lstStyle/>
          <a:p>
            <a:r>
              <a:rPr lang="ja-JP" altLang="en-US" sz="1200" dirty="0">
                <a:solidFill>
                  <a:schemeClr val="accent1">
                    <a:lumMod val="75000"/>
                  </a:schemeClr>
                </a:solidFill>
              </a:rPr>
              <a:t>●</a:t>
            </a:r>
            <a:r>
              <a:rPr lang="ja-JP" altLang="ja-JP" sz="1200" dirty="0">
                <a:solidFill>
                  <a:schemeClr val="tx1"/>
                </a:solidFill>
              </a:rPr>
              <a:t>入院基本料</a:t>
            </a:r>
            <a:r>
              <a:rPr lang="ja-JP" altLang="en-US" sz="1200" dirty="0">
                <a:solidFill>
                  <a:schemeClr val="tx1"/>
                </a:solidFill>
              </a:rPr>
              <a:t>別</a:t>
            </a:r>
            <a:r>
              <a:rPr lang="ja-JP" altLang="ja-JP" sz="1200" dirty="0">
                <a:solidFill>
                  <a:schemeClr val="tx1"/>
                </a:solidFill>
              </a:rPr>
              <a:t>病床機能区分</a:t>
            </a:r>
            <a:r>
              <a:rPr lang="ja-JP" altLang="en-US" sz="1200" dirty="0">
                <a:solidFill>
                  <a:schemeClr val="tx1"/>
                </a:solidFill>
              </a:rPr>
              <a:t>（</a:t>
            </a:r>
            <a:r>
              <a:rPr lang="ja-JP" altLang="ja-JP" sz="1200" dirty="0">
                <a:solidFill>
                  <a:schemeClr val="tx1"/>
                </a:solidFill>
              </a:rPr>
              <a:t>割合）</a:t>
            </a:r>
            <a:endParaRPr lang="ja-JP" altLang="en-US" sz="1200" dirty="0">
              <a:solidFill>
                <a:schemeClr val="tx1"/>
              </a:solidFill>
            </a:endParaRPr>
          </a:p>
        </p:txBody>
      </p:sp>
      <p:sp>
        <p:nvSpPr>
          <p:cNvPr id="2" name="正方形/長方形 1">
            <a:extLst>
              <a:ext uri="{FF2B5EF4-FFF2-40B4-BE49-F238E27FC236}">
                <a16:creationId xmlns:a16="http://schemas.microsoft.com/office/drawing/2014/main" id="{17B04181-F98E-464A-AC56-2B5061062FDC}"/>
              </a:ext>
            </a:extLst>
          </p:cNvPr>
          <p:cNvSpPr/>
          <p:nvPr/>
        </p:nvSpPr>
        <p:spPr>
          <a:xfrm>
            <a:off x="251520" y="3747631"/>
            <a:ext cx="4504311" cy="234000"/>
          </a:xfrm>
          <a:prstGeom prst="rect">
            <a:avLst/>
          </a:prstGeom>
          <a:noFill/>
          <a:ln>
            <a:solidFill>
              <a:srgbClr val="FF5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正方形/長方形 59">
            <a:extLst>
              <a:ext uri="{FF2B5EF4-FFF2-40B4-BE49-F238E27FC236}">
                <a16:creationId xmlns:a16="http://schemas.microsoft.com/office/drawing/2014/main" id="{86F83A69-B5D3-4477-92DB-A2BB5BE489FF}"/>
              </a:ext>
            </a:extLst>
          </p:cNvPr>
          <p:cNvSpPr/>
          <p:nvPr/>
        </p:nvSpPr>
        <p:spPr>
          <a:xfrm>
            <a:off x="5848041" y="3530709"/>
            <a:ext cx="1512168" cy="396000"/>
          </a:xfrm>
          <a:prstGeom prst="rect">
            <a:avLst/>
          </a:prstGeom>
          <a:noFill/>
          <a:ln>
            <a:solidFill>
              <a:srgbClr val="FF5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1" name="正方形/長方形 60">
            <a:extLst>
              <a:ext uri="{FF2B5EF4-FFF2-40B4-BE49-F238E27FC236}">
                <a16:creationId xmlns:a16="http://schemas.microsoft.com/office/drawing/2014/main" id="{2DA4ACB0-DD74-486E-AE5E-09079C9B31DF}"/>
              </a:ext>
            </a:extLst>
          </p:cNvPr>
          <p:cNvSpPr/>
          <p:nvPr/>
        </p:nvSpPr>
        <p:spPr>
          <a:xfrm>
            <a:off x="251520" y="3981631"/>
            <a:ext cx="4504311" cy="792867"/>
          </a:xfrm>
          <a:prstGeom prst="rect">
            <a:avLst/>
          </a:prstGeom>
          <a:noFill/>
          <a:ln>
            <a:solidFill>
              <a:srgbClr val="FF5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4" name="正方形/長方形 63">
            <a:extLst>
              <a:ext uri="{FF2B5EF4-FFF2-40B4-BE49-F238E27FC236}">
                <a16:creationId xmlns:a16="http://schemas.microsoft.com/office/drawing/2014/main" id="{B64C308A-2438-4511-9615-9E329B5E5D14}"/>
              </a:ext>
            </a:extLst>
          </p:cNvPr>
          <p:cNvSpPr/>
          <p:nvPr/>
        </p:nvSpPr>
        <p:spPr>
          <a:xfrm>
            <a:off x="5319084" y="4576498"/>
            <a:ext cx="189020" cy="396000"/>
          </a:xfrm>
          <a:prstGeom prst="rect">
            <a:avLst/>
          </a:prstGeom>
          <a:noFill/>
          <a:ln>
            <a:solidFill>
              <a:srgbClr val="FF5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5" name="正方形/長方形 54">
            <a:extLst>
              <a:ext uri="{FF2B5EF4-FFF2-40B4-BE49-F238E27FC236}">
                <a16:creationId xmlns:a16="http://schemas.microsoft.com/office/drawing/2014/main" id="{86D12EE2-C3E0-41B5-8AE0-8C99CF8BA036}"/>
              </a:ext>
            </a:extLst>
          </p:cNvPr>
          <p:cNvSpPr/>
          <p:nvPr/>
        </p:nvSpPr>
        <p:spPr>
          <a:xfrm>
            <a:off x="5481100" y="5043351"/>
            <a:ext cx="1008112" cy="262028"/>
          </a:xfrm>
          <a:prstGeom prst="rect">
            <a:avLst/>
          </a:prstGeom>
          <a:solidFill>
            <a:schemeClr val="bg1"/>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wrap="none" lIns="0" rIns="0" rtlCol="0" anchor="ctr"/>
          <a:lstStyle/>
          <a:p>
            <a:pPr algn="ctr"/>
            <a:r>
              <a:rPr kumimoji="1" lang="en-US" altLang="ja-JP" sz="1050" dirty="0">
                <a:solidFill>
                  <a:schemeClr val="tx1"/>
                </a:solidFill>
              </a:rPr>
              <a:t>13</a:t>
            </a:r>
            <a:r>
              <a:rPr kumimoji="1" lang="ja-JP" altLang="en-US" sz="1050" dirty="0">
                <a:solidFill>
                  <a:schemeClr val="tx1"/>
                </a:solidFill>
              </a:rPr>
              <a:t>対１・</a:t>
            </a:r>
            <a:r>
              <a:rPr kumimoji="1" lang="en-US" altLang="ja-JP" sz="1050" dirty="0">
                <a:solidFill>
                  <a:schemeClr val="tx1"/>
                </a:solidFill>
              </a:rPr>
              <a:t>15</a:t>
            </a:r>
            <a:r>
              <a:rPr kumimoji="1" lang="ja-JP" altLang="en-US" sz="1050" dirty="0">
                <a:solidFill>
                  <a:schemeClr val="tx1"/>
                </a:solidFill>
              </a:rPr>
              <a:t>対１等</a:t>
            </a:r>
          </a:p>
        </p:txBody>
      </p:sp>
      <p:sp>
        <p:nvSpPr>
          <p:cNvPr id="65" name="正方形/長方形 64">
            <a:extLst>
              <a:ext uri="{FF2B5EF4-FFF2-40B4-BE49-F238E27FC236}">
                <a16:creationId xmlns:a16="http://schemas.microsoft.com/office/drawing/2014/main" id="{55A781F8-D400-4A2F-A6FE-1B842FB05961}"/>
              </a:ext>
            </a:extLst>
          </p:cNvPr>
          <p:cNvSpPr/>
          <p:nvPr/>
        </p:nvSpPr>
        <p:spPr>
          <a:xfrm>
            <a:off x="5319084" y="4058971"/>
            <a:ext cx="3357372" cy="396000"/>
          </a:xfrm>
          <a:prstGeom prst="rect">
            <a:avLst/>
          </a:prstGeom>
          <a:noFill/>
          <a:ln>
            <a:solidFill>
              <a:srgbClr val="FF5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1" name="Oval 64">
            <a:hlinkClick r:id="rId6" action="ppaction://hlinksldjump"/>
            <a:extLst>
              <a:ext uri="{FF2B5EF4-FFF2-40B4-BE49-F238E27FC236}">
                <a16:creationId xmlns:a16="http://schemas.microsoft.com/office/drawing/2014/main" id="{2865890E-81EE-482A-8BAC-0CEA60EEBBA9}"/>
              </a:ext>
            </a:extLst>
          </p:cNvPr>
          <p:cNvSpPr>
            <a:spLocks noChangeAspect="1"/>
          </p:cNvSpPr>
          <p:nvPr/>
        </p:nvSpPr>
        <p:spPr>
          <a:xfrm>
            <a:off x="158156" y="61539"/>
            <a:ext cx="453404" cy="434070"/>
          </a:xfrm>
          <a:prstGeom prst="ellipse">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37160" rIns="137160" bIns="68580" rtlCol="0" anchor="ctr">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sz="2800" dirty="0">
              <a:solidFill>
                <a:schemeClr val="tx1"/>
              </a:solidFill>
              <a:latin typeface="FontAwesome" pitchFamily="2" charset="0"/>
            </a:endParaRPr>
          </a:p>
        </p:txBody>
      </p:sp>
      <p:sp>
        <p:nvSpPr>
          <p:cNvPr id="22" name="タイトル 1">
            <a:extLst>
              <a:ext uri="{FF2B5EF4-FFF2-40B4-BE49-F238E27FC236}">
                <a16:creationId xmlns:a16="http://schemas.microsoft.com/office/drawing/2014/main" id="{30BE5A27-A407-4A14-A9BE-5866682C3C6B}"/>
              </a:ext>
            </a:extLst>
          </p:cNvPr>
          <p:cNvSpPr txBox="1">
            <a:spLocks/>
          </p:cNvSpPr>
          <p:nvPr/>
        </p:nvSpPr>
        <p:spPr>
          <a:xfrm>
            <a:off x="179511" y="39493"/>
            <a:ext cx="8866789" cy="576064"/>
          </a:xfrm>
          <a:prstGeom prst="rect">
            <a:avLst/>
          </a:prstGeom>
        </p:spPr>
        <p:txBody>
          <a:bodyPr>
            <a:no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algn="l"/>
            <a:r>
              <a:rPr lang="ja-JP" altLang="en-US" sz="2400" dirty="0">
                <a:solidFill>
                  <a:schemeClr val="bg1"/>
                </a:solidFill>
                <a:latin typeface="HGP創英角ｺﾞｼｯｸUB" panose="020B0900000000000000" pitchFamily="50" charset="-128"/>
                <a:ea typeface="HGP創英角ｺﾞｼｯｸUB" panose="020B0900000000000000" pitchFamily="50" charset="-128"/>
              </a:rPr>
              <a:t>　　</a:t>
            </a:r>
            <a:r>
              <a:rPr lang="ja-JP" altLang="en-US" sz="2400" dirty="0">
                <a:solidFill>
                  <a:schemeClr val="accent1">
                    <a:lumMod val="75000"/>
                  </a:schemeClr>
                </a:solidFill>
                <a:latin typeface="HGP創英角ｺﾞｼｯｸUB" panose="020B0900000000000000" pitchFamily="50" charset="-128"/>
                <a:ea typeface="HGP創英角ｺﾞｼｯｸUB" panose="020B0900000000000000" pitchFamily="50" charset="-128"/>
              </a:rPr>
              <a:t>病棟ごとの診療実態の分析②</a:t>
            </a:r>
            <a:r>
              <a:rPr lang="ja-JP" altLang="en-US" sz="2000" dirty="0">
                <a:solidFill>
                  <a:schemeClr val="accent1">
                    <a:lumMod val="75000"/>
                  </a:schemeClr>
                </a:solidFill>
                <a:latin typeface="HGP創英角ｺﾞｼｯｸUB" panose="020B0900000000000000" pitchFamily="50" charset="-128"/>
                <a:ea typeface="HGP創英角ｺﾞｼｯｸUB" panose="020B0900000000000000" pitchFamily="50" charset="-128"/>
              </a:rPr>
              <a:t>（病床機能報告実態）</a:t>
            </a:r>
          </a:p>
        </p:txBody>
      </p:sp>
      <p:sp>
        <p:nvSpPr>
          <p:cNvPr id="23" name="スライド番号プレースホルダー 3"/>
          <p:cNvSpPr>
            <a:spLocks noGrp="1"/>
          </p:cNvSpPr>
          <p:nvPr>
            <p:ph type="sldNum" sz="quarter" idx="12"/>
          </p:nvPr>
        </p:nvSpPr>
        <p:spPr>
          <a:xfrm>
            <a:off x="6902896" y="6453336"/>
            <a:ext cx="2133600" cy="365125"/>
          </a:xfrm>
        </p:spPr>
        <p:txBody>
          <a:bodyPr/>
          <a:lstStyle/>
          <a:p>
            <a:pPr>
              <a:defRPr/>
            </a:pPr>
            <a:fld id="{845FDA58-8628-4030-A7FF-2946B2EE6B4C}" type="slidenum">
              <a:rPr lang="ja-JP" altLang="en-US" sz="1800" smtClean="0">
                <a:solidFill>
                  <a:schemeClr val="tx1"/>
                </a:solidFill>
              </a:rPr>
              <a:pPr>
                <a:defRPr/>
              </a:pPr>
              <a:t>24</a:t>
            </a:fld>
            <a:endParaRPr lang="ja-JP" altLang="en-US" sz="1800" dirty="0">
              <a:solidFill>
                <a:schemeClr val="tx1"/>
              </a:solidFill>
            </a:endParaRPr>
          </a:p>
        </p:txBody>
      </p:sp>
      <p:sp>
        <p:nvSpPr>
          <p:cNvPr id="24" name="Text Box 3"/>
          <p:cNvSpPr txBox="1">
            <a:spLocks noChangeArrowheads="1"/>
          </p:cNvSpPr>
          <p:nvPr/>
        </p:nvSpPr>
        <p:spPr bwMode="auto">
          <a:xfrm>
            <a:off x="6579988" y="444544"/>
            <a:ext cx="2297115" cy="394784"/>
          </a:xfrm>
          <a:prstGeom prst="rect">
            <a:avLst/>
          </a:prstGeom>
          <a:solidFill>
            <a:srgbClr val="FFFFFF"/>
          </a:solidFill>
          <a:ln w="9525">
            <a:solidFill>
              <a:srgbClr val="000000"/>
            </a:solidFill>
            <a:miter lim="800000"/>
            <a:headEnd/>
            <a:tailEnd/>
          </a:ln>
        </p:spPr>
        <p:txBody>
          <a:bodyPr rot="0" vert="horz" wrap="square" lIns="18000" tIns="0" rIns="18000" bIns="0" anchor="ctr" anchorCtr="0" upright="1">
            <a:noAutofit/>
          </a:bodyPr>
          <a:lstStyle>
            <a:defPPr>
              <a:defRPr lang="ja-JP"/>
            </a:defPPr>
            <a:lvl1pPr marL="0" algn="l" defTabSz="914341" rtl="0" eaLnBrk="1" latinLnBrk="0" hangingPunct="1">
              <a:defRPr kumimoji="1" sz="1800" kern="1200">
                <a:solidFill>
                  <a:schemeClr val="tx1"/>
                </a:solidFill>
                <a:latin typeface="+mn-lt"/>
                <a:ea typeface="+mn-ea"/>
                <a:cs typeface="+mn-cs"/>
              </a:defRPr>
            </a:lvl1pPr>
            <a:lvl2pPr marL="457171" algn="l" defTabSz="914341" rtl="0" eaLnBrk="1" latinLnBrk="0" hangingPunct="1">
              <a:defRPr kumimoji="1" sz="1800" kern="1200">
                <a:solidFill>
                  <a:schemeClr val="tx1"/>
                </a:solidFill>
                <a:latin typeface="+mn-lt"/>
                <a:ea typeface="+mn-ea"/>
                <a:cs typeface="+mn-cs"/>
              </a:defRPr>
            </a:lvl2pPr>
            <a:lvl3pPr marL="914341" algn="l" defTabSz="914341" rtl="0" eaLnBrk="1" latinLnBrk="0" hangingPunct="1">
              <a:defRPr kumimoji="1" sz="1800" kern="1200">
                <a:solidFill>
                  <a:schemeClr val="tx1"/>
                </a:solidFill>
                <a:latin typeface="+mn-lt"/>
                <a:ea typeface="+mn-ea"/>
                <a:cs typeface="+mn-cs"/>
              </a:defRPr>
            </a:lvl3pPr>
            <a:lvl4pPr marL="1371512" algn="l" defTabSz="914341" rtl="0" eaLnBrk="1" latinLnBrk="0" hangingPunct="1">
              <a:defRPr kumimoji="1" sz="1800" kern="1200">
                <a:solidFill>
                  <a:schemeClr val="tx1"/>
                </a:solidFill>
                <a:latin typeface="+mn-lt"/>
                <a:ea typeface="+mn-ea"/>
                <a:cs typeface="+mn-cs"/>
              </a:defRPr>
            </a:lvl4pPr>
            <a:lvl5pPr marL="1828683" algn="l" defTabSz="914341" rtl="0" eaLnBrk="1" latinLnBrk="0" hangingPunct="1">
              <a:defRPr kumimoji="1" sz="1800" kern="1200">
                <a:solidFill>
                  <a:schemeClr val="tx1"/>
                </a:solidFill>
                <a:latin typeface="+mn-lt"/>
                <a:ea typeface="+mn-ea"/>
                <a:cs typeface="+mn-cs"/>
              </a:defRPr>
            </a:lvl5pPr>
            <a:lvl6pPr marL="2285854" algn="l" defTabSz="914341" rtl="0" eaLnBrk="1" latinLnBrk="0" hangingPunct="1">
              <a:defRPr kumimoji="1" sz="1800" kern="1200">
                <a:solidFill>
                  <a:schemeClr val="tx1"/>
                </a:solidFill>
                <a:latin typeface="+mn-lt"/>
                <a:ea typeface="+mn-ea"/>
                <a:cs typeface="+mn-cs"/>
              </a:defRPr>
            </a:lvl6pPr>
            <a:lvl7pPr marL="2743025" algn="l" defTabSz="914341" rtl="0" eaLnBrk="1" latinLnBrk="0" hangingPunct="1">
              <a:defRPr kumimoji="1" sz="1800" kern="1200">
                <a:solidFill>
                  <a:schemeClr val="tx1"/>
                </a:solidFill>
                <a:latin typeface="+mn-lt"/>
                <a:ea typeface="+mn-ea"/>
                <a:cs typeface="+mn-cs"/>
              </a:defRPr>
            </a:lvl7pPr>
            <a:lvl8pPr marL="3200195" algn="l" defTabSz="914341" rtl="0" eaLnBrk="1" latinLnBrk="0" hangingPunct="1">
              <a:defRPr kumimoji="1" sz="1800" kern="1200">
                <a:solidFill>
                  <a:schemeClr val="tx1"/>
                </a:solidFill>
                <a:latin typeface="+mn-lt"/>
                <a:ea typeface="+mn-ea"/>
                <a:cs typeface="+mn-cs"/>
              </a:defRPr>
            </a:lvl8pPr>
            <a:lvl9pPr marL="3657366" algn="l" defTabSz="914341" rtl="0" eaLnBrk="1" latinLnBrk="0" hangingPunct="1">
              <a:defRPr kumimoji="1" sz="1800" kern="1200">
                <a:solidFill>
                  <a:schemeClr val="tx1"/>
                </a:solidFill>
                <a:latin typeface="+mn-lt"/>
                <a:ea typeface="+mn-ea"/>
                <a:cs typeface="+mn-cs"/>
              </a:defRPr>
            </a:lvl9pPr>
          </a:lstStyle>
          <a:p>
            <a:pPr>
              <a:lnSpc>
                <a:spcPts val="1000"/>
              </a:lnSpc>
              <a:spcAft>
                <a:spcPts val="0"/>
              </a:spcAft>
            </a:pPr>
            <a:r>
              <a:rPr lang="en-US" altLang="ja-JP" sz="1050" kern="100" dirty="0">
                <a:latin typeface="メイリオ" panose="020B0604030504040204" pitchFamily="50" charset="-128"/>
                <a:ea typeface="メイリオ" panose="020B0604030504040204" pitchFamily="50" charset="-128"/>
                <a:cs typeface="メイリオ" panose="020B0604030504040204" pitchFamily="50" charset="-128"/>
              </a:rPr>
              <a:t>2018</a:t>
            </a:r>
            <a:r>
              <a:rPr lang="ja-JP" altLang="en-US" sz="1050" kern="100" dirty="0">
                <a:latin typeface="メイリオ" panose="020B0604030504040204" pitchFamily="50" charset="-128"/>
                <a:ea typeface="メイリオ" panose="020B0604030504040204" pitchFamily="50" charset="-128"/>
                <a:cs typeface="メイリオ" panose="020B0604030504040204" pitchFamily="50" charset="-128"/>
              </a:rPr>
              <a:t>年度第１回医療・病床懇話会</a:t>
            </a:r>
            <a:endParaRPr lang="en-US" altLang="ja-JP" sz="1050" kern="100" dirty="0">
              <a:latin typeface="メイリオ" panose="020B0604030504040204" pitchFamily="50" charset="-128"/>
              <a:ea typeface="メイリオ" panose="020B0604030504040204" pitchFamily="50" charset="-128"/>
              <a:cs typeface="メイリオ" panose="020B0604030504040204" pitchFamily="50" charset="-128"/>
            </a:endParaRPr>
          </a:p>
          <a:p>
            <a:pPr>
              <a:lnSpc>
                <a:spcPts val="1000"/>
              </a:lnSpc>
              <a:spcAft>
                <a:spcPts val="0"/>
              </a:spcAft>
            </a:pPr>
            <a:r>
              <a:rPr lang="ja-JP" altLang="en-US" sz="1050" kern="100" dirty="0">
                <a:latin typeface="メイリオ" panose="020B0604030504040204" pitchFamily="50" charset="-128"/>
                <a:ea typeface="メイリオ" panose="020B0604030504040204" pitchFamily="50" charset="-128"/>
                <a:cs typeface="メイリオ" panose="020B0604030504040204" pitchFamily="50" charset="-128"/>
              </a:rPr>
              <a:t>（部会）資料抜粋</a:t>
            </a:r>
            <a:endParaRPr lang="ja-JP" sz="1050" kern="100" dirty="0">
              <a:effectLst/>
              <a:latin typeface="メイリオ" panose="020B0604030504040204" pitchFamily="50" charset="-128"/>
              <a:ea typeface="メイリオ" panose="020B0604030504040204" pitchFamily="50" charset="-128"/>
              <a:cs typeface="メイリオ" panose="020B0604030504040204" pitchFamily="50" charset="-128"/>
            </a:endParaRPr>
          </a:p>
        </p:txBody>
      </p:sp>
    </p:spTree>
    <p:extLst>
      <p:ext uri="{BB962C8B-B14F-4D97-AF65-F5344CB8AC3E}">
        <p14:creationId xmlns:p14="http://schemas.microsoft.com/office/powerpoint/2010/main" val="3813012469"/>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スライド番号プレースホルダー 2"/>
          <p:cNvSpPr>
            <a:spLocks noGrp="1"/>
          </p:cNvSpPr>
          <p:nvPr>
            <p:ph type="sldNum" sz="quarter" idx="12"/>
          </p:nvPr>
        </p:nvSpPr>
        <p:spPr>
          <a:xfrm>
            <a:off x="6881337" y="6427349"/>
            <a:ext cx="2133600" cy="365125"/>
          </a:xfrm>
        </p:spPr>
        <p:txBody>
          <a:bodyPr/>
          <a:lstStyle/>
          <a:p>
            <a:fld id="{A9848611-8FAA-4BFC-BAAD-33CAF1A3E273}" type="slidenum">
              <a:rPr kumimoji="1" lang="ja-JP" altLang="en-US" sz="1800" smtClean="0">
                <a:solidFill>
                  <a:schemeClr val="tx1"/>
                </a:solidFill>
              </a:rPr>
              <a:t>25</a:t>
            </a:fld>
            <a:endParaRPr kumimoji="1" lang="ja-JP" altLang="en-US" sz="1800" dirty="0">
              <a:solidFill>
                <a:schemeClr val="tx1"/>
              </a:solidFill>
            </a:endParaRPr>
          </a:p>
        </p:txBody>
      </p:sp>
      <p:graphicFrame>
        <p:nvGraphicFramePr>
          <p:cNvPr id="4" name="表 3"/>
          <p:cNvGraphicFramePr>
            <a:graphicFrameLocks noGrp="1"/>
          </p:cNvGraphicFramePr>
          <p:nvPr>
            <p:extLst>
              <p:ext uri="{D42A27DB-BD31-4B8C-83A1-F6EECF244321}">
                <p14:modId xmlns:p14="http://schemas.microsoft.com/office/powerpoint/2010/main" val="4160158118"/>
              </p:ext>
            </p:extLst>
          </p:nvPr>
        </p:nvGraphicFramePr>
        <p:xfrm>
          <a:off x="384859" y="1838267"/>
          <a:ext cx="8579629" cy="4880225"/>
        </p:xfrm>
        <a:graphic>
          <a:graphicData uri="http://schemas.openxmlformats.org/drawingml/2006/table">
            <a:tbl>
              <a:tblPr firstRow="1" bandRow="1">
                <a:tableStyleId>{5940675A-B579-460E-94D1-54222C63F5DA}</a:tableStyleId>
              </a:tblPr>
              <a:tblGrid>
                <a:gridCol w="2098910">
                  <a:extLst>
                    <a:ext uri="{9D8B030D-6E8A-4147-A177-3AD203B41FA5}">
                      <a16:colId xmlns:a16="http://schemas.microsoft.com/office/drawing/2014/main" val="20000"/>
                    </a:ext>
                  </a:extLst>
                </a:gridCol>
                <a:gridCol w="4392487">
                  <a:extLst>
                    <a:ext uri="{9D8B030D-6E8A-4147-A177-3AD203B41FA5}">
                      <a16:colId xmlns:a16="http://schemas.microsoft.com/office/drawing/2014/main" val="20001"/>
                    </a:ext>
                  </a:extLst>
                </a:gridCol>
                <a:gridCol w="2088232">
                  <a:extLst>
                    <a:ext uri="{9D8B030D-6E8A-4147-A177-3AD203B41FA5}">
                      <a16:colId xmlns:a16="http://schemas.microsoft.com/office/drawing/2014/main" val="20002"/>
                    </a:ext>
                  </a:extLst>
                </a:gridCol>
              </a:tblGrid>
              <a:tr h="535861">
                <a:tc>
                  <a:txBody>
                    <a:bodyPr/>
                    <a:lstStyle/>
                    <a:p>
                      <a:pPr algn="ctr"/>
                      <a:r>
                        <a:rPr kumimoji="1" lang="ja-JP" altLang="en-US" sz="1600" b="1" dirty="0"/>
                        <a:t>病床数の必要量</a:t>
                      </a:r>
                      <a:endParaRPr lang="ja-JP" altLang="ja-JP" sz="1600" dirty="0">
                        <a:latin typeface="+mn-ea"/>
                        <a:ea typeface="+mn-ea"/>
                      </a:endParaRPr>
                    </a:p>
                    <a:p>
                      <a:pPr algn="ctr">
                        <a:lnSpc>
                          <a:spcPts val="120"/>
                        </a:lnSpc>
                      </a:pPr>
                      <a:r>
                        <a:rPr lang="en-US" altLang="ja-JP" sz="1600" dirty="0">
                          <a:latin typeface="+mn-ea"/>
                          <a:ea typeface="+mn-ea"/>
                        </a:rPr>
                        <a:t> </a:t>
                      </a:r>
                      <a:endParaRPr lang="ja-JP" altLang="ja-JP" sz="1600" b="1" dirty="0">
                        <a:latin typeface="+mn-ea"/>
                        <a:ea typeface="+mn-ea"/>
                      </a:endParaRPr>
                    </a:p>
                  </a:txBody>
                  <a:tcPr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pPr algn="ctr"/>
                      <a:r>
                        <a:rPr kumimoji="1" lang="ja-JP" altLang="en-US" sz="1800" b="1" dirty="0">
                          <a:latin typeface="+mn-lt"/>
                          <a:ea typeface="+mn-ea"/>
                        </a:rPr>
                        <a:t>患者像（イメージ）</a:t>
                      </a:r>
                      <a:endParaRPr lang="ja-JP" altLang="ja-JP" sz="1800" dirty="0">
                        <a:latin typeface="+mn-ea"/>
                        <a:ea typeface="+mn-ea"/>
                      </a:endParaRPr>
                    </a:p>
                    <a:p>
                      <a:pPr algn="ctr">
                        <a:lnSpc>
                          <a:spcPts val="120"/>
                        </a:lnSpc>
                      </a:pPr>
                      <a:r>
                        <a:rPr lang="en-US" altLang="ja-JP" sz="1800" dirty="0">
                          <a:latin typeface="+mn-ea"/>
                          <a:ea typeface="+mn-ea"/>
                        </a:rPr>
                        <a:t> </a:t>
                      </a:r>
                      <a:endParaRPr lang="ja-JP" altLang="ja-JP" sz="1800" dirty="0">
                        <a:latin typeface="+mn-ea"/>
                        <a:ea typeface="+mn-ea"/>
                      </a:endParaRPr>
                    </a:p>
                  </a:txBody>
                  <a:tcPr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pPr algn="ctr"/>
                      <a:r>
                        <a:rPr kumimoji="1" lang="ja-JP" altLang="en-US" b="1" dirty="0"/>
                        <a:t>病床機能報告</a:t>
                      </a:r>
                      <a:endParaRPr kumimoji="1" lang="en-US" altLang="ja-JP" b="1" dirty="0"/>
                    </a:p>
                  </a:txBody>
                  <a:tcPr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extLst>
                  <a:ext uri="{0D108BD9-81ED-4DB2-BD59-A6C34878D82A}">
                    <a16:rowId xmlns:a16="http://schemas.microsoft.com/office/drawing/2014/main" val="10000"/>
                  </a:ext>
                </a:extLst>
              </a:tr>
              <a:tr h="4344364">
                <a:tc>
                  <a:txBody>
                    <a:bodyPr/>
                    <a:lstStyle/>
                    <a:p>
                      <a:endParaRPr kumimoji="1" lang="ja-JP" altLang="en-US" sz="1200" dirty="0">
                        <a:latin typeface="HGPｺﾞｼｯｸM" panose="020B0600000000000000" pitchFamily="50" charset="-128"/>
                        <a:ea typeface="HGPｺﾞｼｯｸM" panose="020B0600000000000000" pitchFamily="50" charset="-128"/>
                      </a:endParaRPr>
                    </a:p>
                  </a:txBody>
                  <a:tcPr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kumimoji="1" lang="ja-JP" altLang="en-US" sz="1200" dirty="0">
                        <a:latin typeface="HGPｺﾞｼｯｸM" panose="020B0600000000000000" pitchFamily="50" charset="-128"/>
                        <a:ea typeface="HGPｺﾞｼｯｸM" panose="020B0600000000000000" pitchFamily="50" charset="-128"/>
                      </a:endParaRPr>
                    </a:p>
                  </a:txBody>
                  <a:tcPr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kumimoji="1" lang="ja-JP" altLang="en-US" sz="1200" dirty="0">
                        <a:latin typeface="HGPｺﾞｼｯｸM" panose="020B0600000000000000" pitchFamily="50" charset="-128"/>
                        <a:ea typeface="HGPｺﾞｼｯｸM" panose="020B0600000000000000" pitchFamily="50" charset="-128"/>
                      </a:endParaRPr>
                    </a:p>
                  </a:txBody>
                  <a:tcPr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1"/>
                  </a:ext>
                </a:extLst>
              </a:tr>
            </a:tbl>
          </a:graphicData>
        </a:graphic>
      </p:graphicFrame>
      <p:sp>
        <p:nvSpPr>
          <p:cNvPr id="5" name="角丸四角形 4"/>
          <p:cNvSpPr/>
          <p:nvPr/>
        </p:nvSpPr>
        <p:spPr>
          <a:xfrm>
            <a:off x="433736" y="2461612"/>
            <a:ext cx="1978024" cy="472055"/>
          </a:xfrm>
          <a:prstGeom prst="roundRect">
            <a:avLst/>
          </a:prstGeom>
          <a:solidFill>
            <a:schemeClr val="accent1">
              <a:lumMod val="20000"/>
              <a:lumOff val="80000"/>
            </a:schemeClr>
          </a:solidFill>
          <a:ln w="63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400" dirty="0">
                <a:solidFill>
                  <a:schemeClr val="tx1"/>
                </a:solidFill>
                <a:latin typeface="HG丸ｺﾞｼｯｸM-PRO" panose="020F0600000000000000" pitchFamily="50" charset="-128"/>
                <a:ea typeface="HG丸ｺﾞｼｯｸM-PRO" panose="020F0600000000000000" pitchFamily="50" charset="-128"/>
              </a:rPr>
              <a:t>高度急性期</a:t>
            </a:r>
          </a:p>
        </p:txBody>
      </p:sp>
      <p:sp>
        <p:nvSpPr>
          <p:cNvPr id="6" name="角丸四角形 5"/>
          <p:cNvSpPr/>
          <p:nvPr/>
        </p:nvSpPr>
        <p:spPr>
          <a:xfrm>
            <a:off x="433736" y="3043783"/>
            <a:ext cx="1978024" cy="1249313"/>
          </a:xfrm>
          <a:prstGeom prst="roundRect">
            <a:avLst/>
          </a:prstGeom>
          <a:solidFill>
            <a:schemeClr val="accent1">
              <a:lumMod val="20000"/>
              <a:lumOff val="80000"/>
            </a:schemeClr>
          </a:solidFill>
          <a:ln w="63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en-US" altLang="ja-JP" sz="1400" dirty="0">
              <a:solidFill>
                <a:schemeClr val="tx1"/>
              </a:solidFill>
              <a:latin typeface="HG丸ｺﾞｼｯｸM-PRO" panose="020F0600000000000000" pitchFamily="50" charset="-128"/>
              <a:ea typeface="HG丸ｺﾞｼｯｸM-PRO" panose="020F0600000000000000" pitchFamily="50" charset="-128"/>
            </a:endParaRPr>
          </a:p>
          <a:p>
            <a:pPr algn="ctr"/>
            <a:r>
              <a:rPr kumimoji="1" lang="ja-JP" altLang="en-US" sz="1400" dirty="0">
                <a:solidFill>
                  <a:schemeClr val="tx1"/>
                </a:solidFill>
                <a:latin typeface="HG丸ｺﾞｼｯｸM-PRO" panose="020F0600000000000000" pitchFamily="50" charset="-128"/>
                <a:ea typeface="HG丸ｺﾞｼｯｸM-PRO" panose="020F0600000000000000" pitchFamily="50" charset="-128"/>
              </a:rPr>
              <a:t>急性期</a:t>
            </a:r>
            <a:endParaRPr lang="ja-JP" altLang="ja-JP" sz="1400" dirty="0">
              <a:solidFill>
                <a:schemeClr val="tx1"/>
              </a:solidFill>
              <a:latin typeface="Arial"/>
            </a:endParaRPr>
          </a:p>
          <a:p>
            <a:pPr algn="ctr"/>
            <a:endParaRPr kumimoji="1" lang="ja-JP" altLang="en-US" sz="1400" dirty="0">
              <a:solidFill>
                <a:schemeClr val="tx1"/>
              </a:solidFill>
              <a:latin typeface="HG丸ｺﾞｼｯｸM-PRO" panose="020F0600000000000000" pitchFamily="50" charset="-128"/>
              <a:ea typeface="HG丸ｺﾞｼｯｸM-PRO" panose="020F0600000000000000" pitchFamily="50" charset="-128"/>
            </a:endParaRPr>
          </a:p>
        </p:txBody>
      </p:sp>
      <p:sp>
        <p:nvSpPr>
          <p:cNvPr id="7" name="角丸四角形 6"/>
          <p:cNvSpPr/>
          <p:nvPr/>
        </p:nvSpPr>
        <p:spPr>
          <a:xfrm>
            <a:off x="433736" y="4385066"/>
            <a:ext cx="1978024" cy="1562805"/>
          </a:xfrm>
          <a:prstGeom prst="roundRect">
            <a:avLst/>
          </a:prstGeom>
          <a:solidFill>
            <a:schemeClr val="accent1">
              <a:lumMod val="20000"/>
              <a:lumOff val="80000"/>
            </a:schemeClr>
          </a:solidFill>
          <a:ln w="63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400" dirty="0">
                <a:solidFill>
                  <a:schemeClr val="tx1"/>
                </a:solidFill>
                <a:latin typeface="HG丸ｺﾞｼｯｸM-PRO" panose="020F0600000000000000" pitchFamily="50" charset="-128"/>
                <a:ea typeface="HG丸ｺﾞｼｯｸM-PRO" panose="020F0600000000000000" pitchFamily="50" charset="-128"/>
              </a:rPr>
              <a:t>回復期</a:t>
            </a:r>
            <a:endParaRPr kumimoji="1" lang="ja-JP" altLang="en-US" sz="1400" dirty="0">
              <a:solidFill>
                <a:schemeClr val="tx1"/>
              </a:solidFill>
              <a:latin typeface="HG丸ｺﾞｼｯｸM-PRO" panose="020F0600000000000000" pitchFamily="50" charset="-128"/>
              <a:ea typeface="HG丸ｺﾞｼｯｸM-PRO" panose="020F0600000000000000" pitchFamily="50" charset="-128"/>
            </a:endParaRPr>
          </a:p>
        </p:txBody>
      </p:sp>
      <p:sp>
        <p:nvSpPr>
          <p:cNvPr id="8" name="角丸四角形 7"/>
          <p:cNvSpPr/>
          <p:nvPr/>
        </p:nvSpPr>
        <p:spPr>
          <a:xfrm>
            <a:off x="6885726" y="6049011"/>
            <a:ext cx="1978024" cy="623690"/>
          </a:xfrm>
          <a:prstGeom prst="roundRect">
            <a:avLst/>
          </a:prstGeom>
          <a:solidFill>
            <a:schemeClr val="accent1">
              <a:lumMod val="20000"/>
              <a:lumOff val="80000"/>
            </a:schemeClr>
          </a:solidFill>
          <a:ln w="63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400" dirty="0">
                <a:solidFill>
                  <a:schemeClr val="tx1"/>
                </a:solidFill>
                <a:latin typeface="HG丸ｺﾞｼｯｸM-PRO" panose="020F0600000000000000" pitchFamily="50" charset="-128"/>
                <a:ea typeface="HG丸ｺﾞｼｯｸM-PRO" panose="020F0600000000000000" pitchFamily="50" charset="-128"/>
              </a:rPr>
              <a:t>慢性期</a:t>
            </a:r>
            <a:endParaRPr kumimoji="1" lang="ja-JP" altLang="en-US" sz="1400" dirty="0">
              <a:solidFill>
                <a:schemeClr val="tx1"/>
              </a:solidFill>
              <a:latin typeface="HG丸ｺﾞｼｯｸM-PRO" panose="020F0600000000000000" pitchFamily="50" charset="-128"/>
              <a:ea typeface="HG丸ｺﾞｼｯｸM-PRO" panose="020F0600000000000000" pitchFamily="50" charset="-128"/>
            </a:endParaRPr>
          </a:p>
        </p:txBody>
      </p:sp>
      <p:sp>
        <p:nvSpPr>
          <p:cNvPr id="17" name="Oval 64">
            <a:hlinkClick r:id="rId2" action="ppaction://hlinksldjump"/>
            <a:extLst>
              <a:ext uri="{FF2B5EF4-FFF2-40B4-BE49-F238E27FC236}">
                <a16:creationId xmlns:a16="http://schemas.microsoft.com/office/drawing/2014/main" id="{2865890E-81EE-482A-8BAC-0CEA60EEBBA9}"/>
              </a:ext>
            </a:extLst>
          </p:cNvPr>
          <p:cNvSpPr>
            <a:spLocks noChangeAspect="1"/>
          </p:cNvSpPr>
          <p:nvPr/>
        </p:nvSpPr>
        <p:spPr>
          <a:xfrm>
            <a:off x="158156" y="61539"/>
            <a:ext cx="453404" cy="434070"/>
          </a:xfrm>
          <a:prstGeom prst="ellipse">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37160" rIns="137160" bIns="68580" rtlCol="0" anchor="ctr">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sz="2800" dirty="0">
              <a:solidFill>
                <a:schemeClr val="tx1"/>
              </a:solidFill>
              <a:latin typeface="FontAwesome" pitchFamily="2" charset="0"/>
            </a:endParaRPr>
          </a:p>
        </p:txBody>
      </p:sp>
      <p:sp>
        <p:nvSpPr>
          <p:cNvPr id="18" name="タイトル 1">
            <a:extLst>
              <a:ext uri="{FF2B5EF4-FFF2-40B4-BE49-F238E27FC236}">
                <a16:creationId xmlns:a16="http://schemas.microsoft.com/office/drawing/2014/main" id="{30BE5A27-A407-4A14-A9BE-5866682C3C6B}"/>
              </a:ext>
            </a:extLst>
          </p:cNvPr>
          <p:cNvSpPr txBox="1">
            <a:spLocks/>
          </p:cNvSpPr>
          <p:nvPr/>
        </p:nvSpPr>
        <p:spPr>
          <a:xfrm>
            <a:off x="179512" y="15535"/>
            <a:ext cx="8712968" cy="576064"/>
          </a:xfrm>
          <a:prstGeom prst="rect">
            <a:avLst/>
          </a:prstGeom>
        </p:spPr>
        <p:txBody>
          <a:bodyPr>
            <a:no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algn="l"/>
            <a:r>
              <a:rPr lang="ja-JP" altLang="en-US" sz="2400" dirty="0">
                <a:solidFill>
                  <a:schemeClr val="bg1"/>
                </a:solidFill>
                <a:latin typeface="HGP創英角ｺﾞｼｯｸUB" panose="020B0900000000000000" pitchFamily="50" charset="-128"/>
                <a:ea typeface="HGP創英角ｺﾞｼｯｸUB" panose="020B0900000000000000" pitchFamily="50" charset="-128"/>
              </a:rPr>
              <a:t>　　</a:t>
            </a:r>
            <a:r>
              <a:rPr lang="ja-JP" altLang="en-US" sz="2400" dirty="0">
                <a:solidFill>
                  <a:schemeClr val="accent1">
                    <a:lumMod val="75000"/>
                  </a:schemeClr>
                </a:solidFill>
                <a:latin typeface="HGP創英角ｺﾞｼｯｸUB" panose="020B0900000000000000" pitchFamily="50" charset="-128"/>
                <a:ea typeface="HGP創英角ｺﾞｼｯｸUB" panose="020B0900000000000000" pitchFamily="50" charset="-128"/>
              </a:rPr>
              <a:t>病棟ごとの診療実態の分析③</a:t>
            </a:r>
            <a:r>
              <a:rPr lang="ja-JP" altLang="en-US" sz="2000" dirty="0">
                <a:solidFill>
                  <a:schemeClr val="accent1">
                    <a:lumMod val="75000"/>
                  </a:schemeClr>
                </a:solidFill>
                <a:latin typeface="HGP創英角ｺﾞｼｯｸUB" panose="020B0900000000000000" pitchFamily="50" charset="-128"/>
                <a:ea typeface="HGP創英角ｺﾞｼｯｸUB" panose="020B0900000000000000" pitchFamily="50" charset="-128"/>
              </a:rPr>
              <a:t>（患者像のイメージ）</a:t>
            </a:r>
          </a:p>
        </p:txBody>
      </p:sp>
      <p:sp>
        <p:nvSpPr>
          <p:cNvPr id="23" name="タイトル 1">
            <a:extLst>
              <a:ext uri="{FF2B5EF4-FFF2-40B4-BE49-F238E27FC236}">
                <a16:creationId xmlns:a16="http://schemas.microsoft.com/office/drawing/2014/main" id="{77D78C8B-7190-4F9F-BF24-FAD4DFE9F181}"/>
              </a:ext>
            </a:extLst>
          </p:cNvPr>
          <p:cNvSpPr txBox="1">
            <a:spLocks/>
          </p:cNvSpPr>
          <p:nvPr/>
        </p:nvSpPr>
        <p:spPr>
          <a:xfrm>
            <a:off x="333333" y="615557"/>
            <a:ext cx="8712968" cy="840933"/>
          </a:xfrm>
          <a:prstGeom prst="rect">
            <a:avLst/>
          </a:prstGeom>
          <a:solidFill>
            <a:schemeClr val="accent1">
              <a:lumMod val="60000"/>
              <a:lumOff val="40000"/>
            </a:schemeClr>
          </a:solidFill>
        </p:spPr>
        <p:txBody>
          <a:bodyPr vert="horz" lIns="91440" tIns="45720" rIns="91440" bIns="45720" rtlCol="0" anchor="ctr">
            <a:no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algn="l"/>
            <a:r>
              <a:rPr lang="ja-JP" altLang="en-US" sz="2400" dirty="0">
                <a:latin typeface="HGP創英角ｺﾞｼｯｸUB" panose="020B0900000000000000" pitchFamily="50" charset="-128"/>
                <a:ea typeface="HGP創英角ｺﾞｼｯｸUB" panose="020B0900000000000000" pitchFamily="50" charset="-128"/>
              </a:rPr>
              <a:t>「病床機能報告」における想定される患者像は</a:t>
            </a:r>
            <a:endParaRPr lang="en-US" altLang="ja-JP" sz="2400" dirty="0">
              <a:latin typeface="HGP創英角ｺﾞｼｯｸUB" panose="020B0900000000000000" pitchFamily="50" charset="-128"/>
              <a:ea typeface="HGP創英角ｺﾞｼｯｸUB" panose="020B0900000000000000" pitchFamily="50" charset="-128"/>
            </a:endParaRPr>
          </a:p>
          <a:p>
            <a:pPr algn="l"/>
            <a:r>
              <a:rPr lang="ja-JP" altLang="en-US" sz="2400" dirty="0">
                <a:latin typeface="HGP創英角ｺﾞｼｯｸUB" panose="020B0900000000000000" pitchFamily="50" charset="-128"/>
                <a:ea typeface="HGP創英角ｺﾞｼｯｸUB" panose="020B0900000000000000" pitchFamily="50" charset="-128"/>
              </a:rPr>
              <a:t>　　　　　　　　　　　「病床数の必要量」とは異なっていると考えられる</a:t>
            </a:r>
            <a:endParaRPr lang="en-US" altLang="ja-JP" sz="2400" dirty="0">
              <a:latin typeface="HGP創英角ｺﾞｼｯｸUB" panose="020B0900000000000000" pitchFamily="50" charset="-128"/>
              <a:ea typeface="HGP創英角ｺﾞｼｯｸUB" panose="020B0900000000000000" pitchFamily="50" charset="-128"/>
            </a:endParaRPr>
          </a:p>
        </p:txBody>
      </p:sp>
      <p:sp>
        <p:nvSpPr>
          <p:cNvPr id="19" name="正方形/長方形 18"/>
          <p:cNvSpPr/>
          <p:nvPr/>
        </p:nvSpPr>
        <p:spPr>
          <a:xfrm>
            <a:off x="322972" y="1456490"/>
            <a:ext cx="6851438" cy="369332"/>
          </a:xfrm>
          <a:prstGeom prst="rect">
            <a:avLst/>
          </a:prstGeom>
        </p:spPr>
        <p:txBody>
          <a:bodyPr wrap="square">
            <a:spAutoFit/>
          </a:bodyPr>
          <a:lstStyle/>
          <a:p>
            <a:r>
              <a:rPr lang="ja-JP" altLang="en-US" dirty="0">
                <a:solidFill>
                  <a:schemeClr val="accent1">
                    <a:lumMod val="75000"/>
                  </a:schemeClr>
                </a:solidFill>
                <a:latin typeface="HGPｺﾞｼｯｸE" panose="020B0900000000000000" pitchFamily="50" charset="-128"/>
                <a:ea typeface="HGPｺﾞｼｯｸE" panose="020B0900000000000000" pitchFamily="50" charset="-128"/>
                <a:cs typeface="Meiryo UI" panose="020B0604030504040204" pitchFamily="50" charset="-128"/>
              </a:rPr>
              <a:t>●</a:t>
            </a:r>
            <a:r>
              <a:rPr lang="ja-JP" altLang="en-US" dirty="0">
                <a:latin typeface="HGPｺﾞｼｯｸE" panose="020B0900000000000000" pitchFamily="50" charset="-128"/>
                <a:ea typeface="HGPｺﾞｼｯｸE" panose="020B0900000000000000" pitchFamily="50" charset="-128"/>
                <a:cs typeface="Meiryo UI" panose="020B0604030504040204" pitchFamily="50" charset="-128"/>
              </a:rPr>
              <a:t>病床機能報告の結果を踏まえ想定される患者イメージ像</a:t>
            </a:r>
          </a:p>
        </p:txBody>
      </p:sp>
      <p:sp>
        <p:nvSpPr>
          <p:cNvPr id="22" name="角丸四角形 21"/>
          <p:cNvSpPr/>
          <p:nvPr/>
        </p:nvSpPr>
        <p:spPr>
          <a:xfrm>
            <a:off x="2542433" y="2461612"/>
            <a:ext cx="4237119" cy="1831484"/>
          </a:xfrm>
          <a:prstGeom prst="roundRect">
            <a:avLst/>
          </a:prstGeom>
          <a:solidFill>
            <a:schemeClr val="tx2">
              <a:lumMod val="20000"/>
              <a:lumOff val="80000"/>
            </a:schemeClr>
          </a:solidFill>
          <a:ln>
            <a:noFill/>
          </a:ln>
        </p:spPr>
        <p:style>
          <a:lnRef idx="1">
            <a:schemeClr val="accent1"/>
          </a:lnRef>
          <a:fillRef idx="2">
            <a:schemeClr val="accent1"/>
          </a:fillRef>
          <a:effectRef idx="1">
            <a:schemeClr val="accent1"/>
          </a:effectRef>
          <a:fontRef idx="minor">
            <a:schemeClr val="dk1"/>
          </a:fontRef>
        </p:style>
        <p:txBody>
          <a:bodyPr rtlCol="0" anchor="ctr"/>
          <a:lstStyle/>
          <a:p>
            <a:pPr algn="ctr"/>
            <a:r>
              <a:rPr lang="ja-JP" altLang="en-US" sz="1600" dirty="0">
                <a:latin typeface="Meiryo UI" panose="020B0604030504040204" pitchFamily="50" charset="-128"/>
                <a:ea typeface="Meiryo UI" panose="020B0604030504040204" pitchFamily="50" charset="-128"/>
                <a:cs typeface="Meiryo UI" panose="020B0604030504040204" pitchFamily="50" charset="-128"/>
              </a:rPr>
              <a:t>（重症）急性期</a:t>
            </a:r>
            <a:endParaRPr lang="en-US" altLang="ja-JP" sz="1600" dirty="0">
              <a:latin typeface="Meiryo UI" panose="020B0604030504040204" pitchFamily="50" charset="-128"/>
              <a:ea typeface="Meiryo UI" panose="020B0604030504040204" pitchFamily="50" charset="-128"/>
              <a:cs typeface="Meiryo UI" panose="020B0604030504040204" pitchFamily="50" charset="-128"/>
            </a:endParaRPr>
          </a:p>
          <a:p>
            <a:pPr algn="ctr"/>
            <a:endParaRPr lang="en-US" altLang="ja-JP" sz="1200" dirty="0">
              <a:latin typeface="Meiryo UI" panose="020B0604030504040204" pitchFamily="50" charset="-128"/>
              <a:ea typeface="Meiryo UI" panose="020B0604030504040204" pitchFamily="50" charset="-128"/>
              <a:cs typeface="Meiryo UI" panose="020B0604030504040204" pitchFamily="50" charset="-128"/>
            </a:endParaRPr>
          </a:p>
          <a:p>
            <a:pPr algn="ctr"/>
            <a:r>
              <a:rPr lang="ja-JP" altLang="en-US" sz="1200" dirty="0">
                <a:latin typeface="+mn-ea"/>
                <a:cs typeface="Meiryo UI" panose="020B0604030504040204" pitchFamily="50" charset="-128"/>
              </a:rPr>
              <a:t>重篤患者や全身麻酔による手術等を</a:t>
            </a:r>
            <a:endParaRPr lang="en-US" altLang="ja-JP" sz="1200" dirty="0">
              <a:latin typeface="+mn-ea"/>
              <a:cs typeface="Meiryo UI" panose="020B0604030504040204" pitchFamily="50" charset="-128"/>
            </a:endParaRPr>
          </a:p>
          <a:p>
            <a:pPr algn="ctr"/>
            <a:r>
              <a:rPr lang="ja-JP" altLang="en-US" sz="1200" dirty="0">
                <a:latin typeface="+mn-ea"/>
                <a:cs typeface="Meiryo UI" panose="020B0604030504040204" pitchFamily="50" charset="-128"/>
              </a:rPr>
              <a:t>要する患者の受入</a:t>
            </a:r>
            <a:endParaRPr lang="en-US" altLang="ja-JP" sz="1200" dirty="0">
              <a:latin typeface="+mn-ea"/>
              <a:cs typeface="Meiryo UI" panose="020B0604030504040204" pitchFamily="50" charset="-128"/>
            </a:endParaRPr>
          </a:p>
        </p:txBody>
      </p:sp>
      <p:sp>
        <p:nvSpPr>
          <p:cNvPr id="25" name="角丸四角形 24"/>
          <p:cNvSpPr/>
          <p:nvPr/>
        </p:nvSpPr>
        <p:spPr>
          <a:xfrm>
            <a:off x="2526507" y="4376884"/>
            <a:ext cx="2009489" cy="996332"/>
          </a:xfrm>
          <a:prstGeom prst="roundRect">
            <a:avLst/>
          </a:prstGeom>
          <a:solidFill>
            <a:schemeClr val="accent3">
              <a:lumMod val="60000"/>
              <a:lumOff val="40000"/>
            </a:schemeClr>
          </a:solidFill>
          <a:ln>
            <a:noFill/>
          </a:ln>
        </p:spPr>
        <p:style>
          <a:lnRef idx="1">
            <a:schemeClr val="accent3"/>
          </a:lnRef>
          <a:fillRef idx="2">
            <a:schemeClr val="accent3"/>
          </a:fillRef>
          <a:effectRef idx="1">
            <a:schemeClr val="accent3"/>
          </a:effectRef>
          <a:fontRef idx="minor">
            <a:schemeClr val="dk1"/>
          </a:fontRef>
        </p:style>
        <p:txBody>
          <a:bodyPr rtlCol="0" anchor="ctr"/>
          <a:lstStyle/>
          <a:p>
            <a:pPr algn="ctr"/>
            <a:r>
              <a:rPr lang="ja-JP" altLang="en-US" sz="1600" dirty="0">
                <a:latin typeface="Meiryo UI" panose="020B0604030504040204" pitchFamily="50" charset="-128"/>
                <a:ea typeface="Meiryo UI" panose="020B0604030504040204" pitchFamily="50" charset="-128"/>
                <a:cs typeface="Meiryo UI" panose="020B0604030504040204" pitchFamily="50" charset="-128"/>
              </a:rPr>
              <a:t>サブアキュート</a:t>
            </a:r>
            <a:endParaRPr lang="en-US" altLang="ja-JP" sz="1200" dirty="0">
              <a:latin typeface="+mn-ea"/>
              <a:cs typeface="Meiryo UI" panose="020B0604030504040204" pitchFamily="50" charset="-128"/>
            </a:endParaRPr>
          </a:p>
          <a:p>
            <a:pPr algn="ctr"/>
            <a:r>
              <a:rPr lang="ja-JP" altLang="en-US" sz="1100" dirty="0">
                <a:latin typeface="+mn-ea"/>
                <a:cs typeface="Meiryo UI" panose="020B0604030504040204" pitchFamily="50" charset="-128"/>
              </a:rPr>
              <a:t>肺炎や軽度の外傷など比較的軽症な症状を持つ</a:t>
            </a:r>
            <a:endParaRPr lang="en-US" altLang="ja-JP" sz="1100" dirty="0">
              <a:latin typeface="+mn-ea"/>
              <a:cs typeface="Meiryo UI" panose="020B0604030504040204" pitchFamily="50" charset="-128"/>
            </a:endParaRPr>
          </a:p>
          <a:p>
            <a:pPr algn="ctr"/>
            <a:r>
              <a:rPr lang="ja-JP" altLang="en-US" sz="1100" dirty="0">
                <a:latin typeface="+mn-ea"/>
                <a:cs typeface="Meiryo UI" panose="020B0604030504040204" pitchFamily="50" charset="-128"/>
              </a:rPr>
              <a:t>患者の受入</a:t>
            </a:r>
            <a:endParaRPr lang="en-US" altLang="ja-JP" sz="1100" dirty="0">
              <a:latin typeface="+mn-ea"/>
              <a:cs typeface="Meiryo UI" panose="020B0604030504040204" pitchFamily="50" charset="-128"/>
            </a:endParaRPr>
          </a:p>
        </p:txBody>
      </p:sp>
      <p:sp>
        <p:nvSpPr>
          <p:cNvPr id="27" name="角丸四角形 26"/>
          <p:cNvSpPr/>
          <p:nvPr/>
        </p:nvSpPr>
        <p:spPr>
          <a:xfrm>
            <a:off x="4782041" y="4376884"/>
            <a:ext cx="1767936" cy="996332"/>
          </a:xfrm>
          <a:prstGeom prst="roundRect">
            <a:avLst/>
          </a:prstGeom>
          <a:solidFill>
            <a:schemeClr val="accent3">
              <a:lumMod val="60000"/>
              <a:lumOff val="40000"/>
            </a:schemeClr>
          </a:solidFill>
          <a:ln>
            <a:noFill/>
          </a:ln>
        </p:spPr>
        <p:style>
          <a:lnRef idx="1">
            <a:schemeClr val="accent3"/>
          </a:lnRef>
          <a:fillRef idx="2">
            <a:schemeClr val="accent3"/>
          </a:fillRef>
          <a:effectRef idx="1">
            <a:schemeClr val="accent3"/>
          </a:effectRef>
          <a:fontRef idx="minor">
            <a:schemeClr val="dk1"/>
          </a:fontRef>
        </p:style>
        <p:txBody>
          <a:bodyPr rtlCol="0" anchor="ctr"/>
          <a:lstStyle/>
          <a:p>
            <a:pPr algn="ctr">
              <a:lnSpc>
                <a:spcPct val="150000"/>
              </a:lnSpc>
            </a:pPr>
            <a:r>
              <a:rPr lang="ja-JP" altLang="en-US" sz="1600" dirty="0">
                <a:latin typeface="Meiryo UI" panose="020B0604030504040204" pitchFamily="50" charset="-128"/>
                <a:ea typeface="Meiryo UI" panose="020B0604030504040204" pitchFamily="50" charset="-128"/>
                <a:cs typeface="Meiryo UI" panose="020B0604030504040204" pitchFamily="50" charset="-128"/>
              </a:rPr>
              <a:t>ポストアキュート</a:t>
            </a:r>
            <a:endParaRPr lang="en-US" altLang="ja-JP" sz="1100" dirty="0">
              <a:latin typeface="+mn-ea"/>
              <a:cs typeface="Meiryo UI" panose="020B0604030504040204" pitchFamily="50" charset="-128"/>
            </a:endParaRPr>
          </a:p>
          <a:p>
            <a:pPr algn="ctr"/>
            <a:r>
              <a:rPr lang="ja-JP" altLang="en-US" sz="1100" dirty="0">
                <a:latin typeface="+mn-ea"/>
                <a:cs typeface="Meiryo UI" panose="020B0604030504040204" pitchFamily="50" charset="-128"/>
              </a:rPr>
              <a:t>急性期後の在宅復帰に向けた患者の受入</a:t>
            </a:r>
            <a:endParaRPr lang="en-US" altLang="ja-JP" sz="1100" dirty="0">
              <a:latin typeface="+mn-ea"/>
              <a:cs typeface="Meiryo UI" panose="020B0604030504040204" pitchFamily="50" charset="-128"/>
            </a:endParaRPr>
          </a:p>
          <a:p>
            <a:pPr algn="ctr"/>
            <a:endParaRPr lang="en-US" altLang="ja-JP" sz="1200" dirty="0">
              <a:latin typeface="+mn-ea"/>
              <a:cs typeface="Meiryo UI" panose="020B0604030504040204" pitchFamily="50" charset="-128"/>
            </a:endParaRPr>
          </a:p>
        </p:txBody>
      </p:sp>
      <p:sp>
        <p:nvSpPr>
          <p:cNvPr id="29" name="角丸四角形 28"/>
          <p:cNvSpPr/>
          <p:nvPr/>
        </p:nvSpPr>
        <p:spPr>
          <a:xfrm>
            <a:off x="2542434" y="5517232"/>
            <a:ext cx="4210344" cy="430640"/>
          </a:xfrm>
          <a:prstGeom prst="roundRect">
            <a:avLst/>
          </a:prstGeom>
          <a:solidFill>
            <a:schemeClr val="accent3">
              <a:lumMod val="60000"/>
              <a:lumOff val="40000"/>
            </a:schemeClr>
          </a:solidFill>
          <a:ln>
            <a:noFill/>
          </a:ln>
        </p:spPr>
        <p:style>
          <a:lnRef idx="1">
            <a:schemeClr val="accent3"/>
          </a:lnRef>
          <a:fillRef idx="2">
            <a:schemeClr val="accent3"/>
          </a:fillRef>
          <a:effectRef idx="1">
            <a:schemeClr val="accent3"/>
          </a:effectRef>
          <a:fontRef idx="minor">
            <a:schemeClr val="dk1"/>
          </a:fontRef>
        </p:style>
        <p:txBody>
          <a:bodyPr rtlCol="0" anchor="ctr"/>
          <a:lstStyle/>
          <a:p>
            <a:pPr algn="ctr"/>
            <a:r>
              <a:rPr lang="ja-JP" altLang="en-US" sz="1600" dirty="0">
                <a:latin typeface="Meiryo UI" panose="020B0604030504040204" pitchFamily="50" charset="-128"/>
                <a:ea typeface="Meiryo UI" panose="020B0604030504040204" pitchFamily="50" charset="-128"/>
                <a:cs typeface="Meiryo UI" panose="020B0604030504040204" pitchFamily="50" charset="-128"/>
              </a:rPr>
              <a:t>リハビリテーション</a:t>
            </a:r>
            <a:endParaRPr lang="en-US" altLang="ja-JP" sz="16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31" name="角丸四角形 30"/>
          <p:cNvSpPr/>
          <p:nvPr/>
        </p:nvSpPr>
        <p:spPr>
          <a:xfrm>
            <a:off x="2542434" y="6049011"/>
            <a:ext cx="4237119" cy="623691"/>
          </a:xfrm>
          <a:prstGeom prst="roundRect">
            <a:avLst/>
          </a:prstGeom>
          <a:ln>
            <a:noFill/>
          </a:ln>
        </p:spPr>
        <p:style>
          <a:lnRef idx="1">
            <a:schemeClr val="accent4"/>
          </a:lnRef>
          <a:fillRef idx="2">
            <a:schemeClr val="accent4"/>
          </a:fillRef>
          <a:effectRef idx="1">
            <a:schemeClr val="accent4"/>
          </a:effectRef>
          <a:fontRef idx="minor">
            <a:schemeClr val="dk1"/>
          </a:fontRef>
        </p:style>
        <p:txBody>
          <a:bodyPr rtlCol="0" anchor="ctr"/>
          <a:lstStyle/>
          <a:p>
            <a:pPr algn="ctr"/>
            <a:r>
              <a:rPr lang="ja-JP" altLang="en-US" sz="1600" dirty="0">
                <a:latin typeface="Meiryo UI" panose="020B0604030504040204" pitchFamily="50" charset="-128"/>
                <a:ea typeface="Meiryo UI" panose="020B0604030504040204" pitchFamily="50" charset="-128"/>
                <a:cs typeface="Meiryo UI" panose="020B0604030504040204" pitchFamily="50" charset="-128"/>
              </a:rPr>
              <a:t>長期療養</a:t>
            </a:r>
            <a:endParaRPr lang="en-US" altLang="ja-JP" sz="16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34" name="角丸四角形 33"/>
          <p:cNvSpPr/>
          <p:nvPr/>
        </p:nvSpPr>
        <p:spPr>
          <a:xfrm>
            <a:off x="6914456" y="2461612"/>
            <a:ext cx="1978024" cy="472055"/>
          </a:xfrm>
          <a:prstGeom prst="roundRect">
            <a:avLst/>
          </a:prstGeom>
          <a:solidFill>
            <a:schemeClr val="accent1">
              <a:lumMod val="20000"/>
              <a:lumOff val="80000"/>
            </a:schemeClr>
          </a:solidFill>
          <a:ln w="63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400" dirty="0">
                <a:solidFill>
                  <a:schemeClr val="tx1"/>
                </a:solidFill>
                <a:latin typeface="HG丸ｺﾞｼｯｸM-PRO" panose="020F0600000000000000" pitchFamily="50" charset="-128"/>
                <a:ea typeface="HG丸ｺﾞｼｯｸM-PRO" panose="020F0600000000000000" pitchFamily="50" charset="-128"/>
              </a:rPr>
              <a:t>高度急性期</a:t>
            </a:r>
          </a:p>
        </p:txBody>
      </p:sp>
      <p:sp>
        <p:nvSpPr>
          <p:cNvPr id="35" name="角丸四角形 34"/>
          <p:cNvSpPr/>
          <p:nvPr/>
        </p:nvSpPr>
        <p:spPr>
          <a:xfrm>
            <a:off x="6914456" y="3043781"/>
            <a:ext cx="1978024" cy="2122687"/>
          </a:xfrm>
          <a:prstGeom prst="roundRect">
            <a:avLst/>
          </a:prstGeom>
          <a:solidFill>
            <a:schemeClr val="accent1">
              <a:lumMod val="20000"/>
              <a:lumOff val="80000"/>
            </a:schemeClr>
          </a:solidFill>
          <a:ln w="63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en-US" altLang="ja-JP" sz="1400" dirty="0">
              <a:solidFill>
                <a:schemeClr val="tx1"/>
              </a:solidFill>
              <a:latin typeface="HG丸ｺﾞｼｯｸM-PRO" panose="020F0600000000000000" pitchFamily="50" charset="-128"/>
              <a:ea typeface="HG丸ｺﾞｼｯｸM-PRO" panose="020F0600000000000000" pitchFamily="50" charset="-128"/>
            </a:endParaRPr>
          </a:p>
          <a:p>
            <a:pPr algn="ctr"/>
            <a:r>
              <a:rPr kumimoji="1" lang="ja-JP" altLang="en-US" sz="1400" dirty="0">
                <a:solidFill>
                  <a:schemeClr val="tx1"/>
                </a:solidFill>
                <a:latin typeface="HG丸ｺﾞｼｯｸM-PRO" panose="020F0600000000000000" pitchFamily="50" charset="-128"/>
                <a:ea typeface="HG丸ｺﾞｼｯｸM-PRO" panose="020F0600000000000000" pitchFamily="50" charset="-128"/>
              </a:rPr>
              <a:t>急性期</a:t>
            </a:r>
            <a:endParaRPr lang="ja-JP" altLang="ja-JP" sz="1400" dirty="0">
              <a:solidFill>
                <a:schemeClr val="tx1"/>
              </a:solidFill>
              <a:latin typeface="Arial"/>
            </a:endParaRPr>
          </a:p>
          <a:p>
            <a:pPr algn="ctr"/>
            <a:endParaRPr kumimoji="1" lang="ja-JP" altLang="en-US" sz="1400" dirty="0">
              <a:solidFill>
                <a:schemeClr val="tx1"/>
              </a:solidFill>
              <a:latin typeface="HG丸ｺﾞｼｯｸM-PRO" panose="020F0600000000000000" pitchFamily="50" charset="-128"/>
              <a:ea typeface="HG丸ｺﾞｼｯｸM-PRO" panose="020F0600000000000000" pitchFamily="50" charset="-128"/>
            </a:endParaRPr>
          </a:p>
        </p:txBody>
      </p:sp>
      <p:sp>
        <p:nvSpPr>
          <p:cNvPr id="36" name="角丸四角形 35"/>
          <p:cNvSpPr/>
          <p:nvPr/>
        </p:nvSpPr>
        <p:spPr>
          <a:xfrm>
            <a:off x="6914456" y="5267609"/>
            <a:ext cx="1978024" cy="680262"/>
          </a:xfrm>
          <a:prstGeom prst="roundRect">
            <a:avLst/>
          </a:prstGeom>
          <a:solidFill>
            <a:schemeClr val="accent1">
              <a:lumMod val="20000"/>
              <a:lumOff val="80000"/>
            </a:schemeClr>
          </a:solidFill>
          <a:ln w="63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400" dirty="0">
                <a:solidFill>
                  <a:schemeClr val="tx1"/>
                </a:solidFill>
                <a:latin typeface="HG丸ｺﾞｼｯｸM-PRO" panose="020F0600000000000000" pitchFamily="50" charset="-128"/>
                <a:ea typeface="HG丸ｺﾞｼｯｸM-PRO" panose="020F0600000000000000" pitchFamily="50" charset="-128"/>
              </a:rPr>
              <a:t>回復期</a:t>
            </a:r>
            <a:endParaRPr kumimoji="1" lang="ja-JP" altLang="en-US" sz="1400" dirty="0">
              <a:solidFill>
                <a:schemeClr val="tx1"/>
              </a:solidFill>
              <a:latin typeface="HG丸ｺﾞｼｯｸM-PRO" panose="020F0600000000000000" pitchFamily="50" charset="-128"/>
              <a:ea typeface="HG丸ｺﾞｼｯｸM-PRO" panose="020F0600000000000000" pitchFamily="50" charset="-128"/>
            </a:endParaRPr>
          </a:p>
        </p:txBody>
      </p:sp>
      <p:sp>
        <p:nvSpPr>
          <p:cNvPr id="37" name="角丸四角形 36"/>
          <p:cNvSpPr/>
          <p:nvPr/>
        </p:nvSpPr>
        <p:spPr>
          <a:xfrm>
            <a:off x="433736" y="6049011"/>
            <a:ext cx="1978024" cy="623690"/>
          </a:xfrm>
          <a:prstGeom prst="roundRect">
            <a:avLst/>
          </a:prstGeom>
          <a:solidFill>
            <a:schemeClr val="accent1">
              <a:lumMod val="20000"/>
              <a:lumOff val="80000"/>
            </a:schemeClr>
          </a:solidFill>
          <a:ln w="63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400" dirty="0">
                <a:solidFill>
                  <a:schemeClr val="tx1"/>
                </a:solidFill>
                <a:latin typeface="HG丸ｺﾞｼｯｸM-PRO" panose="020F0600000000000000" pitchFamily="50" charset="-128"/>
                <a:ea typeface="HG丸ｺﾞｼｯｸM-PRO" panose="020F0600000000000000" pitchFamily="50" charset="-128"/>
              </a:rPr>
              <a:t>慢性期</a:t>
            </a:r>
            <a:endParaRPr kumimoji="1" lang="ja-JP" altLang="en-US" sz="1400" dirty="0">
              <a:solidFill>
                <a:schemeClr val="tx1"/>
              </a:solidFill>
              <a:latin typeface="HG丸ｺﾞｼｯｸM-PRO" panose="020F0600000000000000" pitchFamily="50" charset="-128"/>
              <a:ea typeface="HG丸ｺﾞｼｯｸM-PRO" panose="020F0600000000000000" pitchFamily="50" charset="-128"/>
            </a:endParaRPr>
          </a:p>
        </p:txBody>
      </p:sp>
      <p:sp>
        <p:nvSpPr>
          <p:cNvPr id="2" name="角丸四角形 1"/>
          <p:cNvSpPr/>
          <p:nvPr/>
        </p:nvSpPr>
        <p:spPr>
          <a:xfrm>
            <a:off x="322972" y="4313200"/>
            <a:ext cx="8540778" cy="1123699"/>
          </a:xfrm>
          <a:prstGeom prst="roundRect">
            <a:avLst/>
          </a:prstGeom>
          <a:noFill/>
          <a:ln w="57150">
            <a:solidFill>
              <a:srgbClr val="FF000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4" name="スライド番号プレースホルダー 3"/>
          <p:cNvSpPr txBox="1">
            <a:spLocks/>
          </p:cNvSpPr>
          <p:nvPr/>
        </p:nvSpPr>
        <p:spPr>
          <a:xfrm>
            <a:off x="7010400" y="6558825"/>
            <a:ext cx="2133600" cy="365125"/>
          </a:xfrm>
          <a:prstGeom prst="rect">
            <a:avLst/>
          </a:prstGeom>
        </p:spPr>
        <p:txBody>
          <a:bodyPr vert="horz" lIns="91440" tIns="45720" rIns="91440" bIns="45720" rtlCol="0" anchor="ctr"/>
          <a:lstStyle>
            <a:defPPr>
              <a:defRPr lang="ja-JP"/>
            </a:defPPr>
            <a:lvl1pPr marL="0" algn="r" defTabSz="914400" rtl="0" eaLnBrk="1" latinLnBrk="0" hangingPunct="1">
              <a:defRPr kumimoji="1" sz="1200" kern="1200">
                <a:solidFill>
                  <a:schemeClr val="tx1">
                    <a:tint val="75000"/>
                  </a:schemeClr>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a:defRPr/>
            </a:pPr>
            <a:fld id="{845FDA58-8628-4030-A7FF-2946B2EE6B4C}" type="slidenum">
              <a:rPr lang="ja-JP" altLang="en-US" sz="1800" smtClean="0">
                <a:solidFill>
                  <a:schemeClr val="tx1"/>
                </a:solidFill>
              </a:rPr>
              <a:pPr>
                <a:defRPr/>
              </a:pPr>
              <a:t>25</a:t>
            </a:fld>
            <a:endParaRPr lang="ja-JP" altLang="en-US" sz="1800" dirty="0">
              <a:solidFill>
                <a:schemeClr val="tx1"/>
              </a:solidFill>
            </a:endParaRPr>
          </a:p>
        </p:txBody>
      </p:sp>
      <p:sp>
        <p:nvSpPr>
          <p:cNvPr id="26" name="Text Box 3"/>
          <p:cNvSpPr txBox="1">
            <a:spLocks noChangeArrowheads="1"/>
          </p:cNvSpPr>
          <p:nvPr/>
        </p:nvSpPr>
        <p:spPr bwMode="auto">
          <a:xfrm>
            <a:off x="6652774" y="113945"/>
            <a:ext cx="2297115" cy="394784"/>
          </a:xfrm>
          <a:prstGeom prst="rect">
            <a:avLst/>
          </a:prstGeom>
          <a:solidFill>
            <a:srgbClr val="FFFFFF"/>
          </a:solidFill>
          <a:ln w="9525">
            <a:solidFill>
              <a:srgbClr val="000000"/>
            </a:solidFill>
            <a:miter lim="800000"/>
            <a:headEnd/>
            <a:tailEnd/>
          </a:ln>
        </p:spPr>
        <p:txBody>
          <a:bodyPr rot="0" vert="horz" wrap="square" lIns="18000" tIns="0" rIns="18000" bIns="0" anchor="ctr" anchorCtr="0" upright="1">
            <a:noAutofit/>
          </a:bodyPr>
          <a:lstStyle>
            <a:defPPr>
              <a:defRPr lang="ja-JP"/>
            </a:defPPr>
            <a:lvl1pPr marL="0" algn="l" defTabSz="914341" rtl="0" eaLnBrk="1" latinLnBrk="0" hangingPunct="1">
              <a:defRPr kumimoji="1" sz="1800" kern="1200">
                <a:solidFill>
                  <a:schemeClr val="tx1"/>
                </a:solidFill>
                <a:latin typeface="+mn-lt"/>
                <a:ea typeface="+mn-ea"/>
                <a:cs typeface="+mn-cs"/>
              </a:defRPr>
            </a:lvl1pPr>
            <a:lvl2pPr marL="457171" algn="l" defTabSz="914341" rtl="0" eaLnBrk="1" latinLnBrk="0" hangingPunct="1">
              <a:defRPr kumimoji="1" sz="1800" kern="1200">
                <a:solidFill>
                  <a:schemeClr val="tx1"/>
                </a:solidFill>
                <a:latin typeface="+mn-lt"/>
                <a:ea typeface="+mn-ea"/>
                <a:cs typeface="+mn-cs"/>
              </a:defRPr>
            </a:lvl2pPr>
            <a:lvl3pPr marL="914341" algn="l" defTabSz="914341" rtl="0" eaLnBrk="1" latinLnBrk="0" hangingPunct="1">
              <a:defRPr kumimoji="1" sz="1800" kern="1200">
                <a:solidFill>
                  <a:schemeClr val="tx1"/>
                </a:solidFill>
                <a:latin typeface="+mn-lt"/>
                <a:ea typeface="+mn-ea"/>
                <a:cs typeface="+mn-cs"/>
              </a:defRPr>
            </a:lvl3pPr>
            <a:lvl4pPr marL="1371512" algn="l" defTabSz="914341" rtl="0" eaLnBrk="1" latinLnBrk="0" hangingPunct="1">
              <a:defRPr kumimoji="1" sz="1800" kern="1200">
                <a:solidFill>
                  <a:schemeClr val="tx1"/>
                </a:solidFill>
                <a:latin typeface="+mn-lt"/>
                <a:ea typeface="+mn-ea"/>
                <a:cs typeface="+mn-cs"/>
              </a:defRPr>
            </a:lvl4pPr>
            <a:lvl5pPr marL="1828683" algn="l" defTabSz="914341" rtl="0" eaLnBrk="1" latinLnBrk="0" hangingPunct="1">
              <a:defRPr kumimoji="1" sz="1800" kern="1200">
                <a:solidFill>
                  <a:schemeClr val="tx1"/>
                </a:solidFill>
                <a:latin typeface="+mn-lt"/>
                <a:ea typeface="+mn-ea"/>
                <a:cs typeface="+mn-cs"/>
              </a:defRPr>
            </a:lvl5pPr>
            <a:lvl6pPr marL="2285854" algn="l" defTabSz="914341" rtl="0" eaLnBrk="1" latinLnBrk="0" hangingPunct="1">
              <a:defRPr kumimoji="1" sz="1800" kern="1200">
                <a:solidFill>
                  <a:schemeClr val="tx1"/>
                </a:solidFill>
                <a:latin typeface="+mn-lt"/>
                <a:ea typeface="+mn-ea"/>
                <a:cs typeface="+mn-cs"/>
              </a:defRPr>
            </a:lvl6pPr>
            <a:lvl7pPr marL="2743025" algn="l" defTabSz="914341" rtl="0" eaLnBrk="1" latinLnBrk="0" hangingPunct="1">
              <a:defRPr kumimoji="1" sz="1800" kern="1200">
                <a:solidFill>
                  <a:schemeClr val="tx1"/>
                </a:solidFill>
                <a:latin typeface="+mn-lt"/>
                <a:ea typeface="+mn-ea"/>
                <a:cs typeface="+mn-cs"/>
              </a:defRPr>
            </a:lvl7pPr>
            <a:lvl8pPr marL="3200195" algn="l" defTabSz="914341" rtl="0" eaLnBrk="1" latinLnBrk="0" hangingPunct="1">
              <a:defRPr kumimoji="1" sz="1800" kern="1200">
                <a:solidFill>
                  <a:schemeClr val="tx1"/>
                </a:solidFill>
                <a:latin typeface="+mn-lt"/>
                <a:ea typeface="+mn-ea"/>
                <a:cs typeface="+mn-cs"/>
              </a:defRPr>
            </a:lvl8pPr>
            <a:lvl9pPr marL="3657366" algn="l" defTabSz="914341" rtl="0" eaLnBrk="1" latinLnBrk="0" hangingPunct="1">
              <a:defRPr kumimoji="1" sz="1800" kern="1200">
                <a:solidFill>
                  <a:schemeClr val="tx1"/>
                </a:solidFill>
                <a:latin typeface="+mn-lt"/>
                <a:ea typeface="+mn-ea"/>
                <a:cs typeface="+mn-cs"/>
              </a:defRPr>
            </a:lvl9pPr>
          </a:lstStyle>
          <a:p>
            <a:pPr>
              <a:lnSpc>
                <a:spcPts val="1000"/>
              </a:lnSpc>
              <a:spcAft>
                <a:spcPts val="0"/>
              </a:spcAft>
            </a:pPr>
            <a:r>
              <a:rPr lang="en-US" altLang="ja-JP" sz="1050" kern="100" dirty="0">
                <a:latin typeface="メイリオ" panose="020B0604030504040204" pitchFamily="50" charset="-128"/>
                <a:ea typeface="メイリオ" panose="020B0604030504040204" pitchFamily="50" charset="-128"/>
                <a:cs typeface="メイリオ" panose="020B0604030504040204" pitchFamily="50" charset="-128"/>
              </a:rPr>
              <a:t>2018</a:t>
            </a:r>
            <a:r>
              <a:rPr lang="ja-JP" altLang="en-US" sz="1050" kern="100" dirty="0">
                <a:latin typeface="メイリオ" panose="020B0604030504040204" pitchFamily="50" charset="-128"/>
                <a:ea typeface="メイリオ" panose="020B0604030504040204" pitchFamily="50" charset="-128"/>
                <a:cs typeface="メイリオ" panose="020B0604030504040204" pitchFamily="50" charset="-128"/>
              </a:rPr>
              <a:t>年度第１回医療・病床懇話会</a:t>
            </a:r>
            <a:endParaRPr lang="en-US" altLang="ja-JP" sz="1050" kern="100" dirty="0">
              <a:latin typeface="メイリオ" panose="020B0604030504040204" pitchFamily="50" charset="-128"/>
              <a:ea typeface="メイリオ" panose="020B0604030504040204" pitchFamily="50" charset="-128"/>
              <a:cs typeface="メイリオ" panose="020B0604030504040204" pitchFamily="50" charset="-128"/>
            </a:endParaRPr>
          </a:p>
          <a:p>
            <a:pPr>
              <a:lnSpc>
                <a:spcPts val="1000"/>
              </a:lnSpc>
              <a:spcAft>
                <a:spcPts val="0"/>
              </a:spcAft>
            </a:pPr>
            <a:r>
              <a:rPr lang="ja-JP" altLang="en-US" sz="1050" kern="100" dirty="0">
                <a:latin typeface="メイリオ" panose="020B0604030504040204" pitchFamily="50" charset="-128"/>
                <a:ea typeface="メイリオ" panose="020B0604030504040204" pitchFamily="50" charset="-128"/>
                <a:cs typeface="メイリオ" panose="020B0604030504040204" pitchFamily="50" charset="-128"/>
              </a:rPr>
              <a:t>（部会）資料抜粋</a:t>
            </a:r>
            <a:endParaRPr lang="ja-JP" sz="1050" kern="100" dirty="0">
              <a:effectLst/>
              <a:latin typeface="メイリオ" panose="020B0604030504040204" pitchFamily="50" charset="-128"/>
              <a:ea typeface="メイリオ" panose="020B0604030504040204" pitchFamily="50" charset="-128"/>
              <a:cs typeface="メイリオ" panose="020B0604030504040204" pitchFamily="50" charset="-128"/>
            </a:endParaRPr>
          </a:p>
        </p:txBody>
      </p:sp>
    </p:spTree>
    <p:extLst>
      <p:ext uri="{BB962C8B-B14F-4D97-AF65-F5344CB8AC3E}">
        <p14:creationId xmlns:p14="http://schemas.microsoft.com/office/powerpoint/2010/main" val="89452558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descr="D:\HatayamaH\Desktop\キャプチャ.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57221" y="2284136"/>
            <a:ext cx="5316611" cy="3859266"/>
          </a:xfrm>
          <a:prstGeom prst="rect">
            <a:avLst/>
          </a:prstGeom>
          <a:noFill/>
          <a:extLst>
            <a:ext uri="{909E8E84-426E-40DD-AFC4-6F175D3DCCD1}">
              <a14:hiddenFill xmlns:a14="http://schemas.microsoft.com/office/drawing/2010/main">
                <a:solidFill>
                  <a:srgbClr val="FFFFFF"/>
                </a:solidFill>
              </a14:hiddenFill>
            </a:ext>
          </a:extLst>
        </p:spPr>
      </p:pic>
      <p:sp>
        <p:nvSpPr>
          <p:cNvPr id="11" name="タイトル 1">
            <a:extLst>
              <a:ext uri="{FF2B5EF4-FFF2-40B4-BE49-F238E27FC236}">
                <a16:creationId xmlns:a16="http://schemas.microsoft.com/office/drawing/2014/main" id="{77D78C8B-7190-4F9F-BF24-FAD4DFE9F181}"/>
              </a:ext>
            </a:extLst>
          </p:cNvPr>
          <p:cNvSpPr txBox="1">
            <a:spLocks/>
          </p:cNvSpPr>
          <p:nvPr/>
        </p:nvSpPr>
        <p:spPr>
          <a:xfrm>
            <a:off x="179512" y="677446"/>
            <a:ext cx="8712968" cy="879346"/>
          </a:xfrm>
          <a:prstGeom prst="rect">
            <a:avLst/>
          </a:prstGeom>
          <a:solidFill>
            <a:schemeClr val="accent1">
              <a:lumMod val="60000"/>
              <a:lumOff val="40000"/>
            </a:schemeClr>
          </a:solidFill>
        </p:spPr>
        <p:txBody>
          <a:bodyPr vert="horz" lIns="91440" tIns="45720" rIns="91440" bIns="45720" rtlCol="0" anchor="ctr">
            <a:no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algn="l"/>
            <a:r>
              <a:rPr lang="ja-JP" altLang="en-US" sz="2400" dirty="0">
                <a:solidFill>
                  <a:schemeClr val="bg1"/>
                </a:solidFill>
                <a:latin typeface="HGP創英角ｺﾞｼｯｸUB" panose="020B0900000000000000" pitchFamily="50" charset="-128"/>
                <a:ea typeface="HGP創英角ｺﾞｼｯｸUB" panose="020B0900000000000000" pitchFamily="50" charset="-128"/>
              </a:rPr>
              <a:t>　</a:t>
            </a:r>
            <a:r>
              <a:rPr lang="ja-JP" altLang="en-US" sz="2400" dirty="0">
                <a:latin typeface="HGP創英角ｺﾞｼｯｸUB" panose="020B0900000000000000" pitchFamily="50" charset="-128"/>
                <a:ea typeface="HGP創英角ｺﾞｼｯｸUB" panose="020B0900000000000000" pitchFamily="50" charset="-128"/>
              </a:rPr>
              <a:t>病床の実態を明らかにした上で、病床機能の確保について</a:t>
            </a:r>
            <a:endParaRPr lang="en-US" altLang="ja-JP" sz="2400" dirty="0">
              <a:latin typeface="HGP創英角ｺﾞｼｯｸUB" panose="020B0900000000000000" pitchFamily="50" charset="-128"/>
              <a:ea typeface="HGP創英角ｺﾞｼｯｸUB" panose="020B0900000000000000" pitchFamily="50" charset="-128"/>
            </a:endParaRPr>
          </a:p>
          <a:p>
            <a:pPr algn="l"/>
            <a:r>
              <a:rPr lang="ja-JP" altLang="en-US" sz="2400" dirty="0">
                <a:latin typeface="HGP創英角ｺﾞｼｯｸUB" panose="020B0900000000000000" pitchFamily="50" charset="-128"/>
                <a:ea typeface="HGP創英角ｺﾞｼｯｸUB" panose="020B0900000000000000" pitchFamily="50" charset="-128"/>
              </a:rPr>
              <a:t>　　　　　　　　　　　　　　　 「既存病床数」・「基準病床数」の中で検討</a:t>
            </a:r>
          </a:p>
        </p:txBody>
      </p:sp>
      <p:sp>
        <p:nvSpPr>
          <p:cNvPr id="10" name="正方形/長方形 9"/>
          <p:cNvSpPr/>
          <p:nvPr/>
        </p:nvSpPr>
        <p:spPr>
          <a:xfrm>
            <a:off x="845332" y="1762943"/>
            <a:ext cx="5565199" cy="307777"/>
          </a:xfrm>
          <a:prstGeom prst="rect">
            <a:avLst/>
          </a:prstGeom>
        </p:spPr>
        <p:txBody>
          <a:bodyPr wrap="square">
            <a:spAutoFit/>
          </a:bodyPr>
          <a:lstStyle/>
          <a:p>
            <a:r>
              <a:rPr lang="ja-JP" altLang="en-US" sz="1400" dirty="0">
                <a:solidFill>
                  <a:schemeClr val="accent1">
                    <a:lumMod val="75000"/>
                  </a:schemeClr>
                </a:solidFill>
                <a:latin typeface="HGPｺﾞｼｯｸE" panose="020B0900000000000000" pitchFamily="50" charset="-128"/>
                <a:ea typeface="HGPｺﾞｼｯｸE" panose="020B0900000000000000" pitchFamily="50" charset="-128"/>
                <a:cs typeface="Meiryo UI" panose="020B0604030504040204" pitchFamily="50" charset="-128"/>
              </a:rPr>
              <a:t>●</a:t>
            </a:r>
            <a:r>
              <a:rPr lang="ja-JP" altLang="en-US" sz="1400" dirty="0">
                <a:latin typeface="HGPｺﾞｼｯｸE" panose="020B0900000000000000" pitchFamily="50" charset="-128"/>
                <a:ea typeface="HGPｺﾞｼｯｸE" panose="020B0900000000000000" pitchFamily="50" charset="-128"/>
                <a:cs typeface="Meiryo UI" panose="020B0604030504040204" pitchFamily="50" charset="-128"/>
              </a:rPr>
              <a:t>病床機能報告と病床数の必要量の病床機能区分ごとの比較（割合）</a:t>
            </a:r>
          </a:p>
        </p:txBody>
      </p:sp>
      <p:cxnSp>
        <p:nvCxnSpPr>
          <p:cNvPr id="26" name="直線コネクタ 25"/>
          <p:cNvCxnSpPr/>
          <p:nvPr/>
        </p:nvCxnSpPr>
        <p:spPr>
          <a:xfrm flipH="1" flipV="1">
            <a:off x="5151620" y="3939413"/>
            <a:ext cx="1940660" cy="319340"/>
          </a:xfrm>
          <a:prstGeom prst="line">
            <a:avLst/>
          </a:prstGeom>
          <a:ln w="28575">
            <a:solidFill>
              <a:schemeClr val="accent1">
                <a:lumMod val="50000"/>
              </a:schemeClr>
            </a:solidFill>
            <a:headEnd type="oval" w="lg" len="lg"/>
          </a:ln>
        </p:spPr>
        <p:style>
          <a:lnRef idx="1">
            <a:schemeClr val="accent1"/>
          </a:lnRef>
          <a:fillRef idx="0">
            <a:schemeClr val="accent1"/>
          </a:fillRef>
          <a:effectRef idx="0">
            <a:schemeClr val="accent1"/>
          </a:effectRef>
          <a:fontRef idx="minor">
            <a:schemeClr val="tx1"/>
          </a:fontRef>
        </p:style>
      </p:cxnSp>
      <p:sp>
        <p:nvSpPr>
          <p:cNvPr id="37" name="二等辺三角形 36"/>
          <p:cNvSpPr/>
          <p:nvPr/>
        </p:nvSpPr>
        <p:spPr>
          <a:xfrm flipV="1">
            <a:off x="7335248" y="3646327"/>
            <a:ext cx="450323" cy="216024"/>
          </a:xfrm>
          <a:prstGeom prst="triangle">
            <a:avLst/>
          </a:prstGeom>
          <a:solidFill>
            <a:srgbClr val="FF5B5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 name="角丸四角形 11"/>
          <p:cNvSpPr/>
          <p:nvPr/>
        </p:nvSpPr>
        <p:spPr>
          <a:xfrm>
            <a:off x="2195736" y="2801455"/>
            <a:ext cx="2160240" cy="820085"/>
          </a:xfrm>
          <a:prstGeom prst="roundRect">
            <a:avLst/>
          </a:prstGeom>
          <a:noFill/>
          <a:ln w="53975" cap="rnd">
            <a:solidFill>
              <a:srgbClr val="FF000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3" name="直線コネクタ 2"/>
          <p:cNvCxnSpPr/>
          <p:nvPr/>
        </p:nvCxnSpPr>
        <p:spPr>
          <a:xfrm flipV="1">
            <a:off x="3435167" y="2269592"/>
            <a:ext cx="162018" cy="720080"/>
          </a:xfrm>
          <a:prstGeom prst="line">
            <a:avLst/>
          </a:prstGeom>
          <a:ln w="28575">
            <a:solidFill>
              <a:srgbClr val="FF5B5B"/>
            </a:solidFill>
            <a:headEnd type="oval" w="lg" len="lg"/>
          </a:ln>
        </p:spPr>
        <p:style>
          <a:lnRef idx="1">
            <a:schemeClr val="accent1"/>
          </a:lnRef>
          <a:fillRef idx="0">
            <a:schemeClr val="accent1"/>
          </a:fillRef>
          <a:effectRef idx="0">
            <a:schemeClr val="accent1"/>
          </a:effectRef>
          <a:fontRef idx="minor">
            <a:schemeClr val="tx1"/>
          </a:fontRef>
        </p:style>
      </p:cxnSp>
      <p:cxnSp>
        <p:nvCxnSpPr>
          <p:cNvPr id="6" name="直線コネクタ 5"/>
          <p:cNvCxnSpPr/>
          <p:nvPr/>
        </p:nvCxnSpPr>
        <p:spPr>
          <a:xfrm flipV="1">
            <a:off x="3597185" y="2278889"/>
            <a:ext cx="3222514" cy="5247"/>
          </a:xfrm>
          <a:prstGeom prst="line">
            <a:avLst/>
          </a:prstGeom>
          <a:ln w="28575">
            <a:solidFill>
              <a:srgbClr val="FF5B5B"/>
            </a:solidFill>
          </a:ln>
        </p:spPr>
        <p:style>
          <a:lnRef idx="1">
            <a:schemeClr val="accent1"/>
          </a:lnRef>
          <a:fillRef idx="0">
            <a:schemeClr val="accent1"/>
          </a:fillRef>
          <a:effectRef idx="0">
            <a:schemeClr val="accent1"/>
          </a:effectRef>
          <a:fontRef idx="minor">
            <a:schemeClr val="tx1"/>
          </a:fontRef>
        </p:style>
      </p:cxnSp>
      <p:sp>
        <p:nvSpPr>
          <p:cNvPr id="16" name="角丸四角形 15"/>
          <p:cNvSpPr/>
          <p:nvPr/>
        </p:nvSpPr>
        <p:spPr>
          <a:xfrm>
            <a:off x="3707904" y="4365104"/>
            <a:ext cx="1443715" cy="939001"/>
          </a:xfrm>
          <a:prstGeom prst="roundRect">
            <a:avLst/>
          </a:prstGeom>
          <a:noFill/>
          <a:ln w="3810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21" name="直線コネクタ 20"/>
          <p:cNvCxnSpPr/>
          <p:nvPr/>
        </p:nvCxnSpPr>
        <p:spPr>
          <a:xfrm flipV="1">
            <a:off x="4791215" y="3939413"/>
            <a:ext cx="360404" cy="638680"/>
          </a:xfrm>
          <a:prstGeom prst="line">
            <a:avLst/>
          </a:prstGeom>
          <a:ln w="28575">
            <a:solidFill>
              <a:schemeClr val="accent1">
                <a:lumMod val="50000"/>
              </a:schemeClr>
            </a:solidFill>
            <a:headEnd type="oval" w="lg" len="lg"/>
          </a:ln>
        </p:spPr>
        <p:style>
          <a:lnRef idx="1">
            <a:schemeClr val="accent1"/>
          </a:lnRef>
          <a:fillRef idx="0">
            <a:schemeClr val="accent1"/>
          </a:fillRef>
          <a:effectRef idx="0">
            <a:schemeClr val="accent1"/>
          </a:effectRef>
          <a:fontRef idx="minor">
            <a:schemeClr val="tx1"/>
          </a:fontRef>
        </p:style>
      </p:cxnSp>
      <p:sp>
        <p:nvSpPr>
          <p:cNvPr id="17" name="角丸四角形 16"/>
          <p:cNvSpPr/>
          <p:nvPr/>
        </p:nvSpPr>
        <p:spPr>
          <a:xfrm>
            <a:off x="4015527" y="2708921"/>
            <a:ext cx="898860" cy="943728"/>
          </a:xfrm>
          <a:prstGeom prst="roundRect">
            <a:avLst/>
          </a:prstGeom>
          <a:noFill/>
          <a:ln w="3810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38" name="直線コネクタ 37"/>
          <p:cNvCxnSpPr/>
          <p:nvPr/>
        </p:nvCxnSpPr>
        <p:spPr>
          <a:xfrm>
            <a:off x="4601994" y="3511668"/>
            <a:ext cx="549625" cy="427745"/>
          </a:xfrm>
          <a:prstGeom prst="line">
            <a:avLst/>
          </a:prstGeom>
          <a:ln w="28575">
            <a:solidFill>
              <a:schemeClr val="accent1">
                <a:lumMod val="50000"/>
              </a:schemeClr>
            </a:solidFill>
            <a:headEnd type="oval" w="lg" len="lg"/>
          </a:ln>
        </p:spPr>
        <p:style>
          <a:lnRef idx="1">
            <a:schemeClr val="accent1"/>
          </a:lnRef>
          <a:fillRef idx="0">
            <a:schemeClr val="accent1"/>
          </a:fillRef>
          <a:effectRef idx="0">
            <a:schemeClr val="accent1"/>
          </a:effectRef>
          <a:fontRef idx="minor">
            <a:schemeClr val="tx1"/>
          </a:fontRef>
        </p:style>
      </p:cxnSp>
      <p:sp>
        <p:nvSpPr>
          <p:cNvPr id="13" name="角丸四角形 12"/>
          <p:cNvSpPr/>
          <p:nvPr/>
        </p:nvSpPr>
        <p:spPr>
          <a:xfrm>
            <a:off x="6435743" y="1770208"/>
            <a:ext cx="2600753" cy="1730800"/>
          </a:xfrm>
          <a:prstGeom prst="roundRect">
            <a:avLst/>
          </a:prstGeom>
          <a:ln w="50800" cap="rnd">
            <a:solidFill>
              <a:srgbClr val="FF3737"/>
            </a:solidFill>
            <a:prstDash val="sysDot"/>
          </a:ln>
        </p:spPr>
        <p:style>
          <a:lnRef idx="2">
            <a:schemeClr val="accent1"/>
          </a:lnRef>
          <a:fillRef idx="1">
            <a:schemeClr val="lt1"/>
          </a:fillRef>
          <a:effectRef idx="0">
            <a:schemeClr val="accent1"/>
          </a:effectRef>
          <a:fontRef idx="minor">
            <a:schemeClr val="dk1"/>
          </a:fontRef>
        </p:style>
        <p:txBody>
          <a:bodyPr anchor="ct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a:r>
              <a:rPr lang="en-US" altLang="ja-JP" sz="1800" b="1" dirty="0"/>
              <a:t>STEP 1</a:t>
            </a:r>
          </a:p>
          <a:p>
            <a:pPr>
              <a:spcBef>
                <a:spcPts val="600"/>
              </a:spcBef>
            </a:pPr>
            <a:r>
              <a:rPr lang="ja-JP" altLang="en-US" sz="1800" b="1" dirty="0">
                <a:latin typeface="Meiryo UI" panose="020B0604030504040204" pitchFamily="50" charset="-128"/>
                <a:ea typeface="Meiryo UI" panose="020B0604030504040204" pitchFamily="50" charset="-128"/>
                <a:cs typeface="Meiryo UI" panose="020B0604030504040204" pitchFamily="50" charset="-128"/>
              </a:rPr>
              <a:t>診療実態を分析</a:t>
            </a:r>
            <a:endParaRPr lang="en-US" altLang="ja-JP" sz="1800" b="1" dirty="0">
              <a:latin typeface="Meiryo UI" panose="020B0604030504040204" pitchFamily="50" charset="-128"/>
              <a:ea typeface="Meiryo UI" panose="020B0604030504040204" pitchFamily="50" charset="-128"/>
              <a:cs typeface="Meiryo UI" panose="020B0604030504040204" pitchFamily="50" charset="-128"/>
            </a:endParaRPr>
          </a:p>
          <a:p>
            <a:pPr marL="82550" indent="-82550">
              <a:spcBef>
                <a:spcPts val="600"/>
              </a:spcBef>
            </a:pPr>
            <a:r>
              <a:rPr lang="ja-JP" altLang="en-US" sz="16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サブアキュート・</a:t>
            </a:r>
            <a:r>
              <a:rPr lang="ja-JP" altLang="en-US" sz="16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ポスト</a:t>
            </a:r>
            <a:endParaRPr lang="en-US" altLang="ja-JP" sz="16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82550" indent="-82550">
              <a:spcBef>
                <a:spcPts val="600"/>
              </a:spcBef>
            </a:pPr>
            <a:r>
              <a:rPr lang="ja-JP" altLang="en-US" sz="16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6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アキュート</a:t>
            </a:r>
            <a:r>
              <a:rPr lang="ja-JP" altLang="en-US" sz="16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を提供</a:t>
            </a:r>
            <a:r>
              <a:rPr lang="ja-JP" altLang="en-US" sz="16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する</a:t>
            </a:r>
            <a:endParaRPr lang="en-US" altLang="ja-JP" sz="16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82550" indent="-82550">
              <a:spcBef>
                <a:spcPts val="600"/>
              </a:spcBef>
            </a:pPr>
            <a:r>
              <a:rPr lang="ja-JP" altLang="en-US" sz="16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6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病床数</a:t>
            </a:r>
            <a:r>
              <a:rPr lang="ja-JP" altLang="en-US" sz="16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を精査</a:t>
            </a:r>
            <a:endParaRPr lang="en-US" altLang="ja-JP" sz="1600" b="1"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20" name="Oval 64">
            <a:hlinkClick r:id="rId4" action="ppaction://hlinksldjump"/>
            <a:extLst>
              <a:ext uri="{FF2B5EF4-FFF2-40B4-BE49-F238E27FC236}">
                <a16:creationId xmlns:a16="http://schemas.microsoft.com/office/drawing/2014/main" id="{2865890E-81EE-482A-8BAC-0CEA60EEBBA9}"/>
              </a:ext>
            </a:extLst>
          </p:cNvPr>
          <p:cNvSpPr>
            <a:spLocks noChangeAspect="1"/>
          </p:cNvSpPr>
          <p:nvPr/>
        </p:nvSpPr>
        <p:spPr>
          <a:xfrm>
            <a:off x="158156" y="144000"/>
            <a:ext cx="453404" cy="434070"/>
          </a:xfrm>
          <a:prstGeom prst="ellipse">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37160" rIns="137160" bIns="68580" rtlCol="0" anchor="ctr">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sz="2800" dirty="0">
              <a:solidFill>
                <a:schemeClr val="tx1"/>
              </a:solidFill>
              <a:latin typeface="FontAwesome" pitchFamily="2" charset="0"/>
            </a:endParaRPr>
          </a:p>
        </p:txBody>
      </p:sp>
      <p:sp>
        <p:nvSpPr>
          <p:cNvPr id="22" name="タイトル 1">
            <a:extLst>
              <a:ext uri="{FF2B5EF4-FFF2-40B4-BE49-F238E27FC236}">
                <a16:creationId xmlns:a16="http://schemas.microsoft.com/office/drawing/2014/main" id="{DFEF89A9-DBB8-496F-B267-B3B7E5718C12}"/>
              </a:ext>
            </a:extLst>
          </p:cNvPr>
          <p:cNvSpPr>
            <a:spLocks noGrp="1"/>
          </p:cNvSpPr>
          <p:nvPr>
            <p:ph type="title"/>
          </p:nvPr>
        </p:nvSpPr>
        <p:spPr>
          <a:xfrm>
            <a:off x="179512" y="48219"/>
            <a:ext cx="8352928" cy="576064"/>
          </a:xfrm>
        </p:spPr>
        <p:txBody>
          <a:bodyPr>
            <a:noAutofit/>
          </a:bodyPr>
          <a:lstStyle/>
          <a:p>
            <a:pPr algn="l"/>
            <a:r>
              <a:rPr lang="ja-JP" altLang="en-US" sz="2400" dirty="0">
                <a:solidFill>
                  <a:schemeClr val="bg1"/>
                </a:solidFill>
                <a:latin typeface="HGP創英角ｺﾞｼｯｸUB" panose="020B0900000000000000" pitchFamily="50" charset="-128"/>
                <a:ea typeface="HGP創英角ｺﾞｼｯｸUB" panose="020B0900000000000000" pitchFamily="50" charset="-128"/>
              </a:rPr>
              <a:t>　　</a:t>
            </a:r>
            <a:r>
              <a:rPr lang="ja-JP" altLang="en-US" sz="2400" dirty="0">
                <a:solidFill>
                  <a:schemeClr val="accent1">
                    <a:lumMod val="75000"/>
                  </a:schemeClr>
                </a:solidFill>
                <a:latin typeface="HGP創英角ｺﾞｼｯｸUB" panose="020B0900000000000000" pitchFamily="50" charset="-128"/>
                <a:ea typeface="HGP創英角ｺﾞｼｯｸUB" panose="020B0900000000000000" pitchFamily="50" charset="-128"/>
              </a:rPr>
              <a:t>病棟ごとの診療実態の分析④</a:t>
            </a:r>
            <a:endParaRPr kumimoji="1" lang="ja-JP" altLang="en-US" sz="2400" dirty="0">
              <a:solidFill>
                <a:schemeClr val="accent1">
                  <a:lumMod val="75000"/>
                </a:schemeClr>
              </a:solidFill>
              <a:latin typeface="HGP創英角ｺﾞｼｯｸUB" panose="020B0900000000000000" pitchFamily="50" charset="-128"/>
              <a:ea typeface="HGP創英角ｺﾞｼｯｸUB" panose="020B0900000000000000" pitchFamily="50" charset="-128"/>
            </a:endParaRPr>
          </a:p>
        </p:txBody>
      </p:sp>
      <p:sp>
        <p:nvSpPr>
          <p:cNvPr id="2" name="テキスト ボックス 1"/>
          <p:cNvSpPr txBox="1"/>
          <p:nvPr/>
        </p:nvSpPr>
        <p:spPr>
          <a:xfrm>
            <a:off x="-108520" y="2842166"/>
            <a:ext cx="1907704" cy="738664"/>
          </a:xfrm>
          <a:prstGeom prst="rect">
            <a:avLst/>
          </a:prstGeom>
          <a:noFill/>
        </p:spPr>
        <p:txBody>
          <a:bodyPr wrap="square" rtlCol="0">
            <a:spAutoFit/>
          </a:bodyPr>
          <a:lstStyle/>
          <a:p>
            <a:pPr algn="ctr"/>
            <a:r>
              <a:rPr kumimoji="1" lang="en-US" altLang="ja-JP" sz="1400" b="1" dirty="0">
                <a:latin typeface="+mn-ea"/>
                <a:cs typeface="Meiryo UI" panose="020B0604030504040204" pitchFamily="50" charset="-128"/>
              </a:rPr>
              <a:t>2017</a:t>
            </a:r>
            <a:r>
              <a:rPr kumimoji="1" lang="ja-JP" altLang="en-US" sz="1400" b="1" dirty="0">
                <a:latin typeface="+mn-ea"/>
                <a:cs typeface="Meiryo UI" panose="020B0604030504040204" pitchFamily="50" charset="-128"/>
              </a:rPr>
              <a:t>年度</a:t>
            </a:r>
            <a:endParaRPr kumimoji="1" lang="en-US" altLang="ja-JP" sz="1400" b="1" dirty="0">
              <a:latin typeface="+mn-ea"/>
              <a:cs typeface="Meiryo UI" panose="020B0604030504040204" pitchFamily="50" charset="-128"/>
            </a:endParaRPr>
          </a:p>
          <a:p>
            <a:pPr algn="ctr"/>
            <a:r>
              <a:rPr lang="ja-JP" altLang="en-US" sz="1400" b="1" dirty="0">
                <a:latin typeface="+mn-ea"/>
                <a:cs typeface="Meiryo UI" panose="020B0604030504040204" pitchFamily="50" charset="-128"/>
              </a:rPr>
              <a:t>病床機能報告</a:t>
            </a:r>
            <a:endParaRPr lang="en-US" altLang="ja-JP" sz="1400" b="1" dirty="0">
              <a:latin typeface="+mn-ea"/>
              <a:cs typeface="Meiryo UI" panose="020B0604030504040204" pitchFamily="50" charset="-128"/>
            </a:endParaRPr>
          </a:p>
          <a:p>
            <a:pPr algn="ctr"/>
            <a:r>
              <a:rPr kumimoji="1" lang="ja-JP" altLang="en-US" sz="1400" b="1" dirty="0">
                <a:latin typeface="+mn-ea"/>
                <a:cs typeface="Meiryo UI" panose="020B0604030504040204" pitchFamily="50" charset="-128"/>
              </a:rPr>
              <a:t>（暫定）</a:t>
            </a:r>
          </a:p>
        </p:txBody>
      </p:sp>
      <p:sp>
        <p:nvSpPr>
          <p:cNvPr id="23" name="テキスト ボックス 22"/>
          <p:cNvSpPr txBox="1"/>
          <p:nvPr/>
        </p:nvSpPr>
        <p:spPr>
          <a:xfrm>
            <a:off x="-108520" y="4560230"/>
            <a:ext cx="1907704" cy="523220"/>
          </a:xfrm>
          <a:prstGeom prst="rect">
            <a:avLst/>
          </a:prstGeom>
          <a:noFill/>
        </p:spPr>
        <p:txBody>
          <a:bodyPr wrap="square" rtlCol="0">
            <a:spAutoFit/>
          </a:bodyPr>
          <a:lstStyle/>
          <a:p>
            <a:pPr algn="ctr"/>
            <a:r>
              <a:rPr kumimoji="1" lang="en-US" altLang="ja-JP" sz="1400" b="1" dirty="0">
                <a:latin typeface="+mn-ea"/>
                <a:cs typeface="Meiryo UI" panose="020B0604030504040204" pitchFamily="50" charset="-128"/>
              </a:rPr>
              <a:t>2025</a:t>
            </a:r>
            <a:r>
              <a:rPr kumimoji="1" lang="ja-JP" altLang="en-US" sz="1400" b="1" dirty="0">
                <a:latin typeface="+mn-ea"/>
                <a:cs typeface="Meiryo UI" panose="020B0604030504040204" pitchFamily="50" charset="-128"/>
              </a:rPr>
              <a:t>年</a:t>
            </a:r>
            <a:endParaRPr kumimoji="1" lang="en-US" altLang="ja-JP" sz="1400" b="1" dirty="0">
              <a:latin typeface="+mn-ea"/>
              <a:cs typeface="Meiryo UI" panose="020B0604030504040204" pitchFamily="50" charset="-128"/>
            </a:endParaRPr>
          </a:p>
          <a:p>
            <a:pPr algn="ctr"/>
            <a:r>
              <a:rPr lang="ja-JP" altLang="en-US" sz="1400" b="1" dirty="0">
                <a:latin typeface="+mn-ea"/>
                <a:cs typeface="Meiryo UI" panose="020B0604030504040204" pitchFamily="50" charset="-128"/>
              </a:rPr>
              <a:t>病床数の必要量</a:t>
            </a:r>
            <a:endParaRPr kumimoji="1" lang="ja-JP" altLang="en-US" sz="1400" b="1" dirty="0">
              <a:latin typeface="+mn-ea"/>
              <a:cs typeface="Meiryo UI" panose="020B0604030504040204" pitchFamily="50" charset="-128"/>
            </a:endParaRPr>
          </a:p>
        </p:txBody>
      </p:sp>
      <p:sp>
        <p:nvSpPr>
          <p:cNvPr id="19" name="角丸四角形 18"/>
          <p:cNvSpPr/>
          <p:nvPr/>
        </p:nvSpPr>
        <p:spPr>
          <a:xfrm>
            <a:off x="6444364" y="3939413"/>
            <a:ext cx="2592132" cy="1865851"/>
          </a:xfrm>
          <a:prstGeom prst="roundRect">
            <a:avLst>
              <a:gd name="adj" fmla="val 11194"/>
            </a:avLst>
          </a:prstGeom>
          <a:solidFill>
            <a:schemeClr val="lt1"/>
          </a:solidFill>
          <a:ln w="3810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b="1" dirty="0">
                <a:solidFill>
                  <a:schemeClr val="tx1"/>
                </a:solidFill>
                <a:ea typeface="Meiryo UI" panose="020B0604030504040204" pitchFamily="50" charset="-128"/>
                <a:cs typeface="Meiryo UI" panose="020B0604030504040204" pitchFamily="50" charset="-128"/>
              </a:rPr>
              <a:t>STEP 2</a:t>
            </a:r>
            <a:r>
              <a:rPr lang="ja-JP" altLang="en-US" b="1" dirty="0">
                <a:solidFill>
                  <a:schemeClr val="tx1"/>
                </a:solidFill>
                <a:ea typeface="Meiryo UI" panose="020B0604030504040204" pitchFamily="50" charset="-128"/>
                <a:cs typeface="Meiryo UI" panose="020B0604030504040204" pitchFamily="50" charset="-128"/>
              </a:rPr>
              <a:t>･</a:t>
            </a:r>
            <a:r>
              <a:rPr lang="en-US" altLang="ja-JP" b="1" dirty="0">
                <a:solidFill>
                  <a:schemeClr val="tx1"/>
                </a:solidFill>
                <a:ea typeface="Meiryo UI" panose="020B0604030504040204" pitchFamily="50" charset="-128"/>
                <a:cs typeface="Meiryo UI" panose="020B0604030504040204" pitchFamily="50" charset="-128"/>
              </a:rPr>
              <a:t>3</a:t>
            </a:r>
          </a:p>
          <a:p>
            <a:r>
              <a:rPr lang="ja-JP" altLang="en-US"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・ギャップを将来転換が必要な病床数の目安（指標）として検討。</a:t>
            </a:r>
            <a:endParaRPr kumimoji="1" lang="ja-JP" altLang="en-US" b="1"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24" name="スライド番号プレースホルダー 3"/>
          <p:cNvSpPr>
            <a:spLocks noGrp="1"/>
          </p:cNvSpPr>
          <p:nvPr>
            <p:ph type="sldNum" sz="quarter" idx="12"/>
          </p:nvPr>
        </p:nvSpPr>
        <p:spPr>
          <a:xfrm>
            <a:off x="6902896" y="6453336"/>
            <a:ext cx="2133600" cy="365125"/>
          </a:xfrm>
        </p:spPr>
        <p:txBody>
          <a:bodyPr/>
          <a:lstStyle/>
          <a:p>
            <a:pPr>
              <a:defRPr/>
            </a:pPr>
            <a:fld id="{845FDA58-8628-4030-A7FF-2946B2EE6B4C}" type="slidenum">
              <a:rPr lang="ja-JP" altLang="en-US" sz="1800" smtClean="0">
                <a:solidFill>
                  <a:schemeClr val="tx1"/>
                </a:solidFill>
              </a:rPr>
              <a:pPr>
                <a:defRPr/>
              </a:pPr>
              <a:t>26</a:t>
            </a:fld>
            <a:endParaRPr lang="ja-JP" altLang="en-US" sz="1800" dirty="0">
              <a:solidFill>
                <a:schemeClr val="tx1"/>
              </a:solidFill>
            </a:endParaRPr>
          </a:p>
        </p:txBody>
      </p:sp>
      <p:sp>
        <p:nvSpPr>
          <p:cNvPr id="4" name="テキスト ボックス 3"/>
          <p:cNvSpPr txBox="1"/>
          <p:nvPr/>
        </p:nvSpPr>
        <p:spPr>
          <a:xfrm>
            <a:off x="906399" y="5301208"/>
            <a:ext cx="1594854" cy="276999"/>
          </a:xfrm>
          <a:prstGeom prst="rect">
            <a:avLst/>
          </a:prstGeom>
          <a:solidFill>
            <a:schemeClr val="bg1"/>
          </a:solidFill>
        </p:spPr>
        <p:txBody>
          <a:bodyPr wrap="square" rtlCol="0">
            <a:spAutoFit/>
          </a:bodyPr>
          <a:lstStyle/>
          <a:p>
            <a:pPr algn="ctr"/>
            <a:r>
              <a:rPr kumimoji="1" lang="ja-JP" altLang="en-US" sz="1200" dirty="0">
                <a:latin typeface="HG丸ｺﾞｼｯｸM-PRO" panose="020F0600000000000000" pitchFamily="50" charset="-128"/>
                <a:ea typeface="HG丸ｺﾞｼｯｸM-PRO" panose="020F0600000000000000" pitchFamily="50" charset="-128"/>
              </a:rPr>
              <a:t>高度急性期</a:t>
            </a:r>
          </a:p>
        </p:txBody>
      </p:sp>
      <p:sp>
        <p:nvSpPr>
          <p:cNvPr id="25" name="テキスト ボックス 24"/>
          <p:cNvSpPr txBox="1"/>
          <p:nvPr/>
        </p:nvSpPr>
        <p:spPr>
          <a:xfrm>
            <a:off x="2411760" y="5312241"/>
            <a:ext cx="875008" cy="276999"/>
          </a:xfrm>
          <a:prstGeom prst="rect">
            <a:avLst/>
          </a:prstGeom>
          <a:solidFill>
            <a:schemeClr val="bg1"/>
          </a:solidFill>
        </p:spPr>
        <p:txBody>
          <a:bodyPr wrap="square" rtlCol="0">
            <a:spAutoFit/>
          </a:bodyPr>
          <a:lstStyle/>
          <a:p>
            <a:pPr algn="ctr"/>
            <a:r>
              <a:rPr kumimoji="1" lang="ja-JP" altLang="en-US" sz="1200" dirty="0">
                <a:latin typeface="HG丸ｺﾞｼｯｸM-PRO" panose="020F0600000000000000" pitchFamily="50" charset="-128"/>
                <a:ea typeface="HG丸ｺﾞｼｯｸM-PRO" panose="020F0600000000000000" pitchFamily="50" charset="-128"/>
              </a:rPr>
              <a:t>急性期</a:t>
            </a:r>
          </a:p>
        </p:txBody>
      </p:sp>
      <p:sp>
        <p:nvSpPr>
          <p:cNvPr id="27" name="テキスト ボックス 26"/>
          <p:cNvSpPr txBox="1"/>
          <p:nvPr/>
        </p:nvSpPr>
        <p:spPr>
          <a:xfrm>
            <a:off x="3995936" y="5331986"/>
            <a:ext cx="875008" cy="276999"/>
          </a:xfrm>
          <a:prstGeom prst="rect">
            <a:avLst/>
          </a:prstGeom>
          <a:solidFill>
            <a:schemeClr val="bg1"/>
          </a:solidFill>
        </p:spPr>
        <p:txBody>
          <a:bodyPr wrap="square" rtlCol="0">
            <a:spAutoFit/>
          </a:bodyPr>
          <a:lstStyle/>
          <a:p>
            <a:pPr algn="ctr"/>
            <a:r>
              <a:rPr lang="ja-JP" altLang="en-US" sz="1200" dirty="0">
                <a:latin typeface="HG丸ｺﾞｼｯｸM-PRO" panose="020F0600000000000000" pitchFamily="50" charset="-128"/>
                <a:ea typeface="HG丸ｺﾞｼｯｸM-PRO" panose="020F0600000000000000" pitchFamily="50" charset="-128"/>
              </a:rPr>
              <a:t>回復</a:t>
            </a:r>
            <a:r>
              <a:rPr kumimoji="1" lang="ja-JP" altLang="en-US" sz="1200" dirty="0">
                <a:latin typeface="HG丸ｺﾞｼｯｸM-PRO" panose="020F0600000000000000" pitchFamily="50" charset="-128"/>
                <a:ea typeface="HG丸ｺﾞｼｯｸM-PRO" panose="020F0600000000000000" pitchFamily="50" charset="-128"/>
              </a:rPr>
              <a:t>期</a:t>
            </a:r>
          </a:p>
        </p:txBody>
      </p:sp>
      <p:sp>
        <p:nvSpPr>
          <p:cNvPr id="28" name="テキスト ボックス 27"/>
          <p:cNvSpPr txBox="1"/>
          <p:nvPr/>
        </p:nvSpPr>
        <p:spPr>
          <a:xfrm>
            <a:off x="5364088" y="5312241"/>
            <a:ext cx="875008" cy="276999"/>
          </a:xfrm>
          <a:prstGeom prst="rect">
            <a:avLst/>
          </a:prstGeom>
          <a:solidFill>
            <a:schemeClr val="bg1"/>
          </a:solidFill>
        </p:spPr>
        <p:txBody>
          <a:bodyPr wrap="square" rtlCol="0">
            <a:spAutoFit/>
          </a:bodyPr>
          <a:lstStyle/>
          <a:p>
            <a:pPr algn="ctr"/>
            <a:r>
              <a:rPr lang="ja-JP" altLang="en-US" sz="1200" dirty="0">
                <a:latin typeface="HG丸ｺﾞｼｯｸM-PRO" panose="020F0600000000000000" pitchFamily="50" charset="-128"/>
                <a:ea typeface="HG丸ｺﾞｼｯｸM-PRO" panose="020F0600000000000000" pitchFamily="50" charset="-128"/>
              </a:rPr>
              <a:t>慢性</a:t>
            </a:r>
            <a:r>
              <a:rPr kumimoji="1" lang="ja-JP" altLang="en-US" sz="1200" dirty="0">
                <a:latin typeface="HG丸ｺﾞｼｯｸM-PRO" panose="020F0600000000000000" pitchFamily="50" charset="-128"/>
                <a:ea typeface="HG丸ｺﾞｼｯｸM-PRO" panose="020F0600000000000000" pitchFamily="50" charset="-128"/>
              </a:rPr>
              <a:t>期</a:t>
            </a:r>
          </a:p>
        </p:txBody>
      </p:sp>
      <p:sp>
        <p:nvSpPr>
          <p:cNvPr id="29" name="Text Box 3"/>
          <p:cNvSpPr txBox="1">
            <a:spLocks noChangeArrowheads="1"/>
          </p:cNvSpPr>
          <p:nvPr/>
        </p:nvSpPr>
        <p:spPr bwMode="auto">
          <a:xfrm>
            <a:off x="6652774" y="113945"/>
            <a:ext cx="2297115" cy="394784"/>
          </a:xfrm>
          <a:prstGeom prst="rect">
            <a:avLst/>
          </a:prstGeom>
          <a:solidFill>
            <a:srgbClr val="FFFFFF"/>
          </a:solidFill>
          <a:ln w="9525">
            <a:solidFill>
              <a:srgbClr val="000000"/>
            </a:solidFill>
            <a:miter lim="800000"/>
            <a:headEnd/>
            <a:tailEnd/>
          </a:ln>
        </p:spPr>
        <p:txBody>
          <a:bodyPr rot="0" vert="horz" wrap="square" lIns="18000" tIns="0" rIns="18000" bIns="0" anchor="ctr" anchorCtr="0" upright="1">
            <a:noAutofit/>
          </a:bodyPr>
          <a:lstStyle>
            <a:defPPr>
              <a:defRPr lang="ja-JP"/>
            </a:defPPr>
            <a:lvl1pPr marL="0" algn="l" defTabSz="914341" rtl="0" eaLnBrk="1" latinLnBrk="0" hangingPunct="1">
              <a:defRPr kumimoji="1" sz="1800" kern="1200">
                <a:solidFill>
                  <a:schemeClr val="tx1"/>
                </a:solidFill>
                <a:latin typeface="+mn-lt"/>
                <a:ea typeface="+mn-ea"/>
                <a:cs typeface="+mn-cs"/>
              </a:defRPr>
            </a:lvl1pPr>
            <a:lvl2pPr marL="457171" algn="l" defTabSz="914341" rtl="0" eaLnBrk="1" latinLnBrk="0" hangingPunct="1">
              <a:defRPr kumimoji="1" sz="1800" kern="1200">
                <a:solidFill>
                  <a:schemeClr val="tx1"/>
                </a:solidFill>
                <a:latin typeface="+mn-lt"/>
                <a:ea typeface="+mn-ea"/>
                <a:cs typeface="+mn-cs"/>
              </a:defRPr>
            </a:lvl2pPr>
            <a:lvl3pPr marL="914341" algn="l" defTabSz="914341" rtl="0" eaLnBrk="1" latinLnBrk="0" hangingPunct="1">
              <a:defRPr kumimoji="1" sz="1800" kern="1200">
                <a:solidFill>
                  <a:schemeClr val="tx1"/>
                </a:solidFill>
                <a:latin typeface="+mn-lt"/>
                <a:ea typeface="+mn-ea"/>
                <a:cs typeface="+mn-cs"/>
              </a:defRPr>
            </a:lvl3pPr>
            <a:lvl4pPr marL="1371512" algn="l" defTabSz="914341" rtl="0" eaLnBrk="1" latinLnBrk="0" hangingPunct="1">
              <a:defRPr kumimoji="1" sz="1800" kern="1200">
                <a:solidFill>
                  <a:schemeClr val="tx1"/>
                </a:solidFill>
                <a:latin typeface="+mn-lt"/>
                <a:ea typeface="+mn-ea"/>
                <a:cs typeface="+mn-cs"/>
              </a:defRPr>
            </a:lvl4pPr>
            <a:lvl5pPr marL="1828683" algn="l" defTabSz="914341" rtl="0" eaLnBrk="1" latinLnBrk="0" hangingPunct="1">
              <a:defRPr kumimoji="1" sz="1800" kern="1200">
                <a:solidFill>
                  <a:schemeClr val="tx1"/>
                </a:solidFill>
                <a:latin typeface="+mn-lt"/>
                <a:ea typeface="+mn-ea"/>
                <a:cs typeface="+mn-cs"/>
              </a:defRPr>
            </a:lvl5pPr>
            <a:lvl6pPr marL="2285854" algn="l" defTabSz="914341" rtl="0" eaLnBrk="1" latinLnBrk="0" hangingPunct="1">
              <a:defRPr kumimoji="1" sz="1800" kern="1200">
                <a:solidFill>
                  <a:schemeClr val="tx1"/>
                </a:solidFill>
                <a:latin typeface="+mn-lt"/>
                <a:ea typeface="+mn-ea"/>
                <a:cs typeface="+mn-cs"/>
              </a:defRPr>
            </a:lvl6pPr>
            <a:lvl7pPr marL="2743025" algn="l" defTabSz="914341" rtl="0" eaLnBrk="1" latinLnBrk="0" hangingPunct="1">
              <a:defRPr kumimoji="1" sz="1800" kern="1200">
                <a:solidFill>
                  <a:schemeClr val="tx1"/>
                </a:solidFill>
                <a:latin typeface="+mn-lt"/>
                <a:ea typeface="+mn-ea"/>
                <a:cs typeface="+mn-cs"/>
              </a:defRPr>
            </a:lvl7pPr>
            <a:lvl8pPr marL="3200195" algn="l" defTabSz="914341" rtl="0" eaLnBrk="1" latinLnBrk="0" hangingPunct="1">
              <a:defRPr kumimoji="1" sz="1800" kern="1200">
                <a:solidFill>
                  <a:schemeClr val="tx1"/>
                </a:solidFill>
                <a:latin typeface="+mn-lt"/>
                <a:ea typeface="+mn-ea"/>
                <a:cs typeface="+mn-cs"/>
              </a:defRPr>
            </a:lvl8pPr>
            <a:lvl9pPr marL="3657366" algn="l" defTabSz="914341" rtl="0" eaLnBrk="1" latinLnBrk="0" hangingPunct="1">
              <a:defRPr kumimoji="1" sz="1800" kern="1200">
                <a:solidFill>
                  <a:schemeClr val="tx1"/>
                </a:solidFill>
                <a:latin typeface="+mn-lt"/>
                <a:ea typeface="+mn-ea"/>
                <a:cs typeface="+mn-cs"/>
              </a:defRPr>
            </a:lvl9pPr>
          </a:lstStyle>
          <a:p>
            <a:pPr>
              <a:lnSpc>
                <a:spcPts val="1000"/>
              </a:lnSpc>
              <a:spcAft>
                <a:spcPts val="0"/>
              </a:spcAft>
            </a:pPr>
            <a:r>
              <a:rPr lang="en-US" altLang="ja-JP" sz="1050" kern="100" dirty="0">
                <a:latin typeface="メイリオ" panose="020B0604030504040204" pitchFamily="50" charset="-128"/>
                <a:ea typeface="メイリオ" panose="020B0604030504040204" pitchFamily="50" charset="-128"/>
                <a:cs typeface="メイリオ" panose="020B0604030504040204" pitchFamily="50" charset="-128"/>
              </a:rPr>
              <a:t>2018</a:t>
            </a:r>
            <a:r>
              <a:rPr lang="ja-JP" altLang="en-US" sz="1050" kern="100" dirty="0">
                <a:latin typeface="メイリオ" panose="020B0604030504040204" pitchFamily="50" charset="-128"/>
                <a:ea typeface="メイリオ" panose="020B0604030504040204" pitchFamily="50" charset="-128"/>
                <a:cs typeface="メイリオ" panose="020B0604030504040204" pitchFamily="50" charset="-128"/>
              </a:rPr>
              <a:t>年度第１回医療・病床懇話会</a:t>
            </a:r>
            <a:endParaRPr lang="en-US" altLang="ja-JP" sz="1050" kern="100" dirty="0">
              <a:latin typeface="メイリオ" panose="020B0604030504040204" pitchFamily="50" charset="-128"/>
              <a:ea typeface="メイリオ" panose="020B0604030504040204" pitchFamily="50" charset="-128"/>
              <a:cs typeface="メイリオ" panose="020B0604030504040204" pitchFamily="50" charset="-128"/>
            </a:endParaRPr>
          </a:p>
          <a:p>
            <a:pPr>
              <a:lnSpc>
                <a:spcPts val="1000"/>
              </a:lnSpc>
              <a:spcAft>
                <a:spcPts val="0"/>
              </a:spcAft>
            </a:pPr>
            <a:r>
              <a:rPr lang="ja-JP" altLang="en-US" sz="1050" kern="100" dirty="0">
                <a:latin typeface="メイリオ" panose="020B0604030504040204" pitchFamily="50" charset="-128"/>
                <a:ea typeface="メイリオ" panose="020B0604030504040204" pitchFamily="50" charset="-128"/>
                <a:cs typeface="メイリオ" panose="020B0604030504040204" pitchFamily="50" charset="-128"/>
              </a:rPr>
              <a:t>（部会）資料抜粋</a:t>
            </a:r>
            <a:endParaRPr lang="ja-JP" sz="1050" kern="100" dirty="0">
              <a:effectLst/>
              <a:latin typeface="メイリオ" panose="020B0604030504040204" pitchFamily="50" charset="-128"/>
              <a:ea typeface="メイリオ" panose="020B0604030504040204" pitchFamily="50" charset="-128"/>
              <a:cs typeface="メイリオ" panose="020B0604030504040204" pitchFamily="50" charset="-128"/>
            </a:endParaRPr>
          </a:p>
        </p:txBody>
      </p:sp>
    </p:spTree>
    <p:extLst>
      <p:ext uri="{BB962C8B-B14F-4D97-AF65-F5344CB8AC3E}">
        <p14:creationId xmlns:p14="http://schemas.microsoft.com/office/powerpoint/2010/main" val="2357313838"/>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p:cNvSpPr>
            <a:spLocks noGrp="1"/>
          </p:cNvSpPr>
          <p:nvPr>
            <p:ph type="sldNum" sz="quarter" idx="12"/>
          </p:nvPr>
        </p:nvSpPr>
        <p:spPr>
          <a:xfrm>
            <a:off x="6896770" y="6492875"/>
            <a:ext cx="2133600" cy="365125"/>
          </a:xfrm>
        </p:spPr>
        <p:txBody>
          <a:bodyPr/>
          <a:lstStyle/>
          <a:p>
            <a:fld id="{A9848611-8FAA-4BFC-BAAD-33CAF1A3E273}" type="slidenum">
              <a:rPr kumimoji="1" lang="ja-JP" altLang="en-US" sz="1800" smtClean="0">
                <a:solidFill>
                  <a:schemeClr val="tx1"/>
                </a:solidFill>
              </a:rPr>
              <a:t>27</a:t>
            </a:fld>
            <a:endParaRPr kumimoji="1" lang="ja-JP" altLang="en-US" sz="1800" dirty="0">
              <a:solidFill>
                <a:schemeClr val="tx1"/>
              </a:solidFill>
            </a:endParaRPr>
          </a:p>
        </p:txBody>
      </p:sp>
      <p:sp>
        <p:nvSpPr>
          <p:cNvPr id="9" name="Oval 64">
            <a:hlinkClick r:id="rId2" action="ppaction://hlinksldjump"/>
            <a:extLst>
              <a:ext uri="{FF2B5EF4-FFF2-40B4-BE49-F238E27FC236}">
                <a16:creationId xmlns:a16="http://schemas.microsoft.com/office/drawing/2014/main" id="{2865890E-81EE-482A-8BAC-0CEA60EEBBA9}"/>
              </a:ext>
            </a:extLst>
          </p:cNvPr>
          <p:cNvSpPr>
            <a:spLocks noChangeAspect="1"/>
          </p:cNvSpPr>
          <p:nvPr/>
        </p:nvSpPr>
        <p:spPr>
          <a:xfrm>
            <a:off x="158156" y="61539"/>
            <a:ext cx="453404" cy="434070"/>
          </a:xfrm>
          <a:prstGeom prst="ellipse">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37160" rIns="137160" bIns="68580" rtlCol="0" anchor="ctr">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sz="2800" dirty="0">
              <a:solidFill>
                <a:schemeClr val="tx1"/>
              </a:solidFill>
              <a:latin typeface="FontAwesome" pitchFamily="2" charset="0"/>
            </a:endParaRPr>
          </a:p>
        </p:txBody>
      </p:sp>
      <p:sp>
        <p:nvSpPr>
          <p:cNvPr id="12" name="タイトル 1">
            <a:extLst>
              <a:ext uri="{FF2B5EF4-FFF2-40B4-BE49-F238E27FC236}">
                <a16:creationId xmlns:a16="http://schemas.microsoft.com/office/drawing/2014/main" id="{30BE5A27-A407-4A14-A9BE-5866682C3C6B}"/>
              </a:ext>
            </a:extLst>
          </p:cNvPr>
          <p:cNvSpPr txBox="1">
            <a:spLocks/>
          </p:cNvSpPr>
          <p:nvPr/>
        </p:nvSpPr>
        <p:spPr>
          <a:xfrm>
            <a:off x="179512" y="39493"/>
            <a:ext cx="8352928" cy="576064"/>
          </a:xfrm>
          <a:prstGeom prst="rect">
            <a:avLst/>
          </a:prstGeom>
        </p:spPr>
        <p:txBody>
          <a:bodyPr>
            <a:no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algn="l"/>
            <a:r>
              <a:rPr lang="ja-JP" altLang="en-US" sz="2400" dirty="0">
                <a:solidFill>
                  <a:schemeClr val="bg1"/>
                </a:solidFill>
                <a:latin typeface="HGP創英角ｺﾞｼｯｸUB" panose="020B0900000000000000" pitchFamily="50" charset="-128"/>
                <a:ea typeface="HGP創英角ｺﾞｼｯｸUB" panose="020B0900000000000000" pitchFamily="50" charset="-128"/>
              </a:rPr>
              <a:t>　　</a:t>
            </a:r>
            <a:r>
              <a:rPr lang="ja-JP" altLang="en-US" sz="2400" dirty="0">
                <a:solidFill>
                  <a:schemeClr val="accent1">
                    <a:lumMod val="75000"/>
                  </a:schemeClr>
                </a:solidFill>
                <a:latin typeface="HGP創英角ｺﾞｼｯｸUB" panose="020B0900000000000000" pitchFamily="50" charset="-128"/>
                <a:ea typeface="HGP創英角ｺﾞｼｯｸUB" panose="020B0900000000000000" pitchFamily="50" charset="-128"/>
              </a:rPr>
              <a:t>病棟ごとの診療実態の分析⑤</a:t>
            </a:r>
          </a:p>
        </p:txBody>
      </p:sp>
      <p:sp>
        <p:nvSpPr>
          <p:cNvPr id="10" name="タイトル 1">
            <a:extLst>
              <a:ext uri="{FF2B5EF4-FFF2-40B4-BE49-F238E27FC236}">
                <a16:creationId xmlns:a16="http://schemas.microsoft.com/office/drawing/2014/main" id="{77D78C8B-7190-4F9F-BF24-FAD4DFE9F181}"/>
              </a:ext>
            </a:extLst>
          </p:cNvPr>
          <p:cNvSpPr txBox="1">
            <a:spLocks/>
          </p:cNvSpPr>
          <p:nvPr/>
        </p:nvSpPr>
        <p:spPr>
          <a:xfrm>
            <a:off x="180624" y="764704"/>
            <a:ext cx="8712968" cy="797219"/>
          </a:xfrm>
          <a:prstGeom prst="rect">
            <a:avLst/>
          </a:prstGeom>
          <a:solidFill>
            <a:schemeClr val="accent1">
              <a:lumMod val="60000"/>
              <a:lumOff val="40000"/>
            </a:schemeClr>
          </a:solidFill>
        </p:spPr>
        <p:txBody>
          <a:bodyPr vert="horz" lIns="91440" tIns="45720" rIns="91440" bIns="45720" rtlCol="0" anchor="ctr">
            <a:no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algn="l"/>
            <a:r>
              <a:rPr lang="ja-JP" altLang="en-US" sz="2400" dirty="0">
                <a:latin typeface="HGP創英角ｺﾞｼｯｸUB" panose="020B0900000000000000" pitchFamily="50" charset="-128"/>
                <a:ea typeface="HGP創英角ｺﾞｼｯｸUB" panose="020B0900000000000000" pitchFamily="50" charset="-128"/>
              </a:rPr>
              <a:t>病床機能報告の診療実態に関する項目の中から、急性期病棟の　実態分析にかかる項目を検討</a:t>
            </a:r>
          </a:p>
        </p:txBody>
      </p:sp>
      <p:sp>
        <p:nvSpPr>
          <p:cNvPr id="8" name="角丸四角形 7"/>
          <p:cNvSpPr/>
          <p:nvPr/>
        </p:nvSpPr>
        <p:spPr>
          <a:xfrm>
            <a:off x="718399" y="3549699"/>
            <a:ext cx="7640426" cy="3191670"/>
          </a:xfrm>
          <a:prstGeom prst="roundRect">
            <a:avLst>
              <a:gd name="adj" fmla="val 7778"/>
            </a:avLst>
          </a:prstGeom>
          <a:ln>
            <a:noFill/>
          </a:ln>
        </p:spPr>
        <p:style>
          <a:lnRef idx="1">
            <a:schemeClr val="accent1"/>
          </a:lnRef>
          <a:fillRef idx="2">
            <a:schemeClr val="accent1"/>
          </a:fillRef>
          <a:effectRef idx="1">
            <a:schemeClr val="accent1"/>
          </a:effectRef>
          <a:fontRef idx="minor">
            <a:schemeClr val="dk1"/>
          </a:fontRef>
        </p:style>
        <p:txBody>
          <a:bodyPr rtlCol="0" anchor="t"/>
          <a:lstStyle/>
          <a:p>
            <a:r>
              <a:rPr kumimoji="1" lang="ja-JP" altLang="en-US" dirty="0"/>
              <a:t>　</a:t>
            </a:r>
            <a:r>
              <a:rPr lang="ja-JP" altLang="en-US" dirty="0"/>
              <a:t>　</a:t>
            </a:r>
            <a:r>
              <a:rPr lang="ja-JP" altLang="en-US" b="1" dirty="0"/>
              <a:t>報告様式②（具体的な医療の内容に関する項目）のうち、急性期治療に　　　　</a:t>
            </a:r>
            <a:endParaRPr lang="en-US" altLang="ja-JP" b="1" dirty="0"/>
          </a:p>
          <a:p>
            <a:r>
              <a:rPr lang="ja-JP" altLang="en-US" b="1" dirty="0"/>
              <a:t>　　関する報告項目</a:t>
            </a:r>
            <a:endParaRPr lang="en-US" altLang="ja-JP" b="1" dirty="0"/>
          </a:p>
          <a:p>
            <a:endParaRPr kumimoji="1" lang="en-US" altLang="ja-JP" b="1" dirty="0"/>
          </a:p>
          <a:p>
            <a:r>
              <a:rPr lang="ja-JP" altLang="en-US" sz="1600" dirty="0"/>
              <a:t>　　　　　３．幅広い手術の実施状況</a:t>
            </a:r>
          </a:p>
          <a:p>
            <a:r>
              <a:rPr lang="ja-JP" altLang="en-US" sz="1600" dirty="0"/>
              <a:t>　　　　　４．がん・脳卒中・心筋梗塞等への治療状況</a:t>
            </a:r>
          </a:p>
          <a:p>
            <a:r>
              <a:rPr lang="ja-JP" altLang="en-US" sz="1600" dirty="0"/>
              <a:t>　　　　　６．救急医療の実施状況</a:t>
            </a:r>
          </a:p>
          <a:p>
            <a:r>
              <a:rPr lang="ja-JP" altLang="en-US" sz="1600" dirty="0"/>
              <a:t>　　　　　８．全身管理の状況</a:t>
            </a:r>
            <a:endParaRPr lang="en-US" altLang="ja-JP" sz="1600" dirty="0"/>
          </a:p>
          <a:p>
            <a:r>
              <a:rPr lang="ja-JP" altLang="en-US" sz="1200" dirty="0"/>
              <a:t>　</a:t>
            </a:r>
            <a:endParaRPr lang="en-US" altLang="ja-JP" sz="1200" dirty="0"/>
          </a:p>
          <a:p>
            <a:r>
              <a:rPr lang="ja-JP" altLang="en-US" sz="1200" dirty="0"/>
              <a:t>　</a:t>
            </a:r>
            <a:r>
              <a:rPr lang="en-US" altLang="ja-JP" sz="1200" dirty="0"/>
              <a:t>【</a:t>
            </a:r>
            <a:r>
              <a:rPr lang="ja-JP" altLang="en-US" sz="1200" dirty="0"/>
              <a:t>備考</a:t>
            </a:r>
            <a:r>
              <a:rPr lang="en-US" altLang="ja-JP" sz="1200" dirty="0"/>
              <a:t>】</a:t>
            </a:r>
          </a:p>
          <a:p>
            <a:r>
              <a:rPr lang="ja-JP" altLang="en-US" sz="1200" dirty="0"/>
              <a:t>　　　・報告内容は、「平成</a:t>
            </a:r>
            <a:r>
              <a:rPr lang="en-US" altLang="ja-JP" sz="1200" dirty="0"/>
              <a:t>29</a:t>
            </a:r>
            <a:r>
              <a:rPr lang="ja-JP" altLang="en-US" sz="1200" dirty="0"/>
              <a:t>年６月診療分」であってかつ「平成</a:t>
            </a:r>
            <a:r>
              <a:rPr lang="en-US" altLang="ja-JP" sz="1200" dirty="0"/>
              <a:t>29</a:t>
            </a:r>
            <a:r>
              <a:rPr lang="ja-JP" altLang="en-US" sz="1200" dirty="0"/>
              <a:t>年７月審査分」。</a:t>
            </a:r>
            <a:endParaRPr lang="en-US" altLang="ja-JP" sz="1200" dirty="0"/>
          </a:p>
          <a:p>
            <a:r>
              <a:rPr lang="ja-JP" altLang="en-US" sz="1200" dirty="0"/>
              <a:t>　　　・報告様式２では、各治療実績について、基本「算定回数」、「算定日数」、「レセプト件数」が報告されている。</a:t>
            </a:r>
            <a:endParaRPr lang="en-US" altLang="ja-JP" sz="1200" dirty="0"/>
          </a:p>
          <a:p>
            <a:r>
              <a:rPr lang="ja-JP" altLang="en-US" sz="1200" dirty="0"/>
              <a:t>　　　・診療実績の分析では、「算定回数」を使用。しかし、「算定回数」が報告項目にない場合は、「算定日数」を</a:t>
            </a:r>
            <a:endParaRPr lang="en-US" altLang="ja-JP" sz="1200" dirty="0"/>
          </a:p>
          <a:p>
            <a:r>
              <a:rPr lang="ja-JP" altLang="en-US" sz="1200" dirty="0"/>
              <a:t>　　　　分析し、　「算定日数」も報告項目にない場合は、「レセプト件数」を用いて分析。</a:t>
            </a:r>
            <a:endParaRPr lang="en-US" altLang="ja-JP" sz="1200" dirty="0"/>
          </a:p>
        </p:txBody>
      </p:sp>
      <p:sp>
        <p:nvSpPr>
          <p:cNvPr id="13" name="テキスト ボックス 3">
            <a:extLst>
              <a:ext uri="{FF2B5EF4-FFF2-40B4-BE49-F238E27FC236}">
                <a16:creationId xmlns:a16="http://schemas.microsoft.com/office/drawing/2014/main" id="{CB56480A-4EC9-40C3-9235-49169A6E0760}"/>
              </a:ext>
            </a:extLst>
          </p:cNvPr>
          <p:cNvSpPr txBox="1">
            <a:spLocks noChangeArrowheads="1"/>
          </p:cNvSpPr>
          <p:nvPr/>
        </p:nvSpPr>
        <p:spPr bwMode="auto">
          <a:xfrm>
            <a:off x="211936" y="1577947"/>
            <a:ext cx="8479501" cy="19389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kumimoji="1">
                <a:solidFill>
                  <a:schemeClr val="tx1"/>
                </a:solidFill>
                <a:latin typeface="Calibri" pitchFamily="34" charset="0"/>
                <a:ea typeface="ＭＳ Ｐゴシック" charset="-128"/>
              </a:defRPr>
            </a:lvl1pPr>
            <a:lvl2pPr marL="742950" indent="-285750">
              <a:defRPr kumimoji="1">
                <a:solidFill>
                  <a:schemeClr val="tx1"/>
                </a:solidFill>
                <a:latin typeface="Calibri" pitchFamily="34" charset="0"/>
                <a:ea typeface="ＭＳ Ｐゴシック" charset="-128"/>
              </a:defRPr>
            </a:lvl2pPr>
            <a:lvl3pPr marL="1143000" indent="-228600">
              <a:defRPr kumimoji="1">
                <a:solidFill>
                  <a:schemeClr val="tx1"/>
                </a:solidFill>
                <a:latin typeface="Calibri" pitchFamily="34" charset="0"/>
                <a:ea typeface="ＭＳ Ｐゴシック" charset="-128"/>
              </a:defRPr>
            </a:lvl3pPr>
            <a:lvl4pPr marL="1600200" indent="-228600">
              <a:defRPr kumimoji="1">
                <a:solidFill>
                  <a:schemeClr val="tx1"/>
                </a:solidFill>
                <a:latin typeface="Calibri" pitchFamily="34" charset="0"/>
                <a:ea typeface="ＭＳ Ｐゴシック" charset="-128"/>
              </a:defRPr>
            </a:lvl4pPr>
            <a:lvl5pPr marL="2057400" indent="-228600">
              <a:defRPr kumimoji="1">
                <a:solidFill>
                  <a:schemeClr val="tx1"/>
                </a:solidFill>
                <a:latin typeface="Calibri" pitchFamily="34" charset="0"/>
                <a:ea typeface="ＭＳ Ｐゴシック" charset="-128"/>
              </a:defRPr>
            </a:lvl5pPr>
            <a:lvl6pPr marL="2514600" indent="-228600" fontAlgn="base">
              <a:spcBef>
                <a:spcPct val="0"/>
              </a:spcBef>
              <a:spcAft>
                <a:spcPct val="0"/>
              </a:spcAft>
              <a:defRPr kumimoji="1">
                <a:solidFill>
                  <a:schemeClr val="tx1"/>
                </a:solidFill>
                <a:latin typeface="Calibri" pitchFamily="34" charset="0"/>
                <a:ea typeface="ＭＳ Ｐゴシック" charset="-128"/>
              </a:defRPr>
            </a:lvl6pPr>
            <a:lvl7pPr marL="2971800" indent="-228600" fontAlgn="base">
              <a:spcBef>
                <a:spcPct val="0"/>
              </a:spcBef>
              <a:spcAft>
                <a:spcPct val="0"/>
              </a:spcAft>
              <a:defRPr kumimoji="1">
                <a:solidFill>
                  <a:schemeClr val="tx1"/>
                </a:solidFill>
                <a:latin typeface="Calibri" pitchFamily="34" charset="0"/>
                <a:ea typeface="ＭＳ Ｐゴシック" charset="-128"/>
              </a:defRPr>
            </a:lvl7pPr>
            <a:lvl8pPr marL="3429000" indent="-228600" fontAlgn="base">
              <a:spcBef>
                <a:spcPct val="0"/>
              </a:spcBef>
              <a:spcAft>
                <a:spcPct val="0"/>
              </a:spcAft>
              <a:defRPr kumimoji="1">
                <a:solidFill>
                  <a:schemeClr val="tx1"/>
                </a:solidFill>
                <a:latin typeface="Calibri" pitchFamily="34" charset="0"/>
                <a:ea typeface="ＭＳ Ｐゴシック" charset="-128"/>
              </a:defRPr>
            </a:lvl8pPr>
            <a:lvl9pPr marL="3886200" indent="-228600" fontAlgn="base">
              <a:spcBef>
                <a:spcPct val="0"/>
              </a:spcBef>
              <a:spcAft>
                <a:spcPct val="0"/>
              </a:spcAft>
              <a:defRPr kumimoji="1">
                <a:solidFill>
                  <a:schemeClr val="tx1"/>
                </a:solidFill>
                <a:latin typeface="Calibri" pitchFamily="34" charset="0"/>
                <a:ea typeface="ＭＳ Ｐゴシック" charset="-128"/>
              </a:defRPr>
            </a:lvl9pPr>
          </a:lstStyle>
          <a:p>
            <a:pPr marL="449263" indent="-163513">
              <a:lnSpc>
                <a:spcPct val="125000"/>
              </a:lnSpc>
            </a:pPr>
            <a:r>
              <a:rPr lang="ja-JP" altLang="en-US" sz="1600" dirty="0">
                <a:solidFill>
                  <a:schemeClr val="accent1">
                    <a:lumMod val="75000"/>
                  </a:schemeClr>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600" dirty="0">
                <a:latin typeface="Meiryo UI" panose="020B0604030504040204" pitchFamily="50" charset="-128"/>
                <a:ea typeface="Meiryo UI" panose="020B0604030504040204" pitchFamily="50" charset="-128"/>
              </a:rPr>
              <a:t>病床機能報告の報告様式②（具体的な医療の内容に関する項目）のうち、急性期治療に　　関する報告項目（下記）の診療実態（病院）について、特定入院料・入院基本料単位で</a:t>
            </a:r>
            <a:r>
              <a:rPr lang="ja-JP" altLang="en-US" sz="1600" dirty="0" smtClean="0">
                <a:latin typeface="Meiryo UI" panose="020B0604030504040204" pitchFamily="50" charset="-128"/>
                <a:ea typeface="Meiryo UI" panose="020B0604030504040204" pitchFamily="50" charset="-128"/>
              </a:rPr>
              <a:t>各</a:t>
            </a:r>
            <a:endParaRPr lang="en-US" altLang="ja-JP" sz="1600" dirty="0" smtClean="0">
              <a:latin typeface="Meiryo UI" panose="020B0604030504040204" pitchFamily="50" charset="-128"/>
              <a:ea typeface="Meiryo UI" panose="020B0604030504040204" pitchFamily="50" charset="-128"/>
            </a:endParaRPr>
          </a:p>
          <a:p>
            <a:pPr marL="449263" indent="-163513">
              <a:lnSpc>
                <a:spcPct val="125000"/>
              </a:lnSpc>
            </a:pPr>
            <a:r>
              <a:rPr lang="ja-JP" altLang="en-US" sz="1600" dirty="0">
                <a:latin typeface="Meiryo UI" panose="020B0604030504040204" pitchFamily="50" charset="-128"/>
                <a:ea typeface="Meiryo UI" panose="020B0604030504040204" pitchFamily="50" charset="-128"/>
              </a:rPr>
              <a:t>　</a:t>
            </a:r>
            <a:r>
              <a:rPr lang="ja-JP" altLang="en-US" sz="1600" dirty="0" smtClean="0">
                <a:latin typeface="Meiryo UI" panose="020B0604030504040204" pitchFamily="50" charset="-128"/>
                <a:ea typeface="Meiryo UI" panose="020B0604030504040204" pitchFamily="50" charset="-128"/>
              </a:rPr>
              <a:t>治療</a:t>
            </a:r>
            <a:r>
              <a:rPr lang="ja-JP" altLang="en-US" sz="1600" dirty="0">
                <a:latin typeface="Meiryo UI" panose="020B0604030504040204" pitchFamily="50" charset="-128"/>
                <a:ea typeface="Meiryo UI" panose="020B0604030504040204" pitchFamily="50" charset="-128"/>
              </a:rPr>
              <a:t>実施毎に分析。</a:t>
            </a:r>
            <a:endParaRPr lang="en-US" altLang="ja-JP" sz="1600" dirty="0">
              <a:latin typeface="Meiryo UI" panose="020B0604030504040204" pitchFamily="50" charset="-128"/>
              <a:ea typeface="Meiryo UI" panose="020B0604030504040204" pitchFamily="50" charset="-128"/>
            </a:endParaRPr>
          </a:p>
          <a:p>
            <a:pPr marL="449263" indent="-163513">
              <a:lnSpc>
                <a:spcPct val="125000"/>
              </a:lnSpc>
            </a:pPr>
            <a:endParaRPr lang="en-US" altLang="ja-JP" sz="1600" dirty="0">
              <a:latin typeface="Meiryo UI" panose="020B0604030504040204" pitchFamily="50" charset="-128"/>
              <a:ea typeface="Meiryo UI" panose="020B0604030504040204" pitchFamily="50" charset="-128"/>
            </a:endParaRPr>
          </a:p>
          <a:p>
            <a:pPr marL="449263" indent="-163513">
              <a:lnSpc>
                <a:spcPct val="125000"/>
              </a:lnSpc>
            </a:pPr>
            <a:r>
              <a:rPr lang="ja-JP" altLang="en-US" sz="1600" dirty="0">
                <a:solidFill>
                  <a:schemeClr val="accent1">
                    <a:lumMod val="75000"/>
                  </a:schemeClr>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600" dirty="0">
                <a:latin typeface="Meiryo UI" panose="020B0604030504040204" pitchFamily="50" charset="-128"/>
                <a:ea typeface="Meiryo UI" panose="020B0604030504040204" pitchFamily="50" charset="-128"/>
              </a:rPr>
              <a:t>急性期病棟の実態分析（サブアキュート・ポストアキュート機能を担う病床数の精査）に使用する項目を検討。</a:t>
            </a:r>
            <a:endParaRPr lang="en-US" altLang="ja-JP" sz="1600" dirty="0">
              <a:latin typeface="Meiryo UI" panose="020B0604030504040204" pitchFamily="50" charset="-128"/>
              <a:ea typeface="Meiryo UI" panose="020B0604030504040204" pitchFamily="50" charset="-128"/>
            </a:endParaRPr>
          </a:p>
        </p:txBody>
      </p:sp>
      <p:sp>
        <p:nvSpPr>
          <p:cNvPr id="11" name="Text Box 3"/>
          <p:cNvSpPr txBox="1">
            <a:spLocks noChangeArrowheads="1"/>
          </p:cNvSpPr>
          <p:nvPr/>
        </p:nvSpPr>
        <p:spPr bwMode="auto">
          <a:xfrm>
            <a:off x="6652774" y="113945"/>
            <a:ext cx="2297115" cy="394784"/>
          </a:xfrm>
          <a:prstGeom prst="rect">
            <a:avLst/>
          </a:prstGeom>
          <a:solidFill>
            <a:srgbClr val="FFFFFF"/>
          </a:solidFill>
          <a:ln w="9525">
            <a:solidFill>
              <a:srgbClr val="000000"/>
            </a:solidFill>
            <a:miter lim="800000"/>
            <a:headEnd/>
            <a:tailEnd/>
          </a:ln>
        </p:spPr>
        <p:txBody>
          <a:bodyPr rot="0" vert="horz" wrap="square" lIns="18000" tIns="0" rIns="18000" bIns="0" anchor="ctr" anchorCtr="0" upright="1">
            <a:noAutofit/>
          </a:bodyPr>
          <a:lstStyle>
            <a:defPPr>
              <a:defRPr lang="ja-JP"/>
            </a:defPPr>
            <a:lvl1pPr marL="0" algn="l" defTabSz="914341" rtl="0" eaLnBrk="1" latinLnBrk="0" hangingPunct="1">
              <a:defRPr kumimoji="1" sz="1800" kern="1200">
                <a:solidFill>
                  <a:schemeClr val="tx1"/>
                </a:solidFill>
                <a:latin typeface="+mn-lt"/>
                <a:ea typeface="+mn-ea"/>
                <a:cs typeface="+mn-cs"/>
              </a:defRPr>
            </a:lvl1pPr>
            <a:lvl2pPr marL="457171" algn="l" defTabSz="914341" rtl="0" eaLnBrk="1" latinLnBrk="0" hangingPunct="1">
              <a:defRPr kumimoji="1" sz="1800" kern="1200">
                <a:solidFill>
                  <a:schemeClr val="tx1"/>
                </a:solidFill>
                <a:latin typeface="+mn-lt"/>
                <a:ea typeface="+mn-ea"/>
                <a:cs typeface="+mn-cs"/>
              </a:defRPr>
            </a:lvl2pPr>
            <a:lvl3pPr marL="914341" algn="l" defTabSz="914341" rtl="0" eaLnBrk="1" latinLnBrk="0" hangingPunct="1">
              <a:defRPr kumimoji="1" sz="1800" kern="1200">
                <a:solidFill>
                  <a:schemeClr val="tx1"/>
                </a:solidFill>
                <a:latin typeface="+mn-lt"/>
                <a:ea typeface="+mn-ea"/>
                <a:cs typeface="+mn-cs"/>
              </a:defRPr>
            </a:lvl3pPr>
            <a:lvl4pPr marL="1371512" algn="l" defTabSz="914341" rtl="0" eaLnBrk="1" latinLnBrk="0" hangingPunct="1">
              <a:defRPr kumimoji="1" sz="1800" kern="1200">
                <a:solidFill>
                  <a:schemeClr val="tx1"/>
                </a:solidFill>
                <a:latin typeface="+mn-lt"/>
                <a:ea typeface="+mn-ea"/>
                <a:cs typeface="+mn-cs"/>
              </a:defRPr>
            </a:lvl4pPr>
            <a:lvl5pPr marL="1828683" algn="l" defTabSz="914341" rtl="0" eaLnBrk="1" latinLnBrk="0" hangingPunct="1">
              <a:defRPr kumimoji="1" sz="1800" kern="1200">
                <a:solidFill>
                  <a:schemeClr val="tx1"/>
                </a:solidFill>
                <a:latin typeface="+mn-lt"/>
                <a:ea typeface="+mn-ea"/>
                <a:cs typeface="+mn-cs"/>
              </a:defRPr>
            </a:lvl5pPr>
            <a:lvl6pPr marL="2285854" algn="l" defTabSz="914341" rtl="0" eaLnBrk="1" latinLnBrk="0" hangingPunct="1">
              <a:defRPr kumimoji="1" sz="1800" kern="1200">
                <a:solidFill>
                  <a:schemeClr val="tx1"/>
                </a:solidFill>
                <a:latin typeface="+mn-lt"/>
                <a:ea typeface="+mn-ea"/>
                <a:cs typeface="+mn-cs"/>
              </a:defRPr>
            </a:lvl6pPr>
            <a:lvl7pPr marL="2743025" algn="l" defTabSz="914341" rtl="0" eaLnBrk="1" latinLnBrk="0" hangingPunct="1">
              <a:defRPr kumimoji="1" sz="1800" kern="1200">
                <a:solidFill>
                  <a:schemeClr val="tx1"/>
                </a:solidFill>
                <a:latin typeface="+mn-lt"/>
                <a:ea typeface="+mn-ea"/>
                <a:cs typeface="+mn-cs"/>
              </a:defRPr>
            </a:lvl7pPr>
            <a:lvl8pPr marL="3200195" algn="l" defTabSz="914341" rtl="0" eaLnBrk="1" latinLnBrk="0" hangingPunct="1">
              <a:defRPr kumimoji="1" sz="1800" kern="1200">
                <a:solidFill>
                  <a:schemeClr val="tx1"/>
                </a:solidFill>
                <a:latin typeface="+mn-lt"/>
                <a:ea typeface="+mn-ea"/>
                <a:cs typeface="+mn-cs"/>
              </a:defRPr>
            </a:lvl8pPr>
            <a:lvl9pPr marL="3657366" algn="l" defTabSz="914341" rtl="0" eaLnBrk="1" latinLnBrk="0" hangingPunct="1">
              <a:defRPr kumimoji="1" sz="1800" kern="1200">
                <a:solidFill>
                  <a:schemeClr val="tx1"/>
                </a:solidFill>
                <a:latin typeface="+mn-lt"/>
                <a:ea typeface="+mn-ea"/>
                <a:cs typeface="+mn-cs"/>
              </a:defRPr>
            </a:lvl9pPr>
          </a:lstStyle>
          <a:p>
            <a:pPr>
              <a:lnSpc>
                <a:spcPts val="1000"/>
              </a:lnSpc>
              <a:spcAft>
                <a:spcPts val="0"/>
              </a:spcAft>
            </a:pPr>
            <a:r>
              <a:rPr lang="en-US" altLang="ja-JP" sz="1050" kern="100" dirty="0">
                <a:latin typeface="メイリオ" panose="020B0604030504040204" pitchFamily="50" charset="-128"/>
                <a:ea typeface="メイリオ" panose="020B0604030504040204" pitchFamily="50" charset="-128"/>
                <a:cs typeface="メイリオ" panose="020B0604030504040204" pitchFamily="50" charset="-128"/>
              </a:rPr>
              <a:t>2018</a:t>
            </a:r>
            <a:r>
              <a:rPr lang="ja-JP" altLang="en-US" sz="1050" kern="100" dirty="0">
                <a:latin typeface="メイリオ" panose="020B0604030504040204" pitchFamily="50" charset="-128"/>
                <a:ea typeface="メイリオ" panose="020B0604030504040204" pitchFamily="50" charset="-128"/>
                <a:cs typeface="メイリオ" panose="020B0604030504040204" pitchFamily="50" charset="-128"/>
              </a:rPr>
              <a:t>年度第１回医療・病床懇話会</a:t>
            </a:r>
            <a:endParaRPr lang="en-US" altLang="ja-JP" sz="1050" kern="100" dirty="0">
              <a:latin typeface="メイリオ" panose="020B0604030504040204" pitchFamily="50" charset="-128"/>
              <a:ea typeface="メイリオ" panose="020B0604030504040204" pitchFamily="50" charset="-128"/>
              <a:cs typeface="メイリオ" panose="020B0604030504040204" pitchFamily="50" charset="-128"/>
            </a:endParaRPr>
          </a:p>
          <a:p>
            <a:pPr>
              <a:lnSpc>
                <a:spcPts val="1000"/>
              </a:lnSpc>
              <a:spcAft>
                <a:spcPts val="0"/>
              </a:spcAft>
            </a:pPr>
            <a:r>
              <a:rPr lang="ja-JP" altLang="en-US" sz="1050" kern="100" dirty="0">
                <a:latin typeface="メイリオ" panose="020B0604030504040204" pitchFamily="50" charset="-128"/>
                <a:ea typeface="メイリオ" panose="020B0604030504040204" pitchFamily="50" charset="-128"/>
                <a:cs typeface="メイリオ" panose="020B0604030504040204" pitchFamily="50" charset="-128"/>
              </a:rPr>
              <a:t>（部会）資料抜粋</a:t>
            </a:r>
            <a:endParaRPr lang="ja-JP" sz="1050" kern="100" dirty="0">
              <a:effectLst/>
              <a:latin typeface="メイリオ" panose="020B0604030504040204" pitchFamily="50" charset="-128"/>
              <a:ea typeface="メイリオ" panose="020B0604030504040204" pitchFamily="50" charset="-128"/>
              <a:cs typeface="メイリオ" panose="020B0604030504040204" pitchFamily="50" charset="-128"/>
            </a:endParaRPr>
          </a:p>
        </p:txBody>
      </p:sp>
    </p:spTree>
    <p:extLst>
      <p:ext uri="{BB962C8B-B14F-4D97-AF65-F5344CB8AC3E}">
        <p14:creationId xmlns:p14="http://schemas.microsoft.com/office/powerpoint/2010/main" val="208868916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p:cNvSpPr>
            <a:spLocks noGrp="1"/>
          </p:cNvSpPr>
          <p:nvPr>
            <p:ph type="sldNum" sz="quarter" idx="12"/>
          </p:nvPr>
        </p:nvSpPr>
        <p:spPr>
          <a:xfrm>
            <a:off x="6959650" y="6501868"/>
            <a:ext cx="2133600" cy="365125"/>
          </a:xfrm>
        </p:spPr>
        <p:txBody>
          <a:bodyPr/>
          <a:lstStyle/>
          <a:p>
            <a:fld id="{A9848611-8FAA-4BFC-BAAD-33CAF1A3E273}" type="slidenum">
              <a:rPr kumimoji="1" lang="ja-JP" altLang="en-US" sz="1800" smtClean="0">
                <a:solidFill>
                  <a:schemeClr val="tx1"/>
                </a:solidFill>
              </a:rPr>
              <a:t>28</a:t>
            </a:fld>
            <a:endParaRPr kumimoji="1" lang="ja-JP" altLang="en-US" sz="1800" dirty="0">
              <a:solidFill>
                <a:schemeClr val="tx1"/>
              </a:solidFill>
            </a:endParaRPr>
          </a:p>
        </p:txBody>
      </p:sp>
      <p:sp>
        <p:nvSpPr>
          <p:cNvPr id="9" name="Oval 64">
            <a:hlinkClick r:id="rId2" action="ppaction://hlinksldjump"/>
            <a:extLst>
              <a:ext uri="{FF2B5EF4-FFF2-40B4-BE49-F238E27FC236}">
                <a16:creationId xmlns:a16="http://schemas.microsoft.com/office/drawing/2014/main" id="{2865890E-81EE-482A-8BAC-0CEA60EEBBA9}"/>
              </a:ext>
            </a:extLst>
          </p:cNvPr>
          <p:cNvSpPr>
            <a:spLocks noChangeAspect="1"/>
          </p:cNvSpPr>
          <p:nvPr/>
        </p:nvSpPr>
        <p:spPr>
          <a:xfrm>
            <a:off x="158156" y="61539"/>
            <a:ext cx="453404" cy="434070"/>
          </a:xfrm>
          <a:prstGeom prst="ellipse">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37160" rIns="137160" bIns="68580" rtlCol="0" anchor="ctr">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sz="2800" dirty="0">
              <a:solidFill>
                <a:schemeClr val="tx1"/>
              </a:solidFill>
              <a:latin typeface="FontAwesome" pitchFamily="2" charset="0"/>
            </a:endParaRPr>
          </a:p>
        </p:txBody>
      </p:sp>
      <p:sp>
        <p:nvSpPr>
          <p:cNvPr id="12" name="タイトル 1">
            <a:extLst>
              <a:ext uri="{FF2B5EF4-FFF2-40B4-BE49-F238E27FC236}">
                <a16:creationId xmlns:a16="http://schemas.microsoft.com/office/drawing/2014/main" id="{30BE5A27-A407-4A14-A9BE-5866682C3C6B}"/>
              </a:ext>
            </a:extLst>
          </p:cNvPr>
          <p:cNvSpPr txBox="1">
            <a:spLocks/>
          </p:cNvSpPr>
          <p:nvPr/>
        </p:nvSpPr>
        <p:spPr>
          <a:xfrm>
            <a:off x="179511" y="39493"/>
            <a:ext cx="9433049" cy="576064"/>
          </a:xfrm>
          <a:prstGeom prst="rect">
            <a:avLst/>
          </a:prstGeom>
        </p:spPr>
        <p:txBody>
          <a:bodyPr>
            <a:no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algn="l"/>
            <a:r>
              <a:rPr lang="ja-JP" altLang="en-US" sz="2400" dirty="0">
                <a:solidFill>
                  <a:schemeClr val="bg1"/>
                </a:solidFill>
                <a:latin typeface="HGP創英角ｺﾞｼｯｸUB" panose="020B0900000000000000" pitchFamily="50" charset="-128"/>
                <a:ea typeface="HGP創英角ｺﾞｼｯｸUB" panose="020B0900000000000000" pitchFamily="50" charset="-128"/>
              </a:rPr>
              <a:t>　　</a:t>
            </a:r>
            <a:r>
              <a:rPr lang="ja-JP" altLang="en-US" sz="2400" dirty="0">
                <a:solidFill>
                  <a:schemeClr val="accent1">
                    <a:lumMod val="75000"/>
                  </a:schemeClr>
                </a:solidFill>
                <a:latin typeface="HGP創英角ｺﾞｼｯｸUB" panose="020B0900000000000000" pitchFamily="50" charset="-128"/>
                <a:ea typeface="HGP創英角ｺﾞｼｯｸUB" panose="020B0900000000000000" pitchFamily="50" charset="-128"/>
              </a:rPr>
              <a:t>病棟ごとの診療実態の分析詳細⑥</a:t>
            </a:r>
            <a:r>
              <a:rPr lang="en-US" altLang="ja-JP" sz="2200" dirty="0">
                <a:solidFill>
                  <a:schemeClr val="accent1">
                    <a:lumMod val="75000"/>
                  </a:schemeClr>
                </a:solidFill>
                <a:latin typeface="HGP創英角ｺﾞｼｯｸUB" panose="020B0900000000000000" pitchFamily="50" charset="-128"/>
                <a:ea typeface="HGP創英角ｺﾞｼｯｸUB" panose="020B0900000000000000" pitchFamily="50" charset="-128"/>
              </a:rPr>
              <a:t>【</a:t>
            </a:r>
            <a:r>
              <a:rPr lang="ja-JP" altLang="en-US" sz="2200" dirty="0">
                <a:solidFill>
                  <a:schemeClr val="accent1">
                    <a:lumMod val="75000"/>
                  </a:schemeClr>
                </a:solidFill>
                <a:latin typeface="HGP創英角ｺﾞｼｯｸUB" panose="020B0900000000000000" pitchFamily="50" charset="-128"/>
                <a:ea typeface="HGP創英角ｺﾞｼｯｸUB" panose="020B0900000000000000" pitchFamily="50" charset="-128"/>
              </a:rPr>
              <a:t>指標の検討</a:t>
            </a:r>
            <a:r>
              <a:rPr lang="en-US" altLang="ja-JP" sz="2200" dirty="0">
                <a:solidFill>
                  <a:schemeClr val="accent1">
                    <a:lumMod val="75000"/>
                  </a:schemeClr>
                </a:solidFill>
                <a:latin typeface="HGP創英角ｺﾞｼｯｸUB" panose="020B0900000000000000" pitchFamily="50" charset="-128"/>
                <a:ea typeface="HGP創英角ｺﾞｼｯｸUB" panose="020B0900000000000000" pitchFamily="50" charset="-128"/>
              </a:rPr>
              <a:t>】</a:t>
            </a:r>
            <a:endParaRPr lang="ja-JP" altLang="en-US" sz="2200" dirty="0">
              <a:solidFill>
                <a:schemeClr val="accent1">
                  <a:lumMod val="75000"/>
                </a:schemeClr>
              </a:solidFill>
              <a:latin typeface="HGP創英角ｺﾞｼｯｸUB" panose="020B0900000000000000" pitchFamily="50" charset="-128"/>
              <a:ea typeface="HGP創英角ｺﾞｼｯｸUB" panose="020B0900000000000000" pitchFamily="50" charset="-128"/>
            </a:endParaRPr>
          </a:p>
        </p:txBody>
      </p:sp>
      <p:sp>
        <p:nvSpPr>
          <p:cNvPr id="10" name="タイトル 1">
            <a:extLst>
              <a:ext uri="{FF2B5EF4-FFF2-40B4-BE49-F238E27FC236}">
                <a16:creationId xmlns:a16="http://schemas.microsoft.com/office/drawing/2014/main" id="{77D78C8B-7190-4F9F-BF24-FAD4DFE9F181}"/>
              </a:ext>
            </a:extLst>
          </p:cNvPr>
          <p:cNvSpPr txBox="1">
            <a:spLocks/>
          </p:cNvSpPr>
          <p:nvPr/>
        </p:nvSpPr>
        <p:spPr>
          <a:xfrm>
            <a:off x="380282" y="500070"/>
            <a:ext cx="8712968" cy="797219"/>
          </a:xfrm>
          <a:prstGeom prst="rect">
            <a:avLst/>
          </a:prstGeom>
          <a:solidFill>
            <a:schemeClr val="accent1">
              <a:lumMod val="60000"/>
              <a:lumOff val="40000"/>
            </a:schemeClr>
          </a:solidFill>
        </p:spPr>
        <p:txBody>
          <a:bodyPr vert="horz" lIns="91440" tIns="45720" rIns="91440" bIns="45720" rtlCol="0" anchor="ctr">
            <a:no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algn="l"/>
            <a:r>
              <a:rPr lang="ja-JP" altLang="en-US" sz="2400" dirty="0">
                <a:latin typeface="HGP創英角ｺﾞｼｯｸUB" panose="020B0900000000000000" pitchFamily="50" charset="-128"/>
                <a:ea typeface="HGP創英角ｺﾞｼｯｸUB" panose="020B0900000000000000" pitchFamily="50" charset="-128"/>
              </a:rPr>
              <a:t>「３幅広い手術の実施状況」では、急性期実態分析指標として、　　　　　　　　　　　　　　　　　　　</a:t>
            </a:r>
            <a:endParaRPr lang="en-US" altLang="ja-JP" sz="2400" dirty="0">
              <a:latin typeface="HGP創英角ｺﾞｼｯｸUB" panose="020B0900000000000000" pitchFamily="50" charset="-128"/>
              <a:ea typeface="HGP創英角ｺﾞｼｯｸUB" panose="020B0900000000000000" pitchFamily="50" charset="-128"/>
            </a:endParaRPr>
          </a:p>
          <a:p>
            <a:pPr algn="l"/>
            <a:r>
              <a:rPr lang="en-US" altLang="ja-JP" sz="2400" dirty="0">
                <a:latin typeface="HGP創英角ｺﾞｼｯｸUB" panose="020B0900000000000000" pitchFamily="50" charset="-128"/>
                <a:ea typeface="HGP創英角ｺﾞｼｯｸUB" panose="020B0900000000000000" pitchFamily="50" charset="-128"/>
              </a:rPr>
              <a:t>【</a:t>
            </a:r>
            <a:r>
              <a:rPr lang="ja-JP" altLang="en-US" sz="2400" dirty="0">
                <a:latin typeface="HGP創英角ｺﾞｼｯｸUB" panose="020B0900000000000000" pitchFamily="50" charset="-128"/>
                <a:ea typeface="HGP創英角ｺﾞｼｯｸUB" panose="020B0900000000000000" pitchFamily="50" charset="-128"/>
              </a:rPr>
              <a:t>手術</a:t>
            </a:r>
            <a:r>
              <a:rPr lang="en-US" altLang="ja-JP" sz="2400" dirty="0">
                <a:latin typeface="HGP創英角ｺﾞｼｯｸUB" panose="020B0900000000000000" pitchFamily="50" charset="-128"/>
                <a:ea typeface="HGP創英角ｺﾞｼｯｸUB" panose="020B0900000000000000" pitchFamily="50" charset="-128"/>
              </a:rPr>
              <a:t>】</a:t>
            </a:r>
            <a:r>
              <a:rPr lang="ja-JP" altLang="en-US" sz="2400" dirty="0">
                <a:latin typeface="HGP創英角ｺﾞｼｯｸUB" panose="020B0900000000000000" pitchFamily="50" charset="-128"/>
                <a:ea typeface="HGP創英角ｺﾞｼｯｸUB" panose="020B0900000000000000" pitchFamily="50" charset="-128"/>
              </a:rPr>
              <a:t>を選択</a:t>
            </a:r>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0200" y="1557655"/>
            <a:ext cx="8748384" cy="44644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角丸四角形吹き出し 1"/>
          <p:cNvSpPr/>
          <p:nvPr/>
        </p:nvSpPr>
        <p:spPr>
          <a:xfrm>
            <a:off x="4526939" y="3140968"/>
            <a:ext cx="2304256" cy="936104"/>
          </a:xfrm>
          <a:prstGeom prst="wedgeRoundRectCallout">
            <a:avLst>
              <a:gd name="adj1" fmla="val -81896"/>
              <a:gd name="adj2" fmla="val 29940"/>
              <a:gd name="adj3" fmla="val 16667"/>
            </a:avLst>
          </a:prstGeom>
        </p:spPr>
        <p:style>
          <a:lnRef idx="1">
            <a:schemeClr val="accent2"/>
          </a:lnRef>
          <a:fillRef idx="2">
            <a:schemeClr val="accent2"/>
          </a:fillRef>
          <a:effectRef idx="1">
            <a:schemeClr val="accent2"/>
          </a:effectRef>
          <a:fontRef idx="minor">
            <a:schemeClr val="dk1"/>
          </a:fontRef>
        </p:style>
        <p:txBody>
          <a:bodyPr rtlCol="0" anchor="ctr"/>
          <a:lstStyle/>
          <a:p>
            <a:r>
              <a:rPr kumimoji="1" lang="ja-JP" altLang="en-US" sz="1400" dirty="0"/>
              <a:t>治療実績が多く、看護配置が少なくなるに従って、　</a:t>
            </a:r>
            <a:r>
              <a:rPr lang="ja-JP" altLang="en-US" sz="1400" dirty="0"/>
              <a:t>　</a:t>
            </a:r>
            <a:r>
              <a:rPr kumimoji="1" lang="ja-JP" altLang="en-US" sz="1400" dirty="0"/>
              <a:t>減少している。</a:t>
            </a:r>
          </a:p>
        </p:txBody>
      </p:sp>
      <p:sp>
        <p:nvSpPr>
          <p:cNvPr id="11" name="テキスト ボックス 10"/>
          <p:cNvSpPr txBox="1"/>
          <p:nvPr/>
        </p:nvSpPr>
        <p:spPr>
          <a:xfrm>
            <a:off x="403933" y="5957754"/>
            <a:ext cx="8320918" cy="900246"/>
          </a:xfrm>
          <a:prstGeom prst="rect">
            <a:avLst/>
          </a:prstGeom>
          <a:solidFill>
            <a:schemeClr val="accent1">
              <a:lumMod val="20000"/>
              <a:lumOff val="80000"/>
            </a:schemeClr>
          </a:solidFill>
        </p:spPr>
        <p:txBody>
          <a:bodyPr wrap="square" rtlCol="0">
            <a:spAutoFit/>
          </a:bodyPr>
          <a:lstStyle/>
          <a:p>
            <a:r>
              <a:rPr lang="en-US" altLang="ja-JP" sz="1050" dirty="0">
                <a:latin typeface="Meiryo UI" panose="020B0604030504040204" pitchFamily="50" charset="-128"/>
                <a:ea typeface="Meiryo UI" panose="020B0604030504040204" pitchFamily="50" charset="-128"/>
                <a:cs typeface="Meiryo UI" panose="020B0604030504040204" pitchFamily="50" charset="-128"/>
              </a:rPr>
              <a:t>【</a:t>
            </a:r>
            <a:r>
              <a:rPr lang="ja-JP" altLang="en-US" sz="1050" dirty="0">
                <a:latin typeface="Meiryo UI" panose="020B0604030504040204" pitchFamily="50" charset="-128"/>
                <a:ea typeface="Meiryo UI" panose="020B0604030504040204" pitchFamily="50" charset="-128"/>
                <a:cs typeface="Meiryo UI" panose="020B0604030504040204" pitchFamily="50" charset="-128"/>
              </a:rPr>
              <a:t>特定入院料・入院基本料の区分</a:t>
            </a:r>
            <a:r>
              <a:rPr lang="en-US" altLang="ja-JP" sz="1050" dirty="0">
                <a:latin typeface="Meiryo UI" panose="020B0604030504040204" pitchFamily="50" charset="-128"/>
                <a:ea typeface="Meiryo UI" panose="020B0604030504040204" pitchFamily="50" charset="-128"/>
                <a:cs typeface="Meiryo UI" panose="020B0604030504040204" pitchFamily="50" charset="-128"/>
              </a:rPr>
              <a:t>】</a:t>
            </a:r>
          </a:p>
          <a:p>
            <a:r>
              <a:rPr lang="ja-JP" altLang="en-US" sz="1050" dirty="0">
                <a:latin typeface="Meiryo UI" panose="020B0604030504040204" pitchFamily="50" charset="-128"/>
                <a:ea typeface="Meiryo UI" panose="020B0604030504040204" pitchFamily="50" charset="-128"/>
                <a:cs typeface="Meiryo UI" panose="020B0604030504040204" pitchFamily="50" charset="-128"/>
              </a:rPr>
              <a:t>・救命救急入院料・特定集中治療室管理料等：救命救急入院料、特定集中治療室管理料、ﾊｲｹｱﾕﾆｯﾄ入院医療管理料、脳卒中ｹｱﾕﾆｯﾄ入院医療管　</a:t>
            </a:r>
            <a:endParaRPr lang="en-US" altLang="ja-JP" sz="1050" dirty="0">
              <a:latin typeface="Meiryo UI" panose="020B0604030504040204" pitchFamily="50" charset="-128"/>
              <a:ea typeface="Meiryo UI" panose="020B0604030504040204" pitchFamily="50" charset="-128"/>
              <a:cs typeface="Meiryo UI" panose="020B0604030504040204" pitchFamily="50" charset="-128"/>
            </a:endParaRPr>
          </a:p>
          <a:p>
            <a:r>
              <a:rPr lang="ja-JP" altLang="en-US" sz="1050" dirty="0">
                <a:latin typeface="Meiryo UI" panose="020B0604030504040204" pitchFamily="50" charset="-128"/>
                <a:ea typeface="Meiryo UI" panose="020B0604030504040204" pitchFamily="50" charset="-128"/>
                <a:cs typeface="Meiryo UI" panose="020B0604030504040204" pitchFamily="50" charset="-128"/>
              </a:rPr>
              <a:t>　理料、小児特定集中治療室管理料、新生児特定集中治療室管理料、総合周産期特定集中治療室管理料、新生児治療回復室入院医療管理料</a:t>
            </a:r>
          </a:p>
          <a:p>
            <a:r>
              <a:rPr lang="ja-JP" altLang="en-US" sz="1050" dirty="0">
                <a:latin typeface="Meiryo UI" panose="020B0604030504040204" pitchFamily="50" charset="-128"/>
                <a:ea typeface="Meiryo UI" panose="020B0604030504040204" pitchFamily="50" charset="-128"/>
                <a:cs typeface="Meiryo UI" panose="020B0604030504040204" pitchFamily="50" charset="-128"/>
              </a:rPr>
              <a:t>・特定機能病院一般病棟入院基本料等：特定機能病院一般病棟入院基本料、専門病院入院基本料</a:t>
            </a:r>
          </a:p>
          <a:p>
            <a:r>
              <a:rPr lang="ja-JP" altLang="en-US" sz="1050" dirty="0">
                <a:latin typeface="Meiryo UI" panose="020B0604030504040204" pitchFamily="50" charset="-128"/>
                <a:ea typeface="Meiryo UI" panose="020B0604030504040204" pitchFamily="50" charset="-128"/>
                <a:cs typeface="Meiryo UI" panose="020B0604030504040204" pitchFamily="50" charset="-128"/>
              </a:rPr>
              <a:t>・障害者施設等・特殊疾患病棟入院料：障害者施設等入院基本料、特殊疾患入院医療管理料、特殊疾患病棟入院料</a:t>
            </a:r>
            <a:endParaRPr kumimoji="1" lang="ja-JP" altLang="en-US" sz="105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13" name="正方形/長方形 12"/>
          <p:cNvSpPr/>
          <p:nvPr/>
        </p:nvSpPr>
        <p:spPr>
          <a:xfrm>
            <a:off x="214256" y="1303232"/>
            <a:ext cx="5565199" cy="307777"/>
          </a:xfrm>
          <a:prstGeom prst="rect">
            <a:avLst/>
          </a:prstGeom>
        </p:spPr>
        <p:txBody>
          <a:bodyPr wrap="square">
            <a:spAutoFit/>
          </a:bodyPr>
          <a:lstStyle/>
          <a:p>
            <a:r>
              <a:rPr lang="ja-JP" altLang="en-US" sz="1400" dirty="0">
                <a:solidFill>
                  <a:schemeClr val="accent1">
                    <a:lumMod val="75000"/>
                  </a:schemeClr>
                </a:solidFill>
                <a:latin typeface="HGPｺﾞｼｯｸE" panose="020B0900000000000000" pitchFamily="50" charset="-128"/>
                <a:ea typeface="HGPｺﾞｼｯｸE" panose="020B0900000000000000" pitchFamily="50" charset="-128"/>
                <a:cs typeface="Meiryo UI" panose="020B0604030504040204" pitchFamily="50" charset="-128"/>
              </a:rPr>
              <a:t>●</a:t>
            </a:r>
            <a:r>
              <a:rPr lang="ja-JP" altLang="en-US" sz="1400" dirty="0">
                <a:latin typeface="HGPｺﾞｼｯｸE" panose="020B0900000000000000" pitchFamily="50" charset="-128"/>
                <a:ea typeface="HGPｺﾞｼｯｸE" panose="020B0900000000000000" pitchFamily="50" charset="-128"/>
                <a:cs typeface="Meiryo UI" panose="020B0604030504040204" pitchFamily="50" charset="-128"/>
              </a:rPr>
              <a:t> ３．幅広い手術の実施状況</a:t>
            </a:r>
          </a:p>
        </p:txBody>
      </p:sp>
      <p:sp>
        <p:nvSpPr>
          <p:cNvPr id="14" name="Text Box 3"/>
          <p:cNvSpPr txBox="1">
            <a:spLocks noChangeArrowheads="1"/>
          </p:cNvSpPr>
          <p:nvPr/>
        </p:nvSpPr>
        <p:spPr bwMode="auto">
          <a:xfrm>
            <a:off x="6796135" y="72390"/>
            <a:ext cx="2297115" cy="394784"/>
          </a:xfrm>
          <a:prstGeom prst="rect">
            <a:avLst/>
          </a:prstGeom>
          <a:solidFill>
            <a:srgbClr val="FFFFFF"/>
          </a:solidFill>
          <a:ln w="9525">
            <a:solidFill>
              <a:srgbClr val="000000"/>
            </a:solidFill>
            <a:miter lim="800000"/>
            <a:headEnd/>
            <a:tailEnd/>
          </a:ln>
        </p:spPr>
        <p:txBody>
          <a:bodyPr rot="0" vert="horz" wrap="square" lIns="18000" tIns="0" rIns="18000" bIns="0" anchor="ctr" anchorCtr="0" upright="1">
            <a:noAutofit/>
          </a:bodyPr>
          <a:lstStyle>
            <a:defPPr>
              <a:defRPr lang="ja-JP"/>
            </a:defPPr>
            <a:lvl1pPr marL="0" algn="l" defTabSz="914341" rtl="0" eaLnBrk="1" latinLnBrk="0" hangingPunct="1">
              <a:defRPr kumimoji="1" sz="1800" kern="1200">
                <a:solidFill>
                  <a:schemeClr val="tx1"/>
                </a:solidFill>
                <a:latin typeface="+mn-lt"/>
                <a:ea typeface="+mn-ea"/>
                <a:cs typeface="+mn-cs"/>
              </a:defRPr>
            </a:lvl1pPr>
            <a:lvl2pPr marL="457171" algn="l" defTabSz="914341" rtl="0" eaLnBrk="1" latinLnBrk="0" hangingPunct="1">
              <a:defRPr kumimoji="1" sz="1800" kern="1200">
                <a:solidFill>
                  <a:schemeClr val="tx1"/>
                </a:solidFill>
                <a:latin typeface="+mn-lt"/>
                <a:ea typeface="+mn-ea"/>
                <a:cs typeface="+mn-cs"/>
              </a:defRPr>
            </a:lvl2pPr>
            <a:lvl3pPr marL="914341" algn="l" defTabSz="914341" rtl="0" eaLnBrk="1" latinLnBrk="0" hangingPunct="1">
              <a:defRPr kumimoji="1" sz="1800" kern="1200">
                <a:solidFill>
                  <a:schemeClr val="tx1"/>
                </a:solidFill>
                <a:latin typeface="+mn-lt"/>
                <a:ea typeface="+mn-ea"/>
                <a:cs typeface="+mn-cs"/>
              </a:defRPr>
            </a:lvl3pPr>
            <a:lvl4pPr marL="1371512" algn="l" defTabSz="914341" rtl="0" eaLnBrk="1" latinLnBrk="0" hangingPunct="1">
              <a:defRPr kumimoji="1" sz="1800" kern="1200">
                <a:solidFill>
                  <a:schemeClr val="tx1"/>
                </a:solidFill>
                <a:latin typeface="+mn-lt"/>
                <a:ea typeface="+mn-ea"/>
                <a:cs typeface="+mn-cs"/>
              </a:defRPr>
            </a:lvl4pPr>
            <a:lvl5pPr marL="1828683" algn="l" defTabSz="914341" rtl="0" eaLnBrk="1" latinLnBrk="0" hangingPunct="1">
              <a:defRPr kumimoji="1" sz="1800" kern="1200">
                <a:solidFill>
                  <a:schemeClr val="tx1"/>
                </a:solidFill>
                <a:latin typeface="+mn-lt"/>
                <a:ea typeface="+mn-ea"/>
                <a:cs typeface="+mn-cs"/>
              </a:defRPr>
            </a:lvl5pPr>
            <a:lvl6pPr marL="2285854" algn="l" defTabSz="914341" rtl="0" eaLnBrk="1" latinLnBrk="0" hangingPunct="1">
              <a:defRPr kumimoji="1" sz="1800" kern="1200">
                <a:solidFill>
                  <a:schemeClr val="tx1"/>
                </a:solidFill>
                <a:latin typeface="+mn-lt"/>
                <a:ea typeface="+mn-ea"/>
                <a:cs typeface="+mn-cs"/>
              </a:defRPr>
            </a:lvl6pPr>
            <a:lvl7pPr marL="2743025" algn="l" defTabSz="914341" rtl="0" eaLnBrk="1" latinLnBrk="0" hangingPunct="1">
              <a:defRPr kumimoji="1" sz="1800" kern="1200">
                <a:solidFill>
                  <a:schemeClr val="tx1"/>
                </a:solidFill>
                <a:latin typeface="+mn-lt"/>
                <a:ea typeface="+mn-ea"/>
                <a:cs typeface="+mn-cs"/>
              </a:defRPr>
            </a:lvl7pPr>
            <a:lvl8pPr marL="3200195" algn="l" defTabSz="914341" rtl="0" eaLnBrk="1" latinLnBrk="0" hangingPunct="1">
              <a:defRPr kumimoji="1" sz="1800" kern="1200">
                <a:solidFill>
                  <a:schemeClr val="tx1"/>
                </a:solidFill>
                <a:latin typeface="+mn-lt"/>
                <a:ea typeface="+mn-ea"/>
                <a:cs typeface="+mn-cs"/>
              </a:defRPr>
            </a:lvl8pPr>
            <a:lvl9pPr marL="3657366" algn="l" defTabSz="914341" rtl="0" eaLnBrk="1" latinLnBrk="0" hangingPunct="1">
              <a:defRPr kumimoji="1" sz="1800" kern="1200">
                <a:solidFill>
                  <a:schemeClr val="tx1"/>
                </a:solidFill>
                <a:latin typeface="+mn-lt"/>
                <a:ea typeface="+mn-ea"/>
                <a:cs typeface="+mn-cs"/>
              </a:defRPr>
            </a:lvl9pPr>
          </a:lstStyle>
          <a:p>
            <a:pPr>
              <a:lnSpc>
                <a:spcPts val="1000"/>
              </a:lnSpc>
              <a:spcAft>
                <a:spcPts val="0"/>
              </a:spcAft>
            </a:pPr>
            <a:r>
              <a:rPr lang="en-US" altLang="ja-JP" sz="1050" kern="100" dirty="0">
                <a:latin typeface="メイリオ" panose="020B0604030504040204" pitchFamily="50" charset="-128"/>
                <a:ea typeface="メイリオ" panose="020B0604030504040204" pitchFamily="50" charset="-128"/>
                <a:cs typeface="メイリオ" panose="020B0604030504040204" pitchFamily="50" charset="-128"/>
              </a:rPr>
              <a:t>2018</a:t>
            </a:r>
            <a:r>
              <a:rPr lang="ja-JP" altLang="en-US" sz="1050" kern="100" dirty="0">
                <a:latin typeface="メイリオ" panose="020B0604030504040204" pitchFamily="50" charset="-128"/>
                <a:ea typeface="メイリオ" panose="020B0604030504040204" pitchFamily="50" charset="-128"/>
                <a:cs typeface="メイリオ" panose="020B0604030504040204" pitchFamily="50" charset="-128"/>
              </a:rPr>
              <a:t>年度第１回医療・病床懇話会</a:t>
            </a:r>
            <a:endParaRPr lang="en-US" altLang="ja-JP" sz="1050" kern="100" dirty="0">
              <a:latin typeface="メイリオ" panose="020B0604030504040204" pitchFamily="50" charset="-128"/>
              <a:ea typeface="メイリオ" panose="020B0604030504040204" pitchFamily="50" charset="-128"/>
              <a:cs typeface="メイリオ" panose="020B0604030504040204" pitchFamily="50" charset="-128"/>
            </a:endParaRPr>
          </a:p>
          <a:p>
            <a:pPr>
              <a:lnSpc>
                <a:spcPts val="1000"/>
              </a:lnSpc>
              <a:spcAft>
                <a:spcPts val="0"/>
              </a:spcAft>
            </a:pPr>
            <a:r>
              <a:rPr lang="ja-JP" altLang="en-US" sz="1050" kern="100" dirty="0">
                <a:latin typeface="メイリオ" panose="020B0604030504040204" pitchFamily="50" charset="-128"/>
                <a:ea typeface="メイリオ" panose="020B0604030504040204" pitchFamily="50" charset="-128"/>
                <a:cs typeface="メイリオ" panose="020B0604030504040204" pitchFamily="50" charset="-128"/>
              </a:rPr>
              <a:t>（部会）資料抜粋</a:t>
            </a:r>
            <a:endParaRPr lang="ja-JP" sz="1050" kern="100" dirty="0">
              <a:effectLst/>
              <a:latin typeface="メイリオ" panose="020B0604030504040204" pitchFamily="50" charset="-128"/>
              <a:ea typeface="メイリオ" panose="020B0604030504040204" pitchFamily="50" charset="-128"/>
              <a:cs typeface="メイリオ" panose="020B0604030504040204" pitchFamily="50" charset="-128"/>
            </a:endParaRPr>
          </a:p>
        </p:txBody>
      </p:sp>
    </p:spTree>
    <p:extLst>
      <p:ext uri="{BB962C8B-B14F-4D97-AF65-F5344CB8AC3E}">
        <p14:creationId xmlns:p14="http://schemas.microsoft.com/office/powerpoint/2010/main" val="314726618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p:cNvSpPr>
            <a:spLocks noGrp="1"/>
          </p:cNvSpPr>
          <p:nvPr>
            <p:ph type="sldNum" sz="quarter" idx="12"/>
          </p:nvPr>
        </p:nvSpPr>
        <p:spPr>
          <a:xfrm>
            <a:off x="7010400" y="6492875"/>
            <a:ext cx="2133600" cy="365125"/>
          </a:xfrm>
        </p:spPr>
        <p:txBody>
          <a:bodyPr/>
          <a:lstStyle/>
          <a:p>
            <a:fld id="{A9848611-8FAA-4BFC-BAAD-33CAF1A3E273}" type="slidenum">
              <a:rPr kumimoji="1" lang="ja-JP" altLang="en-US" sz="1800" smtClean="0">
                <a:solidFill>
                  <a:schemeClr val="tx1"/>
                </a:solidFill>
              </a:rPr>
              <a:t>29</a:t>
            </a:fld>
            <a:endParaRPr kumimoji="1" lang="ja-JP" altLang="en-US" sz="1800" dirty="0">
              <a:solidFill>
                <a:schemeClr val="tx1"/>
              </a:solidFill>
            </a:endParaRPr>
          </a:p>
        </p:txBody>
      </p:sp>
      <p:sp>
        <p:nvSpPr>
          <p:cNvPr id="9" name="Oval 64">
            <a:hlinkClick r:id="rId2" action="ppaction://hlinksldjump"/>
            <a:extLst>
              <a:ext uri="{FF2B5EF4-FFF2-40B4-BE49-F238E27FC236}">
                <a16:creationId xmlns:a16="http://schemas.microsoft.com/office/drawing/2014/main" id="{2865890E-81EE-482A-8BAC-0CEA60EEBBA9}"/>
              </a:ext>
            </a:extLst>
          </p:cNvPr>
          <p:cNvSpPr>
            <a:spLocks noChangeAspect="1"/>
          </p:cNvSpPr>
          <p:nvPr/>
        </p:nvSpPr>
        <p:spPr>
          <a:xfrm>
            <a:off x="158156" y="61539"/>
            <a:ext cx="453404" cy="434070"/>
          </a:xfrm>
          <a:prstGeom prst="ellipse">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37160" rIns="137160" bIns="68580" rtlCol="0" anchor="ctr">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sz="2800" dirty="0">
              <a:solidFill>
                <a:schemeClr val="tx1"/>
              </a:solidFill>
              <a:latin typeface="FontAwesome" pitchFamily="2" charset="0"/>
            </a:endParaRPr>
          </a:p>
        </p:txBody>
      </p:sp>
      <p:sp>
        <p:nvSpPr>
          <p:cNvPr id="12" name="タイトル 1">
            <a:extLst>
              <a:ext uri="{FF2B5EF4-FFF2-40B4-BE49-F238E27FC236}">
                <a16:creationId xmlns:a16="http://schemas.microsoft.com/office/drawing/2014/main" id="{30BE5A27-A407-4A14-A9BE-5866682C3C6B}"/>
              </a:ext>
            </a:extLst>
          </p:cNvPr>
          <p:cNvSpPr txBox="1">
            <a:spLocks/>
          </p:cNvSpPr>
          <p:nvPr/>
        </p:nvSpPr>
        <p:spPr>
          <a:xfrm>
            <a:off x="179512" y="39493"/>
            <a:ext cx="9073008" cy="576064"/>
          </a:xfrm>
          <a:prstGeom prst="rect">
            <a:avLst/>
          </a:prstGeom>
        </p:spPr>
        <p:txBody>
          <a:bodyPr>
            <a:no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algn="l"/>
            <a:r>
              <a:rPr lang="ja-JP" altLang="en-US" sz="2400" dirty="0">
                <a:solidFill>
                  <a:schemeClr val="bg1"/>
                </a:solidFill>
                <a:latin typeface="HGP創英角ｺﾞｼｯｸUB" panose="020B0900000000000000" pitchFamily="50" charset="-128"/>
                <a:ea typeface="HGP創英角ｺﾞｼｯｸUB" panose="020B0900000000000000" pitchFamily="50" charset="-128"/>
              </a:rPr>
              <a:t>　　</a:t>
            </a:r>
            <a:r>
              <a:rPr lang="ja-JP" altLang="en-US" sz="2400" dirty="0">
                <a:solidFill>
                  <a:schemeClr val="accent1">
                    <a:lumMod val="75000"/>
                  </a:schemeClr>
                </a:solidFill>
                <a:latin typeface="HGP創英角ｺﾞｼｯｸUB" panose="020B0900000000000000" pitchFamily="50" charset="-128"/>
                <a:ea typeface="HGP創英角ｺﾞｼｯｸUB" panose="020B0900000000000000" pitchFamily="50" charset="-128"/>
              </a:rPr>
              <a:t>病棟ごとの診療実態の分析⑦</a:t>
            </a:r>
            <a:r>
              <a:rPr lang="en-US" altLang="ja-JP" sz="2400" dirty="0">
                <a:solidFill>
                  <a:schemeClr val="accent1">
                    <a:lumMod val="75000"/>
                  </a:schemeClr>
                </a:solidFill>
                <a:latin typeface="HGP創英角ｺﾞｼｯｸUB" panose="020B0900000000000000" pitchFamily="50" charset="-128"/>
                <a:ea typeface="HGP創英角ｺﾞｼｯｸUB" panose="020B0900000000000000" pitchFamily="50" charset="-128"/>
              </a:rPr>
              <a:t>【</a:t>
            </a:r>
            <a:r>
              <a:rPr lang="ja-JP" altLang="en-US" sz="2400" dirty="0">
                <a:solidFill>
                  <a:schemeClr val="accent1">
                    <a:lumMod val="75000"/>
                  </a:schemeClr>
                </a:solidFill>
                <a:latin typeface="HGP創英角ｺﾞｼｯｸUB" panose="020B0900000000000000" pitchFamily="50" charset="-128"/>
                <a:ea typeface="HGP創英角ｺﾞｼｯｸUB" panose="020B0900000000000000" pitchFamily="50" charset="-128"/>
              </a:rPr>
              <a:t>指標の検討</a:t>
            </a:r>
            <a:r>
              <a:rPr lang="en-US" altLang="ja-JP" sz="2400" dirty="0">
                <a:solidFill>
                  <a:schemeClr val="accent1">
                    <a:lumMod val="75000"/>
                  </a:schemeClr>
                </a:solidFill>
                <a:latin typeface="HGP創英角ｺﾞｼｯｸUB" panose="020B0900000000000000" pitchFamily="50" charset="-128"/>
                <a:ea typeface="HGP創英角ｺﾞｼｯｸUB" panose="020B0900000000000000" pitchFamily="50" charset="-128"/>
              </a:rPr>
              <a:t>】</a:t>
            </a:r>
            <a:endParaRPr lang="ja-JP" altLang="en-US" sz="2400" dirty="0">
              <a:solidFill>
                <a:schemeClr val="accent1">
                  <a:lumMod val="75000"/>
                </a:schemeClr>
              </a:solidFill>
              <a:latin typeface="HGP創英角ｺﾞｼｯｸUB" panose="020B0900000000000000" pitchFamily="50" charset="-128"/>
              <a:ea typeface="HGP創英角ｺﾞｼｯｸUB" panose="020B0900000000000000" pitchFamily="50" charset="-128"/>
            </a:endParaRPr>
          </a:p>
          <a:p>
            <a:pPr algn="l"/>
            <a:endParaRPr lang="ja-JP" altLang="en-US" sz="2400" dirty="0">
              <a:solidFill>
                <a:schemeClr val="accent1">
                  <a:lumMod val="75000"/>
                </a:schemeClr>
              </a:solidFill>
              <a:latin typeface="HGP創英角ｺﾞｼｯｸUB" panose="020B0900000000000000" pitchFamily="50" charset="-128"/>
              <a:ea typeface="HGP創英角ｺﾞｼｯｸUB" panose="020B0900000000000000" pitchFamily="50" charset="-128"/>
            </a:endParaRPr>
          </a:p>
        </p:txBody>
      </p:sp>
      <p:sp>
        <p:nvSpPr>
          <p:cNvPr id="10" name="タイトル 1">
            <a:extLst>
              <a:ext uri="{FF2B5EF4-FFF2-40B4-BE49-F238E27FC236}">
                <a16:creationId xmlns:a16="http://schemas.microsoft.com/office/drawing/2014/main" id="{77D78C8B-7190-4F9F-BF24-FAD4DFE9F181}"/>
              </a:ext>
            </a:extLst>
          </p:cNvPr>
          <p:cNvSpPr txBox="1">
            <a:spLocks/>
          </p:cNvSpPr>
          <p:nvPr/>
        </p:nvSpPr>
        <p:spPr>
          <a:xfrm>
            <a:off x="355538" y="621514"/>
            <a:ext cx="8712968" cy="797219"/>
          </a:xfrm>
          <a:prstGeom prst="rect">
            <a:avLst/>
          </a:prstGeom>
          <a:solidFill>
            <a:schemeClr val="accent1">
              <a:lumMod val="60000"/>
              <a:lumOff val="40000"/>
            </a:schemeClr>
          </a:solidFill>
        </p:spPr>
        <p:txBody>
          <a:bodyPr vert="horz" lIns="91440" tIns="45720" rIns="91440" bIns="45720" rtlCol="0" anchor="ctr">
            <a:no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algn="l"/>
            <a:r>
              <a:rPr lang="ja-JP" altLang="en-US" sz="2400" dirty="0">
                <a:latin typeface="HGP創英角ｺﾞｼｯｸUB" panose="020B0900000000000000" pitchFamily="50" charset="-128"/>
                <a:ea typeface="HGP創英角ｺﾞｼｯｸUB" panose="020B0900000000000000" pitchFamily="50" charset="-128"/>
              </a:rPr>
              <a:t>「４がん・脳卒中・心筋梗塞等」では、急性期実態分析指標として、</a:t>
            </a:r>
            <a:r>
              <a:rPr lang="en-US" altLang="ja-JP" sz="2400" dirty="0">
                <a:latin typeface="HGP創英角ｺﾞｼｯｸUB" panose="020B0900000000000000" pitchFamily="50" charset="-128"/>
                <a:ea typeface="HGP創英角ｺﾞｼｯｸUB" panose="020B0900000000000000" pitchFamily="50" charset="-128"/>
              </a:rPr>
              <a:t>【</a:t>
            </a:r>
            <a:r>
              <a:rPr lang="ja-JP" altLang="en-US" sz="2400" dirty="0">
                <a:latin typeface="HGP創英角ｺﾞｼｯｸUB" panose="020B0900000000000000" pitchFamily="50" charset="-128"/>
                <a:ea typeface="HGP創英角ｺﾞｼｯｸUB" panose="020B0900000000000000" pitchFamily="50" charset="-128"/>
              </a:rPr>
              <a:t>化学療法</a:t>
            </a:r>
            <a:r>
              <a:rPr lang="en-US" altLang="ja-JP" sz="2400" dirty="0">
                <a:latin typeface="HGP創英角ｺﾞｼｯｸUB" panose="020B0900000000000000" pitchFamily="50" charset="-128"/>
                <a:ea typeface="HGP創英角ｺﾞｼｯｸUB" panose="020B0900000000000000" pitchFamily="50" charset="-128"/>
              </a:rPr>
              <a:t>】</a:t>
            </a:r>
            <a:r>
              <a:rPr lang="ja-JP" altLang="en-US" sz="2400" dirty="0">
                <a:latin typeface="HGP創英角ｺﾞｼｯｸUB" panose="020B0900000000000000" pitchFamily="50" charset="-128"/>
                <a:ea typeface="HGP創英角ｺﾞｼｯｸUB" panose="020B0900000000000000" pitchFamily="50" charset="-128"/>
              </a:rPr>
              <a:t>を選択</a:t>
            </a:r>
          </a:p>
        </p:txBody>
      </p:sp>
      <p:sp>
        <p:nvSpPr>
          <p:cNvPr id="7" name="正方形/長方形 6"/>
          <p:cNvSpPr/>
          <p:nvPr/>
        </p:nvSpPr>
        <p:spPr>
          <a:xfrm>
            <a:off x="384858" y="1443916"/>
            <a:ext cx="5565199" cy="307777"/>
          </a:xfrm>
          <a:prstGeom prst="rect">
            <a:avLst/>
          </a:prstGeom>
        </p:spPr>
        <p:txBody>
          <a:bodyPr wrap="square">
            <a:spAutoFit/>
          </a:bodyPr>
          <a:lstStyle/>
          <a:p>
            <a:r>
              <a:rPr lang="ja-JP" altLang="en-US" sz="1400" dirty="0">
                <a:solidFill>
                  <a:schemeClr val="accent1">
                    <a:lumMod val="75000"/>
                  </a:schemeClr>
                </a:solidFill>
                <a:latin typeface="HGPｺﾞｼｯｸE" panose="020B0900000000000000" pitchFamily="50" charset="-128"/>
                <a:ea typeface="HGPｺﾞｼｯｸE" panose="020B0900000000000000" pitchFamily="50" charset="-128"/>
                <a:cs typeface="Meiryo UI" panose="020B0604030504040204" pitchFamily="50" charset="-128"/>
              </a:rPr>
              <a:t>●</a:t>
            </a:r>
            <a:r>
              <a:rPr lang="ja-JP" altLang="en-US" sz="1400" dirty="0">
                <a:latin typeface="HGPｺﾞｼｯｸE" panose="020B0900000000000000" pitchFamily="50" charset="-128"/>
                <a:ea typeface="HGPｺﾞｼｯｸE" panose="020B0900000000000000" pitchFamily="50" charset="-128"/>
                <a:cs typeface="Meiryo UI" panose="020B0604030504040204" pitchFamily="50" charset="-128"/>
              </a:rPr>
              <a:t> ４．がん・脳卒中・心筋梗塞等への治療状況</a:t>
            </a:r>
          </a:p>
        </p:txBody>
      </p:sp>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1560" y="1751693"/>
            <a:ext cx="7833302" cy="510097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1" name="角丸四角形吹き出し 10"/>
          <p:cNvSpPr/>
          <p:nvPr/>
        </p:nvSpPr>
        <p:spPr>
          <a:xfrm>
            <a:off x="2915816" y="2780928"/>
            <a:ext cx="1652403" cy="1224136"/>
          </a:xfrm>
          <a:prstGeom prst="wedgeRoundRectCallout">
            <a:avLst>
              <a:gd name="adj1" fmla="val -77958"/>
              <a:gd name="adj2" fmla="val 37371"/>
              <a:gd name="adj3" fmla="val 16667"/>
            </a:avLst>
          </a:prstGeom>
        </p:spPr>
        <p:style>
          <a:lnRef idx="1">
            <a:schemeClr val="accent2"/>
          </a:lnRef>
          <a:fillRef idx="2">
            <a:schemeClr val="accent2"/>
          </a:fillRef>
          <a:effectRef idx="1">
            <a:schemeClr val="accent2"/>
          </a:effectRef>
          <a:fontRef idx="minor">
            <a:schemeClr val="dk1"/>
          </a:fontRef>
        </p:style>
        <p:txBody>
          <a:bodyPr rtlCol="0" anchor="ctr"/>
          <a:lstStyle/>
          <a:p>
            <a:r>
              <a:rPr kumimoji="1" lang="ja-JP" altLang="en-US" sz="1400" dirty="0"/>
              <a:t>治療実績が多く、看護配置が</a:t>
            </a:r>
            <a:r>
              <a:rPr lang="ja-JP" altLang="en-US" sz="1400" dirty="0"/>
              <a:t>少なくなる</a:t>
            </a:r>
            <a:r>
              <a:rPr kumimoji="1" lang="ja-JP" altLang="en-US" sz="1400" dirty="0"/>
              <a:t>に従って、　　減少している。</a:t>
            </a:r>
          </a:p>
        </p:txBody>
      </p:sp>
      <p:sp>
        <p:nvSpPr>
          <p:cNvPr id="13" name="Text Box 3"/>
          <p:cNvSpPr txBox="1">
            <a:spLocks noChangeArrowheads="1"/>
          </p:cNvSpPr>
          <p:nvPr/>
        </p:nvSpPr>
        <p:spPr bwMode="auto">
          <a:xfrm>
            <a:off x="6652774" y="113945"/>
            <a:ext cx="2297115" cy="394784"/>
          </a:xfrm>
          <a:prstGeom prst="rect">
            <a:avLst/>
          </a:prstGeom>
          <a:solidFill>
            <a:srgbClr val="FFFFFF"/>
          </a:solidFill>
          <a:ln w="9525">
            <a:solidFill>
              <a:srgbClr val="000000"/>
            </a:solidFill>
            <a:miter lim="800000"/>
            <a:headEnd/>
            <a:tailEnd/>
          </a:ln>
        </p:spPr>
        <p:txBody>
          <a:bodyPr rot="0" vert="horz" wrap="square" lIns="18000" tIns="0" rIns="18000" bIns="0" anchor="ctr" anchorCtr="0" upright="1">
            <a:noAutofit/>
          </a:bodyPr>
          <a:lstStyle>
            <a:defPPr>
              <a:defRPr lang="ja-JP"/>
            </a:defPPr>
            <a:lvl1pPr marL="0" algn="l" defTabSz="914341" rtl="0" eaLnBrk="1" latinLnBrk="0" hangingPunct="1">
              <a:defRPr kumimoji="1" sz="1800" kern="1200">
                <a:solidFill>
                  <a:schemeClr val="tx1"/>
                </a:solidFill>
                <a:latin typeface="+mn-lt"/>
                <a:ea typeface="+mn-ea"/>
                <a:cs typeface="+mn-cs"/>
              </a:defRPr>
            </a:lvl1pPr>
            <a:lvl2pPr marL="457171" algn="l" defTabSz="914341" rtl="0" eaLnBrk="1" latinLnBrk="0" hangingPunct="1">
              <a:defRPr kumimoji="1" sz="1800" kern="1200">
                <a:solidFill>
                  <a:schemeClr val="tx1"/>
                </a:solidFill>
                <a:latin typeface="+mn-lt"/>
                <a:ea typeface="+mn-ea"/>
                <a:cs typeface="+mn-cs"/>
              </a:defRPr>
            </a:lvl2pPr>
            <a:lvl3pPr marL="914341" algn="l" defTabSz="914341" rtl="0" eaLnBrk="1" latinLnBrk="0" hangingPunct="1">
              <a:defRPr kumimoji="1" sz="1800" kern="1200">
                <a:solidFill>
                  <a:schemeClr val="tx1"/>
                </a:solidFill>
                <a:latin typeface="+mn-lt"/>
                <a:ea typeface="+mn-ea"/>
                <a:cs typeface="+mn-cs"/>
              </a:defRPr>
            </a:lvl3pPr>
            <a:lvl4pPr marL="1371512" algn="l" defTabSz="914341" rtl="0" eaLnBrk="1" latinLnBrk="0" hangingPunct="1">
              <a:defRPr kumimoji="1" sz="1800" kern="1200">
                <a:solidFill>
                  <a:schemeClr val="tx1"/>
                </a:solidFill>
                <a:latin typeface="+mn-lt"/>
                <a:ea typeface="+mn-ea"/>
                <a:cs typeface="+mn-cs"/>
              </a:defRPr>
            </a:lvl4pPr>
            <a:lvl5pPr marL="1828683" algn="l" defTabSz="914341" rtl="0" eaLnBrk="1" latinLnBrk="0" hangingPunct="1">
              <a:defRPr kumimoji="1" sz="1800" kern="1200">
                <a:solidFill>
                  <a:schemeClr val="tx1"/>
                </a:solidFill>
                <a:latin typeface="+mn-lt"/>
                <a:ea typeface="+mn-ea"/>
                <a:cs typeface="+mn-cs"/>
              </a:defRPr>
            </a:lvl5pPr>
            <a:lvl6pPr marL="2285854" algn="l" defTabSz="914341" rtl="0" eaLnBrk="1" latinLnBrk="0" hangingPunct="1">
              <a:defRPr kumimoji="1" sz="1800" kern="1200">
                <a:solidFill>
                  <a:schemeClr val="tx1"/>
                </a:solidFill>
                <a:latin typeface="+mn-lt"/>
                <a:ea typeface="+mn-ea"/>
                <a:cs typeface="+mn-cs"/>
              </a:defRPr>
            </a:lvl6pPr>
            <a:lvl7pPr marL="2743025" algn="l" defTabSz="914341" rtl="0" eaLnBrk="1" latinLnBrk="0" hangingPunct="1">
              <a:defRPr kumimoji="1" sz="1800" kern="1200">
                <a:solidFill>
                  <a:schemeClr val="tx1"/>
                </a:solidFill>
                <a:latin typeface="+mn-lt"/>
                <a:ea typeface="+mn-ea"/>
                <a:cs typeface="+mn-cs"/>
              </a:defRPr>
            </a:lvl7pPr>
            <a:lvl8pPr marL="3200195" algn="l" defTabSz="914341" rtl="0" eaLnBrk="1" latinLnBrk="0" hangingPunct="1">
              <a:defRPr kumimoji="1" sz="1800" kern="1200">
                <a:solidFill>
                  <a:schemeClr val="tx1"/>
                </a:solidFill>
                <a:latin typeface="+mn-lt"/>
                <a:ea typeface="+mn-ea"/>
                <a:cs typeface="+mn-cs"/>
              </a:defRPr>
            </a:lvl8pPr>
            <a:lvl9pPr marL="3657366" algn="l" defTabSz="914341" rtl="0" eaLnBrk="1" latinLnBrk="0" hangingPunct="1">
              <a:defRPr kumimoji="1" sz="1800" kern="1200">
                <a:solidFill>
                  <a:schemeClr val="tx1"/>
                </a:solidFill>
                <a:latin typeface="+mn-lt"/>
                <a:ea typeface="+mn-ea"/>
                <a:cs typeface="+mn-cs"/>
              </a:defRPr>
            </a:lvl9pPr>
          </a:lstStyle>
          <a:p>
            <a:pPr>
              <a:lnSpc>
                <a:spcPts val="1000"/>
              </a:lnSpc>
              <a:spcAft>
                <a:spcPts val="0"/>
              </a:spcAft>
            </a:pPr>
            <a:r>
              <a:rPr lang="en-US" altLang="ja-JP" sz="1050" kern="100" dirty="0">
                <a:latin typeface="メイリオ" panose="020B0604030504040204" pitchFamily="50" charset="-128"/>
                <a:ea typeface="メイリオ" panose="020B0604030504040204" pitchFamily="50" charset="-128"/>
                <a:cs typeface="メイリオ" panose="020B0604030504040204" pitchFamily="50" charset="-128"/>
              </a:rPr>
              <a:t>2018</a:t>
            </a:r>
            <a:r>
              <a:rPr lang="ja-JP" altLang="en-US" sz="1050" kern="100" dirty="0">
                <a:latin typeface="メイリオ" panose="020B0604030504040204" pitchFamily="50" charset="-128"/>
                <a:ea typeface="メイリオ" panose="020B0604030504040204" pitchFamily="50" charset="-128"/>
                <a:cs typeface="メイリオ" panose="020B0604030504040204" pitchFamily="50" charset="-128"/>
              </a:rPr>
              <a:t>年度第１回医療・病床懇話会</a:t>
            </a:r>
            <a:endParaRPr lang="en-US" altLang="ja-JP" sz="1050" kern="100" dirty="0">
              <a:latin typeface="メイリオ" panose="020B0604030504040204" pitchFamily="50" charset="-128"/>
              <a:ea typeface="メイリオ" panose="020B0604030504040204" pitchFamily="50" charset="-128"/>
              <a:cs typeface="メイリオ" panose="020B0604030504040204" pitchFamily="50" charset="-128"/>
            </a:endParaRPr>
          </a:p>
          <a:p>
            <a:pPr>
              <a:lnSpc>
                <a:spcPts val="1000"/>
              </a:lnSpc>
              <a:spcAft>
                <a:spcPts val="0"/>
              </a:spcAft>
            </a:pPr>
            <a:r>
              <a:rPr lang="ja-JP" altLang="en-US" sz="1050" kern="100" dirty="0">
                <a:latin typeface="メイリオ" panose="020B0604030504040204" pitchFamily="50" charset="-128"/>
                <a:ea typeface="メイリオ" panose="020B0604030504040204" pitchFamily="50" charset="-128"/>
                <a:cs typeface="メイリオ" panose="020B0604030504040204" pitchFamily="50" charset="-128"/>
              </a:rPr>
              <a:t>（部会）資料抜粋</a:t>
            </a:r>
            <a:endParaRPr lang="ja-JP" sz="1050" kern="100" dirty="0">
              <a:effectLst/>
              <a:latin typeface="メイリオ" panose="020B0604030504040204" pitchFamily="50" charset="-128"/>
              <a:ea typeface="メイリオ" panose="020B0604030504040204" pitchFamily="50" charset="-128"/>
              <a:cs typeface="メイリオ" panose="020B0604030504040204" pitchFamily="50" charset="-128"/>
            </a:endParaRPr>
          </a:p>
        </p:txBody>
      </p:sp>
    </p:spTree>
    <p:extLst>
      <p:ext uri="{BB962C8B-B14F-4D97-AF65-F5344CB8AC3E}">
        <p14:creationId xmlns:p14="http://schemas.microsoft.com/office/powerpoint/2010/main" val="206962253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円/楕円 5"/>
          <p:cNvSpPr/>
          <p:nvPr/>
        </p:nvSpPr>
        <p:spPr>
          <a:xfrm>
            <a:off x="578295" y="2429015"/>
            <a:ext cx="4301075" cy="2360423"/>
          </a:xfrm>
          <a:prstGeom prst="ellipse">
            <a:avLst/>
          </a:prstGeom>
          <a:gradFill flip="none" rotWithShape="1">
            <a:gsLst>
              <a:gs pos="0">
                <a:schemeClr val="accent6">
                  <a:lumMod val="5000"/>
                  <a:lumOff val="95000"/>
                </a:schemeClr>
              </a:gs>
              <a:gs pos="74000">
                <a:schemeClr val="accent6">
                  <a:lumMod val="45000"/>
                  <a:lumOff val="55000"/>
                </a:schemeClr>
              </a:gs>
              <a:gs pos="83000">
                <a:schemeClr val="accent6">
                  <a:lumMod val="45000"/>
                  <a:lumOff val="55000"/>
                </a:schemeClr>
              </a:gs>
              <a:gs pos="100000">
                <a:schemeClr val="accent6">
                  <a:lumMod val="30000"/>
                  <a:lumOff val="70000"/>
                </a:schemeClr>
              </a:gs>
            </a:gsLst>
            <a:lin ang="5400000" scaled="1"/>
            <a:tileRect/>
          </a:gradFill>
          <a:ln w="25400">
            <a:solidFill>
              <a:schemeClr val="accent6"/>
            </a:solidFill>
          </a:ln>
        </p:spPr>
        <p:style>
          <a:lnRef idx="1">
            <a:schemeClr val="accent6"/>
          </a:lnRef>
          <a:fillRef idx="2">
            <a:schemeClr val="accent6"/>
          </a:fillRef>
          <a:effectRef idx="1">
            <a:schemeClr val="accent6"/>
          </a:effectRef>
          <a:fontRef idx="minor">
            <a:schemeClr val="dk1"/>
          </a:fontRef>
        </p:style>
        <p:txBody>
          <a:bodyPr rtlCol="0" anchor="ctr"/>
          <a:lstStyle/>
          <a:p>
            <a:pPr algn="ctr"/>
            <a:endParaRPr lang="ja-JP" altLang="en-US" sz="1662"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0" name="円/楕円 29"/>
          <p:cNvSpPr/>
          <p:nvPr/>
        </p:nvSpPr>
        <p:spPr>
          <a:xfrm>
            <a:off x="4591405" y="2408296"/>
            <a:ext cx="4301075" cy="2259943"/>
          </a:xfrm>
          <a:prstGeom prst="ellipse">
            <a:avLst/>
          </a:prstGeom>
          <a:gradFill>
            <a:gsLst>
              <a:gs pos="0">
                <a:schemeClr val="accent5">
                  <a:tint val="50000"/>
                  <a:satMod val="300000"/>
                  <a:alpha val="50000"/>
                </a:schemeClr>
              </a:gs>
              <a:gs pos="35000">
                <a:schemeClr val="accent5">
                  <a:tint val="37000"/>
                  <a:satMod val="300000"/>
                  <a:alpha val="50000"/>
                </a:schemeClr>
              </a:gs>
              <a:gs pos="100000">
                <a:schemeClr val="accent5">
                  <a:tint val="15000"/>
                  <a:satMod val="350000"/>
                  <a:alpha val="50000"/>
                </a:schemeClr>
              </a:gs>
            </a:gsLst>
          </a:gradFill>
          <a:ln/>
        </p:spPr>
        <p:style>
          <a:lnRef idx="1">
            <a:schemeClr val="accent5"/>
          </a:lnRef>
          <a:fillRef idx="2">
            <a:schemeClr val="accent5"/>
          </a:fillRef>
          <a:effectRef idx="1">
            <a:schemeClr val="accent5"/>
          </a:effectRef>
          <a:fontRef idx="minor">
            <a:schemeClr val="dk1"/>
          </a:fontRef>
        </p:style>
        <p:txBody>
          <a:bodyPr rtlCol="0" anchor="ctr"/>
          <a:lstStyle/>
          <a:p>
            <a:pPr algn="ctr"/>
            <a:endParaRPr lang="ja-JP" altLang="en-US" sz="1662"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7" name="タイトル 1">
            <a:extLst>
              <a:ext uri="{FF2B5EF4-FFF2-40B4-BE49-F238E27FC236}">
                <a16:creationId xmlns:a16="http://schemas.microsoft.com/office/drawing/2014/main" id="{30BE5A27-A407-4A14-A9BE-5866682C3C6B}"/>
              </a:ext>
            </a:extLst>
          </p:cNvPr>
          <p:cNvSpPr txBox="1">
            <a:spLocks/>
          </p:cNvSpPr>
          <p:nvPr/>
        </p:nvSpPr>
        <p:spPr>
          <a:xfrm>
            <a:off x="0" y="276096"/>
            <a:ext cx="9144000" cy="576064"/>
          </a:xfrm>
          <a:prstGeom prst="rect">
            <a:avLst/>
          </a:prstGeom>
        </p:spPr>
        <p:txBody>
          <a:bodyPr vert="horz" lIns="91440" tIns="45720" rIns="91440" bIns="45720" rtlCol="0" anchor="ctr">
            <a:no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r>
              <a:rPr lang="ja-JP" altLang="en-US" sz="2800" dirty="0">
                <a:solidFill>
                  <a:schemeClr val="accent1">
                    <a:lumMod val="75000"/>
                  </a:schemeClr>
                </a:solidFill>
                <a:latin typeface="HGP創英角ｺﾞｼｯｸUB" panose="020B0900000000000000" pitchFamily="50" charset="-128"/>
                <a:ea typeface="HGP創英角ｺﾞｼｯｸUB" panose="020B0900000000000000" pitchFamily="50" charset="-128"/>
              </a:rPr>
              <a:t>今、どのような議論が進んでいるのか</a:t>
            </a:r>
          </a:p>
        </p:txBody>
      </p:sp>
      <p:sp>
        <p:nvSpPr>
          <p:cNvPr id="3" name="スライド番号プレースホルダー 2"/>
          <p:cNvSpPr>
            <a:spLocks noGrp="1"/>
          </p:cNvSpPr>
          <p:nvPr>
            <p:ph type="sldNum" sz="quarter" idx="12"/>
          </p:nvPr>
        </p:nvSpPr>
        <p:spPr>
          <a:xfrm>
            <a:off x="7024932" y="6492875"/>
            <a:ext cx="2133600" cy="365125"/>
          </a:xfrm>
        </p:spPr>
        <p:txBody>
          <a:bodyPr/>
          <a:lstStyle/>
          <a:p>
            <a:fld id="{A9848611-8FAA-4BFC-BAAD-33CAF1A3E273}" type="slidenum">
              <a:rPr lang="ja-JP" altLang="en-US" smtClean="0"/>
              <a:pPr/>
              <a:t>3</a:t>
            </a:fld>
            <a:endParaRPr lang="ja-JP" altLang="en-US" dirty="0"/>
          </a:p>
        </p:txBody>
      </p:sp>
      <p:sp>
        <p:nvSpPr>
          <p:cNvPr id="26" name="Text Placeholder 18">
            <a:extLst>
              <a:ext uri="{FF2B5EF4-FFF2-40B4-BE49-F238E27FC236}">
                <a16:creationId xmlns:a16="http://schemas.microsoft.com/office/drawing/2014/main" id="{65BF0025-FE44-492F-9986-8E6E4837536B}"/>
              </a:ext>
            </a:extLst>
          </p:cNvPr>
          <p:cNvSpPr txBox="1">
            <a:spLocks/>
          </p:cNvSpPr>
          <p:nvPr/>
        </p:nvSpPr>
        <p:spPr>
          <a:xfrm>
            <a:off x="251520" y="923119"/>
            <a:ext cx="8686711" cy="863866"/>
          </a:xfrm>
          <a:prstGeom prst="flowChartAlternateProcess">
            <a:avLst/>
          </a:prstGeom>
          <a:solidFill>
            <a:schemeClr val="tx2">
              <a:lumMod val="60000"/>
              <a:lumOff val="40000"/>
            </a:schemeClr>
          </a:solidFill>
        </p:spPr>
        <p:txBody>
          <a:bodyPr lIns="65306" tIns="32653" rIns="65306" bIns="32653" anchor="ctr"/>
          <a:lstStyle>
            <a:defPPr>
              <a:defRPr lang="ko-KR"/>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a:lstStyle>
          <a:p>
            <a:pPr>
              <a:spcBef>
                <a:spcPts val="429"/>
              </a:spcBef>
            </a:pPr>
            <a:r>
              <a:rPr lang="ja-JP" altLang="en-US" sz="2400" dirty="0">
                <a:latin typeface="HGPｺﾞｼｯｸE" panose="020B0900000000000000" pitchFamily="50" charset="-128"/>
                <a:ea typeface="HGPｺﾞｼｯｸE" panose="020B0900000000000000" pitchFamily="50" charset="-128"/>
                <a:cs typeface="Arial" pitchFamily="34" charset="0"/>
              </a:rPr>
              <a:t>国は、地域医療構想・医師確保計画・働き方改革を「三位一体で」　　　　　　　　　　　　　　　　　　　　　　　</a:t>
            </a:r>
            <a:endParaRPr lang="en-US" sz="2400" dirty="0">
              <a:latin typeface="HGPｺﾞｼｯｸE" panose="020B0900000000000000" pitchFamily="50" charset="-128"/>
              <a:ea typeface="HGPｺﾞｼｯｸE" panose="020B0900000000000000" pitchFamily="50" charset="-128"/>
              <a:cs typeface="Arial" pitchFamily="34" charset="0"/>
            </a:endParaRPr>
          </a:p>
        </p:txBody>
      </p:sp>
      <p:grpSp>
        <p:nvGrpSpPr>
          <p:cNvPr id="2" name="グループ化 1"/>
          <p:cNvGrpSpPr/>
          <p:nvPr/>
        </p:nvGrpSpPr>
        <p:grpSpPr>
          <a:xfrm>
            <a:off x="756124" y="2619133"/>
            <a:ext cx="7617274" cy="3978219"/>
            <a:chOff x="648476" y="2119021"/>
            <a:chExt cx="7617274" cy="3978219"/>
          </a:xfrm>
        </p:grpSpPr>
        <p:sp>
          <p:nvSpPr>
            <p:cNvPr id="35" name="円/楕円 34"/>
            <p:cNvSpPr/>
            <p:nvPr/>
          </p:nvSpPr>
          <p:spPr>
            <a:xfrm>
              <a:off x="2389460" y="3768343"/>
              <a:ext cx="4533496" cy="2328897"/>
            </a:xfrm>
            <a:prstGeom prst="ellipse">
              <a:avLst/>
            </a:prstGeom>
            <a:gradFill>
              <a:gsLst>
                <a:gs pos="96300">
                  <a:srgbClr val="F4FFE4"/>
                </a:gs>
                <a:gs pos="0">
                  <a:schemeClr val="accent3">
                    <a:tint val="50000"/>
                    <a:satMod val="300000"/>
                    <a:alpha val="50000"/>
                  </a:schemeClr>
                </a:gs>
                <a:gs pos="100000">
                  <a:schemeClr val="accent3">
                    <a:tint val="15000"/>
                    <a:satMod val="350000"/>
                  </a:schemeClr>
                </a:gs>
              </a:gsLst>
            </a:gradFill>
            <a:ln/>
          </p:spPr>
          <p:style>
            <a:lnRef idx="1">
              <a:schemeClr val="accent3"/>
            </a:lnRef>
            <a:fillRef idx="2">
              <a:schemeClr val="accent3"/>
            </a:fillRef>
            <a:effectRef idx="1">
              <a:schemeClr val="accent3"/>
            </a:effectRef>
            <a:fontRef idx="minor">
              <a:schemeClr val="dk1"/>
            </a:fontRef>
          </p:style>
          <p:txBody>
            <a:bodyPr rtlCol="0" anchor="ctr"/>
            <a:lstStyle/>
            <a:p>
              <a:pPr algn="ctr"/>
              <a:endParaRPr lang="ja-JP" altLang="en-US" sz="1662"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9" name="テキスト ボックス 8"/>
            <p:cNvSpPr txBox="1"/>
            <p:nvPr/>
          </p:nvSpPr>
          <p:spPr>
            <a:xfrm>
              <a:off x="1507642" y="2143665"/>
              <a:ext cx="2175596" cy="490134"/>
            </a:xfrm>
            <a:prstGeom prst="rect">
              <a:avLst/>
            </a:prstGeom>
            <a:noFill/>
          </p:spPr>
          <p:txBody>
            <a:bodyPr wrap="none" rtlCol="0">
              <a:spAutoFit/>
            </a:bodyPr>
            <a:lstStyle/>
            <a:p>
              <a:r>
                <a:rPr lang="ja-JP" altLang="en-US" sz="2585" b="1" dirty="0">
                  <a:latin typeface="Meiryo UI" panose="020B0604030504040204" pitchFamily="50" charset="-128"/>
                  <a:ea typeface="Meiryo UI" panose="020B0604030504040204" pitchFamily="50" charset="-128"/>
                  <a:cs typeface="Meiryo UI" panose="020B0604030504040204" pitchFamily="50" charset="-128"/>
                </a:rPr>
                <a:t>地域医療構想</a:t>
              </a:r>
            </a:p>
          </p:txBody>
        </p:sp>
        <p:sp>
          <p:nvSpPr>
            <p:cNvPr id="31" name="テキスト ボックス 30"/>
            <p:cNvSpPr txBox="1"/>
            <p:nvPr/>
          </p:nvSpPr>
          <p:spPr>
            <a:xfrm>
              <a:off x="5444404" y="2119021"/>
              <a:ext cx="2175596" cy="490134"/>
            </a:xfrm>
            <a:prstGeom prst="rect">
              <a:avLst/>
            </a:prstGeom>
            <a:noFill/>
          </p:spPr>
          <p:txBody>
            <a:bodyPr wrap="none" rtlCol="0">
              <a:spAutoFit/>
            </a:bodyPr>
            <a:lstStyle/>
            <a:p>
              <a:r>
                <a:rPr lang="ja-JP" altLang="en-US" sz="2585" b="1" dirty="0">
                  <a:latin typeface="Meiryo UI" panose="020B0604030504040204" pitchFamily="50" charset="-128"/>
                  <a:ea typeface="Meiryo UI" panose="020B0604030504040204" pitchFamily="50" charset="-128"/>
                  <a:cs typeface="Meiryo UI" panose="020B0604030504040204" pitchFamily="50" charset="-128"/>
                </a:rPr>
                <a:t>医師確保計画</a:t>
              </a:r>
            </a:p>
          </p:txBody>
        </p:sp>
        <p:sp>
          <p:nvSpPr>
            <p:cNvPr id="33" name="テキスト ボックス 32"/>
            <p:cNvSpPr txBox="1"/>
            <p:nvPr/>
          </p:nvSpPr>
          <p:spPr>
            <a:xfrm>
              <a:off x="648476" y="2654034"/>
              <a:ext cx="3969356" cy="492443"/>
            </a:xfrm>
            <a:prstGeom prst="rect">
              <a:avLst/>
            </a:prstGeom>
            <a:noFill/>
          </p:spPr>
          <p:txBody>
            <a:bodyPr wrap="none" rtlCol="0">
              <a:spAutoFit/>
            </a:bodyPr>
            <a:lstStyle/>
            <a:p>
              <a:r>
                <a:rPr lang="ja-JP" altLang="en-US" b="1" dirty="0" smtClean="0">
                  <a:solidFill>
                    <a:schemeClr val="accent6">
                      <a:lumMod val="75000"/>
                    </a:schemeClr>
                  </a:solidFill>
                  <a:latin typeface="Meiryo UI" panose="020B0604030504040204" pitchFamily="50" charset="-128"/>
                  <a:ea typeface="Meiryo UI" panose="020B0604030504040204" pitchFamily="50" charset="-128"/>
                  <a:cs typeface="Meiryo UI" panose="020B0604030504040204" pitchFamily="50" charset="-128"/>
                </a:rPr>
                <a:t>〇</a:t>
              </a:r>
              <a:r>
                <a:rPr lang="en-US" altLang="ja-JP" b="1" dirty="0" smtClean="0">
                  <a:solidFill>
                    <a:schemeClr val="accent6">
                      <a:lumMod val="75000"/>
                    </a:schemeClr>
                  </a:solidFill>
                  <a:latin typeface="Meiryo UI" panose="020B0604030504040204" pitchFamily="50" charset="-128"/>
                  <a:ea typeface="Meiryo UI" panose="020B0604030504040204" pitchFamily="50" charset="-128"/>
                  <a:cs typeface="Meiryo UI" panose="020B0604030504040204" pitchFamily="50" charset="-128"/>
                </a:rPr>
                <a:t>201</a:t>
              </a:r>
              <a:r>
                <a:rPr lang="en-US" altLang="ja-JP" b="1" dirty="0">
                  <a:solidFill>
                    <a:schemeClr val="accent6">
                      <a:lumMod val="75000"/>
                    </a:schemeClr>
                  </a:solidFill>
                  <a:latin typeface="Meiryo UI" panose="020B0604030504040204" pitchFamily="50" charset="-128"/>
                  <a:ea typeface="Meiryo UI" panose="020B0604030504040204" pitchFamily="50" charset="-128"/>
                  <a:cs typeface="Meiryo UI" panose="020B0604030504040204" pitchFamily="50" charset="-128"/>
                </a:rPr>
                <a:t>7</a:t>
              </a:r>
              <a:r>
                <a:rPr lang="ja-JP" altLang="en-US" b="1" dirty="0" smtClean="0">
                  <a:solidFill>
                    <a:schemeClr val="accent6">
                      <a:lumMod val="75000"/>
                    </a:schemeClr>
                  </a:solidFill>
                  <a:latin typeface="Meiryo UI" panose="020B0604030504040204" pitchFamily="50" charset="-128"/>
                  <a:ea typeface="Meiryo UI" panose="020B0604030504040204" pitchFamily="50" charset="-128"/>
                  <a:cs typeface="Meiryo UI" panose="020B0604030504040204" pitchFamily="50" charset="-128"/>
                </a:rPr>
                <a:t>・</a:t>
              </a:r>
              <a:r>
                <a:rPr lang="en-US" altLang="ja-JP" b="1" dirty="0" smtClean="0">
                  <a:solidFill>
                    <a:schemeClr val="accent6">
                      <a:lumMod val="75000"/>
                    </a:schemeClr>
                  </a:solidFill>
                  <a:latin typeface="Meiryo UI" panose="020B0604030504040204" pitchFamily="50" charset="-128"/>
                  <a:ea typeface="Meiryo UI" panose="020B0604030504040204" pitchFamily="50" charset="-128"/>
                  <a:cs typeface="Meiryo UI" panose="020B0604030504040204" pitchFamily="50" charset="-128"/>
                </a:rPr>
                <a:t>1</a:t>
              </a:r>
              <a:r>
                <a:rPr lang="en-US" altLang="ja-JP" b="1" dirty="0">
                  <a:solidFill>
                    <a:schemeClr val="accent6">
                      <a:lumMod val="75000"/>
                    </a:schemeClr>
                  </a:solidFill>
                  <a:latin typeface="Meiryo UI" panose="020B0604030504040204" pitchFamily="50" charset="-128"/>
                  <a:ea typeface="Meiryo UI" panose="020B0604030504040204" pitchFamily="50" charset="-128"/>
                  <a:cs typeface="Meiryo UI" panose="020B0604030504040204" pitchFamily="50" charset="-128"/>
                </a:rPr>
                <a:t>8</a:t>
              </a:r>
              <a:r>
                <a:rPr lang="ja-JP" altLang="en-US" b="1" dirty="0" smtClean="0">
                  <a:solidFill>
                    <a:schemeClr val="accent6">
                      <a:lumMod val="75000"/>
                    </a:schemeClr>
                  </a:solidFill>
                  <a:latin typeface="Meiryo UI" panose="020B0604030504040204" pitchFamily="50" charset="-128"/>
                  <a:ea typeface="Meiryo UI" panose="020B0604030504040204" pitchFamily="50" charset="-128"/>
                  <a:cs typeface="Meiryo UI" panose="020B0604030504040204" pitchFamily="50" charset="-128"/>
                </a:rPr>
                <a:t>年度</a:t>
              </a:r>
              <a:r>
                <a:rPr lang="ja-JP" altLang="en-US" b="1" dirty="0">
                  <a:solidFill>
                    <a:schemeClr val="accent6">
                      <a:lumMod val="75000"/>
                    </a:schemeClr>
                  </a:solidFill>
                  <a:latin typeface="Meiryo UI" panose="020B0604030504040204" pitchFamily="50" charset="-128"/>
                  <a:ea typeface="Meiryo UI" panose="020B0604030504040204" pitchFamily="50" charset="-128"/>
                  <a:cs typeface="Meiryo UI" panose="020B0604030504040204" pitchFamily="50" charset="-128"/>
                </a:rPr>
                <a:t>の集中的取組の検証</a:t>
              </a:r>
              <a:endParaRPr lang="en-US" altLang="ja-JP" b="1" dirty="0">
                <a:solidFill>
                  <a:schemeClr val="accent6">
                    <a:lumMod val="75000"/>
                  </a:schemeClr>
                </a:solidFill>
                <a:latin typeface="Meiryo UI" panose="020B0604030504040204" pitchFamily="50" charset="-128"/>
                <a:ea typeface="Meiryo UI" panose="020B0604030504040204" pitchFamily="50" charset="-128"/>
                <a:cs typeface="Meiryo UI" panose="020B0604030504040204" pitchFamily="50" charset="-128"/>
              </a:endParaRPr>
            </a:p>
            <a:p>
              <a:endParaRPr lang="en-US" altLang="ja-JP" sz="800" b="1" dirty="0">
                <a:solidFill>
                  <a:schemeClr val="accent6">
                    <a:lumMod val="75000"/>
                  </a:schemeClr>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41" name="テキスト ボックス 40"/>
            <p:cNvSpPr txBox="1"/>
            <p:nvPr/>
          </p:nvSpPr>
          <p:spPr>
            <a:xfrm>
              <a:off x="3732254" y="3987565"/>
              <a:ext cx="1765227" cy="490134"/>
            </a:xfrm>
            <a:prstGeom prst="rect">
              <a:avLst/>
            </a:prstGeom>
            <a:noFill/>
          </p:spPr>
          <p:txBody>
            <a:bodyPr wrap="none" rtlCol="0">
              <a:spAutoFit/>
            </a:bodyPr>
            <a:lstStyle/>
            <a:p>
              <a:r>
                <a:rPr lang="ja-JP" altLang="en-US" sz="2585" b="1" dirty="0">
                  <a:latin typeface="Meiryo UI" panose="020B0604030504040204" pitchFamily="50" charset="-128"/>
                  <a:ea typeface="Meiryo UI" panose="020B0604030504040204" pitchFamily="50" charset="-128"/>
                  <a:cs typeface="Meiryo UI" panose="020B0604030504040204" pitchFamily="50" charset="-128"/>
                </a:rPr>
                <a:t>働き方改革</a:t>
              </a:r>
            </a:p>
          </p:txBody>
        </p:sp>
        <p:sp>
          <p:nvSpPr>
            <p:cNvPr id="42" name="テキスト ボックス 41"/>
            <p:cNvSpPr txBox="1"/>
            <p:nvPr/>
          </p:nvSpPr>
          <p:spPr>
            <a:xfrm>
              <a:off x="5497481" y="2674153"/>
              <a:ext cx="2534668" cy="769441"/>
            </a:xfrm>
            <a:prstGeom prst="rect">
              <a:avLst/>
            </a:prstGeom>
            <a:noFill/>
          </p:spPr>
          <p:txBody>
            <a:bodyPr wrap="none" rtlCol="0">
              <a:spAutoFit/>
            </a:bodyPr>
            <a:lstStyle/>
            <a:p>
              <a:r>
                <a:rPr lang="ja-JP" altLang="en-US" b="1" dirty="0">
                  <a:solidFill>
                    <a:schemeClr val="accent1">
                      <a:lumMod val="75000"/>
                    </a:schemeClr>
                  </a:solidFill>
                  <a:latin typeface="Meiryo UI" panose="020B0604030504040204" pitchFamily="50" charset="-128"/>
                  <a:ea typeface="Meiryo UI" panose="020B0604030504040204" pitchFamily="50" charset="-128"/>
                  <a:cs typeface="Meiryo UI" panose="020B0604030504040204" pitchFamily="50" charset="-128"/>
                </a:rPr>
                <a:t>〇医師偏在指標の創設</a:t>
              </a:r>
              <a:endParaRPr lang="en-US" altLang="ja-JP" b="1" dirty="0">
                <a:solidFill>
                  <a:schemeClr val="accent1">
                    <a:lumMod val="75000"/>
                  </a:schemeClr>
                </a:solidFill>
                <a:latin typeface="Meiryo UI" panose="020B0604030504040204" pitchFamily="50" charset="-128"/>
                <a:ea typeface="Meiryo UI" panose="020B0604030504040204" pitchFamily="50" charset="-128"/>
                <a:cs typeface="Meiryo UI" panose="020B0604030504040204" pitchFamily="50" charset="-128"/>
              </a:endParaRPr>
            </a:p>
            <a:p>
              <a:endParaRPr lang="en-US" altLang="ja-JP" sz="800" b="1" dirty="0">
                <a:solidFill>
                  <a:schemeClr val="accent1">
                    <a:lumMod val="75000"/>
                  </a:schemeClr>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b="1" dirty="0">
                  <a:solidFill>
                    <a:schemeClr val="accent1">
                      <a:lumMod val="75000"/>
                    </a:schemeClr>
                  </a:solidFill>
                  <a:latin typeface="Meiryo UI" panose="020B0604030504040204" pitchFamily="50" charset="-128"/>
                  <a:ea typeface="Meiryo UI" panose="020B0604030504040204" pitchFamily="50" charset="-128"/>
                  <a:cs typeface="Meiryo UI" panose="020B0604030504040204" pitchFamily="50" charset="-128"/>
                </a:rPr>
                <a:t>〇医師の確保の方針</a:t>
              </a:r>
              <a:endParaRPr lang="en-US" altLang="ja-JP" b="1" dirty="0">
                <a:solidFill>
                  <a:schemeClr val="accent1">
                    <a:lumMod val="75000"/>
                  </a:schemeClr>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43" name="テキスト ボックス 42"/>
            <p:cNvSpPr txBox="1"/>
            <p:nvPr/>
          </p:nvSpPr>
          <p:spPr>
            <a:xfrm>
              <a:off x="2595440" y="4437043"/>
              <a:ext cx="3781805" cy="1046440"/>
            </a:xfrm>
            <a:prstGeom prst="rect">
              <a:avLst/>
            </a:prstGeom>
            <a:noFill/>
          </p:spPr>
          <p:txBody>
            <a:bodyPr wrap="none" rtlCol="0">
              <a:spAutoFit/>
            </a:bodyPr>
            <a:lstStyle/>
            <a:p>
              <a:r>
                <a:rPr lang="ja-JP" altLang="en-US" b="1" dirty="0">
                  <a:solidFill>
                    <a:srgbClr val="00B050"/>
                  </a:solidFill>
                  <a:latin typeface="Meiryo UI" panose="020B0604030504040204" pitchFamily="50" charset="-128"/>
                  <a:ea typeface="Meiryo UI" panose="020B0604030504040204" pitchFamily="50" charset="-128"/>
                  <a:cs typeface="Meiryo UI" panose="020B0604030504040204" pitchFamily="50" charset="-128"/>
                </a:rPr>
                <a:t>〇時間外労働上限の設定</a:t>
              </a:r>
              <a:endParaRPr lang="en-US" altLang="ja-JP" b="1" dirty="0">
                <a:solidFill>
                  <a:srgbClr val="00B050"/>
                </a:solidFill>
                <a:latin typeface="Meiryo UI" panose="020B0604030504040204" pitchFamily="50" charset="-128"/>
                <a:ea typeface="Meiryo UI" panose="020B0604030504040204" pitchFamily="50" charset="-128"/>
                <a:cs typeface="Meiryo UI" panose="020B0604030504040204" pitchFamily="50" charset="-128"/>
              </a:endParaRPr>
            </a:p>
            <a:p>
              <a:endParaRPr lang="en-US" altLang="ja-JP" sz="800" b="1" dirty="0">
                <a:solidFill>
                  <a:srgbClr val="00B050"/>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b="1" dirty="0">
                  <a:solidFill>
                    <a:srgbClr val="00B050"/>
                  </a:solidFill>
                  <a:latin typeface="Meiryo UI" panose="020B0604030504040204" pitchFamily="50" charset="-128"/>
                  <a:ea typeface="Meiryo UI" panose="020B0604030504040204" pitchFamily="50" charset="-128"/>
                  <a:cs typeface="Meiryo UI" panose="020B0604030504040204" pitchFamily="50" charset="-128"/>
                </a:rPr>
                <a:t>〇タスク・シフティングなど</a:t>
              </a:r>
              <a:endParaRPr lang="en-US" altLang="ja-JP" b="1" dirty="0">
                <a:solidFill>
                  <a:srgbClr val="00B050"/>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b="1" dirty="0">
                  <a:solidFill>
                    <a:srgbClr val="00B050"/>
                  </a:solidFill>
                  <a:latin typeface="Meiryo UI" panose="020B0604030504040204" pitchFamily="50" charset="-128"/>
                  <a:ea typeface="Meiryo UI" panose="020B0604030504040204" pitchFamily="50" charset="-128"/>
                  <a:cs typeface="Meiryo UI" panose="020B0604030504040204" pitchFamily="50" charset="-128"/>
                </a:rPr>
                <a:t>　　　　　　　　　　医師の業務負担軽減</a:t>
              </a:r>
              <a:endParaRPr lang="en-US" altLang="ja-JP" b="1" dirty="0">
                <a:solidFill>
                  <a:srgbClr val="00B050"/>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45" name="タイトル 1">
              <a:extLst>
                <a:ext uri="{FF2B5EF4-FFF2-40B4-BE49-F238E27FC236}">
                  <a16:creationId xmlns:a16="http://schemas.microsoft.com/office/drawing/2014/main" id="{30BE5A27-A407-4A14-A9BE-5866682C3C6B}"/>
                </a:ext>
              </a:extLst>
            </p:cNvPr>
            <p:cNvSpPr txBox="1">
              <a:spLocks/>
            </p:cNvSpPr>
            <p:nvPr/>
          </p:nvSpPr>
          <p:spPr>
            <a:xfrm>
              <a:off x="1115617" y="3156275"/>
              <a:ext cx="3217491" cy="792066"/>
            </a:xfrm>
            <a:prstGeom prst="rect">
              <a:avLst/>
            </a:prstGeom>
          </p:spPr>
          <p:txBody>
            <a:bodyPr lIns="65306" tIns="32653" rIns="65306" bIns="32653">
              <a:no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algn="l"/>
              <a:r>
                <a:rPr lang="ja-JP" altLang="en-US" sz="1800" b="1" dirty="0">
                  <a:solidFill>
                    <a:srgbClr val="FF0000"/>
                  </a:solidFill>
                  <a:latin typeface="HGPｺﾞｼｯｸE" panose="020B0900000000000000" pitchFamily="50" charset="-128"/>
                  <a:ea typeface="HGPｺﾞｼｯｸE" panose="020B0900000000000000" pitchFamily="50" charset="-128"/>
                </a:rPr>
                <a:t>→病床の機能分化の進捗管理→</a:t>
              </a:r>
              <a:r>
                <a:rPr lang="en-US" altLang="ja-JP" sz="1800" b="1" dirty="0">
                  <a:solidFill>
                    <a:srgbClr val="FF0000"/>
                  </a:solidFill>
                  <a:latin typeface="HGPｺﾞｼｯｸE" panose="020B0900000000000000" pitchFamily="50" charset="-128"/>
                  <a:ea typeface="HGPｺﾞｼｯｸE" panose="020B0900000000000000" pitchFamily="50" charset="-128"/>
                </a:rPr>
                <a:t>2019</a:t>
              </a:r>
              <a:r>
                <a:rPr lang="ja-JP" altLang="en-US" sz="1800" b="1" dirty="0">
                  <a:solidFill>
                    <a:srgbClr val="FF0000"/>
                  </a:solidFill>
                  <a:latin typeface="HGPｺﾞｼｯｸE" panose="020B0900000000000000" pitchFamily="50" charset="-128"/>
                  <a:ea typeface="HGPｺﾞｼｯｸE" panose="020B0900000000000000" pitchFamily="50" charset="-128"/>
                </a:rPr>
                <a:t>年度</a:t>
              </a:r>
              <a:endParaRPr lang="en-US" altLang="ja-JP" sz="1800" b="1" dirty="0">
                <a:solidFill>
                  <a:srgbClr val="FF0000"/>
                </a:solidFill>
                <a:latin typeface="HGPｺﾞｼｯｸE" panose="020B0900000000000000" pitchFamily="50" charset="-128"/>
                <a:ea typeface="HGPｺﾞｼｯｸE" panose="020B0900000000000000" pitchFamily="50" charset="-128"/>
              </a:endParaRPr>
            </a:p>
            <a:p>
              <a:pPr algn="l"/>
              <a:r>
                <a:rPr lang="ja-JP" altLang="en-US" sz="1800" b="1" dirty="0">
                  <a:solidFill>
                    <a:srgbClr val="FF0000"/>
                  </a:solidFill>
                  <a:latin typeface="HGPｺﾞｼｯｸE" panose="020B0900000000000000" pitchFamily="50" charset="-128"/>
                  <a:ea typeface="HGPｺﾞｼｯｸE" panose="020B0900000000000000" pitchFamily="50" charset="-128"/>
                </a:rPr>
                <a:t>　公的病院のあり方</a:t>
              </a:r>
            </a:p>
          </p:txBody>
        </p:sp>
        <p:sp>
          <p:nvSpPr>
            <p:cNvPr id="15" name="タイトル 1">
              <a:extLst>
                <a:ext uri="{FF2B5EF4-FFF2-40B4-BE49-F238E27FC236}">
                  <a16:creationId xmlns:a16="http://schemas.microsoft.com/office/drawing/2014/main" id="{30BE5A27-A407-4A14-A9BE-5866682C3C6B}"/>
                </a:ext>
              </a:extLst>
            </p:cNvPr>
            <p:cNvSpPr txBox="1">
              <a:spLocks/>
            </p:cNvSpPr>
            <p:nvPr/>
          </p:nvSpPr>
          <p:spPr>
            <a:xfrm>
              <a:off x="5820581" y="3397382"/>
              <a:ext cx="2445169" cy="592218"/>
            </a:xfrm>
            <a:prstGeom prst="rect">
              <a:avLst/>
            </a:prstGeom>
          </p:spPr>
          <p:txBody>
            <a:bodyPr lIns="65306" tIns="32653" rIns="65306" bIns="32653">
              <a:no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algn="l"/>
              <a:r>
                <a:rPr lang="ja-JP" altLang="en-US" sz="1800" b="1" dirty="0">
                  <a:solidFill>
                    <a:srgbClr val="FF0000"/>
                  </a:solidFill>
                  <a:latin typeface="HGPｺﾞｼｯｸE" panose="020B0900000000000000" pitchFamily="50" charset="-128"/>
                  <a:ea typeface="HGPｺﾞｼｯｸE" panose="020B0900000000000000" pitchFamily="50" charset="-128"/>
                </a:rPr>
                <a:t>→</a:t>
              </a:r>
              <a:r>
                <a:rPr lang="en-US" altLang="ja-JP" sz="1800" b="1" dirty="0">
                  <a:solidFill>
                    <a:srgbClr val="FF0000"/>
                  </a:solidFill>
                  <a:latin typeface="HGPｺﾞｼｯｸE" panose="020B0900000000000000" pitchFamily="50" charset="-128"/>
                  <a:ea typeface="HGPｺﾞｼｯｸE" panose="020B0900000000000000" pitchFamily="50" charset="-128"/>
                </a:rPr>
                <a:t>2019</a:t>
              </a:r>
              <a:r>
                <a:rPr lang="ja-JP" altLang="en-US" sz="1800" b="1" dirty="0">
                  <a:solidFill>
                    <a:srgbClr val="FF0000"/>
                  </a:solidFill>
                  <a:latin typeface="HGPｺﾞｼｯｸE" panose="020B0900000000000000" pitchFamily="50" charset="-128"/>
                  <a:ea typeface="HGPｺﾞｼｯｸE" panose="020B0900000000000000" pitchFamily="50" charset="-128"/>
                </a:rPr>
                <a:t>年度</a:t>
              </a:r>
              <a:endParaRPr lang="en-US" altLang="ja-JP" sz="1800" b="1" dirty="0">
                <a:solidFill>
                  <a:srgbClr val="FF0000"/>
                </a:solidFill>
                <a:latin typeface="HGPｺﾞｼｯｸE" panose="020B0900000000000000" pitchFamily="50" charset="-128"/>
                <a:ea typeface="HGPｺﾞｼｯｸE" panose="020B0900000000000000" pitchFamily="50" charset="-128"/>
              </a:endParaRPr>
            </a:p>
            <a:p>
              <a:pPr algn="l"/>
              <a:r>
                <a:rPr lang="ja-JP" altLang="en-US" sz="1800" b="1" dirty="0">
                  <a:solidFill>
                    <a:srgbClr val="FF0000"/>
                  </a:solidFill>
                  <a:latin typeface="HGPｺﾞｼｯｸE" panose="020B0900000000000000" pitchFamily="50" charset="-128"/>
                  <a:ea typeface="HGPｺﾞｼｯｸE" panose="020B0900000000000000" pitchFamily="50" charset="-128"/>
                </a:rPr>
                <a:t>　府県で計画策定</a:t>
              </a:r>
              <a:endParaRPr lang="ja-JP" altLang="en-US" sz="1800" dirty="0">
                <a:solidFill>
                  <a:srgbClr val="FF0000"/>
                </a:solidFill>
                <a:latin typeface="HGPｺﾞｼｯｸE" panose="020B0900000000000000" pitchFamily="50" charset="-128"/>
                <a:ea typeface="HGPｺﾞｼｯｸE" panose="020B0900000000000000" pitchFamily="50" charset="-128"/>
              </a:endParaRPr>
            </a:p>
          </p:txBody>
        </p:sp>
        <p:sp>
          <p:nvSpPr>
            <p:cNvPr id="16" name="タイトル 1">
              <a:extLst>
                <a:ext uri="{FF2B5EF4-FFF2-40B4-BE49-F238E27FC236}">
                  <a16:creationId xmlns:a16="http://schemas.microsoft.com/office/drawing/2014/main" id="{30BE5A27-A407-4A14-A9BE-5866682C3C6B}"/>
                </a:ext>
              </a:extLst>
            </p:cNvPr>
            <p:cNvSpPr txBox="1">
              <a:spLocks/>
            </p:cNvSpPr>
            <p:nvPr/>
          </p:nvSpPr>
          <p:spPr>
            <a:xfrm>
              <a:off x="3549136" y="5456290"/>
              <a:ext cx="2445169" cy="592218"/>
            </a:xfrm>
            <a:prstGeom prst="rect">
              <a:avLst/>
            </a:prstGeom>
          </p:spPr>
          <p:txBody>
            <a:bodyPr lIns="65306" tIns="32653" rIns="65306" bIns="32653">
              <a:no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algn="l"/>
              <a:r>
                <a:rPr lang="ja-JP" altLang="en-US" sz="1800" b="1" dirty="0">
                  <a:solidFill>
                    <a:srgbClr val="FF0000"/>
                  </a:solidFill>
                  <a:latin typeface="HGPｺﾞｼｯｸE" panose="020B0900000000000000" pitchFamily="50" charset="-128"/>
                  <a:ea typeface="HGPｺﾞｼｯｸE" panose="020B0900000000000000" pitchFamily="50" charset="-128"/>
                </a:rPr>
                <a:t>→</a:t>
              </a:r>
              <a:r>
                <a:rPr lang="en-US" altLang="ja-JP" sz="1800" b="1" dirty="0">
                  <a:solidFill>
                    <a:srgbClr val="FF0000"/>
                  </a:solidFill>
                  <a:latin typeface="HGPｺﾞｼｯｸE" panose="020B0900000000000000" pitchFamily="50" charset="-128"/>
                  <a:ea typeface="HGPｺﾞｼｯｸE" panose="020B0900000000000000" pitchFamily="50" charset="-128"/>
                </a:rPr>
                <a:t>2024</a:t>
              </a:r>
              <a:r>
                <a:rPr lang="ja-JP" altLang="en-US" sz="1800" b="1" dirty="0">
                  <a:solidFill>
                    <a:srgbClr val="FF0000"/>
                  </a:solidFill>
                  <a:latin typeface="HGPｺﾞｼｯｸE" panose="020B0900000000000000" pitchFamily="50" charset="-128"/>
                  <a:ea typeface="HGPｺﾞｼｯｸE" panose="020B0900000000000000" pitchFamily="50" charset="-128"/>
                </a:rPr>
                <a:t>年度～</a:t>
              </a:r>
              <a:endParaRPr lang="en-US" altLang="ja-JP" sz="1800" b="1" dirty="0">
                <a:solidFill>
                  <a:srgbClr val="FF0000"/>
                </a:solidFill>
                <a:latin typeface="HGPｺﾞｼｯｸE" panose="020B0900000000000000" pitchFamily="50" charset="-128"/>
                <a:ea typeface="HGPｺﾞｼｯｸE" panose="020B0900000000000000" pitchFamily="50" charset="-128"/>
              </a:endParaRPr>
            </a:p>
            <a:p>
              <a:pPr algn="l"/>
              <a:r>
                <a:rPr lang="ja-JP" altLang="en-US" sz="1800" b="1" dirty="0">
                  <a:solidFill>
                    <a:srgbClr val="FF0000"/>
                  </a:solidFill>
                  <a:latin typeface="HGPｺﾞｼｯｸE" panose="020B0900000000000000" pitchFamily="50" charset="-128"/>
                  <a:ea typeface="HGPｺﾞｼｯｸE" panose="020B0900000000000000" pitchFamily="50" charset="-128"/>
                </a:rPr>
                <a:t>　上限規制スタート</a:t>
              </a:r>
              <a:endParaRPr lang="ja-JP" altLang="en-US" sz="1800" dirty="0">
                <a:solidFill>
                  <a:srgbClr val="FF0000"/>
                </a:solidFill>
                <a:latin typeface="HGPｺﾞｼｯｸE" panose="020B0900000000000000" pitchFamily="50" charset="-128"/>
                <a:ea typeface="HGPｺﾞｼｯｸE" panose="020B0900000000000000" pitchFamily="50" charset="-128"/>
              </a:endParaRPr>
            </a:p>
          </p:txBody>
        </p:sp>
      </p:grpSp>
    </p:spTree>
    <p:extLst>
      <p:ext uri="{BB962C8B-B14F-4D97-AF65-F5344CB8AC3E}">
        <p14:creationId xmlns:p14="http://schemas.microsoft.com/office/powerpoint/2010/main" val="679830871"/>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p:cNvSpPr>
            <a:spLocks noGrp="1"/>
          </p:cNvSpPr>
          <p:nvPr>
            <p:ph type="sldNum" sz="quarter" idx="12"/>
          </p:nvPr>
        </p:nvSpPr>
        <p:spPr>
          <a:xfrm>
            <a:off x="7010400" y="6492875"/>
            <a:ext cx="2133600" cy="365125"/>
          </a:xfrm>
        </p:spPr>
        <p:txBody>
          <a:bodyPr/>
          <a:lstStyle/>
          <a:p>
            <a:fld id="{A9848611-8FAA-4BFC-BAAD-33CAF1A3E273}" type="slidenum">
              <a:rPr kumimoji="1" lang="ja-JP" altLang="en-US" sz="1800" smtClean="0">
                <a:solidFill>
                  <a:schemeClr val="tx1"/>
                </a:solidFill>
              </a:rPr>
              <a:t>30</a:t>
            </a:fld>
            <a:endParaRPr kumimoji="1" lang="ja-JP" altLang="en-US" sz="1800" dirty="0">
              <a:solidFill>
                <a:schemeClr val="tx1"/>
              </a:solidFill>
            </a:endParaRPr>
          </a:p>
        </p:txBody>
      </p:sp>
      <p:sp>
        <p:nvSpPr>
          <p:cNvPr id="9" name="Oval 64">
            <a:hlinkClick r:id="rId2" action="ppaction://hlinksldjump"/>
            <a:extLst>
              <a:ext uri="{FF2B5EF4-FFF2-40B4-BE49-F238E27FC236}">
                <a16:creationId xmlns:a16="http://schemas.microsoft.com/office/drawing/2014/main" id="{2865890E-81EE-482A-8BAC-0CEA60EEBBA9}"/>
              </a:ext>
            </a:extLst>
          </p:cNvPr>
          <p:cNvSpPr>
            <a:spLocks noChangeAspect="1"/>
          </p:cNvSpPr>
          <p:nvPr/>
        </p:nvSpPr>
        <p:spPr>
          <a:xfrm>
            <a:off x="158156" y="61539"/>
            <a:ext cx="453404" cy="434070"/>
          </a:xfrm>
          <a:prstGeom prst="ellipse">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37160" rIns="137160" bIns="68580" rtlCol="0" anchor="ctr">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sz="2800" dirty="0">
              <a:solidFill>
                <a:schemeClr val="tx1"/>
              </a:solidFill>
              <a:latin typeface="FontAwesome" pitchFamily="2" charset="0"/>
            </a:endParaRPr>
          </a:p>
        </p:txBody>
      </p:sp>
      <p:sp>
        <p:nvSpPr>
          <p:cNvPr id="12" name="タイトル 1">
            <a:extLst>
              <a:ext uri="{FF2B5EF4-FFF2-40B4-BE49-F238E27FC236}">
                <a16:creationId xmlns:a16="http://schemas.microsoft.com/office/drawing/2014/main" id="{30BE5A27-A407-4A14-A9BE-5866682C3C6B}"/>
              </a:ext>
            </a:extLst>
          </p:cNvPr>
          <p:cNvSpPr txBox="1">
            <a:spLocks/>
          </p:cNvSpPr>
          <p:nvPr/>
        </p:nvSpPr>
        <p:spPr>
          <a:xfrm>
            <a:off x="179512" y="39493"/>
            <a:ext cx="8964488" cy="576064"/>
          </a:xfrm>
          <a:prstGeom prst="rect">
            <a:avLst/>
          </a:prstGeom>
        </p:spPr>
        <p:txBody>
          <a:bodyPr>
            <a:no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algn="l"/>
            <a:r>
              <a:rPr lang="ja-JP" altLang="en-US" sz="2400" dirty="0">
                <a:solidFill>
                  <a:schemeClr val="bg1"/>
                </a:solidFill>
                <a:latin typeface="HGP創英角ｺﾞｼｯｸUB" panose="020B0900000000000000" pitchFamily="50" charset="-128"/>
                <a:ea typeface="HGP創英角ｺﾞｼｯｸUB" panose="020B0900000000000000" pitchFamily="50" charset="-128"/>
              </a:rPr>
              <a:t>　　</a:t>
            </a:r>
            <a:r>
              <a:rPr lang="ja-JP" altLang="en-US" sz="2400" dirty="0">
                <a:solidFill>
                  <a:schemeClr val="accent1">
                    <a:lumMod val="75000"/>
                  </a:schemeClr>
                </a:solidFill>
                <a:latin typeface="HGP創英角ｺﾞｼｯｸUB" panose="020B0900000000000000" pitchFamily="50" charset="-128"/>
                <a:ea typeface="HGP創英角ｺﾞｼｯｸUB" panose="020B0900000000000000" pitchFamily="50" charset="-128"/>
              </a:rPr>
              <a:t>病棟ごとの診療実態の分析⑧</a:t>
            </a:r>
            <a:r>
              <a:rPr lang="en-US" altLang="ja-JP" sz="2200" dirty="0">
                <a:solidFill>
                  <a:schemeClr val="accent1">
                    <a:lumMod val="75000"/>
                  </a:schemeClr>
                </a:solidFill>
                <a:latin typeface="HGP創英角ｺﾞｼｯｸUB" panose="020B0900000000000000" pitchFamily="50" charset="-128"/>
                <a:ea typeface="HGP創英角ｺﾞｼｯｸUB" panose="020B0900000000000000" pitchFamily="50" charset="-128"/>
              </a:rPr>
              <a:t>【</a:t>
            </a:r>
            <a:r>
              <a:rPr lang="ja-JP" altLang="en-US" sz="2200" dirty="0">
                <a:solidFill>
                  <a:schemeClr val="accent1">
                    <a:lumMod val="75000"/>
                  </a:schemeClr>
                </a:solidFill>
                <a:latin typeface="HGP創英角ｺﾞｼｯｸUB" panose="020B0900000000000000" pitchFamily="50" charset="-128"/>
                <a:ea typeface="HGP創英角ｺﾞｼｯｸUB" panose="020B0900000000000000" pitchFamily="50" charset="-128"/>
              </a:rPr>
              <a:t>指標の検討</a:t>
            </a:r>
            <a:r>
              <a:rPr lang="en-US" altLang="ja-JP" sz="2200" dirty="0">
                <a:solidFill>
                  <a:schemeClr val="accent1">
                    <a:lumMod val="75000"/>
                  </a:schemeClr>
                </a:solidFill>
                <a:latin typeface="HGP創英角ｺﾞｼｯｸUB" panose="020B0900000000000000" pitchFamily="50" charset="-128"/>
                <a:ea typeface="HGP創英角ｺﾞｼｯｸUB" panose="020B0900000000000000" pitchFamily="50" charset="-128"/>
              </a:rPr>
              <a:t>】</a:t>
            </a:r>
            <a:endParaRPr lang="ja-JP" altLang="en-US" sz="2200" dirty="0">
              <a:solidFill>
                <a:schemeClr val="accent1">
                  <a:lumMod val="75000"/>
                </a:schemeClr>
              </a:solidFill>
              <a:latin typeface="HGP創英角ｺﾞｼｯｸUB" panose="020B0900000000000000" pitchFamily="50" charset="-128"/>
              <a:ea typeface="HGP創英角ｺﾞｼｯｸUB" panose="020B0900000000000000" pitchFamily="50" charset="-128"/>
            </a:endParaRPr>
          </a:p>
          <a:p>
            <a:pPr algn="l"/>
            <a:endParaRPr lang="ja-JP" altLang="en-US" sz="2400" dirty="0">
              <a:solidFill>
                <a:schemeClr val="accent1">
                  <a:lumMod val="75000"/>
                </a:schemeClr>
              </a:solidFill>
              <a:latin typeface="HGP創英角ｺﾞｼｯｸUB" panose="020B0900000000000000" pitchFamily="50" charset="-128"/>
              <a:ea typeface="HGP創英角ｺﾞｼｯｸUB" panose="020B0900000000000000" pitchFamily="50" charset="-128"/>
            </a:endParaRPr>
          </a:p>
        </p:txBody>
      </p:sp>
      <p:sp>
        <p:nvSpPr>
          <p:cNvPr id="10" name="タイトル 1">
            <a:extLst>
              <a:ext uri="{FF2B5EF4-FFF2-40B4-BE49-F238E27FC236}">
                <a16:creationId xmlns:a16="http://schemas.microsoft.com/office/drawing/2014/main" id="{77D78C8B-7190-4F9F-BF24-FAD4DFE9F181}"/>
              </a:ext>
            </a:extLst>
          </p:cNvPr>
          <p:cNvSpPr txBox="1">
            <a:spLocks/>
          </p:cNvSpPr>
          <p:nvPr/>
        </p:nvSpPr>
        <p:spPr>
          <a:xfrm>
            <a:off x="158156" y="621514"/>
            <a:ext cx="8712968" cy="797219"/>
          </a:xfrm>
          <a:prstGeom prst="rect">
            <a:avLst/>
          </a:prstGeom>
          <a:solidFill>
            <a:schemeClr val="accent1">
              <a:lumMod val="60000"/>
              <a:lumOff val="40000"/>
            </a:schemeClr>
          </a:solidFill>
        </p:spPr>
        <p:txBody>
          <a:bodyPr vert="horz" lIns="91440" tIns="45720" rIns="91440" bIns="45720" rtlCol="0" anchor="ctr">
            <a:no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algn="l"/>
            <a:r>
              <a:rPr lang="ja-JP" altLang="en-US" sz="2400" dirty="0">
                <a:latin typeface="HGP創英角ｺﾞｼｯｸUB" panose="020B0900000000000000" pitchFamily="50" charset="-128"/>
                <a:ea typeface="HGP創英角ｺﾞｼｯｸUB" panose="020B0900000000000000" pitchFamily="50" charset="-128"/>
              </a:rPr>
              <a:t>「６救急医療の実施状況」では、急性期実態分析指標として、　　　</a:t>
            </a:r>
            <a:r>
              <a:rPr lang="en-US" altLang="ja-JP" sz="2400" dirty="0">
                <a:latin typeface="HGP創英角ｺﾞｼｯｸUB" panose="020B0900000000000000" pitchFamily="50" charset="-128"/>
                <a:ea typeface="HGP創英角ｺﾞｼｯｸUB" panose="020B0900000000000000" pitchFamily="50" charset="-128"/>
              </a:rPr>
              <a:t>【</a:t>
            </a:r>
            <a:r>
              <a:rPr lang="ja-JP" altLang="en-US" sz="2400" dirty="0">
                <a:latin typeface="HGP創英角ｺﾞｼｯｸUB" panose="020B0900000000000000" pitchFamily="50" charset="-128"/>
                <a:ea typeface="HGP創英角ｺﾞｼｯｸUB" panose="020B0900000000000000" pitchFamily="50" charset="-128"/>
              </a:rPr>
              <a:t>救急医療管理加算</a:t>
            </a:r>
            <a:r>
              <a:rPr lang="en-US" altLang="ja-JP" sz="2400" dirty="0">
                <a:latin typeface="HGP創英角ｺﾞｼｯｸUB" panose="020B0900000000000000" pitchFamily="50" charset="-128"/>
                <a:ea typeface="HGP創英角ｺﾞｼｯｸUB" panose="020B0900000000000000" pitchFamily="50" charset="-128"/>
              </a:rPr>
              <a:t>】</a:t>
            </a:r>
            <a:r>
              <a:rPr lang="ja-JP" altLang="en-US" sz="2400" dirty="0">
                <a:latin typeface="HGP創英角ｺﾞｼｯｸUB" panose="020B0900000000000000" pitchFamily="50" charset="-128"/>
                <a:ea typeface="HGP創英角ｺﾞｼｯｸUB" panose="020B0900000000000000" pitchFamily="50" charset="-128"/>
              </a:rPr>
              <a:t>を選択</a:t>
            </a:r>
          </a:p>
        </p:txBody>
      </p:sp>
      <p:sp>
        <p:nvSpPr>
          <p:cNvPr id="7" name="正方形/長方形 6"/>
          <p:cNvSpPr/>
          <p:nvPr/>
        </p:nvSpPr>
        <p:spPr>
          <a:xfrm>
            <a:off x="585312" y="1454367"/>
            <a:ext cx="5565199" cy="307777"/>
          </a:xfrm>
          <a:prstGeom prst="rect">
            <a:avLst/>
          </a:prstGeom>
        </p:spPr>
        <p:txBody>
          <a:bodyPr wrap="square">
            <a:spAutoFit/>
          </a:bodyPr>
          <a:lstStyle/>
          <a:p>
            <a:r>
              <a:rPr lang="ja-JP" altLang="en-US" sz="1400" dirty="0">
                <a:solidFill>
                  <a:schemeClr val="accent1">
                    <a:lumMod val="75000"/>
                  </a:schemeClr>
                </a:solidFill>
                <a:latin typeface="HGPｺﾞｼｯｸE" panose="020B0900000000000000" pitchFamily="50" charset="-128"/>
                <a:ea typeface="HGPｺﾞｼｯｸE" panose="020B0900000000000000" pitchFamily="50" charset="-128"/>
                <a:cs typeface="Meiryo UI" panose="020B0604030504040204" pitchFamily="50" charset="-128"/>
              </a:rPr>
              <a:t>●</a:t>
            </a:r>
            <a:r>
              <a:rPr lang="ja-JP" altLang="en-US" sz="1400" dirty="0">
                <a:latin typeface="HGPｺﾞｼｯｸE" panose="020B0900000000000000" pitchFamily="50" charset="-128"/>
                <a:ea typeface="HGPｺﾞｼｯｸE" panose="020B0900000000000000" pitchFamily="50" charset="-128"/>
                <a:cs typeface="Meiryo UI" panose="020B0604030504040204" pitchFamily="50" charset="-128"/>
              </a:rPr>
              <a:t> ６．救急医療の実施状況</a:t>
            </a:r>
          </a:p>
        </p:txBody>
      </p:sp>
      <p:pic>
        <p:nvPicPr>
          <p:cNvPr id="409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84560" y="1759770"/>
            <a:ext cx="7776443" cy="506665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3" name="角丸四角形吹き出し 12"/>
          <p:cNvSpPr/>
          <p:nvPr/>
        </p:nvSpPr>
        <p:spPr>
          <a:xfrm>
            <a:off x="4860032" y="4293096"/>
            <a:ext cx="3024336" cy="615116"/>
          </a:xfrm>
          <a:prstGeom prst="wedgeRoundRectCallout">
            <a:avLst>
              <a:gd name="adj1" fmla="val -88648"/>
              <a:gd name="adj2" fmla="val -52798"/>
              <a:gd name="adj3" fmla="val 16667"/>
            </a:avLst>
          </a:prstGeom>
        </p:spPr>
        <p:style>
          <a:lnRef idx="1">
            <a:schemeClr val="accent2"/>
          </a:lnRef>
          <a:fillRef idx="2">
            <a:schemeClr val="accent2"/>
          </a:fillRef>
          <a:effectRef idx="1">
            <a:schemeClr val="accent2"/>
          </a:effectRef>
          <a:fontRef idx="minor">
            <a:schemeClr val="dk1"/>
          </a:fontRef>
        </p:style>
        <p:txBody>
          <a:bodyPr rtlCol="0" anchor="ctr"/>
          <a:lstStyle/>
          <a:p>
            <a:r>
              <a:rPr kumimoji="1" lang="ja-JP" altLang="en-US" sz="1400" dirty="0"/>
              <a:t>治療実績が多く、看護配置が</a:t>
            </a:r>
            <a:r>
              <a:rPr lang="ja-JP" altLang="en-US" sz="1400" dirty="0"/>
              <a:t>少なく　なる</a:t>
            </a:r>
            <a:r>
              <a:rPr kumimoji="1" lang="ja-JP" altLang="en-US" sz="1400" dirty="0"/>
              <a:t>に従って、減少している。</a:t>
            </a:r>
          </a:p>
        </p:txBody>
      </p:sp>
      <p:sp>
        <p:nvSpPr>
          <p:cNvPr id="11" name="Text Box 3"/>
          <p:cNvSpPr txBox="1">
            <a:spLocks noChangeArrowheads="1"/>
          </p:cNvSpPr>
          <p:nvPr/>
        </p:nvSpPr>
        <p:spPr bwMode="auto">
          <a:xfrm>
            <a:off x="6652774" y="113945"/>
            <a:ext cx="2297115" cy="394784"/>
          </a:xfrm>
          <a:prstGeom prst="rect">
            <a:avLst/>
          </a:prstGeom>
          <a:solidFill>
            <a:srgbClr val="FFFFFF"/>
          </a:solidFill>
          <a:ln w="9525">
            <a:solidFill>
              <a:srgbClr val="000000"/>
            </a:solidFill>
            <a:miter lim="800000"/>
            <a:headEnd/>
            <a:tailEnd/>
          </a:ln>
        </p:spPr>
        <p:txBody>
          <a:bodyPr rot="0" vert="horz" wrap="square" lIns="18000" tIns="0" rIns="18000" bIns="0" anchor="ctr" anchorCtr="0" upright="1">
            <a:noAutofit/>
          </a:bodyPr>
          <a:lstStyle>
            <a:defPPr>
              <a:defRPr lang="ja-JP"/>
            </a:defPPr>
            <a:lvl1pPr marL="0" algn="l" defTabSz="914341" rtl="0" eaLnBrk="1" latinLnBrk="0" hangingPunct="1">
              <a:defRPr kumimoji="1" sz="1800" kern="1200">
                <a:solidFill>
                  <a:schemeClr val="tx1"/>
                </a:solidFill>
                <a:latin typeface="+mn-lt"/>
                <a:ea typeface="+mn-ea"/>
                <a:cs typeface="+mn-cs"/>
              </a:defRPr>
            </a:lvl1pPr>
            <a:lvl2pPr marL="457171" algn="l" defTabSz="914341" rtl="0" eaLnBrk="1" latinLnBrk="0" hangingPunct="1">
              <a:defRPr kumimoji="1" sz="1800" kern="1200">
                <a:solidFill>
                  <a:schemeClr val="tx1"/>
                </a:solidFill>
                <a:latin typeface="+mn-lt"/>
                <a:ea typeface="+mn-ea"/>
                <a:cs typeface="+mn-cs"/>
              </a:defRPr>
            </a:lvl2pPr>
            <a:lvl3pPr marL="914341" algn="l" defTabSz="914341" rtl="0" eaLnBrk="1" latinLnBrk="0" hangingPunct="1">
              <a:defRPr kumimoji="1" sz="1800" kern="1200">
                <a:solidFill>
                  <a:schemeClr val="tx1"/>
                </a:solidFill>
                <a:latin typeface="+mn-lt"/>
                <a:ea typeface="+mn-ea"/>
                <a:cs typeface="+mn-cs"/>
              </a:defRPr>
            </a:lvl3pPr>
            <a:lvl4pPr marL="1371512" algn="l" defTabSz="914341" rtl="0" eaLnBrk="1" latinLnBrk="0" hangingPunct="1">
              <a:defRPr kumimoji="1" sz="1800" kern="1200">
                <a:solidFill>
                  <a:schemeClr val="tx1"/>
                </a:solidFill>
                <a:latin typeface="+mn-lt"/>
                <a:ea typeface="+mn-ea"/>
                <a:cs typeface="+mn-cs"/>
              </a:defRPr>
            </a:lvl4pPr>
            <a:lvl5pPr marL="1828683" algn="l" defTabSz="914341" rtl="0" eaLnBrk="1" latinLnBrk="0" hangingPunct="1">
              <a:defRPr kumimoji="1" sz="1800" kern="1200">
                <a:solidFill>
                  <a:schemeClr val="tx1"/>
                </a:solidFill>
                <a:latin typeface="+mn-lt"/>
                <a:ea typeface="+mn-ea"/>
                <a:cs typeface="+mn-cs"/>
              </a:defRPr>
            </a:lvl5pPr>
            <a:lvl6pPr marL="2285854" algn="l" defTabSz="914341" rtl="0" eaLnBrk="1" latinLnBrk="0" hangingPunct="1">
              <a:defRPr kumimoji="1" sz="1800" kern="1200">
                <a:solidFill>
                  <a:schemeClr val="tx1"/>
                </a:solidFill>
                <a:latin typeface="+mn-lt"/>
                <a:ea typeface="+mn-ea"/>
                <a:cs typeface="+mn-cs"/>
              </a:defRPr>
            </a:lvl6pPr>
            <a:lvl7pPr marL="2743025" algn="l" defTabSz="914341" rtl="0" eaLnBrk="1" latinLnBrk="0" hangingPunct="1">
              <a:defRPr kumimoji="1" sz="1800" kern="1200">
                <a:solidFill>
                  <a:schemeClr val="tx1"/>
                </a:solidFill>
                <a:latin typeface="+mn-lt"/>
                <a:ea typeface="+mn-ea"/>
                <a:cs typeface="+mn-cs"/>
              </a:defRPr>
            </a:lvl7pPr>
            <a:lvl8pPr marL="3200195" algn="l" defTabSz="914341" rtl="0" eaLnBrk="1" latinLnBrk="0" hangingPunct="1">
              <a:defRPr kumimoji="1" sz="1800" kern="1200">
                <a:solidFill>
                  <a:schemeClr val="tx1"/>
                </a:solidFill>
                <a:latin typeface="+mn-lt"/>
                <a:ea typeface="+mn-ea"/>
                <a:cs typeface="+mn-cs"/>
              </a:defRPr>
            </a:lvl8pPr>
            <a:lvl9pPr marL="3657366" algn="l" defTabSz="914341" rtl="0" eaLnBrk="1" latinLnBrk="0" hangingPunct="1">
              <a:defRPr kumimoji="1" sz="1800" kern="1200">
                <a:solidFill>
                  <a:schemeClr val="tx1"/>
                </a:solidFill>
                <a:latin typeface="+mn-lt"/>
                <a:ea typeface="+mn-ea"/>
                <a:cs typeface="+mn-cs"/>
              </a:defRPr>
            </a:lvl9pPr>
          </a:lstStyle>
          <a:p>
            <a:pPr>
              <a:lnSpc>
                <a:spcPts val="1000"/>
              </a:lnSpc>
              <a:spcAft>
                <a:spcPts val="0"/>
              </a:spcAft>
            </a:pPr>
            <a:r>
              <a:rPr lang="en-US" altLang="ja-JP" sz="1050" kern="100" dirty="0">
                <a:latin typeface="メイリオ" panose="020B0604030504040204" pitchFamily="50" charset="-128"/>
                <a:ea typeface="メイリオ" panose="020B0604030504040204" pitchFamily="50" charset="-128"/>
                <a:cs typeface="メイリオ" panose="020B0604030504040204" pitchFamily="50" charset="-128"/>
              </a:rPr>
              <a:t>2018</a:t>
            </a:r>
            <a:r>
              <a:rPr lang="ja-JP" altLang="en-US" sz="1050" kern="100" dirty="0">
                <a:latin typeface="メイリオ" panose="020B0604030504040204" pitchFamily="50" charset="-128"/>
                <a:ea typeface="メイリオ" panose="020B0604030504040204" pitchFamily="50" charset="-128"/>
                <a:cs typeface="メイリオ" panose="020B0604030504040204" pitchFamily="50" charset="-128"/>
              </a:rPr>
              <a:t>年度第１回医療・病床懇話会</a:t>
            </a:r>
            <a:endParaRPr lang="en-US" altLang="ja-JP" sz="1050" kern="100" dirty="0">
              <a:latin typeface="メイリオ" panose="020B0604030504040204" pitchFamily="50" charset="-128"/>
              <a:ea typeface="メイリオ" panose="020B0604030504040204" pitchFamily="50" charset="-128"/>
              <a:cs typeface="メイリオ" panose="020B0604030504040204" pitchFamily="50" charset="-128"/>
            </a:endParaRPr>
          </a:p>
          <a:p>
            <a:pPr>
              <a:lnSpc>
                <a:spcPts val="1000"/>
              </a:lnSpc>
              <a:spcAft>
                <a:spcPts val="0"/>
              </a:spcAft>
            </a:pPr>
            <a:r>
              <a:rPr lang="ja-JP" altLang="en-US" sz="1050" kern="100" dirty="0">
                <a:latin typeface="メイリオ" panose="020B0604030504040204" pitchFamily="50" charset="-128"/>
                <a:ea typeface="メイリオ" panose="020B0604030504040204" pitchFamily="50" charset="-128"/>
                <a:cs typeface="メイリオ" panose="020B0604030504040204" pitchFamily="50" charset="-128"/>
              </a:rPr>
              <a:t>（部会）資料抜粋</a:t>
            </a:r>
            <a:endParaRPr lang="ja-JP" sz="1050" kern="100" dirty="0">
              <a:effectLst/>
              <a:latin typeface="メイリオ" panose="020B0604030504040204" pitchFamily="50" charset="-128"/>
              <a:ea typeface="メイリオ" panose="020B0604030504040204" pitchFamily="50" charset="-128"/>
              <a:cs typeface="メイリオ" panose="020B0604030504040204" pitchFamily="50" charset="-128"/>
            </a:endParaRPr>
          </a:p>
        </p:txBody>
      </p:sp>
    </p:spTree>
    <p:extLst>
      <p:ext uri="{BB962C8B-B14F-4D97-AF65-F5344CB8AC3E}">
        <p14:creationId xmlns:p14="http://schemas.microsoft.com/office/powerpoint/2010/main" val="401511882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p:cNvSpPr>
            <a:spLocks noGrp="1"/>
          </p:cNvSpPr>
          <p:nvPr>
            <p:ph type="sldNum" sz="quarter" idx="12"/>
          </p:nvPr>
        </p:nvSpPr>
        <p:spPr>
          <a:xfrm>
            <a:off x="7021827" y="6525290"/>
            <a:ext cx="2133600" cy="365125"/>
          </a:xfrm>
        </p:spPr>
        <p:txBody>
          <a:bodyPr/>
          <a:lstStyle/>
          <a:p>
            <a:fld id="{A9848611-8FAA-4BFC-BAAD-33CAF1A3E273}" type="slidenum">
              <a:rPr kumimoji="1" lang="ja-JP" altLang="en-US" sz="1800" smtClean="0">
                <a:solidFill>
                  <a:schemeClr val="tx1"/>
                </a:solidFill>
              </a:rPr>
              <a:t>31</a:t>
            </a:fld>
            <a:endParaRPr kumimoji="1" lang="ja-JP" altLang="en-US" sz="1800" dirty="0">
              <a:solidFill>
                <a:schemeClr val="tx1"/>
              </a:solidFill>
            </a:endParaRPr>
          </a:p>
        </p:txBody>
      </p:sp>
      <p:sp>
        <p:nvSpPr>
          <p:cNvPr id="9" name="Oval 64">
            <a:hlinkClick r:id="rId2" action="ppaction://hlinksldjump"/>
            <a:extLst>
              <a:ext uri="{FF2B5EF4-FFF2-40B4-BE49-F238E27FC236}">
                <a16:creationId xmlns:a16="http://schemas.microsoft.com/office/drawing/2014/main" id="{2865890E-81EE-482A-8BAC-0CEA60EEBBA9}"/>
              </a:ext>
            </a:extLst>
          </p:cNvPr>
          <p:cNvSpPr>
            <a:spLocks noChangeAspect="1"/>
          </p:cNvSpPr>
          <p:nvPr/>
        </p:nvSpPr>
        <p:spPr>
          <a:xfrm>
            <a:off x="158156" y="61539"/>
            <a:ext cx="453404" cy="434070"/>
          </a:xfrm>
          <a:prstGeom prst="ellipse">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37160" rIns="137160" bIns="68580" rtlCol="0" anchor="ctr">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sz="2800" dirty="0">
              <a:solidFill>
                <a:schemeClr val="tx1"/>
              </a:solidFill>
              <a:latin typeface="FontAwesome" pitchFamily="2" charset="0"/>
            </a:endParaRPr>
          </a:p>
        </p:txBody>
      </p:sp>
      <p:sp>
        <p:nvSpPr>
          <p:cNvPr id="12" name="タイトル 1">
            <a:extLst>
              <a:ext uri="{FF2B5EF4-FFF2-40B4-BE49-F238E27FC236}">
                <a16:creationId xmlns:a16="http://schemas.microsoft.com/office/drawing/2014/main" id="{30BE5A27-A407-4A14-A9BE-5866682C3C6B}"/>
              </a:ext>
            </a:extLst>
          </p:cNvPr>
          <p:cNvSpPr txBox="1">
            <a:spLocks/>
          </p:cNvSpPr>
          <p:nvPr/>
        </p:nvSpPr>
        <p:spPr>
          <a:xfrm>
            <a:off x="179512" y="39493"/>
            <a:ext cx="9073008" cy="576064"/>
          </a:xfrm>
          <a:prstGeom prst="rect">
            <a:avLst/>
          </a:prstGeom>
        </p:spPr>
        <p:txBody>
          <a:bodyPr>
            <a:no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algn="l"/>
            <a:r>
              <a:rPr lang="ja-JP" altLang="en-US" sz="2400" dirty="0">
                <a:solidFill>
                  <a:schemeClr val="bg1"/>
                </a:solidFill>
                <a:latin typeface="HGP創英角ｺﾞｼｯｸUB" panose="020B0900000000000000" pitchFamily="50" charset="-128"/>
                <a:ea typeface="HGP創英角ｺﾞｼｯｸUB" panose="020B0900000000000000" pitchFamily="50" charset="-128"/>
              </a:rPr>
              <a:t>　　</a:t>
            </a:r>
            <a:r>
              <a:rPr lang="ja-JP" altLang="en-US" sz="2400" dirty="0">
                <a:solidFill>
                  <a:schemeClr val="accent1">
                    <a:lumMod val="75000"/>
                  </a:schemeClr>
                </a:solidFill>
                <a:latin typeface="HGP創英角ｺﾞｼｯｸUB" panose="020B0900000000000000" pitchFamily="50" charset="-128"/>
                <a:ea typeface="HGP創英角ｺﾞｼｯｸUB" panose="020B0900000000000000" pitchFamily="50" charset="-128"/>
              </a:rPr>
              <a:t>病棟ごとの診療実態の分析⑨</a:t>
            </a:r>
            <a:r>
              <a:rPr lang="en-US" altLang="ja-JP" sz="2200" dirty="0">
                <a:solidFill>
                  <a:schemeClr val="accent1">
                    <a:lumMod val="75000"/>
                  </a:schemeClr>
                </a:solidFill>
                <a:latin typeface="HGP創英角ｺﾞｼｯｸUB" panose="020B0900000000000000" pitchFamily="50" charset="-128"/>
                <a:ea typeface="HGP創英角ｺﾞｼｯｸUB" panose="020B0900000000000000" pitchFamily="50" charset="-128"/>
              </a:rPr>
              <a:t>【</a:t>
            </a:r>
            <a:r>
              <a:rPr lang="ja-JP" altLang="en-US" sz="2200" dirty="0">
                <a:solidFill>
                  <a:schemeClr val="accent1">
                    <a:lumMod val="75000"/>
                  </a:schemeClr>
                </a:solidFill>
                <a:latin typeface="HGP創英角ｺﾞｼｯｸUB" panose="020B0900000000000000" pitchFamily="50" charset="-128"/>
                <a:ea typeface="HGP創英角ｺﾞｼｯｸUB" panose="020B0900000000000000" pitchFamily="50" charset="-128"/>
              </a:rPr>
              <a:t>指標の検討</a:t>
            </a:r>
            <a:r>
              <a:rPr lang="en-US" altLang="ja-JP" sz="2200" dirty="0">
                <a:solidFill>
                  <a:schemeClr val="accent1">
                    <a:lumMod val="75000"/>
                  </a:schemeClr>
                </a:solidFill>
                <a:latin typeface="HGP創英角ｺﾞｼｯｸUB" panose="020B0900000000000000" pitchFamily="50" charset="-128"/>
                <a:ea typeface="HGP創英角ｺﾞｼｯｸUB" panose="020B0900000000000000" pitchFamily="50" charset="-128"/>
              </a:rPr>
              <a:t>】</a:t>
            </a:r>
            <a:endParaRPr lang="ja-JP" altLang="en-US" sz="2200" dirty="0">
              <a:solidFill>
                <a:schemeClr val="accent1">
                  <a:lumMod val="75000"/>
                </a:schemeClr>
              </a:solidFill>
              <a:latin typeface="HGP創英角ｺﾞｼｯｸUB" panose="020B0900000000000000" pitchFamily="50" charset="-128"/>
              <a:ea typeface="HGP創英角ｺﾞｼｯｸUB" panose="020B0900000000000000" pitchFamily="50" charset="-128"/>
            </a:endParaRPr>
          </a:p>
          <a:p>
            <a:pPr algn="l"/>
            <a:endParaRPr lang="ja-JP" altLang="en-US" sz="2400" dirty="0">
              <a:solidFill>
                <a:schemeClr val="accent1">
                  <a:lumMod val="75000"/>
                </a:schemeClr>
              </a:solidFill>
              <a:latin typeface="HGP創英角ｺﾞｼｯｸUB" panose="020B0900000000000000" pitchFamily="50" charset="-128"/>
              <a:ea typeface="HGP創英角ｺﾞｼｯｸUB" panose="020B0900000000000000" pitchFamily="50" charset="-128"/>
            </a:endParaRPr>
          </a:p>
        </p:txBody>
      </p:sp>
      <p:sp>
        <p:nvSpPr>
          <p:cNvPr id="10" name="タイトル 1">
            <a:extLst>
              <a:ext uri="{FF2B5EF4-FFF2-40B4-BE49-F238E27FC236}">
                <a16:creationId xmlns:a16="http://schemas.microsoft.com/office/drawing/2014/main" id="{77D78C8B-7190-4F9F-BF24-FAD4DFE9F181}"/>
              </a:ext>
            </a:extLst>
          </p:cNvPr>
          <p:cNvSpPr txBox="1">
            <a:spLocks/>
          </p:cNvSpPr>
          <p:nvPr/>
        </p:nvSpPr>
        <p:spPr>
          <a:xfrm>
            <a:off x="158156" y="621514"/>
            <a:ext cx="8712968" cy="797219"/>
          </a:xfrm>
          <a:prstGeom prst="rect">
            <a:avLst/>
          </a:prstGeom>
          <a:solidFill>
            <a:schemeClr val="accent1">
              <a:lumMod val="60000"/>
              <a:lumOff val="40000"/>
            </a:schemeClr>
          </a:solidFill>
        </p:spPr>
        <p:txBody>
          <a:bodyPr vert="horz" lIns="91440" tIns="45720" rIns="91440" bIns="45720" rtlCol="0" anchor="ctr">
            <a:no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algn="l"/>
            <a:r>
              <a:rPr lang="ja-JP" altLang="en-US" sz="2400" dirty="0">
                <a:latin typeface="HGP創英角ｺﾞｼｯｸUB" panose="020B0900000000000000" pitchFamily="50" charset="-128"/>
                <a:ea typeface="HGP創英角ｺﾞｼｯｸUB" panose="020B0900000000000000" pitchFamily="50" charset="-128"/>
              </a:rPr>
              <a:t>「８全身管理の状況」では、急性期実態分析指標として、　　　　　　</a:t>
            </a:r>
            <a:r>
              <a:rPr lang="en-US" altLang="ja-JP" sz="2400" dirty="0">
                <a:latin typeface="HGP創英角ｺﾞｼｯｸUB" panose="020B0900000000000000" pitchFamily="50" charset="-128"/>
                <a:ea typeface="HGP創英角ｺﾞｼｯｸUB" panose="020B0900000000000000" pitchFamily="50" charset="-128"/>
              </a:rPr>
              <a:t>【</a:t>
            </a:r>
            <a:r>
              <a:rPr lang="ja-JP" altLang="en-US" sz="2400" dirty="0">
                <a:latin typeface="HGP創英角ｺﾞｼｯｸUB" panose="020B0900000000000000" pitchFamily="50" charset="-128"/>
                <a:ea typeface="HGP創英角ｺﾞｼｯｸUB" panose="020B0900000000000000" pitchFamily="50" charset="-128"/>
              </a:rPr>
              <a:t>呼吸心拍監視（３時間を超えて７日以内）</a:t>
            </a:r>
            <a:r>
              <a:rPr lang="en-US" altLang="ja-JP" sz="2400" dirty="0">
                <a:latin typeface="HGP創英角ｺﾞｼｯｸUB" panose="020B0900000000000000" pitchFamily="50" charset="-128"/>
                <a:ea typeface="HGP創英角ｺﾞｼｯｸUB" panose="020B0900000000000000" pitchFamily="50" charset="-128"/>
              </a:rPr>
              <a:t>】</a:t>
            </a:r>
            <a:r>
              <a:rPr lang="ja-JP" altLang="en-US" sz="2400" dirty="0">
                <a:latin typeface="HGP創英角ｺﾞｼｯｸUB" panose="020B0900000000000000" pitchFamily="50" charset="-128"/>
                <a:ea typeface="HGP創英角ｺﾞｼｯｸUB" panose="020B0900000000000000" pitchFamily="50" charset="-128"/>
              </a:rPr>
              <a:t>を選択</a:t>
            </a:r>
          </a:p>
        </p:txBody>
      </p:sp>
      <p:sp>
        <p:nvSpPr>
          <p:cNvPr id="6" name="正方形/長方形 5"/>
          <p:cNvSpPr/>
          <p:nvPr/>
        </p:nvSpPr>
        <p:spPr>
          <a:xfrm>
            <a:off x="585312" y="1454367"/>
            <a:ext cx="5565199" cy="307777"/>
          </a:xfrm>
          <a:prstGeom prst="rect">
            <a:avLst/>
          </a:prstGeom>
        </p:spPr>
        <p:txBody>
          <a:bodyPr wrap="square">
            <a:spAutoFit/>
          </a:bodyPr>
          <a:lstStyle/>
          <a:p>
            <a:r>
              <a:rPr lang="ja-JP" altLang="en-US" sz="1400" dirty="0">
                <a:solidFill>
                  <a:schemeClr val="accent1">
                    <a:lumMod val="75000"/>
                  </a:schemeClr>
                </a:solidFill>
                <a:latin typeface="HGPｺﾞｼｯｸE" panose="020B0900000000000000" pitchFamily="50" charset="-128"/>
                <a:ea typeface="HGPｺﾞｼｯｸE" panose="020B0900000000000000" pitchFamily="50" charset="-128"/>
                <a:cs typeface="Meiryo UI" panose="020B0604030504040204" pitchFamily="50" charset="-128"/>
              </a:rPr>
              <a:t>●</a:t>
            </a:r>
            <a:r>
              <a:rPr lang="ja-JP" altLang="en-US" sz="1400" dirty="0">
                <a:latin typeface="HGPｺﾞｼｯｸE" panose="020B0900000000000000" pitchFamily="50" charset="-128"/>
                <a:ea typeface="HGPｺﾞｼｯｸE" panose="020B0900000000000000" pitchFamily="50" charset="-128"/>
                <a:cs typeface="Meiryo UI" panose="020B0604030504040204" pitchFamily="50" charset="-128"/>
              </a:rPr>
              <a:t> ８．全身管理の状況</a:t>
            </a:r>
          </a:p>
        </p:txBody>
      </p:sp>
      <p:pic>
        <p:nvPicPr>
          <p:cNvPr id="512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5556" y="1940168"/>
            <a:ext cx="7560839" cy="49261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1" name="角丸四角形吹き出し 10"/>
          <p:cNvSpPr/>
          <p:nvPr/>
        </p:nvSpPr>
        <p:spPr>
          <a:xfrm>
            <a:off x="3635896" y="1454368"/>
            <a:ext cx="3672408" cy="588774"/>
          </a:xfrm>
          <a:prstGeom prst="wedgeRoundRectCallout">
            <a:avLst>
              <a:gd name="adj1" fmla="val -46888"/>
              <a:gd name="adj2" fmla="val 122343"/>
              <a:gd name="adj3" fmla="val 16667"/>
            </a:avLst>
          </a:prstGeom>
        </p:spPr>
        <p:style>
          <a:lnRef idx="1">
            <a:schemeClr val="accent2"/>
          </a:lnRef>
          <a:fillRef idx="2">
            <a:schemeClr val="accent2"/>
          </a:fillRef>
          <a:effectRef idx="1">
            <a:schemeClr val="accent2"/>
          </a:effectRef>
          <a:fontRef idx="minor">
            <a:schemeClr val="dk1"/>
          </a:fontRef>
        </p:style>
        <p:txBody>
          <a:bodyPr rtlCol="0" anchor="ctr"/>
          <a:lstStyle/>
          <a:p>
            <a:r>
              <a:rPr kumimoji="1" lang="ja-JP" altLang="en-US" sz="1400" dirty="0"/>
              <a:t>治療実績が多く、看護配置が</a:t>
            </a:r>
            <a:r>
              <a:rPr lang="ja-JP" altLang="en-US" sz="1400" dirty="0"/>
              <a:t>少なくなる</a:t>
            </a:r>
            <a:r>
              <a:rPr kumimoji="1" lang="ja-JP" altLang="en-US" sz="1400" dirty="0"/>
              <a:t>に　　従って、減少している。</a:t>
            </a:r>
          </a:p>
        </p:txBody>
      </p:sp>
      <p:sp>
        <p:nvSpPr>
          <p:cNvPr id="13" name="Text Box 3"/>
          <p:cNvSpPr txBox="1">
            <a:spLocks noChangeArrowheads="1"/>
          </p:cNvSpPr>
          <p:nvPr/>
        </p:nvSpPr>
        <p:spPr bwMode="auto">
          <a:xfrm>
            <a:off x="6574009" y="130133"/>
            <a:ext cx="2297115" cy="394784"/>
          </a:xfrm>
          <a:prstGeom prst="rect">
            <a:avLst/>
          </a:prstGeom>
          <a:solidFill>
            <a:srgbClr val="FFFFFF"/>
          </a:solidFill>
          <a:ln w="9525">
            <a:solidFill>
              <a:srgbClr val="000000"/>
            </a:solidFill>
            <a:miter lim="800000"/>
            <a:headEnd/>
            <a:tailEnd/>
          </a:ln>
        </p:spPr>
        <p:txBody>
          <a:bodyPr rot="0" vert="horz" wrap="square" lIns="18000" tIns="0" rIns="18000" bIns="0" anchor="ctr" anchorCtr="0" upright="1">
            <a:noAutofit/>
          </a:bodyPr>
          <a:lstStyle>
            <a:defPPr>
              <a:defRPr lang="ja-JP"/>
            </a:defPPr>
            <a:lvl1pPr marL="0" algn="l" defTabSz="914341" rtl="0" eaLnBrk="1" latinLnBrk="0" hangingPunct="1">
              <a:defRPr kumimoji="1" sz="1800" kern="1200">
                <a:solidFill>
                  <a:schemeClr val="tx1"/>
                </a:solidFill>
                <a:latin typeface="+mn-lt"/>
                <a:ea typeface="+mn-ea"/>
                <a:cs typeface="+mn-cs"/>
              </a:defRPr>
            </a:lvl1pPr>
            <a:lvl2pPr marL="457171" algn="l" defTabSz="914341" rtl="0" eaLnBrk="1" latinLnBrk="0" hangingPunct="1">
              <a:defRPr kumimoji="1" sz="1800" kern="1200">
                <a:solidFill>
                  <a:schemeClr val="tx1"/>
                </a:solidFill>
                <a:latin typeface="+mn-lt"/>
                <a:ea typeface="+mn-ea"/>
                <a:cs typeface="+mn-cs"/>
              </a:defRPr>
            </a:lvl2pPr>
            <a:lvl3pPr marL="914341" algn="l" defTabSz="914341" rtl="0" eaLnBrk="1" latinLnBrk="0" hangingPunct="1">
              <a:defRPr kumimoji="1" sz="1800" kern="1200">
                <a:solidFill>
                  <a:schemeClr val="tx1"/>
                </a:solidFill>
                <a:latin typeface="+mn-lt"/>
                <a:ea typeface="+mn-ea"/>
                <a:cs typeface="+mn-cs"/>
              </a:defRPr>
            </a:lvl3pPr>
            <a:lvl4pPr marL="1371512" algn="l" defTabSz="914341" rtl="0" eaLnBrk="1" latinLnBrk="0" hangingPunct="1">
              <a:defRPr kumimoji="1" sz="1800" kern="1200">
                <a:solidFill>
                  <a:schemeClr val="tx1"/>
                </a:solidFill>
                <a:latin typeface="+mn-lt"/>
                <a:ea typeface="+mn-ea"/>
                <a:cs typeface="+mn-cs"/>
              </a:defRPr>
            </a:lvl4pPr>
            <a:lvl5pPr marL="1828683" algn="l" defTabSz="914341" rtl="0" eaLnBrk="1" latinLnBrk="0" hangingPunct="1">
              <a:defRPr kumimoji="1" sz="1800" kern="1200">
                <a:solidFill>
                  <a:schemeClr val="tx1"/>
                </a:solidFill>
                <a:latin typeface="+mn-lt"/>
                <a:ea typeface="+mn-ea"/>
                <a:cs typeface="+mn-cs"/>
              </a:defRPr>
            </a:lvl5pPr>
            <a:lvl6pPr marL="2285854" algn="l" defTabSz="914341" rtl="0" eaLnBrk="1" latinLnBrk="0" hangingPunct="1">
              <a:defRPr kumimoji="1" sz="1800" kern="1200">
                <a:solidFill>
                  <a:schemeClr val="tx1"/>
                </a:solidFill>
                <a:latin typeface="+mn-lt"/>
                <a:ea typeface="+mn-ea"/>
                <a:cs typeface="+mn-cs"/>
              </a:defRPr>
            </a:lvl6pPr>
            <a:lvl7pPr marL="2743025" algn="l" defTabSz="914341" rtl="0" eaLnBrk="1" latinLnBrk="0" hangingPunct="1">
              <a:defRPr kumimoji="1" sz="1800" kern="1200">
                <a:solidFill>
                  <a:schemeClr val="tx1"/>
                </a:solidFill>
                <a:latin typeface="+mn-lt"/>
                <a:ea typeface="+mn-ea"/>
                <a:cs typeface="+mn-cs"/>
              </a:defRPr>
            </a:lvl7pPr>
            <a:lvl8pPr marL="3200195" algn="l" defTabSz="914341" rtl="0" eaLnBrk="1" latinLnBrk="0" hangingPunct="1">
              <a:defRPr kumimoji="1" sz="1800" kern="1200">
                <a:solidFill>
                  <a:schemeClr val="tx1"/>
                </a:solidFill>
                <a:latin typeface="+mn-lt"/>
                <a:ea typeface="+mn-ea"/>
                <a:cs typeface="+mn-cs"/>
              </a:defRPr>
            </a:lvl8pPr>
            <a:lvl9pPr marL="3657366" algn="l" defTabSz="914341" rtl="0" eaLnBrk="1" latinLnBrk="0" hangingPunct="1">
              <a:defRPr kumimoji="1" sz="1800" kern="1200">
                <a:solidFill>
                  <a:schemeClr val="tx1"/>
                </a:solidFill>
                <a:latin typeface="+mn-lt"/>
                <a:ea typeface="+mn-ea"/>
                <a:cs typeface="+mn-cs"/>
              </a:defRPr>
            </a:lvl9pPr>
          </a:lstStyle>
          <a:p>
            <a:pPr>
              <a:lnSpc>
                <a:spcPts val="1000"/>
              </a:lnSpc>
              <a:spcAft>
                <a:spcPts val="0"/>
              </a:spcAft>
            </a:pPr>
            <a:r>
              <a:rPr lang="en-US" altLang="ja-JP" sz="1050" kern="100" dirty="0">
                <a:latin typeface="メイリオ" panose="020B0604030504040204" pitchFamily="50" charset="-128"/>
                <a:ea typeface="メイリオ" panose="020B0604030504040204" pitchFamily="50" charset="-128"/>
                <a:cs typeface="メイリオ" panose="020B0604030504040204" pitchFamily="50" charset="-128"/>
              </a:rPr>
              <a:t>2018</a:t>
            </a:r>
            <a:r>
              <a:rPr lang="ja-JP" altLang="en-US" sz="1050" kern="100" dirty="0">
                <a:latin typeface="メイリオ" panose="020B0604030504040204" pitchFamily="50" charset="-128"/>
                <a:ea typeface="メイリオ" panose="020B0604030504040204" pitchFamily="50" charset="-128"/>
                <a:cs typeface="メイリオ" panose="020B0604030504040204" pitchFamily="50" charset="-128"/>
              </a:rPr>
              <a:t>年度第１回医療・病床懇話会</a:t>
            </a:r>
            <a:endParaRPr lang="en-US" altLang="ja-JP" sz="1050" kern="100" dirty="0">
              <a:latin typeface="メイリオ" panose="020B0604030504040204" pitchFamily="50" charset="-128"/>
              <a:ea typeface="メイリオ" panose="020B0604030504040204" pitchFamily="50" charset="-128"/>
              <a:cs typeface="メイリオ" panose="020B0604030504040204" pitchFamily="50" charset="-128"/>
            </a:endParaRPr>
          </a:p>
          <a:p>
            <a:pPr>
              <a:lnSpc>
                <a:spcPts val="1000"/>
              </a:lnSpc>
              <a:spcAft>
                <a:spcPts val="0"/>
              </a:spcAft>
            </a:pPr>
            <a:r>
              <a:rPr lang="ja-JP" altLang="en-US" sz="1050" kern="100" dirty="0">
                <a:latin typeface="メイリオ" panose="020B0604030504040204" pitchFamily="50" charset="-128"/>
                <a:ea typeface="メイリオ" panose="020B0604030504040204" pitchFamily="50" charset="-128"/>
                <a:cs typeface="メイリオ" panose="020B0604030504040204" pitchFamily="50" charset="-128"/>
              </a:rPr>
              <a:t>（部会）資料抜粋</a:t>
            </a:r>
            <a:endParaRPr lang="ja-JP" sz="1050" kern="100" dirty="0">
              <a:effectLst/>
              <a:latin typeface="メイリオ" panose="020B0604030504040204" pitchFamily="50" charset="-128"/>
              <a:ea typeface="メイリオ" panose="020B0604030504040204" pitchFamily="50" charset="-128"/>
              <a:cs typeface="メイリオ" panose="020B0604030504040204" pitchFamily="50" charset="-128"/>
            </a:endParaRPr>
          </a:p>
        </p:txBody>
      </p:sp>
    </p:spTree>
    <p:extLst>
      <p:ext uri="{BB962C8B-B14F-4D97-AF65-F5344CB8AC3E}">
        <p14:creationId xmlns:p14="http://schemas.microsoft.com/office/powerpoint/2010/main" val="354499556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角丸四角形 1"/>
          <p:cNvSpPr/>
          <p:nvPr/>
        </p:nvSpPr>
        <p:spPr>
          <a:xfrm>
            <a:off x="1272794" y="709370"/>
            <a:ext cx="6228692" cy="936104"/>
          </a:xfrm>
          <a:prstGeom prst="roundRect">
            <a:avLst/>
          </a:prstGeom>
          <a:gradFill flip="none" rotWithShape="1">
            <a:gsLst>
              <a:gs pos="0">
                <a:schemeClr val="accent6">
                  <a:lumMod val="5000"/>
                  <a:lumOff val="95000"/>
                </a:schemeClr>
              </a:gs>
              <a:gs pos="74000">
                <a:schemeClr val="accent6">
                  <a:lumMod val="45000"/>
                  <a:lumOff val="55000"/>
                </a:schemeClr>
              </a:gs>
              <a:gs pos="83000">
                <a:schemeClr val="accent6">
                  <a:lumMod val="45000"/>
                  <a:lumOff val="55000"/>
                </a:schemeClr>
              </a:gs>
              <a:gs pos="100000">
                <a:schemeClr val="accent6">
                  <a:lumMod val="30000"/>
                  <a:lumOff val="7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4" name="タイトル 1">
            <a:extLst>
              <a:ext uri="{FF2B5EF4-FFF2-40B4-BE49-F238E27FC236}">
                <a16:creationId xmlns:a16="http://schemas.microsoft.com/office/drawing/2014/main" id="{E4E5881F-7303-48F0-A1BF-8AB683DB1D16}"/>
              </a:ext>
            </a:extLst>
          </p:cNvPr>
          <p:cNvSpPr txBox="1">
            <a:spLocks/>
          </p:cNvSpPr>
          <p:nvPr/>
        </p:nvSpPr>
        <p:spPr>
          <a:xfrm>
            <a:off x="892077" y="811622"/>
            <a:ext cx="6990126" cy="852697"/>
          </a:xfrm>
          <a:prstGeom prst="rect">
            <a:avLst/>
          </a:prstGeom>
          <a:noFill/>
          <a:ln w="38100">
            <a:noFill/>
            <a:prstDash val="solid"/>
          </a:ln>
        </p:spPr>
        <p:txBody>
          <a:bodyPr lIns="65306" tIns="32653" rIns="65306" bIns="32653">
            <a:no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algn="l"/>
            <a:r>
              <a:rPr lang="ja-JP" altLang="en-US" sz="4000" b="1" dirty="0" smtClean="0">
                <a:solidFill>
                  <a:schemeClr val="accent1">
                    <a:lumMod val="75000"/>
                  </a:schemeClr>
                </a:solidFill>
                <a:latin typeface="HGP創英角ｺﾞｼｯｸUB" panose="020B0900000000000000" pitchFamily="50" charset="-128"/>
                <a:ea typeface="HGP創英角ｺﾞｼｯｸUB" panose="020B0900000000000000" pitchFamily="50" charset="-128"/>
              </a:rPr>
              <a:t>　　　地域医療構想の目的</a:t>
            </a:r>
            <a:endParaRPr lang="en-US" altLang="ja-JP" sz="4000" b="1" dirty="0">
              <a:solidFill>
                <a:schemeClr val="accent1">
                  <a:lumMod val="75000"/>
                </a:schemeClr>
              </a:solidFill>
              <a:latin typeface="HGP創英角ｺﾞｼｯｸUB" panose="020B0900000000000000" pitchFamily="50" charset="-128"/>
              <a:ea typeface="HGP創英角ｺﾞｼｯｸUB" panose="020B0900000000000000" pitchFamily="50" charset="-128"/>
            </a:endParaRPr>
          </a:p>
        </p:txBody>
      </p:sp>
      <p:sp>
        <p:nvSpPr>
          <p:cNvPr id="4" name="スライド番号プレースホルダー 3"/>
          <p:cNvSpPr>
            <a:spLocks noGrp="1"/>
          </p:cNvSpPr>
          <p:nvPr>
            <p:ph type="sldNum" sz="quarter" idx="12"/>
          </p:nvPr>
        </p:nvSpPr>
        <p:spPr>
          <a:xfrm>
            <a:off x="6973047" y="6492875"/>
            <a:ext cx="2133600" cy="365125"/>
          </a:xfrm>
        </p:spPr>
        <p:txBody>
          <a:bodyPr/>
          <a:lstStyle/>
          <a:p>
            <a:fld id="{A9848611-8FAA-4BFC-BAAD-33CAF1A3E273}" type="slidenum">
              <a:rPr lang="ja-JP" altLang="en-US" smtClean="0"/>
              <a:pPr/>
              <a:t>4</a:t>
            </a:fld>
            <a:endParaRPr lang="ja-JP" altLang="en-US" dirty="0"/>
          </a:p>
        </p:txBody>
      </p:sp>
      <p:sp>
        <p:nvSpPr>
          <p:cNvPr id="8" name="タイトル 1">
            <a:extLst>
              <a:ext uri="{FF2B5EF4-FFF2-40B4-BE49-F238E27FC236}">
                <a16:creationId xmlns:a16="http://schemas.microsoft.com/office/drawing/2014/main" id="{E4E5881F-7303-48F0-A1BF-8AB683DB1D16}"/>
              </a:ext>
            </a:extLst>
          </p:cNvPr>
          <p:cNvSpPr txBox="1">
            <a:spLocks/>
          </p:cNvSpPr>
          <p:nvPr/>
        </p:nvSpPr>
        <p:spPr>
          <a:xfrm>
            <a:off x="384858" y="3150459"/>
            <a:ext cx="8655731" cy="2824867"/>
          </a:xfrm>
          <a:prstGeom prst="rect">
            <a:avLst/>
          </a:prstGeom>
          <a:noFill/>
          <a:ln w="38100">
            <a:noFill/>
            <a:prstDash val="solid"/>
          </a:ln>
        </p:spPr>
        <p:txBody>
          <a:bodyPr lIns="65306" tIns="32653" rIns="65306" bIns="32653">
            <a:no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algn="l"/>
            <a:r>
              <a:rPr lang="ja-JP" altLang="en-US" sz="3600" b="1" dirty="0" smtClean="0">
                <a:solidFill>
                  <a:schemeClr val="accent1">
                    <a:lumMod val="75000"/>
                  </a:schemeClr>
                </a:solidFill>
                <a:latin typeface="HGP創英角ｺﾞｼｯｸUB" panose="020B0900000000000000" pitchFamily="50" charset="-128"/>
                <a:ea typeface="HGP創英角ｺﾞｼｯｸUB" panose="020B0900000000000000" pitchFamily="50" charset="-128"/>
              </a:rPr>
              <a:t>大阪府における主な課題</a:t>
            </a:r>
            <a:endParaRPr lang="en-US" altLang="ja-JP" sz="3600" b="1" dirty="0">
              <a:solidFill>
                <a:schemeClr val="accent1">
                  <a:lumMod val="75000"/>
                </a:schemeClr>
              </a:solidFill>
              <a:latin typeface="HGP創英角ｺﾞｼｯｸUB" panose="020B0900000000000000" pitchFamily="50" charset="-128"/>
              <a:ea typeface="HGP創英角ｺﾞｼｯｸUB" panose="020B0900000000000000" pitchFamily="50" charset="-128"/>
            </a:endParaRPr>
          </a:p>
          <a:p>
            <a:pPr algn="l"/>
            <a:endParaRPr lang="en-US" altLang="ja-JP" sz="2400" b="1" dirty="0">
              <a:solidFill>
                <a:schemeClr val="accent1">
                  <a:lumMod val="75000"/>
                </a:schemeClr>
              </a:solidFill>
              <a:latin typeface="HGP創英角ｺﾞｼｯｸUB" panose="020B0900000000000000" pitchFamily="50" charset="-128"/>
              <a:ea typeface="HGP創英角ｺﾞｼｯｸUB" panose="020B0900000000000000" pitchFamily="50" charset="-128"/>
            </a:endParaRPr>
          </a:p>
          <a:p>
            <a:pPr algn="l"/>
            <a:r>
              <a:rPr lang="ja-JP" altLang="en-US" sz="2400" dirty="0" smtClean="0">
                <a:solidFill>
                  <a:schemeClr val="accent1">
                    <a:lumMod val="75000"/>
                  </a:schemeClr>
                </a:solidFill>
                <a:latin typeface="Meiryo UI" panose="020B0604030504040204" pitchFamily="50" charset="-128"/>
                <a:ea typeface="Meiryo UI" panose="020B0604030504040204" pitchFamily="50" charset="-128"/>
              </a:rPr>
              <a:t>　課題１</a:t>
            </a:r>
            <a:r>
              <a:rPr lang="en-US" altLang="ja-JP" sz="2400" dirty="0" smtClean="0">
                <a:solidFill>
                  <a:schemeClr val="accent1">
                    <a:lumMod val="75000"/>
                  </a:schemeClr>
                </a:solidFill>
                <a:latin typeface="Meiryo UI" panose="020B0604030504040204" pitchFamily="50" charset="-128"/>
                <a:ea typeface="Meiryo UI" panose="020B0604030504040204" pitchFamily="50" charset="-128"/>
              </a:rPr>
              <a:t>【</a:t>
            </a:r>
            <a:r>
              <a:rPr lang="ja-JP" altLang="en-US" sz="2400" dirty="0" smtClean="0">
                <a:solidFill>
                  <a:schemeClr val="accent1">
                    <a:lumMod val="75000"/>
                  </a:schemeClr>
                </a:solidFill>
                <a:latin typeface="Meiryo UI" panose="020B0604030504040204" pitchFamily="50" charset="-128"/>
                <a:ea typeface="Meiryo UI" panose="020B0604030504040204" pitchFamily="50" charset="-128"/>
              </a:rPr>
              <a:t>病床機能</a:t>
            </a:r>
            <a:r>
              <a:rPr lang="en-US" altLang="ja-JP" sz="2400" dirty="0" smtClean="0">
                <a:solidFill>
                  <a:schemeClr val="accent1">
                    <a:lumMod val="75000"/>
                  </a:schemeClr>
                </a:solidFill>
                <a:latin typeface="Meiryo UI" panose="020B0604030504040204" pitchFamily="50" charset="-128"/>
                <a:ea typeface="Meiryo UI" panose="020B0604030504040204" pitchFamily="50" charset="-128"/>
              </a:rPr>
              <a:t>】</a:t>
            </a:r>
            <a:r>
              <a:rPr lang="ja-JP" altLang="en-US" sz="2400" dirty="0" smtClean="0">
                <a:solidFill>
                  <a:schemeClr val="accent1">
                    <a:lumMod val="75000"/>
                  </a:schemeClr>
                </a:solidFill>
                <a:latin typeface="Meiryo UI" panose="020B0604030504040204" pitchFamily="50" charset="-128"/>
                <a:ea typeface="Meiryo UI" panose="020B0604030504040204" pitchFamily="50" charset="-128"/>
              </a:rPr>
              <a:t>　</a:t>
            </a:r>
            <a:endParaRPr lang="en-US" altLang="ja-JP" sz="2400" dirty="0" smtClean="0">
              <a:solidFill>
                <a:schemeClr val="accent1">
                  <a:lumMod val="75000"/>
                </a:schemeClr>
              </a:solidFill>
              <a:latin typeface="Meiryo UI" panose="020B0604030504040204" pitchFamily="50" charset="-128"/>
              <a:ea typeface="Meiryo UI" panose="020B0604030504040204" pitchFamily="50" charset="-128"/>
            </a:endParaRPr>
          </a:p>
          <a:p>
            <a:pPr algn="l"/>
            <a:r>
              <a:rPr lang="ja-JP" altLang="en-US" sz="2400" dirty="0">
                <a:solidFill>
                  <a:schemeClr val="accent1">
                    <a:lumMod val="75000"/>
                  </a:schemeClr>
                </a:solidFill>
                <a:latin typeface="Meiryo UI" panose="020B0604030504040204" pitchFamily="50" charset="-128"/>
                <a:ea typeface="Meiryo UI" panose="020B0604030504040204" pitchFamily="50" charset="-128"/>
              </a:rPr>
              <a:t>　</a:t>
            </a:r>
            <a:r>
              <a:rPr lang="ja-JP" altLang="en-US" sz="2400" dirty="0" smtClean="0">
                <a:solidFill>
                  <a:schemeClr val="accent1">
                    <a:lumMod val="75000"/>
                  </a:schemeClr>
                </a:solidFill>
                <a:latin typeface="Meiryo UI" panose="020B0604030504040204" pitchFamily="50" charset="-128"/>
                <a:ea typeface="Meiryo UI" panose="020B0604030504040204" pitchFamily="50" charset="-128"/>
              </a:rPr>
              <a:t>　　　　　回復期病床の不足が見込まれる　</a:t>
            </a:r>
            <a:endParaRPr lang="en-US" altLang="ja-JP" sz="2400" dirty="0" smtClean="0">
              <a:solidFill>
                <a:schemeClr val="accent1">
                  <a:lumMod val="75000"/>
                </a:schemeClr>
              </a:solidFill>
              <a:latin typeface="Meiryo UI" panose="020B0604030504040204" pitchFamily="50" charset="-128"/>
              <a:ea typeface="Meiryo UI" panose="020B0604030504040204" pitchFamily="50" charset="-128"/>
            </a:endParaRPr>
          </a:p>
          <a:p>
            <a:pPr algn="l"/>
            <a:endParaRPr lang="en-US" altLang="ja-JP" sz="2400" dirty="0">
              <a:solidFill>
                <a:schemeClr val="accent1">
                  <a:lumMod val="75000"/>
                </a:schemeClr>
              </a:solidFill>
              <a:latin typeface="Meiryo UI" panose="020B0604030504040204" pitchFamily="50" charset="-128"/>
              <a:ea typeface="Meiryo UI" panose="020B0604030504040204" pitchFamily="50" charset="-128"/>
            </a:endParaRPr>
          </a:p>
          <a:p>
            <a:pPr algn="l"/>
            <a:r>
              <a:rPr lang="ja-JP" altLang="en-US" sz="2400" dirty="0" smtClean="0">
                <a:solidFill>
                  <a:schemeClr val="accent1">
                    <a:lumMod val="75000"/>
                  </a:schemeClr>
                </a:solidFill>
                <a:latin typeface="Meiryo UI" panose="020B0604030504040204" pitchFamily="50" charset="-128"/>
                <a:ea typeface="Meiryo UI" panose="020B0604030504040204" pitchFamily="50" charset="-128"/>
              </a:rPr>
              <a:t>　課題２</a:t>
            </a:r>
            <a:r>
              <a:rPr lang="en-US" altLang="ja-JP" sz="2400" dirty="0" smtClean="0">
                <a:solidFill>
                  <a:schemeClr val="accent1">
                    <a:lumMod val="75000"/>
                  </a:schemeClr>
                </a:solidFill>
                <a:latin typeface="Meiryo UI" panose="020B0604030504040204" pitchFamily="50" charset="-128"/>
                <a:ea typeface="Meiryo UI" panose="020B0604030504040204" pitchFamily="50" charset="-128"/>
              </a:rPr>
              <a:t>【</a:t>
            </a:r>
            <a:r>
              <a:rPr lang="ja-JP" altLang="en-US" sz="2400" dirty="0" smtClean="0">
                <a:solidFill>
                  <a:schemeClr val="accent1">
                    <a:lumMod val="75000"/>
                  </a:schemeClr>
                </a:solidFill>
                <a:latin typeface="Meiryo UI" panose="020B0604030504040204" pitchFamily="50" charset="-128"/>
                <a:ea typeface="Meiryo UI" panose="020B0604030504040204" pitchFamily="50" charset="-128"/>
              </a:rPr>
              <a:t>診療機能</a:t>
            </a:r>
            <a:r>
              <a:rPr lang="en-US" altLang="ja-JP" sz="2400" dirty="0" smtClean="0">
                <a:solidFill>
                  <a:schemeClr val="accent1">
                    <a:lumMod val="75000"/>
                  </a:schemeClr>
                </a:solidFill>
                <a:latin typeface="Meiryo UI" panose="020B0604030504040204" pitchFamily="50" charset="-128"/>
                <a:ea typeface="Meiryo UI" panose="020B0604030504040204" pitchFamily="50" charset="-128"/>
              </a:rPr>
              <a:t>】</a:t>
            </a:r>
            <a:endParaRPr lang="en-US" altLang="ja-JP" sz="2400" dirty="0">
              <a:solidFill>
                <a:schemeClr val="accent1">
                  <a:lumMod val="75000"/>
                </a:schemeClr>
              </a:solidFill>
              <a:latin typeface="Meiryo UI" panose="020B0604030504040204" pitchFamily="50" charset="-128"/>
              <a:ea typeface="Meiryo UI" panose="020B0604030504040204" pitchFamily="50" charset="-128"/>
            </a:endParaRPr>
          </a:p>
          <a:p>
            <a:pPr algn="l"/>
            <a:r>
              <a:rPr lang="ja-JP" altLang="en-US" sz="2400" dirty="0" smtClean="0">
                <a:solidFill>
                  <a:schemeClr val="accent1">
                    <a:lumMod val="75000"/>
                  </a:schemeClr>
                </a:solidFill>
                <a:latin typeface="Meiryo UI" panose="020B0604030504040204" pitchFamily="50" charset="-128"/>
                <a:ea typeface="Meiryo UI" panose="020B0604030504040204" pitchFamily="50" charset="-128"/>
              </a:rPr>
              <a:t>　　　　　　将来的な疾病構造の変化に対応した</a:t>
            </a:r>
            <a:endParaRPr lang="en-US" altLang="ja-JP" sz="2400" dirty="0" smtClean="0">
              <a:solidFill>
                <a:schemeClr val="accent1">
                  <a:lumMod val="75000"/>
                </a:schemeClr>
              </a:solidFill>
              <a:latin typeface="Meiryo UI" panose="020B0604030504040204" pitchFamily="50" charset="-128"/>
              <a:ea typeface="Meiryo UI" panose="020B0604030504040204" pitchFamily="50" charset="-128"/>
            </a:endParaRPr>
          </a:p>
          <a:p>
            <a:pPr algn="l"/>
            <a:r>
              <a:rPr lang="ja-JP" altLang="en-US" sz="2400" dirty="0">
                <a:solidFill>
                  <a:schemeClr val="accent1">
                    <a:lumMod val="75000"/>
                  </a:schemeClr>
                </a:solidFill>
                <a:latin typeface="Meiryo UI" panose="020B0604030504040204" pitchFamily="50" charset="-128"/>
                <a:ea typeface="Meiryo UI" panose="020B0604030504040204" pitchFamily="50" charset="-128"/>
              </a:rPr>
              <a:t>　</a:t>
            </a:r>
            <a:r>
              <a:rPr lang="ja-JP" altLang="en-US" sz="2400" dirty="0" smtClean="0">
                <a:solidFill>
                  <a:schemeClr val="accent1">
                    <a:lumMod val="75000"/>
                  </a:schemeClr>
                </a:solidFill>
                <a:latin typeface="Meiryo UI" panose="020B0604030504040204" pitchFamily="50" charset="-128"/>
                <a:ea typeface="Meiryo UI" panose="020B0604030504040204" pitchFamily="50" charset="-128"/>
              </a:rPr>
              <a:t>　　　　　病院の役割分担について検討が必要</a:t>
            </a:r>
            <a:endParaRPr lang="en-US" altLang="ja-JP" sz="2400" dirty="0">
              <a:solidFill>
                <a:schemeClr val="accent1">
                  <a:lumMod val="75000"/>
                </a:schemeClr>
              </a:solidFill>
              <a:latin typeface="Meiryo UI" panose="020B0604030504040204" pitchFamily="50" charset="-128"/>
              <a:ea typeface="Meiryo UI" panose="020B0604030504040204" pitchFamily="50" charset="-128"/>
            </a:endParaRPr>
          </a:p>
        </p:txBody>
      </p:sp>
      <p:sp>
        <p:nvSpPr>
          <p:cNvPr id="9" name="テキスト ボックス 3">
            <a:extLst>
              <a:ext uri="{FF2B5EF4-FFF2-40B4-BE49-F238E27FC236}">
                <a16:creationId xmlns:a16="http://schemas.microsoft.com/office/drawing/2014/main" id="{CB56480A-4EC9-40C3-9235-49169A6E0760}"/>
              </a:ext>
            </a:extLst>
          </p:cNvPr>
          <p:cNvSpPr txBox="1">
            <a:spLocks noChangeArrowheads="1"/>
          </p:cNvSpPr>
          <p:nvPr/>
        </p:nvSpPr>
        <p:spPr bwMode="auto">
          <a:xfrm>
            <a:off x="235360" y="1918343"/>
            <a:ext cx="8753472" cy="9612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kumimoji="1">
                <a:solidFill>
                  <a:schemeClr val="tx1"/>
                </a:solidFill>
                <a:latin typeface="Calibri" pitchFamily="34" charset="0"/>
                <a:ea typeface="ＭＳ Ｐゴシック" charset="-128"/>
              </a:defRPr>
            </a:lvl1pPr>
            <a:lvl2pPr marL="742950" indent="-285750">
              <a:defRPr kumimoji="1">
                <a:solidFill>
                  <a:schemeClr val="tx1"/>
                </a:solidFill>
                <a:latin typeface="Calibri" pitchFamily="34" charset="0"/>
                <a:ea typeface="ＭＳ Ｐゴシック" charset="-128"/>
              </a:defRPr>
            </a:lvl2pPr>
            <a:lvl3pPr marL="1143000" indent="-228600">
              <a:defRPr kumimoji="1">
                <a:solidFill>
                  <a:schemeClr val="tx1"/>
                </a:solidFill>
                <a:latin typeface="Calibri" pitchFamily="34" charset="0"/>
                <a:ea typeface="ＭＳ Ｐゴシック" charset="-128"/>
              </a:defRPr>
            </a:lvl3pPr>
            <a:lvl4pPr marL="1600200" indent="-228600">
              <a:defRPr kumimoji="1">
                <a:solidFill>
                  <a:schemeClr val="tx1"/>
                </a:solidFill>
                <a:latin typeface="Calibri" pitchFamily="34" charset="0"/>
                <a:ea typeface="ＭＳ Ｐゴシック" charset="-128"/>
              </a:defRPr>
            </a:lvl4pPr>
            <a:lvl5pPr marL="2057400" indent="-228600">
              <a:defRPr kumimoji="1">
                <a:solidFill>
                  <a:schemeClr val="tx1"/>
                </a:solidFill>
                <a:latin typeface="Calibri" pitchFamily="34" charset="0"/>
                <a:ea typeface="ＭＳ Ｐゴシック" charset="-128"/>
              </a:defRPr>
            </a:lvl5pPr>
            <a:lvl6pPr marL="2514600" indent="-228600" fontAlgn="base">
              <a:spcBef>
                <a:spcPct val="0"/>
              </a:spcBef>
              <a:spcAft>
                <a:spcPct val="0"/>
              </a:spcAft>
              <a:defRPr kumimoji="1">
                <a:solidFill>
                  <a:schemeClr val="tx1"/>
                </a:solidFill>
                <a:latin typeface="Calibri" pitchFamily="34" charset="0"/>
                <a:ea typeface="ＭＳ Ｐゴシック" charset="-128"/>
              </a:defRPr>
            </a:lvl6pPr>
            <a:lvl7pPr marL="2971800" indent="-228600" fontAlgn="base">
              <a:spcBef>
                <a:spcPct val="0"/>
              </a:spcBef>
              <a:spcAft>
                <a:spcPct val="0"/>
              </a:spcAft>
              <a:defRPr kumimoji="1">
                <a:solidFill>
                  <a:schemeClr val="tx1"/>
                </a:solidFill>
                <a:latin typeface="Calibri" pitchFamily="34" charset="0"/>
                <a:ea typeface="ＭＳ Ｐゴシック" charset="-128"/>
              </a:defRPr>
            </a:lvl7pPr>
            <a:lvl8pPr marL="3429000" indent="-228600" fontAlgn="base">
              <a:spcBef>
                <a:spcPct val="0"/>
              </a:spcBef>
              <a:spcAft>
                <a:spcPct val="0"/>
              </a:spcAft>
              <a:defRPr kumimoji="1">
                <a:solidFill>
                  <a:schemeClr val="tx1"/>
                </a:solidFill>
                <a:latin typeface="Calibri" pitchFamily="34" charset="0"/>
                <a:ea typeface="ＭＳ Ｐゴシック" charset="-128"/>
              </a:defRPr>
            </a:lvl8pPr>
            <a:lvl9pPr marL="3886200" indent="-228600" fontAlgn="base">
              <a:spcBef>
                <a:spcPct val="0"/>
              </a:spcBef>
              <a:spcAft>
                <a:spcPct val="0"/>
              </a:spcAft>
              <a:defRPr kumimoji="1">
                <a:solidFill>
                  <a:schemeClr val="tx1"/>
                </a:solidFill>
                <a:latin typeface="Calibri" pitchFamily="34" charset="0"/>
                <a:ea typeface="ＭＳ Ｐゴシック" charset="-128"/>
              </a:defRPr>
            </a:lvl9pPr>
          </a:lstStyle>
          <a:p>
            <a:pPr marL="285750">
              <a:lnSpc>
                <a:spcPct val="125000"/>
              </a:lnSpc>
            </a:pPr>
            <a:r>
              <a:rPr lang="ja-JP" altLang="en-US" sz="2400" dirty="0" smtClean="0">
                <a:solidFill>
                  <a:schemeClr val="accent1">
                    <a:lumMod val="75000"/>
                  </a:schemeClr>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2400" dirty="0" smtClean="0">
                <a:latin typeface="Meiryo UI" panose="020B0604030504040204" pitchFamily="50" charset="-128"/>
                <a:ea typeface="Meiryo UI" panose="020B0604030504040204" pitchFamily="50" charset="-128"/>
              </a:rPr>
              <a:t>今後予想される疾病構造の変化を踏まえ、</a:t>
            </a:r>
            <a:endParaRPr lang="en-US" altLang="ja-JP" sz="2400" dirty="0" smtClean="0">
              <a:latin typeface="Meiryo UI" panose="020B0604030504040204" pitchFamily="50" charset="-128"/>
              <a:ea typeface="Meiryo UI" panose="020B0604030504040204" pitchFamily="50" charset="-128"/>
            </a:endParaRPr>
          </a:p>
          <a:p>
            <a:pPr marL="285750">
              <a:lnSpc>
                <a:spcPct val="125000"/>
              </a:lnSpc>
            </a:pPr>
            <a:r>
              <a:rPr lang="ja-JP" altLang="en-US" sz="2400" dirty="0">
                <a:latin typeface="Meiryo UI" panose="020B0604030504040204" pitchFamily="50" charset="-128"/>
                <a:ea typeface="Meiryo UI" panose="020B0604030504040204" pitchFamily="50" charset="-128"/>
              </a:rPr>
              <a:t>　</a:t>
            </a:r>
            <a:r>
              <a:rPr lang="ja-JP" altLang="en-US" sz="2400" dirty="0" smtClean="0">
                <a:latin typeface="Meiryo UI" panose="020B0604030504040204" pitchFamily="50" charset="-128"/>
                <a:ea typeface="Meiryo UI" panose="020B0604030504040204" pitchFamily="50" charset="-128"/>
              </a:rPr>
              <a:t>　　　　　　　　　　　　　　持続可能な医療提供体制の構築を図る。</a:t>
            </a:r>
            <a:endParaRPr lang="en-US" altLang="ja-JP" sz="2400" dirty="0">
              <a:latin typeface="Meiryo UI" panose="020B0604030504040204" pitchFamily="50" charset="-128"/>
              <a:ea typeface="Meiryo UI" panose="020B0604030504040204" pitchFamily="50" charset="-128"/>
            </a:endParaRPr>
          </a:p>
        </p:txBody>
      </p:sp>
      <p:sp>
        <p:nvSpPr>
          <p:cNvPr id="12" name="Oval 64">
            <a:hlinkClick r:id="rId3" action="ppaction://hlinksldjump"/>
            <a:extLst>
              <a:ext uri="{FF2B5EF4-FFF2-40B4-BE49-F238E27FC236}">
                <a16:creationId xmlns:a16="http://schemas.microsoft.com/office/drawing/2014/main" id="{2865890E-81EE-482A-8BAC-0CEA60EEBBA9}"/>
              </a:ext>
            </a:extLst>
          </p:cNvPr>
          <p:cNvSpPr>
            <a:spLocks noChangeAspect="1"/>
          </p:cNvSpPr>
          <p:nvPr/>
        </p:nvSpPr>
        <p:spPr>
          <a:xfrm>
            <a:off x="225530" y="171142"/>
            <a:ext cx="453404" cy="434070"/>
          </a:xfrm>
          <a:prstGeom prst="ellipse">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37160" rIns="137160" bIns="68580" rtlCol="0" anchor="ctr">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sz="2800" dirty="0">
              <a:solidFill>
                <a:schemeClr val="tx1"/>
              </a:solidFill>
              <a:latin typeface="FontAwesome" pitchFamily="2" charset="0"/>
            </a:endParaRPr>
          </a:p>
        </p:txBody>
      </p:sp>
      <p:sp>
        <p:nvSpPr>
          <p:cNvPr id="13" name="タイトル 1">
            <a:extLst>
              <a:ext uri="{FF2B5EF4-FFF2-40B4-BE49-F238E27FC236}">
                <a16:creationId xmlns:a16="http://schemas.microsoft.com/office/drawing/2014/main" id="{30BE5A27-A407-4A14-A9BE-5866682C3C6B}"/>
              </a:ext>
            </a:extLst>
          </p:cNvPr>
          <p:cNvSpPr txBox="1">
            <a:spLocks/>
          </p:cNvSpPr>
          <p:nvPr/>
        </p:nvSpPr>
        <p:spPr>
          <a:xfrm>
            <a:off x="235360" y="100145"/>
            <a:ext cx="8976014" cy="576064"/>
          </a:xfrm>
          <a:prstGeom prst="rect">
            <a:avLst/>
          </a:prstGeom>
        </p:spPr>
        <p:txBody>
          <a:bodyPr vert="horz" lIns="91440" tIns="45720" rIns="91440" bIns="45720" rtlCol="0" anchor="ctr">
            <a:no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algn="l"/>
            <a:r>
              <a:rPr lang="ja-JP" altLang="en-US" sz="2400" dirty="0" smtClean="0">
                <a:solidFill>
                  <a:schemeClr val="bg1"/>
                </a:solidFill>
                <a:latin typeface="HGP創英角ｺﾞｼｯｸUB" panose="020B0900000000000000" pitchFamily="50" charset="-128"/>
                <a:ea typeface="HGP創英角ｺﾞｼｯｸUB" panose="020B0900000000000000" pitchFamily="50" charset="-128"/>
              </a:rPr>
              <a:t>１　</a:t>
            </a:r>
            <a:r>
              <a:rPr lang="ja-JP" altLang="en-US" sz="2400" dirty="0" smtClean="0">
                <a:solidFill>
                  <a:schemeClr val="accent1">
                    <a:lumMod val="75000"/>
                  </a:schemeClr>
                </a:solidFill>
                <a:latin typeface="HGP創英角ｺﾞｼｯｸUB" panose="020B0900000000000000" pitchFamily="50" charset="-128"/>
                <a:ea typeface="HGP創英角ｺﾞｼｯｸUB" panose="020B0900000000000000" pitchFamily="50" charset="-128"/>
              </a:rPr>
              <a:t>地域</a:t>
            </a:r>
            <a:r>
              <a:rPr lang="ja-JP" altLang="en-US" sz="2400" dirty="0">
                <a:solidFill>
                  <a:schemeClr val="accent1">
                    <a:lumMod val="75000"/>
                  </a:schemeClr>
                </a:solidFill>
                <a:latin typeface="HGP創英角ｺﾞｼｯｸUB" panose="020B0900000000000000" pitchFamily="50" charset="-128"/>
                <a:ea typeface="HGP創英角ｺﾞｼｯｸUB" panose="020B0900000000000000" pitchFamily="50" charset="-128"/>
              </a:rPr>
              <a:t>医療構想とは　</a:t>
            </a:r>
          </a:p>
        </p:txBody>
      </p:sp>
    </p:spTree>
    <p:extLst>
      <p:ext uri="{BB962C8B-B14F-4D97-AF65-F5344CB8AC3E}">
        <p14:creationId xmlns:p14="http://schemas.microsoft.com/office/powerpoint/2010/main" val="203813653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円/楕円 24"/>
          <p:cNvSpPr/>
          <p:nvPr/>
        </p:nvSpPr>
        <p:spPr>
          <a:xfrm>
            <a:off x="2633585" y="5131949"/>
            <a:ext cx="2903689" cy="1033355"/>
          </a:xfrm>
          <a:prstGeom prst="ellipse">
            <a:avLst/>
          </a:prstGeom>
          <a:solidFill>
            <a:schemeClr val="accent5">
              <a:lumMod val="40000"/>
              <a:lumOff val="60000"/>
              <a:alpha val="3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4" name="円/楕円 23"/>
          <p:cNvSpPr/>
          <p:nvPr/>
        </p:nvSpPr>
        <p:spPr>
          <a:xfrm>
            <a:off x="3911296" y="2220561"/>
            <a:ext cx="4773490" cy="1353414"/>
          </a:xfrm>
          <a:prstGeom prst="ellipse">
            <a:avLst/>
          </a:prstGeom>
          <a:solidFill>
            <a:schemeClr val="accent5">
              <a:lumMod val="40000"/>
              <a:lumOff val="60000"/>
              <a:alpha val="3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 name="円/楕円 2"/>
          <p:cNvSpPr/>
          <p:nvPr/>
        </p:nvSpPr>
        <p:spPr>
          <a:xfrm>
            <a:off x="202050" y="2220561"/>
            <a:ext cx="3362124" cy="1434735"/>
          </a:xfrm>
          <a:prstGeom prst="ellipse">
            <a:avLst/>
          </a:prstGeom>
          <a:solidFill>
            <a:schemeClr val="accent5">
              <a:lumMod val="40000"/>
              <a:lumOff val="60000"/>
              <a:alpha val="3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 name="スライド番号プレースホルダー 3"/>
          <p:cNvSpPr>
            <a:spLocks noGrp="1"/>
          </p:cNvSpPr>
          <p:nvPr>
            <p:ph type="sldNum" sz="quarter" idx="12"/>
          </p:nvPr>
        </p:nvSpPr>
        <p:spPr>
          <a:xfrm>
            <a:off x="7010400" y="6490677"/>
            <a:ext cx="2133600" cy="365125"/>
          </a:xfrm>
        </p:spPr>
        <p:txBody>
          <a:bodyPr/>
          <a:lstStyle/>
          <a:p>
            <a:pPr>
              <a:defRPr/>
            </a:pPr>
            <a:fld id="{845FDA58-8628-4030-A7FF-2946B2EE6B4C}" type="slidenum">
              <a:rPr lang="ja-JP" altLang="en-US" sz="1800" smtClean="0">
                <a:solidFill>
                  <a:schemeClr val="tx1"/>
                </a:solidFill>
              </a:rPr>
              <a:pPr>
                <a:defRPr/>
              </a:pPr>
              <a:t>5</a:t>
            </a:fld>
            <a:endParaRPr lang="ja-JP" altLang="en-US" sz="1800" dirty="0">
              <a:solidFill>
                <a:schemeClr val="tx1"/>
              </a:solidFill>
            </a:endParaRPr>
          </a:p>
        </p:txBody>
      </p:sp>
      <p:sp>
        <p:nvSpPr>
          <p:cNvPr id="11" name="タイトル 1">
            <a:extLst>
              <a:ext uri="{FF2B5EF4-FFF2-40B4-BE49-F238E27FC236}">
                <a16:creationId xmlns:a16="http://schemas.microsoft.com/office/drawing/2014/main" id="{77D78C8B-7190-4F9F-BF24-FAD4DFE9F181}"/>
              </a:ext>
            </a:extLst>
          </p:cNvPr>
          <p:cNvSpPr txBox="1">
            <a:spLocks/>
          </p:cNvSpPr>
          <p:nvPr/>
        </p:nvSpPr>
        <p:spPr>
          <a:xfrm>
            <a:off x="179512" y="677447"/>
            <a:ext cx="8712968" cy="1023362"/>
          </a:xfrm>
          <a:prstGeom prst="rect">
            <a:avLst/>
          </a:prstGeom>
          <a:solidFill>
            <a:schemeClr val="accent1">
              <a:lumMod val="60000"/>
              <a:lumOff val="40000"/>
            </a:schemeClr>
          </a:solidFill>
        </p:spPr>
        <p:txBody>
          <a:bodyPr vert="horz" lIns="91440" tIns="45720" rIns="91440" bIns="45720" rtlCol="0" anchor="ctr">
            <a:no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algn="l"/>
            <a:r>
              <a:rPr lang="ja-JP" altLang="en-US" sz="2400" dirty="0">
                <a:latin typeface="HGP創英角ｺﾞｼｯｸUB" panose="020B0900000000000000" pitchFamily="50" charset="-128"/>
                <a:ea typeface="HGP創英角ｺﾞｼｯｸUB" panose="020B0900000000000000" pitchFamily="50" charset="-128"/>
              </a:rPr>
              <a:t>引き続き、医療実態データ（</a:t>
            </a:r>
            <a:r>
              <a:rPr lang="en-US" altLang="ja-JP" sz="2400" dirty="0">
                <a:latin typeface="HGP創英角ｺﾞｼｯｸUB" panose="020B0900000000000000" pitchFamily="50" charset="-128"/>
                <a:ea typeface="HGP創英角ｺﾞｼｯｸUB" panose="020B0900000000000000" pitchFamily="50" charset="-128"/>
              </a:rPr>
              <a:t>NDB</a:t>
            </a:r>
            <a:r>
              <a:rPr lang="ja-JP" altLang="en-US" sz="2400" dirty="0" err="1">
                <a:latin typeface="HGP創英角ｺﾞｼｯｸUB" panose="020B0900000000000000" pitchFamily="50" charset="-128"/>
                <a:ea typeface="HGP創英角ｺﾞｼｯｸUB" panose="020B0900000000000000" pitchFamily="50" charset="-128"/>
              </a:rPr>
              <a:t>、</a:t>
            </a:r>
            <a:r>
              <a:rPr lang="ja-JP" altLang="en-US" sz="2400" dirty="0">
                <a:latin typeface="HGP創英角ｺﾞｼｯｸUB" panose="020B0900000000000000" pitchFamily="50" charset="-128"/>
                <a:ea typeface="HGP創英角ｺﾞｼｯｸUB" panose="020B0900000000000000" pitchFamily="50" charset="-128"/>
              </a:rPr>
              <a:t>病床機能報告等）や病院プラン等の内容を共有しながら、医療機関の自主的な機能分化を支援　</a:t>
            </a:r>
          </a:p>
        </p:txBody>
      </p:sp>
      <p:sp>
        <p:nvSpPr>
          <p:cNvPr id="8" name="Text Placeholder 40">
            <a:extLst>
              <a:ext uri="{FF2B5EF4-FFF2-40B4-BE49-F238E27FC236}">
                <a16:creationId xmlns:a16="http://schemas.microsoft.com/office/drawing/2014/main" id="{6147A621-87CB-4051-9E7F-3CAFA03182FA}"/>
              </a:ext>
            </a:extLst>
          </p:cNvPr>
          <p:cNvSpPr>
            <a:spLocks noGrp="1"/>
          </p:cNvSpPr>
          <p:nvPr/>
        </p:nvSpPr>
        <p:spPr>
          <a:xfrm>
            <a:off x="2633585" y="4570244"/>
            <a:ext cx="2494584" cy="519866"/>
          </a:xfrm>
          <a:prstGeom prst="rightArrow">
            <a:avLst>
              <a:gd name="adj1" fmla="val 60684"/>
              <a:gd name="adj2" fmla="val 50000"/>
            </a:avLst>
          </a:prstGeom>
          <a:solidFill>
            <a:schemeClr val="accent1"/>
          </a:solidFill>
          <a:ln>
            <a:noFill/>
          </a:ln>
        </p:spPr>
        <p:txBody>
          <a:bodyPr vert="horz" wrap="square" lIns="91440" tIns="45720" rIns="91440" bIns="45720" rtlCol="0" anchor="ctr">
            <a:noAutofit/>
          </a:bodyPr>
          <a:lstStyle>
            <a:lvl1pPr marL="171450" indent="-171450" algn="ctr" defTabSz="914400" rtl="0" eaLnBrk="1" latinLnBrk="0" hangingPunct="1">
              <a:lnSpc>
                <a:spcPct val="90000"/>
              </a:lnSpc>
              <a:spcBef>
                <a:spcPts val="1000"/>
              </a:spcBef>
              <a:buFont typeface="Arial" panose="020B0604020202020204" pitchFamily="34" charset="0"/>
              <a:buNone/>
              <a:defRPr lang="en-US" sz="1350" b="1" kern="1200" cap="none" baseline="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altLang="ja-JP" sz="2000" dirty="0"/>
              <a:t>STEP</a:t>
            </a:r>
            <a:r>
              <a:rPr lang="en-US" sz="2000" dirty="0"/>
              <a:t> </a:t>
            </a:r>
            <a:r>
              <a:rPr lang="en-US" altLang="ja-JP" sz="2000" dirty="0"/>
              <a:t>2</a:t>
            </a:r>
            <a:endParaRPr lang="en-US" sz="2000" dirty="0"/>
          </a:p>
        </p:txBody>
      </p:sp>
      <p:sp>
        <p:nvSpPr>
          <p:cNvPr id="12" name="Text Placeholder 42">
            <a:extLst>
              <a:ext uri="{FF2B5EF4-FFF2-40B4-BE49-F238E27FC236}">
                <a16:creationId xmlns:a16="http://schemas.microsoft.com/office/drawing/2014/main" id="{CD6A62DE-5642-46D2-95AF-D756FB8F758D}"/>
              </a:ext>
            </a:extLst>
          </p:cNvPr>
          <p:cNvSpPr>
            <a:spLocks noGrp="1"/>
          </p:cNvSpPr>
          <p:nvPr/>
        </p:nvSpPr>
        <p:spPr>
          <a:xfrm>
            <a:off x="4990624" y="3576725"/>
            <a:ext cx="2267712" cy="537052"/>
          </a:xfrm>
          <a:prstGeom prst="rightArrow">
            <a:avLst>
              <a:gd name="adj1" fmla="val 60684"/>
              <a:gd name="adj2" fmla="val 50000"/>
            </a:avLst>
          </a:prstGeom>
          <a:solidFill>
            <a:schemeClr val="accent1"/>
          </a:solidFill>
          <a:ln>
            <a:noFill/>
          </a:ln>
        </p:spPr>
        <p:txBody>
          <a:bodyPr vert="horz" wrap="square" lIns="91440" tIns="45720" rIns="91440" bIns="45720" rtlCol="0" anchor="ctr">
            <a:noAutofit/>
          </a:bodyPr>
          <a:lstStyle>
            <a:lvl1pPr marL="171450" indent="-171450" algn="ctr" defTabSz="914400" rtl="0" eaLnBrk="1" latinLnBrk="0" hangingPunct="1">
              <a:lnSpc>
                <a:spcPct val="90000"/>
              </a:lnSpc>
              <a:spcBef>
                <a:spcPts val="1000"/>
              </a:spcBef>
              <a:buFont typeface="Arial" panose="020B0604020202020204" pitchFamily="34" charset="0"/>
              <a:buNone/>
              <a:defRPr lang="en-US" sz="1350" b="1" kern="1200" cap="none" baseline="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altLang="ja-JP" sz="2000" dirty="0"/>
              <a:t>STEP</a:t>
            </a:r>
            <a:r>
              <a:rPr lang="ja-JP" altLang="en-US" sz="2000" dirty="0"/>
              <a:t> </a:t>
            </a:r>
            <a:r>
              <a:rPr lang="en-US" altLang="ja-JP" sz="2000" dirty="0"/>
              <a:t>3</a:t>
            </a:r>
            <a:endParaRPr lang="en-US" sz="2000" dirty="0"/>
          </a:p>
        </p:txBody>
      </p:sp>
      <p:sp>
        <p:nvSpPr>
          <p:cNvPr id="13" name="Text Placeholder 71">
            <a:extLst>
              <a:ext uri="{FF2B5EF4-FFF2-40B4-BE49-F238E27FC236}">
                <a16:creationId xmlns:a16="http://schemas.microsoft.com/office/drawing/2014/main" id="{7DEFD8B5-B725-44A0-A35C-1A302BD93416}"/>
              </a:ext>
            </a:extLst>
          </p:cNvPr>
          <p:cNvSpPr>
            <a:spLocks noGrp="1"/>
          </p:cNvSpPr>
          <p:nvPr/>
        </p:nvSpPr>
        <p:spPr>
          <a:xfrm>
            <a:off x="429197" y="4186196"/>
            <a:ext cx="6964198" cy="384048"/>
          </a:xfrm>
          <a:prstGeom prst="homePlate">
            <a:avLst/>
          </a:prstGeom>
          <a:solidFill>
            <a:schemeClr val="accent1">
              <a:lumMod val="40000"/>
              <a:lumOff val="60000"/>
            </a:schemeClr>
          </a:solidFill>
          <a:ln>
            <a:noFill/>
          </a:ln>
        </p:spPr>
        <p:txBody>
          <a:bodyPr vert="horz" wrap="square" lIns="91440" tIns="45720" rIns="91440" bIns="45720" rtlCol="0" anchor="ctr">
            <a:noAutofit/>
          </a:bodyPr>
          <a:lstStyle>
            <a:lvl1pPr marL="171450" indent="-171450" algn="ctr" defTabSz="914400" rtl="0" eaLnBrk="1" latinLnBrk="0" hangingPunct="1">
              <a:lnSpc>
                <a:spcPct val="90000"/>
              </a:lnSpc>
              <a:spcBef>
                <a:spcPts val="1000"/>
              </a:spcBef>
              <a:buFont typeface="Arial" panose="020B0604020202020204" pitchFamily="34" charset="0"/>
              <a:buNone/>
              <a:defRPr lang="en-US" sz="1350" b="1" kern="1200" cap="none" baseline="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ja-JP" altLang="en-US" sz="16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すべての関係医療機関参画による分析・協議</a:t>
            </a:r>
            <a:r>
              <a:rPr lang="zh-TW" altLang="en-US" sz="16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地域医療構想調整会議</a:t>
            </a:r>
            <a:endParaRPr lang="en-US" sz="16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4" name="Text Placeholder 72">
            <a:extLst>
              <a:ext uri="{FF2B5EF4-FFF2-40B4-BE49-F238E27FC236}">
                <a16:creationId xmlns:a16="http://schemas.microsoft.com/office/drawing/2014/main" id="{5E40D74F-EE44-4438-81E1-7DBDC3C8A14A}"/>
              </a:ext>
            </a:extLst>
          </p:cNvPr>
          <p:cNvSpPr>
            <a:spLocks noGrp="1"/>
          </p:cNvSpPr>
          <p:nvPr/>
        </p:nvSpPr>
        <p:spPr>
          <a:xfrm>
            <a:off x="7415922" y="3822542"/>
            <a:ext cx="1620574" cy="1111356"/>
          </a:xfrm>
          <a:prstGeom prst="ellipse">
            <a:avLst/>
          </a:prstGeom>
          <a:solidFill>
            <a:schemeClr val="accent1">
              <a:lumMod val="75000"/>
            </a:schemeClr>
          </a:solidFill>
        </p:spPr>
        <p:txBody>
          <a:bodyPr vert="horz" wrap="square" lIns="0" tIns="45720" rIns="0" bIns="4572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50" b="1" kern="1200" cap="all" baseline="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ja-JP" altLang="en-US" sz="1400" dirty="0">
                <a:latin typeface="Meiryo UI" panose="020B0604030504040204" pitchFamily="50" charset="-128"/>
                <a:ea typeface="Meiryo UI" panose="020B0604030504040204" pitchFamily="50" charset="-128"/>
              </a:rPr>
              <a:t>医療機関の</a:t>
            </a:r>
          </a:p>
          <a:p>
            <a:r>
              <a:rPr lang="ja-JP" altLang="en-US" sz="1400" dirty="0">
                <a:latin typeface="Meiryo UI" panose="020B0604030504040204" pitchFamily="50" charset="-128"/>
                <a:ea typeface="Meiryo UI" panose="020B0604030504040204" pitchFamily="50" charset="-128"/>
              </a:rPr>
              <a:t>自主的な</a:t>
            </a:r>
          </a:p>
          <a:p>
            <a:r>
              <a:rPr lang="ja-JP" altLang="en-US" sz="1400" dirty="0">
                <a:latin typeface="Meiryo UI" panose="020B0604030504040204" pitchFamily="50" charset="-128"/>
                <a:ea typeface="Meiryo UI" panose="020B0604030504040204" pitchFamily="50" charset="-128"/>
              </a:rPr>
              <a:t>機能分化</a:t>
            </a:r>
            <a:endParaRPr lang="en-US" altLang="ja-JP" sz="1400" dirty="0">
              <a:latin typeface="Meiryo UI" panose="020B0604030504040204" pitchFamily="50" charset="-128"/>
              <a:ea typeface="Meiryo UI" panose="020B0604030504040204" pitchFamily="50" charset="-128"/>
            </a:endParaRPr>
          </a:p>
        </p:txBody>
      </p:sp>
      <p:sp>
        <p:nvSpPr>
          <p:cNvPr id="15" name="Text Placeholder 43">
            <a:extLst>
              <a:ext uri="{FF2B5EF4-FFF2-40B4-BE49-F238E27FC236}">
                <a16:creationId xmlns:a16="http://schemas.microsoft.com/office/drawing/2014/main" id="{F4475303-CE8A-4E7A-8F72-B774579F482E}"/>
              </a:ext>
            </a:extLst>
          </p:cNvPr>
          <p:cNvSpPr>
            <a:spLocks noGrp="1"/>
          </p:cNvSpPr>
          <p:nvPr/>
        </p:nvSpPr>
        <p:spPr>
          <a:xfrm>
            <a:off x="407735" y="3576725"/>
            <a:ext cx="2602966" cy="537052"/>
          </a:xfrm>
          <a:prstGeom prst="rightArrow">
            <a:avLst>
              <a:gd name="adj1" fmla="val 60684"/>
              <a:gd name="adj2" fmla="val 50000"/>
            </a:avLst>
          </a:prstGeom>
          <a:solidFill>
            <a:schemeClr val="accent1"/>
          </a:solidFill>
          <a:ln>
            <a:noFill/>
          </a:ln>
        </p:spPr>
        <p:txBody>
          <a:bodyPr vert="horz" wrap="square" lIns="91440" tIns="45720" rIns="91440" bIns="45720" rtlCol="0" anchor="ctr">
            <a:noAutofit/>
          </a:bodyPr>
          <a:lstStyle>
            <a:lvl1pPr marL="171450" indent="-171450" algn="ctr" defTabSz="914400" rtl="0" eaLnBrk="1" latinLnBrk="0" hangingPunct="1">
              <a:lnSpc>
                <a:spcPct val="90000"/>
              </a:lnSpc>
              <a:spcBef>
                <a:spcPts val="1000"/>
              </a:spcBef>
              <a:buFont typeface="Arial" panose="020B0604020202020204" pitchFamily="34" charset="0"/>
              <a:buNone/>
              <a:defRPr lang="en-US" sz="1350" b="1" kern="1200" cap="none" baseline="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altLang="ja-JP" sz="2000" dirty="0"/>
              <a:t>STEP</a:t>
            </a:r>
            <a:r>
              <a:rPr lang="en-US" sz="2000" dirty="0"/>
              <a:t> 1</a:t>
            </a:r>
          </a:p>
        </p:txBody>
      </p:sp>
      <p:sp>
        <p:nvSpPr>
          <p:cNvPr id="16" name="正方形/長方形 15">
            <a:extLst>
              <a:ext uri="{FF2B5EF4-FFF2-40B4-BE49-F238E27FC236}">
                <a16:creationId xmlns:a16="http://schemas.microsoft.com/office/drawing/2014/main" id="{FFB44F19-08F8-4B8D-9885-CE3608536F70}"/>
              </a:ext>
            </a:extLst>
          </p:cNvPr>
          <p:cNvSpPr/>
          <p:nvPr/>
        </p:nvSpPr>
        <p:spPr>
          <a:xfrm>
            <a:off x="3177746" y="5320030"/>
            <a:ext cx="2761574" cy="646331"/>
          </a:xfrm>
          <a:prstGeom prst="rect">
            <a:avLst/>
          </a:prstGeom>
        </p:spPr>
        <p:txBody>
          <a:bodyPr wrap="square">
            <a:spAutoFit/>
          </a:bodyPr>
          <a:lstStyle/>
          <a:p>
            <a:r>
              <a:rPr lang="ja-JP" altLang="en-US" b="1" dirty="0">
                <a:solidFill>
                  <a:srgbClr val="FF0000"/>
                </a:solidFill>
                <a:latin typeface="Meiryo UI" panose="020B0604030504040204" pitchFamily="50" charset="-128"/>
                <a:ea typeface="Meiryo UI" panose="020B0604030504040204" pitchFamily="50" charset="-128"/>
              </a:rPr>
              <a:t>公・民分け隔てなく</a:t>
            </a:r>
            <a:endParaRPr lang="en-US" altLang="ja-JP" b="1" dirty="0">
              <a:solidFill>
                <a:srgbClr val="FF0000"/>
              </a:solidFill>
              <a:latin typeface="Meiryo UI" panose="020B0604030504040204" pitchFamily="50" charset="-128"/>
              <a:ea typeface="Meiryo UI" panose="020B0604030504040204" pitchFamily="50" charset="-128"/>
            </a:endParaRPr>
          </a:p>
          <a:p>
            <a:r>
              <a:rPr lang="ja-JP" altLang="en-US" b="1" dirty="0">
                <a:solidFill>
                  <a:srgbClr val="FF0000"/>
                </a:solidFill>
                <a:latin typeface="Meiryo UI" panose="020B0604030504040204" pitchFamily="50" charset="-128"/>
                <a:ea typeface="Meiryo UI" panose="020B0604030504040204" pitchFamily="50" charset="-128"/>
              </a:rPr>
              <a:t>「地域の課題」を共有</a:t>
            </a:r>
            <a:endParaRPr lang="ja-JP" altLang="en-US" b="1" dirty="0">
              <a:latin typeface="Meiryo UI" panose="020B0604030504040204" pitchFamily="50" charset="-128"/>
              <a:ea typeface="Meiryo UI" panose="020B0604030504040204" pitchFamily="50" charset="-128"/>
            </a:endParaRPr>
          </a:p>
        </p:txBody>
      </p:sp>
      <p:sp>
        <p:nvSpPr>
          <p:cNvPr id="17" name="正方形/長方形 16">
            <a:extLst>
              <a:ext uri="{FF2B5EF4-FFF2-40B4-BE49-F238E27FC236}">
                <a16:creationId xmlns:a16="http://schemas.microsoft.com/office/drawing/2014/main" id="{BE6EE783-5806-4357-87A8-C0D9E251661E}"/>
              </a:ext>
            </a:extLst>
          </p:cNvPr>
          <p:cNvSpPr/>
          <p:nvPr/>
        </p:nvSpPr>
        <p:spPr>
          <a:xfrm>
            <a:off x="407395" y="2490549"/>
            <a:ext cx="2952431" cy="923330"/>
          </a:xfrm>
          <a:prstGeom prst="rect">
            <a:avLst/>
          </a:prstGeom>
        </p:spPr>
        <p:txBody>
          <a:bodyPr wrap="square">
            <a:spAutoFit/>
          </a:bodyPr>
          <a:lstStyle/>
          <a:p>
            <a:r>
              <a:rPr lang="en-US" altLang="ja-JP" b="1" dirty="0" smtClean="0">
                <a:solidFill>
                  <a:srgbClr val="FF0000"/>
                </a:solidFill>
                <a:latin typeface="Meiryo UI" panose="020B0604030504040204" pitchFamily="50" charset="-128"/>
                <a:ea typeface="Meiryo UI" panose="020B0604030504040204" pitchFamily="50" charset="-128"/>
              </a:rPr>
              <a:t>2019</a:t>
            </a:r>
            <a:r>
              <a:rPr lang="ja-JP" altLang="en-US" b="1" dirty="0" smtClean="0">
                <a:solidFill>
                  <a:srgbClr val="FF0000"/>
                </a:solidFill>
                <a:latin typeface="Meiryo UI" panose="020B0604030504040204" pitchFamily="50" charset="-128"/>
                <a:ea typeface="Meiryo UI" panose="020B0604030504040204" pitchFamily="50" charset="-128"/>
              </a:rPr>
              <a:t>年度</a:t>
            </a:r>
            <a:r>
              <a:rPr lang="ja-JP" altLang="en-US" b="1" dirty="0">
                <a:solidFill>
                  <a:srgbClr val="FF0000"/>
                </a:solidFill>
                <a:latin typeface="Meiryo UI" panose="020B0604030504040204" pitchFamily="50" charset="-128"/>
                <a:ea typeface="Meiryo UI" panose="020B0604030504040204" pitchFamily="50" charset="-128"/>
              </a:rPr>
              <a:t>に⾒えてきた課題を踏まえた診療実態を分析・徹底した⾒える化</a:t>
            </a:r>
          </a:p>
        </p:txBody>
      </p:sp>
      <p:sp>
        <p:nvSpPr>
          <p:cNvPr id="18" name="正方形/長方形 17">
            <a:extLst>
              <a:ext uri="{FF2B5EF4-FFF2-40B4-BE49-F238E27FC236}">
                <a16:creationId xmlns:a16="http://schemas.microsoft.com/office/drawing/2014/main" id="{947B9AF1-8A83-42B4-98B6-427C64780957}"/>
              </a:ext>
            </a:extLst>
          </p:cNvPr>
          <p:cNvSpPr/>
          <p:nvPr/>
        </p:nvSpPr>
        <p:spPr>
          <a:xfrm>
            <a:off x="4458526" y="2464216"/>
            <a:ext cx="4476468" cy="923330"/>
          </a:xfrm>
          <a:prstGeom prst="rect">
            <a:avLst/>
          </a:prstGeom>
        </p:spPr>
        <p:txBody>
          <a:bodyPr wrap="square">
            <a:spAutoFit/>
          </a:bodyPr>
          <a:lstStyle/>
          <a:p>
            <a:r>
              <a:rPr lang="ja-JP" altLang="en-US" b="1" dirty="0">
                <a:solidFill>
                  <a:srgbClr val="FF0000"/>
                </a:solidFill>
                <a:latin typeface="Meiryo UI" panose="020B0604030504040204" pitchFamily="50" charset="-128"/>
                <a:ea typeface="Meiryo UI" panose="020B0604030504040204" pitchFamily="50" charset="-128"/>
              </a:rPr>
              <a:t>「将来のあるべき姿」に向けた進捗状況、</a:t>
            </a:r>
          </a:p>
          <a:p>
            <a:r>
              <a:rPr lang="en-US" altLang="ja-JP" b="1" dirty="0">
                <a:solidFill>
                  <a:srgbClr val="FF0000"/>
                </a:solidFill>
                <a:latin typeface="Meiryo UI" panose="020B0604030504040204" pitchFamily="50" charset="-128"/>
                <a:ea typeface="Meiryo UI" panose="020B0604030504040204" pitchFamily="50" charset="-128"/>
              </a:rPr>
              <a:t>2025</a:t>
            </a:r>
            <a:r>
              <a:rPr lang="ja-JP" altLang="en-US" b="1" dirty="0">
                <a:solidFill>
                  <a:srgbClr val="FF0000"/>
                </a:solidFill>
                <a:latin typeface="Meiryo UI" panose="020B0604030504040204" pitchFamily="50" charset="-128"/>
                <a:ea typeface="Meiryo UI" panose="020B0604030504040204" pitchFamily="50" charset="-128"/>
              </a:rPr>
              <a:t>年に向けた病院プランについて認識の共有</a:t>
            </a:r>
          </a:p>
        </p:txBody>
      </p:sp>
      <p:sp>
        <p:nvSpPr>
          <p:cNvPr id="22" name="Oval 64">
            <a:hlinkClick r:id="rId3" action="ppaction://hlinksldjump"/>
            <a:extLst>
              <a:ext uri="{FF2B5EF4-FFF2-40B4-BE49-F238E27FC236}">
                <a16:creationId xmlns:a16="http://schemas.microsoft.com/office/drawing/2014/main" id="{2865890E-81EE-482A-8BAC-0CEA60EEBBA9}"/>
              </a:ext>
            </a:extLst>
          </p:cNvPr>
          <p:cNvSpPr>
            <a:spLocks noChangeAspect="1"/>
          </p:cNvSpPr>
          <p:nvPr/>
        </p:nvSpPr>
        <p:spPr>
          <a:xfrm>
            <a:off x="158156" y="144000"/>
            <a:ext cx="453404" cy="434070"/>
          </a:xfrm>
          <a:prstGeom prst="ellipse">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37160" rIns="137160" bIns="68580" rtlCol="0" anchor="ctr">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sz="2800" dirty="0">
              <a:solidFill>
                <a:schemeClr val="tx1"/>
              </a:solidFill>
              <a:latin typeface="FontAwesome" pitchFamily="2" charset="0"/>
            </a:endParaRPr>
          </a:p>
        </p:txBody>
      </p:sp>
      <p:sp>
        <p:nvSpPr>
          <p:cNvPr id="23" name="タイトル 1">
            <a:extLst>
              <a:ext uri="{FF2B5EF4-FFF2-40B4-BE49-F238E27FC236}">
                <a16:creationId xmlns:a16="http://schemas.microsoft.com/office/drawing/2014/main" id="{30BE5A27-A407-4A14-A9BE-5866682C3C6B}"/>
              </a:ext>
            </a:extLst>
          </p:cNvPr>
          <p:cNvSpPr>
            <a:spLocks noGrp="1"/>
          </p:cNvSpPr>
          <p:nvPr>
            <p:ph type="title" idx="4294967295"/>
          </p:nvPr>
        </p:nvSpPr>
        <p:spPr>
          <a:xfrm>
            <a:off x="179512" y="39493"/>
            <a:ext cx="8352928" cy="576064"/>
          </a:xfrm>
        </p:spPr>
        <p:txBody>
          <a:bodyPr>
            <a:noAutofit/>
          </a:bodyPr>
          <a:lstStyle/>
          <a:p>
            <a:pPr algn="l"/>
            <a:r>
              <a:rPr lang="ja-JP" altLang="en-US" sz="2400" dirty="0">
                <a:solidFill>
                  <a:schemeClr val="bg1"/>
                </a:solidFill>
                <a:latin typeface="HGP創英角ｺﾞｼｯｸUB" panose="020B0900000000000000" pitchFamily="50" charset="-128"/>
                <a:ea typeface="HGP創英角ｺﾞｼｯｸUB" panose="020B0900000000000000" pitchFamily="50" charset="-128"/>
              </a:rPr>
              <a:t>１</a:t>
            </a:r>
            <a:r>
              <a:rPr lang="ja-JP" altLang="en-US" sz="2400" dirty="0">
                <a:solidFill>
                  <a:schemeClr val="accent1">
                    <a:lumMod val="75000"/>
                  </a:schemeClr>
                </a:solidFill>
                <a:latin typeface="HGP創英角ｺﾞｼｯｸUB" panose="020B0900000000000000" pitchFamily="50" charset="-128"/>
                <a:ea typeface="HGP創英角ｺﾞｼｯｸUB" panose="020B0900000000000000" pitchFamily="50" charset="-128"/>
              </a:rPr>
              <a:t>　構想の推進 </a:t>
            </a:r>
            <a:r>
              <a:rPr lang="en-US" altLang="ja-JP" sz="2400" dirty="0">
                <a:solidFill>
                  <a:schemeClr val="accent1">
                    <a:lumMod val="75000"/>
                  </a:schemeClr>
                </a:solidFill>
                <a:latin typeface="HGP創英角ｺﾞｼｯｸUB" panose="020B0900000000000000" pitchFamily="50" charset="-128"/>
                <a:ea typeface="HGP創英角ｺﾞｼｯｸUB" panose="020B0900000000000000" pitchFamily="50" charset="-128"/>
              </a:rPr>
              <a:t>(1)</a:t>
            </a:r>
            <a:r>
              <a:rPr lang="ja-JP" altLang="en-US" sz="2400" dirty="0">
                <a:solidFill>
                  <a:schemeClr val="accent1">
                    <a:lumMod val="75000"/>
                  </a:schemeClr>
                </a:solidFill>
                <a:latin typeface="HGP創英角ｺﾞｼｯｸUB" panose="020B0900000000000000" pitchFamily="50" charset="-128"/>
                <a:ea typeface="HGP創英角ｺﾞｼｯｸUB" panose="020B0900000000000000" pitchFamily="50" charset="-128"/>
              </a:rPr>
              <a:t>基本的な考え方</a:t>
            </a:r>
            <a:r>
              <a:rPr lang="en-US" altLang="ja-JP" sz="2400" dirty="0">
                <a:solidFill>
                  <a:schemeClr val="accent1">
                    <a:lumMod val="75000"/>
                  </a:schemeClr>
                </a:solidFill>
                <a:latin typeface="HGP創英角ｺﾞｼｯｸUB" panose="020B0900000000000000" pitchFamily="50" charset="-128"/>
                <a:ea typeface="HGP創英角ｺﾞｼｯｸUB" panose="020B0900000000000000" pitchFamily="50" charset="-128"/>
              </a:rPr>
              <a:t>(</a:t>
            </a:r>
            <a:r>
              <a:rPr lang="ja-JP" altLang="en-US" sz="2400" dirty="0">
                <a:solidFill>
                  <a:schemeClr val="accent1">
                    <a:lumMod val="75000"/>
                  </a:schemeClr>
                </a:solidFill>
                <a:latin typeface="HGP創英角ｺﾞｼｯｸUB" panose="020B0900000000000000" pitchFamily="50" charset="-128"/>
                <a:ea typeface="HGP創英角ｺﾞｼｯｸUB" panose="020B0900000000000000" pitchFamily="50" charset="-128"/>
              </a:rPr>
              <a:t>全体概要</a:t>
            </a:r>
            <a:r>
              <a:rPr lang="en-US" altLang="ja-JP" sz="2400" dirty="0">
                <a:solidFill>
                  <a:schemeClr val="accent1">
                    <a:lumMod val="75000"/>
                  </a:schemeClr>
                </a:solidFill>
                <a:latin typeface="HGP創英角ｺﾞｼｯｸUB" panose="020B0900000000000000" pitchFamily="50" charset="-128"/>
                <a:ea typeface="HGP創英角ｺﾞｼｯｸUB" panose="020B0900000000000000" pitchFamily="50" charset="-128"/>
              </a:rPr>
              <a:t>)</a:t>
            </a:r>
            <a:endParaRPr kumimoji="1" lang="ja-JP" altLang="en-US" sz="2400" dirty="0">
              <a:solidFill>
                <a:schemeClr val="accent1">
                  <a:lumMod val="75000"/>
                </a:schemeClr>
              </a:solidFill>
              <a:latin typeface="HGP創英角ｺﾞｼｯｸUB" panose="020B0900000000000000" pitchFamily="50" charset="-128"/>
              <a:ea typeface="HGP創英角ｺﾞｼｯｸUB" panose="020B0900000000000000" pitchFamily="50" charset="-128"/>
            </a:endParaRPr>
          </a:p>
        </p:txBody>
      </p:sp>
      <p:graphicFrame>
        <p:nvGraphicFramePr>
          <p:cNvPr id="20" name="グラフ 19"/>
          <p:cNvGraphicFramePr>
            <a:graphicFrameLocks/>
          </p:cNvGraphicFramePr>
          <p:nvPr>
            <p:extLst>
              <p:ext uri="{D42A27DB-BD31-4B8C-83A1-F6EECF244321}">
                <p14:modId xmlns:p14="http://schemas.microsoft.com/office/powerpoint/2010/main" val="462144538"/>
              </p:ext>
            </p:extLst>
          </p:nvPr>
        </p:nvGraphicFramePr>
        <p:xfrm>
          <a:off x="1961069" y="5550338"/>
          <a:ext cx="2345527" cy="1421832"/>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2513881313"/>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テキスト ボックス 3"/>
          <p:cNvSpPr txBox="1"/>
          <p:nvPr/>
        </p:nvSpPr>
        <p:spPr>
          <a:xfrm>
            <a:off x="196469" y="1408183"/>
            <a:ext cx="5951474" cy="300083"/>
          </a:xfrm>
          <a:prstGeom prst="rect">
            <a:avLst/>
          </a:prstGeom>
          <a:solidFill>
            <a:srgbClr val="0070C0"/>
          </a:solidFill>
        </p:spPr>
        <p:txBody>
          <a:bodyPr wrap="square" rtlCol="0">
            <a:noAutofit/>
          </a:bodyPr>
          <a:lstStyle/>
          <a:p>
            <a:pPr algn="ctr"/>
            <a:r>
              <a:rPr lang="ja-JP" altLang="en-US" sz="1500" b="1" dirty="0">
                <a:solidFill>
                  <a:schemeClr val="bg1"/>
                </a:solidFill>
              </a:rPr>
              <a:t>医療保険</a:t>
            </a:r>
          </a:p>
        </p:txBody>
      </p:sp>
      <p:grpSp>
        <p:nvGrpSpPr>
          <p:cNvPr id="93" name="グループ化 92"/>
          <p:cNvGrpSpPr/>
          <p:nvPr/>
        </p:nvGrpSpPr>
        <p:grpSpPr>
          <a:xfrm>
            <a:off x="229517" y="1812092"/>
            <a:ext cx="5922858" cy="4652264"/>
            <a:chOff x="101986" y="567691"/>
            <a:chExt cx="7897144" cy="6203019"/>
          </a:xfrm>
        </p:grpSpPr>
        <p:sp>
          <p:nvSpPr>
            <p:cNvPr id="5" name="正方形/長方形 4"/>
            <p:cNvSpPr/>
            <p:nvPr/>
          </p:nvSpPr>
          <p:spPr>
            <a:xfrm>
              <a:off x="101986" y="567691"/>
              <a:ext cx="6480000" cy="5230217"/>
            </a:xfrm>
            <a:prstGeom prst="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ja-JP" altLang="en-US" sz="1350"/>
            </a:p>
          </p:txBody>
        </p:sp>
        <p:grpSp>
          <p:nvGrpSpPr>
            <p:cNvPr id="92" name="グループ化 91"/>
            <p:cNvGrpSpPr/>
            <p:nvPr/>
          </p:nvGrpSpPr>
          <p:grpSpPr>
            <a:xfrm>
              <a:off x="475871" y="629023"/>
              <a:ext cx="3270629" cy="5143485"/>
              <a:chOff x="475871" y="629023"/>
              <a:chExt cx="3270629" cy="5143485"/>
            </a:xfrm>
          </p:grpSpPr>
          <p:sp>
            <p:nvSpPr>
              <p:cNvPr id="10" name="角丸四角形 9"/>
              <p:cNvSpPr/>
              <p:nvPr/>
            </p:nvSpPr>
            <p:spPr>
              <a:xfrm>
                <a:off x="475871" y="1019723"/>
                <a:ext cx="3270629" cy="4752785"/>
              </a:xfrm>
              <a:prstGeom prst="roundRect">
                <a:avLst/>
              </a:prstGeom>
              <a:solidFill>
                <a:schemeClr val="accent1">
                  <a:alpha val="50000"/>
                </a:schemeClr>
              </a:solidFill>
              <a:ln w="28575">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350"/>
              </a:p>
            </p:txBody>
          </p:sp>
          <p:sp>
            <p:nvSpPr>
              <p:cNvPr id="11" name="テキスト ボックス 10"/>
              <p:cNvSpPr txBox="1"/>
              <p:nvPr/>
            </p:nvSpPr>
            <p:spPr>
              <a:xfrm>
                <a:off x="1465230" y="629023"/>
                <a:ext cx="1635297" cy="720000"/>
              </a:xfrm>
              <a:prstGeom prst="rect">
                <a:avLst/>
              </a:prstGeom>
              <a:solidFill>
                <a:schemeClr val="accent1">
                  <a:lumMod val="40000"/>
                  <a:lumOff val="60000"/>
                </a:schemeClr>
              </a:solidFill>
              <a:ln>
                <a:solidFill>
                  <a:schemeClr val="accent1"/>
                </a:solidFill>
              </a:ln>
            </p:spPr>
            <p:txBody>
              <a:bodyPr wrap="square" rtlCol="0" anchor="ctr">
                <a:noAutofit/>
              </a:bodyPr>
              <a:lstStyle/>
              <a:p>
                <a:pPr algn="ctr"/>
                <a:r>
                  <a:rPr lang="en-US" altLang="ja-JP" sz="1650" dirty="0"/>
                  <a:t>DPC</a:t>
                </a:r>
                <a:endParaRPr lang="en-US" altLang="ja-JP" sz="900" dirty="0"/>
              </a:p>
              <a:p>
                <a:pPr algn="ctr"/>
                <a:r>
                  <a:rPr lang="en-US" altLang="ja-JP" sz="900" dirty="0"/>
                  <a:t>129</a:t>
                </a:r>
                <a:r>
                  <a:rPr lang="ja-JP" altLang="en-US" sz="900" dirty="0"/>
                  <a:t>施設 </a:t>
                </a:r>
                <a:r>
                  <a:rPr lang="en-US" altLang="ja-JP" sz="900" dirty="0"/>
                  <a:t>43,798</a:t>
                </a:r>
                <a:r>
                  <a:rPr lang="ja-JP" altLang="en-US" sz="900" dirty="0"/>
                  <a:t>床</a:t>
                </a:r>
                <a:endParaRPr lang="en-US" altLang="ja-JP" sz="900" dirty="0"/>
              </a:p>
            </p:txBody>
          </p:sp>
        </p:grpSp>
        <p:sp>
          <p:nvSpPr>
            <p:cNvPr id="6" name="テキスト ボックス 5"/>
            <p:cNvSpPr txBox="1"/>
            <p:nvPr/>
          </p:nvSpPr>
          <p:spPr>
            <a:xfrm>
              <a:off x="4292547" y="648084"/>
              <a:ext cx="1862048" cy="707887"/>
            </a:xfrm>
            <a:prstGeom prst="rect">
              <a:avLst/>
            </a:prstGeom>
            <a:noFill/>
          </p:spPr>
          <p:txBody>
            <a:bodyPr wrap="none" rtlCol="0">
              <a:spAutoFit/>
            </a:bodyPr>
            <a:lstStyle/>
            <a:p>
              <a:pPr algn="ctr"/>
              <a:r>
                <a:rPr lang="ja-JP" altLang="en-US" sz="1050" b="1" dirty="0"/>
                <a:t>一般病棟入院基本料</a:t>
              </a:r>
              <a:endParaRPr lang="en-US" altLang="ja-JP" sz="1050" b="1" dirty="0"/>
            </a:p>
            <a:p>
              <a:pPr algn="ctr"/>
              <a:r>
                <a:rPr lang="en-US" altLang="ja-JP" sz="900" b="1" dirty="0"/>
                <a:t>318</a:t>
              </a:r>
              <a:r>
                <a:rPr lang="ja-JP" altLang="en-US" sz="900" b="1" dirty="0"/>
                <a:t>施設</a:t>
              </a:r>
              <a:endParaRPr lang="en-US" altLang="ja-JP" sz="900" b="1" dirty="0"/>
            </a:p>
            <a:p>
              <a:pPr algn="ctr"/>
              <a:r>
                <a:rPr lang="en-US" altLang="ja-JP" sz="900" b="1" dirty="0"/>
                <a:t>41,268</a:t>
              </a:r>
              <a:r>
                <a:rPr lang="ja-JP" altLang="en-US" sz="900" b="1" dirty="0" smtClean="0"/>
                <a:t>床</a:t>
              </a:r>
              <a:endParaRPr lang="en-US" altLang="ja-JP" sz="900" b="1" dirty="0"/>
            </a:p>
          </p:txBody>
        </p:sp>
        <p:sp>
          <p:nvSpPr>
            <p:cNvPr id="8" name="テキスト ボックス 7"/>
            <p:cNvSpPr txBox="1"/>
            <p:nvPr/>
          </p:nvSpPr>
          <p:spPr>
            <a:xfrm>
              <a:off x="114686" y="588867"/>
              <a:ext cx="1260000" cy="360000"/>
            </a:xfrm>
            <a:prstGeom prst="rect">
              <a:avLst/>
            </a:prstGeom>
            <a:solidFill>
              <a:schemeClr val="accent5">
                <a:lumMod val="20000"/>
                <a:lumOff val="80000"/>
              </a:schemeClr>
            </a:solidFill>
            <a:ln w="38100">
              <a:solidFill>
                <a:srgbClr val="0070C0"/>
              </a:solidFill>
            </a:ln>
          </p:spPr>
          <p:txBody>
            <a:bodyPr wrap="square" rtlCol="0">
              <a:noAutofit/>
            </a:bodyPr>
            <a:lstStyle/>
            <a:p>
              <a:pPr algn="ctr"/>
              <a:r>
                <a:rPr lang="ja-JP" altLang="en-US" sz="1350" b="1" dirty="0"/>
                <a:t>一般病床</a:t>
              </a:r>
            </a:p>
          </p:txBody>
        </p:sp>
        <p:sp>
          <p:nvSpPr>
            <p:cNvPr id="14" name="正方形/長方形 13"/>
            <p:cNvSpPr/>
            <p:nvPr/>
          </p:nvSpPr>
          <p:spPr>
            <a:xfrm>
              <a:off x="6662561" y="567692"/>
              <a:ext cx="1332000" cy="6174000"/>
            </a:xfrm>
            <a:prstGeom prst="rect">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ja-JP" altLang="en-US" sz="1350"/>
            </a:p>
          </p:txBody>
        </p:sp>
        <p:sp>
          <p:nvSpPr>
            <p:cNvPr id="15" name="テキスト ボックス 14"/>
            <p:cNvSpPr txBox="1"/>
            <p:nvPr/>
          </p:nvSpPr>
          <p:spPr>
            <a:xfrm>
              <a:off x="6667130" y="588867"/>
              <a:ext cx="1332000" cy="360000"/>
            </a:xfrm>
            <a:prstGeom prst="rect">
              <a:avLst/>
            </a:prstGeom>
            <a:solidFill>
              <a:schemeClr val="accent5">
                <a:lumMod val="20000"/>
                <a:lumOff val="80000"/>
              </a:schemeClr>
            </a:solidFill>
            <a:ln w="38100">
              <a:solidFill>
                <a:srgbClr val="0070C0"/>
              </a:solidFill>
            </a:ln>
          </p:spPr>
          <p:txBody>
            <a:bodyPr wrap="square" rtlCol="0">
              <a:noAutofit/>
            </a:bodyPr>
            <a:lstStyle/>
            <a:p>
              <a:pPr algn="ctr"/>
              <a:r>
                <a:rPr lang="ja-JP" altLang="en-US" sz="1350" b="1" dirty="0"/>
                <a:t>療養病床</a:t>
              </a:r>
            </a:p>
          </p:txBody>
        </p:sp>
        <p:sp>
          <p:nvSpPr>
            <p:cNvPr id="18" name="角丸四角形 17"/>
            <p:cNvSpPr/>
            <p:nvPr/>
          </p:nvSpPr>
          <p:spPr>
            <a:xfrm>
              <a:off x="5890445" y="2009740"/>
              <a:ext cx="1800000" cy="1080000"/>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wrap="none" rtlCol="0" anchor="ctr">
              <a:noAutofit/>
            </a:bodyPr>
            <a:lstStyle/>
            <a:p>
              <a:pPr algn="ctr"/>
              <a:r>
                <a:rPr lang="ja-JP" altLang="en-US" sz="900" b="1" dirty="0">
                  <a:solidFill>
                    <a:schemeClr val="tx1"/>
                  </a:solidFill>
                </a:rPr>
                <a:t>   </a:t>
              </a:r>
              <a:r>
                <a:rPr lang="ja-JP" altLang="en-US" sz="1050" b="1" dirty="0">
                  <a:solidFill>
                    <a:schemeClr val="tx1"/>
                  </a:solidFill>
                </a:rPr>
                <a:t>回復期</a:t>
              </a:r>
              <a:endParaRPr lang="en-US" altLang="ja-JP" sz="1050" b="1" dirty="0">
                <a:solidFill>
                  <a:schemeClr val="tx1"/>
                </a:solidFill>
              </a:endParaRPr>
            </a:p>
            <a:p>
              <a:pPr algn="ctr"/>
              <a:r>
                <a:rPr lang="ja-JP" altLang="en-US" sz="1050" b="1" dirty="0">
                  <a:solidFill>
                    <a:schemeClr val="tx1"/>
                  </a:solidFill>
                </a:rPr>
                <a:t>リハビリテーション</a:t>
              </a:r>
              <a:endParaRPr lang="en-US" altLang="ja-JP" sz="1050" b="1" dirty="0">
                <a:solidFill>
                  <a:schemeClr val="tx1"/>
                </a:solidFill>
              </a:endParaRPr>
            </a:p>
            <a:p>
              <a:pPr algn="ctr"/>
              <a:r>
                <a:rPr lang="en-US" altLang="ja-JP" sz="900" dirty="0">
                  <a:solidFill>
                    <a:schemeClr val="tx1"/>
                  </a:solidFill>
                </a:rPr>
                <a:t>103</a:t>
              </a:r>
              <a:r>
                <a:rPr lang="ja-JP" altLang="en-US" sz="900" dirty="0">
                  <a:solidFill>
                    <a:schemeClr val="tx1"/>
                  </a:solidFill>
                </a:rPr>
                <a:t>施設</a:t>
              </a:r>
              <a:endParaRPr lang="en-US" altLang="ja-JP" sz="900" dirty="0">
                <a:solidFill>
                  <a:schemeClr val="tx1"/>
                </a:solidFill>
              </a:endParaRPr>
            </a:p>
            <a:p>
              <a:pPr algn="ctr"/>
              <a:r>
                <a:rPr lang="en-US" altLang="ja-JP" sz="900" dirty="0">
                  <a:solidFill>
                    <a:schemeClr val="tx1"/>
                  </a:solidFill>
                </a:rPr>
                <a:t>5,993</a:t>
              </a:r>
              <a:r>
                <a:rPr lang="ja-JP" altLang="en-US" sz="900" dirty="0" smtClean="0">
                  <a:solidFill>
                    <a:schemeClr val="tx1"/>
                  </a:solidFill>
                </a:rPr>
                <a:t>床</a:t>
              </a:r>
              <a:endParaRPr lang="en-US" altLang="ja-JP" sz="900" dirty="0">
                <a:solidFill>
                  <a:schemeClr val="tx1"/>
                </a:solidFill>
              </a:endParaRPr>
            </a:p>
          </p:txBody>
        </p:sp>
        <p:sp>
          <p:nvSpPr>
            <p:cNvPr id="19" name="角丸四角形 18"/>
            <p:cNvSpPr/>
            <p:nvPr/>
          </p:nvSpPr>
          <p:spPr>
            <a:xfrm>
              <a:off x="5895494" y="3192903"/>
              <a:ext cx="1800000" cy="1080000"/>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wrap="none" rtlCol="0" anchor="ctr">
              <a:noAutofit/>
            </a:bodyPr>
            <a:lstStyle/>
            <a:p>
              <a:pPr algn="ctr"/>
              <a:r>
                <a:rPr lang="ja-JP" altLang="en-US" sz="1050" b="1" dirty="0">
                  <a:solidFill>
                    <a:schemeClr val="tx1"/>
                  </a:solidFill>
                </a:rPr>
                <a:t>地域包括ケア病棟</a:t>
              </a:r>
              <a:endParaRPr lang="en-US" altLang="ja-JP" sz="1050" b="1" dirty="0">
                <a:solidFill>
                  <a:schemeClr val="tx1"/>
                </a:solidFill>
              </a:endParaRPr>
            </a:p>
            <a:p>
              <a:pPr algn="ctr"/>
              <a:r>
                <a:rPr lang="ja-JP" altLang="en-US" sz="1050" b="1" dirty="0">
                  <a:solidFill>
                    <a:schemeClr val="tx1"/>
                  </a:solidFill>
                </a:rPr>
                <a:t>（入院料）</a:t>
              </a:r>
              <a:endParaRPr lang="en-US" altLang="ja-JP" sz="1050" b="1" dirty="0">
                <a:solidFill>
                  <a:schemeClr val="tx1"/>
                </a:solidFill>
              </a:endParaRPr>
            </a:p>
            <a:p>
              <a:pPr algn="ctr"/>
              <a:r>
                <a:rPr lang="en-US" altLang="ja-JP" sz="900" dirty="0">
                  <a:solidFill>
                    <a:schemeClr val="tx1"/>
                  </a:solidFill>
                </a:rPr>
                <a:t>59</a:t>
              </a:r>
              <a:r>
                <a:rPr lang="ja-JP" altLang="en-US" sz="900" dirty="0">
                  <a:solidFill>
                    <a:schemeClr val="tx1"/>
                  </a:solidFill>
                </a:rPr>
                <a:t>施設</a:t>
              </a:r>
              <a:endParaRPr lang="en-US" altLang="ja-JP" sz="900" dirty="0">
                <a:solidFill>
                  <a:schemeClr val="tx1"/>
                </a:solidFill>
              </a:endParaRPr>
            </a:p>
            <a:p>
              <a:pPr algn="ctr"/>
              <a:r>
                <a:rPr lang="en-US" altLang="ja-JP" sz="900" dirty="0">
                  <a:solidFill>
                    <a:schemeClr val="tx1"/>
                  </a:solidFill>
                </a:rPr>
                <a:t>2,697</a:t>
              </a:r>
              <a:r>
                <a:rPr lang="ja-JP" altLang="en-US" sz="900" dirty="0">
                  <a:solidFill>
                    <a:schemeClr val="tx1"/>
                  </a:solidFill>
                </a:rPr>
                <a:t>床</a:t>
              </a:r>
              <a:endParaRPr lang="en-US" altLang="ja-JP" sz="900" dirty="0">
                <a:solidFill>
                  <a:schemeClr val="tx1"/>
                </a:solidFill>
              </a:endParaRPr>
            </a:p>
          </p:txBody>
        </p:sp>
        <p:sp>
          <p:nvSpPr>
            <p:cNvPr id="20" name="テキスト ボックス 19"/>
            <p:cNvSpPr txBox="1"/>
            <p:nvPr/>
          </p:nvSpPr>
          <p:spPr>
            <a:xfrm>
              <a:off x="6665572" y="1038294"/>
              <a:ext cx="1327648" cy="892552"/>
            </a:xfrm>
            <a:prstGeom prst="rect">
              <a:avLst/>
            </a:prstGeom>
            <a:noFill/>
          </p:spPr>
          <p:txBody>
            <a:bodyPr wrap="square" rtlCol="0">
              <a:noAutofit/>
            </a:bodyPr>
            <a:lstStyle/>
            <a:p>
              <a:pPr algn="ctr"/>
              <a:r>
                <a:rPr lang="ja-JP" altLang="en-US" sz="1050" b="1" dirty="0"/>
                <a:t>療養病棟</a:t>
              </a:r>
              <a:endParaRPr lang="en-US" altLang="ja-JP" sz="1050" b="1" dirty="0"/>
            </a:p>
            <a:p>
              <a:pPr algn="ctr"/>
              <a:r>
                <a:rPr lang="ja-JP" altLang="en-US" sz="1050" b="1" dirty="0"/>
                <a:t>入院基本料</a:t>
              </a:r>
              <a:endParaRPr lang="en-US" altLang="ja-JP" sz="1050" b="1" dirty="0"/>
            </a:p>
            <a:p>
              <a:pPr algn="ctr"/>
              <a:r>
                <a:rPr lang="en-US" altLang="ja-JP" sz="900" b="1" dirty="0"/>
                <a:t>192</a:t>
              </a:r>
              <a:r>
                <a:rPr lang="ja-JP" altLang="en-US" sz="900" b="1" dirty="0" smtClean="0"/>
                <a:t>施設</a:t>
              </a:r>
              <a:endParaRPr lang="en-US" altLang="ja-JP" sz="900" b="1" dirty="0"/>
            </a:p>
            <a:p>
              <a:pPr algn="ctr"/>
              <a:r>
                <a:rPr lang="en-US" altLang="ja-JP" sz="900" b="1" dirty="0" smtClean="0"/>
                <a:t>17,007</a:t>
              </a:r>
              <a:r>
                <a:rPr lang="ja-JP" altLang="en-US" sz="900" b="1" dirty="0" smtClean="0"/>
                <a:t>床</a:t>
              </a:r>
              <a:endParaRPr lang="en-US" altLang="ja-JP" sz="900" b="1" dirty="0"/>
            </a:p>
          </p:txBody>
        </p:sp>
        <p:sp>
          <p:nvSpPr>
            <p:cNvPr id="35" name="角丸四角形 34"/>
            <p:cNvSpPr/>
            <p:nvPr/>
          </p:nvSpPr>
          <p:spPr>
            <a:xfrm>
              <a:off x="4005915" y="1291932"/>
              <a:ext cx="1800000" cy="792000"/>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wrap="none" rtlCol="0" anchor="ctr">
              <a:noAutofit/>
            </a:bodyPr>
            <a:lstStyle/>
            <a:p>
              <a:pPr algn="ctr"/>
              <a:r>
                <a:rPr lang="ja-JP" altLang="en-US" sz="825" b="1" dirty="0">
                  <a:solidFill>
                    <a:schemeClr val="tx1"/>
                  </a:solidFill>
                </a:rPr>
                <a:t>　</a:t>
              </a:r>
              <a:r>
                <a:rPr lang="ja-JP" altLang="en-US" sz="1050" b="1" dirty="0">
                  <a:solidFill>
                    <a:schemeClr val="tx1"/>
                  </a:solidFill>
                </a:rPr>
                <a:t>小児</a:t>
              </a:r>
              <a:endParaRPr lang="en-US" altLang="ja-JP" sz="1050" b="1" dirty="0">
                <a:solidFill>
                  <a:schemeClr val="tx1"/>
                </a:solidFill>
              </a:endParaRPr>
            </a:p>
            <a:p>
              <a:pPr algn="ctr"/>
              <a:r>
                <a:rPr lang="ja-JP" altLang="en-US" sz="1050" b="1" dirty="0">
                  <a:solidFill>
                    <a:schemeClr val="tx1"/>
                  </a:solidFill>
                </a:rPr>
                <a:t>入院医療管理料</a:t>
              </a:r>
              <a:endParaRPr lang="en-US" altLang="ja-JP" sz="1050" b="1" dirty="0">
                <a:solidFill>
                  <a:schemeClr val="tx1"/>
                </a:solidFill>
              </a:endParaRPr>
            </a:p>
            <a:p>
              <a:pPr algn="ctr"/>
              <a:r>
                <a:rPr lang="en-US" altLang="ja-JP" sz="900" dirty="0">
                  <a:solidFill>
                    <a:schemeClr val="tx1"/>
                  </a:solidFill>
                </a:rPr>
                <a:t>50</a:t>
              </a:r>
              <a:r>
                <a:rPr lang="ja-JP" altLang="en-US" sz="900" dirty="0" smtClean="0">
                  <a:solidFill>
                    <a:schemeClr val="tx1"/>
                  </a:solidFill>
                </a:rPr>
                <a:t>施設</a:t>
              </a:r>
              <a:r>
                <a:rPr lang="ja-JP" altLang="en-US" sz="900" dirty="0">
                  <a:solidFill>
                    <a:schemeClr val="tx1"/>
                  </a:solidFill>
                </a:rPr>
                <a:t>　</a:t>
              </a:r>
              <a:r>
                <a:rPr lang="en-US" altLang="ja-JP" sz="900" dirty="0">
                  <a:solidFill>
                    <a:schemeClr val="tx1"/>
                  </a:solidFill>
                </a:rPr>
                <a:t>1,827</a:t>
              </a:r>
              <a:r>
                <a:rPr lang="ja-JP" altLang="en-US" sz="900" dirty="0" smtClean="0">
                  <a:solidFill>
                    <a:schemeClr val="tx1"/>
                  </a:solidFill>
                </a:rPr>
                <a:t>床</a:t>
              </a:r>
              <a:endParaRPr lang="en-US" altLang="ja-JP" sz="900" dirty="0">
                <a:solidFill>
                  <a:schemeClr val="tx1"/>
                </a:solidFill>
              </a:endParaRPr>
            </a:p>
          </p:txBody>
        </p:sp>
        <p:sp>
          <p:nvSpPr>
            <p:cNvPr id="36" name="角丸四角形 35"/>
            <p:cNvSpPr/>
            <p:nvPr/>
          </p:nvSpPr>
          <p:spPr>
            <a:xfrm>
              <a:off x="4005915" y="2682529"/>
              <a:ext cx="1800000" cy="540000"/>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wrap="none" rtlCol="0" anchor="ctr">
              <a:noAutofit/>
            </a:bodyPr>
            <a:lstStyle/>
            <a:p>
              <a:pPr algn="ctr"/>
              <a:r>
                <a:rPr lang="ja-JP" altLang="en-US" sz="1050" b="1" dirty="0">
                  <a:solidFill>
                    <a:schemeClr val="tx1"/>
                  </a:solidFill>
                </a:rPr>
                <a:t>障害者施設等</a:t>
              </a:r>
              <a:endParaRPr lang="en-US" altLang="ja-JP" sz="1050" b="1" dirty="0">
                <a:solidFill>
                  <a:schemeClr val="tx1"/>
                </a:solidFill>
              </a:endParaRPr>
            </a:p>
            <a:p>
              <a:pPr algn="ctr"/>
              <a:r>
                <a:rPr lang="en-US" altLang="ja-JP" sz="900" dirty="0">
                  <a:solidFill>
                    <a:schemeClr val="tx1"/>
                  </a:solidFill>
                </a:rPr>
                <a:t>92</a:t>
              </a:r>
              <a:r>
                <a:rPr lang="ja-JP" altLang="en-US" sz="900" dirty="0">
                  <a:solidFill>
                    <a:schemeClr val="tx1"/>
                  </a:solidFill>
                </a:rPr>
                <a:t>施設　</a:t>
              </a:r>
              <a:r>
                <a:rPr lang="en-US" altLang="ja-JP" sz="900" dirty="0">
                  <a:solidFill>
                    <a:schemeClr val="tx1"/>
                  </a:solidFill>
                </a:rPr>
                <a:t>5,760</a:t>
              </a:r>
              <a:r>
                <a:rPr lang="ja-JP" altLang="en-US" sz="900" dirty="0" smtClean="0">
                  <a:solidFill>
                    <a:schemeClr val="tx1"/>
                  </a:solidFill>
                </a:rPr>
                <a:t>床</a:t>
              </a:r>
              <a:endParaRPr lang="en-US" altLang="ja-JP" sz="900" dirty="0">
                <a:solidFill>
                  <a:schemeClr val="tx1"/>
                </a:solidFill>
              </a:endParaRPr>
            </a:p>
          </p:txBody>
        </p:sp>
        <p:sp>
          <p:nvSpPr>
            <p:cNvPr id="38" name="角丸四角形 37"/>
            <p:cNvSpPr/>
            <p:nvPr/>
          </p:nvSpPr>
          <p:spPr>
            <a:xfrm>
              <a:off x="4000791" y="2113419"/>
              <a:ext cx="1800000" cy="540000"/>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wrap="none" rtlCol="0" anchor="ctr">
              <a:noAutofit/>
            </a:bodyPr>
            <a:lstStyle/>
            <a:p>
              <a:pPr algn="ctr"/>
              <a:r>
                <a:rPr lang="ja-JP" altLang="en-US" sz="1050" b="1" dirty="0">
                  <a:solidFill>
                    <a:schemeClr val="tx1"/>
                  </a:solidFill>
                </a:rPr>
                <a:t>緩和ケア病棟</a:t>
              </a:r>
              <a:endParaRPr lang="en-US" altLang="ja-JP" sz="1050" b="1" dirty="0">
                <a:solidFill>
                  <a:schemeClr val="tx1"/>
                </a:solidFill>
              </a:endParaRPr>
            </a:p>
            <a:p>
              <a:pPr algn="ctr"/>
              <a:r>
                <a:rPr lang="en-US" altLang="ja-JP" sz="900" dirty="0">
                  <a:solidFill>
                    <a:schemeClr val="tx1"/>
                  </a:solidFill>
                </a:rPr>
                <a:t>27</a:t>
              </a:r>
              <a:r>
                <a:rPr lang="ja-JP" altLang="en-US" sz="900" dirty="0">
                  <a:solidFill>
                    <a:schemeClr val="tx1"/>
                  </a:solidFill>
                </a:rPr>
                <a:t>施設　</a:t>
              </a:r>
              <a:r>
                <a:rPr lang="en-US" altLang="ja-JP" sz="900" dirty="0">
                  <a:solidFill>
                    <a:schemeClr val="tx1"/>
                  </a:solidFill>
                </a:rPr>
                <a:t>643</a:t>
              </a:r>
              <a:r>
                <a:rPr lang="ja-JP" altLang="en-US" sz="900" dirty="0">
                  <a:solidFill>
                    <a:schemeClr val="tx1"/>
                  </a:solidFill>
                </a:rPr>
                <a:t>床</a:t>
              </a:r>
              <a:endParaRPr lang="en-US" altLang="ja-JP" sz="900" dirty="0">
                <a:solidFill>
                  <a:schemeClr val="tx1"/>
                </a:solidFill>
              </a:endParaRPr>
            </a:p>
          </p:txBody>
        </p:sp>
        <p:sp>
          <p:nvSpPr>
            <p:cNvPr id="2" name="正方形/長方形 1"/>
            <p:cNvSpPr/>
            <p:nvPr/>
          </p:nvSpPr>
          <p:spPr>
            <a:xfrm>
              <a:off x="4005915" y="4838586"/>
              <a:ext cx="1794876" cy="864000"/>
            </a:xfrm>
            <a:prstGeom prst="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wrap="none" rtlCol="0" anchor="ctr">
              <a:noAutofit/>
            </a:bodyPr>
            <a:lstStyle/>
            <a:p>
              <a:pPr algn="ctr"/>
              <a:r>
                <a:rPr lang="ja-JP" altLang="en-US" sz="1050" dirty="0">
                  <a:solidFill>
                    <a:schemeClr val="tx1"/>
                  </a:solidFill>
                  <a:latin typeface="+mn-ea"/>
                </a:rPr>
                <a:t>有床診療所</a:t>
              </a:r>
              <a:endParaRPr lang="en-US" altLang="ja-JP" sz="1050" dirty="0">
                <a:solidFill>
                  <a:schemeClr val="tx1"/>
                </a:solidFill>
                <a:latin typeface="+mn-ea"/>
              </a:endParaRPr>
            </a:p>
            <a:p>
              <a:pPr algn="ctr"/>
              <a:r>
                <a:rPr lang="ja-JP" altLang="en-US" sz="1050" dirty="0">
                  <a:solidFill>
                    <a:schemeClr val="tx1"/>
                  </a:solidFill>
                  <a:latin typeface="+mn-ea"/>
                </a:rPr>
                <a:t>一般</a:t>
              </a:r>
              <a:endParaRPr lang="en-US" altLang="ja-JP" sz="1050" dirty="0">
                <a:solidFill>
                  <a:schemeClr val="tx1"/>
                </a:solidFill>
                <a:latin typeface="+mn-ea"/>
              </a:endParaRPr>
            </a:p>
            <a:p>
              <a:pPr algn="ctr"/>
              <a:endParaRPr lang="en-US" altLang="ja-JP" sz="750" dirty="0">
                <a:solidFill>
                  <a:schemeClr val="tx1"/>
                </a:solidFill>
                <a:latin typeface="+mn-ea"/>
              </a:endParaRPr>
            </a:p>
            <a:p>
              <a:pPr algn="ctr"/>
              <a:r>
                <a:rPr lang="en-US" altLang="ja-JP" sz="900" dirty="0">
                  <a:solidFill>
                    <a:schemeClr val="tx1"/>
                  </a:solidFill>
                </a:rPr>
                <a:t>189</a:t>
              </a:r>
              <a:r>
                <a:rPr lang="ja-JP" altLang="en-US" sz="900" dirty="0">
                  <a:solidFill>
                    <a:schemeClr val="tx1"/>
                  </a:solidFill>
                </a:rPr>
                <a:t>施設　</a:t>
              </a:r>
              <a:r>
                <a:rPr lang="en-US" altLang="ja-JP" sz="900" dirty="0">
                  <a:solidFill>
                    <a:schemeClr val="tx1"/>
                  </a:solidFill>
                </a:rPr>
                <a:t>1,981</a:t>
              </a:r>
              <a:r>
                <a:rPr lang="ja-JP" altLang="en-US" sz="900" dirty="0">
                  <a:solidFill>
                    <a:schemeClr val="tx1"/>
                  </a:solidFill>
                </a:rPr>
                <a:t>床</a:t>
              </a:r>
            </a:p>
          </p:txBody>
        </p:sp>
        <p:sp>
          <p:nvSpPr>
            <p:cNvPr id="57" name="角丸四角形 56"/>
            <p:cNvSpPr/>
            <p:nvPr/>
          </p:nvSpPr>
          <p:spPr>
            <a:xfrm>
              <a:off x="5892930" y="4381225"/>
              <a:ext cx="1800000" cy="1080000"/>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wrap="none" rtlCol="0" anchor="ctr">
              <a:noAutofit/>
            </a:bodyPr>
            <a:lstStyle/>
            <a:p>
              <a:pPr algn="ctr"/>
              <a:r>
                <a:rPr lang="ja-JP" altLang="en-US" sz="1050" b="1" dirty="0">
                  <a:solidFill>
                    <a:schemeClr val="tx1"/>
                  </a:solidFill>
                </a:rPr>
                <a:t>地域包括</a:t>
              </a:r>
              <a:r>
                <a:rPr lang="ja-JP" altLang="en-US" sz="1050" b="1" dirty="0" smtClean="0">
                  <a:solidFill>
                    <a:schemeClr val="tx1"/>
                  </a:solidFill>
                </a:rPr>
                <a:t>ケア病棟</a:t>
              </a:r>
              <a:endParaRPr lang="en-US" altLang="ja-JP" sz="1050" b="1" dirty="0">
                <a:solidFill>
                  <a:schemeClr val="tx1"/>
                </a:solidFill>
              </a:endParaRPr>
            </a:p>
            <a:p>
              <a:pPr algn="ctr"/>
              <a:r>
                <a:rPr lang="ja-JP" altLang="en-US" sz="1050" b="1" dirty="0">
                  <a:solidFill>
                    <a:schemeClr val="tx1"/>
                  </a:solidFill>
                </a:rPr>
                <a:t>（入院医療管理料）</a:t>
              </a:r>
              <a:endParaRPr lang="en-US" altLang="ja-JP" sz="1050" b="1" dirty="0">
                <a:solidFill>
                  <a:schemeClr val="tx1"/>
                </a:solidFill>
              </a:endParaRPr>
            </a:p>
            <a:p>
              <a:pPr algn="ctr"/>
              <a:r>
                <a:rPr lang="en-US" altLang="ja-JP" sz="900" dirty="0">
                  <a:solidFill>
                    <a:schemeClr val="tx1"/>
                  </a:solidFill>
                </a:rPr>
                <a:t>58</a:t>
              </a:r>
              <a:r>
                <a:rPr lang="ja-JP" altLang="en-US" sz="900" dirty="0" smtClean="0">
                  <a:solidFill>
                    <a:schemeClr val="tx1"/>
                  </a:solidFill>
                </a:rPr>
                <a:t>施設</a:t>
              </a:r>
              <a:endParaRPr lang="en-US" altLang="ja-JP" sz="900" dirty="0">
                <a:solidFill>
                  <a:schemeClr val="tx1"/>
                </a:solidFill>
              </a:endParaRPr>
            </a:p>
            <a:p>
              <a:pPr algn="ctr"/>
              <a:r>
                <a:rPr lang="en-US" altLang="ja-JP" sz="900" dirty="0" smtClean="0">
                  <a:solidFill>
                    <a:schemeClr val="tx1"/>
                  </a:solidFill>
                </a:rPr>
                <a:t>1,088</a:t>
              </a:r>
              <a:r>
                <a:rPr lang="ja-JP" altLang="en-US" sz="900" dirty="0" smtClean="0">
                  <a:solidFill>
                    <a:schemeClr val="tx1"/>
                  </a:solidFill>
                </a:rPr>
                <a:t>床</a:t>
              </a:r>
              <a:endParaRPr lang="en-US" altLang="ja-JP" sz="900" dirty="0">
                <a:solidFill>
                  <a:schemeClr val="tx1"/>
                </a:solidFill>
              </a:endParaRPr>
            </a:p>
          </p:txBody>
        </p:sp>
        <p:grpSp>
          <p:nvGrpSpPr>
            <p:cNvPr id="3" name="グループ化 2"/>
            <p:cNvGrpSpPr/>
            <p:nvPr/>
          </p:nvGrpSpPr>
          <p:grpSpPr>
            <a:xfrm>
              <a:off x="101986" y="5844171"/>
              <a:ext cx="2088000" cy="918798"/>
              <a:chOff x="83559" y="5173698"/>
              <a:chExt cx="1821442" cy="1073156"/>
            </a:xfrm>
          </p:grpSpPr>
          <p:sp>
            <p:nvSpPr>
              <p:cNvPr id="41" name="正方形/長方形 40"/>
              <p:cNvSpPr/>
              <p:nvPr/>
            </p:nvSpPr>
            <p:spPr>
              <a:xfrm>
                <a:off x="83559" y="5173698"/>
                <a:ext cx="1821442" cy="1051200"/>
              </a:xfrm>
              <a:prstGeom prst="rect">
                <a:avLst/>
              </a:prstGeom>
              <a:solidFill>
                <a:srgbClr val="2E75B6">
                  <a:alpha val="50196"/>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ja-JP" altLang="en-US" sz="825" dirty="0">
                  <a:solidFill>
                    <a:schemeClr val="tx1"/>
                  </a:solidFill>
                </a:endParaRPr>
              </a:p>
            </p:txBody>
          </p:sp>
          <p:sp>
            <p:nvSpPr>
              <p:cNvPr id="44" name="テキスト ボックス 43"/>
              <p:cNvSpPr txBox="1"/>
              <p:nvPr/>
            </p:nvSpPr>
            <p:spPr>
              <a:xfrm>
                <a:off x="564912" y="5257163"/>
                <a:ext cx="841255" cy="395432"/>
              </a:xfrm>
              <a:prstGeom prst="rect">
                <a:avLst/>
              </a:prstGeom>
              <a:noFill/>
              <a:ln w="38100">
                <a:solidFill>
                  <a:srgbClr val="0070C0"/>
                </a:solidFill>
              </a:ln>
            </p:spPr>
            <p:txBody>
              <a:bodyPr wrap="none" rtlCol="0">
                <a:spAutoFit/>
              </a:bodyPr>
              <a:lstStyle/>
              <a:p>
                <a:pPr algn="ctr"/>
                <a:r>
                  <a:rPr lang="ja-JP" altLang="en-US" sz="1050" b="1" dirty="0"/>
                  <a:t>精神病床</a:t>
                </a:r>
                <a:endParaRPr lang="en-US" altLang="ja-JP" sz="1050" b="1" dirty="0"/>
              </a:p>
            </p:txBody>
          </p:sp>
          <p:sp>
            <p:nvSpPr>
              <p:cNvPr id="81" name="テキスト ボックス 80"/>
              <p:cNvSpPr txBox="1"/>
              <p:nvPr/>
            </p:nvSpPr>
            <p:spPr>
              <a:xfrm>
                <a:off x="205215" y="5691525"/>
                <a:ext cx="1570823" cy="555329"/>
              </a:xfrm>
              <a:prstGeom prst="rect">
                <a:avLst/>
              </a:prstGeom>
              <a:noFill/>
            </p:spPr>
            <p:txBody>
              <a:bodyPr wrap="square" rtlCol="0">
                <a:noAutofit/>
              </a:bodyPr>
              <a:lstStyle/>
              <a:p>
                <a:pPr algn="ctr"/>
                <a:r>
                  <a:rPr lang="en-US" altLang="ja-JP" sz="900" dirty="0"/>
                  <a:t>63</a:t>
                </a:r>
                <a:r>
                  <a:rPr lang="ja-JP" altLang="en-US" sz="900" dirty="0"/>
                  <a:t>施設　</a:t>
                </a:r>
                <a:endParaRPr lang="en-US" altLang="ja-JP" sz="900" dirty="0"/>
              </a:p>
              <a:p>
                <a:pPr algn="ctr"/>
                <a:r>
                  <a:rPr lang="en-US" altLang="ja-JP" sz="900" dirty="0"/>
                  <a:t>18,406</a:t>
                </a:r>
                <a:r>
                  <a:rPr lang="ja-JP" altLang="en-US" sz="900" dirty="0"/>
                  <a:t>床</a:t>
                </a:r>
                <a:endParaRPr lang="en-US" altLang="ja-JP" sz="900" dirty="0"/>
              </a:p>
            </p:txBody>
          </p:sp>
        </p:grpSp>
        <p:grpSp>
          <p:nvGrpSpPr>
            <p:cNvPr id="7" name="グループ化 6"/>
            <p:cNvGrpSpPr/>
            <p:nvPr/>
          </p:nvGrpSpPr>
          <p:grpSpPr>
            <a:xfrm>
              <a:off x="2296739" y="5846096"/>
              <a:ext cx="2088000" cy="924614"/>
              <a:chOff x="1995911" y="5168182"/>
              <a:chExt cx="1821442" cy="1080297"/>
            </a:xfrm>
          </p:grpSpPr>
          <p:sp>
            <p:nvSpPr>
              <p:cNvPr id="82" name="正方形/長方形 81"/>
              <p:cNvSpPr/>
              <p:nvPr/>
            </p:nvSpPr>
            <p:spPr>
              <a:xfrm>
                <a:off x="1995911" y="5168182"/>
                <a:ext cx="1821442" cy="1051539"/>
              </a:xfrm>
              <a:prstGeom prst="rect">
                <a:avLst/>
              </a:prstGeom>
              <a:solidFill>
                <a:srgbClr val="2E75B6">
                  <a:alpha val="50196"/>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ja-JP" altLang="en-US" sz="825" dirty="0">
                  <a:solidFill>
                    <a:schemeClr val="tx1"/>
                  </a:solidFill>
                </a:endParaRPr>
              </a:p>
            </p:txBody>
          </p:sp>
          <p:sp>
            <p:nvSpPr>
              <p:cNvPr id="45" name="テキスト ボックス 44"/>
              <p:cNvSpPr txBox="1"/>
              <p:nvPr/>
            </p:nvSpPr>
            <p:spPr>
              <a:xfrm>
                <a:off x="2270131" y="5276644"/>
                <a:ext cx="1256167" cy="336492"/>
              </a:xfrm>
              <a:prstGeom prst="rect">
                <a:avLst/>
              </a:prstGeom>
              <a:noFill/>
              <a:ln w="38100">
                <a:solidFill>
                  <a:srgbClr val="0070C0"/>
                </a:solidFill>
              </a:ln>
            </p:spPr>
            <p:txBody>
              <a:bodyPr wrap="square" rtlCol="0">
                <a:noAutofit/>
              </a:bodyPr>
              <a:lstStyle/>
              <a:p>
                <a:pPr algn="ctr"/>
                <a:r>
                  <a:rPr lang="ja-JP" altLang="en-US" sz="1050" b="1" dirty="0"/>
                  <a:t>結核病床</a:t>
                </a:r>
                <a:endParaRPr lang="en-US" altLang="ja-JP" sz="1050" b="1" dirty="0"/>
              </a:p>
            </p:txBody>
          </p:sp>
          <p:sp>
            <p:nvSpPr>
              <p:cNvPr id="84" name="テキスト ボックス 83"/>
              <p:cNvSpPr txBox="1"/>
              <p:nvPr/>
            </p:nvSpPr>
            <p:spPr>
              <a:xfrm>
                <a:off x="2093987" y="5666403"/>
                <a:ext cx="1570823" cy="582076"/>
              </a:xfrm>
              <a:prstGeom prst="rect">
                <a:avLst/>
              </a:prstGeom>
              <a:noFill/>
            </p:spPr>
            <p:txBody>
              <a:bodyPr wrap="square" rtlCol="0">
                <a:noAutofit/>
              </a:bodyPr>
              <a:lstStyle/>
              <a:p>
                <a:pPr algn="ctr"/>
                <a:r>
                  <a:rPr lang="en-US" altLang="ja-JP" sz="900" dirty="0"/>
                  <a:t>7</a:t>
                </a:r>
                <a:r>
                  <a:rPr lang="ja-JP" altLang="en-US" sz="900" dirty="0"/>
                  <a:t>施設　</a:t>
                </a:r>
                <a:endParaRPr lang="en-US" altLang="ja-JP" sz="900" dirty="0"/>
              </a:p>
              <a:p>
                <a:pPr algn="ctr"/>
                <a:r>
                  <a:rPr lang="en-US" altLang="ja-JP" sz="900" dirty="0"/>
                  <a:t>414</a:t>
                </a:r>
                <a:r>
                  <a:rPr lang="ja-JP" altLang="en-US" sz="900" dirty="0"/>
                  <a:t>床</a:t>
                </a:r>
                <a:endParaRPr lang="en-US" altLang="ja-JP" sz="900" dirty="0"/>
              </a:p>
            </p:txBody>
          </p:sp>
        </p:grpSp>
        <p:grpSp>
          <p:nvGrpSpPr>
            <p:cNvPr id="9" name="グループ化 8"/>
            <p:cNvGrpSpPr/>
            <p:nvPr/>
          </p:nvGrpSpPr>
          <p:grpSpPr>
            <a:xfrm>
              <a:off x="4486981" y="5838667"/>
              <a:ext cx="2088000" cy="900000"/>
              <a:chOff x="3881647" y="5161015"/>
              <a:chExt cx="1821442" cy="1051539"/>
            </a:xfrm>
          </p:grpSpPr>
          <p:sp>
            <p:nvSpPr>
              <p:cNvPr id="83" name="正方形/長方形 82"/>
              <p:cNvSpPr/>
              <p:nvPr/>
            </p:nvSpPr>
            <p:spPr>
              <a:xfrm>
                <a:off x="3881647" y="5161015"/>
                <a:ext cx="1821442" cy="1051539"/>
              </a:xfrm>
              <a:prstGeom prst="rect">
                <a:avLst/>
              </a:prstGeom>
              <a:solidFill>
                <a:srgbClr val="2E75B6">
                  <a:alpha val="50196"/>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ja-JP" altLang="en-US" sz="825" dirty="0">
                  <a:solidFill>
                    <a:schemeClr val="tx1"/>
                  </a:solidFill>
                </a:endParaRPr>
              </a:p>
            </p:txBody>
          </p:sp>
          <p:sp>
            <p:nvSpPr>
              <p:cNvPr id="79" name="テキスト ボックス 78"/>
              <p:cNvSpPr txBox="1"/>
              <p:nvPr/>
            </p:nvSpPr>
            <p:spPr>
              <a:xfrm>
                <a:off x="4173661" y="5276645"/>
                <a:ext cx="1256167" cy="336492"/>
              </a:xfrm>
              <a:prstGeom prst="rect">
                <a:avLst/>
              </a:prstGeom>
              <a:noFill/>
              <a:ln w="38100">
                <a:solidFill>
                  <a:srgbClr val="0070C0"/>
                </a:solidFill>
              </a:ln>
            </p:spPr>
            <p:txBody>
              <a:bodyPr wrap="square" rtlCol="0">
                <a:noAutofit/>
              </a:bodyPr>
              <a:lstStyle/>
              <a:p>
                <a:pPr algn="ctr"/>
                <a:r>
                  <a:rPr lang="ja-JP" altLang="en-US" sz="1050" b="1" dirty="0"/>
                  <a:t>感染症病床</a:t>
                </a:r>
                <a:endParaRPr lang="en-US" altLang="ja-JP" sz="1050" b="1" dirty="0"/>
              </a:p>
            </p:txBody>
          </p:sp>
          <p:sp>
            <p:nvSpPr>
              <p:cNvPr id="85" name="テキスト ボックス 84"/>
              <p:cNvSpPr txBox="1"/>
              <p:nvPr/>
            </p:nvSpPr>
            <p:spPr>
              <a:xfrm>
                <a:off x="4019338" y="5685460"/>
                <a:ext cx="1570823" cy="461665"/>
              </a:xfrm>
              <a:prstGeom prst="rect">
                <a:avLst/>
              </a:prstGeom>
              <a:noFill/>
            </p:spPr>
            <p:txBody>
              <a:bodyPr wrap="square" rtlCol="0">
                <a:noAutofit/>
              </a:bodyPr>
              <a:lstStyle/>
              <a:p>
                <a:pPr algn="ctr"/>
                <a:r>
                  <a:rPr lang="en-US" altLang="ja-JP" sz="900" dirty="0"/>
                  <a:t>6</a:t>
                </a:r>
                <a:r>
                  <a:rPr lang="ja-JP" altLang="en-US" sz="900" dirty="0"/>
                  <a:t>施設　</a:t>
                </a:r>
                <a:endParaRPr lang="en-US" altLang="ja-JP" sz="900" dirty="0"/>
              </a:p>
              <a:p>
                <a:pPr algn="ctr"/>
                <a:r>
                  <a:rPr lang="en-US" altLang="ja-JP" sz="900" dirty="0"/>
                  <a:t>78</a:t>
                </a:r>
                <a:r>
                  <a:rPr lang="ja-JP" altLang="en-US" sz="900" dirty="0"/>
                  <a:t>床</a:t>
                </a:r>
                <a:endParaRPr lang="en-US" altLang="ja-JP" sz="900" dirty="0"/>
              </a:p>
            </p:txBody>
          </p:sp>
        </p:grpSp>
        <p:sp>
          <p:nvSpPr>
            <p:cNvPr id="91" name="正方形/長方形 90"/>
            <p:cNvSpPr/>
            <p:nvPr/>
          </p:nvSpPr>
          <p:spPr>
            <a:xfrm>
              <a:off x="6762748" y="5597459"/>
              <a:ext cx="1116000" cy="1044000"/>
            </a:xfrm>
            <a:prstGeom prst="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wrap="none" rtlCol="0" anchor="ctr">
              <a:noAutofit/>
            </a:bodyPr>
            <a:lstStyle/>
            <a:p>
              <a:pPr algn="ctr"/>
              <a:r>
                <a:rPr lang="ja-JP" altLang="en-US" sz="1050" dirty="0">
                  <a:solidFill>
                    <a:schemeClr val="tx1"/>
                  </a:solidFill>
                  <a:latin typeface="+mn-ea"/>
                </a:rPr>
                <a:t>有床診療所</a:t>
              </a:r>
              <a:endParaRPr lang="en-US" altLang="ja-JP" sz="1050" dirty="0">
                <a:solidFill>
                  <a:schemeClr val="tx1"/>
                </a:solidFill>
                <a:latin typeface="+mn-ea"/>
              </a:endParaRPr>
            </a:p>
            <a:p>
              <a:pPr algn="ctr"/>
              <a:r>
                <a:rPr lang="ja-JP" altLang="en-US" sz="1050" dirty="0">
                  <a:solidFill>
                    <a:schemeClr val="tx1"/>
                  </a:solidFill>
                  <a:latin typeface="+mn-ea"/>
                </a:rPr>
                <a:t>療養</a:t>
              </a:r>
              <a:endParaRPr lang="en-US" altLang="ja-JP" sz="1050" dirty="0">
                <a:solidFill>
                  <a:schemeClr val="tx1"/>
                </a:solidFill>
                <a:latin typeface="+mn-ea"/>
              </a:endParaRPr>
            </a:p>
            <a:p>
              <a:pPr algn="ctr"/>
              <a:endParaRPr lang="en-US" altLang="ja-JP" sz="750" dirty="0">
                <a:solidFill>
                  <a:schemeClr val="tx1"/>
                </a:solidFill>
                <a:latin typeface="+mn-ea"/>
              </a:endParaRPr>
            </a:p>
            <a:p>
              <a:pPr algn="ctr"/>
              <a:r>
                <a:rPr lang="en-US" altLang="ja-JP" sz="900" dirty="0">
                  <a:solidFill>
                    <a:schemeClr val="tx1"/>
                  </a:solidFill>
                </a:rPr>
                <a:t>5</a:t>
              </a:r>
              <a:r>
                <a:rPr lang="ja-JP" altLang="en-US" sz="900" dirty="0">
                  <a:solidFill>
                    <a:schemeClr val="tx1"/>
                  </a:solidFill>
                </a:rPr>
                <a:t>施設</a:t>
              </a:r>
              <a:endParaRPr lang="en-US" altLang="ja-JP" sz="900" dirty="0">
                <a:solidFill>
                  <a:schemeClr val="tx1"/>
                </a:solidFill>
              </a:endParaRPr>
            </a:p>
            <a:p>
              <a:pPr algn="ctr"/>
              <a:r>
                <a:rPr lang="en-US" altLang="ja-JP" sz="900" dirty="0">
                  <a:solidFill>
                    <a:schemeClr val="tx1"/>
                  </a:solidFill>
                </a:rPr>
                <a:t>44</a:t>
              </a:r>
              <a:r>
                <a:rPr lang="ja-JP" altLang="en-US" sz="900" dirty="0">
                  <a:solidFill>
                    <a:schemeClr val="tx1"/>
                  </a:solidFill>
                </a:rPr>
                <a:t>床</a:t>
              </a:r>
            </a:p>
          </p:txBody>
        </p:sp>
      </p:grpSp>
      <p:grpSp>
        <p:nvGrpSpPr>
          <p:cNvPr id="59" name="グループ化 58"/>
          <p:cNvGrpSpPr/>
          <p:nvPr/>
        </p:nvGrpSpPr>
        <p:grpSpPr>
          <a:xfrm>
            <a:off x="430149" y="2474252"/>
            <a:ext cx="2722154" cy="3124627"/>
            <a:chOff x="286277" y="1460181"/>
            <a:chExt cx="3629538" cy="4166169"/>
          </a:xfrm>
        </p:grpSpPr>
        <p:sp>
          <p:nvSpPr>
            <p:cNvPr id="13" name="角丸四角形 12"/>
            <p:cNvSpPr/>
            <p:nvPr/>
          </p:nvSpPr>
          <p:spPr>
            <a:xfrm>
              <a:off x="286277" y="1471582"/>
              <a:ext cx="1800000" cy="684000"/>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wrap="none" rtlCol="0" anchor="ctr">
              <a:noAutofit/>
            </a:bodyPr>
            <a:lstStyle/>
            <a:p>
              <a:pPr algn="ctr"/>
              <a:r>
                <a:rPr lang="ja-JP" altLang="en-US" sz="1050" b="1" dirty="0">
                  <a:solidFill>
                    <a:schemeClr val="tx1"/>
                  </a:solidFill>
                </a:rPr>
                <a:t>特定機能病院</a:t>
              </a:r>
              <a:endParaRPr lang="en-US" altLang="ja-JP" sz="1050" b="1" dirty="0">
                <a:solidFill>
                  <a:schemeClr val="tx1"/>
                </a:solidFill>
              </a:endParaRPr>
            </a:p>
            <a:p>
              <a:pPr algn="ctr"/>
              <a:r>
                <a:rPr lang="en-US" altLang="ja-JP" sz="900" dirty="0">
                  <a:solidFill>
                    <a:schemeClr val="tx1"/>
                  </a:solidFill>
                </a:rPr>
                <a:t>7</a:t>
              </a:r>
              <a:r>
                <a:rPr lang="ja-JP" altLang="en-US" sz="900" dirty="0">
                  <a:solidFill>
                    <a:schemeClr val="tx1"/>
                  </a:solidFill>
                </a:rPr>
                <a:t>施設　</a:t>
              </a:r>
              <a:r>
                <a:rPr lang="en-US" altLang="ja-JP" sz="900" dirty="0">
                  <a:solidFill>
                    <a:schemeClr val="tx1"/>
                  </a:solidFill>
                </a:rPr>
                <a:t>4,805</a:t>
              </a:r>
              <a:r>
                <a:rPr lang="ja-JP" altLang="en-US" sz="900" dirty="0">
                  <a:solidFill>
                    <a:schemeClr val="tx1"/>
                  </a:solidFill>
                </a:rPr>
                <a:t>床</a:t>
              </a:r>
              <a:endParaRPr lang="en-US" altLang="ja-JP" sz="900" dirty="0">
                <a:solidFill>
                  <a:schemeClr val="tx1"/>
                </a:solidFill>
              </a:endParaRPr>
            </a:p>
            <a:p>
              <a:pPr algn="ctr"/>
              <a:r>
                <a:rPr lang="ja-JP" altLang="en-US" sz="900" dirty="0">
                  <a:solidFill>
                    <a:schemeClr val="tx1"/>
                  </a:solidFill>
                </a:rPr>
                <a:t>（一般病床に限る）</a:t>
              </a:r>
            </a:p>
          </p:txBody>
        </p:sp>
        <p:sp>
          <p:nvSpPr>
            <p:cNvPr id="24" name="角丸四角形 23"/>
            <p:cNvSpPr/>
            <p:nvPr/>
          </p:nvSpPr>
          <p:spPr>
            <a:xfrm>
              <a:off x="2097248" y="1460181"/>
              <a:ext cx="1800000" cy="684000"/>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wrap="none" rtlCol="0" anchor="ctr">
              <a:noAutofit/>
            </a:bodyPr>
            <a:lstStyle/>
            <a:p>
              <a:pPr algn="ctr"/>
              <a:r>
                <a:rPr lang="ja-JP" altLang="en-US" sz="1050" b="1" dirty="0">
                  <a:solidFill>
                    <a:schemeClr val="tx1"/>
                  </a:solidFill>
                </a:rPr>
                <a:t>専門病院</a:t>
              </a:r>
              <a:endParaRPr lang="en-US" altLang="ja-JP" sz="1050" b="1" dirty="0">
                <a:solidFill>
                  <a:schemeClr val="tx1"/>
                </a:solidFill>
              </a:endParaRPr>
            </a:p>
            <a:p>
              <a:pPr algn="ctr"/>
              <a:r>
                <a:rPr lang="en-US" altLang="ja-JP" sz="900" dirty="0">
                  <a:solidFill>
                    <a:schemeClr val="tx1"/>
                  </a:solidFill>
                </a:rPr>
                <a:t>1</a:t>
              </a:r>
              <a:r>
                <a:rPr lang="ja-JP" altLang="en-US" sz="900" dirty="0">
                  <a:solidFill>
                    <a:schemeClr val="tx1"/>
                  </a:solidFill>
                </a:rPr>
                <a:t>施設　</a:t>
              </a:r>
              <a:r>
                <a:rPr lang="en-US" altLang="ja-JP" sz="900" dirty="0">
                  <a:solidFill>
                    <a:schemeClr val="tx1"/>
                  </a:solidFill>
                </a:rPr>
                <a:t>164</a:t>
              </a:r>
              <a:r>
                <a:rPr lang="ja-JP" altLang="en-US" sz="900" dirty="0">
                  <a:solidFill>
                    <a:schemeClr val="tx1"/>
                  </a:solidFill>
                </a:rPr>
                <a:t>床</a:t>
              </a:r>
              <a:endParaRPr lang="en-US" altLang="ja-JP" sz="900" dirty="0">
                <a:solidFill>
                  <a:schemeClr val="tx1"/>
                </a:solidFill>
              </a:endParaRPr>
            </a:p>
          </p:txBody>
        </p:sp>
        <p:sp>
          <p:nvSpPr>
            <p:cNvPr id="26" name="角丸四角形 25"/>
            <p:cNvSpPr/>
            <p:nvPr/>
          </p:nvSpPr>
          <p:spPr>
            <a:xfrm>
              <a:off x="292873" y="2168429"/>
              <a:ext cx="1800000" cy="684000"/>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wrap="none" rtlCol="0" anchor="ctr">
              <a:noAutofit/>
            </a:bodyPr>
            <a:lstStyle/>
            <a:p>
              <a:pPr algn="ctr"/>
              <a:r>
                <a:rPr lang="ja-JP" altLang="en-US" sz="1050" b="1" dirty="0">
                  <a:solidFill>
                    <a:schemeClr val="tx1"/>
                  </a:solidFill>
                </a:rPr>
                <a:t>救命救急</a:t>
              </a:r>
              <a:endParaRPr lang="en-US" altLang="ja-JP" sz="825" b="1" dirty="0">
                <a:solidFill>
                  <a:schemeClr val="tx1"/>
                </a:solidFill>
              </a:endParaRPr>
            </a:p>
            <a:p>
              <a:pPr algn="ctr"/>
              <a:r>
                <a:rPr lang="en-US" altLang="ja-JP" sz="900" dirty="0">
                  <a:solidFill>
                    <a:schemeClr val="tx1"/>
                  </a:solidFill>
                </a:rPr>
                <a:t>17</a:t>
              </a:r>
              <a:r>
                <a:rPr lang="ja-JP" altLang="en-US" sz="900" dirty="0">
                  <a:solidFill>
                    <a:schemeClr val="tx1"/>
                  </a:solidFill>
                </a:rPr>
                <a:t>施設　</a:t>
              </a:r>
              <a:r>
                <a:rPr lang="en-US" altLang="ja-JP" sz="900" dirty="0">
                  <a:solidFill>
                    <a:schemeClr val="tx1"/>
                  </a:solidFill>
                </a:rPr>
                <a:t>417</a:t>
              </a:r>
              <a:r>
                <a:rPr lang="ja-JP" altLang="en-US" sz="900" dirty="0">
                  <a:solidFill>
                    <a:schemeClr val="tx1"/>
                  </a:solidFill>
                </a:rPr>
                <a:t>床</a:t>
              </a:r>
              <a:endParaRPr lang="en-US" altLang="ja-JP" sz="900" dirty="0">
                <a:solidFill>
                  <a:schemeClr val="tx1"/>
                </a:solidFill>
              </a:endParaRPr>
            </a:p>
          </p:txBody>
        </p:sp>
        <p:sp>
          <p:nvSpPr>
            <p:cNvPr id="28" name="角丸四角形 27"/>
            <p:cNvSpPr/>
            <p:nvPr/>
          </p:nvSpPr>
          <p:spPr>
            <a:xfrm>
              <a:off x="2108212" y="2168429"/>
              <a:ext cx="1800000" cy="684000"/>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wrap="none" rtlCol="0" anchor="ctr">
              <a:noAutofit/>
            </a:bodyPr>
            <a:lstStyle/>
            <a:p>
              <a:pPr algn="ctr"/>
              <a:r>
                <a:rPr lang="ja-JP" altLang="en-US" sz="1050" b="1" dirty="0">
                  <a:solidFill>
                    <a:schemeClr val="tx1"/>
                  </a:solidFill>
                </a:rPr>
                <a:t>特定集中治療室</a:t>
              </a:r>
              <a:endParaRPr lang="en-US" altLang="ja-JP" sz="825" b="1" dirty="0">
                <a:solidFill>
                  <a:schemeClr val="tx1"/>
                </a:solidFill>
              </a:endParaRPr>
            </a:p>
            <a:p>
              <a:pPr algn="ctr"/>
              <a:r>
                <a:rPr lang="en-US" altLang="ja-JP" sz="900" dirty="0">
                  <a:solidFill>
                    <a:schemeClr val="tx1"/>
                  </a:solidFill>
                </a:rPr>
                <a:t>53</a:t>
              </a:r>
              <a:r>
                <a:rPr lang="ja-JP" altLang="en-US" sz="900" dirty="0">
                  <a:solidFill>
                    <a:schemeClr val="tx1"/>
                  </a:solidFill>
                </a:rPr>
                <a:t>施設　</a:t>
              </a:r>
              <a:r>
                <a:rPr lang="en-US" altLang="ja-JP" sz="900" dirty="0">
                  <a:solidFill>
                    <a:schemeClr val="tx1"/>
                  </a:solidFill>
                </a:rPr>
                <a:t>538</a:t>
              </a:r>
              <a:r>
                <a:rPr lang="ja-JP" altLang="en-US" sz="900" dirty="0">
                  <a:solidFill>
                    <a:schemeClr val="tx1"/>
                  </a:solidFill>
                </a:rPr>
                <a:t>床</a:t>
              </a:r>
              <a:endParaRPr lang="en-US" altLang="ja-JP" sz="900" dirty="0">
                <a:solidFill>
                  <a:schemeClr val="tx1"/>
                </a:solidFill>
              </a:endParaRPr>
            </a:p>
          </p:txBody>
        </p:sp>
        <p:sp>
          <p:nvSpPr>
            <p:cNvPr id="29" name="角丸四角形 28"/>
            <p:cNvSpPr/>
            <p:nvPr/>
          </p:nvSpPr>
          <p:spPr>
            <a:xfrm>
              <a:off x="302554" y="4253011"/>
              <a:ext cx="1800000" cy="684000"/>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wrap="none" rtlCol="0" anchor="ctr">
              <a:noAutofit/>
            </a:bodyPr>
            <a:lstStyle/>
            <a:p>
              <a:pPr algn="ctr"/>
              <a:r>
                <a:rPr lang="ja-JP" altLang="en-US" sz="1050" b="1" dirty="0">
                  <a:solidFill>
                    <a:schemeClr val="tx1"/>
                  </a:solidFill>
                </a:rPr>
                <a:t>新生児</a:t>
              </a:r>
              <a:endParaRPr lang="en-US" altLang="ja-JP" sz="1050" b="1" dirty="0">
                <a:solidFill>
                  <a:schemeClr val="tx1"/>
                </a:solidFill>
              </a:endParaRPr>
            </a:p>
            <a:p>
              <a:pPr algn="ctr"/>
              <a:r>
                <a:rPr lang="ja-JP" altLang="en-US" sz="1050" b="1" dirty="0">
                  <a:solidFill>
                    <a:schemeClr val="tx1"/>
                  </a:solidFill>
                </a:rPr>
                <a:t>特定集中治療室</a:t>
              </a:r>
              <a:endParaRPr lang="en-US" altLang="ja-JP" sz="1050" b="1" dirty="0">
                <a:solidFill>
                  <a:schemeClr val="tx1"/>
                </a:solidFill>
              </a:endParaRPr>
            </a:p>
            <a:p>
              <a:pPr algn="ctr"/>
              <a:r>
                <a:rPr lang="en-US" altLang="ja-JP" sz="900" dirty="0">
                  <a:solidFill>
                    <a:schemeClr val="tx1"/>
                  </a:solidFill>
                </a:rPr>
                <a:t>15</a:t>
              </a:r>
              <a:r>
                <a:rPr lang="ja-JP" altLang="en-US" sz="900" dirty="0">
                  <a:solidFill>
                    <a:schemeClr val="tx1"/>
                  </a:solidFill>
                </a:rPr>
                <a:t>施設　</a:t>
              </a:r>
              <a:r>
                <a:rPr lang="en-US" altLang="ja-JP" sz="900" dirty="0">
                  <a:solidFill>
                    <a:schemeClr val="tx1"/>
                  </a:solidFill>
                </a:rPr>
                <a:t>117</a:t>
              </a:r>
              <a:r>
                <a:rPr lang="ja-JP" altLang="en-US" sz="900" dirty="0">
                  <a:solidFill>
                    <a:schemeClr val="tx1"/>
                  </a:solidFill>
                </a:rPr>
                <a:t>床</a:t>
              </a:r>
              <a:endParaRPr lang="en-US" altLang="ja-JP" sz="900" dirty="0">
                <a:solidFill>
                  <a:schemeClr val="tx1"/>
                </a:solidFill>
              </a:endParaRPr>
            </a:p>
          </p:txBody>
        </p:sp>
        <p:sp>
          <p:nvSpPr>
            <p:cNvPr id="30" name="角丸四角形 29"/>
            <p:cNvSpPr/>
            <p:nvPr/>
          </p:nvSpPr>
          <p:spPr>
            <a:xfrm>
              <a:off x="2115815" y="4252829"/>
              <a:ext cx="1800000" cy="684000"/>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wrap="none" rtlCol="0" anchor="ctr">
              <a:noAutofit/>
            </a:bodyPr>
            <a:lstStyle/>
            <a:p>
              <a:pPr algn="ctr"/>
              <a:r>
                <a:rPr lang="ja-JP" altLang="en-US" sz="1050" b="1" dirty="0">
                  <a:solidFill>
                    <a:schemeClr val="tx1"/>
                  </a:solidFill>
                </a:rPr>
                <a:t>新生児</a:t>
              </a:r>
              <a:endParaRPr lang="en-US" altLang="ja-JP" sz="1050" b="1" dirty="0">
                <a:solidFill>
                  <a:schemeClr val="tx1"/>
                </a:solidFill>
              </a:endParaRPr>
            </a:p>
            <a:p>
              <a:pPr algn="ctr"/>
              <a:r>
                <a:rPr lang="ja-JP" altLang="en-US" sz="1050" b="1" dirty="0">
                  <a:solidFill>
                    <a:schemeClr val="tx1"/>
                  </a:solidFill>
                </a:rPr>
                <a:t>治療回復室</a:t>
              </a:r>
              <a:endParaRPr lang="en-US" altLang="ja-JP" sz="825" b="1" dirty="0">
                <a:solidFill>
                  <a:schemeClr val="tx1"/>
                </a:solidFill>
              </a:endParaRPr>
            </a:p>
            <a:p>
              <a:pPr algn="ctr"/>
              <a:r>
                <a:rPr lang="en-US" altLang="ja-JP" sz="900" dirty="0">
                  <a:solidFill>
                    <a:schemeClr val="tx1"/>
                  </a:solidFill>
                </a:rPr>
                <a:t>13</a:t>
              </a:r>
              <a:r>
                <a:rPr lang="ja-JP" altLang="en-US" sz="900" dirty="0">
                  <a:solidFill>
                    <a:schemeClr val="tx1"/>
                  </a:solidFill>
                </a:rPr>
                <a:t>施設　</a:t>
              </a:r>
              <a:r>
                <a:rPr lang="en-US" altLang="ja-JP" sz="900" dirty="0">
                  <a:solidFill>
                    <a:schemeClr val="tx1"/>
                  </a:solidFill>
                </a:rPr>
                <a:t>150</a:t>
              </a:r>
              <a:r>
                <a:rPr lang="ja-JP" altLang="en-US" sz="900" dirty="0">
                  <a:solidFill>
                    <a:schemeClr val="tx1"/>
                  </a:solidFill>
                </a:rPr>
                <a:t>床</a:t>
              </a:r>
              <a:endParaRPr lang="en-US" altLang="ja-JP" sz="900" dirty="0">
                <a:solidFill>
                  <a:schemeClr val="tx1"/>
                </a:solidFill>
              </a:endParaRPr>
            </a:p>
          </p:txBody>
        </p:sp>
        <p:sp>
          <p:nvSpPr>
            <p:cNvPr id="32" name="角丸四角形 31"/>
            <p:cNvSpPr/>
            <p:nvPr/>
          </p:nvSpPr>
          <p:spPr>
            <a:xfrm>
              <a:off x="306852" y="3559413"/>
              <a:ext cx="3600000" cy="684000"/>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wrap="none" rtlCol="0" anchor="ctr">
              <a:noAutofit/>
            </a:bodyPr>
            <a:lstStyle/>
            <a:p>
              <a:pPr algn="ctr"/>
              <a:r>
                <a:rPr lang="ja-JP" altLang="en-US" sz="1050" b="1" dirty="0">
                  <a:solidFill>
                    <a:schemeClr val="tx1"/>
                  </a:solidFill>
                </a:rPr>
                <a:t>総合周産期特定集中治療室</a:t>
              </a:r>
              <a:r>
                <a:rPr lang="ja-JP" altLang="en-US" sz="825" b="1" dirty="0">
                  <a:solidFill>
                    <a:schemeClr val="tx1"/>
                  </a:solidFill>
                </a:rPr>
                <a:t>　</a:t>
              </a:r>
              <a:r>
                <a:rPr lang="ja-JP" altLang="en-US" sz="825" dirty="0">
                  <a:solidFill>
                    <a:schemeClr val="tx1"/>
                  </a:solidFill>
                </a:rPr>
                <a:t>　</a:t>
              </a:r>
              <a:endParaRPr lang="en-US" altLang="ja-JP" sz="825" dirty="0">
                <a:solidFill>
                  <a:schemeClr val="tx1"/>
                </a:solidFill>
              </a:endParaRPr>
            </a:p>
            <a:p>
              <a:pPr algn="ctr"/>
              <a:r>
                <a:rPr lang="ja-JP" altLang="en-US" sz="900" dirty="0">
                  <a:solidFill>
                    <a:schemeClr val="tx1"/>
                  </a:solidFill>
                </a:rPr>
                <a:t>母体・胎児　</a:t>
              </a:r>
              <a:r>
                <a:rPr lang="en-US" altLang="ja-JP" sz="900" dirty="0">
                  <a:solidFill>
                    <a:schemeClr val="tx1"/>
                  </a:solidFill>
                </a:rPr>
                <a:t>11</a:t>
              </a:r>
              <a:r>
                <a:rPr lang="ja-JP" altLang="en-US" sz="900" dirty="0">
                  <a:solidFill>
                    <a:schemeClr val="tx1"/>
                  </a:solidFill>
                </a:rPr>
                <a:t>施設  　</a:t>
              </a:r>
              <a:r>
                <a:rPr lang="en-US" altLang="ja-JP" sz="900" dirty="0">
                  <a:solidFill>
                    <a:schemeClr val="tx1"/>
                  </a:solidFill>
                </a:rPr>
                <a:t>69</a:t>
              </a:r>
              <a:r>
                <a:rPr lang="ja-JP" altLang="en-US" sz="900" dirty="0">
                  <a:solidFill>
                    <a:schemeClr val="tx1"/>
                  </a:solidFill>
                </a:rPr>
                <a:t>床</a:t>
              </a:r>
              <a:endParaRPr lang="en-US" altLang="ja-JP" sz="900" dirty="0">
                <a:solidFill>
                  <a:schemeClr val="tx1"/>
                </a:solidFill>
              </a:endParaRPr>
            </a:p>
            <a:p>
              <a:pPr algn="ctr"/>
              <a:r>
                <a:rPr lang="ja-JP" altLang="en-US" sz="900" dirty="0">
                  <a:solidFill>
                    <a:schemeClr val="tx1"/>
                  </a:solidFill>
                </a:rPr>
                <a:t>新生児　       </a:t>
              </a:r>
              <a:r>
                <a:rPr lang="en-US" altLang="ja-JP" sz="900" dirty="0">
                  <a:solidFill>
                    <a:schemeClr val="tx1"/>
                  </a:solidFill>
                </a:rPr>
                <a:t>9</a:t>
              </a:r>
              <a:r>
                <a:rPr lang="ja-JP" altLang="en-US" sz="900" dirty="0">
                  <a:solidFill>
                    <a:schemeClr val="tx1"/>
                  </a:solidFill>
                </a:rPr>
                <a:t>施設　  </a:t>
              </a:r>
              <a:r>
                <a:rPr lang="en-US" altLang="ja-JP" sz="900" dirty="0">
                  <a:solidFill>
                    <a:schemeClr val="tx1"/>
                  </a:solidFill>
                </a:rPr>
                <a:t>123</a:t>
              </a:r>
              <a:r>
                <a:rPr lang="ja-JP" altLang="en-US" sz="900" dirty="0">
                  <a:solidFill>
                    <a:schemeClr val="tx1"/>
                  </a:solidFill>
                </a:rPr>
                <a:t>床</a:t>
              </a:r>
              <a:endParaRPr lang="en-US" altLang="ja-JP" sz="900" dirty="0">
                <a:solidFill>
                  <a:schemeClr val="tx1"/>
                </a:solidFill>
              </a:endParaRPr>
            </a:p>
          </p:txBody>
        </p:sp>
        <p:sp>
          <p:nvSpPr>
            <p:cNvPr id="33" name="角丸四角形 32"/>
            <p:cNvSpPr/>
            <p:nvPr/>
          </p:nvSpPr>
          <p:spPr>
            <a:xfrm>
              <a:off x="2106771" y="2861205"/>
              <a:ext cx="1800000" cy="684000"/>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wrap="none" rtlCol="0" anchor="ctr">
              <a:noAutofit/>
            </a:bodyPr>
            <a:lstStyle/>
            <a:p>
              <a:pPr algn="ctr"/>
              <a:r>
                <a:rPr lang="ja-JP" altLang="en-US" sz="1050" b="1" dirty="0">
                  <a:solidFill>
                    <a:schemeClr val="tx1"/>
                  </a:solidFill>
                </a:rPr>
                <a:t>脳卒中ケアユニット</a:t>
              </a:r>
              <a:endParaRPr lang="en-US" altLang="ja-JP" sz="825" b="1" dirty="0">
                <a:solidFill>
                  <a:schemeClr val="tx1"/>
                </a:solidFill>
              </a:endParaRPr>
            </a:p>
            <a:p>
              <a:pPr algn="ctr"/>
              <a:r>
                <a:rPr lang="en-US" altLang="ja-JP" sz="900" dirty="0">
                  <a:solidFill>
                    <a:schemeClr val="tx1"/>
                  </a:solidFill>
                </a:rPr>
                <a:t>21</a:t>
              </a:r>
              <a:r>
                <a:rPr lang="ja-JP" altLang="en-US" sz="900" dirty="0">
                  <a:solidFill>
                    <a:schemeClr val="tx1"/>
                  </a:solidFill>
                </a:rPr>
                <a:t>施設　</a:t>
              </a:r>
              <a:r>
                <a:rPr lang="en-US" altLang="ja-JP" sz="900" dirty="0">
                  <a:solidFill>
                    <a:schemeClr val="tx1"/>
                  </a:solidFill>
                </a:rPr>
                <a:t>183</a:t>
              </a:r>
              <a:r>
                <a:rPr lang="ja-JP" altLang="en-US" sz="900" dirty="0">
                  <a:solidFill>
                    <a:schemeClr val="tx1"/>
                  </a:solidFill>
                </a:rPr>
                <a:t>床</a:t>
              </a:r>
              <a:endParaRPr lang="en-US" altLang="ja-JP" sz="900" dirty="0">
                <a:solidFill>
                  <a:schemeClr val="tx1"/>
                </a:solidFill>
              </a:endParaRPr>
            </a:p>
          </p:txBody>
        </p:sp>
        <p:sp>
          <p:nvSpPr>
            <p:cNvPr id="34" name="角丸四角形 33"/>
            <p:cNvSpPr/>
            <p:nvPr/>
          </p:nvSpPr>
          <p:spPr>
            <a:xfrm>
              <a:off x="286890" y="2862913"/>
              <a:ext cx="1800000" cy="684000"/>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wrap="none" rtlCol="0" anchor="ctr">
              <a:noAutofit/>
            </a:bodyPr>
            <a:lstStyle/>
            <a:p>
              <a:pPr algn="ctr"/>
              <a:r>
                <a:rPr lang="ja-JP" altLang="en-US" sz="1050" b="1" dirty="0">
                  <a:solidFill>
                    <a:schemeClr val="tx1"/>
                  </a:solidFill>
                </a:rPr>
                <a:t>ハイケアユニット</a:t>
              </a:r>
              <a:endParaRPr lang="en-US" altLang="ja-JP" sz="825" b="1" dirty="0">
                <a:solidFill>
                  <a:schemeClr val="tx1"/>
                </a:solidFill>
              </a:endParaRPr>
            </a:p>
            <a:p>
              <a:pPr algn="ctr"/>
              <a:r>
                <a:rPr lang="en-US" altLang="ja-JP" sz="900" dirty="0">
                  <a:solidFill>
                    <a:schemeClr val="tx1"/>
                  </a:solidFill>
                </a:rPr>
                <a:t>57</a:t>
              </a:r>
              <a:r>
                <a:rPr lang="ja-JP" altLang="en-US" sz="900" dirty="0">
                  <a:solidFill>
                    <a:schemeClr val="tx1"/>
                  </a:solidFill>
                </a:rPr>
                <a:t>施設　</a:t>
              </a:r>
              <a:r>
                <a:rPr lang="en-US" altLang="ja-JP" sz="900" dirty="0">
                  <a:solidFill>
                    <a:schemeClr val="tx1"/>
                  </a:solidFill>
                </a:rPr>
                <a:t>558</a:t>
              </a:r>
              <a:r>
                <a:rPr lang="ja-JP" altLang="en-US" sz="900" dirty="0">
                  <a:solidFill>
                    <a:schemeClr val="tx1"/>
                  </a:solidFill>
                </a:rPr>
                <a:t>床</a:t>
              </a:r>
              <a:endParaRPr lang="en-US" altLang="ja-JP" sz="900" dirty="0">
                <a:solidFill>
                  <a:schemeClr val="tx1"/>
                </a:solidFill>
              </a:endParaRPr>
            </a:p>
          </p:txBody>
        </p:sp>
        <p:sp>
          <p:nvSpPr>
            <p:cNvPr id="31" name="角丸四角形 30"/>
            <p:cNvSpPr/>
            <p:nvPr/>
          </p:nvSpPr>
          <p:spPr>
            <a:xfrm>
              <a:off x="313081" y="4942350"/>
              <a:ext cx="1800000" cy="684000"/>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wrap="none" rtlCol="0" anchor="ctr">
              <a:noAutofit/>
            </a:bodyPr>
            <a:lstStyle/>
            <a:p>
              <a:pPr algn="ctr"/>
              <a:r>
                <a:rPr lang="ja-JP" altLang="en-US" sz="1050" b="1" dirty="0">
                  <a:solidFill>
                    <a:schemeClr val="tx1"/>
                  </a:solidFill>
                </a:rPr>
                <a:t>小児</a:t>
              </a:r>
              <a:endParaRPr lang="en-US" altLang="ja-JP" sz="1050" b="1" dirty="0">
                <a:solidFill>
                  <a:schemeClr val="tx1"/>
                </a:solidFill>
              </a:endParaRPr>
            </a:p>
            <a:p>
              <a:pPr algn="ctr"/>
              <a:r>
                <a:rPr lang="ja-JP" altLang="en-US" sz="1050" b="1" dirty="0">
                  <a:solidFill>
                    <a:schemeClr val="tx1"/>
                  </a:solidFill>
                </a:rPr>
                <a:t>特定集中治療室</a:t>
              </a:r>
              <a:endParaRPr lang="en-US" altLang="ja-JP" sz="825" b="1" dirty="0">
                <a:solidFill>
                  <a:schemeClr val="tx1"/>
                </a:solidFill>
              </a:endParaRPr>
            </a:p>
            <a:p>
              <a:pPr algn="ctr"/>
              <a:r>
                <a:rPr lang="en-US" altLang="ja-JP" sz="900" dirty="0">
                  <a:solidFill>
                    <a:schemeClr val="tx1"/>
                  </a:solidFill>
                </a:rPr>
                <a:t>0</a:t>
              </a:r>
              <a:r>
                <a:rPr lang="ja-JP" altLang="en-US" sz="900" dirty="0">
                  <a:solidFill>
                    <a:schemeClr val="tx1"/>
                  </a:solidFill>
                </a:rPr>
                <a:t>施設　</a:t>
              </a:r>
              <a:r>
                <a:rPr lang="en-US" altLang="ja-JP" sz="900" dirty="0">
                  <a:solidFill>
                    <a:schemeClr val="tx1"/>
                  </a:solidFill>
                </a:rPr>
                <a:t>0</a:t>
              </a:r>
              <a:r>
                <a:rPr lang="ja-JP" altLang="en-US" sz="900" dirty="0">
                  <a:solidFill>
                    <a:schemeClr val="tx1"/>
                  </a:solidFill>
                </a:rPr>
                <a:t>床</a:t>
              </a:r>
              <a:endParaRPr lang="en-US" altLang="ja-JP" sz="900" dirty="0">
                <a:solidFill>
                  <a:schemeClr val="tx1"/>
                </a:solidFill>
              </a:endParaRPr>
            </a:p>
          </p:txBody>
        </p:sp>
      </p:grpSp>
      <p:sp>
        <p:nvSpPr>
          <p:cNvPr id="86" name="角丸四角形 85"/>
          <p:cNvSpPr/>
          <p:nvPr/>
        </p:nvSpPr>
        <p:spPr>
          <a:xfrm>
            <a:off x="3214494" y="3873076"/>
            <a:ext cx="1362871" cy="547251"/>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wrap="none" rtlCol="0" anchor="ctr">
            <a:noAutofit/>
          </a:bodyPr>
          <a:lstStyle/>
          <a:p>
            <a:pPr algn="ctr"/>
            <a:r>
              <a:rPr lang="ja-JP" altLang="en-US" sz="1050" b="1" dirty="0">
                <a:solidFill>
                  <a:schemeClr val="tx1"/>
                </a:solidFill>
              </a:rPr>
              <a:t>特殊疾患</a:t>
            </a:r>
            <a:endParaRPr lang="en-US" altLang="ja-JP" sz="1050" b="1" dirty="0">
              <a:solidFill>
                <a:schemeClr val="tx1"/>
              </a:solidFill>
            </a:endParaRPr>
          </a:p>
          <a:p>
            <a:pPr algn="ctr"/>
            <a:r>
              <a:rPr lang="ja-JP" altLang="en-US" sz="1050" b="1" dirty="0">
                <a:solidFill>
                  <a:schemeClr val="tx1"/>
                </a:solidFill>
              </a:rPr>
              <a:t>（入院料）</a:t>
            </a:r>
            <a:endParaRPr lang="en-US" altLang="ja-JP" sz="1050" b="1" dirty="0">
              <a:solidFill>
                <a:schemeClr val="tx1"/>
              </a:solidFill>
            </a:endParaRPr>
          </a:p>
          <a:p>
            <a:pPr algn="ctr"/>
            <a:r>
              <a:rPr lang="en-US" altLang="ja-JP" sz="900" dirty="0">
                <a:solidFill>
                  <a:schemeClr val="tx1"/>
                </a:solidFill>
              </a:rPr>
              <a:t>2</a:t>
            </a:r>
            <a:r>
              <a:rPr lang="ja-JP" altLang="en-US" sz="900" dirty="0">
                <a:solidFill>
                  <a:schemeClr val="tx1"/>
                </a:solidFill>
              </a:rPr>
              <a:t>施設　</a:t>
            </a:r>
            <a:r>
              <a:rPr lang="en-US" altLang="ja-JP" sz="900" dirty="0">
                <a:solidFill>
                  <a:schemeClr val="tx1"/>
                </a:solidFill>
              </a:rPr>
              <a:t>108</a:t>
            </a:r>
            <a:r>
              <a:rPr lang="ja-JP" altLang="en-US" sz="900" dirty="0">
                <a:solidFill>
                  <a:schemeClr val="tx1"/>
                </a:solidFill>
              </a:rPr>
              <a:t>床</a:t>
            </a:r>
            <a:endParaRPr lang="en-US" altLang="ja-JP" sz="900" dirty="0">
              <a:solidFill>
                <a:schemeClr val="tx1"/>
              </a:solidFill>
            </a:endParaRPr>
          </a:p>
        </p:txBody>
      </p:sp>
      <p:sp>
        <p:nvSpPr>
          <p:cNvPr id="87" name="角丸四角形 86"/>
          <p:cNvSpPr/>
          <p:nvPr/>
        </p:nvSpPr>
        <p:spPr>
          <a:xfrm>
            <a:off x="3216035" y="4450501"/>
            <a:ext cx="1350943" cy="547251"/>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wrap="none" rtlCol="0" anchor="ctr">
            <a:noAutofit/>
          </a:bodyPr>
          <a:lstStyle/>
          <a:p>
            <a:pPr algn="ctr"/>
            <a:r>
              <a:rPr lang="ja-JP" altLang="en-US" sz="1050" b="1" dirty="0">
                <a:solidFill>
                  <a:schemeClr val="tx1"/>
                </a:solidFill>
              </a:rPr>
              <a:t>特殊疾患</a:t>
            </a:r>
            <a:endParaRPr lang="en-US" altLang="ja-JP" sz="1050" b="1" dirty="0">
              <a:solidFill>
                <a:schemeClr val="tx1"/>
              </a:solidFill>
            </a:endParaRPr>
          </a:p>
          <a:p>
            <a:pPr algn="ctr"/>
            <a:r>
              <a:rPr lang="ja-JP" altLang="en-US" sz="1050" b="1" dirty="0">
                <a:solidFill>
                  <a:schemeClr val="tx1"/>
                </a:solidFill>
              </a:rPr>
              <a:t>（入院医療管理料）</a:t>
            </a:r>
            <a:endParaRPr lang="en-US" altLang="ja-JP" sz="1050" b="1" dirty="0">
              <a:solidFill>
                <a:schemeClr val="tx1"/>
              </a:solidFill>
            </a:endParaRPr>
          </a:p>
          <a:p>
            <a:pPr algn="ctr"/>
            <a:r>
              <a:rPr lang="en-US" altLang="ja-JP" sz="900" dirty="0">
                <a:solidFill>
                  <a:schemeClr val="tx1"/>
                </a:solidFill>
              </a:rPr>
              <a:t>8</a:t>
            </a:r>
            <a:r>
              <a:rPr lang="ja-JP" altLang="en-US" sz="900" dirty="0" smtClean="0">
                <a:solidFill>
                  <a:schemeClr val="tx1"/>
                </a:solidFill>
              </a:rPr>
              <a:t>施設</a:t>
            </a:r>
            <a:r>
              <a:rPr lang="ja-JP" altLang="en-US" sz="900" dirty="0">
                <a:solidFill>
                  <a:schemeClr val="tx1"/>
                </a:solidFill>
              </a:rPr>
              <a:t>　</a:t>
            </a:r>
            <a:r>
              <a:rPr lang="en-US" altLang="ja-JP" sz="900" dirty="0">
                <a:solidFill>
                  <a:schemeClr val="tx1"/>
                </a:solidFill>
              </a:rPr>
              <a:t>427</a:t>
            </a:r>
            <a:r>
              <a:rPr lang="ja-JP" altLang="en-US" sz="900" dirty="0" smtClean="0">
                <a:solidFill>
                  <a:schemeClr val="tx1"/>
                </a:solidFill>
              </a:rPr>
              <a:t>床</a:t>
            </a:r>
            <a:endParaRPr lang="en-US" altLang="ja-JP" sz="900" dirty="0">
              <a:solidFill>
                <a:schemeClr val="tx1"/>
              </a:solidFill>
            </a:endParaRPr>
          </a:p>
        </p:txBody>
      </p:sp>
      <p:sp>
        <p:nvSpPr>
          <p:cNvPr id="98" name="Oval 64">
            <a:hlinkClick r:id="rId3" action="ppaction://hlinksldjump"/>
            <a:extLst>
              <a:ext uri="{FF2B5EF4-FFF2-40B4-BE49-F238E27FC236}">
                <a16:creationId xmlns:a16="http://schemas.microsoft.com/office/drawing/2014/main" id="{2865890E-81EE-482A-8BAC-0CEA60EEBBA9}"/>
              </a:ext>
            </a:extLst>
          </p:cNvPr>
          <p:cNvSpPr>
            <a:spLocks noChangeAspect="1"/>
          </p:cNvSpPr>
          <p:nvPr/>
        </p:nvSpPr>
        <p:spPr>
          <a:xfrm>
            <a:off x="158156" y="61539"/>
            <a:ext cx="453404" cy="434070"/>
          </a:xfrm>
          <a:prstGeom prst="ellipse">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37160" rIns="137160" bIns="68580" rtlCol="0" anchor="ctr">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sz="2800" dirty="0">
              <a:solidFill>
                <a:schemeClr val="tx1"/>
              </a:solidFill>
              <a:latin typeface="FontAwesome" pitchFamily="2" charset="0"/>
            </a:endParaRPr>
          </a:p>
        </p:txBody>
      </p:sp>
      <p:sp>
        <p:nvSpPr>
          <p:cNvPr id="100" name="タイトル 1">
            <a:extLst>
              <a:ext uri="{FF2B5EF4-FFF2-40B4-BE49-F238E27FC236}">
                <a16:creationId xmlns:a16="http://schemas.microsoft.com/office/drawing/2014/main" id="{77D78C8B-7190-4F9F-BF24-FAD4DFE9F181}"/>
              </a:ext>
            </a:extLst>
          </p:cNvPr>
          <p:cNvSpPr txBox="1">
            <a:spLocks/>
          </p:cNvSpPr>
          <p:nvPr/>
        </p:nvSpPr>
        <p:spPr>
          <a:xfrm>
            <a:off x="236021" y="495609"/>
            <a:ext cx="8712968" cy="879345"/>
          </a:xfrm>
          <a:prstGeom prst="rect">
            <a:avLst/>
          </a:prstGeom>
          <a:solidFill>
            <a:schemeClr val="accent1">
              <a:lumMod val="60000"/>
              <a:lumOff val="40000"/>
            </a:schemeClr>
          </a:solidFill>
        </p:spPr>
        <p:txBody>
          <a:bodyPr vert="horz" lIns="91440" tIns="45720" rIns="91440" bIns="45720" rtlCol="0" anchor="ctr">
            <a:no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algn="l"/>
            <a:r>
              <a:rPr lang="ja-JP" altLang="en-US" sz="2400" dirty="0">
                <a:latin typeface="HGP創英角ｺﾞｼｯｸUB" panose="020B0900000000000000" pitchFamily="50" charset="-128"/>
                <a:ea typeface="HGP創英角ｺﾞｼｯｸUB" panose="020B0900000000000000" pitchFamily="50" charset="-128"/>
              </a:rPr>
              <a:t>医療・介護提供体制は、多くの機能・施設から構成されている</a:t>
            </a:r>
          </a:p>
        </p:txBody>
      </p:sp>
      <p:sp>
        <p:nvSpPr>
          <p:cNvPr id="99" name="タイトル 1">
            <a:extLst>
              <a:ext uri="{FF2B5EF4-FFF2-40B4-BE49-F238E27FC236}">
                <a16:creationId xmlns:a16="http://schemas.microsoft.com/office/drawing/2014/main" id="{30BE5A27-A407-4A14-A9BE-5866682C3C6B}"/>
              </a:ext>
            </a:extLst>
          </p:cNvPr>
          <p:cNvSpPr txBox="1">
            <a:spLocks/>
          </p:cNvSpPr>
          <p:nvPr/>
        </p:nvSpPr>
        <p:spPr>
          <a:xfrm>
            <a:off x="179512" y="58471"/>
            <a:ext cx="8712968" cy="576064"/>
          </a:xfrm>
          <a:prstGeom prst="rect">
            <a:avLst/>
          </a:prstGeom>
        </p:spPr>
        <p:txBody>
          <a:bodyPr>
            <a:no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algn="l"/>
            <a:r>
              <a:rPr lang="ja-JP" altLang="en-US" sz="2400" dirty="0">
                <a:solidFill>
                  <a:schemeClr val="bg1"/>
                </a:solidFill>
                <a:latin typeface="HGP創英角ｺﾞｼｯｸUB" panose="020B0900000000000000" pitchFamily="50" charset="-128"/>
                <a:ea typeface="HGP創英角ｺﾞｼｯｸUB" panose="020B0900000000000000" pitchFamily="50" charset="-128"/>
              </a:rPr>
              <a:t>１</a:t>
            </a:r>
            <a:r>
              <a:rPr lang="ja-JP" altLang="en-US" sz="2400" dirty="0">
                <a:solidFill>
                  <a:schemeClr val="accent1">
                    <a:lumMod val="75000"/>
                  </a:schemeClr>
                </a:solidFill>
                <a:latin typeface="HGP創英角ｺﾞｼｯｸUB" panose="020B0900000000000000" pitchFamily="50" charset="-128"/>
                <a:ea typeface="HGP創英角ｺﾞｼｯｸUB" panose="020B0900000000000000" pitchFamily="50" charset="-128"/>
              </a:rPr>
              <a:t>　構想の推進 </a:t>
            </a:r>
            <a:r>
              <a:rPr lang="en-US" altLang="ja-JP" sz="2400" dirty="0">
                <a:solidFill>
                  <a:schemeClr val="accent1">
                    <a:lumMod val="75000"/>
                  </a:schemeClr>
                </a:solidFill>
                <a:latin typeface="HGP創英角ｺﾞｼｯｸUB" panose="020B0900000000000000" pitchFamily="50" charset="-128"/>
                <a:ea typeface="HGP創英角ｺﾞｼｯｸUB" panose="020B0900000000000000" pitchFamily="50" charset="-128"/>
              </a:rPr>
              <a:t>(2)</a:t>
            </a:r>
            <a:r>
              <a:rPr lang="ja-JP" altLang="en-US" sz="2400" dirty="0">
                <a:solidFill>
                  <a:schemeClr val="accent1">
                    <a:lumMod val="75000"/>
                  </a:schemeClr>
                </a:solidFill>
                <a:latin typeface="HGP創英角ｺﾞｼｯｸUB" panose="020B0900000000000000" pitchFamily="50" charset="-128"/>
                <a:ea typeface="HGP創英角ｺﾞｼｯｸUB" panose="020B0900000000000000" pitchFamily="50" charset="-128"/>
              </a:rPr>
              <a:t>診療実態の見える</a:t>
            </a:r>
            <a:r>
              <a:rPr lang="ja-JP" altLang="en-US" sz="2400" dirty="0" smtClean="0">
                <a:solidFill>
                  <a:schemeClr val="accent1">
                    <a:lumMod val="75000"/>
                  </a:schemeClr>
                </a:solidFill>
                <a:latin typeface="HGP創英角ｺﾞｼｯｸUB" panose="020B0900000000000000" pitchFamily="50" charset="-128"/>
                <a:ea typeface="HGP創英角ｺﾞｼｯｸUB" panose="020B0900000000000000" pitchFamily="50" charset="-128"/>
              </a:rPr>
              <a:t>化① </a:t>
            </a:r>
            <a:r>
              <a:rPr lang="ja-JP" altLang="en-US" sz="2000" dirty="0">
                <a:solidFill>
                  <a:schemeClr val="accent1">
                    <a:lumMod val="75000"/>
                  </a:schemeClr>
                </a:solidFill>
                <a:latin typeface="HGP創英角ｺﾞｼｯｸUB" panose="020B0900000000000000" pitchFamily="50" charset="-128"/>
                <a:ea typeface="HGP創英角ｺﾞｼｯｸUB" panose="020B0900000000000000" pitchFamily="50" charset="-128"/>
              </a:rPr>
              <a:t>（医療・介護体制）</a:t>
            </a:r>
          </a:p>
        </p:txBody>
      </p:sp>
      <p:sp>
        <p:nvSpPr>
          <p:cNvPr id="12" name="スライド番号プレースホルダー 11"/>
          <p:cNvSpPr>
            <a:spLocks noGrp="1"/>
          </p:cNvSpPr>
          <p:nvPr>
            <p:ph type="sldNum" sz="quarter" idx="12"/>
          </p:nvPr>
        </p:nvSpPr>
        <p:spPr>
          <a:xfrm>
            <a:off x="7027940" y="6492875"/>
            <a:ext cx="2133600" cy="365125"/>
          </a:xfrm>
        </p:spPr>
        <p:txBody>
          <a:bodyPr/>
          <a:lstStyle/>
          <a:p>
            <a:fld id="{A9848611-8FAA-4BFC-BAAD-33CAF1A3E273}" type="slidenum">
              <a:rPr kumimoji="1" lang="ja-JP" altLang="en-US" sz="1800" smtClean="0">
                <a:solidFill>
                  <a:schemeClr val="tx1"/>
                </a:solidFill>
              </a:rPr>
              <a:t>6</a:t>
            </a:fld>
            <a:endParaRPr kumimoji="1" lang="ja-JP" altLang="en-US" dirty="0">
              <a:solidFill>
                <a:schemeClr val="tx1"/>
              </a:solidFill>
            </a:endParaRPr>
          </a:p>
        </p:txBody>
      </p:sp>
      <p:sp>
        <p:nvSpPr>
          <p:cNvPr id="72" name="テキスト ボックス 71"/>
          <p:cNvSpPr txBox="1"/>
          <p:nvPr/>
        </p:nvSpPr>
        <p:spPr>
          <a:xfrm>
            <a:off x="6196148" y="1421955"/>
            <a:ext cx="1872000" cy="294367"/>
          </a:xfrm>
          <a:prstGeom prst="rect">
            <a:avLst/>
          </a:prstGeom>
          <a:solidFill>
            <a:srgbClr val="0070C0"/>
          </a:solidFill>
        </p:spPr>
        <p:txBody>
          <a:bodyPr wrap="square" rtlCol="0">
            <a:noAutofit/>
          </a:bodyPr>
          <a:lstStyle/>
          <a:p>
            <a:pPr algn="ctr"/>
            <a:r>
              <a:rPr lang="ja-JP" altLang="en-US" sz="1500" b="1" dirty="0">
                <a:solidFill>
                  <a:schemeClr val="bg1"/>
                </a:solidFill>
              </a:rPr>
              <a:t>介護保険</a:t>
            </a:r>
          </a:p>
        </p:txBody>
      </p:sp>
      <p:sp>
        <p:nvSpPr>
          <p:cNvPr id="73" name="テキスト ボックス 72"/>
          <p:cNvSpPr txBox="1"/>
          <p:nvPr/>
        </p:nvSpPr>
        <p:spPr>
          <a:xfrm>
            <a:off x="8108298" y="1421954"/>
            <a:ext cx="972000" cy="300083"/>
          </a:xfrm>
          <a:prstGeom prst="rect">
            <a:avLst/>
          </a:prstGeom>
          <a:solidFill>
            <a:srgbClr val="0070C0"/>
          </a:solidFill>
        </p:spPr>
        <p:txBody>
          <a:bodyPr wrap="square" rtlCol="0">
            <a:noAutofit/>
          </a:bodyPr>
          <a:lstStyle/>
          <a:p>
            <a:pPr algn="ctr"/>
            <a:r>
              <a:rPr lang="ja-JP" altLang="en-US" sz="1500" b="1" dirty="0">
                <a:solidFill>
                  <a:schemeClr val="bg1"/>
                </a:solidFill>
              </a:rPr>
              <a:t>その他</a:t>
            </a:r>
          </a:p>
        </p:txBody>
      </p:sp>
      <p:grpSp>
        <p:nvGrpSpPr>
          <p:cNvPr id="74" name="グループ化 73"/>
          <p:cNvGrpSpPr/>
          <p:nvPr/>
        </p:nvGrpSpPr>
        <p:grpSpPr>
          <a:xfrm>
            <a:off x="6198690" y="1782492"/>
            <a:ext cx="1620000" cy="4644000"/>
            <a:chOff x="8211502" y="617458"/>
            <a:chExt cx="1908002" cy="6120498"/>
          </a:xfrm>
        </p:grpSpPr>
        <p:sp>
          <p:nvSpPr>
            <p:cNvPr id="75" name="正方形/長方形 74"/>
            <p:cNvSpPr/>
            <p:nvPr/>
          </p:nvSpPr>
          <p:spPr>
            <a:xfrm>
              <a:off x="8211502" y="644880"/>
              <a:ext cx="1908000" cy="3496319"/>
            </a:xfrm>
            <a:prstGeom prst="rect">
              <a:avLst/>
            </a:prstGeom>
            <a:pattFill prst="pct60">
              <a:fgClr>
                <a:schemeClr val="accent5">
                  <a:lumMod val="20000"/>
                  <a:lumOff val="80000"/>
                </a:schemeClr>
              </a:fgClr>
              <a:bgClr>
                <a:schemeClr val="bg1"/>
              </a:bgClr>
            </a:pattFill>
            <a:ln w="38100"/>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ja-JP" altLang="en-US" sz="1350" dirty="0"/>
            </a:p>
          </p:txBody>
        </p:sp>
        <p:sp>
          <p:nvSpPr>
            <p:cNvPr id="77" name="角丸四角形 76"/>
            <p:cNvSpPr/>
            <p:nvPr/>
          </p:nvSpPr>
          <p:spPr>
            <a:xfrm>
              <a:off x="8266342" y="1270253"/>
              <a:ext cx="1823202" cy="657063"/>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r>
                <a:rPr lang="ja-JP" altLang="en-US" sz="1050" b="1" dirty="0">
                  <a:solidFill>
                    <a:schemeClr val="tx1"/>
                  </a:solidFill>
                </a:rPr>
                <a:t>特別養護老人ホーム</a:t>
              </a:r>
              <a:endParaRPr lang="en-US" altLang="ja-JP" sz="1050" b="1" dirty="0">
                <a:solidFill>
                  <a:schemeClr val="tx1"/>
                </a:solidFill>
              </a:endParaRPr>
            </a:p>
            <a:p>
              <a:pPr algn="ctr"/>
              <a:r>
                <a:rPr lang="en-US" altLang="ja-JP" sz="900" dirty="0">
                  <a:solidFill>
                    <a:schemeClr val="tx1"/>
                  </a:solidFill>
                </a:rPr>
                <a:t>434</a:t>
              </a:r>
              <a:r>
                <a:rPr lang="ja-JP" altLang="en-US" sz="900" dirty="0">
                  <a:solidFill>
                    <a:schemeClr val="tx1"/>
                  </a:solidFill>
                </a:rPr>
                <a:t>施設</a:t>
              </a:r>
              <a:endParaRPr lang="en-US" altLang="ja-JP" sz="900" dirty="0">
                <a:solidFill>
                  <a:schemeClr val="tx1"/>
                </a:solidFill>
              </a:endParaRPr>
            </a:p>
            <a:p>
              <a:pPr algn="ctr"/>
              <a:r>
                <a:rPr lang="en-US" altLang="ja-JP" sz="900" dirty="0">
                  <a:solidFill>
                    <a:schemeClr val="tx1"/>
                  </a:solidFill>
                </a:rPr>
                <a:t>33,142</a:t>
              </a:r>
              <a:r>
                <a:rPr lang="ja-JP" altLang="en-US" sz="900" dirty="0">
                  <a:solidFill>
                    <a:schemeClr val="tx1"/>
                  </a:solidFill>
                </a:rPr>
                <a:t>人定員</a:t>
              </a:r>
              <a:endParaRPr lang="en-US" altLang="ja-JP" sz="900" dirty="0">
                <a:solidFill>
                  <a:schemeClr val="tx1"/>
                </a:solidFill>
              </a:endParaRPr>
            </a:p>
          </p:txBody>
        </p:sp>
        <p:sp>
          <p:nvSpPr>
            <p:cNvPr id="80" name="テキスト ボックス 79"/>
            <p:cNvSpPr txBox="1"/>
            <p:nvPr/>
          </p:nvSpPr>
          <p:spPr>
            <a:xfrm>
              <a:off x="8413356" y="617458"/>
              <a:ext cx="1529132" cy="677108"/>
            </a:xfrm>
            <a:prstGeom prst="rect">
              <a:avLst/>
            </a:prstGeom>
            <a:noFill/>
          </p:spPr>
          <p:txBody>
            <a:bodyPr wrap="square" rtlCol="0">
              <a:noAutofit/>
            </a:bodyPr>
            <a:lstStyle/>
            <a:p>
              <a:pPr algn="ctr"/>
              <a:r>
                <a:rPr lang="ja-JP" altLang="en-US" sz="1050" b="1" dirty="0"/>
                <a:t>介護保険施設</a:t>
              </a:r>
              <a:endParaRPr lang="en-US" altLang="ja-JP" sz="1050" b="1" dirty="0"/>
            </a:p>
            <a:p>
              <a:pPr algn="ctr"/>
              <a:r>
                <a:rPr lang="en-US" altLang="ja-JP" sz="900" b="1" dirty="0"/>
                <a:t>690</a:t>
              </a:r>
              <a:r>
                <a:rPr lang="ja-JP" altLang="en-US" sz="900" b="1" dirty="0"/>
                <a:t>施設</a:t>
              </a:r>
              <a:endParaRPr lang="en-US" altLang="ja-JP" sz="900" b="1" dirty="0"/>
            </a:p>
            <a:p>
              <a:pPr algn="ctr"/>
              <a:r>
                <a:rPr lang="en-US" altLang="ja-JP" sz="900" b="1" dirty="0"/>
                <a:t>55,625</a:t>
              </a:r>
              <a:r>
                <a:rPr lang="ja-JP" altLang="en-US" sz="900" b="1" dirty="0"/>
                <a:t>人定員</a:t>
              </a:r>
              <a:endParaRPr lang="en-US" altLang="ja-JP" sz="900" b="1" dirty="0"/>
            </a:p>
          </p:txBody>
        </p:sp>
        <p:sp>
          <p:nvSpPr>
            <p:cNvPr id="95" name="角丸四角形 94"/>
            <p:cNvSpPr/>
            <p:nvPr/>
          </p:nvSpPr>
          <p:spPr>
            <a:xfrm>
              <a:off x="8268645" y="1950782"/>
              <a:ext cx="1800000" cy="610130"/>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lvl="0" algn="ctr"/>
              <a:r>
                <a:rPr lang="ja-JP" altLang="en-US" sz="1050" b="1" dirty="0">
                  <a:solidFill>
                    <a:prstClr val="black"/>
                  </a:solidFill>
                </a:rPr>
                <a:t>介護老人保健施設</a:t>
              </a:r>
              <a:endParaRPr lang="en-US" altLang="ja-JP" sz="1050" b="1" dirty="0">
                <a:solidFill>
                  <a:prstClr val="black"/>
                </a:solidFill>
              </a:endParaRPr>
            </a:p>
            <a:p>
              <a:pPr algn="ctr"/>
              <a:r>
                <a:rPr lang="en-US" altLang="ja-JP" sz="900" dirty="0">
                  <a:solidFill>
                    <a:schemeClr val="tx1"/>
                  </a:solidFill>
                </a:rPr>
                <a:t>229</a:t>
              </a:r>
              <a:r>
                <a:rPr lang="ja-JP" altLang="en-US" sz="900" dirty="0">
                  <a:solidFill>
                    <a:schemeClr val="tx1"/>
                  </a:solidFill>
                </a:rPr>
                <a:t>施設</a:t>
              </a:r>
              <a:endParaRPr lang="en-US" altLang="ja-JP" sz="900" dirty="0">
                <a:solidFill>
                  <a:schemeClr val="tx1"/>
                </a:solidFill>
              </a:endParaRPr>
            </a:p>
            <a:p>
              <a:pPr algn="ctr"/>
              <a:r>
                <a:rPr lang="en-US" altLang="ja-JP" sz="900" dirty="0">
                  <a:solidFill>
                    <a:schemeClr val="tx1"/>
                  </a:solidFill>
                </a:rPr>
                <a:t>21,167</a:t>
              </a:r>
              <a:r>
                <a:rPr lang="ja-JP" altLang="en-US" sz="900" dirty="0">
                  <a:solidFill>
                    <a:schemeClr val="tx1"/>
                  </a:solidFill>
                </a:rPr>
                <a:t>人定員</a:t>
              </a:r>
              <a:endParaRPr lang="en-US" altLang="ja-JP" sz="900" dirty="0">
                <a:solidFill>
                  <a:schemeClr val="tx1"/>
                </a:solidFill>
              </a:endParaRPr>
            </a:p>
          </p:txBody>
        </p:sp>
        <p:sp>
          <p:nvSpPr>
            <p:cNvPr id="96" name="角丸四角形 95"/>
            <p:cNvSpPr/>
            <p:nvPr/>
          </p:nvSpPr>
          <p:spPr>
            <a:xfrm>
              <a:off x="8268645" y="2607845"/>
              <a:ext cx="1800000" cy="797862"/>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wrap="none" rtlCol="0" anchor="ctr">
              <a:noAutofit/>
            </a:bodyPr>
            <a:lstStyle/>
            <a:p>
              <a:pPr algn="ctr"/>
              <a:r>
                <a:rPr lang="ja-JP" altLang="en-US" sz="1050" b="1" dirty="0">
                  <a:solidFill>
                    <a:schemeClr val="tx1"/>
                  </a:solidFill>
                </a:rPr>
                <a:t>介護療養型医療施設</a:t>
              </a:r>
              <a:endParaRPr lang="en-US" altLang="ja-JP" sz="1050" b="1" dirty="0">
                <a:solidFill>
                  <a:schemeClr val="tx1"/>
                </a:solidFill>
              </a:endParaRPr>
            </a:p>
            <a:p>
              <a:pPr algn="ctr"/>
              <a:r>
                <a:rPr lang="ja-JP" altLang="en-US" sz="1050" b="1" dirty="0">
                  <a:solidFill>
                    <a:schemeClr val="tx1"/>
                  </a:solidFill>
                </a:rPr>
                <a:t>（介護療養病床）</a:t>
              </a:r>
              <a:endParaRPr lang="en-US" altLang="ja-JP" sz="1050" b="1" dirty="0">
                <a:solidFill>
                  <a:schemeClr val="tx1"/>
                </a:solidFill>
              </a:endParaRPr>
            </a:p>
            <a:p>
              <a:pPr algn="ctr"/>
              <a:r>
                <a:rPr lang="en-US" altLang="ja-JP" sz="900" dirty="0">
                  <a:solidFill>
                    <a:schemeClr val="tx1"/>
                  </a:solidFill>
                </a:rPr>
                <a:t>25</a:t>
              </a:r>
              <a:r>
                <a:rPr lang="ja-JP" altLang="en-US" sz="900" dirty="0">
                  <a:solidFill>
                    <a:schemeClr val="tx1"/>
                  </a:solidFill>
                </a:rPr>
                <a:t>施設</a:t>
              </a:r>
              <a:endParaRPr lang="en-US" altLang="ja-JP" sz="900" dirty="0">
                <a:solidFill>
                  <a:schemeClr val="tx1"/>
                </a:solidFill>
              </a:endParaRPr>
            </a:p>
            <a:p>
              <a:pPr algn="ctr"/>
              <a:r>
                <a:rPr lang="en-US" altLang="ja-JP" sz="900" dirty="0">
                  <a:solidFill>
                    <a:schemeClr val="tx1"/>
                  </a:solidFill>
                </a:rPr>
                <a:t>1,219</a:t>
              </a:r>
              <a:r>
                <a:rPr lang="ja-JP" altLang="en-US" sz="900" dirty="0">
                  <a:solidFill>
                    <a:schemeClr val="tx1"/>
                  </a:solidFill>
                </a:rPr>
                <a:t>人定員</a:t>
              </a:r>
              <a:endParaRPr lang="en-US" altLang="ja-JP" sz="900" dirty="0">
                <a:solidFill>
                  <a:schemeClr val="tx1"/>
                </a:solidFill>
              </a:endParaRPr>
            </a:p>
          </p:txBody>
        </p:sp>
        <p:sp>
          <p:nvSpPr>
            <p:cNvPr id="105" name="正方形/長方形 104"/>
            <p:cNvSpPr/>
            <p:nvPr/>
          </p:nvSpPr>
          <p:spPr>
            <a:xfrm>
              <a:off x="8211504" y="4141198"/>
              <a:ext cx="1908000" cy="2596758"/>
            </a:xfrm>
            <a:prstGeom prst="rect">
              <a:avLst/>
            </a:prstGeom>
            <a:pattFill prst="pct60">
              <a:fgClr>
                <a:schemeClr val="accent5">
                  <a:lumMod val="20000"/>
                  <a:lumOff val="80000"/>
                </a:schemeClr>
              </a:fgClr>
              <a:bgClr>
                <a:schemeClr val="bg1"/>
              </a:bgClr>
            </a:pattFill>
            <a:ln w="38100"/>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ja-JP" altLang="en-US" sz="1350"/>
            </a:p>
          </p:txBody>
        </p:sp>
        <p:sp>
          <p:nvSpPr>
            <p:cNvPr id="111" name="テキスト ボックス 110"/>
            <p:cNvSpPr txBox="1"/>
            <p:nvPr/>
          </p:nvSpPr>
          <p:spPr>
            <a:xfrm>
              <a:off x="8464156" y="4127098"/>
              <a:ext cx="1433867" cy="892552"/>
            </a:xfrm>
            <a:prstGeom prst="rect">
              <a:avLst/>
            </a:prstGeom>
            <a:noFill/>
          </p:spPr>
          <p:txBody>
            <a:bodyPr wrap="square" rtlCol="0">
              <a:noAutofit/>
            </a:bodyPr>
            <a:lstStyle/>
            <a:p>
              <a:pPr algn="ctr"/>
              <a:r>
                <a:rPr lang="ja-JP" altLang="en-US" sz="1050" b="1" dirty="0"/>
                <a:t>主な地域密着型サービス</a:t>
              </a:r>
              <a:endParaRPr lang="en-US" altLang="ja-JP" sz="1050" b="1" dirty="0"/>
            </a:p>
            <a:p>
              <a:pPr algn="ctr"/>
              <a:r>
                <a:rPr lang="en-US" altLang="ja-JP" sz="900" b="1" dirty="0"/>
                <a:t>787</a:t>
              </a:r>
              <a:r>
                <a:rPr lang="ja-JP" altLang="en-US" sz="900" b="1" dirty="0"/>
                <a:t>施設</a:t>
              </a:r>
              <a:endParaRPr lang="en-US" altLang="ja-JP" sz="900" b="1" dirty="0"/>
            </a:p>
            <a:p>
              <a:pPr algn="ctr"/>
              <a:r>
                <a:rPr lang="en-US" altLang="ja-JP" sz="900" b="1" dirty="0"/>
                <a:t>14,702</a:t>
              </a:r>
              <a:r>
                <a:rPr lang="ja-JP" altLang="en-US" sz="900" b="1" dirty="0"/>
                <a:t>人定員</a:t>
              </a:r>
              <a:endParaRPr lang="en-US" altLang="ja-JP" sz="900" b="1" dirty="0"/>
            </a:p>
          </p:txBody>
        </p:sp>
        <p:sp>
          <p:nvSpPr>
            <p:cNvPr id="114" name="角丸四角形 113"/>
            <p:cNvSpPr/>
            <p:nvPr/>
          </p:nvSpPr>
          <p:spPr>
            <a:xfrm>
              <a:off x="8259379" y="4998045"/>
              <a:ext cx="1800000" cy="828000"/>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wrap="none" rtlCol="0" anchor="ctr">
              <a:noAutofit/>
            </a:bodyPr>
            <a:lstStyle/>
            <a:p>
              <a:pPr algn="ctr"/>
              <a:r>
                <a:rPr lang="ja-JP" altLang="en-US" sz="1050" b="1" dirty="0">
                  <a:solidFill>
                    <a:schemeClr val="tx1"/>
                  </a:solidFill>
                </a:rPr>
                <a:t>地域密着型</a:t>
              </a:r>
              <a:endParaRPr lang="en-US" altLang="ja-JP" sz="1050" b="1" dirty="0">
                <a:solidFill>
                  <a:schemeClr val="tx1"/>
                </a:solidFill>
              </a:endParaRPr>
            </a:p>
            <a:p>
              <a:pPr algn="ctr"/>
              <a:r>
                <a:rPr lang="ja-JP" altLang="en-US" sz="1050" b="1" dirty="0">
                  <a:solidFill>
                    <a:schemeClr val="tx1"/>
                  </a:solidFill>
                </a:rPr>
                <a:t>養護老人ホーム</a:t>
              </a:r>
              <a:endParaRPr lang="en-US" altLang="ja-JP" sz="1050" b="1" dirty="0">
                <a:solidFill>
                  <a:schemeClr val="tx1"/>
                </a:solidFill>
              </a:endParaRPr>
            </a:p>
            <a:p>
              <a:pPr algn="ctr"/>
              <a:r>
                <a:rPr lang="en-US" altLang="ja-JP" sz="900" dirty="0">
                  <a:solidFill>
                    <a:schemeClr val="tx1"/>
                  </a:solidFill>
                </a:rPr>
                <a:t>128</a:t>
              </a:r>
              <a:r>
                <a:rPr lang="ja-JP" altLang="en-US" sz="900" dirty="0">
                  <a:solidFill>
                    <a:schemeClr val="tx1"/>
                  </a:solidFill>
                </a:rPr>
                <a:t>施設</a:t>
              </a:r>
              <a:endParaRPr lang="en-US" altLang="ja-JP" sz="900" dirty="0">
                <a:solidFill>
                  <a:schemeClr val="tx1"/>
                </a:solidFill>
              </a:endParaRPr>
            </a:p>
            <a:p>
              <a:pPr algn="ctr"/>
              <a:r>
                <a:rPr lang="en-US" altLang="ja-JP" sz="900" dirty="0">
                  <a:solidFill>
                    <a:schemeClr val="tx1"/>
                  </a:solidFill>
                </a:rPr>
                <a:t>3,605</a:t>
              </a:r>
              <a:r>
                <a:rPr lang="ja-JP" altLang="en-US" sz="900" dirty="0">
                  <a:solidFill>
                    <a:schemeClr val="tx1"/>
                  </a:solidFill>
                </a:rPr>
                <a:t>人定員</a:t>
              </a:r>
              <a:endParaRPr lang="en-US" altLang="ja-JP" sz="900" dirty="0">
                <a:solidFill>
                  <a:schemeClr val="tx1"/>
                </a:solidFill>
              </a:endParaRPr>
            </a:p>
          </p:txBody>
        </p:sp>
        <p:sp>
          <p:nvSpPr>
            <p:cNvPr id="115" name="角丸四角形 114"/>
            <p:cNvSpPr/>
            <p:nvPr/>
          </p:nvSpPr>
          <p:spPr>
            <a:xfrm>
              <a:off x="8268413" y="5865533"/>
              <a:ext cx="1790966" cy="828000"/>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r>
                <a:rPr lang="ja-JP" altLang="en-US" sz="1050" b="1" dirty="0">
                  <a:solidFill>
                    <a:schemeClr val="tx1"/>
                  </a:solidFill>
                </a:rPr>
                <a:t>認知症高齢者</a:t>
              </a:r>
              <a:endParaRPr lang="en-US" altLang="ja-JP" sz="1050" b="1" dirty="0">
                <a:solidFill>
                  <a:schemeClr val="tx1"/>
                </a:solidFill>
              </a:endParaRPr>
            </a:p>
            <a:p>
              <a:pPr algn="ctr"/>
              <a:r>
                <a:rPr lang="ja-JP" altLang="en-US" sz="1050" b="1" dirty="0">
                  <a:solidFill>
                    <a:schemeClr val="tx1"/>
                  </a:solidFill>
                </a:rPr>
                <a:t>グループホーム</a:t>
              </a:r>
              <a:endParaRPr lang="en-US" altLang="ja-JP" sz="1050" b="1" dirty="0">
                <a:solidFill>
                  <a:schemeClr val="tx1"/>
                </a:solidFill>
              </a:endParaRPr>
            </a:p>
            <a:p>
              <a:pPr algn="ctr"/>
              <a:r>
                <a:rPr lang="en-US" altLang="ja-JP" sz="900" dirty="0">
                  <a:solidFill>
                    <a:schemeClr val="tx1"/>
                  </a:solidFill>
                </a:rPr>
                <a:t>659</a:t>
              </a:r>
              <a:r>
                <a:rPr lang="ja-JP" altLang="en-US" sz="900" dirty="0">
                  <a:solidFill>
                    <a:schemeClr val="tx1"/>
                  </a:solidFill>
                </a:rPr>
                <a:t>施設</a:t>
              </a:r>
              <a:endParaRPr lang="en-US" altLang="ja-JP" sz="900" dirty="0">
                <a:solidFill>
                  <a:schemeClr val="tx1"/>
                </a:solidFill>
              </a:endParaRPr>
            </a:p>
            <a:p>
              <a:pPr algn="ctr"/>
              <a:r>
                <a:rPr lang="en-US" altLang="ja-JP" sz="900" dirty="0">
                  <a:solidFill>
                    <a:schemeClr val="tx1"/>
                  </a:solidFill>
                </a:rPr>
                <a:t>11,097</a:t>
              </a:r>
              <a:r>
                <a:rPr lang="ja-JP" altLang="en-US" sz="900" dirty="0">
                  <a:solidFill>
                    <a:schemeClr val="tx1"/>
                  </a:solidFill>
                </a:rPr>
                <a:t>人定員</a:t>
              </a:r>
              <a:endParaRPr lang="en-US" altLang="ja-JP" sz="900" dirty="0">
                <a:solidFill>
                  <a:schemeClr val="tx1"/>
                </a:solidFill>
              </a:endParaRPr>
            </a:p>
          </p:txBody>
        </p:sp>
      </p:grpSp>
      <p:grpSp>
        <p:nvGrpSpPr>
          <p:cNvPr id="116" name="グループ化 115"/>
          <p:cNvGrpSpPr/>
          <p:nvPr/>
        </p:nvGrpSpPr>
        <p:grpSpPr>
          <a:xfrm>
            <a:off x="7871195" y="1818281"/>
            <a:ext cx="1195904" cy="2025000"/>
            <a:chOff x="10804492" y="1190142"/>
            <a:chExt cx="1594539" cy="2700000"/>
          </a:xfrm>
        </p:grpSpPr>
        <p:sp>
          <p:nvSpPr>
            <p:cNvPr id="117" name="正方形/長方形 116"/>
            <p:cNvSpPr/>
            <p:nvPr/>
          </p:nvSpPr>
          <p:spPr>
            <a:xfrm>
              <a:off x="10804492" y="1190142"/>
              <a:ext cx="1584000" cy="2700000"/>
            </a:xfrm>
            <a:prstGeom prst="rect">
              <a:avLst/>
            </a:prstGeom>
            <a:pattFill prst="pct60">
              <a:fgClr>
                <a:schemeClr val="accent5">
                  <a:lumMod val="20000"/>
                  <a:lumOff val="80000"/>
                </a:schemeClr>
              </a:fgClr>
              <a:bgClr>
                <a:schemeClr val="bg1"/>
              </a:bgClr>
            </a:patt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350"/>
            </a:p>
          </p:txBody>
        </p:sp>
        <p:sp>
          <p:nvSpPr>
            <p:cNvPr id="118" name="角丸四角形 117"/>
            <p:cNvSpPr/>
            <p:nvPr/>
          </p:nvSpPr>
          <p:spPr>
            <a:xfrm>
              <a:off x="10804492" y="1243645"/>
              <a:ext cx="1584000" cy="828000"/>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050" b="1" dirty="0">
                  <a:solidFill>
                    <a:schemeClr val="tx1"/>
                  </a:solidFill>
                </a:rPr>
                <a:t>有料老人ホーム</a:t>
              </a:r>
              <a:endParaRPr lang="en-US" altLang="ja-JP" sz="1050" b="1" dirty="0">
                <a:solidFill>
                  <a:schemeClr val="tx1"/>
                </a:solidFill>
              </a:endParaRPr>
            </a:p>
            <a:p>
              <a:pPr algn="ctr"/>
              <a:r>
                <a:rPr lang="en-US" altLang="ja-JP" sz="900" dirty="0">
                  <a:solidFill>
                    <a:schemeClr val="tx1"/>
                  </a:solidFill>
                </a:rPr>
                <a:t>1,003</a:t>
              </a:r>
              <a:r>
                <a:rPr lang="ja-JP" altLang="en-US" sz="900" dirty="0">
                  <a:solidFill>
                    <a:schemeClr val="tx1"/>
                  </a:solidFill>
                </a:rPr>
                <a:t>施設</a:t>
              </a:r>
              <a:endParaRPr lang="en-US" altLang="ja-JP" sz="900" dirty="0">
                <a:solidFill>
                  <a:schemeClr val="tx1"/>
                </a:solidFill>
              </a:endParaRPr>
            </a:p>
            <a:p>
              <a:pPr algn="ctr"/>
              <a:r>
                <a:rPr lang="en-US" altLang="ja-JP" sz="900" dirty="0">
                  <a:solidFill>
                    <a:schemeClr val="tx1"/>
                  </a:solidFill>
                </a:rPr>
                <a:t>44,768</a:t>
              </a:r>
              <a:r>
                <a:rPr lang="ja-JP" altLang="en-US" sz="900" dirty="0">
                  <a:solidFill>
                    <a:schemeClr val="tx1"/>
                  </a:solidFill>
                </a:rPr>
                <a:t>人定員</a:t>
              </a:r>
              <a:endParaRPr lang="en-US" altLang="ja-JP" sz="900" dirty="0">
                <a:solidFill>
                  <a:schemeClr val="tx1"/>
                </a:solidFill>
              </a:endParaRPr>
            </a:p>
          </p:txBody>
        </p:sp>
        <p:sp>
          <p:nvSpPr>
            <p:cNvPr id="119" name="角丸四角形 118"/>
            <p:cNvSpPr/>
            <p:nvPr/>
          </p:nvSpPr>
          <p:spPr>
            <a:xfrm>
              <a:off x="10804492" y="2134127"/>
              <a:ext cx="1584000" cy="828000"/>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050" b="1" dirty="0">
                  <a:solidFill>
                    <a:schemeClr val="tx1"/>
                  </a:solidFill>
                </a:rPr>
                <a:t>養護老人ホーム</a:t>
              </a:r>
              <a:endParaRPr lang="en-US" altLang="ja-JP" sz="1050" b="1" dirty="0">
                <a:solidFill>
                  <a:schemeClr val="tx1"/>
                </a:solidFill>
              </a:endParaRPr>
            </a:p>
            <a:p>
              <a:pPr algn="ctr"/>
              <a:r>
                <a:rPr lang="en-US" altLang="ja-JP" sz="900" dirty="0">
                  <a:solidFill>
                    <a:schemeClr val="tx1"/>
                  </a:solidFill>
                </a:rPr>
                <a:t>30</a:t>
              </a:r>
              <a:r>
                <a:rPr lang="ja-JP" altLang="en-US" sz="900" dirty="0">
                  <a:solidFill>
                    <a:schemeClr val="tx1"/>
                  </a:solidFill>
                </a:rPr>
                <a:t>施設</a:t>
              </a:r>
              <a:endParaRPr lang="en-US" altLang="ja-JP" sz="900" dirty="0">
                <a:solidFill>
                  <a:schemeClr val="tx1"/>
                </a:solidFill>
              </a:endParaRPr>
            </a:p>
            <a:p>
              <a:pPr algn="ctr"/>
              <a:r>
                <a:rPr lang="en-US" altLang="ja-JP" sz="900" dirty="0">
                  <a:solidFill>
                    <a:schemeClr val="tx1"/>
                  </a:solidFill>
                </a:rPr>
                <a:t>2,354</a:t>
              </a:r>
              <a:r>
                <a:rPr lang="ja-JP" altLang="en-US" sz="900" dirty="0">
                  <a:solidFill>
                    <a:schemeClr val="tx1"/>
                  </a:solidFill>
                </a:rPr>
                <a:t>人定員</a:t>
              </a:r>
              <a:endParaRPr lang="en-US" altLang="ja-JP" sz="900" dirty="0">
                <a:solidFill>
                  <a:schemeClr val="tx1"/>
                </a:solidFill>
              </a:endParaRPr>
            </a:p>
          </p:txBody>
        </p:sp>
        <p:sp>
          <p:nvSpPr>
            <p:cNvPr id="120" name="角丸四角形 119"/>
            <p:cNvSpPr/>
            <p:nvPr/>
          </p:nvSpPr>
          <p:spPr>
            <a:xfrm>
              <a:off x="10815031" y="2995390"/>
              <a:ext cx="1584000" cy="828000"/>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050" b="1" dirty="0">
                  <a:solidFill>
                    <a:schemeClr val="tx1"/>
                  </a:solidFill>
                </a:rPr>
                <a:t>軽費老人ホーム</a:t>
              </a:r>
              <a:endParaRPr lang="en-US" altLang="ja-JP" sz="1050" b="1" dirty="0">
                <a:solidFill>
                  <a:schemeClr val="tx1"/>
                </a:solidFill>
              </a:endParaRPr>
            </a:p>
            <a:p>
              <a:pPr algn="ctr"/>
              <a:r>
                <a:rPr lang="en-US" altLang="ja-JP" sz="900" dirty="0">
                  <a:solidFill>
                    <a:schemeClr val="tx1"/>
                  </a:solidFill>
                </a:rPr>
                <a:t>130</a:t>
              </a:r>
              <a:r>
                <a:rPr lang="ja-JP" altLang="en-US" sz="900" dirty="0">
                  <a:solidFill>
                    <a:schemeClr val="tx1"/>
                  </a:solidFill>
                </a:rPr>
                <a:t>施設</a:t>
              </a:r>
              <a:endParaRPr lang="en-US" altLang="ja-JP" sz="900" dirty="0">
                <a:solidFill>
                  <a:schemeClr val="tx1"/>
                </a:solidFill>
              </a:endParaRPr>
            </a:p>
            <a:p>
              <a:pPr algn="ctr"/>
              <a:r>
                <a:rPr lang="en-US" altLang="ja-JP" sz="900" dirty="0">
                  <a:solidFill>
                    <a:schemeClr val="tx1"/>
                  </a:solidFill>
                </a:rPr>
                <a:t>5,614</a:t>
              </a:r>
              <a:r>
                <a:rPr lang="ja-JP" altLang="en-US" sz="900" dirty="0">
                  <a:solidFill>
                    <a:schemeClr val="tx1"/>
                  </a:solidFill>
                </a:rPr>
                <a:t>人定員</a:t>
              </a:r>
              <a:endParaRPr lang="en-US" altLang="ja-JP" sz="900" dirty="0">
                <a:solidFill>
                  <a:schemeClr val="tx1"/>
                </a:solidFill>
              </a:endParaRPr>
            </a:p>
          </p:txBody>
        </p:sp>
      </p:grpSp>
      <p:sp>
        <p:nvSpPr>
          <p:cNvPr id="121" name="正方形/長方形 120"/>
          <p:cNvSpPr/>
          <p:nvPr/>
        </p:nvSpPr>
        <p:spPr>
          <a:xfrm>
            <a:off x="7852405" y="4374843"/>
            <a:ext cx="1232583" cy="1083388"/>
          </a:xfrm>
          <a:prstGeom prst="rect">
            <a:avLst/>
          </a:prstGeom>
          <a:pattFill prst="pct60">
            <a:fgClr>
              <a:schemeClr val="accent5">
                <a:lumMod val="20000"/>
                <a:lumOff val="80000"/>
              </a:schemeClr>
            </a:fgClr>
            <a:bgClr>
              <a:schemeClr val="bg1"/>
            </a:bgClr>
          </a:patt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350"/>
          </a:p>
        </p:txBody>
      </p:sp>
      <p:sp>
        <p:nvSpPr>
          <p:cNvPr id="122" name="角丸四角形 121"/>
          <p:cNvSpPr/>
          <p:nvPr/>
        </p:nvSpPr>
        <p:spPr>
          <a:xfrm>
            <a:off x="7883808" y="4432759"/>
            <a:ext cx="1169779" cy="967557"/>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050" b="1" dirty="0">
                <a:solidFill>
                  <a:schemeClr val="tx1"/>
                </a:solidFill>
              </a:rPr>
              <a:t>サービス</a:t>
            </a:r>
            <a:endParaRPr lang="en-US" altLang="ja-JP" sz="1050" b="1" dirty="0">
              <a:solidFill>
                <a:schemeClr val="tx1"/>
              </a:solidFill>
            </a:endParaRPr>
          </a:p>
          <a:p>
            <a:pPr algn="ctr"/>
            <a:r>
              <a:rPr lang="ja-JP" altLang="en-US" sz="1050" b="1" dirty="0">
                <a:solidFill>
                  <a:schemeClr val="tx1"/>
                </a:solidFill>
              </a:rPr>
              <a:t>付き</a:t>
            </a:r>
            <a:endParaRPr lang="en-US" altLang="ja-JP" sz="1050" b="1" dirty="0">
              <a:solidFill>
                <a:schemeClr val="tx1"/>
              </a:solidFill>
            </a:endParaRPr>
          </a:p>
          <a:p>
            <a:pPr algn="ctr"/>
            <a:r>
              <a:rPr lang="ja-JP" altLang="en-US" sz="1050" b="1" dirty="0">
                <a:solidFill>
                  <a:schemeClr val="tx1"/>
                </a:solidFill>
              </a:rPr>
              <a:t>高齢者向け</a:t>
            </a:r>
            <a:endParaRPr lang="en-US" altLang="ja-JP" sz="1050" b="1" dirty="0">
              <a:solidFill>
                <a:schemeClr val="tx1"/>
              </a:solidFill>
            </a:endParaRPr>
          </a:p>
          <a:p>
            <a:pPr algn="ctr"/>
            <a:r>
              <a:rPr lang="ja-JP" altLang="en-US" sz="1050" b="1" dirty="0">
                <a:solidFill>
                  <a:schemeClr val="tx1"/>
                </a:solidFill>
              </a:rPr>
              <a:t>住宅</a:t>
            </a:r>
            <a:endParaRPr lang="en-US" altLang="ja-JP" sz="1050" b="1" dirty="0">
              <a:solidFill>
                <a:schemeClr val="tx1"/>
              </a:solidFill>
            </a:endParaRPr>
          </a:p>
          <a:p>
            <a:pPr algn="ctr"/>
            <a:r>
              <a:rPr lang="en-US" altLang="ja-JP" sz="900" dirty="0">
                <a:solidFill>
                  <a:schemeClr val="tx1"/>
                </a:solidFill>
              </a:rPr>
              <a:t>683</a:t>
            </a:r>
            <a:r>
              <a:rPr lang="ja-JP" altLang="en-US" sz="900" dirty="0">
                <a:solidFill>
                  <a:schemeClr val="tx1"/>
                </a:solidFill>
              </a:rPr>
              <a:t>施設</a:t>
            </a:r>
            <a:endParaRPr lang="en-US" altLang="ja-JP" sz="900" dirty="0">
              <a:solidFill>
                <a:schemeClr val="tx1"/>
              </a:solidFill>
            </a:endParaRPr>
          </a:p>
          <a:p>
            <a:pPr algn="ctr"/>
            <a:r>
              <a:rPr lang="en-US" altLang="ja-JP" sz="900" dirty="0">
                <a:solidFill>
                  <a:schemeClr val="tx1"/>
                </a:solidFill>
              </a:rPr>
              <a:t>26,658</a:t>
            </a:r>
            <a:r>
              <a:rPr lang="ja-JP" altLang="en-US" sz="900" dirty="0">
                <a:solidFill>
                  <a:schemeClr val="tx1"/>
                </a:solidFill>
              </a:rPr>
              <a:t>人定員</a:t>
            </a:r>
            <a:endParaRPr lang="en-US" altLang="ja-JP" sz="900" dirty="0">
              <a:solidFill>
                <a:schemeClr val="tx1"/>
              </a:solidFill>
            </a:endParaRPr>
          </a:p>
        </p:txBody>
      </p:sp>
      <p:sp>
        <p:nvSpPr>
          <p:cNvPr id="123" name="角丸四角形 122"/>
          <p:cNvSpPr/>
          <p:nvPr/>
        </p:nvSpPr>
        <p:spPr>
          <a:xfrm>
            <a:off x="6247010" y="3918916"/>
            <a:ext cx="1540329" cy="504000"/>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wrap="none" rtlCol="0" anchor="ctr">
            <a:noAutofit/>
          </a:bodyPr>
          <a:lstStyle/>
          <a:p>
            <a:pPr algn="ctr"/>
            <a:r>
              <a:rPr lang="ja-JP" altLang="en-US" sz="1050" b="1" dirty="0">
                <a:solidFill>
                  <a:schemeClr val="tx1"/>
                </a:solidFill>
              </a:rPr>
              <a:t>介護医療院</a:t>
            </a:r>
            <a:endParaRPr lang="en-US" altLang="ja-JP" sz="1050" b="1" dirty="0">
              <a:solidFill>
                <a:schemeClr val="tx1"/>
              </a:solidFill>
            </a:endParaRPr>
          </a:p>
          <a:p>
            <a:pPr algn="ctr"/>
            <a:r>
              <a:rPr lang="en-US" altLang="ja-JP" sz="900" dirty="0">
                <a:solidFill>
                  <a:schemeClr val="tx1"/>
                </a:solidFill>
              </a:rPr>
              <a:t>2</a:t>
            </a:r>
            <a:r>
              <a:rPr lang="ja-JP" altLang="en-US" sz="900" dirty="0">
                <a:solidFill>
                  <a:schemeClr val="tx1"/>
                </a:solidFill>
              </a:rPr>
              <a:t>施設</a:t>
            </a:r>
            <a:endParaRPr lang="en-US" altLang="ja-JP" sz="900" dirty="0">
              <a:solidFill>
                <a:schemeClr val="tx1"/>
              </a:solidFill>
            </a:endParaRPr>
          </a:p>
          <a:p>
            <a:pPr algn="ctr"/>
            <a:r>
              <a:rPr lang="en-US" altLang="ja-JP" sz="900" dirty="0">
                <a:solidFill>
                  <a:schemeClr val="tx1"/>
                </a:solidFill>
              </a:rPr>
              <a:t>97</a:t>
            </a:r>
            <a:r>
              <a:rPr lang="ja-JP" altLang="en-US" sz="900" dirty="0">
                <a:solidFill>
                  <a:schemeClr val="tx1"/>
                </a:solidFill>
              </a:rPr>
              <a:t>人定員</a:t>
            </a:r>
            <a:endParaRPr lang="en-US" altLang="ja-JP" sz="900" dirty="0">
              <a:solidFill>
                <a:schemeClr val="tx1"/>
              </a:solidFill>
            </a:endParaRPr>
          </a:p>
        </p:txBody>
      </p:sp>
      <p:sp>
        <p:nvSpPr>
          <p:cNvPr id="71" name="正方形/長方形 70"/>
          <p:cNvSpPr/>
          <p:nvPr/>
        </p:nvSpPr>
        <p:spPr>
          <a:xfrm>
            <a:off x="206275" y="6328083"/>
            <a:ext cx="8614197" cy="636588"/>
          </a:xfrm>
          <a:prstGeom prst="rect">
            <a:avLst/>
          </a:prstGeom>
          <a:noFill/>
          <a:ln>
            <a:noFill/>
          </a:ln>
        </p:spPr>
        <p:style>
          <a:lnRef idx="2">
            <a:schemeClr val="accent6"/>
          </a:lnRef>
          <a:fillRef idx="1">
            <a:schemeClr val="lt1"/>
          </a:fillRef>
          <a:effectRef idx="0">
            <a:schemeClr val="accent6"/>
          </a:effectRef>
          <a:fontRef idx="minor">
            <a:schemeClr val="dk1"/>
          </a:fontRef>
        </p:style>
        <p:txBody>
          <a:bodyPr rot="0" spcFirstLastPara="0" vert="horz" wrap="square" lIns="36000" tIns="0" rIns="36000" bIns="0" numCol="1" spcCol="0" rtlCol="0" fromWordArt="0" anchor="ctr" anchorCtr="0" forceAA="0" compatLnSpc="1">
            <a:prstTxWarp prst="textNoShape">
              <a:avLst/>
            </a:prstTxWarp>
            <a:noAutofit/>
          </a:bodyPr>
          <a:lstStyle/>
          <a:p>
            <a:pPr>
              <a:lnSpc>
                <a:spcPts val="1200"/>
              </a:lnSpc>
            </a:pPr>
            <a:r>
              <a:rPr lang="ja-JP" sz="700" kern="100" dirty="0">
                <a:effectLst/>
                <a:ea typeface="ＭＳ ゴシック" panose="020B0609070205080204" pitchFamily="49" charset="-128"/>
                <a:cs typeface="Times New Roman" panose="02020603050405020304" pitchFamily="18" charset="0"/>
              </a:rPr>
              <a:t>出典　</a:t>
            </a:r>
            <a:r>
              <a:rPr lang="ja-JP" altLang="en-US" sz="700" kern="100" dirty="0">
                <a:effectLst/>
                <a:ea typeface="ＭＳ ゴシック" panose="020B0609070205080204" pitchFamily="49" charset="-128"/>
                <a:cs typeface="Times New Roman" panose="02020603050405020304" pitchFamily="18" charset="0"/>
              </a:rPr>
              <a:t>「医療保険」</a:t>
            </a:r>
            <a:r>
              <a:rPr lang="ja-JP" sz="700" kern="100" dirty="0">
                <a:effectLst/>
                <a:ea typeface="ＭＳ ゴシック" panose="020B0609070205080204" pitchFamily="49" charset="-128"/>
                <a:cs typeface="Times New Roman" panose="02020603050405020304" pitchFamily="18" charset="0"/>
              </a:rPr>
              <a:t>病床機能報告（</a:t>
            </a:r>
            <a:r>
              <a:rPr lang="en-US" sz="700" kern="100" dirty="0">
                <a:effectLst/>
                <a:ea typeface="ＭＳ ゴシック" panose="020B0609070205080204" pitchFamily="49" charset="-128"/>
                <a:cs typeface="Times New Roman" panose="02020603050405020304" pitchFamily="18" charset="0"/>
              </a:rPr>
              <a:t>2017</a:t>
            </a:r>
            <a:r>
              <a:rPr lang="ja-JP" sz="700" kern="100" dirty="0">
                <a:effectLst/>
                <a:ea typeface="ＭＳ ゴシック" panose="020B0609070205080204" pitchFamily="49" charset="-128"/>
                <a:cs typeface="Times New Roman" panose="02020603050405020304" pitchFamily="18" charset="0"/>
              </a:rPr>
              <a:t>年</a:t>
            </a:r>
            <a:r>
              <a:rPr lang="en-US" sz="700" kern="100" dirty="0">
                <a:effectLst/>
                <a:ea typeface="ＭＳ ゴシック" panose="020B0609070205080204" pitchFamily="49" charset="-128"/>
                <a:cs typeface="Times New Roman" panose="02020603050405020304" pitchFamily="18" charset="0"/>
              </a:rPr>
              <a:t>7</a:t>
            </a:r>
            <a:r>
              <a:rPr lang="ja-JP" sz="700" kern="100" dirty="0">
                <a:effectLst/>
                <a:ea typeface="ＭＳ ゴシック" panose="020B0609070205080204" pitchFamily="49" charset="-128"/>
                <a:cs typeface="Times New Roman" panose="02020603050405020304" pitchFamily="18" charset="0"/>
              </a:rPr>
              <a:t>月</a:t>
            </a:r>
            <a:r>
              <a:rPr lang="en-US" sz="700" kern="100" dirty="0">
                <a:effectLst/>
                <a:ea typeface="ＭＳ ゴシック" panose="020B0609070205080204" pitchFamily="49" charset="-128"/>
                <a:cs typeface="Times New Roman" panose="02020603050405020304" pitchFamily="18" charset="0"/>
              </a:rPr>
              <a:t>1</a:t>
            </a:r>
            <a:r>
              <a:rPr lang="ja-JP" sz="700" kern="100" dirty="0">
                <a:effectLst/>
                <a:ea typeface="ＭＳ ゴシック" panose="020B0609070205080204" pitchFamily="49" charset="-128"/>
                <a:cs typeface="Times New Roman" panose="02020603050405020304" pitchFamily="18" charset="0"/>
              </a:rPr>
              <a:t>日時点の医療機能：</a:t>
            </a:r>
            <a:r>
              <a:rPr lang="en-US" sz="700" kern="100" dirty="0">
                <a:effectLst/>
                <a:ea typeface="ＭＳ ゴシック" panose="020B0609070205080204" pitchFamily="49" charset="-128"/>
                <a:cs typeface="Times New Roman" panose="02020603050405020304" pitchFamily="18" charset="0"/>
              </a:rPr>
              <a:t>2018</a:t>
            </a:r>
            <a:r>
              <a:rPr lang="ja-JP" sz="700" kern="100" dirty="0">
                <a:effectLst/>
                <a:ea typeface="ＭＳ ゴシック" panose="020B0609070205080204" pitchFamily="49" charset="-128"/>
                <a:cs typeface="Times New Roman" panose="02020603050405020304" pitchFamily="18" charset="0"/>
              </a:rPr>
              <a:t>年</a:t>
            </a:r>
            <a:r>
              <a:rPr lang="en-US" sz="700" kern="100" dirty="0">
                <a:effectLst/>
                <a:ea typeface="ＭＳ ゴシック" panose="020B0609070205080204" pitchFamily="49" charset="-128"/>
                <a:cs typeface="Times New Roman" panose="02020603050405020304" pitchFamily="18" charset="0"/>
              </a:rPr>
              <a:t>10</a:t>
            </a:r>
            <a:r>
              <a:rPr lang="ja-JP" sz="700" kern="100" dirty="0">
                <a:effectLst/>
                <a:ea typeface="ＭＳ ゴシック" panose="020B0609070205080204" pitchFamily="49" charset="-128"/>
                <a:cs typeface="Times New Roman" panose="02020603050405020304" pitchFamily="18" charset="0"/>
              </a:rPr>
              <a:t>月集計）</a:t>
            </a:r>
            <a:r>
              <a:rPr lang="ja-JP" altLang="en-US" sz="700" kern="100" dirty="0">
                <a:effectLst/>
                <a:ea typeface="ＭＳ ゴシック" panose="020B0609070205080204" pitchFamily="49" charset="-128"/>
                <a:cs typeface="Times New Roman" panose="02020603050405020304" pitchFamily="18" charset="0"/>
              </a:rPr>
              <a:t>ただし、次項目は右記のとおり、精神病床</a:t>
            </a:r>
            <a:r>
              <a:rPr lang="ja-JP" sz="700" kern="100" dirty="0">
                <a:effectLst/>
                <a:ea typeface="ＭＳ ゴシック" panose="020B0609070205080204" pitchFamily="49" charset="-128"/>
                <a:cs typeface="Times New Roman" panose="02020603050405020304" pitchFamily="18" charset="0"/>
              </a:rPr>
              <a:t>・</a:t>
            </a:r>
            <a:r>
              <a:rPr lang="ja-JP" altLang="en-US" sz="700" kern="100" dirty="0">
                <a:effectLst/>
                <a:ea typeface="ＭＳ ゴシック" panose="020B0609070205080204" pitchFamily="49" charset="-128"/>
                <a:cs typeface="Times New Roman" panose="02020603050405020304" pitchFamily="18" charset="0"/>
              </a:rPr>
              <a:t>結核病床・感染症病床（</a:t>
            </a:r>
            <a:r>
              <a:rPr lang="ja-JP" sz="700" kern="100" dirty="0">
                <a:effectLst/>
                <a:ea typeface="ＭＳ ゴシック" panose="020B0609070205080204" pitchFamily="49" charset="-128"/>
                <a:cs typeface="Times New Roman" panose="02020603050405020304" pitchFamily="18" charset="0"/>
              </a:rPr>
              <a:t>大阪府健康医療部</a:t>
            </a:r>
            <a:r>
              <a:rPr lang="ja-JP" altLang="en-US" sz="700" kern="100" dirty="0">
                <a:effectLst/>
                <a:ea typeface="ＭＳ ゴシック" panose="020B0609070205080204" pitchFamily="49" charset="-128"/>
                <a:cs typeface="Times New Roman" panose="02020603050405020304" pitchFamily="18" charset="0"/>
              </a:rPr>
              <a:t>資料</a:t>
            </a:r>
            <a:r>
              <a:rPr lang="ja-JP" sz="700" kern="100" dirty="0">
                <a:effectLst/>
                <a:ea typeface="ＭＳ ゴシック" panose="020B0609070205080204" pitchFamily="49" charset="-128"/>
                <a:cs typeface="Times New Roman" panose="02020603050405020304" pitchFamily="18" charset="0"/>
              </a:rPr>
              <a:t>（</a:t>
            </a:r>
            <a:r>
              <a:rPr lang="en-US" sz="700" kern="100" dirty="0">
                <a:effectLst/>
                <a:ea typeface="ＭＳ ゴシック" panose="020B0609070205080204" pitchFamily="49" charset="-128"/>
                <a:cs typeface="Times New Roman" panose="02020603050405020304" pitchFamily="18" charset="0"/>
              </a:rPr>
              <a:t>201</a:t>
            </a:r>
            <a:r>
              <a:rPr lang="en-US" altLang="ja-JP" sz="700" kern="100" dirty="0">
                <a:effectLst/>
                <a:ea typeface="ＭＳ ゴシック" panose="020B0609070205080204" pitchFamily="49" charset="-128"/>
                <a:cs typeface="Times New Roman" panose="02020603050405020304" pitchFamily="18" charset="0"/>
              </a:rPr>
              <a:t>9</a:t>
            </a:r>
            <a:r>
              <a:rPr lang="ja-JP" sz="700" kern="100" dirty="0">
                <a:effectLst/>
                <a:ea typeface="ＭＳ ゴシック" panose="020B0609070205080204" pitchFamily="49" charset="-128"/>
                <a:cs typeface="Times New Roman" panose="02020603050405020304" pitchFamily="18" charset="0"/>
              </a:rPr>
              <a:t>年</a:t>
            </a:r>
            <a:r>
              <a:rPr lang="en-US" altLang="ja-JP" sz="700" kern="100" dirty="0">
                <a:ea typeface="ＭＳ ゴシック" panose="020B0609070205080204" pitchFamily="49" charset="-128"/>
                <a:cs typeface="Times New Roman" panose="02020603050405020304" pitchFamily="18" charset="0"/>
              </a:rPr>
              <a:t>3</a:t>
            </a:r>
            <a:r>
              <a:rPr lang="ja-JP" sz="700" kern="100" dirty="0">
                <a:effectLst/>
                <a:ea typeface="ＭＳ ゴシック" panose="020B0609070205080204" pitchFamily="49" charset="-128"/>
                <a:cs typeface="Times New Roman" panose="02020603050405020304" pitchFamily="18" charset="0"/>
              </a:rPr>
              <a:t>月</a:t>
            </a:r>
            <a:r>
              <a:rPr lang="en-US" sz="700" kern="100" dirty="0">
                <a:effectLst/>
                <a:ea typeface="ＭＳ ゴシック" panose="020B0609070205080204" pitchFamily="49" charset="-128"/>
                <a:cs typeface="Times New Roman" panose="02020603050405020304" pitchFamily="18" charset="0"/>
              </a:rPr>
              <a:t>3</a:t>
            </a:r>
            <a:r>
              <a:rPr lang="en-US" altLang="ja-JP" sz="700" kern="100" dirty="0">
                <a:effectLst/>
                <a:ea typeface="ＭＳ ゴシック" panose="020B0609070205080204" pitchFamily="49" charset="-128"/>
                <a:cs typeface="Times New Roman" panose="02020603050405020304" pitchFamily="18" charset="0"/>
              </a:rPr>
              <a:t>1</a:t>
            </a:r>
            <a:r>
              <a:rPr lang="ja-JP" sz="700" kern="100" dirty="0">
                <a:effectLst/>
                <a:ea typeface="ＭＳ ゴシック" panose="020B0609070205080204" pitchFamily="49" charset="-128"/>
                <a:cs typeface="Times New Roman" panose="02020603050405020304" pitchFamily="18" charset="0"/>
              </a:rPr>
              <a:t>日現在）</a:t>
            </a:r>
            <a:r>
              <a:rPr lang="ja-JP" altLang="en-US" sz="700" kern="100" dirty="0" smtClean="0">
                <a:effectLst/>
                <a:ea typeface="ＭＳ ゴシック" panose="020B0609070205080204" pitchFamily="49" charset="-128"/>
                <a:cs typeface="Times New Roman" panose="02020603050405020304" pitchFamily="18" charset="0"/>
              </a:rPr>
              <a:t>）</a:t>
            </a:r>
            <a:endParaRPr lang="en-US" altLang="ja-JP" sz="700" kern="100" dirty="0" smtClean="0">
              <a:effectLst/>
              <a:ea typeface="ＭＳ ゴシック" panose="020B0609070205080204" pitchFamily="49" charset="-128"/>
              <a:cs typeface="Times New Roman" panose="02020603050405020304" pitchFamily="18" charset="0"/>
            </a:endParaRPr>
          </a:p>
          <a:p>
            <a:pPr>
              <a:lnSpc>
                <a:spcPts val="1200"/>
              </a:lnSpc>
            </a:pPr>
            <a:r>
              <a:rPr lang="ja-JP" altLang="en-US" sz="700" kern="100" dirty="0">
                <a:ea typeface="ＭＳ ゴシック" panose="020B0609070205080204" pitchFamily="49" charset="-128"/>
                <a:cs typeface="Times New Roman" panose="02020603050405020304" pitchFamily="18" charset="0"/>
              </a:rPr>
              <a:t>　</a:t>
            </a:r>
            <a:r>
              <a:rPr lang="ja-JP" altLang="en-US" sz="700" kern="100" dirty="0" smtClean="0">
                <a:ea typeface="ＭＳ ゴシック" panose="020B0609070205080204" pitchFamily="49" charset="-128"/>
                <a:cs typeface="Times New Roman" panose="02020603050405020304" pitchFamily="18" charset="0"/>
              </a:rPr>
              <a:t>　　「</a:t>
            </a:r>
            <a:r>
              <a:rPr lang="ja-JP" altLang="en-US" sz="700" kern="100" dirty="0">
                <a:ea typeface="ＭＳ ゴシック" panose="020B0609070205080204" pitchFamily="49" charset="-128"/>
                <a:cs typeface="Times New Roman" panose="02020603050405020304" pitchFamily="18" charset="0"/>
              </a:rPr>
              <a:t>介護保険</a:t>
            </a:r>
            <a:r>
              <a:rPr lang="ja-JP" sz="700" kern="100" dirty="0">
                <a:effectLst/>
                <a:ea typeface="ＭＳ ゴシック" panose="020B0609070205080204" pitchFamily="49" charset="-128"/>
                <a:cs typeface="Times New Roman" panose="02020603050405020304" pitchFamily="18" charset="0"/>
              </a:rPr>
              <a:t>・</a:t>
            </a:r>
            <a:r>
              <a:rPr lang="ja-JP" altLang="en-US" sz="700" kern="100" dirty="0">
                <a:effectLst/>
                <a:ea typeface="ＭＳ ゴシック" panose="020B0609070205080204" pitchFamily="49" charset="-128"/>
                <a:cs typeface="Times New Roman" panose="02020603050405020304" pitchFamily="18" charset="0"/>
              </a:rPr>
              <a:t>その他」</a:t>
            </a:r>
            <a:r>
              <a:rPr lang="ja-JP" sz="700" kern="100" dirty="0">
                <a:effectLst/>
                <a:ea typeface="ＭＳ ゴシック" panose="020B0609070205080204" pitchFamily="49" charset="-128"/>
                <a:cs typeface="Times New Roman" panose="02020603050405020304" pitchFamily="18" charset="0"/>
              </a:rPr>
              <a:t>大阪府福祉部資料</a:t>
            </a:r>
            <a:r>
              <a:rPr lang="ja-JP" sz="700" kern="100" dirty="0">
                <a:solidFill>
                  <a:schemeClr val="tx1"/>
                </a:solidFill>
                <a:effectLst/>
                <a:ea typeface="ＭＳ ゴシック" panose="020B0609070205080204" pitchFamily="49" charset="-128"/>
                <a:cs typeface="Times New Roman" panose="02020603050405020304" pitchFamily="18" charset="0"/>
              </a:rPr>
              <a:t>（認知症高齢者グループホームは</a:t>
            </a:r>
            <a:r>
              <a:rPr lang="en-US" sz="700" kern="100" dirty="0">
                <a:solidFill>
                  <a:schemeClr val="tx1"/>
                </a:solidFill>
                <a:effectLst/>
                <a:ea typeface="ＭＳ ゴシック" panose="020B0609070205080204" pitchFamily="49" charset="-128"/>
                <a:cs typeface="Times New Roman" panose="02020603050405020304" pitchFamily="18" charset="0"/>
              </a:rPr>
              <a:t>201</a:t>
            </a:r>
            <a:r>
              <a:rPr lang="en-US" altLang="ja-JP" sz="700" kern="100" dirty="0">
                <a:solidFill>
                  <a:schemeClr val="tx1"/>
                </a:solidFill>
                <a:ea typeface="ＭＳ ゴシック" panose="020B0609070205080204" pitchFamily="49" charset="-128"/>
                <a:cs typeface="Times New Roman" panose="02020603050405020304" pitchFamily="18" charset="0"/>
              </a:rPr>
              <a:t>8</a:t>
            </a:r>
            <a:r>
              <a:rPr lang="ja-JP" sz="700" kern="100" dirty="0">
                <a:solidFill>
                  <a:schemeClr val="tx1"/>
                </a:solidFill>
                <a:effectLst/>
                <a:ea typeface="ＭＳ ゴシック" panose="020B0609070205080204" pitchFamily="49" charset="-128"/>
                <a:cs typeface="Times New Roman" panose="02020603050405020304" pitchFamily="18" charset="0"/>
              </a:rPr>
              <a:t>年</a:t>
            </a:r>
            <a:r>
              <a:rPr lang="en-US" sz="700" kern="100" dirty="0">
                <a:solidFill>
                  <a:schemeClr val="tx1"/>
                </a:solidFill>
                <a:effectLst/>
                <a:ea typeface="ＭＳ ゴシック" panose="020B0609070205080204" pitchFamily="49" charset="-128"/>
                <a:cs typeface="Times New Roman" panose="02020603050405020304" pitchFamily="18" charset="0"/>
              </a:rPr>
              <a:t>1</a:t>
            </a:r>
            <a:r>
              <a:rPr lang="ja-JP" sz="700" kern="100" dirty="0">
                <a:solidFill>
                  <a:schemeClr val="tx1"/>
                </a:solidFill>
                <a:effectLst/>
                <a:ea typeface="ＭＳ ゴシック" panose="020B0609070205080204" pitchFamily="49" charset="-128"/>
                <a:cs typeface="Times New Roman" panose="02020603050405020304" pitchFamily="18" charset="0"/>
              </a:rPr>
              <a:t>月</a:t>
            </a:r>
            <a:r>
              <a:rPr lang="en-US" sz="700" kern="100" dirty="0">
                <a:solidFill>
                  <a:schemeClr val="tx1"/>
                </a:solidFill>
                <a:effectLst/>
                <a:ea typeface="ＭＳ ゴシック" panose="020B0609070205080204" pitchFamily="49" charset="-128"/>
                <a:cs typeface="Times New Roman" panose="02020603050405020304" pitchFamily="18" charset="0"/>
              </a:rPr>
              <a:t>1</a:t>
            </a:r>
            <a:r>
              <a:rPr lang="ja-JP" sz="700" kern="100" dirty="0">
                <a:solidFill>
                  <a:schemeClr val="tx1"/>
                </a:solidFill>
                <a:effectLst/>
                <a:ea typeface="ＭＳ ゴシック" panose="020B0609070205080204" pitchFamily="49" charset="-128"/>
                <a:cs typeface="Times New Roman" panose="02020603050405020304" pitchFamily="18" charset="0"/>
              </a:rPr>
              <a:t>日現在、その他施設は</a:t>
            </a:r>
            <a:r>
              <a:rPr lang="en-US" sz="700" kern="100" dirty="0">
                <a:solidFill>
                  <a:schemeClr val="tx1"/>
                </a:solidFill>
                <a:effectLst/>
                <a:ea typeface="ＭＳ ゴシック" panose="020B0609070205080204" pitchFamily="49" charset="-128"/>
                <a:cs typeface="Times New Roman" panose="02020603050405020304" pitchFamily="18" charset="0"/>
              </a:rPr>
              <a:t>201</a:t>
            </a:r>
            <a:r>
              <a:rPr lang="en-US" altLang="ja-JP" sz="700" kern="100" dirty="0">
                <a:solidFill>
                  <a:schemeClr val="tx1"/>
                </a:solidFill>
                <a:ea typeface="ＭＳ ゴシック" panose="020B0609070205080204" pitchFamily="49" charset="-128"/>
                <a:cs typeface="Times New Roman" panose="02020603050405020304" pitchFamily="18" charset="0"/>
              </a:rPr>
              <a:t>9</a:t>
            </a:r>
            <a:r>
              <a:rPr lang="ja-JP" sz="700" kern="100" dirty="0">
                <a:solidFill>
                  <a:schemeClr val="tx1"/>
                </a:solidFill>
                <a:effectLst/>
                <a:ea typeface="ＭＳ ゴシック" panose="020B0609070205080204" pitchFamily="49" charset="-128"/>
                <a:cs typeface="Times New Roman" panose="02020603050405020304" pitchFamily="18" charset="0"/>
              </a:rPr>
              <a:t>年</a:t>
            </a:r>
            <a:r>
              <a:rPr lang="en-US" sz="700" kern="100" dirty="0">
                <a:solidFill>
                  <a:schemeClr val="tx1"/>
                </a:solidFill>
                <a:effectLst/>
                <a:ea typeface="ＭＳ ゴシック" panose="020B0609070205080204" pitchFamily="49" charset="-128"/>
                <a:cs typeface="Times New Roman" panose="02020603050405020304" pitchFamily="18" charset="0"/>
              </a:rPr>
              <a:t>4</a:t>
            </a:r>
            <a:r>
              <a:rPr lang="ja-JP" sz="700" kern="100" dirty="0">
                <a:solidFill>
                  <a:schemeClr val="tx1"/>
                </a:solidFill>
                <a:effectLst/>
                <a:ea typeface="ＭＳ ゴシック" panose="020B0609070205080204" pitchFamily="49" charset="-128"/>
                <a:cs typeface="Times New Roman" panose="02020603050405020304" pitchFamily="18" charset="0"/>
              </a:rPr>
              <a:t>月</a:t>
            </a:r>
            <a:r>
              <a:rPr lang="en-US" sz="700" kern="100" dirty="0">
                <a:solidFill>
                  <a:schemeClr val="tx1"/>
                </a:solidFill>
                <a:effectLst/>
                <a:ea typeface="ＭＳ ゴシック" panose="020B0609070205080204" pitchFamily="49" charset="-128"/>
                <a:cs typeface="Times New Roman" panose="02020603050405020304" pitchFamily="18" charset="0"/>
              </a:rPr>
              <a:t>1</a:t>
            </a:r>
            <a:r>
              <a:rPr lang="ja-JP" sz="700" kern="100" dirty="0">
                <a:solidFill>
                  <a:schemeClr val="tx1"/>
                </a:solidFill>
                <a:effectLst/>
                <a:ea typeface="ＭＳ ゴシック" panose="020B0609070205080204" pitchFamily="49" charset="-128"/>
                <a:cs typeface="Times New Roman" panose="02020603050405020304" pitchFamily="18" charset="0"/>
              </a:rPr>
              <a:t>日現在）</a:t>
            </a:r>
            <a:endParaRPr lang="ja-JP" sz="700" kern="100" dirty="0">
              <a:solidFill>
                <a:schemeClr val="tx1"/>
              </a:solidFill>
              <a:effectLst/>
              <a:ea typeface="ＭＳ 明朝" panose="02020609040205080304" pitchFamily="17" charset="-128"/>
              <a:cs typeface="Times New Roman" panose="02020603050405020304" pitchFamily="18" charset="0"/>
            </a:endParaRPr>
          </a:p>
        </p:txBody>
      </p:sp>
    </p:spTree>
    <p:extLst>
      <p:ext uri="{BB962C8B-B14F-4D97-AF65-F5344CB8AC3E}">
        <p14:creationId xmlns:p14="http://schemas.microsoft.com/office/powerpoint/2010/main" val="135647126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図 2"/>
          <p:cNvPicPr>
            <a:picLocks noChangeAspect="1"/>
          </p:cNvPicPr>
          <p:nvPr/>
        </p:nvPicPr>
        <p:blipFill>
          <a:blip r:embed="rId2"/>
          <a:stretch>
            <a:fillRect/>
          </a:stretch>
        </p:blipFill>
        <p:spPr>
          <a:xfrm>
            <a:off x="675379" y="1844824"/>
            <a:ext cx="8073084" cy="4909334"/>
          </a:xfrm>
          <a:prstGeom prst="rect">
            <a:avLst/>
          </a:prstGeom>
        </p:spPr>
      </p:pic>
      <p:sp>
        <p:nvSpPr>
          <p:cNvPr id="2" name="スライド番号プレースホルダー 1"/>
          <p:cNvSpPr>
            <a:spLocks noGrp="1"/>
          </p:cNvSpPr>
          <p:nvPr>
            <p:ph type="sldNum" sz="quarter" idx="12"/>
          </p:nvPr>
        </p:nvSpPr>
        <p:spPr>
          <a:xfrm>
            <a:off x="6991672" y="6478736"/>
            <a:ext cx="2133600" cy="365125"/>
          </a:xfrm>
        </p:spPr>
        <p:txBody>
          <a:bodyPr/>
          <a:lstStyle/>
          <a:p>
            <a:fld id="{A9848611-8FAA-4BFC-BAAD-33CAF1A3E273}" type="slidenum">
              <a:rPr kumimoji="1" lang="ja-JP" altLang="en-US" sz="1800" smtClean="0">
                <a:solidFill>
                  <a:schemeClr val="tx1"/>
                </a:solidFill>
              </a:rPr>
              <a:t>7</a:t>
            </a:fld>
            <a:endParaRPr kumimoji="1" lang="ja-JP" altLang="en-US" sz="1800" dirty="0">
              <a:solidFill>
                <a:schemeClr val="tx1"/>
              </a:solidFill>
            </a:endParaRPr>
          </a:p>
        </p:txBody>
      </p:sp>
      <p:sp>
        <p:nvSpPr>
          <p:cNvPr id="4" name="Oval 64">
            <a:hlinkClick r:id="rId3" action="ppaction://hlinksldjump"/>
            <a:extLst>
              <a:ext uri="{FF2B5EF4-FFF2-40B4-BE49-F238E27FC236}">
                <a16:creationId xmlns:a16="http://schemas.microsoft.com/office/drawing/2014/main" id="{2865890E-81EE-482A-8BAC-0CEA60EEBBA9}"/>
              </a:ext>
            </a:extLst>
          </p:cNvPr>
          <p:cNvSpPr>
            <a:spLocks noChangeAspect="1"/>
          </p:cNvSpPr>
          <p:nvPr/>
        </p:nvSpPr>
        <p:spPr>
          <a:xfrm>
            <a:off x="158156" y="92638"/>
            <a:ext cx="453404" cy="434070"/>
          </a:xfrm>
          <a:prstGeom prst="ellipse">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37160" rIns="137160" bIns="68580" rtlCol="0" anchor="ctr">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sz="2800" dirty="0">
              <a:solidFill>
                <a:schemeClr val="tx1"/>
              </a:solidFill>
              <a:latin typeface="FontAwesome" pitchFamily="2" charset="0"/>
            </a:endParaRPr>
          </a:p>
        </p:txBody>
      </p:sp>
      <p:sp>
        <p:nvSpPr>
          <p:cNvPr id="5" name="タイトル 1">
            <a:extLst>
              <a:ext uri="{FF2B5EF4-FFF2-40B4-BE49-F238E27FC236}">
                <a16:creationId xmlns:a16="http://schemas.microsoft.com/office/drawing/2014/main" id="{30BE5A27-A407-4A14-A9BE-5866682C3C6B}"/>
              </a:ext>
            </a:extLst>
          </p:cNvPr>
          <p:cNvSpPr txBox="1">
            <a:spLocks/>
          </p:cNvSpPr>
          <p:nvPr/>
        </p:nvSpPr>
        <p:spPr>
          <a:xfrm>
            <a:off x="179512" y="89570"/>
            <a:ext cx="9115750" cy="576064"/>
          </a:xfrm>
          <a:prstGeom prst="rect">
            <a:avLst/>
          </a:prstGeom>
        </p:spPr>
        <p:txBody>
          <a:bodyPr>
            <a:no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algn="l"/>
            <a:r>
              <a:rPr lang="ja-JP" altLang="en-US" sz="2300" dirty="0">
                <a:solidFill>
                  <a:schemeClr val="bg1"/>
                </a:solidFill>
                <a:latin typeface="HGP創英角ｺﾞｼｯｸUB" panose="020B0900000000000000" pitchFamily="50" charset="-128"/>
                <a:ea typeface="HGP創英角ｺﾞｼｯｸUB" panose="020B0900000000000000" pitchFamily="50" charset="-128"/>
              </a:rPr>
              <a:t>１</a:t>
            </a:r>
            <a:r>
              <a:rPr lang="ja-JP" altLang="en-US" sz="2300" dirty="0">
                <a:solidFill>
                  <a:schemeClr val="accent1">
                    <a:lumMod val="75000"/>
                  </a:schemeClr>
                </a:solidFill>
                <a:latin typeface="HGP創英角ｺﾞｼｯｸUB" panose="020B0900000000000000" pitchFamily="50" charset="-128"/>
                <a:ea typeface="HGP創英角ｺﾞｼｯｸUB" panose="020B0900000000000000" pitchFamily="50" charset="-128"/>
              </a:rPr>
              <a:t>　構想の推進 </a:t>
            </a:r>
            <a:r>
              <a:rPr lang="en-US" altLang="ja-JP" sz="2300" dirty="0">
                <a:solidFill>
                  <a:schemeClr val="accent1">
                    <a:lumMod val="75000"/>
                  </a:schemeClr>
                </a:solidFill>
                <a:latin typeface="HGP創英角ｺﾞｼｯｸUB" panose="020B0900000000000000" pitchFamily="50" charset="-128"/>
                <a:ea typeface="HGP創英角ｺﾞｼｯｸUB" panose="020B0900000000000000" pitchFamily="50" charset="-128"/>
              </a:rPr>
              <a:t>(2)</a:t>
            </a:r>
            <a:r>
              <a:rPr lang="ja-JP" altLang="en-US" sz="2300" dirty="0">
                <a:solidFill>
                  <a:schemeClr val="accent1">
                    <a:lumMod val="75000"/>
                  </a:schemeClr>
                </a:solidFill>
                <a:latin typeface="HGP創英角ｺﾞｼｯｸUB" panose="020B0900000000000000" pitchFamily="50" charset="-128"/>
                <a:ea typeface="HGP創英角ｺﾞｼｯｸUB" panose="020B0900000000000000" pitchFamily="50" charset="-128"/>
              </a:rPr>
              <a:t>診療実態の見える</a:t>
            </a:r>
            <a:r>
              <a:rPr lang="ja-JP" altLang="en-US" sz="2300" dirty="0" smtClean="0">
                <a:solidFill>
                  <a:schemeClr val="accent1">
                    <a:lumMod val="75000"/>
                  </a:schemeClr>
                </a:solidFill>
                <a:latin typeface="HGP創英角ｺﾞｼｯｸUB" panose="020B0900000000000000" pitchFamily="50" charset="-128"/>
                <a:ea typeface="HGP創英角ｺﾞｼｯｸUB" panose="020B0900000000000000" pitchFamily="50" charset="-128"/>
              </a:rPr>
              <a:t>化② </a:t>
            </a:r>
            <a:r>
              <a:rPr lang="ja-JP" altLang="en-US" sz="2000" dirty="0">
                <a:solidFill>
                  <a:schemeClr val="accent1">
                    <a:lumMod val="75000"/>
                  </a:schemeClr>
                </a:solidFill>
                <a:latin typeface="HGP創英角ｺﾞｼｯｸUB" panose="020B0900000000000000" pitchFamily="50" charset="-128"/>
                <a:ea typeface="HGP創英角ｺﾞｼｯｸUB" panose="020B0900000000000000" pitchFamily="50" charset="-128"/>
              </a:rPr>
              <a:t>（入院料別病床数の経年変化）</a:t>
            </a:r>
          </a:p>
        </p:txBody>
      </p:sp>
      <p:sp>
        <p:nvSpPr>
          <p:cNvPr id="6" name="タイトル 1">
            <a:extLst>
              <a:ext uri="{FF2B5EF4-FFF2-40B4-BE49-F238E27FC236}">
                <a16:creationId xmlns:a16="http://schemas.microsoft.com/office/drawing/2014/main" id="{77D78C8B-7190-4F9F-BF24-FAD4DFE9F181}"/>
              </a:ext>
            </a:extLst>
          </p:cNvPr>
          <p:cNvSpPr txBox="1">
            <a:spLocks/>
          </p:cNvSpPr>
          <p:nvPr/>
        </p:nvSpPr>
        <p:spPr>
          <a:xfrm>
            <a:off x="251520" y="571132"/>
            <a:ext cx="8712968" cy="952868"/>
          </a:xfrm>
          <a:prstGeom prst="rect">
            <a:avLst/>
          </a:prstGeom>
          <a:solidFill>
            <a:schemeClr val="accent1">
              <a:lumMod val="60000"/>
              <a:lumOff val="40000"/>
            </a:schemeClr>
          </a:solidFill>
        </p:spPr>
        <p:txBody>
          <a:bodyPr vert="horz" lIns="91440" tIns="45720" rIns="91440" bIns="45720" rtlCol="0" anchor="ctr">
            <a:no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algn="l"/>
            <a:r>
              <a:rPr lang="ja-JP" altLang="en-US" sz="2400" dirty="0">
                <a:latin typeface="HGP創英角ｺﾞｼｯｸUB" panose="020B0900000000000000" pitchFamily="50" charset="-128"/>
                <a:ea typeface="HGP創英角ｺﾞｼｯｸUB" panose="020B0900000000000000" pitchFamily="50" charset="-128"/>
              </a:rPr>
              <a:t>地域包括ケア病棟・回復期リハビリテーション病棟は、増加傾向</a:t>
            </a:r>
          </a:p>
        </p:txBody>
      </p:sp>
      <p:sp>
        <p:nvSpPr>
          <p:cNvPr id="8" name="テキスト ボックス 10">
            <a:extLst>
              <a:ext uri="{FF2B5EF4-FFF2-40B4-BE49-F238E27FC236}">
                <a16:creationId xmlns:a16="http://schemas.microsoft.com/office/drawing/2014/main" id="{8957656B-6DE6-44E0-85D6-7CF39E5B6647}"/>
              </a:ext>
            </a:extLst>
          </p:cNvPr>
          <p:cNvSpPr txBox="1"/>
          <p:nvPr/>
        </p:nvSpPr>
        <p:spPr>
          <a:xfrm>
            <a:off x="4655018" y="2290083"/>
            <a:ext cx="2428582" cy="261610"/>
          </a:xfrm>
          <a:prstGeom prst="rect">
            <a:avLst/>
          </a:prstGeom>
          <a:noFill/>
          <a:ln>
            <a:noFill/>
          </a:ln>
        </p:spPr>
        <p:style>
          <a:lnRef idx="2">
            <a:schemeClr val="dk1"/>
          </a:lnRef>
          <a:fillRef idx="1">
            <a:schemeClr val="lt1"/>
          </a:fillRef>
          <a:effectRef idx="0">
            <a:schemeClr val="dk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spAutoFit/>
          </a:bodyPr>
          <a:lstStyle/>
          <a:p>
            <a:pPr algn="just">
              <a:spcAft>
                <a:spcPts val="0"/>
              </a:spcAft>
            </a:pPr>
            <a:r>
              <a:rPr lang="en-US" altLang="ja-JP" sz="1100" kern="100" dirty="0" smtClean="0">
                <a:latin typeface="Meiryo UI" panose="020B0604030504040204" pitchFamily="50" charset="-128"/>
                <a:ea typeface="Meiryo UI" panose="020B0604030504040204" pitchFamily="50" charset="-128"/>
                <a:cs typeface="Times New Roman"/>
              </a:rPr>
              <a:t>2,155</a:t>
            </a:r>
            <a:r>
              <a:rPr lang="ja-JP" altLang="en-US" sz="1100" kern="100" dirty="0" smtClean="0">
                <a:latin typeface="Meiryo UI" panose="020B0604030504040204" pitchFamily="50" charset="-128"/>
                <a:ea typeface="Meiryo UI" panose="020B0604030504040204" pitchFamily="50" charset="-128"/>
                <a:cs typeface="Times New Roman"/>
              </a:rPr>
              <a:t>床⇒</a:t>
            </a:r>
            <a:r>
              <a:rPr lang="en-US" altLang="ja-JP" sz="1100" kern="100" dirty="0" smtClean="0">
                <a:latin typeface="Meiryo UI" panose="020B0604030504040204" pitchFamily="50" charset="-128"/>
                <a:ea typeface="Meiryo UI" panose="020B0604030504040204" pitchFamily="50" charset="-128"/>
                <a:cs typeface="Times New Roman"/>
              </a:rPr>
              <a:t>2,243</a:t>
            </a:r>
            <a:r>
              <a:rPr lang="ja-JP" altLang="en-US" sz="1100" kern="100" dirty="0" smtClean="0">
                <a:latin typeface="Meiryo UI" panose="020B0604030504040204" pitchFamily="50" charset="-128"/>
                <a:ea typeface="Meiryo UI" panose="020B0604030504040204" pitchFamily="50" charset="-128"/>
                <a:cs typeface="Times New Roman"/>
              </a:rPr>
              <a:t>床</a:t>
            </a:r>
            <a:r>
              <a:rPr lang="ja-JP" altLang="en-US" sz="1100" kern="100" dirty="0">
                <a:latin typeface="Meiryo UI" panose="020B0604030504040204" pitchFamily="50" charset="-128"/>
                <a:ea typeface="Meiryo UI" panose="020B0604030504040204" pitchFamily="50" charset="-128"/>
                <a:cs typeface="Times New Roman"/>
              </a:rPr>
              <a:t>（</a:t>
            </a:r>
            <a:r>
              <a:rPr lang="ja-JP" altLang="en-US" sz="1100" kern="100" dirty="0" smtClean="0">
                <a:latin typeface="Meiryo UI" panose="020B0604030504040204" pitchFamily="50" charset="-128"/>
                <a:ea typeface="Meiryo UI" panose="020B0604030504040204" pitchFamily="50" charset="-128"/>
                <a:cs typeface="Times New Roman"/>
              </a:rPr>
              <a:t>＋</a:t>
            </a:r>
            <a:r>
              <a:rPr lang="en-US" altLang="ja-JP" sz="1100" kern="100" dirty="0">
                <a:latin typeface="Meiryo UI" panose="020B0604030504040204" pitchFamily="50" charset="-128"/>
                <a:ea typeface="Meiryo UI" panose="020B0604030504040204" pitchFamily="50" charset="-128"/>
                <a:cs typeface="Times New Roman"/>
              </a:rPr>
              <a:t>88</a:t>
            </a:r>
            <a:r>
              <a:rPr lang="ja-JP" altLang="en-US" sz="1100" kern="100" dirty="0" smtClean="0">
                <a:latin typeface="Meiryo UI" panose="020B0604030504040204" pitchFamily="50" charset="-128"/>
                <a:ea typeface="Meiryo UI" panose="020B0604030504040204" pitchFamily="50" charset="-128"/>
                <a:cs typeface="Times New Roman"/>
              </a:rPr>
              <a:t>床</a:t>
            </a:r>
            <a:r>
              <a:rPr lang="ja-JP" altLang="en-US" sz="1100" kern="100" dirty="0">
                <a:latin typeface="Meiryo UI" panose="020B0604030504040204" pitchFamily="50" charset="-128"/>
                <a:ea typeface="Meiryo UI" panose="020B0604030504040204" pitchFamily="50" charset="-128"/>
                <a:cs typeface="Times New Roman"/>
              </a:rPr>
              <a:t>）</a:t>
            </a:r>
          </a:p>
        </p:txBody>
      </p:sp>
      <p:sp>
        <p:nvSpPr>
          <p:cNvPr id="9" name="テキスト ボックス 10">
            <a:extLst>
              <a:ext uri="{FF2B5EF4-FFF2-40B4-BE49-F238E27FC236}">
                <a16:creationId xmlns:a16="http://schemas.microsoft.com/office/drawing/2014/main" id="{8957656B-6DE6-44E0-85D6-7CF39E5B6647}"/>
              </a:ext>
            </a:extLst>
          </p:cNvPr>
          <p:cNvSpPr txBox="1"/>
          <p:nvPr/>
        </p:nvSpPr>
        <p:spPr>
          <a:xfrm>
            <a:off x="4627617" y="2579505"/>
            <a:ext cx="2428582" cy="261610"/>
          </a:xfrm>
          <a:prstGeom prst="rect">
            <a:avLst/>
          </a:prstGeom>
          <a:noFill/>
          <a:ln>
            <a:noFill/>
          </a:ln>
        </p:spPr>
        <p:style>
          <a:lnRef idx="2">
            <a:schemeClr val="dk1"/>
          </a:lnRef>
          <a:fillRef idx="1">
            <a:schemeClr val="lt1"/>
          </a:fillRef>
          <a:effectRef idx="0">
            <a:schemeClr val="dk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spAutoFit/>
          </a:bodyPr>
          <a:lstStyle/>
          <a:p>
            <a:pPr algn="just">
              <a:spcAft>
                <a:spcPts val="0"/>
              </a:spcAft>
            </a:pPr>
            <a:r>
              <a:rPr lang="en-US" altLang="ja-JP" sz="1100" kern="100" dirty="0">
                <a:latin typeface="Meiryo UI" panose="020B0604030504040204" pitchFamily="50" charset="-128"/>
                <a:ea typeface="Meiryo UI" panose="020B0604030504040204" pitchFamily="50" charset="-128"/>
                <a:cs typeface="Times New Roman"/>
              </a:rPr>
              <a:t>1,827</a:t>
            </a:r>
            <a:r>
              <a:rPr lang="ja-JP" altLang="en-US" sz="1100" kern="100" dirty="0" smtClean="0">
                <a:latin typeface="Meiryo UI" panose="020B0604030504040204" pitchFamily="50" charset="-128"/>
                <a:ea typeface="Meiryo UI" panose="020B0604030504040204" pitchFamily="50" charset="-128"/>
                <a:cs typeface="Times New Roman"/>
              </a:rPr>
              <a:t>床⇒</a:t>
            </a:r>
            <a:r>
              <a:rPr lang="en-US" altLang="ja-JP" sz="1100" kern="100" dirty="0">
                <a:latin typeface="Meiryo UI" panose="020B0604030504040204" pitchFamily="50" charset="-128"/>
                <a:ea typeface="Meiryo UI" panose="020B0604030504040204" pitchFamily="50" charset="-128"/>
                <a:cs typeface="Times New Roman"/>
              </a:rPr>
              <a:t>1,927</a:t>
            </a:r>
            <a:r>
              <a:rPr lang="ja-JP" altLang="en-US" sz="1100" kern="100" dirty="0" smtClean="0">
                <a:latin typeface="Meiryo UI" panose="020B0604030504040204" pitchFamily="50" charset="-128"/>
                <a:ea typeface="Meiryo UI" panose="020B0604030504040204" pitchFamily="50" charset="-128"/>
                <a:cs typeface="Times New Roman"/>
              </a:rPr>
              <a:t>床（</a:t>
            </a:r>
            <a:r>
              <a:rPr lang="en-US" altLang="ja-JP" sz="1100" kern="100" dirty="0" smtClean="0">
                <a:latin typeface="Meiryo UI" panose="020B0604030504040204" pitchFamily="50" charset="-128"/>
                <a:ea typeface="Meiryo UI" panose="020B0604030504040204" pitchFamily="50" charset="-128"/>
                <a:cs typeface="Times New Roman"/>
              </a:rPr>
              <a:t>+100</a:t>
            </a:r>
            <a:r>
              <a:rPr lang="ja-JP" altLang="en-US" sz="1100" kern="100" dirty="0" smtClean="0">
                <a:latin typeface="Meiryo UI" panose="020B0604030504040204" pitchFamily="50" charset="-128"/>
                <a:ea typeface="Meiryo UI" panose="020B0604030504040204" pitchFamily="50" charset="-128"/>
                <a:cs typeface="Times New Roman"/>
              </a:rPr>
              <a:t>床</a:t>
            </a:r>
            <a:r>
              <a:rPr lang="ja-JP" altLang="en-US" sz="1100" kern="100" dirty="0">
                <a:latin typeface="Meiryo UI" panose="020B0604030504040204" pitchFamily="50" charset="-128"/>
                <a:ea typeface="Meiryo UI" panose="020B0604030504040204" pitchFamily="50" charset="-128"/>
                <a:cs typeface="Times New Roman"/>
              </a:rPr>
              <a:t>）</a:t>
            </a:r>
          </a:p>
        </p:txBody>
      </p:sp>
      <p:sp>
        <p:nvSpPr>
          <p:cNvPr id="10" name="テキスト ボックス 10">
            <a:extLst>
              <a:ext uri="{FF2B5EF4-FFF2-40B4-BE49-F238E27FC236}">
                <a16:creationId xmlns:a16="http://schemas.microsoft.com/office/drawing/2014/main" id="{8957656B-6DE6-44E0-85D6-7CF39E5B6647}"/>
              </a:ext>
            </a:extLst>
          </p:cNvPr>
          <p:cNvSpPr txBox="1"/>
          <p:nvPr/>
        </p:nvSpPr>
        <p:spPr>
          <a:xfrm>
            <a:off x="5023340" y="2839713"/>
            <a:ext cx="3178228" cy="261610"/>
          </a:xfrm>
          <a:prstGeom prst="rect">
            <a:avLst/>
          </a:prstGeom>
          <a:noFill/>
          <a:ln>
            <a:noFill/>
          </a:ln>
        </p:spPr>
        <p:style>
          <a:lnRef idx="2">
            <a:schemeClr val="dk1"/>
          </a:lnRef>
          <a:fillRef idx="1">
            <a:schemeClr val="lt1"/>
          </a:fillRef>
          <a:effectRef idx="0">
            <a:schemeClr val="dk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spAutoFit/>
          </a:bodyPr>
          <a:lstStyle/>
          <a:p>
            <a:pPr algn="just">
              <a:spcAft>
                <a:spcPts val="0"/>
              </a:spcAft>
            </a:pPr>
            <a:r>
              <a:rPr lang="en-US" altLang="ja-JP" sz="1100" kern="100" dirty="0">
                <a:latin typeface="Meiryo UI" panose="020B0604030504040204" pitchFamily="50" charset="-128"/>
                <a:ea typeface="Meiryo UI" panose="020B0604030504040204" pitchFamily="50" charset="-128"/>
                <a:cs typeface="Times New Roman"/>
              </a:rPr>
              <a:t>5,016</a:t>
            </a:r>
            <a:r>
              <a:rPr lang="ja-JP" altLang="en-US" sz="1100" kern="100" dirty="0" smtClean="0">
                <a:latin typeface="Meiryo UI" panose="020B0604030504040204" pitchFamily="50" charset="-128"/>
                <a:ea typeface="Meiryo UI" panose="020B0604030504040204" pitchFamily="50" charset="-128"/>
                <a:cs typeface="Times New Roman"/>
              </a:rPr>
              <a:t>床⇒</a:t>
            </a:r>
            <a:r>
              <a:rPr lang="en-US" altLang="ja-JP" sz="1100" kern="100" dirty="0">
                <a:latin typeface="Meiryo UI" panose="020B0604030504040204" pitchFamily="50" charset="-128"/>
                <a:ea typeface="Meiryo UI" panose="020B0604030504040204" pitchFamily="50" charset="-128"/>
                <a:cs typeface="Times New Roman"/>
              </a:rPr>
              <a:t>4,816</a:t>
            </a:r>
            <a:r>
              <a:rPr lang="ja-JP" altLang="en-US" sz="1100" kern="100" dirty="0" smtClean="0">
                <a:latin typeface="Meiryo UI" panose="020B0604030504040204" pitchFamily="50" charset="-128"/>
                <a:ea typeface="Meiryo UI" panose="020B0604030504040204" pitchFamily="50" charset="-128"/>
                <a:cs typeface="Times New Roman"/>
              </a:rPr>
              <a:t>床（▲</a:t>
            </a:r>
            <a:r>
              <a:rPr lang="en-US" altLang="ja-JP" sz="1100" kern="100" dirty="0" smtClean="0">
                <a:latin typeface="Meiryo UI" panose="020B0604030504040204" pitchFamily="50" charset="-128"/>
                <a:ea typeface="Meiryo UI" panose="020B0604030504040204" pitchFamily="50" charset="-128"/>
                <a:cs typeface="Times New Roman"/>
              </a:rPr>
              <a:t>200</a:t>
            </a:r>
            <a:r>
              <a:rPr lang="ja-JP" altLang="en-US" sz="1100" kern="100" dirty="0" smtClean="0">
                <a:latin typeface="Meiryo UI" panose="020B0604030504040204" pitchFamily="50" charset="-128"/>
                <a:ea typeface="Meiryo UI" panose="020B0604030504040204" pitchFamily="50" charset="-128"/>
                <a:cs typeface="Times New Roman"/>
              </a:rPr>
              <a:t>床</a:t>
            </a:r>
            <a:r>
              <a:rPr lang="ja-JP" altLang="en-US" sz="1100" kern="100" dirty="0">
                <a:latin typeface="Meiryo UI" panose="020B0604030504040204" pitchFamily="50" charset="-128"/>
                <a:ea typeface="Meiryo UI" panose="020B0604030504040204" pitchFamily="50" charset="-128"/>
                <a:cs typeface="Times New Roman"/>
              </a:rPr>
              <a:t>）</a:t>
            </a:r>
          </a:p>
        </p:txBody>
      </p:sp>
      <p:sp>
        <p:nvSpPr>
          <p:cNvPr id="11" name="テキスト ボックス 10">
            <a:extLst>
              <a:ext uri="{FF2B5EF4-FFF2-40B4-BE49-F238E27FC236}">
                <a16:creationId xmlns:a16="http://schemas.microsoft.com/office/drawing/2014/main" id="{8957656B-6DE6-44E0-85D6-7CF39E5B6647}"/>
              </a:ext>
            </a:extLst>
          </p:cNvPr>
          <p:cNvSpPr txBox="1"/>
          <p:nvPr/>
        </p:nvSpPr>
        <p:spPr>
          <a:xfrm>
            <a:off x="6821682" y="3019537"/>
            <a:ext cx="2473580" cy="261610"/>
          </a:xfrm>
          <a:prstGeom prst="rect">
            <a:avLst/>
          </a:prstGeom>
          <a:noFill/>
          <a:ln>
            <a:noFill/>
          </a:ln>
        </p:spPr>
        <p:style>
          <a:lnRef idx="2">
            <a:schemeClr val="dk1"/>
          </a:lnRef>
          <a:fillRef idx="1">
            <a:schemeClr val="lt1"/>
          </a:fillRef>
          <a:effectRef idx="0">
            <a:schemeClr val="dk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spAutoFit/>
          </a:bodyPr>
          <a:lstStyle/>
          <a:p>
            <a:pPr algn="just">
              <a:spcAft>
                <a:spcPts val="0"/>
              </a:spcAft>
            </a:pPr>
            <a:r>
              <a:rPr lang="en-US" altLang="ja-JP" sz="1100" kern="100" dirty="0">
                <a:latin typeface="Meiryo UI" panose="020B0604030504040204" pitchFamily="50" charset="-128"/>
                <a:ea typeface="Meiryo UI" panose="020B0604030504040204" pitchFamily="50" charset="-128"/>
                <a:cs typeface="Times New Roman"/>
              </a:rPr>
              <a:t>27,681</a:t>
            </a:r>
            <a:r>
              <a:rPr lang="ja-JP" altLang="en-US" sz="1100" kern="100" dirty="0" smtClean="0">
                <a:latin typeface="Meiryo UI" panose="020B0604030504040204" pitchFamily="50" charset="-128"/>
                <a:ea typeface="Meiryo UI" panose="020B0604030504040204" pitchFamily="50" charset="-128"/>
                <a:cs typeface="Times New Roman"/>
              </a:rPr>
              <a:t>床⇒</a:t>
            </a:r>
            <a:r>
              <a:rPr lang="en-US" altLang="ja-JP" sz="1100" kern="100" dirty="0">
                <a:latin typeface="Meiryo UI" panose="020B0604030504040204" pitchFamily="50" charset="-128"/>
                <a:ea typeface="Meiryo UI" panose="020B0604030504040204" pitchFamily="50" charset="-128"/>
                <a:cs typeface="Times New Roman"/>
              </a:rPr>
              <a:t>27,539</a:t>
            </a:r>
            <a:r>
              <a:rPr lang="ja-JP" altLang="en-US" sz="1100" kern="100" dirty="0" smtClean="0">
                <a:latin typeface="Meiryo UI" panose="020B0604030504040204" pitchFamily="50" charset="-128"/>
                <a:ea typeface="Meiryo UI" panose="020B0604030504040204" pitchFamily="50" charset="-128"/>
                <a:cs typeface="Times New Roman"/>
              </a:rPr>
              <a:t>床</a:t>
            </a:r>
            <a:r>
              <a:rPr lang="ja-JP" altLang="en-US" sz="1100" kern="100" dirty="0">
                <a:latin typeface="Meiryo UI" panose="020B0604030504040204" pitchFamily="50" charset="-128"/>
                <a:ea typeface="Meiryo UI" panose="020B0604030504040204" pitchFamily="50" charset="-128"/>
                <a:cs typeface="Times New Roman"/>
              </a:rPr>
              <a:t>（</a:t>
            </a:r>
            <a:r>
              <a:rPr lang="ja-JP" altLang="en-US" sz="1100" kern="100" dirty="0" smtClean="0">
                <a:latin typeface="Meiryo UI" panose="020B0604030504040204" pitchFamily="50" charset="-128"/>
                <a:ea typeface="Meiryo UI" panose="020B0604030504040204" pitchFamily="50" charset="-128"/>
                <a:cs typeface="Times New Roman"/>
              </a:rPr>
              <a:t>▲</a:t>
            </a:r>
            <a:r>
              <a:rPr lang="en-US" altLang="ja-JP" sz="1100" kern="100" dirty="0">
                <a:latin typeface="Meiryo UI" panose="020B0604030504040204" pitchFamily="50" charset="-128"/>
                <a:ea typeface="Meiryo UI" panose="020B0604030504040204" pitchFamily="50" charset="-128"/>
                <a:cs typeface="Times New Roman"/>
              </a:rPr>
              <a:t>142</a:t>
            </a:r>
            <a:r>
              <a:rPr lang="ja-JP" altLang="en-US" sz="1100" kern="100" dirty="0" smtClean="0">
                <a:latin typeface="Meiryo UI" panose="020B0604030504040204" pitchFamily="50" charset="-128"/>
                <a:ea typeface="Meiryo UI" panose="020B0604030504040204" pitchFamily="50" charset="-128"/>
                <a:cs typeface="Times New Roman"/>
              </a:rPr>
              <a:t>床</a:t>
            </a:r>
            <a:r>
              <a:rPr lang="ja-JP" altLang="en-US" sz="1100" kern="100" dirty="0">
                <a:latin typeface="Meiryo UI" panose="020B0604030504040204" pitchFamily="50" charset="-128"/>
                <a:ea typeface="Meiryo UI" panose="020B0604030504040204" pitchFamily="50" charset="-128"/>
                <a:cs typeface="Times New Roman"/>
              </a:rPr>
              <a:t>）</a:t>
            </a:r>
          </a:p>
        </p:txBody>
      </p:sp>
      <p:sp>
        <p:nvSpPr>
          <p:cNvPr id="12" name="テキスト ボックス 10">
            <a:extLst>
              <a:ext uri="{FF2B5EF4-FFF2-40B4-BE49-F238E27FC236}">
                <a16:creationId xmlns:a16="http://schemas.microsoft.com/office/drawing/2014/main" id="{8957656B-6DE6-44E0-85D6-7CF39E5B6647}"/>
              </a:ext>
            </a:extLst>
          </p:cNvPr>
          <p:cNvSpPr txBox="1"/>
          <p:nvPr/>
        </p:nvSpPr>
        <p:spPr>
          <a:xfrm>
            <a:off x="5492695" y="3456824"/>
            <a:ext cx="2373779" cy="261610"/>
          </a:xfrm>
          <a:prstGeom prst="rect">
            <a:avLst/>
          </a:prstGeom>
          <a:noFill/>
          <a:ln>
            <a:noFill/>
          </a:ln>
        </p:spPr>
        <p:style>
          <a:lnRef idx="2">
            <a:schemeClr val="dk1"/>
          </a:lnRef>
          <a:fillRef idx="1">
            <a:schemeClr val="lt1"/>
          </a:fillRef>
          <a:effectRef idx="0">
            <a:schemeClr val="dk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spAutoFit/>
          </a:bodyPr>
          <a:lstStyle/>
          <a:p>
            <a:pPr algn="just">
              <a:spcAft>
                <a:spcPts val="0"/>
              </a:spcAft>
            </a:pPr>
            <a:r>
              <a:rPr lang="en-US" altLang="ja-JP" sz="1100" kern="100" dirty="0">
                <a:latin typeface="Meiryo UI" panose="020B0604030504040204" pitchFamily="50" charset="-128"/>
                <a:ea typeface="Meiryo UI" panose="020B0604030504040204" pitchFamily="50" charset="-128"/>
                <a:cs typeface="Times New Roman"/>
              </a:rPr>
              <a:t>8,657</a:t>
            </a:r>
            <a:r>
              <a:rPr lang="ja-JP" altLang="en-US" sz="1100" kern="100" dirty="0" smtClean="0">
                <a:latin typeface="Meiryo UI" panose="020B0604030504040204" pitchFamily="50" charset="-128"/>
                <a:ea typeface="Meiryo UI" panose="020B0604030504040204" pitchFamily="50" charset="-128"/>
                <a:cs typeface="Times New Roman"/>
              </a:rPr>
              <a:t>床⇒</a:t>
            </a:r>
            <a:r>
              <a:rPr lang="en-US" altLang="ja-JP" sz="1100" kern="100" dirty="0">
                <a:latin typeface="Meiryo UI" panose="020B0604030504040204" pitchFamily="50" charset="-128"/>
                <a:ea typeface="Meiryo UI" panose="020B0604030504040204" pitchFamily="50" charset="-128"/>
                <a:cs typeface="Times New Roman"/>
              </a:rPr>
              <a:t>8,861</a:t>
            </a:r>
            <a:r>
              <a:rPr lang="ja-JP" altLang="en-US" sz="1100" kern="100" dirty="0" smtClean="0">
                <a:latin typeface="Meiryo UI" panose="020B0604030504040204" pitchFamily="50" charset="-128"/>
                <a:ea typeface="Meiryo UI" panose="020B0604030504040204" pitchFamily="50" charset="-128"/>
                <a:cs typeface="Times New Roman"/>
              </a:rPr>
              <a:t>床（</a:t>
            </a:r>
            <a:r>
              <a:rPr lang="en-US" altLang="ja-JP" sz="1100" kern="100" dirty="0" smtClean="0">
                <a:latin typeface="Meiryo UI" panose="020B0604030504040204" pitchFamily="50" charset="-128"/>
                <a:ea typeface="Meiryo UI" panose="020B0604030504040204" pitchFamily="50" charset="-128"/>
                <a:cs typeface="Times New Roman"/>
              </a:rPr>
              <a:t>+204</a:t>
            </a:r>
            <a:r>
              <a:rPr lang="ja-JP" altLang="en-US" sz="1100" kern="100" dirty="0" smtClean="0">
                <a:latin typeface="Meiryo UI" panose="020B0604030504040204" pitchFamily="50" charset="-128"/>
                <a:ea typeface="Meiryo UI" panose="020B0604030504040204" pitchFamily="50" charset="-128"/>
                <a:cs typeface="Times New Roman"/>
              </a:rPr>
              <a:t>床</a:t>
            </a:r>
            <a:r>
              <a:rPr lang="ja-JP" altLang="en-US" sz="1100" kern="100" dirty="0">
                <a:latin typeface="Meiryo UI" panose="020B0604030504040204" pitchFamily="50" charset="-128"/>
                <a:ea typeface="Meiryo UI" panose="020B0604030504040204" pitchFamily="50" charset="-128"/>
                <a:cs typeface="Times New Roman"/>
              </a:rPr>
              <a:t>）</a:t>
            </a:r>
          </a:p>
        </p:txBody>
      </p:sp>
      <p:sp>
        <p:nvSpPr>
          <p:cNvPr id="13" name="テキスト ボックス 10">
            <a:extLst>
              <a:ext uri="{FF2B5EF4-FFF2-40B4-BE49-F238E27FC236}">
                <a16:creationId xmlns:a16="http://schemas.microsoft.com/office/drawing/2014/main" id="{8957656B-6DE6-44E0-85D6-7CF39E5B6647}"/>
              </a:ext>
            </a:extLst>
          </p:cNvPr>
          <p:cNvSpPr txBox="1"/>
          <p:nvPr/>
        </p:nvSpPr>
        <p:spPr>
          <a:xfrm>
            <a:off x="4592736" y="3730592"/>
            <a:ext cx="2373779" cy="261610"/>
          </a:xfrm>
          <a:prstGeom prst="rect">
            <a:avLst/>
          </a:prstGeom>
          <a:noFill/>
          <a:ln>
            <a:noFill/>
          </a:ln>
        </p:spPr>
        <p:style>
          <a:lnRef idx="2">
            <a:schemeClr val="dk1"/>
          </a:lnRef>
          <a:fillRef idx="1">
            <a:schemeClr val="lt1"/>
          </a:fillRef>
          <a:effectRef idx="0">
            <a:schemeClr val="dk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spAutoFit/>
          </a:bodyPr>
          <a:lstStyle/>
          <a:p>
            <a:pPr algn="just">
              <a:spcAft>
                <a:spcPts val="0"/>
              </a:spcAft>
            </a:pPr>
            <a:r>
              <a:rPr lang="en-US" altLang="ja-JP" sz="1100" kern="100" dirty="0">
                <a:latin typeface="Meiryo UI" panose="020B0604030504040204" pitchFamily="50" charset="-128"/>
                <a:ea typeface="Meiryo UI" panose="020B0604030504040204" pitchFamily="50" charset="-128"/>
                <a:cs typeface="Times New Roman"/>
              </a:rPr>
              <a:t>2,158</a:t>
            </a:r>
            <a:r>
              <a:rPr lang="ja-JP" altLang="en-US" sz="1100" kern="100" dirty="0" smtClean="0">
                <a:latin typeface="Meiryo UI" panose="020B0604030504040204" pitchFamily="50" charset="-128"/>
                <a:ea typeface="Meiryo UI" panose="020B0604030504040204" pitchFamily="50" charset="-128"/>
                <a:cs typeface="Times New Roman"/>
              </a:rPr>
              <a:t>床⇒</a:t>
            </a:r>
            <a:r>
              <a:rPr lang="en-US" altLang="ja-JP" sz="1100" kern="100" dirty="0">
                <a:latin typeface="Meiryo UI" panose="020B0604030504040204" pitchFamily="50" charset="-128"/>
                <a:ea typeface="Meiryo UI" panose="020B0604030504040204" pitchFamily="50" charset="-128"/>
                <a:cs typeface="Times New Roman"/>
              </a:rPr>
              <a:t>1,981</a:t>
            </a:r>
            <a:r>
              <a:rPr lang="ja-JP" altLang="en-US" sz="1100" kern="100" dirty="0" smtClean="0">
                <a:latin typeface="Meiryo UI" panose="020B0604030504040204" pitchFamily="50" charset="-128"/>
                <a:ea typeface="Meiryo UI" panose="020B0604030504040204" pitchFamily="50" charset="-128"/>
                <a:cs typeface="Times New Roman"/>
              </a:rPr>
              <a:t>床</a:t>
            </a:r>
            <a:r>
              <a:rPr lang="ja-JP" altLang="en-US" sz="1100" kern="100" dirty="0">
                <a:latin typeface="Meiryo UI" panose="020B0604030504040204" pitchFamily="50" charset="-128"/>
                <a:ea typeface="Meiryo UI" panose="020B0604030504040204" pitchFamily="50" charset="-128"/>
                <a:cs typeface="Times New Roman"/>
              </a:rPr>
              <a:t>（</a:t>
            </a:r>
            <a:r>
              <a:rPr lang="ja-JP" altLang="en-US" sz="1100" kern="100" dirty="0" smtClean="0">
                <a:latin typeface="Meiryo UI" panose="020B0604030504040204" pitchFamily="50" charset="-128"/>
                <a:ea typeface="Meiryo UI" panose="020B0604030504040204" pitchFamily="50" charset="-128"/>
                <a:cs typeface="Times New Roman"/>
              </a:rPr>
              <a:t>▲</a:t>
            </a:r>
            <a:r>
              <a:rPr lang="en-US" altLang="ja-JP" sz="1100" kern="100" dirty="0">
                <a:latin typeface="Meiryo UI" panose="020B0604030504040204" pitchFamily="50" charset="-128"/>
                <a:ea typeface="Meiryo UI" panose="020B0604030504040204" pitchFamily="50" charset="-128"/>
                <a:cs typeface="Times New Roman"/>
              </a:rPr>
              <a:t>177</a:t>
            </a:r>
            <a:r>
              <a:rPr lang="ja-JP" altLang="en-US" sz="1100" kern="100" dirty="0" smtClean="0">
                <a:latin typeface="Meiryo UI" panose="020B0604030504040204" pitchFamily="50" charset="-128"/>
                <a:ea typeface="Meiryo UI" panose="020B0604030504040204" pitchFamily="50" charset="-128"/>
                <a:cs typeface="Times New Roman"/>
              </a:rPr>
              <a:t>床</a:t>
            </a:r>
            <a:r>
              <a:rPr lang="ja-JP" altLang="en-US" sz="1100" kern="100" dirty="0">
                <a:latin typeface="Meiryo UI" panose="020B0604030504040204" pitchFamily="50" charset="-128"/>
                <a:ea typeface="Meiryo UI" panose="020B0604030504040204" pitchFamily="50" charset="-128"/>
                <a:cs typeface="Times New Roman"/>
              </a:rPr>
              <a:t>）</a:t>
            </a:r>
          </a:p>
        </p:txBody>
      </p:sp>
      <p:sp>
        <p:nvSpPr>
          <p:cNvPr id="14" name="テキスト ボックス 10">
            <a:extLst>
              <a:ext uri="{FF2B5EF4-FFF2-40B4-BE49-F238E27FC236}">
                <a16:creationId xmlns:a16="http://schemas.microsoft.com/office/drawing/2014/main" id="{8957656B-6DE6-44E0-85D6-7CF39E5B6647}"/>
              </a:ext>
            </a:extLst>
          </p:cNvPr>
          <p:cNvSpPr txBox="1"/>
          <p:nvPr/>
        </p:nvSpPr>
        <p:spPr>
          <a:xfrm>
            <a:off x="4655018" y="4032714"/>
            <a:ext cx="2373779" cy="261610"/>
          </a:xfrm>
          <a:prstGeom prst="rect">
            <a:avLst/>
          </a:prstGeom>
          <a:noFill/>
          <a:ln>
            <a:noFill/>
          </a:ln>
        </p:spPr>
        <p:style>
          <a:lnRef idx="2">
            <a:schemeClr val="dk1"/>
          </a:lnRef>
          <a:fillRef idx="1">
            <a:schemeClr val="lt1"/>
          </a:fillRef>
          <a:effectRef idx="0">
            <a:schemeClr val="dk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spAutoFit/>
          </a:bodyPr>
          <a:lstStyle/>
          <a:p>
            <a:pPr algn="just">
              <a:spcAft>
                <a:spcPts val="0"/>
              </a:spcAft>
            </a:pPr>
            <a:r>
              <a:rPr lang="en-US" altLang="ja-JP" sz="1100" kern="100" dirty="0">
                <a:latin typeface="Meiryo UI" panose="020B0604030504040204" pitchFamily="50" charset="-128"/>
                <a:ea typeface="Meiryo UI" panose="020B0604030504040204" pitchFamily="50" charset="-128"/>
                <a:cs typeface="Times New Roman"/>
              </a:rPr>
              <a:t>2,772</a:t>
            </a:r>
            <a:r>
              <a:rPr lang="ja-JP" altLang="en-US" sz="1100" kern="100" dirty="0" smtClean="0">
                <a:latin typeface="Meiryo UI" panose="020B0604030504040204" pitchFamily="50" charset="-128"/>
                <a:ea typeface="Meiryo UI" panose="020B0604030504040204" pitchFamily="50" charset="-128"/>
                <a:cs typeface="Times New Roman"/>
              </a:rPr>
              <a:t>床⇒</a:t>
            </a:r>
            <a:r>
              <a:rPr lang="en-US" altLang="ja-JP" sz="1100" kern="100" dirty="0">
                <a:latin typeface="Meiryo UI" panose="020B0604030504040204" pitchFamily="50" charset="-128"/>
                <a:ea typeface="Meiryo UI" panose="020B0604030504040204" pitchFamily="50" charset="-128"/>
                <a:cs typeface="Times New Roman"/>
              </a:rPr>
              <a:t>2,493</a:t>
            </a:r>
            <a:r>
              <a:rPr lang="ja-JP" altLang="en-US" sz="1100" kern="100" dirty="0" smtClean="0">
                <a:latin typeface="Meiryo UI" panose="020B0604030504040204" pitchFamily="50" charset="-128"/>
                <a:ea typeface="Meiryo UI" panose="020B0604030504040204" pitchFamily="50" charset="-128"/>
                <a:cs typeface="Times New Roman"/>
              </a:rPr>
              <a:t>床</a:t>
            </a:r>
            <a:r>
              <a:rPr lang="ja-JP" altLang="en-US" sz="1100" kern="100" dirty="0">
                <a:latin typeface="Meiryo UI" panose="020B0604030504040204" pitchFamily="50" charset="-128"/>
                <a:ea typeface="Meiryo UI" panose="020B0604030504040204" pitchFamily="50" charset="-128"/>
                <a:cs typeface="Times New Roman"/>
              </a:rPr>
              <a:t>（</a:t>
            </a:r>
            <a:r>
              <a:rPr lang="ja-JP" altLang="en-US" sz="1100" kern="100" dirty="0" smtClean="0">
                <a:latin typeface="Meiryo UI" panose="020B0604030504040204" pitchFamily="50" charset="-128"/>
                <a:ea typeface="Meiryo UI" panose="020B0604030504040204" pitchFamily="50" charset="-128"/>
                <a:cs typeface="Times New Roman"/>
              </a:rPr>
              <a:t>▲</a:t>
            </a:r>
            <a:r>
              <a:rPr lang="en-US" altLang="ja-JP" sz="1100" kern="100" dirty="0">
                <a:latin typeface="Meiryo UI" panose="020B0604030504040204" pitchFamily="50" charset="-128"/>
                <a:ea typeface="Meiryo UI" panose="020B0604030504040204" pitchFamily="50" charset="-128"/>
                <a:cs typeface="Times New Roman"/>
              </a:rPr>
              <a:t>279</a:t>
            </a:r>
            <a:r>
              <a:rPr lang="ja-JP" altLang="en-US" sz="1100" kern="100" dirty="0" smtClean="0">
                <a:latin typeface="Meiryo UI" panose="020B0604030504040204" pitchFamily="50" charset="-128"/>
                <a:ea typeface="Meiryo UI" panose="020B0604030504040204" pitchFamily="50" charset="-128"/>
                <a:cs typeface="Times New Roman"/>
              </a:rPr>
              <a:t>床</a:t>
            </a:r>
            <a:r>
              <a:rPr lang="ja-JP" altLang="en-US" sz="1100" kern="100" dirty="0">
                <a:latin typeface="Meiryo UI" panose="020B0604030504040204" pitchFamily="50" charset="-128"/>
                <a:ea typeface="Meiryo UI" panose="020B0604030504040204" pitchFamily="50" charset="-128"/>
                <a:cs typeface="Times New Roman"/>
              </a:rPr>
              <a:t>）</a:t>
            </a:r>
          </a:p>
        </p:txBody>
      </p:sp>
      <p:sp>
        <p:nvSpPr>
          <p:cNvPr id="15" name="テキスト ボックス 10">
            <a:extLst>
              <a:ext uri="{FF2B5EF4-FFF2-40B4-BE49-F238E27FC236}">
                <a16:creationId xmlns:a16="http://schemas.microsoft.com/office/drawing/2014/main" id="{8957656B-6DE6-44E0-85D6-7CF39E5B6647}"/>
              </a:ext>
            </a:extLst>
          </p:cNvPr>
          <p:cNvSpPr txBox="1"/>
          <p:nvPr/>
        </p:nvSpPr>
        <p:spPr>
          <a:xfrm>
            <a:off x="4914931" y="4330508"/>
            <a:ext cx="2373779" cy="261610"/>
          </a:xfrm>
          <a:prstGeom prst="rect">
            <a:avLst/>
          </a:prstGeom>
          <a:noFill/>
          <a:ln>
            <a:noFill/>
          </a:ln>
        </p:spPr>
        <p:style>
          <a:lnRef idx="2">
            <a:schemeClr val="dk1"/>
          </a:lnRef>
          <a:fillRef idx="1">
            <a:schemeClr val="lt1"/>
          </a:fillRef>
          <a:effectRef idx="0">
            <a:schemeClr val="dk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spAutoFit/>
          </a:bodyPr>
          <a:lstStyle/>
          <a:p>
            <a:pPr algn="just">
              <a:spcAft>
                <a:spcPts val="0"/>
              </a:spcAft>
            </a:pPr>
            <a:r>
              <a:rPr lang="en-US" altLang="ja-JP" sz="1100" kern="100" dirty="0">
                <a:latin typeface="Meiryo UI" panose="020B0604030504040204" pitchFamily="50" charset="-128"/>
                <a:ea typeface="Meiryo UI" panose="020B0604030504040204" pitchFamily="50" charset="-128"/>
                <a:cs typeface="Times New Roman"/>
              </a:rPr>
              <a:t>3,785</a:t>
            </a:r>
            <a:r>
              <a:rPr lang="ja-JP" altLang="en-US" sz="1100" kern="100" dirty="0" smtClean="0">
                <a:latin typeface="Meiryo UI" panose="020B0604030504040204" pitchFamily="50" charset="-128"/>
                <a:ea typeface="Meiryo UI" panose="020B0604030504040204" pitchFamily="50" charset="-128"/>
                <a:cs typeface="Times New Roman"/>
              </a:rPr>
              <a:t>床⇒</a:t>
            </a:r>
            <a:r>
              <a:rPr lang="en-US" altLang="ja-JP" sz="1100" kern="100" dirty="0">
                <a:latin typeface="Meiryo UI" panose="020B0604030504040204" pitchFamily="50" charset="-128"/>
                <a:ea typeface="Meiryo UI" panose="020B0604030504040204" pitchFamily="50" charset="-128"/>
                <a:cs typeface="Times New Roman"/>
              </a:rPr>
              <a:t>4,555</a:t>
            </a:r>
            <a:r>
              <a:rPr lang="ja-JP" altLang="en-US" sz="1100" kern="100" dirty="0" smtClean="0">
                <a:latin typeface="Meiryo UI" panose="020B0604030504040204" pitchFamily="50" charset="-128"/>
                <a:ea typeface="Meiryo UI" panose="020B0604030504040204" pitchFamily="50" charset="-128"/>
                <a:cs typeface="Times New Roman"/>
              </a:rPr>
              <a:t>床</a:t>
            </a:r>
            <a:r>
              <a:rPr lang="ja-JP" altLang="en-US" sz="1100" kern="100" dirty="0">
                <a:latin typeface="Meiryo UI" panose="020B0604030504040204" pitchFamily="50" charset="-128"/>
                <a:ea typeface="Meiryo UI" panose="020B0604030504040204" pitchFamily="50" charset="-128"/>
                <a:cs typeface="Times New Roman"/>
              </a:rPr>
              <a:t>（</a:t>
            </a:r>
            <a:r>
              <a:rPr lang="en-US" altLang="ja-JP" sz="1100" kern="100" dirty="0" smtClean="0">
                <a:latin typeface="Meiryo UI" panose="020B0604030504040204" pitchFamily="50" charset="-128"/>
                <a:ea typeface="Meiryo UI" panose="020B0604030504040204" pitchFamily="50" charset="-128"/>
                <a:cs typeface="Times New Roman"/>
              </a:rPr>
              <a:t>+77</a:t>
            </a:r>
            <a:r>
              <a:rPr lang="en-US" altLang="ja-JP" sz="1100" kern="100" dirty="0">
                <a:latin typeface="Meiryo UI" panose="020B0604030504040204" pitchFamily="50" charset="-128"/>
                <a:ea typeface="Meiryo UI" panose="020B0604030504040204" pitchFamily="50" charset="-128"/>
                <a:cs typeface="Times New Roman"/>
              </a:rPr>
              <a:t>0</a:t>
            </a:r>
            <a:r>
              <a:rPr lang="ja-JP" altLang="en-US" sz="1100" kern="100" dirty="0" smtClean="0">
                <a:latin typeface="Meiryo UI" panose="020B0604030504040204" pitchFamily="50" charset="-128"/>
                <a:ea typeface="Meiryo UI" panose="020B0604030504040204" pitchFamily="50" charset="-128"/>
                <a:cs typeface="Times New Roman"/>
              </a:rPr>
              <a:t>床</a:t>
            </a:r>
            <a:r>
              <a:rPr lang="ja-JP" altLang="en-US" sz="1100" kern="100" dirty="0">
                <a:latin typeface="Meiryo UI" panose="020B0604030504040204" pitchFamily="50" charset="-128"/>
                <a:ea typeface="Meiryo UI" panose="020B0604030504040204" pitchFamily="50" charset="-128"/>
                <a:cs typeface="Times New Roman"/>
              </a:rPr>
              <a:t>）</a:t>
            </a:r>
          </a:p>
        </p:txBody>
      </p:sp>
      <p:sp>
        <p:nvSpPr>
          <p:cNvPr id="16" name="テキスト ボックス 10">
            <a:extLst>
              <a:ext uri="{FF2B5EF4-FFF2-40B4-BE49-F238E27FC236}">
                <a16:creationId xmlns:a16="http://schemas.microsoft.com/office/drawing/2014/main" id="{8957656B-6DE6-44E0-85D6-7CF39E5B6647}"/>
              </a:ext>
            </a:extLst>
          </p:cNvPr>
          <p:cNvSpPr txBox="1"/>
          <p:nvPr/>
        </p:nvSpPr>
        <p:spPr>
          <a:xfrm>
            <a:off x="5151320" y="4606919"/>
            <a:ext cx="2373779" cy="261610"/>
          </a:xfrm>
          <a:prstGeom prst="rect">
            <a:avLst/>
          </a:prstGeom>
          <a:noFill/>
          <a:ln>
            <a:noFill/>
          </a:ln>
        </p:spPr>
        <p:style>
          <a:lnRef idx="2">
            <a:schemeClr val="dk1"/>
          </a:lnRef>
          <a:fillRef idx="1">
            <a:schemeClr val="lt1"/>
          </a:fillRef>
          <a:effectRef idx="0">
            <a:schemeClr val="dk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spAutoFit/>
          </a:bodyPr>
          <a:lstStyle/>
          <a:p>
            <a:pPr algn="just">
              <a:spcAft>
                <a:spcPts val="0"/>
              </a:spcAft>
            </a:pPr>
            <a:r>
              <a:rPr lang="en-US" altLang="ja-JP" sz="1100" kern="100" dirty="0">
                <a:latin typeface="Meiryo UI" panose="020B0604030504040204" pitchFamily="50" charset="-128"/>
                <a:ea typeface="Meiryo UI" panose="020B0604030504040204" pitchFamily="50" charset="-128"/>
                <a:cs typeface="Times New Roman"/>
              </a:rPr>
              <a:t>5,993</a:t>
            </a:r>
            <a:r>
              <a:rPr lang="ja-JP" altLang="en-US" sz="1100" kern="100" dirty="0" smtClean="0">
                <a:latin typeface="Meiryo UI" panose="020B0604030504040204" pitchFamily="50" charset="-128"/>
                <a:ea typeface="Meiryo UI" panose="020B0604030504040204" pitchFamily="50" charset="-128"/>
                <a:cs typeface="Times New Roman"/>
              </a:rPr>
              <a:t>床⇒</a:t>
            </a:r>
            <a:r>
              <a:rPr lang="en-US" altLang="ja-JP" sz="1100" kern="100" dirty="0">
                <a:latin typeface="Meiryo UI" panose="020B0604030504040204" pitchFamily="50" charset="-128"/>
                <a:ea typeface="Meiryo UI" panose="020B0604030504040204" pitchFamily="50" charset="-128"/>
                <a:cs typeface="Times New Roman"/>
              </a:rPr>
              <a:t>6,257</a:t>
            </a:r>
            <a:r>
              <a:rPr lang="ja-JP" altLang="en-US" sz="1100" kern="100" dirty="0" smtClean="0">
                <a:latin typeface="Meiryo UI" panose="020B0604030504040204" pitchFamily="50" charset="-128"/>
                <a:ea typeface="Meiryo UI" panose="020B0604030504040204" pitchFamily="50" charset="-128"/>
                <a:cs typeface="Times New Roman"/>
              </a:rPr>
              <a:t>床</a:t>
            </a:r>
            <a:r>
              <a:rPr lang="ja-JP" altLang="en-US" sz="1100" kern="100" dirty="0">
                <a:latin typeface="Meiryo UI" panose="020B0604030504040204" pitchFamily="50" charset="-128"/>
                <a:ea typeface="Meiryo UI" panose="020B0604030504040204" pitchFamily="50" charset="-128"/>
                <a:cs typeface="Times New Roman"/>
              </a:rPr>
              <a:t>（</a:t>
            </a:r>
            <a:r>
              <a:rPr lang="en-US" altLang="ja-JP" sz="1100" kern="100" dirty="0" smtClean="0">
                <a:latin typeface="Meiryo UI" panose="020B0604030504040204" pitchFamily="50" charset="-128"/>
                <a:ea typeface="Meiryo UI" panose="020B0604030504040204" pitchFamily="50" charset="-128"/>
                <a:cs typeface="Times New Roman"/>
              </a:rPr>
              <a:t>+26</a:t>
            </a:r>
            <a:r>
              <a:rPr lang="en-US" altLang="ja-JP" sz="1100" kern="100" dirty="0">
                <a:latin typeface="Meiryo UI" panose="020B0604030504040204" pitchFamily="50" charset="-128"/>
                <a:ea typeface="Meiryo UI" panose="020B0604030504040204" pitchFamily="50" charset="-128"/>
                <a:cs typeface="Times New Roman"/>
              </a:rPr>
              <a:t>4</a:t>
            </a:r>
            <a:r>
              <a:rPr lang="ja-JP" altLang="en-US" sz="1100" kern="100" dirty="0" smtClean="0">
                <a:latin typeface="Meiryo UI" panose="020B0604030504040204" pitchFamily="50" charset="-128"/>
                <a:ea typeface="Meiryo UI" panose="020B0604030504040204" pitchFamily="50" charset="-128"/>
                <a:cs typeface="Times New Roman"/>
              </a:rPr>
              <a:t>床</a:t>
            </a:r>
            <a:r>
              <a:rPr lang="ja-JP" altLang="en-US" sz="1100" kern="100" dirty="0">
                <a:latin typeface="Meiryo UI" panose="020B0604030504040204" pitchFamily="50" charset="-128"/>
                <a:ea typeface="Meiryo UI" panose="020B0604030504040204" pitchFamily="50" charset="-128"/>
                <a:cs typeface="Times New Roman"/>
              </a:rPr>
              <a:t>）</a:t>
            </a:r>
          </a:p>
        </p:txBody>
      </p:sp>
      <p:sp>
        <p:nvSpPr>
          <p:cNvPr id="17" name="テキスト ボックス 10">
            <a:extLst>
              <a:ext uri="{FF2B5EF4-FFF2-40B4-BE49-F238E27FC236}">
                <a16:creationId xmlns:a16="http://schemas.microsoft.com/office/drawing/2014/main" id="{8957656B-6DE6-44E0-85D6-7CF39E5B6647}"/>
              </a:ext>
            </a:extLst>
          </p:cNvPr>
          <p:cNvSpPr txBox="1"/>
          <p:nvPr/>
        </p:nvSpPr>
        <p:spPr>
          <a:xfrm>
            <a:off x="4447903" y="4941168"/>
            <a:ext cx="2373779" cy="261610"/>
          </a:xfrm>
          <a:prstGeom prst="rect">
            <a:avLst/>
          </a:prstGeom>
          <a:noFill/>
          <a:ln>
            <a:noFill/>
          </a:ln>
        </p:spPr>
        <p:style>
          <a:lnRef idx="2">
            <a:schemeClr val="dk1"/>
          </a:lnRef>
          <a:fillRef idx="1">
            <a:schemeClr val="lt1"/>
          </a:fillRef>
          <a:effectRef idx="0">
            <a:schemeClr val="dk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spAutoFit/>
          </a:bodyPr>
          <a:lstStyle/>
          <a:p>
            <a:pPr algn="just">
              <a:spcAft>
                <a:spcPts val="0"/>
              </a:spcAft>
            </a:pPr>
            <a:r>
              <a:rPr lang="en-US" altLang="ja-JP" sz="1100" kern="100" dirty="0" smtClean="0">
                <a:latin typeface="Meiryo UI" panose="020B0604030504040204" pitchFamily="50" charset="-128"/>
                <a:ea typeface="Meiryo UI" panose="020B0604030504040204" pitchFamily="50" charset="-128"/>
                <a:cs typeface="Times New Roman"/>
              </a:rPr>
              <a:t>64</a:t>
            </a:r>
            <a:r>
              <a:rPr lang="en-US" altLang="ja-JP" sz="1100" kern="100" dirty="0">
                <a:latin typeface="Meiryo UI" panose="020B0604030504040204" pitchFamily="50" charset="-128"/>
                <a:ea typeface="Meiryo UI" panose="020B0604030504040204" pitchFamily="50" charset="-128"/>
                <a:cs typeface="Times New Roman"/>
              </a:rPr>
              <a:t>3</a:t>
            </a:r>
            <a:r>
              <a:rPr lang="ja-JP" altLang="en-US" sz="1100" kern="100" dirty="0" smtClean="0">
                <a:latin typeface="Meiryo UI" panose="020B0604030504040204" pitchFamily="50" charset="-128"/>
                <a:ea typeface="Meiryo UI" panose="020B0604030504040204" pitchFamily="50" charset="-128"/>
                <a:cs typeface="Times New Roman"/>
              </a:rPr>
              <a:t>床⇒</a:t>
            </a:r>
            <a:r>
              <a:rPr lang="en-US" altLang="ja-JP" sz="1100" kern="100" dirty="0" smtClean="0">
                <a:latin typeface="Meiryo UI" panose="020B0604030504040204" pitchFamily="50" charset="-128"/>
                <a:ea typeface="Meiryo UI" panose="020B0604030504040204" pitchFamily="50" charset="-128"/>
                <a:cs typeface="Times New Roman"/>
              </a:rPr>
              <a:t>68</a:t>
            </a:r>
            <a:r>
              <a:rPr lang="en-US" altLang="ja-JP" sz="1100" kern="100" dirty="0">
                <a:latin typeface="Meiryo UI" panose="020B0604030504040204" pitchFamily="50" charset="-128"/>
                <a:ea typeface="Meiryo UI" panose="020B0604030504040204" pitchFamily="50" charset="-128"/>
                <a:cs typeface="Times New Roman"/>
              </a:rPr>
              <a:t>1</a:t>
            </a:r>
            <a:r>
              <a:rPr lang="ja-JP" altLang="en-US" sz="1100" kern="100" dirty="0" smtClean="0">
                <a:latin typeface="Meiryo UI" panose="020B0604030504040204" pitchFamily="50" charset="-128"/>
                <a:ea typeface="Meiryo UI" panose="020B0604030504040204" pitchFamily="50" charset="-128"/>
                <a:cs typeface="Times New Roman"/>
              </a:rPr>
              <a:t>床</a:t>
            </a:r>
            <a:r>
              <a:rPr lang="ja-JP" altLang="en-US" sz="1100" kern="100" dirty="0">
                <a:latin typeface="Meiryo UI" panose="020B0604030504040204" pitchFamily="50" charset="-128"/>
                <a:ea typeface="Meiryo UI" panose="020B0604030504040204" pitchFamily="50" charset="-128"/>
                <a:cs typeface="Times New Roman"/>
              </a:rPr>
              <a:t>（</a:t>
            </a:r>
            <a:r>
              <a:rPr lang="en-US" altLang="ja-JP" sz="1100" kern="100" dirty="0" smtClean="0">
                <a:latin typeface="Meiryo UI" panose="020B0604030504040204" pitchFamily="50" charset="-128"/>
                <a:ea typeface="Meiryo UI" panose="020B0604030504040204" pitchFamily="50" charset="-128"/>
                <a:cs typeface="Times New Roman"/>
              </a:rPr>
              <a:t>+3</a:t>
            </a:r>
            <a:r>
              <a:rPr lang="en-US" altLang="ja-JP" sz="1100" kern="100" dirty="0">
                <a:latin typeface="Meiryo UI" panose="020B0604030504040204" pitchFamily="50" charset="-128"/>
                <a:ea typeface="Meiryo UI" panose="020B0604030504040204" pitchFamily="50" charset="-128"/>
                <a:cs typeface="Times New Roman"/>
              </a:rPr>
              <a:t>8</a:t>
            </a:r>
            <a:r>
              <a:rPr lang="ja-JP" altLang="en-US" sz="1100" kern="100" dirty="0" smtClean="0">
                <a:latin typeface="Meiryo UI" panose="020B0604030504040204" pitchFamily="50" charset="-128"/>
                <a:ea typeface="Meiryo UI" panose="020B0604030504040204" pitchFamily="50" charset="-128"/>
                <a:cs typeface="Times New Roman"/>
              </a:rPr>
              <a:t>床</a:t>
            </a:r>
            <a:r>
              <a:rPr lang="ja-JP" altLang="en-US" sz="1100" kern="100" dirty="0">
                <a:latin typeface="Meiryo UI" panose="020B0604030504040204" pitchFamily="50" charset="-128"/>
                <a:ea typeface="Meiryo UI" panose="020B0604030504040204" pitchFamily="50" charset="-128"/>
                <a:cs typeface="Times New Roman"/>
              </a:rPr>
              <a:t>）</a:t>
            </a:r>
          </a:p>
        </p:txBody>
      </p:sp>
      <p:sp>
        <p:nvSpPr>
          <p:cNvPr id="18" name="テキスト ボックス 10">
            <a:extLst>
              <a:ext uri="{FF2B5EF4-FFF2-40B4-BE49-F238E27FC236}">
                <a16:creationId xmlns:a16="http://schemas.microsoft.com/office/drawing/2014/main" id="{8957656B-6DE6-44E0-85D6-7CF39E5B6647}"/>
              </a:ext>
            </a:extLst>
          </p:cNvPr>
          <p:cNvSpPr txBox="1"/>
          <p:nvPr/>
        </p:nvSpPr>
        <p:spPr>
          <a:xfrm>
            <a:off x="6590709" y="5223851"/>
            <a:ext cx="2534563" cy="261610"/>
          </a:xfrm>
          <a:prstGeom prst="rect">
            <a:avLst/>
          </a:prstGeom>
          <a:noFill/>
          <a:ln>
            <a:noFill/>
          </a:ln>
        </p:spPr>
        <p:style>
          <a:lnRef idx="2">
            <a:schemeClr val="dk1"/>
          </a:lnRef>
          <a:fillRef idx="1">
            <a:schemeClr val="lt1"/>
          </a:fillRef>
          <a:effectRef idx="0">
            <a:schemeClr val="dk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spAutoFit/>
          </a:bodyPr>
          <a:lstStyle/>
          <a:p>
            <a:pPr algn="just">
              <a:spcAft>
                <a:spcPts val="0"/>
              </a:spcAft>
            </a:pPr>
            <a:r>
              <a:rPr lang="en-US" altLang="ja-JP" sz="1100" kern="100" dirty="0">
                <a:latin typeface="Meiryo UI" panose="020B0604030504040204" pitchFamily="50" charset="-128"/>
                <a:ea typeface="Meiryo UI" panose="020B0604030504040204" pitchFamily="50" charset="-128"/>
                <a:cs typeface="Times New Roman"/>
              </a:rPr>
              <a:t>17,007</a:t>
            </a:r>
            <a:r>
              <a:rPr lang="ja-JP" altLang="en-US" sz="1100" kern="100" dirty="0" smtClean="0">
                <a:latin typeface="Meiryo UI" panose="020B0604030504040204" pitchFamily="50" charset="-128"/>
                <a:ea typeface="Meiryo UI" panose="020B0604030504040204" pitchFamily="50" charset="-128"/>
                <a:cs typeface="Times New Roman"/>
              </a:rPr>
              <a:t>床⇒</a:t>
            </a:r>
            <a:r>
              <a:rPr lang="en-US" altLang="ja-JP" sz="1100" kern="100" dirty="0">
                <a:latin typeface="Meiryo UI" panose="020B0604030504040204" pitchFamily="50" charset="-128"/>
                <a:ea typeface="Meiryo UI" panose="020B0604030504040204" pitchFamily="50" charset="-128"/>
                <a:cs typeface="Times New Roman"/>
              </a:rPr>
              <a:t>16,784</a:t>
            </a:r>
            <a:r>
              <a:rPr lang="ja-JP" altLang="en-US" sz="1100" kern="100" dirty="0" smtClean="0">
                <a:latin typeface="Meiryo UI" panose="020B0604030504040204" pitchFamily="50" charset="-128"/>
                <a:ea typeface="Meiryo UI" panose="020B0604030504040204" pitchFamily="50" charset="-128"/>
                <a:cs typeface="Times New Roman"/>
              </a:rPr>
              <a:t>床（▲</a:t>
            </a:r>
            <a:r>
              <a:rPr lang="en-US" altLang="ja-JP" sz="1100" kern="100" dirty="0" smtClean="0">
                <a:latin typeface="Meiryo UI" panose="020B0604030504040204" pitchFamily="50" charset="-128"/>
                <a:ea typeface="Meiryo UI" panose="020B0604030504040204" pitchFamily="50" charset="-128"/>
                <a:cs typeface="Times New Roman"/>
              </a:rPr>
              <a:t>223</a:t>
            </a:r>
            <a:r>
              <a:rPr lang="ja-JP" altLang="en-US" sz="1100" kern="100" dirty="0" smtClean="0">
                <a:latin typeface="Meiryo UI" panose="020B0604030504040204" pitchFamily="50" charset="-128"/>
                <a:ea typeface="Meiryo UI" panose="020B0604030504040204" pitchFamily="50" charset="-128"/>
                <a:cs typeface="Times New Roman"/>
              </a:rPr>
              <a:t>床</a:t>
            </a:r>
            <a:r>
              <a:rPr lang="ja-JP" altLang="en-US" sz="1100" kern="100" dirty="0">
                <a:latin typeface="Meiryo UI" panose="020B0604030504040204" pitchFamily="50" charset="-128"/>
                <a:ea typeface="Meiryo UI" panose="020B0604030504040204" pitchFamily="50" charset="-128"/>
                <a:cs typeface="Times New Roman"/>
              </a:rPr>
              <a:t>）</a:t>
            </a:r>
          </a:p>
        </p:txBody>
      </p:sp>
      <p:sp>
        <p:nvSpPr>
          <p:cNvPr id="19" name="テキスト ボックス 10">
            <a:extLst>
              <a:ext uri="{FF2B5EF4-FFF2-40B4-BE49-F238E27FC236}">
                <a16:creationId xmlns:a16="http://schemas.microsoft.com/office/drawing/2014/main" id="{8957656B-6DE6-44E0-85D6-7CF39E5B6647}"/>
              </a:ext>
            </a:extLst>
          </p:cNvPr>
          <p:cNvSpPr txBox="1"/>
          <p:nvPr/>
        </p:nvSpPr>
        <p:spPr>
          <a:xfrm>
            <a:off x="4543455" y="5499894"/>
            <a:ext cx="2373779" cy="261610"/>
          </a:xfrm>
          <a:prstGeom prst="rect">
            <a:avLst/>
          </a:prstGeom>
          <a:noFill/>
          <a:ln>
            <a:noFill/>
          </a:ln>
        </p:spPr>
        <p:style>
          <a:lnRef idx="2">
            <a:schemeClr val="dk1"/>
          </a:lnRef>
          <a:fillRef idx="1">
            <a:schemeClr val="lt1"/>
          </a:fillRef>
          <a:effectRef idx="0">
            <a:schemeClr val="dk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spAutoFit/>
          </a:bodyPr>
          <a:lstStyle/>
          <a:p>
            <a:pPr algn="just">
              <a:spcAft>
                <a:spcPts val="0"/>
              </a:spcAft>
            </a:pPr>
            <a:r>
              <a:rPr lang="en-US" altLang="ja-JP" sz="1100" kern="100" dirty="0">
                <a:latin typeface="Meiryo UI" panose="020B0604030504040204" pitchFamily="50" charset="-128"/>
                <a:ea typeface="Meiryo UI" panose="020B0604030504040204" pitchFamily="50" charset="-128"/>
                <a:cs typeface="Times New Roman"/>
              </a:rPr>
              <a:t>1,483</a:t>
            </a:r>
            <a:r>
              <a:rPr lang="ja-JP" altLang="en-US" sz="1100" kern="100" dirty="0" smtClean="0">
                <a:latin typeface="Meiryo UI" panose="020B0604030504040204" pitchFamily="50" charset="-128"/>
                <a:ea typeface="Meiryo UI" panose="020B0604030504040204" pitchFamily="50" charset="-128"/>
                <a:cs typeface="Times New Roman"/>
              </a:rPr>
              <a:t>床⇒</a:t>
            </a:r>
            <a:r>
              <a:rPr lang="en-US" altLang="ja-JP" sz="1100" kern="100" dirty="0" smtClean="0">
                <a:latin typeface="Meiryo UI" panose="020B0604030504040204" pitchFamily="50" charset="-128"/>
                <a:ea typeface="Meiryo UI" panose="020B0604030504040204" pitchFamily="50" charset="-128"/>
                <a:cs typeface="Times New Roman"/>
              </a:rPr>
              <a:t>73</a:t>
            </a:r>
            <a:r>
              <a:rPr lang="en-US" altLang="ja-JP" sz="1100" kern="100" dirty="0">
                <a:latin typeface="Meiryo UI" panose="020B0604030504040204" pitchFamily="50" charset="-128"/>
                <a:ea typeface="Meiryo UI" panose="020B0604030504040204" pitchFamily="50" charset="-128"/>
                <a:cs typeface="Times New Roman"/>
              </a:rPr>
              <a:t>3</a:t>
            </a:r>
            <a:r>
              <a:rPr lang="ja-JP" altLang="en-US" sz="1100" kern="100" dirty="0" smtClean="0">
                <a:latin typeface="Meiryo UI" panose="020B0604030504040204" pitchFamily="50" charset="-128"/>
                <a:ea typeface="Meiryo UI" panose="020B0604030504040204" pitchFamily="50" charset="-128"/>
                <a:cs typeface="Times New Roman"/>
              </a:rPr>
              <a:t>床</a:t>
            </a:r>
            <a:r>
              <a:rPr lang="ja-JP" altLang="en-US" sz="1100" kern="100" dirty="0">
                <a:latin typeface="Meiryo UI" panose="020B0604030504040204" pitchFamily="50" charset="-128"/>
                <a:ea typeface="Meiryo UI" panose="020B0604030504040204" pitchFamily="50" charset="-128"/>
                <a:cs typeface="Times New Roman"/>
              </a:rPr>
              <a:t>（</a:t>
            </a:r>
            <a:r>
              <a:rPr lang="ja-JP" altLang="en-US" sz="1100" kern="100" dirty="0" smtClean="0">
                <a:latin typeface="Meiryo UI" panose="020B0604030504040204" pitchFamily="50" charset="-128"/>
                <a:ea typeface="Meiryo UI" panose="020B0604030504040204" pitchFamily="50" charset="-128"/>
                <a:cs typeface="Times New Roman"/>
              </a:rPr>
              <a:t>▲</a:t>
            </a:r>
            <a:r>
              <a:rPr lang="en-US" altLang="ja-JP" sz="1100" kern="100" dirty="0" smtClean="0">
                <a:latin typeface="Meiryo UI" panose="020B0604030504040204" pitchFamily="50" charset="-128"/>
                <a:ea typeface="Meiryo UI" panose="020B0604030504040204" pitchFamily="50" charset="-128"/>
                <a:cs typeface="Times New Roman"/>
              </a:rPr>
              <a:t>75</a:t>
            </a:r>
            <a:r>
              <a:rPr lang="en-US" altLang="ja-JP" sz="1100" kern="100" dirty="0">
                <a:latin typeface="Meiryo UI" panose="020B0604030504040204" pitchFamily="50" charset="-128"/>
                <a:ea typeface="Meiryo UI" panose="020B0604030504040204" pitchFamily="50" charset="-128"/>
                <a:cs typeface="Times New Roman"/>
              </a:rPr>
              <a:t>0</a:t>
            </a:r>
            <a:r>
              <a:rPr lang="ja-JP" altLang="en-US" sz="1100" kern="100" dirty="0" smtClean="0">
                <a:latin typeface="Meiryo UI" panose="020B0604030504040204" pitchFamily="50" charset="-128"/>
                <a:ea typeface="Meiryo UI" panose="020B0604030504040204" pitchFamily="50" charset="-128"/>
                <a:cs typeface="Times New Roman"/>
              </a:rPr>
              <a:t>床</a:t>
            </a:r>
            <a:r>
              <a:rPr lang="ja-JP" altLang="en-US" sz="1100" kern="100" dirty="0">
                <a:latin typeface="Meiryo UI" panose="020B0604030504040204" pitchFamily="50" charset="-128"/>
                <a:ea typeface="Meiryo UI" panose="020B0604030504040204" pitchFamily="50" charset="-128"/>
                <a:cs typeface="Times New Roman"/>
              </a:rPr>
              <a:t>）</a:t>
            </a:r>
          </a:p>
        </p:txBody>
      </p:sp>
      <p:sp>
        <p:nvSpPr>
          <p:cNvPr id="20" name="テキスト ボックス 10">
            <a:extLst>
              <a:ext uri="{FF2B5EF4-FFF2-40B4-BE49-F238E27FC236}">
                <a16:creationId xmlns:a16="http://schemas.microsoft.com/office/drawing/2014/main" id="{8957656B-6DE6-44E0-85D6-7CF39E5B6647}"/>
              </a:ext>
            </a:extLst>
          </p:cNvPr>
          <p:cNvSpPr txBox="1"/>
          <p:nvPr/>
        </p:nvSpPr>
        <p:spPr>
          <a:xfrm>
            <a:off x="5255936" y="5793154"/>
            <a:ext cx="2373779" cy="261610"/>
          </a:xfrm>
          <a:prstGeom prst="rect">
            <a:avLst/>
          </a:prstGeom>
          <a:noFill/>
          <a:ln>
            <a:noFill/>
          </a:ln>
        </p:spPr>
        <p:style>
          <a:lnRef idx="2">
            <a:schemeClr val="dk1"/>
          </a:lnRef>
          <a:fillRef idx="1">
            <a:schemeClr val="lt1"/>
          </a:fillRef>
          <a:effectRef idx="0">
            <a:schemeClr val="dk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spAutoFit/>
          </a:bodyPr>
          <a:lstStyle/>
          <a:p>
            <a:pPr algn="just">
              <a:spcAft>
                <a:spcPts val="0"/>
              </a:spcAft>
            </a:pPr>
            <a:r>
              <a:rPr lang="en-US" altLang="ja-JP" sz="1100" kern="100" dirty="0">
                <a:latin typeface="Meiryo UI" panose="020B0604030504040204" pitchFamily="50" charset="-128"/>
                <a:ea typeface="Meiryo UI" panose="020B0604030504040204" pitchFamily="50" charset="-128"/>
                <a:cs typeface="Times New Roman"/>
              </a:rPr>
              <a:t>6,295</a:t>
            </a:r>
            <a:r>
              <a:rPr lang="ja-JP" altLang="en-US" sz="1100" kern="100" dirty="0" smtClean="0">
                <a:latin typeface="Meiryo UI" panose="020B0604030504040204" pitchFamily="50" charset="-128"/>
                <a:ea typeface="Meiryo UI" panose="020B0604030504040204" pitchFamily="50" charset="-128"/>
                <a:cs typeface="Times New Roman"/>
              </a:rPr>
              <a:t>床⇒</a:t>
            </a:r>
            <a:r>
              <a:rPr lang="en-US" altLang="ja-JP" sz="1100" kern="100" dirty="0">
                <a:latin typeface="Meiryo UI" panose="020B0604030504040204" pitchFamily="50" charset="-128"/>
                <a:ea typeface="Meiryo UI" panose="020B0604030504040204" pitchFamily="50" charset="-128"/>
                <a:cs typeface="Times New Roman"/>
              </a:rPr>
              <a:t>6,452</a:t>
            </a:r>
            <a:r>
              <a:rPr lang="ja-JP" altLang="en-US" sz="1100" kern="100" dirty="0" smtClean="0">
                <a:latin typeface="Meiryo UI" panose="020B0604030504040204" pitchFamily="50" charset="-128"/>
                <a:ea typeface="Meiryo UI" panose="020B0604030504040204" pitchFamily="50" charset="-128"/>
                <a:cs typeface="Times New Roman"/>
              </a:rPr>
              <a:t>床</a:t>
            </a:r>
            <a:r>
              <a:rPr lang="ja-JP" altLang="en-US" sz="1100" kern="100" dirty="0">
                <a:latin typeface="Meiryo UI" panose="020B0604030504040204" pitchFamily="50" charset="-128"/>
                <a:ea typeface="Meiryo UI" panose="020B0604030504040204" pitchFamily="50" charset="-128"/>
                <a:cs typeface="Times New Roman"/>
              </a:rPr>
              <a:t>（</a:t>
            </a:r>
            <a:r>
              <a:rPr lang="en-US" altLang="ja-JP" sz="1100" kern="100" dirty="0" smtClean="0">
                <a:latin typeface="Meiryo UI" panose="020B0604030504040204" pitchFamily="50" charset="-128"/>
                <a:ea typeface="Meiryo UI" panose="020B0604030504040204" pitchFamily="50" charset="-128"/>
                <a:cs typeface="Times New Roman"/>
              </a:rPr>
              <a:t>+15</a:t>
            </a:r>
            <a:r>
              <a:rPr lang="en-US" altLang="ja-JP" sz="1100" kern="100" dirty="0">
                <a:latin typeface="Meiryo UI" panose="020B0604030504040204" pitchFamily="50" charset="-128"/>
                <a:ea typeface="Meiryo UI" panose="020B0604030504040204" pitchFamily="50" charset="-128"/>
                <a:cs typeface="Times New Roman"/>
              </a:rPr>
              <a:t>7</a:t>
            </a:r>
            <a:r>
              <a:rPr lang="ja-JP" altLang="en-US" sz="1100" kern="100" dirty="0" smtClean="0">
                <a:latin typeface="Meiryo UI" panose="020B0604030504040204" pitchFamily="50" charset="-128"/>
                <a:ea typeface="Meiryo UI" panose="020B0604030504040204" pitchFamily="50" charset="-128"/>
                <a:cs typeface="Times New Roman"/>
              </a:rPr>
              <a:t>床</a:t>
            </a:r>
            <a:r>
              <a:rPr lang="ja-JP" altLang="en-US" sz="1100" kern="100" dirty="0">
                <a:latin typeface="Meiryo UI" panose="020B0604030504040204" pitchFamily="50" charset="-128"/>
                <a:ea typeface="Meiryo UI" panose="020B0604030504040204" pitchFamily="50" charset="-128"/>
                <a:cs typeface="Times New Roman"/>
              </a:rPr>
              <a:t>）</a:t>
            </a:r>
          </a:p>
        </p:txBody>
      </p:sp>
      <p:sp>
        <p:nvSpPr>
          <p:cNvPr id="21" name="テキスト ボックス 10">
            <a:extLst>
              <a:ext uri="{FF2B5EF4-FFF2-40B4-BE49-F238E27FC236}">
                <a16:creationId xmlns:a16="http://schemas.microsoft.com/office/drawing/2014/main" id="{8957656B-6DE6-44E0-85D6-7CF39E5B6647}"/>
              </a:ext>
            </a:extLst>
          </p:cNvPr>
          <p:cNvSpPr txBox="1"/>
          <p:nvPr/>
        </p:nvSpPr>
        <p:spPr>
          <a:xfrm>
            <a:off x="6189131" y="6263474"/>
            <a:ext cx="3026096" cy="461665"/>
          </a:xfrm>
          <a:prstGeom prst="rect">
            <a:avLst/>
          </a:prstGeom>
          <a:noFill/>
          <a:ln>
            <a:noFill/>
          </a:ln>
        </p:spPr>
        <p:style>
          <a:lnRef idx="2">
            <a:schemeClr val="dk1"/>
          </a:lnRef>
          <a:fillRef idx="1">
            <a:schemeClr val="lt1"/>
          </a:fillRef>
          <a:effectRef idx="0">
            <a:schemeClr val="dk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spAutoFit/>
          </a:bodyPr>
          <a:lstStyle/>
          <a:p>
            <a:pPr>
              <a:spcAft>
                <a:spcPts val="0"/>
              </a:spcAft>
            </a:pPr>
            <a:r>
              <a:rPr lang="ja-JP" altLang="en-US" sz="1200" kern="100" dirty="0">
                <a:latin typeface="Meiryo UI" panose="020B0604030504040204" pitchFamily="50" charset="-128"/>
                <a:ea typeface="Meiryo UI" panose="020B0604030504040204" pitchFamily="50" charset="-128"/>
                <a:cs typeface="Times New Roman"/>
              </a:rPr>
              <a:t>出典 病床機能</a:t>
            </a:r>
            <a:r>
              <a:rPr lang="ja-JP" altLang="en-US" sz="1200" kern="100" dirty="0" smtClean="0">
                <a:latin typeface="Meiryo UI" panose="020B0604030504040204" pitchFamily="50" charset="-128"/>
                <a:ea typeface="Meiryo UI" panose="020B0604030504040204" pitchFamily="50" charset="-128"/>
                <a:cs typeface="Times New Roman"/>
              </a:rPr>
              <a:t>報告</a:t>
            </a:r>
            <a:endParaRPr lang="en-US" altLang="ja-JP" sz="1200" kern="100" dirty="0" smtClean="0">
              <a:latin typeface="Meiryo UI" panose="020B0604030504040204" pitchFamily="50" charset="-128"/>
              <a:ea typeface="Meiryo UI" panose="020B0604030504040204" pitchFamily="50" charset="-128"/>
              <a:cs typeface="Times New Roman"/>
            </a:endParaRPr>
          </a:p>
          <a:p>
            <a:pPr>
              <a:spcAft>
                <a:spcPts val="0"/>
              </a:spcAft>
            </a:pPr>
            <a:r>
              <a:rPr lang="ja-JP" altLang="en-US" sz="1200" kern="100" dirty="0" smtClean="0">
                <a:latin typeface="Meiryo UI" panose="020B0604030504040204" pitchFamily="50" charset="-128"/>
                <a:ea typeface="Meiryo UI" panose="020B0604030504040204" pitchFamily="50" charset="-128"/>
                <a:cs typeface="Times New Roman"/>
              </a:rPr>
              <a:t>（</a:t>
            </a:r>
            <a:r>
              <a:rPr lang="en-US" altLang="ja-JP" sz="1200" kern="100" dirty="0" smtClean="0">
                <a:latin typeface="Meiryo UI" panose="020B0604030504040204" pitchFamily="50" charset="-128"/>
                <a:ea typeface="Meiryo UI" panose="020B0604030504040204" pitchFamily="50" charset="-128"/>
                <a:cs typeface="Times New Roman"/>
              </a:rPr>
              <a:t>2018</a:t>
            </a:r>
            <a:r>
              <a:rPr lang="ja-JP" altLang="en-US" sz="1200" kern="100" dirty="0" smtClean="0">
                <a:latin typeface="Meiryo UI" panose="020B0604030504040204" pitchFamily="50" charset="-128"/>
                <a:ea typeface="Meiryo UI" panose="020B0604030504040204" pitchFamily="50" charset="-128"/>
                <a:cs typeface="Times New Roman"/>
              </a:rPr>
              <a:t>暫定集計、</a:t>
            </a:r>
            <a:r>
              <a:rPr lang="en-US" altLang="ja-JP" sz="1200" kern="100" dirty="0" smtClean="0">
                <a:latin typeface="Meiryo UI" panose="020B0604030504040204" pitchFamily="50" charset="-128"/>
                <a:ea typeface="Meiryo UI" panose="020B0604030504040204" pitchFamily="50" charset="-128"/>
                <a:cs typeface="Times New Roman"/>
              </a:rPr>
              <a:t>2019</a:t>
            </a:r>
            <a:r>
              <a:rPr lang="ja-JP" altLang="en-US" sz="1200" kern="100" dirty="0" smtClean="0">
                <a:latin typeface="Meiryo UI" panose="020B0604030504040204" pitchFamily="50" charset="-128"/>
                <a:ea typeface="Meiryo UI" panose="020B0604030504040204" pitchFamily="50" charset="-128"/>
                <a:cs typeface="Times New Roman"/>
              </a:rPr>
              <a:t>最終集計）</a:t>
            </a:r>
            <a:endParaRPr lang="en-US" altLang="ja-JP" sz="1200" kern="100" dirty="0">
              <a:effectLst/>
              <a:latin typeface="Meiryo UI" panose="020B0604030504040204" pitchFamily="50" charset="-128"/>
              <a:ea typeface="Meiryo UI" panose="020B0604030504040204" pitchFamily="50" charset="-128"/>
              <a:cs typeface="Times New Roman"/>
            </a:endParaRPr>
          </a:p>
        </p:txBody>
      </p:sp>
      <p:sp>
        <p:nvSpPr>
          <p:cNvPr id="22" name="四角形: 角を丸くする 16">
            <a:extLst>
              <a:ext uri="{FF2B5EF4-FFF2-40B4-BE49-F238E27FC236}">
                <a16:creationId xmlns:a16="http://schemas.microsoft.com/office/drawing/2014/main" id="{8AF4F525-33C2-458A-A335-F1F4602DA4AC}"/>
              </a:ext>
            </a:extLst>
          </p:cNvPr>
          <p:cNvSpPr/>
          <p:nvPr/>
        </p:nvSpPr>
        <p:spPr>
          <a:xfrm>
            <a:off x="608928" y="4279220"/>
            <a:ext cx="8139535" cy="586107"/>
          </a:xfrm>
          <a:prstGeom prst="roundRect">
            <a:avLst/>
          </a:prstGeom>
          <a:noFill/>
          <a:ln w="38100">
            <a:solidFill>
              <a:schemeClr val="accent4">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3" name="テキスト ボックス 10">
            <a:extLst>
              <a:ext uri="{FF2B5EF4-FFF2-40B4-BE49-F238E27FC236}">
                <a16:creationId xmlns:a16="http://schemas.microsoft.com/office/drawing/2014/main" id="{8D8270F8-70FA-43EC-96DD-FF5EE5A1D396}"/>
              </a:ext>
            </a:extLst>
          </p:cNvPr>
          <p:cNvSpPr txBox="1"/>
          <p:nvPr/>
        </p:nvSpPr>
        <p:spPr>
          <a:xfrm>
            <a:off x="6875858" y="2202151"/>
            <a:ext cx="2156169" cy="600164"/>
          </a:xfrm>
          <a:prstGeom prst="rect">
            <a:avLst/>
          </a:prstGeom>
          <a:solidFill>
            <a:schemeClr val="bg1"/>
          </a:solidFill>
          <a:ln w="6350">
            <a:solidFill>
              <a:schemeClr val="tx1"/>
            </a:solidFill>
          </a:ln>
        </p:spPr>
        <p:style>
          <a:lnRef idx="2">
            <a:schemeClr val="dk1"/>
          </a:lnRef>
          <a:fillRef idx="1">
            <a:schemeClr val="lt1"/>
          </a:fillRef>
          <a:effectRef idx="0">
            <a:schemeClr val="dk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spAutoFit/>
          </a:bodyPr>
          <a:lstStyle/>
          <a:p>
            <a:pPr algn="just">
              <a:spcAft>
                <a:spcPts val="0"/>
              </a:spcAft>
            </a:pPr>
            <a:r>
              <a:rPr lang="en-US" altLang="ja-JP" sz="1100" kern="100" dirty="0">
                <a:latin typeface="Meiryo UI" panose="020B0604030504040204" pitchFamily="50" charset="-128"/>
                <a:ea typeface="Meiryo UI" panose="020B0604030504040204" pitchFamily="50" charset="-128"/>
                <a:cs typeface="Times New Roman"/>
              </a:rPr>
              <a:t>【</a:t>
            </a:r>
            <a:r>
              <a:rPr lang="ja-JP" altLang="en-US" sz="1100" kern="100" dirty="0">
                <a:latin typeface="Meiryo UI" panose="020B0604030504040204" pitchFamily="50" charset="-128"/>
                <a:ea typeface="Meiryo UI" panose="020B0604030504040204" pitchFamily="50" charset="-128"/>
                <a:cs typeface="Times New Roman"/>
              </a:rPr>
              <a:t>数値標記凡例</a:t>
            </a:r>
            <a:r>
              <a:rPr lang="en-US" altLang="ja-JP" sz="1100" kern="100" dirty="0">
                <a:latin typeface="Meiryo UI" panose="020B0604030504040204" pitchFamily="50" charset="-128"/>
                <a:ea typeface="Meiryo UI" panose="020B0604030504040204" pitchFamily="50" charset="-128"/>
                <a:cs typeface="Times New Roman"/>
              </a:rPr>
              <a:t>】</a:t>
            </a:r>
          </a:p>
          <a:p>
            <a:pPr algn="just">
              <a:spcAft>
                <a:spcPts val="0"/>
              </a:spcAft>
            </a:pPr>
            <a:r>
              <a:rPr lang="en-US" altLang="ja-JP" sz="1100" kern="100" dirty="0" smtClean="0">
                <a:latin typeface="Meiryo UI" panose="020B0604030504040204" pitchFamily="50" charset="-128"/>
                <a:ea typeface="Meiryo UI" panose="020B0604030504040204" pitchFamily="50" charset="-128"/>
                <a:cs typeface="Times New Roman"/>
              </a:rPr>
              <a:t>2018</a:t>
            </a:r>
            <a:r>
              <a:rPr lang="ja-JP" altLang="en-US" sz="1100" kern="100" dirty="0" smtClean="0">
                <a:latin typeface="Meiryo UI" panose="020B0604030504040204" pitchFamily="50" charset="-128"/>
                <a:ea typeface="Meiryo UI" panose="020B0604030504040204" pitchFamily="50" charset="-128"/>
                <a:cs typeface="Times New Roman"/>
              </a:rPr>
              <a:t>年度</a:t>
            </a:r>
            <a:r>
              <a:rPr lang="ja-JP" altLang="en-US" sz="1100" kern="100" dirty="0">
                <a:latin typeface="Meiryo UI" panose="020B0604030504040204" pitchFamily="50" charset="-128"/>
                <a:ea typeface="Meiryo UI" panose="020B0604030504040204" pitchFamily="50" charset="-128"/>
                <a:cs typeface="Times New Roman"/>
              </a:rPr>
              <a:t>数値⇒</a:t>
            </a:r>
            <a:r>
              <a:rPr lang="en-US" altLang="ja-JP" sz="1100" kern="100" dirty="0" smtClean="0">
                <a:latin typeface="Meiryo UI" panose="020B0604030504040204" pitchFamily="50" charset="-128"/>
                <a:ea typeface="Meiryo UI" panose="020B0604030504040204" pitchFamily="50" charset="-128"/>
                <a:cs typeface="Times New Roman"/>
              </a:rPr>
              <a:t>2019</a:t>
            </a:r>
            <a:r>
              <a:rPr lang="ja-JP" altLang="en-US" sz="1100" kern="100" dirty="0" smtClean="0">
                <a:latin typeface="Meiryo UI" panose="020B0604030504040204" pitchFamily="50" charset="-128"/>
                <a:ea typeface="Meiryo UI" panose="020B0604030504040204" pitchFamily="50" charset="-128"/>
                <a:cs typeface="Times New Roman"/>
              </a:rPr>
              <a:t>年度</a:t>
            </a:r>
            <a:r>
              <a:rPr lang="ja-JP" altLang="en-US" sz="1100" kern="100" dirty="0">
                <a:latin typeface="Meiryo UI" panose="020B0604030504040204" pitchFamily="50" charset="-128"/>
                <a:ea typeface="Meiryo UI" panose="020B0604030504040204" pitchFamily="50" charset="-128"/>
                <a:cs typeface="Times New Roman"/>
              </a:rPr>
              <a:t>数値（前年度からの増減）　</a:t>
            </a:r>
          </a:p>
        </p:txBody>
      </p:sp>
      <p:sp>
        <p:nvSpPr>
          <p:cNvPr id="24" name="テキスト ボックス 10">
            <a:extLst>
              <a:ext uri="{FF2B5EF4-FFF2-40B4-BE49-F238E27FC236}">
                <a16:creationId xmlns:a16="http://schemas.microsoft.com/office/drawing/2014/main" id="{717C9A40-4F8F-46E2-9DB3-7539C51807DC}"/>
              </a:ext>
            </a:extLst>
          </p:cNvPr>
          <p:cNvSpPr txBox="1"/>
          <p:nvPr/>
        </p:nvSpPr>
        <p:spPr>
          <a:xfrm>
            <a:off x="539552" y="1699586"/>
            <a:ext cx="2664296" cy="307777"/>
          </a:xfrm>
          <a:prstGeom prst="rect">
            <a:avLst/>
          </a:prstGeom>
          <a:noFill/>
          <a:ln>
            <a:noFill/>
          </a:ln>
        </p:spPr>
        <p:style>
          <a:lnRef idx="2">
            <a:schemeClr val="dk1"/>
          </a:lnRef>
          <a:fillRef idx="1">
            <a:schemeClr val="lt1"/>
          </a:fillRef>
          <a:effectRef idx="0">
            <a:schemeClr val="dk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spAutoFit/>
          </a:bodyPr>
          <a:lstStyle/>
          <a:p>
            <a:r>
              <a:rPr lang="ja-JP" altLang="en-US" sz="1400" dirty="0">
                <a:solidFill>
                  <a:schemeClr val="accent1">
                    <a:lumMod val="75000"/>
                  </a:schemeClr>
                </a:solidFill>
              </a:rPr>
              <a:t>●</a:t>
            </a:r>
            <a:r>
              <a:rPr lang="ja-JP" altLang="en-US" sz="1400" dirty="0">
                <a:solidFill>
                  <a:schemeClr val="tx1"/>
                </a:solidFill>
              </a:rPr>
              <a:t>入院料別</a:t>
            </a:r>
            <a:r>
              <a:rPr lang="ja-JP" altLang="en-US" sz="1400" dirty="0" smtClean="0">
                <a:solidFill>
                  <a:schemeClr val="tx1"/>
                </a:solidFill>
              </a:rPr>
              <a:t>報告病床数</a:t>
            </a:r>
            <a:r>
              <a:rPr lang="ja-JP" altLang="en-US" sz="1400" dirty="0">
                <a:solidFill>
                  <a:schemeClr val="tx1"/>
                </a:solidFill>
              </a:rPr>
              <a:t>の推移</a:t>
            </a:r>
          </a:p>
        </p:txBody>
      </p:sp>
    </p:spTree>
    <p:extLst>
      <p:ext uri="{BB962C8B-B14F-4D97-AF65-F5344CB8AC3E}">
        <p14:creationId xmlns:p14="http://schemas.microsoft.com/office/powerpoint/2010/main" val="259749382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図 8"/>
          <p:cNvPicPr>
            <a:picLocks noChangeAspect="1"/>
          </p:cNvPicPr>
          <p:nvPr/>
        </p:nvPicPr>
        <p:blipFill>
          <a:blip r:embed="rId3"/>
          <a:stretch>
            <a:fillRect/>
          </a:stretch>
        </p:blipFill>
        <p:spPr>
          <a:xfrm>
            <a:off x="3653409" y="4266299"/>
            <a:ext cx="4342095" cy="2591702"/>
          </a:xfrm>
          <a:prstGeom prst="rect">
            <a:avLst/>
          </a:prstGeom>
        </p:spPr>
      </p:pic>
      <p:pic>
        <p:nvPicPr>
          <p:cNvPr id="6" name="図 5"/>
          <p:cNvPicPr>
            <a:picLocks noChangeAspect="1"/>
          </p:cNvPicPr>
          <p:nvPr/>
        </p:nvPicPr>
        <p:blipFill>
          <a:blip r:embed="rId4"/>
          <a:stretch>
            <a:fillRect/>
          </a:stretch>
        </p:blipFill>
        <p:spPr>
          <a:xfrm>
            <a:off x="3914016" y="1443464"/>
            <a:ext cx="4906456" cy="2848713"/>
          </a:xfrm>
          <a:prstGeom prst="rect">
            <a:avLst/>
          </a:prstGeom>
        </p:spPr>
      </p:pic>
      <p:sp>
        <p:nvSpPr>
          <p:cNvPr id="20" name="タイトル 1">
            <a:extLst>
              <a:ext uri="{FF2B5EF4-FFF2-40B4-BE49-F238E27FC236}">
                <a16:creationId xmlns:a16="http://schemas.microsoft.com/office/drawing/2014/main" id="{77D78C8B-7190-4F9F-BF24-FAD4DFE9F181}"/>
              </a:ext>
            </a:extLst>
          </p:cNvPr>
          <p:cNvSpPr txBox="1">
            <a:spLocks/>
          </p:cNvSpPr>
          <p:nvPr/>
        </p:nvSpPr>
        <p:spPr>
          <a:xfrm>
            <a:off x="251520" y="620688"/>
            <a:ext cx="8712968" cy="952868"/>
          </a:xfrm>
          <a:prstGeom prst="rect">
            <a:avLst/>
          </a:prstGeom>
          <a:solidFill>
            <a:schemeClr val="accent1">
              <a:lumMod val="60000"/>
              <a:lumOff val="40000"/>
            </a:schemeClr>
          </a:solidFill>
        </p:spPr>
        <p:txBody>
          <a:bodyPr vert="horz" lIns="91440" tIns="45720" rIns="91440" bIns="45720" rtlCol="0" anchor="ctr">
            <a:no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algn="l"/>
            <a:r>
              <a:rPr lang="ja-JP" altLang="en-US" sz="2400" dirty="0">
                <a:latin typeface="HGP創英角ｺﾞｼｯｸUB" panose="020B0900000000000000" pitchFamily="50" charset="-128"/>
                <a:ea typeface="HGP創英角ｺﾞｼｯｸUB" panose="020B0900000000000000" pitchFamily="50" charset="-128"/>
              </a:rPr>
              <a:t>各病院が検討している病床機能等の変更は、</a:t>
            </a:r>
            <a:endParaRPr lang="en-US" altLang="ja-JP" sz="2400" dirty="0">
              <a:latin typeface="HGP創英角ｺﾞｼｯｸUB" panose="020B0900000000000000" pitchFamily="50" charset="-128"/>
              <a:ea typeface="HGP創英角ｺﾞｼｯｸUB" panose="020B0900000000000000" pitchFamily="50" charset="-128"/>
            </a:endParaRPr>
          </a:p>
          <a:p>
            <a:pPr algn="l"/>
            <a:r>
              <a:rPr lang="ja-JP" altLang="en-US" sz="2400" dirty="0">
                <a:latin typeface="HGP創英角ｺﾞｼｯｸUB" panose="020B0900000000000000" pitchFamily="50" charset="-128"/>
                <a:ea typeface="HGP創英角ｺﾞｼｯｸUB" panose="020B0900000000000000" pitchFamily="50" charset="-128"/>
              </a:rPr>
              <a:t>　　　　　　　　　　構想が目指す病床機能分化の方向性と概ね一致</a:t>
            </a:r>
          </a:p>
        </p:txBody>
      </p:sp>
      <p:sp>
        <p:nvSpPr>
          <p:cNvPr id="17" name="四角形: 角を丸くする 16">
            <a:extLst>
              <a:ext uri="{FF2B5EF4-FFF2-40B4-BE49-F238E27FC236}">
                <a16:creationId xmlns:a16="http://schemas.microsoft.com/office/drawing/2014/main" id="{8AF4F525-33C2-458A-A335-F1F4602DA4AC}"/>
              </a:ext>
            </a:extLst>
          </p:cNvPr>
          <p:cNvSpPr/>
          <p:nvPr/>
        </p:nvSpPr>
        <p:spPr>
          <a:xfrm>
            <a:off x="3631063" y="4790066"/>
            <a:ext cx="3900771" cy="371430"/>
          </a:xfrm>
          <a:prstGeom prst="roundRect">
            <a:avLst/>
          </a:prstGeom>
          <a:noFill/>
          <a:ln w="31750">
            <a:solidFill>
              <a:schemeClr val="accent4">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8" name="四角形: 角を丸くする 17">
            <a:extLst>
              <a:ext uri="{FF2B5EF4-FFF2-40B4-BE49-F238E27FC236}">
                <a16:creationId xmlns:a16="http://schemas.microsoft.com/office/drawing/2014/main" id="{C5752A1E-F6F9-4CC9-BBC3-5BF96AA54E04}"/>
              </a:ext>
            </a:extLst>
          </p:cNvPr>
          <p:cNvSpPr/>
          <p:nvPr/>
        </p:nvSpPr>
        <p:spPr>
          <a:xfrm>
            <a:off x="3203849" y="1621530"/>
            <a:ext cx="5760639" cy="601975"/>
          </a:xfrm>
          <a:prstGeom prst="roundRect">
            <a:avLst/>
          </a:prstGeom>
          <a:noFill/>
          <a:ln w="31750">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 name="スライド番号プレースホルダー 1"/>
          <p:cNvSpPr>
            <a:spLocks noGrp="1"/>
          </p:cNvSpPr>
          <p:nvPr>
            <p:ph type="sldNum" sz="quarter" idx="12"/>
          </p:nvPr>
        </p:nvSpPr>
        <p:spPr>
          <a:xfrm>
            <a:off x="6974904" y="6489323"/>
            <a:ext cx="2133600" cy="365125"/>
          </a:xfrm>
        </p:spPr>
        <p:txBody>
          <a:bodyPr/>
          <a:lstStyle/>
          <a:p>
            <a:fld id="{A9848611-8FAA-4BFC-BAAD-33CAF1A3E273}" type="slidenum">
              <a:rPr lang="ja-JP" altLang="en-US" smtClean="0">
                <a:solidFill>
                  <a:schemeClr val="tx1"/>
                </a:solidFill>
              </a:rPr>
              <a:pPr/>
              <a:t>8</a:t>
            </a:fld>
            <a:endParaRPr lang="ja-JP" altLang="en-US" dirty="0">
              <a:solidFill>
                <a:schemeClr val="tx1"/>
              </a:solidFill>
            </a:endParaRPr>
          </a:p>
        </p:txBody>
      </p:sp>
      <p:sp>
        <p:nvSpPr>
          <p:cNvPr id="24" name="タイトル 1">
            <a:extLst>
              <a:ext uri="{FF2B5EF4-FFF2-40B4-BE49-F238E27FC236}">
                <a16:creationId xmlns:a16="http://schemas.microsoft.com/office/drawing/2014/main" id="{45F45CE9-985D-441B-AF35-C9A9C0C7A9C3}"/>
              </a:ext>
            </a:extLst>
          </p:cNvPr>
          <p:cNvSpPr txBox="1">
            <a:spLocks/>
          </p:cNvSpPr>
          <p:nvPr/>
        </p:nvSpPr>
        <p:spPr>
          <a:xfrm>
            <a:off x="291303" y="2117843"/>
            <a:ext cx="2621472" cy="1120121"/>
          </a:xfrm>
          <a:prstGeom prst="rect">
            <a:avLst/>
          </a:prstGeom>
        </p:spPr>
        <p:txBody>
          <a:bodyPr>
            <a:no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lvl="0" algn="l">
              <a:defRPr/>
            </a:pPr>
            <a:r>
              <a:rPr lang="en-US" altLang="ja-JP" sz="1400" dirty="0">
                <a:solidFill>
                  <a:srgbClr val="4F81BD">
                    <a:lumMod val="75000"/>
                  </a:srgbClr>
                </a:solidFill>
                <a:latin typeface="HGS創英角ｺﾞｼｯｸUB" panose="020B0900000000000000" pitchFamily="50" charset="-128"/>
                <a:ea typeface="HGS創英角ｺﾞｼｯｸUB" panose="020B0900000000000000" pitchFamily="50" charset="-128"/>
              </a:rPr>
              <a:t>※2025</a:t>
            </a:r>
            <a:r>
              <a:rPr lang="ja-JP" altLang="en-US" sz="1400" dirty="0">
                <a:solidFill>
                  <a:srgbClr val="4F81BD">
                    <a:lumMod val="75000"/>
                  </a:srgbClr>
                </a:solidFill>
                <a:latin typeface="HGS創英角ｺﾞｼｯｸUB" panose="020B0900000000000000" pitchFamily="50" charset="-128"/>
                <a:ea typeface="HGS創英角ｺﾞｼｯｸUB" panose="020B0900000000000000" pitchFamily="50" charset="-128"/>
              </a:rPr>
              <a:t>年に向けた検討状況</a:t>
            </a:r>
            <a:endParaRPr lang="en-US" altLang="ja-JP" sz="1400" dirty="0">
              <a:solidFill>
                <a:srgbClr val="4F81BD">
                  <a:lumMod val="75000"/>
                </a:srgbClr>
              </a:solidFill>
              <a:latin typeface="HGS創英角ｺﾞｼｯｸUB" panose="020B0900000000000000" pitchFamily="50" charset="-128"/>
              <a:ea typeface="HGS創英角ｺﾞｼｯｸUB" panose="020B0900000000000000" pitchFamily="50" charset="-128"/>
            </a:endParaRPr>
          </a:p>
          <a:p>
            <a:pPr lvl="0" algn="l">
              <a:defRPr/>
            </a:pPr>
            <a:r>
              <a:rPr kumimoji="1" lang="ja-JP" altLang="en-US" sz="1300" b="0" i="0" u="none" strike="noStrike" kern="1200" cap="none" spc="0" normalizeH="0" baseline="0" noProof="0" dirty="0">
                <a:ln>
                  <a:noFill/>
                </a:ln>
                <a:solidFill>
                  <a:srgbClr val="4F81BD">
                    <a:lumMod val="75000"/>
                  </a:srgbClr>
                </a:solidFill>
                <a:effectLst/>
                <a:uLnTx/>
                <a:uFillTx/>
                <a:latin typeface="Meiryo UI" panose="020B0604030504040204" pitchFamily="50" charset="-128"/>
                <a:ea typeface="Meiryo UI" panose="020B0604030504040204" pitchFamily="50" charset="-128"/>
              </a:rPr>
              <a:t>（</a:t>
            </a:r>
            <a:r>
              <a:rPr lang="ja-JP" altLang="en-US" sz="1300" dirty="0">
                <a:solidFill>
                  <a:srgbClr val="4F81BD">
                    <a:lumMod val="75000"/>
                  </a:srgbClr>
                </a:solidFill>
                <a:latin typeface="Meiryo UI" panose="020B0604030504040204" pitchFamily="50" charset="-128"/>
                <a:ea typeface="Meiryo UI" panose="020B0604030504040204" pitchFamily="50" charset="-128"/>
              </a:rPr>
              <a:t>各病院の</a:t>
            </a:r>
            <a:r>
              <a:rPr lang="en-US" altLang="ja-JP" sz="1300" dirty="0">
                <a:solidFill>
                  <a:srgbClr val="4F81BD">
                    <a:lumMod val="75000"/>
                  </a:srgbClr>
                </a:solidFill>
                <a:latin typeface="Meiryo UI" panose="020B0604030504040204" pitchFamily="50" charset="-128"/>
                <a:ea typeface="Meiryo UI" panose="020B0604030504040204" pitchFamily="50" charset="-128"/>
              </a:rPr>
              <a:t>2025</a:t>
            </a:r>
            <a:r>
              <a:rPr lang="ja-JP" altLang="en-US" sz="1300" dirty="0">
                <a:solidFill>
                  <a:srgbClr val="4F81BD">
                    <a:lumMod val="75000"/>
                  </a:srgbClr>
                </a:solidFill>
                <a:latin typeface="Meiryo UI" panose="020B0604030504040204" pitchFamily="50" charset="-128"/>
                <a:ea typeface="Meiryo UI" panose="020B0604030504040204" pitchFamily="50" charset="-128"/>
              </a:rPr>
              <a:t>年に検討している入院料別病床数総計から各病院の現在の入院料別病床数の総計を差し引いて算出</a:t>
            </a:r>
            <a:r>
              <a:rPr kumimoji="1" lang="ja-JP" altLang="en-US" sz="1300" b="0" i="0" u="none" strike="noStrike" kern="1200" cap="none" spc="0" normalizeH="0" baseline="0" noProof="0" dirty="0">
                <a:ln>
                  <a:noFill/>
                </a:ln>
                <a:solidFill>
                  <a:srgbClr val="4F81BD">
                    <a:lumMod val="75000"/>
                  </a:srgbClr>
                </a:solidFill>
                <a:effectLst/>
                <a:uLnTx/>
                <a:uFillTx/>
                <a:latin typeface="Meiryo UI" panose="020B0604030504040204" pitchFamily="50" charset="-128"/>
                <a:ea typeface="Meiryo UI" panose="020B0604030504040204" pitchFamily="50" charset="-128"/>
              </a:rPr>
              <a:t>）</a:t>
            </a:r>
            <a:endParaRPr kumimoji="1" lang="en-US" altLang="ja-JP" sz="1300" b="0" i="0" u="none" strike="noStrike" kern="1200" cap="none" spc="0" normalizeH="0" baseline="0" noProof="0" dirty="0">
              <a:ln>
                <a:noFill/>
              </a:ln>
              <a:solidFill>
                <a:srgbClr val="4F81BD">
                  <a:lumMod val="75000"/>
                </a:srgbClr>
              </a:solidFill>
              <a:effectLst/>
              <a:uLnTx/>
              <a:uFillTx/>
              <a:latin typeface="Meiryo UI" panose="020B0604030504040204" pitchFamily="50" charset="-128"/>
              <a:ea typeface="Meiryo UI" panose="020B0604030504040204" pitchFamily="50" charset="-128"/>
            </a:endParaRPr>
          </a:p>
          <a:p>
            <a:pPr marL="0" marR="0" lvl="0" indent="0" algn="l" defTabSz="914400" rtl="0" eaLnBrk="1" fontAlgn="auto" latinLnBrk="0" hangingPunct="1">
              <a:lnSpc>
                <a:spcPct val="100000"/>
              </a:lnSpc>
              <a:spcBef>
                <a:spcPct val="0"/>
              </a:spcBef>
              <a:spcAft>
                <a:spcPts val="0"/>
              </a:spcAft>
              <a:buClrTx/>
              <a:buSzTx/>
              <a:buFontTx/>
              <a:buNone/>
              <a:tabLst/>
              <a:defRPr/>
            </a:pPr>
            <a:endParaRPr kumimoji="1" lang="en-US" altLang="ja-JP" sz="1300" b="0" i="0" u="none" strike="noStrike" kern="1200" cap="none" spc="0" normalizeH="0" baseline="0" noProof="0" dirty="0">
              <a:ln>
                <a:noFill/>
              </a:ln>
              <a:solidFill>
                <a:srgbClr val="4F81BD">
                  <a:lumMod val="75000"/>
                </a:srgbClr>
              </a:solidFill>
              <a:effectLst/>
              <a:uLnTx/>
              <a:uFillTx/>
              <a:latin typeface="Meiryo UI" panose="020B0604030504040204" pitchFamily="50" charset="-128"/>
              <a:ea typeface="Meiryo UI" panose="020B0604030504040204" pitchFamily="50" charset="-128"/>
            </a:endParaRPr>
          </a:p>
          <a:p>
            <a:pPr marL="0" marR="0" lvl="0" indent="0" algn="l" defTabSz="914400" rtl="0" eaLnBrk="1" fontAlgn="auto" latinLnBrk="0" hangingPunct="1">
              <a:lnSpc>
                <a:spcPct val="100000"/>
              </a:lnSpc>
              <a:spcBef>
                <a:spcPct val="0"/>
              </a:spcBef>
              <a:spcAft>
                <a:spcPts val="0"/>
              </a:spcAft>
              <a:buClrTx/>
              <a:buSzTx/>
              <a:buFontTx/>
              <a:buNone/>
              <a:tabLst/>
              <a:defRPr/>
            </a:pPr>
            <a:endParaRPr kumimoji="1" lang="en-US" altLang="ja-JP" sz="1300" b="0" i="0" u="none" strike="noStrike" kern="1200" cap="none" spc="0" normalizeH="0" baseline="0" noProof="0" dirty="0">
              <a:ln>
                <a:noFill/>
              </a:ln>
              <a:solidFill>
                <a:srgbClr val="4F81BD">
                  <a:lumMod val="75000"/>
                </a:srgbClr>
              </a:solidFill>
              <a:effectLst/>
              <a:uLnTx/>
              <a:uFillTx/>
              <a:latin typeface="Meiryo UI" panose="020B0604030504040204" pitchFamily="50" charset="-128"/>
              <a:ea typeface="Meiryo UI" panose="020B0604030504040204" pitchFamily="50" charset="-128"/>
            </a:endParaRPr>
          </a:p>
          <a:p>
            <a:pPr marL="0" marR="0" lvl="0" indent="0" algn="l" defTabSz="914400" rtl="0" eaLnBrk="1" fontAlgn="auto" latinLnBrk="0" hangingPunct="1">
              <a:lnSpc>
                <a:spcPct val="100000"/>
              </a:lnSpc>
              <a:spcBef>
                <a:spcPct val="0"/>
              </a:spcBef>
              <a:spcAft>
                <a:spcPts val="0"/>
              </a:spcAft>
              <a:buClrTx/>
              <a:buSzTx/>
              <a:buFontTx/>
              <a:buNone/>
              <a:tabLst/>
              <a:defRPr/>
            </a:pPr>
            <a:r>
              <a:rPr kumimoji="1" lang="ja-JP" altLang="en-US" sz="1300" b="0" i="0" u="none" strike="noStrike" kern="1200" cap="none" spc="0" normalizeH="0" baseline="0" noProof="0" dirty="0">
                <a:ln>
                  <a:noFill/>
                </a:ln>
                <a:solidFill>
                  <a:srgbClr val="4F81BD">
                    <a:lumMod val="75000"/>
                  </a:srgbClr>
                </a:solidFill>
                <a:effectLst/>
                <a:uLnTx/>
                <a:uFillTx/>
                <a:latin typeface="Meiryo UI" panose="020B0604030504040204" pitchFamily="50" charset="-128"/>
                <a:ea typeface="Meiryo UI" panose="020B0604030504040204" pitchFamily="50" charset="-128"/>
              </a:rPr>
              <a:t>　</a:t>
            </a:r>
            <a:r>
              <a:rPr kumimoji="1" lang="en-US" altLang="ja-JP" sz="1300" b="0" i="0" u="none" strike="noStrike" kern="1200" cap="none" spc="0" normalizeH="0" baseline="0" noProof="0" dirty="0">
                <a:ln>
                  <a:noFill/>
                </a:ln>
                <a:solidFill>
                  <a:srgbClr val="4F81BD">
                    <a:lumMod val="75000"/>
                  </a:srgbClr>
                </a:solidFill>
                <a:effectLst/>
                <a:uLnTx/>
                <a:uFillTx/>
                <a:latin typeface="Meiryo UI" panose="020B0604030504040204" pitchFamily="50" charset="-128"/>
                <a:ea typeface="Meiryo UI" panose="020B0604030504040204" pitchFamily="50" charset="-128"/>
              </a:rPr>
              <a:t/>
            </a:r>
            <a:br>
              <a:rPr kumimoji="1" lang="en-US" altLang="ja-JP" sz="1300" b="0" i="0" u="none" strike="noStrike" kern="1200" cap="none" spc="0" normalizeH="0" baseline="0" noProof="0" dirty="0">
                <a:ln>
                  <a:noFill/>
                </a:ln>
                <a:solidFill>
                  <a:srgbClr val="4F81BD">
                    <a:lumMod val="75000"/>
                  </a:srgbClr>
                </a:solidFill>
                <a:effectLst/>
                <a:uLnTx/>
                <a:uFillTx/>
                <a:latin typeface="Meiryo UI" panose="020B0604030504040204" pitchFamily="50" charset="-128"/>
                <a:ea typeface="Meiryo UI" panose="020B0604030504040204" pitchFamily="50" charset="-128"/>
              </a:rPr>
            </a:br>
            <a:endParaRPr kumimoji="1" lang="en-US" altLang="ja-JP" sz="1300" b="0" i="0" u="none" strike="noStrike" kern="1200" cap="none" spc="0" normalizeH="0" baseline="0" noProof="0" dirty="0">
              <a:ln>
                <a:noFill/>
              </a:ln>
              <a:solidFill>
                <a:srgbClr val="4F81BD">
                  <a:lumMod val="75000"/>
                </a:srgbClr>
              </a:solidFill>
              <a:effectLst/>
              <a:uLnTx/>
              <a:uFillTx/>
              <a:latin typeface="Meiryo UI" panose="020B0604030504040204" pitchFamily="50" charset="-128"/>
              <a:ea typeface="Meiryo UI" panose="020B0604030504040204" pitchFamily="50" charset="-128"/>
            </a:endParaRPr>
          </a:p>
          <a:p>
            <a:pPr marL="0" marR="0" lvl="0" indent="0" algn="l" defTabSz="914400" rtl="0" eaLnBrk="1" fontAlgn="auto" latinLnBrk="0" hangingPunct="1">
              <a:lnSpc>
                <a:spcPct val="100000"/>
              </a:lnSpc>
              <a:spcBef>
                <a:spcPct val="0"/>
              </a:spcBef>
              <a:spcAft>
                <a:spcPts val="0"/>
              </a:spcAft>
              <a:buClrTx/>
              <a:buSzTx/>
              <a:buFontTx/>
              <a:buNone/>
              <a:tabLst/>
              <a:defRPr/>
            </a:pPr>
            <a:endParaRPr kumimoji="1" lang="en-US" altLang="ja-JP" sz="1300" b="0" i="0" u="none" strike="noStrike" kern="1200" cap="none" spc="0" normalizeH="0" baseline="0" noProof="0" dirty="0">
              <a:ln>
                <a:noFill/>
              </a:ln>
              <a:solidFill>
                <a:srgbClr val="4F81BD">
                  <a:lumMod val="75000"/>
                </a:srgbClr>
              </a:solidFill>
              <a:effectLst/>
              <a:uLnTx/>
              <a:uFillTx/>
              <a:latin typeface="Meiryo UI" panose="020B0604030504040204" pitchFamily="50" charset="-128"/>
              <a:ea typeface="Meiryo UI" panose="020B0604030504040204" pitchFamily="50" charset="-128"/>
            </a:endParaRPr>
          </a:p>
          <a:p>
            <a:pPr marL="0" marR="0" lvl="0" indent="0" algn="l" defTabSz="914400" rtl="0" eaLnBrk="1" fontAlgn="auto" latinLnBrk="0" hangingPunct="1">
              <a:lnSpc>
                <a:spcPct val="100000"/>
              </a:lnSpc>
              <a:spcBef>
                <a:spcPct val="0"/>
              </a:spcBef>
              <a:spcAft>
                <a:spcPts val="0"/>
              </a:spcAft>
              <a:buClrTx/>
              <a:buSzTx/>
              <a:buFontTx/>
              <a:buNone/>
              <a:tabLst/>
              <a:defRPr/>
            </a:pPr>
            <a:endParaRPr kumimoji="1" lang="en-US" altLang="ja-JP" sz="1300" b="0" i="0" u="none" strike="noStrike" kern="1200" cap="none" spc="0" normalizeH="0" baseline="0" noProof="0" dirty="0">
              <a:ln>
                <a:noFill/>
              </a:ln>
              <a:solidFill>
                <a:srgbClr val="4F81BD">
                  <a:lumMod val="75000"/>
                </a:srgbClr>
              </a:solidFill>
              <a:effectLst/>
              <a:uLnTx/>
              <a:uFillTx/>
              <a:latin typeface="Meiryo UI" panose="020B0604030504040204" pitchFamily="50" charset="-128"/>
              <a:ea typeface="Meiryo UI" panose="020B0604030504040204" pitchFamily="50" charset="-128"/>
            </a:endParaRPr>
          </a:p>
          <a:p>
            <a:pPr marL="0" marR="0" lvl="0" indent="0" algn="l" defTabSz="914400" rtl="0" eaLnBrk="1" fontAlgn="auto" latinLnBrk="0" hangingPunct="1">
              <a:lnSpc>
                <a:spcPct val="100000"/>
              </a:lnSpc>
              <a:spcBef>
                <a:spcPct val="0"/>
              </a:spcBef>
              <a:spcAft>
                <a:spcPts val="0"/>
              </a:spcAft>
              <a:buClrTx/>
              <a:buSzTx/>
              <a:buFontTx/>
              <a:buNone/>
              <a:tabLst/>
              <a:defRPr/>
            </a:pPr>
            <a:endParaRPr kumimoji="1" lang="en-US" altLang="ja-JP" sz="1300" b="0" i="0" u="none" strike="noStrike" kern="1200" cap="none" spc="0" normalizeH="0" baseline="0" noProof="0" dirty="0">
              <a:ln>
                <a:noFill/>
              </a:ln>
              <a:solidFill>
                <a:srgbClr val="4F81BD">
                  <a:lumMod val="75000"/>
                </a:srgbClr>
              </a:solidFill>
              <a:effectLst/>
              <a:uLnTx/>
              <a:uFillTx/>
              <a:latin typeface="Meiryo UI" panose="020B0604030504040204" pitchFamily="50" charset="-128"/>
              <a:ea typeface="Meiryo UI" panose="020B0604030504040204" pitchFamily="50" charset="-128"/>
            </a:endParaRPr>
          </a:p>
          <a:p>
            <a:pPr marL="0" marR="0" lvl="0" indent="0" algn="l" defTabSz="914400" rtl="0" eaLnBrk="1" fontAlgn="auto" latinLnBrk="0" hangingPunct="1">
              <a:lnSpc>
                <a:spcPct val="100000"/>
              </a:lnSpc>
              <a:spcBef>
                <a:spcPct val="0"/>
              </a:spcBef>
              <a:spcAft>
                <a:spcPts val="0"/>
              </a:spcAft>
              <a:buClrTx/>
              <a:buSzTx/>
              <a:buFontTx/>
              <a:buNone/>
              <a:tabLst/>
              <a:defRPr/>
            </a:pPr>
            <a:r>
              <a:rPr kumimoji="1" lang="en-US" altLang="ja-JP" sz="1300" b="0" i="0" u="none" strike="noStrike" kern="1200" cap="none" spc="0" normalizeH="0" baseline="0" noProof="0" dirty="0">
                <a:ln>
                  <a:noFill/>
                </a:ln>
                <a:solidFill>
                  <a:srgbClr val="4F81BD">
                    <a:lumMod val="75000"/>
                  </a:srgbClr>
                </a:solidFill>
                <a:effectLst/>
                <a:uLnTx/>
                <a:uFillTx/>
                <a:latin typeface="Meiryo UI" panose="020B0604030504040204" pitchFamily="50" charset="-128"/>
                <a:ea typeface="Meiryo UI" panose="020B0604030504040204" pitchFamily="50" charset="-128"/>
              </a:rPr>
              <a:t>  </a:t>
            </a:r>
            <a:endParaRPr kumimoji="1" lang="ja-JP" altLang="en-US" sz="1300" b="0" i="0" u="none" strike="noStrike" kern="1200" cap="none" spc="0" normalizeH="0" baseline="0" noProof="0" dirty="0">
              <a:ln>
                <a:noFill/>
              </a:ln>
              <a:solidFill>
                <a:srgbClr val="4F81BD">
                  <a:lumMod val="75000"/>
                </a:srgbClr>
              </a:solidFill>
              <a:effectLst/>
              <a:uLnTx/>
              <a:uFillTx/>
              <a:latin typeface="Meiryo UI" panose="020B0604030504040204" pitchFamily="50" charset="-128"/>
              <a:ea typeface="Meiryo UI" panose="020B0604030504040204" pitchFamily="50" charset="-128"/>
            </a:endParaRPr>
          </a:p>
        </p:txBody>
      </p:sp>
      <p:sp>
        <p:nvSpPr>
          <p:cNvPr id="25" name="Oval 64">
            <a:hlinkClick r:id="rId5" action="ppaction://hlinksldjump"/>
            <a:extLst>
              <a:ext uri="{FF2B5EF4-FFF2-40B4-BE49-F238E27FC236}">
                <a16:creationId xmlns:a16="http://schemas.microsoft.com/office/drawing/2014/main" id="{2865890E-81EE-482A-8BAC-0CEA60EEBBA9}"/>
              </a:ext>
            </a:extLst>
          </p:cNvPr>
          <p:cNvSpPr>
            <a:spLocks noChangeAspect="1"/>
          </p:cNvSpPr>
          <p:nvPr/>
        </p:nvSpPr>
        <p:spPr>
          <a:xfrm>
            <a:off x="158156" y="61539"/>
            <a:ext cx="453404" cy="434070"/>
          </a:xfrm>
          <a:prstGeom prst="ellipse">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37160" rIns="137160" bIns="68580" rtlCol="0" anchor="ctr">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sz="2800" dirty="0">
              <a:solidFill>
                <a:schemeClr val="tx1"/>
              </a:solidFill>
              <a:latin typeface="FontAwesome" pitchFamily="2" charset="0"/>
            </a:endParaRPr>
          </a:p>
        </p:txBody>
      </p:sp>
      <p:sp>
        <p:nvSpPr>
          <p:cNvPr id="26" name="タイトル 1">
            <a:extLst>
              <a:ext uri="{FF2B5EF4-FFF2-40B4-BE49-F238E27FC236}">
                <a16:creationId xmlns:a16="http://schemas.microsoft.com/office/drawing/2014/main" id="{30BE5A27-A407-4A14-A9BE-5866682C3C6B}"/>
              </a:ext>
            </a:extLst>
          </p:cNvPr>
          <p:cNvSpPr txBox="1">
            <a:spLocks/>
          </p:cNvSpPr>
          <p:nvPr/>
        </p:nvSpPr>
        <p:spPr>
          <a:xfrm>
            <a:off x="179512" y="58471"/>
            <a:ext cx="8964488" cy="576064"/>
          </a:xfrm>
          <a:prstGeom prst="rect">
            <a:avLst/>
          </a:prstGeom>
        </p:spPr>
        <p:txBody>
          <a:bodyPr>
            <a:no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algn="l"/>
            <a:r>
              <a:rPr lang="ja-JP" altLang="en-US" sz="2400" dirty="0">
                <a:solidFill>
                  <a:schemeClr val="bg1"/>
                </a:solidFill>
                <a:latin typeface="HGP創英角ｺﾞｼｯｸUB" panose="020B0900000000000000" pitchFamily="50" charset="-128"/>
                <a:ea typeface="HGP創英角ｺﾞｼｯｸUB" panose="020B0900000000000000" pitchFamily="50" charset="-128"/>
              </a:rPr>
              <a:t>１</a:t>
            </a:r>
            <a:r>
              <a:rPr lang="ja-JP" altLang="en-US" sz="2400" dirty="0">
                <a:solidFill>
                  <a:schemeClr val="accent1">
                    <a:lumMod val="75000"/>
                  </a:schemeClr>
                </a:solidFill>
                <a:latin typeface="HGP創英角ｺﾞｼｯｸUB" panose="020B0900000000000000" pitchFamily="50" charset="-128"/>
                <a:ea typeface="HGP創英角ｺﾞｼｯｸUB" panose="020B0900000000000000" pitchFamily="50" charset="-128"/>
              </a:rPr>
              <a:t>　構想の推進 </a:t>
            </a:r>
            <a:r>
              <a:rPr lang="en-US" altLang="ja-JP" sz="2400" dirty="0">
                <a:solidFill>
                  <a:schemeClr val="accent1">
                    <a:lumMod val="75000"/>
                  </a:schemeClr>
                </a:solidFill>
                <a:latin typeface="HGP創英角ｺﾞｼｯｸUB" panose="020B0900000000000000" pitchFamily="50" charset="-128"/>
                <a:ea typeface="HGP創英角ｺﾞｼｯｸUB" panose="020B0900000000000000" pitchFamily="50" charset="-128"/>
              </a:rPr>
              <a:t>(2)</a:t>
            </a:r>
            <a:r>
              <a:rPr lang="ja-JP" altLang="en-US" sz="2400" dirty="0">
                <a:solidFill>
                  <a:schemeClr val="accent1">
                    <a:lumMod val="75000"/>
                  </a:schemeClr>
                </a:solidFill>
                <a:latin typeface="HGP創英角ｺﾞｼｯｸUB" panose="020B0900000000000000" pitchFamily="50" charset="-128"/>
                <a:ea typeface="HGP創英角ｺﾞｼｯｸUB" panose="020B0900000000000000" pitchFamily="50" charset="-128"/>
              </a:rPr>
              <a:t>診療実態の見える</a:t>
            </a:r>
            <a:r>
              <a:rPr lang="ja-JP" altLang="en-US" sz="2400" dirty="0" smtClean="0">
                <a:solidFill>
                  <a:schemeClr val="accent1">
                    <a:lumMod val="75000"/>
                  </a:schemeClr>
                </a:solidFill>
                <a:latin typeface="HGP創英角ｺﾞｼｯｸUB" panose="020B0900000000000000" pitchFamily="50" charset="-128"/>
                <a:ea typeface="HGP創英角ｺﾞｼｯｸUB" panose="020B0900000000000000" pitchFamily="50" charset="-128"/>
              </a:rPr>
              <a:t>化③ </a:t>
            </a:r>
            <a:r>
              <a:rPr lang="ja-JP" altLang="en-US" sz="2000" dirty="0">
                <a:solidFill>
                  <a:schemeClr val="accent1">
                    <a:lumMod val="75000"/>
                  </a:schemeClr>
                </a:solidFill>
                <a:latin typeface="HGP創英角ｺﾞｼｯｸUB" panose="020B0900000000000000" pitchFamily="50" charset="-128"/>
                <a:ea typeface="HGP創英角ｺﾞｼｯｸUB" panose="020B0900000000000000" pitchFamily="50" charset="-128"/>
              </a:rPr>
              <a:t>（</a:t>
            </a:r>
            <a:r>
              <a:rPr lang="en-US" altLang="ja-JP" sz="2000" dirty="0">
                <a:solidFill>
                  <a:schemeClr val="accent1">
                    <a:lumMod val="75000"/>
                  </a:schemeClr>
                </a:solidFill>
                <a:latin typeface="HGP創英角ｺﾞｼｯｸUB" panose="020B0900000000000000" pitchFamily="50" charset="-128"/>
                <a:ea typeface="HGP創英角ｺﾞｼｯｸUB" panose="020B0900000000000000" pitchFamily="50" charset="-128"/>
              </a:rPr>
              <a:t>2025</a:t>
            </a:r>
            <a:r>
              <a:rPr lang="ja-JP" altLang="en-US" sz="2000" dirty="0">
                <a:solidFill>
                  <a:schemeClr val="accent1">
                    <a:lumMod val="75000"/>
                  </a:schemeClr>
                </a:solidFill>
                <a:latin typeface="HGP創英角ｺﾞｼｯｸUB" panose="020B0900000000000000" pitchFamily="50" charset="-128"/>
                <a:ea typeface="HGP創英角ｺﾞｼｯｸUB" panose="020B0900000000000000" pitchFamily="50" charset="-128"/>
              </a:rPr>
              <a:t>年に向けた検討状況）</a:t>
            </a:r>
          </a:p>
        </p:txBody>
      </p:sp>
      <p:sp>
        <p:nvSpPr>
          <p:cNvPr id="32" name="テキスト ボックス 10">
            <a:extLst>
              <a:ext uri="{FF2B5EF4-FFF2-40B4-BE49-F238E27FC236}">
                <a16:creationId xmlns:a16="http://schemas.microsoft.com/office/drawing/2014/main" id="{47FDF32D-43ED-4A66-9CFA-E114E8625D81}"/>
              </a:ext>
            </a:extLst>
          </p:cNvPr>
          <p:cNvSpPr txBox="1"/>
          <p:nvPr/>
        </p:nvSpPr>
        <p:spPr>
          <a:xfrm>
            <a:off x="139266" y="1684435"/>
            <a:ext cx="2309199" cy="307777"/>
          </a:xfrm>
          <a:prstGeom prst="rect">
            <a:avLst/>
          </a:prstGeom>
          <a:noFill/>
          <a:ln>
            <a:noFill/>
          </a:ln>
        </p:spPr>
        <p:style>
          <a:lnRef idx="2">
            <a:schemeClr val="dk1"/>
          </a:lnRef>
          <a:fillRef idx="1">
            <a:schemeClr val="lt1"/>
          </a:fillRef>
          <a:effectRef idx="0">
            <a:schemeClr val="dk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spAutoFit/>
          </a:bodyPr>
          <a:lstStyle/>
          <a:p>
            <a:r>
              <a:rPr lang="ja-JP" altLang="en-US" sz="1400" dirty="0">
                <a:solidFill>
                  <a:schemeClr val="accent1">
                    <a:lumMod val="75000"/>
                  </a:schemeClr>
                </a:solidFill>
              </a:rPr>
              <a:t>●</a:t>
            </a:r>
            <a:r>
              <a:rPr lang="ja-JP" altLang="en-US" sz="1400" dirty="0">
                <a:solidFill>
                  <a:schemeClr val="tx1"/>
                </a:solidFill>
              </a:rPr>
              <a:t>入院料別の検討</a:t>
            </a:r>
            <a:r>
              <a:rPr lang="ja-JP" altLang="en-US" sz="1400" dirty="0" smtClean="0">
                <a:solidFill>
                  <a:schemeClr val="tx1"/>
                </a:solidFill>
              </a:rPr>
              <a:t>状況</a:t>
            </a:r>
            <a:r>
              <a:rPr lang="en-US" altLang="ja-JP" sz="1400" dirty="0" smtClean="0">
                <a:solidFill>
                  <a:schemeClr val="tx1"/>
                </a:solidFill>
              </a:rPr>
              <a:t>※</a:t>
            </a:r>
            <a:endParaRPr lang="ja-JP" altLang="en-US" sz="1400" dirty="0">
              <a:solidFill>
                <a:schemeClr val="tx1"/>
              </a:solidFill>
            </a:endParaRPr>
          </a:p>
        </p:txBody>
      </p:sp>
      <p:sp>
        <p:nvSpPr>
          <p:cNvPr id="33" name="テキスト ボックス 10">
            <a:extLst>
              <a:ext uri="{FF2B5EF4-FFF2-40B4-BE49-F238E27FC236}">
                <a16:creationId xmlns:a16="http://schemas.microsoft.com/office/drawing/2014/main" id="{47FDF32D-43ED-4A66-9CFA-E114E8625D81}"/>
              </a:ext>
            </a:extLst>
          </p:cNvPr>
          <p:cNvSpPr txBox="1"/>
          <p:nvPr/>
        </p:nvSpPr>
        <p:spPr>
          <a:xfrm>
            <a:off x="203864" y="5353471"/>
            <a:ext cx="2999985" cy="307777"/>
          </a:xfrm>
          <a:prstGeom prst="rect">
            <a:avLst/>
          </a:prstGeom>
          <a:noFill/>
          <a:ln>
            <a:noFill/>
          </a:ln>
        </p:spPr>
        <p:style>
          <a:lnRef idx="2">
            <a:schemeClr val="dk1"/>
          </a:lnRef>
          <a:fillRef idx="1">
            <a:schemeClr val="lt1"/>
          </a:fillRef>
          <a:effectRef idx="0">
            <a:schemeClr val="dk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spAutoFit/>
          </a:bodyPr>
          <a:lstStyle/>
          <a:p>
            <a:r>
              <a:rPr lang="ja-JP" altLang="en-US" sz="1400" dirty="0">
                <a:solidFill>
                  <a:schemeClr val="accent1">
                    <a:lumMod val="75000"/>
                  </a:schemeClr>
                </a:solidFill>
              </a:rPr>
              <a:t>●</a:t>
            </a:r>
            <a:r>
              <a:rPr lang="ja-JP" altLang="en-US" sz="1400" dirty="0">
                <a:solidFill>
                  <a:schemeClr val="tx1"/>
                </a:solidFill>
              </a:rPr>
              <a:t>公立・公的・民間別の検討</a:t>
            </a:r>
            <a:r>
              <a:rPr lang="ja-JP" altLang="en-US" sz="1400" dirty="0" smtClean="0">
                <a:solidFill>
                  <a:schemeClr val="tx1"/>
                </a:solidFill>
              </a:rPr>
              <a:t>状況</a:t>
            </a:r>
            <a:r>
              <a:rPr lang="en-US" altLang="ja-JP" sz="1400" dirty="0" smtClean="0">
                <a:solidFill>
                  <a:schemeClr val="tx1"/>
                </a:solidFill>
              </a:rPr>
              <a:t>※</a:t>
            </a:r>
            <a:endParaRPr lang="ja-JP" altLang="en-US" sz="1400" dirty="0">
              <a:solidFill>
                <a:schemeClr val="tx1"/>
              </a:solidFill>
            </a:endParaRPr>
          </a:p>
        </p:txBody>
      </p:sp>
      <p:sp>
        <p:nvSpPr>
          <p:cNvPr id="34" name="テキスト ボックス 10">
            <a:extLst>
              <a:ext uri="{FF2B5EF4-FFF2-40B4-BE49-F238E27FC236}">
                <a16:creationId xmlns:a16="http://schemas.microsoft.com/office/drawing/2014/main" id="{8957656B-6DE6-44E0-85D6-7CF39E5B6647}"/>
              </a:ext>
            </a:extLst>
          </p:cNvPr>
          <p:cNvSpPr txBox="1"/>
          <p:nvPr/>
        </p:nvSpPr>
        <p:spPr>
          <a:xfrm>
            <a:off x="6511234" y="6595371"/>
            <a:ext cx="2343911" cy="276999"/>
          </a:xfrm>
          <a:prstGeom prst="rect">
            <a:avLst/>
          </a:prstGeom>
          <a:noFill/>
          <a:ln>
            <a:noFill/>
          </a:ln>
        </p:spPr>
        <p:style>
          <a:lnRef idx="2">
            <a:schemeClr val="dk1"/>
          </a:lnRef>
          <a:fillRef idx="1">
            <a:schemeClr val="lt1"/>
          </a:fillRef>
          <a:effectRef idx="0">
            <a:schemeClr val="dk1"/>
          </a:effectRef>
          <a:fontRef idx="minor">
            <a:schemeClr val="dk1"/>
          </a:fontRef>
        </p:style>
        <p:txBody>
          <a:bodyPr rot="0" spcFirstLastPara="0" vert="horz" wrap="none" lIns="91440" tIns="45720" rIns="91440" bIns="45720" numCol="1" spcCol="0" rtlCol="0" fromWordArt="0" anchor="t" anchorCtr="0" forceAA="0" compatLnSpc="1">
            <a:prstTxWarp prst="textNoShape">
              <a:avLst/>
            </a:prstTxWarp>
            <a:spAutoFit/>
          </a:bodyPr>
          <a:lstStyle/>
          <a:p>
            <a:pPr algn="just">
              <a:spcAft>
                <a:spcPts val="0"/>
              </a:spcAft>
            </a:pPr>
            <a:r>
              <a:rPr lang="ja-JP" altLang="en-US" sz="1200" kern="100" dirty="0">
                <a:latin typeface="Meiryo UI" panose="020B0604030504040204" pitchFamily="50" charset="-128"/>
                <a:ea typeface="Meiryo UI" panose="020B0604030504040204" pitchFamily="50" charset="-128"/>
                <a:cs typeface="Times New Roman"/>
              </a:rPr>
              <a:t>出典 </a:t>
            </a:r>
            <a:r>
              <a:rPr lang="en-US" altLang="ja-JP" sz="1200" kern="100" dirty="0" smtClean="0">
                <a:effectLst/>
                <a:latin typeface="Meiryo UI" panose="020B0604030504040204" pitchFamily="50" charset="-128"/>
                <a:ea typeface="Meiryo UI" panose="020B0604030504040204" pitchFamily="50" charset="-128"/>
                <a:cs typeface="Times New Roman"/>
              </a:rPr>
              <a:t>2020</a:t>
            </a:r>
            <a:r>
              <a:rPr lang="ja-JP" altLang="en-US" sz="1200" kern="100" dirty="0" smtClean="0">
                <a:effectLst/>
                <a:latin typeface="Meiryo UI" panose="020B0604030504040204" pitchFamily="50" charset="-128"/>
                <a:ea typeface="Meiryo UI" panose="020B0604030504040204" pitchFamily="50" charset="-128"/>
                <a:cs typeface="Times New Roman"/>
              </a:rPr>
              <a:t>年度</a:t>
            </a:r>
            <a:r>
              <a:rPr lang="ja-JP" altLang="en-US" sz="1200" kern="100" dirty="0">
                <a:effectLst/>
                <a:latin typeface="Meiryo UI" panose="020B0604030504040204" pitchFamily="50" charset="-128"/>
                <a:ea typeface="Meiryo UI" panose="020B0604030504040204" pitchFamily="50" charset="-128"/>
                <a:cs typeface="Times New Roman"/>
              </a:rPr>
              <a:t>病院プラン調査等</a:t>
            </a:r>
            <a:endParaRPr lang="en-US" altLang="ja-JP" sz="1200" kern="100" dirty="0">
              <a:effectLst/>
              <a:latin typeface="Meiryo UI" panose="020B0604030504040204" pitchFamily="50" charset="-128"/>
              <a:ea typeface="Meiryo UI" panose="020B0604030504040204" pitchFamily="50" charset="-128"/>
              <a:cs typeface="Times New Roman"/>
            </a:endParaRPr>
          </a:p>
        </p:txBody>
      </p:sp>
      <p:pic>
        <p:nvPicPr>
          <p:cNvPr id="5" name="図 4"/>
          <p:cNvPicPr>
            <a:picLocks noChangeAspect="1"/>
          </p:cNvPicPr>
          <p:nvPr/>
        </p:nvPicPr>
        <p:blipFill>
          <a:blip r:embed="rId6"/>
          <a:stretch>
            <a:fillRect/>
          </a:stretch>
        </p:blipFill>
        <p:spPr>
          <a:xfrm>
            <a:off x="214260" y="5659385"/>
            <a:ext cx="4511926" cy="1160792"/>
          </a:xfrm>
          <a:prstGeom prst="rect">
            <a:avLst/>
          </a:prstGeom>
        </p:spPr>
      </p:pic>
    </p:spTree>
    <p:extLst>
      <p:ext uri="{BB962C8B-B14F-4D97-AF65-F5344CB8AC3E}">
        <p14:creationId xmlns:p14="http://schemas.microsoft.com/office/powerpoint/2010/main" val="170099401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図 2"/>
          <p:cNvPicPr>
            <a:picLocks noChangeAspect="1"/>
          </p:cNvPicPr>
          <p:nvPr/>
        </p:nvPicPr>
        <p:blipFill>
          <a:blip r:embed="rId3"/>
          <a:stretch>
            <a:fillRect/>
          </a:stretch>
        </p:blipFill>
        <p:spPr>
          <a:xfrm>
            <a:off x="525072" y="2038657"/>
            <a:ext cx="7931558" cy="4559883"/>
          </a:xfrm>
          <a:prstGeom prst="rect">
            <a:avLst/>
          </a:prstGeom>
        </p:spPr>
      </p:pic>
      <p:sp>
        <p:nvSpPr>
          <p:cNvPr id="15" name="タイトル 1"/>
          <p:cNvSpPr txBox="1">
            <a:spLocks/>
          </p:cNvSpPr>
          <p:nvPr/>
        </p:nvSpPr>
        <p:spPr>
          <a:xfrm>
            <a:off x="495308" y="1452000"/>
            <a:ext cx="3491880" cy="665557"/>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r>
              <a:rPr lang="ja-JP" altLang="en-US" sz="1800" dirty="0">
                <a:solidFill>
                  <a:schemeClr val="tx2">
                    <a:lumMod val="60000"/>
                    <a:lumOff val="40000"/>
                  </a:schemeClr>
                </a:solidFill>
                <a:latin typeface="HGS創英角ｺﾞｼｯｸUB" panose="020B0900000000000000" pitchFamily="50" charset="-128"/>
                <a:ea typeface="HGS創英角ｺﾞｼｯｸUB" panose="020B0900000000000000" pitchFamily="50" charset="-128"/>
              </a:rPr>
              <a:t>病床機能転換補助 実績（実績）</a:t>
            </a:r>
          </a:p>
        </p:txBody>
      </p:sp>
      <p:sp>
        <p:nvSpPr>
          <p:cNvPr id="21" name="タイトル 1">
            <a:extLst>
              <a:ext uri="{FF2B5EF4-FFF2-40B4-BE49-F238E27FC236}">
                <a16:creationId xmlns:a16="http://schemas.microsoft.com/office/drawing/2014/main" id="{77D78C8B-7190-4F9F-BF24-FAD4DFE9F181}"/>
              </a:ext>
            </a:extLst>
          </p:cNvPr>
          <p:cNvSpPr txBox="1">
            <a:spLocks/>
          </p:cNvSpPr>
          <p:nvPr/>
        </p:nvSpPr>
        <p:spPr>
          <a:xfrm>
            <a:off x="251520" y="620688"/>
            <a:ext cx="8712968" cy="952868"/>
          </a:xfrm>
          <a:prstGeom prst="rect">
            <a:avLst/>
          </a:prstGeom>
          <a:solidFill>
            <a:schemeClr val="accent1">
              <a:lumMod val="60000"/>
              <a:lumOff val="40000"/>
            </a:schemeClr>
          </a:solidFill>
        </p:spPr>
        <p:txBody>
          <a:bodyPr vert="horz" lIns="91440" tIns="45720" rIns="91440" bIns="45720" rtlCol="0" anchor="ctr">
            <a:no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algn="l"/>
            <a:r>
              <a:rPr lang="ja-JP" altLang="en-US" sz="2400" dirty="0">
                <a:latin typeface="HGP創英角ｺﾞｼｯｸUB" panose="020B0900000000000000" pitchFamily="50" charset="-128"/>
                <a:ea typeface="HGP創英角ｺﾞｼｯｸUB" panose="020B0900000000000000" pitchFamily="50" charset="-128"/>
              </a:rPr>
              <a:t>病床転換補助金を活用する病院は増えており、</a:t>
            </a:r>
            <a:endParaRPr lang="en-US" altLang="ja-JP" sz="2400" dirty="0">
              <a:latin typeface="HGP創英角ｺﾞｼｯｸUB" panose="020B0900000000000000" pitchFamily="50" charset="-128"/>
              <a:ea typeface="HGP創英角ｺﾞｼｯｸUB" panose="020B0900000000000000" pitchFamily="50" charset="-128"/>
            </a:endParaRPr>
          </a:p>
          <a:p>
            <a:pPr algn="l"/>
            <a:r>
              <a:rPr lang="ja-JP" altLang="en-US" sz="2400" dirty="0">
                <a:latin typeface="HGP創英角ｺﾞｼｯｸUB" panose="020B0900000000000000" pitchFamily="50" charset="-128"/>
                <a:ea typeface="HGP創英角ｺﾞｼｯｸUB" panose="020B0900000000000000" pitchFamily="50" charset="-128"/>
              </a:rPr>
              <a:t>　　　　　　　　　　　　　　　　　　引き続き、転換を希望する病院を支援</a:t>
            </a:r>
          </a:p>
        </p:txBody>
      </p:sp>
      <p:sp>
        <p:nvSpPr>
          <p:cNvPr id="22" name="Oval 64">
            <a:hlinkClick r:id="rId4" action="ppaction://hlinksldjump"/>
            <a:extLst>
              <a:ext uri="{FF2B5EF4-FFF2-40B4-BE49-F238E27FC236}">
                <a16:creationId xmlns:a16="http://schemas.microsoft.com/office/drawing/2014/main" id="{2865890E-81EE-482A-8BAC-0CEA60EEBBA9}"/>
              </a:ext>
            </a:extLst>
          </p:cNvPr>
          <p:cNvSpPr>
            <a:spLocks noChangeAspect="1"/>
          </p:cNvSpPr>
          <p:nvPr/>
        </p:nvSpPr>
        <p:spPr>
          <a:xfrm>
            <a:off x="158156" y="61539"/>
            <a:ext cx="453404" cy="434070"/>
          </a:xfrm>
          <a:prstGeom prst="ellipse">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37160" rIns="137160" bIns="68580" rtlCol="0" anchor="ctr">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sz="2800" dirty="0">
              <a:solidFill>
                <a:schemeClr val="tx1"/>
              </a:solidFill>
              <a:latin typeface="FontAwesome" pitchFamily="2" charset="0"/>
            </a:endParaRPr>
          </a:p>
        </p:txBody>
      </p:sp>
      <p:sp>
        <p:nvSpPr>
          <p:cNvPr id="23" name="タイトル 1">
            <a:extLst>
              <a:ext uri="{FF2B5EF4-FFF2-40B4-BE49-F238E27FC236}">
                <a16:creationId xmlns:a16="http://schemas.microsoft.com/office/drawing/2014/main" id="{30BE5A27-A407-4A14-A9BE-5866682C3C6B}"/>
              </a:ext>
            </a:extLst>
          </p:cNvPr>
          <p:cNvSpPr txBox="1">
            <a:spLocks/>
          </p:cNvSpPr>
          <p:nvPr/>
        </p:nvSpPr>
        <p:spPr>
          <a:xfrm>
            <a:off x="179512" y="58471"/>
            <a:ext cx="8964488" cy="576064"/>
          </a:xfrm>
          <a:prstGeom prst="rect">
            <a:avLst/>
          </a:prstGeom>
        </p:spPr>
        <p:txBody>
          <a:bodyPr>
            <a:no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algn="l"/>
            <a:r>
              <a:rPr lang="ja-JP" altLang="en-US" sz="2400" dirty="0">
                <a:solidFill>
                  <a:schemeClr val="bg1"/>
                </a:solidFill>
                <a:latin typeface="HGP創英角ｺﾞｼｯｸUB" panose="020B0900000000000000" pitchFamily="50" charset="-128"/>
                <a:ea typeface="HGP創英角ｺﾞｼｯｸUB" panose="020B0900000000000000" pitchFamily="50" charset="-128"/>
              </a:rPr>
              <a:t>１</a:t>
            </a:r>
            <a:r>
              <a:rPr lang="ja-JP" altLang="en-US" sz="2400" dirty="0">
                <a:solidFill>
                  <a:schemeClr val="accent1">
                    <a:lumMod val="75000"/>
                  </a:schemeClr>
                </a:solidFill>
                <a:latin typeface="HGP創英角ｺﾞｼｯｸUB" panose="020B0900000000000000" pitchFamily="50" charset="-128"/>
                <a:ea typeface="HGP創英角ｺﾞｼｯｸUB" panose="020B0900000000000000" pitchFamily="50" charset="-128"/>
              </a:rPr>
              <a:t>　構想の推進 </a:t>
            </a:r>
            <a:r>
              <a:rPr lang="en-US" altLang="ja-JP" sz="2400" dirty="0">
                <a:solidFill>
                  <a:schemeClr val="accent1">
                    <a:lumMod val="75000"/>
                  </a:schemeClr>
                </a:solidFill>
                <a:latin typeface="HGP創英角ｺﾞｼｯｸUB" panose="020B0900000000000000" pitchFamily="50" charset="-128"/>
                <a:ea typeface="HGP創英角ｺﾞｼｯｸUB" panose="020B0900000000000000" pitchFamily="50" charset="-128"/>
              </a:rPr>
              <a:t>(2)</a:t>
            </a:r>
            <a:r>
              <a:rPr lang="ja-JP" altLang="en-US" sz="2400" dirty="0">
                <a:solidFill>
                  <a:schemeClr val="accent1">
                    <a:lumMod val="75000"/>
                  </a:schemeClr>
                </a:solidFill>
                <a:latin typeface="HGP創英角ｺﾞｼｯｸUB" panose="020B0900000000000000" pitchFamily="50" charset="-128"/>
                <a:ea typeface="HGP創英角ｺﾞｼｯｸUB" panose="020B0900000000000000" pitchFamily="50" charset="-128"/>
              </a:rPr>
              <a:t>診療実態の見える</a:t>
            </a:r>
            <a:r>
              <a:rPr lang="ja-JP" altLang="en-US" sz="2400" dirty="0" smtClean="0">
                <a:solidFill>
                  <a:schemeClr val="accent1">
                    <a:lumMod val="75000"/>
                  </a:schemeClr>
                </a:solidFill>
                <a:latin typeface="HGP創英角ｺﾞｼｯｸUB" panose="020B0900000000000000" pitchFamily="50" charset="-128"/>
                <a:ea typeface="HGP創英角ｺﾞｼｯｸUB" panose="020B0900000000000000" pitchFamily="50" charset="-128"/>
              </a:rPr>
              <a:t>化④ </a:t>
            </a:r>
            <a:r>
              <a:rPr lang="ja-JP" altLang="en-US" sz="2000" dirty="0" smtClean="0">
                <a:solidFill>
                  <a:schemeClr val="accent1">
                    <a:lumMod val="75000"/>
                  </a:schemeClr>
                </a:solidFill>
                <a:latin typeface="HGP創英角ｺﾞｼｯｸUB" panose="020B0900000000000000" pitchFamily="50" charset="-128"/>
                <a:ea typeface="HGP創英角ｺﾞｼｯｸUB" panose="020B0900000000000000" pitchFamily="50" charset="-128"/>
              </a:rPr>
              <a:t>（</a:t>
            </a:r>
            <a:r>
              <a:rPr lang="ja-JP" altLang="en-US" sz="2000" dirty="0">
                <a:solidFill>
                  <a:schemeClr val="accent1">
                    <a:lumMod val="75000"/>
                  </a:schemeClr>
                </a:solidFill>
                <a:latin typeface="HGP創英角ｺﾞｼｯｸUB" panose="020B0900000000000000" pitchFamily="50" charset="-128"/>
                <a:ea typeface="HGP創英角ｺﾞｼｯｸUB" panose="020B0900000000000000" pitchFamily="50" charset="-128"/>
              </a:rPr>
              <a:t>病床転換補助金）</a:t>
            </a:r>
          </a:p>
        </p:txBody>
      </p:sp>
      <p:sp>
        <p:nvSpPr>
          <p:cNvPr id="2" name="スライド番号プレースホルダー 1"/>
          <p:cNvSpPr>
            <a:spLocks noGrp="1"/>
          </p:cNvSpPr>
          <p:nvPr>
            <p:ph type="sldNum" sz="quarter" idx="12"/>
          </p:nvPr>
        </p:nvSpPr>
        <p:spPr>
          <a:xfrm>
            <a:off x="7010400" y="6563031"/>
            <a:ext cx="2133600" cy="365125"/>
          </a:xfrm>
        </p:spPr>
        <p:txBody>
          <a:bodyPr/>
          <a:lstStyle/>
          <a:p>
            <a:fld id="{A9848611-8FAA-4BFC-BAAD-33CAF1A3E273}" type="slidenum">
              <a:rPr lang="ja-JP" altLang="en-US" smtClean="0">
                <a:solidFill>
                  <a:schemeClr val="tx1"/>
                </a:solidFill>
              </a:rPr>
              <a:pPr/>
              <a:t>9</a:t>
            </a:fld>
            <a:endParaRPr lang="ja-JP" altLang="en-US" dirty="0">
              <a:solidFill>
                <a:schemeClr val="tx1"/>
              </a:solidFill>
            </a:endParaRPr>
          </a:p>
        </p:txBody>
      </p:sp>
      <p:sp>
        <p:nvSpPr>
          <p:cNvPr id="30" name="角丸四角形 29"/>
          <p:cNvSpPr/>
          <p:nvPr/>
        </p:nvSpPr>
        <p:spPr>
          <a:xfrm>
            <a:off x="1475656" y="2234798"/>
            <a:ext cx="1728192" cy="987710"/>
          </a:xfrm>
          <a:prstGeom prst="roundRect">
            <a:avLst/>
          </a:prstGeom>
        </p:spPr>
        <p:style>
          <a:lnRef idx="0">
            <a:schemeClr val="accent1"/>
          </a:lnRef>
          <a:fillRef idx="3">
            <a:schemeClr val="accent1"/>
          </a:fillRef>
          <a:effectRef idx="3">
            <a:schemeClr val="accent1"/>
          </a:effectRef>
          <a:fontRef idx="minor">
            <a:schemeClr val="lt1"/>
          </a:fontRef>
        </p:style>
        <p:txBody>
          <a:bodyPr rtlCol="0" anchor="t"/>
          <a:lstStyle/>
          <a:p>
            <a:pPr algn="ctr"/>
            <a:r>
              <a:rPr lang="ja-JP" altLang="en-US" sz="1400" dirty="0"/>
              <a:t>転換完了病床</a:t>
            </a:r>
            <a:endParaRPr lang="en-US" altLang="ja-JP" sz="1400" dirty="0"/>
          </a:p>
          <a:p>
            <a:pPr algn="ctr"/>
            <a:r>
              <a:rPr lang="ja-JP" altLang="en-US" sz="1400" dirty="0" smtClean="0"/>
              <a:t>５か年</a:t>
            </a:r>
            <a:r>
              <a:rPr lang="ja-JP" altLang="en-US" sz="1400" dirty="0"/>
              <a:t>合計</a:t>
            </a:r>
            <a:endParaRPr kumimoji="1" lang="en-US" altLang="ja-JP" sz="1400" dirty="0"/>
          </a:p>
          <a:p>
            <a:pPr algn="ctr"/>
            <a:r>
              <a:rPr lang="ja-JP" altLang="en-US" sz="2400" dirty="0" smtClean="0"/>
              <a:t>６３</a:t>
            </a:r>
            <a:r>
              <a:rPr lang="ja-JP" altLang="en-US" sz="2400" dirty="0"/>
              <a:t>６</a:t>
            </a:r>
            <a:r>
              <a:rPr lang="ja-JP" altLang="en-US" sz="1400" dirty="0" smtClean="0"/>
              <a:t>床</a:t>
            </a:r>
            <a:endParaRPr kumimoji="1" lang="ja-JP" altLang="en-US" sz="1400" dirty="0"/>
          </a:p>
        </p:txBody>
      </p:sp>
      <p:sp>
        <p:nvSpPr>
          <p:cNvPr id="5" name="テキスト ボックス 4"/>
          <p:cNvSpPr txBox="1"/>
          <p:nvPr/>
        </p:nvSpPr>
        <p:spPr>
          <a:xfrm>
            <a:off x="370776" y="1927021"/>
            <a:ext cx="900608" cy="307777"/>
          </a:xfrm>
          <a:prstGeom prst="rect">
            <a:avLst/>
          </a:prstGeom>
          <a:noFill/>
        </p:spPr>
        <p:txBody>
          <a:bodyPr wrap="square" rtlCol="0">
            <a:spAutoFit/>
          </a:bodyPr>
          <a:lstStyle/>
          <a:p>
            <a:r>
              <a:rPr lang="ja-JP" altLang="en-US" sz="1400" dirty="0"/>
              <a:t>病床数</a:t>
            </a:r>
            <a:endParaRPr kumimoji="1" lang="ja-JP" altLang="en-US" sz="1400" dirty="0"/>
          </a:p>
        </p:txBody>
      </p:sp>
      <p:sp>
        <p:nvSpPr>
          <p:cNvPr id="25" name="テキスト ボックス 24"/>
          <p:cNvSpPr txBox="1"/>
          <p:nvPr/>
        </p:nvSpPr>
        <p:spPr>
          <a:xfrm>
            <a:off x="7710317" y="1927021"/>
            <a:ext cx="900608" cy="307777"/>
          </a:xfrm>
          <a:prstGeom prst="rect">
            <a:avLst/>
          </a:prstGeom>
          <a:noFill/>
        </p:spPr>
        <p:txBody>
          <a:bodyPr wrap="square" rtlCol="0">
            <a:spAutoFit/>
          </a:bodyPr>
          <a:lstStyle/>
          <a:p>
            <a:r>
              <a:rPr lang="ja-JP" altLang="en-US" sz="1400" dirty="0"/>
              <a:t>病院数</a:t>
            </a:r>
            <a:endParaRPr kumimoji="1" lang="ja-JP" altLang="en-US" sz="1400" dirty="0"/>
          </a:p>
        </p:txBody>
      </p:sp>
      <p:sp>
        <p:nvSpPr>
          <p:cNvPr id="11" name="テキスト ボックス 10"/>
          <p:cNvSpPr txBox="1"/>
          <p:nvPr/>
        </p:nvSpPr>
        <p:spPr>
          <a:xfrm>
            <a:off x="419864" y="6516491"/>
            <a:ext cx="8662316" cy="276999"/>
          </a:xfrm>
          <a:prstGeom prst="rect">
            <a:avLst/>
          </a:prstGeom>
          <a:noFill/>
        </p:spPr>
        <p:txBody>
          <a:bodyPr wrap="square" rtlCol="0">
            <a:spAutoFit/>
          </a:bodyPr>
          <a:lstStyle/>
          <a:p>
            <a:r>
              <a:rPr lang="en-US" altLang="ja-JP" sz="1200" dirty="0" smtClean="0"/>
              <a:t>※</a:t>
            </a:r>
            <a:r>
              <a:rPr lang="ja-JP" altLang="en-US" sz="1200" dirty="0" smtClean="0"/>
              <a:t>複数年にわたる計画の場合、「補助金交付病床数」はいずれの年度にもカウントされるため、「病床転換完了病床数」と異なる。</a:t>
            </a:r>
            <a:endParaRPr lang="en-US" altLang="ja-JP" sz="1200" dirty="0" smtClean="0"/>
          </a:p>
        </p:txBody>
      </p:sp>
    </p:spTree>
    <p:extLst>
      <p:ext uri="{BB962C8B-B14F-4D97-AF65-F5344CB8AC3E}">
        <p14:creationId xmlns:p14="http://schemas.microsoft.com/office/powerpoint/2010/main" val="589715682"/>
      </p:ext>
    </p:extLst>
  </p:cSld>
  <p:clrMapOvr>
    <a:masterClrMapping/>
  </p:clrMapOvr>
</p:sld>
</file>

<file path=ppt/theme/theme1.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デザインの設定">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デザインの設定">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ドキュメント" ma:contentTypeID="0x0101002CB110735879EE44AC0DA5AE7D61CC8B" ma:contentTypeVersion="1" ma:contentTypeDescription="新しいドキュメントを作成します。" ma:contentTypeScope="" ma:versionID="33519e4b33cc5b98fdbc79d2e4c88e86">
  <xsd:schema xmlns:xsd="http://www.w3.org/2001/XMLSchema" xmlns:xs="http://www.w3.org/2001/XMLSchema" xmlns:p="http://schemas.microsoft.com/office/2006/metadata/properties" xmlns:ns2="37ef2d1b-1235-44d9-8c81-ea4e54386f8b" targetNamespace="http://schemas.microsoft.com/office/2006/metadata/properties" ma:root="true" ma:fieldsID="0a7072686eeb9ed06202d329226245c3" ns2:_="">
    <xsd:import namespace="37ef2d1b-1235-44d9-8c81-ea4e54386f8b"/>
    <xsd:element name="properties">
      <xsd:complexType>
        <xsd:sequence>
          <xsd:element name="documentManagement">
            <xsd:complexType>
              <xsd:all>
                <xsd:element ref="ns2:SharedWithUser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37ef2d1b-1235-44d9-8c81-ea4e54386f8b" elementFormDefault="qualified">
    <xsd:import namespace="http://schemas.microsoft.com/office/2006/documentManagement/types"/>
    <xsd:import namespace="http://schemas.microsoft.com/office/infopath/2007/PartnerControls"/>
    <xsd:element name="SharedWithUsers" ma:index="8" nillable="true" ma:displayName="共有相手"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コンテンツ タイプ"/>
        <xsd:element ref="dc:title" minOccurs="0" maxOccurs="1" ma:index="4" ma:displayName="タイトル"/>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6E6FA492-2F15-4389-9F0F-4BEF001AC011}">
  <ds:schemaRefs>
    <ds:schemaRef ds:uri="http://schemas.microsoft.com/sharepoint/v3/contenttype/forms"/>
  </ds:schemaRefs>
</ds:datastoreItem>
</file>

<file path=customXml/itemProps2.xml><?xml version="1.0" encoding="utf-8"?>
<ds:datastoreItem xmlns:ds="http://schemas.openxmlformats.org/officeDocument/2006/customXml" ds:itemID="{02C6911C-A677-4977-B947-F52E11DDF929}"/>
</file>

<file path=customXml/itemProps3.xml><?xml version="1.0" encoding="utf-8"?>
<ds:datastoreItem xmlns:ds="http://schemas.openxmlformats.org/officeDocument/2006/customXml" ds:itemID="{0B2E238E-5187-4482-BE1B-2A3B132B829E}">
  <ds:schemaRefs>
    <ds:schemaRef ds:uri="http://schemas.microsoft.com/office/infopath/2007/PartnerControls"/>
    <ds:schemaRef ds:uri="http://www.w3.org/XML/1998/namespace"/>
    <ds:schemaRef ds:uri="http://purl.org/dc/terms/"/>
    <ds:schemaRef ds:uri="http://schemas.microsoft.com/office/2006/documentManagement/types"/>
    <ds:schemaRef ds:uri="http://purl.org/dc/elements/1.1/"/>
    <ds:schemaRef ds:uri="http://purl.org/dc/dcmitype/"/>
    <ds:schemaRef ds:uri="http://schemas.openxmlformats.org/package/2006/metadata/core-properties"/>
    <ds:schemaRef ds:uri="http://schemas.microsoft.com/office/2006/metadata/properties"/>
  </ds:schemaRefs>
</ds:datastoreItem>
</file>

<file path=docProps/app.xml><?xml version="1.0" encoding="utf-8"?>
<Properties xmlns="http://schemas.openxmlformats.org/officeDocument/2006/extended-properties" xmlns:vt="http://schemas.openxmlformats.org/officeDocument/2006/docPropsVTypes">
  <TotalTime>13421</TotalTime>
  <Words>6529</Words>
  <Application>Microsoft Office PowerPoint</Application>
  <PresentationFormat>画面に合わせる (4:3)</PresentationFormat>
  <Paragraphs>819</Paragraphs>
  <Slides>31</Slides>
  <Notes>14</Notes>
  <HiddenSlides>0</HiddenSlides>
  <MMClips>0</MMClips>
  <ScaleCrop>false</ScaleCrop>
  <HeadingPairs>
    <vt:vector size="8" baseType="variant">
      <vt:variant>
        <vt:lpstr>使用されているフォント</vt:lpstr>
      </vt:variant>
      <vt:variant>
        <vt:i4>20</vt:i4>
      </vt:variant>
      <vt:variant>
        <vt:lpstr>テーマ</vt:lpstr>
      </vt:variant>
      <vt:variant>
        <vt:i4>3</vt:i4>
      </vt:variant>
      <vt:variant>
        <vt:lpstr>埋め込まれた OLE サーバー</vt:lpstr>
      </vt:variant>
      <vt:variant>
        <vt:i4>1</vt:i4>
      </vt:variant>
      <vt:variant>
        <vt:lpstr>スライド タイトル</vt:lpstr>
      </vt:variant>
      <vt:variant>
        <vt:i4>31</vt:i4>
      </vt:variant>
    </vt:vector>
  </HeadingPairs>
  <TitlesOfParts>
    <vt:vector size="55" baseType="lpstr">
      <vt:lpstr>ＤＨＰ特太ゴシック体</vt:lpstr>
      <vt:lpstr>FontAwesome</vt:lpstr>
      <vt:lpstr>HGPｺﾞｼｯｸE</vt:lpstr>
      <vt:lpstr>HGPｺﾞｼｯｸM</vt:lpstr>
      <vt:lpstr>HGP創英角ｺﾞｼｯｸUB</vt:lpstr>
      <vt:lpstr>HGSｺﾞｼｯｸE</vt:lpstr>
      <vt:lpstr>HGS創英角ｺﾞｼｯｸUB</vt:lpstr>
      <vt:lpstr>HG丸ｺﾞｼｯｸM-PRO</vt:lpstr>
      <vt:lpstr>Meiryo UI</vt:lpstr>
      <vt:lpstr>Microsoft YaHei UI</vt:lpstr>
      <vt:lpstr>ＭＳ Ｐゴシック</vt:lpstr>
      <vt:lpstr>ＭＳ ゴシック</vt:lpstr>
      <vt:lpstr>ＭＳ 明朝</vt:lpstr>
      <vt:lpstr>メイリオ</vt:lpstr>
      <vt:lpstr>Arial</vt:lpstr>
      <vt:lpstr>Calibri</vt:lpstr>
      <vt:lpstr>Calibri Light</vt:lpstr>
      <vt:lpstr>Century</vt:lpstr>
      <vt:lpstr>Times New Roman</vt:lpstr>
      <vt:lpstr>Wingdings</vt:lpstr>
      <vt:lpstr>Office ​​テーマ</vt:lpstr>
      <vt:lpstr>1_デザインの設定</vt:lpstr>
      <vt:lpstr>デザインの設定</vt:lpstr>
      <vt:lpstr>ワークシート</vt:lpstr>
      <vt:lpstr>PowerPoint プレゼンテーション</vt:lpstr>
      <vt:lpstr>PowerPoint プレゼンテーション</vt:lpstr>
      <vt:lpstr>PowerPoint プレゼンテーション</vt:lpstr>
      <vt:lpstr>PowerPoint プレゼンテーション</vt:lpstr>
      <vt:lpstr>１　構想の推進 (1)基本的な考え方(全体概要)</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２　取組実績と課題 (1) 病床機能報告　</vt:lpstr>
      <vt:lpstr>PowerPoint プレゼンテーション</vt:lpstr>
      <vt:lpstr>　　病棟ごとの診療実態の分析④</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HOSTNAME</dc:creator>
  <cp:lastModifiedBy>井原　隆</cp:lastModifiedBy>
  <cp:revision>961</cp:revision>
  <cp:lastPrinted>2021-01-06T07:59:52Z</cp:lastPrinted>
  <dcterms:created xsi:type="dcterms:W3CDTF">2017-09-06T02:09:24Z</dcterms:created>
  <dcterms:modified xsi:type="dcterms:W3CDTF">2021-02-09T10:02:15Z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0x0101002CB110735879EE44AC0DA5AE7D61CC8B</vt:lpwstr>
  </property>
</Properties>
</file>