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60" r:id="rId7"/>
    <p:sldId id="259"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F47EFFC-E7DB-4CF5-B0CE-C6E06BFA2490}">
          <p14:sldIdLst>
            <p14:sldId id="256"/>
            <p14:sldId id="257"/>
            <p14:sldId id="260"/>
            <p14:sldId id="25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varScale="1">
        <p:scale>
          <a:sx n="73" d="100"/>
          <a:sy n="73" d="100"/>
        </p:scale>
        <p:origin x="94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2021/2/5</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44D0130-26FE-473A-A71A-3DED4D37B76F}"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49A645-0C4C-4222-A284-18B6E42DD595}"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88854D-3E6B-4929-8DDD-2E04A9FF951C}"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C58EE6-5D9D-49FF-9FF4-8C84D2E880DC}"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6F80267-5577-4A8D-B96B-620DFA9AE7EB}"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C37160-68B7-44B2-B3F8-593A156B67E0}" type="datetime1">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BEB137-F245-49E9-B457-905ABD369DAF}" type="datetime1">
              <a:rPr kumimoji="1" lang="ja-JP" altLang="en-US" smtClean="0"/>
              <a:t>2021/2/5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896AC-B977-4362-9D3D-8A22A8D3DFFF}" type="datetime1">
              <a:rPr kumimoji="1" lang="ja-JP" altLang="en-US" smtClean="0"/>
              <a:t>2021/2/5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38089-7FBE-4E61-9D64-260DDA6DD1A9}" type="datetime1">
              <a:rPr kumimoji="1" lang="ja-JP" altLang="en-US" smtClean="0"/>
              <a:t>2021/2/5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57F086-9F44-4947-8BA7-EBB58013A290}" type="datetime1">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74A64C-137D-4736-8BED-38364960B2AC}" type="datetime1">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24C1B-164B-4BF0-9A8B-73D983FCCC0F}" type="datetime1">
              <a:rPr kumimoji="1" lang="ja-JP" altLang="en-US" smtClean="0"/>
              <a:t>2021/2/5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05324048"/>
              </p:ext>
            </p:extLst>
          </p:nvPr>
        </p:nvGraphicFramePr>
        <p:xfrm>
          <a:off x="171381" y="675480"/>
          <a:ext cx="11507476" cy="5034420"/>
        </p:xfrm>
        <a:graphic>
          <a:graphicData uri="http://schemas.openxmlformats.org/drawingml/2006/table">
            <a:tbl>
              <a:tblPr firstRow="1" firstCol="1" bandRow="1">
                <a:tableStyleId>{7DF18680-E054-41AD-8BC1-D1AEF772440D}</a:tableStyleId>
              </a:tblPr>
              <a:tblGrid>
                <a:gridCol w="333268">
                  <a:extLst>
                    <a:ext uri="{9D8B030D-6E8A-4147-A177-3AD203B41FA5}">
                      <a16:colId xmlns:a16="http://schemas.microsoft.com/office/drawing/2014/main" val="20000"/>
                    </a:ext>
                  </a:extLst>
                </a:gridCol>
                <a:gridCol w="3248202">
                  <a:extLst>
                    <a:ext uri="{9D8B030D-6E8A-4147-A177-3AD203B41FA5}">
                      <a16:colId xmlns:a16="http://schemas.microsoft.com/office/drawing/2014/main" val="20001"/>
                    </a:ext>
                  </a:extLst>
                </a:gridCol>
                <a:gridCol w="3083378">
                  <a:extLst>
                    <a:ext uri="{9D8B030D-6E8A-4147-A177-3AD203B41FA5}">
                      <a16:colId xmlns:a16="http://schemas.microsoft.com/office/drawing/2014/main" val="20002"/>
                    </a:ext>
                  </a:extLst>
                </a:gridCol>
                <a:gridCol w="1335314">
                  <a:extLst>
                    <a:ext uri="{9D8B030D-6E8A-4147-A177-3AD203B41FA5}">
                      <a16:colId xmlns:a16="http://schemas.microsoft.com/office/drawing/2014/main" val="20003"/>
                    </a:ext>
                  </a:extLst>
                </a:gridCol>
                <a:gridCol w="3507314">
                  <a:extLst>
                    <a:ext uri="{9D8B030D-6E8A-4147-A177-3AD203B41FA5}">
                      <a16:colId xmlns:a16="http://schemas.microsoft.com/office/drawing/2014/main" val="20004"/>
                    </a:ext>
                  </a:extLst>
                </a:gridCol>
              </a:tblGrid>
              <a:tr h="76279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20</a:t>
                      </a:r>
                      <a:r>
                        <a:rPr lang="ja-JP" sz="800" kern="100" dirty="0" smtClean="0">
                          <a:solidFill>
                            <a:schemeClr val="bg1"/>
                          </a:solidFill>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426720">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en-US" altLang="ja-JP" sz="800" kern="100" dirty="0" smtClean="0">
                        <a:solidFill>
                          <a:schemeClr val="tx1"/>
                        </a:solidFill>
                        <a:effectLst/>
                      </a:endParaRPr>
                    </a:p>
                    <a:p>
                      <a:pPr algn="l">
                        <a:spcAft>
                          <a:spcPts val="0"/>
                        </a:spcAft>
                      </a:pPr>
                      <a:endParaRPr lang="ja-JP" altLang="en-US" sz="800" kern="100" dirty="0">
                        <a:solidFill>
                          <a:schemeClr val="tx1"/>
                        </a:solidFill>
                        <a:effectLst/>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新型コロナウイルス感染症の感染拡大を踏まえ、堺市二次医療圏における病床機能等の現況を把握するため病床機能報告対象病院に対し病院プラン調査は実施し、調査結果については、書面にて開催予定の大阪府堺市保健医療協議会（</a:t>
                      </a:r>
                      <a:r>
                        <a:rPr lang="en-US" altLang="ja-JP" sz="800" kern="100" dirty="0" smtClean="0">
                          <a:solidFill>
                            <a:schemeClr val="tx1"/>
                          </a:solidFill>
                          <a:effectLst/>
                        </a:rPr>
                        <a:t>2</a:t>
                      </a:r>
                      <a:r>
                        <a:rPr lang="ja-JP" altLang="en-US" sz="800" kern="100" dirty="0" smtClean="0">
                          <a:solidFill>
                            <a:schemeClr val="tx1"/>
                          </a:solidFill>
                          <a:effectLst/>
                        </a:rPr>
                        <a:t>月書面開催予定）及び医療・病床部会（</a:t>
                      </a:r>
                      <a:r>
                        <a:rPr lang="en-US" altLang="ja-JP" sz="800" kern="100" dirty="0" smtClean="0">
                          <a:solidFill>
                            <a:schemeClr val="tx1"/>
                          </a:solidFill>
                          <a:effectLst/>
                        </a:rPr>
                        <a:t>2</a:t>
                      </a:r>
                      <a:r>
                        <a:rPr lang="ja-JP" altLang="en-US" sz="800" kern="100" dirty="0" smtClean="0">
                          <a:solidFill>
                            <a:schemeClr val="tx1"/>
                          </a:solidFill>
                          <a:effectLst/>
                        </a:rPr>
                        <a:t>月書面開催）において報告する予定です。また、調査にご回答いただいた病床機能報告対象病院に対しても結果を送付し情報を共有する予定です。</a:t>
                      </a:r>
                      <a:endParaRPr lang="en-US" altLang="ja-JP" sz="800" kern="10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solidFill>
                          <a:schemeClr val="tx1"/>
                        </a:solidFill>
                        <a:effectLst/>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〇</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の感染動向に注視しながら、手法を工夫しつつ、圏域内の病院関係者に対し、不足している医療機能など堺市二次医療圏の状況について情報共有を進め、医療機関の自主的な取組を支援し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また、その状況については、大阪府堺市保健医療協議会及び医療・病床部会に報告します。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468000">
                <a:tc rowSpan="5">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smtClean="0">
                          <a:solidFill>
                            <a:schemeClr val="tx1"/>
                          </a:solidFill>
                          <a:effectLst/>
                        </a:rPr>
                        <a:t>病病</a:t>
                      </a:r>
                      <a:r>
                        <a:rPr lang="ja-JP" altLang="en-US" sz="800" kern="100" dirty="0" smtClean="0">
                          <a:solidFill>
                            <a:schemeClr val="tx1"/>
                          </a:solidFill>
                          <a:effectLst/>
                        </a:rPr>
                        <a:t>、病診連携を図る</a:t>
                      </a:r>
                      <a:r>
                        <a:rPr lang="en-US" altLang="ja-JP" sz="800" kern="100" dirty="0" smtClean="0">
                          <a:solidFill>
                            <a:schemeClr val="tx1"/>
                          </a:solidFill>
                          <a:effectLst/>
                          <a:latin typeface="+mn-ea"/>
                          <a:ea typeface="+mn-ea"/>
                        </a:rPr>
                        <a:t>ICT</a:t>
                      </a:r>
                      <a:r>
                        <a:rPr lang="ja-JP" altLang="en-US" sz="800" kern="100" dirty="0" smtClean="0">
                          <a:solidFill>
                            <a:schemeClr val="tx1"/>
                          </a:solidFill>
                          <a:effectLst/>
                          <a:latin typeface="+mn-ea"/>
                          <a:ea typeface="+mn-ea"/>
                        </a:rPr>
                        <a:t>活</a:t>
                      </a:r>
                      <a:r>
                        <a:rPr lang="ja-JP" altLang="en-US" sz="800" kern="100" dirty="0" smtClean="0">
                          <a:solidFill>
                            <a:schemeClr val="tx1"/>
                          </a:solidFill>
                          <a:effectLst/>
                        </a:rPr>
                        <a:t>用の理解のため、既に取組んでいる地域の事例を報告する等情報共有等の支援を行います。</a:t>
                      </a:r>
                      <a:endParaRPr lang="en-US" altLang="ja-JP" sz="800" kern="100" dirty="0">
                        <a:solidFill>
                          <a:schemeClr val="tx1"/>
                        </a:solidFill>
                        <a:effectLst/>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・地域医療連携ＩＣＴにかかる担当者会議を経て堺市医師会、地域医療支援病院、本市の三者で堺市地域医療情報ネットワーク運営協議会を発足（</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日）しました。当該協議会においては、令和</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年度からのシステム稼働に向けて具体的な協議を進めました。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堺市地域医療情報ネットワーク運営協議会において、令和</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年度からのシステム稼働をめざし具体的協議を進めていきます。</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24</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時間</a:t>
                      </a: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365</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日</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の在宅医療支援の在り方、方向性について検討します。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・新型コロナウイルス感染症の感染拡大を踏まえ、在宅医療・ターミナルケア部会の開催は中止し、報告案件であった入退院支援マニュアルの作成に関する課題抽出作業等についても実施を見合わせました。</a:t>
                      </a:r>
                      <a:endParaRPr lang="ja-JP"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新型コロナウイルス感染症の感染動向に注視しながら、必要に応じてスケジュールを変更し、入退院支援マニュアルの作成に関する課題抽出作業等の実施を検討します。その状況については、引き続き、在宅医療・ターミナルケア部会に報告します。</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7175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・地域包括ケアシステム審議会（年</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回開催）で議論し、在宅医療と介護連携も含めた地域包括ケアシステム推進のための計画の改定を進めています。</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・堺市医師会が主導する「堺市における医療と介護の連携をすすめる関係者会議」に参画し、医療介護連携の推進に向けた取組を展開しています。</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引き続き、在宅医療と介護の連携推進に向けて、地域包括ケアシステム審議会や「堺市における医療と介護の連携を進める関係者会議」において、検討を行っていきます。</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31242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在宅医療サービスの基盤整備のために、医科、歯科、薬科等の各種研修会に協力します。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・医師会・歯科医師会・薬剤師会と連携し、医師向け・歯科医師向け・薬剤師向けの認知症対応力研修を市が主体となって実施しています。</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引き続き、医師会・歯科医師会・薬剤師会と連携しながら、研修の充実を図っていきます。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r h="3701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住民にかかりつけ医・歯科医・薬局を持つことや地域での看取り等につい</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て、普及啓発に取組みます。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市民・関係者向けの啓発冊子等の発行や広報誌、ホームページへの掲載などにより、引き続き在宅医療に関する普及啓発を行っていきます。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8"/>
                  </a:ext>
                </a:extLst>
              </a:tr>
            </a:tbl>
          </a:graphicData>
        </a:graphic>
      </p:graphicFrame>
      <p:sp>
        <p:nvSpPr>
          <p:cNvPr id="5" name="Rectangle 50"/>
          <p:cNvSpPr>
            <a:spLocks noChangeArrowheads="1"/>
          </p:cNvSpPr>
          <p:nvPr/>
        </p:nvSpPr>
        <p:spPr bwMode="auto">
          <a:xfrm>
            <a:off x="171381" y="57944"/>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
        <p:nvSpPr>
          <p:cNvPr id="6" name="テキスト ボックス 1"/>
          <p:cNvSpPr txBox="1"/>
          <p:nvPr/>
        </p:nvSpPr>
        <p:spPr>
          <a:xfrm>
            <a:off x="9891713" y="163513"/>
            <a:ext cx="2041073"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smtClean="0">
                <a:ea typeface="ＭＳ ゴシック"/>
                <a:cs typeface="Times New Roman"/>
              </a:rPr>
              <a:t>資料８</a:t>
            </a:r>
            <a:endParaRPr lang="ja-JP" sz="1600" kern="100" dirty="0">
              <a:effectLst/>
              <a:ea typeface="ＭＳ 明朝"/>
              <a:cs typeface="Times New Roman"/>
            </a:endParaRPr>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24984254"/>
              </p:ext>
            </p:extLst>
          </p:nvPr>
        </p:nvGraphicFramePr>
        <p:xfrm>
          <a:off x="171381" y="612776"/>
          <a:ext cx="11502106" cy="4910422"/>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5600">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20</a:t>
                      </a:r>
                      <a:r>
                        <a:rPr lang="ja-JP" sz="800" kern="100" dirty="0" smtClean="0">
                          <a:solidFill>
                            <a:schemeClr val="bg1"/>
                          </a:solidFill>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・堺市医療圏がん診療ネットワーク協議会（</a:t>
                      </a:r>
                      <a:r>
                        <a:rPr lang="en-US" altLang="ja-JP" sz="800" b="0" i="0" u="none" kern="100" dirty="0" smtClean="0">
                          <a:solidFill>
                            <a:schemeClr val="tx1"/>
                          </a:solidFill>
                          <a:effectLst/>
                          <a:latin typeface="+mn-ea"/>
                          <a:ea typeface="+mn-ea"/>
                          <a:cs typeface="Times New Roman" panose="02020603050405020304" pitchFamily="18" charset="0"/>
                        </a:rPr>
                        <a:t>9</a:t>
                      </a:r>
                      <a:r>
                        <a:rPr lang="ja-JP" altLang="en-US" sz="800" b="0" i="0" u="none" kern="100" dirty="0" smtClean="0">
                          <a:solidFill>
                            <a:schemeClr val="tx1"/>
                          </a:solidFill>
                          <a:effectLst/>
                          <a:latin typeface="+mn-ea"/>
                          <a:ea typeface="+mn-ea"/>
                          <a:cs typeface="Times New Roman" panose="02020603050405020304" pitchFamily="18" charset="0"/>
                        </a:rPr>
                        <a:t>月</a:t>
                      </a:r>
                      <a:r>
                        <a:rPr lang="en-US" altLang="ja-JP" sz="800" b="0" i="0" u="none" kern="100" dirty="0" smtClean="0">
                          <a:solidFill>
                            <a:schemeClr val="tx1"/>
                          </a:solidFill>
                          <a:effectLst/>
                          <a:latin typeface="+mn-ea"/>
                          <a:ea typeface="+mn-ea"/>
                          <a:cs typeface="Times New Roman" panose="02020603050405020304" pitchFamily="18" charset="0"/>
                        </a:rPr>
                        <a:t>10</a:t>
                      </a:r>
                      <a:r>
                        <a:rPr lang="ja-JP" altLang="en-US" sz="800" b="0" i="0" u="none" kern="100" dirty="0" smtClean="0">
                          <a:solidFill>
                            <a:schemeClr val="tx1"/>
                          </a:solidFill>
                          <a:effectLst/>
                          <a:latin typeface="+mn-ea"/>
                          <a:ea typeface="+mn-ea"/>
                          <a:cs typeface="Times New Roman" panose="02020603050405020304" pitchFamily="18" charset="0"/>
                        </a:rPr>
                        <a:t>日）を</a:t>
                      </a:r>
                      <a:r>
                        <a:rPr lang="en-US" altLang="ja-JP" sz="800" b="0" i="0" u="none" kern="100" dirty="0" smtClean="0">
                          <a:solidFill>
                            <a:schemeClr val="tx1"/>
                          </a:solidFill>
                          <a:effectLst/>
                          <a:latin typeface="+mn-ea"/>
                          <a:ea typeface="+mn-ea"/>
                          <a:cs typeface="Times New Roman" panose="02020603050405020304" pitchFamily="18" charset="0"/>
                        </a:rPr>
                        <a:t>Web</a:t>
                      </a:r>
                      <a:r>
                        <a:rPr lang="ja-JP" altLang="en-US" sz="800" b="0" i="0" u="none" kern="100" dirty="0" smtClean="0">
                          <a:solidFill>
                            <a:schemeClr val="tx1"/>
                          </a:solidFill>
                          <a:effectLst/>
                          <a:latin typeface="+mn-ea"/>
                          <a:ea typeface="+mn-ea"/>
                          <a:cs typeface="Times New Roman" panose="02020603050405020304" pitchFamily="18" charset="0"/>
                        </a:rPr>
                        <a:t>開催し、堺市医療圏のがんの医療の質の向上について意見交換や情報交換を行いました。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継続して堺市医療圏がんネットワーク協議会を開催し、堺市におけるがん医療体制に関して関係者を意見交換や情報共有を図っていきます。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845261">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受動喫煙防止の推進、及び、がん検診の計画的実施に取組みます。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母子手帳交付時や乳幼児健診時、健康教育・健康相談などの際に喫煙や受動喫煙による健康影響について周知啓発を行いました。また、健康づくりパートナー登録事業所や関係団体等に対して、周知啓発を行い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引き続き、市民や事業所等に対して、喫煙や受動喫煙による健康影響、改正健康増進法についての周知・啓発を行います。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早期発見、早期治療につながるよう、</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の住民への周知に取組みます。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・啓発パネル展を</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回開催し、</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の早期発見、早期治療に関する啓発を実施しました。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引き続き、喫煙や受動喫煙による健康影響とともに、</a:t>
                      </a:r>
                      <a:r>
                        <a:rPr lang="en-US" altLang="ja-JP" sz="800" b="0" i="0" u="none" kern="100" dirty="0" smtClean="0">
                          <a:solidFill>
                            <a:schemeClr val="tx1"/>
                          </a:solidFill>
                          <a:effectLst/>
                          <a:latin typeface="+mn-ea"/>
                          <a:ea typeface="+mn-ea"/>
                          <a:cs typeface="Times New Roman" panose="02020603050405020304" pitchFamily="18" charset="0"/>
                        </a:rPr>
                        <a:t>COPD</a:t>
                      </a:r>
                      <a:r>
                        <a:rPr lang="ja-JP" altLang="en-US" sz="800" b="0" i="0" u="none" kern="100" dirty="0" smtClean="0">
                          <a:solidFill>
                            <a:schemeClr val="tx1"/>
                          </a:solidFill>
                          <a:effectLst/>
                          <a:latin typeface="+mn-ea"/>
                          <a:ea typeface="+mn-ea"/>
                          <a:cs typeface="Times New Roman" panose="02020603050405020304" pitchFamily="18" charset="0"/>
                        </a:rPr>
                        <a:t>についても市民への周知・啓発を行います。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kern="100" dirty="0" smtClean="0">
                          <a:effectLst/>
                        </a:rPr>
                        <a:t>脳卒中等の脳血管疾患、心筋梗塞等の心血管疾患、糖尿病</a:t>
                      </a:r>
                      <a:r>
                        <a:rPr lang="en-US" altLang="ja-JP" sz="700" kern="100" dirty="0" smtClean="0">
                          <a:effectLst/>
                        </a:rPr>
                        <a:t> </a:t>
                      </a:r>
                      <a:endParaRPr lang="ja-JP" altLang="ja-JP" sz="7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r>
                        <a:rPr lang="en-US" altLang="ja-JP" sz="800" b="0" i="0" u="none" kern="100" dirty="0" smtClean="0">
                          <a:solidFill>
                            <a:schemeClr val="tx1"/>
                          </a:solidFill>
                          <a:effectLst/>
                          <a:latin typeface="+mn-ea"/>
                          <a:ea typeface="+mn-ea"/>
                          <a:cs typeface="Times New Roman" panose="02020603050405020304" pitchFamily="18" charset="0"/>
                        </a:rPr>
                        <a:t>2018</a:t>
                      </a:r>
                      <a:r>
                        <a:rPr lang="ja-JP" altLang="en-US" sz="800" b="0" i="0" u="none" kern="100" dirty="0" smtClean="0">
                          <a:solidFill>
                            <a:schemeClr val="tx1"/>
                          </a:solidFill>
                          <a:effectLst/>
                          <a:latin typeface="+mn-ea"/>
                          <a:ea typeface="+mn-ea"/>
                          <a:cs typeface="Times New Roman" panose="02020603050405020304" pitchFamily="18" charset="0"/>
                        </a:rPr>
                        <a:t>年策定した堺市健康増進計画に及び堺市歯科口腔保健推進計画に基づき、施策を推進しています。</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〇</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健康増進計画において生活習慣病予防を重点施策に位置付けており、引き続き、脳血管疾患、心疾患、糖尿病に関する地域の医療連携体制に向け、各分野の取組を進めていきます。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・感染予防対策を講じた上で保健センターで、生活習慣病予防をテーマとした健康教育・健康相談・啓発を実施しました。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引き続き、感染予防対策を講じた上で、機会をとらえ、生活習慣病予防をテーマとした健康教育、健康相談、啓発に取組んでいきます。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特定健康診査の未受診者に対し、通知や電話により健診受診の重要性を説明し、特定健診受診率や特定保健指導実施率の向上に取組みます。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・特定健康診査未受診者に対し、コールセンターから電話やハガキによる受診勧奨を行いました。特定保健指導においては、重症化予防の取組として、優先的利用勧奨</a:t>
                      </a:r>
                      <a:r>
                        <a:rPr lang="en-US" altLang="ja-JP" sz="800" b="0" i="0" u="none" kern="100" dirty="0" smtClean="0">
                          <a:solidFill>
                            <a:schemeClr val="tx1"/>
                          </a:solidFill>
                          <a:effectLst/>
                          <a:latin typeface="+mn-ea"/>
                          <a:ea typeface="+mn-ea"/>
                          <a:cs typeface="Times New Roman" panose="02020603050405020304" pitchFamily="18" charset="0"/>
                        </a:rPr>
                        <a:t>(</a:t>
                      </a:r>
                      <a:r>
                        <a:rPr lang="ja-JP" altLang="en-US" sz="800" b="0" i="0" u="none" kern="100" dirty="0" smtClean="0">
                          <a:solidFill>
                            <a:schemeClr val="tx1"/>
                          </a:solidFill>
                          <a:effectLst/>
                          <a:latin typeface="+mn-ea"/>
                          <a:ea typeface="+mn-ea"/>
                          <a:cs typeface="Times New Roman" panose="02020603050405020304" pitchFamily="18" charset="0"/>
                        </a:rPr>
                        <a:t>訪問・電話等）を実施しました。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電話や通知等による特定健康審査の案内や受診勧奨を続け、健診受診の重要性を説明し、特定健康診査の受診率及び特定保健指導実施率の向上に取組みます。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管理票</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2</a:t>
            </a:fld>
            <a:endParaRPr kumimoji="1" lang="ja-JP" altLang="en-US"/>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15698190"/>
              </p:ext>
            </p:extLst>
          </p:nvPr>
        </p:nvGraphicFramePr>
        <p:xfrm>
          <a:off x="171381" y="288492"/>
          <a:ext cx="11496900" cy="636921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solidFill>
                            <a:schemeClr val="bg1"/>
                          </a:solidFill>
                          <a:effectLst/>
                        </a:rPr>
                        <a:t>20</a:t>
                      </a:r>
                      <a:r>
                        <a:rPr lang="en-US" altLang="ja-JP" sz="800" kern="100" dirty="0">
                          <a:solidFill>
                            <a:schemeClr val="bg1"/>
                          </a:solidFill>
                          <a:effectLst/>
                        </a:rPr>
                        <a:t>20</a:t>
                      </a:r>
                      <a:r>
                        <a:rPr lang="ja-JP" sz="800" kern="100" dirty="0">
                          <a:solidFill>
                            <a:schemeClr val="bg1"/>
                          </a:solidFill>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371475">
                <a:tc rowSpan="5">
                  <a:txBody>
                    <a:bodyPr/>
                    <a:lstStyle/>
                    <a:p>
                      <a:pPr algn="ctr">
                        <a:spcAft>
                          <a:spcPts val="0"/>
                        </a:spcAft>
                      </a:pPr>
                      <a:r>
                        <a:rPr lang="ja-JP" altLang="en-US" sz="700" kern="100" dirty="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solidFill>
                            <a:schemeClr val="tx1"/>
                          </a:solidFill>
                          <a:effectLst/>
                          <a:latin typeface="+mn-ea"/>
                          <a:ea typeface="+mn-ea"/>
                        </a:rPr>
                        <a:t>医療機関や関係者等による協議の場で、医療の充実と連携体制の構築を図ります。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・新型コロナウイルスの感染拡大状況を踏まえ、今年度は</a:t>
                      </a:r>
                      <a:r>
                        <a:rPr lang="ja-JP" altLang="en-US" sz="800" b="0" u="none" kern="100" dirty="0">
                          <a:solidFill>
                            <a:schemeClr val="tx1"/>
                          </a:solidFill>
                          <a:effectLst/>
                          <a:latin typeface="+mn-ea"/>
                          <a:ea typeface="+mn-ea"/>
                          <a:cs typeface="Times New Roman" panose="02020603050405020304" pitchFamily="18" charset="0"/>
                        </a:rPr>
                        <a:t>精神医療部会の開催を見送りました。開催された救急医療体制調整部会において、身体科と精神科が連携する夜間・休日合併症支援システムの実施状況について情報共有を図りました。</a:t>
                      </a:r>
                      <a:endParaRPr lang="en-US" altLang="ja-JP" sz="800" b="0" u="none" kern="100" dirty="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i="0" u="none" kern="100" dirty="0">
                          <a:solidFill>
                            <a:schemeClr val="tx1"/>
                          </a:solidFill>
                          <a:effectLst/>
                          <a:latin typeface="+mn-ea"/>
                          <a:ea typeface="+mn-ea"/>
                          <a:cs typeface="Times New Roman" panose="02020603050405020304" pitchFamily="18" charset="0"/>
                        </a:rPr>
                        <a:t>△</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医療計画に掲載している課題や取組みを踏まえ、その進捗管理を精神医療部会において行うことにより、堺市二次医療圏の医療の充実と連携体制の構築を図っていきます。</a:t>
                      </a:r>
                      <a:endParaRPr lang="en-US" altLang="ja-JP" sz="800" b="0" kern="100" dirty="0">
                        <a:solidFill>
                          <a:schemeClr val="tx1"/>
                        </a:solidFill>
                        <a:effectLst/>
                        <a:latin typeface="+mn-ea"/>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598295">
                <a:tc vMerge="1">
                  <a:txBody>
                    <a:bodyPr/>
                    <a:lstStyle/>
                    <a:p>
                      <a:endParaRPr kumimoji="1" lang="ja-JP" altLang="en-US"/>
                    </a:p>
                  </a:txBody>
                  <a:tcPr/>
                </a:tc>
                <a:tc>
                  <a:txBody>
                    <a:bodyPr/>
                    <a:lstStyle/>
                    <a:p>
                      <a:pPr algn="l">
                        <a:spcAft>
                          <a:spcPts val="0"/>
                        </a:spcAft>
                      </a:pPr>
                      <a:r>
                        <a:rPr lang="ja-JP" altLang="en-US" sz="800" b="0" kern="100" dirty="0">
                          <a:solidFill>
                            <a:schemeClr val="tx1"/>
                          </a:solidFill>
                          <a:effectLst/>
                          <a:latin typeface="+mn-ea"/>
                          <a:ea typeface="+mn-ea"/>
                        </a:rPr>
                        <a:t>依存症対策を推進するため、相談窓口の充実を図るとともに、依存症者支援にかかる関係機関に対する研修等を実施することで相談対応力の向上に取組みます。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・平成</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4</a:t>
                      </a:r>
                      <a:r>
                        <a:rPr lang="ja-JP" altLang="en-US" sz="800" b="0" kern="100" dirty="0">
                          <a:solidFill>
                            <a:schemeClr val="tx1"/>
                          </a:solidFill>
                          <a:effectLst/>
                          <a:latin typeface="+mn-ea"/>
                          <a:ea typeface="+mn-ea"/>
                          <a:cs typeface="Times New Roman" panose="02020603050405020304" pitchFamily="18" charset="0"/>
                        </a:rPr>
                        <a:t>月に位置付けた「依存症相談拠点」としてのこころの健康センターを中心として、アルコール、薬物及びギャンブル等の依存症に対し、専門相談、治療・回復プログラム、家族支援、支援者向け研修、普及啓発及び民間団体との連携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・大阪府・大阪市との共同事業として、医療機関及び関係機関職員向けの研修会を行いました。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　依存症医療研修（オンライン）：</a:t>
                      </a:r>
                      <a:r>
                        <a:rPr lang="en-US" altLang="ja-JP" sz="800" b="0" kern="100" dirty="0">
                          <a:solidFill>
                            <a:schemeClr val="tx1"/>
                          </a:solidFill>
                          <a:effectLst/>
                          <a:latin typeface="+mn-ea"/>
                          <a:ea typeface="+mn-ea"/>
                          <a:cs typeface="Times New Roman" panose="02020603050405020304" pitchFamily="18" charset="0"/>
                        </a:rPr>
                        <a:t>10</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11</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14</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6</a:t>
                      </a:r>
                      <a:r>
                        <a:rPr lang="ja-JP" altLang="en-US" sz="800" b="0" kern="100" dirty="0">
                          <a:solidFill>
                            <a:schemeClr val="tx1"/>
                          </a:solidFill>
                          <a:effectLst/>
                          <a:latin typeface="+mn-ea"/>
                          <a:ea typeface="+mn-ea"/>
                          <a:cs typeface="Times New Roman" panose="02020603050405020304" pitchFamily="18" charset="0"/>
                        </a:rPr>
                        <a:t>日開催</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　関係機関職員向け研修（動画視聴）：</a:t>
                      </a:r>
                      <a:r>
                        <a:rPr lang="en-US" altLang="ja-JP" sz="800" b="0" kern="100" dirty="0">
                          <a:solidFill>
                            <a:schemeClr val="tx1"/>
                          </a:solidFill>
                          <a:effectLst/>
                          <a:latin typeface="+mn-ea"/>
                          <a:ea typeface="+mn-ea"/>
                          <a:cs typeface="Times New Roman" panose="02020603050405020304" pitchFamily="18" charset="0"/>
                        </a:rPr>
                        <a:t>1</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18</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1</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29</a:t>
                      </a:r>
                      <a:r>
                        <a:rPr lang="ja-JP" altLang="en-US" sz="800" b="0" kern="100" dirty="0">
                          <a:solidFill>
                            <a:schemeClr val="tx1"/>
                          </a:solidFill>
                          <a:effectLst/>
                          <a:latin typeface="+mn-ea"/>
                          <a:ea typeface="+mn-ea"/>
                          <a:cs typeface="Times New Roman" panose="02020603050405020304" pitchFamily="18" charset="0"/>
                        </a:rPr>
                        <a:t>日実施</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・庁内関係課による依存症対策庁内連絡会を開催（</a:t>
                      </a:r>
                      <a:r>
                        <a:rPr lang="en-US" altLang="ja-JP" sz="800" b="0" kern="100" dirty="0">
                          <a:solidFill>
                            <a:schemeClr val="tx1"/>
                          </a:solidFill>
                          <a:effectLst/>
                          <a:latin typeface="+mn-ea"/>
                          <a:ea typeface="+mn-ea"/>
                          <a:cs typeface="Times New Roman" panose="02020603050405020304" pitchFamily="18" charset="0"/>
                        </a:rPr>
                        <a:t>8</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7</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月（予定））し、依存症対策に関する情報共有及び各分野の取組、新たに策定予定の堺市依存症地域支援計画に関する意見交換を行いました。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・依存症対策推進懇話会を新たに立ち上げ、専門的見地からの意見を聴取し、堺市依存症地域支援計画策定準備を行いました。（</a:t>
                      </a:r>
                      <a:r>
                        <a:rPr lang="en-US" altLang="ja-JP" sz="800" b="0" kern="100" dirty="0">
                          <a:solidFill>
                            <a:schemeClr val="tx1"/>
                          </a:solidFill>
                          <a:effectLst/>
                          <a:latin typeface="+mn-ea"/>
                          <a:ea typeface="+mn-ea"/>
                          <a:cs typeface="Times New Roman" panose="02020603050405020304" pitchFamily="18" charset="0"/>
                        </a:rPr>
                        <a:t>8</a:t>
                      </a:r>
                      <a:r>
                        <a:rPr lang="ja-JP" altLang="en-US" sz="800" b="0" kern="100" dirty="0">
                          <a:solidFill>
                            <a:schemeClr val="tx1"/>
                          </a:solidFill>
                          <a:effectLst/>
                          <a:latin typeface="+mn-ea"/>
                          <a:ea typeface="+mn-ea"/>
                          <a:cs typeface="Times New Roman" panose="02020603050405020304" pitchFamily="18" charset="0"/>
                        </a:rPr>
                        <a:t>月（書面開催）、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月（開催予定））</a:t>
                      </a: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引き続き、こころの健康センターを「依存症相談拠点」として、専門相談等を実施していくことにより、相談対応力の向上に取組むほか、大阪府・市との共同事業として、医療機関及び関係機関職員向けの研修を実施していきます。</a:t>
                      </a:r>
                      <a:endParaRPr lang="en-US" altLang="ja-JP" sz="800" b="0" kern="100" dirty="0">
                        <a:solidFill>
                          <a:schemeClr val="tx1"/>
                        </a:solidFill>
                        <a:effectLst/>
                        <a:latin typeface="+mn-ea"/>
                        <a:ea typeface="+mn-ea"/>
                        <a:cs typeface="Times New Roman" panose="02020603050405020304" pitchFamily="18" charset="0"/>
                      </a:endParaRPr>
                    </a:p>
                    <a:p>
                      <a:pPr algn="just">
                        <a:spcAft>
                          <a:spcPts val="0"/>
                        </a:spcAft>
                      </a:pPr>
                      <a:r>
                        <a:rPr lang="ja-JP" altLang="en-US" sz="800" b="0" kern="100" dirty="0">
                          <a:solidFill>
                            <a:schemeClr val="tx1"/>
                          </a:solidFill>
                          <a:effectLst/>
                          <a:latin typeface="+mn-ea"/>
                          <a:ea typeface="+mn-ea"/>
                          <a:cs typeface="Times New Roman" panose="02020603050405020304" pitchFamily="18" charset="0"/>
                        </a:rPr>
                        <a:t>また、地域における依存症の支援体制を構築するため、依存症患者の状況、地域の社会資源等を集約した「堺市依存症地域支援計画」の令和４年度施行に向けて、令和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年度中に策定します。</a:t>
                      </a:r>
                    </a:p>
                    <a:p>
                      <a:pPr algn="just">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rPr>
                        <a:t>認知症に関して、精神疾患や介護等の関係部署が連携しながら取組みます。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・認知症疾患医療センター・認知症初期集中支援チームの運営、嘱託医相談の実施、介護職向け研修の実施、認知症チェックリストの配布、徘徊</a:t>
                      </a:r>
                      <a:r>
                        <a:rPr lang="en-US" altLang="ja-JP" sz="800" b="0" kern="100" dirty="0">
                          <a:solidFill>
                            <a:schemeClr val="tx1"/>
                          </a:solidFill>
                          <a:effectLst/>
                          <a:latin typeface="+mn-ea"/>
                          <a:ea typeface="+mn-ea"/>
                          <a:cs typeface="Times New Roman" panose="02020603050405020304" pitchFamily="18" charset="0"/>
                        </a:rPr>
                        <a:t>SOS</a:t>
                      </a:r>
                      <a:r>
                        <a:rPr lang="ja-JP" altLang="en-US" sz="800" b="0" kern="100" dirty="0">
                          <a:solidFill>
                            <a:schemeClr val="tx1"/>
                          </a:solidFill>
                          <a:effectLst/>
                          <a:latin typeface="+mn-ea"/>
                          <a:ea typeface="+mn-ea"/>
                          <a:cs typeface="Times New Roman" panose="02020603050405020304" pitchFamily="18" charset="0"/>
                        </a:rPr>
                        <a:t>ネットワーク事業、パネル展等市民啓発事業など、関係部局が連携して、各種の認知症支援施策を推進しています。</a:t>
                      </a: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認知症になっても安心して暮らせる「認知症にやさしいまち堺」の実現をめざして、引き続き、認知症支援施策の充実を図っていきます。</a:t>
                      </a:r>
                    </a:p>
                    <a:p>
                      <a:pPr algn="just">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rPr>
                        <a:t>精神障害にも対応した地域包括ケアシステムの構築をめざすため、保健、医療、福祉関係者による連携の強化を図り、精神科病院からの地域移行等の取組を進めます。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・退院促進支援会議を開催（</a:t>
                      </a:r>
                      <a:r>
                        <a:rPr lang="en-US" altLang="ja-JP" sz="800" b="0" kern="100" dirty="0">
                          <a:solidFill>
                            <a:schemeClr val="tx1"/>
                          </a:solidFill>
                          <a:effectLst/>
                          <a:latin typeface="+mn-ea"/>
                          <a:ea typeface="+mn-ea"/>
                          <a:cs typeface="Times New Roman" panose="02020603050405020304" pitchFamily="18" charset="0"/>
                        </a:rPr>
                        <a:t>10</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26</a:t>
                      </a:r>
                      <a:r>
                        <a:rPr lang="ja-JP" altLang="en-US" sz="800" b="0" kern="100" dirty="0">
                          <a:solidFill>
                            <a:schemeClr val="tx1"/>
                          </a:solidFill>
                          <a:effectLst/>
                          <a:latin typeface="+mn-ea"/>
                          <a:ea typeface="+mn-ea"/>
                          <a:cs typeface="Times New Roman" panose="02020603050405020304" pitchFamily="18" charset="0"/>
                        </a:rPr>
                        <a:t>日開催、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22</a:t>
                      </a:r>
                      <a:r>
                        <a:rPr lang="ja-JP" altLang="en-US" sz="800" b="0" kern="100" dirty="0">
                          <a:solidFill>
                            <a:schemeClr val="tx1"/>
                          </a:solidFill>
                          <a:effectLst/>
                          <a:latin typeface="+mn-ea"/>
                          <a:ea typeface="+mn-ea"/>
                          <a:cs typeface="Times New Roman" panose="02020603050405020304" pitchFamily="18" charset="0"/>
                        </a:rPr>
                        <a:t>日予定）し、市内精神科病院の取組報告、意見交換を行いました。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・基幹相談支援センターに地域移行コーディネーターを配置し、精神科病院と連携しコロナ禍における退院支援についての取組みを協議しました。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・精神障害にも対応した地域包括ケアシステムの構築に係る、保健、医療、福祉関係者の協議の場を設置しました。</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a:solidFill>
                            <a:schemeClr val="tx1"/>
                          </a:solidFill>
                          <a:effectLst/>
                          <a:latin typeface="+mn-ea"/>
                          <a:ea typeface="+mn-ea"/>
                          <a:cs typeface="Times New Roman" panose="02020603050405020304" pitchFamily="18" charset="0"/>
                        </a:rPr>
                        <a:t>・令和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月に相談支援事業所や関係機関向けに、地域移行に関する啓発研修を開催予定です。</a:t>
                      </a:r>
                      <a:endParaRPr lang="en-US" altLang="ja-JP" sz="800" b="0" kern="100" dirty="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既存事業の継続実施を進めるとともに、協議の場において保健、医療、福祉関係者の連携を強化していきます。</a:t>
                      </a:r>
                    </a:p>
                  </a:txBody>
                  <a:tcPr marL="27807" marR="27807" marT="0" marB="0"/>
                </a:tc>
                <a:extLst>
                  <a:ext uri="{0D108BD9-81ED-4DB2-BD59-A6C34878D82A}">
                    <a16:rowId xmlns:a16="http://schemas.microsoft.com/office/drawing/2014/main" val="10005"/>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a:solidFill>
                            <a:schemeClr val="tx1"/>
                          </a:solidFill>
                          <a:effectLst/>
                          <a:latin typeface="+mn-ea"/>
                          <a:ea typeface="+mn-ea"/>
                        </a:rPr>
                        <a:t>総合的な取組が必要となる自殺対策については「堺市自殺対策推進計画（第</a:t>
                      </a:r>
                      <a:r>
                        <a:rPr lang="en-US" altLang="ja-JP" sz="800" b="0" kern="100" dirty="0">
                          <a:solidFill>
                            <a:schemeClr val="tx1"/>
                          </a:solidFill>
                          <a:effectLst/>
                          <a:latin typeface="+mn-ea"/>
                          <a:ea typeface="+mn-ea"/>
                        </a:rPr>
                        <a:t>2</a:t>
                      </a:r>
                      <a:r>
                        <a:rPr lang="ja-JP" altLang="en-US" sz="800" b="0" kern="100" dirty="0">
                          <a:solidFill>
                            <a:schemeClr val="tx1"/>
                          </a:solidFill>
                          <a:effectLst/>
                          <a:latin typeface="+mn-ea"/>
                          <a:ea typeface="+mn-ea"/>
                        </a:rPr>
                        <a:t>次）」に基づいた各分野からの取組を進めます。</a:t>
                      </a:r>
                    </a:p>
                  </a:txBody>
                  <a:tcPr marL="27807" marR="27807" marT="0" marB="0"/>
                </a:tc>
                <a:tc>
                  <a:txBody>
                    <a:bodyPr/>
                    <a:lstStyle/>
                    <a:p>
                      <a:pPr algn="l">
                        <a:spcAft>
                          <a:spcPts val="0"/>
                        </a:spcAft>
                      </a:pPr>
                      <a:r>
                        <a:rPr lang="ja-JP" altLang="en-US" sz="800" b="0" kern="100" dirty="0">
                          <a:solidFill>
                            <a:schemeClr val="tx1"/>
                          </a:solidFill>
                          <a:effectLst/>
                          <a:latin typeface="+mn-ea"/>
                          <a:ea typeface="+mn-ea"/>
                          <a:cs typeface="Times New Roman" panose="02020603050405020304" pitchFamily="18" charset="0"/>
                        </a:rPr>
                        <a:t>・庁内関係課による自殺対策庁内連絡会を開催（</a:t>
                      </a:r>
                      <a:r>
                        <a:rPr lang="en-US" altLang="ja-JP" sz="800" b="0" kern="100" dirty="0">
                          <a:solidFill>
                            <a:schemeClr val="tx1"/>
                          </a:solidFill>
                          <a:effectLst/>
                          <a:latin typeface="+mn-ea"/>
                          <a:ea typeface="+mn-ea"/>
                          <a:cs typeface="Times New Roman" panose="02020603050405020304" pitchFamily="18" charset="0"/>
                        </a:rPr>
                        <a:t>7</a:t>
                      </a:r>
                      <a:r>
                        <a:rPr lang="ja-JP" altLang="en-US" sz="800" b="0" kern="100" dirty="0">
                          <a:solidFill>
                            <a:schemeClr val="tx1"/>
                          </a:solidFill>
                          <a:effectLst/>
                          <a:latin typeface="+mn-ea"/>
                          <a:ea typeface="+mn-ea"/>
                          <a:cs typeface="Times New Roman" panose="02020603050405020304" pitchFamily="18" charset="0"/>
                        </a:rPr>
                        <a:t>月</a:t>
                      </a:r>
                      <a:r>
                        <a:rPr lang="en-US" altLang="ja-JP" sz="800" b="0" kern="100" dirty="0">
                          <a:solidFill>
                            <a:schemeClr val="tx1"/>
                          </a:solidFill>
                          <a:effectLst/>
                          <a:latin typeface="+mn-ea"/>
                          <a:ea typeface="+mn-ea"/>
                          <a:cs typeface="Times New Roman" panose="02020603050405020304" pitchFamily="18" charset="0"/>
                        </a:rPr>
                        <a:t>30</a:t>
                      </a:r>
                      <a:r>
                        <a:rPr lang="ja-JP" altLang="en-US" sz="800" b="0" kern="100" dirty="0">
                          <a:solidFill>
                            <a:schemeClr val="tx1"/>
                          </a:solidFill>
                          <a:effectLst/>
                          <a:latin typeface="+mn-ea"/>
                          <a:ea typeface="+mn-ea"/>
                          <a:cs typeface="Times New Roman" panose="02020603050405020304" pitchFamily="18" charset="0"/>
                        </a:rPr>
                        <a:t>日、</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月（予定））し、自殺対策に関する情報共有及び各分野からの取組の進捗状況の確認を行いました。</a:t>
                      </a:r>
                    </a:p>
                    <a:p>
                      <a:pPr algn="l">
                        <a:spcAft>
                          <a:spcPts val="0"/>
                        </a:spcAft>
                      </a:pPr>
                      <a:r>
                        <a:rPr lang="ja-JP" altLang="en-US" sz="800" b="0" kern="100" dirty="0">
                          <a:solidFill>
                            <a:schemeClr val="tx1"/>
                          </a:solidFill>
                          <a:effectLst/>
                          <a:latin typeface="+mn-ea"/>
                          <a:ea typeface="+mn-ea"/>
                          <a:cs typeface="Times New Roman" panose="02020603050405020304" pitchFamily="18" charset="0"/>
                        </a:rPr>
                        <a:t>・自殺対策連絡懇話会を開催（</a:t>
                      </a:r>
                      <a:r>
                        <a:rPr lang="en-US" altLang="ja-JP" sz="800" b="0" kern="100" dirty="0">
                          <a:solidFill>
                            <a:schemeClr val="tx1"/>
                          </a:solidFill>
                          <a:effectLst/>
                          <a:latin typeface="+mn-ea"/>
                          <a:ea typeface="+mn-ea"/>
                          <a:cs typeface="Times New Roman" panose="02020603050405020304" pitchFamily="18" charset="0"/>
                        </a:rPr>
                        <a:t>9</a:t>
                      </a:r>
                      <a:r>
                        <a:rPr lang="ja-JP" altLang="en-US" sz="800" b="0" kern="100" dirty="0">
                          <a:solidFill>
                            <a:schemeClr val="tx1"/>
                          </a:solidFill>
                          <a:effectLst/>
                          <a:latin typeface="+mn-ea"/>
                          <a:ea typeface="+mn-ea"/>
                          <a:cs typeface="Times New Roman" panose="02020603050405020304" pitchFamily="18" charset="0"/>
                        </a:rPr>
                        <a:t>月（書面開催）、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月（予定））し、堺市自殺対策推進計画（第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次）の見直しに向け、専門的見地からの意見を聴取しました。</a:t>
                      </a:r>
                    </a:p>
                    <a:p>
                      <a:pPr algn="l">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a:solidFill>
                            <a:schemeClr val="tx1"/>
                          </a:solidFill>
                          <a:effectLst/>
                          <a:latin typeface="+mn-ea"/>
                          <a:ea typeface="+mn-ea"/>
                          <a:cs typeface="Times New Roman" panose="02020603050405020304" pitchFamily="18" charset="0"/>
                        </a:rPr>
                        <a:t>◎</a:t>
                      </a:r>
                      <a:endParaRPr lang="ja-JP" alt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a:solidFill>
                            <a:schemeClr val="tx1"/>
                          </a:solidFill>
                          <a:effectLst/>
                          <a:latin typeface="+mn-ea"/>
                          <a:ea typeface="+mn-ea"/>
                          <a:cs typeface="Times New Roman" panose="02020603050405020304" pitchFamily="18" charset="0"/>
                        </a:rPr>
                        <a:t>国等の動向を注視しつつ、「堺市自殺対策推進計画（第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次）」に基づき、総合的に取組を進めていきます。</a:t>
                      </a:r>
                      <a:endParaRPr lang="en-US" altLang="ja-JP" sz="800" b="0" kern="100" dirty="0">
                        <a:solidFill>
                          <a:schemeClr val="tx1"/>
                        </a:solidFill>
                        <a:effectLst/>
                        <a:latin typeface="+mn-ea"/>
                        <a:ea typeface="+mn-ea"/>
                        <a:cs typeface="Times New Roman" panose="02020603050405020304" pitchFamily="18" charset="0"/>
                      </a:endParaRPr>
                    </a:p>
                    <a:p>
                      <a:pPr algn="just">
                        <a:spcAft>
                          <a:spcPts val="0"/>
                        </a:spcAft>
                      </a:pPr>
                      <a:r>
                        <a:rPr lang="ja-JP" altLang="en-US" sz="800" b="0" kern="100" dirty="0">
                          <a:solidFill>
                            <a:schemeClr val="tx1"/>
                          </a:solidFill>
                          <a:effectLst/>
                          <a:latin typeface="+mn-ea"/>
                          <a:ea typeface="+mn-ea"/>
                          <a:cs typeface="Times New Roman" panose="02020603050405020304" pitchFamily="18" charset="0"/>
                        </a:rPr>
                        <a:t>また、令和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年度末を計画期間としている「堺市自殺対策推進計画（第</a:t>
                      </a:r>
                      <a:r>
                        <a:rPr lang="en-US" altLang="ja-JP" sz="800" b="0" kern="100" dirty="0">
                          <a:solidFill>
                            <a:schemeClr val="tx1"/>
                          </a:solidFill>
                          <a:effectLst/>
                          <a:latin typeface="+mn-ea"/>
                          <a:ea typeface="+mn-ea"/>
                          <a:cs typeface="Times New Roman" panose="02020603050405020304" pitchFamily="18" charset="0"/>
                        </a:rPr>
                        <a:t>2</a:t>
                      </a:r>
                      <a:r>
                        <a:rPr lang="ja-JP" altLang="en-US" sz="800" b="0" kern="100" dirty="0">
                          <a:solidFill>
                            <a:schemeClr val="tx1"/>
                          </a:solidFill>
                          <a:effectLst/>
                          <a:latin typeface="+mn-ea"/>
                          <a:ea typeface="+mn-ea"/>
                          <a:cs typeface="Times New Roman" panose="02020603050405020304" pitchFamily="18" charset="0"/>
                        </a:rPr>
                        <a:t>次）」を見直し、「堺市自殺対策推進計画（第</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次）」の令和４年度施行に向けて、令和</a:t>
                      </a:r>
                      <a:r>
                        <a:rPr lang="en-US" altLang="ja-JP" sz="800" b="0" kern="100" dirty="0">
                          <a:solidFill>
                            <a:schemeClr val="tx1"/>
                          </a:solidFill>
                          <a:effectLst/>
                          <a:latin typeface="+mn-ea"/>
                          <a:ea typeface="+mn-ea"/>
                          <a:cs typeface="Times New Roman" panose="02020603050405020304" pitchFamily="18" charset="0"/>
                        </a:rPr>
                        <a:t>3</a:t>
                      </a:r>
                      <a:r>
                        <a:rPr lang="ja-JP" altLang="en-US" sz="800" b="0" kern="100" dirty="0">
                          <a:solidFill>
                            <a:schemeClr val="tx1"/>
                          </a:solidFill>
                          <a:effectLst/>
                          <a:latin typeface="+mn-ea"/>
                          <a:ea typeface="+mn-ea"/>
                          <a:cs typeface="Times New Roman" panose="02020603050405020304" pitchFamily="18" charset="0"/>
                        </a:rPr>
                        <a:t>年度中に策定します。</a:t>
                      </a:r>
                    </a:p>
                    <a:p>
                      <a:pPr algn="just">
                        <a:spcAft>
                          <a:spcPts val="0"/>
                        </a:spcAft>
                      </a:pPr>
                      <a:endParaRPr lang="ja-JP" altLang="en-US"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bl>
          </a:graphicData>
        </a:graphic>
      </p:graphicFrame>
      <p:sp>
        <p:nvSpPr>
          <p:cNvPr id="5" name="Rectangle 50"/>
          <p:cNvSpPr>
            <a:spLocks noChangeArrowheads="1"/>
          </p:cNvSpPr>
          <p:nvPr/>
        </p:nvSpPr>
        <p:spPr bwMode="auto">
          <a:xfrm>
            <a:off x="171381" y="-91440"/>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3</a:t>
            </a:fld>
            <a:endParaRPr kumimoji="1" lang="ja-JP" altLang="en-US"/>
          </a:p>
        </p:txBody>
      </p:sp>
    </p:spTree>
    <p:extLst>
      <p:ext uri="{BB962C8B-B14F-4D97-AF65-F5344CB8AC3E}">
        <p14:creationId xmlns:p14="http://schemas.microsoft.com/office/powerpoint/2010/main" val="1333423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81202687"/>
              </p:ext>
            </p:extLst>
          </p:nvPr>
        </p:nvGraphicFramePr>
        <p:xfrm>
          <a:off x="171381" y="620713"/>
          <a:ext cx="11496900" cy="553061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2544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20</a:t>
                      </a:r>
                      <a:r>
                        <a:rPr lang="ja-JP" sz="800" kern="100" dirty="0" smtClean="0">
                          <a:solidFill>
                            <a:schemeClr val="bg1"/>
                          </a:solidFill>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754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19381">
                <a:tc rowSpan="2">
                  <a:txBody>
                    <a:bodyPr/>
                    <a:lstStyle/>
                    <a:p>
                      <a:pPr algn="ctr">
                        <a:spcAft>
                          <a:spcPts val="0"/>
                        </a:spcAft>
                      </a:pPr>
                      <a:r>
                        <a:rPr lang="zh-TW" altLang="en-US" sz="700" kern="100" dirty="0">
                          <a:effectLst/>
                        </a:rPr>
                        <a:t>救急医療、災害医療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・大阪府「傷病者の搬送及び受入れの実施基準」の改正に伴い、救急医療体制調整部会を開催（</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27</a:t>
                      </a:r>
                      <a:r>
                        <a:rPr lang="ja-JP" altLang="en-US" sz="800" b="0" kern="100" dirty="0" smtClean="0">
                          <a:solidFill>
                            <a:schemeClr val="tx1"/>
                          </a:solidFill>
                          <a:effectLst/>
                          <a:latin typeface="+mn-ea"/>
                          <a:ea typeface="+mn-ea"/>
                          <a:cs typeface="Times New Roman" panose="02020603050405020304" pitchFamily="18" charset="0"/>
                        </a:rPr>
                        <a:t>日）し、「傷病者の搬送及び受入れの実施基準</a:t>
                      </a:r>
                      <a:r>
                        <a:rPr lang="en-US" altLang="ja-JP" sz="800" b="0" kern="100" dirty="0" smtClean="0">
                          <a:solidFill>
                            <a:schemeClr val="tx1"/>
                          </a:solidFill>
                          <a:effectLst/>
                          <a:latin typeface="+mn-ea"/>
                          <a:ea typeface="+mn-ea"/>
                          <a:cs typeface="Times New Roman" panose="02020603050405020304" pitchFamily="18" charset="0"/>
                        </a:rPr>
                        <a:t>&lt;</a:t>
                      </a:r>
                      <a:r>
                        <a:rPr lang="ja-JP" altLang="en-US" sz="800" b="0" kern="100" dirty="0" smtClean="0">
                          <a:solidFill>
                            <a:schemeClr val="tx1"/>
                          </a:solidFill>
                          <a:effectLst/>
                          <a:latin typeface="+mn-ea"/>
                          <a:ea typeface="+mn-ea"/>
                          <a:cs typeface="Times New Roman" panose="02020603050405020304" pitchFamily="18" charset="0"/>
                        </a:rPr>
                        <a:t>堺市圏域版</a:t>
                      </a:r>
                      <a:r>
                        <a:rPr lang="en-US" altLang="ja-JP" sz="800" b="0" kern="100" dirty="0" smtClean="0">
                          <a:solidFill>
                            <a:schemeClr val="tx1"/>
                          </a:solidFill>
                          <a:effectLst/>
                          <a:latin typeface="+mn-ea"/>
                          <a:ea typeface="+mn-ea"/>
                          <a:cs typeface="Times New Roman" panose="02020603050405020304" pitchFamily="18" charset="0"/>
                        </a:rPr>
                        <a:t>&gt;</a:t>
                      </a:r>
                      <a:r>
                        <a:rPr lang="ja-JP" altLang="en-US" sz="800" b="0" kern="100" dirty="0" smtClean="0">
                          <a:solidFill>
                            <a:schemeClr val="tx1"/>
                          </a:solidFill>
                          <a:effectLst/>
                          <a:latin typeface="+mn-ea"/>
                          <a:ea typeface="+mn-ea"/>
                          <a:cs typeface="Times New Roman" panose="02020603050405020304" pitchFamily="18" charset="0"/>
                        </a:rPr>
                        <a:t>」を改正するとともに、改正した診療機能分類に応じ医療機関リストを見直しました。また、堺地域メディカルコントロール協議会においては、「病院前救護プロトコル」を改正しました。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の感染拡大に鑑み、堺地域メディカルコントロール協議会や救急告示病院連絡会は対面での開催を中止しましたが、堺市の救急搬送の現況など必要な情報共有は書面開催などで対応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の感染動向に注視しながら、手法を工夫しつつ救急医療関係者との情報共有を図り、堺地域メディカルコントロール協議会や救急告示病院連絡会において、堺市内における救急隊活動の質の向上、効率的な救急医療体制の構築、充実を図っ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1938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・新型コロナウイルス感染症への対応に集中するため、災害時医療救護活動に関するマニュアルの堺市における内部調整等は見送りました。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堺市地域災害時医療救護対策協議会における災害訓練も見送られましたが、大阪</a:t>
                      </a:r>
                      <a:r>
                        <a:rPr lang="en-US" altLang="ja-JP" sz="800" b="0" kern="100" dirty="0" smtClean="0">
                          <a:solidFill>
                            <a:schemeClr val="tx1"/>
                          </a:solidFill>
                          <a:effectLst/>
                          <a:latin typeface="+mn-ea"/>
                          <a:ea typeface="+mn-ea"/>
                          <a:cs typeface="Times New Roman" panose="02020603050405020304" pitchFamily="18" charset="0"/>
                        </a:rPr>
                        <a:t>880</a:t>
                      </a:r>
                      <a:r>
                        <a:rPr lang="ja-JP" altLang="en-US" sz="800" b="0" kern="100" dirty="0" smtClean="0">
                          <a:solidFill>
                            <a:schemeClr val="tx1"/>
                          </a:solidFill>
                          <a:effectLst/>
                          <a:latin typeface="+mn-ea"/>
                          <a:ea typeface="+mn-ea"/>
                          <a:cs typeface="Times New Roman" panose="02020603050405020304" pitchFamily="18" charset="0"/>
                        </a:rPr>
                        <a:t>万人訓練（</a:t>
                      </a:r>
                      <a:r>
                        <a:rPr lang="en-US" altLang="ja-JP" sz="800" b="0" kern="100" dirty="0" smtClean="0">
                          <a:solidFill>
                            <a:schemeClr val="tx1"/>
                          </a:solidFill>
                          <a:effectLst/>
                          <a:latin typeface="+mn-ea"/>
                          <a:ea typeface="+mn-ea"/>
                          <a:cs typeface="Times New Roman" panose="02020603050405020304" pitchFamily="18" charset="0"/>
                        </a:rPr>
                        <a:t>9</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日）に併せて、関係機関との伝達訓練を実施しました。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新型コロナウイルス感染症への対応状況に応じ、災害時医療救護活動に関するマニュアルの調整を行います。</a:t>
                      </a:r>
                      <a:endParaRPr lang="en-US"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また、感染対策を行ったうえで実施可能な災害訓練には積極的に参加し、関係機関との関係維持、連携体制の整備を進めていきます。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19381">
                <a:tc rowSpan="4">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大阪府周産期医療協議会に参画するとともに、大阪府周産期医療体制整備計画に基づき、大阪府と連携し、周産期医療体制の中心となる</a:t>
                      </a:r>
                      <a:r>
                        <a:rPr lang="en-US" altLang="ja-JP" sz="800" kern="100" dirty="0" smtClean="0">
                          <a:solidFill>
                            <a:schemeClr val="tx1"/>
                          </a:solidFill>
                          <a:effectLst/>
                          <a:latin typeface="+mn-ea"/>
                          <a:ea typeface="+mn-ea"/>
                        </a:rPr>
                        <a:t>NMCS</a:t>
                      </a:r>
                      <a:r>
                        <a:rPr lang="ja-JP" altLang="en-US" sz="800" kern="100" dirty="0" err="1" smtClean="0">
                          <a:solidFill>
                            <a:schemeClr val="tx1"/>
                          </a:solidFill>
                          <a:effectLst/>
                          <a:latin typeface="+mn-ea"/>
                          <a:ea typeface="+mn-ea"/>
                        </a:rPr>
                        <a:t>、</a:t>
                      </a:r>
                      <a:r>
                        <a:rPr lang="en-US" altLang="ja-JP" sz="800" kern="100" dirty="0" smtClean="0">
                          <a:solidFill>
                            <a:schemeClr val="tx1"/>
                          </a:solidFill>
                          <a:effectLst/>
                          <a:latin typeface="+mn-ea"/>
                          <a:ea typeface="+mn-ea"/>
                        </a:rPr>
                        <a:t>OGCS</a:t>
                      </a:r>
                      <a:r>
                        <a:rPr lang="ja-JP" altLang="en-US" sz="800" kern="100" dirty="0" smtClean="0">
                          <a:solidFill>
                            <a:schemeClr val="tx1"/>
                          </a:solidFill>
                          <a:effectLst/>
                          <a:latin typeface="+mn-ea"/>
                          <a:ea typeface="+mn-ea"/>
                        </a:rPr>
                        <a:t>の取組を支援します。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・大阪府周産期医療協議会（</a:t>
                      </a:r>
                      <a:r>
                        <a:rPr lang="en-US" altLang="ja-JP" sz="800" b="0" kern="100" dirty="0" smtClean="0">
                          <a:solidFill>
                            <a:schemeClr val="tx1"/>
                          </a:solidFill>
                          <a:effectLst/>
                          <a:latin typeface="+mn-ea"/>
                          <a:ea typeface="+mn-ea"/>
                          <a:cs typeface="Times New Roman" panose="02020603050405020304" pitchFamily="18" charset="0"/>
                        </a:rPr>
                        <a:t>6</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22</a:t>
                      </a:r>
                      <a:r>
                        <a:rPr lang="ja-JP" altLang="en-US" sz="800" b="0" kern="100" dirty="0" smtClean="0">
                          <a:solidFill>
                            <a:schemeClr val="tx1"/>
                          </a:solidFill>
                          <a:effectLst/>
                          <a:latin typeface="+mn-ea"/>
                          <a:ea typeface="+mn-ea"/>
                          <a:cs typeface="Times New Roman" panose="02020603050405020304" pitchFamily="18" charset="0"/>
                        </a:rPr>
                        <a:t>日）に参画することで、大阪府内における</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の取組状況を把握するとともに、大阪府と連携し、周産期医療提供体制について情報を共有しました。</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引き続き、大阪府周産期医療協議会に参画し、大阪府、大阪市と連携の上、</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の取組を支援していきます。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9"/>
                  </a:ext>
                </a:extLst>
              </a:tr>
              <a:tr h="519381">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保健師等による面接や、医療機関と保健センター間において要養育支援者情報提供の活用等により連携を促進し、支援の必要な妊産婦・乳幼児を早期に把握し、切れ</a:t>
                      </a:r>
                      <a:r>
                        <a:rPr lang="ja-JP" altLang="en-US" sz="800" b="0" kern="100" dirty="0" err="1" smtClean="0">
                          <a:solidFill>
                            <a:schemeClr val="tx1"/>
                          </a:solidFill>
                          <a:effectLst/>
                          <a:latin typeface="+mn-ea"/>
                          <a:ea typeface="+mn-ea"/>
                          <a:cs typeface="Times New Roman" panose="02020603050405020304" pitchFamily="18" charset="0"/>
                        </a:rPr>
                        <a:t>めの</a:t>
                      </a:r>
                      <a:r>
                        <a:rPr lang="ja-JP" altLang="en-US" sz="800" b="0" kern="100" dirty="0" smtClean="0">
                          <a:solidFill>
                            <a:schemeClr val="tx1"/>
                          </a:solidFill>
                          <a:effectLst/>
                          <a:latin typeface="+mn-ea"/>
                          <a:ea typeface="+mn-ea"/>
                          <a:cs typeface="Times New Roman" panose="02020603050405020304" pitchFamily="18" charset="0"/>
                        </a:rPr>
                        <a:t>ない支援を行いました。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保健師による面接や医療機関と保健センターの連携のための要養育支援者情報提供の活用等により、支援の必要な妊産婦・乳幼児を早期に把握し、切れ</a:t>
                      </a:r>
                      <a:r>
                        <a:rPr lang="ja-JP" altLang="en-US" sz="800" b="0" kern="100" dirty="0" err="1" smtClean="0">
                          <a:solidFill>
                            <a:schemeClr val="tx1"/>
                          </a:solidFill>
                          <a:effectLst/>
                          <a:latin typeface="+mn-ea"/>
                          <a:ea typeface="+mn-ea"/>
                          <a:cs typeface="Times New Roman" panose="02020603050405020304" pitchFamily="18" charset="0"/>
                        </a:rPr>
                        <a:t>めの</a:t>
                      </a:r>
                      <a:r>
                        <a:rPr lang="ja-JP" altLang="en-US" sz="800" b="0" kern="100" dirty="0" smtClean="0">
                          <a:solidFill>
                            <a:schemeClr val="tx1"/>
                          </a:solidFill>
                          <a:effectLst/>
                          <a:latin typeface="+mn-ea"/>
                          <a:ea typeface="+mn-ea"/>
                          <a:cs typeface="Times New Roman" panose="02020603050405020304" pitchFamily="18" charset="0"/>
                        </a:rPr>
                        <a:t>ない支援に取組んでいきます。</a:t>
                      </a: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r h="820852">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小児慢性特定疾病児童等に対して、保健師等による個別支援や疾病・療養等の学習会（３回）・交流会（５回）を実施しました。また小児慢性特定疾病児童等自立支援員の活動の周知を学習会等で行いました。（新型コロナ感染症の影響で中止になった交流会等があります。）</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小児慢性特定疾病児童等に対して、保健師等による個別支援や疾病・療養等の学習会や交流会を継続実施します。また、小児慢性特定疾病児童等自立支援員の活動内容の周知を図ります。</a:t>
                      </a:r>
                    </a:p>
                    <a:p>
                      <a:pPr algn="just">
                        <a:spcAft>
                          <a:spcPts val="0"/>
                        </a:spcAft>
                      </a:pPr>
                      <a:endParaRPr lang="ja-JP" altLang="en-US" sz="800" b="0" i="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19381">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適正な受診につながるよう、かかりつけ医師、歯科医師、薬剤師を持つこと等についての住民への啓発に取組みます。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smtClean="0">
                          <a:solidFill>
                            <a:schemeClr val="tx1"/>
                          </a:solidFill>
                          <a:effectLst/>
                          <a:latin typeface="+mn-ea"/>
                          <a:ea typeface="+mn-ea"/>
                          <a:cs typeface="Times New Roman" panose="02020603050405020304" pitchFamily="18" charset="0"/>
                        </a:rPr>
                        <a:t>・啓発</a:t>
                      </a:r>
                      <a:r>
                        <a:rPr lang="ja-JP" altLang="en-US" sz="800" b="0" kern="100" dirty="0" smtClean="0">
                          <a:solidFill>
                            <a:schemeClr val="tx1"/>
                          </a:solidFill>
                          <a:effectLst/>
                          <a:latin typeface="+mn-ea"/>
                          <a:ea typeface="+mn-ea"/>
                          <a:cs typeface="Times New Roman" panose="02020603050405020304" pitchFamily="18" charset="0"/>
                        </a:rPr>
                        <a:t>冊子「かかりつけ医をもちましょう」を発行し、各保健センター、医療機関、保健所・幼稚園などに配架しました。各施設で、冊子を配布していただき、住民への啓発に取組みました。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次年度以降も、啓発冊子「かかりつけ医をもちましょう」を発行、配架し、かかりつけ医師、歯科医師、薬剤師を持つことについて住民への啓発に取組んでいきます。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4</a:t>
            </a:fld>
            <a:endParaRPr kumimoji="1" lang="ja-JP" altLang="en-US"/>
          </a:p>
        </p:txBody>
      </p:sp>
      <p:sp>
        <p:nvSpPr>
          <p:cNvPr id="7"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6465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D810D-D694-4539-B94D-1C6E6D174A7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349</TotalTime>
  <Words>3771</Words>
  <Application>Microsoft Office PowerPoint</Application>
  <PresentationFormat>ワイド画面</PresentationFormat>
  <Paragraphs>169</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HGP創英角ｺﾞｼｯｸUB</vt:lpstr>
      <vt:lpstr>ＭＳ Ｐゴシック</vt:lpstr>
      <vt:lpstr>ＭＳ ゴシック</vt:lpstr>
      <vt:lpstr>ＭＳ 明朝</vt:lpstr>
      <vt:lpstr>新細明體</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悠子 (740991)</dc:creator>
  <cp:lastModifiedBy>堺市</cp:lastModifiedBy>
  <cp:revision>38</cp:revision>
  <cp:lastPrinted>2021-02-05T01:27:14Z</cp:lastPrinted>
  <dcterms:modified xsi:type="dcterms:W3CDTF">2021-02-05T01:33:00Z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