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98" r:id="rId5"/>
    <p:sldId id="368" r:id="rId6"/>
    <p:sldId id="365" r:id="rId7"/>
    <p:sldId id="307" r:id="rId8"/>
    <p:sldId id="357" r:id="rId9"/>
    <p:sldId id="366" r:id="rId10"/>
    <p:sldId id="405" r:id="rId11"/>
    <p:sldId id="358" r:id="rId12"/>
    <p:sldId id="360" r:id="rId13"/>
    <p:sldId id="361" r:id="rId14"/>
    <p:sldId id="369" r:id="rId15"/>
    <p:sldId id="406" r:id="rId16"/>
    <p:sldId id="362" r:id="rId17"/>
    <p:sldId id="338" r:id="rId18"/>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91" autoAdjust="0"/>
    <p:restoredTop sz="63669" autoAdjust="0"/>
  </p:normalViewPr>
  <p:slideViewPr>
    <p:cSldViewPr>
      <p:cViewPr varScale="1">
        <p:scale>
          <a:sx n="74" d="100"/>
          <a:sy n="74" d="100"/>
        </p:scale>
        <p:origin x="1320" y="5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84"/>
    </p:cViewPr>
  </p:sorterViewPr>
  <p:notesViewPr>
    <p:cSldViewPr>
      <p:cViewPr>
        <p:scale>
          <a:sx n="70" d="100"/>
          <a:sy n="70" d="100"/>
        </p:scale>
        <p:origin x="2550" y="-498"/>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18621" cy="493237"/>
          </a:xfrm>
          <a:prstGeom prst="rect">
            <a:avLst/>
          </a:prstGeom>
        </p:spPr>
        <p:txBody>
          <a:bodyPr vert="horz" lIns="90631" tIns="45314" rIns="90631" bIns="453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0"/>
            <a:ext cx="2918621" cy="493237"/>
          </a:xfrm>
          <a:prstGeom prst="rect">
            <a:avLst/>
          </a:prstGeom>
        </p:spPr>
        <p:txBody>
          <a:bodyPr vert="horz" lIns="90631" tIns="45314" rIns="90631" bIns="45314" rtlCol="0"/>
          <a:lstStyle>
            <a:lvl1pPr algn="r">
              <a:defRPr sz="1200"/>
            </a:lvl1pPr>
          </a:lstStyle>
          <a:p>
            <a:fld id="{8C0B6B46-DA86-44B1-BF26-2C06D2A671C0}" type="datetimeFigureOut">
              <a:rPr kumimoji="1" lang="ja-JP" altLang="en-US" smtClean="0"/>
              <a:t>2021/3/30</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31" tIns="45314" rIns="90631" bIns="45314" rtlCol="0" anchor="ctr"/>
          <a:lstStyle/>
          <a:p>
            <a:endParaRPr lang="ja-JP" altLang="en-US"/>
          </a:p>
        </p:txBody>
      </p:sp>
      <p:sp>
        <p:nvSpPr>
          <p:cNvPr id="5" name="ノート プレースホルダー 4"/>
          <p:cNvSpPr>
            <a:spLocks noGrp="1"/>
          </p:cNvSpPr>
          <p:nvPr>
            <p:ph type="body" sz="quarter" idx="3"/>
          </p:nvPr>
        </p:nvSpPr>
        <p:spPr>
          <a:xfrm>
            <a:off x="673892" y="4686538"/>
            <a:ext cx="5387982" cy="4439132"/>
          </a:xfrm>
          <a:prstGeom prst="rect">
            <a:avLst/>
          </a:prstGeom>
        </p:spPr>
        <p:txBody>
          <a:bodyPr vert="horz" lIns="90631" tIns="45314" rIns="90631" bIns="453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371503"/>
            <a:ext cx="2918621" cy="493236"/>
          </a:xfrm>
          <a:prstGeom prst="rect">
            <a:avLst/>
          </a:prstGeom>
        </p:spPr>
        <p:txBody>
          <a:bodyPr vert="horz" lIns="90631" tIns="45314" rIns="90631" bIns="453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3"/>
            <a:ext cx="2918621" cy="493236"/>
          </a:xfrm>
          <a:prstGeom prst="rect">
            <a:avLst/>
          </a:prstGeom>
        </p:spPr>
        <p:txBody>
          <a:bodyPr vert="horz" lIns="90631" tIns="45314" rIns="90631" bIns="45314" rtlCol="0" anchor="b"/>
          <a:lstStyle>
            <a:lvl1pPr algn="r">
              <a:defRPr sz="1200"/>
            </a:lvl1pPr>
          </a:lstStyle>
          <a:p>
            <a:fld id="{40687962-1732-4DEA-94EE-209433AE6D92}" type="slidenum">
              <a:rPr kumimoji="1" lang="ja-JP" altLang="en-US" smtClean="0"/>
              <a:t>‹#›</a:t>
            </a:fld>
            <a:endParaRPr kumimoji="1" lang="ja-JP" altLang="en-US"/>
          </a:p>
        </p:txBody>
      </p:sp>
    </p:spTree>
    <p:extLst>
      <p:ext uri="{BB962C8B-B14F-4D97-AF65-F5344CB8AC3E}">
        <p14:creationId xmlns:p14="http://schemas.microsoft.com/office/powerpoint/2010/main" val="31908815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3288" y="741363"/>
            <a:ext cx="4929187" cy="3697287"/>
          </a:xfrm>
        </p:spPr>
      </p:sp>
      <p:sp>
        <p:nvSpPr>
          <p:cNvPr id="3" name="ノート プレースホルダー 2"/>
          <p:cNvSpPr>
            <a:spLocks noGrp="1"/>
          </p:cNvSpPr>
          <p:nvPr>
            <p:ph type="body" idx="1"/>
          </p:nvPr>
        </p:nvSpPr>
        <p:spPr/>
        <p:txBody>
          <a:bodyPr/>
          <a:lstStyle/>
          <a:p>
            <a:r>
              <a:rPr lang="ja-JP" altLang="en-US" dirty="0"/>
              <a:t>・北河内二次医療圏における地域医療構想を推進するにあたり、現状と今後の方向性について、ご説明します。</a:t>
            </a:r>
          </a:p>
        </p:txBody>
      </p:sp>
      <p:sp>
        <p:nvSpPr>
          <p:cNvPr id="4" name="スライド番号プレースホルダー 3"/>
          <p:cNvSpPr>
            <a:spLocks noGrp="1"/>
          </p:cNvSpPr>
          <p:nvPr>
            <p:ph type="sldNum" sz="quarter" idx="10"/>
          </p:nvPr>
        </p:nvSpPr>
        <p:spPr/>
        <p:txBody>
          <a:bodyPr/>
          <a:lstStyle/>
          <a:p>
            <a:fld id="{CDCFC374-814C-4296-BB26-A4ADC52CB336}" type="slidenum">
              <a:rPr kumimoji="1" lang="ja-JP" altLang="en-US" smtClean="0"/>
              <a:t>1</a:t>
            </a:fld>
            <a:endParaRPr kumimoji="1" lang="ja-JP" altLang="en-US" dirty="0"/>
          </a:p>
        </p:txBody>
      </p:sp>
    </p:spTree>
    <p:extLst>
      <p:ext uri="{BB962C8B-B14F-4D97-AF65-F5344CB8AC3E}">
        <p14:creationId xmlns:p14="http://schemas.microsoft.com/office/powerpoint/2010/main" val="2200472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03288" y="741363"/>
            <a:ext cx="4929187" cy="3697287"/>
          </a:xfrm>
          <a:ln/>
        </p:spPr>
      </p:sp>
      <p:sp>
        <p:nvSpPr>
          <p:cNvPr id="8195" name="Rectangle 3"/>
          <p:cNvSpPr>
            <a:spLocks noGrp="1" noChangeArrowheads="1"/>
          </p:cNvSpPr>
          <p:nvPr>
            <p:ph type="body" idx="1"/>
          </p:nvPr>
        </p:nvSpPr>
        <p:spPr>
          <a:noFill/>
        </p:spPr>
        <p:txBody>
          <a:bodyPr/>
          <a:lstStyle/>
          <a:p>
            <a:r>
              <a:rPr lang="ja-JP" altLang="en-US" dirty="0"/>
              <a:t>・２０１７年病床機能報告では、地域急性期と回復期を合わせて２３．８％、</a:t>
            </a:r>
            <a:endParaRPr lang="en-US" altLang="ja-JP" dirty="0"/>
          </a:p>
          <a:p>
            <a:endParaRPr lang="en-US" altLang="ja-JP" dirty="0"/>
          </a:p>
          <a:p>
            <a:r>
              <a:rPr lang="ja-JP" altLang="en-US" dirty="0"/>
              <a:t>・２０２５年の必要量は、回復期が３４．４％</a:t>
            </a:r>
            <a:endParaRPr lang="en-US" altLang="ja-JP" dirty="0"/>
          </a:p>
          <a:p>
            <a:endParaRPr lang="en-US" altLang="ja-JP" dirty="0"/>
          </a:p>
          <a:p>
            <a:r>
              <a:rPr lang="ja-JP" altLang="en-US" dirty="0"/>
              <a:t>・この割合の差　約１１</a:t>
            </a:r>
            <a:r>
              <a:rPr lang="en-US" altLang="ja-JP" dirty="0"/>
              <a:t>%</a:t>
            </a:r>
            <a:r>
              <a:rPr lang="ja-JP" altLang="en-US" dirty="0"/>
              <a:t>が、回復期への転換が必要と推計されます。</a:t>
            </a:r>
            <a:endParaRPr lang="en-US" altLang="ja-JP" dirty="0"/>
          </a:p>
          <a:p>
            <a:endParaRPr lang="en-US" altLang="ja-JP" dirty="0"/>
          </a:p>
          <a:p>
            <a:endParaRPr lang="en-US" altLang="ja-JP" dirty="0"/>
          </a:p>
          <a:p>
            <a:endParaRPr lang="en-US" altLang="ja-JP" dirty="0"/>
          </a:p>
          <a:p>
            <a:endParaRPr lang="en-US" altLang="ja-JP" dirty="0"/>
          </a:p>
          <a:p>
            <a:r>
              <a:rPr lang="en-US" altLang="ja-JP" dirty="0"/>
              <a:t>※</a:t>
            </a:r>
            <a:r>
              <a:rPr lang="ja-JP" altLang="en-US" dirty="0"/>
              <a:t>　このスライドの２０１７年病床機能報告は、有床診療所を含んでおり、地域急性期に入っている。（注釈参照）　スライド６上方の「地域急性期１２４９」は病院のみの数値で、この差分（１４８９－１２４９＝２４０）が有床診療所。</a:t>
            </a:r>
            <a:endParaRPr lang="en-US" altLang="ja-JP" dirty="0"/>
          </a:p>
          <a:p>
            <a:endParaRPr lang="en-US" altLang="ja-JP" dirty="0"/>
          </a:p>
          <a:p>
            <a:r>
              <a:rPr lang="en-US" altLang="ja-JP" dirty="0"/>
              <a:t>※</a:t>
            </a:r>
            <a:r>
              <a:rPr lang="ja-JP" altLang="en-US" dirty="0"/>
              <a:t>　下の表、２０１７年病床機能報告の割合の母数は、上の表の２０１７年の行の、「高度急性期」「急性期」「（重症）急性期」「急性期（不明）「地域急性期」「回復期」「慢性期」「休棟等」を合計したもので「１０，１６８」</a:t>
            </a:r>
          </a:p>
        </p:txBody>
      </p:sp>
    </p:spTree>
    <p:extLst>
      <p:ext uri="{BB962C8B-B14F-4D97-AF65-F5344CB8AC3E}">
        <p14:creationId xmlns:p14="http://schemas.microsoft.com/office/powerpoint/2010/main" val="1162320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760702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36BD111B-1087-4444-BE7B-5314EDCA9581}" type="slidenum">
              <a:rPr kumimoji="1" lang="ja-JP" altLang="en-US" smtClean="0"/>
              <a:t>13</a:t>
            </a:fld>
            <a:endParaRPr kumimoji="1" lang="ja-JP" altLang="en-US"/>
          </a:p>
        </p:txBody>
      </p:sp>
      <p:sp>
        <p:nvSpPr>
          <p:cNvPr id="5" name="ノート プレースホルダー 2"/>
          <p:cNvSpPr>
            <a:spLocks noGrp="1"/>
          </p:cNvSpPr>
          <p:nvPr>
            <p:ph type="body" idx="1"/>
          </p:nvPr>
        </p:nvSpPr>
        <p:spPr/>
        <p:txBody>
          <a:bodyPr/>
          <a:lstStyle/>
          <a:p>
            <a:pPr marL="169945" indent="-169945"/>
            <a:endParaRPr lang="en-US" altLang="ja-JP" sz="1600" dirty="0">
              <a:latin typeface="HGPｺﾞｼｯｸE" panose="020B0900000000000000" pitchFamily="50" charset="-128"/>
              <a:ea typeface="HGPｺﾞｼｯｸE" panose="020B0900000000000000" pitchFamily="50" charset="-128"/>
            </a:endParaRPr>
          </a:p>
          <a:p>
            <a:pPr marL="169945" indent="-169945"/>
            <a:endParaRPr lang="ja-JP" altLang="en-US" sz="16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403004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03288" y="741363"/>
            <a:ext cx="4929187" cy="3697287"/>
          </a:xfrm>
          <a:ln/>
        </p:spPr>
      </p:sp>
      <p:sp>
        <p:nvSpPr>
          <p:cNvPr id="8195" name="Rectangle 3"/>
          <p:cNvSpPr>
            <a:spLocks noGrp="1" noChangeArrowheads="1"/>
          </p:cNvSpPr>
          <p:nvPr>
            <p:ph type="body" idx="1"/>
          </p:nvPr>
        </p:nvSpPr>
        <p:spPr>
          <a:noFill/>
        </p:spPr>
        <p:txBody>
          <a:bodyPr/>
          <a:lstStyle/>
          <a:p>
            <a:r>
              <a:rPr lang="ja-JP" altLang="en-US" dirty="0"/>
              <a:t>・以上をまとめますと</a:t>
            </a:r>
            <a:endParaRPr lang="en-US" altLang="ja-JP" dirty="0"/>
          </a:p>
          <a:p>
            <a:endParaRPr lang="en-US" altLang="ja-JP" dirty="0"/>
          </a:p>
          <a:p>
            <a:r>
              <a:rPr lang="ja-JP" altLang="en-US" dirty="0"/>
              <a:t>・　　（○読み上げ）</a:t>
            </a:r>
          </a:p>
          <a:p>
            <a:endParaRPr lang="ja-JP" altLang="en-US" dirty="0"/>
          </a:p>
        </p:txBody>
      </p:sp>
    </p:spTree>
    <p:extLst>
      <p:ext uri="{BB962C8B-B14F-4D97-AF65-F5344CB8AC3E}">
        <p14:creationId xmlns:p14="http://schemas.microsoft.com/office/powerpoint/2010/main" val="2495722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en-US" dirty="0">
                <a:solidFill>
                  <a:prstClr val="black"/>
                </a:solidFill>
              </a:rPr>
              <a:t>・本日ご説明する内容です。</a:t>
            </a:r>
            <a:endParaRPr lang="en-US" altLang="ja-JP" dirty="0">
              <a:solidFill>
                <a:prstClr val="black"/>
              </a:solidFill>
            </a:endParaRPr>
          </a:p>
        </p:txBody>
      </p:sp>
      <p:sp>
        <p:nvSpPr>
          <p:cNvPr id="4" name="スライド番号プレースホルダー 3"/>
          <p:cNvSpPr>
            <a:spLocks noGrp="1"/>
          </p:cNvSpPr>
          <p:nvPr>
            <p:ph type="sldNum" sz="quarter" idx="10"/>
          </p:nvPr>
        </p:nvSpPr>
        <p:spPr/>
        <p:txBody>
          <a:bodyPr/>
          <a:lstStyle/>
          <a:p>
            <a:fld id="{40687962-1732-4DEA-94EE-209433AE6D92}" type="slidenum">
              <a:rPr kumimoji="1" lang="ja-JP" altLang="en-US" smtClean="0"/>
              <a:t>2</a:t>
            </a:fld>
            <a:endParaRPr kumimoji="1" lang="ja-JP" altLang="en-US" dirty="0"/>
          </a:p>
        </p:txBody>
      </p:sp>
    </p:spTree>
    <p:extLst>
      <p:ext uri="{BB962C8B-B14F-4D97-AF65-F5344CB8AC3E}">
        <p14:creationId xmlns:p14="http://schemas.microsoft.com/office/powerpoint/2010/main" val="4098959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03288" y="741363"/>
            <a:ext cx="4929187" cy="3697287"/>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4212046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03288" y="741363"/>
            <a:ext cx="4929187" cy="3697287"/>
          </a:xfrm>
          <a:ln/>
        </p:spPr>
      </p:sp>
      <p:sp>
        <p:nvSpPr>
          <p:cNvPr id="8195" name="Rectangle 3"/>
          <p:cNvSpPr>
            <a:spLocks noGrp="1" noChangeArrowheads="1"/>
          </p:cNvSpPr>
          <p:nvPr>
            <p:ph type="body" idx="1"/>
          </p:nvPr>
        </p:nvSpPr>
        <p:spPr>
          <a:noFill/>
        </p:spPr>
        <p:txBody>
          <a:bodyPr/>
          <a:lstStyle/>
          <a:p>
            <a:pPr lvl="0"/>
            <a:r>
              <a:rPr lang="ja-JP" altLang="en-US" dirty="0">
                <a:solidFill>
                  <a:prstClr val="black"/>
                </a:solidFill>
              </a:rPr>
              <a:t>・新公立病院改革プラン補足調査対象病院が２か所（大阪府立精神医療センター、市立ひらかた）、公的医療機関等２０２５プラン対象病院が４カ所（松下記念、関西医大附属枚方病院、枚方公済、星ヶ丘医療センター）となっております。</a:t>
            </a:r>
            <a:endParaRPr lang="en-US" altLang="ja-JP" dirty="0">
              <a:solidFill>
                <a:prstClr val="black"/>
              </a:solidFill>
            </a:endParaRPr>
          </a:p>
          <a:p>
            <a:pPr lvl="0"/>
            <a:endParaRPr lang="en-US" altLang="ja-JP" dirty="0">
              <a:solidFill>
                <a:prstClr val="black"/>
              </a:solidFill>
            </a:endParaRPr>
          </a:p>
          <a:p>
            <a:pPr lvl="0"/>
            <a:r>
              <a:rPr lang="ja-JP" altLang="en-US" dirty="0">
                <a:solidFill>
                  <a:prstClr val="black"/>
                </a:solidFill>
              </a:rPr>
              <a:t>（・プランで言うところの「公的」とは、医療法上の公的医療機関とは異なり、特定機能病院、地域医療支援病院が「プラン対象施設」とされています）</a:t>
            </a:r>
            <a:endParaRPr lang="en-US" altLang="ja-JP" dirty="0">
              <a:solidFill>
                <a:prstClr val="black"/>
              </a:solidFill>
            </a:endParaRPr>
          </a:p>
          <a:p>
            <a:pPr lvl="0"/>
            <a:endParaRPr lang="en-US" altLang="ja-JP" dirty="0">
              <a:solidFill>
                <a:prstClr val="black"/>
              </a:solidFill>
            </a:endParaRPr>
          </a:p>
          <a:p>
            <a:pPr lvl="0"/>
            <a:r>
              <a:rPr lang="en-US" altLang="ja-JP" dirty="0">
                <a:solidFill>
                  <a:prstClr val="black"/>
                </a:solidFill>
              </a:rPr>
              <a:t>※</a:t>
            </a:r>
            <a:r>
              <a:rPr lang="ja-JP" altLang="en-US" dirty="0">
                <a:solidFill>
                  <a:prstClr val="black"/>
                </a:solidFill>
              </a:rPr>
              <a:t>参考</a:t>
            </a:r>
          </a:p>
          <a:p>
            <a:pPr lvl="0"/>
            <a:r>
              <a:rPr lang="ja-JP" altLang="en-US" dirty="0">
                <a:solidFill>
                  <a:prstClr val="black"/>
                </a:solidFill>
              </a:rPr>
              <a:t>病院事業を設置する地方公共団体においては、「新公立病院改革ガイドライン」（平成</a:t>
            </a:r>
            <a:r>
              <a:rPr lang="en-US" altLang="ja-JP" dirty="0">
                <a:solidFill>
                  <a:prstClr val="black"/>
                </a:solidFill>
              </a:rPr>
              <a:t>27 </a:t>
            </a:r>
            <a:r>
              <a:rPr lang="ja-JP" altLang="en-US" dirty="0">
                <a:solidFill>
                  <a:prstClr val="black"/>
                </a:solidFill>
              </a:rPr>
              <a:t>年３月</a:t>
            </a:r>
            <a:r>
              <a:rPr lang="en-US" altLang="ja-JP" dirty="0">
                <a:solidFill>
                  <a:prstClr val="black"/>
                </a:solidFill>
              </a:rPr>
              <a:t>31 </a:t>
            </a:r>
            <a:r>
              <a:rPr lang="ja-JP" altLang="en-US" dirty="0">
                <a:solidFill>
                  <a:prstClr val="black"/>
                </a:solidFill>
              </a:rPr>
              <a:t>日付け総財準第</a:t>
            </a:r>
            <a:r>
              <a:rPr lang="en-US" altLang="ja-JP" dirty="0">
                <a:solidFill>
                  <a:prstClr val="black"/>
                </a:solidFill>
              </a:rPr>
              <a:t>59 </a:t>
            </a:r>
            <a:r>
              <a:rPr lang="ja-JP" altLang="en-US" dirty="0">
                <a:solidFill>
                  <a:prstClr val="black"/>
                </a:solidFill>
              </a:rPr>
              <a:t>号総務省自治財政局長通知）を参考に、平成</a:t>
            </a:r>
            <a:r>
              <a:rPr lang="en-US" altLang="ja-JP" dirty="0">
                <a:solidFill>
                  <a:prstClr val="black"/>
                </a:solidFill>
              </a:rPr>
              <a:t>28 </a:t>
            </a:r>
            <a:r>
              <a:rPr lang="ja-JP" altLang="en-US" dirty="0">
                <a:solidFill>
                  <a:prstClr val="black"/>
                </a:solidFill>
              </a:rPr>
              <a:t>年度中に「新公立病院改革プラン」を策定することとされており、策定した「新公立院改革プラン」をもとに、地域医療構想調整会議に参加することで、地域医療構想の達成に向けた具体的な議論が促進されるものと考えております。</a:t>
            </a:r>
          </a:p>
          <a:p>
            <a:pPr lvl="0"/>
            <a:r>
              <a:rPr lang="ja-JP" altLang="en-US" dirty="0">
                <a:solidFill>
                  <a:prstClr val="black"/>
                </a:solidFill>
              </a:rPr>
              <a:t>民間病院が約９割を占め、全国より約１割高い大阪府では、公立、公的医療プランに加え、民間病院にも医療プラン２０２５の策定をおこない地域の課題を共有する予定です。</a:t>
            </a:r>
          </a:p>
        </p:txBody>
      </p:sp>
    </p:spTree>
    <p:extLst>
      <p:ext uri="{BB962C8B-B14F-4D97-AF65-F5344CB8AC3E}">
        <p14:creationId xmlns:p14="http://schemas.microsoft.com/office/powerpoint/2010/main" val="2495722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5</a:t>
            </a:fld>
            <a:endParaRPr kumimoji="1" lang="ja-JP" altLang="en-US"/>
          </a:p>
        </p:txBody>
      </p:sp>
    </p:spTree>
    <p:extLst>
      <p:ext uri="{BB962C8B-B14F-4D97-AF65-F5344CB8AC3E}">
        <p14:creationId xmlns:p14="http://schemas.microsoft.com/office/powerpoint/2010/main" val="581288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6</a:t>
            </a:fld>
            <a:endParaRPr kumimoji="1" lang="ja-JP" altLang="en-US"/>
          </a:p>
        </p:txBody>
      </p:sp>
    </p:spTree>
    <p:extLst>
      <p:ext uri="{BB962C8B-B14F-4D97-AF65-F5344CB8AC3E}">
        <p14:creationId xmlns:p14="http://schemas.microsoft.com/office/powerpoint/2010/main" val="3755293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7</a:t>
            </a:fld>
            <a:endParaRPr kumimoji="1" lang="ja-JP" altLang="en-US"/>
          </a:p>
        </p:txBody>
      </p:sp>
    </p:spTree>
    <p:extLst>
      <p:ext uri="{BB962C8B-B14F-4D97-AF65-F5344CB8AC3E}">
        <p14:creationId xmlns:p14="http://schemas.microsoft.com/office/powerpoint/2010/main" val="40648110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8</a:t>
            </a:fld>
            <a:endParaRPr kumimoji="1" lang="ja-JP" altLang="en-US"/>
          </a:p>
        </p:txBody>
      </p:sp>
    </p:spTree>
    <p:extLst>
      <p:ext uri="{BB962C8B-B14F-4D97-AF65-F5344CB8AC3E}">
        <p14:creationId xmlns:p14="http://schemas.microsoft.com/office/powerpoint/2010/main" val="4130183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BD111B-1087-4444-BE7B-5314EDCA9581}" type="slidenum">
              <a:rPr kumimoji="1" lang="ja-JP" altLang="en-US" smtClean="0"/>
              <a:t>10</a:t>
            </a:fld>
            <a:endParaRPr kumimoji="1" lang="ja-JP" altLang="en-US"/>
          </a:p>
        </p:txBody>
      </p:sp>
    </p:spTree>
    <p:extLst>
      <p:ext uri="{BB962C8B-B14F-4D97-AF65-F5344CB8AC3E}">
        <p14:creationId xmlns:p14="http://schemas.microsoft.com/office/powerpoint/2010/main" val="656971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480EE7C-8E8D-41EB-9594-C5DC1FCA6663}" type="datetime1">
              <a:rPr kumimoji="1" lang="ja-JP" altLang="en-US" smtClean="0"/>
              <a:t>2021/3/30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261477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6C1884-71C5-4CA1-AEB1-8D07AC67AE50}" type="datetime1">
              <a:rPr kumimoji="1" lang="ja-JP" altLang="en-US" smtClean="0"/>
              <a:t>2021/3/30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217638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DBA19F-7284-44BE-9A1F-C02B9A966599}" type="datetime1">
              <a:rPr kumimoji="1" lang="ja-JP" altLang="en-US" smtClean="0"/>
              <a:t>2021/3/30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43725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59288436-3286-4FEF-B618-369F48507185}" type="datetime1">
              <a:rPr kumimoji="1" lang="ja-JP" altLang="en-US" smtClean="0"/>
              <a:t>2021/3/30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488334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288436-3286-4FEF-B618-369F48507185}" type="datetime1">
              <a:rPr kumimoji="1" lang="ja-JP" altLang="en-US" smtClean="0"/>
              <a:t>2021/3/30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9824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51F4AA4-C779-4EE1-910A-4A7C1CD4543E}" type="datetime1">
              <a:rPr kumimoji="1" lang="ja-JP" altLang="en-US" smtClean="0"/>
              <a:t>2021/3/30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82166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E3C2E89-ACA8-453C-98E5-56D551773C7D}" type="datetime1">
              <a:rPr kumimoji="1" lang="ja-JP" altLang="en-US" smtClean="0"/>
              <a:t>2021/3/30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096771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29DF76D-27A6-45FE-A907-12DFDE6D76F8}" type="datetime1">
              <a:rPr kumimoji="1" lang="ja-JP" altLang="en-US" smtClean="0"/>
              <a:t>2021/3/30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1722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5B6E5B3-E1CE-4D50-8D88-0BAB252FE96E}" type="datetime1">
              <a:rPr kumimoji="1" lang="ja-JP" altLang="en-US" smtClean="0"/>
              <a:t>2021/3/30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93747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9CB3274-620F-4559-8998-DD67638A3D1F}" type="datetime1">
              <a:rPr kumimoji="1" lang="ja-JP" altLang="en-US" smtClean="0"/>
              <a:t>2021/3/30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951172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107F548-034F-4E79-9524-0CA46ED49675}" type="datetime1">
              <a:rPr kumimoji="1" lang="ja-JP" altLang="en-US" smtClean="0"/>
              <a:t>2021/3/30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665460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239C08-6B5E-4AFE-AB4D-F32FDDA43A4F}" type="datetime1">
              <a:rPr kumimoji="1" lang="ja-JP" altLang="en-US" smtClean="0"/>
              <a:t>2021/3/30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60647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6A1CAA-F00E-48D3-8907-6F71498EB191}" type="datetime1">
              <a:rPr kumimoji="1" lang="ja-JP" altLang="en-US" smtClean="0"/>
              <a:t>2021/3/30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76865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14.emf"/><Relationship Id="rId4" Type="http://schemas.openxmlformats.org/officeDocument/2006/relationships/image" Target="../media/image13.emf"/></Relationships>
</file>

<file path=ppt/slides/_rels/slide12.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9.emf"/><Relationship Id="rId5" Type="http://schemas.openxmlformats.org/officeDocument/2006/relationships/slide" Target="slide3.xml"/><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slide" Target="slide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42"/>
          <p:cNvGrpSpPr>
            <a:grpSpLocks/>
          </p:cNvGrpSpPr>
          <p:nvPr/>
        </p:nvGrpSpPr>
        <p:grpSpPr bwMode="auto">
          <a:xfrm>
            <a:off x="529484" y="2017005"/>
            <a:ext cx="7126927" cy="690580"/>
            <a:chOff x="398" y="2379"/>
            <a:chExt cx="2665" cy="315"/>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grpSpPr>
        <p:sp>
          <p:nvSpPr>
            <p:cNvPr id="13" name="Rectangle 18"/>
            <p:cNvSpPr>
              <a:spLocks noChangeArrowheads="1"/>
            </p:cNvSpPr>
            <p:nvPr/>
          </p:nvSpPr>
          <p:spPr bwMode="gray">
            <a:xfrm>
              <a:off x="476" y="2379"/>
              <a:ext cx="2587" cy="91"/>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sp>
          <p:nvSpPr>
            <p:cNvPr id="15" name="Freeform 20"/>
            <p:cNvSpPr>
              <a:spLocks/>
            </p:cNvSpPr>
            <p:nvPr/>
          </p:nvSpPr>
          <p:spPr bwMode="auto">
            <a:xfrm>
              <a:off x="398" y="2379"/>
              <a:ext cx="91" cy="91"/>
            </a:xfrm>
            <a:custGeom>
              <a:avLst/>
              <a:gdLst>
                <a:gd name="T0" fmla="*/ 450 w 450"/>
                <a:gd name="T1" fmla="*/ 0 h 450"/>
                <a:gd name="T2" fmla="*/ 0 w 450"/>
                <a:gd name="T3" fmla="*/ 450 h 450"/>
                <a:gd name="T4" fmla="*/ 450 w 450"/>
                <a:gd name="T5" fmla="*/ 450 h 450"/>
                <a:gd name="T6" fmla="*/ 450 w 450"/>
                <a:gd name="T7" fmla="*/ 0 h 450"/>
              </a:gdLst>
              <a:ahLst/>
              <a:cxnLst>
                <a:cxn ang="0">
                  <a:pos x="T0" y="T1"/>
                </a:cxn>
                <a:cxn ang="0">
                  <a:pos x="T2" y="T3"/>
                </a:cxn>
                <a:cxn ang="0">
                  <a:pos x="T4" y="T5"/>
                </a:cxn>
                <a:cxn ang="0">
                  <a:pos x="T6" y="T7"/>
                </a:cxn>
              </a:cxnLst>
              <a:rect l="0" t="0" r="r" b="b"/>
              <a:pathLst>
                <a:path w="450" h="450">
                  <a:moveTo>
                    <a:pt x="450" y="0"/>
                  </a:moveTo>
                  <a:cubicBezTo>
                    <a:pt x="202" y="0"/>
                    <a:pt x="0" y="202"/>
                    <a:pt x="0" y="450"/>
                  </a:cubicBezTo>
                  <a:lnTo>
                    <a:pt x="450" y="450"/>
                  </a:lnTo>
                  <a:lnTo>
                    <a:pt x="450" y="0"/>
                  </a:lnTo>
                  <a:close/>
                </a:path>
              </a:pathLst>
            </a:custGeom>
            <a:grpFill/>
            <a:ln w="0" cap="flat" cmpd="sng">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sz="1662" dirty="0">
                <a:latin typeface="+mn-ea"/>
              </a:endParaRPr>
            </a:p>
          </p:txBody>
        </p:sp>
        <p:sp>
          <p:nvSpPr>
            <p:cNvPr id="16" name="Rectangle 21"/>
            <p:cNvSpPr>
              <a:spLocks noChangeArrowheads="1"/>
            </p:cNvSpPr>
            <p:nvPr/>
          </p:nvSpPr>
          <p:spPr bwMode="gray">
            <a:xfrm>
              <a:off x="398" y="2467"/>
              <a:ext cx="91" cy="227"/>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grpSp>
      <p:grpSp>
        <p:nvGrpSpPr>
          <p:cNvPr id="17" name="Group 41"/>
          <p:cNvGrpSpPr>
            <a:grpSpLocks/>
          </p:cNvGrpSpPr>
          <p:nvPr/>
        </p:nvGrpSpPr>
        <p:grpSpPr bwMode="auto">
          <a:xfrm>
            <a:off x="1954534" y="3656852"/>
            <a:ext cx="6931702" cy="697157"/>
            <a:chOff x="1221" y="2704"/>
            <a:chExt cx="2592" cy="31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grpSpPr>
        <p:sp>
          <p:nvSpPr>
            <p:cNvPr id="18" name="Rectangle 25"/>
            <p:cNvSpPr>
              <a:spLocks noChangeArrowheads="1"/>
            </p:cNvSpPr>
            <p:nvPr/>
          </p:nvSpPr>
          <p:spPr bwMode="gray">
            <a:xfrm>
              <a:off x="1221" y="2931"/>
              <a:ext cx="2507" cy="91"/>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sp>
          <p:nvSpPr>
            <p:cNvPr id="19" name="Freeform 26"/>
            <p:cNvSpPr>
              <a:spLocks/>
            </p:cNvSpPr>
            <p:nvPr/>
          </p:nvSpPr>
          <p:spPr bwMode="auto">
            <a:xfrm rot="10800000">
              <a:off x="3722" y="2931"/>
              <a:ext cx="91" cy="91"/>
            </a:xfrm>
            <a:custGeom>
              <a:avLst/>
              <a:gdLst>
                <a:gd name="T0" fmla="*/ 450 w 450"/>
                <a:gd name="T1" fmla="*/ 0 h 450"/>
                <a:gd name="T2" fmla="*/ 0 w 450"/>
                <a:gd name="T3" fmla="*/ 450 h 450"/>
                <a:gd name="T4" fmla="*/ 450 w 450"/>
                <a:gd name="T5" fmla="*/ 450 h 450"/>
                <a:gd name="T6" fmla="*/ 450 w 450"/>
                <a:gd name="T7" fmla="*/ 0 h 450"/>
              </a:gdLst>
              <a:ahLst/>
              <a:cxnLst>
                <a:cxn ang="0">
                  <a:pos x="T0" y="T1"/>
                </a:cxn>
                <a:cxn ang="0">
                  <a:pos x="T2" y="T3"/>
                </a:cxn>
                <a:cxn ang="0">
                  <a:pos x="T4" y="T5"/>
                </a:cxn>
                <a:cxn ang="0">
                  <a:pos x="T6" y="T7"/>
                </a:cxn>
              </a:cxnLst>
              <a:rect l="0" t="0" r="r" b="b"/>
              <a:pathLst>
                <a:path w="450" h="450">
                  <a:moveTo>
                    <a:pt x="450" y="0"/>
                  </a:moveTo>
                  <a:cubicBezTo>
                    <a:pt x="202" y="0"/>
                    <a:pt x="0" y="202"/>
                    <a:pt x="0" y="450"/>
                  </a:cubicBezTo>
                  <a:lnTo>
                    <a:pt x="450" y="450"/>
                  </a:lnTo>
                  <a:lnTo>
                    <a:pt x="450" y="0"/>
                  </a:lnTo>
                  <a:close/>
                </a:path>
              </a:pathLst>
            </a:custGeom>
            <a:grpFill/>
            <a:ln w="0" cap="flat" cmpd="sng">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sz="1662" dirty="0">
                <a:latin typeface="+mn-ea"/>
              </a:endParaRPr>
            </a:p>
          </p:txBody>
        </p:sp>
        <p:sp>
          <p:nvSpPr>
            <p:cNvPr id="20" name="Rectangle 27"/>
            <p:cNvSpPr>
              <a:spLocks noChangeArrowheads="1"/>
            </p:cNvSpPr>
            <p:nvPr/>
          </p:nvSpPr>
          <p:spPr bwMode="gray">
            <a:xfrm>
              <a:off x="3722" y="2704"/>
              <a:ext cx="91" cy="227"/>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grpSp>
      <p:sp>
        <p:nvSpPr>
          <p:cNvPr id="2" name="テキスト ボックス 1"/>
          <p:cNvSpPr txBox="1"/>
          <p:nvPr/>
        </p:nvSpPr>
        <p:spPr>
          <a:xfrm>
            <a:off x="651164" y="2439695"/>
            <a:ext cx="8106460" cy="1342547"/>
          </a:xfrm>
          <a:prstGeom prst="rect">
            <a:avLst/>
          </a:prstGeom>
          <a:noFill/>
        </p:spPr>
        <p:txBody>
          <a:bodyPr wrap="square" rtlCol="0">
            <a:spAutoFit/>
          </a:bodyPr>
          <a:lstStyle/>
          <a:p>
            <a:pPr algn="ctr"/>
            <a:r>
              <a:rPr lang="ja-JP" altLang="en-US" sz="4062" b="1" dirty="0">
                <a:latin typeface="+mn-ea"/>
              </a:rPr>
              <a:t>堺市二次医療圏「地域医療構想」　現状と今後の方向性</a:t>
            </a:r>
            <a:endParaRPr lang="en-US" altLang="ja-JP" sz="4062" b="1" dirty="0">
              <a:solidFill>
                <a:schemeClr val="tx2"/>
              </a:solidFill>
              <a:latin typeface="+mn-ea"/>
            </a:endParaRPr>
          </a:p>
        </p:txBody>
      </p:sp>
      <p:sp>
        <p:nvSpPr>
          <p:cNvPr id="21" name="AutoShape 28"/>
          <p:cNvSpPr>
            <a:spLocks noChangeArrowheads="1"/>
          </p:cNvSpPr>
          <p:nvPr/>
        </p:nvSpPr>
        <p:spPr bwMode="gray">
          <a:xfrm rot="16200000">
            <a:off x="1461232" y="771279"/>
            <a:ext cx="116043" cy="1929032"/>
          </a:xfrm>
          <a:prstGeom prst="flowChartDelay">
            <a:avLst/>
          </a:prstGeom>
          <a:solidFill>
            <a:schemeClr val="tx2"/>
          </a:solidFill>
          <a:ln w="3175">
            <a:solidFill>
              <a:schemeClr val="tx2"/>
            </a:solidFill>
          </a:ln>
          <a:effectLst/>
        </p:spPr>
        <p:txBody>
          <a:bodyPr vert="eaVert" wrap="none" lIns="33231" tIns="0" rIns="0" bIns="0" anchor="b"/>
          <a:lstStyle/>
          <a:p>
            <a:pPr algn="ctr"/>
            <a:r>
              <a:rPr lang="en-US" altLang="ja-JP" sz="3692" b="1" dirty="0" smtClean="0">
                <a:latin typeface="+mj-ea"/>
                <a:ea typeface="+mj-ea"/>
              </a:rPr>
              <a:t>2020</a:t>
            </a:r>
            <a:r>
              <a:rPr lang="ja-JP" altLang="en-US" sz="3692" b="1" dirty="0" smtClean="0">
                <a:latin typeface="+mj-ea"/>
                <a:ea typeface="+mj-ea"/>
              </a:rPr>
              <a:t>年度</a:t>
            </a:r>
            <a:endParaRPr lang="ja-JP" altLang="en-US" sz="3692" b="1" dirty="0">
              <a:latin typeface="+mj-ea"/>
              <a:ea typeface="+mj-ea"/>
            </a:endParaRPr>
          </a:p>
        </p:txBody>
      </p:sp>
      <p:sp>
        <p:nvSpPr>
          <p:cNvPr id="14" name="スライド番号プレースホルダー 2"/>
          <p:cNvSpPr>
            <a:spLocks noGrp="1"/>
          </p:cNvSpPr>
          <p:nvPr>
            <p:ph type="sldNum" sz="quarter" idx="12"/>
          </p:nvPr>
        </p:nvSpPr>
        <p:spPr>
          <a:xfrm>
            <a:off x="6969484" y="6467034"/>
            <a:ext cx="2133600" cy="365125"/>
          </a:xfrm>
        </p:spPr>
        <p:txBody>
          <a:bodyPr/>
          <a:lstStyle/>
          <a:p>
            <a:fld id="{A9848611-8FAA-4BFC-BAAD-33CAF1A3E273}" type="slidenum">
              <a:rPr kumimoji="1" lang="ja-JP" altLang="en-US" sz="1800" smtClean="0">
                <a:solidFill>
                  <a:schemeClr val="tx1"/>
                </a:solidFill>
              </a:rPr>
              <a:t>1</a:t>
            </a:fld>
            <a:endParaRPr kumimoji="1" lang="ja-JP" altLang="en-US" sz="1800" dirty="0">
              <a:solidFill>
                <a:schemeClr val="tx1"/>
              </a:solidFill>
            </a:endParaRPr>
          </a:p>
        </p:txBody>
      </p:sp>
      <p:sp>
        <p:nvSpPr>
          <p:cNvPr id="22" name="角丸四角形 21"/>
          <p:cNvSpPr/>
          <p:nvPr/>
        </p:nvSpPr>
        <p:spPr>
          <a:xfrm>
            <a:off x="2022592" y="5013176"/>
            <a:ext cx="5056082" cy="1465060"/>
          </a:xfrm>
          <a:prstGeom prst="roundRect">
            <a:avLst>
              <a:gd name="adj" fmla="val 13803"/>
            </a:avLst>
          </a:prstGeom>
          <a:solidFill>
            <a:schemeClr val="accent1">
              <a:lumMod val="20000"/>
              <a:lumOff val="80000"/>
            </a:schemeClr>
          </a:solidFill>
          <a:ln>
            <a:solidFill>
              <a:schemeClr val="accent1">
                <a:lumMod val="40000"/>
                <a:lumOff val="6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ja-JP" altLang="en-US" sz="1477" b="1" dirty="0">
                <a:solidFill>
                  <a:schemeClr val="accent1">
                    <a:lumMod val="50000"/>
                  </a:schemeClr>
                </a:solidFill>
                <a:latin typeface="HGP創英角ｺﾞｼｯｸUB" panose="020B0900000000000000" pitchFamily="50" charset="-128"/>
                <a:ea typeface="HGP創英角ｺﾞｼｯｸUB" panose="020B0900000000000000" pitchFamily="50" charset="-128"/>
              </a:rPr>
              <a:t>　</a:t>
            </a:r>
            <a:r>
              <a:rPr lang="ja-JP" altLang="en-US" sz="1846" b="1" dirty="0">
                <a:solidFill>
                  <a:schemeClr val="accent1">
                    <a:lumMod val="50000"/>
                  </a:schemeClr>
                </a:solidFill>
                <a:latin typeface="HGP創英角ｺﾞｼｯｸUB" panose="020B0900000000000000" pitchFamily="50" charset="-128"/>
                <a:ea typeface="HGP創英角ｺﾞｼｯｸUB" panose="020B0900000000000000" pitchFamily="50" charset="-128"/>
              </a:rPr>
              <a:t>大阪アプローチ</a:t>
            </a:r>
            <a:endParaRPr lang="en-US" altLang="ja-JP" sz="1846" b="1" dirty="0">
              <a:solidFill>
                <a:schemeClr val="accent1">
                  <a:lumMod val="50000"/>
                </a:schemeClr>
              </a:solidFill>
              <a:latin typeface="HGP創英角ｺﾞｼｯｸUB" panose="020B0900000000000000" pitchFamily="50" charset="-128"/>
              <a:ea typeface="HGP創英角ｺﾞｼｯｸUB" panose="020B0900000000000000" pitchFamily="50" charset="-128"/>
            </a:endParaRP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圏域ごとのデータに基づく分析をもとに</a:t>
            </a: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公民のイコールフッティングで</a:t>
            </a: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病床機能分化の議論を進める</a:t>
            </a:r>
          </a:p>
          <a:p>
            <a:r>
              <a:rPr lang="ja-JP" altLang="en-US" sz="1292" dirty="0">
                <a:latin typeface="+mn-ea"/>
              </a:rPr>
              <a:t>　</a:t>
            </a:r>
            <a:endParaRPr lang="en-US" altLang="ja-JP" sz="1477" dirty="0">
              <a:solidFill>
                <a:schemeClr val="tx1"/>
              </a:solidFill>
              <a:latin typeface="+mn-ea"/>
            </a:endParaRPr>
          </a:p>
        </p:txBody>
      </p:sp>
      <p:sp>
        <p:nvSpPr>
          <p:cNvPr id="26" name="テキスト ボックス 25"/>
          <p:cNvSpPr txBox="1"/>
          <p:nvPr/>
        </p:nvSpPr>
        <p:spPr>
          <a:xfrm>
            <a:off x="7524328" y="270367"/>
            <a:ext cx="1245228" cy="461665"/>
          </a:xfrm>
          <a:prstGeom prst="rect">
            <a:avLst/>
          </a:prstGeom>
          <a:solidFill>
            <a:schemeClr val="bg1"/>
          </a:solidFill>
          <a:ln>
            <a:solidFill>
              <a:schemeClr val="tx1"/>
            </a:solidFill>
          </a:ln>
        </p:spPr>
        <p:txBody>
          <a:bodyPr wrap="square" rtlCol="0">
            <a:spAutoFit/>
          </a:bodyPr>
          <a:lstStyle/>
          <a:p>
            <a:pPr algn="ctr"/>
            <a:r>
              <a:rPr kumimoji="1" lang="ja-JP" altLang="en-US" sz="2400" smtClean="0"/>
              <a:t>資料</a:t>
            </a:r>
            <a:r>
              <a:rPr lang="ja-JP" altLang="en-US" sz="2400" dirty="0"/>
              <a:t>３</a:t>
            </a:r>
            <a:endParaRPr kumimoji="1" lang="en-US" altLang="ja-JP" sz="2400" dirty="0"/>
          </a:p>
        </p:txBody>
      </p:sp>
    </p:spTree>
    <p:extLst>
      <p:ext uri="{BB962C8B-B14F-4D97-AF65-F5344CB8AC3E}">
        <p14:creationId xmlns:p14="http://schemas.microsoft.com/office/powerpoint/2010/main" val="28589871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158156" y="87565"/>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3" name="タイトル 1">
            <a:extLst>
              <a:ext uri="{FF2B5EF4-FFF2-40B4-BE49-F238E27FC236}">
                <a16:creationId xmlns:a16="http://schemas.microsoft.com/office/drawing/2014/main" id="{30BE5A27-A407-4A14-A9BE-5866682C3C6B}"/>
              </a:ext>
            </a:extLst>
          </p:cNvPr>
          <p:cNvSpPr txBox="1">
            <a:spLocks/>
          </p:cNvSpPr>
          <p:nvPr/>
        </p:nvSpPr>
        <p:spPr>
          <a:xfrm>
            <a:off x="193379" y="71573"/>
            <a:ext cx="896448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bg1"/>
                </a:solidFill>
                <a:latin typeface="HGP創英角ｺﾞｼｯｸUB" panose="020B0900000000000000" pitchFamily="50" charset="-128"/>
                <a:ea typeface="HGP創英角ｺﾞｼｯｸUB" panose="020B0900000000000000" pitchFamily="50" charset="-128"/>
              </a:rPr>
              <a:t>１</a:t>
            </a:r>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堺市二次医療圏の概要</a:t>
            </a:r>
            <a:r>
              <a:rPr lang="en-US" altLang="ja-JP"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医療体制の概要⑥（転換補助金）</a:t>
            </a:r>
          </a:p>
        </p:txBody>
      </p:sp>
      <p:graphicFrame>
        <p:nvGraphicFramePr>
          <p:cNvPr id="11" name="表 10"/>
          <p:cNvGraphicFramePr>
            <a:graphicFrameLocks noGrp="1"/>
          </p:cNvGraphicFramePr>
          <p:nvPr>
            <p:extLst>
              <p:ext uri="{D42A27DB-BD31-4B8C-83A1-F6EECF244321}">
                <p14:modId xmlns:p14="http://schemas.microsoft.com/office/powerpoint/2010/main" val="2280605196"/>
              </p:ext>
            </p:extLst>
          </p:nvPr>
        </p:nvGraphicFramePr>
        <p:xfrm>
          <a:off x="251520" y="1845922"/>
          <a:ext cx="8712969" cy="2449830"/>
        </p:xfrm>
        <a:graphic>
          <a:graphicData uri="http://schemas.openxmlformats.org/drawingml/2006/table">
            <a:tbl>
              <a:tblPr/>
              <a:tblGrid>
                <a:gridCol w="755520">
                  <a:extLst>
                    <a:ext uri="{9D8B030D-6E8A-4147-A177-3AD203B41FA5}">
                      <a16:colId xmlns:a16="http://schemas.microsoft.com/office/drawing/2014/main" val="2968239591"/>
                    </a:ext>
                  </a:extLst>
                </a:gridCol>
                <a:gridCol w="849961">
                  <a:extLst>
                    <a:ext uri="{9D8B030D-6E8A-4147-A177-3AD203B41FA5}">
                      <a16:colId xmlns:a16="http://schemas.microsoft.com/office/drawing/2014/main" val="1459089598"/>
                    </a:ext>
                  </a:extLst>
                </a:gridCol>
                <a:gridCol w="1539023">
                  <a:extLst>
                    <a:ext uri="{9D8B030D-6E8A-4147-A177-3AD203B41FA5}">
                      <a16:colId xmlns:a16="http://schemas.microsoft.com/office/drawing/2014/main" val="75660060"/>
                    </a:ext>
                  </a:extLst>
                </a:gridCol>
                <a:gridCol w="1539023">
                  <a:extLst>
                    <a:ext uri="{9D8B030D-6E8A-4147-A177-3AD203B41FA5}">
                      <a16:colId xmlns:a16="http://schemas.microsoft.com/office/drawing/2014/main" val="4236646312"/>
                    </a:ext>
                  </a:extLst>
                </a:gridCol>
                <a:gridCol w="979378">
                  <a:extLst>
                    <a:ext uri="{9D8B030D-6E8A-4147-A177-3AD203B41FA5}">
                      <a16:colId xmlns:a16="http://schemas.microsoft.com/office/drawing/2014/main" val="1945407248"/>
                    </a:ext>
                  </a:extLst>
                </a:gridCol>
                <a:gridCol w="1525032">
                  <a:extLst>
                    <a:ext uri="{9D8B030D-6E8A-4147-A177-3AD203B41FA5}">
                      <a16:colId xmlns:a16="http://schemas.microsoft.com/office/drawing/2014/main" val="1310178076"/>
                    </a:ext>
                  </a:extLst>
                </a:gridCol>
                <a:gridCol w="1525032">
                  <a:extLst>
                    <a:ext uri="{9D8B030D-6E8A-4147-A177-3AD203B41FA5}">
                      <a16:colId xmlns:a16="http://schemas.microsoft.com/office/drawing/2014/main" val="4229728663"/>
                    </a:ext>
                  </a:extLst>
                </a:gridCol>
              </a:tblGrid>
              <a:tr h="247650">
                <a:tc gridSpan="2">
                  <a:txBody>
                    <a:bodyPr/>
                    <a:lstStyle/>
                    <a:p>
                      <a:pPr algn="l" fontAlgn="ctr"/>
                      <a:r>
                        <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rPr>
                        <a:t>大阪府全体</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endPar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9632949"/>
                  </a:ext>
                </a:extLst>
              </a:tr>
              <a:tr h="247650">
                <a:tc rowSpan="2">
                  <a:txBody>
                    <a:bodyPr/>
                    <a:lstStyle/>
                    <a:p>
                      <a:pPr algn="ctr"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gridSpan="3">
                  <a:txBody>
                    <a:bodyPr/>
                    <a:lstStyle/>
                    <a:p>
                      <a:pPr algn="l"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補助金交付病院数</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CE4D6"/>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l"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補助金交付病床数</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CE4D6"/>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91147678"/>
                  </a:ext>
                </a:extLst>
              </a:tr>
              <a:tr h="247650">
                <a:tc vMerge="1">
                  <a:txBody>
                    <a:bodyPr/>
                    <a:lstStyle/>
                    <a:p>
                      <a:endParaRPr kumimoji="1" lang="ja-JP" altLang="en-US"/>
                    </a:p>
                  </a:txBody>
                  <a:tcPr/>
                </a:tc>
                <a:tc>
                  <a:txBody>
                    <a:bodyPr/>
                    <a:lstStyle/>
                    <a:p>
                      <a:pPr algn="ctr"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CE4D6"/>
                    </a:solidFill>
                  </a:tcPr>
                </a:tc>
                <a:tc>
                  <a:txBody>
                    <a:bodyPr/>
                    <a:lstStyle/>
                    <a:p>
                      <a:pPr algn="ctr" fontAlgn="ctr"/>
                      <a:r>
                        <a:rPr lang="ja-JP" altLang="en-US" sz="1200" b="1" i="0" u="none" strike="noStrike">
                          <a:solidFill>
                            <a:srgbClr val="000000"/>
                          </a:solidFill>
                          <a:effectLst/>
                          <a:latin typeface="ＭＳ ゴシック" panose="020B0609070205080204" pitchFamily="49" charset="-128"/>
                          <a:ea typeface="ＭＳ ゴシック" panose="020B0609070205080204" pitchFamily="49" charset="-128"/>
                        </a:rPr>
                        <a:t>（内）病床転換完了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l"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（内）公立・公的病院</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ctr"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CE4D6"/>
                    </a:solidFill>
                  </a:tcPr>
                </a:tc>
                <a:tc>
                  <a:txBody>
                    <a:bodyPr/>
                    <a:lstStyle/>
                    <a:p>
                      <a:pPr algn="ctr" fontAlgn="ctr"/>
                      <a:r>
                        <a:rPr lang="ja-JP" altLang="en-US" sz="1200" b="1" i="0" u="none" strike="noStrike">
                          <a:solidFill>
                            <a:srgbClr val="000000"/>
                          </a:solidFill>
                          <a:effectLst/>
                          <a:latin typeface="ＭＳ ゴシック" panose="020B0609070205080204" pitchFamily="49" charset="-128"/>
                          <a:ea typeface="ＭＳ ゴシック" panose="020B0609070205080204" pitchFamily="49" charset="-128"/>
                        </a:rPr>
                        <a:t>（内）病床転換完了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l"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（内）公立・公的病院</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703112249"/>
                  </a:ext>
                </a:extLst>
              </a:tr>
              <a:tr h="247650">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2015</a:t>
                      </a: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年</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119</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119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119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5735272"/>
                  </a:ext>
                </a:extLst>
              </a:tr>
              <a:tr h="247650">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2016</a:t>
                      </a: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年</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103</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5677069"/>
                  </a:ext>
                </a:extLst>
              </a:tr>
              <a:tr h="247650">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2017</a:t>
                      </a: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年</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303</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41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848686"/>
                  </a:ext>
                </a:extLst>
              </a:tr>
              <a:tr h="247650">
                <a:tc>
                  <a:txBody>
                    <a:bodyPr/>
                    <a:lstStyle/>
                    <a:p>
                      <a:pPr algn="ctr" fontAlgn="ctr"/>
                      <a:r>
                        <a:rPr lang="en-US" altLang="ja-JP" sz="1200" b="0" i="0" u="none" strike="noStrike" dirty="0">
                          <a:solidFill>
                            <a:srgbClr val="000000"/>
                          </a:solidFill>
                          <a:effectLst/>
                          <a:latin typeface="ＭＳ ゴシック" panose="020B0609070205080204" pitchFamily="49" charset="-128"/>
                          <a:ea typeface="ＭＳ ゴシック" panose="020B0609070205080204" pitchFamily="49" charset="-128"/>
                        </a:rPr>
                        <a:t>2018</a:t>
                      </a:r>
                      <a:r>
                        <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rPr>
                        <a:t>年</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smtClean="0">
                          <a:solidFill>
                            <a:srgbClr val="000000"/>
                          </a:solidFill>
                          <a:effectLst/>
                          <a:latin typeface="ＭＳ ゴシック" panose="020B0609070205080204" pitchFamily="49" charset="-128"/>
                          <a:ea typeface="ＭＳ ゴシック" panose="020B0609070205080204" pitchFamily="49" charset="-128"/>
                        </a:rPr>
                        <a:t>7</a:t>
                      </a:r>
                      <a:endParaRPr lang="en-US" altLang="ja-JP"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315</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285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9536616"/>
                  </a:ext>
                </a:extLst>
              </a:tr>
              <a:tr h="247650">
                <a:tc>
                  <a:txBody>
                    <a:bodyPr/>
                    <a:lstStyle/>
                    <a:p>
                      <a:pPr algn="ctr" fontAlgn="ctr"/>
                      <a:r>
                        <a:rPr lang="en-US" altLang="ja-JP" sz="1200" b="0" i="0" u="none" strike="noStrike" dirty="0" smtClean="0">
                          <a:solidFill>
                            <a:srgbClr val="000000"/>
                          </a:solidFill>
                          <a:effectLst/>
                          <a:latin typeface="ＭＳ ゴシック" panose="020B0609070205080204" pitchFamily="49" charset="-128"/>
                          <a:ea typeface="ＭＳ ゴシック" panose="020B0609070205080204" pitchFamily="49" charset="-128"/>
                        </a:rPr>
                        <a:t>2019</a:t>
                      </a:r>
                      <a:r>
                        <a:rPr lang="ja-JP" altLang="en-US" sz="1200" b="0" i="0" u="none" strike="noStrike" dirty="0" smtClean="0">
                          <a:solidFill>
                            <a:srgbClr val="000000"/>
                          </a:solidFill>
                          <a:effectLst/>
                          <a:latin typeface="ＭＳ ゴシック" panose="020B0609070205080204" pitchFamily="49" charset="-128"/>
                          <a:ea typeface="ＭＳ ゴシック" panose="020B0609070205080204" pitchFamily="49" charset="-128"/>
                        </a:rPr>
                        <a:t>年</a:t>
                      </a:r>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smtClean="0">
                          <a:solidFill>
                            <a:srgbClr val="000000"/>
                          </a:solidFill>
                          <a:effectLst/>
                          <a:latin typeface="ＭＳ ゴシック" panose="020B0609070205080204" pitchFamily="49" charset="-128"/>
                          <a:ea typeface="ＭＳ ゴシック" panose="020B0609070205080204" pitchFamily="49" charset="-128"/>
                        </a:rPr>
                        <a:t>8</a:t>
                      </a:r>
                      <a:endParaRPr lang="en-US" altLang="ja-JP"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smtClean="0">
                          <a:solidFill>
                            <a:srgbClr val="000000"/>
                          </a:solidFill>
                          <a:effectLst/>
                          <a:latin typeface="ＭＳ ゴシック" panose="020B0609070205080204" pitchFamily="49" charset="-128"/>
                          <a:ea typeface="ＭＳ ゴシック" panose="020B0609070205080204" pitchFamily="49" charset="-128"/>
                        </a:rPr>
                        <a:t>4</a:t>
                      </a:r>
                      <a:endParaRPr lang="en-US" altLang="ja-JP" sz="12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smtClean="0">
                          <a:solidFill>
                            <a:srgbClr val="000000"/>
                          </a:solidFill>
                          <a:effectLst/>
                          <a:latin typeface="ＭＳ ゴシック" panose="020B0609070205080204" pitchFamily="49" charset="-128"/>
                          <a:ea typeface="ＭＳ ゴシック" panose="020B0609070205080204" pitchFamily="49" charset="-128"/>
                        </a:rPr>
                        <a:t>1</a:t>
                      </a:r>
                      <a:endParaRPr lang="en-US" altLang="ja-JP" sz="12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smtClean="0">
                          <a:solidFill>
                            <a:srgbClr val="000000"/>
                          </a:solidFill>
                          <a:effectLst/>
                          <a:latin typeface="ＭＳ ゴシック" panose="020B0609070205080204" pitchFamily="49" charset="-128"/>
                          <a:ea typeface="ＭＳ ゴシック" panose="020B0609070205080204" pitchFamily="49" charset="-128"/>
                        </a:rPr>
                        <a:t>256</a:t>
                      </a:r>
                      <a:endParaRPr lang="en-US" altLang="ja-JP"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smtClean="0">
                          <a:solidFill>
                            <a:srgbClr val="000000"/>
                          </a:solidFill>
                          <a:effectLst/>
                          <a:latin typeface="ＭＳ ゴシック" panose="020B0609070205080204" pitchFamily="49" charset="-128"/>
                          <a:ea typeface="ＭＳ ゴシック" panose="020B0609070205080204" pitchFamily="49" charset="-128"/>
                        </a:rPr>
                        <a:t>44</a:t>
                      </a:r>
                      <a:endParaRPr lang="en-US" altLang="ja-JP" sz="12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smtClean="0">
                          <a:solidFill>
                            <a:srgbClr val="000000"/>
                          </a:solidFill>
                          <a:effectLst/>
                          <a:latin typeface="ＭＳ ゴシック" panose="020B0609070205080204" pitchFamily="49" charset="-128"/>
                          <a:ea typeface="ＭＳ ゴシック" panose="020B0609070205080204" pitchFamily="49" charset="-128"/>
                        </a:rPr>
                        <a:t>6</a:t>
                      </a:r>
                      <a:endParaRPr lang="en-US" altLang="ja-JP" sz="12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953511"/>
                  </a:ext>
                </a:extLst>
              </a:tr>
              <a:tr h="285750">
                <a:tc>
                  <a:txBody>
                    <a:bodyPr/>
                    <a:lstStyle/>
                    <a:p>
                      <a:pPr algn="ctr" fontAlgn="ctr"/>
                      <a:r>
                        <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rPr>
                        <a:t>合計</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ゴシック" panose="020B0609070205080204" pitchFamily="49" charset="-128"/>
                          <a:ea typeface="ＭＳ ゴシック" panose="020B0609070205080204" pitchFamily="49" charset="-128"/>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a:solidFill>
                            <a:srgbClr val="000000"/>
                          </a:solidFill>
                          <a:effectLst/>
                          <a:latin typeface="ＭＳ ゴシック" panose="020B0609070205080204" pitchFamily="49" charset="-128"/>
                          <a:ea typeface="ＭＳ ゴシック" panose="020B0609070205080204" pitchFamily="49" charset="-128"/>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840</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592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ゴシック" panose="020B0609070205080204" pitchFamily="49" charset="-128"/>
                          <a:ea typeface="ＭＳ ゴシック" panose="020B0609070205080204" pitchFamily="49" charset="-128"/>
                        </a:rPr>
                        <a:t>160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3117610"/>
                  </a:ext>
                </a:extLst>
              </a:tr>
              <a:tr h="65929">
                <a:tc>
                  <a:txBody>
                    <a:bodyPr/>
                    <a:lstStyle/>
                    <a:p>
                      <a:pPr algn="l" fontAlgn="ctr"/>
                      <a:endPar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gridSpan="5">
                  <a:txBody>
                    <a:bodyPr/>
                    <a:lstStyle/>
                    <a:p>
                      <a:pPr algn="l" fontAlgn="ctr"/>
                      <a:endParaRPr lang="ja-JP" alt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54025274"/>
                  </a:ext>
                </a:extLst>
              </a:tr>
            </a:tbl>
          </a:graphicData>
        </a:graphic>
      </p:graphicFrame>
      <p:sp>
        <p:nvSpPr>
          <p:cNvPr id="12" name="タイトル 1"/>
          <p:cNvSpPr txBox="1">
            <a:spLocks/>
          </p:cNvSpPr>
          <p:nvPr/>
        </p:nvSpPr>
        <p:spPr>
          <a:xfrm>
            <a:off x="2051720" y="1672609"/>
            <a:ext cx="5141746" cy="359984"/>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dirty="0">
                <a:solidFill>
                  <a:schemeClr val="tx2">
                    <a:lumMod val="60000"/>
                    <a:lumOff val="40000"/>
                  </a:schemeClr>
                </a:solidFill>
                <a:latin typeface="HGS創英角ｺﾞｼｯｸUB" panose="020B0900000000000000" pitchFamily="50" charset="-128"/>
                <a:ea typeface="HGS創英角ｺﾞｼｯｸUB" panose="020B0900000000000000" pitchFamily="50" charset="-128"/>
              </a:rPr>
              <a:t>病床転換促進事業補助金（実績）</a:t>
            </a:r>
          </a:p>
        </p:txBody>
      </p:sp>
      <p:graphicFrame>
        <p:nvGraphicFramePr>
          <p:cNvPr id="3" name="表 2"/>
          <p:cNvGraphicFramePr>
            <a:graphicFrameLocks noGrp="1"/>
          </p:cNvGraphicFramePr>
          <p:nvPr>
            <p:extLst>
              <p:ext uri="{D42A27DB-BD31-4B8C-83A1-F6EECF244321}">
                <p14:modId xmlns:p14="http://schemas.microsoft.com/office/powerpoint/2010/main" val="2843710734"/>
              </p:ext>
            </p:extLst>
          </p:nvPr>
        </p:nvGraphicFramePr>
        <p:xfrm>
          <a:off x="238906" y="4175741"/>
          <a:ext cx="8712968" cy="2266950"/>
        </p:xfrm>
        <a:graphic>
          <a:graphicData uri="http://schemas.openxmlformats.org/drawingml/2006/table">
            <a:tbl>
              <a:tblPr/>
              <a:tblGrid>
                <a:gridCol w="755217">
                  <a:extLst>
                    <a:ext uri="{9D8B030D-6E8A-4147-A177-3AD203B41FA5}">
                      <a16:colId xmlns:a16="http://schemas.microsoft.com/office/drawing/2014/main" val="2025114186"/>
                    </a:ext>
                  </a:extLst>
                </a:gridCol>
                <a:gridCol w="853116">
                  <a:extLst>
                    <a:ext uri="{9D8B030D-6E8A-4147-A177-3AD203B41FA5}">
                      <a16:colId xmlns:a16="http://schemas.microsoft.com/office/drawing/2014/main" val="2288955743"/>
                    </a:ext>
                  </a:extLst>
                </a:gridCol>
                <a:gridCol w="1538405">
                  <a:extLst>
                    <a:ext uri="{9D8B030D-6E8A-4147-A177-3AD203B41FA5}">
                      <a16:colId xmlns:a16="http://schemas.microsoft.com/office/drawing/2014/main" val="1713065691"/>
                    </a:ext>
                  </a:extLst>
                </a:gridCol>
                <a:gridCol w="1538405">
                  <a:extLst>
                    <a:ext uri="{9D8B030D-6E8A-4147-A177-3AD203B41FA5}">
                      <a16:colId xmlns:a16="http://schemas.microsoft.com/office/drawing/2014/main" val="753612493"/>
                    </a:ext>
                  </a:extLst>
                </a:gridCol>
                <a:gridCol w="978985">
                  <a:extLst>
                    <a:ext uri="{9D8B030D-6E8A-4147-A177-3AD203B41FA5}">
                      <a16:colId xmlns:a16="http://schemas.microsoft.com/office/drawing/2014/main" val="3475819438"/>
                    </a:ext>
                  </a:extLst>
                </a:gridCol>
                <a:gridCol w="1524420">
                  <a:extLst>
                    <a:ext uri="{9D8B030D-6E8A-4147-A177-3AD203B41FA5}">
                      <a16:colId xmlns:a16="http://schemas.microsoft.com/office/drawing/2014/main" val="2238292352"/>
                    </a:ext>
                  </a:extLst>
                </a:gridCol>
                <a:gridCol w="1524420">
                  <a:extLst>
                    <a:ext uri="{9D8B030D-6E8A-4147-A177-3AD203B41FA5}">
                      <a16:colId xmlns:a16="http://schemas.microsoft.com/office/drawing/2014/main" val="817513495"/>
                    </a:ext>
                  </a:extLst>
                </a:gridCol>
              </a:tblGrid>
              <a:tr h="247650">
                <a:tc>
                  <a:txBody>
                    <a:bodyPr/>
                    <a:lstStyle/>
                    <a:p>
                      <a:pPr algn="l" fontAlgn="ctr"/>
                      <a:r>
                        <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rPr>
                        <a:t>堺市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1549769"/>
                  </a:ext>
                </a:extLst>
              </a:tr>
              <a:tr h="247650">
                <a:tc rowSpan="2">
                  <a:txBody>
                    <a:bodyPr/>
                    <a:lstStyle/>
                    <a:p>
                      <a:pPr algn="ctr"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gridSpan="3">
                  <a:txBody>
                    <a:bodyPr/>
                    <a:lstStyle/>
                    <a:p>
                      <a:pPr algn="l"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補助金交付病院数</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CE4D6"/>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l"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補助金交付病床数</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CE4D6"/>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67323354"/>
                  </a:ext>
                </a:extLst>
              </a:tr>
              <a:tr h="247650">
                <a:tc vMerge="1">
                  <a:txBody>
                    <a:bodyPr/>
                    <a:lstStyle/>
                    <a:p>
                      <a:endParaRPr kumimoji="1" lang="ja-JP" altLang="en-US"/>
                    </a:p>
                  </a:txBody>
                  <a:tcPr/>
                </a:tc>
                <a:tc>
                  <a:txBody>
                    <a:bodyPr/>
                    <a:lstStyle/>
                    <a:p>
                      <a:pPr algn="ctr"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CE4D6"/>
                    </a:solid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（内）病床転換完了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l"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（内）公立・公的病院</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ctr"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CE4D6"/>
                    </a:solid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（内）病床転換完了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l"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（内）公立・公的病院</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1704630764"/>
                  </a:ext>
                </a:extLst>
              </a:tr>
              <a:tr h="247650">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2015</a:t>
                      </a: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年</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8733336"/>
                  </a:ext>
                </a:extLst>
              </a:tr>
              <a:tr h="247650">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2016</a:t>
                      </a: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年</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9809099"/>
                  </a:ext>
                </a:extLst>
              </a:tr>
              <a:tr h="247650">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2017</a:t>
                      </a: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年</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158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3488685"/>
                  </a:ext>
                </a:extLst>
              </a:tr>
              <a:tr h="247650">
                <a:tc>
                  <a:txBody>
                    <a:bodyPr/>
                    <a:lstStyle/>
                    <a:p>
                      <a:pPr algn="ctr" fontAlgn="ctr"/>
                      <a:r>
                        <a:rPr lang="en-US" altLang="ja-JP" sz="1200" b="0" i="0" u="none" strike="noStrike" dirty="0">
                          <a:solidFill>
                            <a:srgbClr val="000000"/>
                          </a:solidFill>
                          <a:effectLst/>
                          <a:latin typeface="ＭＳ ゴシック" panose="020B0609070205080204" pitchFamily="49" charset="-128"/>
                          <a:ea typeface="ＭＳ ゴシック" panose="020B0609070205080204" pitchFamily="49" charset="-128"/>
                        </a:rPr>
                        <a:t>2018</a:t>
                      </a:r>
                      <a:r>
                        <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rPr>
                        <a:t>年</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158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Ｐゴシック" panose="020B0600070205080204" pitchFamily="50" charset="-128"/>
                          <a:ea typeface="ＭＳ Ｐゴシック" panose="020B0600070205080204" pitchFamily="50" charset="-128"/>
                        </a:rPr>
                        <a:t>158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0</a:t>
                      </a:r>
                      <a:r>
                        <a:rPr lang="ja-JP" alt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2273587"/>
                  </a:ext>
                </a:extLst>
              </a:tr>
              <a:tr h="247650">
                <a:tc>
                  <a:txBody>
                    <a:bodyPr/>
                    <a:lstStyle/>
                    <a:p>
                      <a:pPr algn="ctr" fontAlgn="ctr"/>
                      <a:r>
                        <a:rPr lang="en-US" altLang="ja-JP" sz="1200" b="0" i="0" u="none" strike="noStrike" dirty="0" smtClean="0">
                          <a:solidFill>
                            <a:srgbClr val="000000"/>
                          </a:solidFill>
                          <a:effectLst/>
                          <a:latin typeface="ＭＳ ゴシック" panose="020B0609070205080204" pitchFamily="49" charset="-128"/>
                          <a:ea typeface="ＭＳ ゴシック" panose="020B0609070205080204" pitchFamily="49" charset="-128"/>
                        </a:rPr>
                        <a:t>2019</a:t>
                      </a:r>
                      <a:r>
                        <a:rPr lang="ja-JP" altLang="en-US" sz="1200" b="0" i="0" u="none" strike="noStrike" dirty="0" smtClean="0">
                          <a:solidFill>
                            <a:srgbClr val="000000"/>
                          </a:solidFill>
                          <a:effectLst/>
                          <a:latin typeface="ＭＳ ゴシック" panose="020B0609070205080204" pitchFamily="49" charset="-128"/>
                          <a:ea typeface="ＭＳ ゴシック" panose="020B0609070205080204" pitchFamily="49" charset="-128"/>
                        </a:rPr>
                        <a:t>年</a:t>
                      </a:r>
                      <a:endParaRPr lang="ja-JP" altLang="en-US"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smtClean="0">
                          <a:solidFill>
                            <a:srgbClr val="000000"/>
                          </a:solidFill>
                          <a:effectLst/>
                          <a:latin typeface="ＭＳ ゴシック" panose="020B0609070205080204" pitchFamily="49" charset="-128"/>
                          <a:ea typeface="ＭＳ ゴシック" panose="020B0609070205080204" pitchFamily="49" charset="-128"/>
                        </a:rPr>
                        <a:t>1</a:t>
                      </a:r>
                      <a:endParaRPr lang="en-US" altLang="ja-JP"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0</a:t>
                      </a:r>
                      <a:endParaRPr lang="en-US" altLang="ja-JP"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0</a:t>
                      </a:r>
                      <a:endParaRPr lang="en-US" altLang="ja-JP"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smtClean="0">
                          <a:solidFill>
                            <a:srgbClr val="000000"/>
                          </a:solidFill>
                          <a:effectLst/>
                          <a:latin typeface="ＭＳ ゴシック" panose="020B0609070205080204" pitchFamily="49" charset="-128"/>
                          <a:ea typeface="ＭＳ ゴシック" panose="020B0609070205080204" pitchFamily="49" charset="-128"/>
                        </a:rPr>
                        <a:t>0</a:t>
                      </a:r>
                      <a:endParaRPr lang="en-US" altLang="ja-JP"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0</a:t>
                      </a:r>
                      <a:endParaRPr lang="en-US" altLang="ja-JP"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0</a:t>
                      </a:r>
                      <a:endParaRPr lang="ja-JP" alt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8953356"/>
                  </a:ext>
                </a:extLst>
              </a:tr>
              <a:tr h="285750">
                <a:tc>
                  <a:txBody>
                    <a:bodyPr/>
                    <a:lstStyle/>
                    <a:p>
                      <a:pPr algn="ctr" fontAlgn="ctr"/>
                      <a:r>
                        <a:rPr lang="ja-JP" altLang="en-US" sz="1200" b="0" i="0" u="none" strike="noStrike">
                          <a:solidFill>
                            <a:srgbClr val="000000"/>
                          </a:solidFill>
                          <a:effectLst/>
                          <a:latin typeface="ＭＳ ゴシック" panose="020B0609070205080204" pitchFamily="49" charset="-128"/>
                          <a:ea typeface="ＭＳ ゴシック" panose="020B0609070205080204" pitchFamily="49" charset="-128"/>
                        </a:rPr>
                        <a:t>合計</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smtClean="0">
                          <a:solidFill>
                            <a:srgbClr val="000000"/>
                          </a:solidFill>
                          <a:effectLst/>
                          <a:latin typeface="ＭＳ ゴシック" panose="020B0609070205080204" pitchFamily="49" charset="-128"/>
                          <a:ea typeface="ＭＳ ゴシック" panose="020B0609070205080204" pitchFamily="49" charset="-128"/>
                        </a:rPr>
                        <a:t>3</a:t>
                      </a:r>
                      <a:endParaRPr lang="en-US" altLang="ja-JP" sz="12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panose="020B0609070205080204" pitchFamily="49" charset="-128"/>
                          <a:ea typeface="ＭＳ ゴシック" panose="020B0609070205080204" pitchFamily="49" charset="-128"/>
                        </a:rPr>
                        <a:t>316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a:solidFill>
                            <a:srgbClr val="000000"/>
                          </a:solidFill>
                          <a:effectLst/>
                          <a:latin typeface="ＭＳ Ｐゴシック" panose="020B0600070205080204" pitchFamily="50" charset="-128"/>
                          <a:ea typeface="ＭＳ Ｐゴシック" panose="020B0600070205080204" pitchFamily="50" charset="-128"/>
                        </a:rPr>
                        <a:t>158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1"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611274"/>
                  </a:ext>
                </a:extLst>
              </a:tr>
            </a:tbl>
          </a:graphicData>
        </a:graphic>
      </p:graphicFrame>
      <p:sp>
        <p:nvSpPr>
          <p:cNvPr id="8" name="スライド番号プレースホルダー 2"/>
          <p:cNvSpPr>
            <a:spLocks noGrp="1"/>
          </p:cNvSpPr>
          <p:nvPr/>
        </p:nvSpPr>
        <p:spPr>
          <a:xfrm>
            <a:off x="6948264" y="649287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1800" dirty="0">
                <a:solidFill>
                  <a:schemeClr val="tx1"/>
                </a:solidFill>
              </a:rPr>
              <a:t>9</a:t>
            </a:r>
            <a:endParaRPr kumimoji="1" lang="ja-JP" altLang="en-US" sz="1800" dirty="0">
              <a:solidFill>
                <a:schemeClr val="tx1"/>
              </a:solidFill>
            </a:endParaRPr>
          </a:p>
        </p:txBody>
      </p:sp>
      <p:sp>
        <p:nvSpPr>
          <p:cNvPr id="9" name="タイトル 1">
            <a:extLst>
              <a:ext uri="{FF2B5EF4-FFF2-40B4-BE49-F238E27FC236}">
                <a16:creationId xmlns:a16="http://schemas.microsoft.com/office/drawing/2014/main" id="{77D78C8B-7190-4F9F-BF24-FAD4DFE9F181}"/>
              </a:ext>
            </a:extLst>
          </p:cNvPr>
          <p:cNvSpPr txBox="1">
            <a:spLocks/>
          </p:cNvSpPr>
          <p:nvPr/>
        </p:nvSpPr>
        <p:spPr>
          <a:xfrm>
            <a:off x="158156" y="555561"/>
            <a:ext cx="8734324" cy="952406"/>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「病床転換促進事業補助金」の交付病院数は府全体で増加傾向であり</a:t>
            </a:r>
            <a:r>
              <a:rPr lang="ja-JP" altLang="en-US" sz="2200" dirty="0" smtClean="0">
                <a:latin typeface="HGP創英角ｺﾞｼｯｸUB" panose="020B0900000000000000" pitchFamily="50" charset="-128"/>
                <a:ea typeface="HGP創英角ｺﾞｼｯｸUB" panose="020B0900000000000000" pitchFamily="50" charset="-128"/>
              </a:rPr>
              <a:t>、</a:t>
            </a:r>
            <a:r>
              <a:rPr lang="ja-JP" altLang="en-US" sz="2200" dirty="0">
                <a:latin typeface="HGP創英角ｺﾞｼｯｸUB" panose="020B0900000000000000" pitchFamily="50" charset="-128"/>
                <a:ea typeface="HGP創英角ｺﾞｼｯｸUB" panose="020B0900000000000000" pitchFamily="50" charset="-128"/>
              </a:rPr>
              <a:t>堺市</a:t>
            </a:r>
            <a:r>
              <a:rPr lang="ja-JP" altLang="en-US" sz="2200" dirty="0" smtClean="0">
                <a:latin typeface="HGP創英角ｺﾞｼｯｸUB" panose="020B0900000000000000" pitchFamily="50" charset="-128"/>
                <a:ea typeface="HGP創英角ｺﾞｼｯｸUB" panose="020B0900000000000000" pitchFamily="50" charset="-128"/>
              </a:rPr>
              <a:t>二次</a:t>
            </a:r>
            <a:r>
              <a:rPr lang="ja-JP" altLang="en-US" sz="2200" dirty="0">
                <a:latin typeface="HGP創英角ｺﾞｼｯｸUB" panose="020B0900000000000000" pitchFamily="50" charset="-128"/>
                <a:ea typeface="HGP創英角ｺﾞｼｯｸUB" panose="020B0900000000000000" pitchFamily="50" charset="-128"/>
              </a:rPr>
              <a:t>医療圏においては２病院に対し、交付実績がある</a:t>
            </a:r>
          </a:p>
        </p:txBody>
      </p:sp>
    </p:spTree>
    <p:extLst>
      <p:ext uri="{BB962C8B-B14F-4D97-AF65-F5344CB8AC3E}">
        <p14:creationId xmlns:p14="http://schemas.microsoft.com/office/powerpoint/2010/main" val="11382681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p:cNvPicPr>
            <a:picLocks noChangeAspect="1"/>
          </p:cNvPicPr>
          <p:nvPr/>
        </p:nvPicPr>
        <p:blipFill>
          <a:blip r:embed="rId3"/>
          <a:stretch>
            <a:fillRect/>
          </a:stretch>
        </p:blipFill>
        <p:spPr>
          <a:xfrm>
            <a:off x="46679" y="4731000"/>
            <a:ext cx="3960348" cy="1926618"/>
          </a:xfrm>
          <a:prstGeom prst="rect">
            <a:avLst/>
          </a:prstGeom>
        </p:spPr>
      </p:pic>
      <p:pic>
        <p:nvPicPr>
          <p:cNvPr id="7" name="図 6"/>
          <p:cNvPicPr>
            <a:picLocks noChangeAspect="1"/>
          </p:cNvPicPr>
          <p:nvPr/>
        </p:nvPicPr>
        <p:blipFill>
          <a:blip r:embed="rId4"/>
          <a:stretch>
            <a:fillRect/>
          </a:stretch>
        </p:blipFill>
        <p:spPr>
          <a:xfrm>
            <a:off x="175866" y="3668972"/>
            <a:ext cx="7654271" cy="827401"/>
          </a:xfrm>
          <a:prstGeom prst="rect">
            <a:avLst/>
          </a:prstGeom>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79326" y="6492875"/>
            <a:ext cx="2133600" cy="365125"/>
          </a:xfrm>
        </p:spPr>
        <p:txBody>
          <a:bodyPr/>
          <a:lstStyle/>
          <a:p>
            <a:fld id="{A9848611-8FAA-4BFC-BAAD-33CAF1A3E273}" type="slidenum">
              <a:rPr kumimoji="1" lang="ja-JP" altLang="en-US" sz="1800" smtClean="0">
                <a:solidFill>
                  <a:schemeClr val="tx1"/>
                </a:solidFill>
              </a:rPr>
              <a:t>11</a:t>
            </a:fld>
            <a:endParaRPr kumimoji="1" lang="ja-JP" altLang="en-US" sz="1800" dirty="0">
              <a:solidFill>
                <a:schemeClr val="tx1"/>
              </a:solidFill>
            </a:endParaRPr>
          </a:p>
        </p:txBody>
      </p:sp>
      <p:sp>
        <p:nvSpPr>
          <p:cNvPr id="10" name="Oval 64">
            <a:hlinkClick r:id="" action="ppaction://noaction"/>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id="{30BE5A27-A407-4A14-A9BE-5866682C3C6B}"/>
              </a:ext>
            </a:extLst>
          </p:cNvPr>
          <p:cNvSpPr txBox="1">
            <a:spLocks/>
          </p:cNvSpPr>
          <p:nvPr/>
        </p:nvSpPr>
        <p:spPr>
          <a:xfrm>
            <a:off x="120085"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堺市二次医療圏の概要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３</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診療実態の分析の結果</a:t>
            </a:r>
          </a:p>
        </p:txBody>
      </p:sp>
      <p:sp>
        <p:nvSpPr>
          <p:cNvPr id="13" name="テキスト ボックス 12">
            <a:extLst>
              <a:ext uri="{FF2B5EF4-FFF2-40B4-BE49-F238E27FC236}">
                <a16:creationId xmlns:a16="http://schemas.microsoft.com/office/drawing/2014/main" id="{8957656B-6DE6-44E0-85D6-7CF39E5B6647}"/>
              </a:ext>
            </a:extLst>
          </p:cNvPr>
          <p:cNvSpPr txBox="1"/>
          <p:nvPr/>
        </p:nvSpPr>
        <p:spPr>
          <a:xfrm>
            <a:off x="46679" y="1473409"/>
            <a:ext cx="3281668"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a:solidFill>
                  <a:schemeClr val="accent1">
                    <a:lumMod val="75000"/>
                  </a:schemeClr>
                </a:solidFill>
              </a:rPr>
              <a:t>●</a:t>
            </a:r>
            <a:r>
              <a:rPr lang="ja-JP" altLang="en-US" sz="1400" kern="100" dirty="0">
                <a:latin typeface="Meiryo UI" panose="020B0604030504040204" pitchFamily="50" charset="-128"/>
                <a:ea typeface="Meiryo UI" panose="020B0604030504040204" pitchFamily="50" charset="-128"/>
                <a:cs typeface="Times New Roman"/>
              </a:rPr>
              <a:t>病床機能報告と病床数の必要量の比較</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20" name="右中かっこ 19"/>
          <p:cNvSpPr/>
          <p:nvPr/>
        </p:nvSpPr>
        <p:spPr>
          <a:xfrm>
            <a:off x="7215246" y="5623127"/>
            <a:ext cx="345973" cy="806128"/>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kumimoji="1" lang="ja-JP" altLang="en-US" sz="1100"/>
          </a:p>
        </p:txBody>
      </p:sp>
      <p:sp>
        <p:nvSpPr>
          <p:cNvPr id="22" name="テキスト ボックス 10">
            <a:extLst>
              <a:ext uri="{FF2B5EF4-FFF2-40B4-BE49-F238E27FC236}">
                <a16:creationId xmlns:a16="http://schemas.microsoft.com/office/drawing/2014/main" id="{8957656B-6DE6-44E0-85D6-7CF39E5B6647}"/>
              </a:ext>
            </a:extLst>
          </p:cNvPr>
          <p:cNvSpPr txBox="1"/>
          <p:nvPr/>
        </p:nvSpPr>
        <p:spPr>
          <a:xfrm>
            <a:off x="4097719" y="5829581"/>
            <a:ext cx="2339102"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kern="100" dirty="0">
                <a:latin typeface="+mn-ea"/>
                <a:cs typeface="Times New Roman"/>
              </a:rPr>
              <a:t>②</a:t>
            </a:r>
            <a:r>
              <a:rPr lang="ja-JP" altLang="en-US" sz="1400" kern="100" dirty="0">
                <a:effectLst/>
                <a:latin typeface="+mn-ea"/>
                <a:cs typeface="Times New Roman"/>
              </a:rPr>
              <a:t>病床数の必要量（回復期）</a:t>
            </a:r>
            <a:endParaRPr lang="ja-JP" sz="1400" kern="100" dirty="0">
              <a:effectLst/>
              <a:latin typeface="+mn-ea"/>
              <a:cs typeface="Times New Roman"/>
            </a:endParaRPr>
          </a:p>
        </p:txBody>
      </p:sp>
      <p:sp>
        <p:nvSpPr>
          <p:cNvPr id="23" name="テキスト ボックス 22">
            <a:extLst>
              <a:ext uri="{FF2B5EF4-FFF2-40B4-BE49-F238E27FC236}">
                <a16:creationId xmlns:a16="http://schemas.microsoft.com/office/drawing/2014/main" id="{8957656B-6DE6-44E0-85D6-7CF39E5B6647}"/>
              </a:ext>
            </a:extLst>
          </p:cNvPr>
          <p:cNvSpPr txBox="1"/>
          <p:nvPr/>
        </p:nvSpPr>
        <p:spPr>
          <a:xfrm>
            <a:off x="10688" y="3381385"/>
            <a:ext cx="5974713"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a:solidFill>
                  <a:schemeClr val="accent1">
                    <a:lumMod val="75000"/>
                  </a:schemeClr>
                </a:solidFill>
              </a:rPr>
              <a:t>●</a:t>
            </a:r>
            <a:r>
              <a:rPr lang="ja-JP" altLang="en-US" sz="1400" kern="100" dirty="0">
                <a:latin typeface="Meiryo UI" panose="020B0604030504040204" pitchFamily="50" charset="-128"/>
                <a:ea typeface="Meiryo UI" panose="020B0604030504040204" pitchFamily="50" charset="-128"/>
                <a:cs typeface="Times New Roman"/>
              </a:rPr>
              <a:t>病床機能報告（</a:t>
            </a:r>
            <a:r>
              <a:rPr lang="en-US" altLang="ja-JP" sz="1400" kern="100" dirty="0" smtClean="0">
                <a:latin typeface="Meiryo UI" panose="020B0604030504040204" pitchFamily="50" charset="-128"/>
                <a:ea typeface="Meiryo UI" panose="020B0604030504040204" pitchFamily="50" charset="-128"/>
                <a:cs typeface="Times New Roman"/>
              </a:rPr>
              <a:t>2019</a:t>
            </a:r>
            <a:r>
              <a:rPr lang="ja-JP" altLang="en-US" sz="1400" kern="100" dirty="0" smtClean="0">
                <a:latin typeface="Meiryo UI" panose="020B0604030504040204" pitchFamily="50" charset="-128"/>
                <a:ea typeface="Meiryo UI" panose="020B0604030504040204" pitchFamily="50" charset="-128"/>
                <a:cs typeface="Times New Roman"/>
              </a:rPr>
              <a:t>年度</a:t>
            </a:r>
            <a:r>
              <a:rPr lang="ja-JP" altLang="en-US" sz="1400" kern="100" dirty="0">
                <a:latin typeface="Meiryo UI" panose="020B0604030504040204" pitchFamily="50" charset="-128"/>
                <a:ea typeface="Meiryo UI" panose="020B0604030504040204" pitchFamily="50" charset="-128"/>
                <a:cs typeface="Times New Roman"/>
              </a:rPr>
              <a:t>）と病床数の必要量（</a:t>
            </a:r>
            <a:r>
              <a:rPr lang="en-US" altLang="ja-JP" sz="1400" kern="100" dirty="0">
                <a:latin typeface="Meiryo UI" panose="020B0604030504040204" pitchFamily="50" charset="-128"/>
                <a:ea typeface="Meiryo UI" panose="020B0604030504040204" pitchFamily="50" charset="-128"/>
                <a:cs typeface="Times New Roman"/>
              </a:rPr>
              <a:t>2025</a:t>
            </a:r>
            <a:r>
              <a:rPr lang="ja-JP" altLang="en-US" sz="1400" kern="100" dirty="0">
                <a:latin typeface="Meiryo UI" panose="020B0604030504040204" pitchFamily="50" charset="-128"/>
                <a:ea typeface="Meiryo UI" panose="020B0604030504040204" pitchFamily="50" charset="-128"/>
                <a:cs typeface="Times New Roman"/>
              </a:rPr>
              <a:t>年）の割合の比較</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31" name="テキスト ボックス 16"/>
          <p:cNvSpPr txBox="1"/>
          <p:nvPr/>
        </p:nvSpPr>
        <p:spPr>
          <a:xfrm>
            <a:off x="3974627" y="4602081"/>
            <a:ext cx="4810380" cy="332815"/>
          </a:xfrm>
          <a:prstGeom prst="rect">
            <a:avLst/>
          </a:prstGeom>
          <a:solidFill>
            <a:schemeClr val="accent1">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a:latin typeface="HGPｺﾞｼｯｸE" panose="020B0900000000000000" pitchFamily="50" charset="-128"/>
                <a:ea typeface="HGPｺﾞｼｯｸE" panose="020B0900000000000000" pitchFamily="50" charset="-128"/>
              </a:rPr>
              <a:t>サブアキュート・ポスト　アキュート・リハビリ機能の</a:t>
            </a:r>
            <a:r>
              <a:rPr kumimoji="1" lang="ja-JP" altLang="en-US" sz="1400" dirty="0">
                <a:latin typeface="HGPｺﾞｼｯｸE" panose="020B0900000000000000" pitchFamily="50" charset="-128"/>
                <a:ea typeface="HGPｺﾞｼｯｸE" panose="020B0900000000000000" pitchFamily="50" charset="-128"/>
              </a:rPr>
              <a:t>現状と将来の予測</a:t>
            </a:r>
          </a:p>
        </p:txBody>
      </p:sp>
      <p:cxnSp>
        <p:nvCxnSpPr>
          <p:cNvPr id="34" name="直線矢印コネクタ 33"/>
          <p:cNvCxnSpPr/>
          <p:nvPr/>
        </p:nvCxnSpPr>
        <p:spPr>
          <a:xfrm>
            <a:off x="6266082" y="4530142"/>
            <a:ext cx="398314" cy="153479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2" name="角丸四角形 31"/>
          <p:cNvSpPr/>
          <p:nvPr/>
        </p:nvSpPr>
        <p:spPr>
          <a:xfrm>
            <a:off x="5292080" y="4154291"/>
            <a:ext cx="1236758" cy="167068"/>
          </a:xfrm>
          <a:prstGeom prst="round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5" name="角丸四角形 34"/>
          <p:cNvSpPr/>
          <p:nvPr/>
        </p:nvSpPr>
        <p:spPr>
          <a:xfrm>
            <a:off x="5831596" y="4322018"/>
            <a:ext cx="653542" cy="174355"/>
          </a:xfrm>
          <a:prstGeom prst="round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1" name="テキスト ボックス 10">
            <a:extLst>
              <a:ext uri="{FF2B5EF4-FFF2-40B4-BE49-F238E27FC236}">
                <a16:creationId xmlns:a16="http://schemas.microsoft.com/office/drawing/2014/main" id="{8957656B-6DE6-44E0-85D6-7CF39E5B6647}"/>
              </a:ext>
            </a:extLst>
          </p:cNvPr>
          <p:cNvSpPr txBox="1"/>
          <p:nvPr/>
        </p:nvSpPr>
        <p:spPr>
          <a:xfrm>
            <a:off x="6952431" y="6544632"/>
            <a:ext cx="1452409"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100" kern="100" dirty="0" smtClean="0">
                <a:latin typeface="Meiryo UI" panose="020B0604030504040204" pitchFamily="50" charset="-128"/>
                <a:ea typeface="Meiryo UI" panose="020B0604030504040204" pitchFamily="50" charset="-128"/>
                <a:cs typeface="Times New Roman"/>
              </a:rPr>
              <a:t>出典　病床機能報告</a:t>
            </a:r>
            <a:endParaRPr lang="ja-JP" sz="1100" kern="100" dirty="0">
              <a:effectLst/>
              <a:latin typeface="Meiryo UI" panose="020B0604030504040204" pitchFamily="50" charset="-128"/>
              <a:ea typeface="Meiryo UI" panose="020B0604030504040204" pitchFamily="50" charset="-128"/>
              <a:cs typeface="Times New Roman"/>
            </a:endParaRPr>
          </a:p>
        </p:txBody>
      </p:sp>
      <p:sp>
        <p:nvSpPr>
          <p:cNvPr id="47" name="テキスト ボックス 10">
            <a:extLst>
              <a:ext uri="{FF2B5EF4-FFF2-40B4-BE49-F238E27FC236}">
                <a16:creationId xmlns:a16="http://schemas.microsoft.com/office/drawing/2014/main" id="{8957656B-6DE6-44E0-85D6-7CF39E5B6647}"/>
              </a:ext>
            </a:extLst>
          </p:cNvPr>
          <p:cNvSpPr txBox="1"/>
          <p:nvPr/>
        </p:nvSpPr>
        <p:spPr>
          <a:xfrm>
            <a:off x="4096001" y="5013403"/>
            <a:ext cx="3734136"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kern="100" dirty="0">
                <a:effectLst/>
                <a:latin typeface="+mn-ea"/>
                <a:cs typeface="Times New Roman"/>
              </a:rPr>
              <a:t>①病床機能報告（地域急性期＋回復期）</a:t>
            </a:r>
            <a:endParaRPr lang="ja-JP" sz="1400" kern="100" dirty="0">
              <a:effectLst/>
              <a:latin typeface="+mn-ea"/>
              <a:cs typeface="Times New Roman"/>
            </a:endParaRPr>
          </a:p>
        </p:txBody>
      </p:sp>
      <p:graphicFrame>
        <p:nvGraphicFramePr>
          <p:cNvPr id="48" name="表 47"/>
          <p:cNvGraphicFramePr>
            <a:graphicFrameLocks noGrp="1"/>
          </p:cNvGraphicFramePr>
          <p:nvPr>
            <p:extLst>
              <p:ext uri="{D42A27DB-BD31-4B8C-83A1-F6EECF244321}">
                <p14:modId xmlns:p14="http://schemas.microsoft.com/office/powerpoint/2010/main" val="676746551"/>
              </p:ext>
            </p:extLst>
          </p:nvPr>
        </p:nvGraphicFramePr>
        <p:xfrm>
          <a:off x="4398798" y="5373216"/>
          <a:ext cx="2765490" cy="456365"/>
        </p:xfrm>
        <a:graphic>
          <a:graphicData uri="http://schemas.openxmlformats.org/drawingml/2006/table">
            <a:tbl>
              <a:tblPr>
                <a:tableStyleId>{BC89EF96-8CEA-46FF-86C4-4CE0E7609802}</a:tableStyleId>
              </a:tblPr>
              <a:tblGrid>
                <a:gridCol w="1878992">
                  <a:extLst>
                    <a:ext uri="{9D8B030D-6E8A-4147-A177-3AD203B41FA5}">
                      <a16:colId xmlns:a16="http://schemas.microsoft.com/office/drawing/2014/main" val="20000"/>
                    </a:ext>
                  </a:extLst>
                </a:gridCol>
                <a:gridCol w="886498">
                  <a:extLst>
                    <a:ext uri="{9D8B030D-6E8A-4147-A177-3AD203B41FA5}">
                      <a16:colId xmlns:a16="http://schemas.microsoft.com/office/drawing/2014/main" val="20001"/>
                    </a:ext>
                  </a:extLst>
                </a:gridCol>
              </a:tblGrid>
              <a:tr h="220533">
                <a:tc>
                  <a:txBody>
                    <a:bodyPr/>
                    <a:lstStyle/>
                    <a:p>
                      <a:pPr algn="l" fontAlgn="ctr"/>
                      <a:r>
                        <a:rPr lang="en-US" altLang="ja-JP" sz="1300" b="0" i="0" u="none" strike="noStrike" dirty="0" smtClean="0">
                          <a:solidFill>
                            <a:schemeClr val="tx1"/>
                          </a:solidFill>
                          <a:effectLst/>
                          <a:latin typeface="+mn-ea"/>
                          <a:ea typeface="+mn-ea"/>
                        </a:rPr>
                        <a:t>2018</a:t>
                      </a:r>
                      <a:r>
                        <a:rPr lang="ja-JP" altLang="en-US" sz="1300" b="0" i="0" u="none" strike="noStrike" dirty="0" smtClean="0">
                          <a:solidFill>
                            <a:schemeClr val="tx1"/>
                          </a:solidFill>
                          <a:effectLst/>
                          <a:latin typeface="+mn-ea"/>
                          <a:ea typeface="+mn-ea"/>
                        </a:rPr>
                        <a:t>年度（暫定）</a:t>
                      </a:r>
                      <a:endParaRPr lang="zh-TW" altLang="en-US" sz="13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u="none" strike="noStrike" dirty="0" smtClean="0">
                          <a:effectLst/>
                          <a:latin typeface="+mn-lt"/>
                          <a:ea typeface="+mn-ea"/>
                        </a:rPr>
                        <a:t>26.6%</a:t>
                      </a:r>
                      <a:endParaRPr lang="en-US" altLang="ja-JP" sz="1400" b="0" i="0" u="none" strike="noStrike" dirty="0">
                        <a:solidFill>
                          <a:srgbClr val="000000"/>
                        </a:solidFill>
                        <a:effectLst/>
                        <a:latin typeface="+mn-lt"/>
                        <a:ea typeface="+mn-ea"/>
                      </a:endParaRPr>
                    </a:p>
                  </a:txBody>
                  <a:tcPr marL="9525" marR="9525" marT="9525" marB="0" anchor="ctr"/>
                </a:tc>
                <a:extLst>
                  <a:ext uri="{0D108BD9-81ED-4DB2-BD59-A6C34878D82A}">
                    <a16:rowId xmlns:a16="http://schemas.microsoft.com/office/drawing/2014/main" val="10000"/>
                  </a:ext>
                </a:extLst>
              </a:tr>
              <a:tr h="233480">
                <a:tc>
                  <a:txBody>
                    <a:bodyPr/>
                    <a:lstStyle/>
                    <a:p>
                      <a:pPr algn="l" fontAlgn="ctr"/>
                      <a:r>
                        <a:rPr lang="en-US" altLang="ja-JP" sz="1300" b="0" i="0" u="none" strike="noStrike" dirty="0" smtClean="0">
                          <a:solidFill>
                            <a:srgbClr val="000000"/>
                          </a:solidFill>
                          <a:effectLst/>
                          <a:latin typeface="+mn-ea"/>
                          <a:ea typeface="+mn-ea"/>
                        </a:rPr>
                        <a:t>2019</a:t>
                      </a:r>
                      <a:r>
                        <a:rPr lang="ja-JP" altLang="en-US" sz="1300" b="0" i="0" u="none" strike="noStrike" dirty="0" smtClean="0">
                          <a:solidFill>
                            <a:srgbClr val="000000"/>
                          </a:solidFill>
                          <a:effectLst/>
                          <a:latin typeface="+mn-ea"/>
                          <a:ea typeface="+mn-ea"/>
                        </a:rPr>
                        <a:t>年度（最終）</a:t>
                      </a:r>
                      <a:endParaRPr lang="zh-TW" altLang="en-US" sz="13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b="0" i="0" u="none" strike="noStrike" dirty="0" smtClean="0">
                          <a:solidFill>
                            <a:srgbClr val="000000"/>
                          </a:solidFill>
                          <a:effectLst/>
                          <a:latin typeface="+mn-lt"/>
                          <a:ea typeface="+mn-ea"/>
                        </a:rPr>
                        <a:t>19.6%</a:t>
                      </a:r>
                      <a:endParaRPr lang="en-US" altLang="ja-JP" sz="1400" b="0" i="0" u="none" strike="noStrike" dirty="0">
                        <a:solidFill>
                          <a:srgbClr val="000000"/>
                        </a:solidFill>
                        <a:effectLst/>
                        <a:latin typeface="+mn-lt"/>
                        <a:ea typeface="+mn-ea"/>
                      </a:endParaRPr>
                    </a:p>
                  </a:txBody>
                  <a:tcPr marL="9525" marR="9525" marT="9525" marB="0" anchor="ctr"/>
                </a:tc>
                <a:extLst>
                  <a:ext uri="{0D108BD9-81ED-4DB2-BD59-A6C34878D82A}">
                    <a16:rowId xmlns:a16="http://schemas.microsoft.com/office/drawing/2014/main" val="989151679"/>
                  </a:ext>
                </a:extLst>
              </a:tr>
            </a:tbl>
          </a:graphicData>
        </a:graphic>
      </p:graphicFrame>
      <p:graphicFrame>
        <p:nvGraphicFramePr>
          <p:cNvPr id="50" name="表 49"/>
          <p:cNvGraphicFramePr>
            <a:graphicFrameLocks noGrp="1"/>
          </p:cNvGraphicFramePr>
          <p:nvPr>
            <p:extLst>
              <p:ext uri="{D42A27DB-BD31-4B8C-83A1-F6EECF244321}">
                <p14:modId xmlns:p14="http://schemas.microsoft.com/office/powerpoint/2010/main" val="2594463388"/>
              </p:ext>
            </p:extLst>
          </p:nvPr>
        </p:nvGraphicFramePr>
        <p:xfrm>
          <a:off x="6266082" y="6088311"/>
          <a:ext cx="938392" cy="315460"/>
        </p:xfrm>
        <a:graphic>
          <a:graphicData uri="http://schemas.openxmlformats.org/drawingml/2006/table">
            <a:tbl>
              <a:tblPr>
                <a:tableStyleId>{BC89EF96-8CEA-46FF-86C4-4CE0E7609802}</a:tableStyleId>
              </a:tblPr>
              <a:tblGrid>
                <a:gridCol w="938392">
                  <a:extLst>
                    <a:ext uri="{9D8B030D-6E8A-4147-A177-3AD203B41FA5}">
                      <a16:colId xmlns:a16="http://schemas.microsoft.com/office/drawing/2014/main" val="20000"/>
                    </a:ext>
                  </a:extLst>
                </a:gridCol>
              </a:tblGrid>
              <a:tr h="315460">
                <a:tc>
                  <a:txBody>
                    <a:bodyPr/>
                    <a:lstStyle/>
                    <a:p>
                      <a:pPr algn="r" fontAlgn="ctr"/>
                      <a:r>
                        <a:rPr lang="en-US" altLang="ja-JP" sz="1400" u="none" strike="noStrike" dirty="0">
                          <a:effectLst/>
                        </a:rPr>
                        <a:t>26.0%</a:t>
                      </a:r>
                      <a:endParaRPr lang="en-US" altLang="ja-JP" sz="14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val="10000"/>
                  </a:ext>
                </a:extLst>
              </a:tr>
            </a:tbl>
          </a:graphicData>
        </a:graphic>
      </p:graphicFrame>
      <p:cxnSp>
        <p:nvCxnSpPr>
          <p:cNvPr id="33" name="直線矢印コネクタ 32"/>
          <p:cNvCxnSpPr>
            <a:cxnSpLocks/>
          </p:cNvCxnSpPr>
          <p:nvPr/>
        </p:nvCxnSpPr>
        <p:spPr>
          <a:xfrm>
            <a:off x="5635348" y="4344734"/>
            <a:ext cx="872728" cy="139048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5" name="角丸四角形 54"/>
          <p:cNvSpPr/>
          <p:nvPr/>
        </p:nvSpPr>
        <p:spPr>
          <a:xfrm>
            <a:off x="7612177" y="5492149"/>
            <a:ext cx="1327866" cy="806128"/>
          </a:xfrm>
          <a:prstGeom prst="round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a:t>割合の差</a:t>
            </a:r>
            <a:endParaRPr kumimoji="1" lang="en-US" altLang="ja-JP" sz="1400" dirty="0"/>
          </a:p>
          <a:p>
            <a:pPr algn="ctr"/>
            <a:r>
              <a:rPr lang="en-US" altLang="ja-JP" sz="1400" dirty="0" smtClean="0"/>
              <a:t>6.4</a:t>
            </a:r>
            <a:r>
              <a:rPr kumimoji="1" lang="en-US" altLang="ja-JP" sz="1400" dirty="0" smtClean="0"/>
              <a:t>%</a:t>
            </a:r>
            <a:endParaRPr kumimoji="1" lang="en-US" altLang="ja-JP" sz="1400" dirty="0"/>
          </a:p>
          <a:p>
            <a:pPr algn="ctr"/>
            <a:r>
              <a:rPr kumimoji="1" lang="en-US" altLang="ja-JP" sz="1400" dirty="0"/>
              <a:t>(</a:t>
            </a:r>
            <a:r>
              <a:rPr kumimoji="1" lang="ja-JP" altLang="en-US" sz="1400" dirty="0" smtClean="0"/>
              <a:t>約</a:t>
            </a:r>
            <a:r>
              <a:rPr lang="en-US" altLang="ja-JP" sz="1400" dirty="0" smtClean="0"/>
              <a:t>60</a:t>
            </a:r>
            <a:r>
              <a:rPr lang="en-US" altLang="ja-JP" sz="1400" dirty="0"/>
              <a:t>0</a:t>
            </a:r>
            <a:r>
              <a:rPr kumimoji="1" lang="ja-JP" altLang="en-US" sz="1400" dirty="0" smtClean="0"/>
              <a:t>床</a:t>
            </a:r>
            <a:r>
              <a:rPr kumimoji="1" lang="en-US" altLang="ja-JP" sz="1400" dirty="0"/>
              <a:t>)</a:t>
            </a:r>
          </a:p>
        </p:txBody>
      </p:sp>
      <p:sp>
        <p:nvSpPr>
          <p:cNvPr id="27" name="タイトル 1">
            <a:extLst>
              <a:ext uri="{FF2B5EF4-FFF2-40B4-BE49-F238E27FC236}">
                <a16:creationId xmlns:a16="http://schemas.microsoft.com/office/drawing/2014/main" id="{77D78C8B-7190-4F9F-BF24-FAD4DFE9F181}"/>
              </a:ext>
            </a:extLst>
          </p:cNvPr>
          <p:cNvSpPr txBox="1">
            <a:spLocks/>
          </p:cNvSpPr>
          <p:nvPr/>
        </p:nvSpPr>
        <p:spPr>
          <a:xfrm>
            <a:off x="97083" y="538095"/>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u="sng" dirty="0">
                <a:latin typeface="HGP創英角ｺﾞｼｯｸUB" panose="020B0900000000000000" pitchFamily="50" charset="-128"/>
                <a:ea typeface="HGP創英角ｺﾞｼｯｸUB" panose="020B0900000000000000" pitchFamily="50" charset="-128"/>
              </a:rPr>
              <a:t>地域</a:t>
            </a:r>
            <a:r>
              <a:rPr lang="ja-JP" altLang="en-US" sz="2200" u="sng" dirty="0" smtClean="0">
                <a:latin typeface="HGP創英角ｺﾞｼｯｸUB" panose="020B0900000000000000" pitchFamily="50" charset="-128"/>
                <a:ea typeface="HGP創英角ｺﾞｼｯｸUB" panose="020B0900000000000000" pitchFamily="50" charset="-128"/>
              </a:rPr>
              <a:t>急性期の病床数が減少傾向にあり、</a:t>
            </a:r>
            <a:endParaRPr lang="en-US" altLang="ja-JP" sz="2200" u="sng" dirty="0" smtClean="0">
              <a:latin typeface="HGP創英角ｺﾞｼｯｸUB" panose="020B0900000000000000" pitchFamily="50" charset="-128"/>
              <a:ea typeface="HGP創英角ｺﾞｼｯｸUB" panose="020B0900000000000000" pitchFamily="50" charset="-128"/>
            </a:endParaRPr>
          </a:p>
          <a:p>
            <a:pPr algn="l"/>
            <a:r>
              <a:rPr lang="ja-JP" altLang="en-US" sz="2200" dirty="0" smtClean="0">
                <a:latin typeface="HGP創英角ｺﾞｼｯｸUB" panose="020B0900000000000000" pitchFamily="50" charset="-128"/>
                <a:ea typeface="HGP創英角ｺﾞｼｯｸUB" panose="020B0900000000000000" pitchFamily="50" charset="-128"/>
              </a:rPr>
              <a:t>　　　　　　　　</a:t>
            </a:r>
            <a:r>
              <a:rPr lang="ja-JP" altLang="en-US" sz="2200" u="sng" dirty="0" smtClean="0">
                <a:latin typeface="HGP創英角ｺﾞｼｯｸUB" panose="020B0900000000000000" pitchFamily="50" charset="-128"/>
                <a:ea typeface="HGP創英角ｺﾞｼｯｸUB" panose="020B0900000000000000" pitchFamily="50" charset="-128"/>
              </a:rPr>
              <a:t>回復期病床への転換が必要な割合は</a:t>
            </a:r>
            <a:r>
              <a:rPr lang="ja-JP" altLang="en-US" sz="2200" u="sng" dirty="0">
                <a:latin typeface="HGP創英角ｺﾞｼｯｸUB" panose="020B0900000000000000" pitchFamily="50" charset="-128"/>
                <a:ea typeface="HGP創英角ｺﾞｼｯｸUB" panose="020B0900000000000000" pitchFamily="50" charset="-128"/>
              </a:rPr>
              <a:t>、</a:t>
            </a:r>
            <a:r>
              <a:rPr lang="ja-JP" altLang="en-US" sz="2200" u="sng" dirty="0" smtClean="0">
                <a:latin typeface="HGP創英角ｺﾞｼｯｸUB" panose="020B0900000000000000" pitchFamily="50" charset="-128"/>
                <a:ea typeface="HGP創英角ｺﾞｼｯｸUB" panose="020B0900000000000000" pitchFamily="50" charset="-128"/>
              </a:rPr>
              <a:t>約６％とな</a:t>
            </a:r>
            <a:r>
              <a:rPr lang="ja-JP" altLang="en-US" sz="2200" u="sng" dirty="0">
                <a:latin typeface="HGP創英角ｺﾞｼｯｸUB" panose="020B0900000000000000" pitchFamily="50" charset="-128"/>
                <a:ea typeface="HGP創英角ｺﾞｼｯｸUB" panose="020B0900000000000000" pitchFamily="50" charset="-128"/>
              </a:rPr>
              <a:t>った</a:t>
            </a:r>
          </a:p>
        </p:txBody>
      </p:sp>
      <p:pic>
        <p:nvPicPr>
          <p:cNvPr id="6" name="図 5"/>
          <p:cNvPicPr>
            <a:picLocks noChangeAspect="1"/>
          </p:cNvPicPr>
          <p:nvPr/>
        </p:nvPicPr>
        <p:blipFill>
          <a:blip r:embed="rId5"/>
          <a:stretch>
            <a:fillRect/>
          </a:stretch>
        </p:blipFill>
        <p:spPr>
          <a:xfrm>
            <a:off x="141032" y="1758400"/>
            <a:ext cx="8895464" cy="1615703"/>
          </a:xfrm>
          <a:prstGeom prst="rect">
            <a:avLst/>
          </a:prstGeom>
        </p:spPr>
      </p:pic>
    </p:spTree>
    <p:extLst>
      <p:ext uri="{BB962C8B-B14F-4D97-AF65-F5344CB8AC3E}">
        <p14:creationId xmlns:p14="http://schemas.microsoft.com/office/powerpoint/2010/main" val="30613582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06101" y="6479772"/>
            <a:ext cx="2133600" cy="365125"/>
          </a:xfrm>
        </p:spPr>
        <p:txBody>
          <a:bodyPr/>
          <a:lstStyle/>
          <a:p>
            <a:fld id="{A9848611-8FAA-4BFC-BAAD-33CAF1A3E273}" type="slidenum">
              <a:rPr kumimoji="1" lang="ja-JP" altLang="en-US" sz="1800" smtClean="0">
                <a:solidFill>
                  <a:schemeClr val="tx1"/>
                </a:solidFill>
              </a:rPr>
              <a:t>12</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id="{77D78C8B-7190-4F9F-BF24-FAD4DFE9F181}"/>
              </a:ext>
            </a:extLst>
          </p:cNvPr>
          <p:cNvSpPr txBox="1">
            <a:spLocks/>
          </p:cNvSpPr>
          <p:nvPr/>
        </p:nvSpPr>
        <p:spPr>
          <a:xfrm>
            <a:off x="145072" y="965102"/>
            <a:ext cx="8824627" cy="951730"/>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u="sng" dirty="0" smtClean="0">
                <a:latin typeface="HGP創英角ｺﾞｼｯｸUB" panose="020B0900000000000000" pitchFamily="50" charset="-128"/>
                <a:ea typeface="HGP創英角ｺﾞｼｯｸUB" panose="020B0900000000000000" pitchFamily="50" charset="-128"/>
              </a:rPr>
              <a:t>約１割の医療機関</a:t>
            </a:r>
            <a:r>
              <a:rPr lang="ja-JP" altLang="en-US" sz="2200" u="sng" dirty="0">
                <a:latin typeface="HGP創英角ｺﾞｼｯｸUB" panose="020B0900000000000000" pitchFamily="50" charset="-128"/>
                <a:ea typeface="HGP創英角ｺﾞｼｯｸUB" panose="020B0900000000000000" pitchFamily="50" charset="-128"/>
              </a:rPr>
              <a:t>が</a:t>
            </a:r>
            <a:r>
              <a:rPr lang="ja-JP" altLang="en-US" sz="2200" u="sng" dirty="0" smtClean="0">
                <a:latin typeface="HGP創英角ｺﾞｼｯｸUB" panose="020B0900000000000000" pitchFamily="50" charset="-128"/>
                <a:ea typeface="HGP創英角ｺﾞｼｯｸUB" panose="020B0900000000000000" pitchFamily="50" charset="-128"/>
              </a:rPr>
              <a:t>、</a:t>
            </a:r>
            <a:r>
              <a:rPr lang="en-US" altLang="ja-JP" sz="2200" u="sng" dirty="0" smtClean="0">
                <a:latin typeface="HGP創英角ｺﾞｼｯｸUB" panose="020B0900000000000000" pitchFamily="50" charset="-128"/>
                <a:ea typeface="HGP創英角ｺﾞｼｯｸUB" panose="020B0900000000000000" pitchFamily="50" charset="-128"/>
              </a:rPr>
              <a:t>2025</a:t>
            </a:r>
            <a:r>
              <a:rPr lang="ja-JP" altLang="en-US" sz="2200" u="sng" dirty="0" smtClean="0">
                <a:latin typeface="HGP創英角ｺﾞｼｯｸUB" panose="020B0900000000000000" pitchFamily="50" charset="-128"/>
                <a:ea typeface="HGP創英角ｺﾞｼｯｸUB" panose="020B0900000000000000" pitchFamily="50" charset="-128"/>
              </a:rPr>
              <a:t>年までの建て替えを検討している</a:t>
            </a:r>
            <a:endParaRPr lang="en-US" altLang="ja-JP" sz="2200" u="sng" dirty="0">
              <a:latin typeface="HGP創英角ｺﾞｼｯｸUB" panose="020B0900000000000000" pitchFamily="50" charset="-128"/>
              <a:ea typeface="HGP創英角ｺﾞｼｯｸUB" panose="020B0900000000000000" pitchFamily="50" charset="-128"/>
            </a:endParaRPr>
          </a:p>
        </p:txBody>
      </p:sp>
      <p:sp>
        <p:nvSpPr>
          <p:cNvPr id="19" name="テキスト ボックス 18">
            <a:extLst>
              <a:ext uri="{FF2B5EF4-FFF2-40B4-BE49-F238E27FC236}">
                <a16:creationId xmlns:a16="http://schemas.microsoft.com/office/drawing/2014/main" id="{8957656B-6DE6-44E0-85D6-7CF39E5B6647}"/>
              </a:ext>
            </a:extLst>
          </p:cNvPr>
          <p:cNvSpPr txBox="1"/>
          <p:nvPr/>
        </p:nvSpPr>
        <p:spPr>
          <a:xfrm>
            <a:off x="268091" y="2099032"/>
            <a:ext cx="4054096"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en-US" altLang="ja-JP" sz="1400" kern="100" dirty="0" smtClean="0">
                <a:latin typeface="Meiryo UI" panose="020B0604030504040204" pitchFamily="50" charset="-128"/>
                <a:ea typeface="Meiryo UI" panose="020B0604030504040204" pitchFamily="50" charset="-128"/>
                <a:cs typeface="Times New Roman"/>
              </a:rPr>
              <a:t>2025</a:t>
            </a:r>
            <a:r>
              <a:rPr lang="ja-JP" altLang="en-US" sz="1400" kern="100" dirty="0">
                <a:latin typeface="Meiryo UI" panose="020B0604030504040204" pitchFamily="50" charset="-128"/>
                <a:ea typeface="Meiryo UI" panose="020B0604030504040204" pitchFamily="50" charset="-128"/>
                <a:cs typeface="Times New Roman"/>
              </a:rPr>
              <a:t>年に向けた診療科の見直しの予定の有無</a:t>
            </a:r>
          </a:p>
        </p:txBody>
      </p:sp>
      <p:sp>
        <p:nvSpPr>
          <p:cNvPr id="20" name="テキスト ボックス 19">
            <a:extLst>
              <a:ext uri="{FF2B5EF4-FFF2-40B4-BE49-F238E27FC236}">
                <a16:creationId xmlns:a16="http://schemas.microsoft.com/office/drawing/2014/main" id="{8957656B-6DE6-44E0-85D6-7CF39E5B6647}"/>
              </a:ext>
            </a:extLst>
          </p:cNvPr>
          <p:cNvSpPr txBox="1"/>
          <p:nvPr/>
        </p:nvSpPr>
        <p:spPr>
          <a:xfrm>
            <a:off x="4661958" y="2125578"/>
            <a:ext cx="380617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en-US" altLang="ja-JP" sz="1400" dirty="0" smtClean="0">
                <a:solidFill>
                  <a:schemeClr val="tx1"/>
                </a:solidFill>
                <a:latin typeface="Meiryo UI" panose="020B0604030504040204" pitchFamily="50" charset="-128"/>
                <a:ea typeface="Meiryo UI" panose="020B0604030504040204" pitchFamily="50" charset="-128"/>
              </a:rPr>
              <a:t>2025</a:t>
            </a:r>
            <a:r>
              <a:rPr lang="ja-JP" altLang="en-US" sz="1400" dirty="0" smtClean="0">
                <a:solidFill>
                  <a:schemeClr val="tx1"/>
                </a:solidFill>
                <a:latin typeface="Meiryo UI" panose="020B0604030504040204" pitchFamily="50" charset="-128"/>
                <a:ea typeface="Meiryo UI" panose="020B0604030504040204" pitchFamily="50" charset="-128"/>
              </a:rPr>
              <a:t>年までの</a:t>
            </a:r>
            <a:r>
              <a:rPr lang="ja-JP" altLang="en-US" sz="1400" kern="100" dirty="0" smtClean="0">
                <a:latin typeface="Meiryo UI" panose="020B0604030504040204" pitchFamily="50" charset="-128"/>
                <a:ea typeface="Meiryo UI" panose="020B0604030504040204" pitchFamily="50" charset="-128"/>
                <a:cs typeface="Times New Roman"/>
              </a:rPr>
              <a:t>建て替えの検討の有無</a:t>
            </a:r>
            <a:endParaRPr lang="en-US" altLang="ja-JP" sz="1400" kern="100" dirty="0" smtClean="0">
              <a:latin typeface="Meiryo UI" panose="020B0604030504040204" pitchFamily="50" charset="-128"/>
              <a:ea typeface="Meiryo UI" panose="020B0604030504040204" pitchFamily="50" charset="-128"/>
              <a:cs typeface="Times New Roman"/>
            </a:endParaRPr>
          </a:p>
        </p:txBody>
      </p:sp>
      <p:sp>
        <p:nvSpPr>
          <p:cNvPr id="14"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88301" y="155486"/>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7" name="タイトル 1">
            <a:extLst>
              <a:ext uri="{FF2B5EF4-FFF2-40B4-BE49-F238E27FC236}">
                <a16:creationId xmlns:a16="http://schemas.microsoft.com/office/drawing/2014/main" id="{30BE5A27-A407-4A14-A9BE-5866682C3C6B}"/>
              </a:ext>
            </a:extLst>
          </p:cNvPr>
          <p:cNvSpPr txBox="1">
            <a:spLocks/>
          </p:cNvSpPr>
          <p:nvPr/>
        </p:nvSpPr>
        <p:spPr>
          <a:xfrm>
            <a:off x="143711" y="155486"/>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endPar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に向け各病院</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している医療</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機能・病床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機能等①</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8" name="テキスト ボックス 10">
            <a:extLst>
              <a:ext uri="{FF2B5EF4-FFF2-40B4-BE49-F238E27FC236}">
                <a16:creationId xmlns:a16="http://schemas.microsoft.com/office/drawing/2014/main" id="{8957656B-6DE6-44E0-85D6-7CF39E5B6647}"/>
              </a:ext>
            </a:extLst>
          </p:cNvPr>
          <p:cNvSpPr txBox="1"/>
          <p:nvPr/>
        </p:nvSpPr>
        <p:spPr>
          <a:xfrm>
            <a:off x="6474239" y="5851822"/>
            <a:ext cx="242850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a:t>
            </a:r>
            <a:r>
              <a:rPr lang="ja-JP" altLang="en-US" sz="1200" kern="100" dirty="0" smtClean="0">
                <a:effectLst/>
                <a:latin typeface="Meiryo UI" panose="020B0604030504040204" pitchFamily="50" charset="-128"/>
                <a:ea typeface="Meiryo UI" panose="020B0604030504040204" pitchFamily="50" charset="-128"/>
                <a:cs typeface="Times New Roman"/>
              </a:rPr>
              <a:t>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pic>
        <p:nvPicPr>
          <p:cNvPr id="4" name="図 3"/>
          <p:cNvPicPr>
            <a:picLocks noChangeAspect="1"/>
          </p:cNvPicPr>
          <p:nvPr/>
        </p:nvPicPr>
        <p:blipFill>
          <a:blip r:embed="rId4"/>
          <a:stretch>
            <a:fillRect/>
          </a:stretch>
        </p:blipFill>
        <p:spPr>
          <a:xfrm>
            <a:off x="365540" y="2589009"/>
            <a:ext cx="3956647" cy="3097036"/>
          </a:xfrm>
          <a:prstGeom prst="rect">
            <a:avLst/>
          </a:prstGeom>
        </p:spPr>
      </p:pic>
      <p:pic>
        <p:nvPicPr>
          <p:cNvPr id="5" name="図 4"/>
          <p:cNvPicPr>
            <a:picLocks noChangeAspect="1"/>
          </p:cNvPicPr>
          <p:nvPr/>
        </p:nvPicPr>
        <p:blipFill>
          <a:blip r:embed="rId5"/>
          <a:stretch>
            <a:fillRect/>
          </a:stretch>
        </p:blipFill>
        <p:spPr>
          <a:xfrm>
            <a:off x="4797914" y="2584690"/>
            <a:ext cx="3950550" cy="3072650"/>
          </a:xfrm>
          <a:prstGeom prst="rect">
            <a:avLst/>
          </a:prstGeom>
        </p:spPr>
      </p:pic>
    </p:spTree>
    <p:extLst>
      <p:ext uri="{BB962C8B-B14F-4D97-AF65-F5344CB8AC3E}">
        <p14:creationId xmlns:p14="http://schemas.microsoft.com/office/powerpoint/2010/main" val="35707165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3670510" y="1898412"/>
            <a:ext cx="4896224" cy="2619909"/>
          </a:xfrm>
          <a:prstGeom prst="rect">
            <a:avLst/>
          </a:prstGeom>
        </p:spPr>
      </p:pic>
      <p:pic>
        <p:nvPicPr>
          <p:cNvPr id="5" name="図 4"/>
          <p:cNvPicPr>
            <a:picLocks noChangeAspect="1"/>
          </p:cNvPicPr>
          <p:nvPr/>
        </p:nvPicPr>
        <p:blipFill>
          <a:blip r:embed="rId4"/>
          <a:stretch>
            <a:fillRect/>
          </a:stretch>
        </p:blipFill>
        <p:spPr>
          <a:xfrm>
            <a:off x="3534143" y="4518321"/>
            <a:ext cx="4618666" cy="1595160"/>
          </a:xfrm>
          <a:prstGeom prst="rect">
            <a:avLst/>
          </a:prstGeom>
        </p:spPr>
      </p:pic>
      <p:sp>
        <p:nvSpPr>
          <p:cNvPr id="18" name="四角形: 角を丸くする 17">
            <a:extLst>
              <a:ext uri="{FF2B5EF4-FFF2-40B4-BE49-F238E27FC236}">
                <a16:creationId xmlns:a16="http://schemas.microsoft.com/office/drawing/2014/main" id="{C5752A1E-F6F9-4CC9-BBC3-5BF96AA54E04}"/>
              </a:ext>
            </a:extLst>
          </p:cNvPr>
          <p:cNvSpPr/>
          <p:nvPr/>
        </p:nvSpPr>
        <p:spPr>
          <a:xfrm>
            <a:off x="3338605" y="2025879"/>
            <a:ext cx="5560033" cy="329288"/>
          </a:xfrm>
          <a:prstGeom prst="roundRect">
            <a:avLst/>
          </a:prstGeom>
          <a:noFill/>
          <a:ln w="317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6974904" y="6489323"/>
            <a:ext cx="2133600" cy="365125"/>
          </a:xfrm>
        </p:spPr>
        <p:txBody>
          <a:bodyPr/>
          <a:lstStyle/>
          <a:p>
            <a:fld id="{A9848611-8FAA-4BFC-BAAD-33CAF1A3E273}" type="slidenum">
              <a:rPr lang="ja-JP" altLang="en-US" sz="1800" smtClean="0">
                <a:solidFill>
                  <a:schemeClr val="tx1"/>
                </a:solidFill>
              </a:rPr>
              <a:pPr/>
              <a:t>13</a:t>
            </a:fld>
            <a:endParaRPr lang="ja-JP" altLang="en-US" sz="1800" dirty="0">
              <a:solidFill>
                <a:schemeClr val="tx1"/>
              </a:solidFill>
            </a:endParaRPr>
          </a:p>
        </p:txBody>
      </p:sp>
      <p:sp>
        <p:nvSpPr>
          <p:cNvPr id="32" name="テキスト ボックス 10">
            <a:extLst>
              <a:ext uri="{FF2B5EF4-FFF2-40B4-BE49-F238E27FC236}">
                <a16:creationId xmlns:a16="http://schemas.microsoft.com/office/drawing/2014/main" id="{47FDF32D-43ED-4A66-9CFA-E114E8625D81}"/>
              </a:ext>
            </a:extLst>
          </p:cNvPr>
          <p:cNvSpPr txBox="1"/>
          <p:nvPr/>
        </p:nvSpPr>
        <p:spPr>
          <a:xfrm>
            <a:off x="145072" y="1820605"/>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入院料別の検討</a:t>
            </a:r>
            <a:r>
              <a:rPr lang="ja-JP" altLang="en-US" sz="1400" dirty="0" smtClean="0">
                <a:solidFill>
                  <a:schemeClr val="tx1"/>
                </a:solidFill>
              </a:rPr>
              <a:t>状況</a:t>
            </a:r>
            <a:r>
              <a:rPr lang="en-US" altLang="ja-JP" sz="1400" dirty="0" smtClean="0">
                <a:solidFill>
                  <a:schemeClr val="tx1"/>
                </a:solidFill>
              </a:rPr>
              <a:t>※</a:t>
            </a:r>
            <a:endParaRPr lang="ja-JP" altLang="en-US" sz="1400" dirty="0">
              <a:solidFill>
                <a:schemeClr val="tx1"/>
              </a:solidFill>
            </a:endParaRPr>
          </a:p>
        </p:txBody>
      </p:sp>
      <p:sp>
        <p:nvSpPr>
          <p:cNvPr id="34" name="テキスト ボックス 10">
            <a:extLst>
              <a:ext uri="{FF2B5EF4-FFF2-40B4-BE49-F238E27FC236}">
                <a16:creationId xmlns:a16="http://schemas.microsoft.com/office/drawing/2014/main" id="{8957656B-6DE6-44E0-85D6-7CF39E5B6647}"/>
              </a:ext>
            </a:extLst>
          </p:cNvPr>
          <p:cNvSpPr txBox="1"/>
          <p:nvPr/>
        </p:nvSpPr>
        <p:spPr>
          <a:xfrm>
            <a:off x="6261942" y="6272033"/>
            <a:ext cx="2343911"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出典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8" name="Oval 64">
            <a:hlinkClick r:id="rId5"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9" name="タイトル 1">
            <a:extLst>
              <a:ext uri="{FF2B5EF4-FFF2-40B4-BE49-F238E27FC236}">
                <a16:creationId xmlns:a16="http://schemas.microsoft.com/office/drawing/2014/main" id="{30BE5A27-A407-4A14-A9BE-5866682C3C6B}"/>
              </a:ext>
            </a:extLst>
          </p:cNvPr>
          <p:cNvSpPr txBox="1">
            <a:spLocks/>
          </p:cNvSpPr>
          <p:nvPr/>
        </p:nvSpPr>
        <p:spPr>
          <a:xfrm>
            <a:off x="145072" y="36273"/>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solidFill>
                  <a:schemeClr val="bg1"/>
                </a:solidFill>
                <a:latin typeface="HGP創英角ｺﾞｼｯｸUB" panose="020B0900000000000000" pitchFamily="50" charset="-128"/>
                <a:ea typeface="HGP創英角ｺﾞｼｯｸUB" panose="020B0900000000000000" pitchFamily="50" charset="-128"/>
              </a:rPr>
              <a:t>２</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年に向け各病院が</a:t>
            </a:r>
            <a:endPar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検討している病床機能①</a:t>
            </a: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33" name="テキスト ボックス 10">
            <a:extLst>
              <a:ext uri="{FF2B5EF4-FFF2-40B4-BE49-F238E27FC236}">
                <a16:creationId xmlns:a16="http://schemas.microsoft.com/office/drawing/2014/main" id="{47FDF32D-43ED-4A66-9CFA-E114E8625D81}"/>
              </a:ext>
            </a:extLst>
          </p:cNvPr>
          <p:cNvSpPr txBox="1"/>
          <p:nvPr/>
        </p:nvSpPr>
        <p:spPr>
          <a:xfrm>
            <a:off x="190994" y="5115160"/>
            <a:ext cx="2982478"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公立・公的・民間別の検討</a:t>
            </a:r>
            <a:r>
              <a:rPr lang="ja-JP" altLang="en-US" sz="1400" dirty="0" smtClean="0">
                <a:solidFill>
                  <a:schemeClr val="tx1"/>
                </a:solidFill>
              </a:rPr>
              <a:t>状況</a:t>
            </a:r>
            <a:r>
              <a:rPr lang="en-US" altLang="ja-JP" sz="1400" dirty="0" smtClean="0">
                <a:solidFill>
                  <a:schemeClr val="tx1"/>
                </a:solidFill>
              </a:rPr>
              <a:t>※</a:t>
            </a:r>
            <a:endParaRPr lang="ja-JP" altLang="en-US" sz="1400" dirty="0">
              <a:solidFill>
                <a:schemeClr val="tx1"/>
              </a:solidFill>
            </a:endParaRPr>
          </a:p>
        </p:txBody>
      </p:sp>
      <p:sp>
        <p:nvSpPr>
          <p:cNvPr id="26" name="タイトル 1">
            <a:extLst>
              <a:ext uri="{FF2B5EF4-FFF2-40B4-BE49-F238E27FC236}">
                <a16:creationId xmlns:a16="http://schemas.microsoft.com/office/drawing/2014/main" id="{1A644BE1-75CF-4A35-A00A-9183505A20E8}"/>
              </a:ext>
            </a:extLst>
          </p:cNvPr>
          <p:cNvSpPr txBox="1">
            <a:spLocks/>
          </p:cNvSpPr>
          <p:nvPr/>
        </p:nvSpPr>
        <p:spPr>
          <a:xfrm>
            <a:off x="205385" y="783238"/>
            <a:ext cx="8712968" cy="926862"/>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各病院が検討している病床機能等の変更は</a:t>
            </a:r>
            <a:r>
              <a:rPr lang="ja-JP" altLang="en-US" sz="2400" dirty="0" smtClean="0">
                <a:latin typeface="HGP創英角ｺﾞｼｯｸUB" panose="020B0900000000000000" pitchFamily="50" charset="-128"/>
                <a:ea typeface="HGP創英角ｺﾞｼｯｸUB" panose="020B0900000000000000" pitchFamily="50" charset="-128"/>
              </a:rPr>
              <a:t>、</a:t>
            </a:r>
            <a:endParaRPr lang="en-US" altLang="ja-JP" sz="2400" dirty="0" smtClean="0">
              <a:latin typeface="HGP創英角ｺﾞｼｯｸUB" panose="020B0900000000000000" pitchFamily="50" charset="-128"/>
              <a:ea typeface="HGP創英角ｺﾞｼｯｸUB" panose="020B0900000000000000" pitchFamily="50" charset="-128"/>
            </a:endParaRPr>
          </a:p>
          <a:p>
            <a:pPr algn="l"/>
            <a:r>
              <a:rPr lang="ja-JP" altLang="en-US" sz="2400" dirty="0" smtClean="0">
                <a:latin typeface="HGP創英角ｺﾞｼｯｸUB" panose="020B0900000000000000" pitchFamily="50" charset="-128"/>
                <a:ea typeface="HGP創英角ｺﾞｼｯｸUB" panose="020B0900000000000000" pitchFamily="50" charset="-128"/>
              </a:rPr>
              <a:t>　　　　　　　　　　構想がめざす病床機能分化の方向性と概ね一致</a:t>
            </a:r>
            <a:endParaRPr lang="ja-JP" altLang="en-US" sz="2400" dirty="0">
              <a:latin typeface="HGP創英角ｺﾞｼｯｸUB" panose="020B0900000000000000" pitchFamily="50" charset="-128"/>
              <a:ea typeface="HGP創英角ｺﾞｼｯｸUB" panose="020B0900000000000000" pitchFamily="50" charset="-128"/>
            </a:endParaRPr>
          </a:p>
        </p:txBody>
      </p:sp>
      <p:sp>
        <p:nvSpPr>
          <p:cNvPr id="20" name="タイトル 1">
            <a:extLst>
              <a:ext uri="{FF2B5EF4-FFF2-40B4-BE49-F238E27FC236}">
                <a16:creationId xmlns:a16="http://schemas.microsoft.com/office/drawing/2014/main" id="{45F45CE9-985D-441B-AF35-C9A9C0C7A9C3}"/>
              </a:ext>
            </a:extLst>
          </p:cNvPr>
          <p:cNvSpPr txBox="1">
            <a:spLocks/>
          </p:cNvSpPr>
          <p:nvPr/>
        </p:nvSpPr>
        <p:spPr>
          <a:xfrm>
            <a:off x="145072" y="2143616"/>
            <a:ext cx="2690169" cy="1265219"/>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lgn="l">
              <a:defRPr/>
            </a:pPr>
            <a:r>
              <a:rPr lang="en-US" altLang="ja-JP" sz="1600" dirty="0">
                <a:solidFill>
                  <a:srgbClr val="4F81BD">
                    <a:lumMod val="75000"/>
                  </a:srgbClr>
                </a:solidFill>
                <a:latin typeface="HG創英角ｺﾞｼｯｸUB" panose="020B0909000000000000" pitchFamily="49" charset="-128"/>
                <a:ea typeface="HG創英角ｺﾞｼｯｸUB" panose="020B0909000000000000" pitchFamily="49" charset="-128"/>
              </a:rPr>
              <a:t>※2025</a:t>
            </a:r>
            <a:r>
              <a:rPr lang="ja-JP" altLang="en-US" sz="1600" dirty="0">
                <a:solidFill>
                  <a:srgbClr val="4F81BD">
                    <a:lumMod val="75000"/>
                  </a:srgbClr>
                </a:solidFill>
                <a:latin typeface="HG創英角ｺﾞｼｯｸUB" panose="020B0909000000000000" pitchFamily="49" charset="-128"/>
                <a:ea typeface="HG創英角ｺﾞｼｯｸUB" panose="020B0909000000000000" pitchFamily="49" charset="-128"/>
              </a:rPr>
              <a:t>年に向けた検討状況</a:t>
            </a:r>
            <a:endParaRPr lang="en-US" altLang="ja-JP" sz="1600" dirty="0">
              <a:solidFill>
                <a:srgbClr val="4F81BD">
                  <a:lumMod val="75000"/>
                </a:srgbClr>
              </a:solidFill>
              <a:latin typeface="HG創英角ｺﾞｼｯｸUB" panose="020B0909000000000000" pitchFamily="49" charset="-128"/>
              <a:ea typeface="HG創英角ｺﾞｼｯｸUB" panose="020B0909000000000000" pitchFamily="49" charset="-128"/>
            </a:endParaRPr>
          </a:p>
          <a:p>
            <a:pPr lvl="0" algn="l">
              <a:defRPr/>
            </a:pP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各病院</a:t>
            </a:r>
            <a:r>
              <a:rPr lang="ja-JP" altLang="en-US" sz="1200" dirty="0">
                <a:solidFill>
                  <a:srgbClr val="4F81BD">
                    <a:lumMod val="75000"/>
                  </a:srgbClr>
                </a:solidFill>
                <a:latin typeface="Meiryo UI" panose="020B0604030504040204" pitchFamily="50" charset="-128"/>
                <a:ea typeface="Meiryo UI" panose="020B0604030504040204" pitchFamily="50" charset="-128"/>
              </a:rPr>
              <a:t>の</a:t>
            </a:r>
            <a:r>
              <a:rPr lang="en-US" altLang="ja-JP" sz="1200" dirty="0">
                <a:solidFill>
                  <a:srgbClr val="4F81BD">
                    <a:lumMod val="75000"/>
                  </a:srgbClr>
                </a:solidFill>
                <a:latin typeface="Meiryo UI" panose="020B0604030504040204" pitchFamily="50" charset="-128"/>
                <a:ea typeface="Meiryo UI" panose="020B0604030504040204" pitchFamily="50" charset="-128"/>
              </a:rPr>
              <a:t>2025</a:t>
            </a:r>
            <a:r>
              <a:rPr lang="ja-JP" altLang="en-US" sz="1200" dirty="0">
                <a:solidFill>
                  <a:srgbClr val="4F81BD">
                    <a:lumMod val="75000"/>
                  </a:srgbClr>
                </a:solidFill>
                <a:latin typeface="Meiryo UI" panose="020B0604030504040204" pitchFamily="50" charset="-128"/>
                <a:ea typeface="Meiryo UI" panose="020B0604030504040204" pitchFamily="50" charset="-128"/>
              </a:rPr>
              <a:t>年に検討して</a:t>
            </a: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いる　入院料別（病床機能別）病床数</a:t>
            </a:r>
            <a:r>
              <a:rPr lang="ja-JP" altLang="en-US" sz="1200" dirty="0">
                <a:solidFill>
                  <a:srgbClr val="4F81BD">
                    <a:lumMod val="75000"/>
                  </a:srgbClr>
                </a:solidFill>
                <a:latin typeface="Meiryo UI" panose="020B0604030504040204" pitchFamily="50" charset="-128"/>
                <a:ea typeface="Meiryo UI" panose="020B0604030504040204" pitchFamily="50" charset="-128"/>
              </a:rPr>
              <a:t>総計から各病院の現在の入院料</a:t>
            </a: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別（病床機能別）病床数</a:t>
            </a:r>
            <a:r>
              <a:rPr lang="ja-JP" altLang="en-US" sz="1200" dirty="0">
                <a:solidFill>
                  <a:srgbClr val="4F81BD">
                    <a:lumMod val="75000"/>
                  </a:srgbClr>
                </a:solidFill>
                <a:latin typeface="Meiryo UI" panose="020B0604030504040204" pitchFamily="50" charset="-128"/>
                <a:ea typeface="Meiryo UI" panose="020B0604030504040204" pitchFamily="50" charset="-128"/>
              </a:rPr>
              <a:t>の総計を差し引いて算出</a:t>
            </a:r>
            <a:r>
              <a:rPr kumimoji="1" lang="ja-JP" altLang="en-US" sz="12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a:t>
            </a:r>
            <a:endParaRPr kumimoji="1" lang="en-US" altLang="ja-JP" sz="12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r>
            <a:b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b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endPar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p:txBody>
      </p:sp>
      <p:pic>
        <p:nvPicPr>
          <p:cNvPr id="7" name="図 6"/>
          <p:cNvPicPr>
            <a:picLocks noChangeAspect="1"/>
          </p:cNvPicPr>
          <p:nvPr/>
        </p:nvPicPr>
        <p:blipFill>
          <a:blip r:embed="rId6"/>
          <a:stretch>
            <a:fillRect/>
          </a:stretch>
        </p:blipFill>
        <p:spPr>
          <a:xfrm>
            <a:off x="212480" y="5452499"/>
            <a:ext cx="3458030" cy="1219386"/>
          </a:xfrm>
          <a:prstGeom prst="rect">
            <a:avLst/>
          </a:prstGeom>
        </p:spPr>
      </p:pic>
    </p:spTree>
    <p:extLst>
      <p:ext uri="{BB962C8B-B14F-4D97-AF65-F5344CB8AC3E}">
        <p14:creationId xmlns:p14="http://schemas.microsoft.com/office/powerpoint/2010/main" val="13209656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79772"/>
            <a:ext cx="2133600" cy="365125"/>
          </a:xfrm>
        </p:spPr>
        <p:txBody>
          <a:bodyPr/>
          <a:lstStyle/>
          <a:p>
            <a:fld id="{A9848611-8FAA-4BFC-BAAD-33CAF1A3E273}" type="slidenum">
              <a:rPr kumimoji="1" lang="ja-JP" altLang="en-US" sz="1800" smtClean="0">
                <a:solidFill>
                  <a:schemeClr val="tx1"/>
                </a:solidFill>
              </a:rPr>
              <a:t>14</a:t>
            </a:fld>
            <a:endParaRPr kumimoji="1" lang="ja-JP" altLang="en-US" sz="1800" dirty="0">
              <a:solidFill>
                <a:schemeClr val="tx1"/>
              </a:solidFill>
            </a:endParaRPr>
          </a:p>
        </p:txBody>
      </p:sp>
      <p:sp>
        <p:nvSpPr>
          <p:cNvPr id="10"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id="{30BE5A27-A407-4A14-A9BE-5866682C3C6B}"/>
              </a:ext>
            </a:extLst>
          </p:cNvPr>
          <p:cNvSpPr txBox="1">
            <a:spLocks/>
          </p:cNvSpPr>
          <p:nvPr/>
        </p:nvSpPr>
        <p:spPr>
          <a:xfrm>
            <a:off x="145073" y="36272"/>
            <a:ext cx="8819416" cy="872447"/>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各病院が</a:t>
            </a:r>
            <a:endPar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a:solidFill>
                  <a:schemeClr val="accent1">
                    <a:lumMod val="75000"/>
                  </a:schemeClr>
                </a:solidFill>
                <a:latin typeface="HGP創英角ｺﾞｼｯｸUB" panose="020B0900000000000000" pitchFamily="50" charset="-128"/>
                <a:ea typeface="HGP創英角ｺﾞｼｯｸUB" panose="020B0900000000000000" pitchFamily="50" charset="-128"/>
              </a:rPr>
              <a:t>　検討して</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いる病床機能のまとめ</a:t>
            </a: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9" name="角丸四角形 9">
            <a:extLst>
              <a:ext uri="{FF2B5EF4-FFF2-40B4-BE49-F238E27FC236}">
                <a16:creationId xmlns:a16="http://schemas.microsoft.com/office/drawing/2014/main" id="{0C05C875-F8E6-475E-B6F5-78002586517A}"/>
              </a:ext>
            </a:extLst>
          </p:cNvPr>
          <p:cNvSpPr/>
          <p:nvPr/>
        </p:nvSpPr>
        <p:spPr>
          <a:xfrm>
            <a:off x="530122" y="1267015"/>
            <a:ext cx="7989374" cy="3818169"/>
          </a:xfrm>
          <a:prstGeom prst="roundRect">
            <a:avLst>
              <a:gd name="adj" fmla="val 645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〇</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各病院が検討している病床機能等の変更は</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、構想がめざ</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す</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病床</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機能分化</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の</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方向性</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と概ね</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一致</a:t>
            </a:r>
            <a:r>
              <a:rPr lang="ja-JP" altLang="en-US" u="sng" dirty="0" smtClean="0">
                <a:solidFill>
                  <a:schemeClr val="tx1"/>
                </a:solidFill>
                <a:latin typeface="HGP創英角ｺﾞｼｯｸUB" panose="020B0900000000000000" pitchFamily="50" charset="-128"/>
                <a:ea typeface="HGP創英角ｺﾞｼｯｸUB" panose="020B0900000000000000" pitchFamily="50" charset="-128"/>
              </a:rPr>
              <a:t>しており、回復期機能を担う病床数が増加傾向であるが、</a:t>
            </a:r>
            <a:endParaRPr lang="en-US" altLang="ja-JP" u="sng"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u="sng" dirty="0" smtClean="0">
                <a:solidFill>
                  <a:schemeClr val="tx1"/>
                </a:solidFill>
                <a:latin typeface="HGP創英角ｺﾞｼｯｸUB" panose="020B0900000000000000" pitchFamily="50" charset="-128"/>
                <a:ea typeface="HGP創英角ｺﾞｼｯｸUB" panose="020B0900000000000000" pitchFamily="50" charset="-128"/>
              </a:rPr>
              <a:t>高度急性期及び慢性期機能を担う病床数も増加傾向である。</a:t>
            </a:r>
            <a:endParaRPr lang="en-US" altLang="ja-JP" u="sng"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endParaRPr lang="en-US" altLang="ja-JP" dirty="0" smtClean="0">
              <a:solidFill>
                <a:srgbClr val="FF0000"/>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〇将来あるべき姿の到達度を測定する指標において、</a:t>
            </a:r>
            <a:r>
              <a:rPr lang="ja-JP" altLang="en-US" u="sng" dirty="0" smtClean="0">
                <a:solidFill>
                  <a:schemeClr val="tx1"/>
                </a:solidFill>
                <a:latin typeface="HGP創英角ｺﾞｼｯｸUB" panose="020B0900000000000000" pitchFamily="50" charset="-128"/>
                <a:ea typeface="HGP創英角ｺﾞｼｯｸUB" panose="020B0900000000000000" pitchFamily="50" charset="-128"/>
              </a:rPr>
              <a:t>回復期</a:t>
            </a:r>
            <a:r>
              <a:rPr lang="ja-JP" altLang="en-US" u="sng" dirty="0">
                <a:solidFill>
                  <a:schemeClr val="tx1"/>
                </a:solidFill>
                <a:latin typeface="HGP創英角ｺﾞｼｯｸUB" panose="020B0900000000000000" pitchFamily="50" charset="-128"/>
                <a:ea typeface="HGP創英角ｺﾞｼｯｸUB" panose="020B0900000000000000" pitchFamily="50" charset="-128"/>
              </a:rPr>
              <a:t>病床への転換</a:t>
            </a:r>
            <a:r>
              <a:rPr lang="ja-JP" altLang="en-US" u="sng" dirty="0" smtClean="0">
                <a:solidFill>
                  <a:schemeClr val="tx1"/>
                </a:solidFill>
                <a:latin typeface="HGP創英角ｺﾞｼｯｸUB" panose="020B0900000000000000" pitchFamily="50" charset="-128"/>
                <a:ea typeface="HGP創英角ｺﾞｼｯｸUB" panose="020B0900000000000000" pitchFamily="50" charset="-128"/>
              </a:rPr>
              <a:t>が</a:t>
            </a:r>
            <a:endParaRPr lang="en-US" altLang="ja-JP" u="sng"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u="sng" dirty="0" smtClean="0">
                <a:solidFill>
                  <a:schemeClr val="tx1"/>
                </a:solidFill>
                <a:latin typeface="HGP創英角ｺﾞｼｯｸUB" panose="020B0900000000000000" pitchFamily="50" charset="-128"/>
                <a:ea typeface="HGP創英角ｺﾞｼｯｸUB" panose="020B0900000000000000" pitchFamily="50" charset="-128"/>
              </a:rPr>
              <a:t>必要</a:t>
            </a:r>
            <a:r>
              <a:rPr lang="ja-JP" altLang="en-US" u="sng" dirty="0">
                <a:solidFill>
                  <a:schemeClr val="tx1"/>
                </a:solidFill>
                <a:latin typeface="HGP創英角ｺﾞｼｯｸUB" panose="020B0900000000000000" pitchFamily="50" charset="-128"/>
                <a:ea typeface="HGP創英角ｺﾞｼｯｸUB" panose="020B0900000000000000" pitchFamily="50" charset="-128"/>
              </a:rPr>
              <a:t>な割合は、昨年度より約６％</a:t>
            </a:r>
            <a:r>
              <a:rPr lang="ja-JP" altLang="en-US" u="sng" dirty="0" smtClean="0">
                <a:solidFill>
                  <a:schemeClr val="tx1"/>
                </a:solidFill>
                <a:latin typeface="HGP創英角ｺﾞｼｯｸUB" panose="020B0900000000000000" pitchFamily="50" charset="-128"/>
                <a:ea typeface="HGP創英角ｺﾞｼｯｸUB" panose="020B0900000000000000" pitchFamily="50" charset="-128"/>
              </a:rPr>
              <a:t>拡大したものの、各病院が大阪アプローチ等</a:t>
            </a:r>
            <a:endParaRPr lang="en-US" altLang="ja-JP" u="sng"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u="sng" dirty="0" smtClean="0">
                <a:solidFill>
                  <a:schemeClr val="tx1"/>
                </a:solidFill>
                <a:latin typeface="HGP創英角ｺﾞｼｯｸUB" panose="020B0900000000000000" pitchFamily="50" charset="-128"/>
                <a:ea typeface="HGP創英角ｺﾞｼｯｸUB" panose="020B0900000000000000" pitchFamily="50" charset="-128"/>
              </a:rPr>
              <a:t>を踏まえ</a:t>
            </a:r>
            <a:r>
              <a:rPr lang="ja-JP" altLang="en-US" u="sng" dirty="0">
                <a:solidFill>
                  <a:schemeClr val="tx1"/>
                </a:solidFill>
                <a:latin typeface="HGP創英角ｺﾞｼｯｸUB" panose="020B0900000000000000" pitchFamily="50" charset="-128"/>
                <a:ea typeface="HGP創英角ｺﾞｼｯｸUB" panose="020B0900000000000000" pitchFamily="50" charset="-128"/>
              </a:rPr>
              <a:t>、</a:t>
            </a:r>
            <a:r>
              <a:rPr lang="ja-JP" altLang="en-US" u="sng" dirty="0" smtClean="0">
                <a:solidFill>
                  <a:schemeClr val="tx1"/>
                </a:solidFill>
                <a:latin typeface="HGP創英角ｺﾞｼｯｸUB" panose="020B0900000000000000" pitchFamily="50" charset="-128"/>
                <a:ea typeface="HGP創英角ｺﾞｼｯｸUB" panose="020B0900000000000000" pitchFamily="50" charset="-128"/>
              </a:rPr>
              <a:t>実態に応じた病床機能報告を実施している傾向にある。</a:t>
            </a:r>
            <a:endParaRPr lang="en-US" altLang="ja-JP" dirty="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endParaRPr lang="en-US" altLang="ja-JP"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0746491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4405" y="6477665"/>
            <a:ext cx="2133600" cy="365125"/>
          </a:xfrm>
        </p:spPr>
        <p:txBody>
          <a:bodyPr/>
          <a:lstStyle/>
          <a:p>
            <a:fld id="{A9848611-8FAA-4BFC-BAAD-33CAF1A3E273}" type="slidenum">
              <a:rPr lang="ja-JP" altLang="en-US" sz="1800" smtClean="0">
                <a:solidFill>
                  <a:schemeClr val="tx1"/>
                </a:solidFill>
              </a:rPr>
              <a:pPr/>
              <a:t>2</a:t>
            </a:fld>
            <a:endParaRPr lang="ja-JP" altLang="en-US" sz="1800" dirty="0">
              <a:solidFill>
                <a:schemeClr val="tx1"/>
              </a:solidFill>
            </a:endParaRPr>
          </a:p>
        </p:txBody>
      </p:sp>
      <p:sp>
        <p:nvSpPr>
          <p:cNvPr id="56" name="タイトル 1"/>
          <p:cNvSpPr txBox="1">
            <a:spLocks/>
          </p:cNvSpPr>
          <p:nvPr/>
        </p:nvSpPr>
        <p:spPr>
          <a:xfrm>
            <a:off x="0" y="-27384"/>
            <a:ext cx="9144000" cy="936104"/>
          </a:xfrm>
          <a:prstGeom prst="rect">
            <a:avLst/>
          </a:prstGeom>
          <a:solidFill>
            <a:schemeClr val="accent1">
              <a:lumMod val="20000"/>
              <a:lumOff val="80000"/>
            </a:scheme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b="1" dirty="0">
                <a:solidFill>
                  <a:schemeClr val="accent1">
                    <a:lumMod val="75000"/>
                  </a:schemeClr>
                </a:solidFill>
                <a:latin typeface="Microsoft YaHei UI" panose="020B0503020204020204" pitchFamily="34" charset="-122"/>
                <a:ea typeface="Microsoft YaHei UI" panose="020B0503020204020204" pitchFamily="34" charset="-122"/>
              </a:rPr>
              <a:t>　</a:t>
            </a:r>
            <a:r>
              <a:rPr lang="en-US" altLang="ja-JP" b="1" dirty="0">
                <a:solidFill>
                  <a:schemeClr val="accent1">
                    <a:lumMod val="75000"/>
                  </a:schemeClr>
                </a:solidFill>
                <a:latin typeface="Microsoft YaHei UI" panose="020B0503020204020204" pitchFamily="34" charset="-122"/>
                <a:ea typeface="Microsoft YaHei UI" panose="020B0503020204020204" pitchFamily="34" charset="-122"/>
              </a:rPr>
              <a:t>Contents</a:t>
            </a:r>
            <a:endParaRPr lang="ja-JP" altLang="en-US" b="1" dirty="0">
              <a:solidFill>
                <a:schemeClr val="accent1">
                  <a:lumMod val="75000"/>
                </a:schemeClr>
              </a:solidFill>
              <a:latin typeface="Microsoft YaHei UI" panose="020B0503020204020204" pitchFamily="34" charset="-122"/>
              <a:ea typeface="Microsoft YaHei UI" panose="020B0503020204020204" pitchFamily="34" charset="-122"/>
            </a:endParaRPr>
          </a:p>
        </p:txBody>
      </p:sp>
      <p:sp>
        <p:nvSpPr>
          <p:cNvPr id="7" name="Oval 64">
            <a:hlinkClick r:id="" action="ppaction://noaction"/>
          </p:cNvPr>
          <p:cNvSpPr>
            <a:spLocks/>
          </p:cNvSpPr>
          <p:nvPr/>
        </p:nvSpPr>
        <p:spPr>
          <a:xfrm>
            <a:off x="322582" y="1326257"/>
            <a:ext cx="332137" cy="317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62" name="テキスト ボックス 61"/>
          <p:cNvSpPr txBox="1"/>
          <p:nvPr/>
        </p:nvSpPr>
        <p:spPr>
          <a:xfrm>
            <a:off x="322582" y="1300578"/>
            <a:ext cx="4807449" cy="369332"/>
          </a:xfrm>
          <a:prstGeom prst="rect">
            <a:avLst/>
          </a:prstGeom>
          <a:noFill/>
        </p:spPr>
        <p:txBody>
          <a:bodyPr wrap="square" rtlCol="0">
            <a:spAutoFit/>
          </a:bodyPr>
          <a:lstStyle/>
          <a:p>
            <a:r>
              <a:rPr kumimoji="1" lang="ja-JP" altLang="en-US" dirty="0">
                <a:solidFill>
                  <a:schemeClr val="bg1"/>
                </a:solidFill>
                <a:latin typeface="HGPｺﾞｼｯｸE" panose="020B0900000000000000" pitchFamily="50" charset="-128"/>
                <a:ea typeface="HGPｺﾞｼｯｸE" panose="020B0900000000000000" pitchFamily="50" charset="-128"/>
              </a:rPr>
              <a:t>１　</a:t>
            </a:r>
            <a:r>
              <a:rPr lang="ja-JP" altLang="en-US" dirty="0">
                <a:latin typeface="HGPｺﾞｼｯｸE" panose="020B0900000000000000" pitchFamily="50" charset="-128"/>
                <a:ea typeface="HGPｺﾞｼｯｸE" panose="020B0900000000000000" pitchFamily="50" charset="-128"/>
              </a:rPr>
              <a:t>堺市二次医療圏の概要</a:t>
            </a:r>
            <a:endParaRPr kumimoji="1" lang="ja-JP" altLang="en-US" dirty="0">
              <a:latin typeface="HGPｺﾞｼｯｸE" panose="020B0900000000000000" pitchFamily="50" charset="-128"/>
              <a:ea typeface="HGPｺﾞｼｯｸE" panose="020B0900000000000000" pitchFamily="50" charset="-128"/>
            </a:endParaRPr>
          </a:p>
        </p:txBody>
      </p:sp>
      <p:sp>
        <p:nvSpPr>
          <p:cNvPr id="21" name="Oval 64">
            <a:hlinkClick r:id="" action="ppaction://noaction"/>
          </p:cNvPr>
          <p:cNvSpPr>
            <a:spLocks/>
          </p:cNvSpPr>
          <p:nvPr/>
        </p:nvSpPr>
        <p:spPr>
          <a:xfrm>
            <a:off x="295687" y="3016790"/>
            <a:ext cx="332137" cy="317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2" name="テキスト ボックス 21"/>
          <p:cNvSpPr txBox="1"/>
          <p:nvPr/>
        </p:nvSpPr>
        <p:spPr>
          <a:xfrm>
            <a:off x="314894" y="2976546"/>
            <a:ext cx="4462206" cy="369332"/>
          </a:xfrm>
          <a:prstGeom prst="rect">
            <a:avLst/>
          </a:prstGeom>
          <a:noFill/>
        </p:spPr>
        <p:txBody>
          <a:bodyPr wrap="square" rtlCol="0">
            <a:spAutoFit/>
          </a:bodyPr>
          <a:lstStyle/>
          <a:p>
            <a:r>
              <a:rPr lang="ja-JP" altLang="en-US" dirty="0">
                <a:solidFill>
                  <a:schemeClr val="bg1"/>
                </a:solidFill>
                <a:latin typeface="HGPｺﾞｼｯｸE" panose="020B0900000000000000" pitchFamily="50" charset="-128"/>
                <a:ea typeface="HGPｺﾞｼｯｸE" panose="020B0900000000000000" pitchFamily="50" charset="-128"/>
              </a:rPr>
              <a:t>２</a:t>
            </a:r>
            <a:r>
              <a:rPr kumimoji="1" lang="ja-JP" altLang="en-US" dirty="0">
                <a:solidFill>
                  <a:schemeClr val="bg1"/>
                </a:solidFill>
                <a:latin typeface="HGPｺﾞｼｯｸE" panose="020B0900000000000000" pitchFamily="50" charset="-128"/>
                <a:ea typeface="HGPｺﾞｼｯｸE" panose="020B0900000000000000" pitchFamily="50" charset="-128"/>
              </a:rPr>
              <a:t>　</a:t>
            </a:r>
            <a:r>
              <a:rPr lang="ja-JP" altLang="en-US" dirty="0">
                <a:latin typeface="HGPｺﾞｼｯｸE" panose="020B0900000000000000" pitchFamily="50" charset="-128"/>
                <a:ea typeface="HGPｺﾞｼｯｸE" panose="020B0900000000000000" pitchFamily="50" charset="-128"/>
              </a:rPr>
              <a:t>将来のあるべき医療体制に向けて</a:t>
            </a:r>
            <a:endParaRPr kumimoji="1" lang="ja-JP" altLang="en-US" dirty="0">
              <a:latin typeface="HGPｺﾞｼｯｸE" panose="020B0900000000000000" pitchFamily="50" charset="-128"/>
              <a:ea typeface="HGPｺﾞｼｯｸE" panose="020B0900000000000000" pitchFamily="50" charset="-128"/>
            </a:endParaRPr>
          </a:p>
        </p:txBody>
      </p:sp>
      <p:sp>
        <p:nvSpPr>
          <p:cNvPr id="23" name="Rectangle 102"/>
          <p:cNvSpPr/>
          <p:nvPr/>
        </p:nvSpPr>
        <p:spPr>
          <a:xfrm>
            <a:off x="461755" y="3356992"/>
            <a:ext cx="5910445" cy="10895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（１）</a:t>
            </a:r>
            <a:r>
              <a:rPr lang="en-US" altLang="ja-JP" dirty="0">
                <a:solidFill>
                  <a:schemeClr val="tx2"/>
                </a:solidFill>
                <a:latin typeface="HGPｺﾞｼｯｸE" panose="020B0900000000000000" pitchFamily="50" charset="-128"/>
                <a:ea typeface="HGPｺﾞｼｯｸE" panose="020B0900000000000000" pitchFamily="50" charset="-128"/>
              </a:rPr>
              <a:t>2025</a:t>
            </a:r>
            <a:r>
              <a:rPr lang="ja-JP" altLang="en-US" dirty="0">
                <a:solidFill>
                  <a:schemeClr val="tx2"/>
                </a:solidFill>
                <a:latin typeface="HGPｺﾞｼｯｸE" panose="020B0900000000000000" pitchFamily="50" charset="-128"/>
                <a:ea typeface="HGPｺﾞｼｯｸE" panose="020B0900000000000000" pitchFamily="50" charset="-128"/>
              </a:rPr>
              <a:t>年に各病院が検討して</a:t>
            </a:r>
            <a:r>
              <a:rPr lang="ja-JP" altLang="en-US" dirty="0" smtClean="0">
                <a:solidFill>
                  <a:schemeClr val="tx2"/>
                </a:solidFill>
                <a:latin typeface="HGPｺﾞｼｯｸE" panose="020B0900000000000000" pitchFamily="50" charset="-128"/>
                <a:ea typeface="HGPｺﾞｼｯｸE" panose="020B0900000000000000" pitchFamily="50" charset="-128"/>
              </a:rPr>
              <a:t>いる病床</a:t>
            </a:r>
            <a:r>
              <a:rPr lang="ja-JP" altLang="en-US" dirty="0">
                <a:solidFill>
                  <a:schemeClr val="tx2"/>
                </a:solidFill>
                <a:latin typeface="HGPｺﾞｼｯｸE" panose="020B0900000000000000" pitchFamily="50" charset="-128"/>
                <a:ea typeface="HGPｺﾞｼｯｸE" panose="020B0900000000000000" pitchFamily="50" charset="-128"/>
              </a:rPr>
              <a:t>機能</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（２）</a:t>
            </a:r>
            <a:r>
              <a:rPr lang="en-US" altLang="ja-JP" dirty="0">
                <a:solidFill>
                  <a:schemeClr val="tx2"/>
                </a:solidFill>
                <a:latin typeface="HGPｺﾞｼｯｸE" panose="020B0900000000000000" pitchFamily="50" charset="-128"/>
                <a:ea typeface="HGPｺﾞｼｯｸE" panose="020B0900000000000000" pitchFamily="50" charset="-128"/>
              </a:rPr>
              <a:t>2025</a:t>
            </a:r>
            <a:r>
              <a:rPr lang="ja-JP" altLang="en-US" dirty="0">
                <a:solidFill>
                  <a:schemeClr val="tx2"/>
                </a:solidFill>
                <a:latin typeface="HGPｺﾞｼｯｸE" panose="020B0900000000000000" pitchFamily="50" charset="-128"/>
                <a:ea typeface="HGPｺﾞｼｯｸE" panose="020B0900000000000000" pitchFamily="50" charset="-128"/>
              </a:rPr>
              <a:t>年に各病院が検討して</a:t>
            </a:r>
            <a:r>
              <a:rPr lang="ja-JP" altLang="en-US" dirty="0" smtClean="0">
                <a:solidFill>
                  <a:schemeClr val="tx2"/>
                </a:solidFill>
                <a:latin typeface="HGPｺﾞｼｯｸE" panose="020B0900000000000000" pitchFamily="50" charset="-128"/>
                <a:ea typeface="HGPｺﾞｼｯｸE" panose="020B0900000000000000" pitchFamily="50" charset="-128"/>
              </a:rPr>
              <a:t>いる病床</a:t>
            </a:r>
            <a:r>
              <a:rPr lang="ja-JP" altLang="en-US" dirty="0">
                <a:solidFill>
                  <a:schemeClr val="tx2"/>
                </a:solidFill>
                <a:latin typeface="HGPｺﾞｼｯｸE" panose="020B0900000000000000" pitchFamily="50" charset="-128"/>
                <a:ea typeface="HGPｺﾞｼｯｸE" panose="020B0900000000000000" pitchFamily="50" charset="-128"/>
              </a:rPr>
              <a:t>機能のまとめ</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endParaRPr lang="en-US" altLang="ja-JP" dirty="0">
              <a:solidFill>
                <a:schemeClr val="tx2"/>
              </a:solidFill>
              <a:latin typeface="HGPｺﾞｼｯｸE" panose="020B0900000000000000" pitchFamily="50" charset="-128"/>
              <a:ea typeface="HGPｺﾞｼｯｸE" panose="020B0900000000000000" pitchFamily="50" charset="-128"/>
            </a:endParaRPr>
          </a:p>
        </p:txBody>
      </p:sp>
      <p:sp>
        <p:nvSpPr>
          <p:cNvPr id="24" name="Rectangle 102"/>
          <p:cNvSpPr/>
          <p:nvPr/>
        </p:nvSpPr>
        <p:spPr>
          <a:xfrm>
            <a:off x="561770" y="1581637"/>
            <a:ext cx="4236124" cy="10895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（１）今後の医療需要の見込み</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（２）医療体制の</a:t>
            </a:r>
            <a:r>
              <a:rPr lang="ja-JP" altLang="en-US" dirty="0" smtClean="0">
                <a:solidFill>
                  <a:schemeClr val="tx2"/>
                </a:solidFill>
                <a:latin typeface="HGPｺﾞｼｯｸE" panose="020B0900000000000000" pitchFamily="50" charset="-128"/>
                <a:ea typeface="HGPｺﾞｼｯｸE" panose="020B0900000000000000" pitchFamily="50" charset="-128"/>
              </a:rPr>
              <a:t>概要</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smtClean="0">
                <a:solidFill>
                  <a:schemeClr val="tx2"/>
                </a:solidFill>
                <a:latin typeface="HGPｺﾞｼｯｸE" panose="020B0900000000000000" pitchFamily="50" charset="-128"/>
                <a:ea typeface="HGPｺﾞｼｯｸE" panose="020B0900000000000000" pitchFamily="50" charset="-128"/>
              </a:rPr>
              <a:t>（３）</a:t>
            </a:r>
            <a:r>
              <a:rPr lang="ja-JP" altLang="en-US" dirty="0">
                <a:solidFill>
                  <a:schemeClr val="tx2"/>
                </a:solidFill>
                <a:latin typeface="HGPｺﾞｼｯｸE" panose="020B0900000000000000" pitchFamily="50" charset="-128"/>
                <a:ea typeface="HGPｺﾞｼｯｸE" panose="020B0900000000000000" pitchFamily="50" charset="-128"/>
              </a:rPr>
              <a:t>診療実態の分析の結果</a:t>
            </a:r>
          </a:p>
        </p:txBody>
      </p:sp>
    </p:spTree>
    <p:extLst>
      <p:ext uri="{BB962C8B-B14F-4D97-AF65-F5344CB8AC3E}">
        <p14:creationId xmlns:p14="http://schemas.microsoft.com/office/powerpoint/2010/main" val="37163761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9981" y="5584447"/>
            <a:ext cx="6256766" cy="11617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349" y="2125563"/>
            <a:ext cx="3960442" cy="3168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98433" y="6492835"/>
            <a:ext cx="2133600" cy="365125"/>
          </a:xfrm>
        </p:spPr>
        <p:txBody>
          <a:bodyPr/>
          <a:lstStyle/>
          <a:p>
            <a:fld id="{A9848611-8FAA-4BFC-BAAD-33CAF1A3E273}" type="slidenum">
              <a:rPr kumimoji="1" lang="ja-JP" altLang="en-US" sz="1800" smtClean="0">
                <a:solidFill>
                  <a:schemeClr val="tx1"/>
                </a:solidFill>
              </a:rPr>
              <a:t>3</a:t>
            </a:fld>
            <a:endParaRPr kumimoji="1" lang="ja-JP" altLang="en-US" sz="1800" dirty="0">
              <a:solidFill>
                <a:schemeClr val="tx1"/>
              </a:solidFill>
            </a:endParaRPr>
          </a:p>
        </p:txBody>
      </p:sp>
      <p:sp>
        <p:nvSpPr>
          <p:cNvPr id="14" name="角丸四角形 13"/>
          <p:cNvSpPr/>
          <p:nvPr/>
        </p:nvSpPr>
        <p:spPr>
          <a:xfrm>
            <a:off x="4310814" y="1637528"/>
            <a:ext cx="4814162" cy="3807695"/>
          </a:xfrm>
          <a:prstGeom prst="roundRect">
            <a:avLst>
              <a:gd name="adj" fmla="val 8022"/>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3" name="テキスト ボックス 10">
            <a:extLst>
              <a:ext uri="{FF2B5EF4-FFF2-40B4-BE49-F238E27FC236}">
                <a16:creationId xmlns:a16="http://schemas.microsoft.com/office/drawing/2014/main" id="{0EFE806C-CD8B-4E60-9346-194C56764E78}"/>
              </a:ext>
            </a:extLst>
          </p:cNvPr>
          <p:cNvSpPr txBox="1"/>
          <p:nvPr/>
        </p:nvSpPr>
        <p:spPr>
          <a:xfrm>
            <a:off x="358444" y="1817786"/>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kern="100" dirty="0">
                <a:ea typeface="ＭＳ Ｐゴシック"/>
                <a:cs typeface="Times New Roman"/>
              </a:rPr>
              <a:t>病床機能ごとの医療需要の見込み（総計）</a:t>
            </a:r>
            <a:endParaRPr lang="ja-JP" altLang="en-US" sz="1400" dirty="0">
              <a:solidFill>
                <a:schemeClr val="tx1"/>
              </a:solidFill>
            </a:endParaRPr>
          </a:p>
        </p:txBody>
      </p:sp>
      <p:sp>
        <p:nvSpPr>
          <p:cNvPr id="18" name="テキスト ボックス 10">
            <a:extLst>
              <a:ext uri="{FF2B5EF4-FFF2-40B4-BE49-F238E27FC236}">
                <a16:creationId xmlns:a16="http://schemas.microsoft.com/office/drawing/2014/main" id="{0EFE806C-CD8B-4E60-9346-194C56764E78}"/>
              </a:ext>
            </a:extLst>
          </p:cNvPr>
          <p:cNvSpPr txBox="1"/>
          <p:nvPr/>
        </p:nvSpPr>
        <p:spPr>
          <a:xfrm>
            <a:off x="4572000" y="1720795"/>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kern="100" dirty="0">
                <a:ea typeface="ＭＳ Ｐゴシック"/>
                <a:cs typeface="Times New Roman"/>
              </a:rPr>
              <a:t>基準病床数の見込み</a:t>
            </a:r>
            <a:endParaRPr lang="ja-JP" altLang="en-US" sz="1400" dirty="0">
              <a:solidFill>
                <a:schemeClr val="tx1"/>
              </a:solidFill>
            </a:endParaRPr>
          </a:p>
        </p:txBody>
      </p:sp>
      <p:sp>
        <p:nvSpPr>
          <p:cNvPr id="21" name="Oval 64">
            <a:hlinkClick r:id="rId5"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2" name="タイトル 1">
            <a:extLst>
              <a:ext uri="{FF2B5EF4-FFF2-40B4-BE49-F238E27FC236}">
                <a16:creationId xmlns:a16="http://schemas.microsoft.com/office/drawing/2014/main" id="{30BE5A27-A407-4A14-A9BE-5866682C3C6B}"/>
              </a:ext>
            </a:extLst>
          </p:cNvPr>
          <p:cNvSpPr txBox="1">
            <a:spLocks/>
          </p:cNvSpPr>
          <p:nvPr/>
        </p:nvSpPr>
        <p:spPr>
          <a:xfrm>
            <a:off x="134349"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堺市二次医療圏の概要 </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今後の医療需要の見込み</a:t>
            </a:r>
          </a:p>
        </p:txBody>
      </p:sp>
      <p:sp>
        <p:nvSpPr>
          <p:cNvPr id="17" name="テキスト ボックス 10">
            <a:extLst>
              <a:ext uri="{FF2B5EF4-FFF2-40B4-BE49-F238E27FC236}">
                <a16:creationId xmlns:a16="http://schemas.microsoft.com/office/drawing/2014/main" id="{8957656B-6DE6-44E0-85D6-7CF39E5B6647}"/>
              </a:ext>
            </a:extLst>
          </p:cNvPr>
          <p:cNvSpPr txBox="1"/>
          <p:nvPr/>
        </p:nvSpPr>
        <p:spPr>
          <a:xfrm>
            <a:off x="6916747" y="6165302"/>
            <a:ext cx="2185214"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：第７次大阪府医療計画</a:t>
            </a:r>
            <a:endParaRPr lang="en-US" altLang="ja-JP" sz="1200" kern="100" dirty="0">
              <a:effectLst/>
              <a:latin typeface="Meiryo UI" panose="020B0604030504040204" pitchFamily="50" charset="-128"/>
              <a:ea typeface="Meiryo UI" panose="020B0604030504040204" pitchFamily="50" charset="-128"/>
              <a:cs typeface="Times New Roman"/>
            </a:endParaRPr>
          </a:p>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　　　　</a:t>
            </a:r>
            <a:r>
              <a:rPr lang="ja-JP" altLang="en-US" sz="1200" kern="100" dirty="0">
                <a:effectLst/>
                <a:latin typeface="Meiryo UI" panose="020B0604030504040204" pitchFamily="50" charset="-128"/>
                <a:ea typeface="Meiryo UI" panose="020B0604030504040204" pitchFamily="50" charset="-128"/>
                <a:cs typeface="Times New Roman"/>
              </a:rPr>
              <a:t>一部改編</a:t>
            </a:r>
            <a:endParaRPr lang="ja-JP" sz="1200" kern="100" dirty="0">
              <a:effectLst/>
              <a:latin typeface="Meiryo UI" panose="020B0604030504040204" pitchFamily="50" charset="-128"/>
              <a:ea typeface="Meiryo UI" panose="020B0604030504040204" pitchFamily="50" charset="-128"/>
              <a:cs typeface="Times New Roman"/>
            </a:endParaRPr>
          </a:p>
        </p:txBody>
      </p:sp>
      <p:sp>
        <p:nvSpPr>
          <p:cNvPr id="19" name="テキスト ボックス 10">
            <a:extLst>
              <a:ext uri="{FF2B5EF4-FFF2-40B4-BE49-F238E27FC236}">
                <a16:creationId xmlns:a16="http://schemas.microsoft.com/office/drawing/2014/main" id="{0EFE806C-CD8B-4E60-9346-194C56764E78}"/>
              </a:ext>
            </a:extLst>
          </p:cNvPr>
          <p:cNvSpPr txBox="1"/>
          <p:nvPr/>
        </p:nvSpPr>
        <p:spPr>
          <a:xfrm>
            <a:off x="5292080" y="4906246"/>
            <a:ext cx="3696589" cy="52322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　基準病床数の将来見込みでは、</a:t>
            </a:r>
            <a:r>
              <a:rPr lang="en-US" altLang="ja-JP" sz="1400" dirty="0">
                <a:solidFill>
                  <a:schemeClr val="tx1"/>
                </a:solidFill>
              </a:rPr>
              <a:t>2030</a:t>
            </a:r>
            <a:r>
              <a:rPr lang="ja-JP" altLang="en-US" sz="1400" dirty="0">
                <a:solidFill>
                  <a:schemeClr val="tx1"/>
                </a:solidFill>
              </a:rPr>
              <a:t>年に</a:t>
            </a:r>
            <a:endParaRPr lang="en-US" altLang="ja-JP" sz="1400" dirty="0">
              <a:solidFill>
                <a:schemeClr val="tx1"/>
              </a:solidFill>
            </a:endParaRPr>
          </a:p>
          <a:p>
            <a:r>
              <a:rPr lang="ja-JP" altLang="en-US" sz="1400" dirty="0">
                <a:solidFill>
                  <a:schemeClr val="tx1"/>
                </a:solidFill>
              </a:rPr>
              <a:t>　おいても、既存病床数に達しない見込み。</a:t>
            </a:r>
          </a:p>
        </p:txBody>
      </p:sp>
      <p:sp>
        <p:nvSpPr>
          <p:cNvPr id="20" name="二等辺三角形 19"/>
          <p:cNvSpPr/>
          <p:nvPr/>
        </p:nvSpPr>
        <p:spPr>
          <a:xfrm rot="5400000">
            <a:off x="5001205" y="5057944"/>
            <a:ext cx="516470" cy="213077"/>
          </a:xfrm>
          <a:prstGeom prst="triangle">
            <a:avLst/>
          </a:prstGeom>
          <a:solidFill>
            <a:schemeClr val="accent1">
              <a:lumMod val="7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08016" y="2144478"/>
            <a:ext cx="3589762" cy="2793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正方形/長方形 22"/>
          <p:cNvSpPr/>
          <p:nvPr/>
        </p:nvSpPr>
        <p:spPr>
          <a:xfrm>
            <a:off x="6249895" y="2668890"/>
            <a:ext cx="468000" cy="1908000"/>
          </a:xfrm>
          <a:prstGeom prst="rect">
            <a:avLst/>
          </a:prstGeom>
          <a:solidFill>
            <a:schemeClr val="tx2">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cxnSp>
        <p:nvCxnSpPr>
          <p:cNvPr id="24" name="直線コネクタ 23"/>
          <p:cNvCxnSpPr/>
          <p:nvPr/>
        </p:nvCxnSpPr>
        <p:spPr>
          <a:xfrm flipV="1">
            <a:off x="5676013" y="2948100"/>
            <a:ext cx="2448000" cy="0"/>
          </a:xfrm>
          <a:prstGeom prst="line">
            <a:avLst/>
          </a:prstGeom>
          <a:ln w="28575">
            <a:solidFill>
              <a:srgbClr val="0070C0"/>
            </a:solidFill>
            <a:prstDash val="solid"/>
          </a:ln>
        </p:spPr>
        <p:style>
          <a:lnRef idx="1">
            <a:schemeClr val="accent2"/>
          </a:lnRef>
          <a:fillRef idx="0">
            <a:schemeClr val="accent2"/>
          </a:fillRef>
          <a:effectRef idx="0">
            <a:schemeClr val="accent2"/>
          </a:effectRef>
          <a:fontRef idx="minor">
            <a:schemeClr val="tx1"/>
          </a:fontRef>
        </p:style>
      </p:cxnSp>
      <p:sp>
        <p:nvSpPr>
          <p:cNvPr id="25" name="テキスト ボックス 14"/>
          <p:cNvSpPr txBox="1"/>
          <p:nvPr/>
        </p:nvSpPr>
        <p:spPr>
          <a:xfrm>
            <a:off x="5937951" y="3954766"/>
            <a:ext cx="1179810" cy="4591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none"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1100">
                <a:latin typeface="+mn-lt"/>
                <a:ea typeface="+mn-ea"/>
              </a:rPr>
              <a:t>7</a:t>
            </a:r>
            <a:r>
              <a:rPr kumimoji="1" lang="ja-JP" altLang="en-US" sz="1100">
                <a:latin typeface="+mn-ea"/>
                <a:ea typeface="+mn-ea"/>
              </a:rPr>
              <a:t>次計画期間</a:t>
            </a:r>
            <a:endParaRPr kumimoji="1" lang="en-US" altLang="ja-JP" sz="1100">
              <a:latin typeface="+mn-ea"/>
              <a:ea typeface="+mn-ea"/>
            </a:endParaRPr>
          </a:p>
          <a:p>
            <a:pPr algn="ctr"/>
            <a:r>
              <a:rPr kumimoji="1" lang="ja-JP" altLang="en-US" sz="1100">
                <a:latin typeface="+mn-ea"/>
                <a:ea typeface="+mn-ea"/>
              </a:rPr>
              <a:t>（</a:t>
            </a:r>
            <a:r>
              <a:rPr kumimoji="1" lang="en-US" altLang="ja-JP" sz="1100">
                <a:latin typeface="+mn-lt"/>
                <a:ea typeface="+mn-ea"/>
              </a:rPr>
              <a:t>2018</a:t>
            </a:r>
            <a:r>
              <a:rPr kumimoji="1" lang="ja-JP" altLang="en-US" sz="1100">
                <a:latin typeface="+mn-ea"/>
                <a:ea typeface="+mn-ea"/>
              </a:rPr>
              <a:t>～</a:t>
            </a:r>
            <a:r>
              <a:rPr kumimoji="1" lang="en-US" altLang="ja-JP" sz="1100">
                <a:latin typeface="+mn-lt"/>
                <a:ea typeface="+mn-ea"/>
              </a:rPr>
              <a:t>2023</a:t>
            </a:r>
            <a:r>
              <a:rPr kumimoji="1" lang="ja-JP" altLang="en-US" sz="1100">
                <a:latin typeface="+mn-ea"/>
                <a:ea typeface="+mn-ea"/>
              </a:rPr>
              <a:t>年）</a:t>
            </a:r>
            <a:endParaRPr kumimoji="1" lang="en-US" altLang="ja-JP" sz="1100">
              <a:latin typeface="+mn-ea"/>
              <a:ea typeface="+mn-ea"/>
            </a:endParaRPr>
          </a:p>
        </p:txBody>
      </p:sp>
      <p:sp>
        <p:nvSpPr>
          <p:cNvPr id="26" name="テキスト ボックス 12"/>
          <p:cNvSpPr txBox="1"/>
          <p:nvPr/>
        </p:nvSpPr>
        <p:spPr>
          <a:xfrm>
            <a:off x="6804726" y="2662780"/>
            <a:ext cx="1547155" cy="275717"/>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100" dirty="0"/>
              <a:t>既存病床数</a:t>
            </a:r>
            <a:r>
              <a:rPr kumimoji="1" lang="en-US" altLang="ja-JP" sz="1100" dirty="0"/>
              <a:t>(2017.6.30)</a:t>
            </a:r>
            <a:endParaRPr kumimoji="1" lang="ja-JP" altLang="en-US" sz="1100" dirty="0"/>
          </a:p>
        </p:txBody>
      </p:sp>
      <p:sp>
        <p:nvSpPr>
          <p:cNvPr id="27" name="テキスト ボックス 1"/>
          <p:cNvSpPr txBox="1"/>
          <p:nvPr/>
        </p:nvSpPr>
        <p:spPr>
          <a:xfrm>
            <a:off x="6933091" y="3534884"/>
            <a:ext cx="1313172" cy="275738"/>
          </a:xfrm>
          <a:prstGeom prst="rect">
            <a:avLst/>
          </a:prstGeom>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100" dirty="0"/>
              <a:t>基準病床数推計値</a:t>
            </a:r>
          </a:p>
        </p:txBody>
      </p:sp>
      <p:sp>
        <p:nvSpPr>
          <p:cNvPr id="28" name="タイトル 1">
            <a:extLst>
              <a:ext uri="{FF2B5EF4-FFF2-40B4-BE49-F238E27FC236}">
                <a16:creationId xmlns:a16="http://schemas.microsoft.com/office/drawing/2014/main" id="{77D78C8B-7190-4F9F-BF24-FAD4DFE9F181}"/>
              </a:ext>
            </a:extLst>
          </p:cNvPr>
          <p:cNvSpPr txBox="1">
            <a:spLocks/>
          </p:cNvSpPr>
          <p:nvPr/>
        </p:nvSpPr>
        <p:spPr>
          <a:xfrm>
            <a:off x="42039" y="548680"/>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堺市二次医療圏では、今後、</a:t>
            </a:r>
            <a:r>
              <a:rPr lang="en-US" altLang="ja-JP" sz="2200" dirty="0">
                <a:latin typeface="HGP創英角ｺﾞｼｯｸUB" panose="020B0900000000000000" pitchFamily="50" charset="-128"/>
                <a:ea typeface="HGP創英角ｺﾞｼｯｸUB" panose="020B0900000000000000" pitchFamily="50" charset="-128"/>
              </a:rPr>
              <a:t>2030</a:t>
            </a:r>
            <a:r>
              <a:rPr lang="ja-JP" altLang="en-US" sz="2200" dirty="0">
                <a:latin typeface="HGP創英角ｺﾞｼｯｸUB" panose="020B0900000000000000" pitchFamily="50" charset="-128"/>
                <a:ea typeface="HGP創英角ｺﾞｼｯｸUB" panose="020B0900000000000000" pitchFamily="50" charset="-128"/>
              </a:rPr>
              <a:t>年をピークに医療需要（特に、急性期と　回復期）が増加する見込みである</a:t>
            </a:r>
            <a:endParaRPr lang="en-US" altLang="ja-JP" sz="22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7521934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23405" y="6460955"/>
            <a:ext cx="2133600" cy="365125"/>
          </a:xfrm>
        </p:spPr>
        <p:txBody>
          <a:bodyPr/>
          <a:lstStyle/>
          <a:p>
            <a:fld id="{A9848611-8FAA-4BFC-BAAD-33CAF1A3E273}" type="slidenum">
              <a:rPr kumimoji="1" lang="ja-JP" altLang="en-US" sz="1800" smtClean="0">
                <a:solidFill>
                  <a:schemeClr val="tx1"/>
                </a:solidFill>
              </a:rPr>
              <a:t>4</a:t>
            </a:fld>
            <a:endParaRPr kumimoji="1" lang="ja-JP" altLang="en-US" sz="1800" dirty="0">
              <a:solidFill>
                <a:schemeClr val="tx1"/>
              </a:solidFill>
            </a:endParaRPr>
          </a:p>
        </p:txBody>
      </p:sp>
      <p:sp>
        <p:nvSpPr>
          <p:cNvPr id="9"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0" name="タイトル 1">
            <a:extLst>
              <a:ext uri="{FF2B5EF4-FFF2-40B4-BE49-F238E27FC236}">
                <a16:creationId xmlns:a16="http://schemas.microsoft.com/office/drawing/2014/main" id="{30BE5A27-A407-4A14-A9BE-5866682C3C6B}"/>
              </a:ext>
            </a:extLst>
          </p:cNvPr>
          <p:cNvSpPr txBox="1">
            <a:spLocks/>
          </p:cNvSpPr>
          <p:nvPr/>
        </p:nvSpPr>
        <p:spPr>
          <a:xfrm>
            <a:off x="139155" y="62008"/>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堺市二次医療圏の概要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医療体制の概要①</a:t>
            </a:r>
          </a:p>
        </p:txBody>
      </p:sp>
      <p:sp>
        <p:nvSpPr>
          <p:cNvPr id="11" name="テキスト ボックス 10">
            <a:extLst>
              <a:ext uri="{FF2B5EF4-FFF2-40B4-BE49-F238E27FC236}">
                <a16:creationId xmlns:a16="http://schemas.microsoft.com/office/drawing/2014/main" id="{0EFE806C-CD8B-4E60-9346-194C56764E78}"/>
              </a:ext>
            </a:extLst>
          </p:cNvPr>
          <p:cNvSpPr txBox="1"/>
          <p:nvPr/>
        </p:nvSpPr>
        <p:spPr>
          <a:xfrm>
            <a:off x="213103" y="1729962"/>
            <a:ext cx="2268103"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●主な医療施設の状況</a:t>
            </a:r>
          </a:p>
        </p:txBody>
      </p:sp>
      <p:sp>
        <p:nvSpPr>
          <p:cNvPr id="12" name="テキスト ボックス 10">
            <a:extLst>
              <a:ext uri="{FF2B5EF4-FFF2-40B4-BE49-F238E27FC236}">
                <a16:creationId xmlns:a16="http://schemas.microsoft.com/office/drawing/2014/main" id="{8957656B-6DE6-44E0-85D6-7CF39E5B6647}"/>
              </a:ext>
            </a:extLst>
          </p:cNvPr>
          <p:cNvSpPr txBox="1"/>
          <p:nvPr/>
        </p:nvSpPr>
        <p:spPr>
          <a:xfrm>
            <a:off x="5796136" y="6548858"/>
            <a:ext cx="316835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：第７次大阪府医療計画一部改編</a:t>
            </a:r>
            <a:endParaRPr lang="ja-JP" sz="1200" kern="100" dirty="0">
              <a:effectLst/>
              <a:latin typeface="Meiryo UI" panose="020B0604030504040204" pitchFamily="50" charset="-128"/>
              <a:ea typeface="Meiryo UI" panose="020B0604030504040204" pitchFamily="50" charset="-128"/>
              <a:cs typeface="Times New Roman"/>
            </a:endParaRPr>
          </a:p>
        </p:txBody>
      </p:sp>
      <p:pic>
        <p:nvPicPr>
          <p:cNvPr id="14" name="図 13"/>
          <p:cNvPicPr>
            <a:picLocks noChangeAspect="1"/>
          </p:cNvPicPr>
          <p:nvPr/>
        </p:nvPicPr>
        <p:blipFill>
          <a:blip r:embed="rId4"/>
          <a:stretch>
            <a:fillRect/>
          </a:stretch>
        </p:blipFill>
        <p:spPr>
          <a:xfrm>
            <a:off x="404954" y="1934685"/>
            <a:ext cx="6314273" cy="4613950"/>
          </a:xfrm>
          <a:prstGeom prst="rect">
            <a:avLst/>
          </a:prstGeom>
        </p:spPr>
      </p:pic>
      <p:sp>
        <p:nvSpPr>
          <p:cNvPr id="4" name="正方形/長方形 3"/>
          <p:cNvSpPr/>
          <p:nvPr/>
        </p:nvSpPr>
        <p:spPr>
          <a:xfrm>
            <a:off x="2664000" y="2052000"/>
            <a:ext cx="720000" cy="414000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pic>
        <p:nvPicPr>
          <p:cNvPr id="17" name="図 16"/>
          <p:cNvPicPr>
            <a:picLocks noChangeAspect="1"/>
          </p:cNvPicPr>
          <p:nvPr/>
        </p:nvPicPr>
        <p:blipFill>
          <a:blip r:embed="rId5"/>
          <a:stretch>
            <a:fillRect/>
          </a:stretch>
        </p:blipFill>
        <p:spPr>
          <a:xfrm>
            <a:off x="6569127" y="2127808"/>
            <a:ext cx="2228657" cy="2660010"/>
          </a:xfrm>
          <a:prstGeom prst="rect">
            <a:avLst/>
          </a:prstGeom>
        </p:spPr>
      </p:pic>
      <p:sp>
        <p:nvSpPr>
          <p:cNvPr id="18" name="正方形/長方形 17"/>
          <p:cNvSpPr/>
          <p:nvPr/>
        </p:nvSpPr>
        <p:spPr>
          <a:xfrm>
            <a:off x="6483394" y="4875721"/>
            <a:ext cx="2203475" cy="1346170"/>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2020</a:t>
            </a:r>
            <a:r>
              <a:rPr kumimoji="1"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年</a:t>
            </a:r>
            <a:r>
              <a:rPr kumimoji="1"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10</a:t>
            </a:r>
            <a:r>
              <a:rPr kumimoji="1"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月</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末</a:t>
            </a:r>
            <a:r>
              <a:rPr kumimoji="1"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時点</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rPr>
              <a:t>【</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対象病院数</a:t>
            </a:r>
            <a:r>
              <a:rPr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38</a:t>
            </a:r>
            <a:r>
              <a:rPr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の</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内訳</a:t>
            </a:r>
            <a:r>
              <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rPr>
              <a:t>】</a:t>
            </a:r>
          </a:p>
          <a:p>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　公立病院：１</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lang="ja-JP" altLang="en-US" sz="1400" dirty="0">
                <a:solidFill>
                  <a:schemeClr val="tx1"/>
                </a:solidFill>
                <a:latin typeface="HGS創英角ｺﾞｼｯｸUB" panose="020B0900000000000000" pitchFamily="50" charset="-128"/>
                <a:ea typeface="HGS創英角ｺﾞｼｯｸUB" panose="020B0900000000000000" pitchFamily="50" charset="-128"/>
              </a:rPr>
              <a:t>　公的病院</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a:t>
            </a:r>
            <a:r>
              <a:rPr lang="ja-JP" altLang="en-US" sz="1400" dirty="0">
                <a:solidFill>
                  <a:schemeClr val="tx1"/>
                </a:solidFill>
                <a:latin typeface="HGS創英角ｺﾞｼｯｸUB" panose="020B0900000000000000" pitchFamily="50" charset="-128"/>
                <a:ea typeface="HGS創英角ｺﾞｼｯｸUB" panose="020B0900000000000000" pitchFamily="50" charset="-128"/>
              </a:rPr>
              <a:t>５</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　民間等病院</a:t>
            </a:r>
            <a:r>
              <a:rPr kumimoji="1"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a:t>
            </a:r>
            <a:r>
              <a:rPr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3</a:t>
            </a:r>
            <a:r>
              <a:rPr lang="en-US" altLang="ja-JP" sz="1400" dirty="0">
                <a:solidFill>
                  <a:schemeClr val="tx1"/>
                </a:solidFill>
                <a:latin typeface="HGS創英角ｺﾞｼｯｸUB" panose="020B0900000000000000" pitchFamily="50" charset="-128"/>
                <a:ea typeface="HGS創英角ｺﾞｼｯｸUB" panose="020B0900000000000000" pitchFamily="50" charset="-128"/>
              </a:rPr>
              <a:t>2</a:t>
            </a:r>
            <a:endPar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19" name="タイトル 1">
            <a:extLst>
              <a:ext uri="{FF2B5EF4-FFF2-40B4-BE49-F238E27FC236}">
                <a16:creationId xmlns:a16="http://schemas.microsoft.com/office/drawing/2014/main" id="{77D78C8B-7190-4F9F-BF24-FAD4DFE9F181}"/>
              </a:ext>
            </a:extLst>
          </p:cNvPr>
          <p:cNvSpPr txBox="1">
            <a:spLocks/>
          </p:cNvSpPr>
          <p:nvPr/>
        </p:nvSpPr>
        <p:spPr>
          <a:xfrm>
            <a:off x="97083" y="636420"/>
            <a:ext cx="8589786"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堺市二次医療圏では、新公立病院改革プラン補足調査対象病院が１病院、公的医療機関等</a:t>
            </a:r>
            <a:r>
              <a:rPr lang="en-US" altLang="ja-JP" sz="2200" dirty="0">
                <a:latin typeface="HGP創英角ｺﾞｼｯｸUB" panose="020B0900000000000000" pitchFamily="50" charset="-128"/>
                <a:ea typeface="HGP創英角ｺﾞｼｯｸUB" panose="020B0900000000000000" pitchFamily="50" charset="-128"/>
              </a:rPr>
              <a:t>2025</a:t>
            </a:r>
            <a:r>
              <a:rPr lang="ja-JP" altLang="en-US" sz="2200" dirty="0">
                <a:latin typeface="HGP創英角ｺﾞｼｯｸUB" panose="020B0900000000000000" pitchFamily="50" charset="-128"/>
                <a:ea typeface="HGP創英角ｺﾞｼｯｸUB" panose="020B0900000000000000" pitchFamily="50" charset="-128"/>
              </a:rPr>
              <a:t>プラン対象病院が５病院である</a:t>
            </a:r>
            <a:endParaRPr lang="en-US" altLang="ja-JP" sz="22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865903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堺市二次医療圏の概要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医療体制の概要②</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（病床機能別実態）</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78" name="テキスト ボックス 10">
            <a:extLst>
              <a:ext uri="{FF2B5EF4-FFF2-40B4-BE49-F238E27FC236}">
                <a16:creationId xmlns:a16="http://schemas.microsoft.com/office/drawing/2014/main" id="{8957656B-6DE6-44E0-85D6-7CF39E5B6647}"/>
              </a:ext>
            </a:extLst>
          </p:cNvPr>
          <p:cNvSpPr txBox="1"/>
          <p:nvPr/>
        </p:nvSpPr>
        <p:spPr>
          <a:xfrm>
            <a:off x="6372200" y="5931897"/>
            <a:ext cx="24449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0" name="スライド番号プレースホルダー 2"/>
          <p:cNvSpPr>
            <a:spLocks noGrp="1"/>
          </p:cNvSpPr>
          <p:nvPr/>
        </p:nvSpPr>
        <p:spPr>
          <a:xfrm>
            <a:off x="6996384" y="6445793"/>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1800" dirty="0">
                <a:solidFill>
                  <a:schemeClr val="tx1"/>
                </a:solidFill>
              </a:rPr>
              <a:t>5</a:t>
            </a:r>
            <a:endParaRPr kumimoji="1" lang="ja-JP" altLang="en-US" sz="1800" dirty="0">
              <a:solidFill>
                <a:schemeClr val="tx1"/>
              </a:solidFill>
            </a:endParaRPr>
          </a:p>
        </p:txBody>
      </p:sp>
      <p:sp>
        <p:nvSpPr>
          <p:cNvPr id="12" name="タイトル 1">
            <a:extLst>
              <a:ext uri="{FF2B5EF4-FFF2-40B4-BE49-F238E27FC236}">
                <a16:creationId xmlns:a16="http://schemas.microsoft.com/office/drawing/2014/main" id="{3DDEFE87-3AA3-4B94-8740-082CA3D8D1B0}"/>
              </a:ext>
            </a:extLst>
          </p:cNvPr>
          <p:cNvSpPr txBox="1">
            <a:spLocks/>
          </p:cNvSpPr>
          <p:nvPr/>
        </p:nvSpPr>
        <p:spPr>
          <a:xfrm>
            <a:off x="235176" y="698047"/>
            <a:ext cx="8365142" cy="879345"/>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急性期・回復期・慢性期において、</a:t>
            </a:r>
            <a:endParaRPr lang="en-US" altLang="ja-JP" sz="2400" dirty="0">
              <a:latin typeface="HGP創英角ｺﾞｼｯｸUB" panose="020B0900000000000000" pitchFamily="50" charset="-128"/>
              <a:ea typeface="HGP創英角ｺﾞｼｯｸUB" panose="020B0900000000000000" pitchFamily="50" charset="-128"/>
            </a:endParaRPr>
          </a:p>
          <a:p>
            <a:pPr algn="l"/>
            <a:r>
              <a:rPr lang="ja-JP" altLang="en-US" sz="2400" dirty="0">
                <a:latin typeface="HGP創英角ｺﾞｼｯｸUB" panose="020B0900000000000000" pitchFamily="50" charset="-128"/>
                <a:ea typeface="HGP創英角ｺﾞｼｯｸUB" panose="020B0900000000000000" pitchFamily="50" charset="-128"/>
              </a:rPr>
              <a:t>　　　　　　　　　　　　　　　　民間病院等が有する病床数が多い</a:t>
            </a:r>
            <a:endParaRPr lang="en-US" altLang="ja-JP" sz="2400" dirty="0">
              <a:latin typeface="HGP創英角ｺﾞｼｯｸUB" panose="020B0900000000000000" pitchFamily="50" charset="-128"/>
              <a:ea typeface="HGP創英角ｺﾞｼｯｸUB" panose="020B0900000000000000" pitchFamily="50" charset="-128"/>
            </a:endParaRPr>
          </a:p>
        </p:txBody>
      </p:sp>
      <p:sp>
        <p:nvSpPr>
          <p:cNvPr id="14" name="テキスト ボックス 13">
            <a:extLst>
              <a:ext uri="{FF2B5EF4-FFF2-40B4-BE49-F238E27FC236}">
                <a16:creationId xmlns:a16="http://schemas.microsoft.com/office/drawing/2014/main" id="{033AA4E9-785D-45EC-A1DD-D5FF89B4267D}"/>
              </a:ext>
            </a:extLst>
          </p:cNvPr>
          <p:cNvSpPr txBox="1"/>
          <p:nvPr/>
        </p:nvSpPr>
        <p:spPr>
          <a:xfrm>
            <a:off x="4932040" y="2331604"/>
            <a:ext cx="273373" cy="276825"/>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a:solidFill>
                  <a:schemeClr val="tx1"/>
                </a:solidFill>
              </a:rPr>
              <a:t>床</a:t>
            </a:r>
            <a:endParaRPr lang="en-US" altLang="ja-JP" sz="1200" dirty="0">
              <a:solidFill>
                <a:schemeClr val="tx1"/>
              </a:solidFill>
            </a:endParaRPr>
          </a:p>
        </p:txBody>
      </p:sp>
      <p:sp>
        <p:nvSpPr>
          <p:cNvPr id="15" name="テキスト ボックス 10">
            <a:extLst>
              <a:ext uri="{FF2B5EF4-FFF2-40B4-BE49-F238E27FC236}">
                <a16:creationId xmlns:a16="http://schemas.microsoft.com/office/drawing/2014/main" id="{779C2183-F7CD-472D-A0CF-E10F426DE905}"/>
              </a:ext>
            </a:extLst>
          </p:cNvPr>
          <p:cNvSpPr txBox="1"/>
          <p:nvPr/>
        </p:nvSpPr>
        <p:spPr>
          <a:xfrm>
            <a:off x="4788025" y="1979613"/>
            <a:ext cx="3799552"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病床機能別</a:t>
            </a:r>
            <a:r>
              <a:rPr lang="ja-JP" altLang="en-US" sz="1400" dirty="0" smtClean="0">
                <a:solidFill>
                  <a:schemeClr val="tx1"/>
                </a:solidFill>
              </a:rPr>
              <a:t>病床数</a:t>
            </a:r>
            <a:endParaRPr lang="en-US" altLang="ja-JP" sz="1400" dirty="0">
              <a:solidFill>
                <a:schemeClr val="tx1"/>
              </a:solidFill>
            </a:endParaRPr>
          </a:p>
        </p:txBody>
      </p:sp>
      <p:sp>
        <p:nvSpPr>
          <p:cNvPr id="16" name="テキスト ボックス 10">
            <a:extLst>
              <a:ext uri="{FF2B5EF4-FFF2-40B4-BE49-F238E27FC236}">
                <a16:creationId xmlns:a16="http://schemas.microsoft.com/office/drawing/2014/main" id="{04D3DACA-5E6A-4B0B-8CAB-E6805F9533B5}"/>
              </a:ext>
            </a:extLst>
          </p:cNvPr>
          <p:cNvSpPr txBox="1"/>
          <p:nvPr/>
        </p:nvSpPr>
        <p:spPr>
          <a:xfrm>
            <a:off x="235176" y="2008851"/>
            <a:ext cx="512630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ja-JP" altLang="en-US" sz="1400" dirty="0" smtClean="0">
                <a:solidFill>
                  <a:schemeClr val="tx1"/>
                </a:solidFill>
              </a:rPr>
              <a:t>病院プラン調査等提出</a:t>
            </a:r>
            <a:endParaRPr lang="en-US" altLang="ja-JP" sz="1400" dirty="0">
              <a:solidFill>
                <a:schemeClr val="tx1"/>
              </a:solidFill>
            </a:endParaRPr>
          </a:p>
        </p:txBody>
      </p:sp>
      <p:graphicFrame>
        <p:nvGraphicFramePr>
          <p:cNvPr id="17" name="表 16"/>
          <p:cNvGraphicFramePr>
            <a:graphicFrameLocks noGrp="1"/>
          </p:cNvGraphicFramePr>
          <p:nvPr>
            <p:extLst>
              <p:ext uri="{D42A27DB-BD31-4B8C-83A1-F6EECF244321}">
                <p14:modId xmlns:p14="http://schemas.microsoft.com/office/powerpoint/2010/main" val="1015317714"/>
              </p:ext>
            </p:extLst>
          </p:nvPr>
        </p:nvGraphicFramePr>
        <p:xfrm>
          <a:off x="210127" y="2779470"/>
          <a:ext cx="4269600" cy="2146537"/>
        </p:xfrm>
        <a:graphic>
          <a:graphicData uri="http://schemas.openxmlformats.org/drawingml/2006/table">
            <a:tbl>
              <a:tblPr firstRow="1" bandRow="1">
                <a:tableStyleId>{5C22544A-7EE6-4342-B048-85BDC9FD1C3A}</a:tableStyleId>
              </a:tblPr>
              <a:tblGrid>
                <a:gridCol w="1067400">
                  <a:extLst>
                    <a:ext uri="{9D8B030D-6E8A-4147-A177-3AD203B41FA5}">
                      <a16:colId xmlns:a16="http://schemas.microsoft.com/office/drawing/2014/main" val="2001504940"/>
                    </a:ext>
                  </a:extLst>
                </a:gridCol>
                <a:gridCol w="1067400">
                  <a:extLst>
                    <a:ext uri="{9D8B030D-6E8A-4147-A177-3AD203B41FA5}">
                      <a16:colId xmlns:a16="http://schemas.microsoft.com/office/drawing/2014/main" val="1229681248"/>
                    </a:ext>
                  </a:extLst>
                </a:gridCol>
                <a:gridCol w="1067400">
                  <a:extLst>
                    <a:ext uri="{9D8B030D-6E8A-4147-A177-3AD203B41FA5}">
                      <a16:colId xmlns:a16="http://schemas.microsoft.com/office/drawing/2014/main" val="3340935180"/>
                    </a:ext>
                  </a:extLst>
                </a:gridCol>
                <a:gridCol w="1067400">
                  <a:extLst>
                    <a:ext uri="{9D8B030D-6E8A-4147-A177-3AD203B41FA5}">
                      <a16:colId xmlns:a16="http://schemas.microsoft.com/office/drawing/2014/main" val="4068233946"/>
                    </a:ext>
                  </a:extLst>
                </a:gridCol>
              </a:tblGrid>
              <a:tr h="504057">
                <a:tc>
                  <a:txBody>
                    <a:bodyPr/>
                    <a:lstStyle/>
                    <a:p>
                      <a:pPr algn="ctr"/>
                      <a:r>
                        <a:rPr kumimoji="1" lang="ja-JP" altLang="en-US" sz="1200" dirty="0" smtClean="0"/>
                        <a:t>公立・公的・民間等</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対象病院数</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提出病院数</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提出率</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3306137"/>
                  </a:ext>
                </a:extLst>
              </a:tr>
              <a:tr h="410620">
                <a:tc>
                  <a:txBody>
                    <a:bodyPr/>
                    <a:lstStyle/>
                    <a:p>
                      <a:pPr algn="ctr"/>
                      <a:r>
                        <a:rPr kumimoji="1" lang="ja-JP" altLang="en-US" sz="1300" dirty="0" smtClean="0"/>
                        <a:t>公立</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100%</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4654931"/>
                  </a:ext>
                </a:extLst>
              </a:tr>
              <a:tr h="410620">
                <a:tc>
                  <a:txBody>
                    <a:bodyPr/>
                    <a:lstStyle/>
                    <a:p>
                      <a:pPr algn="ctr"/>
                      <a:r>
                        <a:rPr kumimoji="1" lang="ja-JP" altLang="en-US" sz="1300" dirty="0" smtClean="0"/>
                        <a:t>公的</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100%</a:t>
                      </a:r>
                      <a:endParaRPr kumimoji="1" lang="ja-JP" altLang="en-US" sz="16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4119758"/>
                  </a:ext>
                </a:extLst>
              </a:tr>
              <a:tr h="410620">
                <a:tc>
                  <a:txBody>
                    <a:bodyPr/>
                    <a:lstStyle/>
                    <a:p>
                      <a:pPr algn="ctr"/>
                      <a:r>
                        <a:rPr kumimoji="1" lang="ja-JP" altLang="en-US" sz="1300" dirty="0" smtClean="0"/>
                        <a:t>民間等</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32</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32</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100%</a:t>
                      </a:r>
                      <a:endParaRPr kumimoji="1" lang="ja-JP" altLang="en-US" sz="16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2086307"/>
                  </a:ext>
                </a:extLst>
              </a:tr>
              <a:tr h="410620">
                <a:tc>
                  <a:txBody>
                    <a:bodyPr/>
                    <a:lstStyle/>
                    <a:p>
                      <a:pPr algn="ctr"/>
                      <a:r>
                        <a:rPr kumimoji="1" lang="ja-JP" altLang="en-US" sz="1300" dirty="0" smtClean="0"/>
                        <a:t>合計</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38</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38</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100%</a:t>
                      </a:r>
                      <a:endParaRPr kumimoji="1" lang="ja-JP" altLang="en-US" sz="16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5609219"/>
                  </a:ext>
                </a:extLst>
              </a:tr>
            </a:tbl>
          </a:graphicData>
        </a:graphic>
      </p:graphicFrame>
      <p:pic>
        <p:nvPicPr>
          <p:cNvPr id="2" name="図 1"/>
          <p:cNvPicPr>
            <a:picLocks noChangeAspect="1"/>
          </p:cNvPicPr>
          <p:nvPr/>
        </p:nvPicPr>
        <p:blipFill>
          <a:blip r:embed="rId4"/>
          <a:stretch>
            <a:fillRect/>
          </a:stretch>
        </p:blipFill>
        <p:spPr>
          <a:xfrm>
            <a:off x="4627635" y="2506517"/>
            <a:ext cx="4261473" cy="3188484"/>
          </a:xfrm>
          <a:prstGeom prst="rect">
            <a:avLst/>
          </a:prstGeom>
        </p:spPr>
      </p:pic>
    </p:spTree>
    <p:extLst>
      <p:ext uri="{BB962C8B-B14F-4D97-AF65-F5344CB8AC3E}">
        <p14:creationId xmlns:p14="http://schemas.microsoft.com/office/powerpoint/2010/main" val="322594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テキスト ボックス 10">
            <a:extLst>
              <a:ext uri="{FF2B5EF4-FFF2-40B4-BE49-F238E27FC236}">
                <a16:creationId xmlns:a16="http://schemas.microsoft.com/office/drawing/2014/main" id="{47FDF32D-43ED-4A66-9CFA-E114E8625D81}"/>
              </a:ext>
            </a:extLst>
          </p:cNvPr>
          <p:cNvSpPr txBox="1"/>
          <p:nvPr/>
        </p:nvSpPr>
        <p:spPr>
          <a:xfrm>
            <a:off x="608828" y="1801899"/>
            <a:ext cx="7468372"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公民別病床数の病床機能別割合</a:t>
            </a:r>
            <a:r>
              <a:rPr lang="en-US" altLang="ja-JP" sz="1400" dirty="0">
                <a:solidFill>
                  <a:schemeClr val="tx1"/>
                </a:solidFill>
              </a:rPr>
              <a:t>(</a:t>
            </a:r>
            <a:r>
              <a:rPr lang="ja-JP" altLang="en-US" sz="1400" dirty="0">
                <a:solidFill>
                  <a:schemeClr val="tx1"/>
                </a:solidFill>
              </a:rPr>
              <a:t>病院プラン等</a:t>
            </a:r>
            <a:r>
              <a:rPr lang="ja-JP" altLang="en-US" sz="1400" dirty="0" smtClean="0">
                <a:solidFill>
                  <a:schemeClr val="tx1"/>
                </a:solidFill>
              </a:rPr>
              <a:t>提出</a:t>
            </a:r>
            <a:r>
              <a:rPr lang="en-US" altLang="ja-JP" sz="1400" dirty="0" smtClean="0">
                <a:solidFill>
                  <a:schemeClr val="tx1"/>
                </a:solidFill>
              </a:rPr>
              <a:t>3</a:t>
            </a:r>
            <a:r>
              <a:rPr lang="en-US" altLang="ja-JP" sz="1400" dirty="0">
                <a:solidFill>
                  <a:schemeClr val="tx1"/>
                </a:solidFill>
              </a:rPr>
              <a:t>8</a:t>
            </a:r>
            <a:r>
              <a:rPr lang="ja-JP" altLang="en-US" sz="1400" dirty="0" smtClean="0">
                <a:solidFill>
                  <a:schemeClr val="tx1"/>
                </a:solidFill>
              </a:rPr>
              <a:t>病院</a:t>
            </a:r>
            <a:r>
              <a:rPr lang="ja-JP" altLang="en-US" sz="1400" dirty="0">
                <a:solidFill>
                  <a:schemeClr val="tx1"/>
                </a:solidFill>
              </a:rPr>
              <a:t>（公立</a:t>
            </a:r>
            <a:r>
              <a:rPr lang="en-US" altLang="ja-JP" sz="1400" dirty="0">
                <a:solidFill>
                  <a:schemeClr val="tx1"/>
                </a:solidFill>
              </a:rPr>
              <a:t>1</a:t>
            </a:r>
            <a:r>
              <a:rPr lang="ja-JP" altLang="en-US" sz="1400" dirty="0">
                <a:solidFill>
                  <a:schemeClr val="tx1"/>
                </a:solidFill>
              </a:rPr>
              <a:t>、公的</a:t>
            </a:r>
            <a:r>
              <a:rPr lang="en-US" altLang="ja-JP" sz="1400" dirty="0">
                <a:solidFill>
                  <a:schemeClr val="tx1"/>
                </a:solidFill>
              </a:rPr>
              <a:t>5</a:t>
            </a:r>
            <a:r>
              <a:rPr lang="ja-JP" altLang="en-US" sz="1400" dirty="0">
                <a:solidFill>
                  <a:schemeClr val="tx1"/>
                </a:solidFill>
              </a:rPr>
              <a:t>、民間等</a:t>
            </a:r>
            <a:r>
              <a:rPr lang="en-US" altLang="ja-JP" sz="1400" dirty="0" smtClean="0">
                <a:solidFill>
                  <a:schemeClr val="tx1"/>
                </a:solidFill>
              </a:rPr>
              <a:t>32</a:t>
            </a:r>
            <a:r>
              <a:rPr lang="ja-JP" altLang="en-US" sz="1400" dirty="0" smtClean="0">
                <a:solidFill>
                  <a:schemeClr val="tx1"/>
                </a:solidFill>
              </a:rPr>
              <a:t>）</a:t>
            </a:r>
            <a:r>
              <a:rPr lang="ja-JP" altLang="en-US" sz="1400" dirty="0">
                <a:solidFill>
                  <a:schemeClr val="tx1"/>
                </a:solidFill>
              </a:rPr>
              <a:t>）</a:t>
            </a:r>
            <a:endParaRPr lang="en-US" altLang="ja-JP" sz="1400" dirty="0">
              <a:solidFill>
                <a:schemeClr val="tx1"/>
              </a:solidFill>
            </a:endParaRPr>
          </a:p>
        </p:txBody>
      </p:sp>
      <p:sp>
        <p:nvSpPr>
          <p:cNvPr id="8"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堺市二次医療圏の概要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医療体制の概要③</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（公民別病床機能）</a:t>
            </a:r>
          </a:p>
        </p:txBody>
      </p:sp>
      <p:sp>
        <p:nvSpPr>
          <p:cNvPr id="78" name="テキスト ボックス 10">
            <a:extLst>
              <a:ext uri="{FF2B5EF4-FFF2-40B4-BE49-F238E27FC236}">
                <a16:creationId xmlns:a16="http://schemas.microsoft.com/office/drawing/2014/main" id="{8957656B-6DE6-44E0-85D6-7CF39E5B6647}"/>
              </a:ext>
            </a:extLst>
          </p:cNvPr>
          <p:cNvSpPr txBox="1"/>
          <p:nvPr/>
        </p:nvSpPr>
        <p:spPr>
          <a:xfrm>
            <a:off x="6373391" y="6174349"/>
            <a:ext cx="24449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1" name="スライド番号プレースホルダー 2"/>
          <p:cNvSpPr>
            <a:spLocks noGrp="1"/>
          </p:cNvSpPr>
          <p:nvPr/>
        </p:nvSpPr>
        <p:spPr>
          <a:xfrm>
            <a:off x="7010400" y="647576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1800" dirty="0">
                <a:solidFill>
                  <a:schemeClr val="tx1"/>
                </a:solidFill>
              </a:rPr>
              <a:t>6</a:t>
            </a:r>
            <a:endParaRPr kumimoji="1" lang="ja-JP" altLang="en-US" sz="1800" dirty="0">
              <a:solidFill>
                <a:schemeClr val="tx1"/>
              </a:solidFill>
            </a:endParaRPr>
          </a:p>
        </p:txBody>
      </p:sp>
      <p:sp>
        <p:nvSpPr>
          <p:cNvPr id="12" name="タイトル 1">
            <a:extLst>
              <a:ext uri="{FF2B5EF4-FFF2-40B4-BE49-F238E27FC236}">
                <a16:creationId xmlns:a16="http://schemas.microsoft.com/office/drawing/2014/main" id="{77D78C8B-7190-4F9F-BF24-FAD4DFE9F181}"/>
              </a:ext>
            </a:extLst>
          </p:cNvPr>
          <p:cNvSpPr txBox="1">
            <a:spLocks/>
          </p:cNvSpPr>
          <p:nvPr/>
        </p:nvSpPr>
        <p:spPr>
          <a:xfrm>
            <a:off x="363502" y="668628"/>
            <a:ext cx="8365142" cy="879345"/>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公立・公的・民間等、それぞれにおいて有する</a:t>
            </a:r>
            <a:endParaRPr lang="en-US" altLang="ja-JP" sz="2400" dirty="0">
              <a:latin typeface="HGP創英角ｺﾞｼｯｸUB" panose="020B0900000000000000" pitchFamily="50" charset="-128"/>
              <a:ea typeface="HGP創英角ｺﾞｼｯｸUB" panose="020B0900000000000000" pitchFamily="50" charset="-128"/>
            </a:endParaRPr>
          </a:p>
          <a:p>
            <a:pPr algn="l"/>
            <a:r>
              <a:rPr lang="ja-JP" altLang="en-US" sz="2400" dirty="0">
                <a:latin typeface="HGP創英角ｺﾞｼｯｸUB" panose="020B0900000000000000" pitchFamily="50" charset="-128"/>
                <a:ea typeface="HGP創英角ｺﾞｼｯｸUB" panose="020B0900000000000000" pitchFamily="50" charset="-128"/>
              </a:rPr>
              <a:t>　　　　　　　　　　　　　　　　　　病床機能の割合は異なっている</a:t>
            </a:r>
            <a:endParaRPr lang="en-US" altLang="ja-JP" sz="2400" dirty="0">
              <a:latin typeface="HGP創英角ｺﾞｼｯｸUB" panose="020B0900000000000000" pitchFamily="50" charset="-128"/>
              <a:ea typeface="HGP創英角ｺﾞｼｯｸUB" panose="020B0900000000000000" pitchFamily="50" charset="-128"/>
            </a:endParaRPr>
          </a:p>
        </p:txBody>
      </p:sp>
      <p:sp>
        <p:nvSpPr>
          <p:cNvPr id="13" name="テキスト ボックス 12"/>
          <p:cNvSpPr txBox="1"/>
          <p:nvPr/>
        </p:nvSpPr>
        <p:spPr>
          <a:xfrm>
            <a:off x="441809" y="5325810"/>
            <a:ext cx="2252964" cy="492443"/>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病床数（合計）</a:t>
            </a:r>
            <a:endParaRPr kumimoji="1" lang="en-US" altLang="ja-JP" sz="1200" dirty="0" smtClean="0">
              <a:latin typeface="Meiryo UI" panose="020B0604030504040204" pitchFamily="50" charset="-128"/>
              <a:ea typeface="Meiryo UI" panose="020B0604030504040204" pitchFamily="50" charset="-128"/>
            </a:endParaRPr>
          </a:p>
          <a:p>
            <a:pPr algn="ctr"/>
            <a:r>
              <a:rPr lang="en-US" altLang="ja-JP" sz="1400" dirty="0" smtClean="0">
                <a:latin typeface="Meiryo UI" panose="020B0604030504040204" pitchFamily="50" charset="-128"/>
                <a:ea typeface="Meiryo UI" panose="020B0604030504040204" pitchFamily="50" charset="-128"/>
              </a:rPr>
              <a:t>480</a:t>
            </a:r>
            <a:r>
              <a:rPr kumimoji="1" lang="ja-JP" altLang="en-US" sz="1400" dirty="0" smtClean="0">
                <a:latin typeface="Meiryo UI" panose="020B0604030504040204" pitchFamily="50" charset="-128"/>
                <a:ea typeface="Meiryo UI" panose="020B0604030504040204" pitchFamily="50" charset="-128"/>
              </a:rPr>
              <a:t>床</a:t>
            </a:r>
            <a:endParaRPr kumimoji="1" lang="ja-JP" altLang="en-US" sz="14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3439448" y="5320627"/>
            <a:ext cx="2252964" cy="492443"/>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病床数（合計）</a:t>
            </a:r>
            <a:endParaRPr kumimoji="1" lang="en-US" altLang="ja-JP" sz="1200" dirty="0" smtClean="0">
              <a:latin typeface="Meiryo UI" panose="020B0604030504040204" pitchFamily="50" charset="-128"/>
              <a:ea typeface="Meiryo UI" panose="020B0604030504040204" pitchFamily="50" charset="-128"/>
            </a:endParaRPr>
          </a:p>
          <a:p>
            <a:pPr algn="ctr"/>
            <a:r>
              <a:rPr lang="en-US" altLang="ja-JP" sz="1400" dirty="0" smtClean="0">
                <a:latin typeface="Meiryo UI" panose="020B0604030504040204" pitchFamily="50" charset="-128"/>
                <a:ea typeface="Meiryo UI" panose="020B0604030504040204" pitchFamily="50" charset="-128"/>
              </a:rPr>
              <a:t>2,132</a:t>
            </a:r>
            <a:r>
              <a:rPr kumimoji="1" lang="ja-JP" altLang="en-US" sz="1400" dirty="0" smtClean="0">
                <a:latin typeface="Meiryo UI" panose="020B0604030504040204" pitchFamily="50" charset="-128"/>
                <a:ea typeface="Meiryo UI" panose="020B0604030504040204" pitchFamily="50" charset="-128"/>
              </a:rPr>
              <a:t>床</a:t>
            </a:r>
            <a:endParaRPr kumimoji="1" lang="ja-JP" altLang="en-US"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6464730" y="5320627"/>
            <a:ext cx="2252964" cy="492443"/>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病床数（合計）</a:t>
            </a:r>
            <a:endParaRPr kumimoji="1" lang="en-US" altLang="ja-JP" sz="1200" dirty="0" smtClean="0">
              <a:latin typeface="Meiryo UI" panose="020B0604030504040204" pitchFamily="50" charset="-128"/>
              <a:ea typeface="Meiryo UI" panose="020B0604030504040204" pitchFamily="50" charset="-128"/>
            </a:endParaRPr>
          </a:p>
          <a:p>
            <a:pPr algn="ctr"/>
            <a:r>
              <a:rPr lang="en-US" altLang="ja-JP" sz="1400" dirty="0" smtClean="0">
                <a:latin typeface="Meiryo UI" panose="020B0604030504040204" pitchFamily="50" charset="-128"/>
                <a:ea typeface="Meiryo UI" panose="020B0604030504040204" pitchFamily="50" charset="-128"/>
              </a:rPr>
              <a:t>6,368</a:t>
            </a:r>
            <a:r>
              <a:rPr kumimoji="1" lang="ja-JP" altLang="en-US" sz="1400" dirty="0" smtClean="0">
                <a:latin typeface="Meiryo UI" panose="020B0604030504040204" pitchFamily="50" charset="-128"/>
                <a:ea typeface="Meiryo UI" panose="020B0604030504040204" pitchFamily="50" charset="-128"/>
              </a:rPr>
              <a:t>床</a:t>
            </a:r>
            <a:endParaRPr kumimoji="1" lang="ja-JP" altLang="en-US" sz="140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4"/>
          <a:stretch>
            <a:fillRect/>
          </a:stretch>
        </p:blipFill>
        <p:spPr>
          <a:xfrm>
            <a:off x="292134" y="2683901"/>
            <a:ext cx="2552314" cy="2539552"/>
          </a:xfrm>
          <a:prstGeom prst="rect">
            <a:avLst/>
          </a:prstGeom>
        </p:spPr>
      </p:pic>
      <p:pic>
        <p:nvPicPr>
          <p:cNvPr id="3" name="図 2"/>
          <p:cNvPicPr>
            <a:picLocks noChangeAspect="1"/>
          </p:cNvPicPr>
          <p:nvPr/>
        </p:nvPicPr>
        <p:blipFill>
          <a:blip r:embed="rId5"/>
          <a:stretch>
            <a:fillRect/>
          </a:stretch>
        </p:blipFill>
        <p:spPr>
          <a:xfrm>
            <a:off x="3355027" y="2611453"/>
            <a:ext cx="2421806" cy="2612000"/>
          </a:xfrm>
          <a:prstGeom prst="rect">
            <a:avLst/>
          </a:prstGeom>
        </p:spPr>
      </p:pic>
      <p:pic>
        <p:nvPicPr>
          <p:cNvPr id="4" name="図 3"/>
          <p:cNvPicPr>
            <a:picLocks noChangeAspect="1"/>
          </p:cNvPicPr>
          <p:nvPr/>
        </p:nvPicPr>
        <p:blipFill>
          <a:blip r:embed="rId6"/>
          <a:stretch>
            <a:fillRect/>
          </a:stretch>
        </p:blipFill>
        <p:spPr>
          <a:xfrm>
            <a:off x="6324148" y="2579870"/>
            <a:ext cx="2441203" cy="2643583"/>
          </a:xfrm>
          <a:prstGeom prst="rect">
            <a:avLst/>
          </a:prstGeom>
        </p:spPr>
      </p:pic>
      <p:sp>
        <p:nvSpPr>
          <p:cNvPr id="17" name="テキスト ボックス 16"/>
          <p:cNvSpPr txBox="1"/>
          <p:nvPr/>
        </p:nvSpPr>
        <p:spPr>
          <a:xfrm>
            <a:off x="518836" y="2306826"/>
            <a:ext cx="2252964" cy="307777"/>
          </a:xfrm>
          <a:prstGeom prst="rect">
            <a:avLst/>
          </a:prstGeom>
          <a:noFill/>
        </p:spPr>
        <p:txBody>
          <a:bodyPr wrap="square" rtlCol="0">
            <a:spAutoFit/>
          </a:bodyPr>
          <a:lstStyle/>
          <a:p>
            <a:pPr algn="ctr"/>
            <a:r>
              <a:rPr kumimoji="1" lang="ja-JP" altLang="en-US" sz="1400" dirty="0" smtClean="0">
                <a:latin typeface="Meiryo UI" panose="020B0604030504040204" pitchFamily="50" charset="-128"/>
                <a:ea typeface="Meiryo UI" panose="020B0604030504040204" pitchFamily="50" charset="-128"/>
              </a:rPr>
              <a:t>公立（１）</a:t>
            </a:r>
            <a:endParaRPr kumimoji="1" lang="en-US" altLang="ja-JP" sz="1400" dirty="0" smtClean="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3523869" y="2303676"/>
            <a:ext cx="2252964" cy="307777"/>
          </a:xfrm>
          <a:prstGeom prst="rect">
            <a:avLst/>
          </a:prstGeom>
          <a:noFill/>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rPr>
              <a:t>公的</a:t>
            </a:r>
            <a:r>
              <a:rPr kumimoji="1" lang="ja-JP" altLang="en-US" sz="1400" dirty="0" smtClean="0">
                <a:latin typeface="Meiryo UI" panose="020B0604030504040204" pitchFamily="50" charset="-128"/>
                <a:ea typeface="Meiryo UI" panose="020B0604030504040204" pitchFamily="50" charset="-128"/>
              </a:rPr>
              <a:t>（５）</a:t>
            </a:r>
            <a:endParaRPr kumimoji="1" lang="en-US" altLang="ja-JP" sz="1400" dirty="0" smtClean="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6464730" y="2303675"/>
            <a:ext cx="2252964" cy="307777"/>
          </a:xfrm>
          <a:prstGeom prst="rect">
            <a:avLst/>
          </a:prstGeom>
          <a:noFill/>
        </p:spPr>
        <p:txBody>
          <a:bodyPr wrap="square" rtlCol="0">
            <a:spAutoFit/>
          </a:bodyPr>
          <a:lstStyle/>
          <a:p>
            <a:pPr algn="ctr"/>
            <a:r>
              <a:rPr lang="ja-JP" altLang="en-US" sz="1400" dirty="0" smtClean="0">
                <a:latin typeface="Meiryo UI" panose="020B0604030504040204" pitchFamily="50" charset="-128"/>
                <a:ea typeface="Meiryo UI" panose="020B0604030504040204" pitchFamily="50" charset="-128"/>
              </a:rPr>
              <a:t>民間</a:t>
            </a:r>
            <a:r>
              <a:rPr lang="ja-JP" altLang="en-US" sz="1400" dirty="0">
                <a:latin typeface="Meiryo UI" panose="020B0604030504040204" pitchFamily="50" charset="-128"/>
                <a:ea typeface="Meiryo UI" panose="020B0604030504040204" pitchFamily="50" charset="-128"/>
              </a:rPr>
              <a:t>等</a:t>
            </a:r>
            <a:r>
              <a:rPr kumimoji="1"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3</a:t>
            </a:r>
            <a:r>
              <a:rPr lang="en-US" altLang="ja-JP" sz="1400" dirty="0">
                <a:latin typeface="Meiryo UI" panose="020B0604030504040204" pitchFamily="50" charset="-128"/>
                <a:ea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22847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64">
            <a:hlinkClick r:id="" action="ppaction://noaction"/>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8928992"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堺市</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二次</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医療圏の概要</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概要④</a:t>
            </a:r>
            <a:r>
              <a:rPr lang="zh-TW"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公民別病床機能）</a:t>
            </a:r>
          </a:p>
        </p:txBody>
      </p:sp>
      <p:sp>
        <p:nvSpPr>
          <p:cNvPr id="12" name="スライド番号プレースホルダー 2"/>
          <p:cNvSpPr>
            <a:spLocks noGrp="1"/>
          </p:cNvSpPr>
          <p:nvPr>
            <p:ph type="sldNum" sz="quarter" idx="12"/>
          </p:nvPr>
        </p:nvSpPr>
        <p:spPr>
          <a:xfrm>
            <a:off x="7035327" y="6528686"/>
            <a:ext cx="2133600" cy="365125"/>
          </a:xfrm>
        </p:spPr>
        <p:txBody>
          <a:bodyPr/>
          <a:lstStyle/>
          <a:p>
            <a:r>
              <a:rPr lang="en-US" altLang="ja-JP" sz="1800" dirty="0">
                <a:solidFill>
                  <a:schemeClr val="tx1"/>
                </a:solidFill>
              </a:rPr>
              <a:t>7</a:t>
            </a:r>
            <a:endParaRPr kumimoji="1" lang="ja-JP" altLang="en-US" sz="1800" dirty="0">
              <a:solidFill>
                <a:schemeClr val="tx1"/>
              </a:solidFill>
            </a:endParaRPr>
          </a:p>
        </p:txBody>
      </p:sp>
      <p:sp>
        <p:nvSpPr>
          <p:cNvPr id="13" name="テキスト ボックス 10">
            <a:extLst>
              <a:ext uri="{FF2B5EF4-FFF2-40B4-BE49-F238E27FC236}">
                <a16:creationId xmlns:a16="http://schemas.microsoft.com/office/drawing/2014/main" id="{43EDBE62-C596-4567-9D0D-F622CC64A5F0}"/>
              </a:ext>
            </a:extLst>
          </p:cNvPr>
          <p:cNvSpPr txBox="1"/>
          <p:nvPr/>
        </p:nvSpPr>
        <p:spPr>
          <a:xfrm>
            <a:off x="124930" y="692696"/>
            <a:ext cx="8311344"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en-US" altLang="ja-JP" sz="1400" dirty="0" smtClean="0">
                <a:solidFill>
                  <a:schemeClr val="tx1"/>
                </a:solidFill>
              </a:rPr>
              <a:t>【</a:t>
            </a:r>
            <a:r>
              <a:rPr lang="ja-JP" altLang="en-US" sz="1400" dirty="0" smtClean="0">
                <a:solidFill>
                  <a:schemeClr val="tx1"/>
                </a:solidFill>
              </a:rPr>
              <a:t>参考</a:t>
            </a:r>
            <a:r>
              <a:rPr lang="en-US" altLang="ja-JP" sz="1400" dirty="0" smtClean="0">
                <a:solidFill>
                  <a:schemeClr val="tx1"/>
                </a:solidFill>
              </a:rPr>
              <a:t>】</a:t>
            </a:r>
            <a:r>
              <a:rPr lang="ja-JP" altLang="en-US" sz="1400" dirty="0" smtClean="0">
                <a:solidFill>
                  <a:schemeClr val="tx1"/>
                </a:solidFill>
              </a:rPr>
              <a:t>所管内別病床機能別割合</a:t>
            </a:r>
            <a:endParaRPr lang="en-US" altLang="ja-JP" sz="1400" dirty="0">
              <a:solidFill>
                <a:schemeClr val="tx1"/>
              </a:solidFill>
            </a:endParaRPr>
          </a:p>
        </p:txBody>
      </p:sp>
      <p:sp>
        <p:nvSpPr>
          <p:cNvPr id="18" name="テキスト ボックス 10">
            <a:extLst>
              <a:ext uri="{FF2B5EF4-FFF2-40B4-BE49-F238E27FC236}">
                <a16:creationId xmlns:a16="http://schemas.microsoft.com/office/drawing/2014/main" id="{8957656B-6DE6-44E0-85D6-7CF39E5B6647}"/>
              </a:ext>
            </a:extLst>
          </p:cNvPr>
          <p:cNvSpPr txBox="1"/>
          <p:nvPr/>
        </p:nvSpPr>
        <p:spPr>
          <a:xfrm>
            <a:off x="6444208" y="3019133"/>
            <a:ext cx="2471291"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a:t>
            </a:r>
            <a:r>
              <a:rPr lang="ja-JP" altLang="en-US" sz="1200" kern="100" dirty="0" smtClean="0">
                <a:effectLst/>
                <a:latin typeface="Meiryo UI" panose="020B0604030504040204" pitchFamily="50" charset="-128"/>
                <a:ea typeface="Meiryo UI" panose="020B0604030504040204" pitchFamily="50" charset="-128"/>
                <a:cs typeface="Times New Roman"/>
              </a:rPr>
              <a:t>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pic>
        <p:nvPicPr>
          <p:cNvPr id="3" name="図 2"/>
          <p:cNvPicPr>
            <a:picLocks noChangeAspect="1"/>
          </p:cNvPicPr>
          <p:nvPr/>
        </p:nvPicPr>
        <p:blipFill>
          <a:blip r:embed="rId3"/>
          <a:stretch>
            <a:fillRect/>
          </a:stretch>
        </p:blipFill>
        <p:spPr>
          <a:xfrm>
            <a:off x="292134" y="1109038"/>
            <a:ext cx="8320386" cy="1637604"/>
          </a:xfrm>
          <a:prstGeom prst="rect">
            <a:avLst/>
          </a:prstGeom>
        </p:spPr>
      </p:pic>
    </p:spTree>
    <p:extLst>
      <p:ext uri="{BB962C8B-B14F-4D97-AF65-F5344CB8AC3E}">
        <p14:creationId xmlns:p14="http://schemas.microsoft.com/office/powerpoint/2010/main" val="2275557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0775" y="1403463"/>
            <a:ext cx="5940000" cy="300083"/>
          </a:xfrm>
          <a:prstGeom prst="rect">
            <a:avLst/>
          </a:prstGeom>
          <a:solidFill>
            <a:srgbClr val="0070C0"/>
          </a:solidFill>
        </p:spPr>
        <p:txBody>
          <a:bodyPr wrap="square" rtlCol="0">
            <a:noAutofit/>
          </a:bodyPr>
          <a:lstStyle/>
          <a:p>
            <a:pPr algn="ctr"/>
            <a:r>
              <a:rPr lang="ja-JP" altLang="en-US" sz="1500" b="1" dirty="0">
                <a:solidFill>
                  <a:schemeClr val="bg1"/>
                </a:solidFill>
              </a:rPr>
              <a:t>医療保険</a:t>
            </a:r>
          </a:p>
        </p:txBody>
      </p:sp>
      <p:grpSp>
        <p:nvGrpSpPr>
          <p:cNvPr id="93" name="グループ化 92"/>
          <p:cNvGrpSpPr/>
          <p:nvPr/>
        </p:nvGrpSpPr>
        <p:grpSpPr>
          <a:xfrm>
            <a:off x="236021" y="1786234"/>
            <a:ext cx="5922858" cy="4633803"/>
            <a:chOff x="101986" y="567691"/>
            <a:chExt cx="7897144" cy="6178404"/>
          </a:xfrm>
        </p:grpSpPr>
        <p:sp>
          <p:nvSpPr>
            <p:cNvPr id="5" name="正方形/長方形 4"/>
            <p:cNvSpPr/>
            <p:nvPr/>
          </p:nvSpPr>
          <p:spPr>
            <a:xfrm>
              <a:off x="101986" y="567691"/>
              <a:ext cx="6480000" cy="52302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solidFill>
                  <a:schemeClr val="tx1"/>
                </a:solidFill>
              </a:endParaRPr>
            </a:p>
          </p:txBody>
        </p:sp>
        <p:grpSp>
          <p:nvGrpSpPr>
            <p:cNvPr id="92" name="グループ化 91"/>
            <p:cNvGrpSpPr/>
            <p:nvPr/>
          </p:nvGrpSpPr>
          <p:grpSpPr>
            <a:xfrm>
              <a:off x="475871" y="629023"/>
              <a:ext cx="3270629" cy="5143485"/>
              <a:chOff x="475871" y="629023"/>
              <a:chExt cx="3270629" cy="5143485"/>
            </a:xfrm>
          </p:grpSpPr>
          <p:sp>
            <p:nvSpPr>
              <p:cNvPr id="10" name="角丸四角形 9"/>
              <p:cNvSpPr/>
              <p:nvPr/>
            </p:nvSpPr>
            <p:spPr>
              <a:xfrm>
                <a:off x="475871" y="1019723"/>
                <a:ext cx="3270629" cy="4752785"/>
              </a:xfrm>
              <a:prstGeom prst="roundRect">
                <a:avLst/>
              </a:prstGeom>
              <a:solidFill>
                <a:schemeClr val="accent1">
                  <a:alpha val="50000"/>
                </a:schemeClr>
              </a:solid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sp>
            <p:nvSpPr>
              <p:cNvPr id="11" name="テキスト ボックス 10"/>
              <p:cNvSpPr txBox="1"/>
              <p:nvPr/>
            </p:nvSpPr>
            <p:spPr>
              <a:xfrm>
                <a:off x="1465231" y="629023"/>
                <a:ext cx="1296000" cy="720000"/>
              </a:xfrm>
              <a:prstGeom prst="rect">
                <a:avLst/>
              </a:prstGeom>
              <a:solidFill>
                <a:schemeClr val="accent1">
                  <a:lumMod val="40000"/>
                  <a:lumOff val="60000"/>
                </a:schemeClr>
              </a:solidFill>
              <a:ln>
                <a:solidFill>
                  <a:schemeClr val="accent1"/>
                </a:solidFill>
              </a:ln>
            </p:spPr>
            <p:txBody>
              <a:bodyPr wrap="square" rtlCol="0" anchor="ctr">
                <a:noAutofit/>
              </a:bodyPr>
              <a:lstStyle/>
              <a:p>
                <a:pPr algn="ctr"/>
                <a:r>
                  <a:rPr lang="en-US" altLang="ja-JP" sz="1650" dirty="0"/>
                  <a:t>DPC</a:t>
                </a:r>
                <a:endParaRPr lang="en-US" altLang="ja-JP" sz="900" dirty="0"/>
              </a:p>
              <a:p>
                <a:pPr algn="ctr"/>
                <a:r>
                  <a:rPr lang="en-US" altLang="ja-JP" sz="900" dirty="0"/>
                  <a:t>11</a:t>
                </a:r>
                <a:r>
                  <a:rPr lang="ja-JP" altLang="en-US" sz="900" dirty="0"/>
                  <a:t>施設 </a:t>
                </a:r>
                <a:r>
                  <a:rPr lang="en-US" altLang="ja-JP" sz="900" dirty="0"/>
                  <a:t> 3,529</a:t>
                </a:r>
                <a:r>
                  <a:rPr lang="ja-JP" altLang="en-US" sz="900" dirty="0"/>
                  <a:t>床</a:t>
                </a:r>
                <a:endParaRPr lang="en-US" altLang="ja-JP" sz="900" dirty="0"/>
              </a:p>
            </p:txBody>
          </p:sp>
        </p:grpSp>
        <p:sp>
          <p:nvSpPr>
            <p:cNvPr id="6" name="テキスト ボックス 5"/>
            <p:cNvSpPr txBox="1"/>
            <p:nvPr/>
          </p:nvSpPr>
          <p:spPr>
            <a:xfrm>
              <a:off x="4292547" y="648084"/>
              <a:ext cx="1862048" cy="707887"/>
            </a:xfrm>
            <a:prstGeom prst="rect">
              <a:avLst/>
            </a:prstGeom>
            <a:noFill/>
          </p:spPr>
          <p:txBody>
            <a:bodyPr wrap="none" rtlCol="0">
              <a:spAutoFit/>
            </a:bodyPr>
            <a:lstStyle/>
            <a:p>
              <a:pPr algn="ctr"/>
              <a:r>
                <a:rPr lang="ja-JP" altLang="en-US" sz="1050" b="1" dirty="0"/>
                <a:t>一般病棟入院基本料</a:t>
              </a:r>
              <a:endParaRPr lang="en-US" altLang="ja-JP" sz="1050" b="1" dirty="0"/>
            </a:p>
            <a:p>
              <a:pPr algn="ctr"/>
              <a:r>
                <a:rPr lang="en-US" altLang="ja-JP" sz="900" b="1" dirty="0"/>
                <a:t>28</a:t>
              </a:r>
              <a:r>
                <a:rPr lang="ja-JP" altLang="en-US" sz="900" b="1" dirty="0"/>
                <a:t>施設</a:t>
              </a:r>
              <a:endParaRPr lang="en-US" altLang="ja-JP" sz="900" b="1" dirty="0"/>
            </a:p>
            <a:p>
              <a:pPr algn="ctr"/>
              <a:r>
                <a:rPr lang="en-US" altLang="ja-JP" sz="900" b="1" dirty="0"/>
                <a:t>3,790</a:t>
              </a:r>
              <a:r>
                <a:rPr lang="ja-JP" altLang="en-US" sz="900" b="1" dirty="0"/>
                <a:t>床</a:t>
              </a:r>
              <a:endParaRPr lang="en-US" altLang="ja-JP" sz="900" b="1" dirty="0"/>
            </a:p>
          </p:txBody>
        </p:sp>
        <p:sp>
          <p:nvSpPr>
            <p:cNvPr id="8" name="テキスト ボックス 7"/>
            <p:cNvSpPr txBox="1"/>
            <p:nvPr/>
          </p:nvSpPr>
          <p:spPr>
            <a:xfrm>
              <a:off x="114686" y="588867"/>
              <a:ext cx="1260000" cy="360000"/>
            </a:xfrm>
            <a:prstGeom prst="rect">
              <a:avLst/>
            </a:prstGeom>
            <a:solidFill>
              <a:schemeClr val="accent5">
                <a:lumMod val="20000"/>
                <a:lumOff val="80000"/>
              </a:schemeClr>
            </a:solidFill>
            <a:ln w="38100">
              <a:solidFill>
                <a:srgbClr val="0070C0"/>
              </a:solidFill>
            </a:ln>
          </p:spPr>
          <p:txBody>
            <a:bodyPr wrap="square" rtlCol="0">
              <a:noAutofit/>
            </a:bodyPr>
            <a:lstStyle/>
            <a:p>
              <a:pPr algn="ctr"/>
              <a:r>
                <a:rPr lang="ja-JP" altLang="en-US" sz="1350" b="1" dirty="0"/>
                <a:t>一般病床</a:t>
              </a:r>
            </a:p>
          </p:txBody>
        </p:sp>
        <p:sp>
          <p:nvSpPr>
            <p:cNvPr id="14" name="正方形/長方形 13"/>
            <p:cNvSpPr/>
            <p:nvPr/>
          </p:nvSpPr>
          <p:spPr>
            <a:xfrm>
              <a:off x="6662561" y="567692"/>
              <a:ext cx="1332000" cy="61740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solidFill>
                  <a:schemeClr val="tx1"/>
                </a:solidFill>
              </a:endParaRPr>
            </a:p>
          </p:txBody>
        </p:sp>
        <p:sp>
          <p:nvSpPr>
            <p:cNvPr id="15" name="テキスト ボックス 14"/>
            <p:cNvSpPr txBox="1"/>
            <p:nvPr/>
          </p:nvSpPr>
          <p:spPr>
            <a:xfrm>
              <a:off x="6667130" y="588867"/>
              <a:ext cx="1332000" cy="360000"/>
            </a:xfrm>
            <a:prstGeom prst="rect">
              <a:avLst/>
            </a:prstGeom>
            <a:solidFill>
              <a:schemeClr val="accent5">
                <a:lumMod val="20000"/>
                <a:lumOff val="80000"/>
              </a:schemeClr>
            </a:solidFill>
            <a:ln w="38100">
              <a:solidFill>
                <a:srgbClr val="0070C0"/>
              </a:solidFill>
            </a:ln>
          </p:spPr>
          <p:txBody>
            <a:bodyPr wrap="square" rtlCol="0">
              <a:noAutofit/>
            </a:bodyPr>
            <a:lstStyle/>
            <a:p>
              <a:pPr algn="ctr"/>
              <a:r>
                <a:rPr lang="ja-JP" altLang="en-US" sz="1350" b="1" dirty="0"/>
                <a:t>療養病床</a:t>
              </a:r>
            </a:p>
          </p:txBody>
        </p:sp>
        <p:sp>
          <p:nvSpPr>
            <p:cNvPr id="18" name="角丸四角形 17"/>
            <p:cNvSpPr/>
            <p:nvPr/>
          </p:nvSpPr>
          <p:spPr>
            <a:xfrm>
              <a:off x="5890445" y="2009740"/>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900" b="1" dirty="0">
                  <a:solidFill>
                    <a:schemeClr val="tx1"/>
                  </a:solidFill>
                </a:rPr>
                <a:t>   </a:t>
              </a:r>
              <a:r>
                <a:rPr lang="ja-JP" altLang="en-US" sz="1050" b="1" dirty="0">
                  <a:solidFill>
                    <a:schemeClr val="tx1"/>
                  </a:solidFill>
                </a:rPr>
                <a:t>回復期</a:t>
              </a:r>
              <a:endParaRPr lang="en-US" altLang="ja-JP" sz="1050" b="1" dirty="0">
                <a:solidFill>
                  <a:schemeClr val="tx1"/>
                </a:solidFill>
              </a:endParaRPr>
            </a:p>
            <a:p>
              <a:pPr algn="ctr"/>
              <a:r>
                <a:rPr lang="ja-JP" altLang="en-US" sz="1050" b="1" dirty="0">
                  <a:solidFill>
                    <a:schemeClr val="tx1"/>
                  </a:solidFill>
                </a:rPr>
                <a:t>リハビリテーション</a:t>
              </a:r>
              <a:endParaRPr lang="en-US" altLang="ja-JP" sz="1050" b="1" dirty="0">
                <a:solidFill>
                  <a:schemeClr val="tx1"/>
                </a:solidFill>
              </a:endParaRPr>
            </a:p>
            <a:p>
              <a:pPr algn="ctr"/>
              <a:r>
                <a:rPr lang="en-US" altLang="ja-JP" sz="900" dirty="0">
                  <a:solidFill>
                    <a:schemeClr val="tx1"/>
                  </a:solidFill>
                </a:rPr>
                <a:t>10</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611</a:t>
              </a:r>
              <a:r>
                <a:rPr lang="ja-JP" altLang="en-US" sz="900" dirty="0">
                  <a:solidFill>
                    <a:schemeClr val="tx1"/>
                  </a:solidFill>
                </a:rPr>
                <a:t>床</a:t>
              </a:r>
              <a:endParaRPr lang="en-US" altLang="ja-JP" sz="900" dirty="0">
                <a:solidFill>
                  <a:schemeClr val="tx1"/>
                </a:solidFill>
              </a:endParaRPr>
            </a:p>
          </p:txBody>
        </p:sp>
        <p:sp>
          <p:nvSpPr>
            <p:cNvPr id="19" name="角丸四角形 18"/>
            <p:cNvSpPr/>
            <p:nvPr/>
          </p:nvSpPr>
          <p:spPr>
            <a:xfrm>
              <a:off x="5895494" y="3192903"/>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地域包括ケア病棟</a:t>
              </a:r>
              <a:endParaRPr lang="en-US" altLang="ja-JP" sz="1050" b="1" dirty="0">
                <a:solidFill>
                  <a:schemeClr val="tx1"/>
                </a:solidFill>
              </a:endParaRPr>
            </a:p>
            <a:p>
              <a:pPr algn="ctr"/>
              <a:r>
                <a:rPr lang="ja-JP" altLang="en-US" sz="1050" b="1" dirty="0">
                  <a:solidFill>
                    <a:schemeClr val="tx1"/>
                  </a:solidFill>
                </a:rPr>
                <a:t>（入院料）</a:t>
              </a:r>
              <a:endParaRPr lang="en-US" altLang="ja-JP" sz="1050" b="1" dirty="0">
                <a:solidFill>
                  <a:schemeClr val="tx1"/>
                </a:solidFill>
              </a:endParaRPr>
            </a:p>
            <a:p>
              <a:pPr algn="ctr"/>
              <a:r>
                <a:rPr lang="en-US" altLang="ja-JP" sz="900" dirty="0">
                  <a:solidFill>
                    <a:schemeClr val="tx1"/>
                  </a:solidFill>
                </a:rPr>
                <a:t>8</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370</a:t>
              </a:r>
              <a:r>
                <a:rPr lang="ja-JP" altLang="en-US" sz="900" dirty="0">
                  <a:solidFill>
                    <a:schemeClr val="tx1"/>
                  </a:solidFill>
                </a:rPr>
                <a:t>床</a:t>
              </a:r>
              <a:endParaRPr lang="en-US" altLang="ja-JP" sz="900" dirty="0">
                <a:solidFill>
                  <a:schemeClr val="tx1"/>
                </a:solidFill>
              </a:endParaRPr>
            </a:p>
          </p:txBody>
        </p:sp>
        <p:sp>
          <p:nvSpPr>
            <p:cNvPr id="20" name="テキスト ボックス 19"/>
            <p:cNvSpPr txBox="1"/>
            <p:nvPr/>
          </p:nvSpPr>
          <p:spPr>
            <a:xfrm>
              <a:off x="6665572" y="1038294"/>
              <a:ext cx="1327648" cy="892552"/>
            </a:xfrm>
            <a:prstGeom prst="rect">
              <a:avLst/>
            </a:prstGeom>
            <a:noFill/>
          </p:spPr>
          <p:txBody>
            <a:bodyPr wrap="square" rtlCol="0">
              <a:noAutofit/>
            </a:bodyPr>
            <a:lstStyle/>
            <a:p>
              <a:pPr algn="ctr"/>
              <a:r>
                <a:rPr lang="ja-JP" altLang="en-US" sz="1050" b="1" dirty="0"/>
                <a:t>療養病棟</a:t>
              </a:r>
              <a:endParaRPr lang="en-US" altLang="ja-JP" sz="1050" b="1" dirty="0"/>
            </a:p>
            <a:p>
              <a:pPr algn="ctr"/>
              <a:r>
                <a:rPr lang="ja-JP" altLang="en-US" sz="1050" b="1" dirty="0"/>
                <a:t>入院基本料</a:t>
              </a:r>
              <a:endParaRPr lang="en-US" altLang="ja-JP" sz="1050" b="1" dirty="0"/>
            </a:p>
            <a:p>
              <a:pPr algn="ctr"/>
              <a:r>
                <a:rPr lang="en-US" altLang="ja-JP" sz="900" b="1" dirty="0"/>
                <a:t>20</a:t>
              </a:r>
              <a:r>
                <a:rPr lang="ja-JP" altLang="en-US" sz="900" b="1" dirty="0"/>
                <a:t>施設</a:t>
              </a:r>
              <a:endParaRPr lang="en-US" altLang="ja-JP" sz="900" b="1" dirty="0"/>
            </a:p>
            <a:p>
              <a:pPr algn="ctr"/>
              <a:r>
                <a:rPr lang="en-US" altLang="ja-JP" sz="900" b="1" dirty="0"/>
                <a:t>3,156</a:t>
              </a:r>
              <a:r>
                <a:rPr lang="ja-JP" altLang="en-US" sz="900" b="1" dirty="0"/>
                <a:t>床</a:t>
              </a:r>
              <a:endParaRPr lang="en-US" altLang="ja-JP" sz="900" b="1" dirty="0"/>
            </a:p>
          </p:txBody>
        </p:sp>
        <p:sp>
          <p:nvSpPr>
            <p:cNvPr id="35" name="角丸四角形 34"/>
            <p:cNvSpPr/>
            <p:nvPr/>
          </p:nvSpPr>
          <p:spPr>
            <a:xfrm>
              <a:off x="4005915" y="1291932"/>
              <a:ext cx="1800000" cy="792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825" b="1" dirty="0">
                  <a:solidFill>
                    <a:schemeClr val="tx1"/>
                  </a:solidFill>
                </a:rPr>
                <a:t>　</a:t>
              </a:r>
              <a:r>
                <a:rPr lang="ja-JP" altLang="en-US" sz="1050" b="1" dirty="0">
                  <a:solidFill>
                    <a:schemeClr val="tx1"/>
                  </a:solidFill>
                </a:rPr>
                <a:t>小児</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4</a:t>
              </a:r>
              <a:r>
                <a:rPr lang="ja-JP" altLang="en-US" sz="900" dirty="0">
                  <a:solidFill>
                    <a:schemeClr val="tx1"/>
                  </a:solidFill>
                </a:rPr>
                <a:t>施設　</a:t>
              </a:r>
              <a:r>
                <a:rPr lang="en-US" altLang="ja-JP" sz="900" dirty="0">
                  <a:solidFill>
                    <a:schemeClr val="tx1"/>
                  </a:solidFill>
                </a:rPr>
                <a:t>111</a:t>
              </a:r>
              <a:r>
                <a:rPr lang="ja-JP" altLang="en-US" sz="900" dirty="0">
                  <a:solidFill>
                    <a:schemeClr val="tx1"/>
                  </a:solidFill>
                </a:rPr>
                <a:t>床</a:t>
              </a:r>
              <a:endParaRPr lang="en-US" altLang="ja-JP" sz="900" dirty="0">
                <a:solidFill>
                  <a:schemeClr val="tx1"/>
                </a:solidFill>
              </a:endParaRPr>
            </a:p>
          </p:txBody>
        </p:sp>
        <p:sp>
          <p:nvSpPr>
            <p:cNvPr id="36" name="角丸四角形 35"/>
            <p:cNvSpPr/>
            <p:nvPr/>
          </p:nvSpPr>
          <p:spPr>
            <a:xfrm>
              <a:off x="4005915" y="2682529"/>
              <a:ext cx="1800000" cy="54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障害者施設等</a:t>
              </a:r>
              <a:endParaRPr lang="en-US" altLang="ja-JP" sz="1050" b="1" dirty="0">
                <a:solidFill>
                  <a:schemeClr val="tx1"/>
                </a:solidFill>
              </a:endParaRPr>
            </a:p>
            <a:p>
              <a:pPr algn="ctr"/>
              <a:r>
                <a:rPr lang="en-US" altLang="ja-JP" sz="900" dirty="0">
                  <a:solidFill>
                    <a:schemeClr val="tx1"/>
                  </a:solidFill>
                </a:rPr>
                <a:t>10</a:t>
              </a:r>
              <a:r>
                <a:rPr lang="ja-JP" altLang="en-US" sz="900" dirty="0">
                  <a:solidFill>
                    <a:schemeClr val="tx1"/>
                  </a:solidFill>
                </a:rPr>
                <a:t>施設　</a:t>
              </a:r>
              <a:r>
                <a:rPr lang="en-US" altLang="ja-JP" sz="900" dirty="0">
                  <a:solidFill>
                    <a:schemeClr val="tx1"/>
                  </a:solidFill>
                </a:rPr>
                <a:t>737</a:t>
              </a:r>
              <a:r>
                <a:rPr lang="ja-JP" altLang="en-US" sz="900" dirty="0">
                  <a:solidFill>
                    <a:schemeClr val="tx1"/>
                  </a:solidFill>
                </a:rPr>
                <a:t>床</a:t>
              </a:r>
              <a:endParaRPr lang="en-US" altLang="ja-JP" sz="900" dirty="0">
                <a:solidFill>
                  <a:schemeClr val="tx1"/>
                </a:solidFill>
              </a:endParaRPr>
            </a:p>
          </p:txBody>
        </p:sp>
        <p:sp>
          <p:nvSpPr>
            <p:cNvPr id="38" name="角丸四角形 37"/>
            <p:cNvSpPr/>
            <p:nvPr/>
          </p:nvSpPr>
          <p:spPr>
            <a:xfrm>
              <a:off x="4000791" y="2113419"/>
              <a:ext cx="1800000" cy="54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緩和ケア病棟</a:t>
              </a:r>
              <a:endParaRPr lang="en-US" altLang="ja-JP" sz="1050" b="1" dirty="0">
                <a:solidFill>
                  <a:schemeClr val="tx1"/>
                </a:solidFill>
              </a:endParaRPr>
            </a:p>
            <a:p>
              <a:pPr algn="ctr"/>
              <a:r>
                <a:rPr lang="en-US" altLang="ja-JP" sz="900" dirty="0">
                  <a:solidFill>
                    <a:schemeClr val="tx1"/>
                  </a:solidFill>
                </a:rPr>
                <a:t>4</a:t>
              </a:r>
              <a:r>
                <a:rPr lang="ja-JP" altLang="en-US" sz="900" dirty="0">
                  <a:solidFill>
                    <a:schemeClr val="tx1"/>
                  </a:solidFill>
                </a:rPr>
                <a:t>施設　</a:t>
              </a:r>
              <a:r>
                <a:rPr lang="en-US" altLang="ja-JP" sz="900" dirty="0">
                  <a:solidFill>
                    <a:schemeClr val="tx1"/>
                  </a:solidFill>
                </a:rPr>
                <a:t>79</a:t>
              </a:r>
              <a:r>
                <a:rPr lang="ja-JP" altLang="en-US" sz="900" dirty="0">
                  <a:solidFill>
                    <a:schemeClr val="tx1"/>
                  </a:solidFill>
                </a:rPr>
                <a:t>床</a:t>
              </a:r>
              <a:endParaRPr lang="en-US" altLang="ja-JP" sz="900" dirty="0">
                <a:solidFill>
                  <a:schemeClr val="tx1"/>
                </a:solidFill>
              </a:endParaRPr>
            </a:p>
          </p:txBody>
        </p:sp>
        <p:sp>
          <p:nvSpPr>
            <p:cNvPr id="2" name="正方形/長方形 1"/>
            <p:cNvSpPr/>
            <p:nvPr/>
          </p:nvSpPr>
          <p:spPr>
            <a:xfrm>
              <a:off x="4005915" y="4838586"/>
              <a:ext cx="1794876" cy="86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dirty="0">
                  <a:solidFill>
                    <a:schemeClr val="tx1"/>
                  </a:solidFill>
                  <a:latin typeface="+mn-ea"/>
                </a:rPr>
                <a:t>有床診療所</a:t>
              </a:r>
              <a:endParaRPr lang="en-US" altLang="ja-JP" sz="1050" dirty="0">
                <a:solidFill>
                  <a:schemeClr val="tx1"/>
                </a:solidFill>
                <a:latin typeface="+mn-ea"/>
              </a:endParaRPr>
            </a:p>
            <a:p>
              <a:pPr algn="ctr"/>
              <a:r>
                <a:rPr lang="ja-JP" altLang="en-US" sz="1050" dirty="0">
                  <a:solidFill>
                    <a:schemeClr val="tx1"/>
                  </a:solidFill>
                  <a:latin typeface="+mn-ea"/>
                </a:rPr>
                <a:t>一般</a:t>
              </a:r>
              <a:endParaRPr lang="en-US" altLang="ja-JP" sz="1050" dirty="0">
                <a:solidFill>
                  <a:schemeClr val="tx1"/>
                </a:solidFill>
                <a:latin typeface="+mn-ea"/>
              </a:endParaRPr>
            </a:p>
            <a:p>
              <a:pPr algn="ctr"/>
              <a:endParaRPr lang="en-US" altLang="ja-JP" sz="750" dirty="0">
                <a:solidFill>
                  <a:schemeClr val="tx1"/>
                </a:solidFill>
                <a:latin typeface="+mn-ea"/>
              </a:endParaRPr>
            </a:p>
            <a:p>
              <a:pPr algn="ctr"/>
              <a:r>
                <a:rPr lang="en-US" altLang="ja-JP" sz="900" dirty="0">
                  <a:solidFill>
                    <a:schemeClr val="tx1"/>
                  </a:solidFill>
                </a:rPr>
                <a:t>19</a:t>
              </a:r>
              <a:r>
                <a:rPr lang="ja-JP" altLang="en-US" sz="900" dirty="0">
                  <a:solidFill>
                    <a:schemeClr val="tx1"/>
                  </a:solidFill>
                </a:rPr>
                <a:t>施設　</a:t>
              </a:r>
              <a:r>
                <a:rPr lang="en-US" altLang="ja-JP" sz="900" dirty="0">
                  <a:solidFill>
                    <a:schemeClr val="tx1"/>
                  </a:solidFill>
                </a:rPr>
                <a:t>150</a:t>
              </a:r>
              <a:r>
                <a:rPr lang="ja-JP" altLang="en-US" sz="900" dirty="0">
                  <a:solidFill>
                    <a:schemeClr val="tx1"/>
                  </a:solidFill>
                </a:rPr>
                <a:t>床</a:t>
              </a:r>
            </a:p>
          </p:txBody>
        </p:sp>
        <p:sp>
          <p:nvSpPr>
            <p:cNvPr id="57" name="角丸四角形 56"/>
            <p:cNvSpPr/>
            <p:nvPr/>
          </p:nvSpPr>
          <p:spPr>
            <a:xfrm>
              <a:off x="5892930" y="4381225"/>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地域包括ケア病棟</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6</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78</a:t>
              </a:r>
              <a:r>
                <a:rPr lang="ja-JP" altLang="en-US" sz="900" dirty="0">
                  <a:solidFill>
                    <a:schemeClr val="tx1"/>
                  </a:solidFill>
                </a:rPr>
                <a:t>床</a:t>
              </a:r>
              <a:endParaRPr lang="en-US" altLang="ja-JP" sz="900" dirty="0">
                <a:solidFill>
                  <a:schemeClr val="tx1"/>
                </a:solidFill>
              </a:endParaRPr>
            </a:p>
          </p:txBody>
        </p:sp>
        <p:grpSp>
          <p:nvGrpSpPr>
            <p:cNvPr id="3" name="グループ化 2"/>
            <p:cNvGrpSpPr/>
            <p:nvPr/>
          </p:nvGrpSpPr>
          <p:grpSpPr>
            <a:xfrm>
              <a:off x="101986" y="5844171"/>
              <a:ext cx="2088000" cy="900000"/>
              <a:chOff x="83559" y="5173698"/>
              <a:chExt cx="1821442" cy="1051200"/>
            </a:xfrm>
          </p:grpSpPr>
          <p:sp>
            <p:nvSpPr>
              <p:cNvPr id="41" name="正方形/長方形 40"/>
              <p:cNvSpPr/>
              <p:nvPr/>
            </p:nvSpPr>
            <p:spPr>
              <a:xfrm>
                <a:off x="83559" y="5173698"/>
                <a:ext cx="1821442" cy="1051200"/>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44" name="テキスト ボックス 43"/>
              <p:cNvSpPr txBox="1"/>
              <p:nvPr/>
            </p:nvSpPr>
            <p:spPr>
              <a:xfrm>
                <a:off x="564912" y="5257163"/>
                <a:ext cx="841255" cy="395432"/>
              </a:xfrm>
              <a:prstGeom prst="rect">
                <a:avLst/>
              </a:prstGeom>
              <a:noFill/>
              <a:ln w="38100">
                <a:solidFill>
                  <a:srgbClr val="0070C0"/>
                </a:solidFill>
              </a:ln>
            </p:spPr>
            <p:txBody>
              <a:bodyPr wrap="none" rtlCol="0">
                <a:spAutoFit/>
              </a:bodyPr>
              <a:lstStyle/>
              <a:p>
                <a:pPr algn="ctr"/>
                <a:r>
                  <a:rPr lang="ja-JP" altLang="en-US" sz="1050" b="1" dirty="0"/>
                  <a:t>精神病床</a:t>
                </a:r>
                <a:endParaRPr lang="en-US" altLang="ja-JP" sz="1050" b="1" dirty="0"/>
              </a:p>
            </p:txBody>
          </p:sp>
          <p:sp>
            <p:nvSpPr>
              <p:cNvPr id="81" name="テキスト ボックス 80"/>
              <p:cNvSpPr txBox="1"/>
              <p:nvPr/>
            </p:nvSpPr>
            <p:spPr>
              <a:xfrm>
                <a:off x="200128" y="5692868"/>
                <a:ext cx="1570823" cy="470185"/>
              </a:xfrm>
              <a:prstGeom prst="rect">
                <a:avLst/>
              </a:prstGeom>
              <a:noFill/>
            </p:spPr>
            <p:txBody>
              <a:bodyPr wrap="square" rtlCol="0">
                <a:noAutofit/>
              </a:bodyPr>
              <a:lstStyle/>
              <a:p>
                <a:pPr algn="ctr"/>
                <a:r>
                  <a:rPr lang="en-US" altLang="ja-JP" sz="900" dirty="0"/>
                  <a:t>6</a:t>
                </a:r>
                <a:r>
                  <a:rPr lang="ja-JP" altLang="en-US" sz="900" dirty="0"/>
                  <a:t>施設　</a:t>
                </a:r>
                <a:endParaRPr lang="en-US" altLang="ja-JP" sz="900" dirty="0"/>
              </a:p>
              <a:p>
                <a:pPr algn="ctr"/>
                <a:r>
                  <a:rPr lang="en-US" altLang="ja-JP" sz="900" dirty="0"/>
                  <a:t>2,641</a:t>
                </a:r>
                <a:r>
                  <a:rPr lang="ja-JP" altLang="en-US" sz="900" dirty="0"/>
                  <a:t>床</a:t>
                </a:r>
                <a:endParaRPr lang="en-US" altLang="ja-JP" sz="900" dirty="0"/>
              </a:p>
            </p:txBody>
          </p:sp>
        </p:grpSp>
        <p:grpSp>
          <p:nvGrpSpPr>
            <p:cNvPr id="7" name="グループ化 6"/>
            <p:cNvGrpSpPr/>
            <p:nvPr/>
          </p:nvGrpSpPr>
          <p:grpSpPr>
            <a:xfrm>
              <a:off x="2296739" y="5846095"/>
              <a:ext cx="2088000" cy="900000"/>
              <a:chOff x="1995911" y="5168182"/>
              <a:chExt cx="1821442" cy="1051539"/>
            </a:xfrm>
          </p:grpSpPr>
          <p:sp>
            <p:nvSpPr>
              <p:cNvPr id="82" name="正方形/長方形 81"/>
              <p:cNvSpPr/>
              <p:nvPr/>
            </p:nvSpPr>
            <p:spPr>
              <a:xfrm>
                <a:off x="1995911" y="5168182"/>
                <a:ext cx="1821442" cy="1051539"/>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45" name="テキスト ボックス 44"/>
              <p:cNvSpPr txBox="1"/>
              <p:nvPr/>
            </p:nvSpPr>
            <p:spPr>
              <a:xfrm>
                <a:off x="2270131" y="5276644"/>
                <a:ext cx="1256167" cy="336492"/>
              </a:xfrm>
              <a:prstGeom prst="rect">
                <a:avLst/>
              </a:prstGeom>
              <a:noFill/>
              <a:ln w="38100">
                <a:solidFill>
                  <a:srgbClr val="0070C0"/>
                </a:solidFill>
              </a:ln>
            </p:spPr>
            <p:txBody>
              <a:bodyPr wrap="square" rtlCol="0">
                <a:noAutofit/>
              </a:bodyPr>
              <a:lstStyle/>
              <a:p>
                <a:pPr algn="ctr"/>
                <a:r>
                  <a:rPr lang="ja-JP" altLang="en-US" sz="1050" b="1" dirty="0"/>
                  <a:t>結核病床</a:t>
                </a:r>
                <a:endParaRPr lang="en-US" altLang="ja-JP" sz="1050" b="1" dirty="0"/>
              </a:p>
            </p:txBody>
          </p:sp>
          <p:sp>
            <p:nvSpPr>
              <p:cNvPr id="84" name="テキスト ボックス 83"/>
              <p:cNvSpPr txBox="1"/>
              <p:nvPr/>
            </p:nvSpPr>
            <p:spPr>
              <a:xfrm>
                <a:off x="2120693" y="5693946"/>
                <a:ext cx="1570823" cy="461665"/>
              </a:xfrm>
              <a:prstGeom prst="rect">
                <a:avLst/>
              </a:prstGeom>
              <a:noFill/>
            </p:spPr>
            <p:txBody>
              <a:bodyPr wrap="square" rtlCol="0">
                <a:noAutofit/>
              </a:bodyPr>
              <a:lstStyle/>
              <a:p>
                <a:pPr algn="ctr"/>
                <a:r>
                  <a:rPr lang="en-US" altLang="ja-JP" sz="900" dirty="0"/>
                  <a:t>2</a:t>
                </a:r>
                <a:r>
                  <a:rPr lang="ja-JP" altLang="en-US" sz="900" dirty="0"/>
                  <a:t>施設　</a:t>
                </a:r>
                <a:endParaRPr lang="en-US" altLang="ja-JP" sz="900" dirty="0"/>
              </a:p>
              <a:p>
                <a:pPr algn="ctr"/>
                <a:r>
                  <a:rPr lang="en-US" altLang="ja-JP" sz="900" dirty="0"/>
                  <a:t>72</a:t>
                </a:r>
                <a:r>
                  <a:rPr lang="ja-JP" altLang="en-US" sz="900" dirty="0"/>
                  <a:t>床</a:t>
                </a:r>
                <a:endParaRPr lang="en-US" altLang="ja-JP" sz="900" dirty="0"/>
              </a:p>
            </p:txBody>
          </p:sp>
        </p:grpSp>
        <p:grpSp>
          <p:nvGrpSpPr>
            <p:cNvPr id="9" name="グループ化 8"/>
            <p:cNvGrpSpPr/>
            <p:nvPr/>
          </p:nvGrpSpPr>
          <p:grpSpPr>
            <a:xfrm>
              <a:off x="4486981" y="5838667"/>
              <a:ext cx="2088000" cy="900000"/>
              <a:chOff x="3881647" y="5161015"/>
              <a:chExt cx="1821442" cy="1051539"/>
            </a:xfrm>
          </p:grpSpPr>
          <p:sp>
            <p:nvSpPr>
              <p:cNvPr id="83" name="正方形/長方形 82"/>
              <p:cNvSpPr/>
              <p:nvPr/>
            </p:nvSpPr>
            <p:spPr>
              <a:xfrm>
                <a:off x="3881647" y="5161015"/>
                <a:ext cx="1821442" cy="1051539"/>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79" name="テキスト ボックス 78"/>
              <p:cNvSpPr txBox="1"/>
              <p:nvPr/>
            </p:nvSpPr>
            <p:spPr>
              <a:xfrm>
                <a:off x="4173661" y="5276645"/>
                <a:ext cx="1256167" cy="336492"/>
              </a:xfrm>
              <a:prstGeom prst="rect">
                <a:avLst/>
              </a:prstGeom>
              <a:noFill/>
              <a:ln w="38100">
                <a:solidFill>
                  <a:srgbClr val="0070C0"/>
                </a:solidFill>
              </a:ln>
            </p:spPr>
            <p:txBody>
              <a:bodyPr wrap="square" rtlCol="0">
                <a:noAutofit/>
              </a:bodyPr>
              <a:lstStyle/>
              <a:p>
                <a:pPr algn="ctr"/>
                <a:r>
                  <a:rPr lang="ja-JP" altLang="en-US" sz="1050" b="1" dirty="0"/>
                  <a:t>感染症病床</a:t>
                </a:r>
                <a:endParaRPr lang="en-US" altLang="ja-JP" sz="1050" b="1" dirty="0"/>
              </a:p>
            </p:txBody>
          </p:sp>
          <p:sp>
            <p:nvSpPr>
              <p:cNvPr id="85" name="テキスト ボックス 84"/>
              <p:cNvSpPr txBox="1"/>
              <p:nvPr/>
            </p:nvSpPr>
            <p:spPr>
              <a:xfrm>
                <a:off x="4016333" y="5686783"/>
                <a:ext cx="1570823" cy="453880"/>
              </a:xfrm>
              <a:prstGeom prst="rect">
                <a:avLst/>
              </a:prstGeom>
              <a:noFill/>
            </p:spPr>
            <p:txBody>
              <a:bodyPr wrap="square" rtlCol="0">
                <a:noAutofit/>
              </a:bodyPr>
              <a:lstStyle/>
              <a:p>
                <a:pPr algn="ctr"/>
                <a:r>
                  <a:rPr lang="en-US" altLang="ja-JP" sz="900" dirty="0"/>
                  <a:t>1</a:t>
                </a:r>
                <a:r>
                  <a:rPr lang="ja-JP" altLang="en-US" sz="900" dirty="0"/>
                  <a:t>施設　</a:t>
                </a:r>
                <a:endParaRPr lang="en-US" altLang="ja-JP" sz="900" dirty="0"/>
              </a:p>
              <a:p>
                <a:pPr algn="ctr"/>
                <a:r>
                  <a:rPr lang="en-US" altLang="ja-JP" sz="900" dirty="0"/>
                  <a:t>7</a:t>
                </a:r>
                <a:r>
                  <a:rPr lang="ja-JP" altLang="en-US" sz="900" dirty="0"/>
                  <a:t>床</a:t>
                </a:r>
                <a:endParaRPr lang="en-US" altLang="ja-JP" sz="900" dirty="0"/>
              </a:p>
            </p:txBody>
          </p:sp>
        </p:grpSp>
        <p:sp>
          <p:nvSpPr>
            <p:cNvPr id="91" name="正方形/長方形 90"/>
            <p:cNvSpPr/>
            <p:nvPr/>
          </p:nvSpPr>
          <p:spPr>
            <a:xfrm>
              <a:off x="6762748" y="5597459"/>
              <a:ext cx="1116000" cy="104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dirty="0">
                  <a:solidFill>
                    <a:schemeClr val="tx1"/>
                  </a:solidFill>
                  <a:latin typeface="+mn-ea"/>
                </a:rPr>
                <a:t>有床診療所</a:t>
              </a:r>
              <a:endParaRPr lang="en-US" altLang="ja-JP" sz="1050" dirty="0">
                <a:solidFill>
                  <a:schemeClr val="tx1"/>
                </a:solidFill>
                <a:latin typeface="+mn-ea"/>
              </a:endParaRPr>
            </a:p>
            <a:p>
              <a:pPr algn="ctr"/>
              <a:r>
                <a:rPr lang="ja-JP" altLang="en-US" sz="1050" dirty="0">
                  <a:solidFill>
                    <a:schemeClr val="tx1"/>
                  </a:solidFill>
                  <a:latin typeface="+mn-ea"/>
                </a:rPr>
                <a:t>療養</a:t>
              </a:r>
              <a:endParaRPr lang="en-US" altLang="ja-JP" sz="1050" dirty="0">
                <a:solidFill>
                  <a:schemeClr val="tx1"/>
                </a:solidFill>
                <a:latin typeface="+mn-ea"/>
              </a:endParaRPr>
            </a:p>
            <a:p>
              <a:pPr algn="ctr"/>
              <a:endParaRPr lang="en-US" altLang="ja-JP" sz="750" dirty="0">
                <a:solidFill>
                  <a:schemeClr val="tx1"/>
                </a:solidFill>
                <a:latin typeface="+mn-ea"/>
              </a:endParaRPr>
            </a:p>
            <a:p>
              <a:pPr algn="ctr"/>
              <a:r>
                <a:rPr lang="en-US" altLang="ja-JP" sz="900" dirty="0">
                  <a:solidFill>
                    <a:schemeClr val="tx1"/>
                  </a:solidFill>
                </a:rPr>
                <a:t>1</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8</a:t>
              </a:r>
              <a:r>
                <a:rPr lang="ja-JP" altLang="en-US" sz="900" dirty="0">
                  <a:solidFill>
                    <a:schemeClr val="tx1"/>
                  </a:solidFill>
                </a:rPr>
                <a:t>床</a:t>
              </a:r>
            </a:p>
          </p:txBody>
        </p:sp>
      </p:grpSp>
      <p:grpSp>
        <p:nvGrpSpPr>
          <p:cNvPr id="59" name="グループ化 58"/>
          <p:cNvGrpSpPr/>
          <p:nvPr/>
        </p:nvGrpSpPr>
        <p:grpSpPr>
          <a:xfrm>
            <a:off x="430149" y="2474252"/>
            <a:ext cx="2722154" cy="3124627"/>
            <a:chOff x="286277" y="1460181"/>
            <a:chExt cx="3629538" cy="4166169"/>
          </a:xfrm>
        </p:grpSpPr>
        <p:sp>
          <p:nvSpPr>
            <p:cNvPr id="13" name="角丸四角形 12"/>
            <p:cNvSpPr/>
            <p:nvPr/>
          </p:nvSpPr>
          <p:spPr>
            <a:xfrm>
              <a:off x="286277" y="1471582"/>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特定機能病院</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a:p>
              <a:pPr algn="ctr"/>
              <a:r>
                <a:rPr lang="ja-JP" altLang="en-US" sz="900" dirty="0">
                  <a:solidFill>
                    <a:schemeClr val="tx1"/>
                  </a:solidFill>
                </a:rPr>
                <a:t>（一般病床に限る）</a:t>
              </a:r>
            </a:p>
          </p:txBody>
        </p:sp>
        <p:sp>
          <p:nvSpPr>
            <p:cNvPr id="24" name="角丸四角形 23"/>
            <p:cNvSpPr/>
            <p:nvPr/>
          </p:nvSpPr>
          <p:spPr>
            <a:xfrm>
              <a:off x="2097248" y="1460181"/>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専門病院</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sp>
          <p:nvSpPr>
            <p:cNvPr id="26" name="角丸四角形 25"/>
            <p:cNvSpPr/>
            <p:nvPr/>
          </p:nvSpPr>
          <p:spPr>
            <a:xfrm>
              <a:off x="292873" y="21684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救命救急</a:t>
              </a:r>
              <a:endParaRPr lang="en-US" altLang="ja-JP" sz="825" b="1" dirty="0">
                <a:solidFill>
                  <a:schemeClr val="tx1"/>
                </a:solidFill>
              </a:endParaRPr>
            </a:p>
            <a:p>
              <a:pPr algn="ctr"/>
              <a:r>
                <a:rPr lang="en-US" altLang="ja-JP" sz="900" dirty="0">
                  <a:solidFill>
                    <a:schemeClr val="tx1"/>
                  </a:solidFill>
                </a:rPr>
                <a:t>1</a:t>
              </a:r>
              <a:r>
                <a:rPr lang="ja-JP" altLang="en-US" sz="900" dirty="0">
                  <a:solidFill>
                    <a:schemeClr val="tx1"/>
                  </a:solidFill>
                </a:rPr>
                <a:t>施設　</a:t>
              </a:r>
              <a:r>
                <a:rPr lang="en-US" altLang="ja-JP" sz="900" dirty="0">
                  <a:solidFill>
                    <a:schemeClr val="tx1"/>
                  </a:solidFill>
                </a:rPr>
                <a:t>30</a:t>
              </a:r>
              <a:r>
                <a:rPr lang="ja-JP" altLang="en-US" sz="900" dirty="0">
                  <a:solidFill>
                    <a:schemeClr val="tx1"/>
                  </a:solidFill>
                </a:rPr>
                <a:t>床</a:t>
              </a:r>
              <a:endParaRPr lang="en-US" altLang="ja-JP" sz="900" dirty="0">
                <a:solidFill>
                  <a:schemeClr val="tx1"/>
                </a:solidFill>
              </a:endParaRPr>
            </a:p>
          </p:txBody>
        </p:sp>
        <p:sp>
          <p:nvSpPr>
            <p:cNvPr id="28" name="角丸四角形 27"/>
            <p:cNvSpPr/>
            <p:nvPr/>
          </p:nvSpPr>
          <p:spPr>
            <a:xfrm>
              <a:off x="2108212" y="21684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特定集中治療室</a:t>
              </a:r>
              <a:endParaRPr lang="en-US" altLang="ja-JP" sz="825" b="1" dirty="0">
                <a:solidFill>
                  <a:schemeClr val="tx1"/>
                </a:solidFill>
              </a:endParaRPr>
            </a:p>
            <a:p>
              <a:pPr algn="ctr"/>
              <a:r>
                <a:rPr lang="en-US" altLang="ja-JP" sz="900" dirty="0">
                  <a:solidFill>
                    <a:schemeClr val="tx1"/>
                  </a:solidFill>
                </a:rPr>
                <a:t>4</a:t>
              </a:r>
              <a:r>
                <a:rPr lang="ja-JP" altLang="en-US" sz="900" dirty="0">
                  <a:solidFill>
                    <a:schemeClr val="tx1"/>
                  </a:solidFill>
                </a:rPr>
                <a:t>施設　</a:t>
              </a:r>
              <a:r>
                <a:rPr lang="en-US" altLang="ja-JP" sz="900" dirty="0">
                  <a:solidFill>
                    <a:schemeClr val="tx1"/>
                  </a:solidFill>
                </a:rPr>
                <a:t>30</a:t>
              </a:r>
              <a:r>
                <a:rPr lang="ja-JP" altLang="en-US" sz="900" dirty="0">
                  <a:solidFill>
                    <a:schemeClr val="tx1"/>
                  </a:solidFill>
                </a:rPr>
                <a:t>床</a:t>
              </a:r>
              <a:endParaRPr lang="en-US" altLang="ja-JP" sz="900" dirty="0">
                <a:solidFill>
                  <a:schemeClr val="tx1"/>
                </a:solidFill>
              </a:endParaRPr>
            </a:p>
          </p:txBody>
        </p:sp>
        <p:sp>
          <p:nvSpPr>
            <p:cNvPr id="29" name="角丸四角形 28"/>
            <p:cNvSpPr/>
            <p:nvPr/>
          </p:nvSpPr>
          <p:spPr>
            <a:xfrm>
              <a:off x="302554" y="4253011"/>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新生児</a:t>
              </a:r>
              <a:endParaRPr lang="en-US" altLang="ja-JP" sz="1050" b="1" dirty="0">
                <a:solidFill>
                  <a:schemeClr val="tx1"/>
                </a:solidFill>
              </a:endParaRPr>
            </a:p>
            <a:p>
              <a:pPr algn="ctr"/>
              <a:r>
                <a:rPr lang="ja-JP" altLang="en-US" sz="1050" b="1" dirty="0">
                  <a:solidFill>
                    <a:schemeClr val="tx1"/>
                  </a:solidFill>
                </a:rPr>
                <a:t>特定集中治療室</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sp>
          <p:nvSpPr>
            <p:cNvPr id="30" name="角丸四角形 29"/>
            <p:cNvSpPr/>
            <p:nvPr/>
          </p:nvSpPr>
          <p:spPr>
            <a:xfrm>
              <a:off x="2115815" y="42528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新生児</a:t>
              </a:r>
              <a:endParaRPr lang="en-US" altLang="ja-JP" sz="1050" b="1" dirty="0">
                <a:solidFill>
                  <a:schemeClr val="tx1"/>
                </a:solidFill>
              </a:endParaRPr>
            </a:p>
            <a:p>
              <a:pPr algn="ctr"/>
              <a:r>
                <a:rPr lang="ja-JP" altLang="en-US" sz="1050" b="1" dirty="0">
                  <a:solidFill>
                    <a:schemeClr val="tx1"/>
                  </a:solidFill>
                </a:rPr>
                <a:t>治療回復室</a:t>
              </a:r>
              <a:endParaRPr lang="en-US" altLang="ja-JP" sz="825" b="1" dirty="0">
                <a:solidFill>
                  <a:schemeClr val="tx1"/>
                </a:solidFill>
              </a:endParaRPr>
            </a:p>
            <a:p>
              <a:pPr algn="ctr"/>
              <a:r>
                <a:rPr lang="en-US" altLang="ja-JP" sz="900" dirty="0">
                  <a:solidFill>
                    <a:schemeClr val="tx1"/>
                  </a:solidFill>
                </a:rPr>
                <a:t>1</a:t>
              </a:r>
              <a:r>
                <a:rPr lang="ja-JP" altLang="en-US" sz="900" dirty="0">
                  <a:solidFill>
                    <a:schemeClr val="tx1"/>
                  </a:solidFill>
                </a:rPr>
                <a:t>施設　</a:t>
              </a:r>
              <a:r>
                <a:rPr lang="en-US" altLang="ja-JP" sz="900" dirty="0">
                  <a:solidFill>
                    <a:schemeClr val="tx1"/>
                  </a:solidFill>
                </a:rPr>
                <a:t>6</a:t>
              </a:r>
              <a:r>
                <a:rPr lang="ja-JP" altLang="en-US" sz="900" dirty="0">
                  <a:solidFill>
                    <a:schemeClr val="tx1"/>
                  </a:solidFill>
                </a:rPr>
                <a:t>床</a:t>
              </a:r>
              <a:endParaRPr lang="en-US" altLang="ja-JP" sz="900" dirty="0">
                <a:solidFill>
                  <a:schemeClr val="tx1"/>
                </a:solidFill>
              </a:endParaRPr>
            </a:p>
          </p:txBody>
        </p:sp>
        <p:sp>
          <p:nvSpPr>
            <p:cNvPr id="32" name="角丸四角形 31"/>
            <p:cNvSpPr/>
            <p:nvPr/>
          </p:nvSpPr>
          <p:spPr>
            <a:xfrm>
              <a:off x="306852" y="3559413"/>
              <a:ext cx="36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総合周産期特定集中治療室</a:t>
              </a:r>
              <a:r>
                <a:rPr lang="ja-JP" altLang="en-US" sz="825" b="1" dirty="0">
                  <a:solidFill>
                    <a:schemeClr val="tx1"/>
                  </a:solidFill>
                </a:rPr>
                <a:t>　</a:t>
              </a:r>
              <a:r>
                <a:rPr lang="ja-JP" altLang="en-US" sz="825" dirty="0">
                  <a:solidFill>
                    <a:schemeClr val="tx1"/>
                  </a:solidFill>
                </a:rPr>
                <a:t>　</a:t>
              </a:r>
              <a:endParaRPr lang="en-US" altLang="ja-JP" sz="825" dirty="0">
                <a:solidFill>
                  <a:schemeClr val="tx1"/>
                </a:solidFill>
              </a:endParaRPr>
            </a:p>
            <a:p>
              <a:pPr algn="ctr"/>
              <a:r>
                <a:rPr lang="ja-JP" altLang="en-US" sz="900" dirty="0">
                  <a:solidFill>
                    <a:schemeClr val="tx1"/>
                  </a:solidFill>
                </a:rPr>
                <a:t>母体・胎児　</a:t>
              </a:r>
              <a:r>
                <a:rPr lang="en-US" altLang="ja-JP" sz="900" dirty="0">
                  <a:solidFill>
                    <a:schemeClr val="tx1"/>
                  </a:solidFill>
                </a:rPr>
                <a:t>1</a:t>
              </a:r>
              <a:r>
                <a:rPr lang="ja-JP" altLang="en-US" sz="900" dirty="0">
                  <a:solidFill>
                    <a:schemeClr val="tx1"/>
                  </a:solidFill>
                </a:rPr>
                <a:t>施設  　</a:t>
              </a:r>
              <a:r>
                <a:rPr lang="en-US" altLang="ja-JP" sz="900" dirty="0">
                  <a:solidFill>
                    <a:schemeClr val="tx1"/>
                  </a:solidFill>
                </a:rPr>
                <a:t>6</a:t>
              </a:r>
              <a:r>
                <a:rPr lang="ja-JP" altLang="en-US" sz="900" dirty="0">
                  <a:solidFill>
                    <a:schemeClr val="tx1"/>
                  </a:solidFill>
                </a:rPr>
                <a:t>床</a:t>
              </a:r>
              <a:endParaRPr lang="en-US" altLang="ja-JP" sz="900" dirty="0">
                <a:solidFill>
                  <a:schemeClr val="tx1"/>
                </a:solidFill>
              </a:endParaRPr>
            </a:p>
            <a:p>
              <a:pPr algn="ctr"/>
              <a:r>
                <a:rPr lang="ja-JP" altLang="en-US" sz="900" dirty="0">
                  <a:solidFill>
                    <a:schemeClr val="tx1"/>
                  </a:solidFill>
                </a:rPr>
                <a:t>新生児　       </a:t>
              </a:r>
              <a:r>
                <a:rPr lang="en-US" altLang="ja-JP" sz="900" dirty="0">
                  <a:solidFill>
                    <a:schemeClr val="tx1"/>
                  </a:solidFill>
                </a:rPr>
                <a:t>1</a:t>
              </a:r>
              <a:r>
                <a:rPr lang="ja-JP" altLang="en-US" sz="900" dirty="0">
                  <a:solidFill>
                    <a:schemeClr val="tx1"/>
                  </a:solidFill>
                </a:rPr>
                <a:t>施設　  </a:t>
              </a:r>
              <a:r>
                <a:rPr lang="en-US" altLang="ja-JP" sz="900" dirty="0">
                  <a:solidFill>
                    <a:schemeClr val="tx1"/>
                  </a:solidFill>
                </a:rPr>
                <a:t>12</a:t>
              </a:r>
              <a:r>
                <a:rPr lang="ja-JP" altLang="en-US" sz="900" dirty="0">
                  <a:solidFill>
                    <a:schemeClr val="tx1"/>
                  </a:solidFill>
                </a:rPr>
                <a:t>床</a:t>
              </a:r>
              <a:endParaRPr lang="en-US" altLang="ja-JP" sz="900" dirty="0">
                <a:solidFill>
                  <a:schemeClr val="tx1"/>
                </a:solidFill>
              </a:endParaRPr>
            </a:p>
          </p:txBody>
        </p:sp>
        <p:sp>
          <p:nvSpPr>
            <p:cNvPr id="33" name="角丸四角形 32"/>
            <p:cNvSpPr/>
            <p:nvPr/>
          </p:nvSpPr>
          <p:spPr>
            <a:xfrm>
              <a:off x="2106771" y="2861205"/>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脳卒中ケアユニット</a:t>
              </a:r>
              <a:endParaRPr lang="en-US" altLang="ja-JP" sz="825" b="1" dirty="0">
                <a:solidFill>
                  <a:schemeClr val="tx1"/>
                </a:solidFill>
              </a:endParaRPr>
            </a:p>
            <a:p>
              <a:pPr algn="ctr"/>
              <a:r>
                <a:rPr lang="en-US" altLang="ja-JP" sz="900" dirty="0">
                  <a:solidFill>
                    <a:schemeClr val="tx1"/>
                  </a:solidFill>
                </a:rPr>
                <a:t>2</a:t>
              </a:r>
              <a:r>
                <a:rPr lang="ja-JP" altLang="en-US" sz="900" dirty="0">
                  <a:solidFill>
                    <a:schemeClr val="tx1"/>
                  </a:solidFill>
                </a:rPr>
                <a:t>施設　</a:t>
              </a:r>
              <a:r>
                <a:rPr lang="en-US" altLang="ja-JP" sz="900" dirty="0">
                  <a:solidFill>
                    <a:schemeClr val="tx1"/>
                  </a:solidFill>
                </a:rPr>
                <a:t>17</a:t>
              </a:r>
              <a:r>
                <a:rPr lang="ja-JP" altLang="en-US" sz="900" dirty="0">
                  <a:solidFill>
                    <a:schemeClr val="tx1"/>
                  </a:solidFill>
                </a:rPr>
                <a:t>床</a:t>
              </a:r>
              <a:endParaRPr lang="en-US" altLang="ja-JP" sz="900" dirty="0">
                <a:solidFill>
                  <a:schemeClr val="tx1"/>
                </a:solidFill>
              </a:endParaRPr>
            </a:p>
          </p:txBody>
        </p:sp>
        <p:sp>
          <p:nvSpPr>
            <p:cNvPr id="34" name="角丸四角形 33"/>
            <p:cNvSpPr/>
            <p:nvPr/>
          </p:nvSpPr>
          <p:spPr>
            <a:xfrm>
              <a:off x="286890" y="2862913"/>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ハイケアユニット</a:t>
              </a:r>
              <a:endParaRPr lang="en-US" altLang="ja-JP" sz="825" b="1" dirty="0">
                <a:solidFill>
                  <a:schemeClr val="tx1"/>
                </a:solidFill>
              </a:endParaRPr>
            </a:p>
            <a:p>
              <a:pPr algn="ctr"/>
              <a:r>
                <a:rPr lang="en-US" altLang="ja-JP" sz="900" dirty="0">
                  <a:solidFill>
                    <a:schemeClr val="tx1"/>
                  </a:solidFill>
                </a:rPr>
                <a:t>6</a:t>
              </a:r>
              <a:r>
                <a:rPr lang="ja-JP" altLang="en-US" sz="900" dirty="0">
                  <a:solidFill>
                    <a:schemeClr val="tx1"/>
                  </a:solidFill>
                </a:rPr>
                <a:t>施設　</a:t>
              </a:r>
              <a:r>
                <a:rPr lang="en-US" altLang="ja-JP" sz="900" dirty="0">
                  <a:solidFill>
                    <a:schemeClr val="tx1"/>
                  </a:solidFill>
                </a:rPr>
                <a:t>43</a:t>
              </a:r>
              <a:r>
                <a:rPr lang="ja-JP" altLang="en-US" sz="900" dirty="0">
                  <a:solidFill>
                    <a:schemeClr val="tx1"/>
                  </a:solidFill>
                </a:rPr>
                <a:t>床</a:t>
              </a:r>
              <a:endParaRPr lang="en-US" altLang="ja-JP" sz="900" dirty="0">
                <a:solidFill>
                  <a:schemeClr val="tx1"/>
                </a:solidFill>
              </a:endParaRPr>
            </a:p>
          </p:txBody>
        </p:sp>
        <p:sp>
          <p:nvSpPr>
            <p:cNvPr id="31" name="角丸四角形 30"/>
            <p:cNvSpPr/>
            <p:nvPr/>
          </p:nvSpPr>
          <p:spPr>
            <a:xfrm>
              <a:off x="313081" y="4942350"/>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小児</a:t>
              </a:r>
              <a:endParaRPr lang="en-US" altLang="ja-JP" sz="1050" b="1" dirty="0">
                <a:solidFill>
                  <a:schemeClr val="tx1"/>
                </a:solidFill>
              </a:endParaRPr>
            </a:p>
            <a:p>
              <a:pPr algn="ctr"/>
              <a:r>
                <a:rPr lang="ja-JP" altLang="en-US" sz="1050" b="1" dirty="0">
                  <a:solidFill>
                    <a:schemeClr val="tx1"/>
                  </a:solidFill>
                </a:rPr>
                <a:t>特定集中治療室</a:t>
              </a:r>
              <a:endParaRPr lang="en-US" altLang="ja-JP" sz="825"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grpSp>
      <p:sp>
        <p:nvSpPr>
          <p:cNvPr id="86" name="角丸四角形 85"/>
          <p:cNvSpPr/>
          <p:nvPr/>
        </p:nvSpPr>
        <p:spPr>
          <a:xfrm>
            <a:off x="3214494" y="3873076"/>
            <a:ext cx="1362871" cy="54725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特殊疾患</a:t>
            </a:r>
            <a:endParaRPr lang="en-US" altLang="ja-JP" sz="1050" b="1" dirty="0">
              <a:solidFill>
                <a:schemeClr val="tx1"/>
              </a:solidFill>
            </a:endParaRPr>
          </a:p>
          <a:p>
            <a:pPr algn="ctr"/>
            <a:r>
              <a:rPr lang="ja-JP" altLang="en-US" sz="1050" b="1" dirty="0">
                <a:solidFill>
                  <a:schemeClr val="tx1"/>
                </a:solidFill>
              </a:rPr>
              <a:t>（入院料）</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sp>
        <p:nvSpPr>
          <p:cNvPr id="87" name="角丸四角形 86"/>
          <p:cNvSpPr/>
          <p:nvPr/>
        </p:nvSpPr>
        <p:spPr>
          <a:xfrm>
            <a:off x="3216035" y="4450501"/>
            <a:ext cx="1350943" cy="54725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特殊疾患</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sp>
        <p:nvSpPr>
          <p:cNvPr id="78"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64183" y="69022"/>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9" name="タイトル 1">
            <a:extLst>
              <a:ext uri="{FF2B5EF4-FFF2-40B4-BE49-F238E27FC236}">
                <a16:creationId xmlns:a16="http://schemas.microsoft.com/office/drawing/2014/main" id="{30BE5A27-A407-4A14-A9BE-5866682C3C6B}"/>
              </a:ext>
            </a:extLst>
          </p:cNvPr>
          <p:cNvSpPr txBox="1">
            <a:spLocks/>
          </p:cNvSpPr>
          <p:nvPr/>
        </p:nvSpPr>
        <p:spPr>
          <a:xfrm>
            <a:off x="106255" y="69836"/>
            <a:ext cx="8972500"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堺市二次医療圏の概要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医療体制の概要④（医療介護提供体制）</a:t>
            </a:r>
          </a:p>
        </p:txBody>
      </p:sp>
      <p:sp>
        <p:nvSpPr>
          <p:cNvPr id="90" name="テキスト ボックス 89"/>
          <p:cNvSpPr txBox="1"/>
          <p:nvPr/>
        </p:nvSpPr>
        <p:spPr>
          <a:xfrm>
            <a:off x="6219096" y="1409179"/>
            <a:ext cx="1872000" cy="280091"/>
          </a:xfrm>
          <a:prstGeom prst="rect">
            <a:avLst/>
          </a:prstGeom>
          <a:solidFill>
            <a:srgbClr val="0070C0"/>
          </a:solidFill>
        </p:spPr>
        <p:txBody>
          <a:bodyPr wrap="square" rtlCol="0">
            <a:noAutofit/>
          </a:bodyPr>
          <a:lstStyle/>
          <a:p>
            <a:pPr algn="ctr"/>
            <a:r>
              <a:rPr lang="ja-JP" altLang="en-US" sz="1500" b="1" dirty="0">
                <a:solidFill>
                  <a:schemeClr val="bg1"/>
                </a:solidFill>
              </a:rPr>
              <a:t>介護保険</a:t>
            </a:r>
          </a:p>
        </p:txBody>
      </p:sp>
      <p:sp>
        <p:nvSpPr>
          <p:cNvPr id="97" name="テキスト ボックス 96"/>
          <p:cNvSpPr txBox="1"/>
          <p:nvPr/>
        </p:nvSpPr>
        <p:spPr>
          <a:xfrm>
            <a:off x="8131246" y="1409178"/>
            <a:ext cx="972000" cy="300083"/>
          </a:xfrm>
          <a:prstGeom prst="rect">
            <a:avLst/>
          </a:prstGeom>
          <a:solidFill>
            <a:srgbClr val="0070C0"/>
          </a:solidFill>
        </p:spPr>
        <p:txBody>
          <a:bodyPr wrap="square" rtlCol="0">
            <a:noAutofit/>
          </a:bodyPr>
          <a:lstStyle/>
          <a:p>
            <a:pPr algn="ctr"/>
            <a:r>
              <a:rPr lang="ja-JP" altLang="en-US" sz="1500" b="1" dirty="0">
                <a:solidFill>
                  <a:schemeClr val="bg1"/>
                </a:solidFill>
              </a:rPr>
              <a:t>その他</a:t>
            </a:r>
          </a:p>
        </p:txBody>
      </p:sp>
      <p:grpSp>
        <p:nvGrpSpPr>
          <p:cNvPr id="98" name="グループ化 97"/>
          <p:cNvGrpSpPr/>
          <p:nvPr/>
        </p:nvGrpSpPr>
        <p:grpSpPr>
          <a:xfrm>
            <a:off x="6221638" y="1769716"/>
            <a:ext cx="1620000" cy="4644000"/>
            <a:chOff x="8211502" y="617458"/>
            <a:chExt cx="1908002" cy="6120498"/>
          </a:xfrm>
        </p:grpSpPr>
        <p:sp>
          <p:nvSpPr>
            <p:cNvPr id="99" name="正方形/長方形 98"/>
            <p:cNvSpPr/>
            <p:nvPr/>
          </p:nvSpPr>
          <p:spPr>
            <a:xfrm>
              <a:off x="8211502" y="644880"/>
              <a:ext cx="1908000" cy="3496319"/>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dirty="0"/>
            </a:p>
          </p:txBody>
        </p:sp>
        <p:sp>
          <p:nvSpPr>
            <p:cNvPr id="101" name="角丸四角形 100"/>
            <p:cNvSpPr/>
            <p:nvPr/>
          </p:nvSpPr>
          <p:spPr>
            <a:xfrm>
              <a:off x="8266342" y="1270253"/>
              <a:ext cx="1823202" cy="65706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050" b="1" dirty="0">
                  <a:solidFill>
                    <a:schemeClr val="tx1"/>
                  </a:solidFill>
                </a:rPr>
                <a:t>特別養護老人ホーム</a:t>
              </a:r>
              <a:endParaRPr lang="en-US" altLang="ja-JP" sz="1050" b="1" dirty="0">
                <a:solidFill>
                  <a:schemeClr val="tx1"/>
                </a:solidFill>
              </a:endParaRPr>
            </a:p>
            <a:p>
              <a:pPr algn="ctr"/>
              <a:r>
                <a:rPr lang="en-US" altLang="ja-JP" sz="900" dirty="0">
                  <a:solidFill>
                    <a:schemeClr val="tx1"/>
                  </a:solidFill>
                </a:rPr>
                <a:t>40</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2,903</a:t>
              </a:r>
              <a:r>
                <a:rPr lang="ja-JP" altLang="en-US" sz="900" dirty="0">
                  <a:solidFill>
                    <a:schemeClr val="tx1"/>
                  </a:solidFill>
                </a:rPr>
                <a:t>人定員</a:t>
              </a:r>
              <a:endParaRPr lang="en-US" altLang="ja-JP" sz="900" dirty="0">
                <a:solidFill>
                  <a:schemeClr val="tx1"/>
                </a:solidFill>
              </a:endParaRPr>
            </a:p>
          </p:txBody>
        </p:sp>
        <p:sp>
          <p:nvSpPr>
            <p:cNvPr id="102" name="テキスト ボックス 101"/>
            <p:cNvSpPr txBox="1"/>
            <p:nvPr/>
          </p:nvSpPr>
          <p:spPr>
            <a:xfrm>
              <a:off x="8413356" y="617458"/>
              <a:ext cx="1529132" cy="677108"/>
            </a:xfrm>
            <a:prstGeom prst="rect">
              <a:avLst/>
            </a:prstGeom>
            <a:noFill/>
          </p:spPr>
          <p:txBody>
            <a:bodyPr wrap="square" rtlCol="0">
              <a:noAutofit/>
            </a:bodyPr>
            <a:lstStyle/>
            <a:p>
              <a:pPr algn="ctr"/>
              <a:r>
                <a:rPr lang="ja-JP" altLang="en-US" sz="1050" b="1" dirty="0"/>
                <a:t>介護保険施設</a:t>
              </a:r>
              <a:endParaRPr lang="en-US" altLang="ja-JP" sz="1050" b="1" dirty="0"/>
            </a:p>
            <a:p>
              <a:pPr algn="ctr"/>
              <a:r>
                <a:rPr lang="en-US" altLang="ja-JP" sz="900" b="1" dirty="0"/>
                <a:t>60</a:t>
              </a:r>
              <a:r>
                <a:rPr lang="ja-JP" altLang="en-US" sz="900" b="1" dirty="0"/>
                <a:t>施設</a:t>
              </a:r>
              <a:endParaRPr lang="en-US" altLang="ja-JP" sz="900" b="1" dirty="0"/>
            </a:p>
            <a:p>
              <a:pPr algn="ctr"/>
              <a:r>
                <a:rPr lang="en-US" altLang="ja-JP" sz="900" b="1" dirty="0"/>
                <a:t>4,698</a:t>
              </a:r>
              <a:r>
                <a:rPr lang="ja-JP" altLang="en-US" sz="900" b="1" dirty="0"/>
                <a:t>人定員</a:t>
              </a:r>
              <a:endParaRPr lang="en-US" altLang="ja-JP" sz="900" b="1" dirty="0"/>
            </a:p>
          </p:txBody>
        </p:sp>
        <p:sp>
          <p:nvSpPr>
            <p:cNvPr id="103" name="角丸四角形 102"/>
            <p:cNvSpPr/>
            <p:nvPr/>
          </p:nvSpPr>
          <p:spPr>
            <a:xfrm>
              <a:off x="8268645" y="1950782"/>
              <a:ext cx="1800000" cy="61013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lvl="0" algn="ctr"/>
              <a:r>
                <a:rPr lang="ja-JP" altLang="en-US" sz="1050" b="1" dirty="0">
                  <a:solidFill>
                    <a:prstClr val="black"/>
                  </a:solidFill>
                </a:rPr>
                <a:t>介護老人保健施設</a:t>
              </a:r>
              <a:endParaRPr lang="en-US" altLang="ja-JP" sz="1050" b="1" dirty="0">
                <a:solidFill>
                  <a:prstClr val="black"/>
                </a:solidFill>
              </a:endParaRPr>
            </a:p>
            <a:p>
              <a:pPr algn="ctr"/>
              <a:r>
                <a:rPr lang="en-US" altLang="ja-JP" sz="900" dirty="0">
                  <a:solidFill>
                    <a:schemeClr val="tx1"/>
                  </a:solidFill>
                </a:rPr>
                <a:t>20</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1,795</a:t>
              </a:r>
              <a:r>
                <a:rPr lang="ja-JP" altLang="en-US" sz="900" dirty="0">
                  <a:solidFill>
                    <a:schemeClr val="tx1"/>
                  </a:solidFill>
                </a:rPr>
                <a:t>人定員</a:t>
              </a:r>
              <a:endParaRPr lang="en-US" altLang="ja-JP" sz="900" dirty="0">
                <a:solidFill>
                  <a:schemeClr val="tx1"/>
                </a:solidFill>
              </a:endParaRPr>
            </a:p>
          </p:txBody>
        </p:sp>
        <p:sp>
          <p:nvSpPr>
            <p:cNvPr id="104" name="角丸四角形 103"/>
            <p:cNvSpPr/>
            <p:nvPr/>
          </p:nvSpPr>
          <p:spPr>
            <a:xfrm>
              <a:off x="8268645" y="2607845"/>
              <a:ext cx="1800000" cy="797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介護療養型医療施設</a:t>
              </a:r>
              <a:endParaRPr lang="en-US" altLang="ja-JP" sz="1050" b="1" dirty="0">
                <a:solidFill>
                  <a:schemeClr val="tx1"/>
                </a:solidFill>
              </a:endParaRPr>
            </a:p>
            <a:p>
              <a:pPr algn="ctr"/>
              <a:r>
                <a:rPr lang="ja-JP" altLang="en-US" sz="1050" b="1" dirty="0">
                  <a:solidFill>
                    <a:schemeClr val="tx1"/>
                  </a:solidFill>
                </a:rPr>
                <a:t>（介護療養病床）</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0</a:t>
              </a:r>
              <a:r>
                <a:rPr lang="ja-JP" altLang="en-US" sz="900" dirty="0">
                  <a:solidFill>
                    <a:schemeClr val="tx1"/>
                  </a:solidFill>
                </a:rPr>
                <a:t>人定員</a:t>
              </a:r>
              <a:endParaRPr lang="en-US" altLang="ja-JP" sz="900" dirty="0">
                <a:solidFill>
                  <a:schemeClr val="tx1"/>
                </a:solidFill>
              </a:endParaRPr>
            </a:p>
          </p:txBody>
        </p:sp>
        <p:sp>
          <p:nvSpPr>
            <p:cNvPr id="105" name="正方形/長方形 104"/>
            <p:cNvSpPr/>
            <p:nvPr/>
          </p:nvSpPr>
          <p:spPr>
            <a:xfrm>
              <a:off x="8211504" y="4141198"/>
              <a:ext cx="1908000" cy="2596758"/>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p>
          </p:txBody>
        </p:sp>
        <p:sp>
          <p:nvSpPr>
            <p:cNvPr id="106" name="テキスト ボックス 105"/>
            <p:cNvSpPr txBox="1"/>
            <p:nvPr/>
          </p:nvSpPr>
          <p:spPr>
            <a:xfrm>
              <a:off x="8464156" y="4127098"/>
              <a:ext cx="1433867" cy="892552"/>
            </a:xfrm>
            <a:prstGeom prst="rect">
              <a:avLst/>
            </a:prstGeom>
            <a:noFill/>
          </p:spPr>
          <p:txBody>
            <a:bodyPr wrap="square" rtlCol="0">
              <a:noAutofit/>
            </a:bodyPr>
            <a:lstStyle/>
            <a:p>
              <a:pPr algn="ctr"/>
              <a:r>
                <a:rPr lang="ja-JP" altLang="en-US" sz="1050" b="1" dirty="0"/>
                <a:t>主な地域密着型サービス</a:t>
              </a:r>
              <a:endParaRPr lang="en-US" altLang="ja-JP" sz="1050" b="1" dirty="0"/>
            </a:p>
            <a:p>
              <a:pPr algn="ctr"/>
              <a:r>
                <a:rPr lang="en-US" altLang="ja-JP" sz="900" b="1" dirty="0"/>
                <a:t>80</a:t>
              </a:r>
              <a:r>
                <a:rPr lang="ja-JP" altLang="en-US" sz="900" b="1" dirty="0"/>
                <a:t>施設</a:t>
              </a:r>
              <a:endParaRPr lang="en-US" altLang="ja-JP" sz="900" b="1" dirty="0"/>
            </a:p>
            <a:p>
              <a:pPr algn="ctr"/>
              <a:r>
                <a:rPr lang="en-US" altLang="ja-JP" sz="900" b="1" dirty="0"/>
                <a:t>1,548</a:t>
              </a:r>
              <a:r>
                <a:rPr lang="ja-JP" altLang="en-US" sz="900" b="1" dirty="0"/>
                <a:t>人定員</a:t>
              </a:r>
              <a:endParaRPr lang="en-US" altLang="ja-JP" sz="900" b="1" dirty="0"/>
            </a:p>
          </p:txBody>
        </p:sp>
        <p:sp>
          <p:nvSpPr>
            <p:cNvPr id="107" name="角丸四角形 106"/>
            <p:cNvSpPr/>
            <p:nvPr/>
          </p:nvSpPr>
          <p:spPr>
            <a:xfrm>
              <a:off x="8259379" y="4998045"/>
              <a:ext cx="1800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地域密着型</a:t>
              </a:r>
              <a:endParaRPr lang="en-US" altLang="ja-JP" sz="1050" b="1" dirty="0">
                <a:solidFill>
                  <a:schemeClr val="tx1"/>
                </a:solidFill>
              </a:endParaRPr>
            </a:p>
            <a:p>
              <a:pPr algn="ctr"/>
              <a:r>
                <a:rPr lang="ja-JP" altLang="en-US" sz="1050" b="1" dirty="0">
                  <a:solidFill>
                    <a:schemeClr val="tx1"/>
                  </a:solidFill>
                </a:rPr>
                <a:t>養護老人ホーム</a:t>
              </a:r>
              <a:endParaRPr lang="en-US" altLang="ja-JP" sz="1050" b="1" dirty="0">
                <a:solidFill>
                  <a:schemeClr val="tx1"/>
                </a:solidFill>
              </a:endParaRPr>
            </a:p>
            <a:p>
              <a:pPr algn="ctr"/>
              <a:r>
                <a:rPr lang="en-US" altLang="ja-JP" sz="900" dirty="0">
                  <a:solidFill>
                    <a:schemeClr val="tx1"/>
                  </a:solidFill>
                </a:rPr>
                <a:t>11</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298</a:t>
              </a:r>
              <a:r>
                <a:rPr lang="ja-JP" altLang="en-US" sz="900" dirty="0">
                  <a:solidFill>
                    <a:schemeClr val="tx1"/>
                  </a:solidFill>
                </a:rPr>
                <a:t>人定員</a:t>
              </a:r>
              <a:endParaRPr lang="en-US" altLang="ja-JP" sz="900" dirty="0">
                <a:solidFill>
                  <a:schemeClr val="tx1"/>
                </a:solidFill>
              </a:endParaRPr>
            </a:p>
          </p:txBody>
        </p:sp>
        <p:sp>
          <p:nvSpPr>
            <p:cNvPr id="108" name="角丸四角形 107"/>
            <p:cNvSpPr/>
            <p:nvPr/>
          </p:nvSpPr>
          <p:spPr>
            <a:xfrm>
              <a:off x="8268413" y="5865533"/>
              <a:ext cx="1790966"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050" b="1" dirty="0">
                  <a:solidFill>
                    <a:schemeClr val="tx1"/>
                  </a:solidFill>
                </a:rPr>
                <a:t>認知症高齢者</a:t>
              </a:r>
              <a:endParaRPr lang="en-US" altLang="ja-JP" sz="1050" b="1" dirty="0">
                <a:solidFill>
                  <a:schemeClr val="tx1"/>
                </a:solidFill>
              </a:endParaRPr>
            </a:p>
            <a:p>
              <a:pPr algn="ctr"/>
              <a:r>
                <a:rPr lang="ja-JP" altLang="en-US" sz="1050" b="1" dirty="0">
                  <a:solidFill>
                    <a:schemeClr val="tx1"/>
                  </a:solidFill>
                </a:rPr>
                <a:t>グループホーム</a:t>
              </a:r>
              <a:endParaRPr lang="en-US" altLang="ja-JP" sz="1050" b="1" dirty="0">
                <a:solidFill>
                  <a:schemeClr val="tx1"/>
                </a:solidFill>
              </a:endParaRPr>
            </a:p>
            <a:p>
              <a:pPr algn="ctr"/>
              <a:r>
                <a:rPr lang="en-US" altLang="ja-JP" sz="900" dirty="0">
                  <a:solidFill>
                    <a:schemeClr val="tx1"/>
                  </a:solidFill>
                </a:rPr>
                <a:t>69</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1,250</a:t>
              </a:r>
              <a:r>
                <a:rPr lang="ja-JP" altLang="en-US" sz="900" dirty="0">
                  <a:solidFill>
                    <a:schemeClr val="tx1"/>
                  </a:solidFill>
                </a:rPr>
                <a:t>人定員</a:t>
              </a:r>
              <a:endParaRPr lang="en-US" altLang="ja-JP" sz="900" dirty="0">
                <a:solidFill>
                  <a:schemeClr val="tx1"/>
                </a:solidFill>
              </a:endParaRPr>
            </a:p>
          </p:txBody>
        </p:sp>
      </p:grpSp>
      <p:grpSp>
        <p:nvGrpSpPr>
          <p:cNvPr id="109" name="グループ化 108"/>
          <p:cNvGrpSpPr/>
          <p:nvPr/>
        </p:nvGrpSpPr>
        <p:grpSpPr>
          <a:xfrm>
            <a:off x="7894143" y="1805505"/>
            <a:ext cx="1195904" cy="2025000"/>
            <a:chOff x="10804492" y="1190142"/>
            <a:chExt cx="1594539" cy="2700000"/>
          </a:xfrm>
        </p:grpSpPr>
        <p:sp>
          <p:nvSpPr>
            <p:cNvPr id="110" name="正方形/長方形 109"/>
            <p:cNvSpPr/>
            <p:nvPr/>
          </p:nvSpPr>
          <p:spPr>
            <a:xfrm>
              <a:off x="10804492" y="1190142"/>
              <a:ext cx="1584000" cy="2700000"/>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1" name="角丸四角形 110"/>
            <p:cNvSpPr/>
            <p:nvPr/>
          </p:nvSpPr>
          <p:spPr>
            <a:xfrm>
              <a:off x="10804492" y="1243645"/>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有料老人ホーム</a:t>
              </a:r>
              <a:endParaRPr lang="en-US" altLang="ja-JP" sz="1050" b="1" dirty="0">
                <a:solidFill>
                  <a:schemeClr val="tx1"/>
                </a:solidFill>
              </a:endParaRPr>
            </a:p>
            <a:p>
              <a:pPr algn="ctr"/>
              <a:r>
                <a:rPr lang="en-US" altLang="ja-JP" sz="900" dirty="0">
                  <a:solidFill>
                    <a:schemeClr val="tx1"/>
                  </a:solidFill>
                </a:rPr>
                <a:t>105</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4,220</a:t>
              </a:r>
              <a:r>
                <a:rPr lang="ja-JP" altLang="en-US" sz="900" dirty="0">
                  <a:solidFill>
                    <a:schemeClr val="tx1"/>
                  </a:solidFill>
                </a:rPr>
                <a:t>人定員</a:t>
              </a:r>
              <a:endParaRPr lang="en-US" altLang="ja-JP" sz="900" dirty="0">
                <a:solidFill>
                  <a:schemeClr val="tx1"/>
                </a:solidFill>
              </a:endParaRPr>
            </a:p>
          </p:txBody>
        </p:sp>
        <p:sp>
          <p:nvSpPr>
            <p:cNvPr id="112" name="角丸四角形 111"/>
            <p:cNvSpPr/>
            <p:nvPr/>
          </p:nvSpPr>
          <p:spPr>
            <a:xfrm>
              <a:off x="10804492" y="2134127"/>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養護老人ホーム</a:t>
              </a:r>
              <a:endParaRPr lang="en-US" altLang="ja-JP" sz="1050" b="1" dirty="0">
                <a:solidFill>
                  <a:schemeClr val="tx1"/>
                </a:solidFill>
              </a:endParaRPr>
            </a:p>
            <a:p>
              <a:pPr algn="ctr"/>
              <a:r>
                <a:rPr lang="en-US" altLang="ja-JP" sz="900" dirty="0">
                  <a:solidFill>
                    <a:schemeClr val="tx1"/>
                  </a:solidFill>
                </a:rPr>
                <a:t>2</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190</a:t>
              </a:r>
              <a:r>
                <a:rPr lang="ja-JP" altLang="en-US" sz="900" dirty="0">
                  <a:solidFill>
                    <a:schemeClr val="tx1"/>
                  </a:solidFill>
                </a:rPr>
                <a:t>人定員</a:t>
              </a:r>
              <a:endParaRPr lang="en-US" altLang="ja-JP" sz="900" dirty="0">
                <a:solidFill>
                  <a:schemeClr val="tx1"/>
                </a:solidFill>
              </a:endParaRPr>
            </a:p>
          </p:txBody>
        </p:sp>
        <p:sp>
          <p:nvSpPr>
            <p:cNvPr id="113" name="角丸四角形 112"/>
            <p:cNvSpPr/>
            <p:nvPr/>
          </p:nvSpPr>
          <p:spPr>
            <a:xfrm>
              <a:off x="10815031" y="2995390"/>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軽費老人ホーム</a:t>
              </a:r>
              <a:endParaRPr lang="en-US" altLang="ja-JP" sz="1050" b="1" dirty="0">
                <a:solidFill>
                  <a:schemeClr val="tx1"/>
                </a:solidFill>
              </a:endParaRPr>
            </a:p>
            <a:p>
              <a:pPr algn="ctr"/>
              <a:r>
                <a:rPr lang="en-US" altLang="ja-JP" sz="900" dirty="0">
                  <a:solidFill>
                    <a:schemeClr val="tx1"/>
                  </a:solidFill>
                </a:rPr>
                <a:t>11</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515</a:t>
              </a:r>
              <a:r>
                <a:rPr lang="ja-JP" altLang="en-US" sz="900" dirty="0">
                  <a:solidFill>
                    <a:schemeClr val="tx1"/>
                  </a:solidFill>
                </a:rPr>
                <a:t>人定員</a:t>
              </a:r>
              <a:endParaRPr lang="en-US" altLang="ja-JP" sz="900" dirty="0">
                <a:solidFill>
                  <a:schemeClr val="tx1"/>
                </a:solidFill>
              </a:endParaRPr>
            </a:p>
          </p:txBody>
        </p:sp>
      </p:grpSp>
      <p:sp>
        <p:nvSpPr>
          <p:cNvPr id="114" name="正方形/長方形 113"/>
          <p:cNvSpPr/>
          <p:nvPr/>
        </p:nvSpPr>
        <p:spPr>
          <a:xfrm>
            <a:off x="7875353" y="4362067"/>
            <a:ext cx="1232583" cy="1083388"/>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5" name="角丸四角形 114"/>
          <p:cNvSpPr/>
          <p:nvPr/>
        </p:nvSpPr>
        <p:spPr>
          <a:xfrm>
            <a:off x="7906756" y="4419983"/>
            <a:ext cx="1169779" cy="96755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サービス</a:t>
            </a:r>
            <a:endParaRPr lang="en-US" altLang="ja-JP" sz="1050" b="1" dirty="0">
              <a:solidFill>
                <a:schemeClr val="tx1"/>
              </a:solidFill>
            </a:endParaRPr>
          </a:p>
          <a:p>
            <a:pPr algn="ctr"/>
            <a:r>
              <a:rPr lang="ja-JP" altLang="en-US" sz="1050" b="1" dirty="0">
                <a:solidFill>
                  <a:schemeClr val="tx1"/>
                </a:solidFill>
              </a:rPr>
              <a:t>付き</a:t>
            </a:r>
            <a:endParaRPr lang="en-US" altLang="ja-JP" sz="1050" b="1" dirty="0">
              <a:solidFill>
                <a:schemeClr val="tx1"/>
              </a:solidFill>
            </a:endParaRPr>
          </a:p>
          <a:p>
            <a:pPr algn="ctr"/>
            <a:r>
              <a:rPr lang="ja-JP" altLang="en-US" sz="1050" b="1" dirty="0">
                <a:solidFill>
                  <a:schemeClr val="tx1"/>
                </a:solidFill>
              </a:rPr>
              <a:t>高齢者向け</a:t>
            </a:r>
            <a:endParaRPr lang="en-US" altLang="ja-JP" sz="1050" b="1" dirty="0">
              <a:solidFill>
                <a:schemeClr val="tx1"/>
              </a:solidFill>
            </a:endParaRPr>
          </a:p>
          <a:p>
            <a:pPr algn="ctr"/>
            <a:r>
              <a:rPr lang="ja-JP" altLang="en-US" sz="1050" b="1" dirty="0">
                <a:solidFill>
                  <a:schemeClr val="tx1"/>
                </a:solidFill>
              </a:rPr>
              <a:t>住宅</a:t>
            </a:r>
            <a:endParaRPr lang="en-US" altLang="ja-JP" sz="1050" b="1" dirty="0">
              <a:solidFill>
                <a:schemeClr val="tx1"/>
              </a:solidFill>
            </a:endParaRPr>
          </a:p>
          <a:p>
            <a:pPr algn="ctr"/>
            <a:r>
              <a:rPr lang="en-US" altLang="ja-JP" sz="900" dirty="0">
                <a:solidFill>
                  <a:schemeClr val="tx1"/>
                </a:solidFill>
              </a:rPr>
              <a:t>79</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2,891</a:t>
            </a:r>
            <a:r>
              <a:rPr lang="ja-JP" altLang="en-US" sz="900" dirty="0">
                <a:solidFill>
                  <a:schemeClr val="tx1"/>
                </a:solidFill>
              </a:rPr>
              <a:t>人定員</a:t>
            </a:r>
            <a:endParaRPr lang="en-US" altLang="ja-JP" sz="900" dirty="0">
              <a:solidFill>
                <a:schemeClr val="tx1"/>
              </a:solidFill>
            </a:endParaRPr>
          </a:p>
        </p:txBody>
      </p:sp>
      <p:sp>
        <p:nvSpPr>
          <p:cNvPr id="116" name="角丸四角形 115"/>
          <p:cNvSpPr/>
          <p:nvPr/>
        </p:nvSpPr>
        <p:spPr>
          <a:xfrm>
            <a:off x="6269958" y="3906140"/>
            <a:ext cx="1540329" cy="50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介護医療院</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0</a:t>
            </a:r>
            <a:r>
              <a:rPr lang="ja-JP" altLang="en-US" sz="900" dirty="0">
                <a:solidFill>
                  <a:schemeClr val="tx1"/>
                </a:solidFill>
              </a:rPr>
              <a:t>人定員</a:t>
            </a:r>
            <a:endParaRPr lang="en-US" altLang="ja-JP" sz="900" dirty="0">
              <a:solidFill>
                <a:schemeClr val="tx1"/>
              </a:solidFill>
            </a:endParaRPr>
          </a:p>
        </p:txBody>
      </p:sp>
      <p:sp>
        <p:nvSpPr>
          <p:cNvPr id="72" name="スライド番号プレースホルダー 2"/>
          <p:cNvSpPr>
            <a:spLocks noGrp="1"/>
          </p:cNvSpPr>
          <p:nvPr/>
        </p:nvSpPr>
        <p:spPr>
          <a:xfrm>
            <a:off x="7064446" y="6508357"/>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1800" dirty="0">
                <a:solidFill>
                  <a:schemeClr val="tx1"/>
                </a:solidFill>
              </a:rPr>
              <a:t>7</a:t>
            </a:r>
            <a:endParaRPr kumimoji="1" lang="ja-JP" altLang="en-US" sz="1800" dirty="0">
              <a:solidFill>
                <a:schemeClr val="tx1"/>
              </a:solidFill>
            </a:endParaRPr>
          </a:p>
        </p:txBody>
      </p:sp>
      <p:sp>
        <p:nvSpPr>
          <p:cNvPr id="71" name="正方形/長方形 70"/>
          <p:cNvSpPr/>
          <p:nvPr/>
        </p:nvSpPr>
        <p:spPr>
          <a:xfrm>
            <a:off x="134267" y="6316032"/>
            <a:ext cx="8751715" cy="6365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36000" tIns="0" rIns="36000" bIns="0" numCol="1" spcCol="0" rtlCol="0" fromWordArt="0" anchor="ctr" anchorCtr="0" forceAA="0" compatLnSpc="1">
            <a:prstTxWarp prst="textNoShape">
              <a:avLst/>
            </a:prstTxWarp>
            <a:noAutofit/>
          </a:bodyPr>
          <a:lstStyle/>
          <a:p>
            <a:pPr>
              <a:lnSpc>
                <a:spcPts val="1200"/>
              </a:lnSpc>
            </a:pPr>
            <a:r>
              <a:rPr lang="ja-JP" sz="700" kern="100" dirty="0">
                <a:effectLst/>
                <a:ea typeface="ＭＳ ゴシック" panose="020B0609070205080204" pitchFamily="49" charset="-128"/>
                <a:cs typeface="Times New Roman" panose="02020603050405020304" pitchFamily="18" charset="0"/>
              </a:rPr>
              <a:t>出典　</a:t>
            </a:r>
            <a:r>
              <a:rPr lang="ja-JP" altLang="en-US" sz="700" kern="100" dirty="0">
                <a:effectLst/>
                <a:ea typeface="ＭＳ ゴシック" panose="020B0609070205080204" pitchFamily="49" charset="-128"/>
                <a:cs typeface="Times New Roman" panose="02020603050405020304" pitchFamily="18" charset="0"/>
              </a:rPr>
              <a:t>「医療保険」</a:t>
            </a:r>
            <a:r>
              <a:rPr lang="ja-JP" sz="700" kern="100" dirty="0">
                <a:effectLst/>
                <a:ea typeface="ＭＳ ゴシック" panose="020B0609070205080204" pitchFamily="49" charset="-128"/>
                <a:cs typeface="Times New Roman" panose="02020603050405020304" pitchFamily="18" charset="0"/>
              </a:rPr>
              <a:t>病床機能報告（</a:t>
            </a:r>
            <a:r>
              <a:rPr lang="en-US" sz="700" kern="100" dirty="0">
                <a:effectLst/>
                <a:ea typeface="ＭＳ ゴシック" panose="020B0609070205080204" pitchFamily="49" charset="-128"/>
                <a:cs typeface="Times New Roman" panose="02020603050405020304" pitchFamily="18" charset="0"/>
              </a:rPr>
              <a:t>2017</a:t>
            </a:r>
            <a:r>
              <a:rPr lang="ja-JP" sz="700" kern="100" dirty="0">
                <a:effectLst/>
                <a:ea typeface="ＭＳ ゴシック" panose="020B0609070205080204" pitchFamily="49" charset="-128"/>
                <a:cs typeface="Times New Roman" panose="02020603050405020304" pitchFamily="18" charset="0"/>
              </a:rPr>
              <a:t>年</a:t>
            </a:r>
            <a:r>
              <a:rPr lang="en-US" sz="700" kern="100" dirty="0">
                <a:effectLst/>
                <a:ea typeface="ＭＳ ゴシック" panose="020B0609070205080204" pitchFamily="49" charset="-128"/>
                <a:cs typeface="Times New Roman" panose="02020603050405020304" pitchFamily="18" charset="0"/>
              </a:rPr>
              <a:t>7</a:t>
            </a:r>
            <a:r>
              <a:rPr lang="ja-JP" sz="700" kern="100" dirty="0">
                <a:effectLst/>
                <a:ea typeface="ＭＳ ゴシック" panose="020B0609070205080204" pitchFamily="49" charset="-128"/>
                <a:cs typeface="Times New Roman" panose="02020603050405020304" pitchFamily="18" charset="0"/>
              </a:rPr>
              <a:t>月</a:t>
            </a:r>
            <a:r>
              <a:rPr lang="en-US" sz="700" kern="100" dirty="0">
                <a:effectLst/>
                <a:ea typeface="ＭＳ ゴシック" panose="020B0609070205080204" pitchFamily="49" charset="-128"/>
                <a:cs typeface="Times New Roman" panose="02020603050405020304" pitchFamily="18" charset="0"/>
              </a:rPr>
              <a:t>1</a:t>
            </a:r>
            <a:r>
              <a:rPr lang="ja-JP" sz="700" kern="100" dirty="0">
                <a:effectLst/>
                <a:ea typeface="ＭＳ ゴシック" panose="020B0609070205080204" pitchFamily="49" charset="-128"/>
                <a:cs typeface="Times New Roman" panose="02020603050405020304" pitchFamily="18" charset="0"/>
              </a:rPr>
              <a:t>日時点の医療機能：</a:t>
            </a:r>
            <a:r>
              <a:rPr lang="en-US" sz="700" kern="100" dirty="0">
                <a:effectLst/>
                <a:ea typeface="ＭＳ ゴシック" panose="020B0609070205080204" pitchFamily="49" charset="-128"/>
                <a:cs typeface="Times New Roman" panose="02020603050405020304" pitchFamily="18" charset="0"/>
              </a:rPr>
              <a:t>2018</a:t>
            </a:r>
            <a:r>
              <a:rPr lang="ja-JP" sz="700" kern="100" dirty="0">
                <a:effectLst/>
                <a:ea typeface="ＭＳ ゴシック" panose="020B0609070205080204" pitchFamily="49" charset="-128"/>
                <a:cs typeface="Times New Roman" panose="02020603050405020304" pitchFamily="18" charset="0"/>
              </a:rPr>
              <a:t>年</a:t>
            </a:r>
            <a:r>
              <a:rPr lang="en-US" sz="700" kern="100" dirty="0">
                <a:effectLst/>
                <a:ea typeface="ＭＳ ゴシック" panose="020B0609070205080204" pitchFamily="49" charset="-128"/>
                <a:cs typeface="Times New Roman" panose="02020603050405020304" pitchFamily="18" charset="0"/>
              </a:rPr>
              <a:t>10</a:t>
            </a:r>
            <a:r>
              <a:rPr lang="ja-JP" sz="700" kern="100" dirty="0">
                <a:effectLst/>
                <a:ea typeface="ＭＳ ゴシック" panose="020B0609070205080204" pitchFamily="49" charset="-128"/>
                <a:cs typeface="Times New Roman" panose="02020603050405020304" pitchFamily="18" charset="0"/>
              </a:rPr>
              <a:t>月集計）</a:t>
            </a:r>
            <a:r>
              <a:rPr lang="ja-JP" altLang="en-US" sz="700" kern="100" dirty="0">
                <a:effectLst/>
                <a:ea typeface="ＭＳ ゴシック" panose="020B0609070205080204" pitchFamily="49" charset="-128"/>
                <a:cs typeface="Times New Roman" panose="02020603050405020304" pitchFamily="18" charset="0"/>
              </a:rPr>
              <a:t>ただし、次項目は右記のとおり、精神病床</a:t>
            </a:r>
            <a:r>
              <a:rPr lang="ja-JP" sz="700" kern="100" dirty="0">
                <a:effectLst/>
                <a:ea typeface="ＭＳ ゴシック" panose="020B0609070205080204" pitchFamily="49" charset="-128"/>
                <a:cs typeface="Times New Roman" panose="02020603050405020304" pitchFamily="18" charset="0"/>
              </a:rPr>
              <a:t>・</a:t>
            </a:r>
            <a:r>
              <a:rPr lang="ja-JP" altLang="en-US" sz="700" kern="100" dirty="0">
                <a:effectLst/>
                <a:ea typeface="ＭＳ ゴシック" panose="020B0609070205080204" pitchFamily="49" charset="-128"/>
                <a:cs typeface="Times New Roman" panose="02020603050405020304" pitchFamily="18" charset="0"/>
              </a:rPr>
              <a:t>結核病床・感染症病床（</a:t>
            </a:r>
            <a:r>
              <a:rPr lang="ja-JP" sz="700" kern="100" dirty="0">
                <a:effectLst/>
                <a:ea typeface="ＭＳ ゴシック" panose="020B0609070205080204" pitchFamily="49" charset="-128"/>
                <a:cs typeface="Times New Roman" panose="02020603050405020304" pitchFamily="18" charset="0"/>
              </a:rPr>
              <a:t>大阪府健康医療部</a:t>
            </a:r>
            <a:r>
              <a:rPr lang="ja-JP" altLang="en-US" sz="700" kern="100" dirty="0">
                <a:effectLst/>
                <a:ea typeface="ＭＳ ゴシック" panose="020B0609070205080204" pitchFamily="49" charset="-128"/>
                <a:cs typeface="Times New Roman" panose="02020603050405020304" pitchFamily="18" charset="0"/>
              </a:rPr>
              <a:t>資料</a:t>
            </a:r>
            <a:r>
              <a:rPr lang="ja-JP" sz="700" kern="100" dirty="0">
                <a:effectLst/>
                <a:ea typeface="ＭＳ ゴシック" panose="020B0609070205080204" pitchFamily="49" charset="-128"/>
                <a:cs typeface="Times New Roman" panose="02020603050405020304" pitchFamily="18" charset="0"/>
              </a:rPr>
              <a:t>（</a:t>
            </a:r>
            <a:r>
              <a:rPr lang="en-US" sz="700" kern="100" dirty="0">
                <a:effectLst/>
                <a:ea typeface="ＭＳ ゴシック" panose="020B0609070205080204" pitchFamily="49" charset="-128"/>
                <a:cs typeface="Times New Roman" panose="02020603050405020304" pitchFamily="18" charset="0"/>
              </a:rPr>
              <a:t>201</a:t>
            </a:r>
            <a:r>
              <a:rPr lang="en-US" altLang="ja-JP" sz="700" kern="100" dirty="0">
                <a:effectLst/>
                <a:ea typeface="ＭＳ ゴシック" panose="020B0609070205080204" pitchFamily="49" charset="-128"/>
                <a:cs typeface="Times New Roman" panose="02020603050405020304" pitchFamily="18" charset="0"/>
              </a:rPr>
              <a:t>9</a:t>
            </a:r>
            <a:r>
              <a:rPr lang="ja-JP" sz="700" kern="100" dirty="0">
                <a:effectLst/>
                <a:ea typeface="ＭＳ ゴシック" panose="020B0609070205080204" pitchFamily="49" charset="-128"/>
                <a:cs typeface="Times New Roman" panose="02020603050405020304" pitchFamily="18" charset="0"/>
              </a:rPr>
              <a:t>年</a:t>
            </a:r>
            <a:r>
              <a:rPr lang="en-US" altLang="ja-JP" sz="700" kern="100" dirty="0">
                <a:ea typeface="ＭＳ ゴシック" panose="020B0609070205080204" pitchFamily="49" charset="-128"/>
                <a:cs typeface="Times New Roman" panose="02020603050405020304" pitchFamily="18" charset="0"/>
              </a:rPr>
              <a:t>3</a:t>
            </a:r>
            <a:r>
              <a:rPr lang="ja-JP" sz="700" kern="100" dirty="0">
                <a:effectLst/>
                <a:ea typeface="ＭＳ ゴシック" panose="020B0609070205080204" pitchFamily="49" charset="-128"/>
                <a:cs typeface="Times New Roman" panose="02020603050405020304" pitchFamily="18" charset="0"/>
              </a:rPr>
              <a:t>月</a:t>
            </a:r>
            <a:r>
              <a:rPr lang="en-US" sz="700" kern="100" dirty="0">
                <a:effectLst/>
                <a:ea typeface="ＭＳ ゴシック" panose="020B0609070205080204" pitchFamily="49" charset="-128"/>
                <a:cs typeface="Times New Roman" panose="02020603050405020304" pitchFamily="18" charset="0"/>
              </a:rPr>
              <a:t>3</a:t>
            </a:r>
            <a:r>
              <a:rPr lang="en-US" altLang="ja-JP" sz="700" kern="100" dirty="0">
                <a:effectLst/>
                <a:ea typeface="ＭＳ ゴシック" panose="020B0609070205080204" pitchFamily="49" charset="-128"/>
                <a:cs typeface="Times New Roman" panose="02020603050405020304" pitchFamily="18" charset="0"/>
              </a:rPr>
              <a:t>1</a:t>
            </a:r>
            <a:r>
              <a:rPr lang="ja-JP" sz="700" kern="100" dirty="0">
                <a:effectLst/>
                <a:ea typeface="ＭＳ ゴシック" panose="020B0609070205080204" pitchFamily="49" charset="-128"/>
                <a:cs typeface="Times New Roman" panose="02020603050405020304" pitchFamily="18" charset="0"/>
              </a:rPr>
              <a:t>日現在）</a:t>
            </a:r>
            <a:r>
              <a:rPr lang="ja-JP" altLang="en-US" sz="700" kern="100" dirty="0">
                <a:effectLst/>
                <a:ea typeface="ＭＳ ゴシック" panose="020B0609070205080204" pitchFamily="49" charset="-128"/>
                <a:cs typeface="Times New Roman" panose="02020603050405020304" pitchFamily="18" charset="0"/>
              </a:rPr>
              <a:t>）</a:t>
            </a:r>
            <a:r>
              <a:rPr lang="ja-JP" altLang="en-US" sz="700" kern="100" dirty="0">
                <a:ea typeface="ＭＳ ゴシック" panose="020B0609070205080204" pitchFamily="49" charset="-128"/>
                <a:cs typeface="Times New Roman" panose="02020603050405020304" pitchFamily="18" charset="0"/>
              </a:rPr>
              <a:t>「介護保険</a:t>
            </a:r>
            <a:r>
              <a:rPr lang="ja-JP" sz="700" kern="100" dirty="0">
                <a:effectLst/>
                <a:ea typeface="ＭＳ ゴシック" panose="020B0609070205080204" pitchFamily="49" charset="-128"/>
                <a:cs typeface="Times New Roman" panose="02020603050405020304" pitchFamily="18" charset="0"/>
              </a:rPr>
              <a:t>・</a:t>
            </a:r>
            <a:r>
              <a:rPr lang="ja-JP" altLang="en-US" sz="700" kern="100" dirty="0">
                <a:effectLst/>
                <a:ea typeface="ＭＳ ゴシック" panose="020B0609070205080204" pitchFamily="49" charset="-128"/>
                <a:cs typeface="Times New Roman" panose="02020603050405020304" pitchFamily="18" charset="0"/>
              </a:rPr>
              <a:t>その他」</a:t>
            </a:r>
            <a:r>
              <a:rPr lang="ja-JP" sz="700" kern="100" dirty="0">
                <a:effectLst/>
                <a:ea typeface="ＭＳ ゴシック" panose="020B0609070205080204" pitchFamily="49" charset="-128"/>
                <a:cs typeface="Times New Roman" panose="02020603050405020304" pitchFamily="18" charset="0"/>
              </a:rPr>
              <a:t>大阪府福祉部資料</a:t>
            </a:r>
            <a:r>
              <a:rPr lang="ja-JP" sz="700" kern="100" dirty="0">
                <a:solidFill>
                  <a:schemeClr val="tx1"/>
                </a:solidFill>
                <a:effectLst/>
                <a:ea typeface="ＭＳ ゴシック" panose="020B0609070205080204" pitchFamily="49" charset="-128"/>
                <a:cs typeface="Times New Roman" panose="02020603050405020304" pitchFamily="18" charset="0"/>
              </a:rPr>
              <a:t>（認知症高齢者グループホームは</a:t>
            </a:r>
            <a:r>
              <a:rPr lang="en-US" sz="700" kern="100" dirty="0">
                <a:solidFill>
                  <a:schemeClr val="tx1"/>
                </a:solidFill>
                <a:effectLst/>
                <a:ea typeface="ＭＳ ゴシック" panose="020B0609070205080204" pitchFamily="49" charset="-128"/>
                <a:cs typeface="Times New Roman" panose="02020603050405020304" pitchFamily="18" charset="0"/>
              </a:rPr>
              <a:t>201</a:t>
            </a:r>
            <a:r>
              <a:rPr lang="en-US" altLang="ja-JP" sz="700" kern="100" dirty="0">
                <a:solidFill>
                  <a:schemeClr val="tx1"/>
                </a:solidFill>
                <a:ea typeface="ＭＳ ゴシック" panose="020B0609070205080204" pitchFamily="49" charset="-128"/>
                <a:cs typeface="Times New Roman" panose="02020603050405020304" pitchFamily="18" charset="0"/>
              </a:rPr>
              <a:t>8</a:t>
            </a:r>
            <a:r>
              <a:rPr lang="ja-JP" sz="700" kern="100" dirty="0">
                <a:solidFill>
                  <a:schemeClr val="tx1"/>
                </a:solidFill>
                <a:effectLst/>
                <a:ea typeface="ＭＳ ゴシック" panose="020B0609070205080204" pitchFamily="49" charset="-128"/>
                <a:cs typeface="Times New Roman" panose="02020603050405020304" pitchFamily="18" charset="0"/>
              </a:rPr>
              <a:t>年</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月</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日現在、その他施設は</a:t>
            </a:r>
            <a:r>
              <a:rPr lang="en-US" sz="700" kern="100" dirty="0">
                <a:solidFill>
                  <a:schemeClr val="tx1"/>
                </a:solidFill>
                <a:effectLst/>
                <a:ea typeface="ＭＳ ゴシック" panose="020B0609070205080204" pitchFamily="49" charset="-128"/>
                <a:cs typeface="Times New Roman" panose="02020603050405020304" pitchFamily="18" charset="0"/>
              </a:rPr>
              <a:t>201</a:t>
            </a:r>
            <a:r>
              <a:rPr lang="en-US" altLang="ja-JP" sz="700" kern="100" dirty="0">
                <a:solidFill>
                  <a:schemeClr val="tx1"/>
                </a:solidFill>
                <a:ea typeface="ＭＳ ゴシック" panose="020B0609070205080204" pitchFamily="49" charset="-128"/>
                <a:cs typeface="Times New Roman" panose="02020603050405020304" pitchFamily="18" charset="0"/>
              </a:rPr>
              <a:t>9</a:t>
            </a:r>
            <a:r>
              <a:rPr lang="ja-JP" sz="700" kern="100" dirty="0">
                <a:solidFill>
                  <a:schemeClr val="tx1"/>
                </a:solidFill>
                <a:effectLst/>
                <a:ea typeface="ＭＳ ゴシック" panose="020B0609070205080204" pitchFamily="49" charset="-128"/>
                <a:cs typeface="Times New Roman" panose="02020603050405020304" pitchFamily="18" charset="0"/>
              </a:rPr>
              <a:t>年</a:t>
            </a:r>
            <a:r>
              <a:rPr lang="en-US" sz="700" kern="100" dirty="0">
                <a:solidFill>
                  <a:schemeClr val="tx1"/>
                </a:solidFill>
                <a:effectLst/>
                <a:ea typeface="ＭＳ ゴシック" panose="020B0609070205080204" pitchFamily="49" charset="-128"/>
                <a:cs typeface="Times New Roman" panose="02020603050405020304" pitchFamily="18" charset="0"/>
              </a:rPr>
              <a:t>4</a:t>
            </a:r>
            <a:r>
              <a:rPr lang="ja-JP" sz="700" kern="100" dirty="0">
                <a:solidFill>
                  <a:schemeClr val="tx1"/>
                </a:solidFill>
                <a:effectLst/>
                <a:ea typeface="ＭＳ ゴシック" panose="020B0609070205080204" pitchFamily="49" charset="-128"/>
                <a:cs typeface="Times New Roman" panose="02020603050405020304" pitchFamily="18" charset="0"/>
              </a:rPr>
              <a:t>月</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日現在）</a:t>
            </a:r>
            <a:endParaRPr lang="ja-JP" sz="700" kern="100" dirty="0">
              <a:solidFill>
                <a:schemeClr val="tx1"/>
              </a:solidFill>
              <a:effectLst/>
              <a:ea typeface="ＭＳ 明朝" panose="02020609040205080304" pitchFamily="17" charset="-128"/>
              <a:cs typeface="Times New Roman" panose="02020603050405020304" pitchFamily="18" charset="0"/>
            </a:endParaRPr>
          </a:p>
        </p:txBody>
      </p:sp>
      <p:sp>
        <p:nvSpPr>
          <p:cNvPr id="73" name="タイトル 1">
            <a:extLst>
              <a:ext uri="{FF2B5EF4-FFF2-40B4-BE49-F238E27FC236}">
                <a16:creationId xmlns:a16="http://schemas.microsoft.com/office/drawing/2014/main" id="{FF088E68-0F99-4554-9D6A-0116704DEA81}"/>
              </a:ext>
            </a:extLst>
          </p:cNvPr>
          <p:cNvSpPr txBox="1">
            <a:spLocks/>
          </p:cNvSpPr>
          <p:nvPr/>
        </p:nvSpPr>
        <p:spPr>
          <a:xfrm>
            <a:off x="236021" y="495610"/>
            <a:ext cx="8712968" cy="848682"/>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医療・介護提供体制は、多くの機能・施設から構成されている</a:t>
            </a:r>
          </a:p>
        </p:txBody>
      </p:sp>
    </p:spTree>
    <p:extLst>
      <p:ext uri="{BB962C8B-B14F-4D97-AF65-F5344CB8AC3E}">
        <p14:creationId xmlns:p14="http://schemas.microsoft.com/office/powerpoint/2010/main" val="14942273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514477" y="1853083"/>
            <a:ext cx="8414007" cy="4877570"/>
          </a:xfrm>
          <a:prstGeom prst="rect">
            <a:avLst/>
          </a:prstGeom>
        </p:spPr>
      </p:pic>
      <p:sp>
        <p:nvSpPr>
          <p:cNvPr id="12"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158156" y="92638"/>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3" name="タイトル 1">
            <a:extLst>
              <a:ext uri="{FF2B5EF4-FFF2-40B4-BE49-F238E27FC236}">
                <a16:creationId xmlns:a16="http://schemas.microsoft.com/office/drawing/2014/main" id="{30BE5A27-A407-4A14-A9BE-5866682C3C6B}"/>
              </a:ext>
            </a:extLst>
          </p:cNvPr>
          <p:cNvSpPr txBox="1">
            <a:spLocks/>
          </p:cNvSpPr>
          <p:nvPr/>
        </p:nvSpPr>
        <p:spPr>
          <a:xfrm>
            <a:off x="179512" y="89570"/>
            <a:ext cx="896448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bg1"/>
                </a:solidFill>
                <a:latin typeface="HGP創英角ｺﾞｼｯｸUB" panose="020B0900000000000000" pitchFamily="50" charset="-128"/>
                <a:ea typeface="HGP創英角ｺﾞｼｯｸUB" panose="020B0900000000000000" pitchFamily="50" charset="-128"/>
              </a:rPr>
              <a:t>１</a:t>
            </a:r>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堺市二次医療圏の概要</a:t>
            </a:r>
            <a:r>
              <a:rPr lang="en-US" altLang="ja-JP"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医療体制の概要⑤ （入院料別の経年変化）</a:t>
            </a:r>
          </a:p>
        </p:txBody>
      </p:sp>
      <p:sp>
        <p:nvSpPr>
          <p:cNvPr id="10" name="テキスト ボックス 10">
            <a:extLst>
              <a:ext uri="{FF2B5EF4-FFF2-40B4-BE49-F238E27FC236}">
                <a16:creationId xmlns:a16="http://schemas.microsoft.com/office/drawing/2014/main" id="{8957656B-6DE6-44E0-85D6-7CF39E5B6647}"/>
              </a:ext>
            </a:extLst>
          </p:cNvPr>
          <p:cNvSpPr txBox="1"/>
          <p:nvPr/>
        </p:nvSpPr>
        <p:spPr>
          <a:xfrm>
            <a:off x="4519682" y="2295274"/>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144</a:t>
            </a:r>
            <a:r>
              <a:rPr lang="ja-JP" altLang="en-US" sz="1200" kern="100" dirty="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148</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4</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17" name="テキスト ボックス 10">
            <a:extLst>
              <a:ext uri="{FF2B5EF4-FFF2-40B4-BE49-F238E27FC236}">
                <a16:creationId xmlns:a16="http://schemas.microsoft.com/office/drawing/2014/main" id="{8957656B-6DE6-44E0-85D6-7CF39E5B6647}"/>
              </a:ext>
            </a:extLst>
          </p:cNvPr>
          <p:cNvSpPr txBox="1"/>
          <p:nvPr/>
        </p:nvSpPr>
        <p:spPr>
          <a:xfrm>
            <a:off x="4480761" y="2585805"/>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11</a:t>
            </a:r>
            <a:r>
              <a:rPr lang="en-US" altLang="ja-JP" sz="1200" kern="100" dirty="0">
                <a:latin typeface="Meiryo UI" panose="020B0604030504040204" pitchFamily="50" charset="-128"/>
                <a:ea typeface="Meiryo UI" panose="020B0604030504040204" pitchFamily="50" charset="-128"/>
                <a:cs typeface="Times New Roman"/>
              </a:rPr>
              <a:t>1</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114</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3</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18" name="テキスト ボックス 10">
            <a:extLst>
              <a:ext uri="{FF2B5EF4-FFF2-40B4-BE49-F238E27FC236}">
                <a16:creationId xmlns:a16="http://schemas.microsoft.com/office/drawing/2014/main" id="{8957656B-6DE6-44E0-85D6-7CF39E5B6647}"/>
              </a:ext>
            </a:extLst>
          </p:cNvPr>
          <p:cNvSpPr txBox="1"/>
          <p:nvPr/>
        </p:nvSpPr>
        <p:spPr>
          <a:xfrm>
            <a:off x="4315019" y="2877749"/>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a:latin typeface="Meiryo UI" panose="020B0604030504040204" pitchFamily="50" charset="-128"/>
                <a:ea typeface="Meiryo UI" panose="020B0604030504040204" pitchFamily="50" charset="-128"/>
                <a:cs typeface="Times New Roman"/>
              </a:rPr>
              <a:t>床）</a:t>
            </a:r>
          </a:p>
        </p:txBody>
      </p:sp>
      <p:sp>
        <p:nvSpPr>
          <p:cNvPr id="19" name="テキスト ボックス 10">
            <a:extLst>
              <a:ext uri="{FF2B5EF4-FFF2-40B4-BE49-F238E27FC236}">
                <a16:creationId xmlns:a16="http://schemas.microsoft.com/office/drawing/2014/main" id="{8957656B-6DE6-44E0-85D6-7CF39E5B6647}"/>
              </a:ext>
            </a:extLst>
          </p:cNvPr>
          <p:cNvSpPr txBox="1"/>
          <p:nvPr/>
        </p:nvSpPr>
        <p:spPr>
          <a:xfrm>
            <a:off x="6732240" y="2953810"/>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2,301</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2,293</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8</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20" name="テキスト ボックス 10">
            <a:extLst>
              <a:ext uri="{FF2B5EF4-FFF2-40B4-BE49-F238E27FC236}">
                <a16:creationId xmlns:a16="http://schemas.microsoft.com/office/drawing/2014/main" id="{8957656B-6DE6-44E0-85D6-7CF39E5B6647}"/>
              </a:ext>
            </a:extLst>
          </p:cNvPr>
          <p:cNvSpPr txBox="1"/>
          <p:nvPr/>
        </p:nvSpPr>
        <p:spPr>
          <a:xfrm>
            <a:off x="5799653" y="3453005"/>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1,203</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1,024</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179</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21" name="テキスト ボックス 10">
            <a:extLst>
              <a:ext uri="{FF2B5EF4-FFF2-40B4-BE49-F238E27FC236}">
                <a16:creationId xmlns:a16="http://schemas.microsoft.com/office/drawing/2014/main" id="{8957656B-6DE6-44E0-85D6-7CF39E5B6647}"/>
              </a:ext>
            </a:extLst>
          </p:cNvPr>
          <p:cNvSpPr txBox="1"/>
          <p:nvPr/>
        </p:nvSpPr>
        <p:spPr>
          <a:xfrm>
            <a:off x="4585362" y="3771550"/>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17</a:t>
            </a:r>
            <a:r>
              <a:rPr lang="en-US" altLang="ja-JP" sz="1200" kern="100" dirty="0">
                <a:latin typeface="Meiryo UI" panose="020B0604030504040204" pitchFamily="50" charset="-128"/>
                <a:ea typeface="Meiryo UI" panose="020B0604030504040204" pitchFamily="50" charset="-128"/>
                <a:cs typeface="Times New Roman"/>
              </a:rPr>
              <a:t>6</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19</a:t>
            </a:r>
            <a:r>
              <a:rPr lang="en-US" altLang="ja-JP" sz="1200" kern="100" dirty="0">
                <a:latin typeface="Meiryo UI" panose="020B0604030504040204" pitchFamily="50" charset="-128"/>
                <a:ea typeface="Meiryo UI" panose="020B0604030504040204" pitchFamily="50" charset="-128"/>
                <a:cs typeface="Times New Roman"/>
              </a:rPr>
              <a:t>1</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a:t>
            </a:r>
            <a:r>
              <a:rPr lang="en-US" altLang="ja-JP" sz="1200" kern="100" dirty="0">
                <a:latin typeface="Meiryo UI" panose="020B0604030504040204" pitchFamily="50" charset="-128"/>
                <a:ea typeface="Meiryo UI" panose="020B0604030504040204" pitchFamily="50" charset="-128"/>
                <a:cs typeface="Times New Roman"/>
              </a:rPr>
              <a:t>5</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22" name="テキスト ボックス 10">
            <a:extLst>
              <a:ext uri="{FF2B5EF4-FFF2-40B4-BE49-F238E27FC236}">
                <a16:creationId xmlns:a16="http://schemas.microsoft.com/office/drawing/2014/main" id="{8957656B-6DE6-44E0-85D6-7CF39E5B6647}"/>
              </a:ext>
            </a:extLst>
          </p:cNvPr>
          <p:cNvSpPr txBox="1"/>
          <p:nvPr/>
        </p:nvSpPr>
        <p:spPr>
          <a:xfrm>
            <a:off x="4497023" y="4035947"/>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110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107</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3</a:t>
            </a:r>
            <a:r>
              <a:rPr lang="ja-JP" altLang="en-US" sz="1200" kern="100" dirty="0">
                <a:latin typeface="Meiryo UI" panose="020B0604030504040204" pitchFamily="50" charset="-128"/>
                <a:ea typeface="Meiryo UI" panose="020B0604030504040204" pitchFamily="50" charset="-128"/>
                <a:cs typeface="Times New Roman"/>
              </a:rPr>
              <a:t>床）</a:t>
            </a:r>
          </a:p>
        </p:txBody>
      </p:sp>
      <p:sp>
        <p:nvSpPr>
          <p:cNvPr id="23" name="テキスト ボックス 10">
            <a:extLst>
              <a:ext uri="{FF2B5EF4-FFF2-40B4-BE49-F238E27FC236}">
                <a16:creationId xmlns:a16="http://schemas.microsoft.com/office/drawing/2014/main" id="{8957656B-6DE6-44E0-85D6-7CF39E5B6647}"/>
              </a:ext>
            </a:extLst>
          </p:cNvPr>
          <p:cNvSpPr txBox="1"/>
          <p:nvPr/>
        </p:nvSpPr>
        <p:spPr>
          <a:xfrm>
            <a:off x="5167754" y="4342066"/>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44</a:t>
            </a:r>
            <a:r>
              <a:rPr lang="en-US" altLang="ja-JP" sz="1200" kern="100" dirty="0">
                <a:latin typeface="Meiryo UI" panose="020B0604030504040204" pitchFamily="50" charset="-128"/>
                <a:ea typeface="Meiryo UI" panose="020B0604030504040204" pitchFamily="50" charset="-128"/>
                <a:cs typeface="Times New Roman"/>
              </a:rPr>
              <a:t>8</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59</a:t>
            </a:r>
            <a:r>
              <a:rPr lang="en-US" altLang="ja-JP" sz="1200" kern="100" dirty="0">
                <a:latin typeface="Meiryo UI" panose="020B0604030504040204" pitchFamily="50" charset="-128"/>
                <a:ea typeface="Meiryo UI" panose="020B0604030504040204" pitchFamily="50" charset="-128"/>
                <a:cs typeface="Times New Roman"/>
              </a:rPr>
              <a:t>7</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+14</a:t>
            </a:r>
            <a:r>
              <a:rPr lang="en-US" altLang="ja-JP" sz="1200" kern="100" dirty="0">
                <a:latin typeface="Meiryo UI" panose="020B0604030504040204" pitchFamily="50" charset="-128"/>
                <a:ea typeface="Meiryo UI" panose="020B0604030504040204" pitchFamily="50" charset="-128"/>
                <a:cs typeface="Times New Roman"/>
              </a:rPr>
              <a:t>9</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24" name="テキスト ボックス 10">
            <a:extLst>
              <a:ext uri="{FF2B5EF4-FFF2-40B4-BE49-F238E27FC236}">
                <a16:creationId xmlns:a16="http://schemas.microsoft.com/office/drawing/2014/main" id="{8957656B-6DE6-44E0-85D6-7CF39E5B6647}"/>
              </a:ext>
            </a:extLst>
          </p:cNvPr>
          <p:cNvSpPr txBox="1"/>
          <p:nvPr/>
        </p:nvSpPr>
        <p:spPr>
          <a:xfrm>
            <a:off x="5167754" y="4643274"/>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61</a:t>
            </a:r>
            <a:r>
              <a:rPr lang="en-US" altLang="ja-JP" sz="1200" kern="100" dirty="0">
                <a:latin typeface="Meiryo UI" panose="020B0604030504040204" pitchFamily="50" charset="-128"/>
                <a:ea typeface="Meiryo UI" panose="020B0604030504040204" pitchFamily="50" charset="-128"/>
                <a:cs typeface="Times New Roman"/>
              </a:rPr>
              <a:t>1</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703</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+9</a:t>
            </a:r>
            <a:r>
              <a:rPr lang="en-US" altLang="ja-JP" sz="1200" kern="100" dirty="0">
                <a:latin typeface="Meiryo UI" panose="020B0604030504040204" pitchFamily="50" charset="-128"/>
                <a:ea typeface="Meiryo UI" panose="020B0604030504040204" pitchFamily="50" charset="-128"/>
                <a:cs typeface="Times New Roman"/>
              </a:rPr>
              <a:t>2</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25" name="テキスト ボックス 10">
            <a:extLst>
              <a:ext uri="{FF2B5EF4-FFF2-40B4-BE49-F238E27FC236}">
                <a16:creationId xmlns:a16="http://schemas.microsoft.com/office/drawing/2014/main" id="{8957656B-6DE6-44E0-85D6-7CF39E5B6647}"/>
              </a:ext>
            </a:extLst>
          </p:cNvPr>
          <p:cNvSpPr txBox="1"/>
          <p:nvPr/>
        </p:nvSpPr>
        <p:spPr>
          <a:xfrm>
            <a:off x="4448958" y="4899696"/>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7</a:t>
            </a:r>
            <a:r>
              <a:rPr lang="en-US" altLang="ja-JP" sz="1200" kern="100" dirty="0">
                <a:latin typeface="Meiryo UI" panose="020B0604030504040204" pitchFamily="50" charset="-128"/>
                <a:ea typeface="Meiryo UI" panose="020B0604030504040204" pitchFamily="50" charset="-128"/>
                <a:cs typeface="Times New Roman"/>
              </a:rPr>
              <a:t>9</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10</a:t>
            </a:r>
            <a:r>
              <a:rPr lang="en-US" altLang="ja-JP" sz="1200" kern="100" dirty="0">
                <a:latin typeface="Meiryo UI" panose="020B0604030504040204" pitchFamily="50" charset="-128"/>
                <a:ea typeface="Meiryo UI" panose="020B0604030504040204" pitchFamily="50" charset="-128"/>
                <a:cs typeface="Times New Roman"/>
              </a:rPr>
              <a:t>1</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+2</a:t>
            </a:r>
            <a:r>
              <a:rPr lang="en-US" altLang="ja-JP" sz="1200" kern="100" dirty="0">
                <a:latin typeface="Meiryo UI" panose="020B0604030504040204" pitchFamily="50" charset="-128"/>
                <a:ea typeface="Meiryo UI" panose="020B0604030504040204" pitchFamily="50" charset="-128"/>
                <a:cs typeface="Times New Roman"/>
              </a:rPr>
              <a:t>2</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26" name="テキスト ボックス 10">
            <a:extLst>
              <a:ext uri="{FF2B5EF4-FFF2-40B4-BE49-F238E27FC236}">
                <a16:creationId xmlns:a16="http://schemas.microsoft.com/office/drawing/2014/main" id="{8957656B-6DE6-44E0-85D6-7CF39E5B6647}"/>
              </a:ext>
            </a:extLst>
          </p:cNvPr>
          <p:cNvSpPr txBox="1"/>
          <p:nvPr/>
        </p:nvSpPr>
        <p:spPr>
          <a:xfrm>
            <a:off x="6690126" y="4999597"/>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3,156</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3,145</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a:t>
            </a:r>
            <a:r>
              <a:rPr lang="en-US" altLang="ja-JP" sz="1200" kern="100" dirty="0">
                <a:latin typeface="Meiryo UI" panose="020B0604030504040204" pitchFamily="50" charset="-128"/>
                <a:ea typeface="Meiryo UI" panose="020B0604030504040204" pitchFamily="50" charset="-128"/>
                <a:cs typeface="Times New Roman"/>
              </a:rPr>
              <a:t>1</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27" name="テキスト ボックス 10">
            <a:extLst>
              <a:ext uri="{FF2B5EF4-FFF2-40B4-BE49-F238E27FC236}">
                <a16:creationId xmlns:a16="http://schemas.microsoft.com/office/drawing/2014/main" id="{8957656B-6DE6-44E0-85D6-7CF39E5B6647}"/>
              </a:ext>
            </a:extLst>
          </p:cNvPr>
          <p:cNvSpPr txBox="1"/>
          <p:nvPr/>
        </p:nvSpPr>
        <p:spPr>
          <a:xfrm>
            <a:off x="4427984" y="5470212"/>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9</a:t>
            </a:r>
            <a:r>
              <a:rPr lang="en-US" altLang="ja-JP" sz="1200" kern="100" dirty="0">
                <a:latin typeface="Meiryo UI" panose="020B0604030504040204" pitchFamily="50" charset="-128"/>
                <a:ea typeface="Meiryo UI" panose="020B0604030504040204" pitchFamily="50" charset="-128"/>
                <a:cs typeface="Times New Roman"/>
              </a:rPr>
              <a:t>6</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9</a:t>
            </a:r>
            <a:r>
              <a:rPr lang="en-US" altLang="ja-JP" sz="1200" kern="100" dirty="0">
                <a:latin typeface="Meiryo UI" panose="020B0604030504040204" pitchFamily="50" charset="-128"/>
                <a:ea typeface="Meiryo UI" panose="020B0604030504040204" pitchFamily="50" charset="-128"/>
                <a:cs typeface="Times New Roman"/>
              </a:rPr>
              <a:t>6</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28" name="テキスト ボックス 10">
            <a:extLst>
              <a:ext uri="{FF2B5EF4-FFF2-40B4-BE49-F238E27FC236}">
                <a16:creationId xmlns:a16="http://schemas.microsoft.com/office/drawing/2014/main" id="{8957656B-6DE6-44E0-85D6-7CF39E5B6647}"/>
              </a:ext>
            </a:extLst>
          </p:cNvPr>
          <p:cNvSpPr txBox="1"/>
          <p:nvPr/>
        </p:nvSpPr>
        <p:spPr>
          <a:xfrm>
            <a:off x="5191418" y="5791597"/>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737</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75</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a:t>
            </a:r>
            <a:r>
              <a:rPr lang="en-US" altLang="ja-JP" sz="1200" kern="100" dirty="0">
                <a:latin typeface="Meiryo UI" panose="020B0604030504040204" pitchFamily="50" charset="-128"/>
                <a:ea typeface="Meiryo UI" panose="020B0604030504040204" pitchFamily="50" charset="-128"/>
                <a:cs typeface="Times New Roman"/>
              </a:rPr>
              <a:t>3</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30" name="スライド番号プレースホルダー 2"/>
          <p:cNvSpPr>
            <a:spLocks noGrp="1"/>
          </p:cNvSpPr>
          <p:nvPr/>
        </p:nvSpPr>
        <p:spPr>
          <a:xfrm>
            <a:off x="7064101" y="6475338"/>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1800" dirty="0">
                <a:solidFill>
                  <a:schemeClr val="tx1"/>
                </a:solidFill>
              </a:rPr>
              <a:t>8</a:t>
            </a:r>
            <a:endParaRPr kumimoji="1" lang="ja-JP" altLang="en-US" sz="1800" dirty="0">
              <a:solidFill>
                <a:schemeClr val="tx1"/>
              </a:solidFill>
            </a:endParaRPr>
          </a:p>
        </p:txBody>
      </p:sp>
      <p:sp>
        <p:nvSpPr>
          <p:cNvPr id="29" name="テキスト ボックス 10">
            <a:extLst>
              <a:ext uri="{FF2B5EF4-FFF2-40B4-BE49-F238E27FC236}">
                <a16:creationId xmlns:a16="http://schemas.microsoft.com/office/drawing/2014/main" id="{9A005EC0-1254-4072-9590-FDFE87444D86}"/>
              </a:ext>
            </a:extLst>
          </p:cNvPr>
          <p:cNvSpPr txBox="1"/>
          <p:nvPr/>
        </p:nvSpPr>
        <p:spPr>
          <a:xfrm>
            <a:off x="6128106" y="6168789"/>
            <a:ext cx="2856325"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spcAft>
                <a:spcPts val="0"/>
              </a:spcAft>
            </a:pPr>
            <a:r>
              <a:rPr lang="ja-JP" altLang="en-US" sz="1200" kern="100" dirty="0">
                <a:latin typeface="Meiryo UI" panose="020B0604030504040204" pitchFamily="50" charset="-128"/>
                <a:ea typeface="Meiryo UI" panose="020B0604030504040204" pitchFamily="50" charset="-128"/>
                <a:cs typeface="Times New Roman"/>
              </a:rPr>
              <a:t>出典 病床機能</a:t>
            </a:r>
            <a:r>
              <a:rPr lang="ja-JP" altLang="en-US" sz="1200" kern="100" dirty="0" smtClean="0">
                <a:latin typeface="Meiryo UI" panose="020B0604030504040204" pitchFamily="50" charset="-128"/>
                <a:ea typeface="Meiryo UI" panose="020B0604030504040204" pitchFamily="50" charset="-128"/>
                <a:cs typeface="Times New Roman"/>
              </a:rPr>
              <a:t>報告</a:t>
            </a:r>
            <a:endParaRPr lang="en-US" altLang="ja-JP" sz="1200" kern="100" dirty="0">
              <a:latin typeface="Meiryo UI" panose="020B0604030504040204" pitchFamily="50" charset="-128"/>
              <a:ea typeface="Meiryo UI" panose="020B0604030504040204" pitchFamily="50" charset="-128"/>
              <a:cs typeface="Times New Roman"/>
            </a:endParaRPr>
          </a:p>
          <a:p>
            <a:pPr>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2018</a:t>
            </a:r>
            <a:r>
              <a:rPr lang="ja-JP" altLang="en-US" sz="1200" kern="100" dirty="0" smtClean="0">
                <a:effectLst/>
                <a:latin typeface="Meiryo UI" panose="020B0604030504040204" pitchFamily="50" charset="-128"/>
                <a:ea typeface="Meiryo UI" panose="020B0604030504040204" pitchFamily="50" charset="-128"/>
                <a:cs typeface="Times New Roman"/>
              </a:rPr>
              <a:t>暫定集計、</a:t>
            </a:r>
            <a:r>
              <a:rPr lang="en-US" altLang="ja-JP" sz="1200" kern="100" dirty="0" smtClean="0">
                <a:effectLst/>
                <a:latin typeface="Meiryo UI" panose="020B0604030504040204" pitchFamily="50" charset="-128"/>
                <a:ea typeface="Meiryo UI" panose="020B0604030504040204" pitchFamily="50" charset="-128"/>
                <a:cs typeface="Times New Roman"/>
              </a:rPr>
              <a:t>2019</a:t>
            </a:r>
            <a:r>
              <a:rPr lang="ja-JP" altLang="en-US" sz="1200" kern="100" dirty="0" smtClean="0">
                <a:effectLst/>
                <a:latin typeface="Meiryo UI" panose="020B0604030504040204" pitchFamily="50" charset="-128"/>
                <a:ea typeface="Meiryo UI" panose="020B0604030504040204" pitchFamily="50" charset="-128"/>
                <a:cs typeface="Times New Roman"/>
              </a:rPr>
              <a:t>最終集計）</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31" name="テキスト ボックス 10">
            <a:extLst>
              <a:ext uri="{FF2B5EF4-FFF2-40B4-BE49-F238E27FC236}">
                <a16:creationId xmlns:a16="http://schemas.microsoft.com/office/drawing/2014/main" id="{7EF54ADB-4A62-48B5-BD0F-D846B620D3F1}"/>
              </a:ext>
            </a:extLst>
          </p:cNvPr>
          <p:cNvSpPr txBox="1"/>
          <p:nvPr/>
        </p:nvSpPr>
        <p:spPr>
          <a:xfrm>
            <a:off x="458530" y="1829427"/>
            <a:ext cx="2745318"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入院料別報告病床数の推移</a:t>
            </a:r>
          </a:p>
        </p:txBody>
      </p:sp>
      <p:sp>
        <p:nvSpPr>
          <p:cNvPr id="32" name="四角形: 角を丸くする 16">
            <a:extLst>
              <a:ext uri="{FF2B5EF4-FFF2-40B4-BE49-F238E27FC236}">
                <a16:creationId xmlns:a16="http://schemas.microsoft.com/office/drawing/2014/main" id="{338B0536-445E-4E6F-A316-E87F589E7E39}"/>
              </a:ext>
            </a:extLst>
          </p:cNvPr>
          <p:cNvSpPr/>
          <p:nvPr/>
        </p:nvSpPr>
        <p:spPr>
          <a:xfrm>
            <a:off x="349211" y="4291868"/>
            <a:ext cx="8712968" cy="618399"/>
          </a:xfrm>
          <a:prstGeom prst="roundRect">
            <a:avLst/>
          </a:prstGeom>
          <a:noFill/>
          <a:ln w="381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タイトル 1">
            <a:extLst>
              <a:ext uri="{FF2B5EF4-FFF2-40B4-BE49-F238E27FC236}">
                <a16:creationId xmlns:a16="http://schemas.microsoft.com/office/drawing/2014/main" id="{84D8B24C-87DA-4FB6-86F8-ABBD1FF11F4A}"/>
              </a:ext>
            </a:extLst>
          </p:cNvPr>
          <p:cNvSpPr txBox="1">
            <a:spLocks/>
          </p:cNvSpPr>
          <p:nvPr/>
        </p:nvSpPr>
        <p:spPr>
          <a:xfrm>
            <a:off x="215516" y="621248"/>
            <a:ext cx="8712968" cy="952868"/>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地域包括ケア病棟・回復期リハビリテーション</a:t>
            </a:r>
            <a:r>
              <a:rPr lang="ja-JP" altLang="en-US" sz="2400" dirty="0" smtClean="0">
                <a:latin typeface="HGP創英角ｺﾞｼｯｸUB" panose="020B0900000000000000" pitchFamily="50" charset="-128"/>
                <a:ea typeface="HGP創英角ｺﾞｼｯｸUB" panose="020B0900000000000000" pitchFamily="50" charset="-128"/>
              </a:rPr>
              <a:t>病棟</a:t>
            </a:r>
            <a:r>
              <a:rPr lang="ja-JP" altLang="en-US" sz="2400" u="sng" dirty="0" smtClean="0">
                <a:solidFill>
                  <a:srgbClr val="FF0000"/>
                </a:solidFill>
                <a:latin typeface="HGP創英角ｺﾞｼｯｸUB" panose="020B0900000000000000" pitchFamily="50" charset="-128"/>
                <a:ea typeface="HGP創英角ｺﾞｼｯｸUB" panose="020B0900000000000000" pitchFamily="50" charset="-128"/>
              </a:rPr>
              <a:t>の</a:t>
            </a:r>
            <a:endParaRPr lang="en-US" altLang="ja-JP" sz="2400" u="sng" dirty="0">
              <a:solidFill>
                <a:srgbClr val="FF0000"/>
              </a:solidFill>
              <a:latin typeface="HGP創英角ｺﾞｼｯｸUB" panose="020B0900000000000000" pitchFamily="50" charset="-128"/>
              <a:ea typeface="HGP創英角ｺﾞｼｯｸUB" panose="020B0900000000000000" pitchFamily="50" charset="-128"/>
            </a:endParaRPr>
          </a:p>
          <a:p>
            <a:pPr algn="l"/>
            <a:r>
              <a:rPr lang="en-US" altLang="ja-JP" sz="2400" dirty="0">
                <a:latin typeface="HGP創英角ｺﾞｼｯｸUB" panose="020B0900000000000000" pitchFamily="50" charset="-128"/>
                <a:ea typeface="HGP創英角ｺﾞｼｯｸUB" panose="020B0900000000000000" pitchFamily="50" charset="-128"/>
              </a:rPr>
              <a:t>                                                  </a:t>
            </a:r>
            <a:r>
              <a:rPr lang="ja-JP" altLang="en-US" sz="2400" dirty="0">
                <a:latin typeface="HGP創英角ｺﾞｼｯｸUB" panose="020B0900000000000000" pitchFamily="50" charset="-128"/>
                <a:ea typeface="HGP創英角ｺﾞｼｯｸUB" panose="020B0900000000000000" pitchFamily="50" charset="-128"/>
              </a:rPr>
              <a:t>報告病床数は、増加傾向</a:t>
            </a:r>
          </a:p>
        </p:txBody>
      </p:sp>
      <p:sp>
        <p:nvSpPr>
          <p:cNvPr id="34" name="テキスト ボックス 10">
            <a:extLst>
              <a:ext uri="{FF2B5EF4-FFF2-40B4-BE49-F238E27FC236}">
                <a16:creationId xmlns:a16="http://schemas.microsoft.com/office/drawing/2014/main" id="{BA796511-A8B5-49EE-81B8-F183BDCADC7E}"/>
              </a:ext>
            </a:extLst>
          </p:cNvPr>
          <p:cNvSpPr txBox="1"/>
          <p:nvPr/>
        </p:nvSpPr>
        <p:spPr>
          <a:xfrm>
            <a:off x="6568284" y="2328983"/>
            <a:ext cx="2360200" cy="600164"/>
          </a:xfrm>
          <a:prstGeom prst="rect">
            <a:avLst/>
          </a:prstGeom>
          <a:solidFill>
            <a:schemeClr val="bg1"/>
          </a:solidFill>
          <a:ln w="6350">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a:latin typeface="Meiryo UI" panose="020B0604030504040204" pitchFamily="50" charset="-128"/>
                <a:ea typeface="Meiryo UI" panose="020B0604030504040204" pitchFamily="50" charset="-128"/>
                <a:cs typeface="Times New Roman"/>
              </a:rPr>
              <a:t>【</a:t>
            </a:r>
            <a:r>
              <a:rPr lang="ja-JP" altLang="en-US" sz="1100" kern="100" dirty="0">
                <a:latin typeface="Meiryo UI" panose="020B0604030504040204" pitchFamily="50" charset="-128"/>
                <a:ea typeface="Meiryo UI" panose="020B0604030504040204" pitchFamily="50" charset="-128"/>
                <a:cs typeface="Times New Roman"/>
              </a:rPr>
              <a:t>数値標記凡例</a:t>
            </a:r>
            <a:r>
              <a:rPr lang="en-US" altLang="ja-JP" sz="1100" kern="100" dirty="0">
                <a:latin typeface="Meiryo UI" panose="020B0604030504040204" pitchFamily="50" charset="-128"/>
                <a:ea typeface="Meiryo UI" panose="020B0604030504040204" pitchFamily="50" charset="-128"/>
                <a:cs typeface="Times New Roman"/>
              </a:rPr>
              <a:t>】</a:t>
            </a:r>
          </a:p>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2018</a:t>
            </a:r>
            <a:r>
              <a:rPr lang="ja-JP" altLang="en-US" sz="1100" kern="100" dirty="0" smtClean="0">
                <a:latin typeface="Meiryo UI" panose="020B0604030504040204" pitchFamily="50" charset="-128"/>
                <a:ea typeface="Meiryo UI" panose="020B0604030504040204" pitchFamily="50" charset="-128"/>
                <a:cs typeface="Times New Roman"/>
              </a:rPr>
              <a:t>年度</a:t>
            </a:r>
            <a:r>
              <a:rPr lang="ja-JP" altLang="en-US" sz="1100" kern="100" dirty="0">
                <a:latin typeface="Meiryo UI" panose="020B0604030504040204" pitchFamily="50" charset="-128"/>
                <a:ea typeface="Meiryo UI" panose="020B0604030504040204" pitchFamily="50" charset="-128"/>
                <a:cs typeface="Times New Roman"/>
              </a:rPr>
              <a:t>数値⇒</a:t>
            </a:r>
            <a:r>
              <a:rPr lang="en-US" altLang="ja-JP" sz="1100" kern="100" dirty="0" smtClean="0">
                <a:latin typeface="Meiryo UI" panose="020B0604030504040204" pitchFamily="50" charset="-128"/>
                <a:ea typeface="Meiryo UI" panose="020B0604030504040204" pitchFamily="50" charset="-128"/>
                <a:cs typeface="Times New Roman"/>
              </a:rPr>
              <a:t>2019</a:t>
            </a:r>
            <a:r>
              <a:rPr lang="ja-JP" altLang="en-US" sz="1100" kern="100" dirty="0" smtClean="0">
                <a:latin typeface="Meiryo UI" panose="020B0604030504040204" pitchFamily="50" charset="-128"/>
                <a:ea typeface="Meiryo UI" panose="020B0604030504040204" pitchFamily="50" charset="-128"/>
                <a:cs typeface="Times New Roman"/>
              </a:rPr>
              <a:t>年度</a:t>
            </a:r>
            <a:r>
              <a:rPr lang="ja-JP" altLang="en-US" sz="1100" kern="100" dirty="0">
                <a:latin typeface="Meiryo UI" panose="020B0604030504040204" pitchFamily="50" charset="-128"/>
                <a:ea typeface="Meiryo UI" panose="020B0604030504040204" pitchFamily="50" charset="-128"/>
                <a:cs typeface="Times New Roman"/>
              </a:rPr>
              <a:t>数値（前年度からの増減）　</a:t>
            </a:r>
          </a:p>
        </p:txBody>
      </p:sp>
    </p:spTree>
    <p:extLst>
      <p:ext uri="{BB962C8B-B14F-4D97-AF65-F5344CB8AC3E}">
        <p14:creationId xmlns:p14="http://schemas.microsoft.com/office/powerpoint/2010/main" val="24260366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CD99F2F-664F-4A72-8D0A-9464752B63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B2E238E-5187-4482-BE1B-2A3B132B829E}">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6E6FA492-2F15-4389-9F0F-4BEF001AC0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15684</TotalTime>
  <Words>2505</Words>
  <Application>Microsoft Office PowerPoint</Application>
  <PresentationFormat>画面に合わせる (4:3)</PresentationFormat>
  <Paragraphs>442</Paragraphs>
  <Slides>14</Slides>
  <Notes>13</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14</vt:i4>
      </vt:variant>
    </vt:vector>
  </HeadingPairs>
  <TitlesOfParts>
    <vt:vector size="28" baseType="lpstr">
      <vt:lpstr>FontAwesome</vt:lpstr>
      <vt:lpstr>HGPｺﾞｼｯｸE</vt:lpstr>
      <vt:lpstr>HGP創英角ｺﾞｼｯｸUB</vt:lpstr>
      <vt:lpstr>HGS創英角ｺﾞｼｯｸUB</vt:lpstr>
      <vt:lpstr>HG創英角ｺﾞｼｯｸUB</vt:lpstr>
      <vt:lpstr>Meiryo UI</vt:lpstr>
      <vt:lpstr>Microsoft YaHei UI</vt:lpstr>
      <vt:lpstr>ＭＳ Ｐゴシック</vt:lpstr>
      <vt:lpstr>ＭＳ ゴシック</vt:lpstr>
      <vt:lpstr>ＭＳ 明朝</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井原　隆</cp:lastModifiedBy>
  <cp:revision>1046</cp:revision>
  <cp:lastPrinted>2021-02-02T00:46:22Z</cp:lastPrinted>
  <dcterms:created xsi:type="dcterms:W3CDTF">2017-09-06T02:09:24Z</dcterms:created>
  <dcterms:modified xsi:type="dcterms:W3CDTF">2021-03-30T09:35:57Z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