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984" r:id="rId1"/>
  </p:sldMasterIdLst>
  <p:notesMasterIdLst>
    <p:notesMasterId r:id="rId8"/>
  </p:notesMasterIdLst>
  <p:handoutMasterIdLst>
    <p:handoutMasterId r:id="rId9"/>
  </p:handoutMasterIdLst>
  <p:sldIdLst>
    <p:sldId id="423" r:id="rId2"/>
    <p:sldId id="476" r:id="rId3"/>
    <p:sldId id="558" r:id="rId4"/>
    <p:sldId id="542" r:id="rId5"/>
    <p:sldId id="552" r:id="rId6"/>
    <p:sldId id="559" r:id="rId7"/>
  </p:sldIdLst>
  <p:sldSz cx="9144000" cy="6858000" type="screen4x3"/>
  <p:notesSz cx="6735763" cy="9866313"/>
  <p:defaultTextStyle>
    <a:defPPr>
      <a:defRPr lang="zh-CN"/>
    </a:defPPr>
    <a:lvl1pPr algn="l" rtl="0" fontAlgn="base">
      <a:spcBef>
        <a:spcPct val="0"/>
      </a:spcBef>
      <a:spcAft>
        <a:spcPct val="0"/>
      </a:spcAft>
      <a:buFont typeface="Arial" charset="0"/>
      <a:defRPr kern="1200">
        <a:solidFill>
          <a:schemeClr val="tx1"/>
        </a:solidFill>
        <a:latin typeface="Arial" charset="0"/>
        <a:ea typeface="ＭＳ Ｐゴシック" pitchFamily="50" charset="-128"/>
        <a:cs typeface="+mn-cs"/>
      </a:defRPr>
    </a:lvl1pPr>
    <a:lvl2pPr marL="457200" algn="l" rtl="0" fontAlgn="base">
      <a:spcBef>
        <a:spcPct val="0"/>
      </a:spcBef>
      <a:spcAft>
        <a:spcPct val="0"/>
      </a:spcAft>
      <a:buFont typeface="Arial" charset="0"/>
      <a:defRPr kern="1200">
        <a:solidFill>
          <a:schemeClr val="tx1"/>
        </a:solidFill>
        <a:latin typeface="Arial" charset="0"/>
        <a:ea typeface="ＭＳ Ｐゴシック" pitchFamily="50" charset="-128"/>
        <a:cs typeface="+mn-cs"/>
      </a:defRPr>
    </a:lvl2pPr>
    <a:lvl3pPr marL="914400" algn="l" rtl="0" fontAlgn="base">
      <a:spcBef>
        <a:spcPct val="0"/>
      </a:spcBef>
      <a:spcAft>
        <a:spcPct val="0"/>
      </a:spcAft>
      <a:buFont typeface="Arial" charset="0"/>
      <a:defRPr kern="1200">
        <a:solidFill>
          <a:schemeClr val="tx1"/>
        </a:solidFill>
        <a:latin typeface="Arial" charset="0"/>
        <a:ea typeface="ＭＳ Ｐゴシック" pitchFamily="50" charset="-128"/>
        <a:cs typeface="+mn-cs"/>
      </a:defRPr>
    </a:lvl3pPr>
    <a:lvl4pPr marL="1371600" algn="l" rtl="0" fontAlgn="base">
      <a:spcBef>
        <a:spcPct val="0"/>
      </a:spcBef>
      <a:spcAft>
        <a:spcPct val="0"/>
      </a:spcAft>
      <a:buFont typeface="Arial" charset="0"/>
      <a:defRPr kern="1200">
        <a:solidFill>
          <a:schemeClr val="tx1"/>
        </a:solidFill>
        <a:latin typeface="Arial" charset="0"/>
        <a:ea typeface="ＭＳ Ｐゴシック" pitchFamily="50" charset="-128"/>
        <a:cs typeface="+mn-cs"/>
      </a:defRPr>
    </a:lvl4pPr>
    <a:lvl5pPr marL="1828800" algn="l" rtl="0" fontAlgn="base">
      <a:spcBef>
        <a:spcPct val="0"/>
      </a:spcBef>
      <a:spcAft>
        <a:spcPct val="0"/>
      </a:spcAft>
      <a:buFont typeface="Arial" charset="0"/>
      <a:defRPr kern="1200">
        <a:solidFill>
          <a:schemeClr val="tx1"/>
        </a:solidFill>
        <a:latin typeface="Arial" charset="0"/>
        <a:ea typeface="ＭＳ Ｐゴシック" pitchFamily="50" charset="-128"/>
        <a:cs typeface="+mn-cs"/>
      </a:defRPr>
    </a:lvl5pPr>
    <a:lvl6pPr marL="2286000" algn="l" defTabSz="914400" rtl="0" eaLnBrk="1" latinLnBrk="0" hangingPunct="1">
      <a:defRPr kern="1200">
        <a:solidFill>
          <a:schemeClr val="tx1"/>
        </a:solidFill>
        <a:latin typeface="Arial" charset="0"/>
        <a:ea typeface="ＭＳ Ｐゴシック" pitchFamily="50" charset="-128"/>
        <a:cs typeface="+mn-cs"/>
      </a:defRPr>
    </a:lvl6pPr>
    <a:lvl7pPr marL="2743200" algn="l" defTabSz="914400" rtl="0" eaLnBrk="1" latinLnBrk="0" hangingPunct="1">
      <a:defRPr kern="1200">
        <a:solidFill>
          <a:schemeClr val="tx1"/>
        </a:solidFill>
        <a:latin typeface="Arial" charset="0"/>
        <a:ea typeface="ＭＳ Ｐゴシック" pitchFamily="50" charset="-128"/>
        <a:cs typeface="+mn-cs"/>
      </a:defRPr>
    </a:lvl7pPr>
    <a:lvl8pPr marL="3200400" algn="l" defTabSz="914400" rtl="0" eaLnBrk="1" latinLnBrk="0" hangingPunct="1">
      <a:defRPr kern="1200">
        <a:solidFill>
          <a:schemeClr val="tx1"/>
        </a:solidFill>
        <a:latin typeface="Arial" charset="0"/>
        <a:ea typeface="ＭＳ Ｐゴシック" pitchFamily="50" charset="-128"/>
        <a:cs typeface="+mn-cs"/>
      </a:defRPr>
    </a:lvl8pPr>
    <a:lvl9pPr marL="3657600" algn="l" defTabSz="914400" rtl="0" eaLnBrk="1" latinLnBrk="0" hangingPunct="1">
      <a:defRPr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2129">
          <p15:clr>
            <a:srgbClr val="A4A3A4"/>
          </p15:clr>
        </p15:guide>
        <p15:guide id="2" pos="2880">
          <p15:clr>
            <a:srgbClr val="A4A3A4"/>
          </p15:clr>
        </p15:guide>
      </p15:sldGuideLst>
    </p:ext>
    <p:ext uri="{2D200454-40CA-4A62-9FC3-DE9A4176ACB9}">
      <p15:notesGuideLst xmlns:p15="http://schemas.microsoft.com/office/powerpoint/2012/main">
        <p15:guide id="1" orient="horz" pos="3107" userDrawn="1">
          <p15:clr>
            <a:srgbClr val="A4A3A4"/>
          </p15:clr>
        </p15:guide>
        <p15:guide id="2" pos="212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CC99"/>
    <a:srgbClr val="777777"/>
    <a:srgbClr val="FF5050"/>
    <a:srgbClr val="006666"/>
    <a:srgbClr val="CCFFCC"/>
    <a:srgbClr val="177D36"/>
    <a:srgbClr val="343D9C"/>
    <a:srgbClr val="C0C0C0"/>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06799F8-075E-4A3A-A7F6-7FBC6576F1A4}" styleName="テーマ スタイル 2 - アクセント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12" autoAdjust="0"/>
    <p:restoredTop sz="88151" autoAdjust="0"/>
  </p:normalViewPr>
  <p:slideViewPr>
    <p:cSldViewPr>
      <p:cViewPr varScale="1">
        <p:scale>
          <a:sx n="64" d="100"/>
          <a:sy n="64" d="100"/>
        </p:scale>
        <p:origin x="1512" y="102"/>
      </p:cViewPr>
      <p:guideLst>
        <p:guide orient="horz" pos="2129"/>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2" d="100"/>
          <a:sy n="52" d="100"/>
        </p:scale>
        <p:origin x="2952" y="90"/>
      </p:cViewPr>
      <p:guideLst>
        <p:guide orient="horz" pos="3107"/>
        <p:guide pos="2121"/>
      </p:guideLst>
    </p:cSldViewPr>
  </p:notesViewPr>
  <p:gridSpacing cx="72005" cy="72005"/>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18621" cy="493237"/>
          </a:xfrm>
          <a:prstGeom prst="rect">
            <a:avLst/>
          </a:prstGeom>
        </p:spPr>
        <p:txBody>
          <a:bodyPr vert="horz" lIns="90638" tIns="45319" rIns="90638" bIns="45319" rtlCol="0"/>
          <a:lstStyle>
            <a:lvl1pPr algn="l">
              <a:buFont typeface="Arial" pitchFamily="34" charset="0"/>
              <a:buNone/>
              <a:defRPr kumimoji="1" sz="1200">
                <a:latin typeface="Arial" pitchFamily="34" charset="0"/>
              </a:defRPr>
            </a:lvl1pPr>
          </a:lstStyle>
          <a:p>
            <a:pPr>
              <a:defRPr/>
            </a:pPr>
            <a:endParaRPr lang="ja-JP" altLang="en-US"/>
          </a:p>
        </p:txBody>
      </p:sp>
      <p:sp>
        <p:nvSpPr>
          <p:cNvPr id="3" name="日付プレースホルダー 2"/>
          <p:cNvSpPr>
            <a:spLocks noGrp="1"/>
          </p:cNvSpPr>
          <p:nvPr>
            <p:ph type="dt" sz="quarter" idx="1"/>
          </p:nvPr>
        </p:nvSpPr>
        <p:spPr>
          <a:xfrm>
            <a:off x="3815573" y="0"/>
            <a:ext cx="2918621" cy="493237"/>
          </a:xfrm>
          <a:prstGeom prst="rect">
            <a:avLst/>
          </a:prstGeom>
        </p:spPr>
        <p:txBody>
          <a:bodyPr vert="horz" lIns="90638" tIns="45319" rIns="90638" bIns="45319" rtlCol="0"/>
          <a:lstStyle>
            <a:lvl1pPr algn="r">
              <a:buFont typeface="Arial" pitchFamily="34" charset="0"/>
              <a:buNone/>
              <a:defRPr kumimoji="1" sz="1200">
                <a:latin typeface="Arial" pitchFamily="34" charset="0"/>
              </a:defRPr>
            </a:lvl1pPr>
          </a:lstStyle>
          <a:p>
            <a:pPr>
              <a:defRPr/>
            </a:pPr>
            <a:fld id="{8EFA6B96-01CA-4F84-9084-1E311EEBC711}" type="datetime1">
              <a:rPr lang="ja-JP" altLang="en-US" smtClean="0"/>
              <a:t>2021/3/2</a:t>
            </a:fld>
            <a:endParaRPr lang="ja-JP" altLang="en-US"/>
          </a:p>
        </p:txBody>
      </p:sp>
      <p:sp>
        <p:nvSpPr>
          <p:cNvPr id="4" name="フッター プレースホルダー 3"/>
          <p:cNvSpPr>
            <a:spLocks noGrp="1"/>
          </p:cNvSpPr>
          <p:nvPr>
            <p:ph type="ftr" sz="quarter" idx="2"/>
          </p:nvPr>
        </p:nvSpPr>
        <p:spPr>
          <a:xfrm>
            <a:off x="2" y="9371501"/>
            <a:ext cx="2918621" cy="493236"/>
          </a:xfrm>
          <a:prstGeom prst="rect">
            <a:avLst/>
          </a:prstGeom>
        </p:spPr>
        <p:txBody>
          <a:bodyPr vert="horz" lIns="90638" tIns="45319" rIns="90638" bIns="45319" rtlCol="0" anchor="b"/>
          <a:lstStyle>
            <a:lvl1pPr algn="l">
              <a:buFont typeface="Arial" pitchFamily="34" charset="0"/>
              <a:buNone/>
              <a:defRPr kumimoji="1" sz="1200">
                <a:latin typeface="Arial" pitchFamily="34" charset="0"/>
              </a:defRPr>
            </a:lvl1pPr>
          </a:lstStyle>
          <a:p>
            <a:pPr>
              <a:defRPr/>
            </a:pPr>
            <a:endParaRPr lang="ja-JP" altLang="en-US"/>
          </a:p>
        </p:txBody>
      </p:sp>
      <p:sp>
        <p:nvSpPr>
          <p:cNvPr id="5" name="スライド番号プレースホルダー 4"/>
          <p:cNvSpPr>
            <a:spLocks noGrp="1"/>
          </p:cNvSpPr>
          <p:nvPr>
            <p:ph type="sldNum" sz="quarter" idx="3"/>
          </p:nvPr>
        </p:nvSpPr>
        <p:spPr>
          <a:xfrm>
            <a:off x="3815573" y="9371501"/>
            <a:ext cx="2918621" cy="493236"/>
          </a:xfrm>
          <a:prstGeom prst="rect">
            <a:avLst/>
          </a:prstGeom>
        </p:spPr>
        <p:txBody>
          <a:bodyPr vert="horz" lIns="90638" tIns="45319" rIns="90638" bIns="45319" rtlCol="0" anchor="b"/>
          <a:lstStyle>
            <a:lvl1pPr algn="r">
              <a:buFont typeface="Arial" pitchFamily="34" charset="0"/>
              <a:buNone/>
              <a:defRPr kumimoji="1" sz="1200">
                <a:latin typeface="Arial" pitchFamily="34" charset="0"/>
              </a:defRPr>
            </a:lvl1pPr>
          </a:lstStyle>
          <a:p>
            <a:pPr>
              <a:defRPr/>
            </a:pPr>
            <a:fld id="{BF4AB4B2-1FFA-4BF7-B498-9A994FD94904}" type="slidenum">
              <a:rPr lang="ja-JP" altLang="en-US"/>
              <a:pPr>
                <a:defRPr/>
              </a:pPr>
              <a:t>‹#›</a:t>
            </a:fld>
            <a:endParaRPr lang="ja-JP" altLang="en-US"/>
          </a:p>
        </p:txBody>
      </p:sp>
    </p:spTree>
    <p:extLst>
      <p:ext uri="{BB962C8B-B14F-4D97-AF65-F5344CB8AC3E}">
        <p14:creationId xmlns:p14="http://schemas.microsoft.com/office/powerpoint/2010/main" val="33661806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050" name="ヘッダー プレースホルダー 1"/>
          <p:cNvSpPr>
            <a:spLocks noGrp="1" noChangeArrowheads="1"/>
          </p:cNvSpPr>
          <p:nvPr>
            <p:ph type="hdr" sz="quarter" idx="4294967295"/>
          </p:nvPr>
        </p:nvSpPr>
        <p:spPr bwMode="auto">
          <a:xfrm>
            <a:off x="2" y="0"/>
            <a:ext cx="2918621" cy="493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597" tIns="45296" rIns="90597" bIns="45296" numCol="1" anchor="t" anchorCtr="0" compatLnSpc="1">
            <a:prstTxWarp prst="textNoShape">
              <a:avLst/>
            </a:prstTxWarp>
          </a:bodyPr>
          <a:lstStyle>
            <a:lvl1pPr>
              <a:buFont typeface="Arial" pitchFamily="34" charset="0"/>
              <a:buNone/>
              <a:defRPr sz="1200">
                <a:latin typeface="Arial" pitchFamily="34" charset="0"/>
              </a:defRPr>
            </a:lvl1pPr>
          </a:lstStyle>
          <a:p>
            <a:pPr>
              <a:defRPr/>
            </a:pPr>
            <a:endParaRPr lang="ja-JP" altLang="ja-JP"/>
          </a:p>
        </p:txBody>
      </p:sp>
      <p:sp>
        <p:nvSpPr>
          <p:cNvPr id="2051" name="日付プレースホルダー 2"/>
          <p:cNvSpPr>
            <a:spLocks noGrp="1" noChangeArrowheads="1"/>
          </p:cNvSpPr>
          <p:nvPr>
            <p:ph type="dt" idx="1"/>
          </p:nvPr>
        </p:nvSpPr>
        <p:spPr bwMode="auto">
          <a:xfrm>
            <a:off x="3815573" y="0"/>
            <a:ext cx="2918621" cy="493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597" tIns="45296" rIns="90597" bIns="45296" numCol="1" anchor="t" anchorCtr="0" compatLnSpc="1">
            <a:prstTxWarp prst="textNoShape">
              <a:avLst/>
            </a:prstTxWarp>
          </a:bodyPr>
          <a:lstStyle>
            <a:lvl1pPr algn="r">
              <a:buFont typeface="Arial" pitchFamily="34" charset="0"/>
              <a:buNone/>
              <a:defRPr>
                <a:latin typeface="Arial" pitchFamily="34" charset="0"/>
              </a:defRPr>
            </a:lvl1pPr>
          </a:lstStyle>
          <a:p>
            <a:pPr>
              <a:defRPr/>
            </a:pPr>
            <a:fld id="{D4F3C743-DA6B-4572-9AEE-76555FAB8C2A}" type="datetime1">
              <a:rPr lang="ja-JP" altLang="en-US" smtClean="0"/>
              <a:t>2021/3/2</a:t>
            </a:fld>
            <a:endParaRPr lang="ja-JP" altLang="en-US" sz="1200"/>
          </a:p>
        </p:txBody>
      </p:sp>
      <p:sp>
        <p:nvSpPr>
          <p:cNvPr id="17412" name="スライド イメージ プレースホルダー 3"/>
          <p:cNvSpPr>
            <a:spLocks noGrp="1" noRot="1" noChangeAspect="1" noChangeArrowheads="1"/>
          </p:cNvSpPr>
          <p:nvPr>
            <p:ph type="sldImg" idx="2"/>
          </p:nvPr>
        </p:nvSpPr>
        <p:spPr bwMode="auto">
          <a:xfrm>
            <a:off x="903288" y="741363"/>
            <a:ext cx="4929187" cy="3697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2053" name="ノート プレースホルダー 4"/>
          <p:cNvSpPr>
            <a:spLocks noGrp="1" noRot="1" noChangeAspect="1" noChangeArrowheads="1"/>
          </p:cNvSpPr>
          <p:nvPr/>
        </p:nvSpPr>
        <p:spPr bwMode="auto">
          <a:xfrm>
            <a:off x="673891" y="4686538"/>
            <a:ext cx="5387982" cy="4439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597" tIns="45296" rIns="90597" bIns="45296" anchor="ctr"/>
          <a:lstStyle>
            <a:lvl1pPr defTabSz="0" eaLnBrk="0" hangingPunct="0">
              <a:spcBef>
                <a:spcPct val="30000"/>
              </a:spcBef>
              <a:defRPr sz="1200">
                <a:solidFill>
                  <a:schemeClr val="tx1"/>
                </a:solidFill>
                <a:latin typeface="Arial" pitchFamily="34" charset="0"/>
              </a:defRPr>
            </a:lvl1pPr>
            <a:lvl2pPr defTabSz="0" eaLnBrk="0" hangingPunct="0">
              <a:spcBef>
                <a:spcPct val="30000"/>
              </a:spcBef>
              <a:defRPr sz="1200">
                <a:solidFill>
                  <a:schemeClr val="tx1"/>
                </a:solidFill>
                <a:latin typeface="Arial" pitchFamily="34" charset="0"/>
              </a:defRPr>
            </a:lvl2pPr>
            <a:lvl3pPr defTabSz="0" eaLnBrk="0" hangingPunct="0">
              <a:spcBef>
                <a:spcPct val="30000"/>
              </a:spcBef>
              <a:defRPr sz="1200">
                <a:solidFill>
                  <a:schemeClr val="tx1"/>
                </a:solidFill>
                <a:latin typeface="Arial" pitchFamily="34" charset="0"/>
              </a:defRPr>
            </a:lvl3pPr>
            <a:lvl4pPr defTabSz="0" eaLnBrk="0" hangingPunct="0">
              <a:spcBef>
                <a:spcPct val="30000"/>
              </a:spcBef>
              <a:defRPr sz="1200">
                <a:solidFill>
                  <a:schemeClr val="tx1"/>
                </a:solidFill>
                <a:latin typeface="Arial" pitchFamily="34" charset="0"/>
              </a:defRPr>
            </a:lvl4pPr>
            <a:lvl5pPr defTabSz="0" eaLnBrk="0" hangingPunct="0">
              <a:spcBef>
                <a:spcPct val="30000"/>
              </a:spcBef>
              <a:defRPr sz="1200">
                <a:solidFill>
                  <a:schemeClr val="tx1"/>
                </a:solidFill>
                <a:latin typeface="Arial" pitchFamily="34" charset="0"/>
              </a:defRPr>
            </a:lvl5pPr>
            <a:lvl6pPr marL="457200" defTabSz="0" eaLnBrk="0" fontAlgn="base" hangingPunct="0">
              <a:spcBef>
                <a:spcPct val="30000"/>
              </a:spcBef>
              <a:spcAft>
                <a:spcPct val="0"/>
              </a:spcAft>
              <a:defRPr sz="1200">
                <a:solidFill>
                  <a:schemeClr val="tx1"/>
                </a:solidFill>
                <a:latin typeface="Arial" pitchFamily="34" charset="0"/>
              </a:defRPr>
            </a:lvl6pPr>
            <a:lvl7pPr marL="914400" defTabSz="0" eaLnBrk="0" fontAlgn="base" hangingPunct="0">
              <a:spcBef>
                <a:spcPct val="30000"/>
              </a:spcBef>
              <a:spcAft>
                <a:spcPct val="0"/>
              </a:spcAft>
              <a:defRPr sz="1200">
                <a:solidFill>
                  <a:schemeClr val="tx1"/>
                </a:solidFill>
                <a:latin typeface="Arial" pitchFamily="34" charset="0"/>
              </a:defRPr>
            </a:lvl7pPr>
            <a:lvl8pPr marL="1371600" defTabSz="0" eaLnBrk="0" fontAlgn="base" hangingPunct="0">
              <a:spcBef>
                <a:spcPct val="30000"/>
              </a:spcBef>
              <a:spcAft>
                <a:spcPct val="0"/>
              </a:spcAft>
              <a:defRPr sz="1200">
                <a:solidFill>
                  <a:schemeClr val="tx1"/>
                </a:solidFill>
                <a:latin typeface="Arial" pitchFamily="34" charset="0"/>
              </a:defRPr>
            </a:lvl8pPr>
            <a:lvl9pPr marL="1828800" defTabSz="0" eaLnBrk="0" fontAlgn="base" hangingPunct="0">
              <a:spcBef>
                <a:spcPct val="30000"/>
              </a:spcBef>
              <a:spcAft>
                <a:spcPct val="0"/>
              </a:spcAft>
              <a:defRPr sz="1200">
                <a:solidFill>
                  <a:schemeClr val="tx1"/>
                </a:solidFill>
                <a:latin typeface="Arial" pitchFamily="34" charset="0"/>
              </a:defRPr>
            </a:lvl9pPr>
          </a:lstStyle>
          <a:p>
            <a:pPr>
              <a:buFontTx/>
              <a:buNone/>
              <a:defRPr/>
            </a:pPr>
            <a:endParaRPr lang="ja-JP" altLang="en-US" dirty="0"/>
          </a:p>
        </p:txBody>
      </p:sp>
      <p:sp>
        <p:nvSpPr>
          <p:cNvPr id="2054" name="フッター プレースホルダー 5"/>
          <p:cNvSpPr>
            <a:spLocks noGrp="1" noChangeArrowheads="1"/>
          </p:cNvSpPr>
          <p:nvPr>
            <p:ph type="ftr" sz="quarter" idx="4"/>
          </p:nvPr>
        </p:nvSpPr>
        <p:spPr bwMode="auto">
          <a:xfrm>
            <a:off x="2" y="9371501"/>
            <a:ext cx="2918621" cy="493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597" tIns="45296" rIns="90597" bIns="45296" numCol="1" anchor="b" anchorCtr="0" compatLnSpc="1">
            <a:prstTxWarp prst="textNoShape">
              <a:avLst/>
            </a:prstTxWarp>
          </a:bodyPr>
          <a:lstStyle>
            <a:lvl1pPr>
              <a:buFont typeface="Arial" pitchFamily="34" charset="0"/>
              <a:buNone/>
              <a:defRPr sz="1200">
                <a:latin typeface="Arial" pitchFamily="34" charset="0"/>
              </a:defRPr>
            </a:lvl1pPr>
          </a:lstStyle>
          <a:p>
            <a:pPr>
              <a:defRPr/>
            </a:pPr>
            <a:endParaRPr lang="ja-JP" altLang="ja-JP"/>
          </a:p>
        </p:txBody>
      </p:sp>
      <p:sp>
        <p:nvSpPr>
          <p:cNvPr id="2055" name="スライド番号プレースホルダー 6"/>
          <p:cNvSpPr>
            <a:spLocks noGrp="1" noChangeArrowheads="1"/>
          </p:cNvSpPr>
          <p:nvPr>
            <p:ph type="sldNum" sz="quarter" idx="5"/>
          </p:nvPr>
        </p:nvSpPr>
        <p:spPr bwMode="auto">
          <a:xfrm>
            <a:off x="3815573" y="9371501"/>
            <a:ext cx="2918621" cy="4932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597" tIns="45296" rIns="90597" bIns="45296" numCol="1" anchor="b" anchorCtr="0" compatLnSpc="1">
            <a:prstTxWarp prst="textNoShape">
              <a:avLst/>
            </a:prstTxWarp>
          </a:bodyPr>
          <a:lstStyle>
            <a:lvl1pPr algn="r">
              <a:buFont typeface="Arial" pitchFamily="34" charset="0"/>
              <a:buNone/>
              <a:defRPr>
                <a:latin typeface="Arial" pitchFamily="34" charset="0"/>
              </a:defRPr>
            </a:lvl1pPr>
          </a:lstStyle>
          <a:p>
            <a:pPr>
              <a:defRPr/>
            </a:pPr>
            <a:fld id="{7D54FD0A-6D55-4D69-8FB2-9FBA750F654E}" type="slidenum">
              <a:rPr lang="ja-JP" altLang="en-US"/>
              <a:pPr>
                <a:defRPr/>
              </a:pPr>
              <a:t>‹#›</a:t>
            </a:fld>
            <a:endParaRPr lang="ja-JP" altLang="en-US" sz="1200"/>
          </a:p>
        </p:txBody>
      </p:sp>
    </p:spTree>
    <p:extLst>
      <p:ext uri="{BB962C8B-B14F-4D97-AF65-F5344CB8AC3E}">
        <p14:creationId xmlns:p14="http://schemas.microsoft.com/office/powerpoint/2010/main" val="3048545665"/>
      </p:ext>
    </p:extLst>
  </p:cSld>
  <p:clrMap bg1="lt1" tx1="dk1" bg2="lt2" tx2="dk2" accent1="accent1" accent2="accent2" accent3="accent3" accent4="accent4" accent5="accent5" accent6="accent6" hlink="hlink" folHlink="folHlink"/>
  <p:hf hdr="0" ftr="0"/>
  <p:notesStyle>
    <a:lvl1pPr algn="l" defTabSz="0" rtl="0" eaLnBrk="0" fontAlgn="base" hangingPunct="0">
      <a:spcBef>
        <a:spcPct val="30000"/>
      </a:spcBef>
      <a:spcAft>
        <a:spcPct val="0"/>
      </a:spcAft>
      <a:defRPr sz="1200" kern="1200">
        <a:solidFill>
          <a:schemeClr val="tx1"/>
        </a:solidFill>
        <a:latin typeface="Arial" pitchFamily="34" charset="0"/>
        <a:ea typeface="SimSun" pitchFamily="2" charset="-122"/>
        <a:cs typeface="+mn-cs"/>
      </a:defRPr>
    </a:lvl1pPr>
    <a:lvl2pPr algn="l" defTabSz="0" rtl="0" eaLnBrk="0" fontAlgn="base" hangingPunct="0">
      <a:spcBef>
        <a:spcPct val="30000"/>
      </a:spcBef>
      <a:spcAft>
        <a:spcPct val="0"/>
      </a:spcAft>
      <a:defRPr sz="1200" kern="1200">
        <a:solidFill>
          <a:schemeClr val="tx1"/>
        </a:solidFill>
        <a:latin typeface="Arial" pitchFamily="34" charset="0"/>
        <a:ea typeface="SimSun" pitchFamily="2" charset="-122"/>
        <a:cs typeface="+mn-cs"/>
      </a:defRPr>
    </a:lvl2pPr>
    <a:lvl3pPr algn="l" defTabSz="0" rtl="0" eaLnBrk="0" fontAlgn="base" hangingPunct="0">
      <a:spcBef>
        <a:spcPct val="30000"/>
      </a:spcBef>
      <a:spcAft>
        <a:spcPct val="0"/>
      </a:spcAft>
      <a:defRPr sz="1200" kern="1200">
        <a:solidFill>
          <a:schemeClr val="tx1"/>
        </a:solidFill>
        <a:latin typeface="Arial" pitchFamily="34" charset="0"/>
        <a:ea typeface="SimSun" pitchFamily="2" charset="-122"/>
        <a:cs typeface="+mn-cs"/>
      </a:defRPr>
    </a:lvl3pPr>
    <a:lvl4pPr algn="l" defTabSz="0" rtl="0" eaLnBrk="0" fontAlgn="base" hangingPunct="0">
      <a:spcBef>
        <a:spcPct val="30000"/>
      </a:spcBef>
      <a:spcAft>
        <a:spcPct val="0"/>
      </a:spcAft>
      <a:defRPr sz="1200" kern="1200">
        <a:solidFill>
          <a:schemeClr val="tx1"/>
        </a:solidFill>
        <a:latin typeface="Arial" pitchFamily="34" charset="0"/>
        <a:ea typeface="SimSun" pitchFamily="2" charset="-122"/>
        <a:cs typeface="+mn-cs"/>
      </a:defRPr>
    </a:lvl4pPr>
    <a:lvl5pPr algn="l" defTabSz="0" rtl="0" eaLnBrk="0" fontAlgn="base" hangingPunct="0">
      <a:spcBef>
        <a:spcPct val="30000"/>
      </a:spcBef>
      <a:spcAft>
        <a:spcPct val="0"/>
      </a:spcAft>
      <a:defRPr sz="1200" kern="1200">
        <a:solidFill>
          <a:schemeClr val="tx1"/>
        </a:solidFill>
        <a:latin typeface="Arial" pitchFamily="34" charset="0"/>
        <a:ea typeface="SimSun" pitchFamily="2" charset="-122"/>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74060" y="4748134"/>
            <a:ext cx="5387645" cy="4623367"/>
          </a:xfrm>
          <a:prstGeom prst="rect">
            <a:avLst/>
          </a:prstGeom>
        </p:spPr>
        <p:txBody>
          <a:bodyPr lIns="92421" tIns="46210" rIns="92421" bIns="46210"/>
          <a:lstStyle/>
          <a:p>
            <a:endParaRPr kumimoji="1" lang="ja-JP" altLang="en-US" dirty="0">
              <a:latin typeface="HGPｺﾞｼｯｸE" panose="020B0900000000000000" pitchFamily="50" charset="-128"/>
              <a:ea typeface="HGPｺﾞｼｯｸE" panose="020B0900000000000000" pitchFamily="50" charset="-128"/>
            </a:endParaRPr>
          </a:p>
        </p:txBody>
      </p:sp>
      <p:sp>
        <p:nvSpPr>
          <p:cNvPr id="4" name="日付プレースホルダー 3"/>
          <p:cNvSpPr>
            <a:spLocks noGrp="1"/>
          </p:cNvSpPr>
          <p:nvPr>
            <p:ph type="dt" idx="10"/>
          </p:nvPr>
        </p:nvSpPr>
        <p:spPr/>
        <p:txBody>
          <a:bodyPr/>
          <a:lstStyle/>
          <a:p>
            <a:pPr>
              <a:defRPr/>
            </a:pPr>
            <a:fld id="{3B93CCA8-6E0C-4742-A639-26DF07D9C55E}" type="datetime1">
              <a:rPr lang="ja-JP" altLang="en-US" smtClean="0"/>
              <a:t>2021/3/2</a:t>
            </a:fld>
            <a:endParaRPr lang="ja-JP" altLang="en-US" sz="1200"/>
          </a:p>
        </p:txBody>
      </p:sp>
      <p:sp>
        <p:nvSpPr>
          <p:cNvPr id="5" name="スライド番号プレースホルダー 4"/>
          <p:cNvSpPr>
            <a:spLocks noGrp="1"/>
          </p:cNvSpPr>
          <p:nvPr>
            <p:ph type="sldNum" sz="quarter" idx="11"/>
          </p:nvPr>
        </p:nvSpPr>
        <p:spPr/>
        <p:txBody>
          <a:bodyPr/>
          <a:lstStyle/>
          <a:p>
            <a:pPr>
              <a:defRPr/>
            </a:pPr>
            <a:fld id="{7D54FD0A-6D55-4D69-8FB2-9FBA750F654E}" type="slidenum">
              <a:rPr lang="ja-JP" altLang="en-US" smtClean="0"/>
              <a:pPr>
                <a:defRPr/>
              </a:pPr>
              <a:t>0</a:t>
            </a:fld>
            <a:endParaRPr lang="ja-JP" altLang="en-US" sz="1200"/>
          </a:p>
        </p:txBody>
      </p:sp>
    </p:spTree>
    <p:extLst>
      <p:ext uri="{BB962C8B-B14F-4D97-AF65-F5344CB8AC3E}">
        <p14:creationId xmlns:p14="http://schemas.microsoft.com/office/powerpoint/2010/main" val="24255316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74060" y="4687260"/>
            <a:ext cx="5387645" cy="4438960"/>
          </a:xfrm>
          <a:prstGeom prst="rect">
            <a:avLst/>
          </a:prstGeom>
        </p:spPr>
        <p:txBody>
          <a:bodyPr lIns="92421" tIns="46210" rIns="92421" bIns="46210"/>
          <a:lstStyle/>
          <a:p>
            <a:endParaRPr kumimoji="1" lang="en-US" altLang="ja-JP" dirty="0" smtClean="0">
              <a:latin typeface="Meiryo UI" panose="020B0604030504040204" pitchFamily="50" charset="-128"/>
              <a:ea typeface="Meiryo UI" panose="020B0604030504040204" pitchFamily="50" charset="-128"/>
              <a:cs typeface="Meiryo UI" panose="020B0604030504040204" pitchFamily="50" charset="-128"/>
            </a:endParaRPr>
          </a:p>
          <a:p>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4" name="日付プレースホルダー 3"/>
          <p:cNvSpPr>
            <a:spLocks noGrp="1"/>
          </p:cNvSpPr>
          <p:nvPr>
            <p:ph type="dt" idx="10"/>
          </p:nvPr>
        </p:nvSpPr>
        <p:spPr/>
        <p:txBody>
          <a:bodyPr/>
          <a:lstStyle/>
          <a:p>
            <a:pPr>
              <a:defRPr/>
            </a:pPr>
            <a:fld id="{A210BB7F-EF0C-45D8-BC05-88A7CEB20748}" type="datetime1">
              <a:rPr lang="ja-JP" altLang="en-US" smtClean="0"/>
              <a:t>2021/3/2</a:t>
            </a:fld>
            <a:endParaRPr lang="ja-JP" altLang="en-US" sz="1200"/>
          </a:p>
        </p:txBody>
      </p:sp>
      <p:sp>
        <p:nvSpPr>
          <p:cNvPr id="5" name="スライド番号プレースホルダー 4"/>
          <p:cNvSpPr>
            <a:spLocks noGrp="1"/>
          </p:cNvSpPr>
          <p:nvPr>
            <p:ph type="sldNum" sz="quarter" idx="11"/>
          </p:nvPr>
        </p:nvSpPr>
        <p:spPr/>
        <p:txBody>
          <a:bodyPr/>
          <a:lstStyle/>
          <a:p>
            <a:pPr>
              <a:defRPr/>
            </a:pPr>
            <a:fld id="{7D54FD0A-6D55-4D69-8FB2-9FBA750F654E}" type="slidenum">
              <a:rPr lang="ja-JP" altLang="en-US" smtClean="0"/>
              <a:pPr>
                <a:defRPr/>
              </a:pPr>
              <a:t>1</a:t>
            </a:fld>
            <a:endParaRPr lang="ja-JP" altLang="en-US" sz="1200"/>
          </a:p>
        </p:txBody>
      </p:sp>
      <p:sp>
        <p:nvSpPr>
          <p:cNvPr id="6" name="ノート プレースホルダー 2"/>
          <p:cNvSpPr txBox="1">
            <a:spLocks/>
          </p:cNvSpPr>
          <p:nvPr/>
        </p:nvSpPr>
        <p:spPr>
          <a:xfrm>
            <a:off x="673891" y="4686538"/>
            <a:ext cx="5387982" cy="4439132"/>
          </a:xfrm>
          <a:prstGeom prst="rect">
            <a:avLst/>
          </a:prstGeom>
        </p:spPr>
        <p:txBody>
          <a:bodyPr lIns="90644" tIns="45322" rIns="90644" bIns="45322"/>
          <a:lstStyle>
            <a:lvl1pPr algn="l" defTabSz="0" rtl="0" eaLnBrk="0" fontAlgn="base" hangingPunct="0">
              <a:spcBef>
                <a:spcPct val="30000"/>
              </a:spcBef>
              <a:spcAft>
                <a:spcPct val="0"/>
              </a:spcAft>
              <a:defRPr sz="1200" kern="1200">
                <a:solidFill>
                  <a:schemeClr val="tx1"/>
                </a:solidFill>
                <a:latin typeface="Arial" pitchFamily="34" charset="0"/>
                <a:ea typeface="SimSun" pitchFamily="2" charset="-122"/>
                <a:cs typeface="+mn-cs"/>
              </a:defRPr>
            </a:lvl1pPr>
            <a:lvl2pPr algn="l" defTabSz="0" rtl="0" eaLnBrk="0" fontAlgn="base" hangingPunct="0">
              <a:spcBef>
                <a:spcPct val="30000"/>
              </a:spcBef>
              <a:spcAft>
                <a:spcPct val="0"/>
              </a:spcAft>
              <a:defRPr sz="1200" kern="1200">
                <a:solidFill>
                  <a:schemeClr val="tx1"/>
                </a:solidFill>
                <a:latin typeface="Arial" pitchFamily="34" charset="0"/>
                <a:ea typeface="SimSun" pitchFamily="2" charset="-122"/>
                <a:cs typeface="+mn-cs"/>
              </a:defRPr>
            </a:lvl2pPr>
            <a:lvl3pPr algn="l" defTabSz="0" rtl="0" eaLnBrk="0" fontAlgn="base" hangingPunct="0">
              <a:spcBef>
                <a:spcPct val="30000"/>
              </a:spcBef>
              <a:spcAft>
                <a:spcPct val="0"/>
              </a:spcAft>
              <a:defRPr sz="1200" kern="1200">
                <a:solidFill>
                  <a:schemeClr val="tx1"/>
                </a:solidFill>
                <a:latin typeface="Arial" pitchFamily="34" charset="0"/>
                <a:ea typeface="SimSun" pitchFamily="2" charset="-122"/>
                <a:cs typeface="+mn-cs"/>
              </a:defRPr>
            </a:lvl3pPr>
            <a:lvl4pPr algn="l" defTabSz="0" rtl="0" eaLnBrk="0" fontAlgn="base" hangingPunct="0">
              <a:spcBef>
                <a:spcPct val="30000"/>
              </a:spcBef>
              <a:spcAft>
                <a:spcPct val="0"/>
              </a:spcAft>
              <a:defRPr sz="1200" kern="1200">
                <a:solidFill>
                  <a:schemeClr val="tx1"/>
                </a:solidFill>
                <a:latin typeface="Arial" pitchFamily="34" charset="0"/>
                <a:ea typeface="SimSun" pitchFamily="2" charset="-122"/>
                <a:cs typeface="+mn-cs"/>
              </a:defRPr>
            </a:lvl4pPr>
            <a:lvl5pPr algn="l" defTabSz="0" rtl="0" eaLnBrk="0" fontAlgn="base" hangingPunct="0">
              <a:spcBef>
                <a:spcPct val="30000"/>
              </a:spcBef>
              <a:spcAft>
                <a:spcPct val="0"/>
              </a:spcAft>
              <a:defRPr sz="1200" kern="1200">
                <a:solidFill>
                  <a:schemeClr val="tx1"/>
                </a:solidFill>
                <a:latin typeface="Arial" pitchFamily="34" charset="0"/>
                <a:ea typeface="SimSun" pitchFamily="2" charset="-122"/>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a:lstStyle>
          <a:p>
            <a:pPr>
              <a:buFontTx/>
            </a:pPr>
            <a:r>
              <a:rPr kumimoji="1" lang="ja-JP" altLang="en-US" dirty="0" smtClean="0">
                <a:latin typeface="HG丸ｺﾞｼｯｸM-PRO" panose="020F0600000000000000" pitchFamily="50" charset="-128"/>
                <a:ea typeface="HG丸ｺﾞｼｯｸM-PRO" panose="020F0600000000000000" pitchFamily="50" charset="-128"/>
              </a:rPr>
              <a:t>基金の仕組みについて、簡単に触れておく</a:t>
            </a:r>
            <a:endParaRPr kumimoji="1" lang="en-US" altLang="ja-JP" dirty="0" smtClean="0">
              <a:latin typeface="HG丸ｺﾞｼｯｸM-PRO" panose="020F0600000000000000" pitchFamily="50" charset="-128"/>
              <a:ea typeface="HG丸ｺﾞｼｯｸM-PRO" panose="020F0600000000000000" pitchFamily="50" charset="-128"/>
            </a:endParaRPr>
          </a:p>
          <a:p>
            <a:pPr>
              <a:buFontTx/>
            </a:pPr>
            <a:endParaRPr kumimoji="1" lang="en-US" altLang="ja-JP" dirty="0" smtClean="0">
              <a:latin typeface="HG丸ｺﾞｼｯｸM-PRO" panose="020F0600000000000000" pitchFamily="50" charset="-128"/>
              <a:ea typeface="HG丸ｺﾞｼｯｸM-PRO" panose="020F0600000000000000" pitchFamily="50" charset="-128"/>
            </a:endParaRPr>
          </a:p>
          <a:p>
            <a:pPr>
              <a:buFontTx/>
            </a:pPr>
            <a:r>
              <a:rPr kumimoji="1" lang="ja-JP" altLang="en-US" dirty="0" smtClean="0">
                <a:latin typeface="HG丸ｺﾞｼｯｸM-PRO" panose="020F0600000000000000" pitchFamily="50" charset="-128"/>
                <a:ea typeface="HG丸ｺﾞｼｯｸM-PRO" panose="020F0600000000000000" pitchFamily="50" charset="-128"/>
              </a:rPr>
              <a:t>・この基金は、「医療介護総合確保法」に基づき、平成２６年度から</a:t>
            </a:r>
          </a:p>
          <a:p>
            <a:pPr>
              <a:buFontTx/>
            </a:pPr>
            <a:r>
              <a:rPr kumimoji="1" lang="ja-JP" altLang="en-US" dirty="0" smtClean="0">
                <a:latin typeface="HG丸ｺﾞｼｯｸM-PRO" panose="020F0600000000000000" pitchFamily="50" charset="-128"/>
                <a:ea typeface="HG丸ｺﾞｼｯｸM-PRO" panose="020F0600000000000000" pitchFamily="50" charset="-128"/>
              </a:rPr>
              <a:t>　消費税の増収分を活用し、国２</a:t>
            </a:r>
            <a:r>
              <a:rPr kumimoji="1" lang="en-US" altLang="ja-JP" dirty="0" smtClean="0">
                <a:latin typeface="HG丸ｺﾞｼｯｸM-PRO" panose="020F0600000000000000" pitchFamily="50" charset="-128"/>
                <a:ea typeface="HG丸ｺﾞｼｯｸM-PRO" panose="020F0600000000000000" pitchFamily="50" charset="-128"/>
              </a:rPr>
              <a:t>/</a:t>
            </a:r>
            <a:r>
              <a:rPr kumimoji="1" lang="ja-JP" altLang="en-US" dirty="0" smtClean="0">
                <a:latin typeface="HG丸ｺﾞｼｯｸM-PRO" panose="020F0600000000000000" pitchFamily="50" charset="-128"/>
                <a:ea typeface="HG丸ｺﾞｼｯｸM-PRO" panose="020F0600000000000000" pitchFamily="50" charset="-128"/>
              </a:rPr>
              <a:t>３、都道府県１</a:t>
            </a:r>
            <a:r>
              <a:rPr kumimoji="1" lang="en-US" altLang="ja-JP" dirty="0" smtClean="0">
                <a:latin typeface="HG丸ｺﾞｼｯｸM-PRO" panose="020F0600000000000000" pitchFamily="50" charset="-128"/>
                <a:ea typeface="HG丸ｺﾞｼｯｸM-PRO" panose="020F0600000000000000" pitchFamily="50" charset="-128"/>
              </a:rPr>
              <a:t>/</a:t>
            </a:r>
            <a:r>
              <a:rPr kumimoji="1" lang="ja-JP" altLang="en-US" dirty="0" smtClean="0">
                <a:latin typeface="HG丸ｺﾞｼｯｸM-PRO" panose="020F0600000000000000" pitchFamily="50" charset="-128"/>
                <a:ea typeface="HG丸ｺﾞｼｯｸM-PRO" panose="020F0600000000000000" pitchFamily="50" charset="-128"/>
              </a:rPr>
              <a:t>３負担で設置されたもの</a:t>
            </a:r>
            <a:endParaRPr kumimoji="1" lang="en-US" altLang="ja-JP" dirty="0" smtClean="0">
              <a:latin typeface="HG丸ｺﾞｼｯｸM-PRO" panose="020F0600000000000000" pitchFamily="50" charset="-128"/>
              <a:ea typeface="HG丸ｺﾞｼｯｸM-PRO" panose="020F0600000000000000" pitchFamily="50" charset="-128"/>
            </a:endParaRPr>
          </a:p>
          <a:p>
            <a:pPr>
              <a:buFontTx/>
            </a:pPr>
            <a:r>
              <a:rPr kumimoji="1" lang="ja-JP" altLang="en-US" dirty="0" smtClean="0">
                <a:latin typeface="HG丸ｺﾞｼｯｸM-PRO" panose="020F0600000000000000" pitchFamily="50" charset="-128"/>
                <a:ea typeface="HG丸ｺﾞｼｯｸM-PRO" panose="020F0600000000000000" pitchFamily="50" charset="-128"/>
              </a:rPr>
              <a:t>　</a:t>
            </a:r>
          </a:p>
          <a:p>
            <a:pPr>
              <a:buFontTx/>
            </a:pPr>
            <a:r>
              <a:rPr kumimoji="1" lang="ja-JP" altLang="en-US" dirty="0" smtClean="0">
                <a:latin typeface="HG丸ｺﾞｼｯｸM-PRO" panose="020F0600000000000000" pitchFamily="50" charset="-128"/>
                <a:ea typeface="HG丸ｺﾞｼｯｸM-PRO" panose="020F0600000000000000" pitchFamily="50" charset="-128"/>
              </a:rPr>
              <a:t>　</a:t>
            </a:r>
            <a:r>
              <a:rPr kumimoji="1" lang="en-US" altLang="ja-JP" u="sng" dirty="0" smtClean="0">
                <a:latin typeface="HG丸ｺﾞｼｯｸM-PRO" panose="020F0600000000000000" pitchFamily="50" charset="-128"/>
                <a:ea typeface="HG丸ｺﾞｼｯｸM-PRO" panose="020F0600000000000000" pitchFamily="50" charset="-128"/>
              </a:rPr>
              <a:t>Ⅰ</a:t>
            </a:r>
            <a:r>
              <a:rPr kumimoji="1" lang="ja-JP" altLang="en-US" u="sng" dirty="0" smtClean="0">
                <a:latin typeface="HG丸ｺﾞｼｯｸM-PRO" panose="020F0600000000000000" pitchFamily="50" charset="-128"/>
                <a:ea typeface="HG丸ｺﾞｼｯｸM-PRO" panose="020F0600000000000000" pitchFamily="50" charset="-128"/>
              </a:rPr>
              <a:t>　病床の機能分化</a:t>
            </a:r>
          </a:p>
          <a:p>
            <a:pPr>
              <a:buFontTx/>
            </a:pPr>
            <a:r>
              <a:rPr kumimoji="1" lang="ja-JP" altLang="en-US" dirty="0" smtClean="0">
                <a:latin typeface="HG丸ｺﾞｼｯｸM-PRO" panose="020F0600000000000000" pitchFamily="50" charset="-128"/>
                <a:ea typeface="HG丸ｺﾞｼｯｸM-PRO" panose="020F0600000000000000" pitchFamily="50" charset="-128"/>
              </a:rPr>
              <a:t>　（過剰な急性期・慢性期病床から回復期病床への病床転換の工事）</a:t>
            </a:r>
          </a:p>
          <a:p>
            <a:pPr>
              <a:buFontTx/>
            </a:pPr>
            <a:r>
              <a:rPr kumimoji="1" lang="ja-JP" altLang="en-US" dirty="0" smtClean="0">
                <a:latin typeface="HG丸ｺﾞｼｯｸM-PRO" panose="020F0600000000000000" pitchFamily="50" charset="-128"/>
                <a:ea typeface="HG丸ｺﾞｼｯｸM-PRO" panose="020F0600000000000000" pitchFamily="50" charset="-128"/>
              </a:rPr>
              <a:t>　</a:t>
            </a:r>
          </a:p>
          <a:p>
            <a:pPr>
              <a:buFontTx/>
            </a:pPr>
            <a:r>
              <a:rPr kumimoji="1" lang="ja-JP" altLang="en-US" dirty="0" smtClean="0">
                <a:latin typeface="HG丸ｺﾞｼｯｸM-PRO" panose="020F0600000000000000" pitchFamily="50" charset="-128"/>
                <a:ea typeface="HG丸ｺﾞｼｯｸM-PRO" panose="020F0600000000000000" pitchFamily="50" charset="-128"/>
              </a:rPr>
              <a:t>　</a:t>
            </a:r>
            <a:r>
              <a:rPr kumimoji="1" lang="en-US" altLang="ja-JP" u="sng" dirty="0" smtClean="0">
                <a:latin typeface="HG丸ｺﾞｼｯｸM-PRO" panose="020F0600000000000000" pitchFamily="50" charset="-128"/>
                <a:ea typeface="HG丸ｺﾞｼｯｸM-PRO" panose="020F0600000000000000" pitchFamily="50" charset="-128"/>
              </a:rPr>
              <a:t>Ⅱ</a:t>
            </a:r>
            <a:r>
              <a:rPr kumimoji="1" lang="ja-JP" altLang="en-US" u="sng" dirty="0" smtClean="0">
                <a:latin typeface="HG丸ｺﾞｼｯｸM-PRO" panose="020F0600000000000000" pitchFamily="50" charset="-128"/>
                <a:ea typeface="HG丸ｺﾞｼｯｸM-PRO" panose="020F0600000000000000" pitchFamily="50" charset="-128"/>
              </a:rPr>
              <a:t>　在宅医療・介護の推進</a:t>
            </a:r>
          </a:p>
          <a:p>
            <a:pPr>
              <a:buFontTx/>
            </a:pPr>
            <a:r>
              <a:rPr kumimoji="1" lang="ja-JP" altLang="en-US" dirty="0" smtClean="0">
                <a:latin typeface="HG丸ｺﾞｼｯｸM-PRO" panose="020F0600000000000000" pitchFamily="50" charset="-128"/>
                <a:ea typeface="HG丸ｺﾞｼｯｸM-PRO" panose="020F0600000000000000" pitchFamily="50" charset="-128"/>
              </a:rPr>
              <a:t>　（多職種連携による医療提供体制の充実・強化、在宅歯科研修等）</a:t>
            </a:r>
          </a:p>
          <a:p>
            <a:pPr>
              <a:buFontTx/>
            </a:pPr>
            <a:r>
              <a:rPr kumimoji="1" lang="ja-JP" altLang="en-US" dirty="0" smtClean="0">
                <a:latin typeface="HG丸ｺﾞｼｯｸM-PRO" panose="020F0600000000000000" pitchFamily="50" charset="-128"/>
                <a:ea typeface="HG丸ｺﾞｼｯｸM-PRO" panose="020F0600000000000000" pitchFamily="50" charset="-128"/>
              </a:rPr>
              <a:t>　</a:t>
            </a:r>
          </a:p>
          <a:p>
            <a:pPr>
              <a:buFontTx/>
            </a:pPr>
            <a:r>
              <a:rPr kumimoji="1" lang="ja-JP" altLang="en-US" dirty="0" smtClean="0">
                <a:latin typeface="HG丸ｺﾞｼｯｸM-PRO" panose="020F0600000000000000" pitchFamily="50" charset="-128"/>
                <a:ea typeface="HG丸ｺﾞｼｯｸM-PRO" panose="020F0600000000000000" pitchFamily="50" charset="-128"/>
              </a:rPr>
              <a:t>　</a:t>
            </a:r>
            <a:r>
              <a:rPr kumimoji="1" lang="en-US" altLang="ja-JP" u="sng" dirty="0" smtClean="0">
                <a:latin typeface="HG丸ｺﾞｼｯｸM-PRO" panose="020F0600000000000000" pitchFamily="50" charset="-128"/>
                <a:ea typeface="HG丸ｺﾞｼｯｸM-PRO" panose="020F0600000000000000" pitchFamily="50" charset="-128"/>
              </a:rPr>
              <a:t>Ⅲ</a:t>
            </a:r>
            <a:r>
              <a:rPr kumimoji="1" lang="ja-JP" altLang="en-US" u="sng" dirty="0" smtClean="0">
                <a:latin typeface="HG丸ｺﾞｼｯｸM-PRO" panose="020F0600000000000000" pitchFamily="50" charset="-128"/>
                <a:ea typeface="HG丸ｺﾞｼｯｸM-PRO" panose="020F0600000000000000" pitchFamily="50" charset="-128"/>
              </a:rPr>
              <a:t>　人材確保</a:t>
            </a:r>
          </a:p>
          <a:p>
            <a:pPr>
              <a:buFontTx/>
            </a:pPr>
            <a:r>
              <a:rPr kumimoji="1" lang="ja-JP" altLang="en-US" dirty="0" smtClean="0">
                <a:latin typeface="HG丸ｺﾞｼｯｸM-PRO" panose="020F0600000000000000" pitchFamily="50" charset="-128"/>
                <a:ea typeface="HG丸ｺﾞｼｯｸM-PRO" panose="020F0600000000000000" pitchFamily="50" charset="-128"/>
              </a:rPr>
              <a:t>　（人材の育成・定着、勤務環境の改善、修学資金等）　が基金設置目的</a:t>
            </a:r>
            <a:endParaRPr kumimoji="1" lang="en-US" altLang="ja-JP" dirty="0" smtClean="0">
              <a:latin typeface="HG丸ｺﾞｼｯｸM-PRO" panose="020F0600000000000000" pitchFamily="50" charset="-128"/>
              <a:ea typeface="HG丸ｺﾞｼｯｸM-PRO" panose="020F0600000000000000" pitchFamily="50" charset="-128"/>
            </a:endParaRPr>
          </a:p>
          <a:p>
            <a:pPr>
              <a:buFontTx/>
            </a:pPr>
            <a:endParaRPr kumimoji="1" lang="en-US" altLang="ja-JP" dirty="0" smtClean="0">
              <a:latin typeface="HG丸ｺﾞｼｯｸM-PRO" panose="020F0600000000000000" pitchFamily="50" charset="-128"/>
              <a:ea typeface="HG丸ｺﾞｼｯｸM-PRO" panose="020F0600000000000000" pitchFamily="50" charset="-128"/>
            </a:endParaRPr>
          </a:p>
          <a:p>
            <a:pPr>
              <a:buFontTx/>
            </a:pPr>
            <a:r>
              <a:rPr kumimoji="1" lang="ja-JP" altLang="en-US" dirty="0" smtClean="0">
                <a:latin typeface="HG丸ｺﾞｼｯｸM-PRO" panose="020F0600000000000000" pitchFamily="50" charset="-128"/>
                <a:ea typeface="HG丸ｺﾞｼｯｸM-PRO" panose="020F0600000000000000" pitchFamily="50" charset="-128"/>
              </a:rPr>
              <a:t>・医療分として国全体で約１，０３４億円（㉚９３４億円）、</a:t>
            </a:r>
            <a:endParaRPr kumimoji="1" lang="en-US" altLang="ja-JP" dirty="0" smtClean="0">
              <a:latin typeface="HG丸ｺﾞｼｯｸM-PRO" panose="020F0600000000000000" pitchFamily="50" charset="-128"/>
              <a:ea typeface="HG丸ｺﾞｼｯｸM-PRO" panose="020F0600000000000000" pitchFamily="50" charset="-128"/>
            </a:endParaRPr>
          </a:p>
          <a:p>
            <a:pPr>
              <a:buFontTx/>
            </a:pPr>
            <a:r>
              <a:rPr kumimoji="1" lang="ja-JP" altLang="en-US" dirty="0" smtClean="0">
                <a:latin typeface="HG丸ｺﾞｼｯｸM-PRO" panose="020F0600000000000000" pitchFamily="50" charset="-128"/>
                <a:ea typeface="HG丸ｺﾞｼｯｸM-PRO" panose="020F0600000000000000" pitchFamily="50" charset="-128"/>
              </a:rPr>
              <a:t>　介護分として約８２４億円（㉚７２４億）</a:t>
            </a:r>
          </a:p>
          <a:p>
            <a:pPr>
              <a:buFontTx/>
            </a:pPr>
            <a:endParaRPr kumimoji="1" lang="en-US" altLang="ja-JP" dirty="0" smtClean="0"/>
          </a:p>
        </p:txBody>
      </p:sp>
    </p:spTree>
    <p:extLst>
      <p:ext uri="{BB962C8B-B14F-4D97-AF65-F5344CB8AC3E}">
        <p14:creationId xmlns:p14="http://schemas.microsoft.com/office/powerpoint/2010/main" val="13864882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39800" y="715963"/>
            <a:ext cx="4929188" cy="3697287"/>
          </a:xfrm>
        </p:spPr>
      </p:sp>
      <p:sp>
        <p:nvSpPr>
          <p:cNvPr id="3" name="ノート プレースホルダー 2"/>
          <p:cNvSpPr>
            <a:spLocks noGrp="1"/>
          </p:cNvSpPr>
          <p:nvPr>
            <p:ph type="body" idx="1"/>
          </p:nvPr>
        </p:nvSpPr>
        <p:spPr>
          <a:xfrm>
            <a:off x="673891" y="4686538"/>
            <a:ext cx="5387982" cy="4439132"/>
          </a:xfrm>
          <a:prstGeom prst="rect">
            <a:avLst/>
          </a:prstGeom>
        </p:spPr>
        <p:txBody>
          <a:bodyPr lIns="90644" tIns="45322" rIns="90644" bIns="45322"/>
          <a:lstStyle/>
          <a:p>
            <a:endParaRPr kumimoji="1" lang="en-US" altLang="ja-JP" dirty="0" smtClean="0"/>
          </a:p>
        </p:txBody>
      </p:sp>
      <p:sp>
        <p:nvSpPr>
          <p:cNvPr id="4" name="日付プレースホルダー 3"/>
          <p:cNvSpPr>
            <a:spLocks noGrp="1"/>
          </p:cNvSpPr>
          <p:nvPr>
            <p:ph type="dt" idx="10"/>
          </p:nvPr>
        </p:nvSpPr>
        <p:spPr/>
        <p:txBody>
          <a:bodyPr/>
          <a:lstStyle/>
          <a:p>
            <a:pPr>
              <a:defRPr/>
            </a:pPr>
            <a:fld id="{60553EDC-67FB-4AF4-9057-685EBA7DDFD1}" type="datetime1">
              <a:rPr lang="ja-JP" altLang="en-US" smtClean="0"/>
              <a:t>2021/3/2</a:t>
            </a:fld>
            <a:endParaRPr lang="ja-JP" altLang="en-US" sz="1200"/>
          </a:p>
        </p:txBody>
      </p:sp>
      <p:sp>
        <p:nvSpPr>
          <p:cNvPr id="5" name="スライド番号プレースホルダー 4"/>
          <p:cNvSpPr>
            <a:spLocks noGrp="1"/>
          </p:cNvSpPr>
          <p:nvPr>
            <p:ph type="sldNum" sz="quarter" idx="11"/>
          </p:nvPr>
        </p:nvSpPr>
        <p:spPr/>
        <p:txBody>
          <a:bodyPr/>
          <a:lstStyle/>
          <a:p>
            <a:pPr>
              <a:defRPr/>
            </a:pPr>
            <a:fld id="{7D54FD0A-6D55-4D69-8FB2-9FBA750F654E}" type="slidenum">
              <a:rPr lang="ja-JP" altLang="en-US" smtClean="0"/>
              <a:pPr>
                <a:defRPr/>
              </a:pPr>
              <a:t>2</a:t>
            </a:fld>
            <a:endParaRPr lang="ja-JP" altLang="en-US" sz="1200"/>
          </a:p>
        </p:txBody>
      </p:sp>
    </p:spTree>
    <p:extLst>
      <p:ext uri="{BB962C8B-B14F-4D97-AF65-F5344CB8AC3E}">
        <p14:creationId xmlns:p14="http://schemas.microsoft.com/office/powerpoint/2010/main" val="4038553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03288" y="741363"/>
            <a:ext cx="4929187" cy="3697287"/>
          </a:xfrm>
        </p:spPr>
      </p:sp>
      <p:sp>
        <p:nvSpPr>
          <p:cNvPr id="3" name="ノート プレースホルダー 2"/>
          <p:cNvSpPr>
            <a:spLocks noGrp="1"/>
          </p:cNvSpPr>
          <p:nvPr>
            <p:ph type="body" idx="1"/>
          </p:nvPr>
        </p:nvSpPr>
        <p:spPr>
          <a:xfrm>
            <a:off x="674061" y="4748134"/>
            <a:ext cx="5387645" cy="4689925"/>
          </a:xfrm>
          <a:prstGeom prst="rect">
            <a:avLst/>
          </a:prstGeom>
        </p:spPr>
        <p:txBody>
          <a:bodyPr lIns="92414" tIns="46206" rIns="92414" bIns="46206"/>
          <a:lstStyle/>
          <a:p>
            <a:endParaRPr lang="ja-JP" altLang="en-US"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日付プレースホルダー 3"/>
          <p:cNvSpPr>
            <a:spLocks noGrp="1"/>
          </p:cNvSpPr>
          <p:nvPr>
            <p:ph type="dt" idx="10"/>
          </p:nvPr>
        </p:nvSpPr>
        <p:spPr/>
        <p:txBody>
          <a:bodyPr/>
          <a:lstStyle/>
          <a:p>
            <a:pPr>
              <a:defRPr/>
            </a:pPr>
            <a:fld id="{70F8284E-558B-4F71-AD97-5A019C7C3C5B}" type="datetime1">
              <a:rPr lang="ja-JP" altLang="en-US" smtClean="0"/>
              <a:t>2021/3/2</a:t>
            </a:fld>
            <a:endParaRPr lang="ja-JP" altLang="en-US" sz="1200"/>
          </a:p>
        </p:txBody>
      </p:sp>
      <p:sp>
        <p:nvSpPr>
          <p:cNvPr id="5" name="スライド番号プレースホルダー 4"/>
          <p:cNvSpPr>
            <a:spLocks noGrp="1"/>
          </p:cNvSpPr>
          <p:nvPr>
            <p:ph type="sldNum" sz="quarter" idx="11"/>
          </p:nvPr>
        </p:nvSpPr>
        <p:spPr/>
        <p:txBody>
          <a:bodyPr/>
          <a:lstStyle/>
          <a:p>
            <a:pPr>
              <a:defRPr/>
            </a:pPr>
            <a:fld id="{7D54FD0A-6D55-4D69-8FB2-9FBA750F654E}" type="slidenum">
              <a:rPr lang="ja-JP" altLang="en-US" smtClean="0"/>
              <a:pPr>
                <a:defRPr/>
              </a:pPr>
              <a:t>3</a:t>
            </a:fld>
            <a:endParaRPr lang="ja-JP" altLang="en-US" sz="1200"/>
          </a:p>
        </p:txBody>
      </p:sp>
    </p:spTree>
    <p:extLst>
      <p:ext uri="{BB962C8B-B14F-4D97-AF65-F5344CB8AC3E}">
        <p14:creationId xmlns:p14="http://schemas.microsoft.com/office/powerpoint/2010/main" val="8924676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01700" y="769938"/>
            <a:ext cx="4932363" cy="3700462"/>
          </a:xfrm>
        </p:spPr>
      </p:sp>
      <p:sp>
        <p:nvSpPr>
          <p:cNvPr id="3" name="ノート プレースホルダー 2"/>
          <p:cNvSpPr>
            <a:spLocks noGrp="1"/>
          </p:cNvSpPr>
          <p:nvPr>
            <p:ph type="body" idx="1"/>
          </p:nvPr>
        </p:nvSpPr>
        <p:spPr>
          <a:xfrm>
            <a:off x="673891" y="4747996"/>
            <a:ext cx="5387982" cy="4259291"/>
          </a:xfrm>
          <a:prstGeom prst="rect">
            <a:avLst/>
          </a:prstGeom>
        </p:spPr>
        <p:txBody>
          <a:bodyPr lIns="90644" tIns="45322" rIns="90644" bIns="45322"/>
          <a:lstStyle/>
          <a:p>
            <a:endParaRPr kumimoji="1" lang="ja-JP" altLang="en-US" dirty="0"/>
          </a:p>
        </p:txBody>
      </p:sp>
      <p:sp>
        <p:nvSpPr>
          <p:cNvPr id="4" name="日付プレースホルダー 3"/>
          <p:cNvSpPr>
            <a:spLocks noGrp="1"/>
          </p:cNvSpPr>
          <p:nvPr>
            <p:ph type="dt" idx="10"/>
          </p:nvPr>
        </p:nvSpPr>
        <p:spPr/>
        <p:txBody>
          <a:bodyPr/>
          <a:lstStyle/>
          <a:p>
            <a:pPr defTabSz="906445">
              <a:defRPr/>
            </a:pPr>
            <a:fld id="{637C20EC-6F39-4C60-BF9B-D43B55708BE2}" type="datetime1">
              <a:rPr lang="ja-JP" altLang="en-US">
                <a:solidFill>
                  <a:srgbClr val="000000"/>
                </a:solidFill>
              </a:rPr>
              <a:pPr defTabSz="906445">
                <a:defRPr/>
              </a:pPr>
              <a:t>2021/3/2</a:t>
            </a:fld>
            <a:endParaRPr lang="ja-JP" altLang="en-US" sz="1200">
              <a:solidFill>
                <a:srgbClr val="000000"/>
              </a:solidFill>
            </a:endParaRPr>
          </a:p>
        </p:txBody>
      </p:sp>
      <p:sp>
        <p:nvSpPr>
          <p:cNvPr id="5" name="スライド番号プレースホルダー 4"/>
          <p:cNvSpPr>
            <a:spLocks noGrp="1"/>
          </p:cNvSpPr>
          <p:nvPr>
            <p:ph type="sldNum" sz="quarter" idx="11"/>
          </p:nvPr>
        </p:nvSpPr>
        <p:spPr/>
        <p:txBody>
          <a:bodyPr/>
          <a:lstStyle/>
          <a:p>
            <a:pPr defTabSz="906445">
              <a:defRPr/>
            </a:pPr>
            <a:fld id="{7D54FD0A-6D55-4D69-8FB2-9FBA750F654E}" type="slidenum">
              <a:rPr lang="ja-JP" altLang="en-US">
                <a:solidFill>
                  <a:srgbClr val="000000"/>
                </a:solidFill>
              </a:rPr>
              <a:pPr defTabSz="906445">
                <a:defRPr/>
              </a:pPr>
              <a:t>4</a:t>
            </a:fld>
            <a:endParaRPr lang="ja-JP" altLang="en-US" sz="1200">
              <a:solidFill>
                <a:srgbClr val="000000"/>
              </a:solidFill>
            </a:endParaRPr>
          </a:p>
        </p:txBody>
      </p:sp>
    </p:spTree>
    <p:extLst>
      <p:ext uri="{BB962C8B-B14F-4D97-AF65-F5344CB8AC3E}">
        <p14:creationId xmlns:p14="http://schemas.microsoft.com/office/powerpoint/2010/main" val="9587535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lIns="90644" tIns="45322" rIns="90644" bIns="45322"/>
          <a:lstStyle/>
          <a:p>
            <a:endParaRPr kumimoji="1" lang="ja-JP" altLang="en-US" sz="1000" dirty="0">
              <a:latin typeface="HG丸ｺﾞｼｯｸM-PRO" panose="020F0600000000000000" pitchFamily="50" charset="-128"/>
              <a:ea typeface="HG丸ｺﾞｼｯｸM-PRO" panose="020F0600000000000000" pitchFamily="50" charset="-128"/>
            </a:endParaRPr>
          </a:p>
        </p:txBody>
      </p:sp>
      <p:sp>
        <p:nvSpPr>
          <p:cNvPr id="4" name="スライド番号プレースホルダー 3"/>
          <p:cNvSpPr>
            <a:spLocks noGrp="1"/>
          </p:cNvSpPr>
          <p:nvPr>
            <p:ph type="sldNum" sz="quarter" idx="10"/>
          </p:nvPr>
        </p:nvSpPr>
        <p:spPr/>
        <p:txBody>
          <a:bodyPr/>
          <a:lstStyle/>
          <a:p>
            <a:pPr defTabSz="906445">
              <a:defRPr/>
            </a:pPr>
            <a:fld id="{C0E0A985-F8DD-48B2-9CEB-E91124A2A841}" type="slidenum">
              <a:rPr kumimoji="1" lang="ja-JP" altLang="en-US">
                <a:solidFill>
                  <a:srgbClr val="000000"/>
                </a:solidFill>
              </a:rPr>
              <a:pPr defTabSz="906445">
                <a:defRPr/>
              </a:pPr>
              <a:t>5</a:t>
            </a:fld>
            <a:endParaRPr kumimoji="1" lang="ja-JP" altLang="en-US">
              <a:solidFill>
                <a:srgbClr val="000000"/>
              </a:solidFill>
            </a:endParaRPr>
          </a:p>
        </p:txBody>
      </p:sp>
    </p:spTree>
    <p:extLst>
      <p:ext uri="{BB962C8B-B14F-4D97-AF65-F5344CB8AC3E}">
        <p14:creationId xmlns:p14="http://schemas.microsoft.com/office/powerpoint/2010/main" val="1817850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p>
        </p:txBody>
      </p:sp>
      <p:sp>
        <p:nvSpPr>
          <p:cNvPr id="4" name="日付プレースホルダー 3"/>
          <p:cNvSpPr>
            <a:spLocks noGrp="1" noChangeArrowheads="1"/>
          </p:cNvSpPr>
          <p:nvPr>
            <p:ph type="dt" sz="half" idx="10"/>
          </p:nvPr>
        </p:nvSpPr>
        <p:spPr>
          <a:ln/>
        </p:spPr>
        <p:txBody>
          <a:bodyPr/>
          <a:lstStyle>
            <a:lvl1pPr>
              <a:defRPr/>
            </a:lvl1pPr>
          </a:lstStyle>
          <a:p>
            <a:pPr>
              <a:defRPr/>
            </a:pPr>
            <a:fld id="{7E2E5B16-39B7-405F-BC15-98741B057F3E}" type="datetime1">
              <a:rPr lang="ja-JP" altLang="en-US" smtClean="0"/>
              <a:t>2021/3/2</a:t>
            </a:fld>
            <a:endParaRPr lang="ja-JP" altLang="en-US" sz="1800">
              <a:solidFill>
                <a:schemeClr val="tx1"/>
              </a:solidFill>
            </a:endParaRPr>
          </a:p>
        </p:txBody>
      </p:sp>
      <p:sp>
        <p:nvSpPr>
          <p:cNvPr id="5" name="フッター プレースホルダー 4"/>
          <p:cNvSpPr>
            <a:spLocks noGrp="1" noChangeArrowheads="1"/>
          </p:cNvSpPr>
          <p:nvPr>
            <p:ph type="ftr" sz="quarter" idx="11"/>
          </p:nvPr>
        </p:nvSpPr>
        <p:spPr>
          <a:ln/>
        </p:spPr>
        <p:txBody>
          <a:bodyPr/>
          <a:lstStyle>
            <a:lvl1pPr>
              <a:defRPr/>
            </a:lvl1pPr>
          </a:lstStyle>
          <a:p>
            <a:pPr>
              <a:defRPr/>
            </a:pPr>
            <a:endParaRPr lang="ja-JP" altLang="ja-JP"/>
          </a:p>
        </p:txBody>
      </p:sp>
      <p:sp>
        <p:nvSpPr>
          <p:cNvPr id="6" name="スライド番号プレースホルダー 5"/>
          <p:cNvSpPr>
            <a:spLocks noGrp="1" noChangeArrowheads="1"/>
          </p:cNvSpPr>
          <p:nvPr>
            <p:ph type="sldNum" sz="quarter" idx="12"/>
          </p:nvPr>
        </p:nvSpPr>
        <p:spPr>
          <a:ln/>
        </p:spPr>
        <p:txBody>
          <a:bodyPr/>
          <a:lstStyle>
            <a:lvl1pPr>
              <a:defRPr/>
            </a:lvl1pPr>
          </a:lstStyle>
          <a:p>
            <a:pPr>
              <a:defRPr/>
            </a:pPr>
            <a:fld id="{E2FACE3B-DD77-4E99-B29F-0D456374E52B}" type="slidenum">
              <a:rPr lang="ja-JP" altLang="en-US"/>
              <a:pPr>
                <a:defRPr/>
              </a:pPr>
              <a:t>‹#›</a:t>
            </a:fld>
            <a:endParaRPr lang="ja-JP" altLang="en-US" dirty="0">
              <a:solidFill>
                <a:schemeClr val="tx1"/>
              </a:solidFill>
            </a:endParaRPr>
          </a:p>
        </p:txBody>
      </p:sp>
    </p:spTree>
    <p:extLst>
      <p:ext uri="{BB962C8B-B14F-4D97-AF65-F5344CB8AC3E}">
        <p14:creationId xmlns:p14="http://schemas.microsoft.com/office/powerpoint/2010/main" val="962222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noChangeArrowheads="1"/>
          </p:cNvSpPr>
          <p:nvPr>
            <p:ph type="dt" sz="half" idx="10"/>
          </p:nvPr>
        </p:nvSpPr>
        <p:spPr>
          <a:ln/>
        </p:spPr>
        <p:txBody>
          <a:bodyPr/>
          <a:lstStyle>
            <a:lvl1pPr>
              <a:defRPr/>
            </a:lvl1pPr>
          </a:lstStyle>
          <a:p>
            <a:pPr>
              <a:defRPr/>
            </a:pPr>
            <a:fld id="{1E6C6B7B-7E36-4194-97FB-7DF558BD33AA}" type="datetime1">
              <a:rPr lang="ja-JP" altLang="en-US" smtClean="0"/>
              <a:t>2021/3/2</a:t>
            </a:fld>
            <a:endParaRPr lang="ja-JP" altLang="en-US" sz="1800">
              <a:solidFill>
                <a:schemeClr val="tx1"/>
              </a:solidFill>
            </a:endParaRPr>
          </a:p>
        </p:txBody>
      </p:sp>
      <p:sp>
        <p:nvSpPr>
          <p:cNvPr id="5" name="フッター プレースホルダー 4"/>
          <p:cNvSpPr>
            <a:spLocks noGrp="1" noChangeArrowheads="1"/>
          </p:cNvSpPr>
          <p:nvPr>
            <p:ph type="ftr" sz="quarter" idx="11"/>
          </p:nvPr>
        </p:nvSpPr>
        <p:spPr>
          <a:ln/>
        </p:spPr>
        <p:txBody>
          <a:bodyPr/>
          <a:lstStyle>
            <a:lvl1pPr>
              <a:defRPr/>
            </a:lvl1pPr>
          </a:lstStyle>
          <a:p>
            <a:pPr>
              <a:defRPr/>
            </a:pPr>
            <a:endParaRPr lang="ja-JP" altLang="ja-JP"/>
          </a:p>
        </p:txBody>
      </p:sp>
      <p:sp>
        <p:nvSpPr>
          <p:cNvPr id="6" name="スライド番号プレースホルダー 5"/>
          <p:cNvSpPr>
            <a:spLocks noGrp="1" noChangeArrowheads="1"/>
          </p:cNvSpPr>
          <p:nvPr>
            <p:ph type="sldNum" sz="quarter" idx="12"/>
          </p:nvPr>
        </p:nvSpPr>
        <p:spPr>
          <a:ln/>
        </p:spPr>
        <p:txBody>
          <a:bodyPr/>
          <a:lstStyle>
            <a:lvl1pPr>
              <a:defRPr/>
            </a:lvl1pPr>
          </a:lstStyle>
          <a:p>
            <a:pPr>
              <a:defRPr/>
            </a:pPr>
            <a:fld id="{D24D32BB-3771-494A-B80D-C80E831D936E}" type="slidenum">
              <a:rPr lang="ja-JP" altLang="en-US"/>
              <a:pPr>
                <a:defRPr/>
              </a:pPr>
              <a:t>‹#›</a:t>
            </a:fld>
            <a:endParaRPr lang="ja-JP" altLang="en-US" dirty="0">
              <a:solidFill>
                <a:schemeClr val="tx1"/>
              </a:solidFill>
            </a:endParaRPr>
          </a:p>
        </p:txBody>
      </p:sp>
    </p:spTree>
    <p:extLst>
      <p:ext uri="{BB962C8B-B14F-4D97-AF65-F5344CB8AC3E}">
        <p14:creationId xmlns:p14="http://schemas.microsoft.com/office/powerpoint/2010/main" val="38133070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noChangeArrowheads="1"/>
          </p:cNvSpPr>
          <p:nvPr>
            <p:ph type="dt" sz="half" idx="10"/>
          </p:nvPr>
        </p:nvSpPr>
        <p:spPr>
          <a:ln/>
        </p:spPr>
        <p:txBody>
          <a:bodyPr/>
          <a:lstStyle>
            <a:lvl1pPr>
              <a:defRPr/>
            </a:lvl1pPr>
          </a:lstStyle>
          <a:p>
            <a:pPr>
              <a:defRPr/>
            </a:pPr>
            <a:fld id="{08C29C9B-28F5-4968-AFCF-6972E67289E5}" type="datetime1">
              <a:rPr lang="ja-JP" altLang="en-US" smtClean="0"/>
              <a:t>2021/3/2</a:t>
            </a:fld>
            <a:endParaRPr lang="ja-JP" altLang="en-US" sz="1800">
              <a:solidFill>
                <a:schemeClr val="tx1"/>
              </a:solidFill>
            </a:endParaRPr>
          </a:p>
        </p:txBody>
      </p:sp>
      <p:sp>
        <p:nvSpPr>
          <p:cNvPr id="5" name="フッター プレースホルダー 4"/>
          <p:cNvSpPr>
            <a:spLocks noGrp="1" noChangeArrowheads="1"/>
          </p:cNvSpPr>
          <p:nvPr>
            <p:ph type="ftr" sz="quarter" idx="11"/>
          </p:nvPr>
        </p:nvSpPr>
        <p:spPr>
          <a:ln/>
        </p:spPr>
        <p:txBody>
          <a:bodyPr/>
          <a:lstStyle>
            <a:lvl1pPr>
              <a:defRPr/>
            </a:lvl1pPr>
          </a:lstStyle>
          <a:p>
            <a:pPr>
              <a:defRPr/>
            </a:pPr>
            <a:endParaRPr lang="ja-JP" altLang="ja-JP"/>
          </a:p>
        </p:txBody>
      </p:sp>
      <p:sp>
        <p:nvSpPr>
          <p:cNvPr id="6" name="スライド番号プレースホルダー 5"/>
          <p:cNvSpPr>
            <a:spLocks noGrp="1" noChangeArrowheads="1"/>
          </p:cNvSpPr>
          <p:nvPr>
            <p:ph type="sldNum" sz="quarter" idx="12"/>
          </p:nvPr>
        </p:nvSpPr>
        <p:spPr>
          <a:ln/>
        </p:spPr>
        <p:txBody>
          <a:bodyPr/>
          <a:lstStyle>
            <a:lvl1pPr>
              <a:defRPr/>
            </a:lvl1pPr>
          </a:lstStyle>
          <a:p>
            <a:pPr>
              <a:defRPr/>
            </a:pPr>
            <a:fld id="{5D8E2D56-830C-47C1-8E05-A6518E43A2D6}" type="slidenum">
              <a:rPr lang="ja-JP" altLang="en-US"/>
              <a:pPr>
                <a:defRPr/>
              </a:pPr>
              <a:t>‹#›</a:t>
            </a:fld>
            <a:endParaRPr lang="ja-JP" altLang="en-US" dirty="0">
              <a:solidFill>
                <a:schemeClr val="tx1"/>
              </a:solidFill>
            </a:endParaRPr>
          </a:p>
        </p:txBody>
      </p:sp>
    </p:spTree>
    <p:extLst>
      <p:ext uri="{BB962C8B-B14F-4D97-AF65-F5344CB8AC3E}">
        <p14:creationId xmlns:p14="http://schemas.microsoft.com/office/powerpoint/2010/main" val="852069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noChangeArrowheads="1"/>
          </p:cNvSpPr>
          <p:nvPr>
            <p:ph type="dt" sz="half" idx="10"/>
          </p:nvPr>
        </p:nvSpPr>
        <p:spPr>
          <a:ln/>
        </p:spPr>
        <p:txBody>
          <a:bodyPr/>
          <a:lstStyle>
            <a:lvl1pPr>
              <a:defRPr/>
            </a:lvl1pPr>
          </a:lstStyle>
          <a:p>
            <a:pPr>
              <a:defRPr/>
            </a:pPr>
            <a:fld id="{0A3BE262-00A6-4064-8E60-AC16E0F6B458}" type="datetime1">
              <a:rPr lang="ja-JP" altLang="en-US" smtClean="0"/>
              <a:t>2021/3/2</a:t>
            </a:fld>
            <a:endParaRPr lang="ja-JP" altLang="en-US" sz="1800">
              <a:solidFill>
                <a:schemeClr val="tx1"/>
              </a:solidFill>
            </a:endParaRPr>
          </a:p>
        </p:txBody>
      </p:sp>
      <p:sp>
        <p:nvSpPr>
          <p:cNvPr id="5" name="フッター プレースホルダー 4"/>
          <p:cNvSpPr>
            <a:spLocks noGrp="1" noChangeArrowheads="1"/>
          </p:cNvSpPr>
          <p:nvPr>
            <p:ph type="ftr" sz="quarter" idx="11"/>
          </p:nvPr>
        </p:nvSpPr>
        <p:spPr>
          <a:ln/>
        </p:spPr>
        <p:txBody>
          <a:bodyPr/>
          <a:lstStyle>
            <a:lvl1pPr>
              <a:defRPr/>
            </a:lvl1pPr>
          </a:lstStyle>
          <a:p>
            <a:pPr>
              <a:defRPr/>
            </a:pPr>
            <a:endParaRPr lang="ja-JP" altLang="ja-JP"/>
          </a:p>
        </p:txBody>
      </p:sp>
      <p:sp>
        <p:nvSpPr>
          <p:cNvPr id="6" name="スライド番号プレースホルダー 5"/>
          <p:cNvSpPr>
            <a:spLocks noGrp="1" noChangeArrowheads="1"/>
          </p:cNvSpPr>
          <p:nvPr>
            <p:ph type="sldNum" sz="quarter" idx="12"/>
          </p:nvPr>
        </p:nvSpPr>
        <p:spPr>
          <a:ln/>
        </p:spPr>
        <p:txBody>
          <a:bodyPr/>
          <a:lstStyle>
            <a:lvl1pPr>
              <a:defRPr/>
            </a:lvl1pPr>
          </a:lstStyle>
          <a:p>
            <a:pPr>
              <a:defRPr/>
            </a:pPr>
            <a:fld id="{845FDA58-8628-4030-A7FF-2946B2EE6B4C}" type="slidenum">
              <a:rPr lang="ja-JP" altLang="en-US"/>
              <a:pPr>
                <a:defRPr/>
              </a:pPr>
              <a:t>‹#›</a:t>
            </a:fld>
            <a:endParaRPr lang="ja-JP" altLang="en-US" dirty="0">
              <a:solidFill>
                <a:schemeClr val="tx1"/>
              </a:solidFill>
            </a:endParaRPr>
          </a:p>
        </p:txBody>
      </p:sp>
    </p:spTree>
    <p:extLst>
      <p:ext uri="{BB962C8B-B14F-4D97-AF65-F5344CB8AC3E}">
        <p14:creationId xmlns:p14="http://schemas.microsoft.com/office/powerpoint/2010/main" val="1234269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日付プレースホルダー 3"/>
          <p:cNvSpPr>
            <a:spLocks noGrp="1" noChangeArrowheads="1"/>
          </p:cNvSpPr>
          <p:nvPr>
            <p:ph type="dt" sz="half" idx="10"/>
          </p:nvPr>
        </p:nvSpPr>
        <p:spPr>
          <a:ln/>
        </p:spPr>
        <p:txBody>
          <a:bodyPr/>
          <a:lstStyle>
            <a:lvl1pPr>
              <a:defRPr/>
            </a:lvl1pPr>
          </a:lstStyle>
          <a:p>
            <a:pPr>
              <a:defRPr/>
            </a:pPr>
            <a:fld id="{92A11655-9379-4AD9-AE74-24CF18FD3813}" type="datetime1">
              <a:rPr lang="ja-JP" altLang="en-US" smtClean="0"/>
              <a:t>2021/3/2</a:t>
            </a:fld>
            <a:endParaRPr lang="ja-JP" altLang="en-US" sz="1800">
              <a:solidFill>
                <a:schemeClr val="tx1"/>
              </a:solidFill>
            </a:endParaRPr>
          </a:p>
        </p:txBody>
      </p:sp>
      <p:sp>
        <p:nvSpPr>
          <p:cNvPr id="5" name="フッター プレースホルダー 4"/>
          <p:cNvSpPr>
            <a:spLocks noGrp="1" noChangeArrowheads="1"/>
          </p:cNvSpPr>
          <p:nvPr>
            <p:ph type="ftr" sz="quarter" idx="11"/>
          </p:nvPr>
        </p:nvSpPr>
        <p:spPr>
          <a:ln/>
        </p:spPr>
        <p:txBody>
          <a:bodyPr/>
          <a:lstStyle>
            <a:lvl1pPr>
              <a:defRPr/>
            </a:lvl1pPr>
          </a:lstStyle>
          <a:p>
            <a:pPr>
              <a:defRPr/>
            </a:pPr>
            <a:endParaRPr lang="ja-JP" altLang="ja-JP"/>
          </a:p>
        </p:txBody>
      </p:sp>
      <p:sp>
        <p:nvSpPr>
          <p:cNvPr id="6" name="スライド番号プレースホルダー 5"/>
          <p:cNvSpPr>
            <a:spLocks noGrp="1" noChangeArrowheads="1"/>
          </p:cNvSpPr>
          <p:nvPr>
            <p:ph type="sldNum" sz="quarter" idx="12"/>
          </p:nvPr>
        </p:nvSpPr>
        <p:spPr>
          <a:ln/>
        </p:spPr>
        <p:txBody>
          <a:bodyPr/>
          <a:lstStyle>
            <a:lvl1pPr>
              <a:defRPr/>
            </a:lvl1pPr>
          </a:lstStyle>
          <a:p>
            <a:pPr>
              <a:defRPr/>
            </a:pPr>
            <a:fld id="{218985E1-630F-4AAD-A568-AC45370F9479}" type="slidenum">
              <a:rPr lang="ja-JP" altLang="en-US"/>
              <a:pPr>
                <a:defRPr/>
              </a:pPr>
              <a:t>‹#›</a:t>
            </a:fld>
            <a:endParaRPr lang="ja-JP" altLang="en-US" dirty="0">
              <a:solidFill>
                <a:schemeClr val="tx1"/>
              </a:solidFill>
            </a:endParaRPr>
          </a:p>
        </p:txBody>
      </p:sp>
    </p:spTree>
    <p:extLst>
      <p:ext uri="{BB962C8B-B14F-4D97-AF65-F5344CB8AC3E}">
        <p14:creationId xmlns:p14="http://schemas.microsoft.com/office/powerpoint/2010/main" val="26149191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3"/>
          <p:cNvSpPr>
            <a:spLocks noGrp="1" noChangeArrowheads="1"/>
          </p:cNvSpPr>
          <p:nvPr>
            <p:ph type="dt" sz="half" idx="10"/>
          </p:nvPr>
        </p:nvSpPr>
        <p:spPr>
          <a:ln/>
        </p:spPr>
        <p:txBody>
          <a:bodyPr/>
          <a:lstStyle>
            <a:lvl1pPr>
              <a:defRPr/>
            </a:lvl1pPr>
          </a:lstStyle>
          <a:p>
            <a:pPr>
              <a:defRPr/>
            </a:pPr>
            <a:fld id="{377EA32F-C3DF-4B1B-9273-032EFA129148}" type="datetime1">
              <a:rPr lang="ja-JP" altLang="en-US" smtClean="0"/>
              <a:t>2021/3/2</a:t>
            </a:fld>
            <a:endParaRPr lang="ja-JP" altLang="en-US" sz="1800">
              <a:solidFill>
                <a:schemeClr val="tx1"/>
              </a:solidFill>
            </a:endParaRPr>
          </a:p>
        </p:txBody>
      </p:sp>
      <p:sp>
        <p:nvSpPr>
          <p:cNvPr id="6" name="フッター プレースホルダー 4"/>
          <p:cNvSpPr>
            <a:spLocks noGrp="1" noChangeArrowheads="1"/>
          </p:cNvSpPr>
          <p:nvPr>
            <p:ph type="ftr" sz="quarter" idx="11"/>
          </p:nvPr>
        </p:nvSpPr>
        <p:spPr>
          <a:ln/>
        </p:spPr>
        <p:txBody>
          <a:bodyPr/>
          <a:lstStyle>
            <a:lvl1pPr>
              <a:defRPr/>
            </a:lvl1pPr>
          </a:lstStyle>
          <a:p>
            <a:pPr>
              <a:defRPr/>
            </a:pPr>
            <a:endParaRPr lang="ja-JP" altLang="ja-JP"/>
          </a:p>
        </p:txBody>
      </p:sp>
      <p:sp>
        <p:nvSpPr>
          <p:cNvPr id="7" name="スライド番号プレースホルダー 5"/>
          <p:cNvSpPr>
            <a:spLocks noGrp="1" noChangeArrowheads="1"/>
          </p:cNvSpPr>
          <p:nvPr>
            <p:ph type="sldNum" sz="quarter" idx="12"/>
          </p:nvPr>
        </p:nvSpPr>
        <p:spPr>
          <a:ln/>
        </p:spPr>
        <p:txBody>
          <a:bodyPr/>
          <a:lstStyle>
            <a:lvl1pPr>
              <a:defRPr/>
            </a:lvl1pPr>
          </a:lstStyle>
          <a:p>
            <a:pPr>
              <a:defRPr/>
            </a:pPr>
            <a:fld id="{65781053-4AE8-4BA0-8C07-84F8899F095B}" type="slidenum">
              <a:rPr lang="ja-JP" altLang="en-US"/>
              <a:pPr>
                <a:defRPr/>
              </a:pPr>
              <a:t>‹#›</a:t>
            </a:fld>
            <a:endParaRPr lang="ja-JP" altLang="en-US" dirty="0">
              <a:solidFill>
                <a:schemeClr val="tx1"/>
              </a:solidFill>
            </a:endParaRPr>
          </a:p>
        </p:txBody>
      </p:sp>
    </p:spTree>
    <p:extLst>
      <p:ext uri="{BB962C8B-B14F-4D97-AF65-F5344CB8AC3E}">
        <p14:creationId xmlns:p14="http://schemas.microsoft.com/office/powerpoint/2010/main" val="31187134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3"/>
          <p:cNvSpPr>
            <a:spLocks noGrp="1" noChangeArrowheads="1"/>
          </p:cNvSpPr>
          <p:nvPr>
            <p:ph type="dt" sz="half" idx="10"/>
          </p:nvPr>
        </p:nvSpPr>
        <p:spPr>
          <a:ln/>
        </p:spPr>
        <p:txBody>
          <a:bodyPr/>
          <a:lstStyle>
            <a:lvl1pPr>
              <a:defRPr/>
            </a:lvl1pPr>
          </a:lstStyle>
          <a:p>
            <a:pPr>
              <a:defRPr/>
            </a:pPr>
            <a:fld id="{FD920F1E-ED6B-4685-8E7B-AE75581845FA}" type="datetime1">
              <a:rPr lang="ja-JP" altLang="en-US" smtClean="0"/>
              <a:t>2021/3/2</a:t>
            </a:fld>
            <a:endParaRPr lang="ja-JP" altLang="en-US" sz="1800">
              <a:solidFill>
                <a:schemeClr val="tx1"/>
              </a:solidFill>
            </a:endParaRPr>
          </a:p>
        </p:txBody>
      </p:sp>
      <p:sp>
        <p:nvSpPr>
          <p:cNvPr id="8" name="フッター プレースホルダー 4"/>
          <p:cNvSpPr>
            <a:spLocks noGrp="1" noChangeArrowheads="1"/>
          </p:cNvSpPr>
          <p:nvPr>
            <p:ph type="ftr" sz="quarter" idx="11"/>
          </p:nvPr>
        </p:nvSpPr>
        <p:spPr>
          <a:ln/>
        </p:spPr>
        <p:txBody>
          <a:bodyPr/>
          <a:lstStyle>
            <a:lvl1pPr>
              <a:defRPr/>
            </a:lvl1pPr>
          </a:lstStyle>
          <a:p>
            <a:pPr>
              <a:defRPr/>
            </a:pPr>
            <a:endParaRPr lang="ja-JP" altLang="ja-JP"/>
          </a:p>
        </p:txBody>
      </p:sp>
      <p:sp>
        <p:nvSpPr>
          <p:cNvPr id="9" name="スライド番号プレースホルダー 5"/>
          <p:cNvSpPr>
            <a:spLocks noGrp="1" noChangeArrowheads="1"/>
          </p:cNvSpPr>
          <p:nvPr>
            <p:ph type="sldNum" sz="quarter" idx="12"/>
          </p:nvPr>
        </p:nvSpPr>
        <p:spPr>
          <a:ln/>
        </p:spPr>
        <p:txBody>
          <a:bodyPr/>
          <a:lstStyle>
            <a:lvl1pPr>
              <a:defRPr/>
            </a:lvl1pPr>
          </a:lstStyle>
          <a:p>
            <a:pPr>
              <a:defRPr/>
            </a:pPr>
            <a:fld id="{9CA171EF-40C8-4792-A649-7AEA84BAD3D1}" type="slidenum">
              <a:rPr lang="ja-JP" altLang="en-US"/>
              <a:pPr>
                <a:defRPr/>
              </a:pPr>
              <a:t>‹#›</a:t>
            </a:fld>
            <a:endParaRPr lang="ja-JP" altLang="en-US" dirty="0">
              <a:solidFill>
                <a:schemeClr val="tx1"/>
              </a:solidFill>
            </a:endParaRPr>
          </a:p>
        </p:txBody>
      </p:sp>
    </p:spTree>
    <p:extLst>
      <p:ext uri="{BB962C8B-B14F-4D97-AF65-F5344CB8AC3E}">
        <p14:creationId xmlns:p14="http://schemas.microsoft.com/office/powerpoint/2010/main" val="4106653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3"/>
          <p:cNvSpPr>
            <a:spLocks noGrp="1" noChangeArrowheads="1"/>
          </p:cNvSpPr>
          <p:nvPr>
            <p:ph type="dt" sz="half" idx="10"/>
          </p:nvPr>
        </p:nvSpPr>
        <p:spPr>
          <a:ln/>
        </p:spPr>
        <p:txBody>
          <a:bodyPr/>
          <a:lstStyle>
            <a:lvl1pPr>
              <a:defRPr/>
            </a:lvl1pPr>
          </a:lstStyle>
          <a:p>
            <a:pPr>
              <a:defRPr/>
            </a:pPr>
            <a:fld id="{2D7B57B5-0FF9-4B26-A323-A0371F2EAC77}" type="datetime1">
              <a:rPr lang="ja-JP" altLang="en-US" smtClean="0"/>
              <a:t>2021/3/2</a:t>
            </a:fld>
            <a:endParaRPr lang="ja-JP" altLang="en-US" sz="1800">
              <a:solidFill>
                <a:schemeClr val="tx1"/>
              </a:solidFill>
            </a:endParaRPr>
          </a:p>
        </p:txBody>
      </p:sp>
      <p:sp>
        <p:nvSpPr>
          <p:cNvPr id="4" name="フッター プレースホルダー 4"/>
          <p:cNvSpPr>
            <a:spLocks noGrp="1" noChangeArrowheads="1"/>
          </p:cNvSpPr>
          <p:nvPr>
            <p:ph type="ftr" sz="quarter" idx="11"/>
          </p:nvPr>
        </p:nvSpPr>
        <p:spPr>
          <a:ln/>
        </p:spPr>
        <p:txBody>
          <a:bodyPr/>
          <a:lstStyle>
            <a:lvl1pPr>
              <a:defRPr/>
            </a:lvl1pPr>
          </a:lstStyle>
          <a:p>
            <a:pPr>
              <a:defRPr/>
            </a:pPr>
            <a:endParaRPr lang="ja-JP" altLang="ja-JP"/>
          </a:p>
        </p:txBody>
      </p:sp>
      <p:sp>
        <p:nvSpPr>
          <p:cNvPr id="5" name="スライド番号プレースホルダー 5"/>
          <p:cNvSpPr>
            <a:spLocks noGrp="1" noChangeArrowheads="1"/>
          </p:cNvSpPr>
          <p:nvPr>
            <p:ph type="sldNum" sz="quarter" idx="12"/>
          </p:nvPr>
        </p:nvSpPr>
        <p:spPr>
          <a:ln/>
        </p:spPr>
        <p:txBody>
          <a:bodyPr/>
          <a:lstStyle>
            <a:lvl1pPr>
              <a:defRPr/>
            </a:lvl1pPr>
          </a:lstStyle>
          <a:p>
            <a:pPr>
              <a:defRPr/>
            </a:pPr>
            <a:fld id="{9BDF50B9-CA88-410B-AE6E-57E622C59EAD}" type="slidenum">
              <a:rPr lang="ja-JP" altLang="en-US"/>
              <a:pPr>
                <a:defRPr/>
              </a:pPr>
              <a:t>‹#›</a:t>
            </a:fld>
            <a:endParaRPr lang="ja-JP" altLang="en-US" dirty="0">
              <a:solidFill>
                <a:schemeClr val="tx1"/>
              </a:solidFill>
            </a:endParaRPr>
          </a:p>
        </p:txBody>
      </p:sp>
    </p:spTree>
    <p:extLst>
      <p:ext uri="{BB962C8B-B14F-4D97-AF65-F5344CB8AC3E}">
        <p14:creationId xmlns:p14="http://schemas.microsoft.com/office/powerpoint/2010/main" val="31232199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p:cNvSpPr>
            <a:spLocks noGrp="1" noChangeArrowheads="1"/>
          </p:cNvSpPr>
          <p:nvPr>
            <p:ph type="dt" sz="half" idx="10"/>
          </p:nvPr>
        </p:nvSpPr>
        <p:spPr>
          <a:ln/>
        </p:spPr>
        <p:txBody>
          <a:bodyPr/>
          <a:lstStyle>
            <a:lvl1pPr>
              <a:defRPr/>
            </a:lvl1pPr>
          </a:lstStyle>
          <a:p>
            <a:pPr>
              <a:defRPr/>
            </a:pPr>
            <a:fld id="{7931A7A6-9D91-41C5-8372-877972F2C07F}" type="datetime1">
              <a:rPr lang="ja-JP" altLang="en-US" smtClean="0"/>
              <a:t>2021/3/2</a:t>
            </a:fld>
            <a:endParaRPr lang="ja-JP" altLang="en-US" sz="1800">
              <a:solidFill>
                <a:schemeClr val="tx1"/>
              </a:solidFill>
            </a:endParaRPr>
          </a:p>
        </p:txBody>
      </p:sp>
      <p:sp>
        <p:nvSpPr>
          <p:cNvPr id="3" name="フッター プレースホルダー 4"/>
          <p:cNvSpPr>
            <a:spLocks noGrp="1" noChangeArrowheads="1"/>
          </p:cNvSpPr>
          <p:nvPr>
            <p:ph type="ftr" sz="quarter" idx="11"/>
          </p:nvPr>
        </p:nvSpPr>
        <p:spPr>
          <a:ln/>
        </p:spPr>
        <p:txBody>
          <a:bodyPr/>
          <a:lstStyle>
            <a:lvl1pPr>
              <a:defRPr/>
            </a:lvl1pPr>
          </a:lstStyle>
          <a:p>
            <a:pPr>
              <a:defRPr/>
            </a:pPr>
            <a:endParaRPr lang="ja-JP" altLang="ja-JP"/>
          </a:p>
        </p:txBody>
      </p:sp>
      <p:sp>
        <p:nvSpPr>
          <p:cNvPr id="4" name="スライド番号プレースホルダー 5"/>
          <p:cNvSpPr>
            <a:spLocks noGrp="1" noChangeArrowheads="1"/>
          </p:cNvSpPr>
          <p:nvPr>
            <p:ph type="sldNum" sz="quarter" idx="12"/>
          </p:nvPr>
        </p:nvSpPr>
        <p:spPr>
          <a:ln/>
        </p:spPr>
        <p:txBody>
          <a:bodyPr/>
          <a:lstStyle>
            <a:lvl1pPr>
              <a:defRPr/>
            </a:lvl1pPr>
          </a:lstStyle>
          <a:p>
            <a:pPr>
              <a:defRPr/>
            </a:pPr>
            <a:fld id="{D520EF46-18EA-4CDF-BEAF-199C01403FB0}" type="slidenum">
              <a:rPr lang="ja-JP" altLang="en-US"/>
              <a:pPr>
                <a:defRPr/>
              </a:pPr>
              <a:t>‹#›</a:t>
            </a:fld>
            <a:endParaRPr lang="ja-JP" altLang="en-US" dirty="0">
              <a:solidFill>
                <a:schemeClr val="tx1"/>
              </a:solidFill>
            </a:endParaRPr>
          </a:p>
        </p:txBody>
      </p:sp>
    </p:spTree>
    <p:extLst>
      <p:ext uri="{BB962C8B-B14F-4D97-AF65-F5344CB8AC3E}">
        <p14:creationId xmlns:p14="http://schemas.microsoft.com/office/powerpoint/2010/main" val="445642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p:cNvSpPr>
            <a:spLocks noGrp="1" noChangeArrowheads="1"/>
          </p:cNvSpPr>
          <p:nvPr>
            <p:ph type="dt" sz="half" idx="10"/>
          </p:nvPr>
        </p:nvSpPr>
        <p:spPr>
          <a:ln/>
        </p:spPr>
        <p:txBody>
          <a:bodyPr/>
          <a:lstStyle>
            <a:lvl1pPr>
              <a:defRPr/>
            </a:lvl1pPr>
          </a:lstStyle>
          <a:p>
            <a:pPr>
              <a:defRPr/>
            </a:pPr>
            <a:fld id="{47EECBB8-D132-489B-8859-D727A0F106C9}" type="datetime1">
              <a:rPr lang="ja-JP" altLang="en-US" smtClean="0"/>
              <a:t>2021/3/2</a:t>
            </a:fld>
            <a:endParaRPr lang="ja-JP" altLang="en-US" sz="1800">
              <a:solidFill>
                <a:schemeClr val="tx1"/>
              </a:solidFill>
            </a:endParaRPr>
          </a:p>
        </p:txBody>
      </p:sp>
      <p:sp>
        <p:nvSpPr>
          <p:cNvPr id="6" name="フッター プレースホルダー 4"/>
          <p:cNvSpPr>
            <a:spLocks noGrp="1" noChangeArrowheads="1"/>
          </p:cNvSpPr>
          <p:nvPr>
            <p:ph type="ftr" sz="quarter" idx="11"/>
          </p:nvPr>
        </p:nvSpPr>
        <p:spPr>
          <a:ln/>
        </p:spPr>
        <p:txBody>
          <a:bodyPr/>
          <a:lstStyle>
            <a:lvl1pPr>
              <a:defRPr/>
            </a:lvl1pPr>
          </a:lstStyle>
          <a:p>
            <a:pPr>
              <a:defRPr/>
            </a:pPr>
            <a:endParaRPr lang="ja-JP" altLang="ja-JP"/>
          </a:p>
        </p:txBody>
      </p:sp>
      <p:sp>
        <p:nvSpPr>
          <p:cNvPr id="7" name="スライド番号プレースホルダー 5"/>
          <p:cNvSpPr>
            <a:spLocks noGrp="1" noChangeArrowheads="1"/>
          </p:cNvSpPr>
          <p:nvPr>
            <p:ph type="sldNum" sz="quarter" idx="12"/>
          </p:nvPr>
        </p:nvSpPr>
        <p:spPr>
          <a:ln/>
        </p:spPr>
        <p:txBody>
          <a:bodyPr/>
          <a:lstStyle>
            <a:lvl1pPr>
              <a:defRPr/>
            </a:lvl1pPr>
          </a:lstStyle>
          <a:p>
            <a:pPr>
              <a:defRPr/>
            </a:pPr>
            <a:fld id="{4621F2EA-3F49-43AB-B0C6-99CBBCAF2838}" type="slidenum">
              <a:rPr lang="ja-JP" altLang="en-US"/>
              <a:pPr>
                <a:defRPr/>
              </a:pPr>
              <a:t>‹#›</a:t>
            </a:fld>
            <a:endParaRPr lang="ja-JP" altLang="en-US" dirty="0">
              <a:solidFill>
                <a:schemeClr val="tx1"/>
              </a:solidFill>
            </a:endParaRPr>
          </a:p>
        </p:txBody>
      </p:sp>
    </p:spTree>
    <p:extLst>
      <p:ext uri="{BB962C8B-B14F-4D97-AF65-F5344CB8AC3E}">
        <p14:creationId xmlns:p14="http://schemas.microsoft.com/office/powerpoint/2010/main" val="1922078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sym typeface="Calibri" pitchFamily="34" charset="0"/>
            </a:endParaRPr>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p:cNvSpPr>
            <a:spLocks noGrp="1" noChangeArrowheads="1"/>
          </p:cNvSpPr>
          <p:nvPr>
            <p:ph type="dt" sz="half" idx="10"/>
          </p:nvPr>
        </p:nvSpPr>
        <p:spPr>
          <a:ln/>
        </p:spPr>
        <p:txBody>
          <a:bodyPr/>
          <a:lstStyle>
            <a:lvl1pPr>
              <a:defRPr/>
            </a:lvl1pPr>
          </a:lstStyle>
          <a:p>
            <a:pPr>
              <a:defRPr/>
            </a:pPr>
            <a:fld id="{C71AD133-2E4F-4304-AB12-F34DCC376152}" type="datetime1">
              <a:rPr lang="ja-JP" altLang="en-US" smtClean="0"/>
              <a:t>2021/3/2</a:t>
            </a:fld>
            <a:endParaRPr lang="ja-JP" altLang="en-US" sz="1800">
              <a:solidFill>
                <a:schemeClr val="tx1"/>
              </a:solidFill>
            </a:endParaRPr>
          </a:p>
        </p:txBody>
      </p:sp>
      <p:sp>
        <p:nvSpPr>
          <p:cNvPr id="6" name="フッター プレースホルダー 4"/>
          <p:cNvSpPr>
            <a:spLocks noGrp="1" noChangeArrowheads="1"/>
          </p:cNvSpPr>
          <p:nvPr>
            <p:ph type="ftr" sz="quarter" idx="11"/>
          </p:nvPr>
        </p:nvSpPr>
        <p:spPr>
          <a:ln/>
        </p:spPr>
        <p:txBody>
          <a:bodyPr/>
          <a:lstStyle>
            <a:lvl1pPr>
              <a:defRPr/>
            </a:lvl1pPr>
          </a:lstStyle>
          <a:p>
            <a:pPr>
              <a:defRPr/>
            </a:pPr>
            <a:endParaRPr lang="ja-JP" altLang="ja-JP"/>
          </a:p>
        </p:txBody>
      </p:sp>
      <p:sp>
        <p:nvSpPr>
          <p:cNvPr id="7" name="スライド番号プレースホルダー 5"/>
          <p:cNvSpPr>
            <a:spLocks noGrp="1" noChangeArrowheads="1"/>
          </p:cNvSpPr>
          <p:nvPr>
            <p:ph type="sldNum" sz="quarter" idx="12"/>
          </p:nvPr>
        </p:nvSpPr>
        <p:spPr>
          <a:ln/>
        </p:spPr>
        <p:txBody>
          <a:bodyPr/>
          <a:lstStyle>
            <a:lvl1pPr>
              <a:defRPr/>
            </a:lvl1pPr>
          </a:lstStyle>
          <a:p>
            <a:pPr>
              <a:defRPr/>
            </a:pPr>
            <a:fld id="{C5EB7F1F-FE54-4588-89FE-CDC007BED8D3}" type="slidenum">
              <a:rPr lang="ja-JP" altLang="en-US"/>
              <a:pPr>
                <a:defRPr/>
              </a:pPr>
              <a:t>‹#›</a:t>
            </a:fld>
            <a:endParaRPr lang="ja-JP" altLang="en-US" dirty="0">
              <a:solidFill>
                <a:schemeClr val="tx1"/>
              </a:solidFill>
            </a:endParaRPr>
          </a:p>
        </p:txBody>
      </p:sp>
    </p:spTree>
    <p:extLst>
      <p:ext uri="{BB962C8B-B14F-4D97-AF65-F5344CB8AC3E}">
        <p14:creationId xmlns:p14="http://schemas.microsoft.com/office/powerpoint/2010/main" val="1842179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026" name="タイトル プレースホルダー 1"/>
          <p:cNvSpPr>
            <a:spLocks noGrp="1" noChangeArrowheads="1"/>
          </p:cNvSpPr>
          <p:nvPr>
            <p:ph type="title" idx="4294967295"/>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ja-JP">
                <a:sym typeface="Calibri" pitchFamily="34" charset="0"/>
              </a:rPr>
              <a:t>マスター タイトルの書式設定</a:t>
            </a:r>
          </a:p>
        </p:txBody>
      </p:sp>
      <p:sp>
        <p:nvSpPr>
          <p:cNvPr id="1027" name="テキスト プレースホルダー 2"/>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ja-JP">
                <a:sym typeface="Calibri" pitchFamily="34" charset="0"/>
              </a:rPr>
              <a:t>マスター テキストの書式設定</a:t>
            </a:r>
          </a:p>
          <a:p>
            <a:pPr lvl="1"/>
            <a:r>
              <a:rPr lang="zh-CN" altLang="ja-JP">
                <a:sym typeface="Calibri" pitchFamily="34" charset="0"/>
              </a:rPr>
              <a:t>第 </a:t>
            </a:r>
            <a:r>
              <a:rPr lang="ja-JP" altLang="zh-CN">
                <a:sym typeface="Calibri" pitchFamily="34" charset="0"/>
              </a:rPr>
              <a:t>2 </a:t>
            </a:r>
            <a:r>
              <a:rPr lang="zh-CN" altLang="ja-JP">
                <a:sym typeface="Calibri" pitchFamily="34" charset="0"/>
              </a:rPr>
              <a:t>レベル</a:t>
            </a:r>
          </a:p>
          <a:p>
            <a:pPr lvl="2"/>
            <a:r>
              <a:rPr lang="zh-CN" altLang="ja-JP">
                <a:sym typeface="Calibri" pitchFamily="34" charset="0"/>
              </a:rPr>
              <a:t>第 </a:t>
            </a:r>
            <a:r>
              <a:rPr lang="ja-JP" altLang="zh-CN">
                <a:sym typeface="Calibri" pitchFamily="34" charset="0"/>
              </a:rPr>
              <a:t>3 </a:t>
            </a:r>
            <a:r>
              <a:rPr lang="zh-CN" altLang="ja-JP">
                <a:sym typeface="Calibri" pitchFamily="34" charset="0"/>
              </a:rPr>
              <a:t>レベル</a:t>
            </a:r>
          </a:p>
          <a:p>
            <a:pPr lvl="3"/>
            <a:r>
              <a:rPr lang="zh-CN" altLang="ja-JP">
                <a:sym typeface="Calibri" pitchFamily="34" charset="0"/>
              </a:rPr>
              <a:t>第 </a:t>
            </a:r>
            <a:r>
              <a:rPr lang="ja-JP" altLang="zh-CN">
                <a:sym typeface="Calibri" pitchFamily="34" charset="0"/>
              </a:rPr>
              <a:t>4 </a:t>
            </a:r>
            <a:r>
              <a:rPr lang="zh-CN" altLang="ja-JP">
                <a:sym typeface="Calibri" pitchFamily="34" charset="0"/>
              </a:rPr>
              <a:t>レベル</a:t>
            </a:r>
          </a:p>
          <a:p>
            <a:pPr lvl="4"/>
            <a:r>
              <a:rPr lang="zh-CN" altLang="ja-JP">
                <a:sym typeface="Calibri" pitchFamily="34" charset="0"/>
              </a:rPr>
              <a:t>第 </a:t>
            </a:r>
            <a:r>
              <a:rPr lang="ja-JP" altLang="zh-CN">
                <a:sym typeface="Calibri" pitchFamily="34" charset="0"/>
              </a:rPr>
              <a:t>5 </a:t>
            </a:r>
            <a:r>
              <a:rPr lang="zh-CN" altLang="ja-JP">
                <a:sym typeface="Calibri" pitchFamily="34" charset="0"/>
              </a:rPr>
              <a:t>レベル</a:t>
            </a:r>
          </a:p>
        </p:txBody>
      </p:sp>
      <p:sp>
        <p:nvSpPr>
          <p:cNvPr id="1028" name="日付プレースホルダー 3"/>
          <p:cNvSpPr>
            <a:spLocks noGrp="1" noChangeArrowheads="1"/>
          </p:cNvSpPr>
          <p:nvPr>
            <p:ph type="dt" sz="half" idx="2"/>
          </p:nvPr>
        </p:nvSpPr>
        <p:spPr bwMode="auto">
          <a:xfrm>
            <a:off x="457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buFont typeface="Arial" pitchFamily="34" charset="0"/>
              <a:buNone/>
              <a:defRPr sz="1200">
                <a:solidFill>
                  <a:srgbClr val="898989"/>
                </a:solidFill>
                <a:latin typeface="Arial" pitchFamily="34" charset="0"/>
              </a:defRPr>
            </a:lvl1pPr>
          </a:lstStyle>
          <a:p>
            <a:pPr>
              <a:defRPr/>
            </a:pPr>
            <a:fld id="{510847DF-CE3F-4F13-91DE-947F8DA118BD}" type="datetime1">
              <a:rPr lang="ja-JP" altLang="en-US" smtClean="0"/>
              <a:t>2021/3/2</a:t>
            </a:fld>
            <a:endParaRPr lang="ja-JP" altLang="en-US" sz="1800">
              <a:solidFill>
                <a:schemeClr val="tx1"/>
              </a:solidFill>
            </a:endParaRPr>
          </a:p>
        </p:txBody>
      </p:sp>
      <p:sp>
        <p:nvSpPr>
          <p:cNvPr id="1029" name="フッター プレースホルダー 4"/>
          <p:cNvSpPr>
            <a:spLocks noGrp="1" noChangeArrowheads="1"/>
          </p:cNvSpPr>
          <p:nvPr>
            <p:ph type="ftr" sz="quarter" idx="3"/>
          </p:nvPr>
        </p:nvSpPr>
        <p:spPr bwMode="auto">
          <a:xfrm>
            <a:off x="3124200" y="6356350"/>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a:buFont typeface="Arial" pitchFamily="34" charset="0"/>
              <a:buNone/>
              <a:defRPr sz="1200">
                <a:solidFill>
                  <a:srgbClr val="898989"/>
                </a:solidFill>
                <a:latin typeface="Arial" pitchFamily="34" charset="0"/>
              </a:defRPr>
            </a:lvl1pPr>
          </a:lstStyle>
          <a:p>
            <a:pPr>
              <a:defRPr/>
            </a:pPr>
            <a:endParaRPr lang="ja-JP" altLang="ja-JP"/>
          </a:p>
        </p:txBody>
      </p:sp>
      <p:sp>
        <p:nvSpPr>
          <p:cNvPr id="1030" name="スライド番号プレースホルダー 5"/>
          <p:cNvSpPr>
            <a:spLocks noGrp="1" noChangeArrowheads="1"/>
          </p:cNvSpPr>
          <p:nvPr>
            <p:ph type="sldNum" sz="quarter" idx="4"/>
          </p:nvPr>
        </p:nvSpPr>
        <p:spPr bwMode="auto">
          <a:xfrm>
            <a:off x="6875463" y="63817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r">
              <a:buFont typeface="Arial" pitchFamily="34" charset="0"/>
              <a:buNone/>
              <a:defRPr sz="1800">
                <a:solidFill>
                  <a:srgbClr val="898989"/>
                </a:solidFill>
                <a:latin typeface="HGPｺﾞｼｯｸE" panose="020B0900000000000000" pitchFamily="50" charset="-128"/>
                <a:ea typeface="HGPｺﾞｼｯｸE" panose="020B0900000000000000" pitchFamily="50" charset="-128"/>
              </a:defRPr>
            </a:lvl1pPr>
          </a:lstStyle>
          <a:p>
            <a:pPr>
              <a:defRPr/>
            </a:pPr>
            <a:fld id="{60637123-206B-4D40-AFA7-1C376188E781}" type="slidenum">
              <a:rPr lang="ja-JP" altLang="en-US"/>
              <a:pPr>
                <a:defRPr/>
              </a:pPr>
              <a:t>‹#›</a:t>
            </a:fld>
            <a:endParaRPr lang="ja-JP" altLang="en-US" dirty="0">
              <a:solidFill>
                <a:schemeClr val="tx1"/>
              </a:solidFill>
            </a:endParaRPr>
          </a:p>
        </p:txBody>
      </p:sp>
    </p:spTree>
  </p:cSld>
  <p:clrMap bg1="lt1" tx1="dk1" bg2="lt2" tx2="dk2" accent1="accent1" accent2="accent2" accent3="accent3" accent4="accent4" accent5="accent5" accent6="accent6" hlink="hlink" folHlink="folHlink"/>
  <p:sldLayoutIdLst>
    <p:sldLayoutId id="2147483985" r:id="rId1"/>
    <p:sldLayoutId id="2147483986" r:id="rId2"/>
    <p:sldLayoutId id="2147483987" r:id="rId3"/>
    <p:sldLayoutId id="2147483988" r:id="rId4"/>
    <p:sldLayoutId id="2147483989" r:id="rId5"/>
    <p:sldLayoutId id="2147483990" r:id="rId6"/>
    <p:sldLayoutId id="2147483991" r:id="rId7"/>
    <p:sldLayoutId id="2147483992" r:id="rId8"/>
    <p:sldLayoutId id="2147483993" r:id="rId9"/>
    <p:sldLayoutId id="2147483994" r:id="rId10"/>
    <p:sldLayoutId id="2147483995" r:id="rId11"/>
  </p:sldLayoutIdLst>
  <p:hf hdr="0" ftr="0" dt="0"/>
  <p:txStyles>
    <p:titleStyle>
      <a:lvl1pPr marL="914400" indent="-914400" algn="ctr" rtl="0" eaLnBrk="0" fontAlgn="base" hangingPunct="0">
        <a:spcBef>
          <a:spcPct val="0"/>
        </a:spcBef>
        <a:spcAft>
          <a:spcPct val="0"/>
        </a:spcAft>
        <a:defRPr sz="4400">
          <a:solidFill>
            <a:schemeClr val="tx1"/>
          </a:solidFill>
          <a:latin typeface="+mj-lt"/>
          <a:ea typeface="+mj-ea"/>
          <a:cs typeface="+mj-cs"/>
          <a:sym typeface="Calibri" pitchFamily="34" charset="0"/>
        </a:defRPr>
      </a:lvl1pPr>
      <a:lvl2pPr marL="914400" indent="-914400" algn="ctr" rtl="0" eaLnBrk="0" fontAlgn="base" hangingPunct="0">
        <a:spcBef>
          <a:spcPct val="0"/>
        </a:spcBef>
        <a:spcAft>
          <a:spcPct val="0"/>
        </a:spcAft>
        <a:defRPr sz="4400">
          <a:solidFill>
            <a:schemeClr val="tx1"/>
          </a:solidFill>
          <a:latin typeface="Calibri" pitchFamily="34" charset="0"/>
          <a:ea typeface="ＭＳ Ｐゴシック" pitchFamily="50" charset="-128"/>
          <a:sym typeface="Calibri" pitchFamily="34" charset="0"/>
        </a:defRPr>
      </a:lvl2pPr>
      <a:lvl3pPr marL="914400" indent="-914400" algn="ctr" rtl="0" eaLnBrk="0" fontAlgn="base" hangingPunct="0">
        <a:spcBef>
          <a:spcPct val="0"/>
        </a:spcBef>
        <a:spcAft>
          <a:spcPct val="0"/>
        </a:spcAft>
        <a:defRPr sz="4400">
          <a:solidFill>
            <a:schemeClr val="tx1"/>
          </a:solidFill>
          <a:latin typeface="Calibri" pitchFamily="34" charset="0"/>
          <a:ea typeface="ＭＳ Ｐゴシック" pitchFamily="50" charset="-128"/>
          <a:sym typeface="Calibri" pitchFamily="34" charset="0"/>
        </a:defRPr>
      </a:lvl3pPr>
      <a:lvl4pPr marL="914400" indent="-914400" algn="ctr" rtl="0" eaLnBrk="0" fontAlgn="base" hangingPunct="0">
        <a:spcBef>
          <a:spcPct val="0"/>
        </a:spcBef>
        <a:spcAft>
          <a:spcPct val="0"/>
        </a:spcAft>
        <a:defRPr sz="4400">
          <a:solidFill>
            <a:schemeClr val="tx1"/>
          </a:solidFill>
          <a:latin typeface="Calibri" pitchFamily="34" charset="0"/>
          <a:ea typeface="ＭＳ Ｐゴシック" pitchFamily="50" charset="-128"/>
          <a:sym typeface="Calibri" pitchFamily="34" charset="0"/>
        </a:defRPr>
      </a:lvl4pPr>
      <a:lvl5pPr marL="914400" indent="-914400" algn="ctr" rtl="0" eaLnBrk="0" fontAlgn="base" hangingPunct="0">
        <a:spcBef>
          <a:spcPct val="0"/>
        </a:spcBef>
        <a:spcAft>
          <a:spcPct val="0"/>
        </a:spcAft>
        <a:defRPr sz="4400">
          <a:solidFill>
            <a:schemeClr val="tx1"/>
          </a:solidFill>
          <a:latin typeface="Calibri" pitchFamily="34" charset="0"/>
          <a:ea typeface="ＭＳ Ｐゴシック" pitchFamily="50" charset="-128"/>
          <a:sym typeface="Calibri" pitchFamily="34" charset="0"/>
        </a:defRPr>
      </a:lvl5pPr>
      <a:lvl6pPr marL="1371600" indent="-914400" algn="ctr" rtl="0" fontAlgn="base">
        <a:spcBef>
          <a:spcPct val="0"/>
        </a:spcBef>
        <a:spcAft>
          <a:spcPct val="0"/>
        </a:spcAft>
        <a:defRPr sz="4400">
          <a:solidFill>
            <a:schemeClr val="tx1"/>
          </a:solidFill>
          <a:latin typeface="Calibri" pitchFamily="34" charset="0"/>
          <a:ea typeface="ＭＳ Ｐゴシック" pitchFamily="50" charset="-128"/>
          <a:sym typeface="Calibri" pitchFamily="34" charset="0"/>
        </a:defRPr>
      </a:lvl6pPr>
      <a:lvl7pPr marL="1828800" indent="-914400" algn="ctr" rtl="0" fontAlgn="base">
        <a:spcBef>
          <a:spcPct val="0"/>
        </a:spcBef>
        <a:spcAft>
          <a:spcPct val="0"/>
        </a:spcAft>
        <a:defRPr sz="4400">
          <a:solidFill>
            <a:schemeClr val="tx1"/>
          </a:solidFill>
          <a:latin typeface="Calibri" pitchFamily="34" charset="0"/>
          <a:ea typeface="ＭＳ Ｐゴシック" pitchFamily="50" charset="-128"/>
          <a:sym typeface="Calibri" pitchFamily="34" charset="0"/>
        </a:defRPr>
      </a:lvl7pPr>
      <a:lvl8pPr marL="2286000" indent="-914400" algn="ctr" rtl="0" fontAlgn="base">
        <a:spcBef>
          <a:spcPct val="0"/>
        </a:spcBef>
        <a:spcAft>
          <a:spcPct val="0"/>
        </a:spcAft>
        <a:defRPr sz="4400">
          <a:solidFill>
            <a:schemeClr val="tx1"/>
          </a:solidFill>
          <a:latin typeface="Calibri" pitchFamily="34" charset="0"/>
          <a:ea typeface="ＭＳ Ｐゴシック" pitchFamily="50" charset="-128"/>
          <a:sym typeface="Calibri" pitchFamily="34" charset="0"/>
        </a:defRPr>
      </a:lvl8pPr>
      <a:lvl9pPr marL="2743200" indent="-914400" algn="ctr" rtl="0" fontAlgn="base">
        <a:spcBef>
          <a:spcPct val="0"/>
        </a:spcBef>
        <a:spcAft>
          <a:spcPct val="0"/>
        </a:spcAft>
        <a:defRPr sz="4400">
          <a:solidFill>
            <a:schemeClr val="tx1"/>
          </a:solidFill>
          <a:latin typeface="Calibri" pitchFamily="34" charset="0"/>
          <a:ea typeface="ＭＳ Ｐゴシック" pitchFamily="50" charset="-128"/>
          <a:sym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a:solidFill>
            <a:schemeClr val="tx1"/>
          </a:solidFill>
          <a:latin typeface="+mn-lt"/>
          <a:ea typeface="+mn-ea"/>
          <a:cs typeface="+mn-cs"/>
          <a:sym typeface="Calibri" pitchFamily="34" charset="0"/>
        </a:defRPr>
      </a:lvl1pPr>
      <a:lvl2pPr marL="742950" indent="-285750" algn="l" rtl="0" eaLnBrk="0" fontAlgn="base" hangingPunct="0">
        <a:spcBef>
          <a:spcPct val="20000"/>
        </a:spcBef>
        <a:spcAft>
          <a:spcPct val="0"/>
        </a:spcAft>
        <a:buFont typeface="Arial" charset="0"/>
        <a:buChar char="–"/>
        <a:defRPr sz="2800">
          <a:solidFill>
            <a:schemeClr val="tx1"/>
          </a:solidFill>
          <a:latin typeface="+mn-lt"/>
          <a:ea typeface="+mn-ea"/>
          <a:sym typeface="Calibri" pitchFamily="34" charset="0"/>
        </a:defRPr>
      </a:lvl2pPr>
      <a:lvl3pPr marL="1143000" indent="-228600" algn="l" rtl="0" eaLnBrk="0" fontAlgn="base" hangingPunct="0">
        <a:spcBef>
          <a:spcPct val="20000"/>
        </a:spcBef>
        <a:spcAft>
          <a:spcPct val="0"/>
        </a:spcAft>
        <a:buFont typeface="Arial" charset="0"/>
        <a:buChar char="•"/>
        <a:defRPr sz="2400">
          <a:solidFill>
            <a:schemeClr val="tx1"/>
          </a:solidFill>
          <a:latin typeface="+mn-lt"/>
          <a:ea typeface="+mn-ea"/>
          <a:sym typeface="Calibri" pitchFamily="34" charset="0"/>
        </a:defRPr>
      </a:lvl3pPr>
      <a:lvl4pPr marL="1600200" indent="-228600" algn="l" rtl="0" eaLnBrk="0" fontAlgn="base" hangingPunct="0">
        <a:spcBef>
          <a:spcPct val="20000"/>
        </a:spcBef>
        <a:spcAft>
          <a:spcPct val="0"/>
        </a:spcAft>
        <a:buFont typeface="Arial" charset="0"/>
        <a:buChar char="–"/>
        <a:defRPr sz="2000">
          <a:solidFill>
            <a:schemeClr val="tx1"/>
          </a:solidFill>
          <a:latin typeface="+mn-lt"/>
          <a:ea typeface="+mn-ea"/>
          <a:sym typeface="Calibri" pitchFamily="34" charset="0"/>
        </a:defRPr>
      </a:lvl4pPr>
      <a:lvl5pPr marL="2057400" indent="-228600" algn="l" rtl="0" eaLnBrk="0" fontAlgn="base" hangingPunct="0">
        <a:spcBef>
          <a:spcPct val="20000"/>
        </a:spcBef>
        <a:spcAft>
          <a:spcPct val="0"/>
        </a:spcAft>
        <a:buFont typeface="Arial" charset="0"/>
        <a:buChar char="»"/>
        <a:defRPr sz="2000">
          <a:solidFill>
            <a:schemeClr val="tx1"/>
          </a:solidFill>
          <a:latin typeface="+mn-lt"/>
          <a:ea typeface="+mn-ea"/>
          <a:sym typeface="Calibri" pitchFamily="34" charset="0"/>
        </a:defRPr>
      </a:lvl5pPr>
      <a:lvl6pPr marL="2514600" indent="-228600" algn="l" rtl="0" fontAlgn="base">
        <a:spcBef>
          <a:spcPct val="20000"/>
        </a:spcBef>
        <a:spcAft>
          <a:spcPct val="0"/>
        </a:spcAft>
        <a:buFont typeface="Arial" pitchFamily="34" charset="0"/>
        <a:buChar char="»"/>
        <a:defRPr sz="2000">
          <a:solidFill>
            <a:schemeClr val="tx1"/>
          </a:solidFill>
          <a:latin typeface="+mn-lt"/>
          <a:ea typeface="+mn-ea"/>
          <a:sym typeface="Calibri" pitchFamily="34" charset="0"/>
        </a:defRPr>
      </a:lvl6pPr>
      <a:lvl7pPr marL="2971800" indent="-228600" algn="l" rtl="0" fontAlgn="base">
        <a:spcBef>
          <a:spcPct val="20000"/>
        </a:spcBef>
        <a:spcAft>
          <a:spcPct val="0"/>
        </a:spcAft>
        <a:buFont typeface="Arial" pitchFamily="34" charset="0"/>
        <a:buChar char="»"/>
        <a:defRPr sz="2000">
          <a:solidFill>
            <a:schemeClr val="tx1"/>
          </a:solidFill>
          <a:latin typeface="+mn-lt"/>
          <a:ea typeface="+mn-ea"/>
          <a:sym typeface="Calibri" pitchFamily="34" charset="0"/>
        </a:defRPr>
      </a:lvl7pPr>
      <a:lvl8pPr marL="3429000" indent="-228600" algn="l" rtl="0" fontAlgn="base">
        <a:spcBef>
          <a:spcPct val="20000"/>
        </a:spcBef>
        <a:spcAft>
          <a:spcPct val="0"/>
        </a:spcAft>
        <a:buFont typeface="Arial" pitchFamily="34" charset="0"/>
        <a:buChar char="»"/>
        <a:defRPr sz="2000">
          <a:solidFill>
            <a:schemeClr val="tx1"/>
          </a:solidFill>
          <a:latin typeface="+mn-lt"/>
          <a:ea typeface="+mn-ea"/>
          <a:sym typeface="Calibri" pitchFamily="34" charset="0"/>
        </a:defRPr>
      </a:lvl8pPr>
      <a:lvl9pPr marL="3886200" indent="-228600" algn="l" rtl="0" fontAlgn="base">
        <a:spcBef>
          <a:spcPct val="20000"/>
        </a:spcBef>
        <a:spcAft>
          <a:spcPct val="0"/>
        </a:spcAft>
        <a:buFont typeface="Arial" pitchFamily="34" charset="0"/>
        <a:buChar char="»"/>
        <a:defRPr sz="2000">
          <a:solidFill>
            <a:schemeClr val="tx1"/>
          </a:solidFill>
          <a:latin typeface="+mn-lt"/>
          <a:ea typeface="+mn-ea"/>
          <a:sym typeface="Calibri" pitchFamily="34" charset="0"/>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251700" y="2130425"/>
            <a:ext cx="8640600" cy="1470025"/>
          </a:xfrm>
        </p:spPr>
        <p:txBody>
          <a:bodyPr/>
          <a:lstStyle/>
          <a:p>
            <a:r>
              <a:rPr kumimoji="1" lang="ja-JP" altLang="en-US" sz="4800" dirty="0" smtClean="0">
                <a:latin typeface="HGP創英角ｺﾞｼｯｸUB" panose="020B0900000000000000" pitchFamily="50" charset="-128"/>
                <a:ea typeface="HGP創英角ｺﾞｼｯｸUB" panose="020B0900000000000000" pitchFamily="50" charset="-128"/>
              </a:rPr>
              <a:t>地域医療介護総合確保基金</a:t>
            </a:r>
            <a:r>
              <a:rPr kumimoji="1" lang="en-US" altLang="ja-JP" sz="4800" dirty="0" smtClean="0">
                <a:latin typeface="HGP創英角ｺﾞｼｯｸUB" panose="020B0900000000000000" pitchFamily="50" charset="-128"/>
                <a:ea typeface="HGP創英角ｺﾞｼｯｸUB" panose="020B0900000000000000" pitchFamily="50" charset="-128"/>
              </a:rPr>
              <a:t/>
            </a:r>
            <a:br>
              <a:rPr kumimoji="1" lang="en-US" altLang="ja-JP" sz="4800" dirty="0" smtClean="0">
                <a:latin typeface="HGP創英角ｺﾞｼｯｸUB" panose="020B0900000000000000" pitchFamily="50" charset="-128"/>
                <a:ea typeface="HGP創英角ｺﾞｼｯｸUB" panose="020B0900000000000000" pitchFamily="50" charset="-128"/>
              </a:rPr>
            </a:br>
            <a:r>
              <a:rPr kumimoji="1" lang="ja-JP" altLang="en-US" sz="4800" dirty="0" smtClean="0">
                <a:latin typeface="HGP創英角ｺﾞｼｯｸUB" panose="020B0900000000000000" pitchFamily="50" charset="-128"/>
                <a:ea typeface="HGP創英角ｺﾞｼｯｸUB" panose="020B0900000000000000" pitchFamily="50" charset="-128"/>
              </a:rPr>
              <a:t>（医療分）について</a:t>
            </a:r>
            <a:endParaRPr kumimoji="1" lang="ja-JP" altLang="en-US" sz="4800" dirty="0">
              <a:latin typeface="HGP創英角ｺﾞｼｯｸUB" panose="020B0900000000000000" pitchFamily="50" charset="-128"/>
              <a:ea typeface="HGP創英角ｺﾞｼｯｸUB" panose="020B0900000000000000" pitchFamily="50" charset="-128"/>
            </a:endParaRPr>
          </a:p>
        </p:txBody>
      </p:sp>
      <p:sp>
        <p:nvSpPr>
          <p:cNvPr id="3" name="サブタイトル 2"/>
          <p:cNvSpPr>
            <a:spLocks noGrp="1"/>
          </p:cNvSpPr>
          <p:nvPr>
            <p:ph type="subTitle" idx="1"/>
          </p:nvPr>
        </p:nvSpPr>
        <p:spPr>
          <a:xfrm>
            <a:off x="1475785" y="4509075"/>
            <a:ext cx="6400800" cy="1752600"/>
          </a:xfrm>
        </p:spPr>
        <p:txBody>
          <a:bodyPr/>
          <a:lstStyle/>
          <a:p>
            <a:pPr algn="l"/>
            <a:r>
              <a:rPr kumimoji="1" lang="ja-JP" altLang="en-US" sz="2000" dirty="0" smtClean="0">
                <a:solidFill>
                  <a:schemeClr val="tx1">
                    <a:lumMod val="75000"/>
                    <a:lumOff val="25000"/>
                  </a:schemeClr>
                </a:solidFill>
              </a:rPr>
              <a:t>令和２年</a:t>
            </a:r>
            <a:r>
              <a:rPr kumimoji="1" lang="en-US" altLang="ja-JP" sz="2000" dirty="0">
                <a:solidFill>
                  <a:schemeClr val="tx1">
                    <a:lumMod val="75000"/>
                    <a:lumOff val="25000"/>
                  </a:schemeClr>
                </a:solidFill>
              </a:rPr>
              <a:t>12</a:t>
            </a:r>
            <a:r>
              <a:rPr kumimoji="1" lang="ja-JP" altLang="en-US" sz="2000" dirty="0" smtClean="0">
                <a:solidFill>
                  <a:schemeClr val="tx1">
                    <a:lumMod val="75000"/>
                    <a:lumOff val="25000"/>
                  </a:schemeClr>
                </a:solidFill>
              </a:rPr>
              <a:t>月</a:t>
            </a:r>
            <a:endParaRPr kumimoji="1" lang="en-US" altLang="ja-JP" sz="2000" dirty="0">
              <a:solidFill>
                <a:schemeClr val="tx1">
                  <a:lumMod val="75000"/>
                  <a:lumOff val="25000"/>
                </a:schemeClr>
              </a:solidFill>
            </a:endParaRPr>
          </a:p>
          <a:p>
            <a:endParaRPr kumimoji="1" lang="en-US" altLang="ja-JP" sz="2000" dirty="0">
              <a:solidFill>
                <a:schemeClr val="tx1">
                  <a:lumMod val="75000"/>
                  <a:lumOff val="25000"/>
                </a:schemeClr>
              </a:solidFill>
            </a:endParaRPr>
          </a:p>
          <a:p>
            <a:pPr algn="r"/>
            <a:r>
              <a:rPr kumimoji="1" lang="ja-JP" altLang="en-US" sz="2000" dirty="0">
                <a:solidFill>
                  <a:schemeClr val="tx1">
                    <a:lumMod val="75000"/>
                    <a:lumOff val="25000"/>
                  </a:schemeClr>
                </a:solidFill>
              </a:rPr>
              <a:t>大阪府健康医療部保健医療室</a:t>
            </a:r>
            <a:endParaRPr kumimoji="1" lang="en-US" altLang="ja-JP" sz="2000" dirty="0">
              <a:solidFill>
                <a:schemeClr val="tx1">
                  <a:lumMod val="75000"/>
                  <a:lumOff val="25000"/>
                </a:schemeClr>
              </a:solidFill>
            </a:endParaRPr>
          </a:p>
          <a:p>
            <a:pPr algn="r"/>
            <a:r>
              <a:rPr kumimoji="1" lang="ja-JP" altLang="en-US" sz="2000" dirty="0">
                <a:solidFill>
                  <a:schemeClr val="tx1">
                    <a:lumMod val="75000"/>
                    <a:lumOff val="25000"/>
                  </a:schemeClr>
                </a:solidFill>
              </a:rPr>
              <a:t>保健医療</a:t>
            </a:r>
            <a:r>
              <a:rPr kumimoji="1" lang="ja-JP" altLang="en-US" sz="2000" dirty="0" smtClean="0">
                <a:solidFill>
                  <a:schemeClr val="tx1">
                    <a:lumMod val="75000"/>
                    <a:lumOff val="25000"/>
                  </a:schemeClr>
                </a:solidFill>
              </a:rPr>
              <a:t>企画課</a:t>
            </a:r>
            <a:endParaRPr kumimoji="1" lang="ja-JP" altLang="en-US" sz="2000" dirty="0">
              <a:solidFill>
                <a:schemeClr val="tx1">
                  <a:lumMod val="75000"/>
                  <a:lumOff val="25000"/>
                </a:schemeClr>
              </a:solidFill>
            </a:endParaRPr>
          </a:p>
        </p:txBody>
      </p:sp>
      <p:sp>
        <p:nvSpPr>
          <p:cNvPr id="4" name="テキスト ボックス 3"/>
          <p:cNvSpPr txBox="1"/>
          <p:nvPr/>
        </p:nvSpPr>
        <p:spPr>
          <a:xfrm>
            <a:off x="7524205" y="188775"/>
            <a:ext cx="1368095" cy="369332"/>
          </a:xfrm>
          <a:prstGeom prst="rect">
            <a:avLst/>
          </a:prstGeom>
          <a:noFill/>
          <a:ln>
            <a:solidFill>
              <a:schemeClr val="tx1"/>
            </a:solidFill>
          </a:ln>
        </p:spPr>
        <p:txBody>
          <a:bodyPr wrap="square" rtlCol="0">
            <a:spAutoFit/>
          </a:bodyPr>
          <a:lstStyle/>
          <a:p>
            <a:pPr algn="ctr"/>
            <a:r>
              <a:rPr kumimoji="1" lang="ja-JP" altLang="en-US" smtClean="0"/>
              <a:t>資料１１</a:t>
            </a:r>
            <a:endParaRPr kumimoji="1" lang="ja-JP" altLang="en-US" dirty="0"/>
          </a:p>
        </p:txBody>
      </p:sp>
    </p:spTree>
    <p:extLst>
      <p:ext uri="{BB962C8B-B14F-4D97-AF65-F5344CB8AC3E}">
        <p14:creationId xmlns:p14="http://schemas.microsoft.com/office/powerpoint/2010/main" val="9495206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1999"/>
            <a:ext cx="9144000" cy="638738"/>
          </a:xfrm>
          <a:solidFill>
            <a:schemeClr val="tx2">
              <a:lumMod val="75000"/>
            </a:schemeClr>
          </a:solidFill>
        </p:spPr>
        <p:txBody>
          <a:bodyPr/>
          <a:lstStyle/>
          <a:p>
            <a:r>
              <a:rPr kumimoji="1" lang="ja-JP" altLang="en-US" sz="3600" dirty="0" smtClean="0">
                <a:solidFill>
                  <a:schemeClr val="bg1"/>
                </a:solidFill>
              </a:rPr>
              <a:t>「地域</a:t>
            </a:r>
            <a:r>
              <a:rPr kumimoji="1" lang="ja-JP" altLang="en-US" sz="3600" dirty="0">
                <a:solidFill>
                  <a:schemeClr val="bg1"/>
                </a:solidFill>
              </a:rPr>
              <a:t>医療介護総合確保</a:t>
            </a:r>
            <a:r>
              <a:rPr kumimoji="1" lang="ja-JP" altLang="en-US" sz="3600" dirty="0" smtClean="0">
                <a:solidFill>
                  <a:schemeClr val="bg1"/>
                </a:solidFill>
              </a:rPr>
              <a:t>基金」とは</a:t>
            </a:r>
            <a:endParaRPr kumimoji="1" lang="ja-JP" altLang="en-US" sz="3600" dirty="0">
              <a:solidFill>
                <a:schemeClr val="bg1"/>
              </a:solidFill>
            </a:endParaRPr>
          </a:p>
        </p:txBody>
      </p:sp>
      <p:sp>
        <p:nvSpPr>
          <p:cNvPr id="5" name="テキスト ボックス 4"/>
          <p:cNvSpPr txBox="1"/>
          <p:nvPr/>
        </p:nvSpPr>
        <p:spPr>
          <a:xfrm>
            <a:off x="51248" y="6549184"/>
            <a:ext cx="5702905" cy="307777"/>
          </a:xfrm>
          <a:prstGeom prst="rect">
            <a:avLst/>
          </a:prstGeom>
          <a:noFill/>
        </p:spPr>
        <p:txBody>
          <a:bodyPr wrap="square" rtlCol="0">
            <a:spAutoFit/>
          </a:bodyPr>
          <a:lstStyle/>
          <a:p>
            <a:r>
              <a:rPr kumimoji="1" lang="en-US" altLang="ja-JP" sz="1400" dirty="0" smtClean="0">
                <a:solidFill>
                  <a:schemeClr val="tx1">
                    <a:lumMod val="75000"/>
                    <a:lumOff val="25000"/>
                  </a:schemeClr>
                </a:solidFill>
              </a:rPr>
              <a:t>※</a:t>
            </a:r>
            <a:r>
              <a:rPr kumimoji="1" lang="ja-JP" altLang="en-US" sz="1400" dirty="0" smtClean="0">
                <a:solidFill>
                  <a:schemeClr val="tx1">
                    <a:lumMod val="75000"/>
                    <a:lumOff val="25000"/>
                  </a:schemeClr>
                </a:solidFill>
              </a:rPr>
              <a:t>説明図については、厚生労働省ホームページより抜粋。</a:t>
            </a:r>
            <a:endParaRPr kumimoji="1" lang="ja-JP" altLang="en-US" sz="1400" dirty="0">
              <a:solidFill>
                <a:schemeClr val="tx1">
                  <a:lumMod val="75000"/>
                  <a:lumOff val="25000"/>
                </a:schemeClr>
              </a:solidFill>
            </a:endParaRPr>
          </a:p>
        </p:txBody>
      </p:sp>
      <p:sp>
        <p:nvSpPr>
          <p:cNvPr id="3" name="スライド番号プレースホルダー 2"/>
          <p:cNvSpPr>
            <a:spLocks noGrp="1"/>
          </p:cNvSpPr>
          <p:nvPr>
            <p:ph type="sldNum" sz="quarter" idx="12"/>
          </p:nvPr>
        </p:nvSpPr>
        <p:spPr>
          <a:xfrm>
            <a:off x="8046622" y="6500877"/>
            <a:ext cx="1080075" cy="365125"/>
          </a:xfrm>
        </p:spPr>
        <p:txBody>
          <a:bodyPr/>
          <a:lstStyle/>
          <a:p>
            <a:pPr>
              <a:defRPr/>
            </a:pPr>
            <a:fld id="{845FDA58-8628-4030-A7FF-2946B2EE6B4C}" type="slidenum">
              <a:rPr lang="ja-JP" altLang="en-US" smtClean="0"/>
              <a:pPr>
                <a:defRPr/>
              </a:pPr>
              <a:t>1</a:t>
            </a:fld>
            <a:endParaRPr lang="ja-JP" altLang="en-US" dirty="0">
              <a:solidFill>
                <a:schemeClr val="tx1"/>
              </a:solidFill>
            </a:endParaRPr>
          </a:p>
        </p:txBody>
      </p:sp>
      <p:sp>
        <p:nvSpPr>
          <p:cNvPr id="6" name="正方形/長方形 5"/>
          <p:cNvSpPr/>
          <p:nvPr/>
        </p:nvSpPr>
        <p:spPr bwMode="auto">
          <a:xfrm>
            <a:off x="51248" y="1754911"/>
            <a:ext cx="9057067" cy="4712513"/>
          </a:xfrm>
          <a:prstGeom prst="rect">
            <a:avLst/>
          </a:prstGeom>
          <a:noFill/>
          <a:ln w="50800" cap="flat" cmpd="sng" algn="ctr">
            <a:solidFill>
              <a:srgbClr val="343D9C"/>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Arial" pitchFamily="34" charset="0"/>
              <a:buNone/>
              <a:tabLst/>
            </a:pPr>
            <a:endParaRPr kumimoji="0" lang="ja-JP" altLang="en-US" sz="1800" b="0" i="0" u="none" strike="noStrike" cap="none" normalizeH="0" baseline="0" smtClean="0">
              <a:ln>
                <a:noFill/>
              </a:ln>
              <a:solidFill>
                <a:schemeClr val="tx1"/>
              </a:solidFill>
              <a:effectLst/>
              <a:latin typeface="Arial" pitchFamily="34" charset="0"/>
              <a:ea typeface="ＭＳ Ｐゴシック" pitchFamily="50" charset="-128"/>
            </a:endParaRPr>
          </a:p>
        </p:txBody>
      </p:sp>
      <p:sp>
        <p:nvSpPr>
          <p:cNvPr id="8" name="円/楕円 7"/>
          <p:cNvSpPr/>
          <p:nvPr/>
        </p:nvSpPr>
        <p:spPr bwMode="auto">
          <a:xfrm>
            <a:off x="4139970" y="5424886"/>
            <a:ext cx="360025" cy="360025"/>
          </a:xfrm>
          <a:prstGeom prst="ellipse">
            <a:avLst/>
          </a:prstGeom>
          <a:noFill/>
          <a:ln w="25400">
            <a:solidFill>
              <a:srgbClr val="002060"/>
            </a:solidFill>
            <a:round/>
            <a:headEnd/>
            <a:tailEnd/>
          </a:ln>
          <a:extLst>
            <a:ext uri="{909E8E84-426E-40DD-AFC4-6F175D3DCCD1}">
              <a14:hiddenFill xmlns:a14="http://schemas.microsoft.com/office/drawing/2010/main">
                <a:solidFill>
                  <a:srgbClr val="FFFFFF"/>
                </a:solidFill>
              </a14:hiddenFill>
            </a:ext>
          </a:extLst>
        </p:spPr>
        <p:txBody>
          <a:bodyPr rot="0" vert="horz" wrap="square" lIns="0" tIns="0" rIns="0" bIns="0" rtlCol="0" anchor="t" anchorCtr="0" upright="1">
            <a:noAutofit/>
          </a:bodyPr>
          <a:lstStyle/>
          <a:p>
            <a:pPr algn="ctr">
              <a:lnSpc>
                <a:spcPts val="2400"/>
              </a:lnSpc>
              <a:spcAft>
                <a:spcPts val="0"/>
              </a:spcAft>
            </a:pPr>
            <a:endParaRPr kumimoji="1" lang="ja-JP" altLang="en-US" sz="1600" b="1" kern="100" dirty="0" smtClean="0">
              <a:effectLst/>
              <a:latin typeface="Century"/>
              <a:ea typeface="HG丸ｺﾞｼｯｸM-PRO"/>
              <a:cs typeface="Times New Roman"/>
            </a:endParaRPr>
          </a:p>
        </p:txBody>
      </p:sp>
      <p:sp>
        <p:nvSpPr>
          <p:cNvPr id="9" name="円/楕円 8"/>
          <p:cNvSpPr/>
          <p:nvPr/>
        </p:nvSpPr>
        <p:spPr bwMode="auto">
          <a:xfrm>
            <a:off x="4148565" y="4948940"/>
            <a:ext cx="360025" cy="360025"/>
          </a:xfrm>
          <a:prstGeom prst="ellipse">
            <a:avLst/>
          </a:prstGeom>
          <a:noFill/>
          <a:ln w="25400">
            <a:solidFill>
              <a:srgbClr val="002060"/>
            </a:solidFill>
            <a:round/>
            <a:headEnd/>
            <a:tailEnd/>
          </a:ln>
          <a:extLst>
            <a:ext uri="{909E8E84-426E-40DD-AFC4-6F175D3DCCD1}">
              <a14:hiddenFill xmlns:a14="http://schemas.microsoft.com/office/drawing/2010/main">
                <a:solidFill>
                  <a:srgbClr val="FFFFFF"/>
                </a:solidFill>
              </a14:hiddenFill>
            </a:ext>
          </a:extLst>
        </p:spPr>
        <p:txBody>
          <a:bodyPr rot="0" vert="horz" wrap="square" lIns="0" tIns="0" rIns="0" bIns="0" rtlCol="0" anchor="t" anchorCtr="0" upright="1">
            <a:noAutofit/>
          </a:bodyPr>
          <a:lstStyle/>
          <a:p>
            <a:pPr algn="ctr">
              <a:lnSpc>
                <a:spcPts val="2400"/>
              </a:lnSpc>
              <a:spcAft>
                <a:spcPts val="0"/>
              </a:spcAft>
            </a:pPr>
            <a:endParaRPr kumimoji="1" lang="ja-JP" altLang="en-US" sz="1600" b="1" kern="100" dirty="0" smtClean="0">
              <a:effectLst/>
              <a:latin typeface="Century"/>
              <a:ea typeface="HG丸ｺﾞｼｯｸM-PRO"/>
              <a:cs typeface="Times New Roman"/>
            </a:endParaRPr>
          </a:p>
        </p:txBody>
      </p:sp>
      <p:sp>
        <p:nvSpPr>
          <p:cNvPr id="10" name="円/楕円 9"/>
          <p:cNvSpPr/>
          <p:nvPr/>
        </p:nvSpPr>
        <p:spPr bwMode="auto">
          <a:xfrm>
            <a:off x="4139970" y="5956768"/>
            <a:ext cx="360025" cy="360025"/>
          </a:xfrm>
          <a:prstGeom prst="ellipse">
            <a:avLst/>
          </a:prstGeom>
          <a:noFill/>
          <a:ln w="25400">
            <a:solidFill>
              <a:srgbClr val="002060"/>
            </a:solidFill>
            <a:round/>
            <a:headEnd/>
            <a:tailEnd/>
          </a:ln>
          <a:extLst>
            <a:ext uri="{909E8E84-426E-40DD-AFC4-6F175D3DCCD1}">
              <a14:hiddenFill xmlns:a14="http://schemas.microsoft.com/office/drawing/2010/main">
                <a:solidFill>
                  <a:srgbClr val="FFFFFF"/>
                </a:solidFill>
              </a14:hiddenFill>
            </a:ext>
          </a:extLst>
        </p:spPr>
        <p:txBody>
          <a:bodyPr rot="0" vert="horz" wrap="square" lIns="0" tIns="0" rIns="0" bIns="0" rtlCol="0" anchor="t" anchorCtr="0" upright="1">
            <a:noAutofit/>
          </a:bodyPr>
          <a:lstStyle/>
          <a:p>
            <a:pPr algn="ctr">
              <a:lnSpc>
                <a:spcPts val="2400"/>
              </a:lnSpc>
              <a:spcAft>
                <a:spcPts val="0"/>
              </a:spcAft>
            </a:pPr>
            <a:endParaRPr kumimoji="1" lang="ja-JP" altLang="en-US" sz="1600" b="1" kern="100" dirty="0" smtClean="0">
              <a:effectLst/>
              <a:latin typeface="Century"/>
              <a:ea typeface="HG丸ｺﾞｼｯｸM-PRO"/>
              <a:cs typeface="Times New Roman"/>
            </a:endParaRPr>
          </a:p>
        </p:txBody>
      </p:sp>
      <p:sp>
        <p:nvSpPr>
          <p:cNvPr id="11" name="角丸四角形 10"/>
          <p:cNvSpPr/>
          <p:nvPr/>
        </p:nvSpPr>
        <p:spPr>
          <a:xfrm>
            <a:off x="253191" y="1862501"/>
            <a:ext cx="3642140" cy="752505"/>
          </a:xfrm>
          <a:prstGeom prst="roundRect">
            <a:avLst>
              <a:gd name="adj" fmla="val 5972"/>
            </a:avLst>
          </a:prstGeom>
          <a:noFill/>
          <a:ln w="444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181"/>
          </a:p>
        </p:txBody>
      </p:sp>
      <p:sp>
        <p:nvSpPr>
          <p:cNvPr id="12" name="角丸四角形 11"/>
          <p:cNvSpPr/>
          <p:nvPr/>
        </p:nvSpPr>
        <p:spPr>
          <a:xfrm>
            <a:off x="207930" y="1926087"/>
            <a:ext cx="3642140" cy="317943"/>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17"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国</a:t>
            </a:r>
          </a:p>
        </p:txBody>
      </p:sp>
      <p:sp>
        <p:nvSpPr>
          <p:cNvPr id="13" name="正方形/長方形 12"/>
          <p:cNvSpPr/>
          <p:nvPr/>
        </p:nvSpPr>
        <p:spPr>
          <a:xfrm>
            <a:off x="341716" y="2219846"/>
            <a:ext cx="3359512" cy="290774"/>
          </a:xfrm>
          <a:prstGeom prst="rect">
            <a:avLst/>
          </a:prstGeom>
          <a:solidFill>
            <a:schemeClr val="accent2">
              <a:lumMod val="40000"/>
              <a:lumOff val="60000"/>
            </a:schemeClr>
          </a:solidFill>
          <a:ln w="28575">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dirty="0">
                <a:solidFill>
                  <a:srgbClr val="FF0000"/>
                </a:solidFill>
                <a:latin typeface="ＤＨＰ特太ゴシック体" panose="020B0500000000000000" pitchFamily="50" charset="-128"/>
                <a:ea typeface="ＤＨＰ特太ゴシック体" panose="020B0500000000000000" pitchFamily="50" charset="-128"/>
                <a:cs typeface="メイリオ" panose="020B0604030504040204" pitchFamily="50" charset="-128"/>
              </a:rPr>
              <a:t>消費税財源活用</a:t>
            </a:r>
            <a:endParaRPr lang="ja-JP" altLang="en-US" sz="1090" b="1" dirty="0">
              <a:solidFill>
                <a:schemeClr val="tx1"/>
              </a:solidFill>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14" name="角丸四角形 13"/>
          <p:cNvSpPr/>
          <p:nvPr/>
        </p:nvSpPr>
        <p:spPr>
          <a:xfrm>
            <a:off x="1309205" y="4404110"/>
            <a:ext cx="2540865" cy="914695"/>
          </a:xfrm>
          <a:prstGeom prst="roundRect">
            <a:avLst>
              <a:gd name="adj" fmla="val 9955"/>
            </a:avLst>
          </a:prstGeom>
          <a:noFill/>
          <a:ln w="444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5" name="角丸四角形 14"/>
          <p:cNvSpPr/>
          <p:nvPr/>
        </p:nvSpPr>
        <p:spPr>
          <a:xfrm>
            <a:off x="1555972" y="4463731"/>
            <a:ext cx="261744" cy="94245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anchor="ctr"/>
          <a:lstStyle/>
          <a:p>
            <a:pPr algn="ctr">
              <a:defRPr/>
            </a:pPr>
            <a:r>
              <a:rPr lang="ja-JP" altLang="en-US" sz="1817"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市町村</a:t>
            </a:r>
          </a:p>
        </p:txBody>
      </p:sp>
      <p:sp>
        <p:nvSpPr>
          <p:cNvPr id="16" name="角丸四角形 15"/>
          <p:cNvSpPr/>
          <p:nvPr/>
        </p:nvSpPr>
        <p:spPr>
          <a:xfrm>
            <a:off x="2415112" y="4535307"/>
            <a:ext cx="1369978" cy="688214"/>
          </a:xfrm>
          <a:prstGeom prst="roundRect">
            <a:avLst/>
          </a:prstGeom>
          <a:solidFill>
            <a:schemeClr val="accent4">
              <a:lumMod val="20000"/>
              <a:lumOff val="80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72"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市町村計画</a:t>
            </a:r>
            <a:endParaRPr lang="en-US" altLang="ja-JP" sz="1272"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defRPr/>
            </a:pPr>
            <a:endParaRPr lang="en-US" altLang="ja-JP" sz="182"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defRPr/>
            </a:pPr>
            <a:r>
              <a:rPr lang="ja-JP" altLang="en-US" sz="109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（基金事業計画）</a:t>
            </a:r>
            <a:endParaRPr lang="en-US" altLang="ja-JP" sz="109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 name="角丸四角形 16"/>
          <p:cNvSpPr/>
          <p:nvPr/>
        </p:nvSpPr>
        <p:spPr>
          <a:xfrm>
            <a:off x="207364" y="2990691"/>
            <a:ext cx="3628217" cy="982006"/>
          </a:xfrm>
          <a:prstGeom prst="roundRect">
            <a:avLst>
              <a:gd name="adj" fmla="val 6324"/>
            </a:avLst>
          </a:prstGeom>
          <a:noFill/>
          <a:ln w="444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8" name="角丸四角形 17"/>
          <p:cNvSpPr/>
          <p:nvPr/>
        </p:nvSpPr>
        <p:spPr>
          <a:xfrm>
            <a:off x="266307" y="2813235"/>
            <a:ext cx="331357" cy="1386655"/>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anchor="ctr"/>
          <a:lstStyle/>
          <a:p>
            <a:pPr algn="ctr">
              <a:defRPr/>
            </a:pPr>
            <a:r>
              <a:rPr lang="ja-JP" altLang="en-US"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都道府県</a:t>
            </a:r>
          </a:p>
        </p:txBody>
      </p:sp>
      <p:sp>
        <p:nvSpPr>
          <p:cNvPr id="19" name="角丸四角形 18"/>
          <p:cNvSpPr/>
          <p:nvPr/>
        </p:nvSpPr>
        <p:spPr>
          <a:xfrm>
            <a:off x="2345948" y="3090738"/>
            <a:ext cx="1344918" cy="780267"/>
          </a:xfrm>
          <a:prstGeom prst="roundRect">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72"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都道府県計画</a:t>
            </a:r>
            <a:endParaRPr lang="en-US" altLang="ja-JP" sz="1272"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defRPr/>
            </a:pPr>
            <a:endParaRPr lang="en-US" altLang="ja-JP" sz="182"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defRPr/>
            </a:pPr>
            <a:r>
              <a:rPr lang="en-US" altLang="ja-JP" sz="109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9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基金事業計画</a:t>
            </a:r>
            <a:r>
              <a:rPr lang="en-US" altLang="ja-JP" sz="109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20" name="正方形/長方形 19"/>
          <p:cNvSpPr/>
          <p:nvPr/>
        </p:nvSpPr>
        <p:spPr>
          <a:xfrm>
            <a:off x="680891" y="3118978"/>
            <a:ext cx="1520342" cy="765656"/>
          </a:xfrm>
          <a:prstGeom prst="rect">
            <a:avLst/>
          </a:prstGeom>
          <a:solidFill>
            <a:schemeClr val="accent2">
              <a:lumMod val="40000"/>
              <a:lumOff val="60000"/>
            </a:schemeClr>
          </a:solidFill>
          <a:ln w="28575">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kumimoji="1">
                <a:solidFill>
                  <a:schemeClr val="tx1"/>
                </a:solidFill>
                <a:latin typeface="Arial" charset="0"/>
                <a:ea typeface="ＭＳ Ｐゴシック" pitchFamily="50" charset="-128"/>
              </a:defRPr>
            </a:lvl1pPr>
            <a:lvl2pPr marL="742950" indent="-285750">
              <a:defRPr kumimoji="1">
                <a:solidFill>
                  <a:schemeClr val="tx1"/>
                </a:solidFill>
                <a:latin typeface="Arial" charset="0"/>
                <a:ea typeface="ＭＳ Ｐゴシック" pitchFamily="50" charset="-128"/>
              </a:defRPr>
            </a:lvl2pPr>
            <a:lvl3pPr marL="1143000" indent="-228600">
              <a:defRPr kumimoji="1">
                <a:solidFill>
                  <a:schemeClr val="tx1"/>
                </a:solidFill>
                <a:latin typeface="Arial" charset="0"/>
                <a:ea typeface="ＭＳ Ｐゴシック" pitchFamily="50" charset="-128"/>
              </a:defRPr>
            </a:lvl3pPr>
            <a:lvl4pPr marL="1600200" indent="-228600">
              <a:defRPr kumimoji="1">
                <a:solidFill>
                  <a:schemeClr val="tx1"/>
                </a:solidFill>
                <a:latin typeface="Arial" charset="0"/>
                <a:ea typeface="ＭＳ Ｐゴシック" pitchFamily="50" charset="-128"/>
              </a:defRPr>
            </a:lvl4pPr>
            <a:lvl5pPr marL="2057400" indent="-22860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algn="ctr">
              <a:defRPr/>
            </a:pPr>
            <a:r>
              <a:rPr lang="ja-JP" altLang="en-US" sz="1817">
                <a:solidFill>
                  <a:srgbClr val="FF0000"/>
                </a:solidFill>
                <a:latin typeface="ＤＨＰ特太ゴシック体" pitchFamily="50" charset="-128"/>
                <a:ea typeface="ＤＨＰ特太ゴシック体" pitchFamily="50" charset="-128"/>
                <a:cs typeface="メイリオ" pitchFamily="50" charset="-128"/>
              </a:rPr>
              <a:t>基金</a:t>
            </a:r>
            <a:endParaRPr lang="en-US" altLang="ja-JP" sz="363" b="1">
              <a:solidFill>
                <a:srgbClr val="FFFFFF"/>
              </a:solidFill>
              <a:latin typeface="メイリオ" pitchFamily="50" charset="-128"/>
              <a:ea typeface="ＤＨＰ特太ゴシック体" pitchFamily="50" charset="-128"/>
              <a:cs typeface="メイリオ" pitchFamily="50" charset="-128"/>
            </a:endParaRPr>
          </a:p>
          <a:p>
            <a:pPr algn="ctr">
              <a:defRPr/>
            </a:pPr>
            <a:endParaRPr lang="en-US" altLang="ja-JP" sz="273">
              <a:latin typeface="HGPｺﾞｼｯｸM" pitchFamily="50" charset="-128"/>
              <a:ea typeface="HGPｺﾞｼｯｸM" pitchFamily="50" charset="-128"/>
              <a:cs typeface="メイリオ" pitchFamily="50" charset="-128"/>
            </a:endParaRPr>
          </a:p>
          <a:p>
            <a:pPr algn="ctr">
              <a:defRPr/>
            </a:pPr>
            <a:r>
              <a:rPr lang="en-US" altLang="ja-JP" sz="909">
                <a:latin typeface="HGPｺﾞｼｯｸM" pitchFamily="50" charset="-128"/>
                <a:ea typeface="HGPｺﾞｼｯｸM" pitchFamily="50" charset="-128"/>
                <a:cs typeface="メイリオ" pitchFamily="50" charset="-128"/>
              </a:rPr>
              <a:t>※</a:t>
            </a:r>
            <a:r>
              <a:rPr lang="ja-JP" altLang="en-US" sz="909">
                <a:latin typeface="HGPｺﾞｼｯｸM" pitchFamily="50" charset="-128"/>
                <a:ea typeface="HGPｺﾞｼｯｸM" pitchFamily="50" charset="-128"/>
                <a:cs typeface="メイリオ" pitchFamily="50" charset="-128"/>
              </a:rPr>
              <a:t>国と都道府県の</a:t>
            </a:r>
            <a:endParaRPr lang="en-US" altLang="ja-JP" sz="909">
              <a:latin typeface="HGPｺﾞｼｯｸM" pitchFamily="50" charset="-128"/>
              <a:ea typeface="HGPｺﾞｼｯｸM" pitchFamily="50" charset="-128"/>
              <a:cs typeface="メイリオ" pitchFamily="50" charset="-128"/>
            </a:endParaRPr>
          </a:p>
          <a:p>
            <a:pPr algn="ctr">
              <a:defRPr/>
            </a:pPr>
            <a:r>
              <a:rPr lang="ja-JP" altLang="en-US" sz="909">
                <a:latin typeface="HGPｺﾞｼｯｸM" pitchFamily="50" charset="-128"/>
                <a:ea typeface="HGPｺﾞｼｯｸM" pitchFamily="50" charset="-128"/>
                <a:cs typeface="メイリオ" pitchFamily="50" charset="-128"/>
              </a:rPr>
              <a:t>負担割合２／３、 １／３ </a:t>
            </a:r>
          </a:p>
        </p:txBody>
      </p:sp>
      <p:sp>
        <p:nvSpPr>
          <p:cNvPr id="21" name="上矢印 20"/>
          <p:cNvSpPr/>
          <p:nvPr/>
        </p:nvSpPr>
        <p:spPr>
          <a:xfrm>
            <a:off x="363863" y="4063656"/>
            <a:ext cx="462229" cy="1715419"/>
          </a:xfrm>
          <a:prstGeom prst="upArrow">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90" b="1" dirty="0">
                <a:solidFill>
                  <a:schemeClr val="bg1"/>
                </a:solidFill>
                <a:latin typeface="ＭＳ ゴシック" panose="020B0609070205080204" pitchFamily="49" charset="-128"/>
                <a:ea typeface="ＭＳ ゴシック" panose="020B0609070205080204" pitchFamily="49" charset="-128"/>
              </a:rPr>
              <a:t>申請</a:t>
            </a:r>
          </a:p>
        </p:txBody>
      </p:sp>
      <p:sp>
        <p:nvSpPr>
          <p:cNvPr id="22" name="角丸四角形 21"/>
          <p:cNvSpPr/>
          <p:nvPr/>
        </p:nvSpPr>
        <p:spPr>
          <a:xfrm>
            <a:off x="253191" y="5779075"/>
            <a:ext cx="3621255" cy="444197"/>
          </a:xfrm>
          <a:prstGeom prst="roundRect">
            <a:avLst/>
          </a:prstGeom>
          <a:noFill/>
          <a:ln w="4445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ltLang="ja-JP" sz="954"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3" name="正方形/長方形 7"/>
          <p:cNvSpPr>
            <a:spLocks noChangeArrowheads="1"/>
          </p:cNvSpPr>
          <p:nvPr/>
        </p:nvSpPr>
        <p:spPr bwMode="auto">
          <a:xfrm>
            <a:off x="291165" y="5856634"/>
            <a:ext cx="3933120" cy="343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a:spcBef>
                <a:spcPct val="0"/>
              </a:spcBef>
              <a:buFontTx/>
              <a:buNone/>
            </a:pPr>
            <a:r>
              <a:rPr lang="ja-JP" altLang="en-US" sz="1635" b="1" dirty="0">
                <a:latin typeface="メイリオ" pitchFamily="50" charset="-128"/>
                <a:ea typeface="メイリオ" pitchFamily="50" charset="-128"/>
                <a:cs typeface="メイリオ" pitchFamily="50" charset="-128"/>
              </a:rPr>
              <a:t>事業者等</a:t>
            </a:r>
            <a:r>
              <a:rPr lang="ja-JP" altLang="en-US" sz="1181" b="1" dirty="0">
                <a:latin typeface="メイリオ" pitchFamily="50" charset="-128"/>
                <a:ea typeface="メイリオ" pitchFamily="50" charset="-128"/>
                <a:cs typeface="メイリオ" pitchFamily="50" charset="-128"/>
              </a:rPr>
              <a:t>（医療機関、介護サービス事業所等）</a:t>
            </a:r>
            <a:endParaRPr lang="en-US" altLang="ja-JP" sz="1181" dirty="0">
              <a:latin typeface="メイリオ" pitchFamily="50" charset="-128"/>
              <a:ea typeface="メイリオ" pitchFamily="50" charset="-128"/>
              <a:cs typeface="メイリオ" pitchFamily="50" charset="-128"/>
            </a:endParaRPr>
          </a:p>
        </p:txBody>
      </p:sp>
      <p:sp>
        <p:nvSpPr>
          <p:cNvPr id="24" name="下矢印 23"/>
          <p:cNvSpPr/>
          <p:nvPr/>
        </p:nvSpPr>
        <p:spPr>
          <a:xfrm>
            <a:off x="779620" y="4075345"/>
            <a:ext cx="466405" cy="1703730"/>
          </a:xfrm>
          <a:prstGeom prst="downArrow">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090" b="1" dirty="0">
                <a:latin typeface="ＭＳ ゴシック" panose="020B0609070205080204" pitchFamily="49" charset="-128"/>
                <a:ea typeface="ＭＳ ゴシック" panose="020B0609070205080204" pitchFamily="49" charset="-128"/>
              </a:rPr>
              <a:t>交付</a:t>
            </a:r>
          </a:p>
        </p:txBody>
      </p:sp>
      <p:sp>
        <p:nvSpPr>
          <p:cNvPr id="25" name="下矢印 24"/>
          <p:cNvSpPr/>
          <p:nvPr/>
        </p:nvSpPr>
        <p:spPr>
          <a:xfrm>
            <a:off x="1278268" y="5381902"/>
            <a:ext cx="884081" cy="378444"/>
          </a:xfrm>
          <a:prstGeom prst="downArrow">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99" b="1" dirty="0">
                <a:latin typeface="ＭＳ ゴシック" panose="020B0609070205080204" pitchFamily="49" charset="-128"/>
                <a:ea typeface="ＭＳ ゴシック" panose="020B0609070205080204" pitchFamily="49" charset="-128"/>
              </a:rPr>
              <a:t>交付</a:t>
            </a:r>
            <a:endParaRPr lang="en-US" altLang="ja-JP" sz="999" b="1" dirty="0">
              <a:latin typeface="ＭＳ ゴシック" panose="020B0609070205080204" pitchFamily="49" charset="-128"/>
              <a:ea typeface="ＭＳ ゴシック" panose="020B0609070205080204" pitchFamily="49" charset="-128"/>
            </a:endParaRPr>
          </a:p>
        </p:txBody>
      </p:sp>
      <p:sp>
        <p:nvSpPr>
          <p:cNvPr id="26" name="正方形/長方形 25"/>
          <p:cNvSpPr/>
          <p:nvPr/>
        </p:nvSpPr>
        <p:spPr>
          <a:xfrm>
            <a:off x="4203552" y="4366472"/>
            <a:ext cx="4772651" cy="1957974"/>
          </a:xfrm>
          <a:prstGeom prst="rect">
            <a:avLst/>
          </a:prstGeom>
          <a:noFill/>
          <a:ln>
            <a:solidFill>
              <a:srgbClr val="5CC46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27" name="下矢印 26"/>
          <p:cNvSpPr/>
          <p:nvPr/>
        </p:nvSpPr>
        <p:spPr>
          <a:xfrm>
            <a:off x="1295170" y="4010668"/>
            <a:ext cx="906063" cy="378444"/>
          </a:xfrm>
          <a:prstGeom prst="downArrow">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99" b="1" dirty="0">
                <a:latin typeface="ＭＳ ゴシック" panose="020B0609070205080204" pitchFamily="49" charset="-128"/>
                <a:ea typeface="ＭＳ ゴシック" panose="020B0609070205080204" pitchFamily="49" charset="-128"/>
              </a:rPr>
              <a:t>交付</a:t>
            </a:r>
            <a:endParaRPr lang="en-US" altLang="ja-JP" sz="999" b="1" dirty="0">
              <a:latin typeface="ＭＳ ゴシック" panose="020B0609070205080204" pitchFamily="49" charset="-128"/>
              <a:ea typeface="ＭＳ ゴシック" panose="020B0609070205080204" pitchFamily="49" charset="-128"/>
            </a:endParaRPr>
          </a:p>
        </p:txBody>
      </p:sp>
      <p:sp>
        <p:nvSpPr>
          <p:cNvPr id="28" name="上矢印 27"/>
          <p:cNvSpPr/>
          <p:nvPr/>
        </p:nvSpPr>
        <p:spPr>
          <a:xfrm>
            <a:off x="2621166" y="3995669"/>
            <a:ext cx="1002871" cy="414974"/>
          </a:xfrm>
          <a:prstGeom prst="upArrow">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99" b="1" dirty="0">
                <a:solidFill>
                  <a:schemeClr val="bg1"/>
                </a:solidFill>
                <a:latin typeface="ＭＳ ゴシック" panose="020B0609070205080204" pitchFamily="49" charset="-128"/>
                <a:ea typeface="ＭＳ ゴシック" panose="020B0609070205080204" pitchFamily="49" charset="-128"/>
              </a:rPr>
              <a:t>提出</a:t>
            </a:r>
          </a:p>
        </p:txBody>
      </p:sp>
      <p:sp>
        <p:nvSpPr>
          <p:cNvPr id="29" name="下矢印 28"/>
          <p:cNvSpPr/>
          <p:nvPr/>
        </p:nvSpPr>
        <p:spPr>
          <a:xfrm>
            <a:off x="779620" y="2651967"/>
            <a:ext cx="884082" cy="376983"/>
          </a:xfrm>
          <a:prstGeom prst="downArrow">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99" b="1" dirty="0">
                <a:latin typeface="ＭＳ ゴシック" panose="020B0609070205080204" pitchFamily="49" charset="-128"/>
                <a:ea typeface="ＭＳ ゴシック" panose="020B0609070205080204" pitchFamily="49" charset="-128"/>
              </a:rPr>
              <a:t>交付</a:t>
            </a:r>
            <a:endParaRPr lang="en-US" altLang="ja-JP" sz="999" b="1" dirty="0">
              <a:latin typeface="ＭＳ ゴシック" panose="020B0609070205080204" pitchFamily="49" charset="-128"/>
              <a:ea typeface="ＭＳ ゴシック" panose="020B0609070205080204" pitchFamily="49" charset="-128"/>
            </a:endParaRPr>
          </a:p>
        </p:txBody>
      </p:sp>
      <p:sp>
        <p:nvSpPr>
          <p:cNvPr id="30" name="上矢印 29"/>
          <p:cNvSpPr/>
          <p:nvPr/>
        </p:nvSpPr>
        <p:spPr>
          <a:xfrm>
            <a:off x="2579637" y="2607925"/>
            <a:ext cx="1014009" cy="376983"/>
          </a:xfrm>
          <a:prstGeom prst="upArrow">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99" b="1" dirty="0">
                <a:solidFill>
                  <a:schemeClr val="bg1"/>
                </a:solidFill>
                <a:latin typeface="ＭＳ ゴシック" panose="020B0609070205080204" pitchFamily="49" charset="-128"/>
                <a:ea typeface="ＭＳ ゴシック" panose="020B0609070205080204" pitchFamily="49" charset="-128"/>
              </a:rPr>
              <a:t>提出</a:t>
            </a:r>
          </a:p>
        </p:txBody>
      </p:sp>
      <p:sp>
        <p:nvSpPr>
          <p:cNvPr id="31" name="上矢印 30"/>
          <p:cNvSpPr/>
          <p:nvPr/>
        </p:nvSpPr>
        <p:spPr>
          <a:xfrm>
            <a:off x="2651151" y="5373205"/>
            <a:ext cx="985717" cy="378444"/>
          </a:xfrm>
          <a:prstGeom prst="upArrow">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999" b="1" dirty="0">
                <a:solidFill>
                  <a:schemeClr val="bg1"/>
                </a:solidFill>
                <a:latin typeface="ＭＳ ゴシック" panose="020B0609070205080204" pitchFamily="49" charset="-128"/>
                <a:ea typeface="ＭＳ ゴシック" panose="020B0609070205080204" pitchFamily="49" charset="-128"/>
              </a:rPr>
              <a:t>申請</a:t>
            </a:r>
          </a:p>
        </p:txBody>
      </p:sp>
      <p:sp>
        <p:nvSpPr>
          <p:cNvPr id="32" name="正方形/長方形 31"/>
          <p:cNvSpPr/>
          <p:nvPr/>
        </p:nvSpPr>
        <p:spPr>
          <a:xfrm>
            <a:off x="4203552" y="4340696"/>
            <a:ext cx="4772651" cy="302464"/>
          </a:xfrm>
          <a:prstGeom prst="rect">
            <a:avLst/>
          </a:prstGeom>
          <a:solidFill>
            <a:srgbClr val="5CC468"/>
          </a:solidFill>
          <a:ln>
            <a:solidFill>
              <a:srgbClr val="5CC468"/>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54" dirty="0">
                <a:latin typeface="ＤＨＰ特太ゴシック体" panose="020B0500000000000000" pitchFamily="50" charset="-128"/>
                <a:ea typeface="ＤＨＰ特太ゴシック体" panose="020B0500000000000000" pitchFamily="50" charset="-128"/>
              </a:rPr>
              <a:t>地域医療介護総合確保基金の対象事業</a:t>
            </a:r>
          </a:p>
        </p:txBody>
      </p:sp>
      <p:sp>
        <p:nvSpPr>
          <p:cNvPr id="33" name="正方形/長方形 32"/>
          <p:cNvSpPr/>
          <p:nvPr/>
        </p:nvSpPr>
        <p:spPr>
          <a:xfrm>
            <a:off x="4217626" y="1827409"/>
            <a:ext cx="4772651" cy="2450390"/>
          </a:xfrm>
          <a:prstGeom prst="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dirty="0"/>
          </a:p>
        </p:txBody>
      </p:sp>
      <p:sp>
        <p:nvSpPr>
          <p:cNvPr id="34" name="正方形/長方形 33"/>
          <p:cNvSpPr/>
          <p:nvPr/>
        </p:nvSpPr>
        <p:spPr>
          <a:xfrm>
            <a:off x="4217626" y="1827001"/>
            <a:ext cx="4772651" cy="308308"/>
          </a:xfrm>
          <a:prstGeom prst="rect">
            <a:avLst/>
          </a:prstGeom>
          <a:solidFill>
            <a:srgbClr val="00B0F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54" dirty="0">
                <a:latin typeface="ＤＨＰ特太ゴシック体" panose="020B0500000000000000" pitchFamily="50" charset="-128"/>
                <a:ea typeface="ＤＨＰ特太ゴシック体" panose="020B0500000000000000" pitchFamily="50" charset="-128"/>
              </a:rPr>
              <a:t>都道府県計画及び市町村計画（基金事業計画）</a:t>
            </a:r>
          </a:p>
        </p:txBody>
      </p:sp>
      <p:sp>
        <p:nvSpPr>
          <p:cNvPr id="35" name="正方形/長方形 34"/>
          <p:cNvSpPr/>
          <p:nvPr/>
        </p:nvSpPr>
        <p:spPr>
          <a:xfrm>
            <a:off x="4185606" y="2086994"/>
            <a:ext cx="4868716" cy="2196114"/>
          </a:xfrm>
          <a:prstGeom prst="rect">
            <a:avLst/>
          </a:prstGeom>
        </p:spPr>
        <p:txBody>
          <a:bodyPr>
            <a:spAutoFit/>
          </a:bodyPr>
          <a:lstStyle/>
          <a:p>
            <a:pPr marL="160090" indent="-160090">
              <a:defRPr/>
            </a:pPr>
            <a:r>
              <a:rPr lang="ja-JP" altLang="en-US" sz="1181" b="1" dirty="0">
                <a:latin typeface="+mn-ea"/>
                <a:ea typeface="ＭＳ Ｐゴシック" pitchFamily="50" charset="-128"/>
              </a:rPr>
              <a:t>○　基金に関する基本的事項</a:t>
            </a:r>
            <a:endParaRPr lang="en-US" altLang="ja-JP" sz="1181" b="1" dirty="0">
              <a:latin typeface="+mn-ea"/>
              <a:ea typeface="ＭＳ Ｐゴシック" pitchFamily="50" charset="-128"/>
            </a:endParaRPr>
          </a:p>
          <a:p>
            <a:pPr marL="160090" indent="-160090">
              <a:defRPr/>
            </a:pPr>
            <a:r>
              <a:rPr lang="ja-JP" altLang="en-US" sz="1090" dirty="0">
                <a:latin typeface="+mn-ea"/>
                <a:ea typeface="ＭＳ Ｐゴシック" pitchFamily="50" charset="-128"/>
              </a:rPr>
              <a:t>　 ・公正かつ透明なプロセスの確保（関係者の意見を反映させる仕組みの整備）</a:t>
            </a:r>
          </a:p>
          <a:p>
            <a:pPr marL="160090" indent="-160090">
              <a:defRPr/>
            </a:pPr>
            <a:r>
              <a:rPr lang="ja-JP" altLang="en-US" sz="1090" dirty="0">
                <a:latin typeface="+mn-ea"/>
                <a:ea typeface="ＭＳ Ｐゴシック" pitchFamily="50" charset="-128"/>
              </a:rPr>
              <a:t>　 ・事業主体間の公平性など公正性・透明性の確保 </a:t>
            </a:r>
            <a:endParaRPr lang="en-US" altLang="ja-JP" sz="1090" dirty="0">
              <a:latin typeface="+mn-ea"/>
              <a:ea typeface="ＭＳ Ｐゴシック" pitchFamily="50" charset="-128"/>
            </a:endParaRPr>
          </a:p>
          <a:p>
            <a:pPr marL="160090" indent="-160090">
              <a:defRPr/>
            </a:pPr>
            <a:r>
              <a:rPr lang="ja-JP" altLang="en-US" sz="1090" dirty="0">
                <a:latin typeface="+mn-ea"/>
                <a:ea typeface="ＭＳ Ｐゴシック" pitchFamily="50" charset="-128"/>
              </a:rPr>
              <a:t>　 ・診療報酬・介護報酬等との役割分担</a:t>
            </a:r>
            <a:endParaRPr lang="en-US" altLang="ja-JP" sz="1090" dirty="0">
              <a:latin typeface="+mn-ea"/>
              <a:ea typeface="ＭＳ Ｐゴシック" pitchFamily="50" charset="-128"/>
            </a:endParaRPr>
          </a:p>
          <a:p>
            <a:pPr marL="160090" indent="-160090">
              <a:defRPr/>
            </a:pPr>
            <a:endParaRPr lang="en-US" altLang="ja-JP" sz="363" dirty="0">
              <a:latin typeface="+mn-ea"/>
              <a:ea typeface="ＭＳ Ｐゴシック" pitchFamily="50" charset="-128"/>
            </a:endParaRPr>
          </a:p>
          <a:p>
            <a:pPr marL="160090" indent="-160090">
              <a:defRPr/>
            </a:pPr>
            <a:r>
              <a:rPr lang="ja-JP" altLang="en-US" sz="1181" b="1" dirty="0">
                <a:latin typeface="+mn-ea"/>
                <a:ea typeface="ＭＳ Ｐゴシック" pitchFamily="50" charset="-128"/>
              </a:rPr>
              <a:t>○　都道府県計画及び市町村計画の基本的な記載事項</a:t>
            </a:r>
          </a:p>
          <a:p>
            <a:pPr marL="160090" indent="-160090">
              <a:defRPr/>
            </a:pPr>
            <a:r>
              <a:rPr lang="ja-JP" altLang="en-US" sz="1090" dirty="0">
                <a:latin typeface="+mn-ea"/>
                <a:ea typeface="ＭＳ Ｐゴシック" pitchFamily="50" charset="-128"/>
              </a:rPr>
              <a:t>　　　医療介護総合確保区域の設定</a:t>
            </a:r>
            <a:r>
              <a:rPr lang="en-US" altLang="ja-JP" sz="818" dirty="0">
                <a:latin typeface="HGPｺﾞｼｯｸM" panose="020B0600000000000000" pitchFamily="50" charset="-128"/>
                <a:ea typeface="HGPｺﾞｼｯｸM" panose="020B0600000000000000" pitchFamily="50" charset="-128"/>
              </a:rPr>
              <a:t>※1</a:t>
            </a:r>
            <a:r>
              <a:rPr lang="ja-JP" altLang="en-US" sz="1090" dirty="0">
                <a:latin typeface="+mn-ea"/>
                <a:ea typeface="ＭＳ Ｐゴシック" pitchFamily="50" charset="-128"/>
              </a:rPr>
              <a:t>  ／  目標と計画期間（原則１年間）  ／ </a:t>
            </a:r>
            <a:endParaRPr lang="en-US" altLang="ja-JP" sz="1090" dirty="0">
              <a:latin typeface="+mn-ea"/>
              <a:ea typeface="ＭＳ Ｐゴシック" pitchFamily="50" charset="-128"/>
            </a:endParaRPr>
          </a:p>
          <a:p>
            <a:pPr marL="160090" indent="-160090">
              <a:defRPr/>
            </a:pPr>
            <a:r>
              <a:rPr lang="ja-JP" altLang="en-US" sz="1090" dirty="0">
                <a:latin typeface="+mn-ea"/>
                <a:ea typeface="ＭＳ Ｐゴシック" pitchFamily="50" charset="-128"/>
              </a:rPr>
              <a:t>　　　事業の内容、費用の額等  ／  事業の評価方法</a:t>
            </a:r>
            <a:r>
              <a:rPr lang="en-US" altLang="ja-JP" sz="818" dirty="0">
                <a:latin typeface="HGPｺﾞｼｯｸM" panose="020B0600000000000000" pitchFamily="50" charset="-128"/>
                <a:ea typeface="HGPｺﾞｼｯｸM" panose="020B0600000000000000" pitchFamily="50" charset="-128"/>
              </a:rPr>
              <a:t>※2</a:t>
            </a:r>
            <a:endParaRPr lang="ja-JP" altLang="en-US" sz="1090" dirty="0">
              <a:latin typeface="HGPｺﾞｼｯｸM" panose="020B0600000000000000" pitchFamily="50" charset="-128"/>
              <a:ea typeface="HGPｺﾞｼｯｸM" panose="020B0600000000000000" pitchFamily="50" charset="-128"/>
            </a:endParaRPr>
          </a:p>
          <a:p>
            <a:pPr marL="160090" indent="-160090">
              <a:defRPr/>
            </a:pPr>
            <a:r>
              <a:rPr lang="ja-JP" altLang="en-US" sz="1090" dirty="0">
                <a:latin typeface="+mn-ea"/>
                <a:ea typeface="ＭＳ Ｐゴシック" pitchFamily="50" charset="-128"/>
              </a:rPr>
              <a:t>　　　  </a:t>
            </a:r>
            <a:r>
              <a:rPr lang="en-US" altLang="ja-JP" sz="954" dirty="0">
                <a:latin typeface="HGPｺﾞｼｯｸM" panose="020B0600000000000000" pitchFamily="50" charset="-128"/>
                <a:ea typeface="HGPｺﾞｼｯｸM" panose="020B0600000000000000" pitchFamily="50" charset="-128"/>
              </a:rPr>
              <a:t>※1</a:t>
            </a:r>
            <a:r>
              <a:rPr lang="ja-JP" altLang="en-US" sz="954" dirty="0">
                <a:latin typeface="HGPｺﾞｼｯｸM" panose="020B0600000000000000" pitchFamily="50" charset="-128"/>
                <a:ea typeface="HGPｺﾞｼｯｸM" panose="020B0600000000000000" pitchFamily="50" charset="-128"/>
              </a:rPr>
              <a:t>　 都道府県は、二次医療圏及び老人福祉圏域を念頭に置きつつ、地域の実情を</a:t>
            </a:r>
            <a:endParaRPr lang="en-US" altLang="ja-JP" sz="954" dirty="0">
              <a:latin typeface="HGPｺﾞｼｯｸM" panose="020B0600000000000000" pitchFamily="50" charset="-128"/>
              <a:ea typeface="HGPｺﾞｼｯｸM" panose="020B0600000000000000" pitchFamily="50" charset="-128"/>
            </a:endParaRPr>
          </a:p>
          <a:p>
            <a:pPr marL="160090" indent="-160090">
              <a:defRPr/>
            </a:pPr>
            <a:r>
              <a:rPr lang="ja-JP" altLang="en-US" sz="954" dirty="0">
                <a:latin typeface="HGPｺﾞｼｯｸM" panose="020B0600000000000000" pitchFamily="50" charset="-128"/>
                <a:ea typeface="HGPｺﾞｼｯｸM" panose="020B0600000000000000" pitchFamily="50" charset="-128"/>
              </a:rPr>
              <a:t>　　　　　　　  踏まえて設定。市町村は、日常生活圏域を念頭に設定。</a:t>
            </a:r>
            <a:endParaRPr lang="en-US" altLang="ja-JP" sz="954" dirty="0">
              <a:latin typeface="HGPｺﾞｼｯｸM" panose="020B0600000000000000" pitchFamily="50" charset="-128"/>
              <a:ea typeface="HGPｺﾞｼｯｸM" panose="020B0600000000000000" pitchFamily="50" charset="-128"/>
            </a:endParaRPr>
          </a:p>
          <a:p>
            <a:pPr marL="160090" indent="-160090">
              <a:defRPr/>
            </a:pPr>
            <a:r>
              <a:rPr lang="ja-JP" altLang="en-US" sz="954" dirty="0">
                <a:latin typeface="HGPｺﾞｼｯｸM" panose="020B0600000000000000" pitchFamily="50" charset="-128"/>
                <a:ea typeface="HGPｺﾞｼｯｸM" panose="020B0600000000000000" pitchFamily="50" charset="-128"/>
              </a:rPr>
              <a:t>　　　   </a:t>
            </a:r>
            <a:r>
              <a:rPr lang="en-US" altLang="ja-JP" sz="954" dirty="0">
                <a:latin typeface="HGPｺﾞｼｯｸM" panose="020B0600000000000000" pitchFamily="50" charset="-128"/>
                <a:ea typeface="HGPｺﾞｼｯｸM" panose="020B0600000000000000" pitchFamily="50" charset="-128"/>
              </a:rPr>
              <a:t>※2</a:t>
            </a:r>
            <a:r>
              <a:rPr lang="ja-JP" altLang="en-US" sz="954" dirty="0">
                <a:latin typeface="HGPｺﾞｼｯｸM" panose="020B0600000000000000" pitchFamily="50" charset="-128"/>
                <a:ea typeface="HGPｺﾞｼｯｸM" panose="020B0600000000000000" pitchFamily="50" charset="-128"/>
              </a:rPr>
              <a:t>　 都道府県は、市町村の協力を得つつ、事業の事後評価等を実施  </a:t>
            </a:r>
            <a:endParaRPr lang="en-US" altLang="ja-JP" sz="954" dirty="0">
              <a:latin typeface="HGPｺﾞｼｯｸM" panose="020B0600000000000000" pitchFamily="50" charset="-128"/>
              <a:ea typeface="HGPｺﾞｼｯｸM" panose="020B0600000000000000" pitchFamily="50" charset="-128"/>
            </a:endParaRPr>
          </a:p>
          <a:p>
            <a:pPr marL="160090" indent="-160090">
              <a:defRPr/>
            </a:pPr>
            <a:r>
              <a:rPr lang="ja-JP" altLang="en-US" sz="954" dirty="0">
                <a:latin typeface="HGPｺﾞｼｯｸM" panose="020B0600000000000000" pitchFamily="50" charset="-128"/>
                <a:ea typeface="HGPｺﾞｼｯｸM" panose="020B0600000000000000" pitchFamily="50" charset="-128"/>
              </a:rPr>
              <a:t>　　　　　　　  国は都道府県の事業を検証し、基金の配分等に活用</a:t>
            </a:r>
            <a:endParaRPr lang="en-US" altLang="ja-JP" sz="954" dirty="0">
              <a:latin typeface="HGPｺﾞｼｯｸM" panose="020B0600000000000000" pitchFamily="50" charset="-128"/>
              <a:ea typeface="HGPｺﾞｼｯｸM" panose="020B0600000000000000" pitchFamily="50" charset="-128"/>
            </a:endParaRPr>
          </a:p>
          <a:p>
            <a:pPr marL="160090" indent="-160090">
              <a:defRPr/>
            </a:pPr>
            <a:endParaRPr lang="en-US" altLang="ja-JP" sz="363" dirty="0">
              <a:latin typeface="HGPｺﾞｼｯｸM" panose="020B0600000000000000" pitchFamily="50" charset="-128"/>
              <a:ea typeface="HGPｺﾞｼｯｸM" panose="020B0600000000000000" pitchFamily="50" charset="-128"/>
            </a:endParaRPr>
          </a:p>
          <a:p>
            <a:pPr marL="160090" indent="-160090">
              <a:defRPr/>
            </a:pPr>
            <a:r>
              <a:rPr lang="ja-JP" altLang="en-US" sz="1181" b="1" dirty="0">
                <a:latin typeface="+mn-ea"/>
                <a:ea typeface="ＭＳ Ｐゴシック" pitchFamily="50" charset="-128"/>
              </a:rPr>
              <a:t>○　都道府県は市町村計画の事業をとりまとめて、都道府県計画を作成</a:t>
            </a:r>
          </a:p>
        </p:txBody>
      </p:sp>
      <p:sp>
        <p:nvSpPr>
          <p:cNvPr id="36" name="正方形/長方形 35"/>
          <p:cNvSpPr/>
          <p:nvPr/>
        </p:nvSpPr>
        <p:spPr>
          <a:xfrm>
            <a:off x="4235795" y="4720721"/>
            <a:ext cx="4884030" cy="1535036"/>
          </a:xfrm>
          <a:prstGeom prst="rect">
            <a:avLst/>
          </a:prstGeom>
        </p:spPr>
        <p:txBody>
          <a:bodyPr wrap="square">
            <a:spAutoFit/>
          </a:bodyPr>
          <a:lstStyle/>
          <a:p>
            <a:pPr marL="160090" indent="-160090">
              <a:defRPr/>
            </a:pPr>
            <a:r>
              <a:rPr lang="ja-JP" altLang="en-US" sz="1090" dirty="0">
                <a:latin typeface="+mn-ea"/>
                <a:ea typeface="ＭＳ Ｐゴシック" pitchFamily="50" charset="-128"/>
              </a:rPr>
              <a:t>１  地域医療構想の達成に向けた医療機関の施設又は設備の整備に関する事業</a:t>
            </a:r>
            <a:endParaRPr lang="en-US" altLang="ja-JP" sz="1090" dirty="0">
              <a:latin typeface="+mn-ea"/>
              <a:ea typeface="ＭＳ Ｐゴシック" pitchFamily="50" charset="-128"/>
            </a:endParaRPr>
          </a:p>
          <a:p>
            <a:pPr marL="160090" indent="-160090">
              <a:defRPr/>
            </a:pPr>
            <a:endParaRPr lang="en-US" altLang="ja-JP" sz="545" dirty="0">
              <a:latin typeface="+mn-ea"/>
              <a:ea typeface="ＭＳ Ｐゴシック" pitchFamily="50" charset="-128"/>
            </a:endParaRPr>
          </a:p>
          <a:p>
            <a:pPr marL="160090" indent="-160090">
              <a:defRPr/>
            </a:pPr>
            <a:r>
              <a:rPr lang="ja-JP" altLang="en-US" sz="1090" dirty="0">
                <a:latin typeface="+mn-ea"/>
                <a:ea typeface="ＭＳ Ｐゴシック" pitchFamily="50" charset="-128"/>
              </a:rPr>
              <a:t>２  居宅等における医療の提供に関する事業</a:t>
            </a:r>
            <a:endParaRPr lang="en-US" altLang="ja-JP" sz="1090" dirty="0">
              <a:latin typeface="+mn-ea"/>
              <a:ea typeface="ＭＳ Ｐゴシック" pitchFamily="50" charset="-128"/>
            </a:endParaRPr>
          </a:p>
          <a:p>
            <a:pPr marL="160090" indent="-160090">
              <a:defRPr/>
            </a:pPr>
            <a:endParaRPr lang="en-US" altLang="ja-JP" sz="545" dirty="0">
              <a:latin typeface="+mn-ea"/>
              <a:ea typeface="ＭＳ Ｐゴシック" pitchFamily="50" charset="-128"/>
            </a:endParaRPr>
          </a:p>
          <a:p>
            <a:pPr marL="160090" indent="-160090">
              <a:defRPr/>
            </a:pPr>
            <a:r>
              <a:rPr lang="ja-JP" altLang="en-US" sz="1090" dirty="0">
                <a:latin typeface="+mn-ea"/>
                <a:ea typeface="ＭＳ Ｐゴシック" pitchFamily="50" charset="-128"/>
              </a:rPr>
              <a:t>３  介護施設等の整備に関する事業（地域密着型サービス等）</a:t>
            </a:r>
            <a:endParaRPr lang="en-US" altLang="ja-JP" sz="1090" dirty="0">
              <a:latin typeface="+mn-ea"/>
              <a:ea typeface="ＭＳ Ｐゴシック" pitchFamily="50" charset="-128"/>
            </a:endParaRPr>
          </a:p>
          <a:p>
            <a:pPr marL="160090" indent="-160090">
              <a:defRPr/>
            </a:pPr>
            <a:endParaRPr lang="en-US" altLang="ja-JP" sz="545" dirty="0">
              <a:latin typeface="+mn-ea"/>
              <a:ea typeface="ＭＳ Ｐゴシック" pitchFamily="50" charset="-128"/>
            </a:endParaRPr>
          </a:p>
          <a:p>
            <a:pPr marL="160090" indent="-160090">
              <a:defRPr/>
            </a:pPr>
            <a:r>
              <a:rPr lang="ja-JP" altLang="en-US" sz="1090" dirty="0">
                <a:latin typeface="+mn-ea"/>
                <a:ea typeface="ＭＳ Ｐゴシック" pitchFamily="50" charset="-128"/>
              </a:rPr>
              <a:t>４  医療従事者の確保に関する事業</a:t>
            </a:r>
            <a:endParaRPr lang="en-US" altLang="ja-JP" sz="1090" dirty="0">
              <a:latin typeface="+mn-ea"/>
              <a:ea typeface="ＭＳ Ｐゴシック" pitchFamily="50" charset="-128"/>
            </a:endParaRPr>
          </a:p>
          <a:p>
            <a:pPr marL="160090" indent="-160090">
              <a:defRPr/>
            </a:pPr>
            <a:endParaRPr lang="en-US" altLang="ja-JP" sz="545" dirty="0">
              <a:latin typeface="+mn-ea"/>
              <a:ea typeface="ＭＳ Ｐゴシック" pitchFamily="50" charset="-128"/>
            </a:endParaRPr>
          </a:p>
          <a:p>
            <a:pPr>
              <a:defRPr/>
            </a:pPr>
            <a:r>
              <a:rPr lang="ja-JP" altLang="en-US" sz="1090" dirty="0">
                <a:latin typeface="+mn-ea"/>
                <a:ea typeface="ＭＳ Ｐゴシック" pitchFamily="50" charset="-128"/>
              </a:rPr>
              <a:t>５　介護従事者の確保に関する事業</a:t>
            </a:r>
            <a:endParaRPr lang="en-US" altLang="ja-JP" sz="1090" dirty="0">
              <a:latin typeface="+mn-ea"/>
              <a:ea typeface="ＭＳ Ｐゴシック" pitchFamily="50" charset="-128"/>
            </a:endParaRPr>
          </a:p>
          <a:p>
            <a:pPr>
              <a:defRPr/>
            </a:pPr>
            <a:endParaRPr lang="en-US" altLang="ja-JP" sz="545" dirty="0">
              <a:latin typeface="+mn-ea"/>
              <a:ea typeface="ＭＳ Ｐゴシック" pitchFamily="50" charset="-128"/>
            </a:endParaRPr>
          </a:p>
          <a:p>
            <a:pPr>
              <a:defRPr/>
            </a:pPr>
            <a:r>
              <a:rPr lang="ja-JP" altLang="en-US" sz="1090" u="sng" dirty="0">
                <a:latin typeface="+mn-ea"/>
                <a:ea typeface="ＭＳ Ｐゴシック" pitchFamily="50" charset="-128"/>
              </a:rPr>
              <a:t>６　</a:t>
            </a:r>
            <a:r>
              <a:rPr lang="ja-JP" altLang="en-US" sz="1090" u="sng" dirty="0" smtClean="0">
                <a:latin typeface="+mn-ea"/>
                <a:ea typeface="ＭＳ Ｐゴシック" pitchFamily="50" charset="-128"/>
              </a:rPr>
              <a:t>勤務医の</a:t>
            </a:r>
            <a:r>
              <a:rPr lang="ja-JP" altLang="en-US" sz="1090" u="sng" dirty="0">
                <a:latin typeface="+mn-ea"/>
                <a:ea typeface="ＭＳ Ｐゴシック" pitchFamily="50" charset="-128"/>
              </a:rPr>
              <a:t>働き方改革</a:t>
            </a:r>
            <a:r>
              <a:rPr lang="ja-JP" altLang="en-US" sz="1090" u="sng" dirty="0" smtClean="0">
                <a:latin typeface="+mn-ea"/>
                <a:ea typeface="ＭＳ Ｐゴシック" pitchFamily="50" charset="-128"/>
              </a:rPr>
              <a:t>の支援に</a:t>
            </a:r>
            <a:r>
              <a:rPr lang="ja-JP" altLang="en-US" sz="1090" u="sng" dirty="0">
                <a:latin typeface="+mn-ea"/>
                <a:ea typeface="ＭＳ Ｐゴシック" pitchFamily="50" charset="-128"/>
              </a:rPr>
              <a:t>関する</a:t>
            </a:r>
            <a:r>
              <a:rPr lang="ja-JP" altLang="en-US" sz="1090" u="sng" dirty="0" smtClean="0">
                <a:latin typeface="+mn-ea"/>
                <a:ea typeface="ＭＳ Ｐゴシック" pitchFamily="50" charset="-128"/>
              </a:rPr>
              <a:t>事業　</a:t>
            </a:r>
            <a:r>
              <a:rPr lang="en-US" altLang="ja-JP" sz="1090" u="sng" dirty="0">
                <a:latin typeface="+mn-ea"/>
              </a:rPr>
              <a:t>【</a:t>
            </a:r>
            <a:r>
              <a:rPr lang="en-US" altLang="ja-JP" sz="1200" u="sng" dirty="0" smtClean="0">
                <a:latin typeface="+mn-ea"/>
                <a:ea typeface="ＭＳ Ｐゴシック" pitchFamily="50" charset="-128"/>
              </a:rPr>
              <a:t>※</a:t>
            </a:r>
            <a:r>
              <a:rPr lang="ja-JP" altLang="en-US" sz="1200" u="sng" dirty="0" smtClean="0">
                <a:latin typeface="+mn-ea"/>
                <a:ea typeface="ＭＳ Ｐゴシック" pitchFamily="50" charset="-128"/>
              </a:rPr>
              <a:t>Ｒ２年度追加</a:t>
            </a:r>
            <a:r>
              <a:rPr lang="en-US" altLang="ja-JP" sz="1200" u="sng" dirty="0" smtClean="0">
                <a:latin typeface="+mn-ea"/>
                <a:ea typeface="ＭＳ Ｐゴシック" pitchFamily="50" charset="-128"/>
              </a:rPr>
              <a:t>】</a:t>
            </a:r>
            <a:endParaRPr lang="ja-JP" altLang="en-US" sz="1200" u="sng" dirty="0">
              <a:latin typeface="+mn-ea"/>
              <a:ea typeface="ＭＳ Ｐゴシック" pitchFamily="50" charset="-128"/>
            </a:endParaRPr>
          </a:p>
        </p:txBody>
      </p:sp>
      <p:sp>
        <p:nvSpPr>
          <p:cNvPr id="37" name="円/楕円 8"/>
          <p:cNvSpPr/>
          <p:nvPr/>
        </p:nvSpPr>
        <p:spPr bwMode="auto">
          <a:xfrm>
            <a:off x="4139970" y="4675388"/>
            <a:ext cx="360025" cy="360025"/>
          </a:xfrm>
          <a:prstGeom prst="ellipse">
            <a:avLst/>
          </a:prstGeom>
          <a:noFill/>
          <a:ln w="25400">
            <a:solidFill>
              <a:srgbClr val="002060"/>
            </a:solidFill>
            <a:round/>
            <a:headEnd/>
            <a:tailEnd/>
          </a:ln>
          <a:extLst>
            <a:ext uri="{909E8E84-426E-40DD-AFC4-6F175D3DCCD1}">
              <a14:hiddenFill xmlns:a14="http://schemas.microsoft.com/office/drawing/2010/main">
                <a:solidFill>
                  <a:srgbClr val="FFFFFF"/>
                </a:solidFill>
              </a14:hiddenFill>
            </a:ext>
          </a:extLst>
        </p:spPr>
        <p:txBody>
          <a:bodyPr rot="0" vert="horz" wrap="square" lIns="0" tIns="0" rIns="0" bIns="0" rtlCol="0" anchor="t" anchorCtr="0" upright="1">
            <a:noAutofit/>
          </a:bodyPr>
          <a:lstStyle/>
          <a:p>
            <a:pPr algn="ctr">
              <a:lnSpc>
                <a:spcPts val="2400"/>
              </a:lnSpc>
              <a:spcAft>
                <a:spcPts val="0"/>
              </a:spcAft>
            </a:pPr>
            <a:endParaRPr kumimoji="1" lang="ja-JP" altLang="en-US" sz="1600" b="1" kern="100" dirty="0" smtClean="0">
              <a:effectLst/>
              <a:latin typeface="Century"/>
              <a:ea typeface="HG丸ｺﾞｼｯｸM-PRO"/>
              <a:cs typeface="Times New Roman"/>
            </a:endParaRPr>
          </a:p>
        </p:txBody>
      </p:sp>
      <p:sp>
        <p:nvSpPr>
          <p:cNvPr id="38" name="スライド番号プレースホルダー 1"/>
          <p:cNvSpPr txBox="1">
            <a:spLocks/>
          </p:cNvSpPr>
          <p:nvPr/>
        </p:nvSpPr>
        <p:spPr bwMode="auto">
          <a:xfrm>
            <a:off x="7010400" y="7101255"/>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zh-CN"/>
            </a:defPPr>
            <a:lvl1pPr algn="r" rtl="0" fontAlgn="base">
              <a:spcBef>
                <a:spcPct val="0"/>
              </a:spcBef>
              <a:spcAft>
                <a:spcPct val="0"/>
              </a:spcAft>
              <a:buFont typeface="Arial" pitchFamily="34" charset="0"/>
              <a:buNone/>
              <a:defRPr sz="1800" kern="1200">
                <a:solidFill>
                  <a:srgbClr val="898989"/>
                </a:solidFill>
                <a:latin typeface="HGPｺﾞｼｯｸE" panose="020B0900000000000000" pitchFamily="50" charset="-128"/>
                <a:ea typeface="HGPｺﾞｼｯｸE" panose="020B0900000000000000" pitchFamily="50" charset="-128"/>
                <a:cs typeface="+mn-cs"/>
              </a:defRPr>
            </a:lvl1pPr>
            <a:lvl2pPr marL="457200" algn="l" rtl="0" fontAlgn="base">
              <a:spcBef>
                <a:spcPct val="0"/>
              </a:spcBef>
              <a:spcAft>
                <a:spcPct val="0"/>
              </a:spcAft>
              <a:buFont typeface="Arial" charset="0"/>
              <a:defRPr kern="1200">
                <a:solidFill>
                  <a:schemeClr val="tx1"/>
                </a:solidFill>
                <a:latin typeface="Arial" charset="0"/>
                <a:ea typeface="ＭＳ Ｐゴシック" pitchFamily="50" charset="-128"/>
                <a:cs typeface="+mn-cs"/>
              </a:defRPr>
            </a:lvl2pPr>
            <a:lvl3pPr marL="914400" algn="l" rtl="0" fontAlgn="base">
              <a:spcBef>
                <a:spcPct val="0"/>
              </a:spcBef>
              <a:spcAft>
                <a:spcPct val="0"/>
              </a:spcAft>
              <a:buFont typeface="Arial" charset="0"/>
              <a:defRPr kern="1200">
                <a:solidFill>
                  <a:schemeClr val="tx1"/>
                </a:solidFill>
                <a:latin typeface="Arial" charset="0"/>
                <a:ea typeface="ＭＳ Ｐゴシック" pitchFamily="50" charset="-128"/>
                <a:cs typeface="+mn-cs"/>
              </a:defRPr>
            </a:lvl3pPr>
            <a:lvl4pPr marL="1371600" algn="l" rtl="0" fontAlgn="base">
              <a:spcBef>
                <a:spcPct val="0"/>
              </a:spcBef>
              <a:spcAft>
                <a:spcPct val="0"/>
              </a:spcAft>
              <a:buFont typeface="Arial" charset="0"/>
              <a:defRPr kern="1200">
                <a:solidFill>
                  <a:schemeClr val="tx1"/>
                </a:solidFill>
                <a:latin typeface="Arial" charset="0"/>
                <a:ea typeface="ＭＳ Ｐゴシック" pitchFamily="50" charset="-128"/>
                <a:cs typeface="+mn-cs"/>
              </a:defRPr>
            </a:lvl4pPr>
            <a:lvl5pPr marL="1828800" algn="l" rtl="0" fontAlgn="base">
              <a:spcBef>
                <a:spcPct val="0"/>
              </a:spcBef>
              <a:spcAft>
                <a:spcPct val="0"/>
              </a:spcAft>
              <a:buFont typeface="Arial" charset="0"/>
              <a:defRPr kern="1200">
                <a:solidFill>
                  <a:schemeClr val="tx1"/>
                </a:solidFill>
                <a:latin typeface="Arial" charset="0"/>
                <a:ea typeface="ＭＳ Ｐゴシック" pitchFamily="50" charset="-128"/>
                <a:cs typeface="+mn-cs"/>
              </a:defRPr>
            </a:lvl5pPr>
            <a:lvl6pPr marL="2286000" algn="l" defTabSz="914400" rtl="0" eaLnBrk="1" latinLnBrk="0" hangingPunct="1">
              <a:defRPr kern="1200">
                <a:solidFill>
                  <a:schemeClr val="tx1"/>
                </a:solidFill>
                <a:latin typeface="Arial" charset="0"/>
                <a:ea typeface="ＭＳ Ｐゴシック" pitchFamily="50" charset="-128"/>
                <a:cs typeface="+mn-cs"/>
              </a:defRPr>
            </a:lvl6pPr>
            <a:lvl7pPr marL="2743200" algn="l" defTabSz="914400" rtl="0" eaLnBrk="1" latinLnBrk="0" hangingPunct="1">
              <a:defRPr kern="1200">
                <a:solidFill>
                  <a:schemeClr val="tx1"/>
                </a:solidFill>
                <a:latin typeface="Arial" charset="0"/>
                <a:ea typeface="ＭＳ Ｐゴシック" pitchFamily="50" charset="-128"/>
                <a:cs typeface="+mn-cs"/>
              </a:defRPr>
            </a:lvl7pPr>
            <a:lvl8pPr marL="3200400" algn="l" defTabSz="914400" rtl="0" eaLnBrk="1" latinLnBrk="0" hangingPunct="1">
              <a:defRPr kern="1200">
                <a:solidFill>
                  <a:schemeClr val="tx1"/>
                </a:solidFill>
                <a:latin typeface="Arial" charset="0"/>
                <a:ea typeface="ＭＳ Ｐゴシック" pitchFamily="50" charset="-128"/>
                <a:cs typeface="+mn-cs"/>
              </a:defRPr>
            </a:lvl8pPr>
            <a:lvl9pPr marL="3657600" algn="l" defTabSz="914400" rtl="0" eaLnBrk="1" latinLnBrk="0" hangingPunct="1">
              <a:defRPr kern="1200">
                <a:solidFill>
                  <a:schemeClr val="tx1"/>
                </a:solidFill>
                <a:latin typeface="Arial" charset="0"/>
                <a:ea typeface="ＭＳ Ｐゴシック" pitchFamily="50" charset="-128"/>
                <a:cs typeface="+mn-cs"/>
              </a:defRPr>
            </a:lvl9pPr>
          </a:lstStyle>
          <a:p>
            <a:pPr>
              <a:defRPr/>
            </a:pPr>
            <a:fld id="{845FDA58-8628-4030-A7FF-2946B2EE6B4C}" type="slidenum">
              <a:rPr lang="ja-JP" altLang="en-US" sz="3200" smtClean="0"/>
              <a:pPr>
                <a:defRPr/>
              </a:pPr>
              <a:t>1</a:t>
            </a:fld>
            <a:endParaRPr lang="ja-JP" altLang="en-US" sz="3200" dirty="0">
              <a:solidFill>
                <a:schemeClr val="tx1"/>
              </a:solidFill>
            </a:endParaRPr>
          </a:p>
        </p:txBody>
      </p:sp>
      <p:sp>
        <p:nvSpPr>
          <p:cNvPr id="39" name="正方形/長方形 38"/>
          <p:cNvSpPr/>
          <p:nvPr/>
        </p:nvSpPr>
        <p:spPr>
          <a:xfrm>
            <a:off x="112174" y="1808446"/>
            <a:ext cx="3963751" cy="4582244"/>
          </a:xfrm>
          <a:prstGeom prst="rect">
            <a:avLst/>
          </a:prstGeom>
          <a:no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4" name="テキスト ボックス 3"/>
          <p:cNvSpPr txBox="1"/>
          <p:nvPr/>
        </p:nvSpPr>
        <p:spPr>
          <a:xfrm>
            <a:off x="0" y="743521"/>
            <a:ext cx="9112040" cy="892552"/>
          </a:xfrm>
          <a:prstGeom prst="rect">
            <a:avLst/>
          </a:prstGeom>
          <a:noFill/>
        </p:spPr>
        <p:txBody>
          <a:bodyPr wrap="square" rtlCol="0">
            <a:spAutoFit/>
          </a:bodyPr>
          <a:lstStyle/>
          <a:p>
            <a:r>
              <a:rPr kumimoji="1" lang="ja-JP" altLang="en-US" sz="1300" dirty="0" smtClean="0"/>
              <a:t>　「</a:t>
            </a:r>
            <a:r>
              <a:rPr kumimoji="1" lang="ja-JP" altLang="en-US" sz="1300" dirty="0"/>
              <a:t>団塊の世代」が</a:t>
            </a:r>
            <a:r>
              <a:rPr kumimoji="1" lang="en-US" altLang="ja-JP" sz="1300" dirty="0"/>
              <a:t>75</a:t>
            </a:r>
            <a:r>
              <a:rPr kumimoji="1" lang="ja-JP" altLang="en-US" sz="1300" dirty="0"/>
              <a:t>歳以上となる</a:t>
            </a:r>
            <a:r>
              <a:rPr kumimoji="1" lang="en-US" altLang="ja-JP" sz="1300" dirty="0"/>
              <a:t>2025</a:t>
            </a:r>
            <a:r>
              <a:rPr kumimoji="1" lang="ja-JP" altLang="en-US" sz="1300" dirty="0" smtClean="0"/>
              <a:t>年を展望すれば、病床の機能分化・連携、在宅医療・介護の推進、医療・介護従事者の</a:t>
            </a:r>
            <a:endParaRPr kumimoji="1" lang="en-US" altLang="ja-JP" sz="1300" dirty="0" smtClean="0"/>
          </a:p>
          <a:p>
            <a:r>
              <a:rPr kumimoji="1" lang="ja-JP" altLang="en-US" sz="1300" dirty="0" smtClean="0"/>
              <a:t>確保・勤務条件の改善等、「</a:t>
            </a:r>
            <a:r>
              <a:rPr kumimoji="1" lang="ja-JP" altLang="en-US" sz="1300" dirty="0"/>
              <a:t>効率的かつ質の高い医療提供体制の構築」と「地域包括ケアシステムの構築」が</a:t>
            </a:r>
            <a:r>
              <a:rPr kumimoji="1" lang="ja-JP" altLang="en-US" sz="1300" dirty="0" smtClean="0"/>
              <a:t>急務の課題です。</a:t>
            </a:r>
            <a:endParaRPr kumimoji="1" lang="en-US" altLang="ja-JP" sz="1300" dirty="0" smtClean="0"/>
          </a:p>
          <a:p>
            <a:r>
              <a:rPr kumimoji="1" lang="ja-JP" altLang="en-US" sz="1300" dirty="0" smtClean="0"/>
              <a:t>　このため、国は、平成</a:t>
            </a:r>
            <a:r>
              <a:rPr kumimoji="1" lang="en-US" altLang="ja-JP" sz="1300" dirty="0" smtClean="0"/>
              <a:t>26</a:t>
            </a:r>
            <a:r>
              <a:rPr kumimoji="1" lang="ja-JP" altLang="en-US" sz="1300" dirty="0" smtClean="0"/>
              <a:t>年度から消費税</a:t>
            </a:r>
            <a:r>
              <a:rPr kumimoji="1" lang="ja-JP" altLang="en-US" sz="1300" dirty="0"/>
              <a:t>増収分を活用した地域医療介護総合確保</a:t>
            </a:r>
            <a:r>
              <a:rPr kumimoji="1" lang="ja-JP" altLang="en-US" sz="1300" dirty="0" smtClean="0"/>
              <a:t>基金を各都道府県に創設しました。</a:t>
            </a:r>
            <a:endParaRPr kumimoji="1" lang="en-US" altLang="ja-JP" sz="1300" dirty="0" smtClean="0"/>
          </a:p>
          <a:p>
            <a:r>
              <a:rPr kumimoji="1" lang="ja-JP" altLang="en-US" sz="1300" dirty="0"/>
              <a:t>　</a:t>
            </a:r>
            <a:r>
              <a:rPr kumimoji="1" lang="ja-JP" altLang="en-US" sz="1300" dirty="0" smtClean="0"/>
              <a:t>これを受けて、各都道府県</a:t>
            </a:r>
            <a:r>
              <a:rPr kumimoji="1" lang="ja-JP" altLang="en-US" sz="1300" dirty="0"/>
              <a:t>は、都道府県計画を作成し、当該計画に</a:t>
            </a:r>
            <a:r>
              <a:rPr kumimoji="1" lang="ja-JP" altLang="en-US" sz="1300" dirty="0" smtClean="0"/>
              <a:t>基づいて事業を実施しています。</a:t>
            </a:r>
            <a:endParaRPr kumimoji="1" lang="ja-JP" altLang="en-US" sz="1300" dirty="0"/>
          </a:p>
        </p:txBody>
      </p:sp>
    </p:spTree>
    <p:extLst>
      <p:ext uri="{BB962C8B-B14F-4D97-AF65-F5344CB8AC3E}">
        <p14:creationId xmlns:p14="http://schemas.microsoft.com/office/powerpoint/2010/main" val="16563082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a:xfrm>
            <a:off x="7010400" y="6376202"/>
            <a:ext cx="2133600" cy="365125"/>
          </a:xfrm>
        </p:spPr>
        <p:txBody>
          <a:bodyPr/>
          <a:lstStyle/>
          <a:p>
            <a:pPr>
              <a:defRPr/>
            </a:pPr>
            <a:endParaRPr lang="en-US" altLang="ja-JP" dirty="0" smtClean="0"/>
          </a:p>
          <a:p>
            <a:pPr>
              <a:defRPr/>
            </a:pPr>
            <a:r>
              <a:rPr lang="ja-JP" altLang="en-US" dirty="0"/>
              <a:t>　</a:t>
            </a:r>
            <a:r>
              <a:rPr lang="ja-JP" altLang="en-US" dirty="0" smtClean="0"/>
              <a:t>　</a:t>
            </a:r>
            <a:fld id="{845FDA58-8628-4030-A7FF-2946B2EE6B4C}" type="slidenum">
              <a:rPr lang="ja-JP" altLang="en-US" smtClean="0"/>
              <a:pPr>
                <a:defRPr/>
              </a:pPr>
              <a:t>2</a:t>
            </a:fld>
            <a:endParaRPr lang="ja-JP" altLang="en-US" dirty="0">
              <a:solidFill>
                <a:schemeClr val="tx1"/>
              </a:solidFill>
            </a:endParaRPr>
          </a:p>
        </p:txBody>
      </p:sp>
      <p:sp>
        <p:nvSpPr>
          <p:cNvPr id="10" name="タイトル 1"/>
          <p:cNvSpPr>
            <a:spLocks noGrp="1"/>
          </p:cNvSpPr>
          <p:nvPr>
            <p:ph type="title"/>
          </p:nvPr>
        </p:nvSpPr>
        <p:spPr>
          <a:xfrm>
            <a:off x="0" y="-1999"/>
            <a:ext cx="9144000" cy="638738"/>
          </a:xfrm>
          <a:solidFill>
            <a:schemeClr val="tx2">
              <a:lumMod val="75000"/>
            </a:schemeClr>
          </a:solidFill>
        </p:spPr>
        <p:txBody>
          <a:bodyPr/>
          <a:lstStyle/>
          <a:p>
            <a:r>
              <a:rPr kumimoji="1" lang="ja-JP" altLang="en-US" sz="3600" dirty="0" smtClean="0">
                <a:solidFill>
                  <a:schemeClr val="bg1"/>
                </a:solidFill>
              </a:rPr>
              <a:t>大阪府の基金計画額等（医療分）</a:t>
            </a:r>
            <a:endParaRPr kumimoji="1" lang="ja-JP" altLang="en-US" sz="3600" dirty="0">
              <a:solidFill>
                <a:schemeClr val="bg1"/>
              </a:solidFill>
            </a:endParaRPr>
          </a:p>
        </p:txBody>
      </p:sp>
      <p:sp>
        <p:nvSpPr>
          <p:cNvPr id="6" name="正方形/長方形 5"/>
          <p:cNvSpPr/>
          <p:nvPr/>
        </p:nvSpPr>
        <p:spPr>
          <a:xfrm>
            <a:off x="8042855" y="635125"/>
            <a:ext cx="1006923" cy="215444"/>
          </a:xfrm>
          <a:prstGeom prst="rect">
            <a:avLst/>
          </a:prstGeom>
        </p:spPr>
        <p:txBody>
          <a:bodyPr wrap="square">
            <a:spAutoFit/>
          </a:bodyPr>
          <a:lstStyle/>
          <a:p>
            <a:r>
              <a:rPr kumimoji="1" lang="ja-JP" altLang="en-US" sz="800" dirty="0" smtClean="0">
                <a:latin typeface="Meiryo UI" panose="020B0604030504040204" pitchFamily="50" charset="-128"/>
                <a:ea typeface="Meiryo UI" panose="020B0604030504040204" pitchFamily="50" charset="-128"/>
              </a:rPr>
              <a:t>（単位：百万円）</a:t>
            </a:r>
            <a:endParaRPr kumimoji="1" lang="ja-JP" altLang="en-US" sz="800" dirty="0">
              <a:latin typeface="Meiryo UI" panose="020B0604030504040204" pitchFamily="50" charset="-128"/>
              <a:ea typeface="Meiryo UI" panose="020B0604030504040204" pitchFamily="50" charset="-128"/>
            </a:endParaRPr>
          </a:p>
        </p:txBody>
      </p:sp>
      <p:sp>
        <p:nvSpPr>
          <p:cNvPr id="7" name="正方形/長方形 6"/>
          <p:cNvSpPr/>
          <p:nvPr/>
        </p:nvSpPr>
        <p:spPr>
          <a:xfrm>
            <a:off x="108837" y="6638074"/>
            <a:ext cx="8640600" cy="215444"/>
          </a:xfrm>
          <a:prstGeom prst="rect">
            <a:avLst/>
          </a:prstGeom>
        </p:spPr>
        <p:txBody>
          <a:bodyPr wrap="square">
            <a:spAutoFit/>
          </a:bodyPr>
          <a:lstStyle/>
          <a:p>
            <a:r>
              <a:rPr kumimoji="1" lang="en-US" altLang="ja-JP" sz="800" dirty="0" smtClean="0">
                <a:latin typeface="Meiryo UI" panose="020B0604030504040204" pitchFamily="50" charset="-128"/>
                <a:ea typeface="Meiryo UI" panose="020B0604030504040204" pitchFamily="50" charset="-128"/>
              </a:rPr>
              <a:t>※</a:t>
            </a:r>
            <a:r>
              <a:rPr kumimoji="1" lang="ja-JP" altLang="en-US" sz="800" dirty="0" smtClean="0">
                <a:latin typeface="Meiryo UI" panose="020B0604030504040204" pitchFamily="50" charset="-128"/>
                <a:ea typeface="Meiryo UI" panose="020B0604030504040204" pitchFamily="50" charset="-128"/>
              </a:rPr>
              <a:t>令和２年度は、府内における新型コロナウイルス感染症の感染拡大の影響を踏まえ、一部事業を見直したことにより、計画額は当初より縮小。</a:t>
            </a:r>
            <a:r>
              <a:rPr kumimoji="1" lang="ja-JP" altLang="en-US" sz="800" dirty="0">
                <a:latin typeface="Meiryo UI" panose="020B0604030504040204" pitchFamily="50" charset="-128"/>
                <a:ea typeface="Meiryo UI" panose="020B0604030504040204" pitchFamily="50" charset="-128"/>
              </a:rPr>
              <a:t>　</a:t>
            </a:r>
          </a:p>
        </p:txBody>
      </p:sp>
      <p:pic>
        <p:nvPicPr>
          <p:cNvPr id="3" name="図 2"/>
          <p:cNvPicPr>
            <a:picLocks noChangeAspect="1"/>
          </p:cNvPicPr>
          <p:nvPr/>
        </p:nvPicPr>
        <p:blipFill>
          <a:blip r:embed="rId3"/>
          <a:stretch>
            <a:fillRect/>
          </a:stretch>
        </p:blipFill>
        <p:spPr>
          <a:xfrm>
            <a:off x="70666" y="802090"/>
            <a:ext cx="9002667" cy="5815347"/>
          </a:xfrm>
          <a:prstGeom prst="rect">
            <a:avLst/>
          </a:prstGeom>
        </p:spPr>
      </p:pic>
    </p:spTree>
    <p:extLst>
      <p:ext uri="{BB962C8B-B14F-4D97-AF65-F5344CB8AC3E}">
        <p14:creationId xmlns:p14="http://schemas.microsoft.com/office/powerpoint/2010/main" val="675504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6"/>
          <p:cNvSpPr txBox="1">
            <a:spLocks noChangeArrowheads="1"/>
          </p:cNvSpPr>
          <p:nvPr/>
        </p:nvSpPr>
        <p:spPr bwMode="auto">
          <a:xfrm>
            <a:off x="173678" y="1657941"/>
            <a:ext cx="4202922" cy="335028"/>
          </a:xfrm>
          <a:prstGeom prst="rect">
            <a:avLst/>
          </a:prstGeom>
          <a:solidFill>
            <a:srgbClr val="343D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None/>
            </a:pPr>
            <a:r>
              <a:rPr lang="ja-JP" altLang="en-US" sz="16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各圏域からの意見聴取結果</a:t>
            </a:r>
            <a:endParaRPr kumimoji="0"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Text Box 9"/>
          <p:cNvSpPr txBox="1">
            <a:spLocks noChangeArrowheads="1"/>
          </p:cNvSpPr>
          <p:nvPr/>
        </p:nvSpPr>
        <p:spPr bwMode="auto">
          <a:xfrm>
            <a:off x="4763466" y="3777331"/>
            <a:ext cx="277579" cy="2025075"/>
          </a:xfrm>
          <a:prstGeom prst="rect">
            <a:avLst/>
          </a:prstGeom>
          <a:solidFill>
            <a:srgbClr val="FF5050"/>
          </a:solidFill>
          <a:ln w="0">
            <a:noFill/>
            <a:miter lim="800000"/>
            <a:headEnd/>
            <a:tailEnd/>
          </a:ln>
          <a:effectLst/>
          <a:extLst/>
        </p:spPr>
        <p:txBody>
          <a:bodyPr vert="eaVert"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Font typeface="Arial" charset="0"/>
              <a:buNone/>
            </a:pPr>
            <a:r>
              <a:rPr lang="ja-JP" altLang="en-US" sz="18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新　規</a:t>
            </a:r>
            <a:endParaRPr kumimoji="0" lang="ja-JP" altLang="en-US"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右矢印 9"/>
          <p:cNvSpPr/>
          <p:nvPr/>
        </p:nvSpPr>
        <p:spPr>
          <a:xfrm>
            <a:off x="4509568" y="3529725"/>
            <a:ext cx="208819" cy="2031214"/>
          </a:xfrm>
          <a:prstGeom prst="rightArrow">
            <a:avLst>
              <a:gd name="adj1" fmla="val 74116"/>
              <a:gd name="adj2" fmla="val 100000"/>
            </a:avLst>
          </a:prstGeom>
          <a:solidFill>
            <a:schemeClr val="tx2">
              <a:lumMod val="20000"/>
              <a:lumOff val="80000"/>
            </a:schemeClr>
          </a:solidFill>
          <a:ln w="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Rectangle 13" descr="縦線 (反転)"/>
          <p:cNvSpPr>
            <a:spLocks noChangeArrowheads="1"/>
          </p:cNvSpPr>
          <p:nvPr/>
        </p:nvSpPr>
        <p:spPr bwMode="auto">
          <a:xfrm>
            <a:off x="188659" y="3495378"/>
            <a:ext cx="4196393" cy="871784"/>
          </a:xfrm>
          <a:prstGeom prst="rect">
            <a:avLst/>
          </a:prstGeom>
          <a:solidFill>
            <a:schemeClr val="bg1"/>
          </a:solidFill>
          <a:ln w="6350">
            <a:solidFill>
              <a:schemeClr val="accent1"/>
            </a:solidFill>
            <a:miter lim="800000"/>
            <a:headEnd/>
            <a:tailEnd/>
          </a:ln>
          <a:effectLst/>
          <a:extLst/>
        </p:spPr>
        <p:txBody>
          <a:bodyPr tIns="10800" bIns="10800" anchor="ctr" anchorCtr="0"/>
          <a:lstStyle/>
          <a:p>
            <a:pPr marL="171450" indent="-171450" eaLnBrk="0" hangingPunct="0">
              <a:buFont typeface="Wingdings" panose="05000000000000000000" pitchFamily="2" charset="2"/>
              <a:buChar char="ü"/>
              <a:defRPr/>
            </a:pP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ACP</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に関する啓発用の冊子や研修会の開催があるとよい</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171450" indent="-171450" eaLnBrk="0" hangingPunct="0">
              <a:buFont typeface="Wingdings" panose="05000000000000000000" pitchFamily="2" charset="2"/>
              <a:buChar char="ü"/>
              <a:defRPr/>
            </a:pPr>
            <a:endParaRPr lang="en-US" altLang="ja-JP" sz="1200" dirty="0">
              <a:latin typeface="Meiryo UI" panose="020B0604030504040204" pitchFamily="50" charset="-128"/>
              <a:ea typeface="Meiryo UI" panose="020B0604030504040204" pitchFamily="50" charset="-128"/>
              <a:cs typeface="Meiryo UI" panose="020B0604030504040204" pitchFamily="50" charset="-128"/>
            </a:endParaRPr>
          </a:p>
          <a:p>
            <a:pPr marL="171450" indent="-171450" eaLnBrk="0" hangingPunct="0">
              <a:buFont typeface="Wingdings" panose="05000000000000000000" pitchFamily="2" charset="2"/>
              <a:buChar char="ü"/>
              <a:defRPr/>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医療</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・介護関係従事者及び市民へ</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の</a:t>
            </a:r>
            <a:r>
              <a:rPr lang="en-US" altLang="ja-JP" sz="1200" smtClean="0">
                <a:latin typeface="Meiryo UI" panose="020B0604030504040204" pitchFamily="50" charset="-128"/>
                <a:ea typeface="Meiryo UI" panose="020B0604030504040204" pitchFamily="50" charset="-128"/>
                <a:cs typeface="Meiryo UI" panose="020B0604030504040204" pitchFamily="50" charset="-128"/>
              </a:rPr>
              <a:t>ACP</a:t>
            </a:r>
            <a:r>
              <a:rPr lang="ja-JP" altLang="en-US" sz="1200" smtClean="0">
                <a:latin typeface="Meiryo UI" panose="020B0604030504040204" pitchFamily="50" charset="-128"/>
                <a:ea typeface="Meiryo UI" panose="020B0604030504040204" pitchFamily="50" charset="-128"/>
                <a:cs typeface="Meiryo UI" panose="020B0604030504040204" pitchFamily="50" charset="-128"/>
              </a:rPr>
              <a:t>の</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周知、認識を高める活動が必要</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Rectangle 13" descr="縦線 (反転)"/>
          <p:cNvSpPr>
            <a:spLocks noChangeArrowheads="1"/>
          </p:cNvSpPr>
          <p:nvPr/>
        </p:nvSpPr>
        <p:spPr bwMode="auto">
          <a:xfrm>
            <a:off x="4998584" y="4089328"/>
            <a:ext cx="3983795" cy="848307"/>
          </a:xfrm>
          <a:prstGeom prst="rect">
            <a:avLst/>
          </a:prstGeom>
          <a:noFill/>
          <a:ln w="0">
            <a:noFill/>
            <a:miter lim="800000"/>
            <a:headEnd/>
            <a:tailEnd/>
          </a:ln>
          <a:effectLst/>
          <a:extLst/>
        </p:spPr>
        <p:txBody>
          <a:bodyPr tIns="10800" bIns="10800" anchor="ctr" anchorCtr="0"/>
          <a:lstStyle/>
          <a:p>
            <a:pPr marL="171450" indent="-171450" eaLnBrk="0" hangingPunct="0">
              <a:buFont typeface="Wingdings" panose="05000000000000000000" pitchFamily="2" charset="2"/>
              <a:buChar char="ü"/>
              <a:defRPr/>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病院</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・在宅・施設等それぞれの立場の看護師</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が働きかけ</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を行える</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よう、看護協会の</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ACP</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支援マニュアル作成を支援。</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171450" indent="-171450" eaLnBrk="0" hangingPunct="0">
              <a:buFont typeface="Wingdings" panose="05000000000000000000" pitchFamily="2" charset="2"/>
              <a:buChar char="ü"/>
              <a:defRPr/>
            </a:pPr>
            <a:endParaRPr lang="en-US" altLang="zh-TW" sz="8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marL="171450" indent="-171450" eaLnBrk="0" hangingPunct="0">
              <a:buFont typeface="Wingdings" panose="05000000000000000000" pitchFamily="2" charset="2"/>
              <a:buChar char="ü"/>
              <a:defRPr/>
            </a:pP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府民向け人生会議（</a:t>
            </a:r>
            <a:r>
              <a:rPr lang="en-US" altLang="ja-JP"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ACP</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）啓発パンフレット等を作成。</a:t>
            </a:r>
            <a:endParaRPr lang="en-US" altLang="zh-TW"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2" name="Rectangle 13" descr="縦線 (反転)"/>
          <p:cNvSpPr>
            <a:spLocks noChangeArrowheads="1"/>
          </p:cNvSpPr>
          <p:nvPr/>
        </p:nvSpPr>
        <p:spPr bwMode="auto">
          <a:xfrm>
            <a:off x="186373" y="2070698"/>
            <a:ext cx="4198679" cy="1289856"/>
          </a:xfrm>
          <a:prstGeom prst="rect">
            <a:avLst/>
          </a:prstGeom>
          <a:solidFill>
            <a:schemeClr val="bg1"/>
          </a:solidFill>
          <a:ln w="6350">
            <a:solidFill>
              <a:schemeClr val="accent1"/>
            </a:solidFill>
            <a:miter lim="800000"/>
            <a:headEnd/>
            <a:tailEnd/>
          </a:ln>
          <a:effectLst/>
          <a:extLst/>
        </p:spPr>
        <p:txBody>
          <a:bodyPr tIns="10800" bIns="10800" anchor="ctr" anchorCtr="0"/>
          <a:lstStyle/>
          <a:p>
            <a:pPr marL="171450" indent="-171450" eaLnBrk="0" hangingPunct="0">
              <a:buFont typeface="Wingdings" panose="05000000000000000000" pitchFamily="2" charset="2"/>
              <a:buChar char="ü"/>
              <a:defRPr/>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回復期病床の確保のため、</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有床診療所から地域包括ケア病棟への転換も補助金の対象となるよう、検討してほしい</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171450" indent="-171450" eaLnBrk="0" hangingPunct="0">
              <a:buFont typeface="Wingdings" panose="05000000000000000000" pitchFamily="2" charset="2"/>
              <a:buChar char="ü"/>
              <a:defRPr/>
            </a:pP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171450" indent="-171450" eaLnBrk="0" hangingPunct="0">
              <a:buFont typeface="Wingdings" panose="05000000000000000000" pitchFamily="2" charset="2"/>
              <a:buChar char="ü"/>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急性期や</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慢性期の病床数の減少についても、地域医療構想に資するのであれば、補助対象とするよう検討してほしい。</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27" name="Text Box 6"/>
          <p:cNvSpPr txBox="1">
            <a:spLocks noChangeArrowheads="1"/>
          </p:cNvSpPr>
          <p:nvPr/>
        </p:nvSpPr>
        <p:spPr bwMode="auto">
          <a:xfrm>
            <a:off x="4637870" y="1666416"/>
            <a:ext cx="4320480" cy="333960"/>
          </a:xfrm>
          <a:prstGeom prst="rect">
            <a:avLst/>
          </a:prstGeom>
          <a:solidFill>
            <a:srgbClr val="343D9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None/>
            </a:pPr>
            <a:r>
              <a:rPr lang="ja-JP" altLang="en-US" sz="16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令和</a:t>
            </a:r>
            <a:r>
              <a:rPr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２</a:t>
            </a:r>
            <a:r>
              <a:rPr lang="ja-JP" altLang="en-US" sz="16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年度基金事業例</a:t>
            </a:r>
            <a:endParaRPr kumimoji="0" lang="ja-JP" altLang="en-US" sz="16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8" name="Rectangle 13" descr="縦線 (反転)"/>
          <p:cNvSpPr>
            <a:spLocks noChangeArrowheads="1"/>
          </p:cNvSpPr>
          <p:nvPr/>
        </p:nvSpPr>
        <p:spPr bwMode="auto">
          <a:xfrm>
            <a:off x="5009903" y="2374048"/>
            <a:ext cx="4007387" cy="1334058"/>
          </a:xfrm>
          <a:prstGeom prst="rect">
            <a:avLst/>
          </a:prstGeom>
          <a:noFill/>
          <a:ln w="0">
            <a:noFill/>
            <a:miter lim="800000"/>
            <a:headEnd/>
            <a:tailEnd/>
          </a:ln>
          <a:effectLst/>
          <a:extLst/>
        </p:spPr>
        <p:txBody>
          <a:bodyPr tIns="10800" bIns="10800" anchor="ctr" anchorCtr="0"/>
          <a:lstStyle/>
          <a:p>
            <a:pPr marL="171450" indent="-171450" eaLnBrk="0" hangingPunct="0">
              <a:buFont typeface="Wingdings" panose="05000000000000000000" pitchFamily="2" charset="2"/>
              <a:buChar char="ü"/>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有床診療所</a:t>
            </a:r>
            <a:r>
              <a:rPr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特例</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有床診療所は除く</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が</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、病院と統合し、</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eaLnBrk="0" hangingPunct="0">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急性期または慢性期から</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、地域包括ケア病棟など</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の回復期へ</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eaLnBrk="0" hangingPunct="0">
              <a:defRPr/>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転換する</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場合、</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補助対象</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となる</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よう要件</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拡大</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171450" indent="-171450" eaLnBrk="0" hangingPunct="0">
              <a:buFont typeface="Wingdings" panose="05000000000000000000" pitchFamily="2" charset="2"/>
              <a:buChar char="ü"/>
              <a:defRPr/>
            </a:pPr>
            <a:endParaRPr lang="en-US" altLang="ja-JP" sz="800" dirty="0" smtClean="0">
              <a:latin typeface="Meiryo UI" panose="020B0604030504040204" pitchFamily="50" charset="-128"/>
              <a:ea typeface="Meiryo UI" panose="020B0604030504040204" pitchFamily="50" charset="-128"/>
              <a:cs typeface="Meiryo UI" panose="020B0604030504040204" pitchFamily="50" charset="-128"/>
            </a:endParaRPr>
          </a:p>
          <a:p>
            <a:pPr marL="171450" indent="-171450" eaLnBrk="0" hangingPunct="0">
              <a:buFont typeface="Wingdings" panose="05000000000000000000" pitchFamily="2" charset="2"/>
              <a:buChar char="ü"/>
              <a:defRPr/>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急性期または慢性期の</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病床</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削減も補助対象となるよう要件拡大</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病床</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以外</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の</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地域医療構想に資する</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用途への変更・不用</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となる</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建物や医療機器の撤去にかかる経費へ補助）</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右矢印 28"/>
          <p:cNvSpPr/>
          <p:nvPr/>
        </p:nvSpPr>
        <p:spPr>
          <a:xfrm>
            <a:off x="4514958" y="2075287"/>
            <a:ext cx="201722" cy="1330330"/>
          </a:xfrm>
          <a:prstGeom prst="rightArrow">
            <a:avLst>
              <a:gd name="adj1" fmla="val 74116"/>
              <a:gd name="adj2" fmla="val 100000"/>
            </a:avLst>
          </a:prstGeom>
          <a:solidFill>
            <a:schemeClr val="tx2">
              <a:lumMod val="20000"/>
              <a:lumOff val="80000"/>
            </a:schemeClr>
          </a:solidFill>
          <a:ln w="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3" name="Text Box 6"/>
          <p:cNvSpPr txBox="1">
            <a:spLocks noChangeArrowheads="1"/>
          </p:cNvSpPr>
          <p:nvPr/>
        </p:nvSpPr>
        <p:spPr bwMode="auto">
          <a:xfrm>
            <a:off x="5144788" y="3777331"/>
            <a:ext cx="3336692" cy="289800"/>
          </a:xfrm>
          <a:prstGeom prst="rect">
            <a:avLst/>
          </a:prstGeom>
          <a:solidFill>
            <a:srgbClr val="343D9C"/>
          </a:solidFill>
          <a:ln w="0">
            <a:noFill/>
            <a:miter lim="800000"/>
            <a:headEnd/>
            <a:tailEnd/>
          </a:ln>
          <a:effectLs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eaLnBrk="1" hangingPunct="1">
              <a:spcBef>
                <a:spcPct val="0"/>
              </a:spcBef>
              <a:buNone/>
            </a:pPr>
            <a:r>
              <a:rPr kumimoji="0" lang="zh-TW"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「人生会議」相談対応支援事業</a:t>
            </a:r>
            <a:endParaRPr kumimoji="0" lang="ja-JP"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4" name="Text Box 6"/>
          <p:cNvSpPr txBox="1">
            <a:spLocks noChangeArrowheads="1"/>
          </p:cNvSpPr>
          <p:nvPr/>
        </p:nvSpPr>
        <p:spPr bwMode="auto">
          <a:xfrm>
            <a:off x="5114801" y="2097624"/>
            <a:ext cx="3396665" cy="253353"/>
          </a:xfrm>
          <a:prstGeom prst="rect">
            <a:avLst/>
          </a:prstGeom>
          <a:solidFill>
            <a:srgbClr val="343D9C"/>
          </a:solidFill>
          <a:ln w="0">
            <a:noFill/>
            <a:miter lim="800000"/>
            <a:headEnd/>
            <a:tailEnd/>
          </a:ln>
          <a:effectLs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eaLnBrk="1" hangingPunct="1">
              <a:spcBef>
                <a:spcPct val="0"/>
              </a:spcBef>
              <a:buNone/>
            </a:pPr>
            <a:r>
              <a:rPr lang="zh-TW"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病床</a:t>
            </a:r>
            <a:r>
              <a:rPr lang="zh-TW" altLang="en-US" sz="12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転換</a:t>
            </a:r>
            <a:r>
              <a:rPr lang="ja-JP" altLang="en-US" sz="12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等</a:t>
            </a:r>
            <a:r>
              <a:rPr lang="zh-TW" altLang="en-US" sz="12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促進事業</a:t>
            </a:r>
            <a:endParaRPr kumimoji="0" lang="ja-JP"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7" name="Text Box 9"/>
          <p:cNvSpPr txBox="1">
            <a:spLocks noChangeArrowheads="1"/>
          </p:cNvSpPr>
          <p:nvPr/>
        </p:nvSpPr>
        <p:spPr bwMode="auto">
          <a:xfrm>
            <a:off x="4763466" y="2061629"/>
            <a:ext cx="260115" cy="1655113"/>
          </a:xfrm>
          <a:prstGeom prst="rect">
            <a:avLst/>
          </a:prstGeom>
          <a:solidFill>
            <a:srgbClr val="FF5050"/>
          </a:solidFill>
          <a:ln w="0">
            <a:noFill/>
            <a:miter lim="800000"/>
            <a:headEnd/>
            <a:tailEnd/>
          </a:ln>
          <a:effectLst/>
          <a:extLst/>
        </p:spPr>
        <p:txBody>
          <a:bodyPr vert="eaVert"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Font typeface="Arial" charset="0"/>
              <a:buNone/>
            </a:pPr>
            <a:r>
              <a:rPr kumimoji="0" lang="ja-JP" altLang="en-US" sz="18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拡　大</a:t>
            </a:r>
            <a:endParaRPr kumimoji="0" lang="ja-JP" altLang="en-US" sz="1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1" name="Rectangle 13" descr="縦線 (反転)"/>
          <p:cNvSpPr>
            <a:spLocks noChangeArrowheads="1"/>
          </p:cNvSpPr>
          <p:nvPr/>
        </p:nvSpPr>
        <p:spPr bwMode="auto">
          <a:xfrm>
            <a:off x="3272169" y="4128409"/>
            <a:ext cx="1174224" cy="232560"/>
          </a:xfrm>
          <a:prstGeom prst="rect">
            <a:avLst/>
          </a:prstGeom>
          <a:noFill/>
          <a:ln w="0">
            <a:noFill/>
            <a:miter lim="800000"/>
            <a:headEnd/>
            <a:tailEnd/>
          </a:ln>
          <a:effectLst/>
          <a:extLst/>
        </p:spPr>
        <p:txBody>
          <a:bodyPr tIns="10800" bIns="10800" anchor="ctr" anchorCtr="0"/>
          <a:lstStyle/>
          <a:p>
            <a:pPr algn="ctr" eaLnBrk="0" hangingPunct="0">
              <a:defRPr/>
            </a:pPr>
            <a:r>
              <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北河内、三島）</a:t>
            </a:r>
            <a:endPar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6" name="スライド番号プレースホルダー 3"/>
          <p:cNvSpPr>
            <a:spLocks noGrp="1"/>
          </p:cNvSpPr>
          <p:nvPr>
            <p:ph type="sldNum" sz="quarter" idx="12"/>
          </p:nvPr>
        </p:nvSpPr>
        <p:spPr>
          <a:xfrm>
            <a:off x="8719607" y="6471176"/>
            <a:ext cx="477485" cy="365125"/>
          </a:xfrm>
        </p:spPr>
        <p:txBody>
          <a:bodyPr/>
          <a:lstStyle/>
          <a:p>
            <a:pPr>
              <a:defRPr/>
            </a:pPr>
            <a:fld id="{845FDA58-8628-4030-A7FF-2946B2EE6B4C}" type="slidenum">
              <a:rPr lang="ja-JP" altLang="en-US" sz="2400" smtClean="0"/>
              <a:pPr>
                <a:defRPr/>
              </a:pPr>
              <a:t>3</a:t>
            </a:fld>
            <a:endParaRPr lang="ja-JP" altLang="en-US" sz="2400" dirty="0">
              <a:solidFill>
                <a:schemeClr val="tx1"/>
              </a:solidFill>
            </a:endParaRPr>
          </a:p>
        </p:txBody>
      </p:sp>
      <p:sp>
        <p:nvSpPr>
          <p:cNvPr id="51" name="円/楕円 50"/>
          <p:cNvSpPr/>
          <p:nvPr/>
        </p:nvSpPr>
        <p:spPr bwMode="auto">
          <a:xfrm>
            <a:off x="8427604" y="2002385"/>
            <a:ext cx="497359" cy="433151"/>
          </a:xfrm>
          <a:prstGeom prst="ellipse">
            <a:avLst/>
          </a:prstGeom>
          <a:solidFill>
            <a:srgbClr val="FFFF0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 typeface="Arial" pitchFamily="34" charset="0"/>
              <a:buNone/>
              <a:tabLst/>
            </a:pPr>
            <a:r>
              <a:rPr kumimoji="0" lang="ja-JP" altLang="en-US" sz="1400" b="1" i="0" u="none" strike="noStrike" cap="none" normalizeH="0" baseline="0" dirty="0" smtClean="0">
                <a:ln>
                  <a:noFill/>
                </a:ln>
                <a:solidFill>
                  <a:srgbClr val="002060"/>
                </a:solidFill>
                <a:effectLst/>
                <a:latin typeface="Arial" pitchFamily="34" charset="0"/>
              </a:rPr>
              <a:t>１</a:t>
            </a:r>
          </a:p>
        </p:txBody>
      </p:sp>
      <p:sp>
        <p:nvSpPr>
          <p:cNvPr id="40" name="Rectangle 13" descr="縦線 (反転)"/>
          <p:cNvSpPr>
            <a:spLocks noChangeArrowheads="1"/>
          </p:cNvSpPr>
          <p:nvPr/>
        </p:nvSpPr>
        <p:spPr bwMode="auto">
          <a:xfrm>
            <a:off x="3290521" y="3151311"/>
            <a:ext cx="1273056" cy="226333"/>
          </a:xfrm>
          <a:prstGeom prst="rect">
            <a:avLst/>
          </a:prstGeom>
          <a:noFill/>
          <a:ln w="0">
            <a:noFill/>
            <a:miter lim="800000"/>
            <a:headEnd/>
            <a:tailEnd/>
          </a:ln>
          <a:effectLst/>
          <a:extLst/>
        </p:spPr>
        <p:txBody>
          <a:bodyPr tIns="10800" bIns="10800" anchor="ctr" anchorCtr="0"/>
          <a:lstStyle/>
          <a:p>
            <a:pPr algn="ctr" eaLnBrk="0" hangingPunct="0">
              <a:defRPr/>
            </a:pPr>
            <a:r>
              <a:rPr lang="ja-JP" altLang="en-US" sz="10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（南河内、泉州）</a:t>
            </a:r>
            <a:endPar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Rectangle 13" descr="縦線 (反転)"/>
          <p:cNvSpPr>
            <a:spLocks noChangeArrowheads="1"/>
          </p:cNvSpPr>
          <p:nvPr/>
        </p:nvSpPr>
        <p:spPr bwMode="auto">
          <a:xfrm>
            <a:off x="548436" y="6228996"/>
            <a:ext cx="7916401" cy="525914"/>
          </a:xfrm>
          <a:prstGeom prst="rect">
            <a:avLst/>
          </a:prstGeom>
          <a:noFill/>
          <a:ln w="19050">
            <a:solidFill>
              <a:srgbClr val="FF5050"/>
            </a:solidFill>
            <a:prstDash val="solid"/>
            <a:miter lim="800000"/>
            <a:headEnd/>
            <a:tailEnd/>
          </a:ln>
          <a:effectLst/>
          <a:extLst/>
        </p:spPr>
        <p:txBody>
          <a:bodyPr tIns="10800" bIns="10800" anchor="ctr" anchorCtr="0"/>
          <a:lstStyle/>
          <a:p>
            <a:pPr eaLnBrk="0" hangingPunct="0">
              <a:defRPr/>
            </a:pP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◆新規事業　　</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潜在看護師等オーダーメイド研修事業、感染症対策事業、薬局の在宅医療推進</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事業</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（再構築</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endParaRPr lang="en-US" altLang="zh-TW"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eaLnBrk="0" hangingPunct="0">
              <a:defRPr/>
            </a:pPr>
            <a:r>
              <a:rPr lang="ja-JP"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◆継続事業　　</a:t>
            </a:r>
            <a:r>
              <a:rPr lang="en-US" altLang="zh-TW"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ICT</a:t>
            </a:r>
            <a:r>
              <a:rPr lang="zh-TW"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連携整備事業</a:t>
            </a:r>
            <a:r>
              <a:rPr lang="ja-JP" altLang="en-US" sz="1200" dirty="0" err="1"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訪問看護ネットワーク事業、医科歯科連携推進事業　等</a:t>
            </a:r>
            <a:endParaRPr lang="zh-TW" altLang="en-US" sz="12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6" name="Text Box 9"/>
          <p:cNvSpPr txBox="1">
            <a:spLocks noChangeArrowheads="1"/>
          </p:cNvSpPr>
          <p:nvPr/>
        </p:nvSpPr>
        <p:spPr bwMode="auto">
          <a:xfrm flipH="1">
            <a:off x="548436" y="5935633"/>
            <a:ext cx="7933044" cy="296487"/>
          </a:xfrm>
          <a:prstGeom prst="rect">
            <a:avLst/>
          </a:prstGeom>
          <a:solidFill>
            <a:srgbClr val="FF5050"/>
          </a:solidFill>
          <a:ln w="0">
            <a:noFill/>
            <a:miter lim="800000"/>
            <a:headEnd/>
            <a:tailEnd/>
          </a:ln>
          <a:effectLst/>
          <a:extLst/>
        </p:spPr>
        <p:txBody>
          <a:bodyPr vert="horz"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algn="ctr" eaLnBrk="1" hangingPunct="1">
              <a:spcBef>
                <a:spcPct val="0"/>
              </a:spcBef>
              <a:buNone/>
            </a:pPr>
            <a:r>
              <a:rPr lang="ja-JP" altLang="en-US" sz="16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～その他　新規・再構築・継続～　　</a:t>
            </a:r>
            <a:r>
              <a:rPr lang="ja-JP" altLang="en-US" sz="105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関係団体から</a:t>
            </a:r>
            <a:r>
              <a:rPr lang="ja-JP" altLang="en-US" sz="105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の提案</a:t>
            </a:r>
            <a:r>
              <a:rPr lang="ja-JP" altLang="en-US" sz="1050"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（検討会議での意見等</a:t>
            </a:r>
            <a:r>
              <a:rPr lang="ja-JP" altLang="en-US" sz="1050"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）及び効果検証により構築・改善</a:t>
            </a:r>
            <a:endParaRPr kumimoji="0" lang="ja-JP" altLang="en-US" sz="1050"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1" name="円/楕円 50"/>
          <p:cNvSpPr/>
          <p:nvPr/>
        </p:nvSpPr>
        <p:spPr bwMode="auto">
          <a:xfrm>
            <a:off x="8427604" y="3685805"/>
            <a:ext cx="497359" cy="433151"/>
          </a:xfrm>
          <a:prstGeom prst="ellipse">
            <a:avLst/>
          </a:prstGeom>
          <a:solidFill>
            <a:srgbClr val="FFFF0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 typeface="Arial" pitchFamily="34" charset="0"/>
              <a:buNone/>
              <a:tabLst/>
            </a:pPr>
            <a:r>
              <a:rPr lang="ja-JP" altLang="en-US" sz="1400" b="1" dirty="0">
                <a:solidFill>
                  <a:srgbClr val="002060"/>
                </a:solidFill>
                <a:latin typeface="Arial" pitchFamily="34" charset="0"/>
              </a:rPr>
              <a:t>２</a:t>
            </a:r>
            <a:endParaRPr kumimoji="0" lang="ja-JP" altLang="en-US" sz="1400" b="1" i="0" u="none" strike="noStrike" cap="none" normalizeH="0" baseline="0" dirty="0" smtClean="0">
              <a:ln>
                <a:noFill/>
              </a:ln>
              <a:solidFill>
                <a:srgbClr val="002060"/>
              </a:solidFill>
              <a:effectLst/>
              <a:latin typeface="Arial" pitchFamily="34" charset="0"/>
            </a:endParaRPr>
          </a:p>
        </p:txBody>
      </p:sp>
      <p:sp>
        <p:nvSpPr>
          <p:cNvPr id="26" name="Text Box 6"/>
          <p:cNvSpPr txBox="1">
            <a:spLocks noChangeArrowheads="1"/>
          </p:cNvSpPr>
          <p:nvPr/>
        </p:nvSpPr>
        <p:spPr bwMode="auto">
          <a:xfrm>
            <a:off x="5097536" y="4959832"/>
            <a:ext cx="3565244" cy="268169"/>
          </a:xfrm>
          <a:prstGeom prst="rect">
            <a:avLst/>
          </a:prstGeom>
          <a:solidFill>
            <a:srgbClr val="343D9C"/>
          </a:solidFill>
          <a:ln w="0">
            <a:noFill/>
            <a:miter lim="800000"/>
            <a:headEnd/>
            <a:tailEnd/>
          </a:ln>
          <a:effectLst/>
          <a:extLst/>
        </p:spPr>
        <p:txBody>
          <a:bodyPr wrap="none" lIns="90170" tIns="46990" rIns="90170" bIns="46990" anchor="ctr" anchorCtr="1"/>
          <a:lstStyle>
            <a:lvl1pPr eaLnBrk="0" hangingPunct="0">
              <a:spcBef>
                <a:spcPct val="20000"/>
              </a:spcBef>
              <a:buFont typeface="Arial" charset="0"/>
              <a:buChar char="•"/>
              <a:defRPr sz="3200">
                <a:solidFill>
                  <a:schemeClr val="tx1"/>
                </a:solidFill>
                <a:latin typeface="Calibri" pitchFamily="34" charset="0"/>
                <a:ea typeface="ＭＳ Ｐゴシック" charset="-128"/>
                <a:sym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charset="-128"/>
                <a:sym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charset="-128"/>
                <a:sym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charset="-128"/>
                <a:sym typeface="Calibri" pitchFamily="34" charset="0"/>
              </a:defRPr>
            </a:lvl9pPr>
          </a:lstStyle>
          <a:p>
            <a:pPr eaLnBrk="1" hangingPunct="1">
              <a:spcBef>
                <a:spcPct val="0"/>
              </a:spcBef>
              <a:buNone/>
            </a:pPr>
            <a:r>
              <a:rPr lang="ja-JP" altLang="en-US" sz="12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市町村在宅医療・介護連携推進見える化事業</a:t>
            </a:r>
          </a:p>
        </p:txBody>
      </p:sp>
      <p:sp>
        <p:nvSpPr>
          <p:cNvPr id="35" name="Rectangle 13" descr="縦線 (反転)"/>
          <p:cNvSpPr>
            <a:spLocks noChangeArrowheads="1"/>
          </p:cNvSpPr>
          <p:nvPr/>
        </p:nvSpPr>
        <p:spPr bwMode="auto">
          <a:xfrm>
            <a:off x="174467" y="4401342"/>
            <a:ext cx="4202922" cy="1416753"/>
          </a:xfrm>
          <a:prstGeom prst="rect">
            <a:avLst/>
          </a:prstGeom>
          <a:solidFill>
            <a:schemeClr val="bg1"/>
          </a:solidFill>
          <a:ln w="6350">
            <a:solidFill>
              <a:schemeClr val="accent1"/>
            </a:solidFill>
            <a:miter lim="800000"/>
            <a:headEnd/>
            <a:tailEnd/>
          </a:ln>
          <a:effectLst/>
          <a:extLst/>
        </p:spPr>
        <p:txBody>
          <a:bodyPr tIns="10800" bIns="10800" anchor="ctr" anchorCtr="0"/>
          <a:lstStyle/>
          <a:p>
            <a:pPr marL="171450" indent="-171450" eaLnBrk="0" hangingPunct="0">
              <a:buFont typeface="Wingdings" panose="05000000000000000000" pitchFamily="2" charset="2"/>
              <a:buChar char="ü"/>
              <a:defRPr/>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市町村や圏域ごとの在宅医療実施医療機関等の医療資源の把握が不十分。地域特性等の理解や新たな課題や問題点を抽出するためには市町村や圏域別のデータ分析が必要。</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171450" indent="-171450" eaLnBrk="0" hangingPunct="0">
              <a:buFont typeface="Wingdings" panose="05000000000000000000" pitchFamily="2" charset="2"/>
              <a:buChar char="ü"/>
              <a:defRPr/>
            </a:pP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marL="171450" indent="-171450" eaLnBrk="0" hangingPunct="0">
              <a:buFont typeface="Wingdings" panose="05000000000000000000" pitchFamily="2" charset="2"/>
              <a:buChar char="ü"/>
              <a:defRPr/>
            </a:pP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各市町村</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の立地、人口比率等が異なる為、実情に応じた取組みを行うためには市町村ごとの細やかなデータの分析が必要</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a:t>
            </a:r>
            <a:endParaRPr lang="ja-JP" altLang="en-US" sz="1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8" name="Rectangle 13" descr="縦線 (反転)"/>
          <p:cNvSpPr>
            <a:spLocks noChangeArrowheads="1"/>
          </p:cNvSpPr>
          <p:nvPr/>
        </p:nvSpPr>
        <p:spPr bwMode="auto">
          <a:xfrm>
            <a:off x="3145281" y="5584711"/>
            <a:ext cx="1514442" cy="291575"/>
          </a:xfrm>
          <a:prstGeom prst="rect">
            <a:avLst/>
          </a:prstGeom>
          <a:noFill/>
          <a:ln w="0">
            <a:noFill/>
            <a:miter lim="800000"/>
            <a:headEnd/>
            <a:tailEnd/>
          </a:ln>
          <a:effectLst/>
          <a:extLst/>
        </p:spPr>
        <p:txBody>
          <a:bodyPr tIns="10800" bIns="10800" anchor="ctr" anchorCtr="0"/>
          <a:lstStyle/>
          <a:p>
            <a:pPr algn="ctr" eaLnBrk="0" hangingPunct="0">
              <a:defRPr/>
            </a:pPr>
            <a:r>
              <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00"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南河内、泉州）</a:t>
            </a:r>
            <a:endParaRPr lang="ja-JP" altLang="en-US" sz="10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9" name="Rectangle 13" descr="縦線 (反転)"/>
          <p:cNvSpPr>
            <a:spLocks noChangeArrowheads="1"/>
          </p:cNvSpPr>
          <p:nvPr/>
        </p:nvSpPr>
        <p:spPr bwMode="auto">
          <a:xfrm>
            <a:off x="4983201" y="5033894"/>
            <a:ext cx="4060792" cy="1008155"/>
          </a:xfrm>
          <a:prstGeom prst="rect">
            <a:avLst/>
          </a:prstGeom>
          <a:noFill/>
          <a:ln w="0">
            <a:noFill/>
            <a:miter lim="800000"/>
            <a:headEnd/>
            <a:tailEnd/>
          </a:ln>
          <a:effectLst/>
          <a:extLst/>
        </p:spPr>
        <p:txBody>
          <a:bodyPr tIns="10800" bIns="10800" anchor="ctr" anchorCtr="0"/>
          <a:lstStyle/>
          <a:p>
            <a:pPr marL="171450" indent="-171450" eaLnBrk="0" hangingPunct="0">
              <a:buFont typeface="Wingdings" panose="05000000000000000000" pitchFamily="2" charset="2"/>
              <a:buChar char="ü"/>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国保データベース（</a:t>
            </a:r>
            <a:r>
              <a:rPr lang="en-US" altLang="ja-JP" sz="1200" dirty="0">
                <a:latin typeface="Meiryo UI" panose="020B0604030504040204" pitchFamily="50" charset="-128"/>
                <a:ea typeface="Meiryo UI" panose="020B0604030504040204" pitchFamily="50" charset="-128"/>
                <a:cs typeface="Meiryo UI" panose="020B0604030504040204" pitchFamily="50" charset="-128"/>
              </a:rPr>
              <a:t>KDB</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）システムのデータ等を</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市町村</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eaLnBrk="0" hangingPunct="0">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　単位</a:t>
            </a:r>
            <a:r>
              <a:rPr lang="ja-JP" altLang="en-US" sz="1200" dirty="0">
                <a:latin typeface="Meiryo UI" panose="020B0604030504040204" pitchFamily="50" charset="-128"/>
                <a:ea typeface="Meiryo UI" panose="020B0604030504040204" pitchFamily="50" charset="-128"/>
                <a:cs typeface="Meiryo UI" panose="020B0604030504040204" pitchFamily="50" charset="-128"/>
              </a:rPr>
              <a:t>で分析（見える化）</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⇒市町村説明会で提供。</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pPr eaLnBrk="0" hangingPunct="0">
              <a:defRPr/>
            </a:pPr>
            <a:r>
              <a:rPr lang="ja-JP" altLang="en-US" sz="12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cs typeface="Meiryo UI" panose="020B0604030504040204" pitchFamily="50" charset="-128"/>
              </a:rPr>
              <a:t>市町村介護保険事業計画の策定を支援。</a:t>
            </a:r>
            <a:endParaRPr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テキスト ボックス 1"/>
          <p:cNvSpPr txBox="1"/>
          <p:nvPr/>
        </p:nvSpPr>
        <p:spPr>
          <a:xfrm>
            <a:off x="159630" y="695171"/>
            <a:ext cx="8822749" cy="892552"/>
          </a:xfrm>
          <a:prstGeom prst="rect">
            <a:avLst/>
          </a:prstGeom>
          <a:noFill/>
          <a:ln>
            <a:solidFill>
              <a:schemeClr val="tx2">
                <a:lumMod val="40000"/>
                <a:lumOff val="60000"/>
              </a:schemeClr>
            </a:solidFill>
          </a:ln>
        </p:spPr>
        <p:txBody>
          <a:bodyPr wrap="square" rtlCol="0">
            <a:spAutoFit/>
          </a:bodyPr>
          <a:lstStyle/>
          <a:p>
            <a:r>
              <a:rPr kumimoji="1" lang="ja-JP" altLang="en-US" sz="1400" b="1" dirty="0" smtClean="0">
                <a:latin typeface="ＭＳ ゴシック" panose="020B0609070205080204" pitchFamily="49" charset="-128"/>
                <a:ea typeface="ＭＳ ゴシック" panose="020B0609070205080204" pitchFamily="49" charset="-128"/>
              </a:rPr>
              <a:t>■各圏域の意見を聴取する理由</a:t>
            </a:r>
            <a:endParaRPr kumimoji="1" lang="en-US" altLang="ja-JP" sz="1400" b="1" dirty="0" smtClean="0">
              <a:latin typeface="ＭＳ ゴシック" panose="020B0609070205080204" pitchFamily="49" charset="-128"/>
              <a:ea typeface="ＭＳ ゴシック" panose="020B0609070205080204" pitchFamily="49" charset="-128"/>
            </a:endParaRPr>
          </a:p>
          <a:p>
            <a:r>
              <a:rPr kumimoji="1" lang="ja-JP" altLang="en-US" sz="1400" dirty="0" smtClean="0"/>
              <a:t>👉  現在実施している基金事業について、着実に実績を積み上げながら、効果的に進めていくことが必要。</a:t>
            </a:r>
            <a:endParaRPr kumimoji="1" lang="en-US" altLang="ja-JP" sz="1400" dirty="0" smtClean="0"/>
          </a:p>
          <a:p>
            <a:r>
              <a:rPr kumimoji="1" lang="ja-JP" altLang="en-US" sz="1400" dirty="0" smtClean="0"/>
              <a:t>👉  ＰＤＣＡ（改善）サイクルを回しながら、より良い事業とするため、各圏域からご意見をただきたい。</a:t>
            </a:r>
            <a:endParaRPr kumimoji="1" lang="en-US" altLang="ja-JP" sz="1400" dirty="0" smtClean="0"/>
          </a:p>
          <a:p>
            <a:r>
              <a:rPr kumimoji="1" lang="ja-JP" altLang="en-US" sz="1000" dirty="0" smtClean="0"/>
              <a:t>　　　</a:t>
            </a:r>
            <a:r>
              <a:rPr kumimoji="1" lang="en-US" altLang="ja-JP" sz="1000" dirty="0" smtClean="0"/>
              <a:t>※</a:t>
            </a:r>
            <a:r>
              <a:rPr kumimoji="1" lang="ja-JP" altLang="en-US" sz="1000" dirty="0" smtClean="0"/>
              <a:t>基金事業のＰＤＣＡに当たり、</a:t>
            </a:r>
            <a:r>
              <a:rPr kumimoji="1" lang="ja-JP" altLang="en-US" sz="1000" dirty="0"/>
              <a:t>各圏域から意見聴取する</a:t>
            </a:r>
            <a:r>
              <a:rPr kumimoji="1" lang="ja-JP" altLang="en-US" sz="1000" dirty="0" smtClean="0"/>
              <a:t>ことについて、大阪府医療計画や</a:t>
            </a:r>
            <a:r>
              <a:rPr kumimoji="1" lang="ja-JP" altLang="en-US" sz="1000" dirty="0"/>
              <a:t>地域医療介護総合確保計画等の計画</a:t>
            </a:r>
            <a:r>
              <a:rPr kumimoji="1" lang="ja-JP" altLang="en-US" sz="1000" dirty="0" smtClean="0"/>
              <a:t>に位置付け。</a:t>
            </a:r>
            <a:endParaRPr kumimoji="1" lang="ja-JP" altLang="en-US" sz="1400" dirty="0"/>
          </a:p>
        </p:txBody>
      </p:sp>
      <p:sp>
        <p:nvSpPr>
          <p:cNvPr id="45" name="タイトル 1"/>
          <p:cNvSpPr>
            <a:spLocks noGrp="1"/>
          </p:cNvSpPr>
          <p:nvPr>
            <p:ph type="title"/>
          </p:nvPr>
        </p:nvSpPr>
        <p:spPr>
          <a:xfrm>
            <a:off x="-8424" y="13647"/>
            <a:ext cx="9152423" cy="638738"/>
          </a:xfrm>
          <a:solidFill>
            <a:schemeClr val="tx2">
              <a:lumMod val="75000"/>
            </a:schemeClr>
          </a:solidFill>
        </p:spPr>
        <p:txBody>
          <a:bodyPr/>
          <a:lstStyle/>
          <a:p>
            <a:r>
              <a:rPr lang="ja-JP" altLang="en-US" sz="3600" smtClean="0">
                <a:solidFill>
                  <a:schemeClr val="bg1"/>
                </a:solidFill>
                <a:latin typeface="+mj-ea"/>
                <a:cs typeface="Meiryo UI" panose="020B0604030504040204" pitchFamily="50" charset="-128"/>
              </a:rPr>
              <a:t>圏域意見聴取を活用</a:t>
            </a:r>
            <a:r>
              <a:rPr lang="ja-JP" altLang="en-US" sz="3600" dirty="0">
                <a:solidFill>
                  <a:schemeClr val="bg1"/>
                </a:solidFill>
                <a:latin typeface="+mj-ea"/>
                <a:cs typeface="Meiryo UI" panose="020B0604030504040204" pitchFamily="50" charset="-128"/>
              </a:rPr>
              <a:t>した基金事業例</a:t>
            </a:r>
            <a:r>
              <a:rPr lang="en-US" altLang="ja-JP" sz="3600" dirty="0">
                <a:solidFill>
                  <a:schemeClr val="bg1"/>
                </a:solidFill>
                <a:latin typeface="+mj-ea"/>
                <a:cs typeface="Meiryo UI" panose="020B0604030504040204" pitchFamily="50" charset="-128"/>
              </a:rPr>
              <a:t>(PDCA)</a:t>
            </a:r>
          </a:p>
        </p:txBody>
      </p:sp>
    </p:spTree>
    <p:extLst>
      <p:ext uri="{BB962C8B-B14F-4D97-AF65-F5344CB8AC3E}">
        <p14:creationId xmlns:p14="http://schemas.microsoft.com/office/powerpoint/2010/main" val="34354761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7" name="直線コネクタ 166"/>
          <p:cNvCxnSpPr/>
          <p:nvPr/>
        </p:nvCxnSpPr>
        <p:spPr bwMode="auto">
          <a:xfrm>
            <a:off x="95911" y="605106"/>
            <a:ext cx="8790569" cy="0"/>
          </a:xfrm>
          <a:prstGeom prst="line">
            <a:avLst/>
          </a:prstGeom>
          <a:ln w="28575">
            <a:solidFill>
              <a:srgbClr val="FF0000"/>
            </a:solidFill>
            <a:headEnd type="none" w="med" len="med"/>
            <a:tailEnd type="none" w="med" len="med"/>
          </a:ln>
          <a:extLst/>
        </p:spPr>
        <p:style>
          <a:lnRef idx="1">
            <a:schemeClr val="accent2"/>
          </a:lnRef>
          <a:fillRef idx="0">
            <a:schemeClr val="accent2"/>
          </a:fillRef>
          <a:effectRef idx="0">
            <a:schemeClr val="accent2"/>
          </a:effectRef>
          <a:fontRef idx="minor">
            <a:schemeClr val="tx1"/>
          </a:fontRef>
        </p:style>
      </p:cxnSp>
      <p:sp>
        <p:nvSpPr>
          <p:cNvPr id="54" name="Rectangle 12" descr="縦線 (反転)"/>
          <p:cNvSpPr>
            <a:spLocks noChangeArrowheads="1"/>
          </p:cNvSpPr>
          <p:nvPr/>
        </p:nvSpPr>
        <p:spPr bwMode="auto">
          <a:xfrm>
            <a:off x="95911" y="118678"/>
            <a:ext cx="8790569" cy="45606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170" tIns="10795" rIns="90170" bIns="10795" anchor="ctr"/>
          <a:lstStyle>
            <a:lvl1pPr eaLnBrk="0" hangingPunct="0">
              <a:spcBef>
                <a:spcPct val="20000"/>
              </a:spcBef>
              <a:buChar char="•"/>
              <a:defRPr sz="3200">
                <a:solidFill>
                  <a:schemeClr val="tx1"/>
                </a:solidFill>
                <a:latin typeface="Calibri" pitchFamily="34" charset="0"/>
                <a:ea typeface="ＭＳ Ｐゴシック" pitchFamily="50" charset="-128"/>
                <a:sym typeface="Calibri" pitchFamily="34" charset="0"/>
              </a:defRPr>
            </a:lvl1pPr>
            <a:lvl2pPr marL="742950" indent="-285750" eaLnBrk="0" hangingPunct="0">
              <a:spcBef>
                <a:spcPct val="20000"/>
              </a:spcBef>
              <a:buChar char="–"/>
              <a:defRPr sz="2800">
                <a:solidFill>
                  <a:schemeClr val="tx1"/>
                </a:solidFill>
                <a:latin typeface="Calibri" pitchFamily="34" charset="0"/>
                <a:ea typeface="ＭＳ Ｐゴシック" pitchFamily="50" charset="-128"/>
                <a:sym typeface="Calibri" pitchFamily="34" charset="0"/>
              </a:defRPr>
            </a:lvl2pPr>
            <a:lvl3pPr marL="1143000" indent="-228600" eaLnBrk="0" hangingPunct="0">
              <a:spcBef>
                <a:spcPct val="20000"/>
              </a:spcBef>
              <a:buChar char="•"/>
              <a:defRPr sz="2400">
                <a:solidFill>
                  <a:schemeClr val="tx1"/>
                </a:solidFill>
                <a:latin typeface="Calibri" pitchFamily="34" charset="0"/>
                <a:ea typeface="ＭＳ Ｐゴシック" pitchFamily="50" charset="-128"/>
                <a:sym typeface="Calibri" pitchFamily="34" charset="0"/>
              </a:defRPr>
            </a:lvl3pPr>
            <a:lvl4pPr marL="16002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4pPr>
            <a:lvl5pPr marL="2057400" indent="-228600" eaLnBrk="0" hangingPunct="0">
              <a:spcBef>
                <a:spcPct val="20000"/>
              </a:spcBef>
              <a:buChar char="»"/>
              <a:defRPr sz="2000">
                <a:solidFill>
                  <a:schemeClr val="tx1"/>
                </a:solidFill>
                <a:latin typeface="Calibri" pitchFamily="34" charset="0"/>
                <a:ea typeface="ＭＳ Ｐゴシック" pitchFamily="50" charset="-128"/>
                <a:sym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50" charset="-128"/>
                <a:sym typeface="Calibri" pitchFamily="34" charset="0"/>
              </a:defRPr>
            </a:lvl9pPr>
          </a:lstStyle>
          <a:p>
            <a:pPr lvl="0" eaLnBrk="1" hangingPunct="1">
              <a:spcBef>
                <a:spcPct val="0"/>
              </a:spcBef>
              <a:buNone/>
            </a:pPr>
            <a:r>
              <a:rPr lang="ja-JP" altLang="en-US" sz="2800" b="1" dirty="0" smtClean="0">
                <a:solidFill>
                  <a:srgbClr val="000000"/>
                </a:solidFill>
                <a:latin typeface="メイリオ" pitchFamily="50" charset="-128"/>
                <a:ea typeface="メイリオ" pitchFamily="50" charset="-128"/>
                <a:cs typeface="メイリオ" pitchFamily="50" charset="-128"/>
              </a:rPr>
              <a:t>事業例①：</a:t>
            </a:r>
            <a:r>
              <a:rPr lang="zh-TW" altLang="en-US" sz="2800" b="1" dirty="0" smtClean="0">
                <a:solidFill>
                  <a:srgbClr val="000000"/>
                </a:solidFill>
                <a:latin typeface="メイリオ" pitchFamily="50" charset="-128"/>
                <a:ea typeface="メイリオ" pitchFamily="50" charset="-128"/>
                <a:cs typeface="メイリオ" pitchFamily="50" charset="-128"/>
              </a:rPr>
              <a:t>病床転換</a:t>
            </a:r>
            <a:r>
              <a:rPr lang="ja-JP" altLang="en-US" sz="2800" b="1" dirty="0" smtClean="0">
                <a:solidFill>
                  <a:srgbClr val="000000"/>
                </a:solidFill>
                <a:latin typeface="メイリオ" pitchFamily="50" charset="-128"/>
                <a:ea typeface="メイリオ" pitchFamily="50" charset="-128"/>
                <a:cs typeface="メイリオ" pitchFamily="50" charset="-128"/>
              </a:rPr>
              <a:t>等</a:t>
            </a:r>
            <a:r>
              <a:rPr lang="zh-TW" altLang="en-US" sz="2800" b="1" dirty="0" smtClean="0">
                <a:solidFill>
                  <a:srgbClr val="000000"/>
                </a:solidFill>
                <a:latin typeface="メイリオ" pitchFamily="50" charset="-128"/>
                <a:ea typeface="メイリオ" pitchFamily="50" charset="-128"/>
                <a:cs typeface="メイリオ" pitchFamily="50" charset="-128"/>
              </a:rPr>
              <a:t>促進事業</a:t>
            </a:r>
            <a:r>
              <a:rPr lang="ja-JP" altLang="en-US" sz="2800" b="1" dirty="0" smtClean="0">
                <a:solidFill>
                  <a:srgbClr val="000000"/>
                </a:solidFill>
                <a:latin typeface="メイリオ" pitchFamily="50" charset="-128"/>
                <a:ea typeface="メイリオ" pitchFamily="50" charset="-128"/>
                <a:cs typeface="メイリオ" pitchFamily="50" charset="-128"/>
              </a:rPr>
              <a:t>（補助事業）</a:t>
            </a:r>
            <a:endParaRPr kumimoji="0" lang="ja-JP" altLang="en-US" sz="2800" b="1" i="0" u="sng" strike="noStrike" kern="1200" cap="none" spc="0" normalizeH="0" baseline="0" noProof="0" dirty="0">
              <a:ln>
                <a:noFill/>
              </a:ln>
              <a:solidFill>
                <a:srgbClr val="000000"/>
              </a:solidFill>
              <a:effectLst/>
              <a:uLnTx/>
              <a:uFillTx/>
              <a:latin typeface="メイリオ" pitchFamily="50" charset="-128"/>
              <a:ea typeface="メイリオ" pitchFamily="50" charset="-128"/>
              <a:cs typeface="メイリオ" pitchFamily="50" charset="-128"/>
              <a:sym typeface="メイリオ" pitchFamily="50" charset="-128"/>
            </a:endParaRPr>
          </a:p>
        </p:txBody>
      </p:sp>
      <p:sp>
        <p:nvSpPr>
          <p:cNvPr id="14" name="正方形/長方形 13"/>
          <p:cNvSpPr/>
          <p:nvPr/>
        </p:nvSpPr>
        <p:spPr>
          <a:xfrm>
            <a:off x="192042" y="664477"/>
            <a:ext cx="8951958" cy="2631490"/>
          </a:xfrm>
          <a:prstGeom prst="rect">
            <a:avLst/>
          </a:prstGeom>
          <a:noFill/>
          <a:ln w="25400" cap="flat" cmpd="sng" algn="ctr">
            <a:noFill/>
            <a:prstDash val="solid"/>
          </a:ln>
          <a:effectLst/>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80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１．事業目的・概要</a:t>
            </a:r>
            <a:endParaRPr kumimoji="1" lang="en-US" altLang="ja-JP" sz="180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6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大阪府地域医療構想にかかる病床の機能分化・連携を推進するため、府内において不足する「回復期」　機能への病床転換の取組みを支援。また、「急性期」「慢性期」といった過剰病床の適正化にかかるダウンサイジングを新たに支援。</a:t>
            </a:r>
            <a:endParaRPr kumimoji="1" lang="en-US" altLang="ja-JP" sz="16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16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16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16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16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16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6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6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17" name="表 16"/>
          <p:cNvGraphicFramePr>
            <a:graphicFrameLocks noGrp="1"/>
          </p:cNvGraphicFramePr>
          <p:nvPr>
            <p:extLst>
              <p:ext uri="{D42A27DB-BD31-4B8C-83A1-F6EECF244321}">
                <p14:modId xmlns:p14="http://schemas.microsoft.com/office/powerpoint/2010/main" val="3590929023"/>
              </p:ext>
            </p:extLst>
          </p:nvPr>
        </p:nvGraphicFramePr>
        <p:xfrm>
          <a:off x="316101" y="2196054"/>
          <a:ext cx="8720394" cy="4109975"/>
        </p:xfrm>
        <a:graphic>
          <a:graphicData uri="http://schemas.openxmlformats.org/drawingml/2006/table">
            <a:tbl>
              <a:tblPr firstRow="1" firstCol="1" bandRow="1"/>
              <a:tblGrid>
                <a:gridCol w="3377944">
                  <a:extLst>
                    <a:ext uri="{9D8B030D-6E8A-4147-A177-3AD203B41FA5}">
                      <a16:colId xmlns:a16="http://schemas.microsoft.com/office/drawing/2014/main" val="3501967074"/>
                    </a:ext>
                  </a:extLst>
                </a:gridCol>
                <a:gridCol w="2083800">
                  <a:extLst>
                    <a:ext uri="{9D8B030D-6E8A-4147-A177-3AD203B41FA5}">
                      <a16:colId xmlns:a16="http://schemas.microsoft.com/office/drawing/2014/main" val="3656580344"/>
                    </a:ext>
                  </a:extLst>
                </a:gridCol>
                <a:gridCol w="3258650">
                  <a:extLst>
                    <a:ext uri="{9D8B030D-6E8A-4147-A177-3AD203B41FA5}">
                      <a16:colId xmlns:a16="http://schemas.microsoft.com/office/drawing/2014/main" val="2557832006"/>
                    </a:ext>
                  </a:extLst>
                </a:gridCol>
              </a:tblGrid>
              <a:tr h="456664">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spcAft>
                          <a:spcPts val="0"/>
                        </a:spcAft>
                      </a:pPr>
                      <a:r>
                        <a:rPr lang="ja-JP" sz="1200" kern="0" spc="440" dirty="0">
                          <a:solidFill>
                            <a:srgbClr val="FFFFFF"/>
                          </a:solidFill>
                          <a:effectLst/>
                          <a:latin typeface="Century" panose="02040604050505020304" pitchFamily="18" charset="0"/>
                          <a:ea typeface="HG丸ｺﾞｼｯｸM-PRO" panose="020F0600000000000000" pitchFamily="50" charset="-128"/>
                          <a:cs typeface="Arial Unicode MS" panose="020B0604020202020204" pitchFamily="50" charset="-128"/>
                        </a:rPr>
                        <a:t>転換前の</a:t>
                      </a:r>
                      <a:r>
                        <a:rPr lang="ja-JP" sz="1200" kern="0" spc="440" dirty="0" smtClean="0">
                          <a:solidFill>
                            <a:srgbClr val="FFFFFF"/>
                          </a:solidFill>
                          <a:effectLst/>
                          <a:latin typeface="Century" panose="02040604050505020304" pitchFamily="18" charset="0"/>
                          <a:ea typeface="HG丸ｺﾞｼｯｸM-PRO" panose="020F0600000000000000" pitchFamily="50" charset="-128"/>
                          <a:cs typeface="Arial Unicode MS" panose="020B0604020202020204" pitchFamily="50" charset="-128"/>
                        </a:rPr>
                        <a:t>病床</a:t>
                      </a:r>
                      <a:r>
                        <a:rPr lang="ja-JP" altLang="en-US" sz="1200" kern="0" spc="440" dirty="0" smtClean="0">
                          <a:solidFill>
                            <a:srgbClr val="FFFFFF"/>
                          </a:solidFill>
                          <a:effectLst/>
                          <a:latin typeface="Century" panose="02040604050505020304" pitchFamily="18" charset="0"/>
                          <a:ea typeface="HG丸ｺﾞｼｯｸM-PRO" panose="020F0600000000000000" pitchFamily="50" charset="-128"/>
                          <a:cs typeface="Arial Unicode MS" panose="020B0604020202020204" pitchFamily="50" charset="-128"/>
                        </a:rPr>
                        <a:t>（補助対象）</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9261" marR="592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tc rowSpan="2">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spcAft>
                          <a:spcPts val="0"/>
                        </a:spcAft>
                      </a:pPr>
                      <a:endParaRPr lang="en-US" sz="1000" kern="100" dirty="0">
                        <a:effectLst/>
                        <a:latin typeface="HG丸ｺﾞｼｯｸM-PRO" panose="020F0600000000000000" pitchFamily="50" charset="-128"/>
                        <a:ea typeface="ＭＳ 明朝" panose="02020609040205080304" pitchFamily="17" charset="-128"/>
                        <a:cs typeface="Arial Unicode MS" panose="020B0604020202020204" pitchFamily="50" charset="-128"/>
                      </a:endParaRPr>
                    </a:p>
                  </a:txBody>
                  <a:tcPr marL="59261" marR="5926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spcAft>
                          <a:spcPts val="0"/>
                        </a:spcAft>
                      </a:pPr>
                      <a:r>
                        <a:rPr lang="ja-JP" sz="1200" kern="0" spc="440" dirty="0">
                          <a:solidFill>
                            <a:srgbClr val="FFFFFF"/>
                          </a:solidFill>
                          <a:effectLst/>
                          <a:latin typeface="Century" panose="02040604050505020304" pitchFamily="18" charset="0"/>
                          <a:ea typeface="HG丸ｺﾞｼｯｸM-PRO" panose="020F0600000000000000" pitchFamily="50" charset="-128"/>
                          <a:cs typeface="Arial Unicode MS" panose="020B0604020202020204" pitchFamily="50" charset="-128"/>
                        </a:rPr>
                        <a:t>転換後の</a:t>
                      </a:r>
                      <a:r>
                        <a:rPr lang="ja-JP" sz="1200" kern="0" spc="440" dirty="0" smtClean="0">
                          <a:solidFill>
                            <a:srgbClr val="FFFFFF"/>
                          </a:solidFill>
                          <a:effectLst/>
                          <a:latin typeface="Century" panose="02040604050505020304" pitchFamily="18" charset="0"/>
                          <a:ea typeface="HG丸ｺﾞｼｯｸM-PRO" panose="020F0600000000000000" pitchFamily="50" charset="-128"/>
                          <a:cs typeface="Arial Unicode MS" panose="020B0604020202020204" pitchFamily="50" charset="-128"/>
                        </a:rPr>
                        <a:t>病床</a:t>
                      </a:r>
                      <a:r>
                        <a:rPr lang="ja-JP" altLang="en-US" sz="1200" kern="0" spc="440" dirty="0" smtClean="0">
                          <a:solidFill>
                            <a:srgbClr val="FFFFFF"/>
                          </a:solidFill>
                          <a:effectLst/>
                          <a:latin typeface="Century" panose="02040604050505020304" pitchFamily="18" charset="0"/>
                          <a:ea typeface="HG丸ｺﾞｼｯｸM-PRO" panose="020F0600000000000000" pitchFamily="50" charset="-128"/>
                          <a:cs typeface="Arial Unicode MS" panose="020B0604020202020204" pitchFamily="50" charset="-128"/>
                        </a:rPr>
                        <a:t>等</a:t>
                      </a:r>
                      <a:endParaRPr lang="ja-JP" sz="12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9261" marR="592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0070C0"/>
                    </a:solidFill>
                  </a:tcPr>
                </a:tc>
                <a:extLst>
                  <a:ext uri="{0D108BD9-81ED-4DB2-BD59-A6C34878D82A}">
                    <a16:rowId xmlns:a16="http://schemas.microsoft.com/office/drawing/2014/main" val="1567678768"/>
                  </a:ext>
                </a:extLst>
              </a:tr>
              <a:tr h="3653311">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139700" indent="-139700" algn="just">
                        <a:spcAft>
                          <a:spcPts val="0"/>
                        </a:spcAft>
                      </a:pPr>
                      <a:r>
                        <a:rPr lang="en-US" altLang="ja-JP" sz="1400"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rPr>
                        <a:t>【</a:t>
                      </a:r>
                      <a:r>
                        <a:rPr lang="ja-JP" altLang="en-US" sz="1400"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rPr>
                        <a:t>病院</a:t>
                      </a:r>
                      <a:r>
                        <a:rPr lang="en-US" altLang="ja-JP" sz="1400"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rPr>
                        <a:t>】</a:t>
                      </a:r>
                    </a:p>
                    <a:p>
                      <a:pPr marL="139700" indent="-139700" algn="just">
                        <a:spcAft>
                          <a:spcPts val="0"/>
                        </a:spcAft>
                      </a:pPr>
                      <a:r>
                        <a:rPr lang="ja-JP" sz="1400"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rPr>
                        <a:t>○</a:t>
                      </a:r>
                      <a:r>
                        <a:rPr lang="ja-JP" sz="1400" b="1" kern="100" dirty="0">
                          <a:effectLst/>
                          <a:latin typeface="Century" panose="02040604050505020304" pitchFamily="18" charset="0"/>
                          <a:ea typeface="HG丸ｺﾞｼｯｸM-PRO" panose="020F0600000000000000" pitchFamily="50" charset="-128"/>
                          <a:cs typeface="Arial Unicode MS" panose="020B0604020202020204" pitchFamily="50" charset="-128"/>
                        </a:rPr>
                        <a:t>「急性期」</a:t>
                      </a:r>
                      <a:r>
                        <a:rPr lang="ja-JP" sz="1400" kern="100" dirty="0">
                          <a:effectLst/>
                          <a:latin typeface="Century" panose="02040604050505020304" pitchFamily="18" charset="0"/>
                          <a:ea typeface="HG丸ｺﾞｼｯｸM-PRO" panose="020F0600000000000000" pitchFamily="50" charset="-128"/>
                          <a:cs typeface="Arial Unicode MS" panose="020B0604020202020204" pitchFamily="50" charset="-128"/>
                        </a:rPr>
                        <a:t>機能</a:t>
                      </a:r>
                      <a:r>
                        <a:rPr lang="ja-JP" sz="1100" kern="100" dirty="0">
                          <a:effectLst/>
                          <a:latin typeface="Century" panose="02040604050505020304" pitchFamily="18" charset="0"/>
                          <a:ea typeface="HG丸ｺﾞｼｯｸM-PRO" panose="020F0600000000000000" pitchFamily="50" charset="-128"/>
                          <a:cs typeface="Arial Unicode MS" panose="020B0604020202020204" pitchFamily="50" charset="-128"/>
                        </a:rPr>
                        <a:t>（補助金を受けようとする前年度の病床機能報告</a:t>
                      </a:r>
                      <a:r>
                        <a:rPr lang="ja-JP" sz="1100"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rPr>
                        <a:t>で</a:t>
                      </a:r>
                      <a:r>
                        <a:rPr lang="ja-JP" altLang="en-US" sz="1100"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rPr>
                        <a:t>報告</a:t>
                      </a:r>
                      <a:r>
                        <a:rPr lang="ja-JP" sz="1100"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rPr>
                        <a:t>）</a:t>
                      </a:r>
                      <a:r>
                        <a:rPr lang="ja-JP" sz="1100" kern="100" dirty="0">
                          <a:effectLst/>
                          <a:latin typeface="Century" panose="02040604050505020304" pitchFamily="18" charset="0"/>
                          <a:ea typeface="HG丸ｺﾞｼｯｸM-PRO" panose="020F0600000000000000" pitchFamily="50" charset="-128"/>
                          <a:cs typeface="Arial Unicode MS" panose="020B0604020202020204" pitchFamily="50" charset="-128"/>
                        </a:rPr>
                        <a:t>であって</a:t>
                      </a:r>
                      <a:r>
                        <a:rPr lang="ja-JP" sz="1100" b="1" kern="100" dirty="0">
                          <a:effectLst/>
                          <a:latin typeface="Century" panose="02040604050505020304" pitchFamily="18" charset="0"/>
                          <a:ea typeface="HG丸ｺﾞｼｯｸM-PRO" panose="020F0600000000000000" pitchFamily="50" charset="-128"/>
                          <a:cs typeface="Arial Unicode MS" panose="020B0604020202020204" pitchFamily="50" charset="-128"/>
                        </a:rPr>
                        <a:t>「急性期一般入院基本料」「地域一般入院基本料」</a:t>
                      </a:r>
                      <a:r>
                        <a:rPr lang="ja-JP" sz="1100" kern="100" dirty="0">
                          <a:effectLst/>
                          <a:latin typeface="Century" panose="02040604050505020304" pitchFamily="18" charset="0"/>
                          <a:ea typeface="HG丸ｺﾞｼｯｸM-PRO" panose="020F0600000000000000" pitchFamily="50" charset="-128"/>
                          <a:cs typeface="Arial Unicode MS" panose="020B0604020202020204" pitchFamily="50" charset="-128"/>
                        </a:rPr>
                        <a:t>に係る施設基準に適合</a:t>
                      </a:r>
                      <a:r>
                        <a:rPr lang="ja-JP" sz="1100"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rPr>
                        <a:t>する</a:t>
                      </a:r>
                      <a:r>
                        <a:rPr lang="ja-JP" altLang="en-US" sz="1100"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rPr>
                        <a:t>病床</a:t>
                      </a:r>
                      <a:r>
                        <a:rPr lang="ja-JP" sz="1100"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rPr>
                        <a:t>。</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r>
                        <a:rPr lang="en-US" sz="1100" kern="100" dirty="0">
                          <a:effectLst/>
                          <a:latin typeface="HG丸ｺﾞｼｯｸM-PRO" panose="020F0600000000000000" pitchFamily="50" charset="-128"/>
                          <a:ea typeface="ＭＳ 明朝" panose="02020609040205080304" pitchFamily="17" charset="-128"/>
                          <a:cs typeface="Arial Unicode MS" panose="020B0604020202020204" pitchFamily="50" charset="-128"/>
                        </a:rPr>
                        <a:t> </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39700" indent="-139700" algn="just">
                        <a:spcAft>
                          <a:spcPts val="0"/>
                        </a:spcAft>
                      </a:pPr>
                      <a:r>
                        <a:rPr lang="ja-JP" sz="1400" kern="100" dirty="0">
                          <a:effectLst/>
                          <a:latin typeface="Century" panose="02040604050505020304" pitchFamily="18" charset="0"/>
                          <a:ea typeface="HG丸ｺﾞｼｯｸM-PRO" panose="020F0600000000000000" pitchFamily="50" charset="-128"/>
                          <a:cs typeface="Arial Unicode MS" panose="020B0604020202020204" pitchFamily="50" charset="-128"/>
                        </a:rPr>
                        <a:t>○</a:t>
                      </a:r>
                      <a:r>
                        <a:rPr lang="ja-JP" sz="1400" b="1" kern="100" dirty="0">
                          <a:effectLst/>
                          <a:latin typeface="Century" panose="02040604050505020304" pitchFamily="18" charset="0"/>
                          <a:ea typeface="HG丸ｺﾞｼｯｸM-PRO" panose="020F0600000000000000" pitchFamily="50" charset="-128"/>
                          <a:cs typeface="Arial Unicode MS" panose="020B0604020202020204" pitchFamily="50" charset="-128"/>
                        </a:rPr>
                        <a:t>「慢性期」</a:t>
                      </a:r>
                      <a:r>
                        <a:rPr lang="ja-JP" sz="1400" kern="100" dirty="0">
                          <a:effectLst/>
                          <a:latin typeface="Century" panose="02040604050505020304" pitchFamily="18" charset="0"/>
                          <a:ea typeface="HG丸ｺﾞｼｯｸM-PRO" panose="020F0600000000000000" pitchFamily="50" charset="-128"/>
                          <a:cs typeface="Arial Unicode MS" panose="020B0604020202020204" pitchFamily="50" charset="-128"/>
                        </a:rPr>
                        <a:t>機能</a:t>
                      </a:r>
                      <a:r>
                        <a:rPr lang="ja-JP" sz="1100" kern="100" dirty="0">
                          <a:effectLst/>
                          <a:latin typeface="Century" panose="02040604050505020304" pitchFamily="18" charset="0"/>
                          <a:ea typeface="HG丸ｺﾞｼｯｸM-PRO" panose="020F0600000000000000" pitchFamily="50" charset="-128"/>
                          <a:cs typeface="Arial Unicode MS" panose="020B0604020202020204" pitchFamily="50" charset="-128"/>
                        </a:rPr>
                        <a:t>（補助金を受けようとする前年度の病床機能報告</a:t>
                      </a:r>
                      <a:r>
                        <a:rPr lang="ja-JP" sz="1100"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rPr>
                        <a:t>で</a:t>
                      </a:r>
                      <a:r>
                        <a:rPr lang="ja-JP" altLang="en-US" sz="1100"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rPr>
                        <a:t>報告</a:t>
                      </a:r>
                      <a:r>
                        <a:rPr lang="ja-JP" sz="1100"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rPr>
                        <a:t>）</a:t>
                      </a:r>
                      <a:r>
                        <a:rPr lang="ja-JP" sz="1100" kern="100" dirty="0">
                          <a:effectLst/>
                          <a:latin typeface="Century" panose="02040604050505020304" pitchFamily="18" charset="0"/>
                          <a:ea typeface="HG丸ｺﾞｼｯｸM-PRO" panose="020F0600000000000000" pitchFamily="50" charset="-128"/>
                          <a:cs typeface="Arial Unicode MS" panose="020B0604020202020204" pitchFamily="50" charset="-128"/>
                        </a:rPr>
                        <a:t>であって</a:t>
                      </a:r>
                      <a:r>
                        <a:rPr lang="ja-JP" sz="1100" b="1" kern="100" dirty="0">
                          <a:effectLst/>
                          <a:latin typeface="Century" panose="02040604050505020304" pitchFamily="18" charset="0"/>
                          <a:ea typeface="HG丸ｺﾞｼｯｸM-PRO" panose="020F0600000000000000" pitchFamily="50" charset="-128"/>
                          <a:cs typeface="Arial Unicode MS" panose="020B0604020202020204" pitchFamily="50" charset="-128"/>
                        </a:rPr>
                        <a:t>「療養病床</a:t>
                      </a:r>
                      <a:r>
                        <a:rPr lang="ja-JP" sz="1100" b="1"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rPr>
                        <a:t>」</a:t>
                      </a:r>
                      <a:r>
                        <a:rPr lang="ja-JP" altLang="en-US" sz="1100" b="1"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rPr>
                        <a:t>となる病床</a:t>
                      </a:r>
                      <a:r>
                        <a:rPr lang="ja-JP" sz="1100"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rPr>
                        <a:t>。</a:t>
                      </a:r>
                      <a:endParaRPr lang="en-US" altLang="ja-JP" sz="1100"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endParaRPr>
                    </a:p>
                    <a:p>
                      <a:pPr marL="139700" indent="-139700" algn="just">
                        <a:spcAft>
                          <a:spcPts val="0"/>
                        </a:spcAft>
                      </a:pPr>
                      <a:endParaRPr lang="en-US" altLang="ja-JP" sz="1100"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endParaRPr>
                    </a:p>
                    <a:p>
                      <a:pPr marL="139700" indent="-139700" algn="just">
                        <a:spcAft>
                          <a:spcPts val="0"/>
                        </a:spcAft>
                      </a:pPr>
                      <a:endParaRPr lang="en-US" altLang="ja-JP" sz="1100"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endParaRPr>
                    </a:p>
                    <a:p>
                      <a:pPr marL="139700" indent="-139700" algn="just">
                        <a:spcAft>
                          <a:spcPts val="0"/>
                        </a:spcAft>
                      </a:pPr>
                      <a:endParaRPr lang="en-US" altLang="ja-JP" sz="1100"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endParaRPr>
                    </a:p>
                    <a:p>
                      <a:pPr marL="139700" marR="0" lvl="0" indent="-139700" algn="just" defTabSz="914400" rtl="0" eaLnBrk="1" fontAlgn="auto" latinLnBrk="0" hangingPunct="1">
                        <a:lnSpc>
                          <a:spcPct val="100000"/>
                        </a:lnSpc>
                        <a:spcBef>
                          <a:spcPts val="0"/>
                        </a:spcBef>
                        <a:spcAft>
                          <a:spcPts val="0"/>
                        </a:spcAft>
                        <a:buClrTx/>
                        <a:buSzTx/>
                        <a:buFontTx/>
                        <a:buNone/>
                        <a:tabLst/>
                        <a:defRPr/>
                      </a:pPr>
                      <a:r>
                        <a:rPr lang="en-US" altLang="ja-JP" sz="1400"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rPr>
                        <a:t>【</a:t>
                      </a:r>
                      <a:r>
                        <a:rPr lang="ja-JP" altLang="en-US" sz="1400"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rPr>
                        <a:t>有床診療所</a:t>
                      </a:r>
                      <a:r>
                        <a:rPr lang="ja-JP" altLang="en-US" sz="900"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rPr>
                        <a:t>（病院と統合再編予定の機関に限る）</a:t>
                      </a:r>
                      <a:r>
                        <a:rPr lang="en-US" altLang="ja-JP" sz="1400"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rPr>
                        <a:t>】</a:t>
                      </a:r>
                    </a:p>
                    <a:p>
                      <a:pPr marL="139700" marR="0" lvl="0" indent="-139700" algn="just" defTabSz="914400" rtl="0" eaLnBrk="1" fontAlgn="auto" latinLnBrk="0" hangingPunct="1">
                        <a:lnSpc>
                          <a:spcPct val="100000"/>
                        </a:lnSpc>
                        <a:spcBef>
                          <a:spcPts val="0"/>
                        </a:spcBef>
                        <a:spcAft>
                          <a:spcPts val="0"/>
                        </a:spcAft>
                        <a:buClrTx/>
                        <a:buSzTx/>
                        <a:buFontTx/>
                        <a:buNone/>
                        <a:tabLst/>
                        <a:defRPr/>
                      </a:pPr>
                      <a:r>
                        <a:rPr lang="ja-JP" altLang="en-US" sz="1100"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rPr>
                        <a:t>○</a:t>
                      </a:r>
                      <a:r>
                        <a:rPr lang="ja-JP" altLang="ja-JP" sz="1400" b="1"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rPr>
                        <a:t>「急性期」</a:t>
                      </a:r>
                      <a:r>
                        <a:rPr lang="ja-JP" altLang="en-US" sz="1400" b="1"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rPr>
                        <a:t>もしくは「慢性期」</a:t>
                      </a:r>
                      <a:r>
                        <a:rPr lang="ja-JP" altLang="en-US" sz="1100" b="0"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rPr>
                        <a:t>（補助金を受けようとする前年度の病床機能報告で報告）に該当する病床</a:t>
                      </a:r>
                      <a:r>
                        <a:rPr lang="ja-JP" altLang="ja-JP" sz="1100"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rPr>
                        <a:t>。</a:t>
                      </a:r>
                      <a:r>
                        <a:rPr lang="ja-JP" altLang="en-US" sz="1100"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rPr>
                        <a:t>　</a:t>
                      </a:r>
                      <a:endParaRPr lang="en-US" altLang="ja-JP" sz="1100"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endParaRPr>
                    </a:p>
                  </a:txBody>
                  <a:tcPr marL="59261" marR="592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139700" indent="-139700" algn="just">
                        <a:spcAft>
                          <a:spcPts val="0"/>
                        </a:spcAft>
                      </a:pPr>
                      <a:r>
                        <a:rPr lang="ja-JP" altLang="en-US" sz="1400" b="1"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rPr>
                        <a:t>「回復期」</a:t>
                      </a:r>
                      <a:r>
                        <a:rPr lang="ja-JP" altLang="en-US" sz="1400"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rPr>
                        <a:t>機能</a:t>
                      </a:r>
                      <a:endParaRPr lang="en-US" altLang="ja-JP" sz="1400"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endParaRPr>
                    </a:p>
                    <a:p>
                      <a:pPr marL="139700" indent="-139700" algn="just">
                        <a:spcAft>
                          <a:spcPts val="0"/>
                        </a:spcAft>
                      </a:pPr>
                      <a:r>
                        <a:rPr lang="ja-JP" sz="1100"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rPr>
                        <a:t>○</a:t>
                      </a:r>
                      <a:r>
                        <a:rPr lang="ja-JP" sz="1100" b="1"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rPr>
                        <a:t>「</a:t>
                      </a:r>
                      <a:r>
                        <a:rPr lang="ja-JP" sz="1100" b="1" kern="100" dirty="0">
                          <a:effectLst/>
                          <a:latin typeface="Century" panose="02040604050505020304" pitchFamily="18" charset="0"/>
                          <a:ea typeface="HG丸ｺﾞｼｯｸM-PRO" panose="020F0600000000000000" pitchFamily="50" charset="-128"/>
                          <a:cs typeface="Arial Unicode MS" panose="020B0604020202020204" pitchFamily="50" charset="-128"/>
                        </a:rPr>
                        <a:t>地域包括ケア病棟入院料」「地域包括ケア入院医療管理料」</a:t>
                      </a:r>
                      <a:r>
                        <a:rPr lang="ja-JP" sz="1100" kern="100" dirty="0">
                          <a:effectLst/>
                          <a:latin typeface="Century" panose="02040604050505020304" pitchFamily="18" charset="0"/>
                          <a:ea typeface="HG丸ｺﾞｼｯｸM-PRO" panose="020F0600000000000000" pitchFamily="50" charset="-128"/>
                          <a:cs typeface="Arial Unicode MS" panose="020B0604020202020204" pitchFamily="50" charset="-128"/>
                        </a:rPr>
                        <a:t>に係る施設基準に適合</a:t>
                      </a:r>
                      <a:r>
                        <a:rPr lang="ja-JP" sz="1100"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rPr>
                        <a:t>する</a:t>
                      </a:r>
                      <a:r>
                        <a:rPr lang="ja-JP" altLang="en-US" sz="1100"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rPr>
                        <a:t>病床</a:t>
                      </a:r>
                      <a:r>
                        <a:rPr lang="ja-JP" sz="1100"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rPr>
                        <a:t>。</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r>
                        <a:rPr lang="en-US" sz="1100" kern="100" dirty="0">
                          <a:effectLst/>
                          <a:latin typeface="HG丸ｺﾞｼｯｸM-PRO" panose="020F0600000000000000" pitchFamily="50" charset="-128"/>
                          <a:ea typeface="ＭＳ 明朝" panose="02020609040205080304" pitchFamily="17" charset="-128"/>
                          <a:cs typeface="Arial Unicode MS" panose="020B0604020202020204" pitchFamily="50" charset="-128"/>
                        </a:rPr>
                        <a:t> </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r>
                        <a:rPr lang="ja-JP" sz="1100" kern="100" dirty="0">
                          <a:effectLst/>
                          <a:latin typeface="Century" panose="02040604050505020304" pitchFamily="18" charset="0"/>
                          <a:ea typeface="HG丸ｺﾞｼｯｸM-PRO" panose="020F0600000000000000" pitchFamily="50" charset="-128"/>
                          <a:cs typeface="Arial Unicode MS" panose="020B0604020202020204" pitchFamily="50" charset="-128"/>
                        </a:rPr>
                        <a:t>○</a:t>
                      </a:r>
                      <a:r>
                        <a:rPr lang="ja-JP" sz="1100" b="1" kern="100" dirty="0">
                          <a:effectLst/>
                          <a:latin typeface="Century" panose="02040604050505020304" pitchFamily="18" charset="0"/>
                          <a:ea typeface="HG丸ｺﾞｼｯｸM-PRO" panose="020F0600000000000000" pitchFamily="50" charset="-128"/>
                          <a:cs typeface="Arial Unicode MS" panose="020B0604020202020204" pitchFamily="50" charset="-128"/>
                        </a:rPr>
                        <a:t>「緩和ケア病棟入院料」</a:t>
                      </a:r>
                      <a:r>
                        <a:rPr lang="ja-JP" sz="1100" kern="100" dirty="0">
                          <a:effectLst/>
                          <a:latin typeface="Century" panose="02040604050505020304" pitchFamily="18" charset="0"/>
                          <a:ea typeface="HG丸ｺﾞｼｯｸM-PRO" panose="020F0600000000000000" pitchFamily="50" charset="-128"/>
                          <a:cs typeface="Arial Unicode MS" panose="020B0604020202020204" pitchFamily="50" charset="-128"/>
                        </a:rPr>
                        <a:t>に係る施設基準に適合</a:t>
                      </a:r>
                      <a:r>
                        <a:rPr lang="ja-JP" sz="1100"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rPr>
                        <a:t>する</a:t>
                      </a:r>
                      <a:r>
                        <a:rPr lang="ja-JP" altLang="en-US" sz="1100"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rPr>
                        <a:t>病床</a:t>
                      </a:r>
                      <a:r>
                        <a:rPr lang="ja-JP" sz="1100"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rPr>
                        <a:t>。</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just">
                        <a:spcAft>
                          <a:spcPts val="0"/>
                        </a:spcAft>
                      </a:pPr>
                      <a:r>
                        <a:rPr lang="en-US" sz="1100" kern="100" dirty="0">
                          <a:effectLst/>
                          <a:latin typeface="HG丸ｺﾞｼｯｸM-PRO" panose="020F0600000000000000" pitchFamily="50" charset="-128"/>
                          <a:ea typeface="ＭＳ 明朝" panose="02020609040205080304" pitchFamily="17" charset="-128"/>
                          <a:cs typeface="Arial Unicode MS" panose="020B0604020202020204" pitchFamily="50" charset="-128"/>
                        </a:rPr>
                        <a:t> </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139700" indent="-139700" algn="just">
                        <a:spcAft>
                          <a:spcPts val="0"/>
                        </a:spcAft>
                      </a:pPr>
                      <a:r>
                        <a:rPr lang="ja-JP" sz="1100" kern="100" dirty="0">
                          <a:effectLst/>
                          <a:latin typeface="Century" panose="02040604050505020304" pitchFamily="18" charset="0"/>
                          <a:ea typeface="HG丸ｺﾞｼｯｸM-PRO" panose="020F0600000000000000" pitchFamily="50" charset="-128"/>
                          <a:cs typeface="Arial Unicode MS" panose="020B0604020202020204" pitchFamily="50" charset="-128"/>
                        </a:rPr>
                        <a:t>○</a:t>
                      </a:r>
                      <a:r>
                        <a:rPr lang="ja-JP" sz="1100" b="1" kern="100" dirty="0">
                          <a:effectLst/>
                          <a:latin typeface="Century" panose="02040604050505020304" pitchFamily="18" charset="0"/>
                          <a:ea typeface="HG丸ｺﾞｼｯｸM-PRO" panose="020F0600000000000000" pitchFamily="50" charset="-128"/>
                          <a:cs typeface="Arial Unicode MS" panose="020B0604020202020204" pitchFamily="50" charset="-128"/>
                        </a:rPr>
                        <a:t>「回復期リハビリテーション病棟入院料」</a:t>
                      </a:r>
                      <a:r>
                        <a:rPr lang="ja-JP" sz="1100" kern="100" dirty="0">
                          <a:effectLst/>
                          <a:latin typeface="Century" panose="02040604050505020304" pitchFamily="18" charset="0"/>
                          <a:ea typeface="HG丸ｺﾞｼｯｸM-PRO" panose="020F0600000000000000" pitchFamily="50" charset="-128"/>
                          <a:cs typeface="Arial Unicode MS" panose="020B0604020202020204" pitchFamily="50" charset="-128"/>
                        </a:rPr>
                        <a:t>に係る施設基準に適合</a:t>
                      </a:r>
                      <a:r>
                        <a:rPr lang="ja-JP" sz="1100"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rPr>
                        <a:t>する</a:t>
                      </a:r>
                      <a:r>
                        <a:rPr lang="ja-JP" altLang="en-US" sz="1100"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rPr>
                        <a:t>病床</a:t>
                      </a:r>
                      <a:r>
                        <a:rPr lang="ja-JP" sz="1100"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rPr>
                        <a:t>。</a:t>
                      </a:r>
                      <a:endParaRPr lang="en-US" altLang="ja-JP" sz="1100"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endParaRPr>
                    </a:p>
                    <a:p>
                      <a:pPr marL="139700" indent="-139700" algn="just">
                        <a:spcAft>
                          <a:spcPts val="0"/>
                        </a:spcAft>
                      </a:pPr>
                      <a:endParaRPr lang="en-US" altLang="ja-JP" sz="1100"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endParaRPr>
                    </a:p>
                    <a:p>
                      <a:pPr marL="139700" indent="-139700" algn="just">
                        <a:spcAft>
                          <a:spcPts val="0"/>
                        </a:spcAft>
                      </a:pPr>
                      <a:endParaRPr lang="en-US" altLang="ja-JP" sz="1100"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endParaRPr>
                    </a:p>
                    <a:p>
                      <a:pPr marL="139700" indent="-139700" algn="just">
                        <a:spcAft>
                          <a:spcPts val="0"/>
                        </a:spcAft>
                      </a:pPr>
                      <a:endParaRPr lang="en-US" altLang="ja-JP" sz="1100"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endParaRPr>
                    </a:p>
                    <a:p>
                      <a:pPr marL="139700" indent="-139700" algn="just">
                        <a:spcAft>
                          <a:spcPts val="0"/>
                        </a:spcAft>
                      </a:pPr>
                      <a:r>
                        <a:rPr lang="ja-JP" altLang="en-US" sz="1400" b="1"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rPr>
                        <a:t>地域医療構想</a:t>
                      </a:r>
                      <a:r>
                        <a:rPr lang="ja-JP" altLang="en-US" sz="1100" b="1"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rPr>
                        <a:t>に資する</a:t>
                      </a:r>
                      <a:r>
                        <a:rPr lang="ja-JP" altLang="en-US" sz="1400" b="1"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rPr>
                        <a:t>施設等</a:t>
                      </a:r>
                      <a:endParaRPr lang="en-US" altLang="ja-JP" sz="1400" b="1"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endParaRPr>
                    </a:p>
                    <a:p>
                      <a:pPr marL="139700" indent="-139700" algn="just">
                        <a:spcAft>
                          <a:spcPts val="0"/>
                        </a:spcAft>
                      </a:pPr>
                      <a:r>
                        <a:rPr lang="ja-JP" altLang="en-US" sz="1400" b="1" kern="100" dirty="0" smtClean="0">
                          <a:effectLst/>
                          <a:latin typeface="Century" panose="02040604050505020304" pitchFamily="18" charset="0"/>
                          <a:ea typeface="HG丸ｺﾞｼｯｸM-PRO" panose="020F0600000000000000" pitchFamily="50" charset="-128"/>
                          <a:cs typeface="Arial Unicode MS" panose="020B0604020202020204" pitchFamily="50" charset="-128"/>
                        </a:rPr>
                        <a:t>　　　　　　　　　　　　</a:t>
                      </a:r>
                      <a:endParaRPr 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9261" marR="5926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98086995"/>
                  </a:ext>
                </a:extLst>
              </a:tr>
            </a:tbl>
          </a:graphicData>
        </a:graphic>
      </p:graphicFrame>
      <p:sp>
        <p:nvSpPr>
          <p:cNvPr id="18" name="右矢印 17"/>
          <p:cNvSpPr/>
          <p:nvPr/>
        </p:nvSpPr>
        <p:spPr>
          <a:xfrm>
            <a:off x="4277496" y="6062259"/>
            <a:ext cx="781050" cy="428625"/>
          </a:xfrm>
          <a:prstGeom prst="rightArrow">
            <a:avLst/>
          </a:prstGeom>
          <a:solidFill>
            <a:srgbClr val="0070C0"/>
          </a:solidFill>
          <a:ln w="25400"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smtClean="0">
              <a:ln>
                <a:noFill/>
              </a:ln>
              <a:solidFill>
                <a:prstClr val="white"/>
              </a:solidFill>
              <a:effectLst/>
              <a:uLnTx/>
              <a:uFillTx/>
              <a:latin typeface="Calibri"/>
              <a:ea typeface="ＭＳ Ｐゴシック" panose="020B0600070205080204" pitchFamily="50" charset="-128"/>
              <a:cs typeface="+mn-cs"/>
            </a:endParaRPr>
          </a:p>
        </p:txBody>
      </p:sp>
      <p:sp>
        <p:nvSpPr>
          <p:cNvPr id="19" name="正方形/長方形 18"/>
          <p:cNvSpPr/>
          <p:nvPr/>
        </p:nvSpPr>
        <p:spPr>
          <a:xfrm>
            <a:off x="5940152" y="4994587"/>
            <a:ext cx="3096344" cy="1341120"/>
          </a:xfrm>
          <a:prstGeom prst="rect">
            <a:avLst/>
          </a:prstGeom>
          <a:no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1800" b="0" i="0" u="none" strike="noStrike" kern="0" cap="none" spc="0" normalizeH="0" baseline="0" noProof="0" dirty="0" smtClean="0">
              <a:ln>
                <a:noFill/>
              </a:ln>
              <a:solidFill>
                <a:prstClr val="black"/>
              </a:solidFill>
              <a:effectLst/>
              <a:uLnTx/>
              <a:uFillTx/>
              <a:latin typeface="Calibri"/>
              <a:ea typeface="ＭＳ Ｐゴシック" panose="020B0600070205080204" pitchFamily="50" charset="-128"/>
              <a:cs typeface="+mn-cs"/>
            </a:endParaRPr>
          </a:p>
        </p:txBody>
      </p:sp>
      <p:sp>
        <p:nvSpPr>
          <p:cNvPr id="22" name="テキスト ボックス 21"/>
          <p:cNvSpPr txBox="1"/>
          <p:nvPr/>
        </p:nvSpPr>
        <p:spPr>
          <a:xfrm>
            <a:off x="241131" y="6429279"/>
            <a:ext cx="8500127" cy="369332"/>
          </a:xfrm>
          <a:prstGeom prst="rect">
            <a:avLst/>
          </a:prstGeom>
          <a:noFill/>
        </p:spPr>
        <p:txBody>
          <a:bodyPr wrap="square" rtlCol="0">
            <a:spAutoFit/>
          </a:bodyPr>
          <a:lstStyle/>
          <a:p>
            <a:pPr lvl="0"/>
            <a:r>
              <a:rPr kumimoji="1" lang="ja-JP" altLang="en-US" sz="1800" b="1"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３．事業予算　</a:t>
            </a:r>
            <a:r>
              <a:rPr kumimoji="1" lang="en-US" altLang="ja-JP" b="1" dirty="0">
                <a:solidFill>
                  <a:srgbClr val="000000"/>
                </a:solidFill>
                <a:latin typeface="Meiryo UI" panose="020B0604030504040204" pitchFamily="50" charset="-128"/>
                <a:ea typeface="Meiryo UI" panose="020B0604030504040204" pitchFamily="50" charset="-128"/>
              </a:rPr>
              <a:t>1,521,693</a:t>
            </a:r>
            <a:r>
              <a:rPr kumimoji="1" lang="ja-JP" altLang="en-US" sz="1800" b="1"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千円</a:t>
            </a:r>
            <a:endParaRPr kumimoji="1" lang="en-US" altLang="ja-JP" dirty="0" smtClean="0">
              <a:solidFill>
                <a:srgbClr val="000000"/>
              </a:solidFill>
              <a:latin typeface="Meiryo UI" panose="020B0604030504040204" pitchFamily="50" charset="-128"/>
              <a:ea typeface="Meiryo UI" panose="020B0604030504040204" pitchFamily="50" charset="-128"/>
            </a:endParaRPr>
          </a:p>
        </p:txBody>
      </p:sp>
      <p:sp>
        <p:nvSpPr>
          <p:cNvPr id="3" name="テキスト ボックス 2"/>
          <p:cNvSpPr txBox="1"/>
          <p:nvPr/>
        </p:nvSpPr>
        <p:spPr>
          <a:xfrm>
            <a:off x="3717567" y="2289626"/>
            <a:ext cx="2160556" cy="3893374"/>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400" b="1"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補助対象経費（</a:t>
            </a:r>
            <a:r>
              <a:rPr kumimoji="1" lang="ja-JP" altLang="en-US" sz="1400" b="1" kern="0" dirty="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概要</a:t>
            </a:r>
            <a:r>
              <a:rPr kumimoji="1" lang="ja-JP" altLang="en-US" sz="1400" b="1"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kumimoji="1" lang="en-US" altLang="ja-JP" sz="1400"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kumimoji="1" lang="ja-JP" altLang="en-US" sz="1400"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機能転換</a:t>
            </a:r>
            <a:r>
              <a:rPr kumimoji="1" lang="en-US" altLang="ja-JP" sz="1400"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400"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①改修</a:t>
            </a:r>
            <a:r>
              <a:rPr kumimoji="1" lang="ja-JP" altLang="en-US" sz="1400" kern="0" dirty="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kumimoji="1" lang="ja-JP" altLang="en-US" sz="1400"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新増改築・</a:t>
            </a:r>
            <a:endParaRPr kumimoji="1" lang="en-US" altLang="ja-JP" sz="1400"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400" kern="0" dirty="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　</a:t>
            </a:r>
            <a:r>
              <a:rPr kumimoji="1" lang="ja-JP" altLang="en-US" sz="1400"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備品購入費</a:t>
            </a:r>
            <a:endParaRPr kumimoji="1" lang="en-US" altLang="ja-JP" sz="1100"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100"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　　１床当たり</a:t>
            </a:r>
            <a:endParaRPr kumimoji="1" lang="en-US" altLang="ja-JP" sz="1100"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100" kern="0" dirty="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　</a:t>
            </a:r>
            <a:r>
              <a:rPr kumimoji="1" lang="ja-JP" altLang="en-US" sz="1100"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　　　改修</a:t>
            </a:r>
            <a:r>
              <a:rPr kumimoji="1" lang="en-US" altLang="ja-JP" sz="1100"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3,333</a:t>
            </a:r>
            <a:r>
              <a:rPr kumimoji="1" lang="ja-JP" altLang="en-US" sz="1100"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千円</a:t>
            </a:r>
            <a:endParaRPr kumimoji="1" lang="en-US" altLang="ja-JP" sz="1100"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100" kern="0" dirty="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　</a:t>
            </a:r>
            <a:r>
              <a:rPr kumimoji="1" lang="ja-JP" altLang="en-US" sz="1100"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　　　新増改築 </a:t>
            </a:r>
            <a:r>
              <a:rPr kumimoji="1" lang="en-US" altLang="ja-JP" sz="1100"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4,540</a:t>
            </a:r>
            <a:r>
              <a:rPr kumimoji="1" lang="ja-JP" altLang="en-US" sz="1100"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千円</a:t>
            </a:r>
            <a:endParaRPr kumimoji="1" lang="en-US" altLang="ja-JP" sz="1100" kern="0" dirty="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400" kern="0" dirty="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②</a:t>
            </a:r>
            <a:r>
              <a:rPr kumimoji="1" lang="ja-JP" altLang="en-US" sz="1400"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転換</a:t>
            </a:r>
            <a:r>
              <a:rPr kumimoji="1" lang="ja-JP" altLang="en-US" sz="1400" kern="0" dirty="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準備</a:t>
            </a:r>
            <a:r>
              <a:rPr kumimoji="1" lang="ja-JP" altLang="en-US" sz="1400"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経費</a:t>
            </a:r>
            <a:endParaRPr kumimoji="1" lang="en-US" altLang="ja-JP" sz="1100"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100" kern="0" dirty="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　</a:t>
            </a:r>
            <a:r>
              <a:rPr kumimoji="1" lang="ja-JP" altLang="en-US" sz="1100"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病床</a:t>
            </a:r>
            <a:r>
              <a:rPr kumimoji="1" lang="ja-JP" altLang="en-US" sz="1100" kern="0" dirty="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の転換前６か月に</a:t>
            </a:r>
            <a:r>
              <a:rPr kumimoji="1" lang="ja-JP" altLang="en-US" sz="1100"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発生　　　</a:t>
            </a:r>
            <a:endParaRPr kumimoji="1" lang="en-US" altLang="ja-JP" sz="1100"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100" kern="0" dirty="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　</a:t>
            </a:r>
            <a:r>
              <a:rPr kumimoji="1" lang="ja-JP" altLang="en-US" sz="1100"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する</a:t>
            </a:r>
            <a:r>
              <a:rPr kumimoji="1" lang="ja-JP" altLang="en-US" sz="1100" kern="0" dirty="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人件費及び人材</a:t>
            </a:r>
            <a:r>
              <a:rPr kumimoji="1" lang="ja-JP" altLang="en-US" sz="1100"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養成費</a:t>
            </a:r>
            <a:endParaRPr kumimoji="1" lang="en-US" altLang="ja-JP" sz="1100"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100"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　　　１人当たり</a:t>
            </a:r>
            <a:r>
              <a:rPr kumimoji="1" lang="en-US" altLang="ja-JP" sz="1100"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2,400</a:t>
            </a:r>
            <a:r>
              <a:rPr kumimoji="1" lang="ja-JP" altLang="en-US" sz="1100"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千円</a:t>
            </a:r>
            <a:endParaRPr kumimoji="1" lang="en-US" altLang="ja-JP" sz="1100"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1400"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en-US" altLang="ja-JP" sz="1400"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kumimoji="1" lang="ja-JP" altLang="en-US" sz="1400"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病床数の減少</a:t>
            </a:r>
            <a:r>
              <a:rPr kumimoji="1" lang="en-US" altLang="ja-JP" sz="1400"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endParaRPr kumimoji="1" lang="en-US" altLang="ja-JP" sz="1400" kern="0" dirty="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p>
            <a:pPr fontAlgn="auto">
              <a:spcBef>
                <a:spcPts val="0"/>
              </a:spcBef>
              <a:spcAft>
                <a:spcPts val="0"/>
              </a:spcAft>
              <a:defRPr/>
            </a:pPr>
            <a:r>
              <a:rPr kumimoji="1" lang="ja-JP" altLang="en-US" sz="1400"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③改修・備品購入費</a:t>
            </a:r>
            <a:endParaRPr kumimoji="1" lang="en-US" altLang="ja-JP" sz="1400"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100"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　　　１</a:t>
            </a:r>
            <a:r>
              <a:rPr kumimoji="1" lang="ja-JP" altLang="en-US" sz="1100" kern="0" dirty="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床</a:t>
            </a:r>
            <a:r>
              <a:rPr kumimoji="1" lang="ja-JP" altLang="en-US" sz="1100"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当たり</a:t>
            </a:r>
            <a:r>
              <a:rPr kumimoji="1" lang="en-US" altLang="ja-JP" sz="1100"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3,333</a:t>
            </a:r>
            <a:r>
              <a:rPr kumimoji="1" lang="ja-JP" altLang="en-US" sz="1100"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千円</a:t>
            </a:r>
            <a:endParaRPr kumimoji="1" lang="en-US" altLang="ja-JP" sz="1100"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100" kern="0" dirty="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　</a:t>
            </a:r>
            <a:r>
              <a:rPr kumimoji="1" lang="ja-JP" altLang="en-US" sz="1100"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　　　　</a:t>
            </a:r>
            <a:endParaRPr kumimoji="1" lang="en-US" altLang="ja-JP" sz="1100" b="1" kern="0" dirty="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p>
            <a:pPr fontAlgn="auto">
              <a:spcBef>
                <a:spcPts val="0"/>
              </a:spcBef>
              <a:spcAft>
                <a:spcPts val="0"/>
              </a:spcAft>
              <a:defRPr/>
            </a:pPr>
            <a:r>
              <a:rPr kumimoji="1" lang="ja-JP" altLang="en-US" sz="1400"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④損失補助</a:t>
            </a:r>
            <a:endParaRPr kumimoji="1" lang="en-US" altLang="ja-JP" sz="1100" kern="0" dirty="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p>
            <a:pPr fontAlgn="auto">
              <a:spcBef>
                <a:spcPts val="0"/>
              </a:spcBef>
              <a:spcAft>
                <a:spcPts val="0"/>
              </a:spcAft>
              <a:defRPr/>
            </a:pPr>
            <a:r>
              <a:rPr kumimoji="1" lang="ja-JP" altLang="en-US" sz="1100"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　不要となる建物や医療機器の　　</a:t>
            </a:r>
            <a:endParaRPr kumimoji="1" lang="en-US" altLang="ja-JP" sz="1100"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p>
            <a:pPr fontAlgn="auto">
              <a:spcBef>
                <a:spcPts val="0"/>
              </a:spcBef>
              <a:spcAft>
                <a:spcPts val="0"/>
              </a:spcAft>
              <a:defRPr/>
            </a:pPr>
            <a:r>
              <a:rPr kumimoji="1" lang="ja-JP" altLang="en-US" sz="1100" kern="0" dirty="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　</a:t>
            </a:r>
            <a:r>
              <a:rPr kumimoji="1" lang="ja-JP" altLang="en-US" sz="1100"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処分にかかる損失への補助</a:t>
            </a:r>
            <a:endParaRPr kumimoji="1" lang="en-US" altLang="ja-JP" sz="1100"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p>
            <a:pPr fontAlgn="auto">
              <a:spcBef>
                <a:spcPts val="0"/>
              </a:spcBef>
              <a:spcAft>
                <a:spcPts val="0"/>
              </a:spcAft>
              <a:defRPr/>
            </a:pPr>
            <a:r>
              <a:rPr kumimoji="1" lang="ja-JP" altLang="en-US" sz="1100"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   　　１</a:t>
            </a:r>
            <a:r>
              <a:rPr kumimoji="1" lang="ja-JP" altLang="en-US" sz="1100" kern="0" dirty="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床</a:t>
            </a:r>
            <a:r>
              <a:rPr kumimoji="1" lang="ja-JP" altLang="en-US" sz="1100"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当たり</a:t>
            </a:r>
            <a:r>
              <a:rPr kumimoji="1" lang="en-US" altLang="ja-JP" sz="1100"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1,600</a:t>
            </a:r>
            <a:r>
              <a:rPr kumimoji="1" lang="ja-JP" altLang="en-US" sz="1100" kern="0" dirty="0" smtClean="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rPr>
              <a:t>千円</a:t>
            </a:r>
            <a:endParaRPr kumimoji="1" lang="en-US" altLang="ja-JP" sz="1100" kern="0" dirty="0">
              <a:solidFill>
                <a:prstClr val="black"/>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p:txBody>
      </p:sp>
      <p:sp>
        <p:nvSpPr>
          <p:cNvPr id="12" name="正方形/長方形 11"/>
          <p:cNvSpPr/>
          <p:nvPr/>
        </p:nvSpPr>
        <p:spPr>
          <a:xfrm>
            <a:off x="192042" y="1780556"/>
            <a:ext cx="8951958" cy="415498"/>
          </a:xfrm>
          <a:prstGeom prst="rect">
            <a:avLst/>
          </a:prstGeom>
          <a:noFill/>
          <a:ln w="25400" cap="flat" cmpd="sng" algn="ctr">
            <a:noFill/>
            <a:prstDash val="solid"/>
          </a:ln>
          <a:effectLst/>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1" lang="en-US" altLang="ja-JP" sz="3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1" lang="ja-JP" altLang="en-US" sz="1800" b="1"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２．事業内容</a:t>
            </a:r>
            <a:endParaRPr kumimoji="1" lang="en-US" altLang="ja-JP" sz="1600" b="0" i="0" u="none" strike="noStrike" kern="0" cap="none" spc="0" normalizeH="0" baseline="0" noProof="0" dirty="0" smtClean="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4" name="楕円 3"/>
          <p:cNvSpPr/>
          <p:nvPr/>
        </p:nvSpPr>
        <p:spPr bwMode="auto">
          <a:xfrm>
            <a:off x="60564" y="5137473"/>
            <a:ext cx="412078" cy="383786"/>
          </a:xfrm>
          <a:prstGeom prst="ellipse">
            <a:avLst/>
          </a:prstGeom>
          <a:solidFill>
            <a:schemeClr val="accent1"/>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Arial" pitchFamily="34" charset="0"/>
              <a:buNone/>
              <a:tabLst/>
            </a:pPr>
            <a:r>
              <a:rPr kumimoji="0" lang="ja-JP" altLang="en-US" sz="1400" b="1" i="0" u="none" strike="noStrike" cap="none" normalizeH="0" baseline="0" dirty="0" smtClean="0">
                <a:ln>
                  <a:noFill/>
                </a:ln>
                <a:solidFill>
                  <a:schemeClr val="bg1"/>
                </a:solidFill>
                <a:effectLst/>
                <a:latin typeface="Arial" pitchFamily="34" charset="0"/>
                <a:ea typeface="ＭＳ Ｐゴシック" pitchFamily="50" charset="-128"/>
              </a:rPr>
              <a:t>新</a:t>
            </a:r>
          </a:p>
        </p:txBody>
      </p:sp>
      <p:sp>
        <p:nvSpPr>
          <p:cNvPr id="15" name="楕円 14"/>
          <p:cNvSpPr/>
          <p:nvPr/>
        </p:nvSpPr>
        <p:spPr bwMode="auto">
          <a:xfrm>
            <a:off x="3511527" y="4488230"/>
            <a:ext cx="412078" cy="383786"/>
          </a:xfrm>
          <a:prstGeom prst="ellipse">
            <a:avLst/>
          </a:prstGeom>
          <a:solidFill>
            <a:schemeClr val="accent1"/>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Arial" pitchFamily="34" charset="0"/>
              <a:buNone/>
              <a:tabLst/>
            </a:pPr>
            <a:r>
              <a:rPr kumimoji="0" lang="ja-JP" altLang="en-US" sz="1400" b="1" i="0" u="none" strike="noStrike" cap="none" normalizeH="0" baseline="0" dirty="0" smtClean="0">
                <a:ln>
                  <a:noFill/>
                </a:ln>
                <a:solidFill>
                  <a:schemeClr val="bg1"/>
                </a:solidFill>
                <a:effectLst/>
                <a:latin typeface="Arial" pitchFamily="34" charset="0"/>
                <a:ea typeface="ＭＳ Ｐゴシック" pitchFamily="50" charset="-128"/>
              </a:rPr>
              <a:t>新</a:t>
            </a:r>
          </a:p>
        </p:txBody>
      </p:sp>
      <p:sp>
        <p:nvSpPr>
          <p:cNvPr id="16" name="楕円 15"/>
          <p:cNvSpPr/>
          <p:nvPr/>
        </p:nvSpPr>
        <p:spPr bwMode="auto">
          <a:xfrm>
            <a:off x="5734113" y="4916354"/>
            <a:ext cx="412078" cy="383786"/>
          </a:xfrm>
          <a:prstGeom prst="ellipse">
            <a:avLst/>
          </a:prstGeom>
          <a:solidFill>
            <a:schemeClr val="accent1"/>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 typeface="Arial" pitchFamily="34" charset="0"/>
              <a:buNone/>
              <a:tabLst/>
            </a:pPr>
            <a:r>
              <a:rPr kumimoji="0" lang="ja-JP" altLang="en-US" sz="1400" b="1" i="0" u="none" strike="noStrike" cap="none" normalizeH="0" baseline="0" dirty="0" smtClean="0">
                <a:ln>
                  <a:noFill/>
                </a:ln>
                <a:solidFill>
                  <a:schemeClr val="bg1"/>
                </a:solidFill>
                <a:effectLst/>
                <a:latin typeface="Arial" pitchFamily="34" charset="0"/>
                <a:ea typeface="ＭＳ Ｐゴシック" pitchFamily="50" charset="-128"/>
              </a:rPr>
              <a:t>新</a:t>
            </a:r>
          </a:p>
        </p:txBody>
      </p:sp>
      <p:sp>
        <p:nvSpPr>
          <p:cNvPr id="20" name="テキスト ボックス 19"/>
          <p:cNvSpPr txBox="1"/>
          <p:nvPr/>
        </p:nvSpPr>
        <p:spPr>
          <a:xfrm>
            <a:off x="8001978" y="72369"/>
            <a:ext cx="884501" cy="369332"/>
          </a:xfrm>
          <a:prstGeom prst="rect">
            <a:avLst/>
          </a:prstGeom>
          <a:solidFill>
            <a:schemeClr val="tx1"/>
          </a:solidFill>
        </p:spPr>
        <p:txBody>
          <a:bodyPr wrap="square" rtlCol="0">
            <a:spAutoFit/>
          </a:bodyPr>
          <a:lstStyle/>
          <a:p>
            <a:pPr algn="dist"/>
            <a:r>
              <a:rPr kumimoji="1" lang="ja-JP" altLang="en-US" b="1" dirty="0" smtClean="0">
                <a:solidFill>
                  <a:schemeClr val="bg1"/>
                </a:solidFill>
              </a:rPr>
              <a:t>拡大</a:t>
            </a:r>
            <a:endParaRPr kumimoji="1" lang="ja-JP" altLang="en-US" b="1" dirty="0">
              <a:solidFill>
                <a:schemeClr val="bg1"/>
              </a:solidFill>
            </a:endParaRPr>
          </a:p>
        </p:txBody>
      </p:sp>
      <p:sp>
        <p:nvSpPr>
          <p:cNvPr id="21" name="スライド番号プレースホルダー 3"/>
          <p:cNvSpPr>
            <a:spLocks noGrp="1"/>
          </p:cNvSpPr>
          <p:nvPr>
            <p:ph type="sldNum" sz="quarter" idx="12"/>
          </p:nvPr>
        </p:nvSpPr>
        <p:spPr>
          <a:xfrm>
            <a:off x="8676284" y="6525215"/>
            <a:ext cx="477485" cy="365125"/>
          </a:xfrm>
        </p:spPr>
        <p:txBody>
          <a:bodyPr/>
          <a:lstStyle/>
          <a:p>
            <a:pPr>
              <a:defRPr/>
            </a:pPr>
            <a:fld id="{845FDA58-8628-4030-A7FF-2946B2EE6B4C}" type="slidenum">
              <a:rPr lang="ja-JP" altLang="en-US" sz="2400" smtClean="0"/>
              <a:pPr>
                <a:defRPr/>
              </a:pPr>
              <a:t>4</a:t>
            </a:fld>
            <a:endParaRPr lang="ja-JP" altLang="en-US" sz="2400" dirty="0">
              <a:solidFill>
                <a:schemeClr val="tx1"/>
              </a:solidFill>
            </a:endParaRPr>
          </a:p>
        </p:txBody>
      </p:sp>
    </p:spTree>
    <p:extLst>
      <p:ext uri="{BB962C8B-B14F-4D97-AF65-F5344CB8AC3E}">
        <p14:creationId xmlns:p14="http://schemas.microsoft.com/office/powerpoint/2010/main" val="20804609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角丸四角形 17"/>
          <p:cNvSpPr/>
          <p:nvPr/>
        </p:nvSpPr>
        <p:spPr>
          <a:xfrm>
            <a:off x="5838457" y="2385076"/>
            <a:ext cx="3160950" cy="3292912"/>
          </a:xfrm>
          <a:prstGeom prst="roundRect">
            <a:avLst>
              <a:gd name="adj" fmla="val 6411"/>
            </a:avLst>
          </a:prstGeom>
          <a:noFill/>
          <a:ln w="25400">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base" latinLnBrk="0" hangingPunct="1">
              <a:lnSpc>
                <a:spcPct val="100000"/>
              </a:lnSpc>
              <a:spcBef>
                <a:spcPct val="0"/>
              </a:spcBef>
              <a:spcAft>
                <a:spcPct val="0"/>
              </a:spcAft>
              <a:buClrTx/>
              <a:buSzTx/>
              <a:buFont typeface="Arial" charset="0"/>
              <a:buNone/>
              <a:tabLst/>
              <a:defRPr/>
            </a:pPr>
            <a:endParaRPr kumimoji="1" lang="en-US" altLang="ja-JP" sz="1400" b="0" i="0" u="none" strike="noStrike" kern="1200" cap="none" spc="0" normalizeH="0" baseline="0" noProof="0" dirty="0" smtClean="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en-US" altLang="ja-JP" sz="1400" b="0" i="0" u="none" strike="noStrike" kern="1200" cap="none" spc="0" normalizeH="0" baseline="0" noProof="0" dirty="0" smtClean="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a:t>
            </a:r>
            <a:r>
              <a:rPr kumimoji="1" lang="ja-JP" altLang="en-US" sz="1400" b="0" i="0" u="none" strike="noStrike" kern="1200" cap="none" spc="0" normalizeH="0" baseline="0" noProof="0" dirty="0" smtClean="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検討委員会構成</a:t>
            </a:r>
            <a:r>
              <a:rPr kumimoji="1" lang="en-US" altLang="ja-JP" sz="1400" b="0" i="0" u="none" strike="noStrike" kern="1200" cap="none" spc="0" normalizeH="0" baseline="0" noProof="0" dirty="0" smtClean="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a:t>
            </a:r>
            <a:endParaRPr kumimoji="1" lang="en-US" altLang="ja-JP" sz="14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l" defTabSz="914400" rtl="0" eaLnBrk="1" fontAlgn="base" latinLnBrk="0" hangingPunct="1">
              <a:lnSpc>
                <a:spcPct val="100000"/>
              </a:lnSpc>
              <a:spcBef>
                <a:spcPct val="0"/>
              </a:spcBef>
              <a:spcAft>
                <a:spcPct val="0"/>
              </a:spcAft>
              <a:buClrTx/>
              <a:buSzTx/>
              <a:buFont typeface="Arial" charset="0"/>
              <a:buNone/>
              <a:tabLst/>
              <a:defRPr/>
            </a:pPr>
            <a:endParaRPr kumimoji="1" lang="en-US" altLang="ja-JP" sz="8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ja-JP" altLang="en-US" sz="14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◇事務局 </a:t>
            </a:r>
            <a:endParaRPr kumimoji="1" lang="en-US" altLang="ja-JP" sz="14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ja-JP" altLang="en-US" sz="12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・大阪府看護</a:t>
            </a:r>
            <a:r>
              <a:rPr kumimoji="1" lang="ja-JP" altLang="en-US" sz="1200" b="0" i="0" u="none" strike="noStrike" kern="1200" cap="none" spc="0" normalizeH="0" baseline="0" noProof="0" dirty="0" smtClean="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協会</a:t>
            </a:r>
            <a:endParaRPr kumimoji="1" lang="en-US" altLang="ja-JP" sz="1200" b="0" i="0" u="none" strike="noStrike" kern="1200" cap="none" spc="0" normalizeH="0" baseline="0" noProof="0" dirty="0" smtClean="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l" defTabSz="914400" rtl="0" eaLnBrk="1" fontAlgn="base" latinLnBrk="0" hangingPunct="1">
              <a:lnSpc>
                <a:spcPct val="100000"/>
              </a:lnSpc>
              <a:spcBef>
                <a:spcPct val="0"/>
              </a:spcBef>
              <a:spcAft>
                <a:spcPct val="0"/>
              </a:spcAft>
              <a:buClrTx/>
              <a:buSzTx/>
              <a:buFont typeface="Arial" charset="0"/>
              <a:buNone/>
              <a:tabLst/>
              <a:defRPr/>
            </a:pPr>
            <a:endParaRPr kumimoji="1" lang="en-US" altLang="ja-JP" sz="8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ja-JP" altLang="en-US" sz="14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◇構成団体</a:t>
            </a:r>
            <a:endParaRPr kumimoji="1" lang="en-US" altLang="ja-JP" sz="14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ja-JP" altLang="en-US" sz="12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・大阪府医師会　</a:t>
            </a:r>
            <a:endParaRPr kumimoji="1" lang="en-US" altLang="ja-JP" sz="12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ja-JP" altLang="en-US" sz="1200" b="0" i="0" u="none" strike="noStrike" kern="1200" cap="none" spc="0" normalizeH="0" baseline="0" noProof="0" dirty="0" smtClean="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・大阪府立病院協会</a:t>
            </a:r>
            <a:endParaRPr kumimoji="1" lang="en-US" altLang="ja-JP" sz="1200" b="0" i="0" u="none" strike="noStrike" kern="1200" cap="none" spc="0" normalizeH="0" baseline="0" noProof="0" dirty="0" smtClean="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ja-JP" altLang="en-US" sz="1200" b="0" i="0" u="none" strike="noStrike" kern="1200" cap="none" spc="0" normalizeH="0" baseline="0" noProof="0" dirty="0" smtClean="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・大阪府私立</a:t>
            </a:r>
            <a:r>
              <a:rPr kumimoji="1" lang="ja-JP" altLang="en-US" sz="12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病院</a:t>
            </a:r>
            <a:r>
              <a:rPr kumimoji="1" lang="ja-JP" altLang="en-US" sz="1200" b="0" i="0" u="none" strike="noStrike" kern="1200" cap="none" spc="0" normalizeH="0" baseline="0" noProof="0" dirty="0" smtClean="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協会</a:t>
            </a:r>
            <a:endParaRPr kumimoji="1" lang="en-US" altLang="ja-JP" sz="1200" b="0" i="0" u="none" strike="noStrike" kern="1200" cap="none" spc="0" normalizeH="0" baseline="0" noProof="0" dirty="0" smtClean="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ja-JP" altLang="en-US" sz="1200" dirty="0" smtClean="0">
                <a:solidFill>
                  <a:srgbClr val="000000"/>
                </a:solidFill>
                <a:latin typeface="HG丸ｺﾞｼｯｸM-PRO" panose="020F0600000000000000" pitchFamily="50" charset="-128"/>
                <a:ea typeface="HG丸ｺﾞｼｯｸM-PRO" panose="020F0600000000000000" pitchFamily="50" charset="-128"/>
              </a:rPr>
              <a:t>・大阪府精神科病院協会</a:t>
            </a:r>
            <a:endParaRPr kumimoji="1" lang="en-US" altLang="ja-JP" sz="12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ja-JP" altLang="en-US" sz="12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a:t>
            </a:r>
            <a:r>
              <a:rPr kumimoji="1" lang="ja-JP" altLang="en-US" sz="1200" b="0" i="0" u="none" strike="noStrike" kern="1200" cap="none" spc="0" normalizeH="0" baseline="0" noProof="0" dirty="0" smtClean="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大阪府訪問看護</a:t>
            </a:r>
            <a:r>
              <a:rPr kumimoji="1" lang="en-US" altLang="ja-JP" sz="1200" b="0" i="0" u="none" strike="noStrike" kern="1200" cap="none" spc="0" normalizeH="0" baseline="0" noProof="0" dirty="0" smtClean="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ST</a:t>
            </a:r>
            <a:r>
              <a:rPr kumimoji="1" lang="ja-JP" altLang="en-US" sz="12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協会　</a:t>
            </a:r>
            <a:endParaRPr kumimoji="1" lang="en-US" altLang="ja-JP" sz="12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ja-JP" altLang="en-US" sz="12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・大阪介護支援専門員協会</a:t>
            </a:r>
            <a:endParaRPr kumimoji="1" lang="en-US" altLang="ja-JP" sz="12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ja-JP" altLang="en-US" sz="12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a:t>
            </a:r>
            <a:r>
              <a:rPr kumimoji="1" lang="ja-JP" altLang="en-US" sz="1200" b="0" i="0" u="none" strike="noStrike" kern="1200" cap="none" spc="0" normalizeH="0" baseline="0" noProof="0" dirty="0" smtClean="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弁護士、学識経験者</a:t>
            </a:r>
            <a:endParaRPr kumimoji="1" lang="en-US" altLang="ja-JP" sz="1200" b="0" i="0" u="none" strike="noStrike" kern="1200" cap="none" spc="0" normalizeH="0" baseline="0" noProof="0" dirty="0" smtClean="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ja-JP" altLang="en-US" sz="1200" noProof="0" dirty="0" smtClean="0">
                <a:solidFill>
                  <a:srgbClr val="000000"/>
                </a:solidFill>
                <a:latin typeface="HG丸ｺﾞｼｯｸM-PRO" panose="020F0600000000000000" pitchFamily="50" charset="-128"/>
                <a:ea typeface="HG丸ｺﾞｼｯｸM-PRO" panose="020F0600000000000000" pitchFamily="50" charset="-128"/>
              </a:rPr>
              <a:t>（オブザーバー）</a:t>
            </a:r>
            <a:endParaRPr kumimoji="1" lang="en-US" altLang="ja-JP" sz="1200" b="0" i="0" u="none" strike="noStrike" kern="1200" cap="none" spc="0" normalizeH="0" baseline="0" noProof="0" dirty="0" smtClean="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ja-JP" altLang="en-US" sz="1200" dirty="0" smtClean="0">
                <a:solidFill>
                  <a:srgbClr val="000000"/>
                </a:solidFill>
                <a:latin typeface="HG丸ｺﾞｼｯｸM-PRO" panose="020F0600000000000000" pitchFamily="50" charset="-128"/>
                <a:ea typeface="HG丸ｺﾞｼｯｸM-PRO" panose="020F0600000000000000" pitchFamily="50" charset="-128"/>
              </a:rPr>
              <a:t>・大阪府歯科医師会</a:t>
            </a:r>
            <a:endParaRPr kumimoji="1" lang="en-US" altLang="ja-JP" sz="1200" dirty="0" smtClean="0">
              <a:solidFill>
                <a:srgbClr val="000000"/>
              </a:solidFill>
              <a:latin typeface="HG丸ｺﾞｼｯｸM-PRO" panose="020F0600000000000000" pitchFamily="50" charset="-128"/>
              <a:ea typeface="HG丸ｺﾞｼｯｸM-PRO" panose="020F0600000000000000" pitchFamily="50" charset="-128"/>
            </a:endParaRPr>
          </a:p>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ja-JP" altLang="en-US" sz="1200" b="0" i="0" u="none" strike="noStrike" kern="1200" cap="none" spc="0" normalizeH="0" baseline="0" noProof="0" dirty="0" smtClean="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・大阪府薬剤師会</a:t>
            </a:r>
            <a:endParaRPr kumimoji="1" lang="en-US" altLang="ja-JP" sz="1200" b="0" i="0" u="none" strike="noStrike" kern="1200" cap="none" spc="0" normalizeH="0" baseline="0" noProof="0" dirty="0" smtClean="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ja-JP" altLang="en-US" sz="1200" b="0" i="0" u="none" strike="noStrike" kern="1200" cap="none" spc="0" normalizeH="0" baseline="0" noProof="0" dirty="0" smtClean="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・大阪府</a:t>
            </a:r>
            <a:endParaRPr kumimoji="1" lang="en-US" altLang="ja-JP" sz="1200" dirty="0">
              <a:solidFill>
                <a:srgbClr val="000000"/>
              </a:solidFill>
              <a:latin typeface="HG丸ｺﾞｼｯｸM-PRO" panose="020F0600000000000000" pitchFamily="50" charset="-128"/>
              <a:ea typeface="HG丸ｺﾞｼｯｸM-PRO" panose="020F0600000000000000" pitchFamily="50" charset="-128"/>
            </a:endParaRPr>
          </a:p>
          <a:p>
            <a:pPr marL="0" marR="0" lvl="0" indent="0" algn="l" defTabSz="914400" rtl="0" eaLnBrk="1" fontAlgn="base" latinLnBrk="0" hangingPunct="1">
              <a:lnSpc>
                <a:spcPct val="100000"/>
              </a:lnSpc>
              <a:spcBef>
                <a:spcPct val="0"/>
              </a:spcBef>
              <a:spcAft>
                <a:spcPct val="0"/>
              </a:spcAft>
              <a:buClrTx/>
              <a:buSzTx/>
              <a:buFont typeface="Arial" charset="0"/>
              <a:buNone/>
              <a:tabLst/>
              <a:defRPr/>
            </a:pPr>
            <a:endParaRPr kumimoji="1" lang="en-US" altLang="ja-JP" sz="1200" b="0" i="0" u="none" strike="noStrike" kern="1200" cap="none" spc="0" normalizeH="0" baseline="0" noProof="0" dirty="0" smtClean="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l" defTabSz="914400" rtl="0" eaLnBrk="1" fontAlgn="base" latinLnBrk="0" hangingPunct="1">
              <a:lnSpc>
                <a:spcPct val="100000"/>
              </a:lnSpc>
              <a:spcBef>
                <a:spcPct val="0"/>
              </a:spcBef>
              <a:spcAft>
                <a:spcPct val="0"/>
              </a:spcAft>
              <a:buClrTx/>
              <a:buSzTx/>
              <a:buFont typeface="Arial" charset="0"/>
              <a:buNone/>
              <a:tabLst/>
              <a:defRPr/>
            </a:pPr>
            <a:endParaRPr kumimoji="1" lang="en-US" altLang="ja-JP" sz="12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p:txBody>
      </p:sp>
      <p:sp>
        <p:nvSpPr>
          <p:cNvPr id="20" name="正方形/長方形 19"/>
          <p:cNvSpPr/>
          <p:nvPr/>
        </p:nvSpPr>
        <p:spPr>
          <a:xfrm>
            <a:off x="5773461" y="1665527"/>
            <a:ext cx="3317281" cy="6837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ja-JP" altLang="en-US" sz="1200" b="1" i="0" u="sng"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マニュアル作成</a:t>
            </a:r>
            <a:r>
              <a:rPr kumimoji="1" lang="ja-JP" altLang="en-US" sz="1200" b="1" i="0" u="sng" strike="noStrike" kern="1200" cap="none" spc="0" normalizeH="0" baseline="0" noProof="0" dirty="0" smtClean="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に当たって</a:t>
            </a:r>
            <a:r>
              <a:rPr kumimoji="1" lang="ja-JP" altLang="en-US" sz="1200" b="1" i="0" u="sng"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は、検討</a:t>
            </a:r>
            <a:r>
              <a:rPr kumimoji="1" lang="ja-JP" altLang="en-US" sz="1200" b="1" i="0" u="sng" strike="noStrike" kern="1200" cap="none" spc="0" normalizeH="0" baseline="0" noProof="0" dirty="0" smtClean="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委員会</a:t>
            </a:r>
            <a:endParaRPr kumimoji="1" lang="en-US" altLang="ja-JP" sz="1200" b="1" i="0" u="sng" strike="noStrike" kern="1200" cap="none" spc="0" normalizeH="0" baseline="0" noProof="0" dirty="0" smtClean="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ja-JP" altLang="en-US" sz="1200" b="1" i="0" u="sng" strike="noStrike" kern="1200" cap="none" spc="0" normalizeH="0" baseline="0" noProof="0" dirty="0" smtClean="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及び作業</a:t>
            </a:r>
            <a:r>
              <a:rPr kumimoji="1" lang="ja-JP" altLang="en-US" sz="1200" b="1" i="0" u="sng"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部会を</a:t>
            </a:r>
            <a:r>
              <a:rPr kumimoji="1" lang="ja-JP" altLang="en-US" sz="1200" b="1" i="0" u="sng" strike="noStrike" kern="1200" cap="none" spc="0" normalizeH="0" baseline="0" noProof="0" dirty="0" smtClean="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設置し、内容を検討・協議</a:t>
            </a:r>
            <a:endParaRPr kumimoji="1" lang="en-US" altLang="ja-JP" sz="1200" b="1" i="0" u="sng"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l" defTabSz="914400" rtl="0" eaLnBrk="1" fontAlgn="base" latinLnBrk="0" hangingPunct="1">
              <a:lnSpc>
                <a:spcPct val="100000"/>
              </a:lnSpc>
              <a:spcBef>
                <a:spcPct val="0"/>
              </a:spcBef>
              <a:spcAft>
                <a:spcPct val="0"/>
              </a:spcAft>
              <a:buClrTx/>
              <a:buSzTx/>
              <a:buFont typeface="Arial" charset="0"/>
              <a:buNone/>
              <a:tabLst/>
              <a:defRPr/>
            </a:pPr>
            <a:endParaRPr kumimoji="1" lang="en-US" altLang="ja-JP" sz="554" b="1" i="0" u="sng"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en-US" altLang="ja-JP" sz="1015" b="0" i="0" u="none" strike="noStrike" kern="1200" cap="none" spc="0" normalizeH="0" baseline="0" noProof="0" dirty="0" smtClean="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a:t>
            </a:r>
            <a:r>
              <a:rPr kumimoji="1" lang="ja-JP" altLang="en-US" sz="1015" b="0" i="0" u="none" strike="noStrike" kern="1200" cap="none" spc="0" normalizeH="0" baseline="0" noProof="0" dirty="0" smtClean="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パンフレットについても、検討委員会に意見聴取</a:t>
            </a:r>
            <a:endParaRPr kumimoji="1" lang="en-US" altLang="ja-JP"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p:txBody>
      </p:sp>
      <p:sp>
        <p:nvSpPr>
          <p:cNvPr id="23" name="フローチャート: 組合せ 22"/>
          <p:cNvSpPr/>
          <p:nvPr/>
        </p:nvSpPr>
        <p:spPr>
          <a:xfrm>
            <a:off x="3608097" y="3611080"/>
            <a:ext cx="4151263" cy="336827"/>
          </a:xfrm>
          <a:prstGeom prst="flowChartMerge">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a:ln>
            <a:noFill/>
          </a:ln>
          <a:scene3d>
            <a:camera prst="orthographicFront">
              <a:rot lat="0" lon="0" rev="54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 typeface="Arial" charset="0"/>
              <a:buNone/>
              <a:tabLst/>
              <a:defRPr/>
            </a:pPr>
            <a:endParaRPr kumimoji="1" lang="ja-JP" altLang="en-US" sz="1800" b="0" i="0" u="none" strike="noStrike" kern="1200" cap="none" spc="0" normalizeH="0" baseline="0" noProof="0">
              <a:ln>
                <a:noFill/>
              </a:ln>
              <a:solidFill>
                <a:srgbClr val="FFFFFF"/>
              </a:solidFill>
              <a:effectLst/>
              <a:uLnTx/>
              <a:uFillTx/>
              <a:latin typeface="Calibri"/>
              <a:ea typeface="ＭＳ Ｐゴシック"/>
              <a:cs typeface="+mn-cs"/>
            </a:endParaRPr>
          </a:p>
        </p:txBody>
      </p:sp>
      <p:sp>
        <p:nvSpPr>
          <p:cNvPr id="24" name="正方形/長方形 23"/>
          <p:cNvSpPr/>
          <p:nvPr/>
        </p:nvSpPr>
        <p:spPr>
          <a:xfrm>
            <a:off x="135558" y="3698251"/>
            <a:ext cx="5465591" cy="5079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ja-JP" altLang="en-US" sz="923"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医療機関等に配布し、それぞれの立場（病院・在宅・施設等）における</a:t>
            </a:r>
            <a:r>
              <a:rPr kumimoji="1" lang="en-US" altLang="ja-JP" sz="923"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ACP</a:t>
            </a:r>
            <a:r>
              <a:rPr kumimoji="1" lang="ja-JP" altLang="en-US" sz="923"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研修、実践等に活用。</a:t>
            </a:r>
            <a:endParaRPr kumimoji="1" lang="en-US" altLang="ja-JP" sz="923"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l" defTabSz="914400" rtl="0" eaLnBrk="1" fontAlgn="base" latinLnBrk="0" hangingPunct="1">
              <a:lnSpc>
                <a:spcPct val="100000"/>
              </a:lnSpc>
              <a:spcBef>
                <a:spcPct val="0"/>
              </a:spcBef>
              <a:spcAft>
                <a:spcPct val="0"/>
              </a:spcAft>
              <a:buClrTx/>
              <a:buSzTx/>
              <a:buFont typeface="Arial" charset="0"/>
              <a:buNone/>
              <a:tabLst/>
              <a:defRPr/>
            </a:pPr>
            <a:endParaRPr kumimoji="1" lang="en-US" altLang="ja-JP" sz="100"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ja-JP" altLang="en-US" sz="923"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　⇒ 府内全域で一定レベル以上の</a:t>
            </a:r>
            <a:r>
              <a:rPr kumimoji="1" lang="en-US" altLang="ja-JP" sz="923"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ACP</a:t>
            </a:r>
            <a:r>
              <a:rPr kumimoji="1" lang="ja-JP" altLang="en-US" sz="923"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が実践される体制を整備する。</a:t>
            </a:r>
            <a:endParaRPr kumimoji="1" lang="en-US" altLang="ja-JP" sz="923"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p:txBody>
      </p:sp>
      <p:sp>
        <p:nvSpPr>
          <p:cNvPr id="28" name="正方形/長方形 27"/>
          <p:cNvSpPr/>
          <p:nvPr/>
        </p:nvSpPr>
        <p:spPr>
          <a:xfrm>
            <a:off x="-38206" y="2795080"/>
            <a:ext cx="2333244" cy="251429"/>
          </a:xfrm>
          <a:prstGeom prst="rect">
            <a:avLst/>
          </a:prstGeom>
          <a:noFill/>
          <a:ln>
            <a:noFill/>
            <a:prstDash val="sys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en-US" altLang="ja-JP" sz="1015" b="1"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a:t>
            </a:r>
            <a:r>
              <a:rPr kumimoji="1" lang="ja-JP" altLang="en-US" sz="1015" b="1"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マニュアル</a:t>
            </a:r>
            <a:r>
              <a:rPr kumimoji="1" lang="ja-JP" altLang="en-US" sz="1015" b="1" i="0" u="none" strike="noStrike" kern="1200" cap="none" spc="0" normalizeH="0" baseline="0" noProof="0" dirty="0" smtClean="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内容</a:t>
            </a:r>
            <a:r>
              <a:rPr kumimoji="1" lang="en-US" altLang="ja-JP" sz="1015" b="1" i="0" u="none" strike="noStrike" kern="1200" cap="none" spc="0" normalizeH="0" baseline="0" noProof="0" dirty="0" smtClean="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a:t>
            </a:r>
            <a:endParaRPr kumimoji="1" lang="en-US" altLang="ja-JP" sz="1015" b="1"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p:txBody>
      </p:sp>
      <p:sp>
        <p:nvSpPr>
          <p:cNvPr id="22" name="正方形/長方形 21"/>
          <p:cNvSpPr/>
          <p:nvPr/>
        </p:nvSpPr>
        <p:spPr>
          <a:xfrm>
            <a:off x="-6038" y="1670649"/>
            <a:ext cx="5455464" cy="26785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ja-JP" altLang="en-US" sz="1292" b="1" dirty="0">
                <a:solidFill>
                  <a:srgbClr val="FFFFFF"/>
                </a:solidFill>
                <a:latin typeface="HG丸ｺﾞｼｯｸM-PRO" panose="020F0600000000000000" pitchFamily="50" charset="-128"/>
                <a:ea typeface="HG丸ｺﾞｼｯｸM-PRO" panose="020F0600000000000000" pitchFamily="50" charset="-128"/>
              </a:rPr>
              <a:t>１</a:t>
            </a:r>
            <a:r>
              <a:rPr kumimoji="1" lang="ja-JP" altLang="en-US" sz="1292" b="1" i="0" strike="noStrike" kern="1200" cap="none" spc="0" normalizeH="0" baseline="0" noProof="0" dirty="0">
                <a:ln>
                  <a:noFill/>
                </a:ln>
                <a:solidFill>
                  <a:srgbClr val="FFFFFF"/>
                </a:solidFill>
                <a:effectLst/>
                <a:uLnTx/>
                <a:uFillTx/>
                <a:latin typeface="HG丸ｺﾞｼｯｸM-PRO" panose="020F0600000000000000" pitchFamily="50" charset="-128"/>
                <a:ea typeface="HG丸ｺﾞｼｯｸM-PRO" panose="020F0600000000000000" pitchFamily="50" charset="-128"/>
              </a:rPr>
              <a:t>　</a:t>
            </a:r>
            <a:r>
              <a:rPr kumimoji="1" lang="en-US" altLang="ja-JP" sz="1292" b="1" i="0" strike="noStrike" kern="1200" cap="none" spc="0" normalizeH="0" baseline="0" noProof="0" dirty="0">
                <a:ln>
                  <a:noFill/>
                </a:ln>
                <a:solidFill>
                  <a:srgbClr val="FFFFFF"/>
                </a:solidFill>
                <a:effectLst/>
                <a:uLnTx/>
                <a:uFillTx/>
                <a:latin typeface="HG丸ｺﾞｼｯｸM-PRO" panose="020F0600000000000000" pitchFamily="50" charset="-128"/>
                <a:ea typeface="HG丸ｺﾞｼｯｸM-PRO" panose="020F0600000000000000" pitchFamily="50" charset="-128"/>
              </a:rPr>
              <a:t>ACP</a:t>
            </a:r>
            <a:r>
              <a:rPr kumimoji="1" lang="ja-JP" altLang="en-US" sz="1292" b="1" i="0" strike="noStrike" kern="1200" cap="none" spc="0" normalizeH="0" baseline="0" noProof="0" dirty="0">
                <a:ln>
                  <a:noFill/>
                </a:ln>
                <a:solidFill>
                  <a:srgbClr val="FFFFFF"/>
                </a:solidFill>
                <a:effectLst/>
                <a:uLnTx/>
                <a:uFillTx/>
                <a:latin typeface="HG丸ｺﾞｼｯｸM-PRO" panose="020F0600000000000000" pitchFamily="50" charset="-128"/>
                <a:ea typeface="HG丸ｺﾞｼｯｸM-PRO" panose="020F0600000000000000" pitchFamily="50" charset="-128"/>
              </a:rPr>
              <a:t>支援マニュアル作成支援事業（補助事業） </a:t>
            </a:r>
            <a:endParaRPr kumimoji="1" lang="en-US" altLang="ja-JP" sz="1015" b="0" i="0" strike="noStrike" kern="1200" cap="none" spc="0" normalizeH="0" baseline="0" noProof="0" dirty="0">
              <a:ln>
                <a:noFill/>
              </a:ln>
              <a:solidFill>
                <a:srgbClr val="FFFFFF"/>
              </a:solidFill>
              <a:effectLst/>
              <a:uLnTx/>
              <a:uFillTx/>
              <a:latin typeface="HG丸ｺﾞｼｯｸM-PRO" panose="020F0600000000000000" pitchFamily="50" charset="-128"/>
              <a:ea typeface="HG丸ｺﾞｼｯｸM-PRO" panose="020F0600000000000000" pitchFamily="50" charset="-128"/>
            </a:endParaRPr>
          </a:p>
        </p:txBody>
      </p:sp>
      <p:sp>
        <p:nvSpPr>
          <p:cNvPr id="26" name="正方形/長方形 25"/>
          <p:cNvSpPr/>
          <p:nvPr/>
        </p:nvSpPr>
        <p:spPr>
          <a:xfrm>
            <a:off x="-2676" y="2001865"/>
            <a:ext cx="5531836" cy="60065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ja-JP" altLang="en-US"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 事業内容 </a:t>
            </a:r>
            <a:r>
              <a:rPr kumimoji="1" lang="en-US" altLang="ja-JP"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 </a:t>
            </a:r>
            <a:r>
              <a:rPr kumimoji="1" lang="ja-JP" altLang="en-US"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患者が</a:t>
            </a:r>
            <a:r>
              <a:rPr kumimoji="1" lang="en-US" altLang="ja-JP"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ACP</a:t>
            </a:r>
            <a:r>
              <a:rPr kumimoji="1" lang="ja-JP" altLang="en-US"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について意識するタイミングを逃さず、病院・在宅・施設等</a:t>
            </a:r>
            <a:endParaRPr kumimoji="1" lang="en-US" altLang="ja-JP"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en-US" altLang="ja-JP"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                     </a:t>
            </a:r>
            <a:r>
              <a:rPr kumimoji="1" lang="ja-JP" altLang="en-US"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それぞれの分野で働きかけを行えるよう</a:t>
            </a:r>
            <a:r>
              <a:rPr kumimoji="1" lang="ja-JP" altLang="en-US" sz="1015" b="0" i="0" u="none" strike="noStrike" kern="1200" cap="none" spc="0" normalizeH="0" baseline="0" noProof="0" dirty="0" smtClean="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、多職種連携を踏まえつつ、</a:t>
            </a:r>
            <a:endParaRPr kumimoji="1" lang="en-US" altLang="ja-JP" sz="1015" b="0" i="0" u="none" strike="noStrike" kern="1200" cap="none" spc="0" normalizeH="0" baseline="0" noProof="0" dirty="0" smtClean="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ja-JP" altLang="en-US" sz="1015" dirty="0">
                <a:solidFill>
                  <a:srgbClr val="000000"/>
                </a:solidFill>
                <a:latin typeface="HG丸ｺﾞｼｯｸM-PRO" panose="020F0600000000000000" pitchFamily="50" charset="-128"/>
                <a:ea typeface="HG丸ｺﾞｼｯｸM-PRO" panose="020F0600000000000000" pitchFamily="50" charset="-128"/>
              </a:rPr>
              <a:t>　</a:t>
            </a:r>
            <a:r>
              <a:rPr kumimoji="1" lang="ja-JP" altLang="en-US" sz="1015" dirty="0" smtClean="0">
                <a:solidFill>
                  <a:srgbClr val="000000"/>
                </a:solidFill>
                <a:latin typeface="HG丸ｺﾞｼｯｸM-PRO" panose="020F0600000000000000" pitchFamily="50" charset="-128"/>
                <a:ea typeface="HG丸ｺﾞｼｯｸM-PRO" panose="020F0600000000000000" pitchFamily="50" charset="-128"/>
              </a:rPr>
              <a:t>　　　　　　</a:t>
            </a:r>
            <a:r>
              <a:rPr kumimoji="1" lang="ja-JP" altLang="en-US" sz="1015" b="0" i="0" u="none" strike="noStrike" kern="1200" cap="none" spc="0" normalizeH="0" baseline="0" noProof="0" dirty="0" smtClean="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看護職向けの「</a:t>
            </a:r>
            <a:r>
              <a:rPr kumimoji="1" lang="en-US" altLang="ja-JP"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ACP</a:t>
            </a:r>
            <a:r>
              <a:rPr kumimoji="1" lang="ja-JP" altLang="en-US"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支援マニュアル」を作成。　</a:t>
            </a:r>
            <a:endParaRPr kumimoji="1" lang="en-US" altLang="ja-JP"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p:txBody>
      </p:sp>
      <p:sp>
        <p:nvSpPr>
          <p:cNvPr id="31" name="正方形/長方形 30"/>
          <p:cNvSpPr/>
          <p:nvPr/>
        </p:nvSpPr>
        <p:spPr>
          <a:xfrm>
            <a:off x="4107430" y="1705465"/>
            <a:ext cx="1261723" cy="1858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ja-JP" altLang="en-US" sz="923"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予算額：</a:t>
            </a:r>
            <a:r>
              <a:rPr kumimoji="1" lang="en-US" altLang="ja-JP" sz="923"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6,000</a:t>
            </a:r>
            <a:r>
              <a:rPr kumimoji="1" lang="ja-JP" altLang="en-US" sz="923"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千円</a:t>
            </a:r>
            <a:r>
              <a:rPr kumimoji="1" lang="en-US" altLang="ja-JP" sz="923"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  </a:t>
            </a:r>
            <a:endParaRPr kumimoji="1" lang="ja-JP" altLang="en-US" sz="923"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p:txBody>
      </p:sp>
      <p:pic>
        <p:nvPicPr>
          <p:cNvPr id="8" name="図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07753" y="4579857"/>
            <a:ext cx="1297504" cy="1086660"/>
          </a:xfrm>
          <a:prstGeom prst="rect">
            <a:avLst/>
          </a:prstGeom>
        </p:spPr>
      </p:pic>
      <p:sp>
        <p:nvSpPr>
          <p:cNvPr id="9" name="雲形吹き出し 8"/>
          <p:cNvSpPr/>
          <p:nvPr/>
        </p:nvSpPr>
        <p:spPr>
          <a:xfrm>
            <a:off x="7963604" y="3658759"/>
            <a:ext cx="956512" cy="692581"/>
          </a:xfrm>
          <a:prstGeom prst="cloudCallout">
            <a:avLst>
              <a:gd name="adj1" fmla="val -32372"/>
              <a:gd name="adj2" fmla="val 72654"/>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 typeface="Arial" charset="0"/>
              <a:buNone/>
              <a:tabLst/>
              <a:defRPr/>
            </a:pPr>
            <a:endParaRPr kumimoji="1" lang="ja-JP" altLang="en-US" sz="1800" b="0" i="0" u="none" strike="noStrike" kern="1200" cap="none" spc="0" normalizeH="0" baseline="0" noProof="0">
              <a:ln>
                <a:noFill/>
              </a:ln>
              <a:solidFill>
                <a:srgbClr val="FFFFFF"/>
              </a:solidFill>
              <a:effectLst/>
              <a:uLnTx/>
              <a:uFillTx/>
              <a:latin typeface="Calibri"/>
              <a:ea typeface="ＭＳ Ｐゴシック"/>
              <a:cs typeface="+mn-cs"/>
            </a:endParaRPr>
          </a:p>
        </p:txBody>
      </p:sp>
      <p:pic>
        <p:nvPicPr>
          <p:cNvPr id="2" name="図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165033" y="3698251"/>
            <a:ext cx="527175" cy="558268"/>
          </a:xfrm>
          <a:prstGeom prst="rect">
            <a:avLst/>
          </a:prstGeom>
        </p:spPr>
      </p:pic>
      <p:sp>
        <p:nvSpPr>
          <p:cNvPr id="25" name="正方形/長方形 24"/>
          <p:cNvSpPr/>
          <p:nvPr/>
        </p:nvSpPr>
        <p:spPr>
          <a:xfrm>
            <a:off x="-2676" y="4242662"/>
            <a:ext cx="5455464" cy="267851"/>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ja-JP" altLang="en-US" sz="1292" b="1" dirty="0">
                <a:solidFill>
                  <a:srgbClr val="FFFFFF"/>
                </a:solidFill>
                <a:latin typeface="HG丸ｺﾞｼｯｸM-PRO" panose="020F0600000000000000" pitchFamily="50" charset="-128"/>
                <a:ea typeface="HG丸ｺﾞｼｯｸM-PRO" panose="020F0600000000000000" pitchFamily="50" charset="-128"/>
              </a:rPr>
              <a:t>２</a:t>
            </a:r>
            <a:r>
              <a:rPr kumimoji="1" lang="ja-JP" altLang="en-US" sz="1292" b="1" i="0" strike="noStrike" kern="1200" cap="none" spc="0" normalizeH="0" baseline="0" noProof="0" dirty="0">
                <a:ln>
                  <a:noFill/>
                </a:ln>
                <a:solidFill>
                  <a:srgbClr val="FFFFFF"/>
                </a:solidFill>
                <a:effectLst/>
                <a:uLnTx/>
                <a:uFillTx/>
                <a:latin typeface="HG丸ｺﾞｼｯｸM-PRO" panose="020F0600000000000000" pitchFamily="50" charset="-128"/>
                <a:ea typeface="HG丸ｺﾞｼｯｸM-PRO" panose="020F0600000000000000" pitchFamily="50" charset="-128"/>
              </a:rPr>
              <a:t>　</a:t>
            </a:r>
            <a:r>
              <a:rPr kumimoji="1" lang="en-US" altLang="ja-JP" sz="1292" b="1" i="0" strike="noStrike" kern="1200" cap="none" spc="0" normalizeH="0" baseline="0" noProof="0" dirty="0">
                <a:ln>
                  <a:noFill/>
                </a:ln>
                <a:solidFill>
                  <a:srgbClr val="FFFFFF"/>
                </a:solidFill>
                <a:effectLst/>
                <a:uLnTx/>
                <a:uFillTx/>
                <a:latin typeface="HG丸ｺﾞｼｯｸM-PRO" panose="020F0600000000000000" pitchFamily="50" charset="-128"/>
                <a:ea typeface="HG丸ｺﾞｼｯｸM-PRO" panose="020F0600000000000000" pitchFamily="50" charset="-128"/>
              </a:rPr>
              <a:t>ACP</a:t>
            </a:r>
            <a:r>
              <a:rPr kumimoji="1" lang="ja-JP" altLang="en-US" sz="1292" b="1" i="0" strike="noStrike" kern="1200" cap="none" spc="0" normalizeH="0" baseline="0" noProof="0" dirty="0">
                <a:ln>
                  <a:noFill/>
                </a:ln>
                <a:solidFill>
                  <a:srgbClr val="FFFFFF"/>
                </a:solidFill>
                <a:effectLst/>
                <a:uLnTx/>
                <a:uFillTx/>
                <a:latin typeface="HG丸ｺﾞｼｯｸM-PRO" panose="020F0600000000000000" pitchFamily="50" charset="-128"/>
                <a:ea typeface="HG丸ｺﾞｼｯｸM-PRO" panose="020F0600000000000000" pitchFamily="50" charset="-128"/>
              </a:rPr>
              <a:t>「働きかけ」支援事業（府直執行） </a:t>
            </a:r>
            <a:endParaRPr kumimoji="1" lang="en-US" altLang="ja-JP" sz="1015" b="0" i="0" strike="noStrike" kern="1200" cap="none" spc="0" normalizeH="0" baseline="0" noProof="0" dirty="0">
              <a:ln>
                <a:noFill/>
              </a:ln>
              <a:solidFill>
                <a:srgbClr val="FFFFFF"/>
              </a:solidFill>
              <a:effectLst/>
              <a:uLnTx/>
              <a:uFillTx/>
              <a:latin typeface="HG丸ｺﾞｼｯｸM-PRO" panose="020F0600000000000000" pitchFamily="50" charset="-128"/>
              <a:ea typeface="HG丸ｺﾞｼｯｸM-PRO" panose="020F0600000000000000" pitchFamily="50" charset="-128"/>
            </a:endParaRPr>
          </a:p>
        </p:txBody>
      </p:sp>
      <p:sp>
        <p:nvSpPr>
          <p:cNvPr id="29" name="正方形/長方形 28"/>
          <p:cNvSpPr/>
          <p:nvPr/>
        </p:nvSpPr>
        <p:spPr>
          <a:xfrm>
            <a:off x="-2676" y="4545328"/>
            <a:ext cx="5531836" cy="4351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ja-JP" altLang="en-US"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 事業内容 </a:t>
            </a:r>
            <a:r>
              <a:rPr kumimoji="1" lang="en-US" altLang="ja-JP"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 </a:t>
            </a:r>
            <a:r>
              <a:rPr kumimoji="1" lang="ja-JP" altLang="en-US"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患者や患者家族に</a:t>
            </a:r>
            <a:r>
              <a:rPr kumimoji="1" lang="ja-JP" altLang="en-US" sz="1015" b="0" i="0" u="none" strike="noStrike" kern="1200" cap="none" spc="0" normalizeH="0" baseline="0" noProof="0" dirty="0" smtClean="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向けた</a:t>
            </a:r>
            <a:r>
              <a:rPr kumimoji="1" lang="en-US" altLang="ja-JP" sz="1015" b="0" i="0" u="none" strike="noStrike" kern="1200" cap="none" spc="0" normalizeH="0" baseline="0" noProof="0" dirty="0" smtClean="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ACP</a:t>
            </a:r>
            <a:r>
              <a:rPr kumimoji="1" lang="ja-JP" altLang="en-US"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の説明と継続的な実施</a:t>
            </a:r>
            <a:r>
              <a:rPr kumimoji="1" lang="ja-JP" altLang="en-US" sz="1015" b="0" i="0" u="none" strike="noStrike" kern="1200" cap="none" spc="0" normalizeH="0" baseline="0" noProof="0" dirty="0" smtClean="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や、府民</a:t>
            </a:r>
            <a:r>
              <a:rPr kumimoji="1" lang="ja-JP" altLang="en-US"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への啓発に</a:t>
            </a:r>
            <a:endParaRPr kumimoji="1" lang="en-US" altLang="ja-JP"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ja-JP" altLang="en-US"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　　　　　　　活用</a:t>
            </a:r>
            <a:r>
              <a:rPr kumimoji="1" lang="ja-JP" altLang="en-US" sz="1015" b="0" i="0" u="none" strike="noStrike" kern="1200" cap="none" spc="0" normalizeH="0" baseline="0" noProof="0" dirty="0" smtClean="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できるパンフレット（記載シート）を</a:t>
            </a:r>
            <a:r>
              <a:rPr kumimoji="1" lang="ja-JP" altLang="en-US"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作成する。　</a:t>
            </a:r>
            <a:endParaRPr kumimoji="1" lang="en-US" altLang="ja-JP"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p:txBody>
      </p:sp>
      <p:sp>
        <p:nvSpPr>
          <p:cNvPr id="35" name="正方形/長方形 34"/>
          <p:cNvSpPr/>
          <p:nvPr/>
        </p:nvSpPr>
        <p:spPr>
          <a:xfrm>
            <a:off x="4110792" y="4277478"/>
            <a:ext cx="1261723" cy="18587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1" forceAA="0" compatLnSpc="1">
            <a:prstTxWarp prst="textNoShape">
              <a:avLst/>
            </a:prstTxWarp>
            <a:noAutofit/>
          </a:bodyPr>
          <a:lstStyle/>
          <a:p>
            <a:pPr marL="0" marR="0" lvl="0" indent="0" algn="ctr" defTabSz="914400" rtl="0" eaLnBrk="1" fontAlgn="base" latinLnBrk="0" hangingPunct="1">
              <a:lnSpc>
                <a:spcPct val="100000"/>
              </a:lnSpc>
              <a:spcBef>
                <a:spcPct val="0"/>
              </a:spcBef>
              <a:spcAft>
                <a:spcPct val="0"/>
              </a:spcAft>
              <a:buClrTx/>
              <a:buSzTx/>
              <a:buFont typeface="Arial" charset="0"/>
              <a:buNone/>
              <a:tabLst/>
              <a:defRPr/>
            </a:pPr>
            <a:r>
              <a:rPr kumimoji="1" lang="ja-JP" altLang="en-US" sz="923"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予算額：</a:t>
            </a:r>
            <a:r>
              <a:rPr kumimoji="1" lang="en-US" altLang="ja-JP" sz="923"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1,842</a:t>
            </a:r>
            <a:r>
              <a:rPr kumimoji="1" lang="ja-JP" altLang="en-US" sz="923"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千円</a:t>
            </a:r>
            <a:r>
              <a:rPr kumimoji="1" lang="en-US" altLang="ja-JP" sz="923"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  </a:t>
            </a:r>
            <a:endParaRPr kumimoji="1" lang="ja-JP" altLang="en-US" sz="923"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p:txBody>
      </p:sp>
      <p:sp>
        <p:nvSpPr>
          <p:cNvPr id="36" name="正方形/長方形 35"/>
          <p:cNvSpPr/>
          <p:nvPr/>
        </p:nvSpPr>
        <p:spPr>
          <a:xfrm>
            <a:off x="1881152" y="5865024"/>
            <a:ext cx="3277130" cy="4963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ja-JP" altLang="en-US"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府内市区町村へ配布、地域住民への普及啓発を促す。</a:t>
            </a:r>
            <a:endParaRPr kumimoji="1" lang="en-US" altLang="ja-JP"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ja-JP" altLang="en-US"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　⇒ </a:t>
            </a:r>
            <a:r>
              <a:rPr kumimoji="1" lang="en-US" altLang="ja-JP"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ACP</a:t>
            </a:r>
            <a:r>
              <a:rPr kumimoji="1" lang="ja-JP" altLang="en-US"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の普及啓発を広域的に支援。</a:t>
            </a:r>
            <a:endParaRPr kumimoji="1" lang="en-US" altLang="ja-JP"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p:txBody>
      </p:sp>
      <p:sp>
        <p:nvSpPr>
          <p:cNvPr id="37" name="右矢印 36"/>
          <p:cNvSpPr/>
          <p:nvPr/>
        </p:nvSpPr>
        <p:spPr>
          <a:xfrm>
            <a:off x="236561" y="5685299"/>
            <a:ext cx="725696" cy="322808"/>
          </a:xfrm>
          <a:prstGeom prst="rightArrow">
            <a:avLst/>
          </a:prstGeom>
          <a:solidFill>
            <a:srgbClr val="0070C0"/>
          </a:solidFill>
          <a:ln>
            <a:noFill/>
          </a:ln>
          <a:scene3d>
            <a:camera prst="orthographicFront">
              <a:rot lat="0" lon="0" rev="204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 typeface="Arial" charset="0"/>
              <a:buNone/>
              <a:tabLst/>
              <a:defRPr/>
            </a:pPr>
            <a:endParaRPr kumimoji="1" lang="ja-JP" altLang="en-US" sz="1800" b="0" i="0" u="none" strike="noStrike" kern="1200" cap="none" spc="0" normalizeH="0" baseline="0" noProof="0">
              <a:ln>
                <a:noFill/>
              </a:ln>
              <a:solidFill>
                <a:srgbClr val="FFFFFF"/>
              </a:solidFill>
              <a:effectLst/>
              <a:uLnTx/>
              <a:uFillTx/>
              <a:latin typeface="Calibri"/>
              <a:ea typeface="ＭＳ Ｐゴシック"/>
              <a:cs typeface="+mn-cs"/>
            </a:endParaRPr>
          </a:p>
        </p:txBody>
      </p:sp>
      <p:sp>
        <p:nvSpPr>
          <p:cNvPr id="38" name="正方形/長方形 37"/>
          <p:cNvSpPr/>
          <p:nvPr/>
        </p:nvSpPr>
        <p:spPr>
          <a:xfrm>
            <a:off x="1878826" y="5210080"/>
            <a:ext cx="3277131" cy="53822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ja-JP" altLang="en-US"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医療機関等に配布し</a:t>
            </a:r>
            <a:r>
              <a:rPr kumimoji="1" lang="ja-JP" altLang="en-US" sz="1015" b="0" i="0" u="none" strike="noStrike" kern="1200" cap="none" spc="0" normalizeH="0" baseline="0" noProof="0" dirty="0" smtClean="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、患者の意思決定支援に</a:t>
            </a:r>
            <a:r>
              <a:rPr kumimoji="1" lang="ja-JP" altLang="en-US"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活用。</a:t>
            </a:r>
            <a:endParaRPr kumimoji="1" lang="en-US" altLang="ja-JP"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ja-JP" altLang="en-US"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　⇒ 府内全域で一定レベル以上の</a:t>
            </a:r>
            <a:r>
              <a:rPr kumimoji="1" lang="en-US" altLang="ja-JP"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ACP</a:t>
            </a:r>
            <a:r>
              <a:rPr kumimoji="1" lang="ja-JP" altLang="en-US"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が実践される</a:t>
            </a:r>
            <a:endParaRPr kumimoji="1" lang="en-US" altLang="ja-JP"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ja-JP" altLang="en-US"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　　 体制を整備。</a:t>
            </a:r>
            <a:endParaRPr kumimoji="1" lang="en-US" altLang="ja-JP"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p:txBody>
      </p:sp>
      <p:pic>
        <p:nvPicPr>
          <p:cNvPr id="39" name="図 3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14980" y="4912676"/>
            <a:ext cx="619254" cy="797525"/>
          </a:xfrm>
          <a:prstGeom prst="rect">
            <a:avLst/>
          </a:prstGeom>
        </p:spPr>
      </p:pic>
      <p:pic>
        <p:nvPicPr>
          <p:cNvPr id="40" name="図 3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92708" y="5384888"/>
            <a:ext cx="621479" cy="498737"/>
          </a:xfrm>
          <a:prstGeom prst="rect">
            <a:avLst/>
          </a:prstGeom>
        </p:spPr>
      </p:pic>
      <p:pic>
        <p:nvPicPr>
          <p:cNvPr id="41" name="図 4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472086" y="5286120"/>
            <a:ext cx="480187" cy="462181"/>
          </a:xfrm>
          <a:prstGeom prst="rect">
            <a:avLst/>
          </a:prstGeom>
        </p:spPr>
      </p:pic>
      <p:pic>
        <p:nvPicPr>
          <p:cNvPr id="42" name="図 4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83442" y="5801093"/>
            <a:ext cx="950832" cy="658987"/>
          </a:xfrm>
          <a:prstGeom prst="rect">
            <a:avLst/>
          </a:prstGeom>
        </p:spPr>
      </p:pic>
      <p:sp>
        <p:nvSpPr>
          <p:cNvPr id="43" name="右矢印 42"/>
          <p:cNvSpPr/>
          <p:nvPr/>
        </p:nvSpPr>
        <p:spPr>
          <a:xfrm>
            <a:off x="245827" y="5494582"/>
            <a:ext cx="725696" cy="322808"/>
          </a:xfrm>
          <a:prstGeom prst="rightArrow">
            <a:avLst/>
          </a:prstGeom>
          <a:solidFill>
            <a:srgbClr val="0070C0"/>
          </a:solidFill>
          <a:ln>
            <a:noFill/>
          </a:ln>
          <a:scene3d>
            <a:camera prst="orthographicFront">
              <a:rot lat="0" lon="0" rev="120000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 typeface="Arial" charset="0"/>
              <a:buNone/>
              <a:tabLst/>
              <a:defRPr/>
            </a:pPr>
            <a:endParaRPr kumimoji="1" lang="ja-JP" altLang="en-US" sz="1800" b="0" i="0" u="none" strike="noStrike" kern="1200" cap="none" spc="0" normalizeH="0" baseline="0" noProof="0">
              <a:ln>
                <a:noFill/>
              </a:ln>
              <a:solidFill>
                <a:srgbClr val="FFFFFF"/>
              </a:solidFill>
              <a:effectLst/>
              <a:uLnTx/>
              <a:uFillTx/>
              <a:latin typeface="Calibri"/>
              <a:ea typeface="ＭＳ Ｐゴシック"/>
              <a:cs typeface="+mn-cs"/>
            </a:endParaRPr>
          </a:p>
        </p:txBody>
      </p:sp>
      <p:pic>
        <p:nvPicPr>
          <p:cNvPr id="44" name="図 4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3945" y="5421410"/>
            <a:ext cx="590677" cy="611309"/>
          </a:xfrm>
          <a:prstGeom prst="rect">
            <a:avLst/>
          </a:prstGeom>
        </p:spPr>
      </p:pic>
      <p:sp>
        <p:nvSpPr>
          <p:cNvPr id="3" name="正方形/長方形 2"/>
          <p:cNvSpPr/>
          <p:nvPr/>
        </p:nvSpPr>
        <p:spPr>
          <a:xfrm>
            <a:off x="141375" y="3046508"/>
            <a:ext cx="5239723" cy="629284"/>
          </a:xfrm>
          <a:prstGeom prst="rect">
            <a:avLst/>
          </a:prstGeom>
          <a:noFill/>
          <a:ln w="1905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ja-JP" altLang="en-US"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　・</a:t>
            </a:r>
            <a:r>
              <a:rPr kumimoji="1" lang="en-US" altLang="ja-JP"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ACP</a:t>
            </a:r>
            <a:r>
              <a:rPr kumimoji="1" lang="ja-JP" altLang="en-US" sz="1015" b="0" i="0" u="none" strike="noStrike" kern="1200" cap="none" spc="0" normalizeH="0" baseline="0" noProof="0" dirty="0" smtClean="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の定義</a:t>
            </a:r>
            <a:r>
              <a:rPr kumimoji="1" lang="ja-JP" altLang="en-US"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　　　　　</a:t>
            </a:r>
            <a:r>
              <a:rPr kumimoji="1" lang="ja-JP" altLang="en-US" sz="1015" b="0" i="0" u="none" strike="noStrike" kern="1200" cap="none" spc="0" normalizeH="0" baseline="0" noProof="0" dirty="0" smtClean="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　　</a:t>
            </a:r>
            <a:r>
              <a:rPr kumimoji="1" lang="ja-JP" altLang="en-US"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　　　</a:t>
            </a:r>
            <a:r>
              <a:rPr kumimoji="1" lang="ja-JP" altLang="en-US" sz="1015" b="0" i="0" u="none" strike="noStrike" kern="1200" cap="none" spc="0" normalizeH="0" baseline="0" noProof="0" dirty="0" smtClean="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　　・</a:t>
            </a:r>
            <a:r>
              <a:rPr kumimoji="1" lang="en-US" altLang="ja-JP" sz="1015" b="0" i="0" u="none" strike="noStrike" kern="1200" cap="none" spc="0" normalizeH="0" baseline="0" noProof="0" dirty="0" smtClean="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ACP</a:t>
            </a:r>
            <a:r>
              <a:rPr kumimoji="1" lang="ja-JP" altLang="en-US" sz="1015" b="0" i="0" u="none" strike="noStrike" kern="1200" cap="none" spc="0" normalizeH="0" baseline="0" noProof="0" dirty="0" smtClean="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支援の目的</a:t>
            </a:r>
            <a:endParaRPr kumimoji="1" lang="en-US" altLang="ja-JP"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ja-JP" altLang="en-US"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　</a:t>
            </a:r>
            <a:r>
              <a:rPr kumimoji="1" lang="ja-JP" altLang="en-US" sz="1015" b="0" i="0" u="none" strike="noStrike" kern="1200" cap="none" spc="0" normalizeH="0" baseline="0" noProof="0" dirty="0" smtClean="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・医療者としての姿勢</a:t>
            </a:r>
            <a:r>
              <a:rPr kumimoji="1" lang="ja-JP" altLang="en-US"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　　　　　</a:t>
            </a:r>
            <a:r>
              <a:rPr kumimoji="1" lang="ja-JP" altLang="en-US" sz="1015" b="0" i="0" u="none" strike="noStrike" kern="1200" cap="none" spc="0" normalizeH="0" baseline="0" noProof="0" dirty="0" smtClean="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 　　　・</a:t>
            </a:r>
            <a:r>
              <a:rPr kumimoji="1" lang="en-US" altLang="ja-JP" sz="1015" b="0" i="0" u="none" strike="noStrike" kern="1200" cap="none" spc="0" normalizeH="0" baseline="0" noProof="0" dirty="0" smtClean="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ACP</a:t>
            </a:r>
            <a:r>
              <a:rPr kumimoji="1" lang="ja-JP" altLang="en-US" sz="1015" b="0" i="0" u="none" strike="noStrike" kern="1200" cap="none" spc="0" normalizeH="0" baseline="0" noProof="0" dirty="0" smtClean="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アプローチのポイント</a:t>
            </a:r>
            <a:endParaRPr kumimoji="1" lang="en-US" altLang="ja-JP"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ja-JP" altLang="en-US"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　</a:t>
            </a:r>
            <a:r>
              <a:rPr kumimoji="1" lang="ja-JP" altLang="en-US" sz="1015" b="0" i="0" u="none" strike="noStrike" kern="1200" cap="none" spc="0" normalizeH="0" baseline="0" noProof="0" dirty="0" smtClean="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・場面に応じたアプローチ（ある時・ない時）例</a:t>
            </a:r>
            <a:r>
              <a:rPr kumimoji="1" lang="ja-JP" altLang="en-US"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　</a:t>
            </a:r>
            <a:r>
              <a:rPr kumimoji="1" lang="ja-JP" altLang="en-US" sz="1015" b="0" i="0" u="none" strike="noStrike" kern="1200" cap="none" spc="0" normalizeH="0" baseline="0" noProof="0" dirty="0" smtClean="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  </a:t>
            </a:r>
            <a:r>
              <a:rPr kumimoji="1" lang="ja-JP" altLang="en-US"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など</a:t>
            </a:r>
            <a:endParaRPr kumimoji="1" lang="en-US" altLang="ja-JP"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p:txBody>
      </p:sp>
      <p:sp>
        <p:nvSpPr>
          <p:cNvPr id="47" name="正方形/長方形 46"/>
          <p:cNvSpPr/>
          <p:nvPr/>
        </p:nvSpPr>
        <p:spPr>
          <a:xfrm>
            <a:off x="-6038" y="2554607"/>
            <a:ext cx="5531836" cy="25883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ja-JP" altLang="en-US"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 補助事業者 </a:t>
            </a:r>
            <a:r>
              <a:rPr kumimoji="1" lang="en-US" altLang="ja-JP"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a:t>
            </a:r>
            <a:r>
              <a:rPr kumimoji="1" lang="ja-JP" altLang="en-US"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大阪府看護協会</a:t>
            </a:r>
            <a:endParaRPr kumimoji="1" lang="en-US" altLang="ja-JP" sz="1015"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p:txBody>
      </p:sp>
      <p:sp>
        <p:nvSpPr>
          <p:cNvPr id="50" name="角丸四角形 49"/>
          <p:cNvSpPr/>
          <p:nvPr/>
        </p:nvSpPr>
        <p:spPr>
          <a:xfrm>
            <a:off x="51016" y="759222"/>
            <a:ext cx="9012706" cy="686240"/>
          </a:xfrm>
          <a:prstGeom prst="roundRect">
            <a:avLst>
              <a:gd name="adj" fmla="val 5499"/>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0" lang="ja-JP" altLang="en-US" sz="969"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　国の検討会の報告によると、「人生の最終段階における医療」の話し合いは中々進んでいないのが現状。また、府内の普及啓発の取組も地域差が大きい。</a:t>
            </a:r>
            <a:endParaRPr kumimoji="0" lang="en-US" altLang="ja-JP" sz="969"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0" lang="ja-JP" altLang="en-US" sz="969"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　大阪府では、国の報告書（</a:t>
            </a:r>
            <a:r>
              <a:rPr kumimoji="0" lang="en-US" altLang="ja-JP" sz="969"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a:t>
            </a:r>
            <a:r>
              <a:rPr kumimoji="0" lang="ja-JP" altLang="en-US" sz="969"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１）による普及・啓発を求めや、</a:t>
            </a:r>
            <a:r>
              <a:rPr kumimoji="1" lang="ja-JP" altLang="en-US" sz="969" b="1" i="0" u="sng"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医療・ケア従事者に対し「人生の最終段階における医療・ケアの決定プロセスに関するガイドライン」等への理解が深まるように努める</a:t>
            </a:r>
            <a:r>
              <a:rPr kumimoji="1" lang="ja-JP" altLang="en-US" sz="969"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ことに加えて、</a:t>
            </a:r>
            <a:r>
              <a:rPr kumimoji="1" lang="ja-JP" altLang="en-US" sz="969" b="1" i="0" u="sng"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住民に対して人生会議（</a:t>
            </a:r>
            <a:r>
              <a:rPr kumimoji="1" lang="en-US" altLang="ja-JP" sz="969" b="1" i="0" u="sng"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ACP</a:t>
            </a:r>
            <a:r>
              <a:rPr kumimoji="1" lang="ja-JP" altLang="en-US" sz="969" b="1" i="0" u="sng"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）等について普及啓発を行う</a:t>
            </a:r>
            <a:r>
              <a:rPr kumimoji="1" lang="ja-JP" altLang="en-US" sz="969"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ことと明記した通知（</a:t>
            </a:r>
            <a:r>
              <a:rPr kumimoji="1" lang="en-US" altLang="ja-JP" sz="969"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a:t>
            </a:r>
            <a:r>
              <a:rPr kumimoji="1" lang="ja-JP" altLang="en-US" sz="969"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２）を受け</a:t>
            </a:r>
            <a:r>
              <a:rPr kumimoji="1" lang="ja-JP" altLang="en-US" sz="969" b="0" i="0" u="none" strike="noStrike" kern="1200" cap="none" spc="0" normalizeH="0" baseline="0" noProof="0" dirty="0" smtClean="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a:t>
            </a:r>
            <a:endParaRPr kumimoji="1" lang="en-US" altLang="ja-JP" sz="969" b="0" i="0" u="none" strike="noStrike" kern="1200" cap="none" spc="0" normalizeH="0" baseline="0" noProof="0" dirty="0" smtClean="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1" lang="ja-JP" altLang="en-US" sz="969" b="0" i="0" u="none" strike="noStrike" kern="1200" cap="none" spc="0" normalizeH="0" baseline="0" noProof="0" dirty="0" smtClean="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本事業を新たに構築。</a:t>
            </a:r>
            <a:endParaRPr kumimoji="1" lang="en-US" altLang="ja-JP" sz="969"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p:txBody>
      </p:sp>
      <p:sp>
        <p:nvSpPr>
          <p:cNvPr id="51" name="角丸四角形 50"/>
          <p:cNvSpPr/>
          <p:nvPr/>
        </p:nvSpPr>
        <p:spPr>
          <a:xfrm>
            <a:off x="2308007" y="1358825"/>
            <a:ext cx="6586283" cy="344710"/>
          </a:xfrm>
          <a:prstGeom prst="roundRect">
            <a:avLst>
              <a:gd name="adj" fmla="val 5499"/>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base" latinLnBrk="0" hangingPunct="1">
              <a:lnSpc>
                <a:spcPct val="100000"/>
              </a:lnSpc>
              <a:spcBef>
                <a:spcPct val="0"/>
              </a:spcBef>
              <a:spcAft>
                <a:spcPct val="0"/>
              </a:spcAft>
              <a:buClrTx/>
              <a:buSzTx/>
              <a:buFont typeface="Arial" charset="0"/>
              <a:buNone/>
              <a:tabLst/>
              <a:defRPr/>
            </a:pPr>
            <a:r>
              <a:rPr kumimoji="0" lang="en-US" altLang="ja-JP" sz="646"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a:t>
            </a:r>
            <a:r>
              <a:rPr kumimoji="0" lang="ja-JP" altLang="en-US" sz="646"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１「人生の最終段階における医療・ケアの普及・啓発の在り方に関する報告書」　</a:t>
            </a:r>
            <a:r>
              <a:rPr kumimoji="1" lang="en-US" altLang="ja-JP" sz="646"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a:t>
            </a:r>
            <a:r>
              <a:rPr kumimoji="1" lang="ja-JP" altLang="en-US" sz="646"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２「在宅医療の充実に向けた取組の進め方について（</a:t>
            </a:r>
            <a:r>
              <a:rPr kumimoji="1" lang="en-US" altLang="ja-JP" sz="646"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H31.1.29 </a:t>
            </a:r>
            <a:r>
              <a:rPr kumimoji="1" lang="ja-JP" altLang="en-US" sz="646"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厚労省通知）」</a:t>
            </a:r>
            <a:endParaRPr kumimoji="1" lang="en-US" altLang="ja-JP" sz="646" b="0" i="0" u="none" strike="noStrike" kern="120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p:txBody>
      </p:sp>
      <p:sp>
        <p:nvSpPr>
          <p:cNvPr id="5" name="正方形/長方形 4"/>
          <p:cNvSpPr/>
          <p:nvPr/>
        </p:nvSpPr>
        <p:spPr>
          <a:xfrm>
            <a:off x="88080" y="128745"/>
            <a:ext cx="8658901" cy="523220"/>
          </a:xfrm>
          <a:prstGeom prst="rect">
            <a:avLst/>
          </a:prstGeom>
        </p:spPr>
        <p:txBody>
          <a:bodyPr wrap="square">
            <a:spAutoFit/>
          </a:bodyPr>
          <a:lstStyle/>
          <a:p>
            <a:pPr lvl="0"/>
            <a:r>
              <a:rPr lang="ja-JP" altLang="en-US" sz="2800" b="1" dirty="0" smtClean="0">
                <a:solidFill>
                  <a:srgbClr val="000000"/>
                </a:solidFill>
                <a:latin typeface="メイリオ" pitchFamily="50" charset="-128"/>
                <a:ea typeface="メイリオ" pitchFamily="50" charset="-128"/>
                <a:cs typeface="メイリオ" pitchFamily="50" charset="-128"/>
              </a:rPr>
              <a:t>事業例②： </a:t>
            </a:r>
            <a:r>
              <a:rPr kumimoji="1" lang="ja-JP" altLang="en-US" sz="2800" b="1" i="0" u="none" strike="noStrike" kern="1200" cap="none" spc="0" normalizeH="0" baseline="0" noProof="0" dirty="0" smtClean="0">
                <a:ln>
                  <a:noFill/>
                </a:ln>
                <a:solidFill>
                  <a:srgbClr val="000000"/>
                </a:solidFill>
                <a:effectLst/>
                <a:uLnTx/>
                <a:uFillTx/>
                <a:latin typeface="メイリオ" panose="020B0604030504040204" pitchFamily="50" charset="-128"/>
                <a:ea typeface="メイリオ" panose="020B0604030504040204" pitchFamily="50" charset="-128"/>
              </a:rPr>
              <a:t>「人生会議」相談対応支援事業</a:t>
            </a:r>
            <a:endParaRPr kumimoji="1" lang="ja-JP" altLang="en-US" sz="2800" b="1"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endParaRPr>
          </a:p>
        </p:txBody>
      </p:sp>
      <p:cxnSp>
        <p:nvCxnSpPr>
          <p:cNvPr id="53" name="直線コネクタ 52"/>
          <p:cNvCxnSpPr/>
          <p:nvPr/>
        </p:nvCxnSpPr>
        <p:spPr bwMode="auto">
          <a:xfrm>
            <a:off x="88081" y="597324"/>
            <a:ext cx="8879046" cy="0"/>
          </a:xfrm>
          <a:prstGeom prst="line">
            <a:avLst/>
          </a:prstGeom>
          <a:ln w="28575">
            <a:solidFill>
              <a:srgbClr val="FF0000"/>
            </a:solidFill>
            <a:headEnd type="none" w="med" len="med"/>
            <a:tailEnd type="none" w="med" len="med"/>
          </a:ln>
          <a:extLst/>
        </p:spPr>
        <p:style>
          <a:lnRef idx="1">
            <a:schemeClr val="accent2"/>
          </a:lnRef>
          <a:fillRef idx="0">
            <a:schemeClr val="accent2"/>
          </a:fillRef>
          <a:effectRef idx="0">
            <a:schemeClr val="accent2"/>
          </a:effectRef>
          <a:fontRef idx="minor">
            <a:schemeClr val="tx1"/>
          </a:fontRef>
        </p:style>
      </p:cxnSp>
      <p:sp>
        <p:nvSpPr>
          <p:cNvPr id="55" name="テキスト ボックス 54"/>
          <p:cNvSpPr txBox="1"/>
          <p:nvPr/>
        </p:nvSpPr>
        <p:spPr>
          <a:xfrm>
            <a:off x="88082" y="6478048"/>
            <a:ext cx="4267904" cy="369332"/>
          </a:xfrm>
          <a:prstGeom prst="rect">
            <a:avLst/>
          </a:prstGeom>
          <a:noFill/>
        </p:spPr>
        <p:txBody>
          <a:bodyPr wrap="square" rtlCol="0">
            <a:spAutoFit/>
          </a:bodyPr>
          <a:lstStyle/>
          <a:p>
            <a:pPr lvl="0"/>
            <a:r>
              <a:rPr kumimoji="1" lang="ja-JP" altLang="en-US" sz="1800" b="1"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事業予算　</a:t>
            </a:r>
            <a:r>
              <a:rPr kumimoji="1" lang="en-US" altLang="ja-JP" b="1" dirty="0">
                <a:solidFill>
                  <a:srgbClr val="000000"/>
                </a:solidFill>
                <a:latin typeface="Meiryo UI" panose="020B0604030504040204" pitchFamily="50" charset="-128"/>
                <a:ea typeface="Meiryo UI" panose="020B0604030504040204" pitchFamily="50" charset="-128"/>
              </a:rPr>
              <a:t>7,842</a:t>
            </a:r>
            <a:r>
              <a:rPr kumimoji="1" lang="ja-JP" altLang="en-US" sz="1800" b="1" i="0" u="none" strike="noStrike" kern="1200" cap="none" spc="0" normalizeH="0" baseline="0" noProof="0" dirty="0" smtClean="0">
                <a:ln>
                  <a:noFill/>
                </a:ln>
                <a:solidFill>
                  <a:srgbClr val="000000"/>
                </a:solidFill>
                <a:effectLst/>
                <a:uLnTx/>
                <a:uFillTx/>
                <a:latin typeface="Meiryo UI" panose="020B0604030504040204" pitchFamily="50" charset="-128"/>
                <a:ea typeface="Meiryo UI" panose="020B0604030504040204" pitchFamily="50" charset="-128"/>
                <a:cs typeface="+mn-cs"/>
              </a:rPr>
              <a:t>千円</a:t>
            </a:r>
            <a:endParaRPr kumimoji="1" lang="en-US" altLang="ja-JP" dirty="0" smtClean="0">
              <a:solidFill>
                <a:srgbClr val="000000"/>
              </a:solidFill>
              <a:latin typeface="Meiryo UI" panose="020B0604030504040204" pitchFamily="50" charset="-128"/>
              <a:ea typeface="Meiryo UI" panose="020B0604030504040204" pitchFamily="50" charset="-128"/>
            </a:endParaRPr>
          </a:p>
        </p:txBody>
      </p:sp>
      <p:sp>
        <p:nvSpPr>
          <p:cNvPr id="4" name="テキスト ボックス 3"/>
          <p:cNvSpPr txBox="1"/>
          <p:nvPr/>
        </p:nvSpPr>
        <p:spPr>
          <a:xfrm>
            <a:off x="8001979" y="72370"/>
            <a:ext cx="856262" cy="369332"/>
          </a:xfrm>
          <a:prstGeom prst="rect">
            <a:avLst/>
          </a:prstGeom>
          <a:solidFill>
            <a:schemeClr val="tx1"/>
          </a:solidFill>
        </p:spPr>
        <p:txBody>
          <a:bodyPr wrap="square" rtlCol="0">
            <a:spAutoFit/>
          </a:bodyPr>
          <a:lstStyle/>
          <a:p>
            <a:pPr algn="dist"/>
            <a:r>
              <a:rPr kumimoji="1" lang="ja-JP" altLang="en-US" b="1" dirty="0" smtClean="0">
                <a:solidFill>
                  <a:schemeClr val="bg1"/>
                </a:solidFill>
              </a:rPr>
              <a:t>新規</a:t>
            </a:r>
            <a:endParaRPr kumimoji="1" lang="ja-JP" altLang="en-US" b="1" dirty="0">
              <a:solidFill>
                <a:schemeClr val="bg1"/>
              </a:solidFill>
            </a:endParaRPr>
          </a:p>
        </p:txBody>
      </p:sp>
      <p:sp>
        <p:nvSpPr>
          <p:cNvPr id="6" name="角丸四角形 5"/>
          <p:cNvSpPr/>
          <p:nvPr/>
        </p:nvSpPr>
        <p:spPr>
          <a:xfrm>
            <a:off x="5051746" y="5821543"/>
            <a:ext cx="3806495" cy="903397"/>
          </a:xfrm>
          <a:prstGeom prst="roundRect">
            <a:avLst/>
          </a:prstGeom>
          <a:gradFill>
            <a:gsLst>
              <a:gs pos="0">
                <a:schemeClr val="accent1">
                  <a:tint val="66000"/>
                  <a:satMod val="160000"/>
                </a:schemeClr>
              </a:gs>
              <a:gs pos="15000">
                <a:schemeClr val="accent1">
                  <a:tint val="44500"/>
                  <a:satMod val="160000"/>
                </a:schemeClr>
              </a:gs>
              <a:gs pos="100000">
                <a:schemeClr val="accent1">
                  <a:tint val="23500"/>
                  <a:satMod val="1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kumimoji="1" lang="en-US"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連絡先</a:t>
            </a:r>
            <a:r>
              <a:rPr kumimoji="1" lang="en-US" altLang="ja-JP" sz="14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p>
          <a:p>
            <a:r>
              <a:rPr kumimoji="1" lang="ja-JP" altLang="en-US"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大阪府保健医療企画課在宅医療推進グループ</a:t>
            </a:r>
            <a:endParaRPr kumimoji="1" lang="en-US" altLang="ja-JP" sz="14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電話：</a:t>
            </a:r>
            <a:r>
              <a:rPr kumimoji="1"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06-6944-6025</a:t>
            </a:r>
            <a:r>
              <a:rPr kumimoji="1"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（直通）</a:t>
            </a:r>
            <a:endParaRPr kumimoji="1"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E-mail </a:t>
            </a:r>
            <a:r>
              <a:rPr kumimoji="1"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zaitakuiryo@gbox.pref.osaka.lg.jp</a:t>
            </a:r>
          </a:p>
        </p:txBody>
      </p:sp>
      <p:sp>
        <p:nvSpPr>
          <p:cNvPr id="34" name="スライド番号プレースホルダー 3"/>
          <p:cNvSpPr>
            <a:spLocks noGrp="1"/>
          </p:cNvSpPr>
          <p:nvPr>
            <p:ph type="sldNum" sz="quarter" idx="12"/>
          </p:nvPr>
        </p:nvSpPr>
        <p:spPr>
          <a:xfrm>
            <a:off x="8666515" y="6482255"/>
            <a:ext cx="477485" cy="365125"/>
          </a:xfrm>
        </p:spPr>
        <p:txBody>
          <a:bodyPr/>
          <a:lstStyle/>
          <a:p>
            <a:pPr>
              <a:defRPr/>
            </a:pPr>
            <a:fld id="{845FDA58-8628-4030-A7FF-2946B2EE6B4C}" type="slidenum">
              <a:rPr lang="ja-JP" altLang="en-US" sz="2400" smtClean="0"/>
              <a:pPr>
                <a:defRPr/>
              </a:pPr>
              <a:t>5</a:t>
            </a:fld>
            <a:endParaRPr lang="ja-JP" altLang="en-US" sz="2400" dirty="0">
              <a:solidFill>
                <a:schemeClr val="tx1"/>
              </a:solidFill>
            </a:endParaRPr>
          </a:p>
        </p:txBody>
      </p:sp>
    </p:spTree>
    <p:extLst>
      <p:ext uri="{BB962C8B-B14F-4D97-AF65-F5344CB8AC3E}">
        <p14:creationId xmlns:p14="http://schemas.microsoft.com/office/powerpoint/2010/main" val="4305536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テーマ">
      <a:majorFont>
        <a:latin typeface="Calibri"/>
        <a:ea typeface="ＭＳ Ｐゴシック"/>
        <a:cs typeface=""/>
      </a:majorFont>
      <a:minorFont>
        <a:latin typeface="Calibri"/>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 typeface="Arial" pitchFamily="34" charset="0"/>
          <a:buNone/>
          <a:tabLst/>
          <a:defRPr kumimoji="0" lang="zh-CN" altLang="ja-JP" sz="1800" b="0" i="0" u="none" strike="noStrike" cap="none" normalizeH="0" baseline="0" smtClean="0">
            <a:ln>
              <a:noFill/>
            </a:ln>
            <a:solidFill>
              <a:schemeClr val="tx1"/>
            </a:solidFill>
            <a:effectLst/>
            <a:latin typeface="Arial" pitchFamily="34" charset="0"/>
            <a:ea typeface="ＭＳ Ｐゴシック" pitchFamily="5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 typeface="Arial" pitchFamily="34" charset="0"/>
          <a:buNone/>
          <a:tabLst/>
          <a:defRPr kumimoji="0" lang="zh-CN" altLang="ja-JP" sz="1800" b="0" i="0" u="none" strike="noStrike" cap="none" normalizeH="0" baseline="0" smtClean="0">
            <a:ln>
              <a:noFill/>
            </a:ln>
            <a:solidFill>
              <a:schemeClr val="tx1"/>
            </a:solidFill>
            <a:effectLst/>
            <a:latin typeface="Arial" pitchFamily="34" charset="0"/>
            <a:ea typeface="ＭＳ Ｐゴシック" pitchFamily="50" charset="-128"/>
          </a:defRPr>
        </a:defPPr>
      </a:lstStyle>
    </a:lnDef>
  </a:objectDefaults>
  <a:extraClrSchemeLst/>
</a:theme>
</file>

<file path=ppt/theme/theme2.xml><?xml version="1.0" encoding="utf-8"?>
<a:theme xmlns:a="http://schemas.openxmlformats.org/drawingml/2006/main" name="Office ​​テーマ">
  <a:themeElements>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13509</TotalTime>
  <Pages>0</Pages>
  <Words>2397</Words>
  <Characters>0</Characters>
  <Application>Microsoft Office PowerPoint</Application>
  <DocSecurity>0</DocSecurity>
  <PresentationFormat>画面に合わせる (4:3)</PresentationFormat>
  <Lines>0</Lines>
  <Paragraphs>251</Paragraphs>
  <Slides>6</Slides>
  <Notes>6</Notes>
  <HiddenSlides>0</HiddenSlides>
  <MMClips>0</MMClips>
  <ScaleCrop>false</ScaleCrop>
  <HeadingPairs>
    <vt:vector size="6" baseType="variant">
      <vt:variant>
        <vt:lpstr>使用されているフォント</vt:lpstr>
      </vt:variant>
      <vt:variant>
        <vt:i4>17</vt:i4>
      </vt:variant>
      <vt:variant>
        <vt:lpstr>テーマ</vt:lpstr>
      </vt:variant>
      <vt:variant>
        <vt:i4>1</vt:i4>
      </vt:variant>
      <vt:variant>
        <vt:lpstr>スライド タイトル</vt:lpstr>
      </vt:variant>
      <vt:variant>
        <vt:i4>6</vt:i4>
      </vt:variant>
    </vt:vector>
  </HeadingPairs>
  <TitlesOfParts>
    <vt:vector size="24" baseType="lpstr">
      <vt:lpstr>Arial Unicode MS</vt:lpstr>
      <vt:lpstr>ＤＨＰ特太ゴシック体</vt:lpstr>
      <vt:lpstr>HGPｺﾞｼｯｸE</vt:lpstr>
      <vt:lpstr>HGPｺﾞｼｯｸM</vt:lpstr>
      <vt:lpstr>HGP創英角ｺﾞｼｯｸUB</vt:lpstr>
      <vt:lpstr>HG丸ｺﾞｼｯｸM-PRO</vt:lpstr>
      <vt:lpstr>Meiryo UI</vt:lpstr>
      <vt:lpstr>ＭＳ Ｐゴシック</vt:lpstr>
      <vt:lpstr>ＭＳ ゴシック</vt:lpstr>
      <vt:lpstr>ＭＳ 明朝</vt:lpstr>
      <vt:lpstr>SimSun</vt:lpstr>
      <vt:lpstr>メイリオ</vt:lpstr>
      <vt:lpstr>Arial</vt:lpstr>
      <vt:lpstr>Calibri</vt:lpstr>
      <vt:lpstr>Century</vt:lpstr>
      <vt:lpstr>Times New Roman</vt:lpstr>
      <vt:lpstr>Wingdings</vt:lpstr>
      <vt:lpstr>Office ​​テーマ</vt:lpstr>
      <vt:lpstr>地域医療介護総合確保基金 （医療分）について</vt:lpstr>
      <vt:lpstr>「地域医療介護総合確保基金」とは</vt:lpstr>
      <vt:lpstr>大阪府の基金計画額等（医療分）</vt:lpstr>
      <vt:lpstr>圏域意見聴取を活用した基金事業例(PDCA)</vt:lpstr>
      <vt:lpstr>PowerPoint プレゼンテーション</vt:lpstr>
      <vt:lpstr>PowerPoint プレゼンテーション</vt:lpstr>
    </vt:vector>
  </TitlesOfParts>
  <Company>大阪府庁</Company>
  <LinksUpToDate>false</LinksUpToDate>
  <CharactersWithSpaces>0</CharactersWithSpaces>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医療・介護サービスの提供体制改革のための新たな財政支援制度に係る大阪府の考え方（素案）</dc:title>
  <dc:creator>大阪府庁</dc:creator>
  <cp:lastModifiedBy>堺市</cp:lastModifiedBy>
  <cp:revision>1657</cp:revision>
  <cp:lastPrinted>2021-02-05T01:33:43Z</cp:lastPrinted>
  <dcterms:created xsi:type="dcterms:W3CDTF">2014-04-17T18:40:00Z</dcterms:created>
  <dcterms:modified xsi:type="dcterms:W3CDTF">2021-03-02T00:50:38Z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0x010100E8746D7FFC1F654FAD61CA2012E0EF5D</vt:lpwstr>
  </property>
  <property fmtid="{D5CDD505-2E9C-101B-9397-08002B2CF9AE}" pid="3" name="KSOProductBuildVer">
    <vt:lpwstr>1033-9.1.0.4550</vt:lpwstr>
  </property>
</Properties>
</file>