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1"/>
  </p:sldMasterIdLst>
  <p:notesMasterIdLst>
    <p:notesMasterId r:id="rId8"/>
  </p:notesMasterIdLst>
  <p:handoutMasterIdLst>
    <p:handoutMasterId r:id="rId9"/>
  </p:handoutMasterIdLst>
  <p:sldIdLst>
    <p:sldId id="423" r:id="rId2"/>
    <p:sldId id="476" r:id="rId3"/>
    <p:sldId id="558" r:id="rId4"/>
    <p:sldId id="542" r:id="rId5"/>
    <p:sldId id="552" r:id="rId6"/>
    <p:sldId id="559" r:id="rId7"/>
  </p:sldIdLst>
  <p:sldSz cx="9144000" cy="6858000" type="screen4x3"/>
  <p:notesSz cx="6807200" cy="9939338"/>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29">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777777"/>
    <a:srgbClr val="FF5050"/>
    <a:srgbClr val="006666"/>
    <a:srgbClr val="CCFFCC"/>
    <a:srgbClr val="177D36"/>
    <a:srgbClr val="343D9C"/>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8151" autoAdjust="0"/>
  </p:normalViewPr>
  <p:slideViewPr>
    <p:cSldViewPr>
      <p:cViewPr varScale="1">
        <p:scale>
          <a:sx n="69" d="100"/>
          <a:sy n="69" d="100"/>
        </p:scale>
        <p:origin x="1104" y="48"/>
      </p:cViewPr>
      <p:guideLst>
        <p:guide orient="horz" pos="2129"/>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guide orient="horz" pos="3130"/>
        <p:guide pos="2143"/>
      </p:guideLst>
    </p:cSldViewPr>
  </p:notesViewPr>
  <p:gridSpacing cx="72005" cy="72005"/>
</p:viewPr>
</file>

<file path=ppt/_rels/presentation.xml.rels>&#65279;<?xml version="1.0" encoding="utf-8" standalone="yes"?>
<Relationships xmlns="http://schemas.openxmlformats.org/package/2006/relationships">
  <Relationship Id="rId8" Type="http://schemas.openxmlformats.org/officeDocument/2006/relationships/notesMaster" Target="notesMasters/notesMaster1.xml" />
  <Relationship Id="rId13"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viewProps" Target="viewProps.xml" />
  <Relationship Id="rId5" Type="http://schemas.openxmlformats.org/officeDocument/2006/relationships/slide" Target="slides/slide4.xml" />
  <Relationship Id="rId10" Type="http://schemas.openxmlformats.org/officeDocument/2006/relationships/presProps" Target="presProps.xml" />
  <Relationship Id="rId4" Type="http://schemas.openxmlformats.org/officeDocument/2006/relationships/slide" Target="slides/slide3.xml" />
  <Relationship Id="rId9" Type="http://schemas.openxmlformats.org/officeDocument/2006/relationships/handoutMaster" Target="handoutMasters/handoutMaster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buFont typeface="Arial" pitchFamily="34" charset="0"/>
              <a:buNone/>
              <a:defRPr kumimoji="1" sz="1200">
                <a:latin typeface="Arial" pitchFamily="34" charset="0"/>
              </a:defRPr>
            </a:lvl1pPr>
          </a:lstStyle>
          <a:p>
            <a:pPr>
              <a:defRPr/>
            </a:pPr>
            <a:fld id="{8EFA6B96-01CA-4F84-9084-1E311EEBC711}" type="datetime1">
              <a:rPr lang="ja-JP" altLang="en-US" smtClean="0"/>
              <a:t>2020/12/16</a:t>
            </a:fld>
            <a:endParaRPr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buFont typeface="Arial" pitchFamily="34" charset="0"/>
              <a:buNone/>
              <a:defRPr kumimoji="1" sz="1200">
                <a:latin typeface="Arial" pitchFamily="34" charset="0"/>
              </a:defRPr>
            </a:lvl1pPr>
          </a:lstStyle>
          <a:p>
            <a:pPr>
              <a:defRPr/>
            </a:pPr>
            <a:fld id="{BF4AB4B2-1FFA-4BF7-B498-9A994FD94904}" type="slidenum">
              <a:rPr lang="ja-JP" altLang="en-US"/>
              <a:pPr>
                <a:defRPr/>
              </a:pPr>
              <a:t>‹#›</a:t>
            </a:fld>
            <a:endParaRPr lang="ja-JP" altLang="en-US"/>
          </a:p>
        </p:txBody>
      </p:sp>
    </p:spTree>
    <p:extLst>
      <p:ext uri="{BB962C8B-B14F-4D97-AF65-F5344CB8AC3E}">
        <p14:creationId xmlns:p14="http://schemas.microsoft.com/office/powerpoint/2010/main" val="336618060"/>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1"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56039"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D4F3C743-DA6B-4572-9AEE-76555FAB8C2A}" type="datetime1">
              <a:rPr lang="ja-JP" altLang="en-US" smtClean="0"/>
              <a:t>2020/12/16</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19163" y="746125"/>
            <a:ext cx="49688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81038" y="4721225"/>
            <a:ext cx="5445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2" tIns="45694" rIns="91392" bIns="45694"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endParaRPr lang="ja-JP" altLang="en-US" dirty="0"/>
          </a:p>
        </p:txBody>
      </p:sp>
      <p:sp>
        <p:nvSpPr>
          <p:cNvPr id="2054" name="フッター プレースホルダー 5"/>
          <p:cNvSpPr>
            <a:spLocks noGrp="1" noChangeArrowheads="1"/>
          </p:cNvSpPr>
          <p:nvPr>
            <p:ph type="ftr" sz="quarter" idx="4"/>
          </p:nvPr>
        </p:nvSpPr>
        <p:spPr bwMode="auto">
          <a:xfrm>
            <a:off x="1"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7D54FD0A-6D55-4D69-8FB2-9FBA750F654E}" type="slidenum">
              <a:rPr lang="ja-JP" altLang="en-US"/>
              <a:pPr>
                <a:defRPr/>
              </a:pPr>
              <a:t>‹#›</a:t>
            </a:fld>
            <a:endParaRPr lang="ja-JP" altLang="en-US" sz="1200"/>
          </a:p>
        </p:txBody>
      </p:sp>
    </p:spTree>
    <p:extLst>
      <p:ext uri="{BB962C8B-B14F-4D97-AF65-F5344CB8AC3E}">
        <p14:creationId xmlns:p14="http://schemas.microsoft.com/office/powerpoint/2010/main" val="30485456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4657587"/>
          </a:xfrm>
          <a:prstGeom prst="rect">
            <a:avLst/>
          </a:prstGeom>
        </p:spPr>
        <p:txBody>
          <a:bodyPr lIns="93232" tIns="46616" rIns="93232" bIns="46616"/>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B93CCA8-6E0C-4742-A639-26DF07D9C55E}" type="datetime1">
              <a:rPr lang="ja-JP" altLang="en-US" smtClean="0"/>
              <a:t>2020/12/16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0</a:t>
            </a:fld>
            <a:endParaRPr lang="ja-JP" altLang="en-US" sz="1200"/>
          </a:p>
        </p:txBody>
      </p:sp>
    </p:spTree>
    <p:extLst>
      <p:ext uri="{BB962C8B-B14F-4D97-AF65-F5344CB8AC3E}">
        <p14:creationId xmlns:p14="http://schemas.microsoft.com/office/powerpoint/2010/main" val="242553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21952"/>
            <a:ext cx="5444784" cy="4471815"/>
          </a:xfrm>
          <a:prstGeom prst="rect">
            <a:avLst/>
          </a:prstGeom>
        </p:spPr>
        <p:txBody>
          <a:bodyPr lIns="93232" tIns="46616" rIns="93232" bIns="46616"/>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日付プレースホルダー 3"/>
          <p:cNvSpPr>
            <a:spLocks noGrp="1"/>
          </p:cNvSpPr>
          <p:nvPr>
            <p:ph type="dt" idx="10"/>
          </p:nvPr>
        </p:nvSpPr>
        <p:spPr/>
        <p:txBody>
          <a:bodyPr/>
          <a:lstStyle/>
          <a:p>
            <a:pPr>
              <a:defRPr/>
            </a:pPr>
            <a:fld id="{A210BB7F-EF0C-45D8-BC05-88A7CEB20748}" type="datetime1">
              <a:rPr lang="ja-JP" altLang="en-US" smtClean="0"/>
              <a:t>2020/12/16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1</a:t>
            </a:fld>
            <a:endParaRPr lang="ja-JP" altLang="en-US" sz="1200"/>
          </a:p>
        </p:txBody>
      </p:sp>
      <p:sp>
        <p:nvSpPr>
          <p:cNvPr id="6" name="ノート プレースホルダー 2"/>
          <p:cNvSpPr txBox="1">
            <a:spLocks/>
          </p:cNvSpPr>
          <p:nvPr/>
        </p:nvSpPr>
        <p:spPr>
          <a:xfrm>
            <a:off x="681038" y="4721225"/>
            <a:ext cx="5445125" cy="4471988"/>
          </a:xfrm>
          <a:prstGeom prst="rect">
            <a:avLst/>
          </a:prstGeom>
        </p:spPr>
        <p:txBody>
          <a:bodyPr/>
          <a:lst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buFontTx/>
            </a:pPr>
            <a:r>
              <a:rPr kumimoji="1" lang="ja-JP" altLang="en-US" dirty="0" smtClean="0">
                <a:latin typeface="HG丸ｺﾞｼｯｸM-PRO" panose="020F0600000000000000" pitchFamily="50" charset="-128"/>
                <a:ea typeface="HG丸ｺﾞｼｯｸM-PRO" panose="020F0600000000000000" pitchFamily="50" charset="-128"/>
              </a:rPr>
              <a:t>基金の仕組みについて、簡単に触れておく</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・この基金は、「医療介護総合確保法」に基づき、平成２６年度から</a:t>
            </a:r>
          </a:p>
          <a:p>
            <a:pPr>
              <a:buFontTx/>
            </a:pPr>
            <a:r>
              <a:rPr kumimoji="1" lang="ja-JP" altLang="en-US" dirty="0" smtClean="0">
                <a:latin typeface="HG丸ｺﾞｼｯｸM-PRO" panose="020F0600000000000000" pitchFamily="50" charset="-128"/>
                <a:ea typeface="HG丸ｺﾞｼｯｸM-PRO" panose="020F0600000000000000" pitchFamily="50" charset="-128"/>
              </a:rPr>
              <a:t>　消費税の増収分を活用し、国２</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３、都道府県１</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３負担で設置されたもの</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Ⅰ</a:t>
            </a:r>
            <a:r>
              <a:rPr kumimoji="1" lang="ja-JP" altLang="en-US" u="sng" dirty="0" smtClean="0">
                <a:latin typeface="HG丸ｺﾞｼｯｸM-PRO" panose="020F0600000000000000" pitchFamily="50" charset="-128"/>
                <a:ea typeface="HG丸ｺﾞｼｯｸM-PRO" panose="020F0600000000000000" pitchFamily="50" charset="-128"/>
              </a:rPr>
              <a:t>　病床の機能分化</a:t>
            </a:r>
          </a:p>
          <a:p>
            <a:pPr>
              <a:buFontTx/>
            </a:pPr>
            <a:r>
              <a:rPr kumimoji="1" lang="ja-JP" altLang="en-US" dirty="0" smtClean="0">
                <a:latin typeface="HG丸ｺﾞｼｯｸM-PRO" panose="020F0600000000000000" pitchFamily="50" charset="-128"/>
                <a:ea typeface="HG丸ｺﾞｼｯｸM-PRO" panose="020F0600000000000000" pitchFamily="50" charset="-128"/>
              </a:rPr>
              <a:t>　（過剰な急性期・慢性期病床から回復期病床への病床転換の工事）</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Ⅱ</a:t>
            </a:r>
            <a:r>
              <a:rPr kumimoji="1" lang="ja-JP" altLang="en-US" u="sng" dirty="0" smtClean="0">
                <a:latin typeface="HG丸ｺﾞｼｯｸM-PRO" panose="020F0600000000000000" pitchFamily="50" charset="-128"/>
                <a:ea typeface="HG丸ｺﾞｼｯｸM-PRO" panose="020F0600000000000000" pitchFamily="50" charset="-128"/>
              </a:rPr>
              <a:t>　在宅医療・介護の推進</a:t>
            </a:r>
          </a:p>
          <a:p>
            <a:pPr>
              <a:buFontTx/>
            </a:pPr>
            <a:r>
              <a:rPr kumimoji="1" lang="ja-JP" altLang="en-US" dirty="0" smtClean="0">
                <a:latin typeface="HG丸ｺﾞｼｯｸM-PRO" panose="020F0600000000000000" pitchFamily="50" charset="-128"/>
                <a:ea typeface="HG丸ｺﾞｼｯｸM-PRO" panose="020F0600000000000000" pitchFamily="50" charset="-128"/>
              </a:rPr>
              <a:t>　（多職種連携による医療提供体制の充実・強化、在宅歯科研修等）</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Ⅲ</a:t>
            </a:r>
            <a:r>
              <a:rPr kumimoji="1" lang="ja-JP" altLang="en-US" u="sng" dirty="0" smtClean="0">
                <a:latin typeface="HG丸ｺﾞｼｯｸM-PRO" panose="020F0600000000000000" pitchFamily="50" charset="-128"/>
                <a:ea typeface="HG丸ｺﾞｼｯｸM-PRO" panose="020F0600000000000000" pitchFamily="50" charset="-128"/>
              </a:rPr>
              <a:t>　人材確保</a:t>
            </a:r>
          </a:p>
          <a:p>
            <a:pPr>
              <a:buFontTx/>
            </a:pPr>
            <a:r>
              <a:rPr kumimoji="1" lang="ja-JP" altLang="en-US" dirty="0" smtClean="0">
                <a:latin typeface="HG丸ｺﾞｼｯｸM-PRO" panose="020F0600000000000000" pitchFamily="50" charset="-128"/>
                <a:ea typeface="HG丸ｺﾞｼｯｸM-PRO" panose="020F0600000000000000" pitchFamily="50" charset="-128"/>
              </a:rPr>
              <a:t>　（人材の育成・定着、勤務環境の改善、修学資金等）　が基金設置目的</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・医療分として国全体で約１，０３４億円（㉚９３４億円）、</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介護分として約８２４億円（㉚７２４億）</a:t>
            </a:r>
          </a:p>
          <a:p>
            <a:pPr>
              <a:buFontTx/>
            </a:pPr>
            <a:endParaRPr kumimoji="1" lang="en-US" altLang="ja-JP" dirty="0" smtClean="0"/>
          </a:p>
        </p:txBody>
      </p:sp>
    </p:spTree>
    <p:extLst>
      <p:ext uri="{BB962C8B-B14F-4D97-AF65-F5344CB8AC3E}">
        <p14:creationId xmlns:p14="http://schemas.microsoft.com/office/powerpoint/2010/main" val="1386488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8875" cy="3725863"/>
          </a:xfrm>
        </p:spPr>
      </p:sp>
      <p:sp>
        <p:nvSpPr>
          <p:cNvPr id="3" name="ノート プレースホルダー 2"/>
          <p:cNvSpPr>
            <a:spLocks noGrp="1"/>
          </p:cNvSpPr>
          <p:nvPr>
            <p:ph type="body" idx="1"/>
          </p:nvPr>
        </p:nvSpPr>
        <p:spPr>
          <a:xfrm>
            <a:off x="681038" y="4721225"/>
            <a:ext cx="5445125" cy="4471988"/>
          </a:xfrm>
          <a:prstGeom prst="rect">
            <a:avLst/>
          </a:prstGeom>
        </p:spPr>
        <p:txBody>
          <a:bodyPr/>
          <a:lstStyle/>
          <a:p>
            <a:endParaRPr kumimoji="1" lang="en-US" altLang="ja-JP" dirty="0" smtClean="0"/>
          </a:p>
        </p:txBody>
      </p:sp>
      <p:sp>
        <p:nvSpPr>
          <p:cNvPr id="4" name="日付プレースホルダー 3"/>
          <p:cNvSpPr>
            <a:spLocks noGrp="1"/>
          </p:cNvSpPr>
          <p:nvPr>
            <p:ph type="dt" idx="10"/>
          </p:nvPr>
        </p:nvSpPr>
        <p:spPr/>
        <p:txBody>
          <a:bodyPr/>
          <a:lstStyle/>
          <a:p>
            <a:pPr>
              <a:defRPr/>
            </a:pPr>
            <a:fld id="{60553EDC-67FB-4AF4-9057-685EBA7DDFD1}" type="datetime1">
              <a:rPr lang="ja-JP" altLang="en-US" smtClean="0"/>
              <a:t>2020/12/16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40385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endParaRPr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2020/12/16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3</a:t>
            </a:fld>
            <a:endParaRPr lang="ja-JP" altLang="en-US" sz="1200"/>
          </a:p>
        </p:txBody>
      </p:sp>
    </p:spTree>
    <p:extLst>
      <p:ext uri="{BB962C8B-B14F-4D97-AF65-F5344CB8AC3E}">
        <p14:creationId xmlns:p14="http://schemas.microsoft.com/office/powerpoint/2010/main" val="89246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76288"/>
            <a:ext cx="4968875" cy="3727450"/>
          </a:xfrm>
        </p:spPr>
      </p:sp>
      <p:sp>
        <p:nvSpPr>
          <p:cNvPr id="3" name="ノート プレースホルダー 2"/>
          <p:cNvSpPr>
            <a:spLocks noGrp="1"/>
          </p:cNvSpPr>
          <p:nvPr>
            <p:ph type="body" idx="1"/>
          </p:nvPr>
        </p:nvSpPr>
        <p:spPr>
          <a:xfrm>
            <a:off x="681038" y="4783138"/>
            <a:ext cx="5445125" cy="4290816"/>
          </a:xfrm>
          <a:prstGeom prst="rect">
            <a:avLst/>
          </a:prstGeom>
        </p:spPr>
        <p:txBody>
          <a:bodyPr/>
          <a:lstStyle/>
          <a:p>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637C20EC-6F39-4C60-BF9B-D43B55708BE2}" type="datetime1">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t>2020/12/16</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5" name="スライド番号プレースホルダー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7D54FD0A-6D55-4D69-8FB2-9FBA750F654E}" type="slidenum">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4</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95875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C0E0A985-F8DD-48B2-9CEB-E91124A2A841}" type="slidenum">
              <a:rPr kumimoji="1"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5</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8178509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7E2E5B16-39B7-405F-BC15-98741B057F3E}" type="datetime1">
              <a:rPr lang="ja-JP" altLang="en-US" smtClean="0"/>
              <a:t>2020/12/16</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2FACE3B-DD77-4E99-B29F-0D456374E52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96222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E6C6B7B-7E36-4194-97FB-7DF558BD33AA}" type="datetime1">
              <a:rPr lang="ja-JP" altLang="en-US" smtClean="0"/>
              <a:t>2020/12/16</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24D32BB-3771-494A-B80D-C80E831D936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8133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8C29C9B-28F5-4968-AFCF-6972E67289E5}" type="datetime1">
              <a:rPr lang="ja-JP" altLang="en-US" smtClean="0"/>
              <a:t>2020/12/16</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5D8E2D56-830C-47C1-8E05-A6518E43A2D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8520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A3BE262-00A6-4064-8E60-AC16E0F6B458}" type="datetime1">
              <a:rPr lang="ja-JP" altLang="en-US" smtClean="0"/>
              <a:t>2020/12/16</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45FDA58-8628-4030-A7FF-2946B2EE6B4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342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92A11655-9379-4AD9-AE74-24CF18FD3813}" type="datetime1">
              <a:rPr lang="ja-JP" altLang="en-US" smtClean="0"/>
              <a:t>2020/12/16</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18985E1-630F-4AAD-A568-AC45370F9479}"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61491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377EA32F-C3DF-4B1B-9273-032EFA129148}" type="datetime1">
              <a:rPr lang="ja-JP" altLang="en-US" smtClean="0"/>
              <a:t>2020/12/16</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5781053-4AE8-4BA0-8C07-84F8899F095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1871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FD920F1E-ED6B-4685-8E7B-AE75581845FA}" type="datetime1">
              <a:rPr lang="ja-JP" altLang="en-US" smtClean="0"/>
              <a:t>2020/12/16</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9CA171EF-40C8-4792-A649-7AEA84BAD3D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0665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2D7B57B5-0FF9-4B26-A323-A0371F2EAC77}" type="datetime1">
              <a:rPr lang="ja-JP" altLang="en-US" smtClean="0"/>
              <a:t>2020/12/16</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9BDF50B9-CA88-410B-AE6E-57E622C59E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232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7931A7A6-9D91-41C5-8372-877972F2C07F}" type="datetime1">
              <a:rPr lang="ja-JP" altLang="en-US" smtClean="0"/>
              <a:t>2020/12/16</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D520EF46-18EA-4CDF-BEAF-199C01403FB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4564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47EECBB8-D132-489B-8859-D727A0F106C9}" type="datetime1">
              <a:rPr lang="ja-JP" altLang="en-US" smtClean="0"/>
              <a:t>2020/12/16</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4621F2EA-3F49-43AB-B0C6-99CBBCAF283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2207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71AD133-2E4F-4304-AB12-F34DCC376152}" type="datetime1">
              <a:rPr lang="ja-JP" altLang="en-US" smtClean="0"/>
              <a:t>2020/12/16</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5EB7F1F-FE54-4588-89FE-CDC007BED8D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842179850"/>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510847DF-CE3F-4F13-91DE-947F8DA118BD}" type="datetime1">
              <a:rPr lang="ja-JP" altLang="en-US" smtClean="0"/>
              <a:t>2020/12/16</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60637123-206B-4D40-AFA7-1C376188E78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xml" />
</Relationships>
</file>

<file path=ppt/slides/_rels/slide6.xml.rels>&#65279;<?xml version="1.0" encoding="utf-8" standalone="yes"?>
<Relationships xmlns="http://schemas.openxmlformats.org/package/2006/relationships">
  <Relationship Id="rId8" Type="http://schemas.openxmlformats.org/officeDocument/2006/relationships/image" Target="../media/image7.png" />
  <Relationship Id="rId3" Type="http://schemas.openxmlformats.org/officeDocument/2006/relationships/image" Target="../media/image2.png" />
  <Relationship Id="rId7" Type="http://schemas.openxmlformats.org/officeDocument/2006/relationships/image" Target="../media/image6.png" />
  <Relationship Id="rId2" Type="http://schemas.openxmlformats.org/officeDocument/2006/relationships/notesSlide" Target="../notesSlides/notesSlide6.xml" />
  <Relationship Id="rId1" Type="http://schemas.openxmlformats.org/officeDocument/2006/relationships/slideLayout" Target="../slideLayouts/slideLayout2.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3.png" />
  <Relationship Id="rId9" Type="http://schemas.openxmlformats.org/officeDocument/2006/relationships/image" Target="../media/image8.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700" y="2130425"/>
            <a:ext cx="8640600" cy="1470025"/>
          </a:xfrm>
        </p:spPr>
        <p:txBody>
          <a:bodyPr/>
          <a:lstStyle/>
          <a:p>
            <a:r>
              <a:rPr kumimoji="1" lang="ja-JP" altLang="en-US" sz="4800" dirty="0" smtClean="0">
                <a:latin typeface="HGP創英角ｺﾞｼｯｸUB" panose="020B0900000000000000" pitchFamily="50" charset="-128"/>
                <a:ea typeface="HGP創英角ｺﾞｼｯｸUB" panose="020B0900000000000000" pitchFamily="50" charset="-128"/>
              </a:rPr>
              <a:t>地域医療介護総合確保基金</a:t>
            </a:r>
            <a:r>
              <a:rPr kumimoji="1" lang="en-US" altLang="ja-JP" sz="4800" dirty="0" smtClean="0">
                <a:latin typeface="HGP創英角ｺﾞｼｯｸUB" panose="020B0900000000000000" pitchFamily="50" charset="-128"/>
                <a:ea typeface="HGP創英角ｺﾞｼｯｸUB" panose="020B0900000000000000" pitchFamily="50" charset="-128"/>
              </a:rPr>
              <a:t/>
            </a:r>
            <a:br>
              <a:rPr kumimoji="1" lang="en-US" altLang="ja-JP" sz="4800" dirty="0" smtClean="0">
                <a:latin typeface="HGP創英角ｺﾞｼｯｸUB" panose="020B0900000000000000" pitchFamily="50" charset="-128"/>
                <a:ea typeface="HGP創英角ｺﾞｼｯｸUB" panose="020B0900000000000000" pitchFamily="50" charset="-128"/>
              </a:rPr>
            </a:br>
            <a:r>
              <a:rPr kumimoji="1" lang="ja-JP" altLang="en-US" sz="4800" dirty="0" smtClean="0">
                <a:latin typeface="HGP創英角ｺﾞｼｯｸUB" panose="020B0900000000000000" pitchFamily="50" charset="-128"/>
                <a:ea typeface="HGP創英角ｺﾞｼｯｸUB" panose="020B0900000000000000" pitchFamily="50" charset="-128"/>
              </a:rPr>
              <a:t>（医療分）について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475785" y="4509075"/>
            <a:ext cx="6400800" cy="1752600"/>
          </a:xfrm>
        </p:spPr>
        <p:txBody>
          <a:bodyPr/>
          <a:lstStyle/>
          <a:p>
            <a:pPr algn="l"/>
            <a:r>
              <a:rPr kumimoji="1" lang="ja-JP" altLang="en-US" sz="2000" dirty="0" smtClean="0">
                <a:solidFill>
                  <a:schemeClr val="tx1">
                    <a:lumMod val="75000"/>
                    <a:lumOff val="25000"/>
                  </a:schemeClr>
                </a:solidFill>
              </a:rPr>
              <a:t>令和２年</a:t>
            </a:r>
            <a:r>
              <a:rPr kumimoji="1" lang="en-US" altLang="ja-JP" sz="2000" dirty="0">
                <a:solidFill>
                  <a:schemeClr val="tx1">
                    <a:lumMod val="75000"/>
                    <a:lumOff val="25000"/>
                  </a:schemeClr>
                </a:solidFill>
              </a:rPr>
              <a:t>12</a:t>
            </a:r>
            <a:r>
              <a:rPr kumimoji="1" lang="ja-JP" altLang="en-US" sz="2000" dirty="0" smtClean="0">
                <a:solidFill>
                  <a:schemeClr val="tx1">
                    <a:lumMod val="75000"/>
                    <a:lumOff val="25000"/>
                  </a:schemeClr>
                </a:solidFill>
              </a:rPr>
              <a:t>月</a:t>
            </a:r>
            <a:endParaRPr kumimoji="1" lang="en-US" altLang="ja-JP" sz="2000" dirty="0">
              <a:solidFill>
                <a:schemeClr val="tx1">
                  <a:lumMod val="75000"/>
                  <a:lumOff val="25000"/>
                </a:schemeClr>
              </a:solidFill>
            </a:endParaRPr>
          </a:p>
          <a:p>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大阪府健康医療部保健医療室</a:t>
            </a:r>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保健医療</a:t>
            </a:r>
            <a:r>
              <a:rPr kumimoji="1" lang="ja-JP" altLang="en-US" sz="2000" dirty="0" smtClean="0">
                <a:solidFill>
                  <a:schemeClr val="tx1">
                    <a:lumMod val="75000"/>
                    <a:lumOff val="25000"/>
                  </a:schemeClr>
                </a:solidFill>
              </a:rPr>
              <a:t>企画課</a:t>
            </a:r>
            <a:endParaRPr kumimoji="1" lang="ja-JP" altLang="en-US" sz="2000" dirty="0">
              <a:solidFill>
                <a:schemeClr val="tx1">
                  <a:lumMod val="75000"/>
                  <a:lumOff val="25000"/>
                </a:schemeClr>
              </a:solidFill>
            </a:endParaRPr>
          </a:p>
        </p:txBody>
      </p:sp>
      <p:sp>
        <p:nvSpPr>
          <p:cNvPr id="4" name="テキスト ボックス 3"/>
          <p:cNvSpPr txBox="1"/>
          <p:nvPr/>
        </p:nvSpPr>
        <p:spPr>
          <a:xfrm>
            <a:off x="7524205" y="188775"/>
            <a:ext cx="1368095" cy="369332"/>
          </a:xfrm>
          <a:prstGeom prst="rect">
            <a:avLst/>
          </a:prstGeom>
          <a:noFill/>
          <a:ln>
            <a:solidFill>
              <a:schemeClr val="tx1"/>
            </a:solidFill>
          </a:ln>
        </p:spPr>
        <p:txBody>
          <a:bodyPr wrap="square" rtlCol="0">
            <a:spAutoFit/>
          </a:bodyPr>
          <a:lstStyle/>
          <a:p>
            <a:pPr algn="ctr"/>
            <a:r>
              <a:rPr kumimoji="1" lang="ja-JP" altLang="en-US" dirty="0" smtClean="0"/>
              <a:t>資料８</a:t>
            </a:r>
            <a:endParaRPr kumimoji="1" lang="ja-JP" altLang="en-US" dirty="0"/>
          </a:p>
        </p:txBody>
      </p:sp>
    </p:spTree>
    <p:extLst>
      <p:ext uri="{BB962C8B-B14F-4D97-AF65-F5344CB8AC3E}">
        <p14:creationId xmlns:p14="http://schemas.microsoft.com/office/powerpoint/2010/main" val="9495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「地域</a:t>
            </a:r>
            <a:r>
              <a:rPr kumimoji="1" lang="ja-JP" altLang="en-US" sz="3600" dirty="0">
                <a:solidFill>
                  <a:schemeClr val="bg1"/>
                </a:solidFill>
              </a:rPr>
              <a:t>医療介護総合確保</a:t>
            </a:r>
            <a:r>
              <a:rPr kumimoji="1" lang="ja-JP" altLang="en-US" sz="3600" dirty="0" smtClean="0">
                <a:solidFill>
                  <a:schemeClr val="bg1"/>
                </a:solidFill>
              </a:rPr>
              <a:t>基金」とは</a:t>
            </a:r>
            <a:endParaRPr kumimoji="1" lang="ja-JP" altLang="en-US" sz="3600" dirty="0">
              <a:solidFill>
                <a:schemeClr val="bg1"/>
              </a:solidFill>
            </a:endParaRPr>
          </a:p>
        </p:txBody>
      </p:sp>
      <p:sp>
        <p:nvSpPr>
          <p:cNvPr id="5" name="テキスト ボックス 4"/>
          <p:cNvSpPr txBox="1"/>
          <p:nvPr/>
        </p:nvSpPr>
        <p:spPr>
          <a:xfrm>
            <a:off x="51248" y="6549184"/>
            <a:ext cx="5702905" cy="307777"/>
          </a:xfrm>
          <a:prstGeom prst="rect">
            <a:avLst/>
          </a:prstGeom>
          <a:noFill/>
        </p:spPr>
        <p:txBody>
          <a:bodyPr wrap="square" rtlCol="0">
            <a:spAutoFit/>
          </a:bodyPr>
          <a:lstStyle/>
          <a:p>
            <a:r>
              <a:rPr kumimoji="1" lang="en-US" altLang="ja-JP" sz="1400" dirty="0" smtClean="0">
                <a:solidFill>
                  <a:schemeClr val="tx1">
                    <a:lumMod val="75000"/>
                    <a:lumOff val="25000"/>
                  </a:schemeClr>
                </a:solidFill>
              </a:rPr>
              <a:t>※</a:t>
            </a:r>
            <a:r>
              <a:rPr kumimoji="1" lang="ja-JP" altLang="en-US" sz="1400" dirty="0" smtClean="0">
                <a:solidFill>
                  <a:schemeClr val="tx1">
                    <a:lumMod val="75000"/>
                    <a:lumOff val="25000"/>
                  </a:schemeClr>
                </a:solidFill>
              </a:rPr>
              <a:t>説明図については、厚生労働省ホームページより抜粋。</a:t>
            </a:r>
            <a:endParaRPr kumimoji="1" lang="ja-JP" altLang="en-US" sz="1400" dirty="0">
              <a:solidFill>
                <a:schemeClr val="tx1">
                  <a:lumMod val="75000"/>
                  <a:lumOff val="25000"/>
                </a:schemeClr>
              </a:solidFill>
            </a:endParaRPr>
          </a:p>
        </p:txBody>
      </p:sp>
      <p:sp>
        <p:nvSpPr>
          <p:cNvPr id="3" name="スライド番号プレースホルダー 2"/>
          <p:cNvSpPr>
            <a:spLocks noGrp="1"/>
          </p:cNvSpPr>
          <p:nvPr>
            <p:ph type="sldNum" sz="quarter" idx="12"/>
          </p:nvPr>
        </p:nvSpPr>
        <p:spPr>
          <a:xfrm>
            <a:off x="8046622" y="6500877"/>
            <a:ext cx="1080075" cy="365125"/>
          </a:xfrm>
        </p:spPr>
        <p:txBody>
          <a:bodyPr/>
          <a:lstStyle/>
          <a:p>
            <a:pPr>
              <a:defRPr/>
            </a:pPr>
            <a:fld id="{845FDA58-8628-4030-A7FF-2946B2EE6B4C}" type="slidenum">
              <a:rPr lang="ja-JP" altLang="en-US" smtClean="0"/>
              <a:pPr>
                <a:defRPr/>
              </a:pPr>
              <a:t>1</a:t>
            </a:fld>
            <a:endParaRPr lang="ja-JP" altLang="en-US" dirty="0">
              <a:solidFill>
                <a:schemeClr val="tx1"/>
              </a:solidFill>
            </a:endParaRPr>
          </a:p>
        </p:txBody>
      </p:sp>
      <p:sp>
        <p:nvSpPr>
          <p:cNvPr id="6" name="正方形/長方形 5"/>
          <p:cNvSpPr/>
          <p:nvPr/>
        </p:nvSpPr>
        <p:spPr bwMode="auto">
          <a:xfrm>
            <a:off x="51248" y="1754911"/>
            <a:ext cx="9057067" cy="4712513"/>
          </a:xfrm>
          <a:prstGeom prst="rect">
            <a:avLst/>
          </a:prstGeom>
          <a:noFill/>
          <a:ln w="50800" cap="flat" cmpd="sng" algn="ctr">
            <a:solidFill>
              <a:srgbClr val="343D9C"/>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8" name="円/楕円 7"/>
          <p:cNvSpPr/>
          <p:nvPr/>
        </p:nvSpPr>
        <p:spPr bwMode="auto">
          <a:xfrm>
            <a:off x="4139970" y="5424886"/>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9" name="円/楕円 8"/>
          <p:cNvSpPr/>
          <p:nvPr/>
        </p:nvSpPr>
        <p:spPr bwMode="auto">
          <a:xfrm>
            <a:off x="4148565" y="4948940"/>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0" name="円/楕円 9"/>
          <p:cNvSpPr/>
          <p:nvPr/>
        </p:nvSpPr>
        <p:spPr bwMode="auto">
          <a:xfrm>
            <a:off x="4139970" y="595676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1" name="角丸四角形 10"/>
          <p:cNvSpPr/>
          <p:nvPr/>
        </p:nvSpPr>
        <p:spPr>
          <a:xfrm>
            <a:off x="253191" y="186250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12" name="角丸四角形 11"/>
          <p:cNvSpPr/>
          <p:nvPr/>
        </p:nvSpPr>
        <p:spPr>
          <a:xfrm>
            <a:off x="207930" y="1926087"/>
            <a:ext cx="3642140" cy="317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3" name="正方形/長方形 12"/>
          <p:cNvSpPr/>
          <p:nvPr/>
        </p:nvSpPr>
        <p:spPr>
          <a:xfrm>
            <a:off x="341716" y="2219846"/>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角丸四角形 13"/>
          <p:cNvSpPr/>
          <p:nvPr/>
        </p:nvSpPr>
        <p:spPr>
          <a:xfrm>
            <a:off x="1309205" y="4404110"/>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角丸四角形 14"/>
          <p:cNvSpPr/>
          <p:nvPr/>
        </p:nvSpPr>
        <p:spPr>
          <a:xfrm>
            <a:off x="1555972" y="4463731"/>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16" name="角丸四角形 15"/>
          <p:cNvSpPr/>
          <p:nvPr/>
        </p:nvSpPr>
        <p:spPr>
          <a:xfrm>
            <a:off x="2415112" y="4535307"/>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207364" y="2990691"/>
            <a:ext cx="3628217" cy="98200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17"/>
          <p:cNvSpPr/>
          <p:nvPr/>
        </p:nvSpPr>
        <p:spPr>
          <a:xfrm>
            <a:off x="266307" y="2813235"/>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19" name="角丸四角形 18"/>
          <p:cNvSpPr/>
          <p:nvPr/>
        </p:nvSpPr>
        <p:spPr>
          <a:xfrm>
            <a:off x="2345948" y="3090738"/>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0" name="正方形/長方形 19"/>
          <p:cNvSpPr/>
          <p:nvPr/>
        </p:nvSpPr>
        <p:spPr>
          <a:xfrm>
            <a:off x="680891" y="3118978"/>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a:latin typeface="HGPｺﾞｼｯｸM" pitchFamily="50" charset="-128"/>
              <a:ea typeface="HGPｺﾞｼｯｸM" pitchFamily="50" charset="-128"/>
              <a:cs typeface="メイリオ" pitchFamily="50" charset="-128"/>
            </a:endParaRPr>
          </a:p>
          <a:p>
            <a:pPr algn="ctr">
              <a:defRPr/>
            </a:pPr>
            <a:r>
              <a:rPr lang="en-US" altLang="ja-JP" sz="909">
                <a:latin typeface="HGPｺﾞｼｯｸM" pitchFamily="50" charset="-128"/>
                <a:ea typeface="HGPｺﾞｼｯｸM" pitchFamily="50" charset="-128"/>
                <a:cs typeface="メイリオ" pitchFamily="50" charset="-128"/>
              </a:rPr>
              <a:t>※</a:t>
            </a:r>
            <a:r>
              <a:rPr lang="ja-JP" altLang="en-US" sz="909">
                <a:latin typeface="HGPｺﾞｼｯｸM" pitchFamily="50" charset="-128"/>
                <a:ea typeface="HGPｺﾞｼｯｸM" pitchFamily="50" charset="-128"/>
                <a:cs typeface="メイリオ" pitchFamily="50" charset="-128"/>
              </a:rPr>
              <a:t>国と都道府県の</a:t>
            </a:r>
            <a:endParaRPr lang="en-US" altLang="ja-JP" sz="909">
              <a:latin typeface="HGPｺﾞｼｯｸM" pitchFamily="50" charset="-128"/>
              <a:ea typeface="HGPｺﾞｼｯｸM" pitchFamily="50" charset="-128"/>
              <a:cs typeface="メイリオ" pitchFamily="50" charset="-128"/>
            </a:endParaRPr>
          </a:p>
          <a:p>
            <a:pPr algn="ctr">
              <a:defRPr/>
            </a:pPr>
            <a:r>
              <a:rPr lang="ja-JP" altLang="en-US" sz="909">
                <a:latin typeface="HGPｺﾞｼｯｸM" pitchFamily="50" charset="-128"/>
                <a:ea typeface="HGPｺﾞｼｯｸM" pitchFamily="50" charset="-128"/>
                <a:cs typeface="メイリオ" pitchFamily="50" charset="-128"/>
              </a:rPr>
              <a:t>負担割合２／３、 １／３ </a:t>
            </a:r>
          </a:p>
        </p:txBody>
      </p:sp>
      <p:sp>
        <p:nvSpPr>
          <p:cNvPr id="21" name="上矢印 20"/>
          <p:cNvSpPr/>
          <p:nvPr/>
        </p:nvSpPr>
        <p:spPr>
          <a:xfrm>
            <a:off x="363863" y="4063656"/>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22" name="角丸四角形 21"/>
          <p:cNvSpPr/>
          <p:nvPr/>
        </p:nvSpPr>
        <p:spPr>
          <a:xfrm>
            <a:off x="253191" y="5779075"/>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7"/>
          <p:cNvSpPr>
            <a:spLocks noChangeArrowheads="1"/>
          </p:cNvSpPr>
          <p:nvPr/>
        </p:nvSpPr>
        <p:spPr bwMode="auto">
          <a:xfrm>
            <a:off x="291165" y="5856634"/>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24" name="下矢印 23"/>
          <p:cNvSpPr/>
          <p:nvPr/>
        </p:nvSpPr>
        <p:spPr>
          <a:xfrm>
            <a:off x="779620" y="407534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25" name="下矢印 24"/>
          <p:cNvSpPr/>
          <p:nvPr/>
        </p:nvSpPr>
        <p:spPr>
          <a:xfrm>
            <a:off x="1278268" y="538190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4203552" y="4366472"/>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下矢印 26"/>
          <p:cNvSpPr/>
          <p:nvPr/>
        </p:nvSpPr>
        <p:spPr>
          <a:xfrm>
            <a:off x="1295170" y="4010668"/>
            <a:ext cx="906063"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8" name="上矢印 27"/>
          <p:cNvSpPr/>
          <p:nvPr/>
        </p:nvSpPr>
        <p:spPr>
          <a:xfrm>
            <a:off x="2621166" y="3995669"/>
            <a:ext cx="1002871"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29" name="下矢印 28"/>
          <p:cNvSpPr/>
          <p:nvPr/>
        </p:nvSpPr>
        <p:spPr>
          <a:xfrm>
            <a:off x="779620" y="2651967"/>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0" name="上矢印 29"/>
          <p:cNvSpPr/>
          <p:nvPr/>
        </p:nvSpPr>
        <p:spPr>
          <a:xfrm>
            <a:off x="2579637" y="2607925"/>
            <a:ext cx="1014009"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1" name="上矢印 30"/>
          <p:cNvSpPr/>
          <p:nvPr/>
        </p:nvSpPr>
        <p:spPr>
          <a:xfrm>
            <a:off x="2651151" y="5373205"/>
            <a:ext cx="985717"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32" name="正方形/長方形 31"/>
          <p:cNvSpPr/>
          <p:nvPr/>
        </p:nvSpPr>
        <p:spPr>
          <a:xfrm>
            <a:off x="4203552" y="434069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33" name="正方形/長方形 32"/>
          <p:cNvSpPr/>
          <p:nvPr/>
        </p:nvSpPr>
        <p:spPr>
          <a:xfrm>
            <a:off x="4217626" y="1827409"/>
            <a:ext cx="4772651" cy="245039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4" name="正方形/長方形 33"/>
          <p:cNvSpPr/>
          <p:nvPr/>
        </p:nvSpPr>
        <p:spPr>
          <a:xfrm>
            <a:off x="4217626" y="1827001"/>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35" name="正方形/長方形 34"/>
          <p:cNvSpPr/>
          <p:nvPr/>
        </p:nvSpPr>
        <p:spPr>
          <a:xfrm>
            <a:off x="4185606" y="2086994"/>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36" name="正方形/長方形 35"/>
          <p:cNvSpPr/>
          <p:nvPr/>
        </p:nvSpPr>
        <p:spPr>
          <a:xfrm>
            <a:off x="4235795" y="4720721"/>
            <a:ext cx="4884030" cy="1535036"/>
          </a:xfrm>
          <a:prstGeom prst="rect">
            <a:avLst/>
          </a:prstGeom>
        </p:spPr>
        <p:txBody>
          <a:bodyPr wrap="square">
            <a:spAutoFit/>
          </a:bodyPr>
          <a:lstStyle/>
          <a:p>
            <a:pPr marL="160090" indent="-160090">
              <a:defRPr/>
            </a:pPr>
            <a:r>
              <a:rPr lang="ja-JP" altLang="en-US" sz="1090" dirty="0">
                <a:latin typeface="+mn-ea"/>
                <a:ea typeface="ＭＳ Ｐゴシック" pitchFamily="50" charset="-128"/>
              </a:rPr>
              <a:t>１  地域医療構想の達成に向けた医療機関の施設又は設備の整備に関する事業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２  居宅等における医療の提供に関する事業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４  医療従事者の確保に関する事業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６　</a:t>
            </a:r>
            <a:r>
              <a:rPr lang="ja-JP" altLang="en-US" sz="1090" u="sng" dirty="0" smtClean="0">
                <a:latin typeface="+mn-ea"/>
                <a:ea typeface="ＭＳ Ｐゴシック" pitchFamily="50" charset="-128"/>
              </a:rPr>
              <a:t>勤務医の</a:t>
            </a:r>
            <a:r>
              <a:rPr lang="ja-JP" altLang="en-US" sz="1090" u="sng" dirty="0">
                <a:latin typeface="+mn-ea"/>
                <a:ea typeface="ＭＳ Ｐゴシック" pitchFamily="50" charset="-128"/>
              </a:rPr>
              <a:t>働き方改革</a:t>
            </a:r>
            <a:r>
              <a:rPr lang="ja-JP" altLang="en-US" sz="1090" u="sng" dirty="0" smtClean="0">
                <a:latin typeface="+mn-ea"/>
                <a:ea typeface="ＭＳ Ｐゴシック" pitchFamily="50" charset="-128"/>
              </a:rPr>
              <a:t>の支援に</a:t>
            </a:r>
            <a:r>
              <a:rPr lang="ja-JP" altLang="en-US" sz="1090" u="sng" dirty="0">
                <a:latin typeface="+mn-ea"/>
                <a:ea typeface="ＭＳ Ｐゴシック" pitchFamily="50" charset="-128"/>
              </a:rPr>
              <a:t>関する</a:t>
            </a:r>
            <a:r>
              <a:rPr lang="ja-JP" altLang="en-US" sz="1090" u="sng" dirty="0" smtClean="0">
                <a:latin typeface="+mn-ea"/>
                <a:ea typeface="ＭＳ Ｐゴシック" pitchFamily="50" charset="-128"/>
              </a:rPr>
              <a:t>事業　</a:t>
            </a:r>
            <a:r>
              <a:rPr lang="en-US" altLang="ja-JP" sz="1090" u="sng" dirty="0">
                <a:latin typeface="+mn-ea"/>
              </a:rPr>
              <a:t>【</a:t>
            </a:r>
            <a:r>
              <a:rPr lang="en-US" altLang="ja-JP" sz="1200" u="sng" dirty="0" smtClean="0">
                <a:latin typeface="+mn-ea"/>
                <a:ea typeface="ＭＳ Ｐゴシック" pitchFamily="50" charset="-128"/>
              </a:rPr>
              <a:t>※</a:t>
            </a:r>
            <a:r>
              <a:rPr lang="ja-JP" altLang="en-US" sz="1200" u="sng" dirty="0" smtClean="0">
                <a:latin typeface="+mn-ea"/>
                <a:ea typeface="ＭＳ Ｐゴシック" pitchFamily="50" charset="-128"/>
              </a:rPr>
              <a:t>Ｒ２年度追加</a:t>
            </a:r>
            <a:r>
              <a:rPr lang="en-US" altLang="ja-JP" sz="1200" u="sng" dirty="0" smtClean="0">
                <a:latin typeface="+mn-ea"/>
                <a:ea typeface="ＭＳ Ｐゴシック" pitchFamily="50" charset="-128"/>
              </a:rPr>
              <a:t>】</a:t>
            </a:r>
            <a:endParaRPr lang="ja-JP" altLang="en-US" sz="1200" u="sng" dirty="0">
              <a:latin typeface="+mn-ea"/>
              <a:ea typeface="ＭＳ Ｐゴシック" pitchFamily="50" charset="-128"/>
            </a:endParaRPr>
          </a:p>
        </p:txBody>
      </p:sp>
      <p:sp>
        <p:nvSpPr>
          <p:cNvPr id="37" name="円/楕円 8"/>
          <p:cNvSpPr/>
          <p:nvPr/>
        </p:nvSpPr>
        <p:spPr bwMode="auto">
          <a:xfrm>
            <a:off x="4139970" y="467538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38" name="スライド番号プレースホルダー 1"/>
          <p:cNvSpPr txBox="1">
            <a:spLocks/>
          </p:cNvSpPr>
          <p:nvPr/>
        </p:nvSpPr>
        <p:spPr bwMode="auto">
          <a:xfrm>
            <a:off x="7010400" y="710125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fontAlgn="base">
              <a:spcBef>
                <a:spcPct val="0"/>
              </a:spcBef>
              <a:spcAft>
                <a:spcPct val="0"/>
              </a:spcAft>
              <a:buFont typeface="Arial" pitchFamily="34" charset="0"/>
              <a:buNone/>
              <a:defRPr sz="1800" kern="1200">
                <a:solidFill>
                  <a:srgbClr val="898989"/>
                </a:solidFill>
                <a:latin typeface="HGPｺﾞｼｯｸE" panose="020B0900000000000000" pitchFamily="50" charset="-128"/>
                <a:ea typeface="HGPｺﾞｼｯｸE" panose="020B0900000000000000"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a:lstStyle>
          <a:p>
            <a:pPr>
              <a:defRPr/>
            </a:pPr>
            <a:fld id="{845FDA58-8628-4030-A7FF-2946B2EE6B4C}" type="slidenum">
              <a:rPr lang="ja-JP" altLang="en-US" sz="3200" smtClean="0"/>
              <a:pPr>
                <a:defRPr/>
              </a:pPr>
              <a:t>1</a:t>
            </a:fld>
            <a:endParaRPr lang="ja-JP" altLang="en-US" sz="3200" dirty="0">
              <a:solidFill>
                <a:schemeClr val="tx1"/>
              </a:solidFill>
            </a:endParaRPr>
          </a:p>
        </p:txBody>
      </p:sp>
      <p:sp>
        <p:nvSpPr>
          <p:cNvPr id="39" name="正方形/長方形 38"/>
          <p:cNvSpPr/>
          <p:nvPr/>
        </p:nvSpPr>
        <p:spPr>
          <a:xfrm>
            <a:off x="112174" y="1808446"/>
            <a:ext cx="3963751" cy="458224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3"/>
          <p:cNvSpPr txBox="1"/>
          <p:nvPr/>
        </p:nvSpPr>
        <p:spPr>
          <a:xfrm>
            <a:off x="0" y="743521"/>
            <a:ext cx="9112040" cy="892552"/>
          </a:xfrm>
          <a:prstGeom prst="rect">
            <a:avLst/>
          </a:prstGeom>
          <a:noFill/>
        </p:spPr>
        <p:txBody>
          <a:bodyPr wrap="square" rtlCol="0">
            <a:spAutoFit/>
          </a:bodyPr>
          <a:lstStyle/>
          <a:p>
            <a:r>
              <a:rPr kumimoji="1" lang="ja-JP" altLang="en-US" sz="1300" dirty="0" smtClean="0"/>
              <a:t>　「</a:t>
            </a:r>
            <a:r>
              <a:rPr kumimoji="1" lang="ja-JP" altLang="en-US" sz="1300" dirty="0"/>
              <a:t>団塊の世代」が</a:t>
            </a:r>
            <a:r>
              <a:rPr kumimoji="1" lang="en-US" altLang="ja-JP" sz="1300" dirty="0"/>
              <a:t>75</a:t>
            </a:r>
            <a:r>
              <a:rPr kumimoji="1" lang="ja-JP" altLang="en-US" sz="1300" dirty="0"/>
              <a:t>歳以上となる</a:t>
            </a:r>
            <a:r>
              <a:rPr kumimoji="1" lang="en-US" altLang="ja-JP" sz="1300" dirty="0"/>
              <a:t>2025</a:t>
            </a:r>
            <a:r>
              <a:rPr kumimoji="1" lang="ja-JP" altLang="en-US" sz="1300" dirty="0" smtClean="0"/>
              <a:t>年を展望すれば、病床の機能分化・連携、在宅医療・介護の推進、医療・介護従事者の</a:t>
            </a:r>
            <a:endParaRPr kumimoji="1" lang="en-US" altLang="ja-JP" sz="1300" dirty="0" smtClean="0"/>
          </a:p>
          <a:p>
            <a:r>
              <a:rPr kumimoji="1" lang="ja-JP" altLang="en-US" sz="1300" dirty="0" smtClean="0"/>
              <a:t>確保・勤務条件の改善等、「</a:t>
            </a:r>
            <a:r>
              <a:rPr kumimoji="1" lang="ja-JP" altLang="en-US" sz="1300" dirty="0"/>
              <a:t>効率的かつ質の高い医療提供体制の構築」と「地域包括ケアシステムの構築」が</a:t>
            </a:r>
            <a:r>
              <a:rPr kumimoji="1" lang="ja-JP" altLang="en-US" sz="1300" dirty="0" smtClean="0"/>
              <a:t>急務の課題です。</a:t>
            </a:r>
            <a:endParaRPr kumimoji="1" lang="en-US" altLang="ja-JP" sz="1300" dirty="0" smtClean="0"/>
          </a:p>
          <a:p>
            <a:r>
              <a:rPr kumimoji="1" lang="ja-JP" altLang="en-US" sz="1300" dirty="0" smtClean="0"/>
              <a:t>　このため、国は、平成</a:t>
            </a:r>
            <a:r>
              <a:rPr kumimoji="1" lang="en-US" altLang="ja-JP" sz="1300" dirty="0" smtClean="0"/>
              <a:t>26</a:t>
            </a:r>
            <a:r>
              <a:rPr kumimoji="1" lang="ja-JP" altLang="en-US" sz="1300" dirty="0" smtClean="0"/>
              <a:t>年度から消費税</a:t>
            </a:r>
            <a:r>
              <a:rPr kumimoji="1" lang="ja-JP" altLang="en-US" sz="1300" dirty="0"/>
              <a:t>増収分を活用した地域医療介護総合確保</a:t>
            </a:r>
            <a:r>
              <a:rPr kumimoji="1" lang="ja-JP" altLang="en-US" sz="1300" dirty="0" smtClean="0"/>
              <a:t>基金を各都道府県に創設しました。</a:t>
            </a:r>
            <a:endParaRPr kumimoji="1" lang="en-US" altLang="ja-JP" sz="1300" dirty="0" smtClean="0"/>
          </a:p>
          <a:p>
            <a:r>
              <a:rPr kumimoji="1" lang="ja-JP" altLang="en-US" sz="1300" dirty="0"/>
              <a:t>　</a:t>
            </a:r>
            <a:r>
              <a:rPr kumimoji="1" lang="ja-JP" altLang="en-US" sz="1300" dirty="0" smtClean="0"/>
              <a:t>これを受けて、各都道府県</a:t>
            </a:r>
            <a:r>
              <a:rPr kumimoji="1" lang="ja-JP" altLang="en-US" sz="1300" dirty="0"/>
              <a:t>は、都道府県計画を作成し、当該計画に</a:t>
            </a:r>
            <a:r>
              <a:rPr kumimoji="1" lang="ja-JP" altLang="en-US" sz="1300" dirty="0" smtClean="0"/>
              <a:t>基づいて事業を実施しています。</a:t>
            </a:r>
            <a:endParaRPr kumimoji="1" lang="ja-JP" altLang="en-US" sz="1300" dirty="0"/>
          </a:p>
        </p:txBody>
      </p:sp>
    </p:spTree>
    <p:extLst>
      <p:ext uri="{BB962C8B-B14F-4D97-AF65-F5344CB8AC3E}">
        <p14:creationId xmlns:p14="http://schemas.microsoft.com/office/powerpoint/2010/main" val="1656308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76202"/>
            <a:ext cx="2133600" cy="365125"/>
          </a:xfrm>
        </p:spPr>
        <p:txBody>
          <a:bodyPr/>
          <a:lstStyle/>
          <a:p>
            <a:pPr>
              <a:defRPr/>
            </a:pPr>
            <a:endParaRPr lang="en-US" altLang="ja-JP" dirty="0" smtClean="0"/>
          </a:p>
          <a:p>
            <a:pPr>
              <a:defRPr/>
            </a:pPr>
            <a:r>
              <a:rPr lang="ja-JP" altLang="en-US" dirty="0"/>
              <a:t>　</a:t>
            </a:r>
            <a:r>
              <a:rPr lang="ja-JP" altLang="en-US" dirty="0" smtClean="0"/>
              <a:t>　</a:t>
            </a:r>
            <a:fld id="{845FDA58-8628-4030-A7FF-2946B2EE6B4C}" type="slidenum">
              <a:rPr lang="ja-JP" altLang="en-US" smtClean="0"/>
              <a:pPr>
                <a:defRPr/>
              </a:pPr>
              <a:t>2</a:t>
            </a:fld>
            <a:endParaRPr lang="ja-JP" altLang="en-US" dirty="0">
              <a:solidFill>
                <a:schemeClr val="tx1"/>
              </a:solidFill>
            </a:endParaRPr>
          </a:p>
        </p:txBody>
      </p:sp>
      <p:sp>
        <p:nvSpPr>
          <p:cNvPr id="10"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大阪府の</a:t>
            </a:r>
            <a:r>
              <a:rPr kumimoji="1" lang="ja-JP" altLang="en-US" sz="3600" dirty="0" smtClean="0">
                <a:solidFill>
                  <a:schemeClr val="bg1"/>
                </a:solidFill>
              </a:rPr>
              <a:t>基金計画額</a:t>
            </a:r>
            <a:r>
              <a:rPr kumimoji="1" lang="ja-JP" altLang="en-US" sz="3600" dirty="0" smtClean="0">
                <a:solidFill>
                  <a:schemeClr val="bg1"/>
                </a:solidFill>
              </a:rPr>
              <a:t>等（医療分）</a:t>
            </a:r>
            <a:endParaRPr kumimoji="1" lang="ja-JP" altLang="en-US" sz="3600" dirty="0">
              <a:solidFill>
                <a:schemeClr val="bg1"/>
              </a:solidFill>
            </a:endParaRPr>
          </a:p>
        </p:txBody>
      </p:sp>
      <p:sp>
        <p:nvSpPr>
          <p:cNvPr id="6" name="正方形/長方形 5"/>
          <p:cNvSpPr/>
          <p:nvPr/>
        </p:nvSpPr>
        <p:spPr>
          <a:xfrm>
            <a:off x="8042855" y="635125"/>
            <a:ext cx="1006923" cy="215444"/>
          </a:xfrm>
          <a:prstGeom prst="rect">
            <a:avLst/>
          </a:prstGeom>
        </p:spPr>
        <p:txBody>
          <a:bodyPr wrap="square">
            <a:spAutoFit/>
          </a:bodyPr>
          <a:lstStyle/>
          <a:p>
            <a:r>
              <a:rPr kumimoji="1" lang="ja-JP" altLang="en-US" sz="800" dirty="0" smtClean="0">
                <a:latin typeface="Meiryo UI" panose="020B0604030504040204" pitchFamily="50" charset="-128"/>
                <a:ea typeface="Meiryo UI" panose="020B0604030504040204" pitchFamily="50" charset="-128"/>
              </a:rPr>
              <a:t>（単位：百万円）</a:t>
            </a:r>
            <a:endParaRPr kumimoji="1" lang="ja-JP" altLang="en-US" sz="800" dirty="0">
              <a:latin typeface="Meiryo UI" panose="020B0604030504040204" pitchFamily="50" charset="-128"/>
              <a:ea typeface="Meiryo UI" panose="020B0604030504040204" pitchFamily="50" charset="-128"/>
            </a:endParaRPr>
          </a:p>
        </p:txBody>
      </p:sp>
      <p:sp>
        <p:nvSpPr>
          <p:cNvPr id="7" name="正方形/長方形 6"/>
          <p:cNvSpPr/>
          <p:nvPr/>
        </p:nvSpPr>
        <p:spPr>
          <a:xfrm>
            <a:off x="108837" y="6638074"/>
            <a:ext cx="8640600" cy="215444"/>
          </a:xfrm>
          <a:prstGeom prst="rect">
            <a:avLst/>
          </a:prstGeom>
        </p:spPr>
        <p:txBody>
          <a:bodyPr wrap="square">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令和２年度は、府内における新型コロナウイルス感染症の感染拡大の影響を踏まえ、一部事業を見直したことにより、計画額は当初より縮小。</a:t>
            </a:r>
            <a:r>
              <a:rPr kumimoji="1" lang="ja-JP" altLang="en-US" sz="800" dirty="0">
                <a:latin typeface="Meiryo UI" panose="020B0604030504040204" pitchFamily="50" charset="-128"/>
                <a:ea typeface="Meiryo UI" panose="020B0604030504040204" pitchFamily="50" charset="-128"/>
              </a:rPr>
              <a:t>　</a:t>
            </a:r>
          </a:p>
        </p:txBody>
      </p:sp>
      <p:pic>
        <p:nvPicPr>
          <p:cNvPr id="3" name="図 2"/>
          <p:cNvPicPr>
            <a:picLocks noChangeAspect="1"/>
          </p:cNvPicPr>
          <p:nvPr/>
        </p:nvPicPr>
        <p:blipFill>
          <a:blip r:embed="rId3"/>
          <a:stretch>
            <a:fillRect/>
          </a:stretch>
        </p:blipFill>
        <p:spPr>
          <a:xfrm>
            <a:off x="70666" y="802090"/>
            <a:ext cx="9002667" cy="5815347"/>
          </a:xfrm>
          <a:prstGeom prst="rect">
            <a:avLst/>
          </a:prstGeom>
        </p:spPr>
      </p:pic>
    </p:spTree>
    <p:extLst>
      <p:ext uri="{BB962C8B-B14F-4D97-AF65-F5344CB8AC3E}">
        <p14:creationId xmlns:p14="http://schemas.microsoft.com/office/powerpoint/2010/main" val="675504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73678" y="1657941"/>
            <a:ext cx="420292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63466" y="3777331"/>
            <a:ext cx="277579" cy="202507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　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509568" y="3529725"/>
            <a:ext cx="208819" cy="20312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88659" y="3495378"/>
            <a:ext cx="4196393" cy="871784"/>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に関する啓発用の冊子や研修会の開催があるとよい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・介護関係従事者及び市民へ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周知、認識を高める活動が必要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8584" y="4089328"/>
            <a:ext cx="3983795" cy="848307"/>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・在宅・施設等それぞれの立場の看護師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が働きかけ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を行える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よう、看護協会の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支援マニュアル作成を支援。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府民向け人生会議（</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）啓発パンフレット等を作成。</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2070698"/>
            <a:ext cx="4198679" cy="12898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回復期病床の確保のため、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有床診療所から地域包括ケア病棟への転換も補助金の対象となるよう、検討してほしい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急性期や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慢性期の病床数の減少についても、地域医療構想に資するのであれば、補助対象とするよう検討してほしい。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870" y="1666416"/>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09903" y="2374048"/>
            <a:ext cx="4007387" cy="13340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有床診療所は除く</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、病院と統合し、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急性期または慢性期から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、地域包括ケア病棟など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の回復期へ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転換する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補助対象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よう要件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拡大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削減も補助対象となるよう要件拡大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地域医療構想に資する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用途への変更・不用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建物や医療機器の撤去にかかる経費へ補助）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514958" y="2075287"/>
            <a:ext cx="201722" cy="1330330"/>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4788" y="3777331"/>
            <a:ext cx="3336692" cy="28980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14801" y="2097624"/>
            <a:ext cx="3396665" cy="253353"/>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転換</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63466" y="2061629"/>
            <a:ext cx="260115" cy="1655113"/>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拡　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272169" y="4128409"/>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北河内、三島）</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719607" y="6471176"/>
            <a:ext cx="477485" cy="365125"/>
          </a:xfrm>
        </p:spPr>
        <p:txBody>
          <a:body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51" name="円/楕円 50"/>
          <p:cNvSpPr/>
          <p:nvPr/>
        </p:nvSpPr>
        <p:spPr bwMode="auto">
          <a:xfrm>
            <a:off x="8427604" y="200238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rPr>
              <a:t>１</a:t>
            </a:r>
          </a:p>
        </p:txBody>
      </p:sp>
      <p:sp>
        <p:nvSpPr>
          <p:cNvPr id="40" name="Rectangle 13" descr="縦線 (反転)"/>
          <p:cNvSpPr>
            <a:spLocks noChangeArrowheads="1"/>
          </p:cNvSpPr>
          <p:nvPr/>
        </p:nvSpPr>
        <p:spPr bwMode="auto">
          <a:xfrm>
            <a:off x="3290521" y="3151311"/>
            <a:ext cx="1273056" cy="22633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13" descr="縦線 (反転)"/>
          <p:cNvSpPr>
            <a:spLocks noChangeArrowheads="1"/>
          </p:cNvSpPr>
          <p:nvPr/>
        </p:nvSpPr>
        <p:spPr bwMode="auto">
          <a:xfrm>
            <a:off x="548436" y="6228996"/>
            <a:ext cx="7916401" cy="525914"/>
          </a:xfrm>
          <a:prstGeom prst="rect">
            <a:avLst/>
          </a:prstGeom>
          <a:noFill/>
          <a:ln w="19050">
            <a:solidFill>
              <a:srgbClr val="FF5050"/>
            </a:solidFill>
            <a:prstDash val="solid"/>
            <a:miter lim="800000"/>
            <a:headEnd/>
            <a:tailEnd/>
          </a:ln>
          <a:effectLst/>
          <a:ex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◆新規事業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潜在看護師等オーダーメイド研修事業、感染症対策事業、薬局の在宅医療推進</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（再構築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◆継続事業　　</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訪問看護ネットワーク事業、医科歯科連携推進事業　等</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935633"/>
            <a:ext cx="7933044" cy="296487"/>
          </a:xfrm>
          <a:prstGeom prst="rect">
            <a:avLst/>
          </a:prstGeom>
          <a:solidFill>
            <a:srgbClr val="FF5050"/>
          </a:solidFill>
          <a:ln w="0">
            <a:noFill/>
            <a:miter lim="800000"/>
            <a:headEnd/>
            <a:tailEnd/>
          </a:ln>
          <a:effectLst/>
          <a:ex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新規・再構築・継続～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関係団体から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の提案</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（検討会議での意見等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）及び効果検証により構築・改善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円/楕円 50"/>
          <p:cNvSpPr/>
          <p:nvPr/>
        </p:nvSpPr>
        <p:spPr bwMode="auto">
          <a:xfrm>
            <a:off x="8427604" y="368580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26" name="Text Box 6"/>
          <p:cNvSpPr txBox="1">
            <a:spLocks noChangeArrowheads="1"/>
          </p:cNvSpPr>
          <p:nvPr/>
        </p:nvSpPr>
        <p:spPr bwMode="auto">
          <a:xfrm>
            <a:off x="5097536" y="4959832"/>
            <a:ext cx="3565244" cy="268169"/>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市町村在宅医療・介護連携推進見える化事業</a:t>
            </a:r>
          </a:p>
        </p:txBody>
      </p:sp>
      <p:sp>
        <p:nvSpPr>
          <p:cNvPr id="35" name="Rectangle 13" descr="縦線 (反転)"/>
          <p:cNvSpPr>
            <a:spLocks noChangeArrowheads="1"/>
          </p:cNvSpPr>
          <p:nvPr/>
        </p:nvSpPr>
        <p:spPr bwMode="auto">
          <a:xfrm>
            <a:off x="174467" y="4401342"/>
            <a:ext cx="4202922" cy="1416753"/>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市町村や圏域ごとの在宅医療実施医療機関等の医療資源の把握が不十分。地域特性等の理解や新たな課題や問題点を抽出するためには市町村や圏域別のデータ分析が必要。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各市町村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の立地、人口比率等が異なる為、実情に応じた取組みを行うためには市町村ごとの細やかなデータの分析が必要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145281" y="5584711"/>
            <a:ext cx="1514442" cy="291575"/>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4983201" y="5033894"/>
            <a:ext cx="4060792" cy="1008155"/>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国保データベース（</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KDB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）システムのデータ等を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単位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で分析（見える化）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⇒市町村説明会で提供。</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市町村介護保険事業計画の策定を支援。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59630" y="695171"/>
            <a:ext cx="8822749" cy="892552"/>
          </a:xfrm>
          <a:prstGeom prst="rect">
            <a:avLst/>
          </a:prstGeom>
          <a:noFill/>
          <a:ln>
            <a:solidFill>
              <a:schemeClr val="tx2">
                <a:lumMod val="40000"/>
                <a:lumOff val="60000"/>
              </a:schemeClr>
            </a:solidFill>
          </a:ln>
        </p:spPr>
        <p:txBody>
          <a:bodyPr wrap="square"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■各圏域の意見を聴取する理由</a:t>
            </a:r>
            <a:endParaRPr kumimoji="1" lang="en-US" altLang="ja-JP" sz="1400" b="1" dirty="0" smtClean="0">
              <a:latin typeface="ＭＳ ゴシック" panose="020B0609070205080204" pitchFamily="49" charset="-128"/>
              <a:ea typeface="ＭＳ ゴシック" panose="020B0609070205080204" pitchFamily="49" charset="-128"/>
            </a:endParaRPr>
          </a:p>
          <a:p>
            <a:r>
              <a:rPr kumimoji="1" lang="ja-JP" altLang="en-US" sz="1400" dirty="0" smtClean="0"/>
              <a:t>👉  現在実施している基金事業について、着実に実績を積み上げながら、効果的に進めていくことが必要。</a:t>
            </a:r>
            <a:endParaRPr kumimoji="1" lang="en-US" altLang="ja-JP" sz="1400" dirty="0" smtClean="0"/>
          </a:p>
          <a:p>
            <a:r>
              <a:rPr kumimoji="1" lang="ja-JP" altLang="en-US" sz="1400" dirty="0" smtClean="0"/>
              <a:t>👉  ＰＤＣＡ（改善）サイクルを回しながら、より良い事業とするため、各圏域からご意見をただきたい。</a:t>
            </a:r>
            <a:endParaRPr kumimoji="1" lang="en-US" altLang="ja-JP" sz="1400" dirty="0" smtClean="0"/>
          </a:p>
          <a:p>
            <a:r>
              <a:rPr kumimoji="1" lang="ja-JP" altLang="en-US" sz="1000" dirty="0" smtClean="0"/>
              <a:t>　　　</a:t>
            </a:r>
            <a:r>
              <a:rPr kumimoji="1" lang="en-US" altLang="ja-JP" sz="1000" dirty="0" smtClean="0"/>
              <a:t>※</a:t>
            </a:r>
            <a:r>
              <a:rPr kumimoji="1" lang="ja-JP" altLang="en-US" sz="1000" dirty="0" smtClean="0"/>
              <a:t>基金事業のＰＤＣＡに当たり、</a:t>
            </a:r>
            <a:r>
              <a:rPr kumimoji="1" lang="ja-JP" altLang="en-US" sz="1000" dirty="0"/>
              <a:t>各圏域から意見聴取する</a:t>
            </a:r>
            <a:r>
              <a:rPr kumimoji="1" lang="ja-JP" altLang="en-US" sz="1000" dirty="0" smtClean="0"/>
              <a:t>ことについて、大阪府医療計画や</a:t>
            </a:r>
            <a:r>
              <a:rPr kumimoji="1" lang="ja-JP" altLang="en-US" sz="1000" dirty="0"/>
              <a:t>地域医療介護総合確保計画等の計画</a:t>
            </a:r>
            <a:r>
              <a:rPr kumimoji="1" lang="ja-JP" altLang="en-US" sz="1000" dirty="0" smtClean="0"/>
              <a:t>に位置付け。</a:t>
            </a:r>
            <a:endParaRPr kumimoji="1" lang="ja-JP" altLang="en-US" sz="1400" dirty="0"/>
          </a:p>
        </p:txBody>
      </p:sp>
      <p:sp>
        <p:nvSpPr>
          <p:cNvPr id="45" name="タイトル 1"/>
          <p:cNvSpPr>
            <a:spLocks noGrp="1"/>
          </p:cNvSpPr>
          <p:nvPr>
            <p:ph type="title"/>
          </p:nvPr>
        </p:nvSpPr>
        <p:spPr>
          <a:xfrm>
            <a:off x="-8424" y="13647"/>
            <a:ext cx="9152423" cy="638738"/>
          </a:xfrm>
          <a:solidFill>
            <a:schemeClr val="tx2">
              <a:lumMod val="75000"/>
            </a:schemeClr>
          </a:solidFill>
        </p:spPr>
        <p:txBody>
          <a:bodyPr/>
          <a:lstStyle/>
          <a:p>
            <a:r>
              <a:rPr lang="ja-JP" altLang="en-US" sz="3600" smtClean="0">
                <a:solidFill>
                  <a:schemeClr val="bg1"/>
                </a:solidFill>
                <a:latin typeface="+mj-ea"/>
                <a:cs typeface="Meiryo UI" panose="020B0604030504040204" pitchFamily="50" charset="-128"/>
              </a:rPr>
              <a:t>圏域意見聴取を活用</a:t>
            </a:r>
            <a:r>
              <a:rPr lang="ja-JP" altLang="en-US" sz="3600" dirty="0">
                <a:solidFill>
                  <a:schemeClr val="bg1"/>
                </a:solidFill>
                <a:latin typeface="+mj-ea"/>
                <a:cs typeface="Meiryo UI" panose="020B0604030504040204" pitchFamily="50" charset="-128"/>
              </a:rPr>
              <a:t>した基金事業例</a:t>
            </a:r>
            <a:r>
              <a:rPr lang="en-US" altLang="ja-JP" sz="3600" dirty="0">
                <a:solidFill>
                  <a:schemeClr val="bg1"/>
                </a:solidFill>
                <a:latin typeface="+mj-ea"/>
                <a:cs typeface="Meiryo UI" panose="020B0604030504040204" pitchFamily="50" charset="-128"/>
              </a:rPr>
              <a:t>(PDCA)</a:t>
            </a:r>
          </a:p>
        </p:txBody>
      </p:sp>
    </p:spTree>
    <p:extLst>
      <p:ext uri="{BB962C8B-B14F-4D97-AF65-F5344CB8AC3E}">
        <p14:creationId xmlns:p14="http://schemas.microsoft.com/office/powerpoint/2010/main" val="343547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直線コネクタ 166"/>
          <p:cNvCxnSpPr/>
          <p:nvPr/>
        </p:nvCxnSpPr>
        <p:spPr bwMode="auto">
          <a:xfrm>
            <a:off x="95911" y="605106"/>
            <a:ext cx="8790569"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4" name="Rectangle 12" descr="縦線 (反転)"/>
          <p:cNvSpPr>
            <a:spLocks noChangeArrowheads="1"/>
          </p:cNvSpPr>
          <p:nvPr/>
        </p:nvSpPr>
        <p:spPr bwMode="auto">
          <a:xfrm>
            <a:off x="95911" y="118678"/>
            <a:ext cx="8790569"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lvl="0" eaLnBrk="1" hangingPunct="1">
              <a:spcBef>
                <a:spcPct val="0"/>
              </a:spcBef>
              <a:buNone/>
            </a:pPr>
            <a:r>
              <a:rPr lang="ja-JP" altLang="en-US" sz="2800" b="1" dirty="0" smtClean="0">
                <a:solidFill>
                  <a:srgbClr val="000000"/>
                </a:solidFill>
                <a:latin typeface="メイリオ" pitchFamily="50" charset="-128"/>
                <a:ea typeface="メイリオ" pitchFamily="50" charset="-128"/>
                <a:cs typeface="メイリオ" pitchFamily="50" charset="-128"/>
              </a:rPr>
              <a:t>事業例①：</a:t>
            </a:r>
            <a:r>
              <a:rPr lang="zh-TW" altLang="en-US" sz="2800" b="1" dirty="0" smtClean="0">
                <a:solidFill>
                  <a:srgbClr val="000000"/>
                </a:solidFill>
                <a:latin typeface="メイリオ" pitchFamily="50" charset="-128"/>
                <a:ea typeface="メイリオ" pitchFamily="50" charset="-128"/>
                <a:cs typeface="メイリオ" pitchFamily="50" charset="-128"/>
              </a:rPr>
              <a:t>病床転換</a:t>
            </a:r>
            <a:r>
              <a:rPr lang="ja-JP" altLang="en-US" sz="2800" b="1" dirty="0" smtClean="0">
                <a:solidFill>
                  <a:srgbClr val="000000"/>
                </a:solidFill>
                <a:latin typeface="メイリオ" pitchFamily="50" charset="-128"/>
                <a:ea typeface="メイリオ" pitchFamily="50" charset="-128"/>
                <a:cs typeface="メイリオ" pitchFamily="50" charset="-128"/>
              </a:rPr>
              <a:t>等</a:t>
            </a:r>
            <a:r>
              <a:rPr lang="zh-TW" altLang="en-US" sz="2800" b="1" dirty="0" smtClean="0">
                <a:solidFill>
                  <a:srgbClr val="000000"/>
                </a:solidFill>
                <a:latin typeface="メイリオ" pitchFamily="50" charset="-128"/>
                <a:ea typeface="メイリオ" pitchFamily="50" charset="-128"/>
                <a:cs typeface="メイリオ" pitchFamily="50" charset="-128"/>
              </a:rPr>
              <a:t>促進事業</a:t>
            </a:r>
            <a:r>
              <a:rPr lang="ja-JP" altLang="en-US" sz="2800" b="1" dirty="0" smtClean="0">
                <a:solidFill>
                  <a:srgbClr val="000000"/>
                </a:solidFill>
                <a:latin typeface="メイリオ" pitchFamily="50" charset="-128"/>
                <a:ea typeface="メイリオ" pitchFamily="50" charset="-128"/>
                <a:cs typeface="メイリオ" pitchFamily="50" charset="-128"/>
              </a:rPr>
              <a:t>（補助事業）</a:t>
            </a:r>
            <a:endParaRPr kumimoji="0" lang="ja-JP" altLang="en-US" sz="2800" b="1" i="0" u="sng" strike="noStrike" kern="120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sym typeface="メイリオ" pitchFamily="50" charset="-128"/>
            </a:endParaRPr>
          </a:p>
        </p:txBody>
      </p:sp>
      <p:sp>
        <p:nvSpPr>
          <p:cNvPr id="14" name="正方形/長方形 13"/>
          <p:cNvSpPr/>
          <p:nvPr/>
        </p:nvSpPr>
        <p:spPr>
          <a:xfrm>
            <a:off x="192042" y="664477"/>
            <a:ext cx="8951958" cy="2631490"/>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大阪府地域医療構想にかかる病床の機能分化・連携を推進するため、府内において不足する「回復期」　機能への病床転換の取組みを支援。また、「急性期」「慢性期」といった過剰病床の適正化にかかるダウンサイジングを新たに支援。</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590929023"/>
              </p:ext>
            </p:extLst>
          </p:nvPr>
        </p:nvGraphicFramePr>
        <p:xfrm>
          <a:off x="316101" y="2196054"/>
          <a:ext cx="8720394" cy="4109975"/>
        </p:xfrm>
        <a:graphic>
          <a:graphicData uri="http://schemas.openxmlformats.org/drawingml/2006/table">
            <a:tbl>
              <a:tblPr firstRow="1" firstCol="1" bandRow="1"/>
              <a:tblGrid>
                <a:gridCol w="3377944">
                  <a:extLst>
                    <a:ext uri="{9D8B030D-6E8A-4147-A177-3AD203B41FA5}">
                      <a16:colId xmlns:a16="http://schemas.microsoft.com/office/drawing/2014/main" val="3501967074"/>
                    </a:ext>
                  </a:extLst>
                </a:gridCol>
                <a:gridCol w="2083800">
                  <a:extLst>
                    <a:ext uri="{9D8B030D-6E8A-4147-A177-3AD203B41FA5}">
                      <a16:colId xmlns:a16="http://schemas.microsoft.com/office/drawing/2014/main" val="3656580344"/>
                    </a:ext>
                  </a:extLst>
                </a:gridCol>
                <a:gridCol w="3258650">
                  <a:extLst>
                    <a:ext uri="{9D8B030D-6E8A-4147-A177-3AD203B41FA5}">
                      <a16:colId xmlns:a16="http://schemas.microsoft.com/office/drawing/2014/main" val="2557832006"/>
                    </a:ext>
                  </a:extLst>
                </a:gridCol>
              </a:tblGrid>
              <a:tr h="45666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（補助対象）</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67678768"/>
                  </a:ext>
                </a:extLst>
              </a:tr>
              <a:tr h="365331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indent="-139700" algn="just">
                        <a:spcAft>
                          <a:spcPts val="0"/>
                        </a:spcAft>
                      </a:pPr>
                      <a:r>
                        <a:rPr 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となる病床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有床診療所</a:t>
                      </a:r>
                      <a:r>
                        <a:rPr lang="ja-JP" altLang="en-US" sz="9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（病院と統合再編予定の機関に限る）</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もしくは「慢性期」</a:t>
                      </a:r>
                      <a:r>
                        <a:rPr lang="ja-JP" altLang="en-US" sz="1100" b="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（補助金を受けようとする前年度の病床機能報告で報告）に該当する病床</a:t>
                      </a:r>
                      <a:r>
                        <a:rPr lang="ja-JP"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「回復期」</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機能</a:t>
                      </a:r>
                      <a:endPar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地域医療構想</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に資する</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施設等</a:t>
                      </a:r>
                      <a:endParaRPr lang="en-US"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086995"/>
                  </a:ext>
                </a:extLst>
              </a:tr>
            </a:tbl>
          </a:graphicData>
        </a:graphic>
      </p:graphicFrame>
      <p:sp>
        <p:nvSpPr>
          <p:cNvPr id="18" name="右矢印 17"/>
          <p:cNvSpPr/>
          <p:nvPr/>
        </p:nvSpPr>
        <p:spPr>
          <a:xfrm>
            <a:off x="4277496" y="6062259"/>
            <a:ext cx="781050" cy="428625"/>
          </a:xfrm>
          <a:prstGeom prst="rightArrow">
            <a:avLst/>
          </a:prstGeom>
          <a:solidFill>
            <a:srgbClr val="0070C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5940152" y="4994587"/>
            <a:ext cx="3096344" cy="1341120"/>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p:cNvSpPr txBox="1"/>
          <p:nvPr/>
        </p:nvSpPr>
        <p:spPr>
          <a:xfrm>
            <a:off x="241131" y="6429279"/>
            <a:ext cx="8500127"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３．事業予算　</a:t>
            </a:r>
            <a:r>
              <a:rPr kumimoji="1" lang="en-US" altLang="ja-JP" b="1" dirty="0">
                <a:solidFill>
                  <a:srgbClr val="000000"/>
                </a:solidFill>
                <a:latin typeface="Meiryo UI" panose="020B0604030504040204" pitchFamily="50" charset="-128"/>
                <a:ea typeface="Meiryo UI" panose="020B0604030504040204" pitchFamily="50" charset="-128"/>
              </a:rPr>
              <a:t>1,521,693</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717567" y="2289626"/>
            <a:ext cx="2160556" cy="389337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補助対象経費（</a:t>
            </a:r>
            <a:r>
              <a:rPr kumimoji="1" lang="ja-JP" altLang="en-US" sz="14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概要</a:t>
            </a: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機能転換</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①改修</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新増改築・</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備品購入費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１床当たり</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改修</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新増改築 </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4,540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②</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転換</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準備</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経費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の転換前６か月に</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発生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する</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人件費及び人材</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養成費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１人当たり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2,400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病床数の減少</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③改修・備品購入費</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en-US" altLang="ja-JP" sz="11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④損失補助</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不要となる建物や医療機器の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処分にかかる損失への補助</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1,600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 name="正方形/長方形 11"/>
          <p:cNvSpPr/>
          <p:nvPr/>
        </p:nvSpPr>
        <p:spPr>
          <a:xfrm>
            <a:off x="192042" y="1780556"/>
            <a:ext cx="8951958" cy="415498"/>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楕円 3"/>
          <p:cNvSpPr/>
          <p:nvPr/>
        </p:nvSpPr>
        <p:spPr bwMode="auto">
          <a:xfrm>
            <a:off x="60564" y="5137473"/>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5" name="楕円 14"/>
          <p:cNvSpPr/>
          <p:nvPr/>
        </p:nvSpPr>
        <p:spPr bwMode="auto">
          <a:xfrm>
            <a:off x="3511527" y="4488230"/>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6" name="楕円 15"/>
          <p:cNvSpPr/>
          <p:nvPr/>
        </p:nvSpPr>
        <p:spPr bwMode="auto">
          <a:xfrm>
            <a:off x="5734113" y="4916354"/>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20" name="テキスト ボックス 19"/>
          <p:cNvSpPr txBox="1"/>
          <p:nvPr/>
        </p:nvSpPr>
        <p:spPr>
          <a:xfrm>
            <a:off x="8001978" y="72369"/>
            <a:ext cx="884501"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拡大</a:t>
            </a:r>
            <a:endParaRPr kumimoji="1" lang="ja-JP" altLang="en-US" b="1" dirty="0">
              <a:solidFill>
                <a:schemeClr val="bg1"/>
              </a:solidFill>
            </a:endParaRPr>
          </a:p>
        </p:txBody>
      </p:sp>
      <p:sp>
        <p:nvSpPr>
          <p:cNvPr id="21"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Tree>
    <p:extLst>
      <p:ext uri="{BB962C8B-B14F-4D97-AF65-F5344CB8AC3E}">
        <p14:creationId xmlns:p14="http://schemas.microsoft.com/office/powerpoint/2010/main" val="208046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5838457" y="2385076"/>
            <a:ext cx="3160950" cy="3292912"/>
          </a:xfrm>
          <a:prstGeom prst="roundRect">
            <a:avLst>
              <a:gd name="adj" fmla="val 6411"/>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検討委員会構成</a:t>
            </a: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◇事務局 </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◇構成団体</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・大阪府医師会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・大阪府立病院協会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・大阪府私立</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病院</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・大阪府精神科病院協会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大阪府訪問看護</a:t>
            </a:r>
            <a:r>
              <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ST</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・大阪介護支援専門員協会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弁護士、学識経験者</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noProof="0" dirty="0" smtClean="0">
                <a:solidFill>
                  <a:srgbClr val="000000"/>
                </a:solidFill>
                <a:latin typeface="HG丸ｺﾞｼｯｸM-PRO" panose="020F0600000000000000" pitchFamily="50" charset="-128"/>
                <a:ea typeface="HG丸ｺﾞｼｯｸM-PRO" panose="020F0600000000000000" pitchFamily="50" charset="-128"/>
              </a:rPr>
              <a:t>（オブザーバー）</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・大阪府歯科医師会</a:t>
            </a:r>
            <a:endParaRPr kumimoji="1" lang="en-US" altLang="ja-JP" sz="1200" dirty="0" smtClean="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・大阪府薬剤師会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a:t>
            </a:r>
            <a:endParaRPr kumimoji="1"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正方形/長方形 19"/>
          <p:cNvSpPr/>
          <p:nvPr/>
        </p:nvSpPr>
        <p:spPr>
          <a:xfrm>
            <a:off x="5773461" y="1665527"/>
            <a:ext cx="3317281" cy="68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マニュアル作成</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に当たって</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は、検討</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委員会</a:t>
            </a:r>
            <a:endParaRPr kumimoji="1" lang="en-US" altLang="ja-JP"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及び作業</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部会を</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設置し、内容を検討・協議</a:t>
            </a:r>
            <a:endParaRPr kumimoji="1" lang="en-US" altLang="ja-JP"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554"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パンフレットについても、検討委員会に意見聴取</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3" name="フローチャート: 組合せ 22"/>
          <p:cNvSpPr/>
          <p:nvPr/>
        </p:nvSpPr>
        <p:spPr>
          <a:xfrm>
            <a:off x="3608097" y="3611080"/>
            <a:ext cx="4151263" cy="336827"/>
          </a:xfrm>
          <a:prstGeom prst="flowChartMerg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24" name="正方形/長方形 23"/>
          <p:cNvSpPr/>
          <p:nvPr/>
        </p:nvSpPr>
        <p:spPr>
          <a:xfrm>
            <a:off x="135558" y="3698251"/>
            <a:ext cx="5465591" cy="507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医療機関等に配布し、それぞれの立場（病院・在宅・施設等）における</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研修、実践等に活用。</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が実践される体制を整備する。</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正方形/長方形 27"/>
          <p:cNvSpPr/>
          <p:nvPr/>
        </p:nvSpPr>
        <p:spPr>
          <a:xfrm>
            <a:off x="-38206" y="2795080"/>
            <a:ext cx="2333244" cy="251429"/>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a:t>
            </a:r>
            <a:r>
              <a:rPr kumimoji="1" lang="ja-JP" altLang="en-US"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内容</a:t>
            </a:r>
            <a:r>
              <a:rPr kumimoji="1" lang="en-US" altLang="ja-JP"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6038" y="1670649"/>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１</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支援マニュアル作成支援事業（補助事業）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676" y="2001865"/>
            <a:ext cx="5531836" cy="600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患者が</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について意識するタイミングを逃さず、病院・在宅・施設等</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それぞれの分野で働きかけを行えるよう</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、多職種連携を踏まえつつ、</a:t>
            </a:r>
            <a:endPar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dirty="0" smtClean="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看護職向けの「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支援マニュアル」を作成。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p:cNvSpPr/>
          <p:nvPr/>
        </p:nvSpPr>
        <p:spPr>
          <a:xfrm>
            <a:off x="4107430" y="1705465"/>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6,000</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7753" y="4579857"/>
            <a:ext cx="1297504" cy="1086660"/>
          </a:xfrm>
          <a:prstGeom prst="rect">
            <a:avLst/>
          </a:prstGeom>
        </p:spPr>
      </p:pic>
      <p:sp>
        <p:nvSpPr>
          <p:cNvPr id="9" name="雲形吹き出し 8"/>
          <p:cNvSpPr/>
          <p:nvPr/>
        </p:nvSpPr>
        <p:spPr>
          <a:xfrm>
            <a:off x="7963604" y="3658759"/>
            <a:ext cx="956512" cy="692581"/>
          </a:xfrm>
          <a:prstGeom prst="cloudCallout">
            <a:avLst>
              <a:gd name="adj1" fmla="val -32372"/>
              <a:gd name="adj2" fmla="val 7265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5033" y="3698251"/>
            <a:ext cx="527175" cy="558268"/>
          </a:xfrm>
          <a:prstGeom prst="rect">
            <a:avLst/>
          </a:prstGeom>
        </p:spPr>
      </p:pic>
      <p:sp>
        <p:nvSpPr>
          <p:cNvPr id="25" name="正方形/長方形 24"/>
          <p:cNvSpPr/>
          <p:nvPr/>
        </p:nvSpPr>
        <p:spPr>
          <a:xfrm>
            <a:off x="-2676" y="4242662"/>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２</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「働きかけ」支援事業（府直執行）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2676" y="4545328"/>
            <a:ext cx="5531836" cy="435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患者や患者家族に</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向けた</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の説明と継続的な実施</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や、府民</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への啓発に</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活用</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できるパンフレット（記載シート）を</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作成する。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正方形/長方形 34"/>
          <p:cNvSpPr/>
          <p:nvPr/>
        </p:nvSpPr>
        <p:spPr>
          <a:xfrm>
            <a:off x="4110792" y="4277478"/>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1,842</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1881152" y="5865024"/>
            <a:ext cx="3277130" cy="49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府内市区町村へ配布、地域住民への普及啓発を促す。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の普及啓発を広域的に支援。</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右矢印 36"/>
          <p:cNvSpPr/>
          <p:nvPr/>
        </p:nvSpPr>
        <p:spPr>
          <a:xfrm>
            <a:off x="236561" y="5685299"/>
            <a:ext cx="725696" cy="322808"/>
          </a:xfrm>
          <a:prstGeom prst="rightArrow">
            <a:avLst/>
          </a:prstGeom>
          <a:solidFill>
            <a:srgbClr val="0070C0"/>
          </a:solidFill>
          <a:ln>
            <a:noFill/>
          </a:ln>
          <a:scene3d>
            <a:camera prst="orthographicFront">
              <a:rot lat="0" lon="0" rev="20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38" name="正方形/長方形 37"/>
          <p:cNvSpPr/>
          <p:nvPr/>
        </p:nvSpPr>
        <p:spPr>
          <a:xfrm>
            <a:off x="1878826" y="5210080"/>
            <a:ext cx="3277131" cy="538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、患者の意思決定支援に</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活用。</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体制を整備。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980" y="4912676"/>
            <a:ext cx="619254" cy="797525"/>
          </a:xfrm>
          <a:prstGeom prst="rect">
            <a:avLst/>
          </a:prstGeom>
        </p:spPr>
      </p:pic>
      <p:pic>
        <p:nvPicPr>
          <p:cNvPr id="40" name="図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2708" y="5384888"/>
            <a:ext cx="621479" cy="498737"/>
          </a:xfrm>
          <a:prstGeom prst="rect">
            <a:avLst/>
          </a:prstGeom>
        </p:spPr>
      </p:pic>
      <p:pic>
        <p:nvPicPr>
          <p:cNvPr id="41" name="図 4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2086" y="5286120"/>
            <a:ext cx="480187" cy="462181"/>
          </a:xfrm>
          <a:prstGeom prst="rect">
            <a:avLst/>
          </a:prstGeom>
        </p:spPr>
      </p:pic>
      <p:pic>
        <p:nvPicPr>
          <p:cNvPr id="42" name="図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3442" y="5801093"/>
            <a:ext cx="950832" cy="658987"/>
          </a:xfrm>
          <a:prstGeom prst="rect">
            <a:avLst/>
          </a:prstGeom>
        </p:spPr>
      </p:pic>
      <p:sp>
        <p:nvSpPr>
          <p:cNvPr id="43" name="右矢印 42"/>
          <p:cNvSpPr/>
          <p:nvPr/>
        </p:nvSpPr>
        <p:spPr>
          <a:xfrm>
            <a:off x="245827" y="5494582"/>
            <a:ext cx="725696" cy="322808"/>
          </a:xfrm>
          <a:prstGeom prst="rightArrow">
            <a:avLst/>
          </a:prstGeom>
          <a:solidFill>
            <a:srgbClr val="0070C0"/>
          </a:solidFill>
          <a:ln>
            <a:noFill/>
          </a:ln>
          <a:scene3d>
            <a:camera prst="orthographicFront">
              <a:rot lat="0" lon="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44" name="図 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945" y="5421410"/>
            <a:ext cx="590677" cy="611309"/>
          </a:xfrm>
          <a:prstGeom prst="rect">
            <a:avLst/>
          </a:prstGeom>
        </p:spPr>
      </p:pic>
      <p:sp>
        <p:nvSpPr>
          <p:cNvPr id="3" name="正方形/長方形 2"/>
          <p:cNvSpPr/>
          <p:nvPr/>
        </p:nvSpPr>
        <p:spPr>
          <a:xfrm>
            <a:off x="141375" y="3046508"/>
            <a:ext cx="5239723" cy="629284"/>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の定義</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支援の目的</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・医療者としての姿勢</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アプローチのポイント</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・場面に応じたアプローチ（ある時・ない時）例</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など</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正方形/長方形 46"/>
          <p:cNvSpPr/>
          <p:nvPr/>
        </p:nvSpPr>
        <p:spPr>
          <a:xfrm>
            <a:off x="-6038" y="2554607"/>
            <a:ext cx="5531836" cy="2588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補助事業者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大阪府看護協会</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51016" y="759222"/>
            <a:ext cx="9012706" cy="686240"/>
          </a:xfrm>
          <a:prstGeom prst="roundRect">
            <a:avLst>
              <a:gd name="adj" fmla="val 54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国の検討会の報告によると、「人生の最終段階における医療」の話し合いは中々進んでいないのが現状。また、府内の普及啓発の取組も地域差が大きい。</a:t>
            </a:r>
            <a:endPar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大阪府では、国の報告書（</a:t>
            </a:r>
            <a:r>
              <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１）による普及・啓発を求めや、</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医療・ケア従事者に対し「人生の最終段階における医療・ケアの決定プロセスに関するガイドライン」等への理解が深まるように努める</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ことに加えて、</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住民に対して人生会議（</a:t>
            </a:r>
            <a:r>
              <a:rPr kumimoji="1" lang="en-US" altLang="ja-JP"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）等について普及啓発を行う</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ことと明記した通知（</a:t>
            </a:r>
            <a:r>
              <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２）を受け</a:t>
            </a: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本事業を新たに構築。</a:t>
            </a:r>
            <a:endPar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2308007" y="1358825"/>
            <a:ext cx="6586283" cy="344710"/>
          </a:xfrm>
          <a:prstGeom prst="roundRect">
            <a:avLst>
              <a:gd name="adj" fmla="val 54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１「人生の最終段階における医療・ケアの普及・啓発の在り方に関する報告書」　</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２「在宅医療の充実に向けた取組の進め方について（</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H31.1.29 </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厚労省通知）」</a:t>
            </a:r>
            <a:endPar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正方形/長方形 4"/>
          <p:cNvSpPr/>
          <p:nvPr/>
        </p:nvSpPr>
        <p:spPr>
          <a:xfrm>
            <a:off x="88080" y="128745"/>
            <a:ext cx="8658901" cy="523220"/>
          </a:xfrm>
          <a:prstGeom prst="rect">
            <a:avLst/>
          </a:prstGeom>
        </p:spPr>
        <p:txBody>
          <a:bodyPr wrap="square">
            <a:spAutoFit/>
          </a:bodyPr>
          <a:lstStyle/>
          <a:p>
            <a:pPr lvl="0"/>
            <a:r>
              <a:rPr lang="ja-JP" altLang="en-US" sz="2800" b="1" dirty="0" smtClean="0">
                <a:solidFill>
                  <a:srgbClr val="000000"/>
                </a:solidFill>
                <a:latin typeface="メイリオ" pitchFamily="50" charset="-128"/>
                <a:ea typeface="メイリオ" pitchFamily="50" charset="-128"/>
                <a:cs typeface="メイリオ" pitchFamily="50" charset="-128"/>
              </a:rPr>
              <a:t>事業例②： </a:t>
            </a:r>
            <a:r>
              <a:rPr kumimoji="1" lang="ja-JP" altLang="en-US" sz="28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rPr>
              <a:t>「人生会議」相談対応支援事業</a:t>
            </a:r>
            <a:endPar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cxnSp>
        <p:nvCxnSpPr>
          <p:cNvPr id="53" name="直線コネクタ 52"/>
          <p:cNvCxnSpPr/>
          <p:nvPr/>
        </p:nvCxnSpPr>
        <p:spPr bwMode="auto">
          <a:xfrm>
            <a:off x="88081" y="597324"/>
            <a:ext cx="8879046"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5" name="テキスト ボックス 54"/>
          <p:cNvSpPr txBox="1"/>
          <p:nvPr/>
        </p:nvSpPr>
        <p:spPr>
          <a:xfrm>
            <a:off x="88082" y="6478048"/>
            <a:ext cx="4267904"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事業予算　</a:t>
            </a:r>
            <a:r>
              <a:rPr kumimoji="1" lang="en-US" altLang="ja-JP" b="1" dirty="0">
                <a:solidFill>
                  <a:srgbClr val="000000"/>
                </a:solidFill>
                <a:latin typeface="Meiryo UI" panose="020B0604030504040204" pitchFamily="50" charset="-128"/>
                <a:ea typeface="Meiryo UI" panose="020B0604030504040204" pitchFamily="50" charset="-128"/>
              </a:rPr>
              <a:t>7,842</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8001979" y="72370"/>
            <a:ext cx="856262"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新規</a:t>
            </a:r>
            <a:endParaRPr kumimoji="1" lang="ja-JP" altLang="en-US" b="1" dirty="0">
              <a:solidFill>
                <a:schemeClr val="bg1"/>
              </a:solidFill>
            </a:endParaRPr>
          </a:p>
        </p:txBody>
      </p:sp>
      <p:sp>
        <p:nvSpPr>
          <p:cNvPr id="6" name="角丸四角形 5"/>
          <p:cNvSpPr/>
          <p:nvPr/>
        </p:nvSpPr>
        <p:spPr>
          <a:xfrm>
            <a:off x="5051746" y="5821543"/>
            <a:ext cx="3806495" cy="903397"/>
          </a:xfrm>
          <a:prstGeom prst="roundRect">
            <a:avLst/>
          </a:prstGeom>
          <a:gradFill>
            <a:gsLst>
              <a:gs pos="0">
                <a:schemeClr val="accent1">
                  <a:tint val="66000"/>
                  <a:satMod val="160000"/>
                </a:schemeClr>
              </a:gs>
              <a:gs pos="1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連絡先</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大阪府保健医療企画課在宅医療推進グループ</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電話：</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06-6944-6025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（直通）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E-mail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zaitakuiryo@gbox.pref.osaka.lg.jp</a:t>
            </a:r>
          </a:p>
        </p:txBody>
      </p:sp>
      <p:sp>
        <p:nvSpPr>
          <p:cNvPr id="34" name="スライド番号プレースホルダー 3"/>
          <p:cNvSpPr>
            <a:spLocks noGrp="1"/>
          </p:cNvSpPr>
          <p:nvPr>
            <p:ph type="sldNum" sz="quarter" idx="12"/>
          </p:nvPr>
        </p:nvSpPr>
        <p:spPr>
          <a:xfrm>
            <a:off x="8666515" y="6482255"/>
            <a:ext cx="477485" cy="365125"/>
          </a:xfrm>
        </p:spPr>
        <p:txBody>
          <a:body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4305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y fmtid="{D5CDD505-2E9C-101B-9397-08002B2CF9AE}" pid="3" name="KSOProductBuildVer">
    <vt:lpwstr>1033-9.1.0.4550</vt:lpwstr>
  </property>
</Properties>
</file>