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9ED"/>
    <a:srgbClr val="66CCFF"/>
    <a:srgbClr val="0066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9117" autoAdjust="0"/>
  </p:normalViewPr>
  <p:slideViewPr>
    <p:cSldViewPr>
      <p:cViewPr>
        <p:scale>
          <a:sx n="110" d="100"/>
          <a:sy n="110" d="100"/>
        </p:scale>
        <p:origin x="52" y="-18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C9B4FF1-FB9E-47FE-B977-AEE7813E2392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84A1C1A-8E36-408A-B9AE-DF492118C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35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A1C1A-8E36-408A-B9AE-DF492118C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170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3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3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27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91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92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7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7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9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E377-D9C5-45E0-807F-1C0C7A57E21E}" type="datetimeFigureOut">
              <a:rPr kumimoji="1" lang="ja-JP" altLang="en-US" smtClean="0"/>
              <a:t>2019/5/21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8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emf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4810049" y="-14733"/>
            <a:ext cx="4638903" cy="6872733"/>
            <a:chOff x="4810049" y="-14733"/>
            <a:chExt cx="4638903" cy="6872733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810049" y="98626"/>
              <a:ext cx="4638903" cy="6759374"/>
              <a:chOff x="4810049" y="98626"/>
              <a:chExt cx="4638903" cy="6759374"/>
            </a:xfrm>
          </p:grpSpPr>
          <p:sp>
            <p:nvSpPr>
              <p:cNvPr id="119" name="コンテンツ プレースホルダー 2"/>
              <p:cNvSpPr txBox="1">
                <a:spLocks/>
              </p:cNvSpPr>
              <p:nvPr/>
            </p:nvSpPr>
            <p:spPr>
              <a:xfrm>
                <a:off x="4967834" y="6509786"/>
                <a:ext cx="4095202" cy="348214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</a:pPr>
                <a:r>
                  <a:rPr lang="ja-JP" altLang="en-US" sz="9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５疾病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（がん、脳血管疾患、心血管疾患、糖尿病、精神疾患）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、４事業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（救急医療、災害医療、周産期　医療、小児医療）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について、現状・課題に応じた医療体制の充実に向けた取組を進める。</a:t>
                </a:r>
                <a:endParaRPr lang="en-US" altLang="ja-JP" sz="9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pic>
            <p:nvPicPr>
              <p:cNvPr id="7" name="Picture 4" descr="D:\HatayamaH\Desktop\キャプチャ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8850" y="4406779"/>
                <a:ext cx="1430047" cy="11043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" name="コンテンツ プレースホルダー 2"/>
              <p:cNvSpPr txBox="1">
                <a:spLocks/>
              </p:cNvSpPr>
              <p:nvPr/>
            </p:nvSpPr>
            <p:spPr>
              <a:xfrm>
                <a:off x="4840479" y="450435"/>
                <a:ext cx="3982945" cy="619907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0488" indent="-90488" algn="l">
                  <a:lnSpc>
                    <a:spcPct val="110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 「病床数の必要量」は、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2025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年には、特に回復期の割合が増加する見込みであり、　　　需要増加に応じた病床機能の確保が必要。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  <a:p>
                <a:pPr marL="90488" indent="-90488" algn="l">
                  <a:lnSpc>
                    <a:spcPct val="110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 現状の病床機能の指標となる「病床機能報告」は、「病床数の必要量」と病床機能区分の定義が異なり、単純な比較ができないため、病床機能報告の分析が必要。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83" name="コンテンツ プレースホルダー 2"/>
              <p:cNvSpPr txBox="1">
                <a:spLocks/>
              </p:cNvSpPr>
              <p:nvPr/>
            </p:nvSpPr>
            <p:spPr>
              <a:xfrm>
                <a:off x="4810049" y="281050"/>
                <a:ext cx="4049586" cy="288031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1050" dirty="0">
                    <a:solidFill>
                      <a:srgbClr val="0070C0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●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 病床機能分化の状況と将来必要となる病床機能</a:t>
                </a:r>
                <a:endParaRPr lang="en-US" altLang="ja-JP" sz="105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91" name="テキスト ボックス 90"/>
              <p:cNvSpPr txBox="1"/>
              <p:nvPr/>
            </p:nvSpPr>
            <p:spPr>
              <a:xfrm>
                <a:off x="4874298" y="3810792"/>
                <a:ext cx="4248000" cy="289441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３．</a:t>
                </a:r>
                <a:r>
                  <a:rPr kumimoji="1"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</a:t>
                </a:r>
                <a:r>
                  <a:rPr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在宅医療の充実</a:t>
                </a:r>
                <a:endParaRPr kumimoji="1" lang="ja-JP" altLang="en-US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92" name="テキスト ボックス 91"/>
              <p:cNvSpPr txBox="1"/>
              <p:nvPr/>
            </p:nvSpPr>
            <p:spPr>
              <a:xfrm>
                <a:off x="4897009" y="6267835"/>
                <a:ext cx="4248000" cy="289441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４．</a:t>
                </a:r>
                <a:r>
                  <a:rPr kumimoji="1"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</a:t>
                </a:r>
                <a:r>
                  <a:rPr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５疾病４事業の視点からの医療体制の充実</a:t>
                </a:r>
                <a:endParaRPr kumimoji="1" lang="ja-JP" altLang="en-US" sz="11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4884498" y="4255940"/>
                <a:ext cx="1698582" cy="174205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 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2025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年に向けて需要が増加。　　　</a:t>
                </a:r>
                <a:endParaRPr kumimoji="1" lang="ja-JP" altLang="en-US" sz="8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42" name="下矢印 141"/>
              <p:cNvSpPr/>
              <p:nvPr/>
            </p:nvSpPr>
            <p:spPr bwMode="gray">
              <a:xfrm rot="10800000">
                <a:off x="7693551" y="4852924"/>
                <a:ext cx="193896" cy="173370"/>
              </a:xfrm>
              <a:prstGeom prst="downArrow">
                <a:avLst>
                  <a:gd name="adj1" fmla="val 50000"/>
                  <a:gd name="adj2" fmla="val 48911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kumimoji="1" lang="ja-JP" altLang="en-US" sz="400" kern="0" dirty="0">
                  <a:solidFill>
                    <a:sysClr val="windowText" lastClr="000000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143" name="Text Box 50"/>
              <p:cNvSpPr txBox="1">
                <a:spLocks noChangeArrowheads="1"/>
              </p:cNvSpPr>
              <p:nvPr/>
            </p:nvSpPr>
            <p:spPr bwMode="auto">
              <a:xfrm>
                <a:off x="7407376" y="4582895"/>
                <a:ext cx="732477" cy="266088"/>
              </a:xfrm>
              <a:prstGeom prst="rect">
                <a:avLst/>
              </a:prstGeom>
              <a:ln w="3175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tIns="36000" bIns="108000" anchor="ctr" anchorCtr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ctr" hangingPunct="1">
                  <a:lnSpc>
                    <a:spcPts val="1200"/>
                  </a:lnSpc>
                  <a:defRPr/>
                </a:pPr>
                <a:r>
                  <a:rPr lang="ja-JP" altLang="en-US" sz="700" b="1" dirty="0">
                    <a:latin typeface="+mn-ea"/>
                    <a:ea typeface="+mn-ea"/>
                    <a:cs typeface="Meiryo UI" panose="020B0604030504040204" pitchFamily="50" charset="-128"/>
                  </a:rPr>
                  <a:t>③急変時の対応</a:t>
                </a:r>
                <a:endParaRPr lang="en-US" altLang="ja-JP" sz="700" b="1" dirty="0">
                  <a:solidFill>
                    <a:srgbClr val="000000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147" name="爆発 1 146"/>
              <p:cNvSpPr/>
              <p:nvPr/>
            </p:nvSpPr>
            <p:spPr>
              <a:xfrm>
                <a:off x="7996681" y="4776646"/>
                <a:ext cx="707606" cy="274674"/>
              </a:xfrm>
              <a:prstGeom prst="irregularSeal1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700" b="1" dirty="0">
                    <a:solidFill>
                      <a:schemeClr val="bg1"/>
                    </a:solidFill>
                    <a:latin typeface="+mn-ea"/>
                    <a:cs typeface="Meiryo UI" panose="020B0604030504040204" pitchFamily="50" charset="-128"/>
                  </a:rPr>
                  <a:t>急変</a:t>
                </a:r>
              </a:p>
            </p:txBody>
          </p:sp>
          <p:sp>
            <p:nvSpPr>
              <p:cNvPr id="149" name="Text Box 50"/>
              <p:cNvSpPr txBox="1">
                <a:spLocks noChangeArrowheads="1"/>
              </p:cNvSpPr>
              <p:nvPr/>
            </p:nvSpPr>
            <p:spPr bwMode="auto">
              <a:xfrm>
                <a:off x="6677161" y="5051320"/>
                <a:ext cx="563387" cy="254874"/>
              </a:xfrm>
              <a:prstGeom prst="rect">
                <a:avLst/>
              </a:prstGeom>
              <a:ln w="3175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tIns="36000" bIns="108000" anchor="ctr" anchorCtr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ctr" hangingPunct="1">
                  <a:lnSpc>
                    <a:spcPts val="1200"/>
                  </a:lnSpc>
                  <a:defRPr/>
                </a:pPr>
                <a:r>
                  <a:rPr lang="ja-JP" altLang="en-US" sz="700" b="1" dirty="0">
                    <a:latin typeface="+mn-ea"/>
                    <a:cs typeface="Meiryo UI" panose="020B0604030504040204" pitchFamily="50" charset="-128"/>
                  </a:rPr>
                  <a:t>①退院支援</a:t>
                </a:r>
                <a:endParaRPr lang="en-US" altLang="ja-JP" sz="700" b="1" dirty="0">
                  <a:solidFill>
                    <a:srgbClr val="000000"/>
                  </a:solidFill>
                  <a:latin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150" name="Text Box 50"/>
              <p:cNvSpPr txBox="1">
                <a:spLocks noChangeArrowheads="1"/>
              </p:cNvSpPr>
              <p:nvPr/>
            </p:nvSpPr>
            <p:spPr bwMode="auto">
              <a:xfrm>
                <a:off x="8445618" y="5041327"/>
                <a:ext cx="527461" cy="264867"/>
              </a:xfrm>
              <a:prstGeom prst="rect">
                <a:avLst/>
              </a:prstGeom>
              <a:ln w="3175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tIns="36000" bIns="108000" anchor="ctr" anchorCtr="0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ctr" hangingPunct="1">
                  <a:lnSpc>
                    <a:spcPts val="1200"/>
                  </a:lnSpc>
                  <a:defRPr/>
                </a:pPr>
                <a:r>
                  <a:rPr lang="ja-JP" altLang="en-US" sz="700" b="1" dirty="0">
                    <a:latin typeface="+mn-ea"/>
                    <a:ea typeface="+mn-ea"/>
                    <a:cs typeface="Meiryo UI" panose="020B0604030504040204" pitchFamily="50" charset="-128"/>
                  </a:rPr>
                  <a:t>④看取り</a:t>
                </a:r>
                <a:endParaRPr lang="en-US" altLang="ja-JP" sz="700" b="1" dirty="0">
                  <a:solidFill>
                    <a:srgbClr val="000000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151" name="Text Box 50"/>
              <p:cNvSpPr txBox="1">
                <a:spLocks noChangeArrowheads="1"/>
              </p:cNvSpPr>
              <p:nvPr/>
            </p:nvSpPr>
            <p:spPr bwMode="auto">
              <a:xfrm>
                <a:off x="7442648" y="5058996"/>
                <a:ext cx="804055" cy="247198"/>
              </a:xfrm>
              <a:prstGeom prst="rect">
                <a:avLst/>
              </a:prstGeom>
              <a:ln w="3175"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tIns="36000" bIns="108000" anchor="ctr" anchorCtr="1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ctr" hangingPunct="1">
                  <a:lnSpc>
                    <a:spcPts val="1200"/>
                  </a:lnSpc>
                  <a:defRPr/>
                </a:pPr>
                <a:r>
                  <a:rPr lang="ja-JP" altLang="en-US" sz="700" b="1" dirty="0">
                    <a:latin typeface="+mn-ea"/>
                    <a:cs typeface="Meiryo UI" panose="020B0604030504040204" pitchFamily="50" charset="-128"/>
                  </a:rPr>
                  <a:t>②日常の療養支援</a:t>
                </a:r>
                <a:endParaRPr lang="en-US" altLang="ja-JP" sz="700" b="1" dirty="0">
                  <a:solidFill>
                    <a:srgbClr val="000000"/>
                  </a:solidFill>
                  <a:latin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86" name="コンテンツ プレースホルダー 2"/>
              <p:cNvSpPr txBox="1">
                <a:spLocks/>
              </p:cNvSpPr>
              <p:nvPr/>
            </p:nvSpPr>
            <p:spPr>
              <a:xfrm>
                <a:off x="5107834" y="1152640"/>
                <a:ext cx="1947348" cy="207495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75000"/>
                  </a:lnSpc>
                  <a:spcBef>
                    <a:spcPts val="300"/>
                  </a:spcBef>
                </a:pP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【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病床数の必要量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】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　　　　　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  <a:p>
                <a:pPr algn="l">
                  <a:lnSpc>
                    <a:spcPct val="75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患者の診療実態（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2013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年）等を基に推計</a:t>
                </a:r>
              </a:p>
              <a:p>
                <a:pPr algn="l"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11" name="コンテンツ プレースホルダー 2"/>
              <p:cNvSpPr txBox="1">
                <a:spLocks/>
              </p:cNvSpPr>
              <p:nvPr/>
            </p:nvSpPr>
            <p:spPr>
              <a:xfrm>
                <a:off x="7324952" y="1162796"/>
                <a:ext cx="2124000" cy="223724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75000"/>
                  </a:lnSpc>
                  <a:spcBef>
                    <a:spcPts val="300"/>
                  </a:spcBef>
                </a:pP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【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病床機能報告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】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　　　　　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  <a:p>
                <a:pPr algn="l">
                  <a:lnSpc>
                    <a:spcPct val="75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医療機関が自ら報告した機能　　　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</a:r>
                <a:endParaRPr lang="en-US" altLang="ja-JP" sz="7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21" name="正方形/長方形 120"/>
              <p:cNvSpPr/>
              <p:nvPr/>
            </p:nvSpPr>
            <p:spPr>
              <a:xfrm>
                <a:off x="6589817" y="4252653"/>
                <a:ext cx="2271154" cy="170611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 退院支援から看取りまでの体制の構築が必要。　　　</a:t>
                </a:r>
                <a:endParaRPr kumimoji="1" lang="ja-JP" altLang="en-US" sz="8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22" name="コンテンツ プレースホルダー 2"/>
              <p:cNvSpPr txBox="1">
                <a:spLocks/>
              </p:cNvSpPr>
              <p:nvPr/>
            </p:nvSpPr>
            <p:spPr>
              <a:xfrm>
                <a:off x="4846749" y="4067504"/>
                <a:ext cx="4049586" cy="288031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1050" dirty="0">
                    <a:solidFill>
                      <a:srgbClr val="0070C0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●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 在宅医療需要の見込みと在宅医療に求められる機能</a:t>
                </a:r>
                <a:endParaRPr lang="en-US" altLang="ja-JP" sz="105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23" name="下矢印 122"/>
              <p:cNvSpPr/>
              <p:nvPr/>
            </p:nvSpPr>
            <p:spPr bwMode="gray">
              <a:xfrm rot="3027070">
                <a:off x="7184742" y="4859560"/>
                <a:ext cx="193896" cy="198795"/>
              </a:xfrm>
              <a:prstGeom prst="downArrow">
                <a:avLst>
                  <a:gd name="adj1" fmla="val 50000"/>
                  <a:gd name="adj2" fmla="val 48911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kumimoji="1" lang="ja-JP" altLang="en-US" sz="400" kern="0" dirty="0">
                  <a:solidFill>
                    <a:sysClr val="windowText" lastClr="000000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124" name="下矢印 123"/>
              <p:cNvSpPr/>
              <p:nvPr/>
            </p:nvSpPr>
            <p:spPr bwMode="gray">
              <a:xfrm rot="16200000">
                <a:off x="7247748" y="5095910"/>
                <a:ext cx="193896" cy="173370"/>
              </a:xfrm>
              <a:prstGeom prst="downArrow">
                <a:avLst>
                  <a:gd name="adj1" fmla="val 50000"/>
                  <a:gd name="adj2" fmla="val 48911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kumimoji="1" lang="ja-JP" altLang="en-US" sz="400" kern="0" dirty="0">
                  <a:solidFill>
                    <a:sysClr val="windowText" lastClr="000000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125" name="下矢印 124"/>
              <p:cNvSpPr/>
              <p:nvPr/>
            </p:nvSpPr>
            <p:spPr bwMode="gray">
              <a:xfrm rot="16200000">
                <a:off x="8253536" y="5083228"/>
                <a:ext cx="193896" cy="173370"/>
              </a:xfrm>
              <a:prstGeom prst="downArrow">
                <a:avLst>
                  <a:gd name="adj1" fmla="val 50000"/>
                  <a:gd name="adj2" fmla="val 48911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kumimoji="1" lang="ja-JP" altLang="en-US" sz="400" kern="0" dirty="0">
                  <a:solidFill>
                    <a:sysClr val="windowText" lastClr="000000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127" name="角丸四角形 126"/>
              <p:cNvSpPr/>
              <p:nvPr/>
            </p:nvSpPr>
            <p:spPr>
              <a:xfrm>
                <a:off x="5020498" y="2716927"/>
                <a:ext cx="4104000" cy="312009"/>
              </a:xfrm>
              <a:prstGeom prst="roundRect">
                <a:avLst/>
              </a:prstGeom>
              <a:ln w="19050" cap="rnd">
                <a:solidFill>
                  <a:schemeClr val="tx2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8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【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主な目標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】</a:t>
                </a:r>
              </a:p>
              <a:p>
                <a:pPr marL="85725" indent="-85725"/>
                <a:r>
                  <a:rPr lang="ja-JP" altLang="en-US" sz="8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・２０２５年に必要な病床機能の確保（回復期病床の割合の増加）　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6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　　　</a:t>
                </a:r>
              </a:p>
            </p:txBody>
          </p:sp>
          <p:sp>
            <p:nvSpPr>
              <p:cNvPr id="128" name="コンテンツ プレースホルダー 2"/>
              <p:cNvSpPr txBox="1">
                <a:spLocks/>
              </p:cNvSpPr>
              <p:nvPr/>
            </p:nvSpPr>
            <p:spPr>
              <a:xfrm>
                <a:off x="5087510" y="3046374"/>
                <a:ext cx="4093624" cy="619907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0488" indent="-90488" algn="l">
                  <a:lnSpc>
                    <a:spcPct val="50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rgbClr val="0070C0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▶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 主な取組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  <a:p>
                <a:pPr marL="90488" indent="-90488" algn="l">
                  <a:lnSpc>
                    <a:spcPct val="110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 地域の医療体制を分析（病床機能・疾患別の診療実績等）し、二次医療圏の「将来のある </a:t>
                </a:r>
                <a:r>
                  <a:rPr lang="ja-JP" altLang="en-US" sz="800" dirty="0" err="1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べき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姿（指標の設定）」について、医療機関と方向性を共有した上で、医療機関の機能分化・連携を促す。</a:t>
                </a:r>
              </a:p>
              <a:p>
                <a:pPr marL="90488" indent="-90488" algn="l">
                  <a:lnSpc>
                    <a:spcPct val="110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 将来の病床機能を検討するにあたり、基準病床数について、毎年見直しを検討する。　　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</a:r>
                <a:endParaRPr lang="en-US" altLang="ja-JP" sz="7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29" name="角丸四角形 128"/>
              <p:cNvSpPr/>
              <p:nvPr/>
            </p:nvSpPr>
            <p:spPr>
              <a:xfrm>
                <a:off x="5020498" y="5509973"/>
                <a:ext cx="4102868" cy="312009"/>
              </a:xfrm>
              <a:prstGeom prst="roundRect">
                <a:avLst/>
              </a:prstGeom>
              <a:ln w="19050" cap="rnd">
                <a:solidFill>
                  <a:schemeClr val="tx2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8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【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主な目標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】</a:t>
                </a:r>
              </a:p>
              <a:p>
                <a:pPr marL="85725" indent="-85725"/>
                <a:r>
                  <a:rPr lang="ja-JP" altLang="en-US" sz="8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・在宅患者の急変時の受入体制の確保　・円滑な在宅復帰を支える人材・機能の確保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6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　　　</a:t>
                </a:r>
              </a:p>
            </p:txBody>
          </p:sp>
          <p:sp>
            <p:nvSpPr>
              <p:cNvPr id="130" name="コンテンツ プレースホルダー 2"/>
              <p:cNvSpPr txBox="1">
                <a:spLocks/>
              </p:cNvSpPr>
              <p:nvPr/>
            </p:nvSpPr>
            <p:spPr>
              <a:xfrm>
                <a:off x="5087510" y="5866474"/>
                <a:ext cx="4167893" cy="345741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0488" indent="-90488" algn="l">
                  <a:lnSpc>
                    <a:spcPct val="20000"/>
                  </a:lnSpc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rgbClr val="0070C0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▶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 主な取組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  <a:p>
                <a:pPr marL="90488" indent="-90488" algn="l"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・在宅療養後方支援病院等の在宅医療サービスの基盤整備に取組む。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  <a:p>
                <a:pPr marL="90488" indent="-90488" algn="l"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・多職種連携を進めるため在宅医療にかかる人材の育成（研修等）を図る。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pic>
            <p:nvPicPr>
              <p:cNvPr id="23" name="Picture 8" descr="D:\HatayamaH\Desktop\キャプチャ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39205" y="1429013"/>
                <a:ext cx="2119914" cy="12767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円/楕円 25"/>
              <p:cNvSpPr/>
              <p:nvPr/>
            </p:nvSpPr>
            <p:spPr>
              <a:xfrm>
                <a:off x="5672258" y="1676148"/>
                <a:ext cx="432048" cy="201138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033" name="Picture 9" descr="D:\HatayamaH\Desktop\キャプチャ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20459" y="1429013"/>
                <a:ext cx="2130436" cy="12719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2" name="角丸四角形 111"/>
              <p:cNvSpPr/>
              <p:nvPr/>
            </p:nvSpPr>
            <p:spPr>
              <a:xfrm>
                <a:off x="6853064" y="1462146"/>
                <a:ext cx="2273662" cy="225712"/>
              </a:xfrm>
              <a:prstGeom prst="roundRect">
                <a:avLst/>
              </a:prstGeom>
              <a:ln w="9525" cap="rnd"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7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「急性期　　　　」と「回復期　　　　」は、病床数の必要量と病床機能報告において、機能区分割合の乖離が特にある。</a:t>
                </a:r>
              </a:p>
            </p:txBody>
          </p:sp>
          <p:sp>
            <p:nvSpPr>
              <p:cNvPr id="133" name="円/楕円 132"/>
              <p:cNvSpPr/>
              <p:nvPr/>
            </p:nvSpPr>
            <p:spPr>
              <a:xfrm>
                <a:off x="7790498" y="1909515"/>
                <a:ext cx="496839" cy="201138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角丸四角形 133"/>
              <p:cNvSpPr/>
              <p:nvPr/>
            </p:nvSpPr>
            <p:spPr>
              <a:xfrm>
                <a:off x="8317170" y="1903627"/>
                <a:ext cx="282154" cy="201138"/>
              </a:xfrm>
              <a:prstGeom prst="roundRect">
                <a:avLst/>
              </a:prstGeom>
              <a:noFill/>
              <a:ln w="952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35" name="ホームベース 134"/>
              <p:cNvSpPr/>
              <p:nvPr/>
            </p:nvSpPr>
            <p:spPr>
              <a:xfrm rot="5400000">
                <a:off x="5100680" y="1903831"/>
                <a:ext cx="180952" cy="400895"/>
              </a:xfrm>
              <a:prstGeom prst="homePlat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9" name="テキスト ボックス 106"/>
              <p:cNvSpPr txBox="1"/>
              <p:nvPr/>
            </p:nvSpPr>
            <p:spPr>
              <a:xfrm>
                <a:off x="4978504" y="1990417"/>
                <a:ext cx="579933" cy="141213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ja-JP" altLang="en-US" sz="500" kern="100" dirty="0">
                    <a:latin typeface="+mn-ea"/>
                    <a:cs typeface="Times New Roman" panose="02020603050405020304" pitchFamily="18" charset="0"/>
                  </a:rPr>
                  <a:t>高齢化の進展</a:t>
                </a:r>
                <a:endParaRPr lang="ja-JP" sz="500" kern="100" dirty="0">
                  <a:effectLst/>
                  <a:latin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" name="角丸四角形 145"/>
              <p:cNvSpPr/>
              <p:nvPr/>
            </p:nvSpPr>
            <p:spPr>
              <a:xfrm>
                <a:off x="4967834" y="2379583"/>
                <a:ext cx="515674" cy="159609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 cap="rnd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5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将来必要な病床機能　</a:t>
                </a:r>
                <a:r>
                  <a:rPr lang="ja-JP" altLang="en-US" sz="5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　　　　</a:t>
                </a:r>
              </a:p>
            </p:txBody>
          </p:sp>
          <p:sp>
            <p:nvSpPr>
              <p:cNvPr id="148" name="角丸四角形 147"/>
              <p:cNvSpPr/>
              <p:nvPr/>
            </p:nvSpPr>
            <p:spPr>
              <a:xfrm>
                <a:off x="5000153" y="1842621"/>
                <a:ext cx="401449" cy="14401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 cap="rnd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5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基本データ　</a:t>
                </a:r>
                <a:r>
                  <a:rPr lang="ja-JP" altLang="en-US" sz="5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　　　　</a:t>
                </a:r>
              </a:p>
            </p:txBody>
          </p:sp>
          <p:sp>
            <p:nvSpPr>
              <p:cNvPr id="154" name="角丸四角形 153"/>
              <p:cNvSpPr/>
              <p:nvPr/>
            </p:nvSpPr>
            <p:spPr>
              <a:xfrm>
                <a:off x="7073403" y="2080806"/>
                <a:ext cx="401449" cy="14015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 cap="rnd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5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現状（報告）　</a:t>
                </a:r>
                <a:r>
                  <a:rPr lang="ja-JP" altLang="en-US" sz="5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　　　　</a:t>
                </a:r>
              </a:p>
            </p:txBody>
          </p:sp>
          <p:sp>
            <p:nvSpPr>
              <p:cNvPr id="2" name="上矢印 1"/>
              <p:cNvSpPr/>
              <p:nvPr/>
            </p:nvSpPr>
            <p:spPr>
              <a:xfrm>
                <a:off x="6503145" y="2163349"/>
                <a:ext cx="102506" cy="191846"/>
              </a:xfrm>
              <a:prstGeom prst="upArrow">
                <a:avLst/>
              </a:prstGeom>
              <a:ln w="3175"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下矢印 68"/>
              <p:cNvSpPr/>
              <p:nvPr/>
            </p:nvSpPr>
            <p:spPr bwMode="gray">
              <a:xfrm rot="3027070">
                <a:off x="6939010" y="2183192"/>
                <a:ext cx="154738" cy="152161"/>
              </a:xfrm>
              <a:prstGeom prst="downArrow">
                <a:avLst>
                  <a:gd name="adj1" fmla="val 50000"/>
                  <a:gd name="adj2" fmla="val 48911"/>
                </a:avLst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kumimoji="1" lang="ja-JP" altLang="en-US" sz="400" kern="0" dirty="0">
                  <a:solidFill>
                    <a:sysClr val="windowText" lastClr="000000"/>
                  </a:solidFill>
                  <a:latin typeface="+mn-ea"/>
                  <a:ea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72" name="円/楕円 71"/>
              <p:cNvSpPr/>
              <p:nvPr/>
            </p:nvSpPr>
            <p:spPr>
              <a:xfrm>
                <a:off x="7285999" y="1473641"/>
                <a:ext cx="189880" cy="83532"/>
              </a:xfrm>
              <a:prstGeom prst="ellipse">
                <a:avLst/>
              </a:prstGeom>
              <a:noFill/>
              <a:ln w="31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角丸四角形 72"/>
              <p:cNvSpPr/>
              <p:nvPr/>
            </p:nvSpPr>
            <p:spPr>
              <a:xfrm>
                <a:off x="7935919" y="1474611"/>
                <a:ext cx="180592" cy="86914"/>
              </a:xfrm>
              <a:prstGeom prst="roundRect">
                <a:avLst/>
              </a:prstGeom>
              <a:noFill/>
              <a:ln w="31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74" name="角丸四角形 73"/>
              <p:cNvSpPr/>
              <p:nvPr/>
            </p:nvSpPr>
            <p:spPr>
              <a:xfrm>
                <a:off x="7087225" y="2254449"/>
                <a:ext cx="1581590" cy="184185"/>
              </a:xfrm>
              <a:prstGeom prst="roundRect">
                <a:avLst/>
              </a:prstGeom>
              <a:ln w="9525" cap="rnd">
                <a:solidFill>
                  <a:schemeClr val="tx2"/>
                </a:solidFill>
                <a:prstDash val="sysDash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7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将来に向けた病床の機能分化が必要</a:t>
                </a:r>
              </a:p>
            </p:txBody>
          </p:sp>
          <p:sp>
            <p:nvSpPr>
              <p:cNvPr id="103" name="角丸四角形 102"/>
              <p:cNvSpPr/>
              <p:nvPr/>
            </p:nvSpPr>
            <p:spPr>
              <a:xfrm>
                <a:off x="6152161" y="1674938"/>
                <a:ext cx="337726" cy="201138"/>
              </a:xfrm>
              <a:prstGeom prst="roundRect">
                <a:avLst/>
              </a:prstGeom>
              <a:noFill/>
              <a:ln w="952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pic>
            <p:nvPicPr>
              <p:cNvPr id="75" name="図 74" title="大阪府もずやん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23484" y="98626"/>
                <a:ext cx="557767" cy="684000"/>
              </a:xfrm>
              <a:prstGeom prst="rect">
                <a:avLst/>
              </a:prstGeom>
            </p:spPr>
          </p:pic>
        </p:grpSp>
        <p:sp>
          <p:nvSpPr>
            <p:cNvPr id="9" name="テキスト ボックス 8"/>
            <p:cNvSpPr txBox="1"/>
            <p:nvPr/>
          </p:nvSpPr>
          <p:spPr>
            <a:xfrm>
              <a:off x="5052313" y="-14733"/>
              <a:ext cx="1887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83152" y="-14733"/>
            <a:ext cx="4556664" cy="6743642"/>
            <a:chOff x="-60865" y="-14733"/>
            <a:chExt cx="4556664" cy="6743642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-60865" y="-14733"/>
              <a:ext cx="4556664" cy="6743642"/>
              <a:chOff x="-60865" y="-14733"/>
              <a:chExt cx="4556664" cy="6743642"/>
            </a:xfrm>
          </p:grpSpPr>
          <p:sp>
            <p:nvSpPr>
              <p:cNvPr id="8" name="テキスト ボックス 7"/>
              <p:cNvSpPr txBox="1"/>
              <p:nvPr/>
            </p:nvSpPr>
            <p:spPr>
              <a:xfrm>
                <a:off x="-7304" y="-14733"/>
                <a:ext cx="418873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第７次大阪府医療計画　</a:t>
                </a:r>
                <a:r>
                  <a:rPr kumimoji="1" lang="en-US" altLang="ja-JP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【</a:t>
                </a:r>
                <a:r>
                  <a:rPr kumimoji="1" lang="ja-JP" altLang="en-US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概要</a:t>
                </a:r>
                <a:r>
                  <a:rPr kumimoji="1" lang="en-US" altLang="ja-JP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】</a:t>
                </a:r>
                <a:r>
                  <a:rPr lang="ja-JP" altLang="en-US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  </a:t>
                </a:r>
                <a:r>
                  <a:rPr kumimoji="1" lang="ja-JP" altLang="en-US" b="1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</a:t>
                </a:r>
              </a:p>
            </p:txBody>
          </p:sp>
          <p:sp>
            <p:nvSpPr>
              <p:cNvPr id="47" name="コンテンツ プレースホルダー 2"/>
              <p:cNvSpPr txBox="1">
                <a:spLocks/>
              </p:cNvSpPr>
              <p:nvPr/>
            </p:nvSpPr>
            <p:spPr>
              <a:xfrm>
                <a:off x="-57866" y="799111"/>
                <a:ext cx="2647438" cy="988326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ts val="1100"/>
                  </a:lnSpc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可能な限り住み慣れた地域で、自分らしい暮らしを人生の最期まで続けることができるよう、地域包括ケアシステム</a:t>
                </a:r>
                <a:r>
                  <a:rPr lang="en-US" altLang="ja-JP" sz="800" baseline="300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※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の構築に向け、介護等と連携し、効果的・効率的で切れ目のない医療体制の充実を図る。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82" name="コンテンツ プレースホルダー 2"/>
              <p:cNvSpPr txBox="1">
                <a:spLocks/>
              </p:cNvSpPr>
              <p:nvPr/>
            </p:nvSpPr>
            <p:spPr>
              <a:xfrm>
                <a:off x="-60865" y="2589822"/>
                <a:ext cx="2208584" cy="288031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1050" dirty="0">
                    <a:solidFill>
                      <a:srgbClr val="0070C0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●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 入院医療需要見込み</a:t>
                </a:r>
                <a:endParaRPr lang="en-US" altLang="ja-JP" sz="105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85" name="コンテンツ プレースホルダー 2"/>
              <p:cNvSpPr txBox="1">
                <a:spLocks/>
              </p:cNvSpPr>
              <p:nvPr/>
            </p:nvSpPr>
            <p:spPr>
              <a:xfrm>
                <a:off x="-51826" y="2776713"/>
                <a:ext cx="1831820" cy="355001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300"/>
                  </a:spcBef>
                </a:pP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【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病床機能別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】</a:t>
                </a:r>
              </a:p>
              <a:p>
                <a:pPr algn="l"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特に急性期・回復期の医療需要が増加。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</a:r>
                <a:endParaRPr lang="en-US" altLang="ja-JP" sz="7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04" name="コンテンツ プレースホルダー 2"/>
              <p:cNvSpPr txBox="1">
                <a:spLocks/>
              </p:cNvSpPr>
              <p:nvPr/>
            </p:nvSpPr>
            <p:spPr>
              <a:xfrm>
                <a:off x="1711183" y="2763882"/>
                <a:ext cx="2470250" cy="444393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300"/>
                  </a:spcBef>
                </a:pP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【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疾患別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】</a:t>
                </a:r>
              </a:p>
              <a:p>
                <a:pPr algn="l">
                  <a:spcBef>
                    <a:spcPts val="300"/>
                  </a:spcBef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がんの需要が最も多いが、大腿骨頸部骨折、肺炎等、高齢者特有の疾患で特に医療需要が増加。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</a:r>
                <a:endParaRPr lang="en-US" altLang="ja-JP" sz="7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81" name="コンテンツ プレースホルダー 2"/>
              <p:cNvSpPr txBox="1">
                <a:spLocks/>
              </p:cNvSpPr>
              <p:nvPr/>
            </p:nvSpPr>
            <p:spPr>
              <a:xfrm>
                <a:off x="-28944" y="4438879"/>
                <a:ext cx="2726645" cy="288031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1050" dirty="0">
                    <a:solidFill>
                      <a:srgbClr val="0070C0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●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 既存病床数と基準病床数</a:t>
                </a:r>
                <a:r>
                  <a:rPr lang="en-US" altLang="ja-JP" sz="1050" baseline="300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※</a:t>
                </a:r>
              </a:p>
            </p:txBody>
          </p:sp>
          <p:sp>
            <p:nvSpPr>
              <p:cNvPr id="65" name="テキスト ボックス 106"/>
              <p:cNvSpPr txBox="1"/>
              <p:nvPr/>
            </p:nvSpPr>
            <p:spPr>
              <a:xfrm>
                <a:off x="28935" y="6491367"/>
                <a:ext cx="2407728" cy="23754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altLang="ja-JP" sz="600" kern="100" dirty="0">
                    <a:latin typeface="+mn-ea"/>
                    <a:cs typeface="Times New Roman" panose="02020603050405020304" pitchFamily="18" charset="0"/>
                  </a:rPr>
                  <a:t>※</a:t>
                </a:r>
                <a:r>
                  <a:rPr lang="ja-JP" altLang="en-US" sz="600" kern="100" dirty="0">
                    <a:latin typeface="+mn-ea"/>
                    <a:cs typeface="Times New Roman" panose="02020603050405020304" pitchFamily="18" charset="0"/>
                  </a:rPr>
                  <a:t>医療法に基づき、医療機関の病床の適正配置を目的に設定する基準。　</a:t>
                </a:r>
                <a:endParaRPr lang="en-US" altLang="ja-JP" sz="6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+mn-ea"/>
                    <a:cs typeface="Times New Roman" panose="02020603050405020304" pitchFamily="18" charset="0"/>
                  </a:rPr>
                  <a:t>　既存病床数が基準病床数を超える地域では、病院及び有床診療所　</a:t>
                </a:r>
                <a:endParaRPr lang="en-US" altLang="ja-JP" sz="6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+mn-ea"/>
                    <a:cs typeface="Times New Roman" panose="02020603050405020304" pitchFamily="18" charset="0"/>
                  </a:rPr>
                  <a:t>　の開設、増床等は原則できない。</a:t>
                </a:r>
                <a:endParaRPr lang="ja-JP" sz="600" kern="100" dirty="0">
                  <a:effectLst/>
                  <a:latin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テキスト ボックス 106"/>
              <p:cNvSpPr txBox="1"/>
              <p:nvPr/>
            </p:nvSpPr>
            <p:spPr>
              <a:xfrm>
                <a:off x="33531" y="4610443"/>
                <a:ext cx="1952988" cy="5401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ct val="110000"/>
                  </a:lnSpc>
                  <a:spcAft>
                    <a:spcPts val="0"/>
                  </a:spcAft>
                </a:pP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【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一般病床及び療養病床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】</a:t>
                </a:r>
              </a:p>
              <a:p>
                <a:pPr algn="just">
                  <a:lnSpc>
                    <a:spcPct val="110000"/>
                  </a:lnSpc>
                  <a:spcAft>
                    <a:spcPts val="0"/>
                  </a:spcAft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各二次医療圏とも、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  <a:p>
                <a:pPr algn="just">
                  <a:lnSpc>
                    <a:spcPct val="110000"/>
                  </a:lnSpc>
                  <a:spcAft>
                    <a:spcPts val="0"/>
                  </a:spcAft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「既存病床数」＞「基準病床数」となっている。</a:t>
                </a:r>
                <a:endParaRPr lang="ja-JP" sz="800" kern="100" dirty="0"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4" name="Picture 4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39606" y="5444297"/>
                <a:ext cx="1978892" cy="12179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" name="ホームベース 17"/>
              <p:cNvSpPr/>
              <p:nvPr/>
            </p:nvSpPr>
            <p:spPr>
              <a:xfrm rot="20251272">
                <a:off x="3332966" y="6128744"/>
                <a:ext cx="700411" cy="127680"/>
              </a:xfrm>
              <a:prstGeom prst="homePlat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600" dirty="0"/>
                  <a:t>高齢化の進展</a:t>
                </a:r>
                <a:endParaRPr kumimoji="1" lang="ja-JP" altLang="en-US" sz="600" dirty="0"/>
              </a:p>
            </p:txBody>
          </p:sp>
          <p:sp>
            <p:nvSpPr>
              <p:cNvPr id="118" name="テキスト ボックス 106"/>
              <p:cNvSpPr txBox="1"/>
              <p:nvPr/>
            </p:nvSpPr>
            <p:spPr>
              <a:xfrm>
                <a:off x="2037220" y="4477832"/>
                <a:ext cx="2458579" cy="76944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just">
                  <a:lnSpc>
                    <a:spcPct val="110000"/>
                  </a:lnSpc>
                  <a:spcAft>
                    <a:spcPts val="0"/>
                  </a:spcAft>
                </a:pP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【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基準病床数の見込み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】</a:t>
                </a:r>
              </a:p>
              <a:p>
                <a:pPr marL="90488" indent="-90488" algn="just">
                  <a:lnSpc>
                    <a:spcPct val="110000"/>
                  </a:lnSpc>
                  <a:spcAft>
                    <a:spcPts val="0"/>
                  </a:spcAft>
                </a:pPr>
                <a:r>
                  <a:rPr lang="ja-JP" altLang="en-US" sz="800" dirty="0">
                    <a:solidFill>
                      <a:srgbClr val="1F29ED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</a:t>
                </a:r>
                <a:r>
                  <a:rPr lang="en-US" altLang="ja-JP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2025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年においても府全域では、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  <a:p>
                <a:pPr marL="90488" indent="-90488" algn="just">
                  <a:lnSpc>
                    <a:spcPct val="110000"/>
                  </a:lnSpc>
                  <a:spcAft>
                    <a:spcPts val="0"/>
                  </a:spcAft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　「既存病床数」＞「基準病床数」となる見込み。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  <a:p>
                <a:pPr marL="90488" indent="-90488" algn="just">
                  <a:lnSpc>
                    <a:spcPct val="110000"/>
                  </a:lnSpc>
                  <a:spcAft>
                    <a:spcPts val="0"/>
                  </a:spcAft>
                </a:pPr>
                <a:r>
                  <a:rPr lang="ja-JP" altLang="en-US" sz="800" dirty="0">
                    <a:solidFill>
                      <a:srgbClr val="1F29ED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・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一部二次医療圏で、　「既存病床数」＜「基準病床数」となる可能性があり、病床整備の可否の検討が必要。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77" name="コンテンツ プレースホルダー 2"/>
              <p:cNvSpPr txBox="1">
                <a:spLocks/>
              </p:cNvSpPr>
              <p:nvPr/>
            </p:nvSpPr>
            <p:spPr>
              <a:xfrm>
                <a:off x="-48998" y="1787437"/>
                <a:ext cx="3879343" cy="494759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ts val="1100"/>
                  </a:lnSpc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広域医療サービス（入院医療等）を検討する際の地域単位として、８つの二次医療圏を設定し、基本的に二次医療圏毎に、病床・診療機能について、現状分析を行い、取組を検討。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88" name="テキスト ボックス 106"/>
              <p:cNvSpPr txBox="1"/>
              <p:nvPr/>
            </p:nvSpPr>
            <p:spPr>
              <a:xfrm>
                <a:off x="1286910" y="5474259"/>
                <a:ext cx="1166747" cy="3371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spcAft>
                    <a:spcPts val="0"/>
                  </a:spcAft>
                </a:pPr>
                <a:r>
                  <a:rPr lang="en-US" altLang="ja-JP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【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精神・感染症・結核病床</a:t>
                </a:r>
                <a:r>
                  <a:rPr lang="en-US" altLang="ja-JP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】</a:t>
                </a:r>
              </a:p>
              <a:p>
                <a:pPr algn="just">
                  <a:spcAft>
                    <a:spcPts val="0"/>
                  </a:spcAft>
                </a:pPr>
                <a:r>
                  <a:rPr lang="ja-JP" altLang="en-US" sz="7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（三次医療圏（大阪府全域）で設定）</a:t>
                </a:r>
                <a:endParaRPr lang="en-US" altLang="ja-JP" sz="7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93" name="テキスト ボックス 92"/>
              <p:cNvSpPr txBox="1"/>
              <p:nvPr/>
            </p:nvSpPr>
            <p:spPr>
              <a:xfrm>
                <a:off x="-7305" y="354599"/>
                <a:ext cx="4248000" cy="289441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１．</a:t>
                </a:r>
                <a:r>
                  <a:rPr kumimoji="1"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</a:t>
                </a:r>
                <a:r>
                  <a:rPr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計画のポイント</a:t>
                </a:r>
                <a:endParaRPr kumimoji="1" lang="ja-JP" altLang="en-US" sz="11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64" name="ホームベース 63"/>
              <p:cNvSpPr/>
              <p:nvPr/>
            </p:nvSpPr>
            <p:spPr>
              <a:xfrm>
                <a:off x="1999361" y="4734171"/>
                <a:ext cx="72000" cy="288000"/>
              </a:xfrm>
              <a:prstGeom prst="homePlat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037" name="Picture 13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86492" y="3386571"/>
                <a:ext cx="1482244" cy="8367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8" name="大かっこ 157"/>
              <p:cNvSpPr/>
              <p:nvPr/>
            </p:nvSpPr>
            <p:spPr>
              <a:xfrm>
                <a:off x="1893798" y="3367189"/>
                <a:ext cx="432000" cy="108000"/>
              </a:xfrm>
              <a:prstGeom prst="bracketPair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ja-JP" altLang="en-US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推移（人数）</a:t>
                </a:r>
              </a:p>
            </p:txBody>
          </p:sp>
          <p:sp>
            <p:nvSpPr>
              <p:cNvPr id="159" name="テキスト ボックス 158"/>
              <p:cNvSpPr txBox="1"/>
              <p:nvPr/>
            </p:nvSpPr>
            <p:spPr>
              <a:xfrm>
                <a:off x="2422166" y="2716927"/>
                <a:ext cx="510962" cy="1692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kumimoji="1" lang="ja-JP" altLang="en-US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推移（人数）</a:t>
                </a:r>
              </a:p>
            </p:txBody>
          </p:sp>
          <p:sp>
            <p:nvSpPr>
              <p:cNvPr id="24" name="コンテンツ プレースホルダー 2"/>
              <p:cNvSpPr txBox="1">
                <a:spLocks/>
              </p:cNvSpPr>
              <p:nvPr/>
            </p:nvSpPr>
            <p:spPr>
              <a:xfrm>
                <a:off x="-57207" y="617779"/>
                <a:ext cx="2734854" cy="288031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1050" dirty="0">
                    <a:solidFill>
                      <a:srgbClr val="0070C0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● 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地域包括ケアシステムを支える医療の充実</a:t>
                </a:r>
                <a:endParaRPr lang="en-US" altLang="ja-JP" sz="105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20" name="テキスト ボックス 106"/>
              <p:cNvSpPr txBox="1"/>
              <p:nvPr/>
            </p:nvSpPr>
            <p:spPr>
              <a:xfrm>
                <a:off x="231006" y="1382293"/>
                <a:ext cx="2254475" cy="23754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altLang="ja-JP" sz="600" kern="100" dirty="0">
                    <a:latin typeface="+mn-ea"/>
                    <a:cs typeface="Times New Roman" panose="02020603050405020304" pitchFamily="18" charset="0"/>
                  </a:rPr>
                  <a:t>※</a:t>
                </a:r>
                <a:r>
                  <a:rPr lang="ja-JP" altLang="en-US" sz="600" kern="100" dirty="0">
                    <a:latin typeface="+mn-ea"/>
                    <a:cs typeface="Times New Roman" panose="02020603050405020304" pitchFamily="18" charset="0"/>
                  </a:rPr>
                  <a:t>住まい・医療・介護・予防・生活支援が一体的に提供される</a:t>
                </a:r>
                <a:endParaRPr lang="en-US" altLang="ja-JP" sz="600" kern="100" dirty="0">
                  <a:latin typeface="+mn-ea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+mn-ea"/>
                    <a:cs typeface="Times New Roman" panose="02020603050405020304" pitchFamily="18" charset="0"/>
                  </a:rPr>
                  <a:t>　地域の包括的な支援・サービス提供体制</a:t>
                </a:r>
                <a:endParaRPr lang="ja-JP" sz="600" kern="100" dirty="0">
                  <a:effectLst/>
                  <a:latin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34378" y="5808572"/>
                <a:ext cx="976164" cy="6677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" name="Picture 2" descr="D:\HatayamaH\Desktop\キャプチャ.PNG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531" y="3195842"/>
                <a:ext cx="1351618" cy="10645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1" name="コンテンツ プレースホルダー 2"/>
              <p:cNvSpPr txBox="1">
                <a:spLocks/>
              </p:cNvSpPr>
              <p:nvPr/>
            </p:nvSpPr>
            <p:spPr>
              <a:xfrm>
                <a:off x="-48998" y="1611581"/>
                <a:ext cx="2995306" cy="288031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1050" dirty="0">
                    <a:solidFill>
                      <a:srgbClr val="0070C0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●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 二次医療圏単位を基本とした医療体制の整備</a:t>
                </a:r>
                <a:endParaRPr lang="en-US" altLang="ja-JP" sz="105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31" name="テキスト ボックス 130"/>
              <p:cNvSpPr txBox="1"/>
              <p:nvPr/>
            </p:nvSpPr>
            <p:spPr>
              <a:xfrm>
                <a:off x="-7305" y="2314668"/>
                <a:ext cx="4248000" cy="289441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２．</a:t>
                </a:r>
                <a:r>
                  <a:rPr kumimoji="1"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</a:t>
                </a:r>
                <a:r>
                  <a:rPr lang="ja-JP" altLang="en-US" sz="11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地域医療構想（病床の機能分化・連携）の推進</a:t>
                </a:r>
                <a:endParaRPr kumimoji="1" lang="ja-JP" altLang="en-US" sz="11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pic>
            <p:nvPicPr>
              <p:cNvPr id="1036" name="Picture 12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6808" y="3978660"/>
                <a:ext cx="441786" cy="177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70318" y="3445611"/>
                <a:ext cx="1393824" cy="7977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テキスト ボックス 18"/>
              <p:cNvSpPr txBox="1"/>
              <p:nvPr/>
            </p:nvSpPr>
            <p:spPr>
              <a:xfrm>
                <a:off x="3120956" y="2722752"/>
                <a:ext cx="1008000" cy="1692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kumimoji="1" lang="ja-JP" altLang="en-US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推移（</a:t>
                </a:r>
                <a:r>
                  <a:rPr kumimoji="1" lang="en-US" altLang="ja-JP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2013</a:t>
                </a:r>
                <a:r>
                  <a:rPr kumimoji="1" lang="ja-JP" altLang="en-US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年を</a:t>
                </a:r>
                <a:r>
                  <a:rPr kumimoji="1" lang="en-US" altLang="ja-JP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1.0</a:t>
                </a:r>
                <a:r>
                  <a:rPr kumimoji="1" lang="ja-JP" altLang="en-US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とした場合）</a:t>
                </a:r>
              </a:p>
            </p:txBody>
          </p:sp>
          <p:sp>
            <p:nvSpPr>
              <p:cNvPr id="15" name="大かっこ 14"/>
              <p:cNvSpPr/>
              <p:nvPr/>
            </p:nvSpPr>
            <p:spPr>
              <a:xfrm>
                <a:off x="3033041" y="3365957"/>
                <a:ext cx="936000" cy="108000"/>
              </a:xfrm>
              <a:prstGeom prst="bracketPair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ja-JP" altLang="en-US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推移（</a:t>
                </a:r>
                <a:r>
                  <a:rPr lang="en-US" altLang="ja-JP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2013</a:t>
                </a:r>
                <a:r>
                  <a:rPr lang="ja-JP" altLang="en-US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年を</a:t>
                </a:r>
                <a:r>
                  <a:rPr lang="en-US" altLang="ja-JP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1.0</a:t>
                </a:r>
                <a:r>
                  <a:rPr lang="ja-JP" altLang="en-US" sz="5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とした場合）</a:t>
                </a:r>
              </a:p>
            </p:txBody>
          </p: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9010" y="784511"/>
              <a:ext cx="1692000" cy="777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CFD09A42-9495-47BF-BD73-6BAFA14D374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0517" y="5150599"/>
            <a:ext cx="1286186" cy="131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60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6739</TotalTime>
  <Words>632</Words>
  <Application>Microsoft Office PowerPoint</Application>
  <PresentationFormat>画面に合わせる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Meiryo UI</vt:lpstr>
      <vt:lpstr>Microsoft YaHei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小夜 桜</cp:lastModifiedBy>
  <cp:revision>535</cp:revision>
  <cp:lastPrinted>2018-01-22T07:18:03Z</cp:lastPrinted>
  <dcterms:created xsi:type="dcterms:W3CDTF">2017-07-14T05:43:13Z</dcterms:created>
  <dcterms:modified xsi:type="dcterms:W3CDTF">2019-05-21T13:18:47Z</dcterms:modified>
</cp:coreProperties>
</file>