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9ED"/>
    <a:srgbClr val="66CCFF"/>
    <a:srgbClr val="0066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9117" autoAdjust="0"/>
  </p:normalViewPr>
  <p:slideViewPr>
    <p:cSldViewPr>
      <p:cViewPr>
        <p:scale>
          <a:sx n="200" d="100"/>
          <a:sy n="200" d="100"/>
        </p:scale>
        <p:origin x="2220" y="25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C9B4FF1-FB9E-47FE-B977-AEE7813E2392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84A1C1A-8E36-408A-B9AE-DF492118C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35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A1C1A-8E36-408A-B9AE-DF492118C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170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3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3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27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91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92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7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7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9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E377-D9C5-45E0-807F-1C0C7A57E21E}" type="datetimeFigureOut">
              <a:rPr kumimoji="1" lang="ja-JP" altLang="en-US" smtClean="0"/>
              <a:t>2018/1/15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8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0" y="-79621"/>
            <a:ext cx="9144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</a:t>
            </a:r>
            <a:r>
              <a:rPr kumimoji="1" lang="ja-JP" altLang="en-US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第７次大阪府保健医療計画（案）　</a:t>
            </a:r>
            <a:r>
              <a:rPr kumimoji="1" lang="en-US" altLang="ja-JP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概要</a:t>
            </a:r>
            <a:r>
              <a:rPr kumimoji="1" lang="en-US" altLang="ja-JP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</a:t>
            </a:r>
            <a:r>
              <a:rPr kumimoji="1" lang="ja-JP" altLang="en-US" sz="2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kumimoji="1" lang="ja-JP" altLang="en-US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-57866" y="799111"/>
            <a:ext cx="2647438" cy="988326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可能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な限り住み慣れた地域で、自分らしい暮らしを人生の最期まで続けることができる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よう、地域包括ケアシステム</a:t>
            </a:r>
            <a:r>
              <a:rPr lang="en-US" altLang="ja-JP" sz="800" baseline="300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※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構築に向け、介護等と連携し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、効果的・効率的で切れ目のない医療体制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の充実を図る。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2" name="コンテンツ プレースホルダー 2"/>
          <p:cNvSpPr txBox="1">
            <a:spLocks/>
          </p:cNvSpPr>
          <p:nvPr/>
        </p:nvSpPr>
        <p:spPr>
          <a:xfrm>
            <a:off x="-60865" y="2589822"/>
            <a:ext cx="2208584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50" dirty="0" smtClean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</a:t>
            </a:r>
            <a:r>
              <a:rPr lang="ja-JP" altLang="en-US" sz="105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入院医療需要見込み</a:t>
            </a:r>
            <a:endParaRPr lang="en-US" altLang="ja-JP" sz="105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9" name="コンテンツ プレースホルダー 2"/>
          <p:cNvSpPr txBox="1">
            <a:spLocks/>
          </p:cNvSpPr>
          <p:nvPr/>
        </p:nvSpPr>
        <p:spPr>
          <a:xfrm>
            <a:off x="4967834" y="6509786"/>
            <a:ext cx="4095202" cy="200704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ja-JP" altLang="en-US" sz="9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５</a:t>
            </a:r>
            <a:r>
              <a:rPr lang="ja-JP" altLang="en-US" sz="9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疾病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（がん、脳血管疾患、心血管疾患、糖尿病、精神疾患）</a:t>
            </a:r>
            <a:r>
              <a:rPr lang="ja-JP" altLang="en-US" sz="9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、４事業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（救急医療、災害医療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、周産期　医療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、小児医療）</a:t>
            </a:r>
            <a:r>
              <a:rPr lang="ja-JP" altLang="en-US" sz="9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について</a:t>
            </a:r>
            <a:r>
              <a:rPr lang="ja-JP" altLang="en-US" sz="9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、現状・課題に応じた医療体制の充実に向けた取組を進める。</a:t>
            </a:r>
            <a:endParaRPr lang="en-US" altLang="ja-JP" sz="9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5" name="コンテンツ プレースホルダー 2"/>
          <p:cNvSpPr txBox="1">
            <a:spLocks/>
          </p:cNvSpPr>
          <p:nvPr/>
        </p:nvSpPr>
        <p:spPr>
          <a:xfrm>
            <a:off x="-51826" y="2776713"/>
            <a:ext cx="1831820" cy="35500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300"/>
              </a:spcBef>
            </a:pP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【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病床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機能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別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】</a:t>
            </a:r>
          </a:p>
          <a:p>
            <a:pPr algn="l">
              <a:spcBef>
                <a:spcPts val="3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特に急性期・回復期の医療需要が増加。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7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7" name="Picture 4" descr="D:\HatayamaH\Desktop\キャプチャ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850" y="4406779"/>
            <a:ext cx="1430047" cy="110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コンテンツ プレースホルダー 2"/>
          <p:cNvSpPr txBox="1">
            <a:spLocks/>
          </p:cNvSpPr>
          <p:nvPr/>
        </p:nvSpPr>
        <p:spPr>
          <a:xfrm>
            <a:off x="1711183" y="2763882"/>
            <a:ext cx="2470250" cy="444393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300"/>
              </a:spcBef>
            </a:pP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【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疾患別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】</a:t>
            </a:r>
          </a:p>
          <a:p>
            <a:pPr algn="l">
              <a:spcBef>
                <a:spcPts val="3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がんの需要が最も多いが、大腿骨頸部骨折、肺炎など、高齢者特有の疾患で特に医療需要が増加。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7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1" name="コンテンツ プレースホルダー 2"/>
          <p:cNvSpPr txBox="1">
            <a:spLocks/>
          </p:cNvSpPr>
          <p:nvPr/>
        </p:nvSpPr>
        <p:spPr>
          <a:xfrm>
            <a:off x="-28944" y="4438879"/>
            <a:ext cx="2726645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50" dirty="0" smtClean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</a:t>
            </a:r>
            <a:r>
              <a:rPr lang="ja-JP" altLang="en-US" sz="105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既存</a:t>
            </a:r>
            <a:r>
              <a:rPr lang="ja-JP" altLang="en-US" sz="105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病床</a:t>
            </a:r>
            <a:r>
              <a:rPr lang="ja-JP" altLang="en-US" sz="105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数と基準病床数</a:t>
            </a:r>
            <a:r>
              <a:rPr lang="en-US" altLang="ja-JP" sz="1050" baseline="300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※</a:t>
            </a:r>
          </a:p>
        </p:txBody>
      </p:sp>
      <p:sp>
        <p:nvSpPr>
          <p:cNvPr id="65" name="テキスト ボックス 106"/>
          <p:cNvSpPr txBox="1"/>
          <p:nvPr/>
        </p:nvSpPr>
        <p:spPr>
          <a:xfrm>
            <a:off x="28935" y="6491367"/>
            <a:ext cx="2407728" cy="23754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600" kern="100" dirty="0" smtClean="0"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sz="600" kern="100" dirty="0" smtClean="0">
                <a:latin typeface="+mn-ea"/>
                <a:cs typeface="Times New Roman" panose="02020603050405020304" pitchFamily="18" charset="0"/>
              </a:rPr>
              <a:t>医療法に基づき、医療</a:t>
            </a:r>
            <a:r>
              <a:rPr lang="ja-JP" altLang="en-US" sz="600" kern="100" dirty="0">
                <a:latin typeface="+mn-ea"/>
                <a:cs typeface="Times New Roman" panose="02020603050405020304" pitchFamily="18" charset="0"/>
              </a:rPr>
              <a:t>機関の病床の適正配置を目的に設定する</a:t>
            </a:r>
            <a:r>
              <a:rPr lang="ja-JP" altLang="en-US" sz="600" kern="100" dirty="0" smtClean="0">
                <a:latin typeface="+mn-ea"/>
                <a:cs typeface="Times New Roman" panose="02020603050405020304" pitchFamily="18" charset="0"/>
              </a:rPr>
              <a:t>基準。　</a:t>
            </a:r>
            <a:endParaRPr lang="en-US" altLang="ja-JP" sz="600" kern="100" dirty="0" smtClean="0">
              <a:latin typeface="+mn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+mn-ea"/>
                <a:cs typeface="Times New Roman" panose="02020603050405020304" pitchFamily="18" charset="0"/>
              </a:rPr>
              <a:t>既存</a:t>
            </a:r>
            <a:r>
              <a:rPr lang="ja-JP" altLang="en-US" sz="600" kern="100" dirty="0">
                <a:latin typeface="+mn-ea"/>
                <a:cs typeface="Times New Roman" panose="02020603050405020304" pitchFamily="18" charset="0"/>
              </a:rPr>
              <a:t>病床数が基準病床数を超える地域では、病院及び有床</a:t>
            </a:r>
            <a:r>
              <a:rPr lang="ja-JP" altLang="en-US" sz="600" kern="100" dirty="0" smtClean="0">
                <a:latin typeface="+mn-ea"/>
                <a:cs typeface="Times New Roman" panose="02020603050405020304" pitchFamily="18" charset="0"/>
              </a:rPr>
              <a:t>診療所　</a:t>
            </a:r>
            <a:endParaRPr lang="en-US" altLang="ja-JP" sz="600" kern="100" dirty="0" smtClean="0">
              <a:latin typeface="+mn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+mn-ea"/>
                <a:cs typeface="Times New Roman" panose="02020603050405020304" pitchFamily="18" charset="0"/>
              </a:rPr>
              <a:t>の開設</a:t>
            </a:r>
            <a:r>
              <a:rPr lang="ja-JP" altLang="en-US" sz="600" kern="100" dirty="0">
                <a:latin typeface="+mn-ea"/>
                <a:cs typeface="Times New Roman" panose="02020603050405020304" pitchFamily="18" charset="0"/>
              </a:rPr>
              <a:t>、増床等は原則</a:t>
            </a:r>
            <a:r>
              <a:rPr lang="ja-JP" altLang="en-US" sz="600" kern="100" dirty="0" smtClean="0">
                <a:latin typeface="+mn-ea"/>
                <a:cs typeface="Times New Roman" panose="02020603050405020304" pitchFamily="18" charset="0"/>
              </a:rPr>
              <a:t>できない。</a:t>
            </a:r>
            <a:endParaRPr lang="ja-JP" sz="6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>
          <a:xfrm>
            <a:off x="4840479" y="450435"/>
            <a:ext cx="3982945" cy="61990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8" indent="-90488" algn="l">
              <a:lnSpc>
                <a:spcPct val="110000"/>
              </a:lnSpc>
              <a:spcBef>
                <a:spcPts val="300"/>
              </a:spcBef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 「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病床数の必要量」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は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、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2025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年には、特に回復期の割合が増加する見込み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で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あり、　　　需要増加に応じた病床機能の確保が必要。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marL="90488" indent="-90488" algn="l">
              <a:lnSpc>
                <a:spcPct val="110000"/>
              </a:lnSpc>
              <a:spcBef>
                <a:spcPts val="3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 現状の病床機能の指標となる「病床機能報告」は、「病床数の必要量」と病床機能区分の定義が異なり、単純な比較ができないため、病床機能報告の分析が必要。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60" name="テキスト ボックス 106"/>
          <p:cNvSpPr txBox="1"/>
          <p:nvPr/>
        </p:nvSpPr>
        <p:spPr>
          <a:xfrm>
            <a:off x="33531" y="4610443"/>
            <a:ext cx="1952988" cy="54015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【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一般病床及び療養病床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】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各二次医療圏とも、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「既存病床数」＞「基準病床数」となっている。</a:t>
            </a:r>
            <a:endParaRPr lang="ja-JP" sz="800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606" y="5444297"/>
            <a:ext cx="1978892" cy="1217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コンテンツ プレースホルダー 2"/>
          <p:cNvSpPr txBox="1">
            <a:spLocks/>
          </p:cNvSpPr>
          <p:nvPr/>
        </p:nvSpPr>
        <p:spPr>
          <a:xfrm>
            <a:off x="4810049" y="281050"/>
            <a:ext cx="4049586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50" dirty="0" smtClean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</a:t>
            </a:r>
            <a:r>
              <a:rPr lang="ja-JP" altLang="en-US" sz="105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病床機能分化の状況と将来必要となる病床機能</a:t>
            </a:r>
            <a:endParaRPr lang="en-US" altLang="ja-JP" sz="105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8" name="ホームベース 17"/>
          <p:cNvSpPr/>
          <p:nvPr/>
        </p:nvSpPr>
        <p:spPr>
          <a:xfrm rot="20251272">
            <a:off x="3332966" y="6128744"/>
            <a:ext cx="700411" cy="12768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/>
              <a:t>高齢化の進展</a:t>
            </a:r>
            <a:endParaRPr kumimoji="1" lang="ja-JP" altLang="en-US" sz="600" dirty="0"/>
          </a:p>
        </p:txBody>
      </p:sp>
      <p:sp>
        <p:nvSpPr>
          <p:cNvPr id="118" name="テキスト ボックス 106"/>
          <p:cNvSpPr txBox="1"/>
          <p:nvPr/>
        </p:nvSpPr>
        <p:spPr>
          <a:xfrm>
            <a:off x="2113420" y="4592474"/>
            <a:ext cx="2458579" cy="54015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基準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病床数の見込み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】</a:t>
            </a:r>
          </a:p>
          <a:p>
            <a:pPr marL="90488" indent="-90488" algn="just">
              <a:lnSpc>
                <a:spcPct val="110000"/>
              </a:lnSpc>
              <a:spcAft>
                <a:spcPts val="0"/>
              </a:spcAft>
            </a:pPr>
            <a:r>
              <a:rPr lang="ja-JP" altLang="en-US" sz="800" dirty="0" smtClean="0">
                <a:solidFill>
                  <a:srgbClr val="1F29ED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2025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年においても府全域では、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marL="90488" indent="-90488" algn="just">
              <a:lnSpc>
                <a:spcPct val="110000"/>
              </a:lnSpc>
              <a:spcAft>
                <a:spcPts val="0"/>
              </a:spcAft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「既存病床数」＞「基準病床数」と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なる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見込み。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marL="90488" indent="-90488" algn="just">
              <a:lnSpc>
                <a:spcPct val="110000"/>
              </a:lnSpc>
              <a:spcAft>
                <a:spcPts val="0"/>
              </a:spcAft>
            </a:pPr>
            <a:r>
              <a:rPr lang="ja-JP" altLang="en-US" sz="800" dirty="0" smtClean="0">
                <a:solidFill>
                  <a:srgbClr val="1F29ED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一部二次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医療圏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で、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「既存病床数」＜「基準病床数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」と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なる可能性があり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、病床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整備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の可否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検討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が必要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77" name="コンテンツ プレースホルダー 2"/>
          <p:cNvSpPr txBox="1">
            <a:spLocks/>
          </p:cNvSpPr>
          <p:nvPr/>
        </p:nvSpPr>
        <p:spPr>
          <a:xfrm>
            <a:off x="-48998" y="1787437"/>
            <a:ext cx="3879343" cy="494759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広域医療サービス（入院医療等）を検討する際の地域単位として、８つの二次医療圏を設定し、基本的に二次医療圏毎に、病床・診療機能について、現状分析を行い、取組を検討。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8" name="テキスト ボックス 106"/>
          <p:cNvSpPr txBox="1"/>
          <p:nvPr/>
        </p:nvSpPr>
        <p:spPr>
          <a:xfrm>
            <a:off x="1286910" y="5474259"/>
            <a:ext cx="1166747" cy="33715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en-US" altLang="ja-JP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【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精神・感染症・結核病床</a:t>
            </a:r>
            <a:r>
              <a:rPr lang="en-US" altLang="ja-JP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】</a:t>
            </a:r>
          </a:p>
          <a:p>
            <a:pPr algn="just">
              <a:spcAft>
                <a:spcPts val="0"/>
              </a:spcAft>
            </a:pP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（三次医療圏（大阪府全域）で設定）</a:t>
            </a:r>
            <a:endParaRPr lang="en-US" altLang="ja-JP" sz="7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4874298" y="3810792"/>
            <a:ext cx="4188738" cy="2894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３．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在宅医療の充実</a:t>
            </a:r>
            <a:endParaRPr kumimoji="1"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897009" y="6267835"/>
            <a:ext cx="4143315" cy="2894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４．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５疾病４事業の視点からの医療体制の充実</a:t>
            </a:r>
            <a:endParaRPr kumimoji="1" lang="ja-JP" altLang="en-US" sz="11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-7305" y="354599"/>
            <a:ext cx="4188738" cy="2894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１．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計画のポイント</a:t>
            </a:r>
            <a:endParaRPr kumimoji="1" lang="ja-JP" altLang="en-US" sz="11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0" y="5026295"/>
            <a:ext cx="1273800" cy="1504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ホームベース 63"/>
          <p:cNvSpPr/>
          <p:nvPr/>
        </p:nvSpPr>
        <p:spPr>
          <a:xfrm>
            <a:off x="2018411" y="4724646"/>
            <a:ext cx="124935" cy="309014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4884498" y="4255940"/>
            <a:ext cx="1698582" cy="17420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Bef>
                <a:spcPts val="300"/>
              </a:spcBef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 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2025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年に向けて需要が増加。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</a:t>
            </a:r>
            <a:endParaRPr kumimoji="1"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2" name="下矢印 141"/>
          <p:cNvSpPr/>
          <p:nvPr/>
        </p:nvSpPr>
        <p:spPr bwMode="gray">
          <a:xfrm rot="10800000">
            <a:off x="7693551" y="4852924"/>
            <a:ext cx="193896" cy="173370"/>
          </a:xfrm>
          <a:prstGeom prst="downArrow">
            <a:avLst>
              <a:gd name="adj1" fmla="val 50000"/>
              <a:gd name="adj2" fmla="val 48911"/>
            </a:avLst>
          </a:prstGeom>
          <a:solidFill>
            <a:schemeClr val="tx2">
              <a:lumMod val="40000"/>
              <a:lumOff val="60000"/>
            </a:schemeClr>
          </a:solidFill>
          <a:ln w="28575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400" kern="0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143" name="Text Box 50"/>
          <p:cNvSpPr txBox="1">
            <a:spLocks noChangeArrowheads="1"/>
          </p:cNvSpPr>
          <p:nvPr/>
        </p:nvSpPr>
        <p:spPr bwMode="auto">
          <a:xfrm>
            <a:off x="7407376" y="4582895"/>
            <a:ext cx="732477" cy="26608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36000" bIns="108000" anchor="ctr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ctr" hangingPunct="1">
              <a:lnSpc>
                <a:spcPts val="1200"/>
              </a:lnSpc>
              <a:defRPr/>
            </a:pPr>
            <a:r>
              <a:rPr lang="ja-JP" altLang="en-US" sz="700" b="1" dirty="0" smtClean="0">
                <a:latin typeface="+mn-ea"/>
                <a:ea typeface="+mn-ea"/>
                <a:cs typeface="Meiryo UI" panose="020B0604030504040204" pitchFamily="50" charset="-128"/>
              </a:rPr>
              <a:t>③急変時の対応</a:t>
            </a:r>
            <a:endParaRPr lang="en-US" altLang="ja-JP" sz="700" b="1" dirty="0">
              <a:solidFill>
                <a:srgbClr val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147" name="爆発 1 146"/>
          <p:cNvSpPr/>
          <p:nvPr/>
        </p:nvSpPr>
        <p:spPr>
          <a:xfrm>
            <a:off x="7996681" y="4776646"/>
            <a:ext cx="707606" cy="274674"/>
          </a:xfrm>
          <a:prstGeom prst="irregularSeal1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700" b="1" dirty="0" smtClean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急変</a:t>
            </a:r>
          </a:p>
        </p:txBody>
      </p:sp>
      <p:sp>
        <p:nvSpPr>
          <p:cNvPr id="149" name="Text Box 50"/>
          <p:cNvSpPr txBox="1">
            <a:spLocks noChangeArrowheads="1"/>
          </p:cNvSpPr>
          <p:nvPr/>
        </p:nvSpPr>
        <p:spPr bwMode="auto">
          <a:xfrm>
            <a:off x="6677161" y="5051320"/>
            <a:ext cx="563387" cy="25487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36000" bIns="108000" anchor="ctr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ctr" hangingPunct="1">
              <a:lnSpc>
                <a:spcPts val="1200"/>
              </a:lnSpc>
              <a:defRPr/>
            </a:pPr>
            <a:r>
              <a:rPr lang="ja-JP" altLang="en-US" sz="700" b="1" dirty="0" smtClean="0">
                <a:latin typeface="+mn-ea"/>
                <a:cs typeface="Meiryo UI" panose="020B0604030504040204" pitchFamily="50" charset="-128"/>
              </a:rPr>
              <a:t>①</a:t>
            </a:r>
            <a:r>
              <a:rPr lang="ja-JP" altLang="en-US" sz="700" b="1" dirty="0">
                <a:latin typeface="+mn-ea"/>
                <a:cs typeface="Meiryo UI" panose="020B0604030504040204" pitchFamily="50" charset="-128"/>
              </a:rPr>
              <a:t>退院支援</a:t>
            </a:r>
            <a:endParaRPr lang="en-US" altLang="ja-JP" sz="700" b="1" dirty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50" name="Text Box 50"/>
          <p:cNvSpPr txBox="1">
            <a:spLocks noChangeArrowheads="1"/>
          </p:cNvSpPr>
          <p:nvPr/>
        </p:nvSpPr>
        <p:spPr bwMode="auto">
          <a:xfrm>
            <a:off x="8445618" y="5041327"/>
            <a:ext cx="527461" cy="26486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36000" bIns="108000" anchor="ctr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ctr" hangingPunct="1">
              <a:lnSpc>
                <a:spcPts val="1200"/>
              </a:lnSpc>
              <a:defRPr/>
            </a:pPr>
            <a:r>
              <a:rPr lang="ja-JP" altLang="en-US" sz="700" b="1" dirty="0" smtClean="0">
                <a:latin typeface="+mn-ea"/>
                <a:ea typeface="+mn-ea"/>
                <a:cs typeface="Meiryo UI" panose="020B0604030504040204" pitchFamily="50" charset="-128"/>
              </a:rPr>
              <a:t>④看取り</a:t>
            </a:r>
            <a:endParaRPr lang="en-US" altLang="ja-JP" sz="700" b="1" dirty="0">
              <a:solidFill>
                <a:srgbClr val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151" name="Text Box 50"/>
          <p:cNvSpPr txBox="1">
            <a:spLocks noChangeArrowheads="1"/>
          </p:cNvSpPr>
          <p:nvPr/>
        </p:nvSpPr>
        <p:spPr bwMode="auto">
          <a:xfrm>
            <a:off x="7442648" y="5058996"/>
            <a:ext cx="804055" cy="24719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36000" bIns="108000" anchor="ctr" anchorCtr="1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ctr" hangingPunct="1">
              <a:lnSpc>
                <a:spcPts val="1200"/>
              </a:lnSpc>
              <a:defRPr/>
            </a:pPr>
            <a:r>
              <a:rPr lang="ja-JP" altLang="en-US" sz="700" b="1" dirty="0" smtClean="0">
                <a:latin typeface="+mn-ea"/>
                <a:cs typeface="Meiryo UI" panose="020B0604030504040204" pitchFamily="50" charset="-128"/>
              </a:rPr>
              <a:t>②日常の療養支援</a:t>
            </a:r>
            <a:endParaRPr lang="en-US" altLang="ja-JP" sz="700" b="1" dirty="0">
              <a:solidFill>
                <a:srgbClr val="000000"/>
              </a:solidFill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306" y="3393149"/>
            <a:ext cx="1665999" cy="94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8" name="大かっこ 157"/>
          <p:cNvSpPr/>
          <p:nvPr/>
        </p:nvSpPr>
        <p:spPr>
          <a:xfrm>
            <a:off x="2113421" y="3385283"/>
            <a:ext cx="431097" cy="111368"/>
          </a:xfrm>
          <a:prstGeom prst="bracketPair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2080879" y="3356329"/>
            <a:ext cx="51096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推移（人数）</a:t>
            </a:r>
            <a:endParaRPr kumimoji="1" lang="ja-JP" altLang="en-US" sz="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-57207" y="617779"/>
            <a:ext cx="2734854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50" dirty="0" smtClean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105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地域</a:t>
            </a:r>
            <a:r>
              <a:rPr lang="ja-JP" altLang="en-US" sz="105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包括ケアシステムを支える医療の充実</a:t>
            </a:r>
            <a:endParaRPr lang="en-US" altLang="ja-JP" sz="105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6" name="コンテンツ プレースホルダー 2"/>
          <p:cNvSpPr txBox="1">
            <a:spLocks/>
          </p:cNvSpPr>
          <p:nvPr/>
        </p:nvSpPr>
        <p:spPr>
          <a:xfrm>
            <a:off x="5107834" y="1152640"/>
            <a:ext cx="1947348" cy="2074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75000"/>
              </a:lnSpc>
              <a:spcBef>
                <a:spcPts val="300"/>
              </a:spcBef>
            </a:pP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【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病床数の必要量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】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ct val="75000"/>
              </a:lnSpc>
              <a:spcBef>
                <a:spcPts val="300"/>
              </a:spcBef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患者の診療実態（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2013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年）等を基に推計</a:t>
            </a:r>
            <a:endParaRPr lang="ja-JP" altLang="en-US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spcBef>
                <a:spcPts val="3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1" name="コンテンツ プレースホルダー 2"/>
          <p:cNvSpPr txBox="1">
            <a:spLocks/>
          </p:cNvSpPr>
          <p:nvPr/>
        </p:nvSpPr>
        <p:spPr>
          <a:xfrm>
            <a:off x="7324952" y="1162796"/>
            <a:ext cx="1571383" cy="2074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75000"/>
              </a:lnSpc>
              <a:spcBef>
                <a:spcPts val="300"/>
              </a:spcBef>
            </a:pP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【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病床機能報告</a:t>
            </a:r>
            <a:r>
              <a:rPr lang="en-US" altLang="ja-JP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】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ct val="75000"/>
              </a:lnSpc>
              <a:spcBef>
                <a:spcPts val="300"/>
              </a:spcBef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医療機関が自ら報告した機能　　　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7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20" name="テキスト ボックス 106"/>
          <p:cNvSpPr txBox="1"/>
          <p:nvPr/>
        </p:nvSpPr>
        <p:spPr>
          <a:xfrm>
            <a:off x="231006" y="1386520"/>
            <a:ext cx="2254475" cy="23754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600" kern="100" dirty="0" smtClean="0"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sz="600" kern="100" dirty="0">
                <a:latin typeface="+mn-ea"/>
                <a:cs typeface="Times New Roman" panose="02020603050405020304" pitchFamily="18" charset="0"/>
              </a:rPr>
              <a:t>住まい・医療・介護・予防・生活支援が一体的に提供</a:t>
            </a:r>
            <a:r>
              <a:rPr lang="ja-JP" altLang="en-US" sz="600" kern="100" dirty="0" smtClean="0">
                <a:latin typeface="+mn-ea"/>
                <a:cs typeface="Times New Roman" panose="02020603050405020304" pitchFamily="18" charset="0"/>
              </a:rPr>
              <a:t>される</a:t>
            </a:r>
            <a:endParaRPr lang="en-US" altLang="ja-JP" sz="600" kern="100" dirty="0" smtClean="0">
              <a:latin typeface="+mn-ea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+mn-ea"/>
                <a:cs typeface="Times New Roman" panose="02020603050405020304" pitchFamily="18" charset="0"/>
              </a:rPr>
              <a:t>地域</a:t>
            </a:r>
            <a:r>
              <a:rPr lang="ja-JP" altLang="en-US" sz="600" kern="100" dirty="0">
                <a:latin typeface="+mn-ea"/>
                <a:cs typeface="Times New Roman" panose="02020603050405020304" pitchFamily="18" charset="0"/>
              </a:rPr>
              <a:t>の包括的な支援・サービス提供体制</a:t>
            </a:r>
            <a:endParaRPr lang="ja-JP" sz="6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6589817" y="4252653"/>
            <a:ext cx="2271154" cy="17061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Bef>
                <a:spcPts val="300"/>
              </a:spcBef>
            </a:pP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 退院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支援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から看取りまで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体制の構築が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必要。　　　</a:t>
            </a:r>
            <a:endParaRPr kumimoji="1" lang="ja-JP" altLang="en-US" sz="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2" name="コンテンツ プレースホルダー 2"/>
          <p:cNvSpPr txBox="1">
            <a:spLocks/>
          </p:cNvSpPr>
          <p:nvPr/>
        </p:nvSpPr>
        <p:spPr>
          <a:xfrm>
            <a:off x="4846749" y="4067504"/>
            <a:ext cx="4049586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50" dirty="0" smtClean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</a:t>
            </a:r>
            <a:r>
              <a:rPr lang="ja-JP" altLang="en-US" sz="105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在宅医療需要の見込みと在宅医療に求められる機能</a:t>
            </a:r>
            <a:endParaRPr lang="en-US" altLang="ja-JP" sz="105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23" name="下矢印 122"/>
          <p:cNvSpPr/>
          <p:nvPr/>
        </p:nvSpPr>
        <p:spPr bwMode="gray">
          <a:xfrm rot="3027070">
            <a:off x="7184742" y="4859560"/>
            <a:ext cx="193896" cy="198795"/>
          </a:xfrm>
          <a:prstGeom prst="downArrow">
            <a:avLst>
              <a:gd name="adj1" fmla="val 50000"/>
              <a:gd name="adj2" fmla="val 48911"/>
            </a:avLst>
          </a:prstGeom>
          <a:solidFill>
            <a:schemeClr val="tx2">
              <a:lumMod val="40000"/>
              <a:lumOff val="60000"/>
            </a:schemeClr>
          </a:solidFill>
          <a:ln w="28575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400" kern="0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124" name="下矢印 123"/>
          <p:cNvSpPr/>
          <p:nvPr/>
        </p:nvSpPr>
        <p:spPr bwMode="gray">
          <a:xfrm rot="16200000">
            <a:off x="7247748" y="5095910"/>
            <a:ext cx="193896" cy="173370"/>
          </a:xfrm>
          <a:prstGeom prst="downArrow">
            <a:avLst>
              <a:gd name="adj1" fmla="val 50000"/>
              <a:gd name="adj2" fmla="val 48911"/>
            </a:avLst>
          </a:prstGeom>
          <a:solidFill>
            <a:schemeClr val="tx2">
              <a:lumMod val="40000"/>
              <a:lumOff val="60000"/>
            </a:schemeClr>
          </a:solidFill>
          <a:ln w="28575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400" kern="0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125" name="下矢印 124"/>
          <p:cNvSpPr/>
          <p:nvPr/>
        </p:nvSpPr>
        <p:spPr bwMode="gray">
          <a:xfrm rot="16200000">
            <a:off x="8253536" y="5083228"/>
            <a:ext cx="193896" cy="173370"/>
          </a:xfrm>
          <a:prstGeom prst="downArrow">
            <a:avLst>
              <a:gd name="adj1" fmla="val 50000"/>
              <a:gd name="adj2" fmla="val 48911"/>
            </a:avLst>
          </a:prstGeom>
          <a:solidFill>
            <a:schemeClr val="tx2">
              <a:lumMod val="40000"/>
              <a:lumOff val="60000"/>
            </a:schemeClr>
          </a:solidFill>
          <a:ln w="28575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400" kern="0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378" y="5808572"/>
            <a:ext cx="976164" cy="66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7" name="角丸四角形 126"/>
          <p:cNvSpPr/>
          <p:nvPr/>
        </p:nvSpPr>
        <p:spPr>
          <a:xfrm>
            <a:off x="5020498" y="2716927"/>
            <a:ext cx="4088006" cy="312009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主な目標</a:t>
            </a:r>
            <a:r>
              <a:rPr lang="en-US" altLang="ja-JP" sz="8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pPr marL="85725" indent="-85725"/>
            <a:r>
              <a:rPr lang="ja-JP" altLang="en-US" sz="8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・２０２５年に必要な病床機能の確保（回復期病床の割合の増加）　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</p:txBody>
      </p:sp>
      <p:sp>
        <p:nvSpPr>
          <p:cNvPr id="128" name="コンテンツ プレースホルダー 2"/>
          <p:cNvSpPr txBox="1">
            <a:spLocks/>
          </p:cNvSpPr>
          <p:nvPr/>
        </p:nvSpPr>
        <p:spPr>
          <a:xfrm>
            <a:off x="5087510" y="3046374"/>
            <a:ext cx="4093624" cy="61990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8" indent="-90488" algn="l">
              <a:lnSpc>
                <a:spcPct val="50000"/>
              </a:lnSpc>
              <a:spcBef>
                <a:spcPts val="300"/>
              </a:spcBef>
            </a:pP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▶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主な取組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marL="90488" indent="-90488" algn="l">
              <a:lnSpc>
                <a:spcPct val="110000"/>
              </a:lnSpc>
              <a:spcBef>
                <a:spcPts val="300"/>
              </a:spcBef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 地域の医療体制を分析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（病床機能・疾患別の診療実績等）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し、二次医療圏の「将来のあるべき姿（指標の設定）」について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、医療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機関と方向性を共有した上で、医療機関の機能分化・連携を促す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。</a:t>
            </a:r>
            <a:endParaRPr lang="ja-JP" altLang="en-US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marL="90488" indent="-90488" algn="l">
              <a:lnSpc>
                <a:spcPct val="110000"/>
              </a:lnSpc>
              <a:spcBef>
                <a:spcPts val="300"/>
              </a:spcBef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 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将来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病床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機能を検討するにあたり、基準病床数について、毎年見直しを検討する。　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7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5020498" y="5509973"/>
            <a:ext cx="4102868" cy="312009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主な目標</a:t>
            </a:r>
            <a:r>
              <a:rPr lang="en-US" altLang="ja-JP" sz="8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</a:p>
          <a:p>
            <a:pPr marL="85725" indent="-85725"/>
            <a:r>
              <a:rPr lang="ja-JP" altLang="en-US" sz="8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・在宅患者の急変時の受入体制の確保　・円滑な在宅復帰を支える人材・機能の確保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</p:txBody>
      </p:sp>
      <p:sp>
        <p:nvSpPr>
          <p:cNvPr id="130" name="コンテンツ プレースホルダー 2"/>
          <p:cNvSpPr txBox="1">
            <a:spLocks/>
          </p:cNvSpPr>
          <p:nvPr/>
        </p:nvSpPr>
        <p:spPr>
          <a:xfrm>
            <a:off x="5087510" y="5866474"/>
            <a:ext cx="4167893" cy="34574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8" indent="-90488" algn="l">
              <a:lnSpc>
                <a:spcPct val="20000"/>
              </a:lnSpc>
              <a:spcBef>
                <a:spcPts val="300"/>
              </a:spcBef>
            </a:pPr>
            <a:r>
              <a:rPr lang="ja-JP" altLang="en-US" sz="800" dirty="0" smtClean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▶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主な取組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marL="90488" indent="-90488" algn="l">
              <a:spcBef>
                <a:spcPts val="300"/>
              </a:spcBef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・在宅療養後方支援病院等の在宅医療サービスの基盤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整備に取組む。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marL="90488" indent="-90488" algn="l">
              <a:spcBef>
                <a:spcPts val="300"/>
              </a:spcBef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多職種連携を進めるため在宅医療にかかる人材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育成（研修など）を図る。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8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3" name="Picture 2" descr="D:\HatayamaH\Desktop\キャプチャ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3" y="3124232"/>
            <a:ext cx="1561709" cy="123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D:\HatayamaH\Desktop\キャプチャ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221" y="660200"/>
            <a:ext cx="1630901" cy="108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コンテンツ プレースホルダー 2"/>
          <p:cNvSpPr txBox="1">
            <a:spLocks/>
          </p:cNvSpPr>
          <p:nvPr/>
        </p:nvSpPr>
        <p:spPr>
          <a:xfrm>
            <a:off x="-48998" y="1611581"/>
            <a:ext cx="2995306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50" dirty="0" smtClean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</a:t>
            </a:r>
            <a:r>
              <a:rPr lang="ja-JP" altLang="en-US" sz="105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二次医療圏単位を基本とした医療体制の整備</a:t>
            </a:r>
            <a:endParaRPr lang="en-US" altLang="ja-JP" sz="105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-7305" y="2314668"/>
            <a:ext cx="4188738" cy="2894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．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地域医療構想（病床の機能分化・連携）の推進</a:t>
            </a:r>
            <a:endParaRPr kumimoji="1" lang="ja-JP" altLang="en-US" sz="11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3" name="Picture 8" descr="D:\HatayamaH\Desktop\キャプチャ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205" y="1429013"/>
            <a:ext cx="2119914" cy="127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円/楕円 25"/>
          <p:cNvSpPr/>
          <p:nvPr/>
        </p:nvSpPr>
        <p:spPr>
          <a:xfrm>
            <a:off x="5672258" y="1676148"/>
            <a:ext cx="432048" cy="20113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3" name="Picture 9" descr="D:\HatayamaH\Desktop\キャプチャ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459" y="1429013"/>
            <a:ext cx="2130436" cy="127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角丸四角形 111"/>
          <p:cNvSpPr/>
          <p:nvPr/>
        </p:nvSpPr>
        <p:spPr>
          <a:xfrm>
            <a:off x="6853064" y="1462146"/>
            <a:ext cx="2273662" cy="225712"/>
          </a:xfrm>
          <a:prstGeom prst="roundRect">
            <a:avLst/>
          </a:prstGeom>
          <a:ln w="9525" cap="rnd">
            <a:solidFill>
              <a:schemeClr val="tx2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急性期　　　　」と「回復期　　　　」は、病床数の必要量と病床機能報告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おいて、機能区分割合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乖離が特にある。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3" name="円/楕円 132"/>
          <p:cNvSpPr/>
          <p:nvPr/>
        </p:nvSpPr>
        <p:spPr>
          <a:xfrm>
            <a:off x="7790498" y="1909515"/>
            <a:ext cx="496839" cy="20113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角丸四角形 133"/>
          <p:cNvSpPr/>
          <p:nvPr/>
        </p:nvSpPr>
        <p:spPr>
          <a:xfrm>
            <a:off x="8317170" y="1903627"/>
            <a:ext cx="282154" cy="201138"/>
          </a:xfrm>
          <a:prstGeom prst="roundRect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35" name="ホームベース 134"/>
          <p:cNvSpPr/>
          <p:nvPr/>
        </p:nvSpPr>
        <p:spPr>
          <a:xfrm rot="5400000">
            <a:off x="5100680" y="1903831"/>
            <a:ext cx="180952" cy="400895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9" name="テキスト ボックス 106"/>
          <p:cNvSpPr txBox="1"/>
          <p:nvPr/>
        </p:nvSpPr>
        <p:spPr>
          <a:xfrm>
            <a:off x="4978504" y="1990417"/>
            <a:ext cx="579933" cy="14121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500" kern="100" dirty="0" smtClean="0">
                <a:latin typeface="+mn-ea"/>
                <a:cs typeface="Times New Roman" panose="02020603050405020304" pitchFamily="18" charset="0"/>
              </a:rPr>
              <a:t>高齢化の進展</a:t>
            </a:r>
            <a:endParaRPr lang="ja-JP" sz="5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46" name="角丸四角形 145"/>
          <p:cNvSpPr/>
          <p:nvPr/>
        </p:nvSpPr>
        <p:spPr>
          <a:xfrm>
            <a:off x="4967834" y="2379583"/>
            <a:ext cx="515674" cy="15960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 cap="rnd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5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将来必要</a:t>
            </a:r>
            <a:r>
              <a:rPr lang="ja-JP" altLang="en-US" sz="5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</a:t>
            </a:r>
            <a:r>
              <a:rPr lang="ja-JP" altLang="en-US" sz="5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病床機能</a:t>
            </a:r>
            <a:r>
              <a:rPr lang="ja-JP" altLang="en-US" sz="5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</a:p>
        </p:txBody>
      </p:sp>
      <p:sp>
        <p:nvSpPr>
          <p:cNvPr id="148" name="角丸四角形 147"/>
          <p:cNvSpPr/>
          <p:nvPr/>
        </p:nvSpPr>
        <p:spPr>
          <a:xfrm>
            <a:off x="5000153" y="1842621"/>
            <a:ext cx="401449" cy="1440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 cap="rnd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5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基本データ</a:t>
            </a:r>
            <a:r>
              <a:rPr lang="ja-JP" altLang="en-US" sz="5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</a:p>
        </p:txBody>
      </p:sp>
      <p:sp>
        <p:nvSpPr>
          <p:cNvPr id="154" name="角丸四角形 153"/>
          <p:cNvSpPr/>
          <p:nvPr/>
        </p:nvSpPr>
        <p:spPr>
          <a:xfrm>
            <a:off x="7073403" y="2080806"/>
            <a:ext cx="401449" cy="14015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 cap="rnd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5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現状（報告）</a:t>
            </a:r>
            <a:r>
              <a:rPr lang="ja-JP" altLang="en-US" sz="5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</a:p>
        </p:txBody>
      </p:sp>
      <p:sp>
        <p:nvSpPr>
          <p:cNvPr id="2" name="上矢印 1"/>
          <p:cNvSpPr/>
          <p:nvPr/>
        </p:nvSpPr>
        <p:spPr>
          <a:xfrm>
            <a:off x="6503145" y="2163349"/>
            <a:ext cx="102506" cy="191846"/>
          </a:xfrm>
          <a:prstGeom prst="upArrow">
            <a:avLst/>
          </a:prstGeom>
          <a:ln w="3175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下矢印 68"/>
          <p:cNvSpPr/>
          <p:nvPr/>
        </p:nvSpPr>
        <p:spPr bwMode="gray">
          <a:xfrm rot="3027070">
            <a:off x="6939010" y="2183192"/>
            <a:ext cx="154738" cy="152161"/>
          </a:xfrm>
          <a:prstGeom prst="downArrow">
            <a:avLst>
              <a:gd name="adj1" fmla="val 50000"/>
              <a:gd name="adj2" fmla="val 48911"/>
            </a:avLst>
          </a:prstGeom>
          <a:solidFill>
            <a:schemeClr val="accent1"/>
          </a:solidFill>
          <a:ln w="28575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buFont typeface="Arial" charset="0"/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400" kern="0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519" y="4071807"/>
            <a:ext cx="441786" cy="17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175" y="3475052"/>
            <a:ext cx="1548947" cy="886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テキスト ボックス 18"/>
          <p:cNvSpPr txBox="1"/>
          <p:nvPr/>
        </p:nvSpPr>
        <p:spPr>
          <a:xfrm>
            <a:off x="3462088" y="3360235"/>
            <a:ext cx="102192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推移（</a:t>
            </a:r>
            <a:r>
              <a:rPr kumimoji="1" lang="en-US" altLang="ja-JP" sz="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2013</a:t>
            </a:r>
            <a:r>
              <a:rPr kumimoji="1" lang="ja-JP" altLang="en-US" sz="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年を</a:t>
            </a:r>
            <a:r>
              <a:rPr kumimoji="1" lang="en-US" altLang="ja-JP" sz="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1.0</a:t>
            </a:r>
            <a:r>
              <a:rPr kumimoji="1" lang="ja-JP" altLang="en-US" sz="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とした場合）</a:t>
            </a:r>
            <a:endParaRPr kumimoji="1" lang="ja-JP" altLang="en-US" sz="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大かっこ 14"/>
          <p:cNvSpPr/>
          <p:nvPr/>
        </p:nvSpPr>
        <p:spPr>
          <a:xfrm>
            <a:off x="3528169" y="3392303"/>
            <a:ext cx="862195" cy="97328"/>
          </a:xfrm>
          <a:prstGeom prst="bracketPair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円/楕円 71"/>
          <p:cNvSpPr/>
          <p:nvPr/>
        </p:nvSpPr>
        <p:spPr>
          <a:xfrm>
            <a:off x="7285999" y="1473641"/>
            <a:ext cx="189880" cy="8353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角丸四角形 72"/>
          <p:cNvSpPr/>
          <p:nvPr/>
        </p:nvSpPr>
        <p:spPr>
          <a:xfrm>
            <a:off x="7935919" y="1474611"/>
            <a:ext cx="180592" cy="86914"/>
          </a:xfrm>
          <a:prstGeom prst="roundRect">
            <a:avLst/>
          </a:prstGeom>
          <a:noFill/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4" name="角丸四角形 73"/>
          <p:cNvSpPr/>
          <p:nvPr/>
        </p:nvSpPr>
        <p:spPr>
          <a:xfrm>
            <a:off x="7087225" y="2254449"/>
            <a:ext cx="1581590" cy="184185"/>
          </a:xfrm>
          <a:prstGeom prst="roundRect">
            <a:avLst/>
          </a:prstGeom>
          <a:ln w="9525" cap="rnd">
            <a:solidFill>
              <a:schemeClr val="tx2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将来に向けた病床の機能分化が必要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6152161" y="1674938"/>
            <a:ext cx="337726" cy="201138"/>
          </a:xfrm>
          <a:prstGeom prst="roundRect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246960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6695</TotalTime>
  <Words>614</Words>
  <Application>Microsoft Office PowerPoint</Application>
  <PresentationFormat>画面に合わせる (4:3)</PresentationFormat>
  <Paragraphs>66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526</cp:revision>
  <cp:lastPrinted>2018-01-15T03:52:46Z</cp:lastPrinted>
  <dcterms:created xsi:type="dcterms:W3CDTF">2017-07-14T05:43:13Z</dcterms:created>
  <dcterms:modified xsi:type="dcterms:W3CDTF">2018-01-15T03:53:30Z</dcterms:modified>
</cp:coreProperties>
</file>