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18" autoAdjust="0"/>
    <p:restoredTop sz="94660"/>
  </p:normalViewPr>
  <p:slideViewPr>
    <p:cSldViewPr>
      <p:cViewPr>
        <p:scale>
          <a:sx n="100" d="100"/>
          <a:sy n="100" d="100"/>
        </p:scale>
        <p:origin x="-492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37CD6-2B2B-4CDF-AD5A-8B8706F9503A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47D50-2CEB-469B-9667-31F6492663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56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47D50-2CEB-469B-9667-31F6492663F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74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5717-9AFF-4E6D-A914-39DB037623AE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B641-AAD6-4764-88A5-41A861D5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0758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5717-9AFF-4E6D-A914-39DB037623AE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B641-AAD6-4764-88A5-41A861D5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0091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5717-9AFF-4E6D-A914-39DB037623AE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B641-AAD6-4764-88A5-41A861D5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7244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5717-9AFF-4E6D-A914-39DB037623AE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B641-AAD6-4764-88A5-41A861D5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386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5717-9AFF-4E6D-A914-39DB037623AE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B641-AAD6-4764-88A5-41A861D5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099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5717-9AFF-4E6D-A914-39DB037623AE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B641-AAD6-4764-88A5-41A861D5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2939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5717-9AFF-4E6D-A914-39DB037623AE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B641-AAD6-4764-88A5-41A861D5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5058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5717-9AFF-4E6D-A914-39DB037623AE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B641-AAD6-4764-88A5-41A861D5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8316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5717-9AFF-4E6D-A914-39DB037623AE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B641-AAD6-4764-88A5-41A861D5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782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5717-9AFF-4E6D-A914-39DB037623AE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B641-AAD6-4764-88A5-41A861D5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9113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5717-9AFF-4E6D-A914-39DB037623AE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B641-AAD6-4764-88A5-41A861D5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3980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05717-9AFF-4E6D-A914-39DB037623AE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1B641-AAD6-4764-88A5-41A861D58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3182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2024012"/>
              </p:ext>
            </p:extLst>
          </p:nvPr>
        </p:nvGraphicFramePr>
        <p:xfrm>
          <a:off x="832932" y="921181"/>
          <a:ext cx="7800091" cy="50280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0007"/>
                <a:gridCol w="600007"/>
                <a:gridCol w="600007"/>
                <a:gridCol w="600007"/>
                <a:gridCol w="600007"/>
                <a:gridCol w="600007"/>
                <a:gridCol w="600007"/>
                <a:gridCol w="600007"/>
                <a:gridCol w="600007"/>
                <a:gridCol w="600007"/>
                <a:gridCol w="600007"/>
                <a:gridCol w="600007"/>
                <a:gridCol w="600007"/>
              </a:tblGrid>
              <a:tr h="426951"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4</a:t>
                      </a:r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6</a:t>
                      </a:r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7</a:t>
                      </a:r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8</a:t>
                      </a:r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9</a:t>
                      </a:r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10</a:t>
                      </a:r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11</a:t>
                      </a:r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12</a:t>
                      </a:r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</a:t>
                      </a:r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</a:t>
                      </a:r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042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大阪府</a:t>
                      </a:r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9689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堺市</a:t>
                      </a:r>
                      <a:endParaRPr kumimoji="1" lang="ja-JP" altLang="en-US" sz="1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71" name="角丸四角形 70"/>
          <p:cNvSpPr/>
          <p:nvPr/>
        </p:nvSpPr>
        <p:spPr>
          <a:xfrm>
            <a:off x="4442997" y="3068960"/>
            <a:ext cx="580103" cy="290942"/>
          </a:xfrm>
          <a:prstGeom prst="roundRect">
            <a:avLst>
              <a:gd name="adj" fmla="val 14449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基金事業</a:t>
            </a:r>
            <a:r>
              <a:rPr lang="ja-JP" altLang="en-US" sz="5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</a:t>
            </a:r>
            <a:r>
              <a:rPr lang="ja-JP" altLang="en-US" sz="5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関する意見</a:t>
            </a:r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提出</a:t>
            </a:r>
          </a:p>
        </p:txBody>
      </p:sp>
      <p:sp>
        <p:nvSpPr>
          <p:cNvPr id="60" name="角丸四角形 59"/>
          <p:cNvSpPr/>
          <p:nvPr/>
        </p:nvSpPr>
        <p:spPr>
          <a:xfrm>
            <a:off x="3779912" y="4912530"/>
            <a:ext cx="561777" cy="900098"/>
          </a:xfrm>
          <a:prstGeom prst="roundRect">
            <a:avLst>
              <a:gd name="adj" fmla="val 7157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地域医療</a:t>
            </a:r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介護</a:t>
            </a:r>
            <a:endParaRPr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総合</a:t>
            </a:r>
            <a:r>
              <a:rPr lang="ja-JP" altLang="en-US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確保</a:t>
            </a:r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基金</a:t>
            </a:r>
            <a:endParaRPr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</a:t>
            </a:r>
            <a:r>
              <a:rPr lang="ja-JP" altLang="en-US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</a:t>
            </a:r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関する</a:t>
            </a:r>
            <a:endParaRPr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意見聴取</a:t>
            </a:r>
          </a:p>
        </p:txBody>
      </p:sp>
      <p:sp>
        <p:nvSpPr>
          <p:cNvPr id="38" name="角丸四角形 37"/>
          <p:cNvSpPr/>
          <p:nvPr/>
        </p:nvSpPr>
        <p:spPr>
          <a:xfrm>
            <a:off x="2049431" y="4007532"/>
            <a:ext cx="1302243" cy="1800199"/>
          </a:xfrm>
          <a:prstGeom prst="roundRect">
            <a:avLst>
              <a:gd name="adj" fmla="val 3144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計画素案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（堺市圏域編）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の作成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kumimoji="1" lang="ja-JP" altLang="en-US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95535" y="412028"/>
            <a:ext cx="51645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次期大阪府保健医療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計画圏域版（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第７次）の策定に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向けたスケジュール（案）</a:t>
            </a:r>
            <a:endParaRPr kumimoji="1" lang="ja-JP" altLang="en-US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1501945" y="1504670"/>
            <a:ext cx="1080120" cy="720080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医療計画指針を</a:t>
            </a:r>
          </a:p>
          <a:p>
            <a:pPr algn="ctr"/>
            <a:r>
              <a:rPr lang="ja-JP" altLang="en-US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踏まえた計画案</a:t>
            </a:r>
          </a:p>
          <a:p>
            <a:pPr algn="ctr"/>
            <a:r>
              <a:rPr lang="ja-JP" altLang="en-US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（府域編）の作成</a:t>
            </a:r>
            <a:endParaRPr kumimoji="1" lang="ja-JP" altLang="en-US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1501945" y="2294501"/>
            <a:ext cx="1080120" cy="720080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医療計画指針を</a:t>
            </a: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踏まえた雛形案</a:t>
            </a: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（圏域編）の作成</a:t>
            </a:r>
            <a:endParaRPr kumimoji="1" lang="ja-JP" altLang="en-US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2697503" y="1504124"/>
            <a:ext cx="3672408" cy="288578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　　　　　　案の修正（適宜）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　　　　　　</a:t>
            </a:r>
            <a:r>
              <a:rPr lang="zh-TW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</a:t>
            </a:r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６</a:t>
            </a:r>
            <a:r>
              <a:rPr lang="zh-TW" altLang="en-US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次計画総括的評価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6428998" y="1446950"/>
            <a:ext cx="603274" cy="988225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パブ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コメ用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修正案</a:t>
            </a: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の作成</a:t>
            </a:r>
            <a:endParaRPr kumimoji="1" lang="ja-JP" altLang="en-US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7089990" y="1432662"/>
            <a:ext cx="571301" cy="288032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議会</a:t>
            </a:r>
            <a:endParaRPr lang="en-US" altLang="ja-JP" sz="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説明</a:t>
            </a:r>
            <a:endParaRPr kumimoji="1" lang="ja-JP" altLang="en-US" sz="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7085228" y="1756539"/>
            <a:ext cx="576064" cy="288032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パブコメ</a:t>
            </a:r>
            <a:endParaRPr kumimoji="1" lang="ja-JP" altLang="en-US" sz="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7089991" y="2079642"/>
            <a:ext cx="576064" cy="288032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市町村等意見聴取</a:t>
            </a:r>
            <a:endParaRPr kumimoji="1" lang="ja-JP" altLang="en-US" sz="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7778453" y="1430454"/>
            <a:ext cx="554722" cy="1715847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審議会</a:t>
            </a:r>
          </a:p>
          <a:p>
            <a:pPr algn="ctr"/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答申</a:t>
            </a:r>
            <a:endParaRPr kumimoji="1" lang="ja-JP" altLang="en-US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8376606" y="1432662"/>
            <a:ext cx="207640" cy="1690484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</a:t>
            </a:r>
            <a:endParaRPr kumimoji="1"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７</a:t>
            </a:r>
            <a:endParaRPr kumimoji="1"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次</a:t>
            </a:r>
            <a:endParaRPr kumimoji="1"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</a:t>
            </a:r>
            <a:endParaRPr kumimoji="1"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画</a:t>
            </a:r>
            <a:endParaRPr kumimoji="1"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策</a:t>
            </a:r>
            <a:endParaRPr kumimoji="1"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定</a:t>
            </a:r>
            <a:endParaRPr kumimoji="1" lang="ja-JP" altLang="en-US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2068484" y="4050400"/>
            <a:ext cx="1114026" cy="288578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</a:t>
            </a:r>
            <a:r>
              <a:rPr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６</a:t>
            </a:r>
            <a:r>
              <a:rPr lang="zh-TW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次計画最終評価</a:t>
            </a:r>
            <a:r>
              <a:rPr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案</a:t>
            </a:r>
            <a:endParaRPr lang="en-US" altLang="zh-TW" sz="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（堺市圏域編）作成</a:t>
            </a:r>
            <a:endParaRPr lang="en-US" altLang="zh-TW" sz="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2070867" y="4396151"/>
            <a:ext cx="1259852" cy="511480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</a:t>
            </a:r>
            <a:r>
              <a:rPr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機能精査（病院照会）</a:t>
            </a:r>
            <a:endParaRPr lang="en-US" altLang="zh-TW" sz="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2916581" y="4645389"/>
            <a:ext cx="414142" cy="259205"/>
          </a:xfrm>
          <a:prstGeom prst="roundRect">
            <a:avLst>
              <a:gd name="adj" fmla="val 17997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最終</a:t>
            </a:r>
            <a:endParaRPr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en-US" altLang="ja-JP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</a:t>
            </a:r>
            <a:r>
              <a:rPr lang="ja-JP" altLang="en-US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lang="ja-JP" altLang="en-US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endParaRPr lang="en-US" altLang="ja-JP" sz="3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時点</a:t>
            </a:r>
            <a:endParaRPr lang="en-US" altLang="zh-TW" sz="3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3" name="角丸四角形 32"/>
          <p:cNvSpPr/>
          <p:nvPr/>
        </p:nvSpPr>
        <p:spPr>
          <a:xfrm>
            <a:off x="2493983" y="4645910"/>
            <a:ext cx="414142" cy="258684"/>
          </a:xfrm>
          <a:prstGeom prst="roundRect">
            <a:avLst>
              <a:gd name="adj" fmla="val 17997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第２回目</a:t>
            </a:r>
            <a:endParaRPr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en-US" altLang="ja-JP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</a:t>
            </a:r>
            <a:r>
              <a:rPr lang="ja-JP" altLang="en-US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lang="ja-JP" altLang="en-US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endParaRPr lang="en-US" altLang="ja-JP" sz="3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時点</a:t>
            </a:r>
            <a:endParaRPr lang="en-US" altLang="zh-TW" sz="3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4" name="角丸四角形 33"/>
          <p:cNvSpPr/>
          <p:nvPr/>
        </p:nvSpPr>
        <p:spPr>
          <a:xfrm>
            <a:off x="2070867" y="4645389"/>
            <a:ext cx="414142" cy="259205"/>
          </a:xfrm>
          <a:prstGeom prst="roundRect">
            <a:avLst>
              <a:gd name="adj" fmla="val 17997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</a:t>
            </a:r>
            <a:r>
              <a:rPr lang="ja-JP" altLang="en-US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</a:t>
            </a:r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回目</a:t>
            </a:r>
            <a:r>
              <a:rPr lang="en-US" altLang="ja-JP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lang="ja-JP" altLang="en-US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31</a:t>
            </a:r>
            <a:r>
              <a:rPr lang="ja-JP" altLang="en-US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endParaRPr lang="en-US" altLang="ja-JP" sz="3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時点</a:t>
            </a:r>
            <a:endParaRPr lang="en-US" altLang="zh-TW" sz="3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5" name="右矢印 34"/>
          <p:cNvSpPr/>
          <p:nvPr/>
        </p:nvSpPr>
        <p:spPr>
          <a:xfrm rot="16200000">
            <a:off x="1933924" y="3050010"/>
            <a:ext cx="2700659" cy="146273"/>
          </a:xfrm>
          <a:prstGeom prst="rightArrow">
            <a:avLst>
              <a:gd name="adj1" fmla="val 50000"/>
              <a:gd name="adj2" fmla="val 8907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4745721" y="1810920"/>
            <a:ext cx="1624190" cy="278519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介護保険</a:t>
            </a:r>
            <a:r>
              <a:rPr lang="ja-JP" altLang="en-US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</a:t>
            </a:r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計画との</a:t>
            </a:r>
            <a:endParaRPr lang="en-US" altLang="ja-JP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整合性</a:t>
            </a:r>
            <a:r>
              <a:rPr lang="ja-JP" altLang="en-US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の確認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4137663" y="1446951"/>
            <a:ext cx="576064" cy="988226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審議会</a:t>
            </a:r>
          </a:p>
          <a:p>
            <a:pPr algn="ctr"/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計画素案提示</a:t>
            </a:r>
            <a:endParaRPr kumimoji="1" lang="ja-JP" altLang="en-US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6" name="角丸四角形 35"/>
          <p:cNvSpPr/>
          <p:nvPr/>
        </p:nvSpPr>
        <p:spPr>
          <a:xfrm>
            <a:off x="4444096" y="4007533"/>
            <a:ext cx="436038" cy="1800198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保健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協議会</a:t>
            </a:r>
            <a:r>
              <a:rPr lang="ja-JP" altLang="en-US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</a:t>
            </a:r>
            <a:endParaRPr lang="en-US" altLang="zh-TW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zh-TW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救急</a:t>
            </a:r>
            <a:r>
              <a:rPr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告示</a:t>
            </a:r>
            <a:endParaRPr lang="zh-TW" altLang="en-US" sz="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zh-TW" altLang="en-US" sz="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病院関連</a:t>
            </a:r>
          </a:p>
          <a:p>
            <a:pPr algn="ctr"/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endParaRPr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基金</a:t>
            </a:r>
          </a:p>
          <a:p>
            <a:pPr algn="ctr"/>
            <a:r>
              <a:rPr lang="ja-JP" altLang="en-US" sz="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事業に関する</a:t>
            </a:r>
          </a:p>
          <a:p>
            <a:pPr algn="ctr"/>
            <a:r>
              <a:rPr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意見</a:t>
            </a:r>
            <a:endParaRPr lang="en-US" altLang="ja-JP" sz="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endParaRPr kumimoji="1" lang="en-US" altLang="ja-JP" sz="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計画素案提示</a:t>
            </a:r>
            <a:endParaRPr kumimoji="1" lang="ja-JP" altLang="en-US" sz="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7" name="角丸四角形 36"/>
          <p:cNvSpPr/>
          <p:nvPr/>
        </p:nvSpPr>
        <p:spPr>
          <a:xfrm>
            <a:off x="4932041" y="3789040"/>
            <a:ext cx="1268736" cy="288578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案の修正（適宜）</a:t>
            </a:r>
            <a:endParaRPr kumimoji="1" lang="ja-JP" altLang="en-US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9" name="右矢印 38"/>
          <p:cNvSpPr/>
          <p:nvPr/>
        </p:nvSpPr>
        <p:spPr>
          <a:xfrm rot="5400000">
            <a:off x="2578924" y="4978692"/>
            <a:ext cx="221069" cy="279946"/>
          </a:xfrm>
          <a:prstGeom prst="rightArrow">
            <a:avLst>
              <a:gd name="adj1" fmla="val 63612"/>
              <a:gd name="adj2" fmla="val 65372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曲折矢印 43"/>
          <p:cNvSpPr/>
          <p:nvPr/>
        </p:nvSpPr>
        <p:spPr>
          <a:xfrm rot="10800000" flipH="1">
            <a:off x="1584017" y="2967093"/>
            <a:ext cx="609429" cy="2394292"/>
          </a:xfrm>
          <a:prstGeom prst="bentArrow">
            <a:avLst>
              <a:gd name="adj1" fmla="val 11261"/>
              <a:gd name="adj2" fmla="val 9825"/>
              <a:gd name="adj3" fmla="val 17256"/>
              <a:gd name="adj4" fmla="val 4375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0" name="角丸四角形 49"/>
          <p:cNvSpPr/>
          <p:nvPr/>
        </p:nvSpPr>
        <p:spPr>
          <a:xfrm>
            <a:off x="5659735" y="5301208"/>
            <a:ext cx="496441" cy="225423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在宅医療</a:t>
            </a:r>
            <a:endParaRPr kumimoji="1"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ターミナル</a:t>
            </a:r>
            <a:endParaRPr kumimoji="1"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ケア部会</a:t>
            </a:r>
            <a:r>
              <a:rPr lang="ja-JP" altLang="en-US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</a:t>
            </a:r>
            <a:endParaRPr kumimoji="1" lang="ja-JP" altLang="en-US" sz="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2" name="角丸四角形 51"/>
          <p:cNvSpPr/>
          <p:nvPr/>
        </p:nvSpPr>
        <p:spPr>
          <a:xfrm>
            <a:off x="5659735" y="5013176"/>
            <a:ext cx="496441" cy="225423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病床機能</a:t>
            </a:r>
            <a:endParaRPr kumimoji="1"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部会②</a:t>
            </a:r>
            <a:endParaRPr kumimoji="1" lang="ja-JP" altLang="en-US" sz="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3" name="角丸四角形 52"/>
          <p:cNvSpPr/>
          <p:nvPr/>
        </p:nvSpPr>
        <p:spPr>
          <a:xfrm>
            <a:off x="5731743" y="5589240"/>
            <a:ext cx="496441" cy="225423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医療部会②</a:t>
            </a:r>
            <a:endParaRPr kumimoji="1" lang="ja-JP" altLang="en-US" sz="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4" name="角丸四角形 53"/>
          <p:cNvSpPr/>
          <p:nvPr/>
        </p:nvSpPr>
        <p:spPr>
          <a:xfrm>
            <a:off x="5587727" y="4427713"/>
            <a:ext cx="496441" cy="225423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歯科保健</a:t>
            </a:r>
            <a:endParaRPr kumimoji="1"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部会①</a:t>
            </a:r>
            <a:endParaRPr kumimoji="1" lang="ja-JP" altLang="en-US" sz="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5" name="角丸四角形 54"/>
          <p:cNvSpPr/>
          <p:nvPr/>
        </p:nvSpPr>
        <p:spPr>
          <a:xfrm>
            <a:off x="5587727" y="4725144"/>
            <a:ext cx="496441" cy="225423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薬事部会①</a:t>
            </a:r>
            <a:endParaRPr kumimoji="1" lang="ja-JP" altLang="en-US" sz="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6" name="角丸四角形 55"/>
          <p:cNvSpPr/>
          <p:nvPr/>
        </p:nvSpPr>
        <p:spPr>
          <a:xfrm>
            <a:off x="5443711" y="4149080"/>
            <a:ext cx="496441" cy="225423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救急医療</a:t>
            </a:r>
            <a:endParaRPr kumimoji="1"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体制調整</a:t>
            </a:r>
            <a:endParaRPr kumimoji="1"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部会</a:t>
            </a:r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</a:t>
            </a:r>
            <a:endParaRPr kumimoji="1" lang="ja-JP" altLang="en-US" sz="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8" name="角丸四角形 57"/>
          <p:cNvSpPr/>
          <p:nvPr/>
        </p:nvSpPr>
        <p:spPr>
          <a:xfrm>
            <a:off x="6922538" y="5066259"/>
            <a:ext cx="496441" cy="225423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救急医療</a:t>
            </a:r>
            <a:endParaRPr kumimoji="1"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体制調整</a:t>
            </a:r>
            <a:endParaRPr kumimoji="1"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部会</a:t>
            </a:r>
            <a:r>
              <a:rPr lang="ja-JP" altLang="en-US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</a:t>
            </a:r>
            <a:endParaRPr kumimoji="1" lang="ja-JP" altLang="en-US" sz="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9" name="角丸四角形 58"/>
          <p:cNvSpPr/>
          <p:nvPr/>
        </p:nvSpPr>
        <p:spPr>
          <a:xfrm>
            <a:off x="8119633" y="4012431"/>
            <a:ext cx="436038" cy="1800197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保健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協議会③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lang="en-US" altLang="ja-JP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開催</a:t>
            </a:r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時期変更の可能性あり</a:t>
            </a:r>
          </a:p>
        </p:txBody>
      </p:sp>
      <p:sp>
        <p:nvSpPr>
          <p:cNvPr id="49" name="角丸四角形 48"/>
          <p:cNvSpPr/>
          <p:nvPr/>
        </p:nvSpPr>
        <p:spPr>
          <a:xfrm>
            <a:off x="3808389" y="5306659"/>
            <a:ext cx="496441" cy="225423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在宅医療</a:t>
            </a:r>
            <a:endParaRPr kumimoji="1"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ターミナル</a:t>
            </a:r>
            <a:endParaRPr kumimoji="1"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ケア部会①</a:t>
            </a:r>
            <a:endParaRPr kumimoji="1" lang="ja-JP" altLang="en-US" sz="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1" name="角丸四角形 50"/>
          <p:cNvSpPr/>
          <p:nvPr/>
        </p:nvSpPr>
        <p:spPr>
          <a:xfrm>
            <a:off x="3807818" y="5567458"/>
            <a:ext cx="496441" cy="225423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病床機能</a:t>
            </a:r>
            <a:endParaRPr kumimoji="1"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部会①</a:t>
            </a:r>
            <a:endParaRPr kumimoji="1" lang="ja-JP" altLang="en-US" sz="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0" name="角丸四角形 39"/>
          <p:cNvSpPr/>
          <p:nvPr/>
        </p:nvSpPr>
        <p:spPr>
          <a:xfrm>
            <a:off x="6316956" y="4012431"/>
            <a:ext cx="453155" cy="1795300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保健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協議会②</a:t>
            </a:r>
          </a:p>
          <a:p>
            <a:pPr algn="ctr"/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計画案の承認</a:t>
            </a:r>
            <a:endParaRPr kumimoji="1" lang="ja-JP" altLang="en-US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5117416" y="3645024"/>
            <a:ext cx="578134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" dirty="0" smtClean="0"/>
              <a:t>【</a:t>
            </a:r>
            <a:r>
              <a:rPr lang="ja-JP" altLang="en-US" sz="600" dirty="0" smtClean="0"/>
              <a:t>情報共有</a:t>
            </a:r>
            <a:r>
              <a:rPr lang="en-US" altLang="ja-JP" sz="600" dirty="0" smtClean="0"/>
              <a:t>】</a:t>
            </a:r>
            <a:endParaRPr kumimoji="1" lang="ja-JP" altLang="en-US" sz="600" dirty="0"/>
          </a:p>
        </p:txBody>
      </p:sp>
      <p:sp>
        <p:nvSpPr>
          <p:cNvPr id="69" name="角丸四角形 68"/>
          <p:cNvSpPr/>
          <p:nvPr/>
        </p:nvSpPr>
        <p:spPr>
          <a:xfrm>
            <a:off x="5638556" y="3059434"/>
            <a:ext cx="580103" cy="468052"/>
          </a:xfrm>
          <a:prstGeom prst="roundRect">
            <a:avLst>
              <a:gd name="adj" fmla="val 14449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救急医療対策審議会</a:t>
            </a:r>
            <a:endParaRPr lang="ja-JP" altLang="en-US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6307807" y="3304036"/>
            <a:ext cx="496441" cy="225423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７日</a:t>
            </a:r>
            <a:endParaRPr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救急病院</a:t>
            </a:r>
            <a:endParaRPr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告示</a:t>
            </a:r>
            <a:r>
              <a:rPr lang="ja-JP" altLang="en-US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endParaRPr kumimoji="1" lang="ja-JP" altLang="en-US" sz="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3" name="曲折矢印 42"/>
          <p:cNvSpPr/>
          <p:nvPr/>
        </p:nvSpPr>
        <p:spPr>
          <a:xfrm rot="5400000" flipH="1">
            <a:off x="5782722" y="3408507"/>
            <a:ext cx="2099621" cy="200590"/>
          </a:xfrm>
          <a:prstGeom prst="bentArrow">
            <a:avLst>
              <a:gd name="adj1" fmla="val 29518"/>
              <a:gd name="adj2" fmla="val 30496"/>
              <a:gd name="adj3" fmla="val 42195"/>
              <a:gd name="adj4" fmla="val 26922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5770802" y="2884294"/>
            <a:ext cx="93381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" dirty="0" smtClean="0"/>
              <a:t>【</a:t>
            </a:r>
            <a:r>
              <a:rPr lang="ja-JP" altLang="en-US" sz="600" dirty="0"/>
              <a:t>救急告示病院</a:t>
            </a:r>
            <a:r>
              <a:rPr lang="ja-JP" altLang="en-US" sz="600" dirty="0" smtClean="0"/>
              <a:t>関連</a:t>
            </a:r>
            <a:r>
              <a:rPr lang="en-US" altLang="ja-JP" sz="600" dirty="0" smtClean="0"/>
              <a:t>】</a:t>
            </a:r>
            <a:endParaRPr kumimoji="1" lang="ja-JP" altLang="en-US" sz="600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7778453" y="196097"/>
            <a:ext cx="884451" cy="24622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資料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４</a:t>
            </a:r>
            <a:r>
              <a:rPr kumimoji="1"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－１</a:t>
            </a:r>
            <a:endParaRPr kumimoji="1" lang="ja-JP" altLang="en-US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4" name="右矢印 63"/>
          <p:cNvSpPr/>
          <p:nvPr/>
        </p:nvSpPr>
        <p:spPr>
          <a:xfrm>
            <a:off x="6200951" y="3369311"/>
            <a:ext cx="128592" cy="97666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曲折矢印 18"/>
          <p:cNvSpPr/>
          <p:nvPr/>
        </p:nvSpPr>
        <p:spPr>
          <a:xfrm rot="5400000">
            <a:off x="6073305" y="4105361"/>
            <a:ext cx="1719047" cy="285743"/>
          </a:xfrm>
          <a:prstGeom prst="bentArrow">
            <a:avLst>
              <a:gd name="adj1" fmla="val 17162"/>
              <a:gd name="adj2" fmla="val 19280"/>
              <a:gd name="adj3" fmla="val 28316"/>
              <a:gd name="adj4" fmla="val 4375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0" name="角丸四角形 69"/>
          <p:cNvSpPr/>
          <p:nvPr/>
        </p:nvSpPr>
        <p:spPr>
          <a:xfrm>
            <a:off x="3880495" y="4327127"/>
            <a:ext cx="496441" cy="225423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医療部会①</a:t>
            </a:r>
            <a:endParaRPr kumimoji="1"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zh-TW" altLang="en-US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救急</a:t>
            </a:r>
            <a:r>
              <a:rPr lang="zh-TW" altLang="en-US" sz="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告示</a:t>
            </a:r>
            <a:endParaRPr lang="en-US" altLang="zh-TW" sz="40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zh-TW" altLang="en-US" sz="40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病院</a:t>
            </a:r>
            <a:r>
              <a:rPr lang="zh-TW" altLang="en-US" sz="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関連</a:t>
            </a:r>
            <a:endParaRPr kumimoji="1" lang="ja-JP" altLang="en-US" sz="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4" name="右矢印 73"/>
          <p:cNvSpPr/>
          <p:nvPr/>
        </p:nvSpPr>
        <p:spPr>
          <a:xfrm>
            <a:off x="4328646" y="5053014"/>
            <a:ext cx="200406" cy="109485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右矢印 74"/>
          <p:cNvSpPr/>
          <p:nvPr/>
        </p:nvSpPr>
        <p:spPr>
          <a:xfrm>
            <a:off x="4328459" y="4380584"/>
            <a:ext cx="200406" cy="109485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右矢印 76"/>
          <p:cNvSpPr/>
          <p:nvPr/>
        </p:nvSpPr>
        <p:spPr>
          <a:xfrm rot="16200000">
            <a:off x="4309432" y="3619560"/>
            <a:ext cx="672274" cy="147137"/>
          </a:xfrm>
          <a:prstGeom prst="rightArrow">
            <a:avLst>
              <a:gd name="adj1" fmla="val 43640"/>
              <a:gd name="adj2" fmla="val 72695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2568364" y="3745706"/>
            <a:ext cx="578134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" dirty="0" smtClean="0"/>
              <a:t>【</a:t>
            </a:r>
            <a:r>
              <a:rPr lang="ja-JP" altLang="en-US" sz="600" dirty="0" smtClean="0"/>
              <a:t>情報共有</a:t>
            </a:r>
            <a:r>
              <a:rPr lang="en-US" altLang="ja-JP" sz="600" dirty="0" smtClean="0"/>
              <a:t>】</a:t>
            </a:r>
            <a:endParaRPr kumimoji="1" lang="ja-JP" altLang="en-US" sz="600" dirty="0"/>
          </a:p>
        </p:txBody>
      </p:sp>
      <p:sp>
        <p:nvSpPr>
          <p:cNvPr id="17" name="角丸四角形 16"/>
          <p:cNvSpPr/>
          <p:nvPr/>
        </p:nvSpPr>
        <p:spPr>
          <a:xfrm>
            <a:off x="2697502" y="2564358"/>
            <a:ext cx="4046737" cy="288578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圏域との調整</a:t>
            </a:r>
            <a:endParaRPr kumimoji="1" lang="ja-JP" altLang="en-US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067944" y="1430454"/>
            <a:ext cx="5159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/>
              <a:t>8/30</a:t>
            </a:r>
            <a:endParaRPr kumimoji="1" lang="ja-JP" altLang="en-US" sz="800" dirty="0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3479974" y="5301208"/>
            <a:ext cx="5159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smtClean="0"/>
              <a:t>7</a:t>
            </a:r>
            <a:r>
              <a:rPr kumimoji="1" lang="en-US" altLang="ja-JP" sz="800" dirty="0" smtClean="0"/>
              <a:t>/26</a:t>
            </a:r>
            <a:endParaRPr kumimoji="1" lang="ja-JP" altLang="en-US" sz="800" dirty="0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3479974" y="5517232"/>
            <a:ext cx="5159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smtClean="0"/>
              <a:t>7</a:t>
            </a:r>
            <a:r>
              <a:rPr kumimoji="1" lang="en-US" altLang="ja-JP" sz="800" dirty="0" smtClean="0"/>
              <a:t>/21</a:t>
            </a:r>
            <a:endParaRPr kumimoji="1" lang="ja-JP" altLang="en-US" sz="800" dirty="0"/>
          </a:p>
        </p:txBody>
      </p:sp>
      <p:sp>
        <p:nvSpPr>
          <p:cNvPr id="47" name="左右矢印 46"/>
          <p:cNvSpPr/>
          <p:nvPr/>
        </p:nvSpPr>
        <p:spPr>
          <a:xfrm rot="5400000">
            <a:off x="4599839" y="3322249"/>
            <a:ext cx="1077437" cy="138816"/>
          </a:xfrm>
          <a:prstGeom prst="leftRightArrow">
            <a:avLst>
              <a:gd name="adj1" fmla="val 55373"/>
              <a:gd name="adj2" fmla="val 66163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曲折矢印 75"/>
          <p:cNvSpPr/>
          <p:nvPr/>
        </p:nvSpPr>
        <p:spPr>
          <a:xfrm>
            <a:off x="4745721" y="3337941"/>
            <a:ext cx="924490" cy="693408"/>
          </a:xfrm>
          <a:prstGeom prst="bentArrow">
            <a:avLst>
              <a:gd name="adj1" fmla="val 8920"/>
              <a:gd name="adj2" fmla="val 9665"/>
              <a:gd name="adj3" fmla="val 13893"/>
              <a:gd name="adj4" fmla="val 4375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3551982" y="4327127"/>
            <a:ext cx="5159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smtClean="0"/>
              <a:t>9</a:t>
            </a:r>
            <a:r>
              <a:rPr kumimoji="1" lang="en-US" altLang="ja-JP" sz="800" dirty="0" smtClean="0"/>
              <a:t>/13</a:t>
            </a:r>
            <a:endParaRPr kumimoji="1" lang="ja-JP" altLang="en-US" sz="800" dirty="0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128046" y="4005644"/>
            <a:ext cx="5159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smtClean="0"/>
              <a:t>9</a:t>
            </a:r>
            <a:r>
              <a:rPr kumimoji="1" lang="en-US" altLang="ja-JP" sz="800" dirty="0" smtClean="0"/>
              <a:t>/28</a:t>
            </a:r>
            <a:endParaRPr kumimoji="1" lang="ja-JP" altLang="en-US" sz="800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5076056" y="4149080"/>
            <a:ext cx="5159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/>
              <a:t>10/31</a:t>
            </a:r>
            <a:endParaRPr kumimoji="1" lang="ja-JP" altLang="en-US" sz="800" dirty="0"/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5280174" y="4437112"/>
            <a:ext cx="5159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smtClean="0"/>
              <a:t>11</a:t>
            </a:r>
            <a:r>
              <a:rPr kumimoji="1" lang="en-US" altLang="ja-JP" sz="800" dirty="0" smtClean="0"/>
              <a:t>/7</a:t>
            </a:r>
            <a:endParaRPr kumimoji="1" lang="ja-JP" altLang="en-US" sz="800" dirty="0"/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5280174" y="4725144"/>
            <a:ext cx="5159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smtClean="0"/>
              <a:t>11</a:t>
            </a:r>
            <a:r>
              <a:rPr kumimoji="1" lang="en-US" altLang="ja-JP" sz="800" dirty="0" smtClean="0"/>
              <a:t>/8</a:t>
            </a:r>
            <a:endParaRPr kumimoji="1" lang="ja-JP" altLang="en-US" sz="800" dirty="0"/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5280174" y="5013176"/>
            <a:ext cx="5159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smtClean="0"/>
              <a:t>11</a:t>
            </a:r>
            <a:r>
              <a:rPr kumimoji="1" lang="en-US" altLang="ja-JP" sz="800" dirty="0" smtClean="0"/>
              <a:t>/13</a:t>
            </a:r>
            <a:endParaRPr kumimoji="1" lang="ja-JP" altLang="en-US" sz="800" dirty="0"/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5280174" y="5301208"/>
            <a:ext cx="5159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smtClean="0"/>
              <a:t>11</a:t>
            </a:r>
            <a:r>
              <a:rPr kumimoji="1" lang="en-US" altLang="ja-JP" sz="800" dirty="0" smtClean="0"/>
              <a:t>/16</a:t>
            </a:r>
            <a:endParaRPr kumimoji="1" lang="ja-JP" altLang="en-US" sz="800" dirty="0"/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5364088" y="5589820"/>
            <a:ext cx="5159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/>
              <a:t>11/20</a:t>
            </a:r>
            <a:endParaRPr kumimoji="1" lang="ja-JP" altLang="en-US" sz="800" dirty="0"/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6360294" y="5301208"/>
            <a:ext cx="5159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/>
              <a:t>12/20</a:t>
            </a:r>
          </a:p>
          <a:p>
            <a:r>
              <a:rPr lang="en-US" altLang="ja-JP" sz="800" dirty="0"/>
              <a:t> </a:t>
            </a:r>
            <a:r>
              <a:rPr lang="en-US" altLang="ja-JP" sz="800" dirty="0" smtClean="0"/>
              <a:t>  </a:t>
            </a:r>
            <a:r>
              <a:rPr kumimoji="1" lang="en-US" altLang="ja-JP" sz="800" dirty="0" smtClean="0"/>
              <a:t>or</a:t>
            </a:r>
          </a:p>
          <a:p>
            <a:r>
              <a:rPr lang="en-US" altLang="ja-JP" sz="800" dirty="0" smtClean="0"/>
              <a:t>12/</a:t>
            </a:r>
            <a:r>
              <a:rPr kumimoji="1" lang="en-US" altLang="ja-JP" sz="800" dirty="0" smtClean="0"/>
              <a:t>21</a:t>
            </a:r>
            <a:endParaRPr kumimoji="1" lang="ja-JP" altLang="en-US" sz="800" dirty="0"/>
          </a:p>
        </p:txBody>
      </p:sp>
      <p:sp>
        <p:nvSpPr>
          <p:cNvPr id="86" name="角丸四角形 85"/>
          <p:cNvSpPr/>
          <p:nvPr/>
        </p:nvSpPr>
        <p:spPr>
          <a:xfrm>
            <a:off x="4748010" y="2109028"/>
            <a:ext cx="1624190" cy="278519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基準病床数の特例措置の</a:t>
            </a:r>
            <a:endParaRPr lang="en-US" altLang="ja-JP" sz="8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活用の検討</a:t>
            </a:r>
            <a:endParaRPr lang="ja-JP" altLang="en-US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7" name="角丸四角形 86"/>
          <p:cNvSpPr/>
          <p:nvPr/>
        </p:nvSpPr>
        <p:spPr>
          <a:xfrm>
            <a:off x="6946114" y="2489894"/>
            <a:ext cx="472865" cy="656407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</a:t>
            </a:r>
            <a:endParaRPr lang="en-US" altLang="ja-JP" sz="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審議会</a:t>
            </a:r>
            <a:r>
              <a:rPr lang="en-US" altLang="ja-JP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臨時</a:t>
            </a:r>
            <a:r>
              <a:rPr lang="en-US" altLang="ja-JP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特例</a:t>
            </a:r>
            <a:endParaRPr lang="en-US" altLang="ja-JP" sz="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措置の</a:t>
            </a:r>
            <a:endParaRPr lang="en-US" altLang="ja-JP" sz="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申請</a:t>
            </a:r>
            <a:endParaRPr kumimoji="1" lang="ja-JP" altLang="en-US" sz="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8" name="角丸四角形 87"/>
          <p:cNvSpPr/>
          <p:nvPr/>
        </p:nvSpPr>
        <p:spPr>
          <a:xfrm>
            <a:off x="7461846" y="2498229"/>
            <a:ext cx="288031" cy="656407"/>
          </a:xfrm>
          <a:prstGeom prst="roundRect">
            <a:avLst>
              <a:gd name="adj" fmla="val 11396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厚生労働省へ</a:t>
            </a:r>
            <a:r>
              <a:rPr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endParaRPr lang="en-US" altLang="ja-JP" sz="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特例</a:t>
            </a:r>
            <a:r>
              <a:rPr lang="ja-JP" altLang="en-US" sz="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申請・調整</a:t>
            </a:r>
            <a:endParaRPr lang="en-US" altLang="ja-JP" sz="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501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310</Words>
  <Application>Microsoft Office PowerPoint</Application>
  <PresentationFormat>画面に合わせる (4:3)</PresentationFormat>
  <Paragraphs>145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堺市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堺市</dc:creator>
  <cp:lastModifiedBy>堺市</cp:lastModifiedBy>
  <cp:revision>116</cp:revision>
  <cp:lastPrinted>2017-10-30T06:27:22Z</cp:lastPrinted>
  <dcterms:created xsi:type="dcterms:W3CDTF">2017-05-04T04:41:42Z</dcterms:created>
  <dcterms:modified xsi:type="dcterms:W3CDTF">2017-11-08T10:06:20Z</dcterms:modified>
</cp:coreProperties>
</file>