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3" d="100"/>
          <a:sy n="73" d="100"/>
        </p:scale>
        <p:origin x="-112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1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93467"/>
              </p:ext>
            </p:extLst>
          </p:nvPr>
        </p:nvGraphicFramePr>
        <p:xfrm>
          <a:off x="128462" y="428623"/>
          <a:ext cx="9622626" cy="6168729"/>
        </p:xfrm>
        <a:graphic>
          <a:graphicData uri="http://schemas.openxmlformats.org/drawingml/2006/table">
            <a:tbl>
              <a:tblPr/>
              <a:tblGrid>
                <a:gridCol w="1224138"/>
                <a:gridCol w="1049811"/>
                <a:gridCol w="1049811"/>
                <a:gridCol w="1049811"/>
                <a:gridCol w="1531087"/>
                <a:gridCol w="792088"/>
                <a:gridCol w="826258"/>
                <a:gridCol w="1049811"/>
                <a:gridCol w="1049811"/>
              </a:tblGrid>
              <a:tr h="40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12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本庁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二次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医療圏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介護保険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（支援）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71728" y="46805"/>
            <a:ext cx="94793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　次期保健医療計画（第７次）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</a:t>
            </a:r>
            <a:endParaRPr lang="ja-JP" altLang="en-US" sz="16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9497028" y="904259"/>
            <a:ext cx="254062" cy="4324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第７次計画策定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473279" y="1448315"/>
            <a:ext cx="1134468" cy="3674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議会説明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817096" y="1412776"/>
            <a:ext cx="1081211" cy="2549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パブコメ用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修正案作成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022104" y="1872846"/>
            <a:ext cx="1011993" cy="46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8701121" y="904258"/>
            <a:ext cx="761180" cy="31436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医療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審議会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答申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352602" y="2933636"/>
            <a:ext cx="4359444" cy="532379"/>
          </a:xfrm>
          <a:prstGeom prst="rect">
            <a:avLst/>
          </a:prstGeom>
          <a:solidFill>
            <a:schemeClr val="bg1"/>
          </a:solidFill>
          <a:ln w="63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圏域</a:t>
            </a:r>
            <a:r>
              <a:rPr lang="ja-JP" altLang="en-US" sz="1300" dirty="0">
                <a:solidFill>
                  <a:schemeClr val="tx1"/>
                </a:solidFill>
              </a:rPr>
              <a:t>と</a:t>
            </a:r>
            <a:r>
              <a:rPr lang="ja-JP" altLang="en-US" sz="1300" dirty="0" smtClean="0">
                <a:solidFill>
                  <a:schemeClr val="tx1"/>
                </a:solidFill>
              </a:rPr>
              <a:t>の調整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352602" y="1506814"/>
            <a:ext cx="4359444" cy="6179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案</a:t>
            </a:r>
            <a:r>
              <a:rPr lang="ja-JP" altLang="en-US" sz="1200" dirty="0">
                <a:solidFill>
                  <a:schemeClr val="tx1"/>
                </a:solidFill>
              </a:rPr>
              <a:t>の修正（適時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第６次計画総括的評価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52602" y="4433452"/>
            <a:ext cx="5256582" cy="505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圏域編の作成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　　　第６次計画圏域版評価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800872" y="4339439"/>
            <a:ext cx="1285781" cy="6271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医療懇話会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（部会）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圏域編案の提示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039291" y="2398797"/>
            <a:ext cx="1011993" cy="5348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市町村、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保険者等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意見</a:t>
            </a:r>
            <a:r>
              <a:rPr lang="ja-JP" altLang="en-US" sz="1050" dirty="0">
                <a:solidFill>
                  <a:schemeClr val="tx1"/>
                </a:solidFill>
              </a:rPr>
              <a:t>聴取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362001" y="5370101"/>
            <a:ext cx="8388668" cy="1165633"/>
            <a:chOff x="1362422" y="5522782"/>
            <a:chExt cx="8388668" cy="1165633"/>
          </a:xfrm>
        </p:grpSpPr>
        <p:sp>
          <p:nvSpPr>
            <p:cNvPr id="28" name="正方形/長方形 27"/>
            <p:cNvSpPr/>
            <p:nvPr/>
          </p:nvSpPr>
          <p:spPr>
            <a:xfrm>
              <a:off x="9497028" y="5522782"/>
              <a:ext cx="254062" cy="116563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第７</a:t>
              </a:r>
              <a:r>
                <a:rPr lang="ja-JP" altLang="en-US" sz="1050" dirty="0">
                  <a:solidFill>
                    <a:schemeClr val="tx1"/>
                  </a:solidFill>
                </a:rPr>
                <a:t>期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計画策定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809405" y="5848717"/>
              <a:ext cx="764885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924566" y="5548890"/>
              <a:ext cx="621143" cy="6401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パブコメ用案作成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8042260" y="5539188"/>
              <a:ext cx="1015617" cy="6545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パブコメ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362423" y="6533310"/>
              <a:ext cx="8093850" cy="1551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・市町村計画策定検討会（適時）　　　　　　　・市町村との調整</a:t>
              </a:r>
              <a:r>
                <a:rPr lang="ja-JP" altLang="en-US" sz="1050" dirty="0">
                  <a:solidFill>
                    <a:schemeClr val="tx1"/>
                  </a:solidFill>
                </a:rPr>
                <a:t>（適時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　　　　・庁内推進会議（適時）</a:t>
              </a: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9013072" y="5525897"/>
              <a:ext cx="476853" cy="69457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7553212" y="5534508"/>
              <a:ext cx="496553" cy="65452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362422" y="5534508"/>
              <a:ext cx="575735" cy="628418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国ワークシート配布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938157" y="6260879"/>
              <a:ext cx="7548621" cy="1930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・計画案の作成（</a:t>
              </a:r>
              <a:r>
                <a:rPr lang="ja-JP" altLang="en-US" sz="1050" dirty="0">
                  <a:solidFill>
                    <a:schemeClr val="tx1"/>
                  </a:solidFill>
                </a:rPr>
                <a:t>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・他計画との整合性の確認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1852334" y="5848717"/>
              <a:ext cx="695449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1352602" y="2246643"/>
            <a:ext cx="4359444" cy="532379"/>
          </a:xfrm>
          <a:prstGeom prst="rect">
            <a:avLst/>
          </a:prstGeom>
          <a:solidFill>
            <a:schemeClr val="bg1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介護</a:t>
            </a:r>
            <a:r>
              <a:rPr lang="ja-JP" altLang="en-US" sz="1300" dirty="0">
                <a:solidFill>
                  <a:schemeClr val="tx1"/>
                </a:solidFill>
              </a:rPr>
              <a:t>保険事業</a:t>
            </a:r>
            <a:r>
              <a:rPr lang="ja-JP" altLang="en-US" sz="1300" dirty="0" smtClean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との整合性</a:t>
            </a:r>
            <a:r>
              <a:rPr lang="ja-JP" altLang="en-US" sz="1300" dirty="0">
                <a:solidFill>
                  <a:schemeClr val="tx1"/>
                </a:solidFill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</a:rPr>
              <a:t>確認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1" name="右矢印 50"/>
          <p:cNvSpPr/>
          <p:nvPr/>
        </p:nvSpPr>
        <p:spPr>
          <a:xfrm rot="18970186">
            <a:off x="5614721" y="3852141"/>
            <a:ext cx="705738" cy="391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468922" y="4253021"/>
            <a:ext cx="1140262" cy="9761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保健医療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協議会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圏域編案承認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（特例措置の　意見聴収）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3" name="上下矢印 2"/>
          <p:cNvSpPr/>
          <p:nvPr/>
        </p:nvSpPr>
        <p:spPr>
          <a:xfrm>
            <a:off x="2367342" y="3434701"/>
            <a:ext cx="360040" cy="8703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52601" y="904258"/>
            <a:ext cx="7309686" cy="417455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関係機関（府医、大病、私病</a:t>
            </a:r>
            <a:r>
              <a:rPr lang="ja-JP" altLang="en-US" sz="1300" dirty="0">
                <a:solidFill>
                  <a:schemeClr val="tx1"/>
                </a:solidFill>
              </a:rPr>
              <a:t>、府歯、府薬、府看護協会</a:t>
            </a:r>
            <a:r>
              <a:rPr lang="ja-JP" altLang="en-US" sz="1300" dirty="0" smtClean="0">
                <a:solidFill>
                  <a:schemeClr val="tx1"/>
                </a:solidFill>
              </a:rPr>
              <a:t>、府訪看ＳＴ協会、大精協</a:t>
            </a:r>
            <a:r>
              <a:rPr lang="ja-JP" altLang="en-US" sz="1300" dirty="0">
                <a:solidFill>
                  <a:schemeClr val="tx1"/>
                </a:solidFill>
              </a:rPr>
              <a:t>、大精診</a:t>
            </a:r>
            <a:r>
              <a:rPr lang="ja-JP" altLang="en-US" sz="1300" dirty="0" smtClean="0">
                <a:solidFill>
                  <a:schemeClr val="tx1"/>
                </a:solidFill>
              </a:rPr>
              <a:t>、その他</a:t>
            </a:r>
            <a:r>
              <a:rPr lang="ja-JP" altLang="en-US" sz="1300" dirty="0">
                <a:solidFill>
                  <a:schemeClr val="tx1"/>
                </a:solidFill>
              </a:rPr>
              <a:t>事業課が</a:t>
            </a:r>
            <a:r>
              <a:rPr lang="ja-JP" altLang="en-US" sz="1300" dirty="0" smtClean="0">
                <a:solidFill>
                  <a:schemeClr val="tx1"/>
                </a:solidFill>
              </a:rPr>
              <a:t>関係する機関）への</a:t>
            </a:r>
            <a:r>
              <a:rPr lang="ja-JP" altLang="en-US" sz="1300" dirty="0">
                <a:solidFill>
                  <a:schemeClr val="tx1"/>
                </a:solidFill>
              </a:rPr>
              <a:t>調整</a:t>
            </a:r>
            <a:r>
              <a:rPr lang="ja-JP" altLang="en-US" sz="1300" dirty="0" smtClean="0">
                <a:solidFill>
                  <a:schemeClr val="tx1"/>
                </a:solidFill>
              </a:rPr>
              <a:t>（適時</a:t>
            </a:r>
            <a:r>
              <a:rPr lang="ja-JP" altLang="en-US" sz="1300" dirty="0">
                <a:solidFill>
                  <a:schemeClr val="tx1"/>
                </a:solidFill>
              </a:rPr>
              <a:t>）　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620514" y="1321713"/>
            <a:ext cx="761180" cy="27261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医療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審議会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素案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提示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"/>
          <p:cNvSpPr txBox="1"/>
          <p:nvPr/>
        </p:nvSpPr>
        <p:spPr>
          <a:xfrm>
            <a:off x="1425040" y="4180524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ja-JP" altLang="en-US" sz="1200" dirty="0" smtClean="0"/>
              <a:t>情報共有</a:t>
            </a:r>
            <a:endParaRPr kumimoji="1" lang="ja-JP" altLang="en-US" sz="1200" dirty="0"/>
          </a:p>
        </p:txBody>
      </p:sp>
      <p:sp>
        <p:nvSpPr>
          <p:cNvPr id="50" name="正方形/長方形 49"/>
          <p:cNvSpPr/>
          <p:nvPr/>
        </p:nvSpPr>
        <p:spPr>
          <a:xfrm>
            <a:off x="8108432" y="2105546"/>
            <a:ext cx="499315" cy="15263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厚生労働省への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特例申請・調整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961515" y="2983524"/>
            <a:ext cx="1078998" cy="106435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医療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審議会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（臨時）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特例措置の申請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7365267" y="4169137"/>
            <a:ext cx="1368154" cy="571972"/>
          </a:xfrm>
          <a:prstGeom prst="wedgeRectCallout">
            <a:avLst>
              <a:gd name="adj1" fmla="val -27516"/>
              <a:gd name="adj2" fmla="val -83297"/>
            </a:avLst>
          </a:prstGeom>
          <a:ln>
            <a:beve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/>
              <a:t>特例措置を申請する場合に開催</a:t>
            </a:r>
            <a:endParaRPr kumimoji="1" lang="ja-JP" altLang="en-US" sz="1100" dirty="0"/>
          </a:p>
        </p:txBody>
      </p:sp>
      <p:sp>
        <p:nvSpPr>
          <p:cNvPr id="54" name="正方形/長方形 53"/>
          <p:cNvSpPr/>
          <p:nvPr/>
        </p:nvSpPr>
        <p:spPr>
          <a:xfrm>
            <a:off x="2845122" y="3536812"/>
            <a:ext cx="2866923" cy="5110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基準病床数の特例措置の活用検討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123146" y="5079970"/>
            <a:ext cx="1285781" cy="437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医療と介護の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協議の場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697416" y="86435"/>
            <a:ext cx="884451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資料３－１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6C23BC-E7D6-4648-8AB8-0AF60428C95D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EBE8126-E0BD-4A5F-A966-FB28C92E3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E1E073-262D-4FE9-B5F9-BFCDB96BF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197</Words>
  <Application>Microsoft Office PowerPoint</Application>
  <PresentationFormat>A4 210 x 297 mm</PresentationFormat>
  <Paragraphs>77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堺市</cp:lastModifiedBy>
  <cp:revision>235</cp:revision>
  <cp:lastPrinted>2017-10-04T05:15:19Z</cp:lastPrinted>
  <dcterms:created xsi:type="dcterms:W3CDTF">2014-07-24T02:21:04Z</dcterms:created>
  <dcterms:modified xsi:type="dcterms:W3CDTF">2017-11-16T00:58:20Z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