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customXml" Target="../customXml/item3.xml" />
  <Relationship Id="rId7" Type="http://schemas.openxmlformats.org/officeDocument/2006/relationships/viewProps" Target="viewProp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presProps" Target="presProps.xml" />
  <Relationship Id="rId5" Type="http://schemas.openxmlformats.org/officeDocument/2006/relationships/slide" Target="slides/slide1.xml" />
  <Relationship Id="rId4" Type="http://schemas.openxmlformats.org/officeDocument/2006/relationships/slideMaster" Target="slideMasters/slideMaster1.xml" />
  <Relationship Id="rId9" Type="http://schemas.openxmlformats.org/officeDocument/2006/relationships/tableStyles" Target="tableStyle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746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71756"/>
              </p:ext>
            </p:extLst>
          </p:nvPr>
        </p:nvGraphicFramePr>
        <p:xfrm>
          <a:off x="179512" y="1206512"/>
          <a:ext cx="8843168" cy="553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95"/>
                <a:gridCol w="1124132"/>
                <a:gridCol w="1049189"/>
                <a:gridCol w="974247"/>
                <a:gridCol w="974247"/>
                <a:gridCol w="974247"/>
                <a:gridCol w="974247"/>
                <a:gridCol w="2248264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H29.10</a:t>
                      </a:r>
                      <a:r>
                        <a:rPr kumimoji="1" lang="ja-JP" altLang="en-US" sz="1400" dirty="0" smtClean="0">
                          <a:effectLst/>
                        </a:rPr>
                        <a:t>月　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11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12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en-US" altLang="ja-JP" sz="1400" b="1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/>
                        </a:rPr>
                        <a:t>H30.1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en-US" altLang="ja-JP" sz="1400" b="1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2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3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effectLst/>
                        </a:rPr>
                        <a:t>　</a:t>
                      </a:r>
                      <a:r>
                        <a:rPr kumimoji="1" lang="en-US" altLang="ja-JP" sz="1400" dirty="0" smtClean="0">
                          <a:effectLst/>
                        </a:rPr>
                        <a:t>4</a:t>
                      </a:r>
                      <a:r>
                        <a:rPr kumimoji="1" lang="ja-JP" altLang="en-US" sz="1400" dirty="0" smtClean="0">
                          <a:effectLst/>
                        </a:rPr>
                        <a:t>月以降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</a:tr>
              <a:tr h="17184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医療機関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各二次医療圏</a:t>
                      </a:r>
                      <a:endParaRPr kumimoji="1" lang="en-US" altLang="ja-JP" dirty="0" smtClean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大阪府</a:t>
                      </a:r>
                      <a:endParaRPr kumimoji="1" lang="ja-JP" altLang="en-US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 vert="eaVert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58428" y="280603"/>
            <a:ext cx="8771160" cy="58864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公的医療機関等２０２５プランにかかる</a:t>
            </a:r>
            <a:endParaRPr lang="en-US" altLang="ja-JP" sz="28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今後のスケジュール</a:t>
            </a:r>
            <a:r>
              <a:rPr lang="en-US" altLang="ja-JP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案</a:t>
            </a:r>
            <a:r>
              <a:rPr lang="en-US" altLang="ja-JP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kumimoji="1" lang="ja-JP" altLang="en-US" sz="28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3098315" y="2533434"/>
            <a:ext cx="1853194" cy="0"/>
          </a:xfrm>
          <a:prstGeom prst="straightConnector1">
            <a:avLst/>
          </a:prstGeom>
          <a:ln w="57150"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3568" y="2596150"/>
            <a:ext cx="2052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公的</a:t>
            </a:r>
            <a:r>
              <a:rPr kumimoji="1" lang="ja-JP" altLang="en-US" sz="1600" dirty="0" smtClean="0"/>
              <a:t>プラン策定準備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678783" y="3753117"/>
            <a:ext cx="2088232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767015" y="3732581"/>
            <a:ext cx="0" cy="1595131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3277017" y="2655308"/>
            <a:ext cx="0" cy="3357023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683568" y="2533434"/>
            <a:ext cx="2414747" cy="0"/>
          </a:xfrm>
          <a:prstGeom prst="straightConnector1">
            <a:avLst/>
          </a:prstGeom>
          <a:ln w="5715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291111" y="3752504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提供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4375" y="3563304"/>
            <a:ext cx="180020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圏域編素案策定</a:t>
            </a:r>
            <a:endParaRPr kumimoji="1" lang="ja-JP" altLang="en-US" sz="1600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77017" y="2596150"/>
            <a:ext cx="1294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策定</a:t>
            </a:r>
            <a:endParaRPr kumimoji="1" lang="ja-JP" altLang="en-US" sz="1600" dirty="0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5149225" y="1998600"/>
            <a:ext cx="0" cy="3329111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951509" y="1949660"/>
            <a:ext cx="412579" cy="1238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tIns="108000" bIns="72000" rtlCol="0">
            <a:noAutofit/>
          </a:bodyPr>
          <a:lstStyle/>
          <a:p>
            <a:pPr algn="ctr"/>
            <a:r>
              <a:rPr kumimoji="1" lang="ja-JP" altLang="en-US" sz="1600" b="1" dirty="0" smtClean="0"/>
              <a:t>プラン策定</a:t>
            </a:r>
            <a:endParaRPr kumimoji="1" lang="ja-JP" altLang="en-US" sz="1600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77217" y="3771483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提出</a:t>
            </a:r>
            <a:endParaRPr kumimoji="1" lang="ja-JP" altLang="en-US" sz="1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44008" y="5310235"/>
            <a:ext cx="2481343" cy="4230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>
            <a:noAutofit/>
          </a:bodyPr>
          <a:lstStyle/>
          <a:p>
            <a:r>
              <a:rPr kumimoji="1" lang="ja-JP" altLang="en-US" sz="1400" dirty="0" smtClean="0"/>
              <a:t>確認→</a:t>
            </a:r>
            <a:r>
              <a:rPr lang="ja-JP" altLang="en-US" sz="1400" dirty="0" smtClean="0"/>
              <a:t>圏域単位で</a:t>
            </a:r>
            <a:r>
              <a:rPr kumimoji="1" lang="ja-JP" altLang="en-US" sz="1400" dirty="0" smtClean="0"/>
              <a:t>とりまとめ</a:t>
            </a:r>
            <a:endParaRPr kumimoji="1" lang="ja-JP" altLang="en-US" sz="1400" dirty="0"/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7417799" y="2625839"/>
            <a:ext cx="0" cy="1037316"/>
          </a:xfrm>
          <a:prstGeom prst="straightConnector1">
            <a:avLst/>
          </a:prstGeom>
          <a:ln w="63500"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8591793" y="3771483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提出</a:t>
            </a:r>
            <a:endParaRPr kumimoji="1" lang="ja-JP" altLang="en-US" sz="16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019092" y="1844824"/>
            <a:ext cx="369332" cy="11269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必要に応じ</a:t>
            </a:r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644008" y="5850331"/>
            <a:ext cx="2481343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r>
              <a:rPr kumimoji="1" lang="ja-JP" altLang="en-US" sz="1400" dirty="0" smtClean="0"/>
              <a:t>病床機能報告データとりまとめ</a:t>
            </a:r>
            <a:endParaRPr kumimoji="1" lang="ja-JP" altLang="en-US" sz="1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644008" y="6273352"/>
            <a:ext cx="2481343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r>
              <a:rPr kumimoji="1" lang="ja-JP" altLang="en-US" sz="1200" dirty="0" smtClean="0"/>
              <a:t>公立病院データとりまとめ（検討中）</a:t>
            </a:r>
            <a:endParaRPr kumimoji="1" lang="ja-JP" altLang="en-US" sz="1200" dirty="0"/>
          </a:p>
        </p:txBody>
      </p:sp>
      <p:sp>
        <p:nvSpPr>
          <p:cNvPr id="57" name="右中かっこ 56"/>
          <p:cNvSpPr/>
          <p:nvPr/>
        </p:nvSpPr>
        <p:spPr>
          <a:xfrm>
            <a:off x="7236296" y="5327711"/>
            <a:ext cx="288032" cy="1274034"/>
          </a:xfrm>
          <a:prstGeom prst="rightBrace">
            <a:avLst>
              <a:gd name="adj1" fmla="val 4422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917710" y="3625970"/>
            <a:ext cx="1589736" cy="5517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医療</a:t>
            </a:r>
            <a:r>
              <a:rPr lang="ja-JP" altLang="en-US" sz="1200" b="1" dirty="0">
                <a:solidFill>
                  <a:schemeClr val="tx1"/>
                </a:solidFill>
              </a:rPr>
              <a:t>機関連絡会</a:t>
            </a:r>
            <a:r>
              <a:rPr lang="en-US" altLang="ja-JP" sz="1200" b="1" dirty="0">
                <a:solidFill>
                  <a:schemeClr val="tx1"/>
                </a:solidFill>
              </a:rPr>
              <a:t>(</a:t>
            </a:r>
            <a:r>
              <a:rPr lang="ja-JP" altLang="en-US" sz="1200" b="1" dirty="0">
                <a:solidFill>
                  <a:schemeClr val="tx1"/>
                </a:solidFill>
              </a:rPr>
              <a:t>仮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（保健所単位を予定）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 flipV="1">
            <a:off x="8359386" y="4197975"/>
            <a:ext cx="0" cy="1766758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7822620" y="5962589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提供</a:t>
            </a:r>
            <a:endParaRPr kumimoji="1" lang="ja-JP" altLang="en-US" sz="1600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8663801" y="1998600"/>
            <a:ext cx="0" cy="3329111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331711" y="1949660"/>
            <a:ext cx="412579" cy="1238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tIns="108000" bIns="72000" rtlCol="0">
            <a:noAutofit/>
          </a:bodyPr>
          <a:lstStyle/>
          <a:p>
            <a:pPr algn="ctr"/>
            <a:r>
              <a:rPr kumimoji="1" lang="ja-JP" altLang="en-US" sz="1600" b="1" dirty="0" smtClean="0"/>
              <a:t>プラン修正</a:t>
            </a:r>
            <a:endParaRPr kumimoji="1" lang="ja-JP" altLang="en-US" sz="1600" b="1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360418" y="2708920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参加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55577" y="5960448"/>
            <a:ext cx="2948286" cy="7089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r>
              <a:rPr kumimoji="1" lang="ja-JP" altLang="en-US" sz="1400" dirty="0" smtClean="0"/>
              <a:t>公的プラン</a:t>
            </a:r>
            <a:r>
              <a:rPr kumimoji="1" lang="en-US" altLang="ja-JP" sz="1400" dirty="0" smtClean="0"/>
              <a:t>〔</a:t>
            </a:r>
            <a:r>
              <a:rPr kumimoji="1" lang="ja-JP" altLang="en-US" sz="1400" dirty="0" smtClean="0"/>
              <a:t>府様式</a:t>
            </a:r>
            <a:r>
              <a:rPr kumimoji="1" lang="en-US" altLang="ja-JP" sz="1400" dirty="0" smtClean="0"/>
              <a:t>〕</a:t>
            </a:r>
            <a:r>
              <a:rPr kumimoji="1" lang="ja-JP" altLang="en-US" sz="1400" dirty="0" smtClean="0"/>
              <a:t>の整理</a:t>
            </a:r>
            <a:endParaRPr kumimoji="1" lang="en-US" altLang="ja-JP" sz="1400" dirty="0" smtClean="0"/>
          </a:p>
          <a:p>
            <a:r>
              <a:rPr kumimoji="1" lang="ja-JP" altLang="en-US" sz="1200" dirty="0" smtClean="0"/>
              <a:t>　　　・クローズドクエスチョン中心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　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・時点の明示・統一　　　　　　　　　等</a:t>
            </a:r>
            <a:endParaRPr kumimoji="1" lang="ja-JP" altLang="en-US" sz="12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460432" y="5327712"/>
            <a:ext cx="370325" cy="12740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tIns="108000" bIns="72000" rtlCol="0" anchor="ctr" anchorCtr="0">
            <a:noAutofit/>
          </a:bodyPr>
          <a:lstStyle/>
          <a:p>
            <a:pPr algn="ctr"/>
            <a:r>
              <a:rPr kumimoji="1" lang="ja-JP" altLang="en-US" sz="1000" dirty="0" smtClean="0"/>
              <a:t>データアップデート</a:t>
            </a:r>
            <a:endParaRPr kumimoji="1" lang="ja-JP" altLang="en-US" sz="10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749003" y="2154342"/>
            <a:ext cx="120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（全機関）</a:t>
            </a:r>
            <a:endParaRPr kumimoji="1" lang="ja-JP" altLang="en-US" sz="16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31540" y="2154342"/>
            <a:ext cx="2052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/>
              <a:t>（対象機関のみ）</a:t>
            </a:r>
            <a:endParaRPr kumimoji="1" lang="ja-JP" altLang="en-US" sz="1600" dirty="0"/>
          </a:p>
        </p:txBody>
      </p:sp>
      <p:sp>
        <p:nvSpPr>
          <p:cNvPr id="38" name="角丸四角形 37"/>
          <p:cNvSpPr/>
          <p:nvPr/>
        </p:nvSpPr>
        <p:spPr>
          <a:xfrm>
            <a:off x="818891" y="4365853"/>
            <a:ext cx="1541217" cy="646234"/>
          </a:xfrm>
          <a:prstGeom prst="roundRect">
            <a:avLst>
              <a:gd name="adj" fmla="val 192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保健医療協議会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（地域医療調整会議）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V="1">
            <a:off x="7822620" y="5079210"/>
            <a:ext cx="0" cy="883379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1704475" y="3789331"/>
            <a:ext cx="430887" cy="6873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承認</a:t>
            </a:r>
            <a:endParaRPr kumimoji="1" lang="ja-JP" altLang="en-US" sz="1600" dirty="0"/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1722900" y="3916918"/>
            <a:ext cx="0" cy="448935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767729" y="5310233"/>
            <a:ext cx="1936133" cy="5400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72000" bIns="72000" rtlCol="0">
            <a:noAutofit/>
          </a:bodyPr>
          <a:lstStyle/>
          <a:p>
            <a:r>
              <a:rPr kumimoji="1" lang="ja-JP" altLang="en-US" sz="1400" dirty="0" smtClean="0"/>
              <a:t>各圏域の「現状と課題」をとりまとめ</a:t>
            </a:r>
            <a:endParaRPr kumimoji="1" lang="ja-JP" altLang="en-US" sz="1400" dirty="0"/>
          </a:p>
        </p:txBody>
      </p:sp>
      <p:sp>
        <p:nvSpPr>
          <p:cNvPr id="58" name="角丸四角形 57"/>
          <p:cNvSpPr/>
          <p:nvPr/>
        </p:nvSpPr>
        <p:spPr>
          <a:xfrm>
            <a:off x="6917710" y="4391659"/>
            <a:ext cx="1390040" cy="646234"/>
          </a:xfrm>
          <a:prstGeom prst="roundRect">
            <a:avLst>
              <a:gd name="adj" fmla="val 192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保健医療協議会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（地域医療調整会議）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7524328" y="5962590"/>
            <a:ext cx="807383" cy="2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7417799" y="4177745"/>
            <a:ext cx="0" cy="217030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441947" y="4155857"/>
            <a:ext cx="1294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報告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623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3D2563-9A35-420C-88FD-1E1ACC4BC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F5207B7-75E3-42DE-8E1A-8658E2EB6A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3E702D-A18A-40E8-8740-ED0E33AE7881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