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&#65279;<?xml version="1.0" encoding="utf-8" standalone="yes"?>
<Relationships xmlns="http://schemas.openxmlformats.org/package/2006/relationships"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  <Relationship Id="rId5" Type="http://schemas.openxmlformats.org/officeDocument/2006/relationships/custom-properties" Target="docProps/custom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3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8" Type="http://schemas.openxmlformats.org/officeDocument/2006/relationships/theme" Target="theme/theme1.xml" />
  <Relationship Id="rId3" Type="http://schemas.openxmlformats.org/officeDocument/2006/relationships/customXml" Target="../customXml/item3.xml" />
  <Relationship Id="rId7" Type="http://schemas.openxmlformats.org/officeDocument/2006/relationships/viewProps" Target="viewProps.xml" />
  <Relationship Id="rId2" Type="http://schemas.openxmlformats.org/officeDocument/2006/relationships/customXml" Target="../customXml/item2.xml" />
  <Relationship Id="rId1" Type="http://schemas.openxmlformats.org/officeDocument/2006/relationships/customXml" Target="../customXml/item1.xml" />
  <Relationship Id="rId6" Type="http://schemas.openxmlformats.org/officeDocument/2006/relationships/presProps" Target="presProps.xml" />
  <Relationship Id="rId5" Type="http://schemas.openxmlformats.org/officeDocument/2006/relationships/slide" Target="slides/slide1.xml" />
  <Relationship Id="rId4" Type="http://schemas.openxmlformats.org/officeDocument/2006/relationships/slideMaster" Target="slideMasters/slideMaster1.xml" />
  <Relationship Id="rId9" Type="http://schemas.openxmlformats.org/officeDocument/2006/relationships/tableStyles" Target="tableStyles.xml" />
</Relationship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AB7B-E7BA-491E-AFCC-D42EA621E521}" type="datetimeFigureOut">
              <a:rPr kumimoji="1" lang="ja-JP" altLang="en-US" smtClean="0"/>
              <a:t>2017/10/4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1477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AB7B-E7BA-491E-AFCC-D42EA621E521}" type="datetimeFigureOut">
              <a:rPr kumimoji="1" lang="ja-JP" altLang="en-US" smtClean="0"/>
              <a:t>2017/10/4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7638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AB7B-E7BA-491E-AFCC-D42EA621E521}" type="datetimeFigureOut">
              <a:rPr kumimoji="1" lang="ja-JP" altLang="en-US" smtClean="0"/>
              <a:t>2017/10/4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3725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AB7B-E7BA-491E-AFCC-D42EA621E521}" type="datetimeFigureOut">
              <a:rPr kumimoji="1" lang="ja-JP" altLang="en-US" smtClean="0"/>
              <a:t>2017/10/4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82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AB7B-E7BA-491E-AFCC-D42EA621E521}" type="datetimeFigureOut">
              <a:rPr kumimoji="1" lang="ja-JP" altLang="en-US" smtClean="0"/>
              <a:t>2017/10/4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2166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AB7B-E7BA-491E-AFCC-D42EA621E521}" type="datetimeFigureOut">
              <a:rPr kumimoji="1" lang="ja-JP" altLang="en-US" smtClean="0"/>
              <a:t>2017/10/4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6771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AB7B-E7BA-491E-AFCC-D42EA621E521}" type="datetimeFigureOut">
              <a:rPr kumimoji="1" lang="ja-JP" altLang="en-US" smtClean="0"/>
              <a:t>2017/10/4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229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AB7B-E7BA-491E-AFCC-D42EA621E521}" type="datetimeFigureOut">
              <a:rPr kumimoji="1" lang="ja-JP" altLang="en-US" smtClean="0"/>
              <a:t>2017/10/4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474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AB7B-E7BA-491E-AFCC-D42EA621E521}" type="datetimeFigureOut">
              <a:rPr kumimoji="1" lang="ja-JP" altLang="en-US" smtClean="0"/>
              <a:t>2017/10/4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1172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AB7B-E7BA-491E-AFCC-D42EA621E521}" type="datetimeFigureOut">
              <a:rPr kumimoji="1" lang="ja-JP" altLang="en-US" smtClean="0"/>
              <a:t>2017/10/4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5460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AB7B-E7BA-491E-AFCC-D42EA621E521}" type="datetimeFigureOut">
              <a:rPr kumimoji="1" lang="ja-JP" altLang="en-US" smtClean="0"/>
              <a:t>2017/10/4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0647466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5AB7B-E7BA-491E-AFCC-D42EA621E521}" type="datetimeFigureOut">
              <a:rPr kumimoji="1" lang="ja-JP" altLang="en-US" smtClean="0"/>
              <a:t>2017/10/4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48611-8FAA-4BFC-BAAD-33CAF1A3E2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865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1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5671756"/>
              </p:ext>
            </p:extLst>
          </p:nvPr>
        </p:nvGraphicFramePr>
        <p:xfrm>
          <a:off x="179512" y="1206512"/>
          <a:ext cx="8843168" cy="5534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4595"/>
                <a:gridCol w="1124132"/>
                <a:gridCol w="1049189"/>
                <a:gridCol w="974247"/>
                <a:gridCol w="974247"/>
                <a:gridCol w="974247"/>
                <a:gridCol w="974247"/>
                <a:gridCol w="2248264"/>
              </a:tblGrid>
              <a:tr h="504056">
                <a:tc>
                  <a:txBody>
                    <a:bodyPr/>
                    <a:lstStyle/>
                    <a:p>
                      <a:pPr algn="ctr"/>
                      <a:endParaRPr kumimoji="1" lang="ja-JP" alt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effectLst/>
                        </a:rPr>
                        <a:t>H29.10</a:t>
                      </a:r>
                      <a:r>
                        <a:rPr kumimoji="1" lang="ja-JP" altLang="en-US" sz="1400" dirty="0" smtClean="0">
                          <a:effectLst/>
                        </a:rPr>
                        <a:t>月　</a:t>
                      </a:r>
                      <a:endParaRPr kumimoji="1" lang="ja-JP" altLang="en-US" sz="1400" b="1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effectLst/>
                        </a:rPr>
                        <a:t>11</a:t>
                      </a:r>
                      <a:r>
                        <a:rPr kumimoji="1" lang="ja-JP" altLang="en-US" sz="1400" dirty="0" smtClean="0">
                          <a:effectLst/>
                        </a:rPr>
                        <a:t>月</a:t>
                      </a:r>
                      <a:endParaRPr kumimoji="1" lang="ja-JP" altLang="en-US" sz="1400" b="1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effectLst/>
                        </a:rPr>
                        <a:t>12</a:t>
                      </a:r>
                      <a:r>
                        <a:rPr kumimoji="1" lang="ja-JP" altLang="en-US" sz="1400" dirty="0" smtClean="0">
                          <a:effectLst/>
                        </a:rPr>
                        <a:t>月</a:t>
                      </a:r>
                      <a:endParaRPr kumimoji="1" lang="en-US" altLang="ja-JP" sz="1400" b="1" dirty="0" smtClean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effectLst/>
                        </a:rPr>
                        <a:t>H30.1</a:t>
                      </a:r>
                      <a:r>
                        <a:rPr kumimoji="1" lang="ja-JP" altLang="en-US" sz="1400" dirty="0" smtClean="0">
                          <a:effectLst/>
                        </a:rPr>
                        <a:t>月</a:t>
                      </a:r>
                      <a:endParaRPr kumimoji="1" lang="en-US" altLang="ja-JP" sz="1400" b="1" dirty="0" smtClean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effectLst/>
                        </a:rPr>
                        <a:t>2</a:t>
                      </a:r>
                      <a:r>
                        <a:rPr kumimoji="1" lang="ja-JP" altLang="en-US" sz="1400" dirty="0" smtClean="0">
                          <a:effectLst/>
                        </a:rPr>
                        <a:t>月</a:t>
                      </a:r>
                      <a:endParaRPr kumimoji="1" lang="ja-JP" altLang="en-US" sz="1400" b="1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effectLst/>
                        </a:rPr>
                        <a:t>3</a:t>
                      </a:r>
                      <a:r>
                        <a:rPr kumimoji="1" lang="ja-JP" altLang="en-US" sz="1400" dirty="0" smtClean="0">
                          <a:effectLst/>
                        </a:rPr>
                        <a:t>月</a:t>
                      </a:r>
                      <a:endParaRPr kumimoji="1" lang="ja-JP" altLang="en-US" sz="1400" b="1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effectLst/>
                        </a:rPr>
                        <a:t>　</a:t>
                      </a:r>
                      <a:r>
                        <a:rPr kumimoji="1" lang="en-US" altLang="ja-JP" sz="1400" dirty="0" smtClean="0">
                          <a:effectLst/>
                        </a:rPr>
                        <a:t>4</a:t>
                      </a:r>
                      <a:r>
                        <a:rPr kumimoji="1" lang="ja-JP" altLang="en-US" sz="1400" dirty="0" smtClean="0">
                          <a:effectLst/>
                        </a:rPr>
                        <a:t>月以降</a:t>
                      </a:r>
                      <a:endParaRPr kumimoji="1" lang="ja-JP" altLang="en-US" sz="1400" b="1" dirty="0">
                        <a:effectLst/>
                      </a:endParaRPr>
                    </a:p>
                  </a:txBody>
                  <a:tcPr anchor="ctr"/>
                </a:tc>
              </a:tr>
              <a:tr h="17184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医療機関</a:t>
                      </a: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/>
                    </a:p>
                    <a:p>
                      <a:endParaRPr kumimoji="1" lang="en-US" altLang="ja-JP" sz="1400" dirty="0" smtClean="0"/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/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/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vert="eaVert"/>
                </a:tc>
              </a:tr>
              <a:tr h="16561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各二次医療圏</a:t>
                      </a:r>
                      <a:endParaRPr kumimoji="1" lang="en-US" altLang="ja-JP" dirty="0" smtClean="0"/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/>
                    </a:p>
                    <a:p>
                      <a:endParaRPr kumimoji="1" lang="ja-JP" altLang="en-US" sz="1400" dirty="0"/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dirty="0"/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dirty="0"/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vert="eaVert"/>
                </a:tc>
              </a:tr>
              <a:tr h="16561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大阪府</a:t>
                      </a:r>
                      <a:endParaRPr kumimoji="1" lang="ja-JP" altLang="en-US" dirty="0"/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/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/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 smtClean="0"/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/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 smtClean="0"/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 smtClean="0"/>
                    </a:p>
                  </a:txBody>
                  <a:tcPr vert="eaVert"/>
                </a:tc>
              </a:tr>
            </a:tbl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258428" y="280603"/>
            <a:ext cx="8771160" cy="58864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公的医療機関等２０２５プランにかかる</a:t>
            </a:r>
            <a:endParaRPr lang="en-US" altLang="ja-JP" sz="2800" dirty="0" smtClean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28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今後のスケジュール</a:t>
            </a:r>
            <a:r>
              <a:rPr lang="en-US" altLang="ja-JP" sz="28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28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案</a:t>
            </a:r>
            <a:r>
              <a:rPr lang="en-US" altLang="ja-JP" sz="28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  <a:endParaRPr kumimoji="1" lang="ja-JP" altLang="en-US" sz="28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cxnSp>
        <p:nvCxnSpPr>
          <p:cNvPr id="7" name="直線矢印コネクタ 6"/>
          <p:cNvCxnSpPr/>
          <p:nvPr/>
        </p:nvCxnSpPr>
        <p:spPr>
          <a:xfrm>
            <a:off x="3098315" y="2533434"/>
            <a:ext cx="1853194" cy="0"/>
          </a:xfrm>
          <a:prstGeom prst="straightConnector1">
            <a:avLst/>
          </a:prstGeom>
          <a:ln w="57150">
            <a:headEnd type="oval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683568" y="2596150"/>
            <a:ext cx="20522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/>
              <a:t>公的</a:t>
            </a:r>
            <a:r>
              <a:rPr kumimoji="1" lang="ja-JP" altLang="en-US" sz="1600" dirty="0" smtClean="0"/>
              <a:t>プラン策定準備</a:t>
            </a:r>
          </a:p>
        </p:txBody>
      </p:sp>
      <p:cxnSp>
        <p:nvCxnSpPr>
          <p:cNvPr id="19" name="直線矢印コネクタ 18"/>
          <p:cNvCxnSpPr/>
          <p:nvPr/>
        </p:nvCxnSpPr>
        <p:spPr>
          <a:xfrm>
            <a:off x="678783" y="3753117"/>
            <a:ext cx="2088232" cy="0"/>
          </a:xfrm>
          <a:prstGeom prst="straightConnector1">
            <a:avLst/>
          </a:prstGeom>
          <a:ln w="5715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>
            <a:off x="2767015" y="3732581"/>
            <a:ext cx="0" cy="1595131"/>
          </a:xfrm>
          <a:prstGeom prst="straightConnector1">
            <a:avLst/>
          </a:prstGeom>
          <a:ln w="5715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/>
          <p:nvPr/>
        </p:nvCxnSpPr>
        <p:spPr>
          <a:xfrm flipV="1">
            <a:off x="3277017" y="2655308"/>
            <a:ext cx="0" cy="3357023"/>
          </a:xfrm>
          <a:prstGeom prst="straightConnector1">
            <a:avLst/>
          </a:prstGeom>
          <a:ln w="5715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/>
          <p:nvPr/>
        </p:nvCxnSpPr>
        <p:spPr>
          <a:xfrm>
            <a:off x="683568" y="2533434"/>
            <a:ext cx="2414747" cy="0"/>
          </a:xfrm>
          <a:prstGeom prst="straightConnector1">
            <a:avLst/>
          </a:prstGeom>
          <a:ln w="57150"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/>
          <p:cNvSpPr txBox="1"/>
          <p:nvPr/>
        </p:nvSpPr>
        <p:spPr>
          <a:xfrm>
            <a:off x="3291111" y="3752504"/>
            <a:ext cx="430887" cy="67538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1600" dirty="0" smtClean="0"/>
              <a:t>提供</a:t>
            </a:r>
            <a:endParaRPr kumimoji="1" lang="ja-JP" altLang="en-US" sz="16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04375" y="3563304"/>
            <a:ext cx="1800200" cy="3385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 smtClean="0"/>
              <a:t>圏域編素案策定</a:t>
            </a:r>
            <a:endParaRPr kumimoji="1" lang="ja-JP" altLang="en-US" sz="1600" b="1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277017" y="2596150"/>
            <a:ext cx="12949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/>
              <a:t>策定</a:t>
            </a:r>
            <a:endParaRPr kumimoji="1" lang="ja-JP" altLang="en-US" sz="1600" dirty="0"/>
          </a:p>
        </p:txBody>
      </p:sp>
      <p:cxnSp>
        <p:nvCxnSpPr>
          <p:cNvPr id="37" name="直線矢印コネクタ 36"/>
          <p:cNvCxnSpPr/>
          <p:nvPr/>
        </p:nvCxnSpPr>
        <p:spPr>
          <a:xfrm>
            <a:off x="5149225" y="1998600"/>
            <a:ext cx="0" cy="3329111"/>
          </a:xfrm>
          <a:prstGeom prst="straightConnector1">
            <a:avLst/>
          </a:prstGeom>
          <a:ln w="5715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4951509" y="1949660"/>
            <a:ext cx="412579" cy="12387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wrap="square" tIns="108000" bIns="72000" rtlCol="0">
            <a:noAutofit/>
          </a:bodyPr>
          <a:lstStyle/>
          <a:p>
            <a:pPr algn="ctr"/>
            <a:r>
              <a:rPr kumimoji="1" lang="ja-JP" altLang="en-US" sz="1600" b="1" dirty="0" smtClean="0"/>
              <a:t>プラン策定</a:t>
            </a:r>
            <a:endParaRPr kumimoji="1" lang="ja-JP" altLang="en-US" sz="1600" b="1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077217" y="3771483"/>
            <a:ext cx="430887" cy="67538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1600" dirty="0" smtClean="0"/>
              <a:t>提出</a:t>
            </a:r>
            <a:endParaRPr kumimoji="1" lang="ja-JP" altLang="en-US" sz="16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4644008" y="5310235"/>
            <a:ext cx="2481343" cy="42302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tIns="108000" bIns="72000" rtlCol="0">
            <a:noAutofit/>
          </a:bodyPr>
          <a:lstStyle/>
          <a:p>
            <a:r>
              <a:rPr kumimoji="1" lang="ja-JP" altLang="en-US" sz="1400" dirty="0" smtClean="0"/>
              <a:t>確認→</a:t>
            </a:r>
            <a:r>
              <a:rPr lang="ja-JP" altLang="en-US" sz="1400" dirty="0" smtClean="0"/>
              <a:t>圏域単位で</a:t>
            </a:r>
            <a:r>
              <a:rPr kumimoji="1" lang="ja-JP" altLang="en-US" sz="1400" dirty="0" smtClean="0"/>
              <a:t>とりまとめ</a:t>
            </a:r>
            <a:endParaRPr kumimoji="1" lang="ja-JP" altLang="en-US" sz="1400" dirty="0"/>
          </a:p>
        </p:txBody>
      </p:sp>
      <p:cxnSp>
        <p:nvCxnSpPr>
          <p:cNvPr id="43" name="直線矢印コネクタ 42"/>
          <p:cNvCxnSpPr/>
          <p:nvPr/>
        </p:nvCxnSpPr>
        <p:spPr>
          <a:xfrm>
            <a:off x="7417799" y="2625839"/>
            <a:ext cx="0" cy="1037316"/>
          </a:xfrm>
          <a:prstGeom prst="straightConnector1">
            <a:avLst/>
          </a:prstGeom>
          <a:ln w="63500"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8591793" y="3771483"/>
            <a:ext cx="430887" cy="67538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1600" dirty="0" smtClean="0"/>
              <a:t>提出</a:t>
            </a:r>
            <a:endParaRPr kumimoji="1" lang="ja-JP" altLang="en-US" sz="1600" dirty="0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8019092" y="1844824"/>
            <a:ext cx="369332" cy="112695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必要に応じ</a:t>
            </a:r>
            <a:endParaRPr kumimoji="1" lang="ja-JP" altLang="en-US" sz="1200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4644008" y="5850331"/>
            <a:ext cx="2481343" cy="324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tIns="108000" bIns="72000" rtlCol="0" anchor="ctr" anchorCtr="0">
            <a:noAutofit/>
          </a:bodyPr>
          <a:lstStyle/>
          <a:p>
            <a:r>
              <a:rPr kumimoji="1" lang="ja-JP" altLang="en-US" sz="1400" dirty="0" smtClean="0"/>
              <a:t>病床機能報告データとりまとめ</a:t>
            </a:r>
            <a:endParaRPr kumimoji="1" lang="ja-JP" altLang="en-US" sz="1400" dirty="0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4644008" y="6273352"/>
            <a:ext cx="2481343" cy="324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tIns="108000" bIns="72000" rtlCol="0" anchor="ctr" anchorCtr="0">
            <a:noAutofit/>
          </a:bodyPr>
          <a:lstStyle/>
          <a:p>
            <a:r>
              <a:rPr kumimoji="1" lang="ja-JP" altLang="en-US" sz="1200" dirty="0" smtClean="0"/>
              <a:t>公立病院データとりまとめ（検討中）</a:t>
            </a:r>
            <a:endParaRPr kumimoji="1" lang="ja-JP" altLang="en-US" sz="1200" dirty="0"/>
          </a:p>
        </p:txBody>
      </p:sp>
      <p:sp>
        <p:nvSpPr>
          <p:cNvPr id="57" name="右中かっこ 56"/>
          <p:cNvSpPr/>
          <p:nvPr/>
        </p:nvSpPr>
        <p:spPr>
          <a:xfrm>
            <a:off x="7236296" y="5327711"/>
            <a:ext cx="288032" cy="1274034"/>
          </a:xfrm>
          <a:prstGeom prst="rightBrace">
            <a:avLst>
              <a:gd name="adj1" fmla="val 44220"/>
              <a:gd name="adj2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角丸四角形 13"/>
          <p:cNvSpPr/>
          <p:nvPr/>
        </p:nvSpPr>
        <p:spPr>
          <a:xfrm>
            <a:off x="6917710" y="3625970"/>
            <a:ext cx="1589736" cy="55177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</a:rPr>
              <a:t>医療</a:t>
            </a:r>
            <a:r>
              <a:rPr lang="ja-JP" altLang="en-US" sz="1200" b="1" dirty="0">
                <a:solidFill>
                  <a:schemeClr val="tx1"/>
                </a:solidFill>
              </a:rPr>
              <a:t>機関連絡会</a:t>
            </a:r>
            <a:r>
              <a:rPr lang="en-US" altLang="ja-JP" sz="1200" b="1" dirty="0">
                <a:solidFill>
                  <a:schemeClr val="tx1"/>
                </a:solidFill>
              </a:rPr>
              <a:t>(</a:t>
            </a:r>
            <a:r>
              <a:rPr lang="ja-JP" altLang="en-US" sz="1200" b="1" dirty="0">
                <a:solidFill>
                  <a:schemeClr val="tx1"/>
                </a:solidFill>
              </a:rPr>
              <a:t>仮</a:t>
            </a:r>
            <a:r>
              <a:rPr lang="en-US" altLang="ja-JP" sz="1200" b="1" dirty="0" smtClean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kumimoji="1" lang="ja-JP" altLang="en-US" sz="1050" dirty="0" smtClean="0">
                <a:solidFill>
                  <a:schemeClr val="tx1"/>
                </a:solidFill>
              </a:rPr>
              <a:t>（保健所単位を予定）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cxnSp>
        <p:nvCxnSpPr>
          <p:cNvPr id="61" name="直線矢印コネクタ 60"/>
          <p:cNvCxnSpPr/>
          <p:nvPr/>
        </p:nvCxnSpPr>
        <p:spPr>
          <a:xfrm flipV="1">
            <a:off x="8359386" y="4197975"/>
            <a:ext cx="0" cy="1766758"/>
          </a:xfrm>
          <a:prstGeom prst="straightConnector1">
            <a:avLst/>
          </a:prstGeom>
          <a:ln w="28575"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テキスト ボックス 65"/>
          <p:cNvSpPr txBox="1"/>
          <p:nvPr/>
        </p:nvSpPr>
        <p:spPr>
          <a:xfrm>
            <a:off x="7822620" y="5962589"/>
            <a:ext cx="430887" cy="67538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1600" dirty="0" smtClean="0"/>
              <a:t>提供</a:t>
            </a:r>
            <a:endParaRPr kumimoji="1" lang="ja-JP" altLang="en-US" sz="1600" dirty="0"/>
          </a:p>
        </p:txBody>
      </p:sp>
      <p:cxnSp>
        <p:nvCxnSpPr>
          <p:cNvPr id="46" name="直線矢印コネクタ 45"/>
          <p:cNvCxnSpPr/>
          <p:nvPr/>
        </p:nvCxnSpPr>
        <p:spPr>
          <a:xfrm>
            <a:off x="8663801" y="1998600"/>
            <a:ext cx="0" cy="3329111"/>
          </a:xfrm>
          <a:prstGeom prst="straightConnector1">
            <a:avLst/>
          </a:prstGeom>
          <a:ln w="5715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テキスト ボックス 44"/>
          <p:cNvSpPr txBox="1"/>
          <p:nvPr/>
        </p:nvSpPr>
        <p:spPr>
          <a:xfrm>
            <a:off x="8331711" y="1949660"/>
            <a:ext cx="412579" cy="12387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wrap="square" tIns="108000" bIns="72000" rtlCol="0">
            <a:noAutofit/>
          </a:bodyPr>
          <a:lstStyle/>
          <a:p>
            <a:pPr algn="ctr"/>
            <a:r>
              <a:rPr kumimoji="1" lang="ja-JP" altLang="en-US" sz="1600" b="1" dirty="0" smtClean="0"/>
              <a:t>プラン修正</a:t>
            </a:r>
            <a:endParaRPr kumimoji="1" lang="ja-JP" altLang="en-US" sz="1600" b="1" dirty="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7360418" y="2708920"/>
            <a:ext cx="430887" cy="67538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1600" dirty="0" smtClean="0"/>
              <a:t>参加</a:t>
            </a:r>
            <a:endParaRPr kumimoji="1" lang="ja-JP" altLang="en-US" sz="1600" dirty="0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755577" y="5960448"/>
            <a:ext cx="2948286" cy="70891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tIns="108000" bIns="72000" rtlCol="0" anchor="ctr" anchorCtr="0">
            <a:noAutofit/>
          </a:bodyPr>
          <a:lstStyle/>
          <a:p>
            <a:r>
              <a:rPr kumimoji="1" lang="ja-JP" altLang="en-US" sz="1400" dirty="0" smtClean="0"/>
              <a:t>公的プラン</a:t>
            </a:r>
            <a:r>
              <a:rPr kumimoji="1" lang="en-US" altLang="ja-JP" sz="1400" dirty="0" smtClean="0"/>
              <a:t>〔</a:t>
            </a:r>
            <a:r>
              <a:rPr kumimoji="1" lang="ja-JP" altLang="en-US" sz="1400" dirty="0" smtClean="0"/>
              <a:t>府様式</a:t>
            </a:r>
            <a:r>
              <a:rPr kumimoji="1" lang="en-US" altLang="ja-JP" sz="1400" dirty="0" smtClean="0"/>
              <a:t>〕</a:t>
            </a:r>
            <a:r>
              <a:rPr kumimoji="1" lang="ja-JP" altLang="en-US" sz="1400" dirty="0" smtClean="0"/>
              <a:t>の整理</a:t>
            </a:r>
            <a:endParaRPr kumimoji="1" lang="en-US" altLang="ja-JP" sz="1400" dirty="0" smtClean="0"/>
          </a:p>
          <a:p>
            <a:r>
              <a:rPr kumimoji="1" lang="ja-JP" altLang="en-US" sz="1200" dirty="0" smtClean="0"/>
              <a:t>　　　・クローズドクエスチョン中心</a:t>
            </a:r>
            <a:endParaRPr kumimoji="1" lang="en-US" altLang="ja-JP" sz="1200" dirty="0" smtClean="0"/>
          </a:p>
          <a:p>
            <a:r>
              <a:rPr lang="ja-JP" altLang="en-US" sz="1200" dirty="0" smtClean="0"/>
              <a:t>　　</a:t>
            </a:r>
            <a:r>
              <a:rPr lang="ja-JP" altLang="en-US" sz="1200" dirty="0"/>
              <a:t>　</a:t>
            </a:r>
            <a:r>
              <a:rPr lang="ja-JP" altLang="en-US" sz="1200" dirty="0" smtClean="0"/>
              <a:t>・時点の明示・統一　　　　　　　　　等</a:t>
            </a:r>
            <a:endParaRPr kumimoji="1" lang="ja-JP" altLang="en-US" sz="1200" dirty="0"/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8460432" y="5327712"/>
            <a:ext cx="370325" cy="12740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eaVert" wrap="square" tIns="108000" bIns="72000" rtlCol="0" anchor="ctr" anchorCtr="0">
            <a:noAutofit/>
          </a:bodyPr>
          <a:lstStyle/>
          <a:p>
            <a:pPr algn="ctr"/>
            <a:r>
              <a:rPr kumimoji="1" lang="ja-JP" altLang="en-US" sz="1000" dirty="0" smtClean="0"/>
              <a:t>データアップデート</a:t>
            </a:r>
            <a:endParaRPr kumimoji="1" lang="ja-JP" altLang="en-US" sz="1000" dirty="0"/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6749003" y="2154342"/>
            <a:ext cx="12073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/>
              <a:t>（全機関）</a:t>
            </a:r>
            <a:endParaRPr kumimoji="1" lang="ja-JP" altLang="en-US" sz="1600" dirty="0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431540" y="2154342"/>
            <a:ext cx="20522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 smtClean="0"/>
              <a:t>（対象機関のみ）</a:t>
            </a:r>
            <a:endParaRPr kumimoji="1" lang="ja-JP" altLang="en-US" sz="1600" dirty="0"/>
          </a:p>
        </p:txBody>
      </p:sp>
      <p:sp>
        <p:nvSpPr>
          <p:cNvPr id="38" name="角丸四角形 37"/>
          <p:cNvSpPr/>
          <p:nvPr/>
        </p:nvSpPr>
        <p:spPr>
          <a:xfrm>
            <a:off x="818891" y="4365853"/>
            <a:ext cx="1541217" cy="646234"/>
          </a:xfrm>
          <a:prstGeom prst="roundRect">
            <a:avLst>
              <a:gd name="adj" fmla="val 1928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保健医療協議会</a:t>
            </a:r>
            <a:endParaRPr kumimoji="1" lang="en-US" altLang="ja-JP" sz="10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（地域医療調整会議）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cxnSp>
        <p:nvCxnSpPr>
          <p:cNvPr id="50" name="直線矢印コネクタ 49"/>
          <p:cNvCxnSpPr/>
          <p:nvPr/>
        </p:nvCxnSpPr>
        <p:spPr>
          <a:xfrm flipV="1">
            <a:off x="7822620" y="5079210"/>
            <a:ext cx="0" cy="883379"/>
          </a:xfrm>
          <a:prstGeom prst="straightConnector1">
            <a:avLst/>
          </a:prstGeom>
          <a:ln w="28575"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テキスト ボックス 63"/>
          <p:cNvSpPr txBox="1"/>
          <p:nvPr/>
        </p:nvSpPr>
        <p:spPr>
          <a:xfrm>
            <a:off x="1704475" y="3789331"/>
            <a:ext cx="430887" cy="68735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1600" dirty="0" smtClean="0"/>
              <a:t>承認</a:t>
            </a:r>
            <a:endParaRPr kumimoji="1" lang="ja-JP" altLang="en-US" sz="1600" dirty="0"/>
          </a:p>
        </p:txBody>
      </p:sp>
      <p:cxnSp>
        <p:nvCxnSpPr>
          <p:cNvPr id="65" name="直線矢印コネクタ 64"/>
          <p:cNvCxnSpPr/>
          <p:nvPr/>
        </p:nvCxnSpPr>
        <p:spPr>
          <a:xfrm flipV="1">
            <a:off x="1722900" y="3916918"/>
            <a:ext cx="0" cy="448935"/>
          </a:xfrm>
          <a:prstGeom prst="straightConnector1">
            <a:avLst/>
          </a:prstGeom>
          <a:ln w="28575"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1767729" y="5310233"/>
            <a:ext cx="1936133" cy="5400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tIns="72000" bIns="72000" rtlCol="0">
            <a:noAutofit/>
          </a:bodyPr>
          <a:lstStyle/>
          <a:p>
            <a:r>
              <a:rPr kumimoji="1" lang="ja-JP" altLang="en-US" sz="1400" dirty="0" smtClean="0"/>
              <a:t>各圏域の「現状と課題」をとりまとめ</a:t>
            </a:r>
            <a:endParaRPr kumimoji="1" lang="ja-JP" altLang="en-US" sz="1400" dirty="0"/>
          </a:p>
        </p:txBody>
      </p:sp>
      <p:sp>
        <p:nvSpPr>
          <p:cNvPr id="58" name="角丸四角形 57"/>
          <p:cNvSpPr/>
          <p:nvPr/>
        </p:nvSpPr>
        <p:spPr>
          <a:xfrm>
            <a:off x="6917710" y="4391659"/>
            <a:ext cx="1390040" cy="646234"/>
          </a:xfrm>
          <a:prstGeom prst="roundRect">
            <a:avLst>
              <a:gd name="adj" fmla="val 1928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保健医療協議会</a:t>
            </a:r>
            <a:endParaRPr kumimoji="1" lang="en-US" altLang="ja-JP" sz="10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（地域医療調整会議）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cxnSp>
        <p:nvCxnSpPr>
          <p:cNvPr id="25" name="直線コネクタ 24"/>
          <p:cNvCxnSpPr/>
          <p:nvPr/>
        </p:nvCxnSpPr>
        <p:spPr>
          <a:xfrm flipV="1">
            <a:off x="7524328" y="5962590"/>
            <a:ext cx="807383" cy="214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矢印コネクタ 68"/>
          <p:cNvCxnSpPr/>
          <p:nvPr/>
        </p:nvCxnSpPr>
        <p:spPr>
          <a:xfrm>
            <a:off x="7417799" y="4177745"/>
            <a:ext cx="0" cy="217030"/>
          </a:xfrm>
          <a:prstGeom prst="straightConnector1">
            <a:avLst/>
          </a:prstGeom>
          <a:ln w="28575"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テキスト ボックス 71"/>
          <p:cNvSpPr txBox="1"/>
          <p:nvPr/>
        </p:nvSpPr>
        <p:spPr>
          <a:xfrm>
            <a:off x="6441947" y="4155857"/>
            <a:ext cx="12949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報告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262371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&#65279;<?xml version="1.0" encoding="utf-8" standalone="yes"?>
<Relationships xmlns="http://schemas.openxmlformats.org/package/2006/relationships">
  <Relationship Id="rId1" Type="http://schemas.openxmlformats.org/officeDocument/2006/relationships/customXmlProps" Target="itemProps1.xml" />
</Relationships>
</file>

<file path=customXml/_rels/item2.xml.rels>&#65279;<?xml version="1.0" encoding="utf-8" standalone="yes"?>
<Relationships xmlns="http://schemas.openxmlformats.org/package/2006/relationships">
  <Relationship Id="rId1" Type="http://schemas.openxmlformats.org/officeDocument/2006/relationships/customXmlProps" Target="itemProps2.xml" />
</Relationships>
</file>

<file path=customXml/_rels/item3.xml.rels>&#65279;<?xml version="1.0" encoding="utf-8" standalone="yes"?>
<Relationships xmlns="http://schemas.openxmlformats.org/package/2006/relationships">
  <Relationship Id="rId1" Type="http://schemas.openxmlformats.org/officeDocument/2006/relationships/customXmlProps" Target="itemProps3.xml" />
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CB110735879EE44AC0DA5AE7D61CC8B" ma:contentTypeVersion="0" ma:contentTypeDescription="新しいドキュメントを作成します。" ma:contentTypeScope="" ma:versionID="52cf278b219930cbe3bdae6bc175c2b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c216975fa0084bb3f54c3fd858a610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13D2563-9A35-420C-88FD-1E1ACC4BC6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F5207B7-75E3-42DE-8E1A-8658E2EB6A2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63E702D-A18A-40E8-8740-ED0E33AE7881}">
  <ds:schemaRefs>
    <ds:schemaRef ds:uri="http://purl.org/dc/dcmitype/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0x0101002CB110735879EE44AC0DA5AE7D61CC8B</vt:lpwstr>
  </property>
</Properties>
</file>