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47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638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72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2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16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77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2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47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17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46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64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6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671756"/>
              </p:ext>
            </p:extLst>
          </p:nvPr>
        </p:nvGraphicFramePr>
        <p:xfrm>
          <a:off x="179512" y="1206512"/>
          <a:ext cx="8843168" cy="5534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595"/>
                <a:gridCol w="1124132"/>
                <a:gridCol w="1049189"/>
                <a:gridCol w="974247"/>
                <a:gridCol w="974247"/>
                <a:gridCol w="974247"/>
                <a:gridCol w="974247"/>
                <a:gridCol w="2248264"/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kumimoji="1" lang="ja-JP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effectLst/>
                        </a:rPr>
                        <a:t>H29.10</a:t>
                      </a:r>
                      <a:r>
                        <a:rPr kumimoji="1" lang="ja-JP" altLang="en-US" sz="1400" dirty="0" smtClean="0">
                          <a:effectLst/>
                        </a:rPr>
                        <a:t>月　</a:t>
                      </a:r>
                      <a:endParaRPr kumimoji="1" lang="ja-JP" alt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effectLst/>
                        </a:rPr>
                        <a:t>11</a:t>
                      </a:r>
                      <a:r>
                        <a:rPr kumimoji="1" lang="ja-JP" altLang="en-US" sz="1400" dirty="0" smtClean="0">
                          <a:effectLst/>
                        </a:rPr>
                        <a:t>月</a:t>
                      </a:r>
                      <a:endParaRPr kumimoji="1" lang="ja-JP" alt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effectLst/>
                        </a:rPr>
                        <a:t>12</a:t>
                      </a:r>
                      <a:r>
                        <a:rPr kumimoji="1" lang="ja-JP" altLang="en-US" sz="1400" dirty="0" smtClean="0">
                          <a:effectLst/>
                        </a:rPr>
                        <a:t>月</a:t>
                      </a:r>
                      <a:endParaRPr kumimoji="1" lang="en-US" altLang="ja-JP" sz="1400" b="1" dirty="0" smtClean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effectLst/>
                        </a:rPr>
                        <a:t>H30.1</a:t>
                      </a:r>
                      <a:r>
                        <a:rPr kumimoji="1" lang="ja-JP" altLang="en-US" sz="1400" dirty="0" smtClean="0">
                          <a:effectLst/>
                        </a:rPr>
                        <a:t>月</a:t>
                      </a:r>
                      <a:endParaRPr kumimoji="1" lang="en-US" altLang="ja-JP" sz="1400" b="1" dirty="0" smtClean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effectLst/>
                        </a:rPr>
                        <a:t>2</a:t>
                      </a:r>
                      <a:r>
                        <a:rPr kumimoji="1" lang="ja-JP" altLang="en-US" sz="1400" dirty="0" smtClean="0">
                          <a:effectLst/>
                        </a:rPr>
                        <a:t>月</a:t>
                      </a:r>
                      <a:endParaRPr kumimoji="1" lang="ja-JP" alt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effectLst/>
                        </a:rPr>
                        <a:t>3</a:t>
                      </a:r>
                      <a:r>
                        <a:rPr kumimoji="1" lang="ja-JP" altLang="en-US" sz="1400" dirty="0" smtClean="0">
                          <a:effectLst/>
                        </a:rPr>
                        <a:t>月</a:t>
                      </a:r>
                      <a:endParaRPr kumimoji="1" lang="ja-JP" alt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effectLst/>
                        </a:rPr>
                        <a:t>　</a:t>
                      </a:r>
                      <a:r>
                        <a:rPr kumimoji="1" lang="en-US" altLang="ja-JP" sz="1400" dirty="0" smtClean="0">
                          <a:effectLst/>
                        </a:rPr>
                        <a:t>4</a:t>
                      </a:r>
                      <a:r>
                        <a:rPr kumimoji="1" lang="ja-JP" altLang="en-US" sz="1400" dirty="0" smtClean="0">
                          <a:effectLst/>
                        </a:rPr>
                        <a:t>月以降</a:t>
                      </a:r>
                      <a:endParaRPr kumimoji="1" lang="ja-JP" altLang="en-US" sz="1400" b="1" dirty="0">
                        <a:effectLst/>
                      </a:endParaRPr>
                    </a:p>
                  </a:txBody>
                  <a:tcPr anchor="ctr"/>
                </a:tc>
              </a:tr>
              <a:tr h="17184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医療機関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  <a:p>
                      <a:endParaRPr kumimoji="1" lang="en-US" altLang="ja-JP" sz="1400" dirty="0" smtClean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</a:tr>
              <a:tr h="16561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各二次医療圏</a:t>
                      </a:r>
                      <a:endParaRPr kumimoji="1" lang="en-US" altLang="ja-JP" dirty="0" smtClean="0"/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  <a:p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</a:tr>
              <a:tr h="16561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大阪府</a:t>
                      </a:r>
                      <a:endParaRPr kumimoji="1" lang="ja-JP" altLang="en-US" dirty="0"/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/>
                    </a:p>
                  </a:txBody>
                  <a:tcPr vert="eaVert"/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258428" y="280603"/>
            <a:ext cx="8771160" cy="58864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公的医療機関等２０２５プランにかかる</a:t>
            </a:r>
            <a:endParaRPr lang="en-US" altLang="ja-JP" sz="28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今後のスケジュール</a:t>
            </a:r>
            <a:r>
              <a:rPr lang="en-US" altLang="ja-JP" sz="28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8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案</a:t>
            </a:r>
            <a:r>
              <a:rPr lang="en-US" altLang="ja-JP" sz="28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kumimoji="1" lang="ja-JP" altLang="en-US" sz="28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3098315" y="2533434"/>
            <a:ext cx="1853194" cy="0"/>
          </a:xfrm>
          <a:prstGeom prst="straightConnector1">
            <a:avLst/>
          </a:prstGeom>
          <a:ln w="57150">
            <a:headEnd type="oval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83568" y="2596150"/>
            <a:ext cx="20522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/>
              <a:t>公的</a:t>
            </a:r>
            <a:r>
              <a:rPr kumimoji="1" lang="ja-JP" altLang="en-US" sz="1600" dirty="0" smtClean="0"/>
              <a:t>プラン策定準備</a:t>
            </a:r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678783" y="3753117"/>
            <a:ext cx="2088232" cy="0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2767015" y="3732581"/>
            <a:ext cx="0" cy="1595131"/>
          </a:xfrm>
          <a:prstGeom prst="straightConnector1">
            <a:avLst/>
          </a:prstGeom>
          <a:ln w="571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V="1">
            <a:off x="3277017" y="2655308"/>
            <a:ext cx="0" cy="3357023"/>
          </a:xfrm>
          <a:prstGeom prst="straightConnector1">
            <a:avLst/>
          </a:prstGeom>
          <a:ln w="571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683568" y="2533434"/>
            <a:ext cx="2414747" cy="0"/>
          </a:xfrm>
          <a:prstGeom prst="straightConnector1">
            <a:avLst/>
          </a:prstGeom>
          <a:ln w="57150"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3291111" y="3752504"/>
            <a:ext cx="430887" cy="6753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提供</a:t>
            </a:r>
            <a:endParaRPr kumimoji="1" lang="ja-JP" altLang="en-US" sz="16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04375" y="3563304"/>
            <a:ext cx="1800200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/>
              <a:t>圏域編素案策定</a:t>
            </a:r>
            <a:endParaRPr kumimoji="1" lang="ja-JP" altLang="en-US" sz="1600" b="1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277017" y="2596150"/>
            <a:ext cx="1294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策定</a:t>
            </a:r>
            <a:endParaRPr kumimoji="1" lang="ja-JP" altLang="en-US" sz="1600" dirty="0"/>
          </a:p>
        </p:txBody>
      </p:sp>
      <p:cxnSp>
        <p:nvCxnSpPr>
          <p:cNvPr id="37" name="直線矢印コネクタ 36"/>
          <p:cNvCxnSpPr/>
          <p:nvPr/>
        </p:nvCxnSpPr>
        <p:spPr>
          <a:xfrm>
            <a:off x="5149225" y="1998600"/>
            <a:ext cx="0" cy="3329111"/>
          </a:xfrm>
          <a:prstGeom prst="straightConnector1">
            <a:avLst/>
          </a:prstGeom>
          <a:ln w="571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4951509" y="1949660"/>
            <a:ext cx="412579" cy="1238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square" tIns="108000" bIns="72000" rtlCol="0">
            <a:noAutofit/>
          </a:bodyPr>
          <a:lstStyle/>
          <a:p>
            <a:pPr algn="ctr"/>
            <a:r>
              <a:rPr kumimoji="1" lang="ja-JP" altLang="en-US" sz="1600" b="1" dirty="0" smtClean="0"/>
              <a:t>プラン策定</a:t>
            </a:r>
            <a:endParaRPr kumimoji="1" lang="ja-JP" altLang="en-US" sz="1600" b="1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77217" y="3771483"/>
            <a:ext cx="430887" cy="6753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提出</a:t>
            </a:r>
            <a:endParaRPr kumimoji="1" lang="ja-JP" altLang="en-US" sz="16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644008" y="5310235"/>
            <a:ext cx="2481343" cy="4230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tIns="108000" bIns="72000" rtlCol="0">
            <a:noAutofit/>
          </a:bodyPr>
          <a:lstStyle/>
          <a:p>
            <a:r>
              <a:rPr kumimoji="1" lang="ja-JP" altLang="en-US" sz="1400" dirty="0" smtClean="0"/>
              <a:t>確認→</a:t>
            </a:r>
            <a:r>
              <a:rPr lang="ja-JP" altLang="en-US" sz="1400" dirty="0" smtClean="0"/>
              <a:t>圏域単位で</a:t>
            </a:r>
            <a:r>
              <a:rPr kumimoji="1" lang="ja-JP" altLang="en-US" sz="1400" dirty="0" smtClean="0"/>
              <a:t>とりまとめ</a:t>
            </a:r>
            <a:endParaRPr kumimoji="1" lang="ja-JP" altLang="en-US" sz="1400" dirty="0"/>
          </a:p>
        </p:txBody>
      </p:sp>
      <p:cxnSp>
        <p:nvCxnSpPr>
          <p:cNvPr id="43" name="直線矢印コネクタ 42"/>
          <p:cNvCxnSpPr/>
          <p:nvPr/>
        </p:nvCxnSpPr>
        <p:spPr>
          <a:xfrm>
            <a:off x="7417799" y="2625839"/>
            <a:ext cx="0" cy="1037316"/>
          </a:xfrm>
          <a:prstGeom prst="straightConnector1">
            <a:avLst/>
          </a:prstGeom>
          <a:ln w="63500"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8591793" y="3771483"/>
            <a:ext cx="430887" cy="6753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提出</a:t>
            </a:r>
            <a:endParaRPr kumimoji="1" lang="ja-JP" altLang="en-US" sz="16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019092" y="1844824"/>
            <a:ext cx="369332" cy="112695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必要に応じ</a:t>
            </a:r>
            <a:endParaRPr kumimoji="1" lang="ja-JP" altLang="en-US" sz="12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644008" y="5850331"/>
            <a:ext cx="2481343" cy="3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tIns="108000" bIns="72000" rtlCol="0" anchor="ctr" anchorCtr="0">
            <a:noAutofit/>
          </a:bodyPr>
          <a:lstStyle/>
          <a:p>
            <a:r>
              <a:rPr kumimoji="1" lang="ja-JP" altLang="en-US" sz="1400" dirty="0" smtClean="0"/>
              <a:t>病床機能報告データとりまとめ</a:t>
            </a:r>
            <a:endParaRPr kumimoji="1" lang="ja-JP" altLang="en-US" sz="14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644008" y="6273352"/>
            <a:ext cx="2481343" cy="3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tIns="108000" bIns="72000" rtlCol="0" anchor="ctr" anchorCtr="0">
            <a:noAutofit/>
          </a:bodyPr>
          <a:lstStyle/>
          <a:p>
            <a:r>
              <a:rPr kumimoji="1" lang="ja-JP" altLang="en-US" sz="1200" dirty="0" smtClean="0"/>
              <a:t>公立病院データとりまとめ（検討中）</a:t>
            </a:r>
            <a:endParaRPr kumimoji="1" lang="ja-JP" altLang="en-US" sz="1200" dirty="0"/>
          </a:p>
        </p:txBody>
      </p:sp>
      <p:sp>
        <p:nvSpPr>
          <p:cNvPr id="57" name="右中かっこ 56"/>
          <p:cNvSpPr/>
          <p:nvPr/>
        </p:nvSpPr>
        <p:spPr>
          <a:xfrm>
            <a:off x="7236296" y="5327711"/>
            <a:ext cx="288032" cy="1274034"/>
          </a:xfrm>
          <a:prstGeom prst="rightBrace">
            <a:avLst>
              <a:gd name="adj1" fmla="val 4422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6917710" y="3625970"/>
            <a:ext cx="1589736" cy="55177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医療</a:t>
            </a:r>
            <a:r>
              <a:rPr lang="ja-JP" altLang="en-US" sz="1200" b="1" dirty="0">
                <a:solidFill>
                  <a:schemeClr val="tx1"/>
                </a:solidFill>
              </a:rPr>
              <a:t>機関連絡会</a:t>
            </a:r>
            <a:r>
              <a:rPr lang="en-US" altLang="ja-JP" sz="1200" b="1" dirty="0">
                <a:solidFill>
                  <a:schemeClr val="tx1"/>
                </a:solidFill>
              </a:rPr>
              <a:t>(</a:t>
            </a:r>
            <a:r>
              <a:rPr lang="ja-JP" altLang="en-US" sz="1200" b="1" dirty="0">
                <a:solidFill>
                  <a:schemeClr val="tx1"/>
                </a:solidFill>
              </a:rPr>
              <a:t>仮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</a:rPr>
              <a:t>（保健所単位を予定）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cxnSp>
        <p:nvCxnSpPr>
          <p:cNvPr id="61" name="直線矢印コネクタ 60"/>
          <p:cNvCxnSpPr/>
          <p:nvPr/>
        </p:nvCxnSpPr>
        <p:spPr>
          <a:xfrm flipV="1">
            <a:off x="8359386" y="4197975"/>
            <a:ext cx="0" cy="1766758"/>
          </a:xfrm>
          <a:prstGeom prst="straightConnector1">
            <a:avLst/>
          </a:prstGeom>
          <a:ln w="28575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7822620" y="5962589"/>
            <a:ext cx="430887" cy="6753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提供</a:t>
            </a:r>
            <a:endParaRPr kumimoji="1" lang="ja-JP" altLang="en-US" sz="1600" dirty="0"/>
          </a:p>
        </p:txBody>
      </p:sp>
      <p:cxnSp>
        <p:nvCxnSpPr>
          <p:cNvPr id="46" name="直線矢印コネクタ 45"/>
          <p:cNvCxnSpPr/>
          <p:nvPr/>
        </p:nvCxnSpPr>
        <p:spPr>
          <a:xfrm>
            <a:off x="8663801" y="1998600"/>
            <a:ext cx="0" cy="3329111"/>
          </a:xfrm>
          <a:prstGeom prst="straightConnector1">
            <a:avLst/>
          </a:prstGeom>
          <a:ln w="571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8331711" y="1949660"/>
            <a:ext cx="412579" cy="1238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square" tIns="108000" bIns="72000" rtlCol="0">
            <a:noAutofit/>
          </a:bodyPr>
          <a:lstStyle/>
          <a:p>
            <a:pPr algn="ctr"/>
            <a:r>
              <a:rPr kumimoji="1" lang="ja-JP" altLang="en-US" sz="1600" b="1" dirty="0" smtClean="0"/>
              <a:t>プラン修正</a:t>
            </a:r>
            <a:endParaRPr kumimoji="1" lang="ja-JP" altLang="en-US" sz="1600" b="1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360418" y="2708920"/>
            <a:ext cx="430887" cy="6753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参加</a:t>
            </a:r>
            <a:endParaRPr kumimoji="1" lang="ja-JP" altLang="en-US" sz="16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755577" y="5960448"/>
            <a:ext cx="2948286" cy="7089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tIns="108000" bIns="72000" rtlCol="0" anchor="ctr" anchorCtr="0">
            <a:noAutofit/>
          </a:bodyPr>
          <a:lstStyle/>
          <a:p>
            <a:r>
              <a:rPr kumimoji="1" lang="ja-JP" altLang="en-US" sz="1400" dirty="0" smtClean="0"/>
              <a:t>公的プラン</a:t>
            </a:r>
            <a:r>
              <a:rPr kumimoji="1" lang="en-US" altLang="ja-JP" sz="1400" dirty="0" smtClean="0"/>
              <a:t>〔</a:t>
            </a:r>
            <a:r>
              <a:rPr kumimoji="1" lang="ja-JP" altLang="en-US" sz="1400" dirty="0" smtClean="0"/>
              <a:t>府様式</a:t>
            </a:r>
            <a:r>
              <a:rPr kumimoji="1" lang="en-US" altLang="ja-JP" sz="1400" dirty="0" smtClean="0"/>
              <a:t>〕</a:t>
            </a:r>
            <a:r>
              <a:rPr kumimoji="1" lang="ja-JP" altLang="en-US" sz="1400" dirty="0" smtClean="0"/>
              <a:t>の整理</a:t>
            </a:r>
            <a:endParaRPr kumimoji="1" lang="en-US" altLang="ja-JP" sz="1400" dirty="0" smtClean="0"/>
          </a:p>
          <a:p>
            <a:r>
              <a:rPr kumimoji="1" lang="ja-JP" altLang="en-US" sz="1200" dirty="0" smtClean="0"/>
              <a:t>　　　・クローズドクエスチョン中心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　　</a:t>
            </a:r>
            <a:r>
              <a:rPr lang="ja-JP" altLang="en-US" sz="1200" dirty="0"/>
              <a:t>　</a:t>
            </a:r>
            <a:r>
              <a:rPr lang="ja-JP" altLang="en-US" sz="1200" dirty="0" smtClean="0"/>
              <a:t>・時点の明示・統一　　　　　　　　　等</a:t>
            </a:r>
            <a:endParaRPr kumimoji="1" lang="ja-JP" altLang="en-US" sz="1200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8460432" y="5327712"/>
            <a:ext cx="370325" cy="1274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wrap="square" tIns="108000" bIns="72000" rtlCol="0" anchor="ctr" anchorCtr="0">
            <a:noAutofit/>
          </a:bodyPr>
          <a:lstStyle/>
          <a:p>
            <a:pPr algn="ctr"/>
            <a:r>
              <a:rPr kumimoji="1" lang="ja-JP" altLang="en-US" sz="1000" dirty="0" smtClean="0"/>
              <a:t>データアップデート</a:t>
            </a:r>
            <a:endParaRPr kumimoji="1" lang="ja-JP" altLang="en-US" sz="10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6749003" y="2154342"/>
            <a:ext cx="1207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（全機関）</a:t>
            </a:r>
            <a:endParaRPr kumimoji="1" lang="ja-JP" altLang="en-US" sz="16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31540" y="2154342"/>
            <a:ext cx="20522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/>
              <a:t>（対象機関のみ）</a:t>
            </a:r>
            <a:endParaRPr kumimoji="1" lang="ja-JP" altLang="en-US" sz="1600" dirty="0"/>
          </a:p>
        </p:txBody>
      </p:sp>
      <p:sp>
        <p:nvSpPr>
          <p:cNvPr id="38" name="角丸四角形 37"/>
          <p:cNvSpPr/>
          <p:nvPr/>
        </p:nvSpPr>
        <p:spPr>
          <a:xfrm>
            <a:off x="818891" y="4365853"/>
            <a:ext cx="1541217" cy="646234"/>
          </a:xfrm>
          <a:prstGeom prst="roundRect">
            <a:avLst>
              <a:gd name="adj" fmla="val 1928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保健医療協議会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（地域医療調整会議）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50" name="直線矢印コネクタ 49"/>
          <p:cNvCxnSpPr/>
          <p:nvPr/>
        </p:nvCxnSpPr>
        <p:spPr>
          <a:xfrm flipV="1">
            <a:off x="7822620" y="5079210"/>
            <a:ext cx="0" cy="883379"/>
          </a:xfrm>
          <a:prstGeom prst="straightConnector1">
            <a:avLst/>
          </a:prstGeom>
          <a:ln w="28575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1704475" y="3789331"/>
            <a:ext cx="430887" cy="6873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承認</a:t>
            </a:r>
            <a:endParaRPr kumimoji="1" lang="ja-JP" altLang="en-US" sz="1600" dirty="0"/>
          </a:p>
        </p:txBody>
      </p:sp>
      <p:cxnSp>
        <p:nvCxnSpPr>
          <p:cNvPr id="65" name="直線矢印コネクタ 64"/>
          <p:cNvCxnSpPr/>
          <p:nvPr/>
        </p:nvCxnSpPr>
        <p:spPr>
          <a:xfrm flipV="1">
            <a:off x="1722900" y="3916918"/>
            <a:ext cx="0" cy="448935"/>
          </a:xfrm>
          <a:prstGeom prst="straightConnector1">
            <a:avLst/>
          </a:prstGeom>
          <a:ln w="28575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767729" y="5310233"/>
            <a:ext cx="1936133" cy="5400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tIns="72000" bIns="72000" rtlCol="0">
            <a:noAutofit/>
          </a:bodyPr>
          <a:lstStyle/>
          <a:p>
            <a:r>
              <a:rPr kumimoji="1" lang="ja-JP" altLang="en-US" sz="1400" dirty="0" smtClean="0"/>
              <a:t>各圏域の「現状と課題」をとりまとめ</a:t>
            </a:r>
            <a:endParaRPr kumimoji="1" lang="ja-JP" altLang="en-US" sz="1400" dirty="0"/>
          </a:p>
        </p:txBody>
      </p:sp>
      <p:sp>
        <p:nvSpPr>
          <p:cNvPr id="58" name="角丸四角形 57"/>
          <p:cNvSpPr/>
          <p:nvPr/>
        </p:nvSpPr>
        <p:spPr>
          <a:xfrm>
            <a:off x="6917710" y="4391659"/>
            <a:ext cx="1390040" cy="646234"/>
          </a:xfrm>
          <a:prstGeom prst="roundRect">
            <a:avLst>
              <a:gd name="adj" fmla="val 1928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保健医療協議会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（地域医療調整会議）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 flipV="1">
            <a:off x="7524328" y="5962590"/>
            <a:ext cx="807383" cy="214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>
            <a:off x="7417799" y="4177745"/>
            <a:ext cx="0" cy="217030"/>
          </a:xfrm>
          <a:prstGeom prst="straightConnector1">
            <a:avLst/>
          </a:prstGeom>
          <a:ln w="28575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6441947" y="4155857"/>
            <a:ext cx="12949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報告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26237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CB110735879EE44AC0DA5AE7D61CC8B" ma:contentTypeVersion="0" ma:contentTypeDescription="新しいドキュメントを作成します。" ma:contentTypeScope="" ma:versionID="52cf278b219930cbe3bdae6bc175c2b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3D2563-9A35-420C-88FD-1E1ACC4BC6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F5207B7-75E3-42DE-8E1A-8658E2EB6A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3E702D-A18A-40E8-8740-ED0E33AE7881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1713</TotalTime>
  <Words>128</Words>
  <Application>Microsoft Office PowerPoint</Application>
  <PresentationFormat>画面に合わせる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51</cp:revision>
  <cp:lastPrinted>2017-10-04T07:11:55Z</cp:lastPrinted>
  <dcterms:created xsi:type="dcterms:W3CDTF">2017-09-06T02:09:24Z</dcterms:created>
  <dcterms:modified xsi:type="dcterms:W3CDTF">2017-10-04T07:12:05Z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0x0101002CB110735879EE44AC0DA5AE7D61CC8B</vt:lpwstr>
  </property>
</Properties>
</file>