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9"/>
  </p:notesMasterIdLst>
  <p:sldIdLst>
    <p:sldId id="552" r:id="rId5"/>
    <p:sldId id="578" r:id="rId6"/>
    <p:sldId id="579" r:id="rId7"/>
    <p:sldId id="582" r:id="rId8"/>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FDA61C7A-BA41-47C5-A40D-5275EF870E0A}">
          <p14:sldIdLst>
            <p14:sldId id="552"/>
            <p14:sldId id="578"/>
            <p14:sldId id="579"/>
            <p14:sldId id="582"/>
          </p14:sldIdLst>
        </p14:section>
      </p14:sectionLst>
    </p:ex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FF66"/>
    <a:srgbClr val="FBED3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70" autoAdjust="0"/>
    <p:restoredTop sz="97482" autoAdjust="0"/>
  </p:normalViewPr>
  <p:slideViewPr>
    <p:cSldViewPr snapToGrid="0">
      <p:cViewPr varScale="1">
        <p:scale>
          <a:sx n="67" d="100"/>
          <a:sy n="67" d="100"/>
        </p:scale>
        <p:origin x="-942" y="-102"/>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7EB81A9-88DA-4323-BE0A-3CCB3743FD56}" type="datetimeFigureOut">
              <a:rPr kumimoji="1" lang="ja-JP" altLang="en-US" smtClean="0"/>
              <a:t>2017/11/8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800556C-076F-4551-A253-3464F32EA744}" type="slidenum">
              <a:rPr kumimoji="1" lang="ja-JP" altLang="en-US" smtClean="0"/>
              <a:t>‹#›</a:t>
            </a:fld>
            <a:endParaRPr kumimoji="1" lang="ja-JP" altLang="en-US"/>
          </a:p>
        </p:txBody>
      </p:sp>
    </p:spTree>
    <p:extLst>
      <p:ext uri="{BB962C8B-B14F-4D97-AF65-F5344CB8AC3E}">
        <p14:creationId xmlns:p14="http://schemas.microsoft.com/office/powerpoint/2010/main" val="42600295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59579"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582158"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3691341" y="6492875"/>
            <a:ext cx="2311400" cy="365125"/>
          </a:xfrm>
        </p:spPr>
        <p:txBody>
          <a:bodyPr/>
          <a:lstStyle>
            <a:lvl1pPr algn="ctr">
              <a:defRPr sz="2000"/>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a:xfrm>
            <a:off x="3718636" y="6370045"/>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a:xfrm>
            <a:off x="3718636" y="6397341"/>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3609454" y="6315454"/>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554862"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677692" y="6370045"/>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594600" y="6492875"/>
            <a:ext cx="2311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1977123"/>
            <a:ext cx="9905999" cy="769441"/>
          </a:xfrm>
          <a:prstGeom prst="rect">
            <a:avLst/>
          </a:prstGeom>
          <a:noFill/>
        </p:spPr>
        <p:txBody>
          <a:bodyPr wrap="square" rtlCol="0">
            <a:spAutoFit/>
          </a:bodyPr>
          <a:lstStyle/>
          <a:p>
            <a:pPr algn="ctr"/>
            <a:r>
              <a:rPr lang="ja-JP" altLang="en-US" sz="4400" dirty="0"/>
              <a:t>基準病床に</a:t>
            </a:r>
            <a:r>
              <a:rPr lang="ja-JP" altLang="en-US" sz="4400" dirty="0" smtClean="0"/>
              <a:t>ついて</a:t>
            </a:r>
            <a:endParaRPr lang="en-US" altLang="ja-JP" sz="4400" dirty="0" smtClean="0"/>
          </a:p>
        </p:txBody>
      </p:sp>
      <p:sp>
        <p:nvSpPr>
          <p:cNvPr id="7" name="正方形/長方形 6"/>
          <p:cNvSpPr/>
          <p:nvPr/>
        </p:nvSpPr>
        <p:spPr>
          <a:xfrm>
            <a:off x="0" y="3826495"/>
            <a:ext cx="9906000" cy="830997"/>
          </a:xfrm>
          <a:prstGeom prst="rect">
            <a:avLst/>
          </a:prstGeom>
        </p:spPr>
        <p:txBody>
          <a:bodyPr wrap="square">
            <a:spAutoFit/>
          </a:bodyPr>
          <a:lstStyle/>
          <a:p>
            <a:pPr algn="ct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平成２９年８月２５日</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平成２９年度　医療計画策定研修会</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サブタイトル 2"/>
          <p:cNvSpPr txBox="1">
            <a:spLocks/>
          </p:cNvSpPr>
          <p:nvPr/>
        </p:nvSpPr>
        <p:spPr>
          <a:xfrm>
            <a:off x="1532894" y="4869160"/>
            <a:ext cx="6840212" cy="1480103"/>
          </a:xfrm>
          <a:prstGeom prst="rect">
            <a:avLst/>
          </a:prstGeom>
        </p:spPr>
        <p:txBody>
          <a:bodyPr vert="horz" lIns="91413" tIns="45707" rIns="91413" bIns="45707" rtlCol="0" anchor="ctr">
            <a:noAutofit/>
          </a:bodyPr>
          <a:lstStyle>
            <a:lvl1pPr marL="0" indent="0" algn="ctr" defTabSz="914125"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063" indent="0" algn="ctr" defTabSz="914125"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125" indent="0" algn="ctr" defTabSz="914125"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188"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251"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5314"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2377"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199439"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6501"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労働省医政局地域</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計画課</a:t>
            </a:r>
            <a:endPar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8540253" y="361941"/>
            <a:ext cx="884451" cy="246221"/>
          </a:xfrm>
          <a:prstGeom prst="rect">
            <a:avLst/>
          </a:prstGeom>
          <a:noFill/>
          <a:ln w="9525">
            <a:solidFill>
              <a:schemeClr val="tx1"/>
            </a:solidFill>
          </a:ln>
        </p:spPr>
        <p:txBody>
          <a:bodyPr wrap="square" rtlCol="0" anchor="ctr">
            <a:spAutoFit/>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資料</a:t>
            </a:r>
            <a:r>
              <a:rPr kumimoji="1" lang="ja-JP" altLang="en-US" sz="1000" dirty="0" smtClean="0">
                <a:latin typeface="HG丸ｺﾞｼｯｸM-PRO" panose="020F0600000000000000" pitchFamily="50" charset="-128"/>
                <a:ea typeface="HG丸ｺﾞｼｯｸM-PRO" panose="020F0600000000000000" pitchFamily="50" charset="-128"/>
              </a:rPr>
              <a:t>３－４</a:t>
            </a:r>
            <a:endParaRPr kumimoji="1" lang="ja-JP" altLang="en-US" sz="1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8029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 name="表 87"/>
          <p:cNvGraphicFramePr>
            <a:graphicFrameLocks noGrp="1"/>
          </p:cNvGraphicFramePr>
          <p:nvPr>
            <p:extLst>
              <p:ext uri="{D42A27DB-BD31-4B8C-83A1-F6EECF244321}">
                <p14:modId xmlns:p14="http://schemas.microsoft.com/office/powerpoint/2010/main" val="790849992"/>
              </p:ext>
            </p:extLst>
          </p:nvPr>
        </p:nvGraphicFramePr>
        <p:xfrm>
          <a:off x="314093" y="2178834"/>
          <a:ext cx="9283030" cy="4107666"/>
        </p:xfrm>
        <a:graphic>
          <a:graphicData uri="http://schemas.openxmlformats.org/drawingml/2006/table">
            <a:tbl>
              <a:tblPr firstRow="1" bandRow="1">
                <a:tableStyleId>{5C22544A-7EE6-4342-B048-85BDC9FD1C3A}</a:tableStyleId>
              </a:tblPr>
              <a:tblGrid>
                <a:gridCol w="928303"/>
                <a:gridCol w="928303"/>
                <a:gridCol w="928303"/>
                <a:gridCol w="928303"/>
                <a:gridCol w="928303"/>
                <a:gridCol w="928303"/>
                <a:gridCol w="928303"/>
                <a:gridCol w="928303"/>
                <a:gridCol w="928303"/>
                <a:gridCol w="928303"/>
              </a:tblGrid>
              <a:tr h="308852">
                <a:tc>
                  <a:txBody>
                    <a:bodyPr/>
                    <a:lstStyle/>
                    <a:p>
                      <a:pPr algn="ctr"/>
                      <a:r>
                        <a:rPr kumimoji="1" lang="en-US" altLang="ja-JP" sz="1600" dirty="0" smtClean="0">
                          <a:solidFill>
                            <a:schemeClr val="tx1"/>
                          </a:solidFill>
                        </a:rPr>
                        <a:t>29</a:t>
                      </a:r>
                      <a:r>
                        <a:rPr kumimoji="1" lang="ja-JP" altLang="en-US" sz="1200" dirty="0" smtClean="0">
                          <a:solidFill>
                            <a:schemeClr val="tx1"/>
                          </a:solidFill>
                        </a:rPr>
                        <a:t>年度</a:t>
                      </a:r>
                      <a:endParaRPr kumimoji="1" lang="ja-JP" altLang="en-US" sz="12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30</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31</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32</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33</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34</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35</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36</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37</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38</a:t>
                      </a:r>
                      <a:r>
                        <a:rPr kumimoji="1" lang="ja-JP" altLang="en-US" sz="1200" dirty="0" smtClean="0">
                          <a:solidFill>
                            <a:schemeClr val="tx1"/>
                          </a:solidFill>
                        </a:rPr>
                        <a:t>年度</a:t>
                      </a:r>
                      <a:endParaRPr kumimoji="1" lang="ja-JP" altLang="en-US" sz="12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r>
              <a:tr h="611223">
                <a:tc>
                  <a:txBody>
                    <a:bodyPr/>
                    <a:lstStyle/>
                    <a:p>
                      <a:endParaRPr kumimoji="1" lang="ja-JP" altLang="en-US" sz="1600" dirty="0"/>
                    </a:p>
                  </a:txBody>
                  <a:tcPr marL="99060" marR="99060">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3161163">
                <a:tc>
                  <a:txBody>
                    <a:bodyPr/>
                    <a:lstStyle/>
                    <a:p>
                      <a:endParaRPr kumimoji="1" lang="ja-JP" altLang="en-US" sz="1600" dirty="0"/>
                    </a:p>
                  </a:txBody>
                  <a:tcPr marL="99060" marR="99060">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gridSpan="8">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marL="99012" marR="99012">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marL="99012" marR="99012">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r>
            </a:tbl>
          </a:graphicData>
        </a:graphic>
      </p:graphicFrame>
      <p:sp>
        <p:nvSpPr>
          <p:cNvPr id="60" name="正方形/長方形 59"/>
          <p:cNvSpPr/>
          <p:nvPr/>
        </p:nvSpPr>
        <p:spPr>
          <a:xfrm>
            <a:off x="908953" y="5773425"/>
            <a:ext cx="6920886" cy="627132"/>
          </a:xfrm>
          <a:prstGeom prst="rect">
            <a:avLst/>
          </a:prstGeom>
          <a:gradFill flip="none" rotWithShape="1">
            <a:gsLst>
              <a:gs pos="0">
                <a:srgbClr val="FBED37">
                  <a:alpha val="81961"/>
                </a:srgbClr>
              </a:gs>
              <a:gs pos="75000">
                <a:srgbClr val="FFFF99">
                  <a:alpha val="81961"/>
                </a:srgbClr>
              </a:gs>
              <a:gs pos="100000">
                <a:srgbClr val="FFFF66">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200472" y="1403102"/>
            <a:ext cx="1005403" cy="584775"/>
          </a:xfrm>
          <a:prstGeom prst="rect">
            <a:avLst/>
          </a:prstGeom>
          <a:solidFill>
            <a:schemeClr val="accent5">
              <a:lumMod val="20000"/>
              <a:lumOff val="80000"/>
            </a:schemeClr>
          </a:solidFill>
          <a:ln>
            <a:solidFill>
              <a:schemeClr val="tx1"/>
            </a:solidFill>
          </a:ln>
        </p:spPr>
        <p:txBody>
          <a:bodyPr wrap="none" rtlCol="0">
            <a:spAutoFit/>
          </a:bodyPr>
          <a:lstStyle/>
          <a:p>
            <a:pPr algn="ctr"/>
            <a:r>
              <a:rPr kumimoji="1" lang="ja-JP" altLang="en-US" sz="1600" dirty="0" smtClean="0"/>
              <a:t>療養病床</a:t>
            </a:r>
            <a:endParaRPr kumimoji="1" lang="en-US" altLang="ja-JP" sz="1600" dirty="0" smtClean="0"/>
          </a:p>
          <a:p>
            <a:pPr algn="ctr"/>
            <a:r>
              <a:rPr kumimoji="1" lang="ja-JP" altLang="en-US" sz="1600" dirty="0" smtClean="0"/>
              <a:t>算定式</a:t>
            </a:r>
            <a:endParaRPr kumimoji="1" lang="ja-JP" altLang="en-US" sz="1600" dirty="0"/>
          </a:p>
        </p:txBody>
      </p:sp>
      <p:sp>
        <p:nvSpPr>
          <p:cNvPr id="37" name="大かっこ 36"/>
          <p:cNvSpPr/>
          <p:nvPr/>
        </p:nvSpPr>
        <p:spPr>
          <a:xfrm>
            <a:off x="5434003" y="1347971"/>
            <a:ext cx="1219535" cy="42631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在宅医療等</a:t>
            </a:r>
            <a:endParaRPr kumimoji="1" lang="en-US" altLang="ja-JP" sz="1200" b="1" dirty="0" smtClean="0"/>
          </a:p>
          <a:p>
            <a:pPr algn="ctr"/>
            <a:r>
              <a:rPr kumimoji="1" lang="ja-JP" altLang="en-US" sz="1200" b="1" dirty="0" smtClean="0"/>
              <a:t>対応可能数</a:t>
            </a:r>
            <a:endParaRPr kumimoji="1" lang="ja-JP" altLang="en-US" sz="1200" b="1" dirty="0"/>
          </a:p>
        </p:txBody>
      </p:sp>
      <p:cxnSp>
        <p:nvCxnSpPr>
          <p:cNvPr id="39" name="直線コネクタ 38"/>
          <p:cNvCxnSpPr/>
          <p:nvPr/>
        </p:nvCxnSpPr>
        <p:spPr>
          <a:xfrm>
            <a:off x="1518748" y="1840034"/>
            <a:ext cx="83477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大かっこ 39"/>
          <p:cNvSpPr/>
          <p:nvPr/>
        </p:nvSpPr>
        <p:spPr>
          <a:xfrm>
            <a:off x="1495073" y="1315705"/>
            <a:ext cx="1304688" cy="45857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性別･年齢</a:t>
            </a:r>
            <a:endParaRPr kumimoji="1" lang="en-US" altLang="ja-JP" sz="1200" b="1" dirty="0" smtClean="0"/>
          </a:p>
          <a:p>
            <a:pPr algn="ctr"/>
            <a:r>
              <a:rPr kumimoji="1" lang="ja-JP" altLang="en-US" sz="1200" b="1" dirty="0" smtClean="0"/>
              <a:t>階級別人口</a:t>
            </a:r>
            <a:endParaRPr kumimoji="1" lang="ja-JP" altLang="en-US" sz="1200" b="1" dirty="0"/>
          </a:p>
        </p:txBody>
      </p:sp>
      <p:sp>
        <p:nvSpPr>
          <p:cNvPr id="41" name="テキスト ボックス 40"/>
          <p:cNvSpPr txBox="1"/>
          <p:nvPr/>
        </p:nvSpPr>
        <p:spPr>
          <a:xfrm>
            <a:off x="2799761" y="1379910"/>
            <a:ext cx="364202" cy="307777"/>
          </a:xfrm>
          <a:prstGeom prst="rect">
            <a:avLst/>
          </a:prstGeom>
          <a:noFill/>
        </p:spPr>
        <p:txBody>
          <a:bodyPr wrap="none" rtlCol="0">
            <a:spAutoFit/>
          </a:bodyPr>
          <a:lstStyle/>
          <a:p>
            <a:r>
              <a:rPr kumimoji="1" lang="en-US" altLang="ja-JP" sz="1400" dirty="0" smtClean="0"/>
              <a:t>×</a:t>
            </a:r>
            <a:endParaRPr kumimoji="1" lang="ja-JP" altLang="en-US" sz="1400" dirty="0"/>
          </a:p>
        </p:txBody>
      </p:sp>
      <p:sp>
        <p:nvSpPr>
          <p:cNvPr id="43" name="テキスト ボックス 42"/>
          <p:cNvSpPr txBox="1"/>
          <p:nvPr/>
        </p:nvSpPr>
        <p:spPr>
          <a:xfrm>
            <a:off x="6679649" y="1335827"/>
            <a:ext cx="364202" cy="307777"/>
          </a:xfrm>
          <a:prstGeom prst="rect">
            <a:avLst/>
          </a:prstGeom>
          <a:noFill/>
        </p:spPr>
        <p:txBody>
          <a:bodyPr wrap="none" rtlCol="0">
            <a:spAutoFit/>
          </a:bodyPr>
          <a:lstStyle/>
          <a:p>
            <a:r>
              <a:rPr lang="ja-JP" altLang="en-US" sz="1400" dirty="0"/>
              <a:t>＋</a:t>
            </a:r>
            <a:endParaRPr kumimoji="1" lang="ja-JP" altLang="en-US" sz="1400" dirty="0"/>
          </a:p>
        </p:txBody>
      </p:sp>
      <p:sp>
        <p:nvSpPr>
          <p:cNvPr id="44" name="大かっこ 43"/>
          <p:cNvSpPr/>
          <p:nvPr/>
        </p:nvSpPr>
        <p:spPr>
          <a:xfrm>
            <a:off x="7038385" y="1296070"/>
            <a:ext cx="1153432" cy="47821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b="1" dirty="0" smtClean="0"/>
              <a:t>流入</a:t>
            </a:r>
            <a:endParaRPr lang="en-US" altLang="ja-JP" sz="1200" b="1" dirty="0" smtClean="0"/>
          </a:p>
          <a:p>
            <a:pPr algn="ctr"/>
            <a:r>
              <a:rPr lang="ja-JP" altLang="en-US" sz="1200" b="1" dirty="0" smtClean="0"/>
              <a:t>入院患者数</a:t>
            </a:r>
            <a:endParaRPr kumimoji="1" lang="ja-JP" altLang="en-US" sz="1200" b="1" dirty="0"/>
          </a:p>
        </p:txBody>
      </p:sp>
      <p:sp>
        <p:nvSpPr>
          <p:cNvPr id="45" name="大かっこ 44"/>
          <p:cNvSpPr/>
          <p:nvPr/>
        </p:nvSpPr>
        <p:spPr>
          <a:xfrm>
            <a:off x="8551857" y="1265495"/>
            <a:ext cx="1206409" cy="50878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流出</a:t>
            </a:r>
            <a:endParaRPr kumimoji="1" lang="en-US" altLang="ja-JP" sz="1200" b="1" dirty="0" smtClean="0"/>
          </a:p>
          <a:p>
            <a:pPr algn="ctr"/>
            <a:r>
              <a:rPr lang="ja-JP" altLang="en-US" sz="1200" b="1" dirty="0" smtClean="0"/>
              <a:t>入院患者数</a:t>
            </a:r>
            <a:endParaRPr kumimoji="1" lang="ja-JP" altLang="en-US" sz="1200" b="1" dirty="0"/>
          </a:p>
        </p:txBody>
      </p:sp>
      <p:sp>
        <p:nvSpPr>
          <p:cNvPr id="46" name="テキスト ボックス 45"/>
          <p:cNvSpPr txBox="1"/>
          <p:nvPr/>
        </p:nvSpPr>
        <p:spPr>
          <a:xfrm>
            <a:off x="8191817" y="1335827"/>
            <a:ext cx="364202" cy="307777"/>
          </a:xfrm>
          <a:prstGeom prst="rect">
            <a:avLst/>
          </a:prstGeom>
          <a:noFill/>
        </p:spPr>
        <p:txBody>
          <a:bodyPr wrap="none" rtlCol="0">
            <a:spAutoFit/>
          </a:bodyPr>
          <a:lstStyle/>
          <a:p>
            <a:r>
              <a:rPr lang="ja-JP" altLang="en-US" sz="1400" dirty="0" smtClean="0"/>
              <a:t>－</a:t>
            </a:r>
            <a:endParaRPr kumimoji="1" lang="ja-JP" altLang="en-US" sz="1400" dirty="0"/>
          </a:p>
        </p:txBody>
      </p:sp>
      <p:sp>
        <p:nvSpPr>
          <p:cNvPr id="49" name="大かっこ 48"/>
          <p:cNvSpPr/>
          <p:nvPr/>
        </p:nvSpPr>
        <p:spPr>
          <a:xfrm>
            <a:off x="3137945" y="1347971"/>
            <a:ext cx="1931417" cy="42631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性別･年齢階級別</a:t>
            </a:r>
            <a:endParaRPr kumimoji="1" lang="en-US" altLang="ja-JP" sz="1200" b="1" dirty="0" smtClean="0"/>
          </a:p>
          <a:p>
            <a:pPr algn="ctr"/>
            <a:r>
              <a:rPr kumimoji="1" lang="ja-JP" altLang="en-US" sz="1200" b="1" dirty="0" smtClean="0"/>
              <a:t>療養病床入院受療率</a:t>
            </a:r>
            <a:endParaRPr kumimoji="1" lang="ja-JP" altLang="en-US" sz="1200" b="1" dirty="0"/>
          </a:p>
        </p:txBody>
      </p:sp>
      <p:sp>
        <p:nvSpPr>
          <p:cNvPr id="50" name="テキスト ボックス 49"/>
          <p:cNvSpPr txBox="1"/>
          <p:nvPr/>
        </p:nvSpPr>
        <p:spPr>
          <a:xfrm>
            <a:off x="5039552" y="1387713"/>
            <a:ext cx="364202" cy="307777"/>
          </a:xfrm>
          <a:prstGeom prst="rect">
            <a:avLst/>
          </a:prstGeom>
          <a:noFill/>
        </p:spPr>
        <p:txBody>
          <a:bodyPr wrap="none" rtlCol="0">
            <a:spAutoFit/>
          </a:bodyPr>
          <a:lstStyle/>
          <a:p>
            <a:r>
              <a:rPr lang="ja-JP" altLang="en-US" sz="1400" dirty="0" smtClean="0"/>
              <a:t>－</a:t>
            </a:r>
            <a:endParaRPr kumimoji="1" lang="ja-JP" altLang="en-US" sz="1400" dirty="0"/>
          </a:p>
        </p:txBody>
      </p:sp>
      <p:sp>
        <p:nvSpPr>
          <p:cNvPr id="56" name="正方形/長方形 55"/>
          <p:cNvSpPr/>
          <p:nvPr/>
        </p:nvSpPr>
        <p:spPr>
          <a:xfrm>
            <a:off x="5359012" y="1251848"/>
            <a:ext cx="1372812" cy="588186"/>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89" name="六角形 88"/>
          <p:cNvSpPr/>
          <p:nvPr/>
        </p:nvSpPr>
        <p:spPr>
          <a:xfrm>
            <a:off x="1286592" y="2589280"/>
            <a:ext cx="5460607" cy="197691"/>
          </a:xfrm>
          <a:prstGeom prst="hexagon">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1479"/>
            <a:r>
              <a:rPr lang="ja-JP" altLang="en-US" dirty="0" smtClean="0">
                <a:solidFill>
                  <a:sysClr val="windowText" lastClr="000000"/>
                </a:solidFill>
                <a:latin typeface="ＭＳ ゴシック" panose="020B0609070205080204" pitchFamily="49" charset="-128"/>
                <a:ea typeface="ＭＳ ゴシック" panose="020B0609070205080204" pitchFamily="49" charset="-128"/>
              </a:rPr>
              <a:t>　　第７次 医療計画　　　　　　（中間見直し）　　</a:t>
            </a:r>
            <a:endParaRPr lang="en-US" altLang="ja-JP"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90" name="六角形 89"/>
          <p:cNvSpPr/>
          <p:nvPr/>
        </p:nvSpPr>
        <p:spPr>
          <a:xfrm>
            <a:off x="1286596" y="2846742"/>
            <a:ext cx="2714064" cy="197691"/>
          </a:xfrm>
          <a:prstGeom prst="hexagon">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prstClr val="black"/>
                </a:solidFill>
                <a:latin typeface="ＭＳ ゴシック" panose="020B0609070205080204" pitchFamily="49" charset="-128"/>
                <a:ea typeface="ＭＳ ゴシック" panose="020B0609070205080204" pitchFamily="49" charset="-128"/>
              </a:rPr>
              <a:t>第７期 介護</a:t>
            </a:r>
            <a:r>
              <a:rPr lang="ja-JP" altLang="en-US" dirty="0">
                <a:solidFill>
                  <a:prstClr val="black"/>
                </a:solidFill>
                <a:latin typeface="ＭＳ ゴシック" panose="020B0609070205080204" pitchFamily="49" charset="-128"/>
                <a:ea typeface="ＭＳ ゴシック" panose="020B0609070205080204" pitchFamily="49" charset="-128"/>
              </a:rPr>
              <a:t>保険</a:t>
            </a:r>
            <a:r>
              <a:rPr lang="ja-JP" altLang="en-US" dirty="0" smtClean="0">
                <a:solidFill>
                  <a:prstClr val="black"/>
                </a:solidFill>
                <a:latin typeface="ＭＳ ゴシック" panose="020B0609070205080204" pitchFamily="49" charset="-128"/>
                <a:ea typeface="ＭＳ ゴシック" panose="020B0609070205080204" pitchFamily="49" charset="-128"/>
              </a:rPr>
              <a:t>事業</a:t>
            </a:r>
            <a:r>
              <a:rPr lang="en-US" altLang="ja-JP" dirty="0" smtClean="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支援</a:t>
            </a:r>
            <a:r>
              <a:rPr lang="en-US" altLang="ja-JP" dirty="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91" name="六角形 90"/>
          <p:cNvSpPr/>
          <p:nvPr/>
        </p:nvSpPr>
        <p:spPr>
          <a:xfrm>
            <a:off x="4026760" y="2846742"/>
            <a:ext cx="2720440" cy="197691"/>
          </a:xfrm>
          <a:prstGeom prst="hexagon">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prstClr val="black"/>
                </a:solidFill>
                <a:latin typeface="ＭＳ ゴシック" panose="020B0609070205080204" pitchFamily="49" charset="-128"/>
                <a:ea typeface="ＭＳ ゴシック" panose="020B0609070205080204" pitchFamily="49" charset="-128"/>
              </a:rPr>
              <a:t>第８期 介護</a:t>
            </a:r>
            <a:r>
              <a:rPr lang="ja-JP" altLang="en-US" dirty="0">
                <a:solidFill>
                  <a:prstClr val="black"/>
                </a:solidFill>
                <a:latin typeface="ＭＳ ゴシック" panose="020B0609070205080204" pitchFamily="49" charset="-128"/>
                <a:ea typeface="ＭＳ ゴシック" panose="020B0609070205080204" pitchFamily="49" charset="-128"/>
              </a:rPr>
              <a:t>保険</a:t>
            </a:r>
            <a:r>
              <a:rPr lang="ja-JP" altLang="en-US" dirty="0" smtClean="0">
                <a:solidFill>
                  <a:prstClr val="black"/>
                </a:solidFill>
                <a:latin typeface="ＭＳ ゴシック" panose="020B0609070205080204" pitchFamily="49" charset="-128"/>
                <a:ea typeface="ＭＳ ゴシック" panose="020B0609070205080204" pitchFamily="49" charset="-128"/>
              </a:rPr>
              <a:t>事業</a:t>
            </a:r>
            <a:r>
              <a:rPr lang="en-US" altLang="ja-JP" dirty="0" smtClean="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支援</a:t>
            </a:r>
            <a:r>
              <a:rPr lang="en-US" altLang="ja-JP" dirty="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92" name="六角形 91"/>
          <p:cNvSpPr/>
          <p:nvPr/>
        </p:nvSpPr>
        <p:spPr>
          <a:xfrm>
            <a:off x="6825208" y="2846742"/>
            <a:ext cx="2720440" cy="197691"/>
          </a:xfrm>
          <a:prstGeom prst="hexagon">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prstClr val="black"/>
                </a:solidFill>
                <a:latin typeface="ＭＳ ゴシック" panose="020B0609070205080204" pitchFamily="49" charset="-128"/>
                <a:ea typeface="ＭＳ ゴシック" panose="020B0609070205080204" pitchFamily="49" charset="-128"/>
              </a:rPr>
              <a:t>第９期 介護</a:t>
            </a:r>
            <a:r>
              <a:rPr lang="ja-JP" altLang="en-US" dirty="0">
                <a:solidFill>
                  <a:prstClr val="black"/>
                </a:solidFill>
                <a:latin typeface="ＭＳ ゴシック" panose="020B0609070205080204" pitchFamily="49" charset="-128"/>
                <a:ea typeface="ＭＳ ゴシック" panose="020B0609070205080204" pitchFamily="49" charset="-128"/>
              </a:rPr>
              <a:t>保険</a:t>
            </a:r>
            <a:r>
              <a:rPr lang="ja-JP" altLang="en-US" dirty="0" smtClean="0">
                <a:solidFill>
                  <a:prstClr val="black"/>
                </a:solidFill>
                <a:latin typeface="ＭＳ ゴシック" panose="020B0609070205080204" pitchFamily="49" charset="-128"/>
                <a:ea typeface="ＭＳ ゴシック" panose="020B0609070205080204" pitchFamily="49" charset="-128"/>
              </a:rPr>
              <a:t>事業</a:t>
            </a:r>
            <a:r>
              <a:rPr lang="en-US" altLang="ja-JP" dirty="0" smtClean="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支援</a:t>
            </a:r>
            <a:r>
              <a:rPr lang="en-US" altLang="ja-JP" dirty="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93" name="六角形 92"/>
          <p:cNvSpPr/>
          <p:nvPr/>
        </p:nvSpPr>
        <p:spPr>
          <a:xfrm>
            <a:off x="6806485" y="2589280"/>
            <a:ext cx="3233321" cy="197691"/>
          </a:xfrm>
          <a:prstGeom prst="hexagon">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1479"/>
            <a:r>
              <a:rPr lang="ja-JP" altLang="en-US" dirty="0" smtClean="0">
                <a:solidFill>
                  <a:sysClr val="windowText" lastClr="000000"/>
                </a:solidFill>
                <a:latin typeface="ＭＳ ゴシック" panose="020B0609070205080204" pitchFamily="49" charset="-128"/>
                <a:ea typeface="ＭＳ ゴシック" panose="020B0609070205080204" pitchFamily="49" charset="-128"/>
              </a:rPr>
              <a:t>第８次 医療計画　　　　　　</a:t>
            </a:r>
            <a:endParaRPr lang="en-US" altLang="ja-JP"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94" name="円/楕円 93"/>
          <p:cNvSpPr/>
          <p:nvPr/>
        </p:nvSpPr>
        <p:spPr>
          <a:xfrm>
            <a:off x="7934848" y="2630673"/>
            <a:ext cx="640309" cy="414192"/>
          </a:xfrm>
          <a:prstGeom prst="ellipse">
            <a:avLst/>
          </a:prstGeom>
          <a:solidFill>
            <a:schemeClr val="accent1">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sysClr val="windowText" lastClr="000000"/>
                </a:solidFill>
                <a:latin typeface="ＭＳ ゴシック" panose="020B0609070205080204" pitchFamily="49" charset="-128"/>
                <a:ea typeface="ＭＳ ゴシック" panose="020B0609070205080204" pitchFamily="49" charset="-128"/>
              </a:rPr>
              <a:t>地域医療構想　　</a:t>
            </a:r>
            <a:endParaRPr lang="en-US" altLang="ja-JP"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95" name="テキスト ボックス 94"/>
          <p:cNvSpPr txBox="1"/>
          <p:nvPr/>
        </p:nvSpPr>
        <p:spPr>
          <a:xfrm>
            <a:off x="8874961" y="3210666"/>
            <a:ext cx="681340" cy="3076215"/>
          </a:xfrm>
          <a:prstGeom prst="rect">
            <a:avLst/>
          </a:prstGeom>
          <a:solidFill>
            <a:schemeClr val="bg1"/>
          </a:solidFill>
        </p:spPr>
        <p:txBody>
          <a:bodyPr vert="eaVert" wrap="square" rtlCol="0">
            <a:spAutoFit/>
          </a:bodyPr>
          <a:lstStyle/>
          <a:p>
            <a:pPr algn="ctr"/>
            <a:r>
              <a:rPr kumimoji="1" lang="ja-JP" altLang="en-US" sz="1600" dirty="0" smtClean="0"/>
              <a:t>追加的な介護施設や在宅医療等</a:t>
            </a:r>
            <a:endParaRPr kumimoji="1" lang="en-US" altLang="ja-JP" sz="1600" dirty="0" smtClean="0"/>
          </a:p>
          <a:p>
            <a:pPr algn="ctr"/>
            <a:r>
              <a:rPr kumimoji="1" lang="ja-JP" altLang="en-US" sz="1600" dirty="0" smtClean="0"/>
              <a:t> </a:t>
            </a:r>
            <a:r>
              <a:rPr kumimoji="1" lang="en-US" altLang="ja-JP" sz="1600" dirty="0" smtClean="0"/>
              <a:t>29.7</a:t>
            </a:r>
            <a:r>
              <a:rPr kumimoji="1" lang="ja-JP" altLang="en-US" sz="1600" dirty="0" smtClean="0"/>
              <a:t>～</a:t>
            </a:r>
            <a:r>
              <a:rPr kumimoji="1" lang="en-US" altLang="ja-JP" sz="1600" dirty="0" smtClean="0"/>
              <a:t>33.7</a:t>
            </a:r>
            <a:r>
              <a:rPr kumimoji="1" lang="ja-JP" altLang="en-US" sz="1600" dirty="0" smtClean="0"/>
              <a:t>万人　</a:t>
            </a:r>
            <a:endParaRPr kumimoji="1" lang="ja-JP" altLang="en-US" sz="1600" dirty="0"/>
          </a:p>
        </p:txBody>
      </p:sp>
      <p:sp>
        <p:nvSpPr>
          <p:cNvPr id="96" name="正方形/長方形 95"/>
          <p:cNvSpPr/>
          <p:nvPr/>
        </p:nvSpPr>
        <p:spPr>
          <a:xfrm>
            <a:off x="9633520" y="2570397"/>
            <a:ext cx="607830" cy="5252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7" name="グループ化 96"/>
          <p:cNvGrpSpPr/>
          <p:nvPr/>
        </p:nvGrpSpPr>
        <p:grpSpPr>
          <a:xfrm>
            <a:off x="7918882" y="3210667"/>
            <a:ext cx="626922" cy="2537400"/>
            <a:chOff x="7956925" y="2636912"/>
            <a:chExt cx="626922" cy="3217627"/>
          </a:xfrm>
        </p:grpSpPr>
        <p:grpSp>
          <p:nvGrpSpPr>
            <p:cNvPr id="98" name="グループ化 97"/>
            <p:cNvGrpSpPr/>
            <p:nvPr/>
          </p:nvGrpSpPr>
          <p:grpSpPr>
            <a:xfrm>
              <a:off x="7956925" y="2636912"/>
              <a:ext cx="626922" cy="985440"/>
              <a:chOff x="7956925" y="2400325"/>
              <a:chExt cx="626922" cy="985440"/>
            </a:xfrm>
          </p:grpSpPr>
          <p:sp>
            <p:nvSpPr>
              <p:cNvPr id="105" name="正方形/長方形 104"/>
              <p:cNvSpPr/>
              <p:nvPr/>
            </p:nvSpPr>
            <p:spPr>
              <a:xfrm rot="16200000">
                <a:off x="7777666" y="2579584"/>
                <a:ext cx="985440" cy="626922"/>
              </a:xfrm>
              <a:prstGeom prst="rect">
                <a:avLst/>
              </a:prstGeom>
              <a:pattFill prst="wdDnDiag">
                <a:fgClr>
                  <a:schemeClr val="accent6">
                    <a:lumMod val="20000"/>
                    <a:lumOff val="80000"/>
                  </a:schemeClr>
                </a:fgClr>
                <a:bgClr>
                  <a:schemeClr val="bg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p:cNvSpPr txBox="1"/>
              <p:nvPr/>
            </p:nvSpPr>
            <p:spPr>
              <a:xfrm>
                <a:off x="7998554" y="2564903"/>
                <a:ext cx="576603" cy="495276"/>
              </a:xfrm>
              <a:prstGeom prst="rect">
                <a:avLst/>
              </a:prstGeom>
              <a:solidFill>
                <a:schemeClr val="bg1"/>
              </a:solidFill>
            </p:spPr>
            <p:txBody>
              <a:bodyPr wrap="square" rtlCol="0">
                <a:spAutoFit/>
              </a:bodyPr>
              <a:lstStyle/>
              <a:p>
                <a:pPr algn="ctr"/>
                <a:r>
                  <a:rPr kumimoji="1" lang="ja-JP" altLang="en-US" sz="1100" dirty="0" smtClean="0"/>
                  <a:t>Ｃ３</a:t>
                </a:r>
                <a:endParaRPr kumimoji="1" lang="en-US" altLang="ja-JP" sz="1100" dirty="0" smtClean="0"/>
              </a:p>
              <a:p>
                <a:pPr algn="ctr"/>
                <a:r>
                  <a:rPr kumimoji="1" lang="ja-JP" altLang="en-US" sz="1100" dirty="0" smtClean="0"/>
                  <a:t>未満</a:t>
                </a:r>
                <a:endParaRPr kumimoji="1" lang="ja-JP" altLang="en-US" sz="1100" dirty="0"/>
              </a:p>
            </p:txBody>
          </p:sp>
        </p:grpSp>
        <p:grpSp>
          <p:nvGrpSpPr>
            <p:cNvPr id="99" name="グループ化 98"/>
            <p:cNvGrpSpPr/>
            <p:nvPr/>
          </p:nvGrpSpPr>
          <p:grpSpPr>
            <a:xfrm>
              <a:off x="7956926" y="3622352"/>
              <a:ext cx="626921" cy="2232187"/>
              <a:chOff x="7956926" y="3858939"/>
              <a:chExt cx="626921" cy="2232187"/>
            </a:xfrm>
          </p:grpSpPr>
          <p:sp>
            <p:nvSpPr>
              <p:cNvPr id="103" name="正方形/長方形 102"/>
              <p:cNvSpPr/>
              <p:nvPr/>
            </p:nvSpPr>
            <p:spPr>
              <a:xfrm rot="16200000">
                <a:off x="7154292" y="4661573"/>
                <a:ext cx="2232187" cy="626920"/>
              </a:xfrm>
              <a:prstGeom prst="rect">
                <a:avLst/>
              </a:prstGeom>
              <a:pattFill prst="ltUpDiag">
                <a:fgClr>
                  <a:schemeClr val="tx2">
                    <a:lumMod val="40000"/>
                    <a:lumOff val="60000"/>
                  </a:schemeClr>
                </a:fgClr>
                <a:bgClr>
                  <a:schemeClr val="bg1"/>
                </a:bgClr>
              </a:patt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7977336" y="4563477"/>
                <a:ext cx="606511" cy="1344323"/>
              </a:xfrm>
              <a:prstGeom prst="rect">
                <a:avLst/>
              </a:prstGeom>
              <a:solidFill>
                <a:schemeClr val="bg1"/>
              </a:solidFill>
            </p:spPr>
            <p:txBody>
              <a:bodyPr wrap="square" rtlCol="0">
                <a:spAutoFit/>
              </a:bodyPr>
              <a:lstStyle/>
              <a:p>
                <a:pPr algn="ctr"/>
                <a:r>
                  <a:rPr kumimoji="1" lang="ja-JP" altLang="en-US" sz="1000" dirty="0" smtClean="0"/>
                  <a:t>医療区分１</a:t>
                </a:r>
                <a:r>
                  <a:rPr kumimoji="1" lang="en-US" altLang="ja-JP" sz="1000" dirty="0" smtClean="0"/>
                  <a:t>70</a:t>
                </a:r>
                <a:r>
                  <a:rPr kumimoji="1" lang="ja-JP" altLang="en-US" sz="1000" dirty="0" smtClean="0"/>
                  <a:t>％</a:t>
                </a:r>
                <a:endParaRPr kumimoji="1" lang="en-US" altLang="ja-JP" sz="1000" dirty="0" smtClean="0"/>
              </a:p>
              <a:p>
                <a:pPr algn="ctr"/>
                <a:r>
                  <a:rPr lang="en-US" altLang="ja-JP" sz="1000" dirty="0" smtClean="0"/>
                  <a:t>+</a:t>
                </a:r>
              </a:p>
              <a:p>
                <a:pPr algn="ctr"/>
                <a:r>
                  <a:rPr lang="ja-JP" altLang="en-US" sz="1000" dirty="0" smtClean="0"/>
                  <a:t>地域差解消分</a:t>
                </a:r>
                <a:endParaRPr kumimoji="1" lang="en-US" altLang="ja-JP" sz="1000" dirty="0"/>
              </a:p>
              <a:p>
                <a:pPr algn="ctr"/>
                <a:endParaRPr kumimoji="1" lang="en-US" altLang="ja-JP" sz="1000" dirty="0" smtClean="0"/>
              </a:p>
            </p:txBody>
          </p:sp>
        </p:grpSp>
      </p:grpSp>
      <p:grpSp>
        <p:nvGrpSpPr>
          <p:cNvPr id="107" name="グループ化 106"/>
          <p:cNvGrpSpPr/>
          <p:nvPr/>
        </p:nvGrpSpPr>
        <p:grpSpPr>
          <a:xfrm>
            <a:off x="1208584" y="3206119"/>
            <a:ext cx="6696741" cy="2541522"/>
            <a:chOff x="1280595" y="2636911"/>
            <a:chExt cx="6696741" cy="3222853"/>
          </a:xfrm>
        </p:grpSpPr>
        <p:sp>
          <p:nvSpPr>
            <p:cNvPr id="108" name="直角三角形 107"/>
            <p:cNvSpPr/>
            <p:nvPr/>
          </p:nvSpPr>
          <p:spPr>
            <a:xfrm rot="16200000">
              <a:off x="3019435" y="898072"/>
              <a:ext cx="3219062" cy="6696740"/>
            </a:xfrm>
            <a:prstGeom prst="rtTriangle">
              <a:avLst/>
            </a:prstGeom>
            <a:pattFill prst="dkUpDiag">
              <a:fgClr>
                <a:schemeClr val="accent6">
                  <a:lumMod val="20000"/>
                  <a:lumOff val="80000"/>
                </a:schemeClr>
              </a:fgClr>
              <a:bgClr>
                <a:schemeClr val="bg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直角三角形 108"/>
            <p:cNvSpPr/>
            <p:nvPr/>
          </p:nvSpPr>
          <p:spPr>
            <a:xfrm rot="16200000">
              <a:off x="3505746" y="1397198"/>
              <a:ext cx="2233623" cy="6683925"/>
            </a:xfrm>
            <a:prstGeom prst="rtTriangle">
              <a:avLst/>
            </a:prstGeom>
            <a:solidFill>
              <a:schemeClr val="accent4">
                <a:lumMod val="20000"/>
                <a:lumOff val="80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直角三角形 109"/>
            <p:cNvSpPr/>
            <p:nvPr/>
          </p:nvSpPr>
          <p:spPr>
            <a:xfrm rot="16200000">
              <a:off x="3806251" y="1700697"/>
              <a:ext cx="1602947" cy="6654247"/>
            </a:xfrm>
            <a:prstGeom prst="rtTriangle">
              <a:avLst/>
            </a:prstGeom>
            <a:solidFill>
              <a:schemeClr val="accent3">
                <a:lumMod val="20000"/>
                <a:lumOff val="8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直角三角形 110"/>
            <p:cNvSpPr/>
            <p:nvPr/>
          </p:nvSpPr>
          <p:spPr>
            <a:xfrm rot="16200000">
              <a:off x="4191805" y="2116719"/>
              <a:ext cx="831944" cy="6654145"/>
            </a:xfrm>
            <a:prstGeom prst="rtTriangle">
              <a:avLst/>
            </a:prstGeom>
            <a:pattFill prst="wdUpDiag">
              <a:fgClr>
                <a:schemeClr val="accent3">
                  <a:lumMod val="40000"/>
                  <a:lumOff val="60000"/>
                </a:schemeClr>
              </a:fgClr>
              <a:bgClr>
                <a:schemeClr val="bg1"/>
              </a:bgClr>
            </a:patt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5" name="右大かっこ 114"/>
          <p:cNvSpPr/>
          <p:nvPr/>
        </p:nvSpPr>
        <p:spPr>
          <a:xfrm>
            <a:off x="8778425" y="3262612"/>
            <a:ext cx="111983" cy="2461001"/>
          </a:xfrm>
          <a:prstGeom prst="righ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4" name="直線コネクタ 123"/>
          <p:cNvCxnSpPr/>
          <p:nvPr/>
        </p:nvCxnSpPr>
        <p:spPr>
          <a:xfrm flipH="1">
            <a:off x="4030347" y="3139348"/>
            <a:ext cx="4073" cy="286683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flipH="1">
            <a:off x="6798367" y="3129444"/>
            <a:ext cx="4073" cy="280056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200472" y="551574"/>
            <a:ext cx="9591087" cy="523220"/>
          </a:xfrm>
          <a:prstGeom prst="rect">
            <a:avLst/>
          </a:prstGeom>
          <a:noFill/>
          <a:ln>
            <a:solidFill>
              <a:schemeClr val="tx1"/>
            </a:solidFill>
          </a:ln>
        </p:spPr>
        <p:txBody>
          <a:bodyPr wrap="square" rtlCol="0">
            <a:spAutoFit/>
          </a:bodyPr>
          <a:lstStyle/>
          <a:p>
            <a:r>
              <a:rPr lang="ja-JP" altLang="en-US" sz="1400" dirty="0" smtClean="0">
                <a:latin typeface="+mj-ea"/>
                <a:ea typeface="+mj-ea"/>
              </a:rPr>
              <a:t>　第７次医療計画中（平成</a:t>
            </a:r>
            <a:r>
              <a:rPr lang="en-US" altLang="ja-JP" sz="1400" dirty="0" smtClean="0">
                <a:latin typeface="+mj-ea"/>
                <a:ea typeface="+mj-ea"/>
              </a:rPr>
              <a:t>30</a:t>
            </a:r>
            <a:r>
              <a:rPr lang="ja-JP" altLang="en-US" sz="1400" dirty="0" smtClean="0">
                <a:latin typeface="+mj-ea"/>
                <a:ea typeface="+mj-ea"/>
              </a:rPr>
              <a:t>年度～平成</a:t>
            </a:r>
            <a:r>
              <a:rPr lang="en-US" altLang="ja-JP" sz="1400" dirty="0" smtClean="0">
                <a:latin typeface="+mj-ea"/>
                <a:ea typeface="+mj-ea"/>
              </a:rPr>
              <a:t>35</a:t>
            </a:r>
            <a:r>
              <a:rPr lang="ja-JP" altLang="en-US" sz="1400" dirty="0" smtClean="0">
                <a:latin typeface="+mj-ea"/>
                <a:ea typeface="+mj-ea"/>
              </a:rPr>
              <a:t>年度）の、</a:t>
            </a:r>
            <a:r>
              <a:rPr lang="ja-JP" altLang="en-US" sz="1400" dirty="0">
                <a:latin typeface="+mj-ea"/>
              </a:rPr>
              <a:t>療養病床の基準病床数</a:t>
            </a:r>
            <a:r>
              <a:rPr lang="ja-JP" altLang="en-US" sz="1400" dirty="0" smtClean="0">
                <a:latin typeface="+mj-ea"/>
              </a:rPr>
              <a:t>の算定式における、在宅</a:t>
            </a:r>
            <a:r>
              <a:rPr lang="ja-JP" altLang="en-US" sz="1400" dirty="0">
                <a:latin typeface="+mj-ea"/>
              </a:rPr>
              <a:t>医療等対応</a:t>
            </a:r>
            <a:r>
              <a:rPr lang="ja-JP" altLang="en-US" sz="1400" dirty="0" smtClean="0">
                <a:latin typeface="+mj-ea"/>
              </a:rPr>
              <a:t>可能数と、介護施設や在宅医療等の新たなサービス必要量</a:t>
            </a:r>
            <a:r>
              <a:rPr lang="ja-JP" altLang="en-US" sz="1400" dirty="0" smtClean="0">
                <a:latin typeface="+mj-ea"/>
                <a:ea typeface="+mj-ea"/>
              </a:rPr>
              <a:t>のうち、療養病床からの必要量との間には、整合性が必要と考えられる。</a:t>
            </a:r>
            <a:endParaRPr kumimoji="1" lang="ja-JP" altLang="en-US" sz="1400" dirty="0">
              <a:latin typeface="+mj-ea"/>
              <a:ea typeface="+mj-ea"/>
            </a:endParaRPr>
          </a:p>
        </p:txBody>
      </p:sp>
      <p:sp>
        <p:nvSpPr>
          <p:cNvPr id="51" name="正方形/長方形 50"/>
          <p:cNvSpPr/>
          <p:nvPr/>
        </p:nvSpPr>
        <p:spPr>
          <a:xfrm>
            <a:off x="6150498" y="5382520"/>
            <a:ext cx="1448151" cy="3161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新類型等転換分</a:t>
            </a:r>
            <a:endParaRPr kumimoji="1" lang="ja-JP" altLang="en-US" sz="1100" dirty="0">
              <a:solidFill>
                <a:schemeClr val="tx1"/>
              </a:solidFill>
            </a:endParaRPr>
          </a:p>
        </p:txBody>
      </p:sp>
      <p:sp>
        <p:nvSpPr>
          <p:cNvPr id="3" name="正方形/長方形 2"/>
          <p:cNvSpPr/>
          <p:nvPr/>
        </p:nvSpPr>
        <p:spPr>
          <a:xfrm>
            <a:off x="6801195" y="5047342"/>
            <a:ext cx="1061642" cy="152671"/>
          </a:xfrm>
          <a:prstGeom prst="rect">
            <a:avLst/>
          </a:prstGeom>
          <a:solidFill>
            <a:schemeClr val="accent3">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6807184" y="5195848"/>
            <a:ext cx="1055653" cy="0"/>
          </a:xfrm>
          <a:prstGeom prst="line">
            <a:avLst/>
          </a:prstGeom>
          <a:ln w="28575">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127" name="円/楕円 126"/>
          <p:cNvSpPr/>
          <p:nvPr/>
        </p:nvSpPr>
        <p:spPr>
          <a:xfrm>
            <a:off x="6681152" y="4321885"/>
            <a:ext cx="252065" cy="833019"/>
          </a:xfrm>
          <a:prstGeom prst="ellipse">
            <a:avLst/>
          </a:prstGeom>
          <a:pattFill prst="ltDnDi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p:cNvCxnSpPr>
            <a:endCxn id="110" idx="4"/>
          </p:cNvCxnSpPr>
          <p:nvPr/>
        </p:nvCxnSpPr>
        <p:spPr>
          <a:xfrm flipV="1">
            <a:off x="7862837" y="4459539"/>
            <a:ext cx="0" cy="962098"/>
          </a:xfrm>
          <a:prstGeom prst="line">
            <a:avLst/>
          </a:prstGeom>
          <a:ln w="28575">
            <a:solidFill>
              <a:schemeClr val="accent3"/>
            </a:solidFill>
            <a:prstDash val="solid"/>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397552" y="3753679"/>
            <a:ext cx="4555448" cy="2646878"/>
          </a:xfrm>
          <a:prstGeom prst="rect">
            <a:avLst/>
          </a:prstGeom>
          <a:solidFill>
            <a:schemeClr val="bg1">
              <a:alpha val="80000"/>
            </a:schemeClr>
          </a:solidFill>
          <a:ln>
            <a:solidFill>
              <a:schemeClr val="tx1"/>
            </a:solidFill>
          </a:ln>
        </p:spPr>
        <p:txBody>
          <a:bodyPr wrap="square" rtlCol="0">
            <a:spAutoFit/>
          </a:bodyPr>
          <a:lstStyle/>
          <a:p>
            <a:r>
              <a:rPr lang="ja-JP" altLang="en-US" sz="1300" dirty="0"/>
              <a:t>１</a:t>
            </a:r>
            <a:r>
              <a:rPr lang="ja-JP" altLang="en-US" sz="1300" dirty="0" smtClean="0"/>
              <a:t>．新たなサービス必要量について</a:t>
            </a:r>
            <a:endParaRPr lang="en-US" altLang="ja-JP" sz="1300" dirty="0"/>
          </a:p>
          <a:p>
            <a:pPr marL="90488" indent="179388"/>
            <a:r>
              <a:rPr lang="en-US" altLang="ja-JP" sz="1300" dirty="0" smtClean="0"/>
              <a:t>2025</a:t>
            </a:r>
            <a:r>
              <a:rPr lang="ja-JP" altLang="en-US" sz="1300" dirty="0" smtClean="0"/>
              <a:t>年（平成</a:t>
            </a:r>
            <a:r>
              <a:rPr lang="en-US" altLang="ja-JP" sz="1300" dirty="0" smtClean="0"/>
              <a:t>37</a:t>
            </a:r>
            <a:r>
              <a:rPr lang="ja-JP" altLang="en-US" sz="1300" dirty="0" smtClean="0"/>
              <a:t>年）の各構想区域（二次医療圏）における介護施設や在宅医療等の新たなサービス必要量から、療養病床の医療区分１の</a:t>
            </a:r>
            <a:r>
              <a:rPr lang="en-US" altLang="ja-JP" sz="1300" dirty="0" smtClean="0"/>
              <a:t>70</a:t>
            </a:r>
            <a:r>
              <a:rPr lang="ja-JP" altLang="en-US" sz="1300" dirty="0" smtClean="0"/>
              <a:t>％、入院受療率の地域差解消分について、第７次医療計画終了時点（平成</a:t>
            </a:r>
            <a:r>
              <a:rPr lang="en-US" altLang="ja-JP" sz="1300" dirty="0" smtClean="0"/>
              <a:t>35</a:t>
            </a:r>
            <a:r>
              <a:rPr lang="ja-JP" altLang="en-US" sz="1300" dirty="0" smtClean="0"/>
              <a:t>年度末）の数値を推計。</a:t>
            </a:r>
            <a:endParaRPr lang="en-US" altLang="ja-JP" sz="1300" dirty="0" smtClean="0"/>
          </a:p>
          <a:p>
            <a:pPr>
              <a:spcBef>
                <a:spcPts val="600"/>
              </a:spcBef>
            </a:pPr>
            <a:r>
              <a:rPr lang="ja-JP" altLang="en-US" sz="1300" dirty="0"/>
              <a:t>２．</a:t>
            </a:r>
            <a:r>
              <a:rPr lang="ja-JP" altLang="en-US" sz="1300" dirty="0" smtClean="0"/>
              <a:t>新類型等転換分</a:t>
            </a:r>
            <a:r>
              <a:rPr lang="ja-JP" altLang="en-US" sz="1300" dirty="0"/>
              <a:t>に</a:t>
            </a:r>
            <a:r>
              <a:rPr lang="ja-JP" altLang="en-US" sz="1300" dirty="0" smtClean="0"/>
              <a:t>ついて</a:t>
            </a:r>
            <a:endParaRPr lang="en-US" altLang="ja-JP" sz="1300" dirty="0"/>
          </a:p>
          <a:p>
            <a:pPr marL="179388" indent="90488"/>
            <a:r>
              <a:rPr lang="ja-JP" altLang="en-US" sz="1300" dirty="0" smtClean="0"/>
              <a:t>現行の療養病床のうち、平成</a:t>
            </a:r>
            <a:r>
              <a:rPr lang="en-US" altLang="ja-JP" sz="1300" dirty="0" smtClean="0"/>
              <a:t>35</a:t>
            </a:r>
            <a:r>
              <a:rPr lang="ja-JP" altLang="en-US" sz="1300" dirty="0" smtClean="0"/>
              <a:t>年度末時点において、現在検討されている新たな施設類型等に転換される病床の量。（現在の介護療養病床等を想定）</a:t>
            </a:r>
            <a:r>
              <a:rPr lang="ja-JP" altLang="en-US" sz="1300" dirty="0"/>
              <a:t>　</a:t>
            </a:r>
            <a:r>
              <a:rPr lang="ja-JP" altLang="en-US" sz="1300" dirty="0" smtClean="0"/>
              <a:t>　</a:t>
            </a:r>
            <a:endParaRPr lang="en-US" altLang="ja-JP" sz="1300" dirty="0" smtClean="0"/>
          </a:p>
          <a:p>
            <a:pPr>
              <a:spcBef>
                <a:spcPts val="600"/>
              </a:spcBef>
            </a:pPr>
            <a:r>
              <a:rPr lang="ja-JP" altLang="en-US" sz="1300" dirty="0" smtClean="0"/>
              <a:t>３</a:t>
            </a:r>
            <a:r>
              <a:rPr lang="ja-JP" altLang="en-US" sz="1300" dirty="0"/>
              <a:t>．</a:t>
            </a:r>
            <a:r>
              <a:rPr lang="ja-JP" altLang="en-US" sz="1300" dirty="0" smtClean="0"/>
              <a:t>在宅医療等対応可能数について</a:t>
            </a:r>
            <a:endParaRPr lang="en-US" altLang="ja-JP" sz="1300" dirty="0" smtClean="0"/>
          </a:p>
          <a:p>
            <a:pPr marL="179388" indent="90488"/>
            <a:r>
              <a:rPr lang="ja-JP" altLang="en-US" sz="1300" dirty="0" smtClean="0"/>
              <a:t>平成</a:t>
            </a:r>
            <a:r>
              <a:rPr lang="en-US" altLang="ja-JP" sz="1300" dirty="0" smtClean="0"/>
              <a:t>35</a:t>
            </a:r>
            <a:r>
              <a:rPr lang="ja-JP" altLang="en-US" sz="1300" dirty="0" smtClean="0"/>
              <a:t>年時点の新たなサービス必要量から、新類型等転換分を除いたものを「在宅医療等対応可能数」とする。</a:t>
            </a:r>
          </a:p>
        </p:txBody>
      </p:sp>
      <p:sp>
        <p:nvSpPr>
          <p:cNvPr id="48" name="大かっこ 47"/>
          <p:cNvSpPr/>
          <p:nvPr/>
        </p:nvSpPr>
        <p:spPr>
          <a:xfrm>
            <a:off x="4789714" y="1882737"/>
            <a:ext cx="1381258" cy="31733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400" b="1" dirty="0" smtClean="0"/>
              <a:t>病床利用率</a:t>
            </a:r>
            <a:endParaRPr kumimoji="1" lang="en-US" altLang="ja-JP" sz="1400" b="1" dirty="0" smtClean="0"/>
          </a:p>
        </p:txBody>
      </p:sp>
      <p:cxnSp>
        <p:nvCxnSpPr>
          <p:cNvPr id="4" name="直線矢印コネクタ 3"/>
          <p:cNvCxnSpPr/>
          <p:nvPr/>
        </p:nvCxnSpPr>
        <p:spPr>
          <a:xfrm>
            <a:off x="6469039" y="1840034"/>
            <a:ext cx="212113" cy="2481851"/>
          </a:xfrm>
          <a:prstGeom prst="straightConnector1">
            <a:avLst/>
          </a:prstGeom>
          <a:ln w="25400">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188398" y="3407402"/>
            <a:ext cx="4165239" cy="338554"/>
          </a:xfrm>
          <a:prstGeom prst="rect">
            <a:avLst/>
          </a:prstGeom>
          <a:solidFill>
            <a:schemeClr val="tx2"/>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ja-JP" altLang="en-US" sz="1600" b="1" dirty="0" smtClean="0">
                <a:solidFill>
                  <a:schemeClr val="bg1"/>
                </a:solidFill>
              </a:rPr>
              <a:t>在宅医療等対応可能数の算定方法（案）</a:t>
            </a:r>
            <a:endParaRPr kumimoji="1" lang="ja-JP" altLang="en-US" sz="1600" b="1" dirty="0">
              <a:solidFill>
                <a:schemeClr val="bg1"/>
              </a:solidFill>
            </a:endParaRPr>
          </a:p>
        </p:txBody>
      </p:sp>
      <p:sp>
        <p:nvSpPr>
          <p:cNvPr id="57" name="角丸四角形 56"/>
          <p:cNvSpPr/>
          <p:nvPr/>
        </p:nvSpPr>
        <p:spPr>
          <a:xfrm>
            <a:off x="335350" y="4842457"/>
            <a:ext cx="4704202" cy="85626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スライド番号プレースホルダー 1"/>
          <p:cNvSpPr>
            <a:spLocks noGrp="1"/>
          </p:cNvSpPr>
          <p:nvPr>
            <p:ph type="sldNum" sz="quarter" idx="12"/>
          </p:nvPr>
        </p:nvSpPr>
        <p:spPr>
          <a:xfrm>
            <a:off x="7594600" y="6492875"/>
            <a:ext cx="2311400" cy="365125"/>
          </a:xfrm>
        </p:spPr>
        <p:txBody>
          <a:bodyPr/>
          <a:lstStyle/>
          <a:p>
            <a:pPr algn="r"/>
            <a:fld id="{9FDC3B78-F436-4E4A-8394-351FF17AB638}" type="slidenum">
              <a:rPr lang="ja-JP" altLang="en-US" sz="2000" smtClean="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rPr>
              <a:pPr algn="r"/>
              <a:t>1</a:t>
            </a:fld>
            <a:endParaRPr lang="ja-JP" altLang="en-US" sz="2000" dirty="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0" y="1631"/>
            <a:ext cx="9906000" cy="400110"/>
          </a:xfrm>
          <a:prstGeom prst="rect">
            <a:avLst/>
          </a:prstGeom>
          <a:solidFill>
            <a:schemeClr val="tx2">
              <a:lumMod val="75000"/>
            </a:schemeClr>
          </a:solidFill>
        </p:spPr>
        <p:txBody>
          <a:bodyPr wrap="square">
            <a:spAutoFit/>
          </a:bodyPr>
          <a:lstStyle/>
          <a:p>
            <a:pPr algn="ct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療養病床の基準病床数算定式との関係に</a:t>
            </a:r>
            <a:r>
              <a:rPr lang="ja-JP" altLang="en-US" sz="2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ついて　</a:t>
            </a:r>
            <a:endPar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p:cNvSpPr/>
          <p:nvPr/>
        </p:nvSpPr>
        <p:spPr>
          <a:xfrm>
            <a:off x="7689305" y="81174"/>
            <a:ext cx="2167552" cy="40272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回医療計画の見直し等に</a:t>
            </a:r>
            <a:endPar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関する検討会　資料１（一部改変）</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06517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908953" y="5431077"/>
            <a:ext cx="6920886" cy="453904"/>
          </a:xfrm>
          <a:prstGeom prst="rect">
            <a:avLst/>
          </a:prstGeom>
          <a:gradFill flip="none" rotWithShape="1">
            <a:gsLst>
              <a:gs pos="0">
                <a:srgbClr val="FBED37">
                  <a:alpha val="81961"/>
                </a:srgbClr>
              </a:gs>
              <a:gs pos="75000">
                <a:srgbClr val="FFFF99">
                  <a:alpha val="81961"/>
                </a:srgbClr>
              </a:gs>
              <a:gs pos="100000">
                <a:srgbClr val="FFFF66">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5" name="正方形/長方形 4"/>
          <p:cNvSpPr/>
          <p:nvPr/>
        </p:nvSpPr>
        <p:spPr>
          <a:xfrm>
            <a:off x="0" y="1631"/>
            <a:ext cx="9906000" cy="400110"/>
          </a:xfrm>
          <a:prstGeom prst="rect">
            <a:avLst/>
          </a:prstGeom>
          <a:solidFill>
            <a:schemeClr val="tx2">
              <a:lumMod val="75000"/>
            </a:schemeClr>
          </a:solidFill>
        </p:spPr>
        <p:txBody>
          <a:bodyPr wrap="square">
            <a:spAutoFit/>
          </a:bodyPr>
          <a:lstStyle/>
          <a:p>
            <a:pPr algn="ctr"/>
            <a:r>
              <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療養病床から介護医療院等へ転換する</a:t>
            </a:r>
            <a:r>
              <a:rPr lang="ja-JP" altLang="en-US" sz="2000"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見込み量の把握（イメージ）</a:t>
            </a:r>
            <a:endPar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92816" y="869141"/>
            <a:ext cx="50405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6" name="グループ化 15"/>
          <p:cNvGrpSpPr/>
          <p:nvPr/>
        </p:nvGrpSpPr>
        <p:grpSpPr>
          <a:xfrm>
            <a:off x="1021277" y="2067691"/>
            <a:ext cx="6808562" cy="3339410"/>
            <a:chOff x="1280595" y="2736840"/>
            <a:chExt cx="6696740" cy="3122922"/>
          </a:xfrm>
        </p:grpSpPr>
        <p:sp>
          <p:nvSpPr>
            <p:cNvPr id="17" name="直角三角形 16"/>
            <p:cNvSpPr/>
            <p:nvPr/>
          </p:nvSpPr>
          <p:spPr>
            <a:xfrm rot="16200000">
              <a:off x="3069399" y="948036"/>
              <a:ext cx="3119132" cy="6696740"/>
            </a:xfrm>
            <a:prstGeom prst="rtTriangle">
              <a:avLst/>
            </a:prstGeom>
            <a:pattFill prst="dkUpDiag">
              <a:fgClr>
                <a:schemeClr val="accent6">
                  <a:lumMod val="20000"/>
                  <a:lumOff val="80000"/>
                </a:schemeClr>
              </a:fgClr>
              <a:bgClr>
                <a:schemeClr val="bg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直角三角形 17"/>
            <p:cNvSpPr/>
            <p:nvPr/>
          </p:nvSpPr>
          <p:spPr>
            <a:xfrm rot="16200000">
              <a:off x="3505746" y="1397198"/>
              <a:ext cx="2233623" cy="6683925"/>
            </a:xfrm>
            <a:prstGeom prst="rtTriangle">
              <a:avLst/>
            </a:prstGeom>
            <a:solidFill>
              <a:schemeClr val="accent4">
                <a:lumMod val="20000"/>
                <a:lumOff val="80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直角三角形 18"/>
            <p:cNvSpPr/>
            <p:nvPr/>
          </p:nvSpPr>
          <p:spPr>
            <a:xfrm rot="16200000">
              <a:off x="3806251" y="1700697"/>
              <a:ext cx="1602947" cy="6654247"/>
            </a:xfrm>
            <a:prstGeom prst="rtTriangle">
              <a:avLst/>
            </a:prstGeom>
            <a:solidFill>
              <a:schemeClr val="accent3">
                <a:lumMod val="20000"/>
                <a:lumOff val="8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直角三角形 19"/>
            <p:cNvSpPr/>
            <p:nvPr/>
          </p:nvSpPr>
          <p:spPr>
            <a:xfrm rot="16200000">
              <a:off x="4062287" y="1987195"/>
              <a:ext cx="1090986" cy="6654147"/>
            </a:xfrm>
            <a:prstGeom prst="rtTriangle">
              <a:avLst/>
            </a:prstGeom>
            <a:pattFill prst="wdUpDiag">
              <a:fgClr>
                <a:schemeClr val="accent5">
                  <a:lumMod val="60000"/>
                  <a:lumOff val="40000"/>
                </a:schemeClr>
              </a:fgClr>
              <a:bgClr>
                <a:schemeClr val="bg1"/>
              </a:bgClr>
            </a:patt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aphicFrame>
        <p:nvGraphicFramePr>
          <p:cNvPr id="4" name="表 3"/>
          <p:cNvGraphicFramePr>
            <a:graphicFrameLocks noGrp="1"/>
          </p:cNvGraphicFramePr>
          <p:nvPr>
            <p:extLst>
              <p:ext uri="{D42A27DB-BD31-4B8C-83A1-F6EECF244321}">
                <p14:modId xmlns:p14="http://schemas.microsoft.com/office/powerpoint/2010/main" val="1654930304"/>
              </p:ext>
            </p:extLst>
          </p:nvPr>
        </p:nvGraphicFramePr>
        <p:xfrm>
          <a:off x="1721849" y="5903210"/>
          <a:ext cx="6460250" cy="777240"/>
        </p:xfrm>
        <a:graphic>
          <a:graphicData uri="http://schemas.openxmlformats.org/drawingml/2006/table">
            <a:tbl>
              <a:tblPr firstRow="1" bandRow="1">
                <a:tableStyleId>{073A0DAA-6AF3-43AB-8588-CEC1D06C72B9}</a:tableStyleId>
              </a:tblPr>
              <a:tblGrid>
                <a:gridCol w="2470141"/>
                <a:gridCol w="2006929"/>
                <a:gridCol w="1983180"/>
              </a:tblGrid>
              <a:tr h="208562">
                <a:tc>
                  <a:txBody>
                    <a:bodyPr/>
                    <a:lstStyle/>
                    <a:p>
                      <a:endParaRPr kumimoji="1" lang="ja-JP" altLang="en-US" sz="1100" dirty="0"/>
                    </a:p>
                  </a:txBody>
                  <a:tcPr anchor="ctr">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平成</a:t>
                      </a:r>
                      <a:r>
                        <a:rPr kumimoji="1" lang="en-US" altLang="ja-JP" sz="1100" dirty="0" smtClean="0">
                          <a:solidFill>
                            <a:schemeClr val="tx1"/>
                          </a:solidFill>
                        </a:rPr>
                        <a:t>32</a:t>
                      </a:r>
                      <a:r>
                        <a:rPr kumimoji="1" lang="ja-JP" altLang="en-US" sz="1100" dirty="0" smtClean="0">
                          <a:solidFill>
                            <a:schemeClr val="tx1"/>
                          </a:solidFill>
                        </a:rPr>
                        <a:t>年度末</a:t>
                      </a:r>
                      <a:endParaRPr kumimoji="1" lang="ja-JP" altLang="en-US" sz="11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bg2"/>
                    </a:solidFill>
                  </a:tcPr>
                </a:tc>
                <a:tc>
                  <a:txBody>
                    <a:bodyPr/>
                    <a:lstStyle/>
                    <a:p>
                      <a:pPr algn="ctr"/>
                      <a:r>
                        <a:rPr kumimoji="1" lang="ja-JP" altLang="en-US" sz="1100" dirty="0" smtClean="0">
                          <a:solidFill>
                            <a:schemeClr val="tx1"/>
                          </a:solidFill>
                        </a:rPr>
                        <a:t>平成</a:t>
                      </a:r>
                      <a:r>
                        <a:rPr kumimoji="1" lang="en-US" altLang="ja-JP" sz="1100" dirty="0" smtClean="0">
                          <a:solidFill>
                            <a:schemeClr val="tx1"/>
                          </a:solidFill>
                        </a:rPr>
                        <a:t>35</a:t>
                      </a:r>
                      <a:r>
                        <a:rPr kumimoji="1" lang="ja-JP" altLang="en-US" sz="1100" dirty="0" smtClean="0">
                          <a:solidFill>
                            <a:schemeClr val="tx1"/>
                          </a:solidFill>
                        </a:rPr>
                        <a:t>年度末</a:t>
                      </a:r>
                      <a:endParaRPr kumimoji="1" lang="ja-JP" altLang="en-US" sz="1100" dirty="0">
                        <a:solidFill>
                          <a:schemeClr val="tx1"/>
                        </a:solidFill>
                      </a:endParaRPr>
                    </a:p>
                  </a:txBody>
                  <a:tcPr anchor="ctr">
                    <a:lnL w="6350" cap="flat" cmpd="sng" algn="ctr">
                      <a:solidFill>
                        <a:schemeClr val="bg1"/>
                      </a:solidFill>
                      <a:prstDash val="solid"/>
                      <a:round/>
                      <a:headEnd type="none" w="med" len="med"/>
                      <a:tailEnd type="none" w="med" len="med"/>
                    </a:lnL>
                    <a:lnB w="6350" cap="flat" cmpd="sng" algn="ctr">
                      <a:solidFill>
                        <a:schemeClr val="bg1"/>
                      </a:solidFill>
                      <a:prstDash val="solid"/>
                      <a:round/>
                      <a:headEnd type="none" w="med" len="med"/>
                      <a:tailEnd type="none" w="med" len="med"/>
                    </a:lnB>
                    <a:solidFill>
                      <a:schemeClr val="bg2"/>
                    </a:solidFill>
                  </a:tcPr>
                </a:tc>
              </a:tr>
              <a:tr h="208562">
                <a:tc>
                  <a:txBody>
                    <a:bodyPr/>
                    <a:lstStyle/>
                    <a:p>
                      <a:r>
                        <a:rPr kumimoji="1" lang="ja-JP" altLang="en-US" sz="1100" dirty="0" smtClean="0"/>
                        <a:t>医療療養病床から転換する量</a:t>
                      </a:r>
                      <a:endParaRPr kumimoji="1" lang="ja-JP" altLang="en-US" sz="1100" dirty="0"/>
                    </a:p>
                  </a:txBody>
                  <a:tcPr anchor="ctr">
                    <a:lnT w="6350" cap="flat" cmpd="sng" algn="ctr">
                      <a:solidFill>
                        <a:schemeClr val="bg1"/>
                      </a:solidFill>
                      <a:prstDash val="solid"/>
                      <a:round/>
                      <a:headEnd type="none" w="med" len="med"/>
                      <a:tailEnd type="none" w="med" len="med"/>
                    </a:lnT>
                  </a:tcPr>
                </a:tc>
                <a:tc>
                  <a:txBody>
                    <a:bodyPr/>
                    <a:lstStyle/>
                    <a:p>
                      <a:r>
                        <a:rPr kumimoji="1" lang="ja-JP" altLang="en-US" sz="1100" dirty="0" smtClean="0"/>
                        <a:t>調査により把握した数を下限</a:t>
                      </a:r>
                      <a:endParaRPr kumimoji="1" lang="ja-JP" altLang="en-US" sz="1100" dirty="0"/>
                    </a:p>
                  </a:txBody>
                  <a:tcPr anchor="ctr">
                    <a:lnT w="6350" cap="flat" cmpd="sng" algn="ctr">
                      <a:solidFill>
                        <a:schemeClr val="bg1"/>
                      </a:solidFill>
                      <a:prstDash val="solid"/>
                      <a:round/>
                      <a:headEnd type="none" w="med" len="med"/>
                      <a:tailEnd type="none" w="med" len="med"/>
                    </a:lnT>
                  </a:tcPr>
                </a:tc>
                <a:tc>
                  <a:txBody>
                    <a:bodyPr/>
                    <a:lstStyle/>
                    <a:p>
                      <a:r>
                        <a:rPr kumimoji="1" lang="ja-JP" altLang="en-US" sz="1100" dirty="0" smtClean="0"/>
                        <a:t>調査により把握した数を下限</a:t>
                      </a:r>
                      <a:endParaRPr kumimoji="1" lang="ja-JP" altLang="en-US" sz="1100" dirty="0"/>
                    </a:p>
                  </a:txBody>
                  <a:tcPr anchor="ctr">
                    <a:lnT w="6350" cap="flat" cmpd="sng" algn="ctr">
                      <a:solidFill>
                        <a:schemeClr val="bg1"/>
                      </a:solidFill>
                      <a:prstDash val="solid"/>
                      <a:round/>
                      <a:headEnd type="none" w="med" len="med"/>
                      <a:tailEnd type="none" w="med" len="med"/>
                    </a:lnT>
                  </a:tcPr>
                </a:tc>
              </a:tr>
              <a:tr h="208562">
                <a:tc>
                  <a:txBody>
                    <a:bodyPr/>
                    <a:lstStyle/>
                    <a:p>
                      <a:r>
                        <a:rPr kumimoji="1" lang="ja-JP" altLang="en-US" sz="1100" dirty="0" smtClean="0"/>
                        <a:t>介護療養病床から転換する量</a:t>
                      </a:r>
                      <a:endParaRPr kumimoji="1" lang="ja-JP" altLang="en-US" sz="1100" dirty="0"/>
                    </a:p>
                  </a:txBody>
                  <a:tcPr anchor="ctr"/>
                </a:tc>
                <a:tc>
                  <a:txBody>
                    <a:bodyPr/>
                    <a:lstStyle/>
                    <a:p>
                      <a:r>
                        <a:rPr kumimoji="1" lang="ja-JP" altLang="en-US" sz="1100" dirty="0" smtClean="0">
                          <a:solidFill>
                            <a:schemeClr val="tx1"/>
                          </a:solidFill>
                        </a:rPr>
                        <a:t>調査により把握した数を下限</a:t>
                      </a:r>
                      <a:endParaRPr kumimoji="1" lang="en-US" altLang="ja-JP" sz="1100" dirty="0" smtClean="0">
                        <a:solidFill>
                          <a:schemeClr val="tx1"/>
                        </a:solidFill>
                      </a:endParaRPr>
                    </a:p>
                  </a:txBody>
                  <a:tcPr anchor="ctr"/>
                </a:tc>
                <a:tc>
                  <a:txBody>
                    <a:bodyPr/>
                    <a:lstStyle/>
                    <a:p>
                      <a:r>
                        <a:rPr kumimoji="1" lang="ja-JP" altLang="en-US" sz="1100" dirty="0" smtClean="0"/>
                        <a:t>介護療養病床の全数</a:t>
                      </a:r>
                      <a:endParaRPr kumimoji="1" lang="ja-JP" altLang="en-US" sz="1100" dirty="0"/>
                    </a:p>
                  </a:txBody>
                  <a:tcPr anchor="ctr"/>
                </a:tc>
              </a:tr>
            </a:tbl>
          </a:graphicData>
        </a:graphic>
      </p:graphicFrame>
      <p:sp>
        <p:nvSpPr>
          <p:cNvPr id="6" name="テキスト ボックス 5"/>
          <p:cNvSpPr txBox="1"/>
          <p:nvPr/>
        </p:nvSpPr>
        <p:spPr>
          <a:xfrm>
            <a:off x="4182639" y="5432882"/>
            <a:ext cx="573070" cy="276999"/>
          </a:xfrm>
          <a:prstGeom prst="rect">
            <a:avLst/>
          </a:prstGeom>
          <a:noFill/>
        </p:spPr>
        <p:txBody>
          <a:bodyPr wrap="square" rtlCol="0">
            <a:spAutoFit/>
          </a:bodyPr>
          <a:lstStyle/>
          <a:p>
            <a:r>
              <a:rPr lang="en-US" altLang="ja-JP" sz="1200" b="1" dirty="0" smtClean="0">
                <a:solidFill>
                  <a:prstClr val="black"/>
                </a:solidFill>
              </a:rPr>
              <a:t>32</a:t>
            </a:r>
            <a:r>
              <a:rPr lang="ja-JP" altLang="en-US" sz="1200" b="1" dirty="0" smtClean="0">
                <a:solidFill>
                  <a:prstClr val="black"/>
                </a:solidFill>
              </a:rPr>
              <a:t>年</a:t>
            </a:r>
            <a:endParaRPr lang="ja-JP" altLang="en-US" sz="1200" b="1" dirty="0">
              <a:solidFill>
                <a:prstClr val="black"/>
              </a:solidFill>
            </a:endParaRPr>
          </a:p>
        </p:txBody>
      </p:sp>
      <p:sp>
        <p:nvSpPr>
          <p:cNvPr id="23" name="テキスト ボックス 22"/>
          <p:cNvSpPr txBox="1"/>
          <p:nvPr/>
        </p:nvSpPr>
        <p:spPr>
          <a:xfrm>
            <a:off x="6250678" y="5417480"/>
            <a:ext cx="624570" cy="276999"/>
          </a:xfrm>
          <a:prstGeom prst="rect">
            <a:avLst/>
          </a:prstGeom>
          <a:noFill/>
        </p:spPr>
        <p:txBody>
          <a:bodyPr wrap="square" rtlCol="0">
            <a:spAutoFit/>
          </a:bodyPr>
          <a:lstStyle/>
          <a:p>
            <a:r>
              <a:rPr lang="en-US" altLang="ja-JP" sz="1200" b="1" dirty="0" smtClean="0">
                <a:solidFill>
                  <a:prstClr val="black"/>
                </a:solidFill>
              </a:rPr>
              <a:t>35</a:t>
            </a:r>
            <a:r>
              <a:rPr lang="ja-JP" altLang="en-US" sz="1200" b="1" dirty="0" smtClean="0">
                <a:solidFill>
                  <a:prstClr val="black"/>
                </a:solidFill>
              </a:rPr>
              <a:t>年</a:t>
            </a:r>
            <a:endParaRPr lang="ja-JP" altLang="en-US" sz="1200" b="1" dirty="0">
              <a:solidFill>
                <a:prstClr val="black"/>
              </a:solidFill>
            </a:endParaRPr>
          </a:p>
        </p:txBody>
      </p:sp>
      <p:cxnSp>
        <p:nvCxnSpPr>
          <p:cNvPr id="12" name="直線コネクタ 11"/>
          <p:cNvCxnSpPr>
            <a:endCxn id="36" idx="3"/>
          </p:cNvCxnSpPr>
          <p:nvPr/>
        </p:nvCxnSpPr>
        <p:spPr>
          <a:xfrm flipH="1" flipV="1">
            <a:off x="6138843" y="2372125"/>
            <a:ext cx="585695" cy="1185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直角三角形 28"/>
          <p:cNvSpPr/>
          <p:nvPr/>
        </p:nvSpPr>
        <p:spPr>
          <a:xfrm rot="16200000">
            <a:off x="3909767" y="1518646"/>
            <a:ext cx="889616" cy="6891244"/>
          </a:xfrm>
          <a:prstGeom prst="rtTriangle">
            <a:avLst/>
          </a:prstGeom>
          <a:pattFill prst="wdUpDiag">
            <a:fgClr>
              <a:schemeClr val="accent3">
                <a:lumMod val="40000"/>
                <a:lumOff val="60000"/>
              </a:schemeClr>
            </a:fgClr>
            <a:bgClr>
              <a:schemeClr val="bg1"/>
            </a:bgClr>
          </a:patt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円/楕円 20"/>
          <p:cNvSpPr/>
          <p:nvPr/>
        </p:nvSpPr>
        <p:spPr>
          <a:xfrm>
            <a:off x="4312052" y="4953838"/>
            <a:ext cx="213981" cy="450715"/>
          </a:xfrm>
          <a:prstGeom prst="ellipse">
            <a:avLst/>
          </a:prstGeom>
          <a:pattFill prst="dkUpDiag">
            <a:fgClr>
              <a:schemeClr val="accent3">
                <a:lumMod val="50000"/>
              </a:schemeClr>
            </a:fgClr>
            <a:bgClr>
              <a:schemeClr val="bg1"/>
            </a:bgClr>
          </a:patt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円/楕円 21"/>
          <p:cNvSpPr/>
          <p:nvPr/>
        </p:nvSpPr>
        <p:spPr>
          <a:xfrm>
            <a:off x="6386608" y="4694450"/>
            <a:ext cx="213981" cy="714626"/>
          </a:xfrm>
          <a:prstGeom prst="ellipse">
            <a:avLst/>
          </a:prstGeom>
          <a:pattFill prst="dkUpDiag">
            <a:fgClr>
              <a:schemeClr val="accent3">
                <a:lumMod val="50000"/>
              </a:schemeClr>
            </a:fgClr>
            <a:bgClr>
              <a:schemeClr val="bg1"/>
            </a:bgClr>
          </a:patt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円/楕円 34"/>
          <p:cNvSpPr/>
          <p:nvPr/>
        </p:nvSpPr>
        <p:spPr>
          <a:xfrm>
            <a:off x="4331268" y="4805237"/>
            <a:ext cx="177940" cy="151263"/>
          </a:xfrm>
          <a:prstGeom prst="ellipse">
            <a:avLst/>
          </a:prstGeom>
          <a:pattFill prst="pct60">
            <a:fgClr>
              <a:schemeClr val="tx2"/>
            </a:fgClr>
            <a:bgClr>
              <a:schemeClr val="bg1"/>
            </a:bgClr>
          </a:patt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6" name="大かっこ 35"/>
          <p:cNvSpPr/>
          <p:nvPr/>
        </p:nvSpPr>
        <p:spPr>
          <a:xfrm>
            <a:off x="4207387" y="2127081"/>
            <a:ext cx="1931456" cy="490087"/>
          </a:xfrm>
          <a:prstGeom prst="bracketPair">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dirty="0" smtClean="0">
                <a:solidFill>
                  <a:srgbClr val="FF0000"/>
                </a:solidFill>
              </a:rPr>
              <a:t>基準病床算定式における「在宅医療等対応可能数」</a:t>
            </a:r>
            <a:endParaRPr lang="en-US" altLang="ja-JP" sz="1200" dirty="0" smtClean="0">
              <a:solidFill>
                <a:srgbClr val="FF0000"/>
              </a:solidFill>
            </a:endParaRPr>
          </a:p>
        </p:txBody>
      </p:sp>
      <p:sp>
        <p:nvSpPr>
          <p:cNvPr id="40" name="右大かっこ 39"/>
          <p:cNvSpPr/>
          <p:nvPr/>
        </p:nvSpPr>
        <p:spPr>
          <a:xfrm flipH="1">
            <a:off x="6250678" y="3481379"/>
            <a:ext cx="181012" cy="966188"/>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41" name="右大かっこ 40"/>
          <p:cNvSpPr/>
          <p:nvPr/>
        </p:nvSpPr>
        <p:spPr>
          <a:xfrm flipH="1">
            <a:off x="4242014" y="4231426"/>
            <a:ext cx="227160" cy="532874"/>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42" name="正方形/長方形 41"/>
          <p:cNvSpPr/>
          <p:nvPr/>
        </p:nvSpPr>
        <p:spPr>
          <a:xfrm>
            <a:off x="1412212" y="2908311"/>
            <a:ext cx="3113820" cy="454060"/>
          </a:xfrm>
          <a:prstGeom prst="rect">
            <a:avLst/>
          </a:prstGeom>
          <a:solidFill>
            <a:schemeClr val="bg1"/>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dirty="0" smtClean="0">
                <a:solidFill>
                  <a:srgbClr val="FF0000"/>
                </a:solidFill>
              </a:rPr>
              <a:t>「介護施設（転換分を除く）」、「</a:t>
            </a:r>
            <a:r>
              <a:rPr lang="ja-JP" altLang="en-US" sz="1200" dirty="0">
                <a:solidFill>
                  <a:srgbClr val="FF0000"/>
                </a:solidFill>
              </a:rPr>
              <a:t>在宅医療</a:t>
            </a:r>
            <a:r>
              <a:rPr lang="ja-JP" altLang="en-US" sz="1200" dirty="0" smtClean="0">
                <a:solidFill>
                  <a:srgbClr val="FF0000"/>
                </a:solidFill>
              </a:rPr>
              <a:t>」</a:t>
            </a:r>
            <a:endParaRPr lang="en-US" altLang="ja-JP" sz="1200" dirty="0" smtClean="0">
              <a:solidFill>
                <a:srgbClr val="FF0000"/>
              </a:solidFill>
            </a:endParaRPr>
          </a:p>
          <a:p>
            <a:pPr algn="ctr"/>
            <a:r>
              <a:rPr lang="ja-JP" altLang="en-US" sz="1200" dirty="0" smtClean="0">
                <a:solidFill>
                  <a:srgbClr val="FF0000"/>
                </a:solidFill>
              </a:rPr>
              <a:t>の</a:t>
            </a:r>
            <a:r>
              <a:rPr lang="ja-JP" altLang="en-US" sz="1200" dirty="0">
                <a:solidFill>
                  <a:srgbClr val="FF0000"/>
                </a:solidFill>
              </a:rPr>
              <a:t>整備目標</a:t>
            </a:r>
          </a:p>
        </p:txBody>
      </p:sp>
      <p:cxnSp>
        <p:nvCxnSpPr>
          <p:cNvPr id="44" name="直線コネクタ 43"/>
          <p:cNvCxnSpPr/>
          <p:nvPr/>
        </p:nvCxnSpPr>
        <p:spPr>
          <a:xfrm flipH="1" flipV="1">
            <a:off x="3396235" y="3362371"/>
            <a:ext cx="786404" cy="92018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endCxn id="42" idx="3"/>
          </p:cNvCxnSpPr>
          <p:nvPr/>
        </p:nvCxnSpPr>
        <p:spPr>
          <a:xfrm flipH="1" flipV="1">
            <a:off x="4526032" y="3135341"/>
            <a:ext cx="1637262" cy="5251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円/楕円 52"/>
          <p:cNvSpPr/>
          <p:nvPr/>
        </p:nvSpPr>
        <p:spPr>
          <a:xfrm>
            <a:off x="3730598" y="6492875"/>
            <a:ext cx="324000" cy="144000"/>
          </a:xfrm>
          <a:prstGeom prst="ellipse">
            <a:avLst/>
          </a:prstGeom>
          <a:pattFill prst="dkUpDiag">
            <a:fgClr>
              <a:schemeClr val="accent3">
                <a:lumMod val="50000"/>
              </a:schemeClr>
            </a:fgClr>
            <a:bgClr>
              <a:schemeClr val="bg1"/>
            </a:bgClr>
          </a:patt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円/楕円 53"/>
          <p:cNvSpPr/>
          <p:nvPr/>
        </p:nvSpPr>
        <p:spPr>
          <a:xfrm>
            <a:off x="3730598" y="6231650"/>
            <a:ext cx="324000" cy="144000"/>
          </a:xfrm>
          <a:prstGeom prst="ellipse">
            <a:avLst/>
          </a:prstGeom>
          <a:pattFill prst="pct60">
            <a:fgClr>
              <a:schemeClr val="tx2"/>
            </a:fgClr>
            <a:bgClr>
              <a:schemeClr val="bg1"/>
            </a:bgClr>
          </a:patt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55" name="直線コネクタ 54"/>
          <p:cNvCxnSpPr>
            <a:endCxn id="21" idx="6"/>
          </p:cNvCxnSpPr>
          <p:nvPr/>
        </p:nvCxnSpPr>
        <p:spPr>
          <a:xfrm flipH="1" flipV="1">
            <a:off x="4526033" y="5179196"/>
            <a:ext cx="391530" cy="6676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6163294" y="5199649"/>
            <a:ext cx="208843" cy="6472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a:off x="8322310" y="2431402"/>
            <a:ext cx="945259" cy="261610"/>
          </a:xfrm>
          <a:prstGeom prst="rect">
            <a:avLst/>
          </a:prstGeom>
          <a:solidFill>
            <a:schemeClr val="bg1"/>
          </a:solidFill>
        </p:spPr>
        <p:txBody>
          <a:bodyPr wrap="square" rtlCol="0">
            <a:spAutoFit/>
          </a:bodyPr>
          <a:lstStyle/>
          <a:p>
            <a:pPr algn="ctr"/>
            <a:r>
              <a:rPr lang="ja-JP" altLang="en-US" sz="1100" dirty="0" smtClean="0">
                <a:solidFill>
                  <a:prstClr val="black"/>
                </a:solidFill>
              </a:rPr>
              <a:t>Ｃ３未満</a:t>
            </a:r>
            <a:endParaRPr lang="en-US" altLang="ja-JP" sz="1100" dirty="0" smtClean="0">
              <a:solidFill>
                <a:prstClr val="black"/>
              </a:solidFill>
            </a:endParaRPr>
          </a:p>
        </p:txBody>
      </p:sp>
      <p:sp>
        <p:nvSpPr>
          <p:cNvPr id="68" name="テキスト ボックス 67"/>
          <p:cNvSpPr txBox="1"/>
          <p:nvPr/>
        </p:nvSpPr>
        <p:spPr>
          <a:xfrm>
            <a:off x="8282675" y="3909374"/>
            <a:ext cx="1037646" cy="746358"/>
          </a:xfrm>
          <a:prstGeom prst="rect">
            <a:avLst/>
          </a:prstGeom>
          <a:solidFill>
            <a:schemeClr val="bg1"/>
          </a:solidFill>
        </p:spPr>
        <p:txBody>
          <a:bodyPr wrap="square" rtlCol="0">
            <a:spAutoFit/>
          </a:bodyPr>
          <a:lstStyle/>
          <a:p>
            <a:pPr algn="ctr"/>
            <a:r>
              <a:rPr lang="ja-JP" altLang="en-US" sz="1050" dirty="0" smtClean="0">
                <a:solidFill>
                  <a:prstClr val="black"/>
                </a:solidFill>
              </a:rPr>
              <a:t>医療区分１</a:t>
            </a:r>
            <a:r>
              <a:rPr lang="en-US" altLang="ja-JP" sz="1050" dirty="0" smtClean="0">
                <a:solidFill>
                  <a:prstClr val="black"/>
                </a:solidFill>
              </a:rPr>
              <a:t>70</a:t>
            </a:r>
            <a:r>
              <a:rPr lang="ja-JP" altLang="en-US" sz="1050" dirty="0" smtClean="0">
                <a:solidFill>
                  <a:prstClr val="black"/>
                </a:solidFill>
              </a:rPr>
              <a:t>％</a:t>
            </a:r>
            <a:endParaRPr lang="en-US" altLang="ja-JP" sz="1050" dirty="0" smtClean="0">
              <a:solidFill>
                <a:prstClr val="black"/>
              </a:solidFill>
            </a:endParaRPr>
          </a:p>
          <a:p>
            <a:pPr algn="ctr"/>
            <a:r>
              <a:rPr lang="ja-JP" altLang="en-US" sz="1100" dirty="0" smtClean="0">
                <a:solidFill>
                  <a:prstClr val="black"/>
                </a:solidFill>
              </a:rPr>
              <a:t>＋</a:t>
            </a:r>
            <a:endParaRPr lang="en-US" altLang="ja-JP" sz="1100" dirty="0" smtClean="0">
              <a:solidFill>
                <a:prstClr val="black"/>
              </a:solidFill>
            </a:endParaRPr>
          </a:p>
          <a:p>
            <a:pPr algn="ctr"/>
            <a:r>
              <a:rPr lang="ja-JP" altLang="en-US" sz="1050" dirty="0" smtClean="0">
                <a:solidFill>
                  <a:prstClr val="black"/>
                </a:solidFill>
              </a:rPr>
              <a:t>地域差解消分</a:t>
            </a:r>
            <a:endParaRPr lang="en-US" altLang="ja-JP" sz="1050" dirty="0" smtClean="0">
              <a:solidFill>
                <a:prstClr val="black"/>
              </a:solidFill>
            </a:endParaRPr>
          </a:p>
        </p:txBody>
      </p:sp>
      <p:sp>
        <p:nvSpPr>
          <p:cNvPr id="72" name="右中かっこ 71"/>
          <p:cNvSpPr/>
          <p:nvPr/>
        </p:nvSpPr>
        <p:spPr>
          <a:xfrm>
            <a:off x="8079352" y="3048227"/>
            <a:ext cx="288301" cy="2359937"/>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73" name="右中かっこ 72"/>
          <p:cNvSpPr/>
          <p:nvPr/>
        </p:nvSpPr>
        <p:spPr>
          <a:xfrm>
            <a:off x="8079351" y="2067691"/>
            <a:ext cx="288301" cy="946893"/>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74" name="正方形/長方形 73"/>
          <p:cNvSpPr/>
          <p:nvPr/>
        </p:nvSpPr>
        <p:spPr>
          <a:xfrm>
            <a:off x="1919105" y="5871728"/>
            <a:ext cx="1877437" cy="276999"/>
          </a:xfrm>
          <a:prstGeom prst="rect">
            <a:avLst/>
          </a:prstGeom>
        </p:spPr>
        <p:txBody>
          <a:bodyPr wrap="none">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転換する</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見込み量の</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把握</a:t>
            </a:r>
            <a:endParaRPr lang="ja-JP" altLang="en-US" sz="1200" dirty="0">
              <a:solidFill>
                <a:prstClr val="black"/>
              </a:solidFill>
            </a:endParaRPr>
          </a:p>
        </p:txBody>
      </p:sp>
      <p:cxnSp>
        <p:nvCxnSpPr>
          <p:cNvPr id="81" name="直線コネクタ 80"/>
          <p:cNvCxnSpPr>
            <a:stCxn id="37" idx="0"/>
          </p:cNvCxnSpPr>
          <p:nvPr/>
        </p:nvCxnSpPr>
        <p:spPr>
          <a:xfrm flipV="1">
            <a:off x="6622977" y="2502930"/>
            <a:ext cx="101561" cy="9784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6601038" y="4507226"/>
            <a:ext cx="1167806" cy="152671"/>
          </a:xfrm>
          <a:prstGeom prst="rect">
            <a:avLst/>
          </a:prstGeom>
          <a:pattFill prst="wdUpDiag">
            <a:fgClr>
              <a:schemeClr val="accent1">
                <a:lumMod val="40000"/>
                <a:lumOff val="60000"/>
              </a:schemeClr>
            </a:fgClr>
            <a:bgClr>
              <a:schemeClr val="bg1"/>
            </a:bgClr>
          </a:patt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45" name="直線コネクタ 44"/>
          <p:cNvCxnSpPr/>
          <p:nvPr/>
        </p:nvCxnSpPr>
        <p:spPr>
          <a:xfrm>
            <a:off x="6607326" y="4655732"/>
            <a:ext cx="1161219" cy="0"/>
          </a:xfrm>
          <a:prstGeom prst="line">
            <a:avLst/>
          </a:prstGeom>
          <a:ln w="28575">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37" name="上下矢印 36"/>
          <p:cNvSpPr/>
          <p:nvPr/>
        </p:nvSpPr>
        <p:spPr>
          <a:xfrm>
            <a:off x="6521416" y="3481379"/>
            <a:ext cx="203122" cy="966188"/>
          </a:xfrm>
          <a:prstGeom prst="upDownArrow">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4" name="円/楕円 33"/>
          <p:cNvSpPr/>
          <p:nvPr/>
        </p:nvSpPr>
        <p:spPr>
          <a:xfrm>
            <a:off x="6387951" y="4464967"/>
            <a:ext cx="213981" cy="190765"/>
          </a:xfrm>
          <a:prstGeom prst="ellipse">
            <a:avLst/>
          </a:prstGeom>
          <a:pattFill prst="pct60">
            <a:fgClr>
              <a:schemeClr val="tx2"/>
            </a:fgClr>
            <a:bgClr>
              <a:schemeClr val="bg1"/>
            </a:bgClr>
          </a:patt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6" name="テキスト ボックス 45"/>
          <p:cNvSpPr txBox="1"/>
          <p:nvPr/>
        </p:nvSpPr>
        <p:spPr>
          <a:xfrm>
            <a:off x="652477" y="475129"/>
            <a:ext cx="8749732" cy="1508105"/>
          </a:xfrm>
          <a:prstGeom prst="rect">
            <a:avLst/>
          </a:prstGeom>
          <a:noFill/>
          <a:ln>
            <a:solidFill>
              <a:schemeClr val="tx1"/>
            </a:solidFill>
          </a:ln>
        </p:spPr>
        <p:txBody>
          <a:bodyPr wrap="square" rtlCol="0">
            <a:spAutoFit/>
          </a:bodyPr>
          <a:lstStyle/>
          <a:p>
            <a:pPr marL="177800" indent="-177800"/>
            <a:r>
              <a:rPr lang="ja-JP" altLang="en-US" sz="1400" dirty="0" smtClean="0">
                <a:solidFill>
                  <a:prstClr val="black"/>
                </a:solidFill>
              </a:rPr>
              <a:t>○　医療療養病床</a:t>
            </a:r>
            <a:r>
              <a:rPr lang="ja-JP" altLang="en-US" sz="1400" dirty="0">
                <a:solidFill>
                  <a:prstClr val="black"/>
                </a:solidFill>
              </a:rPr>
              <a:t>については</a:t>
            </a:r>
            <a:r>
              <a:rPr lang="ja-JP" altLang="en-US" sz="1400" dirty="0" smtClean="0">
                <a:solidFill>
                  <a:prstClr val="black"/>
                </a:solidFill>
              </a:rPr>
              <a:t>、都道府県と市町村の連携の下、平成</a:t>
            </a:r>
            <a:r>
              <a:rPr lang="en-US" altLang="ja-JP" sz="1400" dirty="0" smtClean="0">
                <a:solidFill>
                  <a:prstClr val="black"/>
                </a:solidFill>
              </a:rPr>
              <a:t>32</a:t>
            </a:r>
            <a:r>
              <a:rPr lang="ja-JP" altLang="en-US" sz="1400" dirty="0" smtClean="0">
                <a:solidFill>
                  <a:prstClr val="black"/>
                </a:solidFill>
              </a:rPr>
              <a:t>年度末、</a:t>
            </a:r>
            <a:r>
              <a:rPr lang="en-US" altLang="ja-JP" sz="1400" dirty="0" smtClean="0">
                <a:solidFill>
                  <a:prstClr val="black"/>
                </a:solidFill>
              </a:rPr>
              <a:t>35</a:t>
            </a:r>
            <a:r>
              <a:rPr lang="ja-JP" altLang="en-US" sz="1400" dirty="0" smtClean="0">
                <a:solidFill>
                  <a:prstClr val="black"/>
                </a:solidFill>
              </a:rPr>
              <a:t>年度末時点</a:t>
            </a:r>
            <a:r>
              <a:rPr lang="en-US" altLang="ja-JP" sz="1400" dirty="0">
                <a:solidFill>
                  <a:prstClr val="black"/>
                </a:solidFill>
              </a:rPr>
              <a:t/>
            </a:r>
            <a:br>
              <a:rPr lang="en-US" altLang="ja-JP" sz="1400" dirty="0">
                <a:solidFill>
                  <a:prstClr val="black"/>
                </a:solidFill>
              </a:rPr>
            </a:br>
            <a:r>
              <a:rPr lang="ja-JP" altLang="en-US" sz="1400" dirty="0" smtClean="0">
                <a:solidFill>
                  <a:prstClr val="black"/>
                </a:solidFill>
              </a:rPr>
              <a:t>において転換する見込み数について調査を実施し、把握した数を下限として設定する。</a:t>
            </a:r>
            <a:endParaRPr lang="en-US" altLang="ja-JP" sz="1400" dirty="0" smtClean="0">
              <a:solidFill>
                <a:prstClr val="black"/>
              </a:solidFill>
            </a:endParaRPr>
          </a:p>
          <a:p>
            <a:pPr marL="176400"/>
            <a:r>
              <a:rPr lang="en-US" altLang="ja-JP" sz="1400" dirty="0" smtClean="0">
                <a:solidFill>
                  <a:prstClr val="black"/>
                </a:solidFill>
              </a:rPr>
              <a:t>※</a:t>
            </a:r>
            <a:r>
              <a:rPr lang="ja-JP" altLang="en-US" sz="1400" dirty="0" smtClean="0">
                <a:solidFill>
                  <a:prstClr val="black"/>
                </a:solidFill>
              </a:rPr>
              <a:t>国は、調査すべき事項等を示す。</a:t>
            </a:r>
            <a:endParaRPr lang="en-US" altLang="ja-JP" sz="1400" dirty="0" smtClean="0">
              <a:solidFill>
                <a:prstClr val="black"/>
              </a:solidFill>
            </a:endParaRPr>
          </a:p>
          <a:p>
            <a:endParaRPr lang="en-US" altLang="ja-JP" sz="800" dirty="0" smtClean="0">
              <a:solidFill>
                <a:prstClr val="black"/>
              </a:solidFill>
            </a:endParaRPr>
          </a:p>
          <a:p>
            <a:pPr marL="176400" indent="-176400"/>
            <a:r>
              <a:rPr lang="ja-JP" altLang="en-US" sz="1400" dirty="0" smtClean="0">
                <a:solidFill>
                  <a:prstClr val="black"/>
                </a:solidFill>
              </a:rPr>
              <a:t>○　介護療養病床については、経過措置期間が平成</a:t>
            </a:r>
            <a:r>
              <a:rPr lang="en-US" altLang="ja-JP" sz="1400" dirty="0" smtClean="0">
                <a:solidFill>
                  <a:prstClr val="black"/>
                </a:solidFill>
              </a:rPr>
              <a:t>35</a:t>
            </a:r>
            <a:r>
              <a:rPr lang="ja-JP" altLang="en-US" sz="1400" dirty="0" smtClean="0">
                <a:solidFill>
                  <a:prstClr val="black"/>
                </a:solidFill>
              </a:rPr>
              <a:t>年度末とされていることを踏まえ、平成</a:t>
            </a:r>
            <a:r>
              <a:rPr lang="en-US" altLang="ja-JP" sz="1400" dirty="0" smtClean="0">
                <a:solidFill>
                  <a:prstClr val="black"/>
                </a:solidFill>
              </a:rPr>
              <a:t>32</a:t>
            </a:r>
            <a:r>
              <a:rPr lang="ja-JP" altLang="en-US" sz="1400" dirty="0" smtClean="0">
                <a:solidFill>
                  <a:prstClr val="black"/>
                </a:solidFill>
              </a:rPr>
              <a:t>年度末時点については調査により把握した数を下限とし、平成</a:t>
            </a:r>
            <a:r>
              <a:rPr lang="en-US" altLang="ja-JP" sz="1400" dirty="0" smtClean="0">
                <a:solidFill>
                  <a:prstClr val="black"/>
                </a:solidFill>
              </a:rPr>
              <a:t>35</a:t>
            </a:r>
            <a:r>
              <a:rPr lang="ja-JP" altLang="en-US" sz="1400" dirty="0" smtClean="0">
                <a:solidFill>
                  <a:prstClr val="black"/>
                </a:solidFill>
              </a:rPr>
              <a:t>年度末時点については全数に相当する数を、転換する見込み量として設定する。</a:t>
            </a:r>
            <a:endParaRPr lang="en-US" altLang="ja-JP" sz="1400" dirty="0" smtClean="0">
              <a:solidFill>
                <a:prstClr val="black"/>
              </a:solidFill>
            </a:endParaRPr>
          </a:p>
        </p:txBody>
      </p:sp>
      <p:sp>
        <p:nvSpPr>
          <p:cNvPr id="48" name="テキスト ボックス 47"/>
          <p:cNvSpPr txBox="1"/>
          <p:nvPr/>
        </p:nvSpPr>
        <p:spPr>
          <a:xfrm>
            <a:off x="7343119" y="3875449"/>
            <a:ext cx="789856" cy="246221"/>
          </a:xfrm>
          <a:prstGeom prst="rect">
            <a:avLst/>
          </a:prstGeom>
          <a:solidFill>
            <a:schemeClr val="bg1"/>
          </a:solidFill>
          <a:ln>
            <a:solidFill>
              <a:schemeClr val="tx1"/>
            </a:solidFill>
          </a:ln>
        </p:spPr>
        <p:txBody>
          <a:bodyPr wrap="square" rtlCol="0">
            <a:spAutoFit/>
          </a:bodyPr>
          <a:lstStyle/>
          <a:p>
            <a:pPr algn="ctr"/>
            <a:r>
              <a:rPr lang="ja-JP" altLang="en-US" sz="1000" dirty="0" smtClean="0">
                <a:solidFill>
                  <a:prstClr val="black"/>
                </a:solidFill>
              </a:rPr>
              <a:t>介護施設</a:t>
            </a:r>
            <a:endParaRPr lang="ja-JP" altLang="en-US" sz="1000" dirty="0">
              <a:solidFill>
                <a:prstClr val="black"/>
              </a:solidFill>
            </a:endParaRPr>
          </a:p>
        </p:txBody>
      </p:sp>
      <p:sp>
        <p:nvSpPr>
          <p:cNvPr id="50" name="テキスト ボックス 49"/>
          <p:cNvSpPr txBox="1"/>
          <p:nvPr/>
        </p:nvSpPr>
        <p:spPr>
          <a:xfrm>
            <a:off x="7404114" y="3274786"/>
            <a:ext cx="728861" cy="246221"/>
          </a:xfrm>
          <a:prstGeom prst="rect">
            <a:avLst/>
          </a:prstGeom>
          <a:solidFill>
            <a:schemeClr val="bg1"/>
          </a:solidFill>
          <a:ln>
            <a:solidFill>
              <a:schemeClr val="tx1"/>
            </a:solidFill>
          </a:ln>
        </p:spPr>
        <p:txBody>
          <a:bodyPr wrap="square" rtlCol="0">
            <a:spAutoFit/>
          </a:bodyPr>
          <a:lstStyle/>
          <a:p>
            <a:pPr algn="ctr"/>
            <a:r>
              <a:rPr lang="ja-JP" altLang="en-US" sz="1000" dirty="0" smtClean="0">
                <a:solidFill>
                  <a:prstClr val="black"/>
                </a:solidFill>
              </a:rPr>
              <a:t>在宅医療</a:t>
            </a:r>
            <a:endParaRPr lang="ja-JP" altLang="en-US" sz="1000" dirty="0">
              <a:solidFill>
                <a:prstClr val="black"/>
              </a:solidFill>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2</a:t>
            </a:fld>
            <a:endParaRPr lang="ja-JP" altLang="en-US">
              <a:solidFill>
                <a:prstClr val="black">
                  <a:tint val="75000"/>
                </a:prstClr>
              </a:solidFill>
            </a:endParaRPr>
          </a:p>
        </p:txBody>
      </p:sp>
      <p:sp>
        <p:nvSpPr>
          <p:cNvPr id="52" name="正方形/長方形 51"/>
          <p:cNvSpPr/>
          <p:nvPr/>
        </p:nvSpPr>
        <p:spPr>
          <a:xfrm>
            <a:off x="7777054" y="362739"/>
            <a:ext cx="2089190" cy="53290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回医療計画の見直し</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等に関する検討会　資料１</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（一部改変）</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スライド番号プレースホルダー 1"/>
          <p:cNvSpPr txBox="1">
            <a:spLocks/>
          </p:cNvSpPr>
          <p:nvPr/>
        </p:nvSpPr>
        <p:spPr>
          <a:xfrm>
            <a:off x="7594600" y="6492875"/>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0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FDC3B78-F436-4E4A-8394-351FF17AB638}" type="slidenum">
              <a:rPr lang="ja-JP" altLang="en-US" sz="2000" smtClean="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pPr/>
              <a:t>2</a:t>
            </a:fld>
            <a:endParaRPr lang="ja-JP" altLang="en-US" sz="20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67875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5" name="直線コネクタ 44"/>
          <p:cNvCxnSpPr/>
          <p:nvPr/>
        </p:nvCxnSpPr>
        <p:spPr>
          <a:xfrm>
            <a:off x="3329438" y="3296036"/>
            <a:ext cx="1269601" cy="14290"/>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flipV="1">
            <a:off x="3463530" y="4639097"/>
            <a:ext cx="219380" cy="2380"/>
          </a:xfrm>
          <a:prstGeom prst="line">
            <a:avLst/>
          </a:prstGeom>
          <a:ln w="1905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385763" y="5522773"/>
            <a:ext cx="91582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2504727" y="3310326"/>
            <a:ext cx="900000" cy="221244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平成</a:t>
            </a:r>
            <a:r>
              <a:rPr lang="en-US" altLang="ja-JP" sz="1100" dirty="0" smtClean="0">
                <a:solidFill>
                  <a:prstClr val="black"/>
                </a:solidFill>
              </a:rPr>
              <a:t>35</a:t>
            </a:r>
            <a:r>
              <a:rPr lang="ja-JP" altLang="en-US" sz="1100" dirty="0" smtClean="0">
                <a:solidFill>
                  <a:prstClr val="black"/>
                </a:solidFill>
              </a:rPr>
              <a:t>年度末の介護施設・在宅医療等の追加的需要</a:t>
            </a:r>
            <a:endParaRPr lang="en-US" altLang="ja-JP" sz="1100" dirty="0" smtClean="0">
              <a:solidFill>
                <a:prstClr val="black"/>
              </a:solidFill>
            </a:endParaRPr>
          </a:p>
          <a:p>
            <a:pPr algn="ctr"/>
            <a:r>
              <a:rPr lang="en-US" altLang="ja-JP" sz="1100" dirty="0" smtClean="0">
                <a:solidFill>
                  <a:prstClr val="black"/>
                </a:solidFill>
              </a:rPr>
              <a:t>(</a:t>
            </a:r>
            <a:r>
              <a:rPr lang="ja-JP" altLang="en-US" sz="1100" dirty="0" smtClean="0">
                <a:solidFill>
                  <a:prstClr val="black"/>
                </a:solidFill>
              </a:rPr>
              <a:t>外来相当分</a:t>
            </a:r>
            <a:r>
              <a:rPr lang="ja-JP" altLang="en-US" sz="1100" smtClean="0">
                <a:solidFill>
                  <a:prstClr val="black"/>
                </a:solidFill>
              </a:rPr>
              <a:t>を除く</a:t>
            </a:r>
            <a:r>
              <a:rPr lang="en-US" altLang="ja-JP" sz="1100" smtClean="0">
                <a:solidFill>
                  <a:prstClr val="black"/>
                </a:solidFill>
              </a:rPr>
              <a:t>)</a:t>
            </a:r>
            <a:endParaRPr lang="ja-JP" altLang="en-US" sz="1100" dirty="0">
              <a:solidFill>
                <a:prstClr val="black"/>
              </a:solidFill>
            </a:endParaRPr>
          </a:p>
        </p:txBody>
      </p:sp>
      <p:sp>
        <p:nvSpPr>
          <p:cNvPr id="8" name="正方形/長方形 7"/>
          <p:cNvSpPr/>
          <p:nvPr/>
        </p:nvSpPr>
        <p:spPr>
          <a:xfrm>
            <a:off x="196553" y="4655219"/>
            <a:ext cx="723999" cy="867554"/>
          </a:xfrm>
          <a:prstGeom prst="rect">
            <a:avLst/>
          </a:prstGeom>
          <a:solidFill>
            <a:schemeClr val="accent6">
              <a:lumMod val="20000"/>
              <a:lumOff val="80000"/>
            </a:schemeClr>
          </a:solid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在宅医療等対応可能数</a:t>
            </a:r>
            <a:endParaRPr lang="ja-JP" altLang="en-US" sz="1100" dirty="0">
              <a:solidFill>
                <a:prstClr val="black"/>
              </a:solidFill>
            </a:endParaRPr>
          </a:p>
        </p:txBody>
      </p:sp>
      <p:sp>
        <p:nvSpPr>
          <p:cNvPr id="9" name="正方形/長方形 8"/>
          <p:cNvSpPr/>
          <p:nvPr/>
        </p:nvSpPr>
        <p:spPr>
          <a:xfrm>
            <a:off x="3701013" y="3310326"/>
            <a:ext cx="900000" cy="132873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平成</a:t>
            </a:r>
            <a:r>
              <a:rPr lang="en-US" altLang="ja-JP" sz="1100" dirty="0" smtClean="0">
                <a:solidFill>
                  <a:prstClr val="black"/>
                </a:solidFill>
              </a:rPr>
              <a:t>35</a:t>
            </a:r>
            <a:r>
              <a:rPr lang="ja-JP" altLang="en-US" sz="1100" dirty="0" smtClean="0">
                <a:solidFill>
                  <a:prstClr val="black"/>
                </a:solidFill>
              </a:rPr>
              <a:t>年度末</a:t>
            </a:r>
            <a:r>
              <a:rPr lang="ja-JP" altLang="en-US" sz="1100" dirty="0">
                <a:solidFill>
                  <a:prstClr val="black"/>
                </a:solidFill>
              </a:rPr>
              <a:t>に</a:t>
            </a:r>
            <a:r>
              <a:rPr lang="ja-JP" altLang="en-US" sz="1100" dirty="0" smtClean="0">
                <a:solidFill>
                  <a:prstClr val="black"/>
                </a:solidFill>
              </a:rPr>
              <a:t>介護</a:t>
            </a:r>
            <a:r>
              <a:rPr lang="ja-JP" altLang="en-US" sz="1100" dirty="0">
                <a:solidFill>
                  <a:prstClr val="black"/>
                </a:solidFill>
              </a:rPr>
              <a:t>老人保健</a:t>
            </a:r>
            <a:r>
              <a:rPr lang="ja-JP" altLang="en-US" sz="1100" dirty="0" smtClean="0">
                <a:solidFill>
                  <a:prstClr val="black"/>
                </a:solidFill>
              </a:rPr>
              <a:t>施設又は介護医療院へ転換することが見込まれる病床数</a:t>
            </a:r>
            <a:endParaRPr lang="en-US" altLang="ja-JP" sz="1100" dirty="0" smtClean="0">
              <a:solidFill>
                <a:prstClr val="black"/>
              </a:solidFill>
            </a:endParaRPr>
          </a:p>
        </p:txBody>
      </p:sp>
      <p:sp>
        <p:nvSpPr>
          <p:cNvPr id="10" name="正方形/長方形 9"/>
          <p:cNvSpPr/>
          <p:nvPr/>
        </p:nvSpPr>
        <p:spPr>
          <a:xfrm>
            <a:off x="5060451" y="3301828"/>
            <a:ext cx="1033696" cy="59666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全ての介護療養病床の</a:t>
            </a:r>
            <a:endParaRPr lang="en-US" altLang="ja-JP" sz="1100" dirty="0" smtClean="0">
              <a:solidFill>
                <a:prstClr val="black"/>
              </a:solidFill>
            </a:endParaRPr>
          </a:p>
          <a:p>
            <a:pPr algn="ctr"/>
            <a:r>
              <a:rPr lang="ja-JP" altLang="en-US" sz="1100" dirty="0" smtClean="0">
                <a:solidFill>
                  <a:prstClr val="black"/>
                </a:solidFill>
              </a:rPr>
              <a:t>病床数</a:t>
            </a:r>
            <a:endParaRPr lang="ja-JP" altLang="en-US" sz="1100" dirty="0">
              <a:solidFill>
                <a:prstClr val="black"/>
              </a:solidFill>
            </a:endParaRPr>
          </a:p>
        </p:txBody>
      </p:sp>
      <p:grpSp>
        <p:nvGrpSpPr>
          <p:cNvPr id="82" name="グループ化 81"/>
          <p:cNvGrpSpPr/>
          <p:nvPr/>
        </p:nvGrpSpPr>
        <p:grpSpPr>
          <a:xfrm>
            <a:off x="1058164" y="462348"/>
            <a:ext cx="7678640" cy="734404"/>
            <a:chOff x="2209840" y="472714"/>
            <a:chExt cx="7678640" cy="734404"/>
          </a:xfrm>
        </p:grpSpPr>
        <p:sp>
          <p:nvSpPr>
            <p:cNvPr id="42" name="正方形/長方形 41"/>
            <p:cNvSpPr/>
            <p:nvPr/>
          </p:nvSpPr>
          <p:spPr>
            <a:xfrm>
              <a:off x="2209840" y="472714"/>
              <a:ext cx="7678640" cy="734404"/>
            </a:xfrm>
            <a:prstGeom prst="rect">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endParaRPr>
            </a:p>
          </p:txBody>
        </p:sp>
        <p:sp>
          <p:nvSpPr>
            <p:cNvPr id="12" name="大かっこ 11"/>
            <p:cNvSpPr/>
            <p:nvPr/>
          </p:nvSpPr>
          <p:spPr>
            <a:xfrm>
              <a:off x="5611222" y="498994"/>
              <a:ext cx="1056342"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在宅医療等</a:t>
              </a:r>
              <a:endParaRPr lang="en-US" altLang="ja-JP" sz="1050" dirty="0" smtClean="0">
                <a:solidFill>
                  <a:prstClr val="black"/>
                </a:solidFill>
              </a:endParaRPr>
            </a:p>
            <a:p>
              <a:pPr algn="ctr"/>
              <a:r>
                <a:rPr lang="ja-JP" altLang="en-US" sz="1050" dirty="0" smtClean="0">
                  <a:solidFill>
                    <a:prstClr val="black"/>
                  </a:solidFill>
                </a:rPr>
                <a:t>対応可能数</a:t>
              </a:r>
              <a:endParaRPr lang="ja-JP" altLang="en-US" sz="1050" dirty="0">
                <a:solidFill>
                  <a:prstClr val="black"/>
                </a:solidFill>
              </a:endParaRPr>
            </a:p>
          </p:txBody>
        </p:sp>
        <p:cxnSp>
          <p:nvCxnSpPr>
            <p:cNvPr id="13" name="直線コネクタ 12"/>
            <p:cNvCxnSpPr/>
            <p:nvPr/>
          </p:nvCxnSpPr>
          <p:spPr>
            <a:xfrm>
              <a:off x="2602302" y="864770"/>
              <a:ext cx="709543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大かっこ 13"/>
            <p:cNvSpPr/>
            <p:nvPr/>
          </p:nvSpPr>
          <p:spPr>
            <a:xfrm>
              <a:off x="2527826" y="498994"/>
              <a:ext cx="953456"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性別･年齢</a:t>
              </a:r>
              <a:endParaRPr lang="en-US" altLang="ja-JP" sz="1050" dirty="0" smtClean="0">
                <a:solidFill>
                  <a:prstClr val="black"/>
                </a:solidFill>
              </a:endParaRPr>
            </a:p>
            <a:p>
              <a:pPr algn="ctr"/>
              <a:r>
                <a:rPr lang="ja-JP" altLang="en-US" sz="1050" dirty="0" smtClean="0">
                  <a:solidFill>
                    <a:prstClr val="black"/>
                  </a:solidFill>
                </a:rPr>
                <a:t>階級別人口</a:t>
              </a:r>
              <a:endParaRPr lang="ja-JP" altLang="en-US" sz="1050" dirty="0">
                <a:solidFill>
                  <a:prstClr val="black"/>
                </a:solidFill>
              </a:endParaRPr>
            </a:p>
          </p:txBody>
        </p:sp>
        <p:sp>
          <p:nvSpPr>
            <p:cNvPr id="15" name="テキスト ボックス 14"/>
            <p:cNvSpPr txBox="1"/>
            <p:nvPr/>
          </p:nvSpPr>
          <p:spPr>
            <a:xfrm>
              <a:off x="3435889" y="544916"/>
              <a:ext cx="338554" cy="276999"/>
            </a:xfrm>
            <a:prstGeom prst="rect">
              <a:avLst/>
            </a:prstGeom>
            <a:noFill/>
          </p:spPr>
          <p:txBody>
            <a:bodyPr wrap="none" rtlCol="0">
              <a:spAutoFit/>
            </a:bodyPr>
            <a:lstStyle/>
            <a:p>
              <a:r>
                <a:rPr lang="en-US" altLang="ja-JP" sz="1200" dirty="0" smtClean="0">
                  <a:solidFill>
                    <a:prstClr val="black"/>
                  </a:solidFill>
                </a:rPr>
                <a:t>×</a:t>
              </a:r>
              <a:endParaRPr lang="ja-JP" altLang="en-US" sz="1200" dirty="0">
                <a:solidFill>
                  <a:prstClr val="black"/>
                </a:solidFill>
              </a:endParaRPr>
            </a:p>
          </p:txBody>
        </p:sp>
        <p:sp>
          <p:nvSpPr>
            <p:cNvPr id="16" name="テキスト ボックス 15"/>
            <p:cNvSpPr txBox="1"/>
            <p:nvPr/>
          </p:nvSpPr>
          <p:spPr>
            <a:xfrm>
              <a:off x="6667563" y="544916"/>
              <a:ext cx="338554" cy="276999"/>
            </a:xfrm>
            <a:prstGeom prst="rect">
              <a:avLst/>
            </a:prstGeom>
            <a:noFill/>
          </p:spPr>
          <p:txBody>
            <a:bodyPr wrap="none" rtlCol="0">
              <a:spAutoFit/>
            </a:bodyPr>
            <a:lstStyle/>
            <a:p>
              <a:r>
                <a:rPr lang="ja-JP" altLang="en-US" sz="1200" dirty="0">
                  <a:solidFill>
                    <a:prstClr val="black"/>
                  </a:solidFill>
                </a:rPr>
                <a:t>＋</a:t>
              </a:r>
            </a:p>
          </p:txBody>
        </p:sp>
        <p:sp>
          <p:nvSpPr>
            <p:cNvPr id="17" name="大かっこ 16"/>
            <p:cNvSpPr/>
            <p:nvPr/>
          </p:nvSpPr>
          <p:spPr>
            <a:xfrm>
              <a:off x="7050945" y="498994"/>
              <a:ext cx="1016976"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流入</a:t>
              </a:r>
              <a:endParaRPr lang="en-US" altLang="ja-JP" sz="1050" dirty="0" smtClean="0">
                <a:solidFill>
                  <a:prstClr val="black"/>
                </a:solidFill>
              </a:endParaRPr>
            </a:p>
            <a:p>
              <a:pPr algn="ctr"/>
              <a:r>
                <a:rPr lang="ja-JP" altLang="en-US" sz="1050" dirty="0" smtClean="0">
                  <a:solidFill>
                    <a:prstClr val="black"/>
                  </a:solidFill>
                </a:rPr>
                <a:t>入院患者数</a:t>
              </a:r>
              <a:endParaRPr lang="ja-JP" altLang="en-US" sz="1050" dirty="0">
                <a:solidFill>
                  <a:prstClr val="black"/>
                </a:solidFill>
              </a:endParaRPr>
            </a:p>
          </p:txBody>
        </p:sp>
        <p:sp>
          <p:nvSpPr>
            <p:cNvPr id="18" name="大かっこ 17"/>
            <p:cNvSpPr/>
            <p:nvPr/>
          </p:nvSpPr>
          <p:spPr>
            <a:xfrm>
              <a:off x="8518101" y="498994"/>
              <a:ext cx="1071441"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流出</a:t>
              </a:r>
              <a:endParaRPr lang="en-US" altLang="ja-JP" sz="1050" dirty="0" smtClean="0">
                <a:solidFill>
                  <a:prstClr val="black"/>
                </a:solidFill>
              </a:endParaRPr>
            </a:p>
            <a:p>
              <a:pPr algn="ctr"/>
              <a:r>
                <a:rPr lang="ja-JP" altLang="en-US" sz="1050" dirty="0" smtClean="0">
                  <a:solidFill>
                    <a:prstClr val="black"/>
                  </a:solidFill>
                </a:rPr>
                <a:t>入院患者数</a:t>
              </a:r>
              <a:endParaRPr lang="ja-JP" altLang="en-US" sz="1050" dirty="0">
                <a:solidFill>
                  <a:prstClr val="black"/>
                </a:solidFill>
              </a:endParaRPr>
            </a:p>
          </p:txBody>
        </p:sp>
        <p:sp>
          <p:nvSpPr>
            <p:cNvPr id="19" name="テキスト ボックス 18"/>
            <p:cNvSpPr txBox="1"/>
            <p:nvPr/>
          </p:nvSpPr>
          <p:spPr>
            <a:xfrm>
              <a:off x="8116411" y="544916"/>
              <a:ext cx="338554" cy="276999"/>
            </a:xfrm>
            <a:prstGeom prst="rect">
              <a:avLst/>
            </a:prstGeom>
            <a:noFill/>
          </p:spPr>
          <p:txBody>
            <a:bodyPr wrap="none" rtlCol="0">
              <a:spAutoFit/>
            </a:bodyPr>
            <a:lstStyle/>
            <a:p>
              <a:r>
                <a:rPr lang="ja-JP" altLang="en-US" sz="1200" dirty="0" smtClean="0">
                  <a:solidFill>
                    <a:prstClr val="black"/>
                  </a:solidFill>
                </a:rPr>
                <a:t>－</a:t>
              </a:r>
              <a:endParaRPr lang="ja-JP" altLang="en-US" sz="1200" dirty="0">
                <a:solidFill>
                  <a:prstClr val="black"/>
                </a:solidFill>
              </a:endParaRPr>
            </a:p>
          </p:txBody>
        </p:sp>
        <p:sp>
          <p:nvSpPr>
            <p:cNvPr id="20" name="大かっこ 19"/>
            <p:cNvSpPr/>
            <p:nvPr/>
          </p:nvSpPr>
          <p:spPr>
            <a:xfrm>
              <a:off x="3774640" y="498994"/>
              <a:ext cx="1470121"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性別･年齢階級別</a:t>
              </a:r>
              <a:endParaRPr lang="en-US" altLang="ja-JP" sz="1050" dirty="0" smtClean="0">
                <a:solidFill>
                  <a:prstClr val="black"/>
                </a:solidFill>
              </a:endParaRPr>
            </a:p>
            <a:p>
              <a:pPr algn="ctr"/>
              <a:r>
                <a:rPr lang="ja-JP" altLang="en-US" sz="1050" dirty="0" smtClean="0">
                  <a:solidFill>
                    <a:prstClr val="black"/>
                  </a:solidFill>
                </a:rPr>
                <a:t>療養病床入院受療率</a:t>
              </a:r>
              <a:endParaRPr lang="ja-JP" altLang="en-US" sz="1050" dirty="0">
                <a:solidFill>
                  <a:prstClr val="black"/>
                </a:solidFill>
              </a:endParaRPr>
            </a:p>
          </p:txBody>
        </p:sp>
        <p:sp>
          <p:nvSpPr>
            <p:cNvPr id="21" name="テキスト ボックス 20"/>
            <p:cNvSpPr txBox="1"/>
            <p:nvPr/>
          </p:nvSpPr>
          <p:spPr>
            <a:xfrm>
              <a:off x="5230830" y="544916"/>
              <a:ext cx="338554" cy="276999"/>
            </a:xfrm>
            <a:prstGeom prst="rect">
              <a:avLst/>
            </a:prstGeom>
            <a:noFill/>
          </p:spPr>
          <p:txBody>
            <a:bodyPr wrap="none" rtlCol="0">
              <a:spAutoFit/>
            </a:bodyPr>
            <a:lstStyle/>
            <a:p>
              <a:r>
                <a:rPr lang="ja-JP" altLang="en-US" sz="1200" dirty="0" smtClean="0">
                  <a:solidFill>
                    <a:prstClr val="black"/>
                  </a:solidFill>
                </a:rPr>
                <a:t>－</a:t>
              </a:r>
              <a:endParaRPr lang="ja-JP" altLang="en-US" sz="1200" dirty="0">
                <a:solidFill>
                  <a:prstClr val="black"/>
                </a:solidFill>
              </a:endParaRPr>
            </a:p>
          </p:txBody>
        </p:sp>
        <p:sp>
          <p:nvSpPr>
            <p:cNvPr id="23" name="大かっこ 22"/>
            <p:cNvSpPr/>
            <p:nvPr/>
          </p:nvSpPr>
          <p:spPr>
            <a:xfrm>
              <a:off x="5285959" y="905439"/>
              <a:ext cx="1381258" cy="252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病床利用率</a:t>
              </a:r>
              <a:endParaRPr lang="en-US" altLang="ja-JP" sz="1050" dirty="0" smtClean="0">
                <a:solidFill>
                  <a:prstClr val="black"/>
                </a:solidFill>
              </a:endParaRPr>
            </a:p>
          </p:txBody>
        </p:sp>
      </p:grpSp>
      <p:sp>
        <p:nvSpPr>
          <p:cNvPr id="28" name="正方形/長方形 27"/>
          <p:cNvSpPr/>
          <p:nvPr/>
        </p:nvSpPr>
        <p:spPr>
          <a:xfrm>
            <a:off x="5049141" y="4128631"/>
            <a:ext cx="1033696" cy="51043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一部の医療療養病床の</a:t>
            </a:r>
            <a:endParaRPr lang="en-US" altLang="ja-JP" sz="1100" dirty="0" smtClean="0">
              <a:solidFill>
                <a:prstClr val="black"/>
              </a:solidFill>
            </a:endParaRPr>
          </a:p>
          <a:p>
            <a:pPr algn="ctr"/>
            <a:r>
              <a:rPr lang="ja-JP" altLang="en-US" sz="1100" dirty="0" smtClean="0">
                <a:solidFill>
                  <a:prstClr val="black"/>
                </a:solidFill>
              </a:rPr>
              <a:t>病床数 </a:t>
            </a:r>
            <a:r>
              <a:rPr lang="en-US" altLang="ja-JP" sz="1100" dirty="0" smtClean="0">
                <a:solidFill>
                  <a:prstClr val="black"/>
                </a:solidFill>
              </a:rPr>
              <a:t>(※1</a:t>
            </a:r>
            <a:r>
              <a:rPr lang="en-US" altLang="ja-JP" sz="1100" dirty="0">
                <a:solidFill>
                  <a:prstClr val="black"/>
                </a:solidFill>
              </a:rPr>
              <a:t>)</a:t>
            </a:r>
            <a:endParaRPr lang="ja-JP" altLang="en-US" sz="1100" dirty="0">
              <a:solidFill>
                <a:prstClr val="black"/>
              </a:solidFill>
            </a:endParaRPr>
          </a:p>
        </p:txBody>
      </p:sp>
      <p:sp>
        <p:nvSpPr>
          <p:cNvPr id="6" name="正方形/長方形 5"/>
          <p:cNvSpPr/>
          <p:nvPr/>
        </p:nvSpPr>
        <p:spPr>
          <a:xfrm>
            <a:off x="145156" y="2122370"/>
            <a:ext cx="845672" cy="3400403"/>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dirty="0">
              <a:solidFill>
                <a:prstClr val="black"/>
              </a:solidFill>
            </a:endParaRPr>
          </a:p>
        </p:txBody>
      </p:sp>
      <p:sp>
        <p:nvSpPr>
          <p:cNvPr id="29" name="正方形/長方形 28"/>
          <p:cNvSpPr/>
          <p:nvPr/>
        </p:nvSpPr>
        <p:spPr>
          <a:xfrm>
            <a:off x="3699039" y="4655219"/>
            <a:ext cx="900000" cy="867554"/>
          </a:xfrm>
          <a:prstGeom prst="rect">
            <a:avLst/>
          </a:prstGeom>
          <a:solidFill>
            <a:schemeClr val="accent6">
              <a:lumMod val="20000"/>
              <a:lumOff val="80000"/>
            </a:schemeClr>
          </a:solid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在宅医療等対応可能数</a:t>
            </a:r>
            <a:endParaRPr lang="ja-JP" altLang="en-US" sz="1100" dirty="0">
              <a:solidFill>
                <a:prstClr val="black"/>
              </a:solidFill>
            </a:endParaRPr>
          </a:p>
        </p:txBody>
      </p:sp>
      <p:sp>
        <p:nvSpPr>
          <p:cNvPr id="30" name="正方形/長方形 29"/>
          <p:cNvSpPr/>
          <p:nvPr/>
        </p:nvSpPr>
        <p:spPr>
          <a:xfrm>
            <a:off x="6261100" y="3301827"/>
            <a:ext cx="2475704" cy="4192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solidFill>
                  <a:prstClr val="black"/>
                </a:solidFill>
              </a:rPr>
              <a:t>・介護老人保健</a:t>
            </a:r>
            <a:r>
              <a:rPr lang="ja-JP" altLang="en-US" sz="1100" dirty="0" smtClean="0">
                <a:solidFill>
                  <a:prstClr val="black"/>
                </a:solidFill>
              </a:rPr>
              <a:t>施設の入所定員数</a:t>
            </a:r>
            <a:endParaRPr lang="en-US" altLang="ja-JP" sz="1100" dirty="0" smtClean="0">
              <a:solidFill>
                <a:prstClr val="black"/>
              </a:solidFill>
            </a:endParaRPr>
          </a:p>
          <a:p>
            <a:r>
              <a:rPr lang="ja-JP" altLang="en-US" sz="1100" dirty="0" smtClean="0">
                <a:solidFill>
                  <a:prstClr val="black"/>
                </a:solidFill>
              </a:rPr>
              <a:t>・介護医療院の入所定員数</a:t>
            </a:r>
            <a:endParaRPr lang="en-US" altLang="ja-JP" sz="1100" dirty="0" smtClean="0">
              <a:solidFill>
                <a:prstClr val="black"/>
              </a:solidFill>
            </a:endParaRPr>
          </a:p>
        </p:txBody>
      </p:sp>
      <p:sp>
        <p:nvSpPr>
          <p:cNvPr id="31" name="正方形/長方形 30"/>
          <p:cNvSpPr/>
          <p:nvPr/>
        </p:nvSpPr>
        <p:spPr>
          <a:xfrm>
            <a:off x="6261099" y="3822571"/>
            <a:ext cx="2475705" cy="81037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smtClean="0">
                <a:solidFill>
                  <a:prstClr val="black"/>
                </a:solidFill>
              </a:rPr>
              <a:t>・介護老人</a:t>
            </a:r>
            <a:r>
              <a:rPr lang="ja-JP" altLang="en-US" sz="1100" dirty="0">
                <a:solidFill>
                  <a:prstClr val="black"/>
                </a:solidFill>
              </a:rPr>
              <a:t>福祉</a:t>
            </a:r>
            <a:r>
              <a:rPr lang="ja-JP" altLang="en-US" sz="1100" dirty="0" smtClean="0">
                <a:solidFill>
                  <a:prstClr val="black"/>
                </a:solidFill>
              </a:rPr>
              <a:t>施設</a:t>
            </a:r>
            <a:r>
              <a:rPr lang="ja-JP" altLang="en-US" sz="1100" dirty="0">
                <a:solidFill>
                  <a:prstClr val="black"/>
                </a:solidFill>
              </a:rPr>
              <a:t>の入所</a:t>
            </a:r>
            <a:r>
              <a:rPr lang="ja-JP" altLang="en-US" sz="1100" dirty="0" smtClean="0">
                <a:solidFill>
                  <a:prstClr val="black"/>
                </a:solidFill>
              </a:rPr>
              <a:t>定員数</a:t>
            </a:r>
            <a:endParaRPr lang="en-US" altLang="ja-JP" sz="1100" dirty="0" smtClean="0">
              <a:solidFill>
                <a:prstClr val="black"/>
              </a:solidFill>
            </a:endParaRPr>
          </a:p>
          <a:p>
            <a:r>
              <a:rPr lang="ja-JP" altLang="en-US" sz="1100" dirty="0" smtClean="0">
                <a:solidFill>
                  <a:prstClr val="black"/>
                </a:solidFill>
              </a:rPr>
              <a:t>・特定入所者生活介護</a:t>
            </a:r>
            <a:r>
              <a:rPr lang="ja-JP" altLang="en-US" sz="1100" dirty="0">
                <a:solidFill>
                  <a:prstClr val="black"/>
                </a:solidFill>
              </a:rPr>
              <a:t>の入所</a:t>
            </a:r>
            <a:r>
              <a:rPr lang="ja-JP" altLang="en-US" sz="1100" dirty="0" smtClean="0">
                <a:solidFill>
                  <a:prstClr val="black"/>
                </a:solidFill>
              </a:rPr>
              <a:t>定員数</a:t>
            </a:r>
            <a:endParaRPr lang="en-US" altLang="ja-JP" sz="1100" dirty="0" smtClean="0">
              <a:solidFill>
                <a:prstClr val="black"/>
              </a:solidFill>
            </a:endParaRPr>
          </a:p>
          <a:p>
            <a:r>
              <a:rPr lang="ja-JP" altLang="en-US" sz="1100" dirty="0" smtClean="0">
                <a:solidFill>
                  <a:prstClr val="black"/>
                </a:solidFill>
              </a:rPr>
              <a:t>・</a:t>
            </a:r>
            <a:r>
              <a:rPr lang="ja-JP" altLang="en-US" sz="1100" dirty="0">
                <a:solidFill>
                  <a:prstClr val="black"/>
                </a:solidFill>
              </a:rPr>
              <a:t>認知症</a:t>
            </a:r>
            <a:r>
              <a:rPr lang="ja-JP" altLang="en-US" sz="1100" dirty="0" smtClean="0">
                <a:solidFill>
                  <a:prstClr val="black"/>
                </a:solidFill>
              </a:rPr>
              <a:t>グループホーム</a:t>
            </a:r>
            <a:r>
              <a:rPr lang="ja-JP" altLang="en-US" sz="1100" dirty="0">
                <a:solidFill>
                  <a:prstClr val="black"/>
                </a:solidFill>
              </a:rPr>
              <a:t>の入所定員数</a:t>
            </a:r>
            <a:endParaRPr lang="en-US" altLang="ja-JP" sz="1100" dirty="0" smtClean="0">
              <a:solidFill>
                <a:prstClr val="black"/>
              </a:solidFill>
            </a:endParaRPr>
          </a:p>
          <a:p>
            <a:r>
              <a:rPr lang="ja-JP" altLang="en-US" sz="1100" dirty="0" smtClean="0">
                <a:solidFill>
                  <a:prstClr val="black"/>
                </a:solidFill>
              </a:rPr>
              <a:t>・廃止した病床数　等</a:t>
            </a:r>
            <a:endParaRPr lang="ja-JP" altLang="en-US" sz="1100" dirty="0">
              <a:solidFill>
                <a:prstClr val="black"/>
              </a:solidFill>
            </a:endParaRPr>
          </a:p>
        </p:txBody>
      </p:sp>
      <p:sp>
        <p:nvSpPr>
          <p:cNvPr id="32" name="大かっこ 31"/>
          <p:cNvSpPr/>
          <p:nvPr/>
        </p:nvSpPr>
        <p:spPr>
          <a:xfrm>
            <a:off x="88468" y="2405607"/>
            <a:ext cx="972000" cy="896221"/>
          </a:xfrm>
          <a:prstGeom prst="bracketPair">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100" dirty="0" smtClean="0">
                <a:solidFill>
                  <a:prstClr val="black"/>
                </a:solidFill>
              </a:rPr>
              <a:t>全ての療養病床の入院需要</a:t>
            </a:r>
            <a:endParaRPr lang="en-US" altLang="ja-JP" sz="1100" dirty="0" smtClean="0">
              <a:solidFill>
                <a:prstClr val="black"/>
              </a:solidFill>
            </a:endParaRPr>
          </a:p>
          <a:p>
            <a:pPr algn="ctr"/>
            <a:endParaRPr lang="en-US" altLang="ja-JP" sz="1100" dirty="0" smtClean="0">
              <a:solidFill>
                <a:prstClr val="black"/>
              </a:solidFill>
            </a:endParaRPr>
          </a:p>
          <a:p>
            <a:pPr algn="ctr"/>
            <a:r>
              <a:rPr lang="ja-JP" altLang="en-US" sz="1100" dirty="0" smtClean="0">
                <a:solidFill>
                  <a:prstClr val="black"/>
                </a:solidFill>
              </a:rPr>
              <a:t>人口</a:t>
            </a:r>
            <a:endParaRPr lang="en-US" altLang="ja-JP" sz="1100" dirty="0" smtClean="0">
              <a:solidFill>
                <a:prstClr val="black"/>
              </a:solidFill>
            </a:endParaRPr>
          </a:p>
          <a:p>
            <a:pPr algn="ctr"/>
            <a:r>
              <a:rPr lang="en-US" altLang="ja-JP" sz="1100" dirty="0" smtClean="0">
                <a:solidFill>
                  <a:prstClr val="black"/>
                </a:solidFill>
              </a:rPr>
              <a:t>×</a:t>
            </a:r>
          </a:p>
          <a:p>
            <a:pPr algn="ctr"/>
            <a:r>
              <a:rPr lang="ja-JP" altLang="en-US" sz="1100" dirty="0" smtClean="0">
                <a:solidFill>
                  <a:prstClr val="black"/>
                </a:solidFill>
              </a:rPr>
              <a:t>療養病床入院受療率）</a:t>
            </a:r>
            <a:endParaRPr lang="en-US" altLang="ja-JP" sz="1100" dirty="0" smtClean="0">
              <a:solidFill>
                <a:prstClr val="black"/>
              </a:solidFill>
            </a:endParaRPr>
          </a:p>
        </p:txBody>
      </p:sp>
      <p:cxnSp>
        <p:nvCxnSpPr>
          <p:cNvPr id="34" name="直線コネクタ 33"/>
          <p:cNvCxnSpPr/>
          <p:nvPr/>
        </p:nvCxnSpPr>
        <p:spPr>
          <a:xfrm>
            <a:off x="6145451" y="2850467"/>
            <a:ext cx="1899" cy="2644690"/>
          </a:xfrm>
          <a:prstGeom prst="line">
            <a:avLst/>
          </a:prstGeom>
          <a:ln w="285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5" name="右中かっこ 34"/>
          <p:cNvSpPr/>
          <p:nvPr/>
        </p:nvSpPr>
        <p:spPr>
          <a:xfrm>
            <a:off x="8823025" y="3328460"/>
            <a:ext cx="197826" cy="392641"/>
          </a:xfrm>
          <a:prstGeom prst="rightBrace">
            <a:avLst/>
          </a:prstGeom>
          <a:ln w="190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6" name="右中かっこ 35"/>
          <p:cNvSpPr/>
          <p:nvPr/>
        </p:nvSpPr>
        <p:spPr>
          <a:xfrm>
            <a:off x="8826711" y="3813113"/>
            <a:ext cx="227908" cy="819829"/>
          </a:xfrm>
          <a:prstGeom prst="rightBrace">
            <a:avLst/>
          </a:prstGeom>
          <a:ln w="190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7" name="正方形/長方形 36"/>
          <p:cNvSpPr/>
          <p:nvPr/>
        </p:nvSpPr>
        <p:spPr>
          <a:xfrm>
            <a:off x="48123" y="5645567"/>
            <a:ext cx="9802759" cy="1169551"/>
          </a:xfrm>
          <a:prstGeom prst="rect">
            <a:avLst/>
          </a:prstGeom>
          <a:ln w="3175">
            <a:solidFill>
              <a:schemeClr val="tx1">
                <a:lumMod val="50000"/>
                <a:lumOff val="50000"/>
              </a:schemeClr>
            </a:solidFill>
            <a:prstDash val="sysDot"/>
          </a:ln>
        </p:spPr>
        <p:txBody>
          <a:bodyPr wrap="square" tIns="36000" bIns="36000">
            <a:spAutoFit/>
          </a:bodyPr>
          <a:lstStyle/>
          <a:p>
            <a:r>
              <a:rPr lang="ja-JP" altLang="ja-JP" sz="1000" dirty="0">
                <a:solidFill>
                  <a:prstClr val="black"/>
                </a:solidFill>
              </a:rPr>
              <a:t>地域包括ケアシステムの強化のための介護保険法等の一部を改正する法律</a:t>
            </a:r>
          </a:p>
          <a:p>
            <a:r>
              <a:rPr lang="ja-JP" altLang="ja-JP" sz="1000" dirty="0">
                <a:solidFill>
                  <a:prstClr val="black"/>
                </a:solidFill>
              </a:rPr>
              <a:t>附則</a:t>
            </a:r>
          </a:p>
          <a:p>
            <a:r>
              <a:rPr lang="ja-JP" altLang="ja-JP" sz="1000" dirty="0">
                <a:solidFill>
                  <a:prstClr val="black"/>
                </a:solidFill>
              </a:rPr>
              <a:t>（療養病床に係る既存の病床数の算定に関する措置）</a:t>
            </a:r>
          </a:p>
          <a:p>
            <a:pPr marL="85725" indent="-85725"/>
            <a:r>
              <a:rPr lang="ja-JP" altLang="ja-JP" sz="1000" dirty="0" smtClean="0">
                <a:solidFill>
                  <a:prstClr val="black"/>
                </a:solidFill>
              </a:rPr>
              <a:t>第二十八条</a:t>
            </a:r>
            <a:r>
              <a:rPr lang="ja-JP" altLang="en-US" sz="1000" dirty="0" smtClean="0">
                <a:solidFill>
                  <a:prstClr val="black"/>
                </a:solidFill>
              </a:rPr>
              <a:t>　</a:t>
            </a:r>
            <a:r>
              <a:rPr lang="ja-JP" altLang="ja-JP" sz="1000" dirty="0" smtClean="0">
                <a:solidFill>
                  <a:prstClr val="black"/>
                </a:solidFill>
              </a:rPr>
              <a:t>都道府県</a:t>
            </a:r>
            <a:r>
              <a:rPr lang="ja-JP" altLang="ja-JP" sz="1000" dirty="0">
                <a:solidFill>
                  <a:prstClr val="black"/>
                </a:solidFill>
              </a:rPr>
              <a:t>知事が、医療法第七条の二第一項から第三項までの場合又は第七条の規定による改正後の医療法（次条において「新医療法</a:t>
            </a:r>
            <a:r>
              <a:rPr lang="ja-JP" altLang="ja-JP" sz="1000" dirty="0" smtClean="0">
                <a:solidFill>
                  <a:prstClr val="black"/>
                </a:solidFill>
              </a:rPr>
              <a:t>」と</a:t>
            </a:r>
            <a:r>
              <a:rPr lang="ja-JP" altLang="ja-JP" sz="1000" dirty="0">
                <a:solidFill>
                  <a:prstClr val="black"/>
                </a:solidFill>
              </a:rPr>
              <a:t>いう。）第三十条の十二第一項において読み替えて準用する医療法第七条の二第三項の場合において、医療法第三十条の四第一項に規定する医療計画において定める同条第二項第十二号に規定する区域における既存の病床数を算定するに当たっては、</a:t>
            </a:r>
            <a:r>
              <a:rPr lang="ja-JP" altLang="ja-JP" sz="1000" u="sng" dirty="0">
                <a:solidFill>
                  <a:prstClr val="black"/>
                </a:solidFill>
              </a:rPr>
              <a:t>新介護老人保健施設及び介護医療院の入所定員数については、</a:t>
            </a:r>
            <a:r>
              <a:rPr lang="ja-JP" altLang="ja-JP" sz="1000" dirty="0">
                <a:solidFill>
                  <a:prstClr val="black"/>
                </a:solidFill>
              </a:rPr>
              <a:t>平成三十六年三月三十一日までの間、厚生労働省令で定める基準に従い都道府県の条例で定めるところにより、</a:t>
            </a:r>
            <a:r>
              <a:rPr lang="ja-JP" altLang="ja-JP" sz="1000" u="sng" dirty="0">
                <a:solidFill>
                  <a:prstClr val="black"/>
                </a:solidFill>
              </a:rPr>
              <a:t>既存の療養病床</a:t>
            </a:r>
            <a:r>
              <a:rPr lang="ja-JP" altLang="ja-JP" sz="1000" dirty="0">
                <a:solidFill>
                  <a:prstClr val="black"/>
                </a:solidFill>
              </a:rPr>
              <a:t>（同法第七条第二項第四号に規定する療養病床をいう。）</a:t>
            </a:r>
            <a:r>
              <a:rPr lang="ja-JP" altLang="ja-JP" sz="1000" u="sng" dirty="0">
                <a:solidFill>
                  <a:prstClr val="black"/>
                </a:solidFill>
              </a:rPr>
              <a:t>の病床数とみなす</a:t>
            </a:r>
            <a:r>
              <a:rPr lang="ja-JP" altLang="ja-JP" sz="1000" dirty="0" smtClean="0">
                <a:solidFill>
                  <a:prstClr val="black"/>
                </a:solidFill>
              </a:rPr>
              <a:t>。</a:t>
            </a:r>
            <a:endParaRPr lang="ja-JP" altLang="ja-JP" sz="1000" dirty="0">
              <a:solidFill>
                <a:prstClr val="black"/>
              </a:solidFill>
            </a:endParaRPr>
          </a:p>
        </p:txBody>
      </p:sp>
      <p:sp>
        <p:nvSpPr>
          <p:cNvPr id="38" name="テキスト ボックス 37"/>
          <p:cNvSpPr txBox="1"/>
          <p:nvPr/>
        </p:nvSpPr>
        <p:spPr>
          <a:xfrm>
            <a:off x="9054619" y="3222864"/>
            <a:ext cx="1022468" cy="646331"/>
          </a:xfrm>
          <a:prstGeom prst="rect">
            <a:avLst/>
          </a:prstGeom>
          <a:noFill/>
        </p:spPr>
        <p:txBody>
          <a:bodyPr wrap="square" rtlCol="0">
            <a:spAutoFit/>
          </a:bodyPr>
          <a:lstStyle/>
          <a:p>
            <a:r>
              <a:rPr lang="ja-JP" altLang="en-US" sz="1200" dirty="0" smtClean="0">
                <a:solidFill>
                  <a:prstClr val="black"/>
                </a:solidFill>
              </a:rPr>
              <a:t>既存病床</a:t>
            </a:r>
            <a:endParaRPr lang="en-US" altLang="ja-JP" sz="1200" dirty="0" smtClean="0">
              <a:solidFill>
                <a:prstClr val="black"/>
              </a:solidFill>
            </a:endParaRPr>
          </a:p>
          <a:p>
            <a:r>
              <a:rPr lang="ja-JP" altLang="en-US" sz="1200" dirty="0" smtClean="0">
                <a:solidFill>
                  <a:prstClr val="black"/>
                </a:solidFill>
              </a:rPr>
              <a:t>として</a:t>
            </a:r>
            <a:endParaRPr lang="en-US" altLang="ja-JP" sz="1200" dirty="0" smtClean="0">
              <a:solidFill>
                <a:prstClr val="black"/>
              </a:solidFill>
            </a:endParaRPr>
          </a:p>
          <a:p>
            <a:r>
              <a:rPr lang="ja-JP" altLang="en-US" sz="1200" dirty="0" smtClean="0">
                <a:solidFill>
                  <a:prstClr val="black"/>
                </a:solidFill>
              </a:rPr>
              <a:t>扱う</a:t>
            </a:r>
            <a:endParaRPr lang="ja-JP" altLang="en-US" sz="1200" dirty="0">
              <a:solidFill>
                <a:prstClr val="black"/>
              </a:solidFill>
            </a:endParaRPr>
          </a:p>
        </p:txBody>
      </p:sp>
      <p:sp>
        <p:nvSpPr>
          <p:cNvPr id="39" name="テキスト ボックス 38"/>
          <p:cNvSpPr txBox="1"/>
          <p:nvPr/>
        </p:nvSpPr>
        <p:spPr>
          <a:xfrm>
            <a:off x="9048748" y="3887331"/>
            <a:ext cx="1357313" cy="646331"/>
          </a:xfrm>
          <a:prstGeom prst="rect">
            <a:avLst/>
          </a:prstGeom>
          <a:noFill/>
        </p:spPr>
        <p:txBody>
          <a:bodyPr wrap="square" rtlCol="0">
            <a:spAutoFit/>
          </a:bodyPr>
          <a:lstStyle/>
          <a:p>
            <a:r>
              <a:rPr lang="ja-JP" altLang="en-US" sz="1200" dirty="0" smtClean="0">
                <a:solidFill>
                  <a:prstClr val="black"/>
                </a:solidFill>
              </a:rPr>
              <a:t>既存病床</a:t>
            </a:r>
            <a:endParaRPr lang="en-US" altLang="ja-JP" sz="1200" dirty="0" smtClean="0">
              <a:solidFill>
                <a:prstClr val="black"/>
              </a:solidFill>
            </a:endParaRPr>
          </a:p>
          <a:p>
            <a:r>
              <a:rPr lang="ja-JP" altLang="en-US" sz="1200" dirty="0" smtClean="0">
                <a:solidFill>
                  <a:prstClr val="black"/>
                </a:solidFill>
              </a:rPr>
              <a:t>として</a:t>
            </a:r>
            <a:endParaRPr lang="en-US" altLang="ja-JP" sz="1200" dirty="0" smtClean="0">
              <a:solidFill>
                <a:prstClr val="black"/>
              </a:solidFill>
            </a:endParaRPr>
          </a:p>
          <a:p>
            <a:r>
              <a:rPr lang="ja-JP" altLang="en-US" sz="1200" dirty="0" smtClean="0">
                <a:solidFill>
                  <a:prstClr val="black"/>
                </a:solidFill>
              </a:rPr>
              <a:t>扱わない</a:t>
            </a:r>
            <a:endParaRPr lang="ja-JP" altLang="en-US" sz="1200" dirty="0">
              <a:solidFill>
                <a:prstClr val="black"/>
              </a:solidFill>
            </a:endParaRPr>
          </a:p>
        </p:txBody>
      </p:sp>
      <p:sp>
        <p:nvSpPr>
          <p:cNvPr id="40" name="テキスト ボックス 39"/>
          <p:cNvSpPr txBox="1"/>
          <p:nvPr/>
        </p:nvSpPr>
        <p:spPr>
          <a:xfrm>
            <a:off x="2723305" y="2650040"/>
            <a:ext cx="2946241" cy="292388"/>
          </a:xfrm>
          <a:prstGeom prst="rect">
            <a:avLst/>
          </a:prstGeom>
          <a:solidFill>
            <a:schemeClr val="bg2"/>
          </a:solidFill>
        </p:spPr>
        <p:txBody>
          <a:bodyPr wrap="square" rtlCol="0">
            <a:spAutoFit/>
          </a:bodyPr>
          <a:lstStyle/>
          <a:p>
            <a:pPr algn="ct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「在宅医療等対応可能数」の考え方</a:t>
            </a:r>
            <a:endPar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6364717" y="2624228"/>
            <a:ext cx="2703084" cy="523220"/>
          </a:xfrm>
          <a:prstGeom prst="rect">
            <a:avLst/>
          </a:prstGeom>
          <a:solidFill>
            <a:schemeClr val="bg2"/>
          </a:solidFill>
          <a:ln>
            <a:noFill/>
          </a:ln>
        </p:spPr>
        <p:txBody>
          <a:bodyPr wrap="square" rtlCol="0">
            <a:spAutoFit/>
          </a:bodyPr>
          <a:lstStyle/>
          <a:p>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療養病床からの転換分に対する</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既存病床の取扱い</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2033" y="0"/>
            <a:ext cx="9906000" cy="400110"/>
          </a:xfrm>
          <a:prstGeom prst="rect">
            <a:avLst/>
          </a:prstGeom>
          <a:solidFill>
            <a:schemeClr val="tx2">
              <a:lumMod val="75000"/>
            </a:schemeClr>
          </a:solidFill>
        </p:spPr>
        <p:txBody>
          <a:bodyPr wrap="square">
            <a:spAutoFit/>
          </a:bodyPr>
          <a:lstStyle/>
          <a:p>
            <a:pPr algn="ctr"/>
            <a:r>
              <a:rPr lang="ja-JP" altLang="en-US" sz="2000"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療養病床部分の基準病床数算定のイメージ</a:t>
            </a:r>
            <a:endPar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右中かっこ 48"/>
          <p:cNvSpPr/>
          <p:nvPr/>
        </p:nvSpPr>
        <p:spPr>
          <a:xfrm>
            <a:off x="1058164" y="1852994"/>
            <a:ext cx="175474" cy="2737301"/>
          </a:xfrm>
          <a:prstGeom prst="righ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52" name="正方形/長方形 51"/>
          <p:cNvSpPr/>
          <p:nvPr/>
        </p:nvSpPr>
        <p:spPr>
          <a:xfrm>
            <a:off x="2528959" y="1313323"/>
            <a:ext cx="7232984" cy="1014597"/>
          </a:xfrm>
          <a:prstGeom prst="rect">
            <a:avLst/>
          </a:prstGeom>
          <a:solidFill>
            <a:schemeClr val="bg1"/>
          </a:solidFill>
          <a:ln w="5080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1150" dirty="0" smtClean="0">
                <a:solidFill>
                  <a:prstClr val="black"/>
                </a:solidFill>
              </a:rPr>
              <a:t>●「在宅医療等対応可能数」に、療養病床から介護</a:t>
            </a:r>
            <a:r>
              <a:rPr lang="ja-JP" altLang="en-US" sz="1150" dirty="0">
                <a:solidFill>
                  <a:prstClr val="black"/>
                </a:solidFill>
              </a:rPr>
              <a:t>老人保健</a:t>
            </a:r>
            <a:r>
              <a:rPr lang="ja-JP" altLang="en-US" sz="1150" dirty="0" smtClean="0">
                <a:solidFill>
                  <a:prstClr val="black"/>
                </a:solidFill>
              </a:rPr>
              <a:t>施設又は介護医療院へ転換することが見込まれる病床数（見込み）を含めないのは、既存病床数にカウントする概念との整合性を図るため。</a:t>
            </a:r>
            <a:endParaRPr lang="en-US" altLang="ja-JP" sz="1150" dirty="0" smtClean="0">
              <a:solidFill>
                <a:prstClr val="black"/>
              </a:solidFill>
            </a:endParaRPr>
          </a:p>
          <a:p>
            <a:pPr marL="85725" indent="-85725"/>
            <a:r>
              <a:rPr lang="ja-JP" altLang="en-US" sz="1150" dirty="0" smtClean="0">
                <a:solidFill>
                  <a:prstClr val="black"/>
                </a:solidFill>
              </a:rPr>
              <a:t>●既存病床数には、療養病床から転換した介護老人保健施設又は</a:t>
            </a:r>
            <a:r>
              <a:rPr lang="ja-JP" altLang="en-US" sz="1150" dirty="0">
                <a:solidFill>
                  <a:prstClr val="black"/>
                </a:solidFill>
              </a:rPr>
              <a:t>介護</a:t>
            </a:r>
            <a:r>
              <a:rPr lang="ja-JP" altLang="en-US" sz="1150" dirty="0" smtClean="0">
                <a:solidFill>
                  <a:prstClr val="black"/>
                </a:solidFill>
              </a:rPr>
              <a:t>医療院の入所定員数（実績）のみがカウントされるため、見込みと実績にずれが生じていった場合には、基準病床の見直しを検討する必要がある。</a:t>
            </a:r>
            <a:endParaRPr lang="ja-JP" altLang="en-US" sz="1150" dirty="0">
              <a:solidFill>
                <a:prstClr val="black"/>
              </a:solidFill>
            </a:endParaRPr>
          </a:p>
        </p:txBody>
      </p:sp>
      <p:sp>
        <p:nvSpPr>
          <p:cNvPr id="50" name="スライド番号プレースホルダー 1"/>
          <p:cNvSpPr txBox="1">
            <a:spLocks/>
          </p:cNvSpPr>
          <p:nvPr/>
        </p:nvSpPr>
        <p:spPr>
          <a:xfrm>
            <a:off x="7594600" y="6543559"/>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0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FDC3B78-F436-4E4A-8394-351FF17AB638}" type="slidenum">
              <a:rPr lang="ja-JP" altLang="en-US" sz="2000"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3</a:t>
            </a:fld>
            <a:endParaRPr lang="ja-JP" altLang="en-US" sz="160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円/楕円 1"/>
          <p:cNvSpPr/>
          <p:nvPr/>
        </p:nvSpPr>
        <p:spPr>
          <a:xfrm>
            <a:off x="9446072" y="6489732"/>
            <a:ext cx="433386" cy="400053"/>
          </a:xfrm>
          <a:prstGeom prst="ellipse">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51" name="直線コネクタ 50"/>
          <p:cNvCxnSpPr/>
          <p:nvPr/>
        </p:nvCxnSpPr>
        <p:spPr>
          <a:xfrm>
            <a:off x="2237966" y="1313323"/>
            <a:ext cx="0" cy="4209449"/>
          </a:xfrm>
          <a:prstGeom prst="line">
            <a:avLst/>
          </a:prstGeom>
          <a:ln w="285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pic>
        <p:nvPicPr>
          <p:cNvPr id="5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450" y="2555706"/>
            <a:ext cx="485214" cy="59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1817" y="2539703"/>
            <a:ext cx="485214" cy="621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正方形/長方形 56"/>
          <p:cNvSpPr/>
          <p:nvPr/>
        </p:nvSpPr>
        <p:spPr>
          <a:xfrm>
            <a:off x="145157" y="1852994"/>
            <a:ext cx="839267" cy="228408"/>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smtClean="0">
                <a:solidFill>
                  <a:prstClr val="black"/>
                </a:solidFill>
              </a:rPr>
              <a:t>流出・流入</a:t>
            </a:r>
            <a:endParaRPr lang="ja-JP" altLang="en-US" sz="1050" dirty="0">
              <a:solidFill>
                <a:prstClr val="black"/>
              </a:solidFill>
            </a:endParaRPr>
          </a:p>
        </p:txBody>
      </p:sp>
      <p:grpSp>
        <p:nvGrpSpPr>
          <p:cNvPr id="63" name="グループ化 62"/>
          <p:cNvGrpSpPr/>
          <p:nvPr/>
        </p:nvGrpSpPr>
        <p:grpSpPr>
          <a:xfrm>
            <a:off x="1777042" y="1710235"/>
            <a:ext cx="369332" cy="2968357"/>
            <a:chOff x="-1833054" y="2647893"/>
            <a:chExt cx="369332" cy="2031241"/>
          </a:xfrm>
        </p:grpSpPr>
        <p:cxnSp>
          <p:nvCxnSpPr>
            <p:cNvPr id="62" name="直線矢印コネクタ 61"/>
            <p:cNvCxnSpPr/>
            <p:nvPr/>
          </p:nvCxnSpPr>
          <p:spPr>
            <a:xfrm>
              <a:off x="-1637975" y="2647893"/>
              <a:ext cx="0" cy="2031241"/>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1833054" y="3205698"/>
              <a:ext cx="369332" cy="958149"/>
            </a:xfrm>
            <a:prstGeom prst="rect">
              <a:avLst/>
            </a:prstGeom>
            <a:solidFill>
              <a:schemeClr val="bg1"/>
            </a:solidFill>
          </p:spPr>
          <p:txBody>
            <a:bodyPr vert="eaVert" wrap="square" rtlCol="0" anchor="ctr">
              <a:spAutoFit/>
            </a:bodyPr>
            <a:lstStyle/>
            <a:p>
              <a:pPr algn="ctr"/>
              <a:r>
                <a:rPr lang="ja-JP" altLang="en-US" sz="1200" dirty="0" smtClean="0">
                  <a:solidFill>
                    <a:prstClr val="black"/>
                  </a:solidFill>
                </a:rPr>
                <a:t>基準病床数</a:t>
              </a:r>
              <a:endParaRPr lang="ja-JP" altLang="en-US" sz="1200" dirty="0">
                <a:solidFill>
                  <a:prstClr val="black"/>
                </a:solidFill>
              </a:endParaRPr>
            </a:p>
          </p:txBody>
        </p:sp>
      </p:grpSp>
      <p:sp>
        <p:nvSpPr>
          <p:cNvPr id="64" name="テキスト ボックス 63"/>
          <p:cNvSpPr txBox="1"/>
          <p:nvPr/>
        </p:nvSpPr>
        <p:spPr>
          <a:xfrm>
            <a:off x="1171407" y="2588084"/>
            <a:ext cx="523220" cy="1225029"/>
          </a:xfrm>
          <a:prstGeom prst="rect">
            <a:avLst/>
          </a:prstGeom>
          <a:solidFill>
            <a:schemeClr val="bg1">
              <a:alpha val="40000"/>
            </a:schemeClr>
          </a:solidFill>
        </p:spPr>
        <p:txBody>
          <a:bodyPr vert="eaVert" wrap="square" rtlCol="0" anchor="ctr">
            <a:spAutoFit/>
          </a:bodyPr>
          <a:lstStyle/>
          <a:p>
            <a:pPr algn="ctr"/>
            <a:r>
              <a:rPr lang="ja-JP" altLang="en-US" sz="1100" dirty="0" smtClean="0">
                <a:solidFill>
                  <a:prstClr val="black"/>
                </a:solidFill>
              </a:rPr>
              <a:t>病床利用率</a:t>
            </a:r>
            <a:endParaRPr lang="en-US" altLang="ja-JP" sz="1100" dirty="0" smtClean="0">
              <a:solidFill>
                <a:prstClr val="black"/>
              </a:solidFill>
            </a:endParaRPr>
          </a:p>
          <a:p>
            <a:pPr algn="ctr"/>
            <a:r>
              <a:rPr lang="en-US" altLang="ja-JP" sz="1100" dirty="0">
                <a:solidFill>
                  <a:prstClr val="black"/>
                </a:solidFill>
              </a:rPr>
              <a:t>÷</a:t>
            </a:r>
            <a:endParaRPr lang="ja-JP" altLang="en-US" sz="1100" dirty="0">
              <a:solidFill>
                <a:prstClr val="black"/>
              </a:solidFill>
            </a:endParaRPr>
          </a:p>
        </p:txBody>
      </p:sp>
      <p:cxnSp>
        <p:nvCxnSpPr>
          <p:cNvPr id="65" name="直線コネクタ 64"/>
          <p:cNvCxnSpPr/>
          <p:nvPr/>
        </p:nvCxnSpPr>
        <p:spPr>
          <a:xfrm>
            <a:off x="1732779" y="1710236"/>
            <a:ext cx="378242" cy="0"/>
          </a:xfrm>
          <a:prstGeom prst="line">
            <a:avLst/>
          </a:prstGeom>
          <a:ln w="19050">
            <a:solidFill>
              <a:schemeClr val="accent1"/>
            </a:solidFill>
            <a:prstDash val="sysDot"/>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flipV="1">
            <a:off x="1233638" y="1710236"/>
            <a:ext cx="513908" cy="152400"/>
          </a:xfrm>
          <a:prstGeom prst="line">
            <a:avLst/>
          </a:prstGeom>
          <a:ln w="1905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rot="5400000">
            <a:off x="1523043" y="3038446"/>
            <a:ext cx="353943" cy="355282"/>
          </a:xfrm>
          <a:prstGeom prst="rect">
            <a:avLst/>
          </a:prstGeom>
          <a:noFill/>
        </p:spPr>
        <p:txBody>
          <a:bodyPr vert="eaVert" wrap="square" rtlCol="0" anchor="ctr">
            <a:spAutoFit/>
          </a:bodyPr>
          <a:lstStyle/>
          <a:p>
            <a:pPr algn="ctr"/>
            <a:r>
              <a:rPr lang="ja-JP" altLang="en-US" sz="1100" dirty="0" smtClean="0">
                <a:solidFill>
                  <a:prstClr val="black"/>
                </a:solidFill>
              </a:rPr>
              <a:t>＝</a:t>
            </a:r>
            <a:endParaRPr lang="ja-JP" altLang="en-US" sz="1100" dirty="0">
              <a:solidFill>
                <a:prstClr val="black"/>
              </a:solidFill>
            </a:endParaRPr>
          </a:p>
        </p:txBody>
      </p:sp>
      <p:sp>
        <p:nvSpPr>
          <p:cNvPr id="79" name="テキスト ボックス 78"/>
          <p:cNvSpPr txBox="1"/>
          <p:nvPr/>
        </p:nvSpPr>
        <p:spPr>
          <a:xfrm>
            <a:off x="78420" y="1313323"/>
            <a:ext cx="2007780" cy="292388"/>
          </a:xfrm>
          <a:prstGeom prst="rect">
            <a:avLst/>
          </a:prstGeom>
          <a:solidFill>
            <a:schemeClr val="bg2"/>
          </a:solidFill>
        </p:spPr>
        <p:txBody>
          <a:bodyPr wrap="square" rtlCol="0">
            <a:spAutoFit/>
          </a:bodyPr>
          <a:lstStyle/>
          <a:p>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基準病床数算定の考え方</a:t>
            </a:r>
            <a:endPar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4" name="直線コネクタ 83"/>
          <p:cNvCxnSpPr/>
          <p:nvPr/>
        </p:nvCxnSpPr>
        <p:spPr>
          <a:xfrm>
            <a:off x="984424" y="4665763"/>
            <a:ext cx="1155546" cy="0"/>
          </a:xfrm>
          <a:prstGeom prst="line">
            <a:avLst/>
          </a:prstGeom>
          <a:ln w="1905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4831263" y="4800455"/>
            <a:ext cx="1316087" cy="577081"/>
          </a:xfrm>
          <a:prstGeom prst="rect">
            <a:avLst/>
          </a:prstGeom>
        </p:spPr>
        <p:txBody>
          <a:bodyPr wrap="square">
            <a:spAutoFit/>
          </a:bodyPr>
          <a:lstStyle/>
          <a:p>
            <a:r>
              <a:rPr lang="en-US" altLang="ja-JP" sz="1050" dirty="0" smtClean="0">
                <a:solidFill>
                  <a:prstClr val="black"/>
                </a:solidFill>
              </a:rPr>
              <a:t>※1</a:t>
            </a:r>
            <a:r>
              <a:rPr lang="ja-JP" altLang="en-US" sz="1050" dirty="0" smtClean="0">
                <a:solidFill>
                  <a:prstClr val="black"/>
                </a:solidFill>
              </a:rPr>
              <a:t>　転換意向調査</a:t>
            </a:r>
            <a:r>
              <a:rPr lang="ja-JP" altLang="en-US" sz="1050" dirty="0">
                <a:solidFill>
                  <a:prstClr val="black"/>
                </a:solidFill>
              </a:rPr>
              <a:t>により</a:t>
            </a:r>
            <a:r>
              <a:rPr lang="ja-JP" altLang="en-US" sz="1050" dirty="0" smtClean="0">
                <a:solidFill>
                  <a:prstClr val="black"/>
                </a:solidFill>
              </a:rPr>
              <a:t>把握した</a:t>
            </a:r>
            <a:r>
              <a:rPr lang="ja-JP" altLang="en-US" sz="1050" dirty="0">
                <a:solidFill>
                  <a:prstClr val="black"/>
                </a:solidFill>
              </a:rPr>
              <a:t>数</a:t>
            </a:r>
            <a:r>
              <a:rPr lang="ja-JP" altLang="en-US" sz="1050" dirty="0" smtClean="0">
                <a:solidFill>
                  <a:prstClr val="black"/>
                </a:solidFill>
              </a:rPr>
              <a:t>を下限</a:t>
            </a:r>
            <a:r>
              <a:rPr lang="ja-JP" altLang="en-US" sz="1050" dirty="0">
                <a:solidFill>
                  <a:prstClr val="black"/>
                </a:solidFill>
              </a:rPr>
              <a:t>と</a:t>
            </a:r>
            <a:r>
              <a:rPr lang="ja-JP" altLang="en-US" sz="1050" dirty="0" smtClean="0">
                <a:solidFill>
                  <a:prstClr val="black"/>
                </a:solidFill>
              </a:rPr>
              <a:t>して設定</a:t>
            </a:r>
            <a:endParaRPr lang="ja-JP" altLang="en-US" sz="1050" dirty="0">
              <a:solidFill>
                <a:prstClr val="black"/>
              </a:solidFill>
            </a:endParaRPr>
          </a:p>
        </p:txBody>
      </p:sp>
      <p:sp>
        <p:nvSpPr>
          <p:cNvPr id="58" name="右中かっこ 57"/>
          <p:cNvSpPr/>
          <p:nvPr/>
        </p:nvSpPr>
        <p:spPr>
          <a:xfrm>
            <a:off x="4674810" y="3310326"/>
            <a:ext cx="312907" cy="1304569"/>
          </a:xfrm>
          <a:prstGeom prst="rightBrace">
            <a:avLst/>
          </a:prstGeom>
          <a:ln w="190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11" name="テキスト ボックス 10"/>
          <p:cNvSpPr txBox="1"/>
          <p:nvPr/>
        </p:nvSpPr>
        <p:spPr>
          <a:xfrm>
            <a:off x="5409366" y="3822295"/>
            <a:ext cx="415498" cy="369332"/>
          </a:xfrm>
          <a:prstGeom prst="rect">
            <a:avLst/>
          </a:prstGeom>
          <a:noFill/>
        </p:spPr>
        <p:txBody>
          <a:bodyPr wrap="none" rtlCol="0">
            <a:spAutoFit/>
          </a:bodyPr>
          <a:lstStyle/>
          <a:p>
            <a:r>
              <a:rPr lang="ja-JP" altLang="en-US" dirty="0" smtClean="0">
                <a:solidFill>
                  <a:prstClr val="black"/>
                </a:solidFill>
              </a:rPr>
              <a:t>＋</a:t>
            </a:r>
            <a:endParaRPr lang="ja-JP" altLang="en-US" dirty="0">
              <a:solidFill>
                <a:prstClr val="black"/>
              </a:solidFill>
            </a:endParaRPr>
          </a:p>
        </p:txBody>
      </p:sp>
    </p:spTree>
    <p:extLst>
      <p:ext uri="{BB962C8B-B14F-4D97-AF65-F5344CB8AC3E}">
        <p14:creationId xmlns:p14="http://schemas.microsoft.com/office/powerpoint/2010/main" val="17878475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FF17D9-A2B6-4B70-93A0-D1CA37DF2823}">
  <ds:schemaRefs>
    <ds:schemaRef ds:uri="http://schemas.microsoft.com/sharepoint/v3/contenttype/forms"/>
  </ds:schemaRefs>
</ds:datastoreItem>
</file>

<file path=customXml/itemProps2.xml><?xml version="1.0" encoding="utf-8"?>
<ds:datastoreItem xmlns:ds="http://schemas.openxmlformats.org/officeDocument/2006/customXml" ds:itemID="{FB1BFD47-BF31-42B2-A0A4-8C2C1CB02B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59F1F2F-3AB3-4C0F-9E5F-B50E5A15ED5D}">
  <ds:schemaRefs>
    <ds:schemaRef ds:uri="http://schemas.microsoft.com/office/2006/metadata/propertie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12290</TotalTime>
  <Words>743</Words>
  <Application>Microsoft Office PowerPoint</Application>
  <PresentationFormat>A4 210 x 297 mm</PresentationFormat>
  <Paragraphs>148</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在宅医療等対応可能数について</dc:title>
  <dc:creator>原澤 朋史(harasawa-tomofumi)</dc:creator>
  <cp:lastModifiedBy>堺市</cp:lastModifiedBy>
  <cp:revision>632</cp:revision>
  <cp:lastPrinted>2017-08-24T03:04:40Z</cp:lastPrinted>
  <dcterms:created xsi:type="dcterms:W3CDTF">2017-01-18T16:06:04Z</dcterms:created>
  <dcterms:modified xsi:type="dcterms:W3CDTF">2017-11-08T10:13:35Z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