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8" r:id="rId2"/>
    <p:sldId id="267"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CCFF"/>
    <a:srgbClr val="0066FF"/>
    <a:srgbClr val="1F29ED"/>
    <a:srgbClr val="CCFFFF"/>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17" autoAdjust="0"/>
    <p:restoredTop sz="99293" autoAdjust="0"/>
  </p:normalViewPr>
  <p:slideViewPr>
    <p:cSldViewPr>
      <p:cViewPr>
        <p:scale>
          <a:sx n="120" d="100"/>
          <a:sy n="120" d="100"/>
        </p:scale>
        <p:origin x="-9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4" tIns="45717" rIns="91434" bIns="45717" rtlCol="0"/>
          <a:lstStyle>
            <a:lvl1pPr algn="r">
              <a:defRPr sz="1200"/>
            </a:lvl1pPr>
          </a:lstStyle>
          <a:p>
            <a:fld id="{0C9B4FF1-FB9E-47FE-B977-AEE7813E2392}" type="datetimeFigureOut">
              <a:rPr kumimoji="1" lang="ja-JP" altLang="en-US" smtClean="0"/>
              <a:t>2017/9/25</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1039" y="4721225"/>
            <a:ext cx="5445125" cy="4471988"/>
          </a:xfrm>
          <a:prstGeom prst="rect">
            <a:avLst/>
          </a:prstGeom>
        </p:spPr>
        <p:txBody>
          <a:bodyPr vert="horz" lIns="91434" tIns="45717" rIns="91434"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3"/>
            <a:ext cx="2949575" cy="496887"/>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3"/>
            <a:ext cx="2949575" cy="496887"/>
          </a:xfrm>
          <a:prstGeom prst="rect">
            <a:avLst/>
          </a:prstGeom>
        </p:spPr>
        <p:txBody>
          <a:bodyPr vert="horz" lIns="91434" tIns="45717" rIns="91434" bIns="45717" rtlCol="0" anchor="b"/>
          <a:lstStyle>
            <a:lvl1pPr algn="r">
              <a:defRPr sz="1200"/>
            </a:lvl1pPr>
          </a:lstStyle>
          <a:p>
            <a:fld id="{B84A1C1A-8E36-408A-B9AE-DF492118C3BA}" type="slidenum">
              <a:rPr kumimoji="1" lang="ja-JP" altLang="en-US" smtClean="0"/>
              <a:t>‹#›</a:t>
            </a:fld>
            <a:endParaRPr kumimoji="1" lang="ja-JP" altLang="en-US"/>
          </a:p>
        </p:txBody>
      </p:sp>
    </p:spTree>
    <p:extLst>
      <p:ext uri="{BB962C8B-B14F-4D97-AF65-F5344CB8AC3E}">
        <p14:creationId xmlns:p14="http://schemas.microsoft.com/office/powerpoint/2010/main" val="28193501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2017/9/25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2052333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2017/9/25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1954982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2017/9/25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3392239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2017/9/25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1687279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2017/9/25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2680342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8ECE377-D9C5-45E0-807F-1C0C7A57E21E}" type="datetimeFigureOut">
              <a:rPr kumimoji="1" lang="ja-JP" altLang="en-US" smtClean="0"/>
              <a:t>2017/9/25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3549242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8ECE377-D9C5-45E0-807F-1C0C7A57E21E}" type="datetimeFigureOut">
              <a:rPr kumimoji="1" lang="ja-JP" altLang="en-US" smtClean="0"/>
              <a:t>2017/9/25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2638919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8ECE377-D9C5-45E0-807F-1C0C7A57E21E}" type="datetimeFigureOut">
              <a:rPr kumimoji="1" lang="ja-JP" altLang="en-US" smtClean="0"/>
              <a:t>2017/9/25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1188923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8ECE377-D9C5-45E0-807F-1C0C7A57E21E}" type="datetimeFigureOut">
              <a:rPr kumimoji="1" lang="ja-JP" altLang="en-US" smtClean="0"/>
              <a:t>2017/9/25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3607379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8ECE377-D9C5-45E0-807F-1C0C7A57E21E}" type="datetimeFigureOut">
              <a:rPr kumimoji="1" lang="ja-JP" altLang="en-US" smtClean="0"/>
              <a:t>2017/9/25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1924475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8ECE377-D9C5-45E0-807F-1C0C7A57E21E}" type="datetimeFigureOut">
              <a:rPr kumimoji="1" lang="ja-JP" altLang="en-US" smtClean="0"/>
              <a:t>2017/9/25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2835397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ECE377-D9C5-45E0-807F-1C0C7A57E21E}" type="datetimeFigureOut">
              <a:rPr kumimoji="1" lang="ja-JP" altLang="en-US" smtClean="0"/>
              <a:t>2017/9/25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3854581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1.bp.blogspot.com/-aa8DuSxqUvY/UgsxcYkGbFI/AAAAAAAAXXU/SsPSIQU5jGE/s800/job_doctor.png" TargetMode="External"/><Relationship Id="rId13" Type="http://schemas.openxmlformats.org/officeDocument/2006/relationships/image" Target="../media/image8.png"/><Relationship Id="rId18" Type="http://schemas.openxmlformats.org/officeDocument/2006/relationships/image" Target="../media/image13.png"/><Relationship Id="rId3" Type="http://schemas.openxmlformats.org/officeDocument/2006/relationships/image" Target="../media/image1.png"/><Relationship Id="rId21" Type="http://schemas.openxmlformats.org/officeDocument/2006/relationships/image" Target="../media/image16.png"/><Relationship Id="rId7" Type="http://schemas.openxmlformats.org/officeDocument/2006/relationships/image" Target="../media/image3.png"/><Relationship Id="rId12" Type="http://schemas.openxmlformats.org/officeDocument/2006/relationships/image" Target="../media/image7.png"/><Relationship Id="rId17" Type="http://schemas.openxmlformats.org/officeDocument/2006/relationships/image" Target="../media/image12.emf"/><Relationship Id="rId2" Type="http://schemas.openxmlformats.org/officeDocument/2006/relationships/hyperlink" Target="http://2.bp.blogspot.com/-xobtX6vL4To/VVGVsyZRYTI/AAAAAAAAtoU/GR_M6qNBzkY/s800/medical_kojin_byouin.png" TargetMode="External"/><Relationship Id="rId16" Type="http://schemas.openxmlformats.org/officeDocument/2006/relationships/image" Target="../media/image11.emf"/><Relationship Id="rId20" Type="http://schemas.openxmlformats.org/officeDocument/2006/relationships/image" Target="../media/image15.png"/><Relationship Id="rId1" Type="http://schemas.openxmlformats.org/officeDocument/2006/relationships/slideLayout" Target="../slideLayouts/slideLayout1.xml"/><Relationship Id="rId6" Type="http://schemas.openxmlformats.org/officeDocument/2006/relationships/hyperlink" Target="http://1.bp.blogspot.com/-LSCklp2fqOI/Vkcaeten8KI/AAAAAAAA0cM/r_CPwIofBVQ/s800/dai_byouin2.png" TargetMode="External"/><Relationship Id="rId11" Type="http://schemas.openxmlformats.org/officeDocument/2006/relationships/image" Target="../media/image6.png"/><Relationship Id="rId5" Type="http://schemas.openxmlformats.org/officeDocument/2006/relationships/image" Target="../media/image2.png"/><Relationship Id="rId15" Type="http://schemas.openxmlformats.org/officeDocument/2006/relationships/image" Target="../media/image10.emf"/><Relationship Id="rId23" Type="http://schemas.openxmlformats.org/officeDocument/2006/relationships/image" Target="../media/image18.png"/><Relationship Id="rId10" Type="http://schemas.openxmlformats.org/officeDocument/2006/relationships/image" Target="../media/image5.png"/><Relationship Id="rId19" Type="http://schemas.openxmlformats.org/officeDocument/2006/relationships/image" Target="../media/image14.png"/><Relationship Id="rId4" Type="http://schemas.openxmlformats.org/officeDocument/2006/relationships/hyperlink" Target="http://2.bp.blogspot.com/-3w6VdXwNIvk/U-8HEAN87mI/AAAAAAAAk-s/EY-MWJFkSc8/s800/iryou_geka_doctor.png" TargetMode="External"/><Relationship Id="rId9" Type="http://schemas.openxmlformats.org/officeDocument/2006/relationships/image" Target="../media/image4.png"/><Relationship Id="rId14" Type="http://schemas.openxmlformats.org/officeDocument/2006/relationships/image" Target="../media/image9.emf"/><Relationship Id="rId22" Type="http://schemas.openxmlformats.org/officeDocument/2006/relationships/image" Target="../media/image1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テキスト ボックス 77"/>
          <p:cNvSpPr txBox="1"/>
          <p:nvPr/>
        </p:nvSpPr>
        <p:spPr>
          <a:xfrm>
            <a:off x="97663" y="404664"/>
            <a:ext cx="4720250" cy="1972558"/>
          </a:xfrm>
          <a:prstGeom prst="roundRect">
            <a:avLst>
              <a:gd name="adj" fmla="val 6206"/>
            </a:avLst>
          </a:prstGeom>
          <a:noFill/>
          <a:ln w="12700"/>
        </p:spPr>
        <p:style>
          <a:lnRef idx="2">
            <a:schemeClr val="accent1"/>
          </a:lnRef>
          <a:fillRef idx="1">
            <a:schemeClr val="lt1"/>
          </a:fillRef>
          <a:effectRef idx="0">
            <a:schemeClr val="accent1"/>
          </a:effectRef>
          <a:fontRef idx="minor">
            <a:schemeClr val="dk1"/>
          </a:fontRef>
        </p:style>
        <p:txBody>
          <a:bodyPr wrap="square" rtlCol="0">
            <a:noAutofit/>
          </a:bodyPr>
          <a:lstStyle/>
          <a:p>
            <a:endParaRPr kumimoji="1" lang="ja-JP" altLang="en-US" sz="1200" dirty="0">
              <a:latin typeface="HGPｺﾞｼｯｸE" panose="020B0900000000000000" pitchFamily="50" charset="-128"/>
              <a:ea typeface="HGPｺﾞｼｯｸE" panose="020B0900000000000000" pitchFamily="50" charset="-128"/>
            </a:endParaRPr>
          </a:p>
        </p:txBody>
      </p:sp>
      <p:sp>
        <p:nvSpPr>
          <p:cNvPr id="80" name="テキスト ボックス 79"/>
          <p:cNvSpPr txBox="1"/>
          <p:nvPr/>
        </p:nvSpPr>
        <p:spPr>
          <a:xfrm>
            <a:off x="4920329" y="404664"/>
            <a:ext cx="4194511" cy="6406243"/>
          </a:xfrm>
          <a:prstGeom prst="roundRect">
            <a:avLst>
              <a:gd name="adj" fmla="val 3126"/>
            </a:avLst>
          </a:prstGeom>
          <a:noFill/>
          <a:ln w="12700"/>
        </p:spPr>
        <p:style>
          <a:lnRef idx="2">
            <a:schemeClr val="accent1"/>
          </a:lnRef>
          <a:fillRef idx="1">
            <a:schemeClr val="lt1"/>
          </a:fillRef>
          <a:effectRef idx="0">
            <a:schemeClr val="accent1"/>
          </a:effectRef>
          <a:fontRef idx="minor">
            <a:schemeClr val="dk1"/>
          </a:fontRef>
        </p:style>
        <p:txBody>
          <a:bodyPr wrap="square" rtlCol="0">
            <a:noAutofit/>
          </a:bodyPr>
          <a:lstStyle/>
          <a:p>
            <a:endParaRPr kumimoji="1" lang="ja-JP" altLang="en-US" sz="1200" dirty="0">
              <a:latin typeface="HGPｺﾞｼｯｸE" panose="020B0900000000000000" pitchFamily="50" charset="-128"/>
              <a:ea typeface="HGPｺﾞｼｯｸE" panose="020B0900000000000000" pitchFamily="50" charset="-128"/>
            </a:endParaRPr>
          </a:p>
        </p:txBody>
      </p:sp>
      <p:sp>
        <p:nvSpPr>
          <p:cNvPr id="79" name="テキスト ボックス 78"/>
          <p:cNvSpPr txBox="1"/>
          <p:nvPr/>
        </p:nvSpPr>
        <p:spPr>
          <a:xfrm>
            <a:off x="81401" y="2496628"/>
            <a:ext cx="4602226" cy="4316747"/>
          </a:xfrm>
          <a:prstGeom prst="roundRect">
            <a:avLst>
              <a:gd name="adj" fmla="val 2170"/>
            </a:avLst>
          </a:prstGeom>
          <a:noFill/>
          <a:ln w="12700"/>
        </p:spPr>
        <p:style>
          <a:lnRef idx="2">
            <a:schemeClr val="accent1"/>
          </a:lnRef>
          <a:fillRef idx="1">
            <a:schemeClr val="lt1"/>
          </a:fillRef>
          <a:effectRef idx="0">
            <a:schemeClr val="accent1"/>
          </a:effectRef>
          <a:fontRef idx="minor">
            <a:schemeClr val="dk1"/>
          </a:fontRef>
        </p:style>
        <p:txBody>
          <a:bodyPr wrap="square" rtlCol="0">
            <a:noAutofit/>
          </a:bodyPr>
          <a:lstStyle/>
          <a:p>
            <a:endParaRPr kumimoji="1" lang="ja-JP" altLang="en-US" sz="1200" dirty="0">
              <a:latin typeface="HGPｺﾞｼｯｸE" panose="020B0900000000000000" pitchFamily="50" charset="-128"/>
              <a:ea typeface="HGPｺﾞｼｯｸE" panose="020B0900000000000000" pitchFamily="50" charset="-128"/>
            </a:endParaRPr>
          </a:p>
        </p:txBody>
      </p:sp>
      <p:sp>
        <p:nvSpPr>
          <p:cNvPr id="8" name="テキスト ボックス 7"/>
          <p:cNvSpPr txBox="1"/>
          <p:nvPr/>
        </p:nvSpPr>
        <p:spPr>
          <a:xfrm>
            <a:off x="32276" y="-26223"/>
            <a:ext cx="8424936" cy="430887"/>
          </a:xfrm>
          <a:prstGeom prst="rect">
            <a:avLst/>
          </a:prstGeom>
          <a:noFill/>
          <a:ln>
            <a:noFill/>
          </a:ln>
        </p:spPr>
        <p:txBody>
          <a:bodyPr wrap="square" rtlCol="0">
            <a:spAutoFit/>
          </a:bodyPr>
          <a:lstStyle/>
          <a:p>
            <a:pPr algn="ctr"/>
            <a:r>
              <a:rPr kumimoji="1" lang="ja-JP" altLang="en-US" sz="2200" dirty="0" smtClean="0">
                <a:latin typeface="HGPｺﾞｼｯｸE" panose="020B0900000000000000" pitchFamily="50" charset="-128"/>
                <a:ea typeface="HGPｺﾞｼｯｸE" panose="020B0900000000000000" pitchFamily="50" charset="-128"/>
              </a:rPr>
              <a:t>　　　　</a:t>
            </a:r>
            <a:r>
              <a:rPr kumimoji="1" lang="ja-JP" altLang="en-US" sz="2200" b="1" dirty="0" smtClean="0">
                <a:latin typeface="HGPｺﾞｼｯｸE" panose="020B0900000000000000" pitchFamily="50" charset="-128"/>
                <a:ea typeface="HGPｺﾞｼｯｸE" panose="020B0900000000000000" pitchFamily="50" charset="-128"/>
              </a:rPr>
              <a:t>第７次大阪府保健医療計画　素案（概要） </a:t>
            </a:r>
            <a:r>
              <a:rPr lang="ja-JP" altLang="en-US" sz="2200" b="1" dirty="0" smtClean="0">
                <a:latin typeface="HGPｺﾞｼｯｸE" panose="020B0900000000000000" pitchFamily="50" charset="-128"/>
                <a:ea typeface="HGPｺﾞｼｯｸE" panose="020B0900000000000000" pitchFamily="50" charset="-128"/>
              </a:rPr>
              <a:t>   </a:t>
            </a:r>
            <a:r>
              <a:rPr lang="en-US" altLang="ja-JP" sz="2200" b="1" dirty="0" smtClean="0">
                <a:latin typeface="HGPｺﾞｼｯｸE" panose="020B0900000000000000" pitchFamily="50" charset="-128"/>
                <a:ea typeface="HGPｺﾞｼｯｸE" panose="020B0900000000000000" pitchFamily="50" charset="-128"/>
              </a:rPr>
              <a:t>1/2</a:t>
            </a:r>
            <a:r>
              <a:rPr kumimoji="1" lang="ja-JP" altLang="en-US" sz="2200" b="1" dirty="0" smtClean="0">
                <a:latin typeface="HGPｺﾞｼｯｸE" panose="020B0900000000000000" pitchFamily="50" charset="-128"/>
                <a:ea typeface="HGPｺﾞｼｯｸE" panose="020B0900000000000000" pitchFamily="50" charset="-128"/>
              </a:rPr>
              <a:t>　</a:t>
            </a:r>
            <a:endParaRPr kumimoji="1" lang="ja-JP" altLang="en-US" sz="2200" b="1" dirty="0">
              <a:latin typeface="HGPｺﾞｼｯｸE" panose="020B0900000000000000" pitchFamily="50" charset="-128"/>
              <a:ea typeface="HGPｺﾞｼｯｸE" panose="020B0900000000000000" pitchFamily="50" charset="-128"/>
            </a:endParaRPr>
          </a:p>
        </p:txBody>
      </p:sp>
      <p:sp>
        <p:nvSpPr>
          <p:cNvPr id="24" name="コンテンツ プレースホルダー 2"/>
          <p:cNvSpPr txBox="1">
            <a:spLocks/>
          </p:cNvSpPr>
          <p:nvPr/>
        </p:nvSpPr>
        <p:spPr>
          <a:xfrm>
            <a:off x="43522" y="721950"/>
            <a:ext cx="2208584" cy="288031"/>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 </a:t>
            </a:r>
            <a:r>
              <a:rPr lang="ja-JP" altLang="en-US" sz="1050" dirty="0" smtClean="0">
                <a:solidFill>
                  <a:schemeClr val="tx1"/>
                </a:solidFill>
                <a:latin typeface="Microsoft YaHei" panose="020B0503020204020204" pitchFamily="34" charset="-122"/>
                <a:ea typeface="HGPｺﾞｼｯｸE" panose="020B0900000000000000" pitchFamily="50" charset="-128"/>
              </a:rPr>
              <a:t>医療と介護の連携</a:t>
            </a:r>
            <a:endParaRPr lang="en-US" altLang="ja-JP" sz="1050" dirty="0" smtClean="0">
              <a:solidFill>
                <a:schemeClr val="tx1"/>
              </a:solidFill>
              <a:latin typeface="Microsoft YaHei" panose="020B0503020204020204" pitchFamily="34" charset="-122"/>
              <a:ea typeface="HGPｺﾞｼｯｸE" panose="020B0900000000000000" pitchFamily="50" charset="-128"/>
            </a:endParaRPr>
          </a:p>
        </p:txBody>
      </p:sp>
      <p:sp>
        <p:nvSpPr>
          <p:cNvPr id="179" name="正方形/長方形 178"/>
          <p:cNvSpPr/>
          <p:nvPr/>
        </p:nvSpPr>
        <p:spPr>
          <a:xfrm>
            <a:off x="5006628" y="2884255"/>
            <a:ext cx="1771823" cy="322022"/>
          </a:xfrm>
          <a:prstGeom prst="rect">
            <a:avLst/>
          </a:prstGeom>
          <a:solidFill>
            <a:schemeClr val="accent1">
              <a:lumMod val="20000"/>
              <a:lumOff val="80000"/>
            </a:schemeClr>
          </a:solidFill>
        </p:spPr>
        <p:txBody>
          <a:bodyPr wrap="none" anchor="ctr" anchorCtr="0">
            <a:noAutofit/>
          </a:bodyPr>
          <a:lstStyle/>
          <a:p>
            <a:r>
              <a:rPr lang="en-US" altLang="ja-JP" sz="700" dirty="0" smtClean="0">
                <a:latin typeface="HGPｺﾞｼｯｸE" panose="020B0900000000000000" pitchFamily="50" charset="-128"/>
                <a:ea typeface="HGPｺﾞｼｯｸE" panose="020B0900000000000000" pitchFamily="50" charset="-128"/>
              </a:rPr>
              <a:t>【</a:t>
            </a:r>
            <a:r>
              <a:rPr lang="ja-JP" altLang="en-US" sz="700" dirty="0" smtClean="0">
                <a:latin typeface="HGPｺﾞｼｯｸE" panose="020B0900000000000000" pitchFamily="50" charset="-128"/>
                <a:ea typeface="HGPｺﾞｼｯｸE" panose="020B0900000000000000" pitchFamily="50" charset="-128"/>
              </a:rPr>
              <a:t>主な取組・目標</a:t>
            </a:r>
            <a:r>
              <a:rPr lang="en-US" altLang="ja-JP" sz="700" dirty="0" smtClean="0">
                <a:latin typeface="HGPｺﾞｼｯｸE" panose="020B0900000000000000" pitchFamily="50" charset="-128"/>
                <a:ea typeface="HGPｺﾞｼｯｸE" panose="020B0900000000000000" pitchFamily="50" charset="-128"/>
              </a:rPr>
              <a:t>】</a:t>
            </a:r>
          </a:p>
          <a:p>
            <a:r>
              <a:rPr lang="ja-JP" altLang="en-US" sz="700" dirty="0">
                <a:latin typeface="HGPｺﾞｼｯｸE" panose="020B0900000000000000" pitchFamily="50" charset="-128"/>
                <a:ea typeface="HGPｺﾞｼｯｸE" panose="020B0900000000000000" pitchFamily="50" charset="-128"/>
              </a:rPr>
              <a:t>　</a:t>
            </a:r>
            <a:r>
              <a:rPr lang="ja-JP" altLang="en-US" sz="700" dirty="0" smtClean="0">
                <a:latin typeface="HGPｺﾞｼｯｸE" panose="020B0900000000000000" pitchFamily="50" charset="-128"/>
                <a:ea typeface="HGPｺﾞｼｯｸE" panose="020B0900000000000000" pitchFamily="50" charset="-128"/>
              </a:rPr>
              <a:t>・２０２５年に必要な病床機能の確保</a:t>
            </a:r>
            <a:endParaRPr lang="en-US" altLang="ja-JP" sz="700" dirty="0" smtClean="0">
              <a:latin typeface="HGPｺﾞｼｯｸE" panose="020B0900000000000000" pitchFamily="50" charset="-128"/>
              <a:ea typeface="HGPｺﾞｼｯｸE" panose="020B0900000000000000" pitchFamily="50" charset="-128"/>
            </a:endParaRPr>
          </a:p>
          <a:p>
            <a:r>
              <a:rPr lang="ja-JP" altLang="en-US" sz="600" dirty="0" smtClean="0">
                <a:latin typeface="HGPｺﾞｼｯｸE" panose="020B0900000000000000" pitchFamily="50" charset="-128"/>
                <a:ea typeface="HGPｺﾞｼｯｸE" panose="020B0900000000000000" pitchFamily="50" charset="-128"/>
              </a:rPr>
              <a:t>　（病床</a:t>
            </a:r>
            <a:r>
              <a:rPr lang="ja-JP" altLang="en-US" sz="600" dirty="0">
                <a:latin typeface="HGPｺﾞｼｯｸE" panose="020B0900000000000000" pitchFamily="50" charset="-128"/>
                <a:ea typeface="HGPｺﾞｼｯｸE" panose="020B0900000000000000" pitchFamily="50" charset="-128"/>
              </a:rPr>
              <a:t>機能報告における回復期</a:t>
            </a:r>
            <a:r>
              <a:rPr lang="ja-JP" altLang="en-US" sz="600" dirty="0" smtClean="0">
                <a:latin typeface="HGPｺﾞｼｯｸE" panose="020B0900000000000000" pitchFamily="50" charset="-128"/>
                <a:ea typeface="HGPｺﾞｼｯｸE" panose="020B0900000000000000" pitchFamily="50" charset="-128"/>
              </a:rPr>
              <a:t>病床割合の増加）</a:t>
            </a:r>
            <a:endParaRPr lang="en-US" altLang="ja-JP" sz="600" dirty="0" smtClean="0">
              <a:latin typeface="HGPｺﾞｼｯｸE" panose="020B0900000000000000" pitchFamily="50" charset="-128"/>
              <a:ea typeface="HGPｺﾞｼｯｸE" panose="020B0900000000000000" pitchFamily="50" charset="-128"/>
            </a:endParaRPr>
          </a:p>
        </p:txBody>
      </p:sp>
      <p:sp>
        <p:nvSpPr>
          <p:cNvPr id="183" name="正方形/長方形 182"/>
          <p:cNvSpPr/>
          <p:nvPr/>
        </p:nvSpPr>
        <p:spPr>
          <a:xfrm>
            <a:off x="5157376" y="4583171"/>
            <a:ext cx="3744413" cy="585187"/>
          </a:xfrm>
          <a:prstGeom prst="rect">
            <a:avLst/>
          </a:prstGeom>
          <a:solidFill>
            <a:schemeClr val="accent1">
              <a:lumMod val="20000"/>
              <a:lumOff val="80000"/>
            </a:schemeClr>
          </a:solidFill>
        </p:spPr>
        <p:txBody>
          <a:bodyPr wrap="none" tIns="36000" bIns="36000" anchor="ctr" anchorCtr="0">
            <a:noAutofit/>
          </a:bodyPr>
          <a:lstStyle/>
          <a:p>
            <a:r>
              <a:rPr lang="en-US" altLang="ja-JP" sz="700" dirty="0" smtClean="0">
                <a:latin typeface="HGPｺﾞｼｯｸE" panose="020B0900000000000000" pitchFamily="50" charset="-128"/>
                <a:ea typeface="HGPｺﾞｼｯｸE" panose="020B0900000000000000" pitchFamily="50" charset="-128"/>
              </a:rPr>
              <a:t>【</a:t>
            </a:r>
            <a:r>
              <a:rPr lang="ja-JP" altLang="en-US" sz="700" dirty="0" smtClean="0">
                <a:latin typeface="HGPｺﾞｼｯｸE" panose="020B0900000000000000" pitchFamily="50" charset="-128"/>
                <a:ea typeface="HGPｺﾞｼｯｸE" panose="020B0900000000000000" pitchFamily="50" charset="-128"/>
              </a:rPr>
              <a:t>主</a:t>
            </a:r>
            <a:r>
              <a:rPr lang="ja-JP" altLang="en-US" sz="700" dirty="0">
                <a:latin typeface="HGPｺﾞｼｯｸE" panose="020B0900000000000000" pitchFamily="50" charset="-128"/>
                <a:ea typeface="HGPｺﾞｼｯｸE" panose="020B0900000000000000" pitchFamily="50" charset="-128"/>
              </a:rPr>
              <a:t>な取組・目標</a:t>
            </a:r>
            <a:r>
              <a:rPr lang="en-US" altLang="ja-JP" sz="700" dirty="0" smtClean="0">
                <a:latin typeface="HGPｺﾞｼｯｸE" panose="020B0900000000000000" pitchFamily="50" charset="-128"/>
                <a:ea typeface="HGPｺﾞｼｯｸE" panose="020B0900000000000000" pitchFamily="50" charset="-128"/>
              </a:rPr>
              <a:t>】</a:t>
            </a:r>
          </a:p>
          <a:p>
            <a:r>
              <a:rPr lang="ja-JP" altLang="en-US" sz="700" dirty="0">
                <a:latin typeface="HGPｺﾞｼｯｸE" panose="020B0900000000000000" pitchFamily="50" charset="-128"/>
                <a:ea typeface="HGPｺﾞｼｯｸE" panose="020B0900000000000000" pitchFamily="50" charset="-128"/>
              </a:rPr>
              <a:t>　</a:t>
            </a:r>
            <a:r>
              <a:rPr lang="ja-JP" altLang="en-US" sz="700" dirty="0" smtClean="0">
                <a:latin typeface="HGPｺﾞｼｯｸE" panose="020B0900000000000000" pitchFamily="50" charset="-128"/>
                <a:ea typeface="HGPｺﾞｼｯｸE" panose="020B0900000000000000" pitchFamily="50" charset="-128"/>
              </a:rPr>
              <a:t>・圏域ごとに在宅患者の急変時の受入体制の確保</a:t>
            </a:r>
            <a:endParaRPr lang="en-US" altLang="ja-JP" sz="700" dirty="0" smtClean="0">
              <a:latin typeface="HGPｺﾞｼｯｸE" panose="020B0900000000000000" pitchFamily="50" charset="-128"/>
              <a:ea typeface="HGPｺﾞｼｯｸE" panose="020B0900000000000000" pitchFamily="50" charset="-128"/>
            </a:endParaRPr>
          </a:p>
          <a:p>
            <a:r>
              <a:rPr lang="ja-JP" altLang="en-US" sz="600" dirty="0">
                <a:latin typeface="HGPｺﾞｼｯｸE" panose="020B0900000000000000" pitchFamily="50" charset="-128"/>
                <a:ea typeface="HGPｺﾞｼｯｸE" panose="020B0900000000000000" pitchFamily="50" charset="-128"/>
              </a:rPr>
              <a:t>　</a:t>
            </a:r>
            <a:r>
              <a:rPr lang="ja-JP" altLang="en-US" sz="600" dirty="0" smtClean="0">
                <a:latin typeface="HGPｺﾞｼｯｸE" panose="020B0900000000000000" pitchFamily="50" charset="-128"/>
                <a:ea typeface="HGPｺﾞｼｯｸE" panose="020B0900000000000000" pitchFamily="50" charset="-128"/>
              </a:rPr>
              <a:t>　　　（人口規模に応じた在宅療養後方支援病院が整備されている圏域数の増加）</a:t>
            </a:r>
            <a:endParaRPr lang="en-US" altLang="ja-JP" sz="600" dirty="0" smtClean="0">
              <a:latin typeface="HGPｺﾞｼｯｸE" panose="020B0900000000000000" pitchFamily="50" charset="-128"/>
              <a:ea typeface="HGPｺﾞｼｯｸE" panose="020B0900000000000000" pitchFamily="50" charset="-128"/>
            </a:endParaRPr>
          </a:p>
          <a:p>
            <a:r>
              <a:rPr lang="ja-JP" altLang="en-US" sz="700" dirty="0">
                <a:latin typeface="HGPｺﾞｼｯｸE" panose="020B0900000000000000" pitchFamily="50" charset="-128"/>
                <a:ea typeface="HGPｺﾞｼｯｸE" panose="020B0900000000000000" pitchFamily="50" charset="-128"/>
              </a:rPr>
              <a:t>　</a:t>
            </a:r>
            <a:r>
              <a:rPr lang="ja-JP" altLang="en-US" sz="700" dirty="0" smtClean="0">
                <a:latin typeface="HGPｺﾞｼｯｸE" panose="020B0900000000000000" pitchFamily="50" charset="-128"/>
                <a:ea typeface="HGPｺﾞｼｯｸE" panose="020B0900000000000000" pitchFamily="50" charset="-128"/>
              </a:rPr>
              <a:t>・円滑な在宅復帰を支える人材・機能の確保</a:t>
            </a:r>
            <a:endParaRPr lang="en-US" altLang="ja-JP" sz="700" dirty="0" smtClean="0">
              <a:latin typeface="HGPｺﾞｼｯｸE" panose="020B0900000000000000" pitchFamily="50" charset="-128"/>
              <a:ea typeface="HGPｺﾞｼｯｸE" panose="020B0900000000000000" pitchFamily="50" charset="-128"/>
            </a:endParaRPr>
          </a:p>
          <a:p>
            <a:r>
              <a:rPr lang="ja-JP" altLang="en-US" sz="600" dirty="0" smtClean="0">
                <a:latin typeface="HGPｺﾞｼｯｸE" panose="020B0900000000000000" pitchFamily="50" charset="-128"/>
                <a:ea typeface="HGPｺﾞｼｯｸE" panose="020B0900000000000000" pitchFamily="50" charset="-128"/>
              </a:rPr>
              <a:t>　　　　（退院支援加算を算定している病院・診療所数の増加）</a:t>
            </a:r>
            <a:endParaRPr lang="en-US" altLang="ja-JP" sz="600" dirty="0" smtClean="0">
              <a:latin typeface="HGPｺﾞｼｯｸE" panose="020B0900000000000000" pitchFamily="50" charset="-128"/>
              <a:ea typeface="HGPｺﾞｼｯｸE" panose="020B0900000000000000" pitchFamily="50" charset="-128"/>
            </a:endParaRPr>
          </a:p>
        </p:txBody>
      </p:sp>
      <p:sp>
        <p:nvSpPr>
          <p:cNvPr id="46" name="コンテンツ プレースホルダー 2"/>
          <p:cNvSpPr txBox="1">
            <a:spLocks/>
          </p:cNvSpPr>
          <p:nvPr/>
        </p:nvSpPr>
        <p:spPr>
          <a:xfrm>
            <a:off x="48343" y="1687932"/>
            <a:ext cx="2495282" cy="313783"/>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 </a:t>
            </a:r>
            <a:r>
              <a:rPr lang="en-US" altLang="ja-JP" sz="1050" dirty="0" smtClean="0">
                <a:solidFill>
                  <a:schemeClr val="tx1"/>
                </a:solidFill>
                <a:latin typeface="Microsoft YaHei" panose="020B0503020204020204" pitchFamily="34" charset="-122"/>
                <a:ea typeface="HGPｺﾞｼｯｸE" panose="020B0900000000000000" pitchFamily="50" charset="-128"/>
              </a:rPr>
              <a:t>PDCA</a:t>
            </a:r>
            <a:r>
              <a:rPr lang="ja-JP" altLang="en-US" sz="1050" dirty="0" smtClean="0">
                <a:solidFill>
                  <a:schemeClr val="tx1"/>
                </a:solidFill>
                <a:latin typeface="Microsoft YaHei" panose="020B0503020204020204" pitchFamily="34" charset="-122"/>
                <a:ea typeface="HGPｺﾞｼｯｸE" panose="020B0900000000000000" pitchFamily="50" charset="-128"/>
              </a:rPr>
              <a:t>サイクルに基づく計画推進</a:t>
            </a:r>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sp>
        <p:nvSpPr>
          <p:cNvPr id="47" name="コンテンツ プレースホルダー 2"/>
          <p:cNvSpPr txBox="1">
            <a:spLocks/>
          </p:cNvSpPr>
          <p:nvPr/>
        </p:nvSpPr>
        <p:spPr>
          <a:xfrm>
            <a:off x="98524" y="867912"/>
            <a:ext cx="2612674" cy="821967"/>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1100"/>
              </a:lnSpc>
            </a:pPr>
            <a:r>
              <a:rPr lang="ja-JP" altLang="en-US" sz="700" dirty="0" smtClean="0">
                <a:solidFill>
                  <a:schemeClr val="tx1"/>
                </a:solidFill>
                <a:latin typeface="Microsoft YaHei" panose="020B0503020204020204" pitchFamily="34" charset="-122"/>
                <a:ea typeface="HGPｺﾞｼｯｸE" panose="020B0900000000000000" pitchFamily="50" charset="-128"/>
              </a:rPr>
              <a:t>・団塊の世代が</a:t>
            </a:r>
            <a:r>
              <a:rPr lang="en-US" altLang="ja-JP" sz="700" dirty="0" smtClean="0">
                <a:solidFill>
                  <a:schemeClr val="tx1"/>
                </a:solidFill>
                <a:latin typeface="Microsoft YaHei" panose="020B0503020204020204" pitchFamily="34" charset="-122"/>
                <a:ea typeface="HGPｺﾞｼｯｸE" panose="020B0900000000000000" pitchFamily="50" charset="-128"/>
              </a:rPr>
              <a:t>75</a:t>
            </a:r>
            <a:r>
              <a:rPr lang="ja-JP" altLang="en-US" sz="700" dirty="0" smtClean="0">
                <a:solidFill>
                  <a:schemeClr val="tx1"/>
                </a:solidFill>
                <a:latin typeface="Microsoft YaHei" panose="020B0503020204020204" pitchFamily="34" charset="-122"/>
                <a:ea typeface="HGPｺﾞｼｯｸE" panose="020B0900000000000000" pitchFamily="50" charset="-128"/>
              </a:rPr>
              <a:t>歳以上となる</a:t>
            </a:r>
            <a:r>
              <a:rPr lang="en-US" altLang="ja-JP" sz="700" dirty="0" smtClean="0">
                <a:solidFill>
                  <a:schemeClr val="tx1"/>
                </a:solidFill>
                <a:latin typeface="Microsoft YaHei" panose="020B0503020204020204" pitchFamily="34" charset="-122"/>
                <a:ea typeface="HGPｺﾞｼｯｸE" panose="020B0900000000000000" pitchFamily="50" charset="-128"/>
              </a:rPr>
              <a:t>2025</a:t>
            </a:r>
            <a:r>
              <a:rPr lang="ja-JP" altLang="en-US" sz="700" dirty="0" smtClean="0">
                <a:solidFill>
                  <a:schemeClr val="tx1"/>
                </a:solidFill>
                <a:latin typeface="Microsoft YaHei" panose="020B0503020204020204" pitchFamily="34" charset="-122"/>
                <a:ea typeface="HGPｺﾞｼｯｸE" panose="020B0900000000000000" pitchFamily="50" charset="-128"/>
              </a:rPr>
              <a:t>年に向け、病床の機能分化・連携の推進と在宅医療・介護の充実等の地域</a:t>
            </a:r>
            <a:r>
              <a:rPr lang="ja-JP" altLang="en-US" sz="700" dirty="0">
                <a:solidFill>
                  <a:schemeClr val="tx1"/>
                </a:solidFill>
                <a:latin typeface="Microsoft YaHei" panose="020B0503020204020204" pitchFamily="34" charset="-122"/>
                <a:ea typeface="HGPｺﾞｼｯｸE" panose="020B0900000000000000" pitchFamily="50" charset="-128"/>
              </a:rPr>
              <a:t>包括ケアシステム</a:t>
            </a:r>
            <a:r>
              <a:rPr lang="ja-JP" altLang="en-US" sz="700" dirty="0" smtClean="0">
                <a:solidFill>
                  <a:schemeClr val="tx1"/>
                </a:solidFill>
                <a:latin typeface="Microsoft YaHei" panose="020B0503020204020204" pitchFamily="34" charset="-122"/>
                <a:ea typeface="HGPｺﾞｼｯｸE" panose="020B0900000000000000" pitchFamily="50" charset="-128"/>
              </a:rPr>
              <a:t>構築を一体的に行われるよう、計画を改定</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a:p>
            <a:pPr algn="l">
              <a:lnSpc>
                <a:spcPts val="1100"/>
              </a:lnSpc>
            </a:pPr>
            <a:r>
              <a:rPr lang="ja-JP" altLang="en-US" sz="700" dirty="0" smtClean="0">
                <a:solidFill>
                  <a:schemeClr val="tx1"/>
                </a:solidFill>
                <a:latin typeface="Microsoft YaHei" panose="020B0503020204020204" pitchFamily="34" charset="-122"/>
                <a:ea typeface="HGPｺﾞｼｯｸE" panose="020B0900000000000000" pitchFamily="50" charset="-128"/>
              </a:rPr>
              <a:t>・そのため、</a:t>
            </a:r>
            <a:r>
              <a:rPr lang="en-US" altLang="ja-JP" sz="700" dirty="0" smtClean="0">
                <a:solidFill>
                  <a:schemeClr val="tx1"/>
                </a:solidFill>
                <a:latin typeface="Microsoft YaHei" panose="020B0503020204020204" pitchFamily="34" charset="-122"/>
                <a:ea typeface="HGPｺﾞｼｯｸE" panose="020B0900000000000000" pitchFamily="50" charset="-128"/>
              </a:rPr>
              <a:t>3</a:t>
            </a:r>
            <a:r>
              <a:rPr lang="ja-JP" altLang="en-US" sz="700" dirty="0">
                <a:solidFill>
                  <a:schemeClr val="tx1"/>
                </a:solidFill>
                <a:latin typeface="Microsoft YaHei" panose="020B0503020204020204" pitchFamily="34" charset="-122"/>
                <a:ea typeface="HGPｺﾞｼｯｸE" panose="020B0900000000000000" pitchFamily="50" charset="-128"/>
              </a:rPr>
              <a:t>ヵ年計画である介護保険事業（支援）計画</a:t>
            </a:r>
            <a:r>
              <a:rPr lang="ja-JP" altLang="en-US" sz="700" dirty="0" smtClean="0">
                <a:solidFill>
                  <a:schemeClr val="tx1"/>
                </a:solidFill>
                <a:latin typeface="Microsoft YaHei" panose="020B0503020204020204" pitchFamily="34" charset="-122"/>
                <a:ea typeface="HGPｺﾞｼｯｸE" panose="020B0900000000000000" pitchFamily="50" charset="-128"/>
              </a:rPr>
              <a:t>と整合性</a:t>
            </a:r>
            <a:r>
              <a:rPr lang="ja-JP" altLang="en-US" sz="700" dirty="0">
                <a:solidFill>
                  <a:schemeClr val="tx1"/>
                </a:solidFill>
                <a:latin typeface="Microsoft YaHei" panose="020B0503020204020204" pitchFamily="34" charset="-122"/>
                <a:ea typeface="HGPｺﾞｼｯｸE" panose="020B0900000000000000" pitchFamily="50" charset="-128"/>
              </a:rPr>
              <a:t>を確保する観点から、これまでの５ヵ年計画から６ヵ年計画に</a:t>
            </a:r>
            <a:r>
              <a:rPr lang="ja-JP" altLang="en-US" sz="700" dirty="0" smtClean="0">
                <a:solidFill>
                  <a:schemeClr val="tx1"/>
                </a:solidFill>
                <a:latin typeface="Microsoft YaHei" panose="020B0503020204020204" pitchFamily="34" charset="-122"/>
                <a:ea typeface="HGPｺﾞｼｯｸE" panose="020B0900000000000000" pitchFamily="50" charset="-128"/>
              </a:rPr>
              <a:t>変更</a:t>
            </a:r>
            <a:endParaRPr lang="en-US" altLang="ja-JP" sz="700" dirty="0">
              <a:solidFill>
                <a:schemeClr val="tx1"/>
              </a:solidFill>
              <a:latin typeface="Microsoft YaHei" panose="020B0503020204020204" pitchFamily="34" charset="-122"/>
              <a:ea typeface="HGPｺﾞｼｯｸE" panose="020B0900000000000000" pitchFamily="50" charset="-128"/>
            </a:endParaRPr>
          </a:p>
          <a:p>
            <a:pPr algn="l">
              <a:lnSpc>
                <a:spcPts val="1100"/>
              </a:lnSpc>
            </a:pP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27" name="コンテンツ プレースホルダー 2"/>
          <p:cNvSpPr txBox="1">
            <a:spLocks/>
          </p:cNvSpPr>
          <p:nvPr/>
        </p:nvSpPr>
        <p:spPr>
          <a:xfrm>
            <a:off x="137628" y="1882463"/>
            <a:ext cx="2612676" cy="356928"/>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pPr>
            <a:r>
              <a:rPr lang="ja-JP" altLang="en-US" sz="700" dirty="0" smtClean="0">
                <a:solidFill>
                  <a:schemeClr val="tx1"/>
                </a:solidFill>
                <a:latin typeface="Microsoft YaHei" panose="020B0503020204020204" pitchFamily="34" charset="-122"/>
                <a:ea typeface="HGPｺﾞｼｯｸE" panose="020B0900000000000000" pitchFamily="50" charset="-128"/>
              </a:rPr>
              <a:t>・</a:t>
            </a:r>
            <a:r>
              <a:rPr lang="en-US" altLang="ja-JP" sz="700" dirty="0" smtClean="0">
                <a:solidFill>
                  <a:schemeClr val="tx1"/>
                </a:solidFill>
                <a:latin typeface="Microsoft YaHei" panose="020B0503020204020204" pitchFamily="34" charset="-122"/>
                <a:ea typeface="HGPｺﾞｼｯｸE" panose="020B0900000000000000" pitchFamily="50" charset="-128"/>
              </a:rPr>
              <a:t>6</a:t>
            </a:r>
            <a:r>
              <a:rPr lang="ja-JP" altLang="en-US" sz="700" dirty="0" smtClean="0">
                <a:solidFill>
                  <a:schemeClr val="tx1"/>
                </a:solidFill>
                <a:latin typeface="Microsoft YaHei" panose="020B0503020204020204" pitchFamily="34" charset="-122"/>
                <a:ea typeface="HGPｺﾞｼｯｸE" panose="020B0900000000000000" pitchFamily="50" charset="-128"/>
              </a:rPr>
              <a:t>年後のめざす姿（</a:t>
            </a:r>
            <a:r>
              <a:rPr lang="en-US" altLang="ja-JP" sz="700" dirty="0" smtClean="0">
                <a:solidFill>
                  <a:schemeClr val="tx1"/>
                </a:solidFill>
                <a:latin typeface="Microsoft YaHei" panose="020B0503020204020204" pitchFamily="34" charset="-122"/>
                <a:ea typeface="HGPｺﾞｼｯｸE" panose="020B0900000000000000" pitchFamily="50" charset="-128"/>
              </a:rPr>
              <a:t>C)</a:t>
            </a:r>
            <a:r>
              <a:rPr lang="ja-JP" altLang="en-US" sz="700" dirty="0" smtClean="0">
                <a:solidFill>
                  <a:schemeClr val="tx1"/>
                </a:solidFill>
                <a:latin typeface="Microsoft YaHei" panose="020B0503020204020204" pitchFamily="34" charset="-122"/>
                <a:ea typeface="HGPｺﾞｼｯｸE" panose="020B0900000000000000" pitchFamily="50" charset="-128"/>
              </a:rPr>
              <a:t>を目的に、目標（</a:t>
            </a:r>
            <a:r>
              <a:rPr lang="en-US" altLang="ja-JP" sz="700" dirty="0" smtClean="0">
                <a:solidFill>
                  <a:schemeClr val="tx1"/>
                </a:solidFill>
                <a:latin typeface="Microsoft YaHei" panose="020B0503020204020204" pitchFamily="34" charset="-122"/>
                <a:ea typeface="HGPｺﾞｼｯｸE" panose="020B0900000000000000" pitchFamily="50" charset="-128"/>
              </a:rPr>
              <a:t>B)</a:t>
            </a:r>
            <a:r>
              <a:rPr lang="ja-JP" altLang="en-US" sz="700" dirty="0" smtClean="0">
                <a:solidFill>
                  <a:schemeClr val="tx1"/>
                </a:solidFill>
                <a:latin typeface="Microsoft YaHei" panose="020B0503020204020204" pitchFamily="34" charset="-122"/>
                <a:ea typeface="HGPｺﾞｼｯｸE" panose="020B0900000000000000" pitchFamily="50" charset="-128"/>
              </a:rPr>
              <a:t>を設定し、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a:p>
            <a:pPr algn="l">
              <a:lnSpc>
                <a:spcPts val="800"/>
              </a:lnSpc>
            </a:pPr>
            <a:r>
              <a:rPr lang="ja-JP" altLang="en-US" sz="700" dirty="0">
                <a:solidFill>
                  <a:schemeClr val="tx1"/>
                </a:solidFill>
                <a:latin typeface="Microsoft YaHei" panose="020B0503020204020204" pitchFamily="34" charset="-122"/>
                <a:ea typeface="HGPｺﾞｼｯｸE" panose="020B0900000000000000" pitchFamily="50" charset="-128"/>
              </a:rPr>
              <a:t>　</a:t>
            </a:r>
            <a:r>
              <a:rPr lang="ja-JP" altLang="en-US" sz="700" dirty="0" smtClean="0">
                <a:solidFill>
                  <a:schemeClr val="tx1"/>
                </a:solidFill>
                <a:latin typeface="Microsoft YaHei" panose="020B0503020204020204" pitchFamily="34" charset="-122"/>
                <a:ea typeface="HGPｺﾞｼｯｸE" panose="020B0900000000000000" pitchFamily="50" charset="-128"/>
              </a:rPr>
              <a:t>毎年度</a:t>
            </a:r>
            <a:r>
              <a:rPr lang="ja-JP" altLang="en-US" sz="700" dirty="0">
                <a:solidFill>
                  <a:schemeClr val="tx1"/>
                </a:solidFill>
                <a:latin typeface="Microsoft YaHei" panose="020B0503020204020204" pitchFamily="34" charset="-122"/>
                <a:ea typeface="HGPｺﾞｼｯｸE" panose="020B0900000000000000" pitchFamily="50" charset="-128"/>
              </a:rPr>
              <a:t>、</a:t>
            </a:r>
            <a:r>
              <a:rPr lang="ja-JP" altLang="en-US" sz="700" dirty="0" smtClean="0">
                <a:solidFill>
                  <a:schemeClr val="tx1"/>
                </a:solidFill>
                <a:latin typeface="Microsoft YaHei" panose="020B0503020204020204" pitchFamily="34" charset="-122"/>
                <a:ea typeface="HGPｺﾞｼｯｸE" panose="020B0900000000000000" pitchFamily="50" charset="-128"/>
              </a:rPr>
              <a:t>取組み（</a:t>
            </a:r>
            <a:r>
              <a:rPr lang="en-US" altLang="ja-JP" sz="700" dirty="0" smtClean="0">
                <a:solidFill>
                  <a:schemeClr val="tx1"/>
                </a:solidFill>
                <a:latin typeface="Microsoft YaHei" panose="020B0503020204020204" pitchFamily="34" charset="-122"/>
                <a:ea typeface="HGPｺﾞｼｯｸE" panose="020B0900000000000000" pitchFamily="50" charset="-128"/>
              </a:rPr>
              <a:t>A)</a:t>
            </a:r>
            <a:r>
              <a:rPr lang="ja-JP" altLang="en-US" sz="700" dirty="0" smtClean="0">
                <a:solidFill>
                  <a:schemeClr val="tx1"/>
                </a:solidFill>
                <a:latin typeface="Microsoft YaHei" panose="020B0503020204020204" pitchFamily="34" charset="-122"/>
                <a:ea typeface="HGPｺﾞｼｯｸE" panose="020B0900000000000000" pitchFamily="50" charset="-128"/>
              </a:rPr>
              <a:t>を具体的</a:t>
            </a:r>
            <a:r>
              <a:rPr lang="ja-JP" altLang="en-US" sz="700" dirty="0">
                <a:solidFill>
                  <a:schemeClr val="tx1"/>
                </a:solidFill>
                <a:latin typeface="Microsoft YaHei" panose="020B0503020204020204" pitchFamily="34" charset="-122"/>
                <a:ea typeface="HGPｺﾞｼｯｸE" panose="020B0900000000000000" pitchFamily="50" charset="-128"/>
              </a:rPr>
              <a:t>に効果</a:t>
            </a:r>
            <a:r>
              <a:rPr lang="ja-JP" altLang="en-US" sz="700" dirty="0" smtClean="0">
                <a:solidFill>
                  <a:schemeClr val="tx1"/>
                </a:solidFill>
                <a:latin typeface="Microsoft YaHei" panose="020B0503020204020204" pitchFamily="34" charset="-122"/>
                <a:ea typeface="HGPｺﾞｼｯｸE" panose="020B0900000000000000" pitchFamily="50" charset="-128"/>
              </a:rPr>
              <a:t>検証</a:t>
            </a:r>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sp>
        <p:nvSpPr>
          <p:cNvPr id="67" name="コンテンツ プレースホルダー 2"/>
          <p:cNvSpPr txBox="1">
            <a:spLocks/>
          </p:cNvSpPr>
          <p:nvPr/>
        </p:nvSpPr>
        <p:spPr>
          <a:xfrm>
            <a:off x="4961587" y="2167890"/>
            <a:ext cx="2495281" cy="313783"/>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 </a:t>
            </a:r>
            <a:r>
              <a:rPr lang="ja-JP" altLang="en-US" sz="1050" dirty="0" smtClean="0">
                <a:solidFill>
                  <a:schemeClr val="tx1"/>
                </a:solidFill>
                <a:latin typeface="Microsoft YaHei" panose="020B0503020204020204" pitchFamily="34" charset="-122"/>
                <a:ea typeface="HGPｺﾞｼｯｸE" panose="020B0900000000000000" pitchFamily="50" charset="-128"/>
              </a:rPr>
              <a:t>病床機能の分化・連携の推進</a:t>
            </a:r>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sp>
        <p:nvSpPr>
          <p:cNvPr id="68" name="コンテンツ プレースホルダー 2"/>
          <p:cNvSpPr txBox="1">
            <a:spLocks/>
          </p:cNvSpPr>
          <p:nvPr/>
        </p:nvSpPr>
        <p:spPr>
          <a:xfrm>
            <a:off x="5055164" y="2339032"/>
            <a:ext cx="1638607" cy="638082"/>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900"/>
              </a:lnSpc>
              <a:spcBef>
                <a:spcPts val="60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・高齢者人口の増加に</a:t>
            </a:r>
            <a:r>
              <a:rPr lang="ja-JP" altLang="en-US" sz="700" dirty="0">
                <a:solidFill>
                  <a:schemeClr val="tx1"/>
                </a:solidFill>
                <a:latin typeface="Microsoft YaHei" panose="020B0503020204020204" pitchFamily="34" charset="-122"/>
                <a:ea typeface="HGPｺﾞｼｯｸE" panose="020B0900000000000000" pitchFamily="50" charset="-128"/>
              </a:rPr>
              <a:t>伴う</a:t>
            </a:r>
            <a:r>
              <a:rPr lang="ja-JP" altLang="en-US" sz="700" dirty="0" smtClean="0">
                <a:solidFill>
                  <a:schemeClr val="tx1"/>
                </a:solidFill>
                <a:latin typeface="Microsoft YaHei" panose="020B0503020204020204" pitchFamily="34" charset="-122"/>
                <a:ea typeface="HGPｺﾞｼｯｸE" panose="020B0900000000000000" pitchFamily="50" charset="-128"/>
              </a:rPr>
              <a:t>医療需要の変化を見据え、病床機能報告の報告区分の割合を、</a:t>
            </a:r>
            <a:r>
              <a:rPr lang="en-US" altLang="ja-JP" sz="700" u="sng" dirty="0" smtClean="0">
                <a:solidFill>
                  <a:schemeClr val="tx1"/>
                </a:solidFill>
                <a:latin typeface="Microsoft YaHei" panose="020B0503020204020204" pitchFamily="34" charset="-122"/>
                <a:ea typeface="HGPｺﾞｼｯｸE" panose="020B0900000000000000" pitchFamily="50" charset="-128"/>
              </a:rPr>
              <a:t>2025</a:t>
            </a:r>
            <a:r>
              <a:rPr lang="ja-JP" altLang="en-US" sz="700" u="sng" dirty="0" smtClean="0">
                <a:solidFill>
                  <a:schemeClr val="tx1"/>
                </a:solidFill>
                <a:latin typeface="Microsoft YaHei" panose="020B0503020204020204" pitchFamily="34" charset="-122"/>
                <a:ea typeface="HGPｺﾞｼｯｸE" panose="020B0900000000000000" pitchFamily="50" charset="-128"/>
              </a:rPr>
              <a:t>年の必要病床数の機能区分割合に近づけていく</a:t>
            </a:r>
            <a:r>
              <a:rPr lang="ja-JP" altLang="en-US" sz="700" dirty="0" smtClean="0">
                <a:solidFill>
                  <a:schemeClr val="tx1"/>
                </a:solidFill>
                <a:latin typeface="Microsoft YaHei" panose="020B0503020204020204" pitchFamily="34" charset="-122"/>
                <a:ea typeface="HGPｺﾞｼｯｸE" panose="020B0900000000000000" pitchFamily="50" charset="-128"/>
              </a:rPr>
              <a:t>ことが必要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69" name="コンテンツ プレースホルダー 2"/>
          <p:cNvSpPr txBox="1">
            <a:spLocks/>
          </p:cNvSpPr>
          <p:nvPr/>
        </p:nvSpPr>
        <p:spPr>
          <a:xfrm>
            <a:off x="5032425" y="4186640"/>
            <a:ext cx="3819793" cy="356928"/>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900"/>
              </a:lnSpc>
              <a:spcBef>
                <a:spcPts val="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・高齢化に伴う疾病構造・受療行動の変化に対しては、多様な医療提供を可能とする医療従事者の確保（量の確保）と機能強化（質の向上）が必要</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a:p>
            <a:pPr algn="l">
              <a:lnSpc>
                <a:spcPts val="900"/>
              </a:lnSpc>
              <a:spcBef>
                <a:spcPts val="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・退院支援から看取りまでの地域で完結できる医療提供体制が必要</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70" name="コンテンツ プレースホルダー 2"/>
          <p:cNvSpPr txBox="1">
            <a:spLocks/>
          </p:cNvSpPr>
          <p:nvPr/>
        </p:nvSpPr>
        <p:spPr>
          <a:xfrm>
            <a:off x="4965481" y="3987497"/>
            <a:ext cx="3953683" cy="250624"/>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 </a:t>
            </a:r>
            <a:r>
              <a:rPr lang="ja-JP" altLang="en-US" sz="1050" dirty="0" smtClean="0">
                <a:solidFill>
                  <a:schemeClr val="tx1"/>
                </a:solidFill>
                <a:latin typeface="Microsoft YaHei" panose="020B0503020204020204" pitchFamily="34" charset="-122"/>
                <a:ea typeface="HGPｺﾞｼｯｸE" panose="020B0900000000000000" pitchFamily="50" charset="-128"/>
              </a:rPr>
              <a:t>在宅医療の充実</a:t>
            </a:r>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sp>
        <p:nvSpPr>
          <p:cNvPr id="73" name="正方形/長方形 72"/>
          <p:cNvSpPr/>
          <p:nvPr/>
        </p:nvSpPr>
        <p:spPr>
          <a:xfrm>
            <a:off x="5174751" y="5644665"/>
            <a:ext cx="3744413" cy="509757"/>
          </a:xfrm>
          <a:prstGeom prst="rect">
            <a:avLst/>
          </a:prstGeom>
          <a:solidFill>
            <a:schemeClr val="accent1">
              <a:lumMod val="20000"/>
              <a:lumOff val="80000"/>
            </a:schemeClr>
          </a:solidFill>
        </p:spPr>
        <p:txBody>
          <a:bodyPr wrap="none" anchor="ctr" anchorCtr="0">
            <a:noAutofit/>
          </a:bodyPr>
          <a:lstStyle/>
          <a:p>
            <a:r>
              <a:rPr lang="en-US" altLang="ja-JP" sz="700" dirty="0" smtClean="0">
                <a:latin typeface="HGPｺﾞｼｯｸE" panose="020B0900000000000000" pitchFamily="50" charset="-128"/>
                <a:ea typeface="HGPｺﾞｼｯｸE" panose="020B0900000000000000" pitchFamily="50" charset="-128"/>
              </a:rPr>
              <a:t>【</a:t>
            </a:r>
            <a:r>
              <a:rPr lang="ja-JP" altLang="en-US" sz="700" dirty="0" smtClean="0">
                <a:latin typeface="HGPｺﾞｼｯｸE" panose="020B0900000000000000" pitchFamily="50" charset="-128"/>
                <a:ea typeface="HGPｺﾞｼｯｸE" panose="020B0900000000000000" pitchFamily="50" charset="-128"/>
              </a:rPr>
              <a:t>主</a:t>
            </a:r>
            <a:r>
              <a:rPr lang="ja-JP" altLang="en-US" sz="700" dirty="0">
                <a:latin typeface="HGPｺﾞｼｯｸE" panose="020B0900000000000000" pitchFamily="50" charset="-128"/>
                <a:ea typeface="HGPｺﾞｼｯｸE" panose="020B0900000000000000" pitchFamily="50" charset="-128"/>
              </a:rPr>
              <a:t>な取組・目標</a:t>
            </a:r>
            <a:r>
              <a:rPr lang="en-US" altLang="ja-JP" sz="700" dirty="0" smtClean="0">
                <a:latin typeface="HGPｺﾞｼｯｸE" panose="020B0900000000000000" pitchFamily="50" charset="-128"/>
                <a:ea typeface="HGPｺﾞｼｯｸE" panose="020B0900000000000000" pitchFamily="50" charset="-128"/>
              </a:rPr>
              <a:t>】</a:t>
            </a:r>
          </a:p>
          <a:p>
            <a:r>
              <a:rPr lang="ja-JP" altLang="en-US" sz="700" dirty="0" smtClean="0">
                <a:latin typeface="HGPｺﾞｼｯｸE" panose="020B0900000000000000" pitchFamily="50" charset="-128"/>
                <a:ea typeface="HGPｺﾞｼｯｸE" panose="020B0900000000000000" pitchFamily="50" charset="-128"/>
              </a:rPr>
              <a:t>　・患者・家族が適切に医療を選択できるよう、府民への普及・啓発</a:t>
            </a:r>
            <a:endParaRPr lang="en-US" altLang="ja-JP" sz="700" dirty="0" smtClean="0">
              <a:latin typeface="HGPｺﾞｼｯｸE" panose="020B0900000000000000" pitchFamily="50" charset="-128"/>
              <a:ea typeface="HGPｺﾞｼｯｸE" panose="020B0900000000000000" pitchFamily="50" charset="-128"/>
            </a:endParaRPr>
          </a:p>
          <a:p>
            <a:r>
              <a:rPr lang="ja-JP" altLang="en-US" sz="700" dirty="0" smtClean="0">
                <a:latin typeface="HGPｺﾞｼｯｸE" panose="020B0900000000000000" pitchFamily="50" charset="-128"/>
                <a:ea typeface="HGPｺﾞｼｯｸE" panose="020B0900000000000000" pitchFamily="50" charset="-128"/>
              </a:rPr>
              <a:t>　・患者・家族の意思決定を尊重した支援が行えるよう、医療従事者の理解促進</a:t>
            </a:r>
            <a:endParaRPr lang="en-US" altLang="ja-JP" sz="700" dirty="0" smtClean="0">
              <a:latin typeface="HGPｺﾞｼｯｸE" panose="020B0900000000000000" pitchFamily="50" charset="-128"/>
              <a:ea typeface="HGPｺﾞｼｯｸE" panose="020B0900000000000000" pitchFamily="50" charset="-128"/>
            </a:endParaRPr>
          </a:p>
          <a:p>
            <a:r>
              <a:rPr lang="ja-JP" altLang="en-US" sz="700" dirty="0" smtClean="0">
                <a:latin typeface="HGPｺﾞｼｯｸE" panose="020B0900000000000000" pitchFamily="50" charset="-128"/>
                <a:ea typeface="HGPｺﾞｼｯｸE" panose="020B0900000000000000" pitchFamily="50" charset="-128"/>
              </a:rPr>
              <a:t>　　　</a:t>
            </a:r>
            <a:r>
              <a:rPr lang="ja-JP" altLang="en-US" sz="600" dirty="0" smtClean="0">
                <a:latin typeface="HGPｺﾞｼｯｸE" panose="020B0900000000000000" pitchFamily="50" charset="-128"/>
                <a:ea typeface="HGPｺﾞｼｯｸE" panose="020B0900000000000000" pitchFamily="50" charset="-128"/>
              </a:rPr>
              <a:t>　（在宅看取りを実施している病院・診療所数の増加）</a:t>
            </a:r>
            <a:endParaRPr lang="en-US" altLang="ja-JP" sz="600" dirty="0" smtClean="0">
              <a:latin typeface="HGPｺﾞｼｯｸE" panose="020B0900000000000000" pitchFamily="50" charset="-128"/>
              <a:ea typeface="HGPｺﾞｼｯｸE" panose="020B0900000000000000" pitchFamily="50" charset="-128"/>
            </a:endParaRPr>
          </a:p>
        </p:txBody>
      </p:sp>
      <p:sp>
        <p:nvSpPr>
          <p:cNvPr id="74" name="コンテンツ プレースホルダー 2"/>
          <p:cNvSpPr txBox="1">
            <a:spLocks/>
          </p:cNvSpPr>
          <p:nvPr/>
        </p:nvSpPr>
        <p:spPr>
          <a:xfrm>
            <a:off x="5093634" y="5367396"/>
            <a:ext cx="3891801" cy="323694"/>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900"/>
              </a:lnSpc>
              <a:spcBef>
                <a:spcPts val="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・さらなる高齢化の進展に向け、人生の最終段階における医療及びケアについて、医療関係者、　　　患者・家族への普及・啓発が必要</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75" name="コンテンツ プレースホルダー 2"/>
          <p:cNvSpPr txBox="1">
            <a:spLocks/>
          </p:cNvSpPr>
          <p:nvPr/>
        </p:nvSpPr>
        <p:spPr>
          <a:xfrm>
            <a:off x="4961588" y="6134944"/>
            <a:ext cx="2495281" cy="313783"/>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 </a:t>
            </a:r>
            <a:r>
              <a:rPr lang="ja-JP" altLang="en-US" sz="1050" dirty="0" smtClean="0">
                <a:solidFill>
                  <a:schemeClr val="tx1"/>
                </a:solidFill>
                <a:latin typeface="Microsoft YaHei" panose="020B0503020204020204" pitchFamily="34" charset="-122"/>
                <a:ea typeface="HGPｺﾞｼｯｸE" panose="020B0900000000000000" pitchFamily="50" charset="-128"/>
              </a:rPr>
              <a:t>５疾病４事業等　→　</a:t>
            </a:r>
            <a:r>
              <a:rPr lang="ja-JP" altLang="en-US" sz="1050" dirty="0">
                <a:solidFill>
                  <a:schemeClr val="tx1"/>
                </a:solidFill>
                <a:latin typeface="Microsoft YaHei" panose="020B0503020204020204" pitchFamily="34" charset="-122"/>
                <a:ea typeface="HGPｺﾞｼｯｸE" panose="020B0900000000000000" pitchFamily="50" charset="-128"/>
              </a:rPr>
              <a:t>裏面</a:t>
            </a:r>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sp>
        <p:nvSpPr>
          <p:cNvPr id="76" name="コンテンツ プレースホルダー 2"/>
          <p:cNvSpPr txBox="1">
            <a:spLocks/>
          </p:cNvSpPr>
          <p:nvPr/>
        </p:nvSpPr>
        <p:spPr>
          <a:xfrm>
            <a:off x="4961590" y="5199836"/>
            <a:ext cx="2495281" cy="313783"/>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 </a:t>
            </a:r>
            <a:r>
              <a:rPr lang="ja-JP" altLang="en-US" sz="1050" dirty="0">
                <a:solidFill>
                  <a:schemeClr val="tx1"/>
                </a:solidFill>
                <a:latin typeface="Microsoft YaHei" panose="020B0503020204020204" pitchFamily="34" charset="-122"/>
                <a:ea typeface="HGPｺﾞｼｯｸE" panose="020B0900000000000000" pitchFamily="50" charset="-128"/>
              </a:rPr>
              <a:t>さら</a:t>
            </a:r>
            <a:r>
              <a:rPr lang="ja-JP" altLang="en-US" sz="1050" dirty="0" smtClean="0">
                <a:solidFill>
                  <a:schemeClr val="tx1"/>
                </a:solidFill>
                <a:latin typeface="Microsoft YaHei" panose="020B0503020204020204" pitchFamily="34" charset="-122"/>
                <a:ea typeface="HGPｺﾞｼｯｸE" panose="020B0900000000000000" pitchFamily="50" charset="-128"/>
              </a:rPr>
              <a:t>なる高齢化への対応</a:t>
            </a:r>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sp>
        <p:nvSpPr>
          <p:cNvPr id="5" name="テキスト ボックス 4"/>
          <p:cNvSpPr txBox="1"/>
          <p:nvPr/>
        </p:nvSpPr>
        <p:spPr>
          <a:xfrm>
            <a:off x="38936" y="357165"/>
            <a:ext cx="1638841" cy="3064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kumimoji="1" lang="ja-JP" altLang="en-US" sz="1200" dirty="0" smtClean="0">
                <a:latin typeface="HGPｺﾞｼｯｸE" panose="020B0900000000000000" pitchFamily="50" charset="-128"/>
                <a:ea typeface="HGPｺﾞｼｯｸE" panose="020B0900000000000000" pitchFamily="50" charset="-128"/>
              </a:rPr>
              <a:t>１　本計画のポイント</a:t>
            </a:r>
            <a:endParaRPr kumimoji="1" lang="ja-JP" altLang="en-US" sz="1200" dirty="0">
              <a:latin typeface="HGPｺﾞｼｯｸE" panose="020B0900000000000000" pitchFamily="50" charset="-128"/>
              <a:ea typeface="HGPｺﾞｼｯｸE" panose="020B0900000000000000" pitchFamily="50" charset="-128"/>
            </a:endParaRPr>
          </a:p>
        </p:txBody>
      </p:sp>
      <p:sp>
        <p:nvSpPr>
          <p:cNvPr id="59" name="テキスト ボックス 58"/>
          <p:cNvSpPr txBox="1"/>
          <p:nvPr/>
        </p:nvSpPr>
        <p:spPr>
          <a:xfrm>
            <a:off x="48343" y="2414499"/>
            <a:ext cx="3419872" cy="3064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kumimoji="1" lang="ja-JP" altLang="en-US" sz="1200" dirty="0" smtClean="0">
                <a:latin typeface="HGPｺﾞｼｯｸE" panose="020B0900000000000000" pitchFamily="50" charset="-128"/>
                <a:ea typeface="HGPｺﾞｼｯｸE" panose="020B0900000000000000" pitchFamily="50" charset="-128"/>
              </a:rPr>
              <a:t>２　大阪府における医療の提供体制と需要見込み</a:t>
            </a:r>
            <a:endParaRPr kumimoji="1" lang="ja-JP" altLang="en-US" sz="1200" dirty="0">
              <a:latin typeface="HGPｺﾞｼｯｸE" panose="020B0900000000000000" pitchFamily="50" charset="-128"/>
              <a:ea typeface="HGPｺﾞｼｯｸE" panose="020B0900000000000000" pitchFamily="50" charset="-128"/>
            </a:endParaRPr>
          </a:p>
        </p:txBody>
      </p:sp>
      <p:sp>
        <p:nvSpPr>
          <p:cNvPr id="17" name="テキスト ボックス 16"/>
          <p:cNvSpPr txBox="1"/>
          <p:nvPr/>
        </p:nvSpPr>
        <p:spPr>
          <a:xfrm>
            <a:off x="4864739" y="366240"/>
            <a:ext cx="3347865" cy="2894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Ins="72000" rtlCol="0">
            <a:spAutoFit/>
          </a:bodyPr>
          <a:lstStyle/>
          <a:p>
            <a:r>
              <a:rPr lang="ja-JP" altLang="en-US" sz="1100" b="1" dirty="0">
                <a:latin typeface="HGSｺﾞｼｯｸE" panose="020B0900000000000000" pitchFamily="50" charset="-128"/>
                <a:ea typeface="HGSｺﾞｼｯｸE" panose="020B0900000000000000" pitchFamily="50" charset="-128"/>
              </a:rPr>
              <a:t>３</a:t>
            </a:r>
            <a:r>
              <a:rPr kumimoji="1" lang="ja-JP" altLang="en-US" sz="1100" b="1" dirty="0" smtClean="0">
                <a:latin typeface="HGSｺﾞｼｯｸE" panose="020B0900000000000000" pitchFamily="50" charset="-128"/>
                <a:ea typeface="HGSｺﾞｼｯｸE" panose="020B0900000000000000" pitchFamily="50" charset="-128"/>
              </a:rPr>
              <a:t>　</a:t>
            </a:r>
            <a:r>
              <a:rPr lang="ja-JP" altLang="en-US" sz="1100" b="1" dirty="0">
                <a:latin typeface="HGSｺﾞｼｯｸE" panose="020B0900000000000000" pitchFamily="50" charset="-128"/>
                <a:ea typeface="HGSｺﾞｼｯｸE" panose="020B0900000000000000" pitchFamily="50" charset="-128"/>
              </a:rPr>
              <a:t>将来</a:t>
            </a:r>
            <a:r>
              <a:rPr lang="ja-JP" altLang="en-US" sz="1100" b="1" dirty="0" smtClean="0">
                <a:latin typeface="HGSｺﾞｼｯｸE" panose="020B0900000000000000" pitchFamily="50" charset="-128"/>
                <a:ea typeface="HGSｺﾞｼｯｸE" panose="020B0900000000000000" pitchFamily="50" charset="-128"/>
              </a:rPr>
              <a:t>のあるべき医療提供体制の構築に向けて </a:t>
            </a:r>
            <a:endParaRPr kumimoji="1" lang="ja-JP" altLang="en-US" sz="1100" b="1" dirty="0">
              <a:latin typeface="HGSｺﾞｼｯｸE" panose="020B0900000000000000" pitchFamily="50" charset="-128"/>
              <a:ea typeface="HGSｺﾞｼｯｸE" panose="020B0900000000000000" pitchFamily="50" charset="-128"/>
            </a:endParaRPr>
          </a:p>
        </p:txBody>
      </p:sp>
      <p:sp>
        <p:nvSpPr>
          <p:cNvPr id="9" name="二等辺三角形 8"/>
          <p:cNvSpPr/>
          <p:nvPr/>
        </p:nvSpPr>
        <p:spPr>
          <a:xfrm rot="5400000">
            <a:off x="4341190" y="2857269"/>
            <a:ext cx="938552" cy="192102"/>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コンテンツ プレースホルダー 2"/>
          <p:cNvSpPr txBox="1">
            <a:spLocks/>
          </p:cNvSpPr>
          <p:nvPr/>
        </p:nvSpPr>
        <p:spPr>
          <a:xfrm>
            <a:off x="38936" y="4179908"/>
            <a:ext cx="2376264" cy="288031"/>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a:t>
            </a:r>
            <a:r>
              <a:rPr lang="ja-JP" altLang="en-US" sz="1050" dirty="0" smtClean="0">
                <a:solidFill>
                  <a:schemeClr val="tx1"/>
                </a:solidFill>
                <a:latin typeface="Microsoft YaHei" panose="020B0503020204020204" pitchFamily="34" charset="-122"/>
                <a:ea typeface="HGPｺﾞｼｯｸE" panose="020B0900000000000000" pitchFamily="50" charset="-128"/>
              </a:rPr>
              <a:t> 病院数と病床数</a:t>
            </a:r>
            <a:endParaRPr lang="en-US" altLang="ja-JP" sz="1050" dirty="0" smtClean="0">
              <a:solidFill>
                <a:schemeClr val="tx1"/>
              </a:solidFill>
              <a:latin typeface="Microsoft YaHei" panose="020B0503020204020204" pitchFamily="34" charset="-122"/>
              <a:ea typeface="HGPｺﾞｼｯｸE" panose="020B0900000000000000" pitchFamily="50" charset="-128"/>
            </a:endParaRPr>
          </a:p>
        </p:txBody>
      </p:sp>
      <p:sp>
        <p:nvSpPr>
          <p:cNvPr id="82" name="コンテンツ プレースホルダー 2"/>
          <p:cNvSpPr txBox="1">
            <a:spLocks/>
          </p:cNvSpPr>
          <p:nvPr/>
        </p:nvSpPr>
        <p:spPr>
          <a:xfrm>
            <a:off x="49090" y="5338892"/>
            <a:ext cx="2208584" cy="288031"/>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a:t>
            </a:r>
            <a:r>
              <a:rPr lang="ja-JP" altLang="en-US" sz="1050" dirty="0" smtClean="0">
                <a:solidFill>
                  <a:schemeClr val="tx1"/>
                </a:solidFill>
                <a:latin typeface="Microsoft YaHei" panose="020B0503020204020204" pitchFamily="34" charset="-122"/>
                <a:ea typeface="HGPｺﾞｼｯｸE" panose="020B0900000000000000" pitchFamily="50" charset="-128"/>
              </a:rPr>
              <a:t> 医療需要見込み</a:t>
            </a:r>
            <a:endParaRPr lang="en-US" altLang="ja-JP" sz="1050" dirty="0" smtClean="0">
              <a:solidFill>
                <a:schemeClr val="tx1"/>
              </a:solidFill>
              <a:latin typeface="Microsoft YaHei" panose="020B0503020204020204" pitchFamily="34" charset="-122"/>
              <a:ea typeface="HGPｺﾞｼｯｸE" panose="020B0900000000000000" pitchFamily="50" charset="-128"/>
            </a:endParaRPr>
          </a:p>
        </p:txBody>
      </p:sp>
      <p:sp>
        <p:nvSpPr>
          <p:cNvPr id="84" name="コンテンツ プレースホルダー 2"/>
          <p:cNvSpPr txBox="1">
            <a:spLocks/>
          </p:cNvSpPr>
          <p:nvPr/>
        </p:nvSpPr>
        <p:spPr>
          <a:xfrm>
            <a:off x="32276" y="4418880"/>
            <a:ext cx="1557787" cy="882328"/>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1000"/>
              </a:lnSpc>
              <a:spcBef>
                <a:spcPts val="30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・府内の一般病院数は </a:t>
            </a:r>
            <a:r>
              <a:rPr lang="en-US" altLang="ja-JP" sz="700" dirty="0" smtClean="0">
                <a:solidFill>
                  <a:schemeClr val="tx1"/>
                </a:solidFill>
                <a:latin typeface="Microsoft YaHei" panose="020B0503020204020204" pitchFamily="34" charset="-122"/>
                <a:ea typeface="HGPｺﾞｼｯｸE" panose="020B0900000000000000" pitchFamily="50" charset="-128"/>
              </a:rPr>
              <a:t>491</a:t>
            </a:r>
            <a:r>
              <a:rPr lang="ja-JP" altLang="en-US" sz="700" dirty="0" smtClean="0">
                <a:solidFill>
                  <a:schemeClr val="tx1"/>
                </a:solidFill>
                <a:latin typeface="Microsoft YaHei" panose="020B0503020204020204" pitchFamily="34" charset="-122"/>
                <a:ea typeface="HGPｺﾞｼｯｸE" panose="020B0900000000000000" pitchFamily="50" charset="-128"/>
              </a:rPr>
              <a:t>病院</a:t>
            </a:r>
            <a:r>
              <a:rPr lang="ja-JP" altLang="en-US" sz="700" dirty="0">
                <a:solidFill>
                  <a:schemeClr val="tx1"/>
                </a:solidFill>
                <a:latin typeface="Microsoft YaHei" panose="020B0503020204020204" pitchFamily="34" charset="-122"/>
                <a:ea typeface="HGPｺﾞｼｯｸE" panose="020B0900000000000000" pitchFamily="50" charset="-128"/>
              </a:rPr>
              <a:t>で</a:t>
            </a:r>
            <a:r>
              <a:rPr lang="ja-JP" altLang="en-US" sz="700" dirty="0" smtClean="0">
                <a:solidFill>
                  <a:schemeClr val="tx1"/>
                </a:solidFill>
                <a:latin typeface="Microsoft YaHei" panose="020B0503020204020204" pitchFamily="34" charset="-122"/>
                <a:ea typeface="HGPｺﾞｼｯｸE" panose="020B0900000000000000" pitchFamily="50" charset="-128"/>
              </a:rPr>
              <a:t>、　一般病床数は </a:t>
            </a:r>
            <a:r>
              <a:rPr lang="en-US" altLang="ja-JP" sz="700" dirty="0" smtClean="0">
                <a:solidFill>
                  <a:schemeClr val="tx1"/>
                </a:solidFill>
                <a:latin typeface="Microsoft YaHei" panose="020B0503020204020204" pitchFamily="34" charset="-122"/>
                <a:ea typeface="HGPｺﾞｼｯｸE" panose="020B0900000000000000" pitchFamily="50" charset="-128"/>
              </a:rPr>
              <a:t>65,844</a:t>
            </a:r>
            <a:r>
              <a:rPr lang="ja-JP" altLang="en-US" sz="700" dirty="0" smtClean="0">
                <a:solidFill>
                  <a:schemeClr val="tx1"/>
                </a:solidFill>
                <a:latin typeface="Microsoft YaHei" panose="020B0503020204020204" pitchFamily="34" charset="-122"/>
                <a:ea typeface="HGPｺﾞｼｯｸE" panose="020B0900000000000000" pitchFamily="50" charset="-128"/>
              </a:rPr>
              <a:t>床（平成</a:t>
            </a:r>
            <a:r>
              <a:rPr lang="en-US" altLang="ja-JP" sz="700" dirty="0" smtClean="0">
                <a:solidFill>
                  <a:schemeClr val="tx1"/>
                </a:solidFill>
                <a:latin typeface="Microsoft YaHei" panose="020B0503020204020204" pitchFamily="34" charset="-122"/>
                <a:ea typeface="HGPｺﾞｼｯｸE" panose="020B0900000000000000" pitchFamily="50" charset="-128"/>
              </a:rPr>
              <a:t>27</a:t>
            </a:r>
            <a:r>
              <a:rPr lang="ja-JP" altLang="en-US" sz="700" dirty="0" smtClean="0">
                <a:solidFill>
                  <a:schemeClr val="tx1"/>
                </a:solidFill>
                <a:latin typeface="Microsoft YaHei" panose="020B0503020204020204" pitchFamily="34" charset="-122"/>
                <a:ea typeface="HGPｺﾞｼｯｸE" panose="020B0900000000000000" pitchFamily="50" charset="-128"/>
              </a:rPr>
              <a:t>年）</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a:p>
            <a:pPr algn="l">
              <a:lnSpc>
                <a:spcPts val="1000"/>
              </a:lnSpc>
              <a:spcBef>
                <a:spcPts val="30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・人口</a:t>
            </a:r>
            <a:r>
              <a:rPr lang="en-US" altLang="ja-JP" sz="700" dirty="0" smtClean="0">
                <a:solidFill>
                  <a:schemeClr val="tx1"/>
                </a:solidFill>
                <a:latin typeface="Microsoft YaHei" panose="020B0503020204020204" pitchFamily="34" charset="-122"/>
                <a:ea typeface="HGPｺﾞｼｯｸE" panose="020B0900000000000000" pitchFamily="50" charset="-128"/>
              </a:rPr>
              <a:t>10</a:t>
            </a:r>
            <a:r>
              <a:rPr lang="ja-JP" altLang="en-US" sz="700" dirty="0" smtClean="0">
                <a:solidFill>
                  <a:schemeClr val="tx1"/>
                </a:solidFill>
                <a:latin typeface="Microsoft YaHei" panose="020B0503020204020204" pitchFamily="34" charset="-122"/>
                <a:ea typeface="HGPｺﾞｼｯｸE" panose="020B0900000000000000" pitchFamily="50" charset="-128"/>
              </a:rPr>
              <a:t>万人対では、府全体はほぼ全国平均。ただし、二次医療圏別ではバラツキがみられる。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85" name="コンテンツ プレースホルダー 2"/>
          <p:cNvSpPr txBox="1">
            <a:spLocks/>
          </p:cNvSpPr>
          <p:nvPr/>
        </p:nvSpPr>
        <p:spPr>
          <a:xfrm>
            <a:off x="2918802" y="5589240"/>
            <a:ext cx="1537113" cy="1080120"/>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900"/>
              </a:lnSpc>
              <a:spcBef>
                <a:spcPts val="300"/>
              </a:spcBef>
            </a:pPr>
            <a:r>
              <a:rPr lang="en-US" altLang="ja-JP" sz="700" dirty="0" smtClean="0">
                <a:solidFill>
                  <a:schemeClr val="tx1"/>
                </a:solidFill>
                <a:latin typeface="Microsoft YaHei" panose="020B0503020204020204" pitchFamily="34" charset="-122"/>
                <a:ea typeface="HGPｺﾞｼｯｸE" panose="020B0900000000000000" pitchFamily="50" charset="-128"/>
              </a:rPr>
              <a:t>〔</a:t>
            </a:r>
            <a:r>
              <a:rPr lang="ja-JP" altLang="en-US" sz="700" dirty="0">
                <a:solidFill>
                  <a:schemeClr val="tx1"/>
                </a:solidFill>
                <a:latin typeface="Microsoft YaHei" panose="020B0503020204020204" pitchFamily="34" charset="-122"/>
                <a:ea typeface="HGPｺﾞｼｯｸE" panose="020B0900000000000000" pitchFamily="50" charset="-128"/>
              </a:rPr>
              <a:t>入院（病床機能別）</a:t>
            </a:r>
            <a:r>
              <a:rPr lang="en-US" altLang="ja-JP" sz="700" dirty="0" smtClean="0">
                <a:solidFill>
                  <a:schemeClr val="tx1"/>
                </a:solidFill>
                <a:latin typeface="Microsoft YaHei" panose="020B0503020204020204" pitchFamily="34" charset="-122"/>
                <a:ea typeface="HGPｺﾞｼｯｸE" panose="020B0900000000000000" pitchFamily="50" charset="-128"/>
              </a:rPr>
              <a:t>〕</a:t>
            </a:r>
          </a:p>
          <a:p>
            <a:pPr algn="l">
              <a:lnSpc>
                <a:spcPts val="900"/>
              </a:lnSpc>
              <a:spcBef>
                <a:spcPts val="30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・いずれの病床機能も</a:t>
            </a:r>
            <a:r>
              <a:rPr lang="en-US" altLang="ja-JP" sz="700" dirty="0" smtClean="0">
                <a:solidFill>
                  <a:schemeClr val="tx1"/>
                </a:solidFill>
                <a:latin typeface="Microsoft YaHei" panose="020B0503020204020204" pitchFamily="34" charset="-122"/>
                <a:ea typeface="HGPｺﾞｼｯｸE" panose="020B0900000000000000" pitchFamily="50" charset="-128"/>
              </a:rPr>
              <a:t>2030</a:t>
            </a:r>
            <a:r>
              <a:rPr lang="ja-JP" altLang="en-US" sz="700" dirty="0" smtClean="0">
                <a:solidFill>
                  <a:schemeClr val="tx1"/>
                </a:solidFill>
                <a:latin typeface="Microsoft YaHei" panose="020B0503020204020204" pitchFamily="34" charset="-122"/>
                <a:ea typeface="HGPｺﾞｼｯｸE" panose="020B0900000000000000" pitchFamily="50" charset="-128"/>
              </a:rPr>
              <a:t>年頃まで医療需要が増加</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a:p>
            <a:pPr algn="l">
              <a:lnSpc>
                <a:spcPts val="900"/>
              </a:lnSpc>
              <a:spcBef>
                <a:spcPts val="30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・その後、減少に転じ、</a:t>
            </a:r>
            <a:r>
              <a:rPr lang="en-US" altLang="ja-JP" sz="700" dirty="0" smtClean="0">
                <a:solidFill>
                  <a:schemeClr val="tx1"/>
                </a:solidFill>
                <a:latin typeface="Microsoft YaHei" panose="020B0503020204020204" pitchFamily="34" charset="-122"/>
                <a:ea typeface="HGPｺﾞｼｯｸE" panose="020B0900000000000000" pitchFamily="50" charset="-128"/>
              </a:rPr>
              <a:t>2040</a:t>
            </a:r>
            <a:r>
              <a:rPr lang="ja-JP" altLang="en-US" sz="700" dirty="0" smtClean="0">
                <a:solidFill>
                  <a:schemeClr val="tx1"/>
                </a:solidFill>
                <a:latin typeface="Microsoft YaHei" panose="020B0503020204020204" pitchFamily="34" charset="-122"/>
                <a:ea typeface="HGPｺﾞｼｯｸE" panose="020B0900000000000000" pitchFamily="50" charset="-128"/>
              </a:rPr>
              <a:t>年では</a:t>
            </a:r>
            <a:r>
              <a:rPr lang="en-US" altLang="ja-JP" sz="700" dirty="0" smtClean="0">
                <a:solidFill>
                  <a:schemeClr val="tx1"/>
                </a:solidFill>
                <a:latin typeface="Microsoft YaHei" panose="020B0503020204020204" pitchFamily="34" charset="-122"/>
                <a:ea typeface="HGPｺﾞｼｯｸE" panose="020B0900000000000000" pitchFamily="50" charset="-128"/>
              </a:rPr>
              <a:t>2025</a:t>
            </a:r>
            <a:r>
              <a:rPr lang="ja-JP" altLang="en-US" sz="700" dirty="0" smtClean="0">
                <a:solidFill>
                  <a:schemeClr val="tx1"/>
                </a:solidFill>
                <a:latin typeface="Microsoft YaHei" panose="020B0503020204020204" pitchFamily="34" charset="-122"/>
                <a:ea typeface="HGPｺﾞｼｯｸE" panose="020B0900000000000000" pitchFamily="50" charset="-128"/>
              </a:rPr>
              <a:t>年水準となる見込み</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a:p>
            <a:pPr algn="l">
              <a:lnSpc>
                <a:spcPts val="900"/>
              </a:lnSpc>
              <a:spcBef>
                <a:spcPts val="300"/>
              </a:spcBef>
            </a:pPr>
            <a:r>
              <a:rPr lang="en-US" altLang="ja-JP" sz="700" dirty="0" smtClean="0">
                <a:solidFill>
                  <a:schemeClr val="tx1"/>
                </a:solidFill>
                <a:latin typeface="Microsoft YaHei" panose="020B0503020204020204" pitchFamily="34" charset="-122"/>
                <a:ea typeface="HGPｺﾞｼｯｸE" panose="020B0900000000000000" pitchFamily="50" charset="-128"/>
              </a:rPr>
              <a:t>〔</a:t>
            </a:r>
            <a:r>
              <a:rPr lang="ja-JP" altLang="en-US" sz="700" dirty="0" smtClean="0">
                <a:solidFill>
                  <a:schemeClr val="tx1"/>
                </a:solidFill>
                <a:latin typeface="Microsoft YaHei" panose="020B0503020204020204" pitchFamily="34" charset="-122"/>
                <a:ea typeface="HGPｺﾞｼｯｸE" panose="020B0900000000000000" pitchFamily="50" charset="-128"/>
              </a:rPr>
              <a:t>在宅医療等</a:t>
            </a:r>
            <a:r>
              <a:rPr lang="en-US" altLang="ja-JP" sz="700" dirty="0" smtClean="0">
                <a:solidFill>
                  <a:schemeClr val="tx1"/>
                </a:solidFill>
                <a:latin typeface="Microsoft YaHei" panose="020B0503020204020204" pitchFamily="34" charset="-122"/>
                <a:ea typeface="HGPｺﾞｼｯｸE" panose="020B0900000000000000" pitchFamily="50" charset="-128"/>
              </a:rPr>
              <a:t>〕</a:t>
            </a:r>
          </a:p>
          <a:p>
            <a:pPr algn="l">
              <a:lnSpc>
                <a:spcPts val="900"/>
              </a:lnSpc>
              <a:spcBef>
                <a:spcPts val="30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・病床需要と同様に、</a:t>
            </a:r>
            <a:r>
              <a:rPr lang="en-US" altLang="ja-JP" sz="700" dirty="0" smtClean="0">
                <a:solidFill>
                  <a:schemeClr val="tx1"/>
                </a:solidFill>
                <a:latin typeface="Microsoft YaHei" panose="020B0503020204020204" pitchFamily="34" charset="-122"/>
                <a:ea typeface="HGPｺﾞｼｯｸE" panose="020B0900000000000000" pitchFamily="50" charset="-128"/>
              </a:rPr>
              <a:t>2030</a:t>
            </a:r>
            <a:r>
              <a:rPr lang="ja-JP" altLang="en-US" sz="700" dirty="0" smtClean="0">
                <a:solidFill>
                  <a:schemeClr val="tx1"/>
                </a:solidFill>
                <a:latin typeface="Microsoft YaHei" panose="020B0503020204020204" pitchFamily="34" charset="-122"/>
                <a:ea typeface="HGPｺﾞｼｯｸE" panose="020B0900000000000000" pitchFamily="50" charset="-128"/>
              </a:rPr>
              <a:t>年頃ピークになる見込み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86" name="コンテンツ プレースホルダー 2"/>
          <p:cNvSpPr txBox="1">
            <a:spLocks/>
          </p:cNvSpPr>
          <p:nvPr/>
        </p:nvSpPr>
        <p:spPr>
          <a:xfrm>
            <a:off x="5168573" y="3200244"/>
            <a:ext cx="2495281" cy="313783"/>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a:solidFill>
                  <a:schemeClr val="tx1"/>
                </a:solidFill>
                <a:latin typeface="Microsoft YaHei" panose="020B0503020204020204" pitchFamily="34" charset="-122"/>
                <a:ea typeface="HGPｺﾞｼｯｸE" panose="020B0900000000000000" pitchFamily="50" charset="-128"/>
              </a:rPr>
              <a:t>（</a:t>
            </a:r>
            <a:r>
              <a:rPr lang="ja-JP" altLang="en-US" sz="1050" dirty="0" smtClean="0">
                <a:solidFill>
                  <a:schemeClr val="tx1"/>
                </a:solidFill>
                <a:latin typeface="Microsoft YaHei" panose="020B0503020204020204" pitchFamily="34" charset="-122"/>
                <a:ea typeface="HGPｺﾞｼｯｸE" panose="020B0900000000000000" pitchFamily="50" charset="-128"/>
              </a:rPr>
              <a:t>基準病床数）</a:t>
            </a:r>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sp>
        <p:nvSpPr>
          <p:cNvPr id="87" name="コンテンツ プレースホルダー 2"/>
          <p:cNvSpPr txBox="1">
            <a:spLocks/>
          </p:cNvSpPr>
          <p:nvPr/>
        </p:nvSpPr>
        <p:spPr>
          <a:xfrm>
            <a:off x="5195854" y="3412993"/>
            <a:ext cx="1857827" cy="356928"/>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900"/>
              </a:lnSpc>
              <a:spcBef>
                <a:spcPts val="60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・今後の高齢者人口の増加に伴う医療需要の増大に踏まえ、基準病床数の改訂が必要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89" name="コンテンツ プレースホルダー 2"/>
          <p:cNvSpPr txBox="1">
            <a:spLocks/>
          </p:cNvSpPr>
          <p:nvPr/>
        </p:nvSpPr>
        <p:spPr>
          <a:xfrm>
            <a:off x="5232423" y="3717032"/>
            <a:ext cx="1857827" cy="356928"/>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900"/>
              </a:lnSpc>
              <a:spcBef>
                <a:spcPts val="60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＊基準病床数算定の特例（医療法第</a:t>
            </a:r>
            <a:r>
              <a:rPr lang="en-US" altLang="ja-JP" sz="700" dirty="0" smtClean="0">
                <a:solidFill>
                  <a:schemeClr val="tx1"/>
                </a:solidFill>
                <a:latin typeface="Microsoft YaHei" panose="020B0503020204020204" pitchFamily="34" charset="-122"/>
                <a:ea typeface="HGPｺﾞｼｯｸE" panose="020B0900000000000000" pitchFamily="50" charset="-128"/>
              </a:rPr>
              <a:t>30</a:t>
            </a:r>
            <a:r>
              <a:rPr lang="ja-JP" altLang="en-US" sz="700" dirty="0" smtClean="0">
                <a:solidFill>
                  <a:schemeClr val="tx1"/>
                </a:solidFill>
                <a:latin typeface="Microsoft YaHei" panose="020B0503020204020204" pitchFamily="34" charset="-122"/>
                <a:ea typeface="HGPｺﾞｼｯｸE" panose="020B0900000000000000" pitchFamily="50" charset="-128"/>
              </a:rPr>
              <a:t>条の４第</a:t>
            </a:r>
            <a:r>
              <a:rPr lang="en-US" altLang="ja-JP" sz="700" dirty="0" smtClean="0">
                <a:solidFill>
                  <a:schemeClr val="tx1"/>
                </a:solidFill>
                <a:latin typeface="Microsoft YaHei" panose="020B0503020204020204" pitchFamily="34" charset="-122"/>
                <a:ea typeface="HGPｺﾞｼｯｸE" panose="020B0900000000000000" pitchFamily="50" charset="-128"/>
              </a:rPr>
              <a:t>7</a:t>
            </a:r>
            <a:r>
              <a:rPr lang="ja-JP" altLang="en-US" sz="700" dirty="0">
                <a:solidFill>
                  <a:schemeClr val="tx1"/>
                </a:solidFill>
                <a:latin typeface="Microsoft YaHei" panose="020B0503020204020204" pitchFamily="34" charset="-122"/>
                <a:ea typeface="HGPｺﾞｼｯｸE" panose="020B0900000000000000" pitchFamily="50" charset="-128"/>
              </a:rPr>
              <a:t>項</a:t>
            </a:r>
            <a:r>
              <a:rPr lang="ja-JP" altLang="en-US" sz="700" dirty="0" smtClean="0">
                <a:solidFill>
                  <a:schemeClr val="tx1"/>
                </a:solidFill>
                <a:latin typeface="Microsoft YaHei" panose="020B0503020204020204" pitchFamily="34" charset="-122"/>
                <a:ea typeface="HGPｺﾞｼｯｸE" panose="020B0900000000000000" pitchFamily="50" charset="-128"/>
              </a:rPr>
              <a:t>）については検討中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90" name="コンテンツ プレースホルダー 2"/>
          <p:cNvSpPr txBox="1">
            <a:spLocks/>
          </p:cNvSpPr>
          <p:nvPr/>
        </p:nvSpPr>
        <p:spPr>
          <a:xfrm>
            <a:off x="4940607" y="975706"/>
            <a:ext cx="1830825" cy="906757"/>
          </a:xfrm>
          <a:prstGeom prst="rect">
            <a:avLst/>
          </a:prstGeom>
          <a:solidFill>
            <a:schemeClr val="accent1">
              <a:lumMod val="20000"/>
              <a:lumOff val="80000"/>
            </a:schemeClr>
          </a:solidFill>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1100"/>
              </a:lnSpc>
              <a:spcBef>
                <a:spcPts val="600"/>
              </a:spcBef>
            </a:pPr>
            <a:r>
              <a:rPr lang="en-US" altLang="ja-JP" sz="900" dirty="0" smtClean="0">
                <a:solidFill>
                  <a:schemeClr val="tx1"/>
                </a:solidFill>
                <a:latin typeface="Microsoft YaHei" panose="020B0503020204020204" pitchFamily="34" charset="-122"/>
                <a:ea typeface="HGPｺﾞｼｯｸE" panose="020B0900000000000000" pitchFamily="50" charset="-128"/>
              </a:rPr>
              <a:t>【</a:t>
            </a:r>
            <a:r>
              <a:rPr lang="ja-JP" altLang="en-US" sz="900" dirty="0" smtClean="0">
                <a:solidFill>
                  <a:schemeClr val="tx1"/>
                </a:solidFill>
                <a:latin typeface="Microsoft YaHei" panose="020B0503020204020204" pitchFamily="34" charset="-122"/>
                <a:ea typeface="HGPｺﾞｼｯｸE" panose="020B0900000000000000" pitchFamily="50" charset="-128"/>
              </a:rPr>
              <a:t>第７次計画の基本的方向性</a:t>
            </a:r>
            <a:r>
              <a:rPr lang="en-US" altLang="ja-JP" sz="900" dirty="0" smtClean="0">
                <a:solidFill>
                  <a:schemeClr val="tx1"/>
                </a:solidFill>
                <a:latin typeface="Microsoft YaHei" panose="020B0503020204020204" pitchFamily="34" charset="-122"/>
                <a:ea typeface="HGPｺﾞｼｯｸE" panose="020B0900000000000000" pitchFamily="50" charset="-128"/>
              </a:rPr>
              <a:t>】</a:t>
            </a:r>
          </a:p>
          <a:p>
            <a:pPr algn="l">
              <a:lnSpc>
                <a:spcPts val="1100"/>
              </a:lnSpc>
              <a:spcBef>
                <a:spcPts val="600"/>
              </a:spcBef>
            </a:pPr>
            <a:r>
              <a:rPr lang="ja-JP" altLang="en-US" sz="800" dirty="0" smtClean="0">
                <a:solidFill>
                  <a:schemeClr val="tx1"/>
                </a:solidFill>
                <a:latin typeface="Microsoft YaHei" panose="020B0503020204020204" pitchFamily="34" charset="-122"/>
                <a:ea typeface="HGPｺﾞｼｯｸE" panose="020B0900000000000000" pitchFamily="50" charset="-128"/>
              </a:rPr>
              <a:t>住み慣れた</a:t>
            </a:r>
            <a:r>
              <a:rPr lang="ja-JP" altLang="en-US" sz="800" dirty="0">
                <a:solidFill>
                  <a:schemeClr val="tx1"/>
                </a:solidFill>
                <a:latin typeface="Microsoft YaHei" panose="020B0503020204020204" pitchFamily="34" charset="-122"/>
                <a:ea typeface="HGPｺﾞｼｯｸE" panose="020B0900000000000000" pitchFamily="50" charset="-128"/>
              </a:rPr>
              <a:t>地域</a:t>
            </a:r>
            <a:r>
              <a:rPr lang="ja-JP" altLang="en-US" sz="800" dirty="0" smtClean="0">
                <a:solidFill>
                  <a:schemeClr val="tx1"/>
                </a:solidFill>
                <a:latin typeface="Microsoft YaHei" panose="020B0503020204020204" pitchFamily="34" charset="-122"/>
                <a:ea typeface="HGPｺﾞｼｯｸE" panose="020B0900000000000000" pitchFamily="50" charset="-128"/>
              </a:rPr>
              <a:t>で、医療サービスを必要なときに受ける</a:t>
            </a:r>
            <a:r>
              <a:rPr lang="ja-JP" altLang="en-US" sz="800" dirty="0">
                <a:solidFill>
                  <a:schemeClr val="tx1"/>
                </a:solidFill>
                <a:latin typeface="Microsoft YaHei" panose="020B0503020204020204" pitchFamily="34" charset="-122"/>
                <a:ea typeface="HGPｺﾞｼｯｸE" panose="020B0900000000000000" pitchFamily="50" charset="-128"/>
              </a:rPr>
              <a:t>ことができるよう</a:t>
            </a:r>
            <a:r>
              <a:rPr lang="ja-JP" altLang="en-US" sz="800" dirty="0" smtClean="0">
                <a:solidFill>
                  <a:schemeClr val="tx1"/>
                </a:solidFill>
                <a:latin typeface="Microsoft YaHei" panose="020B0503020204020204" pitchFamily="34" charset="-122"/>
                <a:ea typeface="HGPｺﾞｼｯｸE" panose="020B0900000000000000" pitchFamily="50" charset="-128"/>
              </a:rPr>
              <a:t>、　　医療</a:t>
            </a:r>
            <a:r>
              <a:rPr lang="ja-JP" altLang="en-US" sz="800" dirty="0">
                <a:solidFill>
                  <a:schemeClr val="tx1"/>
                </a:solidFill>
                <a:latin typeface="Microsoft YaHei" panose="020B0503020204020204" pitchFamily="34" charset="-122"/>
                <a:ea typeface="HGPｺﾞｼｯｸE" panose="020B0900000000000000" pitchFamily="50" charset="-128"/>
              </a:rPr>
              <a:t>と介護が連携した、効果的・効率的で切れ目のない医療の提供を</a:t>
            </a:r>
            <a:r>
              <a:rPr lang="ja-JP" altLang="en-US" sz="800" dirty="0" smtClean="0">
                <a:solidFill>
                  <a:schemeClr val="tx1"/>
                </a:solidFill>
                <a:latin typeface="Microsoft YaHei" panose="020B0503020204020204" pitchFamily="34" charset="-122"/>
                <a:ea typeface="HGPｺﾞｼｯｸE" panose="020B0900000000000000" pitchFamily="50" charset="-128"/>
              </a:rPr>
              <a:t>めざす。　</a:t>
            </a:r>
            <a:r>
              <a:rPr lang="ja-JP" altLang="en-US" sz="900" dirty="0" smtClean="0">
                <a:solidFill>
                  <a:schemeClr val="tx1"/>
                </a:solidFill>
                <a:latin typeface="Microsoft YaHei" panose="020B0503020204020204" pitchFamily="34" charset="-122"/>
                <a:ea typeface="HGPｺﾞｼｯｸE" panose="020B0900000000000000" pitchFamily="50" charset="-128"/>
              </a:rPr>
              <a:t>　　　　　　　　　　　　　　　　　　　　　　　　　　　　　　　　　　　　　　　　　　　　　　　　　　　　　　　　　　　　　　　　　　　　　　　　　　　　　　　　　　　　　　　　　　　　　　　　　　　　　　　　　　　　　　　　　　　　　　　　　　　　　　　　　　　　　　　　　　　　　　　　　　　　　　　　　　　　　　　　　　　　　　　　　　　　　　　　　　　　　　　　　　　　　　　　　　</a:t>
            </a:r>
            <a:endParaRPr lang="en-US" altLang="ja-JP" sz="900" dirty="0" smtClean="0">
              <a:solidFill>
                <a:schemeClr val="tx1"/>
              </a:solidFill>
              <a:latin typeface="Microsoft YaHei" panose="020B0503020204020204" pitchFamily="34" charset="-122"/>
              <a:ea typeface="HGPｺﾞｼｯｸE" panose="020B0900000000000000" pitchFamily="50" charset="-128"/>
            </a:endParaRPr>
          </a:p>
        </p:txBody>
      </p:sp>
      <p:sp>
        <p:nvSpPr>
          <p:cNvPr id="61" name="コンテンツ プレースホルダー 2"/>
          <p:cNvSpPr txBox="1">
            <a:spLocks/>
          </p:cNvSpPr>
          <p:nvPr/>
        </p:nvSpPr>
        <p:spPr>
          <a:xfrm>
            <a:off x="35496" y="2708920"/>
            <a:ext cx="2208584" cy="288031"/>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a:t>
            </a:r>
            <a:r>
              <a:rPr lang="ja-JP" altLang="en-US" sz="1050" dirty="0" smtClean="0">
                <a:solidFill>
                  <a:schemeClr val="tx1"/>
                </a:solidFill>
                <a:latin typeface="Microsoft YaHei" panose="020B0503020204020204" pitchFamily="34" charset="-122"/>
                <a:ea typeface="HGPｺﾞｼｯｸE" panose="020B0900000000000000" pitchFamily="50" charset="-128"/>
              </a:rPr>
              <a:t> 医療圏</a:t>
            </a:r>
            <a:endParaRPr lang="en-US" altLang="ja-JP" sz="1050" dirty="0" smtClean="0">
              <a:solidFill>
                <a:schemeClr val="tx1"/>
              </a:solidFill>
              <a:latin typeface="Microsoft YaHei" panose="020B0503020204020204" pitchFamily="34" charset="-122"/>
              <a:ea typeface="HGPｺﾞｼｯｸE" panose="020B0900000000000000" pitchFamily="50" charset="-128"/>
            </a:endParaRPr>
          </a:p>
        </p:txBody>
      </p:sp>
      <p:grpSp>
        <p:nvGrpSpPr>
          <p:cNvPr id="51" name="グループ化 50"/>
          <p:cNvGrpSpPr/>
          <p:nvPr/>
        </p:nvGrpSpPr>
        <p:grpSpPr>
          <a:xfrm>
            <a:off x="257679" y="2899423"/>
            <a:ext cx="1564678" cy="1192863"/>
            <a:chOff x="683568" y="-141560"/>
            <a:chExt cx="8835344" cy="6735790"/>
          </a:xfrm>
        </p:grpSpPr>
        <p:sp>
          <p:nvSpPr>
            <p:cNvPr id="52" name="円/楕円 51"/>
            <p:cNvSpPr/>
            <p:nvPr/>
          </p:nvSpPr>
          <p:spPr>
            <a:xfrm>
              <a:off x="683568" y="116632"/>
              <a:ext cx="8097444" cy="6477598"/>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p>
          </p:txBody>
        </p:sp>
        <p:sp>
          <p:nvSpPr>
            <p:cNvPr id="53" name="円/楕円 52"/>
            <p:cNvSpPr/>
            <p:nvPr/>
          </p:nvSpPr>
          <p:spPr>
            <a:xfrm>
              <a:off x="1004992" y="2132858"/>
              <a:ext cx="6545729" cy="4461372"/>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p>
          </p:txBody>
        </p:sp>
        <p:sp>
          <p:nvSpPr>
            <p:cNvPr id="54" name="円/楕円 53"/>
            <p:cNvSpPr/>
            <p:nvPr/>
          </p:nvSpPr>
          <p:spPr>
            <a:xfrm>
              <a:off x="1426163" y="3510906"/>
              <a:ext cx="3614967" cy="2898420"/>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p>
          </p:txBody>
        </p:sp>
        <p:pic>
          <p:nvPicPr>
            <p:cNvPr id="55" name="Picture 23" descr="個人病院のイラスト">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20049" y="3745053"/>
              <a:ext cx="1398229" cy="1520372"/>
            </a:xfrm>
            <a:prstGeom prst="rect">
              <a:avLst/>
            </a:prstGeom>
            <a:noFill/>
            <a:extLst>
              <a:ext uri="{909E8E84-426E-40DD-AFC4-6F175D3DCCD1}">
                <a14:hiddenFill xmlns:a14="http://schemas.microsoft.com/office/drawing/2010/main">
                  <a:solidFill>
                    <a:srgbClr val="FFFFFF"/>
                  </a:solidFill>
                </a14:hiddenFill>
              </a:ext>
            </a:extLst>
          </p:spPr>
        </p:pic>
        <p:sp>
          <p:nvSpPr>
            <p:cNvPr id="56" name="テキスト ボックス 55"/>
            <p:cNvSpPr txBox="1"/>
            <p:nvPr/>
          </p:nvSpPr>
          <p:spPr>
            <a:xfrm>
              <a:off x="1264189" y="4972051"/>
              <a:ext cx="3857323" cy="1129659"/>
            </a:xfrm>
            <a:prstGeom prst="rect">
              <a:avLst/>
            </a:prstGeom>
            <a:noFill/>
            <a:ln>
              <a:noFill/>
            </a:ln>
          </p:spPr>
          <p:txBody>
            <a:bodyPr wrap="square" rtlCol="0">
              <a:spAutoFit/>
            </a:bodyPr>
            <a:lstStyle/>
            <a:p>
              <a:pPr algn="ctr"/>
              <a:r>
                <a:rPr kumimoji="1" lang="ja-JP" altLang="en-US" sz="700" dirty="0" smtClean="0">
                  <a:latin typeface="HGPｺﾞｼｯｸE" panose="020B0900000000000000" pitchFamily="50" charset="-128"/>
                  <a:ea typeface="HGPｺﾞｼｯｸE" panose="020B0900000000000000" pitchFamily="50" charset="-128"/>
                </a:rPr>
                <a:t>一次医療圏</a:t>
              </a:r>
              <a:endParaRPr kumimoji="1" lang="en-US" altLang="ja-JP" sz="700" dirty="0" smtClean="0">
                <a:latin typeface="HGPｺﾞｼｯｸE" panose="020B0900000000000000" pitchFamily="50" charset="-128"/>
                <a:ea typeface="HGPｺﾞｼｯｸE" panose="020B0900000000000000" pitchFamily="50" charset="-128"/>
              </a:endParaRPr>
            </a:p>
          </p:txBody>
        </p:sp>
        <p:sp>
          <p:nvSpPr>
            <p:cNvPr id="57" name="テキスト ボックス 56"/>
            <p:cNvSpPr txBox="1"/>
            <p:nvPr/>
          </p:nvSpPr>
          <p:spPr>
            <a:xfrm>
              <a:off x="3901679" y="3345608"/>
              <a:ext cx="4054479" cy="1129659"/>
            </a:xfrm>
            <a:prstGeom prst="rect">
              <a:avLst/>
            </a:prstGeom>
            <a:noFill/>
            <a:ln>
              <a:noFill/>
            </a:ln>
          </p:spPr>
          <p:txBody>
            <a:bodyPr wrap="square" rtlCol="0">
              <a:spAutoFit/>
            </a:bodyPr>
            <a:lstStyle/>
            <a:p>
              <a:pPr algn="ctr"/>
              <a:r>
                <a:rPr lang="ja-JP" altLang="en-US" sz="700" dirty="0" smtClean="0">
                  <a:latin typeface="HGPｺﾞｼｯｸE" panose="020B0900000000000000" pitchFamily="50" charset="-128"/>
                  <a:ea typeface="HGPｺﾞｼｯｸE" panose="020B0900000000000000" pitchFamily="50" charset="-128"/>
                </a:rPr>
                <a:t>二</a:t>
              </a:r>
              <a:r>
                <a:rPr kumimoji="1" lang="ja-JP" altLang="en-US" sz="700" dirty="0" smtClean="0">
                  <a:latin typeface="HGPｺﾞｼｯｸE" panose="020B0900000000000000" pitchFamily="50" charset="-128"/>
                  <a:ea typeface="HGPｺﾞｼｯｸE" panose="020B0900000000000000" pitchFamily="50" charset="-128"/>
                </a:rPr>
                <a:t>次医療圏</a:t>
              </a:r>
              <a:endParaRPr kumimoji="1" lang="en-US" altLang="ja-JP" sz="700" dirty="0" smtClean="0">
                <a:latin typeface="HGPｺﾞｼｯｸE" panose="020B0900000000000000" pitchFamily="50" charset="-128"/>
                <a:ea typeface="HGPｺﾞｼｯｸE" panose="020B0900000000000000" pitchFamily="50" charset="-128"/>
              </a:endParaRPr>
            </a:p>
          </p:txBody>
        </p:sp>
        <p:pic>
          <p:nvPicPr>
            <p:cNvPr id="58" name="Picture 10" descr="外科医のイラスト">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933394" y="712788"/>
              <a:ext cx="865586" cy="1448006"/>
            </a:xfrm>
            <a:prstGeom prst="rect">
              <a:avLst/>
            </a:prstGeom>
            <a:noFill/>
            <a:extLst>
              <a:ext uri="{909E8E84-426E-40DD-AFC4-6F175D3DCCD1}">
                <a14:hiddenFill xmlns:a14="http://schemas.microsoft.com/office/drawing/2010/main">
                  <a:solidFill>
                    <a:srgbClr val="FFFFFF"/>
                  </a:solidFill>
                </a14:hiddenFill>
              </a:ext>
            </a:extLst>
          </p:spPr>
        </p:pic>
        <p:pic>
          <p:nvPicPr>
            <p:cNvPr id="60" name="Picture 12" descr="大病院のイラスト">
              <a:hlinkClick r:id="rId6"/>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054076" y="423272"/>
              <a:ext cx="1974109" cy="1563494"/>
            </a:xfrm>
            <a:prstGeom prst="rect">
              <a:avLst/>
            </a:prstGeom>
            <a:noFill/>
            <a:extLst>
              <a:ext uri="{909E8E84-426E-40DD-AFC4-6F175D3DCCD1}">
                <a14:hiddenFill xmlns:a14="http://schemas.microsoft.com/office/drawing/2010/main">
                  <a:solidFill>
                    <a:srgbClr val="FFFFFF"/>
                  </a:solidFill>
                </a14:hiddenFill>
              </a:ext>
            </a:extLst>
          </p:spPr>
        </p:pic>
        <p:pic>
          <p:nvPicPr>
            <p:cNvPr id="72" name="Picture 2" descr="お医者さんのイラスト（全身）">
              <a:hlinkClick r:id="rId8"/>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975444" y="3972041"/>
              <a:ext cx="843289" cy="1264934"/>
            </a:xfrm>
            <a:prstGeom prst="rect">
              <a:avLst/>
            </a:prstGeom>
            <a:noFill/>
            <a:extLst>
              <a:ext uri="{909E8E84-426E-40DD-AFC4-6F175D3DCCD1}">
                <a14:hiddenFill xmlns:a14="http://schemas.microsoft.com/office/drawing/2010/main">
                  <a:solidFill>
                    <a:srgbClr val="FFFFFF"/>
                  </a:solidFill>
                </a14:hiddenFill>
              </a:ext>
            </a:extLst>
          </p:spPr>
        </p:pic>
        <p:pic>
          <p:nvPicPr>
            <p:cNvPr id="77" name="Picture 12" descr="大病院のイラスト">
              <a:hlinkClick r:id="rId6"/>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3505559" y="2114420"/>
              <a:ext cx="1763239" cy="1396486"/>
            </a:xfrm>
            <a:prstGeom prst="rect">
              <a:avLst/>
            </a:prstGeom>
            <a:noFill/>
            <a:extLst>
              <a:ext uri="{909E8E84-426E-40DD-AFC4-6F175D3DCCD1}">
                <a14:hiddenFill xmlns:a14="http://schemas.microsoft.com/office/drawing/2010/main">
                  <a:solidFill>
                    <a:srgbClr val="FFFFFF"/>
                  </a:solidFill>
                </a14:hiddenFill>
              </a:ext>
            </a:extLst>
          </p:spPr>
        </p:pic>
        <p:pic>
          <p:nvPicPr>
            <p:cNvPr id="88" name="Picture 12" descr="大病院のイラスト">
              <a:hlinkClick r:id="rId6"/>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572680" y="510008"/>
              <a:ext cx="1974109" cy="1563494"/>
            </a:xfrm>
            <a:prstGeom prst="rect">
              <a:avLst/>
            </a:prstGeom>
            <a:noFill/>
            <a:extLst>
              <a:ext uri="{909E8E84-426E-40DD-AFC4-6F175D3DCCD1}">
                <a14:hiddenFill xmlns:a14="http://schemas.microsoft.com/office/drawing/2010/main">
                  <a:solidFill>
                    <a:srgbClr val="FFFFFF"/>
                  </a:solidFill>
                </a14:hiddenFill>
              </a:ext>
            </a:extLst>
          </p:spPr>
        </p:pic>
        <p:pic>
          <p:nvPicPr>
            <p:cNvPr id="92" name="Picture 12" descr="大病院のイラスト">
              <a:hlinkClick r:id="rId6"/>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132129" y="244591"/>
              <a:ext cx="2309231" cy="1828911"/>
            </a:xfrm>
            <a:prstGeom prst="rect">
              <a:avLst/>
            </a:prstGeom>
            <a:noFill/>
            <a:extLst>
              <a:ext uri="{909E8E84-426E-40DD-AFC4-6F175D3DCCD1}">
                <a14:hiddenFill xmlns:a14="http://schemas.microsoft.com/office/drawing/2010/main">
                  <a:solidFill>
                    <a:srgbClr val="FFFFFF"/>
                  </a:solidFill>
                </a14:hiddenFill>
              </a:ext>
            </a:extLst>
          </p:spPr>
        </p:pic>
        <p:pic>
          <p:nvPicPr>
            <p:cNvPr id="93" name="Picture 12" descr="大病院のイラスト">
              <a:hlinkClick r:id="rId6"/>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5073208" y="754109"/>
              <a:ext cx="1723946" cy="1365365"/>
            </a:xfrm>
            <a:prstGeom prst="rect">
              <a:avLst/>
            </a:prstGeom>
            <a:noFill/>
            <a:extLst>
              <a:ext uri="{909E8E84-426E-40DD-AFC4-6F175D3DCCD1}">
                <a14:hiddenFill xmlns:a14="http://schemas.microsoft.com/office/drawing/2010/main">
                  <a:solidFill>
                    <a:srgbClr val="FFFFFF"/>
                  </a:solidFill>
                </a14:hiddenFill>
              </a:ext>
            </a:extLst>
          </p:spPr>
        </p:pic>
        <p:sp>
          <p:nvSpPr>
            <p:cNvPr id="94" name="テキスト ボックス 93"/>
            <p:cNvSpPr txBox="1"/>
            <p:nvPr/>
          </p:nvSpPr>
          <p:spPr>
            <a:xfrm>
              <a:off x="5878080" y="-141560"/>
              <a:ext cx="3640832" cy="1129659"/>
            </a:xfrm>
            <a:prstGeom prst="rect">
              <a:avLst/>
            </a:prstGeom>
            <a:noFill/>
            <a:ln>
              <a:noFill/>
            </a:ln>
          </p:spPr>
          <p:txBody>
            <a:bodyPr wrap="square" rtlCol="0">
              <a:spAutoFit/>
            </a:bodyPr>
            <a:lstStyle/>
            <a:p>
              <a:pPr algn="ctr"/>
              <a:r>
                <a:rPr lang="ja-JP" altLang="en-US" sz="700" dirty="0">
                  <a:latin typeface="HGPｺﾞｼｯｸE" panose="020B0900000000000000" pitchFamily="50" charset="-128"/>
                  <a:ea typeface="HGPｺﾞｼｯｸE" panose="020B0900000000000000" pitchFamily="50" charset="-128"/>
                </a:rPr>
                <a:t>三</a:t>
              </a:r>
              <a:r>
                <a:rPr kumimoji="1" lang="ja-JP" altLang="en-US" sz="700" dirty="0" smtClean="0">
                  <a:latin typeface="HGPｺﾞｼｯｸE" panose="020B0900000000000000" pitchFamily="50" charset="-128"/>
                  <a:ea typeface="HGPｺﾞｼｯｸE" panose="020B0900000000000000" pitchFamily="50" charset="-128"/>
                </a:rPr>
                <a:t>次医療圏</a:t>
              </a:r>
            </a:p>
          </p:txBody>
        </p:sp>
        <p:pic>
          <p:nvPicPr>
            <p:cNvPr id="95" name="Picture 2" descr="http://2.bp.blogspot.com/-da3c_FlkOoo/VahRos3auaI/AAAAAAAAvuM/frfdo8eYu_0/s800/medical_houmon_iryou_woman.pn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4756040" y="2459762"/>
              <a:ext cx="1387313" cy="1189126"/>
            </a:xfrm>
            <a:prstGeom prst="rect">
              <a:avLst/>
            </a:prstGeom>
            <a:noFill/>
            <a:extLst>
              <a:ext uri="{909E8E84-426E-40DD-AFC4-6F175D3DCCD1}">
                <a14:hiddenFill xmlns:a14="http://schemas.microsoft.com/office/drawing/2010/main">
                  <a:solidFill>
                    <a:srgbClr val="FFFFFF"/>
                  </a:solidFill>
                </a14:hiddenFill>
              </a:ext>
            </a:extLst>
          </p:spPr>
        </p:pic>
      </p:grpSp>
      <p:sp>
        <p:nvSpPr>
          <p:cNvPr id="96" name="テキスト ボックス 19"/>
          <p:cNvSpPr txBox="1"/>
          <p:nvPr/>
        </p:nvSpPr>
        <p:spPr>
          <a:xfrm>
            <a:off x="1290249" y="3050792"/>
            <a:ext cx="1370439" cy="310971"/>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l">
              <a:lnSpc>
                <a:spcPts val="600"/>
              </a:lnSpc>
              <a:spcAft>
                <a:spcPts val="0"/>
              </a:spcAft>
            </a:pPr>
            <a:r>
              <a:rPr lang="ja-JP" sz="600" kern="100" spc="-30" dirty="0">
                <a:effectLst/>
                <a:latin typeface="+mn-ea"/>
                <a:cs typeface="Times New Roman"/>
              </a:rPr>
              <a:t>先端的な技術や高度な医療機器等を利用した特別な保健医療サービスが行われる地域</a:t>
            </a:r>
            <a:r>
              <a:rPr lang="ja-JP" sz="600" kern="100" spc="-30" dirty="0" smtClean="0">
                <a:effectLst/>
                <a:latin typeface="+mn-ea"/>
                <a:cs typeface="Times New Roman"/>
              </a:rPr>
              <a:t>単位</a:t>
            </a:r>
            <a:endParaRPr lang="ja-JP" sz="600" kern="100" dirty="0">
              <a:effectLst/>
              <a:latin typeface="+mn-ea"/>
              <a:cs typeface="Times New Roman"/>
            </a:endParaRPr>
          </a:p>
        </p:txBody>
      </p:sp>
      <p:sp>
        <p:nvSpPr>
          <p:cNvPr id="97" name="テキスト ボックス 8"/>
          <p:cNvSpPr txBox="1"/>
          <p:nvPr/>
        </p:nvSpPr>
        <p:spPr>
          <a:xfrm>
            <a:off x="1404861" y="3402784"/>
            <a:ext cx="1255827" cy="400110"/>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spAutoFit/>
          </a:bodyPr>
          <a:lstStyle/>
          <a:p>
            <a:pPr algn="l">
              <a:lnSpc>
                <a:spcPts val="600"/>
              </a:lnSpc>
              <a:spcAft>
                <a:spcPts val="0"/>
              </a:spcAft>
            </a:pPr>
            <a:r>
              <a:rPr lang="ja-JP" sz="600" kern="100" spc="-30" dirty="0">
                <a:effectLst/>
                <a:latin typeface="+mn-ea"/>
                <a:cs typeface="Times New Roman"/>
              </a:rPr>
              <a:t>主として入院医療サービス、広域的な保健医療サービスが行われる地域単位（病院の病床及び診療所の病床の整備を図るべき地域単位</a:t>
            </a:r>
            <a:r>
              <a:rPr lang="ja-JP" sz="600" kern="100" spc="-30" dirty="0" smtClean="0">
                <a:effectLst/>
                <a:latin typeface="+mn-ea"/>
                <a:cs typeface="Times New Roman"/>
              </a:rPr>
              <a:t>）</a:t>
            </a:r>
            <a:endParaRPr lang="ja-JP" sz="600" kern="100" dirty="0">
              <a:effectLst/>
              <a:latin typeface="+mn-ea"/>
              <a:cs typeface="Times New Roman"/>
            </a:endParaRPr>
          </a:p>
        </p:txBody>
      </p:sp>
      <p:sp>
        <p:nvSpPr>
          <p:cNvPr id="98" name="テキスト ボックス 11"/>
          <p:cNvSpPr txBox="1"/>
          <p:nvPr/>
        </p:nvSpPr>
        <p:spPr>
          <a:xfrm>
            <a:off x="995931" y="3825915"/>
            <a:ext cx="1750636" cy="323165"/>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spAutoFit/>
          </a:bodyPr>
          <a:lstStyle/>
          <a:p>
            <a:pPr algn="l">
              <a:lnSpc>
                <a:spcPts val="600"/>
              </a:lnSpc>
              <a:spcAft>
                <a:spcPts val="0"/>
              </a:spcAft>
            </a:pPr>
            <a:r>
              <a:rPr lang="ja-JP" sz="600" kern="100" spc="-30" dirty="0">
                <a:effectLst/>
                <a:latin typeface="+mn-ea"/>
                <a:cs typeface="Times New Roman"/>
              </a:rPr>
              <a:t>健康相談、健康管理、疾病予防や日常的に多発する一般的な疾病への対応等、住民の日常生活に密着した保健医療サービスが行われる地域単位</a:t>
            </a:r>
            <a:endParaRPr lang="ja-JP" sz="600" kern="100" dirty="0">
              <a:effectLst/>
              <a:latin typeface="+mn-ea"/>
              <a:cs typeface="Times New Roman"/>
            </a:endParaRPr>
          </a:p>
        </p:txBody>
      </p:sp>
      <p:pic>
        <p:nvPicPr>
          <p:cNvPr id="101" name="図 100"/>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3043570" y="4261019"/>
            <a:ext cx="1512168" cy="1230028"/>
          </a:xfrm>
          <a:prstGeom prst="rect">
            <a:avLst/>
          </a:prstGeom>
          <a:noFill/>
          <a:extLst>
            <a:ext uri="{909E8E84-426E-40DD-AFC4-6F175D3DCCD1}">
              <a14:hiddenFill xmlns:a14="http://schemas.microsoft.com/office/drawing/2010/main">
                <a:solidFill>
                  <a:srgbClr val="FFFFFF"/>
                </a:solidFill>
              </a14:hiddenFill>
            </a:ext>
          </a:extLst>
        </p:spPr>
      </p:pic>
      <p:pic>
        <p:nvPicPr>
          <p:cNvPr id="102" name="図 101"/>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627603" y="4255717"/>
            <a:ext cx="1440160" cy="1208653"/>
          </a:xfrm>
          <a:prstGeom prst="rect">
            <a:avLst/>
          </a:prstGeom>
          <a:noFill/>
          <a:extLst>
            <a:ext uri="{909E8E84-426E-40DD-AFC4-6F175D3DCCD1}">
              <a14:hiddenFill xmlns:a14="http://schemas.microsoft.com/office/drawing/2010/main">
                <a:solidFill>
                  <a:srgbClr val="FFFFFF"/>
                </a:solidFill>
              </a14:hiddenFill>
            </a:ext>
          </a:extLst>
        </p:spPr>
      </p:pic>
      <p:cxnSp>
        <p:nvCxnSpPr>
          <p:cNvPr id="7" name="直線コネクタ 6"/>
          <p:cNvCxnSpPr/>
          <p:nvPr/>
        </p:nvCxnSpPr>
        <p:spPr>
          <a:xfrm>
            <a:off x="1765175" y="4620865"/>
            <a:ext cx="1296144" cy="0"/>
          </a:xfrm>
          <a:prstGeom prst="line">
            <a:avLst/>
          </a:prstGeom>
          <a:ln w="12700">
            <a:prstDash val="solid"/>
          </a:ln>
        </p:spPr>
        <p:style>
          <a:lnRef idx="1">
            <a:schemeClr val="accent1"/>
          </a:lnRef>
          <a:fillRef idx="0">
            <a:schemeClr val="accent1"/>
          </a:fillRef>
          <a:effectRef idx="0">
            <a:schemeClr val="accent1"/>
          </a:effectRef>
          <a:fontRef idx="minor">
            <a:schemeClr val="tx1"/>
          </a:fontRef>
        </p:style>
      </p:cxnSp>
      <p:cxnSp>
        <p:nvCxnSpPr>
          <p:cNvPr id="104" name="直線コネクタ 103"/>
          <p:cNvCxnSpPr/>
          <p:nvPr/>
        </p:nvCxnSpPr>
        <p:spPr>
          <a:xfrm>
            <a:off x="3222110" y="4602139"/>
            <a:ext cx="648072" cy="0"/>
          </a:xfrm>
          <a:prstGeom prst="line">
            <a:avLst/>
          </a:prstGeom>
          <a:ln w="12700">
            <a:prstDash val="solid"/>
          </a:ln>
        </p:spPr>
        <p:style>
          <a:lnRef idx="1">
            <a:schemeClr val="accent1"/>
          </a:lnRef>
          <a:fillRef idx="0">
            <a:schemeClr val="accent1"/>
          </a:fillRef>
          <a:effectRef idx="0">
            <a:schemeClr val="accent1"/>
          </a:effectRef>
          <a:fontRef idx="minor">
            <a:schemeClr val="tx1"/>
          </a:fontRef>
        </p:style>
      </p:cxnSp>
      <p:sp>
        <p:nvSpPr>
          <p:cNvPr id="106" name="コンテンツ プレースホルダー 2"/>
          <p:cNvSpPr txBox="1">
            <a:spLocks/>
          </p:cNvSpPr>
          <p:nvPr/>
        </p:nvSpPr>
        <p:spPr>
          <a:xfrm>
            <a:off x="1742488" y="4413538"/>
            <a:ext cx="631971" cy="145572"/>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spcBef>
                <a:spcPts val="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全国（</a:t>
            </a:r>
            <a:r>
              <a:rPr lang="en-US" altLang="ja-JP" sz="700" dirty="0" smtClean="0">
                <a:solidFill>
                  <a:schemeClr val="tx1"/>
                </a:solidFill>
                <a:latin typeface="Microsoft YaHei" panose="020B0503020204020204" pitchFamily="34" charset="-122"/>
                <a:ea typeface="HGPｺﾞｼｯｸE" panose="020B0900000000000000" pitchFamily="50" charset="-128"/>
              </a:rPr>
              <a:t>5.8</a:t>
            </a:r>
            <a:r>
              <a:rPr lang="ja-JP" altLang="en-US" sz="700" dirty="0" smtClean="0">
                <a:solidFill>
                  <a:schemeClr val="tx1"/>
                </a:solidFill>
                <a:latin typeface="Microsoft YaHei" panose="020B0503020204020204" pitchFamily="34" charset="-122"/>
                <a:ea typeface="HGPｺﾞｼｯｸE" panose="020B0900000000000000" pitchFamily="50" charset="-128"/>
              </a:rPr>
              <a:t>）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107" name="コンテンツ プレースホルダー 2"/>
          <p:cNvSpPr txBox="1">
            <a:spLocks/>
          </p:cNvSpPr>
          <p:nvPr/>
        </p:nvSpPr>
        <p:spPr>
          <a:xfrm>
            <a:off x="3707904" y="4426800"/>
            <a:ext cx="683985" cy="152400"/>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500"/>
              </a:lnSpc>
              <a:spcBef>
                <a:spcPts val="0"/>
              </a:spcBef>
            </a:pPr>
            <a:r>
              <a:rPr lang="ja-JP" altLang="en-US" sz="700" dirty="0">
                <a:solidFill>
                  <a:schemeClr val="tx1"/>
                </a:solidFill>
                <a:latin typeface="Microsoft YaHei" panose="020B0503020204020204" pitchFamily="34" charset="-122"/>
                <a:ea typeface="HGPｺﾞｼｯｸE" panose="020B0900000000000000" pitchFamily="50" charset="-128"/>
              </a:rPr>
              <a:t>　</a:t>
            </a:r>
            <a:r>
              <a:rPr lang="ja-JP" altLang="en-US" sz="700" dirty="0" smtClean="0">
                <a:solidFill>
                  <a:schemeClr val="tx1"/>
                </a:solidFill>
                <a:latin typeface="Microsoft YaHei" panose="020B0503020204020204" pitchFamily="34" charset="-122"/>
                <a:ea typeface="HGPｺﾞｼｯｸE" panose="020B0900000000000000" pitchFamily="50" charset="-128"/>
              </a:rPr>
              <a:t>全国（</a:t>
            </a:r>
            <a:r>
              <a:rPr lang="en-US" altLang="ja-JP" sz="700" dirty="0" smtClean="0">
                <a:solidFill>
                  <a:schemeClr val="tx1"/>
                </a:solidFill>
                <a:latin typeface="Microsoft YaHei" panose="020B0503020204020204" pitchFamily="34" charset="-122"/>
                <a:ea typeface="HGPｺﾞｼｯｸE" panose="020B0900000000000000" pitchFamily="50" charset="-128"/>
              </a:rPr>
              <a:t>703.4</a:t>
            </a:r>
            <a:r>
              <a:rPr lang="ja-JP" altLang="en-US" sz="700" dirty="0" smtClean="0">
                <a:solidFill>
                  <a:schemeClr val="tx1"/>
                </a:solidFill>
                <a:latin typeface="Microsoft YaHei" panose="020B0503020204020204" pitchFamily="34" charset="-122"/>
                <a:ea typeface="HGPｺﾞｼｯｸE" panose="020B0900000000000000" pitchFamily="50" charset="-128"/>
              </a:rPr>
              <a:t>）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cxnSp>
        <p:nvCxnSpPr>
          <p:cNvPr id="11" name="直線コネクタ 10"/>
          <p:cNvCxnSpPr/>
          <p:nvPr/>
        </p:nvCxnSpPr>
        <p:spPr>
          <a:xfrm>
            <a:off x="3594042" y="4519129"/>
            <a:ext cx="108000" cy="90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8" name="直線コネクタ 107"/>
          <p:cNvCxnSpPr/>
          <p:nvPr/>
        </p:nvCxnSpPr>
        <p:spPr>
          <a:xfrm>
            <a:off x="4185943" y="4561010"/>
            <a:ext cx="80995" cy="67496"/>
          </a:xfrm>
          <a:prstGeom prst="line">
            <a:avLst/>
          </a:prstGeom>
          <a:ln>
            <a:solidFill>
              <a:srgbClr val="C00000"/>
            </a:solidFill>
            <a:prstDash val="sysDash"/>
          </a:ln>
        </p:spPr>
        <p:style>
          <a:lnRef idx="1">
            <a:schemeClr val="accent1"/>
          </a:lnRef>
          <a:fillRef idx="0">
            <a:schemeClr val="accent1"/>
          </a:fillRef>
          <a:effectRef idx="0">
            <a:schemeClr val="accent1"/>
          </a:effectRef>
          <a:fontRef idx="minor">
            <a:schemeClr val="tx1"/>
          </a:fontRef>
        </p:style>
      </p:cxnSp>
      <p:sp>
        <p:nvSpPr>
          <p:cNvPr id="110" name="コンテンツ プレースホルダー 2"/>
          <p:cNvSpPr txBox="1">
            <a:spLocks/>
          </p:cNvSpPr>
          <p:nvPr/>
        </p:nvSpPr>
        <p:spPr>
          <a:xfrm>
            <a:off x="1835696" y="3206277"/>
            <a:ext cx="610094" cy="170085"/>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spcBef>
                <a:spcPts val="0"/>
              </a:spcBef>
            </a:pPr>
            <a:r>
              <a:rPr lang="ja-JP" altLang="en-US" sz="500" dirty="0" smtClean="0">
                <a:solidFill>
                  <a:schemeClr val="tx1"/>
                </a:solidFill>
                <a:latin typeface="Microsoft YaHei" panose="020B0503020204020204" pitchFamily="34" charset="-122"/>
                <a:ea typeface="HGPｺﾞｼｯｸE" panose="020B0900000000000000" pitchFamily="50" charset="-128"/>
              </a:rPr>
              <a:t>・・・</a:t>
            </a:r>
            <a:r>
              <a:rPr lang="ja-JP" altLang="en-US" sz="600" dirty="0" smtClean="0">
                <a:solidFill>
                  <a:schemeClr val="tx1"/>
                </a:solidFill>
                <a:latin typeface="Microsoft YaHei" panose="020B0503020204020204" pitchFamily="34" charset="-122"/>
                <a:ea typeface="HGPｺﾞｼｯｸE" panose="020B0900000000000000" pitchFamily="50" charset="-128"/>
              </a:rPr>
              <a:t>大阪府全域</a:t>
            </a:r>
            <a:r>
              <a:rPr lang="ja-JP" altLang="en-US" sz="500" dirty="0" smtClean="0">
                <a:solidFill>
                  <a:schemeClr val="tx1"/>
                </a:solidFill>
                <a:latin typeface="Microsoft YaHei" panose="020B0503020204020204" pitchFamily="34" charset="-122"/>
                <a:ea typeface="HGPｺﾞｼｯｸE" panose="020B0900000000000000" pitchFamily="50" charset="-128"/>
              </a:rPr>
              <a:t>　　　　　　　　　　　　　　　　　　　　　　　　　　　　　　　　　　　　　　　　　　　　　　　　　　　　　　　　　　　　　　　　　　　　　　　　　　　　　　　　　　　　　　　　　　　　　　　　　　　　　　　　　　　　　　　　　　　　　　　　　　　　　　　　　　　　　　　　　　　　　　　　　　　　　　　　　　　　　　　　　　　　　　　　　　　　　　　　　　　　　　　　　　　　　　　　</a:t>
            </a:r>
            <a:endParaRPr lang="en-US" altLang="ja-JP" sz="500" dirty="0" smtClean="0">
              <a:solidFill>
                <a:schemeClr val="tx1"/>
              </a:solidFill>
              <a:latin typeface="Microsoft YaHei" panose="020B0503020204020204" pitchFamily="34" charset="-122"/>
              <a:ea typeface="HGPｺﾞｼｯｸE" panose="020B0900000000000000" pitchFamily="50" charset="-128"/>
            </a:endParaRPr>
          </a:p>
        </p:txBody>
      </p:sp>
      <p:sp>
        <p:nvSpPr>
          <p:cNvPr id="111" name="コンテンツ プレースホルダー 2"/>
          <p:cNvSpPr txBox="1">
            <a:spLocks/>
          </p:cNvSpPr>
          <p:nvPr/>
        </p:nvSpPr>
        <p:spPr>
          <a:xfrm>
            <a:off x="2552635" y="3889456"/>
            <a:ext cx="541870" cy="170085"/>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spcBef>
                <a:spcPts val="0"/>
              </a:spcBef>
            </a:pPr>
            <a:r>
              <a:rPr lang="ja-JP" altLang="en-US" sz="500" dirty="0" smtClean="0">
                <a:solidFill>
                  <a:schemeClr val="tx1"/>
                </a:solidFill>
                <a:latin typeface="Microsoft YaHei" panose="020B0503020204020204" pitchFamily="34" charset="-122"/>
                <a:ea typeface="HGPｺﾞｼｯｸE" panose="020B0900000000000000" pitchFamily="50" charset="-128"/>
              </a:rPr>
              <a:t>・・・</a:t>
            </a:r>
            <a:r>
              <a:rPr lang="ja-JP" altLang="en-US" sz="600" dirty="0" smtClean="0">
                <a:solidFill>
                  <a:schemeClr val="tx1"/>
                </a:solidFill>
                <a:latin typeface="Microsoft YaHei" panose="020B0503020204020204" pitchFamily="34" charset="-122"/>
                <a:ea typeface="HGPｺﾞｼｯｸE" panose="020B0900000000000000" pitchFamily="50" charset="-128"/>
              </a:rPr>
              <a:t>市町村　</a:t>
            </a:r>
            <a:r>
              <a:rPr lang="ja-JP" altLang="en-US" sz="500" dirty="0" smtClean="0">
                <a:solidFill>
                  <a:schemeClr val="tx1"/>
                </a:solidFill>
                <a:latin typeface="Microsoft YaHei" panose="020B0503020204020204" pitchFamily="34" charset="-122"/>
                <a:ea typeface="HGPｺﾞｼｯｸE" panose="020B0900000000000000" pitchFamily="50" charset="-128"/>
              </a:rPr>
              <a:t>　　　　　　　　　　　　　　　　　　　　　　　　　　　　　　　　　　　　　　　　　　　　　　　　　　　　　　　　　　　　　　　　　　　　　　　　　　　　　　　　　　　　　　　　　　　　　　　　　　　　　　　　　　　　　　　　　　　　　　　　　　　　　　　　　　　　　　　　　　　　　　　　　　　　　　　　　　　　　　　　　　　　　　　　　　　　　　　　　　　　　　　　　　　　　　　</a:t>
            </a:r>
            <a:endParaRPr lang="en-US" altLang="ja-JP" sz="500" dirty="0" smtClean="0">
              <a:solidFill>
                <a:schemeClr val="tx1"/>
              </a:solidFill>
              <a:latin typeface="Microsoft YaHei" panose="020B0503020204020204" pitchFamily="34" charset="-122"/>
              <a:ea typeface="HGPｺﾞｼｯｸE" panose="020B0900000000000000" pitchFamily="50" charset="-128"/>
            </a:endParaRPr>
          </a:p>
        </p:txBody>
      </p:sp>
      <p:pic>
        <p:nvPicPr>
          <p:cNvPr id="114" name="図 113"/>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213878" y="5661248"/>
            <a:ext cx="1360647" cy="1089587"/>
          </a:xfrm>
          <a:prstGeom prst="rect">
            <a:avLst/>
          </a:prstGeom>
          <a:noFill/>
          <a:extLst>
            <a:ext uri="{909E8E84-426E-40DD-AFC4-6F175D3DCCD1}">
              <a14:hiddenFill xmlns:a14="http://schemas.microsoft.com/office/drawing/2010/main">
                <a:solidFill>
                  <a:srgbClr val="FFFFFF"/>
                </a:solidFill>
              </a14:hiddenFill>
            </a:ext>
          </a:extLst>
        </p:spPr>
      </p:pic>
      <p:sp>
        <p:nvSpPr>
          <p:cNvPr id="66" name="正方形/長方形 65"/>
          <p:cNvSpPr/>
          <p:nvPr/>
        </p:nvSpPr>
        <p:spPr>
          <a:xfrm>
            <a:off x="1499974" y="5517232"/>
            <a:ext cx="1487850" cy="203700"/>
          </a:xfrm>
          <a:prstGeom prst="rect">
            <a:avLst/>
          </a:prstGeom>
          <a:noFill/>
          <a:ln w="12700">
            <a:noFill/>
          </a:ln>
        </p:spPr>
        <p:style>
          <a:lnRef idx="2">
            <a:schemeClr val="accent5"/>
          </a:lnRef>
          <a:fillRef idx="1">
            <a:schemeClr val="lt1"/>
          </a:fillRef>
          <a:effectRef idx="0">
            <a:schemeClr val="accent5"/>
          </a:effectRef>
          <a:fontRef idx="minor">
            <a:schemeClr val="dk1"/>
          </a:fontRef>
        </p:style>
        <p:txBody>
          <a:bodyPr rtlCol="0" anchor="t"/>
          <a:lstStyle/>
          <a:p>
            <a:pPr algn="ctr"/>
            <a:r>
              <a:rPr kumimoji="1" lang="ja-JP" altLang="en-US" sz="700" dirty="0" smtClean="0">
                <a:latin typeface="HGPｺﾞｼｯｸE" panose="020B0900000000000000" pitchFamily="50" charset="-128"/>
                <a:ea typeface="HGPｺﾞｼｯｸE" panose="020B0900000000000000" pitchFamily="50" charset="-128"/>
              </a:rPr>
              <a:t>在宅医療等</a:t>
            </a:r>
            <a:endParaRPr kumimoji="1" lang="ja-JP" altLang="en-US" sz="700" dirty="0">
              <a:latin typeface="HGPｺﾞｼｯｸE" panose="020B0900000000000000" pitchFamily="50" charset="-128"/>
              <a:ea typeface="HGPｺﾞｼｯｸE" panose="020B0900000000000000" pitchFamily="50" charset="-128"/>
            </a:endParaRPr>
          </a:p>
        </p:txBody>
      </p:sp>
      <p:sp>
        <p:nvSpPr>
          <p:cNvPr id="118" name="正方形/長方形 117"/>
          <p:cNvSpPr/>
          <p:nvPr/>
        </p:nvSpPr>
        <p:spPr>
          <a:xfrm>
            <a:off x="360503" y="5517232"/>
            <a:ext cx="1094774" cy="203700"/>
          </a:xfrm>
          <a:prstGeom prst="rect">
            <a:avLst/>
          </a:prstGeom>
          <a:noFill/>
          <a:ln w="12700">
            <a:noFill/>
          </a:ln>
        </p:spPr>
        <p:style>
          <a:lnRef idx="2">
            <a:schemeClr val="accent5"/>
          </a:lnRef>
          <a:fillRef idx="1">
            <a:schemeClr val="lt1"/>
          </a:fillRef>
          <a:effectRef idx="0">
            <a:schemeClr val="accent5"/>
          </a:effectRef>
          <a:fontRef idx="minor">
            <a:schemeClr val="dk1"/>
          </a:fontRef>
        </p:style>
        <p:txBody>
          <a:bodyPr rtlCol="0" anchor="t"/>
          <a:lstStyle/>
          <a:p>
            <a:pPr algn="ctr"/>
            <a:r>
              <a:rPr kumimoji="1" lang="ja-JP" altLang="en-US" sz="700" dirty="0" smtClean="0">
                <a:latin typeface="HGPｺﾞｼｯｸE" panose="020B0900000000000000" pitchFamily="50" charset="-128"/>
                <a:ea typeface="HGPｺﾞｼｯｸE" panose="020B0900000000000000" pitchFamily="50" charset="-128"/>
              </a:rPr>
              <a:t>入院（病床機能別）</a:t>
            </a:r>
            <a:endParaRPr kumimoji="1" lang="ja-JP" altLang="en-US" sz="700" dirty="0">
              <a:latin typeface="HGPｺﾞｼｯｸE" panose="020B0900000000000000" pitchFamily="50" charset="-128"/>
              <a:ea typeface="HGPｺﾞｼｯｸE" panose="020B0900000000000000" pitchFamily="50" charset="-128"/>
            </a:endParaRPr>
          </a:p>
        </p:txBody>
      </p:sp>
      <p:sp>
        <p:nvSpPr>
          <p:cNvPr id="62" name="正方形/長方形 61"/>
          <p:cNvSpPr/>
          <p:nvPr/>
        </p:nvSpPr>
        <p:spPr>
          <a:xfrm>
            <a:off x="1742488" y="4190898"/>
            <a:ext cx="1316826" cy="140243"/>
          </a:xfrm>
          <a:prstGeom prst="rect">
            <a:avLst/>
          </a:prstGeom>
          <a:noFill/>
          <a:ln w="12700">
            <a:noFill/>
          </a:ln>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800" u="sng" dirty="0" smtClean="0">
                <a:latin typeface="HGPｺﾞｼｯｸE" panose="020B0900000000000000" pitchFamily="50" charset="-128"/>
                <a:ea typeface="HGPｺﾞｼｯｸE" panose="020B0900000000000000" pitchFamily="50" charset="-128"/>
              </a:rPr>
              <a:t>一般病院数</a:t>
            </a:r>
            <a:r>
              <a:rPr kumimoji="1" lang="ja-JP" altLang="en-US" sz="700" u="sng" dirty="0" smtClean="0">
                <a:latin typeface="HGPｺﾞｼｯｸE" panose="020B0900000000000000" pitchFamily="50" charset="-128"/>
                <a:ea typeface="HGPｺﾞｼｯｸE" panose="020B0900000000000000" pitchFamily="50" charset="-128"/>
              </a:rPr>
              <a:t>（人口</a:t>
            </a:r>
            <a:r>
              <a:rPr kumimoji="1" lang="en-US" altLang="ja-JP" sz="700" u="sng" dirty="0" smtClean="0">
                <a:latin typeface="HGPｺﾞｼｯｸE" panose="020B0900000000000000" pitchFamily="50" charset="-128"/>
                <a:ea typeface="HGPｺﾞｼｯｸE" panose="020B0900000000000000" pitchFamily="50" charset="-128"/>
              </a:rPr>
              <a:t>10</a:t>
            </a:r>
            <a:r>
              <a:rPr kumimoji="1" lang="ja-JP" altLang="en-US" sz="700" u="sng" dirty="0" smtClean="0">
                <a:latin typeface="HGPｺﾞｼｯｸE" panose="020B0900000000000000" pitchFamily="50" charset="-128"/>
                <a:ea typeface="HGPｺﾞｼｯｸE" panose="020B0900000000000000" pitchFamily="50" charset="-128"/>
              </a:rPr>
              <a:t>万対）</a:t>
            </a:r>
            <a:endParaRPr kumimoji="1" lang="ja-JP" altLang="en-US" sz="700" u="sng" dirty="0">
              <a:latin typeface="HGPｺﾞｼｯｸE" panose="020B0900000000000000" pitchFamily="50" charset="-128"/>
              <a:ea typeface="HGPｺﾞｼｯｸE" panose="020B0900000000000000" pitchFamily="50" charset="-128"/>
            </a:endParaRPr>
          </a:p>
        </p:txBody>
      </p:sp>
      <p:sp>
        <p:nvSpPr>
          <p:cNvPr id="63" name="正方形/長方形 62"/>
          <p:cNvSpPr/>
          <p:nvPr/>
        </p:nvSpPr>
        <p:spPr>
          <a:xfrm>
            <a:off x="3153719" y="4164206"/>
            <a:ext cx="1377188" cy="147829"/>
          </a:xfrm>
          <a:prstGeom prst="rect">
            <a:avLst/>
          </a:prstGeom>
          <a:noFill/>
          <a:ln w="12700">
            <a:noFill/>
          </a:ln>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800" u="sng" dirty="0" smtClean="0">
                <a:latin typeface="HGPｺﾞｼｯｸE" panose="020B0900000000000000" pitchFamily="50" charset="-128"/>
                <a:ea typeface="HGPｺﾞｼｯｸE" panose="020B0900000000000000" pitchFamily="50" charset="-128"/>
              </a:rPr>
              <a:t>一般</a:t>
            </a:r>
            <a:r>
              <a:rPr lang="ja-JP" altLang="en-US" sz="800" u="sng" dirty="0">
                <a:latin typeface="HGPｺﾞｼｯｸE" panose="020B0900000000000000" pitchFamily="50" charset="-128"/>
                <a:ea typeface="HGPｺﾞｼｯｸE" panose="020B0900000000000000" pitchFamily="50" charset="-128"/>
              </a:rPr>
              <a:t>病床数</a:t>
            </a:r>
            <a:r>
              <a:rPr lang="ja-JP" altLang="en-US" sz="700" u="sng" dirty="0">
                <a:latin typeface="HGPｺﾞｼｯｸE" panose="020B0900000000000000" pitchFamily="50" charset="-128"/>
                <a:ea typeface="HGPｺﾞｼｯｸE" panose="020B0900000000000000" pitchFamily="50" charset="-128"/>
              </a:rPr>
              <a:t>（人口</a:t>
            </a:r>
            <a:r>
              <a:rPr lang="en-US" altLang="ja-JP" sz="700" u="sng" dirty="0">
                <a:latin typeface="HGPｺﾞｼｯｸE" panose="020B0900000000000000" pitchFamily="50" charset="-128"/>
                <a:ea typeface="HGPｺﾞｼｯｸE" panose="020B0900000000000000" pitchFamily="50" charset="-128"/>
              </a:rPr>
              <a:t>10</a:t>
            </a:r>
            <a:r>
              <a:rPr lang="ja-JP" altLang="en-US" sz="700" u="sng" dirty="0">
                <a:latin typeface="HGPｺﾞｼｯｸE" panose="020B0900000000000000" pitchFamily="50" charset="-128"/>
                <a:ea typeface="HGPｺﾞｼｯｸE" panose="020B0900000000000000" pitchFamily="50" charset="-128"/>
              </a:rPr>
              <a:t>万対</a:t>
            </a:r>
            <a:r>
              <a:rPr lang="ja-JP" altLang="en-US" sz="700" u="sng" dirty="0" smtClean="0">
                <a:latin typeface="HGPｺﾞｼｯｸE" panose="020B0900000000000000" pitchFamily="50" charset="-128"/>
                <a:ea typeface="HGPｺﾞｼｯｸE" panose="020B0900000000000000" pitchFamily="50" charset="-128"/>
              </a:rPr>
              <a:t>）</a:t>
            </a:r>
            <a:endParaRPr lang="ja-JP" altLang="en-US" sz="700" u="sng" dirty="0">
              <a:latin typeface="HGPｺﾞｼｯｸE" panose="020B0900000000000000" pitchFamily="50" charset="-128"/>
              <a:ea typeface="HGPｺﾞｼｯｸE" panose="020B0900000000000000" pitchFamily="50" charset="-128"/>
            </a:endParaRPr>
          </a:p>
        </p:txBody>
      </p:sp>
      <p:pic>
        <p:nvPicPr>
          <p:cNvPr id="150" name="図 149"/>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7108403" y="3277446"/>
            <a:ext cx="1708575" cy="794587"/>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11"/>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6748046" y="2296650"/>
            <a:ext cx="2366794" cy="975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descr="D:\HatayamaH\Desktop\キャプチャ.PNG"/>
          <p:cNvPicPr>
            <a:picLocks noChangeAspect="1" noChangeArrowheads="1"/>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3045004" y="2888026"/>
            <a:ext cx="1242308" cy="1294164"/>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p:cNvPicPr>
            <a:picLocks noChangeAspect="1" noChangeArrowheads="1"/>
          </p:cNvPicPr>
          <p:nvPr/>
        </p:nvPicPr>
        <p:blipFill>
          <a:blip r:embed="rId20" cstate="print">
            <a:extLst>
              <a:ext uri="{28A0092B-C50C-407E-A947-70E740481C1C}">
                <a14:useLocalDpi xmlns:a14="http://schemas.microsoft.com/office/drawing/2010/main" val="0"/>
              </a:ext>
            </a:extLst>
          </a:blip>
          <a:srcRect/>
          <a:stretch>
            <a:fillRect/>
          </a:stretch>
        </p:blipFill>
        <p:spPr bwMode="auto">
          <a:xfrm>
            <a:off x="1485382" y="5733256"/>
            <a:ext cx="1425806" cy="1055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9" name="コンテンツ プレースホルダー 2"/>
          <p:cNvSpPr txBox="1">
            <a:spLocks/>
          </p:cNvSpPr>
          <p:nvPr/>
        </p:nvSpPr>
        <p:spPr>
          <a:xfrm>
            <a:off x="5093633" y="6487213"/>
            <a:ext cx="3891801" cy="323694"/>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900"/>
              </a:lnSpc>
              <a:spcBef>
                <a:spcPts val="0"/>
              </a:spcBef>
            </a:pPr>
            <a:r>
              <a:rPr lang="ja-JP" altLang="en-US" sz="700" dirty="0">
                <a:solidFill>
                  <a:schemeClr val="tx1"/>
                </a:solidFill>
                <a:latin typeface="Microsoft YaHei" panose="020B0503020204020204" pitchFamily="34" charset="-122"/>
                <a:ea typeface="HGPｺﾞｼｯｸE" panose="020B0900000000000000" pitchFamily="50" charset="-128"/>
              </a:rPr>
              <a:t>・府内８つの二次医療圏ごとに、地域の実情を踏まえ、将来のあるべき医療提供体制について、関係者間で協議し、とりまとめる</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120" name="コンテンツ プレースホルダー 2"/>
          <p:cNvSpPr txBox="1">
            <a:spLocks/>
          </p:cNvSpPr>
          <p:nvPr/>
        </p:nvSpPr>
        <p:spPr>
          <a:xfrm>
            <a:off x="4965480" y="6307050"/>
            <a:ext cx="2495281" cy="313783"/>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a:solidFill>
                  <a:srgbClr val="0070C0"/>
                </a:solidFill>
                <a:latin typeface="Microsoft YaHei" panose="020B0503020204020204" pitchFamily="34" charset="-122"/>
                <a:ea typeface="HGPｺﾞｼｯｸE" panose="020B0900000000000000" pitchFamily="50" charset="-128"/>
              </a:rPr>
              <a:t>●</a:t>
            </a:r>
            <a:r>
              <a:rPr lang="ja-JP" altLang="en-US" sz="1050" dirty="0">
                <a:solidFill>
                  <a:schemeClr val="tx1"/>
                </a:solidFill>
                <a:latin typeface="Microsoft YaHei" panose="020B0503020204020204" pitchFamily="34" charset="-122"/>
                <a:ea typeface="HGPｺﾞｼｯｸE" panose="020B0900000000000000" pitchFamily="50" charset="-128"/>
              </a:rPr>
              <a:t>二次医療圏における医療体制</a:t>
            </a:r>
          </a:p>
        </p:txBody>
      </p:sp>
      <p:pic>
        <p:nvPicPr>
          <p:cNvPr id="4" name="Picture 3" descr="D:\HatayamaH\Desktop\キャプチャ.PNG"/>
          <p:cNvPicPr>
            <a:picLocks noChangeAspect="1" noChangeArrowheads="1"/>
          </p:cNvPicPr>
          <p:nvPr/>
        </p:nvPicPr>
        <p:blipFill>
          <a:blip r:embed="rId21" cstate="print">
            <a:extLst>
              <a:ext uri="{28A0092B-C50C-407E-A947-70E740481C1C}">
                <a14:useLocalDpi xmlns:a14="http://schemas.microsoft.com/office/drawing/2010/main" val="0"/>
              </a:ext>
            </a:extLst>
          </a:blip>
          <a:srcRect/>
          <a:stretch>
            <a:fillRect/>
          </a:stretch>
        </p:blipFill>
        <p:spPr bwMode="auto">
          <a:xfrm>
            <a:off x="2784610" y="558382"/>
            <a:ext cx="1820438" cy="903198"/>
          </a:xfrm>
          <a:prstGeom prst="rect">
            <a:avLst/>
          </a:prstGeom>
          <a:noFill/>
          <a:extLst>
            <a:ext uri="{909E8E84-426E-40DD-AFC4-6F175D3DCCD1}">
              <a14:hiddenFill xmlns:a14="http://schemas.microsoft.com/office/drawing/2010/main">
                <a:solidFill>
                  <a:srgbClr val="FFFFFF"/>
                </a:solidFill>
              </a14:hiddenFill>
            </a:ext>
          </a:extLst>
        </p:spPr>
      </p:pic>
      <p:sp>
        <p:nvSpPr>
          <p:cNvPr id="83" name="正方形/長方形 82"/>
          <p:cNvSpPr/>
          <p:nvPr/>
        </p:nvSpPr>
        <p:spPr>
          <a:xfrm>
            <a:off x="2805016" y="1447497"/>
            <a:ext cx="1942615" cy="203700"/>
          </a:xfrm>
          <a:prstGeom prst="rect">
            <a:avLst/>
          </a:prstGeom>
          <a:noFill/>
          <a:ln w="12700">
            <a:noFill/>
          </a:ln>
        </p:spPr>
        <p:style>
          <a:lnRef idx="2">
            <a:schemeClr val="accent5"/>
          </a:lnRef>
          <a:fillRef idx="1">
            <a:schemeClr val="lt1"/>
          </a:fillRef>
          <a:effectRef idx="0">
            <a:schemeClr val="accent5"/>
          </a:effectRef>
          <a:fontRef idx="minor">
            <a:schemeClr val="dk1"/>
          </a:fontRef>
        </p:style>
        <p:txBody>
          <a:bodyPr rtlCol="0" anchor="t"/>
          <a:lstStyle/>
          <a:p>
            <a:r>
              <a:rPr lang="ja-JP" altLang="en-US" sz="800" dirty="0" smtClean="0">
                <a:solidFill>
                  <a:schemeClr val="tx1"/>
                </a:solidFill>
                <a:latin typeface="HGPｺﾞｼｯｸE" panose="020B0900000000000000" pitchFamily="50" charset="-128"/>
                <a:ea typeface="HGPｺﾞｼｯｸE" panose="020B0900000000000000" pitchFamily="50" charset="-128"/>
              </a:rPr>
              <a:t>＜施策・指標マップ＞</a:t>
            </a: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p:txBody>
      </p:sp>
      <p:sp>
        <p:nvSpPr>
          <p:cNvPr id="99" name="正方形/長方形 98"/>
          <p:cNvSpPr/>
          <p:nvPr/>
        </p:nvSpPr>
        <p:spPr>
          <a:xfrm>
            <a:off x="2771800" y="404664"/>
            <a:ext cx="1942615" cy="203700"/>
          </a:xfrm>
          <a:prstGeom prst="rect">
            <a:avLst/>
          </a:prstGeom>
          <a:noFill/>
          <a:ln w="12700">
            <a:noFill/>
          </a:ln>
        </p:spPr>
        <p:style>
          <a:lnRef idx="2">
            <a:schemeClr val="accent5"/>
          </a:lnRef>
          <a:fillRef idx="1">
            <a:schemeClr val="lt1"/>
          </a:fillRef>
          <a:effectRef idx="0">
            <a:schemeClr val="accent5"/>
          </a:effectRef>
          <a:fontRef idx="minor">
            <a:schemeClr val="dk1"/>
          </a:fontRef>
        </p:style>
        <p:txBody>
          <a:bodyPr rtlCol="0" anchor="t"/>
          <a:lstStyle/>
          <a:p>
            <a:pPr algn="ctr"/>
            <a:r>
              <a:rPr lang="ja-JP" altLang="en-US" sz="800" dirty="0">
                <a:solidFill>
                  <a:schemeClr val="tx1"/>
                </a:solidFill>
                <a:latin typeface="HGPｺﾞｼｯｸE" panose="020B0900000000000000" pitchFamily="50" charset="-128"/>
                <a:ea typeface="HGPｺﾞｼｯｸE" panose="020B0900000000000000" pitchFamily="50" charset="-128"/>
              </a:rPr>
              <a:t>＜</a:t>
            </a:r>
            <a:r>
              <a:rPr lang="ja-JP" altLang="en-US" sz="800" dirty="0" smtClean="0">
                <a:solidFill>
                  <a:schemeClr val="tx1"/>
                </a:solidFill>
                <a:latin typeface="HGPｺﾞｼｯｸE" panose="020B0900000000000000" pitchFamily="50" charset="-128"/>
                <a:ea typeface="HGPｺﾞｼｯｸE" panose="020B0900000000000000" pitchFamily="50" charset="-128"/>
              </a:rPr>
              <a:t>医療</a:t>
            </a:r>
            <a:r>
              <a:rPr lang="ja-JP" altLang="en-US" sz="800" dirty="0">
                <a:solidFill>
                  <a:schemeClr val="tx1"/>
                </a:solidFill>
                <a:latin typeface="HGPｺﾞｼｯｸE" panose="020B0900000000000000" pitchFamily="50" charset="-128"/>
                <a:ea typeface="HGPｺﾞｼｯｸE" panose="020B0900000000000000" pitchFamily="50" charset="-128"/>
              </a:rPr>
              <a:t>サービス</a:t>
            </a:r>
            <a:r>
              <a:rPr lang="ja-JP" altLang="en-US" sz="800" dirty="0" smtClean="0">
                <a:solidFill>
                  <a:schemeClr val="tx1"/>
                </a:solidFill>
                <a:latin typeface="HGPｺﾞｼｯｸE" panose="020B0900000000000000" pitchFamily="50" charset="-128"/>
                <a:ea typeface="HGPｺﾞｼｯｸE" panose="020B0900000000000000" pitchFamily="50" charset="-128"/>
              </a:rPr>
              <a:t>と介護サービスの関係＞</a:t>
            </a: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p:txBody>
      </p:sp>
      <p:sp>
        <p:nvSpPr>
          <p:cNvPr id="113" name="コンテンツ プレースホルダー 2"/>
          <p:cNvSpPr txBox="1">
            <a:spLocks/>
          </p:cNvSpPr>
          <p:nvPr/>
        </p:nvSpPr>
        <p:spPr>
          <a:xfrm>
            <a:off x="3085409" y="2732536"/>
            <a:ext cx="1346273" cy="240798"/>
          </a:xfrm>
          <a:prstGeom prst="rect">
            <a:avLst/>
          </a:prstGeom>
        </p:spPr>
        <p:txBody>
          <a:bodyPr vert="horz" lIns="91440" tIns="45720" rIns="36000" bIns="45720" rtlCol="0" anchor="ctr" anchorCtr="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spcBef>
                <a:spcPts val="0"/>
              </a:spcBef>
            </a:pPr>
            <a:r>
              <a:rPr lang="ja-JP" altLang="en-US" sz="800" dirty="0" smtClean="0">
                <a:solidFill>
                  <a:schemeClr val="tx1"/>
                </a:solidFill>
                <a:latin typeface="Microsoft YaHei" panose="020B0503020204020204" pitchFamily="34" charset="-122"/>
                <a:ea typeface="HGPｺﾞｼｯｸE" panose="020B0900000000000000" pitchFamily="50" charset="-128"/>
              </a:rPr>
              <a:t>大阪府の二次医療圏　　　</a:t>
            </a:r>
            <a:r>
              <a:rPr lang="ja-JP" altLang="en-US" sz="500" dirty="0" smtClean="0">
                <a:solidFill>
                  <a:schemeClr val="tx1"/>
                </a:solidFill>
                <a:latin typeface="Microsoft YaHei" panose="020B0503020204020204" pitchFamily="34" charset="-122"/>
                <a:ea typeface="HGPｺﾞｼｯｸE" panose="020B0900000000000000" pitchFamily="50" charset="-128"/>
              </a:rPr>
              <a:t>　　　　　　　　　　　　　　　　　　　　　　　　　　　　　　　　　　　　　　　　　　　　　　　　　　　　　　　　　　　　　　　　　　　　　　　　　　　　　　　　　　　　　　　　　　　　　　　　　　　　　　　　　　　　　　　　　　　　　　　　　　　　　　　　　　　　　　　　　　　　　　　　　　　　　　　　　　　　　　　　　　　　　　　　　　　　　　　　　　　　　　　　　　　　</a:t>
            </a:r>
            <a:endParaRPr lang="en-US" altLang="ja-JP" sz="500" dirty="0" smtClean="0">
              <a:solidFill>
                <a:schemeClr val="tx1"/>
              </a:solidFill>
              <a:latin typeface="Microsoft YaHei" panose="020B0503020204020204" pitchFamily="34" charset="-122"/>
              <a:ea typeface="HGPｺﾞｼｯｸE" panose="020B0900000000000000" pitchFamily="50" charset="-128"/>
            </a:endParaRPr>
          </a:p>
        </p:txBody>
      </p:sp>
      <p:sp>
        <p:nvSpPr>
          <p:cNvPr id="100" name="コンテンツ プレースホルダー 2"/>
          <p:cNvSpPr txBox="1">
            <a:spLocks/>
          </p:cNvSpPr>
          <p:nvPr/>
        </p:nvSpPr>
        <p:spPr>
          <a:xfrm>
            <a:off x="1685172" y="4580690"/>
            <a:ext cx="631971" cy="178014"/>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spcBef>
                <a:spcPts val="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大阪府（</a:t>
            </a:r>
            <a:r>
              <a:rPr lang="en-US" altLang="ja-JP" sz="700" dirty="0" smtClean="0">
                <a:solidFill>
                  <a:schemeClr val="tx1"/>
                </a:solidFill>
                <a:latin typeface="Microsoft YaHei" panose="020B0503020204020204" pitchFamily="34" charset="-122"/>
                <a:ea typeface="HGPｺﾞｼｯｸE" panose="020B0900000000000000" pitchFamily="50" charset="-128"/>
              </a:rPr>
              <a:t>5.6</a:t>
            </a:r>
            <a:r>
              <a:rPr lang="ja-JP" altLang="en-US" sz="700" dirty="0" smtClean="0">
                <a:solidFill>
                  <a:schemeClr val="tx1"/>
                </a:solidFill>
                <a:latin typeface="Microsoft YaHei" panose="020B0503020204020204" pitchFamily="34" charset="-122"/>
                <a:ea typeface="HGPｺﾞｼｯｸE" panose="020B0900000000000000" pitchFamily="50" charset="-128"/>
              </a:rPr>
              <a:t>）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cxnSp>
        <p:nvCxnSpPr>
          <p:cNvPr id="103" name="直線コネクタ 102"/>
          <p:cNvCxnSpPr/>
          <p:nvPr/>
        </p:nvCxnSpPr>
        <p:spPr>
          <a:xfrm>
            <a:off x="1739416" y="4602139"/>
            <a:ext cx="1296144" cy="0"/>
          </a:xfrm>
          <a:prstGeom prst="line">
            <a:avLst/>
          </a:prstGeom>
          <a:ln w="9525">
            <a:solidFill>
              <a:schemeClr val="accent2"/>
            </a:solidFill>
            <a:prstDash val="dash"/>
          </a:ln>
        </p:spPr>
        <p:style>
          <a:lnRef idx="1">
            <a:schemeClr val="accent1"/>
          </a:lnRef>
          <a:fillRef idx="0">
            <a:schemeClr val="accent1"/>
          </a:fillRef>
          <a:effectRef idx="0">
            <a:schemeClr val="accent1"/>
          </a:effectRef>
          <a:fontRef idx="minor">
            <a:schemeClr val="tx1"/>
          </a:fontRef>
        </p:style>
      </p:cxnSp>
      <p:sp>
        <p:nvSpPr>
          <p:cNvPr id="109" name="二等辺三角形 108"/>
          <p:cNvSpPr/>
          <p:nvPr/>
        </p:nvSpPr>
        <p:spPr>
          <a:xfrm rot="5400000">
            <a:off x="2614844" y="3519449"/>
            <a:ext cx="417451" cy="144016"/>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 name="コンテンツ プレースホルダー 2"/>
          <p:cNvSpPr txBox="1">
            <a:spLocks/>
          </p:cNvSpPr>
          <p:nvPr/>
        </p:nvSpPr>
        <p:spPr>
          <a:xfrm>
            <a:off x="3196357" y="4365104"/>
            <a:ext cx="799579" cy="121220"/>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500"/>
              </a:lnSpc>
              <a:spcBef>
                <a:spcPts val="0"/>
              </a:spcBef>
            </a:pPr>
            <a:r>
              <a:rPr lang="ja-JP" altLang="en-US" sz="700" dirty="0">
                <a:solidFill>
                  <a:schemeClr val="tx1"/>
                </a:solidFill>
                <a:latin typeface="Microsoft YaHei" panose="020B0503020204020204" pitchFamily="34" charset="-122"/>
                <a:ea typeface="HGPｺﾞｼｯｸE" panose="020B0900000000000000" pitchFamily="50" charset="-128"/>
              </a:rPr>
              <a:t>大阪府（</a:t>
            </a:r>
            <a:r>
              <a:rPr lang="en-US" altLang="ja-JP" sz="700" dirty="0">
                <a:solidFill>
                  <a:schemeClr val="tx1"/>
                </a:solidFill>
                <a:latin typeface="Microsoft YaHei" panose="020B0503020204020204" pitchFamily="34" charset="-122"/>
                <a:ea typeface="HGPｺﾞｼｯｸE" panose="020B0900000000000000" pitchFamily="50" charset="-128"/>
              </a:rPr>
              <a:t>744.9</a:t>
            </a:r>
            <a:r>
              <a:rPr lang="ja-JP" altLang="en-US" sz="700" dirty="0" smtClean="0">
                <a:solidFill>
                  <a:schemeClr val="tx1"/>
                </a:solidFill>
                <a:latin typeface="Microsoft YaHei" panose="020B0503020204020204" pitchFamily="34" charset="-122"/>
                <a:ea typeface="HGPｺﾞｼｯｸE" panose="020B0900000000000000" pitchFamily="50" charset="-128"/>
              </a:rPr>
              <a:t>）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cxnSp>
        <p:nvCxnSpPr>
          <p:cNvPr id="116" name="直線コネクタ 115"/>
          <p:cNvCxnSpPr/>
          <p:nvPr/>
        </p:nvCxnSpPr>
        <p:spPr>
          <a:xfrm>
            <a:off x="4026315" y="4598940"/>
            <a:ext cx="521994" cy="0"/>
          </a:xfrm>
          <a:prstGeom prst="line">
            <a:avLst/>
          </a:prstGeom>
          <a:ln w="12700">
            <a:prstDash val="solid"/>
          </a:ln>
        </p:spPr>
        <p:style>
          <a:lnRef idx="1">
            <a:schemeClr val="accent1"/>
          </a:lnRef>
          <a:fillRef idx="0">
            <a:schemeClr val="accent1"/>
          </a:fillRef>
          <a:effectRef idx="0">
            <a:schemeClr val="accent1"/>
          </a:effectRef>
          <a:fontRef idx="minor">
            <a:schemeClr val="tx1"/>
          </a:fontRef>
        </p:style>
      </p:cxnSp>
      <p:cxnSp>
        <p:nvCxnSpPr>
          <p:cNvPr id="105" name="直線コネクタ 104"/>
          <p:cNvCxnSpPr/>
          <p:nvPr/>
        </p:nvCxnSpPr>
        <p:spPr>
          <a:xfrm>
            <a:off x="3234763" y="4628506"/>
            <a:ext cx="1296144" cy="0"/>
          </a:xfrm>
          <a:prstGeom prst="line">
            <a:avLst/>
          </a:prstGeom>
          <a:ln w="9525">
            <a:solidFill>
              <a:srgbClr val="C00000"/>
            </a:solidFill>
            <a:prstDash val="dash"/>
          </a:ln>
        </p:spPr>
        <p:style>
          <a:lnRef idx="1">
            <a:schemeClr val="accent1"/>
          </a:lnRef>
          <a:fillRef idx="0">
            <a:schemeClr val="accent1"/>
          </a:fillRef>
          <a:effectRef idx="0">
            <a:schemeClr val="accent1"/>
          </a:effectRef>
          <a:fontRef idx="minor">
            <a:schemeClr val="tx1"/>
          </a:fontRef>
        </p:style>
      </p:cxnSp>
      <p:sp>
        <p:nvSpPr>
          <p:cNvPr id="91" name="コンテンツ プレースホルダー 2"/>
          <p:cNvSpPr txBox="1">
            <a:spLocks/>
          </p:cNvSpPr>
          <p:nvPr/>
        </p:nvSpPr>
        <p:spPr>
          <a:xfrm>
            <a:off x="7156654" y="3535108"/>
            <a:ext cx="1549578" cy="460591"/>
          </a:xfrm>
          <a:prstGeom prst="rect">
            <a:avLst/>
          </a:prstGeom>
        </p:spPr>
        <p:txBody>
          <a:bodyPr vert="horz" lIns="91440" tIns="45720" rIns="36000" bIns="45720" rtlCol="0" anchor="ctr">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nSpc>
                <a:spcPts val="1000"/>
              </a:lnSpc>
              <a:spcBef>
                <a:spcPts val="600"/>
              </a:spcBef>
            </a:pPr>
            <a:r>
              <a:rPr lang="ja-JP" altLang="en-US" sz="2400" dirty="0">
                <a:solidFill>
                  <a:schemeClr val="tx1">
                    <a:lumMod val="50000"/>
                    <a:lumOff val="50000"/>
                  </a:schemeClr>
                </a:solidFill>
                <a:latin typeface="Microsoft YaHei" panose="020B0503020204020204" pitchFamily="34" charset="-122"/>
                <a:ea typeface="HGPｺﾞｼｯｸE" panose="020B0900000000000000" pitchFamily="50" charset="-128"/>
              </a:rPr>
              <a:t>算定</a:t>
            </a:r>
            <a:r>
              <a:rPr lang="ja-JP" altLang="en-US" sz="2400" dirty="0" smtClean="0">
                <a:solidFill>
                  <a:schemeClr val="tx1">
                    <a:lumMod val="50000"/>
                    <a:lumOff val="50000"/>
                  </a:schemeClr>
                </a:solidFill>
                <a:latin typeface="Microsoft YaHei" panose="020B0503020204020204" pitchFamily="34" charset="-122"/>
                <a:ea typeface="HGPｺﾞｼｯｸE" panose="020B0900000000000000" pitchFamily="50" charset="-128"/>
              </a:rPr>
              <a:t>中　　　　　　　　　　　　　　　　　　　　　　　　　　　　　　　　　　　　　　　　　　　　　　　　　　　　　　　　　　　　　　　　　　　　　　　　　　　　　　　　　　　　　　　　　　　　　　　　　　　　　　　　　　　　　　　　　　　　　　　　　　　　　　　　　　　　　　　　　　　　　　　　　　　　　　　　　　　　　　　　　　　　　　　　　　　　　　　　　　　　　　　　　　　　　　　　　　　　　　　　　　　　　　　</a:t>
            </a:r>
            <a:endParaRPr lang="en-US" altLang="ja-JP" sz="2400" dirty="0" smtClean="0">
              <a:solidFill>
                <a:schemeClr val="tx1">
                  <a:lumMod val="50000"/>
                  <a:lumOff val="50000"/>
                </a:schemeClr>
              </a:solidFill>
              <a:latin typeface="Microsoft YaHei" panose="020B0503020204020204" pitchFamily="34" charset="-122"/>
              <a:ea typeface="HGPｺﾞｼｯｸE" panose="020B0900000000000000" pitchFamily="50" charset="-128"/>
            </a:endParaRPr>
          </a:p>
        </p:txBody>
      </p:sp>
      <p:pic>
        <p:nvPicPr>
          <p:cNvPr id="15" name="Picture 6" descr="D:\HatayamaH\Desktop\キャプチャ.PNG"/>
          <p:cNvPicPr>
            <a:picLocks noChangeAspect="1" noChangeArrowheads="1"/>
          </p:cNvPicPr>
          <p:nvPr/>
        </p:nvPicPr>
        <p:blipFill>
          <a:blip r:embed="rId22" cstate="print">
            <a:extLst>
              <a:ext uri="{28A0092B-C50C-407E-A947-70E740481C1C}">
                <a14:useLocalDpi xmlns:a14="http://schemas.microsoft.com/office/drawing/2010/main" val="0"/>
              </a:ext>
            </a:extLst>
          </a:blip>
          <a:srcRect/>
          <a:stretch>
            <a:fillRect/>
          </a:stretch>
        </p:blipFill>
        <p:spPr bwMode="auto">
          <a:xfrm>
            <a:off x="6720308" y="797217"/>
            <a:ext cx="2316188" cy="1442173"/>
          </a:xfrm>
          <a:prstGeom prst="rect">
            <a:avLst/>
          </a:prstGeom>
          <a:noFill/>
          <a:extLst>
            <a:ext uri="{909E8E84-426E-40DD-AFC4-6F175D3DCCD1}">
              <a14:hiddenFill xmlns:a14="http://schemas.microsoft.com/office/drawing/2010/main">
                <a:solidFill>
                  <a:srgbClr val="FFFFFF"/>
                </a:solidFill>
              </a14:hiddenFill>
            </a:ext>
          </a:extLst>
        </p:spPr>
      </p:pic>
      <p:sp>
        <p:nvSpPr>
          <p:cNvPr id="117" name="正方形/長方形 116"/>
          <p:cNvSpPr/>
          <p:nvPr/>
        </p:nvSpPr>
        <p:spPr>
          <a:xfrm>
            <a:off x="6894384" y="624461"/>
            <a:ext cx="2051395" cy="203700"/>
          </a:xfrm>
          <a:prstGeom prst="rect">
            <a:avLst/>
          </a:prstGeom>
          <a:noFill/>
          <a:ln w="12700">
            <a:noFill/>
          </a:ln>
        </p:spPr>
        <p:style>
          <a:lnRef idx="2">
            <a:schemeClr val="accent5"/>
          </a:lnRef>
          <a:fillRef idx="1">
            <a:schemeClr val="lt1"/>
          </a:fillRef>
          <a:effectRef idx="0">
            <a:schemeClr val="accent5"/>
          </a:effectRef>
          <a:fontRef idx="minor">
            <a:schemeClr val="dk1"/>
          </a:fontRef>
        </p:style>
        <p:txBody>
          <a:bodyPr rtlCol="0" anchor="t"/>
          <a:lstStyle/>
          <a:p>
            <a:pPr algn="ctr"/>
            <a:r>
              <a:rPr lang="ja-JP" altLang="en-US" sz="800" dirty="0" smtClean="0">
                <a:solidFill>
                  <a:schemeClr val="tx1"/>
                </a:solidFill>
                <a:latin typeface="HGPｺﾞｼｯｸE" panose="020B0900000000000000" pitchFamily="50" charset="-128"/>
                <a:ea typeface="HGPｺﾞｼｯｸE" panose="020B0900000000000000" pitchFamily="50" charset="-128"/>
              </a:rPr>
              <a:t>＜治療</a:t>
            </a:r>
            <a:r>
              <a:rPr lang="ja-JP" altLang="en-US" sz="800" dirty="0">
                <a:solidFill>
                  <a:schemeClr val="tx1"/>
                </a:solidFill>
                <a:latin typeface="HGPｺﾞｼｯｸE" panose="020B0900000000000000" pitchFamily="50" charset="-128"/>
                <a:ea typeface="HGPｺﾞｼｯｸE" panose="020B0900000000000000" pitchFamily="50" charset="-128"/>
              </a:rPr>
              <a:t>経過</a:t>
            </a:r>
            <a:r>
              <a:rPr lang="ja-JP" altLang="en-US" sz="800" dirty="0" smtClean="0">
                <a:solidFill>
                  <a:schemeClr val="tx1"/>
                </a:solidFill>
                <a:latin typeface="HGPｺﾞｼｯｸE" panose="020B0900000000000000" pitchFamily="50" charset="-128"/>
                <a:ea typeface="HGPｺﾞｼｯｸE" panose="020B0900000000000000" pitchFamily="50" charset="-128"/>
              </a:rPr>
              <a:t>毎の医療機能＞</a:t>
            </a:r>
            <a:endParaRPr lang="ja-JP" altLang="en-US" sz="800" dirty="0">
              <a:solidFill>
                <a:schemeClr val="tx1"/>
              </a:solidFill>
              <a:latin typeface="HGPｺﾞｼｯｸE" panose="020B0900000000000000" pitchFamily="50" charset="-128"/>
              <a:ea typeface="HGPｺﾞｼｯｸE" panose="020B0900000000000000" pitchFamily="50" charset="-128"/>
            </a:endParaRPr>
          </a:p>
        </p:txBody>
      </p:sp>
      <p:pic>
        <p:nvPicPr>
          <p:cNvPr id="2" name="Picture 4"/>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2739547" y="1632245"/>
            <a:ext cx="1982819" cy="7336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正方形/長方形 9"/>
          <p:cNvSpPr/>
          <p:nvPr/>
        </p:nvSpPr>
        <p:spPr>
          <a:xfrm>
            <a:off x="8335674" y="20115"/>
            <a:ext cx="772830" cy="312541"/>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資料　５</a:t>
            </a:r>
            <a:endParaRPr kumimoji="1" lang="ja-JP" altLang="en-US" sz="1200" dirty="0">
              <a:solidFill>
                <a:schemeClr val="tx1"/>
              </a:solidFill>
            </a:endParaRPr>
          </a:p>
        </p:txBody>
      </p:sp>
    </p:spTree>
    <p:extLst>
      <p:ext uri="{BB962C8B-B14F-4D97-AF65-F5344CB8AC3E}">
        <p14:creationId xmlns:p14="http://schemas.microsoft.com/office/powerpoint/2010/main" val="4372911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72008" y="836712"/>
            <a:ext cx="2952328" cy="1944216"/>
          </a:xfrm>
          <a:prstGeom prst="roundRect">
            <a:avLst>
              <a:gd name="adj" fmla="val 8240"/>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6" name="テキスト ボックス 5"/>
          <p:cNvSpPr txBox="1"/>
          <p:nvPr/>
        </p:nvSpPr>
        <p:spPr>
          <a:xfrm>
            <a:off x="144016" y="1700808"/>
            <a:ext cx="2880320" cy="784830"/>
          </a:xfrm>
          <a:prstGeom prst="rect">
            <a:avLst/>
          </a:prstGeom>
          <a:noFill/>
        </p:spPr>
        <p:txBody>
          <a:bodyPr wrap="square" rtlCol="0">
            <a:spAutoFit/>
          </a:bodyPr>
          <a:lstStyle/>
          <a:p>
            <a:r>
              <a:rPr kumimoji="1" lang="ja-JP" altLang="en-US" sz="900" dirty="0" smtClean="0">
                <a:solidFill>
                  <a:schemeClr val="accent1"/>
                </a:solidFill>
              </a:rPr>
              <a:t>●</a:t>
            </a:r>
            <a:r>
              <a:rPr lang="ja-JP" altLang="en-US" sz="900" dirty="0"/>
              <a:t>がん</a:t>
            </a:r>
            <a:r>
              <a:rPr lang="ja-JP" altLang="en-US" sz="900" dirty="0" smtClean="0"/>
              <a:t>の予防・医療等の充実</a:t>
            </a:r>
            <a:endParaRPr kumimoji="1" lang="en-US" altLang="ja-JP" sz="900" dirty="0" smtClean="0"/>
          </a:p>
          <a:p>
            <a:endParaRPr lang="en-US" altLang="ja-JP" sz="900" dirty="0" smtClean="0"/>
          </a:p>
          <a:p>
            <a:endParaRPr lang="en-US" altLang="ja-JP" sz="900" dirty="0"/>
          </a:p>
          <a:p>
            <a:endParaRPr lang="en-US" altLang="ja-JP" sz="900" b="1" dirty="0" smtClean="0">
              <a:solidFill>
                <a:schemeClr val="accent1"/>
              </a:solidFill>
            </a:endParaRPr>
          </a:p>
          <a:p>
            <a:r>
              <a:rPr lang="ja-JP" altLang="en-US" sz="900" b="1" dirty="0" smtClean="0">
                <a:solidFill>
                  <a:schemeClr val="accent1"/>
                </a:solidFill>
              </a:rPr>
              <a:t>★</a:t>
            </a:r>
            <a:r>
              <a:rPr lang="ja-JP" altLang="en-US" sz="900" dirty="0" smtClean="0"/>
              <a:t>がんの医療機能の分化・連携の推進</a:t>
            </a:r>
            <a:endParaRPr kumimoji="1" lang="ja-JP" altLang="en-US" sz="900" dirty="0"/>
          </a:p>
        </p:txBody>
      </p:sp>
      <p:sp>
        <p:nvSpPr>
          <p:cNvPr id="7" name="テキスト ボックス 6"/>
          <p:cNvSpPr txBox="1"/>
          <p:nvPr/>
        </p:nvSpPr>
        <p:spPr>
          <a:xfrm>
            <a:off x="144016" y="1268760"/>
            <a:ext cx="2880320" cy="461665"/>
          </a:xfrm>
          <a:prstGeom prst="rect">
            <a:avLst/>
          </a:prstGeom>
          <a:noFill/>
        </p:spPr>
        <p:txBody>
          <a:bodyPr wrap="square" rtlCol="0">
            <a:spAutoFit/>
          </a:bodyPr>
          <a:lstStyle/>
          <a:p>
            <a:r>
              <a:rPr lang="ja-JP" altLang="en-US" sz="800" dirty="0"/>
              <a:t>・</a:t>
            </a:r>
            <a:r>
              <a:rPr lang="ja-JP" altLang="en-US" sz="800" dirty="0" smtClean="0"/>
              <a:t>府の年齢調整死亡率は減少傾向だが、全国平均を上回る。</a:t>
            </a:r>
            <a:endParaRPr lang="en-US" altLang="ja-JP" sz="800" dirty="0" smtClean="0"/>
          </a:p>
          <a:p>
            <a:r>
              <a:rPr lang="ja-JP" altLang="en-US" sz="800" dirty="0" smtClean="0"/>
              <a:t>・予防・早期発見に向けた取組みとあわせて、がん診療拠点病院の機能強化、各医療機関の役割に基づく連携の強化が必要。</a:t>
            </a:r>
            <a:endParaRPr kumimoji="1" lang="ja-JP" altLang="en-US" sz="800" dirty="0"/>
          </a:p>
        </p:txBody>
      </p:sp>
      <p:sp>
        <p:nvSpPr>
          <p:cNvPr id="10" name="テキスト ボックス 9"/>
          <p:cNvSpPr txBox="1"/>
          <p:nvPr/>
        </p:nvSpPr>
        <p:spPr>
          <a:xfrm>
            <a:off x="282749" y="1865948"/>
            <a:ext cx="2664296" cy="415498"/>
          </a:xfrm>
          <a:prstGeom prst="rect">
            <a:avLst/>
          </a:prstGeom>
          <a:noFill/>
        </p:spPr>
        <p:txBody>
          <a:bodyPr wrap="square" rtlCol="0">
            <a:spAutoFit/>
          </a:bodyPr>
          <a:lstStyle/>
          <a:p>
            <a:r>
              <a:rPr lang="ja-JP" altLang="en-US" sz="700" dirty="0"/>
              <a:t>・第</a:t>
            </a:r>
            <a:r>
              <a:rPr lang="en-US" altLang="ja-JP" sz="700" dirty="0"/>
              <a:t>3</a:t>
            </a:r>
            <a:r>
              <a:rPr lang="ja-JP" altLang="en-US" sz="700" dirty="0"/>
              <a:t>期大阪府がん対策推進計画に</a:t>
            </a:r>
            <a:r>
              <a:rPr kumimoji="1" lang="ja-JP" altLang="en-US" sz="700" dirty="0" smtClean="0"/>
              <a:t>基づく予防・医療等の充実　（同計画の目標値）</a:t>
            </a:r>
            <a:endParaRPr kumimoji="1" lang="en-US" altLang="ja-JP" sz="700" dirty="0" smtClean="0"/>
          </a:p>
          <a:p>
            <a:r>
              <a:rPr lang="ja-JP" altLang="en-US" sz="700" dirty="0"/>
              <a:t>　</a:t>
            </a:r>
            <a:r>
              <a:rPr lang="en-US" altLang="ja-JP" sz="600" dirty="0" smtClean="0"/>
              <a:t>―</a:t>
            </a:r>
            <a:r>
              <a:rPr lang="ja-JP" altLang="en-US" sz="600" dirty="0" smtClean="0"/>
              <a:t>生活習慣改善、がん教育、がん検診受診率向上と精度管理・普及啓発等</a:t>
            </a:r>
            <a:endParaRPr kumimoji="1" lang="en-US" altLang="ja-JP" sz="600" dirty="0" smtClean="0"/>
          </a:p>
        </p:txBody>
      </p:sp>
      <p:sp>
        <p:nvSpPr>
          <p:cNvPr id="11" name="テキスト ボックス 10"/>
          <p:cNvSpPr txBox="1"/>
          <p:nvPr/>
        </p:nvSpPr>
        <p:spPr>
          <a:xfrm>
            <a:off x="288032" y="2391224"/>
            <a:ext cx="2664296" cy="384721"/>
          </a:xfrm>
          <a:prstGeom prst="rect">
            <a:avLst/>
          </a:prstGeom>
          <a:noFill/>
        </p:spPr>
        <p:txBody>
          <a:bodyPr wrap="square" rtlCol="0">
            <a:spAutoFit/>
          </a:bodyPr>
          <a:lstStyle/>
          <a:p>
            <a:r>
              <a:rPr kumimoji="1" lang="ja-JP" altLang="en-US" sz="700" dirty="0" smtClean="0"/>
              <a:t>・がんの医療機能の分化・連携　（各圏域で設定した取組指標）</a:t>
            </a:r>
            <a:endParaRPr kumimoji="1" lang="en-US" altLang="ja-JP" sz="700" dirty="0" smtClean="0"/>
          </a:p>
          <a:p>
            <a:r>
              <a:rPr kumimoji="1" lang="ja-JP" altLang="en-US" sz="600" dirty="0" smtClean="0"/>
              <a:t>　</a:t>
            </a:r>
            <a:r>
              <a:rPr kumimoji="1" lang="en-US" altLang="ja-JP" sz="600" dirty="0" smtClean="0"/>
              <a:t>―</a:t>
            </a:r>
            <a:r>
              <a:rPr kumimoji="1" lang="ja-JP" altLang="en-US" sz="600" dirty="0" smtClean="0"/>
              <a:t>圏域におけるがん医療提供体制に係るデータ分析をもとに、今後のめざす</a:t>
            </a:r>
            <a:endParaRPr kumimoji="1" lang="en-US" altLang="ja-JP" sz="600" dirty="0" smtClean="0"/>
          </a:p>
          <a:p>
            <a:r>
              <a:rPr lang="ja-JP" altLang="en-US" sz="600" dirty="0"/>
              <a:t>　</a:t>
            </a:r>
            <a:r>
              <a:rPr lang="ja-JP" altLang="en-US" sz="600" dirty="0" smtClean="0"/>
              <a:t>　 </a:t>
            </a:r>
            <a:r>
              <a:rPr kumimoji="1" lang="ja-JP" altLang="en-US" sz="600" dirty="0" err="1" smtClean="0"/>
              <a:t>べき</a:t>
            </a:r>
            <a:r>
              <a:rPr kumimoji="1" lang="ja-JP" altLang="en-US" sz="600" dirty="0" smtClean="0"/>
              <a:t>方向性を関係者で共有し、医療機関の自主的な取組を促進</a:t>
            </a:r>
            <a:endParaRPr kumimoji="1" lang="en-US" altLang="ja-JP" sz="700" dirty="0" smtClean="0"/>
          </a:p>
        </p:txBody>
      </p:sp>
      <p:sp>
        <p:nvSpPr>
          <p:cNvPr id="12" name="テキスト ボックス 11"/>
          <p:cNvSpPr txBox="1"/>
          <p:nvPr/>
        </p:nvSpPr>
        <p:spPr>
          <a:xfrm>
            <a:off x="72008" y="836712"/>
            <a:ext cx="2952328" cy="400110"/>
          </a:xfrm>
          <a:prstGeom prst="rect">
            <a:avLst/>
          </a:prstGeom>
          <a:noFill/>
        </p:spPr>
        <p:txBody>
          <a:bodyPr wrap="square" rtlCol="0">
            <a:spAutoFit/>
          </a:bodyPr>
          <a:lstStyle/>
          <a:p>
            <a:pPr algn="ctr"/>
            <a:r>
              <a:rPr kumimoji="1" lang="ja-JP" altLang="en-US" sz="2000" dirty="0" smtClean="0">
                <a:latin typeface="HGPｺﾞｼｯｸE" panose="020B0900000000000000" pitchFamily="50" charset="-128"/>
                <a:ea typeface="HGPｺﾞｼｯｸE" panose="020B0900000000000000" pitchFamily="50" charset="-128"/>
              </a:rPr>
              <a:t>がん</a:t>
            </a:r>
            <a:endParaRPr kumimoji="1" lang="ja-JP" altLang="en-US" sz="2000" dirty="0">
              <a:latin typeface="HGPｺﾞｼｯｸE" panose="020B0900000000000000" pitchFamily="50" charset="-128"/>
              <a:ea typeface="HGPｺﾞｼｯｸE" panose="020B0900000000000000" pitchFamily="50" charset="-128"/>
            </a:endParaRPr>
          </a:p>
        </p:txBody>
      </p:sp>
      <p:sp>
        <p:nvSpPr>
          <p:cNvPr id="15" name="角丸四角形 14"/>
          <p:cNvSpPr/>
          <p:nvPr/>
        </p:nvSpPr>
        <p:spPr>
          <a:xfrm>
            <a:off x="72008" y="2852936"/>
            <a:ext cx="2952328" cy="1944216"/>
          </a:xfrm>
          <a:prstGeom prst="roundRect">
            <a:avLst>
              <a:gd name="adj" fmla="val 8240"/>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6" name="テキスト ボックス 15"/>
          <p:cNvSpPr txBox="1"/>
          <p:nvPr/>
        </p:nvSpPr>
        <p:spPr>
          <a:xfrm>
            <a:off x="144016" y="3878178"/>
            <a:ext cx="2880320" cy="369332"/>
          </a:xfrm>
          <a:prstGeom prst="rect">
            <a:avLst/>
          </a:prstGeom>
          <a:noFill/>
        </p:spPr>
        <p:txBody>
          <a:bodyPr wrap="square" rtlCol="0">
            <a:spAutoFit/>
          </a:bodyPr>
          <a:lstStyle/>
          <a:p>
            <a:r>
              <a:rPr kumimoji="1" lang="ja-JP" altLang="en-US" sz="900" b="1" dirty="0" smtClean="0">
                <a:solidFill>
                  <a:schemeClr val="accent1"/>
                </a:solidFill>
              </a:rPr>
              <a:t>★</a:t>
            </a:r>
            <a:r>
              <a:rPr kumimoji="1" lang="ja-JP" altLang="en-US" sz="900" dirty="0" smtClean="0"/>
              <a:t>救急医療体制の確保と質的向上</a:t>
            </a:r>
            <a:endParaRPr kumimoji="1" lang="en-US" altLang="ja-JP" sz="900" dirty="0" smtClean="0"/>
          </a:p>
          <a:p>
            <a:endParaRPr kumimoji="1" lang="ja-JP" altLang="en-US" sz="900" dirty="0"/>
          </a:p>
        </p:txBody>
      </p:sp>
      <p:sp>
        <p:nvSpPr>
          <p:cNvPr id="17" name="テキスト ボックス 16"/>
          <p:cNvSpPr txBox="1"/>
          <p:nvPr/>
        </p:nvSpPr>
        <p:spPr>
          <a:xfrm>
            <a:off x="144016" y="3356992"/>
            <a:ext cx="2880320" cy="584775"/>
          </a:xfrm>
          <a:prstGeom prst="rect">
            <a:avLst/>
          </a:prstGeom>
          <a:noFill/>
        </p:spPr>
        <p:txBody>
          <a:bodyPr wrap="square" rtlCol="0">
            <a:spAutoFit/>
          </a:bodyPr>
          <a:lstStyle/>
          <a:p>
            <a:r>
              <a:rPr lang="ja-JP" altLang="en-US" sz="800" dirty="0" smtClean="0"/>
              <a:t>・年々</a:t>
            </a:r>
            <a:r>
              <a:rPr lang="ja-JP" altLang="en-US" sz="800" dirty="0"/>
              <a:t>、救急搬送患者が増加しており、救急医療機関の質を担保しつつ、救急医療</a:t>
            </a:r>
            <a:r>
              <a:rPr lang="ja-JP" altLang="en-US" sz="800" dirty="0" smtClean="0"/>
              <a:t>体制</a:t>
            </a:r>
            <a:r>
              <a:rPr lang="ja-JP" altLang="en-US" sz="800" dirty="0">
                <a:solidFill>
                  <a:srgbClr val="FF0000"/>
                </a:solidFill>
              </a:rPr>
              <a:t>の</a:t>
            </a:r>
            <a:r>
              <a:rPr lang="ja-JP" altLang="en-US" sz="800" dirty="0" smtClean="0"/>
              <a:t>確保</a:t>
            </a:r>
            <a:r>
              <a:rPr lang="ja-JP" altLang="en-US" sz="800" dirty="0" smtClean="0">
                <a:solidFill>
                  <a:srgbClr val="FF0000"/>
                </a:solidFill>
              </a:rPr>
              <a:t>が</a:t>
            </a:r>
            <a:r>
              <a:rPr lang="ja-JP" altLang="en-US" sz="800" dirty="0" smtClean="0"/>
              <a:t>必要。</a:t>
            </a:r>
            <a:endParaRPr lang="ja-JP" altLang="en-US" sz="800" dirty="0"/>
          </a:p>
          <a:p>
            <a:r>
              <a:rPr lang="ja-JP" altLang="en-US" sz="800" dirty="0"/>
              <a:t>・</a:t>
            </a:r>
            <a:r>
              <a:rPr lang="ja-JP" altLang="en-US" sz="800" dirty="0" smtClean="0"/>
              <a:t>救急</a:t>
            </a:r>
            <a:r>
              <a:rPr lang="ja-JP" altLang="en-US" sz="800" dirty="0"/>
              <a:t>搬送人員の軽症患者の割合が高いため、府民に対する救急医療の適正利用を啓発していくこと</a:t>
            </a:r>
            <a:r>
              <a:rPr lang="ja-JP" altLang="en-US" sz="800" dirty="0" smtClean="0"/>
              <a:t>が必要。</a:t>
            </a:r>
            <a:endParaRPr kumimoji="1" lang="ja-JP" altLang="en-US" sz="800" dirty="0"/>
          </a:p>
        </p:txBody>
      </p:sp>
      <p:sp>
        <p:nvSpPr>
          <p:cNvPr id="19" name="テキスト ボックス 18"/>
          <p:cNvSpPr txBox="1"/>
          <p:nvPr/>
        </p:nvSpPr>
        <p:spPr>
          <a:xfrm>
            <a:off x="288032" y="4001288"/>
            <a:ext cx="2664296" cy="630942"/>
          </a:xfrm>
          <a:prstGeom prst="rect">
            <a:avLst/>
          </a:prstGeom>
          <a:noFill/>
        </p:spPr>
        <p:txBody>
          <a:bodyPr wrap="square" rtlCol="0">
            <a:spAutoFit/>
          </a:bodyPr>
          <a:lstStyle/>
          <a:p>
            <a:r>
              <a:rPr lang="ja-JP" altLang="en-US" sz="700" dirty="0"/>
              <a:t>・脳卒中など救急隊判断の的中率や圏域外への搬送などについて、病院前活動と病院後活動の一体的な</a:t>
            </a:r>
            <a:r>
              <a:rPr lang="ja-JP" altLang="en-US" sz="700" dirty="0" smtClean="0"/>
              <a:t>検証を行う体制を、すべて</a:t>
            </a:r>
            <a:r>
              <a:rPr lang="ja-JP" altLang="en-US" sz="700" dirty="0"/>
              <a:t>の二次医療圏</a:t>
            </a:r>
            <a:r>
              <a:rPr lang="ja-JP" altLang="en-US" sz="700" dirty="0" smtClean="0"/>
              <a:t>で整備　（</a:t>
            </a:r>
            <a:r>
              <a:rPr lang="en-US" altLang="ja-JP" sz="700" dirty="0" smtClean="0"/>
              <a:t>30</a:t>
            </a:r>
            <a:r>
              <a:rPr lang="ja-JP" altLang="en-US" sz="700" dirty="0"/>
              <a:t>分以内搬送率 </a:t>
            </a:r>
            <a:r>
              <a:rPr lang="ja-JP" altLang="en-US" sz="700" dirty="0" smtClean="0"/>
              <a:t>㉗</a:t>
            </a:r>
            <a:r>
              <a:rPr lang="en-US" altLang="ja-JP" sz="700" dirty="0"/>
              <a:t> </a:t>
            </a:r>
            <a:r>
              <a:rPr lang="en-US" altLang="ja-JP" sz="700" dirty="0" smtClean="0"/>
              <a:t>94.9 % </a:t>
            </a:r>
            <a:r>
              <a:rPr lang="ja-JP" altLang="en-US" sz="700" dirty="0" smtClean="0"/>
              <a:t>→</a:t>
            </a:r>
            <a:r>
              <a:rPr lang="ja-JP" altLang="en-US" sz="700" dirty="0"/>
              <a:t>向上）</a:t>
            </a:r>
            <a:endParaRPr lang="en-US" altLang="ja-JP" sz="700" dirty="0"/>
          </a:p>
          <a:p>
            <a:r>
              <a:rPr lang="ja-JP" altLang="en-US" sz="700" dirty="0" smtClean="0"/>
              <a:t>・府民への情報提供や普及啓発を行い、救急医療の適正利用を呼びかけ　（軽症患者の割合　</a:t>
            </a:r>
            <a:r>
              <a:rPr lang="en-US" altLang="ja-JP" sz="700" dirty="0" smtClean="0"/>
              <a:t>61.5% </a:t>
            </a:r>
            <a:r>
              <a:rPr lang="ja-JP" altLang="en-US" sz="700" dirty="0" smtClean="0"/>
              <a:t>→減少）　</a:t>
            </a:r>
            <a:endParaRPr lang="en-US" altLang="ja-JP" sz="700" dirty="0"/>
          </a:p>
        </p:txBody>
      </p:sp>
      <p:sp>
        <p:nvSpPr>
          <p:cNvPr id="20" name="テキスト ボックス 19"/>
          <p:cNvSpPr txBox="1"/>
          <p:nvPr/>
        </p:nvSpPr>
        <p:spPr>
          <a:xfrm>
            <a:off x="72008" y="2852936"/>
            <a:ext cx="2952328" cy="400110"/>
          </a:xfrm>
          <a:prstGeom prst="rect">
            <a:avLst/>
          </a:prstGeom>
          <a:noFill/>
        </p:spPr>
        <p:txBody>
          <a:bodyPr wrap="square" rtlCol="0">
            <a:spAutoFit/>
          </a:bodyPr>
          <a:lstStyle/>
          <a:p>
            <a:pPr algn="ctr"/>
            <a:r>
              <a:rPr kumimoji="1" lang="ja-JP" altLang="en-US" sz="2000" dirty="0" smtClean="0">
                <a:latin typeface="HGPｺﾞｼｯｸE" panose="020B0900000000000000" pitchFamily="50" charset="-128"/>
                <a:ea typeface="HGPｺﾞｼｯｸE" panose="020B0900000000000000" pitchFamily="50" charset="-128"/>
              </a:rPr>
              <a:t>救急医療</a:t>
            </a:r>
            <a:endParaRPr kumimoji="1" lang="ja-JP" altLang="en-US" sz="2000" dirty="0">
              <a:latin typeface="HGPｺﾞｼｯｸE" panose="020B0900000000000000" pitchFamily="50" charset="-128"/>
              <a:ea typeface="HGPｺﾞｼｯｸE" panose="020B0900000000000000" pitchFamily="50" charset="-128"/>
            </a:endParaRPr>
          </a:p>
        </p:txBody>
      </p:sp>
      <p:sp>
        <p:nvSpPr>
          <p:cNvPr id="23" name="角丸四角形 22"/>
          <p:cNvSpPr/>
          <p:nvPr/>
        </p:nvSpPr>
        <p:spPr>
          <a:xfrm>
            <a:off x="72008" y="4869160"/>
            <a:ext cx="2952328" cy="1944216"/>
          </a:xfrm>
          <a:prstGeom prst="roundRect">
            <a:avLst>
              <a:gd name="adj" fmla="val 8240"/>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24" name="テキスト ボックス 23"/>
          <p:cNvSpPr txBox="1"/>
          <p:nvPr/>
        </p:nvSpPr>
        <p:spPr>
          <a:xfrm>
            <a:off x="144016" y="5745945"/>
            <a:ext cx="2880320" cy="1015663"/>
          </a:xfrm>
          <a:prstGeom prst="rect">
            <a:avLst/>
          </a:prstGeom>
          <a:noFill/>
        </p:spPr>
        <p:txBody>
          <a:bodyPr wrap="square" rtlCol="0">
            <a:spAutoFit/>
          </a:bodyPr>
          <a:lstStyle/>
          <a:p>
            <a:r>
              <a:rPr kumimoji="1" lang="ja-JP" altLang="en-US" sz="900" dirty="0" smtClean="0">
                <a:solidFill>
                  <a:schemeClr val="accent1"/>
                </a:solidFill>
              </a:rPr>
              <a:t>●</a:t>
            </a:r>
            <a:r>
              <a:rPr kumimoji="1" lang="ja-JP" altLang="en-US" sz="900" dirty="0" smtClean="0"/>
              <a:t>小児救急医療・相談体制の確保</a:t>
            </a:r>
            <a:endParaRPr kumimoji="1" lang="en-US" altLang="ja-JP" sz="900" dirty="0" smtClean="0"/>
          </a:p>
          <a:p>
            <a:endParaRPr lang="en-US" altLang="ja-JP" sz="900" dirty="0" smtClean="0"/>
          </a:p>
          <a:p>
            <a:endParaRPr lang="en-US" altLang="ja-JP" sz="900" dirty="0" smtClean="0"/>
          </a:p>
          <a:p>
            <a:endParaRPr lang="en-US" altLang="ja-JP" sz="600" dirty="0"/>
          </a:p>
          <a:p>
            <a:r>
              <a:rPr lang="ja-JP" altLang="en-US" sz="900" b="1" dirty="0" smtClean="0">
                <a:solidFill>
                  <a:schemeClr val="accent1"/>
                </a:solidFill>
              </a:rPr>
              <a:t>★</a:t>
            </a:r>
            <a:r>
              <a:rPr lang="ja-JP" altLang="en-US" sz="900" dirty="0" smtClean="0"/>
              <a:t>慢性疾患・</a:t>
            </a:r>
            <a:r>
              <a:rPr lang="ja-JP" altLang="en-US" sz="900" dirty="0" err="1" smtClean="0"/>
              <a:t>障がい</a:t>
            </a:r>
            <a:r>
              <a:rPr lang="ja-JP" altLang="en-US" sz="900" dirty="0" smtClean="0"/>
              <a:t>児の支援体制の整備</a:t>
            </a:r>
            <a:endParaRPr lang="en-US" altLang="ja-JP" sz="900" dirty="0" smtClean="0"/>
          </a:p>
          <a:p>
            <a:endParaRPr lang="en-US" altLang="ja-JP" sz="900" dirty="0" smtClean="0"/>
          </a:p>
          <a:p>
            <a:endParaRPr lang="en-US" altLang="ja-JP" sz="900" dirty="0"/>
          </a:p>
        </p:txBody>
      </p:sp>
      <p:sp>
        <p:nvSpPr>
          <p:cNvPr id="25" name="テキスト ボックス 24"/>
          <p:cNvSpPr txBox="1"/>
          <p:nvPr/>
        </p:nvSpPr>
        <p:spPr>
          <a:xfrm>
            <a:off x="144016" y="5269138"/>
            <a:ext cx="2880320" cy="584775"/>
          </a:xfrm>
          <a:prstGeom prst="rect">
            <a:avLst/>
          </a:prstGeom>
          <a:noFill/>
        </p:spPr>
        <p:txBody>
          <a:bodyPr wrap="square" rtlCol="0">
            <a:spAutoFit/>
          </a:bodyPr>
          <a:lstStyle/>
          <a:p>
            <a:r>
              <a:rPr lang="ja-JP" altLang="en-US" sz="800" dirty="0"/>
              <a:t>・</a:t>
            </a:r>
            <a:r>
              <a:rPr lang="ja-JP" altLang="en-US" sz="800" dirty="0" smtClean="0"/>
              <a:t>救急隊の現場</a:t>
            </a:r>
            <a:r>
              <a:rPr lang="ja-JP" altLang="en-US" sz="800" dirty="0"/>
              <a:t>滞在</a:t>
            </a:r>
            <a:r>
              <a:rPr lang="ja-JP" altLang="en-US" sz="800" dirty="0" smtClean="0"/>
              <a:t>時間は、</a:t>
            </a:r>
            <a:r>
              <a:rPr lang="ja-JP" altLang="en-US" sz="800" dirty="0"/>
              <a:t>小児救急では</a:t>
            </a:r>
            <a:r>
              <a:rPr lang="en-US" altLang="ja-JP" sz="800" dirty="0"/>
              <a:t>97</a:t>
            </a:r>
            <a:r>
              <a:rPr lang="ja-JP" altLang="en-US" sz="800" dirty="0"/>
              <a:t>％が</a:t>
            </a:r>
            <a:r>
              <a:rPr lang="en-US" altLang="ja-JP" sz="800" dirty="0"/>
              <a:t>30</a:t>
            </a:r>
            <a:r>
              <a:rPr lang="ja-JP" altLang="en-US" sz="800" dirty="0"/>
              <a:t>分</a:t>
            </a:r>
            <a:r>
              <a:rPr lang="ja-JP" altLang="en-US" sz="800" dirty="0" smtClean="0"/>
              <a:t>以内であり、依然</a:t>
            </a:r>
            <a:r>
              <a:rPr lang="en-US" altLang="ja-JP" sz="800" dirty="0"/>
              <a:t>3</a:t>
            </a:r>
            <a:r>
              <a:rPr lang="ja-JP" altLang="en-US" sz="800" dirty="0"/>
              <a:t>％が</a:t>
            </a:r>
            <a:r>
              <a:rPr lang="en-US" altLang="ja-JP" sz="800" dirty="0"/>
              <a:t>30</a:t>
            </a:r>
            <a:r>
              <a:rPr lang="ja-JP" altLang="en-US" sz="800" dirty="0"/>
              <a:t>分を超えて</a:t>
            </a:r>
            <a:r>
              <a:rPr lang="ja-JP" altLang="en-US" sz="800" dirty="0" smtClean="0"/>
              <a:t>いる。</a:t>
            </a:r>
            <a:endParaRPr lang="en-US" altLang="ja-JP" sz="800" dirty="0" smtClean="0"/>
          </a:p>
          <a:p>
            <a:r>
              <a:rPr lang="ja-JP" altLang="en-US" sz="800" dirty="0"/>
              <a:t>・</a:t>
            </a:r>
            <a:r>
              <a:rPr lang="ja-JP" altLang="en-US" sz="800" dirty="0" smtClean="0"/>
              <a:t>医療的</a:t>
            </a:r>
            <a:r>
              <a:rPr lang="ja-JP" altLang="en-US" sz="800" dirty="0"/>
              <a:t>ケア児等の在宅療養を支えるための地域医療体制の整備が</a:t>
            </a:r>
            <a:r>
              <a:rPr lang="ja-JP" altLang="en-US" sz="800" dirty="0" smtClean="0"/>
              <a:t>必要。</a:t>
            </a:r>
            <a:endParaRPr lang="en-US" altLang="ja-JP" sz="800" dirty="0" smtClean="0"/>
          </a:p>
        </p:txBody>
      </p:sp>
      <p:sp>
        <p:nvSpPr>
          <p:cNvPr id="26" name="テキスト ボックス 25"/>
          <p:cNvSpPr txBox="1"/>
          <p:nvPr/>
        </p:nvSpPr>
        <p:spPr>
          <a:xfrm>
            <a:off x="288032" y="5858569"/>
            <a:ext cx="2664296" cy="415498"/>
          </a:xfrm>
          <a:prstGeom prst="rect">
            <a:avLst/>
          </a:prstGeom>
          <a:noFill/>
        </p:spPr>
        <p:txBody>
          <a:bodyPr wrap="square" rtlCol="0">
            <a:spAutoFit/>
          </a:bodyPr>
          <a:lstStyle/>
          <a:p>
            <a:r>
              <a:rPr kumimoji="1" lang="ja-JP" altLang="en-US" sz="700" dirty="0" smtClean="0"/>
              <a:t>・</a:t>
            </a:r>
            <a:r>
              <a:rPr lang="ja-JP" altLang="en-US" sz="700" dirty="0"/>
              <a:t>圏域外への搬送などについて、病院前活動と病院後活動の一体的な検証を行う体制を、すべての二次医療圏で整備　</a:t>
            </a:r>
            <a:endParaRPr kumimoji="1" lang="en-US" altLang="ja-JP" sz="700" dirty="0" smtClean="0"/>
          </a:p>
          <a:p>
            <a:r>
              <a:rPr kumimoji="1" lang="ja-JP" altLang="en-US" sz="700" dirty="0" smtClean="0"/>
              <a:t>　（</a:t>
            </a:r>
            <a:r>
              <a:rPr kumimoji="1" lang="en-US" altLang="ja-JP" sz="700" dirty="0" smtClean="0"/>
              <a:t>30</a:t>
            </a:r>
            <a:r>
              <a:rPr kumimoji="1" lang="ja-JP" altLang="en-US" sz="700" dirty="0" smtClean="0"/>
              <a:t>分以内搬送率 ㉙集計中）</a:t>
            </a:r>
            <a:endParaRPr kumimoji="1" lang="en-US" altLang="ja-JP" sz="700" dirty="0" smtClean="0"/>
          </a:p>
        </p:txBody>
      </p:sp>
      <p:sp>
        <p:nvSpPr>
          <p:cNvPr id="27" name="テキスト ボックス 26"/>
          <p:cNvSpPr txBox="1"/>
          <p:nvPr/>
        </p:nvSpPr>
        <p:spPr>
          <a:xfrm>
            <a:off x="288032" y="6397878"/>
            <a:ext cx="2664296" cy="415498"/>
          </a:xfrm>
          <a:prstGeom prst="rect">
            <a:avLst/>
          </a:prstGeom>
          <a:noFill/>
        </p:spPr>
        <p:txBody>
          <a:bodyPr wrap="square" rtlCol="0">
            <a:spAutoFit/>
          </a:bodyPr>
          <a:lstStyle/>
          <a:p>
            <a:r>
              <a:rPr lang="ja-JP" altLang="en-US" sz="700" dirty="0" smtClean="0"/>
              <a:t>・訪問</a:t>
            </a:r>
            <a:r>
              <a:rPr lang="ja-JP" altLang="en-US" sz="700" dirty="0"/>
              <a:t>診療等が地域で可能になるように、内科医等を対象に小児特有の医療技術の習得を目的とした研修を小児科医との同行訪問も</a:t>
            </a:r>
            <a:r>
              <a:rPr lang="ja-JP" altLang="en-US" sz="700" dirty="0" smtClean="0"/>
              <a:t>含め実施　等（在宅医療に対応できる医療機関数）</a:t>
            </a:r>
            <a:endParaRPr lang="ja-JP" altLang="en-US" sz="700" dirty="0"/>
          </a:p>
        </p:txBody>
      </p:sp>
      <p:sp>
        <p:nvSpPr>
          <p:cNvPr id="28" name="テキスト ボックス 27"/>
          <p:cNvSpPr txBox="1"/>
          <p:nvPr/>
        </p:nvSpPr>
        <p:spPr>
          <a:xfrm>
            <a:off x="72008" y="4869160"/>
            <a:ext cx="2952328" cy="400110"/>
          </a:xfrm>
          <a:prstGeom prst="rect">
            <a:avLst/>
          </a:prstGeom>
          <a:noFill/>
        </p:spPr>
        <p:txBody>
          <a:bodyPr wrap="square" rtlCol="0">
            <a:spAutoFit/>
          </a:bodyPr>
          <a:lstStyle/>
          <a:p>
            <a:pPr algn="ctr"/>
            <a:r>
              <a:rPr lang="ja-JP" altLang="en-US" sz="2000" dirty="0" smtClean="0">
                <a:latin typeface="HGPｺﾞｼｯｸE" panose="020B0900000000000000" pitchFamily="50" charset="-128"/>
                <a:ea typeface="HGPｺﾞｼｯｸE" panose="020B0900000000000000" pitchFamily="50" charset="-128"/>
              </a:rPr>
              <a:t>小児医療</a:t>
            </a:r>
            <a:endParaRPr kumimoji="1" lang="ja-JP" altLang="en-US" sz="2000" dirty="0">
              <a:latin typeface="HGPｺﾞｼｯｸE" panose="020B0900000000000000" pitchFamily="50" charset="-128"/>
              <a:ea typeface="HGPｺﾞｼｯｸE" panose="020B0900000000000000" pitchFamily="50" charset="-128"/>
            </a:endParaRPr>
          </a:p>
        </p:txBody>
      </p:sp>
      <p:sp>
        <p:nvSpPr>
          <p:cNvPr id="31" name="角丸四角形 30"/>
          <p:cNvSpPr/>
          <p:nvPr/>
        </p:nvSpPr>
        <p:spPr>
          <a:xfrm>
            <a:off x="3131840" y="836712"/>
            <a:ext cx="2952328" cy="1944216"/>
          </a:xfrm>
          <a:prstGeom prst="roundRect">
            <a:avLst>
              <a:gd name="adj" fmla="val 8240"/>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32" name="テキスト ボックス 31"/>
          <p:cNvSpPr txBox="1"/>
          <p:nvPr/>
        </p:nvSpPr>
        <p:spPr>
          <a:xfrm>
            <a:off x="3203848" y="1628800"/>
            <a:ext cx="2880320" cy="723275"/>
          </a:xfrm>
          <a:prstGeom prst="rect">
            <a:avLst/>
          </a:prstGeom>
          <a:noFill/>
        </p:spPr>
        <p:txBody>
          <a:bodyPr wrap="square" rtlCol="0">
            <a:spAutoFit/>
          </a:bodyPr>
          <a:lstStyle/>
          <a:p>
            <a:r>
              <a:rPr kumimoji="1" lang="ja-JP" altLang="en-US" sz="900" dirty="0" smtClean="0">
                <a:solidFill>
                  <a:schemeClr val="accent1"/>
                </a:solidFill>
              </a:rPr>
              <a:t>●</a:t>
            </a:r>
            <a:r>
              <a:rPr kumimoji="1" lang="ja-JP" altLang="en-US" sz="900" dirty="0" smtClean="0"/>
              <a:t>疾患の予防</a:t>
            </a:r>
            <a:endParaRPr kumimoji="1" lang="en-US" altLang="ja-JP" sz="900" dirty="0" smtClean="0"/>
          </a:p>
          <a:p>
            <a:endParaRPr lang="en-US" altLang="ja-JP" sz="900" dirty="0" smtClean="0"/>
          </a:p>
          <a:p>
            <a:endParaRPr lang="en-US" altLang="ja-JP" sz="900" dirty="0"/>
          </a:p>
          <a:p>
            <a:pPr>
              <a:spcBef>
                <a:spcPts val="600"/>
              </a:spcBef>
            </a:pPr>
            <a:r>
              <a:rPr lang="ja-JP" altLang="en-US" sz="900" b="1" dirty="0" smtClean="0">
                <a:solidFill>
                  <a:schemeClr val="accent1"/>
                </a:solidFill>
              </a:rPr>
              <a:t>★</a:t>
            </a:r>
            <a:r>
              <a:rPr lang="ja-JP" altLang="en-US" sz="900" dirty="0" smtClean="0"/>
              <a:t>医療機能の分化・連携の推進</a:t>
            </a:r>
            <a:endParaRPr kumimoji="1" lang="ja-JP" altLang="en-US" sz="900" dirty="0"/>
          </a:p>
        </p:txBody>
      </p:sp>
      <p:sp>
        <p:nvSpPr>
          <p:cNvPr id="33" name="テキスト ボックス 32"/>
          <p:cNvSpPr txBox="1"/>
          <p:nvPr/>
        </p:nvSpPr>
        <p:spPr>
          <a:xfrm>
            <a:off x="3203848" y="1340768"/>
            <a:ext cx="2880320" cy="338554"/>
          </a:xfrm>
          <a:prstGeom prst="rect">
            <a:avLst/>
          </a:prstGeom>
          <a:noFill/>
        </p:spPr>
        <p:txBody>
          <a:bodyPr wrap="square" rtlCol="0">
            <a:spAutoFit/>
          </a:bodyPr>
          <a:lstStyle/>
          <a:p>
            <a:r>
              <a:rPr lang="ja-JP" altLang="en-US" sz="800" dirty="0" smtClean="0"/>
              <a:t>・</a:t>
            </a:r>
            <a:r>
              <a:rPr lang="ja-JP" altLang="en-US" sz="800" dirty="0"/>
              <a:t>治療</a:t>
            </a:r>
            <a:r>
              <a:rPr lang="ja-JP" altLang="en-US" sz="800" dirty="0" smtClean="0"/>
              <a:t>を行う医療機関は充実。今後も保健医療提供体制のあり方について検討が必要。</a:t>
            </a:r>
            <a:endParaRPr lang="en-US" altLang="ja-JP" sz="800" dirty="0" smtClean="0"/>
          </a:p>
        </p:txBody>
      </p:sp>
      <p:sp>
        <p:nvSpPr>
          <p:cNvPr id="34" name="テキスト ボックス 33"/>
          <p:cNvSpPr txBox="1"/>
          <p:nvPr/>
        </p:nvSpPr>
        <p:spPr>
          <a:xfrm>
            <a:off x="3346313" y="1779055"/>
            <a:ext cx="2664296" cy="415498"/>
          </a:xfrm>
          <a:prstGeom prst="rect">
            <a:avLst/>
          </a:prstGeom>
          <a:noFill/>
        </p:spPr>
        <p:txBody>
          <a:bodyPr wrap="square" rtlCol="0">
            <a:spAutoFit/>
          </a:bodyPr>
          <a:lstStyle/>
          <a:p>
            <a:r>
              <a:rPr kumimoji="1" lang="ja-JP" altLang="en-US" sz="700" dirty="0" smtClean="0"/>
              <a:t>・生活習慣病に共通する危険因子を取り除くことで、発症リスクを抑制できる</a:t>
            </a:r>
            <a:r>
              <a:rPr lang="ja-JP" altLang="en-US" sz="700" dirty="0"/>
              <a:t>こと</a:t>
            </a:r>
            <a:r>
              <a:rPr lang="ja-JP" altLang="en-US" sz="700" dirty="0" smtClean="0"/>
              <a:t>から、</a:t>
            </a:r>
            <a:r>
              <a:rPr kumimoji="1" lang="ja-JP" altLang="en-US" sz="700" dirty="0" smtClean="0"/>
              <a:t>第</a:t>
            </a:r>
            <a:r>
              <a:rPr kumimoji="1" lang="en-US" altLang="ja-JP" sz="700" dirty="0" smtClean="0"/>
              <a:t>3</a:t>
            </a:r>
            <a:r>
              <a:rPr kumimoji="1" lang="ja-JP" altLang="en-US" sz="700" dirty="0" smtClean="0"/>
              <a:t>次大阪府健康増進計画に基づきライフステージに応じた発症予防・再発予防 （同計画の目標値）</a:t>
            </a:r>
            <a:endParaRPr kumimoji="1" lang="en-US" altLang="ja-JP" sz="700" dirty="0"/>
          </a:p>
        </p:txBody>
      </p:sp>
      <p:sp>
        <p:nvSpPr>
          <p:cNvPr id="36" name="テキスト ボックス 35"/>
          <p:cNvSpPr txBox="1"/>
          <p:nvPr/>
        </p:nvSpPr>
        <p:spPr>
          <a:xfrm>
            <a:off x="3131840" y="980728"/>
            <a:ext cx="2952328" cy="307777"/>
          </a:xfrm>
          <a:prstGeom prst="rect">
            <a:avLst/>
          </a:prstGeom>
          <a:noFill/>
        </p:spPr>
        <p:txBody>
          <a:bodyPr wrap="square" rtlCol="0">
            <a:spAutoFit/>
          </a:bodyPr>
          <a:lstStyle/>
          <a:p>
            <a:pPr algn="ctr"/>
            <a:r>
              <a:rPr kumimoji="1" lang="ja-JP" altLang="en-US" sz="1400" dirty="0" smtClean="0">
                <a:latin typeface="HGPｺﾞｼｯｸE" panose="020B0900000000000000" pitchFamily="50" charset="-128"/>
                <a:ea typeface="HGPｺﾞｼｯｸE" panose="020B0900000000000000" pitchFamily="50" charset="-128"/>
              </a:rPr>
              <a:t>脳血管疾患・心血管疾患・糖尿病</a:t>
            </a:r>
            <a:endParaRPr kumimoji="1" lang="ja-JP" altLang="en-US" sz="1400" dirty="0">
              <a:latin typeface="HGPｺﾞｼｯｸE" panose="020B0900000000000000" pitchFamily="50" charset="-128"/>
              <a:ea typeface="HGPｺﾞｼｯｸE" panose="020B0900000000000000" pitchFamily="50" charset="-128"/>
            </a:endParaRPr>
          </a:p>
        </p:txBody>
      </p:sp>
      <p:sp>
        <p:nvSpPr>
          <p:cNvPr id="37" name="角丸四角形 36"/>
          <p:cNvSpPr/>
          <p:nvPr/>
        </p:nvSpPr>
        <p:spPr>
          <a:xfrm>
            <a:off x="3131840" y="2852936"/>
            <a:ext cx="2952328" cy="1944216"/>
          </a:xfrm>
          <a:prstGeom prst="roundRect">
            <a:avLst>
              <a:gd name="adj" fmla="val 8240"/>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38" name="テキスト ボックス 37"/>
          <p:cNvSpPr txBox="1"/>
          <p:nvPr/>
        </p:nvSpPr>
        <p:spPr>
          <a:xfrm>
            <a:off x="3203848" y="3717032"/>
            <a:ext cx="2880320" cy="1077218"/>
          </a:xfrm>
          <a:prstGeom prst="rect">
            <a:avLst/>
          </a:prstGeom>
          <a:noFill/>
        </p:spPr>
        <p:txBody>
          <a:bodyPr wrap="square" rtlCol="0">
            <a:spAutoFit/>
          </a:bodyPr>
          <a:lstStyle/>
          <a:p>
            <a:r>
              <a:rPr lang="ja-JP" altLang="en-US" sz="900" b="1" dirty="0" smtClean="0">
                <a:solidFill>
                  <a:schemeClr val="accent1"/>
                </a:solidFill>
              </a:rPr>
              <a:t>★</a:t>
            </a:r>
            <a:r>
              <a:rPr kumimoji="1" lang="ja-JP" altLang="en-US" sz="900" dirty="0" smtClean="0"/>
              <a:t>災害医療体制確保に向けた関係機関との連携強化</a:t>
            </a:r>
            <a:endParaRPr kumimoji="1" lang="en-US" altLang="ja-JP" sz="900" dirty="0" smtClean="0"/>
          </a:p>
          <a:p>
            <a:endParaRPr lang="en-US" altLang="ja-JP" sz="900" dirty="0" smtClean="0"/>
          </a:p>
          <a:p>
            <a:endParaRPr lang="en-US" altLang="ja-JP" sz="900" dirty="0"/>
          </a:p>
          <a:p>
            <a:r>
              <a:rPr lang="ja-JP" altLang="en-US" sz="900" dirty="0" smtClean="0">
                <a:solidFill>
                  <a:schemeClr val="accent1"/>
                </a:solidFill>
              </a:rPr>
              <a:t>●</a:t>
            </a:r>
            <a:r>
              <a:rPr lang="ja-JP" altLang="en-US" sz="900" dirty="0" smtClean="0"/>
              <a:t>災害医療体制の強化</a:t>
            </a:r>
            <a:endParaRPr lang="en-US" altLang="ja-JP" sz="900" dirty="0" smtClean="0"/>
          </a:p>
          <a:p>
            <a:endParaRPr lang="en-US" altLang="ja-JP" sz="900" dirty="0" smtClean="0"/>
          </a:p>
          <a:p>
            <a:endParaRPr lang="en-US" altLang="ja-JP" sz="900" dirty="0"/>
          </a:p>
          <a:p>
            <a:r>
              <a:rPr lang="ja-JP" altLang="en-US" sz="900" dirty="0" smtClean="0">
                <a:solidFill>
                  <a:schemeClr val="accent1"/>
                </a:solidFill>
              </a:rPr>
              <a:t>●</a:t>
            </a:r>
            <a:r>
              <a:rPr lang="ja-JP" altLang="en-US" sz="900" dirty="0" smtClean="0"/>
              <a:t>緊急被ばく医療体制の充実</a:t>
            </a:r>
            <a:endParaRPr kumimoji="1" lang="ja-JP" altLang="en-US" sz="900" dirty="0"/>
          </a:p>
        </p:txBody>
      </p:sp>
      <p:sp>
        <p:nvSpPr>
          <p:cNvPr id="39" name="テキスト ボックス 38"/>
          <p:cNvSpPr txBox="1"/>
          <p:nvPr/>
        </p:nvSpPr>
        <p:spPr>
          <a:xfrm>
            <a:off x="3203848" y="3284984"/>
            <a:ext cx="2880320" cy="461665"/>
          </a:xfrm>
          <a:prstGeom prst="rect">
            <a:avLst/>
          </a:prstGeom>
          <a:noFill/>
        </p:spPr>
        <p:txBody>
          <a:bodyPr wrap="square" rtlCol="0">
            <a:spAutoFit/>
          </a:bodyPr>
          <a:lstStyle/>
          <a:p>
            <a:r>
              <a:rPr lang="ja-JP" altLang="en-US" sz="800" dirty="0"/>
              <a:t>・</a:t>
            </a:r>
            <a:r>
              <a:rPr lang="ja-JP" altLang="en-US" sz="800" dirty="0" smtClean="0"/>
              <a:t>災害時に備え、災害拠点病院の整備やＤＭＡＴの育成など、着実に取り組んで</a:t>
            </a:r>
            <a:r>
              <a:rPr lang="ja-JP" altLang="en-US" sz="800" dirty="0"/>
              <a:t>いる</a:t>
            </a:r>
            <a:r>
              <a:rPr lang="ja-JP" altLang="en-US" sz="800" dirty="0" smtClean="0"/>
              <a:t>。引き続き、災害医療体制の充実強化に向けた取組みを推進することが必要。</a:t>
            </a:r>
            <a:endParaRPr kumimoji="1" lang="ja-JP" altLang="en-US" sz="800" dirty="0"/>
          </a:p>
        </p:txBody>
      </p:sp>
      <p:sp>
        <p:nvSpPr>
          <p:cNvPr id="40" name="テキスト ボックス 39"/>
          <p:cNvSpPr txBox="1"/>
          <p:nvPr/>
        </p:nvSpPr>
        <p:spPr>
          <a:xfrm>
            <a:off x="3347864" y="3878178"/>
            <a:ext cx="2664296" cy="307777"/>
          </a:xfrm>
          <a:prstGeom prst="rect">
            <a:avLst/>
          </a:prstGeom>
          <a:noFill/>
        </p:spPr>
        <p:txBody>
          <a:bodyPr wrap="square" rtlCol="0">
            <a:spAutoFit/>
          </a:bodyPr>
          <a:lstStyle/>
          <a:p>
            <a:r>
              <a:rPr kumimoji="1" lang="ja-JP" altLang="en-US" sz="700" dirty="0" smtClean="0"/>
              <a:t>・災害医療コーディネーターの確保　（㉙</a:t>
            </a:r>
            <a:r>
              <a:rPr kumimoji="1" lang="en-US" altLang="ja-JP" sz="700" dirty="0" smtClean="0"/>
              <a:t>20</a:t>
            </a:r>
            <a:r>
              <a:rPr kumimoji="1" lang="ja-JP" altLang="en-US" sz="700" dirty="0" smtClean="0"/>
              <a:t>人→㉜</a:t>
            </a:r>
            <a:r>
              <a:rPr kumimoji="1" lang="en-US" altLang="ja-JP" sz="700" dirty="0" smtClean="0"/>
              <a:t>30</a:t>
            </a:r>
            <a:r>
              <a:rPr kumimoji="1" lang="ja-JP" altLang="en-US" sz="700" dirty="0" smtClean="0"/>
              <a:t>人→㉟</a:t>
            </a:r>
            <a:r>
              <a:rPr kumimoji="1" lang="en-US" altLang="ja-JP" sz="700" dirty="0" smtClean="0"/>
              <a:t>40</a:t>
            </a:r>
            <a:r>
              <a:rPr kumimoji="1" lang="ja-JP" altLang="en-US" sz="700" dirty="0" smtClean="0"/>
              <a:t>人）</a:t>
            </a:r>
            <a:endParaRPr kumimoji="1" lang="en-US" altLang="ja-JP" sz="700" dirty="0" smtClean="0"/>
          </a:p>
          <a:p>
            <a:r>
              <a:rPr kumimoji="1" lang="ja-JP" altLang="en-US" sz="700" dirty="0" smtClean="0"/>
              <a:t>・訓練を通じた連携強化　（訓練回数：毎年</a:t>
            </a:r>
            <a:r>
              <a:rPr kumimoji="1" lang="en-US" altLang="ja-JP" sz="700" dirty="0" smtClean="0"/>
              <a:t>1</a:t>
            </a:r>
            <a:r>
              <a:rPr kumimoji="1" lang="ja-JP" altLang="en-US" sz="700" dirty="0" smtClean="0"/>
              <a:t>回以上）</a:t>
            </a:r>
            <a:endParaRPr kumimoji="1" lang="en-US" altLang="ja-JP" sz="700" dirty="0"/>
          </a:p>
        </p:txBody>
      </p:sp>
      <p:sp>
        <p:nvSpPr>
          <p:cNvPr id="41" name="テキスト ボックス 40"/>
          <p:cNvSpPr txBox="1"/>
          <p:nvPr/>
        </p:nvSpPr>
        <p:spPr>
          <a:xfrm>
            <a:off x="3347864" y="4293096"/>
            <a:ext cx="2664296" cy="307777"/>
          </a:xfrm>
          <a:prstGeom prst="rect">
            <a:avLst/>
          </a:prstGeom>
          <a:noFill/>
        </p:spPr>
        <p:txBody>
          <a:bodyPr wrap="square" rtlCol="0">
            <a:spAutoFit/>
          </a:bodyPr>
          <a:lstStyle/>
          <a:p>
            <a:r>
              <a:rPr kumimoji="1" lang="ja-JP" altLang="en-US" sz="700" dirty="0" smtClean="0"/>
              <a:t>・病院の耐震化率の向上　（㉘</a:t>
            </a:r>
            <a:r>
              <a:rPr kumimoji="1" lang="en-US" altLang="ja-JP" sz="700" dirty="0" smtClean="0"/>
              <a:t>59.9%</a:t>
            </a:r>
            <a:r>
              <a:rPr kumimoji="1" lang="ja-JP" altLang="en-US" sz="700" dirty="0" smtClean="0"/>
              <a:t>→㉜</a:t>
            </a:r>
            <a:r>
              <a:rPr lang="en-US" altLang="ja-JP" sz="700" dirty="0" smtClean="0"/>
              <a:t>70%</a:t>
            </a:r>
            <a:r>
              <a:rPr lang="ja-JP" altLang="en-US" sz="700" dirty="0" smtClean="0"/>
              <a:t>→㉟全国平均以上）</a:t>
            </a:r>
            <a:endParaRPr kumimoji="1" lang="en-US" altLang="ja-JP" sz="700" dirty="0" smtClean="0"/>
          </a:p>
          <a:p>
            <a:r>
              <a:rPr kumimoji="1" lang="ja-JP" altLang="en-US" sz="700" dirty="0" smtClean="0"/>
              <a:t>・災害拠点病院の事業継続性確保　（㉙</a:t>
            </a:r>
            <a:r>
              <a:rPr kumimoji="1" lang="en-US" altLang="ja-JP" sz="700" dirty="0" smtClean="0"/>
              <a:t>26%</a:t>
            </a:r>
            <a:r>
              <a:rPr kumimoji="1" lang="ja-JP" altLang="en-US" sz="700" dirty="0" smtClean="0"/>
              <a:t>→㉜以降</a:t>
            </a:r>
            <a:r>
              <a:rPr kumimoji="1" lang="en-US" altLang="ja-JP" sz="700" dirty="0" smtClean="0"/>
              <a:t>100%</a:t>
            </a:r>
            <a:r>
              <a:rPr kumimoji="1" lang="ja-JP" altLang="en-US" sz="700" dirty="0" smtClean="0"/>
              <a:t>）</a:t>
            </a:r>
            <a:endParaRPr kumimoji="1" lang="en-US" altLang="ja-JP" sz="700" dirty="0"/>
          </a:p>
        </p:txBody>
      </p:sp>
      <p:sp>
        <p:nvSpPr>
          <p:cNvPr id="42" name="テキスト ボックス 41"/>
          <p:cNvSpPr txBox="1"/>
          <p:nvPr/>
        </p:nvSpPr>
        <p:spPr>
          <a:xfrm>
            <a:off x="3131840" y="2852936"/>
            <a:ext cx="2952328" cy="400110"/>
          </a:xfrm>
          <a:prstGeom prst="rect">
            <a:avLst/>
          </a:prstGeom>
          <a:noFill/>
        </p:spPr>
        <p:txBody>
          <a:bodyPr wrap="square" rtlCol="0">
            <a:spAutoFit/>
          </a:bodyPr>
          <a:lstStyle/>
          <a:p>
            <a:pPr algn="ctr"/>
            <a:r>
              <a:rPr kumimoji="1" lang="ja-JP" altLang="en-US" sz="2000" dirty="0" smtClean="0">
                <a:latin typeface="HGPｺﾞｼｯｸE" panose="020B0900000000000000" pitchFamily="50" charset="-128"/>
                <a:ea typeface="HGPｺﾞｼｯｸE" panose="020B0900000000000000" pitchFamily="50" charset="-128"/>
              </a:rPr>
              <a:t>災害医療</a:t>
            </a:r>
            <a:endParaRPr kumimoji="1" lang="ja-JP" altLang="en-US" sz="2000" dirty="0">
              <a:latin typeface="HGPｺﾞｼｯｸE" panose="020B0900000000000000" pitchFamily="50" charset="-128"/>
              <a:ea typeface="HGPｺﾞｼｯｸE" panose="020B0900000000000000" pitchFamily="50" charset="-128"/>
            </a:endParaRPr>
          </a:p>
        </p:txBody>
      </p:sp>
      <p:sp>
        <p:nvSpPr>
          <p:cNvPr id="43" name="角丸四角形 42"/>
          <p:cNvSpPr/>
          <p:nvPr/>
        </p:nvSpPr>
        <p:spPr>
          <a:xfrm>
            <a:off x="3131840" y="4869160"/>
            <a:ext cx="5897240" cy="1944216"/>
          </a:xfrm>
          <a:prstGeom prst="roundRect">
            <a:avLst>
              <a:gd name="adj" fmla="val 8240"/>
            </a:avLst>
          </a:prstGeom>
          <a:ln w="12700">
            <a:prstDash val="sysDot"/>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p>
        </p:txBody>
      </p:sp>
      <p:sp>
        <p:nvSpPr>
          <p:cNvPr id="44" name="テキスト ボックス 43"/>
          <p:cNvSpPr txBox="1"/>
          <p:nvPr/>
        </p:nvSpPr>
        <p:spPr>
          <a:xfrm>
            <a:off x="3203848" y="5085184"/>
            <a:ext cx="2880320" cy="1592744"/>
          </a:xfrm>
          <a:prstGeom prst="rect">
            <a:avLst/>
          </a:prstGeom>
          <a:noFill/>
        </p:spPr>
        <p:txBody>
          <a:bodyPr wrap="square" rtlCol="0">
            <a:spAutoFit/>
          </a:bodyPr>
          <a:lstStyle/>
          <a:p>
            <a:pPr>
              <a:lnSpc>
                <a:spcPts val="900"/>
              </a:lnSpc>
            </a:pPr>
            <a:r>
              <a:rPr kumimoji="1" lang="ja-JP" altLang="en-US" sz="900" dirty="0" smtClean="0">
                <a:solidFill>
                  <a:schemeClr val="accent2">
                    <a:lumMod val="40000"/>
                    <a:lumOff val="60000"/>
                  </a:schemeClr>
                </a:solidFill>
              </a:rPr>
              <a:t>◆</a:t>
            </a:r>
            <a:r>
              <a:rPr kumimoji="1" lang="ja-JP" altLang="en-US" sz="900" dirty="0" smtClean="0"/>
              <a:t>医療安全対策</a:t>
            </a:r>
            <a:endParaRPr kumimoji="1" lang="en-US" altLang="ja-JP" sz="900" dirty="0" smtClean="0"/>
          </a:p>
          <a:p>
            <a:pPr>
              <a:lnSpc>
                <a:spcPts val="900"/>
              </a:lnSpc>
            </a:pPr>
            <a:endParaRPr lang="en-US" altLang="ja-JP" sz="900" dirty="0" smtClean="0"/>
          </a:p>
          <a:p>
            <a:pPr>
              <a:lnSpc>
                <a:spcPts val="900"/>
              </a:lnSpc>
            </a:pPr>
            <a:endParaRPr lang="en-US" altLang="ja-JP" sz="900" dirty="0"/>
          </a:p>
          <a:p>
            <a:pPr>
              <a:lnSpc>
                <a:spcPts val="900"/>
              </a:lnSpc>
            </a:pPr>
            <a:r>
              <a:rPr lang="ja-JP" altLang="en-US" sz="900" dirty="0" smtClean="0">
                <a:solidFill>
                  <a:schemeClr val="accent2">
                    <a:lumMod val="40000"/>
                    <a:lumOff val="60000"/>
                  </a:schemeClr>
                </a:solidFill>
              </a:rPr>
              <a:t>◆</a:t>
            </a:r>
            <a:r>
              <a:rPr lang="ja-JP" altLang="en-US" sz="900" dirty="0" smtClean="0"/>
              <a:t>感染症</a:t>
            </a:r>
            <a:r>
              <a:rPr lang="ja-JP" altLang="en-US" sz="900" dirty="0"/>
              <a:t>対策</a:t>
            </a:r>
            <a:endParaRPr lang="en-US" altLang="ja-JP" sz="900" dirty="0" smtClean="0"/>
          </a:p>
          <a:p>
            <a:pPr>
              <a:lnSpc>
                <a:spcPts val="900"/>
              </a:lnSpc>
            </a:pPr>
            <a:endParaRPr kumimoji="1" lang="en-US" altLang="ja-JP" sz="900" dirty="0"/>
          </a:p>
          <a:p>
            <a:pPr>
              <a:lnSpc>
                <a:spcPts val="900"/>
              </a:lnSpc>
            </a:pPr>
            <a:endParaRPr lang="en-US" altLang="ja-JP" sz="900" dirty="0" smtClean="0"/>
          </a:p>
          <a:p>
            <a:pPr>
              <a:lnSpc>
                <a:spcPts val="900"/>
              </a:lnSpc>
            </a:pPr>
            <a:r>
              <a:rPr lang="ja-JP" altLang="en-US" sz="900" dirty="0" smtClean="0">
                <a:solidFill>
                  <a:schemeClr val="accent2">
                    <a:lumMod val="40000"/>
                    <a:lumOff val="60000"/>
                  </a:schemeClr>
                </a:solidFill>
              </a:rPr>
              <a:t>◆</a:t>
            </a:r>
            <a:r>
              <a:rPr lang="ja-JP" altLang="en-US" sz="900" dirty="0" smtClean="0"/>
              <a:t>臓器移植対策</a:t>
            </a:r>
            <a:endParaRPr lang="en-US" altLang="ja-JP" sz="900" dirty="0"/>
          </a:p>
          <a:p>
            <a:pPr>
              <a:lnSpc>
                <a:spcPts val="900"/>
              </a:lnSpc>
            </a:pPr>
            <a:endParaRPr kumimoji="1" lang="en-US" altLang="ja-JP" sz="900" dirty="0" smtClean="0"/>
          </a:p>
          <a:p>
            <a:pPr>
              <a:lnSpc>
                <a:spcPts val="900"/>
              </a:lnSpc>
            </a:pPr>
            <a:endParaRPr kumimoji="1" lang="en-US" altLang="ja-JP" sz="900" dirty="0" smtClean="0"/>
          </a:p>
          <a:p>
            <a:pPr>
              <a:lnSpc>
                <a:spcPts val="900"/>
              </a:lnSpc>
            </a:pPr>
            <a:r>
              <a:rPr lang="ja-JP" altLang="en-US" sz="900" dirty="0" smtClean="0">
                <a:solidFill>
                  <a:schemeClr val="accent2">
                    <a:lumMod val="40000"/>
                    <a:lumOff val="60000"/>
                  </a:schemeClr>
                </a:solidFill>
              </a:rPr>
              <a:t>◆</a:t>
            </a:r>
            <a:r>
              <a:rPr lang="ja-JP" altLang="en-US" sz="900" dirty="0"/>
              <a:t>骨髄</a:t>
            </a:r>
            <a:r>
              <a:rPr lang="ja-JP" altLang="en-US" sz="900" dirty="0" smtClean="0"/>
              <a:t>移植</a:t>
            </a:r>
            <a:r>
              <a:rPr lang="ja-JP" altLang="en-US" sz="900" dirty="0"/>
              <a:t>対策</a:t>
            </a:r>
            <a:endParaRPr lang="en-US" altLang="ja-JP" sz="900" dirty="0"/>
          </a:p>
          <a:p>
            <a:pPr>
              <a:lnSpc>
                <a:spcPts val="900"/>
              </a:lnSpc>
            </a:pPr>
            <a:endParaRPr lang="en-US" altLang="ja-JP" sz="900" dirty="0"/>
          </a:p>
          <a:p>
            <a:pPr>
              <a:lnSpc>
                <a:spcPts val="900"/>
              </a:lnSpc>
            </a:pPr>
            <a:endParaRPr lang="en-US" altLang="ja-JP" sz="900" dirty="0"/>
          </a:p>
          <a:p>
            <a:pPr>
              <a:lnSpc>
                <a:spcPts val="900"/>
              </a:lnSpc>
            </a:pPr>
            <a:r>
              <a:rPr lang="ja-JP" altLang="en-US" sz="900" dirty="0" smtClean="0">
                <a:solidFill>
                  <a:schemeClr val="accent2">
                    <a:lumMod val="40000"/>
                    <a:lumOff val="60000"/>
                  </a:schemeClr>
                </a:solidFill>
              </a:rPr>
              <a:t>◆</a:t>
            </a:r>
            <a:r>
              <a:rPr lang="ja-JP" altLang="en-US" sz="900" dirty="0"/>
              <a:t>難病</a:t>
            </a:r>
            <a:r>
              <a:rPr lang="ja-JP" altLang="en-US" sz="900" dirty="0" smtClean="0"/>
              <a:t>対策</a:t>
            </a:r>
            <a:endParaRPr lang="en-US" altLang="ja-JP" sz="900" dirty="0"/>
          </a:p>
        </p:txBody>
      </p:sp>
      <p:sp>
        <p:nvSpPr>
          <p:cNvPr id="46" name="テキスト ボックス 45"/>
          <p:cNvSpPr txBox="1"/>
          <p:nvPr/>
        </p:nvSpPr>
        <p:spPr>
          <a:xfrm>
            <a:off x="3311860" y="5246663"/>
            <a:ext cx="2664296" cy="271869"/>
          </a:xfrm>
          <a:prstGeom prst="rect">
            <a:avLst/>
          </a:prstGeom>
          <a:noFill/>
        </p:spPr>
        <p:txBody>
          <a:bodyPr wrap="square" rtlCol="0">
            <a:spAutoFit/>
          </a:bodyPr>
          <a:lstStyle/>
          <a:p>
            <a:pPr>
              <a:lnSpc>
                <a:spcPts val="700"/>
              </a:lnSpc>
            </a:pPr>
            <a:r>
              <a:rPr kumimoji="1" lang="ja-JP" altLang="en-US" sz="700" dirty="0" smtClean="0"/>
              <a:t>・医療法に基づく指針の作成状況（診療所）</a:t>
            </a:r>
            <a:endParaRPr kumimoji="1" lang="en-US" altLang="ja-JP" sz="700" dirty="0" smtClean="0"/>
          </a:p>
          <a:p>
            <a:pPr>
              <a:lnSpc>
                <a:spcPts val="700"/>
              </a:lnSpc>
            </a:pPr>
            <a:r>
              <a:rPr lang="ja-JP" altLang="en-US" sz="700" dirty="0"/>
              <a:t>　</a:t>
            </a:r>
            <a:r>
              <a:rPr lang="ja-JP" altLang="en-US" sz="700" dirty="0" smtClean="0"/>
              <a:t>　</a:t>
            </a:r>
            <a:r>
              <a:rPr kumimoji="1" lang="ja-JP" altLang="en-US" sz="700" dirty="0" smtClean="0"/>
              <a:t>（㉗</a:t>
            </a:r>
            <a:r>
              <a:rPr kumimoji="1" lang="en-US" altLang="ja-JP" sz="700" dirty="0" smtClean="0"/>
              <a:t>50% </a:t>
            </a:r>
            <a:r>
              <a:rPr kumimoji="1" lang="ja-JP" altLang="en-US" sz="700" dirty="0" smtClean="0"/>
              <a:t>→㉜</a:t>
            </a:r>
            <a:r>
              <a:rPr kumimoji="1" lang="en-US" altLang="ja-JP" sz="700" dirty="0" smtClean="0"/>
              <a:t>70% </a:t>
            </a:r>
            <a:r>
              <a:rPr kumimoji="1" lang="ja-JP" altLang="en-US" sz="700" dirty="0" smtClean="0"/>
              <a:t>→㉟</a:t>
            </a:r>
            <a:r>
              <a:rPr kumimoji="1" lang="en-US" altLang="ja-JP" sz="700" dirty="0" smtClean="0"/>
              <a:t>100%</a:t>
            </a:r>
            <a:r>
              <a:rPr kumimoji="1" lang="ja-JP" altLang="en-US" sz="700" dirty="0" smtClean="0"/>
              <a:t>）</a:t>
            </a:r>
            <a:endParaRPr kumimoji="1" lang="en-US" altLang="ja-JP" sz="700" dirty="0"/>
          </a:p>
        </p:txBody>
      </p:sp>
      <p:sp>
        <p:nvSpPr>
          <p:cNvPr id="48" name="テキスト ボックス 47"/>
          <p:cNvSpPr txBox="1"/>
          <p:nvPr/>
        </p:nvSpPr>
        <p:spPr>
          <a:xfrm>
            <a:off x="3131840" y="4844356"/>
            <a:ext cx="5760640" cy="276999"/>
          </a:xfrm>
          <a:prstGeom prst="rect">
            <a:avLst/>
          </a:prstGeom>
          <a:noFill/>
        </p:spPr>
        <p:txBody>
          <a:bodyPr wrap="square" rtlCol="0">
            <a:spAutoFit/>
          </a:bodyPr>
          <a:lstStyle/>
          <a:p>
            <a:pPr algn="ctr"/>
            <a:r>
              <a:rPr kumimoji="1" lang="ja-JP" altLang="en-US" sz="1200" dirty="0" smtClean="0">
                <a:latin typeface="HGPｺﾞｼｯｸE" panose="020B0900000000000000" pitchFamily="50" charset="-128"/>
                <a:ea typeface="HGPｺﾞｼｯｸE" panose="020B0900000000000000" pitchFamily="50" charset="-128"/>
              </a:rPr>
              <a:t>その他の医療体制と保健医療従事者の確保・資質向上</a:t>
            </a:r>
            <a:endParaRPr kumimoji="1" lang="ja-JP" altLang="en-US" sz="1200" dirty="0">
              <a:latin typeface="HGPｺﾞｼｯｸE" panose="020B0900000000000000" pitchFamily="50" charset="-128"/>
              <a:ea typeface="HGPｺﾞｼｯｸE" panose="020B0900000000000000" pitchFamily="50" charset="-128"/>
            </a:endParaRPr>
          </a:p>
        </p:txBody>
      </p:sp>
      <p:sp>
        <p:nvSpPr>
          <p:cNvPr id="49" name="角丸四角形 48"/>
          <p:cNvSpPr/>
          <p:nvPr/>
        </p:nvSpPr>
        <p:spPr>
          <a:xfrm>
            <a:off x="6167016" y="836712"/>
            <a:ext cx="2952328" cy="1944216"/>
          </a:xfrm>
          <a:prstGeom prst="roundRect">
            <a:avLst>
              <a:gd name="adj" fmla="val 8240"/>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50" name="テキスト ボックス 49"/>
          <p:cNvSpPr txBox="1"/>
          <p:nvPr/>
        </p:nvSpPr>
        <p:spPr>
          <a:xfrm>
            <a:off x="6222007" y="1937253"/>
            <a:ext cx="2880320" cy="784830"/>
          </a:xfrm>
          <a:prstGeom prst="rect">
            <a:avLst/>
          </a:prstGeom>
          <a:noFill/>
        </p:spPr>
        <p:txBody>
          <a:bodyPr wrap="square" rtlCol="0">
            <a:spAutoFit/>
          </a:bodyPr>
          <a:lstStyle/>
          <a:p>
            <a:r>
              <a:rPr kumimoji="1" lang="ja-JP" altLang="en-US" sz="900" b="1" dirty="0" smtClean="0">
                <a:solidFill>
                  <a:schemeClr val="accent1"/>
                </a:solidFill>
              </a:rPr>
              <a:t>★</a:t>
            </a:r>
            <a:r>
              <a:rPr kumimoji="1" lang="ja-JP" altLang="en-US" sz="900" dirty="0" smtClean="0"/>
              <a:t>多様な精神疾患等への対応</a:t>
            </a:r>
            <a:endParaRPr kumimoji="1" lang="en-US" altLang="ja-JP" sz="900" dirty="0" smtClean="0"/>
          </a:p>
          <a:p>
            <a:endParaRPr lang="en-US" altLang="ja-JP" sz="900" dirty="0"/>
          </a:p>
          <a:p>
            <a:endParaRPr lang="en-US" altLang="ja-JP" sz="900" dirty="0" smtClean="0"/>
          </a:p>
          <a:p>
            <a:r>
              <a:rPr lang="ja-JP" altLang="en-US" sz="900" dirty="0" smtClean="0">
                <a:solidFill>
                  <a:schemeClr val="accent1"/>
                </a:solidFill>
              </a:rPr>
              <a:t>●</a:t>
            </a:r>
            <a:r>
              <a:rPr lang="ja-JP" altLang="en-US" sz="900" dirty="0" smtClean="0"/>
              <a:t>依存症対策の充実</a:t>
            </a:r>
            <a:endParaRPr lang="en-US" altLang="ja-JP" sz="900" dirty="0" smtClean="0"/>
          </a:p>
          <a:p>
            <a:r>
              <a:rPr lang="ja-JP" altLang="en-US" sz="900" dirty="0" smtClean="0">
                <a:solidFill>
                  <a:schemeClr val="accent1"/>
                </a:solidFill>
              </a:rPr>
              <a:t>●</a:t>
            </a:r>
            <a:r>
              <a:rPr lang="ja-JP" altLang="en-US" sz="800" b="1" dirty="0" err="1" smtClean="0"/>
              <a:t>精神障がいにも</a:t>
            </a:r>
            <a:r>
              <a:rPr lang="ja-JP" altLang="en-US" sz="800" b="1" dirty="0" smtClean="0"/>
              <a:t>対応した地域包括ケアシステムの構築</a:t>
            </a:r>
            <a:endParaRPr lang="en-US" altLang="ja-JP" sz="800" b="1" dirty="0"/>
          </a:p>
        </p:txBody>
      </p:sp>
      <p:sp>
        <p:nvSpPr>
          <p:cNvPr id="51" name="テキスト ボックス 50"/>
          <p:cNvSpPr txBox="1"/>
          <p:nvPr/>
        </p:nvSpPr>
        <p:spPr>
          <a:xfrm>
            <a:off x="6222007" y="1248140"/>
            <a:ext cx="2880320" cy="738664"/>
          </a:xfrm>
          <a:prstGeom prst="rect">
            <a:avLst/>
          </a:prstGeom>
          <a:noFill/>
        </p:spPr>
        <p:txBody>
          <a:bodyPr wrap="square" rtlCol="0">
            <a:spAutoFit/>
          </a:bodyPr>
          <a:lstStyle/>
          <a:p>
            <a:r>
              <a:rPr lang="ja-JP" altLang="en-US" sz="800" dirty="0"/>
              <a:t>・府に</a:t>
            </a:r>
            <a:r>
              <a:rPr lang="ja-JP" altLang="en-US" sz="800" dirty="0" smtClean="0"/>
              <a:t>おける精神保健福祉手帳保持者数、通院医療費公費負担患者数は増加傾向。二次医療圏ごとに、多様な精神疾患等*に対応できる医療体制を構築することが必要。</a:t>
            </a:r>
            <a:endParaRPr lang="en-US" altLang="ja-JP" sz="800" dirty="0" smtClean="0"/>
          </a:p>
          <a:p>
            <a:endParaRPr lang="en-US" altLang="ja-JP" sz="600" dirty="0" smtClean="0"/>
          </a:p>
          <a:p>
            <a:r>
              <a:rPr lang="ja-JP" altLang="en-US" sz="600" dirty="0" smtClean="0"/>
              <a:t>＊統合失調症、認知症、児童・思春期精神疾患、気分障がい、ＰＴＳＤ、依存症、</a:t>
            </a:r>
            <a:endParaRPr lang="en-US" altLang="ja-JP" sz="600" dirty="0" smtClean="0"/>
          </a:p>
          <a:p>
            <a:r>
              <a:rPr lang="ja-JP" altLang="en-US" sz="600" dirty="0"/>
              <a:t>　</a:t>
            </a:r>
            <a:r>
              <a:rPr lang="ja-JP" altLang="en-US" sz="600" dirty="0" smtClean="0"/>
              <a:t>てんかん、高次脳機能障がい、摂食障がい、発達</a:t>
            </a:r>
            <a:r>
              <a:rPr lang="ja-JP" altLang="en-US" sz="600" dirty="0"/>
              <a:t>障</a:t>
            </a:r>
            <a:r>
              <a:rPr lang="ja-JP" altLang="en-US" sz="600" dirty="0" smtClean="0"/>
              <a:t>がい、妊産婦メンタルヘルス等</a:t>
            </a:r>
            <a:endParaRPr lang="en-US" altLang="ja-JP" sz="600" dirty="0" smtClean="0"/>
          </a:p>
        </p:txBody>
      </p:sp>
      <p:sp>
        <p:nvSpPr>
          <p:cNvPr id="52" name="テキスト ボックス 51"/>
          <p:cNvSpPr txBox="1"/>
          <p:nvPr/>
        </p:nvSpPr>
        <p:spPr>
          <a:xfrm>
            <a:off x="6383040" y="2106529"/>
            <a:ext cx="2664296" cy="307777"/>
          </a:xfrm>
          <a:prstGeom prst="rect">
            <a:avLst/>
          </a:prstGeom>
          <a:noFill/>
        </p:spPr>
        <p:txBody>
          <a:bodyPr wrap="square" rtlCol="0">
            <a:spAutoFit/>
          </a:bodyPr>
          <a:lstStyle/>
          <a:p>
            <a:r>
              <a:rPr kumimoji="1" lang="ja-JP" altLang="en-US" sz="700" dirty="0" smtClean="0"/>
              <a:t>・都道府県拠点、地域連携拠点、地域精神科医療提供機関を定め、医療機能の明確化を図り、連携を推進　（目標値検討中）</a:t>
            </a:r>
            <a:endParaRPr kumimoji="1" lang="en-US" altLang="ja-JP" sz="700" dirty="0"/>
          </a:p>
        </p:txBody>
      </p:sp>
      <p:sp>
        <p:nvSpPr>
          <p:cNvPr id="54" name="テキスト ボックス 53"/>
          <p:cNvSpPr txBox="1"/>
          <p:nvPr/>
        </p:nvSpPr>
        <p:spPr>
          <a:xfrm>
            <a:off x="6167016" y="836712"/>
            <a:ext cx="2952328" cy="400110"/>
          </a:xfrm>
          <a:prstGeom prst="rect">
            <a:avLst/>
          </a:prstGeom>
          <a:noFill/>
        </p:spPr>
        <p:txBody>
          <a:bodyPr wrap="square" rtlCol="0">
            <a:spAutoFit/>
          </a:bodyPr>
          <a:lstStyle/>
          <a:p>
            <a:pPr algn="ctr"/>
            <a:r>
              <a:rPr kumimoji="1" lang="ja-JP" altLang="en-US" sz="2000" dirty="0" smtClean="0">
                <a:latin typeface="HGPｺﾞｼｯｸE" panose="020B0900000000000000" pitchFamily="50" charset="-128"/>
                <a:ea typeface="HGPｺﾞｼｯｸE" panose="020B0900000000000000" pitchFamily="50" charset="-128"/>
              </a:rPr>
              <a:t>精神疾患</a:t>
            </a:r>
            <a:endParaRPr kumimoji="1" lang="ja-JP" altLang="en-US" sz="2000" dirty="0">
              <a:latin typeface="HGPｺﾞｼｯｸE" panose="020B0900000000000000" pitchFamily="50" charset="-128"/>
              <a:ea typeface="HGPｺﾞｼｯｸE" panose="020B0900000000000000" pitchFamily="50" charset="-128"/>
            </a:endParaRPr>
          </a:p>
        </p:txBody>
      </p:sp>
      <p:sp>
        <p:nvSpPr>
          <p:cNvPr id="55" name="角丸四角形 54"/>
          <p:cNvSpPr/>
          <p:nvPr/>
        </p:nvSpPr>
        <p:spPr>
          <a:xfrm>
            <a:off x="6167016" y="2852936"/>
            <a:ext cx="2952328" cy="1944216"/>
          </a:xfrm>
          <a:prstGeom prst="roundRect">
            <a:avLst>
              <a:gd name="adj" fmla="val 8240"/>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56" name="テキスト ボックス 55"/>
          <p:cNvSpPr txBox="1"/>
          <p:nvPr/>
        </p:nvSpPr>
        <p:spPr>
          <a:xfrm>
            <a:off x="6239024" y="3916650"/>
            <a:ext cx="2880320" cy="823302"/>
          </a:xfrm>
          <a:prstGeom prst="rect">
            <a:avLst/>
          </a:prstGeom>
          <a:noFill/>
        </p:spPr>
        <p:txBody>
          <a:bodyPr wrap="square" rtlCol="0">
            <a:spAutoFit/>
          </a:bodyPr>
          <a:lstStyle/>
          <a:p>
            <a:r>
              <a:rPr kumimoji="1" lang="ja-JP" altLang="en-US" sz="900" b="1" dirty="0" smtClean="0">
                <a:solidFill>
                  <a:schemeClr val="accent1"/>
                </a:solidFill>
              </a:rPr>
              <a:t>★</a:t>
            </a:r>
            <a:r>
              <a:rPr kumimoji="1" lang="ja-JP" altLang="en-US" sz="900" dirty="0" smtClean="0"/>
              <a:t>周産期医療体制の整備</a:t>
            </a:r>
            <a:endParaRPr kumimoji="1" lang="en-US" altLang="ja-JP" sz="900" dirty="0" smtClean="0"/>
          </a:p>
          <a:p>
            <a:endParaRPr lang="en-US" altLang="ja-JP" sz="900" dirty="0" smtClean="0"/>
          </a:p>
          <a:p>
            <a:endParaRPr lang="en-US" altLang="ja-JP" sz="900" dirty="0"/>
          </a:p>
          <a:p>
            <a:endParaRPr lang="en-US" altLang="ja-JP" sz="900" dirty="0" smtClean="0">
              <a:solidFill>
                <a:schemeClr val="accent1"/>
              </a:solidFill>
            </a:endParaRPr>
          </a:p>
          <a:p>
            <a:pPr>
              <a:spcBef>
                <a:spcPts val="150"/>
              </a:spcBef>
            </a:pPr>
            <a:r>
              <a:rPr lang="ja-JP" altLang="en-US" sz="900" dirty="0" smtClean="0">
                <a:solidFill>
                  <a:schemeClr val="accent1"/>
                </a:solidFill>
              </a:rPr>
              <a:t>●</a:t>
            </a:r>
            <a:r>
              <a:rPr lang="ja-JP" altLang="en-US" sz="900" dirty="0" smtClean="0"/>
              <a:t>産前産後の支援体制整備</a:t>
            </a:r>
            <a:endParaRPr kumimoji="1" lang="ja-JP" altLang="en-US" sz="900" dirty="0"/>
          </a:p>
        </p:txBody>
      </p:sp>
      <p:sp>
        <p:nvSpPr>
          <p:cNvPr id="57" name="テキスト ボックス 56"/>
          <p:cNvSpPr txBox="1"/>
          <p:nvPr/>
        </p:nvSpPr>
        <p:spPr>
          <a:xfrm>
            <a:off x="6239024" y="3255367"/>
            <a:ext cx="2880320" cy="707886"/>
          </a:xfrm>
          <a:prstGeom prst="rect">
            <a:avLst/>
          </a:prstGeom>
          <a:noFill/>
        </p:spPr>
        <p:txBody>
          <a:bodyPr wrap="square" rtlCol="0">
            <a:spAutoFit/>
          </a:bodyPr>
          <a:lstStyle/>
          <a:p>
            <a:r>
              <a:rPr lang="ja-JP" altLang="en-US" sz="800" dirty="0"/>
              <a:t>・周産期母子医療センターなどは、計画に基づく量的整備は充足しているが、さらなる医療機能強化が</a:t>
            </a:r>
            <a:r>
              <a:rPr lang="ja-JP" altLang="en-US" sz="800" dirty="0" smtClean="0"/>
              <a:t>必要。</a:t>
            </a:r>
            <a:endParaRPr lang="ja-JP" altLang="en-US" sz="800" dirty="0"/>
          </a:p>
          <a:p>
            <a:r>
              <a:rPr lang="ja-JP" altLang="en-US" sz="800" dirty="0" smtClean="0"/>
              <a:t>・出生数は減少傾向にあるが、未受診妊産婦等産婦人科救急患者、最重症合併症妊産婦は一定水準で推移しており、引き続き体制維持が必要。</a:t>
            </a:r>
            <a:endParaRPr lang="en-US" altLang="ja-JP" sz="800" dirty="0" smtClean="0"/>
          </a:p>
        </p:txBody>
      </p:sp>
      <p:sp>
        <p:nvSpPr>
          <p:cNvPr id="58" name="テキスト ボックス 57"/>
          <p:cNvSpPr txBox="1"/>
          <p:nvPr/>
        </p:nvSpPr>
        <p:spPr>
          <a:xfrm>
            <a:off x="6383040" y="4047455"/>
            <a:ext cx="2664296" cy="523220"/>
          </a:xfrm>
          <a:prstGeom prst="rect">
            <a:avLst/>
          </a:prstGeom>
          <a:noFill/>
        </p:spPr>
        <p:txBody>
          <a:bodyPr wrap="square" rtlCol="0">
            <a:spAutoFit/>
          </a:bodyPr>
          <a:lstStyle/>
          <a:p>
            <a:r>
              <a:rPr lang="ja-JP" altLang="en-US" sz="700" dirty="0"/>
              <a:t>・新たな医療ニーズに対応するため、精神疾患を合併する妊産婦の対応、災害時の業務継続計画策定など総合周産期母子医療センターの指定基準を改定</a:t>
            </a:r>
            <a:r>
              <a:rPr kumimoji="1" lang="ja-JP" altLang="en-US" sz="700" dirty="0" smtClean="0"/>
              <a:t>　</a:t>
            </a:r>
            <a:endParaRPr kumimoji="1" lang="en-US" altLang="ja-JP" sz="700" dirty="0" smtClean="0"/>
          </a:p>
          <a:p>
            <a:r>
              <a:rPr kumimoji="1" lang="ja-JP" altLang="en-US" sz="700" dirty="0" smtClean="0"/>
              <a:t>（緊急体制協力医療機関数 ㉘</a:t>
            </a:r>
            <a:r>
              <a:rPr kumimoji="1" lang="en-US" altLang="ja-JP" sz="700" dirty="0" smtClean="0"/>
              <a:t>37</a:t>
            </a:r>
            <a:r>
              <a:rPr kumimoji="1" lang="ja-JP" altLang="en-US" sz="700" dirty="0" smtClean="0"/>
              <a:t>機関 →維持）</a:t>
            </a:r>
            <a:endParaRPr kumimoji="1" lang="en-US" altLang="ja-JP" sz="700" dirty="0"/>
          </a:p>
        </p:txBody>
      </p:sp>
      <p:sp>
        <p:nvSpPr>
          <p:cNvPr id="59" name="テキスト ボックス 58"/>
          <p:cNvSpPr txBox="1"/>
          <p:nvPr/>
        </p:nvSpPr>
        <p:spPr>
          <a:xfrm>
            <a:off x="6383040" y="4623519"/>
            <a:ext cx="2664296" cy="200055"/>
          </a:xfrm>
          <a:prstGeom prst="rect">
            <a:avLst/>
          </a:prstGeom>
          <a:noFill/>
        </p:spPr>
        <p:txBody>
          <a:bodyPr wrap="square" rtlCol="0">
            <a:spAutoFit/>
          </a:bodyPr>
          <a:lstStyle/>
          <a:p>
            <a:r>
              <a:rPr kumimoji="1" lang="ja-JP" altLang="en-US" sz="700" dirty="0" smtClean="0"/>
              <a:t>・妊産婦検診未受診分娩数　（㉗</a:t>
            </a:r>
            <a:r>
              <a:rPr kumimoji="1" lang="en-US" altLang="ja-JP" sz="700" dirty="0" smtClean="0"/>
              <a:t>260 </a:t>
            </a:r>
            <a:r>
              <a:rPr kumimoji="1" lang="ja-JP" altLang="en-US" sz="700" dirty="0" smtClean="0"/>
              <a:t>→減少）　</a:t>
            </a:r>
            <a:endParaRPr kumimoji="1" lang="en-US" altLang="ja-JP" sz="700" dirty="0"/>
          </a:p>
        </p:txBody>
      </p:sp>
      <p:sp>
        <p:nvSpPr>
          <p:cNvPr id="60" name="テキスト ボックス 59"/>
          <p:cNvSpPr txBox="1"/>
          <p:nvPr/>
        </p:nvSpPr>
        <p:spPr>
          <a:xfrm>
            <a:off x="6167016" y="2852936"/>
            <a:ext cx="2952328" cy="400110"/>
          </a:xfrm>
          <a:prstGeom prst="rect">
            <a:avLst/>
          </a:prstGeom>
          <a:noFill/>
        </p:spPr>
        <p:txBody>
          <a:bodyPr wrap="square" rtlCol="0">
            <a:spAutoFit/>
          </a:bodyPr>
          <a:lstStyle/>
          <a:p>
            <a:pPr algn="ctr"/>
            <a:r>
              <a:rPr lang="ja-JP" altLang="en-US" sz="2000" dirty="0">
                <a:latin typeface="HGPｺﾞｼｯｸE" panose="020B0900000000000000" pitchFamily="50" charset="-128"/>
                <a:ea typeface="HGPｺﾞｼｯｸE" panose="020B0900000000000000" pitchFamily="50" charset="-128"/>
              </a:rPr>
              <a:t>周産期</a:t>
            </a:r>
            <a:r>
              <a:rPr kumimoji="1" lang="ja-JP" altLang="en-US" sz="2000" dirty="0" smtClean="0">
                <a:latin typeface="HGPｺﾞｼｯｸE" panose="020B0900000000000000" pitchFamily="50" charset="-128"/>
                <a:ea typeface="HGPｺﾞｼｯｸE" panose="020B0900000000000000" pitchFamily="50" charset="-128"/>
              </a:rPr>
              <a:t>医療</a:t>
            </a:r>
            <a:endParaRPr kumimoji="1" lang="ja-JP" altLang="en-US" sz="2000" dirty="0">
              <a:latin typeface="HGPｺﾞｼｯｸE" panose="020B0900000000000000" pitchFamily="50" charset="-128"/>
              <a:ea typeface="HGPｺﾞｼｯｸE" panose="020B0900000000000000" pitchFamily="50" charset="-128"/>
            </a:endParaRPr>
          </a:p>
        </p:txBody>
      </p:sp>
      <p:sp>
        <p:nvSpPr>
          <p:cNvPr id="67" name="テキスト ボックス 66"/>
          <p:cNvSpPr txBox="1"/>
          <p:nvPr/>
        </p:nvSpPr>
        <p:spPr>
          <a:xfrm>
            <a:off x="3282256" y="836712"/>
            <a:ext cx="2729904" cy="261610"/>
          </a:xfrm>
          <a:prstGeom prst="rect">
            <a:avLst/>
          </a:prstGeom>
          <a:noFill/>
        </p:spPr>
        <p:txBody>
          <a:bodyPr wrap="square" rtlCol="0">
            <a:spAutoFit/>
          </a:bodyPr>
          <a:lstStyle/>
          <a:p>
            <a:r>
              <a:rPr kumimoji="1" lang="ja-JP" altLang="en-US" sz="1050" dirty="0" smtClean="0">
                <a:latin typeface="HGPｺﾞｼｯｸE" panose="020B0900000000000000" pitchFamily="50" charset="-128"/>
                <a:ea typeface="HGPｺﾞｼｯｸE" panose="020B0900000000000000" pitchFamily="50" charset="-128"/>
              </a:rPr>
              <a:t>脳卒中等の　　　</a:t>
            </a:r>
            <a:r>
              <a:rPr lang="ja-JP" altLang="en-US" sz="1050" dirty="0">
                <a:latin typeface="HGPｺﾞｼｯｸE" panose="020B0900000000000000" pitchFamily="50" charset="-128"/>
                <a:ea typeface="HGPｺﾞｼｯｸE" panose="020B0900000000000000" pitchFamily="50" charset="-128"/>
              </a:rPr>
              <a:t> </a:t>
            </a:r>
            <a:r>
              <a:rPr kumimoji="1" lang="ja-JP" altLang="en-US" sz="1050" dirty="0" smtClean="0">
                <a:latin typeface="HGPｺﾞｼｯｸE" panose="020B0900000000000000" pitchFamily="50" charset="-128"/>
                <a:ea typeface="HGPｺﾞｼｯｸE" panose="020B0900000000000000" pitchFamily="50" charset="-128"/>
              </a:rPr>
              <a:t>心筋梗塞等の</a:t>
            </a:r>
            <a:endParaRPr kumimoji="1" lang="ja-JP" altLang="en-US" sz="1050" dirty="0">
              <a:latin typeface="HGPｺﾞｼｯｸE" panose="020B0900000000000000" pitchFamily="50" charset="-128"/>
              <a:ea typeface="HGPｺﾞｼｯｸE" panose="020B0900000000000000" pitchFamily="50" charset="-128"/>
            </a:endParaRPr>
          </a:p>
        </p:txBody>
      </p:sp>
      <p:cxnSp>
        <p:nvCxnSpPr>
          <p:cNvPr id="69" name="直線コネクタ 68"/>
          <p:cNvCxnSpPr/>
          <p:nvPr/>
        </p:nvCxnSpPr>
        <p:spPr>
          <a:xfrm>
            <a:off x="144016" y="1268760"/>
            <a:ext cx="27718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0" name="直線コネクタ 69"/>
          <p:cNvCxnSpPr/>
          <p:nvPr/>
        </p:nvCxnSpPr>
        <p:spPr>
          <a:xfrm>
            <a:off x="3222104" y="1268760"/>
            <a:ext cx="27718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1" name="直線コネクタ 70"/>
          <p:cNvCxnSpPr/>
          <p:nvPr/>
        </p:nvCxnSpPr>
        <p:spPr>
          <a:xfrm>
            <a:off x="6257280" y="1268760"/>
            <a:ext cx="27718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68" name="テキスト ボックス 67"/>
          <p:cNvSpPr txBox="1"/>
          <p:nvPr/>
        </p:nvSpPr>
        <p:spPr>
          <a:xfrm>
            <a:off x="3352428" y="2252933"/>
            <a:ext cx="2664296" cy="523220"/>
          </a:xfrm>
          <a:prstGeom prst="rect">
            <a:avLst/>
          </a:prstGeom>
          <a:noFill/>
        </p:spPr>
        <p:txBody>
          <a:bodyPr wrap="square" rtlCol="0">
            <a:spAutoFit/>
          </a:bodyPr>
          <a:lstStyle/>
          <a:p>
            <a:r>
              <a:rPr lang="ja-JP" altLang="en-US" sz="700" dirty="0"/>
              <a:t>・脳血管</a:t>
            </a:r>
            <a:r>
              <a:rPr lang="ja-JP" altLang="en-US" sz="700" dirty="0" smtClean="0"/>
              <a:t>疾患等の</a:t>
            </a:r>
            <a:r>
              <a:rPr lang="ja-JP" altLang="en-US" sz="700" dirty="0"/>
              <a:t>医療提供体制や医療連携の状況等を把握し、関係者間でめざすべき方向性</a:t>
            </a:r>
            <a:r>
              <a:rPr lang="ja-JP" altLang="en-US" sz="700" dirty="0" smtClean="0"/>
              <a:t>の共有</a:t>
            </a:r>
            <a:r>
              <a:rPr lang="ja-JP" altLang="en-US" sz="700" dirty="0"/>
              <a:t>を図ることにより、地域の医療機関の自主的な</a:t>
            </a:r>
            <a:r>
              <a:rPr lang="ja-JP" altLang="en-US" sz="700" dirty="0" smtClean="0"/>
              <a:t>取組み</a:t>
            </a:r>
            <a:r>
              <a:rPr lang="ja-JP" altLang="en-US" sz="700" dirty="0"/>
              <a:t>を</a:t>
            </a:r>
            <a:r>
              <a:rPr lang="ja-JP" altLang="en-US" sz="700" dirty="0" smtClean="0"/>
              <a:t>促進　（</a:t>
            </a:r>
            <a:r>
              <a:rPr kumimoji="1" lang="ja-JP" altLang="en-US" sz="700" dirty="0" smtClean="0"/>
              <a:t>同各圏域で設定する目標値）</a:t>
            </a:r>
            <a:endParaRPr kumimoji="1" lang="en-US" altLang="ja-JP" sz="700" dirty="0" smtClean="0"/>
          </a:p>
          <a:p>
            <a:r>
              <a:rPr kumimoji="1" lang="ja-JP" altLang="en-US" sz="700" dirty="0" smtClean="0"/>
              <a:t>　　　　　　　　　　　　　　　　　　　　　　　　　　　　　　　　　　　　　　　　</a:t>
            </a:r>
            <a:endParaRPr kumimoji="1" lang="en-US" altLang="ja-JP" sz="700" dirty="0"/>
          </a:p>
        </p:txBody>
      </p:sp>
      <p:cxnSp>
        <p:nvCxnSpPr>
          <p:cNvPr id="72" name="直線コネクタ 71"/>
          <p:cNvCxnSpPr/>
          <p:nvPr/>
        </p:nvCxnSpPr>
        <p:spPr>
          <a:xfrm>
            <a:off x="144016" y="3255367"/>
            <a:ext cx="27718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3" name="直線コネクタ 72"/>
          <p:cNvCxnSpPr/>
          <p:nvPr/>
        </p:nvCxnSpPr>
        <p:spPr>
          <a:xfrm>
            <a:off x="3222104" y="3255367"/>
            <a:ext cx="27718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4" name="直線コネクタ 73"/>
          <p:cNvCxnSpPr/>
          <p:nvPr/>
        </p:nvCxnSpPr>
        <p:spPr>
          <a:xfrm>
            <a:off x="6257280" y="3255367"/>
            <a:ext cx="27718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5" name="直線コネクタ 74"/>
          <p:cNvCxnSpPr/>
          <p:nvPr/>
        </p:nvCxnSpPr>
        <p:spPr>
          <a:xfrm>
            <a:off x="144016" y="5276736"/>
            <a:ext cx="27718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6" name="直線コネクタ 75"/>
          <p:cNvCxnSpPr/>
          <p:nvPr/>
        </p:nvCxnSpPr>
        <p:spPr>
          <a:xfrm flipV="1">
            <a:off x="3243572" y="5074532"/>
            <a:ext cx="5670376" cy="7466"/>
          </a:xfrm>
          <a:prstGeom prst="line">
            <a:avLst/>
          </a:prstGeom>
          <a:ln w="12700"/>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80" name="テキスト ボックス 79"/>
          <p:cNvSpPr txBox="1"/>
          <p:nvPr/>
        </p:nvSpPr>
        <p:spPr>
          <a:xfrm>
            <a:off x="0" y="48817"/>
            <a:ext cx="8424936" cy="769441"/>
          </a:xfrm>
          <a:prstGeom prst="rect">
            <a:avLst/>
          </a:prstGeom>
          <a:noFill/>
          <a:ln>
            <a:noFill/>
          </a:ln>
        </p:spPr>
        <p:txBody>
          <a:bodyPr wrap="square" rtlCol="0">
            <a:spAutoFit/>
          </a:bodyPr>
          <a:lstStyle/>
          <a:p>
            <a:pPr algn="ctr"/>
            <a:r>
              <a:rPr kumimoji="1" lang="ja-JP" altLang="en-US" sz="2200" dirty="0" smtClean="0">
                <a:latin typeface="HGPｺﾞｼｯｸE" panose="020B0900000000000000" pitchFamily="50" charset="-128"/>
                <a:ea typeface="HGPｺﾞｼｯｸE" panose="020B0900000000000000" pitchFamily="50" charset="-128"/>
              </a:rPr>
              <a:t>　　　　</a:t>
            </a:r>
            <a:r>
              <a:rPr kumimoji="1" lang="ja-JP" altLang="en-US" sz="2200" b="1" dirty="0" smtClean="0">
                <a:latin typeface="HGPｺﾞｼｯｸE" panose="020B0900000000000000" pitchFamily="50" charset="-128"/>
                <a:ea typeface="HGPｺﾞｼｯｸE" panose="020B0900000000000000" pitchFamily="50" charset="-128"/>
              </a:rPr>
              <a:t>第７次大阪府保健医療計画　素案（概要）   </a:t>
            </a:r>
            <a:r>
              <a:rPr kumimoji="1" lang="en-US" altLang="ja-JP" sz="2200" b="1" dirty="0" smtClean="0">
                <a:latin typeface="HGPｺﾞｼｯｸE" panose="020B0900000000000000" pitchFamily="50" charset="-128"/>
                <a:ea typeface="HGPｺﾞｼｯｸE" panose="020B0900000000000000" pitchFamily="50" charset="-128"/>
              </a:rPr>
              <a:t>2/2</a:t>
            </a:r>
          </a:p>
          <a:p>
            <a:pPr algn="ctr"/>
            <a:r>
              <a:rPr lang="en-US" altLang="ja-JP" b="1" dirty="0" smtClean="0">
                <a:latin typeface="HGPｺﾞｼｯｸE" panose="020B0900000000000000" pitchFamily="50" charset="-128"/>
                <a:ea typeface="HGPｺﾞｼｯｸE" panose="020B0900000000000000" pitchFamily="50" charset="-128"/>
              </a:rPr>
              <a:t>- </a:t>
            </a:r>
            <a:r>
              <a:rPr lang="ja-JP" altLang="en-US" b="1" dirty="0" smtClean="0">
                <a:latin typeface="HGPｺﾞｼｯｸE" panose="020B0900000000000000" pitchFamily="50" charset="-128"/>
                <a:ea typeface="HGPｺﾞｼｯｸE" panose="020B0900000000000000" pitchFamily="50" charset="-128"/>
              </a:rPr>
              <a:t>現状・課題と今後の主な取り組み・目標等 </a:t>
            </a:r>
            <a:r>
              <a:rPr lang="en-US" altLang="ja-JP" sz="2200" b="1" dirty="0" smtClean="0">
                <a:latin typeface="HGPｺﾞｼｯｸE" panose="020B0900000000000000" pitchFamily="50" charset="-128"/>
                <a:ea typeface="HGPｺﾞｼｯｸE" panose="020B0900000000000000" pitchFamily="50" charset="-128"/>
              </a:rPr>
              <a:t>-</a:t>
            </a:r>
            <a:endParaRPr kumimoji="1" lang="ja-JP" altLang="en-US" sz="2200" b="1" dirty="0">
              <a:latin typeface="HGPｺﾞｼｯｸE" panose="020B0900000000000000" pitchFamily="50" charset="-128"/>
              <a:ea typeface="HGPｺﾞｼｯｸE" panose="020B0900000000000000" pitchFamily="50" charset="-128"/>
            </a:endParaRPr>
          </a:p>
        </p:txBody>
      </p:sp>
      <p:sp>
        <p:nvSpPr>
          <p:cNvPr id="2" name="正方形/長方形 1"/>
          <p:cNvSpPr/>
          <p:nvPr/>
        </p:nvSpPr>
        <p:spPr>
          <a:xfrm>
            <a:off x="6804585" y="587426"/>
            <a:ext cx="2159566" cy="230832"/>
          </a:xfrm>
          <a:prstGeom prst="rect">
            <a:avLst/>
          </a:prstGeom>
        </p:spPr>
        <p:txBody>
          <a:bodyPr wrap="none">
            <a:spAutoFit/>
          </a:bodyPr>
          <a:lstStyle/>
          <a:p>
            <a:r>
              <a:rPr lang="ja-JP" altLang="en-US" sz="900" b="1" dirty="0" smtClean="0">
                <a:latin typeface="HGPｺﾞｼｯｸE" panose="020B0900000000000000" pitchFamily="50" charset="-128"/>
                <a:ea typeface="HGPｺﾞｼｯｸE" panose="020B0900000000000000" pitchFamily="50" charset="-128"/>
              </a:rPr>
              <a:t>凡例：</a:t>
            </a:r>
            <a:r>
              <a:rPr lang="ja-JP" altLang="en-US" sz="900" b="1" dirty="0" smtClean="0">
                <a:solidFill>
                  <a:schemeClr val="accent1"/>
                </a:solidFill>
                <a:latin typeface="HGPｺﾞｼｯｸE" panose="020B0900000000000000" pitchFamily="50" charset="-128"/>
                <a:ea typeface="HGPｺﾞｼｯｸE" panose="020B0900000000000000" pitchFamily="50" charset="-128"/>
              </a:rPr>
              <a:t>★</a:t>
            </a:r>
            <a:r>
              <a:rPr lang="ja-JP" altLang="en-US" sz="900" b="1" dirty="0" smtClean="0">
                <a:latin typeface="HGPｺﾞｼｯｸE" panose="020B0900000000000000" pitchFamily="50" charset="-128"/>
                <a:ea typeface="HGPｺﾞｼｯｸE" panose="020B0900000000000000" pitchFamily="50" charset="-128"/>
              </a:rPr>
              <a:t>：重点取組、</a:t>
            </a:r>
            <a:r>
              <a:rPr lang="ja-JP" altLang="en-US" sz="800" b="1" dirty="0" smtClean="0"/>
              <a:t>㉘：平成</a:t>
            </a:r>
            <a:r>
              <a:rPr lang="en-US" altLang="ja-JP" sz="800" b="1" dirty="0" smtClean="0"/>
              <a:t>28</a:t>
            </a:r>
            <a:r>
              <a:rPr lang="ja-JP" altLang="en-US" sz="800" b="1" dirty="0" smtClean="0"/>
              <a:t>年（</a:t>
            </a:r>
            <a:r>
              <a:rPr lang="en-US" altLang="ja-JP" sz="800" b="1" dirty="0" smtClean="0"/>
              <a:t>2016</a:t>
            </a:r>
            <a:r>
              <a:rPr lang="ja-JP" altLang="en-US" sz="800" b="1" dirty="0" smtClean="0"/>
              <a:t>年）</a:t>
            </a:r>
            <a:endParaRPr lang="ja-JP" altLang="en-US" sz="900" b="1" dirty="0">
              <a:latin typeface="HGPｺﾞｼｯｸE" panose="020B0900000000000000" pitchFamily="50" charset="-128"/>
              <a:ea typeface="HGPｺﾞｼｯｸE" panose="020B0900000000000000" pitchFamily="50" charset="-128"/>
            </a:endParaRPr>
          </a:p>
        </p:txBody>
      </p:sp>
      <p:sp>
        <p:nvSpPr>
          <p:cNvPr id="81" name="テキスト ボックス 80"/>
          <p:cNvSpPr txBox="1"/>
          <p:nvPr/>
        </p:nvSpPr>
        <p:spPr>
          <a:xfrm>
            <a:off x="5868144" y="5106785"/>
            <a:ext cx="2880320" cy="1592744"/>
          </a:xfrm>
          <a:prstGeom prst="rect">
            <a:avLst/>
          </a:prstGeom>
          <a:noFill/>
        </p:spPr>
        <p:txBody>
          <a:bodyPr wrap="square" rtlCol="0">
            <a:spAutoFit/>
          </a:bodyPr>
          <a:lstStyle/>
          <a:p>
            <a:pPr>
              <a:lnSpc>
                <a:spcPts val="900"/>
              </a:lnSpc>
            </a:pPr>
            <a:r>
              <a:rPr kumimoji="1" lang="ja-JP" altLang="en-US" sz="900" dirty="0" smtClean="0">
                <a:solidFill>
                  <a:schemeClr val="accent2">
                    <a:lumMod val="40000"/>
                    <a:lumOff val="60000"/>
                  </a:schemeClr>
                </a:solidFill>
              </a:rPr>
              <a:t>◆</a:t>
            </a:r>
            <a:r>
              <a:rPr lang="ja-JP" altLang="en-US" sz="900" dirty="0" smtClean="0"/>
              <a:t>アレルギー疾患対策</a:t>
            </a:r>
            <a:endParaRPr kumimoji="1" lang="en-US" altLang="ja-JP" sz="900" dirty="0" smtClean="0"/>
          </a:p>
          <a:p>
            <a:pPr>
              <a:lnSpc>
                <a:spcPts val="900"/>
              </a:lnSpc>
            </a:pPr>
            <a:endParaRPr lang="en-US" altLang="ja-JP" sz="900" dirty="0" smtClean="0"/>
          </a:p>
          <a:p>
            <a:pPr>
              <a:lnSpc>
                <a:spcPts val="900"/>
              </a:lnSpc>
            </a:pPr>
            <a:endParaRPr lang="en-US" altLang="ja-JP" sz="900" dirty="0"/>
          </a:p>
          <a:p>
            <a:pPr>
              <a:lnSpc>
                <a:spcPts val="900"/>
              </a:lnSpc>
            </a:pPr>
            <a:r>
              <a:rPr lang="ja-JP" altLang="en-US" sz="900" dirty="0" smtClean="0">
                <a:solidFill>
                  <a:schemeClr val="accent2">
                    <a:lumMod val="40000"/>
                    <a:lumOff val="60000"/>
                  </a:schemeClr>
                </a:solidFill>
              </a:rPr>
              <a:t>◆</a:t>
            </a:r>
            <a:r>
              <a:rPr lang="ja-JP" altLang="en-US" sz="900" dirty="0" smtClean="0"/>
              <a:t>歯科医療対策</a:t>
            </a:r>
            <a:endParaRPr lang="en-US" altLang="ja-JP" sz="900" dirty="0" smtClean="0"/>
          </a:p>
          <a:p>
            <a:pPr>
              <a:lnSpc>
                <a:spcPts val="900"/>
              </a:lnSpc>
            </a:pPr>
            <a:endParaRPr kumimoji="1" lang="en-US" altLang="ja-JP" sz="900" dirty="0"/>
          </a:p>
          <a:p>
            <a:pPr>
              <a:lnSpc>
                <a:spcPts val="900"/>
              </a:lnSpc>
            </a:pPr>
            <a:endParaRPr lang="en-US" altLang="ja-JP" sz="900" dirty="0" smtClean="0"/>
          </a:p>
          <a:p>
            <a:pPr>
              <a:lnSpc>
                <a:spcPts val="900"/>
              </a:lnSpc>
            </a:pPr>
            <a:r>
              <a:rPr lang="ja-JP" altLang="en-US" sz="900" dirty="0">
                <a:solidFill>
                  <a:schemeClr val="accent2">
                    <a:lumMod val="40000"/>
                    <a:lumOff val="60000"/>
                  </a:schemeClr>
                </a:solidFill>
              </a:rPr>
              <a:t>◆</a:t>
            </a:r>
            <a:r>
              <a:rPr lang="ja-JP" altLang="en-US" sz="900" dirty="0" smtClean="0"/>
              <a:t>薬事対策</a:t>
            </a:r>
            <a:endParaRPr lang="en-US" altLang="ja-JP" sz="900" dirty="0" smtClean="0"/>
          </a:p>
          <a:p>
            <a:pPr>
              <a:lnSpc>
                <a:spcPts val="900"/>
              </a:lnSpc>
            </a:pPr>
            <a:endParaRPr lang="en-US" altLang="ja-JP" sz="900" dirty="0"/>
          </a:p>
          <a:p>
            <a:pPr>
              <a:lnSpc>
                <a:spcPts val="900"/>
              </a:lnSpc>
            </a:pPr>
            <a:endParaRPr lang="en-US" altLang="ja-JP" sz="900" dirty="0" smtClean="0"/>
          </a:p>
          <a:p>
            <a:pPr>
              <a:lnSpc>
                <a:spcPts val="900"/>
              </a:lnSpc>
            </a:pPr>
            <a:r>
              <a:rPr lang="ja-JP" altLang="en-US" sz="900" dirty="0">
                <a:solidFill>
                  <a:schemeClr val="accent2">
                    <a:lumMod val="40000"/>
                    <a:lumOff val="60000"/>
                  </a:schemeClr>
                </a:solidFill>
              </a:rPr>
              <a:t>◆</a:t>
            </a:r>
            <a:r>
              <a:rPr lang="ja-JP" altLang="en-US" sz="900" dirty="0" smtClean="0"/>
              <a:t>血液の確保対策</a:t>
            </a:r>
            <a:endParaRPr lang="en-US" altLang="ja-JP" sz="900" dirty="0" smtClean="0"/>
          </a:p>
          <a:p>
            <a:pPr>
              <a:lnSpc>
                <a:spcPts val="900"/>
              </a:lnSpc>
            </a:pPr>
            <a:endParaRPr kumimoji="1" lang="en-US" altLang="ja-JP" sz="900" dirty="0" smtClean="0"/>
          </a:p>
          <a:p>
            <a:pPr>
              <a:lnSpc>
                <a:spcPts val="900"/>
              </a:lnSpc>
            </a:pPr>
            <a:endParaRPr kumimoji="1" lang="en-US" altLang="ja-JP" sz="900" dirty="0" smtClean="0"/>
          </a:p>
          <a:p>
            <a:pPr>
              <a:lnSpc>
                <a:spcPts val="900"/>
              </a:lnSpc>
            </a:pPr>
            <a:r>
              <a:rPr lang="ja-JP" altLang="en-US" sz="900" dirty="0">
                <a:solidFill>
                  <a:schemeClr val="accent2">
                    <a:lumMod val="40000"/>
                    <a:lumOff val="60000"/>
                  </a:schemeClr>
                </a:solidFill>
              </a:rPr>
              <a:t>◆</a:t>
            </a:r>
            <a:r>
              <a:rPr lang="ja-JP" altLang="en-US" sz="900" dirty="0" smtClean="0"/>
              <a:t>保健医療従事者の確保・資質向上</a:t>
            </a:r>
            <a:endParaRPr lang="en-US" altLang="ja-JP" sz="900" dirty="0"/>
          </a:p>
        </p:txBody>
      </p:sp>
      <p:sp>
        <p:nvSpPr>
          <p:cNvPr id="82" name="テキスト ボックス 81"/>
          <p:cNvSpPr txBox="1"/>
          <p:nvPr/>
        </p:nvSpPr>
        <p:spPr>
          <a:xfrm>
            <a:off x="3275856" y="5566672"/>
            <a:ext cx="2700300" cy="271869"/>
          </a:xfrm>
          <a:prstGeom prst="rect">
            <a:avLst/>
          </a:prstGeom>
          <a:noFill/>
        </p:spPr>
        <p:txBody>
          <a:bodyPr wrap="square" rtlCol="0">
            <a:spAutoFit/>
          </a:bodyPr>
          <a:lstStyle/>
          <a:p>
            <a:pPr>
              <a:lnSpc>
                <a:spcPts val="700"/>
              </a:lnSpc>
            </a:pPr>
            <a:r>
              <a:rPr kumimoji="1" lang="ja-JP" altLang="en-US" sz="700" dirty="0" smtClean="0"/>
              <a:t>・（新興感染症等に備えた）感染症指定医療機関に係る病床の確保</a:t>
            </a:r>
            <a:endParaRPr kumimoji="1" lang="en-US" altLang="ja-JP" sz="700" dirty="0" smtClean="0"/>
          </a:p>
          <a:p>
            <a:pPr>
              <a:lnSpc>
                <a:spcPts val="700"/>
              </a:lnSpc>
            </a:pPr>
            <a:r>
              <a:rPr lang="ja-JP" altLang="en-US" sz="700" dirty="0"/>
              <a:t>　</a:t>
            </a:r>
            <a:r>
              <a:rPr lang="ja-JP" altLang="en-US" sz="700" dirty="0" smtClean="0"/>
              <a:t>　</a:t>
            </a:r>
            <a:r>
              <a:rPr lang="ja-JP" altLang="en-US" sz="700" dirty="0"/>
              <a:t>（</a:t>
            </a:r>
            <a:r>
              <a:rPr lang="ja-JP" altLang="en-US" sz="700" dirty="0" smtClean="0"/>
              <a:t>㉙一類：４床、二類：</a:t>
            </a:r>
            <a:r>
              <a:rPr lang="en-US" altLang="ja-JP" sz="700" dirty="0" smtClean="0"/>
              <a:t>72</a:t>
            </a:r>
            <a:r>
              <a:rPr lang="ja-JP" altLang="en-US" sz="700" dirty="0" smtClean="0"/>
              <a:t>床</a:t>
            </a:r>
            <a:r>
              <a:rPr kumimoji="1" lang="en-US" altLang="ja-JP" sz="700" dirty="0" smtClean="0"/>
              <a:t> </a:t>
            </a:r>
            <a:r>
              <a:rPr kumimoji="1" lang="ja-JP" altLang="en-US" sz="700" dirty="0" smtClean="0"/>
              <a:t>→㉜現状維持</a:t>
            </a:r>
            <a:r>
              <a:rPr kumimoji="1" lang="en-US" altLang="ja-JP" sz="700" dirty="0" smtClean="0"/>
              <a:t> </a:t>
            </a:r>
            <a:r>
              <a:rPr kumimoji="1" lang="ja-JP" altLang="en-US" sz="700" dirty="0" smtClean="0"/>
              <a:t>→㉟</a:t>
            </a:r>
            <a:r>
              <a:rPr lang="ja-JP" altLang="en-US" sz="700" dirty="0" smtClean="0"/>
              <a:t>現状</a:t>
            </a:r>
            <a:r>
              <a:rPr lang="ja-JP" altLang="en-US" sz="700" dirty="0"/>
              <a:t>維持</a:t>
            </a:r>
            <a:r>
              <a:rPr kumimoji="1" lang="ja-JP" altLang="en-US" sz="700" dirty="0" smtClean="0"/>
              <a:t>）</a:t>
            </a:r>
            <a:endParaRPr kumimoji="1" lang="en-US" altLang="ja-JP" sz="700" dirty="0"/>
          </a:p>
        </p:txBody>
      </p:sp>
      <p:sp>
        <p:nvSpPr>
          <p:cNvPr id="83" name="テキスト ボックス 82"/>
          <p:cNvSpPr txBox="1"/>
          <p:nvPr/>
        </p:nvSpPr>
        <p:spPr>
          <a:xfrm>
            <a:off x="3275856" y="5893435"/>
            <a:ext cx="2664296" cy="271869"/>
          </a:xfrm>
          <a:prstGeom prst="rect">
            <a:avLst/>
          </a:prstGeom>
          <a:noFill/>
        </p:spPr>
        <p:txBody>
          <a:bodyPr wrap="square" rtlCol="0">
            <a:spAutoFit/>
          </a:bodyPr>
          <a:lstStyle/>
          <a:p>
            <a:pPr>
              <a:lnSpc>
                <a:spcPts val="700"/>
              </a:lnSpc>
            </a:pPr>
            <a:r>
              <a:rPr kumimoji="1" lang="ja-JP" altLang="en-US" sz="700" dirty="0" smtClean="0"/>
              <a:t>・</a:t>
            </a:r>
            <a:r>
              <a:rPr lang="ja-JP" altLang="en-US" sz="700" dirty="0" smtClean="0"/>
              <a:t>臓器提供の意思表示率</a:t>
            </a:r>
            <a:endParaRPr kumimoji="1" lang="en-US" altLang="ja-JP" sz="700" dirty="0" smtClean="0"/>
          </a:p>
          <a:p>
            <a:pPr>
              <a:lnSpc>
                <a:spcPts val="700"/>
              </a:lnSpc>
            </a:pPr>
            <a:r>
              <a:rPr lang="ja-JP" altLang="en-US" sz="700" dirty="0"/>
              <a:t>　</a:t>
            </a:r>
            <a:r>
              <a:rPr lang="ja-JP" altLang="en-US" sz="700" dirty="0" smtClean="0"/>
              <a:t>　</a:t>
            </a:r>
            <a:r>
              <a:rPr lang="ja-JP" altLang="en-US" sz="700" dirty="0"/>
              <a:t>（</a:t>
            </a:r>
            <a:r>
              <a:rPr lang="ja-JP" altLang="en-US" sz="700" dirty="0" smtClean="0"/>
              <a:t>㉘</a:t>
            </a:r>
            <a:r>
              <a:rPr lang="en-US" altLang="ja-JP" sz="700" dirty="0" smtClean="0"/>
              <a:t>19.1</a:t>
            </a:r>
            <a:r>
              <a:rPr kumimoji="1" lang="en-US" altLang="ja-JP" sz="700" dirty="0" smtClean="0"/>
              <a:t>% </a:t>
            </a:r>
            <a:r>
              <a:rPr kumimoji="1" lang="ja-JP" altLang="en-US" sz="700" dirty="0" smtClean="0"/>
              <a:t>→㉜</a:t>
            </a:r>
            <a:r>
              <a:rPr lang="ja-JP" altLang="en-US" sz="700" dirty="0"/>
              <a:t>増加</a:t>
            </a:r>
            <a:r>
              <a:rPr kumimoji="1" lang="en-US" altLang="ja-JP" sz="700" dirty="0" smtClean="0"/>
              <a:t> </a:t>
            </a:r>
            <a:r>
              <a:rPr kumimoji="1" lang="ja-JP" altLang="en-US" sz="700" dirty="0" smtClean="0"/>
              <a:t>→㉟</a:t>
            </a:r>
            <a:r>
              <a:rPr lang="ja-JP" altLang="en-US" sz="700" dirty="0"/>
              <a:t>増加</a:t>
            </a:r>
            <a:r>
              <a:rPr kumimoji="1" lang="ja-JP" altLang="en-US" sz="700" dirty="0" smtClean="0"/>
              <a:t>）</a:t>
            </a:r>
            <a:endParaRPr kumimoji="1" lang="en-US" altLang="ja-JP" sz="700" dirty="0"/>
          </a:p>
        </p:txBody>
      </p:sp>
      <p:sp>
        <p:nvSpPr>
          <p:cNvPr id="84" name="テキスト ボックス 83"/>
          <p:cNvSpPr txBox="1"/>
          <p:nvPr/>
        </p:nvSpPr>
        <p:spPr>
          <a:xfrm>
            <a:off x="3275856" y="6237312"/>
            <a:ext cx="2664296" cy="271869"/>
          </a:xfrm>
          <a:prstGeom prst="rect">
            <a:avLst/>
          </a:prstGeom>
          <a:noFill/>
        </p:spPr>
        <p:txBody>
          <a:bodyPr wrap="square" rtlCol="0">
            <a:spAutoFit/>
          </a:bodyPr>
          <a:lstStyle/>
          <a:p>
            <a:pPr>
              <a:lnSpc>
                <a:spcPts val="700"/>
              </a:lnSpc>
            </a:pPr>
            <a:r>
              <a:rPr kumimoji="1" lang="ja-JP" altLang="en-US" sz="700" dirty="0" smtClean="0"/>
              <a:t>・</a:t>
            </a:r>
            <a:r>
              <a:rPr lang="ja-JP" altLang="en-US" sz="700" dirty="0" smtClean="0"/>
              <a:t>ドナー登録者数（新規）</a:t>
            </a:r>
            <a:endParaRPr kumimoji="1" lang="en-US" altLang="ja-JP" sz="700" dirty="0" smtClean="0"/>
          </a:p>
          <a:p>
            <a:pPr>
              <a:lnSpc>
                <a:spcPts val="700"/>
              </a:lnSpc>
            </a:pPr>
            <a:r>
              <a:rPr lang="ja-JP" altLang="en-US" sz="700" dirty="0"/>
              <a:t>　</a:t>
            </a:r>
            <a:r>
              <a:rPr lang="ja-JP" altLang="en-US" sz="700" dirty="0" smtClean="0"/>
              <a:t>　</a:t>
            </a:r>
            <a:r>
              <a:rPr kumimoji="1" lang="ja-JP" altLang="en-US" sz="700" dirty="0" smtClean="0"/>
              <a:t>（</a:t>
            </a:r>
            <a:r>
              <a:rPr lang="ja-JP" altLang="en-US" sz="700" dirty="0" smtClean="0"/>
              <a:t>㉘</a:t>
            </a:r>
            <a:r>
              <a:rPr lang="en-US" altLang="ja-JP" sz="700" dirty="0" smtClean="0"/>
              <a:t>585</a:t>
            </a:r>
            <a:r>
              <a:rPr lang="ja-JP" altLang="en-US" sz="700" dirty="0"/>
              <a:t>人</a:t>
            </a:r>
            <a:r>
              <a:rPr kumimoji="1" lang="en-US" altLang="ja-JP" sz="700" dirty="0" smtClean="0"/>
              <a:t> </a:t>
            </a:r>
            <a:r>
              <a:rPr kumimoji="1" lang="ja-JP" altLang="en-US" sz="700" dirty="0" smtClean="0"/>
              <a:t>→㉜</a:t>
            </a:r>
            <a:r>
              <a:rPr lang="en-US" altLang="ja-JP" sz="700" dirty="0" smtClean="0"/>
              <a:t>700</a:t>
            </a:r>
            <a:r>
              <a:rPr lang="ja-JP" altLang="en-US" sz="700" dirty="0"/>
              <a:t>人</a:t>
            </a:r>
            <a:r>
              <a:rPr kumimoji="1" lang="en-US" altLang="ja-JP" sz="700" dirty="0" smtClean="0"/>
              <a:t> </a:t>
            </a:r>
            <a:r>
              <a:rPr kumimoji="1" lang="ja-JP" altLang="en-US" sz="700" dirty="0" smtClean="0"/>
              <a:t>→㉟</a:t>
            </a:r>
            <a:r>
              <a:rPr lang="en-US" altLang="ja-JP" sz="700" dirty="0" smtClean="0"/>
              <a:t>850</a:t>
            </a:r>
            <a:r>
              <a:rPr lang="ja-JP" altLang="en-US" sz="700" dirty="0"/>
              <a:t>人</a:t>
            </a:r>
            <a:r>
              <a:rPr kumimoji="1" lang="ja-JP" altLang="en-US" sz="700" dirty="0" smtClean="0"/>
              <a:t>）</a:t>
            </a:r>
            <a:endParaRPr kumimoji="1" lang="en-US" altLang="ja-JP" sz="700" dirty="0"/>
          </a:p>
        </p:txBody>
      </p:sp>
      <p:sp>
        <p:nvSpPr>
          <p:cNvPr id="85" name="テキスト ボックス 84"/>
          <p:cNvSpPr txBox="1"/>
          <p:nvPr/>
        </p:nvSpPr>
        <p:spPr>
          <a:xfrm>
            <a:off x="3275856" y="6581408"/>
            <a:ext cx="2664296" cy="271869"/>
          </a:xfrm>
          <a:prstGeom prst="rect">
            <a:avLst/>
          </a:prstGeom>
          <a:noFill/>
        </p:spPr>
        <p:txBody>
          <a:bodyPr wrap="square" rtlCol="0">
            <a:spAutoFit/>
          </a:bodyPr>
          <a:lstStyle/>
          <a:p>
            <a:pPr>
              <a:lnSpc>
                <a:spcPts val="700"/>
              </a:lnSpc>
            </a:pPr>
            <a:r>
              <a:rPr kumimoji="1" lang="ja-JP" altLang="en-US" sz="700" dirty="0" smtClean="0"/>
              <a:t>・</a:t>
            </a:r>
            <a:r>
              <a:rPr lang="ja-JP" altLang="en-US" sz="700" dirty="0" smtClean="0"/>
              <a:t>難病対策基本方針に基づく難病診療連携拠点病院の設置状況</a:t>
            </a:r>
            <a:endParaRPr kumimoji="1" lang="en-US" altLang="ja-JP" sz="700" dirty="0" smtClean="0"/>
          </a:p>
          <a:p>
            <a:pPr>
              <a:lnSpc>
                <a:spcPts val="700"/>
              </a:lnSpc>
            </a:pPr>
            <a:r>
              <a:rPr lang="ja-JP" altLang="en-US" sz="700" dirty="0"/>
              <a:t>　</a:t>
            </a:r>
            <a:r>
              <a:rPr lang="ja-JP" altLang="en-US" sz="700" dirty="0" smtClean="0"/>
              <a:t>　</a:t>
            </a:r>
            <a:r>
              <a:rPr kumimoji="1" lang="ja-JP" altLang="en-US" sz="700" dirty="0" smtClean="0"/>
              <a:t>（</a:t>
            </a:r>
            <a:r>
              <a:rPr lang="ja-JP" altLang="en-US" sz="700" dirty="0"/>
              <a:t> ㉙ ０</a:t>
            </a:r>
            <a:r>
              <a:rPr kumimoji="1" lang="en-US" altLang="ja-JP" sz="700" dirty="0" smtClean="0"/>
              <a:t> </a:t>
            </a:r>
            <a:r>
              <a:rPr kumimoji="1" lang="ja-JP" altLang="en-US" sz="700" dirty="0" smtClean="0"/>
              <a:t>→㉜</a:t>
            </a:r>
            <a:r>
              <a:rPr lang="ja-JP" altLang="en-US" sz="700" dirty="0"/>
              <a:t>１</a:t>
            </a:r>
            <a:r>
              <a:rPr kumimoji="1" lang="en-US" altLang="ja-JP" sz="700" dirty="0" smtClean="0"/>
              <a:t> </a:t>
            </a:r>
            <a:r>
              <a:rPr kumimoji="1" lang="ja-JP" altLang="en-US" sz="700" dirty="0" smtClean="0"/>
              <a:t>→㉟</a:t>
            </a:r>
            <a:r>
              <a:rPr lang="ja-JP" altLang="en-US" sz="700" dirty="0"/>
              <a:t>１</a:t>
            </a:r>
            <a:r>
              <a:rPr kumimoji="1" lang="ja-JP" altLang="en-US" sz="700" dirty="0" smtClean="0"/>
              <a:t>）</a:t>
            </a:r>
            <a:endParaRPr kumimoji="1" lang="en-US" altLang="ja-JP" sz="700" dirty="0"/>
          </a:p>
        </p:txBody>
      </p:sp>
      <p:sp>
        <p:nvSpPr>
          <p:cNvPr id="86" name="テキスト ボックス 85"/>
          <p:cNvSpPr txBox="1"/>
          <p:nvPr/>
        </p:nvSpPr>
        <p:spPr>
          <a:xfrm>
            <a:off x="5976156" y="5236539"/>
            <a:ext cx="2664296" cy="271869"/>
          </a:xfrm>
          <a:prstGeom prst="rect">
            <a:avLst/>
          </a:prstGeom>
          <a:noFill/>
        </p:spPr>
        <p:txBody>
          <a:bodyPr wrap="square" rtlCol="0">
            <a:spAutoFit/>
          </a:bodyPr>
          <a:lstStyle/>
          <a:p>
            <a:pPr>
              <a:lnSpc>
                <a:spcPts val="700"/>
              </a:lnSpc>
            </a:pPr>
            <a:r>
              <a:rPr kumimoji="1" lang="ja-JP" altLang="en-US" sz="700" dirty="0" smtClean="0"/>
              <a:t>・</a:t>
            </a:r>
            <a:r>
              <a:rPr lang="ja-JP" altLang="en-US" sz="700" dirty="0" smtClean="0"/>
              <a:t>拠点病院の設置数</a:t>
            </a:r>
            <a:endParaRPr kumimoji="1" lang="en-US" altLang="ja-JP" sz="700" dirty="0" smtClean="0"/>
          </a:p>
          <a:p>
            <a:pPr>
              <a:lnSpc>
                <a:spcPts val="700"/>
              </a:lnSpc>
            </a:pPr>
            <a:r>
              <a:rPr lang="ja-JP" altLang="en-US" sz="700" dirty="0"/>
              <a:t>　</a:t>
            </a:r>
            <a:r>
              <a:rPr lang="ja-JP" altLang="en-US" sz="700" dirty="0" smtClean="0"/>
              <a:t>　</a:t>
            </a:r>
            <a:r>
              <a:rPr kumimoji="1" lang="ja-JP" altLang="en-US" sz="700" dirty="0" smtClean="0"/>
              <a:t>（</a:t>
            </a:r>
            <a:r>
              <a:rPr lang="ja-JP" altLang="en-US" sz="700" dirty="0"/>
              <a:t> ㉙ ０</a:t>
            </a:r>
            <a:r>
              <a:rPr kumimoji="1" lang="en-US" altLang="ja-JP" sz="700" dirty="0" smtClean="0"/>
              <a:t> </a:t>
            </a:r>
            <a:r>
              <a:rPr kumimoji="1" lang="ja-JP" altLang="en-US" sz="700" dirty="0" smtClean="0"/>
              <a:t>→㉜</a:t>
            </a:r>
            <a:r>
              <a:rPr lang="ja-JP" altLang="en-US" sz="700" dirty="0" smtClean="0"/>
              <a:t>１～２</a:t>
            </a:r>
            <a:r>
              <a:rPr kumimoji="1" lang="ja-JP" altLang="en-US" sz="700" dirty="0" smtClean="0"/>
              <a:t>→㉟</a:t>
            </a:r>
            <a:r>
              <a:rPr lang="ja-JP" altLang="en-US" sz="700" dirty="0" smtClean="0"/>
              <a:t>１～２</a:t>
            </a:r>
            <a:r>
              <a:rPr kumimoji="1" lang="ja-JP" altLang="en-US" sz="700" dirty="0" smtClean="0"/>
              <a:t>）</a:t>
            </a:r>
            <a:endParaRPr kumimoji="1" lang="en-US" altLang="ja-JP" sz="700" dirty="0"/>
          </a:p>
        </p:txBody>
      </p:sp>
      <p:sp>
        <p:nvSpPr>
          <p:cNvPr id="78" name="テキスト ボックス 77"/>
          <p:cNvSpPr txBox="1"/>
          <p:nvPr/>
        </p:nvSpPr>
        <p:spPr>
          <a:xfrm>
            <a:off x="5968813" y="5566673"/>
            <a:ext cx="2819152" cy="271869"/>
          </a:xfrm>
          <a:prstGeom prst="rect">
            <a:avLst/>
          </a:prstGeom>
          <a:noFill/>
        </p:spPr>
        <p:txBody>
          <a:bodyPr wrap="square" rtlCol="0">
            <a:spAutoFit/>
          </a:bodyPr>
          <a:lstStyle/>
          <a:p>
            <a:pPr>
              <a:lnSpc>
                <a:spcPts val="700"/>
              </a:lnSpc>
            </a:pPr>
            <a:r>
              <a:rPr kumimoji="1" lang="ja-JP" altLang="en-US" sz="700" dirty="0" smtClean="0"/>
              <a:t>・医療機関と連携する かかりつけ歯科診療所数　</a:t>
            </a:r>
            <a:endParaRPr kumimoji="1" lang="en-US" altLang="ja-JP" sz="700" dirty="0" smtClean="0"/>
          </a:p>
          <a:p>
            <a:pPr>
              <a:lnSpc>
                <a:spcPts val="700"/>
              </a:lnSpc>
            </a:pPr>
            <a:r>
              <a:rPr lang="ja-JP" altLang="en-US" sz="700" dirty="0"/>
              <a:t>　</a:t>
            </a:r>
            <a:r>
              <a:rPr lang="ja-JP" altLang="en-US" sz="700" dirty="0" smtClean="0"/>
              <a:t>　</a:t>
            </a:r>
            <a:r>
              <a:rPr kumimoji="1" lang="ja-JP" altLang="en-US" sz="700" dirty="0" smtClean="0"/>
              <a:t>（</a:t>
            </a:r>
            <a:r>
              <a:rPr lang="ja-JP" altLang="en-US" sz="700" dirty="0"/>
              <a:t>㉘</a:t>
            </a:r>
            <a:r>
              <a:rPr kumimoji="1" lang="en-US" altLang="ja-JP" sz="700" dirty="0" smtClean="0"/>
              <a:t>539</a:t>
            </a:r>
            <a:r>
              <a:rPr kumimoji="1" lang="ja-JP" altLang="en-US" sz="700" dirty="0" smtClean="0"/>
              <a:t>か所 →㉜ </a:t>
            </a:r>
            <a:r>
              <a:rPr lang="ja-JP" altLang="en-US" sz="700" dirty="0"/>
              <a:t>増加</a:t>
            </a:r>
            <a:r>
              <a:rPr kumimoji="1" lang="ja-JP" altLang="en-US" sz="700" dirty="0" smtClean="0"/>
              <a:t> </a:t>
            </a:r>
            <a:r>
              <a:rPr lang="ja-JP" altLang="en-US" sz="700" dirty="0" smtClean="0"/>
              <a:t>→㉟ </a:t>
            </a:r>
            <a:r>
              <a:rPr lang="ja-JP" altLang="en-US" sz="700" dirty="0"/>
              <a:t>増加</a:t>
            </a:r>
            <a:r>
              <a:rPr lang="ja-JP" altLang="en-US" sz="700" dirty="0" smtClean="0"/>
              <a:t>）</a:t>
            </a:r>
            <a:endParaRPr kumimoji="1" lang="en-US" altLang="ja-JP" sz="700" dirty="0"/>
          </a:p>
        </p:txBody>
      </p:sp>
      <p:sp>
        <p:nvSpPr>
          <p:cNvPr id="79" name="テキスト ボックス 78"/>
          <p:cNvSpPr txBox="1"/>
          <p:nvPr/>
        </p:nvSpPr>
        <p:spPr>
          <a:xfrm>
            <a:off x="5986561" y="5924732"/>
            <a:ext cx="2819152" cy="271869"/>
          </a:xfrm>
          <a:prstGeom prst="rect">
            <a:avLst/>
          </a:prstGeom>
          <a:noFill/>
        </p:spPr>
        <p:txBody>
          <a:bodyPr wrap="square" rtlCol="0">
            <a:spAutoFit/>
          </a:bodyPr>
          <a:lstStyle/>
          <a:p>
            <a:pPr>
              <a:lnSpc>
                <a:spcPts val="700"/>
              </a:lnSpc>
            </a:pPr>
            <a:r>
              <a:rPr kumimoji="1" lang="ja-JP" altLang="en-US" sz="700" dirty="0" smtClean="0"/>
              <a:t>・</a:t>
            </a:r>
            <a:r>
              <a:rPr lang="ja-JP" altLang="en-US" sz="700" dirty="0" smtClean="0"/>
              <a:t>かかりつけ薬剤師指導料及びかかりつけ薬剤師包括管理料届出数</a:t>
            </a:r>
            <a:endParaRPr lang="en-US" altLang="ja-JP" sz="700" dirty="0" smtClean="0"/>
          </a:p>
          <a:p>
            <a:pPr>
              <a:lnSpc>
                <a:spcPts val="700"/>
              </a:lnSpc>
            </a:pPr>
            <a:r>
              <a:rPr lang="ja-JP" altLang="en-US" sz="700" dirty="0"/>
              <a:t>　</a:t>
            </a:r>
            <a:r>
              <a:rPr lang="ja-JP" altLang="en-US" sz="700" dirty="0" smtClean="0"/>
              <a:t>　</a:t>
            </a:r>
            <a:r>
              <a:rPr kumimoji="1" lang="ja-JP" altLang="en-US" sz="700" dirty="0" smtClean="0"/>
              <a:t>（㉙</a:t>
            </a:r>
            <a:r>
              <a:rPr kumimoji="1" lang="en-US" altLang="ja-JP" sz="700" dirty="0" smtClean="0"/>
              <a:t>1,960</a:t>
            </a:r>
            <a:r>
              <a:rPr kumimoji="1" lang="ja-JP" altLang="en-US" sz="700" dirty="0" smtClean="0"/>
              <a:t>件 →㉜ </a:t>
            </a:r>
            <a:r>
              <a:rPr kumimoji="1" lang="en-US" altLang="ja-JP" sz="700" dirty="0" smtClean="0"/>
              <a:t>2,299</a:t>
            </a:r>
            <a:r>
              <a:rPr kumimoji="1" lang="ja-JP" altLang="en-US" sz="700" dirty="0" smtClean="0"/>
              <a:t>件 </a:t>
            </a:r>
            <a:r>
              <a:rPr lang="ja-JP" altLang="en-US" sz="700" dirty="0" smtClean="0"/>
              <a:t>→㉟ </a:t>
            </a:r>
            <a:r>
              <a:rPr lang="en-US" altLang="ja-JP" sz="700" dirty="0" smtClean="0"/>
              <a:t>2,638</a:t>
            </a:r>
            <a:r>
              <a:rPr lang="ja-JP" altLang="en-US" sz="700" dirty="0" smtClean="0"/>
              <a:t>件）</a:t>
            </a:r>
            <a:endParaRPr lang="en-US" altLang="ja-JP" sz="700" dirty="0" smtClean="0"/>
          </a:p>
        </p:txBody>
      </p:sp>
      <p:sp>
        <p:nvSpPr>
          <p:cNvPr id="87" name="テキスト ボックス 86"/>
          <p:cNvSpPr txBox="1"/>
          <p:nvPr/>
        </p:nvSpPr>
        <p:spPr>
          <a:xfrm>
            <a:off x="5986561" y="6235749"/>
            <a:ext cx="2664296" cy="271869"/>
          </a:xfrm>
          <a:prstGeom prst="rect">
            <a:avLst/>
          </a:prstGeom>
          <a:noFill/>
        </p:spPr>
        <p:txBody>
          <a:bodyPr wrap="square" rtlCol="0">
            <a:spAutoFit/>
          </a:bodyPr>
          <a:lstStyle/>
          <a:p>
            <a:pPr>
              <a:lnSpc>
                <a:spcPts val="700"/>
              </a:lnSpc>
            </a:pPr>
            <a:r>
              <a:rPr kumimoji="1" lang="ja-JP" altLang="en-US" sz="700" dirty="0" smtClean="0"/>
              <a:t>・</a:t>
            </a:r>
            <a:r>
              <a:rPr lang="ja-JP" altLang="en-US" sz="700" dirty="0" smtClean="0"/>
              <a:t>大阪府献血推進計画の目標献血者数の達成率</a:t>
            </a:r>
            <a:endParaRPr kumimoji="1" lang="en-US" altLang="ja-JP" sz="700" dirty="0" smtClean="0"/>
          </a:p>
          <a:p>
            <a:pPr>
              <a:lnSpc>
                <a:spcPts val="700"/>
              </a:lnSpc>
            </a:pPr>
            <a:r>
              <a:rPr lang="ja-JP" altLang="en-US" sz="700" dirty="0"/>
              <a:t>　</a:t>
            </a:r>
            <a:r>
              <a:rPr lang="ja-JP" altLang="en-US" sz="700" dirty="0" smtClean="0"/>
              <a:t>　</a:t>
            </a:r>
            <a:r>
              <a:rPr kumimoji="1" lang="ja-JP" altLang="en-US" sz="700" dirty="0" smtClean="0"/>
              <a:t>（</a:t>
            </a:r>
            <a:r>
              <a:rPr lang="ja-JP" altLang="en-US" sz="700" dirty="0" smtClean="0"/>
              <a:t>㉘</a:t>
            </a:r>
            <a:r>
              <a:rPr lang="en-US" altLang="ja-JP" sz="700" dirty="0" smtClean="0"/>
              <a:t>97.8</a:t>
            </a:r>
            <a:r>
              <a:rPr kumimoji="1" lang="en-US" altLang="ja-JP" sz="700" dirty="0" smtClean="0"/>
              <a:t>% </a:t>
            </a:r>
            <a:r>
              <a:rPr kumimoji="1" lang="ja-JP" altLang="en-US" sz="700" dirty="0" smtClean="0"/>
              <a:t>→㉜</a:t>
            </a:r>
            <a:r>
              <a:rPr lang="en-US" altLang="ja-JP" sz="700" dirty="0" smtClean="0"/>
              <a:t>10</a:t>
            </a:r>
            <a:r>
              <a:rPr kumimoji="1" lang="en-US" altLang="ja-JP" sz="700" dirty="0" smtClean="0"/>
              <a:t>0%</a:t>
            </a:r>
            <a:r>
              <a:rPr kumimoji="1" lang="ja-JP" altLang="en-US" sz="700" dirty="0" smtClean="0"/>
              <a:t>以上</a:t>
            </a:r>
            <a:r>
              <a:rPr kumimoji="1" lang="en-US" altLang="ja-JP" sz="700" dirty="0" smtClean="0"/>
              <a:t> </a:t>
            </a:r>
            <a:r>
              <a:rPr kumimoji="1" lang="ja-JP" altLang="en-US" sz="700" dirty="0" smtClean="0"/>
              <a:t>→㉟</a:t>
            </a:r>
            <a:r>
              <a:rPr kumimoji="1" lang="en-US" altLang="ja-JP" sz="700" dirty="0" smtClean="0"/>
              <a:t>100%</a:t>
            </a:r>
            <a:r>
              <a:rPr kumimoji="1" lang="ja-JP" altLang="en-US" sz="700" dirty="0" smtClean="0"/>
              <a:t>以上）</a:t>
            </a:r>
            <a:endParaRPr kumimoji="1" lang="en-US" altLang="ja-JP" sz="700" dirty="0"/>
          </a:p>
        </p:txBody>
      </p:sp>
      <p:sp>
        <p:nvSpPr>
          <p:cNvPr id="47" name="テキスト ボックス 46"/>
          <p:cNvSpPr txBox="1"/>
          <p:nvPr/>
        </p:nvSpPr>
        <p:spPr>
          <a:xfrm>
            <a:off x="5986561" y="6581406"/>
            <a:ext cx="2819152" cy="271869"/>
          </a:xfrm>
          <a:prstGeom prst="rect">
            <a:avLst/>
          </a:prstGeom>
          <a:noFill/>
        </p:spPr>
        <p:txBody>
          <a:bodyPr wrap="square" rtlCol="0">
            <a:spAutoFit/>
          </a:bodyPr>
          <a:lstStyle/>
          <a:p>
            <a:pPr>
              <a:lnSpc>
                <a:spcPts val="700"/>
              </a:lnSpc>
            </a:pPr>
            <a:r>
              <a:rPr kumimoji="1" lang="ja-JP" altLang="en-US" sz="700" dirty="0" smtClean="0"/>
              <a:t>・</a:t>
            </a:r>
            <a:r>
              <a:rPr lang="ja-JP" altLang="en-US" sz="700" dirty="0" smtClean="0"/>
              <a:t>医師確保が困難や診療科に従事する</a:t>
            </a:r>
            <a:r>
              <a:rPr lang="ja-JP" altLang="en-US" sz="700" dirty="0"/>
              <a:t>医師</a:t>
            </a:r>
            <a:r>
              <a:rPr lang="ja-JP" altLang="en-US" sz="700" dirty="0" smtClean="0"/>
              <a:t>の確保、地域間のバランスの取れた医師確保等</a:t>
            </a:r>
            <a:endParaRPr kumimoji="1" lang="en-US" altLang="ja-JP" sz="700" dirty="0" smtClean="0"/>
          </a:p>
        </p:txBody>
      </p:sp>
    </p:spTree>
    <p:extLst>
      <p:ext uri="{BB962C8B-B14F-4D97-AF65-F5344CB8AC3E}">
        <p14:creationId xmlns:p14="http://schemas.microsoft.com/office/powerpoint/2010/main" val="364223960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4593</TotalTime>
  <Words>1604</Words>
  <Application>Microsoft Office PowerPoint</Application>
  <PresentationFormat>画面に合わせる (4:3)</PresentationFormat>
  <Paragraphs>193</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堺市</cp:lastModifiedBy>
  <cp:revision>293</cp:revision>
  <cp:lastPrinted>2017-09-08T02:05:59Z</cp:lastPrinted>
  <dcterms:created xsi:type="dcterms:W3CDTF">2017-07-14T05:43:13Z</dcterms:created>
  <dcterms:modified xsi:type="dcterms:W3CDTF">2017-09-25T00:54:40Z</dcterms:modified>
</cp:coreProperties>
</file>