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28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4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91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66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47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9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1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57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98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03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10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4511A-5CFA-4D6C-B17E-4B28B843C04A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44E57-83BA-4885-A602-161E767D0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85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83618"/>
            <a:ext cx="9144000" cy="404664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/>
              <a:t>保健医療計画に基づく精神疾患の協議の</a:t>
            </a:r>
            <a:r>
              <a:rPr kumimoji="1" lang="ja-JP" altLang="en-US" sz="2400" dirty="0" smtClean="0"/>
              <a:t>場（案）</a:t>
            </a:r>
            <a:endParaRPr kumimoji="1" lang="ja-JP" alt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761784" y="1032298"/>
            <a:ext cx="7626639" cy="7052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保健</a:t>
            </a:r>
            <a:r>
              <a:rPr kumimoji="1" lang="ja-JP" altLang="en-US" sz="2400" dirty="0" smtClean="0"/>
              <a:t>医療協議会（各圏域</a:t>
            </a:r>
            <a:r>
              <a:rPr lang="ja-JP" altLang="en-US" sz="2400" dirty="0" smtClean="0"/>
              <a:t>に設置</a:t>
            </a:r>
            <a:r>
              <a:rPr kumimoji="1" lang="ja-JP" altLang="en-US" sz="2400" dirty="0" smtClean="0"/>
              <a:t>）</a:t>
            </a: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761784" y="2112418"/>
            <a:ext cx="7626640" cy="2304256"/>
          </a:xfrm>
          <a:prstGeom prst="roundRect">
            <a:avLst>
              <a:gd name="adj" fmla="val 661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360000" tIns="360000" rIns="360000" bIns="360000" rtlCol="0" anchor="ctr"/>
          <a:lstStyle/>
          <a:p>
            <a:r>
              <a:rPr lang="ja-JP" altLang="en-US" sz="2000" u="sng" dirty="0" smtClean="0">
                <a:latin typeface="+mn-ea"/>
              </a:rPr>
              <a:t>・医療・病床懇話会（部会）</a:t>
            </a:r>
            <a:r>
              <a:rPr lang="en-US" altLang="ja-JP" sz="2000" u="sng" dirty="0">
                <a:latin typeface="+mn-ea"/>
              </a:rPr>
              <a:t>《</a:t>
            </a:r>
            <a:r>
              <a:rPr lang="ja-JP" altLang="en-US" sz="2000" u="sng" dirty="0">
                <a:latin typeface="+mn-ea"/>
              </a:rPr>
              <a:t>仮称</a:t>
            </a:r>
            <a:r>
              <a:rPr lang="en-US" altLang="ja-JP" sz="2000" u="sng" dirty="0" smtClean="0">
                <a:latin typeface="+mn-ea"/>
              </a:rPr>
              <a:t>》</a:t>
            </a:r>
            <a:r>
              <a:rPr lang="ja-JP" altLang="en-US" sz="2000" dirty="0" smtClean="0">
                <a:latin typeface="+mn-ea"/>
              </a:rPr>
              <a:t>　　・歯科保健懇話会（部会）</a:t>
            </a:r>
          </a:p>
          <a:p>
            <a:r>
              <a:rPr lang="ja-JP" altLang="en-US" sz="2000" dirty="0" smtClean="0">
                <a:latin typeface="+mn-ea"/>
              </a:rPr>
              <a:t>・薬事</a:t>
            </a:r>
            <a:r>
              <a:rPr lang="ja-JP" altLang="en-US" sz="2000" dirty="0">
                <a:latin typeface="+mn-ea"/>
              </a:rPr>
              <a:t>懇話会（部会</a:t>
            </a:r>
            <a:r>
              <a:rPr lang="ja-JP" altLang="en-US" sz="2000" dirty="0" smtClean="0">
                <a:latin typeface="+mn-ea"/>
              </a:rPr>
              <a:t>）　　・救急</a:t>
            </a:r>
            <a:r>
              <a:rPr lang="ja-JP" altLang="en-US" sz="2000" dirty="0">
                <a:latin typeface="+mn-ea"/>
              </a:rPr>
              <a:t>懇話会</a:t>
            </a:r>
            <a:r>
              <a:rPr lang="ja-JP" altLang="en-US" sz="2000" dirty="0" smtClean="0">
                <a:latin typeface="+mn-ea"/>
              </a:rPr>
              <a:t>（救急医療体制調整部会）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・在宅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医療懇話会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（在宅医療・ターミナルケア部会）</a:t>
            </a:r>
            <a:endParaRPr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800"/>
              </a:lnSpc>
            </a:pP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　　　　　　　　　　　　　　　　　　＋</a:t>
            </a:r>
            <a:endParaRPr lang="en-US" altLang="ja-JP" sz="2000" dirty="0" smtClean="0">
              <a:latin typeface="+mn-ea"/>
            </a:endParaRPr>
          </a:p>
          <a:p>
            <a:pPr>
              <a:lnSpc>
                <a:spcPts val="800"/>
              </a:lnSpc>
            </a:pPr>
            <a:endParaRPr lang="ja-JP" altLang="en-US" sz="2000" dirty="0">
              <a:latin typeface="+mn-ea"/>
            </a:endParaRPr>
          </a:p>
          <a:p>
            <a:r>
              <a:rPr lang="ja-JP" altLang="en-US" sz="2000" u="sng" dirty="0" smtClean="0">
                <a:latin typeface="+mn-ea"/>
              </a:rPr>
              <a:t>・精神</a:t>
            </a:r>
            <a:r>
              <a:rPr lang="ja-JP" altLang="en-US" sz="2000" u="sng" dirty="0">
                <a:latin typeface="+mn-ea"/>
              </a:rPr>
              <a:t>疾患懇話会（部会</a:t>
            </a:r>
            <a:r>
              <a:rPr lang="ja-JP" altLang="en-US" sz="2000" u="sng" dirty="0" smtClean="0">
                <a:latin typeface="+mn-ea"/>
              </a:rPr>
              <a:t>）</a:t>
            </a:r>
            <a:r>
              <a:rPr lang="en-US" altLang="ja-JP" sz="2000" u="sng" dirty="0" smtClean="0">
                <a:latin typeface="+mn-ea"/>
              </a:rPr>
              <a:t>《</a:t>
            </a:r>
            <a:r>
              <a:rPr lang="ja-JP" altLang="en-US" sz="2000" u="sng" dirty="0" smtClean="0">
                <a:latin typeface="+mn-ea"/>
              </a:rPr>
              <a:t>仮称</a:t>
            </a:r>
            <a:r>
              <a:rPr lang="en-US" altLang="ja-JP" sz="2000" u="sng" dirty="0">
                <a:latin typeface="+mn-ea"/>
              </a:rPr>
              <a:t>》</a:t>
            </a:r>
            <a:endParaRPr lang="ja-JP" altLang="en-US" sz="2000" u="sng" dirty="0">
              <a:latin typeface="+mn-ea"/>
            </a:endParaRPr>
          </a:p>
        </p:txBody>
      </p:sp>
      <p:sp>
        <p:nvSpPr>
          <p:cNvPr id="28" name="円形吹き出し 27"/>
          <p:cNvSpPr/>
          <p:nvPr/>
        </p:nvSpPr>
        <p:spPr>
          <a:xfrm>
            <a:off x="5004047" y="3912618"/>
            <a:ext cx="1728191" cy="374085"/>
          </a:xfrm>
          <a:prstGeom prst="wedgeEllipseCallout">
            <a:avLst>
              <a:gd name="adj1" fmla="val -64452"/>
              <a:gd name="adj2" fmla="val -41922"/>
            </a:avLst>
          </a:prstGeom>
          <a:ln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新規に追加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53248" y="1779077"/>
            <a:ext cx="3447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必要に応じて、収集した意見を具申する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95536" y="4965070"/>
            <a:ext cx="8424936" cy="163228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開催回数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年１回程度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メンバー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医師会、歯科医師会、薬剤師会、</a:t>
            </a:r>
            <a:r>
              <a:rPr lang="zh-TW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大阪精神科病院協会、大阪精神科診療所協会</a:t>
            </a:r>
            <a:r>
              <a:rPr lang="zh-TW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zh-TW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大学病院、救命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救急Ｃなど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人程度＋市町村等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</a:t>
            </a:r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保健医療計画に基づく圏域ごとの精神医療体制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懇話会とする場合は、懇話会設置要綱に「精神疾患懇話会（仮称）」を追加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3688" y="4848722"/>
            <a:ext cx="3349472" cy="215444"/>
          </a:xfrm>
          <a:prstGeom prst="rect">
            <a:avLst/>
          </a:prstGeom>
          <a:solidFill>
            <a:schemeClr val="l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精神疾患懇話会（部会）（仮称）の概要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上矢印 2"/>
          <p:cNvSpPr/>
          <p:nvPr/>
        </p:nvSpPr>
        <p:spPr>
          <a:xfrm>
            <a:off x="4139952" y="1777684"/>
            <a:ext cx="648072" cy="262725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83939" y="4408598"/>
            <a:ext cx="4185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大阪府地域保健医療推進懇話会設置要綱に基づき設置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140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A9B37-6B58-4B60-8363-9036C39FCC1E}"/>
</file>

<file path=customXml/itemProps2.xml><?xml version="1.0" encoding="utf-8"?>
<ds:datastoreItem xmlns:ds="http://schemas.openxmlformats.org/officeDocument/2006/customXml" ds:itemID="{38175E65-E637-40E8-8AF1-81F3980694F3}"/>
</file>

<file path=customXml/itemProps3.xml><?xml version="1.0" encoding="utf-8"?>
<ds:datastoreItem xmlns:ds="http://schemas.openxmlformats.org/officeDocument/2006/customXml" ds:itemID="{6ED55130-F0E7-44FF-A8E2-EBC37315EDBA}"/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47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保健医療計画に基づく精神疾患の協議の場（案）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大阪府保健医療計画ワーキングについて</dc:title>
  <dc:creator>大阪府</dc:creator>
  <cp:lastModifiedBy>大阪府</cp:lastModifiedBy>
  <cp:revision>27</cp:revision>
  <cp:lastPrinted>2017-11-21T06:34:57Z</cp:lastPrinted>
  <dcterms:created xsi:type="dcterms:W3CDTF">2017-07-19T08:51:58Z</dcterms:created>
  <dcterms:modified xsi:type="dcterms:W3CDTF">2017-11-21T07:27:30Z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