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92" r:id="rId5"/>
    <p:sldId id="283" r:id="rId6"/>
    <p:sldId id="285" r:id="rId7"/>
    <p:sldId id="278" r:id="rId8"/>
    <p:sldId id="276" r:id="rId9"/>
    <p:sldId id="257" r:id="rId10"/>
    <p:sldId id="280" r:id="rId11"/>
    <p:sldId id="290" r:id="rId1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CFF"/>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p:cViewPr>
        <p:scale>
          <a:sx n="100" d="100"/>
          <a:sy n="100" d="100"/>
        </p:scale>
        <p:origin x="-444"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2" tIns="45716" rIns="91432"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32" tIns="45716" rIns="91432" bIns="45716" rtlCol="0"/>
          <a:lstStyle>
            <a:lvl1pPr algn="r">
              <a:defRPr sz="1200"/>
            </a:lvl1pPr>
          </a:lstStyle>
          <a:p>
            <a:fld id="{8C0B6B46-DA86-44B1-BF26-2C06D2A671C0}" type="datetimeFigureOut">
              <a:rPr kumimoji="1" lang="ja-JP" altLang="en-US" smtClean="0"/>
              <a:t>2017/12/13</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2" tIns="45716" rIns="91432" bIns="45716" rtlCol="0" anchor="ctr"/>
          <a:lstStyle/>
          <a:p>
            <a:endParaRPr lang="ja-JP" altLang="en-US"/>
          </a:p>
        </p:txBody>
      </p:sp>
      <p:sp>
        <p:nvSpPr>
          <p:cNvPr id="5" name="ノート プレースホルダー 4"/>
          <p:cNvSpPr>
            <a:spLocks noGrp="1"/>
          </p:cNvSpPr>
          <p:nvPr>
            <p:ph type="body" sz="quarter" idx="3"/>
          </p:nvPr>
        </p:nvSpPr>
        <p:spPr>
          <a:xfrm>
            <a:off x="681039" y="4721225"/>
            <a:ext cx="5445125" cy="4471988"/>
          </a:xfrm>
          <a:prstGeom prst="rect">
            <a:avLst/>
          </a:prstGeom>
        </p:spPr>
        <p:txBody>
          <a:bodyPr vert="horz" lIns="91432" tIns="45716" rIns="91432"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2" tIns="45716" rIns="91432"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4"/>
            <a:ext cx="2949575" cy="496887"/>
          </a:xfrm>
          <a:prstGeom prst="rect">
            <a:avLst/>
          </a:prstGeom>
        </p:spPr>
        <p:txBody>
          <a:bodyPr vert="horz" lIns="91432" tIns="45716" rIns="91432" bIns="45716" rtlCol="0" anchor="b"/>
          <a:lstStyle>
            <a:lvl1pPr algn="r">
              <a:defRPr sz="1200"/>
            </a:lvl1pPr>
          </a:lstStyle>
          <a:p>
            <a:fld id="{40687962-1732-4DEA-94EE-209433AE6D92}" type="slidenum">
              <a:rPr kumimoji="1" lang="ja-JP" altLang="en-US" smtClean="0"/>
              <a:t>‹#›</a:t>
            </a:fld>
            <a:endParaRPr kumimoji="1" lang="ja-JP" altLang="en-US"/>
          </a:p>
        </p:txBody>
      </p:sp>
    </p:spTree>
    <p:extLst>
      <p:ext uri="{BB962C8B-B14F-4D97-AF65-F5344CB8AC3E}">
        <p14:creationId xmlns:p14="http://schemas.microsoft.com/office/powerpoint/2010/main" val="31908815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dirty="0" smtClean="0"/>
          </a:p>
        </p:txBody>
      </p:sp>
    </p:spTree>
    <p:extLst>
      <p:ext uri="{BB962C8B-B14F-4D97-AF65-F5344CB8AC3E}">
        <p14:creationId xmlns:p14="http://schemas.microsoft.com/office/powerpoint/2010/main" val="10131172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smtClean="0"/>
          </a:p>
        </p:txBody>
      </p:sp>
    </p:spTree>
    <p:extLst>
      <p:ext uri="{BB962C8B-B14F-4D97-AF65-F5344CB8AC3E}">
        <p14:creationId xmlns:p14="http://schemas.microsoft.com/office/powerpoint/2010/main" val="10131172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smtClean="0"/>
          </a:p>
        </p:txBody>
      </p:sp>
    </p:spTree>
    <p:extLst>
      <p:ext uri="{BB962C8B-B14F-4D97-AF65-F5344CB8AC3E}">
        <p14:creationId xmlns:p14="http://schemas.microsoft.com/office/powerpoint/2010/main" val="1013117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480EE7C-8E8D-41EB-9594-C5DC1FCA6663}" type="datetime1">
              <a:rPr kumimoji="1" lang="ja-JP" altLang="en-US" smtClean="0"/>
              <a:t>2017/12/13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1261477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C6C1884-71C5-4CA1-AEB1-8D07AC67AE50}" type="datetime1">
              <a:rPr kumimoji="1" lang="ja-JP" altLang="en-US" smtClean="0"/>
              <a:t>2017/12/13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4217638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ADBA19F-7284-44BE-9A1F-C02B9A966599}" type="datetime1">
              <a:rPr kumimoji="1" lang="ja-JP" altLang="en-US" smtClean="0"/>
              <a:t>2017/12/13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643725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9288436-3286-4FEF-B618-369F48507185}" type="datetime1">
              <a:rPr kumimoji="1" lang="ja-JP" altLang="en-US" smtClean="0"/>
              <a:t>2017/12/13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098244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51F4AA4-C779-4EE1-910A-4A7C1CD4543E}" type="datetime1">
              <a:rPr kumimoji="1" lang="ja-JP" altLang="en-US" smtClean="0"/>
              <a:t>2017/12/13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682166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E3C2E89-ACA8-453C-98E5-56D551773C7D}" type="datetime1">
              <a:rPr kumimoji="1" lang="ja-JP" altLang="en-US" smtClean="0"/>
              <a:t>2017/12/13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4096771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29DF76D-27A6-45FE-A907-12DFDE6D76F8}" type="datetime1">
              <a:rPr kumimoji="1" lang="ja-JP" altLang="en-US" smtClean="0"/>
              <a:t>2017/12/13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417229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5B6E5B3-E1CE-4D50-8D88-0BAB252FE96E}" type="datetime1">
              <a:rPr kumimoji="1" lang="ja-JP" altLang="en-US" smtClean="0"/>
              <a:t>2017/12/13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1937474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9CB3274-620F-4559-8998-DD67638A3D1F}" type="datetime1">
              <a:rPr kumimoji="1" lang="ja-JP" altLang="en-US" smtClean="0"/>
              <a:t>2017/12/13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951172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107F548-034F-4E79-9524-0CA46ED49675}" type="datetime1">
              <a:rPr kumimoji="1" lang="ja-JP" altLang="en-US" smtClean="0"/>
              <a:t>2017/12/13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1665460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5239C08-6B5E-4AFE-AB4D-F32FDDA43A4F}" type="datetime1">
              <a:rPr kumimoji="1" lang="ja-JP" altLang="en-US" smtClean="0"/>
              <a:t>2017/12/13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060647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6A1CAA-F00E-48D3-8907-6F71498EB191}" type="datetime1">
              <a:rPr kumimoji="1" lang="ja-JP" altLang="en-US" smtClean="0"/>
              <a:t>2017/12/13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768652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95536" y="24855"/>
            <a:ext cx="8424936" cy="2331690"/>
          </a:xfrm>
        </p:spPr>
        <p:txBody>
          <a:bodyPr>
            <a:normAutofit/>
          </a:bodyPr>
          <a:lstStyle/>
          <a:p>
            <a:r>
              <a:rPr lang="ja-JP" altLang="en-US" dirty="0" smtClean="0"/>
              <a:t>今後の「地域医療構想」の推進</a:t>
            </a:r>
            <a:r>
              <a:rPr lang="en-US" altLang="ja-JP" dirty="0" smtClean="0"/>
              <a:t/>
            </a:r>
            <a:br>
              <a:rPr lang="en-US" altLang="ja-JP" dirty="0" smtClean="0"/>
            </a:br>
            <a:r>
              <a:rPr lang="ja-JP" altLang="en-US" dirty="0" smtClean="0"/>
              <a:t>について</a:t>
            </a:r>
            <a:endParaRPr lang="ja-JP" altLang="en-US" dirty="0"/>
          </a:p>
        </p:txBody>
      </p:sp>
      <p:sp>
        <p:nvSpPr>
          <p:cNvPr id="3" name="サブタイトル 2"/>
          <p:cNvSpPr>
            <a:spLocks noGrp="1"/>
          </p:cNvSpPr>
          <p:nvPr>
            <p:ph type="subTitle" idx="1"/>
          </p:nvPr>
        </p:nvSpPr>
        <p:spPr>
          <a:xfrm>
            <a:off x="1267544" y="5589240"/>
            <a:ext cx="6400800" cy="1129680"/>
          </a:xfrm>
        </p:spPr>
        <p:txBody>
          <a:bodyPr>
            <a:normAutofit lnSpcReduction="10000"/>
          </a:bodyPr>
          <a:lstStyle/>
          <a:p>
            <a:r>
              <a:rPr kumimoji="1" lang="ja-JP" altLang="en-US" dirty="0" smtClean="0"/>
              <a:t>大阪府</a:t>
            </a:r>
            <a:endParaRPr kumimoji="1" lang="en-US" altLang="ja-JP" dirty="0" smtClean="0"/>
          </a:p>
          <a:p>
            <a:r>
              <a:rPr lang="en-US" altLang="ja-JP" dirty="0" smtClean="0"/>
              <a:t>2017</a:t>
            </a:r>
            <a:r>
              <a:rPr kumimoji="1" lang="ja-JP" altLang="en-US" dirty="0" smtClean="0"/>
              <a:t>年</a:t>
            </a:r>
            <a:r>
              <a:rPr lang="en-US" altLang="ja-JP" dirty="0"/>
              <a:t>11</a:t>
            </a:r>
            <a:r>
              <a:rPr kumimoji="1" lang="ja-JP" altLang="en-US" dirty="0" smtClean="0"/>
              <a:t>月</a:t>
            </a:r>
            <a:r>
              <a:rPr kumimoji="1" lang="en-US" altLang="ja-JP" dirty="0" smtClean="0"/>
              <a:t>30</a:t>
            </a:r>
            <a:r>
              <a:rPr kumimoji="1" lang="ja-JP" altLang="en-US" dirty="0" smtClean="0"/>
              <a:t>日</a:t>
            </a:r>
            <a:endParaRPr kumimoji="1" lang="ja-JP" altLang="en-US" dirty="0"/>
          </a:p>
        </p:txBody>
      </p:sp>
      <p:sp>
        <p:nvSpPr>
          <p:cNvPr id="5" name="タイトル 1"/>
          <p:cNvSpPr txBox="1">
            <a:spLocks/>
          </p:cNvSpPr>
          <p:nvPr/>
        </p:nvSpPr>
        <p:spPr>
          <a:xfrm>
            <a:off x="405061" y="2204864"/>
            <a:ext cx="8586142" cy="3096344"/>
          </a:xfrm>
          <a:prstGeom prst="rect">
            <a:avLst/>
          </a:prstGeom>
          <a:solidFill>
            <a:schemeClr val="accent1">
              <a:lumMod val="20000"/>
              <a:lumOff val="80000"/>
            </a:schemeClr>
          </a:solidFill>
        </p:spPr>
        <p:txBody>
          <a:bodyPr vert="horz" lIns="91440" tIns="45720" rIns="91440" bIns="45720" rtlCol="0" anchor="ctr">
            <a:normAutofit fontScale="92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dirty="0" smtClean="0"/>
              <a:t>圏域における平成</a:t>
            </a:r>
            <a:r>
              <a:rPr lang="en-US" altLang="ja-JP" sz="2800" dirty="0" smtClean="0"/>
              <a:t>30</a:t>
            </a:r>
            <a:r>
              <a:rPr lang="ja-JP" altLang="en-US" sz="2800" dirty="0" smtClean="0"/>
              <a:t>年度からの主な変更点（詳細は後述）</a:t>
            </a:r>
            <a:endParaRPr lang="en-US" altLang="ja-JP" sz="2800" dirty="0" smtClean="0"/>
          </a:p>
          <a:p>
            <a:pPr algn="l"/>
            <a:endParaRPr lang="en-US" altLang="ja-JP" sz="2800" dirty="0" smtClean="0"/>
          </a:p>
          <a:p>
            <a:pPr algn="l"/>
            <a:r>
              <a:rPr lang="ja-JP" altLang="en-US" sz="2800" dirty="0" smtClean="0"/>
              <a:t>１　医療懇話会（部会）と病床機能懇話会（部会）を再編し、</a:t>
            </a:r>
            <a:endParaRPr lang="en-US" altLang="ja-JP" sz="2800" dirty="0" smtClean="0"/>
          </a:p>
          <a:p>
            <a:pPr algn="l"/>
            <a:r>
              <a:rPr lang="ja-JP" altLang="en-US" sz="2800" dirty="0" smtClean="0"/>
              <a:t>　　「医療・病床懇話会（部会）（仮）」を設置</a:t>
            </a:r>
            <a:endParaRPr lang="en-US" altLang="ja-JP" sz="2800" dirty="0" smtClean="0"/>
          </a:p>
          <a:p>
            <a:pPr algn="l"/>
            <a:endParaRPr lang="en-US" altLang="ja-JP" sz="2800" dirty="0" smtClean="0"/>
          </a:p>
          <a:p>
            <a:pPr algn="l"/>
            <a:r>
              <a:rPr lang="ja-JP" altLang="en-US" sz="2800" dirty="0" smtClean="0"/>
              <a:t>２　新たに医療機関（病床機能報告対象病院）を</a:t>
            </a:r>
            <a:endParaRPr lang="en-US" altLang="ja-JP" sz="2800" dirty="0" smtClean="0"/>
          </a:p>
          <a:p>
            <a:pPr algn="l"/>
            <a:r>
              <a:rPr lang="ja-JP" altLang="en-US" sz="2800" dirty="0"/>
              <a:t>　</a:t>
            </a:r>
            <a:r>
              <a:rPr lang="ja-JP" altLang="en-US" sz="2800" dirty="0" smtClean="0"/>
              <a:t>　対象にした「医療機関連絡会（仮）」を開催</a:t>
            </a:r>
            <a:endParaRPr lang="ja-JP" altLang="en-US" sz="2800" dirty="0"/>
          </a:p>
        </p:txBody>
      </p:sp>
      <p:pic>
        <p:nvPicPr>
          <p:cNvPr id="4" name="図 3" descr="D:\HatayamaH\Desktop\キャプチャ.PNG"/>
          <p:cNvPicPr/>
          <p:nvPr/>
        </p:nvPicPr>
        <p:blipFill>
          <a:blip r:embed="rId2">
            <a:extLst>
              <a:ext uri="{28A0092B-C50C-407E-A947-70E740481C1C}">
                <a14:useLocalDpi xmlns:a14="http://schemas.microsoft.com/office/drawing/2010/main" val="0"/>
              </a:ext>
            </a:extLst>
          </a:blip>
          <a:srcRect/>
          <a:stretch>
            <a:fillRect/>
          </a:stretch>
        </p:blipFill>
        <p:spPr bwMode="auto">
          <a:xfrm>
            <a:off x="7236296" y="4653136"/>
            <a:ext cx="1535236" cy="2064063"/>
          </a:xfrm>
          <a:prstGeom prst="rect">
            <a:avLst/>
          </a:prstGeom>
          <a:noFill/>
          <a:ln>
            <a:noFill/>
          </a:ln>
        </p:spPr>
      </p:pic>
      <p:sp>
        <p:nvSpPr>
          <p:cNvPr id="6" name="テキスト ボックス 42"/>
          <p:cNvSpPr txBox="1"/>
          <p:nvPr/>
        </p:nvSpPr>
        <p:spPr>
          <a:xfrm>
            <a:off x="7991338" y="260648"/>
            <a:ext cx="883920" cy="246221"/>
          </a:xfrm>
          <a:prstGeom prst="rect">
            <a:avLst/>
          </a:prstGeom>
          <a:noFill/>
          <a:ln w="9525">
            <a:solidFill>
              <a:schemeClr val="tx1"/>
            </a:solidFill>
          </a:ln>
        </p:spPr>
        <p:txBody>
          <a:bodyPr wrap="square" rtlCol="0" anchor="ct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spcAft>
                <a:spcPts val="0"/>
              </a:spcAft>
            </a:pPr>
            <a:r>
              <a:rPr kumimoji="1" lang="ja-JP" sz="1000" kern="1200" dirty="0">
                <a:solidFill>
                  <a:srgbClr val="000000"/>
                </a:solidFill>
                <a:effectLst/>
                <a:latin typeface="ＭＳ Ｐゴシック"/>
                <a:ea typeface="HG丸ｺﾞｼｯｸM-PRO"/>
                <a:cs typeface="Times New Roman"/>
              </a:rPr>
              <a:t>資料</a:t>
            </a:r>
            <a:r>
              <a:rPr kumimoji="1" lang="ja-JP" sz="1000" kern="1200" dirty="0" smtClean="0">
                <a:solidFill>
                  <a:srgbClr val="000000"/>
                </a:solidFill>
                <a:effectLst/>
                <a:latin typeface="ＭＳ Ｐゴシック"/>
                <a:ea typeface="HG丸ｺﾞｼｯｸM-PRO"/>
                <a:cs typeface="Times New Roman"/>
              </a:rPr>
              <a:t>３－</a:t>
            </a:r>
            <a:r>
              <a:rPr lang="ja-JP" altLang="en-US" sz="1000" dirty="0">
                <a:solidFill>
                  <a:srgbClr val="000000"/>
                </a:solidFill>
                <a:latin typeface="ＭＳ Ｐゴシック"/>
                <a:ea typeface="HG丸ｺﾞｼｯｸM-PRO"/>
                <a:cs typeface="Times New Roman"/>
              </a:rPr>
              <a:t>６</a:t>
            </a:r>
            <a:endParaRPr lang="ja-JP" sz="1200" dirty="0">
              <a:effectLst/>
              <a:latin typeface="ＭＳ Ｐゴシック"/>
              <a:cs typeface="ＭＳ Ｐゴシック"/>
            </a:endParaRPr>
          </a:p>
        </p:txBody>
      </p:sp>
    </p:spTree>
    <p:extLst>
      <p:ext uri="{BB962C8B-B14F-4D97-AF65-F5344CB8AC3E}">
        <p14:creationId xmlns:p14="http://schemas.microsoft.com/office/powerpoint/2010/main" val="36295402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8" name="正方形/長方形 7"/>
          <p:cNvSpPr/>
          <p:nvPr/>
        </p:nvSpPr>
        <p:spPr>
          <a:xfrm>
            <a:off x="-17471" y="0"/>
            <a:ext cx="9161471" cy="442641"/>
          </a:xfrm>
          <a:prstGeom prst="rect">
            <a:avLst/>
          </a:prstGeom>
          <a:solidFill>
            <a:srgbClr val="002060"/>
          </a:solidFill>
        </p:spPr>
        <p:style>
          <a:lnRef idx="0">
            <a:schemeClr val="accent5"/>
          </a:lnRef>
          <a:fillRef idx="3">
            <a:schemeClr val="accent5"/>
          </a:fillRef>
          <a:effectRef idx="3">
            <a:schemeClr val="accent5"/>
          </a:effectRef>
          <a:fontRef idx="minor">
            <a:schemeClr val="lt1"/>
          </a:fontRef>
        </p:style>
        <p:txBody>
          <a:bodyPr rtlCol="0" anchor="ctr"/>
          <a:lstStyle/>
          <a:p>
            <a:pPr algn="ctr"/>
            <a:r>
              <a:rPr lang="ja-JP" altLang="en-US" sz="2400" b="1" dirty="0" smtClean="0"/>
              <a:t>地域</a:t>
            </a:r>
            <a:r>
              <a:rPr lang="ja-JP" altLang="en-US" sz="2400" b="1" dirty="0"/>
              <a:t>医療</a:t>
            </a:r>
            <a:r>
              <a:rPr lang="ja-JP" altLang="en-US" sz="2400" b="1" dirty="0" smtClean="0"/>
              <a:t>構想（</a:t>
            </a:r>
            <a:r>
              <a:rPr lang="ja-JP" altLang="en-US" sz="2400" b="1" dirty="0"/>
              <a:t>医療</a:t>
            </a:r>
            <a:r>
              <a:rPr lang="ja-JP" altLang="en-US" sz="2400" b="1" dirty="0" smtClean="0"/>
              <a:t>機能分化・連携）の進め方（案）</a:t>
            </a:r>
            <a:endParaRPr lang="en-US" altLang="ja-JP" sz="2400" b="1" dirty="0" smtClean="0"/>
          </a:p>
        </p:txBody>
      </p:sp>
      <p:sp>
        <p:nvSpPr>
          <p:cNvPr id="9" name="テキスト ボックス 3"/>
          <p:cNvSpPr txBox="1">
            <a:spLocks noChangeArrowheads="1"/>
          </p:cNvSpPr>
          <p:nvPr/>
        </p:nvSpPr>
        <p:spPr bwMode="auto">
          <a:xfrm>
            <a:off x="130402" y="597178"/>
            <a:ext cx="8645571" cy="1231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en-US" sz="2000" b="1" dirty="0" smtClean="0"/>
              <a:t>ステップ１　現状の病床機能の詳細についての把握</a:t>
            </a:r>
            <a:endParaRPr lang="en-US" altLang="ja-JP" sz="2000" b="1" dirty="0" smtClean="0"/>
          </a:p>
          <a:p>
            <a:pPr marL="285750">
              <a:buFont typeface="Wingdings" panose="05000000000000000000" pitchFamily="2" charset="2"/>
              <a:buChar char="l"/>
            </a:pPr>
            <a:r>
              <a:rPr lang="ja-JP" altLang="en-US" dirty="0" smtClean="0"/>
              <a:t>病床機能報告制度と、地域医療構想（医療需要、必要病床数）の病床４機能区分の　</a:t>
            </a:r>
            <a:endParaRPr lang="en-US" altLang="ja-JP" dirty="0" smtClean="0"/>
          </a:p>
          <a:p>
            <a:pPr marL="285750"/>
            <a:r>
              <a:rPr lang="ja-JP" altLang="en-US" dirty="0" smtClean="0"/>
              <a:t>　定義が異なっているた</a:t>
            </a:r>
            <a:r>
              <a:rPr lang="ja-JP" altLang="en-US" dirty="0"/>
              <a:t>め</a:t>
            </a:r>
            <a:r>
              <a:rPr lang="ja-JP" altLang="en-US" dirty="0" smtClean="0"/>
              <a:t>、将来必要となる病床数を検討するためには、診療実態を　</a:t>
            </a:r>
            <a:endParaRPr lang="en-US" altLang="ja-JP" dirty="0" smtClean="0"/>
          </a:p>
          <a:p>
            <a:pPr marL="285750"/>
            <a:r>
              <a:rPr lang="ja-JP" altLang="en-US" dirty="0"/>
              <a:t>　</a:t>
            </a:r>
            <a:r>
              <a:rPr lang="ja-JP" altLang="en-US" dirty="0" smtClean="0"/>
              <a:t>踏まえた分析が必要。</a:t>
            </a:r>
            <a:endParaRPr lang="en-US" altLang="ja-JP" dirty="0" smtClean="0"/>
          </a:p>
        </p:txBody>
      </p:sp>
      <p:sp>
        <p:nvSpPr>
          <p:cNvPr id="10" name="テキスト ボックス 3"/>
          <p:cNvSpPr txBox="1">
            <a:spLocks noChangeArrowheads="1"/>
          </p:cNvSpPr>
          <p:nvPr/>
        </p:nvSpPr>
        <p:spPr bwMode="auto">
          <a:xfrm>
            <a:off x="130402" y="2142173"/>
            <a:ext cx="8645571" cy="2739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en-US" sz="2000" b="1" dirty="0" smtClean="0"/>
              <a:t>ステップ２　現状の課題についての認識の共有</a:t>
            </a:r>
            <a:endParaRPr lang="en-US" altLang="ja-JP" sz="2000" b="1" dirty="0" smtClean="0"/>
          </a:p>
          <a:p>
            <a:pPr marL="285750">
              <a:buFont typeface="Wingdings" panose="05000000000000000000" pitchFamily="2" charset="2"/>
              <a:buChar char="l"/>
            </a:pPr>
            <a:r>
              <a:rPr lang="ja-JP" altLang="en-US" sz="2000" dirty="0" smtClean="0"/>
              <a:t>実態分析を踏まえ、将来のあるべき姿に対しての「地域の課題」について、</a:t>
            </a:r>
            <a:endParaRPr lang="en-US" altLang="ja-JP" sz="2000" dirty="0" smtClean="0"/>
          </a:p>
          <a:p>
            <a:pPr marL="285750"/>
            <a:r>
              <a:rPr lang="ja-JP" altLang="en-US" sz="2000" dirty="0" smtClean="0"/>
              <a:t>　関係者間で認識の共有を図る。</a:t>
            </a:r>
            <a:endParaRPr lang="en-US" altLang="ja-JP" sz="2000" dirty="0"/>
          </a:p>
          <a:p>
            <a:pPr marL="285750"/>
            <a:endParaRPr lang="en-US" altLang="ja-JP" sz="2000" dirty="0" smtClean="0"/>
          </a:p>
          <a:p>
            <a:r>
              <a:rPr lang="ja-JP" altLang="en-US" sz="2000" b="1" dirty="0" smtClean="0">
                <a:solidFill>
                  <a:schemeClr val="tx2">
                    <a:lumMod val="60000"/>
                    <a:lumOff val="40000"/>
                  </a:schemeClr>
                </a:solidFill>
              </a:rPr>
              <a:t>　（１）病床機能からの視点</a:t>
            </a:r>
            <a:endParaRPr lang="en-US" altLang="ja-JP" sz="2000" b="1" dirty="0">
              <a:solidFill>
                <a:schemeClr val="tx2">
                  <a:lumMod val="60000"/>
                  <a:lumOff val="40000"/>
                </a:schemeClr>
              </a:solidFill>
            </a:endParaRPr>
          </a:p>
          <a:p>
            <a:pPr marL="285750"/>
            <a:r>
              <a:rPr lang="ja-JP" altLang="en-US" sz="2000" dirty="0" smtClean="0"/>
              <a:t>　⇒「回復期」（サブアキュート・ポストアキュート機能）を持つ病床機能等</a:t>
            </a:r>
            <a:endParaRPr lang="en-US" altLang="ja-JP" sz="2000" dirty="0"/>
          </a:p>
          <a:p>
            <a:pPr marL="285750"/>
            <a:endParaRPr lang="en-US" altLang="ja-JP" sz="1200" dirty="0" smtClean="0"/>
          </a:p>
          <a:p>
            <a:r>
              <a:rPr lang="ja-JP" altLang="en-US" sz="2000" b="1" dirty="0">
                <a:solidFill>
                  <a:schemeClr val="tx2">
                    <a:lumMod val="60000"/>
                    <a:lumOff val="40000"/>
                  </a:schemeClr>
                </a:solidFill>
              </a:rPr>
              <a:t>　</a:t>
            </a:r>
            <a:r>
              <a:rPr lang="ja-JP" altLang="en-US" sz="2000" b="1" dirty="0" smtClean="0">
                <a:solidFill>
                  <a:schemeClr val="tx2">
                    <a:lumMod val="60000"/>
                    <a:lumOff val="40000"/>
                  </a:schemeClr>
                </a:solidFill>
              </a:rPr>
              <a:t>（２）診療機能からの視点</a:t>
            </a:r>
            <a:endParaRPr lang="en-US" altLang="ja-JP" sz="2000" b="1" dirty="0" smtClean="0">
              <a:solidFill>
                <a:schemeClr val="tx2">
                  <a:lumMod val="60000"/>
                  <a:lumOff val="40000"/>
                </a:schemeClr>
              </a:solidFill>
            </a:endParaRPr>
          </a:p>
          <a:p>
            <a:pPr marL="285750"/>
            <a:r>
              <a:rPr lang="ja-JP" altLang="en-US" sz="2000" dirty="0" smtClean="0"/>
              <a:t>　⇒地域</a:t>
            </a:r>
            <a:r>
              <a:rPr lang="ja-JP" altLang="en-US" sz="2000" dirty="0"/>
              <a:t>で必要となる診療</a:t>
            </a:r>
            <a:r>
              <a:rPr lang="ja-JP" altLang="en-US" sz="2000" dirty="0" smtClean="0"/>
              <a:t>機能</a:t>
            </a:r>
            <a:r>
              <a:rPr lang="ja-JP" altLang="en-US" dirty="0" smtClean="0"/>
              <a:t>（５疾病４事業）</a:t>
            </a:r>
            <a:endParaRPr lang="en-US" altLang="ja-JP" sz="2000" dirty="0"/>
          </a:p>
        </p:txBody>
      </p:sp>
      <p:sp>
        <p:nvSpPr>
          <p:cNvPr id="2" name="二等辺三角形 1"/>
          <p:cNvSpPr/>
          <p:nvPr/>
        </p:nvSpPr>
        <p:spPr>
          <a:xfrm rot="10800000">
            <a:off x="3998986" y="1708884"/>
            <a:ext cx="720080" cy="36004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二等辺三角形 10"/>
          <p:cNvSpPr/>
          <p:nvPr/>
        </p:nvSpPr>
        <p:spPr>
          <a:xfrm rot="10800000">
            <a:off x="3998986" y="4965746"/>
            <a:ext cx="720080" cy="285396"/>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p:cNvSpPr/>
          <p:nvPr/>
        </p:nvSpPr>
        <p:spPr>
          <a:xfrm>
            <a:off x="5373860" y="1556792"/>
            <a:ext cx="2870547" cy="85712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en-US" altLang="ja-JP" dirty="0" smtClean="0"/>
              <a:t> </a:t>
            </a:r>
            <a:r>
              <a:rPr lang="ja-JP" altLang="en-US" dirty="0"/>
              <a:t>　</a:t>
            </a:r>
            <a:r>
              <a:rPr lang="ja-JP" altLang="en-US" dirty="0" smtClean="0"/>
              <a:t>医療機関・病床ごとの　</a:t>
            </a:r>
            <a:endParaRPr lang="en-US" altLang="ja-JP" dirty="0" smtClean="0"/>
          </a:p>
          <a:p>
            <a:r>
              <a:rPr lang="ja-JP" altLang="en-US" dirty="0" smtClean="0"/>
              <a:t>　 診療実態の分析</a:t>
            </a:r>
            <a:endParaRPr kumimoji="1" lang="ja-JP" altLang="en-US" dirty="0"/>
          </a:p>
        </p:txBody>
      </p:sp>
      <p:sp>
        <p:nvSpPr>
          <p:cNvPr id="13" name="角丸四角形 12"/>
          <p:cNvSpPr/>
          <p:nvPr/>
        </p:nvSpPr>
        <p:spPr>
          <a:xfrm>
            <a:off x="5373861" y="4451836"/>
            <a:ext cx="2870547" cy="79930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en-US" altLang="ja-JP" dirty="0" smtClean="0"/>
              <a:t> </a:t>
            </a:r>
            <a:r>
              <a:rPr lang="ja-JP" altLang="en-US" dirty="0"/>
              <a:t>　</a:t>
            </a:r>
            <a:r>
              <a:rPr lang="ja-JP" altLang="en-US" dirty="0" smtClean="0"/>
              <a:t>関係者との将来あるべき</a:t>
            </a:r>
            <a:endParaRPr lang="en-US" altLang="ja-JP" dirty="0" smtClean="0"/>
          </a:p>
          <a:p>
            <a:r>
              <a:rPr lang="ja-JP" altLang="en-US" dirty="0"/>
              <a:t>　 </a:t>
            </a:r>
            <a:r>
              <a:rPr lang="ja-JP" altLang="en-US" dirty="0" smtClean="0"/>
              <a:t>姿の検討</a:t>
            </a:r>
            <a:endParaRPr kumimoji="1" lang="ja-JP" altLang="en-US" dirty="0"/>
          </a:p>
        </p:txBody>
      </p:sp>
      <p:sp>
        <p:nvSpPr>
          <p:cNvPr id="12" name="テキスト ボックス 3"/>
          <p:cNvSpPr txBox="1">
            <a:spLocks noChangeArrowheads="1"/>
          </p:cNvSpPr>
          <p:nvPr/>
        </p:nvSpPr>
        <p:spPr bwMode="auto">
          <a:xfrm>
            <a:off x="136504" y="5251142"/>
            <a:ext cx="9007496"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en-US" sz="2000" b="1" dirty="0" smtClean="0"/>
              <a:t>ステップ３　具体的な目標の設定</a:t>
            </a:r>
            <a:r>
              <a:rPr lang="ja-JP" altLang="en-US" sz="2000" dirty="0" smtClean="0"/>
              <a:t>　⇒　</a:t>
            </a:r>
            <a:r>
              <a:rPr lang="en-US" altLang="ja-JP" sz="2000" dirty="0" smtClean="0"/>
              <a:t>2025</a:t>
            </a:r>
            <a:r>
              <a:rPr lang="ja-JP" altLang="en-US" sz="2000" dirty="0" smtClean="0"/>
              <a:t>年に向けた地域のあるべき姿に</a:t>
            </a:r>
            <a:endParaRPr lang="en-US" altLang="ja-JP" sz="2000" dirty="0" smtClean="0"/>
          </a:p>
          <a:p>
            <a:r>
              <a:rPr lang="ja-JP" altLang="en-US" sz="2000" dirty="0" smtClean="0"/>
              <a:t>　　　　　　　　　　　　　　　　　　　　　　　　向けた目標の設定　</a:t>
            </a:r>
            <a:endParaRPr lang="en-US" altLang="ja-JP" sz="2000" dirty="0" smtClean="0"/>
          </a:p>
          <a:p>
            <a:r>
              <a:rPr lang="ja-JP" altLang="en-US" sz="2000" b="1" dirty="0" smtClean="0">
                <a:solidFill>
                  <a:schemeClr val="tx2">
                    <a:lumMod val="60000"/>
                    <a:lumOff val="40000"/>
                  </a:schemeClr>
                </a:solidFill>
              </a:rPr>
              <a:t>　　（案）①病床機能（「病床４機能」「入院基本料」別の病床）</a:t>
            </a:r>
            <a:endParaRPr lang="en-US" altLang="ja-JP" sz="2000" b="1" dirty="0" smtClean="0">
              <a:solidFill>
                <a:schemeClr val="tx2">
                  <a:lumMod val="60000"/>
                  <a:lumOff val="40000"/>
                </a:schemeClr>
              </a:solidFill>
            </a:endParaRPr>
          </a:p>
          <a:p>
            <a:r>
              <a:rPr lang="ja-JP" altLang="en-US" sz="2000" b="1" dirty="0" smtClean="0">
                <a:solidFill>
                  <a:schemeClr val="tx2">
                    <a:lumMod val="60000"/>
                    <a:lumOff val="40000"/>
                  </a:schemeClr>
                </a:solidFill>
              </a:rPr>
              <a:t>　　　　　②診療機能（疾病・事業別の流入・流出率、</a:t>
            </a:r>
            <a:r>
              <a:rPr lang="en-US" altLang="ja-JP" sz="2000" b="1" dirty="0" smtClean="0">
                <a:solidFill>
                  <a:schemeClr val="tx2">
                    <a:lumMod val="60000"/>
                    <a:lumOff val="40000"/>
                  </a:schemeClr>
                </a:solidFill>
              </a:rPr>
              <a:t>NDB</a:t>
            </a:r>
            <a:r>
              <a:rPr lang="ja-JP" altLang="en-US" sz="2000" b="1" dirty="0" smtClean="0">
                <a:solidFill>
                  <a:schemeClr val="tx2">
                    <a:lumMod val="60000"/>
                    <a:lumOff val="40000"/>
                  </a:schemeClr>
                </a:solidFill>
              </a:rPr>
              <a:t>（</a:t>
            </a:r>
            <a:r>
              <a:rPr lang="en-US" altLang="ja-JP" sz="2000" b="1" dirty="0" smtClean="0">
                <a:solidFill>
                  <a:schemeClr val="tx2">
                    <a:lumMod val="60000"/>
                    <a:lumOff val="40000"/>
                  </a:schemeClr>
                </a:solidFill>
              </a:rPr>
              <a:t>SCR</a:t>
            </a:r>
            <a:r>
              <a:rPr lang="ja-JP" altLang="en-US" sz="2000" b="1" dirty="0" smtClean="0">
                <a:solidFill>
                  <a:schemeClr val="tx2">
                    <a:lumMod val="60000"/>
                    <a:lumOff val="40000"/>
                  </a:schemeClr>
                </a:solidFill>
              </a:rPr>
              <a:t>）等）</a:t>
            </a:r>
            <a:endParaRPr lang="en-US" altLang="ja-JP" sz="2000" b="1" dirty="0">
              <a:solidFill>
                <a:schemeClr val="tx2">
                  <a:lumMod val="60000"/>
                  <a:lumOff val="40000"/>
                </a:schemeClr>
              </a:solidFill>
            </a:endParaRPr>
          </a:p>
          <a:p>
            <a:r>
              <a:rPr lang="ja-JP" altLang="en-US" sz="2000" b="1" dirty="0" smtClean="0">
                <a:solidFill>
                  <a:schemeClr val="tx2">
                    <a:lumMod val="60000"/>
                    <a:lumOff val="40000"/>
                  </a:schemeClr>
                </a:solidFill>
              </a:rPr>
              <a:t>　　　　　③病床</a:t>
            </a:r>
            <a:r>
              <a:rPr lang="ja-JP" altLang="en-US" sz="2000" b="1" dirty="0">
                <a:solidFill>
                  <a:schemeClr val="tx2">
                    <a:lumMod val="60000"/>
                    <a:lumOff val="40000"/>
                  </a:schemeClr>
                </a:solidFill>
              </a:rPr>
              <a:t>稼働率（ 「病床４機能」 </a:t>
            </a:r>
            <a:r>
              <a:rPr lang="ja-JP" altLang="en-US" sz="2000" b="1" dirty="0" smtClean="0">
                <a:solidFill>
                  <a:schemeClr val="tx2">
                    <a:lumMod val="60000"/>
                    <a:lumOff val="40000"/>
                  </a:schemeClr>
                </a:solidFill>
              </a:rPr>
              <a:t>別）</a:t>
            </a:r>
            <a:endParaRPr lang="en-US" altLang="ja-JP" sz="2000" dirty="0"/>
          </a:p>
        </p:txBody>
      </p:sp>
      <p:sp>
        <p:nvSpPr>
          <p:cNvPr id="3" name="スライド番号プレースホルダー 2"/>
          <p:cNvSpPr>
            <a:spLocks noGrp="1"/>
          </p:cNvSpPr>
          <p:nvPr>
            <p:ph type="sldNum" sz="quarter" idx="12"/>
          </p:nvPr>
        </p:nvSpPr>
        <p:spPr/>
        <p:txBody>
          <a:bodyPr/>
          <a:lstStyle/>
          <a:p>
            <a:fld id="{A9848611-8FAA-4BFC-BAAD-33CAF1A3E273}" type="slidenum">
              <a:rPr kumimoji="1" lang="ja-JP" altLang="en-US" sz="1800" smtClean="0">
                <a:solidFill>
                  <a:schemeClr val="tx1"/>
                </a:solidFill>
              </a:rPr>
              <a:t>2</a:t>
            </a:fld>
            <a:endParaRPr kumimoji="1" lang="ja-JP" altLang="en-US" sz="1800" dirty="0">
              <a:solidFill>
                <a:schemeClr val="tx1"/>
              </a:solidFill>
            </a:endParaRPr>
          </a:p>
        </p:txBody>
      </p:sp>
    </p:spTree>
    <p:extLst>
      <p:ext uri="{BB962C8B-B14F-4D97-AF65-F5344CB8AC3E}">
        <p14:creationId xmlns:p14="http://schemas.microsoft.com/office/powerpoint/2010/main" val="33970934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6881337" y="6427349"/>
            <a:ext cx="2133600" cy="365125"/>
          </a:xfrm>
        </p:spPr>
        <p:txBody>
          <a:bodyPr/>
          <a:lstStyle/>
          <a:p>
            <a:fld id="{A9848611-8FAA-4BFC-BAAD-33CAF1A3E273}" type="slidenum">
              <a:rPr kumimoji="1" lang="ja-JP" altLang="en-US" sz="1800" smtClean="0">
                <a:solidFill>
                  <a:schemeClr val="tx1"/>
                </a:solidFill>
              </a:rPr>
              <a:t>3</a:t>
            </a:fld>
            <a:endParaRPr kumimoji="1" lang="ja-JP" altLang="en-US" sz="1800">
              <a:solidFill>
                <a:schemeClr val="tx1"/>
              </a:solidFill>
            </a:endParaRPr>
          </a:p>
        </p:txBody>
      </p:sp>
      <p:graphicFrame>
        <p:nvGraphicFramePr>
          <p:cNvPr id="4" name="表 3"/>
          <p:cNvGraphicFramePr>
            <a:graphicFrameLocks noGrp="1"/>
          </p:cNvGraphicFramePr>
          <p:nvPr>
            <p:extLst>
              <p:ext uri="{D42A27DB-BD31-4B8C-83A1-F6EECF244321}">
                <p14:modId xmlns:p14="http://schemas.microsoft.com/office/powerpoint/2010/main" val="4263085446"/>
              </p:ext>
            </p:extLst>
          </p:nvPr>
        </p:nvGraphicFramePr>
        <p:xfrm>
          <a:off x="388394" y="1606038"/>
          <a:ext cx="8352929" cy="5186436"/>
        </p:xfrm>
        <a:graphic>
          <a:graphicData uri="http://schemas.openxmlformats.org/drawingml/2006/table">
            <a:tbl>
              <a:tblPr firstRow="1" bandRow="1">
                <a:tableStyleId>{5940675A-B579-460E-94D1-54222C63F5DA}</a:tableStyleId>
              </a:tblPr>
              <a:tblGrid>
                <a:gridCol w="3628732"/>
                <a:gridCol w="1437799"/>
                <a:gridCol w="3286398"/>
              </a:tblGrid>
              <a:tr h="736951">
                <a:tc>
                  <a:txBody>
                    <a:bodyPr/>
                    <a:lstStyle/>
                    <a:p>
                      <a:pPr algn="ctr"/>
                      <a:r>
                        <a:rPr kumimoji="1" lang="ja-JP" altLang="en-US" dirty="0" smtClean="0"/>
                        <a:t>必要病床数</a:t>
                      </a:r>
                      <a:endParaRPr kumimoji="1" lang="ja-JP" altLang="en-US"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a:r>
                        <a:rPr kumimoji="1" lang="ja-JP" altLang="en-US" sz="1600" b="1" dirty="0" smtClean="0"/>
                        <a:t>医療機能区分</a:t>
                      </a:r>
                      <a:endParaRPr kumimoji="1" lang="ja-JP" altLang="en-US" sz="1600" b="1"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a:r>
                        <a:rPr kumimoji="1" lang="ja-JP" altLang="en-US" dirty="0" smtClean="0"/>
                        <a:t>病床機能報告</a:t>
                      </a:r>
                      <a:endParaRPr kumimoji="1" lang="ja-JP" altLang="en-US"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r>
              <a:tr h="632978">
                <a:tc>
                  <a:txBody>
                    <a:bodyPr/>
                    <a:lstStyle/>
                    <a:p>
                      <a:r>
                        <a:rPr kumimoji="1" lang="ja-JP" altLang="en-US" sz="1200" dirty="0" smtClean="0">
                          <a:latin typeface="HGPｺﾞｼｯｸM" panose="020B0600000000000000" pitchFamily="50" charset="-128"/>
                          <a:ea typeface="HGPｺﾞｼｯｸM" panose="020B0600000000000000" pitchFamily="50" charset="-128"/>
                        </a:rPr>
                        <a:t>医療資源量：</a:t>
                      </a:r>
                      <a:r>
                        <a:rPr kumimoji="1" lang="en-US" altLang="ja-JP" sz="1200" dirty="0" smtClean="0">
                          <a:latin typeface="HGPｺﾞｼｯｸM" panose="020B0600000000000000" pitchFamily="50" charset="-128"/>
                          <a:ea typeface="HGPｺﾞｼｯｸM" panose="020B0600000000000000" pitchFamily="50" charset="-128"/>
                        </a:rPr>
                        <a:t>3,000</a:t>
                      </a:r>
                      <a:r>
                        <a:rPr kumimoji="1" lang="ja-JP" altLang="en-US" sz="1200" dirty="0" smtClean="0">
                          <a:latin typeface="HGPｺﾞｼｯｸM" panose="020B0600000000000000" pitchFamily="50" charset="-128"/>
                          <a:ea typeface="HGPｺﾞｼｯｸM" panose="020B0600000000000000" pitchFamily="50" charset="-128"/>
                        </a:rPr>
                        <a:t>点以上</a:t>
                      </a:r>
                      <a:endParaRPr kumimoji="1" lang="ja-JP" altLang="en-US" sz="1200" dirty="0">
                        <a:latin typeface="HGPｺﾞｼｯｸM" panose="020B0600000000000000" pitchFamily="50" charset="-128"/>
                        <a:ea typeface="HGPｺﾞｼｯｸM" panose="020B06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200" dirty="0" smtClean="0">
                          <a:latin typeface="HGPｺﾞｼｯｸM" panose="020B0600000000000000" pitchFamily="50" charset="-128"/>
                          <a:ea typeface="HGPｺﾞｼｯｸM" panose="020B0600000000000000" pitchFamily="50" charset="-128"/>
                        </a:rPr>
                        <a:t>急性期の患者に対し、状態の早期安定化に向けて、診療密度が特に高い医療を提供する機能</a:t>
                      </a:r>
                      <a:endParaRPr kumimoji="1" lang="ja-JP" altLang="en-US" sz="1200" dirty="0">
                        <a:latin typeface="HGPｺﾞｼｯｸM" panose="020B0600000000000000" pitchFamily="50" charset="-128"/>
                        <a:ea typeface="HGPｺﾞｼｯｸM" panose="020B06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616107">
                <a:tc>
                  <a:txBody>
                    <a:bodyPr/>
                    <a:lstStyle/>
                    <a:p>
                      <a:r>
                        <a:rPr kumimoji="1" lang="ja-JP" altLang="en-US" sz="1200" dirty="0" smtClean="0">
                          <a:latin typeface="HGPｺﾞｼｯｸM" panose="020B0600000000000000" pitchFamily="50" charset="-128"/>
                          <a:ea typeface="HGPｺﾞｼｯｸM" panose="020B0600000000000000" pitchFamily="50" charset="-128"/>
                        </a:rPr>
                        <a:t>医療資源量：</a:t>
                      </a:r>
                      <a:r>
                        <a:rPr kumimoji="1" lang="en-US" altLang="ja-JP" sz="1200" dirty="0" smtClean="0">
                          <a:latin typeface="HGPｺﾞｼｯｸM" panose="020B0600000000000000" pitchFamily="50" charset="-128"/>
                          <a:ea typeface="HGPｺﾞｼｯｸM" panose="020B0600000000000000" pitchFamily="50" charset="-128"/>
                        </a:rPr>
                        <a:t>600</a:t>
                      </a:r>
                      <a:r>
                        <a:rPr kumimoji="1" lang="ja-JP" altLang="en-US" sz="1200" dirty="0" smtClean="0">
                          <a:latin typeface="HGPｺﾞｼｯｸM" panose="020B0600000000000000" pitchFamily="50" charset="-128"/>
                          <a:ea typeface="HGPｺﾞｼｯｸM" panose="020B0600000000000000" pitchFamily="50" charset="-128"/>
                        </a:rPr>
                        <a:t>～</a:t>
                      </a:r>
                      <a:r>
                        <a:rPr kumimoji="1" lang="en-US" altLang="ja-JP" sz="1200" dirty="0" smtClean="0">
                          <a:latin typeface="HGPｺﾞｼｯｸM" panose="020B0600000000000000" pitchFamily="50" charset="-128"/>
                          <a:ea typeface="HGPｺﾞｼｯｸM" panose="020B0600000000000000" pitchFamily="50" charset="-128"/>
                        </a:rPr>
                        <a:t>3,000</a:t>
                      </a:r>
                      <a:r>
                        <a:rPr kumimoji="1" lang="ja-JP" altLang="en-US" sz="1200" dirty="0" smtClean="0">
                          <a:latin typeface="HGPｺﾞｼｯｸM" panose="020B0600000000000000" pitchFamily="50" charset="-128"/>
                          <a:ea typeface="HGPｺﾞｼｯｸM" panose="020B0600000000000000" pitchFamily="50" charset="-128"/>
                        </a:rPr>
                        <a:t>点未満</a:t>
                      </a:r>
                      <a:endParaRPr kumimoji="1" lang="ja-JP" altLang="en-US" sz="1200" dirty="0">
                        <a:latin typeface="HGPｺﾞｼｯｸM" panose="020B0600000000000000" pitchFamily="50" charset="-128"/>
                        <a:ea typeface="HGPｺﾞｼｯｸM" panose="020B06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endParaRPr kumimoji="1" lang="ja-JP" altLang="en-US"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r>
                        <a:rPr kumimoji="1" lang="ja-JP" altLang="en-US" sz="1200" u="sng" dirty="0" smtClean="0">
                          <a:latin typeface="HGPｺﾞｼｯｸM" panose="020B0600000000000000" pitchFamily="50" charset="-128"/>
                          <a:ea typeface="HGPｺﾞｼｯｸM" panose="020B0600000000000000" pitchFamily="50" charset="-128"/>
                        </a:rPr>
                        <a:t>急性期の患者に対し、状態の早期安定化に向けて、医療を提供する機能</a:t>
                      </a:r>
                      <a:endParaRPr kumimoji="1" lang="ja-JP" altLang="en-US" sz="1200" u="sng" dirty="0">
                        <a:latin typeface="HGPｺﾞｼｯｸM" panose="020B0600000000000000" pitchFamily="50" charset="-128"/>
                        <a:ea typeface="HGPｺﾞｼｯｸM" panose="020B06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r>
              <a:tr h="7432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HGPｺﾞｼｯｸM" panose="020B0600000000000000" pitchFamily="50" charset="-128"/>
                          <a:ea typeface="HGPｺﾞｼｯｸM" panose="020B0600000000000000" pitchFamily="50" charset="-128"/>
                        </a:rPr>
                        <a:t>・</a:t>
                      </a:r>
                      <a:r>
                        <a:rPr kumimoji="1" lang="ja-JP" altLang="en-US" sz="1200" u="sng" dirty="0" smtClean="0">
                          <a:latin typeface="HGPｺﾞｼｯｸM" panose="020B0600000000000000" pitchFamily="50" charset="-128"/>
                          <a:ea typeface="HGPｺﾞｼｯｸM" panose="020B0600000000000000" pitchFamily="50" charset="-128"/>
                        </a:rPr>
                        <a:t>医療資源量：</a:t>
                      </a:r>
                      <a:r>
                        <a:rPr kumimoji="1" lang="en-US" altLang="ja-JP" sz="1200" u="sng" dirty="0" smtClean="0">
                          <a:latin typeface="HGPｺﾞｼｯｸM" panose="020B0600000000000000" pitchFamily="50" charset="-128"/>
                          <a:ea typeface="HGPｺﾞｼｯｸM" panose="020B0600000000000000" pitchFamily="50" charset="-128"/>
                        </a:rPr>
                        <a:t>175</a:t>
                      </a:r>
                      <a:r>
                        <a:rPr kumimoji="1" lang="ja-JP" altLang="en-US" sz="1200" u="sng" dirty="0" smtClean="0">
                          <a:latin typeface="HGPｺﾞｼｯｸM" panose="020B0600000000000000" pitchFamily="50" charset="-128"/>
                          <a:ea typeface="HGPｺﾞｼｯｸM" panose="020B0600000000000000" pitchFamily="50" charset="-128"/>
                        </a:rPr>
                        <a:t>～</a:t>
                      </a:r>
                      <a:r>
                        <a:rPr kumimoji="1" lang="en-US" altLang="ja-JP" sz="1200" u="sng" dirty="0" smtClean="0">
                          <a:latin typeface="HGPｺﾞｼｯｸM" panose="020B0600000000000000" pitchFamily="50" charset="-128"/>
                          <a:ea typeface="HGPｺﾞｼｯｸM" panose="020B0600000000000000" pitchFamily="50" charset="-128"/>
                        </a:rPr>
                        <a:t>600</a:t>
                      </a:r>
                      <a:r>
                        <a:rPr kumimoji="1" lang="ja-JP" altLang="en-US" sz="1200" u="sng" dirty="0" smtClean="0">
                          <a:latin typeface="HGPｺﾞｼｯｸM" panose="020B0600000000000000" pitchFamily="50" charset="-128"/>
                          <a:ea typeface="HGPｺﾞｼｯｸM" panose="020B0600000000000000" pitchFamily="50" charset="-128"/>
                        </a:rPr>
                        <a:t>点未満</a:t>
                      </a:r>
                      <a:endParaRPr kumimoji="1" lang="en-US" altLang="ja-JP" sz="1200" u="sng" dirty="0" smtClean="0">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HGPｺﾞｼｯｸM" panose="020B0600000000000000" pitchFamily="50" charset="-128"/>
                          <a:ea typeface="HGPｺﾞｼｯｸM" panose="020B0600000000000000" pitchFamily="50" charset="-128"/>
                        </a:rPr>
                        <a:t>・回復期リハビリテーション病棟入院料を算定した　　　　患者数</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200" dirty="0" smtClean="0">
                          <a:latin typeface="HGPｺﾞｼｯｸM" panose="020B0600000000000000" pitchFamily="50" charset="-128"/>
                          <a:ea typeface="HGPｺﾞｼｯｸM" panose="020B0600000000000000" pitchFamily="50" charset="-128"/>
                        </a:rPr>
                        <a:t>・急性期を経過した患者への在宅復帰に向けた医療やリハビリテーションを提供する機能</a:t>
                      </a:r>
                      <a:endParaRPr kumimoji="1" lang="en-US" altLang="ja-JP" sz="1200" dirty="0" smtClean="0">
                        <a:latin typeface="HGPｺﾞｼｯｸM" panose="020B0600000000000000" pitchFamily="50" charset="-128"/>
                        <a:ea typeface="HGPｺﾞｼｯｸM" panose="020B06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85677">
                <a:tc>
                  <a:txBody>
                    <a:bodyPr/>
                    <a:lstStyle/>
                    <a:p>
                      <a:r>
                        <a:rPr kumimoji="1" lang="ja-JP" altLang="en-US" sz="1200" dirty="0" smtClean="0">
                          <a:latin typeface="HGPｺﾞｼｯｸM" panose="020B0600000000000000" pitchFamily="50" charset="-128"/>
                          <a:ea typeface="HGPｺﾞｼｯｸM" panose="020B0600000000000000" pitchFamily="50" charset="-128"/>
                        </a:rPr>
                        <a:t>（一般病床）</a:t>
                      </a:r>
                      <a:endParaRPr kumimoji="1" lang="en-US" altLang="ja-JP" sz="1200" dirty="0" smtClean="0">
                        <a:latin typeface="HGPｺﾞｼｯｸM" panose="020B0600000000000000" pitchFamily="50" charset="-128"/>
                        <a:ea typeface="HGPｺﾞｼｯｸM" panose="020B0600000000000000" pitchFamily="50" charset="-128"/>
                      </a:endParaRPr>
                    </a:p>
                    <a:p>
                      <a:r>
                        <a:rPr kumimoji="1" lang="ja-JP" altLang="en-US" sz="1200" dirty="0" smtClean="0">
                          <a:latin typeface="HGPｺﾞｼｯｸM" panose="020B0600000000000000" pitchFamily="50" charset="-128"/>
                          <a:ea typeface="HGPｺﾞｼｯｸM" panose="020B0600000000000000" pitchFamily="50" charset="-128"/>
                        </a:rPr>
                        <a:t>障害者施設等入院基本料、特殊疾患病棟入院基本料及び特殊疾患入院医療管理料を算定している患者</a:t>
                      </a:r>
                      <a:endParaRPr kumimoji="1" lang="en-US" altLang="ja-JP" sz="1200" dirty="0" smtClean="0">
                        <a:latin typeface="HGPｺﾞｼｯｸM" panose="020B0600000000000000" pitchFamily="50" charset="-128"/>
                        <a:ea typeface="HGPｺﾞｼｯｸM" panose="020B0600000000000000" pitchFamily="50" charset="-128"/>
                      </a:endParaRPr>
                    </a:p>
                    <a:p>
                      <a:r>
                        <a:rPr kumimoji="1" lang="ja-JP" altLang="en-US" sz="1200" dirty="0" smtClean="0">
                          <a:latin typeface="HGPｺﾞｼｯｸM" panose="020B0600000000000000" pitchFamily="50" charset="-128"/>
                          <a:ea typeface="HGPｺﾞｼｯｸM" panose="020B0600000000000000" pitchFamily="50" charset="-128"/>
                        </a:rPr>
                        <a:t>（療養病床）</a:t>
                      </a:r>
                      <a:endParaRPr kumimoji="1" lang="en-US" altLang="ja-JP" sz="1200" dirty="0" smtClean="0">
                        <a:latin typeface="HGPｺﾞｼｯｸM" panose="020B0600000000000000" pitchFamily="50" charset="-128"/>
                        <a:ea typeface="HGPｺﾞｼｯｸM" panose="020B0600000000000000" pitchFamily="50" charset="-128"/>
                      </a:endParaRPr>
                    </a:p>
                    <a:p>
                      <a:r>
                        <a:rPr kumimoji="1" lang="ja-JP" altLang="en-US" sz="1200" dirty="0" smtClean="0">
                          <a:latin typeface="HGPｺﾞｼｯｸM" panose="020B0600000000000000" pitchFamily="50" charset="-128"/>
                          <a:ea typeface="HGPｺﾞｼｯｸM" panose="020B0600000000000000" pitchFamily="50" charset="-128"/>
                        </a:rPr>
                        <a:t>療養病床（回復期リハビリテーション病棟入院料を算定した患者数を除く）</a:t>
                      </a:r>
                      <a:r>
                        <a:rPr kumimoji="1" lang="en-US" altLang="ja-JP" sz="1200" dirty="0" smtClean="0">
                          <a:latin typeface="HGPｺﾞｼｯｸM" panose="020B0600000000000000" pitchFamily="50" charset="-128"/>
                          <a:ea typeface="HGPｺﾞｼｯｸM" panose="020B0600000000000000" pitchFamily="50" charset="-128"/>
                        </a:rPr>
                        <a:t>-</a:t>
                      </a:r>
                      <a:r>
                        <a:rPr kumimoji="1" lang="ja-JP" altLang="en-US" sz="1200" dirty="0" smtClean="0">
                          <a:latin typeface="HGPｺﾞｼｯｸM" panose="020B0600000000000000" pitchFamily="50" charset="-128"/>
                          <a:ea typeface="HGPｺﾞｼｯｸM" panose="020B0600000000000000" pitchFamily="50" charset="-128"/>
                        </a:rPr>
                        <a:t>医療区分</a:t>
                      </a:r>
                      <a:r>
                        <a:rPr kumimoji="1" lang="en-US" altLang="ja-JP" sz="1200" dirty="0" smtClean="0">
                          <a:latin typeface="HGPｺﾞｼｯｸM" panose="020B0600000000000000" pitchFamily="50" charset="-128"/>
                          <a:ea typeface="HGPｺﾞｼｯｸM" panose="020B0600000000000000" pitchFamily="50" charset="-128"/>
                        </a:rPr>
                        <a:t>Ⅰ</a:t>
                      </a:r>
                      <a:r>
                        <a:rPr kumimoji="1" lang="ja-JP" altLang="en-US" sz="1200" dirty="0" smtClean="0">
                          <a:latin typeface="HGPｺﾞｼｯｸM" panose="020B0600000000000000" pitchFamily="50" charset="-128"/>
                          <a:ea typeface="HGPｺﾞｼｯｸM" panose="020B0600000000000000" pitchFamily="50" charset="-128"/>
                        </a:rPr>
                        <a:t>の患者数の</a:t>
                      </a:r>
                      <a:r>
                        <a:rPr kumimoji="1" lang="en-US" altLang="ja-JP" sz="1200" dirty="0" smtClean="0">
                          <a:latin typeface="HGPｺﾞｼｯｸM" panose="020B0600000000000000" pitchFamily="50" charset="-128"/>
                          <a:ea typeface="HGPｺﾞｼｯｸM" panose="020B0600000000000000" pitchFamily="50" charset="-128"/>
                        </a:rPr>
                        <a:t>70</a:t>
                      </a:r>
                      <a:r>
                        <a:rPr kumimoji="1" lang="ja-JP" altLang="en-US" sz="1200" dirty="0" smtClean="0">
                          <a:latin typeface="HGPｺﾞｼｯｸM" panose="020B0600000000000000" pitchFamily="50" charset="-128"/>
                          <a:ea typeface="HGPｺﾞｼｯｸM" panose="020B0600000000000000" pitchFamily="50" charset="-128"/>
                        </a:rPr>
                        <a:t>％</a:t>
                      </a:r>
                      <a:r>
                        <a:rPr kumimoji="1" lang="en-US" altLang="ja-JP" sz="1200" dirty="0" smtClean="0">
                          <a:latin typeface="HGPｺﾞｼｯｸM" panose="020B0600000000000000" pitchFamily="50" charset="-128"/>
                          <a:ea typeface="HGPｺﾞｼｯｸM" panose="020B0600000000000000" pitchFamily="50" charset="-128"/>
                        </a:rPr>
                        <a:t>-</a:t>
                      </a:r>
                      <a:r>
                        <a:rPr kumimoji="1" lang="ja-JP" altLang="en-US" sz="1200" dirty="0" smtClean="0">
                          <a:latin typeface="HGPｺﾞｼｯｸM" panose="020B0600000000000000" pitchFamily="50" charset="-128"/>
                          <a:ea typeface="HGPｺﾞｼｯｸM" panose="020B0600000000000000" pitchFamily="50" charset="-128"/>
                        </a:rPr>
                        <a:t>地域差解消分</a:t>
                      </a:r>
                      <a:endParaRPr kumimoji="1" lang="ja-JP" altLang="en-US" sz="1200" dirty="0">
                        <a:latin typeface="HGPｺﾞｼｯｸM" panose="020B0600000000000000" pitchFamily="50" charset="-128"/>
                        <a:ea typeface="HGPｺﾞｼｯｸM" panose="020B0600000000000000"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endParaRPr kumimoji="1" lang="ja-JP" altLang="en-US"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r>
                        <a:rPr kumimoji="1" lang="ja-JP" altLang="en-US" sz="1200" dirty="0" smtClean="0">
                          <a:latin typeface="HGPｺﾞｼｯｸM" panose="020B0600000000000000" pitchFamily="50" charset="-128"/>
                          <a:ea typeface="HGPｺﾞｼｯｸM" panose="020B0600000000000000" pitchFamily="50" charset="-128"/>
                        </a:rPr>
                        <a:t>・長期にわたり療養が必要な患者を入院させる機能</a:t>
                      </a:r>
                      <a:endParaRPr kumimoji="1" lang="en-US" altLang="ja-JP" sz="1200" dirty="0" smtClean="0">
                        <a:latin typeface="HGPｺﾞｼｯｸM" panose="020B0600000000000000" pitchFamily="50" charset="-128"/>
                        <a:ea typeface="HGPｺﾞｼｯｸM" panose="020B0600000000000000" pitchFamily="50" charset="-128"/>
                      </a:endParaRPr>
                    </a:p>
                    <a:p>
                      <a:endParaRPr kumimoji="1" lang="en-US" altLang="ja-JP" sz="1200" dirty="0" smtClean="0">
                        <a:latin typeface="HGPｺﾞｼｯｸM" panose="020B0600000000000000" pitchFamily="50" charset="-128"/>
                        <a:ea typeface="HGPｺﾞｼｯｸM" panose="020B0600000000000000" pitchFamily="50" charset="-128"/>
                      </a:endParaRPr>
                    </a:p>
                    <a:p>
                      <a:r>
                        <a:rPr kumimoji="1" lang="ja-JP" altLang="en-US" sz="1200" dirty="0" smtClean="0">
                          <a:latin typeface="HGPｺﾞｼｯｸM" panose="020B0600000000000000" pitchFamily="50" charset="-128"/>
                          <a:ea typeface="HGPｺﾞｼｯｸM" panose="020B0600000000000000" pitchFamily="50" charset="-128"/>
                        </a:rPr>
                        <a:t>・長期にわたり療養が必要な重度の障害者（重度の意識障害者含む）、筋ジストロフィー患者又は難病患者等を入院させる機能</a:t>
                      </a:r>
                      <a:endParaRPr kumimoji="1" lang="ja-JP" altLang="en-US" sz="1200" dirty="0">
                        <a:latin typeface="HGPｺﾞｼｯｸM" panose="020B0600000000000000" pitchFamily="50" charset="-128"/>
                        <a:ea typeface="HGPｺﾞｼｯｸM" panose="020B06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r>
              <a:tr h="811264">
                <a:tc>
                  <a:txBody>
                    <a:bodyPr/>
                    <a:lstStyle/>
                    <a:p>
                      <a:r>
                        <a:rPr kumimoji="1" lang="en-US" altLang="ja-JP" sz="1000" dirty="0" smtClean="0">
                          <a:latin typeface="HGPｺﾞｼｯｸM" panose="020B0600000000000000" pitchFamily="50" charset="-128"/>
                          <a:ea typeface="HGPｺﾞｼｯｸM" panose="020B0600000000000000" pitchFamily="50" charset="-128"/>
                        </a:rPr>
                        <a:t>【</a:t>
                      </a:r>
                      <a:r>
                        <a:rPr kumimoji="1" lang="ja-JP" altLang="en-US" sz="1000" dirty="0" smtClean="0">
                          <a:latin typeface="HGPｺﾞｼｯｸM" panose="020B0600000000000000" pitchFamily="50" charset="-128"/>
                          <a:ea typeface="HGPｺﾞｼｯｸM" panose="020B0600000000000000" pitchFamily="50" charset="-128"/>
                        </a:rPr>
                        <a:t>訪問診療</a:t>
                      </a:r>
                      <a:r>
                        <a:rPr kumimoji="1" lang="en-US" altLang="ja-JP" sz="1000" dirty="0" smtClean="0">
                          <a:latin typeface="HGPｺﾞｼｯｸM" panose="020B0600000000000000" pitchFamily="50" charset="-128"/>
                          <a:ea typeface="HGPｺﾞｼｯｸM" panose="020B0600000000000000" pitchFamily="50" charset="-128"/>
                        </a:rPr>
                        <a:t>】</a:t>
                      </a:r>
                      <a:r>
                        <a:rPr kumimoji="1" lang="ja-JP" altLang="en-US" sz="1000" dirty="0" smtClean="0">
                          <a:latin typeface="HGPｺﾞｼｯｸM" panose="020B0600000000000000" pitchFamily="50" charset="-128"/>
                          <a:ea typeface="HGPｺﾞｼｯｸM" panose="020B0600000000000000" pitchFamily="50" charset="-128"/>
                        </a:rPr>
                        <a:t>在宅訪問診療患者</a:t>
                      </a:r>
                    </a:p>
                    <a:p>
                      <a:r>
                        <a:rPr kumimoji="1" lang="en-US" altLang="ja-JP" sz="1000" dirty="0" smtClean="0">
                          <a:latin typeface="HGPｺﾞｼｯｸM" panose="020B0600000000000000" pitchFamily="50" charset="-128"/>
                          <a:ea typeface="HGPｺﾞｼｯｸM" panose="020B0600000000000000" pitchFamily="50" charset="-128"/>
                        </a:rPr>
                        <a:t>【</a:t>
                      </a:r>
                      <a:r>
                        <a:rPr kumimoji="1" lang="ja-JP" altLang="en-US" sz="1000" dirty="0" smtClean="0">
                          <a:latin typeface="HGPｺﾞｼｯｸM" panose="020B0600000000000000" pitchFamily="50" charset="-128"/>
                          <a:ea typeface="HGPｺﾞｼｯｸM" panose="020B0600000000000000" pitchFamily="50" charset="-128"/>
                        </a:rPr>
                        <a:t>介護老人保健施設</a:t>
                      </a:r>
                      <a:r>
                        <a:rPr kumimoji="1" lang="en-US" altLang="ja-JP" sz="1000" dirty="0" smtClean="0">
                          <a:latin typeface="HGPｺﾞｼｯｸM" panose="020B0600000000000000" pitchFamily="50" charset="-128"/>
                          <a:ea typeface="HGPｺﾞｼｯｸM" panose="020B0600000000000000" pitchFamily="50" charset="-128"/>
                        </a:rPr>
                        <a:t>】</a:t>
                      </a:r>
                      <a:r>
                        <a:rPr kumimoji="1" lang="ja-JP" altLang="en-US" sz="1000" dirty="0" smtClean="0">
                          <a:latin typeface="HGPｺﾞｼｯｸM" panose="020B0600000000000000" pitchFamily="50" charset="-128"/>
                          <a:ea typeface="HGPｺﾞｼｯｸM" panose="020B0600000000000000" pitchFamily="50" charset="-128"/>
                        </a:rPr>
                        <a:t>介護老人施設入所者</a:t>
                      </a:r>
                    </a:p>
                    <a:p>
                      <a:r>
                        <a:rPr kumimoji="1" lang="en-US" altLang="ja-JP" sz="1000" dirty="0" smtClean="0">
                          <a:latin typeface="HGPｺﾞｼｯｸM" panose="020B0600000000000000" pitchFamily="50" charset="-128"/>
                          <a:ea typeface="HGPｺﾞｼｯｸM" panose="020B0600000000000000" pitchFamily="50" charset="-128"/>
                        </a:rPr>
                        <a:t>【</a:t>
                      </a:r>
                      <a:r>
                        <a:rPr kumimoji="1" lang="ja-JP" altLang="en-US" sz="1000" dirty="0" smtClean="0">
                          <a:latin typeface="HGPｺﾞｼｯｸM" panose="020B0600000000000000" pitchFamily="50" charset="-128"/>
                          <a:ea typeface="HGPｺﾞｼｯｸM" panose="020B0600000000000000" pitchFamily="50" charset="-128"/>
                        </a:rPr>
                        <a:t>病床からの移行分</a:t>
                      </a:r>
                      <a:r>
                        <a:rPr kumimoji="1" lang="en-US" altLang="ja-JP" sz="1000" dirty="0" smtClean="0">
                          <a:latin typeface="HGPｺﾞｼｯｸM" panose="020B0600000000000000" pitchFamily="50" charset="-128"/>
                          <a:ea typeface="HGPｺﾞｼｯｸM" panose="020B0600000000000000" pitchFamily="50" charset="-128"/>
                        </a:rPr>
                        <a:t>】</a:t>
                      </a:r>
                    </a:p>
                    <a:p>
                      <a:r>
                        <a:rPr kumimoji="1" lang="ja-JP" altLang="en-US" sz="1000" dirty="0" smtClean="0">
                          <a:latin typeface="HGPｺﾞｼｯｸM" panose="020B0600000000000000" pitchFamily="50" charset="-128"/>
                          <a:ea typeface="HGPｺﾞｼｯｸM" panose="020B0600000000000000" pitchFamily="50" charset="-128"/>
                        </a:rPr>
                        <a:t>〇一般病床の医療資源投入量：</a:t>
                      </a:r>
                      <a:r>
                        <a:rPr kumimoji="1" lang="en-US" altLang="ja-JP" sz="1000" dirty="0" smtClean="0">
                          <a:latin typeface="HGPｺﾞｼｯｸM" panose="020B0600000000000000" pitchFamily="50" charset="-128"/>
                          <a:ea typeface="HGPｺﾞｼｯｸM" panose="020B0600000000000000" pitchFamily="50" charset="-128"/>
                        </a:rPr>
                        <a:t>175</a:t>
                      </a:r>
                      <a:r>
                        <a:rPr kumimoji="1" lang="ja-JP" altLang="en-US" sz="1000" dirty="0" smtClean="0">
                          <a:latin typeface="HGPｺﾞｼｯｸM" panose="020B0600000000000000" pitchFamily="50" charset="-128"/>
                          <a:ea typeface="HGPｺﾞｼｯｸM" panose="020B0600000000000000" pitchFamily="50" charset="-128"/>
                        </a:rPr>
                        <a:t>点未満</a:t>
                      </a:r>
                    </a:p>
                    <a:p>
                      <a:r>
                        <a:rPr kumimoji="1" lang="ja-JP" altLang="en-US" sz="1000" dirty="0" smtClean="0">
                          <a:latin typeface="HGPｺﾞｼｯｸM" panose="020B0600000000000000" pitchFamily="50" charset="-128"/>
                          <a:ea typeface="HGPｺﾞｼｯｸM" panose="020B0600000000000000" pitchFamily="50" charset="-128"/>
                        </a:rPr>
                        <a:t>○療養病床の医療区分１の</a:t>
                      </a:r>
                      <a:r>
                        <a:rPr kumimoji="1" lang="en-US" altLang="ja-JP" sz="1000" dirty="0" smtClean="0">
                          <a:latin typeface="HGPｺﾞｼｯｸM" panose="020B0600000000000000" pitchFamily="50" charset="-128"/>
                          <a:ea typeface="HGPｺﾞｼｯｸM" panose="020B0600000000000000" pitchFamily="50" charset="-128"/>
                        </a:rPr>
                        <a:t>70</a:t>
                      </a:r>
                      <a:r>
                        <a:rPr kumimoji="1" lang="ja-JP" altLang="en-US" sz="1000" dirty="0" smtClean="0">
                          <a:latin typeface="HGPｺﾞｼｯｸM" panose="020B0600000000000000" pitchFamily="50" charset="-128"/>
                          <a:ea typeface="HGPｺﾞｼｯｸM" panose="020B0600000000000000" pitchFamily="50" charset="-128"/>
                        </a:rPr>
                        <a:t>％の患者</a:t>
                      </a:r>
                    </a:p>
                    <a:p>
                      <a:r>
                        <a:rPr kumimoji="1" lang="ja-JP" altLang="en-US" sz="1000" dirty="0" smtClean="0">
                          <a:latin typeface="HGPｺﾞｼｯｸM" panose="020B0600000000000000" pitchFamily="50" charset="-128"/>
                          <a:ea typeface="HGPｺﾞｼｯｸM" panose="020B0600000000000000" pitchFamily="50" charset="-128"/>
                        </a:rPr>
                        <a:t>○療養病床入院受療率の地域差解消分（加算）</a:t>
                      </a:r>
                      <a:endParaRPr kumimoji="1" lang="ja-JP" altLang="en-US" sz="1000" dirty="0">
                        <a:latin typeface="HGPｺﾞｼｯｸM" panose="020B0600000000000000" pitchFamily="50" charset="-128"/>
                        <a:ea typeface="HGPｺﾞｼｯｸM" panose="020B0600000000000000"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200" dirty="0">
                        <a:latin typeface="HGPｺﾞｼｯｸM" panose="020B0600000000000000" pitchFamily="50" charset="-128"/>
                        <a:ea typeface="HGPｺﾞｼｯｸM" panose="020B06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r>
            </a:tbl>
          </a:graphicData>
        </a:graphic>
      </p:graphicFrame>
      <p:sp>
        <p:nvSpPr>
          <p:cNvPr id="5" name="角丸四角形 4"/>
          <p:cNvSpPr/>
          <p:nvPr/>
        </p:nvSpPr>
        <p:spPr>
          <a:xfrm>
            <a:off x="4112500" y="2358868"/>
            <a:ext cx="1300866" cy="5753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latin typeface="HG丸ｺﾞｼｯｸM-PRO" panose="020F0600000000000000" pitchFamily="50" charset="-128"/>
                <a:ea typeface="HG丸ｺﾞｼｯｸM-PRO" panose="020F0600000000000000" pitchFamily="50" charset="-128"/>
              </a:rPr>
              <a:t>高度急性期</a:t>
            </a:r>
            <a:endParaRPr kumimoji="1" lang="ja-JP" altLang="en-US" sz="1400" dirty="0">
              <a:latin typeface="HG丸ｺﾞｼｯｸM-PRO" panose="020F0600000000000000" pitchFamily="50" charset="-128"/>
              <a:ea typeface="HG丸ｺﾞｼｯｸM-PRO" panose="020F0600000000000000" pitchFamily="50" charset="-128"/>
            </a:endParaRPr>
          </a:p>
        </p:txBody>
      </p:sp>
      <p:sp>
        <p:nvSpPr>
          <p:cNvPr id="6" name="角丸四角形 5"/>
          <p:cNvSpPr/>
          <p:nvPr/>
        </p:nvSpPr>
        <p:spPr>
          <a:xfrm>
            <a:off x="4078707" y="3038214"/>
            <a:ext cx="1300866" cy="52882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latin typeface="HG丸ｺﾞｼｯｸM-PRO" panose="020F0600000000000000" pitchFamily="50" charset="-128"/>
                <a:ea typeface="HG丸ｺﾞｼｯｸM-PRO" panose="020F0600000000000000" pitchFamily="50" charset="-128"/>
              </a:rPr>
              <a:t>急性期</a:t>
            </a:r>
            <a:endParaRPr kumimoji="1" lang="ja-JP" altLang="en-US" sz="1400" dirty="0">
              <a:latin typeface="HG丸ｺﾞｼｯｸM-PRO" panose="020F0600000000000000" pitchFamily="50" charset="-128"/>
              <a:ea typeface="HG丸ｺﾞｼｯｸM-PRO" panose="020F0600000000000000" pitchFamily="50" charset="-128"/>
            </a:endParaRPr>
          </a:p>
        </p:txBody>
      </p:sp>
      <p:sp>
        <p:nvSpPr>
          <p:cNvPr id="7" name="角丸四角形 6"/>
          <p:cNvSpPr/>
          <p:nvPr/>
        </p:nvSpPr>
        <p:spPr>
          <a:xfrm>
            <a:off x="4067148" y="3654343"/>
            <a:ext cx="1300866" cy="7303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latin typeface="HG丸ｺﾞｼｯｸM-PRO" panose="020F0600000000000000" pitchFamily="50" charset="-128"/>
                <a:ea typeface="HG丸ｺﾞｼｯｸM-PRO" panose="020F0600000000000000" pitchFamily="50" charset="-128"/>
              </a:rPr>
              <a:t>回復</a:t>
            </a:r>
            <a:r>
              <a:rPr lang="ja-JP" altLang="en-US" sz="1400" dirty="0">
                <a:latin typeface="HG丸ｺﾞｼｯｸM-PRO" panose="020F0600000000000000" pitchFamily="50" charset="-128"/>
                <a:ea typeface="HG丸ｺﾞｼｯｸM-PRO" panose="020F0600000000000000" pitchFamily="50" charset="-128"/>
              </a:rPr>
              <a:t>期</a:t>
            </a:r>
            <a:endParaRPr kumimoji="1" lang="ja-JP" altLang="en-US" sz="1400" dirty="0">
              <a:latin typeface="HG丸ｺﾞｼｯｸM-PRO" panose="020F0600000000000000" pitchFamily="50" charset="-128"/>
              <a:ea typeface="HG丸ｺﾞｼｯｸM-PRO" panose="020F0600000000000000" pitchFamily="50" charset="-128"/>
            </a:endParaRPr>
          </a:p>
        </p:txBody>
      </p:sp>
      <p:sp>
        <p:nvSpPr>
          <p:cNvPr id="8" name="角丸四角形 7"/>
          <p:cNvSpPr/>
          <p:nvPr/>
        </p:nvSpPr>
        <p:spPr>
          <a:xfrm>
            <a:off x="4078707" y="4458799"/>
            <a:ext cx="1277749" cy="124751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HG丸ｺﾞｼｯｸM-PRO" panose="020F0600000000000000" pitchFamily="50" charset="-128"/>
                <a:ea typeface="HG丸ｺﾞｼｯｸM-PRO" panose="020F0600000000000000" pitchFamily="50" charset="-128"/>
              </a:rPr>
              <a:t>慢性期</a:t>
            </a:r>
            <a:endParaRPr kumimoji="1" lang="ja-JP" altLang="en-US" sz="1400" dirty="0">
              <a:latin typeface="HG丸ｺﾞｼｯｸM-PRO" panose="020F0600000000000000" pitchFamily="50" charset="-128"/>
              <a:ea typeface="HG丸ｺﾞｼｯｸM-PRO" panose="020F0600000000000000" pitchFamily="50" charset="-128"/>
            </a:endParaRPr>
          </a:p>
        </p:txBody>
      </p:sp>
      <p:sp>
        <p:nvSpPr>
          <p:cNvPr id="9" name="角丸四角形 8"/>
          <p:cNvSpPr/>
          <p:nvPr/>
        </p:nvSpPr>
        <p:spPr>
          <a:xfrm>
            <a:off x="4055590" y="5825045"/>
            <a:ext cx="1282073" cy="89334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在宅医療</a:t>
            </a:r>
            <a:r>
              <a:rPr lang="ja-JP" altLang="en-US" sz="1400" dirty="0">
                <a:solidFill>
                  <a:schemeClr val="tx1"/>
                </a:solidFill>
                <a:latin typeface="HG丸ｺﾞｼｯｸM-PRO" panose="020F0600000000000000" pitchFamily="50" charset="-128"/>
                <a:ea typeface="HG丸ｺﾞｼｯｸM-PRO" panose="020F0600000000000000" pitchFamily="50" charset="-128"/>
              </a:rPr>
              <a:t>等</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0" name="正方形/長方形 9"/>
          <p:cNvSpPr/>
          <p:nvPr/>
        </p:nvSpPr>
        <p:spPr>
          <a:xfrm>
            <a:off x="2700387" y="2806189"/>
            <a:ext cx="1232399" cy="33198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t>C1</a:t>
            </a:r>
            <a:r>
              <a:rPr kumimoji="1" lang="ja-JP" altLang="en-US" sz="1400" dirty="0" smtClean="0"/>
              <a:t>：</a:t>
            </a:r>
            <a:r>
              <a:rPr kumimoji="1" lang="en-US" altLang="ja-JP" sz="1400" dirty="0" smtClean="0"/>
              <a:t>3,000</a:t>
            </a:r>
            <a:r>
              <a:rPr kumimoji="1" lang="ja-JP" altLang="en-US" sz="1400" dirty="0" smtClean="0"/>
              <a:t>点</a:t>
            </a:r>
            <a:endParaRPr kumimoji="1" lang="ja-JP" altLang="en-US" sz="1400" dirty="0"/>
          </a:p>
        </p:txBody>
      </p:sp>
      <p:sp>
        <p:nvSpPr>
          <p:cNvPr id="11" name="正方形/長方形 10"/>
          <p:cNvSpPr/>
          <p:nvPr/>
        </p:nvSpPr>
        <p:spPr>
          <a:xfrm>
            <a:off x="2691528" y="3387243"/>
            <a:ext cx="1232399" cy="33198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t>C2</a:t>
            </a:r>
            <a:r>
              <a:rPr kumimoji="1" lang="ja-JP" altLang="en-US" sz="1400" dirty="0" smtClean="0"/>
              <a:t>：</a:t>
            </a:r>
            <a:r>
              <a:rPr lang="en-US" altLang="ja-JP" sz="1400" dirty="0"/>
              <a:t>6</a:t>
            </a:r>
            <a:r>
              <a:rPr kumimoji="1" lang="en-US" altLang="ja-JP" sz="1400" dirty="0" smtClean="0"/>
              <a:t>00</a:t>
            </a:r>
            <a:r>
              <a:rPr kumimoji="1" lang="ja-JP" altLang="en-US" sz="1400" dirty="0" smtClean="0"/>
              <a:t>点</a:t>
            </a:r>
            <a:endParaRPr kumimoji="1" lang="ja-JP" altLang="en-US" sz="1400" dirty="0"/>
          </a:p>
        </p:txBody>
      </p:sp>
      <p:sp>
        <p:nvSpPr>
          <p:cNvPr id="13" name="正方形/長方形 12"/>
          <p:cNvSpPr/>
          <p:nvPr/>
        </p:nvSpPr>
        <p:spPr>
          <a:xfrm>
            <a:off x="-7141" y="-7366"/>
            <a:ext cx="9144000" cy="535596"/>
          </a:xfrm>
          <a:prstGeom prst="rect">
            <a:avLst/>
          </a:prstGeom>
          <a:solidFill>
            <a:srgbClr val="002060"/>
          </a:solidFill>
        </p:spPr>
        <p:style>
          <a:lnRef idx="0">
            <a:schemeClr val="accent5"/>
          </a:lnRef>
          <a:fillRef idx="3">
            <a:schemeClr val="accent5"/>
          </a:fillRef>
          <a:effectRef idx="3">
            <a:schemeClr val="accent5"/>
          </a:effectRef>
          <a:fontRef idx="minor">
            <a:schemeClr val="lt1"/>
          </a:fontRef>
        </p:style>
        <p:txBody>
          <a:bodyPr anchor="ctr"/>
          <a:lstStyle/>
          <a:p>
            <a:pPr algn="ctr">
              <a:defRPr/>
            </a:pPr>
            <a:r>
              <a:rPr lang="ja-JP" altLang="en-US" sz="2400" b="1" dirty="0">
                <a:solidFill>
                  <a:schemeClr val="bg1"/>
                </a:solidFill>
                <a:latin typeface="+mn-ea"/>
              </a:rPr>
              <a:t>医療機関・病床ごと</a:t>
            </a:r>
            <a:r>
              <a:rPr lang="ja-JP" altLang="en-US" sz="2400" b="1" dirty="0" smtClean="0">
                <a:solidFill>
                  <a:schemeClr val="bg1"/>
                </a:solidFill>
                <a:latin typeface="+mn-ea"/>
              </a:rPr>
              <a:t>の診療</a:t>
            </a:r>
            <a:r>
              <a:rPr lang="ja-JP" altLang="en-US" sz="2400" b="1" dirty="0">
                <a:solidFill>
                  <a:schemeClr val="bg1"/>
                </a:solidFill>
                <a:latin typeface="+mn-ea"/>
              </a:rPr>
              <a:t>実態の</a:t>
            </a:r>
            <a:r>
              <a:rPr lang="ja-JP" altLang="en-US" sz="2400" b="1" dirty="0" smtClean="0">
                <a:solidFill>
                  <a:schemeClr val="bg1"/>
                </a:solidFill>
                <a:latin typeface="+mn-ea"/>
              </a:rPr>
              <a:t>分析</a:t>
            </a:r>
            <a:endParaRPr lang="ja-JP" altLang="en-US" sz="2400" b="1" dirty="0">
              <a:solidFill>
                <a:schemeClr val="bg1"/>
              </a:solidFill>
              <a:latin typeface="+mn-ea"/>
            </a:endParaRPr>
          </a:p>
        </p:txBody>
      </p:sp>
      <p:cxnSp>
        <p:nvCxnSpPr>
          <p:cNvPr id="15" name="直線コネクタ 14"/>
          <p:cNvCxnSpPr/>
          <p:nvPr/>
        </p:nvCxnSpPr>
        <p:spPr>
          <a:xfrm>
            <a:off x="2361732" y="3828356"/>
            <a:ext cx="3465242" cy="2304145"/>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2691527" y="4247745"/>
            <a:ext cx="1232399" cy="33198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t>C3</a:t>
            </a:r>
            <a:r>
              <a:rPr kumimoji="1" lang="ja-JP" altLang="en-US" sz="1400" dirty="0" smtClean="0"/>
              <a:t>：</a:t>
            </a:r>
            <a:r>
              <a:rPr lang="en-US" altLang="ja-JP" sz="1400" dirty="0" smtClean="0"/>
              <a:t>175</a:t>
            </a:r>
            <a:r>
              <a:rPr kumimoji="1" lang="ja-JP" altLang="en-US" sz="1400" dirty="0" smtClean="0"/>
              <a:t>点</a:t>
            </a:r>
            <a:endParaRPr kumimoji="1" lang="ja-JP" altLang="en-US" sz="1400" dirty="0"/>
          </a:p>
        </p:txBody>
      </p:sp>
      <p:sp>
        <p:nvSpPr>
          <p:cNvPr id="20" name="円弧 19"/>
          <p:cNvSpPr/>
          <p:nvPr/>
        </p:nvSpPr>
        <p:spPr>
          <a:xfrm rot="1377850">
            <a:off x="6903696" y="3278556"/>
            <a:ext cx="1851623" cy="3387283"/>
          </a:xfrm>
          <a:prstGeom prst="arc">
            <a:avLst>
              <a:gd name="adj1" fmla="val 16200000"/>
              <a:gd name="adj2" fmla="val 4042475"/>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1" name="テキスト ボックス 20"/>
          <p:cNvSpPr txBox="1"/>
          <p:nvPr/>
        </p:nvSpPr>
        <p:spPr>
          <a:xfrm>
            <a:off x="5635802" y="5913572"/>
            <a:ext cx="2896637" cy="584775"/>
          </a:xfrm>
          <a:prstGeom prst="rect">
            <a:avLst/>
          </a:prstGeom>
          <a:solidFill>
            <a:schemeClr val="bg1"/>
          </a:solidFill>
          <a:ln w="38100">
            <a:solidFill>
              <a:schemeClr val="tx2">
                <a:lumMod val="60000"/>
                <a:lumOff val="40000"/>
              </a:schemeClr>
            </a:solidFill>
          </a:ln>
        </p:spPr>
        <p:txBody>
          <a:bodyPr wrap="square" rtlCol="0">
            <a:spAutoFit/>
          </a:bodyPr>
          <a:lstStyle/>
          <a:p>
            <a:r>
              <a:rPr kumimoji="1" lang="ja-JP" altLang="en-US" sz="1600" dirty="0" smtClean="0"/>
              <a:t>比較的軽症の「急性期」患者が含まれている可能性が高い</a:t>
            </a:r>
            <a:endParaRPr kumimoji="1" lang="ja-JP" altLang="en-US" sz="1600" dirty="0"/>
          </a:p>
        </p:txBody>
      </p:sp>
      <p:sp>
        <p:nvSpPr>
          <p:cNvPr id="22" name="テキスト ボックス 3"/>
          <p:cNvSpPr txBox="1">
            <a:spLocks noChangeArrowheads="1"/>
          </p:cNvSpPr>
          <p:nvPr/>
        </p:nvSpPr>
        <p:spPr bwMode="auto">
          <a:xfrm>
            <a:off x="-540568" y="600189"/>
            <a:ext cx="9430249" cy="1231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marL="1028700" lvl="1">
              <a:buFont typeface="Wingdings" panose="05000000000000000000" pitchFamily="2" charset="2"/>
              <a:buChar char="l"/>
            </a:pPr>
            <a:r>
              <a:rPr lang="ja-JP" altLang="en-US" dirty="0" smtClean="0"/>
              <a:t>病床機能報告において「急性期」で報告されている病床のうち、比較的軽症</a:t>
            </a:r>
            <a:r>
              <a:rPr lang="ja-JP" altLang="en-US" dirty="0"/>
              <a:t>の「急性期患者」 </a:t>
            </a:r>
            <a:r>
              <a:rPr lang="ja-JP" altLang="en-US" dirty="0" smtClean="0"/>
              <a:t>に対応している病床の実態を</a:t>
            </a:r>
            <a:r>
              <a:rPr lang="ja-JP" altLang="en-US" dirty="0"/>
              <a:t>明</a:t>
            </a:r>
            <a:r>
              <a:rPr lang="ja-JP" altLang="en-US" dirty="0" smtClean="0"/>
              <a:t>らかにすること</a:t>
            </a:r>
            <a:r>
              <a:rPr lang="ja-JP" altLang="en-US" dirty="0"/>
              <a:t>で</a:t>
            </a:r>
            <a:r>
              <a:rPr lang="ja-JP" altLang="en-US" dirty="0" smtClean="0"/>
              <a:t>、将来必要とな</a:t>
            </a:r>
            <a:r>
              <a:rPr lang="ja-JP" altLang="en-US" dirty="0"/>
              <a:t>る</a:t>
            </a:r>
            <a:r>
              <a:rPr lang="ja-JP" altLang="en-US" dirty="0" smtClean="0"/>
              <a:t>「急性期」「回復期」病床をより正確に把握する。</a:t>
            </a:r>
            <a:endParaRPr lang="en-US" altLang="ja-JP" dirty="0" smtClean="0"/>
          </a:p>
          <a:p>
            <a:pPr marL="1028700" lvl="1">
              <a:buFont typeface="Wingdings" panose="05000000000000000000" pitchFamily="2" charset="2"/>
              <a:buChar char="l"/>
            </a:pPr>
            <a:endParaRPr lang="en-US" altLang="ja-JP" sz="2000" dirty="0">
              <a:solidFill>
                <a:srgbClr val="000000"/>
              </a:solidFill>
            </a:endParaRPr>
          </a:p>
        </p:txBody>
      </p:sp>
    </p:spTree>
    <p:extLst>
      <p:ext uri="{BB962C8B-B14F-4D97-AF65-F5344CB8AC3E}">
        <p14:creationId xmlns:p14="http://schemas.microsoft.com/office/powerpoint/2010/main" val="14535982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1"/>
          <p:cNvSpPr>
            <a:spLocks noChangeArrowheads="1"/>
          </p:cNvSpPr>
          <p:nvPr/>
        </p:nvSpPr>
        <p:spPr bwMode="auto">
          <a:xfrm>
            <a:off x="0" y="88356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43731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 name="Text Box 6"/>
          <p:cNvSpPr txBox="1">
            <a:spLocks noChangeArrowheads="1"/>
          </p:cNvSpPr>
          <p:nvPr/>
        </p:nvSpPr>
        <p:spPr bwMode="auto">
          <a:xfrm>
            <a:off x="230219" y="505786"/>
            <a:ext cx="8744445" cy="1708160"/>
          </a:xfrm>
          <a:prstGeom prst="rect">
            <a:avLst/>
          </a:prstGeom>
          <a:solidFill>
            <a:schemeClr val="accent1">
              <a:lumMod val="20000"/>
              <a:lumOff val="80000"/>
            </a:schemeClr>
          </a:solidFill>
          <a:ln>
            <a:noFill/>
          </a:ln>
          <a:effectLst/>
          <a:extLst/>
        </p:spPr>
        <p:txBody>
          <a:bodyPr wrap="squar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lnSpc>
                <a:spcPct val="150000"/>
              </a:lnSpc>
              <a:defRPr/>
            </a:pPr>
            <a:r>
              <a:rPr lang="ja-JP" altLang="en-US" sz="1400" b="1" dirty="0" smtClean="0">
                <a:latin typeface="+mn-ea"/>
              </a:rPr>
              <a:t>○</a:t>
            </a:r>
            <a:r>
              <a:rPr lang="ja-JP" altLang="en-US" sz="1400" b="1" dirty="0">
                <a:latin typeface="+mn-ea"/>
              </a:rPr>
              <a:t>医療機関が病床転換について自主的な取り組みを進められるよう、</a:t>
            </a:r>
            <a:r>
              <a:rPr lang="ja-JP" altLang="en-US" sz="1400" b="1" dirty="0" smtClean="0">
                <a:latin typeface="+mn-ea"/>
              </a:rPr>
              <a:t>各会議を系統立てて運営する。</a:t>
            </a:r>
            <a:endParaRPr lang="en-US" altLang="ja-JP" sz="1400" b="1" dirty="0" smtClean="0">
              <a:latin typeface="+mn-ea"/>
            </a:endParaRPr>
          </a:p>
          <a:p>
            <a:pPr eaLnBrk="1" hangingPunct="1">
              <a:lnSpc>
                <a:spcPct val="150000"/>
              </a:lnSpc>
              <a:defRPr/>
            </a:pPr>
            <a:r>
              <a:rPr lang="ja-JP" altLang="en-US" sz="1400" b="1" dirty="0" smtClean="0">
                <a:latin typeface="+mn-ea"/>
              </a:rPr>
              <a:t>〇医療機能の分化・連携</a:t>
            </a:r>
            <a:r>
              <a:rPr lang="ja-JP" altLang="en-US" sz="1400" b="1" dirty="0">
                <a:latin typeface="+mn-ea"/>
              </a:rPr>
              <a:t>を</a:t>
            </a:r>
            <a:r>
              <a:rPr lang="ja-JP" altLang="en-US" sz="1400" b="1" dirty="0" smtClean="0">
                <a:latin typeface="+mn-ea"/>
              </a:rPr>
              <a:t>目的としている</a:t>
            </a:r>
            <a:r>
              <a:rPr lang="ja-JP" altLang="en-US" sz="1400" b="1" dirty="0">
                <a:latin typeface="+mn-ea"/>
              </a:rPr>
              <a:t>「</a:t>
            </a:r>
            <a:r>
              <a:rPr lang="ja-JP" altLang="en-US" sz="1400" b="1" dirty="0" smtClean="0">
                <a:latin typeface="+mn-ea"/>
              </a:rPr>
              <a:t>医療懇話会」と「病床</a:t>
            </a:r>
            <a:r>
              <a:rPr lang="ja-JP" altLang="en-US" sz="1400" b="1" dirty="0">
                <a:latin typeface="+mn-ea"/>
              </a:rPr>
              <a:t>機能</a:t>
            </a:r>
            <a:r>
              <a:rPr lang="ja-JP" altLang="en-US" sz="1400" b="1" dirty="0" smtClean="0">
                <a:latin typeface="+mn-ea"/>
              </a:rPr>
              <a:t>懇話会」を</a:t>
            </a:r>
            <a:r>
              <a:rPr lang="ja-JP" altLang="en-US" sz="1400" b="1" dirty="0">
                <a:latin typeface="+mn-ea"/>
              </a:rPr>
              <a:t>再編し、</a:t>
            </a:r>
            <a:r>
              <a:rPr lang="ja-JP" altLang="en-US" sz="1400" b="1" u="sng" dirty="0">
                <a:latin typeface="+mn-ea"/>
              </a:rPr>
              <a:t>新た</a:t>
            </a:r>
            <a:r>
              <a:rPr lang="ja-JP" altLang="en-US" sz="1400" b="1" u="sng" dirty="0" smtClean="0">
                <a:latin typeface="+mn-ea"/>
              </a:rPr>
              <a:t>に「医療・病床懇話会</a:t>
            </a:r>
            <a:endParaRPr lang="en-US" altLang="ja-JP" sz="1400" b="1" u="sng" dirty="0" smtClean="0">
              <a:latin typeface="+mn-ea"/>
            </a:endParaRPr>
          </a:p>
          <a:p>
            <a:pPr eaLnBrk="1" hangingPunct="1">
              <a:lnSpc>
                <a:spcPct val="150000"/>
              </a:lnSpc>
              <a:defRPr/>
            </a:pPr>
            <a:r>
              <a:rPr lang="ja-JP" altLang="en-US" sz="1400" b="1" dirty="0">
                <a:latin typeface="+mn-ea"/>
              </a:rPr>
              <a:t>　</a:t>
            </a:r>
            <a:r>
              <a:rPr lang="ja-JP" altLang="en-US" sz="1400" b="1" u="sng" dirty="0" smtClean="0">
                <a:latin typeface="+mn-ea"/>
              </a:rPr>
              <a:t>（部会）　（</a:t>
            </a:r>
            <a:r>
              <a:rPr lang="ja-JP" altLang="en-US" sz="1400" b="1" u="sng" dirty="0">
                <a:latin typeface="+mn-ea"/>
              </a:rPr>
              <a:t>仮</a:t>
            </a:r>
            <a:r>
              <a:rPr lang="ja-JP" altLang="en-US" sz="1400" b="1" u="sng" dirty="0" smtClean="0">
                <a:latin typeface="+mn-ea"/>
              </a:rPr>
              <a:t>）」を設置する</a:t>
            </a:r>
            <a:r>
              <a:rPr lang="ja-JP" altLang="en-US" sz="1400" b="1" dirty="0" smtClean="0">
                <a:latin typeface="+mn-ea"/>
              </a:rPr>
              <a:t>。</a:t>
            </a:r>
            <a:endParaRPr lang="en-US" altLang="ja-JP" sz="1400" b="1" dirty="0">
              <a:latin typeface="+mn-ea"/>
            </a:endParaRPr>
          </a:p>
          <a:p>
            <a:pPr eaLnBrk="1" hangingPunct="1">
              <a:lnSpc>
                <a:spcPct val="150000"/>
              </a:lnSpc>
              <a:defRPr/>
            </a:pPr>
            <a:r>
              <a:rPr lang="ja-JP" altLang="en-US" sz="1400" b="1" dirty="0" smtClean="0">
                <a:latin typeface="+mn-ea"/>
              </a:rPr>
              <a:t>○</a:t>
            </a:r>
            <a:r>
              <a:rPr lang="ja-JP" altLang="en-US" sz="1400" b="1" u="sng" dirty="0" smtClean="0">
                <a:latin typeface="+mn-ea"/>
              </a:rPr>
              <a:t>医療</a:t>
            </a:r>
            <a:r>
              <a:rPr lang="ja-JP" altLang="en-US" sz="1400" b="1" u="sng" dirty="0">
                <a:latin typeface="+mn-ea"/>
              </a:rPr>
              <a:t>機関が自主的な取り組みを進められるよう</a:t>
            </a:r>
            <a:r>
              <a:rPr lang="ja-JP" altLang="en-US" sz="1400" b="1" dirty="0">
                <a:latin typeface="+mn-ea"/>
              </a:rPr>
              <a:t>、全医療機関を対象とした医療機関連絡会（仮称）を新たに</a:t>
            </a:r>
            <a:r>
              <a:rPr lang="ja-JP" altLang="en-US" sz="1400" b="1" dirty="0" smtClean="0">
                <a:latin typeface="+mn-ea"/>
              </a:rPr>
              <a:t>開催　</a:t>
            </a:r>
            <a:endParaRPr lang="en-US" altLang="ja-JP" sz="1400" b="1" dirty="0" smtClean="0">
              <a:latin typeface="+mn-ea"/>
            </a:endParaRPr>
          </a:p>
          <a:p>
            <a:pPr eaLnBrk="1" hangingPunct="1">
              <a:lnSpc>
                <a:spcPct val="150000"/>
              </a:lnSpc>
              <a:defRPr/>
            </a:pPr>
            <a:r>
              <a:rPr lang="ja-JP" altLang="en-US" sz="1400" b="1" dirty="0">
                <a:latin typeface="+mn-ea"/>
              </a:rPr>
              <a:t>　</a:t>
            </a:r>
            <a:r>
              <a:rPr lang="ja-JP" altLang="en-US" sz="1400" b="1" dirty="0" smtClean="0">
                <a:latin typeface="+mn-ea"/>
              </a:rPr>
              <a:t>する。</a:t>
            </a:r>
            <a:endParaRPr lang="en-US" altLang="ja-JP" sz="1400" b="1" dirty="0" smtClean="0">
              <a:latin typeface="+mn-ea"/>
            </a:endParaRPr>
          </a:p>
        </p:txBody>
      </p:sp>
      <p:graphicFrame>
        <p:nvGraphicFramePr>
          <p:cNvPr id="8" name="表 7"/>
          <p:cNvGraphicFramePr>
            <a:graphicFrameLocks noGrp="1"/>
          </p:cNvGraphicFramePr>
          <p:nvPr>
            <p:extLst>
              <p:ext uri="{D42A27DB-BD31-4B8C-83A1-F6EECF244321}">
                <p14:modId xmlns:p14="http://schemas.microsoft.com/office/powerpoint/2010/main" val="1505761122"/>
              </p:ext>
            </p:extLst>
          </p:nvPr>
        </p:nvGraphicFramePr>
        <p:xfrm>
          <a:off x="230219" y="2578577"/>
          <a:ext cx="8176418" cy="4017813"/>
        </p:xfrm>
        <a:graphic>
          <a:graphicData uri="http://schemas.openxmlformats.org/drawingml/2006/table">
            <a:tbl>
              <a:tblPr firstRow="1" bandRow="1">
                <a:tableStyleId>{BDBED569-4797-4DF1-A0F4-6AAB3CD982D8}</a:tableStyleId>
              </a:tblPr>
              <a:tblGrid>
                <a:gridCol w="2286561"/>
                <a:gridCol w="993312"/>
                <a:gridCol w="1458151"/>
                <a:gridCol w="3438394"/>
              </a:tblGrid>
              <a:tr h="31685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050" kern="100" dirty="0" smtClean="0">
                          <a:effectLst/>
                          <a:latin typeface="+mn-lt"/>
                          <a:ea typeface="+mn-ea"/>
                          <a:cs typeface="+mn-cs"/>
                        </a:rPr>
                        <a:t>会議名</a:t>
                      </a:r>
                      <a:endParaRPr lang="ja-JP" altLang="ja-JP" sz="1050" kern="100" dirty="0" smtClean="0">
                        <a:effectLst/>
                        <a:latin typeface="ＭＳ ゴシック" panose="020B0609070205080204" pitchFamily="49" charset="-128"/>
                        <a:ea typeface="ＭＳ ゴシック" panose="020B0609070205080204" pitchFamily="49" charset="-128"/>
                        <a:cs typeface="Times New Roman"/>
                      </a:endParaRPr>
                    </a:p>
                  </a:txBody>
                  <a:tcPr anchor="ctr"/>
                </a:tc>
                <a:tc>
                  <a:txBody>
                    <a:bodyPr/>
                    <a:lstStyle/>
                    <a:p>
                      <a:pPr marL="139700" marR="0" lvl="0" indent="-139700" algn="ctr" defTabSz="914400" rtl="0" eaLnBrk="1" fontAlgn="auto" latinLnBrk="0" hangingPunct="1">
                        <a:lnSpc>
                          <a:spcPct val="100000"/>
                        </a:lnSpc>
                        <a:spcBef>
                          <a:spcPts val="0"/>
                        </a:spcBef>
                        <a:spcAft>
                          <a:spcPts val="0"/>
                        </a:spcAft>
                        <a:buClrTx/>
                        <a:buSzTx/>
                        <a:buFontTx/>
                        <a:buNone/>
                        <a:tabLst/>
                        <a:defRPr/>
                      </a:pPr>
                      <a:r>
                        <a:rPr lang="ja-JP" altLang="en-US" sz="1000" b="1" dirty="0" smtClean="0">
                          <a:latin typeface="+mn-lt"/>
                          <a:ea typeface="+mn-ea"/>
                          <a:cs typeface="+mn-cs"/>
                        </a:rPr>
                        <a:t>設置</a:t>
                      </a:r>
                      <a:endParaRPr lang="en-US" altLang="ja-JP" sz="1000" b="1" dirty="0" smtClean="0">
                        <a:latin typeface="+mn-lt"/>
                        <a:ea typeface="+mn-ea"/>
                        <a:cs typeface="+mn-cs"/>
                      </a:endParaRPr>
                    </a:p>
                    <a:p>
                      <a:pPr marL="139700" marR="0" lvl="0" indent="-139700" algn="ctr" defTabSz="914400" rtl="0" eaLnBrk="1" fontAlgn="auto" latinLnBrk="0" hangingPunct="1">
                        <a:lnSpc>
                          <a:spcPct val="100000"/>
                        </a:lnSpc>
                        <a:spcBef>
                          <a:spcPts val="0"/>
                        </a:spcBef>
                        <a:spcAft>
                          <a:spcPts val="0"/>
                        </a:spcAft>
                        <a:buClrTx/>
                        <a:buSzTx/>
                        <a:buFontTx/>
                        <a:buNone/>
                        <a:tabLst/>
                        <a:defRPr/>
                      </a:pPr>
                      <a:r>
                        <a:rPr lang="ja-JP" altLang="en-US" sz="1000" b="1" dirty="0" smtClean="0">
                          <a:latin typeface="+mn-lt"/>
                          <a:ea typeface="+mn-ea"/>
                          <a:cs typeface="+mn-cs"/>
                        </a:rPr>
                        <a:t>根拠等</a:t>
                      </a:r>
                      <a:endParaRPr lang="en-US" altLang="ja-JP" sz="1000" b="1" dirty="0" smtClean="0">
                        <a:latin typeface="+mn-ea"/>
                        <a:ea typeface="+mn-ea"/>
                        <a:cs typeface="Times New Roman" pitchFamily="18" charset="0"/>
                      </a:endParaRPr>
                    </a:p>
                  </a:txBody>
                  <a:tcPr marL="68580" marR="68580" marT="0" marB="0" anchor="ctr"/>
                </a:tc>
                <a:tc>
                  <a:txBody>
                    <a:bodyPr/>
                    <a:lstStyle/>
                    <a:p>
                      <a:pPr marL="139700" marR="0" lvl="0" indent="-139700" algn="ctr" defTabSz="914400" rtl="0" eaLnBrk="1" fontAlgn="auto" latinLnBrk="0" hangingPunct="1">
                        <a:lnSpc>
                          <a:spcPct val="100000"/>
                        </a:lnSpc>
                        <a:spcBef>
                          <a:spcPts val="0"/>
                        </a:spcBef>
                        <a:spcAft>
                          <a:spcPts val="0"/>
                        </a:spcAft>
                        <a:buClrTx/>
                        <a:buSzTx/>
                        <a:buFontTx/>
                        <a:buNone/>
                        <a:tabLst/>
                        <a:defRPr/>
                      </a:pPr>
                      <a:r>
                        <a:rPr lang="ja-JP" altLang="en-US" sz="1050" b="1" dirty="0" smtClean="0">
                          <a:latin typeface="+mn-lt"/>
                          <a:ea typeface="+mn-ea"/>
                          <a:cs typeface="+mn-cs"/>
                        </a:rPr>
                        <a:t>設置単位</a:t>
                      </a:r>
                      <a:endParaRPr lang="en-US" altLang="ja-JP" sz="1050" b="1" dirty="0" smtClean="0">
                        <a:latin typeface="+mn-ea"/>
                        <a:ea typeface="+mn-ea"/>
                        <a:cs typeface="Times New Roman" pitchFamily="18" charset="0"/>
                      </a:endParaRPr>
                    </a:p>
                  </a:txBody>
                  <a:tcPr marL="68580" marR="68580" marT="0" marB="0" anchor="ctr"/>
                </a:tc>
                <a:tc>
                  <a:txBody>
                    <a:bodyPr/>
                    <a:lstStyle/>
                    <a:p>
                      <a:pPr marL="139700" marR="0" lvl="0" indent="-139700" algn="ctr" defTabSz="914400" rtl="0" eaLnBrk="1" fontAlgn="auto" latinLnBrk="0" hangingPunct="1">
                        <a:lnSpc>
                          <a:spcPct val="100000"/>
                        </a:lnSpc>
                        <a:spcBef>
                          <a:spcPts val="0"/>
                        </a:spcBef>
                        <a:spcAft>
                          <a:spcPts val="0"/>
                        </a:spcAft>
                        <a:buClrTx/>
                        <a:buSzTx/>
                        <a:buFontTx/>
                        <a:buNone/>
                        <a:tabLst/>
                        <a:defRPr/>
                      </a:pPr>
                      <a:r>
                        <a:rPr lang="ja-JP" altLang="en-US" sz="1050" b="1" dirty="0" smtClean="0">
                          <a:latin typeface="+mn-lt"/>
                          <a:ea typeface="+mn-ea"/>
                          <a:cs typeface="+mn-cs"/>
                        </a:rPr>
                        <a:t>委員構成</a:t>
                      </a:r>
                      <a:endParaRPr lang="en-US" altLang="ja-JP" sz="1050" b="1" dirty="0" smtClean="0">
                        <a:latin typeface="+mn-ea"/>
                        <a:ea typeface="+mn-ea"/>
                        <a:cs typeface="Times New Roman" pitchFamily="18" charset="0"/>
                      </a:endParaRPr>
                    </a:p>
                  </a:txBody>
                  <a:tcPr marL="68580" marR="68580" marT="0" marB="0" anchor="ctr"/>
                </a:tc>
              </a:tr>
              <a:tr h="831752">
                <a:tc>
                  <a:txBody>
                    <a:bodyPr/>
                    <a:lstStyle/>
                    <a:p>
                      <a:pPr marL="139700" indent="-139700" algn="l">
                        <a:spcAft>
                          <a:spcPts val="0"/>
                        </a:spcAft>
                      </a:pPr>
                      <a:r>
                        <a:rPr lang="ja-JP" altLang="en-US" sz="1050" kern="100" dirty="0" smtClean="0">
                          <a:effectLst/>
                          <a:latin typeface="ＭＳ ゴシック" panose="020B0609070205080204" pitchFamily="49" charset="-128"/>
                          <a:ea typeface="ＭＳ ゴシック" panose="020B0609070205080204" pitchFamily="49" charset="-128"/>
                          <a:cs typeface="+mn-cs"/>
                        </a:rPr>
                        <a:t>保健医療協議会</a:t>
                      </a:r>
                      <a:endParaRPr lang="en-US" altLang="ja-JP" sz="1050" kern="100" dirty="0" smtClean="0">
                        <a:effectLst/>
                        <a:latin typeface="ＭＳ ゴシック" panose="020B0609070205080204" pitchFamily="49" charset="-128"/>
                        <a:ea typeface="ＭＳ ゴシック" panose="020B0609070205080204" pitchFamily="49" charset="-128"/>
                        <a:cs typeface="+mn-cs"/>
                      </a:endParaRPr>
                    </a:p>
                    <a:p>
                      <a:pPr marL="139700" indent="-139700" algn="l">
                        <a:spcAft>
                          <a:spcPts val="0"/>
                        </a:spcAft>
                      </a:pPr>
                      <a:r>
                        <a:rPr lang="ja-JP" altLang="en-US" sz="1050" kern="100" dirty="0" smtClean="0">
                          <a:effectLst/>
                          <a:latin typeface="ＭＳ ゴシック" panose="020B0609070205080204" pitchFamily="49" charset="-128"/>
                          <a:ea typeface="ＭＳ ゴシック" panose="020B0609070205080204" pitchFamily="49" charset="-128"/>
                          <a:cs typeface="+mn-cs"/>
                        </a:rPr>
                        <a:t>（地域医療構想調整会議）</a:t>
                      </a:r>
                      <a:endParaRPr lang="ja-JP" altLang="ja-JP" sz="1050" kern="100" dirty="0" smtClean="0">
                        <a:effectLst/>
                        <a:latin typeface="ＭＳ ゴシック" panose="020B0609070205080204" pitchFamily="49" charset="-128"/>
                        <a:ea typeface="ＭＳ ゴシック" panose="020B0609070205080204" pitchFamily="49" charset="-128"/>
                        <a:cs typeface="Times New Roman"/>
                      </a:endParaRPr>
                    </a:p>
                  </a:txBody>
                  <a:tcPr anchor="ctr"/>
                </a:tc>
                <a:tc>
                  <a:txBody>
                    <a:bodyPr/>
                    <a:lstStyle/>
                    <a:p>
                      <a:pPr lvl="0" algn="ctr">
                        <a:lnSpc>
                          <a:spcPct val="125000"/>
                        </a:lnSpc>
                      </a:pPr>
                      <a:r>
                        <a:rPr lang="ja-JP" altLang="en-US" sz="1050" dirty="0" smtClean="0">
                          <a:latin typeface="ＭＳ ゴシック" panose="020B0609070205080204" pitchFamily="49" charset="-128"/>
                          <a:ea typeface="ＭＳ ゴシック" panose="020B0609070205080204" pitchFamily="49" charset="-128"/>
                        </a:rPr>
                        <a:t>附属</a:t>
                      </a:r>
                      <a:endParaRPr lang="en-US" altLang="ja-JP" sz="1050" dirty="0" smtClean="0">
                        <a:latin typeface="ＭＳ ゴシック" panose="020B0609070205080204" pitchFamily="49" charset="-128"/>
                        <a:ea typeface="ＭＳ ゴシック" panose="020B0609070205080204" pitchFamily="49" charset="-128"/>
                      </a:endParaRPr>
                    </a:p>
                    <a:p>
                      <a:pPr lvl="0" algn="ctr">
                        <a:lnSpc>
                          <a:spcPct val="125000"/>
                        </a:lnSpc>
                      </a:pPr>
                      <a:r>
                        <a:rPr lang="ja-JP" altLang="en-US" sz="1050" dirty="0" smtClean="0">
                          <a:latin typeface="ＭＳ ゴシック" panose="020B0609070205080204" pitchFamily="49" charset="-128"/>
                          <a:ea typeface="ＭＳ ゴシック" panose="020B0609070205080204" pitchFamily="49" charset="-128"/>
                        </a:rPr>
                        <a:t>機関</a:t>
                      </a:r>
                      <a:endParaRPr lang="en-US" altLang="ja-JP" sz="1050" dirty="0" smtClean="0">
                        <a:latin typeface="ＭＳ ゴシック" panose="020B0609070205080204" pitchFamily="49" charset="-128"/>
                        <a:ea typeface="ＭＳ ゴシック" panose="020B0609070205080204" pitchFamily="49" charset="-128"/>
                      </a:endParaRPr>
                    </a:p>
                  </a:txBody>
                  <a:tcPr marL="68580" marR="68580" marT="0" marB="0" anchor="ctr"/>
                </a:tc>
                <a:tc>
                  <a:txBody>
                    <a:bodyPr/>
                    <a:lstStyle/>
                    <a:p>
                      <a:pPr lvl="0" algn="ctr">
                        <a:lnSpc>
                          <a:spcPct val="125000"/>
                        </a:lnSpc>
                      </a:pPr>
                      <a:r>
                        <a:rPr lang="ja-JP" altLang="en-US" sz="1050" b="0" dirty="0" smtClean="0">
                          <a:latin typeface="ＭＳ ゴシック" panose="020B0609070205080204" pitchFamily="49" charset="-128"/>
                          <a:ea typeface="ＭＳ ゴシック" panose="020B0609070205080204" pitchFamily="49" charset="-128"/>
                          <a:cs typeface="Times New Roman" pitchFamily="18" charset="0"/>
                        </a:rPr>
                        <a:t>二次</a:t>
                      </a:r>
                      <a:endParaRPr lang="en-US" altLang="ja-JP" sz="1050" b="0" dirty="0" smtClean="0">
                        <a:latin typeface="ＭＳ ゴシック" panose="020B0609070205080204" pitchFamily="49" charset="-128"/>
                        <a:ea typeface="ＭＳ ゴシック" panose="020B0609070205080204" pitchFamily="49" charset="-128"/>
                        <a:cs typeface="Times New Roman" pitchFamily="18" charset="0"/>
                      </a:endParaRPr>
                    </a:p>
                    <a:p>
                      <a:pPr lvl="0" algn="ctr">
                        <a:lnSpc>
                          <a:spcPct val="125000"/>
                        </a:lnSpc>
                      </a:pPr>
                      <a:r>
                        <a:rPr lang="ja-JP" altLang="en-US" sz="1050" b="0" dirty="0" smtClean="0">
                          <a:latin typeface="ＭＳ ゴシック" panose="020B0609070205080204" pitchFamily="49" charset="-128"/>
                          <a:ea typeface="ＭＳ ゴシック" panose="020B0609070205080204" pitchFamily="49" charset="-128"/>
                          <a:cs typeface="Times New Roman" pitchFamily="18" charset="0"/>
                        </a:rPr>
                        <a:t>医療圏</a:t>
                      </a:r>
                      <a:endParaRPr lang="en-US" altLang="ja-JP" sz="1050" b="0" baseline="0" dirty="0" smtClean="0">
                        <a:latin typeface="ＭＳ ゴシック" panose="020B0609070205080204" pitchFamily="49" charset="-128"/>
                        <a:ea typeface="ＭＳ ゴシック" panose="020B0609070205080204" pitchFamily="49" charset="-128"/>
                        <a:cs typeface="Times New Roman" pitchFamily="18" charset="0"/>
                      </a:endParaRPr>
                    </a:p>
                  </a:txBody>
                  <a:tcPr marL="68580" marR="68580" marT="0" marB="0" anchor="ctr"/>
                </a:tc>
                <a:tc>
                  <a:txBody>
                    <a:bodyPr/>
                    <a:lstStyle/>
                    <a:p>
                      <a:pPr algn="l">
                        <a:lnSpc>
                          <a:spcPct val="125000"/>
                        </a:lnSpc>
                      </a:pPr>
                      <a:r>
                        <a:rPr lang="ja-JP" altLang="en-US" sz="1050" kern="100" dirty="0" smtClean="0">
                          <a:latin typeface="ＭＳ ゴシック" panose="020B0609070205080204" pitchFamily="49" charset="-128"/>
                          <a:ea typeface="ＭＳ ゴシック" panose="020B0609070205080204" pitchFamily="49" charset="-128"/>
                          <a:cs typeface="+mn-cs"/>
                        </a:rPr>
                        <a:t>地区医師会、歯科医師会、薬剤師会、府医、府歯、府薬、大病、私病、公立病院協議会、大精協、府看協会、保険者協議会、弁護士会、市町村、</a:t>
                      </a:r>
                      <a:r>
                        <a:rPr lang="ja-JP" altLang="en-US" sz="1050" u="none" kern="100" dirty="0" smtClean="0">
                          <a:latin typeface="ＭＳ ゴシック" panose="020B0609070205080204" pitchFamily="49" charset="-128"/>
                          <a:ea typeface="ＭＳ ゴシック" panose="020B0609070205080204" pitchFamily="49" charset="-128"/>
                          <a:cs typeface="+mn-cs"/>
                        </a:rPr>
                        <a:t>病院関係者、社会福祉協議会、消防など</a:t>
                      </a:r>
                      <a:endParaRPr lang="en-US" altLang="ja-JP" sz="1050" u="none" kern="100" dirty="0" smtClean="0">
                        <a:latin typeface="ＭＳ ゴシック" panose="020B0609070205080204" pitchFamily="49" charset="-128"/>
                        <a:ea typeface="ＭＳ ゴシック" panose="020B0609070205080204" pitchFamily="49" charset="-128"/>
                        <a:cs typeface="+mn-cs"/>
                      </a:endParaRPr>
                    </a:p>
                  </a:txBody>
                  <a:tcPr marL="68580" marR="68580" marT="0" marB="0" anchor="ctr"/>
                </a:tc>
              </a:tr>
              <a:tr h="1920513">
                <a:tc>
                  <a:txBody>
                    <a:bodyPr/>
                    <a:lstStyle/>
                    <a:p>
                      <a:pPr marL="0" marR="0" lvl="0" indent="0" algn="l" defTabSz="914400" rtl="0" eaLnBrk="1" fontAlgn="auto" latinLnBrk="0" hangingPunct="1">
                        <a:lnSpc>
                          <a:spcPct val="125000"/>
                        </a:lnSpc>
                        <a:spcBef>
                          <a:spcPts val="0"/>
                        </a:spcBef>
                        <a:spcAft>
                          <a:spcPts val="0"/>
                        </a:spcAft>
                        <a:buClrTx/>
                        <a:buSzTx/>
                        <a:buFontTx/>
                        <a:buNone/>
                        <a:tabLst/>
                        <a:defRPr/>
                      </a:pPr>
                      <a:r>
                        <a:rPr lang="en-US" altLang="ja-JP" sz="1200" b="1" kern="100" dirty="0" smtClean="0">
                          <a:effectLst/>
                          <a:latin typeface="ＭＳ ゴシック" panose="020B0609070205080204" pitchFamily="49" charset="-128"/>
                          <a:ea typeface="ＭＳ ゴシック" panose="020B0609070205080204" pitchFamily="49" charset="-128"/>
                          <a:cs typeface="Times New Roman"/>
                        </a:rPr>
                        <a:t>【</a:t>
                      </a:r>
                      <a:r>
                        <a:rPr lang="ja-JP" altLang="en-US" sz="1200" b="1" kern="100" dirty="0" smtClean="0">
                          <a:effectLst/>
                          <a:latin typeface="ＭＳ ゴシック" panose="020B0609070205080204" pitchFamily="49" charset="-128"/>
                          <a:ea typeface="ＭＳ ゴシック" panose="020B0609070205080204" pitchFamily="49" charset="-128"/>
                          <a:cs typeface="Times New Roman"/>
                        </a:rPr>
                        <a:t>新規（仮称）</a:t>
                      </a:r>
                      <a:r>
                        <a:rPr lang="en-US" altLang="ja-JP" sz="1200" b="1" kern="100" dirty="0" smtClean="0">
                          <a:effectLst/>
                          <a:latin typeface="ＭＳ ゴシック" panose="020B0609070205080204" pitchFamily="49" charset="-128"/>
                          <a:ea typeface="ＭＳ ゴシック" panose="020B0609070205080204" pitchFamily="49" charset="-128"/>
                          <a:cs typeface="Times New Roman"/>
                        </a:rPr>
                        <a:t>】</a:t>
                      </a:r>
                    </a:p>
                    <a:p>
                      <a:pPr marL="0" marR="0" lvl="0" indent="0" algn="l" defTabSz="914400" rtl="0" eaLnBrk="1" fontAlgn="auto" latinLnBrk="0" hangingPunct="1">
                        <a:lnSpc>
                          <a:spcPct val="125000"/>
                        </a:lnSpc>
                        <a:spcBef>
                          <a:spcPts val="0"/>
                        </a:spcBef>
                        <a:spcAft>
                          <a:spcPts val="0"/>
                        </a:spcAft>
                        <a:buClrTx/>
                        <a:buSzTx/>
                        <a:buFontTx/>
                        <a:buNone/>
                        <a:tabLst/>
                        <a:defRPr/>
                      </a:pPr>
                      <a:r>
                        <a:rPr lang="ja-JP" altLang="en-US" sz="1200" b="1" kern="100" dirty="0" smtClean="0">
                          <a:effectLst/>
                          <a:latin typeface="ＭＳ ゴシック" panose="020B0609070205080204" pitchFamily="49" charset="-128"/>
                          <a:ea typeface="ＭＳ ゴシック" panose="020B0609070205080204" pitchFamily="49" charset="-128"/>
                          <a:cs typeface="Times New Roman"/>
                        </a:rPr>
                        <a:t>　医療・病床懇話会（部会）</a:t>
                      </a:r>
                      <a:endParaRPr lang="ja-JP" altLang="ja-JP" sz="1200" b="1" kern="100" dirty="0" smtClean="0">
                        <a:effectLst/>
                        <a:latin typeface="ＭＳ ゴシック" panose="020B0609070205080204" pitchFamily="49" charset="-128"/>
                        <a:ea typeface="ＭＳ ゴシック" panose="020B0609070205080204" pitchFamily="49" charset="-128"/>
                        <a:cs typeface="Times New Roman"/>
                      </a:endParaRPr>
                    </a:p>
                  </a:txBody>
                  <a:tcPr anchor="ctr"/>
                </a:tc>
                <a:tc>
                  <a:txBody>
                    <a:bodyPr/>
                    <a:lstStyle/>
                    <a:p>
                      <a:pPr marL="139700" marR="0" indent="-139700" algn="ctr" defTabSz="914400" rtl="0" eaLnBrk="1" fontAlgn="auto" latinLnBrk="0" hangingPunct="1">
                        <a:lnSpc>
                          <a:spcPct val="100000"/>
                        </a:lnSpc>
                        <a:spcBef>
                          <a:spcPts val="0"/>
                        </a:spcBef>
                        <a:spcAft>
                          <a:spcPts val="0"/>
                        </a:spcAft>
                        <a:buClrTx/>
                        <a:buSzTx/>
                        <a:buFontTx/>
                        <a:buNone/>
                        <a:tabLst/>
                        <a:defRPr/>
                      </a:pPr>
                      <a:r>
                        <a:rPr lang="ja-JP" altLang="en-US" sz="1050" b="0" dirty="0" smtClean="0">
                          <a:latin typeface="ＭＳ ゴシック" panose="020B0609070205080204" pitchFamily="49" charset="-128"/>
                          <a:ea typeface="ＭＳ ゴシック" panose="020B0609070205080204" pitchFamily="49" charset="-128"/>
                          <a:cs typeface="Times New Roman" pitchFamily="18" charset="0"/>
                        </a:rPr>
                        <a:t>懇話会・</a:t>
                      </a:r>
                      <a:endParaRPr lang="en-US" altLang="ja-JP" sz="1050" b="0" dirty="0" smtClean="0">
                        <a:latin typeface="ＭＳ ゴシック" panose="020B0609070205080204" pitchFamily="49" charset="-128"/>
                        <a:ea typeface="ＭＳ ゴシック" panose="020B0609070205080204" pitchFamily="49" charset="-128"/>
                        <a:cs typeface="Times New Roman" pitchFamily="18" charset="0"/>
                      </a:endParaRPr>
                    </a:p>
                    <a:p>
                      <a:pPr marL="139700" marR="0" indent="-139700" algn="ctr" defTabSz="914400" rtl="0" eaLnBrk="1" fontAlgn="auto" latinLnBrk="0" hangingPunct="1">
                        <a:lnSpc>
                          <a:spcPct val="100000"/>
                        </a:lnSpc>
                        <a:spcBef>
                          <a:spcPts val="0"/>
                        </a:spcBef>
                        <a:spcAft>
                          <a:spcPts val="0"/>
                        </a:spcAft>
                        <a:buClrTx/>
                        <a:buSzTx/>
                        <a:buFontTx/>
                        <a:buNone/>
                        <a:tabLst/>
                        <a:defRPr/>
                      </a:pPr>
                      <a:r>
                        <a:rPr lang="ja-JP" altLang="en-US" sz="1050" b="0" dirty="0" smtClean="0">
                          <a:latin typeface="ＭＳ ゴシック" panose="020B0609070205080204" pitchFamily="49" charset="-128"/>
                          <a:ea typeface="ＭＳ ゴシック" panose="020B0609070205080204" pitchFamily="49" charset="-128"/>
                          <a:cs typeface="Times New Roman" pitchFamily="18" charset="0"/>
                        </a:rPr>
                        <a:t>部会</a:t>
                      </a:r>
                      <a:r>
                        <a:rPr lang="en-US" altLang="ja-JP" sz="1050" b="0" dirty="0" smtClean="0">
                          <a:latin typeface="ＭＳ ゴシック" panose="020B0609070205080204" pitchFamily="49" charset="-128"/>
                          <a:ea typeface="ＭＳ ゴシック" panose="020B0609070205080204" pitchFamily="49" charset="-128"/>
                          <a:cs typeface="Times New Roman" pitchFamily="18" charset="0"/>
                        </a:rPr>
                        <a:t>※</a:t>
                      </a:r>
                    </a:p>
                  </a:txBody>
                  <a:tcPr marL="68580" marR="68580" marT="0" marB="0" anchor="ctr"/>
                </a:tc>
                <a:tc>
                  <a:txBody>
                    <a:bodyPr/>
                    <a:lstStyle/>
                    <a:p>
                      <a:pPr marL="139700" marR="0" lvl="0" indent="-139700" algn="ctr" defTabSz="914400" rtl="0" eaLnBrk="1" fontAlgn="auto" latinLnBrk="0" hangingPunct="1">
                        <a:lnSpc>
                          <a:spcPct val="100000"/>
                        </a:lnSpc>
                        <a:spcBef>
                          <a:spcPts val="0"/>
                        </a:spcBef>
                        <a:spcAft>
                          <a:spcPts val="0"/>
                        </a:spcAft>
                        <a:buClrTx/>
                        <a:buSzTx/>
                        <a:buFontTx/>
                        <a:buNone/>
                        <a:tabLst/>
                        <a:defRPr/>
                      </a:pPr>
                      <a:r>
                        <a:rPr lang="ja-JP" altLang="en-US" sz="1050" b="0" dirty="0" smtClean="0">
                          <a:latin typeface="ＭＳ ゴシック" panose="020B0609070205080204" pitchFamily="49" charset="-128"/>
                          <a:ea typeface="ＭＳ ゴシック" panose="020B0609070205080204" pitchFamily="49" charset="-128"/>
                          <a:cs typeface="Times New Roman" pitchFamily="18" charset="0"/>
                        </a:rPr>
                        <a:t>二次</a:t>
                      </a:r>
                      <a:endParaRPr lang="en-US" altLang="ja-JP" sz="1050" b="0" dirty="0" smtClean="0">
                        <a:latin typeface="ＭＳ ゴシック" panose="020B0609070205080204" pitchFamily="49" charset="-128"/>
                        <a:ea typeface="ＭＳ ゴシック" panose="020B0609070205080204" pitchFamily="49" charset="-128"/>
                        <a:cs typeface="Times New Roman" pitchFamily="18" charset="0"/>
                      </a:endParaRPr>
                    </a:p>
                    <a:p>
                      <a:pPr marL="139700" marR="0" lvl="0" indent="-139700" algn="ctr" defTabSz="914400" rtl="0" eaLnBrk="1" fontAlgn="auto" latinLnBrk="0" hangingPunct="1">
                        <a:lnSpc>
                          <a:spcPct val="100000"/>
                        </a:lnSpc>
                        <a:spcBef>
                          <a:spcPts val="0"/>
                        </a:spcBef>
                        <a:spcAft>
                          <a:spcPts val="0"/>
                        </a:spcAft>
                        <a:buClrTx/>
                        <a:buSzTx/>
                        <a:buFontTx/>
                        <a:buNone/>
                        <a:tabLst/>
                        <a:defRPr/>
                      </a:pPr>
                      <a:r>
                        <a:rPr lang="ja-JP" altLang="en-US" sz="1050" b="0" dirty="0" smtClean="0">
                          <a:latin typeface="ＭＳ ゴシック" panose="020B0609070205080204" pitchFamily="49" charset="-128"/>
                          <a:ea typeface="ＭＳ ゴシック" panose="020B0609070205080204" pitchFamily="49" charset="-128"/>
                          <a:cs typeface="Times New Roman" pitchFamily="18" charset="0"/>
                        </a:rPr>
                        <a:t>医療圏</a:t>
                      </a:r>
                      <a:endParaRPr lang="en-US" altLang="ja-JP" sz="1050" b="0" dirty="0" smtClean="0">
                        <a:latin typeface="ＭＳ ゴシック" panose="020B0609070205080204" pitchFamily="49" charset="-128"/>
                        <a:ea typeface="ＭＳ ゴシック" panose="020B0609070205080204" pitchFamily="49" charset="-128"/>
                        <a:cs typeface="Times New Roman" pitchFamily="18" charset="0"/>
                      </a:endParaRPr>
                    </a:p>
                  </a:txBody>
                  <a:tcPr marL="68580" marR="68580" marT="0" marB="0" anchor="ctr"/>
                </a:tc>
                <a:tc>
                  <a:txBody>
                    <a:bodyPr/>
                    <a:lstStyle/>
                    <a:p>
                      <a:pPr marL="0" marR="0" indent="0" algn="l" defTabSz="914400" rtl="0" eaLnBrk="1" fontAlgn="auto" latinLnBrk="0" hangingPunct="1">
                        <a:lnSpc>
                          <a:spcPct val="125000"/>
                        </a:lnSpc>
                        <a:spcBef>
                          <a:spcPts val="0"/>
                        </a:spcBef>
                        <a:spcAft>
                          <a:spcPts val="0"/>
                        </a:spcAft>
                        <a:buClrTx/>
                        <a:buSzTx/>
                        <a:buFontTx/>
                        <a:buNone/>
                        <a:tabLst/>
                        <a:defRPr/>
                      </a:pPr>
                      <a:r>
                        <a:rPr lang="ja-JP" altLang="en-US" sz="1050" kern="100" dirty="0" smtClean="0">
                          <a:latin typeface="ＭＳ ゴシック" panose="020B0609070205080204" pitchFamily="49" charset="-128"/>
                          <a:ea typeface="ＭＳ ゴシック" panose="020B0609070205080204" pitchFamily="49" charset="-128"/>
                          <a:cs typeface="Times New Roman"/>
                        </a:rPr>
                        <a:t>・地区医師会　　　　　　　　　各地区医師会１名</a:t>
                      </a:r>
                    </a:p>
                    <a:p>
                      <a:pPr marL="0" marR="0" indent="0" algn="l" defTabSz="914400" rtl="0" eaLnBrk="1" fontAlgn="auto" latinLnBrk="0" hangingPunct="1">
                        <a:lnSpc>
                          <a:spcPct val="125000"/>
                        </a:lnSpc>
                        <a:spcBef>
                          <a:spcPts val="0"/>
                        </a:spcBef>
                        <a:spcAft>
                          <a:spcPts val="0"/>
                        </a:spcAft>
                        <a:buClrTx/>
                        <a:buSzTx/>
                        <a:buFontTx/>
                        <a:buNone/>
                        <a:tabLst/>
                        <a:defRPr/>
                      </a:pPr>
                      <a:r>
                        <a:rPr lang="ja-JP" altLang="en-US" sz="1050" kern="100" dirty="0" smtClean="0">
                          <a:latin typeface="ＭＳ ゴシック" panose="020B0609070205080204" pitchFamily="49" charset="-128"/>
                          <a:ea typeface="ＭＳ ゴシック" panose="020B0609070205080204" pitchFamily="49" charset="-128"/>
                          <a:cs typeface="Times New Roman"/>
                        </a:rPr>
                        <a:t>・地区歯科医師会　　　　　　　１名（圏域代表）</a:t>
                      </a:r>
                    </a:p>
                    <a:p>
                      <a:pPr marL="0" marR="0" indent="0" algn="l" defTabSz="914400" rtl="0" eaLnBrk="1" fontAlgn="auto" latinLnBrk="0" hangingPunct="1">
                        <a:lnSpc>
                          <a:spcPct val="125000"/>
                        </a:lnSpc>
                        <a:spcBef>
                          <a:spcPts val="0"/>
                        </a:spcBef>
                        <a:spcAft>
                          <a:spcPts val="0"/>
                        </a:spcAft>
                        <a:buClrTx/>
                        <a:buSzTx/>
                        <a:buFontTx/>
                        <a:buNone/>
                        <a:tabLst/>
                        <a:defRPr/>
                      </a:pPr>
                      <a:r>
                        <a:rPr lang="ja-JP" altLang="en-US" sz="1050" kern="100" dirty="0" smtClean="0">
                          <a:latin typeface="ＭＳ ゴシック" panose="020B0609070205080204" pitchFamily="49" charset="-128"/>
                          <a:ea typeface="ＭＳ ゴシック" panose="020B0609070205080204" pitchFamily="49" charset="-128"/>
                          <a:cs typeface="Times New Roman"/>
                        </a:rPr>
                        <a:t>・地区薬剤師会　　　　　　　　１名（圏域代表）</a:t>
                      </a:r>
                    </a:p>
                    <a:p>
                      <a:pPr marL="0" marR="0" indent="0" algn="l" defTabSz="914400" rtl="0" eaLnBrk="1" fontAlgn="auto" latinLnBrk="0" hangingPunct="1">
                        <a:lnSpc>
                          <a:spcPct val="125000"/>
                        </a:lnSpc>
                        <a:spcBef>
                          <a:spcPts val="0"/>
                        </a:spcBef>
                        <a:spcAft>
                          <a:spcPts val="0"/>
                        </a:spcAft>
                        <a:buClrTx/>
                        <a:buSzTx/>
                        <a:buFontTx/>
                        <a:buNone/>
                        <a:tabLst/>
                        <a:defRPr/>
                      </a:pPr>
                      <a:r>
                        <a:rPr lang="ja-JP" altLang="en-US" sz="1050" kern="100" dirty="0" smtClean="0">
                          <a:latin typeface="ＭＳ ゴシック" panose="020B0609070205080204" pitchFamily="49" charset="-128"/>
                          <a:ea typeface="ＭＳ ゴシック" panose="020B0609070205080204" pitchFamily="49" charset="-128"/>
                          <a:cs typeface="Times New Roman"/>
                        </a:rPr>
                        <a:t>・大阪府医師会　　　　　　　　１名（協議会委員）</a:t>
                      </a:r>
                    </a:p>
                    <a:p>
                      <a:pPr marL="0" marR="0" indent="0" algn="l" defTabSz="914400" rtl="0" eaLnBrk="1" fontAlgn="auto" latinLnBrk="0" hangingPunct="1">
                        <a:lnSpc>
                          <a:spcPct val="125000"/>
                        </a:lnSpc>
                        <a:spcBef>
                          <a:spcPts val="0"/>
                        </a:spcBef>
                        <a:spcAft>
                          <a:spcPts val="0"/>
                        </a:spcAft>
                        <a:buClrTx/>
                        <a:buSzTx/>
                        <a:buFontTx/>
                        <a:buNone/>
                        <a:tabLst/>
                        <a:defRPr/>
                      </a:pPr>
                      <a:r>
                        <a:rPr lang="ja-JP" altLang="en-US" sz="1050" kern="100" dirty="0" smtClean="0">
                          <a:latin typeface="ＭＳ ゴシック" panose="020B0609070205080204" pitchFamily="49" charset="-128"/>
                          <a:ea typeface="ＭＳ ゴシック" panose="020B0609070205080204" pitchFamily="49" charset="-128"/>
                          <a:cs typeface="Times New Roman"/>
                        </a:rPr>
                        <a:t>・大阪府病院協会　　　　　　　１名（協議会委員）</a:t>
                      </a:r>
                    </a:p>
                    <a:p>
                      <a:pPr marL="0" marR="0" indent="0" algn="l" defTabSz="914400" rtl="0" eaLnBrk="1" fontAlgn="auto" latinLnBrk="0" hangingPunct="1">
                        <a:lnSpc>
                          <a:spcPct val="125000"/>
                        </a:lnSpc>
                        <a:spcBef>
                          <a:spcPts val="0"/>
                        </a:spcBef>
                        <a:spcAft>
                          <a:spcPts val="0"/>
                        </a:spcAft>
                        <a:buClrTx/>
                        <a:buSzTx/>
                        <a:buFontTx/>
                        <a:buNone/>
                        <a:tabLst/>
                        <a:defRPr/>
                      </a:pPr>
                      <a:r>
                        <a:rPr lang="ja-JP" altLang="en-US" sz="1050" kern="100" dirty="0" smtClean="0">
                          <a:latin typeface="ＭＳ ゴシック" panose="020B0609070205080204" pitchFamily="49" charset="-128"/>
                          <a:ea typeface="ＭＳ ゴシック" panose="020B0609070205080204" pitchFamily="49" charset="-128"/>
                          <a:cs typeface="Times New Roman"/>
                        </a:rPr>
                        <a:t>・大阪府私立病院協会　　　　　２名（協議会委員）</a:t>
                      </a:r>
                    </a:p>
                    <a:p>
                      <a:pPr marL="0" marR="0" indent="0" algn="l" defTabSz="914400" rtl="0" eaLnBrk="1" fontAlgn="auto" latinLnBrk="0" hangingPunct="1">
                        <a:lnSpc>
                          <a:spcPct val="125000"/>
                        </a:lnSpc>
                        <a:spcBef>
                          <a:spcPts val="0"/>
                        </a:spcBef>
                        <a:spcAft>
                          <a:spcPts val="0"/>
                        </a:spcAft>
                        <a:buClrTx/>
                        <a:buSzTx/>
                        <a:buFontTx/>
                        <a:buNone/>
                        <a:tabLst/>
                        <a:defRPr/>
                      </a:pPr>
                      <a:r>
                        <a:rPr lang="ja-JP" altLang="en-US" sz="1050" kern="100" dirty="0" smtClean="0">
                          <a:latin typeface="ＭＳ ゴシック" panose="020B0609070205080204" pitchFamily="49" charset="-128"/>
                          <a:ea typeface="ＭＳ ゴシック" panose="020B0609070205080204" pitchFamily="49" charset="-128"/>
                          <a:cs typeface="Times New Roman"/>
                        </a:rPr>
                        <a:t>・大阪府公立病院協議会　　　　１名（協議会委員）</a:t>
                      </a:r>
                    </a:p>
                    <a:p>
                      <a:pPr marL="0" marR="0" indent="0" algn="l" defTabSz="914400" rtl="0" eaLnBrk="1" fontAlgn="auto" latinLnBrk="0" hangingPunct="1">
                        <a:lnSpc>
                          <a:spcPct val="125000"/>
                        </a:lnSpc>
                        <a:spcBef>
                          <a:spcPts val="0"/>
                        </a:spcBef>
                        <a:spcAft>
                          <a:spcPts val="0"/>
                        </a:spcAft>
                        <a:buClrTx/>
                        <a:buSzTx/>
                        <a:buFontTx/>
                        <a:buNone/>
                        <a:tabLst/>
                        <a:defRPr/>
                      </a:pPr>
                      <a:r>
                        <a:rPr lang="ja-JP" altLang="en-US" sz="1050" kern="100" dirty="0" smtClean="0">
                          <a:latin typeface="ＭＳ ゴシック" panose="020B0609070205080204" pitchFamily="49" charset="-128"/>
                          <a:ea typeface="ＭＳ ゴシック" panose="020B0609070205080204" pitchFamily="49" charset="-128"/>
                          <a:cs typeface="Times New Roman"/>
                        </a:rPr>
                        <a:t>・医療保険者　　　　　　　　　１名（協議会委員）</a:t>
                      </a:r>
                    </a:p>
                    <a:p>
                      <a:pPr marL="0" marR="0" indent="0" algn="l" defTabSz="914400" rtl="0" eaLnBrk="1" fontAlgn="auto" latinLnBrk="0" hangingPunct="1">
                        <a:lnSpc>
                          <a:spcPct val="125000"/>
                        </a:lnSpc>
                        <a:spcBef>
                          <a:spcPts val="0"/>
                        </a:spcBef>
                        <a:spcAft>
                          <a:spcPts val="0"/>
                        </a:spcAft>
                        <a:buClrTx/>
                        <a:buSzTx/>
                        <a:buFontTx/>
                        <a:buNone/>
                        <a:tabLst/>
                        <a:defRPr/>
                      </a:pPr>
                      <a:r>
                        <a:rPr lang="ja-JP" altLang="en-US" sz="1050" kern="100" dirty="0" smtClean="0">
                          <a:latin typeface="ＭＳ ゴシック" panose="020B0609070205080204" pitchFamily="49" charset="-128"/>
                          <a:ea typeface="ＭＳ ゴシック" panose="020B0609070205080204" pitchFamily="49" charset="-128"/>
                          <a:cs typeface="Times New Roman"/>
                        </a:rPr>
                        <a:t>・市町村（必要に応じて）</a:t>
                      </a:r>
                      <a:endParaRPr lang="en-US" altLang="ja-JP" sz="1050" kern="100" dirty="0" smtClean="0">
                        <a:latin typeface="ＭＳ ゴシック" panose="020B0609070205080204" pitchFamily="49" charset="-128"/>
                        <a:ea typeface="ＭＳ ゴシック" panose="020B0609070205080204" pitchFamily="49" charset="-128"/>
                        <a:cs typeface="Times New Roman"/>
                      </a:endParaRPr>
                    </a:p>
                  </a:txBody>
                  <a:tcPr marL="68580" marR="68580" marT="0" marB="0" anchor="ctr"/>
                </a:tc>
              </a:tr>
              <a:tr h="675293">
                <a:tc>
                  <a:txBody>
                    <a:bodyPr/>
                    <a:lstStyle/>
                    <a:p>
                      <a:pPr marL="0" marR="0" lvl="0" indent="0" algn="l" defTabSz="914400" rtl="0" eaLnBrk="1" fontAlgn="auto" latinLnBrk="0" hangingPunct="1">
                        <a:lnSpc>
                          <a:spcPct val="125000"/>
                        </a:lnSpc>
                        <a:spcBef>
                          <a:spcPts val="0"/>
                        </a:spcBef>
                        <a:spcAft>
                          <a:spcPts val="0"/>
                        </a:spcAft>
                        <a:buClrTx/>
                        <a:buSzTx/>
                        <a:buFontTx/>
                        <a:buNone/>
                        <a:tabLst/>
                        <a:defRPr/>
                      </a:pPr>
                      <a:r>
                        <a:rPr lang="en-US" altLang="ja-JP" sz="1200" b="1" kern="100" dirty="0" smtClean="0">
                          <a:effectLst/>
                          <a:latin typeface="ＭＳ ゴシック" panose="020B0609070205080204" pitchFamily="49" charset="-128"/>
                          <a:ea typeface="ＭＳ ゴシック" panose="020B0609070205080204" pitchFamily="49" charset="-128"/>
                          <a:cs typeface="+mn-cs"/>
                        </a:rPr>
                        <a:t>【</a:t>
                      </a:r>
                      <a:r>
                        <a:rPr lang="ja-JP" altLang="en-US" sz="1200" b="1" kern="100" dirty="0" smtClean="0">
                          <a:effectLst/>
                          <a:latin typeface="ＭＳ ゴシック" panose="020B0609070205080204" pitchFamily="49" charset="-128"/>
                          <a:ea typeface="ＭＳ ゴシック" panose="020B0609070205080204" pitchFamily="49" charset="-128"/>
                          <a:cs typeface="+mn-cs"/>
                        </a:rPr>
                        <a:t>新規（仮称）</a:t>
                      </a:r>
                      <a:r>
                        <a:rPr lang="en-US" altLang="ja-JP" sz="1200" b="1" kern="100" dirty="0" smtClean="0">
                          <a:effectLst/>
                          <a:latin typeface="ＭＳ ゴシック" panose="020B0609070205080204" pitchFamily="49" charset="-128"/>
                          <a:ea typeface="ＭＳ ゴシック" panose="020B0609070205080204" pitchFamily="49" charset="-128"/>
                          <a:cs typeface="+mn-cs"/>
                        </a:rPr>
                        <a:t>】</a:t>
                      </a:r>
                    </a:p>
                    <a:p>
                      <a:pPr marL="0" marR="0" lvl="0" indent="0" algn="l" defTabSz="914400" rtl="0" eaLnBrk="1" fontAlgn="auto" latinLnBrk="0" hangingPunct="1">
                        <a:lnSpc>
                          <a:spcPct val="125000"/>
                        </a:lnSpc>
                        <a:spcBef>
                          <a:spcPts val="0"/>
                        </a:spcBef>
                        <a:spcAft>
                          <a:spcPts val="0"/>
                        </a:spcAft>
                        <a:buClrTx/>
                        <a:buSzTx/>
                        <a:buFontTx/>
                        <a:buNone/>
                        <a:tabLst/>
                        <a:defRPr/>
                      </a:pPr>
                      <a:r>
                        <a:rPr lang="ja-JP" altLang="en-US" sz="1200" b="1" kern="100" dirty="0" smtClean="0">
                          <a:effectLst/>
                          <a:latin typeface="ＭＳ ゴシック" panose="020B0609070205080204" pitchFamily="49" charset="-128"/>
                          <a:ea typeface="ＭＳ ゴシック" panose="020B0609070205080204" pitchFamily="49" charset="-128"/>
                          <a:cs typeface="+mn-cs"/>
                        </a:rPr>
                        <a:t>　</a:t>
                      </a:r>
                      <a:r>
                        <a:rPr lang="zh-TW" altLang="en-US" sz="1200" b="1" kern="100" dirty="0" smtClean="0">
                          <a:effectLst/>
                          <a:latin typeface="ＭＳ ゴシック" panose="020B0609070205080204" pitchFamily="49" charset="-128"/>
                          <a:ea typeface="ＭＳ ゴシック" panose="020B0609070205080204" pitchFamily="49" charset="-128"/>
                          <a:cs typeface="+mn-cs"/>
                        </a:rPr>
                        <a:t>医療機関連絡会</a:t>
                      </a:r>
                      <a:endParaRPr lang="en-US" altLang="zh-TW" sz="1200" b="1" kern="100" dirty="0" smtClean="0">
                        <a:effectLst/>
                        <a:latin typeface="ＭＳ ゴシック" panose="020B0609070205080204" pitchFamily="49" charset="-128"/>
                        <a:ea typeface="ＭＳ ゴシック" panose="020B0609070205080204" pitchFamily="49" charset="-128"/>
                        <a:cs typeface="+mn-cs"/>
                      </a:endParaRPr>
                    </a:p>
                    <a:p>
                      <a:pPr marL="0" marR="0" lvl="0" indent="0" algn="l" defTabSz="914400" rtl="0" eaLnBrk="1" fontAlgn="auto" latinLnBrk="0" hangingPunct="1">
                        <a:lnSpc>
                          <a:spcPct val="125000"/>
                        </a:lnSpc>
                        <a:spcBef>
                          <a:spcPts val="0"/>
                        </a:spcBef>
                        <a:spcAft>
                          <a:spcPts val="0"/>
                        </a:spcAft>
                        <a:buClrTx/>
                        <a:buSzTx/>
                        <a:buFontTx/>
                        <a:buNone/>
                        <a:tabLst/>
                        <a:defRPr/>
                      </a:pPr>
                      <a:r>
                        <a:rPr lang="ja-JP" altLang="en-US" sz="1050" kern="100" dirty="0" smtClean="0">
                          <a:effectLst/>
                          <a:latin typeface="ＭＳ ゴシック" panose="020B0609070205080204" pitchFamily="49" charset="-128"/>
                          <a:ea typeface="ＭＳ ゴシック" panose="020B0609070205080204" pitchFamily="49" charset="-128"/>
                          <a:cs typeface="+mn-cs"/>
                        </a:rPr>
                        <a:t>⇒既存の病院との話し合いの場を活用することも可能</a:t>
                      </a:r>
                      <a:endParaRPr lang="ja-JP" altLang="ja-JP" sz="1050" kern="100" dirty="0" smtClean="0">
                        <a:effectLst/>
                        <a:latin typeface="ＭＳ ゴシック" panose="020B0609070205080204" pitchFamily="49" charset="-128"/>
                        <a:ea typeface="ＭＳ ゴシック" panose="020B0609070205080204" pitchFamily="49" charset="-128"/>
                        <a:cs typeface="Times New Roman"/>
                      </a:endParaRPr>
                    </a:p>
                  </a:txBody>
                  <a:tcPr anchor="ctr"/>
                </a:tc>
                <a:tc>
                  <a:txBody>
                    <a:bodyPr/>
                    <a:lstStyle/>
                    <a:p>
                      <a:pPr marL="139700" marR="0" lvl="0" indent="-139700" algn="ctr" defTabSz="914400" rtl="0" eaLnBrk="1" fontAlgn="auto" latinLnBrk="0" hangingPunct="1">
                        <a:lnSpc>
                          <a:spcPct val="100000"/>
                        </a:lnSpc>
                        <a:spcBef>
                          <a:spcPts val="0"/>
                        </a:spcBef>
                        <a:spcAft>
                          <a:spcPts val="0"/>
                        </a:spcAft>
                        <a:buClrTx/>
                        <a:buSzTx/>
                        <a:buFontTx/>
                        <a:buNone/>
                        <a:tabLst/>
                        <a:defRPr/>
                      </a:pPr>
                      <a:r>
                        <a:rPr lang="ja-JP" altLang="en-US" sz="1050" dirty="0" smtClean="0">
                          <a:latin typeface="ＭＳ ゴシック" panose="020B0609070205080204" pitchFamily="49" charset="-128"/>
                          <a:ea typeface="ＭＳ ゴシック" panose="020B0609070205080204" pitchFamily="49" charset="-128"/>
                        </a:rPr>
                        <a:t>自主的な</a:t>
                      </a:r>
                      <a:endParaRPr lang="en-US" altLang="ja-JP" sz="1050" dirty="0" smtClean="0">
                        <a:latin typeface="ＭＳ ゴシック" panose="020B0609070205080204" pitchFamily="49" charset="-128"/>
                        <a:ea typeface="ＭＳ ゴシック" panose="020B0609070205080204" pitchFamily="49" charset="-128"/>
                      </a:endParaRPr>
                    </a:p>
                    <a:p>
                      <a:pPr marL="139700" marR="0" lvl="0" indent="-139700" algn="ctr" defTabSz="914400" rtl="0" eaLnBrk="1" fontAlgn="auto" latinLnBrk="0" hangingPunct="1">
                        <a:lnSpc>
                          <a:spcPct val="100000"/>
                        </a:lnSpc>
                        <a:spcBef>
                          <a:spcPts val="0"/>
                        </a:spcBef>
                        <a:spcAft>
                          <a:spcPts val="0"/>
                        </a:spcAft>
                        <a:buClrTx/>
                        <a:buSzTx/>
                        <a:buFontTx/>
                        <a:buNone/>
                        <a:tabLst/>
                        <a:defRPr/>
                      </a:pPr>
                      <a:r>
                        <a:rPr lang="ja-JP" altLang="en-US" sz="1050" dirty="0" smtClean="0">
                          <a:latin typeface="ＭＳ ゴシック" panose="020B0609070205080204" pitchFamily="49" charset="-128"/>
                          <a:ea typeface="ＭＳ ゴシック" panose="020B0609070205080204" pitchFamily="49" charset="-128"/>
                        </a:rPr>
                        <a:t>意見交換の場</a:t>
                      </a:r>
                      <a:endParaRPr lang="en-US" altLang="ja-JP" sz="1050" dirty="0" smtClean="0">
                        <a:latin typeface="ＭＳ ゴシック" panose="020B0609070205080204" pitchFamily="49" charset="-128"/>
                        <a:ea typeface="ＭＳ ゴシック" panose="020B0609070205080204" pitchFamily="49" charset="-128"/>
                      </a:endParaRPr>
                    </a:p>
                  </a:txBody>
                  <a:tcPr marL="68580" marR="68580" marT="0" marB="0" anchor="ctr"/>
                </a:tc>
                <a:tc>
                  <a:txBody>
                    <a:bodyPr/>
                    <a:lstStyle/>
                    <a:p>
                      <a:pPr marL="139700" marR="0" lvl="0" indent="-139700" algn="ctr" defTabSz="914400" rtl="0" eaLnBrk="1" fontAlgn="auto" latinLnBrk="0" hangingPunct="1">
                        <a:lnSpc>
                          <a:spcPct val="100000"/>
                        </a:lnSpc>
                        <a:spcBef>
                          <a:spcPts val="0"/>
                        </a:spcBef>
                        <a:spcAft>
                          <a:spcPts val="0"/>
                        </a:spcAft>
                        <a:buClrTx/>
                        <a:buSzTx/>
                        <a:buFontTx/>
                        <a:buNone/>
                        <a:tabLst/>
                        <a:defRPr/>
                      </a:pPr>
                      <a:r>
                        <a:rPr lang="ja-JP" altLang="en-US" sz="1050" b="0" dirty="0" smtClean="0">
                          <a:latin typeface="ＭＳ ゴシック" panose="020B0609070205080204" pitchFamily="49" charset="-128"/>
                          <a:ea typeface="ＭＳ ゴシック" panose="020B0609070205080204" pitchFamily="49" charset="-128"/>
                          <a:cs typeface="Times New Roman" pitchFamily="18" charset="0"/>
                        </a:rPr>
                        <a:t>二次医療圏単位</a:t>
                      </a:r>
                      <a:endParaRPr lang="en-US" altLang="ja-JP" sz="1050" b="0" dirty="0" smtClean="0">
                        <a:latin typeface="ＭＳ ゴシック" panose="020B0609070205080204" pitchFamily="49" charset="-128"/>
                        <a:ea typeface="ＭＳ ゴシック" panose="020B0609070205080204" pitchFamily="49" charset="-128"/>
                        <a:cs typeface="Times New Roman" pitchFamily="18" charset="0"/>
                      </a:endParaRPr>
                    </a:p>
                    <a:p>
                      <a:pPr marL="139700" marR="0" lvl="0" indent="-139700" algn="ctr" defTabSz="914400" rtl="0" eaLnBrk="1" fontAlgn="auto" latinLnBrk="0" hangingPunct="1">
                        <a:lnSpc>
                          <a:spcPct val="100000"/>
                        </a:lnSpc>
                        <a:spcBef>
                          <a:spcPts val="0"/>
                        </a:spcBef>
                        <a:spcAft>
                          <a:spcPts val="0"/>
                        </a:spcAft>
                        <a:buClrTx/>
                        <a:buSzTx/>
                        <a:buFontTx/>
                        <a:buNone/>
                        <a:tabLst/>
                        <a:defRPr/>
                      </a:pPr>
                      <a:r>
                        <a:rPr lang="ja-JP" altLang="en-US" sz="1000" b="0" dirty="0" smtClean="0">
                          <a:latin typeface="ＭＳ ゴシック" panose="020B0609070205080204" pitchFamily="49" charset="-128"/>
                          <a:ea typeface="ＭＳ ゴシック" panose="020B0609070205080204" pitchFamily="49" charset="-128"/>
                          <a:cs typeface="Times New Roman" pitchFamily="18" charset="0"/>
                        </a:rPr>
                        <a:t>（保健所単位も可）</a:t>
                      </a:r>
                      <a:endParaRPr lang="en-US" altLang="ja-JP" sz="1000" b="0" dirty="0" smtClean="0">
                        <a:latin typeface="ＭＳ ゴシック" panose="020B0609070205080204" pitchFamily="49" charset="-128"/>
                        <a:ea typeface="ＭＳ ゴシック" panose="020B0609070205080204" pitchFamily="49" charset="-128"/>
                        <a:cs typeface="Times New Roman" pitchFamily="18" charset="0"/>
                      </a:endParaRPr>
                    </a:p>
                  </a:txBody>
                  <a:tcPr marL="68580" marR="68580" marT="0" marB="0" anchor="ctr"/>
                </a:tc>
                <a:tc>
                  <a:txBody>
                    <a:bodyPr/>
                    <a:lstStyle/>
                    <a:p>
                      <a:pPr marL="0" marR="0" indent="0" algn="l" defTabSz="914400" rtl="0" eaLnBrk="1" fontAlgn="auto" latinLnBrk="0" hangingPunct="1">
                        <a:lnSpc>
                          <a:spcPct val="125000"/>
                        </a:lnSpc>
                        <a:spcBef>
                          <a:spcPts val="0"/>
                        </a:spcBef>
                        <a:spcAft>
                          <a:spcPts val="0"/>
                        </a:spcAft>
                        <a:buClrTx/>
                        <a:buSzTx/>
                        <a:buFontTx/>
                        <a:buNone/>
                        <a:tabLst/>
                        <a:defRPr/>
                      </a:pPr>
                      <a:r>
                        <a:rPr lang="ja-JP" altLang="en-US" sz="1050" kern="100" dirty="0" smtClean="0">
                          <a:latin typeface="ＭＳ ゴシック" panose="020B0609070205080204" pitchFamily="49" charset="-128"/>
                          <a:ea typeface="ＭＳ ゴシック" panose="020B0609070205080204" pitchFamily="49" charset="-128"/>
                          <a:cs typeface="Times New Roman"/>
                        </a:rPr>
                        <a:t>圏域内（保健所管内）の病院等</a:t>
                      </a:r>
                      <a:endParaRPr lang="en-US" altLang="ja-JP" sz="1050" kern="100" dirty="0" smtClean="0">
                        <a:latin typeface="ＭＳ ゴシック" panose="020B0609070205080204" pitchFamily="49" charset="-128"/>
                        <a:ea typeface="ＭＳ ゴシック" panose="020B0609070205080204" pitchFamily="49" charset="-128"/>
                        <a:cs typeface="Times New Roman"/>
                      </a:endParaRPr>
                    </a:p>
                    <a:p>
                      <a:pPr marL="0" marR="0" indent="0" algn="l" defTabSz="914400" rtl="0" eaLnBrk="1" fontAlgn="auto" latinLnBrk="0" hangingPunct="1">
                        <a:lnSpc>
                          <a:spcPct val="125000"/>
                        </a:lnSpc>
                        <a:spcBef>
                          <a:spcPts val="0"/>
                        </a:spcBef>
                        <a:spcAft>
                          <a:spcPts val="0"/>
                        </a:spcAft>
                        <a:buClrTx/>
                        <a:buSzTx/>
                        <a:buFontTx/>
                        <a:buNone/>
                        <a:tabLst/>
                        <a:defRPr/>
                      </a:pPr>
                      <a:r>
                        <a:rPr lang="ja-JP" altLang="en-US" sz="1050" kern="100" dirty="0" smtClean="0">
                          <a:latin typeface="ＭＳ ゴシック" panose="020B0609070205080204" pitchFamily="49" charset="-128"/>
                          <a:ea typeface="ＭＳ ゴシック" panose="020B0609070205080204" pitchFamily="49" charset="-128"/>
                          <a:cs typeface="Times New Roman"/>
                        </a:rPr>
                        <a:t>（病床機能報告の対象病院）</a:t>
                      </a:r>
                      <a:endParaRPr lang="en-US" altLang="ja-JP" sz="1050" kern="100" dirty="0" smtClean="0">
                        <a:latin typeface="ＭＳ ゴシック" panose="020B0609070205080204" pitchFamily="49" charset="-128"/>
                        <a:ea typeface="ＭＳ ゴシック" panose="020B0609070205080204" pitchFamily="49" charset="-128"/>
                        <a:cs typeface="Times New Roman"/>
                      </a:endParaRPr>
                    </a:p>
                  </a:txBody>
                  <a:tcPr marL="68580" marR="68580" marT="0" marB="0" anchor="ctr"/>
                </a:tc>
              </a:tr>
            </a:tbl>
          </a:graphicData>
        </a:graphic>
      </p:graphicFrame>
      <p:sp>
        <p:nvSpPr>
          <p:cNvPr id="13" name="Rectangle 1"/>
          <p:cNvSpPr>
            <a:spLocks noChangeArrowheads="1"/>
          </p:cNvSpPr>
          <p:nvPr/>
        </p:nvSpPr>
        <p:spPr bwMode="auto">
          <a:xfrm>
            <a:off x="107504" y="2276872"/>
            <a:ext cx="526618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lvl="0"/>
            <a:r>
              <a:rPr lang="en-US" altLang="ja-JP" sz="1400" dirty="0" smtClean="0">
                <a:latin typeface="+mn-ea"/>
                <a:cs typeface="Times New Roman" pitchFamily="18" charset="0"/>
              </a:rPr>
              <a:t>【</a:t>
            </a:r>
            <a:r>
              <a:rPr lang="ja-JP" altLang="en-US" sz="1400" dirty="0" smtClean="0">
                <a:latin typeface="+mn-ea"/>
                <a:cs typeface="Times New Roman" pitchFamily="18" charset="0"/>
              </a:rPr>
              <a:t>地域医療構想の推進（医療</a:t>
            </a:r>
            <a:r>
              <a:rPr lang="ja-JP" altLang="en-US" sz="1400" dirty="0">
                <a:latin typeface="+mn-ea"/>
                <a:cs typeface="Times New Roman" pitchFamily="18" charset="0"/>
              </a:rPr>
              <a:t>機能</a:t>
            </a:r>
            <a:r>
              <a:rPr lang="ja-JP" altLang="en-US" sz="1400" dirty="0" smtClean="0">
                <a:latin typeface="+mn-ea"/>
                <a:cs typeface="Times New Roman" pitchFamily="18" charset="0"/>
              </a:rPr>
              <a:t>の分化・連携）にかかる会議（案）</a:t>
            </a:r>
            <a:r>
              <a:rPr lang="en-US" altLang="ja-JP" sz="1400" dirty="0" smtClean="0">
                <a:latin typeface="+mn-ea"/>
                <a:cs typeface="Times New Roman" pitchFamily="18" charset="0"/>
              </a:rPr>
              <a:t>】</a:t>
            </a:r>
            <a:endParaRPr lang="en-US" altLang="ja-JP" sz="1400" dirty="0">
              <a:latin typeface="+mn-ea"/>
              <a:cs typeface="Times New Roman" pitchFamily="18" charset="0"/>
            </a:endParaRPr>
          </a:p>
        </p:txBody>
      </p:sp>
      <p:sp>
        <p:nvSpPr>
          <p:cNvPr id="14" name="Rectangle 1"/>
          <p:cNvSpPr>
            <a:spLocks noChangeArrowheads="1"/>
          </p:cNvSpPr>
          <p:nvPr/>
        </p:nvSpPr>
        <p:spPr bwMode="auto">
          <a:xfrm>
            <a:off x="212006" y="6596390"/>
            <a:ext cx="3783408"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lvl="0"/>
            <a:r>
              <a:rPr lang="en-US" altLang="ja-JP" sz="1100" dirty="0" smtClean="0">
                <a:latin typeface="+mn-ea"/>
                <a:cs typeface="Times New Roman" pitchFamily="18" charset="0"/>
              </a:rPr>
              <a:t>※</a:t>
            </a:r>
            <a:r>
              <a:rPr lang="ja-JP" altLang="en-US" sz="1100" dirty="0" smtClean="0">
                <a:latin typeface="+mn-ea"/>
                <a:cs typeface="Times New Roman" pitchFamily="18" charset="0"/>
              </a:rPr>
              <a:t>従前から設置している「その他懇話会（部会）」は変更なし。</a:t>
            </a:r>
            <a:endParaRPr lang="en-US" altLang="ja-JP" sz="1100" dirty="0">
              <a:latin typeface="+mn-ea"/>
              <a:cs typeface="Times New Roman" pitchFamily="18" charset="0"/>
            </a:endParaRPr>
          </a:p>
        </p:txBody>
      </p:sp>
      <p:sp>
        <p:nvSpPr>
          <p:cNvPr id="11" name="正方形/長方形 10"/>
          <p:cNvSpPr/>
          <p:nvPr/>
        </p:nvSpPr>
        <p:spPr>
          <a:xfrm>
            <a:off x="1" y="0"/>
            <a:ext cx="9143999" cy="442641"/>
          </a:xfrm>
          <a:prstGeom prst="rect">
            <a:avLst/>
          </a:prstGeom>
          <a:solidFill>
            <a:srgbClr val="002060"/>
          </a:solidFill>
        </p:spPr>
        <p:style>
          <a:lnRef idx="0">
            <a:schemeClr val="accent5"/>
          </a:lnRef>
          <a:fillRef idx="3">
            <a:schemeClr val="accent5"/>
          </a:fillRef>
          <a:effectRef idx="3">
            <a:schemeClr val="accent5"/>
          </a:effectRef>
          <a:fontRef idx="minor">
            <a:schemeClr val="lt1"/>
          </a:fontRef>
        </p:style>
        <p:txBody>
          <a:bodyPr rtlCol="0" anchor="ctr"/>
          <a:lstStyle/>
          <a:p>
            <a:pPr algn="ctr"/>
            <a:r>
              <a:rPr lang="ja-JP" altLang="en-US" sz="2400" b="1" dirty="0" smtClean="0"/>
              <a:t>地域</a:t>
            </a:r>
            <a:r>
              <a:rPr lang="ja-JP" altLang="en-US" sz="2400" b="1" dirty="0"/>
              <a:t>の関係者との</a:t>
            </a:r>
            <a:r>
              <a:rPr lang="ja-JP" altLang="en-US" sz="2400" b="1" dirty="0" smtClean="0"/>
              <a:t>協議の進め方（案）</a:t>
            </a:r>
            <a:endParaRPr lang="en-US" altLang="ja-JP" sz="2400" b="1" dirty="0"/>
          </a:p>
        </p:txBody>
      </p:sp>
      <p:sp>
        <p:nvSpPr>
          <p:cNvPr id="2" name="スライド番号プレースホルダー 1"/>
          <p:cNvSpPr>
            <a:spLocks noGrp="1"/>
          </p:cNvSpPr>
          <p:nvPr>
            <p:ph type="sldNum" sz="quarter" idx="12"/>
          </p:nvPr>
        </p:nvSpPr>
        <p:spPr>
          <a:xfrm>
            <a:off x="6732240" y="6362070"/>
            <a:ext cx="2133600" cy="365125"/>
          </a:xfrm>
        </p:spPr>
        <p:txBody>
          <a:bodyPr/>
          <a:lstStyle/>
          <a:p>
            <a:fld id="{A9848611-8FAA-4BFC-BAAD-33CAF1A3E273}" type="slidenum">
              <a:rPr kumimoji="1" lang="ja-JP" altLang="en-US" sz="1800" smtClean="0">
                <a:solidFill>
                  <a:schemeClr val="tx1"/>
                </a:solidFill>
              </a:rPr>
              <a:t>4</a:t>
            </a:fld>
            <a:endParaRPr kumimoji="1" lang="ja-JP" altLang="en-US" sz="1800" dirty="0">
              <a:solidFill>
                <a:schemeClr val="tx1"/>
              </a:solidFill>
            </a:endParaRPr>
          </a:p>
        </p:txBody>
      </p:sp>
    </p:spTree>
    <p:extLst>
      <p:ext uri="{BB962C8B-B14F-4D97-AF65-F5344CB8AC3E}">
        <p14:creationId xmlns:p14="http://schemas.microsoft.com/office/powerpoint/2010/main" val="11376182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853450751"/>
              </p:ext>
            </p:extLst>
          </p:nvPr>
        </p:nvGraphicFramePr>
        <p:xfrm>
          <a:off x="111137" y="498592"/>
          <a:ext cx="8921724" cy="6280993"/>
        </p:xfrm>
        <a:graphic>
          <a:graphicData uri="http://schemas.openxmlformats.org/drawingml/2006/table">
            <a:tbl>
              <a:tblPr firstRow="1" bandRow="1">
                <a:tableStyleId>{5C22544A-7EE6-4342-B048-85BDC9FD1C3A}</a:tableStyleId>
              </a:tblPr>
              <a:tblGrid>
                <a:gridCol w="352772"/>
                <a:gridCol w="792088"/>
                <a:gridCol w="1800200"/>
                <a:gridCol w="1803835"/>
                <a:gridCol w="1220501"/>
                <a:gridCol w="1414157"/>
                <a:gridCol w="1538171"/>
              </a:tblGrid>
              <a:tr h="750129">
                <a:tc rowSpan="2">
                  <a:txBody>
                    <a:bodyPr/>
                    <a:lstStyle/>
                    <a:p>
                      <a:pPr algn="ctr"/>
                      <a:endParaRPr kumimoji="1" lang="ja-JP" altLang="en-US"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b="1" dirty="0" smtClean="0">
                          <a:effectLst/>
                        </a:rPr>
                        <a:t>立入検査説明会</a:t>
                      </a:r>
                      <a:endParaRPr kumimoji="1" lang="en-US" altLang="ja-JP" sz="1000" b="1" dirty="0" smtClean="0">
                        <a:effectLst/>
                      </a:endParaRPr>
                    </a:p>
                    <a:p>
                      <a:pPr algn="ctr"/>
                      <a:r>
                        <a:rPr kumimoji="1" lang="ja-JP" altLang="en-US" sz="1000" b="1" dirty="0" smtClean="0">
                          <a:effectLst/>
                        </a:rPr>
                        <a:t>（病院</a:t>
                      </a:r>
                      <a:endParaRPr kumimoji="1" lang="en-US" altLang="ja-JP" sz="1000" b="1" dirty="0" smtClean="0">
                        <a:effectLst/>
                      </a:endParaRPr>
                    </a:p>
                    <a:p>
                      <a:pPr algn="ctr"/>
                      <a:r>
                        <a:rPr kumimoji="1" lang="ja-JP" altLang="en-US" sz="1000" b="1" dirty="0" smtClean="0">
                          <a:effectLst/>
                        </a:rPr>
                        <a:t>対象）</a:t>
                      </a:r>
                      <a:endParaRPr kumimoji="1" lang="en-US" altLang="ja-JP" sz="1000" b="1" dirty="0" smtClean="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200" dirty="0" smtClean="0">
                          <a:solidFill>
                            <a:schemeClr val="bg1"/>
                          </a:solidFill>
                        </a:rPr>
                        <a:t>①医療・病床</a:t>
                      </a:r>
                      <a:endParaRPr lang="en-US" altLang="ja-JP" sz="1200" dirty="0" smtClean="0">
                        <a:solidFill>
                          <a:schemeClr val="bg1"/>
                        </a:solidFill>
                      </a:endParaRPr>
                    </a:p>
                    <a:p>
                      <a:pPr algn="ctr"/>
                      <a:r>
                        <a:rPr lang="ja-JP" altLang="en-US" sz="1200" dirty="0" smtClean="0">
                          <a:solidFill>
                            <a:schemeClr val="bg1"/>
                          </a:solidFill>
                        </a:rPr>
                        <a:t>懇話会（部会）（仮）</a:t>
                      </a:r>
                      <a:endParaRPr lang="en-US" altLang="ja-JP" sz="1200" dirty="0" smtClean="0">
                        <a:solidFill>
                          <a:schemeClr val="bg1"/>
                        </a:solidFill>
                      </a:endParaRPr>
                    </a:p>
                    <a:p>
                      <a:pPr algn="ctr"/>
                      <a:r>
                        <a:rPr lang="en-US" altLang="ja-JP" sz="900" dirty="0" smtClean="0">
                          <a:solidFill>
                            <a:schemeClr val="bg1"/>
                          </a:solidFill>
                        </a:rPr>
                        <a:t>【</a:t>
                      </a:r>
                      <a:r>
                        <a:rPr lang="ja-JP" altLang="en-US" sz="900" dirty="0" smtClean="0">
                          <a:solidFill>
                            <a:schemeClr val="bg1"/>
                          </a:solidFill>
                        </a:rPr>
                        <a:t>現・</a:t>
                      </a:r>
                      <a:r>
                        <a:rPr kumimoji="1" lang="ja-JP" altLang="en-US" sz="900" dirty="0" smtClean="0">
                          <a:solidFill>
                            <a:schemeClr val="bg1"/>
                          </a:solidFill>
                        </a:rPr>
                        <a:t>病床懇話会（部会）</a:t>
                      </a:r>
                      <a:r>
                        <a:rPr lang="en-US" altLang="ja-JP" sz="900" dirty="0" smtClean="0">
                          <a:solidFill>
                            <a:schemeClr val="bg1"/>
                          </a:solidFill>
                        </a:rPr>
                        <a:t>】</a:t>
                      </a:r>
                      <a:r>
                        <a:rPr kumimoji="1" lang="ja-JP" altLang="en-US" sz="900" dirty="0" smtClean="0">
                          <a:effectLst/>
                        </a:rPr>
                        <a:t>　</a:t>
                      </a:r>
                      <a:endParaRPr kumimoji="1" lang="ja-JP" altLang="en-US" sz="900" b="1" dirty="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b="1" dirty="0" smtClean="0">
                          <a:solidFill>
                            <a:schemeClr val="bg1"/>
                          </a:solidFill>
                          <a:effectLst/>
                        </a:rPr>
                        <a:t>②医療機関</a:t>
                      </a:r>
                      <a:endParaRPr kumimoji="1" lang="en-US" altLang="ja-JP" sz="1200" b="1" dirty="0" smtClean="0">
                        <a:solidFill>
                          <a:schemeClr val="bg1"/>
                        </a:solidFill>
                        <a:effectLst/>
                      </a:endParaRPr>
                    </a:p>
                    <a:p>
                      <a:pPr algn="ctr"/>
                      <a:r>
                        <a:rPr kumimoji="1" lang="ja-JP" altLang="en-US" sz="1200" b="1" dirty="0" smtClean="0">
                          <a:solidFill>
                            <a:schemeClr val="bg1"/>
                          </a:solidFill>
                          <a:effectLst/>
                        </a:rPr>
                        <a:t>連絡会（仮）</a:t>
                      </a:r>
                      <a:endParaRPr kumimoji="1" lang="en-US" altLang="ja-JP" sz="1200" b="1" dirty="0" smtClean="0">
                        <a:solidFill>
                          <a:schemeClr val="bg1"/>
                        </a:solidFill>
                        <a:effectLst/>
                      </a:endParaRPr>
                    </a:p>
                    <a:p>
                      <a:pPr algn="ctr"/>
                      <a:r>
                        <a:rPr kumimoji="1" lang="ja-JP" altLang="en-US" sz="1050" b="1" dirty="0" smtClean="0">
                          <a:solidFill>
                            <a:schemeClr val="bg1"/>
                          </a:solidFill>
                          <a:effectLst/>
                        </a:rPr>
                        <a:t>（病院対象）</a:t>
                      </a:r>
                      <a:endParaRPr kumimoji="1" lang="ja-JP" altLang="en-US" sz="1050" b="1" dirty="0">
                        <a:solidFill>
                          <a:schemeClr val="bg1"/>
                        </a:solidFill>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effectLst/>
                        </a:rPr>
                        <a:t>③医療機関</a:t>
                      </a:r>
                      <a:endParaRPr kumimoji="1" lang="en-US" altLang="ja-JP" sz="1200" dirty="0" smtClean="0">
                        <a:effectLst/>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effectLst/>
                        </a:rPr>
                        <a:t>連絡会</a:t>
                      </a:r>
                      <a:r>
                        <a:rPr kumimoji="1" lang="en-US" altLang="ja-JP" sz="1200" dirty="0" smtClean="0">
                          <a:effectLst/>
                        </a:rPr>
                        <a:t>(</a:t>
                      </a:r>
                      <a:r>
                        <a:rPr kumimoji="1" lang="ja-JP" altLang="en-US" sz="1200" dirty="0" smtClean="0">
                          <a:effectLst/>
                        </a:rPr>
                        <a:t>仮</a:t>
                      </a:r>
                      <a:r>
                        <a:rPr kumimoji="1" lang="en-US" altLang="ja-JP" sz="1200" dirty="0" smtClean="0">
                          <a:effectLst/>
                        </a:rPr>
                        <a:t>)</a:t>
                      </a:r>
                    </a:p>
                    <a:p>
                      <a:pPr algn="ctr"/>
                      <a:r>
                        <a:rPr kumimoji="1" lang="ja-JP" altLang="en-US" sz="1050" dirty="0" smtClean="0">
                          <a:effectLst/>
                        </a:rPr>
                        <a:t>（病院対象）</a:t>
                      </a:r>
                      <a:endParaRPr kumimoji="1" lang="en-US" altLang="ja-JP" sz="1050" dirty="0" smtClean="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chemeClr val="bg1"/>
                          </a:solidFill>
                        </a:rPr>
                        <a:t>④医療・病床</a:t>
                      </a:r>
                      <a:endParaRPr lang="en-US" altLang="ja-JP" sz="1200" dirty="0" smtClean="0">
                        <a:solidFill>
                          <a:schemeClr val="bg1"/>
                        </a:solidFill>
                      </a:endParaRPr>
                    </a:p>
                    <a:p>
                      <a:pPr algn="ctr"/>
                      <a:r>
                        <a:rPr lang="ja-JP" altLang="en-US" sz="1200" dirty="0" smtClean="0">
                          <a:solidFill>
                            <a:schemeClr val="bg1"/>
                          </a:solidFill>
                        </a:rPr>
                        <a:t>懇話会（部会）（仮）</a:t>
                      </a:r>
                      <a:endParaRPr lang="en-US" altLang="ja-JP" sz="1200" dirty="0" smtClean="0">
                        <a:solidFill>
                          <a:schemeClr val="bg1"/>
                        </a:solidFill>
                      </a:endParaRPr>
                    </a:p>
                    <a:p>
                      <a:pPr algn="ctr"/>
                      <a:r>
                        <a:rPr lang="en-US" altLang="ja-JP" sz="900" dirty="0" smtClean="0">
                          <a:solidFill>
                            <a:schemeClr val="bg1"/>
                          </a:solidFill>
                        </a:rPr>
                        <a:t>【</a:t>
                      </a:r>
                      <a:r>
                        <a:rPr lang="ja-JP" altLang="en-US" sz="900" dirty="0" smtClean="0">
                          <a:solidFill>
                            <a:schemeClr val="bg1"/>
                          </a:solidFill>
                        </a:rPr>
                        <a:t>現・医療懇話会（部会）</a:t>
                      </a:r>
                      <a:r>
                        <a:rPr lang="en-US" altLang="ja-JP" sz="900" dirty="0" smtClean="0">
                          <a:solidFill>
                            <a:schemeClr val="bg1"/>
                          </a:solidFill>
                        </a:rPr>
                        <a:t>】</a:t>
                      </a:r>
                      <a:endParaRPr kumimoji="1" lang="en-US" altLang="ja-JP" sz="900" dirty="0" smtClean="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zh-TW" altLang="en-US" sz="1200" b="1" dirty="0" smtClean="0">
                          <a:effectLst/>
                          <a:latin typeface="ＭＳ Ｐゴシック" panose="020B0600070205080204" pitchFamily="50" charset="-128"/>
                          <a:ea typeface="ＭＳ Ｐゴシック" panose="020B0600070205080204" pitchFamily="50" charset="-128"/>
                        </a:rPr>
                        <a:t>⑤保健医療協議会</a:t>
                      </a:r>
                    </a:p>
                    <a:p>
                      <a:pPr algn="ctr"/>
                      <a:r>
                        <a:rPr kumimoji="1" lang="zh-TW" altLang="en-US" sz="1000" b="1" dirty="0" smtClean="0">
                          <a:effectLst/>
                          <a:latin typeface="ＭＳ Ｐゴシック" panose="020B0600070205080204" pitchFamily="50" charset="-128"/>
                          <a:ea typeface="ＭＳ Ｐゴシック" panose="020B0600070205080204" pitchFamily="50" charset="-128"/>
                        </a:rPr>
                        <a:t>（地域医療</a:t>
                      </a:r>
                      <a:r>
                        <a:rPr kumimoji="1" lang="ja-JP" altLang="en-US" sz="1000" b="1" dirty="0" smtClean="0">
                          <a:effectLst/>
                          <a:latin typeface="ＭＳ Ｐゴシック" panose="020B0600070205080204" pitchFamily="50" charset="-128"/>
                          <a:ea typeface="ＭＳ Ｐゴシック" panose="020B0600070205080204" pitchFamily="50" charset="-128"/>
                        </a:rPr>
                        <a:t>構想</a:t>
                      </a:r>
                      <a:r>
                        <a:rPr kumimoji="1" lang="zh-TW" altLang="en-US" sz="1000" b="1" dirty="0" smtClean="0">
                          <a:effectLst/>
                          <a:latin typeface="ＭＳ Ｐゴシック" panose="020B0600070205080204" pitchFamily="50" charset="-128"/>
                          <a:ea typeface="ＭＳ Ｐゴシック" panose="020B0600070205080204" pitchFamily="50" charset="-128"/>
                        </a:rPr>
                        <a:t>調整会議）</a:t>
                      </a:r>
                      <a:endParaRPr kumimoji="1" lang="ja-JP" altLang="en-US" sz="1000" b="1" dirty="0">
                        <a:effectLst/>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032">
                <a:tc vMerge="1">
                  <a:txBody>
                    <a:bodyPr/>
                    <a:lstStyle/>
                    <a:p>
                      <a:pPr algn="ctr"/>
                      <a:endParaRPr kumimoji="1" lang="ja-JP" altLang="en-US" sz="1200" dirty="0" smtClean="0"/>
                    </a:p>
                  </a:txBody>
                  <a:tcPr vert="eaVert" anchor="ctr"/>
                </a:tc>
                <a:tc gridSpan="3">
                  <a:txBody>
                    <a:bodyPr/>
                    <a:lstStyle/>
                    <a:p>
                      <a:pPr algn="ctr"/>
                      <a:r>
                        <a:rPr kumimoji="1" lang="ja-JP" altLang="en-US" sz="1200" dirty="0" smtClean="0"/>
                        <a:t>ステップ２</a:t>
                      </a:r>
                      <a:r>
                        <a:rPr kumimoji="1" lang="ja-JP" altLang="en-US" sz="1200" baseline="0" dirty="0" smtClean="0"/>
                        <a:t> </a:t>
                      </a:r>
                      <a:r>
                        <a:rPr kumimoji="1" lang="ja-JP" altLang="en-US" sz="1200" dirty="0" smtClean="0"/>
                        <a:t>（現状の課題についての認識の共有）</a:t>
                      </a:r>
                      <a:endParaRPr kumimoji="1" lang="en-US" altLang="ja-JP"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en-US" altLang="ja-JP"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kumimoji="1" lang="ja-JP" altLang="en-US" sz="1200" dirty="0" smtClean="0"/>
                        <a:t>ステップ３</a:t>
                      </a:r>
                      <a:r>
                        <a:rPr kumimoji="1" lang="ja-JP" altLang="en-US" sz="1200" baseline="0" dirty="0" smtClean="0"/>
                        <a:t> </a:t>
                      </a:r>
                      <a:r>
                        <a:rPr kumimoji="1" lang="ja-JP" altLang="en-US" sz="1200" dirty="0" smtClean="0"/>
                        <a:t>（具体的な目標の設定）</a:t>
                      </a:r>
                      <a:endParaRPr kumimoji="1" lang="en-US" altLang="ja-JP"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en-US" altLang="ja-JP"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40360">
                <a:tc>
                  <a:txBody>
                    <a:bodyPr/>
                    <a:lstStyle/>
                    <a:p>
                      <a:pPr algn="ctr"/>
                      <a:r>
                        <a:rPr kumimoji="1" lang="ja-JP" altLang="en-US" sz="1100" b="0" dirty="0" smtClean="0"/>
                        <a:t>医療提供体制について</a:t>
                      </a:r>
                      <a:endParaRPr kumimoji="1" lang="en-US" altLang="ja-JP" sz="1100" b="0" dirty="0" smtClean="0"/>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sz="1200" dirty="0" smtClean="0"/>
                    </a:p>
                    <a:p>
                      <a:r>
                        <a:rPr kumimoji="1" lang="ja-JP" altLang="en-US" sz="1050" dirty="0" smtClean="0"/>
                        <a:t>〇医療提供体制についての資料提供</a:t>
                      </a:r>
                      <a:endParaRPr kumimoji="1" lang="en-US" altLang="ja-JP" sz="1050" dirty="0" smtClean="0"/>
                    </a:p>
                    <a:p>
                      <a:endParaRPr kumimoji="1" lang="en-US" altLang="ja-JP" sz="1050" dirty="0" smtClean="0"/>
                    </a:p>
                    <a:p>
                      <a:r>
                        <a:rPr kumimoji="1" lang="ja-JP" altLang="en-US" sz="1050" dirty="0" smtClean="0"/>
                        <a:t>〇今年度のスケジュールについて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sz="1200" dirty="0" smtClean="0"/>
                    </a:p>
                    <a:p>
                      <a:r>
                        <a:rPr kumimoji="1" lang="ja-JP" altLang="en-US" sz="1100" dirty="0" smtClean="0"/>
                        <a:t>〇医療機関の役割の確認</a:t>
                      </a:r>
                      <a:endParaRPr kumimoji="1" lang="en-US" altLang="ja-JP" sz="1100" dirty="0" smtClean="0"/>
                    </a:p>
                    <a:p>
                      <a:endParaRPr kumimoji="1" lang="en-US" altLang="ja-JP" sz="1100" dirty="0" smtClean="0"/>
                    </a:p>
                    <a:p>
                      <a:r>
                        <a:rPr kumimoji="1" lang="ja-JP" altLang="en-US" sz="1100" dirty="0" smtClean="0"/>
                        <a:t>〇医療提供体制と</a:t>
                      </a:r>
                      <a:endParaRPr kumimoji="1" lang="en-US" altLang="ja-JP" sz="1100" dirty="0" smtClean="0"/>
                    </a:p>
                    <a:p>
                      <a:r>
                        <a:rPr kumimoji="1" lang="ja-JP" altLang="en-US" sz="1100" dirty="0" smtClean="0"/>
                        <a:t>　診療実績等の確認 </a:t>
                      </a:r>
                      <a:endParaRPr kumimoji="1" lang="en-US" altLang="ja-JP" sz="1100" dirty="0" smtClean="0"/>
                    </a:p>
                    <a:p>
                      <a:endParaRPr kumimoji="1" lang="en-US" altLang="ja-JP" sz="1100" dirty="0" smtClean="0"/>
                    </a:p>
                    <a:p>
                      <a:r>
                        <a:rPr kumimoji="1" lang="ja-JP" altLang="en-US" sz="1100" dirty="0" smtClean="0"/>
                        <a:t>〇地域医療構想の進捗状　</a:t>
                      </a:r>
                      <a:endParaRPr kumimoji="1" lang="en-US" altLang="ja-JP" sz="1100" dirty="0" smtClean="0"/>
                    </a:p>
                    <a:p>
                      <a:r>
                        <a:rPr kumimoji="1" lang="ja-JP" altLang="en-US" sz="1100" dirty="0" smtClean="0"/>
                        <a:t>　況の確認</a:t>
                      </a:r>
                      <a:endParaRPr kumimoji="1" lang="en-US" altLang="ja-JP" sz="1100" dirty="0" smtClean="0"/>
                    </a:p>
                    <a:p>
                      <a:endParaRPr kumimoji="1" lang="en-US" altLang="ja-JP" sz="1100" dirty="0" smtClean="0"/>
                    </a:p>
                    <a:p>
                      <a:endParaRPr kumimoji="1" lang="en-US" altLang="ja-JP" sz="1100" dirty="0" smtClean="0"/>
                    </a:p>
                    <a:p>
                      <a:endParaRPr kumimoji="1" lang="en-US" altLang="ja-JP" sz="1200" dirty="0" smtClean="0"/>
                    </a:p>
                    <a:p>
                      <a:r>
                        <a:rPr kumimoji="1" lang="ja-JP" altLang="en-US" sz="1200" dirty="0" smtClean="0"/>
                        <a:t>・圏域において不足する医療機能について意見交換</a:t>
                      </a:r>
                    </a:p>
                    <a:p>
                      <a:endParaRPr kumimoji="1" lang="en-US" altLang="ja-JP" sz="1200" dirty="0" smtClean="0"/>
                    </a:p>
                    <a:p>
                      <a:r>
                        <a:rPr kumimoji="1" lang="ja-JP" altLang="en-US" sz="1200" dirty="0" smtClean="0"/>
                        <a:t>・連絡会について説明</a:t>
                      </a:r>
                      <a:endParaRPr kumimoji="1" lang="en-US" altLang="ja-JP"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sz="1200" dirty="0" smtClean="0"/>
                    </a:p>
                    <a:p>
                      <a:r>
                        <a:rPr kumimoji="1" lang="ja-JP" altLang="en-US" sz="1100" dirty="0" smtClean="0"/>
                        <a:t>〇医療機関の役割の確認</a:t>
                      </a:r>
                      <a:endParaRPr kumimoji="1" lang="en-US" altLang="ja-JP" sz="1100" dirty="0" smtClean="0"/>
                    </a:p>
                    <a:p>
                      <a:endParaRPr kumimoji="1" lang="en-US" altLang="ja-JP" sz="1100" dirty="0" smtClean="0"/>
                    </a:p>
                    <a:p>
                      <a:r>
                        <a:rPr kumimoji="1" lang="ja-JP" altLang="en-US" sz="1100" dirty="0" smtClean="0"/>
                        <a:t>〇医療提供体制と</a:t>
                      </a:r>
                      <a:endParaRPr kumimoji="1" lang="en-US" altLang="ja-JP" sz="1100" dirty="0" smtClean="0"/>
                    </a:p>
                    <a:p>
                      <a:r>
                        <a:rPr kumimoji="1" lang="ja-JP" altLang="en-US" sz="1100" dirty="0" smtClean="0"/>
                        <a:t>　診療実績等の確認 </a:t>
                      </a:r>
                      <a:endParaRPr kumimoji="1" lang="en-US" altLang="ja-JP" sz="1100" dirty="0" smtClean="0"/>
                    </a:p>
                    <a:p>
                      <a:endParaRPr kumimoji="1" lang="en-US" altLang="ja-JP" sz="1100" dirty="0" smtClean="0"/>
                    </a:p>
                    <a:p>
                      <a:r>
                        <a:rPr kumimoji="1" lang="ja-JP" altLang="en-US" sz="1100" dirty="0" smtClean="0"/>
                        <a:t>〇地域医療構想の進捗状　</a:t>
                      </a:r>
                      <a:endParaRPr kumimoji="1" lang="en-US" altLang="ja-JP" sz="1100" dirty="0" smtClean="0"/>
                    </a:p>
                    <a:p>
                      <a:r>
                        <a:rPr kumimoji="1" lang="ja-JP" altLang="en-US" sz="1100" dirty="0" smtClean="0"/>
                        <a:t>　況の確認</a:t>
                      </a:r>
                      <a:endParaRPr kumimoji="1" lang="en-US" altLang="ja-JP" sz="1100" dirty="0" smtClean="0"/>
                    </a:p>
                    <a:p>
                      <a:endParaRPr kumimoji="1" lang="en-US" altLang="ja-JP" sz="1200" dirty="0" smtClean="0"/>
                    </a:p>
                    <a:p>
                      <a:endParaRPr kumimoji="1" lang="en-US" altLang="ja-JP" sz="1200" dirty="0" smtClean="0"/>
                    </a:p>
                    <a:p>
                      <a:r>
                        <a:rPr kumimoji="1" lang="en-US" altLang="ja-JP" sz="1200" dirty="0" smtClean="0"/>
                        <a:t>【</a:t>
                      </a:r>
                      <a:r>
                        <a:rPr kumimoji="1" lang="ja-JP" altLang="en-US" sz="1200" dirty="0" smtClean="0"/>
                        <a:t>ねらい</a:t>
                      </a:r>
                      <a:r>
                        <a:rPr kumimoji="1" lang="en-US" altLang="ja-JP" sz="1200" dirty="0" smtClean="0"/>
                        <a:t>】</a:t>
                      </a:r>
                    </a:p>
                    <a:p>
                      <a:r>
                        <a:rPr kumimoji="1" lang="ja-JP" altLang="en-US" sz="1200" dirty="0" smtClean="0"/>
                        <a:t>・圏域における医療提供体制について課題認識の共有</a:t>
                      </a:r>
                      <a:endParaRPr kumimoji="1" lang="en-US" altLang="ja-JP" sz="1200" dirty="0" smtClean="0"/>
                    </a:p>
                    <a:p>
                      <a:r>
                        <a:rPr kumimoji="1" lang="ja-JP" altLang="en-US" sz="1200" u="sng" dirty="0" smtClean="0"/>
                        <a:t>・民間病院の将来の考え方（建て替え等）について意向調査の実施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en-US" altLang="ja-JP" sz="1200" dirty="0" smtClean="0"/>
                    </a:p>
                    <a:p>
                      <a:endParaRPr kumimoji="1" lang="en-US" altLang="ja-JP" sz="1200" dirty="0" smtClean="0"/>
                    </a:p>
                    <a:p>
                      <a:endParaRPr kumimoji="1" lang="en-US" altLang="ja-JP" sz="1200" dirty="0" smtClean="0"/>
                    </a:p>
                    <a:p>
                      <a:endParaRPr kumimoji="1" lang="en-US" altLang="ja-JP" sz="1200" dirty="0" smtClean="0"/>
                    </a:p>
                    <a:p>
                      <a:r>
                        <a:rPr kumimoji="1" lang="ja-JP" altLang="en-US" sz="1200" dirty="0" smtClean="0"/>
                        <a:t>〇</a:t>
                      </a:r>
                      <a:r>
                        <a:rPr lang="ja-JP" altLang="en-US" sz="1200" dirty="0" smtClean="0">
                          <a:solidFill>
                            <a:srgbClr val="000000"/>
                          </a:solidFill>
                        </a:rPr>
                        <a:t>「地域のあるべき姿（将来の目標）」について意見</a:t>
                      </a:r>
                      <a:endParaRPr lang="en-US" altLang="ja-JP" sz="1200" dirty="0" smtClean="0">
                        <a:solidFill>
                          <a:srgbClr val="000000"/>
                        </a:solidFill>
                      </a:endParaRPr>
                    </a:p>
                    <a:p>
                      <a:endParaRPr kumimoji="1" lang="en-US" altLang="ja-JP" sz="1200" dirty="0" smtClean="0"/>
                    </a:p>
                    <a:p>
                      <a:r>
                        <a:rPr kumimoji="1" lang="en-US" altLang="ja-JP" sz="1200" dirty="0" smtClean="0"/>
                        <a:t>【</a:t>
                      </a:r>
                      <a:r>
                        <a:rPr kumimoji="1" lang="ja-JP" altLang="en-US" sz="1200" dirty="0" smtClean="0"/>
                        <a:t>ねらい</a:t>
                      </a:r>
                      <a:r>
                        <a:rPr kumimoji="1" lang="en-US" altLang="ja-JP" sz="1200" dirty="0" smtClean="0"/>
                        <a:t>】</a:t>
                      </a:r>
                    </a:p>
                    <a:p>
                      <a:r>
                        <a:rPr kumimoji="1" lang="ja-JP" altLang="en-US" sz="1200" dirty="0" smtClean="0"/>
                        <a:t>・医療提供体制についての課題への対応について意見交換し、大きな方向性を共有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sz="1200" dirty="0" smtClean="0"/>
                    </a:p>
                    <a:p>
                      <a:pPr algn="l"/>
                      <a:r>
                        <a:rPr kumimoji="1" lang="ja-JP" altLang="en-US" sz="1200" dirty="0" smtClean="0"/>
                        <a:t>〇医療機関連絡会の報告</a:t>
                      </a:r>
                      <a:endParaRPr kumimoji="1" lang="en-US" altLang="ja-JP" sz="1200" dirty="0" smtClean="0"/>
                    </a:p>
                    <a:p>
                      <a:pPr algn="l"/>
                      <a:endParaRPr kumimoji="1" lang="en-US" altLang="ja-JP"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〇</a:t>
                      </a:r>
                      <a:r>
                        <a:rPr lang="ja-JP" altLang="en-US" sz="1200" dirty="0" smtClean="0">
                          <a:solidFill>
                            <a:srgbClr val="000000"/>
                          </a:solidFill>
                        </a:rPr>
                        <a:t>「地域のあるべき姿（将来の目標）」をとりまとめ</a:t>
                      </a:r>
                      <a:endParaRPr kumimoji="1" lang="en-US" altLang="ja-JP" sz="1200" dirty="0" smtClean="0"/>
                    </a:p>
                    <a:p>
                      <a:endParaRPr kumimoji="1" lang="en-US" altLang="ja-JP" sz="1200" dirty="0" smtClean="0"/>
                    </a:p>
                    <a:p>
                      <a:endParaRPr kumimoji="1" lang="en-US" altLang="ja-JP"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en-US" altLang="ja-JP" sz="1200" dirty="0" smtClean="0"/>
                    </a:p>
                    <a:p>
                      <a:pPr algn="l"/>
                      <a:r>
                        <a:rPr kumimoji="1" lang="ja-JP" altLang="en-US" sz="1200" dirty="0" smtClean="0"/>
                        <a:t>〇懇話会・医療機関連絡会の結果報告・確認</a:t>
                      </a:r>
                      <a:endParaRPr kumimoji="1" lang="en-US" altLang="ja-JP" sz="1200" dirty="0" smtClean="0"/>
                    </a:p>
                    <a:p>
                      <a:pPr algn="l"/>
                      <a:endParaRPr kumimoji="1"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t>・地域医療構想の</a:t>
                      </a:r>
                      <a:endParaRPr kumimoji="1" lang="en-US" altLang="ja-JP" sz="11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t>　進捗状況の確認</a:t>
                      </a:r>
                      <a:endParaRPr kumimoji="1" lang="en-US" altLang="ja-JP" sz="1100" dirty="0" smtClean="0"/>
                    </a:p>
                    <a:p>
                      <a:pPr algn="l"/>
                      <a:r>
                        <a:rPr kumimoji="1" lang="ja-JP" altLang="en-US" sz="1100" dirty="0" smtClean="0"/>
                        <a:t>・医療機関の役割の</a:t>
                      </a:r>
                      <a:endParaRPr kumimoji="1" lang="en-US" altLang="ja-JP" sz="1100" dirty="0" smtClean="0"/>
                    </a:p>
                    <a:p>
                      <a:pPr algn="l"/>
                      <a:r>
                        <a:rPr kumimoji="1" lang="ja-JP" altLang="en-US" sz="1100" dirty="0" smtClean="0"/>
                        <a:t>　確認</a:t>
                      </a:r>
                      <a:endParaRPr kumimoji="1" lang="en-US" altLang="ja-JP" sz="1100" dirty="0" smtClean="0"/>
                    </a:p>
                    <a:p>
                      <a:pPr algn="l"/>
                      <a:r>
                        <a:rPr kumimoji="1" lang="ja-JP" altLang="en-US" sz="1100" dirty="0" smtClean="0"/>
                        <a:t>・不足する医療機能</a:t>
                      </a:r>
                      <a:endParaRPr kumimoji="1" lang="en-US" altLang="ja-JP" sz="1100" dirty="0" smtClean="0"/>
                    </a:p>
                    <a:p>
                      <a:pPr algn="l"/>
                      <a:r>
                        <a:rPr kumimoji="1" lang="ja-JP" altLang="en-US" sz="1100" dirty="0" smtClean="0"/>
                        <a:t>　の確認</a:t>
                      </a:r>
                      <a:endParaRPr kumimoji="1" lang="en-US" altLang="ja-JP" sz="1100" dirty="0" smtClean="0"/>
                    </a:p>
                    <a:p>
                      <a:pPr algn="l"/>
                      <a:r>
                        <a:rPr kumimoji="1" lang="ja-JP" altLang="en-US" sz="1100" dirty="0" smtClean="0"/>
                        <a:t>・医療機関の今後の</a:t>
                      </a:r>
                      <a:endParaRPr kumimoji="1" lang="en-US" altLang="ja-JP" sz="1100" dirty="0" smtClean="0"/>
                    </a:p>
                    <a:p>
                      <a:pPr algn="l"/>
                      <a:r>
                        <a:rPr kumimoji="1" lang="ja-JP" altLang="en-US" sz="1100" dirty="0" smtClean="0"/>
                        <a:t>　意向の確認</a:t>
                      </a:r>
                      <a:endParaRPr kumimoji="1" lang="en-US" altLang="ja-JP"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88032">
                <a:tc>
                  <a:txBody>
                    <a:bodyPr/>
                    <a:lstStyle/>
                    <a:p>
                      <a:pPr algn="ctr"/>
                      <a:r>
                        <a:rPr kumimoji="1" lang="ja-JP" altLang="en-US" sz="1100" b="0" dirty="0" smtClean="0"/>
                        <a:t>病床転換</a:t>
                      </a:r>
                      <a:endParaRPr kumimoji="1" lang="en-US" altLang="ja-JP" sz="1100" b="0" dirty="0" smtClean="0"/>
                    </a:p>
                    <a:p>
                      <a:pPr algn="ctr"/>
                      <a:r>
                        <a:rPr kumimoji="1" lang="ja-JP" altLang="en-US" sz="1100" b="0" dirty="0" smtClean="0"/>
                        <a:t>補助金</a:t>
                      </a:r>
                      <a:endParaRPr kumimoji="1" lang="en-US" altLang="ja-JP" sz="1100" b="0" dirty="0" smtClean="0"/>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smtClean="0"/>
                        <a:t>〇病床転換に関する</a:t>
                      </a:r>
                      <a:endParaRPr kumimoji="1" lang="en-US" altLang="ja-JP" sz="1100" dirty="0" smtClean="0"/>
                    </a:p>
                    <a:p>
                      <a:r>
                        <a:rPr kumimoji="1" lang="ja-JP" altLang="en-US" sz="1100" dirty="0" smtClean="0"/>
                        <a:t>　補助金事業の説明</a:t>
                      </a:r>
                      <a:endParaRPr kumimoji="1" lang="en-US" altLang="ja-JP" sz="1100" dirty="0" smtClean="0"/>
                    </a:p>
                    <a:p>
                      <a:r>
                        <a:rPr kumimoji="1" lang="ja-JP" altLang="en-US" sz="1100" dirty="0" smtClean="0"/>
                        <a:t>〇昨年度の実績報告</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smtClean="0"/>
                        <a:t>〇病床転換補助金の</a:t>
                      </a:r>
                      <a:endParaRPr kumimoji="1" lang="en-US" altLang="ja-JP" sz="1100" dirty="0" smtClean="0"/>
                    </a:p>
                    <a:p>
                      <a:r>
                        <a:rPr kumimoji="1" lang="ja-JP" altLang="en-US" sz="1100" dirty="0" smtClean="0"/>
                        <a:t>　意向調査の説明</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t>〇意向調査の</a:t>
                      </a:r>
                      <a:endParaRPr kumimoji="1" lang="en-US" altLang="ja-JP" sz="11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t>　結果報告</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tcPr>
                </a:tc>
                <a:tc>
                  <a:txBody>
                    <a:bodyPr/>
                    <a:lstStyle/>
                    <a:p>
                      <a:pPr algn="r"/>
                      <a:endParaRPr kumimoji="1" lang="ja-JP" alt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6104">
                <a:tc>
                  <a:txBody>
                    <a:bodyPr/>
                    <a:lstStyle/>
                    <a:p>
                      <a:pPr algn="ctr"/>
                      <a:r>
                        <a:rPr kumimoji="1" lang="ja-JP" altLang="en-US" sz="1100" b="0" dirty="0" smtClean="0"/>
                        <a:t>基金</a:t>
                      </a:r>
                      <a:endParaRPr kumimoji="1" lang="en-US" altLang="ja-JP" sz="1100" b="0" dirty="0" smtClean="0"/>
                    </a:p>
                    <a:p>
                      <a:pPr algn="ctr"/>
                      <a:r>
                        <a:rPr kumimoji="1" lang="ja-JP" altLang="en-US" sz="1100" b="0" dirty="0" smtClean="0"/>
                        <a:t>ＰＤＣＡ</a:t>
                      </a:r>
                      <a:endParaRPr kumimoji="1" lang="en-US" altLang="ja-JP" sz="1100" b="0" dirty="0" smtClean="0"/>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smtClean="0"/>
                        <a:t>〇地域医療介護総合確保基金の意見聴収について説明</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tcPr>
                </a:tc>
                <a:tc>
                  <a:txBody>
                    <a:bodyPr/>
                    <a:lstStyle/>
                    <a:p>
                      <a:endParaRPr kumimoji="1" lang="ja-JP" altLang="en-US"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t>〇地域医療介護総合確保基金について意見集約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tcPr>
                </a:tc>
                <a:tc>
                  <a:txBody>
                    <a:bodyPr/>
                    <a:lstStyle/>
                    <a:p>
                      <a:pPr algn="l"/>
                      <a:r>
                        <a:rPr kumimoji="1" lang="ja-JP" altLang="en-US" sz="1100" dirty="0" smtClean="0"/>
                        <a:t>〇地域医療介護総合確保基金について意見集約</a:t>
                      </a:r>
                      <a:endParaRPr kumimoji="1" lang="ja-JP" alt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20080">
                <a:tc>
                  <a:txBody>
                    <a:bodyPr/>
                    <a:lstStyle/>
                    <a:p>
                      <a:pPr algn="ctr"/>
                      <a:r>
                        <a:rPr kumimoji="1" lang="ja-JP" altLang="en-US" sz="1100" b="0" dirty="0" smtClean="0"/>
                        <a:t>医療計画</a:t>
                      </a:r>
                      <a:endParaRPr kumimoji="1" lang="en-US" altLang="ja-JP" sz="1100" b="0" dirty="0" smtClean="0"/>
                    </a:p>
                    <a:p>
                      <a:pPr algn="ctr"/>
                      <a:r>
                        <a:rPr kumimoji="1" lang="ja-JP" altLang="en-US" sz="1100" b="0" dirty="0" smtClean="0"/>
                        <a:t>ＰＤＣＡ</a:t>
                      </a:r>
                      <a:endParaRPr kumimoji="1" lang="en-US" altLang="ja-JP" sz="1100" b="0" dirty="0" smtClean="0"/>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tcPr>
                </a:tc>
                <a:tc>
                  <a:txBody>
                    <a:bodyPr/>
                    <a:lstStyle/>
                    <a:p>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tcPr>
                </a:tc>
                <a:tc>
                  <a:txBody>
                    <a:bodyPr/>
                    <a:lstStyle/>
                    <a:p>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tcPr>
                </a:tc>
                <a:tc>
                  <a:txBody>
                    <a:bodyPr/>
                    <a:lstStyle/>
                    <a:p>
                      <a:endParaRPr kumimoji="1" lang="ja-JP" altLang="en-US"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t>〇医療計画圏域編進捗管理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tcPr>
                </a:tc>
                <a:tc>
                  <a:txBody>
                    <a:bodyPr/>
                    <a:lstStyle/>
                    <a:p>
                      <a:pPr algn="l"/>
                      <a:r>
                        <a:rPr kumimoji="1" lang="ja-JP" altLang="en-US" sz="1100" dirty="0" smtClean="0"/>
                        <a:t>〇医療計画圏域編</a:t>
                      </a:r>
                      <a:endParaRPr kumimoji="1" lang="en-US" altLang="ja-JP" sz="1100" dirty="0" smtClean="0"/>
                    </a:p>
                    <a:p>
                      <a:pPr algn="l"/>
                      <a:r>
                        <a:rPr kumimoji="1" lang="ja-JP" altLang="en-US" sz="1100" dirty="0" smtClean="0"/>
                        <a:t>　進捗管理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下矢印 1"/>
          <p:cNvSpPr/>
          <p:nvPr/>
        </p:nvSpPr>
        <p:spPr>
          <a:xfrm>
            <a:off x="1979712" y="3284984"/>
            <a:ext cx="288032" cy="14401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下矢印 46"/>
          <p:cNvSpPr/>
          <p:nvPr/>
        </p:nvSpPr>
        <p:spPr>
          <a:xfrm rot="16200000">
            <a:off x="2915816" y="4136897"/>
            <a:ext cx="288032" cy="14401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0" y="-12314"/>
            <a:ext cx="9143999" cy="442641"/>
          </a:xfrm>
          <a:prstGeom prst="rect">
            <a:avLst/>
          </a:prstGeom>
          <a:solidFill>
            <a:srgbClr val="002060"/>
          </a:solidFill>
        </p:spPr>
        <p:style>
          <a:lnRef idx="0">
            <a:schemeClr val="accent5"/>
          </a:lnRef>
          <a:fillRef idx="3">
            <a:schemeClr val="accent5"/>
          </a:fillRef>
          <a:effectRef idx="3">
            <a:schemeClr val="accent5"/>
          </a:effectRef>
          <a:fontRef idx="minor">
            <a:schemeClr val="lt1"/>
          </a:fontRef>
        </p:style>
        <p:txBody>
          <a:bodyPr rtlCol="0" anchor="ctr"/>
          <a:lstStyle/>
          <a:p>
            <a:pPr algn="ctr"/>
            <a:r>
              <a:rPr lang="ja-JP" altLang="en-US" sz="2400" b="1" dirty="0" smtClean="0"/>
              <a:t>会議等の進め方（案）</a:t>
            </a:r>
            <a:endParaRPr lang="en-US" altLang="ja-JP" sz="2400" b="1" dirty="0"/>
          </a:p>
        </p:txBody>
      </p:sp>
      <p:sp>
        <p:nvSpPr>
          <p:cNvPr id="3" name="スライド番号プレースホルダー 2"/>
          <p:cNvSpPr>
            <a:spLocks noGrp="1"/>
          </p:cNvSpPr>
          <p:nvPr>
            <p:ph type="sldNum" sz="quarter" idx="12"/>
          </p:nvPr>
        </p:nvSpPr>
        <p:spPr>
          <a:xfrm>
            <a:off x="6804248" y="6414460"/>
            <a:ext cx="2133600" cy="365125"/>
          </a:xfrm>
        </p:spPr>
        <p:txBody>
          <a:bodyPr/>
          <a:lstStyle/>
          <a:p>
            <a:fld id="{A9848611-8FAA-4BFC-BAAD-33CAF1A3E273}" type="slidenum">
              <a:rPr kumimoji="1" lang="ja-JP" altLang="en-US" sz="1800" smtClean="0">
                <a:solidFill>
                  <a:schemeClr val="tx1"/>
                </a:solidFill>
              </a:rPr>
              <a:t>5</a:t>
            </a:fld>
            <a:endParaRPr kumimoji="1" lang="ja-JP" altLang="en-US" sz="1800" dirty="0">
              <a:solidFill>
                <a:schemeClr val="tx1"/>
              </a:solidFill>
            </a:endParaRPr>
          </a:p>
        </p:txBody>
      </p:sp>
    </p:spTree>
    <p:extLst>
      <p:ext uri="{BB962C8B-B14F-4D97-AF65-F5344CB8AC3E}">
        <p14:creationId xmlns:p14="http://schemas.microsoft.com/office/powerpoint/2010/main" val="38741319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4019953835"/>
              </p:ext>
            </p:extLst>
          </p:nvPr>
        </p:nvGraphicFramePr>
        <p:xfrm>
          <a:off x="186780" y="518631"/>
          <a:ext cx="8835900" cy="5862697"/>
        </p:xfrm>
        <a:graphic>
          <a:graphicData uri="http://schemas.openxmlformats.org/drawingml/2006/table">
            <a:tbl>
              <a:tblPr firstRow="1" bandRow="1">
                <a:tableStyleId>{5C22544A-7EE6-4342-B048-85BDC9FD1C3A}</a:tableStyleId>
              </a:tblPr>
              <a:tblGrid>
                <a:gridCol w="372599"/>
                <a:gridCol w="628245"/>
                <a:gridCol w="720080"/>
                <a:gridCol w="720080"/>
                <a:gridCol w="576064"/>
                <a:gridCol w="720080"/>
                <a:gridCol w="648072"/>
                <a:gridCol w="1008112"/>
                <a:gridCol w="648072"/>
                <a:gridCol w="718592"/>
                <a:gridCol w="691968"/>
                <a:gridCol w="691968"/>
                <a:gridCol w="691968"/>
              </a:tblGrid>
              <a:tr h="462097">
                <a:tc>
                  <a:txBody>
                    <a:bodyPr/>
                    <a:lstStyle/>
                    <a:p>
                      <a:pPr algn="ctr"/>
                      <a:endParaRPr kumimoji="1" lang="ja-JP" altLang="en-US" dirty="0" smtClean="0"/>
                    </a:p>
                  </a:txBody>
                  <a:tcPr anchor="ctr"/>
                </a:tc>
                <a:tc>
                  <a:txBody>
                    <a:bodyPr/>
                    <a:lstStyle/>
                    <a:p>
                      <a:pPr algn="ctr"/>
                      <a:r>
                        <a:rPr kumimoji="1" lang="en-US" altLang="ja-JP" sz="1400" dirty="0" smtClean="0">
                          <a:effectLst/>
                        </a:rPr>
                        <a:t>H30</a:t>
                      </a:r>
                    </a:p>
                    <a:p>
                      <a:pPr algn="ctr"/>
                      <a:r>
                        <a:rPr kumimoji="1" lang="ja-JP" altLang="en-US" sz="1400" dirty="0" smtClean="0">
                          <a:effectLst/>
                        </a:rPr>
                        <a:t>４月　</a:t>
                      </a:r>
                      <a:endParaRPr kumimoji="1" lang="ja-JP" altLang="en-US" sz="1400" b="1" dirty="0">
                        <a:effectLst/>
                      </a:endParaRPr>
                    </a:p>
                  </a:txBody>
                  <a:tcPr anchor="ctr"/>
                </a:tc>
                <a:tc>
                  <a:txBody>
                    <a:bodyPr/>
                    <a:lstStyle/>
                    <a:p>
                      <a:pPr algn="ctr"/>
                      <a:r>
                        <a:rPr kumimoji="1" lang="ja-JP" altLang="en-US" sz="1400" dirty="0" smtClean="0">
                          <a:effectLst/>
                        </a:rPr>
                        <a:t>５月</a:t>
                      </a:r>
                      <a:endParaRPr kumimoji="1" lang="ja-JP" altLang="en-US" sz="1400" b="1" dirty="0">
                        <a:effectLst/>
                      </a:endParaRPr>
                    </a:p>
                  </a:txBody>
                  <a:tcPr anchor="ctr"/>
                </a:tc>
                <a:tc>
                  <a:txBody>
                    <a:bodyPr/>
                    <a:lstStyle/>
                    <a:p>
                      <a:pPr algn="ctr"/>
                      <a:r>
                        <a:rPr kumimoji="1" lang="ja-JP" altLang="en-US" sz="1400" dirty="0" smtClean="0">
                          <a:effectLst/>
                        </a:rPr>
                        <a:t>６月</a:t>
                      </a:r>
                      <a:endParaRPr kumimoji="1" lang="en-US" altLang="ja-JP" sz="1400" b="1" dirty="0" smtClean="0">
                        <a:effectLst/>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effectLst/>
                        </a:rPr>
                        <a:t>７月</a:t>
                      </a:r>
                      <a:endParaRPr kumimoji="1" lang="en-US" altLang="ja-JP" sz="1400" b="1" dirty="0" smtClean="0">
                        <a:effectLst/>
                      </a:endParaRPr>
                    </a:p>
                  </a:txBody>
                  <a:tcPr anchor="ctr"/>
                </a:tc>
                <a:tc>
                  <a:txBody>
                    <a:bodyPr/>
                    <a:lstStyle/>
                    <a:p>
                      <a:pPr algn="ctr"/>
                      <a:r>
                        <a:rPr kumimoji="1" lang="ja-JP" altLang="en-US" sz="1400" dirty="0" smtClean="0">
                          <a:effectLst/>
                        </a:rPr>
                        <a:t>８月</a:t>
                      </a:r>
                      <a:endParaRPr kumimoji="1" lang="ja-JP" altLang="en-US" sz="1400" b="1" dirty="0">
                        <a:effectLst/>
                      </a:endParaRPr>
                    </a:p>
                  </a:txBody>
                  <a:tcPr anchor="ctr"/>
                </a:tc>
                <a:tc>
                  <a:txBody>
                    <a:bodyPr/>
                    <a:lstStyle/>
                    <a:p>
                      <a:pPr algn="ctr"/>
                      <a:r>
                        <a:rPr kumimoji="1" lang="ja-JP" altLang="en-US" sz="1400" dirty="0" smtClean="0">
                          <a:effectLst/>
                        </a:rPr>
                        <a:t>９月</a:t>
                      </a:r>
                      <a:endParaRPr kumimoji="1" lang="ja-JP" altLang="en-US" sz="1400" b="1" dirty="0">
                        <a:effectLst/>
                      </a:endParaRPr>
                    </a:p>
                  </a:txBody>
                  <a:tcPr anchor="ctr"/>
                </a:tc>
                <a:tc>
                  <a:txBody>
                    <a:bodyPr/>
                    <a:lstStyle/>
                    <a:p>
                      <a:pPr algn="ctr"/>
                      <a:r>
                        <a:rPr kumimoji="1" lang="en-US" altLang="ja-JP" sz="1400" b="1" dirty="0" smtClean="0">
                          <a:effectLst/>
                        </a:rPr>
                        <a:t>10</a:t>
                      </a:r>
                      <a:r>
                        <a:rPr kumimoji="1" lang="ja-JP" altLang="en-US" sz="1400" b="1" dirty="0" smtClean="0">
                          <a:effectLst/>
                        </a:rPr>
                        <a:t>月</a:t>
                      </a:r>
                      <a:endParaRPr kumimoji="1" lang="ja-JP" altLang="en-US" sz="1400" b="1" dirty="0">
                        <a:effectLst/>
                      </a:endParaRPr>
                    </a:p>
                  </a:txBody>
                  <a:tcPr anchor="ctr"/>
                </a:tc>
                <a:tc>
                  <a:txBody>
                    <a:bodyPr/>
                    <a:lstStyle/>
                    <a:p>
                      <a:pPr algn="ctr"/>
                      <a:r>
                        <a:rPr kumimoji="1" lang="en-US" altLang="ja-JP" sz="1400" b="1" dirty="0" smtClean="0">
                          <a:effectLst/>
                        </a:rPr>
                        <a:t>11</a:t>
                      </a:r>
                      <a:r>
                        <a:rPr kumimoji="1" lang="ja-JP" altLang="en-US" sz="1400" b="1" dirty="0" smtClean="0">
                          <a:effectLst/>
                        </a:rPr>
                        <a:t>月</a:t>
                      </a:r>
                      <a:endParaRPr kumimoji="1" lang="ja-JP" altLang="en-US" sz="1400" b="1" dirty="0">
                        <a:effectLst/>
                      </a:endParaRPr>
                    </a:p>
                  </a:txBody>
                  <a:tcPr anchor="ctr"/>
                </a:tc>
                <a:tc>
                  <a:txBody>
                    <a:bodyPr/>
                    <a:lstStyle/>
                    <a:p>
                      <a:pPr algn="ctr"/>
                      <a:r>
                        <a:rPr kumimoji="1" lang="en-US" altLang="ja-JP" sz="1400" b="1" dirty="0" smtClean="0">
                          <a:effectLst/>
                        </a:rPr>
                        <a:t>12</a:t>
                      </a:r>
                      <a:r>
                        <a:rPr kumimoji="1" lang="ja-JP" altLang="en-US" sz="1400" b="1" dirty="0" smtClean="0">
                          <a:effectLst/>
                        </a:rPr>
                        <a:t>月</a:t>
                      </a:r>
                      <a:endParaRPr kumimoji="1" lang="ja-JP" altLang="en-US" sz="1400" b="1" dirty="0">
                        <a:effectLst/>
                      </a:endParaRPr>
                    </a:p>
                  </a:txBody>
                  <a:tcPr anchor="ctr"/>
                </a:tc>
                <a:tc>
                  <a:txBody>
                    <a:bodyPr/>
                    <a:lstStyle/>
                    <a:p>
                      <a:pPr algn="ctr"/>
                      <a:r>
                        <a:rPr kumimoji="1" lang="en-US" altLang="ja-JP" sz="1400" dirty="0" smtClean="0">
                          <a:effectLst/>
                        </a:rPr>
                        <a:t>H31</a:t>
                      </a:r>
                    </a:p>
                    <a:p>
                      <a:pPr algn="ctr"/>
                      <a:r>
                        <a:rPr kumimoji="1" lang="ja-JP" altLang="en-US" sz="1400" dirty="0" smtClean="0">
                          <a:effectLst/>
                        </a:rPr>
                        <a:t>１月</a:t>
                      </a:r>
                      <a:endParaRPr kumimoji="1" lang="ja-JP" altLang="en-US" sz="1400" b="1" dirty="0">
                        <a:effectLst/>
                      </a:endParaRPr>
                    </a:p>
                  </a:txBody>
                  <a:tcPr anchor="ctr"/>
                </a:tc>
                <a:tc>
                  <a:txBody>
                    <a:bodyPr/>
                    <a:lstStyle/>
                    <a:p>
                      <a:pPr algn="ctr"/>
                      <a:r>
                        <a:rPr kumimoji="1" lang="ja-JP" altLang="en-US" sz="1400" b="1" dirty="0" smtClean="0">
                          <a:effectLst/>
                        </a:rPr>
                        <a:t>２月</a:t>
                      </a:r>
                      <a:endParaRPr kumimoji="1" lang="ja-JP" altLang="en-US" sz="1400" b="1" dirty="0">
                        <a:effectLst/>
                      </a:endParaRPr>
                    </a:p>
                  </a:txBody>
                  <a:tcPr anchor="ctr"/>
                </a:tc>
                <a:tc>
                  <a:txBody>
                    <a:bodyPr/>
                    <a:lstStyle/>
                    <a:p>
                      <a:pPr algn="ctr"/>
                      <a:r>
                        <a:rPr kumimoji="1" lang="ja-JP" altLang="en-US" sz="1400" b="1" dirty="0" smtClean="0">
                          <a:effectLst/>
                        </a:rPr>
                        <a:t>３月</a:t>
                      </a:r>
                      <a:endParaRPr kumimoji="1" lang="ja-JP" altLang="en-US" sz="1400" b="1" dirty="0">
                        <a:effectLst/>
                      </a:endParaRPr>
                    </a:p>
                  </a:txBody>
                  <a:tcPr anchor="ctr"/>
                </a:tc>
              </a:tr>
              <a:tr h="1744137">
                <a:tc>
                  <a:txBody>
                    <a:bodyPr/>
                    <a:lstStyle/>
                    <a:p>
                      <a:pPr algn="ctr"/>
                      <a:r>
                        <a:rPr kumimoji="1" lang="ja-JP" altLang="en-US" dirty="0" smtClean="0"/>
                        <a:t>医療機関</a:t>
                      </a:r>
                    </a:p>
                  </a:txBody>
                  <a:tcPr vert="eaVert" anchor="ctr"/>
                </a:tc>
                <a:tc gridSpan="12">
                  <a:txBody>
                    <a:bodyPr/>
                    <a:lstStyle/>
                    <a:p>
                      <a:endParaRPr kumimoji="1" lang="en-US" altLang="ja-JP" sz="1400" dirty="0" smtClean="0"/>
                    </a:p>
                    <a:p>
                      <a:endParaRPr kumimoji="1" lang="en-US" altLang="ja-JP" sz="1400" dirty="0" smtClean="0"/>
                    </a:p>
                  </a:txBody>
                  <a:tcPr vert="eaVert"/>
                </a:tc>
                <a:tc hMerge="1">
                  <a:txBody>
                    <a:bodyPr/>
                    <a:lstStyle/>
                    <a:p>
                      <a:endParaRPr kumimoji="1" lang="ja-JP" altLang="en-US" sz="1400" dirty="0"/>
                    </a:p>
                  </a:txBody>
                  <a:tcPr vert="eaVert"/>
                </a:tc>
                <a:tc hMerge="1">
                  <a:txBody>
                    <a:bodyPr/>
                    <a:lstStyle/>
                    <a:p>
                      <a:endParaRPr kumimoji="1" lang="en-US" altLang="ja-JP" sz="1400" dirty="0" smtClean="0"/>
                    </a:p>
                  </a:txBody>
                  <a:tcPr vert="eaVert"/>
                </a:tc>
                <a:tc hMerge="1">
                  <a:txBody>
                    <a:bodyPr/>
                    <a:lstStyle/>
                    <a:p>
                      <a:endParaRPr kumimoji="1" lang="en-US" altLang="ja-JP" sz="1400" dirty="0" smtClean="0"/>
                    </a:p>
                  </a:txBody>
                  <a:tcPr vert="eaVert"/>
                </a:tc>
                <a:tc hMerge="1">
                  <a:txBody>
                    <a:bodyPr/>
                    <a:lstStyle/>
                    <a:p>
                      <a:endParaRPr kumimoji="1" lang="ja-JP" altLang="en-US" sz="1400" dirty="0"/>
                    </a:p>
                  </a:txBody>
                  <a:tcPr vert="eaVert"/>
                </a:tc>
                <a:tc hMerge="1">
                  <a:txBody>
                    <a:bodyPr/>
                    <a:lstStyle/>
                    <a:p>
                      <a:endParaRPr kumimoji="1" lang="ja-JP" altLang="en-US" sz="1400" dirty="0"/>
                    </a:p>
                  </a:txBody>
                  <a:tcPr vert="eaVert"/>
                </a:tc>
                <a:tc hMerge="1">
                  <a:txBody>
                    <a:bodyPr/>
                    <a:lstStyle/>
                    <a:p>
                      <a:endParaRPr kumimoji="1" lang="ja-JP" altLang="en-US" sz="1400" dirty="0"/>
                    </a:p>
                  </a:txBody>
                  <a:tcPr vert="eaVert"/>
                </a:tc>
                <a:tc hMerge="1">
                  <a:txBody>
                    <a:bodyPr/>
                    <a:lstStyle/>
                    <a:p>
                      <a:endParaRPr kumimoji="1" lang="ja-JP" altLang="en-US" sz="1400" dirty="0"/>
                    </a:p>
                  </a:txBody>
                  <a:tcPr vert="eaVert"/>
                </a:tc>
                <a:tc hMerge="1">
                  <a:txBody>
                    <a:bodyPr/>
                    <a:lstStyle/>
                    <a:p>
                      <a:endParaRPr kumimoji="1" lang="ja-JP" altLang="en-US" sz="1400" dirty="0"/>
                    </a:p>
                  </a:txBody>
                  <a:tcPr vert="eaVert"/>
                </a:tc>
                <a:tc hMerge="1">
                  <a:txBody>
                    <a:bodyPr/>
                    <a:lstStyle/>
                    <a:p>
                      <a:endParaRPr kumimoji="1" lang="ja-JP" altLang="en-US" sz="1400" dirty="0"/>
                    </a:p>
                  </a:txBody>
                  <a:tcPr vert="eaVert"/>
                </a:tc>
                <a:tc hMerge="1">
                  <a:txBody>
                    <a:bodyPr/>
                    <a:lstStyle/>
                    <a:p>
                      <a:endParaRPr kumimoji="1" lang="ja-JP" altLang="en-US" sz="1400" dirty="0"/>
                    </a:p>
                  </a:txBody>
                  <a:tcPr vert="eaVert"/>
                </a:tc>
                <a:tc hMerge="1">
                  <a:txBody>
                    <a:bodyPr/>
                    <a:lstStyle/>
                    <a:p>
                      <a:endParaRPr kumimoji="1" lang="ja-JP" altLang="en-US" sz="1400" dirty="0"/>
                    </a:p>
                  </a:txBody>
                  <a:tcPr vert="eaVert"/>
                </a:tc>
              </a:tr>
              <a:tr h="1647094">
                <a:tc>
                  <a:txBody>
                    <a:bodyPr/>
                    <a:lstStyle/>
                    <a:p>
                      <a:pPr algn="ctr"/>
                      <a:r>
                        <a:rPr kumimoji="1" lang="ja-JP" altLang="en-US" sz="1800" b="0" dirty="0" smtClean="0"/>
                        <a:t>二次医療圏</a:t>
                      </a:r>
                      <a:endParaRPr kumimoji="1" lang="en-US" altLang="ja-JP" sz="1800" b="0" dirty="0" smtClean="0"/>
                    </a:p>
                  </a:txBody>
                  <a:tcPr vert="eaVert" anchor="ctr"/>
                </a:tc>
                <a:tc gridSpan="12">
                  <a:txBody>
                    <a:bodyPr/>
                    <a:lstStyle/>
                    <a:p>
                      <a:endParaRPr kumimoji="1" lang="en-US" altLang="ja-JP" sz="1400" dirty="0" smtClean="0"/>
                    </a:p>
                    <a:p>
                      <a:endParaRPr kumimoji="1" lang="ja-JP" altLang="en-US" sz="1400" dirty="0"/>
                    </a:p>
                  </a:txBody>
                  <a:tcPr vert="eaVert"/>
                </a:tc>
                <a:tc hMerge="1">
                  <a:txBody>
                    <a:bodyPr/>
                    <a:lstStyle/>
                    <a:p>
                      <a:endParaRPr kumimoji="1" lang="ja-JP" altLang="en-US" sz="1400" dirty="0"/>
                    </a:p>
                  </a:txBody>
                  <a:tcPr vert="eaVert"/>
                </a:tc>
                <a:tc hMerge="1">
                  <a:txBody>
                    <a:bodyPr/>
                    <a:lstStyle/>
                    <a:p>
                      <a:endParaRPr kumimoji="1" lang="ja-JP" altLang="en-US" sz="1400" dirty="0"/>
                    </a:p>
                  </a:txBody>
                  <a:tcPr vert="eaVert"/>
                </a:tc>
                <a:tc hMerge="1">
                  <a:txBody>
                    <a:bodyPr/>
                    <a:lstStyle/>
                    <a:p>
                      <a:endParaRPr kumimoji="1" lang="ja-JP" altLang="en-US" sz="1400" dirty="0"/>
                    </a:p>
                  </a:txBody>
                  <a:tcPr vert="eaVert"/>
                </a:tc>
                <a:tc hMerge="1">
                  <a:txBody>
                    <a:bodyPr/>
                    <a:lstStyle/>
                    <a:p>
                      <a:pPr algn="r"/>
                      <a:endParaRPr kumimoji="1" lang="ja-JP" altLang="en-US" sz="1400" dirty="0"/>
                    </a:p>
                  </a:txBody>
                  <a:tcPr vert="eaVert"/>
                </a:tc>
                <a:tc hMerge="1">
                  <a:txBody>
                    <a:bodyPr/>
                    <a:lstStyle/>
                    <a:p>
                      <a:pPr algn="r"/>
                      <a:endParaRPr kumimoji="1" lang="ja-JP" altLang="en-US" sz="1400" dirty="0"/>
                    </a:p>
                  </a:txBody>
                  <a:tcPr vert="eaVert"/>
                </a:tc>
                <a:tc hMerge="1">
                  <a:txBody>
                    <a:bodyPr/>
                    <a:lstStyle/>
                    <a:p>
                      <a:pPr algn="r"/>
                      <a:endParaRPr kumimoji="1" lang="ja-JP" altLang="en-US" sz="1400" dirty="0"/>
                    </a:p>
                  </a:txBody>
                  <a:tcPr vert="eaVert"/>
                </a:tc>
                <a:tc hMerge="1">
                  <a:txBody>
                    <a:bodyPr/>
                    <a:lstStyle/>
                    <a:p>
                      <a:pPr algn="r"/>
                      <a:endParaRPr kumimoji="1" lang="ja-JP" altLang="en-US" sz="1400" dirty="0"/>
                    </a:p>
                  </a:txBody>
                  <a:tcPr vert="eaVert"/>
                </a:tc>
                <a:tc hMerge="1">
                  <a:txBody>
                    <a:bodyPr/>
                    <a:lstStyle/>
                    <a:p>
                      <a:pPr algn="r"/>
                      <a:endParaRPr kumimoji="1" lang="ja-JP" altLang="en-US" sz="1400" dirty="0"/>
                    </a:p>
                  </a:txBody>
                  <a:tcPr vert="eaVert"/>
                </a:tc>
                <a:tc hMerge="1">
                  <a:txBody>
                    <a:bodyPr/>
                    <a:lstStyle/>
                    <a:p>
                      <a:pPr algn="r"/>
                      <a:endParaRPr kumimoji="1" lang="ja-JP" altLang="en-US" sz="1400" dirty="0"/>
                    </a:p>
                  </a:txBody>
                  <a:tcPr vert="eaVert"/>
                </a:tc>
                <a:tc hMerge="1">
                  <a:txBody>
                    <a:bodyPr/>
                    <a:lstStyle/>
                    <a:p>
                      <a:pPr algn="r"/>
                      <a:endParaRPr kumimoji="1" lang="ja-JP" altLang="en-US" sz="1400" dirty="0"/>
                    </a:p>
                  </a:txBody>
                  <a:tcPr vert="eaVert"/>
                </a:tc>
                <a:tc hMerge="1">
                  <a:txBody>
                    <a:bodyPr/>
                    <a:lstStyle/>
                    <a:p>
                      <a:pPr algn="r"/>
                      <a:endParaRPr kumimoji="1" lang="ja-JP" altLang="en-US" sz="1400" dirty="0"/>
                    </a:p>
                  </a:txBody>
                  <a:tcPr vert="eaVert"/>
                </a:tc>
              </a:tr>
              <a:tr h="1953306">
                <a:tc>
                  <a:txBody>
                    <a:bodyPr/>
                    <a:lstStyle/>
                    <a:p>
                      <a:pPr algn="ctr"/>
                      <a:r>
                        <a:rPr kumimoji="1" lang="ja-JP" altLang="en-US" dirty="0" smtClean="0"/>
                        <a:t>大阪府</a:t>
                      </a:r>
                      <a:endParaRPr kumimoji="1" lang="ja-JP" altLang="en-US" dirty="0"/>
                    </a:p>
                  </a:txBody>
                  <a:tcPr vert="eaVert" anchor="ctr"/>
                </a:tc>
                <a:tc gridSpan="12">
                  <a:txBody>
                    <a:bodyPr/>
                    <a:lstStyle/>
                    <a:p>
                      <a:endParaRPr kumimoji="1" lang="en-US" altLang="ja-JP" sz="1400" dirty="0" smtClean="0"/>
                    </a:p>
                  </a:txBody>
                  <a:tcPr vert="eaVert"/>
                </a:tc>
                <a:tc hMerge="1">
                  <a:txBody>
                    <a:bodyPr/>
                    <a:lstStyle/>
                    <a:p>
                      <a:endParaRPr kumimoji="1" lang="en-US" altLang="ja-JP" sz="1400" dirty="0" smtClean="0"/>
                    </a:p>
                  </a:txBody>
                  <a:tcPr vert="eaVert"/>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smtClean="0"/>
                    </a:p>
                  </a:txBody>
                  <a:tcPr vert="eaVert"/>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vert="eaVert"/>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smtClean="0"/>
                    </a:p>
                  </a:txBody>
                  <a:tcPr vert="eaVert"/>
                </a:tc>
                <a:tc hMerge="1">
                  <a:txBody>
                    <a:bodyPr/>
                    <a:lstStyle/>
                    <a:p>
                      <a:endParaRPr kumimoji="1" lang="ja-JP" altLang="en-US" sz="1400" dirty="0"/>
                    </a:p>
                  </a:txBody>
                  <a:tcPr vert="eaVert"/>
                </a:tc>
                <a:tc hMerge="1">
                  <a:txBody>
                    <a:bodyPr/>
                    <a:lstStyle/>
                    <a:p>
                      <a:endParaRPr kumimoji="1" lang="ja-JP" altLang="en-US" sz="1400" dirty="0"/>
                    </a:p>
                  </a:txBody>
                  <a:tcPr vert="eaVert"/>
                </a:tc>
                <a:tc hMerge="1">
                  <a:txBody>
                    <a:bodyPr/>
                    <a:lstStyle/>
                    <a:p>
                      <a:endParaRPr kumimoji="1" lang="ja-JP" altLang="en-US" sz="1400" dirty="0"/>
                    </a:p>
                  </a:txBody>
                  <a:tcPr vert="eaVert"/>
                </a:tc>
                <a:tc hMerge="1">
                  <a:txBody>
                    <a:bodyPr/>
                    <a:lstStyle/>
                    <a:p>
                      <a:endParaRPr kumimoji="1" lang="ja-JP" altLang="en-US" sz="1400" dirty="0"/>
                    </a:p>
                  </a:txBody>
                  <a:tcPr vert="eaVert"/>
                </a:tc>
                <a:tc hMerge="1">
                  <a:txBody>
                    <a:bodyPr/>
                    <a:lstStyle/>
                    <a:p>
                      <a:endParaRPr kumimoji="1" lang="ja-JP" altLang="en-US" sz="1400" dirty="0"/>
                    </a:p>
                  </a:txBody>
                  <a:tcPr vert="eaVert"/>
                </a:tc>
                <a:tc hMerge="1">
                  <a:txBody>
                    <a:bodyPr/>
                    <a:lstStyle/>
                    <a:p>
                      <a:endParaRPr kumimoji="1" lang="ja-JP" altLang="en-US" sz="1400" dirty="0"/>
                    </a:p>
                  </a:txBody>
                  <a:tcPr vert="eaVert"/>
                </a:tc>
                <a:tc hMerge="1">
                  <a:txBody>
                    <a:bodyPr/>
                    <a:lstStyle/>
                    <a:p>
                      <a:endParaRPr kumimoji="1" lang="ja-JP" altLang="en-US" sz="1400" dirty="0"/>
                    </a:p>
                  </a:txBody>
                  <a:tcPr vert="eaVert"/>
                </a:tc>
              </a:tr>
            </a:tbl>
          </a:graphicData>
        </a:graphic>
      </p:graphicFrame>
      <p:cxnSp>
        <p:nvCxnSpPr>
          <p:cNvPr id="7" name="直線矢印コネクタ 6"/>
          <p:cNvCxnSpPr/>
          <p:nvPr/>
        </p:nvCxnSpPr>
        <p:spPr>
          <a:xfrm>
            <a:off x="5287230" y="1808202"/>
            <a:ext cx="1654731" cy="298"/>
          </a:xfrm>
          <a:prstGeom prst="straightConnector1">
            <a:avLst/>
          </a:prstGeom>
          <a:ln w="57150">
            <a:headEnd type="oval" w="med" len="med"/>
            <a:tailEnd type="stealth" w="lg" len="lg"/>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flipV="1">
            <a:off x="683567" y="1807590"/>
            <a:ext cx="4465658" cy="11606"/>
          </a:xfrm>
          <a:prstGeom prst="straightConnector1">
            <a:avLst/>
          </a:prstGeom>
          <a:ln w="57150">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p:nvPr/>
        </p:nvCxnSpPr>
        <p:spPr>
          <a:xfrm>
            <a:off x="3676545" y="1807590"/>
            <a:ext cx="4305" cy="1981833"/>
          </a:xfrm>
          <a:prstGeom prst="straightConnector1">
            <a:avLst/>
          </a:prstGeom>
          <a:ln w="63500">
            <a:headEnd type="oval"/>
            <a:tailEnd type="stealth"/>
          </a:ln>
        </p:spPr>
        <p:style>
          <a:lnRef idx="1">
            <a:schemeClr val="accent1"/>
          </a:lnRef>
          <a:fillRef idx="0">
            <a:schemeClr val="accent1"/>
          </a:fillRef>
          <a:effectRef idx="0">
            <a:schemeClr val="accent1"/>
          </a:effectRef>
          <a:fontRef idx="minor">
            <a:schemeClr val="tx1"/>
          </a:fontRef>
        </p:style>
      </p:cxnSp>
      <p:sp>
        <p:nvSpPr>
          <p:cNvPr id="55" name="テキスト ボックス 54"/>
          <p:cNvSpPr txBox="1"/>
          <p:nvPr/>
        </p:nvSpPr>
        <p:spPr>
          <a:xfrm>
            <a:off x="605551" y="4600221"/>
            <a:ext cx="1510432" cy="524653"/>
          </a:xfrm>
          <a:prstGeom prst="rect">
            <a:avLst/>
          </a:prstGeom>
          <a:solidFill>
            <a:schemeClr val="accent2">
              <a:lumMod val="20000"/>
              <a:lumOff val="80000"/>
            </a:schemeClr>
          </a:solidFill>
        </p:spPr>
        <p:style>
          <a:lnRef idx="2">
            <a:schemeClr val="accent1"/>
          </a:lnRef>
          <a:fillRef idx="1">
            <a:schemeClr val="lt1"/>
          </a:fillRef>
          <a:effectRef idx="0">
            <a:schemeClr val="accent1"/>
          </a:effectRef>
          <a:fontRef idx="minor">
            <a:schemeClr val="dk1"/>
          </a:fontRef>
        </p:style>
        <p:txBody>
          <a:bodyPr vert="horz" wrap="square" tIns="108000" bIns="72000" rtlCol="0" anchor="ctr" anchorCtr="0">
            <a:noAutofit/>
          </a:bodyPr>
          <a:lstStyle/>
          <a:p>
            <a:r>
              <a:rPr kumimoji="1" lang="ja-JP" altLang="en-US" sz="1200" dirty="0" smtClean="0"/>
              <a:t>病床機能報告</a:t>
            </a:r>
            <a:endParaRPr kumimoji="1" lang="en-US" altLang="ja-JP" sz="1200" dirty="0" smtClean="0"/>
          </a:p>
          <a:p>
            <a:r>
              <a:rPr kumimoji="1" lang="ja-JP" altLang="en-US" sz="1200" dirty="0" smtClean="0"/>
              <a:t>とりまとめ・公表</a:t>
            </a:r>
            <a:endParaRPr kumimoji="1" lang="ja-JP" altLang="en-US" sz="1200" dirty="0"/>
          </a:p>
        </p:txBody>
      </p:sp>
      <p:sp>
        <p:nvSpPr>
          <p:cNvPr id="56" name="テキスト ボックス 55"/>
          <p:cNvSpPr txBox="1"/>
          <p:nvPr/>
        </p:nvSpPr>
        <p:spPr>
          <a:xfrm>
            <a:off x="3828797" y="4600221"/>
            <a:ext cx="5109032" cy="450957"/>
          </a:xfrm>
          <a:prstGeom prst="rect">
            <a:avLst/>
          </a:prstGeom>
          <a:solidFill>
            <a:schemeClr val="accent2">
              <a:lumMod val="20000"/>
              <a:lumOff val="80000"/>
            </a:schemeClr>
          </a:solidFill>
        </p:spPr>
        <p:style>
          <a:lnRef idx="2">
            <a:schemeClr val="accent1"/>
          </a:lnRef>
          <a:fillRef idx="1">
            <a:schemeClr val="lt1"/>
          </a:fillRef>
          <a:effectRef idx="0">
            <a:schemeClr val="accent1"/>
          </a:effectRef>
          <a:fontRef idx="minor">
            <a:schemeClr val="dk1"/>
          </a:fontRef>
        </p:style>
        <p:txBody>
          <a:bodyPr vert="horz" wrap="square" tIns="108000" bIns="72000" rtlCol="0" anchor="ctr" anchorCtr="0">
            <a:noAutofit/>
          </a:bodyPr>
          <a:lstStyle/>
          <a:p>
            <a:pPr algn="ctr"/>
            <a:r>
              <a:rPr lang="ja-JP" altLang="en-US" sz="1200" dirty="0" smtClean="0"/>
              <a:t>厚労省データブック</a:t>
            </a:r>
            <a:endParaRPr lang="en-US" altLang="ja-JP" sz="1200" dirty="0" smtClean="0"/>
          </a:p>
          <a:p>
            <a:pPr algn="ctr"/>
            <a:r>
              <a:rPr lang="ja-JP" altLang="en-US" sz="1200" dirty="0" smtClean="0"/>
              <a:t>データまとめ</a:t>
            </a:r>
            <a:endParaRPr kumimoji="1" lang="ja-JP" altLang="en-US" sz="1200" dirty="0"/>
          </a:p>
        </p:txBody>
      </p:sp>
      <p:sp>
        <p:nvSpPr>
          <p:cNvPr id="14" name="角丸四角形 13"/>
          <p:cNvSpPr/>
          <p:nvPr/>
        </p:nvSpPr>
        <p:spPr>
          <a:xfrm>
            <a:off x="4224875" y="3814049"/>
            <a:ext cx="1668214" cy="551775"/>
          </a:xfrm>
          <a:prstGeom prst="roundRect">
            <a:avLst/>
          </a:prstGeom>
          <a:solidFill>
            <a:schemeClr val="accent6">
              <a:lumMod val="40000"/>
              <a:lumOff val="60000"/>
            </a:schemeClr>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tx1"/>
                </a:solidFill>
              </a:rPr>
              <a:t>③医療</a:t>
            </a:r>
            <a:r>
              <a:rPr lang="ja-JP" altLang="en-US" sz="1200" b="1" dirty="0">
                <a:solidFill>
                  <a:schemeClr val="tx1"/>
                </a:solidFill>
              </a:rPr>
              <a:t>機関</a:t>
            </a:r>
            <a:r>
              <a:rPr lang="ja-JP" altLang="en-US" sz="1200" b="1" dirty="0" smtClean="0">
                <a:solidFill>
                  <a:schemeClr val="tx1"/>
                </a:solidFill>
              </a:rPr>
              <a:t>連絡会</a:t>
            </a:r>
            <a:endParaRPr lang="en-US" altLang="ja-JP" sz="1200" b="1" dirty="0" smtClean="0">
              <a:solidFill>
                <a:schemeClr val="tx1"/>
              </a:solidFill>
            </a:endParaRPr>
          </a:p>
          <a:p>
            <a:pPr algn="ctr"/>
            <a:r>
              <a:rPr lang="en-US" altLang="ja-JP" sz="1200" b="1" dirty="0" smtClean="0">
                <a:solidFill>
                  <a:schemeClr val="tx1"/>
                </a:solidFill>
              </a:rPr>
              <a:t>(</a:t>
            </a:r>
            <a:r>
              <a:rPr lang="ja-JP" altLang="en-US" sz="1200" b="1" dirty="0" smtClean="0">
                <a:solidFill>
                  <a:schemeClr val="tx1"/>
                </a:solidFill>
              </a:rPr>
              <a:t>仮</a:t>
            </a:r>
            <a:r>
              <a:rPr lang="en-US" altLang="ja-JP" sz="1200" b="1" dirty="0" smtClean="0">
                <a:solidFill>
                  <a:schemeClr val="tx1"/>
                </a:solidFill>
              </a:rPr>
              <a:t>)</a:t>
            </a:r>
          </a:p>
        </p:txBody>
      </p:sp>
      <p:sp>
        <p:nvSpPr>
          <p:cNvPr id="67" name="テキスト ボックス 66"/>
          <p:cNvSpPr txBox="1"/>
          <p:nvPr/>
        </p:nvSpPr>
        <p:spPr>
          <a:xfrm>
            <a:off x="3625959" y="2183502"/>
            <a:ext cx="430887" cy="675389"/>
          </a:xfrm>
          <a:prstGeom prst="rect">
            <a:avLst/>
          </a:prstGeom>
          <a:noFill/>
        </p:spPr>
        <p:txBody>
          <a:bodyPr vert="eaVert" wrap="square" rtlCol="0">
            <a:spAutoFit/>
          </a:bodyPr>
          <a:lstStyle/>
          <a:p>
            <a:pPr algn="ctr"/>
            <a:r>
              <a:rPr kumimoji="1" lang="ja-JP" altLang="en-US" sz="1600" dirty="0" smtClean="0"/>
              <a:t>参加</a:t>
            </a:r>
            <a:endParaRPr kumimoji="1" lang="ja-JP" altLang="en-US" sz="1600" dirty="0"/>
          </a:p>
        </p:txBody>
      </p:sp>
      <p:sp>
        <p:nvSpPr>
          <p:cNvPr id="75" name="テキスト ボックス 74"/>
          <p:cNvSpPr txBox="1"/>
          <p:nvPr/>
        </p:nvSpPr>
        <p:spPr>
          <a:xfrm>
            <a:off x="3059833" y="4499408"/>
            <a:ext cx="513904" cy="1793616"/>
          </a:xfrm>
          <a:prstGeom prst="rect">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vert="eaVert" wrap="square" tIns="108000" bIns="72000" rtlCol="0" anchor="ctr" anchorCtr="0">
            <a:noAutofit/>
          </a:bodyPr>
          <a:lstStyle/>
          <a:p>
            <a:pPr algn="ctr"/>
            <a:r>
              <a:rPr lang="ja-JP" altLang="en-US" sz="1200" dirty="0" smtClean="0"/>
              <a:t>厚労省よりデータブック</a:t>
            </a:r>
            <a:r>
              <a:rPr kumimoji="1" lang="ja-JP" altLang="en-US" sz="1200" dirty="0" smtClean="0"/>
              <a:t>提供</a:t>
            </a:r>
            <a:endParaRPr kumimoji="1" lang="ja-JP" altLang="en-US" sz="1200" dirty="0"/>
          </a:p>
        </p:txBody>
      </p:sp>
      <p:sp>
        <p:nvSpPr>
          <p:cNvPr id="78" name="テキスト ボックス 77"/>
          <p:cNvSpPr txBox="1"/>
          <p:nvPr/>
        </p:nvSpPr>
        <p:spPr>
          <a:xfrm>
            <a:off x="1945645" y="1446892"/>
            <a:ext cx="2279229" cy="276999"/>
          </a:xfrm>
          <a:prstGeom prst="rect">
            <a:avLst/>
          </a:prstGeom>
          <a:noFill/>
        </p:spPr>
        <p:txBody>
          <a:bodyPr wrap="square" rtlCol="0">
            <a:spAutoFit/>
          </a:bodyPr>
          <a:lstStyle/>
          <a:p>
            <a:pPr algn="ctr"/>
            <a:r>
              <a:rPr kumimoji="1" lang="ja-JP" altLang="en-US" sz="1200" dirty="0" smtClean="0"/>
              <a:t>公的プラン等修正（必要に応じ）</a:t>
            </a:r>
            <a:endParaRPr kumimoji="1" lang="ja-JP" altLang="en-US" sz="1200" dirty="0"/>
          </a:p>
        </p:txBody>
      </p:sp>
      <p:sp>
        <p:nvSpPr>
          <p:cNvPr id="38" name="角丸四角形 37"/>
          <p:cNvSpPr/>
          <p:nvPr/>
        </p:nvSpPr>
        <p:spPr>
          <a:xfrm>
            <a:off x="1966053" y="2837141"/>
            <a:ext cx="1258120" cy="646234"/>
          </a:xfrm>
          <a:prstGeom prst="roundRect">
            <a:avLst>
              <a:gd name="adj" fmla="val 1928"/>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rPr>
              <a:t>①医療・病床</a:t>
            </a:r>
            <a:endParaRPr lang="en-US" altLang="ja-JP" sz="1200" dirty="0" smtClean="0">
              <a:solidFill>
                <a:schemeClr val="tx1"/>
              </a:solidFill>
            </a:endParaRPr>
          </a:p>
          <a:p>
            <a:pPr algn="ctr"/>
            <a:r>
              <a:rPr lang="ja-JP" altLang="en-US" sz="1200" dirty="0" smtClean="0">
                <a:solidFill>
                  <a:schemeClr val="tx1"/>
                </a:solidFill>
              </a:rPr>
              <a:t>懇話会（仮）</a:t>
            </a:r>
            <a:endParaRPr lang="en-US" altLang="ja-JP" sz="1200" dirty="0" smtClean="0">
              <a:solidFill>
                <a:schemeClr val="tx1"/>
              </a:solidFill>
            </a:endParaRPr>
          </a:p>
        </p:txBody>
      </p:sp>
      <p:sp>
        <p:nvSpPr>
          <p:cNvPr id="58" name="角丸四角形 57"/>
          <p:cNvSpPr/>
          <p:nvPr/>
        </p:nvSpPr>
        <p:spPr>
          <a:xfrm>
            <a:off x="5753847" y="2854856"/>
            <a:ext cx="1050401" cy="789637"/>
          </a:xfrm>
          <a:prstGeom prst="roundRect">
            <a:avLst>
              <a:gd name="adj" fmla="val 1928"/>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⑤</a:t>
            </a:r>
            <a:r>
              <a:rPr kumimoji="1" lang="ja-JP" altLang="en-US" sz="1200" dirty="0" smtClean="0">
                <a:solidFill>
                  <a:schemeClr val="tx1"/>
                </a:solidFill>
              </a:rPr>
              <a:t>保健医療協議会</a:t>
            </a:r>
            <a:endParaRPr kumimoji="1" lang="en-US" altLang="ja-JP" sz="1200" dirty="0" smtClean="0">
              <a:solidFill>
                <a:schemeClr val="tx1"/>
              </a:solidFill>
            </a:endParaRPr>
          </a:p>
          <a:p>
            <a:pPr algn="ctr"/>
            <a:r>
              <a:rPr kumimoji="1" lang="ja-JP" altLang="en-US" sz="1200" dirty="0" smtClean="0">
                <a:solidFill>
                  <a:schemeClr val="tx1"/>
                </a:solidFill>
              </a:rPr>
              <a:t>（地域医療構想調整会議）</a:t>
            </a:r>
            <a:endParaRPr kumimoji="1" lang="ja-JP" altLang="en-US" sz="1200" dirty="0">
              <a:solidFill>
                <a:schemeClr val="tx1"/>
              </a:solidFill>
            </a:endParaRPr>
          </a:p>
        </p:txBody>
      </p:sp>
      <p:sp>
        <p:nvSpPr>
          <p:cNvPr id="44" name="角丸四角形 43"/>
          <p:cNvSpPr/>
          <p:nvPr/>
        </p:nvSpPr>
        <p:spPr>
          <a:xfrm>
            <a:off x="2563522" y="3824812"/>
            <a:ext cx="1574663" cy="551775"/>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tx1"/>
                </a:solidFill>
              </a:rPr>
              <a:t>②医療</a:t>
            </a:r>
            <a:r>
              <a:rPr lang="ja-JP" altLang="en-US" sz="1200" b="1" dirty="0">
                <a:solidFill>
                  <a:schemeClr val="tx1"/>
                </a:solidFill>
              </a:rPr>
              <a:t>機関連絡会</a:t>
            </a:r>
            <a:r>
              <a:rPr lang="en-US" altLang="ja-JP" sz="1200" b="1" dirty="0">
                <a:solidFill>
                  <a:schemeClr val="tx1"/>
                </a:solidFill>
              </a:rPr>
              <a:t>(</a:t>
            </a:r>
            <a:r>
              <a:rPr lang="ja-JP" altLang="en-US" sz="1200" b="1" dirty="0">
                <a:solidFill>
                  <a:schemeClr val="tx1"/>
                </a:solidFill>
              </a:rPr>
              <a:t>仮</a:t>
            </a:r>
            <a:r>
              <a:rPr lang="en-US" altLang="ja-JP" sz="1200" b="1" dirty="0" smtClean="0">
                <a:solidFill>
                  <a:schemeClr val="tx1"/>
                </a:solidFill>
              </a:rPr>
              <a:t>)</a:t>
            </a:r>
          </a:p>
        </p:txBody>
      </p:sp>
      <p:sp>
        <p:nvSpPr>
          <p:cNvPr id="49" name="角丸四角形 48"/>
          <p:cNvSpPr/>
          <p:nvPr/>
        </p:nvSpPr>
        <p:spPr>
          <a:xfrm>
            <a:off x="4158603" y="2828703"/>
            <a:ext cx="1135205" cy="646234"/>
          </a:xfrm>
          <a:prstGeom prst="roundRect">
            <a:avLst>
              <a:gd name="adj" fmla="val 1928"/>
            </a:avLst>
          </a:prstGeom>
          <a:solidFill>
            <a:schemeClr val="tx2">
              <a:lumMod val="40000"/>
              <a:lumOff val="60000"/>
            </a:schemeClr>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④</a:t>
            </a:r>
            <a:r>
              <a:rPr lang="ja-JP" altLang="en-US" sz="1200" dirty="0" smtClean="0">
                <a:solidFill>
                  <a:schemeClr val="tx1"/>
                </a:solidFill>
              </a:rPr>
              <a:t>医療・病床</a:t>
            </a:r>
            <a:endParaRPr lang="en-US" altLang="ja-JP" sz="1200" dirty="0" smtClean="0">
              <a:solidFill>
                <a:schemeClr val="tx1"/>
              </a:solidFill>
            </a:endParaRPr>
          </a:p>
          <a:p>
            <a:pPr algn="ctr"/>
            <a:r>
              <a:rPr lang="ja-JP" altLang="en-US" sz="1200" dirty="0" smtClean="0">
                <a:solidFill>
                  <a:schemeClr val="tx1"/>
                </a:solidFill>
              </a:rPr>
              <a:t>懇話会（仮）</a:t>
            </a:r>
            <a:endParaRPr lang="en-US" altLang="ja-JP" sz="1200" dirty="0" smtClean="0">
              <a:solidFill>
                <a:schemeClr val="tx1"/>
              </a:solidFill>
            </a:endParaRPr>
          </a:p>
        </p:txBody>
      </p:sp>
      <p:cxnSp>
        <p:nvCxnSpPr>
          <p:cNvPr id="52" name="直線矢印コネクタ 51"/>
          <p:cNvCxnSpPr/>
          <p:nvPr/>
        </p:nvCxnSpPr>
        <p:spPr>
          <a:xfrm flipH="1">
            <a:off x="5388710" y="2166843"/>
            <a:ext cx="2069" cy="1625856"/>
          </a:xfrm>
          <a:prstGeom prst="straightConnector1">
            <a:avLst/>
          </a:prstGeom>
          <a:ln w="63500">
            <a:headEnd type="oval"/>
            <a:tailEnd type="stealth"/>
          </a:ln>
        </p:spPr>
        <p:style>
          <a:lnRef idx="1">
            <a:schemeClr val="accent1"/>
          </a:lnRef>
          <a:fillRef idx="0">
            <a:schemeClr val="accent1"/>
          </a:fillRef>
          <a:effectRef idx="0">
            <a:schemeClr val="accent1"/>
          </a:effectRef>
          <a:fontRef idx="minor">
            <a:schemeClr val="tx1"/>
          </a:fontRef>
        </p:style>
      </p:cxnSp>
      <p:sp>
        <p:nvSpPr>
          <p:cNvPr id="53" name="テキスト ボックス 52"/>
          <p:cNvSpPr txBox="1"/>
          <p:nvPr/>
        </p:nvSpPr>
        <p:spPr>
          <a:xfrm>
            <a:off x="5331817" y="2202598"/>
            <a:ext cx="430887" cy="675389"/>
          </a:xfrm>
          <a:prstGeom prst="rect">
            <a:avLst/>
          </a:prstGeom>
          <a:noFill/>
        </p:spPr>
        <p:txBody>
          <a:bodyPr vert="eaVert" wrap="square" rtlCol="0">
            <a:spAutoFit/>
          </a:bodyPr>
          <a:lstStyle/>
          <a:p>
            <a:pPr algn="ctr"/>
            <a:r>
              <a:rPr kumimoji="1" lang="ja-JP" altLang="en-US" sz="1600" dirty="0" smtClean="0"/>
              <a:t>参加</a:t>
            </a:r>
            <a:endParaRPr kumimoji="1" lang="ja-JP" altLang="en-US" sz="1600" dirty="0"/>
          </a:p>
        </p:txBody>
      </p:sp>
      <p:cxnSp>
        <p:nvCxnSpPr>
          <p:cNvPr id="59" name="直線矢印コネクタ 58"/>
          <p:cNvCxnSpPr/>
          <p:nvPr/>
        </p:nvCxnSpPr>
        <p:spPr>
          <a:xfrm>
            <a:off x="6917017" y="1828505"/>
            <a:ext cx="2080624" cy="0"/>
          </a:xfrm>
          <a:prstGeom prst="straightConnector1">
            <a:avLst/>
          </a:prstGeom>
          <a:ln w="57150">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0" name="テキスト ボックス 59"/>
          <p:cNvSpPr txBox="1"/>
          <p:nvPr/>
        </p:nvSpPr>
        <p:spPr>
          <a:xfrm>
            <a:off x="6732240" y="1498854"/>
            <a:ext cx="2338935" cy="276999"/>
          </a:xfrm>
          <a:prstGeom prst="rect">
            <a:avLst/>
          </a:prstGeom>
          <a:noFill/>
        </p:spPr>
        <p:txBody>
          <a:bodyPr wrap="square" rtlCol="0">
            <a:spAutoFit/>
          </a:bodyPr>
          <a:lstStyle/>
          <a:p>
            <a:pPr algn="ctr"/>
            <a:r>
              <a:rPr kumimoji="1" lang="ja-JP" altLang="en-US" sz="1200" dirty="0" smtClean="0"/>
              <a:t>公的プラン等修正（必要に応じ）</a:t>
            </a:r>
            <a:endParaRPr kumimoji="1" lang="ja-JP" altLang="en-US" sz="1200" dirty="0"/>
          </a:p>
        </p:txBody>
      </p:sp>
      <p:sp>
        <p:nvSpPr>
          <p:cNvPr id="82" name="テキスト ボックス 81"/>
          <p:cNvSpPr txBox="1"/>
          <p:nvPr/>
        </p:nvSpPr>
        <p:spPr>
          <a:xfrm>
            <a:off x="7551460" y="5139924"/>
            <a:ext cx="1370528" cy="431518"/>
          </a:xfrm>
          <a:prstGeom prst="rect">
            <a:avLst/>
          </a:prstGeom>
          <a:solidFill>
            <a:schemeClr val="accent2">
              <a:lumMod val="20000"/>
              <a:lumOff val="80000"/>
            </a:schemeClr>
          </a:solidFill>
        </p:spPr>
        <p:style>
          <a:lnRef idx="2">
            <a:schemeClr val="accent1"/>
          </a:lnRef>
          <a:fillRef idx="1">
            <a:schemeClr val="lt1"/>
          </a:fillRef>
          <a:effectRef idx="0">
            <a:schemeClr val="accent1"/>
          </a:effectRef>
          <a:fontRef idx="minor">
            <a:schemeClr val="dk1"/>
          </a:fontRef>
        </p:style>
        <p:txBody>
          <a:bodyPr vert="horz" wrap="square" tIns="108000" bIns="72000" rtlCol="0" anchor="ctr" anchorCtr="0">
            <a:noAutofit/>
          </a:bodyPr>
          <a:lstStyle/>
          <a:p>
            <a:r>
              <a:rPr lang="ja-JP" altLang="en-US" sz="1200" dirty="0" smtClean="0"/>
              <a:t>公的プラン等</a:t>
            </a:r>
            <a:endParaRPr lang="en-US" altLang="ja-JP" sz="1200" dirty="0" smtClean="0"/>
          </a:p>
          <a:p>
            <a:r>
              <a:rPr lang="ja-JP" altLang="en-US" sz="1200" dirty="0" smtClean="0"/>
              <a:t>とりまとめ</a:t>
            </a:r>
            <a:endParaRPr lang="en-US" altLang="ja-JP" sz="1200" dirty="0" smtClean="0"/>
          </a:p>
        </p:txBody>
      </p:sp>
      <p:cxnSp>
        <p:nvCxnSpPr>
          <p:cNvPr id="92" name="直線矢印コネクタ 91"/>
          <p:cNvCxnSpPr/>
          <p:nvPr/>
        </p:nvCxnSpPr>
        <p:spPr>
          <a:xfrm flipV="1">
            <a:off x="2339752" y="3473779"/>
            <a:ext cx="0" cy="1805615"/>
          </a:xfrm>
          <a:prstGeom prst="straightConnector1">
            <a:avLst/>
          </a:prstGeom>
          <a:ln w="28575">
            <a:headEnd type="none"/>
            <a:tailEnd type="stealth"/>
          </a:ln>
        </p:spPr>
        <p:style>
          <a:lnRef idx="1">
            <a:schemeClr val="accent1"/>
          </a:lnRef>
          <a:fillRef idx="0">
            <a:schemeClr val="accent1"/>
          </a:fillRef>
          <a:effectRef idx="0">
            <a:schemeClr val="accent1"/>
          </a:effectRef>
          <a:fontRef idx="minor">
            <a:schemeClr val="tx1"/>
          </a:fontRef>
        </p:style>
      </p:cxnSp>
      <p:sp>
        <p:nvSpPr>
          <p:cNvPr id="100" name="テキスト ボックス 99"/>
          <p:cNvSpPr txBox="1"/>
          <p:nvPr/>
        </p:nvSpPr>
        <p:spPr>
          <a:xfrm>
            <a:off x="2246222" y="4419194"/>
            <a:ext cx="430887" cy="675389"/>
          </a:xfrm>
          <a:prstGeom prst="rect">
            <a:avLst/>
          </a:prstGeom>
          <a:noFill/>
        </p:spPr>
        <p:txBody>
          <a:bodyPr vert="eaVert" wrap="square" rtlCol="0">
            <a:spAutoFit/>
          </a:bodyPr>
          <a:lstStyle/>
          <a:p>
            <a:pPr algn="ctr"/>
            <a:r>
              <a:rPr lang="ja-JP" altLang="en-US" sz="1600" dirty="0"/>
              <a:t>提供</a:t>
            </a:r>
            <a:endParaRPr kumimoji="1" lang="ja-JP" altLang="en-US" sz="1600" dirty="0"/>
          </a:p>
        </p:txBody>
      </p:sp>
      <p:sp>
        <p:nvSpPr>
          <p:cNvPr id="102" name="テキスト ボックス 101"/>
          <p:cNvSpPr txBox="1"/>
          <p:nvPr/>
        </p:nvSpPr>
        <p:spPr>
          <a:xfrm>
            <a:off x="599670" y="5498315"/>
            <a:ext cx="1440816" cy="663889"/>
          </a:xfrm>
          <a:prstGeom prst="rect">
            <a:avLst/>
          </a:prstGeom>
          <a:solidFill>
            <a:schemeClr val="accent2">
              <a:lumMod val="20000"/>
              <a:lumOff val="80000"/>
            </a:schemeClr>
          </a:solidFill>
        </p:spPr>
        <p:style>
          <a:lnRef idx="2">
            <a:schemeClr val="accent1"/>
          </a:lnRef>
          <a:fillRef idx="1">
            <a:schemeClr val="lt1"/>
          </a:fillRef>
          <a:effectRef idx="0">
            <a:schemeClr val="accent1"/>
          </a:effectRef>
          <a:fontRef idx="minor">
            <a:schemeClr val="dk1"/>
          </a:fontRef>
        </p:style>
        <p:txBody>
          <a:bodyPr vert="horz" wrap="square" tIns="108000" bIns="72000" rtlCol="0" anchor="ctr" anchorCtr="0">
            <a:noAutofit/>
          </a:bodyPr>
          <a:lstStyle/>
          <a:p>
            <a:r>
              <a:rPr lang="ja-JP" altLang="en-US" sz="1200" dirty="0" smtClean="0"/>
              <a:t>公的プラン・</a:t>
            </a:r>
            <a:endParaRPr lang="en-US" altLang="ja-JP" sz="1200" dirty="0" smtClean="0"/>
          </a:p>
          <a:p>
            <a:r>
              <a:rPr lang="ja-JP" altLang="en-US" sz="1200" dirty="0" smtClean="0"/>
              <a:t>システム調査等の</a:t>
            </a:r>
            <a:endParaRPr lang="en-US" altLang="ja-JP" sz="1200" dirty="0" smtClean="0"/>
          </a:p>
          <a:p>
            <a:r>
              <a:rPr lang="ja-JP" altLang="en-US" sz="1200" dirty="0" smtClean="0"/>
              <a:t>まとめ</a:t>
            </a:r>
            <a:endParaRPr lang="en-US" altLang="ja-JP" sz="1200" dirty="0" smtClean="0"/>
          </a:p>
        </p:txBody>
      </p:sp>
      <p:sp>
        <p:nvSpPr>
          <p:cNvPr id="103" name="右中かっこ 102"/>
          <p:cNvSpPr/>
          <p:nvPr/>
        </p:nvSpPr>
        <p:spPr>
          <a:xfrm>
            <a:off x="2046103" y="4600221"/>
            <a:ext cx="288032" cy="1382075"/>
          </a:xfrm>
          <a:prstGeom prst="rightBrace">
            <a:avLst>
              <a:gd name="adj1" fmla="val 44220"/>
              <a:gd name="adj2" fmla="val 50000"/>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5" name="テキスト ボックス 104"/>
          <p:cNvSpPr txBox="1"/>
          <p:nvPr/>
        </p:nvSpPr>
        <p:spPr>
          <a:xfrm>
            <a:off x="6967260" y="5748934"/>
            <a:ext cx="1982464" cy="413270"/>
          </a:xfrm>
          <a:prstGeom prst="rect">
            <a:avLst/>
          </a:prstGeom>
          <a:solidFill>
            <a:schemeClr val="accent2">
              <a:lumMod val="20000"/>
              <a:lumOff val="80000"/>
            </a:schemeClr>
          </a:solidFill>
        </p:spPr>
        <p:style>
          <a:lnRef idx="2">
            <a:schemeClr val="accent1"/>
          </a:lnRef>
          <a:fillRef idx="1">
            <a:schemeClr val="lt1"/>
          </a:fillRef>
          <a:effectRef idx="0">
            <a:schemeClr val="accent1"/>
          </a:effectRef>
          <a:fontRef idx="minor">
            <a:schemeClr val="dk1"/>
          </a:fontRef>
        </p:style>
        <p:txBody>
          <a:bodyPr vert="horz" wrap="square" tIns="108000" bIns="72000" rtlCol="0" anchor="ctr" anchorCtr="0">
            <a:noAutofit/>
          </a:bodyPr>
          <a:lstStyle/>
          <a:p>
            <a:pPr algn="ctr"/>
            <a:r>
              <a:rPr lang="ja-JP" altLang="en-US" sz="1200" dirty="0" smtClean="0"/>
              <a:t>医療機関システム調査</a:t>
            </a:r>
            <a:endParaRPr lang="en-US" altLang="ja-JP" sz="1200" dirty="0" smtClean="0"/>
          </a:p>
          <a:p>
            <a:pPr algn="ctr"/>
            <a:r>
              <a:rPr lang="ja-JP" altLang="en-US" sz="1200" dirty="0" smtClean="0"/>
              <a:t>（悉皆調査）</a:t>
            </a:r>
            <a:endParaRPr lang="en-US" altLang="ja-JP" sz="1200" dirty="0" smtClean="0"/>
          </a:p>
        </p:txBody>
      </p:sp>
      <p:sp>
        <p:nvSpPr>
          <p:cNvPr id="106" name="テキスト ボックス 105"/>
          <p:cNvSpPr txBox="1"/>
          <p:nvPr/>
        </p:nvSpPr>
        <p:spPr>
          <a:xfrm>
            <a:off x="6931215" y="1974152"/>
            <a:ext cx="1760530" cy="5470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square" tIns="108000" bIns="72000" rtlCol="0" anchor="ctr">
            <a:noAutofit/>
          </a:bodyPr>
          <a:lstStyle/>
          <a:p>
            <a:pPr algn="ctr"/>
            <a:r>
              <a:rPr lang="ja-JP" altLang="en-US" sz="1200" b="1" dirty="0" smtClean="0"/>
              <a:t>医療機関情報システム調査（悉皆調査）</a:t>
            </a:r>
            <a:endParaRPr kumimoji="1" lang="en-US" altLang="ja-JP" sz="1200" b="1" dirty="0" smtClean="0"/>
          </a:p>
        </p:txBody>
      </p:sp>
      <p:sp>
        <p:nvSpPr>
          <p:cNvPr id="57" name="正方形/長方形 56"/>
          <p:cNvSpPr/>
          <p:nvPr/>
        </p:nvSpPr>
        <p:spPr>
          <a:xfrm>
            <a:off x="300016" y="6381328"/>
            <a:ext cx="8771160" cy="36004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en-US" altLang="ja-JP" sz="1200" dirty="0" smtClean="0">
                <a:solidFill>
                  <a:schemeClr val="tx1"/>
                </a:solidFill>
                <a:latin typeface="ＭＳ ゴシック" panose="020B0609070205080204" pitchFamily="49" charset="-128"/>
                <a:ea typeface="ＭＳ ゴシック" panose="020B0609070205080204" pitchFamily="49" charset="-128"/>
              </a:rPr>
              <a:t>※</a:t>
            </a:r>
            <a:r>
              <a:rPr kumimoji="1" lang="ja-JP" altLang="en-US" sz="1200" dirty="0" smtClean="0">
                <a:solidFill>
                  <a:schemeClr val="tx1"/>
                </a:solidFill>
                <a:latin typeface="ＭＳ ゴシック" panose="020B0609070205080204" pitchFamily="49" charset="-128"/>
                <a:ea typeface="ＭＳ ゴシック" panose="020B0609070205080204" pitchFamily="49" charset="-128"/>
              </a:rPr>
              <a:t>保健医療協議会は、案件（地域医療支援病院の認定の件）に応じて、別途開催することもある。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p:txBody>
      </p:sp>
      <p:sp>
        <p:nvSpPr>
          <p:cNvPr id="46" name="テキスト ボックス 45"/>
          <p:cNvSpPr txBox="1"/>
          <p:nvPr/>
        </p:nvSpPr>
        <p:spPr>
          <a:xfrm>
            <a:off x="827585" y="1090954"/>
            <a:ext cx="7979652" cy="276999"/>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kumimoji="1" lang="ja-JP" altLang="en-US" sz="1200" dirty="0" smtClean="0">
                <a:latin typeface="ＭＳ ゴシック" panose="020B0609070205080204" pitchFamily="49" charset="-128"/>
                <a:ea typeface="ＭＳ ゴシック" panose="020B0609070205080204" pitchFamily="49" charset="-128"/>
              </a:rPr>
              <a:t>　　　　　　　　　　　　基金による病床転換の活用</a:t>
            </a:r>
            <a:endParaRPr lang="en-US" altLang="ja-JP" dirty="0"/>
          </a:p>
        </p:txBody>
      </p:sp>
      <p:sp>
        <p:nvSpPr>
          <p:cNvPr id="29" name="テキスト ボックス 28"/>
          <p:cNvSpPr txBox="1"/>
          <p:nvPr/>
        </p:nvSpPr>
        <p:spPr>
          <a:xfrm>
            <a:off x="5287230" y="1081509"/>
            <a:ext cx="605858" cy="11975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eaVert" wrap="square" tIns="108000" bIns="72000" rtlCol="0">
            <a:noAutofit/>
          </a:bodyPr>
          <a:lstStyle/>
          <a:p>
            <a:pPr algn="ctr"/>
            <a:r>
              <a:rPr kumimoji="1" lang="ja-JP" altLang="en-US" sz="1200" b="1" dirty="0" smtClean="0"/>
              <a:t>公的プラン等</a:t>
            </a:r>
            <a:endParaRPr kumimoji="1" lang="en-US" altLang="ja-JP" sz="1200" b="1" dirty="0" smtClean="0"/>
          </a:p>
          <a:p>
            <a:pPr algn="ctr"/>
            <a:r>
              <a:rPr lang="ja-JP" altLang="en-US" sz="1200" b="1" dirty="0" smtClean="0"/>
              <a:t>時点修正</a:t>
            </a:r>
            <a:endParaRPr kumimoji="1" lang="ja-JP" altLang="en-US" sz="1200" b="1" dirty="0"/>
          </a:p>
        </p:txBody>
      </p:sp>
      <p:sp>
        <p:nvSpPr>
          <p:cNvPr id="45" name="テキスト ボックス 44"/>
          <p:cNvSpPr txBox="1"/>
          <p:nvPr/>
        </p:nvSpPr>
        <p:spPr>
          <a:xfrm>
            <a:off x="4641102" y="1081510"/>
            <a:ext cx="654452" cy="12040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eaVert" wrap="square" tIns="108000" bIns="72000" rtlCol="0" anchor="ctr">
            <a:noAutofit/>
          </a:bodyPr>
          <a:lstStyle/>
          <a:p>
            <a:pPr algn="ctr"/>
            <a:r>
              <a:rPr lang="ja-JP" altLang="en-US" sz="1200" b="1" dirty="0" smtClean="0"/>
              <a:t>病床機能報告</a:t>
            </a:r>
            <a:endParaRPr kumimoji="1" lang="ja-JP" altLang="en-US" sz="1200" b="1" dirty="0"/>
          </a:p>
        </p:txBody>
      </p:sp>
      <p:sp>
        <p:nvSpPr>
          <p:cNvPr id="47" name="角丸四角形 46"/>
          <p:cNvSpPr/>
          <p:nvPr/>
        </p:nvSpPr>
        <p:spPr>
          <a:xfrm>
            <a:off x="1196092" y="3831619"/>
            <a:ext cx="1294105" cy="551775"/>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tx1"/>
                </a:solidFill>
              </a:rPr>
              <a:t>立入検査</a:t>
            </a:r>
            <a:endParaRPr lang="en-US" altLang="ja-JP" sz="1200" b="1" dirty="0" smtClean="0">
              <a:solidFill>
                <a:schemeClr val="tx1"/>
              </a:solidFill>
            </a:endParaRPr>
          </a:p>
          <a:p>
            <a:pPr algn="ctr"/>
            <a:r>
              <a:rPr kumimoji="1" lang="ja-JP" altLang="en-US" sz="1200" b="1" dirty="0">
                <a:solidFill>
                  <a:schemeClr val="tx1"/>
                </a:solidFill>
              </a:rPr>
              <a:t>説明会</a:t>
            </a:r>
            <a:endParaRPr kumimoji="1" lang="ja-JP" altLang="en-US" sz="1200" dirty="0">
              <a:solidFill>
                <a:schemeClr val="tx1"/>
              </a:solidFill>
            </a:endParaRPr>
          </a:p>
        </p:txBody>
      </p:sp>
      <p:sp>
        <p:nvSpPr>
          <p:cNvPr id="41" name="正方形/長方形 40"/>
          <p:cNvSpPr/>
          <p:nvPr/>
        </p:nvSpPr>
        <p:spPr>
          <a:xfrm>
            <a:off x="0" y="-12314"/>
            <a:ext cx="9143999" cy="442641"/>
          </a:xfrm>
          <a:prstGeom prst="rect">
            <a:avLst/>
          </a:prstGeom>
          <a:solidFill>
            <a:srgbClr val="002060"/>
          </a:solidFill>
        </p:spPr>
        <p:style>
          <a:lnRef idx="0">
            <a:schemeClr val="accent5"/>
          </a:lnRef>
          <a:fillRef idx="3">
            <a:schemeClr val="accent5"/>
          </a:fillRef>
          <a:effectRef idx="3">
            <a:schemeClr val="accent5"/>
          </a:effectRef>
          <a:fontRef idx="minor">
            <a:schemeClr val="lt1"/>
          </a:fontRef>
        </p:style>
        <p:txBody>
          <a:bodyPr rtlCol="0" anchor="ctr"/>
          <a:lstStyle/>
          <a:p>
            <a:pPr algn="ctr"/>
            <a:r>
              <a:rPr lang="ja-JP" altLang="en-US" sz="2400" b="1" dirty="0"/>
              <a:t>平成</a:t>
            </a:r>
            <a:r>
              <a:rPr lang="en-US" altLang="ja-JP" sz="2400" b="1" dirty="0"/>
              <a:t>30</a:t>
            </a:r>
            <a:r>
              <a:rPr lang="ja-JP" altLang="en-US" sz="2400" b="1" dirty="0"/>
              <a:t>年度 </a:t>
            </a:r>
            <a:r>
              <a:rPr lang="ja-JP" altLang="en-US" sz="2400" b="1" dirty="0" smtClean="0"/>
              <a:t>スケジュール</a:t>
            </a:r>
            <a:r>
              <a:rPr lang="ja-JP" altLang="en-US" sz="2400" b="1" dirty="0"/>
              <a:t>（案）</a:t>
            </a:r>
            <a:endParaRPr lang="en-US" altLang="ja-JP" sz="2400" b="1" dirty="0"/>
          </a:p>
        </p:txBody>
      </p:sp>
      <p:sp>
        <p:nvSpPr>
          <p:cNvPr id="2" name="スライド番号プレースホルダー 1"/>
          <p:cNvSpPr>
            <a:spLocks noGrp="1"/>
          </p:cNvSpPr>
          <p:nvPr>
            <p:ph type="sldNum" sz="quarter" idx="12"/>
          </p:nvPr>
        </p:nvSpPr>
        <p:spPr>
          <a:xfrm>
            <a:off x="6744680" y="6404996"/>
            <a:ext cx="2133600" cy="365125"/>
          </a:xfrm>
        </p:spPr>
        <p:txBody>
          <a:bodyPr/>
          <a:lstStyle/>
          <a:p>
            <a:fld id="{A9848611-8FAA-4BFC-BAAD-33CAF1A3E273}" type="slidenum">
              <a:rPr kumimoji="1" lang="ja-JP" altLang="en-US" sz="1800" smtClean="0">
                <a:solidFill>
                  <a:schemeClr val="tx1"/>
                </a:solidFill>
              </a:rPr>
              <a:t>6</a:t>
            </a:fld>
            <a:endParaRPr kumimoji="1" lang="ja-JP" altLang="en-US" sz="1800" dirty="0">
              <a:solidFill>
                <a:schemeClr val="tx1"/>
              </a:solidFill>
            </a:endParaRPr>
          </a:p>
        </p:txBody>
      </p:sp>
      <p:cxnSp>
        <p:nvCxnSpPr>
          <p:cNvPr id="22" name="直線矢印コネクタ 21"/>
          <p:cNvCxnSpPr/>
          <p:nvPr/>
        </p:nvCxnSpPr>
        <p:spPr>
          <a:xfrm>
            <a:off x="2789947" y="3483903"/>
            <a:ext cx="0" cy="33907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63" name="テキスト ボックス 62"/>
          <p:cNvSpPr txBox="1"/>
          <p:nvPr/>
        </p:nvSpPr>
        <p:spPr>
          <a:xfrm>
            <a:off x="2705717" y="3504773"/>
            <a:ext cx="910312" cy="261610"/>
          </a:xfrm>
          <a:prstGeom prst="rect">
            <a:avLst/>
          </a:prstGeom>
          <a:noFill/>
        </p:spPr>
        <p:txBody>
          <a:bodyPr vert="horz" wrap="square" rtlCol="0">
            <a:spAutoFit/>
          </a:bodyPr>
          <a:lstStyle/>
          <a:p>
            <a:pPr algn="ctr"/>
            <a:r>
              <a:rPr lang="ja-JP" altLang="en-US" sz="1100" dirty="0"/>
              <a:t>情報</a:t>
            </a:r>
            <a:r>
              <a:rPr lang="ja-JP" altLang="en-US" sz="1100" dirty="0" smtClean="0"/>
              <a:t>共有</a:t>
            </a:r>
            <a:endParaRPr kumimoji="1" lang="ja-JP" altLang="en-US" sz="1100" dirty="0"/>
          </a:p>
        </p:txBody>
      </p:sp>
      <p:sp>
        <p:nvSpPr>
          <p:cNvPr id="64" name="テキスト ボックス 63"/>
          <p:cNvSpPr txBox="1"/>
          <p:nvPr/>
        </p:nvSpPr>
        <p:spPr>
          <a:xfrm>
            <a:off x="4299736" y="3527813"/>
            <a:ext cx="910312" cy="261610"/>
          </a:xfrm>
          <a:prstGeom prst="rect">
            <a:avLst/>
          </a:prstGeom>
          <a:noFill/>
        </p:spPr>
        <p:txBody>
          <a:bodyPr vert="horz" wrap="square" rtlCol="0">
            <a:spAutoFit/>
          </a:bodyPr>
          <a:lstStyle/>
          <a:p>
            <a:pPr algn="ctr"/>
            <a:r>
              <a:rPr lang="ja-JP" altLang="en-US" sz="1100" dirty="0"/>
              <a:t>報告</a:t>
            </a:r>
            <a:endParaRPr kumimoji="1" lang="ja-JP" altLang="en-US" sz="1100" dirty="0"/>
          </a:p>
        </p:txBody>
      </p:sp>
      <p:cxnSp>
        <p:nvCxnSpPr>
          <p:cNvPr id="30" name="直線矢印コネクタ 29"/>
          <p:cNvCxnSpPr/>
          <p:nvPr/>
        </p:nvCxnSpPr>
        <p:spPr>
          <a:xfrm flipV="1">
            <a:off x="5293808" y="3151137"/>
            <a:ext cx="460039" cy="68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9" name="直線矢印コネクタ 38"/>
          <p:cNvCxnSpPr/>
          <p:nvPr/>
        </p:nvCxnSpPr>
        <p:spPr>
          <a:xfrm flipV="1">
            <a:off x="4571999" y="3449979"/>
            <a:ext cx="0" cy="35991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76" name="テキスト ボックス 75"/>
          <p:cNvSpPr txBox="1"/>
          <p:nvPr/>
        </p:nvSpPr>
        <p:spPr>
          <a:xfrm>
            <a:off x="5132204" y="3175450"/>
            <a:ext cx="910312" cy="261610"/>
          </a:xfrm>
          <a:prstGeom prst="rect">
            <a:avLst/>
          </a:prstGeom>
          <a:noFill/>
        </p:spPr>
        <p:txBody>
          <a:bodyPr vert="horz" wrap="square" rtlCol="0">
            <a:spAutoFit/>
          </a:bodyPr>
          <a:lstStyle/>
          <a:p>
            <a:pPr algn="ctr"/>
            <a:r>
              <a:rPr lang="ja-JP" altLang="en-US" sz="1100" dirty="0"/>
              <a:t>報告</a:t>
            </a:r>
            <a:endParaRPr kumimoji="1" lang="ja-JP" altLang="en-US" sz="1100" dirty="0"/>
          </a:p>
        </p:txBody>
      </p:sp>
    </p:spTree>
    <p:extLst>
      <p:ext uri="{BB962C8B-B14F-4D97-AF65-F5344CB8AC3E}">
        <p14:creationId xmlns:p14="http://schemas.microsoft.com/office/powerpoint/2010/main" val="3803080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8" name="正方形/長方形 7"/>
          <p:cNvSpPr/>
          <p:nvPr/>
        </p:nvSpPr>
        <p:spPr>
          <a:xfrm>
            <a:off x="-17471" y="0"/>
            <a:ext cx="9161471" cy="442641"/>
          </a:xfrm>
          <a:prstGeom prst="rect">
            <a:avLst/>
          </a:prstGeom>
          <a:solidFill>
            <a:srgbClr val="002060"/>
          </a:solidFill>
        </p:spPr>
        <p:style>
          <a:lnRef idx="0">
            <a:schemeClr val="accent5"/>
          </a:lnRef>
          <a:fillRef idx="3">
            <a:schemeClr val="accent5"/>
          </a:fillRef>
          <a:effectRef idx="3">
            <a:schemeClr val="accent5"/>
          </a:effectRef>
          <a:fontRef idx="minor">
            <a:schemeClr val="lt1"/>
          </a:fontRef>
        </p:style>
        <p:txBody>
          <a:bodyPr rtlCol="0" anchor="ctr"/>
          <a:lstStyle/>
          <a:p>
            <a:pPr algn="ctr"/>
            <a:r>
              <a:rPr lang="ja-JP" altLang="en-US" sz="2400" b="1" dirty="0" smtClean="0"/>
              <a:t>地域医療構想推進に向けた具体的な目標設定について</a:t>
            </a:r>
            <a:endParaRPr lang="en-US" altLang="ja-JP" sz="2400" b="1" dirty="0" smtClean="0"/>
          </a:p>
        </p:txBody>
      </p:sp>
      <p:graphicFrame>
        <p:nvGraphicFramePr>
          <p:cNvPr id="2" name="表 1"/>
          <p:cNvGraphicFramePr>
            <a:graphicFrameLocks noGrp="1"/>
          </p:cNvGraphicFramePr>
          <p:nvPr>
            <p:extLst>
              <p:ext uri="{D42A27DB-BD31-4B8C-83A1-F6EECF244321}">
                <p14:modId xmlns:p14="http://schemas.microsoft.com/office/powerpoint/2010/main" val="1000938927"/>
              </p:ext>
            </p:extLst>
          </p:nvPr>
        </p:nvGraphicFramePr>
        <p:xfrm>
          <a:off x="3779938" y="1674486"/>
          <a:ext cx="2321272" cy="3063240"/>
        </p:xfrm>
        <a:graphic>
          <a:graphicData uri="http://schemas.openxmlformats.org/drawingml/2006/table">
            <a:tbl>
              <a:tblPr firstRow="1" bandRow="1">
                <a:tableStyleId>{69CF1AB2-1976-4502-BF36-3FF5EA218861}</a:tableStyleId>
              </a:tblPr>
              <a:tblGrid>
                <a:gridCol w="1097136"/>
                <a:gridCol w="1224136"/>
              </a:tblGrid>
              <a:tr h="209758">
                <a:tc>
                  <a:txBody>
                    <a:bodyPr/>
                    <a:lstStyle/>
                    <a:p>
                      <a:pPr algn="ctr"/>
                      <a:r>
                        <a:rPr kumimoji="1" lang="ja-JP" altLang="en-US" sz="1200" dirty="0" smtClean="0"/>
                        <a:t>二次医療圏</a:t>
                      </a:r>
                      <a:endParaRPr kumimoji="1" lang="ja-JP" altLang="en-US" sz="1200" dirty="0">
                        <a:latin typeface="+mn-ea"/>
                        <a:ea typeface="+mn-ea"/>
                      </a:endParaRPr>
                    </a:p>
                  </a:txBody>
                  <a:tcPr anchor="ctr">
                    <a:solidFill>
                      <a:schemeClr val="tx2">
                        <a:lumMod val="20000"/>
                        <a:lumOff val="80000"/>
                      </a:schemeClr>
                    </a:solidFill>
                  </a:tcPr>
                </a:tc>
                <a:tc>
                  <a:txBody>
                    <a:bodyPr/>
                    <a:lstStyle/>
                    <a:p>
                      <a:pPr algn="ctr"/>
                      <a:r>
                        <a:rPr kumimoji="1" lang="en-US" altLang="ja-JP" sz="1200" dirty="0" smtClean="0">
                          <a:latin typeface="+mn-ea"/>
                          <a:ea typeface="+mn-ea"/>
                        </a:rPr>
                        <a:t>【</a:t>
                      </a:r>
                      <a:r>
                        <a:rPr kumimoji="1" lang="ja-JP" altLang="en-US" sz="1200" dirty="0" smtClean="0">
                          <a:latin typeface="+mn-ea"/>
                          <a:ea typeface="+mn-ea"/>
                        </a:rPr>
                        <a:t>参考</a:t>
                      </a:r>
                      <a:r>
                        <a:rPr kumimoji="1" lang="en-US" altLang="ja-JP" sz="1200" dirty="0" smtClean="0">
                          <a:latin typeface="+mn-ea"/>
                          <a:ea typeface="+mn-ea"/>
                        </a:rPr>
                        <a:t>】</a:t>
                      </a:r>
                    </a:p>
                    <a:p>
                      <a:pPr algn="ctr"/>
                      <a:r>
                        <a:rPr kumimoji="1" lang="ja-JP" altLang="en-US" sz="1100" dirty="0" smtClean="0">
                          <a:latin typeface="+mn-ea"/>
                          <a:ea typeface="+mn-ea"/>
                        </a:rPr>
                        <a:t>一般病床利用率</a:t>
                      </a:r>
                      <a:endParaRPr kumimoji="1" lang="en-US" altLang="ja-JP" sz="1100" dirty="0" smtClean="0">
                        <a:latin typeface="+mn-ea"/>
                        <a:ea typeface="+mn-ea"/>
                      </a:endParaRPr>
                    </a:p>
                    <a:p>
                      <a:pPr algn="ctr"/>
                      <a:r>
                        <a:rPr kumimoji="1" lang="ja-JP" altLang="en-US" sz="1200" dirty="0" smtClean="0">
                          <a:latin typeface="+mn-ea"/>
                          <a:ea typeface="+mn-ea"/>
                        </a:rPr>
                        <a:t>（平成</a:t>
                      </a:r>
                      <a:r>
                        <a:rPr kumimoji="1" lang="en-US" altLang="ja-JP" sz="1200" dirty="0" smtClean="0">
                          <a:latin typeface="+mn-ea"/>
                          <a:ea typeface="+mn-ea"/>
                        </a:rPr>
                        <a:t>28</a:t>
                      </a:r>
                      <a:r>
                        <a:rPr kumimoji="1" lang="ja-JP" altLang="en-US" sz="1200" dirty="0" smtClean="0">
                          <a:latin typeface="+mn-ea"/>
                          <a:ea typeface="+mn-ea"/>
                        </a:rPr>
                        <a:t>年度）</a:t>
                      </a:r>
                      <a:endParaRPr kumimoji="1" lang="ja-JP" altLang="en-US" sz="1200" dirty="0">
                        <a:latin typeface="+mn-ea"/>
                        <a:ea typeface="+mn-ea"/>
                      </a:endParaRPr>
                    </a:p>
                  </a:txBody>
                  <a:tcPr anchor="ctr">
                    <a:solidFill>
                      <a:schemeClr val="tx2">
                        <a:lumMod val="20000"/>
                        <a:lumOff val="80000"/>
                      </a:schemeClr>
                    </a:solidFill>
                  </a:tcPr>
                </a:tc>
              </a:tr>
              <a:tr h="209758">
                <a:tc>
                  <a:txBody>
                    <a:bodyPr/>
                    <a:lstStyle/>
                    <a:p>
                      <a:pPr algn="ctr"/>
                      <a:r>
                        <a:rPr kumimoji="1" lang="ja-JP" altLang="en-US" sz="1200" b="1" dirty="0" smtClean="0"/>
                        <a:t>豊能</a:t>
                      </a:r>
                      <a:endParaRPr kumimoji="1" lang="en-US" altLang="ja-JP" sz="1200" b="1" dirty="0" smtClean="0">
                        <a:latin typeface="+mn-ea"/>
                        <a:ea typeface="+mn-ea"/>
                      </a:endParaRPr>
                    </a:p>
                  </a:txBody>
                  <a:tcPr/>
                </a:tc>
                <a:tc>
                  <a:txBody>
                    <a:bodyPr/>
                    <a:lstStyle/>
                    <a:p>
                      <a:pPr algn="ctr"/>
                      <a:r>
                        <a:rPr kumimoji="1" lang="en-US" altLang="ja-JP" sz="1400" b="1" dirty="0" smtClean="0">
                          <a:latin typeface="+mn-ea"/>
                          <a:ea typeface="+mn-ea"/>
                        </a:rPr>
                        <a:t>79.4%</a:t>
                      </a:r>
                      <a:endParaRPr kumimoji="1" lang="ja-JP" altLang="en-US" sz="1400" b="1" dirty="0">
                        <a:latin typeface="+mn-ea"/>
                        <a:ea typeface="+mn-ea"/>
                      </a:endParaRPr>
                    </a:p>
                  </a:txBody>
                  <a:tcPr/>
                </a:tc>
              </a:tr>
              <a:tr h="209758">
                <a:tc>
                  <a:txBody>
                    <a:bodyPr/>
                    <a:lstStyle/>
                    <a:p>
                      <a:pPr algn="ctr"/>
                      <a:r>
                        <a:rPr kumimoji="1" lang="ja-JP" altLang="en-US" sz="1200" b="1" dirty="0" smtClean="0"/>
                        <a:t>三島</a:t>
                      </a:r>
                      <a:endParaRPr kumimoji="1" lang="ja-JP" altLang="en-US" sz="1200" b="1" dirty="0">
                        <a:latin typeface="+mn-ea"/>
                        <a:ea typeface="+mn-ea"/>
                      </a:endParaRPr>
                    </a:p>
                  </a:txBody>
                  <a:tcPr/>
                </a:tc>
                <a:tc>
                  <a:txBody>
                    <a:bodyPr/>
                    <a:lstStyle/>
                    <a:p>
                      <a:pPr algn="ctr"/>
                      <a:r>
                        <a:rPr kumimoji="1" lang="en-US" altLang="ja-JP" sz="1400" b="1" dirty="0" smtClean="0">
                          <a:latin typeface="+mn-ea"/>
                          <a:ea typeface="+mn-ea"/>
                        </a:rPr>
                        <a:t>83.2%</a:t>
                      </a:r>
                      <a:endParaRPr kumimoji="1" lang="ja-JP" altLang="en-US" sz="1400" b="1" dirty="0">
                        <a:latin typeface="+mn-ea"/>
                        <a:ea typeface="+mn-ea"/>
                      </a:endParaRPr>
                    </a:p>
                  </a:txBody>
                  <a:tcPr/>
                </a:tc>
              </a:tr>
              <a:tr h="209758">
                <a:tc>
                  <a:txBody>
                    <a:bodyPr/>
                    <a:lstStyle/>
                    <a:p>
                      <a:pPr algn="ctr"/>
                      <a:r>
                        <a:rPr kumimoji="1" lang="ja-JP" altLang="en-US" sz="1200" b="1" dirty="0" smtClean="0"/>
                        <a:t>北河内</a:t>
                      </a:r>
                      <a:endParaRPr kumimoji="1" lang="ja-JP" altLang="en-US" sz="1200" b="1" dirty="0">
                        <a:latin typeface="+mn-ea"/>
                        <a:ea typeface="+mn-ea"/>
                      </a:endParaRPr>
                    </a:p>
                  </a:txBody>
                  <a:tcPr/>
                </a:tc>
                <a:tc>
                  <a:txBody>
                    <a:bodyPr/>
                    <a:lstStyle/>
                    <a:p>
                      <a:pPr algn="ctr"/>
                      <a:r>
                        <a:rPr kumimoji="1" lang="en-US" altLang="ja-JP" sz="1400" b="1" dirty="0" smtClean="0">
                          <a:latin typeface="+mn-ea"/>
                          <a:ea typeface="+mn-ea"/>
                        </a:rPr>
                        <a:t>80.8%</a:t>
                      </a:r>
                      <a:endParaRPr kumimoji="1" lang="ja-JP" altLang="en-US" sz="1400" b="1" dirty="0">
                        <a:latin typeface="+mn-ea"/>
                        <a:ea typeface="+mn-ea"/>
                      </a:endParaRPr>
                    </a:p>
                  </a:txBody>
                  <a:tcPr/>
                </a:tc>
              </a:tr>
              <a:tr h="209758">
                <a:tc>
                  <a:txBody>
                    <a:bodyPr/>
                    <a:lstStyle/>
                    <a:p>
                      <a:pPr algn="ctr"/>
                      <a:r>
                        <a:rPr kumimoji="1" lang="ja-JP" altLang="en-US" sz="1200" b="1" dirty="0" smtClean="0"/>
                        <a:t>中河内</a:t>
                      </a:r>
                      <a:endParaRPr kumimoji="1" lang="ja-JP" altLang="en-US" sz="1200" b="1" dirty="0">
                        <a:latin typeface="+mn-ea"/>
                        <a:ea typeface="+mn-ea"/>
                      </a:endParaRPr>
                    </a:p>
                  </a:txBody>
                  <a:tcPr/>
                </a:tc>
                <a:tc>
                  <a:txBody>
                    <a:bodyPr/>
                    <a:lstStyle/>
                    <a:p>
                      <a:pPr algn="ctr"/>
                      <a:r>
                        <a:rPr kumimoji="1" lang="en-US" altLang="ja-JP" sz="1400" b="1" dirty="0" smtClean="0">
                          <a:latin typeface="+mn-ea"/>
                          <a:ea typeface="+mn-ea"/>
                        </a:rPr>
                        <a:t>79.5%</a:t>
                      </a:r>
                      <a:endParaRPr kumimoji="1" lang="ja-JP" altLang="en-US" sz="1400" b="1" dirty="0">
                        <a:latin typeface="+mn-ea"/>
                        <a:ea typeface="+mn-ea"/>
                      </a:endParaRPr>
                    </a:p>
                  </a:txBody>
                  <a:tcPr/>
                </a:tc>
              </a:tr>
              <a:tr h="209758">
                <a:tc>
                  <a:txBody>
                    <a:bodyPr/>
                    <a:lstStyle/>
                    <a:p>
                      <a:pPr algn="ctr"/>
                      <a:r>
                        <a:rPr kumimoji="1" lang="ja-JP" altLang="en-US" sz="1200" b="1" dirty="0" smtClean="0"/>
                        <a:t>南河内</a:t>
                      </a:r>
                      <a:endParaRPr kumimoji="1" lang="ja-JP" altLang="en-US" sz="1200" b="1" dirty="0">
                        <a:latin typeface="+mn-ea"/>
                        <a:ea typeface="+mn-ea"/>
                      </a:endParaRPr>
                    </a:p>
                  </a:txBody>
                  <a:tcPr/>
                </a:tc>
                <a:tc>
                  <a:txBody>
                    <a:bodyPr/>
                    <a:lstStyle/>
                    <a:p>
                      <a:pPr algn="ctr"/>
                      <a:r>
                        <a:rPr kumimoji="1" lang="en-US" altLang="ja-JP" sz="1400" b="1" dirty="0" smtClean="0">
                          <a:latin typeface="+mn-ea"/>
                          <a:ea typeface="+mn-ea"/>
                        </a:rPr>
                        <a:t>77.0%</a:t>
                      </a:r>
                      <a:endParaRPr kumimoji="1" lang="ja-JP" altLang="en-US" sz="1400" b="1" dirty="0">
                        <a:latin typeface="+mn-ea"/>
                        <a:ea typeface="+mn-ea"/>
                      </a:endParaRPr>
                    </a:p>
                  </a:txBody>
                  <a:tcPr/>
                </a:tc>
              </a:tr>
              <a:tr h="209758">
                <a:tc>
                  <a:txBody>
                    <a:bodyPr/>
                    <a:lstStyle/>
                    <a:p>
                      <a:pPr algn="ctr"/>
                      <a:r>
                        <a:rPr kumimoji="1" lang="ja-JP" altLang="en-US" sz="1200" b="1" dirty="0" smtClean="0"/>
                        <a:t>泉州</a:t>
                      </a:r>
                      <a:endParaRPr kumimoji="1" lang="ja-JP" altLang="en-US" sz="1200" b="1" dirty="0">
                        <a:latin typeface="+mn-ea"/>
                        <a:ea typeface="+mn-ea"/>
                      </a:endParaRPr>
                    </a:p>
                  </a:txBody>
                  <a:tcPr/>
                </a:tc>
                <a:tc>
                  <a:txBody>
                    <a:bodyPr/>
                    <a:lstStyle/>
                    <a:p>
                      <a:pPr algn="ctr"/>
                      <a:r>
                        <a:rPr kumimoji="1" lang="en-US" altLang="ja-JP" sz="1400" b="1" dirty="0" smtClean="0">
                          <a:latin typeface="+mn-ea"/>
                          <a:ea typeface="+mn-ea"/>
                        </a:rPr>
                        <a:t>79.9%</a:t>
                      </a:r>
                      <a:endParaRPr kumimoji="1" lang="ja-JP" altLang="en-US" sz="1400" b="1" dirty="0">
                        <a:latin typeface="+mn-ea"/>
                        <a:ea typeface="+mn-ea"/>
                      </a:endParaRPr>
                    </a:p>
                  </a:txBody>
                  <a:tcPr/>
                </a:tc>
              </a:tr>
              <a:tr h="209758">
                <a:tc>
                  <a:txBody>
                    <a:bodyPr/>
                    <a:lstStyle/>
                    <a:p>
                      <a:pPr algn="ctr"/>
                      <a:r>
                        <a:rPr kumimoji="1" lang="ja-JP" altLang="en-US" sz="1200" b="1" dirty="0" smtClean="0"/>
                        <a:t>堺市</a:t>
                      </a:r>
                      <a:endParaRPr kumimoji="1" lang="ja-JP" altLang="en-US" sz="1200" b="1" dirty="0">
                        <a:latin typeface="+mn-ea"/>
                        <a:ea typeface="+mn-ea"/>
                      </a:endParaRPr>
                    </a:p>
                  </a:txBody>
                  <a:tcPr/>
                </a:tc>
                <a:tc>
                  <a:txBody>
                    <a:bodyPr/>
                    <a:lstStyle/>
                    <a:p>
                      <a:pPr algn="ctr"/>
                      <a:r>
                        <a:rPr kumimoji="1" lang="en-US" altLang="ja-JP" sz="1400" b="1" dirty="0" smtClean="0">
                          <a:latin typeface="+mn-ea"/>
                          <a:ea typeface="+mn-ea"/>
                        </a:rPr>
                        <a:t>79.3%</a:t>
                      </a:r>
                      <a:endParaRPr kumimoji="1" lang="ja-JP" altLang="en-US" sz="1400" b="1" dirty="0">
                        <a:latin typeface="+mn-ea"/>
                        <a:ea typeface="+mn-ea"/>
                      </a:endParaRPr>
                    </a:p>
                  </a:txBody>
                  <a:tcPr/>
                </a:tc>
              </a:tr>
              <a:tr h="209758">
                <a:tc>
                  <a:txBody>
                    <a:bodyPr/>
                    <a:lstStyle/>
                    <a:p>
                      <a:pPr algn="ctr"/>
                      <a:r>
                        <a:rPr kumimoji="1" lang="ja-JP" altLang="en-US" sz="1200" b="1" dirty="0" smtClean="0"/>
                        <a:t>大阪市</a:t>
                      </a:r>
                      <a:endParaRPr kumimoji="1" lang="ja-JP" altLang="en-US" sz="1200" b="1" dirty="0">
                        <a:latin typeface="+mn-ea"/>
                        <a:ea typeface="+mn-ea"/>
                      </a:endParaRPr>
                    </a:p>
                  </a:txBody>
                  <a:tcPr/>
                </a:tc>
                <a:tc>
                  <a:txBody>
                    <a:bodyPr/>
                    <a:lstStyle/>
                    <a:p>
                      <a:pPr algn="ctr"/>
                      <a:r>
                        <a:rPr kumimoji="1" lang="en-US" altLang="ja-JP" sz="1400" b="1" dirty="0" smtClean="0">
                          <a:latin typeface="+mn-ea"/>
                          <a:ea typeface="+mn-ea"/>
                        </a:rPr>
                        <a:t>77.3%</a:t>
                      </a:r>
                      <a:endParaRPr kumimoji="1" lang="ja-JP" altLang="en-US" sz="1400" b="1" dirty="0">
                        <a:latin typeface="+mn-ea"/>
                        <a:ea typeface="+mn-ea"/>
                      </a:endParaRPr>
                    </a:p>
                  </a:txBody>
                  <a:tcPr/>
                </a:tc>
              </a:tr>
            </a:tbl>
          </a:graphicData>
        </a:graphic>
      </p:graphicFrame>
      <p:sp>
        <p:nvSpPr>
          <p:cNvPr id="10" name="テキスト ボックス 1"/>
          <p:cNvSpPr txBox="1">
            <a:spLocks noChangeArrowheads="1"/>
          </p:cNvSpPr>
          <p:nvPr/>
        </p:nvSpPr>
        <p:spPr bwMode="auto">
          <a:xfrm>
            <a:off x="243707" y="1300739"/>
            <a:ext cx="3127687" cy="400110"/>
          </a:xfrm>
          <a:prstGeom prst="rect">
            <a:avLst/>
          </a:prstGeom>
          <a:solidFill>
            <a:schemeClr val="tx2">
              <a:lumMod val="60000"/>
              <a:lumOff val="40000"/>
            </a:schemeClr>
          </a:solidFill>
          <a:ln/>
        </p:spPr>
        <p:style>
          <a:lnRef idx="1">
            <a:schemeClr val="accent4"/>
          </a:lnRef>
          <a:fillRef idx="3">
            <a:schemeClr val="accent4"/>
          </a:fillRef>
          <a:effectRef idx="2">
            <a:schemeClr val="accent4"/>
          </a:effectRef>
          <a:fontRef idx="minor">
            <a:schemeClr val="lt1"/>
          </a:fontRef>
        </p:style>
        <p:txBody>
          <a:bodyPr wrap="square">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algn="ctr"/>
            <a:r>
              <a:rPr lang="ja-JP" altLang="en-US" sz="2000" b="1" dirty="0" smtClean="0">
                <a:solidFill>
                  <a:schemeClr val="bg1"/>
                </a:solidFill>
              </a:rPr>
              <a:t>病床稼働率</a:t>
            </a:r>
            <a:endParaRPr lang="ja-JP" altLang="en-US" sz="2000" b="1" dirty="0">
              <a:solidFill>
                <a:schemeClr val="bg1"/>
              </a:solidFill>
            </a:endParaRPr>
          </a:p>
        </p:txBody>
      </p:sp>
      <p:pic>
        <p:nvPicPr>
          <p:cNvPr id="4" name="図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6072" y="5020595"/>
            <a:ext cx="8868869" cy="1732403"/>
          </a:xfrm>
          <a:prstGeom prst="rect">
            <a:avLst/>
          </a:prstGeom>
        </p:spPr>
      </p:pic>
      <p:sp>
        <p:nvSpPr>
          <p:cNvPr id="5" name="テキスト ボックス 4"/>
          <p:cNvSpPr txBox="1"/>
          <p:nvPr/>
        </p:nvSpPr>
        <p:spPr>
          <a:xfrm>
            <a:off x="152009" y="4879334"/>
            <a:ext cx="3829771" cy="261610"/>
          </a:xfrm>
          <a:prstGeom prst="rect">
            <a:avLst/>
          </a:prstGeom>
          <a:noFill/>
        </p:spPr>
        <p:txBody>
          <a:bodyPr wrap="square" rtlCol="0">
            <a:spAutoFit/>
          </a:bodyPr>
          <a:lstStyle/>
          <a:p>
            <a:r>
              <a:rPr lang="ja-JP" altLang="en-US" sz="1100" dirty="0">
                <a:latin typeface="+mn-ea"/>
              </a:rPr>
              <a:t>（参考）</a:t>
            </a:r>
            <a:r>
              <a:rPr lang="zh-TW" altLang="en-US" sz="1100" dirty="0">
                <a:latin typeface="ＭＳ Ｐゴシック" panose="020B0600070205080204" pitchFamily="50" charset="-128"/>
                <a:ea typeface="ＭＳ Ｐゴシック" panose="020B0600070205080204" pitchFamily="50" charset="-128"/>
              </a:rPr>
              <a:t>平成</a:t>
            </a:r>
            <a:r>
              <a:rPr lang="en-US" altLang="zh-TW" sz="1100" dirty="0">
                <a:latin typeface="ＭＳ Ｐゴシック" panose="020B0600070205080204" pitchFamily="50" charset="-128"/>
                <a:ea typeface="ＭＳ Ｐゴシック" panose="020B0600070205080204" pitchFamily="50" charset="-128"/>
              </a:rPr>
              <a:t>29</a:t>
            </a:r>
            <a:r>
              <a:rPr lang="zh-TW" altLang="en-US" sz="1100" dirty="0">
                <a:latin typeface="ＭＳ Ｐゴシック" panose="020B0600070205080204" pitchFamily="50" charset="-128"/>
                <a:ea typeface="ＭＳ Ｐゴシック" panose="020B0600070205080204" pitchFamily="50" charset="-128"/>
              </a:rPr>
              <a:t>年度第</a:t>
            </a:r>
            <a:r>
              <a:rPr lang="en-US" altLang="zh-TW" sz="1100" dirty="0">
                <a:latin typeface="ＭＳ Ｐゴシック" panose="020B0600070205080204" pitchFamily="50" charset="-128"/>
                <a:ea typeface="ＭＳ Ｐゴシック" panose="020B0600070205080204" pitchFamily="50" charset="-128"/>
              </a:rPr>
              <a:t>1</a:t>
            </a:r>
            <a:r>
              <a:rPr lang="zh-TW" altLang="en-US" sz="1100" dirty="0">
                <a:latin typeface="ＭＳ Ｐゴシック" panose="020B0600070205080204" pitchFamily="50" charset="-128"/>
                <a:ea typeface="ＭＳ Ｐゴシック" panose="020B0600070205080204" pitchFamily="50" charset="-128"/>
              </a:rPr>
              <a:t>回東京都地域医療構想調整</a:t>
            </a:r>
            <a:r>
              <a:rPr lang="zh-TW" altLang="en-US" sz="1100" dirty="0" smtClean="0">
                <a:latin typeface="ＭＳ Ｐゴシック" panose="020B0600070205080204" pitchFamily="50" charset="-128"/>
                <a:ea typeface="ＭＳ Ｐゴシック" panose="020B0600070205080204" pitchFamily="50" charset="-128"/>
              </a:rPr>
              <a:t>部会</a:t>
            </a:r>
            <a:endParaRPr lang="en-US" altLang="ja-JP" sz="1100" dirty="0">
              <a:latin typeface="ＭＳ Ｐゴシック" panose="020B0600070205080204" pitchFamily="50" charset="-128"/>
              <a:ea typeface="ＭＳ Ｐゴシック" panose="020B0600070205080204" pitchFamily="50" charset="-128"/>
            </a:endParaRPr>
          </a:p>
        </p:txBody>
      </p:sp>
      <p:sp>
        <p:nvSpPr>
          <p:cNvPr id="6" name="角丸四角形 5"/>
          <p:cNvSpPr/>
          <p:nvPr/>
        </p:nvSpPr>
        <p:spPr>
          <a:xfrm>
            <a:off x="62717" y="4864630"/>
            <a:ext cx="9001092" cy="1877293"/>
          </a:xfrm>
          <a:prstGeom prst="roundRect">
            <a:avLst>
              <a:gd name="adj" fmla="val 878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3"/>
          <p:cNvSpPr txBox="1">
            <a:spLocks noChangeArrowheads="1"/>
          </p:cNvSpPr>
          <p:nvPr/>
        </p:nvSpPr>
        <p:spPr bwMode="auto">
          <a:xfrm>
            <a:off x="-543452" y="553124"/>
            <a:ext cx="9748393"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lvl="1" indent="0"/>
            <a:r>
              <a:rPr lang="ja-JP" altLang="en-US" sz="2000" dirty="0" smtClean="0"/>
              <a:t>①</a:t>
            </a:r>
            <a:r>
              <a:rPr lang="ja-JP" altLang="en-US" sz="2000" dirty="0"/>
              <a:t>病床機能（「病床４機能」「入院基本料」別の病床</a:t>
            </a:r>
            <a:r>
              <a:rPr lang="ja-JP" altLang="en-US" sz="2000" dirty="0" smtClean="0"/>
              <a:t>）、</a:t>
            </a:r>
            <a:r>
              <a:rPr lang="ja-JP" altLang="en-US" sz="2000" dirty="0"/>
              <a:t>②診療機能（</a:t>
            </a:r>
            <a:r>
              <a:rPr lang="ja-JP" altLang="en-US" sz="2000" dirty="0" smtClean="0"/>
              <a:t>疾病・事業別の</a:t>
            </a:r>
            <a:r>
              <a:rPr lang="ja-JP" altLang="en-US" sz="2000" dirty="0"/>
              <a:t>流入・流出率、</a:t>
            </a:r>
            <a:r>
              <a:rPr lang="en-US" altLang="ja-JP" sz="2000" dirty="0"/>
              <a:t>NDB</a:t>
            </a:r>
            <a:r>
              <a:rPr lang="ja-JP" altLang="en-US" sz="2000" dirty="0"/>
              <a:t>（</a:t>
            </a:r>
            <a:r>
              <a:rPr lang="en-US" altLang="ja-JP" sz="2000" dirty="0"/>
              <a:t>SCR</a:t>
            </a:r>
            <a:r>
              <a:rPr lang="ja-JP" altLang="en-US" sz="2000" dirty="0"/>
              <a:t>）等）、</a:t>
            </a:r>
            <a:r>
              <a:rPr lang="ja-JP" altLang="en-US" sz="2000" dirty="0" smtClean="0"/>
              <a:t>③</a:t>
            </a:r>
            <a:r>
              <a:rPr lang="ja-JP" altLang="en-US" sz="2000" dirty="0"/>
              <a:t>病床</a:t>
            </a:r>
            <a:r>
              <a:rPr lang="ja-JP" altLang="en-US" sz="2000" dirty="0" smtClean="0"/>
              <a:t>稼働率から目標の設定について</a:t>
            </a:r>
            <a:r>
              <a:rPr lang="ja-JP" altLang="en-US" sz="2000" dirty="0"/>
              <a:t>検討</a:t>
            </a:r>
          </a:p>
        </p:txBody>
      </p:sp>
      <p:sp>
        <p:nvSpPr>
          <p:cNvPr id="18" name="角丸四角形 17"/>
          <p:cNvSpPr/>
          <p:nvPr/>
        </p:nvSpPr>
        <p:spPr>
          <a:xfrm>
            <a:off x="153185" y="1773103"/>
            <a:ext cx="3218209" cy="290997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ja-JP" altLang="en-US" sz="1600" dirty="0" smtClean="0"/>
              <a:t>○地域で、将来必要となる　　　　　</a:t>
            </a:r>
            <a:endParaRPr lang="en-US" altLang="ja-JP" sz="1600" dirty="0" smtClean="0"/>
          </a:p>
          <a:p>
            <a:r>
              <a:rPr lang="ja-JP" altLang="en-US" sz="1600" dirty="0"/>
              <a:t>　</a:t>
            </a:r>
            <a:r>
              <a:rPr lang="ja-JP" altLang="en-US" sz="1600" dirty="0" smtClean="0"/>
              <a:t>病床機能を確保する方法</a:t>
            </a:r>
            <a:endParaRPr lang="en-US" altLang="ja-JP" sz="1600" dirty="0" smtClean="0"/>
          </a:p>
          <a:p>
            <a:endParaRPr lang="en-US" altLang="ja-JP" dirty="0" smtClean="0"/>
          </a:p>
          <a:p>
            <a:r>
              <a:rPr kumimoji="1" lang="ja-JP" altLang="en-US" sz="1400" dirty="0" smtClean="0"/>
              <a:t>（１）圏域内で必要となる病床を整備　　</a:t>
            </a:r>
            <a:endParaRPr kumimoji="1" lang="en-US" altLang="ja-JP" sz="1400" dirty="0" smtClean="0"/>
          </a:p>
          <a:p>
            <a:r>
              <a:rPr lang="ja-JP" altLang="en-US" sz="1400" dirty="0"/>
              <a:t>　</a:t>
            </a:r>
            <a:r>
              <a:rPr lang="ja-JP" altLang="en-US" sz="1400" dirty="0" smtClean="0"/>
              <a:t>　</a:t>
            </a:r>
            <a:r>
              <a:rPr kumimoji="1" lang="ja-JP" altLang="en-US" sz="1400" dirty="0" smtClean="0"/>
              <a:t>する。</a:t>
            </a:r>
            <a:endParaRPr kumimoji="1" lang="en-US" altLang="ja-JP" sz="1400" dirty="0" smtClean="0"/>
          </a:p>
          <a:p>
            <a:endParaRPr kumimoji="1" lang="en-US" altLang="ja-JP" sz="1400" dirty="0" smtClean="0"/>
          </a:p>
          <a:p>
            <a:r>
              <a:rPr lang="ja-JP" altLang="en-US" sz="1400" dirty="0" smtClean="0"/>
              <a:t>（２）圏域内の医療機能の分化・連携　</a:t>
            </a:r>
            <a:endParaRPr lang="en-US" altLang="ja-JP" sz="1400" dirty="0" smtClean="0"/>
          </a:p>
          <a:p>
            <a:r>
              <a:rPr lang="ja-JP" altLang="en-US" sz="1400" dirty="0"/>
              <a:t>　</a:t>
            </a:r>
            <a:r>
              <a:rPr lang="ja-JP" altLang="en-US" sz="1400" dirty="0" smtClean="0"/>
              <a:t>　の推進により、医療</a:t>
            </a:r>
            <a:r>
              <a:rPr lang="ja-JP" altLang="en-US" sz="1400" dirty="0"/>
              <a:t>機関</a:t>
            </a:r>
            <a:r>
              <a:rPr lang="ja-JP" altLang="en-US" sz="1400" dirty="0" smtClean="0"/>
              <a:t>の病床　</a:t>
            </a:r>
            <a:endParaRPr lang="en-US" altLang="ja-JP" sz="1400" dirty="0" smtClean="0"/>
          </a:p>
          <a:p>
            <a:r>
              <a:rPr lang="ja-JP" altLang="en-US" sz="1400" dirty="0"/>
              <a:t>　</a:t>
            </a:r>
            <a:r>
              <a:rPr lang="ja-JP" altLang="en-US" sz="1400" dirty="0" smtClean="0"/>
              <a:t>　稼働率を向上させる。</a:t>
            </a:r>
            <a:endParaRPr lang="en-US" altLang="ja-JP" sz="1400" dirty="0" smtClean="0"/>
          </a:p>
          <a:p>
            <a:endParaRPr lang="en-US" altLang="ja-JP" sz="1400" dirty="0" smtClean="0"/>
          </a:p>
          <a:p>
            <a:r>
              <a:rPr lang="ja-JP" altLang="en-US" sz="1400" dirty="0" smtClean="0"/>
              <a:t>（３）他圏域で整備されている病床を</a:t>
            </a:r>
            <a:endParaRPr lang="en-US" altLang="ja-JP" sz="1400" dirty="0" smtClean="0"/>
          </a:p>
          <a:p>
            <a:r>
              <a:rPr lang="ja-JP" altLang="en-US" sz="1400" dirty="0"/>
              <a:t>　</a:t>
            </a:r>
            <a:r>
              <a:rPr lang="ja-JP" altLang="en-US" sz="1400" dirty="0" smtClean="0"/>
              <a:t>　利用する。</a:t>
            </a:r>
            <a:endParaRPr lang="en-US" altLang="ja-JP" sz="1400" dirty="0"/>
          </a:p>
        </p:txBody>
      </p:sp>
      <p:sp>
        <p:nvSpPr>
          <p:cNvPr id="19" name="二等辺三角形 18"/>
          <p:cNvSpPr/>
          <p:nvPr/>
        </p:nvSpPr>
        <p:spPr>
          <a:xfrm rot="5400000">
            <a:off x="3239877" y="3458375"/>
            <a:ext cx="720080" cy="36004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二等辺三角形 19"/>
          <p:cNvSpPr/>
          <p:nvPr/>
        </p:nvSpPr>
        <p:spPr>
          <a:xfrm rot="5400000">
            <a:off x="6052434" y="3330893"/>
            <a:ext cx="720080" cy="36004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336072" y="3150873"/>
            <a:ext cx="2939784" cy="92619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角丸四角形 20"/>
          <p:cNvSpPr/>
          <p:nvPr/>
        </p:nvSpPr>
        <p:spPr>
          <a:xfrm>
            <a:off x="6804248" y="1827754"/>
            <a:ext cx="2016224" cy="290997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nSpc>
                <a:spcPct val="150000"/>
              </a:lnSpc>
            </a:pPr>
            <a:r>
              <a:rPr lang="ja-JP" altLang="en-US" sz="1600" dirty="0" smtClean="0"/>
              <a:t>○病床４機能毎に将来の病床稼働率の目標を</a:t>
            </a:r>
            <a:r>
              <a:rPr lang="ja-JP" altLang="en-US" sz="1600" dirty="0"/>
              <a:t>検討</a:t>
            </a:r>
            <a:endParaRPr lang="en-US" altLang="ja-JP" sz="1600" dirty="0" smtClean="0"/>
          </a:p>
          <a:p>
            <a:endParaRPr lang="en-US" altLang="ja-JP" dirty="0" smtClean="0"/>
          </a:p>
        </p:txBody>
      </p:sp>
      <p:sp>
        <p:nvSpPr>
          <p:cNvPr id="3" name="スライド番号プレースホルダー 2"/>
          <p:cNvSpPr>
            <a:spLocks noGrp="1"/>
          </p:cNvSpPr>
          <p:nvPr>
            <p:ph type="sldNum" sz="quarter" idx="12"/>
          </p:nvPr>
        </p:nvSpPr>
        <p:spPr>
          <a:xfrm>
            <a:off x="6780841" y="6396866"/>
            <a:ext cx="2133600" cy="365125"/>
          </a:xfrm>
        </p:spPr>
        <p:txBody>
          <a:bodyPr/>
          <a:lstStyle/>
          <a:p>
            <a:fld id="{A9848611-8FAA-4BFC-BAAD-33CAF1A3E273}" type="slidenum">
              <a:rPr kumimoji="1" lang="ja-JP" altLang="en-US" sz="1800" smtClean="0">
                <a:solidFill>
                  <a:schemeClr val="tx1"/>
                </a:solidFill>
              </a:rPr>
              <a:t>7</a:t>
            </a:fld>
            <a:endParaRPr kumimoji="1" lang="ja-JP" altLang="en-US" sz="1800" dirty="0">
              <a:solidFill>
                <a:schemeClr val="tx1"/>
              </a:solidFill>
            </a:endParaRPr>
          </a:p>
        </p:txBody>
      </p:sp>
    </p:spTree>
    <p:extLst>
      <p:ext uri="{BB962C8B-B14F-4D97-AF65-F5344CB8AC3E}">
        <p14:creationId xmlns:p14="http://schemas.microsoft.com/office/powerpoint/2010/main" val="28639072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1"/>
          <p:cNvSpPr txBox="1">
            <a:spLocks noChangeArrowheads="1"/>
          </p:cNvSpPr>
          <p:nvPr/>
        </p:nvSpPr>
        <p:spPr bwMode="auto">
          <a:xfrm>
            <a:off x="107505" y="482299"/>
            <a:ext cx="2841220" cy="400110"/>
          </a:xfrm>
          <a:prstGeom prst="rect">
            <a:avLst/>
          </a:prstGeom>
          <a:solidFill>
            <a:schemeClr val="tx2">
              <a:lumMod val="20000"/>
              <a:lumOff val="80000"/>
            </a:schemeClr>
          </a:solidFill>
          <a:ln/>
        </p:spPr>
        <p:style>
          <a:lnRef idx="1">
            <a:schemeClr val="accent4"/>
          </a:lnRef>
          <a:fillRef idx="3">
            <a:schemeClr val="accent4"/>
          </a:fillRef>
          <a:effectRef idx="2">
            <a:schemeClr val="accent4"/>
          </a:effectRef>
          <a:fontRef idx="minor">
            <a:schemeClr val="lt1"/>
          </a:fontRef>
        </p:style>
        <p:txBody>
          <a:bodyPr wrap="square">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algn="ctr"/>
            <a:r>
              <a:rPr lang="ja-JP" altLang="en-US" sz="2000" b="1" dirty="0" smtClean="0"/>
              <a:t>徹底した「</a:t>
            </a:r>
            <a:r>
              <a:rPr lang="ja-JP" altLang="en-US" sz="2000" b="1" dirty="0"/>
              <a:t>見える</a:t>
            </a:r>
            <a:r>
              <a:rPr lang="ja-JP" altLang="en-US" sz="2000" b="1" dirty="0" smtClean="0"/>
              <a:t>化</a:t>
            </a:r>
            <a:r>
              <a:rPr lang="ja-JP" altLang="en-US" sz="2000" b="1" dirty="0"/>
              <a:t>」</a:t>
            </a:r>
          </a:p>
        </p:txBody>
      </p:sp>
      <p:sp>
        <p:nvSpPr>
          <p:cNvPr id="9" name="テキスト ボックス 8"/>
          <p:cNvSpPr txBox="1"/>
          <p:nvPr/>
        </p:nvSpPr>
        <p:spPr>
          <a:xfrm>
            <a:off x="251520" y="926135"/>
            <a:ext cx="8712967" cy="646331"/>
          </a:xfrm>
          <a:prstGeom prst="rect">
            <a:avLst/>
          </a:prstGeom>
          <a:noFill/>
        </p:spPr>
        <p:txBody>
          <a:bodyPr wrap="square" rtlCol="0">
            <a:spAutoFit/>
          </a:bodyPr>
          <a:lstStyle/>
          <a:p>
            <a:r>
              <a:rPr kumimoji="1" lang="ja-JP" altLang="en-US" dirty="0"/>
              <a:t>医療機関の診療実績を、医療機関間で相互に共有するなど、医療ニーズや医療資源に関する情報</a:t>
            </a:r>
            <a:r>
              <a:rPr kumimoji="1" lang="ja-JP" altLang="en-US" dirty="0" smtClean="0"/>
              <a:t>の「見える化」を図る。</a:t>
            </a:r>
            <a:endParaRPr kumimoji="1" lang="en-US" altLang="ja-JP" dirty="0"/>
          </a:p>
        </p:txBody>
      </p:sp>
      <p:sp>
        <p:nvSpPr>
          <p:cNvPr id="8" name="正方形/長方形 7"/>
          <p:cNvSpPr/>
          <p:nvPr/>
        </p:nvSpPr>
        <p:spPr>
          <a:xfrm>
            <a:off x="0" y="-4068"/>
            <a:ext cx="9143999" cy="442641"/>
          </a:xfrm>
          <a:prstGeom prst="rect">
            <a:avLst/>
          </a:prstGeom>
          <a:solidFill>
            <a:srgbClr val="002060"/>
          </a:solidFill>
        </p:spPr>
        <p:style>
          <a:lnRef idx="0">
            <a:schemeClr val="accent5"/>
          </a:lnRef>
          <a:fillRef idx="3">
            <a:schemeClr val="accent5"/>
          </a:fillRef>
          <a:effectRef idx="3">
            <a:schemeClr val="accent5"/>
          </a:effectRef>
          <a:fontRef idx="minor">
            <a:schemeClr val="lt1"/>
          </a:fontRef>
        </p:style>
        <p:txBody>
          <a:bodyPr rtlCol="0" anchor="ctr"/>
          <a:lstStyle/>
          <a:p>
            <a:pPr algn="ctr"/>
            <a:r>
              <a:rPr lang="ja-JP" altLang="en-US" sz="2400" b="1" dirty="0"/>
              <a:t>地域の関係者との</a:t>
            </a:r>
            <a:r>
              <a:rPr lang="ja-JP" altLang="en-US" sz="2400" b="1" dirty="0" smtClean="0"/>
              <a:t>協議にかかる資料</a:t>
            </a:r>
            <a:endParaRPr lang="en-US" altLang="ja-JP" sz="2400" b="1" dirty="0"/>
          </a:p>
        </p:txBody>
      </p:sp>
      <p:graphicFrame>
        <p:nvGraphicFramePr>
          <p:cNvPr id="10" name="表 9"/>
          <p:cNvGraphicFramePr>
            <a:graphicFrameLocks noGrp="1"/>
          </p:cNvGraphicFramePr>
          <p:nvPr>
            <p:extLst>
              <p:ext uri="{D42A27DB-BD31-4B8C-83A1-F6EECF244321}">
                <p14:modId xmlns:p14="http://schemas.microsoft.com/office/powerpoint/2010/main" val="181354906"/>
              </p:ext>
            </p:extLst>
          </p:nvPr>
        </p:nvGraphicFramePr>
        <p:xfrm>
          <a:off x="107505" y="1572466"/>
          <a:ext cx="8629787" cy="5232835"/>
        </p:xfrm>
        <a:graphic>
          <a:graphicData uri="http://schemas.openxmlformats.org/drawingml/2006/table">
            <a:tbl>
              <a:tblPr firstRow="1" bandRow="1">
                <a:tableStyleId>{5940675A-B579-460E-94D1-54222C63F5DA}</a:tableStyleId>
              </a:tblPr>
              <a:tblGrid>
                <a:gridCol w="377014"/>
                <a:gridCol w="1279169">
                  <a:extLst>
                    <a:ext uri="{9D8B030D-6E8A-4147-A177-3AD203B41FA5}">
                      <a16:colId xmlns="" xmlns:a16="http://schemas.microsoft.com/office/drawing/2014/main" val="20000"/>
                    </a:ext>
                  </a:extLst>
                </a:gridCol>
                <a:gridCol w="1581858">
                  <a:extLst>
                    <a:ext uri="{9D8B030D-6E8A-4147-A177-3AD203B41FA5}">
                      <a16:colId xmlns="" xmlns:a16="http://schemas.microsoft.com/office/drawing/2014/main" val="20001"/>
                    </a:ext>
                  </a:extLst>
                </a:gridCol>
                <a:gridCol w="1442478">
                  <a:extLst>
                    <a:ext uri="{9D8B030D-6E8A-4147-A177-3AD203B41FA5}">
                      <a16:colId xmlns="" xmlns:a16="http://schemas.microsoft.com/office/drawing/2014/main" val="20002"/>
                    </a:ext>
                  </a:extLst>
                </a:gridCol>
                <a:gridCol w="1368152">
                  <a:extLst>
                    <a:ext uri="{9D8B030D-6E8A-4147-A177-3AD203B41FA5}">
                      <a16:colId xmlns="" xmlns:a16="http://schemas.microsoft.com/office/drawing/2014/main" val="20003"/>
                    </a:ext>
                  </a:extLst>
                </a:gridCol>
                <a:gridCol w="1422322">
                  <a:extLst>
                    <a:ext uri="{9D8B030D-6E8A-4147-A177-3AD203B41FA5}">
                      <a16:colId xmlns="" xmlns:a16="http://schemas.microsoft.com/office/drawing/2014/main" val="20004"/>
                    </a:ext>
                  </a:extLst>
                </a:gridCol>
                <a:gridCol w="1158794"/>
              </a:tblGrid>
              <a:tr h="488382">
                <a:tc gridSpan="2">
                  <a:txBody>
                    <a:bodyPr/>
                    <a:lstStyle/>
                    <a:p>
                      <a:endParaRPr kumimoji="1" lang="ja-JP" altLang="en-US" sz="14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kumimoji="1" lang="ja-JP" altLang="en-US" sz="14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t>国資料・</a:t>
                      </a:r>
                      <a:endParaRPr kumimoji="1" lang="en-US" altLang="ja-JP" sz="12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t>データブック</a:t>
                      </a:r>
                      <a:endParaRPr kumimoji="1" lang="ja-JP" altLang="en-US" sz="1200" b="1" dirty="0"/>
                    </a:p>
                  </a:txBody>
                  <a:tcPr anchor="ctr">
                    <a:lnL w="28575" cap="flat" cmpd="sng" algn="ctr">
                      <a:solidFill>
                        <a:schemeClr val="tx1"/>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200" b="1" dirty="0"/>
                        <a:t>病床機能報告</a:t>
                      </a:r>
                    </a:p>
                  </a:txBody>
                  <a:tcPr anchor="ctr">
                    <a:lnL w="28575" cap="flat" cmpd="sng" algn="ctr">
                      <a:solidFill>
                        <a:schemeClr val="tx2"/>
                      </a:solidFill>
                      <a:prstDash val="solid"/>
                      <a:round/>
                      <a:headEnd type="none" w="med" len="med"/>
                      <a:tailEnd type="none" w="med" len="med"/>
                    </a:lnL>
                    <a:lnT w="28575" cap="flat" cmpd="sng" algn="ctr">
                      <a:solidFill>
                        <a:schemeClr val="tx2"/>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050" b="1" dirty="0" smtClean="0"/>
                        <a:t>公的等２０２５プラン・</a:t>
                      </a:r>
                      <a:endParaRPr kumimoji="1" lang="en-US" altLang="ja-JP" sz="1050" b="1" dirty="0" smtClean="0"/>
                    </a:p>
                    <a:p>
                      <a:pPr algn="ctr"/>
                      <a:r>
                        <a:rPr kumimoji="1" lang="ja-JP" altLang="en-US" sz="1050" b="1" dirty="0" smtClean="0"/>
                        <a:t>公立病院調査（案）</a:t>
                      </a:r>
                      <a:endParaRPr kumimoji="1" lang="en-US" altLang="ja-JP" sz="1050" b="1" dirty="0"/>
                    </a:p>
                  </a:txBody>
                  <a:tcPr anchor="ctr">
                    <a:lnT w="28575" cap="flat" cmpd="sng" algn="ctr">
                      <a:solidFill>
                        <a:schemeClr val="tx2"/>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200" b="1" dirty="0" smtClean="0"/>
                        <a:t>民間病院</a:t>
                      </a:r>
                      <a:endParaRPr kumimoji="1" lang="en-US" altLang="ja-JP" sz="1200" b="1" dirty="0" smtClean="0"/>
                    </a:p>
                    <a:p>
                      <a:pPr algn="ctr"/>
                      <a:r>
                        <a:rPr kumimoji="1" lang="ja-JP" altLang="en-US" sz="1200" b="1" dirty="0" smtClean="0"/>
                        <a:t>意向調査（案）</a:t>
                      </a:r>
                      <a:endParaRPr kumimoji="1" lang="ja-JP" altLang="en-US" sz="1200" b="1" dirty="0"/>
                    </a:p>
                  </a:txBody>
                  <a:tcPr anchor="ctr">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200" b="1" dirty="0" smtClean="0"/>
                        <a:t>医療機関情報システム</a:t>
                      </a:r>
                      <a:endParaRPr kumimoji="1" lang="ja-JP" altLang="en-US" sz="1200" b="1" dirty="0"/>
                    </a:p>
                  </a:txBody>
                  <a:tcPr anchor="ctr">
                    <a:lnL w="28575" cap="flat" cmpd="sng" algn="ctr">
                      <a:solidFill>
                        <a:schemeClr val="tx2"/>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0"/>
                  </a:ext>
                </a:extLst>
              </a:tr>
              <a:tr h="834318">
                <a:tc rowSpan="6">
                  <a:txBody>
                    <a:bodyPr/>
                    <a:lstStyle/>
                    <a:p>
                      <a:r>
                        <a:rPr kumimoji="1" lang="ja-JP" altLang="en-US" sz="1400" dirty="0" smtClean="0"/>
                        <a:t>　　　　　　　　医療機関単位</a:t>
                      </a:r>
                      <a:endParaRPr kumimoji="1" lang="en-US" altLang="ja-JP" sz="1400" dirty="0" smtClean="0"/>
                    </a:p>
                  </a:txBody>
                  <a:tcPr vert="eaVert"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CCFF"/>
                    </a:solidFill>
                  </a:tcPr>
                </a:tc>
                <a:tc>
                  <a:txBody>
                    <a:bodyPr/>
                    <a:lstStyle/>
                    <a:p>
                      <a:r>
                        <a:rPr kumimoji="1" lang="ja-JP" altLang="en-US" sz="1200" dirty="0" smtClean="0"/>
                        <a:t>診療実績</a:t>
                      </a:r>
                      <a:endParaRPr kumimoji="1" lang="ja-JP" altLang="en-US" sz="1200"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CCFF"/>
                    </a:solidFill>
                  </a:tcPr>
                </a:tc>
                <a:tc>
                  <a:txBody>
                    <a:bodyPr/>
                    <a:lstStyle/>
                    <a:p>
                      <a:pPr marL="171450" indent="-171450">
                        <a:buFont typeface="Wingdings" panose="05000000000000000000" pitchFamily="2" charset="2"/>
                        <a:buChar char="l"/>
                      </a:pPr>
                      <a:r>
                        <a:rPr kumimoji="1" lang="ja-JP" altLang="en-US" sz="1050" dirty="0"/>
                        <a:t>入院件数の</a:t>
                      </a:r>
                      <a:r>
                        <a:rPr kumimoji="1" lang="ja-JP" altLang="en-US" sz="1050" dirty="0" smtClean="0"/>
                        <a:t>推移</a:t>
                      </a:r>
                      <a:endParaRPr kumimoji="1" lang="en-US" altLang="ja-JP" sz="1050" dirty="0"/>
                    </a:p>
                    <a:p>
                      <a:pPr marL="171450" indent="-171450">
                        <a:buFont typeface="Wingdings" panose="05000000000000000000" pitchFamily="2" charset="2"/>
                        <a:buChar char="l"/>
                      </a:pPr>
                      <a:r>
                        <a:rPr kumimoji="1" lang="ja-JP" altLang="en-US" sz="1050" dirty="0"/>
                        <a:t>ＭＤＣごとの</a:t>
                      </a:r>
                      <a:r>
                        <a:rPr kumimoji="1" lang="ja-JP" altLang="en-US" sz="1050" dirty="0" smtClean="0"/>
                        <a:t>患者数</a:t>
                      </a:r>
                      <a:endParaRPr kumimoji="1" lang="en-US" altLang="ja-JP" sz="1050" dirty="0" smtClean="0"/>
                    </a:p>
                    <a:p>
                      <a:pPr marL="171450" indent="-171450">
                        <a:buFont typeface="Wingdings" panose="05000000000000000000" pitchFamily="2" charset="2"/>
                        <a:buChar char="l"/>
                      </a:pPr>
                      <a:r>
                        <a:rPr kumimoji="1" lang="ja-JP" altLang="en-US" sz="1050" dirty="0" smtClean="0"/>
                        <a:t>救急搬送実績</a:t>
                      </a:r>
                      <a:endParaRPr kumimoji="1" lang="en-US" altLang="ja-JP" sz="1050" dirty="0" smtClean="0"/>
                    </a:p>
                    <a:p>
                      <a:pPr marL="171450" indent="-171450">
                        <a:buFont typeface="Wingdings" panose="05000000000000000000" pitchFamily="2" charset="2"/>
                        <a:buChar char="l"/>
                      </a:pPr>
                      <a:r>
                        <a:rPr kumimoji="1" lang="ja-JP" altLang="en-US" sz="1050" dirty="0" smtClean="0"/>
                        <a:t>手術件数</a:t>
                      </a:r>
                      <a:endParaRPr kumimoji="1" lang="en-US" altLang="ja-JP" sz="1050" dirty="0" smtClean="0"/>
                    </a:p>
                    <a:p>
                      <a:pPr marL="171450" indent="-171450">
                        <a:buFont typeface="Wingdings" panose="05000000000000000000" pitchFamily="2" charset="2"/>
                        <a:buChar char="l"/>
                      </a:pPr>
                      <a:r>
                        <a:rPr kumimoji="1" lang="ja-JP" altLang="en-US" sz="1050" dirty="0" smtClean="0"/>
                        <a:t>全身麻酔件数</a:t>
                      </a:r>
                      <a:endParaRPr kumimoji="1" lang="en-US" altLang="ja-JP" sz="1050" dirty="0" smtClean="0"/>
                    </a:p>
                    <a:p>
                      <a:pPr marL="0" indent="0" algn="ctr">
                        <a:buFont typeface="Wingdings" panose="05000000000000000000" pitchFamily="2" charset="2"/>
                        <a:buNone/>
                      </a:pPr>
                      <a:r>
                        <a:rPr kumimoji="1" lang="ja-JP" altLang="en-US" sz="1050" dirty="0" smtClean="0"/>
                        <a:t>＜</a:t>
                      </a:r>
                      <a:r>
                        <a:rPr kumimoji="1" lang="ja-JP" altLang="en-US" sz="1050" dirty="0"/>
                        <a:t>ＤＰＣ</a:t>
                      </a:r>
                      <a:r>
                        <a:rPr kumimoji="1" lang="ja-JP" altLang="en-US" sz="1050" dirty="0" smtClean="0"/>
                        <a:t>＞</a:t>
                      </a:r>
                      <a:endParaRPr kumimoji="1" lang="en-US" altLang="ja-JP" sz="1050" dirty="0" smtClean="0"/>
                    </a:p>
                  </a:txBody>
                  <a:tcPr>
                    <a:lnL w="28575" cap="flat" cmpd="sng" algn="ctr">
                      <a:solidFill>
                        <a:schemeClr val="tx1"/>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marL="171450" indent="-171450">
                        <a:buFont typeface="Wingdings" panose="05000000000000000000" pitchFamily="2" charset="2"/>
                        <a:buChar char="l"/>
                      </a:pPr>
                      <a:r>
                        <a:rPr kumimoji="1" lang="ja-JP" altLang="en-US" sz="1000" dirty="0"/>
                        <a:t>救急</a:t>
                      </a:r>
                      <a:r>
                        <a:rPr kumimoji="1" lang="ja-JP" altLang="en-US" sz="1000" dirty="0" smtClean="0"/>
                        <a:t>搬送実績</a:t>
                      </a:r>
                      <a:endParaRPr kumimoji="1" lang="en-US" altLang="ja-JP" sz="1000" dirty="0"/>
                    </a:p>
                    <a:p>
                      <a:pPr marL="171450" indent="-171450">
                        <a:buFont typeface="Wingdings" panose="05000000000000000000" pitchFamily="2" charset="2"/>
                        <a:buChar char="l"/>
                      </a:pPr>
                      <a:r>
                        <a:rPr kumimoji="1" lang="ja-JP" altLang="en-US" sz="1000" dirty="0" smtClean="0"/>
                        <a:t>手術件数</a:t>
                      </a:r>
                      <a:endParaRPr kumimoji="1" lang="en-US" altLang="ja-JP" sz="1000" dirty="0" smtClean="0"/>
                    </a:p>
                    <a:p>
                      <a:pPr marL="171450" indent="-171450">
                        <a:buFont typeface="Wingdings" panose="05000000000000000000" pitchFamily="2" charset="2"/>
                        <a:buChar char="l"/>
                      </a:pPr>
                      <a:r>
                        <a:rPr kumimoji="1" lang="ja-JP" altLang="en-US" sz="1000" dirty="0" smtClean="0"/>
                        <a:t>全身麻酔件数</a:t>
                      </a:r>
                      <a:endParaRPr kumimoji="1" lang="en-US" altLang="ja-JP" sz="1000" dirty="0" smtClean="0"/>
                    </a:p>
                    <a:p>
                      <a:pPr marL="171450" indent="-171450">
                        <a:buFont typeface="Wingdings" panose="05000000000000000000" pitchFamily="2" charset="2"/>
                        <a:buChar char="l"/>
                      </a:pPr>
                      <a:r>
                        <a:rPr kumimoji="1" lang="ja-JP" altLang="en-US" sz="1000" dirty="0" smtClean="0"/>
                        <a:t>在宅復帰割合</a:t>
                      </a:r>
                      <a:endParaRPr kumimoji="1" lang="en-US" altLang="ja-JP" sz="1000" dirty="0" smtClean="0"/>
                    </a:p>
                    <a:p>
                      <a:pPr marL="171450" indent="-171450">
                        <a:buFont typeface="Wingdings" panose="05000000000000000000" pitchFamily="2" charset="2"/>
                        <a:buChar char="l"/>
                      </a:pPr>
                      <a:r>
                        <a:rPr kumimoji="1" lang="ja-JP" altLang="en-US" sz="1000" dirty="0" smtClean="0"/>
                        <a:t>リハビリの実施状況</a:t>
                      </a:r>
                      <a:endParaRPr kumimoji="1" lang="en-US" altLang="ja-JP" sz="1000" dirty="0"/>
                    </a:p>
                  </a:txBody>
                  <a:tcPr>
                    <a:lnL w="28575" cap="flat" cmpd="sng" algn="ctr">
                      <a:solidFill>
                        <a:schemeClr val="tx2"/>
                      </a:solidFill>
                      <a:prstDash val="solid"/>
                      <a:round/>
                      <a:headEnd type="none" w="med" len="med"/>
                      <a:tailEnd type="none" w="med" len="med"/>
                    </a:lnL>
                    <a:lnT w="28575" cap="flat" cmpd="sng" algn="ctr">
                      <a:solidFill>
                        <a:schemeClr val="tx1"/>
                      </a:solidFill>
                      <a:prstDash val="solid"/>
                      <a:round/>
                      <a:headEnd type="none" w="med" len="med"/>
                      <a:tailEnd type="none" w="med" len="med"/>
                    </a:lnT>
                    <a:solidFill>
                      <a:srgbClr val="66CCFF">
                        <a:alpha val="12157"/>
                      </a:srgbClr>
                    </a:solidFill>
                  </a:tcPr>
                </a:tc>
                <a:tc>
                  <a:txBody>
                    <a:bodyPr/>
                    <a:lstStyle/>
                    <a:p>
                      <a:pPr marL="0" indent="0">
                        <a:buFont typeface="Wingdings" panose="05000000000000000000" pitchFamily="2" charset="2"/>
                        <a:buNone/>
                      </a:pPr>
                      <a:endParaRPr kumimoji="1" lang="en-US" altLang="ja-JP" sz="1100" dirty="0"/>
                    </a:p>
                  </a:txBody>
                  <a:tcPr>
                    <a:lnT w="28575" cap="flat" cmpd="sng" algn="ctr">
                      <a:solidFill>
                        <a:schemeClr val="tx1"/>
                      </a:solidFill>
                      <a:prstDash val="solid"/>
                      <a:round/>
                      <a:headEnd type="none" w="med" len="med"/>
                      <a:tailEnd type="none" w="med" len="med"/>
                    </a:lnT>
                    <a:solidFill>
                      <a:srgbClr val="66CCFF">
                        <a:alpha val="12157"/>
                      </a:srgbClr>
                    </a:solidFill>
                  </a:tcPr>
                </a:tc>
                <a:tc>
                  <a:txBody>
                    <a:bodyPr/>
                    <a:lstStyle/>
                    <a:p>
                      <a:pPr marL="0" indent="0">
                        <a:buFont typeface="Wingdings" panose="05000000000000000000" pitchFamily="2" charset="2"/>
                        <a:buNone/>
                      </a:pPr>
                      <a:endParaRPr kumimoji="1" lang="en-US" altLang="ja-JP" sz="1100" dirty="0"/>
                    </a:p>
                  </a:txBody>
                  <a:tcPr>
                    <a:lnR w="28575" cap="flat" cmpd="sng" algn="ctr">
                      <a:solidFill>
                        <a:schemeClr val="tx2"/>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rgbClr val="66CCFF">
                        <a:alpha val="12157"/>
                      </a:srgbClr>
                    </a:solidFill>
                  </a:tcPr>
                </a:tc>
                <a:tc>
                  <a:txBody>
                    <a:bodyPr/>
                    <a:lstStyle/>
                    <a:p>
                      <a:pPr marL="0" indent="0">
                        <a:buFont typeface="Wingdings" panose="05000000000000000000" pitchFamily="2" charset="2"/>
                        <a:buNone/>
                      </a:pPr>
                      <a:endParaRPr kumimoji="1" lang="en-US" altLang="ja-JP" sz="1100" dirty="0"/>
                    </a:p>
                  </a:txBody>
                  <a:tcPr>
                    <a:lnL w="28575" cap="flat" cmpd="sng" algn="ctr">
                      <a:solidFill>
                        <a:schemeClr val="tx2"/>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extLst>
                  <a:ext uri="{0D108BD9-81ED-4DB2-BD59-A6C34878D82A}">
                    <a16:rowId xmlns="" xmlns:a16="http://schemas.microsoft.com/office/drawing/2014/main" val="10001"/>
                  </a:ext>
                </a:extLst>
              </a:tr>
              <a:tr h="479513">
                <a:tc vMerge="1">
                  <a:txBody>
                    <a:bodyPr/>
                    <a:lstStyle/>
                    <a:p>
                      <a:endParaRPr kumimoji="1" lang="ja-JP" altLang="en-US" sz="1200"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CCFF"/>
                    </a:solidFill>
                  </a:tcPr>
                </a:tc>
                <a:tc>
                  <a:txBody>
                    <a:bodyPr/>
                    <a:lstStyle/>
                    <a:p>
                      <a:r>
                        <a:rPr kumimoji="1" lang="ja-JP" altLang="en-US" sz="1200" dirty="0" smtClean="0"/>
                        <a:t>病床機能</a:t>
                      </a:r>
                      <a:endParaRPr kumimoji="1" lang="en-US" altLang="ja-JP" sz="1200" dirty="0" smtClean="0"/>
                    </a:p>
                    <a:p>
                      <a:r>
                        <a:rPr kumimoji="1" lang="en-US" altLang="ja-JP" sz="1200" dirty="0" smtClean="0"/>
                        <a:t>【</a:t>
                      </a:r>
                      <a:r>
                        <a:rPr kumimoji="1" lang="ja-JP" altLang="en-US" sz="1200" dirty="0" smtClean="0"/>
                        <a:t>４機能</a:t>
                      </a:r>
                      <a:r>
                        <a:rPr kumimoji="1" lang="en-US" altLang="ja-JP" sz="1200" dirty="0" smtClean="0"/>
                        <a:t>】</a:t>
                      </a:r>
                      <a:endParaRPr kumimoji="1" lang="ja-JP" altLang="en-US" sz="1200"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CCFF"/>
                    </a:solidFill>
                  </a:tcPr>
                </a:tc>
                <a:tc>
                  <a:txBody>
                    <a:bodyPr/>
                    <a:lstStyle/>
                    <a:p>
                      <a:pPr marL="171450" indent="-171450">
                        <a:buFont typeface="Wingdings" panose="05000000000000000000" pitchFamily="2" charset="2"/>
                        <a:buChar char="l"/>
                      </a:pPr>
                      <a:endParaRPr kumimoji="1" lang="ja-JP" altLang="en-US" sz="1100" dirty="0"/>
                    </a:p>
                  </a:txBody>
                  <a:tcPr>
                    <a:lnL w="28575" cap="flat" cmpd="sng" algn="ctr">
                      <a:solidFill>
                        <a:schemeClr val="tx1"/>
                      </a:solidFill>
                      <a:prstDash val="solid"/>
                      <a:round/>
                      <a:headEnd type="none" w="med" len="med"/>
                      <a:tailEnd type="none" w="med" len="med"/>
                    </a:lnL>
                    <a:lnR w="28575" cap="flat" cmpd="sng" algn="ctr">
                      <a:solidFill>
                        <a:schemeClr val="tx2"/>
                      </a:solidFill>
                      <a:prstDash val="solid"/>
                      <a:round/>
                      <a:headEnd type="none" w="med" len="med"/>
                      <a:tailEnd type="none" w="med" len="med"/>
                    </a:lnR>
                    <a:lnTlToBr w="6350" cap="flat" cmpd="sng" algn="ctr">
                      <a:solidFill>
                        <a:schemeClr val="tx1"/>
                      </a:solidFill>
                      <a:prstDash val="solid"/>
                      <a:round/>
                      <a:headEnd type="none" w="med" len="med"/>
                      <a:tailEnd type="none" w="med" len="med"/>
                    </a:lnTlToBr>
                  </a:tcPr>
                </a:tc>
                <a:tc>
                  <a:txBody>
                    <a:bodyPr/>
                    <a:lstStyle/>
                    <a:p>
                      <a:pPr marL="0" indent="0" algn="ctr">
                        <a:buFont typeface="Wingdings" panose="05000000000000000000" pitchFamily="2" charset="2"/>
                        <a:buNone/>
                      </a:pPr>
                      <a:r>
                        <a:rPr kumimoji="1" lang="ja-JP" altLang="en-US" sz="2000" dirty="0" smtClean="0"/>
                        <a:t>○</a:t>
                      </a:r>
                      <a:endParaRPr kumimoji="1" lang="ja-JP" altLang="en-US" sz="2000" dirty="0"/>
                    </a:p>
                  </a:txBody>
                  <a:tcPr anchor="ctr">
                    <a:lnL w="28575" cap="flat" cmpd="sng" algn="ctr">
                      <a:solidFill>
                        <a:schemeClr val="tx2"/>
                      </a:solidFill>
                      <a:prstDash val="solid"/>
                      <a:round/>
                      <a:headEnd type="none" w="med" len="med"/>
                      <a:tailEnd type="none" w="med" len="med"/>
                    </a:lnL>
                    <a:solidFill>
                      <a:srgbClr val="66CCFF">
                        <a:alpha val="12157"/>
                      </a:srgbClr>
                    </a:solidFill>
                  </a:tcPr>
                </a:tc>
                <a:tc>
                  <a:txBody>
                    <a:bodyPr/>
                    <a:lstStyle/>
                    <a:p>
                      <a:pPr marL="0" indent="0" algn="ctr">
                        <a:buFont typeface="Wingdings" panose="05000000000000000000" pitchFamily="2" charset="2"/>
                        <a:buNone/>
                      </a:pPr>
                      <a:r>
                        <a:rPr kumimoji="1" lang="ja-JP" altLang="en-US" sz="2000" dirty="0" smtClean="0"/>
                        <a:t>○</a:t>
                      </a:r>
                      <a:endParaRPr kumimoji="1" lang="ja-JP" altLang="en-US" sz="2000" dirty="0"/>
                    </a:p>
                  </a:txBody>
                  <a:tcPr anchor="ctr">
                    <a:solidFill>
                      <a:srgbClr val="66CCFF">
                        <a:alpha val="12157"/>
                      </a:srgbClr>
                    </a:solidFill>
                  </a:tcPr>
                </a:tc>
                <a:tc>
                  <a:txBody>
                    <a:bodyPr/>
                    <a:lstStyle/>
                    <a:p>
                      <a:pPr marL="0" indent="0" algn="ctr">
                        <a:buFont typeface="Wingdings" panose="05000000000000000000" pitchFamily="2" charset="2"/>
                        <a:buNone/>
                      </a:pPr>
                      <a:endParaRPr kumimoji="1" lang="en-US" altLang="ja-JP" sz="2000" dirty="0"/>
                    </a:p>
                  </a:txBody>
                  <a:tcPr anchor="ctr">
                    <a:lnR w="28575" cap="flat" cmpd="sng" algn="ctr">
                      <a:solidFill>
                        <a:schemeClr val="tx2"/>
                      </a:solidFill>
                      <a:prstDash val="solid"/>
                      <a:round/>
                      <a:headEnd type="none" w="med" len="med"/>
                      <a:tailEnd type="none" w="med" len="med"/>
                    </a:lnR>
                    <a:solidFill>
                      <a:srgbClr val="66CCFF">
                        <a:alpha val="12157"/>
                      </a:srgbClr>
                    </a:solidFill>
                  </a:tcPr>
                </a:tc>
                <a:tc>
                  <a:txBody>
                    <a:bodyPr/>
                    <a:lstStyle/>
                    <a:p>
                      <a:pPr marL="0" indent="0" algn="ctr">
                        <a:buFont typeface="Wingdings" panose="05000000000000000000" pitchFamily="2" charset="2"/>
                        <a:buNone/>
                      </a:pPr>
                      <a:endParaRPr kumimoji="1" lang="en-US" altLang="ja-JP" sz="2000" dirty="0"/>
                    </a:p>
                  </a:txBody>
                  <a:tcPr anchor="ctr">
                    <a:lnL w="28575" cap="flat" cmpd="sng" algn="ctr">
                      <a:solidFill>
                        <a:schemeClr val="tx2"/>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extLst>
                  <a:ext uri="{0D108BD9-81ED-4DB2-BD59-A6C34878D82A}">
                    <a16:rowId xmlns="" xmlns:a16="http://schemas.microsoft.com/office/drawing/2014/main" val="10003"/>
                  </a:ext>
                </a:extLst>
              </a:tr>
              <a:tr h="523520">
                <a:tc vMerge="1">
                  <a:txBody>
                    <a:bodyPr/>
                    <a:lstStyle/>
                    <a:p>
                      <a:endParaRPr kumimoji="1" lang="ja-JP" altLang="en-US" sz="1200"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CCFF"/>
                    </a:solidFill>
                  </a:tcPr>
                </a:tc>
                <a:tc>
                  <a:txBody>
                    <a:bodyPr/>
                    <a:lstStyle/>
                    <a:p>
                      <a:r>
                        <a:rPr kumimoji="1" lang="ja-JP" altLang="en-US" sz="1200" dirty="0" smtClean="0"/>
                        <a:t>病床機能</a:t>
                      </a:r>
                      <a:endParaRPr kumimoji="1" lang="en-US" altLang="ja-JP" sz="1200" dirty="0" smtClean="0"/>
                    </a:p>
                    <a:p>
                      <a:r>
                        <a:rPr kumimoji="1" lang="en-US" altLang="ja-JP" sz="1200" dirty="0" smtClean="0"/>
                        <a:t>【</a:t>
                      </a:r>
                      <a:r>
                        <a:rPr kumimoji="1" lang="ja-JP" altLang="en-US" sz="1200" dirty="0" smtClean="0"/>
                        <a:t>入院基本料</a:t>
                      </a:r>
                      <a:r>
                        <a:rPr kumimoji="1" lang="en-US" altLang="ja-JP" sz="1200" dirty="0" smtClean="0"/>
                        <a:t>】</a:t>
                      </a:r>
                      <a:endParaRPr kumimoji="1" lang="ja-JP" altLang="en-US" sz="1200"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CCFF"/>
                    </a:solidFill>
                  </a:tcPr>
                </a:tc>
                <a:tc>
                  <a:txBody>
                    <a:bodyPr/>
                    <a:lstStyle/>
                    <a:p>
                      <a:pPr marL="171450" indent="-171450">
                        <a:buFont typeface="Wingdings" panose="05000000000000000000" pitchFamily="2" charset="2"/>
                        <a:buChar char="l"/>
                      </a:pPr>
                      <a:endParaRPr kumimoji="1" lang="ja-JP" altLang="en-US" sz="1100" dirty="0"/>
                    </a:p>
                  </a:txBody>
                  <a:tcPr>
                    <a:lnL w="28575" cap="flat" cmpd="sng" algn="ctr">
                      <a:solidFill>
                        <a:schemeClr val="tx1"/>
                      </a:solidFill>
                      <a:prstDash val="solid"/>
                      <a:round/>
                      <a:headEnd type="none" w="med" len="med"/>
                      <a:tailEnd type="none" w="med" len="med"/>
                    </a:lnL>
                    <a:lnR w="28575" cap="flat" cmpd="sng" algn="ctr">
                      <a:solidFill>
                        <a:schemeClr val="tx2"/>
                      </a:solidFill>
                      <a:prstDash val="solid"/>
                      <a:round/>
                      <a:headEnd type="none" w="med" len="med"/>
                      <a:tailEnd type="none" w="med" len="med"/>
                    </a:lnR>
                    <a:lnB w="28575" cap="flat" cmpd="sng" algn="ctr">
                      <a:solidFill>
                        <a:schemeClr val="tx1"/>
                      </a:solidFill>
                      <a:prstDash val="solid"/>
                      <a:round/>
                      <a:headEnd type="none" w="med" len="med"/>
                      <a:tailEnd type="none" w="med" len="med"/>
                    </a:lnB>
                    <a:lnTlToBr w="6350" cap="flat" cmpd="sng" algn="ctr">
                      <a:solidFill>
                        <a:schemeClr val="tx1"/>
                      </a:solidFill>
                      <a:prstDash val="solid"/>
                      <a:round/>
                      <a:headEnd type="none" w="med" len="med"/>
                      <a:tailEnd type="none" w="med" len="med"/>
                    </a:lnTlToBr>
                  </a:tcPr>
                </a:tc>
                <a:tc>
                  <a:txBody>
                    <a:bodyPr/>
                    <a:lstStyle/>
                    <a:p>
                      <a:pPr marL="0" indent="0" algn="ctr">
                        <a:buFont typeface="Wingdings" panose="05000000000000000000" pitchFamily="2" charset="2"/>
                        <a:buNone/>
                      </a:pPr>
                      <a:r>
                        <a:rPr kumimoji="1" lang="ja-JP" altLang="en-US" sz="2000" dirty="0" smtClean="0"/>
                        <a:t>△</a:t>
                      </a:r>
                      <a:endParaRPr kumimoji="1" lang="ja-JP" altLang="en-US" sz="2000" dirty="0"/>
                    </a:p>
                  </a:txBody>
                  <a:tcPr anchor="ctr">
                    <a:lnL w="28575" cap="flat" cmpd="sng" algn="ctr">
                      <a:solidFill>
                        <a:schemeClr val="tx2"/>
                      </a:solidFill>
                      <a:prstDash val="solid"/>
                      <a:round/>
                      <a:headEnd type="none" w="med" len="med"/>
                      <a:tailEnd type="none" w="med" len="med"/>
                    </a:lnL>
                    <a:lnB w="28575" cap="flat" cmpd="sng" algn="ctr">
                      <a:solidFill>
                        <a:schemeClr val="tx1"/>
                      </a:solidFill>
                      <a:prstDash val="solid"/>
                      <a:round/>
                      <a:headEnd type="none" w="med" len="med"/>
                      <a:tailEnd type="none" w="med" len="med"/>
                    </a:lnB>
                    <a:solidFill>
                      <a:srgbClr val="66CCFF">
                        <a:alpha val="12157"/>
                      </a:srgbClr>
                    </a:solidFill>
                  </a:tcPr>
                </a:tc>
                <a:tc>
                  <a:txBody>
                    <a:bodyPr/>
                    <a:lstStyle/>
                    <a:p>
                      <a:pPr marL="0" indent="0" algn="ctr">
                        <a:buFont typeface="Wingdings" panose="05000000000000000000" pitchFamily="2" charset="2"/>
                        <a:buNone/>
                      </a:pPr>
                      <a:r>
                        <a:rPr kumimoji="1" lang="ja-JP" altLang="en-US" sz="2000" dirty="0" smtClean="0"/>
                        <a:t>○</a:t>
                      </a:r>
                      <a:endParaRPr kumimoji="1" lang="ja-JP" altLang="en-US" sz="2000" dirty="0"/>
                    </a:p>
                  </a:txBody>
                  <a:tcPr anchor="ctr">
                    <a:lnB w="28575" cap="flat" cmpd="sng" algn="ctr">
                      <a:solidFill>
                        <a:schemeClr val="tx1"/>
                      </a:solidFill>
                      <a:prstDash val="solid"/>
                      <a:round/>
                      <a:headEnd type="none" w="med" len="med"/>
                      <a:tailEnd type="none" w="med" len="med"/>
                    </a:lnB>
                    <a:solidFill>
                      <a:srgbClr val="66CCFF">
                        <a:alpha val="12157"/>
                      </a:srgbClr>
                    </a:solidFill>
                  </a:tcPr>
                </a:tc>
                <a:tc>
                  <a:txBody>
                    <a:bodyPr/>
                    <a:lstStyle/>
                    <a:p>
                      <a:pPr marL="0" indent="0" algn="ctr">
                        <a:buFont typeface="Wingdings" panose="05000000000000000000" pitchFamily="2" charset="2"/>
                        <a:buNone/>
                      </a:pPr>
                      <a:endParaRPr kumimoji="1" lang="ja-JP" altLang="en-US" sz="2000" dirty="0"/>
                    </a:p>
                  </a:txBody>
                  <a:tcPr anchor="ctr">
                    <a:lnR w="28575" cap="flat" cmpd="sng" algn="ctr">
                      <a:solidFill>
                        <a:schemeClr val="tx2"/>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rgbClr val="66CCFF">
                        <a:alpha val="12157"/>
                      </a:srgbClr>
                    </a:solidFill>
                  </a:tcPr>
                </a:tc>
                <a:tc>
                  <a:txBody>
                    <a:bodyPr/>
                    <a:lstStyle/>
                    <a:p>
                      <a:pPr marL="0" indent="0" algn="ctr">
                        <a:buFont typeface="Wingdings" panose="05000000000000000000" pitchFamily="2" charset="2"/>
                        <a:buNone/>
                      </a:pPr>
                      <a:endParaRPr kumimoji="1" lang="ja-JP" altLang="en-US" sz="2000" dirty="0"/>
                    </a:p>
                  </a:txBody>
                  <a:tcPr anchor="ctr">
                    <a:lnL w="28575" cap="flat" cmpd="sng" algn="ctr">
                      <a:solidFill>
                        <a:schemeClr val="tx2"/>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4"/>
                  </a:ext>
                </a:extLst>
              </a:tr>
              <a:tr h="584407">
                <a:tc vMerge="1">
                  <a:txBody>
                    <a:bodyPr/>
                    <a:lstStyle/>
                    <a:p>
                      <a:endParaRPr kumimoji="1" lang="ja-JP" altLang="en-US" sz="1200"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kumimoji="1" lang="ja-JP" altLang="en-US" sz="1200" dirty="0" smtClean="0"/>
                        <a:t>将来の動向</a:t>
                      </a:r>
                      <a:endParaRPr kumimoji="1" lang="ja-JP" altLang="en-US" sz="1200"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171450" indent="-171450">
                        <a:buFont typeface="Wingdings" panose="05000000000000000000" pitchFamily="2" charset="2"/>
                        <a:buChar char="l"/>
                      </a:pPr>
                      <a:endParaRPr kumimoji="1" lang="ja-JP" altLang="en-US" sz="1100" dirty="0"/>
                    </a:p>
                  </a:txBody>
                  <a:tcPr>
                    <a:lnL w="28575" cap="flat" cmpd="sng" algn="ctr">
                      <a:solidFill>
                        <a:schemeClr val="tx1"/>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1"/>
                      </a:solidFill>
                      <a:prstDash val="solid"/>
                      <a:round/>
                      <a:headEnd type="none" w="med" len="med"/>
                      <a:tailEnd type="none" w="med" len="med"/>
                    </a:lnT>
                    <a:lnTlToBr w="6350" cap="flat" cmpd="sng" algn="ctr">
                      <a:solidFill>
                        <a:schemeClr val="tx1"/>
                      </a:solidFill>
                      <a:prstDash val="solid"/>
                      <a:round/>
                      <a:headEnd type="none" w="med" len="med"/>
                      <a:tailEnd type="none" w="med" len="med"/>
                    </a:lnTlToBr>
                  </a:tcPr>
                </a:tc>
                <a:tc>
                  <a:txBody>
                    <a:bodyPr/>
                    <a:lstStyle/>
                    <a:p>
                      <a:pPr marL="0" indent="0">
                        <a:buFont typeface="Wingdings" panose="05000000000000000000" pitchFamily="2" charset="2"/>
                        <a:buNone/>
                      </a:pPr>
                      <a:endParaRPr kumimoji="1" lang="ja-JP" altLang="en-US" sz="1100" dirty="0"/>
                    </a:p>
                  </a:txBody>
                  <a:tcPr>
                    <a:lnL w="28575" cap="flat" cmpd="sng" algn="ctr">
                      <a:solidFill>
                        <a:schemeClr val="tx2"/>
                      </a:solidFill>
                      <a:prstDash val="solid"/>
                      <a:round/>
                      <a:headEnd type="none" w="med" len="med"/>
                      <a:tailEnd type="none" w="med" len="med"/>
                    </a:lnL>
                    <a:lnT w="28575" cap="flat" cmpd="sng" algn="ctr">
                      <a:solidFill>
                        <a:schemeClr val="tx1"/>
                      </a:solidFill>
                      <a:prstDash val="solid"/>
                      <a:round/>
                      <a:headEnd type="none" w="med" len="med"/>
                      <a:tailEnd type="none" w="med" len="med"/>
                    </a:lnT>
                    <a:solidFill>
                      <a:srgbClr val="66CCFF">
                        <a:alpha val="12157"/>
                      </a:srgbClr>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100" dirty="0" smtClean="0"/>
                        <a:t>今後の経営方針</a:t>
                      </a:r>
                      <a:endParaRPr kumimoji="1" lang="en-US" altLang="ja-JP" sz="1100" dirty="0" smtClean="0"/>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dirty="0" smtClean="0"/>
                        <a:t>　・建て替え時期</a:t>
                      </a:r>
                      <a:endParaRPr kumimoji="1" lang="en-US" altLang="ja-JP" sz="1100" dirty="0" smtClean="0"/>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dirty="0" smtClean="0"/>
                        <a:t>　・診療科の再編等</a:t>
                      </a:r>
                      <a:endParaRPr kumimoji="1" lang="en-US" altLang="ja-JP" sz="1100" dirty="0" smtClean="0"/>
                    </a:p>
                  </a:txBody>
                  <a:tcPr>
                    <a:lnT w="28575" cap="flat" cmpd="sng" algn="ctr">
                      <a:solidFill>
                        <a:schemeClr val="tx1"/>
                      </a:solidFill>
                      <a:prstDash val="solid"/>
                      <a:round/>
                      <a:headEnd type="none" w="med" len="med"/>
                      <a:tailEnd type="none" w="med" len="med"/>
                    </a:lnT>
                    <a:solidFill>
                      <a:srgbClr val="66CCFF">
                        <a:alpha val="12157"/>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1100" dirty="0" smtClean="0"/>
                    </a:p>
                  </a:txBody>
                  <a:tcPr>
                    <a:lnR w="28575" cap="flat" cmpd="sng" algn="ctr">
                      <a:solidFill>
                        <a:schemeClr val="tx2"/>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rgbClr val="66CCFF">
                        <a:alpha val="12157"/>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1100" dirty="0" smtClean="0"/>
                    </a:p>
                  </a:txBody>
                  <a:tcPr>
                    <a:lnL w="28575" cap="flat" cmpd="sng" algn="ctr">
                      <a:solidFill>
                        <a:schemeClr val="tx2"/>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r>
              <a:tr h="454782">
                <a:tc vMerge="1">
                  <a:txBody>
                    <a:bodyPr/>
                    <a:lstStyle/>
                    <a:p>
                      <a:endParaRPr kumimoji="1" lang="ja-JP" altLang="en-US" sz="1200"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kumimoji="1" lang="ja-JP" altLang="en-US" sz="1200" dirty="0" smtClean="0"/>
                        <a:t>将来の病床機能</a:t>
                      </a:r>
                      <a:endParaRPr kumimoji="1" lang="en-US" altLang="ja-JP" sz="1200" dirty="0" smtClean="0"/>
                    </a:p>
                    <a:p>
                      <a:r>
                        <a:rPr kumimoji="1" lang="en-US" altLang="ja-JP" sz="1200" dirty="0" smtClean="0"/>
                        <a:t>【</a:t>
                      </a:r>
                      <a:r>
                        <a:rPr kumimoji="1" lang="ja-JP" altLang="en-US" sz="1200" dirty="0" smtClean="0"/>
                        <a:t>４機能</a:t>
                      </a:r>
                      <a:r>
                        <a:rPr kumimoji="1" lang="en-US" altLang="ja-JP" sz="1200" dirty="0" smtClean="0"/>
                        <a:t>】</a:t>
                      </a:r>
                      <a:endParaRPr kumimoji="1" lang="ja-JP" altLang="en-US" sz="1200"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171450" indent="-171450">
                        <a:buFont typeface="Wingdings" panose="05000000000000000000" pitchFamily="2" charset="2"/>
                        <a:buChar char="l"/>
                      </a:pPr>
                      <a:endParaRPr kumimoji="1" lang="ja-JP" altLang="en-US" sz="1100" dirty="0"/>
                    </a:p>
                  </a:txBody>
                  <a:tcPr>
                    <a:lnL w="28575" cap="flat" cmpd="sng" algn="ctr">
                      <a:solidFill>
                        <a:schemeClr val="tx1"/>
                      </a:solidFill>
                      <a:prstDash val="solid"/>
                      <a:round/>
                      <a:headEnd type="none" w="med" len="med"/>
                      <a:tailEnd type="none" w="med" len="med"/>
                    </a:lnL>
                    <a:lnR w="28575" cap="flat" cmpd="sng" algn="ctr">
                      <a:solidFill>
                        <a:schemeClr val="tx2"/>
                      </a:solidFill>
                      <a:prstDash val="solid"/>
                      <a:round/>
                      <a:headEnd type="none" w="med" len="med"/>
                      <a:tailEnd type="none" w="med" len="med"/>
                    </a:lnR>
                    <a:lnTlToBr w="6350" cap="flat" cmpd="sng" algn="ctr">
                      <a:solidFill>
                        <a:schemeClr val="tx1"/>
                      </a:solidFill>
                      <a:prstDash val="solid"/>
                      <a:round/>
                      <a:headEnd type="none" w="med" len="med"/>
                      <a:tailEnd type="none" w="med" len="med"/>
                    </a:lnTlToBr>
                  </a:tcPr>
                </a:tc>
                <a:tc>
                  <a:txBody>
                    <a:bodyPr/>
                    <a:lstStyle/>
                    <a:p>
                      <a:pPr marL="0" indent="0" algn="ctr">
                        <a:buFont typeface="Wingdings" panose="05000000000000000000" pitchFamily="2" charset="2"/>
                        <a:buNone/>
                      </a:pPr>
                      <a:r>
                        <a:rPr kumimoji="1" lang="ja-JP" altLang="en-US" sz="2000" dirty="0" smtClean="0"/>
                        <a:t>○</a:t>
                      </a:r>
                      <a:endParaRPr kumimoji="1" lang="ja-JP" altLang="en-US" sz="2000" dirty="0"/>
                    </a:p>
                  </a:txBody>
                  <a:tcPr anchor="ctr">
                    <a:lnL w="28575" cap="flat" cmpd="sng" algn="ctr">
                      <a:solidFill>
                        <a:schemeClr val="tx2"/>
                      </a:solidFill>
                      <a:prstDash val="solid"/>
                      <a:round/>
                      <a:headEnd type="none" w="med" len="med"/>
                      <a:tailEnd type="none" w="med" len="med"/>
                    </a:lnL>
                    <a:solidFill>
                      <a:srgbClr val="66CCFF">
                        <a:alpha val="12157"/>
                      </a:srgbClr>
                    </a:solidFill>
                  </a:tcPr>
                </a:tc>
                <a:tc>
                  <a:txBody>
                    <a:bodyPr/>
                    <a:lstStyle/>
                    <a:p>
                      <a:pPr marL="0" indent="0" algn="ctr">
                        <a:buFont typeface="Wingdings" panose="05000000000000000000" pitchFamily="2" charset="2"/>
                        <a:buNone/>
                      </a:pPr>
                      <a:r>
                        <a:rPr kumimoji="1" lang="ja-JP" altLang="en-US" sz="2000" dirty="0" smtClean="0"/>
                        <a:t>○</a:t>
                      </a:r>
                      <a:endParaRPr kumimoji="1" lang="ja-JP" altLang="en-US" sz="2000" dirty="0"/>
                    </a:p>
                  </a:txBody>
                  <a:tcPr anchor="ctr">
                    <a:solidFill>
                      <a:srgbClr val="66CCFF">
                        <a:alpha val="12157"/>
                      </a:srgbClr>
                    </a:solidFill>
                  </a:tcPr>
                </a:tc>
                <a:tc>
                  <a:txBody>
                    <a:bodyPr/>
                    <a:lstStyle/>
                    <a:p>
                      <a:pPr marL="0" indent="0" algn="ctr">
                        <a:buFont typeface="Wingdings" panose="05000000000000000000" pitchFamily="2" charset="2"/>
                        <a:buNone/>
                      </a:pPr>
                      <a:endParaRPr kumimoji="1" lang="ja-JP" altLang="en-US" sz="2000" dirty="0"/>
                    </a:p>
                  </a:txBody>
                  <a:tcPr anchor="ctr">
                    <a:lnR w="28575" cap="flat" cmpd="sng" algn="ctr">
                      <a:solidFill>
                        <a:schemeClr val="tx2"/>
                      </a:solidFill>
                      <a:prstDash val="solid"/>
                      <a:round/>
                      <a:headEnd type="none" w="med" len="med"/>
                      <a:tailEnd type="none" w="med" len="med"/>
                    </a:lnR>
                    <a:solidFill>
                      <a:srgbClr val="66CCFF">
                        <a:alpha val="12157"/>
                      </a:srgbClr>
                    </a:solidFill>
                  </a:tcPr>
                </a:tc>
                <a:tc>
                  <a:txBody>
                    <a:bodyPr/>
                    <a:lstStyle/>
                    <a:p>
                      <a:pPr marL="0" indent="0" algn="ctr">
                        <a:buFont typeface="Wingdings" panose="05000000000000000000" pitchFamily="2" charset="2"/>
                        <a:buNone/>
                      </a:pPr>
                      <a:endParaRPr kumimoji="1" lang="ja-JP" altLang="en-US" sz="2000" dirty="0"/>
                    </a:p>
                  </a:txBody>
                  <a:tcPr anchor="ctr">
                    <a:lnL w="28575" cap="flat" cmpd="sng" algn="ctr">
                      <a:solidFill>
                        <a:schemeClr val="tx2"/>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r>
              <a:tr h="449544">
                <a:tc vMerge="1">
                  <a:txBody>
                    <a:bodyPr/>
                    <a:lstStyle/>
                    <a:p>
                      <a:endParaRPr kumimoji="1" lang="ja-JP" altLang="en-US" sz="1200"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kumimoji="1" lang="ja-JP" altLang="en-US" sz="1200" dirty="0" smtClean="0"/>
                        <a:t>将来の病床機能</a:t>
                      </a:r>
                      <a:r>
                        <a:rPr kumimoji="1" lang="en-US" altLang="ja-JP" sz="1200" dirty="0" smtClean="0"/>
                        <a:t>【</a:t>
                      </a:r>
                      <a:r>
                        <a:rPr kumimoji="1" lang="ja-JP" altLang="en-US" sz="1200" dirty="0" smtClean="0"/>
                        <a:t>入院基本料</a:t>
                      </a:r>
                      <a:r>
                        <a:rPr kumimoji="1" lang="en-US" altLang="ja-JP" sz="1200" dirty="0" smtClean="0"/>
                        <a:t>】</a:t>
                      </a:r>
                      <a:endParaRPr kumimoji="1" lang="ja-JP" altLang="en-US" sz="1200"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171450" indent="-171450">
                        <a:buFont typeface="Wingdings" panose="05000000000000000000" pitchFamily="2" charset="2"/>
                        <a:buChar char="l"/>
                      </a:pPr>
                      <a:endParaRPr kumimoji="1" lang="ja-JP" altLang="en-US" sz="1100" dirty="0"/>
                    </a:p>
                  </a:txBody>
                  <a:tcPr>
                    <a:lnL w="28575" cap="flat" cmpd="sng" algn="ctr">
                      <a:solidFill>
                        <a:schemeClr val="tx1"/>
                      </a:solidFill>
                      <a:prstDash val="solid"/>
                      <a:round/>
                      <a:headEnd type="none" w="med" len="med"/>
                      <a:tailEnd type="none" w="med" len="med"/>
                    </a:lnL>
                    <a:lnR w="28575" cap="flat" cmpd="sng" algn="ctr">
                      <a:solidFill>
                        <a:schemeClr val="tx2"/>
                      </a:solidFill>
                      <a:prstDash val="solid"/>
                      <a:round/>
                      <a:headEnd type="none" w="med" len="med"/>
                      <a:tailEnd type="none" w="med" len="med"/>
                    </a:lnR>
                    <a:lnB w="28575" cap="flat" cmpd="sng" algn="ctr">
                      <a:solidFill>
                        <a:schemeClr val="tx1"/>
                      </a:solidFill>
                      <a:prstDash val="solid"/>
                      <a:round/>
                      <a:headEnd type="none" w="med" len="med"/>
                      <a:tailEnd type="none" w="med" len="med"/>
                    </a:lnB>
                    <a:lnTlToBr w="6350" cap="flat" cmpd="sng" algn="ctr">
                      <a:solidFill>
                        <a:schemeClr val="tx1"/>
                      </a:solidFill>
                      <a:prstDash val="solid"/>
                      <a:round/>
                      <a:headEnd type="none" w="med" len="med"/>
                      <a:tailEnd type="none" w="med" len="med"/>
                    </a:lnTlToBr>
                  </a:tcPr>
                </a:tc>
                <a:tc>
                  <a:txBody>
                    <a:bodyPr/>
                    <a:lstStyle/>
                    <a:p>
                      <a:pPr marL="171450" indent="-171450">
                        <a:buFont typeface="Wingdings" panose="05000000000000000000" pitchFamily="2" charset="2"/>
                        <a:buChar char="l"/>
                      </a:pPr>
                      <a:endParaRPr kumimoji="1" lang="ja-JP" altLang="en-US" sz="1100" dirty="0"/>
                    </a:p>
                  </a:txBody>
                  <a:tcPr>
                    <a:lnL w="28575" cap="flat" cmpd="sng" algn="ctr">
                      <a:solidFill>
                        <a:schemeClr val="tx2"/>
                      </a:solidFill>
                      <a:prstDash val="solid"/>
                      <a:round/>
                      <a:headEnd type="none" w="med" len="med"/>
                      <a:tailEnd type="none" w="med" len="med"/>
                    </a:lnL>
                    <a:lnB w="28575" cap="flat" cmpd="sng" algn="ctr">
                      <a:solidFill>
                        <a:schemeClr val="tx1"/>
                      </a:solidFill>
                      <a:prstDash val="solid"/>
                      <a:round/>
                      <a:headEnd type="none" w="med" len="med"/>
                      <a:tailEnd type="none" w="med" len="med"/>
                    </a:lnB>
                    <a:solidFill>
                      <a:srgbClr val="66CCFF">
                        <a:alpha val="12157"/>
                      </a:srgbClr>
                    </a:solidFill>
                  </a:tcPr>
                </a:tc>
                <a:tc>
                  <a:txBody>
                    <a:bodyPr/>
                    <a:lstStyle/>
                    <a:p>
                      <a:pPr marL="0" indent="0" algn="ctr">
                        <a:buFont typeface="Wingdings" panose="05000000000000000000" pitchFamily="2" charset="2"/>
                        <a:buNone/>
                      </a:pPr>
                      <a:r>
                        <a:rPr kumimoji="1" lang="ja-JP" altLang="en-US" sz="2000" dirty="0" smtClean="0"/>
                        <a:t>○</a:t>
                      </a:r>
                      <a:endParaRPr kumimoji="1" lang="ja-JP" altLang="en-US" sz="2000" dirty="0"/>
                    </a:p>
                  </a:txBody>
                  <a:tcPr anchor="ctr">
                    <a:lnB w="28575" cap="flat" cmpd="sng" algn="ctr">
                      <a:solidFill>
                        <a:schemeClr val="tx1"/>
                      </a:solidFill>
                      <a:prstDash val="solid"/>
                      <a:round/>
                      <a:headEnd type="none" w="med" len="med"/>
                      <a:tailEnd type="none" w="med" len="med"/>
                    </a:lnB>
                    <a:solidFill>
                      <a:srgbClr val="66CCFF">
                        <a:alpha val="12157"/>
                      </a:srgbClr>
                    </a:solidFill>
                  </a:tcPr>
                </a:tc>
                <a:tc>
                  <a:txBody>
                    <a:bodyPr/>
                    <a:lstStyle/>
                    <a:p>
                      <a:pPr marL="0" indent="0" algn="ctr">
                        <a:buFont typeface="Wingdings" panose="05000000000000000000" pitchFamily="2" charset="2"/>
                        <a:buNone/>
                      </a:pPr>
                      <a:endParaRPr kumimoji="1" lang="ja-JP" altLang="en-US" sz="2000" dirty="0"/>
                    </a:p>
                  </a:txBody>
                  <a:tcPr anchor="ctr">
                    <a:lnR w="28575" cap="flat" cmpd="sng" algn="ctr">
                      <a:solidFill>
                        <a:schemeClr val="tx2"/>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rgbClr val="66CCFF">
                        <a:alpha val="12157"/>
                      </a:srgbClr>
                    </a:solidFill>
                  </a:tcPr>
                </a:tc>
                <a:tc>
                  <a:txBody>
                    <a:bodyPr/>
                    <a:lstStyle/>
                    <a:p>
                      <a:pPr marL="0" indent="0" algn="ctr">
                        <a:buFont typeface="Wingdings" panose="05000000000000000000" pitchFamily="2" charset="2"/>
                        <a:buNone/>
                      </a:pPr>
                      <a:endParaRPr kumimoji="1" lang="ja-JP" altLang="en-US" sz="2000" dirty="0"/>
                    </a:p>
                  </a:txBody>
                  <a:tcPr anchor="ctr">
                    <a:lnL w="28575" cap="flat" cmpd="sng" algn="ctr">
                      <a:solidFill>
                        <a:schemeClr val="tx2"/>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r>
              <a:tr h="449544">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　二次医療圏</a:t>
                      </a:r>
                    </a:p>
                  </a:txBody>
                  <a:tcPr vert="eaVert"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医療提供体制</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100" dirty="0" smtClean="0"/>
                        <a:t>医療提供状況・実施状況</a:t>
                      </a:r>
                      <a:endParaRPr kumimoji="1" lang="en-US" altLang="ja-JP" sz="1100" dirty="0" smtClean="0"/>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dirty="0" smtClean="0"/>
                        <a:t>　</a:t>
                      </a:r>
                      <a:r>
                        <a:rPr kumimoji="1" lang="ja-JP" altLang="en-US" sz="1100" dirty="0" smtClean="0">
                          <a:latin typeface="+mn-ea"/>
                          <a:ea typeface="+mn-ea"/>
                        </a:rPr>
                        <a:t>＜</a:t>
                      </a:r>
                      <a:r>
                        <a:rPr kumimoji="1" lang="en-US" altLang="ja-JP" sz="1100" dirty="0" smtClean="0">
                          <a:latin typeface="+mn-ea"/>
                          <a:ea typeface="+mn-ea"/>
                        </a:rPr>
                        <a:t>NDB</a:t>
                      </a:r>
                      <a:r>
                        <a:rPr kumimoji="1" lang="ja-JP" altLang="en-US" sz="1100" dirty="0" smtClean="0">
                          <a:latin typeface="+mn-ea"/>
                          <a:ea typeface="+mn-ea"/>
                        </a:rPr>
                        <a:t>・</a:t>
                      </a:r>
                      <a:r>
                        <a:rPr kumimoji="1" lang="en-US" altLang="ja-JP" sz="1100" dirty="0" smtClean="0">
                          <a:latin typeface="+mn-ea"/>
                          <a:ea typeface="+mn-ea"/>
                        </a:rPr>
                        <a:t>SCR</a:t>
                      </a:r>
                      <a:r>
                        <a:rPr kumimoji="1" lang="ja-JP" altLang="en-US" sz="1100" dirty="0" smtClean="0">
                          <a:latin typeface="+mn-ea"/>
                          <a:ea typeface="+mn-ea"/>
                        </a:rPr>
                        <a:t>＞</a:t>
                      </a:r>
                      <a:endParaRPr kumimoji="1" lang="en-US" altLang="ja-JP" sz="1100" dirty="0" smtClean="0">
                        <a:latin typeface="+mn-ea"/>
                        <a:ea typeface="+mn-ea"/>
                      </a:endParaRPr>
                    </a:p>
                  </a:txBody>
                  <a:tcPr>
                    <a:lnL w="28575" cap="flat" cmpd="sng" algn="ctr">
                      <a:solidFill>
                        <a:schemeClr val="tx1"/>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1"/>
                      </a:solidFill>
                      <a:prstDash val="solid"/>
                      <a:round/>
                      <a:headEnd type="none" w="med" len="med"/>
                      <a:tailEnd type="none" w="med" len="med"/>
                    </a:lnT>
                    <a:lnTlToBr w="6350" cap="flat" cmpd="sng" algn="ctr">
                      <a:noFill/>
                      <a:prstDash val="solid"/>
                      <a:round/>
                      <a:headEnd type="none" w="med" len="med"/>
                      <a:tailEnd type="none" w="med" len="med"/>
                    </a:lnTlToBr>
                  </a:tcPr>
                </a:tc>
                <a:tc>
                  <a:txBody>
                    <a:bodyPr/>
                    <a:lstStyle/>
                    <a:p>
                      <a:pPr marL="171450" indent="-171450">
                        <a:buFont typeface="Wingdings" panose="05000000000000000000" pitchFamily="2" charset="2"/>
                        <a:buChar char="l"/>
                      </a:pPr>
                      <a:endParaRPr kumimoji="1" lang="ja-JP" altLang="en-US" sz="1100" dirty="0"/>
                    </a:p>
                  </a:txBody>
                  <a:tcPr>
                    <a:lnL w="28575" cap="flat" cmpd="sng" algn="ctr">
                      <a:solidFill>
                        <a:schemeClr val="tx2"/>
                      </a:solidFill>
                      <a:prstDash val="solid"/>
                      <a:round/>
                      <a:headEnd type="none" w="med" len="med"/>
                      <a:tailEnd type="none" w="med" len="med"/>
                    </a:lnL>
                    <a:lnT w="28575" cap="flat" cmpd="sng" algn="ctr">
                      <a:solidFill>
                        <a:schemeClr val="tx1"/>
                      </a:solidFill>
                      <a:prstDash val="solid"/>
                      <a:round/>
                      <a:headEnd type="none" w="med" len="med"/>
                      <a:tailEnd type="none" w="med" len="med"/>
                    </a:lnT>
                    <a:lnTlToBr w="6350" cap="flat" cmpd="sng" algn="ctr">
                      <a:solidFill>
                        <a:schemeClr val="tx1"/>
                      </a:solidFill>
                      <a:prstDash val="solid"/>
                      <a:round/>
                      <a:headEnd type="none" w="med" len="med"/>
                      <a:tailEnd type="none" w="med" len="med"/>
                    </a:lnTlToBr>
                    <a:solidFill>
                      <a:srgbClr val="66CCFF">
                        <a:alpha val="12157"/>
                      </a:srgbClr>
                    </a:solidFill>
                  </a:tcPr>
                </a:tc>
                <a:tc>
                  <a:txBody>
                    <a:bodyPr/>
                    <a:lstStyle/>
                    <a:p>
                      <a:pPr marL="0" indent="0" algn="ctr">
                        <a:buFont typeface="Wingdings" panose="05000000000000000000" pitchFamily="2" charset="2"/>
                        <a:buNone/>
                      </a:pPr>
                      <a:endParaRPr kumimoji="1" lang="ja-JP" altLang="en-US" sz="2000" dirty="0"/>
                    </a:p>
                  </a:txBody>
                  <a:tcPr anchor="ctr">
                    <a:lnT w="28575" cap="flat" cmpd="sng" algn="ctr">
                      <a:solidFill>
                        <a:schemeClr val="tx1"/>
                      </a:solidFill>
                      <a:prstDash val="solid"/>
                      <a:round/>
                      <a:headEnd type="none" w="med" len="med"/>
                      <a:tailEnd type="none" w="med" len="med"/>
                    </a:lnT>
                    <a:lnTlToBr w="6350" cap="flat" cmpd="sng" algn="ctr">
                      <a:solidFill>
                        <a:schemeClr val="tx1"/>
                      </a:solidFill>
                      <a:prstDash val="solid"/>
                      <a:round/>
                      <a:headEnd type="none" w="med" len="med"/>
                      <a:tailEnd type="none" w="med" len="med"/>
                    </a:lnTlToBr>
                    <a:solidFill>
                      <a:srgbClr val="66CCFF">
                        <a:alpha val="12157"/>
                      </a:srgbClr>
                    </a:solidFill>
                  </a:tcPr>
                </a:tc>
                <a:tc>
                  <a:txBody>
                    <a:bodyPr/>
                    <a:lstStyle/>
                    <a:p>
                      <a:pPr marL="0" indent="0" algn="ctr">
                        <a:buFont typeface="Wingdings" panose="05000000000000000000" pitchFamily="2" charset="2"/>
                        <a:buNone/>
                      </a:pPr>
                      <a:endParaRPr kumimoji="1" lang="ja-JP" altLang="en-US" sz="2000" dirty="0"/>
                    </a:p>
                  </a:txBody>
                  <a:tcPr anchor="ctr">
                    <a:lnR w="28575" cap="flat" cmpd="sng" algn="ctr">
                      <a:solidFill>
                        <a:schemeClr val="tx2"/>
                      </a:solidFill>
                      <a:prstDash val="solid"/>
                      <a:round/>
                      <a:headEnd type="none" w="med" len="med"/>
                      <a:tailEnd type="none" w="med" len="med"/>
                    </a:lnR>
                    <a:lnT w="28575" cap="flat" cmpd="sng" algn="ctr">
                      <a:solidFill>
                        <a:schemeClr val="tx1"/>
                      </a:solidFill>
                      <a:prstDash val="solid"/>
                      <a:round/>
                      <a:headEnd type="none" w="med" len="med"/>
                      <a:tailEnd type="none" w="med" len="med"/>
                    </a:lnT>
                    <a:lnTlToBr w="6350" cap="flat" cmpd="sng" algn="ctr">
                      <a:solidFill>
                        <a:schemeClr val="tx1"/>
                      </a:solidFill>
                      <a:prstDash val="solid"/>
                      <a:round/>
                      <a:headEnd type="none" w="med" len="med"/>
                      <a:tailEnd type="none" w="med" len="med"/>
                    </a:lnTlToBr>
                    <a:solidFill>
                      <a:srgbClr val="66CCFF">
                        <a:alpha val="12157"/>
                      </a:srgbClr>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100" dirty="0" smtClean="0"/>
                        <a:t>５疾病４事業ごとの医療機関の役割</a:t>
                      </a:r>
                      <a:endParaRPr kumimoji="1" lang="en-US" altLang="ja-JP" sz="1100" dirty="0" smtClean="0"/>
                    </a:p>
                  </a:txBody>
                  <a:tcPr anchor="ctr">
                    <a:lnL w="28575" cap="flat" cmpd="sng" algn="ctr">
                      <a:solidFill>
                        <a:schemeClr val="tx2"/>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TlToBr w="28575" cap="flat" cmpd="sng" algn="ctr">
                      <a:noFill/>
                      <a:prstDash val="solid"/>
                      <a:round/>
                      <a:headEnd type="none" w="med" len="med"/>
                      <a:tailEnd type="none" w="med" len="med"/>
                    </a:lnTlToBr>
                  </a:tcPr>
                </a:tc>
              </a:tr>
              <a:tr h="449544">
                <a:tc vMerge="1">
                  <a:txBody>
                    <a:bodyPr/>
                    <a:lstStyle/>
                    <a:p>
                      <a:endParaRPr kumimoji="1" lang="ja-JP" altLang="en-US" sz="1400"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kumimoji="1" lang="ja-JP" altLang="en-US" sz="1200" dirty="0" smtClean="0"/>
                        <a:t>患者受療動向</a:t>
                      </a:r>
                      <a:endParaRPr kumimoji="1" lang="ja-JP" altLang="en-US" sz="1200"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100" dirty="0" smtClean="0"/>
                        <a:t>５疾病４事業に関する圏域間流出・流入</a:t>
                      </a:r>
                      <a:endParaRPr kumimoji="1" lang="en-US" altLang="ja-JP" sz="1100" dirty="0" smtClean="0"/>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50" dirty="0" smtClean="0">
                          <a:latin typeface="+mn-ea"/>
                          <a:ea typeface="+mn-ea"/>
                        </a:rPr>
                        <a:t>＜国保・後期レセプト＞</a:t>
                      </a:r>
                      <a:endParaRPr kumimoji="1" lang="en-US" altLang="ja-JP" sz="1050" dirty="0" smtClean="0">
                        <a:latin typeface="+mn-ea"/>
                        <a:ea typeface="+mn-ea"/>
                      </a:endParaRPr>
                    </a:p>
                  </a:txBody>
                  <a:tcPr>
                    <a:lnL w="28575" cap="flat" cmpd="sng" algn="ctr">
                      <a:solidFill>
                        <a:schemeClr val="tx1"/>
                      </a:solidFill>
                      <a:prstDash val="solid"/>
                      <a:round/>
                      <a:headEnd type="none" w="med" len="med"/>
                      <a:tailEnd type="none" w="med" len="med"/>
                    </a:lnL>
                    <a:lnR w="28575" cap="flat" cmpd="sng" algn="ctr">
                      <a:solidFill>
                        <a:schemeClr val="tx2"/>
                      </a:solidFill>
                      <a:prstDash val="solid"/>
                      <a:round/>
                      <a:headEnd type="none" w="med" len="med"/>
                      <a:tailEnd type="none" w="med" len="med"/>
                    </a:lnR>
                    <a:lnB w="28575" cap="flat" cmpd="sng" algn="ctr">
                      <a:solidFill>
                        <a:schemeClr val="tx1"/>
                      </a:solidFill>
                      <a:prstDash val="solid"/>
                      <a:round/>
                      <a:headEnd type="none" w="med" len="med"/>
                      <a:tailEnd type="none" w="med" len="med"/>
                    </a:lnB>
                    <a:lnTlToBr w="6350" cap="flat" cmpd="sng" algn="ctr">
                      <a:noFill/>
                      <a:prstDash val="solid"/>
                      <a:round/>
                      <a:headEnd type="none" w="med" len="med"/>
                      <a:tailEnd type="none" w="med" len="med"/>
                    </a:lnTlToBr>
                  </a:tcPr>
                </a:tc>
                <a:tc>
                  <a:txBody>
                    <a:bodyPr/>
                    <a:lstStyle/>
                    <a:p>
                      <a:pPr marL="171450" indent="-171450">
                        <a:buFont typeface="Wingdings" panose="05000000000000000000" pitchFamily="2" charset="2"/>
                        <a:buChar char="l"/>
                      </a:pPr>
                      <a:endParaRPr kumimoji="1" lang="ja-JP" altLang="en-US" sz="1100" dirty="0"/>
                    </a:p>
                  </a:txBody>
                  <a:tcPr>
                    <a:lnL w="28575" cap="flat" cmpd="sng" algn="ctr">
                      <a:solidFill>
                        <a:schemeClr val="tx2"/>
                      </a:solidFill>
                      <a:prstDash val="solid"/>
                      <a:round/>
                      <a:headEnd type="none" w="med" len="med"/>
                      <a:tailEnd type="none" w="med" len="med"/>
                    </a:lnL>
                    <a:lnB w="28575" cap="flat" cmpd="sng" algn="ctr">
                      <a:solidFill>
                        <a:schemeClr val="tx2"/>
                      </a:solidFill>
                      <a:prstDash val="solid"/>
                      <a:round/>
                      <a:headEnd type="none" w="med" len="med"/>
                      <a:tailEnd type="none" w="med" len="med"/>
                    </a:lnB>
                    <a:lnTlToBr w="6350" cap="flat" cmpd="sng" algn="ctr">
                      <a:solidFill>
                        <a:schemeClr val="tx1"/>
                      </a:solidFill>
                      <a:prstDash val="solid"/>
                      <a:round/>
                      <a:headEnd type="none" w="med" len="med"/>
                      <a:tailEnd type="none" w="med" len="med"/>
                    </a:lnTlToBr>
                    <a:solidFill>
                      <a:srgbClr val="66CCFF">
                        <a:alpha val="12157"/>
                      </a:srgbClr>
                    </a:solidFill>
                  </a:tcPr>
                </a:tc>
                <a:tc>
                  <a:txBody>
                    <a:bodyPr/>
                    <a:lstStyle/>
                    <a:p>
                      <a:pPr marL="171450" indent="-171450">
                        <a:buFont typeface="Wingdings" panose="05000000000000000000" pitchFamily="2" charset="2"/>
                        <a:buChar char="l"/>
                      </a:pPr>
                      <a:endParaRPr kumimoji="1" lang="ja-JP" altLang="en-US" sz="1100" dirty="0"/>
                    </a:p>
                  </a:txBody>
                  <a:tcPr>
                    <a:lnB w="28575" cap="flat" cmpd="sng" algn="ctr">
                      <a:solidFill>
                        <a:schemeClr val="tx2"/>
                      </a:solidFill>
                      <a:prstDash val="solid"/>
                      <a:round/>
                      <a:headEnd type="none" w="med" len="med"/>
                      <a:tailEnd type="none" w="med" len="med"/>
                    </a:lnB>
                    <a:lnTlToBr w="6350" cap="flat" cmpd="sng" algn="ctr">
                      <a:solidFill>
                        <a:schemeClr val="tx1"/>
                      </a:solidFill>
                      <a:prstDash val="solid"/>
                      <a:round/>
                      <a:headEnd type="none" w="med" len="med"/>
                      <a:tailEnd type="none" w="med" len="med"/>
                    </a:lnTlToBr>
                    <a:solidFill>
                      <a:srgbClr val="66CCFF">
                        <a:alpha val="12157"/>
                      </a:srgbClr>
                    </a:solidFill>
                  </a:tcPr>
                </a:tc>
                <a:tc>
                  <a:txBody>
                    <a:bodyPr/>
                    <a:lstStyle/>
                    <a:p>
                      <a:pPr marL="171450" indent="-171450">
                        <a:buFont typeface="Wingdings" panose="05000000000000000000" pitchFamily="2" charset="2"/>
                        <a:buChar char="l"/>
                      </a:pPr>
                      <a:endParaRPr kumimoji="1" lang="ja-JP" altLang="en-US" sz="1100" dirty="0"/>
                    </a:p>
                  </a:txBody>
                  <a:tcPr>
                    <a:lnR w="28575" cap="flat" cmpd="sng" algn="ctr">
                      <a:solidFill>
                        <a:schemeClr val="tx2"/>
                      </a:solidFill>
                      <a:prstDash val="solid"/>
                      <a:round/>
                      <a:headEnd type="none" w="med" len="med"/>
                      <a:tailEnd type="none" w="med" len="med"/>
                    </a:lnR>
                    <a:lnB w="28575" cap="flat" cmpd="sng" algn="ctr">
                      <a:solidFill>
                        <a:schemeClr val="tx2"/>
                      </a:solidFill>
                      <a:prstDash val="solid"/>
                      <a:round/>
                      <a:headEnd type="none" w="med" len="med"/>
                      <a:tailEnd type="none" w="med" len="med"/>
                    </a:lnB>
                    <a:lnTlToBr w="6350" cap="flat" cmpd="sng" algn="ctr">
                      <a:solidFill>
                        <a:schemeClr val="tx1"/>
                      </a:solidFill>
                      <a:prstDash val="solid"/>
                      <a:round/>
                      <a:headEnd type="none" w="med" len="med"/>
                      <a:tailEnd type="none" w="med" len="med"/>
                    </a:lnTlToBr>
                    <a:solidFill>
                      <a:srgbClr val="66CCFF">
                        <a:alpha val="12157"/>
                      </a:srgbClr>
                    </a:solidFill>
                  </a:tcPr>
                </a:tc>
                <a:tc>
                  <a:txBody>
                    <a:bodyPr/>
                    <a:lstStyle/>
                    <a:p>
                      <a:pPr marL="171450" indent="-171450">
                        <a:buFont typeface="Wingdings" panose="05000000000000000000" pitchFamily="2" charset="2"/>
                        <a:buChar char="l"/>
                      </a:pPr>
                      <a:endParaRPr kumimoji="1" lang="ja-JP" altLang="en-US" sz="1100" dirty="0"/>
                    </a:p>
                  </a:txBody>
                  <a:tcPr>
                    <a:lnL w="28575" cap="flat" cmpd="sng" algn="ctr">
                      <a:solidFill>
                        <a:schemeClr val="tx2"/>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lnTlToBr w="28575" cap="flat" cmpd="sng" algn="ctr">
                      <a:noFill/>
                      <a:prstDash val="solid"/>
                      <a:round/>
                      <a:headEnd type="none" w="med" len="med"/>
                      <a:tailEnd type="none" w="med" len="med"/>
                    </a:lnTlToBr>
                  </a:tcPr>
                </a:tc>
              </a:tr>
            </a:tbl>
          </a:graphicData>
        </a:graphic>
      </p:graphicFrame>
      <p:sp>
        <p:nvSpPr>
          <p:cNvPr id="7" name="角丸四角形 6"/>
          <p:cNvSpPr/>
          <p:nvPr/>
        </p:nvSpPr>
        <p:spPr>
          <a:xfrm>
            <a:off x="6102613" y="2089562"/>
            <a:ext cx="1513223" cy="331236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nSpc>
                <a:spcPct val="150000"/>
              </a:lnSpc>
            </a:pPr>
            <a:r>
              <a:rPr lang="ja-JP" altLang="en-US" sz="1100" b="1" dirty="0"/>
              <a:t>医療</a:t>
            </a:r>
            <a:r>
              <a:rPr lang="ja-JP" altLang="en-US" sz="1100" b="1" dirty="0" smtClean="0"/>
              <a:t>機能の分化・連携を進めるためには、「公的機関」だけでなく、「民間病院」についても、今後の意向について、まとめる必要がある。</a:t>
            </a:r>
            <a:endParaRPr lang="en-US" altLang="ja-JP" sz="1100" b="1" dirty="0" smtClean="0"/>
          </a:p>
        </p:txBody>
      </p:sp>
      <p:sp>
        <p:nvSpPr>
          <p:cNvPr id="2" name="スライド番号プレースホルダー 1"/>
          <p:cNvSpPr>
            <a:spLocks noGrp="1"/>
          </p:cNvSpPr>
          <p:nvPr>
            <p:ph type="sldNum" sz="quarter" idx="12"/>
          </p:nvPr>
        </p:nvSpPr>
        <p:spPr>
          <a:xfrm>
            <a:off x="6859225" y="6484451"/>
            <a:ext cx="2133600" cy="365125"/>
          </a:xfrm>
        </p:spPr>
        <p:txBody>
          <a:bodyPr/>
          <a:lstStyle/>
          <a:p>
            <a:fld id="{A9848611-8FAA-4BFC-BAAD-33CAF1A3E273}" type="slidenum">
              <a:rPr kumimoji="1" lang="ja-JP" altLang="en-US" sz="1800" smtClean="0">
                <a:solidFill>
                  <a:schemeClr val="tx1"/>
                </a:solidFill>
              </a:rPr>
              <a:t>8</a:t>
            </a:fld>
            <a:endParaRPr kumimoji="1" lang="ja-JP" altLang="en-US" sz="1800" dirty="0">
              <a:solidFill>
                <a:schemeClr val="tx1"/>
              </a:solidFill>
            </a:endParaRPr>
          </a:p>
        </p:txBody>
      </p:sp>
    </p:spTree>
    <p:extLst>
      <p:ext uri="{BB962C8B-B14F-4D97-AF65-F5344CB8AC3E}">
        <p14:creationId xmlns:p14="http://schemas.microsoft.com/office/powerpoint/2010/main" val="10659183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CB110735879EE44AC0DA5AE7D61CC8B" ma:contentTypeVersion="0" ma:contentTypeDescription="新しいドキュメントを作成します。" ma:contentTypeScope="" ma:versionID="52cf278b219930cbe3bdae6bc175c2bc">
  <xsd:schema xmlns:xsd="http://www.w3.org/2001/XMLSchema" xmlns:xs="http://www.w3.org/2001/XMLSchema" xmlns:p="http://schemas.microsoft.com/office/2006/metadata/properties" targetNamespace="http://schemas.microsoft.com/office/2006/metadata/properties" ma:root="true" ma:fieldsID="8c216975fa0084bb3f54c3fd858a61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E0D3B4E-C9F3-4B3A-8E50-312B92DACB06}">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81113B9B-CCBE-46E5-925E-26C30598090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E282CDE7-7F1F-4562-B2F3-1B295557642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5779</TotalTime>
  <Words>1478</Words>
  <Application>Microsoft Office PowerPoint</Application>
  <PresentationFormat>画面に合わせる (4:3)</PresentationFormat>
  <Paragraphs>357</Paragraphs>
  <Slides>8</Slides>
  <Notes>3</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Office ​​テーマ</vt:lpstr>
      <vt:lpstr>今後の「地域医療構想」の推進 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堺市</cp:lastModifiedBy>
  <cp:revision>384</cp:revision>
  <cp:lastPrinted>2017-11-22T02:41:02Z</cp:lastPrinted>
  <dcterms:created xsi:type="dcterms:W3CDTF">2017-09-06T02:09:24Z</dcterms:created>
  <dcterms:modified xsi:type="dcterms:W3CDTF">2017-12-13T11:18:01Z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0x0101002CB110735879EE44AC0DA5AE7D61CC8B</vt:lpwstr>
  </property>
</Properties>
</file>