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81" r:id="rId2"/>
    <p:sldId id="280" r:id="rId3"/>
    <p:sldId id="276" r:id="rId4"/>
    <p:sldId id="282" r:id="rId5"/>
    <p:sldId id="275" r:id="rId6"/>
    <p:sldId id="277" r:id="rId7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96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485" autoAdjust="0"/>
    <p:restoredTop sz="98940" autoAdjust="0"/>
  </p:normalViewPr>
  <p:slideViewPr>
    <p:cSldViewPr>
      <p:cViewPr>
        <p:scale>
          <a:sx n="81" d="100"/>
          <a:sy n="81" d="100"/>
        </p:scale>
        <p:origin x="-1302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8621" cy="493237"/>
          </a:xfrm>
          <a:prstGeom prst="rect">
            <a:avLst/>
          </a:prstGeom>
        </p:spPr>
        <p:txBody>
          <a:bodyPr vert="horz" lIns="90644" tIns="45322" rIns="90644" bIns="4532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572" y="0"/>
            <a:ext cx="2918621" cy="493237"/>
          </a:xfrm>
          <a:prstGeom prst="rect">
            <a:avLst/>
          </a:prstGeom>
        </p:spPr>
        <p:txBody>
          <a:bodyPr vert="horz" lIns="90644" tIns="45322" rIns="90644" bIns="45322" rtlCol="0"/>
          <a:lstStyle>
            <a:lvl1pPr algn="r">
              <a:defRPr sz="1200"/>
            </a:lvl1pPr>
          </a:lstStyle>
          <a:p>
            <a:fld id="{D20CF952-103F-4CC4-84D0-A8F4733F1D5D}" type="datetimeFigureOut">
              <a:rPr kumimoji="1" lang="ja-JP" altLang="en-US" smtClean="0"/>
              <a:t>2017/12/14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9371501"/>
            <a:ext cx="2918621" cy="493236"/>
          </a:xfrm>
          <a:prstGeom prst="rect">
            <a:avLst/>
          </a:prstGeom>
        </p:spPr>
        <p:txBody>
          <a:bodyPr vert="horz" lIns="90644" tIns="45322" rIns="90644" bIns="4532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572" y="9371501"/>
            <a:ext cx="2918621" cy="493236"/>
          </a:xfrm>
          <a:prstGeom prst="rect">
            <a:avLst/>
          </a:prstGeom>
        </p:spPr>
        <p:txBody>
          <a:bodyPr vert="horz" lIns="90644" tIns="45322" rIns="90644" bIns="45322" rtlCol="0" anchor="b"/>
          <a:lstStyle>
            <a:lvl1pPr algn="r">
              <a:defRPr sz="1200"/>
            </a:lvl1pPr>
          </a:lstStyle>
          <a:p>
            <a:fld id="{9D3D78FE-2360-4BF2-A8A4-305697002E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64260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8621" cy="493237"/>
          </a:xfrm>
          <a:prstGeom prst="rect">
            <a:avLst/>
          </a:prstGeom>
        </p:spPr>
        <p:txBody>
          <a:bodyPr vert="horz" lIns="90644" tIns="45322" rIns="90644" bIns="4532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572" y="0"/>
            <a:ext cx="2918621" cy="493237"/>
          </a:xfrm>
          <a:prstGeom prst="rect">
            <a:avLst/>
          </a:prstGeom>
        </p:spPr>
        <p:txBody>
          <a:bodyPr vert="horz" lIns="90644" tIns="45322" rIns="90644" bIns="45322" rtlCol="0"/>
          <a:lstStyle>
            <a:lvl1pPr algn="r">
              <a:defRPr sz="1200"/>
            </a:lvl1pPr>
          </a:lstStyle>
          <a:p>
            <a:fld id="{ACED007E-B56F-41DE-9E85-58FE55732FC4}" type="datetimeFigureOut">
              <a:rPr kumimoji="1" lang="ja-JP" altLang="en-US" smtClean="0"/>
              <a:t>2017/12/14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03288" y="741363"/>
            <a:ext cx="4929187" cy="36972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44" tIns="45322" rIns="90644" bIns="45322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891" y="4686538"/>
            <a:ext cx="5387982" cy="4439132"/>
          </a:xfrm>
          <a:prstGeom prst="rect">
            <a:avLst/>
          </a:prstGeom>
        </p:spPr>
        <p:txBody>
          <a:bodyPr vert="horz" lIns="90644" tIns="45322" rIns="90644" bIns="45322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371501"/>
            <a:ext cx="2918621" cy="493236"/>
          </a:xfrm>
          <a:prstGeom prst="rect">
            <a:avLst/>
          </a:prstGeom>
        </p:spPr>
        <p:txBody>
          <a:bodyPr vert="horz" lIns="90644" tIns="45322" rIns="90644" bIns="4532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572" y="9371501"/>
            <a:ext cx="2918621" cy="493236"/>
          </a:xfrm>
          <a:prstGeom prst="rect">
            <a:avLst/>
          </a:prstGeom>
        </p:spPr>
        <p:txBody>
          <a:bodyPr vert="horz" lIns="90644" tIns="45322" rIns="90644" bIns="45322" rtlCol="0" anchor="b"/>
          <a:lstStyle>
            <a:lvl1pPr algn="r">
              <a:defRPr sz="1200"/>
            </a:lvl1pPr>
          </a:lstStyle>
          <a:p>
            <a:fld id="{94CAEB22-0FDA-4BD5-88D4-827BE1D3A1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44609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4EF6C-A75B-4DAE-9446-988E4A7E757A}" type="datetimeFigureOut">
              <a:rPr kumimoji="1" lang="ja-JP" altLang="en-US" smtClean="0"/>
              <a:t>2017/12/14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C63DD-4BE4-46AA-9528-CE0B8D2A5C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94678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4EF6C-A75B-4DAE-9446-988E4A7E757A}" type="datetimeFigureOut">
              <a:rPr kumimoji="1" lang="ja-JP" altLang="en-US" smtClean="0"/>
              <a:t>2017/12/14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C63DD-4BE4-46AA-9528-CE0B8D2A5C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43004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4EF6C-A75B-4DAE-9446-988E4A7E757A}" type="datetimeFigureOut">
              <a:rPr kumimoji="1" lang="ja-JP" altLang="en-US" smtClean="0"/>
              <a:t>2017/12/14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C63DD-4BE4-46AA-9528-CE0B8D2A5C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29253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4EF6C-A75B-4DAE-9446-988E4A7E757A}" type="datetimeFigureOut">
              <a:rPr kumimoji="1" lang="ja-JP" altLang="en-US" smtClean="0"/>
              <a:t>2017/12/14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C63DD-4BE4-46AA-9528-CE0B8D2A5C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4249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4EF6C-A75B-4DAE-9446-988E4A7E757A}" type="datetimeFigureOut">
              <a:rPr kumimoji="1" lang="ja-JP" altLang="en-US" smtClean="0"/>
              <a:t>2017/12/14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C63DD-4BE4-46AA-9528-CE0B8D2A5C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15676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4EF6C-A75B-4DAE-9446-988E4A7E757A}" type="datetimeFigureOut">
              <a:rPr kumimoji="1" lang="ja-JP" altLang="en-US" smtClean="0"/>
              <a:t>2017/12/14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C63DD-4BE4-46AA-9528-CE0B8D2A5C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10827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4EF6C-A75B-4DAE-9446-988E4A7E757A}" type="datetimeFigureOut">
              <a:rPr kumimoji="1" lang="ja-JP" altLang="en-US" smtClean="0"/>
              <a:t>2017/12/14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C63DD-4BE4-46AA-9528-CE0B8D2A5C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40854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4EF6C-A75B-4DAE-9446-988E4A7E757A}" type="datetimeFigureOut">
              <a:rPr kumimoji="1" lang="ja-JP" altLang="en-US" smtClean="0"/>
              <a:t>2017/12/14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C63DD-4BE4-46AA-9528-CE0B8D2A5C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27557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4EF6C-A75B-4DAE-9446-988E4A7E757A}" type="datetimeFigureOut">
              <a:rPr kumimoji="1" lang="ja-JP" altLang="en-US" smtClean="0"/>
              <a:t>2017/12/14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C63DD-4BE4-46AA-9528-CE0B8D2A5C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04765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4EF6C-A75B-4DAE-9446-988E4A7E757A}" type="datetimeFigureOut">
              <a:rPr kumimoji="1" lang="ja-JP" altLang="en-US" smtClean="0"/>
              <a:t>2017/12/14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C63DD-4BE4-46AA-9528-CE0B8D2A5C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976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4EF6C-A75B-4DAE-9446-988E4A7E757A}" type="datetimeFigureOut">
              <a:rPr kumimoji="1" lang="ja-JP" altLang="en-US" smtClean="0"/>
              <a:t>2017/12/14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C63DD-4BE4-46AA-9528-CE0B8D2A5C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29779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44EF6C-A75B-4DAE-9446-988E4A7E757A}" type="datetimeFigureOut">
              <a:rPr kumimoji="1" lang="ja-JP" altLang="en-US" smtClean="0"/>
              <a:t>2017/12/14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4C63DD-4BE4-46AA-9528-CE0B8D2A5C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1446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395536" y="1268761"/>
            <a:ext cx="8424936" cy="2331690"/>
          </a:xfrm>
        </p:spPr>
        <p:txBody>
          <a:bodyPr>
            <a:normAutofit/>
          </a:bodyPr>
          <a:lstStyle/>
          <a:p>
            <a:r>
              <a:rPr lang="ja-JP" altLang="en-US" dirty="0" smtClean="0"/>
              <a:t>第７次大阪府保健医療計画</a:t>
            </a:r>
            <a:r>
              <a:rPr lang="ja-JP" altLang="en-US" dirty="0"/>
              <a:t/>
            </a:r>
            <a:br>
              <a:rPr lang="ja-JP" altLang="en-US" dirty="0"/>
            </a:br>
            <a:r>
              <a:rPr lang="ja-JP" altLang="en-US" dirty="0"/>
              <a:t>基準</a:t>
            </a:r>
            <a:r>
              <a:rPr lang="ja-JP" altLang="en-US" dirty="0" smtClean="0"/>
              <a:t>病床数</a:t>
            </a:r>
            <a:r>
              <a:rPr lang="en-US" altLang="ja-JP" dirty="0"/>
              <a:t/>
            </a:r>
            <a:br>
              <a:rPr lang="en-US" altLang="ja-JP" dirty="0"/>
            </a:br>
            <a:r>
              <a:rPr lang="ja-JP" altLang="en-US" dirty="0" smtClean="0"/>
              <a:t>（</a:t>
            </a:r>
            <a:r>
              <a:rPr lang="ja-JP" altLang="en-US" dirty="0"/>
              <a:t>一般病床及び療養病床</a:t>
            </a:r>
            <a:r>
              <a:rPr lang="ja-JP" altLang="en-US" dirty="0" smtClean="0"/>
              <a:t>）に</a:t>
            </a:r>
            <a:r>
              <a:rPr lang="ja-JP" altLang="en-US" dirty="0"/>
              <a:t>ついて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4509120"/>
            <a:ext cx="6400800" cy="1129680"/>
          </a:xfrm>
        </p:spPr>
        <p:txBody>
          <a:bodyPr>
            <a:normAutofit lnSpcReduction="10000"/>
          </a:bodyPr>
          <a:lstStyle/>
          <a:p>
            <a:r>
              <a:rPr kumimoji="1" lang="ja-JP" altLang="en-US" dirty="0" smtClean="0">
                <a:solidFill>
                  <a:schemeClr val="tx1"/>
                </a:solidFill>
              </a:rPr>
              <a:t>大阪府</a:t>
            </a:r>
            <a:endParaRPr kumimoji="1" lang="en-US" altLang="ja-JP" dirty="0" smtClean="0">
              <a:solidFill>
                <a:schemeClr val="tx1"/>
              </a:solidFill>
            </a:endParaRPr>
          </a:p>
          <a:p>
            <a:r>
              <a:rPr lang="en-US" altLang="ja-JP" dirty="0">
                <a:solidFill>
                  <a:schemeClr val="tx1"/>
                </a:solidFill>
              </a:rPr>
              <a:t>2017</a:t>
            </a:r>
            <a:r>
              <a:rPr kumimoji="1" lang="ja-JP" altLang="en-US" dirty="0" smtClean="0">
                <a:solidFill>
                  <a:schemeClr val="tx1"/>
                </a:solidFill>
              </a:rPr>
              <a:t>年</a:t>
            </a:r>
            <a:r>
              <a:rPr kumimoji="1" lang="en-US" altLang="ja-JP" dirty="0" smtClean="0">
                <a:solidFill>
                  <a:schemeClr val="tx1"/>
                </a:solidFill>
              </a:rPr>
              <a:t>11</a:t>
            </a:r>
            <a:r>
              <a:rPr kumimoji="1" lang="ja-JP" altLang="en-US" dirty="0" smtClean="0">
                <a:solidFill>
                  <a:schemeClr val="tx1"/>
                </a:solidFill>
              </a:rPr>
              <a:t>月</a:t>
            </a:r>
            <a:r>
              <a:rPr kumimoji="1" lang="en-US" altLang="ja-JP" dirty="0" smtClean="0">
                <a:solidFill>
                  <a:schemeClr val="tx1"/>
                </a:solidFill>
              </a:rPr>
              <a:t>30</a:t>
            </a:r>
            <a:r>
              <a:rPr kumimoji="1" lang="ja-JP" altLang="en-US" dirty="0" smtClean="0">
                <a:solidFill>
                  <a:schemeClr val="tx1"/>
                </a:solidFill>
              </a:rPr>
              <a:t>日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4" name="テキスト ボックス 42"/>
          <p:cNvSpPr txBox="1"/>
          <p:nvPr/>
        </p:nvSpPr>
        <p:spPr>
          <a:xfrm>
            <a:off x="8028384" y="188640"/>
            <a:ext cx="883920" cy="246221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rtlCol="0" anchor="ctr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Aft>
                <a:spcPts val="0"/>
              </a:spcAft>
            </a:pPr>
            <a:r>
              <a:rPr kumimoji="1" lang="ja-JP" sz="1000" kern="1200" dirty="0">
                <a:solidFill>
                  <a:srgbClr val="000000"/>
                </a:solidFill>
                <a:effectLst/>
                <a:latin typeface="ＭＳ Ｐゴシック"/>
                <a:ea typeface="HG丸ｺﾞｼｯｸM-PRO"/>
                <a:cs typeface="Times New Roman"/>
              </a:rPr>
              <a:t>資料</a:t>
            </a:r>
            <a:r>
              <a:rPr kumimoji="1" lang="ja-JP" sz="1000" kern="1200" dirty="0" smtClean="0">
                <a:solidFill>
                  <a:srgbClr val="000000"/>
                </a:solidFill>
                <a:effectLst/>
                <a:latin typeface="ＭＳ Ｐゴシック"/>
                <a:ea typeface="HG丸ｺﾞｼｯｸM-PRO"/>
                <a:cs typeface="Times New Roman"/>
              </a:rPr>
              <a:t>３－</a:t>
            </a:r>
            <a:r>
              <a:rPr lang="ja-JP" altLang="en-US" sz="1000" dirty="0">
                <a:solidFill>
                  <a:srgbClr val="000000"/>
                </a:solidFill>
                <a:latin typeface="ＭＳ Ｐゴシック"/>
                <a:ea typeface="HG丸ｺﾞｼｯｸM-PRO"/>
                <a:cs typeface="Times New Roman"/>
              </a:rPr>
              <a:t>５</a:t>
            </a:r>
            <a:endParaRPr lang="ja-JP" sz="1200" dirty="0">
              <a:effectLst/>
              <a:latin typeface="ＭＳ Ｐゴシック"/>
              <a:cs typeface="ＭＳ Ｐゴシック"/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C63DD-4BE4-46AA-9528-CE0B8D2A5C62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78724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14436" y="620688"/>
            <a:ext cx="9036496" cy="32008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 smtClean="0"/>
              <a:t>●将来の医療需要の増加が予測</a:t>
            </a:r>
            <a:r>
              <a:rPr lang="ja-JP" altLang="en-US" sz="2000" b="1" dirty="0"/>
              <a:t>されている</a:t>
            </a:r>
            <a:r>
              <a:rPr lang="ja-JP" altLang="en-US" sz="2000" b="1" dirty="0" smtClean="0"/>
              <a:t>場合</a:t>
            </a:r>
            <a:r>
              <a:rPr lang="ja-JP" altLang="en-US" sz="2000" b="1" dirty="0"/>
              <a:t>、医療計画作成指針では</a:t>
            </a:r>
            <a:r>
              <a:rPr lang="ja-JP" altLang="en-US" sz="2000" b="1" dirty="0" smtClean="0"/>
              <a:t>、　　　　　</a:t>
            </a:r>
            <a:endParaRPr lang="en-US" altLang="ja-JP" sz="2000" b="1" dirty="0" smtClean="0"/>
          </a:p>
          <a:p>
            <a:r>
              <a:rPr lang="ja-JP" altLang="en-US" sz="2000" b="1" dirty="0"/>
              <a:t>　</a:t>
            </a:r>
            <a:r>
              <a:rPr lang="ja-JP" altLang="en-US" sz="2000" b="1" dirty="0" smtClean="0"/>
              <a:t>対応</a:t>
            </a:r>
            <a:r>
              <a:rPr lang="ja-JP" altLang="en-US" sz="2000" b="1" dirty="0"/>
              <a:t>方法として次の２つの方法が</a:t>
            </a:r>
            <a:r>
              <a:rPr lang="ja-JP" altLang="en-US" sz="2000" b="1" dirty="0" smtClean="0"/>
              <a:t>示されている。</a:t>
            </a:r>
            <a:endParaRPr lang="en-US" altLang="ja-JP" sz="2000" b="1" dirty="0" smtClean="0"/>
          </a:p>
          <a:p>
            <a:r>
              <a:rPr kumimoji="1" lang="ja-JP" altLang="en-US" dirty="0"/>
              <a:t>　</a:t>
            </a:r>
            <a:r>
              <a:rPr kumimoji="1" lang="ja-JP" altLang="en-US" dirty="0" smtClean="0"/>
              <a:t>　　</a:t>
            </a:r>
            <a:endParaRPr kumimoji="1" lang="en-US" altLang="ja-JP" dirty="0" smtClean="0"/>
          </a:p>
          <a:p>
            <a:r>
              <a:rPr lang="ja-JP" altLang="en-US" dirty="0"/>
              <a:t>　</a:t>
            </a:r>
            <a:r>
              <a:rPr lang="ja-JP" altLang="en-US" dirty="0" smtClean="0"/>
              <a:t>　（１）特例の措置の活用を検討</a:t>
            </a:r>
            <a:endParaRPr lang="en-US" altLang="ja-JP" dirty="0" smtClean="0"/>
          </a:p>
          <a:p>
            <a:r>
              <a:rPr lang="ja-JP" altLang="en-US" dirty="0"/>
              <a:t>　</a:t>
            </a:r>
            <a:r>
              <a:rPr lang="ja-JP" altLang="en-US" dirty="0" smtClean="0"/>
              <a:t>　　　⇒「将来の推計人口」（国立社会保障・人口問題研究所（</a:t>
            </a:r>
            <a:r>
              <a:rPr lang="en-US" altLang="ja-JP" dirty="0" smtClean="0"/>
              <a:t>2013</a:t>
            </a:r>
            <a:r>
              <a:rPr lang="ja-JP" altLang="en-US" dirty="0" smtClean="0"/>
              <a:t>年３月推計））を</a:t>
            </a:r>
            <a:endParaRPr lang="en-US" altLang="ja-JP" dirty="0" smtClean="0"/>
          </a:p>
          <a:p>
            <a:r>
              <a:rPr lang="ja-JP" altLang="en-US" dirty="0"/>
              <a:t>　</a:t>
            </a:r>
            <a:r>
              <a:rPr lang="ja-JP" altLang="en-US" dirty="0" smtClean="0"/>
              <a:t>　　　　　用い基準病床数を設定</a:t>
            </a:r>
            <a:endParaRPr lang="en-US" altLang="ja-JP" dirty="0" smtClean="0"/>
          </a:p>
          <a:p>
            <a:endParaRPr lang="en-US" altLang="ja-JP" dirty="0" smtClean="0"/>
          </a:p>
          <a:p>
            <a:r>
              <a:rPr lang="ja-JP" altLang="en-US" dirty="0"/>
              <a:t>　</a:t>
            </a:r>
            <a:r>
              <a:rPr lang="ja-JP" altLang="en-US" dirty="0" smtClean="0"/>
              <a:t>　（２）毎年、基準病床数の見直しについて検討</a:t>
            </a:r>
            <a:endParaRPr lang="en-US" altLang="ja-JP" dirty="0" smtClean="0"/>
          </a:p>
          <a:p>
            <a:endParaRPr lang="en-US" altLang="ja-JP" dirty="0"/>
          </a:p>
          <a:p>
            <a:r>
              <a:rPr kumimoji="1" lang="ja-JP" altLang="en-US" b="1" dirty="0" smtClean="0"/>
              <a:t>●</a:t>
            </a:r>
            <a:r>
              <a:rPr lang="ja-JP" altLang="en-US" b="1" dirty="0" smtClean="0"/>
              <a:t>「将来の推計人口」を用いたシミュレーション</a:t>
            </a:r>
            <a:r>
              <a:rPr kumimoji="1" lang="ja-JP" altLang="en-US" b="1" dirty="0" smtClean="0"/>
              <a:t>　（府全域）</a:t>
            </a:r>
            <a:endParaRPr kumimoji="1" lang="en-US" altLang="ja-JP" b="1" dirty="0" smtClean="0"/>
          </a:p>
          <a:p>
            <a:r>
              <a:rPr lang="ja-JP" altLang="en-US" dirty="0"/>
              <a:t>　</a:t>
            </a:r>
            <a:r>
              <a:rPr lang="ja-JP" altLang="en-US" dirty="0" smtClean="0"/>
              <a:t>　</a:t>
            </a:r>
            <a:r>
              <a:rPr lang="en-US" altLang="ja-JP" dirty="0" smtClean="0"/>
              <a:t>2040</a:t>
            </a:r>
            <a:r>
              <a:rPr lang="ja-JP" altLang="en-US" dirty="0"/>
              <a:t>年まで、</a:t>
            </a:r>
            <a:r>
              <a:rPr lang="ja-JP" altLang="en-US" b="1" u="sng" dirty="0"/>
              <a:t>「既存病床数」＞「基準病床数</a:t>
            </a:r>
            <a:r>
              <a:rPr lang="ja-JP" altLang="en-US" b="1" u="sng" dirty="0" smtClean="0"/>
              <a:t>」</a:t>
            </a:r>
            <a:r>
              <a:rPr lang="ja-JP" altLang="en-US" dirty="0" smtClean="0"/>
              <a:t>となる見込み。</a:t>
            </a:r>
            <a:endParaRPr lang="en-US" altLang="ja-JP" dirty="0"/>
          </a:p>
        </p:txBody>
      </p:sp>
      <p:sp>
        <p:nvSpPr>
          <p:cNvPr id="11" name="正方形/長方形 10"/>
          <p:cNvSpPr/>
          <p:nvPr/>
        </p:nvSpPr>
        <p:spPr>
          <a:xfrm>
            <a:off x="-17471" y="0"/>
            <a:ext cx="9161471" cy="548680"/>
          </a:xfrm>
          <a:prstGeom prst="rect">
            <a:avLst/>
          </a:prstGeom>
          <a:solidFill>
            <a:srgbClr val="00206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b="1" dirty="0" smtClean="0"/>
              <a:t>将来の医療需要増加への対応・シミュレーション①</a:t>
            </a:r>
            <a:endParaRPr lang="en-US" altLang="ja-JP" sz="2400" b="1" dirty="0" smtClean="0"/>
          </a:p>
        </p:txBody>
      </p:sp>
      <p:pic>
        <p:nvPicPr>
          <p:cNvPr id="2" name="Picture 3" descr="D:\HatayamaH\Desktop\キャプチャ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5907" y="3798862"/>
            <a:ext cx="5954713" cy="2838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67574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17024" y="692696"/>
            <a:ext cx="8892480" cy="1615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b="1" dirty="0" smtClean="0"/>
              <a:t>●</a:t>
            </a:r>
            <a:r>
              <a:rPr lang="ja-JP" altLang="en-US" b="1" dirty="0" smtClean="0"/>
              <a:t>シミュレーション</a:t>
            </a:r>
            <a:r>
              <a:rPr kumimoji="1" lang="ja-JP" altLang="en-US" b="1" dirty="0" smtClean="0"/>
              <a:t>　（豊能・三島・北河内・中河内）</a:t>
            </a:r>
            <a:endParaRPr kumimoji="1" lang="en-US" altLang="ja-JP" b="1" dirty="0" smtClean="0"/>
          </a:p>
          <a:p>
            <a:r>
              <a:rPr lang="ja-JP" altLang="en-US" dirty="0"/>
              <a:t>　</a:t>
            </a:r>
            <a:r>
              <a:rPr lang="ja-JP" altLang="en-US" dirty="0" smtClean="0"/>
              <a:t>○</a:t>
            </a:r>
            <a:r>
              <a:rPr lang="en-US" altLang="ja-JP" dirty="0" smtClean="0"/>
              <a:t>2020</a:t>
            </a:r>
            <a:r>
              <a:rPr lang="ja-JP" altLang="en-US" dirty="0" smtClean="0"/>
              <a:t>年までは</a:t>
            </a:r>
            <a:r>
              <a:rPr lang="ja-JP" altLang="en-US" b="1" u="sng" dirty="0" smtClean="0"/>
              <a:t>「</a:t>
            </a:r>
            <a:r>
              <a:rPr lang="ja-JP" altLang="en-US" b="1" u="sng" dirty="0"/>
              <a:t>既存病床数」＞「基準病床数</a:t>
            </a:r>
            <a:r>
              <a:rPr lang="ja-JP" altLang="en-US" b="1" u="sng" dirty="0" smtClean="0"/>
              <a:t>」</a:t>
            </a:r>
            <a:r>
              <a:rPr lang="ja-JP" altLang="en-US" dirty="0" smtClean="0"/>
              <a:t>となる見込み。</a:t>
            </a:r>
            <a:endParaRPr lang="en-US" altLang="ja-JP" dirty="0" smtClean="0"/>
          </a:p>
          <a:p>
            <a:r>
              <a:rPr lang="ja-JP" altLang="en-US" dirty="0"/>
              <a:t>　</a:t>
            </a:r>
            <a:endParaRPr lang="en-US" altLang="ja-JP" dirty="0" smtClean="0"/>
          </a:p>
          <a:p>
            <a:r>
              <a:rPr lang="ja-JP" altLang="en-US" dirty="0" smtClean="0"/>
              <a:t>　○しかしながら、</a:t>
            </a:r>
            <a:r>
              <a:rPr lang="en-US" altLang="ja-JP" dirty="0" smtClean="0"/>
              <a:t>2020</a:t>
            </a:r>
            <a:r>
              <a:rPr lang="ja-JP" altLang="en-US" dirty="0" smtClean="0"/>
              <a:t>年以降、</a:t>
            </a:r>
            <a:r>
              <a:rPr lang="ja-JP" altLang="en-US" b="1" dirty="0" smtClean="0"/>
              <a:t>「北河内」、「中河内」</a:t>
            </a:r>
            <a:r>
              <a:rPr lang="ja-JP" altLang="en-US" dirty="0" smtClean="0"/>
              <a:t>では、</a:t>
            </a:r>
            <a:r>
              <a:rPr lang="ja-JP" altLang="en-US" b="1" u="sng" dirty="0"/>
              <a:t> 「既存病床数</a:t>
            </a:r>
            <a:r>
              <a:rPr lang="ja-JP" altLang="en-US" b="1" u="sng" dirty="0" smtClean="0"/>
              <a:t>」＜「基準</a:t>
            </a:r>
            <a:r>
              <a:rPr lang="ja-JP" altLang="en-US" b="1" u="sng" dirty="0"/>
              <a:t>病床数</a:t>
            </a:r>
            <a:r>
              <a:rPr lang="ja-JP" altLang="en-US" b="1" u="sng" dirty="0" smtClean="0"/>
              <a:t>」　</a:t>
            </a:r>
            <a:endParaRPr lang="en-US" altLang="ja-JP" b="1" u="sng" dirty="0" smtClean="0"/>
          </a:p>
          <a:p>
            <a:r>
              <a:rPr lang="ja-JP" altLang="en-US" dirty="0"/>
              <a:t>　</a:t>
            </a:r>
            <a:r>
              <a:rPr lang="ja-JP" altLang="en-US" dirty="0" smtClean="0"/>
              <a:t>　となる可能性が</a:t>
            </a:r>
            <a:r>
              <a:rPr lang="ja-JP" altLang="en-US" dirty="0"/>
              <a:t>ある</a:t>
            </a:r>
            <a:r>
              <a:rPr lang="ja-JP" altLang="en-US" dirty="0" smtClean="0"/>
              <a:t> 。　　　</a:t>
            </a:r>
            <a:endParaRPr lang="en-US" altLang="ja-JP" dirty="0" smtClean="0"/>
          </a:p>
        </p:txBody>
      </p:sp>
      <p:sp>
        <p:nvSpPr>
          <p:cNvPr id="22" name="正方形/長方形 21"/>
          <p:cNvSpPr/>
          <p:nvPr/>
        </p:nvSpPr>
        <p:spPr>
          <a:xfrm>
            <a:off x="-17471" y="0"/>
            <a:ext cx="9161471" cy="548680"/>
          </a:xfrm>
          <a:prstGeom prst="rect">
            <a:avLst/>
          </a:prstGeom>
          <a:solidFill>
            <a:srgbClr val="00206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b="1" dirty="0" smtClean="0"/>
              <a:t>シミュレーション②</a:t>
            </a:r>
            <a:endParaRPr lang="en-US" altLang="ja-JP" sz="2400" b="1" dirty="0" smtClean="0"/>
          </a:p>
        </p:txBody>
      </p:sp>
      <p:pic>
        <p:nvPicPr>
          <p:cNvPr id="2050" name="Picture 2" descr="D:\HatayamaH\Desktop\キャプチャ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245" y="2204864"/>
            <a:ext cx="7412037" cy="4391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010922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17024" y="692696"/>
            <a:ext cx="8892480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b="1" dirty="0" smtClean="0"/>
              <a:t>●</a:t>
            </a:r>
            <a:r>
              <a:rPr lang="ja-JP" altLang="en-US" b="1" dirty="0" smtClean="0"/>
              <a:t>シミュレーション</a:t>
            </a:r>
            <a:r>
              <a:rPr kumimoji="1" lang="ja-JP" altLang="en-US" b="1" dirty="0" smtClean="0"/>
              <a:t>　（南河内・堺市・泉州・大阪市）</a:t>
            </a:r>
            <a:endParaRPr kumimoji="1" lang="en-US" altLang="ja-JP" b="1" dirty="0" smtClean="0"/>
          </a:p>
          <a:p>
            <a:r>
              <a:rPr lang="ja-JP" altLang="en-US" dirty="0"/>
              <a:t>　</a:t>
            </a:r>
            <a:r>
              <a:rPr lang="ja-JP" altLang="en-US" dirty="0" smtClean="0"/>
              <a:t>○</a:t>
            </a:r>
            <a:r>
              <a:rPr lang="en-US" altLang="ja-JP" dirty="0" smtClean="0"/>
              <a:t>2040</a:t>
            </a:r>
            <a:r>
              <a:rPr lang="ja-JP" altLang="en-US" dirty="0"/>
              <a:t>年まで、</a:t>
            </a:r>
            <a:r>
              <a:rPr lang="ja-JP" altLang="en-US" b="1" u="sng" dirty="0"/>
              <a:t>「既存病床数」＞「基準病床数</a:t>
            </a:r>
            <a:r>
              <a:rPr lang="ja-JP" altLang="en-US" b="1" u="sng" dirty="0" smtClean="0"/>
              <a:t>」</a:t>
            </a:r>
            <a:r>
              <a:rPr lang="ja-JP" altLang="en-US" dirty="0" smtClean="0"/>
              <a:t>となる見込み </a:t>
            </a:r>
            <a:r>
              <a:rPr lang="ja-JP" altLang="en-US" dirty="0"/>
              <a:t>。</a:t>
            </a:r>
            <a:r>
              <a:rPr lang="ja-JP" altLang="en-US" dirty="0" smtClean="0"/>
              <a:t>　　　</a:t>
            </a:r>
            <a:endParaRPr lang="en-US" altLang="ja-JP" dirty="0" smtClean="0"/>
          </a:p>
        </p:txBody>
      </p:sp>
      <p:sp>
        <p:nvSpPr>
          <p:cNvPr id="22" name="正方形/長方形 21"/>
          <p:cNvSpPr/>
          <p:nvPr/>
        </p:nvSpPr>
        <p:spPr>
          <a:xfrm>
            <a:off x="-17471" y="0"/>
            <a:ext cx="9161471" cy="548680"/>
          </a:xfrm>
          <a:prstGeom prst="rect">
            <a:avLst/>
          </a:prstGeom>
          <a:solidFill>
            <a:srgbClr val="00206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b="1" dirty="0" smtClean="0"/>
              <a:t>シミュレーション③</a:t>
            </a:r>
            <a:endParaRPr lang="en-US" altLang="ja-JP" sz="2400" b="1" dirty="0" smtClean="0"/>
          </a:p>
        </p:txBody>
      </p:sp>
      <p:pic>
        <p:nvPicPr>
          <p:cNvPr id="3074" name="Picture 2" descr="D:\HatayamaH\Desktop\キャプチャ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6770" y="1628800"/>
            <a:ext cx="7392987" cy="4333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459197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/>
          <p:cNvSpPr txBox="1"/>
          <p:nvPr/>
        </p:nvSpPr>
        <p:spPr>
          <a:xfrm>
            <a:off x="251520" y="620688"/>
            <a:ext cx="8784976" cy="60324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b="1" dirty="0" smtClean="0"/>
              <a:t>１　</a:t>
            </a:r>
            <a:r>
              <a:rPr lang="ja-JP" altLang="en-US" b="1" dirty="0"/>
              <a:t>ポイント</a:t>
            </a:r>
            <a:endParaRPr lang="en-US" altLang="ja-JP" dirty="0" smtClean="0"/>
          </a:p>
          <a:p>
            <a:r>
              <a:rPr lang="ja-JP" altLang="en-US" dirty="0" smtClean="0"/>
              <a:t>○シミュレーションによる</a:t>
            </a:r>
            <a:r>
              <a:rPr lang="ja-JP" altLang="en-US" dirty="0"/>
              <a:t>と、 「北河内」、「中河内」 </a:t>
            </a:r>
            <a:r>
              <a:rPr lang="ja-JP" altLang="en-US" dirty="0" smtClean="0"/>
              <a:t>において、</a:t>
            </a:r>
            <a:r>
              <a:rPr lang="en-US" altLang="ja-JP" dirty="0" smtClean="0"/>
              <a:t>2025</a:t>
            </a:r>
            <a:r>
              <a:rPr lang="ja-JP" altLang="en-US" dirty="0" smtClean="0"/>
              <a:t>年には一定の規模で　　「</a:t>
            </a:r>
            <a:r>
              <a:rPr lang="ja-JP" altLang="en-US" dirty="0"/>
              <a:t>既存病床数」＜「基準病床数</a:t>
            </a:r>
            <a:r>
              <a:rPr lang="ja-JP" altLang="en-US" dirty="0" smtClean="0"/>
              <a:t>」となり、計画期間内（</a:t>
            </a:r>
            <a:r>
              <a:rPr lang="en-US" altLang="ja-JP" dirty="0" smtClean="0"/>
              <a:t>2018</a:t>
            </a:r>
            <a:r>
              <a:rPr lang="ja-JP" altLang="en-US" dirty="0" smtClean="0"/>
              <a:t>～</a:t>
            </a:r>
            <a:r>
              <a:rPr lang="en-US" altLang="ja-JP" dirty="0" smtClean="0"/>
              <a:t>2023</a:t>
            </a:r>
            <a:r>
              <a:rPr lang="ja-JP" altLang="en-US" dirty="0" smtClean="0"/>
              <a:t>年度）　においても、　　　「</a:t>
            </a:r>
            <a:r>
              <a:rPr lang="ja-JP" altLang="en-US" dirty="0"/>
              <a:t>既存病床数」＜「基準病床数」 </a:t>
            </a:r>
            <a:r>
              <a:rPr lang="ja-JP" altLang="en-US" dirty="0" smtClean="0"/>
              <a:t>となる</a:t>
            </a:r>
            <a:r>
              <a:rPr lang="ja-JP" altLang="en-US" dirty="0"/>
              <a:t>可能性</a:t>
            </a:r>
            <a:r>
              <a:rPr lang="ja-JP" altLang="en-US" dirty="0" smtClean="0"/>
              <a:t>が</a:t>
            </a:r>
            <a:r>
              <a:rPr lang="ja-JP" altLang="en-US" dirty="0"/>
              <a:t>ある</a:t>
            </a:r>
            <a:r>
              <a:rPr lang="ja-JP" altLang="en-US" dirty="0" smtClean="0"/>
              <a:t> </a:t>
            </a:r>
            <a:r>
              <a:rPr lang="ja-JP" altLang="en-US" dirty="0"/>
              <a:t>。　</a:t>
            </a:r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b="1" dirty="0" smtClean="0"/>
          </a:p>
          <a:p>
            <a:pPr>
              <a:lnSpc>
                <a:spcPct val="150000"/>
              </a:lnSpc>
            </a:pPr>
            <a:r>
              <a:rPr lang="ja-JP" altLang="en-US" b="1" dirty="0"/>
              <a:t>２　</a:t>
            </a:r>
            <a:r>
              <a:rPr lang="ja-JP" altLang="en-US" b="1" dirty="0" smtClean="0"/>
              <a:t>対応方針</a:t>
            </a:r>
            <a:endParaRPr lang="en-US" altLang="ja-JP" dirty="0"/>
          </a:p>
          <a:p>
            <a:r>
              <a:rPr lang="ja-JP" altLang="en-US" dirty="0" smtClean="0"/>
              <a:t>○府域</a:t>
            </a:r>
            <a:r>
              <a:rPr lang="ja-JP" altLang="en-US" dirty="0"/>
              <a:t>全体で　 「既存病床数」＞「基準病床数」であり、将来の見込みについては、より精度を上げた検証を行い特例措置の活用については、その上で判断する。 </a:t>
            </a:r>
            <a:endParaRPr lang="en-US" altLang="ja-JP" dirty="0" smtClean="0"/>
          </a:p>
          <a:p>
            <a:endParaRPr lang="en-US" altLang="ja-JP" dirty="0"/>
          </a:p>
          <a:p>
            <a:r>
              <a:rPr lang="ja-JP" altLang="en-US" dirty="0" smtClean="0"/>
              <a:t>○新しい</a:t>
            </a:r>
            <a:r>
              <a:rPr lang="ja-JP" altLang="en-US" dirty="0"/>
              <a:t>将来推計人口の公表等（</a:t>
            </a:r>
            <a:r>
              <a:rPr lang="en-US" altLang="ja-JP" dirty="0"/>
              <a:t>※</a:t>
            </a:r>
            <a:r>
              <a:rPr lang="ja-JP" altLang="en-US" dirty="0"/>
              <a:t>）、また患者の受療動向　</a:t>
            </a:r>
            <a:endParaRPr lang="en-US" altLang="ja-JP" dirty="0"/>
          </a:p>
          <a:p>
            <a:r>
              <a:rPr lang="ja-JP" altLang="en-US" dirty="0"/>
              <a:t>　の実態等も踏まえ、</a:t>
            </a:r>
            <a:r>
              <a:rPr lang="ja-JP" altLang="en-US" u="sng" dirty="0"/>
              <a:t>毎年、基準病床数</a:t>
            </a:r>
            <a:r>
              <a:rPr lang="ja-JP" altLang="en-US" u="sng"/>
              <a:t>の</a:t>
            </a:r>
            <a:r>
              <a:rPr lang="ja-JP" altLang="en-US" u="sng" smtClean="0"/>
              <a:t>見直しと今後の方向性を検討していく</a:t>
            </a:r>
            <a:r>
              <a:rPr lang="ja-JP" altLang="en-US" smtClean="0"/>
              <a:t>。</a:t>
            </a:r>
            <a:endParaRPr lang="en-US" altLang="ja-JP" dirty="0"/>
          </a:p>
          <a:p>
            <a:endParaRPr lang="en-US" altLang="ja-JP" dirty="0"/>
          </a:p>
          <a:p>
            <a:endParaRPr lang="en-US" altLang="ja-JP" b="1" dirty="0" smtClean="0"/>
          </a:p>
          <a:p>
            <a:endParaRPr lang="en-US" altLang="ja-JP" b="1" dirty="0"/>
          </a:p>
          <a:p>
            <a:endParaRPr lang="en-US" altLang="ja-JP" sz="1600" b="1" u="sng" dirty="0"/>
          </a:p>
          <a:p>
            <a:r>
              <a:rPr lang="ja-JP" altLang="en-US" sz="1600" b="1" dirty="0" smtClean="0"/>
              <a:t>　　　</a:t>
            </a:r>
            <a:r>
              <a:rPr lang="ja-JP" altLang="en-US" sz="1600" dirty="0"/>
              <a:t>　</a:t>
            </a:r>
            <a:endParaRPr lang="en-US" altLang="ja-JP" sz="1600" dirty="0" smtClean="0"/>
          </a:p>
          <a:p>
            <a:endParaRPr lang="en-US" altLang="ja-JP" sz="1600" dirty="0"/>
          </a:p>
          <a:p>
            <a:endParaRPr lang="en-US" altLang="ja-JP" sz="1600" dirty="0" smtClean="0"/>
          </a:p>
          <a:p>
            <a:endParaRPr lang="en-US" altLang="ja-JP" sz="1600" dirty="0"/>
          </a:p>
        </p:txBody>
      </p:sp>
      <p:sp>
        <p:nvSpPr>
          <p:cNvPr id="2" name="二等辺三角形 1"/>
          <p:cNvSpPr/>
          <p:nvPr/>
        </p:nvSpPr>
        <p:spPr>
          <a:xfrm rot="10800000">
            <a:off x="3935481" y="2348880"/>
            <a:ext cx="1255566" cy="18002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-17471" y="-1"/>
            <a:ext cx="9161471" cy="479703"/>
          </a:xfrm>
          <a:prstGeom prst="rect">
            <a:avLst/>
          </a:prstGeom>
          <a:solidFill>
            <a:srgbClr val="00206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b="1" dirty="0" smtClean="0"/>
              <a:t>対応</a:t>
            </a:r>
            <a:r>
              <a:rPr lang="ja-JP" altLang="en-US" sz="2400" b="1" dirty="0"/>
              <a:t>方針</a:t>
            </a:r>
            <a:endParaRPr lang="en-US" altLang="ja-JP" sz="2400" b="1" dirty="0" smtClean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59951" y="4725144"/>
            <a:ext cx="7776864" cy="156966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ja-JP" altLang="en-US" sz="1600" b="1" dirty="0" smtClean="0"/>
              <a:t>　</a:t>
            </a:r>
            <a:r>
              <a:rPr lang="en-US" altLang="ja-JP" sz="1600" b="1" dirty="0" smtClean="0"/>
              <a:t>※</a:t>
            </a:r>
            <a:r>
              <a:rPr lang="ja-JP" altLang="en-US" sz="1600" b="1" dirty="0"/>
              <a:t>　 </a:t>
            </a:r>
            <a:r>
              <a:rPr lang="ja-JP" altLang="en-US" sz="1600" dirty="0" smtClean="0"/>
              <a:t>○平成</a:t>
            </a:r>
            <a:r>
              <a:rPr lang="en-US" altLang="ja-JP" sz="1600" dirty="0"/>
              <a:t>30</a:t>
            </a:r>
            <a:r>
              <a:rPr lang="ja-JP" altLang="en-US" sz="1600" dirty="0"/>
              <a:t>年度</a:t>
            </a:r>
            <a:r>
              <a:rPr lang="ja-JP" altLang="en-US" sz="1600" dirty="0" smtClean="0"/>
              <a:t>に各圏域において必要</a:t>
            </a:r>
            <a:r>
              <a:rPr lang="ja-JP" altLang="en-US" sz="1600" dirty="0"/>
              <a:t>な病床</a:t>
            </a:r>
            <a:r>
              <a:rPr lang="ja-JP" altLang="en-US" sz="1600" dirty="0" smtClean="0"/>
              <a:t>機能の内容と病床数の明確化</a:t>
            </a:r>
            <a:endParaRPr lang="en-US" altLang="ja-JP" sz="1600" dirty="0" smtClean="0"/>
          </a:p>
          <a:p>
            <a:endParaRPr lang="en-US" altLang="ja-JP" sz="1600" dirty="0"/>
          </a:p>
          <a:p>
            <a:r>
              <a:rPr lang="ja-JP" altLang="en-US" sz="1600" dirty="0"/>
              <a:t>　　　　</a:t>
            </a:r>
            <a:r>
              <a:rPr lang="ja-JP" altLang="en-US" sz="1600" dirty="0" smtClean="0"/>
              <a:t>○平成</a:t>
            </a:r>
            <a:r>
              <a:rPr lang="en-US" altLang="ja-JP" sz="1600" dirty="0"/>
              <a:t>30</a:t>
            </a:r>
            <a:r>
              <a:rPr lang="ja-JP" altLang="en-US" sz="1600" dirty="0"/>
              <a:t>年</a:t>
            </a:r>
            <a:r>
              <a:rPr lang="ja-JP" altLang="en-US" sz="1600" dirty="0" smtClean="0"/>
              <a:t>４月の診療</a:t>
            </a:r>
            <a:r>
              <a:rPr lang="ja-JP" altLang="en-US" sz="1600" dirty="0"/>
              <a:t>報酬</a:t>
            </a:r>
            <a:r>
              <a:rPr lang="ja-JP" altLang="en-US" sz="1600" dirty="0" smtClean="0"/>
              <a:t>改定を踏まえた医療機関の動向の見極め</a:t>
            </a:r>
            <a:endParaRPr lang="en-US" altLang="ja-JP" sz="1600" dirty="0" smtClean="0"/>
          </a:p>
          <a:p>
            <a:endParaRPr lang="en-US" altLang="ja-JP" sz="1600" dirty="0"/>
          </a:p>
          <a:p>
            <a:r>
              <a:rPr lang="ja-JP" altLang="en-US" sz="1600" dirty="0"/>
              <a:t>　　　　</a:t>
            </a:r>
            <a:r>
              <a:rPr lang="ja-JP" altLang="en-US" sz="1600" dirty="0" smtClean="0"/>
              <a:t>○平成</a:t>
            </a:r>
            <a:r>
              <a:rPr lang="en-US" altLang="ja-JP" sz="1600" dirty="0"/>
              <a:t>30</a:t>
            </a:r>
            <a:r>
              <a:rPr lang="ja-JP" altLang="en-US" sz="1600" dirty="0"/>
              <a:t>年春</a:t>
            </a:r>
            <a:r>
              <a:rPr lang="ja-JP" altLang="en-US" sz="1600" dirty="0" smtClean="0"/>
              <a:t>に公表予定の新しい</a:t>
            </a:r>
            <a:r>
              <a:rPr lang="ja-JP" altLang="en-US" sz="1600" dirty="0"/>
              <a:t>「将来推計人口</a:t>
            </a:r>
            <a:r>
              <a:rPr lang="ja-JP" altLang="en-US" sz="1600" dirty="0" smtClean="0"/>
              <a:t>」（国立</a:t>
            </a:r>
            <a:r>
              <a:rPr lang="ja-JP" altLang="en-US" sz="1600" dirty="0"/>
              <a:t>社会保障・人口問題</a:t>
            </a:r>
            <a:r>
              <a:rPr lang="ja-JP" altLang="en-US" sz="1600" dirty="0" smtClean="0"/>
              <a:t>研究　</a:t>
            </a:r>
            <a:endParaRPr lang="en-US" altLang="ja-JP" sz="1600" dirty="0" smtClean="0"/>
          </a:p>
          <a:p>
            <a:r>
              <a:rPr lang="ja-JP" altLang="en-US" sz="1600" dirty="0"/>
              <a:t>　</a:t>
            </a:r>
            <a:r>
              <a:rPr lang="ja-JP" altLang="en-US" sz="1600" dirty="0" smtClean="0"/>
              <a:t>　　　　所）に基づく精査</a:t>
            </a:r>
            <a:r>
              <a:rPr lang="ja-JP" altLang="en-US" sz="1600" dirty="0"/>
              <a:t>　　</a:t>
            </a:r>
            <a:endParaRPr lang="en-US" altLang="ja-JP" sz="1600" dirty="0"/>
          </a:p>
        </p:txBody>
      </p:sp>
    </p:spTree>
    <p:extLst>
      <p:ext uri="{BB962C8B-B14F-4D97-AF65-F5344CB8AC3E}">
        <p14:creationId xmlns:p14="http://schemas.microsoft.com/office/powerpoint/2010/main" val="35275489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/>
        </p:nvSpPr>
        <p:spPr>
          <a:xfrm>
            <a:off x="-17471" y="4266"/>
            <a:ext cx="9161471" cy="544414"/>
          </a:xfrm>
          <a:prstGeom prst="rect">
            <a:avLst/>
          </a:prstGeom>
          <a:solidFill>
            <a:srgbClr val="00206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dirty="0" smtClean="0"/>
              <a:t>基準</a:t>
            </a:r>
            <a:r>
              <a:rPr lang="ja-JP" altLang="en-US" sz="2400" dirty="0"/>
              <a:t>病床数（一般病床及び療養病床</a:t>
            </a:r>
            <a:r>
              <a:rPr lang="ja-JP" altLang="en-US" sz="2400" dirty="0" smtClean="0"/>
              <a:t>）の見込みと必要病床数</a:t>
            </a:r>
            <a:endParaRPr lang="ja-JP" altLang="en-US" sz="240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77904" y="3999154"/>
            <a:ext cx="8892480" cy="283154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ja-JP" sz="1600" b="1" dirty="0" smtClean="0"/>
              <a:t>【</a:t>
            </a:r>
            <a:r>
              <a:rPr lang="ja-JP" altLang="en-US" sz="1600" b="1" dirty="0" smtClean="0"/>
              <a:t>必要病床数の扱いについて</a:t>
            </a:r>
            <a:r>
              <a:rPr lang="en-US" altLang="ja-JP" sz="1600" b="1" dirty="0" smtClean="0"/>
              <a:t>】</a:t>
            </a:r>
            <a:endParaRPr lang="en-US" altLang="ja-JP" sz="1600" b="1" dirty="0"/>
          </a:p>
          <a:p>
            <a:r>
              <a:rPr lang="ja-JP" altLang="en-US" sz="1600" dirty="0" smtClean="0"/>
              <a:t>○基準病床数（将来</a:t>
            </a:r>
            <a:r>
              <a:rPr lang="ja-JP" altLang="en-US" sz="1600" dirty="0"/>
              <a:t>シミュレーション</a:t>
            </a:r>
            <a:r>
              <a:rPr lang="ja-JP" altLang="en-US" sz="1600" dirty="0" smtClean="0"/>
              <a:t>）と必要病床数の違い。</a:t>
            </a:r>
            <a:endParaRPr lang="en-US" altLang="ja-JP" sz="1600" dirty="0" smtClean="0"/>
          </a:p>
          <a:p>
            <a:endParaRPr lang="en-US" altLang="ja-JP" sz="1400" dirty="0" smtClean="0"/>
          </a:p>
          <a:p>
            <a:r>
              <a:rPr lang="ja-JP" altLang="en-US" sz="1400" dirty="0"/>
              <a:t>　</a:t>
            </a:r>
            <a:r>
              <a:rPr lang="ja-JP" altLang="en-US" sz="1400" dirty="0" smtClean="0"/>
              <a:t>（１）基準病床数</a:t>
            </a:r>
            <a:r>
              <a:rPr lang="ja-JP" altLang="en-US" sz="1400" dirty="0"/>
              <a:t>　</a:t>
            </a:r>
            <a:r>
              <a:rPr lang="ja-JP" altLang="en-US" sz="1400" dirty="0" smtClean="0"/>
              <a:t>⇒平均在院</a:t>
            </a:r>
            <a:r>
              <a:rPr lang="ja-JP" altLang="en-US" sz="1400" dirty="0"/>
              <a:t>日数が短くなることを見越し、一般病床の平均在院日数は「</a:t>
            </a:r>
            <a:r>
              <a:rPr lang="en-US" altLang="ja-JP" sz="1400" dirty="0"/>
              <a:t>14.7</a:t>
            </a:r>
            <a:r>
              <a:rPr lang="ja-JP" altLang="en-US" sz="1400" dirty="0"/>
              <a:t>日</a:t>
            </a:r>
            <a:r>
              <a:rPr lang="ja-JP" altLang="en-US" sz="1400" dirty="0" smtClean="0"/>
              <a:t>」で計算（国指定）。</a:t>
            </a:r>
            <a:endParaRPr lang="en-US" altLang="ja-JP" sz="1400" dirty="0" smtClean="0"/>
          </a:p>
          <a:p>
            <a:r>
              <a:rPr lang="ja-JP" altLang="en-US" sz="1400" dirty="0"/>
              <a:t>　</a:t>
            </a:r>
            <a:r>
              <a:rPr lang="ja-JP" altLang="en-US" sz="1400" dirty="0" smtClean="0"/>
              <a:t>　　</a:t>
            </a:r>
            <a:r>
              <a:rPr lang="ja-JP" altLang="en-US" sz="1400" dirty="0"/>
              <a:t> </a:t>
            </a:r>
            <a:r>
              <a:rPr lang="ja-JP" altLang="en-US" sz="1400" u="sng" dirty="0" smtClean="0"/>
              <a:t>病床</a:t>
            </a:r>
            <a:r>
              <a:rPr lang="ja-JP" altLang="en-US" sz="1400" u="sng" dirty="0"/>
              <a:t>の機能別（高度急性期・急性期・回復期・慢性期）の値</a:t>
            </a:r>
            <a:r>
              <a:rPr lang="ja-JP" altLang="en-US" sz="1400" u="sng" dirty="0" smtClean="0"/>
              <a:t>は算出できない</a:t>
            </a:r>
            <a:r>
              <a:rPr lang="ja-JP" altLang="en-US" sz="1400" dirty="0" smtClean="0"/>
              <a:t>。</a:t>
            </a:r>
            <a:endParaRPr lang="en-US" altLang="ja-JP" sz="1400" dirty="0" smtClean="0"/>
          </a:p>
          <a:p>
            <a:r>
              <a:rPr lang="ja-JP" altLang="en-US" sz="1400" dirty="0" smtClean="0"/>
              <a:t> </a:t>
            </a:r>
            <a:r>
              <a:rPr lang="ja-JP" altLang="en-US" sz="1400" dirty="0"/>
              <a:t>　</a:t>
            </a:r>
            <a:r>
              <a:rPr lang="ja-JP" altLang="en-US" sz="1400" dirty="0" smtClean="0"/>
              <a:t>　　</a:t>
            </a:r>
            <a:endParaRPr lang="en-US" altLang="ja-JP" sz="1400" dirty="0" smtClean="0"/>
          </a:p>
          <a:p>
            <a:r>
              <a:rPr lang="ja-JP" altLang="en-US" sz="1400" dirty="0"/>
              <a:t>　</a:t>
            </a:r>
            <a:r>
              <a:rPr lang="ja-JP" altLang="en-US" sz="1400" dirty="0" smtClean="0"/>
              <a:t>（２）必要病床数</a:t>
            </a:r>
            <a:r>
              <a:rPr lang="ja-JP" altLang="en-US" sz="1400" dirty="0"/>
              <a:t>　</a:t>
            </a:r>
            <a:r>
              <a:rPr lang="ja-JP" altLang="en-US" sz="1400" dirty="0" smtClean="0"/>
              <a:t>⇒</a:t>
            </a:r>
            <a:r>
              <a:rPr lang="ja-JP" altLang="en-US" sz="1400" dirty="0"/>
              <a:t>２０１３年度の医療需要をベース</a:t>
            </a:r>
            <a:r>
              <a:rPr lang="ja-JP" altLang="en-US" sz="1400" dirty="0" smtClean="0"/>
              <a:t>に病床機能別の医療</a:t>
            </a:r>
            <a:r>
              <a:rPr lang="ja-JP" altLang="en-US" sz="1400" dirty="0"/>
              <a:t>需要を予測</a:t>
            </a:r>
            <a:r>
              <a:rPr lang="ja-JP" altLang="en-US" sz="1400" dirty="0" smtClean="0"/>
              <a:t>。</a:t>
            </a:r>
            <a:endParaRPr lang="en-US" altLang="ja-JP" sz="1400" dirty="0" smtClean="0"/>
          </a:p>
          <a:p>
            <a:r>
              <a:rPr lang="ja-JP" altLang="en-US" sz="1400" dirty="0"/>
              <a:t>　</a:t>
            </a:r>
            <a:r>
              <a:rPr lang="ja-JP" altLang="en-US" sz="1400" dirty="0" smtClean="0"/>
              <a:t>　　　当時</a:t>
            </a:r>
            <a:r>
              <a:rPr lang="ja-JP" altLang="en-US" sz="1400" dirty="0"/>
              <a:t>の府の平均在院日数は「</a:t>
            </a:r>
            <a:r>
              <a:rPr lang="en-US" altLang="ja-JP" sz="1400" dirty="0"/>
              <a:t>17.4</a:t>
            </a:r>
            <a:r>
              <a:rPr lang="ja-JP" altLang="en-US" sz="1400" dirty="0"/>
              <a:t>日</a:t>
            </a:r>
            <a:r>
              <a:rPr lang="ja-JP" altLang="en-US" sz="1400" dirty="0" smtClean="0"/>
              <a:t>」。</a:t>
            </a:r>
            <a:endParaRPr lang="ja-JP" altLang="en-US" sz="1400" dirty="0"/>
          </a:p>
          <a:p>
            <a:endParaRPr lang="en-US" altLang="ja-JP" sz="1400" dirty="0"/>
          </a:p>
          <a:p>
            <a:r>
              <a:rPr lang="ja-JP" altLang="en-US" sz="1600" dirty="0" smtClean="0"/>
              <a:t>○</a:t>
            </a:r>
            <a:r>
              <a:rPr lang="ja-JP" altLang="en-US" sz="1600" dirty="0"/>
              <a:t>必要</a:t>
            </a:r>
            <a:r>
              <a:rPr lang="ja-JP" altLang="en-US" sz="1600" dirty="0" smtClean="0"/>
              <a:t>病床数については、病床機能</a:t>
            </a:r>
            <a:r>
              <a:rPr lang="ja-JP" altLang="en-US" sz="1600" dirty="0"/>
              <a:t>別</a:t>
            </a:r>
            <a:r>
              <a:rPr lang="ja-JP" altLang="en-US" sz="1600" dirty="0" smtClean="0"/>
              <a:t>の「病床数」ではなく、「機能区分の割合」を今後の病床機能　</a:t>
            </a:r>
            <a:endParaRPr lang="en-US" altLang="ja-JP" sz="1600" dirty="0" smtClean="0"/>
          </a:p>
          <a:p>
            <a:r>
              <a:rPr lang="ja-JP" altLang="en-US" sz="1600" dirty="0"/>
              <a:t>　</a:t>
            </a:r>
            <a:r>
              <a:rPr lang="ja-JP" altLang="en-US" sz="1600" dirty="0" smtClean="0"/>
              <a:t>分化連携を進めていく際の目安とする。</a:t>
            </a:r>
            <a:endParaRPr lang="en-US" altLang="ja-JP" sz="1600" dirty="0" smtClean="0"/>
          </a:p>
          <a:p>
            <a:r>
              <a:rPr lang="ja-JP" altLang="en-US" sz="1600" dirty="0"/>
              <a:t>　</a:t>
            </a:r>
            <a:r>
              <a:rPr lang="ja-JP" altLang="en-US" sz="1600" dirty="0" smtClean="0"/>
              <a:t>　　　　⇒　病床機能報告の回復期病床の割合を増やす（第７次計画目標）</a:t>
            </a:r>
            <a:endParaRPr lang="en-US" altLang="ja-JP" sz="1600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1078656"/>
            <a:ext cx="3221136" cy="2800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テキスト ボックス 5"/>
          <p:cNvSpPr txBox="1"/>
          <p:nvPr/>
        </p:nvSpPr>
        <p:spPr>
          <a:xfrm>
            <a:off x="76452" y="548680"/>
            <a:ext cx="8892480" cy="4603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b="1" dirty="0" smtClean="0"/>
              <a:t>○基準病床数（一般病床及び療養病床）の見込み</a:t>
            </a:r>
            <a:r>
              <a:rPr lang="ja-JP" altLang="en-US" dirty="0" smtClean="0"/>
              <a:t>　　　</a:t>
            </a:r>
            <a:endParaRPr lang="en-US" altLang="ja-JP" dirty="0" smtClean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5292080" y="3135074"/>
            <a:ext cx="338437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dirty="0" smtClean="0"/>
              <a:t>※</a:t>
            </a:r>
            <a:r>
              <a:rPr lang="ja-JP" altLang="en-US" sz="1400" dirty="0" smtClean="0"/>
              <a:t>第７次計画 パブコメ案の</a:t>
            </a:r>
            <a:r>
              <a:rPr lang="ja-JP" altLang="en-US" sz="1400" dirty="0"/>
              <a:t>「</a:t>
            </a:r>
            <a:r>
              <a:rPr lang="ja-JP" altLang="en-US" sz="1400" dirty="0" smtClean="0"/>
              <a:t>第３章 基準病床数」において、具体的な数値を掲載する予定（平成</a:t>
            </a:r>
            <a:r>
              <a:rPr lang="en-US" altLang="ja-JP" sz="1400" dirty="0" smtClean="0"/>
              <a:t>30</a:t>
            </a:r>
            <a:r>
              <a:rPr lang="ja-JP" altLang="en-US" sz="1400" dirty="0" smtClean="0"/>
              <a:t>年１月頃）。</a:t>
            </a:r>
            <a:endParaRPr lang="en-US" altLang="ja-JP" sz="1400" dirty="0" smtClean="0"/>
          </a:p>
        </p:txBody>
      </p:sp>
    </p:spTree>
    <p:extLst>
      <p:ext uri="{BB962C8B-B14F-4D97-AF65-F5344CB8AC3E}">
        <p14:creationId xmlns:p14="http://schemas.microsoft.com/office/powerpoint/2010/main" val="32006588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5188</TotalTime>
  <Words>131</Words>
  <Application>Microsoft Office PowerPoint</Application>
  <PresentationFormat>画面に合わせる (4:3)</PresentationFormat>
  <Paragraphs>64</Paragraphs>
  <Slides>6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7" baseType="lpstr">
      <vt:lpstr>Office ​​テーマ</vt:lpstr>
      <vt:lpstr>第７次大阪府保健医療計画 基準病床数 （一般病床及び療養病床）について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HOSTNAME</dc:creator>
  <cp:lastModifiedBy>堺市</cp:lastModifiedBy>
  <cp:revision>348</cp:revision>
  <cp:lastPrinted>2017-12-14T00:42:08Z</cp:lastPrinted>
  <dcterms:created xsi:type="dcterms:W3CDTF">2017-10-25T07:51:30Z</dcterms:created>
  <dcterms:modified xsi:type="dcterms:W3CDTF">2017-12-14T00:45:19Z</dcterms:modified>
</cp:coreProperties>
</file>