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mp" ContentType="image/p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7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2" autoAdjust="0"/>
    <p:restoredTop sz="88909" autoAdjust="0"/>
  </p:normalViewPr>
  <p:slideViewPr>
    <p:cSldViewPr>
      <p:cViewPr varScale="1">
        <p:scale>
          <a:sx n="90" d="100"/>
          <a:sy n="90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62A2E-3FD6-49A2-8971-43E8B61E5F48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D87CA-DA90-4100-B10C-7858572C2C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767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D87CA-DA90-4100-B10C-7858572C2C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5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63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5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7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6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38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17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94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82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0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71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2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EBC00-8454-408B-B9AC-FCD1E058F505}" type="datetimeFigureOut">
              <a:rPr kumimoji="1" lang="ja-JP" altLang="en-US" smtClean="0"/>
              <a:t>15/12/28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B46A2-E33E-4133-A568-96BDBB0AD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92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3634383" y="418564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ja-JP" altLang="en-US" sz="2800" dirty="0">
                <a:latin typeface="ＭＳ ゴシック" charset="0"/>
                <a:ea typeface="ＭＳ ゴシック" charset="0"/>
                <a:cs typeface="ＭＳ ゴシック" charset="0"/>
                <a:sym typeface="ＭＳ ゴシック" charset="0"/>
              </a:rPr>
              <a:t>診療実績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20072" y="960983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病院名：大阪府立母子保健総合医療センター</a:t>
            </a:r>
            <a:endParaRPr kumimoji="1" lang="ja-JP" alt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53" y="1555851"/>
            <a:ext cx="4561301" cy="4331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536" y="1556154"/>
            <a:ext cx="4128298" cy="266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4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集学的治療および標準的治療の提供と地域連携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7996" y="10527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1)</a:t>
            </a:r>
            <a:r>
              <a:rPr lang="ja-JP" altLang="en-US" dirty="0"/>
              <a:t>多職種カンファレンス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3262" y="229333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2)</a:t>
            </a:r>
            <a:r>
              <a:rPr kumimoji="1" lang="ja-JP" altLang="en-US" dirty="0" smtClean="0"/>
              <a:t>緩和ケアの整備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46254" y="2626103"/>
            <a:ext cx="4896544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400" dirty="0" smtClean="0">
                <a:latin typeface="ＭＳ Ｐゴシック"/>
                <a:cs typeface="ＭＳ Ｐゴシック"/>
              </a:rPr>
              <a:t>●診療従事者</a:t>
            </a:r>
            <a:endParaRPr lang="en-US" altLang="ja-JP" sz="1400" dirty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身体症状の緩和に携わる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医師　：　</a:t>
            </a:r>
            <a:r>
              <a:rPr lang="en-US" altLang="ja-JP" sz="1400" dirty="0" smtClean="0">
                <a:latin typeface="ＭＳ Ｐゴシック"/>
                <a:cs typeface="ＭＳ Ｐゴシック"/>
              </a:rPr>
              <a:t>2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名（常勤）</a:t>
            </a:r>
            <a:endParaRPr lang="en-US" altLang="ja-JP" sz="1400" dirty="0" smtClean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精神症状の緩和に携わる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医師　：　</a:t>
            </a:r>
            <a:r>
              <a:rPr lang="en-US" altLang="ja-JP" sz="1400" dirty="0" smtClean="0">
                <a:latin typeface="ＭＳ Ｐゴシック"/>
                <a:cs typeface="ＭＳ Ｐゴシック"/>
              </a:rPr>
              <a:t>1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名</a:t>
            </a:r>
            <a:r>
              <a:rPr lang="ja-JP" altLang="en-US" sz="1400" dirty="0">
                <a:latin typeface="ＭＳ Ｐゴシック"/>
                <a:cs typeface="ＭＳ Ｐゴシック"/>
              </a:rPr>
              <a:t>（常勤）</a:t>
            </a:r>
            <a:endParaRPr lang="en-US" altLang="ja-JP" sz="1400" dirty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緩和ケアに携わる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看護師　：　</a:t>
            </a:r>
            <a:r>
              <a:rPr lang="en-US" altLang="ja-JP" sz="1400" dirty="0">
                <a:latin typeface="ＭＳ Ｐゴシック"/>
                <a:cs typeface="ＭＳ Ｐゴシック"/>
              </a:rPr>
              <a:t>2</a:t>
            </a:r>
            <a:r>
              <a:rPr lang="ja-JP" altLang="en-US" sz="1400" dirty="0">
                <a:latin typeface="ＭＳ Ｐゴシック"/>
                <a:cs typeface="ＭＳ Ｐゴシック"/>
              </a:rPr>
              <a:t>名（常勤）</a:t>
            </a:r>
            <a:endParaRPr lang="en-US" altLang="ja-JP" sz="1400" dirty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緩和ケアチームに協力する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薬剤師　：　</a:t>
            </a:r>
            <a:r>
              <a:rPr lang="en-US" altLang="ja-JP" sz="1400" dirty="0">
                <a:latin typeface="ＭＳ Ｐゴシック"/>
                <a:cs typeface="ＭＳ Ｐゴシック"/>
              </a:rPr>
              <a:t> 1</a:t>
            </a:r>
            <a:r>
              <a:rPr lang="ja-JP" altLang="en-US" sz="1400" dirty="0">
                <a:latin typeface="ＭＳ Ｐゴシック"/>
                <a:cs typeface="ＭＳ Ｐゴシック"/>
              </a:rPr>
              <a:t>名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（</a:t>
            </a:r>
            <a:r>
              <a:rPr lang="ja-JP" altLang="en-US" sz="1400" dirty="0">
                <a:latin typeface="ＭＳ Ｐゴシック"/>
                <a:cs typeface="ＭＳ Ｐゴシック"/>
              </a:rPr>
              <a:t>常勤）</a:t>
            </a:r>
            <a:endParaRPr lang="en-US" altLang="ja-JP" sz="1400" dirty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臨床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心理師　：　</a:t>
            </a:r>
            <a:r>
              <a:rPr lang="en-US" altLang="ja-JP" sz="1400" dirty="0" smtClean="0">
                <a:latin typeface="ＭＳ Ｐゴシック"/>
                <a:cs typeface="ＭＳ Ｐゴシック"/>
              </a:rPr>
              <a:t>2</a:t>
            </a:r>
            <a:r>
              <a:rPr lang="ja-JP" altLang="en-US" sz="1400" dirty="0">
                <a:latin typeface="ＭＳ Ｐゴシック"/>
                <a:cs typeface="ＭＳ Ｐゴシック"/>
              </a:rPr>
              <a:t>名（常勤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）、</a:t>
            </a:r>
            <a:r>
              <a:rPr lang="en-US" altLang="ja-JP" sz="1400" dirty="0">
                <a:latin typeface="ＭＳ Ｐゴシック"/>
                <a:cs typeface="ＭＳ Ｐゴシック"/>
              </a:rPr>
              <a:t>2</a:t>
            </a:r>
            <a:r>
              <a:rPr lang="ja-JP" altLang="en-US" sz="1400" dirty="0">
                <a:latin typeface="ＭＳ Ｐゴシック"/>
                <a:cs typeface="ＭＳ Ｐゴシック"/>
              </a:rPr>
              <a:t>名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（非常勤）</a:t>
            </a:r>
            <a:endParaRPr lang="en-US" altLang="ja-JP" sz="1400" dirty="0"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　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ホスピタルプレイ士　：</a:t>
            </a:r>
            <a:r>
              <a:rPr lang="ja-JP" altLang="en-US" sz="1400" dirty="0">
                <a:latin typeface="ＭＳ Ｐゴシック"/>
                <a:cs typeface="ＭＳ Ｐゴシック"/>
              </a:rPr>
              <a:t>　</a:t>
            </a:r>
            <a:r>
              <a:rPr lang="en-US" altLang="ja-JP" sz="1400" dirty="0">
                <a:latin typeface="ＭＳ Ｐゴシック"/>
                <a:cs typeface="ＭＳ Ｐゴシック"/>
              </a:rPr>
              <a:t>  1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名</a:t>
            </a:r>
            <a:r>
              <a:rPr lang="ja-JP" altLang="en-US" sz="1400" dirty="0">
                <a:latin typeface="ＭＳ Ｐゴシック"/>
                <a:cs typeface="ＭＳ Ｐゴシック"/>
              </a:rPr>
              <a:t>（常勤）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、</a:t>
            </a:r>
            <a:r>
              <a:rPr lang="en-US" altLang="ja-JP" sz="1400" dirty="0">
                <a:latin typeface="ＭＳ Ｐゴシック"/>
                <a:cs typeface="ＭＳ Ｐゴシック"/>
              </a:rPr>
              <a:t> 1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名</a:t>
            </a:r>
            <a:r>
              <a:rPr lang="ja-JP" altLang="en-US" sz="1400" dirty="0">
                <a:latin typeface="ＭＳ Ｐゴシック"/>
                <a:cs typeface="ＭＳ Ｐゴシック"/>
              </a:rPr>
              <a:t>（非常勤）</a:t>
            </a:r>
            <a:endParaRPr lang="en-US" altLang="ja-JP" sz="1400" dirty="0">
              <a:latin typeface="ＭＳ Ｐゴシック"/>
              <a:cs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20072" y="764704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病院名：大阪府立母子保健総合医療センター</a:t>
            </a:r>
            <a:endParaRPr kumimoji="1" lang="ja-JP" altLang="en-US" sz="1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881" y="4488041"/>
            <a:ext cx="1656184" cy="2337124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427984" y="2649101"/>
            <a:ext cx="4645024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latin typeface="ＭＳ Ｐゴシック"/>
                <a:cs typeface="ＭＳ Ｐゴシック"/>
              </a:rPr>
              <a:t>●</a:t>
            </a:r>
            <a:r>
              <a:rPr lang="ja-JP" altLang="en-US" sz="1400" dirty="0" smtClean="0">
                <a:latin typeface="ＭＳ Ｐゴシック"/>
                <a:cs typeface="ＭＳ Ｐゴシック"/>
              </a:rPr>
              <a:t>緩和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ケアの提供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cs typeface="ＭＳ Ｐゴシック"/>
              </a:rPr>
              <a:t>体制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ア．小児緩和ケアチーム：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・「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QOL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サポートチーム（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QST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）」を組織している．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・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2015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年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11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月，「小児緩和ケアガイド」を出版．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イ．外来において小児の緩和ケアを提供できる体制：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　看護師：患者支援センターから１名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cs typeface="ＭＳ Ｐゴシック"/>
              </a:rPr>
              <a:t>（総合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相談室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cs typeface="ＭＳ Ｐゴシック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cs typeface="ＭＳ Ｐゴシック"/>
              </a:rPr>
              <a:t>　　　小児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がん相談員と兼務），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外来看護師から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  <a:cs typeface="ＭＳ Ｐゴシック"/>
              </a:rPr>
              <a:t>１名．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ウ．トータルケアカンファレンスの開催：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2015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年度の実績，定期カンファ８回，緊急カンファ１回．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エ．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QST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による診察が受けられる旨の掲示．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院内掲示板に掲示している．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オ．主治医・看護師・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QST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と在宅医療・訪問看護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による緩和ケアの実施：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2015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年度の実績，４件．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カ．緩和ケアの要請及び相談に関する受付窓口：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ja-JP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cs typeface="ＭＳ Ｐゴシック"/>
              </a:rPr>
              <a:t>　　患者支援センターの開設．</a:t>
            </a:r>
            <a:endParaRPr lang="en-US" altLang="ja-JP" sz="1400" dirty="0">
              <a:solidFill>
                <a:srgbClr val="000000"/>
              </a:solidFill>
              <a:latin typeface="ＭＳ Ｐゴシック"/>
              <a:cs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1556792"/>
            <a:ext cx="2925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・病棟カンファレンス（週</a:t>
            </a: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dirty="0" smtClean="0">
                <a:solidFill>
                  <a:srgbClr val="FF0000"/>
                </a:solidFill>
              </a:rPr>
              <a:t>回）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・</a:t>
            </a:r>
            <a:r>
              <a:rPr kumimoji="1" lang="en-US" altLang="ja-JP" dirty="0" smtClean="0">
                <a:solidFill>
                  <a:srgbClr val="FF0000"/>
                </a:solidFill>
              </a:rPr>
              <a:t>Cancer Board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（週</a:t>
            </a: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dirty="0" smtClean="0">
                <a:solidFill>
                  <a:srgbClr val="FF0000"/>
                </a:solidFill>
              </a:rPr>
              <a:t>回）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3968" y="1556792"/>
            <a:ext cx="3664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・トータルケアカンファレンス（月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回）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・緩和ケアカンファレンス（</a:t>
            </a:r>
            <a:r>
              <a:rPr lang="ja-JP" altLang="en-US" dirty="0" smtClean="0">
                <a:solidFill>
                  <a:srgbClr val="FF0000"/>
                </a:solidFill>
              </a:rPr>
              <a:t>隔週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9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55" y="2442832"/>
            <a:ext cx="5442606" cy="3236728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57200" y="159495"/>
            <a:ext cx="8229600" cy="692696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集学的治療および標準的治療の提供と地域連携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07504" y="797880"/>
            <a:ext cx="4099610" cy="1579212"/>
            <a:chOff x="395536" y="692696"/>
            <a:chExt cx="4099610" cy="1579212"/>
          </a:xfrm>
        </p:grpSpPr>
        <p:sp>
          <p:nvSpPr>
            <p:cNvPr id="4" name="正方形/長方形 3"/>
            <p:cNvSpPr/>
            <p:nvPr/>
          </p:nvSpPr>
          <p:spPr>
            <a:xfrm>
              <a:off x="395536" y="692696"/>
              <a:ext cx="29086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>
                  <a:latin typeface="+mj-ea"/>
                  <a:ea typeface="+mj-ea"/>
                </a:rPr>
                <a:t>３）　長期</a:t>
              </a:r>
              <a:r>
                <a:rPr lang="ja-JP" altLang="en-US" dirty="0">
                  <a:latin typeface="+mj-ea"/>
                  <a:ea typeface="+mj-ea"/>
                </a:rPr>
                <a:t>フォローアップ外来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34706" y="1071579"/>
              <a:ext cx="396044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+mn-ea"/>
                </a:rPr>
                <a:t>長期</a:t>
              </a:r>
              <a:r>
                <a:rPr lang="en-US" altLang="ja-JP" sz="1200" dirty="0">
                  <a:latin typeface="+mn-ea"/>
                </a:rPr>
                <a:t>FU</a:t>
              </a:r>
              <a:r>
                <a:rPr lang="ja-JP" altLang="en-US" sz="1200" dirty="0">
                  <a:latin typeface="+mn-ea"/>
                </a:rPr>
                <a:t>外来は毎週金曜日の午後に設けており，血液・腫瘍科，消化器・内分泌科，子どものこころの診療科が協働で行っている。治療終了から</a:t>
              </a:r>
              <a:r>
                <a:rPr lang="en-US" altLang="ja-JP" sz="1200" dirty="0">
                  <a:latin typeface="+mn-ea"/>
                </a:rPr>
                <a:t>5</a:t>
              </a:r>
              <a:r>
                <a:rPr lang="ja-JP" altLang="en-US" sz="1200" dirty="0">
                  <a:latin typeface="+mn-ea"/>
                </a:rPr>
                <a:t>年以上が経過した血液・腫瘍疾患の患者を対象に，長期</a:t>
              </a:r>
              <a:r>
                <a:rPr lang="en-US" altLang="ja-JP" sz="1200" dirty="0">
                  <a:latin typeface="+mn-ea"/>
                </a:rPr>
                <a:t>FU</a:t>
              </a:r>
              <a:r>
                <a:rPr lang="ja-JP" altLang="en-US" sz="1200" dirty="0">
                  <a:latin typeface="+mn-ea"/>
                </a:rPr>
                <a:t>外来に移行する。</a:t>
              </a:r>
            </a:p>
            <a:p>
              <a:pPr marL="171450" indent="-171450">
                <a:buFont typeface="Wingdings" panose="05000000000000000000" pitchFamily="2" charset="2"/>
                <a:buChar char="p"/>
              </a:pPr>
              <a:r>
                <a:rPr lang="ja-JP" altLang="en-US" sz="1200" dirty="0" smtClean="0">
                  <a:latin typeface="+mn-ea"/>
                </a:rPr>
                <a:t>患者</a:t>
              </a:r>
              <a:r>
                <a:rPr lang="ja-JP" altLang="en-US" sz="1200" dirty="0">
                  <a:latin typeface="+mn-ea"/>
                </a:rPr>
                <a:t>の治療サマリーをあらかじめ作成し、合併症リスクを把握できるようにしている。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5220072" y="807236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病院名：大阪府立母子保健総合医療センター</a:t>
            </a:r>
            <a:endParaRPr kumimoji="1" lang="ja-JP" altLang="en-US" sz="1400" dirty="0"/>
          </a:p>
        </p:txBody>
      </p:sp>
      <p:pic>
        <p:nvPicPr>
          <p:cNvPr id="16" name="Picture 4" descr="C:\Users\mch3\Desktop\IMG_517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4664">
            <a:off x="3394216" y="5430999"/>
            <a:ext cx="1536674" cy="115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:\Users\mch3\Desktop\IMG_517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068">
            <a:off x="4104507" y="5476645"/>
            <a:ext cx="1585061" cy="118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9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02655"/>
            <a:ext cx="3600400" cy="2547319"/>
          </a:xfrm>
          <a:prstGeom prst="rect">
            <a:avLst/>
          </a:prstGeom>
        </p:spPr>
      </p:pic>
      <p:sp>
        <p:nvSpPr>
          <p:cNvPr id="21" name="TextBox 26"/>
          <p:cNvSpPr txBox="1"/>
          <p:nvPr/>
        </p:nvSpPr>
        <p:spPr>
          <a:xfrm>
            <a:off x="246674" y="5805264"/>
            <a:ext cx="33123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Times New Roman"/>
                <a:ea typeface="ＭＳ Ｐゴシック" pitchFamily="50" charset="-128"/>
              </a:rPr>
              <a:t>●「治療の記録」手帳</a:t>
            </a:r>
            <a:endParaRPr lang="en-US" altLang="ja-JP" sz="1200" b="1" dirty="0" smtClean="0">
              <a:latin typeface="Times New Roman"/>
              <a:ea typeface="ＭＳ Ｐゴシック" pitchFamily="50" charset="-128"/>
            </a:endParaRPr>
          </a:p>
          <a:p>
            <a:pPr marL="185738"/>
            <a:r>
              <a:rPr lang="ja-JP" altLang="ja-JP" sz="1200" b="1" dirty="0"/>
              <a:t>過</a:t>
            </a:r>
            <a:r>
              <a:rPr lang="ja-JP" altLang="ja-JP" sz="1200" dirty="0"/>
              <a:t>去の治療内容の</a:t>
            </a:r>
            <a:r>
              <a:rPr lang="ja-JP" altLang="ja-JP" sz="1200" dirty="0" smtClean="0"/>
              <a:t>記録</a:t>
            </a:r>
            <a:r>
              <a:rPr lang="ja-JP" altLang="en-US" sz="1200" dirty="0" smtClean="0"/>
              <a:t>や</a:t>
            </a:r>
            <a:r>
              <a:rPr lang="ja-JP" altLang="ja-JP" sz="1200" dirty="0" smtClean="0"/>
              <a:t>晩期</a:t>
            </a:r>
            <a:r>
              <a:rPr lang="ja-JP" altLang="ja-JP" sz="1200" dirty="0"/>
              <a:t>合併症の内容などを掲載した手帳を配布し，患者自身に合併症のリスクを認識させるようにして</a:t>
            </a:r>
            <a:r>
              <a:rPr lang="ja-JP" altLang="ja-JP" sz="1200" dirty="0" smtClean="0"/>
              <a:t>いる</a:t>
            </a:r>
            <a:r>
              <a:rPr lang="ja-JP" altLang="en-US" sz="1200" dirty="0" smtClean="0"/>
              <a:t>。</a:t>
            </a:r>
            <a:endParaRPr lang="en-US" altLang="ja-JP" sz="1200" dirty="0" smtClean="0">
              <a:latin typeface="Times New Roman"/>
              <a:ea typeface="ＭＳ Ｐゴシック" pitchFamily="50" charset="-128"/>
            </a:endParaRPr>
          </a:p>
        </p:txBody>
      </p:sp>
      <p:sp>
        <p:nvSpPr>
          <p:cNvPr id="24" name="TextBox 26"/>
          <p:cNvSpPr txBox="1"/>
          <p:nvPr/>
        </p:nvSpPr>
        <p:spPr>
          <a:xfrm>
            <a:off x="5797083" y="3861048"/>
            <a:ext cx="331236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Times New Roman"/>
                <a:ea typeface="ＭＳ Ｐゴシック" pitchFamily="50" charset="-128"/>
              </a:rPr>
              <a:t>●長期</a:t>
            </a:r>
            <a:r>
              <a:rPr lang="en-US" altLang="ja-JP" sz="1400" b="1" dirty="0">
                <a:latin typeface="Times New Roman"/>
                <a:ea typeface="ＭＳ Ｐゴシック" pitchFamily="50" charset="-128"/>
              </a:rPr>
              <a:t>FU</a:t>
            </a:r>
            <a:r>
              <a:rPr lang="ja-JP" altLang="en-US" sz="1400" b="1" dirty="0">
                <a:latin typeface="Times New Roman"/>
                <a:ea typeface="ＭＳ Ｐゴシック" pitchFamily="50" charset="-128"/>
              </a:rPr>
              <a:t>外来開設後の</a:t>
            </a:r>
            <a:r>
              <a:rPr lang="ja-JP" altLang="en-US" sz="1400" b="1" dirty="0" smtClean="0">
                <a:latin typeface="Times New Roman"/>
                <a:ea typeface="ＭＳ Ｐゴシック" pitchFamily="50" charset="-128"/>
              </a:rPr>
              <a:t>問題点</a:t>
            </a:r>
            <a:endParaRPr lang="en-US" altLang="ja-JP" sz="1400" b="1" dirty="0" smtClean="0">
              <a:latin typeface="Times New Roman"/>
              <a:ea typeface="ＭＳ Ｐゴシック" pitchFamily="50" charset="-128"/>
            </a:endParaRPr>
          </a:p>
          <a:p>
            <a:endParaRPr lang="en-US" altLang="ja-JP" sz="1200" b="1" dirty="0">
              <a:latin typeface="Times New Roman"/>
              <a:ea typeface="ＭＳ Ｐゴシック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Times New Roman"/>
                <a:ea typeface="ＭＳ Ｐゴシック" pitchFamily="50" charset="-128"/>
              </a:rPr>
              <a:t>追跡不能な小児がん経験者が</a:t>
            </a:r>
            <a:r>
              <a:rPr lang="ja-JP" altLang="en-US" sz="1200" dirty="0" smtClean="0">
                <a:latin typeface="Times New Roman"/>
                <a:ea typeface="ＭＳ Ｐゴシック" pitchFamily="50" charset="-128"/>
              </a:rPr>
              <a:t>多い</a:t>
            </a:r>
            <a:endParaRPr lang="en-US" altLang="ja-JP" sz="1200" dirty="0" smtClean="0">
              <a:latin typeface="Times New Roman"/>
              <a:ea typeface="ＭＳ Ｐゴシック" pitchFamily="50" charset="-128"/>
            </a:endParaRPr>
          </a:p>
          <a:p>
            <a:pPr marL="185738"/>
            <a:r>
              <a:rPr lang="ja-JP" altLang="en-US" sz="1200" dirty="0" smtClean="0">
                <a:latin typeface="Times New Roman"/>
                <a:ea typeface="ＭＳ Ｐゴシック" pitchFamily="50" charset="-128"/>
              </a:rPr>
              <a:t>移植</a:t>
            </a:r>
            <a:r>
              <a:rPr lang="ja-JP" altLang="en-US" sz="1200" dirty="0">
                <a:latin typeface="Times New Roman"/>
                <a:ea typeface="ＭＳ Ｐゴシック" pitchFamily="50" charset="-128"/>
              </a:rPr>
              <a:t>経験者の同窓会での講演や，一般市民に対するセミナーなどを行い，晩期合併症の啓蒙に努めている</a:t>
            </a:r>
            <a:r>
              <a:rPr lang="ja-JP" altLang="en-US" sz="1200" dirty="0" smtClean="0">
                <a:latin typeface="Times New Roman"/>
                <a:ea typeface="ＭＳ Ｐゴシック" pitchFamily="50" charset="-128"/>
              </a:rPr>
              <a:t>。</a:t>
            </a:r>
            <a:endParaRPr lang="en-US" altLang="ja-JP" sz="1200" dirty="0" smtClean="0">
              <a:latin typeface="Times New Roman"/>
              <a:ea typeface="ＭＳ Ｐゴシック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Times New Roman"/>
                <a:ea typeface="ＭＳ Ｐゴシック" pitchFamily="50" charset="-128"/>
              </a:rPr>
              <a:t>設備の不備や自費検査であることが原因で，思春期以降の男性の造精能や女性の卵巣予備能を評価できない。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Times New Roman"/>
                <a:ea typeface="ＭＳ Ｐゴシック" pitchFamily="50" charset="-128"/>
              </a:rPr>
              <a:t>内科に移行困難な成人症例がある。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Times New Roman"/>
                <a:ea typeface="ＭＳ Ｐゴシック" pitchFamily="50" charset="-128"/>
              </a:rPr>
              <a:t>病名を告知されていない患者への対応</a:t>
            </a:r>
            <a:r>
              <a:rPr lang="ja-JP" altLang="en-US" sz="1200" dirty="0" smtClean="0">
                <a:latin typeface="Times New Roman"/>
                <a:ea typeface="ＭＳ Ｐゴシック" pitchFamily="50" charset="-128"/>
              </a:rPr>
              <a:t>。</a:t>
            </a:r>
            <a:endParaRPr lang="ja-JP" altLang="en-US" sz="1200" dirty="0">
              <a:latin typeface="Times New Roman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65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20937</TotalTime>
  <Words>318</Words>
  <Application>Microsoft Macintosh PowerPoint</Application>
  <PresentationFormat>画面に合わせる (4:3)</PresentationFormat>
  <Paragraphs>48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集学的治療および標準的治療の提供と地域連携</vt:lpstr>
      <vt:lpstr>集学的治療および標準的治療の提供と地域連携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○○ブロックの取組</dc:title>
  <dc:creator>厚生労働省健康局がん対策・健康増進課</dc:creator>
  <cp:lastModifiedBy>621650mi</cp:lastModifiedBy>
  <cp:revision>63</cp:revision>
  <dcterms:created xsi:type="dcterms:W3CDTF">2015-11-26T02:33:52Z</dcterms:created>
  <dcterms:modified xsi:type="dcterms:W3CDTF">2015-12-28T06:19:40Z</dcterms:modified>
</cp:coreProperties>
</file>