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6" r:id="rId3"/>
    <p:sldId id="268" r:id="rId4"/>
    <p:sldId id="280" r:id="rId5"/>
    <p:sldId id="257" r:id="rId6"/>
    <p:sldId id="272" r:id="rId7"/>
    <p:sldId id="273" r:id="rId8"/>
    <p:sldId id="269" r:id="rId9"/>
    <p:sldId id="260" r:id="rId10"/>
    <p:sldId id="283" r:id="rId11"/>
    <p:sldId id="277" r:id="rId12"/>
    <p:sldId id="271" r:id="rId13"/>
    <p:sldId id="270" r:id="rId14"/>
    <p:sldId id="281" r:id="rId15"/>
    <p:sldId id="262" r:id="rId16"/>
    <p:sldId id="263" r:id="rId17"/>
    <p:sldId id="264" r:id="rId18"/>
    <p:sldId id="278" r:id="rId19"/>
    <p:sldId id="265" r:id="rId20"/>
    <p:sldId id="266" r:id="rId21"/>
    <p:sldId id="267" r:id="rId22"/>
    <p:sldId id="284" r:id="rId23"/>
    <p:sldId id="282" r:id="rId24"/>
    <p:sldId id="285" r:id="rId25"/>
    <p:sldId id="259" r:id="rId26"/>
    <p:sldId id="275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117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AYA\&#36817;&#30079;&#23567;&#20816;&#12364;&#12435;&#65313;&#65337;&#65313;\AYA%23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YA\&#36817;&#30079;&#23567;&#20816;&#12364;&#12435;&#65313;&#65337;&#65313;\AYA%233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AYA\&#36817;&#30079;&#23567;&#20816;&#12364;&#12435;&#65313;&#65337;&#65313;\AYA%23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rajunichi:Documents:&#30495;&#12398;&#26360;&#39006;:&#24739;&#32773;&#12487;&#12540;&#12479;:2011-15&#27515;&#20129;&#20363;&#12414;&#12392;&#1241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126682498245"/>
          <c:y val="0.17737843943265599"/>
          <c:w val="0.60540712833382904"/>
          <c:h val="0.62368386943361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15-19</c:v>
                </c:pt>
              </c:strCache>
            </c:strRef>
          </c:tx>
          <c:invertIfNegative val="0"/>
          <c:cat>
            <c:numRef>
              <c:f>Sheet1!$G$2:$G$12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20-24</c:v>
                </c:pt>
              </c:strCache>
            </c:strRef>
          </c:tx>
          <c:invertIfNegative val="0"/>
          <c:cat>
            <c:numRef>
              <c:f>Sheet1!$G$2:$G$12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Sheet1!$I$2:$I$12</c:f>
              <c:numCache>
                <c:formatCode>General</c:formatCode>
                <c:ptCount val="11"/>
                <c:pt idx="3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25-29</c:v>
                </c:pt>
              </c:strCache>
            </c:strRef>
          </c:tx>
          <c:invertIfNegative val="0"/>
          <c:cat>
            <c:numRef>
              <c:f>Sheet1!$G$2:$G$12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Sheet1!$J$2:$J$12</c:f>
              <c:numCache>
                <c:formatCode>General</c:formatCode>
                <c:ptCount val="11"/>
                <c:pt idx="2">
                  <c:v>1</c:v>
                </c:pt>
                <c:pt idx="7">
                  <c:v>1</c:v>
                </c:pt>
                <c:pt idx="1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30≦</c:v>
                </c:pt>
              </c:strCache>
            </c:strRef>
          </c:tx>
          <c:invertIfNegative val="0"/>
          <c:cat>
            <c:numRef>
              <c:f>Sheet1!$G$2:$G$12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Sheet1!$K$2:$K$12</c:f>
              <c:numCache>
                <c:formatCode>General</c:formatCode>
                <c:ptCount val="11"/>
                <c:pt idx="7">
                  <c:v>1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659584"/>
        <c:axId val="124661120"/>
      </c:barChart>
      <c:catAx>
        <c:axId val="12465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i="0"/>
            </a:pPr>
            <a:endParaRPr lang="ja-JP"/>
          </a:p>
        </c:txPr>
        <c:crossAx val="124661120"/>
        <c:crosses val="autoZero"/>
        <c:auto val="1"/>
        <c:lblAlgn val="ctr"/>
        <c:lblOffset val="100"/>
        <c:noMultiLvlLbl val="0"/>
      </c:catAx>
      <c:valAx>
        <c:axId val="124661120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24659584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202924106917413"/>
          <c:y val="0.324681029593203"/>
          <c:w val="0.30100961030787299"/>
          <c:h val="0.25756429254553298"/>
        </c:manualLayout>
      </c:layout>
      <c:overlay val="0"/>
      <c:spPr>
        <a:ln>
          <a:solidFill>
            <a:sysClr val="window" lastClr="FFFFFF">
              <a:lumMod val="85000"/>
            </a:sysClr>
          </a:solidFill>
        </a:ln>
      </c:spPr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997871831799"/>
          <c:y val="5.7981801397277703E-2"/>
          <c:w val="0.76326925452155803"/>
          <c:h val="0.58809166865209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初発</c:v>
                </c:pt>
              </c:strCache>
            </c:strRef>
          </c:tx>
          <c:invertIfNegative val="0"/>
          <c:cat>
            <c:strRef>
              <c:f>Sheet2!$A$9:$A$11</c:f>
              <c:strCache>
                <c:ptCount val="3"/>
                <c:pt idx="0">
                  <c:v>血液腫瘍</c:v>
                </c:pt>
                <c:pt idx="1">
                  <c:v>脳腫瘍</c:v>
                </c:pt>
                <c:pt idx="2">
                  <c:v>固形腫瘍</c:v>
                </c:pt>
              </c:strCache>
            </c:strRef>
          </c:cat>
          <c:val>
            <c:numRef>
              <c:f>Sheet2!$B$9:$B$11</c:f>
              <c:numCache>
                <c:formatCode>General</c:formatCode>
                <c:ptCount val="3"/>
                <c:pt idx="0">
                  <c:v>24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Sheet2!$C$8</c:f>
              <c:strCache>
                <c:ptCount val="1"/>
                <c:pt idx="0">
                  <c:v>再発</c:v>
                </c:pt>
              </c:strCache>
            </c:strRef>
          </c:tx>
          <c:invertIfNegative val="0"/>
          <c:cat>
            <c:strRef>
              <c:f>Sheet2!$A$9:$A$11</c:f>
              <c:strCache>
                <c:ptCount val="3"/>
                <c:pt idx="0">
                  <c:v>血液腫瘍</c:v>
                </c:pt>
                <c:pt idx="1">
                  <c:v>脳腫瘍</c:v>
                </c:pt>
                <c:pt idx="2">
                  <c:v>固形腫瘍</c:v>
                </c:pt>
              </c:strCache>
            </c:strRef>
          </c:cat>
          <c:val>
            <c:numRef>
              <c:f>Sheet2!$C$9:$C$11</c:f>
              <c:numCache>
                <c:formatCode>General</c:formatCode>
                <c:ptCount val="3"/>
                <c:pt idx="0">
                  <c:v>2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Sheet2!$D$8</c:f>
              <c:strCache>
                <c:ptCount val="1"/>
                <c:pt idx="0">
                  <c:v>二次がん</c:v>
                </c:pt>
              </c:strCache>
            </c:strRef>
          </c:tx>
          <c:invertIfNegative val="0"/>
          <c:cat>
            <c:strRef>
              <c:f>Sheet2!$A$9:$A$11</c:f>
              <c:strCache>
                <c:ptCount val="3"/>
                <c:pt idx="0">
                  <c:v>血液腫瘍</c:v>
                </c:pt>
                <c:pt idx="1">
                  <c:v>脳腫瘍</c:v>
                </c:pt>
                <c:pt idx="2">
                  <c:v>固形腫瘍</c:v>
                </c:pt>
              </c:strCache>
            </c:strRef>
          </c:cat>
          <c:val>
            <c:numRef>
              <c:f>Sheet2!$D$9:$D$11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4696832"/>
        <c:axId val="124706816"/>
      </c:barChart>
      <c:catAx>
        <c:axId val="124696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pPr>
            <a:endParaRPr lang="ja-JP"/>
          </a:p>
        </c:txPr>
        <c:crossAx val="124706816"/>
        <c:crosses val="autoZero"/>
        <c:auto val="1"/>
        <c:lblAlgn val="ctr"/>
        <c:lblOffset val="100"/>
        <c:noMultiLvlLbl val="0"/>
      </c:catAx>
      <c:valAx>
        <c:axId val="12470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24696832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57861686558722902"/>
          <c:y val="4.2324915377941502E-2"/>
          <c:w val="0.42138313441277098"/>
          <c:h val="0.28139014573768101"/>
        </c:manualLayout>
      </c:layout>
      <c:overlay val="0"/>
      <c:txPr>
        <a:bodyPr/>
        <a:lstStyle/>
        <a:p>
          <a:pPr>
            <a:defRPr sz="1400" b="0">
              <a:latin typeface="HGPｺﾞｼｯｸM" panose="020B0600000000000000" pitchFamily="50" charset="-128"/>
              <a:ea typeface="HGPｺﾞｼｯｸM" panose="020B0600000000000000" pitchFamily="50" charset="-128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dkUpDiag">
                <a:fgClr>
                  <a:srgbClr val="FF0000"/>
                </a:fgClr>
                <a:bgClr>
                  <a:sysClr val="window" lastClr="FFFFFF"/>
                </a:bgClr>
              </a:pattFill>
            </c:spPr>
          </c:dPt>
          <c:dPt>
            <c:idx val="1"/>
            <c:bubble3D val="0"/>
            <c:spPr>
              <a:pattFill prst="dkUpDiag">
                <a:fgClr>
                  <a:srgbClr val="4E5B6F"/>
                </a:fgClr>
                <a:bgClr>
                  <a:sysClr val="window" lastClr="FFFFFF"/>
                </a:bgClr>
              </a:pattFill>
            </c:spPr>
          </c:dPt>
          <c:dPt>
            <c:idx val="2"/>
            <c:bubble3D val="0"/>
            <c:spPr>
              <a:solidFill>
                <a:schemeClr val="tx2">
                  <a:alpha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0000">
                  <a:alpha val="50000"/>
                </a:srgbClr>
              </a:solidFill>
            </c:spPr>
          </c:dPt>
          <c:cat>
            <c:strRef>
              <c:f>'基本データ (2)'!$U$105:$U$108</c:f>
              <c:strCache>
                <c:ptCount val="4"/>
                <c:pt idx="0">
                  <c:v>女性あり</c:v>
                </c:pt>
                <c:pt idx="1">
                  <c:v>男性あり</c:v>
                </c:pt>
                <c:pt idx="2">
                  <c:v>男性なし</c:v>
                </c:pt>
                <c:pt idx="3">
                  <c:v>女性なし</c:v>
                </c:pt>
              </c:strCache>
            </c:strRef>
          </c:cat>
          <c:val>
            <c:numRef>
              <c:f>'基本データ (2)'!$V$105:$V$108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一般病棟</c:v>
                </c:pt>
              </c:strCache>
            </c:strRef>
          </c:tx>
          <c:invertIfNegative val="0"/>
          <c:cat>
            <c:strRef>
              <c:f>Sheet1!$K$3:$K$7</c:f>
              <c:strCache>
                <c:ptCount val="5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21-31</c:v>
                </c:pt>
              </c:strCache>
            </c:strRef>
          </c:cat>
          <c:val>
            <c:numRef>
              <c:f>Sheet1!$L$3:$L$7</c:f>
              <c:numCache>
                <c:formatCode>0_);[Red]\(0\)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14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Sheet1!$M$2</c:f>
              <c:strCache>
                <c:ptCount val="1"/>
                <c:pt idx="0">
                  <c:v>緩和ケア病棟</c:v>
                </c:pt>
              </c:strCache>
            </c:strRef>
          </c:tx>
          <c:invertIfNegative val="0"/>
          <c:cat>
            <c:strRef>
              <c:f>Sheet1!$K$3:$K$7</c:f>
              <c:strCache>
                <c:ptCount val="5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21-31</c:v>
                </c:pt>
              </c:strCache>
            </c:strRef>
          </c:cat>
          <c:val>
            <c:numRef>
              <c:f>Sheet1!$M$3:$M$7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Sheet1!$N$2</c:f>
              <c:strCache>
                <c:ptCount val="1"/>
                <c:pt idx="0">
                  <c:v>自宅</c:v>
                </c:pt>
              </c:strCache>
            </c:strRef>
          </c:tx>
          <c:invertIfNegative val="0"/>
          <c:cat>
            <c:strRef>
              <c:f>Sheet1!$K$3:$K$7</c:f>
              <c:strCache>
                <c:ptCount val="5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21-31</c:v>
                </c:pt>
              </c:strCache>
            </c:strRef>
          </c:cat>
          <c:val>
            <c:numRef>
              <c:f>Sheet1!$N$3:$N$7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Sheet1!$O$2</c:f>
              <c:strCache>
                <c:ptCount val="1"/>
                <c:pt idx="0">
                  <c:v>地元病院</c:v>
                </c:pt>
              </c:strCache>
            </c:strRef>
          </c:tx>
          <c:invertIfNegative val="0"/>
          <c:cat>
            <c:strRef>
              <c:f>Sheet1!$K$3:$K$7</c:f>
              <c:strCache>
                <c:ptCount val="5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21-31</c:v>
                </c:pt>
              </c:strCache>
            </c:strRef>
          </c:cat>
          <c:val>
            <c:numRef>
              <c:f>Sheet1!$O$3:$O$7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123200"/>
        <c:axId val="125124992"/>
      </c:barChart>
      <c:catAx>
        <c:axId val="12512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5124992"/>
        <c:crosses val="autoZero"/>
        <c:auto val="1"/>
        <c:lblAlgn val="ctr"/>
        <c:lblOffset val="100"/>
        <c:noMultiLvlLbl val="0"/>
      </c:catAx>
      <c:valAx>
        <c:axId val="125124992"/>
        <c:scaling>
          <c:orientation val="minMax"/>
        </c:scaling>
        <c:delete val="0"/>
        <c:axPos val="l"/>
        <c:majorGridlines/>
        <c:numFmt formatCode="0_);[Red]\(0\)" sourceLinked="1"/>
        <c:majorTickMark val="out"/>
        <c:minorTickMark val="none"/>
        <c:tickLblPos val="nextTo"/>
        <c:crossAx val="125123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977681133045"/>
          <c:y val="8.6224359826614499E-2"/>
          <c:w val="0.85915993152864401"/>
          <c:h val="0.778907389383539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0"/>
                  <c:y val="2.57784534754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Sheet1!$A$1:$A$6</c:f>
              <c:strCache>
                <c:ptCount val="6"/>
                <c:pt idx="0">
                  <c:v>就学前</c:v>
                </c:pt>
                <c:pt idx="1">
                  <c:v>小学校</c:v>
                </c:pt>
                <c:pt idx="2">
                  <c:v>中学校</c:v>
                </c:pt>
                <c:pt idx="3">
                  <c:v>高校</c:v>
                </c:pt>
                <c:pt idx="4">
                  <c:v>大学</c:v>
                </c:pt>
                <c:pt idx="5">
                  <c:v>浪人生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8</c:v>
                </c:pt>
                <c:pt idx="1">
                  <c:v>17</c:v>
                </c:pt>
                <c:pt idx="2">
                  <c:v>23</c:v>
                </c:pt>
                <c:pt idx="3">
                  <c:v>15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215104"/>
        <c:axId val="125217792"/>
      </c:barChart>
      <c:catAx>
        <c:axId val="125215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ja-JP"/>
          </a:p>
        </c:txPr>
        <c:crossAx val="125217792"/>
        <c:crosses val="autoZero"/>
        <c:auto val="1"/>
        <c:lblAlgn val="ctr"/>
        <c:lblOffset val="100"/>
        <c:noMultiLvlLbl val="0"/>
      </c:catAx>
      <c:valAx>
        <c:axId val="125217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 dirty="0"/>
                  <a:t>人数</a:t>
                </a:r>
                <a:r>
                  <a:rPr lang="ja-JP" altLang="en-US" sz="1600" dirty="0" smtClean="0"/>
                  <a:t>（ケース）</a:t>
                </a:r>
                <a:endParaRPr lang="ja-JP" altLang="en-US" sz="1600" dirty="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800" b="1"/>
            </a:pPr>
            <a:endParaRPr lang="ja-JP"/>
          </a:p>
        </c:txPr>
        <c:crossAx val="125215104"/>
        <c:crosses val="autoZero"/>
        <c:crossBetween val="between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95642176354"/>
          <c:y val="3.2019974593477302E-2"/>
          <c:w val="0.86270562190337696"/>
          <c:h val="0.7040023075143829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Sheet1!$A$12:$A$19</c:f>
              <c:strCache>
                <c:ptCount val="8"/>
                <c:pt idx="0">
                  <c:v>就学前</c:v>
                </c:pt>
                <c:pt idx="1">
                  <c:v>小学校</c:v>
                </c:pt>
                <c:pt idx="2">
                  <c:v>中学校</c:v>
                </c:pt>
                <c:pt idx="3">
                  <c:v>高校</c:v>
                </c:pt>
                <c:pt idx="4">
                  <c:v>大学</c:v>
                </c:pt>
                <c:pt idx="5">
                  <c:v>専門学校</c:v>
                </c:pt>
                <c:pt idx="6">
                  <c:v>未就職</c:v>
                </c:pt>
                <c:pt idx="7">
                  <c:v>社会人</c:v>
                </c:pt>
              </c:strCache>
            </c:strRef>
          </c:cat>
          <c:val>
            <c:numRef>
              <c:f>Sheet1!$B$12:$B$19</c:f>
              <c:numCache>
                <c:formatCode>General</c:formatCode>
                <c:ptCount val="8"/>
                <c:pt idx="0">
                  <c:v>3</c:v>
                </c:pt>
                <c:pt idx="1">
                  <c:v>20</c:v>
                </c:pt>
                <c:pt idx="2">
                  <c:v>12</c:v>
                </c:pt>
                <c:pt idx="3">
                  <c:v>10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433728"/>
        <c:axId val="125435264"/>
      </c:barChart>
      <c:catAx>
        <c:axId val="125433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5435264"/>
        <c:crosses val="autoZero"/>
        <c:auto val="1"/>
        <c:lblAlgn val="ctr"/>
        <c:lblOffset val="100"/>
        <c:noMultiLvlLbl val="0"/>
      </c:catAx>
      <c:valAx>
        <c:axId val="125435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ja-JP"/>
                  <a:t>人数（ケース）</a:t>
                </a:r>
              </a:p>
            </c:rich>
          </c:tx>
          <c:layout>
            <c:manualLayout>
              <c:xMode val="edge"/>
              <c:yMode val="edge"/>
              <c:x val="2.2844556517165798E-2"/>
              <c:y val="0.29168923086525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125433728"/>
        <c:crosses val="autoZero"/>
        <c:crossBetween val="between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 b="1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BA6E2-50DA-764E-AEA9-8749C3A6E6C5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AD7CC-F81A-194A-9A0F-11B4D039DC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63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2FD66-155E-4965-BF9F-56D6340C440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55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2FD66-155E-4965-BF9F-56D6340C440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99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6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8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30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98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24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83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00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82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41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98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04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0F91-0897-3A46-A7DD-4E98BB3316E3}" type="datetimeFigureOut">
              <a:rPr kumimoji="1" lang="ja-JP" altLang="en-US" smtClean="0"/>
              <a:t>2016/3/1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B5401-D96D-6A4B-89D2-07E03B558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3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小児がん拠点病院としての取り組み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大阪市立総合医療センター</a:t>
            </a:r>
            <a:endParaRPr kumimoji="1" lang="en-US" altLang="ja-JP" dirty="0" smtClean="0"/>
          </a:p>
          <a:p>
            <a:r>
              <a:rPr lang="ja-JP" altLang="en-US" dirty="0" smtClean="0"/>
              <a:t>副院長　原　純一</a:t>
            </a:r>
            <a:endParaRPr kumimoji="1" lang="ja-JP" altLang="en-US" dirty="0"/>
          </a:p>
        </p:txBody>
      </p:sp>
      <p:sp>
        <p:nvSpPr>
          <p:cNvPr id="4" name="テキスト ボックス 8"/>
          <p:cNvSpPr txBox="1"/>
          <p:nvPr/>
        </p:nvSpPr>
        <p:spPr>
          <a:xfrm>
            <a:off x="7450088" y="427849"/>
            <a:ext cx="1008112" cy="31623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dirty="0" smtClean="0">
                <a:effectLst/>
                <a:ea typeface="ＭＳ ゴシック"/>
                <a:cs typeface="Times New Roman"/>
              </a:rPr>
              <a:t>資料</a:t>
            </a:r>
            <a:r>
              <a:rPr lang="ja-JP" altLang="en-US" sz="1600" kern="100" dirty="0">
                <a:ea typeface="ＭＳ ゴシック"/>
                <a:cs typeface="Times New Roman"/>
              </a:rPr>
              <a:t>　</a:t>
            </a:r>
            <a:r>
              <a:rPr lang="ja-JP" altLang="en-US" sz="1600" kern="100" dirty="0" smtClean="0">
                <a:ea typeface="ＭＳ ゴシック"/>
                <a:cs typeface="Times New Roman"/>
              </a:rPr>
              <a:t>１</a:t>
            </a:r>
            <a:endParaRPr lang="en-US" altLang="ja-JP" sz="1600" kern="100" dirty="0" smtClean="0">
              <a:effectLst/>
              <a:ea typeface="ＭＳ ゴシック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ja-JP" sz="1600" kern="1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35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580736"/>
            <a:ext cx="7353300" cy="42291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74092" y="5253241"/>
            <a:ext cx="329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AYA</a:t>
            </a:r>
            <a:r>
              <a:rPr kumimoji="1" lang="ja-JP" altLang="en-US" dirty="0" smtClean="0"/>
              <a:t>世代がん患者ワークショップ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74092" y="5622573"/>
            <a:ext cx="473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日時：</a:t>
            </a:r>
            <a:r>
              <a:rPr kumimoji="1" lang="en-US" altLang="ja-JP" dirty="0" smtClean="0"/>
              <a:t>2016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30</a:t>
            </a:r>
            <a:r>
              <a:rPr lang="ja-JP" altLang="en-US" dirty="0" smtClean="0"/>
              <a:t>日（土）　</a:t>
            </a:r>
            <a:r>
              <a:rPr lang="en-US" altLang="ja-JP" dirty="0" smtClean="0"/>
              <a:t>13:30〜17:00</a:t>
            </a:r>
          </a:p>
          <a:p>
            <a:r>
              <a:rPr lang="ja-JP" altLang="en-US" dirty="0" smtClean="0"/>
              <a:t>場所：大阪市立総合医療センター　さくらホール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616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診断時からの緩和ケア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62552" y="3586460"/>
            <a:ext cx="2249183" cy="22490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全例子どもサポートチームが初回入院時より介入（認定看護師、</a:t>
            </a:r>
            <a:r>
              <a:rPr kumimoji="1" lang="en-US" altLang="ja-JP" dirty="0" smtClean="0"/>
              <a:t>HPS</a:t>
            </a:r>
            <a:r>
              <a:rPr kumimoji="1" lang="ja-JP" altLang="en-US" dirty="0" smtClean="0"/>
              <a:t>、保育士）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18</a:t>
            </a:r>
            <a:r>
              <a:rPr lang="ja-JP" altLang="en-US" dirty="0" smtClean="0"/>
              <a:t>歳以上は成人緩和ケアチーム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181432" y="4051803"/>
            <a:ext cx="2815303" cy="12545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児童精神科リエゾンチーム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精神科リエゾンチーム（</a:t>
            </a:r>
            <a:r>
              <a:rPr lang="en-US" altLang="ja-JP" dirty="0" smtClean="0"/>
              <a:t>18</a:t>
            </a:r>
            <a:r>
              <a:rPr lang="ja-JP" altLang="en-US" dirty="0" smtClean="0"/>
              <a:t>歳以上）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580335" y="1973643"/>
            <a:ext cx="2876507" cy="10709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プライマリーチーム（主治医、プライマリーナース）</a:t>
            </a:r>
            <a:endParaRPr kumimoji="1" lang="ja-JP" altLang="en-US" dirty="0"/>
          </a:p>
        </p:txBody>
      </p:sp>
      <p:cxnSp>
        <p:nvCxnSpPr>
          <p:cNvPr id="9" name="カギ線コネクタ 8"/>
          <p:cNvCxnSpPr>
            <a:stCxn id="7" idx="1"/>
            <a:endCxn id="4" idx="0"/>
          </p:cNvCxnSpPr>
          <p:nvPr/>
        </p:nvCxnSpPr>
        <p:spPr>
          <a:xfrm rot="10800000" flipV="1">
            <a:off x="2687145" y="2509126"/>
            <a:ext cx="893191" cy="107733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193818" y="21266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依頼</a:t>
            </a:r>
            <a:endParaRPr kumimoji="1" lang="ja-JP" altLang="en-US" dirty="0"/>
          </a:p>
        </p:txBody>
      </p:sp>
      <p:cxnSp>
        <p:nvCxnSpPr>
          <p:cNvPr id="13" name="カギ線コネクタ 12"/>
          <p:cNvCxnSpPr>
            <a:stCxn id="7" idx="3"/>
            <a:endCxn id="5" idx="0"/>
          </p:cNvCxnSpPr>
          <p:nvPr/>
        </p:nvCxnSpPr>
        <p:spPr>
          <a:xfrm>
            <a:off x="6456842" y="2509126"/>
            <a:ext cx="1132242" cy="15426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621441" y="21402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依頼</a:t>
            </a:r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3255317" y="2701635"/>
            <a:ext cx="3366124" cy="2362509"/>
          </a:xfrm>
          <a:prstGeom prst="ellipse">
            <a:avLst/>
          </a:prstGeom>
          <a:solidFill>
            <a:srgbClr val="C0504D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毎週水曜日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緩和ケアカンファレンス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>
            <a:stCxn id="4" idx="3"/>
            <a:endCxn id="5" idx="1"/>
          </p:cNvCxnSpPr>
          <p:nvPr/>
        </p:nvCxnSpPr>
        <p:spPr>
          <a:xfrm flipV="1">
            <a:off x="3811735" y="4679082"/>
            <a:ext cx="2369697" cy="318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82514" y="38401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入院中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7200" y="6226897"/>
            <a:ext cx="326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外来　　　　緩和ケア外来を受診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53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kumimoji="1" lang="ja-JP" altLang="en-US" sz="3200" dirty="0" smtClean="0"/>
              <a:t>子どものための緩和ケアチーム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（こどもサポートチーム）</a:t>
            </a:r>
            <a:endParaRPr kumimoji="1" lang="ja-JP" altLang="en-US" sz="3200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4370781" cy="1565553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医師、看護師だけでできることは限られています</a:t>
            </a:r>
            <a:endParaRPr kumimoji="1" lang="en-US" altLang="ja-JP" dirty="0" smtClean="0"/>
          </a:p>
          <a:p>
            <a:r>
              <a:rPr lang="ja-JP" altLang="en-US" dirty="0" smtClean="0"/>
              <a:t>色々な視点でかかわるひとたちとの共同作業</a:t>
            </a:r>
            <a:endParaRPr kumimoji="1" lang="ja-JP" altLang="en-US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4827981" y="2125252"/>
            <a:ext cx="4278933" cy="3184523"/>
            <a:chOff x="2669755" y="2200004"/>
            <a:chExt cx="4278933" cy="3184523"/>
          </a:xfrm>
        </p:grpSpPr>
        <p:sp>
          <p:nvSpPr>
            <p:cNvPr id="3" name="円/楕円 2"/>
            <p:cNvSpPr/>
            <p:nvPr/>
          </p:nvSpPr>
          <p:spPr>
            <a:xfrm>
              <a:off x="3849122" y="2200004"/>
              <a:ext cx="1723625" cy="16670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丸ｺﾞｼｯｸM-PRO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3084374" y="3003770"/>
              <a:ext cx="1723625" cy="16670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丸ｺﾞｼｯｸM-PRO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088090" y="263443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ea typeface="HG丸ｺﾞｼｯｸM-PRO"/>
                </a:rPr>
                <a:t>ペインチーム</a:t>
              </a:r>
              <a:endParaRPr kumimoji="1" lang="ja-JP" altLang="en-US" dirty="0">
                <a:ea typeface="HG丸ｺﾞｼｯｸM-PRO"/>
              </a:endParaRPr>
            </a:p>
          </p:txBody>
        </p:sp>
        <p:sp>
          <p:nvSpPr>
            <p:cNvPr id="5" name="円/楕円 4"/>
            <p:cNvSpPr/>
            <p:nvPr/>
          </p:nvSpPr>
          <p:spPr>
            <a:xfrm>
              <a:off x="3849122" y="3717514"/>
              <a:ext cx="1723625" cy="16670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丸ｺﾞｼｯｸM-PRO"/>
              </a:endParaRPr>
            </a:p>
          </p:txBody>
        </p:sp>
        <p:sp>
          <p:nvSpPr>
            <p:cNvPr id="4" name="円/楕円 3"/>
            <p:cNvSpPr/>
            <p:nvPr/>
          </p:nvSpPr>
          <p:spPr>
            <a:xfrm>
              <a:off x="4631554" y="3003770"/>
              <a:ext cx="1723625" cy="16670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丸ｺﾞｼｯｸM-PRO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744997" y="4774234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ea typeface="HG丸ｺﾞｼｯｸM-PRO"/>
                </a:rPr>
                <a:t>心のサポートチーム</a:t>
              </a:r>
              <a:endParaRPr kumimoji="1" lang="ja-JP" altLang="en-US" dirty="0">
                <a:ea typeface="HG丸ｺﾞｼｯｸM-PRO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669755" y="353284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ea typeface="HG丸ｺﾞｼｯｸM-PRO"/>
                </a:rPr>
                <a:t>遊び支援チーム</a:t>
              </a:r>
              <a:endParaRPr kumimoji="1" lang="ja-JP" altLang="en-US" dirty="0">
                <a:ea typeface="HG丸ｺﾞｼｯｸM-PRO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148195" y="375153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ea typeface="HG丸ｺﾞｼｯｸM-PRO"/>
                </a:rPr>
                <a:t>在宅ケアチーム</a:t>
              </a:r>
              <a:endParaRPr kumimoji="1" lang="ja-JP" altLang="en-US" dirty="0">
                <a:ea typeface="HG丸ｺﾞｼｯｸM-PRO"/>
              </a:endParaRPr>
            </a:p>
          </p:txBody>
        </p:sp>
      </p:grp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61248"/>
              </p:ext>
            </p:extLst>
          </p:nvPr>
        </p:nvGraphicFramePr>
        <p:xfrm>
          <a:off x="179512" y="3165754"/>
          <a:ext cx="4648469" cy="3420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793"/>
                <a:gridCol w="3445676"/>
              </a:tblGrid>
              <a:tr h="402995"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ja-JP" altLang="en-US" sz="1400" b="0" dirty="0" smtClean="0">
                          <a:effectLst/>
                          <a:ea typeface="HG丸ｺﾞｼｯｸM-PRO"/>
                        </a:rPr>
                        <a:t>サブチーム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effectLst/>
                        <a:latin typeface="HGSｺﾞｼｯｸM" pitchFamily="50" charset="-128"/>
                        <a:ea typeface="HGSｺﾞｼｯｸM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effectLst/>
                          <a:ea typeface="HG丸ｺﾞｼｯｸM-PRO"/>
                        </a:rPr>
                        <a:t>メンバー職種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effectLst/>
                        <a:latin typeface="HGSｺﾞｼｯｸM" pitchFamily="50" charset="-128"/>
                        <a:ea typeface="HGSｺﾞｼｯｸM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18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ペイン</a:t>
                      </a:r>
                      <a:endParaRPr kumimoji="1" lang="en-US" altLang="ja-JP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  <a:p>
                      <a:pPr algn="ctr"/>
                      <a:r>
                        <a:rPr kumimoji="1" lang="ja-JP" altLang="ja-JP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チーム</a:t>
                      </a:r>
                      <a:endParaRPr kumimoji="1" lang="ja-JP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小児緩和ケア医</a:t>
                      </a:r>
                      <a:r>
                        <a:rPr kumimoji="1" lang="ja-JP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、</a:t>
                      </a:r>
                      <a:r>
                        <a:rPr kumimoji="1" lang="ja-JP" altLang="ja-JP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児童青年精神科医</a:t>
                      </a:r>
                      <a:r>
                        <a:rPr kumimoji="1" lang="ja-JP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、認定薬剤師、</a:t>
                      </a:r>
                      <a:r>
                        <a:rPr kumimoji="1" lang="ja-JP" altLang="ja-JP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緩和ケア認定看護師</a:t>
                      </a:r>
                      <a:endParaRPr kumimoji="1" lang="en-US" altLang="ja-JP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こころの</a:t>
                      </a:r>
                      <a:endParaRPr kumimoji="1" lang="en-US" altLang="ja-JP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  <a:p>
                      <a:pPr algn="ctr"/>
                      <a:r>
                        <a:rPr kumimoji="1" lang="ja-JP" altLang="ja-JP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サポート</a:t>
                      </a:r>
                      <a:endParaRPr kumimoji="1" lang="en-US" altLang="ja-JP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  <a:p>
                      <a:pPr algn="ctr"/>
                      <a:r>
                        <a:rPr kumimoji="1" lang="ja-JP" altLang="ja-JP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チーム</a:t>
                      </a:r>
                      <a:endParaRPr kumimoji="1" lang="ja-JP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児童青年精神科医</a:t>
                      </a:r>
                      <a:r>
                        <a:rPr kumimoji="1" lang="ja-JP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、</a:t>
                      </a:r>
                      <a:r>
                        <a:rPr kumimoji="1" lang="ja-JP" altLang="ja-JP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小児緩和ケア医</a:t>
                      </a:r>
                      <a:r>
                        <a:rPr kumimoji="1" lang="ja-JP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、</a:t>
                      </a:r>
                      <a:endParaRPr kumimoji="1" lang="en-US" altLang="ja-JP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  <a:p>
                      <a:r>
                        <a:rPr kumimoji="1" lang="ja-JP" altLang="ja-JP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臨床心理士</a:t>
                      </a:r>
                      <a:r>
                        <a:rPr kumimoji="1" lang="en-US" altLang="ja-JP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(</a:t>
                      </a:r>
                      <a:r>
                        <a:rPr kumimoji="1" lang="ja-JP" altLang="ja-JP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小児がん</a:t>
                      </a:r>
                      <a:r>
                        <a:rPr kumimoji="1" lang="ja-JP" altLang="en-US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専従</a:t>
                      </a:r>
                      <a:r>
                        <a:rPr kumimoji="1" lang="en-US" altLang="ja-JP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)</a:t>
                      </a:r>
                      <a:r>
                        <a:rPr kumimoji="1" lang="ja-JP" altLang="en-US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、社会</a:t>
                      </a:r>
                      <a:r>
                        <a:rPr kumimoji="1" lang="ja-JP" altLang="ja-JP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保健福祉士</a:t>
                      </a:r>
                      <a:r>
                        <a:rPr kumimoji="1" lang="ja-JP" altLang="en-US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（小児がん専従）</a:t>
                      </a:r>
                      <a:r>
                        <a:rPr kumimoji="1" lang="ja-JP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、</a:t>
                      </a:r>
                      <a:r>
                        <a:rPr kumimoji="1" lang="ja-JP" altLang="ja-JP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緩和ケア認定看護師</a:t>
                      </a:r>
                      <a:endParaRPr kumimoji="1" lang="en-US" altLang="ja-JP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18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ﾌﾟﾚｲｻｰﾋﾞｽ</a:t>
                      </a:r>
                      <a:endParaRPr kumimoji="1" lang="en-US" altLang="ja-JP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  <a:p>
                      <a:pPr algn="ctr"/>
                      <a:r>
                        <a:rPr kumimoji="1" lang="ja-JP" altLang="ja-JP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チーム</a:t>
                      </a:r>
                      <a:endParaRPr kumimoji="1" lang="ja-JP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ﾎｽﾋﾟﾀﾙ･ﾌﾟﾚｲ･ｽﾍﾟｼｬﾘｽﾄ、</a:t>
                      </a:r>
                      <a:r>
                        <a:rPr kumimoji="1" lang="ja-JP" altLang="ja-JP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保育士</a:t>
                      </a:r>
                      <a:r>
                        <a:rPr kumimoji="1" lang="ja-JP" altLang="en-US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、</a:t>
                      </a:r>
                      <a:endParaRPr kumimoji="1" lang="en-US" altLang="ja-JP" sz="1400" b="0" kern="1200" dirty="0" smtClean="0">
                        <a:solidFill>
                          <a:srgbClr val="C00202"/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  <a:p>
                      <a:r>
                        <a:rPr kumimoji="1" lang="ja-JP" altLang="en-US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放射線技師、栄養士、ボランティア</a:t>
                      </a:r>
                      <a:endParaRPr kumimoji="1" lang="ja-JP" altLang="en-US" sz="1400" b="0" dirty="0">
                        <a:solidFill>
                          <a:srgbClr val="C00202"/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9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在宅ケア</a:t>
                      </a:r>
                      <a:endParaRPr kumimoji="1" lang="en-US" altLang="ja-JP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  <a:p>
                      <a:pPr algn="ctr"/>
                      <a:r>
                        <a:rPr kumimoji="1" lang="ja-JP" altLang="ja-JP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チーム</a:t>
                      </a:r>
                      <a:endParaRPr kumimoji="1" lang="ja-JP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患者支援担当看護師</a:t>
                      </a:r>
                      <a:endParaRPr kumimoji="1" lang="en-US" altLang="ja-JP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  <a:p>
                      <a:r>
                        <a:rPr kumimoji="1" lang="ja-JP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リハビリ</a:t>
                      </a:r>
                      <a:r>
                        <a:rPr kumimoji="1" lang="en-US" altLang="ja-JP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(</a:t>
                      </a:r>
                      <a:r>
                        <a:rPr kumimoji="1" lang="ja-JP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医師・</a:t>
                      </a:r>
                      <a:r>
                        <a:rPr kumimoji="1" lang="ja-JP" altLang="en-US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理学療法士</a:t>
                      </a:r>
                      <a:r>
                        <a:rPr kumimoji="1" lang="en-US" altLang="ja-JP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)</a:t>
                      </a:r>
                    </a:p>
                    <a:p>
                      <a:r>
                        <a:rPr kumimoji="1" lang="ja-JP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小児緩和ケア医、</a:t>
                      </a:r>
                      <a:r>
                        <a:rPr kumimoji="1" lang="ja-JP" altLang="en-US" sz="1400" b="0" kern="1200" dirty="0" smtClean="0">
                          <a:solidFill>
                            <a:srgbClr val="C00202"/>
                          </a:solidFill>
                          <a:effectLst/>
                          <a:latin typeface="HG丸ｺﾞｼｯｸM-PRO"/>
                          <a:ea typeface="HG丸ｺﾞｼｯｸM-PRO"/>
                          <a:cs typeface="HG丸ｺﾞｼｯｸM-PRO"/>
                        </a:rPr>
                        <a:t>社会福祉士</a:t>
                      </a:r>
                      <a:endParaRPr kumimoji="1" lang="ja-JP" altLang="en-US" sz="1400" b="0" dirty="0">
                        <a:solidFill>
                          <a:srgbClr val="C00202"/>
                        </a:solidFill>
                        <a:effectLst/>
                        <a:latin typeface="HG丸ｺﾞｼｯｸM-PRO"/>
                        <a:ea typeface="HG丸ｺﾞｼｯｸM-PRO"/>
                        <a:cs typeface="HG丸ｺﾞｼｯｸM-PRO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5574879" y="6017967"/>
            <a:ext cx="29546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a typeface="HG丸ｺﾞｼｯｸM-PRO"/>
              </a:rPr>
              <a:t>院内学級（特別支援学校）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17" name="十字形 16"/>
          <p:cNvSpPr/>
          <p:nvPr/>
        </p:nvSpPr>
        <p:spPr>
          <a:xfrm>
            <a:off x="6714805" y="5482270"/>
            <a:ext cx="443971" cy="443951"/>
          </a:xfrm>
          <a:prstGeom prst="plu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72364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9"/>
          <p:cNvSpPr>
            <a:spLocks noGrp="1"/>
          </p:cNvSpPr>
          <p:nvPr>
            <p:ph type="body" sz="quarter" idx="3"/>
          </p:nvPr>
        </p:nvSpPr>
        <p:spPr>
          <a:xfrm>
            <a:off x="4634442" y="304815"/>
            <a:ext cx="4041775" cy="639762"/>
          </a:xfrm>
        </p:spPr>
        <p:txBody>
          <a:bodyPr anchor="ctr"/>
          <a:lstStyle/>
          <a:p>
            <a:pPr algn="ctr"/>
            <a:r>
              <a:rPr kumimoji="1" lang="ja-JP" altLang="en-US" dirty="0" smtClean="0"/>
              <a:t>院内の緩和ケア病棟</a:t>
            </a:r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4"/>
          </p:nvPr>
        </p:nvSpPr>
        <p:spPr>
          <a:xfrm>
            <a:off x="4341091" y="1177415"/>
            <a:ext cx="4456545" cy="3951288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緩和ケア病棟へ転棟後のケア</a:t>
            </a:r>
            <a:endParaRPr kumimoji="1" lang="en-US" altLang="ja-JP" dirty="0" smtClean="0"/>
          </a:p>
          <a:p>
            <a:pPr lvl="1"/>
            <a:r>
              <a:rPr lang="ja-JP" altLang="en-US" sz="1800" dirty="0" smtClean="0"/>
              <a:t>転棟前からこどもサポートチームが継続的に関わる。</a:t>
            </a:r>
            <a:endParaRPr lang="en-US" altLang="ja-JP" sz="1800" dirty="0" smtClean="0"/>
          </a:p>
          <a:p>
            <a:pPr lvl="1"/>
            <a:r>
              <a:rPr kumimoji="1" lang="ja-JP" altLang="en-US" sz="1800" dirty="0" smtClean="0"/>
              <a:t>それまでの主治医</a:t>
            </a:r>
            <a:r>
              <a:rPr lang="ja-JP" altLang="en-US" sz="1800" dirty="0" smtClean="0"/>
              <a:t>も</a:t>
            </a:r>
            <a:r>
              <a:rPr kumimoji="1" lang="ja-JP" altLang="en-US" sz="1800" dirty="0" smtClean="0"/>
              <a:t>引き続き診療（新たな主治医は小児緩和ケア医）</a:t>
            </a:r>
            <a:endParaRPr kumimoji="1" lang="en-US" altLang="ja-JP" sz="1800" dirty="0" smtClean="0"/>
          </a:p>
          <a:p>
            <a:r>
              <a:rPr lang="ja-JP" altLang="en-US" dirty="0" smtClean="0"/>
              <a:t>小児専用緩和ケア病室</a:t>
            </a:r>
            <a:endParaRPr lang="en-US" altLang="ja-JP" dirty="0" smtClean="0"/>
          </a:p>
          <a:p>
            <a:pPr lvl="1"/>
            <a:r>
              <a:rPr kumimoji="1" lang="ja-JP" altLang="en-US" sz="1800" dirty="0" smtClean="0"/>
              <a:t>ユニバーサル・ワンダールーム（</a:t>
            </a:r>
            <a:r>
              <a:rPr kumimoji="1" lang="en-US" altLang="ja-JP" sz="1800" dirty="0" smtClean="0"/>
              <a:t>USJ</a:t>
            </a:r>
            <a:r>
              <a:rPr kumimoji="1" lang="ja-JP" altLang="en-US" sz="1800" dirty="0" smtClean="0"/>
              <a:t>、フランスベッドからの寄付）</a:t>
            </a:r>
            <a:endParaRPr kumimoji="1" lang="en-US" altLang="ja-JP" sz="1800" dirty="0" smtClean="0"/>
          </a:p>
          <a:p>
            <a:pPr lvl="1"/>
            <a:r>
              <a:rPr lang="ja-JP" altLang="en-US" sz="1800" dirty="0" smtClean="0"/>
              <a:t>家族や友達と宿泊可能</a:t>
            </a:r>
            <a:endParaRPr lang="en-US" altLang="ja-JP" sz="1600" dirty="0"/>
          </a:p>
          <a:p>
            <a:r>
              <a:rPr lang="en-US" altLang="ja-JP" dirty="0" smtClean="0"/>
              <a:t>AYA</a:t>
            </a:r>
            <a:r>
              <a:rPr lang="ja-JP" altLang="en-US" dirty="0" smtClean="0"/>
              <a:t>世代以上は一般の緩和ケア病室</a:t>
            </a:r>
            <a:endParaRPr lang="en-US" altLang="ja-JP" dirty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大阪市立総合医療センター</a:t>
            </a:r>
            <a:endParaRPr kumimoji="1" lang="ja-JP" altLang="en-US" dirty="0"/>
          </a:p>
        </p:txBody>
      </p:sp>
      <p:pic>
        <p:nvPicPr>
          <p:cNvPr id="12" name="Picture 2" descr="http://i2.wp.com/www.childrenshospice.jp/wp-content/uploads/2012/09/f83907ad7fc800dae4ce6d8d5ad0ab80.jpg?zoom=1.5&amp;resize=300%2C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63" y="3369923"/>
            <a:ext cx="3635405" cy="253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i1.wp.com/www.childrenshospice.jp/wp-content/uploads/2012/09/6ca6eb37097b7a1c8f8c2e04d6efe6f3.jpg?zoom=1.5&amp;resize=300%2C1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69" y="1019088"/>
            <a:ext cx="3680313" cy="244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805463" y="5902589"/>
            <a:ext cx="238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ea typeface="HG丸ｺﾞｼｯｸM-PRO"/>
              </a:rPr>
              <a:t>お母さんが添い寝ができます</a:t>
            </a:r>
            <a:endParaRPr kumimoji="1" lang="ja-JP" altLang="en-US" sz="1400" dirty="0">
              <a:ea typeface="HG丸ｺﾞｼｯｸM-PRO"/>
            </a:endParaRPr>
          </a:p>
        </p:txBody>
      </p:sp>
      <p:cxnSp>
        <p:nvCxnSpPr>
          <p:cNvPr id="8" name="曲線コネクタ 7"/>
          <p:cNvCxnSpPr>
            <a:stCxn id="2" idx="1"/>
          </p:cNvCxnSpPr>
          <p:nvPr/>
        </p:nvCxnSpPr>
        <p:spPr>
          <a:xfrm rot="10800000" flipH="1">
            <a:off x="805463" y="5135453"/>
            <a:ext cx="317500" cy="1028747"/>
          </a:xfrm>
          <a:prstGeom prst="curvedConnector4">
            <a:avLst>
              <a:gd name="adj1" fmla="val -72000"/>
              <a:gd name="adj2" fmla="val 62715"/>
            </a:avLst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39036" y="482912"/>
            <a:ext cx="27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ea typeface="HG丸ｺﾞｼｯｸM-PRO"/>
              </a:rPr>
              <a:t>ユニバーサル・スタジオ・ジャパンにいるような感じです</a:t>
            </a:r>
            <a:endParaRPr kumimoji="1" lang="ja-JP" altLang="en-US" sz="1400" dirty="0"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8587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2011-15</a:t>
            </a:r>
            <a:r>
              <a:rPr kumimoji="1" lang="ja-JP" altLang="en-US" dirty="0" smtClean="0"/>
              <a:t>年の小児がん死亡者の死亡場所（大阪市立総合医療センター）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1578905628"/>
              </p:ext>
            </p:extLst>
          </p:nvPr>
        </p:nvGraphicFramePr>
        <p:xfrm>
          <a:off x="1060553" y="1627144"/>
          <a:ext cx="7436968" cy="468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26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下矢印 15"/>
          <p:cNvSpPr/>
          <p:nvPr/>
        </p:nvSpPr>
        <p:spPr>
          <a:xfrm>
            <a:off x="2139578" y="1559267"/>
            <a:ext cx="288032" cy="3261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1239" y="3869896"/>
            <a:ext cx="3684711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外来診察時の面談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363" y="1316184"/>
            <a:ext cx="4383536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入院時のカンファレンス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4363" y="3005800"/>
            <a:ext cx="4332785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退院時のカンファレンス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4018" y="2141704"/>
            <a:ext cx="3240005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各分野との連携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1463" y="4821168"/>
            <a:ext cx="4248300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長期フォローアップ外来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43075" y="-14038"/>
            <a:ext cx="7840947" cy="646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MSW</a:t>
            </a:r>
            <a:r>
              <a:rPr lang="ja-JP" altLang="en-US" sz="3600" dirty="0" smtClean="0">
                <a:solidFill>
                  <a:schemeClr val="bg1"/>
                </a:solidFill>
              </a:rPr>
              <a:t>による支援の流れ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4687899" y="1608571"/>
            <a:ext cx="131740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854023" y="2434091"/>
            <a:ext cx="215127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637148" y="3298187"/>
            <a:ext cx="13681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125950" y="4162283"/>
            <a:ext cx="186246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469763" y="5133955"/>
            <a:ext cx="1518655" cy="1070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005300" y="1374601"/>
            <a:ext cx="274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病状</a:t>
            </a:r>
            <a:r>
              <a:rPr lang="ja-JP" altLang="en-US" b="1" dirty="0" smtClean="0"/>
              <a:t>の理解</a:t>
            </a:r>
            <a:r>
              <a:rPr kumimoji="1" lang="ja-JP" altLang="en-US" b="1" dirty="0" smtClean="0"/>
              <a:t>を共有</a:t>
            </a:r>
            <a:endParaRPr kumimoji="1" lang="ja-JP" altLang="en-US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19378" y="1729397"/>
            <a:ext cx="274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原籍校の協力を得る</a:t>
            </a:r>
            <a:endParaRPr kumimoji="1" lang="ja-JP" altLang="en-US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88326" y="3005800"/>
            <a:ext cx="274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復学後の環境整備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原籍校の協力を得る</a:t>
            </a:r>
            <a:endParaRPr kumimoji="1" lang="ja-JP" altLang="en-US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88326" y="4700999"/>
            <a:ext cx="3314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小児がん経験者</a:t>
            </a:r>
            <a:r>
              <a:rPr kumimoji="1" lang="ja-JP" altLang="en-US" b="1" dirty="0" smtClean="0"/>
              <a:t>の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現状と問題点の把握　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解決に向けての支援</a:t>
            </a:r>
            <a:endParaRPr kumimoji="1" lang="en-US" altLang="ja-JP" b="1" dirty="0" smtClean="0"/>
          </a:p>
          <a:p>
            <a:endParaRPr lang="en-US" altLang="ja-JP" b="1" dirty="0"/>
          </a:p>
          <a:p>
            <a:endParaRPr lang="en-US" altLang="ja-JP" b="1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005300" y="3905486"/>
            <a:ext cx="274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現状と問題点の把握</a:t>
            </a:r>
            <a:endParaRPr kumimoji="1" lang="en-US" altLang="ja-JP" b="1" dirty="0" smtClean="0"/>
          </a:p>
          <a:p>
            <a:r>
              <a:rPr lang="ja-JP" altLang="en-US" b="1" dirty="0"/>
              <a:t>解決に向けて</a:t>
            </a:r>
            <a:r>
              <a:rPr lang="ja-JP" altLang="en-US" b="1" dirty="0" smtClean="0"/>
              <a:t>の支援</a:t>
            </a:r>
            <a:endParaRPr kumimoji="1" lang="en-US" altLang="ja-JP" b="1" dirty="0" smtClean="0"/>
          </a:p>
        </p:txBody>
      </p:sp>
      <p:sp>
        <p:nvSpPr>
          <p:cNvPr id="58" name="角丸四角形 57"/>
          <p:cNvSpPr/>
          <p:nvPr/>
        </p:nvSpPr>
        <p:spPr>
          <a:xfrm>
            <a:off x="704273" y="5679748"/>
            <a:ext cx="8188207" cy="11302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988418" y="2249425"/>
            <a:ext cx="340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医療と教育とのパイプ役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</a:t>
            </a:r>
            <a:endParaRPr kumimoji="1" lang="ja-JP" altLang="en-US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149122" y="5988674"/>
            <a:ext cx="746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退院後も外来にて継続的に支援を行っている</a:t>
            </a:r>
            <a:endParaRPr kumimoji="1" lang="en-US" altLang="ja-JP" sz="2800" b="1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239" y="173184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MSW</a:t>
            </a:r>
            <a:r>
              <a:rPr kumimoji="1" lang="ja-JP" altLang="en-US" sz="3200" dirty="0" smtClean="0"/>
              <a:t>による入院中から退院後の継続的な支援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315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372201" y="3067210"/>
            <a:ext cx="2771800" cy="45122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3197565" y="4569847"/>
            <a:ext cx="2407271" cy="11327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33354" y="4006145"/>
            <a:ext cx="2428949" cy="14564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6106199" y="3808113"/>
            <a:ext cx="2150510" cy="15234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187624" y="1124933"/>
            <a:ext cx="6336704" cy="12591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ホームベース 3"/>
          <p:cNvSpPr/>
          <p:nvPr/>
        </p:nvSpPr>
        <p:spPr>
          <a:xfrm>
            <a:off x="-13386" y="0"/>
            <a:ext cx="6215796" cy="86409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2" y="108882"/>
            <a:ext cx="57976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復学支援に向けての仕組み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0584" y="2818654"/>
            <a:ext cx="2514671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入院時・退院時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カンファレンス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90257" y="426363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分</a:t>
            </a:r>
            <a:r>
              <a:rPr lang="ja-JP" altLang="en-US" sz="2800" dirty="0" smtClean="0"/>
              <a:t>教室</a:t>
            </a:r>
            <a:endParaRPr lang="en-US" altLang="ja-JP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8205" y="1260093"/>
            <a:ext cx="627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医療従事者の復学に対する思いの一致</a:t>
            </a:r>
            <a:endParaRPr lang="en-US" altLang="ja-JP" sz="2800" dirty="0" smtClean="0"/>
          </a:p>
        </p:txBody>
      </p:sp>
      <p:sp>
        <p:nvSpPr>
          <p:cNvPr id="13" name="角丸四角形 12"/>
          <p:cNvSpPr/>
          <p:nvPr/>
        </p:nvSpPr>
        <p:spPr>
          <a:xfrm>
            <a:off x="467893" y="5903526"/>
            <a:ext cx="8318669" cy="837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3528" y="5538027"/>
            <a:ext cx="1473158" cy="365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u="sng" dirty="0" smtClean="0">
                <a:solidFill>
                  <a:srgbClr val="FFFF00"/>
                </a:solidFill>
              </a:rPr>
              <a:t>Ｐｏｉｎｔ</a:t>
            </a:r>
            <a:endParaRPr kumimoji="1" lang="ja-JP" altLang="en-US" sz="2800" u="sng" dirty="0">
              <a:solidFill>
                <a:srgbClr val="FFFF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5563" y="5984556"/>
            <a:ext cx="802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早期からのカンファレンス</a:t>
            </a:r>
            <a:r>
              <a:rPr kumimoji="1" lang="ja-JP" altLang="en-US" sz="3200" b="1" dirty="0" smtClean="0"/>
              <a:t>によるチームの結成</a:t>
            </a:r>
            <a:endParaRPr kumimoji="1" lang="ja-JP" altLang="en-US" sz="32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63564" y="1754496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患者の不安への早期介入</a:t>
            </a:r>
            <a:endParaRPr lang="en-US" altLang="ja-JP" sz="2800" dirty="0" smtClean="0"/>
          </a:p>
        </p:txBody>
      </p:sp>
      <p:sp>
        <p:nvSpPr>
          <p:cNvPr id="20" name="下矢印 19"/>
          <p:cNvSpPr/>
          <p:nvPr/>
        </p:nvSpPr>
        <p:spPr>
          <a:xfrm>
            <a:off x="4183549" y="2384060"/>
            <a:ext cx="388742" cy="418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99854" y="485541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原籍校</a:t>
            </a:r>
            <a:endParaRPr lang="en-US" altLang="ja-JP" sz="28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053" y="44727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医療従事者</a:t>
            </a:r>
            <a:endParaRPr lang="en-US" altLang="ja-JP" sz="2800" dirty="0" smtClean="0"/>
          </a:p>
        </p:txBody>
      </p:sp>
      <p:sp>
        <p:nvSpPr>
          <p:cNvPr id="23" name="下矢印 22"/>
          <p:cNvSpPr/>
          <p:nvPr/>
        </p:nvSpPr>
        <p:spPr>
          <a:xfrm rot="2562903">
            <a:off x="2518044" y="3584488"/>
            <a:ext cx="536796" cy="874697"/>
          </a:xfrm>
          <a:prstGeom prst="downArrow">
            <a:avLst>
              <a:gd name="adj1" fmla="val 60680"/>
              <a:gd name="adj2" fmla="val 519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18424993">
            <a:off x="5653888" y="3519712"/>
            <a:ext cx="587295" cy="8878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4091333" y="3849595"/>
            <a:ext cx="619736" cy="7756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5400000">
            <a:off x="5580387" y="3051780"/>
            <a:ext cx="720735" cy="523310"/>
          </a:xfrm>
          <a:prstGeom prst="down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300192" y="3046599"/>
            <a:ext cx="2843808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2600" b="1" u="sng" dirty="0" smtClean="0"/>
              <a:t>MSW</a:t>
            </a:r>
            <a:r>
              <a:rPr lang="ja-JP" altLang="en-US" sz="2600" b="1" u="sng" dirty="0" smtClean="0"/>
              <a:t>が調整・進行</a:t>
            </a:r>
            <a:endParaRPr lang="en-US" altLang="ja-JP" sz="2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40037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31" grpId="0" animBg="1"/>
      <p:bldP spid="23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29025" y="5661248"/>
            <a:ext cx="3382934" cy="10801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737073"/>
              </p:ext>
            </p:extLst>
          </p:nvPr>
        </p:nvGraphicFramePr>
        <p:xfrm>
          <a:off x="467544" y="1669864"/>
          <a:ext cx="6934447" cy="394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ホームベース 6"/>
          <p:cNvSpPr/>
          <p:nvPr/>
        </p:nvSpPr>
        <p:spPr>
          <a:xfrm>
            <a:off x="0" y="0"/>
            <a:ext cx="4139952" cy="86409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13386" y="108882"/>
            <a:ext cx="59535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復学支援の実績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26544" y="1052736"/>
            <a:ext cx="590995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Ｈ２５年４月～Ｈ２７</a:t>
            </a:r>
            <a:r>
              <a:rPr lang="ja-JP" altLang="en-US" sz="2800" dirty="0" smtClean="0"/>
              <a:t>年</a:t>
            </a:r>
            <a:r>
              <a:rPr kumimoji="1" lang="ja-JP" altLang="en-US" sz="2800" dirty="0" smtClean="0"/>
              <a:t>２月（２３ヶ月間）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5592395"/>
            <a:ext cx="244827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全６８</a:t>
            </a:r>
            <a:r>
              <a:rPr kumimoji="1" lang="ja-JP" altLang="en-US" sz="3200" dirty="0" smtClean="0"/>
              <a:t>ケース</a:t>
            </a:r>
            <a:endParaRPr kumimoji="1" lang="ja-JP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9024" y="5854004"/>
            <a:ext cx="3382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</a:rPr>
              <a:t>復学率１００％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636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長期フォローアップ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0424" y="2497916"/>
            <a:ext cx="217857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MSW</a:t>
            </a:r>
            <a:r>
              <a:rPr kumimoji="1" lang="ja-JP" altLang="en-US" sz="1600" dirty="0" smtClean="0"/>
              <a:t>による問診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不安度のスクリーニング検査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87286" y="2482527"/>
            <a:ext cx="1620957" cy="86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診察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小児血液腫瘍科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小児内分泌科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21844" y="1986378"/>
            <a:ext cx="1845377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心理カウンセリング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（心理検査）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21844" y="3179787"/>
            <a:ext cx="1826141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小児言語科（発達）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21844" y="2721582"/>
            <a:ext cx="141577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（児童）精神科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21844" y="3637993"/>
            <a:ext cx="595035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学校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96529" y="2621026"/>
            <a:ext cx="1388521" cy="58477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多職種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カンファレンス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21844" y="1251174"/>
            <a:ext cx="2328682" cy="584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他の診療科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（婦人科、泌尿器科など）</a:t>
            </a:r>
            <a:endParaRPr kumimoji="1" lang="ja-JP" altLang="en-US" sz="16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299000" y="2913414"/>
            <a:ext cx="388286" cy="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308243" y="2913414"/>
            <a:ext cx="38828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左中かっこ 15"/>
          <p:cNvSpPr/>
          <p:nvPr/>
        </p:nvSpPr>
        <p:spPr>
          <a:xfrm>
            <a:off x="6240144" y="1579634"/>
            <a:ext cx="383166" cy="2763690"/>
          </a:xfrm>
          <a:prstGeom prst="lef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736" y="3414987"/>
            <a:ext cx="2397529" cy="738664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MSW</a:t>
            </a:r>
            <a:r>
              <a:rPr kumimoji="1" lang="ja-JP" altLang="en-US" sz="1400" dirty="0" smtClean="0"/>
              <a:t>があらかじめ話を聞くことで私的なことも話しやすくなる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4862" y="1475426"/>
            <a:ext cx="4959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看護師が診察に同席。終了後、診察・検査結果および今後の対応をとりまとめて後日家族に連絡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（コーディネーター看護師）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96529" y="3414987"/>
            <a:ext cx="1399468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必要な支援と方法について検討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21844" y="4148084"/>
            <a:ext cx="1005403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就労支援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7200" y="5455182"/>
            <a:ext cx="82766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具体的な就労支援</a:t>
            </a:r>
            <a:r>
              <a:rPr lang="ja-JP" altLang="en-US" sz="1600" dirty="0" smtClean="0"/>
              <a:t>：障害者手帳の取得支援、ハローワーク・職業訓練施設へのつなぎ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ja-JP" altLang="en-US" sz="1600" dirty="0" smtClean="0">
                <a:solidFill>
                  <a:srgbClr val="FF0000"/>
                </a:solidFill>
              </a:rPr>
              <a:t>その他の支援</a:t>
            </a:r>
            <a:r>
              <a:rPr lang="ja-JP" altLang="en-US" sz="1600" dirty="0" smtClean="0"/>
              <a:t>：</a:t>
            </a:r>
            <a:r>
              <a:rPr lang="ja-JP" altLang="en-US" sz="1600" dirty="0" smtClean="0">
                <a:solidFill>
                  <a:srgbClr val="0000FF"/>
                </a:solidFill>
              </a:rPr>
              <a:t>てらこや</a:t>
            </a:r>
            <a:r>
              <a:rPr lang="ja-JP" altLang="en-US" sz="1600" dirty="0" smtClean="0"/>
              <a:t>（毎週金曜日午後に外来で教育大学生と当院療育支援室で学習支援）</a:t>
            </a:r>
            <a:endParaRPr lang="en-US" altLang="ja-JP" sz="1600" dirty="0" smtClean="0"/>
          </a:p>
          <a:p>
            <a:r>
              <a:rPr lang="ja-JP" altLang="ja-JP" sz="1600" dirty="0"/>
              <a:t>　</a:t>
            </a:r>
            <a:r>
              <a:rPr lang="ja-JP" altLang="en-US" sz="1600" dirty="0" smtClean="0"/>
              <a:t>　　　　　　　　　</a:t>
            </a:r>
            <a:r>
              <a:rPr lang="ja-JP" altLang="en-US" sz="1600" dirty="0" smtClean="0">
                <a:solidFill>
                  <a:srgbClr val="0000FF"/>
                </a:solidFill>
              </a:rPr>
              <a:t>外来交流会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HPS</a:t>
            </a:r>
            <a:r>
              <a:rPr lang="ja-JP" altLang="en-US" sz="1600" dirty="0" smtClean="0"/>
              <a:t>が中心となって月１回金曜日午後に開催）</a:t>
            </a:r>
            <a:endParaRPr lang="en-US" altLang="ja-JP" sz="1600" dirty="0" smtClean="0"/>
          </a:p>
          <a:p>
            <a:r>
              <a:rPr lang="en-US" altLang="ja-JP" sz="1600" dirty="0"/>
              <a:t>	</a:t>
            </a:r>
            <a:r>
              <a:rPr lang="en-US" altLang="ja-JP" sz="1600" dirty="0" smtClean="0"/>
              <a:t>		</a:t>
            </a:r>
            <a:r>
              <a:rPr lang="en-US" altLang="ja-JP" sz="1600" dirty="0" smtClean="0">
                <a:solidFill>
                  <a:srgbClr val="0000FF"/>
                </a:solidFill>
              </a:rPr>
              <a:t>AYA</a:t>
            </a:r>
            <a:r>
              <a:rPr lang="ja-JP" altLang="en-US" sz="1600" dirty="0" smtClean="0">
                <a:solidFill>
                  <a:srgbClr val="0000FF"/>
                </a:solidFill>
              </a:rPr>
              <a:t>世代患者会</a:t>
            </a:r>
            <a:r>
              <a:rPr lang="ja-JP" altLang="en-US" sz="1600" dirty="0" smtClean="0"/>
              <a:t>（外来師長、</a:t>
            </a:r>
            <a:r>
              <a:rPr lang="en-US" altLang="ja-JP" sz="1600" dirty="0" smtClean="0"/>
              <a:t>HPS</a:t>
            </a:r>
            <a:r>
              <a:rPr lang="ja-JP" altLang="en-US" sz="1600" dirty="0" smtClean="0"/>
              <a:t>が中心となって開催。不定期）</a:t>
            </a:r>
            <a:endParaRPr lang="en-US" altLang="ja-JP" sz="16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87286" y="3804067"/>
            <a:ext cx="162095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診察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小児脳外科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小児</a:t>
            </a:r>
            <a:r>
              <a:rPr lang="ja-JP" altLang="en-US" sz="1600" dirty="0" smtClean="0"/>
              <a:t>外</a:t>
            </a:r>
            <a:r>
              <a:rPr kumimoji="1" lang="ja-JP" altLang="en-US" sz="1600" dirty="0" smtClean="0"/>
              <a:t>科</a:t>
            </a:r>
            <a:endParaRPr kumimoji="1" lang="en-US" altLang="ja-JP" sz="1600" dirty="0" smtClean="0"/>
          </a:p>
        </p:txBody>
      </p:sp>
      <p:cxnSp>
        <p:nvCxnSpPr>
          <p:cNvPr id="24" name="直線矢印コネクタ 23"/>
          <p:cNvCxnSpPr>
            <a:stCxn id="5" idx="2"/>
            <a:endCxn id="22" idx="0"/>
          </p:cNvCxnSpPr>
          <p:nvPr/>
        </p:nvCxnSpPr>
        <p:spPr>
          <a:xfrm>
            <a:off x="3497765" y="3344301"/>
            <a:ext cx="0" cy="4597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725721" y="4656932"/>
            <a:ext cx="2324806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今年度より高次脳機能外来を開設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1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下矢印 31"/>
          <p:cNvSpPr/>
          <p:nvPr/>
        </p:nvSpPr>
        <p:spPr>
          <a:xfrm>
            <a:off x="1691680" y="1737955"/>
            <a:ext cx="604766" cy="2402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1691680" y="4675597"/>
            <a:ext cx="636431" cy="126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ホームベース 3"/>
          <p:cNvSpPr/>
          <p:nvPr/>
        </p:nvSpPr>
        <p:spPr>
          <a:xfrm>
            <a:off x="-13386" y="-1"/>
            <a:ext cx="8761850" cy="1309211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3" y="108882"/>
            <a:ext cx="820891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長期フォローアップにおける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r>
              <a:rPr lang="ja-JP" altLang="en-US" sz="3600" dirty="0">
                <a:solidFill>
                  <a:schemeClr val="bg1"/>
                </a:solidFill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</a:rPr>
              <a:t>　　　　　　　就労支援に向けての仕組み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86" y="1737956"/>
            <a:ext cx="36589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本人の</a:t>
            </a:r>
            <a:r>
              <a:rPr lang="ja-JP" altLang="en-US" sz="2800" b="1" dirty="0"/>
              <a:t>思い</a:t>
            </a:r>
            <a:r>
              <a:rPr lang="ja-JP" altLang="en-US" sz="2800" b="1" dirty="0" smtClean="0"/>
              <a:t>の聞き取り</a:t>
            </a:r>
            <a:endParaRPr lang="en-US" altLang="ja-JP" sz="28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960" y="2901601"/>
            <a:ext cx="300915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定期カンファレンス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4623" y="4140363"/>
            <a:ext cx="44069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問題点や必要な支援を共有</a:t>
            </a:r>
            <a:endParaRPr lang="en-US" altLang="ja-JP" sz="2800" b="1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5914" y="5937935"/>
            <a:ext cx="743570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進学・就労支援・</a:t>
            </a:r>
            <a:r>
              <a:rPr lang="ja-JP" altLang="en-US" sz="2800" b="1" dirty="0" err="1"/>
              <a:t>障がい</a:t>
            </a:r>
            <a:r>
              <a:rPr lang="ja-JP" altLang="en-US" sz="2800" b="1" dirty="0"/>
              <a:t>者手帳など制度の活用</a:t>
            </a:r>
            <a:endParaRPr lang="en-US" altLang="ja-JP" sz="28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71078" y="1733004"/>
            <a:ext cx="4176464" cy="37548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患者の病状や障がいの程度に合わせた外部の組織</a:t>
            </a:r>
            <a:endParaRPr lang="en-US" altLang="ja-JP" sz="2400" b="1" dirty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200" dirty="0" err="1" smtClean="0"/>
              <a:t>障がい</a:t>
            </a:r>
            <a:r>
              <a:rPr lang="ja-JP" altLang="en-US" sz="2200" dirty="0" smtClean="0"/>
              <a:t>者就業・生活支援センター</a:t>
            </a:r>
            <a:endParaRPr lang="en-US" altLang="ja-JP" sz="2200" dirty="0" smtClean="0"/>
          </a:p>
          <a:p>
            <a:r>
              <a:rPr lang="ja-JP" altLang="en-US" sz="2400" dirty="0" smtClean="0"/>
              <a:t>若者サポートステーション</a:t>
            </a:r>
            <a:endParaRPr lang="en-US" altLang="ja-JP" sz="2400" dirty="0" smtClean="0"/>
          </a:p>
          <a:p>
            <a:r>
              <a:rPr lang="ja-JP" altLang="en-US" sz="2400" dirty="0" smtClean="0"/>
              <a:t>ハローワーク</a:t>
            </a:r>
            <a:endParaRPr lang="en-US" altLang="ja-JP" sz="2400" dirty="0"/>
          </a:p>
          <a:p>
            <a:r>
              <a:rPr lang="ja-JP" altLang="en-US" sz="2400" dirty="0" smtClean="0"/>
              <a:t>職業訓練所</a:t>
            </a:r>
            <a:endParaRPr lang="en-US" altLang="ja-JP" sz="2400" dirty="0" smtClean="0"/>
          </a:p>
          <a:p>
            <a:r>
              <a:rPr lang="ja-JP" altLang="en-US" sz="2400" dirty="0" smtClean="0"/>
              <a:t>院内の社会保険労務士</a:t>
            </a:r>
            <a:endParaRPr lang="en-US" altLang="ja-JP" sz="2400" dirty="0" smtClean="0"/>
          </a:p>
          <a:p>
            <a:r>
              <a:rPr lang="ja-JP" altLang="en-US" sz="2400" dirty="0" smtClean="0"/>
              <a:t>役所　        　　　　　　　　など</a:t>
            </a:r>
            <a:endParaRPr lang="en-US" altLang="ja-JP" sz="2400" dirty="0"/>
          </a:p>
        </p:txBody>
      </p:sp>
      <p:sp>
        <p:nvSpPr>
          <p:cNvPr id="2" name="下矢印 1"/>
          <p:cNvSpPr/>
          <p:nvPr/>
        </p:nvSpPr>
        <p:spPr>
          <a:xfrm>
            <a:off x="6415230" y="2539449"/>
            <a:ext cx="936104" cy="6779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2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9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診療実績（</a:t>
            </a:r>
            <a:r>
              <a:rPr kumimoji="1" lang="en-US" altLang="ja-JP" dirty="0" smtClean="0"/>
              <a:t>18</a:t>
            </a:r>
            <a:r>
              <a:rPr kumimoji="1" lang="ja-JP" altLang="en-US" dirty="0" smtClean="0"/>
              <a:t>歳以下）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64237"/>
              </p:ext>
            </p:extLst>
          </p:nvPr>
        </p:nvGraphicFramePr>
        <p:xfrm>
          <a:off x="457201" y="1270968"/>
          <a:ext cx="8229598" cy="5172797"/>
        </p:xfrm>
        <a:graphic>
          <a:graphicData uri="http://schemas.openxmlformats.org/drawingml/2006/table">
            <a:tbl>
              <a:tblPr/>
              <a:tblGrid>
                <a:gridCol w="1954151"/>
                <a:gridCol w="574158"/>
                <a:gridCol w="574158"/>
                <a:gridCol w="574158"/>
                <a:gridCol w="241751"/>
                <a:gridCol w="2588748"/>
                <a:gridCol w="574158"/>
                <a:gridCol w="574158"/>
                <a:gridCol w="574158"/>
              </a:tblGrid>
              <a:tr h="165859"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大阪市立総合医療センター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59"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1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新規診断例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平成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</a:t>
                      </a:r>
                    </a:p>
                  </a:txBody>
                  <a:tcPr marL="7849" marR="7849" marT="7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平成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平成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平成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平成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平成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造血器腫瘍合計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小児がん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入院患者延べ数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477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820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775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ALL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小児がん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入院在院延べ日数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11,918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11,206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10,608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AML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全入院患者延べ数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20,458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21,044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22,202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まれな白血病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全入院患者入院在院延べ日数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311,975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312,281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321,507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MDS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／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MPD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のうち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CML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地域医療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81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MDS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／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MPD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のうち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CML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を除く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他施設から紹介された小児がん患者数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147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175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811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Non-Hodgkin Lymphoma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小児がん患者の紹介を受けた医療機関数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76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118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Hodgkin Lymphoma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小児がん患者の他施設への紹介患者数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59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85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その他のリンパ増殖性疾患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小児がん患者を紹介した医療機関数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組織球症（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HLH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）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緩和ケア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81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組織球症（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LCH)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緩和ケアチーム新規診療小児がん患者数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45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その他の組織球症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相談支援センター相談件数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299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193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その他の造血器腫瘍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セカンドオピニオン小児がん患者数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Down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症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TAM 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登録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再発患者数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固形腫瘍合計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造血器腫瘍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神経芽腫瘍群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脳脊髄腫瘍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網膜芽腫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固形腫瘍</a:t>
                      </a:r>
                    </a:p>
                  </a:txBody>
                  <a:tcPr marL="7849" marR="7849" marT="7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腎腫瘍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肝腫瘍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清潔隔離の基準緩和、外来化学療法の積極的導入により、１回あたりの入院期間が短縮している。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骨腫瘍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軟部腫瘤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胚細胞腫瘍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脳・脊髄腫瘍</a:t>
                      </a: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その他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849" marR="7849" marT="78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16/01/21</a:t>
            </a:r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大阪市立総合医療センター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38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-14992" y="13791"/>
            <a:ext cx="8115384" cy="1309211"/>
            <a:chOff x="-31668" y="9748"/>
            <a:chExt cx="7269650" cy="1309211"/>
          </a:xfrm>
        </p:grpSpPr>
        <p:sp>
          <p:nvSpPr>
            <p:cNvPr id="5" name="ホームベース 4"/>
            <p:cNvSpPr/>
            <p:nvPr/>
          </p:nvSpPr>
          <p:spPr>
            <a:xfrm>
              <a:off x="1686" y="9748"/>
              <a:ext cx="7236296" cy="864096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-31668" y="118630"/>
              <a:ext cx="71967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>
                  <a:solidFill>
                    <a:schemeClr val="bg1"/>
                  </a:solidFill>
                </a:rPr>
                <a:t>長期フォローアップ外来の問診の</a:t>
              </a:r>
              <a:r>
                <a:rPr lang="ja-JP" altLang="en-US" sz="3600" dirty="0">
                  <a:solidFill>
                    <a:schemeClr val="bg1"/>
                  </a:solidFill>
                </a:rPr>
                <a:t>実績</a:t>
              </a:r>
              <a:endParaRPr kumimoji="1" lang="ja-JP" altLang="en-US" sz="3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18310"/>
              </p:ext>
            </p:extLst>
          </p:nvPr>
        </p:nvGraphicFramePr>
        <p:xfrm>
          <a:off x="447665" y="1362841"/>
          <a:ext cx="7848872" cy="435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660232" y="5628927"/>
            <a:ext cx="2416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全６２</a:t>
            </a:r>
            <a:r>
              <a:rPr kumimoji="1" lang="ja-JP" altLang="en-US" sz="3200" dirty="0" smtClean="0"/>
              <a:t>ケース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23749" y="930879"/>
            <a:ext cx="555288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Ｈ２６年７月～Ｈ２７年２月（７ヶ月間）</a:t>
            </a:r>
            <a:endParaRPr kumimoji="1" lang="ja-JP" altLang="en-US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467544" y="5650276"/>
            <a:ext cx="4824536" cy="1091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8" y="5538027"/>
            <a:ext cx="1368153" cy="365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u="sng" dirty="0" smtClean="0">
                <a:solidFill>
                  <a:srgbClr val="FFFF00"/>
                </a:solidFill>
              </a:rPr>
              <a:t>Ｐｏｉｎｔ</a:t>
            </a:r>
            <a:endParaRPr kumimoji="1" lang="ja-JP" altLang="en-US" sz="2800" u="sng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5984557"/>
            <a:ext cx="4270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必要な支援体制の拡大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03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03635" y="3602443"/>
            <a:ext cx="8615384" cy="136815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-14993" y="0"/>
            <a:ext cx="8203869" cy="1309211"/>
            <a:chOff x="-31668" y="9748"/>
            <a:chExt cx="7352541" cy="1309211"/>
          </a:xfrm>
        </p:grpSpPr>
        <p:sp>
          <p:nvSpPr>
            <p:cNvPr id="5" name="ホームベース 4"/>
            <p:cNvSpPr/>
            <p:nvPr/>
          </p:nvSpPr>
          <p:spPr>
            <a:xfrm>
              <a:off x="1686" y="9748"/>
              <a:ext cx="7236296" cy="864096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-31668" y="118630"/>
              <a:ext cx="735254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>
                  <a:solidFill>
                    <a:schemeClr val="bg1"/>
                  </a:solidFill>
                </a:rPr>
                <a:t>小児がん経験者に対する支援の現状</a:t>
              </a:r>
              <a:endParaRPr kumimoji="1" lang="ja-JP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角丸四角形 13"/>
          <p:cNvSpPr/>
          <p:nvPr/>
        </p:nvSpPr>
        <p:spPr>
          <a:xfrm>
            <a:off x="463763" y="5322171"/>
            <a:ext cx="8455255" cy="13768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87711" y="5538737"/>
            <a:ext cx="761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小児がん経験者は</a:t>
            </a:r>
            <a:r>
              <a:rPr kumimoji="1" lang="ja-JP" altLang="en-US" sz="2400" b="1" dirty="0" smtClean="0"/>
              <a:t>就職を希望している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しかし自分に合った就職先を見つけることが困難である</a:t>
            </a:r>
            <a:endParaRPr kumimoji="1" lang="ja-JP" altLang="en-US" sz="2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87711" y="6237311"/>
            <a:ext cx="494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そのため就労支援を求めている</a:t>
            </a:r>
            <a:endParaRPr kumimoji="1" lang="ja-JP" altLang="en-US" sz="2400" b="1" dirty="0"/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38312"/>
              </p:ext>
            </p:extLst>
          </p:nvPr>
        </p:nvGraphicFramePr>
        <p:xfrm>
          <a:off x="1933681" y="1052736"/>
          <a:ext cx="5400600" cy="164053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04456"/>
                <a:gridCol w="1296144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 err="1" smtClean="0">
                          <a:effectLst/>
                        </a:rPr>
                        <a:t>障がい</a:t>
                      </a:r>
                      <a:r>
                        <a:rPr lang="ja-JP" altLang="en-US" sz="2800" u="none" strike="noStrike" dirty="0" smtClean="0">
                          <a:effectLst/>
                        </a:rPr>
                        <a:t>者手帳取得の援助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2800" u="none" strike="noStrike" dirty="0" smtClean="0">
                          <a:effectLst/>
                        </a:rPr>
                        <a:t>４人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43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</a:rPr>
                        <a:t>就労支援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2800" u="none" strike="noStrike" dirty="0" smtClean="0">
                          <a:effectLst/>
                        </a:rPr>
                        <a:t>５人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316644" y="3869571"/>
            <a:ext cx="861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MSW</a:t>
            </a:r>
            <a:r>
              <a:rPr kumimoji="1" lang="ja-JP" altLang="en-US" sz="3200" dirty="0" smtClean="0"/>
              <a:t>がつないだ事業所で働く小児がん経験者は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自分に合った場所を提供されたと実感している</a:t>
            </a:r>
            <a:endParaRPr kumimoji="1" lang="en-US" altLang="ja-JP" sz="3200" dirty="0" smtClean="0"/>
          </a:p>
        </p:txBody>
      </p:sp>
      <p:sp>
        <p:nvSpPr>
          <p:cNvPr id="2" name="下矢印 1"/>
          <p:cNvSpPr/>
          <p:nvPr/>
        </p:nvSpPr>
        <p:spPr>
          <a:xfrm>
            <a:off x="4086940" y="2818767"/>
            <a:ext cx="845099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ピアサポートの重視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小児がん患者（家族）の医療機関や社会からの支援には、限界がある。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en-US" altLang="ja-JP" dirty="0" smtClean="0"/>
              <a:t>↓</a:t>
            </a:r>
          </a:p>
          <a:p>
            <a:pPr marL="0" indent="0" algn="ctr">
              <a:buNone/>
            </a:pPr>
            <a:r>
              <a:rPr kumimoji="1" lang="ja-JP" altLang="en-US" dirty="0" smtClean="0"/>
              <a:t>ピアサポートの醸成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en-US" altLang="ja-JP" dirty="0" smtClean="0"/>
              <a:t>↓</a:t>
            </a:r>
          </a:p>
          <a:p>
            <a:pPr marL="0" indent="0" algn="ctr">
              <a:buNone/>
            </a:pPr>
            <a:r>
              <a:rPr kumimoji="1" lang="ja-JP" altLang="en-US" dirty="0" smtClean="0"/>
              <a:t>ピアサポートのきっかけづくり</a:t>
            </a:r>
            <a:endParaRPr kumimoji="1" lang="en-US" altLang="ja-JP" dirty="0" smtClean="0"/>
          </a:p>
          <a:p>
            <a:pPr marL="1978025" indent="-457200"/>
            <a:r>
              <a:rPr kumimoji="1" lang="ja-JP" altLang="en-US" dirty="0" smtClean="0"/>
              <a:t>入院病棟、病室の配慮</a:t>
            </a:r>
            <a:endParaRPr kumimoji="1" lang="en-US" altLang="ja-JP" dirty="0" smtClean="0"/>
          </a:p>
          <a:p>
            <a:pPr marL="1978025" indent="-457200"/>
            <a:r>
              <a:rPr lang="en-US" altLang="ja-JP" dirty="0" smtClean="0"/>
              <a:t>10</a:t>
            </a:r>
            <a:r>
              <a:rPr lang="ja-JP" altLang="en-US" dirty="0" smtClean="0"/>
              <a:t>代の会（月１回入院患者対象）</a:t>
            </a:r>
            <a:endParaRPr lang="en-US" altLang="ja-JP" dirty="0" smtClean="0"/>
          </a:p>
          <a:p>
            <a:pPr marL="1978025" indent="-457200"/>
            <a:r>
              <a:rPr kumimoji="1" lang="ja-JP" altLang="en-US" dirty="0" smtClean="0"/>
              <a:t>外来交流会（月１回通院患者対象）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4504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3810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9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ja-JP" altLang="ja-JP" sz="3200" dirty="0" smtClean="0"/>
              <a:t>入院</a:t>
            </a:r>
            <a:r>
              <a:rPr lang="ja-JP" altLang="en-US" sz="3200" dirty="0" smtClean="0"/>
              <a:t>・外来</a:t>
            </a:r>
            <a:r>
              <a:rPr lang="ja-JP" altLang="ja-JP" sz="3200" dirty="0" smtClean="0"/>
              <a:t>患者</a:t>
            </a:r>
            <a:r>
              <a:rPr lang="ja-JP" altLang="en-US" sz="3200" dirty="0" smtClean="0"/>
              <a:t>のための</a:t>
            </a:r>
            <a:r>
              <a:rPr lang="ja-JP" altLang="ja-JP" sz="3200" dirty="0" smtClean="0"/>
              <a:t>学習</a:t>
            </a:r>
            <a:r>
              <a:rPr lang="ja-JP" altLang="ja-JP" sz="3200" dirty="0"/>
              <a:t>支援「てらこや</a:t>
            </a:r>
            <a:r>
              <a:rPr lang="ja-JP" altLang="ja-JP" sz="3200" dirty="0" smtClean="0"/>
              <a:t>」</a:t>
            </a:r>
            <a:endParaRPr kumimoji="1" lang="ja-JP" altLang="en-US" sz="32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ja-JP" dirty="0" smtClean="0"/>
              <a:t>目的</a:t>
            </a:r>
            <a:endParaRPr lang="en-US" altLang="ja-JP" dirty="0"/>
          </a:p>
          <a:p>
            <a:pPr lvl="1"/>
            <a:r>
              <a:rPr lang="ja-JP" altLang="ja-JP" dirty="0" smtClean="0"/>
              <a:t>入院中</a:t>
            </a:r>
            <a:r>
              <a:rPr lang="ja-JP" altLang="ja-JP" dirty="0"/>
              <a:t>から退院後の学習支援の場と</a:t>
            </a:r>
            <a:r>
              <a:rPr lang="ja-JP" altLang="ja-JP" dirty="0" smtClean="0"/>
              <a:t>する</a:t>
            </a:r>
            <a:endParaRPr lang="en-US" altLang="ja-JP" dirty="0" smtClean="0"/>
          </a:p>
          <a:p>
            <a:pPr lvl="1"/>
            <a:r>
              <a:rPr lang="ja-JP" altLang="ja-JP" dirty="0" smtClean="0"/>
              <a:t>勉強</a:t>
            </a:r>
            <a:r>
              <a:rPr lang="ja-JP" altLang="ja-JP" dirty="0"/>
              <a:t>を通じて、患者同士が交流する場と</a:t>
            </a:r>
            <a:r>
              <a:rPr lang="ja-JP" altLang="ja-JP" dirty="0" smtClean="0"/>
              <a:t>する</a:t>
            </a:r>
            <a:endParaRPr lang="en-US" altLang="ja-JP" dirty="0" smtClean="0"/>
          </a:p>
          <a:p>
            <a:pPr lvl="1"/>
            <a:r>
              <a:rPr lang="ja-JP" altLang="ja-JP" dirty="0" smtClean="0"/>
              <a:t>大学生</a:t>
            </a:r>
            <a:r>
              <a:rPr lang="ja-JP" altLang="ja-JP" dirty="0"/>
              <a:t>とのふれあいの中で、将来について考える場とする</a:t>
            </a:r>
          </a:p>
          <a:p>
            <a:r>
              <a:rPr lang="ja-JP" altLang="ja-JP" dirty="0" smtClean="0"/>
              <a:t>対象</a:t>
            </a:r>
            <a:endParaRPr lang="en-US" altLang="ja-JP" dirty="0" smtClean="0"/>
          </a:p>
          <a:p>
            <a:pPr lvl="1"/>
            <a:r>
              <a:rPr lang="ja-JP" altLang="ja-JP" dirty="0" smtClean="0"/>
              <a:t>小児</a:t>
            </a:r>
            <a:r>
              <a:rPr lang="ja-JP" altLang="ja-JP" dirty="0"/>
              <a:t>血液腫瘍科の外来通院中の患児（長期フォローアップ外来を含む）</a:t>
            </a:r>
            <a:r>
              <a:rPr lang="ja-JP" altLang="ja-JP" dirty="0" smtClean="0"/>
              <a:t>及び入院中</a:t>
            </a:r>
            <a:r>
              <a:rPr lang="ja-JP" altLang="ja-JP" dirty="0"/>
              <a:t>の患児　</a:t>
            </a:r>
          </a:p>
          <a:p>
            <a:r>
              <a:rPr lang="ja-JP" altLang="ja-JP" dirty="0" smtClean="0"/>
              <a:t>日時</a:t>
            </a:r>
            <a:r>
              <a:rPr lang="ja-JP" altLang="en-US" dirty="0" smtClean="0"/>
              <a:t>：</a:t>
            </a:r>
            <a:r>
              <a:rPr lang="ja-JP" altLang="ja-JP" dirty="0" smtClean="0"/>
              <a:t>毎週</a:t>
            </a:r>
            <a:r>
              <a:rPr lang="ja-JP" altLang="ja-JP" dirty="0"/>
              <a:t>金曜日　１３：３０</a:t>
            </a:r>
            <a:r>
              <a:rPr lang="en-US" altLang="ja-JP" dirty="0"/>
              <a:t>~</a:t>
            </a:r>
            <a:r>
              <a:rPr lang="ja-JP" altLang="ja-JP" dirty="0"/>
              <a:t>１６：３０</a:t>
            </a:r>
          </a:p>
          <a:p>
            <a:r>
              <a:rPr lang="ja-JP" altLang="ja-JP" dirty="0" smtClean="0"/>
              <a:t>場所：</a:t>
            </a:r>
            <a:r>
              <a:rPr lang="ja-JP" altLang="en-US" dirty="0" smtClean="0"/>
              <a:t>外来</a:t>
            </a:r>
            <a:r>
              <a:rPr lang="ja-JP" altLang="ja-JP" dirty="0"/>
              <a:t>　多目的室</a:t>
            </a:r>
          </a:p>
          <a:p>
            <a:r>
              <a:rPr lang="ja-JP" altLang="ja-JP" dirty="0" smtClean="0"/>
              <a:t>担当：療育相談室、ＭＳＷ</a:t>
            </a:r>
            <a:endParaRPr lang="ja-JP" altLang="ja-JP" dirty="0"/>
          </a:p>
          <a:p>
            <a:r>
              <a:rPr lang="ja-JP" altLang="ja-JP" dirty="0" smtClean="0"/>
              <a:t>サポート</a:t>
            </a:r>
            <a:r>
              <a:rPr lang="ja-JP" altLang="ja-JP" dirty="0"/>
              <a:t>：　学習ボランティア（大阪教育大学平賀ゼミの</a:t>
            </a:r>
            <a:r>
              <a:rPr lang="ja-JP" altLang="ja-JP" dirty="0" smtClean="0"/>
              <a:t>学生）</a:t>
            </a:r>
            <a:r>
              <a:rPr lang="ja-JP" altLang="ja-JP" dirty="0"/>
              <a:t>、小児外来師長、病棟師長、ボランティア責任者（医事課）</a:t>
            </a:r>
            <a:r>
              <a:rPr lang="ja-JP" altLang="ja-JP" dirty="0" smtClean="0"/>
              <a:t>、その他</a:t>
            </a:r>
            <a:r>
              <a:rPr lang="ja-JP" altLang="ja-JP" dirty="0"/>
              <a:t>有志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9999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533048" y="968678"/>
            <a:ext cx="1888634" cy="58608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ea typeface="HG丸ｺﾞｼｯｸM-PRO"/>
              </a:rPr>
              <a:t>発病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33048" y="2114166"/>
            <a:ext cx="1888634" cy="58608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ea typeface="HG丸ｺﾞｼｯｸM-PRO"/>
              </a:rPr>
              <a:t>診断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33048" y="3275934"/>
            <a:ext cx="1888634" cy="58608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ea typeface="HG丸ｺﾞｼｯｸM-PRO"/>
              </a:rPr>
              <a:t>入院・外来治療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27451" y="5394791"/>
            <a:ext cx="1888634" cy="58608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ea typeface="HG丸ｺﾞｼｯｸM-PRO"/>
              </a:rPr>
              <a:t>逝去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88808" y="4704062"/>
            <a:ext cx="1888634" cy="58608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ea typeface="HG丸ｺﾞｼｯｸM-PRO"/>
              </a:rPr>
              <a:t>治癒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7451" y="4411020"/>
            <a:ext cx="1888634" cy="58608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ea typeface="HG丸ｺﾞｼｯｸM-PRO"/>
              </a:rPr>
              <a:t>終末期医療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27987" y="5454403"/>
            <a:ext cx="172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丸ｺﾞｼｯｸM-PRO"/>
              </a:rPr>
              <a:t>ビリーブメントケア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9345" y="1914613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a typeface="HG丸ｺﾞｼｯｸM-PRO"/>
              </a:rPr>
              <a:t>正確かつ早期の診断</a:t>
            </a:r>
            <a:endParaRPr kumimoji="1" lang="en-US" altLang="ja-JP" dirty="0" smtClean="0">
              <a:ea typeface="HG丸ｺﾞｼｯｸM-PRO"/>
            </a:endParaRPr>
          </a:p>
          <a:p>
            <a:r>
              <a:rPr kumimoji="1" lang="ja-JP" altLang="en-US" dirty="0" smtClean="0">
                <a:ea typeface="HG丸ｺﾞｼｯｸM-PRO"/>
              </a:rPr>
              <a:t>適切な医療情報</a:t>
            </a:r>
            <a:endParaRPr kumimoji="1" lang="en-US" altLang="ja-JP" dirty="0" smtClean="0">
              <a:ea typeface="HG丸ｺﾞｼｯｸM-PRO"/>
            </a:endParaRPr>
          </a:p>
          <a:p>
            <a:r>
              <a:rPr kumimoji="1" lang="ja-JP" altLang="en-US" dirty="0" smtClean="0">
                <a:ea typeface="HG丸ｺﾞｼｯｸM-PRO"/>
              </a:rPr>
              <a:t>セカンドオピニオン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9345" y="3207096"/>
            <a:ext cx="1813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a typeface="HG丸ｺﾞｼｯｸM-PRO"/>
              </a:rPr>
              <a:t>治療中の諸問題</a:t>
            </a:r>
            <a:endParaRPr kumimoji="1" lang="en-US" altLang="ja-JP" dirty="0" smtClean="0">
              <a:ea typeface="HG丸ｺﾞｼｯｸM-PRO"/>
            </a:endParaRPr>
          </a:p>
          <a:p>
            <a:r>
              <a:rPr kumimoji="1" lang="ja-JP" altLang="ja-JP" dirty="0">
                <a:ea typeface="HG丸ｺﾞｼｯｸM-PRO"/>
              </a:rPr>
              <a:t>　</a:t>
            </a:r>
            <a:r>
              <a:rPr kumimoji="1" lang="ja-JP" altLang="en-US" dirty="0" smtClean="0">
                <a:ea typeface="HG丸ｺﾞｼｯｸM-PRO"/>
              </a:rPr>
              <a:t>心理的ケア</a:t>
            </a:r>
            <a:endParaRPr kumimoji="1" lang="en-US" altLang="ja-JP" dirty="0" smtClean="0">
              <a:ea typeface="HG丸ｺﾞｼｯｸM-PRO"/>
            </a:endParaRPr>
          </a:p>
          <a:p>
            <a:r>
              <a:rPr kumimoji="1" lang="ja-JP" altLang="ja-JP" dirty="0">
                <a:ea typeface="HG丸ｺﾞｼｯｸM-PRO"/>
              </a:rPr>
              <a:t>　</a:t>
            </a:r>
            <a:r>
              <a:rPr kumimoji="1" lang="ja-JP" altLang="en-US" dirty="0" smtClean="0">
                <a:ea typeface="HG丸ｺﾞｼｯｸM-PRO"/>
              </a:rPr>
              <a:t>教育の担保</a:t>
            </a:r>
            <a:endParaRPr kumimoji="1" lang="en-US" altLang="ja-JP" dirty="0" smtClean="0">
              <a:ea typeface="HG丸ｺﾞｼｯｸM-PRO"/>
            </a:endParaRPr>
          </a:p>
          <a:p>
            <a:r>
              <a:rPr kumimoji="1" lang="ja-JP" altLang="ja-JP" dirty="0">
                <a:ea typeface="HG丸ｺﾞｼｯｸM-PRO"/>
              </a:rPr>
              <a:t>　</a:t>
            </a:r>
            <a:r>
              <a:rPr kumimoji="1" lang="ja-JP" altLang="en-US" dirty="0" smtClean="0">
                <a:ea typeface="HG丸ｺﾞｼｯｸM-PRO"/>
              </a:rPr>
              <a:t>疼痛緩和</a:t>
            </a:r>
            <a:endParaRPr kumimoji="1" lang="en-US" altLang="ja-JP" dirty="0" smtClean="0">
              <a:ea typeface="HG丸ｺﾞｼｯｸM-PRO"/>
            </a:endParaRPr>
          </a:p>
          <a:p>
            <a:r>
              <a:rPr kumimoji="1" lang="ja-JP" altLang="ja-JP" dirty="0">
                <a:ea typeface="HG丸ｺﾞｼｯｸM-PRO"/>
              </a:rPr>
              <a:t>　</a:t>
            </a:r>
            <a:endParaRPr kumimoji="1" lang="en-US" altLang="ja-JP" dirty="0" smtClean="0">
              <a:ea typeface="HG丸ｺﾞｼｯｸM-PRO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5333" y="316308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a typeface="HG丸ｺﾞｼｯｸM-PRO"/>
              </a:rPr>
              <a:t>きょうだいのケア</a:t>
            </a:r>
            <a:endParaRPr kumimoji="1" lang="en-US" altLang="ja-JP" dirty="0" smtClean="0">
              <a:ea typeface="HG丸ｺﾞｼｯｸM-PRO"/>
            </a:endParaRPr>
          </a:p>
          <a:p>
            <a:r>
              <a:rPr kumimoji="1" lang="ja-JP" altLang="en-US" dirty="0" smtClean="0">
                <a:ea typeface="HG丸ｺﾞｼｯｸM-PRO"/>
              </a:rPr>
              <a:t>経済的問題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95473" y="5942243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a typeface="HG丸ｺﾞｼｯｸM-PRO"/>
              </a:rPr>
              <a:t>晩期合併症対策</a:t>
            </a:r>
            <a:endParaRPr kumimoji="1" lang="en-US" altLang="ja-JP" dirty="0" smtClean="0">
              <a:ea typeface="HG丸ｺﾞｼｯｸM-PRO"/>
            </a:endParaRPr>
          </a:p>
          <a:p>
            <a:r>
              <a:rPr kumimoji="1" lang="ja-JP" altLang="en-US" dirty="0" smtClean="0">
                <a:ea typeface="HG丸ｺﾞｼｯｸM-PRO"/>
              </a:rPr>
              <a:t>長期フォローと支援</a:t>
            </a:r>
            <a:endParaRPr kumimoji="1" lang="ja-JP" altLang="en-US" dirty="0">
              <a:ea typeface="HG丸ｺﾞｼｯｸM-PRO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26586" y="444921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a typeface="HG丸ｺﾞｼｯｸM-PRO"/>
              </a:rPr>
              <a:t>治療方針の共有</a:t>
            </a:r>
            <a:endParaRPr kumimoji="1" lang="en-US" altLang="ja-JP" dirty="0" smtClean="0">
              <a:ea typeface="HG丸ｺﾞｼｯｸM-PRO"/>
            </a:endParaRPr>
          </a:p>
          <a:p>
            <a:r>
              <a:rPr kumimoji="1" lang="ja-JP" altLang="en-US" dirty="0" smtClean="0">
                <a:ea typeface="HG丸ｺﾞｼｯｸM-PRO"/>
              </a:rPr>
              <a:t>全力投球の治療</a:t>
            </a:r>
            <a:endParaRPr kumimoji="1" lang="ja-JP" altLang="en-US" dirty="0">
              <a:ea typeface="HG丸ｺﾞｼｯｸM-PRO"/>
            </a:endParaRPr>
          </a:p>
        </p:txBody>
      </p:sp>
      <p:cxnSp>
        <p:nvCxnSpPr>
          <p:cNvPr id="3" name="直線矢印コネクタ 2"/>
          <p:cNvCxnSpPr>
            <a:stCxn id="4" idx="2"/>
            <a:endCxn id="5" idx="0"/>
          </p:cNvCxnSpPr>
          <p:nvPr/>
        </p:nvCxnSpPr>
        <p:spPr>
          <a:xfrm>
            <a:off x="4477365" y="1554762"/>
            <a:ext cx="0" cy="5594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477365" y="2700250"/>
            <a:ext cx="0" cy="5594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6" idx="2"/>
            <a:endCxn id="8" idx="0"/>
          </p:cNvCxnSpPr>
          <p:nvPr/>
        </p:nvCxnSpPr>
        <p:spPr>
          <a:xfrm flipH="1">
            <a:off x="3333125" y="3862018"/>
            <a:ext cx="1144240" cy="842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6" idx="2"/>
            <a:endCxn id="9" idx="0"/>
          </p:cNvCxnSpPr>
          <p:nvPr/>
        </p:nvCxnSpPr>
        <p:spPr>
          <a:xfrm>
            <a:off x="4477365" y="3862018"/>
            <a:ext cx="1194403" cy="549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9" idx="2"/>
          </p:cNvCxnSpPr>
          <p:nvPr/>
        </p:nvCxnSpPr>
        <p:spPr>
          <a:xfrm>
            <a:off x="5671768" y="4997104"/>
            <a:ext cx="0" cy="439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75925" cy="1143000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小児がん患児のトータルケア</a:t>
            </a:r>
            <a:endParaRPr kumimoji="1" lang="ja-JP" altLang="en-US" sz="2800" dirty="0"/>
          </a:p>
        </p:txBody>
      </p:sp>
      <p:sp>
        <p:nvSpPr>
          <p:cNvPr id="10" name="円/楕円 9"/>
          <p:cNvSpPr/>
          <p:nvPr/>
        </p:nvSpPr>
        <p:spPr>
          <a:xfrm>
            <a:off x="2803400" y="4684424"/>
            <a:ext cx="3486281" cy="215393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09165" y="6112716"/>
            <a:ext cx="2574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民間との共同作業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50" y="4950845"/>
            <a:ext cx="3598883" cy="3508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89019" y="352541"/>
            <a:ext cx="8558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Noto Sans Japanese Light" panose="020B0300000000000000" pitchFamily="34" charset="-128"/>
                <a:ea typeface="Noto Sans Japanese Light" panose="020B0300000000000000" pitchFamily="34" charset="-128"/>
              </a:rPr>
              <a:t>●</a:t>
            </a:r>
            <a:r>
              <a:rPr lang="en-US" altLang="ja-JP" sz="1600" dirty="0" smtClean="0">
                <a:latin typeface="Noto Sans Japanese Light" panose="020B0300000000000000" pitchFamily="34" charset="-128"/>
                <a:ea typeface="Noto Sans Japanese Light" panose="020B0300000000000000" pitchFamily="34" charset="-128"/>
              </a:rPr>
              <a:t>2016</a:t>
            </a:r>
            <a:r>
              <a:rPr lang="ja-JP" altLang="en-US" sz="1600" dirty="0" smtClean="0">
                <a:latin typeface="Noto Sans Japanese Light" panose="020B0300000000000000" pitchFamily="34" charset="-128"/>
                <a:ea typeface="Noto Sans Japanese Light" panose="020B0300000000000000" pitchFamily="34" charset="-128"/>
              </a:rPr>
              <a:t>年</a:t>
            </a:r>
            <a:r>
              <a:rPr lang="en-US" altLang="ja-JP" sz="1600" dirty="0" smtClean="0">
                <a:latin typeface="Noto Sans Japanese Light" panose="020B0300000000000000" pitchFamily="34" charset="-128"/>
                <a:ea typeface="Noto Sans Japanese Light" panose="020B0300000000000000" pitchFamily="34" charset="-128"/>
              </a:rPr>
              <a:t>4</a:t>
            </a:r>
            <a:r>
              <a:rPr lang="ja-JP" altLang="en-US" sz="1600" dirty="0" smtClean="0">
                <a:latin typeface="Noto Sans Japanese Light" panose="020B0300000000000000" pitchFamily="34" charset="-128"/>
                <a:ea typeface="Noto Sans Japanese Light" panose="020B0300000000000000" pitchFamily="34" charset="-128"/>
              </a:rPr>
              <a:t>月オープンの</a:t>
            </a:r>
            <a:r>
              <a:rPr lang="en-US" altLang="ja-JP" sz="1600" dirty="0" smtClean="0">
                <a:latin typeface="Noto Sans Japanese Light" panose="020B0300000000000000" pitchFamily="34" charset="-128"/>
                <a:ea typeface="Noto Sans Japanese Light" panose="020B0300000000000000" pitchFamily="34" charset="-128"/>
              </a:rPr>
              <a:t>TSURUMI</a:t>
            </a:r>
            <a:r>
              <a:rPr lang="ja-JP" altLang="en-US" sz="1600" dirty="0" smtClean="0">
                <a:latin typeface="Noto Sans Japanese Light" panose="020B0300000000000000" pitchFamily="34" charset="-128"/>
                <a:ea typeface="Noto Sans Japanese Light" panose="020B0300000000000000" pitchFamily="34" charset="-128"/>
              </a:rPr>
              <a:t>子ども</a:t>
            </a:r>
            <a:r>
              <a:rPr lang="ja-JP" altLang="en-US" sz="1600" dirty="0">
                <a:latin typeface="Noto Sans Japanese Light" panose="020B0300000000000000" pitchFamily="34" charset="-128"/>
                <a:ea typeface="Noto Sans Japanese Light" panose="020B0300000000000000" pitchFamily="34" charset="-128"/>
              </a:rPr>
              <a:t>ホスピス（遊び創造広場：大阪市鶴見緑地公園内）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5" y="927271"/>
            <a:ext cx="3954317" cy="2619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04" y="3546570"/>
            <a:ext cx="4548330" cy="308118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99017" y="1821211"/>
            <a:ext cx="353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３月より５名が使用開始（平日通所から運用開始）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9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当院の特徴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大阪市立総合医療センター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B3BC-3BB9-E842-A0C2-952B825F28A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7" name="アーチ 6"/>
          <p:cNvSpPr/>
          <p:nvPr/>
        </p:nvSpPr>
        <p:spPr>
          <a:xfrm flipV="1">
            <a:off x="1431990" y="80269"/>
            <a:ext cx="6362735" cy="6012493"/>
          </a:xfrm>
          <a:prstGeom prst="blockArc">
            <a:avLst>
              <a:gd name="adj1" fmla="val 10800000"/>
              <a:gd name="adj2" fmla="val 1"/>
              <a:gd name="adj3" fmla="val 27143"/>
            </a:avLst>
          </a:prstGeom>
          <a:gradFill>
            <a:gsLst>
              <a:gs pos="30000">
                <a:schemeClr val="accent1">
                  <a:tint val="100000"/>
                  <a:shade val="100000"/>
                  <a:satMod val="130000"/>
                </a:schemeClr>
              </a:gs>
              <a:gs pos="61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2449199" y="5118397"/>
            <a:ext cx="43152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534012" y="3109911"/>
            <a:ext cx="156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がん</a:t>
            </a:r>
            <a:r>
              <a:rPr kumimoji="1" lang="ja-JP" altLang="en-US" dirty="0" smtClean="0"/>
              <a:t>拠点病院</a:t>
            </a:r>
            <a:endParaRPr kumimoji="1"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64233" y="3083995"/>
            <a:ext cx="205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小児がん拠点病院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3211" y="5170229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1600" dirty="0" smtClean="0"/>
              <a:t>緩和医療科（５名中、部長を含め小児科医２名</a:t>
            </a:r>
            <a:endParaRPr kumimoji="1" lang="en-US" altLang="ja-JP" sz="1600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1600" dirty="0" smtClean="0"/>
              <a:t>放射線腫瘍科（リニアック、ガンマナイフ、トモセラピー）</a:t>
            </a:r>
            <a:endParaRPr lang="en-US" altLang="ja-JP" sz="16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1600" dirty="0" smtClean="0"/>
              <a:t>臨床研究センター（治験管理室）</a:t>
            </a:r>
            <a:endParaRPr kumimoji="1" lang="en-US" altLang="ja-JP" sz="16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1600" dirty="0" smtClean="0"/>
              <a:t>専門・認定看護師</a:t>
            </a:r>
            <a:r>
              <a:rPr lang="ja-JP" altLang="en-US" sz="1600" dirty="0" smtClean="0"/>
              <a:t>・</a:t>
            </a:r>
            <a:r>
              <a:rPr kumimoji="1" lang="ja-JP" altLang="en-US" sz="1600" dirty="0" smtClean="0"/>
              <a:t>薬剤師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1972" y="3467952"/>
            <a:ext cx="954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血液内科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臨床腫瘍科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整形外科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脳外科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婦人科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精神科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82484" y="3437174"/>
            <a:ext cx="1261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小児血液腫瘍科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小児外科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小児脳外科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小児整形外科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小児耳鼻科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小児眼科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児童青年精神科</a:t>
            </a:r>
            <a:endParaRPr kumimoji="1" lang="ja-JP" altLang="en-US" sz="1200" dirty="0"/>
          </a:p>
        </p:txBody>
      </p:sp>
      <p:sp>
        <p:nvSpPr>
          <p:cNvPr id="20" name="左右矢印 19"/>
          <p:cNvSpPr/>
          <p:nvPr/>
        </p:nvSpPr>
        <p:spPr>
          <a:xfrm>
            <a:off x="3317433" y="3252449"/>
            <a:ext cx="2646800" cy="63494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AYA</a:t>
            </a:r>
            <a:r>
              <a:rPr kumimoji="1" lang="ja-JP" altLang="en-US" dirty="0" smtClean="0"/>
              <a:t>世代など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5800" y="1580871"/>
            <a:ext cx="84818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小児と成人がんでオーバーラップする領域での恊働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1600" dirty="0" smtClean="0"/>
              <a:t>思春期</a:t>
            </a:r>
            <a:r>
              <a:rPr lang="en-US" altLang="ja-JP" sz="1600" dirty="0" smtClean="0"/>
              <a:t>〜</a:t>
            </a:r>
            <a:r>
              <a:rPr lang="ja-JP" altLang="en-US" sz="1600" dirty="0" smtClean="0"/>
              <a:t>成人領域での小児に多いがん（軟部肉腫、化学療法が必要な脳腫瘍など）への対応</a:t>
            </a:r>
            <a:endParaRPr lang="en-US" altLang="ja-JP" sz="16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1600" dirty="0" smtClean="0"/>
              <a:t>小児だけでは数が少なく整備しにくい医療機器、職種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13152" y="3621781"/>
            <a:ext cx="20215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ホスピタルプレイスペシャリスト</a:t>
            </a:r>
            <a:r>
              <a:rPr lang="ja-JP" altLang="en-US" sz="1400" dirty="0" smtClean="0"/>
              <a:t>、</a:t>
            </a:r>
            <a:r>
              <a:rPr kumimoji="1" lang="ja-JP" altLang="en-US" sz="1400" dirty="0" smtClean="0"/>
              <a:t>保育士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小児がん専従心理士</a:t>
            </a:r>
            <a:r>
              <a:rPr lang="ja-JP" altLang="en-US" sz="1400" dirty="0"/>
              <a:t>・小児がん専従</a:t>
            </a:r>
            <a:r>
              <a:rPr kumimoji="1" lang="en-US" altLang="ja-JP" sz="1400" dirty="0" smtClean="0"/>
              <a:t>MSW</a:t>
            </a:r>
          </a:p>
          <a:p>
            <a:r>
              <a:rPr lang="ja-JP" altLang="en-US" sz="1400" dirty="0" smtClean="0"/>
              <a:t>特別支援学校分校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49199" y="475730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成人診療科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02058" y="4767083"/>
            <a:ext cx="1724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小児医療センター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4222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81612" y="767421"/>
            <a:ext cx="2420224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白血病などの造血器腫瘍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01836" y="767421"/>
            <a:ext cx="2296937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肉腫などの固形腫瘍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8773" y="767421"/>
            <a:ext cx="2047121" cy="338554"/>
          </a:xfrm>
          <a:prstGeom prst="rect">
            <a:avLst/>
          </a:prstGeom>
          <a:solidFill>
            <a:schemeClr val="accent5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脳腫瘍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1612" y="2327280"/>
            <a:ext cx="6764282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小児</a:t>
            </a:r>
            <a:r>
              <a:rPr lang="ja-JP" altLang="en-US" sz="1400" dirty="0"/>
              <a:t>血液</a:t>
            </a:r>
            <a:r>
              <a:rPr lang="ja-JP" altLang="en-US" sz="1400" dirty="0" smtClean="0"/>
              <a:t>腫瘍科：造血</a:t>
            </a:r>
            <a:r>
              <a:rPr kumimoji="1" lang="ja-JP" altLang="en-US" sz="1400" dirty="0" smtClean="0"/>
              <a:t>細胞移植</a:t>
            </a:r>
            <a:r>
              <a:rPr lang="ja-JP" altLang="en-US" sz="1600" dirty="0" smtClean="0"/>
              <a:t>、</a:t>
            </a:r>
            <a:r>
              <a:rPr kumimoji="1" lang="ja-JP" altLang="en-US" sz="1400" dirty="0" smtClean="0"/>
              <a:t>化学療法全般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01836" y="2665834"/>
            <a:ext cx="2296937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小児外科、整形外科、小児耳鼻咽喉科、小児眼科：腫瘍摘出、など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98773" y="2669629"/>
            <a:ext cx="204712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小児脳外科：腫瘍摘出、定位生検、</a:t>
            </a:r>
            <a:r>
              <a:rPr lang="ja-JP" altLang="en-US" sz="1400" dirty="0" smtClean="0"/>
              <a:t>など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98773" y="3190500"/>
            <a:ext cx="2047121" cy="738664"/>
          </a:xfrm>
          <a:prstGeom prst="rect">
            <a:avLst/>
          </a:prstGeom>
          <a:solidFill>
            <a:srgbClr val="D7E4BD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脳外科：</a:t>
            </a:r>
            <a:r>
              <a:rPr kumimoji="1" lang="en-US" altLang="ja-JP" sz="1400" dirty="0" smtClean="0"/>
              <a:t>AYA</a:t>
            </a:r>
            <a:r>
              <a:rPr kumimoji="1" lang="ja-JP" altLang="en-US" sz="1400" dirty="0" smtClean="0"/>
              <a:t>世代腫瘍摘出、覚醒下手術、定位手術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81612" y="3929042"/>
            <a:ext cx="6764282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放射線腫瘍科：リニアック、トモセラピー、ガンマナイフ（脳外科担当）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0383" y="2115841"/>
            <a:ext cx="430887" cy="2710101"/>
          </a:xfrm>
          <a:prstGeom prst="rect">
            <a:avLst/>
          </a:prstGeom>
          <a:solidFill>
            <a:srgbClr val="D9969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600" dirty="0" smtClean="0"/>
              <a:t>継続的な関与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91831" y="5378068"/>
            <a:ext cx="4343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定期健診：小児血液腫瘍科、小児代謝内分泌科</a:t>
            </a:r>
            <a:r>
              <a:rPr lang="ja-JP" altLang="en-US" sz="1200" dirty="0" smtClean="0"/>
              <a:t>、脳外科などよる総合的診療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心理相談：親子、きょうだいも</a:t>
            </a:r>
            <a:r>
              <a:rPr lang="ja-JP" altLang="en-US" sz="1200" dirty="0" smtClean="0"/>
              <a:t>対象</a:t>
            </a:r>
            <a:r>
              <a:rPr kumimoji="1" lang="ja-JP" altLang="en-US" sz="1200" dirty="0" smtClean="0"/>
              <a:t>（心理士、ソーシャルワーカー）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発達相談：心理検査などを</a:t>
            </a:r>
            <a:r>
              <a:rPr kumimoji="1" lang="ja-JP" altLang="en-US" sz="1200" dirty="0" smtClean="0"/>
              <a:t>用いた教育</a:t>
            </a:r>
            <a:r>
              <a:rPr lang="ja-JP" altLang="en-US" sz="1200" dirty="0" smtClean="0"/>
              <a:t>支援（心理士）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就学、勉学：種々の相談（療育相談室）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就労：就職支援、職業訓練紹介など（ソーシャルワーカー）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その他の相談：患者支援センター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91724" y="300127"/>
            <a:ext cx="4328829" cy="461665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小児青年がん・脳腫瘍センター</a:t>
            </a:r>
            <a:endParaRPr kumimoji="1" lang="ja-JP" altLang="en-US" sz="2400" dirty="0"/>
          </a:p>
        </p:txBody>
      </p:sp>
      <p:cxnSp>
        <p:nvCxnSpPr>
          <p:cNvPr id="3" name="直線矢印コネクタ 2"/>
          <p:cNvCxnSpPr>
            <a:stCxn id="4" idx="2"/>
          </p:cNvCxnSpPr>
          <p:nvPr/>
        </p:nvCxnSpPr>
        <p:spPr>
          <a:xfrm flipH="1">
            <a:off x="2191447" y="1105975"/>
            <a:ext cx="277" cy="1221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547745" y="1105975"/>
            <a:ext cx="277" cy="1221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6726741" y="1105975"/>
            <a:ext cx="277" cy="1221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09243" y="1782795"/>
            <a:ext cx="849366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D996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子どもサポートチーム、緩和ケアチーム（</a:t>
            </a:r>
            <a:r>
              <a:rPr lang="ja-JP" altLang="en-US" sz="1600" dirty="0" smtClean="0"/>
              <a:t>青年、成人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23" name="下矢印 22"/>
          <p:cNvSpPr/>
          <p:nvPr/>
        </p:nvSpPr>
        <p:spPr>
          <a:xfrm>
            <a:off x="6132283" y="4360387"/>
            <a:ext cx="544318" cy="4184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89125" y="4804157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長期フォローアップ外来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64183" y="5133839"/>
            <a:ext cx="383958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コーディネーターナースによるコーディネート</a:t>
            </a:r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81612" y="1282095"/>
            <a:ext cx="676428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病理診断科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72018" y="1835449"/>
            <a:ext cx="430887" cy="2990493"/>
          </a:xfrm>
          <a:prstGeom prst="rect">
            <a:avLst/>
          </a:prstGeom>
          <a:solidFill>
            <a:srgbClr val="D9969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600" dirty="0" smtClean="0"/>
              <a:t>継続的な関与</a:t>
            </a:r>
            <a:endParaRPr kumimoji="1" lang="ja-JP" altLang="en-US" sz="1600" dirty="0"/>
          </a:p>
        </p:txBody>
      </p:sp>
      <p:sp>
        <p:nvSpPr>
          <p:cNvPr id="2" name="上下矢印 1"/>
          <p:cNvSpPr/>
          <p:nvPr/>
        </p:nvSpPr>
        <p:spPr>
          <a:xfrm>
            <a:off x="888149" y="4573383"/>
            <a:ext cx="298817" cy="56045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上下矢印 29"/>
          <p:cNvSpPr/>
          <p:nvPr/>
        </p:nvSpPr>
        <p:spPr>
          <a:xfrm>
            <a:off x="2175107" y="4560909"/>
            <a:ext cx="298817" cy="56045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上下矢印 30"/>
          <p:cNvSpPr/>
          <p:nvPr/>
        </p:nvSpPr>
        <p:spPr>
          <a:xfrm>
            <a:off x="3684036" y="4552608"/>
            <a:ext cx="298817" cy="56045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16" y="5224179"/>
            <a:ext cx="1531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小児医療センター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87606" y="5224179"/>
            <a:ext cx="1531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臨床腫瘍センター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8427" y="523714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特別支援学校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（院内学級）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8427" y="5900327"/>
            <a:ext cx="2945638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小児がん拠点病院</a:t>
            </a:r>
            <a:endParaRPr kumimoji="1" lang="en-US" altLang="ja-JP" dirty="0" smtClean="0"/>
          </a:p>
          <a:p>
            <a:r>
              <a:rPr lang="ja-JP" altLang="en-US" dirty="0" smtClean="0"/>
              <a:t>地域がん診療連携拠点病院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13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小児がん医療の目的・目標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2552" y="1636647"/>
            <a:ext cx="5109091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>
                <a:ea typeface="HG丸ｺﾞｼｯｸM-PRO"/>
              </a:rPr>
              <a:t>健やかな成人に成長させる</a:t>
            </a:r>
            <a:endParaRPr kumimoji="1" lang="ja-JP" altLang="en-US" sz="3200" dirty="0">
              <a:ea typeface="HG丸ｺﾞｼｯｸM-PRO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1378" y="4641507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ea typeface="HG丸ｺﾞｼｯｸM-PRO"/>
              </a:rPr>
              <a:t>命を救う</a:t>
            </a:r>
            <a:endParaRPr kumimoji="1" lang="en-US" altLang="ja-JP" sz="2800" dirty="0" smtClean="0">
              <a:ea typeface="HG丸ｺﾞｼｯｸM-PRO"/>
            </a:endParaRPr>
          </a:p>
          <a:p>
            <a:pPr algn="ctr"/>
            <a:r>
              <a:rPr kumimoji="1" lang="ja-JP" altLang="en-US" sz="2800" dirty="0" smtClean="0">
                <a:ea typeface="HG丸ｺﾞｼｯｸM-PRO"/>
              </a:rPr>
              <a:t>（狭義の医療）</a:t>
            </a:r>
            <a:endParaRPr kumimoji="1" lang="ja-JP" altLang="en-US" sz="2800" dirty="0">
              <a:ea typeface="HG丸ｺﾞｼｯｸM-PRO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33945" y="4641096"/>
            <a:ext cx="485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ea typeface="HG丸ｺﾞｼｯｸM-PRO"/>
              </a:rPr>
              <a:t>人間としての成長</a:t>
            </a:r>
            <a:endParaRPr kumimoji="1" lang="en-US" altLang="ja-JP" sz="2800" dirty="0" smtClean="0">
              <a:ea typeface="HG丸ｺﾞｼｯｸM-PRO"/>
            </a:endParaRPr>
          </a:p>
          <a:p>
            <a:pPr algn="ctr"/>
            <a:r>
              <a:rPr kumimoji="1" lang="ja-JP" altLang="en-US" sz="2800" dirty="0" smtClean="0">
                <a:ea typeface="HG丸ｺﾞｼｯｸM-PRO"/>
              </a:rPr>
              <a:t>（学校、病院、家庭、地域）</a:t>
            </a:r>
            <a:endParaRPr kumimoji="1" lang="ja-JP" altLang="en-US" sz="2800" dirty="0">
              <a:ea typeface="HG丸ｺﾞｼｯｸM-PRO"/>
            </a:endParaRPr>
          </a:p>
        </p:txBody>
      </p:sp>
      <p:sp>
        <p:nvSpPr>
          <p:cNvPr id="8" name="右中かっこ 7"/>
          <p:cNvSpPr/>
          <p:nvPr/>
        </p:nvSpPr>
        <p:spPr>
          <a:xfrm rot="16200000">
            <a:off x="4031956" y="2129412"/>
            <a:ext cx="599788" cy="4254491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>
            <a:stCxn id="8" idx="1"/>
          </p:cNvCxnSpPr>
          <p:nvPr/>
        </p:nvCxnSpPr>
        <p:spPr>
          <a:xfrm flipV="1">
            <a:off x="4331851" y="2934255"/>
            <a:ext cx="3407" cy="102250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86841" y="5994977"/>
            <a:ext cx="833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Osaka" charset="0"/>
                <a:ea typeface="Osaka" charset="0"/>
                <a:cs typeface="Osaka" charset="0"/>
              </a:rPr>
              <a:t>生存とは、医学的、精神的、社会的生存であり、こどもが十分に機能的、生産的な社会のメンバーになることを援助する</a:t>
            </a:r>
            <a:r>
              <a:rPr lang="ja-JP" altLang="en-US" dirty="0" smtClean="0">
                <a:latin typeface="Osaka" charset="0"/>
                <a:ea typeface="Osaka" charset="0"/>
                <a:cs typeface="Osaka" charset="0"/>
              </a:rPr>
              <a:t>。</a:t>
            </a:r>
            <a:endParaRPr lang="en-US" altLang="ja-JP" dirty="0"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2559" y="2317546"/>
            <a:ext cx="5109091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>
                <a:ea typeface="HG丸ｺﾞｼｯｸM-PRO"/>
              </a:rPr>
              <a:t>充実した人生を全うさせる</a:t>
            </a:r>
            <a:endParaRPr kumimoji="1" lang="ja-JP" altLang="en-US" sz="3200" dirty="0"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3729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新規治療開発とトランスレーショナル研究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治療開発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西日本の拠点として国立がんセンターと協同して早期開発のための臨床試験、治験を実施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医師主導治験</a:t>
            </a:r>
            <a:endParaRPr kumimoji="1" lang="en-US" altLang="ja-JP" dirty="0" smtClean="0"/>
          </a:p>
          <a:p>
            <a:pPr lvl="3"/>
            <a:r>
              <a:rPr kumimoji="1" lang="ja-JP" altLang="en-US" dirty="0" smtClean="0"/>
              <a:t>タミバロテン（ビタミン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誘導体、難治性固形腫瘍）</a:t>
            </a:r>
            <a:endParaRPr kumimoji="1" lang="en-US" altLang="ja-JP" dirty="0" smtClean="0"/>
          </a:p>
          <a:p>
            <a:pPr lvl="3"/>
            <a:r>
              <a:rPr kumimoji="1" lang="ja-JP" altLang="en-US" dirty="0" smtClean="0"/>
              <a:t>抗</a:t>
            </a:r>
            <a:r>
              <a:rPr kumimoji="1" lang="en-US" altLang="ja-JP" dirty="0" smtClean="0"/>
              <a:t>GD2</a:t>
            </a:r>
            <a:r>
              <a:rPr kumimoji="1" lang="ja-JP" altLang="en-US" dirty="0" smtClean="0"/>
              <a:t>抗体（神経芽腫）</a:t>
            </a:r>
            <a:endParaRPr kumimoji="1" lang="en-US" altLang="ja-JP" dirty="0" smtClean="0"/>
          </a:p>
          <a:p>
            <a:pPr lvl="3"/>
            <a:r>
              <a:rPr lang="ja-JP" altLang="en-US" dirty="0" smtClean="0"/>
              <a:t>ボルテゾミブ（難治性急性リンパ性白血病）</a:t>
            </a:r>
            <a:endParaRPr kumimoji="1" lang="en-US" altLang="ja-JP" dirty="0" smtClean="0"/>
          </a:p>
          <a:p>
            <a:pPr lvl="3"/>
            <a:r>
              <a:rPr lang="ja-JP" altLang="en-US" dirty="0" smtClean="0"/>
              <a:t>グルカルピターゼ（</a:t>
            </a:r>
            <a:r>
              <a:rPr lang="en-US" altLang="ja-JP" dirty="0" smtClean="0"/>
              <a:t>MTX</a:t>
            </a:r>
            <a:r>
              <a:rPr lang="ja-JP" altLang="en-US" dirty="0" smtClean="0"/>
              <a:t>分解酵素）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臨床試験</a:t>
            </a:r>
            <a:endParaRPr lang="en-US" altLang="ja-JP" dirty="0"/>
          </a:p>
          <a:p>
            <a:pPr lvl="3"/>
            <a:r>
              <a:rPr lang="en-US" altLang="ja-JP" dirty="0" smtClean="0"/>
              <a:t>NCCV</a:t>
            </a:r>
            <a:r>
              <a:rPr lang="ja-JP" altLang="en-US" dirty="0" smtClean="0"/>
              <a:t>ペプチドカクテルワクチン（脳腫瘍）</a:t>
            </a:r>
            <a:endParaRPr lang="en-US" altLang="ja-JP" dirty="0" smtClean="0"/>
          </a:p>
          <a:p>
            <a:r>
              <a:rPr kumimoji="1" lang="ja-JP" altLang="en-US" dirty="0" smtClean="0"/>
              <a:t>トランスレーショナル研究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遺伝子診療部、臨床研究センターで遺伝子診断、</a:t>
            </a:r>
            <a:r>
              <a:rPr kumimoji="1" lang="en-US" altLang="ja-JP" dirty="0" smtClean="0"/>
              <a:t>CGH</a:t>
            </a:r>
            <a:r>
              <a:rPr kumimoji="1" lang="ja-JP" altLang="en-US" dirty="0" smtClean="0"/>
              <a:t>アレイによるゲノムコピー解析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212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標準治療開発のための臨床試験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日本医療研究開発機構</a:t>
            </a:r>
            <a:r>
              <a:rPr lang="en-US" altLang="ja-JP" dirty="0" smtClean="0"/>
              <a:t>(AMED)</a:t>
            </a:r>
            <a:r>
              <a:rPr lang="ja-JP" altLang="en-US" dirty="0" smtClean="0"/>
              <a:t>班研究の主宰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 </a:t>
            </a:r>
            <a:r>
              <a:rPr lang="ja-JP" altLang="en-US" dirty="0"/>
              <a:t>小児脳腫瘍に対する多施設共同研究による治療</a:t>
            </a:r>
            <a:r>
              <a:rPr lang="ja-JP" altLang="en-US" dirty="0" smtClean="0"/>
              <a:t>開発</a:t>
            </a:r>
            <a:endParaRPr lang="en-US" altLang="ja-JP" dirty="0" smtClean="0"/>
          </a:p>
          <a:p>
            <a:pPr lvl="1"/>
            <a:r>
              <a:rPr lang="ja-JP" altLang="en-US" dirty="0"/>
              <a:t>難治性神経芽腫に対する</a:t>
            </a:r>
            <a:r>
              <a:rPr lang="en-US" altLang="ja-JP" dirty="0"/>
              <a:t>IL2,CSF</a:t>
            </a:r>
            <a:r>
              <a:rPr lang="ja-JP" altLang="en-US" dirty="0"/>
              <a:t>併用</a:t>
            </a:r>
            <a:r>
              <a:rPr lang="en-US" altLang="ja-JP" dirty="0"/>
              <a:t>ch14.18</a:t>
            </a:r>
            <a:r>
              <a:rPr lang="ja-JP" altLang="en-US" dirty="0"/>
              <a:t>免疫療法の国内臨床</a:t>
            </a:r>
            <a:r>
              <a:rPr lang="ja-JP" altLang="en-US" dirty="0" smtClean="0"/>
              <a:t>開発</a:t>
            </a:r>
            <a:endParaRPr lang="en-US" altLang="ja-JP" dirty="0" smtClean="0"/>
          </a:p>
          <a:p>
            <a:r>
              <a:rPr kumimoji="1" lang="ja-JP" altLang="en-US" dirty="0" smtClean="0"/>
              <a:t>多数の班研究による臨床試験への参加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白血病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神経芽腫、軟部肉腫など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大阪市立総合医療センター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B3BC-3BB9-E842-A0C2-952B825F28A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34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AYA</a:t>
            </a:r>
            <a:r>
              <a:rPr kumimoji="1" lang="ja-JP" altLang="en-US" dirty="0" smtClean="0"/>
              <a:t>世代患者への全病院的な新たな取り組み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院内の</a:t>
            </a:r>
            <a:r>
              <a:rPr lang="en-US" altLang="ja-JP" dirty="0" smtClean="0"/>
              <a:t>AYA</a:t>
            </a:r>
            <a:r>
              <a:rPr lang="ja-JP" altLang="en-US" dirty="0" smtClean="0"/>
              <a:t>世代患者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婦人科（卵巣、子宮）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小児血液腫瘍科（白血病、肉腫）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乳腺外科（乳腺）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泌尿器科（精巣）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消化器外科・内科（大腸、胃）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耳鼻科（頭形部）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臨床腫瘍科（肉腫）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血液内科（造血器）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脳外科（脳腫瘍）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大阪市立総合医療センター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B3BC-3BB9-E842-A0C2-952B825F28A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7" name="右中かっこ 6"/>
          <p:cNvSpPr/>
          <p:nvPr/>
        </p:nvSpPr>
        <p:spPr>
          <a:xfrm>
            <a:off x="4381500" y="2111353"/>
            <a:ext cx="484207" cy="3815314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87034" y="2111353"/>
            <a:ext cx="3821093" cy="230832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疾患に拘わらず、共通のニーズ、問題点がある。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親子関係の一時的な断絶</a:t>
            </a:r>
            <a:endParaRPr lang="en-US" altLang="ja-JP" dirty="0" smtClean="0"/>
          </a:p>
          <a:p>
            <a:r>
              <a:rPr lang="ja-JP" altLang="en-US" dirty="0" smtClean="0"/>
              <a:t>一人暮らし</a:t>
            </a:r>
            <a:endParaRPr lang="en-US" altLang="ja-JP" dirty="0" smtClean="0"/>
          </a:p>
          <a:p>
            <a:r>
              <a:rPr kumimoji="1" lang="ja-JP" altLang="en-US" dirty="0" smtClean="0"/>
              <a:t>自己の未確立</a:t>
            </a:r>
            <a:endParaRPr kumimoji="1" lang="en-US" altLang="ja-JP" dirty="0" smtClean="0"/>
          </a:p>
          <a:p>
            <a:r>
              <a:rPr lang="ja-JP" altLang="en-US" dirty="0" smtClean="0"/>
              <a:t>進学、結婚などの人生の転機</a:t>
            </a:r>
            <a:endParaRPr lang="en-US" altLang="ja-JP" dirty="0" smtClean="0"/>
          </a:p>
          <a:p>
            <a:r>
              <a:rPr kumimoji="1" lang="ja-JP" altLang="en-US" dirty="0" smtClean="0"/>
              <a:t>まわりに話せる人がいない</a:t>
            </a:r>
            <a:endParaRPr kumimoji="1" lang="en-US" altLang="ja-JP" dirty="0" smtClean="0"/>
          </a:p>
          <a:p>
            <a:r>
              <a:rPr lang="en-US" altLang="ja-JP" dirty="0" smtClean="0"/>
              <a:t>→</a:t>
            </a:r>
            <a:r>
              <a:rPr lang="ja-JP" altLang="en-US" dirty="0" smtClean="0"/>
              <a:t>焦燥感、生きる目的の喪失、孤独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0621" y="5385831"/>
            <a:ext cx="40565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AYA</a:t>
            </a:r>
            <a:r>
              <a:rPr lang="ja-JP" altLang="en-US" dirty="0" smtClean="0"/>
              <a:t>世代がん患者対策委員会の設置）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9" idx="2"/>
            <a:endCxn id="10" idx="0"/>
          </p:cNvCxnSpPr>
          <p:nvPr/>
        </p:nvCxnSpPr>
        <p:spPr>
          <a:xfrm>
            <a:off x="6897581" y="4419677"/>
            <a:ext cx="1300" cy="966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6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サブタイトル 1"/>
          <p:cNvSpPr>
            <a:spLocks noGrp="1"/>
          </p:cNvSpPr>
          <p:nvPr>
            <p:ph type="subTitle" idx="1"/>
          </p:nvPr>
        </p:nvSpPr>
        <p:spPr>
          <a:xfrm>
            <a:off x="716756" y="957613"/>
            <a:ext cx="7596187" cy="1397654"/>
          </a:xfrm>
        </p:spPr>
        <p:txBody>
          <a:bodyPr>
            <a:normAutofit/>
          </a:bodyPr>
          <a:lstStyle/>
          <a:p>
            <a:pPr marL="369888" indent="-342900">
              <a:lnSpc>
                <a:spcPts val="2000"/>
              </a:lnSpc>
              <a:buClr>
                <a:srgbClr val="0E30DC"/>
              </a:buClr>
              <a:buFont typeface="Wingdings" charset="0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症例数：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65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例　　（男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33,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女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32) </a:t>
            </a:r>
          </a:p>
          <a:p>
            <a:pPr marL="369888" indent="-342900">
              <a:lnSpc>
                <a:spcPts val="2000"/>
              </a:lnSpc>
              <a:buClr>
                <a:srgbClr val="0E30DC"/>
              </a:buClr>
              <a:buFont typeface="Wingdings" charset="0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年齢　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15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～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41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歳　（中央値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17)</a:t>
            </a:r>
          </a:p>
          <a:p>
            <a:pPr marL="369888" indent="-342900">
              <a:lnSpc>
                <a:spcPts val="2000"/>
              </a:lnSpc>
              <a:buClr>
                <a:srgbClr val="0E30DC"/>
              </a:buClr>
              <a:buFont typeface="Wingdings" charset="0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初発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24, 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再発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19, 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二次がん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2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例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)</a:t>
            </a:r>
          </a:p>
          <a:p>
            <a:pPr marL="369888" indent="-342900">
              <a:lnSpc>
                <a:spcPts val="2000"/>
              </a:lnSpc>
              <a:buClr>
                <a:srgbClr val="0E30DC"/>
              </a:buClr>
              <a:buFont typeface="Wingdings" charset="0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血液腫瘍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27 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（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HSCT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適応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14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）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, 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脳腫瘍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23, 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固形腫瘍 </a:t>
            </a:r>
            <a:r>
              <a:rPr lang="en-US" altLang="ja-JP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15</a:t>
            </a:r>
            <a:r>
              <a:rPr lang="ja-JP" altLang="en-US" sz="1600" dirty="0">
                <a:solidFill>
                  <a:schemeClr val="tx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（例）</a:t>
            </a:r>
            <a:endParaRPr lang="en-US" altLang="ja-JP" sz="1600" dirty="0">
              <a:solidFill>
                <a:schemeClr val="tx1"/>
              </a:solidFill>
              <a:latin typeface="HGPｺﾞｼｯｸM" charset="0"/>
              <a:ea typeface="HGPｺﾞｼｯｸM" charset="0"/>
              <a:cs typeface="HGPｺﾞｼｯｸM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38727" y="260648"/>
            <a:ext cx="8393545" cy="576064"/>
          </a:xfrm>
          <a:prstGeom prst="round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治療</a:t>
            </a:r>
            <a:r>
              <a:rPr lang="ja-JP" altLang="en-US" sz="28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開始時の年齢が</a:t>
            </a:r>
            <a:r>
              <a:rPr lang="en-US" altLang="ja-JP" sz="28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15</a:t>
            </a:r>
            <a:r>
              <a:rPr lang="ja-JP" altLang="en-US" sz="28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歳</a:t>
            </a:r>
            <a:r>
              <a:rPr lang="ja-JP" altLang="en-US" sz="2800" dirty="0" smtClean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以上の症例</a:t>
            </a:r>
            <a:r>
              <a:rPr lang="ja-JP" altLang="en-US" sz="1600" dirty="0" smtClean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（</a:t>
            </a:r>
            <a:r>
              <a:rPr lang="en-US" altLang="ja-JP" sz="16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2005</a:t>
            </a:r>
            <a:r>
              <a:rPr lang="ja-JP" altLang="en-US" sz="16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年</a:t>
            </a:r>
            <a:r>
              <a:rPr lang="en-US" altLang="ja-JP" sz="16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1</a:t>
            </a:r>
            <a:r>
              <a:rPr lang="ja-JP" altLang="en-US" sz="16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月</a:t>
            </a:r>
            <a:r>
              <a:rPr lang="en-US" altLang="ja-JP" sz="16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〜2015</a:t>
            </a:r>
            <a:r>
              <a:rPr lang="ja-JP" altLang="en-US" sz="16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年</a:t>
            </a:r>
            <a:r>
              <a:rPr lang="en-US" altLang="ja-JP" sz="16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11</a:t>
            </a:r>
            <a:r>
              <a:rPr lang="ja-JP" altLang="en-US" sz="1600" dirty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月</a:t>
            </a:r>
            <a:r>
              <a:rPr lang="ja-JP" altLang="en-US" sz="1600" dirty="0" smtClean="0">
                <a:solidFill>
                  <a:srgbClr val="323851"/>
                </a:solidFill>
                <a:latin typeface="HGPｺﾞｼｯｸM" charset="0"/>
                <a:ea typeface="HGPｺﾞｼｯｸM" charset="0"/>
                <a:cs typeface="HGPｺﾞｼｯｸM" charset="0"/>
              </a:rPr>
              <a:t>）</a:t>
            </a:r>
            <a:endParaRPr lang="en-US" altLang="ja-JP" sz="2800" dirty="0" smtClean="0">
              <a:solidFill>
                <a:srgbClr val="323851"/>
              </a:solidFill>
              <a:latin typeface="HGPｺﾞｼｯｸM" charset="0"/>
              <a:ea typeface="HGPｺﾞｼｯｸM" charset="0"/>
              <a:cs typeface="HGPｺﾞｼｯｸM" charset="0"/>
            </a:endParaRPr>
          </a:p>
          <a:p>
            <a:pPr algn="ctr">
              <a:defRPr/>
            </a:pPr>
            <a:endParaRPr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76463" y="6093296"/>
            <a:ext cx="500384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rgbClr val="002060"/>
                </a:solidFill>
              </a:rPr>
              <a:t>当科の</a:t>
            </a:r>
            <a:r>
              <a:rPr lang="en-US" altLang="ja-JP" dirty="0">
                <a:solidFill>
                  <a:srgbClr val="002060"/>
                </a:solidFill>
              </a:rPr>
              <a:t>AYA</a:t>
            </a:r>
            <a:r>
              <a:rPr lang="ja-JP" altLang="en-US" dirty="0">
                <a:solidFill>
                  <a:srgbClr val="002060"/>
                </a:solidFill>
              </a:rPr>
              <a:t>世代のがん患者は増加傾向にあり、</a:t>
            </a:r>
            <a:endParaRPr lang="en-US" altLang="ja-JP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002060"/>
                </a:solidFill>
              </a:rPr>
              <a:t>再発・難治の脳腫瘍、固形腫瘍が多い。</a:t>
            </a:r>
            <a:endParaRPr lang="en-US" altLang="ja-JP" dirty="0">
              <a:solidFill>
                <a:srgbClr val="002060"/>
              </a:solidFill>
            </a:endParaRPr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654532"/>
              </p:ext>
            </p:extLst>
          </p:nvPr>
        </p:nvGraphicFramePr>
        <p:xfrm>
          <a:off x="438727" y="1969355"/>
          <a:ext cx="3453008" cy="424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テキスト ボックス 11"/>
          <p:cNvSpPr txBox="1"/>
          <p:nvPr/>
        </p:nvSpPr>
        <p:spPr bwMode="auto">
          <a:xfrm>
            <a:off x="258940" y="2281096"/>
            <a:ext cx="64160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600" dirty="0" smtClean="0">
                <a:solidFill>
                  <a:srgbClr val="000000"/>
                </a:solidFill>
                <a:latin typeface="HGｺﾞｼｯｸE" charset="0"/>
                <a:ea typeface="HGｺﾞｼｯｸE" charset="0"/>
                <a:cs typeface="HGｺﾞｼｯｸE" charset="0"/>
              </a:rPr>
              <a:t>例数</a:t>
            </a:r>
            <a:endParaRPr lang="ja-JP" altLang="en-US" sz="1600" dirty="0">
              <a:solidFill>
                <a:srgbClr val="000000"/>
              </a:solidFill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graphicFrame>
        <p:nvGraphicFramePr>
          <p:cNvPr id="16" name="グラフ 15"/>
          <p:cNvGraphicFramePr/>
          <p:nvPr>
            <p:extLst>
              <p:ext uri="{D42A27DB-BD31-4B8C-83A1-F6EECF244321}">
                <p14:modId xmlns:p14="http://schemas.microsoft.com/office/powerpoint/2010/main" val="1360176674"/>
              </p:ext>
            </p:extLst>
          </p:nvPr>
        </p:nvGraphicFramePr>
        <p:xfrm>
          <a:off x="3314912" y="2707861"/>
          <a:ext cx="3045263" cy="391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テキスト ボックス 22"/>
          <p:cNvSpPr txBox="1"/>
          <p:nvPr/>
        </p:nvSpPr>
        <p:spPr bwMode="auto">
          <a:xfrm>
            <a:off x="3632199" y="2497138"/>
            <a:ext cx="12053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600" dirty="0" smtClean="0">
                <a:solidFill>
                  <a:srgbClr val="000000"/>
                </a:solidFill>
                <a:latin typeface="HGｺﾞｼｯｸE" charset="0"/>
                <a:ea typeface="HGｺﾞｼｯｸE" charset="0"/>
                <a:cs typeface="HGｺﾞｼｯｸE" charset="0"/>
              </a:rPr>
              <a:t>例数</a:t>
            </a:r>
            <a:endParaRPr lang="en-US" altLang="ja-JP" sz="1600" dirty="0">
              <a:solidFill>
                <a:srgbClr val="000000"/>
              </a:solidFill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1279398" y="2910743"/>
            <a:ext cx="1657350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dirty="0">
                <a:latin typeface="HGｺﾞｼｯｸE" charset="0"/>
                <a:ea typeface="HGｺﾞｼｯｸE" charset="0"/>
                <a:cs typeface="HGｺﾞｼｯｸE" charset="0"/>
              </a:rPr>
              <a:t>[</a:t>
            </a:r>
            <a:r>
              <a:rPr lang="ja-JP" altLang="en-US" sz="1600" dirty="0">
                <a:latin typeface="HGｺﾞｼｯｸE" charset="0"/>
                <a:ea typeface="HGｺﾞｼｯｸE" charset="0"/>
                <a:cs typeface="HGｺﾞｼｯｸE" charset="0"/>
              </a:rPr>
              <a:t>年齢</a:t>
            </a:r>
            <a:r>
              <a:rPr lang="en-US" altLang="ja-JP" sz="1600" dirty="0">
                <a:latin typeface="HGｺﾞｼｯｸE" charset="0"/>
                <a:ea typeface="HGｺﾞｼｯｸE" charset="0"/>
                <a:cs typeface="HGｺﾞｼｯｸE" charset="0"/>
              </a:rPr>
              <a:t>(</a:t>
            </a:r>
            <a:r>
              <a:rPr lang="ja-JP" altLang="en-US" sz="1600" dirty="0">
                <a:latin typeface="HGｺﾞｼｯｸE" charset="0"/>
                <a:ea typeface="HGｺﾞｼｯｸE" charset="0"/>
                <a:cs typeface="HGｺﾞｼｯｸE" charset="0"/>
              </a:rPr>
              <a:t>歳</a:t>
            </a:r>
            <a:r>
              <a:rPr lang="en-US" altLang="ja-JP" sz="1600" dirty="0">
                <a:latin typeface="HGｺﾞｼｯｸE" charset="0"/>
                <a:ea typeface="HGｺﾞｼｯｸE" charset="0"/>
                <a:cs typeface="HGｺﾞｼｯｸE" charset="0"/>
              </a:rPr>
              <a:t>)]</a:t>
            </a:r>
            <a:endParaRPr lang="ja-JP" altLang="en-US" sz="1600" dirty="0">
              <a:latin typeface="HGｺﾞｼｯｸE" charset="0"/>
              <a:ea typeface="HGｺﾞｼｯｸE" charset="0"/>
              <a:cs typeface="HGｺﾞｼｯｸE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34497" y="1501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14" name="グループ化 24"/>
          <p:cNvGrpSpPr>
            <a:grpSpLocks/>
          </p:cNvGrpSpPr>
          <p:nvPr/>
        </p:nvGrpSpPr>
        <p:grpSpPr bwMode="auto">
          <a:xfrm>
            <a:off x="5894387" y="2707861"/>
            <a:ext cx="3438525" cy="2276475"/>
            <a:chOff x="755576" y="4362584"/>
            <a:chExt cx="3438525" cy="2276475"/>
          </a:xfrm>
        </p:grpSpPr>
        <p:graphicFrame>
          <p:nvGraphicFramePr>
            <p:cNvPr id="18" name="グラフ 17"/>
            <p:cNvGraphicFramePr>
              <a:graphicFrameLocks/>
            </p:cNvGraphicFramePr>
            <p:nvPr/>
          </p:nvGraphicFramePr>
          <p:xfrm>
            <a:off x="755576" y="4362584"/>
            <a:ext cx="3438525" cy="2276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テキスト ボックス 18"/>
            <p:cNvSpPr txBox="1"/>
            <p:nvPr/>
          </p:nvSpPr>
          <p:spPr>
            <a:xfrm>
              <a:off x="1974776" y="4665796"/>
              <a:ext cx="719137" cy="3683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女性</a:t>
              </a:r>
              <a:endPara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132900" y="5805621"/>
              <a:ext cx="720080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男性</a:t>
              </a:r>
              <a:endPara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619176" y="5159509"/>
              <a:ext cx="720725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+mn-cs"/>
                </a:rPr>
                <a:t>保存なし</a:t>
              </a:r>
              <a:endPara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627238" y="4868996"/>
              <a:ext cx="720725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dirty="0">
                  <a:latin typeface="+mn-ea"/>
                  <a:ea typeface="+mn-ea"/>
                  <a:cs typeface="+mn-cs"/>
                </a:rPr>
                <a:t>保存あり</a:t>
              </a:r>
              <a:endParaRPr lang="en-US" altLang="ja-JP" dirty="0"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6360175" y="5030518"/>
            <a:ext cx="261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移植対象の</a:t>
            </a:r>
            <a:r>
              <a:rPr kumimoji="1" lang="en-US" altLang="ja-JP" dirty="0" smtClean="0"/>
              <a:t>14</a:t>
            </a:r>
            <a:r>
              <a:rPr kumimoji="1" lang="ja-JP" altLang="en-US" dirty="0" smtClean="0"/>
              <a:t>人中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人が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精子／卵子保存を実施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50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メトロ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フレッシュ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フレッシュ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メトロ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フレッシュ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フレッシュ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メトロ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フレッシュ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フレッシュ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2063</Words>
  <Application>Microsoft Office PowerPoint</Application>
  <PresentationFormat>画面に合わせる (4:3)</PresentationFormat>
  <Paragraphs>500</Paragraphs>
  <Slides>26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ホワイト</vt:lpstr>
      <vt:lpstr>小児がん拠点病院としての取り組み</vt:lpstr>
      <vt:lpstr>診療実績（18歳以下）</vt:lpstr>
      <vt:lpstr>当院の特徴</vt:lpstr>
      <vt:lpstr>PowerPoint プレゼンテーション</vt:lpstr>
      <vt:lpstr>小児がん医療の目的・目標</vt:lpstr>
      <vt:lpstr>新規治療開発とトランスレーショナル研究</vt:lpstr>
      <vt:lpstr>標準治療開発のための臨床試験</vt:lpstr>
      <vt:lpstr>AYA世代患者への全病院的な新たな取り組み</vt:lpstr>
      <vt:lpstr>PowerPoint プレゼンテーション</vt:lpstr>
      <vt:lpstr>PowerPoint プレゼンテーション</vt:lpstr>
      <vt:lpstr>診断時からの緩和ケア</vt:lpstr>
      <vt:lpstr>子どものための緩和ケアチーム （こどもサポートチーム）</vt:lpstr>
      <vt:lpstr>PowerPoint プレゼンテーション</vt:lpstr>
      <vt:lpstr>2011-15年の小児がん死亡者の死亡場所（大阪市立総合医療センター）</vt:lpstr>
      <vt:lpstr>MSWによる入院中から退院後の継続的な支援</vt:lpstr>
      <vt:lpstr>PowerPoint プレゼンテーション</vt:lpstr>
      <vt:lpstr>PowerPoint プレゼンテーション</vt:lpstr>
      <vt:lpstr>長期フォローアップ</vt:lpstr>
      <vt:lpstr>PowerPoint プレゼンテーション</vt:lpstr>
      <vt:lpstr>PowerPoint プレゼンテーション</vt:lpstr>
      <vt:lpstr>PowerPoint プレゼンテーション</vt:lpstr>
      <vt:lpstr>ピアサポートの重視</vt:lpstr>
      <vt:lpstr>PowerPoint プレゼンテーション</vt:lpstr>
      <vt:lpstr>入院・外来患者のための学習支援「てらこや」</vt:lpstr>
      <vt:lpstr>小児がん患児のトータルケア</vt:lpstr>
      <vt:lpstr>PowerPoint プレゼンテーション</vt:lpstr>
    </vt:vector>
  </TitlesOfParts>
  <Company>大阪市立総合医療センター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小児がん拠点病院としての取り組み</dc:title>
  <dc:creator>原 純一</dc:creator>
  <cp:lastModifiedBy>HOSTNAME</cp:lastModifiedBy>
  <cp:revision>22</cp:revision>
  <dcterms:created xsi:type="dcterms:W3CDTF">2016-02-28T08:00:42Z</dcterms:created>
  <dcterms:modified xsi:type="dcterms:W3CDTF">2016-02-29T15:05:58Z</dcterms:modified>
</cp:coreProperties>
</file>